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Lst>
  <p:notesMasterIdLst>
    <p:notesMasterId r:id="rId35"/>
  </p:notesMasterIdLst>
  <p:sldIdLst>
    <p:sldId id="3181" r:id="rId8"/>
    <p:sldId id="3182" r:id="rId9"/>
    <p:sldId id="3209" r:id="rId10"/>
    <p:sldId id="3210" r:id="rId11"/>
    <p:sldId id="3396" r:id="rId12"/>
    <p:sldId id="4024" r:id="rId13"/>
    <p:sldId id="4026" r:id="rId14"/>
    <p:sldId id="3393" r:id="rId15"/>
    <p:sldId id="4018" r:id="rId16"/>
    <p:sldId id="3256" r:id="rId17"/>
    <p:sldId id="3257" r:id="rId18"/>
    <p:sldId id="3261" r:id="rId19"/>
    <p:sldId id="3441" r:id="rId20"/>
    <p:sldId id="3443" r:id="rId21"/>
    <p:sldId id="4028" r:id="rId22"/>
    <p:sldId id="4032" r:id="rId23"/>
    <p:sldId id="4038" r:id="rId24"/>
    <p:sldId id="4035" r:id="rId25"/>
    <p:sldId id="4030" r:id="rId26"/>
    <p:sldId id="3334" r:id="rId27"/>
    <p:sldId id="4034" r:id="rId28"/>
    <p:sldId id="4029" r:id="rId29"/>
    <p:sldId id="3281" r:id="rId30"/>
    <p:sldId id="4031" r:id="rId31"/>
    <p:sldId id="343" r:id="rId32"/>
    <p:sldId id="4036" r:id="rId33"/>
    <p:sldId id="34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5 minutes)" id="{D4CE4683-096C-B14E-B28E-FC6D7AF69508}">
          <p14:sldIdLst>
            <p14:sldId id="3181"/>
            <p14:sldId id="3182"/>
            <p14:sldId id="3209"/>
            <p14:sldId id="3210"/>
            <p14:sldId id="3396"/>
            <p14:sldId id="4024"/>
          </p14:sldIdLst>
        </p14:section>
        <p14:section name="Glows and Grows (15 minutes)" id="{E918D8D8-C51E-CF45-8A07-ABB390550EA3}">
          <p14:sldIdLst>
            <p14:sldId id="4026"/>
            <p14:sldId id="3393"/>
          </p14:sldIdLst>
        </p14:section>
        <p14:section name="Big Idea Check In (20 minutes)" id="{4FAC4393-89DA-9E43-AB5C-27C393F04C63}">
          <p14:sldIdLst>
            <p14:sldId id="4018"/>
            <p14:sldId id="3256"/>
            <p14:sldId id="3257"/>
            <p14:sldId id="3261"/>
            <p14:sldId id="3441"/>
            <p14:sldId id="3443"/>
            <p14:sldId id="4028"/>
          </p14:sldIdLst>
        </p14:section>
        <p14:section name="Resource Spotlight (25 minutes)" id="{FFB80B17-0214-DE42-B553-A6E35539407C}">
          <p14:sldIdLst>
            <p14:sldId id="4032"/>
            <p14:sldId id="4038"/>
            <p14:sldId id="4035"/>
            <p14:sldId id="4030"/>
            <p14:sldId id="3334"/>
            <p14:sldId id="4034"/>
          </p14:sldIdLst>
        </p14:section>
        <p14:section name="Looking Ahead (20 minutes)" id="{EF4E117E-C94B-5045-8826-1052C5708A86}">
          <p14:sldIdLst>
            <p14:sldId id="4029"/>
            <p14:sldId id="3281"/>
            <p14:sldId id="4031"/>
          </p14:sldIdLst>
        </p14:section>
        <p14:section name="Wrapping Up (5 minutes)" id="{6F051F88-AA7C-3348-A7B8-892BA6C75A0D}">
          <p14:sldIdLst>
            <p14:sldId id="343"/>
            <p14:sldId id="4036"/>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1" clrIdx="0">
    <p:extLst>
      <p:ext uri="{19B8F6BF-5375-455C-9EA6-DF929625EA0E}">
        <p15:presenceInfo xmlns:p15="http://schemas.microsoft.com/office/powerpoint/2012/main" userId="S::adam.feinberg@uconn.edu::177393b2-bc5b-4b41-8d24-c053677dafcb" providerId="AD"/>
      </p:ext>
    </p:extLst>
  </p:cmAuthor>
  <p:cmAuthor id="2" name="Meyer, Katherine" initials="MK" lastIdx="6" clrIdx="1">
    <p:extLst>
      <p:ext uri="{19B8F6BF-5375-455C-9EA6-DF929625EA0E}">
        <p15:presenceInfo xmlns:p15="http://schemas.microsoft.com/office/powerpoint/2012/main" userId="S::katherine.meyer@uconn.edu::9a23d734-2d44-476e-aafb-e8c61e29b5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1840"/>
    <a:srgbClr val="321D40"/>
    <a:srgbClr val="36611F"/>
    <a:srgbClr val="3B66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97FC5-4E6D-1807-1140-F29BE5DF42AC}" v="4" dt="2022-03-07T20:52:02.172"/>
    <p1510:client id="{91A283E6-7CC4-DA98-B676-D10BB09D736A}" v="3" dt="2022-03-29T21:56:37.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4"/>
    <p:restoredTop sz="81092"/>
  </p:normalViewPr>
  <p:slideViewPr>
    <p:cSldViewPr snapToGrid="0" snapToObjects="1">
      <p:cViewPr varScale="1">
        <p:scale>
          <a:sx n="105" d="100"/>
          <a:sy n="105" d="100"/>
        </p:scale>
        <p:origin x="864"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dirty="0"/>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dirty="0"/>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dirty="0"/>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dirty="0"/>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dirty="0"/>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dirty="0"/>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dirty="0"/>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dirty="0"/>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dirty="0"/>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dirty="0"/>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dirty="0"/>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dirty="0"/>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dirty="0"/>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dirty="0"/>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dirty="0"/>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panose="020B0604020202020204" charset="0"/>
              <a:cs typeface="Hind Vadodara" panose="020B0604020202020204" charset="0"/>
            </a:rPr>
            <a:t>Coaches’</a:t>
          </a:r>
          <a:r>
            <a:rPr lang="en-US" dirty="0">
              <a:latin typeface="Hind Vadodara" panose="020B0604020202020204" charset="0"/>
              <a:cs typeface="Hind Vadodara" panose="020B0604020202020204" charset="0"/>
            </a:rPr>
            <a:t> T</a:t>
          </a:r>
          <a:r>
            <a:rPr lang="en-US" b="0" i="0" dirty="0">
              <a:latin typeface="Hind Vadodara" panose="020B0604020202020204" charset="0"/>
              <a:cs typeface="Hind Vadodara" panose="020B0604020202020204" charset="0"/>
            </a:rPr>
            <a:t>asks:</a:t>
          </a:r>
          <a:endParaRPr lang="en-US" dirty="0">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r>
            <a:rPr lang="en-US" b="0" i="0" dirty="0">
              <a:latin typeface="Hind Vadodara"/>
              <a:cs typeface="Hind Vadodara"/>
            </a:rPr>
            <a:t>Share your Annual Evaluation Plan with your trainers.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latin typeface="Hind Vadodara" panose="020B0604020202020204" charset="0"/>
              <a:cs typeface="Hind Vadodara" panose="020B0604020202020204" charset="0"/>
            </a:rPr>
            <a:t>Presentation Content:</a:t>
          </a:r>
          <a:endParaRPr lang="en-US" b="0" i="0" u="none" strike="noStrike" cap="none" baseline="0" noProof="0" dirty="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Glows &amp; Grows: Action Planning</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A73139CB-3FDB-F84B-8854-72676B8AC9CD}">
      <dgm:prSet phldr="0"/>
      <dgm:spPr/>
      <dgm:t>
        <a:bodyPr/>
        <a:lstStyle/>
        <a:p>
          <a:pPr rtl="0"/>
          <a:r>
            <a:rPr lang="en-US" b="0" i="0" dirty="0">
              <a:latin typeface="Hind Vadodara" panose="020B0604020202020204" charset="0"/>
              <a:cs typeface="Hind Vadodara" panose="020B0604020202020204" charset="0"/>
            </a:rPr>
            <a:t>Annual Evaluation: Planning &amp; Reporting</a:t>
          </a:r>
        </a:p>
      </dgm:t>
    </dgm:pt>
    <dgm:pt modelId="{BD10C457-C144-FB4A-A2D9-168EB4123797}" type="parTrans" cxnId="{6DBC30CB-EC0E-3349-8334-5EA980CAA323}">
      <dgm:prSet/>
      <dgm:spPr/>
    </dgm:pt>
    <dgm:pt modelId="{F9390C1A-5FB5-6647-914D-E3BD2312228A}" type="sibTrans" cxnId="{6DBC30CB-EC0E-3349-8334-5EA980CAA323}">
      <dgm:prSet/>
      <dgm:spPr/>
    </dgm:pt>
    <dgm:pt modelId="{33351C80-4855-D44C-8931-40EBA7EF09D9}">
      <dgm:prSet phldr="0"/>
      <dgm:spPr/>
      <dgm:t>
        <a:bodyPr/>
        <a:lstStyle/>
        <a:p>
          <a:pPr rtl="0"/>
          <a:r>
            <a:rPr lang="en-US" b="0" i="0" dirty="0">
              <a:latin typeface="Hind Vadodara" panose="020B0604020202020204" charset="0"/>
              <a:cs typeface="Hind Vadodara" panose="020B0604020202020204" charset="0"/>
            </a:rPr>
            <a:t>Looking Ahead: Completing the TFI Tier 1</a:t>
          </a:r>
        </a:p>
      </dgm:t>
    </dgm:pt>
    <dgm:pt modelId="{6041101D-3C63-9941-B985-51F2D9FDE38A}" type="parTrans" cxnId="{3A201BC4-BC60-5A47-807D-7CFC37F65457}">
      <dgm:prSet/>
      <dgm:spPr/>
    </dgm:pt>
    <dgm:pt modelId="{AB568465-1D5E-6140-9B38-4F12E156C1DD}" type="sibTrans" cxnId="{3A201BC4-BC60-5A47-807D-7CFC37F65457}">
      <dgm:prSet/>
      <dgm:spPr/>
    </dgm:pt>
    <dgm:pt modelId="{EFE2843F-A641-7147-9710-25CD49127485}">
      <dgm:prSet phldr="0"/>
      <dgm:spPr/>
      <dgm:t>
        <a:bodyPr/>
        <a:lstStyle/>
        <a:p>
          <a:pPr rtl="0"/>
          <a:r>
            <a:rPr lang="en-US" b="0" i="0" dirty="0">
              <a:latin typeface="Hind Vadodara" panose="020B0604020202020204" charset="0"/>
              <a:cs typeface="Hind Vadodara" panose="020B0604020202020204" charset="0"/>
            </a:rPr>
            <a:t>Resource: Integrated TFI Companion Guide</a:t>
          </a:r>
        </a:p>
      </dgm:t>
    </dgm:pt>
    <dgm:pt modelId="{678A8D0D-52DA-5845-8D68-438E98BD5465}" type="parTrans" cxnId="{2B9C8681-6BA6-274E-B5A5-4BB3A9D775B0}">
      <dgm:prSet/>
      <dgm:spPr/>
    </dgm:pt>
    <dgm:pt modelId="{396ACAA5-5CBC-3447-A1F0-EB21EFA529A6}" type="sibTrans" cxnId="{2B9C8681-6BA6-274E-B5A5-4BB3A9D775B0}">
      <dgm:prSet/>
      <dgm:spPr/>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F11ECC14-631E-E24A-8ADC-93A1CA14A03E}" type="presOf" srcId="{A73139CB-3FDB-F84B-8854-72676B8AC9CD}" destId="{CDAAD9AB-76BA-4F20-9C80-4020D86AF54F}" srcOrd="0" destOrd="1" presId="urn:microsoft.com/office/officeart/2005/8/layout/list1"/>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2B9C8681-6BA6-274E-B5A5-4BB3A9D775B0}" srcId="{76937503-7550-41B3-8D88-C860E600B4A5}" destId="{EFE2843F-A641-7147-9710-25CD49127485}" srcOrd="3" destOrd="0" parTransId="{678A8D0D-52DA-5845-8D68-438E98BD5465}" sibTransId="{396ACAA5-5CBC-3447-A1F0-EB21EFA529A6}"/>
    <dgm:cxn modelId="{A19D3384-1FB8-426F-B3B0-A07E9D6C5765}" type="presOf" srcId="{9E770DC0-ADC3-6F49-9603-390041B9028C}" destId="{183C8042-F222-4C5B-948A-CA63CABAB28E}"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3A201BC4-BC60-5A47-807D-7CFC37F65457}" srcId="{76937503-7550-41B3-8D88-C860E600B4A5}" destId="{33351C80-4855-D44C-8931-40EBA7EF09D9}" srcOrd="2" destOrd="0" parTransId="{6041101D-3C63-9941-B985-51F2D9FDE38A}" sibTransId="{AB568465-1D5E-6140-9B38-4F12E156C1DD}"/>
    <dgm:cxn modelId="{6DBC30CB-EC0E-3349-8334-5EA980CAA323}" srcId="{76937503-7550-41B3-8D88-C860E600B4A5}" destId="{A73139CB-3FDB-F84B-8854-72676B8AC9CD}" srcOrd="1" destOrd="0" parTransId="{BD10C457-C144-FB4A-A2D9-168EB4123797}" sibTransId="{F9390C1A-5FB5-6647-914D-E3BD2312228A}"/>
    <dgm:cxn modelId="{8128B8D8-E89E-6341-9FD1-29E7027707B9}" type="presOf" srcId="{EFE2843F-A641-7147-9710-25CD49127485}" destId="{CDAAD9AB-76BA-4F20-9C80-4020D86AF54F}" srcOrd="0" destOrd="3" presId="urn:microsoft.com/office/officeart/2005/8/layout/list1"/>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0195A9FB-9862-9746-91BB-16D5F7BAF3FB}" type="presOf" srcId="{33351C80-4855-D44C-8931-40EBA7EF09D9}" destId="{CDAAD9AB-76BA-4F20-9C80-4020D86AF54F}" srcOrd="0" destOrd="2"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4B55063-99FE-4C49-B91A-677A55CBCF8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921FBE32-D380-0048-91A9-EF1A1329E646}">
      <dgm:prSet/>
      <dgm:spPr/>
      <dgm:t>
        <a:bodyPr/>
        <a:lstStyle/>
        <a:p>
          <a:r>
            <a:rPr lang="en-US"/>
            <a:t>How can we support you in:</a:t>
          </a:r>
        </a:p>
      </dgm:t>
    </dgm:pt>
    <dgm:pt modelId="{B45C489F-C8A0-BB49-85DD-DAA6C65FB5B5}" type="parTrans" cxnId="{6FE26361-1E60-D544-9101-7EACCAB15E4F}">
      <dgm:prSet/>
      <dgm:spPr/>
      <dgm:t>
        <a:bodyPr/>
        <a:lstStyle/>
        <a:p>
          <a:endParaRPr lang="en-US"/>
        </a:p>
      </dgm:t>
    </dgm:pt>
    <dgm:pt modelId="{1F2AAE4E-63AA-424C-BF68-597323DBEE57}" type="sibTrans" cxnId="{6FE26361-1E60-D544-9101-7EACCAB15E4F}">
      <dgm:prSet/>
      <dgm:spPr/>
      <dgm:t>
        <a:bodyPr/>
        <a:lstStyle/>
        <a:p>
          <a:endParaRPr lang="en-US"/>
        </a:p>
      </dgm:t>
    </dgm:pt>
    <dgm:pt modelId="{5FE3F4E0-A026-EE40-9674-82FB6DE580DC}">
      <dgm:prSet/>
      <dgm:spPr/>
      <dgm:t>
        <a:bodyPr/>
        <a:lstStyle/>
        <a:p>
          <a:r>
            <a:rPr lang="en-US"/>
            <a:t>Completing the TFI this spring?</a:t>
          </a:r>
        </a:p>
      </dgm:t>
    </dgm:pt>
    <dgm:pt modelId="{A4824FC6-3D36-EA4F-B4F7-FBB20E3B513D}" type="parTrans" cxnId="{D11CB96C-CDA0-3843-8DA7-E461A63F0DDF}">
      <dgm:prSet/>
      <dgm:spPr/>
      <dgm:t>
        <a:bodyPr/>
        <a:lstStyle/>
        <a:p>
          <a:endParaRPr lang="en-US"/>
        </a:p>
      </dgm:t>
    </dgm:pt>
    <dgm:pt modelId="{8DD63BCD-E2D8-C346-BD49-0F37CC25C387}" type="sibTrans" cxnId="{D11CB96C-CDA0-3843-8DA7-E461A63F0DDF}">
      <dgm:prSet/>
      <dgm:spPr/>
      <dgm:t>
        <a:bodyPr/>
        <a:lstStyle/>
        <a:p>
          <a:endParaRPr lang="en-US"/>
        </a:p>
      </dgm:t>
    </dgm:pt>
    <dgm:pt modelId="{D2374A02-52E2-C045-9C8F-08CD18259BAD}">
      <dgm:prSet/>
      <dgm:spPr/>
      <dgm:t>
        <a:bodyPr/>
        <a:lstStyle/>
        <a:p>
          <a:r>
            <a:rPr lang="en-US"/>
            <a:t>Preparing to complete the TFI independently next spring?</a:t>
          </a:r>
        </a:p>
      </dgm:t>
    </dgm:pt>
    <dgm:pt modelId="{54CA77FB-3C2B-1744-B9D8-269083E9DF09}" type="parTrans" cxnId="{B62D3290-B665-C34F-A09F-2B6640A61128}">
      <dgm:prSet/>
      <dgm:spPr/>
      <dgm:t>
        <a:bodyPr/>
        <a:lstStyle/>
        <a:p>
          <a:endParaRPr lang="en-US"/>
        </a:p>
      </dgm:t>
    </dgm:pt>
    <dgm:pt modelId="{301ADFA9-0056-224F-85F5-F4B8FA37EE09}" type="sibTrans" cxnId="{B62D3290-B665-C34F-A09F-2B6640A61128}">
      <dgm:prSet/>
      <dgm:spPr/>
      <dgm:t>
        <a:bodyPr/>
        <a:lstStyle/>
        <a:p>
          <a:endParaRPr lang="en-US"/>
        </a:p>
      </dgm:t>
    </dgm:pt>
    <dgm:pt modelId="{8CF283BD-AC9D-9348-9BB5-253CB4E909E6}" type="pres">
      <dgm:prSet presAssocID="{64B55063-99FE-4C49-B91A-677A55CBCF8E}" presName="linearFlow" presStyleCnt="0">
        <dgm:presLayoutVars>
          <dgm:dir/>
          <dgm:resizeHandles val="exact"/>
        </dgm:presLayoutVars>
      </dgm:prSet>
      <dgm:spPr/>
    </dgm:pt>
    <dgm:pt modelId="{E393F12B-60E0-434E-BF50-6D88714E65AD}" type="pres">
      <dgm:prSet presAssocID="{921FBE32-D380-0048-91A9-EF1A1329E646}" presName="composite" presStyleCnt="0"/>
      <dgm:spPr/>
    </dgm:pt>
    <dgm:pt modelId="{5E1C3A20-8C2F-F64E-A2EA-92E701C8EDA4}" type="pres">
      <dgm:prSet presAssocID="{921FBE32-D380-0048-91A9-EF1A1329E646}" presName="imgShp" presStyleLbl="fgImgPlace1" presStyleIdx="0" presStyleCnt="1"/>
      <dgm:spPr>
        <a:blipFill>
          <a:blip xmlns:r="http://schemas.openxmlformats.org/officeDocument/2006/relationships" r:embed="rId1"/>
          <a:srcRect/>
          <a:stretch>
            <a:fillRect l="-17000" r="-17000"/>
          </a:stretch>
        </a:blipFill>
      </dgm:spPr>
    </dgm:pt>
    <dgm:pt modelId="{91C8BA98-43C8-AC4F-9DE3-0E72E5FEC943}" type="pres">
      <dgm:prSet presAssocID="{921FBE32-D380-0048-91A9-EF1A1329E646}" presName="txShp" presStyleLbl="node1" presStyleIdx="0" presStyleCnt="1">
        <dgm:presLayoutVars>
          <dgm:bulletEnabled val="1"/>
        </dgm:presLayoutVars>
      </dgm:prSet>
      <dgm:spPr/>
    </dgm:pt>
  </dgm:ptLst>
  <dgm:cxnLst>
    <dgm:cxn modelId="{78BDC015-2965-B043-8198-29F340336839}" type="presOf" srcId="{921FBE32-D380-0048-91A9-EF1A1329E646}" destId="{91C8BA98-43C8-AC4F-9DE3-0E72E5FEC943}" srcOrd="0" destOrd="0" presId="urn:microsoft.com/office/officeart/2005/8/layout/vList3"/>
    <dgm:cxn modelId="{6FE26361-1E60-D544-9101-7EACCAB15E4F}" srcId="{64B55063-99FE-4C49-B91A-677A55CBCF8E}" destId="{921FBE32-D380-0048-91A9-EF1A1329E646}" srcOrd="0" destOrd="0" parTransId="{B45C489F-C8A0-BB49-85DD-DAA6C65FB5B5}" sibTransId="{1F2AAE4E-63AA-424C-BF68-597323DBEE57}"/>
    <dgm:cxn modelId="{80D85745-FC0A-0D42-9DDD-493763DE3F8C}" type="presOf" srcId="{D2374A02-52E2-C045-9C8F-08CD18259BAD}" destId="{91C8BA98-43C8-AC4F-9DE3-0E72E5FEC943}" srcOrd="0" destOrd="2" presId="urn:microsoft.com/office/officeart/2005/8/layout/vList3"/>
    <dgm:cxn modelId="{D11CB96C-CDA0-3843-8DA7-E461A63F0DDF}" srcId="{921FBE32-D380-0048-91A9-EF1A1329E646}" destId="{5FE3F4E0-A026-EE40-9674-82FB6DE580DC}" srcOrd="0" destOrd="0" parTransId="{A4824FC6-3D36-EA4F-B4F7-FBB20E3B513D}" sibTransId="{8DD63BCD-E2D8-C346-BD49-0F37CC25C387}"/>
    <dgm:cxn modelId="{B62D3290-B665-C34F-A09F-2B6640A61128}" srcId="{921FBE32-D380-0048-91A9-EF1A1329E646}" destId="{D2374A02-52E2-C045-9C8F-08CD18259BAD}" srcOrd="1" destOrd="0" parTransId="{54CA77FB-3C2B-1744-B9D8-269083E9DF09}" sibTransId="{301ADFA9-0056-224F-85F5-F4B8FA37EE09}"/>
    <dgm:cxn modelId="{473F9198-C488-3549-B1D9-50944ACE7975}" type="presOf" srcId="{64B55063-99FE-4C49-B91A-677A55CBCF8E}" destId="{8CF283BD-AC9D-9348-9BB5-253CB4E909E6}" srcOrd="0" destOrd="0" presId="urn:microsoft.com/office/officeart/2005/8/layout/vList3"/>
    <dgm:cxn modelId="{0AEC7ADF-E05E-C248-B205-333BF26087B9}" type="presOf" srcId="{5FE3F4E0-A026-EE40-9674-82FB6DE580DC}" destId="{91C8BA98-43C8-AC4F-9DE3-0E72E5FEC943}" srcOrd="0" destOrd="1" presId="urn:microsoft.com/office/officeart/2005/8/layout/vList3"/>
    <dgm:cxn modelId="{F93ABBF7-5C00-1242-A27E-7347EF91E7F4}" type="presParOf" srcId="{8CF283BD-AC9D-9348-9BB5-253CB4E909E6}" destId="{E393F12B-60E0-434E-BF50-6D88714E65AD}" srcOrd="0" destOrd="0" presId="urn:microsoft.com/office/officeart/2005/8/layout/vList3"/>
    <dgm:cxn modelId="{25CA8589-538C-4A4B-9E26-70374C638061}" type="presParOf" srcId="{E393F12B-60E0-434E-BF50-6D88714E65AD}" destId="{5E1C3A20-8C2F-F64E-A2EA-92E701C8EDA4}" srcOrd="0" destOrd="0" presId="urn:microsoft.com/office/officeart/2005/8/layout/vList3"/>
    <dgm:cxn modelId="{3F74A6E5-8837-5545-9361-A2701DF54C9C}" type="presParOf" srcId="{E393F12B-60E0-434E-BF50-6D88714E65AD}" destId="{91C8BA98-43C8-AC4F-9DE3-0E72E5FEC94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dirty="0">
              <a:latin typeface="Hind Vadodara" panose="020B0604020202020204" charset="0"/>
              <a:cs typeface="Hind Vadodara" panose="020B0604020202020204" charset="0"/>
            </a:rPr>
            <a:t>Presentation Content:</a:t>
          </a:r>
          <a:endParaRPr lang="en-US" b="0" i="0" u="none" strike="noStrike" cap="none" baseline="0" noProof="0" dirty="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CC48FDC3-FCEA-E949-83F9-08E6D9413D08}">
      <dgm:prSet phldr="0"/>
      <dgm:spPr/>
      <dgm:t>
        <a:bodyPr/>
        <a:lstStyle/>
        <a:p>
          <a:pPr rtl="0"/>
          <a:r>
            <a:rPr lang="en-US" b="0" i="0" dirty="0">
              <a:latin typeface="Hind Vadodara" panose="020B0604020202020204" charset="0"/>
              <a:cs typeface="Hind Vadodara" panose="020B0604020202020204" charset="0"/>
            </a:rPr>
            <a:t>Glows &amp; Grows: Action Planning</a:t>
          </a:r>
        </a:p>
      </dgm:t>
    </dgm:pt>
    <dgm:pt modelId="{62A6AF0D-5BF3-B247-B599-B729C195C69D}" type="parTrans" cxnId="{0CC9DC53-E91C-9D40-A559-2A553616C121}">
      <dgm:prSet/>
      <dgm:spPr/>
      <dgm:t>
        <a:bodyPr/>
        <a:lstStyle/>
        <a:p>
          <a:endParaRPr lang="en-US"/>
        </a:p>
      </dgm:t>
    </dgm:pt>
    <dgm:pt modelId="{C82462D2-4DC2-B04B-8E13-4A35F913C9C1}" type="sibTrans" cxnId="{0CC9DC53-E91C-9D40-A559-2A553616C121}">
      <dgm:prSet/>
      <dgm:spPr/>
      <dgm:t>
        <a:bodyPr/>
        <a:lstStyle/>
        <a:p>
          <a:endParaRPr lang="en-US"/>
        </a:p>
      </dgm:t>
    </dgm:pt>
    <dgm:pt modelId="{CB125264-3B03-D64A-8B03-43D74948EF71}">
      <dgm:prSet phldr="0"/>
      <dgm:spPr/>
      <dgm:t>
        <a:bodyPr/>
        <a:lstStyle/>
        <a:p>
          <a:pPr rtl="0"/>
          <a:r>
            <a:rPr lang="en-US" b="0" i="0" dirty="0">
              <a:latin typeface="Hind Vadodara" panose="020B0604020202020204" charset="0"/>
              <a:cs typeface="Hind Vadodara" panose="020B0604020202020204" charset="0"/>
            </a:rPr>
            <a:t>Annual Evaluation: Planning &amp; Reporting</a:t>
          </a:r>
        </a:p>
      </dgm:t>
    </dgm:pt>
    <dgm:pt modelId="{989AA19E-6E6B-9D42-9001-7BE19616F070}" type="parTrans" cxnId="{9989ADDB-CA7F-A24D-B0EB-968625D950DF}">
      <dgm:prSet/>
      <dgm:spPr/>
      <dgm:t>
        <a:bodyPr/>
        <a:lstStyle/>
        <a:p>
          <a:endParaRPr lang="en-US"/>
        </a:p>
      </dgm:t>
    </dgm:pt>
    <dgm:pt modelId="{B0088E05-9CC6-9040-8AF4-017C659194A0}" type="sibTrans" cxnId="{9989ADDB-CA7F-A24D-B0EB-968625D950DF}">
      <dgm:prSet/>
      <dgm:spPr/>
      <dgm:t>
        <a:bodyPr/>
        <a:lstStyle/>
        <a:p>
          <a:endParaRPr lang="en-US"/>
        </a:p>
      </dgm:t>
    </dgm:pt>
    <dgm:pt modelId="{FE38C8E4-87C2-C848-B5F5-D515492AD86B}">
      <dgm:prSet phldr="0"/>
      <dgm:spPr/>
      <dgm:t>
        <a:bodyPr/>
        <a:lstStyle/>
        <a:p>
          <a:pPr rtl="0"/>
          <a:r>
            <a:rPr lang="en-US" b="0" i="0" dirty="0">
              <a:latin typeface="Hind Vadodara" panose="020B0604020202020204" charset="0"/>
              <a:cs typeface="Hind Vadodara" panose="020B0604020202020204" charset="0"/>
            </a:rPr>
            <a:t>Looking Ahead: Completing the TFI Tier 1</a:t>
          </a:r>
        </a:p>
      </dgm:t>
    </dgm:pt>
    <dgm:pt modelId="{3A7B76AC-EA63-0440-BC44-15AEAC55FB3C}" type="parTrans" cxnId="{1FCAD556-0480-8547-9BA6-EE1BD5486622}">
      <dgm:prSet/>
      <dgm:spPr/>
      <dgm:t>
        <a:bodyPr/>
        <a:lstStyle/>
        <a:p>
          <a:endParaRPr lang="en-US"/>
        </a:p>
      </dgm:t>
    </dgm:pt>
    <dgm:pt modelId="{6345CFB4-D0AE-0F40-AE31-EED745D3FCE5}" type="sibTrans" cxnId="{1FCAD556-0480-8547-9BA6-EE1BD5486622}">
      <dgm:prSet/>
      <dgm:spPr/>
      <dgm:t>
        <a:bodyPr/>
        <a:lstStyle/>
        <a:p>
          <a:endParaRPr lang="en-US"/>
        </a:p>
      </dgm:t>
    </dgm:pt>
    <dgm:pt modelId="{41A6D597-7F25-5B42-A3B3-D318EA9E5167}">
      <dgm:prSet phldr="0"/>
      <dgm:spPr/>
      <dgm:t>
        <a:bodyPr/>
        <a:lstStyle/>
        <a:p>
          <a:pPr rtl="0"/>
          <a:r>
            <a:rPr lang="en-US" b="0" i="0" dirty="0">
              <a:latin typeface="Hind Vadodara" panose="020B0604020202020204" charset="0"/>
              <a:cs typeface="Hind Vadodara" panose="020B0604020202020204" charset="0"/>
            </a:rPr>
            <a:t>Resource: Integrated TFI Companion Guide</a:t>
          </a:r>
        </a:p>
      </dgm:t>
    </dgm:pt>
    <dgm:pt modelId="{0D02DB17-F659-AD40-BED6-A933DF1245D0}" type="parTrans" cxnId="{87ADB6CA-6400-FC4C-BB43-0C310F3D6DB2}">
      <dgm:prSet/>
      <dgm:spPr/>
      <dgm:t>
        <a:bodyPr/>
        <a:lstStyle/>
        <a:p>
          <a:endParaRPr lang="en-US"/>
        </a:p>
      </dgm:t>
    </dgm:pt>
    <dgm:pt modelId="{F136CE11-470A-1049-B36A-EFA7E4314957}" type="sibTrans" cxnId="{87ADB6CA-6400-FC4C-BB43-0C310F3D6DB2}">
      <dgm:prSet/>
      <dgm:spPr/>
      <dgm:t>
        <a:bodyPr/>
        <a:lstStyle/>
        <a:p>
          <a:endParaRPr lang="en-US"/>
        </a:p>
      </dgm:t>
    </dgm:pt>
    <dgm:pt modelId="{41D399E2-98C5-1C45-AA6C-C318C0049F81}">
      <dgm:prSet/>
      <dgm:spPr/>
      <dgm:t>
        <a:bodyPr/>
        <a:lstStyle/>
        <a:p>
          <a:r>
            <a:rPr lang="en-US" b="0" i="0" dirty="0">
              <a:latin typeface="Hind Vadodara" panose="020B0604020202020204" charset="0"/>
              <a:cs typeface="Hind Vadodara" panose="020B0604020202020204" charset="0"/>
            </a:rPr>
            <a:t>Coaches’</a:t>
          </a:r>
          <a:r>
            <a:rPr lang="en-US" dirty="0">
              <a:latin typeface="Hind Vadodara" panose="020B0604020202020204" charset="0"/>
              <a:cs typeface="Hind Vadodara" panose="020B0604020202020204" charset="0"/>
            </a:rPr>
            <a:t> T</a:t>
          </a:r>
          <a:r>
            <a:rPr lang="en-US" b="0" i="0" dirty="0">
              <a:latin typeface="Hind Vadodara" panose="020B0604020202020204" charset="0"/>
              <a:cs typeface="Hind Vadodara" panose="020B0604020202020204" charset="0"/>
            </a:rPr>
            <a:t>asks:</a:t>
          </a:r>
          <a:endParaRPr lang="en-US" dirty="0">
            <a:latin typeface="Hind Vadodara" panose="020B0604020202020204" charset="0"/>
            <a:cs typeface="Hind Vadodara" panose="020B0604020202020204" charset="0"/>
          </a:endParaRPr>
        </a:p>
      </dgm:t>
    </dgm:pt>
    <dgm:pt modelId="{C02D6CA4-BDAD-4A4F-9C29-354775740047}" type="parTrans" cxnId="{398EBCCA-CA25-E948-A0EE-5DE48C1B1A28}">
      <dgm:prSet/>
      <dgm:spPr/>
      <dgm:t>
        <a:bodyPr/>
        <a:lstStyle/>
        <a:p>
          <a:endParaRPr lang="en-US"/>
        </a:p>
      </dgm:t>
    </dgm:pt>
    <dgm:pt modelId="{52055EF1-9CE4-714B-9F3B-7F054D64BB2D}" type="sibTrans" cxnId="{398EBCCA-CA25-E948-A0EE-5DE48C1B1A28}">
      <dgm:prSet/>
      <dgm:spPr/>
      <dgm:t>
        <a:bodyPr/>
        <a:lstStyle/>
        <a:p>
          <a:endParaRPr lang="en-US"/>
        </a:p>
      </dgm:t>
    </dgm:pt>
    <dgm:pt modelId="{954FF430-8E29-D341-89AD-A199F9B5D733}">
      <dgm:prSet/>
      <dgm:spPr/>
      <dgm:t>
        <a:bodyPr/>
        <a:lstStyle/>
        <a:p>
          <a:pPr rtl="0"/>
          <a:r>
            <a:rPr lang="en-US" b="0" i="0" dirty="0"/>
            <a:t>Share your Annual Evaluation Plan with your trainers.</a:t>
          </a:r>
        </a:p>
      </dgm:t>
    </dgm:pt>
    <dgm:pt modelId="{74AFFBE3-3359-7448-971C-8A0771DF5773}" type="parTrans" cxnId="{E253C2D5-6469-7E44-B79C-5EA941CD793A}">
      <dgm:prSet/>
      <dgm:spPr/>
      <dgm:t>
        <a:bodyPr/>
        <a:lstStyle/>
        <a:p>
          <a:endParaRPr lang="en-US"/>
        </a:p>
      </dgm:t>
    </dgm:pt>
    <dgm:pt modelId="{EA5DCB6D-E7F7-B14F-B9A6-E98C59E83CE5}" type="sibTrans" cxnId="{E253C2D5-6469-7E44-B79C-5EA941CD793A}">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0DA6DFB7-7D62-4349-95C2-13D5C26FF22A}" type="pres">
      <dgm:prSet presAssocID="{41D399E2-98C5-1C45-AA6C-C318C0049F81}" presName="parentLin" presStyleCnt="0"/>
      <dgm:spPr/>
    </dgm:pt>
    <dgm:pt modelId="{1F9285E3-5AA8-D64B-A00F-ED10B54DB954}" type="pres">
      <dgm:prSet presAssocID="{41D399E2-98C5-1C45-AA6C-C318C0049F81}" presName="parentLeftMargin" presStyleLbl="node1" presStyleIdx="0" presStyleCnt="2"/>
      <dgm:spPr/>
    </dgm:pt>
    <dgm:pt modelId="{24143A24-0D37-5340-8B68-0D73AA3E40FE}" type="pres">
      <dgm:prSet presAssocID="{41D399E2-98C5-1C45-AA6C-C318C0049F81}" presName="parentText" presStyleLbl="node1" presStyleIdx="1" presStyleCnt="2">
        <dgm:presLayoutVars>
          <dgm:chMax val="0"/>
          <dgm:bulletEnabled val="1"/>
        </dgm:presLayoutVars>
      </dgm:prSet>
      <dgm:spPr/>
    </dgm:pt>
    <dgm:pt modelId="{A23D8696-97D1-D04E-8193-203A1CA41D77}" type="pres">
      <dgm:prSet presAssocID="{41D399E2-98C5-1C45-AA6C-C318C0049F81}" presName="negativeSpace" presStyleCnt="0"/>
      <dgm:spPr/>
    </dgm:pt>
    <dgm:pt modelId="{08C665F4-ED14-C545-94E9-4904032517EE}" type="pres">
      <dgm:prSet presAssocID="{41D399E2-98C5-1C45-AA6C-C318C0049F8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3E4C701A-7E92-6F4E-9242-69316542A54F}" type="presOf" srcId="{CB125264-3B03-D64A-8B03-43D74948EF71}" destId="{CDAAD9AB-76BA-4F20-9C80-4020D86AF54F}" srcOrd="0" destOrd="1" presId="urn:microsoft.com/office/officeart/2005/8/layout/list1"/>
    <dgm:cxn modelId="{DAB61229-8F91-F948-B281-4E5580051D47}" type="presOf" srcId="{41A6D597-7F25-5B42-A3B3-D318EA9E5167}" destId="{CDAAD9AB-76BA-4F20-9C80-4020D86AF54F}" srcOrd="0" destOrd="3" presId="urn:microsoft.com/office/officeart/2005/8/layout/list1"/>
    <dgm:cxn modelId="{F30FA55C-5DB3-2247-A1B1-11B42F5FAC8E}" type="presOf" srcId="{41D399E2-98C5-1C45-AA6C-C318C0049F81}" destId="{24143A24-0D37-5340-8B68-0D73AA3E40FE}" srcOrd="1" destOrd="0" presId="urn:microsoft.com/office/officeart/2005/8/layout/list1"/>
    <dgm:cxn modelId="{0CC9DC53-E91C-9D40-A559-2A553616C121}" srcId="{76937503-7550-41B3-8D88-C860E600B4A5}" destId="{CC48FDC3-FCEA-E949-83F9-08E6D9413D08}" srcOrd="0" destOrd="0" parTransId="{62A6AF0D-5BF3-B247-B599-B729C195C69D}" sibTransId="{C82462D2-4DC2-B04B-8E13-4A35F913C9C1}"/>
    <dgm:cxn modelId="{3507DC74-BB1A-3747-A4EB-3A2F2AFF0C2A}" type="presOf" srcId="{139B28B7-98AE-2442-8242-E675E9F54483}" destId="{107712AD-F0E7-8045-90F3-AA033147F7E7}" srcOrd="0" destOrd="0" presId="urn:microsoft.com/office/officeart/2005/8/layout/list1"/>
    <dgm:cxn modelId="{1FCAD556-0480-8547-9BA6-EE1BD5486622}" srcId="{76937503-7550-41B3-8D88-C860E600B4A5}" destId="{FE38C8E4-87C2-C848-B5F5-D515492AD86B}" srcOrd="2" destOrd="0" parTransId="{3A7B76AC-EA63-0440-BC44-15AEAC55FB3C}" sibTransId="{6345CFB4-D0AE-0F40-AE31-EED745D3FCE5}"/>
    <dgm:cxn modelId="{A2FA975A-37AD-A640-AEA9-8735AAAEAA75}" type="presOf" srcId="{954FF430-8E29-D341-89AD-A199F9B5D733}" destId="{08C665F4-ED14-C545-94E9-4904032517EE}" srcOrd="0" destOrd="0" presId="urn:microsoft.com/office/officeart/2005/8/layout/list1"/>
    <dgm:cxn modelId="{65502B8B-CD12-AC41-BDC8-B4405E457194}" type="presOf" srcId="{CC48FDC3-FCEA-E949-83F9-08E6D9413D08}" destId="{CDAAD9AB-76BA-4F20-9C80-4020D86AF54F}" srcOrd="0" destOrd="0" presId="urn:microsoft.com/office/officeart/2005/8/layout/list1"/>
    <dgm:cxn modelId="{87ADB6CA-6400-FC4C-BB43-0C310F3D6DB2}" srcId="{76937503-7550-41B3-8D88-C860E600B4A5}" destId="{41A6D597-7F25-5B42-A3B3-D318EA9E5167}" srcOrd="3" destOrd="0" parTransId="{0D02DB17-F659-AD40-BED6-A933DF1245D0}" sibTransId="{F136CE11-470A-1049-B36A-EFA7E4314957}"/>
    <dgm:cxn modelId="{398EBCCA-CA25-E948-A0EE-5DE48C1B1A28}" srcId="{139B28B7-98AE-2442-8242-E675E9F54483}" destId="{41D399E2-98C5-1C45-AA6C-C318C0049F81}" srcOrd="1" destOrd="0" parTransId="{C02D6CA4-BDAD-4A4F-9C29-354775740047}" sibTransId="{52055EF1-9CE4-714B-9F3B-7F054D64BB2D}"/>
    <dgm:cxn modelId="{E253C2D5-6469-7E44-B79C-5EA941CD793A}" srcId="{41D399E2-98C5-1C45-AA6C-C318C0049F81}" destId="{954FF430-8E29-D341-89AD-A199F9B5D733}" srcOrd="0" destOrd="0" parTransId="{74AFFBE3-3359-7448-971C-8A0771DF5773}" sibTransId="{EA5DCB6D-E7F7-B14F-B9A6-E98C59E83CE5}"/>
    <dgm:cxn modelId="{9989ADDB-CA7F-A24D-B0EB-968625D950DF}" srcId="{76937503-7550-41B3-8D88-C860E600B4A5}" destId="{CB125264-3B03-D64A-8B03-43D74948EF71}" srcOrd="1" destOrd="0" parTransId="{989AA19E-6E6B-9D42-9001-7BE19616F070}" sibTransId="{B0088E05-9CC6-9040-8AF4-017C659194A0}"/>
    <dgm:cxn modelId="{3DAFC5DD-8784-4E7E-9AB6-92575DD074D0}" type="presOf" srcId="{76937503-7550-41B3-8D88-C860E600B4A5}" destId="{24EE546A-203E-45A1-AB96-5A4CB77AC5EC}" srcOrd="1" destOrd="0" presId="urn:microsoft.com/office/officeart/2005/8/layout/list1"/>
    <dgm:cxn modelId="{609D20EA-CE36-B345-853B-569A36D43104}" type="presOf" srcId="{41D399E2-98C5-1C45-AA6C-C318C0049F81}" destId="{1F9285E3-5AA8-D64B-A00F-ED10B54DB954}" srcOrd="0"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4E68ACEE-5728-1547-BA0E-1E0FF577D640}" type="presOf" srcId="{FE38C8E4-87C2-C848-B5F5-D515492AD86B}" destId="{CDAAD9AB-76BA-4F20-9C80-4020D86AF54F}" srcOrd="0" destOrd="2"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2C43BB4C-531D-114B-8648-03592BEC454B}" type="presParOf" srcId="{107712AD-F0E7-8045-90F3-AA033147F7E7}" destId="{0DA6DFB7-7D62-4349-95C2-13D5C26FF22A}" srcOrd="4" destOrd="0" presId="urn:microsoft.com/office/officeart/2005/8/layout/list1"/>
    <dgm:cxn modelId="{05F9A62E-B998-FA4C-A0BF-772DF5866706}" type="presParOf" srcId="{0DA6DFB7-7D62-4349-95C2-13D5C26FF22A}" destId="{1F9285E3-5AA8-D64B-A00F-ED10B54DB954}" srcOrd="0" destOrd="0" presId="urn:microsoft.com/office/officeart/2005/8/layout/list1"/>
    <dgm:cxn modelId="{BE7CE06E-8D1D-AC4E-B4DC-41BF57CDA78E}" type="presParOf" srcId="{0DA6DFB7-7D62-4349-95C2-13D5C26FF22A}" destId="{24143A24-0D37-5340-8B68-0D73AA3E40FE}" srcOrd="1" destOrd="0" presId="urn:microsoft.com/office/officeart/2005/8/layout/list1"/>
    <dgm:cxn modelId="{BF9E444E-4954-F144-959D-627C4BA9C924}" type="presParOf" srcId="{107712AD-F0E7-8045-90F3-AA033147F7E7}" destId="{A23D8696-97D1-D04E-8193-203A1CA41D77}" srcOrd="5" destOrd="0" presId="urn:microsoft.com/office/officeart/2005/8/layout/list1"/>
    <dgm:cxn modelId="{881AD21F-1123-5744-B574-C40596320D70}" type="presParOf" srcId="{107712AD-F0E7-8045-90F3-AA033147F7E7}" destId="{08C665F4-ED14-C545-94E9-4904032517E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Self-monitor</a:t>
          </a:r>
        </a:p>
        <a:p>
          <a:pPr marL="457200" lvl="2" indent="-228600" algn="l" defTabSz="889000">
            <a:lnSpc>
              <a:spcPct val="90000"/>
            </a:lnSpc>
            <a:spcBef>
              <a:spcPct val="0"/>
            </a:spcBef>
            <a:spcAft>
              <a:spcPct val="15000"/>
            </a:spcAft>
            <a:buChar char="•"/>
          </a:pPr>
          <a:r>
            <a:rPr lang="en-US" sz="2000" kern="1200" dirty="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dirty="0"/>
            <a:t>unmute</a:t>
          </a:r>
        </a:p>
        <a:p>
          <a:pPr marL="457200" lvl="2" indent="-228600" algn="l" defTabSz="889000">
            <a:lnSpc>
              <a:spcPct val="90000"/>
            </a:lnSpc>
            <a:spcBef>
              <a:spcPct val="0"/>
            </a:spcBef>
            <a:spcAft>
              <a:spcPct val="15000"/>
            </a:spcAft>
            <a:buChar char="•"/>
          </a:pPr>
          <a:r>
            <a:rPr lang="en-US" sz="2000" kern="1200" dirty="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Mute when listening, unmute to talk​</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dirty="0"/>
            <a:t>Room for every voice</a:t>
          </a:r>
        </a:p>
        <a:p>
          <a:pPr marL="457200" lvl="2" indent="-228600" algn="l" defTabSz="889000">
            <a:lnSpc>
              <a:spcPct val="90000"/>
            </a:lnSpc>
            <a:spcBef>
              <a:spcPct val="0"/>
            </a:spcBef>
            <a:spcAft>
              <a:spcPct val="15000"/>
            </a:spcAft>
            <a:buChar char="•"/>
          </a:pPr>
          <a:r>
            <a:rPr lang="en-US" sz="2000" kern="1200" dirty="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your computer charged and ready to go​</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Keep necessary materials at hand</a:t>
          </a:r>
        </a:p>
        <a:p>
          <a:pPr marL="457200" lvl="2" indent="-228600" algn="l" defTabSz="889000">
            <a:lnSpc>
              <a:spcPct val="90000"/>
            </a:lnSpc>
            <a:spcBef>
              <a:spcPct val="0"/>
            </a:spcBef>
            <a:spcAft>
              <a:spcPct val="15000"/>
            </a:spcAft>
            <a:buChar char="•"/>
          </a:pPr>
          <a:r>
            <a:rPr lang="en-US" sz="2000" kern="1200" dirty="0"/>
            <a:t>action plan</a:t>
          </a:r>
        </a:p>
        <a:p>
          <a:pPr marL="457200" lvl="2" indent="-228600" algn="l" defTabSz="889000">
            <a:lnSpc>
              <a:spcPct val="90000"/>
            </a:lnSpc>
            <a:spcBef>
              <a:spcPct val="0"/>
            </a:spcBef>
            <a:spcAft>
              <a:spcPct val="15000"/>
            </a:spcAft>
            <a:buChar char="•"/>
          </a:pPr>
          <a:r>
            <a:rPr lang="en-US" sz="2000" kern="1200" dirty="0"/>
            <a:t>relevant docs</a:t>
          </a:r>
        </a:p>
        <a:p>
          <a:pPr marL="457200" lvl="2" indent="-228600" algn="l" defTabSz="889000">
            <a:lnSpc>
              <a:spcPct val="90000"/>
            </a:lnSpc>
            <a:spcBef>
              <a:spcPct val="0"/>
            </a:spcBef>
            <a:spcAft>
              <a:spcPct val="15000"/>
            </a:spcAft>
            <a:buChar char="•"/>
          </a:pPr>
          <a:r>
            <a:rPr lang="en-US" sz="2000" kern="1200" dirty="0"/>
            <a:t>water/snacks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99649"/>
          <a:ext cx="8585471" cy="28728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99872" rIns="666328" bIns="170688" numCol="1" spcCol="1270" anchor="t" anchorCtr="0">
          <a:noAutofit/>
        </a:bodyPr>
        <a:lstStyle/>
        <a:p>
          <a:pPr marL="228600" lvl="1" indent="-228600" algn="l" defTabSz="1066800" rtl="0">
            <a:lnSpc>
              <a:spcPct val="90000"/>
            </a:lnSpc>
            <a:spcBef>
              <a:spcPct val="0"/>
            </a:spcBef>
            <a:spcAft>
              <a:spcPct val="15000"/>
            </a:spcAft>
            <a:buChar char="•"/>
          </a:pPr>
          <a:r>
            <a:rPr lang="en-US" sz="2400" b="0" i="0" kern="1200" dirty="0">
              <a:latin typeface="Hind Vadodara" panose="020B0604020202020204" charset="0"/>
              <a:cs typeface="Hind Vadodara" panose="020B0604020202020204" charset="0"/>
            </a:rPr>
            <a:t>Glows &amp; Grows: Action Planning</a:t>
          </a:r>
        </a:p>
        <a:p>
          <a:pPr marL="228600" lvl="1" indent="-228600" algn="l" defTabSz="1066800" rtl="0">
            <a:lnSpc>
              <a:spcPct val="90000"/>
            </a:lnSpc>
            <a:spcBef>
              <a:spcPct val="0"/>
            </a:spcBef>
            <a:spcAft>
              <a:spcPct val="15000"/>
            </a:spcAft>
            <a:buChar char="•"/>
          </a:pPr>
          <a:r>
            <a:rPr lang="en-US" sz="2400" b="0" i="0" kern="1200" dirty="0">
              <a:latin typeface="Hind Vadodara" panose="020B0604020202020204" charset="0"/>
              <a:cs typeface="Hind Vadodara" panose="020B0604020202020204" charset="0"/>
            </a:rPr>
            <a:t>Annual Evaluation: Planning &amp; Reporting</a:t>
          </a:r>
        </a:p>
        <a:p>
          <a:pPr marL="228600" lvl="1" indent="-228600" algn="l" defTabSz="1066800" rtl="0">
            <a:lnSpc>
              <a:spcPct val="90000"/>
            </a:lnSpc>
            <a:spcBef>
              <a:spcPct val="0"/>
            </a:spcBef>
            <a:spcAft>
              <a:spcPct val="15000"/>
            </a:spcAft>
            <a:buChar char="•"/>
          </a:pPr>
          <a:r>
            <a:rPr lang="en-US" sz="2400" b="0" i="0" kern="1200" dirty="0">
              <a:latin typeface="Hind Vadodara" panose="020B0604020202020204" charset="0"/>
              <a:cs typeface="Hind Vadodara" panose="020B0604020202020204" charset="0"/>
            </a:rPr>
            <a:t>Looking Ahead: Completing the TFI Tier 1</a:t>
          </a:r>
        </a:p>
        <a:p>
          <a:pPr marL="228600" lvl="1" indent="-228600" algn="l" defTabSz="1066800" rtl="0">
            <a:lnSpc>
              <a:spcPct val="90000"/>
            </a:lnSpc>
            <a:spcBef>
              <a:spcPct val="0"/>
            </a:spcBef>
            <a:spcAft>
              <a:spcPct val="15000"/>
            </a:spcAft>
            <a:buChar char="•"/>
          </a:pPr>
          <a:r>
            <a:rPr lang="en-US" sz="2400" b="0" i="0" kern="1200" dirty="0">
              <a:latin typeface="Hind Vadodara" panose="020B0604020202020204" charset="0"/>
              <a:cs typeface="Hind Vadodara" panose="020B0604020202020204" charset="0"/>
            </a:rPr>
            <a:t>Resource: Integrated TFI Companion Guide</a:t>
          </a:r>
        </a:p>
      </dsp:txBody>
      <dsp:txXfrm>
        <a:off x="140239" y="739888"/>
        <a:ext cx="8304993" cy="2592322"/>
      </dsp:txXfrm>
    </dsp:sp>
    <dsp:sp modelId="{24EE546A-203E-45A1-AB96-5A4CB77AC5EC}">
      <dsp:nvSpPr>
        <dsp:cNvPr id="0" name=""/>
        <dsp:cNvSpPr/>
      </dsp:nvSpPr>
      <dsp:spPr>
        <a:xfrm>
          <a:off x="429273" y="245409"/>
          <a:ext cx="6009829" cy="7084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Hind Vadodara" panose="020B0604020202020204" charset="0"/>
              <a:cs typeface="Hind Vadodara" panose="020B0604020202020204" charset="0"/>
            </a:rPr>
            <a:t>Presentation Content:</a:t>
          </a:r>
          <a:endParaRPr lang="en-US" sz="2400" b="0" i="0" u="none" strike="noStrike" kern="1200" cap="none" baseline="0" noProof="0" dirty="0">
            <a:solidFill>
              <a:srgbClr val="010000"/>
            </a:solidFill>
            <a:latin typeface="Hind Vadodara" panose="020B0604020202020204" charset="0"/>
            <a:cs typeface="Hind Vadodara" panose="020B0604020202020204" charset="0"/>
          </a:endParaRPr>
        </a:p>
      </dsp:txBody>
      <dsp:txXfrm>
        <a:off x="463858" y="279994"/>
        <a:ext cx="5940659" cy="639310"/>
      </dsp:txXfrm>
    </dsp:sp>
    <dsp:sp modelId="{183C8042-F222-4C5B-948A-CA63CABAB28E}">
      <dsp:nvSpPr>
        <dsp:cNvPr id="0" name=""/>
        <dsp:cNvSpPr/>
      </dsp:nvSpPr>
      <dsp:spPr>
        <a:xfrm>
          <a:off x="0" y="3956289"/>
          <a:ext cx="8585471" cy="12474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99872" rIns="666328" bIns="170688" numCol="1" spcCol="1270" anchor="t" anchorCtr="0">
          <a:noAutofit/>
        </a:bodyPr>
        <a:lstStyle/>
        <a:p>
          <a:pPr marL="228600" lvl="1" indent="-228600" algn="l" defTabSz="1066800" rtl="0">
            <a:lnSpc>
              <a:spcPct val="90000"/>
            </a:lnSpc>
            <a:spcBef>
              <a:spcPct val="0"/>
            </a:spcBef>
            <a:spcAft>
              <a:spcPct val="15000"/>
            </a:spcAft>
            <a:buChar char="•"/>
          </a:pPr>
          <a:r>
            <a:rPr lang="en-US" sz="2400" b="0" i="0" kern="1200" dirty="0">
              <a:latin typeface="Hind Vadodara"/>
              <a:cs typeface="Hind Vadodara"/>
            </a:rPr>
            <a:t>Share your Annual Evaluation Plan with your trainers.</a:t>
          </a:r>
        </a:p>
      </dsp:txBody>
      <dsp:txXfrm>
        <a:off x="60893" y="4017182"/>
        <a:ext cx="8463685" cy="1125614"/>
      </dsp:txXfrm>
    </dsp:sp>
    <dsp:sp modelId="{3EE32B02-DB9E-4A32-B892-2B06787A9E31}">
      <dsp:nvSpPr>
        <dsp:cNvPr id="0" name=""/>
        <dsp:cNvSpPr/>
      </dsp:nvSpPr>
      <dsp:spPr>
        <a:xfrm>
          <a:off x="429273" y="3602049"/>
          <a:ext cx="6009829" cy="7084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Hind Vadodara" panose="020B0604020202020204" charset="0"/>
              <a:cs typeface="Hind Vadodara" panose="020B0604020202020204" charset="0"/>
            </a:rPr>
            <a:t>Coaches’</a:t>
          </a:r>
          <a:r>
            <a:rPr lang="en-US" sz="2400" kern="1200" dirty="0">
              <a:latin typeface="Hind Vadodara" panose="020B0604020202020204" charset="0"/>
              <a:cs typeface="Hind Vadodara" panose="020B0604020202020204" charset="0"/>
            </a:rPr>
            <a:t> T</a:t>
          </a:r>
          <a:r>
            <a:rPr lang="en-US" sz="2400" b="0" i="0" kern="1200" dirty="0">
              <a:latin typeface="Hind Vadodara" panose="020B0604020202020204" charset="0"/>
              <a:cs typeface="Hind Vadodara" panose="020B0604020202020204" charset="0"/>
            </a:rPr>
            <a:t>asks:</a:t>
          </a:r>
          <a:endParaRPr lang="en-US" sz="2400" kern="1200" dirty="0">
            <a:latin typeface="Hind Vadodara" panose="020B0604020202020204" charset="0"/>
            <a:cs typeface="Hind Vadodara" panose="020B0604020202020204" charset="0"/>
          </a:endParaRPr>
        </a:p>
      </dsp:txBody>
      <dsp:txXfrm>
        <a:off x="463858" y="3636634"/>
        <a:ext cx="5940659"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8BA98-43C8-AC4F-9DE3-0E72E5FEC943}">
      <dsp:nvSpPr>
        <dsp:cNvPr id="0" name=""/>
        <dsp:cNvSpPr/>
      </dsp:nvSpPr>
      <dsp:spPr>
        <a:xfrm rot="10800000">
          <a:off x="2929403" y="765771"/>
          <a:ext cx="7753445" cy="390587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2381" tIns="160020" rIns="298704" bIns="160020" numCol="1" spcCol="1270" anchor="t" anchorCtr="0">
          <a:noAutofit/>
        </a:bodyPr>
        <a:lstStyle/>
        <a:p>
          <a:pPr marL="0" lvl="0" indent="0" algn="l" defTabSz="1866900">
            <a:lnSpc>
              <a:spcPct val="90000"/>
            </a:lnSpc>
            <a:spcBef>
              <a:spcPct val="0"/>
            </a:spcBef>
            <a:spcAft>
              <a:spcPct val="35000"/>
            </a:spcAft>
            <a:buNone/>
          </a:pPr>
          <a:r>
            <a:rPr lang="en-US" sz="4200" kern="1200"/>
            <a:t>How can we support you in:</a:t>
          </a:r>
        </a:p>
        <a:p>
          <a:pPr marL="285750" lvl="1" indent="-285750" algn="l" defTabSz="1466850">
            <a:lnSpc>
              <a:spcPct val="90000"/>
            </a:lnSpc>
            <a:spcBef>
              <a:spcPct val="0"/>
            </a:spcBef>
            <a:spcAft>
              <a:spcPct val="15000"/>
            </a:spcAft>
            <a:buChar char="•"/>
          </a:pPr>
          <a:r>
            <a:rPr lang="en-US" sz="3300" kern="1200"/>
            <a:t>Completing the TFI this spring?</a:t>
          </a:r>
        </a:p>
        <a:p>
          <a:pPr marL="285750" lvl="1" indent="-285750" algn="l" defTabSz="1466850">
            <a:lnSpc>
              <a:spcPct val="90000"/>
            </a:lnSpc>
            <a:spcBef>
              <a:spcPct val="0"/>
            </a:spcBef>
            <a:spcAft>
              <a:spcPct val="15000"/>
            </a:spcAft>
            <a:buChar char="•"/>
          </a:pPr>
          <a:r>
            <a:rPr lang="en-US" sz="3300" kern="1200"/>
            <a:t>Preparing to complete the TFI independently next spring?</a:t>
          </a:r>
        </a:p>
      </dsp:txBody>
      <dsp:txXfrm rot="10800000">
        <a:off x="3905870" y="765771"/>
        <a:ext cx="6776978" cy="3905870"/>
      </dsp:txXfrm>
    </dsp:sp>
    <dsp:sp modelId="{5E1C3A20-8C2F-F64E-A2EA-92E701C8EDA4}">
      <dsp:nvSpPr>
        <dsp:cNvPr id="0" name=""/>
        <dsp:cNvSpPr/>
      </dsp:nvSpPr>
      <dsp:spPr>
        <a:xfrm>
          <a:off x="976467" y="765771"/>
          <a:ext cx="3905870" cy="3905870"/>
        </a:xfrm>
        <a:prstGeom prst="ellipse">
          <a:avLst/>
        </a:prstGeom>
        <a:blipFill>
          <a:blip xmlns:r="http://schemas.openxmlformats.org/officeDocument/2006/relationships" r:embed="rId1"/>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92986"/>
          <a:ext cx="8585471" cy="2992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520700" rIns="666328" bIns="177800" numCol="1" spcCol="1270" anchor="t" anchorCtr="0">
          <a:noAutofit/>
        </a:bodyPr>
        <a:lstStyle/>
        <a:p>
          <a:pPr marL="228600" lvl="1" indent="-228600" algn="l" defTabSz="1111250" rtl="0">
            <a:lnSpc>
              <a:spcPct val="90000"/>
            </a:lnSpc>
            <a:spcBef>
              <a:spcPct val="0"/>
            </a:spcBef>
            <a:spcAft>
              <a:spcPct val="15000"/>
            </a:spcAft>
            <a:buChar char="•"/>
          </a:pPr>
          <a:r>
            <a:rPr lang="en-US" sz="2500" b="0" i="0" kern="1200" dirty="0">
              <a:latin typeface="Hind Vadodara" panose="020B0604020202020204" charset="0"/>
              <a:cs typeface="Hind Vadodara" panose="020B0604020202020204" charset="0"/>
            </a:rPr>
            <a:t>Glows &amp; Grows: Action Planning</a:t>
          </a:r>
        </a:p>
        <a:p>
          <a:pPr marL="228600" lvl="1" indent="-228600" algn="l" defTabSz="1111250" rtl="0">
            <a:lnSpc>
              <a:spcPct val="90000"/>
            </a:lnSpc>
            <a:spcBef>
              <a:spcPct val="0"/>
            </a:spcBef>
            <a:spcAft>
              <a:spcPct val="15000"/>
            </a:spcAft>
            <a:buChar char="•"/>
          </a:pPr>
          <a:r>
            <a:rPr lang="en-US" sz="2500" b="0" i="0" kern="1200" dirty="0">
              <a:latin typeface="Hind Vadodara" panose="020B0604020202020204" charset="0"/>
              <a:cs typeface="Hind Vadodara" panose="020B0604020202020204" charset="0"/>
            </a:rPr>
            <a:t>Annual Evaluation: Planning &amp; Reporting</a:t>
          </a:r>
        </a:p>
        <a:p>
          <a:pPr marL="228600" lvl="1" indent="-228600" algn="l" defTabSz="1111250" rtl="0">
            <a:lnSpc>
              <a:spcPct val="90000"/>
            </a:lnSpc>
            <a:spcBef>
              <a:spcPct val="0"/>
            </a:spcBef>
            <a:spcAft>
              <a:spcPct val="15000"/>
            </a:spcAft>
            <a:buChar char="•"/>
          </a:pPr>
          <a:r>
            <a:rPr lang="en-US" sz="2500" b="0" i="0" kern="1200" dirty="0">
              <a:latin typeface="Hind Vadodara" panose="020B0604020202020204" charset="0"/>
              <a:cs typeface="Hind Vadodara" panose="020B0604020202020204" charset="0"/>
            </a:rPr>
            <a:t>Looking Ahead: Completing the TFI Tier 1</a:t>
          </a:r>
        </a:p>
        <a:p>
          <a:pPr marL="228600" lvl="1" indent="-228600" algn="l" defTabSz="1111250" rtl="0">
            <a:lnSpc>
              <a:spcPct val="90000"/>
            </a:lnSpc>
            <a:spcBef>
              <a:spcPct val="0"/>
            </a:spcBef>
            <a:spcAft>
              <a:spcPct val="15000"/>
            </a:spcAft>
            <a:buChar char="•"/>
          </a:pPr>
          <a:r>
            <a:rPr lang="en-US" sz="2500" b="0" i="0" kern="1200" dirty="0">
              <a:latin typeface="Hind Vadodara" panose="020B0604020202020204" charset="0"/>
              <a:cs typeface="Hind Vadodara" panose="020B0604020202020204" charset="0"/>
            </a:rPr>
            <a:t>Resource: Integrated TFI Companion Guide</a:t>
          </a:r>
        </a:p>
      </dsp:txBody>
      <dsp:txXfrm>
        <a:off x="146082" y="539068"/>
        <a:ext cx="8293307" cy="2700336"/>
      </dsp:txXfrm>
    </dsp:sp>
    <dsp:sp modelId="{24EE546A-203E-45A1-AB96-5A4CB77AC5EC}">
      <dsp:nvSpPr>
        <dsp:cNvPr id="0" name=""/>
        <dsp:cNvSpPr/>
      </dsp:nvSpPr>
      <dsp:spPr>
        <a:xfrm>
          <a:off x="429273" y="23986"/>
          <a:ext cx="6009829" cy="7380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Hind Vadodara" panose="020B0604020202020204" charset="0"/>
              <a:cs typeface="Hind Vadodara" panose="020B0604020202020204" charset="0"/>
            </a:rPr>
            <a:t>Presentation Content:</a:t>
          </a:r>
          <a:endParaRPr lang="en-US" sz="2500" b="0" i="0" u="none" strike="noStrike" kern="1200" cap="none" baseline="0" noProof="0" dirty="0">
            <a:solidFill>
              <a:srgbClr val="010000"/>
            </a:solidFill>
            <a:latin typeface="Hind Vadodara" panose="020B0604020202020204" charset="0"/>
            <a:cs typeface="Hind Vadodara" panose="020B0604020202020204" charset="0"/>
          </a:endParaRPr>
        </a:p>
      </dsp:txBody>
      <dsp:txXfrm>
        <a:off x="465299" y="60012"/>
        <a:ext cx="5937777" cy="665948"/>
      </dsp:txXfrm>
    </dsp:sp>
    <dsp:sp modelId="{08C665F4-ED14-C545-94E9-4904032517EE}">
      <dsp:nvSpPr>
        <dsp:cNvPr id="0" name=""/>
        <dsp:cNvSpPr/>
      </dsp:nvSpPr>
      <dsp:spPr>
        <a:xfrm>
          <a:off x="0" y="3889487"/>
          <a:ext cx="8585471" cy="1535625"/>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520700" rIns="666328" bIns="177800" numCol="1" spcCol="1270" anchor="t" anchorCtr="0">
          <a:noAutofit/>
        </a:bodyPr>
        <a:lstStyle/>
        <a:p>
          <a:pPr marL="228600" lvl="1" indent="-228600" algn="l" defTabSz="1111250" rtl="0">
            <a:lnSpc>
              <a:spcPct val="90000"/>
            </a:lnSpc>
            <a:spcBef>
              <a:spcPct val="0"/>
            </a:spcBef>
            <a:spcAft>
              <a:spcPct val="15000"/>
            </a:spcAft>
            <a:buChar char="•"/>
          </a:pPr>
          <a:r>
            <a:rPr lang="en-US" sz="2500" b="0" i="0" kern="1200" dirty="0"/>
            <a:t>Share your Annual Evaluation Plan with your trainers.</a:t>
          </a:r>
        </a:p>
      </dsp:txBody>
      <dsp:txXfrm>
        <a:off x="74963" y="3964450"/>
        <a:ext cx="8435545" cy="1385699"/>
      </dsp:txXfrm>
    </dsp:sp>
    <dsp:sp modelId="{24143A24-0D37-5340-8B68-0D73AA3E40FE}">
      <dsp:nvSpPr>
        <dsp:cNvPr id="0" name=""/>
        <dsp:cNvSpPr/>
      </dsp:nvSpPr>
      <dsp:spPr>
        <a:xfrm>
          <a:off x="429273" y="3520487"/>
          <a:ext cx="6009829" cy="7380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Hind Vadodara" panose="020B0604020202020204" charset="0"/>
              <a:cs typeface="Hind Vadodara" panose="020B0604020202020204" charset="0"/>
            </a:rPr>
            <a:t>Coaches’</a:t>
          </a:r>
          <a:r>
            <a:rPr lang="en-US" sz="2500" kern="1200" dirty="0">
              <a:latin typeface="Hind Vadodara" panose="020B0604020202020204" charset="0"/>
              <a:cs typeface="Hind Vadodara" panose="020B0604020202020204" charset="0"/>
            </a:rPr>
            <a:t> T</a:t>
          </a:r>
          <a:r>
            <a:rPr lang="en-US" sz="2500" b="0" i="0" kern="1200" dirty="0">
              <a:latin typeface="Hind Vadodara" panose="020B0604020202020204" charset="0"/>
              <a:cs typeface="Hind Vadodara" panose="020B0604020202020204" charset="0"/>
            </a:rPr>
            <a:t>asks:</a:t>
          </a:r>
          <a:endParaRPr lang="en-US" sz="2500" kern="1200" dirty="0">
            <a:latin typeface="Hind Vadodara" panose="020B0604020202020204" charset="0"/>
            <a:cs typeface="Hind Vadodara" panose="020B0604020202020204" charset="0"/>
          </a:endParaRPr>
        </a:p>
      </dsp:txBody>
      <dsp:txXfrm>
        <a:off x="465299" y="3556513"/>
        <a:ext cx="5937777"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conn.co1.qualtrics.com/jfe/form/SV_cGVCgkHJ7l6SAp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bisapps.org/Applications/Pages/Tiered-Fidelity-Inventory-(TFI).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bisapps.org/Applications/Pages/Tiered-Fidelity-Inventory-(TFI).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conn.co1.qualtrics.com/jfe/form/SV_7PBRl9EB3mmOG4C"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conn.co1.qualtrics.com/jfe/form/SV_cGVCgkHJ7l6SAp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bisapps.org/Applications/Pages/Tiered-Fidelity-Inventory-(TFI).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TRAINERS –</a:t>
            </a:r>
          </a:p>
          <a:p>
            <a:r>
              <a:rPr lang="en-US" dirty="0"/>
              <a:t>Add your cohort number</a:t>
            </a:r>
            <a:endParaRPr lang="en-US" dirty="0">
              <a:cs typeface="Calibri"/>
            </a:endParaRPr>
          </a:p>
          <a:p>
            <a:r>
              <a:rPr lang="en-US" dirty="0"/>
              <a:t>Post a link to the attendance survey (below) in the chat for those who do not use the QR code on the slide:</a:t>
            </a:r>
            <a:endParaRPr lang="en-US" dirty="0">
              <a:cs typeface="Calibri"/>
            </a:endParaRPr>
          </a:p>
          <a:p>
            <a:r>
              <a:rPr lang="en-US" dirty="0"/>
              <a:t>ATTENDANCE: </a:t>
            </a:r>
            <a:r>
              <a:rPr lang="en-US" dirty="0">
                <a:hlinkClick r:id="rId3"/>
              </a:rPr>
              <a:t>https://uconn.co1.qualtrics.com/jfe/form/SV_cGVCgkHJ7l6SApE</a:t>
            </a:r>
            <a:endParaRPr lang="en-US"/>
          </a:p>
        </p:txBody>
      </p:sp>
    </p:spTree>
    <p:extLst>
      <p:ext uri="{BB962C8B-B14F-4D97-AF65-F5344CB8AC3E}">
        <p14:creationId xmlns:p14="http://schemas.microsoft.com/office/powerpoint/2010/main" val="192166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There</a:t>
            </a:r>
            <a:r>
              <a:rPr lang="en-US" baseline="0"/>
              <a:t> are type types of data we want to pay attention to: </a:t>
            </a:r>
          </a:p>
          <a:p>
            <a:pPr marL="241653" indent="-241653">
              <a:buAutoNum type="arabicPeriod"/>
            </a:pPr>
            <a:r>
              <a:rPr lang="en-US" b="1" baseline="0"/>
              <a:t>Fidelity</a:t>
            </a:r>
            <a:r>
              <a:rPr lang="en-US" baseline="0"/>
              <a:t> data tells us about the systems and practices that we, as adults, provide to students. </a:t>
            </a:r>
          </a:p>
          <a:p>
            <a:pPr marL="241653" indent="-241653">
              <a:buAutoNum type="arabicPeriod"/>
            </a:pPr>
            <a:r>
              <a:rPr lang="en-US" b="1" baseline="0"/>
              <a:t>Outcome</a:t>
            </a:r>
            <a:r>
              <a:rPr lang="en-US" baseline="0"/>
              <a:t> data tells us about the impact that our current systems and practices are having on students. </a:t>
            </a:r>
            <a:endParaRPr lang="en-US"/>
          </a:p>
        </p:txBody>
      </p:sp>
      <p:sp>
        <p:nvSpPr>
          <p:cNvPr id="4" name="Slide Number Placeholder 3"/>
          <p:cNvSpPr>
            <a:spLocks noGrp="1"/>
          </p:cNvSpPr>
          <p:nvPr>
            <p:ph type="sldNum" sz="quarter" idx="10"/>
          </p:nvPr>
        </p:nvSpPr>
        <p:spPr/>
        <p:txBody>
          <a:bodyPr/>
          <a:lstStyle/>
          <a:p>
            <a:fld id="{533CCAA9-2B91-48E3-8F14-1377C565774B}" type="slidenum">
              <a:rPr lang="en-US" smtClean="0"/>
              <a:t>10</a:t>
            </a:fld>
            <a:endParaRPr lang="en-US"/>
          </a:p>
        </p:txBody>
      </p:sp>
    </p:spTree>
    <p:extLst>
      <p:ext uri="{BB962C8B-B14F-4D97-AF65-F5344CB8AC3E}">
        <p14:creationId xmlns:p14="http://schemas.microsoft.com/office/powerpoint/2010/main" val="146183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we fail to look at information about</a:t>
            </a:r>
            <a:r>
              <a:rPr lang="en-US" baseline="0" dirty="0"/>
              <a:t> our systems and practices as adults, then the outcomes might be good, but we consider it luck or attribute it to things outside our control (e.g., it’s a good group of kids). When the outcomes show that we’re losing ground, then we are surprised or start blaming resources or students. Both set up schools for failure. When we pay attention to adult behaviors and kid behaviors, then we can learn from mistakes or adjust practices and systems when resources or student needs change over time, and we can start sustaining success over time.</a:t>
            </a:r>
            <a:endParaRPr lang="en-US" dirty="0"/>
          </a:p>
        </p:txBody>
      </p:sp>
      <p:sp>
        <p:nvSpPr>
          <p:cNvPr id="4" name="Slide Number Placeholder 3"/>
          <p:cNvSpPr>
            <a:spLocks noGrp="1"/>
          </p:cNvSpPr>
          <p:nvPr>
            <p:ph type="sldNum" sz="quarter" idx="10"/>
          </p:nvPr>
        </p:nvSpPr>
        <p:spPr/>
        <p:txBody>
          <a:bodyPr/>
          <a:lstStyle/>
          <a:p>
            <a:fld id="{533CCAA9-2B91-48E3-8F14-1377C565774B}" type="slidenum">
              <a:rPr lang="en-US" smtClean="0"/>
              <a:t>11</a:t>
            </a:fld>
            <a:endParaRPr lang="en-US"/>
          </a:p>
        </p:txBody>
      </p:sp>
    </p:spTree>
    <p:extLst>
      <p:ext uri="{BB962C8B-B14F-4D97-AF65-F5344CB8AC3E}">
        <p14:creationId xmlns:p14="http://schemas.microsoft.com/office/powerpoint/2010/main" val="415917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381000" y="685800"/>
            <a:ext cx="6096000" cy="3429000"/>
          </a:xfrm>
          <a:ln/>
        </p:spPr>
      </p:sp>
      <p:sp>
        <p:nvSpPr>
          <p:cNvPr id="181251"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a:p>
            <a:endParaRPr lang="en-US" dirty="0">
              <a:latin typeface="Arial" pitchFamily="-83" charset="0"/>
              <a:ea typeface="ＭＳ Ｐゴシック" pitchFamily="-108" charset="-128"/>
              <a:cs typeface="ＭＳ Ｐゴシック" pitchFamily="-108" charset="-128"/>
            </a:endParaRPr>
          </a:p>
          <a:p>
            <a:r>
              <a:rPr lang="en-US" dirty="0">
                <a:latin typeface="Arial" pitchFamily="-83" charset="0"/>
                <a:ea typeface="ＭＳ Ｐゴシック" pitchFamily="-108" charset="-128"/>
                <a:cs typeface="ＭＳ Ｐゴシック" pitchFamily="-108" charset="-128"/>
              </a:rPr>
              <a:t>Evaluation Schedule template: https://</a:t>
            </a:r>
            <a:r>
              <a:rPr lang="en-US" dirty="0" err="1">
                <a:latin typeface="Arial" pitchFamily="-83" charset="0"/>
                <a:ea typeface="ＭＳ Ｐゴシック" pitchFamily="-108" charset="-128"/>
                <a:cs typeface="ＭＳ Ｐゴシック" pitchFamily="-108" charset="-128"/>
              </a:rPr>
              <a:t>nepbis.org</a:t>
            </a:r>
            <a:r>
              <a:rPr lang="en-US" dirty="0">
                <a:latin typeface="Arial" pitchFamily="-83" charset="0"/>
                <a:ea typeface="ＭＳ Ｐゴシック" pitchFamily="-108" charset="-128"/>
                <a:cs typeface="ＭＳ Ｐゴシック" pitchFamily="-108" charset="-128"/>
              </a:rPr>
              <a:t>/tier-1-workbook-and-supplemental-materials/</a:t>
            </a:r>
          </a:p>
        </p:txBody>
      </p:sp>
      <p:sp>
        <p:nvSpPr>
          <p:cNvPr id="181252" name="Slide Number Placeholder 3"/>
          <p:cNvSpPr>
            <a:spLocks noGrp="1"/>
          </p:cNvSpPr>
          <p:nvPr>
            <p:ph type="sldNum" sz="quarter" idx="5"/>
          </p:nvPr>
        </p:nvSpPr>
        <p:spPr>
          <a:noFill/>
        </p:spPr>
        <p:txBody>
          <a:bodyPr/>
          <a:lstStyle/>
          <a:p>
            <a:fld id="{92D4C6AF-A613-0E4D-8A5A-DD9B1D0FB63E}" type="slidenum">
              <a:rPr lang="en-US"/>
              <a:pPr/>
              <a:t>12</a:t>
            </a:fld>
            <a:endParaRPr lang="en-US"/>
          </a:p>
        </p:txBody>
      </p:sp>
    </p:spTree>
    <p:extLst>
      <p:ext uri="{BB962C8B-B14F-4D97-AF65-F5344CB8AC3E}">
        <p14:creationId xmlns:p14="http://schemas.microsoft.com/office/powerpoint/2010/main" val="282470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11DB8D-095E-E247-8C01-555B2654AE37}" type="slidenum">
              <a:rPr lang="en-US" smtClean="0"/>
              <a:t>13</a:t>
            </a:fld>
            <a:endParaRPr lang="en-US"/>
          </a:p>
        </p:txBody>
      </p:sp>
    </p:spTree>
    <p:extLst>
      <p:ext uri="{BB962C8B-B14F-4D97-AF65-F5344CB8AC3E}">
        <p14:creationId xmlns:p14="http://schemas.microsoft.com/office/powerpoint/2010/main" val="1753874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TRAINER NOTE: Use this sample to discuss what each school might choose to include in a “snapshot” evaluation report</a:t>
            </a:r>
          </a:p>
        </p:txBody>
      </p:sp>
      <p:sp>
        <p:nvSpPr>
          <p:cNvPr id="4" name="Slide Number Placeholder 3"/>
          <p:cNvSpPr>
            <a:spLocks noGrp="1"/>
          </p:cNvSpPr>
          <p:nvPr>
            <p:ph type="sldNum" sz="quarter" idx="5"/>
          </p:nvPr>
        </p:nvSpPr>
        <p:spPr/>
        <p:txBody>
          <a:bodyPr/>
          <a:lstStyle/>
          <a:p>
            <a:fld id="{CE11DB8D-095E-E247-8C01-555B2654AE37}" type="slidenum">
              <a:rPr lang="en-US" smtClean="0"/>
              <a:t>14</a:t>
            </a:fld>
            <a:endParaRPr lang="en-US"/>
          </a:p>
        </p:txBody>
      </p:sp>
    </p:spTree>
    <p:extLst>
      <p:ext uri="{BB962C8B-B14F-4D97-AF65-F5344CB8AC3E}">
        <p14:creationId xmlns:p14="http://schemas.microsoft.com/office/powerpoint/2010/main" val="100273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2952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1234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Trainers can continue to complete the walkthrough for schools, however, work with schools on building internal capacity to plan completion of the walkthrough in the future.</a:t>
            </a:r>
          </a:p>
          <a:p>
            <a:endParaRPr lang="en-US" dirty="0"/>
          </a:p>
          <a:p>
            <a:r>
              <a:rPr lang="en-US" dirty="0"/>
              <a:t>TFI Administration Manual (walkthrough instruction &amp; tool pgs. 27-28): https://</a:t>
            </a:r>
            <a:r>
              <a:rPr lang="en-US" dirty="0" err="1"/>
              <a:t>www.pbisapps.org</a:t>
            </a:r>
            <a:r>
              <a:rPr lang="en-US" dirty="0"/>
              <a:t>/resource/</a:t>
            </a:r>
            <a:r>
              <a:rPr lang="en-US" dirty="0" err="1"/>
              <a:t>tfi</a:t>
            </a:r>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18</a:t>
            </a:fld>
            <a:endParaRPr lang="en-US"/>
          </a:p>
        </p:txBody>
      </p:sp>
    </p:spTree>
    <p:extLst>
      <p:ext uri="{BB962C8B-B14F-4D97-AF65-F5344CB8AC3E}">
        <p14:creationId xmlns:p14="http://schemas.microsoft.com/office/powerpoint/2010/main" val="1531945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TFI Administration Manual (walkthrough instruction &amp; tool pgs. 27-28): https://</a:t>
            </a:r>
            <a:r>
              <a:rPr lang="en-US" dirty="0" err="1"/>
              <a:t>www.pbisapps.org</a:t>
            </a:r>
            <a:r>
              <a:rPr lang="en-US" dirty="0"/>
              <a:t>/resource/</a:t>
            </a:r>
            <a:r>
              <a:rPr lang="en-US" dirty="0" err="1"/>
              <a:t>tfi</a:t>
            </a:r>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19</a:t>
            </a:fld>
            <a:endParaRPr lang="en-US"/>
          </a:p>
        </p:txBody>
      </p:sp>
    </p:spTree>
    <p:extLst>
      <p:ext uri="{BB962C8B-B14F-4D97-AF65-F5344CB8AC3E}">
        <p14:creationId xmlns:p14="http://schemas.microsoft.com/office/powerpoint/2010/main" val="249304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defRPr/>
            </a:pPr>
            <a:r>
              <a:rPr lang="en-US" dirty="0"/>
              <a:t>Trainer note: </a:t>
            </a:r>
          </a:p>
          <a:p>
            <a:pPr marL="158750" indent="0">
              <a:buNone/>
              <a:defRPr/>
            </a:pPr>
            <a:r>
              <a:rPr lang="en-US" dirty="0"/>
              <a:t>Please remind coaches of the resources available for review for those that would benefit from administration, review, and action planning </a:t>
            </a:r>
            <a:r>
              <a:rPr lang="en-US" dirty="0" err="1"/>
              <a:t>planning</a:t>
            </a:r>
            <a:r>
              <a:rPr lang="en-US" dirty="0"/>
              <a:t>.</a:t>
            </a:r>
          </a:p>
          <a:p>
            <a:pPr marL="158750" indent="0">
              <a:buNone/>
              <a:defRPr/>
            </a:pPr>
            <a:endParaRPr lang="en-US" dirty="0"/>
          </a:p>
          <a:p>
            <a:pPr marL="158750" indent="0">
              <a:buNone/>
              <a:defRPr/>
            </a:pPr>
            <a:r>
              <a:rPr lang="en-US" dirty="0"/>
              <a:t>TFI Resources are available here: </a:t>
            </a:r>
            <a:r>
              <a:rPr lang="en-US" dirty="0">
                <a:hlinkClick r:id="rId3"/>
              </a:rPr>
              <a:t>https://www.pbisapps.org/Applications/Pages/Tiered-Fidelity-Inventory-(TFI).aspx</a:t>
            </a:r>
            <a:endParaRPr lang="en-US" dirty="0"/>
          </a:p>
          <a:p>
            <a:pPr marL="158750" indent="0">
              <a:buNone/>
              <a:defRPr/>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1977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95730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Trainer Note: </a:t>
            </a:r>
            <a:br>
              <a:rPr lang="en-US" dirty="0"/>
            </a:br>
            <a:r>
              <a:rPr lang="en-US" dirty="0"/>
              <a:t>Preparation for Administration/ Completion Time School teams completing the Tier 1 scale should arrange a TFI Walkthrough (see Appendix A) before completing the TFI. We recommend that an external coach complete the TFI Walkthrough, although teams completing the Tier 1 scale more than once per year (i.e., for progress monitoring) may have a school staff member complete it. The time to complete the TFI depends on (a) the experience that the team and coach have with the process, (b) the extent of preparation for TFI completion , and (c) the number of tiers assessed. School teams new to the TFI should schedule 30 min for Tier 1, 30 min for Tier 2, and 30 min for Tier 3. If team leaders have assembled relevant sources of information prior to the meeting, and, if the team and coach have already completed the TFI at least twice, the time required for implementation may be approximately 15 min for each tier.</a:t>
            </a:r>
          </a:p>
          <a:p>
            <a:pPr marL="0" indent="0">
              <a:buNone/>
            </a:pPr>
            <a:r>
              <a:rPr lang="en-US" dirty="0"/>
              <a:t>Coaches should plan ahead with team to complete the walkthrough tool</a:t>
            </a:r>
          </a:p>
          <a:p>
            <a:pPr marL="0" indent="0">
              <a:buNone/>
            </a:pPr>
            <a:r>
              <a:rPr lang="en-US" dirty="0"/>
              <a:t>Coaches can work with team to develop a plan for reviewing items and decision making process for coming to </a:t>
            </a:r>
            <a:r>
              <a:rPr lang="en-US" dirty="0" err="1"/>
              <a:t>concensus</a:t>
            </a:r>
            <a:r>
              <a:rPr lang="en-US" dirty="0"/>
              <a:t>.</a:t>
            </a:r>
          </a:p>
          <a:p>
            <a:pPr marL="0" indent="0">
              <a:buNone/>
            </a:pPr>
            <a:r>
              <a:rPr lang="en-US" dirty="0"/>
              <a:t>Coaches can support team on recording items. Consider </a:t>
            </a:r>
            <a:r>
              <a:rPr lang="en-US" dirty="0" err="1"/>
              <a:t>PBISApps</a:t>
            </a:r>
            <a:r>
              <a:rPr lang="en-US" dirty="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17749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6983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TFI Administration Manual: </a:t>
            </a:r>
            <a:r>
              <a:rPr lang="en-US" dirty="0"/>
              <a:t>https://</a:t>
            </a:r>
            <a:r>
              <a:rPr lang="en-US" dirty="0" err="1"/>
              <a:t>www.pbisapps.org</a:t>
            </a:r>
            <a:r>
              <a:rPr lang="en-US" dirty="0"/>
              <a:t>/resource/</a:t>
            </a:r>
            <a:r>
              <a:rPr lang="en-US" dirty="0" err="1"/>
              <a:t>tfi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TFI Resources: </a:t>
            </a:r>
            <a:r>
              <a:rPr lang="en-US" dirty="0">
                <a:hlinkClick r:id="rId3"/>
              </a:rPr>
              <a:t>https://www.pbisapps.org/Applications/Pages/Tiered-Fidelity-Inventory-(TFI).aspx</a:t>
            </a:r>
            <a:endParaRPr lang="en-US" dirty="0"/>
          </a:p>
          <a:p>
            <a:pPr marL="0" lvl="0" indent="0" algn="l" rtl="0">
              <a:spcBef>
                <a:spcPts val="0"/>
              </a:spcBef>
              <a:spcAft>
                <a:spcPts val="0"/>
              </a:spcAft>
              <a:buNone/>
            </a:pPr>
            <a:r>
              <a:rPr lang="en-US" dirty="0"/>
              <a:t>Tidy Up with the TFI: https://</a:t>
            </a:r>
            <a:r>
              <a:rPr lang="en-US" dirty="0" err="1"/>
              <a:t>www.pbisapps.org</a:t>
            </a:r>
            <a:r>
              <a:rPr lang="en-US" dirty="0"/>
              <a:t>/articles/tidy-up-with-the-</a:t>
            </a:r>
            <a:r>
              <a:rPr lang="en-US" dirty="0" err="1"/>
              <a:t>tfi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000000"/>
                </a:solidFill>
                <a:effectLst/>
                <a:latin typeface="Arial"/>
                <a:ea typeface="Arial"/>
                <a:cs typeface="Arial"/>
                <a:sym typeface="Arial"/>
              </a:rPr>
              <a:t>Integrated TFI Companion Guide: https://</a:t>
            </a:r>
            <a:r>
              <a:rPr lang="en-US" sz="1200" b="0" i="0" u="none" strike="noStrike" cap="none" dirty="0" err="1">
                <a:solidFill>
                  <a:srgbClr val="000000"/>
                </a:solidFill>
                <a:effectLst/>
                <a:latin typeface="Arial"/>
                <a:ea typeface="Arial"/>
                <a:cs typeface="Arial"/>
                <a:sym typeface="Arial"/>
              </a:rPr>
              <a:t>www.pbis.org</a:t>
            </a:r>
            <a:r>
              <a:rPr lang="en-US" sz="1200" b="0" i="0" u="none" strike="noStrike" cap="none" dirty="0">
                <a:solidFill>
                  <a:srgbClr val="000000"/>
                </a:solidFill>
                <a:effectLst/>
                <a:latin typeface="Arial"/>
                <a:ea typeface="Arial"/>
                <a:cs typeface="Arial"/>
                <a:sym typeface="Arial"/>
              </a:rPr>
              <a:t>/resource/integrated-tiered-fidelity-inventory-companion-guide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560312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TRAINERS -</a:t>
            </a:r>
            <a:endParaRPr lang="en-US" dirty="0"/>
          </a:p>
          <a:p>
            <a:pPr marL="158750" indent="0">
              <a:buNone/>
            </a:pPr>
            <a:r>
              <a:rPr lang="en-US"/>
              <a:t>Put link to evaluation (below) in the chat for those who do not use the QR code:</a:t>
            </a:r>
            <a:endParaRPr lang="en-US" dirty="0"/>
          </a:p>
          <a:p>
            <a:pPr marL="158750" indent="0">
              <a:buNone/>
            </a:pPr>
            <a:endParaRPr lang="en-US" dirty="0"/>
          </a:p>
          <a:p>
            <a:pPr marL="158750" indent="0">
              <a:buNone/>
            </a:pPr>
            <a:r>
              <a:rPr lang="en-US" dirty="0">
                <a:hlinkClick r:id="rId3"/>
              </a:rPr>
              <a:t>https://uconn.co1.qualtrics.com/jfe/form/SV_7PBRl9EB3mmOG4C</a:t>
            </a:r>
            <a:endParaRPr lang="en-US"/>
          </a:p>
        </p:txBody>
      </p:sp>
    </p:spTree>
    <p:extLst>
      <p:ext uri="{BB962C8B-B14F-4D97-AF65-F5344CB8AC3E}">
        <p14:creationId xmlns:p14="http://schemas.microsoft.com/office/powerpoint/2010/main" val="293252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indent="0">
              <a:buNone/>
            </a:pPr>
            <a:endParaRPr lang="en-US"/>
          </a:p>
        </p:txBody>
      </p:sp>
    </p:spTree>
    <p:extLst>
      <p:ext uri="{BB962C8B-B14F-4D97-AF65-F5344CB8AC3E}">
        <p14:creationId xmlns:p14="http://schemas.microsoft.com/office/powerpoint/2010/main" val="417031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TRAINERS –</a:t>
            </a:r>
          </a:p>
          <a:p>
            <a:pPr>
              <a:buNone/>
            </a:pPr>
            <a:r>
              <a:rPr lang="en-US" dirty="0"/>
              <a:t>Add your cohort number</a:t>
            </a:r>
            <a:endParaRPr lang="en-US" dirty="0">
              <a:cs typeface="Calibri"/>
            </a:endParaRPr>
          </a:p>
          <a:p>
            <a:pPr>
              <a:buNone/>
            </a:pPr>
            <a:r>
              <a:rPr lang="en-US" dirty="0"/>
              <a:t>Post a link to the attendance survey (below) in the chat for those who do not use the QR code on the slide:</a:t>
            </a:r>
            <a:endParaRPr lang="en-US" dirty="0">
              <a:cs typeface="Calibri"/>
            </a:endParaRPr>
          </a:p>
          <a:p>
            <a:r>
              <a:rPr lang="en-US" dirty="0"/>
              <a:t>ATTENDANCE: </a:t>
            </a:r>
            <a:r>
              <a:rPr lang="en-US" dirty="0">
                <a:hlinkClick r:id="rId3"/>
              </a:rPr>
              <a:t>https://uconn.co1.qualtrics.com/jfe/form/SV_cGVCgkHJ7l6SApE</a:t>
            </a:r>
            <a:endParaRPr lang="en-US">
              <a:cs typeface="Calibri" panose="020F0502020204030204"/>
            </a:endParaRPr>
          </a:p>
          <a:p>
            <a:endParaRPr lang="en-US" dirty="0">
              <a:cs typeface="Calibri"/>
            </a:endParaRPr>
          </a:p>
        </p:txBody>
      </p:sp>
    </p:spTree>
    <p:extLst>
      <p:ext uri="{BB962C8B-B14F-4D97-AF65-F5344CB8AC3E}">
        <p14:creationId xmlns:p14="http://schemas.microsoft.com/office/powerpoint/2010/main" val="104755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TFI Administration Manual: </a:t>
            </a:r>
            <a:r>
              <a:rPr lang="en-US" dirty="0"/>
              <a:t>https://</a:t>
            </a:r>
            <a:r>
              <a:rPr lang="en-US" dirty="0" err="1"/>
              <a:t>www.pbisapps.org</a:t>
            </a:r>
            <a:r>
              <a:rPr lang="en-US" dirty="0"/>
              <a:t>/resource/</a:t>
            </a:r>
            <a:r>
              <a:rPr lang="en-US" dirty="0" err="1"/>
              <a:t>tfi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TFI Resources: </a:t>
            </a:r>
            <a:r>
              <a:rPr lang="en-US" dirty="0">
                <a:hlinkClick r:id="rId3"/>
              </a:rPr>
              <a:t>https://www.pbisapps.org/Applications/Pages/Tiered-Fidelity-Inventory-(TFI).aspx</a:t>
            </a:r>
            <a:endParaRPr lang="en-US" dirty="0"/>
          </a:p>
          <a:p>
            <a:pPr marL="0" lvl="0" indent="0" algn="l" rtl="0">
              <a:spcBef>
                <a:spcPts val="0"/>
              </a:spcBef>
              <a:spcAft>
                <a:spcPts val="0"/>
              </a:spcAft>
              <a:buNone/>
            </a:pPr>
            <a:r>
              <a:rPr lang="en-US" dirty="0"/>
              <a:t>Tidy Up with the TFI: https://</a:t>
            </a:r>
            <a:r>
              <a:rPr lang="en-US" dirty="0" err="1"/>
              <a:t>www.pbisapps.org</a:t>
            </a:r>
            <a:r>
              <a:rPr lang="en-US" dirty="0"/>
              <a:t>/articles/tidy-up-with-the-</a:t>
            </a:r>
            <a:r>
              <a:rPr lang="en-US" dirty="0" err="1"/>
              <a:t>tfi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000000"/>
                </a:solidFill>
                <a:effectLst/>
                <a:latin typeface="Arial"/>
                <a:ea typeface="Arial"/>
                <a:cs typeface="Arial"/>
                <a:sym typeface="Arial"/>
              </a:rPr>
              <a:t>Integrated TFI Companion Guide: https://</a:t>
            </a:r>
            <a:r>
              <a:rPr lang="en-US" sz="1200" b="0" i="0" u="none" strike="noStrike" cap="none" dirty="0" err="1">
                <a:solidFill>
                  <a:srgbClr val="000000"/>
                </a:solidFill>
                <a:effectLst/>
                <a:latin typeface="Arial"/>
                <a:ea typeface="Arial"/>
                <a:cs typeface="Arial"/>
                <a:sym typeface="Arial"/>
              </a:rPr>
              <a:t>www.pbis.org</a:t>
            </a:r>
            <a:r>
              <a:rPr lang="en-US" sz="1200" b="0" i="0" u="none" strike="noStrike" cap="none" dirty="0">
                <a:solidFill>
                  <a:srgbClr val="000000"/>
                </a:solidFill>
                <a:effectLst/>
                <a:latin typeface="Arial"/>
                <a:ea typeface="Arial"/>
                <a:cs typeface="Arial"/>
                <a:sym typeface="Arial"/>
              </a:rPr>
              <a:t>/resource/integrated-tiered-fidelity-inventory-companion-guide</a:t>
            </a: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73583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12:30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412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658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21553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extLst>
      <p:ext uri="{BB962C8B-B14F-4D97-AF65-F5344CB8AC3E}">
        <p14:creationId xmlns:p14="http://schemas.microsoft.com/office/powerpoint/2010/main" val="3820341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55881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5758B2-9523-FE47-B525-34BF9E25E3E5}" type="slidenum">
              <a:rPr lang="en-US"/>
              <a:pPr>
                <a:defRPr/>
              </a:pPr>
              <a:t>‹#›</a:t>
            </a:fld>
            <a:endParaRPr lang="en-US"/>
          </a:p>
        </p:txBody>
      </p:sp>
    </p:spTree>
    <p:extLst>
      <p:ext uri="{BB962C8B-B14F-4D97-AF65-F5344CB8AC3E}">
        <p14:creationId xmlns:p14="http://schemas.microsoft.com/office/powerpoint/2010/main" val="2094819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26142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618220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1756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53096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98513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1363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7277037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864400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heme" Target="../theme/theme3.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theme" Target="../theme/theme4.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755" r:id="rId16"/>
    <p:sldLayoutId id="214748375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ching.nmc.edu/knowledgebase/changing-your-name-in-a-zoom-meetin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nepbis.org/coaching-training-material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pbisapps.org/Applications/Pages/Tiered-Fidelity-Inventory-(TFI).aspx"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9.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914400" y="158008"/>
            <a:ext cx="10363200" cy="1362075"/>
          </a:xfrm>
        </p:spPr>
        <p:txBody>
          <a:bodyPr/>
          <a:lstStyle/>
          <a:p>
            <a:pPr algn="ctr"/>
            <a:r>
              <a:rPr lang="en-US" dirty="0">
                <a:ea typeface="ＭＳ Ｐゴシック"/>
              </a:rPr>
              <a:t>Welcome </a:t>
            </a:r>
            <a:r>
              <a:rPr lang="en-US" dirty="0" err="1">
                <a:ea typeface="ＭＳ Ｐゴシック"/>
              </a:rPr>
              <a:t>tO</a:t>
            </a:r>
            <a:r>
              <a:rPr lang="en-US" dirty="0">
                <a:ea typeface="ＭＳ Ｐゴシック"/>
              </a:rPr>
              <a:t> THE</a:t>
            </a:r>
            <a:br>
              <a:rPr lang="en-US" dirty="0">
                <a:ea typeface="ＭＳ Ｐゴシック"/>
              </a:rPr>
            </a:br>
            <a:r>
              <a:rPr lang="en-US" dirty="0">
                <a:ea typeface="ＭＳ Ｐゴシック"/>
              </a:rPr>
              <a:t>PBIS </a:t>
            </a:r>
            <a:r>
              <a:rPr lang="en-US" dirty="0">
                <a:ea typeface="ＭＳ Ｐゴシック"/>
                <a:cs typeface="ＭＳ Ｐゴシック" pitchFamily="-108" charset="-128"/>
              </a:rPr>
              <a:t>School-Wide COACHES’ </a:t>
            </a:r>
            <a:r>
              <a:rPr lang="en-US" dirty="0" err="1">
                <a:ea typeface="ＭＳ Ｐゴシック"/>
                <a:cs typeface="ＭＳ Ｐゴシック" pitchFamily="-108" charset="-128"/>
              </a:rPr>
              <a:t>MEETing</a:t>
            </a:r>
            <a:r>
              <a:rPr lang="en-US" dirty="0">
                <a:ea typeface="ＭＳ Ｐゴシック"/>
                <a:cs typeface="ＭＳ Ｐゴシック" pitchFamily="-108" charset="-128"/>
              </a:rPr>
              <a:t>!</a:t>
            </a:r>
            <a:endParaRPr lang="en-US"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251554" y="1942686"/>
            <a:ext cx="4716658" cy="4817309"/>
          </a:xfrm>
        </p:spPr>
        <p:txBody>
          <a:bodyPr/>
          <a:lstStyle/>
          <a:p>
            <a:r>
              <a:rPr lang="en-US" sz="2400" dirty="0"/>
              <a:t>As you wait for the training to begin, please:</a:t>
            </a:r>
          </a:p>
          <a:p>
            <a:endParaRPr lang="en-US" sz="2400" dirty="0">
              <a:solidFill>
                <a:schemeClr val="accent4">
                  <a:lumMod val="60000"/>
                  <a:lumOff val="40000"/>
                </a:schemeClr>
              </a:solidFill>
            </a:endParaRP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Update your display name in Zoom</a:t>
            </a:r>
            <a:r>
              <a:rPr lang="en-US" sz="2400" dirty="0">
                <a:solidFill>
                  <a:schemeClr val="accent4">
                    <a:lumMod val="60000"/>
                    <a:lumOff val="40000"/>
                  </a:schemeClr>
                </a:solidFill>
              </a:rPr>
              <a:t> </a:t>
            </a:r>
            <a:r>
              <a:rPr lang="en-US" sz="2400" dirty="0"/>
              <a:t>to read: [Your School], [Your Name] (e.g., Eastside HS, Joe Clark)</a:t>
            </a:r>
          </a:p>
          <a:p>
            <a:pPr marL="380990" indent="-380990">
              <a:spcAft>
                <a:spcPts val="1200"/>
              </a:spcAft>
              <a:buClr>
                <a:srgbClr val="047E95"/>
              </a:buClr>
              <a:buFont typeface="Wingdings" panose="05000000000000000000" pitchFamily="2" charset="2"/>
              <a:buChar char="ü"/>
            </a:pPr>
            <a:r>
              <a:rPr lang="en-US" sz="2400" dirty="0"/>
              <a:t>Pull up your current action plan</a:t>
            </a:r>
          </a:p>
          <a:p>
            <a:pPr marL="380990" indent="-380990">
              <a:spcAft>
                <a:spcPts val="1200"/>
              </a:spcAft>
              <a:buClr>
                <a:srgbClr val="047E95"/>
              </a:buClr>
              <a:buFont typeface="Wingdings" panose="05000000000000000000" pitchFamily="2" charset="2"/>
              <a:buChar char="ü"/>
            </a:pPr>
            <a:r>
              <a:rPr lang="en-US" sz="2400" dirty="0"/>
              <a:t>Enter your attendance by following the </a:t>
            </a:r>
            <a:r>
              <a:rPr lang="en-US" sz="2400" dirty="0">
                <a:hlinkClick r:id="rId4"/>
              </a:rPr>
              <a:t>hyperlink</a:t>
            </a:r>
            <a:r>
              <a:rPr lang="en-US" sz="2400" dirty="0"/>
              <a:t> or through </a:t>
            </a:r>
            <a:r>
              <a:rPr lang="en-US" sz="2400" dirty="0" err="1"/>
              <a:t>nepbis.org</a:t>
            </a:r>
            <a:r>
              <a:rPr lang="en-US" sz="2400" dirty="0"/>
              <a:t> or by scanning the QR code</a:t>
            </a:r>
          </a:p>
        </p:txBody>
      </p:sp>
      <p:pic>
        <p:nvPicPr>
          <p:cNvPr id="7" name="Picture 6">
            <a:extLst>
              <a:ext uri="{FF2B5EF4-FFF2-40B4-BE49-F238E27FC236}">
                <a16:creationId xmlns:a16="http://schemas.microsoft.com/office/drawing/2014/main" id="{B3E9D066-1F58-1D4C-A9AC-FB5CF52E50AB}"/>
              </a:ext>
            </a:extLst>
          </p:cNvPr>
          <p:cNvPicPr>
            <a:picLocks noChangeAspect="1"/>
          </p:cNvPicPr>
          <p:nvPr/>
        </p:nvPicPr>
        <p:blipFill>
          <a:blip r:embed="rId5"/>
          <a:stretch>
            <a:fillRect/>
          </a:stretch>
        </p:blipFill>
        <p:spPr>
          <a:xfrm>
            <a:off x="6438928" y="1827397"/>
            <a:ext cx="5548594" cy="3730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Left Arrow 8">
            <a:extLst>
              <a:ext uri="{FF2B5EF4-FFF2-40B4-BE49-F238E27FC236}">
                <a16:creationId xmlns:a16="http://schemas.microsoft.com/office/drawing/2014/main" id="{2CAEAB1B-5A49-A34E-8B93-DBEC5B63FD77}"/>
              </a:ext>
            </a:extLst>
          </p:cNvPr>
          <p:cNvSpPr/>
          <p:nvPr/>
        </p:nvSpPr>
        <p:spPr>
          <a:xfrm rot="19578596">
            <a:off x="9698552" y="1380823"/>
            <a:ext cx="1152134" cy="332756"/>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8397608" y="4023138"/>
            <a:ext cx="792697" cy="43365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pic>
        <p:nvPicPr>
          <p:cNvPr id="2" name="Picture 2" descr="Qr code&#10;&#10;Description automatically generated">
            <a:extLst>
              <a:ext uri="{FF2B5EF4-FFF2-40B4-BE49-F238E27FC236}">
                <a16:creationId xmlns:a16="http://schemas.microsoft.com/office/drawing/2014/main" id="{F57D43E2-8533-4CC5-9A18-D41F2B8F3C35}"/>
              </a:ext>
            </a:extLst>
          </p:cNvPr>
          <p:cNvPicPr>
            <a:picLocks noChangeAspect="1"/>
          </p:cNvPicPr>
          <p:nvPr/>
        </p:nvPicPr>
        <p:blipFill>
          <a:blip r:embed="rId6"/>
          <a:stretch>
            <a:fillRect/>
          </a:stretch>
        </p:blipFill>
        <p:spPr>
          <a:xfrm>
            <a:off x="4495800" y="4880697"/>
            <a:ext cx="2325831" cy="2335356"/>
          </a:xfrm>
          <a:prstGeom prst="rect">
            <a:avLst/>
          </a:prstGeom>
        </p:spPr>
      </p:pic>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39137" y="1949579"/>
            <a:ext cx="4482847" cy="4482845"/>
          </a:xfrm>
          <a:custGeom>
            <a:avLst/>
            <a:gdLst>
              <a:gd name="connsiteX0" fmla="*/ 0 w 4482846"/>
              <a:gd name="connsiteY0" fmla="*/ 2241423 h 4482845"/>
              <a:gd name="connsiteX1" fmla="*/ 2241423 w 4482846"/>
              <a:gd name="connsiteY1" fmla="*/ 0 h 4482845"/>
              <a:gd name="connsiteX2" fmla="*/ 4482846 w 4482846"/>
              <a:gd name="connsiteY2" fmla="*/ 2241423 h 4482845"/>
              <a:gd name="connsiteX3" fmla="*/ 2241423 w 4482846"/>
              <a:gd name="connsiteY3" fmla="*/ 4482846 h 4482845"/>
              <a:gd name="connsiteX4" fmla="*/ 0 w 4482846"/>
              <a:gd name="connsiteY4" fmla="*/ 2241423 h 448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846" h="4482845">
                <a:moveTo>
                  <a:pt x="0" y="2241423"/>
                </a:moveTo>
                <a:cubicBezTo>
                  <a:pt x="0" y="1003519"/>
                  <a:pt x="1003519" y="0"/>
                  <a:pt x="2241423" y="0"/>
                </a:cubicBezTo>
                <a:cubicBezTo>
                  <a:pt x="3479327" y="0"/>
                  <a:pt x="4482846" y="1003519"/>
                  <a:pt x="4482846" y="2241423"/>
                </a:cubicBezTo>
                <a:cubicBezTo>
                  <a:pt x="4482846" y="3479327"/>
                  <a:pt x="3479327" y="4482846"/>
                  <a:pt x="2241423" y="4482846"/>
                </a:cubicBezTo>
                <a:cubicBezTo>
                  <a:pt x="1003519" y="4482846"/>
                  <a:pt x="0" y="3479327"/>
                  <a:pt x="0" y="2241423"/>
                </a:cubicBezTo>
                <a:close/>
              </a:path>
            </a:pathLst>
          </a:custGeom>
          <a:solidFill>
            <a:schemeClr val="accent4">
              <a:lumMod val="40000"/>
              <a:lumOff val="60000"/>
              <a:alpha val="80000"/>
            </a:scheme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25983" tIns="528623" rIns="1272159" bIns="528624" numCol="1" spcCol="1270" anchor="ctr" anchorCtr="0">
            <a:noAutofit/>
          </a:bodyPr>
          <a:lstStyle/>
          <a:p>
            <a:pPr algn="ctr" defTabSz="2177996">
              <a:lnSpc>
                <a:spcPct val="90000"/>
              </a:lnSpc>
              <a:spcAft>
                <a:spcPct val="35000"/>
              </a:spcAft>
            </a:pPr>
            <a:r>
              <a:rPr lang="en-US" sz="3733" dirty="0">
                <a:latin typeface="Poppins" panose="020B0604020202020204" charset="0"/>
                <a:cs typeface="Poppins" panose="020B0604020202020204" charset="0"/>
              </a:rPr>
              <a:t>Fidelity</a:t>
            </a:r>
          </a:p>
        </p:txBody>
      </p:sp>
      <p:sp>
        <p:nvSpPr>
          <p:cNvPr id="6" name="Freeform 5"/>
          <p:cNvSpPr/>
          <p:nvPr/>
        </p:nvSpPr>
        <p:spPr>
          <a:xfrm>
            <a:off x="5470018" y="1949579"/>
            <a:ext cx="4482847" cy="4482845"/>
          </a:xfrm>
          <a:custGeom>
            <a:avLst/>
            <a:gdLst>
              <a:gd name="connsiteX0" fmla="*/ 0 w 4482846"/>
              <a:gd name="connsiteY0" fmla="*/ 2241423 h 4482845"/>
              <a:gd name="connsiteX1" fmla="*/ 2241423 w 4482846"/>
              <a:gd name="connsiteY1" fmla="*/ 0 h 4482845"/>
              <a:gd name="connsiteX2" fmla="*/ 4482846 w 4482846"/>
              <a:gd name="connsiteY2" fmla="*/ 2241423 h 4482845"/>
              <a:gd name="connsiteX3" fmla="*/ 2241423 w 4482846"/>
              <a:gd name="connsiteY3" fmla="*/ 4482846 h 4482845"/>
              <a:gd name="connsiteX4" fmla="*/ 0 w 4482846"/>
              <a:gd name="connsiteY4" fmla="*/ 2241423 h 448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846" h="4482845">
                <a:moveTo>
                  <a:pt x="0" y="2241423"/>
                </a:moveTo>
                <a:cubicBezTo>
                  <a:pt x="0" y="1003519"/>
                  <a:pt x="1003519" y="0"/>
                  <a:pt x="2241423" y="0"/>
                </a:cubicBezTo>
                <a:cubicBezTo>
                  <a:pt x="3479327" y="0"/>
                  <a:pt x="4482846" y="1003519"/>
                  <a:pt x="4482846" y="2241423"/>
                </a:cubicBezTo>
                <a:cubicBezTo>
                  <a:pt x="4482846" y="3479327"/>
                  <a:pt x="3479327" y="4482846"/>
                  <a:pt x="2241423" y="4482846"/>
                </a:cubicBezTo>
                <a:cubicBezTo>
                  <a:pt x="1003519" y="4482846"/>
                  <a:pt x="0" y="3479327"/>
                  <a:pt x="0" y="2241423"/>
                </a:cubicBezTo>
                <a:close/>
              </a:path>
            </a:pathLst>
          </a:custGeom>
          <a:solidFill>
            <a:schemeClr val="accent5">
              <a:lumMod val="75000"/>
              <a:alpha val="80000"/>
            </a:scheme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272159" tIns="528623" rIns="625983" bIns="528624" numCol="1" spcCol="1270" anchor="ctr" anchorCtr="0">
            <a:noAutofit/>
          </a:bodyPr>
          <a:lstStyle/>
          <a:p>
            <a:pPr algn="ctr" defTabSz="2177996">
              <a:lnSpc>
                <a:spcPct val="90000"/>
              </a:lnSpc>
              <a:spcAft>
                <a:spcPct val="35000"/>
              </a:spcAft>
            </a:pPr>
            <a:r>
              <a:rPr lang="en-US" sz="3733">
                <a:solidFill>
                  <a:schemeClr val="bg1"/>
                </a:solidFill>
                <a:latin typeface="Poppins" panose="020B0604020202020204" charset="0"/>
                <a:cs typeface="Poppins" panose="020B0604020202020204" charset="0"/>
              </a:rPr>
              <a:t>Outcomes</a:t>
            </a:r>
          </a:p>
        </p:txBody>
      </p:sp>
      <p:sp>
        <p:nvSpPr>
          <p:cNvPr id="3" name="Title 2"/>
          <p:cNvSpPr>
            <a:spLocks noGrp="1"/>
          </p:cNvSpPr>
          <p:nvPr>
            <p:ph type="title"/>
          </p:nvPr>
        </p:nvSpPr>
        <p:spPr>
          <a:noFill/>
        </p:spPr>
        <p:txBody>
          <a:bodyPr/>
          <a:lstStyle/>
          <a:p>
            <a:r>
              <a:rPr lang="en-US" dirty="0">
                <a:solidFill>
                  <a:schemeClr val="bg1"/>
                </a:solidFill>
              </a:rPr>
              <a:t>TYPES OF DATA</a:t>
            </a:r>
          </a:p>
        </p:txBody>
      </p:sp>
      <p:sp>
        <p:nvSpPr>
          <p:cNvPr id="4" name="Speech Bubble: Rectangle with Corners Rounded 3">
            <a:extLst>
              <a:ext uri="{FF2B5EF4-FFF2-40B4-BE49-F238E27FC236}">
                <a16:creationId xmlns:a16="http://schemas.microsoft.com/office/drawing/2014/main" id="{64BA6318-67B6-4EB8-B7A0-0895BF42E38C}"/>
              </a:ext>
            </a:extLst>
          </p:cNvPr>
          <p:cNvSpPr/>
          <p:nvPr/>
        </p:nvSpPr>
        <p:spPr>
          <a:xfrm>
            <a:off x="354190" y="1585383"/>
            <a:ext cx="2427815" cy="1536107"/>
          </a:xfrm>
          <a:prstGeom prst="wedgeRoundRectCallout">
            <a:avLst>
              <a:gd name="adj1" fmla="val -8926"/>
              <a:gd name="adj2" fmla="val 70682"/>
              <a:gd name="adj3" fmla="val 16667"/>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latin typeface="Hind Vadodara" panose="020B0604020202020204" charset="0"/>
                <a:cs typeface="Hind Vadodara" panose="020B0604020202020204" charset="0"/>
              </a:rPr>
              <a:t>TFI and TIC are our fidelity of implementation tools</a:t>
            </a:r>
          </a:p>
        </p:txBody>
      </p:sp>
      <p:sp>
        <p:nvSpPr>
          <p:cNvPr id="8" name="Speech Bubble: Rectangle with Corners Rounded 7">
            <a:extLst>
              <a:ext uri="{FF2B5EF4-FFF2-40B4-BE49-F238E27FC236}">
                <a16:creationId xmlns:a16="http://schemas.microsoft.com/office/drawing/2014/main" id="{AB37AA35-B69B-4E14-A8A1-5FDFD1E75831}"/>
              </a:ext>
            </a:extLst>
          </p:cNvPr>
          <p:cNvSpPr/>
          <p:nvPr/>
        </p:nvSpPr>
        <p:spPr>
          <a:xfrm>
            <a:off x="9529939" y="1490132"/>
            <a:ext cx="2427815" cy="1906523"/>
          </a:xfrm>
          <a:prstGeom prst="wedgeRoundRectCallout">
            <a:avLst>
              <a:gd name="adj1" fmla="val -38953"/>
              <a:gd name="adj2" fmla="val 67774"/>
              <a:gd name="adj3" fmla="val 16667"/>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2400" dirty="0">
                <a:latin typeface="Hind Vadodara" panose="020B0604020202020204" charset="0"/>
                <a:cs typeface="Hind Vadodara" panose="020B0604020202020204" charset="0"/>
              </a:rPr>
              <a:t>What school wide outcomes do you monitor?</a:t>
            </a:r>
          </a:p>
        </p:txBody>
      </p:sp>
    </p:spTree>
    <p:extLst>
      <p:ext uri="{BB962C8B-B14F-4D97-AF65-F5344CB8AC3E}">
        <p14:creationId xmlns:p14="http://schemas.microsoft.com/office/powerpoint/2010/main" val="30349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solidFill>
                  <a:schemeClr val="bg1"/>
                </a:solidFill>
              </a:rPr>
              <a:t>CONNECTING OUTCOMES &amp; FIDELITY</a:t>
            </a:r>
          </a:p>
        </p:txBody>
      </p:sp>
      <p:graphicFrame>
        <p:nvGraphicFramePr>
          <p:cNvPr id="3" name="Table 2"/>
          <p:cNvGraphicFramePr>
            <a:graphicFrameLocks noGrp="1"/>
          </p:cNvGraphicFramePr>
          <p:nvPr/>
        </p:nvGraphicFramePr>
        <p:xfrm>
          <a:off x="2065679" y="1785853"/>
          <a:ext cx="8333822" cy="4445946"/>
        </p:xfrm>
        <a:graphic>
          <a:graphicData uri="http://schemas.openxmlformats.org/drawingml/2006/table">
            <a:tbl>
              <a:tblPr firstRow="1" bandRow="1">
                <a:tableStyleId>{BDBED569-4797-4DF1-A0F4-6AAB3CD982D8}</a:tableStyleId>
              </a:tblPr>
              <a:tblGrid>
                <a:gridCol w="4166911">
                  <a:extLst>
                    <a:ext uri="{9D8B030D-6E8A-4147-A177-3AD203B41FA5}">
                      <a16:colId xmlns:a16="http://schemas.microsoft.com/office/drawing/2014/main" val="20000"/>
                    </a:ext>
                  </a:extLst>
                </a:gridCol>
                <a:gridCol w="4166911">
                  <a:extLst>
                    <a:ext uri="{9D8B030D-6E8A-4147-A177-3AD203B41FA5}">
                      <a16:colId xmlns:a16="http://schemas.microsoft.com/office/drawing/2014/main" val="20001"/>
                    </a:ext>
                  </a:extLst>
                </a:gridCol>
              </a:tblGrid>
              <a:tr h="591397">
                <a:tc>
                  <a:txBody>
                    <a:bodyPr/>
                    <a:lstStyle/>
                    <a:p>
                      <a:pPr algn="ctr"/>
                      <a:r>
                        <a:rPr lang="en-US" sz="2700" dirty="0">
                          <a:latin typeface="Hind Vadodara" panose="020B0604020202020204" charset="0"/>
                          <a:cs typeface="Hind Vadodara" panose="020B0604020202020204" charset="0"/>
                        </a:rPr>
                        <a:t>Lucky</a:t>
                      </a:r>
                    </a:p>
                  </a:txBody>
                  <a:tcPr marL="84392" marR="84392" marT="42196" marB="42196" anchor="ctr">
                    <a:solidFill>
                      <a:schemeClr val="bg1"/>
                    </a:solidFill>
                  </a:tcPr>
                </a:tc>
                <a:tc>
                  <a:txBody>
                    <a:bodyPr/>
                    <a:lstStyle/>
                    <a:p>
                      <a:pPr algn="ctr"/>
                      <a:r>
                        <a:rPr lang="en-US" sz="2700" dirty="0">
                          <a:latin typeface="Hind Vadodara" panose="020B0604020202020204" charset="0"/>
                          <a:cs typeface="Hind Vadodara" panose="020B0604020202020204" charset="0"/>
                        </a:rPr>
                        <a:t>Sustaining</a:t>
                      </a:r>
                    </a:p>
                  </a:txBody>
                  <a:tcPr marL="84392" marR="84392" marT="42196" marB="42196" anchor="ctr">
                    <a:solidFill>
                      <a:schemeClr val="bg1"/>
                    </a:solidFill>
                  </a:tcPr>
                </a:tc>
                <a:extLst>
                  <a:ext uri="{0D108BD9-81ED-4DB2-BD59-A6C34878D82A}">
                    <a16:rowId xmlns:a16="http://schemas.microsoft.com/office/drawing/2014/main" val="10000"/>
                  </a:ext>
                </a:extLst>
              </a:tr>
              <a:tr h="1631576">
                <a:tc>
                  <a:txBody>
                    <a:bodyPr/>
                    <a:lstStyle/>
                    <a:p>
                      <a:pPr algn="ctr"/>
                      <a:r>
                        <a:rPr lang="en-US" sz="2000">
                          <a:latin typeface="Hind Vadodara" panose="020B0604020202020204" charset="0"/>
                          <a:cs typeface="Hind Vadodara" panose="020B0604020202020204" charset="0"/>
                        </a:rPr>
                        <a:t>Positive outcomes, low understanding</a:t>
                      </a:r>
                      <a:r>
                        <a:rPr lang="en-US" sz="2000" baseline="0">
                          <a:latin typeface="Hind Vadodara" panose="020B0604020202020204" charset="0"/>
                          <a:cs typeface="Hind Vadodara" panose="020B0604020202020204" charset="0"/>
                        </a:rPr>
                        <a:t> of how they were achieved</a:t>
                      </a:r>
                    </a:p>
                    <a:p>
                      <a:pPr algn="ctr"/>
                      <a:endParaRPr lang="en-US" sz="2000" baseline="0">
                        <a:latin typeface="Hind Vadodara" panose="020B0604020202020204" charset="0"/>
                        <a:cs typeface="Hind Vadodara" panose="020B0604020202020204" charset="0"/>
                      </a:endParaRPr>
                    </a:p>
                    <a:p>
                      <a:pPr algn="ctr"/>
                      <a:r>
                        <a:rPr lang="en-US" sz="2000" i="1" baseline="0">
                          <a:latin typeface="Hind Vadodara" panose="020B0604020202020204" charset="0"/>
                          <a:cs typeface="Hind Vadodara" panose="020B0604020202020204" charset="0"/>
                        </a:rPr>
                        <a:t>Replication of success is unlikely</a:t>
                      </a:r>
                      <a:endParaRPr lang="en-US" sz="2000" i="1">
                        <a:latin typeface="Hind Vadodara" panose="020B0604020202020204" charset="0"/>
                        <a:cs typeface="Hind Vadodara" panose="020B0604020202020204" charset="0"/>
                      </a:endParaRPr>
                    </a:p>
                  </a:txBody>
                  <a:tcPr marL="84392" marR="84392" marT="42196" marB="42196" anchor="ctr">
                    <a:solidFill>
                      <a:schemeClr val="bg1"/>
                    </a:solidFill>
                  </a:tcPr>
                </a:tc>
                <a:tc>
                  <a:txBody>
                    <a:bodyPr/>
                    <a:lstStyle/>
                    <a:p>
                      <a:pPr algn="ctr"/>
                      <a:r>
                        <a:rPr lang="en-US" sz="2000" dirty="0">
                          <a:latin typeface="Hind Vadodara" panose="020B0604020202020204" charset="0"/>
                          <a:cs typeface="Hind Vadodara" panose="020B0604020202020204" charset="0"/>
                        </a:rPr>
                        <a:t>Positive outcomes, high understanding of how they were achieved</a:t>
                      </a:r>
                    </a:p>
                    <a:p>
                      <a:pPr algn="ctr"/>
                      <a:endParaRPr lang="en-US" sz="2000" dirty="0">
                        <a:latin typeface="Hind Vadodara" panose="020B0604020202020204" charset="0"/>
                        <a:cs typeface="Hind Vadodara" panose="020B0604020202020204" charset="0"/>
                      </a:endParaRPr>
                    </a:p>
                    <a:p>
                      <a:pPr algn="ctr"/>
                      <a:r>
                        <a:rPr lang="en-US" sz="2000" i="1" dirty="0">
                          <a:latin typeface="Hind Vadodara" panose="020B0604020202020204" charset="0"/>
                          <a:cs typeface="Hind Vadodara" panose="020B0604020202020204" charset="0"/>
                        </a:rPr>
                        <a:t>Replication of success likely</a:t>
                      </a:r>
                    </a:p>
                  </a:txBody>
                  <a:tcPr marL="84392" marR="84392" marT="42196" marB="42196" anchor="ctr">
                    <a:solidFill>
                      <a:schemeClr val="bg1"/>
                    </a:solidFill>
                  </a:tcPr>
                </a:tc>
                <a:extLst>
                  <a:ext uri="{0D108BD9-81ED-4DB2-BD59-A6C34878D82A}">
                    <a16:rowId xmlns:a16="http://schemas.microsoft.com/office/drawing/2014/main" val="10001"/>
                  </a:ext>
                </a:extLst>
              </a:tr>
              <a:tr h="591397">
                <a:tc>
                  <a:txBody>
                    <a:bodyPr/>
                    <a:lstStyle/>
                    <a:p>
                      <a:pPr algn="ctr"/>
                      <a:r>
                        <a:rPr lang="en-US" sz="2700" b="1" dirty="0">
                          <a:latin typeface="Hind Vadodara" panose="020B0604020202020204" charset="0"/>
                          <a:cs typeface="Hind Vadodara" panose="020B0604020202020204" charset="0"/>
                        </a:rPr>
                        <a:t>Losing Ground</a:t>
                      </a:r>
                    </a:p>
                  </a:txBody>
                  <a:tcPr marL="84392" marR="84392" marT="42196" marB="42196" anchor="ctr">
                    <a:solidFill>
                      <a:schemeClr val="bg1"/>
                    </a:solidFill>
                  </a:tcPr>
                </a:tc>
                <a:tc>
                  <a:txBody>
                    <a:bodyPr/>
                    <a:lstStyle/>
                    <a:p>
                      <a:pPr algn="ctr"/>
                      <a:r>
                        <a:rPr lang="en-US" sz="2700" b="1" dirty="0">
                          <a:latin typeface="Hind Vadodara" panose="020B0604020202020204" charset="0"/>
                          <a:cs typeface="Hind Vadodara" panose="020B0604020202020204" charset="0"/>
                        </a:rPr>
                        <a:t>Learning</a:t>
                      </a:r>
                    </a:p>
                  </a:txBody>
                  <a:tcPr marL="84392" marR="84392" marT="42196" marB="42196" anchor="ctr">
                    <a:solidFill>
                      <a:schemeClr val="bg1"/>
                    </a:solidFill>
                  </a:tcPr>
                </a:tc>
                <a:extLst>
                  <a:ext uri="{0D108BD9-81ED-4DB2-BD59-A6C34878D82A}">
                    <a16:rowId xmlns:a16="http://schemas.microsoft.com/office/drawing/2014/main" val="10002"/>
                  </a:ext>
                </a:extLst>
              </a:tr>
              <a:tr h="1631576">
                <a:tc>
                  <a:txBody>
                    <a:bodyPr/>
                    <a:lstStyle/>
                    <a:p>
                      <a:pPr algn="ctr"/>
                      <a:r>
                        <a:rPr lang="en-US" sz="2000">
                          <a:latin typeface="Hind Vadodara" panose="020B0604020202020204" charset="0"/>
                          <a:cs typeface="Hind Vadodara" panose="020B0604020202020204" charset="0"/>
                        </a:rPr>
                        <a:t>Undesired</a:t>
                      </a:r>
                      <a:r>
                        <a:rPr lang="en-US" sz="2000" baseline="0">
                          <a:latin typeface="Hind Vadodara" panose="020B0604020202020204" charset="0"/>
                          <a:cs typeface="Hind Vadodara" panose="020B0604020202020204" charset="0"/>
                        </a:rPr>
                        <a:t> outcomes, low understanding of how they were achieved</a:t>
                      </a:r>
                    </a:p>
                    <a:p>
                      <a:pPr algn="ctr"/>
                      <a:endParaRPr lang="en-US" sz="2000" baseline="0">
                        <a:latin typeface="Hind Vadodara" panose="020B0604020202020204" charset="0"/>
                        <a:cs typeface="Hind Vadodara" panose="020B0604020202020204" charset="0"/>
                      </a:endParaRPr>
                    </a:p>
                    <a:p>
                      <a:pPr algn="ctr"/>
                      <a:r>
                        <a:rPr lang="en-US" sz="2000" i="1" baseline="0">
                          <a:latin typeface="Hind Vadodara" panose="020B0604020202020204" charset="0"/>
                          <a:cs typeface="Hind Vadodara" panose="020B0604020202020204" charset="0"/>
                        </a:rPr>
                        <a:t>Replication of failure likely</a:t>
                      </a:r>
                      <a:endParaRPr lang="en-US" sz="2000" i="1">
                        <a:latin typeface="Hind Vadodara" panose="020B0604020202020204" charset="0"/>
                        <a:cs typeface="Hind Vadodara" panose="020B0604020202020204" charset="0"/>
                      </a:endParaRPr>
                    </a:p>
                  </a:txBody>
                  <a:tcPr marL="84392" marR="84392" marT="42196" marB="42196" anchor="ctr">
                    <a:solidFill>
                      <a:schemeClr val="bg1"/>
                    </a:solidFill>
                  </a:tcPr>
                </a:tc>
                <a:tc>
                  <a:txBody>
                    <a:bodyPr/>
                    <a:lstStyle/>
                    <a:p>
                      <a:pPr algn="ctr"/>
                      <a:r>
                        <a:rPr lang="en-US" sz="2000" dirty="0">
                          <a:latin typeface="Hind Vadodara" panose="020B0604020202020204" charset="0"/>
                          <a:cs typeface="Hind Vadodara" panose="020B0604020202020204" charset="0"/>
                        </a:rPr>
                        <a:t>Undesired outcomes, high understanding of how they were achieved</a:t>
                      </a:r>
                    </a:p>
                    <a:p>
                      <a:pPr algn="ctr"/>
                      <a:endParaRPr lang="en-US" sz="2000" dirty="0">
                        <a:latin typeface="Hind Vadodara" panose="020B0604020202020204" charset="0"/>
                        <a:cs typeface="Hind Vadodara" panose="020B0604020202020204" charset="0"/>
                      </a:endParaRPr>
                    </a:p>
                    <a:p>
                      <a:pPr algn="ctr"/>
                      <a:r>
                        <a:rPr lang="en-US" sz="2000" i="1" dirty="0">
                          <a:latin typeface="Hind Vadodara" panose="020B0604020202020204" charset="0"/>
                          <a:cs typeface="Hind Vadodara" panose="020B0604020202020204" charset="0"/>
                        </a:rPr>
                        <a:t>Replication</a:t>
                      </a:r>
                      <a:r>
                        <a:rPr lang="en-US" sz="2000" i="1" baseline="0" dirty="0">
                          <a:latin typeface="Hind Vadodara" panose="020B0604020202020204" charset="0"/>
                          <a:cs typeface="Hind Vadodara" panose="020B0604020202020204" charset="0"/>
                        </a:rPr>
                        <a:t> of mistakes unlikely</a:t>
                      </a:r>
                      <a:endParaRPr lang="en-US" sz="2000" i="1" dirty="0">
                        <a:latin typeface="Hind Vadodara" panose="020B0604020202020204" charset="0"/>
                        <a:cs typeface="Hind Vadodara" panose="020B0604020202020204" charset="0"/>
                      </a:endParaRPr>
                    </a:p>
                  </a:txBody>
                  <a:tcPr marL="84392" marR="84392" marT="42196" marB="42196" anchor="ctr">
                    <a:solidFill>
                      <a:schemeClr val="bg1"/>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3657600" y="6378182"/>
            <a:ext cx="4841771" cy="461665"/>
          </a:xfrm>
          <a:prstGeom prst="rect">
            <a:avLst/>
          </a:prstGeom>
          <a:noFill/>
        </p:spPr>
        <p:txBody>
          <a:bodyPr wrap="square" rtlCol="0">
            <a:spAutoFit/>
          </a:bodyPr>
          <a:lstStyle/>
          <a:p>
            <a:pPr algn="ctr"/>
            <a:r>
              <a:rPr lang="en-US" sz="2400" dirty="0">
                <a:solidFill>
                  <a:schemeClr val="accent4">
                    <a:lumMod val="40000"/>
                    <a:lumOff val="60000"/>
                  </a:schemeClr>
                </a:solidFill>
                <a:latin typeface="Poppins" panose="020B0604020202020204" charset="0"/>
                <a:cs typeface="Poppins" panose="020B0604020202020204" charset="0"/>
              </a:rPr>
              <a:t>Fidelity</a:t>
            </a:r>
            <a:endParaRPr lang="en-US" sz="2800" i="1" dirty="0">
              <a:solidFill>
                <a:schemeClr val="accent4">
                  <a:lumMod val="40000"/>
                  <a:lumOff val="60000"/>
                </a:schemeClr>
              </a:solidFill>
              <a:latin typeface="Poppins" panose="020B0604020202020204" charset="0"/>
              <a:cs typeface="Poppins" panose="020B0604020202020204" charset="0"/>
            </a:endParaRPr>
          </a:p>
        </p:txBody>
      </p:sp>
      <p:sp>
        <p:nvSpPr>
          <p:cNvPr id="5" name="TextBox 4"/>
          <p:cNvSpPr txBox="1"/>
          <p:nvPr/>
        </p:nvSpPr>
        <p:spPr>
          <a:xfrm rot="16200000">
            <a:off x="-666057" y="3779114"/>
            <a:ext cx="4841780" cy="461665"/>
          </a:xfrm>
          <a:prstGeom prst="rect">
            <a:avLst/>
          </a:prstGeom>
          <a:noFill/>
        </p:spPr>
        <p:txBody>
          <a:bodyPr wrap="square" rtlCol="0">
            <a:spAutoFit/>
          </a:bodyPr>
          <a:lstStyle/>
          <a:p>
            <a:pPr algn="ctr"/>
            <a:r>
              <a:rPr lang="en-US" sz="2400" dirty="0">
                <a:solidFill>
                  <a:schemeClr val="accent4">
                    <a:lumMod val="40000"/>
                    <a:lumOff val="60000"/>
                  </a:schemeClr>
                </a:solidFill>
                <a:latin typeface="Poppins" panose="020B0604020202020204" charset="0"/>
                <a:cs typeface="Poppins" panose="020B0604020202020204" charset="0"/>
              </a:rPr>
              <a:t>Outcomes</a:t>
            </a:r>
            <a:endParaRPr lang="en-US" sz="2800" i="1" dirty="0">
              <a:solidFill>
                <a:schemeClr val="accent4">
                  <a:lumMod val="40000"/>
                  <a:lumOff val="60000"/>
                </a:schemeClr>
              </a:solidFill>
              <a:latin typeface="Poppins" panose="020B0604020202020204" charset="0"/>
              <a:cs typeface="Poppins" panose="020B0604020202020204" charset="0"/>
            </a:endParaRPr>
          </a:p>
        </p:txBody>
      </p:sp>
      <p:cxnSp>
        <p:nvCxnSpPr>
          <p:cNvPr id="6" name="Straight Arrow Connector 5"/>
          <p:cNvCxnSpPr/>
          <p:nvPr/>
        </p:nvCxnSpPr>
        <p:spPr>
          <a:xfrm flipH="1">
            <a:off x="1754834" y="4878027"/>
            <a:ext cx="1" cy="14823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 name="Straight Arrow Connector 6"/>
          <p:cNvCxnSpPr>
            <a:cxnSpLocks/>
          </p:cNvCxnSpPr>
          <p:nvPr/>
        </p:nvCxnSpPr>
        <p:spPr>
          <a:xfrm flipV="1">
            <a:off x="1756203" y="1524004"/>
            <a:ext cx="0" cy="151771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a:off x="6748762" y="6591221"/>
            <a:ext cx="3690639" cy="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H="1">
            <a:off x="2057402" y="6591219"/>
            <a:ext cx="3276601"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0" name="Rectangle 9"/>
          <p:cNvSpPr/>
          <p:nvPr/>
        </p:nvSpPr>
        <p:spPr>
          <a:xfrm>
            <a:off x="6019800" y="1665253"/>
            <a:ext cx="4648200" cy="2525747"/>
          </a:xfrm>
          <a:prstGeom prst="rect">
            <a:avLst/>
          </a:prstGeom>
          <a:solidFill>
            <a:srgbClr val="FFCA08">
              <a:alpha val="25000"/>
            </a:srgbClr>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prstClr val="white"/>
              </a:solidFill>
            </a:endParaRPr>
          </a:p>
        </p:txBody>
      </p:sp>
      <p:sp>
        <p:nvSpPr>
          <p:cNvPr id="11" name="Rounded Rectangular Callout 10">
            <a:extLst>
              <a:ext uri="{FF2B5EF4-FFF2-40B4-BE49-F238E27FC236}">
                <a16:creationId xmlns:a16="http://schemas.microsoft.com/office/drawing/2014/main" id="{3F2E55D4-F316-104C-82A6-0E869122D021}"/>
              </a:ext>
            </a:extLst>
          </p:cNvPr>
          <p:cNvSpPr/>
          <p:nvPr/>
        </p:nvSpPr>
        <p:spPr bwMode="auto">
          <a:xfrm>
            <a:off x="4516407" y="2465946"/>
            <a:ext cx="3159189" cy="2247311"/>
          </a:xfrm>
          <a:prstGeom prst="wedgeRoundRectCallout">
            <a:avLst>
              <a:gd name="adj1" fmla="val -14069"/>
              <a:gd name="adj2" fmla="val 66974"/>
              <a:gd name="adj3" fmla="val 16667"/>
            </a:avLst>
          </a:prstGeom>
          <a:solidFill>
            <a:schemeClr val="accent4"/>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sz="2400" dirty="0">
              <a:solidFill>
                <a:schemeClr val="bg1"/>
              </a:solidFill>
              <a:latin typeface="Hind Vadodara" panose="020B0604020202020204" charset="0"/>
              <a:cs typeface="Hind Vadodara" panose="020B0604020202020204" charset="0"/>
            </a:endParaRPr>
          </a:p>
          <a:p>
            <a:pPr algn="ctr"/>
            <a:r>
              <a:rPr lang="en-US" sz="2400" dirty="0">
                <a:solidFill>
                  <a:schemeClr val="bg1"/>
                </a:solidFill>
                <a:latin typeface="Hind Vadodara" panose="020B0604020202020204" charset="0"/>
                <a:cs typeface="Hind Vadodara" panose="020B0604020202020204" charset="0"/>
              </a:rPr>
              <a:t>Where does your school fit in this table? Why?</a:t>
            </a:r>
          </a:p>
        </p:txBody>
      </p:sp>
      <p:pic>
        <p:nvPicPr>
          <p:cNvPr id="12" name="Picture 11">
            <a:extLst>
              <a:ext uri="{FF2B5EF4-FFF2-40B4-BE49-F238E27FC236}">
                <a16:creationId xmlns:a16="http://schemas.microsoft.com/office/drawing/2014/main" id="{1F58765F-C3AB-9249-B0FD-8BC9E97553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9400" y="331267"/>
            <a:ext cx="1162405" cy="1154276"/>
          </a:xfrm>
          <a:prstGeom prst="rect">
            <a:avLst/>
          </a:prstGeom>
        </p:spPr>
      </p:pic>
    </p:spTree>
    <p:extLst>
      <p:ext uri="{BB962C8B-B14F-4D97-AF65-F5344CB8AC3E}">
        <p14:creationId xmlns:p14="http://schemas.microsoft.com/office/powerpoint/2010/main" val="8162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292" y="2736660"/>
            <a:ext cx="2910114" cy="2554545"/>
          </a:xfrm>
          <a:prstGeom prst="rect">
            <a:avLst/>
          </a:prstGeom>
          <a:noFill/>
        </p:spPr>
        <p:txBody>
          <a:bodyPr wrap="square" rtlCol="0">
            <a:spAutoFit/>
          </a:bodyPr>
          <a:lstStyle/>
          <a:p>
            <a:r>
              <a:rPr lang="en-US" sz="3200" dirty="0">
                <a:solidFill>
                  <a:schemeClr val="bg1"/>
                </a:solidFill>
                <a:latin typeface="Poppins" panose="020B0604020202020204" charset="0"/>
                <a:cs typeface="Poppins" panose="020B0604020202020204" charset="0"/>
              </a:rPr>
              <a:t>A written plan will support the sustainability of PBIS.</a:t>
            </a:r>
          </a:p>
        </p:txBody>
      </p:sp>
      <p:graphicFrame>
        <p:nvGraphicFramePr>
          <p:cNvPr id="6" name="Table 5">
            <a:extLst>
              <a:ext uri="{FF2B5EF4-FFF2-40B4-BE49-F238E27FC236}">
                <a16:creationId xmlns:a16="http://schemas.microsoft.com/office/drawing/2014/main" id="{CB20B99C-FC0A-4569-A52C-9FF1B0142509}"/>
              </a:ext>
            </a:extLst>
          </p:cNvPr>
          <p:cNvGraphicFramePr>
            <a:graphicFrameLocks noGrp="1"/>
          </p:cNvGraphicFramePr>
          <p:nvPr>
            <p:extLst>
              <p:ext uri="{D42A27DB-BD31-4B8C-83A1-F6EECF244321}">
                <p14:modId xmlns:p14="http://schemas.microsoft.com/office/powerpoint/2010/main" val="2614289005"/>
              </p:ext>
            </p:extLst>
          </p:nvPr>
        </p:nvGraphicFramePr>
        <p:xfrm>
          <a:off x="3956599" y="1492092"/>
          <a:ext cx="7924800" cy="4979340"/>
        </p:xfrm>
        <a:graphic>
          <a:graphicData uri="http://schemas.openxmlformats.org/drawingml/2006/table">
            <a:tbl>
              <a:tblPr/>
              <a:tblGrid>
                <a:gridCol w="1295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tblGrid>
              <a:tr h="203115">
                <a:tc gridSpan="3">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DISTRICTS/SCHOOLS IN TRAINING</a:t>
                      </a:r>
                      <a:endParaRPr kumimoji="0" lang="en-US" sz="900" b="1"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gridSpan="5">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SCHEDULE</a:t>
                      </a:r>
                      <a:endParaRPr kumimoji="0" lang="en-US" sz="900" b="1"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816">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Purpose</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Measure</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Function</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grid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Year 1 Training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gridSpan="3">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Year 2 Training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535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Winter</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Spring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Fall</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Winter</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Spring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2"/>
                  </a:ext>
                </a:extLst>
              </a:tr>
              <a:tr h="572589">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Capacity Building—District Level</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District Systems Fidelity Inventory (DSFI)</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Completed by district leadership team (with the support of a trained facilitator) to assess district capacity and to guide Action Planning.</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557067">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Fidelity of Implementation—Building Level</a:t>
                      </a:r>
                      <a:r>
                        <a:rPr lang="en-US" sz="800" b="1"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1"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PBIS Tiered Fidelity Inventory (TFI)</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Leadership team self-evaluation (with support of external coach) to assess the critical features of PBIS across Tiers I, II, and III.</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526429">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Progress Monitoring—Building Level</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Self-Assessment Survey (SAS)</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Used by school staff for initial and annual assessment of effective behavior support systems in their school and to guide Action Planning.</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662633">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Progress Monitoring—Team Level</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Team Implementation Checklist (TIC)</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A self-assessment tool that serves as a multi-level guide for creating School-Wide PBIS Action Plans and evaluating the status of implementation activities.</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443864">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School Climate</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lang="en-US" sz="800" b="0" i="0" u="none" strike="noStrike" cap="none" normalizeH="0" baseline="0" dirty="0">
                          <a:ln>
                            <a:noFill/>
                          </a:ln>
                          <a:solidFill>
                            <a:schemeClr val="accent1">
                              <a:lumMod val="25000"/>
                            </a:schemeClr>
                          </a:solidFill>
                          <a:effectLst/>
                          <a:latin typeface="Arial"/>
                          <a:ea typeface="ＭＳ Ｐゴシック"/>
                          <a:cs typeface="Arial"/>
                        </a:rPr>
                        <a:t>PBIS School Climate Survey (Extended &amp; Brief)</a:t>
                      </a: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617475">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 Student Outcomes</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 School-wide Information System (SWIS)</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Office discipline referrals (ODR) provide data for monthly team reviews and decision-making by teachers, administrators, and other staff to guide prevention efforts and Action Planning.</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Weekly</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Weekly</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Weekly</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F3BCD78F-1859-41AA-9244-BE0ACE9C3930}"/>
              </a:ext>
            </a:extLst>
          </p:cNvPr>
          <p:cNvSpPr>
            <a:spLocks noGrp="1"/>
          </p:cNvSpPr>
          <p:nvPr>
            <p:ph type="title"/>
          </p:nvPr>
        </p:nvSpPr>
        <p:spPr>
          <a:xfrm>
            <a:off x="370436" y="386568"/>
            <a:ext cx="9378000" cy="845600"/>
          </a:xfrm>
        </p:spPr>
        <p:txBody>
          <a:bodyPr/>
          <a:lstStyle/>
          <a:p>
            <a:r>
              <a:rPr lang="en-US" dirty="0"/>
              <a:t>Do you have an EVALUATION PLAN?</a:t>
            </a:r>
          </a:p>
        </p:txBody>
      </p:sp>
      <p:sp>
        <p:nvSpPr>
          <p:cNvPr id="3" name="Rounded Rectangular Callout 2">
            <a:extLst>
              <a:ext uri="{FF2B5EF4-FFF2-40B4-BE49-F238E27FC236}">
                <a16:creationId xmlns:a16="http://schemas.microsoft.com/office/drawing/2014/main" id="{EA241224-02AF-7A4A-ADFE-1CCA9FA1FCED}"/>
              </a:ext>
            </a:extLst>
          </p:cNvPr>
          <p:cNvSpPr/>
          <p:nvPr/>
        </p:nvSpPr>
        <p:spPr>
          <a:xfrm>
            <a:off x="174441" y="1492092"/>
            <a:ext cx="3563816" cy="463061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At a minimum, it is strongly recommended that teams include the following in an evaluation plan:</a:t>
            </a:r>
          </a:p>
          <a:p>
            <a:pPr algn="ctr"/>
            <a:endParaRPr lang="en-US" sz="2000" dirty="0"/>
          </a:p>
          <a:p>
            <a:pPr marL="285750" indent="-285750" algn="ctr">
              <a:buFont typeface="Arial" panose="020B0604020202020204" pitchFamily="34" charset="0"/>
              <a:buChar char="•"/>
            </a:pPr>
            <a:r>
              <a:rPr lang="en-US" sz="2000" dirty="0"/>
              <a:t>School-wide </a:t>
            </a:r>
            <a:r>
              <a:rPr lang="en-US" sz="2000" b="1" dirty="0"/>
              <a:t>student outcomes </a:t>
            </a:r>
            <a:r>
              <a:rPr lang="en-US" sz="2000" dirty="0"/>
              <a:t>(weekly)</a:t>
            </a:r>
          </a:p>
          <a:p>
            <a:pPr algn="ctr"/>
            <a:endParaRPr lang="en-US" sz="2000" dirty="0"/>
          </a:p>
          <a:p>
            <a:pPr marL="285750" indent="-285750" algn="ctr">
              <a:buFont typeface="Arial" panose="020B0604020202020204" pitchFamily="34" charset="0"/>
              <a:buChar char="•"/>
            </a:pPr>
            <a:r>
              <a:rPr lang="en-US" sz="2000" b="1" dirty="0"/>
              <a:t>Student and staff perceptions </a:t>
            </a:r>
            <a:r>
              <a:rPr lang="en-US" sz="2000" dirty="0"/>
              <a:t>(annually)</a:t>
            </a:r>
          </a:p>
          <a:p>
            <a:pPr algn="ctr"/>
            <a:endParaRPr lang="en-US" sz="2000" dirty="0"/>
          </a:p>
          <a:p>
            <a:pPr marL="285750" indent="-285750" algn="ctr">
              <a:buFont typeface="Arial" panose="020B0604020202020204" pitchFamily="34" charset="0"/>
              <a:buChar char="•"/>
            </a:pPr>
            <a:r>
              <a:rPr lang="en-US" sz="2000" b="1" dirty="0"/>
              <a:t>Fidelity</a:t>
            </a:r>
            <a:r>
              <a:rPr lang="en-US" sz="2000" dirty="0"/>
              <a:t> (annually with the TFI)</a:t>
            </a:r>
          </a:p>
        </p:txBody>
      </p:sp>
    </p:spTree>
    <p:extLst>
      <p:ext uri="{BB962C8B-B14F-4D97-AF65-F5344CB8AC3E}">
        <p14:creationId xmlns:p14="http://schemas.microsoft.com/office/powerpoint/2010/main" val="2641203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18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ACF653-0D56-BC44-B11C-E928873393A5}"/>
              </a:ext>
            </a:extLst>
          </p:cNvPr>
          <p:cNvPicPr>
            <a:picLocks noChangeAspect="1"/>
          </p:cNvPicPr>
          <p:nvPr/>
        </p:nvPicPr>
        <p:blipFill rotWithShape="1">
          <a:blip r:embed="rId3"/>
          <a:srcRect t="38983" r="-277"/>
          <a:stretch/>
        </p:blipFill>
        <p:spPr>
          <a:xfrm>
            <a:off x="301362" y="1991863"/>
            <a:ext cx="2875111" cy="2874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CC945269-93D8-2E4A-A566-A4ABD9A6935F}"/>
              </a:ext>
            </a:extLst>
          </p:cNvPr>
          <p:cNvSpPr txBox="1"/>
          <p:nvPr/>
        </p:nvSpPr>
        <p:spPr>
          <a:xfrm>
            <a:off x="7195885" y="1122940"/>
            <a:ext cx="4746170" cy="4910817"/>
          </a:xfrm>
          <a:prstGeom prst="wedgeRoundRectCallout">
            <a:avLst/>
          </a:prstGeom>
          <a:solidFill>
            <a:schemeClr val="accent2"/>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ct val="150000"/>
              </a:lnSpc>
            </a:pPr>
            <a:r>
              <a:rPr lang="en-US" sz="2400" dirty="0">
                <a:solidFill>
                  <a:schemeClr val="bg1"/>
                </a:solidFill>
                <a:latin typeface="Hind Vadodara" panose="020B0604020202020204" charset="0"/>
                <a:cs typeface="Hind Vadodara" panose="020B0604020202020204" charset="0"/>
              </a:rPr>
              <a:t>Implementation of the core components of PBIS is enhanced if the Tier I team assesses the implementation status at least annually and provides “snapshot” reports to the staff, community, school board</a:t>
            </a:r>
          </a:p>
        </p:txBody>
      </p:sp>
      <p:pic>
        <p:nvPicPr>
          <p:cNvPr id="2" name="Picture 2" descr="Chart, table&#10;&#10;Description automatically generated">
            <a:extLst>
              <a:ext uri="{FF2B5EF4-FFF2-40B4-BE49-F238E27FC236}">
                <a16:creationId xmlns:a16="http://schemas.microsoft.com/office/drawing/2014/main" id="{9C1EA839-43BE-43BD-9749-278E4943C28E}"/>
              </a:ext>
            </a:extLst>
          </p:cNvPr>
          <p:cNvPicPr>
            <a:picLocks noChangeAspect="1"/>
          </p:cNvPicPr>
          <p:nvPr/>
        </p:nvPicPr>
        <p:blipFill>
          <a:blip r:embed="rId4"/>
          <a:stretch>
            <a:fillRect/>
          </a:stretch>
        </p:blipFill>
        <p:spPr>
          <a:xfrm>
            <a:off x="2849191" y="1122940"/>
            <a:ext cx="4171950" cy="5216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a:extLst>
              <a:ext uri="{FF2B5EF4-FFF2-40B4-BE49-F238E27FC236}">
                <a16:creationId xmlns:a16="http://schemas.microsoft.com/office/drawing/2014/main" id="{DD5A0AC4-8FA8-4176-9462-60F7F6FF0E9E}"/>
              </a:ext>
            </a:extLst>
          </p:cNvPr>
          <p:cNvSpPr>
            <a:spLocks noGrp="1"/>
          </p:cNvSpPr>
          <p:nvPr>
            <p:ph type="title"/>
          </p:nvPr>
        </p:nvSpPr>
        <p:spPr>
          <a:xfrm>
            <a:off x="301362" y="265679"/>
            <a:ext cx="9378000" cy="845600"/>
          </a:xfrm>
        </p:spPr>
        <p:txBody>
          <a:bodyPr/>
          <a:lstStyle/>
          <a:p>
            <a:r>
              <a:rPr lang="en-US" dirty="0"/>
              <a:t>Yearly PBIS Evaluation Report</a:t>
            </a:r>
          </a:p>
        </p:txBody>
      </p:sp>
      <p:sp>
        <p:nvSpPr>
          <p:cNvPr id="6" name="TextBox 5">
            <a:extLst>
              <a:ext uri="{FF2B5EF4-FFF2-40B4-BE49-F238E27FC236}">
                <a16:creationId xmlns:a16="http://schemas.microsoft.com/office/drawing/2014/main" id="{EEFE28FB-0A21-144A-BC55-957C6F125BA8}"/>
              </a:ext>
            </a:extLst>
          </p:cNvPr>
          <p:cNvSpPr txBox="1"/>
          <p:nvPr/>
        </p:nvSpPr>
        <p:spPr>
          <a:xfrm>
            <a:off x="7195885" y="1111279"/>
            <a:ext cx="4746170" cy="5003571"/>
          </a:xfrm>
          <a:prstGeom prst="wedgeRoundRectCallout">
            <a:avLst/>
          </a:prstGeom>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ct val="150000"/>
              </a:lnSpc>
            </a:pPr>
            <a:r>
              <a:rPr lang="en-US" sz="2800" dirty="0">
                <a:solidFill>
                  <a:schemeClr val="bg1"/>
                </a:solidFill>
                <a:latin typeface="Hind Vadodara" panose="020B0604020202020204" charset="0"/>
                <a:cs typeface="Hind Vadodara" panose="020B0604020202020204" charset="0"/>
              </a:rPr>
              <a:t>Developing &amp; sharing evaluation reports communicates goals and progress to stakeholders and supports the sustainability of PBIS.</a:t>
            </a:r>
          </a:p>
          <a:p>
            <a:pPr algn="ctr">
              <a:lnSpc>
                <a:spcPct val="150000"/>
              </a:lnSpc>
            </a:pPr>
            <a:endParaRPr lang="en-US" sz="2800" dirty="0">
              <a:solidFill>
                <a:schemeClr val="bg1"/>
              </a:solidFill>
              <a:latin typeface="Hind Vadodara" panose="020B0604020202020204" charset="0"/>
              <a:cs typeface="Hind Vadodara" panose="020B0604020202020204" charset="0"/>
            </a:endParaRPr>
          </a:p>
        </p:txBody>
      </p:sp>
    </p:spTree>
    <p:extLst>
      <p:ext uri="{BB962C8B-B14F-4D97-AF65-F5344CB8AC3E}">
        <p14:creationId xmlns:p14="http://schemas.microsoft.com/office/powerpoint/2010/main" val="414495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261840"/>
        </a:solidFill>
        <a:effectLst/>
      </p:bgPr>
    </p:bg>
    <p:spTree>
      <p:nvGrpSpPr>
        <p:cNvPr id="1" name=""/>
        <p:cNvGrpSpPr/>
        <p:nvPr/>
      </p:nvGrpSpPr>
      <p:grpSpPr>
        <a:xfrm>
          <a:off x="0" y="0"/>
          <a:ext cx="0" cy="0"/>
          <a:chOff x="0" y="0"/>
          <a:chExt cx="0" cy="0"/>
        </a:xfrm>
      </p:grpSpPr>
      <p:pic>
        <p:nvPicPr>
          <p:cNvPr id="4" name="Picture 2" descr="Chart, table&#10;&#10;Description automatically generated">
            <a:extLst>
              <a:ext uri="{FF2B5EF4-FFF2-40B4-BE49-F238E27FC236}">
                <a16:creationId xmlns:a16="http://schemas.microsoft.com/office/drawing/2014/main" id="{05E08950-D324-4B8E-BE69-7CE611550C68}"/>
              </a:ext>
            </a:extLst>
          </p:cNvPr>
          <p:cNvPicPr>
            <a:picLocks noChangeAspect="1"/>
          </p:cNvPicPr>
          <p:nvPr/>
        </p:nvPicPr>
        <p:blipFill rotWithShape="1">
          <a:blip r:embed="rId3"/>
          <a:srcRect t="65078" r="-190" b="152"/>
          <a:stretch/>
        </p:blipFill>
        <p:spPr>
          <a:xfrm>
            <a:off x="6097588" y="397917"/>
            <a:ext cx="5711834" cy="2639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2" descr="Chart, table&#10;&#10;Description automatically generated">
            <a:extLst>
              <a:ext uri="{FF2B5EF4-FFF2-40B4-BE49-F238E27FC236}">
                <a16:creationId xmlns:a16="http://schemas.microsoft.com/office/drawing/2014/main" id="{BB0912C8-DE8B-426D-BB87-BABECA4B90A8}"/>
              </a:ext>
            </a:extLst>
          </p:cNvPr>
          <p:cNvPicPr>
            <a:picLocks noChangeAspect="1"/>
          </p:cNvPicPr>
          <p:nvPr/>
        </p:nvPicPr>
        <p:blipFill rotWithShape="1">
          <a:blip r:embed="rId3"/>
          <a:srcRect t="10771" r="-190" b="33770"/>
          <a:stretch/>
        </p:blipFill>
        <p:spPr>
          <a:xfrm>
            <a:off x="342900" y="205734"/>
            <a:ext cx="4179897" cy="3022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61390D0A-9E6D-4340-8DEC-BDB0CF70B35D}"/>
              </a:ext>
            </a:extLst>
          </p:cNvPr>
          <p:cNvPicPr>
            <a:picLocks noChangeAspect="1"/>
          </p:cNvPicPr>
          <p:nvPr/>
        </p:nvPicPr>
        <p:blipFill rotWithShape="1">
          <a:blip r:embed="rId4"/>
          <a:srcRect l="5277" t="52609" b="-1"/>
          <a:stretch/>
        </p:blipFill>
        <p:spPr>
          <a:xfrm>
            <a:off x="3017403" y="3284882"/>
            <a:ext cx="5351344" cy="3250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Left Arrow 8">
            <a:extLst>
              <a:ext uri="{FF2B5EF4-FFF2-40B4-BE49-F238E27FC236}">
                <a16:creationId xmlns:a16="http://schemas.microsoft.com/office/drawing/2014/main" id="{BAC59788-68D1-4B42-85E4-D8077C5CF1F3}"/>
              </a:ext>
            </a:extLst>
          </p:cNvPr>
          <p:cNvSpPr/>
          <p:nvPr/>
        </p:nvSpPr>
        <p:spPr>
          <a:xfrm>
            <a:off x="3751565" y="1535213"/>
            <a:ext cx="4234070" cy="18089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Poppins Medium" panose="020B0604020202020204" charset="0"/>
                <a:cs typeface="Poppins Medium" panose="020B0604020202020204" charset="0"/>
              </a:rPr>
              <a:t>Fidelity Data</a:t>
            </a:r>
          </a:p>
        </p:txBody>
      </p:sp>
      <p:sp>
        <p:nvSpPr>
          <p:cNvPr id="10" name="Right Arrow 9">
            <a:extLst>
              <a:ext uri="{FF2B5EF4-FFF2-40B4-BE49-F238E27FC236}">
                <a16:creationId xmlns:a16="http://schemas.microsoft.com/office/drawing/2014/main" id="{3442F87B-53BC-7E44-931C-558698A43B3F}"/>
              </a:ext>
            </a:extLst>
          </p:cNvPr>
          <p:cNvSpPr/>
          <p:nvPr/>
        </p:nvSpPr>
        <p:spPr>
          <a:xfrm>
            <a:off x="2141563" y="94041"/>
            <a:ext cx="4023752" cy="1848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Poppins Medium" panose="020B0604020202020204" charset="0"/>
                <a:cs typeface="Poppins Medium" panose="020B0604020202020204" charset="0"/>
              </a:rPr>
              <a:t>Outcome Data</a:t>
            </a:r>
          </a:p>
        </p:txBody>
      </p:sp>
      <p:sp>
        <p:nvSpPr>
          <p:cNvPr id="11" name="Left Arrow 10">
            <a:extLst>
              <a:ext uri="{FF2B5EF4-FFF2-40B4-BE49-F238E27FC236}">
                <a16:creationId xmlns:a16="http://schemas.microsoft.com/office/drawing/2014/main" id="{D18003CC-DCCC-0E48-923F-BE0DC695A672}"/>
              </a:ext>
            </a:extLst>
          </p:cNvPr>
          <p:cNvSpPr/>
          <p:nvPr/>
        </p:nvSpPr>
        <p:spPr>
          <a:xfrm>
            <a:off x="7424382" y="3573118"/>
            <a:ext cx="4626591" cy="28869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Poppins Medium" panose="020B0604020202020204" charset="0"/>
                <a:cs typeface="Poppins Medium" panose="020B0604020202020204" charset="0"/>
              </a:rPr>
              <a:t>Celebrations</a:t>
            </a:r>
          </a:p>
          <a:p>
            <a:pPr algn="ctr"/>
            <a:r>
              <a:rPr lang="en-US" sz="2400">
                <a:latin typeface="Poppins Medium" panose="020B0604020202020204" charset="0"/>
                <a:cs typeface="Poppins Medium" panose="020B0604020202020204" charset="0"/>
              </a:rPr>
              <a:t>Areas to Strengthen</a:t>
            </a:r>
          </a:p>
          <a:p>
            <a:pPr algn="ctr"/>
            <a:r>
              <a:rPr lang="en-US" sz="2400">
                <a:latin typeface="Poppins Medium" panose="020B0604020202020204" charset="0"/>
                <a:cs typeface="Poppins Medium" panose="020B0604020202020204" charset="0"/>
              </a:rPr>
              <a:t>Action Steps</a:t>
            </a:r>
          </a:p>
        </p:txBody>
      </p:sp>
    </p:spTree>
    <p:extLst>
      <p:ext uri="{BB962C8B-B14F-4D97-AF65-F5344CB8AC3E}">
        <p14:creationId xmlns:p14="http://schemas.microsoft.com/office/powerpoint/2010/main" val="4014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B662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11588" y="1374152"/>
            <a:ext cx="7051176" cy="4559600"/>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solidFill>
                  <a:schemeClr val="accent2">
                    <a:lumMod val="50000"/>
                  </a:schemeClr>
                </a:solidFill>
              </a:rPr>
              <a:t>How has your team moved forward with developing a written Evaluation Plan and Annual Evaluation Report?</a:t>
            </a:r>
          </a:p>
          <a:p>
            <a:pPr marL="186262" indent="0">
              <a:buNone/>
            </a:pPr>
            <a:endParaRPr lang="en-US" sz="2800" dirty="0">
              <a:solidFill>
                <a:schemeClr val="accent2">
                  <a:lumMod val="50000"/>
                </a:schemeClr>
              </a:solidFill>
            </a:endParaRPr>
          </a:p>
          <a:p>
            <a:pPr marL="186262" indent="0">
              <a:buNone/>
            </a:pPr>
            <a:r>
              <a:rPr lang="en-US" sz="2800" dirty="0">
                <a:solidFill>
                  <a:schemeClr val="accent2">
                    <a:lumMod val="50000"/>
                  </a:schemeClr>
                </a:solidFill>
              </a:rPr>
              <a:t>What further support do you need so you can support your team with this work?</a:t>
            </a:r>
          </a:p>
          <a:p>
            <a:pPr marL="186262" indent="0">
              <a:buNone/>
            </a:pPr>
            <a:endParaRPr lang="en-US" sz="2800" dirty="0">
              <a:solidFill>
                <a:schemeClr val="accent2">
                  <a:lumMod val="50000"/>
                </a:schemeClr>
              </a:solidFill>
            </a:endParaRPr>
          </a:p>
          <a:p>
            <a:pPr marL="186262" indent="0">
              <a:buNone/>
            </a:pPr>
            <a:r>
              <a:rPr lang="en-US" sz="2800" dirty="0">
                <a:solidFill>
                  <a:schemeClr val="accent2">
                    <a:lumMod val="50000"/>
                  </a:schemeClr>
                </a:solidFill>
              </a:rPr>
              <a:t>What examples can you share?</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BIG IDEA CHECK IN</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313230" y="2806089"/>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3 minutes</a:t>
            </a:r>
          </a:p>
          <a:p>
            <a:pPr marL="203195" indent="0" defTabSz="1219170">
              <a:lnSpc>
                <a:spcPct val="150000"/>
              </a:lnSpc>
              <a:buClr>
                <a:prstClr val="white"/>
              </a:buClr>
              <a:buNone/>
              <a:defRPr/>
            </a:pPr>
            <a:r>
              <a:rPr lang="en-US" sz="2133" kern="0" dirty="0">
                <a:solidFill>
                  <a:prstClr val="white"/>
                </a:solidFill>
              </a:rPr>
              <a:t>12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9367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94">
            <a:off x="684739" y="4024912"/>
            <a:ext cx="7029196" cy="2154763"/>
          </a:xfrm>
          <a:prstGeom prst="rect">
            <a:avLst/>
          </a:prstGeom>
        </p:spPr>
        <p:txBody>
          <a:bodyPr spcFirstLastPara="1" wrap="square" lIns="121900" tIns="121900" rIns="121900" bIns="121900" anchor="ctr" anchorCtr="0">
            <a:noAutofit/>
          </a:bodyPr>
          <a:lstStyle/>
          <a:p>
            <a:r>
              <a:rPr lang="en-US" sz="4400" b="1" dirty="0"/>
              <a:t>Resource</a:t>
            </a:r>
            <a:br>
              <a:rPr lang="en-US" sz="4400" b="1" dirty="0"/>
            </a:br>
            <a:r>
              <a:rPr lang="en-US" sz="4400" b="1" dirty="0"/>
              <a:t>Spotlight: TFI Walkthrough Tool &amp; Administration Resources</a:t>
            </a:r>
            <a:endParaRPr sz="44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076EA-3BA9-474E-B832-A789A8D2A0A2}"/>
              </a:ext>
            </a:extLst>
          </p:cNvPr>
          <p:cNvSpPr>
            <a:spLocks noGrp="1"/>
          </p:cNvSpPr>
          <p:nvPr>
            <p:ph type="title"/>
          </p:nvPr>
        </p:nvSpPr>
        <p:spPr/>
        <p:txBody>
          <a:bodyPr/>
          <a:lstStyle/>
          <a:p>
            <a:r>
              <a:rPr lang="en-US" dirty="0"/>
              <a:t>It’s TFI Season!</a:t>
            </a:r>
          </a:p>
        </p:txBody>
      </p:sp>
      <p:graphicFrame>
        <p:nvGraphicFramePr>
          <p:cNvPr id="5" name="Diagram 4">
            <a:extLst>
              <a:ext uri="{FF2B5EF4-FFF2-40B4-BE49-F238E27FC236}">
                <a16:creationId xmlns:a16="http://schemas.microsoft.com/office/drawing/2014/main" id="{38CA79C6-B6AD-254B-A771-1A8400FBE9F0}"/>
              </a:ext>
            </a:extLst>
          </p:cNvPr>
          <p:cNvGraphicFramePr/>
          <p:nvPr>
            <p:extLst>
              <p:ext uri="{D42A27DB-BD31-4B8C-83A1-F6EECF244321}">
                <p14:modId xmlns:p14="http://schemas.microsoft.com/office/powerpoint/2010/main" val="1353655365"/>
              </p:ext>
            </p:extLst>
          </p:nvPr>
        </p:nvGraphicFramePr>
        <p:xfrm>
          <a:off x="-280665" y="1143000"/>
          <a:ext cx="11659316" cy="5437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40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351304" y="353887"/>
            <a:ext cx="10273751" cy="823983"/>
          </a:xfrm>
        </p:spPr>
        <p:txBody>
          <a:bodyPr/>
          <a:lstStyle/>
          <a:p>
            <a:r>
              <a:rPr lang="en-US" dirty="0"/>
              <a:t>TFI Tier 1: Walkthrough Tool</a:t>
            </a:r>
          </a:p>
        </p:txBody>
      </p:sp>
      <p:pic>
        <p:nvPicPr>
          <p:cNvPr id="2" name="Picture 1">
            <a:extLst>
              <a:ext uri="{FF2B5EF4-FFF2-40B4-BE49-F238E27FC236}">
                <a16:creationId xmlns:a16="http://schemas.microsoft.com/office/drawing/2014/main" id="{01C4688E-E9AA-884C-9859-59E765CCE57F}"/>
              </a:ext>
            </a:extLst>
          </p:cNvPr>
          <p:cNvPicPr>
            <a:picLocks noChangeAspect="1"/>
          </p:cNvPicPr>
          <p:nvPr/>
        </p:nvPicPr>
        <p:blipFill>
          <a:blip r:embed="rId3"/>
          <a:stretch>
            <a:fillRect/>
          </a:stretch>
        </p:blipFill>
        <p:spPr>
          <a:xfrm>
            <a:off x="351304" y="1177870"/>
            <a:ext cx="4157750" cy="5447654"/>
          </a:xfrm>
          <a:prstGeom prst="rect">
            <a:avLst/>
          </a:prstGeom>
        </p:spPr>
      </p:pic>
      <p:sp>
        <p:nvSpPr>
          <p:cNvPr id="3" name="TextBox 2">
            <a:extLst>
              <a:ext uri="{FF2B5EF4-FFF2-40B4-BE49-F238E27FC236}">
                <a16:creationId xmlns:a16="http://schemas.microsoft.com/office/drawing/2014/main" id="{501A9520-A0F2-6D43-8757-771AD8BE545B}"/>
              </a:ext>
            </a:extLst>
          </p:cNvPr>
          <p:cNvSpPr txBox="1"/>
          <p:nvPr/>
        </p:nvSpPr>
        <p:spPr>
          <a:xfrm>
            <a:off x="5260055" y="1332854"/>
            <a:ext cx="5548394" cy="5339923"/>
          </a:xfrm>
          <a:prstGeom prst="rect">
            <a:avLst/>
          </a:prstGeom>
          <a:noFill/>
        </p:spPr>
        <p:txBody>
          <a:bodyPr wrap="square" rtlCol="0">
            <a:spAutoFit/>
          </a:bodyPr>
          <a:lstStyle/>
          <a:p>
            <a:r>
              <a:rPr lang="en-US" sz="2500" dirty="0">
                <a:solidFill>
                  <a:schemeClr val="accent1">
                    <a:lumMod val="40000"/>
                    <a:lumOff val="60000"/>
                  </a:schemeClr>
                </a:solidFill>
              </a:rPr>
              <a:t>TFI Administration Manual recommends the walkthrough is completed by someone external to the school to maintain validity as an external evaluation of fidelity. </a:t>
            </a:r>
          </a:p>
          <a:p>
            <a:endParaRPr lang="en-US" sz="2400" dirty="0">
              <a:solidFill>
                <a:schemeClr val="bg1"/>
              </a:solidFill>
            </a:endParaRPr>
          </a:p>
          <a:p>
            <a:r>
              <a:rPr lang="en-US" sz="2400" dirty="0">
                <a:solidFill>
                  <a:schemeClr val="bg1"/>
                </a:solidFill>
              </a:rPr>
              <a:t>External evaluator options:</a:t>
            </a:r>
          </a:p>
          <a:p>
            <a:pPr marL="342900" indent="-342900">
              <a:buFont typeface="Arial" panose="020B0604020202020204" pitchFamily="34" charset="0"/>
              <a:buChar char="•"/>
            </a:pPr>
            <a:r>
              <a:rPr lang="en-US" sz="2400" dirty="0">
                <a:solidFill>
                  <a:schemeClr val="bg1"/>
                </a:solidFill>
              </a:rPr>
              <a:t>District PBIS coach</a:t>
            </a:r>
          </a:p>
          <a:p>
            <a:pPr marL="342900" indent="-342900">
              <a:buFont typeface="Arial" panose="020B0604020202020204" pitchFamily="34" charset="0"/>
              <a:buChar char="•"/>
            </a:pPr>
            <a:r>
              <a:rPr lang="en-US" sz="2400" dirty="0">
                <a:solidFill>
                  <a:schemeClr val="bg1"/>
                </a:solidFill>
              </a:rPr>
              <a:t>PBIS coach from another school in district</a:t>
            </a:r>
          </a:p>
          <a:p>
            <a:pPr marL="342900" indent="-342900">
              <a:buFont typeface="Arial" panose="020B0604020202020204" pitchFamily="34" charset="0"/>
              <a:buChar char="•"/>
            </a:pPr>
            <a:r>
              <a:rPr lang="en-US" sz="2400" dirty="0">
                <a:solidFill>
                  <a:schemeClr val="bg1"/>
                </a:solidFill>
              </a:rPr>
              <a:t>Parent/Community member (requires training)</a:t>
            </a:r>
          </a:p>
          <a:p>
            <a:pPr marL="342900" indent="-342900">
              <a:buFont typeface="Arial" panose="020B0604020202020204" pitchFamily="34" charset="0"/>
              <a:buChar char="•"/>
            </a:pPr>
            <a:r>
              <a:rPr lang="en-US" sz="2400" dirty="0">
                <a:solidFill>
                  <a:schemeClr val="bg1"/>
                </a:solidFill>
              </a:rPr>
              <a:t>PBIS Academy Trainer</a:t>
            </a:r>
          </a:p>
          <a:p>
            <a:pPr marL="342900" indent="-342900">
              <a:buFont typeface="Arial" panose="020B0604020202020204" pitchFamily="34" charset="0"/>
              <a:buChar char="•"/>
            </a:pPr>
            <a:r>
              <a:rPr lang="en-US" sz="2400" dirty="0">
                <a:solidFill>
                  <a:schemeClr val="bg1"/>
                </a:solidFill>
              </a:rPr>
              <a:t>Other?</a:t>
            </a:r>
          </a:p>
        </p:txBody>
      </p:sp>
    </p:spTree>
    <p:extLst>
      <p:ext uri="{BB962C8B-B14F-4D97-AF65-F5344CB8AC3E}">
        <p14:creationId xmlns:p14="http://schemas.microsoft.com/office/powerpoint/2010/main" val="222942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351304" y="353887"/>
            <a:ext cx="10273751" cy="823983"/>
          </a:xfrm>
        </p:spPr>
        <p:txBody>
          <a:bodyPr/>
          <a:lstStyle/>
          <a:p>
            <a:r>
              <a:rPr lang="en-US" dirty="0"/>
              <a:t>TFI Tier 1: Walkthrough Tool</a:t>
            </a:r>
          </a:p>
        </p:txBody>
      </p:sp>
      <p:pic>
        <p:nvPicPr>
          <p:cNvPr id="2" name="Picture 1">
            <a:extLst>
              <a:ext uri="{FF2B5EF4-FFF2-40B4-BE49-F238E27FC236}">
                <a16:creationId xmlns:a16="http://schemas.microsoft.com/office/drawing/2014/main" id="{01C4688E-E9AA-884C-9859-59E765CCE57F}"/>
              </a:ext>
            </a:extLst>
          </p:cNvPr>
          <p:cNvPicPr>
            <a:picLocks noChangeAspect="1"/>
          </p:cNvPicPr>
          <p:nvPr/>
        </p:nvPicPr>
        <p:blipFill>
          <a:blip r:embed="rId3"/>
          <a:stretch>
            <a:fillRect/>
          </a:stretch>
        </p:blipFill>
        <p:spPr>
          <a:xfrm>
            <a:off x="351304" y="1177870"/>
            <a:ext cx="4157750" cy="5447654"/>
          </a:xfrm>
          <a:prstGeom prst="rect">
            <a:avLst/>
          </a:prstGeom>
        </p:spPr>
      </p:pic>
      <p:sp>
        <p:nvSpPr>
          <p:cNvPr id="3" name="TextBox 2">
            <a:extLst>
              <a:ext uri="{FF2B5EF4-FFF2-40B4-BE49-F238E27FC236}">
                <a16:creationId xmlns:a16="http://schemas.microsoft.com/office/drawing/2014/main" id="{501A9520-A0F2-6D43-8757-771AD8BE545B}"/>
              </a:ext>
            </a:extLst>
          </p:cNvPr>
          <p:cNvSpPr txBox="1"/>
          <p:nvPr/>
        </p:nvSpPr>
        <p:spPr>
          <a:xfrm>
            <a:off x="5260055" y="1332854"/>
            <a:ext cx="5548394" cy="5386090"/>
          </a:xfrm>
          <a:prstGeom prst="rect">
            <a:avLst/>
          </a:prstGeom>
          <a:noFill/>
        </p:spPr>
        <p:txBody>
          <a:bodyPr wrap="square" rtlCol="0">
            <a:spAutoFit/>
          </a:bodyPr>
          <a:lstStyle/>
          <a:p>
            <a:pPr marL="457200" indent="-457200">
              <a:spcAft>
                <a:spcPts val="1200"/>
              </a:spcAft>
              <a:buFont typeface="+mj-lt"/>
              <a:buAutoNum type="arabicPeriod"/>
            </a:pPr>
            <a:r>
              <a:rPr lang="en-US" sz="2700" dirty="0">
                <a:solidFill>
                  <a:schemeClr val="bg1"/>
                </a:solidFill>
              </a:rPr>
              <a:t>Identify the 3-5 school-wide expectations and what they are commonly called (e.g., core values, Dive for 5, 3 Rs, etc.).</a:t>
            </a:r>
          </a:p>
          <a:p>
            <a:pPr marL="457200" indent="-457200">
              <a:spcAft>
                <a:spcPts val="1200"/>
              </a:spcAft>
              <a:buFont typeface="+mj-lt"/>
              <a:buAutoNum type="arabicPeriod"/>
            </a:pPr>
            <a:r>
              <a:rPr lang="en-US" sz="2700" dirty="0">
                <a:solidFill>
                  <a:schemeClr val="bg1"/>
                </a:solidFill>
              </a:rPr>
              <a:t>Identify the name of the school-wide acknowledgement system (e.g. Sand Dollars, Bobcat Bucks, etc.).</a:t>
            </a:r>
          </a:p>
          <a:p>
            <a:pPr marL="457200" indent="-457200">
              <a:spcAft>
                <a:spcPts val="1200"/>
              </a:spcAft>
              <a:buFont typeface="+mj-lt"/>
              <a:buAutoNum type="arabicPeriod"/>
            </a:pPr>
            <a:r>
              <a:rPr lang="en-US" sz="2700" dirty="0">
                <a:solidFill>
                  <a:schemeClr val="bg1"/>
                </a:solidFill>
              </a:rPr>
              <a:t>Survey a representative sample of students (across grades) and staff (across positions, departments).</a:t>
            </a:r>
          </a:p>
        </p:txBody>
      </p:sp>
    </p:spTree>
    <p:extLst>
      <p:ext uri="{BB962C8B-B14F-4D97-AF65-F5344CB8AC3E}">
        <p14:creationId xmlns:p14="http://schemas.microsoft.com/office/powerpoint/2010/main" val="250299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453163" y="2020273"/>
            <a:ext cx="9258852" cy="1755600"/>
          </a:xfrm>
          <a:prstGeom prst="rect">
            <a:avLst/>
          </a:prstGeom>
        </p:spPr>
        <p:txBody>
          <a:bodyPr spcFirstLastPara="1" wrap="square" lIns="121900" tIns="121900" rIns="121900" bIns="121900" anchor="ctr" anchorCtr="0">
            <a:noAutofit/>
          </a:bodyPr>
          <a:lstStyle/>
          <a:p>
            <a:r>
              <a:rPr lang="en-US" sz="3700" b="1" dirty="0"/>
              <a:t>NEPBIS School-Wide Coach Training </a:t>
            </a:r>
            <a:br>
              <a:rPr lang="en-US" sz="4250" dirty="0"/>
            </a:br>
            <a:r>
              <a:rPr lang="en-US" sz="3700" dirty="0">
                <a:solidFill>
                  <a:schemeClr val="accent4"/>
                </a:solidFill>
              </a:rPr>
              <a:t>Year 4:  April, 2022</a:t>
            </a:r>
          </a:p>
        </p:txBody>
      </p:sp>
      <p:sp>
        <p:nvSpPr>
          <p:cNvPr id="290" name="Google Shape;290;p29"/>
          <p:cNvSpPr txBox="1">
            <a:spLocks noGrp="1"/>
          </p:cNvSpPr>
          <p:nvPr>
            <p:ph type="subTitle" idx="1"/>
          </p:nvPr>
        </p:nvSpPr>
        <p:spPr>
          <a:xfrm>
            <a:off x="3769896" y="3775875"/>
            <a:ext cx="6625389" cy="2477780"/>
          </a:xfrm>
          <a:prstGeom prst="rect">
            <a:avLst/>
          </a:prstGeom>
        </p:spPr>
        <p:txBody>
          <a:bodyPr spcFirstLastPara="1" wrap="square" lIns="121900" tIns="121900" rIns="121900" bIns="121900" anchor="t" anchorCtr="0">
            <a:noAutofit/>
          </a:bodyPr>
          <a:lstStyle/>
          <a:p>
            <a:pPr marL="0" indent="0"/>
            <a:r>
              <a:rPr lang="en" sz="3200" dirty="0"/>
              <a:t>INSERT TRAINER NAME</a:t>
            </a:r>
          </a:p>
          <a:p>
            <a:pPr marL="0" indent="0"/>
            <a:endParaRPr lang="en" sz="1867" dirty="0"/>
          </a:p>
          <a:p>
            <a:pPr marL="0" indent="0"/>
            <a:endParaRPr lang="en" sz="1867" dirty="0"/>
          </a:p>
          <a:p>
            <a:pPr marL="0" indent="0"/>
            <a:r>
              <a:rPr lang="en" i="1" dirty="0"/>
              <a:t>with support from Brandi Simonsen, Jen Freeman, Susannah Everett, Adam Feinberg, </a:t>
            </a:r>
          </a:p>
          <a:p>
            <a:pPr marL="0" indent="0"/>
            <a:r>
              <a:rPr lang="en" i="1" dirty="0"/>
              <a:t>Katie Meyer, &amp; Karen Robbie</a:t>
            </a:r>
            <a:endParaRPr i="1" dirty="0"/>
          </a:p>
        </p:txBody>
      </p:sp>
      <p:sp>
        <p:nvSpPr>
          <p:cNvPr id="291" name="Google Shape;291;p29"/>
          <p:cNvSpPr/>
          <p:nvPr/>
        </p:nvSpPr>
        <p:spPr>
          <a:xfrm>
            <a:off x="6748367" y="735807"/>
            <a:ext cx="850800" cy="850800"/>
          </a:xfrm>
          <a:prstGeom prst="donut">
            <a:avLst>
              <a:gd name="adj" fmla="val 17089"/>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26511" y="32557"/>
            <a:ext cx="2833687" cy="703251"/>
          </a:xfrm>
          <a:prstGeom prst="rect">
            <a:avLst/>
          </a:prstGeom>
        </p:spPr>
      </p:pic>
      <p:pic>
        <p:nvPicPr>
          <p:cNvPr id="6" name="Picture 5">
            <a:extLst>
              <a:ext uri="{FF2B5EF4-FFF2-40B4-BE49-F238E27FC236}">
                <a16:creationId xmlns:a16="http://schemas.microsoft.com/office/drawing/2014/main" id="{FA6CFFD5-8E74-41F7-97A5-25CBBD944565}"/>
              </a:ext>
            </a:extLst>
          </p:cNvPr>
          <p:cNvPicPr>
            <a:picLocks noChangeAspect="1"/>
          </p:cNvPicPr>
          <p:nvPr/>
        </p:nvPicPr>
        <p:blipFill>
          <a:blip r:embed="rId4"/>
          <a:stretch>
            <a:fillRect/>
          </a:stretch>
        </p:blipFill>
        <p:spPr>
          <a:xfrm>
            <a:off x="6724223" y="698200"/>
            <a:ext cx="899088" cy="926013"/>
          </a:xfrm>
          <a:prstGeom prst="rect">
            <a:avLst/>
          </a:prstGeom>
        </p:spPr>
      </p:pic>
    </p:spTree>
    <p:extLst>
      <p:ext uri="{BB962C8B-B14F-4D97-AF65-F5344CB8AC3E}">
        <p14:creationId xmlns:p14="http://schemas.microsoft.com/office/powerpoint/2010/main" val="59166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3600" dirty="0">
                <a:solidFill>
                  <a:schemeClr val="bg1"/>
                </a:solidFill>
                <a:cs typeface="Calibri Light"/>
              </a:rPr>
              <a:t>TFI Administration Resources</a:t>
            </a:r>
            <a:endParaRPr lang="en-US" dirty="0">
              <a:solidFill>
                <a:schemeClr val="bg1"/>
              </a:solidFill>
            </a:endParaRPr>
          </a:p>
        </p:txBody>
      </p:sp>
      <p:sp>
        <p:nvSpPr>
          <p:cNvPr id="7" name="Rectangle: Rounded Corners 6">
            <a:extLst>
              <a:ext uri="{FF2B5EF4-FFF2-40B4-BE49-F238E27FC236}">
                <a16:creationId xmlns:a16="http://schemas.microsoft.com/office/drawing/2014/main" id="{2788AC01-A22A-4D98-8A85-31866539726A}"/>
              </a:ext>
            </a:extLst>
          </p:cNvPr>
          <p:cNvSpPr/>
          <p:nvPr/>
        </p:nvSpPr>
        <p:spPr>
          <a:xfrm>
            <a:off x="7464529" y="2159171"/>
            <a:ext cx="4346591" cy="3138543"/>
          </a:xfrm>
          <a:prstGeom prst="roundRect">
            <a:avLst/>
          </a:prstGeom>
          <a:solidFill>
            <a:schemeClr val="accent2"/>
          </a:solidFill>
        </p:spPr>
        <p:style>
          <a:lnRef idx="3">
            <a:schemeClr val="lt1"/>
          </a:lnRef>
          <a:fillRef idx="1">
            <a:schemeClr val="accent4"/>
          </a:fillRef>
          <a:effectRef idx="1">
            <a:schemeClr val="accent4"/>
          </a:effectRef>
          <a:fontRef idx="minor">
            <a:schemeClr val="lt1"/>
          </a:fontRef>
        </p:style>
        <p:txBody>
          <a:bodyPr lIns="121920" tIns="60960" rIns="121920" bIns="60960" rtlCol="0" anchor="ctr"/>
          <a:lstStyle/>
          <a:p>
            <a:pPr algn="ctr"/>
            <a:r>
              <a:rPr lang="en-US" sz="2400" dirty="0">
                <a:solidFill>
                  <a:schemeClr val="bg1"/>
                </a:solidFill>
                <a:latin typeface="Poppins"/>
                <a:cs typeface="Poppins"/>
              </a:rPr>
              <a:t>Review TFI resources </a:t>
            </a:r>
          </a:p>
          <a:p>
            <a:pPr algn="ctr"/>
            <a:r>
              <a:rPr lang="en-US" sz="2400" dirty="0">
                <a:solidFill>
                  <a:schemeClr val="bg1"/>
                </a:solidFill>
                <a:latin typeface="Poppins"/>
                <a:cs typeface="Poppins"/>
              </a:rPr>
              <a:t>(available </a:t>
            </a:r>
            <a:r>
              <a:rPr lang="en-US" sz="2400" dirty="0">
                <a:solidFill>
                  <a:schemeClr val="bg1"/>
                </a:solidFill>
                <a:latin typeface="Poppins"/>
                <a:cs typeface="Poppins"/>
                <a:hlinkClick r:id="rId3">
                  <a:extLst>
                    <a:ext uri="{A12FA001-AC4F-418D-AE19-62706E023703}">
                      <ahyp:hlinkClr xmlns:ahyp="http://schemas.microsoft.com/office/drawing/2018/hyperlinkcolor" val="tx"/>
                    </a:ext>
                  </a:extLst>
                </a:hlinkClick>
              </a:rPr>
              <a:t>HERE</a:t>
            </a:r>
            <a:r>
              <a:rPr lang="en-US" sz="2400" dirty="0">
                <a:solidFill>
                  <a:schemeClr val="bg1"/>
                </a:solidFill>
                <a:latin typeface="Poppins"/>
                <a:cs typeface="Poppins"/>
              </a:rPr>
              <a:t>) </a:t>
            </a:r>
          </a:p>
          <a:p>
            <a:pPr algn="ctr"/>
            <a:r>
              <a:rPr lang="en-US" sz="2400" dirty="0">
                <a:solidFill>
                  <a:schemeClr val="bg1"/>
                </a:solidFill>
                <a:latin typeface="Poppins"/>
                <a:cs typeface="Poppins"/>
              </a:rPr>
              <a:t>as needed to build fidelity review &amp; action planning into your regular data routines.</a:t>
            </a:r>
          </a:p>
        </p:txBody>
      </p:sp>
      <p:pic>
        <p:nvPicPr>
          <p:cNvPr id="4" name="Picture 4" descr="Graphical user interface, text, application, email&#10;&#10;Description automatically generated">
            <a:extLst>
              <a:ext uri="{FF2B5EF4-FFF2-40B4-BE49-F238E27FC236}">
                <a16:creationId xmlns:a16="http://schemas.microsoft.com/office/drawing/2014/main" id="{DD415CB2-33D0-4345-BA09-6EC72E31C932}"/>
              </a:ext>
            </a:extLst>
          </p:cNvPr>
          <p:cNvPicPr>
            <a:picLocks noChangeAspect="1"/>
          </p:cNvPicPr>
          <p:nvPr/>
        </p:nvPicPr>
        <p:blipFill>
          <a:blip r:embed="rId4"/>
          <a:stretch>
            <a:fillRect/>
          </a:stretch>
        </p:blipFill>
        <p:spPr>
          <a:xfrm>
            <a:off x="449943" y="1834858"/>
            <a:ext cx="6538685" cy="4015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9471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6611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10339" y="1271864"/>
            <a:ext cx="7114627" cy="4559600"/>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00612" indent="-514350">
              <a:buClr>
                <a:schemeClr val="accent2">
                  <a:lumMod val="50000"/>
                </a:schemeClr>
              </a:buClr>
              <a:buSzPct val="75000"/>
            </a:pPr>
            <a:r>
              <a:rPr lang="en-US" sz="2400" dirty="0">
                <a:solidFill>
                  <a:schemeClr val="accent2">
                    <a:lumMod val="50000"/>
                  </a:schemeClr>
                </a:solidFill>
              </a:rPr>
              <a:t>Review the TFI resources independently.</a:t>
            </a:r>
          </a:p>
          <a:p>
            <a:pPr marL="700612" indent="-514350">
              <a:buClr>
                <a:schemeClr val="accent2">
                  <a:lumMod val="50000"/>
                </a:schemeClr>
              </a:buClr>
              <a:buSzPct val="75000"/>
            </a:pPr>
            <a:r>
              <a:rPr lang="en-US" sz="2400" dirty="0">
                <a:solidFill>
                  <a:schemeClr val="accent2">
                    <a:lumMod val="50000"/>
                  </a:schemeClr>
                </a:solidFill>
              </a:rPr>
              <a:t>With a partner discuss:</a:t>
            </a:r>
          </a:p>
          <a:p>
            <a:pPr marL="1310197" lvl="1" indent="-514350">
              <a:spcBef>
                <a:spcPts val="0"/>
              </a:spcBef>
              <a:buClr>
                <a:schemeClr val="accent2">
                  <a:lumMod val="50000"/>
                </a:schemeClr>
              </a:buClr>
              <a:buSzPct val="75000"/>
            </a:pPr>
            <a:r>
              <a:rPr lang="en-US" sz="2400" dirty="0">
                <a:solidFill>
                  <a:schemeClr val="accent2">
                    <a:lumMod val="50000"/>
                  </a:schemeClr>
                </a:solidFill>
              </a:rPr>
              <a:t>How you would like to complete the TFI walkthrough this year.</a:t>
            </a:r>
          </a:p>
          <a:p>
            <a:pPr marL="1310197" lvl="1" indent="-514350">
              <a:spcBef>
                <a:spcPts val="0"/>
              </a:spcBef>
              <a:buClr>
                <a:schemeClr val="accent2">
                  <a:lumMod val="50000"/>
                </a:schemeClr>
              </a:buClr>
              <a:buSzPct val="75000"/>
            </a:pPr>
            <a:r>
              <a:rPr lang="en-US" sz="2400" dirty="0">
                <a:solidFill>
                  <a:schemeClr val="accent2">
                    <a:lumMod val="50000"/>
                  </a:schemeClr>
                </a:solidFill>
              </a:rPr>
              <a:t>Do you want to complete Tier 2 of the TFI this year as a baseline assessment?</a:t>
            </a:r>
          </a:p>
          <a:p>
            <a:pPr marL="1310197" lvl="1" indent="-514350">
              <a:spcBef>
                <a:spcPts val="0"/>
              </a:spcBef>
              <a:buClr>
                <a:schemeClr val="accent2">
                  <a:lumMod val="50000"/>
                </a:schemeClr>
              </a:buClr>
              <a:buSzPct val="75000"/>
            </a:pPr>
            <a:r>
              <a:rPr lang="en-US" sz="2400" dirty="0">
                <a:solidFill>
                  <a:schemeClr val="accent2">
                    <a:lumMod val="50000"/>
                  </a:schemeClr>
                </a:solidFill>
              </a:rPr>
              <a:t>Who and how you would like to complete the TFI next year and in the future.</a:t>
            </a:r>
          </a:p>
          <a:p>
            <a:pPr marL="700612" indent="-514350">
              <a:buClr>
                <a:schemeClr val="accent2">
                  <a:lumMod val="50000"/>
                </a:schemeClr>
              </a:buClr>
              <a:buSzPct val="75000"/>
            </a:pPr>
            <a:r>
              <a:rPr lang="en-US" sz="2400" dirty="0">
                <a:solidFill>
                  <a:schemeClr val="accent2">
                    <a:lumMod val="50000"/>
                  </a:schemeClr>
                </a:solidFill>
              </a:rPr>
              <a:t>Be ready to provide a 1 minute share-out of your discussion</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ACTIVITY: </a:t>
            </a:r>
            <a:r>
              <a:rPr lang="en-US" sz="3733" dirty="0">
                <a:solidFill>
                  <a:schemeClr val="bg1"/>
                </a:solidFill>
                <a:cs typeface="Calibri Light"/>
              </a:rPr>
              <a:t>RESOURCE SPOTLIGHT</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439483" y="573750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5 minutes</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10 minutes</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10076942" y="5891483"/>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3184206"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Independent</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Partner/Small Group</a:t>
            </a: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16971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61840"/>
        </a:solidFill>
        <a:effectLst/>
      </p:bgPr>
    </p:bg>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1864316" y="4183918"/>
            <a:ext cx="4670000" cy="1882215"/>
          </a:xfrm>
          <a:prstGeom prst="rect">
            <a:avLst/>
          </a:prstGeom>
        </p:spPr>
        <p:txBody>
          <a:bodyPr spcFirstLastPara="1" wrap="square" lIns="121900" tIns="121900" rIns="121900" bIns="121900" anchor="ctr" anchorCtr="0">
            <a:noAutofit/>
          </a:bodyPr>
          <a:lstStyle/>
          <a:p>
            <a:r>
              <a:rPr lang="en-US" sz="7200" b="1" dirty="0"/>
              <a:t>Looking Ahead</a:t>
            </a:r>
            <a:endParaRPr sz="7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6674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61840"/>
        </a:solidFill>
        <a:effectLst/>
      </p:bgPr>
    </p:bg>
    <p:spTree>
      <p:nvGrpSpPr>
        <p:cNvPr id="1" name="Shape 392"/>
        <p:cNvGrpSpPr/>
        <p:nvPr/>
      </p:nvGrpSpPr>
      <p:grpSpPr>
        <a:xfrm>
          <a:off x="0" y="0"/>
          <a:ext cx="0" cy="0"/>
          <a:chOff x="0" y="0"/>
          <a:chExt cx="0" cy="0"/>
        </a:xfrm>
      </p:grpSpPr>
      <p:sp>
        <p:nvSpPr>
          <p:cNvPr id="393" name="Google Shape;393;p35"/>
          <p:cNvSpPr txBox="1">
            <a:spLocks noGrp="1"/>
          </p:cNvSpPr>
          <p:nvPr>
            <p:ph type="title"/>
          </p:nvPr>
        </p:nvSpPr>
        <p:spPr>
          <a:xfrm>
            <a:off x="813349" y="467463"/>
            <a:ext cx="9378000" cy="845600"/>
          </a:xfrm>
          <a:prstGeom prst="rect">
            <a:avLst/>
          </a:prstGeom>
        </p:spPr>
        <p:txBody>
          <a:bodyPr spcFirstLastPara="1" wrap="square" lIns="121900" tIns="121900" rIns="121900" bIns="121900" anchor="t" anchorCtr="0">
            <a:noAutofit/>
          </a:bodyPr>
          <a:lstStyle/>
          <a:p>
            <a:r>
              <a:rPr lang="en" dirty="0"/>
              <a:t>TFI Administration Planning</a:t>
            </a:r>
            <a:endParaRPr lang="en-US" dirty="0"/>
          </a:p>
        </p:txBody>
      </p:sp>
      <p:sp>
        <p:nvSpPr>
          <p:cNvPr id="394" name="Google Shape;394;p35"/>
          <p:cNvSpPr/>
          <p:nvPr/>
        </p:nvSpPr>
        <p:spPr>
          <a:xfrm>
            <a:off x="960000" y="5240867"/>
            <a:ext cx="10272000" cy="66400"/>
          </a:xfrm>
          <a:prstGeom prst="roundRect">
            <a:avLst>
              <a:gd name="adj" fmla="val 50000"/>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5" name="Google Shape;395;p35"/>
          <p:cNvSpPr/>
          <p:nvPr/>
        </p:nvSpPr>
        <p:spPr>
          <a:xfrm>
            <a:off x="1588299" y="5127367"/>
            <a:ext cx="264800" cy="2648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cxnSp>
        <p:nvCxnSpPr>
          <p:cNvPr id="396" name="Google Shape;396;p35"/>
          <p:cNvCxnSpPr>
            <a:stCxn id="395" idx="0"/>
          </p:cNvCxnSpPr>
          <p:nvPr/>
        </p:nvCxnSpPr>
        <p:spPr>
          <a:xfrm rot="10800000">
            <a:off x="1720699" y="2317767"/>
            <a:ext cx="0" cy="2809600"/>
          </a:xfrm>
          <a:prstGeom prst="straightConnector1">
            <a:avLst/>
          </a:prstGeom>
          <a:noFill/>
          <a:ln w="9525" cap="flat" cmpd="sng">
            <a:solidFill>
              <a:schemeClr val="lt1"/>
            </a:solidFill>
            <a:prstDash val="dot"/>
            <a:round/>
            <a:headEnd type="none" w="med" len="med"/>
            <a:tailEnd type="none" w="med" len="med"/>
          </a:ln>
        </p:spPr>
      </p:cxnSp>
      <p:sp>
        <p:nvSpPr>
          <p:cNvPr id="397" name="Google Shape;397;p35"/>
          <p:cNvSpPr/>
          <p:nvPr/>
        </p:nvSpPr>
        <p:spPr>
          <a:xfrm rot="-5400000" flipH="1">
            <a:off x="704117" y="2876115"/>
            <a:ext cx="1574735" cy="458037"/>
          </a:xfrm>
          <a:prstGeom prst="round1Rect">
            <a:avLst>
              <a:gd name="adj" fmla="val 50000"/>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algn="r" defTabSz="1219170">
              <a:buClr>
                <a:srgbClr val="000000"/>
              </a:buClr>
              <a:defRPr/>
            </a:pPr>
            <a:r>
              <a:rPr lang="en-US" sz="1867" kern="0" dirty="0">
                <a:solidFill>
                  <a:schemeClr val="bg1"/>
                </a:solidFill>
                <a:latin typeface="Hind Vadodara" panose="020B0604020202020204" charset="0"/>
                <a:cs typeface="Hind Vadodara" panose="020B0604020202020204" charset="0"/>
                <a:sym typeface="Arial"/>
              </a:rPr>
              <a:t>Preparation</a:t>
            </a:r>
            <a:endParaRPr sz="1867" kern="0" dirty="0">
              <a:solidFill>
                <a:schemeClr val="bg1"/>
              </a:solidFill>
              <a:latin typeface="Hind Vadodara" panose="020B0604020202020204" charset="0"/>
              <a:cs typeface="Hind Vadodara" panose="020B0604020202020204" charset="0"/>
              <a:sym typeface="Arial"/>
            </a:endParaRPr>
          </a:p>
        </p:txBody>
      </p:sp>
      <p:sp>
        <p:nvSpPr>
          <p:cNvPr id="398" name="Google Shape;398;p35"/>
          <p:cNvSpPr txBox="1">
            <a:spLocks noGrp="1"/>
          </p:cNvSpPr>
          <p:nvPr>
            <p:ph type="body" idx="4294967295"/>
          </p:nvPr>
        </p:nvSpPr>
        <p:spPr>
          <a:xfrm>
            <a:off x="1853102" y="2317766"/>
            <a:ext cx="2481405" cy="2923100"/>
          </a:xfrm>
          <a:prstGeom prst="rect">
            <a:avLst/>
          </a:prstGeom>
        </p:spPr>
        <p:txBody>
          <a:bodyPr spcFirstLastPara="1" wrap="square" lIns="121900" tIns="121900" rIns="121900" bIns="121900" anchor="t" anchorCtr="0">
            <a:noAutofit/>
          </a:bodyPr>
          <a:lstStyle/>
          <a:p>
            <a:pPr marL="380990" indent="-380990">
              <a:buFont typeface="Wingdings" panose="05000000000000000000" pitchFamily="2" charset="2"/>
              <a:buChar char="ü"/>
            </a:pPr>
            <a:r>
              <a:rPr lang="en-US" sz="2000" dirty="0"/>
              <a:t>External support: District level or other coach</a:t>
            </a:r>
          </a:p>
          <a:p>
            <a:pPr marL="380990" indent="-380990">
              <a:buFont typeface="Wingdings" panose="05000000000000000000" pitchFamily="2" charset="2"/>
              <a:buChar char="ü"/>
            </a:pPr>
            <a:r>
              <a:rPr lang="en-US" sz="2000" dirty="0"/>
              <a:t>Schedule walkthrough</a:t>
            </a:r>
          </a:p>
          <a:p>
            <a:pPr marL="380990" indent="-380990">
              <a:buFont typeface="Wingdings" panose="05000000000000000000" pitchFamily="2" charset="2"/>
              <a:buChar char="ü"/>
            </a:pPr>
            <a:r>
              <a:rPr lang="en-US" sz="2000" dirty="0"/>
              <a:t>Schedule administration meeting</a:t>
            </a:r>
          </a:p>
        </p:txBody>
      </p:sp>
      <p:sp>
        <p:nvSpPr>
          <p:cNvPr id="401" name="Google Shape;401;p35"/>
          <p:cNvSpPr/>
          <p:nvPr/>
        </p:nvSpPr>
        <p:spPr>
          <a:xfrm>
            <a:off x="5192299" y="5127367"/>
            <a:ext cx="264800" cy="2648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cxnSp>
        <p:nvCxnSpPr>
          <p:cNvPr id="402" name="Google Shape;402;p35"/>
          <p:cNvCxnSpPr>
            <a:stCxn id="401" idx="0"/>
          </p:cNvCxnSpPr>
          <p:nvPr/>
        </p:nvCxnSpPr>
        <p:spPr>
          <a:xfrm rot="10800000">
            <a:off x="5324699" y="2766567"/>
            <a:ext cx="0" cy="2360800"/>
          </a:xfrm>
          <a:prstGeom prst="straightConnector1">
            <a:avLst/>
          </a:prstGeom>
          <a:noFill/>
          <a:ln w="9525" cap="flat" cmpd="sng">
            <a:solidFill>
              <a:schemeClr val="lt1"/>
            </a:solidFill>
            <a:prstDash val="dot"/>
            <a:round/>
            <a:headEnd type="none" w="med" len="med"/>
            <a:tailEnd type="none" w="med" len="med"/>
          </a:ln>
        </p:spPr>
      </p:cxnSp>
      <p:sp>
        <p:nvSpPr>
          <p:cNvPr id="403" name="Google Shape;403;p35"/>
          <p:cNvSpPr/>
          <p:nvPr/>
        </p:nvSpPr>
        <p:spPr>
          <a:xfrm rot="-5400000" flipH="1">
            <a:off x="4303898" y="3033915"/>
            <a:ext cx="1612257" cy="487124"/>
          </a:xfrm>
          <a:prstGeom prst="round1Rect">
            <a:avLst>
              <a:gd name="adj" fmla="val 50000"/>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algn="r" defTabSz="1219170">
              <a:buClr>
                <a:srgbClr val="000000"/>
              </a:buClr>
              <a:defRPr/>
            </a:pPr>
            <a:r>
              <a:rPr lang="en-US" sz="1867" kern="0" dirty="0">
                <a:solidFill>
                  <a:schemeClr val="bg1"/>
                </a:solidFill>
                <a:latin typeface="Hind Vadodara" panose="020B0604020202020204" charset="0"/>
                <a:cs typeface="Hind Vadodara" panose="020B0604020202020204" charset="0"/>
                <a:sym typeface="Arial"/>
              </a:rPr>
              <a:t>Facilitation</a:t>
            </a:r>
            <a:endParaRPr sz="1867" kern="0" dirty="0">
              <a:solidFill>
                <a:schemeClr val="bg1"/>
              </a:solidFill>
              <a:latin typeface="Hind Vadodara" panose="020B0604020202020204" charset="0"/>
              <a:cs typeface="Hind Vadodara" panose="020B0604020202020204" charset="0"/>
              <a:sym typeface="Arial"/>
            </a:endParaRPr>
          </a:p>
        </p:txBody>
      </p:sp>
      <p:sp>
        <p:nvSpPr>
          <p:cNvPr id="404" name="Google Shape;404;p35"/>
          <p:cNvSpPr txBox="1">
            <a:spLocks noGrp="1"/>
          </p:cNvSpPr>
          <p:nvPr>
            <p:ph type="body" idx="4294967295"/>
          </p:nvPr>
        </p:nvSpPr>
        <p:spPr>
          <a:xfrm>
            <a:off x="5457102" y="2470324"/>
            <a:ext cx="2474415" cy="2653560"/>
          </a:xfrm>
          <a:prstGeom prst="rect">
            <a:avLst/>
          </a:prstGeom>
        </p:spPr>
        <p:txBody>
          <a:bodyPr spcFirstLastPara="1" wrap="square" lIns="121900" tIns="121900" rIns="121900" bIns="121900" anchor="t" anchorCtr="0">
            <a:noAutofit/>
          </a:bodyPr>
          <a:lstStyle/>
          <a:p>
            <a:pPr marL="380990" indent="-380990">
              <a:buFont typeface="Wingdings" panose="05000000000000000000" pitchFamily="2" charset="2"/>
              <a:buChar char="ü"/>
            </a:pPr>
            <a:r>
              <a:rPr lang="en" sz="2000" dirty="0"/>
              <a:t>Complete Walkthrough tool</a:t>
            </a:r>
          </a:p>
          <a:p>
            <a:pPr marL="380990" indent="-380990">
              <a:buFont typeface="Wingdings" panose="05000000000000000000" pitchFamily="2" charset="2"/>
              <a:buChar char="ü"/>
            </a:pPr>
            <a:r>
              <a:rPr lang="en-US" sz="2000" dirty="0"/>
              <a:t>Review decision making process</a:t>
            </a:r>
          </a:p>
          <a:p>
            <a:pPr marL="380990" indent="-380990">
              <a:buFont typeface="Wingdings" panose="05000000000000000000" pitchFamily="2" charset="2"/>
              <a:buChar char="ü"/>
            </a:pPr>
            <a:r>
              <a:rPr lang="en-US" sz="2000" dirty="0"/>
              <a:t>Recording procedures</a:t>
            </a:r>
            <a:endParaRPr sz="2000" dirty="0"/>
          </a:p>
        </p:txBody>
      </p:sp>
      <p:sp>
        <p:nvSpPr>
          <p:cNvPr id="407" name="Google Shape;407;p35"/>
          <p:cNvSpPr/>
          <p:nvPr/>
        </p:nvSpPr>
        <p:spPr>
          <a:xfrm>
            <a:off x="8796299" y="5127367"/>
            <a:ext cx="264800" cy="2648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cxnSp>
        <p:nvCxnSpPr>
          <p:cNvPr id="408" name="Google Shape;408;p35"/>
          <p:cNvCxnSpPr>
            <a:stCxn id="407" idx="0"/>
          </p:cNvCxnSpPr>
          <p:nvPr/>
        </p:nvCxnSpPr>
        <p:spPr>
          <a:xfrm rot="10800000">
            <a:off x="8928699" y="3206567"/>
            <a:ext cx="0" cy="1920800"/>
          </a:xfrm>
          <a:prstGeom prst="straightConnector1">
            <a:avLst/>
          </a:prstGeom>
          <a:noFill/>
          <a:ln w="9525" cap="flat" cmpd="sng">
            <a:solidFill>
              <a:schemeClr val="lt1"/>
            </a:solidFill>
            <a:prstDash val="dot"/>
            <a:round/>
            <a:headEnd type="none" w="med" len="med"/>
            <a:tailEnd type="none" w="med" len="med"/>
          </a:ln>
        </p:spPr>
      </p:cxnSp>
      <p:sp>
        <p:nvSpPr>
          <p:cNvPr id="409" name="Google Shape;409;p35"/>
          <p:cNvSpPr/>
          <p:nvPr/>
        </p:nvSpPr>
        <p:spPr>
          <a:xfrm rot="-5400000" flipH="1">
            <a:off x="8120439" y="3624543"/>
            <a:ext cx="1246099" cy="396469"/>
          </a:xfrm>
          <a:prstGeom prst="round1Rect">
            <a:avLst>
              <a:gd name="adj" fmla="val 50000"/>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algn="r" defTabSz="1219170">
              <a:buClr>
                <a:srgbClr val="000000"/>
              </a:buClr>
              <a:defRPr/>
            </a:pPr>
            <a:r>
              <a:rPr lang="en-US" sz="1867" kern="0" dirty="0">
                <a:solidFill>
                  <a:schemeClr val="bg1"/>
                </a:solidFill>
                <a:latin typeface="Hind Vadodara" panose="020B0604020202020204" charset="0"/>
                <a:cs typeface="Hind Vadodara" panose="020B0604020202020204" charset="0"/>
                <a:sym typeface="Arial"/>
              </a:rPr>
              <a:t>Planning</a:t>
            </a:r>
            <a:endParaRPr sz="1867" kern="0" dirty="0">
              <a:solidFill>
                <a:schemeClr val="bg1"/>
              </a:solidFill>
              <a:latin typeface="Hind Vadodara" panose="020B0604020202020204" charset="0"/>
              <a:cs typeface="Hind Vadodara" panose="020B0604020202020204" charset="0"/>
              <a:sym typeface="Arial"/>
            </a:endParaRPr>
          </a:p>
        </p:txBody>
      </p:sp>
      <p:sp>
        <p:nvSpPr>
          <p:cNvPr id="410" name="Google Shape;410;p35"/>
          <p:cNvSpPr txBox="1">
            <a:spLocks noGrp="1"/>
          </p:cNvSpPr>
          <p:nvPr>
            <p:ph type="body" idx="4294967295"/>
          </p:nvPr>
        </p:nvSpPr>
        <p:spPr>
          <a:xfrm>
            <a:off x="9061101" y="3199728"/>
            <a:ext cx="2487433" cy="1924157"/>
          </a:xfrm>
          <a:prstGeom prst="rect">
            <a:avLst/>
          </a:prstGeom>
        </p:spPr>
        <p:txBody>
          <a:bodyPr spcFirstLastPara="1" wrap="square" lIns="121900" tIns="121900" rIns="121900" bIns="121900" anchor="t" anchorCtr="0">
            <a:noAutofit/>
          </a:bodyPr>
          <a:lstStyle/>
          <a:p>
            <a:pPr marL="380990" indent="-380990">
              <a:buFont typeface="Wingdings" panose="05000000000000000000" pitchFamily="2" charset="2"/>
              <a:buChar char="ü"/>
            </a:pPr>
            <a:r>
              <a:rPr lang="en" sz="2000" dirty="0"/>
              <a:t>Review item scores and identify next</a:t>
            </a:r>
            <a:endParaRPr lang="en-US" sz="2000" dirty="0"/>
          </a:p>
          <a:p>
            <a:pPr marL="380990" indent="-380990">
              <a:buFont typeface="Wingdings" panose="05000000000000000000" pitchFamily="2" charset="2"/>
              <a:buChar char="ü"/>
            </a:pPr>
            <a:r>
              <a:rPr lang="en" sz="2000" dirty="0"/>
              <a:t>Share information at faculty meetings</a:t>
            </a:r>
            <a:endParaRPr sz="2000" dirty="0"/>
          </a:p>
        </p:txBody>
      </p:sp>
      <p:sp>
        <p:nvSpPr>
          <p:cNvPr id="24" name="Rounded Rectangular Callout 21">
            <a:extLst>
              <a:ext uri="{FF2B5EF4-FFF2-40B4-BE49-F238E27FC236}">
                <a16:creationId xmlns:a16="http://schemas.microsoft.com/office/drawing/2014/main" id="{E22627C5-FFDA-4EC2-A76B-57DBA7BCFEF7}"/>
              </a:ext>
            </a:extLst>
          </p:cNvPr>
          <p:cNvSpPr/>
          <p:nvPr/>
        </p:nvSpPr>
        <p:spPr bwMode="auto">
          <a:xfrm>
            <a:off x="8184811" y="601614"/>
            <a:ext cx="3363723" cy="2104439"/>
          </a:xfrm>
          <a:prstGeom prst="wedgeRoundRectCallout">
            <a:avLst>
              <a:gd name="adj1" fmla="val 33541"/>
              <a:gd name="adj2" fmla="val 75151"/>
              <a:gd name="adj3" fmla="val 16667"/>
            </a:avLst>
          </a:prstGeom>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377" fontAlgn="base">
              <a:spcBef>
                <a:spcPct val="0"/>
              </a:spcBef>
              <a:spcAft>
                <a:spcPct val="0"/>
              </a:spcAft>
              <a:defRPr/>
            </a:pPr>
            <a:r>
              <a:rPr lang="en-US" sz="2400" dirty="0">
                <a:solidFill>
                  <a:srgbClr val="FFFFFF"/>
                </a:solidFill>
                <a:latin typeface="Poppins" panose="020B0604020202020204" charset="0"/>
                <a:cs typeface="Poppins" panose="020B0604020202020204" charset="0"/>
              </a:rPr>
              <a:t>Discussion: What steps of the process need some planning ahead?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6611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11588" y="1069383"/>
            <a:ext cx="7327504" cy="4864369"/>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solidFill>
                  <a:schemeClr val="accent2">
                    <a:lumMod val="50000"/>
                  </a:schemeClr>
                </a:solidFill>
              </a:rPr>
              <a:t>What do you already have in place to support sustained annual evaluation with the TFI? </a:t>
            </a:r>
          </a:p>
          <a:p>
            <a:pPr marL="186262" indent="0">
              <a:buNone/>
            </a:pPr>
            <a:endParaRPr lang="en-US" sz="2800" dirty="0">
              <a:solidFill>
                <a:schemeClr val="accent2">
                  <a:lumMod val="50000"/>
                </a:schemeClr>
              </a:solidFill>
            </a:endParaRPr>
          </a:p>
          <a:p>
            <a:pPr marL="186262" indent="0">
              <a:buNone/>
            </a:pPr>
            <a:r>
              <a:rPr lang="en-US" sz="2800" dirty="0">
                <a:solidFill>
                  <a:schemeClr val="accent2">
                    <a:lumMod val="50000"/>
                  </a:schemeClr>
                </a:solidFill>
              </a:rPr>
              <a:t>What further support do you need to support your team with this work?</a:t>
            </a:r>
          </a:p>
          <a:p>
            <a:pPr marL="186262" indent="0">
              <a:buNone/>
            </a:pPr>
            <a:endParaRPr lang="en-US" sz="2800" dirty="0">
              <a:solidFill>
                <a:schemeClr val="accent2">
                  <a:lumMod val="50000"/>
                </a:schemeClr>
              </a:solidFill>
            </a:endParaRPr>
          </a:p>
          <a:p>
            <a:pPr marL="186262" indent="0">
              <a:buNone/>
            </a:pPr>
            <a:r>
              <a:rPr lang="en-US" sz="2800" dirty="0">
                <a:solidFill>
                  <a:schemeClr val="accent2">
                    <a:lumMod val="50000"/>
                  </a:schemeClr>
                </a:solidFill>
              </a:rPr>
              <a:t>Take out your calendars and schedule a time to complete the TFI with your trainer.</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LOOKING AHEAD</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3 minutes</a:t>
            </a:r>
          </a:p>
          <a:p>
            <a:pPr marL="203195" indent="0" defTabSz="1219170">
              <a:lnSpc>
                <a:spcPct val="150000"/>
              </a:lnSpc>
              <a:buClr>
                <a:prstClr val="white"/>
              </a:buClr>
              <a:buNone/>
              <a:defRPr/>
            </a:pPr>
            <a:r>
              <a:rPr lang="en-US" sz="2133" kern="0" dirty="0">
                <a:solidFill>
                  <a:prstClr val="white"/>
                </a:solidFill>
              </a:rPr>
              <a:t>12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3321860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9" name="Google Shape;309;p31"/>
          <p:cNvSpPr txBox="1">
            <a:spLocks noGrp="1"/>
          </p:cNvSpPr>
          <p:nvPr>
            <p:ph type="title" idx="15"/>
          </p:nvPr>
        </p:nvSpPr>
        <p:spPr>
          <a:xfrm>
            <a:off x="813349" y="467463"/>
            <a:ext cx="9378000" cy="845600"/>
          </a:xfrm>
          <a:prstGeom prst="rect">
            <a:avLst/>
          </a:prstGeom>
        </p:spPr>
        <p:txBody>
          <a:bodyPr spcFirstLastPara="1" wrap="square" lIns="121900" tIns="121900" rIns="121900" bIns="121900" anchor="t" anchorCtr="0">
            <a:noAutofit/>
          </a:bodyPr>
          <a:lstStyle/>
          <a:p>
            <a:r>
              <a:rPr lang="en">
                <a:solidFill>
                  <a:schemeClr val="lt1"/>
                </a:solidFill>
                <a:latin typeface="Poppins SemiBold"/>
                <a:ea typeface="Poppins SemiBold"/>
                <a:cs typeface="Poppins SemiBold"/>
                <a:sym typeface="Poppins SemiBold"/>
              </a:rPr>
              <a:t>AGENDA &amp; FOLLOW-UP</a:t>
            </a:r>
            <a:endParaRPr>
              <a:solidFill>
                <a:schemeClr val="lt1"/>
              </a:solidFill>
              <a:latin typeface="Poppins SemiBold"/>
              <a:ea typeface="Poppins SemiBold"/>
              <a:cs typeface="Poppins SemiBold"/>
              <a:sym typeface="Poppins SemiBold"/>
            </a:endParaRPr>
          </a:p>
        </p:txBody>
      </p:sp>
      <p:graphicFrame>
        <p:nvGraphicFramePr>
          <p:cNvPr id="3" name="Diagram 2">
            <a:extLst>
              <a:ext uri="{FF2B5EF4-FFF2-40B4-BE49-F238E27FC236}">
                <a16:creationId xmlns:a16="http://schemas.microsoft.com/office/drawing/2014/main" id="{68A917B1-BB10-4DF6-9686-5C590131BF0C}"/>
              </a:ext>
            </a:extLst>
          </p:cNvPr>
          <p:cNvGraphicFramePr/>
          <p:nvPr>
            <p:extLst>
              <p:ext uri="{D42A27DB-BD31-4B8C-83A1-F6EECF244321}">
                <p14:modId xmlns:p14="http://schemas.microsoft.com/office/powerpoint/2010/main" val="171117203"/>
              </p:ext>
            </p:extLst>
          </p:nvPr>
        </p:nvGraphicFramePr>
        <p:xfrm>
          <a:off x="813350" y="1293255"/>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oogle Shape;1742;p61">
            <a:extLst>
              <a:ext uri="{FF2B5EF4-FFF2-40B4-BE49-F238E27FC236}">
                <a16:creationId xmlns:a16="http://schemas.microsoft.com/office/drawing/2014/main" id="{FEE19C6C-463C-4B57-BD45-1557F1CB3CC0}"/>
              </a:ext>
            </a:extLst>
          </p:cNvPr>
          <p:cNvGrpSpPr/>
          <p:nvPr/>
        </p:nvGrpSpPr>
        <p:grpSpPr>
          <a:xfrm flipH="1">
            <a:off x="7693882" y="1282023"/>
            <a:ext cx="4202407" cy="2341303"/>
            <a:chOff x="4411970" y="1801825"/>
            <a:chExt cx="734586" cy="409262"/>
          </a:xfrm>
          <a:solidFill>
            <a:schemeClr val="accent4"/>
          </a:solidFill>
        </p:grpSpPr>
        <p:sp>
          <p:nvSpPr>
            <p:cNvPr id="24" name="Google Shape;1743;p61">
              <a:extLst>
                <a:ext uri="{FF2B5EF4-FFF2-40B4-BE49-F238E27FC236}">
                  <a16:creationId xmlns:a16="http://schemas.microsoft.com/office/drawing/2014/main" id="{F2E7A01C-69D8-4C9C-BCBB-6C969973611D}"/>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25" name="Google Shape;1744;p61">
              <a:extLst>
                <a:ext uri="{FF2B5EF4-FFF2-40B4-BE49-F238E27FC236}">
                  <a16:creationId xmlns:a16="http://schemas.microsoft.com/office/drawing/2014/main" id="{B3E16F3E-106D-493C-BF43-AB3DAA88A03C}"/>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grpSp>
      <p:sp>
        <p:nvSpPr>
          <p:cNvPr id="2" name="TextBox 1">
            <a:extLst>
              <a:ext uri="{FF2B5EF4-FFF2-40B4-BE49-F238E27FC236}">
                <a16:creationId xmlns:a16="http://schemas.microsoft.com/office/drawing/2014/main" id="{1512F048-BBBF-441F-9E83-30B18BC25B7A}"/>
              </a:ext>
            </a:extLst>
          </p:cNvPr>
          <p:cNvSpPr txBox="1"/>
          <p:nvPr/>
        </p:nvSpPr>
        <p:spPr>
          <a:xfrm>
            <a:off x="7892814" y="1582209"/>
            <a:ext cx="2775805" cy="1200329"/>
          </a:xfrm>
          <a:prstGeom prst="rect">
            <a:avLst/>
          </a:prstGeom>
          <a:noFill/>
        </p:spPr>
        <p:txBody>
          <a:bodyPr wrap="square" rtlCol="0" anchor="ctr">
            <a:spAutoFit/>
          </a:bodyPr>
          <a:lstStyle/>
          <a:p>
            <a:pPr algn="ctr"/>
            <a:r>
              <a:rPr lang="en-US" sz="2400">
                <a:solidFill>
                  <a:schemeClr val="bg1"/>
                </a:solidFill>
                <a:latin typeface="Poppins Medium" panose="020B0604020202020204" charset="0"/>
                <a:cs typeface="Poppins Medium" panose="020B0604020202020204" charset="0"/>
              </a:rPr>
              <a:t>What questions do you have on today’s content?</a:t>
            </a:r>
          </a:p>
        </p:txBody>
      </p:sp>
      <p:grpSp>
        <p:nvGrpSpPr>
          <p:cNvPr id="27" name="Google Shape;1742;p61">
            <a:extLst>
              <a:ext uri="{FF2B5EF4-FFF2-40B4-BE49-F238E27FC236}">
                <a16:creationId xmlns:a16="http://schemas.microsoft.com/office/drawing/2014/main" id="{B12E9B9C-DD2B-4562-9072-C4CB8881AFDD}"/>
              </a:ext>
            </a:extLst>
          </p:cNvPr>
          <p:cNvGrpSpPr/>
          <p:nvPr/>
        </p:nvGrpSpPr>
        <p:grpSpPr>
          <a:xfrm flipH="1">
            <a:off x="8411879" y="3866821"/>
            <a:ext cx="4202407" cy="2341303"/>
            <a:chOff x="4411970" y="1801825"/>
            <a:chExt cx="734586" cy="409262"/>
          </a:xfrm>
          <a:solidFill>
            <a:schemeClr val="accent4"/>
          </a:solidFill>
        </p:grpSpPr>
        <p:sp>
          <p:nvSpPr>
            <p:cNvPr id="28" name="Google Shape;1743;p61">
              <a:extLst>
                <a:ext uri="{FF2B5EF4-FFF2-40B4-BE49-F238E27FC236}">
                  <a16:creationId xmlns:a16="http://schemas.microsoft.com/office/drawing/2014/main" id="{0DB32C16-248B-4A47-92C3-1FF8C9231805}"/>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29" name="Google Shape;1744;p61">
              <a:extLst>
                <a:ext uri="{FF2B5EF4-FFF2-40B4-BE49-F238E27FC236}">
                  <a16:creationId xmlns:a16="http://schemas.microsoft.com/office/drawing/2014/main" id="{9516BE82-B74B-4DDD-8636-E76DB9860296}"/>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endParaRPr sz="2400"/>
            </a:p>
          </p:txBody>
        </p:sp>
      </p:grpSp>
      <p:sp>
        <p:nvSpPr>
          <p:cNvPr id="26" name="TextBox 25">
            <a:extLst>
              <a:ext uri="{FF2B5EF4-FFF2-40B4-BE49-F238E27FC236}">
                <a16:creationId xmlns:a16="http://schemas.microsoft.com/office/drawing/2014/main" id="{7D70ECEC-41EA-4B1B-9EFD-4EA42066BC5E}"/>
              </a:ext>
            </a:extLst>
          </p:cNvPr>
          <p:cNvSpPr txBox="1"/>
          <p:nvPr/>
        </p:nvSpPr>
        <p:spPr>
          <a:xfrm>
            <a:off x="8610807" y="4243104"/>
            <a:ext cx="2775805" cy="1200329"/>
          </a:xfrm>
          <a:prstGeom prst="rect">
            <a:avLst/>
          </a:prstGeom>
          <a:noFill/>
        </p:spPr>
        <p:txBody>
          <a:bodyPr wrap="square" rtlCol="0" anchor="ctr">
            <a:spAutoFit/>
          </a:bodyPr>
          <a:lstStyle/>
          <a:p>
            <a:pPr algn="ctr"/>
            <a:r>
              <a:rPr lang="en-US" sz="2400">
                <a:solidFill>
                  <a:schemeClr val="bg1"/>
                </a:solidFill>
                <a:latin typeface="Poppins Medium" panose="020B0604020202020204" charset="0"/>
                <a:cs typeface="Poppins Medium" panose="020B0604020202020204" charset="0"/>
              </a:rPr>
              <a:t>What questions do you have on the follow-up tasks?</a:t>
            </a:r>
          </a:p>
        </p:txBody>
      </p:sp>
    </p:spTree>
    <p:extLst>
      <p:ext uri="{BB962C8B-B14F-4D97-AF65-F5344CB8AC3E}">
        <p14:creationId xmlns:p14="http://schemas.microsoft.com/office/powerpoint/2010/main" val="30688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cxnSp>
        <p:nvCxnSpPr>
          <p:cNvPr id="1014" name="Google Shape;1014;p54"/>
          <p:cNvCxnSpPr>
            <a:cxnSpLocks/>
          </p:cNvCxnSpPr>
          <p:nvPr/>
        </p:nvCxnSpPr>
        <p:spPr>
          <a:xfrm>
            <a:off x="5763060" y="4856617"/>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560553" y="1803900"/>
            <a:ext cx="5639904" cy="3681305"/>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133" b="1" dirty="0">
                <a:solidFill>
                  <a:srgbClr val="00ACC2">
                    <a:lumMod val="40000"/>
                    <a:lumOff val="60000"/>
                  </a:srgbClr>
                </a:solidFill>
              </a:rPr>
              <a:t>RESOURCES:</a:t>
            </a:r>
          </a:p>
          <a:p>
            <a:pPr marL="342900" indent="-342900" defTabSz="1219140">
              <a:spcAft>
                <a:spcPts val="800"/>
              </a:spcAft>
              <a:buClr>
                <a:srgbClr val="FFFFFF"/>
              </a:buClr>
              <a:buFont typeface="Arial" panose="020B0604020202020204" pitchFamily="34" charset="0"/>
              <a:buChar char="•"/>
              <a:defRPr/>
            </a:pPr>
            <a:r>
              <a:rPr lang="en-US" sz="2133" dirty="0">
                <a:solidFill>
                  <a:schemeClr val="bg1"/>
                </a:solidFill>
              </a:rPr>
              <a:t>TFI Administration Manual</a:t>
            </a:r>
          </a:p>
          <a:p>
            <a:pPr marL="342900" indent="-342900" defTabSz="1219140">
              <a:spcAft>
                <a:spcPts val="800"/>
              </a:spcAft>
              <a:buClr>
                <a:srgbClr val="FFFFFF"/>
              </a:buClr>
              <a:buFont typeface="Arial" panose="020B0604020202020204" pitchFamily="34" charset="0"/>
              <a:buChar char="•"/>
              <a:defRPr/>
            </a:pPr>
            <a:r>
              <a:rPr lang="en-US" sz="2133" dirty="0">
                <a:solidFill>
                  <a:schemeClr val="bg1"/>
                </a:solidFill>
              </a:rPr>
              <a:t>TFI Resources</a:t>
            </a:r>
          </a:p>
          <a:p>
            <a:pPr marL="342900" indent="-342900" defTabSz="1219140">
              <a:spcAft>
                <a:spcPts val="800"/>
              </a:spcAft>
              <a:buClr>
                <a:srgbClr val="FFFFFF"/>
              </a:buClr>
              <a:buFont typeface="Arial" panose="020B0604020202020204" pitchFamily="34" charset="0"/>
              <a:buChar char="•"/>
              <a:defRPr/>
            </a:pPr>
            <a:r>
              <a:rPr lang="en-US" sz="2133" dirty="0">
                <a:solidFill>
                  <a:schemeClr val="bg1"/>
                </a:solidFill>
              </a:rPr>
              <a:t>Tidy Up with the TFI</a:t>
            </a:r>
          </a:p>
          <a:p>
            <a:pPr marL="342900" indent="-342900" defTabSz="1219140">
              <a:spcAft>
                <a:spcPts val="800"/>
              </a:spcAft>
              <a:buClr>
                <a:srgbClr val="FFFFFF"/>
              </a:buClr>
              <a:buFont typeface="Arial" panose="020B0604020202020204" pitchFamily="34" charset="0"/>
              <a:buChar char="•"/>
              <a:defRPr/>
            </a:pPr>
            <a:r>
              <a:rPr lang="en-US" sz="2133" dirty="0">
                <a:solidFill>
                  <a:schemeClr val="bg1"/>
                </a:solidFill>
              </a:rPr>
              <a:t>Integrated TFI Companion Guide</a:t>
            </a:r>
          </a:p>
          <a:p>
            <a:pPr marL="482588" indent="-342891">
              <a:buFont typeface="Arial" panose="020B0604020202020204" pitchFamily="34" charset="0"/>
              <a:buChar char="•"/>
            </a:pPr>
            <a:endParaRPr lang="en-US" dirty="0">
              <a:solidFill>
                <a:srgbClr val="FFFFFF"/>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2085286" y="1900667"/>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2" name="Picture 1">
            <a:extLst>
              <a:ext uri="{FF2B5EF4-FFF2-40B4-BE49-F238E27FC236}">
                <a16:creationId xmlns:a16="http://schemas.microsoft.com/office/drawing/2014/main" id="{0B9EDF28-814F-CA49-B5B4-19A1C943A864}"/>
              </a:ext>
            </a:extLst>
          </p:cNvPr>
          <p:cNvPicPr>
            <a:picLocks noChangeAspect="1"/>
          </p:cNvPicPr>
          <p:nvPr/>
        </p:nvPicPr>
        <p:blipFill>
          <a:blip r:embed="rId3"/>
          <a:stretch>
            <a:fillRect/>
          </a:stretch>
        </p:blipFill>
        <p:spPr>
          <a:xfrm>
            <a:off x="2316927" y="2110206"/>
            <a:ext cx="2651955" cy="3479710"/>
          </a:xfrm>
          <a:prstGeom prst="rect">
            <a:avLst/>
          </a:prstGeom>
        </p:spPr>
      </p:pic>
    </p:spTree>
    <p:extLst>
      <p:ext uri="{BB962C8B-B14F-4D97-AF65-F5344CB8AC3E}">
        <p14:creationId xmlns:p14="http://schemas.microsoft.com/office/powerpoint/2010/main" val="3883810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6611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869133" y="3789381"/>
            <a:ext cx="5397363" cy="1122400"/>
          </a:xfrm>
        </p:spPr>
        <p:txBody>
          <a:bodyPr/>
          <a:lstStyle/>
          <a:p>
            <a:r>
              <a:rPr lang="en-US" dirty="0"/>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1125199" y="4912012"/>
            <a:ext cx="6632913" cy="1429600"/>
          </a:xfrm>
        </p:spPr>
        <p:txBody>
          <a:bodyPr anchor="ctr"/>
          <a:lstStyle/>
          <a:p>
            <a:pPr marL="0" indent="0"/>
            <a:r>
              <a:rPr lang="en-US" sz="2800" dirty="0"/>
              <a:t>Please remember to complete the evaluation to </a:t>
            </a:r>
            <a:r>
              <a:rPr lang="en-US" sz="2800" u="sng" dirty="0"/>
              <a:t>receive your PDPs</a:t>
            </a:r>
            <a:r>
              <a:rPr lang="en-US" sz="2800" dirty="0"/>
              <a:t>! </a:t>
            </a:r>
          </a:p>
          <a:p>
            <a:pPr marL="0" indent="0"/>
            <a:endParaRPr lang="en-US" sz="2800" dirty="0"/>
          </a:p>
          <a:p>
            <a:pPr marL="0" indent="0"/>
            <a:r>
              <a:rPr lang="en-US" sz="2800" dirty="0"/>
              <a:t>Scan the QR code to access.</a:t>
            </a:r>
          </a:p>
        </p:txBody>
      </p:sp>
      <p:sp>
        <p:nvSpPr>
          <p:cNvPr id="4" name="Title 3">
            <a:extLst>
              <a:ext uri="{FF2B5EF4-FFF2-40B4-BE49-F238E27FC236}">
                <a16:creationId xmlns:a16="http://schemas.microsoft.com/office/drawing/2014/main" id="{2086677B-74FE-1541-A8A8-1B090A4EC2CF}"/>
              </a:ext>
            </a:extLst>
          </p:cNvPr>
          <p:cNvSpPr>
            <a:spLocks noGrp="1"/>
          </p:cNvSpPr>
          <p:nvPr>
            <p:ph type="title" idx="2"/>
          </p:nvPr>
        </p:nvSpPr>
        <p:spPr/>
        <p:txBody>
          <a:bodyPr/>
          <a:lstStyle/>
          <a:p>
            <a:endParaRPr lang="en-US"/>
          </a:p>
        </p:txBody>
      </p:sp>
      <p:pic>
        <p:nvPicPr>
          <p:cNvPr id="5" name="Picture 5" descr="Qr code&#10;&#10;Description automatically generated">
            <a:extLst>
              <a:ext uri="{FF2B5EF4-FFF2-40B4-BE49-F238E27FC236}">
                <a16:creationId xmlns:a16="http://schemas.microsoft.com/office/drawing/2014/main" id="{35228957-10AF-4DEE-8B9E-26FD6C88D898}"/>
              </a:ext>
            </a:extLst>
          </p:cNvPr>
          <p:cNvPicPr>
            <a:picLocks noChangeAspect="1"/>
          </p:cNvPicPr>
          <p:nvPr/>
        </p:nvPicPr>
        <p:blipFill>
          <a:blip r:embed="rId3"/>
          <a:stretch>
            <a:fillRect/>
          </a:stretch>
        </p:blipFill>
        <p:spPr>
          <a:xfrm>
            <a:off x="2880014" y="1092328"/>
            <a:ext cx="2743200" cy="2733708"/>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endParaRPr sz="2400"/>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endParaRPr sz="2400"/>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1869257634"/>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dirty="0"/>
              <a:t>EXPECTATIONS</a:t>
            </a:r>
            <a:endParaRPr dirty="0"/>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618074641"/>
              </p:ext>
            </p:extLst>
          </p:nvPr>
        </p:nvGraphicFramePr>
        <p:xfrm>
          <a:off x="1803265" y="1313063"/>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6611F"/>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4540043" y="1731567"/>
            <a:ext cx="7128202" cy="4110271"/>
          </a:xfrm>
        </p:spPr>
        <p:style>
          <a:lnRef idx="2">
            <a:schemeClr val="accent1"/>
          </a:lnRef>
          <a:fillRef idx="1">
            <a:schemeClr val="lt1"/>
          </a:fillRef>
          <a:effectRef idx="0">
            <a:schemeClr val="accent1"/>
          </a:effectRef>
          <a:fontRef idx="minor">
            <a:schemeClr val="dk1"/>
          </a:fontRef>
        </p:style>
        <p:txBody>
          <a:bodyPr/>
          <a:lstStyle/>
          <a:p>
            <a:pPr>
              <a:lnSpc>
                <a:spcPct val="150000"/>
              </a:lnSpc>
              <a:buClr>
                <a:schemeClr val="accent2">
                  <a:lumMod val="50000"/>
                </a:schemeClr>
              </a:buClr>
              <a:buSzPct val="75000"/>
            </a:pPr>
            <a:r>
              <a:rPr lang="en-US" sz="2400" dirty="0">
                <a:solidFill>
                  <a:schemeClr val="accent2">
                    <a:lumMod val="50000"/>
                  </a:schemeClr>
                </a:solidFill>
              </a:rPr>
              <a:t>Scan QR code on the left or follow the URL posted in the chat to access the online attendance survey</a:t>
            </a:r>
          </a:p>
          <a:p>
            <a:pPr>
              <a:lnSpc>
                <a:spcPct val="150000"/>
              </a:lnSpc>
              <a:buClr>
                <a:schemeClr val="accent2">
                  <a:lumMod val="50000"/>
                </a:schemeClr>
              </a:buClr>
              <a:buSzPct val="75000"/>
            </a:pPr>
            <a:r>
              <a:rPr lang="en-US" sz="2400" dirty="0">
                <a:solidFill>
                  <a:schemeClr val="accent2">
                    <a:lumMod val="50000"/>
                  </a:schemeClr>
                </a:solidFill>
              </a:rPr>
              <a:t>Follow prompts to enter attendance information</a:t>
            </a:r>
          </a:p>
          <a:p>
            <a:pPr>
              <a:lnSpc>
                <a:spcPct val="150000"/>
              </a:lnSpc>
              <a:buClr>
                <a:schemeClr val="accent2">
                  <a:lumMod val="50000"/>
                </a:schemeClr>
              </a:buClr>
              <a:buSzPct val="75000"/>
            </a:pPr>
            <a:r>
              <a:rPr lang="en-US" sz="2400" dirty="0">
                <a:solidFill>
                  <a:schemeClr val="accent2">
                    <a:lumMod val="50000"/>
                  </a:schemeClr>
                </a:solidFill>
              </a:rPr>
              <a:t>Notify trainers if you require assistance (e.g., identifying your cohort or cohort group)</a:t>
            </a:r>
            <a:r>
              <a:rPr lang="en-US" sz="2133" dirty="0">
                <a:solidFill>
                  <a:schemeClr val="accent2">
                    <a:lumMod val="50000"/>
                  </a:schemeClr>
                </a:solidFill>
              </a:rPr>
              <a:t>	  </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a:t>ACTIVITY: ATTENDANCE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solidFill>
              <a:schemeClr val="bg1"/>
            </a:solid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10037791" y="6022175"/>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53" name="Google Shape;6464;p67">
            <a:extLst>
              <a:ext uri="{FF2B5EF4-FFF2-40B4-BE49-F238E27FC236}">
                <a16:creationId xmlns:a16="http://schemas.microsoft.com/office/drawing/2014/main" id="{B4AAFC87-4409-CD41-908B-0540148241AB}"/>
              </a:ext>
            </a:extLst>
          </p:cNvPr>
          <p:cNvGrpSpPr/>
          <p:nvPr/>
        </p:nvGrpSpPr>
        <p:grpSpPr>
          <a:xfrm>
            <a:off x="3225630" y="6107539"/>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706326" y="5836968"/>
            <a:ext cx="4354978"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3200" b="1" kern="0" dirty="0">
                <a:solidFill>
                  <a:schemeClr val="accent1">
                    <a:lumMod val="20000"/>
                    <a:lumOff val="80000"/>
                  </a:schemeClr>
                </a:solidFill>
              </a:rPr>
              <a:t>You are in Cohort ??</a:t>
            </a:r>
            <a:endParaRPr lang="en-US" sz="3200" b="1" i="1" kern="0" dirty="0">
              <a:solidFill>
                <a:schemeClr val="accent1">
                  <a:lumMod val="20000"/>
                  <a:lumOff val="80000"/>
                </a:schemeClr>
              </a:solidFill>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10589480" y="6067928"/>
            <a:ext cx="1069524" cy="369332"/>
          </a:xfrm>
          <a:prstGeom prst="rect">
            <a:avLst/>
          </a:prstGeom>
          <a:noFill/>
        </p:spPr>
        <p:txBody>
          <a:bodyPr wrap="none" rtlCol="0">
            <a:spAutoFit/>
          </a:bodyPr>
          <a:lstStyle/>
          <a:p>
            <a:r>
              <a:rPr lang="en-US" dirty="0">
                <a:solidFill>
                  <a:schemeClr val="bg1"/>
                </a:solidFill>
              </a:rPr>
              <a:t>1 minute</a:t>
            </a:r>
          </a:p>
        </p:txBody>
      </p:sp>
      <p:pic>
        <p:nvPicPr>
          <p:cNvPr id="31" name="Picture 51" descr="Qr code&#10;&#10;Description automatically generated">
            <a:extLst>
              <a:ext uri="{FF2B5EF4-FFF2-40B4-BE49-F238E27FC236}">
                <a16:creationId xmlns:a16="http://schemas.microsoft.com/office/drawing/2014/main" id="{89675025-45E6-4EFB-A35E-EFF3D3FE7296}"/>
              </a:ext>
            </a:extLst>
          </p:cNvPr>
          <p:cNvPicPr>
            <a:picLocks noChangeAspect="1"/>
          </p:cNvPicPr>
          <p:nvPr/>
        </p:nvPicPr>
        <p:blipFill>
          <a:blip r:embed="rId3"/>
          <a:stretch>
            <a:fillRect/>
          </a:stretch>
        </p:blipFill>
        <p:spPr>
          <a:xfrm>
            <a:off x="531244" y="1798878"/>
            <a:ext cx="4142116" cy="4158830"/>
          </a:xfrm>
          <a:prstGeom prst="rect">
            <a:avLst/>
          </a:prstGeom>
        </p:spPr>
      </p:pic>
    </p:spTree>
    <p:extLst>
      <p:ext uri="{BB962C8B-B14F-4D97-AF65-F5344CB8AC3E}">
        <p14:creationId xmlns:p14="http://schemas.microsoft.com/office/powerpoint/2010/main" val="429230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cxnSp>
        <p:nvCxnSpPr>
          <p:cNvPr id="1014" name="Google Shape;1014;p54"/>
          <p:cNvCxnSpPr>
            <a:cxnSpLocks/>
          </p:cNvCxnSpPr>
          <p:nvPr/>
        </p:nvCxnSpPr>
        <p:spPr>
          <a:xfrm>
            <a:off x="5791635" y="4913767"/>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560553" y="1803900"/>
            <a:ext cx="5639904" cy="3681305"/>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133" b="1" dirty="0">
                <a:solidFill>
                  <a:srgbClr val="00ACC2">
                    <a:lumMod val="40000"/>
                    <a:lumOff val="60000"/>
                  </a:srgbClr>
                </a:solidFill>
              </a:rPr>
              <a:t>RESOURCES:</a:t>
            </a:r>
          </a:p>
          <a:p>
            <a:pPr marL="342900" indent="-342900" defTabSz="1219140">
              <a:spcAft>
                <a:spcPts val="800"/>
              </a:spcAft>
              <a:buClr>
                <a:srgbClr val="FFFFFF"/>
              </a:buClr>
              <a:buFont typeface="Arial" panose="020B0604020202020204" pitchFamily="34" charset="0"/>
              <a:buChar char="•"/>
              <a:defRPr/>
            </a:pPr>
            <a:r>
              <a:rPr lang="en-US" sz="2133" dirty="0">
                <a:solidFill>
                  <a:schemeClr val="bg1"/>
                </a:solidFill>
              </a:rPr>
              <a:t>TFI Administration Manual</a:t>
            </a:r>
          </a:p>
          <a:p>
            <a:pPr marL="342900" indent="-342900" defTabSz="1219140">
              <a:spcAft>
                <a:spcPts val="800"/>
              </a:spcAft>
              <a:buClr>
                <a:srgbClr val="FFFFFF"/>
              </a:buClr>
              <a:buFont typeface="Arial" panose="020B0604020202020204" pitchFamily="34" charset="0"/>
              <a:buChar char="•"/>
              <a:defRPr/>
            </a:pPr>
            <a:r>
              <a:rPr lang="en-US" sz="2133" dirty="0">
                <a:solidFill>
                  <a:schemeClr val="bg1"/>
                </a:solidFill>
              </a:rPr>
              <a:t>TFI Resources</a:t>
            </a:r>
          </a:p>
          <a:p>
            <a:pPr marL="342900" indent="-342900" defTabSz="1219140">
              <a:spcAft>
                <a:spcPts val="800"/>
              </a:spcAft>
              <a:buClr>
                <a:srgbClr val="FFFFFF"/>
              </a:buClr>
              <a:buFont typeface="Arial" panose="020B0604020202020204" pitchFamily="34" charset="0"/>
              <a:buChar char="•"/>
              <a:defRPr/>
            </a:pPr>
            <a:r>
              <a:rPr lang="en-US" sz="2133" dirty="0">
                <a:solidFill>
                  <a:schemeClr val="bg1"/>
                </a:solidFill>
              </a:rPr>
              <a:t>Tidy Up with the TFI</a:t>
            </a:r>
          </a:p>
          <a:p>
            <a:pPr marL="342900" indent="-342900" defTabSz="1219140">
              <a:spcAft>
                <a:spcPts val="800"/>
              </a:spcAft>
              <a:buClr>
                <a:srgbClr val="FFFFFF"/>
              </a:buClr>
              <a:buFont typeface="Arial" panose="020B0604020202020204" pitchFamily="34" charset="0"/>
              <a:buChar char="•"/>
              <a:defRPr/>
            </a:pPr>
            <a:r>
              <a:rPr lang="en-US" sz="2133" dirty="0">
                <a:solidFill>
                  <a:schemeClr val="bg1"/>
                </a:solidFill>
              </a:rPr>
              <a:t>Integrated TFI Companion Guide</a:t>
            </a:r>
          </a:p>
          <a:p>
            <a:pPr marL="482588" indent="-342891">
              <a:buFont typeface="Arial" panose="020B0604020202020204" pitchFamily="34" charset="0"/>
              <a:buChar char="•"/>
            </a:pPr>
            <a:endParaRPr lang="en-US" dirty="0">
              <a:solidFill>
                <a:srgbClr val="FFFFFF"/>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2085286" y="1900667"/>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2" name="Picture 1">
            <a:extLst>
              <a:ext uri="{FF2B5EF4-FFF2-40B4-BE49-F238E27FC236}">
                <a16:creationId xmlns:a16="http://schemas.microsoft.com/office/drawing/2014/main" id="{0B9EDF28-814F-CA49-B5B4-19A1C943A864}"/>
              </a:ext>
            </a:extLst>
          </p:cNvPr>
          <p:cNvPicPr>
            <a:picLocks noChangeAspect="1"/>
          </p:cNvPicPr>
          <p:nvPr/>
        </p:nvPicPr>
        <p:blipFill>
          <a:blip r:embed="rId3"/>
          <a:stretch>
            <a:fillRect/>
          </a:stretch>
        </p:blipFill>
        <p:spPr>
          <a:xfrm>
            <a:off x="2316927" y="2110206"/>
            <a:ext cx="2651955" cy="3479710"/>
          </a:xfrm>
          <a:prstGeom prst="rect">
            <a:avLst/>
          </a:prstGeom>
        </p:spPr>
      </p:pic>
    </p:spTree>
    <p:extLst>
      <p:ext uri="{BB962C8B-B14F-4D97-AF65-F5344CB8AC3E}">
        <p14:creationId xmlns:p14="http://schemas.microsoft.com/office/powerpoint/2010/main" val="325744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84739" y="4024912"/>
            <a:ext cx="7029196" cy="2154763"/>
          </a:xfrm>
          <a:prstGeom prst="rect">
            <a:avLst/>
          </a:prstGeom>
        </p:spPr>
        <p:txBody>
          <a:bodyPr spcFirstLastPara="1" wrap="square" lIns="121900" tIns="121900" rIns="121900" bIns="121900" anchor="ctr" anchorCtr="0">
            <a:noAutofit/>
          </a:bodyPr>
          <a:lstStyle/>
          <a:p>
            <a:r>
              <a:rPr lang="en" sz="6000" b="1" dirty="0"/>
              <a:t>Glows &amp; Grows</a:t>
            </a:r>
            <a:endParaRPr sz="60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B662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11588" y="1374152"/>
            <a:ext cx="7051176" cy="4559600"/>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lnSpc>
                <a:spcPct val="200000"/>
              </a:lnSpc>
              <a:buNone/>
            </a:pPr>
            <a:r>
              <a:rPr lang="en-US" sz="2800" dirty="0">
                <a:solidFill>
                  <a:schemeClr val="accent2">
                    <a:lumMod val="50000"/>
                  </a:schemeClr>
                </a:solidFill>
              </a:rPr>
              <a:t>What is something to </a:t>
            </a:r>
            <a:r>
              <a:rPr lang="en-US" sz="2800" b="1" dirty="0">
                <a:solidFill>
                  <a:schemeClr val="accent2">
                    <a:lumMod val="50000"/>
                  </a:schemeClr>
                </a:solidFill>
              </a:rPr>
              <a:t>celebrate</a:t>
            </a:r>
            <a:r>
              <a:rPr lang="en-US" sz="2800" dirty="0">
                <a:solidFill>
                  <a:schemeClr val="accent2">
                    <a:lumMod val="50000"/>
                  </a:schemeClr>
                </a:solidFill>
              </a:rPr>
              <a:t> &amp; something you’re </a:t>
            </a:r>
            <a:r>
              <a:rPr lang="en-US" sz="2800" b="1" dirty="0">
                <a:solidFill>
                  <a:schemeClr val="accent2">
                    <a:lumMod val="50000"/>
                  </a:schemeClr>
                </a:solidFill>
              </a:rPr>
              <a:t>working on </a:t>
            </a:r>
            <a:r>
              <a:rPr lang="en-US" sz="2800" dirty="0">
                <a:solidFill>
                  <a:schemeClr val="accent2">
                    <a:lumMod val="50000"/>
                  </a:schemeClr>
                </a:solidFill>
              </a:rPr>
              <a:t>related to updates to your team’s action plan following March’s team training.</a:t>
            </a:r>
            <a:endParaRPr lang="en-US" sz="2800" dirty="0"/>
          </a:p>
          <a:p>
            <a:pPr marL="186262" indent="0">
              <a:buNone/>
            </a:pPr>
            <a:endParaRPr lang="en-US" sz="24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GLOWS &amp; GROWS</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301750" y="2776002"/>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5 minutes</a:t>
            </a:r>
          </a:p>
          <a:p>
            <a:pPr marL="203195" indent="0" defTabSz="1219170">
              <a:lnSpc>
                <a:spcPct val="150000"/>
              </a:lnSpc>
              <a:buClr>
                <a:prstClr val="white"/>
              </a:buClr>
              <a:buNone/>
              <a:defRPr/>
            </a:pPr>
            <a:r>
              <a:rPr lang="en-US" sz="2133" kern="0" dirty="0">
                <a:solidFill>
                  <a:prstClr val="white"/>
                </a:solidFill>
              </a:rPr>
              <a:t>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6921308" y="5925397"/>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84739" y="4024912"/>
            <a:ext cx="7029196" cy="2154763"/>
          </a:xfrm>
          <a:prstGeom prst="rect">
            <a:avLst/>
          </a:prstGeom>
        </p:spPr>
        <p:txBody>
          <a:bodyPr spcFirstLastPara="1" wrap="square" lIns="121900" tIns="121900" rIns="121900" bIns="121900" anchor="ctr" anchorCtr="0">
            <a:noAutofit/>
          </a:bodyPr>
          <a:lstStyle/>
          <a:p>
            <a:r>
              <a:rPr lang="en-US" sz="6000" b="1" dirty="0"/>
              <a:t>Big Idea </a:t>
            </a:r>
            <a:br>
              <a:rPr lang="en-US" sz="6000" b="1" dirty="0"/>
            </a:br>
            <a:r>
              <a:rPr lang="en-US" sz="6000" b="1" dirty="0"/>
              <a:t>Check In: Annual Evaluation</a:t>
            </a:r>
            <a:endParaRPr sz="60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2204950620"/>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4136c0-7c27-4378-bc59-5e31d22b10cd" xsi:nil="true"/>
    <lcf76f155ced4ddcb4097134ff3c332f xmlns="fa4c7253-cea3-4165-8b8a-85647680684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5" ma:contentTypeDescription="Create a new document." ma:contentTypeScope="" ma:versionID="9a808f0ad09814fb94401c4c624d46f3">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69c4d2dbea3e8eaf3a31c12508874b51"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99f7883-64f6-419c-bb07-a6f1254aab09}" ma:internalName="TaxCatchAll" ma:showField="CatchAllData" ma:web="bd4136c0-7c27-4378-bc59-5e31d22b1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577243-7449-4828-B465-693D13CCB182}">
  <ds:schemaRefs>
    <ds:schemaRef ds:uri="fa4c7253-cea3-4165-8b8a-856476806840"/>
    <ds:schemaRef ds:uri="http://purl.org/dc/dcmitype/"/>
    <ds:schemaRef ds:uri="http://schemas.microsoft.com/office/2006/documentManagement/types"/>
    <ds:schemaRef ds:uri="http://purl.org/dc/elements/1.1/"/>
    <ds:schemaRef ds:uri="http://schemas.microsoft.com/office/2006/metadata/properties"/>
    <ds:schemaRef ds:uri="bd4136c0-7c27-4378-bc59-5e31d22b10cd"/>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E4F03B3-5138-4A23-BFE0-C5F986EAAE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1A1EAC-92A5-4DF3-B26F-FDC5D999A7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571</TotalTime>
  <Words>2278</Words>
  <Application>Microsoft Office PowerPoint</Application>
  <PresentationFormat>Widescreen</PresentationFormat>
  <Paragraphs>308</Paragraphs>
  <Slides>27</Slides>
  <Notes>26</Notes>
  <HiddenSlides>1</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Ophthalmology Center by Slidesgo</vt:lpstr>
      <vt:lpstr>7_Ophthalmology Center by Slidesgo</vt:lpstr>
      <vt:lpstr>1_Ophthalmology Center by Slidesgo</vt:lpstr>
      <vt:lpstr>4_Ophthalmology Center by Slidesgo</vt:lpstr>
      <vt:lpstr>Welcome tO THE PBIS School-Wide COACHES’ MEETing!</vt:lpstr>
      <vt:lpstr>NEPBIS School-Wide Coach Training  Year 4:  April, 2022</vt:lpstr>
      <vt:lpstr>EXPECTATIONS</vt:lpstr>
      <vt:lpstr>Agenda &amp; Coaches' Tasks</vt:lpstr>
      <vt:lpstr>ACTIVITY: ATTENDANCE</vt:lpstr>
      <vt:lpstr> HELPFUL RESOURCES</vt:lpstr>
      <vt:lpstr>Glows &amp; Grows</vt:lpstr>
      <vt:lpstr>DISCUSSION: GLOWS &amp; GROWS</vt:lpstr>
      <vt:lpstr>Big Idea  Check In: Annual Evaluation</vt:lpstr>
      <vt:lpstr>TYPES OF DATA</vt:lpstr>
      <vt:lpstr>CONNECTING OUTCOMES &amp; FIDELITY</vt:lpstr>
      <vt:lpstr>Do you have an EVALUATION PLAN?</vt:lpstr>
      <vt:lpstr>Yearly PBIS Evaluation Report</vt:lpstr>
      <vt:lpstr>PowerPoint Presentation</vt:lpstr>
      <vt:lpstr>DISCUSSION: BIG IDEA CHECK IN</vt:lpstr>
      <vt:lpstr>Resource Spotlight: TFI Walkthrough Tool &amp; Administration Resources</vt:lpstr>
      <vt:lpstr>It’s TFI Season!</vt:lpstr>
      <vt:lpstr>TFI Tier 1: Walkthrough Tool</vt:lpstr>
      <vt:lpstr>TFI Tier 1: Walkthrough Tool</vt:lpstr>
      <vt:lpstr>TFI Administration Resources</vt:lpstr>
      <vt:lpstr>ACTIVITY: RESOURCE SPOTLIGHT</vt:lpstr>
      <vt:lpstr>Looking Ahead</vt:lpstr>
      <vt:lpstr>TFI Administration Planning</vt:lpstr>
      <vt:lpstr>DISCUSSION: LOOKING AHEAD</vt:lpstr>
      <vt:lpstr>AGENDA &amp; FOLLOW-UP</vt:lpstr>
      <vt:lpstr> HELPFUL RESOURCES</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Meyer, Katherine</cp:lastModifiedBy>
  <cp:revision>59</cp:revision>
  <dcterms:created xsi:type="dcterms:W3CDTF">2021-09-01T22:16:30Z</dcterms:created>
  <dcterms:modified xsi:type="dcterms:W3CDTF">2022-03-31T17:08:36Z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y fmtid="{D5CDD505-2E9C-101B-9397-08002B2CF9AE}" pid="3" name="MediaServiceImageTags">
    <vt:lpwstr/>
  </property>
</Properties>
</file>