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703" r:id="rId6"/>
    <p:sldMasterId id="2147483729" r:id="rId7"/>
  </p:sldMasterIdLst>
  <p:notesMasterIdLst>
    <p:notesMasterId r:id="rId38"/>
  </p:notesMasterIdLst>
  <p:sldIdLst>
    <p:sldId id="3181" r:id="rId8"/>
    <p:sldId id="3182" r:id="rId9"/>
    <p:sldId id="3209" r:id="rId10"/>
    <p:sldId id="3210" r:id="rId11"/>
    <p:sldId id="3396" r:id="rId12"/>
    <p:sldId id="4024" r:id="rId13"/>
    <p:sldId id="4026" r:id="rId14"/>
    <p:sldId id="3393" r:id="rId15"/>
    <p:sldId id="4018" r:id="rId16"/>
    <p:sldId id="4039" r:id="rId17"/>
    <p:sldId id="4038" r:id="rId18"/>
    <p:sldId id="290" r:id="rId19"/>
    <p:sldId id="4022" r:id="rId20"/>
    <p:sldId id="4044" r:id="rId21"/>
    <p:sldId id="4028" r:id="rId22"/>
    <p:sldId id="4032" r:id="rId23"/>
    <p:sldId id="4033" r:id="rId24"/>
    <p:sldId id="4034" r:id="rId25"/>
    <p:sldId id="4029" r:id="rId26"/>
    <p:sldId id="4079" r:id="rId27"/>
    <p:sldId id="4030" r:id="rId28"/>
    <p:sldId id="4041" r:id="rId29"/>
    <p:sldId id="4042" r:id="rId30"/>
    <p:sldId id="3394" r:id="rId31"/>
    <p:sldId id="4043" r:id="rId32"/>
    <p:sldId id="3266" r:id="rId33"/>
    <p:sldId id="4031" r:id="rId34"/>
    <p:sldId id="343" r:id="rId35"/>
    <p:sldId id="4081" r:id="rId36"/>
    <p:sldId id="34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 (5 minutes)" id="{D4CE4683-096C-B14E-B28E-FC6D7AF69508}">
          <p14:sldIdLst>
            <p14:sldId id="3181"/>
            <p14:sldId id="3182"/>
            <p14:sldId id="3209"/>
            <p14:sldId id="3210"/>
            <p14:sldId id="3396"/>
            <p14:sldId id="4024"/>
          </p14:sldIdLst>
        </p14:section>
        <p14:section name="Glows and Grows (15 minutes)" id="{E918D8D8-C51E-CF45-8A07-ABB390550EA3}">
          <p14:sldIdLst>
            <p14:sldId id="4026"/>
            <p14:sldId id="3393"/>
          </p14:sldIdLst>
        </p14:section>
        <p14:section name="Big Idea Check In (20 minutes)" id="{4FAC4393-89DA-9E43-AB5C-27C393F04C63}">
          <p14:sldIdLst>
            <p14:sldId id="4018"/>
            <p14:sldId id="4039"/>
            <p14:sldId id="4038"/>
            <p14:sldId id="290"/>
            <p14:sldId id="4022"/>
            <p14:sldId id="4044"/>
            <p14:sldId id="4028"/>
          </p14:sldIdLst>
        </p14:section>
        <p14:section name="Resource Spotlight (25 minutes)" id="{FFB80B17-0214-DE42-B553-A6E35539407C}">
          <p14:sldIdLst>
            <p14:sldId id="4032"/>
            <p14:sldId id="4033"/>
            <p14:sldId id="4034"/>
          </p14:sldIdLst>
        </p14:section>
        <p14:section name="Looking Ahead (20 minutes)" id="{EF4E117E-C94B-5045-8826-1052C5708A86}">
          <p14:sldIdLst>
            <p14:sldId id="4029"/>
            <p14:sldId id="4079"/>
            <p14:sldId id="4030"/>
            <p14:sldId id="4041"/>
            <p14:sldId id="4042"/>
            <p14:sldId id="3394"/>
            <p14:sldId id="4043"/>
            <p14:sldId id="3266"/>
            <p14:sldId id="4031"/>
          </p14:sldIdLst>
        </p14:section>
        <p14:section name="Wrapping Up (5 minutes)" id="{6F051F88-AA7C-3348-A7B8-892BA6C75A0D}">
          <p14:sldIdLst>
            <p14:sldId id="343"/>
            <p14:sldId id="4081"/>
            <p14:sldId id="3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BB9F1B-4E77-B9E9-84E8-99C6F99F2F79}" name="Feinberg, Adam" initials="FA" userId="S::adam.feinberg@uconn.edu::177393b2-bc5b-4b41-8d24-c053677daf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einberg, Adam" initials="FA" lastIdx="11" clrIdx="0">
    <p:extLst>
      <p:ext uri="{19B8F6BF-5375-455C-9EA6-DF929625EA0E}">
        <p15:presenceInfo xmlns:p15="http://schemas.microsoft.com/office/powerpoint/2012/main" userId="S::adam.feinberg@uconn.edu::177393b2-bc5b-4b41-8d24-c053677dafcb" providerId="AD"/>
      </p:ext>
    </p:extLst>
  </p:cmAuthor>
  <p:cmAuthor id="2" name="Meyer, Katherine" initials="MK" lastIdx="5" clrIdx="1">
    <p:extLst>
      <p:ext uri="{19B8F6BF-5375-455C-9EA6-DF929625EA0E}">
        <p15:presenceInfo xmlns:p15="http://schemas.microsoft.com/office/powerpoint/2012/main" userId="S::katherine.meyer@uconn.edu::9a23d734-2d44-476e-aafb-e8c61e29b5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6611F"/>
    <a:srgbClr val="261840"/>
    <a:srgbClr val="321D40"/>
    <a:srgbClr val="3B66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9E75DF-609C-4642-8F80-BB7C09F81061}" v="1" dt="2022-02-01T16:26:18.859"/>
    <p1510:client id="{D79EEFE6-23BC-BB2F-0D76-B1D01E9406EF}" v="1" dt="2022-02-01T16:27:45.6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35"/>
    <p:restoredTop sz="75374"/>
  </p:normalViewPr>
  <p:slideViewPr>
    <p:cSldViewPr snapToGrid="0" snapToObjects="1">
      <p:cViewPr varScale="1">
        <p:scale>
          <a:sx n="95" d="100"/>
          <a:sy n="95" d="100"/>
        </p:scale>
        <p:origin x="1280"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dirty="0"/>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dirty="0"/>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Mute when listening, unmute to talk​</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dirty="0"/>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dirty="0"/>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dirty="0"/>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dirty="0"/>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dirty="0"/>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dirty="0"/>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unmute</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2222AE15-9F24-E443-8164-A27C6D1BDB59}">
      <dgm:prSet/>
      <dgm:spPr/>
      <dgm:t>
        <a:bodyPr/>
        <a:lstStyle/>
        <a:p>
          <a:r>
            <a:rPr lang="en-US" dirty="0"/>
            <a:t>use the chat box</a:t>
          </a:r>
        </a:p>
      </dgm:t>
    </dgm:pt>
    <dgm:pt modelId="{8BBA8F93-D816-284E-9FEF-2D85B40CB46B}" type="parTrans" cxnId="{B58681FF-6057-C14B-871B-7C410A2FEF02}">
      <dgm:prSet/>
      <dgm:spPr/>
      <dgm:t>
        <a:bodyPr/>
        <a:lstStyle/>
        <a:p>
          <a:endParaRPr lang="en-US"/>
        </a:p>
      </dgm:t>
    </dgm:pt>
    <dgm:pt modelId="{9060FF86-F017-1747-872A-73B37DE96F7F}" type="sibTrans" cxnId="{B58681FF-6057-C14B-871B-7C410A2FEF02}">
      <dgm:prSet/>
      <dgm:spPr/>
      <dgm:t>
        <a:bodyPr/>
        <a:lstStyle/>
        <a:p>
          <a:endParaRPr lang="en-US"/>
        </a:p>
      </dgm:t>
    </dgm:pt>
    <dgm:pt modelId="{0785E50D-F1DD-C647-AF91-FA0058275806}">
      <dgm:prSet/>
      <dgm:spPr/>
      <dgm:t>
        <a:bodyPr/>
        <a:lstStyle/>
        <a:p>
          <a:r>
            <a:rPr lang="en-US" dirty="0"/>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dirty="0"/>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dirty="0"/>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dirty="0"/>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dirty="0"/>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dirty="0"/>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dirty="0"/>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dirty="0"/>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358E2222-F57D-C14C-88A4-328B5778AB4A}" type="presOf" srcId="{2222AE15-9F24-E443-8164-A27C6D1BDB59}" destId="{F51D0157-A438-46CA-8EB0-F10C3EDBB633}" srcOrd="0" destOrd="8"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B58681FF-6057-C14B-871B-7C410A2FEF02}" srcId="{DCC1A310-1C79-CA41-BC8F-F2F7F4B654F7}" destId="{2222AE15-9F24-E443-8164-A27C6D1BDB59}" srcOrd="1" destOrd="0" parTransId="{8BBA8F93-D816-284E-9FEF-2D85B40CB46B}" sibTransId="{9060FF86-F017-1747-872A-73B37DE96F7F}"/>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dgm:spPr/>
      <dgm:t>
        <a:bodyPr/>
        <a:lstStyle/>
        <a:p>
          <a:r>
            <a:rPr lang="en-US" b="0" i="0" dirty="0">
              <a:latin typeface="Hind Vadodara"/>
              <a:cs typeface="Hind Vadodara"/>
            </a:rPr>
            <a:t>Coaches’</a:t>
          </a:r>
          <a:r>
            <a:rPr lang="en-US" dirty="0">
              <a:latin typeface="Hind Vadodara"/>
              <a:cs typeface="Hind Vadodara"/>
            </a:rPr>
            <a:t> T</a:t>
          </a:r>
          <a:r>
            <a:rPr lang="en-US" b="0" i="0" dirty="0">
              <a:latin typeface="Hind Vadodara"/>
              <a:cs typeface="Hind Vadodara"/>
            </a:rPr>
            <a:t>asks:</a:t>
          </a:r>
          <a:endParaRPr lang="en-US" dirty="0">
            <a:latin typeface="Hind Vadodara"/>
            <a:cs typeface="Hind Vadodara"/>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dgm:spPr/>
      <dgm:t>
        <a:bodyPr/>
        <a:lstStyle/>
        <a:p>
          <a:pPr rtl="0"/>
          <a:r>
            <a:rPr lang="en-US" b="0" i="0" dirty="0">
              <a:latin typeface="Hind Vadodara" panose="020B0604020202020204" charset="0"/>
              <a:cs typeface="Hind Vadodara" panose="020B0604020202020204" charset="0"/>
            </a:rPr>
            <a:t>Help teams prepare VIRTUAL poster for next month</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dgm:spPr/>
      <dgm:t>
        <a:bodyPr/>
        <a:lstStyle/>
        <a:p>
          <a:r>
            <a:rPr lang="en-US" b="0" i="0" dirty="0">
              <a:latin typeface="Hind Vadodara" panose="020B0604020202020204" charset="0"/>
              <a:cs typeface="Hind Vadodara" panose="020B0604020202020204" charset="0"/>
            </a:rPr>
            <a:t>Presentation Content:</a:t>
          </a:r>
          <a:endParaRPr lang="en-US" b="0" i="0" u="none" strike="noStrike" cap="none" baseline="0" noProof="0" dirty="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B233C6D1-31FC-9E44-988B-1DE61F134A43}">
      <dgm:prSet phldr="0"/>
      <dgm:spPr/>
      <dgm:t>
        <a:bodyPr/>
        <a:lstStyle/>
        <a:p>
          <a:pPr rtl="0"/>
          <a:r>
            <a:rPr lang="en-US" b="0" i="0" dirty="0">
              <a:latin typeface="Hind Vadodara" panose="020B0604020202020204" charset="0"/>
              <a:cs typeface="Hind Vadodara" panose="020B0604020202020204" charset="0"/>
            </a:rPr>
            <a:t>Glows &amp; Grows: Using data to action plan</a:t>
          </a:r>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AD5B0B8C-00BB-FE4F-BCF7-E4B637CB8A2F}">
      <dgm:prSet phldr="0"/>
      <dgm:spPr/>
      <dgm:t>
        <a:bodyPr/>
        <a:lstStyle/>
        <a:p>
          <a:pPr rtl="0"/>
          <a:r>
            <a:rPr lang="en-US" b="0" i="0" dirty="0">
              <a:latin typeface="Hind Vadodara" panose="020B0604020202020204" charset="0"/>
              <a:cs typeface="Hind Vadodara" panose="020B0604020202020204" charset="0"/>
            </a:rPr>
            <a:t>Check in on Communication of Data</a:t>
          </a:r>
        </a:p>
      </dgm:t>
    </dgm:pt>
    <dgm:pt modelId="{36E16D43-BDFE-7A4F-8750-3BC1936B233E}" type="parTrans" cxnId="{B9C0D50E-B9AE-2A47-AFA9-6BE38819CF8D}">
      <dgm:prSet/>
      <dgm:spPr/>
      <dgm:t>
        <a:bodyPr/>
        <a:lstStyle/>
        <a:p>
          <a:endParaRPr lang="en-US"/>
        </a:p>
      </dgm:t>
    </dgm:pt>
    <dgm:pt modelId="{E6C98522-BA1A-4C4C-9438-69B42BC9FBCB}" type="sibTrans" cxnId="{B9C0D50E-B9AE-2A47-AFA9-6BE38819CF8D}">
      <dgm:prSet/>
      <dgm:spPr/>
      <dgm:t>
        <a:bodyPr/>
        <a:lstStyle/>
        <a:p>
          <a:endParaRPr lang="en-US"/>
        </a:p>
      </dgm:t>
    </dgm:pt>
    <dgm:pt modelId="{0BD9B964-DB00-2844-B87B-4426592A4A63}">
      <dgm:prSet phldr="0"/>
      <dgm:spPr/>
      <dgm:t>
        <a:bodyPr/>
        <a:lstStyle/>
        <a:p>
          <a:pPr rtl="0"/>
          <a:r>
            <a:rPr lang="en-US" b="0" i="0" dirty="0">
              <a:latin typeface="Hind Vadodara" panose="020B0604020202020204" charset="0"/>
              <a:cs typeface="Hind Vadodara" panose="020B0604020202020204" charset="0"/>
            </a:rPr>
            <a:t>Resource: REVISED Supporting &amp; Responding Guide</a:t>
          </a:r>
        </a:p>
      </dgm:t>
    </dgm:pt>
    <dgm:pt modelId="{C2C1F2A4-B3E5-AC4C-8D71-4860B15A05AB}" type="parTrans" cxnId="{AEF7BA26-5B77-5E40-9E6E-7BA9D4F07C32}">
      <dgm:prSet/>
      <dgm:spPr/>
      <dgm:t>
        <a:bodyPr/>
        <a:lstStyle/>
        <a:p>
          <a:endParaRPr lang="en-US"/>
        </a:p>
      </dgm:t>
    </dgm:pt>
    <dgm:pt modelId="{6DD1307A-7112-3742-B055-E73430BEE56B}" type="sibTrans" cxnId="{AEF7BA26-5B77-5E40-9E6E-7BA9D4F07C32}">
      <dgm:prSet/>
      <dgm:spPr/>
      <dgm:t>
        <a:bodyPr/>
        <a:lstStyle/>
        <a:p>
          <a:endParaRPr lang="en-US"/>
        </a:p>
      </dgm:t>
    </dgm:pt>
    <dgm:pt modelId="{0FB7DF73-827E-424B-8995-4DA73B401E1F}">
      <dgm:prSet phldr="0"/>
      <dgm:spPr/>
      <dgm:t>
        <a:bodyPr/>
        <a:lstStyle/>
        <a:p>
          <a:pPr rtl="0"/>
          <a:r>
            <a:rPr lang="en-US" b="0" i="0" dirty="0">
              <a:latin typeface="Hind Vadodara" panose="020B0604020202020204" charset="0"/>
              <a:cs typeface="Hind Vadodara" panose="020B0604020202020204" charset="0"/>
            </a:rPr>
            <a:t>Looking Ahead: March VIRTUAL Team Meeting</a:t>
          </a:r>
        </a:p>
      </dgm:t>
    </dgm:pt>
    <dgm:pt modelId="{3742952F-6595-5B4B-8893-3A0FBF5ADB65}" type="parTrans" cxnId="{EAC99312-BE63-AD4C-A647-70EA042B97DD}">
      <dgm:prSet/>
      <dgm:spPr/>
      <dgm:t>
        <a:bodyPr/>
        <a:lstStyle/>
        <a:p>
          <a:endParaRPr lang="en-US"/>
        </a:p>
      </dgm:t>
    </dgm:pt>
    <dgm:pt modelId="{75264A45-39B4-FE45-B1C1-0AC4DE8E4414}" type="sibTrans" cxnId="{EAC99312-BE63-AD4C-A647-70EA042B97DD}">
      <dgm:prSet/>
      <dgm:spPr/>
      <dgm:t>
        <a:bodyPr/>
        <a:lstStyle/>
        <a:p>
          <a:endParaRPr lang="en-US"/>
        </a:p>
      </dgm:t>
    </dgm:pt>
    <dgm:pt modelId="{0CB25F03-0BB1-0D40-9E54-1520F761D124}">
      <dgm:prSet/>
      <dgm:spPr/>
      <dgm:t>
        <a:bodyPr/>
        <a:lstStyle/>
        <a:p>
          <a:pPr rtl="0"/>
          <a:r>
            <a:rPr lang="en-US" b="0" i="0" dirty="0">
              <a:latin typeface="Hind Vadodara"/>
              <a:cs typeface="Hind Vadodara"/>
            </a:rPr>
            <a:t>Complete TIC with your team &amp; share action plan with trainers.</a:t>
          </a:r>
        </a:p>
      </dgm:t>
    </dgm:pt>
    <dgm:pt modelId="{769BEA9C-FDD1-5841-BE4E-D1772D2B5A78}" type="parTrans" cxnId="{C374615B-4C6E-E349-82E0-3A9B413B50BF}">
      <dgm:prSet/>
      <dgm:spPr/>
      <dgm:t>
        <a:bodyPr/>
        <a:lstStyle/>
        <a:p>
          <a:endParaRPr lang="en-US"/>
        </a:p>
      </dgm:t>
    </dgm:pt>
    <dgm:pt modelId="{8BA84B11-3ECF-4F48-977F-45F33E934FC5}" type="sibTrans" cxnId="{C374615B-4C6E-E349-82E0-3A9B413B50BF}">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B9C0D50E-B9AE-2A47-AFA9-6BE38819CF8D}" srcId="{76937503-7550-41B3-8D88-C860E600B4A5}" destId="{AD5B0B8C-00BB-FE4F-BCF7-E4B637CB8A2F}" srcOrd="1" destOrd="0" parTransId="{36E16D43-BDFE-7A4F-8750-3BC1936B233E}" sibTransId="{E6C98522-BA1A-4C4C-9438-69B42BC9FBCB}"/>
    <dgm:cxn modelId="{EAC99312-BE63-AD4C-A647-70EA042B97DD}" srcId="{76937503-7550-41B3-8D88-C860E600B4A5}" destId="{0FB7DF73-827E-424B-8995-4DA73B401E1F}" srcOrd="3" destOrd="0" parTransId="{3742952F-6595-5B4B-8893-3A0FBF5ADB65}" sibTransId="{75264A45-39B4-FE45-B1C1-0AC4DE8E4414}"/>
    <dgm:cxn modelId="{AEF7BA26-5B77-5E40-9E6E-7BA9D4F07C32}" srcId="{76937503-7550-41B3-8D88-C860E600B4A5}" destId="{0BD9B964-DB00-2844-B87B-4426592A4A63}" srcOrd="2" destOrd="0" parTransId="{C2C1F2A4-B3E5-AC4C-8D71-4860B15A05AB}" sibTransId="{6DD1307A-7112-3742-B055-E73430BEE56B}"/>
    <dgm:cxn modelId="{C374615B-4C6E-E349-82E0-3A9B413B50BF}" srcId="{88926E0B-BFF6-E944-B1DF-44240C496CA1}" destId="{0CB25F03-0BB1-0D40-9E54-1520F761D124}" srcOrd="1" destOrd="0" parTransId="{769BEA9C-FDD1-5841-BE4E-D1772D2B5A78}" sibTransId="{8BA84B11-3ECF-4F48-977F-45F33E934FC5}"/>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A19D3384-1FB8-426F-B3B0-A07E9D6C5765}" type="presOf" srcId="{9E770DC0-ADC3-6F49-9603-390041B9028C}" destId="{183C8042-F222-4C5B-948A-CA63CABAB28E}" srcOrd="0" destOrd="0" presId="urn:microsoft.com/office/officeart/2005/8/layout/list1"/>
    <dgm:cxn modelId="{A6B6E185-FB2C-7E4F-8066-4E8F23DD19A1}" type="presOf" srcId="{0BD9B964-DB00-2844-B87B-4426592A4A63}" destId="{CDAAD9AB-76BA-4F20-9C80-4020D86AF54F}" srcOrd="0" destOrd="2"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AC66A092-A6C2-1F41-B55B-E78E4DE0F480}" type="presOf" srcId="{AD5B0B8C-00BB-FE4F-BCF7-E4B637CB8A2F}" destId="{CDAAD9AB-76BA-4F20-9C80-4020D86AF54F}" srcOrd="0" destOrd="1" presId="urn:microsoft.com/office/officeart/2005/8/layout/list1"/>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D538E3BB-B6EC-3E4B-A387-65D79C4D71E8}" type="presOf" srcId="{0CB25F03-0BB1-0D40-9E54-1520F761D124}" destId="{183C8042-F222-4C5B-948A-CA63CABAB28E}" srcOrd="0" destOrd="1" presId="urn:microsoft.com/office/officeart/2005/8/layout/list1"/>
    <dgm:cxn modelId="{C53D60BE-0E10-BC46-B4E7-F7BFB7D2AB13}" type="presOf" srcId="{0FB7DF73-827E-424B-8995-4DA73B401E1F}" destId="{CDAAD9AB-76BA-4F20-9C80-4020D86AF54F}" srcOrd="0" destOrd="3" presId="urn:microsoft.com/office/officeart/2005/8/layout/list1"/>
    <dgm:cxn modelId="{3DAFC5DD-8784-4E7E-9AB6-92575DD074D0}" type="presOf" srcId="{76937503-7550-41B3-8D88-C860E600B4A5}" destId="{24EE546A-203E-45A1-AB96-5A4CB77AC5EC}" srcOrd="1" destOrd="0" presId="urn:microsoft.com/office/officeart/2005/8/layout/list1"/>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C2A179F-35BD-2E4A-9F32-EA5BBF0693F8}" type="doc">
      <dgm:prSet loTypeId="urn:microsoft.com/office/officeart/2005/8/layout/default" loCatId="list" qsTypeId="urn:microsoft.com/office/officeart/2005/8/quickstyle/simple3" qsCatId="simple" csTypeId="urn:microsoft.com/office/officeart/2005/8/colors/accent1_1" csCatId="accent1" phldr="1"/>
      <dgm:spPr/>
      <dgm:t>
        <a:bodyPr/>
        <a:lstStyle/>
        <a:p>
          <a:endParaRPr lang="en-US"/>
        </a:p>
      </dgm:t>
    </dgm:pt>
    <dgm:pt modelId="{289FEE85-EF9B-FB47-AF9C-A0376E1E6E8A}">
      <dgm:prSet/>
      <dgm:spPr/>
      <dgm:t>
        <a:bodyPr/>
        <a:lstStyle/>
        <a:p>
          <a:r>
            <a:rPr lang="en-US" b="0" i="0"/>
            <a:t>Supports Buy-In</a:t>
          </a:r>
          <a:endParaRPr lang="en-US"/>
        </a:p>
      </dgm:t>
    </dgm:pt>
    <dgm:pt modelId="{E09ACFAD-646C-8040-BD83-77A56DD23FAB}" type="parTrans" cxnId="{20AD8208-FE23-B240-BAE4-BA966F57BF3F}">
      <dgm:prSet/>
      <dgm:spPr/>
      <dgm:t>
        <a:bodyPr/>
        <a:lstStyle/>
        <a:p>
          <a:endParaRPr lang="en-US"/>
        </a:p>
      </dgm:t>
    </dgm:pt>
    <dgm:pt modelId="{9B4AD9D5-9A17-4746-927B-95031AB74AF0}" type="sibTrans" cxnId="{20AD8208-FE23-B240-BAE4-BA966F57BF3F}">
      <dgm:prSet/>
      <dgm:spPr/>
      <dgm:t>
        <a:bodyPr/>
        <a:lstStyle/>
        <a:p>
          <a:endParaRPr lang="en-US"/>
        </a:p>
      </dgm:t>
    </dgm:pt>
    <dgm:pt modelId="{392C2FC2-952E-4046-A12A-462D0CA85970}">
      <dgm:prSet/>
      <dgm:spPr/>
      <dgm:t>
        <a:bodyPr/>
        <a:lstStyle/>
        <a:p>
          <a:r>
            <a:rPr lang="en-US" b="0" i="0"/>
            <a:t>Communicates Clear Goals</a:t>
          </a:r>
          <a:endParaRPr lang="en-US"/>
        </a:p>
      </dgm:t>
    </dgm:pt>
    <dgm:pt modelId="{A22FAA9A-A899-4B45-A6C5-DB243F329CAB}" type="parTrans" cxnId="{E8ADB340-5DF5-584F-A15B-ECBBA03E4029}">
      <dgm:prSet/>
      <dgm:spPr/>
      <dgm:t>
        <a:bodyPr/>
        <a:lstStyle/>
        <a:p>
          <a:endParaRPr lang="en-US"/>
        </a:p>
      </dgm:t>
    </dgm:pt>
    <dgm:pt modelId="{89001079-D260-7542-9928-A8F9C1491487}" type="sibTrans" cxnId="{E8ADB340-5DF5-584F-A15B-ECBBA03E4029}">
      <dgm:prSet/>
      <dgm:spPr/>
      <dgm:t>
        <a:bodyPr/>
        <a:lstStyle/>
        <a:p>
          <a:endParaRPr lang="en-US"/>
        </a:p>
      </dgm:t>
    </dgm:pt>
    <dgm:pt modelId="{FF3455BC-C98C-CE48-A059-469191774C19}">
      <dgm:prSet/>
      <dgm:spPr/>
      <dgm:t>
        <a:bodyPr/>
        <a:lstStyle/>
        <a:p>
          <a:r>
            <a:rPr lang="en-US" b="0" i="0" dirty="0"/>
            <a:t>Sustains Implementation</a:t>
          </a:r>
          <a:endParaRPr lang="en-US" dirty="0"/>
        </a:p>
      </dgm:t>
    </dgm:pt>
    <dgm:pt modelId="{4D74DB55-F57F-DE4B-99AC-FCB7256E17DB}" type="parTrans" cxnId="{51362521-8849-294F-9C98-F9CE0676FC47}">
      <dgm:prSet/>
      <dgm:spPr/>
      <dgm:t>
        <a:bodyPr/>
        <a:lstStyle/>
        <a:p>
          <a:endParaRPr lang="en-US"/>
        </a:p>
      </dgm:t>
    </dgm:pt>
    <dgm:pt modelId="{6C8A8484-B146-0449-BF85-3A1D021572AE}" type="sibTrans" cxnId="{51362521-8849-294F-9C98-F9CE0676FC47}">
      <dgm:prSet/>
      <dgm:spPr/>
      <dgm:t>
        <a:bodyPr/>
        <a:lstStyle/>
        <a:p>
          <a:endParaRPr lang="en-US"/>
        </a:p>
      </dgm:t>
    </dgm:pt>
    <dgm:pt modelId="{7334D655-ACA7-E242-AA74-9E7EB89A1F34}">
      <dgm:prSet/>
      <dgm:spPr/>
      <dgm:t>
        <a:bodyPr/>
        <a:lstStyle/>
        <a:p>
          <a:r>
            <a:rPr lang="en-US" b="0" i="0"/>
            <a:t>Celebrates Progress</a:t>
          </a:r>
          <a:endParaRPr lang="en-US"/>
        </a:p>
      </dgm:t>
    </dgm:pt>
    <dgm:pt modelId="{2D352295-A4A9-B142-B42E-70DF0E1DDB10}" type="parTrans" cxnId="{7C21EFBB-8149-9643-9747-2E5BBE6B81A7}">
      <dgm:prSet/>
      <dgm:spPr/>
      <dgm:t>
        <a:bodyPr/>
        <a:lstStyle/>
        <a:p>
          <a:endParaRPr lang="en-US"/>
        </a:p>
      </dgm:t>
    </dgm:pt>
    <dgm:pt modelId="{A4F3AFDB-BF05-024D-953E-A825616B6D96}" type="sibTrans" cxnId="{7C21EFBB-8149-9643-9747-2E5BBE6B81A7}">
      <dgm:prSet/>
      <dgm:spPr/>
      <dgm:t>
        <a:bodyPr/>
        <a:lstStyle/>
        <a:p>
          <a:endParaRPr lang="en-US"/>
        </a:p>
      </dgm:t>
    </dgm:pt>
    <dgm:pt modelId="{1B3585D4-15F9-D049-A176-0ABFEDF29942}" type="pres">
      <dgm:prSet presAssocID="{CC2A179F-35BD-2E4A-9F32-EA5BBF0693F8}" presName="diagram" presStyleCnt="0">
        <dgm:presLayoutVars>
          <dgm:dir/>
          <dgm:resizeHandles val="exact"/>
        </dgm:presLayoutVars>
      </dgm:prSet>
      <dgm:spPr/>
    </dgm:pt>
    <dgm:pt modelId="{9A12DD0C-85CB-564E-B7B1-4645DC5C476C}" type="pres">
      <dgm:prSet presAssocID="{289FEE85-EF9B-FB47-AF9C-A0376E1E6E8A}" presName="node" presStyleLbl="node1" presStyleIdx="0" presStyleCnt="4">
        <dgm:presLayoutVars>
          <dgm:bulletEnabled val="1"/>
        </dgm:presLayoutVars>
      </dgm:prSet>
      <dgm:spPr/>
    </dgm:pt>
    <dgm:pt modelId="{3265CABC-27D7-4C44-9B69-2A0A3D08F6E8}" type="pres">
      <dgm:prSet presAssocID="{9B4AD9D5-9A17-4746-927B-95031AB74AF0}" presName="sibTrans" presStyleCnt="0"/>
      <dgm:spPr/>
    </dgm:pt>
    <dgm:pt modelId="{13A287F1-82ED-DD4E-B06A-435246C01CD7}" type="pres">
      <dgm:prSet presAssocID="{392C2FC2-952E-4046-A12A-462D0CA85970}" presName="node" presStyleLbl="node1" presStyleIdx="1" presStyleCnt="4">
        <dgm:presLayoutVars>
          <dgm:bulletEnabled val="1"/>
        </dgm:presLayoutVars>
      </dgm:prSet>
      <dgm:spPr/>
    </dgm:pt>
    <dgm:pt modelId="{DE2AA0BD-2DE8-EB41-A607-D1BED06049ED}" type="pres">
      <dgm:prSet presAssocID="{89001079-D260-7542-9928-A8F9C1491487}" presName="sibTrans" presStyleCnt="0"/>
      <dgm:spPr/>
    </dgm:pt>
    <dgm:pt modelId="{F303F80D-5A9B-7A4E-AFDF-9634CC538035}" type="pres">
      <dgm:prSet presAssocID="{FF3455BC-C98C-CE48-A059-469191774C19}" presName="node" presStyleLbl="node1" presStyleIdx="2" presStyleCnt="4">
        <dgm:presLayoutVars>
          <dgm:bulletEnabled val="1"/>
        </dgm:presLayoutVars>
      </dgm:prSet>
      <dgm:spPr/>
    </dgm:pt>
    <dgm:pt modelId="{14BCFC3D-D9FE-1F4C-8969-9D4F37CEDA59}" type="pres">
      <dgm:prSet presAssocID="{6C8A8484-B146-0449-BF85-3A1D021572AE}" presName="sibTrans" presStyleCnt="0"/>
      <dgm:spPr/>
    </dgm:pt>
    <dgm:pt modelId="{5FE50E50-516F-804B-960A-D74478AA32E3}" type="pres">
      <dgm:prSet presAssocID="{7334D655-ACA7-E242-AA74-9E7EB89A1F34}" presName="node" presStyleLbl="node1" presStyleIdx="3" presStyleCnt="4">
        <dgm:presLayoutVars>
          <dgm:bulletEnabled val="1"/>
        </dgm:presLayoutVars>
      </dgm:prSet>
      <dgm:spPr/>
    </dgm:pt>
  </dgm:ptLst>
  <dgm:cxnLst>
    <dgm:cxn modelId="{20AD8208-FE23-B240-BAE4-BA966F57BF3F}" srcId="{CC2A179F-35BD-2E4A-9F32-EA5BBF0693F8}" destId="{289FEE85-EF9B-FB47-AF9C-A0376E1E6E8A}" srcOrd="0" destOrd="0" parTransId="{E09ACFAD-646C-8040-BD83-77A56DD23FAB}" sibTransId="{9B4AD9D5-9A17-4746-927B-95031AB74AF0}"/>
    <dgm:cxn modelId="{51362521-8849-294F-9C98-F9CE0676FC47}" srcId="{CC2A179F-35BD-2E4A-9F32-EA5BBF0693F8}" destId="{FF3455BC-C98C-CE48-A059-469191774C19}" srcOrd="2" destOrd="0" parTransId="{4D74DB55-F57F-DE4B-99AC-FCB7256E17DB}" sibTransId="{6C8A8484-B146-0449-BF85-3A1D021572AE}"/>
    <dgm:cxn modelId="{E85DEA2C-051A-AE47-8B01-297F3FB31890}" type="presOf" srcId="{392C2FC2-952E-4046-A12A-462D0CA85970}" destId="{13A287F1-82ED-DD4E-B06A-435246C01CD7}" srcOrd="0" destOrd="0" presId="urn:microsoft.com/office/officeart/2005/8/layout/default"/>
    <dgm:cxn modelId="{E8ADB340-5DF5-584F-A15B-ECBBA03E4029}" srcId="{CC2A179F-35BD-2E4A-9F32-EA5BBF0693F8}" destId="{392C2FC2-952E-4046-A12A-462D0CA85970}" srcOrd="1" destOrd="0" parTransId="{A22FAA9A-A899-4B45-A6C5-DB243F329CAB}" sibTransId="{89001079-D260-7542-9928-A8F9C1491487}"/>
    <dgm:cxn modelId="{DFF2995B-CE98-9743-9772-9ACDB681FD78}" type="presOf" srcId="{CC2A179F-35BD-2E4A-9F32-EA5BBF0693F8}" destId="{1B3585D4-15F9-D049-A176-0ABFEDF29942}" srcOrd="0" destOrd="0" presId="urn:microsoft.com/office/officeart/2005/8/layout/default"/>
    <dgm:cxn modelId="{5EA92253-334C-C944-A037-E08097028311}" type="presOf" srcId="{289FEE85-EF9B-FB47-AF9C-A0376E1E6E8A}" destId="{9A12DD0C-85CB-564E-B7B1-4645DC5C476C}" srcOrd="0" destOrd="0" presId="urn:microsoft.com/office/officeart/2005/8/layout/default"/>
    <dgm:cxn modelId="{18212F91-643F-DC41-BDCB-D4D06E3AEC9A}" type="presOf" srcId="{FF3455BC-C98C-CE48-A059-469191774C19}" destId="{F303F80D-5A9B-7A4E-AFDF-9634CC538035}" srcOrd="0" destOrd="0" presId="urn:microsoft.com/office/officeart/2005/8/layout/default"/>
    <dgm:cxn modelId="{021321B8-AA1B-C94B-9E6B-356956D0F1A2}" type="presOf" srcId="{7334D655-ACA7-E242-AA74-9E7EB89A1F34}" destId="{5FE50E50-516F-804B-960A-D74478AA32E3}" srcOrd="0" destOrd="0" presId="urn:microsoft.com/office/officeart/2005/8/layout/default"/>
    <dgm:cxn modelId="{7C21EFBB-8149-9643-9747-2E5BBE6B81A7}" srcId="{CC2A179F-35BD-2E4A-9F32-EA5BBF0693F8}" destId="{7334D655-ACA7-E242-AA74-9E7EB89A1F34}" srcOrd="3" destOrd="0" parTransId="{2D352295-A4A9-B142-B42E-70DF0E1DDB10}" sibTransId="{A4F3AFDB-BF05-024D-953E-A825616B6D96}"/>
    <dgm:cxn modelId="{BAA6CA7D-7DD0-8245-93D9-E779251E21C1}" type="presParOf" srcId="{1B3585D4-15F9-D049-A176-0ABFEDF29942}" destId="{9A12DD0C-85CB-564E-B7B1-4645DC5C476C}" srcOrd="0" destOrd="0" presId="urn:microsoft.com/office/officeart/2005/8/layout/default"/>
    <dgm:cxn modelId="{0ACA1ADA-D9BA-CE48-BB40-02B1CC2EA416}" type="presParOf" srcId="{1B3585D4-15F9-D049-A176-0ABFEDF29942}" destId="{3265CABC-27D7-4C44-9B69-2A0A3D08F6E8}" srcOrd="1" destOrd="0" presId="urn:microsoft.com/office/officeart/2005/8/layout/default"/>
    <dgm:cxn modelId="{29BC2FAF-8C24-6C48-8DF8-391456E70335}" type="presParOf" srcId="{1B3585D4-15F9-D049-A176-0ABFEDF29942}" destId="{13A287F1-82ED-DD4E-B06A-435246C01CD7}" srcOrd="2" destOrd="0" presId="urn:microsoft.com/office/officeart/2005/8/layout/default"/>
    <dgm:cxn modelId="{08859289-8550-8846-A3ED-8D3CCE86F22E}" type="presParOf" srcId="{1B3585D4-15F9-D049-A176-0ABFEDF29942}" destId="{DE2AA0BD-2DE8-EB41-A607-D1BED06049ED}" srcOrd="3" destOrd="0" presId="urn:microsoft.com/office/officeart/2005/8/layout/default"/>
    <dgm:cxn modelId="{99D13910-CB2C-A845-BC47-F5E8733011EF}" type="presParOf" srcId="{1B3585D4-15F9-D049-A176-0ABFEDF29942}" destId="{F303F80D-5A9B-7A4E-AFDF-9634CC538035}" srcOrd="4" destOrd="0" presId="urn:microsoft.com/office/officeart/2005/8/layout/default"/>
    <dgm:cxn modelId="{A9757FCC-B5BB-764C-A6D1-52D32CF2D4B1}" type="presParOf" srcId="{1B3585D4-15F9-D049-A176-0ABFEDF29942}" destId="{14BCFC3D-D9FE-1F4C-8969-9D4F37CEDA59}" srcOrd="5" destOrd="0" presId="urn:microsoft.com/office/officeart/2005/8/layout/default"/>
    <dgm:cxn modelId="{EAB7388A-E9DF-6848-B7B3-B1D337284573}" type="presParOf" srcId="{1B3585D4-15F9-D049-A176-0ABFEDF29942}" destId="{5FE50E50-516F-804B-960A-D74478AA32E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76937503-7550-41B3-8D88-C860E600B4A5}">
      <dgm:prSet phldr="0"/>
      <dgm:spPr/>
      <dgm:t>
        <a:bodyPr/>
        <a:lstStyle/>
        <a:p>
          <a:r>
            <a:rPr lang="en-US" b="0" i="0" dirty="0">
              <a:latin typeface="Hind Vadodara"/>
              <a:cs typeface="Hind Vadodara"/>
            </a:rPr>
            <a:t>Presentation Content:</a:t>
          </a:r>
          <a:endParaRPr lang="en-US" b="0" i="0" u="none" strike="noStrike" cap="none" baseline="0" noProof="0" dirty="0">
            <a:solidFill>
              <a:srgbClr val="010000"/>
            </a:solidFill>
            <a:latin typeface="Hind Vadodara"/>
            <a:cs typeface="Hind Vadodara"/>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91E4825E-A5C7-F544-AEED-87913D6BFDB8}">
      <dgm:prSet phldr="0"/>
      <dgm:spPr/>
      <dgm:t>
        <a:bodyPr/>
        <a:lstStyle/>
        <a:p>
          <a:pPr rtl="0"/>
          <a:r>
            <a:rPr lang="en-US" b="0" i="0" dirty="0">
              <a:latin typeface="Hind Vadodara" panose="020B0604020202020204" charset="0"/>
              <a:cs typeface="Hind Vadodara" panose="020B0604020202020204" charset="0"/>
            </a:rPr>
            <a:t>Glows &amp; Grows: Using data to action plan</a:t>
          </a:r>
        </a:p>
      </dgm:t>
    </dgm:pt>
    <dgm:pt modelId="{E05496A6-F61B-9246-AE45-6FC026A76A09}" type="parTrans" cxnId="{78D4B0B6-7E73-0145-BAC6-148D3DAF72A7}">
      <dgm:prSet/>
      <dgm:spPr/>
      <dgm:t>
        <a:bodyPr/>
        <a:lstStyle/>
        <a:p>
          <a:endParaRPr lang="en-US"/>
        </a:p>
      </dgm:t>
    </dgm:pt>
    <dgm:pt modelId="{980D0926-10FC-D243-BE6A-48E06F983D79}" type="sibTrans" cxnId="{78D4B0B6-7E73-0145-BAC6-148D3DAF72A7}">
      <dgm:prSet/>
      <dgm:spPr/>
      <dgm:t>
        <a:bodyPr/>
        <a:lstStyle/>
        <a:p>
          <a:endParaRPr lang="en-US"/>
        </a:p>
      </dgm:t>
    </dgm:pt>
    <dgm:pt modelId="{D3551A69-0F6A-FB41-A4A7-9DE331FA1AD4}">
      <dgm:prSet phldr="0"/>
      <dgm:spPr/>
      <dgm:t>
        <a:bodyPr/>
        <a:lstStyle/>
        <a:p>
          <a:pPr rtl="0"/>
          <a:r>
            <a:rPr lang="en-US" b="0" i="0" dirty="0">
              <a:latin typeface="Hind Vadodara" panose="020B0604020202020204" charset="0"/>
              <a:cs typeface="Hind Vadodara" panose="020B0604020202020204" charset="0"/>
            </a:rPr>
            <a:t>Check in on Communication of Data</a:t>
          </a:r>
        </a:p>
      </dgm:t>
    </dgm:pt>
    <dgm:pt modelId="{6B2966DB-9BA1-CC4D-816B-0CF386523860}" type="parTrans" cxnId="{B6D23D72-881A-6D42-A042-B87A9AEB57A3}">
      <dgm:prSet/>
      <dgm:spPr/>
      <dgm:t>
        <a:bodyPr/>
        <a:lstStyle/>
        <a:p>
          <a:endParaRPr lang="en-US"/>
        </a:p>
      </dgm:t>
    </dgm:pt>
    <dgm:pt modelId="{D5E47BD7-1A1A-BD44-A82E-9D477CC6D94F}" type="sibTrans" cxnId="{B6D23D72-881A-6D42-A042-B87A9AEB57A3}">
      <dgm:prSet/>
      <dgm:spPr/>
      <dgm:t>
        <a:bodyPr/>
        <a:lstStyle/>
        <a:p>
          <a:endParaRPr lang="en-US"/>
        </a:p>
      </dgm:t>
    </dgm:pt>
    <dgm:pt modelId="{2B45C7CE-5112-FD41-B642-55976301980F}">
      <dgm:prSet phldr="0"/>
      <dgm:spPr/>
      <dgm:t>
        <a:bodyPr/>
        <a:lstStyle/>
        <a:p>
          <a:pPr rtl="0"/>
          <a:r>
            <a:rPr lang="en-US" b="0" i="0" dirty="0">
              <a:latin typeface="Hind Vadodara" panose="020B0604020202020204" charset="0"/>
              <a:cs typeface="Hind Vadodara" panose="020B0604020202020204" charset="0"/>
            </a:rPr>
            <a:t>Resource: REVISED Supporting &amp; Responding Guide</a:t>
          </a:r>
        </a:p>
      </dgm:t>
    </dgm:pt>
    <dgm:pt modelId="{3D2E4D2E-A49D-0B41-9E58-5DAFF4539523}" type="parTrans" cxnId="{4AEA163E-9EF2-AC46-855B-39CB3E653A6E}">
      <dgm:prSet/>
      <dgm:spPr/>
      <dgm:t>
        <a:bodyPr/>
        <a:lstStyle/>
        <a:p>
          <a:endParaRPr lang="en-US"/>
        </a:p>
      </dgm:t>
    </dgm:pt>
    <dgm:pt modelId="{9B2D31F4-DF92-6647-8D48-92B4EC44C99E}" type="sibTrans" cxnId="{4AEA163E-9EF2-AC46-855B-39CB3E653A6E}">
      <dgm:prSet/>
      <dgm:spPr/>
      <dgm:t>
        <a:bodyPr/>
        <a:lstStyle/>
        <a:p>
          <a:endParaRPr lang="en-US"/>
        </a:p>
      </dgm:t>
    </dgm:pt>
    <dgm:pt modelId="{463913ED-5622-5741-BADF-5744A4295692}">
      <dgm:prSet phldr="0"/>
      <dgm:spPr/>
      <dgm:t>
        <a:bodyPr/>
        <a:lstStyle/>
        <a:p>
          <a:pPr rtl="0"/>
          <a:r>
            <a:rPr lang="en-US" b="0" i="0" dirty="0">
              <a:latin typeface="Hind Vadodara" panose="020B0604020202020204" charset="0"/>
              <a:cs typeface="Hind Vadodara" panose="020B0604020202020204" charset="0"/>
            </a:rPr>
            <a:t>Looking Ahead: March VIRTUAL Team Meeting</a:t>
          </a:r>
        </a:p>
      </dgm:t>
    </dgm:pt>
    <dgm:pt modelId="{81E0730D-462F-2340-AF98-DBD74CC65AFD}" type="parTrans" cxnId="{82D9B344-F7CF-4F4D-B1DF-984EDD910BD6}">
      <dgm:prSet/>
      <dgm:spPr/>
      <dgm:t>
        <a:bodyPr/>
        <a:lstStyle/>
        <a:p>
          <a:endParaRPr lang="en-US"/>
        </a:p>
      </dgm:t>
    </dgm:pt>
    <dgm:pt modelId="{4FCFE997-5010-994E-A8CE-C737A95BE61E}" type="sibTrans" cxnId="{82D9B344-F7CF-4F4D-B1DF-984EDD910BD6}">
      <dgm:prSet/>
      <dgm:spPr/>
      <dgm:t>
        <a:bodyPr/>
        <a:lstStyle/>
        <a:p>
          <a:endParaRPr lang="en-US"/>
        </a:p>
      </dgm:t>
    </dgm:pt>
    <dgm:pt modelId="{30B61431-92CB-7345-94A0-9E52DA26A882}">
      <dgm:prSet/>
      <dgm:spPr/>
      <dgm:t>
        <a:bodyPr/>
        <a:lstStyle/>
        <a:p>
          <a:r>
            <a:rPr lang="en-US" b="0" i="0" dirty="0">
              <a:latin typeface="Hind Vadodara"/>
              <a:cs typeface="Hind Vadodara"/>
            </a:rPr>
            <a:t>Coaches’</a:t>
          </a:r>
          <a:r>
            <a:rPr lang="en-US" dirty="0">
              <a:latin typeface="Hind Vadodara"/>
              <a:cs typeface="Hind Vadodara"/>
            </a:rPr>
            <a:t> T</a:t>
          </a:r>
          <a:r>
            <a:rPr lang="en-US" b="0" i="0" dirty="0">
              <a:latin typeface="Hind Vadodara"/>
              <a:cs typeface="Hind Vadodara"/>
            </a:rPr>
            <a:t>asks:</a:t>
          </a:r>
          <a:endParaRPr lang="en-US" dirty="0">
            <a:latin typeface="Hind Vadodara"/>
            <a:cs typeface="Hind Vadodara"/>
          </a:endParaRPr>
        </a:p>
      </dgm:t>
    </dgm:pt>
    <dgm:pt modelId="{8AC96F99-C306-D545-87B3-7FBAA812C65E}" type="parTrans" cxnId="{FAF7993C-3C2E-FE48-A9EF-0C093A37F62B}">
      <dgm:prSet/>
      <dgm:spPr/>
      <dgm:t>
        <a:bodyPr/>
        <a:lstStyle/>
        <a:p>
          <a:endParaRPr lang="en-US"/>
        </a:p>
      </dgm:t>
    </dgm:pt>
    <dgm:pt modelId="{8DCA779C-CD06-5F4E-B301-9D7F09C3AAA4}" type="sibTrans" cxnId="{FAF7993C-3C2E-FE48-A9EF-0C093A37F62B}">
      <dgm:prSet/>
      <dgm:spPr/>
      <dgm:t>
        <a:bodyPr/>
        <a:lstStyle/>
        <a:p>
          <a:endParaRPr lang="en-US"/>
        </a:p>
      </dgm:t>
    </dgm:pt>
    <dgm:pt modelId="{5EB2585A-DC4A-D647-B099-D640096D39DC}">
      <dgm:prSet/>
      <dgm:spPr/>
      <dgm:t>
        <a:bodyPr/>
        <a:lstStyle/>
        <a:p>
          <a:pPr rtl="0"/>
          <a:r>
            <a:rPr lang="en-US" b="0" i="0" dirty="0">
              <a:latin typeface="Hind Vadodara" panose="020B0604020202020204" charset="0"/>
              <a:cs typeface="Hind Vadodara" panose="020B0604020202020204" charset="0"/>
            </a:rPr>
            <a:t>Help teams prepare VIRTUAL poster for next month</a:t>
          </a:r>
        </a:p>
      </dgm:t>
    </dgm:pt>
    <dgm:pt modelId="{D4EA6073-0024-F846-AEB6-FC039B8293BA}" type="parTrans" cxnId="{0D2A071B-70EC-A746-8D77-675CD8461580}">
      <dgm:prSet/>
      <dgm:spPr/>
      <dgm:t>
        <a:bodyPr/>
        <a:lstStyle/>
        <a:p>
          <a:endParaRPr lang="en-US"/>
        </a:p>
      </dgm:t>
    </dgm:pt>
    <dgm:pt modelId="{388B8150-0855-9E41-B112-66B335F51B64}" type="sibTrans" cxnId="{0D2A071B-70EC-A746-8D77-675CD8461580}">
      <dgm:prSet/>
      <dgm:spPr/>
      <dgm:t>
        <a:bodyPr/>
        <a:lstStyle/>
        <a:p>
          <a:endParaRPr lang="en-US"/>
        </a:p>
      </dgm:t>
    </dgm:pt>
    <dgm:pt modelId="{0D02B1B5-5F77-114C-A6E6-64667BAAAB45}">
      <dgm:prSet/>
      <dgm:spPr/>
      <dgm:t>
        <a:bodyPr/>
        <a:lstStyle/>
        <a:p>
          <a:pPr rtl="0"/>
          <a:r>
            <a:rPr lang="en-US" b="0" i="0" dirty="0">
              <a:latin typeface="Hind Vadodara"/>
              <a:cs typeface="Hind Vadodara"/>
            </a:rPr>
            <a:t>Complete TIC with your team &amp; share action plan with your trainers.</a:t>
          </a:r>
        </a:p>
      </dgm:t>
    </dgm:pt>
    <dgm:pt modelId="{9C011647-D87E-0748-B223-9D8FC35E2B87}" type="parTrans" cxnId="{5061B8E7-689C-5440-8FE4-96DE07034A2E}">
      <dgm:prSet/>
      <dgm:spPr/>
      <dgm:t>
        <a:bodyPr/>
        <a:lstStyle/>
        <a:p>
          <a:endParaRPr lang="en-US"/>
        </a:p>
      </dgm:t>
    </dgm:pt>
    <dgm:pt modelId="{92CF0AB0-C5F6-784E-8697-0A89A9E32885}" type="sibTrans" cxnId="{5061B8E7-689C-5440-8FE4-96DE07034A2E}">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209D47C3-D22D-9341-A6F2-656631270D7E}" type="pres">
      <dgm:prSet presAssocID="{30B61431-92CB-7345-94A0-9E52DA26A882}" presName="parentLin" presStyleCnt="0"/>
      <dgm:spPr/>
    </dgm:pt>
    <dgm:pt modelId="{3CEB2EF3-DE77-994F-9F28-ED25083FB818}" type="pres">
      <dgm:prSet presAssocID="{30B61431-92CB-7345-94A0-9E52DA26A882}" presName="parentLeftMargin" presStyleLbl="node1" presStyleIdx="0" presStyleCnt="2"/>
      <dgm:spPr/>
    </dgm:pt>
    <dgm:pt modelId="{066820DB-0EAA-6343-BEB9-B801B846D1B2}" type="pres">
      <dgm:prSet presAssocID="{30B61431-92CB-7345-94A0-9E52DA26A882}" presName="parentText" presStyleLbl="node1" presStyleIdx="1" presStyleCnt="2">
        <dgm:presLayoutVars>
          <dgm:chMax val="0"/>
          <dgm:bulletEnabled val="1"/>
        </dgm:presLayoutVars>
      </dgm:prSet>
      <dgm:spPr/>
    </dgm:pt>
    <dgm:pt modelId="{BDB8170A-C1DF-2E42-BB8E-670B85D7608D}" type="pres">
      <dgm:prSet presAssocID="{30B61431-92CB-7345-94A0-9E52DA26A882}" presName="negativeSpace" presStyleCnt="0"/>
      <dgm:spPr/>
    </dgm:pt>
    <dgm:pt modelId="{127D0ADE-5607-3540-9EDC-DD876984F8A7}" type="pres">
      <dgm:prSet presAssocID="{30B61431-92CB-7345-94A0-9E52DA26A882}" presName="childText" presStyleLbl="conFgAcc1" presStyleIdx="1" presStyleCnt="2">
        <dgm:presLayoutVars>
          <dgm:bulletEnabled val="1"/>
        </dgm:presLayoutVars>
      </dgm:prSet>
      <dgm:spPr>
        <a:prstGeom prst="roundRect">
          <a:avLst/>
        </a:prstGeom>
      </dgm:spPr>
    </dgm:pt>
  </dgm:ptLst>
  <dgm:cxnLst>
    <dgm:cxn modelId="{724FA204-BBF6-EC4B-BA7C-EDB09E068029}" type="presOf" srcId="{0D02B1B5-5F77-114C-A6E6-64667BAAAB45}" destId="{127D0ADE-5607-3540-9EDC-DD876984F8A7}" srcOrd="0" destOrd="1"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0D2A071B-70EC-A746-8D77-675CD8461580}" srcId="{30B61431-92CB-7345-94A0-9E52DA26A882}" destId="{5EB2585A-DC4A-D647-B099-D640096D39DC}" srcOrd="0" destOrd="0" parTransId="{D4EA6073-0024-F846-AEB6-FC039B8293BA}" sibTransId="{388B8150-0855-9E41-B112-66B335F51B64}"/>
    <dgm:cxn modelId="{CF09032D-0922-B84D-916B-E256AD7ABC51}" type="presOf" srcId="{5EB2585A-DC4A-D647-B099-D640096D39DC}" destId="{127D0ADE-5607-3540-9EDC-DD876984F8A7}" srcOrd="0" destOrd="0" presId="urn:microsoft.com/office/officeart/2005/8/layout/list1"/>
    <dgm:cxn modelId="{4D86BE38-71F2-6A49-9526-2D341776448A}" type="presOf" srcId="{463913ED-5622-5741-BADF-5744A4295692}" destId="{CDAAD9AB-76BA-4F20-9C80-4020D86AF54F}" srcOrd="0" destOrd="3" presId="urn:microsoft.com/office/officeart/2005/8/layout/list1"/>
    <dgm:cxn modelId="{FAF7993C-3C2E-FE48-A9EF-0C093A37F62B}" srcId="{139B28B7-98AE-2442-8242-E675E9F54483}" destId="{30B61431-92CB-7345-94A0-9E52DA26A882}" srcOrd="1" destOrd="0" parTransId="{8AC96F99-C306-D545-87B3-7FBAA812C65E}" sibTransId="{8DCA779C-CD06-5F4E-B301-9D7F09C3AAA4}"/>
    <dgm:cxn modelId="{4AEA163E-9EF2-AC46-855B-39CB3E653A6E}" srcId="{76937503-7550-41B3-8D88-C860E600B4A5}" destId="{2B45C7CE-5112-FD41-B642-55976301980F}" srcOrd="2" destOrd="0" parTransId="{3D2E4D2E-A49D-0B41-9E58-5DAFF4539523}" sibTransId="{9B2D31F4-DF92-6647-8D48-92B4EC44C99E}"/>
    <dgm:cxn modelId="{82D9B344-F7CF-4F4D-B1DF-984EDD910BD6}" srcId="{76937503-7550-41B3-8D88-C860E600B4A5}" destId="{463913ED-5622-5741-BADF-5744A4295692}" srcOrd="3" destOrd="0" parTransId="{81E0730D-462F-2340-AF98-DBD74CC65AFD}" sibTransId="{4FCFE997-5010-994E-A8CE-C737A95BE61E}"/>
    <dgm:cxn modelId="{EF07C748-2B14-9E4B-A54B-36B37981D4CD}" type="presOf" srcId="{91E4825E-A5C7-F544-AEED-87913D6BFDB8}" destId="{CDAAD9AB-76BA-4F20-9C80-4020D86AF54F}" srcOrd="0" destOrd="0" presId="urn:microsoft.com/office/officeart/2005/8/layout/list1"/>
    <dgm:cxn modelId="{BF85894F-1F9D-4A44-9241-46A06AC78D40}" type="presOf" srcId="{D3551A69-0F6A-FB41-A4A7-9DE331FA1AD4}" destId="{CDAAD9AB-76BA-4F20-9C80-4020D86AF54F}" srcOrd="0" destOrd="1" presId="urn:microsoft.com/office/officeart/2005/8/layout/list1"/>
    <dgm:cxn modelId="{B6D23D72-881A-6D42-A042-B87A9AEB57A3}" srcId="{76937503-7550-41B3-8D88-C860E600B4A5}" destId="{D3551A69-0F6A-FB41-A4A7-9DE331FA1AD4}" srcOrd="1" destOrd="0" parTransId="{6B2966DB-9BA1-CC4D-816B-0CF386523860}" sibTransId="{D5E47BD7-1A1A-BD44-A82E-9D477CC6D94F}"/>
    <dgm:cxn modelId="{3507DC74-BB1A-3747-A4EB-3A2F2AFF0C2A}" type="presOf" srcId="{139B28B7-98AE-2442-8242-E675E9F54483}" destId="{107712AD-F0E7-8045-90F3-AA033147F7E7}" srcOrd="0" destOrd="0" presId="urn:microsoft.com/office/officeart/2005/8/layout/list1"/>
    <dgm:cxn modelId="{B1D74AA0-699F-2140-8A30-93269E44ECD4}" type="presOf" srcId="{30B61431-92CB-7345-94A0-9E52DA26A882}" destId="{066820DB-0EAA-6343-BEB9-B801B846D1B2}" srcOrd="1" destOrd="0" presId="urn:microsoft.com/office/officeart/2005/8/layout/list1"/>
    <dgm:cxn modelId="{78D4B0B6-7E73-0145-BAC6-148D3DAF72A7}" srcId="{76937503-7550-41B3-8D88-C860E600B4A5}" destId="{91E4825E-A5C7-F544-AEED-87913D6BFDB8}" srcOrd="0" destOrd="0" parTransId="{E05496A6-F61B-9246-AE45-6FC026A76A09}" sibTransId="{980D0926-10FC-D243-BE6A-48E06F983D79}"/>
    <dgm:cxn modelId="{3DAFC5DD-8784-4E7E-9AB6-92575DD074D0}" type="presOf" srcId="{76937503-7550-41B3-8D88-C860E600B4A5}" destId="{24EE546A-203E-45A1-AB96-5A4CB77AC5EC}" srcOrd="1" destOrd="0" presId="urn:microsoft.com/office/officeart/2005/8/layout/list1"/>
    <dgm:cxn modelId="{32CF53E5-1EC4-F843-A0FF-C0525EA18652}" type="presOf" srcId="{2B45C7CE-5112-FD41-B642-55976301980F}" destId="{CDAAD9AB-76BA-4F20-9C80-4020D86AF54F}" srcOrd="0" destOrd="2" presId="urn:microsoft.com/office/officeart/2005/8/layout/list1"/>
    <dgm:cxn modelId="{5061B8E7-689C-5440-8FE4-96DE07034A2E}" srcId="{30B61431-92CB-7345-94A0-9E52DA26A882}" destId="{0D02B1B5-5F77-114C-A6E6-64667BAAAB45}" srcOrd="1" destOrd="0" parTransId="{9C011647-D87E-0748-B223-9D8FC35E2B87}" sibTransId="{92CF0AB0-C5F6-784E-8697-0A89A9E32885}"/>
    <dgm:cxn modelId="{33CD98EB-F6A1-4C0D-BD10-D38AF255E48A}" type="presOf" srcId="{76937503-7550-41B3-8D88-C860E600B4A5}" destId="{3E253364-FB35-42F8-9CB7-634D0DF472D6}" srcOrd="0" destOrd="0" presId="urn:microsoft.com/office/officeart/2005/8/layout/list1"/>
    <dgm:cxn modelId="{BA2EE6F7-E0DF-4642-A043-F984D42F773F}" type="presOf" srcId="{30B61431-92CB-7345-94A0-9E52DA26A882}" destId="{3CEB2EF3-DE77-994F-9F28-ED25083FB818}"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DA6F919E-479F-2A41-B654-F3A0C1BDA6F2}" type="presParOf" srcId="{107712AD-F0E7-8045-90F3-AA033147F7E7}" destId="{209D47C3-D22D-9341-A6F2-656631270D7E}" srcOrd="4" destOrd="0" presId="urn:microsoft.com/office/officeart/2005/8/layout/list1"/>
    <dgm:cxn modelId="{FC093316-38E1-6344-A074-053A05ED34B6}" type="presParOf" srcId="{209D47C3-D22D-9341-A6F2-656631270D7E}" destId="{3CEB2EF3-DE77-994F-9F28-ED25083FB818}" srcOrd="0" destOrd="0" presId="urn:microsoft.com/office/officeart/2005/8/layout/list1"/>
    <dgm:cxn modelId="{9A18DDAB-42C5-F542-B2CC-55EC4CF1DD7B}" type="presParOf" srcId="{209D47C3-D22D-9341-A6F2-656631270D7E}" destId="{066820DB-0EAA-6343-BEB9-B801B846D1B2}" srcOrd="1" destOrd="0" presId="urn:microsoft.com/office/officeart/2005/8/layout/list1"/>
    <dgm:cxn modelId="{CB60B6E8-5404-1940-8872-87E2B221E796}" type="presParOf" srcId="{107712AD-F0E7-8045-90F3-AA033147F7E7}" destId="{BDB8170A-C1DF-2E42-BB8E-670B85D7608D}" srcOrd="5" destOrd="0" presId="urn:microsoft.com/office/officeart/2005/8/layout/list1"/>
    <dgm:cxn modelId="{2143A4C1-6A42-9940-8CAB-29978C233121}" type="presParOf" srcId="{107712AD-F0E7-8045-90F3-AA033147F7E7}" destId="{127D0ADE-5607-3540-9EDC-DD876984F8A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Self-monitor</a:t>
          </a:r>
        </a:p>
        <a:p>
          <a:pPr marL="457200" lvl="2" indent="-228600" algn="l" defTabSz="889000">
            <a:lnSpc>
              <a:spcPct val="90000"/>
            </a:lnSpc>
            <a:spcBef>
              <a:spcPct val="0"/>
            </a:spcBef>
            <a:spcAft>
              <a:spcPct val="15000"/>
            </a:spcAft>
            <a:buChar char="•"/>
          </a:pPr>
          <a:r>
            <a:rPr lang="en-US" sz="2000" kern="1200" dirty="0"/>
            <a:t>Are you participating?</a:t>
          </a:r>
        </a:p>
        <a:p>
          <a:pPr marL="457200" lvl="2" indent="-228600" algn="l" defTabSz="889000">
            <a:lnSpc>
              <a:spcPct val="90000"/>
            </a:lnSpc>
            <a:spcBef>
              <a:spcPct val="0"/>
            </a:spcBef>
            <a:spcAft>
              <a:spcPct val="15000"/>
            </a:spcAft>
            <a:buChar char="•"/>
          </a:pPr>
          <a:r>
            <a:rPr lang="en-US" sz="2000" kern="1200" dirty="0"/>
            <a:t>Engaged as a learner?</a:t>
          </a:r>
        </a:p>
        <a:p>
          <a:pPr marL="457200" lvl="2"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unmute</a:t>
          </a:r>
        </a:p>
        <a:p>
          <a:pPr marL="457200" lvl="2" indent="-228600" algn="l" defTabSz="889000">
            <a:lnSpc>
              <a:spcPct val="90000"/>
            </a:lnSpc>
            <a:spcBef>
              <a:spcPct val="0"/>
            </a:spcBef>
            <a:spcAft>
              <a:spcPct val="15000"/>
            </a:spcAft>
            <a:buChar char="•"/>
          </a:pPr>
          <a:r>
            <a:rPr lang="en-US" sz="2000" kern="1200" dirty="0"/>
            <a:t>use the chat box</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dirty="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Mute when listening, unmute to talk​</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Work as a team:</a:t>
          </a:r>
        </a:p>
        <a:p>
          <a:pPr marL="457200" lvl="2" indent="-228600" algn="l" defTabSz="889000">
            <a:lnSpc>
              <a:spcPct val="90000"/>
            </a:lnSpc>
            <a:spcBef>
              <a:spcPct val="0"/>
            </a:spcBef>
            <a:spcAft>
              <a:spcPct val="15000"/>
            </a:spcAft>
            <a:buChar char="•"/>
          </a:pPr>
          <a:r>
            <a:rPr lang="en-US" sz="2000" kern="1200" dirty="0"/>
            <a:t>Room for every voice</a:t>
          </a:r>
        </a:p>
        <a:p>
          <a:pPr marL="457200" lvl="2" indent="-228600" algn="l" defTabSz="889000">
            <a:lnSpc>
              <a:spcPct val="90000"/>
            </a:lnSpc>
            <a:spcBef>
              <a:spcPct val="0"/>
            </a:spcBef>
            <a:spcAft>
              <a:spcPct val="15000"/>
            </a:spcAft>
            <a:buChar char="•"/>
          </a:pPr>
          <a:r>
            <a:rPr lang="en-US" sz="2000" kern="1200" dirty="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Keep necessary materials at hand</a:t>
          </a:r>
        </a:p>
        <a:p>
          <a:pPr marL="457200" lvl="2" indent="-228600" algn="l" defTabSz="889000">
            <a:lnSpc>
              <a:spcPct val="90000"/>
            </a:lnSpc>
            <a:spcBef>
              <a:spcPct val="0"/>
            </a:spcBef>
            <a:spcAft>
              <a:spcPct val="15000"/>
            </a:spcAft>
            <a:buChar char="•"/>
          </a:pPr>
          <a:r>
            <a:rPr lang="en-US" sz="2000" kern="1200" dirty="0"/>
            <a:t>action plan</a:t>
          </a:r>
        </a:p>
        <a:p>
          <a:pPr marL="457200" lvl="2" indent="-228600" algn="l" defTabSz="889000">
            <a:lnSpc>
              <a:spcPct val="90000"/>
            </a:lnSpc>
            <a:spcBef>
              <a:spcPct val="0"/>
            </a:spcBef>
            <a:spcAft>
              <a:spcPct val="15000"/>
            </a:spcAft>
            <a:buChar char="•"/>
          </a:pPr>
          <a:r>
            <a:rPr lang="en-US" sz="2000" kern="1200" dirty="0"/>
            <a:t>relevant docs</a:t>
          </a:r>
        </a:p>
        <a:p>
          <a:pPr marL="457200" lvl="2" indent="-228600" algn="l" defTabSz="889000">
            <a:lnSpc>
              <a:spcPct val="90000"/>
            </a:lnSpc>
            <a:spcBef>
              <a:spcPct val="0"/>
            </a:spcBef>
            <a:spcAft>
              <a:spcPct val="15000"/>
            </a:spcAft>
            <a:buChar char="•"/>
          </a:pPr>
          <a:r>
            <a:rPr lang="en-US" sz="2000" kern="1200" dirty="0"/>
            <a:t>water/snacks</a:t>
          </a:r>
        </a:p>
        <a:p>
          <a:pPr marL="457200" lvl="2"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26274"/>
          <a:ext cx="8585471" cy="2633399"/>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58216" rIns="666328" bIns="156464" numCol="1" spcCol="1270" anchor="t" anchorCtr="0">
          <a:noAutofit/>
        </a:bodyPr>
        <a:lstStyle/>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Glows &amp; Grows: Using data to action plan</a:t>
          </a:r>
        </a:p>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Check in on Communication of Data</a:t>
          </a:r>
        </a:p>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Resource: REVISED Supporting &amp; Responding Guide</a:t>
          </a:r>
        </a:p>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Looking Ahead: March VIRTUAL Team Meeting</a:t>
          </a:r>
        </a:p>
      </dsp:txBody>
      <dsp:txXfrm>
        <a:off x="128552" y="454826"/>
        <a:ext cx="8328367" cy="2376295"/>
      </dsp:txXfrm>
    </dsp:sp>
    <dsp:sp modelId="{24EE546A-203E-45A1-AB96-5A4CB77AC5EC}">
      <dsp:nvSpPr>
        <dsp:cNvPr id="0" name=""/>
        <dsp:cNvSpPr/>
      </dsp:nvSpPr>
      <dsp:spPr>
        <a:xfrm>
          <a:off x="429273" y="1554"/>
          <a:ext cx="6009829" cy="64944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977900">
            <a:lnSpc>
              <a:spcPct val="90000"/>
            </a:lnSpc>
            <a:spcBef>
              <a:spcPct val="0"/>
            </a:spcBef>
            <a:spcAft>
              <a:spcPct val="35000"/>
            </a:spcAft>
            <a:buNone/>
          </a:pPr>
          <a:r>
            <a:rPr lang="en-US" sz="2200" b="0" i="0" kern="1200" dirty="0">
              <a:latin typeface="Hind Vadodara" panose="020B0604020202020204" charset="0"/>
              <a:cs typeface="Hind Vadodara" panose="020B0604020202020204" charset="0"/>
            </a:rPr>
            <a:t>Presentation Content:</a:t>
          </a:r>
          <a:endParaRPr lang="en-US" sz="2200" b="0" i="0" u="none" strike="noStrike" kern="1200" cap="none" baseline="0" noProof="0" dirty="0">
            <a:solidFill>
              <a:srgbClr val="010000"/>
            </a:solidFill>
            <a:latin typeface="Hind Vadodara" panose="020B0604020202020204" charset="0"/>
            <a:cs typeface="Hind Vadodara" panose="020B0604020202020204" charset="0"/>
          </a:endParaRPr>
        </a:p>
      </dsp:txBody>
      <dsp:txXfrm>
        <a:off x="460976" y="33257"/>
        <a:ext cx="5946423" cy="586034"/>
      </dsp:txXfrm>
    </dsp:sp>
    <dsp:sp modelId="{183C8042-F222-4C5B-948A-CA63CABAB28E}">
      <dsp:nvSpPr>
        <dsp:cNvPr id="0" name=""/>
        <dsp:cNvSpPr/>
      </dsp:nvSpPr>
      <dsp:spPr>
        <a:xfrm>
          <a:off x="0" y="3403194"/>
          <a:ext cx="8585471" cy="204435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58216" rIns="666328" bIns="156464" numCol="1" spcCol="1270" anchor="t" anchorCtr="0">
          <a:noAutofit/>
        </a:bodyPr>
        <a:lstStyle/>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Help teams prepare VIRTUAL poster for next month</a:t>
          </a:r>
        </a:p>
        <a:p>
          <a:pPr marL="228600" lvl="1" indent="-228600" algn="l" defTabSz="977900" rtl="0">
            <a:lnSpc>
              <a:spcPct val="90000"/>
            </a:lnSpc>
            <a:spcBef>
              <a:spcPct val="0"/>
            </a:spcBef>
            <a:spcAft>
              <a:spcPct val="15000"/>
            </a:spcAft>
            <a:buChar char="•"/>
          </a:pPr>
          <a:r>
            <a:rPr lang="en-US" sz="2200" b="0" i="0" kern="1200" dirty="0">
              <a:latin typeface="Hind Vadodara"/>
              <a:cs typeface="Hind Vadodara"/>
            </a:rPr>
            <a:t>Complete TIC with your team &amp; share action plan with trainers.</a:t>
          </a:r>
        </a:p>
      </dsp:txBody>
      <dsp:txXfrm>
        <a:off x="99797" y="3502991"/>
        <a:ext cx="8385877" cy="1844756"/>
      </dsp:txXfrm>
    </dsp:sp>
    <dsp:sp modelId="{3EE32B02-DB9E-4A32-B892-2B06787A9E31}">
      <dsp:nvSpPr>
        <dsp:cNvPr id="0" name=""/>
        <dsp:cNvSpPr/>
      </dsp:nvSpPr>
      <dsp:spPr>
        <a:xfrm>
          <a:off x="429273" y="3078474"/>
          <a:ext cx="6009829" cy="64944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977900">
            <a:lnSpc>
              <a:spcPct val="90000"/>
            </a:lnSpc>
            <a:spcBef>
              <a:spcPct val="0"/>
            </a:spcBef>
            <a:spcAft>
              <a:spcPct val="35000"/>
            </a:spcAft>
            <a:buNone/>
          </a:pPr>
          <a:r>
            <a:rPr lang="en-US" sz="2200" b="0" i="0" kern="1200" dirty="0">
              <a:latin typeface="Hind Vadodara"/>
              <a:cs typeface="Hind Vadodara"/>
            </a:rPr>
            <a:t>Coaches’</a:t>
          </a:r>
          <a:r>
            <a:rPr lang="en-US" sz="2200" kern="1200" dirty="0">
              <a:latin typeface="Hind Vadodara"/>
              <a:cs typeface="Hind Vadodara"/>
            </a:rPr>
            <a:t> T</a:t>
          </a:r>
          <a:r>
            <a:rPr lang="en-US" sz="2200" b="0" i="0" kern="1200" dirty="0">
              <a:latin typeface="Hind Vadodara"/>
              <a:cs typeface="Hind Vadodara"/>
            </a:rPr>
            <a:t>asks:</a:t>
          </a:r>
          <a:endParaRPr lang="en-US" sz="2200" kern="1200" dirty="0">
            <a:latin typeface="Hind Vadodara"/>
            <a:cs typeface="Hind Vadodara"/>
          </a:endParaRPr>
        </a:p>
      </dsp:txBody>
      <dsp:txXfrm>
        <a:off x="460976" y="3110177"/>
        <a:ext cx="5946423"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2DD0C-85CB-564E-B7B1-4645DC5C476C}">
      <dsp:nvSpPr>
        <dsp:cNvPr id="0" name=""/>
        <dsp:cNvSpPr/>
      </dsp:nvSpPr>
      <dsp:spPr>
        <a:xfrm>
          <a:off x="1558994" y="2056"/>
          <a:ext cx="3504221" cy="210253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kern="1200"/>
            <a:t>Supports Buy-In</a:t>
          </a:r>
          <a:endParaRPr lang="en-US" sz="3700" kern="1200"/>
        </a:p>
      </dsp:txBody>
      <dsp:txXfrm>
        <a:off x="1558994" y="2056"/>
        <a:ext cx="3504221" cy="2102532"/>
      </dsp:txXfrm>
    </dsp:sp>
    <dsp:sp modelId="{13A287F1-82ED-DD4E-B06A-435246C01CD7}">
      <dsp:nvSpPr>
        <dsp:cNvPr id="0" name=""/>
        <dsp:cNvSpPr/>
      </dsp:nvSpPr>
      <dsp:spPr>
        <a:xfrm>
          <a:off x="5413638" y="2056"/>
          <a:ext cx="3504221" cy="210253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kern="1200"/>
            <a:t>Communicates Clear Goals</a:t>
          </a:r>
          <a:endParaRPr lang="en-US" sz="3700" kern="1200"/>
        </a:p>
      </dsp:txBody>
      <dsp:txXfrm>
        <a:off x="5413638" y="2056"/>
        <a:ext cx="3504221" cy="2102532"/>
      </dsp:txXfrm>
    </dsp:sp>
    <dsp:sp modelId="{F303F80D-5A9B-7A4E-AFDF-9634CC538035}">
      <dsp:nvSpPr>
        <dsp:cNvPr id="0" name=""/>
        <dsp:cNvSpPr/>
      </dsp:nvSpPr>
      <dsp:spPr>
        <a:xfrm>
          <a:off x="1558994" y="2455011"/>
          <a:ext cx="3504221" cy="210253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kern="1200" dirty="0"/>
            <a:t>Sustains Implementation</a:t>
          </a:r>
          <a:endParaRPr lang="en-US" sz="3700" kern="1200" dirty="0"/>
        </a:p>
      </dsp:txBody>
      <dsp:txXfrm>
        <a:off x="1558994" y="2455011"/>
        <a:ext cx="3504221" cy="2102532"/>
      </dsp:txXfrm>
    </dsp:sp>
    <dsp:sp modelId="{5FE50E50-516F-804B-960A-D74478AA32E3}">
      <dsp:nvSpPr>
        <dsp:cNvPr id="0" name=""/>
        <dsp:cNvSpPr/>
      </dsp:nvSpPr>
      <dsp:spPr>
        <a:xfrm>
          <a:off x="5413638" y="2455011"/>
          <a:ext cx="3504221" cy="210253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0" i="0" kern="1200"/>
            <a:t>Celebrates Progress</a:t>
          </a:r>
          <a:endParaRPr lang="en-US" sz="3700" kern="1200"/>
        </a:p>
      </dsp:txBody>
      <dsp:txXfrm>
        <a:off x="5413638" y="2455011"/>
        <a:ext cx="3504221" cy="21025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26274"/>
          <a:ext cx="8585471" cy="2633399"/>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58216" rIns="666328" bIns="156464" numCol="1" spcCol="1270" anchor="t" anchorCtr="0">
          <a:noAutofit/>
        </a:bodyPr>
        <a:lstStyle/>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Glows &amp; Grows: Using data to action plan</a:t>
          </a:r>
        </a:p>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Check in on Communication of Data</a:t>
          </a:r>
        </a:p>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Resource: REVISED Supporting &amp; Responding Guide</a:t>
          </a:r>
        </a:p>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Looking Ahead: March VIRTUAL Team Meeting</a:t>
          </a:r>
        </a:p>
      </dsp:txBody>
      <dsp:txXfrm>
        <a:off x="128552" y="454826"/>
        <a:ext cx="8328367" cy="2376295"/>
      </dsp:txXfrm>
    </dsp:sp>
    <dsp:sp modelId="{24EE546A-203E-45A1-AB96-5A4CB77AC5EC}">
      <dsp:nvSpPr>
        <dsp:cNvPr id="0" name=""/>
        <dsp:cNvSpPr/>
      </dsp:nvSpPr>
      <dsp:spPr>
        <a:xfrm>
          <a:off x="429273" y="1554"/>
          <a:ext cx="6009829" cy="64944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977900">
            <a:lnSpc>
              <a:spcPct val="90000"/>
            </a:lnSpc>
            <a:spcBef>
              <a:spcPct val="0"/>
            </a:spcBef>
            <a:spcAft>
              <a:spcPct val="35000"/>
            </a:spcAft>
            <a:buNone/>
          </a:pPr>
          <a:r>
            <a:rPr lang="en-US" sz="2200" b="0" i="0" kern="1200" dirty="0">
              <a:latin typeface="Hind Vadodara"/>
              <a:cs typeface="Hind Vadodara"/>
            </a:rPr>
            <a:t>Presentation Content:</a:t>
          </a:r>
          <a:endParaRPr lang="en-US" sz="2200" b="0" i="0" u="none" strike="noStrike" kern="1200" cap="none" baseline="0" noProof="0" dirty="0">
            <a:solidFill>
              <a:srgbClr val="010000"/>
            </a:solidFill>
            <a:latin typeface="Hind Vadodara"/>
            <a:cs typeface="Hind Vadodara"/>
          </a:endParaRPr>
        </a:p>
      </dsp:txBody>
      <dsp:txXfrm>
        <a:off x="460976" y="33257"/>
        <a:ext cx="5946423" cy="586034"/>
      </dsp:txXfrm>
    </dsp:sp>
    <dsp:sp modelId="{127D0ADE-5607-3540-9EDC-DD876984F8A7}">
      <dsp:nvSpPr>
        <dsp:cNvPr id="0" name=""/>
        <dsp:cNvSpPr/>
      </dsp:nvSpPr>
      <dsp:spPr>
        <a:xfrm>
          <a:off x="0" y="3403194"/>
          <a:ext cx="8585471" cy="204435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58216" rIns="666328" bIns="156464" numCol="1" spcCol="1270" anchor="t" anchorCtr="0">
          <a:noAutofit/>
        </a:bodyPr>
        <a:lstStyle/>
        <a:p>
          <a:pPr marL="228600" lvl="1" indent="-228600" algn="l" defTabSz="977900" rtl="0">
            <a:lnSpc>
              <a:spcPct val="90000"/>
            </a:lnSpc>
            <a:spcBef>
              <a:spcPct val="0"/>
            </a:spcBef>
            <a:spcAft>
              <a:spcPct val="15000"/>
            </a:spcAft>
            <a:buChar char="•"/>
          </a:pPr>
          <a:r>
            <a:rPr lang="en-US" sz="2200" b="0" i="0" kern="1200" dirty="0">
              <a:latin typeface="Hind Vadodara" panose="020B0604020202020204" charset="0"/>
              <a:cs typeface="Hind Vadodara" panose="020B0604020202020204" charset="0"/>
            </a:rPr>
            <a:t>Help teams prepare VIRTUAL poster for next month</a:t>
          </a:r>
        </a:p>
        <a:p>
          <a:pPr marL="228600" lvl="1" indent="-228600" algn="l" defTabSz="977900" rtl="0">
            <a:lnSpc>
              <a:spcPct val="90000"/>
            </a:lnSpc>
            <a:spcBef>
              <a:spcPct val="0"/>
            </a:spcBef>
            <a:spcAft>
              <a:spcPct val="15000"/>
            </a:spcAft>
            <a:buChar char="•"/>
          </a:pPr>
          <a:r>
            <a:rPr lang="en-US" sz="2200" b="0" i="0" kern="1200" dirty="0">
              <a:latin typeface="Hind Vadodara"/>
              <a:cs typeface="Hind Vadodara"/>
            </a:rPr>
            <a:t>Complete TIC with your team &amp; share action plan with your trainers.</a:t>
          </a:r>
        </a:p>
      </dsp:txBody>
      <dsp:txXfrm>
        <a:off x="99797" y="3502991"/>
        <a:ext cx="8385877" cy="1844756"/>
      </dsp:txXfrm>
    </dsp:sp>
    <dsp:sp modelId="{066820DB-0EAA-6343-BEB9-B801B846D1B2}">
      <dsp:nvSpPr>
        <dsp:cNvPr id="0" name=""/>
        <dsp:cNvSpPr/>
      </dsp:nvSpPr>
      <dsp:spPr>
        <a:xfrm>
          <a:off x="429273" y="3078474"/>
          <a:ext cx="6009829" cy="64944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977900">
            <a:lnSpc>
              <a:spcPct val="90000"/>
            </a:lnSpc>
            <a:spcBef>
              <a:spcPct val="0"/>
            </a:spcBef>
            <a:spcAft>
              <a:spcPct val="35000"/>
            </a:spcAft>
            <a:buNone/>
          </a:pPr>
          <a:r>
            <a:rPr lang="en-US" sz="2200" b="0" i="0" kern="1200" dirty="0">
              <a:latin typeface="Hind Vadodara"/>
              <a:cs typeface="Hind Vadodara"/>
            </a:rPr>
            <a:t>Coaches’</a:t>
          </a:r>
          <a:r>
            <a:rPr lang="en-US" sz="2200" kern="1200" dirty="0">
              <a:latin typeface="Hind Vadodara"/>
              <a:cs typeface="Hind Vadodara"/>
            </a:rPr>
            <a:t> T</a:t>
          </a:r>
          <a:r>
            <a:rPr lang="en-US" sz="2200" b="0" i="0" kern="1200" dirty="0">
              <a:latin typeface="Hind Vadodara"/>
              <a:cs typeface="Hind Vadodara"/>
            </a:rPr>
            <a:t>asks:</a:t>
          </a:r>
          <a:endParaRPr lang="en-US" sz="2200" kern="1200" dirty="0">
            <a:latin typeface="Hind Vadodara"/>
            <a:cs typeface="Hind Vadodara"/>
          </a:endParaRPr>
        </a:p>
      </dsp:txBody>
      <dsp:txXfrm>
        <a:off x="460976" y="3110177"/>
        <a:ext cx="5946423"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conn.co1.qualtrics.com/jfe/form/SV_cGVCgkHJ7l6SAp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conn.co1.qualtrics.com/jfe/form/SV_7PBRl9EB3mmOG4C"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conn.co1.qualtrics.com/jfe/form/SV_cGVCgkHJ7l6SAp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TRAINERS –</a:t>
            </a:r>
          </a:p>
          <a:p>
            <a:r>
              <a:rPr lang="en-US" dirty="0"/>
              <a:t>Add your cohort number</a:t>
            </a:r>
            <a:endParaRPr lang="en-US" dirty="0">
              <a:cs typeface="Calibri"/>
            </a:endParaRPr>
          </a:p>
          <a:p>
            <a:r>
              <a:rPr lang="en-US" dirty="0"/>
              <a:t>Post a link to the attendance survey (below) in the chat for those who do not use the QR code on the slide:</a:t>
            </a:r>
            <a:endParaRPr lang="en-US" dirty="0">
              <a:cs typeface="Calibri"/>
            </a:endParaRPr>
          </a:p>
          <a:p>
            <a:r>
              <a:rPr lang="en-US" dirty="0"/>
              <a:t>ATTENDANCE: </a:t>
            </a:r>
            <a:r>
              <a:rPr lang="en-US" dirty="0">
                <a:hlinkClick r:id="rId3"/>
              </a:rPr>
              <a:t>https://uconn.co1.qualtrics.com/jfe/form/SV_cGVCgkHJ7l6SApE</a:t>
            </a:r>
            <a:endParaRPr lang="en-US"/>
          </a:p>
        </p:txBody>
      </p:sp>
    </p:spTree>
    <p:extLst>
      <p:ext uri="{BB962C8B-B14F-4D97-AF65-F5344CB8AC3E}">
        <p14:creationId xmlns:p14="http://schemas.microsoft.com/office/powerpoint/2010/main" val="1921666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1466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9521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1234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Supporting &amp; Responding (updated): https://</a:t>
            </a:r>
            <a:r>
              <a:rPr lang="en-US" dirty="0" err="1"/>
              <a:t>www.pbis.org</a:t>
            </a:r>
            <a:r>
              <a:rPr lang="en-US" dirty="0"/>
              <a:t>/resource/supporting-and-responding-to-behavior-evidence-based-classroom-strategies-for-teachers</a:t>
            </a:r>
          </a:p>
        </p:txBody>
      </p:sp>
      <p:sp>
        <p:nvSpPr>
          <p:cNvPr id="4" name="Slide Number Placeholder 3"/>
          <p:cNvSpPr>
            <a:spLocks noGrp="1"/>
          </p:cNvSpPr>
          <p:nvPr>
            <p:ph type="sldNum" sz="quarter" idx="5"/>
          </p:nvPr>
        </p:nvSpPr>
        <p:spPr/>
        <p:txBody>
          <a:bodyPr/>
          <a:lstStyle/>
          <a:p>
            <a:fld id="{D9E9A522-274E-844E-8AB9-DE74A71CC10D}" type="slidenum">
              <a:rPr lang="en-US" smtClean="0"/>
              <a:t>17</a:t>
            </a:fld>
            <a:endParaRPr lang="en-US"/>
          </a:p>
        </p:txBody>
      </p:sp>
    </p:spTree>
    <p:extLst>
      <p:ext uri="{BB962C8B-B14F-4D97-AF65-F5344CB8AC3E}">
        <p14:creationId xmlns:p14="http://schemas.microsoft.com/office/powerpoint/2010/main" val="3541648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Supporting &amp; Responding (updated): https://</a:t>
            </a:r>
            <a:r>
              <a:rPr lang="en-US" sz="1600" dirty="0" err="1"/>
              <a:t>www.pbis.org</a:t>
            </a:r>
            <a:r>
              <a:rPr lang="en-US" sz="1600" dirty="0"/>
              <a:t>/resource/supporting-and-responding-to-behavior-evidence-based-classroom-strategies-for-teachers</a:t>
            </a: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5730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2516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21</a:t>
            </a:fld>
            <a:endParaRPr lang="en-US"/>
          </a:p>
        </p:txBody>
      </p:sp>
    </p:spTree>
    <p:extLst>
      <p:ext uri="{BB962C8B-B14F-4D97-AF65-F5344CB8AC3E}">
        <p14:creationId xmlns:p14="http://schemas.microsoft.com/office/powerpoint/2010/main" val="3461474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22</a:t>
            </a:fld>
            <a:endParaRPr lang="en-US"/>
          </a:p>
        </p:txBody>
      </p:sp>
    </p:spTree>
    <p:extLst>
      <p:ext uri="{BB962C8B-B14F-4D97-AF65-F5344CB8AC3E}">
        <p14:creationId xmlns:p14="http://schemas.microsoft.com/office/powerpoint/2010/main" val="2613304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23</a:t>
            </a:fld>
            <a:endParaRPr lang="en-US"/>
          </a:p>
        </p:txBody>
      </p:sp>
    </p:spTree>
    <p:extLst>
      <p:ext uri="{BB962C8B-B14F-4D97-AF65-F5344CB8AC3E}">
        <p14:creationId xmlns:p14="http://schemas.microsoft.com/office/powerpoint/2010/main" val="178362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Here is an example of a virtual poster from last year, created in google slides. </a:t>
            </a:r>
            <a:r>
              <a:rPr lang="en-US" sz="1200" b="0" i="0" kern="1200" dirty="0">
                <a:solidFill>
                  <a:schemeClr val="tx1"/>
                </a:solidFill>
                <a:effectLst/>
                <a:latin typeface="+mn-lt"/>
                <a:ea typeface="+mn-ea"/>
                <a:cs typeface="+mn-cs"/>
              </a:rPr>
              <a:t>You can click on the TV, fish, chalkboard, and computer screen to view various elements of PBIS, including the start of a PBIS Handbook.</a:t>
            </a:r>
            <a:r>
              <a:rPr lang="en-US" dirty="0"/>
              <a:t> Feel free to get creative in your virtual poster design!</a:t>
            </a:r>
          </a:p>
        </p:txBody>
      </p:sp>
      <p:sp>
        <p:nvSpPr>
          <p:cNvPr id="4" name="Slide Number Placeholder 3"/>
          <p:cNvSpPr>
            <a:spLocks noGrp="1"/>
          </p:cNvSpPr>
          <p:nvPr>
            <p:ph type="sldNum" sz="quarter" idx="5"/>
          </p:nvPr>
        </p:nvSpPr>
        <p:spPr/>
        <p:txBody>
          <a:bodyPr/>
          <a:lstStyle/>
          <a:p>
            <a:fld id="{D9E9A522-274E-844E-8AB9-DE74A71CC10D}" type="slidenum">
              <a:rPr lang="en-US" smtClean="0"/>
              <a:t>25</a:t>
            </a:fld>
            <a:endParaRPr lang="en-US"/>
          </a:p>
        </p:txBody>
      </p:sp>
    </p:spTree>
    <p:extLst>
      <p:ext uri="{BB962C8B-B14F-4D97-AF65-F5344CB8AC3E}">
        <p14:creationId xmlns:p14="http://schemas.microsoft.com/office/powerpoint/2010/main" val="212316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Add</a:t>
            </a:r>
            <a:r>
              <a:rPr lang="en-US" baseline="0" dirty="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7858127c9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87858127c9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134" name="Google Shape;134;g87858127c9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extLst>
      <p:ext uri="{BB962C8B-B14F-4D97-AF65-F5344CB8AC3E}">
        <p14:creationId xmlns:p14="http://schemas.microsoft.com/office/powerpoint/2010/main" val="785308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7749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6983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 a Data Hero: https://</a:t>
            </a:r>
            <a:r>
              <a:rPr lang="en-US" dirty="0" err="1"/>
              <a:t>www.pbisapps.org</a:t>
            </a:r>
            <a:r>
              <a:rPr lang="en-US" dirty="0"/>
              <a:t>/articles/be-a-data-hero-sustaining-practices-and-sharing-data</a:t>
            </a:r>
          </a:p>
          <a:p>
            <a:pPr marL="0" lvl="0" indent="0" algn="l" rtl="0">
              <a:spcBef>
                <a:spcPts val="0"/>
              </a:spcBef>
              <a:spcAft>
                <a:spcPts val="0"/>
              </a:spcAft>
              <a:buNone/>
            </a:pPr>
            <a:r>
              <a:rPr lang="en-US" dirty="0"/>
              <a:t>Data-based Decision Making: https://</a:t>
            </a:r>
            <a:r>
              <a:rPr lang="en-US" dirty="0" err="1"/>
              <a:t>www.pbis.org</a:t>
            </a:r>
            <a:r>
              <a:rPr lang="en-US" dirty="0"/>
              <a:t>/topics/data-based-decision-making</a:t>
            </a:r>
          </a:p>
          <a:p>
            <a:pPr marL="0" lvl="0" indent="0" algn="l" rtl="0">
              <a:spcBef>
                <a:spcPts val="0"/>
              </a:spcBef>
              <a:spcAft>
                <a:spcPts val="0"/>
              </a:spcAft>
              <a:buNone/>
            </a:pPr>
            <a:r>
              <a:rPr lang="en-US" dirty="0"/>
              <a:t>Supporting &amp; Responding to Student Behavior: https://</a:t>
            </a:r>
            <a:r>
              <a:rPr lang="en-US" dirty="0" err="1"/>
              <a:t>www.pbis.org</a:t>
            </a:r>
            <a:r>
              <a:rPr lang="en-US" dirty="0"/>
              <a:t>/resource/supporting-and-responding-to-behavior-evidence-based-classroom-strategies-for-teachers</a:t>
            </a:r>
          </a:p>
        </p:txBody>
      </p:sp>
    </p:spTree>
    <p:extLst>
      <p:ext uri="{BB962C8B-B14F-4D97-AF65-F5344CB8AC3E}">
        <p14:creationId xmlns:p14="http://schemas.microsoft.com/office/powerpoint/2010/main" val="3618551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TRAINERS -</a:t>
            </a:r>
            <a:endParaRPr lang="en-US" dirty="0"/>
          </a:p>
          <a:p>
            <a:pPr marL="158750" indent="0">
              <a:buNone/>
            </a:pPr>
            <a:r>
              <a:rPr lang="en-US"/>
              <a:t>Put link to evaluation (below) in the chat for those who do not use the QR code:</a:t>
            </a:r>
            <a:endParaRPr lang="en-US" dirty="0"/>
          </a:p>
          <a:p>
            <a:pPr marL="158750" indent="0">
              <a:buNone/>
            </a:pPr>
            <a:endParaRPr lang="en-US" dirty="0"/>
          </a:p>
          <a:p>
            <a:pPr marL="158750" indent="0">
              <a:buNone/>
            </a:pPr>
            <a:r>
              <a:rPr lang="en-US" dirty="0">
                <a:hlinkClick r:id="rId3"/>
              </a:rPr>
              <a:t>https://uconn.co1.qualtrics.com/jfe/form/SV_7PBRl9EB3mmOG4C</a:t>
            </a:r>
            <a:endParaRPr lang="en-US"/>
          </a:p>
        </p:txBody>
      </p:sp>
    </p:spTree>
    <p:extLst>
      <p:ext uri="{BB962C8B-B14F-4D97-AF65-F5344CB8AC3E}">
        <p14:creationId xmlns:p14="http://schemas.microsoft.com/office/powerpoint/2010/main" val="293252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TRAINERS –</a:t>
            </a:r>
          </a:p>
          <a:p>
            <a:pPr>
              <a:buNone/>
            </a:pPr>
            <a:r>
              <a:rPr lang="en-US" dirty="0"/>
              <a:t>Add your cohort number</a:t>
            </a:r>
            <a:endParaRPr lang="en-US" dirty="0">
              <a:cs typeface="Calibri"/>
            </a:endParaRPr>
          </a:p>
          <a:p>
            <a:pPr>
              <a:buNone/>
            </a:pPr>
            <a:r>
              <a:rPr lang="en-US" dirty="0"/>
              <a:t>Post a link to the attendance survey (below) in the chat for those who do not use the QR code on the slide:</a:t>
            </a:r>
            <a:endParaRPr lang="en-US" dirty="0">
              <a:cs typeface="Calibri"/>
            </a:endParaRPr>
          </a:p>
          <a:p>
            <a:r>
              <a:rPr lang="en-US" dirty="0"/>
              <a:t>ATTENDANCE: </a:t>
            </a:r>
            <a:r>
              <a:rPr lang="en-US" dirty="0">
                <a:hlinkClick r:id="rId3"/>
              </a:rPr>
              <a:t>https://uconn.co1.qualtrics.com/jfe/form/SV_cGVCgkHJ7l6SApE</a:t>
            </a:r>
            <a:endParaRPr lang="en-US">
              <a:cs typeface="Calibri" panose="020F0502020204030204"/>
            </a:endParaRPr>
          </a:p>
          <a:p>
            <a:endParaRPr lang="en-US" dirty="0">
              <a:cs typeface="Calibri"/>
            </a:endParaRPr>
          </a:p>
        </p:txBody>
      </p:sp>
    </p:spTree>
    <p:extLst>
      <p:ext uri="{BB962C8B-B14F-4D97-AF65-F5344CB8AC3E}">
        <p14:creationId xmlns:p14="http://schemas.microsoft.com/office/powerpoint/2010/main" val="104755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 a Data Hero: https://</a:t>
            </a:r>
            <a:r>
              <a:rPr lang="en-US" dirty="0" err="1"/>
              <a:t>www.pbisapps.org</a:t>
            </a:r>
            <a:r>
              <a:rPr lang="en-US" dirty="0"/>
              <a:t>/articles/be-a-data-hero-sustaining-practices-and-sharing-data</a:t>
            </a:r>
          </a:p>
          <a:p>
            <a:pPr marL="0" lvl="0" indent="0" algn="l" rtl="0">
              <a:spcBef>
                <a:spcPts val="0"/>
              </a:spcBef>
              <a:spcAft>
                <a:spcPts val="0"/>
              </a:spcAft>
              <a:buNone/>
            </a:pPr>
            <a:r>
              <a:rPr lang="en-US" dirty="0"/>
              <a:t>Data-based Decision Making: https://</a:t>
            </a:r>
            <a:r>
              <a:rPr lang="en-US" dirty="0" err="1"/>
              <a:t>www.pbis.org</a:t>
            </a:r>
            <a:r>
              <a:rPr lang="en-US" dirty="0"/>
              <a:t>/topics/data-based-decision-making</a:t>
            </a:r>
          </a:p>
          <a:p>
            <a:pPr marL="0" lvl="0" indent="0" algn="l" rtl="0">
              <a:spcBef>
                <a:spcPts val="0"/>
              </a:spcBef>
              <a:spcAft>
                <a:spcPts val="0"/>
              </a:spcAft>
              <a:buNone/>
            </a:pPr>
            <a:r>
              <a:rPr lang="en-US" dirty="0"/>
              <a:t>Supporting &amp; Responding to Student Behavior: https://</a:t>
            </a:r>
            <a:r>
              <a:rPr lang="en-US" dirty="0" err="1"/>
              <a:t>www.pbis.org</a:t>
            </a:r>
            <a:r>
              <a:rPr lang="en-US" dirty="0"/>
              <a:t>/resource/supporting-and-responding-to-behavior-evidence-based-classroom-strategies-for-teachers</a:t>
            </a:r>
          </a:p>
        </p:txBody>
      </p:sp>
    </p:spTree>
    <p:extLst>
      <p:ext uri="{BB962C8B-B14F-4D97-AF65-F5344CB8AC3E}">
        <p14:creationId xmlns:p14="http://schemas.microsoft.com/office/powerpoint/2010/main" val="2735831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9412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TRAINERS: The big idea of this section is to check in with coaches on who the team is sharing data with, what they are sharing and for what purpose, how, and how often.</a:t>
            </a:r>
            <a:endParaRPr dirty="0"/>
          </a:p>
        </p:txBody>
      </p:sp>
    </p:spTree>
    <p:extLst>
      <p:ext uri="{BB962C8B-B14F-4D97-AF65-F5344CB8AC3E}">
        <p14:creationId xmlns:p14="http://schemas.microsoft.com/office/powerpoint/2010/main" val="98658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1553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49116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3820341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3195352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55881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094819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79165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4747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110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53096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98513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4015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13631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7277037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864400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906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3.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theme" Target="../theme/theme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26823081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75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aching.nmc.edu/knowledgebase/changing-your-name-in-a-zoom-meetin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nepbis.org/coaching-training-materials/"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8.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86.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6.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7.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pbisapps.org/articles/be-a-data-hero-sustaining-practices-and-sharing-data"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hyperlink" Target="https://www.pbis.org/resource/supporting-and-responding-to-behavior-evidence-based-classroom-strategies-for-teachers" TargetMode="External"/><Relationship Id="rId4" Type="http://schemas.openxmlformats.org/officeDocument/2006/relationships/hyperlink" Target="https://www.pbis.org/topics/data-based-decision-maki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www.pbisapps.org/articles/be-a-data-hero-sustaining-practices-and-sharing-data"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hyperlink" Target="https://www.pbis.org/resource/supporting-and-responding-to-behavior-evidence-based-classroom-strategies-for-teachers" TargetMode="External"/><Relationship Id="rId4" Type="http://schemas.openxmlformats.org/officeDocument/2006/relationships/hyperlink" Target="https://www.pbis.org/topics/data-based-decision-mak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00CC-8AED-E94F-8E79-7F411ABEBA82}"/>
              </a:ext>
            </a:extLst>
          </p:cNvPr>
          <p:cNvSpPr>
            <a:spLocks noGrp="1"/>
          </p:cNvSpPr>
          <p:nvPr>
            <p:ph type="title"/>
          </p:nvPr>
        </p:nvSpPr>
        <p:spPr>
          <a:xfrm>
            <a:off x="914400" y="158008"/>
            <a:ext cx="10363200" cy="1362075"/>
          </a:xfrm>
        </p:spPr>
        <p:txBody>
          <a:bodyPr/>
          <a:lstStyle/>
          <a:p>
            <a:pPr algn="ctr"/>
            <a:r>
              <a:rPr lang="en-US" dirty="0">
                <a:ea typeface="ＭＳ Ｐゴシック"/>
              </a:rPr>
              <a:t>Welcome </a:t>
            </a:r>
            <a:r>
              <a:rPr lang="en-US" dirty="0" err="1">
                <a:ea typeface="ＭＳ Ｐゴシック"/>
              </a:rPr>
              <a:t>tO</a:t>
            </a:r>
            <a:r>
              <a:rPr lang="en-US" dirty="0">
                <a:ea typeface="ＭＳ Ｐゴシック"/>
              </a:rPr>
              <a:t> THE</a:t>
            </a:r>
            <a:br>
              <a:rPr lang="en-US" dirty="0">
                <a:ea typeface="ＭＳ Ｐゴシック"/>
              </a:rPr>
            </a:br>
            <a:r>
              <a:rPr lang="en-US" dirty="0">
                <a:ea typeface="ＭＳ Ｐゴシック"/>
              </a:rPr>
              <a:t>PBIS </a:t>
            </a:r>
            <a:r>
              <a:rPr lang="en-US" dirty="0">
                <a:ea typeface="ＭＳ Ｐゴシック"/>
                <a:cs typeface="ＭＳ Ｐゴシック" pitchFamily="-108" charset="-128"/>
              </a:rPr>
              <a:t>School-Wide COACHES’ </a:t>
            </a:r>
            <a:r>
              <a:rPr lang="en-US" dirty="0" err="1">
                <a:ea typeface="ＭＳ Ｐゴシック"/>
                <a:cs typeface="ＭＳ Ｐゴシック" pitchFamily="-108" charset="-128"/>
              </a:rPr>
              <a:t>MEETing</a:t>
            </a:r>
            <a:r>
              <a:rPr lang="en-US" dirty="0">
                <a:ea typeface="ＭＳ Ｐゴシック"/>
                <a:cs typeface="ＭＳ Ｐゴシック" pitchFamily="-108" charset="-128"/>
              </a:rPr>
              <a:t>!</a:t>
            </a:r>
            <a:endParaRPr lang="en-US" dirty="0"/>
          </a:p>
        </p:txBody>
      </p:sp>
      <p:sp>
        <p:nvSpPr>
          <p:cNvPr id="5" name="Text Placeholder 4">
            <a:extLst>
              <a:ext uri="{FF2B5EF4-FFF2-40B4-BE49-F238E27FC236}">
                <a16:creationId xmlns:a16="http://schemas.microsoft.com/office/drawing/2014/main" id="{6339216D-2495-7C49-B1DF-6F6D0A98C11B}"/>
              </a:ext>
            </a:extLst>
          </p:cNvPr>
          <p:cNvSpPr>
            <a:spLocks noGrp="1"/>
          </p:cNvSpPr>
          <p:nvPr>
            <p:ph type="body" idx="1"/>
          </p:nvPr>
        </p:nvSpPr>
        <p:spPr>
          <a:xfrm>
            <a:off x="251554" y="1942686"/>
            <a:ext cx="4716658" cy="4817309"/>
          </a:xfrm>
        </p:spPr>
        <p:txBody>
          <a:bodyPr/>
          <a:lstStyle/>
          <a:p>
            <a:r>
              <a:rPr lang="en-US" sz="2400" dirty="0"/>
              <a:t>As you wait for the training to begin, please:</a:t>
            </a:r>
          </a:p>
          <a:p>
            <a:endParaRPr lang="en-US" sz="2400" dirty="0">
              <a:solidFill>
                <a:schemeClr val="accent4">
                  <a:lumMod val="60000"/>
                  <a:lumOff val="40000"/>
                </a:schemeClr>
              </a:solidFill>
            </a:endParaRPr>
          </a:p>
          <a:p>
            <a:pPr marL="380990" indent="-380990">
              <a:spcAft>
                <a:spcPts val="1200"/>
              </a:spcAft>
              <a:buClr>
                <a:srgbClr val="047E95"/>
              </a:buClr>
              <a:buFont typeface="Wingdings" panose="05000000000000000000" pitchFamily="2" charset="2"/>
              <a:buChar char="ü"/>
            </a:pPr>
            <a:r>
              <a:rPr lang="en-US" sz="24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Update your display name in Zoom</a:t>
            </a:r>
            <a:r>
              <a:rPr lang="en-US" sz="2400" dirty="0">
                <a:solidFill>
                  <a:schemeClr val="accent4">
                    <a:lumMod val="60000"/>
                    <a:lumOff val="40000"/>
                  </a:schemeClr>
                </a:solidFill>
              </a:rPr>
              <a:t> </a:t>
            </a:r>
            <a:r>
              <a:rPr lang="en-US" sz="2400" dirty="0"/>
              <a:t>to read: [Your School], [Your Name] (e.g., Eastside HS, Joe Clark)</a:t>
            </a:r>
          </a:p>
          <a:p>
            <a:pPr marL="380990" indent="-380990">
              <a:spcAft>
                <a:spcPts val="1200"/>
              </a:spcAft>
              <a:buClr>
                <a:srgbClr val="047E95"/>
              </a:buClr>
              <a:buFont typeface="Wingdings" panose="05000000000000000000" pitchFamily="2" charset="2"/>
              <a:buChar char="ü"/>
            </a:pPr>
            <a:r>
              <a:rPr lang="en-US" sz="2400" dirty="0"/>
              <a:t>Pull up your current action plan</a:t>
            </a:r>
          </a:p>
          <a:p>
            <a:pPr marL="380990" indent="-380990">
              <a:spcAft>
                <a:spcPts val="1200"/>
              </a:spcAft>
              <a:buClr>
                <a:srgbClr val="047E95"/>
              </a:buClr>
              <a:buFont typeface="Wingdings" panose="05000000000000000000" pitchFamily="2" charset="2"/>
              <a:buChar char="ü"/>
            </a:pPr>
            <a:r>
              <a:rPr lang="en-US" sz="2400" dirty="0"/>
              <a:t>Enter your attendance by following the </a:t>
            </a:r>
            <a:r>
              <a:rPr lang="en-US" sz="2400" dirty="0">
                <a:hlinkClick r:id="rId4"/>
              </a:rPr>
              <a:t>hyperlink</a:t>
            </a:r>
            <a:r>
              <a:rPr lang="en-US" sz="2400" dirty="0"/>
              <a:t> or through </a:t>
            </a:r>
            <a:r>
              <a:rPr lang="en-US" sz="2400" dirty="0" err="1"/>
              <a:t>nepbis.org</a:t>
            </a:r>
            <a:r>
              <a:rPr lang="en-US" sz="2400" dirty="0"/>
              <a:t> or by scanning the QR code</a:t>
            </a:r>
          </a:p>
        </p:txBody>
      </p:sp>
      <p:pic>
        <p:nvPicPr>
          <p:cNvPr id="7" name="Picture 6">
            <a:extLst>
              <a:ext uri="{FF2B5EF4-FFF2-40B4-BE49-F238E27FC236}">
                <a16:creationId xmlns:a16="http://schemas.microsoft.com/office/drawing/2014/main" id="{B3E9D066-1F58-1D4C-A9AC-FB5CF52E50AB}"/>
              </a:ext>
            </a:extLst>
          </p:cNvPr>
          <p:cNvPicPr>
            <a:picLocks noChangeAspect="1"/>
          </p:cNvPicPr>
          <p:nvPr/>
        </p:nvPicPr>
        <p:blipFill>
          <a:blip r:embed="rId5"/>
          <a:stretch>
            <a:fillRect/>
          </a:stretch>
        </p:blipFill>
        <p:spPr>
          <a:xfrm>
            <a:off x="6438928" y="1827397"/>
            <a:ext cx="5548594" cy="3730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a:extLst>
              <a:ext uri="{FF2B5EF4-FFF2-40B4-BE49-F238E27FC236}">
                <a16:creationId xmlns:a16="http://schemas.microsoft.com/office/drawing/2014/main" id="{2CAEAB1B-5A49-A34E-8B93-DBEC5B63FD77}"/>
              </a:ext>
            </a:extLst>
          </p:cNvPr>
          <p:cNvSpPr/>
          <p:nvPr/>
        </p:nvSpPr>
        <p:spPr>
          <a:xfrm rot="19578596">
            <a:off x="9698552" y="1380823"/>
            <a:ext cx="1152134" cy="332756"/>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buClr>
                <a:srgbClr val="000000"/>
              </a:buClr>
            </a:pPr>
            <a:endParaRPr lang="en-US" sz="2400" kern="0">
              <a:solidFill>
                <a:srgbClr val="FFFFFF"/>
              </a:solidFill>
              <a:latin typeface="Franklin Gothic Book"/>
              <a:sym typeface="Arial"/>
            </a:endParaRPr>
          </a:p>
        </p:txBody>
      </p:sp>
      <p:sp>
        <p:nvSpPr>
          <p:cNvPr id="10" name="Left Arrow 9">
            <a:extLst>
              <a:ext uri="{FF2B5EF4-FFF2-40B4-BE49-F238E27FC236}">
                <a16:creationId xmlns:a16="http://schemas.microsoft.com/office/drawing/2014/main" id="{51F4CA59-2426-7244-B927-3E1E94907571}"/>
              </a:ext>
            </a:extLst>
          </p:cNvPr>
          <p:cNvSpPr/>
          <p:nvPr/>
        </p:nvSpPr>
        <p:spPr>
          <a:xfrm rot="19578596">
            <a:off x="8397608" y="4023138"/>
            <a:ext cx="792697" cy="43365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buClr>
                <a:srgbClr val="000000"/>
              </a:buClr>
            </a:pPr>
            <a:endParaRPr lang="en-US" sz="2400" kern="0">
              <a:solidFill>
                <a:srgbClr val="FFFFFF"/>
              </a:solidFill>
              <a:latin typeface="Franklin Gothic Book"/>
              <a:sym typeface="Arial"/>
            </a:endParaRPr>
          </a:p>
        </p:txBody>
      </p:sp>
      <p:pic>
        <p:nvPicPr>
          <p:cNvPr id="2" name="Picture 2" descr="Qr code&#10;&#10;Description automatically generated">
            <a:extLst>
              <a:ext uri="{FF2B5EF4-FFF2-40B4-BE49-F238E27FC236}">
                <a16:creationId xmlns:a16="http://schemas.microsoft.com/office/drawing/2014/main" id="{F57D43E2-8533-4CC5-9A18-D41F2B8F3C35}"/>
              </a:ext>
            </a:extLst>
          </p:cNvPr>
          <p:cNvPicPr>
            <a:picLocks noChangeAspect="1"/>
          </p:cNvPicPr>
          <p:nvPr/>
        </p:nvPicPr>
        <p:blipFill>
          <a:blip r:embed="rId6"/>
          <a:stretch>
            <a:fillRect/>
          </a:stretch>
        </p:blipFill>
        <p:spPr>
          <a:xfrm>
            <a:off x="4495800" y="4880697"/>
            <a:ext cx="2325831" cy="2335356"/>
          </a:xfrm>
          <a:prstGeom prst="rect">
            <a:avLst/>
          </a:prstGeom>
        </p:spPr>
      </p:pic>
    </p:spTree>
    <p:extLst>
      <p:ext uri="{BB962C8B-B14F-4D97-AF65-F5344CB8AC3E}">
        <p14:creationId xmlns:p14="http://schemas.microsoft.com/office/powerpoint/2010/main" val="274502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9FCFED5-D8E7-BE46-93BB-56C614159AD5}"/>
              </a:ext>
            </a:extLst>
          </p:cNvPr>
          <p:cNvGraphicFramePr/>
          <p:nvPr>
            <p:extLst>
              <p:ext uri="{D42A27DB-BD31-4B8C-83A1-F6EECF244321}">
                <p14:modId xmlns:p14="http://schemas.microsoft.com/office/powerpoint/2010/main" val="1249060049"/>
              </p:ext>
            </p:extLst>
          </p:nvPr>
        </p:nvGraphicFramePr>
        <p:xfrm>
          <a:off x="813349" y="1613961"/>
          <a:ext cx="10476855" cy="455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406CF7FD-97C6-CD4A-BB45-8684BBBB36BA}"/>
              </a:ext>
            </a:extLst>
          </p:cNvPr>
          <p:cNvSpPr>
            <a:spLocks noGrp="1"/>
          </p:cNvSpPr>
          <p:nvPr>
            <p:ph type="title"/>
          </p:nvPr>
        </p:nvSpPr>
        <p:spPr/>
        <p:txBody>
          <a:bodyPr/>
          <a:lstStyle/>
          <a:p>
            <a:r>
              <a:rPr lang="en-US" dirty="0"/>
              <a:t>WHY COMMUNICATE DATA?</a:t>
            </a:r>
          </a:p>
        </p:txBody>
      </p:sp>
    </p:spTree>
    <p:extLst>
      <p:ext uri="{BB962C8B-B14F-4D97-AF65-F5344CB8AC3E}">
        <p14:creationId xmlns:p14="http://schemas.microsoft.com/office/powerpoint/2010/main" val="24485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834238-8614-874E-83AE-CC06D36A4750}"/>
              </a:ext>
            </a:extLst>
          </p:cNvPr>
          <p:cNvSpPr>
            <a:spLocks noGrp="1"/>
          </p:cNvSpPr>
          <p:nvPr>
            <p:ph type="title"/>
          </p:nvPr>
        </p:nvSpPr>
        <p:spPr>
          <a:xfrm>
            <a:off x="325464" y="294468"/>
            <a:ext cx="11422251" cy="848532"/>
          </a:xfrm>
        </p:spPr>
        <p:txBody>
          <a:bodyPr/>
          <a:lstStyle/>
          <a:p>
            <a:r>
              <a:rPr lang="en-US" sz="3600" dirty="0"/>
              <a:t>COMMUNICATION OF DATA: CONSIDERATIONS</a:t>
            </a:r>
          </a:p>
        </p:txBody>
      </p:sp>
      <p:graphicFrame>
        <p:nvGraphicFramePr>
          <p:cNvPr id="7" name="Table 7">
            <a:extLst>
              <a:ext uri="{FF2B5EF4-FFF2-40B4-BE49-F238E27FC236}">
                <a16:creationId xmlns:a16="http://schemas.microsoft.com/office/drawing/2014/main" id="{AD4180B8-E77A-0E4F-8EB2-666D9F72B510}"/>
              </a:ext>
            </a:extLst>
          </p:cNvPr>
          <p:cNvGraphicFramePr>
            <a:graphicFrameLocks noGrp="1"/>
          </p:cNvGraphicFramePr>
          <p:nvPr>
            <p:ph type="tbl" idx="1"/>
            <p:extLst>
              <p:ext uri="{D42A27DB-BD31-4B8C-83A1-F6EECF244321}">
                <p14:modId xmlns:p14="http://schemas.microsoft.com/office/powerpoint/2010/main" val="293309494"/>
              </p:ext>
            </p:extLst>
          </p:nvPr>
        </p:nvGraphicFramePr>
        <p:xfrm>
          <a:off x="914400" y="1339314"/>
          <a:ext cx="10363200" cy="5151120"/>
        </p:xfrm>
        <a:graphic>
          <a:graphicData uri="http://schemas.openxmlformats.org/drawingml/2006/table">
            <a:tbl>
              <a:tblPr firstRow="1" bandRow="1">
                <a:tableStyleId>{5C22544A-7EE6-4342-B048-85BDC9FD1C3A}</a:tableStyleId>
              </a:tblPr>
              <a:tblGrid>
                <a:gridCol w="3440624">
                  <a:extLst>
                    <a:ext uri="{9D8B030D-6E8A-4147-A177-3AD203B41FA5}">
                      <a16:colId xmlns:a16="http://schemas.microsoft.com/office/drawing/2014/main" val="3320399860"/>
                    </a:ext>
                  </a:extLst>
                </a:gridCol>
                <a:gridCol w="3673098">
                  <a:extLst>
                    <a:ext uri="{9D8B030D-6E8A-4147-A177-3AD203B41FA5}">
                      <a16:colId xmlns:a16="http://schemas.microsoft.com/office/drawing/2014/main" val="3701813093"/>
                    </a:ext>
                  </a:extLst>
                </a:gridCol>
                <a:gridCol w="3249478">
                  <a:extLst>
                    <a:ext uri="{9D8B030D-6E8A-4147-A177-3AD203B41FA5}">
                      <a16:colId xmlns:a16="http://schemas.microsoft.com/office/drawing/2014/main" val="2182973000"/>
                    </a:ext>
                  </a:extLst>
                </a:gridCol>
              </a:tblGrid>
              <a:tr h="370840">
                <a:tc>
                  <a:txBody>
                    <a:bodyPr/>
                    <a:lstStyle/>
                    <a:p>
                      <a:r>
                        <a:rPr lang="en-US" sz="2200" dirty="0"/>
                        <a:t>WHO?</a:t>
                      </a:r>
                    </a:p>
                  </a:txBody>
                  <a:tcPr/>
                </a:tc>
                <a:tc>
                  <a:txBody>
                    <a:bodyPr/>
                    <a:lstStyle/>
                    <a:p>
                      <a:r>
                        <a:rPr lang="en-US" sz="2200" dirty="0"/>
                        <a:t>WHAT?</a:t>
                      </a:r>
                    </a:p>
                  </a:txBody>
                  <a:tcPr/>
                </a:tc>
                <a:tc>
                  <a:txBody>
                    <a:bodyPr/>
                    <a:lstStyle/>
                    <a:p>
                      <a:r>
                        <a:rPr lang="en-US" sz="2200" dirty="0"/>
                        <a:t>WHEN?</a:t>
                      </a:r>
                    </a:p>
                  </a:txBody>
                  <a:tcPr/>
                </a:tc>
                <a:extLst>
                  <a:ext uri="{0D108BD9-81ED-4DB2-BD59-A6C34878D82A}">
                    <a16:rowId xmlns:a16="http://schemas.microsoft.com/office/drawing/2014/main" val="2496643010"/>
                  </a:ext>
                </a:extLst>
              </a:tr>
              <a:tr h="370840">
                <a:tc>
                  <a:txBody>
                    <a:bodyPr/>
                    <a:lstStyle/>
                    <a:p>
                      <a:r>
                        <a:rPr lang="en-US" sz="2200" dirty="0"/>
                        <a:t>All Staff</a:t>
                      </a:r>
                    </a:p>
                  </a:txBody>
                  <a:tcPr/>
                </a:tc>
                <a:tc>
                  <a:txBody>
                    <a:bodyPr/>
                    <a:lstStyle/>
                    <a:p>
                      <a:pPr marL="342900" indent="-342900">
                        <a:buFont typeface="Arial" panose="020B0604020202020204" pitchFamily="34" charset="0"/>
                        <a:buChar char="•"/>
                      </a:pPr>
                      <a:r>
                        <a:rPr lang="en-US" sz="2200" dirty="0"/>
                        <a:t>Outcome goals</a:t>
                      </a:r>
                    </a:p>
                    <a:p>
                      <a:pPr marL="342900" indent="-342900">
                        <a:buFont typeface="Arial" panose="020B0604020202020204" pitchFamily="34" charset="0"/>
                        <a:buChar char="•"/>
                      </a:pPr>
                      <a:r>
                        <a:rPr lang="en-US" sz="2200" dirty="0"/>
                        <a:t>Survey results</a:t>
                      </a:r>
                    </a:p>
                    <a:p>
                      <a:pPr marL="342900" indent="-342900">
                        <a:buFont typeface="Arial" panose="020B0604020202020204" pitchFamily="34" charset="0"/>
                        <a:buChar char="•"/>
                      </a:pPr>
                      <a:r>
                        <a:rPr lang="en-US" sz="2200" dirty="0"/>
                        <a:t>Student outcome data</a:t>
                      </a:r>
                    </a:p>
                    <a:p>
                      <a:pPr marL="342900" indent="-342900">
                        <a:buFont typeface="Arial" panose="020B0604020202020204" pitchFamily="34" charset="0"/>
                        <a:buChar char="•"/>
                      </a:pPr>
                      <a:r>
                        <a:rPr lang="en-US" sz="2200" dirty="0"/>
                        <a:t>Fidelity data</a:t>
                      </a:r>
                    </a:p>
                  </a:txBody>
                  <a:tcPr/>
                </a:tc>
                <a:tc>
                  <a:txBody>
                    <a:bodyPr/>
                    <a:lstStyle/>
                    <a:p>
                      <a:pPr marL="0" indent="0">
                        <a:buFontTx/>
                        <a:buNone/>
                      </a:pPr>
                      <a:r>
                        <a:rPr lang="en-US" sz="2200" dirty="0"/>
                        <a:t>At least quarterly</a:t>
                      </a:r>
                    </a:p>
                  </a:txBody>
                  <a:tcPr/>
                </a:tc>
                <a:extLst>
                  <a:ext uri="{0D108BD9-81ED-4DB2-BD59-A6C34878D82A}">
                    <a16:rowId xmlns:a16="http://schemas.microsoft.com/office/drawing/2014/main" val="2234132432"/>
                  </a:ext>
                </a:extLst>
              </a:tr>
              <a:tr h="370840">
                <a:tc>
                  <a:txBody>
                    <a:bodyPr/>
                    <a:lstStyle/>
                    <a:p>
                      <a:r>
                        <a:rPr lang="en-US" sz="2200" dirty="0"/>
                        <a:t>Students/Families/ Community Partners</a:t>
                      </a:r>
                    </a:p>
                  </a:txBody>
                  <a:tcPr/>
                </a:tc>
                <a:tc>
                  <a:txBody>
                    <a:bodyPr/>
                    <a:lstStyle/>
                    <a:p>
                      <a:pPr marL="342900" indent="-342900">
                        <a:buFont typeface="Arial" panose="020B0604020202020204" pitchFamily="34" charset="0"/>
                        <a:buChar char="•"/>
                      </a:pPr>
                      <a:r>
                        <a:rPr lang="en-US" sz="2200" dirty="0"/>
                        <a:t>Outcome goals</a:t>
                      </a:r>
                    </a:p>
                    <a:p>
                      <a:pPr marL="342900" indent="-342900">
                        <a:buFont typeface="Arial" panose="020B0604020202020204" pitchFamily="34" charset="0"/>
                        <a:buChar char="•"/>
                      </a:pPr>
                      <a:r>
                        <a:rPr lang="en-US" sz="2200" dirty="0"/>
                        <a:t>Survey results</a:t>
                      </a:r>
                    </a:p>
                    <a:p>
                      <a:pPr marL="342900" indent="-342900">
                        <a:buFont typeface="Arial" panose="020B0604020202020204" pitchFamily="34" charset="0"/>
                        <a:buChar char="•"/>
                      </a:pPr>
                      <a:r>
                        <a:rPr lang="en-US" sz="2200" dirty="0"/>
                        <a:t>Fidelity data</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200" dirty="0"/>
                        <a:t>Celebrations</a:t>
                      </a:r>
                    </a:p>
                  </a:txBody>
                  <a:tcPr/>
                </a:tc>
                <a:tc>
                  <a:txBody>
                    <a:bodyPr/>
                    <a:lstStyle/>
                    <a:p>
                      <a:r>
                        <a:rPr lang="en-US" sz="2200" dirty="0"/>
                        <a:t>At least quarterly</a:t>
                      </a:r>
                    </a:p>
                  </a:txBody>
                  <a:tcPr/>
                </a:tc>
                <a:extLst>
                  <a:ext uri="{0D108BD9-81ED-4DB2-BD59-A6C34878D82A}">
                    <a16:rowId xmlns:a16="http://schemas.microsoft.com/office/drawing/2014/main" val="144663310"/>
                  </a:ext>
                </a:extLst>
              </a:tr>
              <a:tr h="370840">
                <a:tc>
                  <a:txBody>
                    <a:bodyPr/>
                    <a:lstStyle/>
                    <a:p>
                      <a:r>
                        <a:rPr lang="en-US" sz="2200" dirty="0"/>
                        <a:t>Other teams (e.g., with similar goals, across tiers)</a:t>
                      </a:r>
                    </a:p>
                  </a:txBody>
                  <a:tcPr/>
                </a:tc>
                <a:tc>
                  <a:txBody>
                    <a:bodyPr/>
                    <a:lstStyle/>
                    <a:p>
                      <a:pPr marL="342900" indent="-342900">
                        <a:buFont typeface="Arial" panose="020B0604020202020204" pitchFamily="34" charset="0"/>
                        <a:buChar char="•"/>
                      </a:pPr>
                      <a:r>
                        <a:rPr lang="en-US" sz="2200" dirty="0"/>
                        <a:t>Outcome goals</a:t>
                      </a:r>
                    </a:p>
                    <a:p>
                      <a:pPr marL="342900" indent="-342900">
                        <a:buFont typeface="Arial" panose="020B0604020202020204" pitchFamily="34" charset="0"/>
                        <a:buChar char="•"/>
                      </a:pPr>
                      <a:r>
                        <a:rPr lang="en-US" sz="2200" dirty="0"/>
                        <a:t>Outcome data</a:t>
                      </a:r>
                    </a:p>
                  </a:txBody>
                  <a:tcPr/>
                </a:tc>
                <a:tc>
                  <a:txBody>
                    <a:bodyPr/>
                    <a:lstStyle/>
                    <a:p>
                      <a:r>
                        <a:rPr lang="en-US" sz="2200" dirty="0"/>
                        <a:t>Depends on purpose and level of collaboration</a:t>
                      </a:r>
                    </a:p>
                  </a:txBody>
                  <a:tcPr/>
                </a:tc>
                <a:extLst>
                  <a:ext uri="{0D108BD9-81ED-4DB2-BD59-A6C34878D82A}">
                    <a16:rowId xmlns:a16="http://schemas.microsoft.com/office/drawing/2014/main" val="1767741534"/>
                  </a:ext>
                </a:extLst>
              </a:tr>
              <a:tr h="370840">
                <a:tc>
                  <a:txBody>
                    <a:bodyPr/>
                    <a:lstStyle/>
                    <a:p>
                      <a:r>
                        <a:rPr lang="en-US" sz="2200" dirty="0"/>
                        <a:t>District Leadership</a:t>
                      </a:r>
                    </a:p>
                  </a:txBody>
                  <a:tcPr/>
                </a:tc>
                <a:tc>
                  <a:txBody>
                    <a:bodyPr/>
                    <a:lstStyle/>
                    <a:p>
                      <a:pPr marL="342900" indent="-342900">
                        <a:buFont typeface="Arial" panose="020B0604020202020204" pitchFamily="34" charset="0"/>
                        <a:buChar char="•"/>
                      </a:pPr>
                      <a:r>
                        <a:rPr lang="en-US" sz="2200" dirty="0"/>
                        <a:t>Outcome goals</a:t>
                      </a:r>
                    </a:p>
                    <a:p>
                      <a:pPr marL="342900" indent="-342900">
                        <a:buFont typeface="Arial" panose="020B0604020202020204" pitchFamily="34" charset="0"/>
                        <a:buChar char="•"/>
                      </a:pPr>
                      <a:r>
                        <a:rPr lang="en-US" sz="2200" dirty="0"/>
                        <a:t>Celebrations</a:t>
                      </a:r>
                    </a:p>
                  </a:txBody>
                  <a:tcPr/>
                </a:tc>
                <a:tc>
                  <a:txBody>
                    <a:bodyPr/>
                    <a:lstStyle/>
                    <a:p>
                      <a:r>
                        <a:rPr lang="en-US" sz="2200" dirty="0"/>
                        <a:t>Annually</a:t>
                      </a:r>
                    </a:p>
                  </a:txBody>
                  <a:tcPr/>
                </a:tc>
                <a:extLst>
                  <a:ext uri="{0D108BD9-81ED-4DB2-BD59-A6C34878D82A}">
                    <a16:rowId xmlns:a16="http://schemas.microsoft.com/office/drawing/2014/main" val="1860228445"/>
                  </a:ext>
                </a:extLst>
              </a:tr>
            </a:tbl>
          </a:graphicData>
        </a:graphic>
      </p:graphicFrame>
    </p:spTree>
    <p:extLst>
      <p:ext uri="{BB962C8B-B14F-4D97-AF65-F5344CB8AC3E}">
        <p14:creationId xmlns:p14="http://schemas.microsoft.com/office/powerpoint/2010/main" val="1950614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7584" y="65803"/>
            <a:ext cx="5643458" cy="2852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tx1">
                    <a:lumMod val="10000"/>
                    <a:lumOff val="90000"/>
                  </a:schemeClr>
                </a:solidFill>
              </a:rPr>
              <a:t>What is most related to high sustainability?</a:t>
            </a:r>
          </a:p>
        </p:txBody>
      </p:sp>
      <p:sp>
        <p:nvSpPr>
          <p:cNvPr id="5" name="Title 1"/>
          <p:cNvSpPr txBox="1">
            <a:spLocks/>
          </p:cNvSpPr>
          <p:nvPr/>
        </p:nvSpPr>
        <p:spPr>
          <a:xfrm>
            <a:off x="6532478" y="4005263"/>
            <a:ext cx="5643458" cy="2852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accent4">
                    <a:lumMod val="40000"/>
                    <a:lumOff val="60000"/>
                  </a:schemeClr>
                </a:solidFill>
              </a:rPr>
              <a:t>The frequency that data are presented to all school staff.</a:t>
            </a:r>
          </a:p>
        </p:txBody>
      </p:sp>
      <p:pic>
        <p:nvPicPr>
          <p:cNvPr id="1026" name="Picture 2" descr="http://2tradersclub.com/wp-content/uploads/2014/02/question.jpg"/>
          <p:cNvPicPr>
            <a:picLocks noChangeAspect="1" noChangeArrowheads="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4798" t="13477" r="9223" b="15448"/>
          <a:stretch/>
        </p:blipFill>
        <p:spPr bwMode="auto">
          <a:xfrm>
            <a:off x="211520" y="4158862"/>
            <a:ext cx="2837793" cy="2699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2tradersclub.com/wp-content/uploads/2014/02/question.jpg"/>
          <p:cNvPicPr>
            <a:picLocks noChangeAspect="1" noChangeArrowheads="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4798" t="13477" r="9223" b="15448"/>
          <a:stretch/>
        </p:blipFill>
        <p:spPr bwMode="auto">
          <a:xfrm>
            <a:off x="9639946" y="56010"/>
            <a:ext cx="2552054" cy="24273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63868" y="5868867"/>
            <a:ext cx="4572000" cy="923330"/>
          </a:xfrm>
          <a:prstGeom prst="rect">
            <a:avLst/>
          </a:prstGeom>
        </p:spPr>
        <p:txBody>
          <a:bodyPr>
            <a:spAutoFit/>
          </a:bodyPr>
          <a:lstStyle/>
          <a:p>
            <a:r>
              <a:rPr lang="en-US" i="1" dirty="0">
                <a:solidFill>
                  <a:schemeClr val="bg1"/>
                </a:solidFill>
              </a:rPr>
              <a:t>McIntosh, K., Kim, J., Mercer, S. H., Strickland-Cohen, M. K., &amp; Horner, R. H. (2015).</a:t>
            </a:r>
          </a:p>
        </p:txBody>
      </p:sp>
    </p:spTree>
    <p:extLst>
      <p:ext uri="{BB962C8B-B14F-4D97-AF65-F5344CB8AC3E}">
        <p14:creationId xmlns:p14="http://schemas.microsoft.com/office/powerpoint/2010/main" val="286703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183555-8CF5-7D4A-9397-B8979CF981A9}"/>
              </a:ext>
            </a:extLst>
          </p:cNvPr>
          <p:cNvSpPr>
            <a:spLocks noGrp="1"/>
          </p:cNvSpPr>
          <p:nvPr>
            <p:ph type="title"/>
          </p:nvPr>
        </p:nvSpPr>
        <p:spPr>
          <a:xfrm>
            <a:off x="238584" y="328126"/>
            <a:ext cx="9027336" cy="1239417"/>
          </a:xfrm>
        </p:spPr>
        <p:txBody>
          <a:bodyPr/>
          <a:lstStyle/>
          <a:p>
            <a:r>
              <a:rPr lang="en-US" sz="3600" dirty="0"/>
              <a:t>SHARING DATA WITH STAFF</a:t>
            </a:r>
          </a:p>
        </p:txBody>
      </p:sp>
      <p:sp>
        <p:nvSpPr>
          <p:cNvPr id="7" name="Rectangle 6">
            <a:extLst>
              <a:ext uri="{FF2B5EF4-FFF2-40B4-BE49-F238E27FC236}">
                <a16:creationId xmlns:a16="http://schemas.microsoft.com/office/drawing/2014/main" id="{BFC04019-0D89-FF4A-AF02-5FD949D012B0}"/>
              </a:ext>
            </a:extLst>
          </p:cNvPr>
          <p:cNvSpPr/>
          <p:nvPr/>
        </p:nvSpPr>
        <p:spPr>
          <a:xfrm>
            <a:off x="2716114" y="6390538"/>
            <a:ext cx="13070191" cy="365806"/>
          </a:xfrm>
          <a:prstGeom prst="rect">
            <a:avLst/>
          </a:prstGeom>
        </p:spPr>
        <p:txBody>
          <a:bodyPr wrap="square">
            <a:spAutoFit/>
          </a:bodyPr>
          <a:lstStyle/>
          <a:p>
            <a:pPr defTabSz="1219139">
              <a:defRPr/>
            </a:pPr>
            <a:r>
              <a:rPr lang="en-US" sz="1777" i="1">
                <a:solidFill>
                  <a:srgbClr val="FFFFFF"/>
                </a:solidFill>
                <a:latin typeface="Franklin Gothic Book"/>
                <a:cs typeface="Arial"/>
                <a:sym typeface="Arial"/>
              </a:rPr>
              <a:t>Pinkelman, S., McIntosh, K., Kim, J. R., </a:t>
            </a:r>
            <a:r>
              <a:rPr lang="en-US" sz="1777" i="1" err="1">
                <a:solidFill>
                  <a:srgbClr val="FFFFFF"/>
                </a:solidFill>
                <a:latin typeface="Franklin Gothic Book"/>
                <a:cs typeface="Arial"/>
                <a:sym typeface="Arial"/>
              </a:rPr>
              <a:t>Rasplica</a:t>
            </a:r>
            <a:r>
              <a:rPr lang="en-US" sz="1777" i="1">
                <a:solidFill>
                  <a:srgbClr val="FFFFFF"/>
                </a:solidFill>
                <a:latin typeface="Franklin Gothic Book"/>
                <a:cs typeface="Arial"/>
                <a:sym typeface="Arial"/>
              </a:rPr>
              <a:t>, C.K., Berg, T. &amp; Strickland-Cohen, M. K. (2015).</a:t>
            </a:r>
          </a:p>
        </p:txBody>
      </p:sp>
      <p:sp>
        <p:nvSpPr>
          <p:cNvPr id="8" name="Rectangle 7">
            <a:extLst>
              <a:ext uri="{FF2B5EF4-FFF2-40B4-BE49-F238E27FC236}">
                <a16:creationId xmlns:a16="http://schemas.microsoft.com/office/drawing/2014/main" id="{A119666B-9F8A-464E-8114-D9BDA2EE2528}"/>
              </a:ext>
            </a:extLst>
          </p:cNvPr>
          <p:cNvSpPr/>
          <p:nvPr/>
        </p:nvSpPr>
        <p:spPr>
          <a:xfrm>
            <a:off x="238585" y="1631989"/>
            <a:ext cx="8191313" cy="2061718"/>
          </a:xfrm>
          <a:prstGeom prst="rect">
            <a:avLst/>
          </a:prstGeom>
        </p:spPr>
        <p:txBody>
          <a:bodyPr wrap="square">
            <a:spAutoFit/>
          </a:bodyPr>
          <a:lstStyle/>
          <a:p>
            <a:pPr lvl="1" defTabSz="1625519">
              <a:buClr>
                <a:prstClr val="white"/>
              </a:buClr>
            </a:pPr>
            <a:r>
              <a:rPr lang="en-US" sz="2133">
                <a:solidFill>
                  <a:prstClr val="white"/>
                </a:solidFill>
              </a:rPr>
              <a:t>TYPES OF DATA</a:t>
            </a:r>
          </a:p>
          <a:p>
            <a:pPr lvl="1" defTabSz="1625519">
              <a:buClr>
                <a:prstClr val="white"/>
              </a:buClr>
            </a:pPr>
            <a:endParaRPr lang="en-US" sz="2133">
              <a:solidFill>
                <a:prstClr val="white"/>
              </a:solidFill>
            </a:endParaRPr>
          </a:p>
          <a:p>
            <a:pPr marL="380990" lvl="1" indent="-380990" defTabSz="1625519">
              <a:buClr>
                <a:prstClr val="white"/>
              </a:buClr>
              <a:buFont typeface="Arial" panose="020B0604020202020204" pitchFamily="34" charset="0"/>
              <a:buChar char="•"/>
            </a:pPr>
            <a:r>
              <a:rPr lang="en-US" sz="2133">
                <a:solidFill>
                  <a:prstClr val="white"/>
                </a:solidFill>
              </a:rPr>
              <a:t>School-wide behavior/discipline data (NOT individual students)</a:t>
            </a:r>
          </a:p>
          <a:p>
            <a:pPr marL="380990" lvl="1" indent="-380990" defTabSz="1625519">
              <a:buClr>
                <a:prstClr val="white"/>
              </a:buClr>
              <a:buFont typeface="Arial" panose="020B0604020202020204" pitchFamily="34" charset="0"/>
              <a:buChar char="•"/>
            </a:pPr>
            <a:r>
              <a:rPr lang="en-US" sz="2133">
                <a:solidFill>
                  <a:prstClr val="white"/>
                </a:solidFill>
              </a:rPr>
              <a:t>Survey results</a:t>
            </a:r>
          </a:p>
          <a:p>
            <a:pPr marL="380990" lvl="1" indent="-380990" defTabSz="1625519">
              <a:buClr>
                <a:prstClr val="white"/>
              </a:buClr>
              <a:buFont typeface="Arial" panose="020B0604020202020204" pitchFamily="34" charset="0"/>
              <a:buChar char="•"/>
            </a:pPr>
            <a:r>
              <a:rPr lang="en-US" sz="2133">
                <a:solidFill>
                  <a:prstClr val="white"/>
                </a:solidFill>
              </a:rPr>
              <a:t>Outcome goals</a:t>
            </a:r>
          </a:p>
          <a:p>
            <a:pPr marL="380990" lvl="1" indent="-380990" defTabSz="1625519">
              <a:buClr>
                <a:prstClr val="white"/>
              </a:buClr>
              <a:buFont typeface="Arial" panose="020B0604020202020204" pitchFamily="34" charset="0"/>
              <a:buChar char="•"/>
            </a:pPr>
            <a:r>
              <a:rPr lang="en-US" sz="2133">
                <a:solidFill>
                  <a:prstClr val="white"/>
                </a:solidFill>
              </a:rPr>
              <a:t>PBIS fidelity data</a:t>
            </a:r>
          </a:p>
        </p:txBody>
      </p:sp>
      <p:sp>
        <p:nvSpPr>
          <p:cNvPr id="9" name="TextBox 8">
            <a:extLst>
              <a:ext uri="{FF2B5EF4-FFF2-40B4-BE49-F238E27FC236}">
                <a16:creationId xmlns:a16="http://schemas.microsoft.com/office/drawing/2014/main" id="{F9E8F8B8-0087-9341-A0C1-40238CFBA045}"/>
              </a:ext>
            </a:extLst>
          </p:cNvPr>
          <p:cNvSpPr txBox="1"/>
          <p:nvPr/>
        </p:nvSpPr>
        <p:spPr>
          <a:xfrm>
            <a:off x="8429897" y="3429000"/>
            <a:ext cx="3187860" cy="2061718"/>
          </a:xfrm>
          <a:prstGeom prst="rect">
            <a:avLst/>
          </a:prstGeom>
          <a:noFill/>
        </p:spPr>
        <p:txBody>
          <a:bodyPr wrap="none" rtlCol="0">
            <a:spAutoFit/>
          </a:bodyPr>
          <a:lstStyle/>
          <a:p>
            <a:r>
              <a:rPr lang="en-US" sz="2133" dirty="0">
                <a:solidFill>
                  <a:schemeClr val="bg1"/>
                </a:solidFill>
              </a:rPr>
              <a:t>WAYS TO SHARE DATA</a:t>
            </a:r>
          </a:p>
          <a:p>
            <a:endParaRPr lang="en-US" sz="2133" dirty="0">
              <a:solidFill>
                <a:schemeClr val="bg1"/>
              </a:solidFill>
            </a:endParaRPr>
          </a:p>
          <a:p>
            <a:pPr marL="380990" indent="-380990">
              <a:buClr>
                <a:schemeClr val="bg1"/>
              </a:buClr>
              <a:buFont typeface="Arial" panose="020B0604020202020204" pitchFamily="34" charset="0"/>
              <a:buChar char="•"/>
            </a:pPr>
            <a:r>
              <a:rPr lang="en-US" sz="2133" dirty="0">
                <a:solidFill>
                  <a:schemeClr val="bg1"/>
                </a:solidFill>
              </a:rPr>
              <a:t>Evaluation reports</a:t>
            </a:r>
          </a:p>
          <a:p>
            <a:pPr marL="380990" indent="-380990">
              <a:buClr>
                <a:schemeClr val="bg1"/>
              </a:buClr>
              <a:buFont typeface="Arial" panose="020B0604020202020204" pitchFamily="34" charset="0"/>
              <a:buChar char="•"/>
            </a:pPr>
            <a:r>
              <a:rPr lang="en-US" sz="2133" dirty="0">
                <a:solidFill>
                  <a:schemeClr val="bg1"/>
                </a:solidFill>
              </a:rPr>
              <a:t>Monthly newsletters</a:t>
            </a:r>
          </a:p>
          <a:p>
            <a:pPr marL="380990" indent="-380990">
              <a:buClr>
                <a:schemeClr val="bg1"/>
              </a:buClr>
              <a:buFont typeface="Arial" panose="020B0604020202020204" pitchFamily="34" charset="0"/>
              <a:buChar char="•"/>
            </a:pPr>
            <a:r>
              <a:rPr lang="en-US" sz="2133" dirty="0">
                <a:solidFill>
                  <a:schemeClr val="bg1"/>
                </a:solidFill>
              </a:rPr>
              <a:t>Data walls</a:t>
            </a:r>
          </a:p>
          <a:p>
            <a:pPr marL="380990" indent="-380990">
              <a:buClr>
                <a:schemeClr val="bg1"/>
              </a:buClr>
              <a:buFont typeface="Arial" panose="020B0604020202020204" pitchFamily="34" charset="0"/>
              <a:buChar char="•"/>
            </a:pPr>
            <a:r>
              <a:rPr lang="en-US" sz="2133" dirty="0">
                <a:solidFill>
                  <a:schemeClr val="bg1"/>
                </a:solidFill>
              </a:rPr>
              <a:t>Staff meetings</a:t>
            </a:r>
          </a:p>
        </p:txBody>
      </p:sp>
      <p:pic>
        <p:nvPicPr>
          <p:cNvPr id="10" name="Content Placeholder 4">
            <a:extLst>
              <a:ext uri="{FF2B5EF4-FFF2-40B4-BE49-F238E27FC236}">
                <a16:creationId xmlns:a16="http://schemas.microsoft.com/office/drawing/2014/main" id="{20ECF54C-CB0C-9C43-8149-43B036C77A20}"/>
              </a:ext>
            </a:extLst>
          </p:cNvPr>
          <p:cNvPicPr>
            <a:picLocks noChangeAspect="1"/>
          </p:cNvPicPr>
          <p:nvPr/>
        </p:nvPicPr>
        <p:blipFill>
          <a:blip r:embed="rId3"/>
          <a:stretch>
            <a:fillRect/>
          </a:stretch>
        </p:blipFill>
        <p:spPr>
          <a:xfrm>
            <a:off x="2136861" y="3793910"/>
            <a:ext cx="1662235" cy="2286420"/>
          </a:xfrm>
          <a:prstGeom prst="rect">
            <a:avLst/>
          </a:prstGeom>
          <a:noFill/>
          <a:ln>
            <a:noFill/>
          </a:ln>
          <a:effectLst>
            <a:softEdge rad="78730"/>
          </a:effectLst>
        </p:spPr>
      </p:pic>
      <p:pic>
        <p:nvPicPr>
          <p:cNvPr id="11" name="Content Placeholder 3">
            <a:extLst>
              <a:ext uri="{FF2B5EF4-FFF2-40B4-BE49-F238E27FC236}">
                <a16:creationId xmlns:a16="http://schemas.microsoft.com/office/drawing/2014/main" id="{C61A3260-B11D-B44D-A673-864DB7E34E2F}"/>
              </a:ext>
            </a:extLst>
          </p:cNvPr>
          <p:cNvPicPr>
            <a:picLocks noChangeAspect="1"/>
          </p:cNvPicPr>
          <p:nvPr/>
        </p:nvPicPr>
        <p:blipFill>
          <a:blip r:embed="rId4"/>
          <a:stretch>
            <a:fillRect/>
          </a:stretch>
        </p:blipFill>
        <p:spPr>
          <a:xfrm>
            <a:off x="4422911" y="3692310"/>
            <a:ext cx="3383172" cy="2290820"/>
          </a:xfrm>
          <a:prstGeom prst="rect">
            <a:avLst/>
          </a:prstGeom>
          <a:noFill/>
          <a:ln>
            <a:noFill/>
          </a:ln>
          <a:effectLst>
            <a:softEdge rad="82053"/>
          </a:effectLst>
        </p:spPr>
      </p:pic>
    </p:spTree>
    <p:extLst>
      <p:ext uri="{BB962C8B-B14F-4D97-AF65-F5344CB8AC3E}">
        <p14:creationId xmlns:p14="http://schemas.microsoft.com/office/powerpoint/2010/main" val="23277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8674A0-27A2-4903-B7A6-3BDE4718F1B9}"/>
              </a:ext>
            </a:extLst>
          </p:cNvPr>
          <p:cNvSpPr>
            <a:spLocks noGrp="1"/>
          </p:cNvSpPr>
          <p:nvPr>
            <p:ph type="title"/>
          </p:nvPr>
        </p:nvSpPr>
        <p:spPr>
          <a:xfrm>
            <a:off x="616226" y="133116"/>
            <a:ext cx="9388511" cy="845600"/>
          </a:xfrm>
        </p:spPr>
        <p:txBody>
          <a:bodyPr/>
          <a:lstStyle/>
          <a:p>
            <a:r>
              <a:rPr lang="en-US" dirty="0"/>
              <a:t>MORE DATA SHARING EXAMPLES</a:t>
            </a:r>
          </a:p>
        </p:txBody>
      </p:sp>
      <p:pic>
        <p:nvPicPr>
          <p:cNvPr id="4" name="Picture 4" descr="Text&#10;&#10;Description automatically generated">
            <a:extLst>
              <a:ext uri="{FF2B5EF4-FFF2-40B4-BE49-F238E27FC236}">
                <a16:creationId xmlns:a16="http://schemas.microsoft.com/office/drawing/2014/main" id="{24BD4442-272E-4ECF-89A0-729149E5447A}"/>
              </a:ext>
            </a:extLst>
          </p:cNvPr>
          <p:cNvPicPr>
            <a:picLocks noChangeAspect="1"/>
          </p:cNvPicPr>
          <p:nvPr/>
        </p:nvPicPr>
        <p:blipFill>
          <a:blip r:embed="rId2"/>
          <a:stretch>
            <a:fillRect/>
          </a:stretch>
        </p:blipFill>
        <p:spPr>
          <a:xfrm>
            <a:off x="206830" y="1172066"/>
            <a:ext cx="8916954" cy="2430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descr="Table&#10;&#10;Description automatically generated">
            <a:extLst>
              <a:ext uri="{FF2B5EF4-FFF2-40B4-BE49-F238E27FC236}">
                <a16:creationId xmlns:a16="http://schemas.microsoft.com/office/drawing/2014/main" id="{110E9662-004C-4828-BF70-4433CF07250F}"/>
              </a:ext>
            </a:extLst>
          </p:cNvPr>
          <p:cNvPicPr>
            <a:picLocks noChangeAspect="1"/>
          </p:cNvPicPr>
          <p:nvPr/>
        </p:nvPicPr>
        <p:blipFill>
          <a:blip r:embed="rId3"/>
          <a:stretch>
            <a:fillRect/>
          </a:stretch>
        </p:blipFill>
        <p:spPr>
          <a:xfrm>
            <a:off x="1303176" y="3832205"/>
            <a:ext cx="4562669" cy="2902510"/>
          </a:xfrm>
          <a:prstGeom prst="rect">
            <a:avLst/>
          </a:prstGeom>
        </p:spPr>
      </p:pic>
      <p:pic>
        <p:nvPicPr>
          <p:cNvPr id="7" name="Picture 7" descr="A picture containing chart&#10;&#10;Description automatically generated">
            <a:extLst>
              <a:ext uri="{FF2B5EF4-FFF2-40B4-BE49-F238E27FC236}">
                <a16:creationId xmlns:a16="http://schemas.microsoft.com/office/drawing/2014/main" id="{0E0B5E66-BF5D-4EFE-A362-DA6D81423BAE}"/>
              </a:ext>
            </a:extLst>
          </p:cNvPr>
          <p:cNvPicPr>
            <a:picLocks noChangeAspect="1"/>
          </p:cNvPicPr>
          <p:nvPr/>
        </p:nvPicPr>
        <p:blipFill>
          <a:blip r:embed="rId4"/>
          <a:stretch>
            <a:fillRect/>
          </a:stretch>
        </p:blipFill>
        <p:spPr>
          <a:xfrm>
            <a:off x="8822094" y="3264257"/>
            <a:ext cx="2743200" cy="3190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83444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B662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111588" y="1374152"/>
            <a:ext cx="7051176"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buNone/>
            </a:pPr>
            <a:r>
              <a:rPr lang="en-US" sz="2800" dirty="0">
                <a:solidFill>
                  <a:schemeClr val="accent2">
                    <a:lumMod val="50000"/>
                  </a:schemeClr>
                </a:solidFill>
              </a:rPr>
              <a:t>How has your team moved forward with sharing data with various stakeholders?</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examples can you share?</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further support do you need so you can support your team with this work?</a:t>
            </a:r>
          </a:p>
          <a:p>
            <a:pPr marL="186262" indent="0">
              <a:buNone/>
            </a:pPr>
            <a:endParaRPr lang="en-US" sz="2800" dirty="0">
              <a:solidFill>
                <a:schemeClr val="accent2">
                  <a:lumMod val="50000"/>
                </a:schemeClr>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dirty="0">
                <a:solidFill>
                  <a:schemeClr val="bg1"/>
                </a:solidFill>
                <a:cs typeface="Calibri Light"/>
              </a:rPr>
              <a:t>DISCUSSION: </a:t>
            </a:r>
            <a:r>
              <a:rPr lang="en-US" sz="3733" dirty="0">
                <a:solidFill>
                  <a:schemeClr val="bg1"/>
                </a:solidFill>
                <a:cs typeface="Calibri Light"/>
              </a:rPr>
              <a:t>BIG IDEA CHECK IN</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3 minutes</a:t>
            </a:r>
          </a:p>
          <a:p>
            <a:pPr marL="203195" indent="0" defTabSz="1219170">
              <a:lnSpc>
                <a:spcPct val="150000"/>
              </a:lnSpc>
              <a:buClr>
                <a:prstClr val="white"/>
              </a:buClr>
              <a:buNone/>
              <a:defRPr/>
            </a:pPr>
            <a:r>
              <a:rPr lang="en-US" sz="2133" kern="0" dirty="0">
                <a:solidFill>
                  <a:prstClr val="white"/>
                </a:solidFill>
              </a:rPr>
              <a:t>12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Independent Jot</a:t>
            </a:r>
          </a:p>
          <a:p>
            <a:pPr marL="203195" indent="0" defTabSz="1219170">
              <a:buClr>
                <a:prstClr val="white"/>
              </a:buClr>
              <a:buNone/>
              <a:defRPr/>
            </a:pPr>
            <a:endParaRPr lang="en-US" sz="1000" kern="0" dirty="0">
              <a:solidFill>
                <a:prstClr val="white"/>
              </a:solidFill>
            </a:endParaRPr>
          </a:p>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93671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9" y="4024912"/>
            <a:ext cx="7029196" cy="2154763"/>
          </a:xfrm>
          <a:prstGeom prst="rect">
            <a:avLst/>
          </a:prstGeom>
        </p:spPr>
        <p:txBody>
          <a:bodyPr spcFirstLastPara="1" wrap="square" lIns="121900" tIns="121900" rIns="121900" bIns="121900" anchor="ctr" anchorCtr="0">
            <a:noAutofit/>
          </a:bodyPr>
          <a:lstStyle/>
          <a:p>
            <a:r>
              <a:rPr lang="en-US" sz="7200" b="1" dirty="0"/>
              <a:t>Resource</a:t>
            </a:r>
            <a:br>
              <a:rPr lang="en-US" sz="7200" b="1" dirty="0"/>
            </a:br>
            <a:r>
              <a:rPr lang="en-US" sz="7200" b="1" dirty="0"/>
              <a:t>Spotlight</a:t>
            </a:r>
            <a:endParaRPr sz="72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22649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p:txBody>
          <a:bodyPr/>
          <a:lstStyle/>
          <a:p>
            <a:r>
              <a:rPr lang="en-US" dirty="0"/>
              <a:t>SUPPORTING &amp; RESPONDING (Updated)</a:t>
            </a:r>
          </a:p>
        </p:txBody>
      </p:sp>
      <p:pic>
        <p:nvPicPr>
          <p:cNvPr id="4" name="Picture 3">
            <a:extLst>
              <a:ext uri="{FF2B5EF4-FFF2-40B4-BE49-F238E27FC236}">
                <a16:creationId xmlns:a16="http://schemas.microsoft.com/office/drawing/2014/main" id="{B23AF300-E5EB-4841-BDAC-158E5DAFF47B}"/>
              </a:ext>
            </a:extLst>
          </p:cNvPr>
          <p:cNvPicPr>
            <a:picLocks noChangeAspect="1"/>
          </p:cNvPicPr>
          <p:nvPr/>
        </p:nvPicPr>
        <p:blipFill>
          <a:blip r:embed="rId3"/>
          <a:stretch>
            <a:fillRect/>
          </a:stretch>
        </p:blipFill>
        <p:spPr>
          <a:xfrm>
            <a:off x="813349" y="2007219"/>
            <a:ext cx="3537218" cy="4509817"/>
          </a:xfrm>
          <a:prstGeom prst="rect">
            <a:avLst/>
          </a:prstGeom>
        </p:spPr>
      </p:pic>
      <p:sp>
        <p:nvSpPr>
          <p:cNvPr id="6" name="TextBox 5">
            <a:extLst>
              <a:ext uri="{FF2B5EF4-FFF2-40B4-BE49-F238E27FC236}">
                <a16:creationId xmlns:a16="http://schemas.microsoft.com/office/drawing/2014/main" id="{F432E40B-3F9A-964F-A4AF-B89AFE0C016D}"/>
              </a:ext>
            </a:extLst>
          </p:cNvPr>
          <p:cNvSpPr txBox="1"/>
          <p:nvPr/>
        </p:nvSpPr>
        <p:spPr>
          <a:xfrm>
            <a:off x="5067946" y="2007219"/>
            <a:ext cx="6168325" cy="4431983"/>
          </a:xfrm>
          <a:prstGeom prst="rect">
            <a:avLst/>
          </a:prstGeom>
          <a:noFill/>
        </p:spPr>
        <p:txBody>
          <a:bodyPr wrap="square" rtlCol="0">
            <a:spAutoFit/>
          </a:bodyPr>
          <a:lstStyle/>
          <a:p>
            <a:pPr marL="626529" indent="-457200">
              <a:spcAft>
                <a:spcPts val="600"/>
              </a:spcAft>
              <a:buFont typeface="Arial" panose="020B0604020202020204" pitchFamily="34" charset="0"/>
              <a:buChar char="•"/>
            </a:pPr>
            <a:r>
              <a:rPr lang="en-US" sz="2200" kern="0" dirty="0">
                <a:solidFill>
                  <a:schemeClr val="bg1"/>
                </a:solidFill>
              </a:rPr>
              <a:t>Expanded focus on supporting students’ </a:t>
            </a:r>
            <a:r>
              <a:rPr lang="en-US" sz="2200" b="1" kern="0" dirty="0">
                <a:solidFill>
                  <a:schemeClr val="bg1"/>
                </a:solidFill>
              </a:rPr>
              <a:t>social, emotional, and behavioral </a:t>
            </a:r>
            <a:r>
              <a:rPr lang="en-US" sz="2200" kern="0" dirty="0">
                <a:solidFill>
                  <a:schemeClr val="bg1"/>
                </a:solidFill>
              </a:rPr>
              <a:t>(SEB) growth</a:t>
            </a:r>
          </a:p>
          <a:p>
            <a:pPr marL="626529" indent="-457200">
              <a:spcAft>
                <a:spcPts val="600"/>
              </a:spcAft>
              <a:buFont typeface="Arial" panose="020B0604020202020204" pitchFamily="34" charset="0"/>
              <a:buChar char="•"/>
            </a:pPr>
            <a:r>
              <a:rPr lang="en-US" sz="2200" kern="0" dirty="0">
                <a:solidFill>
                  <a:schemeClr val="bg1"/>
                </a:solidFill>
              </a:rPr>
              <a:t>Additional </a:t>
            </a:r>
            <a:r>
              <a:rPr lang="en-US" sz="2200" b="1" kern="0" dirty="0">
                <a:solidFill>
                  <a:schemeClr val="bg1"/>
                </a:solidFill>
              </a:rPr>
              <a:t>practice areas</a:t>
            </a:r>
          </a:p>
          <a:p>
            <a:pPr marL="1083729" lvl="1" indent="-457200">
              <a:spcAft>
                <a:spcPts val="600"/>
              </a:spcAft>
              <a:buFont typeface="Arial" panose="020B0604020202020204" pitchFamily="34" charset="0"/>
              <a:buChar char="•"/>
            </a:pPr>
            <a:r>
              <a:rPr lang="en-US" sz="2200" kern="0" dirty="0">
                <a:solidFill>
                  <a:schemeClr val="bg1"/>
                </a:solidFill>
              </a:rPr>
              <a:t>Establishing positive connections</a:t>
            </a:r>
          </a:p>
          <a:p>
            <a:pPr marL="1083729" lvl="1" indent="-457200">
              <a:spcAft>
                <a:spcPts val="600"/>
              </a:spcAft>
              <a:buFont typeface="Arial" panose="020B0604020202020204" pitchFamily="34" charset="0"/>
              <a:buChar char="•"/>
            </a:pPr>
            <a:r>
              <a:rPr lang="en-US" sz="2200" kern="0" dirty="0">
                <a:solidFill>
                  <a:schemeClr val="bg1"/>
                </a:solidFill>
              </a:rPr>
              <a:t>Planning relevant instruction</a:t>
            </a:r>
          </a:p>
          <a:p>
            <a:pPr marL="1083729" lvl="1" indent="-457200">
              <a:spcAft>
                <a:spcPts val="600"/>
              </a:spcAft>
              <a:buFont typeface="Arial" panose="020B0604020202020204" pitchFamily="34" charset="0"/>
              <a:buChar char="•"/>
            </a:pPr>
            <a:r>
              <a:rPr lang="en-US" sz="2200" kern="0" dirty="0">
                <a:solidFill>
                  <a:schemeClr val="bg1"/>
                </a:solidFill>
              </a:rPr>
              <a:t>Fostering positive relationships</a:t>
            </a:r>
          </a:p>
          <a:p>
            <a:pPr marL="626529" indent="-457200">
              <a:spcAft>
                <a:spcPts val="600"/>
              </a:spcAft>
              <a:buFont typeface="Arial" panose="020B0604020202020204" pitchFamily="34" charset="0"/>
              <a:buChar char="•"/>
            </a:pPr>
            <a:r>
              <a:rPr lang="en-US" sz="2200" kern="0" dirty="0">
                <a:solidFill>
                  <a:schemeClr val="bg1"/>
                </a:solidFill>
              </a:rPr>
              <a:t>Enhanced focus on </a:t>
            </a:r>
            <a:r>
              <a:rPr lang="en-US" sz="2200" b="1" kern="0" dirty="0">
                <a:solidFill>
                  <a:schemeClr val="bg1"/>
                </a:solidFill>
              </a:rPr>
              <a:t>staff implementation</a:t>
            </a:r>
          </a:p>
          <a:p>
            <a:pPr marL="1083729" lvl="1" indent="-457200">
              <a:spcAft>
                <a:spcPts val="600"/>
              </a:spcAft>
              <a:buFont typeface="Arial" panose="020B0604020202020204" pitchFamily="34" charset="0"/>
              <a:buChar char="•"/>
            </a:pPr>
            <a:r>
              <a:rPr lang="en-US" sz="2200" kern="0" dirty="0">
                <a:solidFill>
                  <a:schemeClr val="bg1"/>
                </a:solidFill>
              </a:rPr>
              <a:t>Revised self-assessment</a:t>
            </a:r>
          </a:p>
          <a:p>
            <a:pPr marL="1083729" lvl="1" indent="-457200">
              <a:spcAft>
                <a:spcPts val="600"/>
              </a:spcAft>
              <a:buFont typeface="Arial" panose="020B0604020202020204" pitchFamily="34" charset="0"/>
              <a:buChar char="•"/>
            </a:pPr>
            <a:r>
              <a:rPr lang="en-US" sz="2200" kern="0" dirty="0">
                <a:solidFill>
                  <a:schemeClr val="bg1"/>
                </a:solidFill>
              </a:rPr>
              <a:t>Corresponding action planning tool</a:t>
            </a:r>
          </a:p>
          <a:p>
            <a:pPr marL="626529" indent="-457200">
              <a:spcAft>
                <a:spcPts val="600"/>
              </a:spcAft>
              <a:buFont typeface="Arial" panose="020B0604020202020204" pitchFamily="34" charset="0"/>
              <a:buChar char="•"/>
            </a:pPr>
            <a:r>
              <a:rPr lang="en-US" sz="2200" kern="0" dirty="0">
                <a:solidFill>
                  <a:schemeClr val="bg1"/>
                </a:solidFill>
              </a:rPr>
              <a:t>Updated resource links</a:t>
            </a:r>
            <a:endParaRPr lang="en-US" sz="2200" dirty="0">
              <a:solidFill>
                <a:schemeClr val="bg1"/>
              </a:solidFill>
            </a:endParaRPr>
          </a:p>
        </p:txBody>
      </p:sp>
    </p:spTree>
    <p:extLst>
      <p:ext uri="{BB962C8B-B14F-4D97-AF65-F5344CB8AC3E}">
        <p14:creationId xmlns:p14="http://schemas.microsoft.com/office/powerpoint/2010/main" val="345007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6611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10339" y="1271864"/>
            <a:ext cx="7114627"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700612" indent="-514350">
              <a:buClr>
                <a:schemeClr val="accent2">
                  <a:lumMod val="50000"/>
                </a:schemeClr>
              </a:buClr>
              <a:buSzPct val="75000"/>
            </a:pPr>
            <a:r>
              <a:rPr lang="en-US" sz="2400" dirty="0">
                <a:solidFill>
                  <a:schemeClr val="accent2">
                    <a:lumMod val="50000"/>
                  </a:schemeClr>
                </a:solidFill>
              </a:rPr>
              <a:t>Review the shared resource independently.</a:t>
            </a:r>
          </a:p>
          <a:p>
            <a:pPr marL="700612" indent="-514350">
              <a:buClr>
                <a:schemeClr val="accent2">
                  <a:lumMod val="50000"/>
                </a:schemeClr>
              </a:buClr>
              <a:buSzPct val="75000"/>
            </a:pPr>
            <a:r>
              <a:rPr lang="en-US" sz="2400" dirty="0">
                <a:solidFill>
                  <a:schemeClr val="accent2">
                    <a:lumMod val="50000"/>
                  </a:schemeClr>
                </a:solidFill>
              </a:rPr>
              <a:t>With a partner discuss:</a:t>
            </a:r>
          </a:p>
          <a:p>
            <a:pPr marL="1310197" lvl="1" indent="-514350">
              <a:spcBef>
                <a:spcPts val="0"/>
              </a:spcBef>
              <a:buClr>
                <a:schemeClr val="accent2">
                  <a:lumMod val="50000"/>
                </a:schemeClr>
              </a:buClr>
              <a:buSzPct val="75000"/>
            </a:pPr>
            <a:r>
              <a:rPr lang="en-US" sz="2400" dirty="0">
                <a:solidFill>
                  <a:schemeClr val="accent2">
                    <a:lumMod val="50000"/>
                  </a:schemeClr>
                </a:solidFill>
              </a:rPr>
              <a:t>What was your key takeaway from this resource?</a:t>
            </a:r>
          </a:p>
          <a:p>
            <a:pPr marL="1310197" lvl="1" indent="-514350">
              <a:spcBef>
                <a:spcPts val="0"/>
              </a:spcBef>
              <a:buClr>
                <a:schemeClr val="accent2">
                  <a:lumMod val="50000"/>
                </a:schemeClr>
              </a:buClr>
              <a:buSzPct val="75000"/>
            </a:pPr>
            <a:r>
              <a:rPr lang="en-US" sz="2400" dirty="0">
                <a:solidFill>
                  <a:schemeClr val="accent2">
                    <a:lumMod val="50000"/>
                  </a:schemeClr>
                </a:solidFill>
              </a:rPr>
              <a:t>How might your team use this in the future?</a:t>
            </a:r>
          </a:p>
          <a:p>
            <a:pPr marL="1310197" lvl="1" indent="-514350">
              <a:spcBef>
                <a:spcPts val="0"/>
              </a:spcBef>
              <a:buClr>
                <a:schemeClr val="accent2">
                  <a:lumMod val="50000"/>
                </a:schemeClr>
              </a:buClr>
              <a:buSzPct val="75000"/>
            </a:pPr>
            <a:r>
              <a:rPr lang="en-US" sz="2400" dirty="0">
                <a:solidFill>
                  <a:schemeClr val="accent2">
                    <a:lumMod val="50000"/>
                  </a:schemeClr>
                </a:solidFill>
              </a:rPr>
              <a:t>Can this be used to provide professional development to staff? How?</a:t>
            </a:r>
          </a:p>
          <a:p>
            <a:pPr marL="700612" indent="-514350">
              <a:buClr>
                <a:schemeClr val="accent2">
                  <a:lumMod val="50000"/>
                </a:schemeClr>
              </a:buClr>
              <a:buSzPct val="75000"/>
            </a:pPr>
            <a:r>
              <a:rPr lang="en-US" sz="2400" dirty="0">
                <a:solidFill>
                  <a:schemeClr val="accent2">
                    <a:lumMod val="50000"/>
                  </a:schemeClr>
                </a:solidFill>
              </a:rPr>
              <a:t>Be ready to provide a 1 minute share-out of your discussion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dirty="0">
                <a:solidFill>
                  <a:schemeClr val="bg1"/>
                </a:solidFill>
                <a:cs typeface="Calibri Light"/>
              </a:rPr>
              <a:t>ACTIVITY: </a:t>
            </a:r>
            <a:r>
              <a:rPr lang="en-US" sz="3733" dirty="0">
                <a:solidFill>
                  <a:schemeClr val="bg1"/>
                </a:solidFill>
                <a:cs typeface="Calibri Light"/>
              </a:rPr>
              <a:t>RESOURCE SPOTLIGHT</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439483" y="5737508"/>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5 minutes</a:t>
            </a:r>
          </a:p>
          <a:p>
            <a:pPr marL="203195" indent="0" defTabSz="1219170">
              <a:buClr>
                <a:prstClr val="white"/>
              </a:buClr>
              <a:buNone/>
              <a:defRPr/>
            </a:pPr>
            <a:r>
              <a:rPr lang="en-US" sz="2133" kern="0" dirty="0">
                <a:solidFill>
                  <a:prstClr val="white"/>
                </a:solidFill>
              </a:rPr>
              <a:t>10 minutes</a:t>
            </a:r>
          </a:p>
          <a:p>
            <a:pPr marL="203195" indent="0" defTabSz="1219170">
              <a:buClr>
                <a:prstClr val="white"/>
              </a:buClr>
              <a:buNone/>
              <a:defRPr/>
            </a:pPr>
            <a:r>
              <a:rPr lang="en-US" sz="2133" kern="0" dirty="0">
                <a:solidFill>
                  <a:prstClr val="white"/>
                </a:solidFill>
              </a:rPr>
              <a:t>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10076942" y="5891483"/>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3184206"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Independent</a:t>
            </a:r>
          </a:p>
          <a:p>
            <a:pPr marL="203195" indent="0" defTabSz="1219170">
              <a:buClr>
                <a:prstClr val="white"/>
              </a:buClr>
              <a:buNone/>
              <a:defRPr/>
            </a:pPr>
            <a:r>
              <a:rPr lang="en-US" sz="2133" kern="0" dirty="0">
                <a:solidFill>
                  <a:prstClr val="white"/>
                </a:solidFill>
              </a:rPr>
              <a:t>Partner/Small Group</a:t>
            </a:r>
            <a:endParaRPr lang="en-US" sz="1000" kern="0" dirty="0">
              <a:solidFill>
                <a:prstClr val="white"/>
              </a:solidFill>
            </a:endParaRPr>
          </a:p>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1169717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1864316" y="4183918"/>
            <a:ext cx="4670000" cy="1882215"/>
          </a:xfrm>
          <a:prstGeom prst="rect">
            <a:avLst/>
          </a:prstGeom>
        </p:spPr>
        <p:txBody>
          <a:bodyPr spcFirstLastPara="1" wrap="square" lIns="121900" tIns="121900" rIns="121900" bIns="121900" anchor="ctr" anchorCtr="0">
            <a:noAutofit/>
          </a:bodyPr>
          <a:lstStyle/>
          <a:p>
            <a:r>
              <a:rPr lang="en-US" sz="7200" b="1" dirty="0"/>
              <a:t>Looking Ahead</a:t>
            </a:r>
            <a:endParaRPr sz="72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6674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453163" y="2020273"/>
            <a:ext cx="9258852" cy="1755600"/>
          </a:xfrm>
          <a:prstGeom prst="rect">
            <a:avLst/>
          </a:prstGeom>
        </p:spPr>
        <p:txBody>
          <a:bodyPr spcFirstLastPara="1" wrap="square" lIns="121900" tIns="121900" rIns="121900" bIns="121900" anchor="ctr" anchorCtr="0">
            <a:noAutofit/>
          </a:bodyPr>
          <a:lstStyle/>
          <a:p>
            <a:r>
              <a:rPr lang="en-US" sz="3700" b="1" dirty="0"/>
              <a:t>NEPBIS School-Wide Coach Training </a:t>
            </a:r>
            <a:br>
              <a:rPr lang="en-US" sz="4250" dirty="0"/>
            </a:br>
            <a:r>
              <a:rPr lang="en-US" sz="3700" dirty="0">
                <a:solidFill>
                  <a:schemeClr val="accent4"/>
                </a:solidFill>
              </a:rPr>
              <a:t>Year 4:  February 2022</a:t>
            </a:r>
          </a:p>
        </p:txBody>
      </p:sp>
      <p:sp>
        <p:nvSpPr>
          <p:cNvPr id="290" name="Google Shape;290;p29"/>
          <p:cNvSpPr txBox="1">
            <a:spLocks noGrp="1"/>
          </p:cNvSpPr>
          <p:nvPr>
            <p:ph type="subTitle" idx="1"/>
          </p:nvPr>
        </p:nvSpPr>
        <p:spPr>
          <a:xfrm>
            <a:off x="3769896" y="3775875"/>
            <a:ext cx="6625389" cy="2477780"/>
          </a:xfrm>
          <a:prstGeom prst="rect">
            <a:avLst/>
          </a:prstGeom>
        </p:spPr>
        <p:txBody>
          <a:bodyPr spcFirstLastPara="1" wrap="square" lIns="121900" tIns="121900" rIns="121900" bIns="121900" anchor="t" anchorCtr="0">
            <a:noAutofit/>
          </a:bodyPr>
          <a:lstStyle/>
          <a:p>
            <a:pPr marL="0" indent="0"/>
            <a:r>
              <a:rPr lang="en" sz="3200" dirty="0"/>
              <a:t>INSERT TRAINER NAME</a:t>
            </a:r>
          </a:p>
          <a:p>
            <a:pPr marL="0" indent="0"/>
            <a:endParaRPr lang="en" sz="1867" dirty="0"/>
          </a:p>
          <a:p>
            <a:pPr marL="0" indent="0"/>
            <a:endParaRPr lang="en" sz="1867" dirty="0"/>
          </a:p>
          <a:p>
            <a:pPr marL="0" indent="0"/>
            <a:r>
              <a:rPr lang="en" i="1" dirty="0"/>
              <a:t>with support from Brandi Simonsen, Jen Freeman, Susannah Everett, Adam Feinberg, </a:t>
            </a:r>
          </a:p>
          <a:p>
            <a:pPr marL="0" indent="0"/>
            <a:r>
              <a:rPr lang="en" i="1" dirty="0"/>
              <a:t>Katie Meyer, &amp; Karen Robbie</a:t>
            </a:r>
            <a:endParaRPr i="1" dirty="0"/>
          </a:p>
        </p:txBody>
      </p:sp>
      <p:sp>
        <p:nvSpPr>
          <p:cNvPr id="291" name="Google Shape;291;p29"/>
          <p:cNvSpPr/>
          <p:nvPr/>
        </p:nvSpPr>
        <p:spPr>
          <a:xfrm>
            <a:off x="6748367" y="735807"/>
            <a:ext cx="850800" cy="850800"/>
          </a:xfrm>
          <a:prstGeom prst="donut">
            <a:avLst>
              <a:gd name="adj" fmla="val 17089"/>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40">
              <a:defRPr/>
            </a:pPr>
            <a:endParaRPr sz="2400"/>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326511" y="32557"/>
            <a:ext cx="2833687" cy="703251"/>
          </a:xfrm>
          <a:prstGeom prst="rect">
            <a:avLst/>
          </a:prstGeom>
        </p:spPr>
      </p:pic>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4"/>
          <a:stretch>
            <a:fillRect/>
          </a:stretch>
        </p:blipFill>
        <p:spPr>
          <a:xfrm>
            <a:off x="6724223" y="698200"/>
            <a:ext cx="899088" cy="926013"/>
          </a:xfrm>
          <a:prstGeom prst="rect">
            <a:avLst/>
          </a:prstGeom>
        </p:spPr>
      </p:pic>
    </p:spTree>
    <p:extLst>
      <p:ext uri="{BB962C8B-B14F-4D97-AF65-F5344CB8AC3E}">
        <p14:creationId xmlns:p14="http://schemas.microsoft.com/office/powerpoint/2010/main" val="591665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C336-7FE0-4721-B097-B4A7736C5093}"/>
              </a:ext>
            </a:extLst>
          </p:cNvPr>
          <p:cNvSpPr>
            <a:spLocks noGrp="1"/>
          </p:cNvSpPr>
          <p:nvPr>
            <p:ph type="title"/>
          </p:nvPr>
        </p:nvSpPr>
        <p:spPr/>
        <p:txBody>
          <a:bodyPr/>
          <a:lstStyle/>
          <a:p>
            <a:r>
              <a:rPr lang="en-US" dirty="0"/>
              <a:t>LOOKING AHEAD</a:t>
            </a:r>
          </a:p>
        </p:txBody>
      </p:sp>
      <p:sp>
        <p:nvSpPr>
          <p:cNvPr id="9" name="Rectangle: Rounded Corners 8">
            <a:extLst>
              <a:ext uri="{FF2B5EF4-FFF2-40B4-BE49-F238E27FC236}">
                <a16:creationId xmlns:a16="http://schemas.microsoft.com/office/drawing/2014/main" id="{D494433C-B3B5-4A8D-AE57-D223B053DFE4}"/>
              </a:ext>
            </a:extLst>
          </p:cNvPr>
          <p:cNvSpPr/>
          <p:nvPr/>
        </p:nvSpPr>
        <p:spPr>
          <a:xfrm>
            <a:off x="952500" y="2133600"/>
            <a:ext cx="4711700" cy="32131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rtl="0"/>
            <a:r>
              <a:rPr lang="en-US" sz="3200" dirty="0">
                <a:solidFill>
                  <a:srgbClr val="002060"/>
                </a:solidFill>
                <a:latin typeface="Calibri"/>
                <a:ea typeface="Arial"/>
                <a:cs typeface="Arial"/>
              </a:rPr>
              <a:t>February Asynchronous Content:​</a:t>
            </a:r>
            <a:endParaRPr lang="en-US" sz="3200" dirty="0">
              <a:cs typeface="Arial"/>
            </a:endParaRPr>
          </a:p>
          <a:p>
            <a:pPr algn="ctr"/>
            <a:endParaRPr lang="en-US" sz="3200" dirty="0">
              <a:solidFill>
                <a:srgbClr val="002060"/>
              </a:solidFill>
              <a:latin typeface="Calibri"/>
              <a:ea typeface="Arial"/>
              <a:cs typeface="Arial"/>
            </a:endParaRPr>
          </a:p>
          <a:p>
            <a:pPr algn="ctr"/>
            <a:r>
              <a:rPr lang="en-US" sz="3200" dirty="0">
                <a:solidFill>
                  <a:srgbClr val="002060"/>
                </a:solidFill>
                <a:latin typeface="Calibri"/>
                <a:ea typeface="Arial"/>
                <a:cs typeface="Arial"/>
              </a:rPr>
              <a:t>Complete TIC with team</a:t>
            </a:r>
            <a:endParaRPr lang="en-US" sz="3200" dirty="0">
              <a:solidFill>
                <a:srgbClr val="002060"/>
              </a:solidFill>
              <a:cs typeface="Arial"/>
            </a:endParaRPr>
          </a:p>
        </p:txBody>
      </p:sp>
      <p:sp>
        <p:nvSpPr>
          <p:cNvPr id="10" name="Rectangle: Rounded Corners 9">
            <a:extLst>
              <a:ext uri="{FF2B5EF4-FFF2-40B4-BE49-F238E27FC236}">
                <a16:creationId xmlns:a16="http://schemas.microsoft.com/office/drawing/2014/main" id="{86E4456D-39C3-4984-9A43-D84CE07C6144}"/>
              </a:ext>
            </a:extLst>
          </p:cNvPr>
          <p:cNvSpPr/>
          <p:nvPr/>
        </p:nvSpPr>
        <p:spPr>
          <a:xfrm>
            <a:off x="6470649" y="2133599"/>
            <a:ext cx="4711700" cy="4256937"/>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US" sz="3200" dirty="0">
                <a:solidFill>
                  <a:srgbClr val="002060"/>
                </a:solidFill>
                <a:latin typeface="Calibri"/>
                <a:cs typeface="Arial"/>
              </a:rPr>
              <a:t>March Virtual Team </a:t>
            </a:r>
            <a:br>
              <a:rPr lang="en-US" sz="3200" dirty="0">
                <a:solidFill>
                  <a:srgbClr val="002060"/>
                </a:solidFill>
                <a:latin typeface="Calibri"/>
                <a:cs typeface="Arial"/>
              </a:rPr>
            </a:br>
            <a:r>
              <a:rPr lang="en-US" sz="3200" dirty="0">
                <a:solidFill>
                  <a:srgbClr val="002060"/>
                </a:solidFill>
                <a:latin typeface="Calibri"/>
                <a:cs typeface="Arial"/>
              </a:rPr>
              <a:t>Training:</a:t>
            </a:r>
            <a:endParaRPr lang="en-US" dirty="0"/>
          </a:p>
          <a:p>
            <a:pPr algn="ctr"/>
            <a:endParaRPr lang="en-US" sz="3200" dirty="0">
              <a:solidFill>
                <a:srgbClr val="002060"/>
              </a:solidFill>
              <a:latin typeface="Calibri"/>
              <a:cs typeface="Arial"/>
            </a:endParaRPr>
          </a:p>
          <a:p>
            <a:pPr algn="ctr"/>
            <a:r>
              <a:rPr lang="en-US" sz="3200" dirty="0">
                <a:solidFill>
                  <a:srgbClr val="002060"/>
                </a:solidFill>
                <a:latin typeface="Calibri"/>
                <a:cs typeface="Arial"/>
              </a:rPr>
              <a:t>Action Plan with TIC</a:t>
            </a:r>
          </a:p>
          <a:p>
            <a:pPr algn="ctr"/>
            <a:r>
              <a:rPr lang="en-US" sz="3200" dirty="0">
                <a:solidFill>
                  <a:srgbClr val="002060"/>
                </a:solidFill>
                <a:latin typeface="Calibri"/>
                <a:cs typeface="Arial"/>
              </a:rPr>
              <a:t>Annual Action Plan</a:t>
            </a:r>
          </a:p>
          <a:p>
            <a:pPr algn="ctr"/>
            <a:r>
              <a:rPr lang="en-US" sz="3200" dirty="0">
                <a:solidFill>
                  <a:srgbClr val="002060"/>
                </a:solidFill>
                <a:latin typeface="Calibri"/>
                <a:cs typeface="Arial"/>
              </a:rPr>
              <a:t>Annual Evaluation Report</a:t>
            </a:r>
          </a:p>
          <a:p>
            <a:pPr algn="ctr"/>
            <a:r>
              <a:rPr lang="en-US" sz="3200" dirty="0">
                <a:solidFill>
                  <a:srgbClr val="002060"/>
                </a:solidFill>
                <a:latin typeface="Calibri"/>
                <a:cs typeface="Arial"/>
              </a:rPr>
              <a:t>Poster Session</a:t>
            </a:r>
          </a:p>
        </p:txBody>
      </p:sp>
    </p:spTree>
    <p:extLst>
      <p:ext uri="{BB962C8B-B14F-4D97-AF65-F5344CB8AC3E}">
        <p14:creationId xmlns:p14="http://schemas.microsoft.com/office/powerpoint/2010/main" val="3627734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POSTER SESSION</a:t>
            </a:r>
          </a:p>
        </p:txBody>
      </p:sp>
      <p:sp>
        <p:nvSpPr>
          <p:cNvPr id="3" name="Content Placeholder 2">
            <a:extLst>
              <a:ext uri="{FF2B5EF4-FFF2-40B4-BE49-F238E27FC236}">
                <a16:creationId xmlns:a16="http://schemas.microsoft.com/office/drawing/2014/main" id="{4CE0A0E7-BEB1-4D4D-B4B7-DB64FEE0CAEB}"/>
              </a:ext>
            </a:extLst>
          </p:cNvPr>
          <p:cNvSpPr txBox="1">
            <a:spLocks/>
          </p:cNvSpPr>
          <p:nvPr/>
        </p:nvSpPr>
        <p:spPr>
          <a:xfrm>
            <a:off x="960001" y="1891221"/>
            <a:ext cx="7091321"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Target Goal:</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kern="0" dirty="0">
                <a:solidFill>
                  <a:schemeClr val="bg1"/>
                </a:solidFill>
                <a:latin typeface="+mn-lt"/>
              </a:rPr>
              <a:t>Share examples of implementation of the PBIS Framework across districts and schools</a:t>
            </a:r>
          </a:p>
          <a:p>
            <a:pPr>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Structure</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Show off!</a:t>
            </a:r>
            <a:r>
              <a:rPr lang="en-US" sz="2000" kern="0" dirty="0">
                <a:solidFill>
                  <a:schemeClr val="bg1"/>
                </a:solidFill>
                <a:latin typeface="+mn-lt"/>
                <a:ea typeface="ＭＳ Ｐゴシック"/>
              </a:rPr>
              <a:t> Each school will showcase aspects of your PBIS implementation with other teams</a:t>
            </a:r>
            <a:endParaRPr lang="en-US" sz="2000" kern="0" dirty="0">
              <a:solidFill>
                <a:schemeClr val="bg1"/>
              </a:solidFill>
              <a:latin typeface="+mn-lt"/>
            </a:endParaRP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One shared visual file!</a:t>
            </a:r>
            <a:r>
              <a:rPr lang="en-US" sz="2000" kern="0" dirty="0">
                <a:solidFill>
                  <a:schemeClr val="bg1"/>
                </a:solidFill>
                <a:latin typeface="+mn-lt"/>
                <a:ea typeface="ＭＳ Ｐゴシック"/>
              </a:rPr>
              <a:t> During March team training, we'll be randomized into breakout rooms and share our example file with others.</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Get ideas! </a:t>
            </a:r>
            <a:r>
              <a:rPr lang="en-US" sz="2000" kern="0" dirty="0">
                <a:solidFill>
                  <a:schemeClr val="bg1"/>
                </a:solidFill>
                <a:latin typeface="+mn-lt"/>
                <a:ea typeface="ＭＳ Ｐゴシック"/>
              </a:rPr>
              <a:t>Bring ideas back to your</a:t>
            </a:r>
            <a:br>
              <a:rPr lang="en-US" sz="2000" kern="0" dirty="0">
                <a:solidFill>
                  <a:schemeClr val="bg1"/>
                </a:solidFill>
                <a:latin typeface="+mn-lt"/>
              </a:rPr>
            </a:br>
            <a:r>
              <a:rPr lang="en-US" sz="2000" kern="0" dirty="0">
                <a:solidFill>
                  <a:schemeClr val="bg1"/>
                </a:solidFill>
                <a:latin typeface="+mn-lt"/>
                <a:ea typeface="ＭＳ Ｐゴシック"/>
              </a:rPr>
              <a:t>school for follow up action planning</a:t>
            </a:r>
            <a:endParaRPr lang="en-US" sz="2000" b="1" kern="0" dirty="0">
              <a:solidFill>
                <a:schemeClr val="bg1"/>
              </a:solidFill>
              <a:latin typeface="+mn-lt"/>
              <a:ea typeface="ＭＳ Ｐゴシック"/>
            </a:endParaRPr>
          </a:p>
        </p:txBody>
      </p:sp>
      <p:pic>
        <p:nvPicPr>
          <p:cNvPr id="5" name="Picture 4" descr="Table&#10;&#10;Description automatically generated">
            <a:extLst>
              <a:ext uri="{FF2B5EF4-FFF2-40B4-BE49-F238E27FC236}">
                <a16:creationId xmlns:a16="http://schemas.microsoft.com/office/drawing/2014/main" id="{34A9D7F4-C4F5-B94B-A459-A6D2F5B43C1F}"/>
              </a:ext>
            </a:extLst>
          </p:cNvPr>
          <p:cNvPicPr>
            <a:picLocks noChangeAspect="1"/>
          </p:cNvPicPr>
          <p:nvPr/>
        </p:nvPicPr>
        <p:blipFill>
          <a:blip r:embed="rId3"/>
          <a:stretch>
            <a:fillRect/>
          </a:stretch>
        </p:blipFill>
        <p:spPr>
          <a:xfrm>
            <a:off x="8347313" y="1688817"/>
            <a:ext cx="3657600" cy="2179631"/>
          </a:xfrm>
          <a:prstGeom prst="rect">
            <a:avLst/>
          </a:prstGeom>
        </p:spPr>
      </p:pic>
      <p:pic>
        <p:nvPicPr>
          <p:cNvPr id="7" name="Picture 5" descr="Text&#10;&#10;Description automatically generated">
            <a:extLst>
              <a:ext uri="{FF2B5EF4-FFF2-40B4-BE49-F238E27FC236}">
                <a16:creationId xmlns:a16="http://schemas.microsoft.com/office/drawing/2014/main" id="{765BA411-5510-5F44-92DB-B2CA5EE89751}"/>
              </a:ext>
            </a:extLst>
          </p:cNvPr>
          <p:cNvPicPr>
            <a:picLocks noChangeAspect="1"/>
          </p:cNvPicPr>
          <p:nvPr/>
        </p:nvPicPr>
        <p:blipFill>
          <a:blip r:embed="rId4"/>
          <a:stretch>
            <a:fillRect/>
          </a:stretch>
        </p:blipFill>
        <p:spPr>
          <a:xfrm>
            <a:off x="8347313" y="4392752"/>
            <a:ext cx="3657600" cy="908328"/>
          </a:xfrm>
          <a:prstGeom prst="rect">
            <a:avLst/>
          </a:prstGeom>
        </p:spPr>
      </p:pic>
      <p:pic>
        <p:nvPicPr>
          <p:cNvPr id="8" name="Picture 6" descr="Text, whiteboard&#10;&#10;Description automatically generated">
            <a:extLst>
              <a:ext uri="{FF2B5EF4-FFF2-40B4-BE49-F238E27FC236}">
                <a16:creationId xmlns:a16="http://schemas.microsoft.com/office/drawing/2014/main" id="{CADCAACE-314B-6447-B52C-5C1C3A829C0E}"/>
              </a:ext>
            </a:extLst>
          </p:cNvPr>
          <p:cNvPicPr>
            <a:picLocks noChangeAspect="1"/>
          </p:cNvPicPr>
          <p:nvPr/>
        </p:nvPicPr>
        <p:blipFill>
          <a:blip r:embed="rId5"/>
          <a:stretch>
            <a:fillRect/>
          </a:stretch>
        </p:blipFill>
        <p:spPr>
          <a:xfrm>
            <a:off x="8347313" y="5377757"/>
            <a:ext cx="3657600" cy="941295"/>
          </a:xfrm>
          <a:prstGeom prst="rect">
            <a:avLst/>
          </a:prstGeom>
        </p:spPr>
      </p:pic>
    </p:spTree>
    <p:extLst>
      <p:ext uri="{BB962C8B-B14F-4D97-AF65-F5344CB8AC3E}">
        <p14:creationId xmlns:p14="http://schemas.microsoft.com/office/powerpoint/2010/main" val="3413500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pic>
        <p:nvPicPr>
          <p:cNvPr id="7" name="Picture 9" descr="Chart, bar chart, histogram&#10;&#10;Description automatically generated">
            <a:extLst>
              <a:ext uri="{FF2B5EF4-FFF2-40B4-BE49-F238E27FC236}">
                <a16:creationId xmlns:a16="http://schemas.microsoft.com/office/drawing/2014/main" id="{D42BFD08-63F0-B74E-B731-39F49DDA1611}"/>
              </a:ext>
            </a:extLst>
          </p:cNvPr>
          <p:cNvPicPr>
            <a:picLocks noChangeAspect="1"/>
          </p:cNvPicPr>
          <p:nvPr/>
        </p:nvPicPr>
        <p:blipFill>
          <a:blip r:embed="rId3"/>
          <a:stretch>
            <a:fillRect/>
          </a:stretch>
        </p:blipFill>
        <p:spPr>
          <a:xfrm>
            <a:off x="7617369" y="4338302"/>
            <a:ext cx="4213743" cy="1882596"/>
          </a:xfrm>
          <a:prstGeom prst="rect">
            <a:avLst/>
          </a:prstGeom>
        </p:spPr>
      </p:pic>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What to include on your poster</a:t>
            </a:r>
          </a:p>
        </p:txBody>
      </p:sp>
      <p:sp>
        <p:nvSpPr>
          <p:cNvPr id="3" name="Content Placeholder 2">
            <a:extLst>
              <a:ext uri="{FF2B5EF4-FFF2-40B4-BE49-F238E27FC236}">
                <a16:creationId xmlns:a16="http://schemas.microsoft.com/office/drawing/2014/main" id="{1E7D718D-A9FE-154B-B774-12D12FC19039}"/>
              </a:ext>
            </a:extLst>
          </p:cNvPr>
          <p:cNvSpPr txBox="1">
            <a:spLocks/>
          </p:cNvSpPr>
          <p:nvPr/>
        </p:nvSpPr>
        <p:spPr>
          <a:xfrm>
            <a:off x="960001" y="1578400"/>
            <a:ext cx="7091321"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203195" indent="0">
              <a:lnSpc>
                <a:spcPct val="114000"/>
              </a:lnSpc>
              <a:buClr>
                <a:schemeClr val="accent1"/>
              </a:buClr>
              <a:buSzPct val="75000"/>
            </a:pPr>
            <a:r>
              <a:rPr lang="en-US" sz="2400" kern="0" dirty="0">
                <a:solidFill>
                  <a:schemeClr val="bg1"/>
                </a:solidFill>
                <a:latin typeface="+mn-lt"/>
              </a:rPr>
              <a:t>Examples of Systems, Data, and Practices!</a:t>
            </a:r>
            <a:endParaRPr lang="en-US" sz="2000" kern="0" dirty="0">
              <a:solidFill>
                <a:schemeClr val="bg1"/>
              </a:solidFill>
              <a:latin typeface="+mn-lt"/>
            </a:endParaRP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Data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Fidelity Data (e.g., TFI or TIC)</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Outcome Data (e.g., ODR or attendance)</a:t>
            </a: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System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Team Action Plans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Staff Survey</a:t>
            </a: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Practice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Lesson Plan</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Teaching Matrix</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Consequence Flow Chart</a:t>
            </a:r>
          </a:p>
        </p:txBody>
      </p:sp>
      <p:sp>
        <p:nvSpPr>
          <p:cNvPr id="5" name="Rounded Rectangle 7">
            <a:extLst>
              <a:ext uri="{FF2B5EF4-FFF2-40B4-BE49-F238E27FC236}">
                <a16:creationId xmlns:a16="http://schemas.microsoft.com/office/drawing/2014/main" id="{EC250DBD-6110-F746-8287-40757A1BED39}"/>
              </a:ext>
            </a:extLst>
          </p:cNvPr>
          <p:cNvSpPr/>
          <p:nvPr/>
        </p:nvSpPr>
        <p:spPr bwMode="auto">
          <a:xfrm>
            <a:off x="5356878" y="4338302"/>
            <a:ext cx="2940036" cy="1882596"/>
          </a:xfrm>
          <a:prstGeom prst="wedgeRoundRectCallou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en-US" sz="2400" dirty="0">
                <a:solidFill>
                  <a:schemeClr val="bg1"/>
                </a:solidFill>
                <a:latin typeface="Poppins"/>
                <a:cs typeface="Poppins"/>
              </a:rPr>
              <a:t>Please include data as part of your poster!</a:t>
            </a:r>
          </a:p>
        </p:txBody>
      </p:sp>
      <p:pic>
        <p:nvPicPr>
          <p:cNvPr id="6" name="Picture 8" descr="Chart, bar chart&#10;&#10;Description automatically generated">
            <a:extLst>
              <a:ext uri="{FF2B5EF4-FFF2-40B4-BE49-F238E27FC236}">
                <a16:creationId xmlns:a16="http://schemas.microsoft.com/office/drawing/2014/main" id="{64E79378-D3FF-F943-A66C-097FC7BA82F1}"/>
              </a:ext>
            </a:extLst>
          </p:cNvPr>
          <p:cNvPicPr>
            <a:picLocks noChangeAspect="1"/>
          </p:cNvPicPr>
          <p:nvPr/>
        </p:nvPicPr>
        <p:blipFill>
          <a:blip r:embed="rId4"/>
          <a:stretch>
            <a:fillRect/>
          </a:stretch>
        </p:blipFill>
        <p:spPr>
          <a:xfrm>
            <a:off x="7748082" y="1975604"/>
            <a:ext cx="4083030" cy="2013902"/>
          </a:xfrm>
          <a:prstGeom prst="rect">
            <a:avLst/>
          </a:prstGeom>
        </p:spPr>
      </p:pic>
    </p:spTree>
    <p:extLst>
      <p:ext uri="{BB962C8B-B14F-4D97-AF65-F5344CB8AC3E}">
        <p14:creationId xmlns:p14="http://schemas.microsoft.com/office/powerpoint/2010/main" val="36181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What to include on your poster</a:t>
            </a:r>
          </a:p>
        </p:txBody>
      </p:sp>
      <p:sp>
        <p:nvSpPr>
          <p:cNvPr id="6" name="Content Placeholder 2">
            <a:extLst>
              <a:ext uri="{FF2B5EF4-FFF2-40B4-BE49-F238E27FC236}">
                <a16:creationId xmlns:a16="http://schemas.microsoft.com/office/drawing/2014/main" id="{E2DA2DDC-5689-2845-8756-64C225EEA21A}"/>
              </a:ext>
            </a:extLst>
          </p:cNvPr>
          <p:cNvSpPr txBox="1">
            <a:spLocks/>
          </p:cNvSpPr>
          <p:nvPr/>
        </p:nvSpPr>
        <p:spPr>
          <a:xfrm>
            <a:off x="6879192" y="1646203"/>
            <a:ext cx="5136876"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139700" indent="0">
              <a:lnSpc>
                <a:spcPct val="114000"/>
              </a:lnSpc>
              <a:buClr>
                <a:schemeClr val="accent1"/>
              </a:buClr>
              <a:buSzPct val="75000"/>
            </a:pPr>
            <a:r>
              <a:rPr lang="en-US" sz="2200" kern="0" dirty="0">
                <a:solidFill>
                  <a:schemeClr val="bg1"/>
                </a:solidFill>
                <a:latin typeface="+mn-lt"/>
              </a:rPr>
              <a:t>Consider including features that promote sustainability!</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PBIS Handbook image</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Newsletter sharing data with staff or families</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Picture of policy on school website</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Sample PD agenda to introduce new staff to PBIS</a:t>
            </a:r>
          </a:p>
        </p:txBody>
      </p:sp>
      <p:pic>
        <p:nvPicPr>
          <p:cNvPr id="3" name="Picture 2">
            <a:extLst>
              <a:ext uri="{FF2B5EF4-FFF2-40B4-BE49-F238E27FC236}">
                <a16:creationId xmlns:a16="http://schemas.microsoft.com/office/drawing/2014/main" id="{5C455D12-3521-B742-97E9-F6B83072DD11}"/>
              </a:ext>
            </a:extLst>
          </p:cNvPr>
          <p:cNvPicPr>
            <a:picLocks noChangeAspect="1"/>
          </p:cNvPicPr>
          <p:nvPr/>
        </p:nvPicPr>
        <p:blipFill>
          <a:blip r:embed="rId3"/>
          <a:stretch>
            <a:fillRect/>
          </a:stretch>
        </p:blipFill>
        <p:spPr>
          <a:xfrm>
            <a:off x="127003" y="1959083"/>
            <a:ext cx="6465894" cy="4246720"/>
          </a:xfrm>
          <a:prstGeom prst="rect">
            <a:avLst/>
          </a:prstGeom>
        </p:spPr>
      </p:pic>
    </p:spTree>
    <p:extLst>
      <p:ext uri="{BB962C8B-B14F-4D97-AF65-F5344CB8AC3E}">
        <p14:creationId xmlns:p14="http://schemas.microsoft.com/office/powerpoint/2010/main" val="1292052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39657-EBAA-4831-BF07-3C2B3AB40679}"/>
              </a:ext>
            </a:extLst>
          </p:cNvPr>
          <p:cNvSpPr>
            <a:spLocks noGrp="1"/>
          </p:cNvSpPr>
          <p:nvPr>
            <p:ph type="title"/>
          </p:nvPr>
        </p:nvSpPr>
        <p:spPr/>
        <p:txBody>
          <a:bodyPr/>
          <a:lstStyle/>
          <a:p>
            <a:r>
              <a:rPr lang="en-US"/>
              <a:t>Virtual Poster Example</a:t>
            </a:r>
            <a:endParaRPr lang="en-US" dirty="0"/>
          </a:p>
        </p:txBody>
      </p:sp>
      <p:pic>
        <p:nvPicPr>
          <p:cNvPr id="3" name="Picture 3" descr="Table&#10;&#10;Description automatically generated">
            <a:extLst>
              <a:ext uri="{FF2B5EF4-FFF2-40B4-BE49-F238E27FC236}">
                <a16:creationId xmlns:a16="http://schemas.microsoft.com/office/drawing/2014/main" id="{FAA597E5-E835-4429-A72F-44753978A580}"/>
              </a:ext>
            </a:extLst>
          </p:cNvPr>
          <p:cNvPicPr>
            <a:picLocks noChangeAspect="1"/>
          </p:cNvPicPr>
          <p:nvPr/>
        </p:nvPicPr>
        <p:blipFill>
          <a:blip r:embed="rId2"/>
          <a:stretch>
            <a:fillRect/>
          </a:stretch>
        </p:blipFill>
        <p:spPr>
          <a:xfrm>
            <a:off x="358475" y="1611325"/>
            <a:ext cx="3657600" cy="2179631"/>
          </a:xfrm>
          <a:prstGeom prst="rect">
            <a:avLst/>
          </a:prstGeom>
        </p:spPr>
      </p:pic>
      <p:pic>
        <p:nvPicPr>
          <p:cNvPr id="4" name="Picture 4" descr="Table&#10;&#10;Description automatically generated">
            <a:extLst>
              <a:ext uri="{FF2B5EF4-FFF2-40B4-BE49-F238E27FC236}">
                <a16:creationId xmlns:a16="http://schemas.microsoft.com/office/drawing/2014/main" id="{99F280EB-E412-4DD7-B04F-1A4D30EBC869}"/>
              </a:ext>
            </a:extLst>
          </p:cNvPr>
          <p:cNvPicPr>
            <a:picLocks noChangeAspect="1"/>
          </p:cNvPicPr>
          <p:nvPr/>
        </p:nvPicPr>
        <p:blipFill>
          <a:blip r:embed="rId3"/>
          <a:stretch>
            <a:fillRect/>
          </a:stretch>
        </p:blipFill>
        <p:spPr>
          <a:xfrm>
            <a:off x="358475" y="4177105"/>
            <a:ext cx="3657600" cy="2128059"/>
          </a:xfrm>
          <a:prstGeom prst="rect">
            <a:avLst/>
          </a:prstGeom>
        </p:spPr>
      </p:pic>
      <p:pic>
        <p:nvPicPr>
          <p:cNvPr id="5" name="Picture 5" descr="Text&#10;&#10;Description automatically generated">
            <a:extLst>
              <a:ext uri="{FF2B5EF4-FFF2-40B4-BE49-F238E27FC236}">
                <a16:creationId xmlns:a16="http://schemas.microsoft.com/office/drawing/2014/main" id="{AC31196D-2C60-49D8-AD3B-9411E63FDFD0}"/>
              </a:ext>
            </a:extLst>
          </p:cNvPr>
          <p:cNvPicPr>
            <a:picLocks noChangeAspect="1"/>
          </p:cNvPicPr>
          <p:nvPr/>
        </p:nvPicPr>
        <p:blipFill>
          <a:blip r:embed="rId4"/>
          <a:stretch>
            <a:fillRect/>
          </a:stretch>
        </p:blipFill>
        <p:spPr>
          <a:xfrm>
            <a:off x="8175925" y="408812"/>
            <a:ext cx="3657600" cy="908328"/>
          </a:xfrm>
          <a:prstGeom prst="rect">
            <a:avLst/>
          </a:prstGeom>
        </p:spPr>
      </p:pic>
      <p:pic>
        <p:nvPicPr>
          <p:cNvPr id="6" name="Picture 6" descr="Text, whiteboard&#10;&#10;Description automatically generated">
            <a:extLst>
              <a:ext uri="{FF2B5EF4-FFF2-40B4-BE49-F238E27FC236}">
                <a16:creationId xmlns:a16="http://schemas.microsoft.com/office/drawing/2014/main" id="{1269FA8B-7A00-4B1A-8271-D15CC4882CE3}"/>
              </a:ext>
            </a:extLst>
          </p:cNvPr>
          <p:cNvPicPr>
            <a:picLocks noChangeAspect="1"/>
          </p:cNvPicPr>
          <p:nvPr/>
        </p:nvPicPr>
        <p:blipFill>
          <a:blip r:embed="rId5"/>
          <a:stretch>
            <a:fillRect/>
          </a:stretch>
        </p:blipFill>
        <p:spPr>
          <a:xfrm>
            <a:off x="8175925" y="1393817"/>
            <a:ext cx="3657600" cy="941295"/>
          </a:xfrm>
          <a:prstGeom prst="rect">
            <a:avLst/>
          </a:prstGeom>
        </p:spPr>
      </p:pic>
      <p:pic>
        <p:nvPicPr>
          <p:cNvPr id="7" name="Picture 7" descr="A picture containing table&#10;&#10;Description automatically generated">
            <a:extLst>
              <a:ext uri="{FF2B5EF4-FFF2-40B4-BE49-F238E27FC236}">
                <a16:creationId xmlns:a16="http://schemas.microsoft.com/office/drawing/2014/main" id="{865320BD-2F18-4724-AB97-0C76905BF98E}"/>
              </a:ext>
            </a:extLst>
          </p:cNvPr>
          <p:cNvPicPr>
            <a:picLocks noChangeAspect="1"/>
          </p:cNvPicPr>
          <p:nvPr/>
        </p:nvPicPr>
        <p:blipFill>
          <a:blip r:embed="rId6"/>
          <a:stretch>
            <a:fillRect/>
          </a:stretch>
        </p:blipFill>
        <p:spPr>
          <a:xfrm>
            <a:off x="4267200" y="1611324"/>
            <a:ext cx="3657600" cy="4741091"/>
          </a:xfrm>
          <a:prstGeom prst="rect">
            <a:avLst/>
          </a:prstGeom>
        </p:spPr>
      </p:pic>
      <p:pic>
        <p:nvPicPr>
          <p:cNvPr id="8" name="Picture 8" descr="Chart, bar chart&#10;&#10;Description automatically generated">
            <a:extLst>
              <a:ext uri="{FF2B5EF4-FFF2-40B4-BE49-F238E27FC236}">
                <a16:creationId xmlns:a16="http://schemas.microsoft.com/office/drawing/2014/main" id="{CCBACFDC-7751-468D-B791-2D802032C2BF}"/>
              </a:ext>
            </a:extLst>
          </p:cNvPr>
          <p:cNvPicPr>
            <a:picLocks noChangeAspect="1"/>
          </p:cNvPicPr>
          <p:nvPr/>
        </p:nvPicPr>
        <p:blipFill>
          <a:blip r:embed="rId7"/>
          <a:stretch>
            <a:fillRect/>
          </a:stretch>
        </p:blipFill>
        <p:spPr>
          <a:xfrm>
            <a:off x="8175925" y="2526968"/>
            <a:ext cx="3657600" cy="1804064"/>
          </a:xfrm>
          <a:prstGeom prst="rect">
            <a:avLst/>
          </a:prstGeom>
        </p:spPr>
      </p:pic>
      <p:pic>
        <p:nvPicPr>
          <p:cNvPr id="9" name="Picture 9" descr="Chart, bar chart, histogram&#10;&#10;Description automatically generated">
            <a:extLst>
              <a:ext uri="{FF2B5EF4-FFF2-40B4-BE49-F238E27FC236}">
                <a16:creationId xmlns:a16="http://schemas.microsoft.com/office/drawing/2014/main" id="{B5C0C3E5-1E68-4614-83AC-69C29313C01D}"/>
              </a:ext>
            </a:extLst>
          </p:cNvPr>
          <p:cNvPicPr>
            <a:picLocks noChangeAspect="1"/>
          </p:cNvPicPr>
          <p:nvPr/>
        </p:nvPicPr>
        <p:blipFill>
          <a:blip r:embed="rId8"/>
          <a:stretch>
            <a:fillRect/>
          </a:stretch>
        </p:blipFill>
        <p:spPr>
          <a:xfrm>
            <a:off x="8175925" y="4671039"/>
            <a:ext cx="3657600" cy="1634125"/>
          </a:xfrm>
          <a:prstGeom prst="rect">
            <a:avLst/>
          </a:prstGeom>
        </p:spPr>
      </p:pic>
    </p:spTree>
    <p:extLst>
      <p:ext uri="{BB962C8B-B14F-4D97-AF65-F5344CB8AC3E}">
        <p14:creationId xmlns:p14="http://schemas.microsoft.com/office/powerpoint/2010/main" val="1025281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397800" y="152409"/>
            <a:ext cx="10273751" cy="1195943"/>
          </a:xfrm>
        </p:spPr>
        <p:txBody>
          <a:bodyPr/>
          <a:lstStyle/>
          <a:p>
            <a:r>
              <a:rPr lang="en-US" dirty="0"/>
              <a:t>VIRTUAL POSTER EXAMPLE</a:t>
            </a:r>
          </a:p>
        </p:txBody>
      </p:sp>
      <p:pic>
        <p:nvPicPr>
          <p:cNvPr id="2" name="Picture 1">
            <a:extLst>
              <a:ext uri="{FF2B5EF4-FFF2-40B4-BE49-F238E27FC236}">
                <a16:creationId xmlns:a16="http://schemas.microsoft.com/office/drawing/2014/main" id="{7A60A3BB-F7D4-5B42-B849-9AD8B9CF7910}"/>
              </a:ext>
            </a:extLst>
          </p:cNvPr>
          <p:cNvPicPr>
            <a:picLocks noChangeAspect="1"/>
          </p:cNvPicPr>
          <p:nvPr/>
        </p:nvPicPr>
        <p:blipFill>
          <a:blip r:embed="rId3"/>
          <a:stretch>
            <a:fillRect/>
          </a:stretch>
        </p:blipFill>
        <p:spPr>
          <a:xfrm>
            <a:off x="1993900" y="1091343"/>
            <a:ext cx="10198100" cy="5803900"/>
          </a:xfrm>
          <a:prstGeom prst="rect">
            <a:avLst/>
          </a:prstGeom>
        </p:spPr>
      </p:pic>
    </p:spTree>
    <p:extLst>
      <p:ext uri="{BB962C8B-B14F-4D97-AF65-F5344CB8AC3E}">
        <p14:creationId xmlns:p14="http://schemas.microsoft.com/office/powerpoint/2010/main" val="409497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p:nvPr/>
        </p:nvSpPr>
        <p:spPr>
          <a:xfrm>
            <a:off x="3773171" y="133387"/>
            <a:ext cx="6783200" cy="6696000"/>
          </a:xfrm>
          <a:prstGeom prst="ellipse">
            <a:avLst/>
          </a:prstGeom>
          <a:solidFill>
            <a:schemeClr val="lt1"/>
          </a:solidFill>
          <a:ln w="63500" cap="flat" cmpd="sng">
            <a:solidFill>
              <a:srgbClr val="333399"/>
            </a:solidFill>
            <a:prstDash val="solid"/>
            <a:round/>
            <a:headEnd type="none" w="sm" len="sm"/>
            <a:tailEnd type="none" w="sm" len="sm"/>
          </a:ln>
        </p:spPr>
        <p:txBody>
          <a:bodyPr spcFirstLastPara="1" wrap="square" lIns="91433" tIns="45700" rIns="91433" bIns="45700" anchor="ctr" anchorCtr="0">
            <a:noAutofit/>
          </a:bodyPr>
          <a:lstStyle/>
          <a:p>
            <a:pPr algn="ctr"/>
            <a:endParaRPr sz="1600" b="1">
              <a:solidFill>
                <a:schemeClr val="dk1"/>
              </a:solidFill>
              <a:latin typeface="Calibri"/>
              <a:ea typeface="Calibri"/>
              <a:cs typeface="Calibri"/>
              <a:sym typeface="Calibri"/>
            </a:endParaRPr>
          </a:p>
        </p:txBody>
      </p:sp>
      <p:sp>
        <p:nvSpPr>
          <p:cNvPr id="137" name="Google Shape;137;p26"/>
          <p:cNvSpPr/>
          <p:nvPr/>
        </p:nvSpPr>
        <p:spPr>
          <a:xfrm>
            <a:off x="5390829" y="3179241"/>
            <a:ext cx="3547600" cy="3570000"/>
          </a:xfrm>
          <a:prstGeom prst="ellipse">
            <a:avLst/>
          </a:prstGeom>
          <a:solidFill>
            <a:srgbClr val="3366FF">
              <a:alpha val="24710"/>
            </a:srgbClr>
          </a:solidFill>
          <a:ln w="63500" cap="flat" cmpd="sng">
            <a:solidFill>
              <a:srgbClr val="3366FF"/>
            </a:solidFill>
            <a:prstDash val="solid"/>
            <a:round/>
            <a:headEnd type="none" w="sm" len="sm"/>
            <a:tailEnd type="none" w="sm" len="sm"/>
          </a:ln>
        </p:spPr>
        <p:txBody>
          <a:bodyPr spcFirstLastPara="1" wrap="square" lIns="91433" tIns="45700" rIns="91433" bIns="45700" anchor="ctr" anchorCtr="0">
            <a:noAutofit/>
          </a:bodyPr>
          <a:lstStyle/>
          <a:p>
            <a:pPr algn="ctr"/>
            <a:endParaRPr sz="2000" b="1">
              <a:solidFill>
                <a:schemeClr val="dk1"/>
              </a:solidFill>
              <a:latin typeface="Calibri"/>
              <a:ea typeface="Calibri"/>
              <a:cs typeface="Calibri"/>
              <a:sym typeface="Calibri"/>
            </a:endParaRPr>
          </a:p>
        </p:txBody>
      </p:sp>
      <p:sp>
        <p:nvSpPr>
          <p:cNvPr id="138" name="Google Shape;138;p26"/>
          <p:cNvSpPr/>
          <p:nvPr/>
        </p:nvSpPr>
        <p:spPr>
          <a:xfrm>
            <a:off x="6601383" y="1159971"/>
            <a:ext cx="3734800" cy="3350800"/>
          </a:xfrm>
          <a:prstGeom prst="ellipse">
            <a:avLst/>
          </a:prstGeom>
          <a:solidFill>
            <a:srgbClr val="B2ECC4">
              <a:alpha val="24710"/>
            </a:srgbClr>
          </a:solidFill>
          <a:ln w="63500" cap="flat" cmpd="sng">
            <a:solidFill>
              <a:srgbClr val="B2ECC4"/>
            </a:solidFill>
            <a:prstDash val="solid"/>
            <a:round/>
            <a:headEnd type="none" w="sm" len="sm"/>
            <a:tailEnd type="none" w="sm" len="sm"/>
          </a:ln>
        </p:spPr>
        <p:txBody>
          <a:bodyPr spcFirstLastPara="1" wrap="square" lIns="91433" tIns="45700" rIns="91433" bIns="45700" anchor="ctr" anchorCtr="0">
            <a:noAutofit/>
          </a:bodyPr>
          <a:lstStyle/>
          <a:p>
            <a:pPr algn="ctr"/>
            <a:endParaRPr sz="1600" b="1">
              <a:solidFill>
                <a:schemeClr val="dk1"/>
              </a:solidFill>
              <a:latin typeface="Calibri"/>
              <a:ea typeface="Calibri"/>
              <a:cs typeface="Calibri"/>
              <a:sym typeface="Calibri"/>
            </a:endParaRPr>
          </a:p>
        </p:txBody>
      </p:sp>
      <p:sp>
        <p:nvSpPr>
          <p:cNvPr id="139" name="Google Shape;139;p26"/>
          <p:cNvSpPr/>
          <p:nvPr/>
        </p:nvSpPr>
        <p:spPr>
          <a:xfrm>
            <a:off x="4000044" y="1056717"/>
            <a:ext cx="3547600" cy="3454400"/>
          </a:xfrm>
          <a:prstGeom prst="ellipse">
            <a:avLst/>
          </a:prstGeom>
          <a:solidFill>
            <a:srgbClr val="FF99CC">
              <a:alpha val="24710"/>
            </a:srgbClr>
          </a:solidFill>
          <a:ln w="63500" cap="flat" cmpd="sng">
            <a:solidFill>
              <a:srgbClr val="FF99CC"/>
            </a:solidFill>
            <a:prstDash val="solid"/>
            <a:round/>
            <a:headEnd type="none" w="sm" len="sm"/>
            <a:tailEnd type="none" w="sm" len="sm"/>
          </a:ln>
        </p:spPr>
        <p:txBody>
          <a:bodyPr spcFirstLastPara="1" wrap="square" lIns="91433" tIns="45700" rIns="91433" bIns="45700" anchor="ctr" anchorCtr="0">
            <a:noAutofit/>
          </a:bodyPr>
          <a:lstStyle/>
          <a:p>
            <a:pPr algn="ctr"/>
            <a:endParaRPr sz="1600" b="1">
              <a:solidFill>
                <a:schemeClr val="dk1"/>
              </a:solidFill>
              <a:latin typeface="Calibri"/>
              <a:ea typeface="Calibri"/>
              <a:cs typeface="Calibri"/>
              <a:sym typeface="Calibri"/>
            </a:endParaRPr>
          </a:p>
        </p:txBody>
      </p:sp>
      <p:sp>
        <p:nvSpPr>
          <p:cNvPr id="140" name="Google Shape;140;p26"/>
          <p:cNvSpPr txBox="1"/>
          <p:nvPr/>
        </p:nvSpPr>
        <p:spPr>
          <a:xfrm rot="16200000">
            <a:off x="3737611" y="2504725"/>
            <a:ext cx="1148251" cy="399847"/>
          </a:xfrm>
          <a:prstGeom prst="rect">
            <a:avLst/>
          </a:prstGeom>
          <a:noFill/>
          <a:ln>
            <a:noFill/>
          </a:ln>
        </p:spPr>
        <p:txBody>
          <a:bodyPr spcFirstLastPara="1" wrap="square" lIns="91433" tIns="45700" rIns="91433" bIns="45700" anchor="t" anchorCtr="0">
            <a:noAutofit/>
          </a:bodyPr>
          <a:lstStyle/>
          <a:p>
            <a:pPr algn="ctr"/>
            <a:r>
              <a:rPr lang="en" sz="2000" b="1" dirty="0">
                <a:solidFill>
                  <a:schemeClr val="dk1"/>
                </a:solidFill>
                <a:latin typeface="Calibri"/>
                <a:ea typeface="Calibri"/>
                <a:cs typeface="Calibri"/>
                <a:sym typeface="Calibri"/>
              </a:rPr>
              <a:t>SYSTEMS</a:t>
            </a:r>
            <a:endParaRPr sz="1500" dirty="0"/>
          </a:p>
        </p:txBody>
      </p:sp>
      <p:sp>
        <p:nvSpPr>
          <p:cNvPr id="141" name="Google Shape;141;p26"/>
          <p:cNvSpPr txBox="1"/>
          <p:nvPr/>
        </p:nvSpPr>
        <p:spPr>
          <a:xfrm>
            <a:off x="6485804" y="6176836"/>
            <a:ext cx="1331200" cy="400400"/>
          </a:xfrm>
          <a:prstGeom prst="rect">
            <a:avLst/>
          </a:prstGeom>
          <a:noFill/>
          <a:ln>
            <a:noFill/>
          </a:ln>
        </p:spPr>
        <p:txBody>
          <a:bodyPr spcFirstLastPara="1" wrap="square" lIns="91433" tIns="45700" rIns="91433" bIns="45700" anchor="t" anchorCtr="0">
            <a:noAutofit/>
          </a:bodyPr>
          <a:lstStyle/>
          <a:p>
            <a:pPr algn="ctr"/>
            <a:r>
              <a:rPr lang="en" sz="2000" b="1">
                <a:solidFill>
                  <a:schemeClr val="dk1"/>
                </a:solidFill>
                <a:latin typeface="Calibri"/>
                <a:ea typeface="Calibri"/>
                <a:cs typeface="Calibri"/>
                <a:sym typeface="Calibri"/>
              </a:rPr>
              <a:t>PRACTICES</a:t>
            </a:r>
            <a:endParaRPr sz="1500"/>
          </a:p>
        </p:txBody>
      </p:sp>
      <p:sp>
        <p:nvSpPr>
          <p:cNvPr id="142" name="Google Shape;142;p26"/>
          <p:cNvSpPr txBox="1"/>
          <p:nvPr/>
        </p:nvSpPr>
        <p:spPr>
          <a:xfrm rot="2905500">
            <a:off x="9236978" y="1653997"/>
            <a:ext cx="975287" cy="400080"/>
          </a:xfrm>
          <a:prstGeom prst="rect">
            <a:avLst/>
          </a:prstGeom>
          <a:noFill/>
          <a:ln>
            <a:noFill/>
          </a:ln>
        </p:spPr>
        <p:txBody>
          <a:bodyPr spcFirstLastPara="1" wrap="square" lIns="91433" tIns="45700" rIns="91433" bIns="45700" anchor="t" anchorCtr="0">
            <a:noAutofit/>
          </a:bodyPr>
          <a:lstStyle/>
          <a:p>
            <a:pPr algn="ctr"/>
            <a:r>
              <a:rPr lang="en" sz="2000" b="1">
                <a:solidFill>
                  <a:schemeClr val="dk1"/>
                </a:solidFill>
                <a:latin typeface="Calibri"/>
                <a:ea typeface="Calibri"/>
                <a:cs typeface="Calibri"/>
                <a:sym typeface="Calibri"/>
              </a:rPr>
              <a:t>DATA</a:t>
            </a:r>
            <a:endParaRPr sz="1500"/>
          </a:p>
        </p:txBody>
      </p:sp>
      <p:sp>
        <p:nvSpPr>
          <p:cNvPr id="143" name="Google Shape;143;p26"/>
          <p:cNvSpPr txBox="1"/>
          <p:nvPr/>
        </p:nvSpPr>
        <p:spPr>
          <a:xfrm>
            <a:off x="10190139" y="4786685"/>
            <a:ext cx="2023600" cy="600400"/>
          </a:xfrm>
          <a:prstGeom prst="rect">
            <a:avLst/>
          </a:prstGeom>
          <a:noFill/>
          <a:ln>
            <a:noFill/>
          </a:ln>
        </p:spPr>
        <p:txBody>
          <a:bodyPr spcFirstLastPara="1" wrap="square" lIns="91433" tIns="45700" rIns="91433" bIns="45700" anchor="t" anchorCtr="0">
            <a:noAutofit/>
          </a:bodyPr>
          <a:lstStyle/>
          <a:p>
            <a:pPr algn="ctr"/>
            <a:r>
              <a:rPr lang="en" sz="1100" b="1">
                <a:solidFill>
                  <a:schemeClr val="dk1"/>
                </a:solidFill>
                <a:latin typeface="Calibri"/>
                <a:ea typeface="Calibri"/>
                <a:cs typeface="Calibri"/>
                <a:sym typeface="Calibri"/>
              </a:rPr>
              <a:t>How do we know we are doing what we say we are doing?  How do we know it is working?</a:t>
            </a:r>
            <a:endParaRPr sz="1500"/>
          </a:p>
        </p:txBody>
      </p:sp>
      <p:sp>
        <p:nvSpPr>
          <p:cNvPr id="144" name="Google Shape;144;p26"/>
          <p:cNvSpPr txBox="1"/>
          <p:nvPr/>
        </p:nvSpPr>
        <p:spPr>
          <a:xfrm>
            <a:off x="6500265" y="189483"/>
            <a:ext cx="1302400" cy="708000"/>
          </a:xfrm>
          <a:prstGeom prst="rect">
            <a:avLst/>
          </a:prstGeom>
          <a:noFill/>
          <a:ln>
            <a:noFill/>
          </a:ln>
        </p:spPr>
        <p:txBody>
          <a:bodyPr spcFirstLastPara="1" wrap="square" lIns="91433" tIns="45700" rIns="91433" bIns="45700" anchor="t" anchorCtr="0">
            <a:noAutofit/>
          </a:bodyPr>
          <a:lstStyle/>
          <a:p>
            <a:pPr algn="ctr"/>
            <a:r>
              <a:rPr lang="en" sz="2000" b="1">
                <a:solidFill>
                  <a:schemeClr val="dk1"/>
                </a:solidFill>
                <a:latin typeface="Calibri"/>
                <a:ea typeface="Calibri"/>
                <a:cs typeface="Calibri"/>
                <a:sym typeface="Calibri"/>
              </a:rPr>
              <a:t>OUTCOME</a:t>
            </a:r>
            <a:endParaRPr sz="1500"/>
          </a:p>
          <a:p>
            <a:pPr algn="ctr"/>
            <a:endParaRPr sz="2000" b="1">
              <a:solidFill>
                <a:schemeClr val="dk1"/>
              </a:solidFill>
              <a:latin typeface="Calibri"/>
              <a:ea typeface="Calibri"/>
              <a:cs typeface="Calibri"/>
              <a:sym typeface="Calibri"/>
            </a:endParaRPr>
          </a:p>
        </p:txBody>
      </p:sp>
      <p:sp>
        <p:nvSpPr>
          <p:cNvPr id="145" name="Google Shape;145;p26"/>
          <p:cNvSpPr txBox="1"/>
          <p:nvPr/>
        </p:nvSpPr>
        <p:spPr>
          <a:xfrm>
            <a:off x="27925" y="133421"/>
            <a:ext cx="4396400" cy="2062800"/>
          </a:xfrm>
          <a:prstGeom prst="rect">
            <a:avLst/>
          </a:prstGeom>
          <a:noFill/>
          <a:ln>
            <a:noFill/>
          </a:ln>
        </p:spPr>
        <p:txBody>
          <a:bodyPr spcFirstLastPara="1" wrap="square" lIns="91433" tIns="45700" rIns="91433" bIns="45700" anchor="t" anchorCtr="0">
            <a:noAutofit/>
          </a:bodyPr>
          <a:lstStyle/>
          <a:p>
            <a:pPr algn="ctr"/>
            <a:r>
              <a:rPr lang="en" sz="2100" b="1" dirty="0">
                <a:solidFill>
                  <a:schemeClr val="accent1">
                    <a:lumMod val="50000"/>
                  </a:schemeClr>
                </a:solidFill>
                <a:latin typeface="Calibri"/>
                <a:ea typeface="Calibri"/>
                <a:cs typeface="Calibri"/>
                <a:sym typeface="Calibri"/>
              </a:rPr>
              <a:t>Dr. Lewis S. Libby School Logic Model</a:t>
            </a:r>
            <a:endParaRPr sz="2300" b="1" dirty="0">
              <a:solidFill>
                <a:schemeClr val="accent1">
                  <a:lumMod val="50000"/>
                </a:schemeClr>
              </a:solidFill>
            </a:endParaRPr>
          </a:p>
          <a:p>
            <a:pPr marL="287851" indent="-203190">
              <a:buClr>
                <a:schemeClr val="dk1"/>
              </a:buClr>
              <a:buSzPts val="1100"/>
            </a:pPr>
            <a:endParaRPr sz="1500" b="1" dirty="0">
              <a:solidFill>
                <a:schemeClr val="accent1">
                  <a:lumMod val="50000"/>
                </a:schemeClr>
              </a:solidFill>
              <a:latin typeface="Calibri"/>
              <a:ea typeface="Calibri"/>
              <a:cs typeface="Calibri"/>
              <a:sym typeface="Calibri"/>
            </a:endParaRPr>
          </a:p>
          <a:p>
            <a:pPr marL="287851" indent="-203190">
              <a:buClr>
                <a:schemeClr val="dk1"/>
              </a:buClr>
              <a:buSzPts val="1100"/>
            </a:pPr>
            <a:endParaRPr sz="1500" b="1" dirty="0">
              <a:solidFill>
                <a:schemeClr val="accent1">
                  <a:lumMod val="50000"/>
                </a:schemeClr>
              </a:solidFill>
              <a:latin typeface="Calibri"/>
              <a:ea typeface="Calibri"/>
              <a:cs typeface="Calibri"/>
              <a:sym typeface="Calibri"/>
            </a:endParaRPr>
          </a:p>
          <a:p>
            <a:pPr marL="287851" indent="-203190">
              <a:buClr>
                <a:schemeClr val="dk1"/>
              </a:buClr>
              <a:buSzPts val="1100"/>
            </a:pPr>
            <a:endParaRPr sz="1500" b="1" dirty="0">
              <a:solidFill>
                <a:schemeClr val="accent1">
                  <a:lumMod val="50000"/>
                </a:schemeClr>
              </a:solidFill>
              <a:latin typeface="Calibri"/>
              <a:ea typeface="Calibri"/>
              <a:cs typeface="Calibri"/>
              <a:sym typeface="Calibri"/>
            </a:endParaRPr>
          </a:p>
          <a:p>
            <a:pPr marL="287851" indent="-203190">
              <a:buClr>
                <a:schemeClr val="dk1"/>
              </a:buClr>
              <a:buSzPts val="1100"/>
            </a:pPr>
            <a:endParaRPr sz="1500" b="1" dirty="0">
              <a:solidFill>
                <a:schemeClr val="accent1">
                  <a:lumMod val="50000"/>
                </a:schemeClr>
              </a:solidFill>
              <a:latin typeface="Calibri"/>
              <a:ea typeface="Calibri"/>
              <a:cs typeface="Calibri"/>
              <a:sym typeface="Calibri"/>
            </a:endParaRPr>
          </a:p>
          <a:p>
            <a:pPr marL="287851" indent="-203190">
              <a:buClr>
                <a:schemeClr val="dk1"/>
              </a:buClr>
              <a:buSzPts val="1100"/>
            </a:pPr>
            <a:endParaRPr sz="1500" b="1" dirty="0">
              <a:solidFill>
                <a:schemeClr val="accent1">
                  <a:lumMod val="50000"/>
                </a:schemeClr>
              </a:solidFill>
              <a:latin typeface="Calibri"/>
              <a:ea typeface="Calibri"/>
              <a:cs typeface="Calibri"/>
              <a:sym typeface="Calibri"/>
            </a:endParaRPr>
          </a:p>
          <a:p>
            <a:pPr marL="287851" indent="-203190">
              <a:buClr>
                <a:schemeClr val="dk1"/>
              </a:buClr>
              <a:buSzPts val="1100"/>
            </a:pPr>
            <a:endParaRPr sz="1500" b="1" dirty="0">
              <a:solidFill>
                <a:schemeClr val="accent1">
                  <a:lumMod val="50000"/>
                </a:schemeClr>
              </a:solidFill>
              <a:latin typeface="Calibri"/>
              <a:ea typeface="Calibri"/>
              <a:cs typeface="Calibri"/>
              <a:sym typeface="Calibri"/>
            </a:endParaRPr>
          </a:p>
          <a:p>
            <a:pPr marL="287851" indent="-203190">
              <a:buClr>
                <a:schemeClr val="dk1"/>
              </a:buClr>
              <a:buSzPts val="1100"/>
            </a:pPr>
            <a:endParaRPr sz="1500" b="1" dirty="0">
              <a:solidFill>
                <a:schemeClr val="accent1">
                  <a:lumMod val="50000"/>
                </a:schemeClr>
              </a:solidFill>
              <a:latin typeface="Calibri"/>
              <a:ea typeface="Calibri"/>
              <a:cs typeface="Calibri"/>
              <a:sym typeface="Calibri"/>
            </a:endParaRPr>
          </a:p>
          <a:p>
            <a:pPr marL="287851" indent="-203190">
              <a:buClr>
                <a:schemeClr val="dk1"/>
              </a:buClr>
              <a:buSzPts val="1100"/>
            </a:pPr>
            <a:endParaRPr sz="1500" b="1" dirty="0">
              <a:solidFill>
                <a:schemeClr val="accent1">
                  <a:lumMod val="50000"/>
                </a:schemeClr>
              </a:solidFill>
              <a:latin typeface="Calibri"/>
              <a:ea typeface="Calibri"/>
              <a:cs typeface="Calibri"/>
              <a:sym typeface="Calibri"/>
            </a:endParaRPr>
          </a:p>
          <a:p>
            <a:pPr>
              <a:buClr>
                <a:schemeClr val="dk1"/>
              </a:buClr>
              <a:buSzPts val="1100"/>
            </a:pPr>
            <a:endParaRPr sz="1100" b="1" dirty="0">
              <a:solidFill>
                <a:schemeClr val="accent1">
                  <a:lumMod val="50000"/>
                </a:schemeClr>
              </a:solidFill>
              <a:latin typeface="Calibri"/>
              <a:ea typeface="Calibri"/>
              <a:cs typeface="Calibri"/>
              <a:sym typeface="Calibri"/>
            </a:endParaRPr>
          </a:p>
          <a:p>
            <a:pPr marL="287851" indent="-203190">
              <a:buClr>
                <a:schemeClr val="dk1"/>
              </a:buClr>
              <a:buSzPts val="1100"/>
            </a:pPr>
            <a:endParaRPr sz="1500" b="1" dirty="0">
              <a:solidFill>
                <a:schemeClr val="accent1">
                  <a:lumMod val="50000"/>
                </a:schemeClr>
              </a:solidFill>
              <a:latin typeface="Calibri"/>
              <a:ea typeface="Calibri"/>
              <a:cs typeface="Calibri"/>
              <a:sym typeface="Calibri"/>
            </a:endParaRPr>
          </a:p>
        </p:txBody>
      </p:sp>
      <p:sp>
        <p:nvSpPr>
          <p:cNvPr id="146" name="Google Shape;146;p26"/>
          <p:cNvSpPr txBox="1"/>
          <p:nvPr/>
        </p:nvSpPr>
        <p:spPr>
          <a:xfrm>
            <a:off x="2664451" y="5818925"/>
            <a:ext cx="2118000" cy="430800"/>
          </a:xfrm>
          <a:prstGeom prst="rect">
            <a:avLst/>
          </a:prstGeom>
          <a:noFill/>
          <a:ln>
            <a:noFill/>
          </a:ln>
        </p:spPr>
        <p:txBody>
          <a:bodyPr spcFirstLastPara="1" wrap="square" lIns="91433" tIns="45700" rIns="91433" bIns="45700" anchor="t" anchorCtr="0">
            <a:noAutofit/>
          </a:bodyPr>
          <a:lstStyle/>
          <a:p>
            <a:pPr algn="ctr"/>
            <a:r>
              <a:rPr lang="en" sz="1100" b="1">
                <a:solidFill>
                  <a:schemeClr val="dk1"/>
                </a:solidFill>
                <a:latin typeface="Calibri"/>
                <a:ea typeface="Calibri"/>
                <a:cs typeface="Calibri"/>
                <a:sym typeface="Calibri"/>
              </a:rPr>
              <a:t>What are we doing? </a:t>
            </a:r>
            <a:endParaRPr sz="1500"/>
          </a:p>
          <a:p>
            <a:pPr algn="ctr"/>
            <a:r>
              <a:rPr lang="en" sz="1100" b="1">
                <a:solidFill>
                  <a:schemeClr val="dk1"/>
                </a:solidFill>
                <a:latin typeface="Calibri"/>
                <a:ea typeface="Calibri"/>
                <a:cs typeface="Calibri"/>
                <a:sym typeface="Calibri"/>
              </a:rPr>
              <a:t>What do we want to be doing?</a:t>
            </a:r>
            <a:endParaRPr sz="1500"/>
          </a:p>
        </p:txBody>
      </p:sp>
      <p:sp>
        <p:nvSpPr>
          <p:cNvPr id="147" name="Google Shape;147;p26"/>
          <p:cNvSpPr txBox="1"/>
          <p:nvPr/>
        </p:nvSpPr>
        <p:spPr>
          <a:xfrm>
            <a:off x="9645057" y="133387"/>
            <a:ext cx="2629200" cy="261600"/>
          </a:xfrm>
          <a:prstGeom prst="rect">
            <a:avLst/>
          </a:prstGeom>
          <a:noFill/>
          <a:ln>
            <a:noFill/>
          </a:ln>
        </p:spPr>
        <p:txBody>
          <a:bodyPr spcFirstLastPara="1" wrap="square" lIns="91433" tIns="45700" rIns="91433" bIns="45700" anchor="t" anchorCtr="0">
            <a:noAutofit/>
          </a:bodyPr>
          <a:lstStyle/>
          <a:p>
            <a:pPr algn="ctr"/>
            <a:r>
              <a:rPr lang="en" sz="1100" b="1">
                <a:solidFill>
                  <a:schemeClr val="dk1"/>
                </a:solidFill>
                <a:latin typeface="Calibri"/>
                <a:ea typeface="Calibri"/>
                <a:cs typeface="Calibri"/>
                <a:sym typeface="Calibri"/>
              </a:rPr>
              <a:t>How do we sustain this?</a:t>
            </a:r>
            <a:endParaRPr sz="1500"/>
          </a:p>
        </p:txBody>
      </p:sp>
      <p:sp>
        <p:nvSpPr>
          <p:cNvPr id="148" name="Google Shape;148;p26"/>
          <p:cNvSpPr txBox="1"/>
          <p:nvPr/>
        </p:nvSpPr>
        <p:spPr>
          <a:xfrm>
            <a:off x="1370777" y="2587559"/>
            <a:ext cx="2629200" cy="430800"/>
          </a:xfrm>
          <a:prstGeom prst="rect">
            <a:avLst/>
          </a:prstGeom>
          <a:noFill/>
          <a:ln>
            <a:noFill/>
          </a:ln>
        </p:spPr>
        <p:txBody>
          <a:bodyPr spcFirstLastPara="1" wrap="square" lIns="91433" tIns="45700" rIns="91433" bIns="45700" anchor="t" anchorCtr="0">
            <a:noAutofit/>
          </a:bodyPr>
          <a:lstStyle/>
          <a:p>
            <a:pPr algn="ctr"/>
            <a:r>
              <a:rPr lang="en" sz="1100" b="1">
                <a:solidFill>
                  <a:schemeClr val="dk1"/>
                </a:solidFill>
                <a:latin typeface="Calibri"/>
                <a:ea typeface="Calibri"/>
                <a:cs typeface="Calibri"/>
                <a:sym typeface="Calibri"/>
              </a:rPr>
              <a:t>How do we support staff  to</a:t>
            </a:r>
            <a:endParaRPr sz="1500"/>
          </a:p>
          <a:p>
            <a:pPr algn="ctr"/>
            <a:r>
              <a:rPr lang="en" sz="1100" b="1">
                <a:solidFill>
                  <a:schemeClr val="dk1"/>
                </a:solidFill>
                <a:latin typeface="Calibri"/>
                <a:ea typeface="Calibri"/>
                <a:cs typeface="Calibri"/>
                <a:sym typeface="Calibri"/>
              </a:rPr>
              <a:t> implement this with fidelity?</a:t>
            </a:r>
            <a:endParaRPr sz="1500"/>
          </a:p>
        </p:txBody>
      </p:sp>
      <p:cxnSp>
        <p:nvCxnSpPr>
          <p:cNvPr id="149" name="Google Shape;149;p26"/>
          <p:cNvCxnSpPr/>
          <p:nvPr/>
        </p:nvCxnSpPr>
        <p:spPr>
          <a:xfrm rot="10800000" flipH="1">
            <a:off x="2929861" y="2332759"/>
            <a:ext cx="1268400" cy="254800"/>
          </a:xfrm>
          <a:prstGeom prst="straightConnector1">
            <a:avLst/>
          </a:prstGeom>
          <a:noFill/>
          <a:ln w="19050" cap="flat" cmpd="sng">
            <a:solidFill>
              <a:schemeClr val="dk1"/>
            </a:solidFill>
            <a:prstDash val="solid"/>
            <a:miter lim="800000"/>
            <a:headEnd type="none" w="sm" len="sm"/>
            <a:tailEnd type="triangle" w="med" len="med"/>
          </a:ln>
        </p:spPr>
      </p:cxnSp>
      <p:cxnSp>
        <p:nvCxnSpPr>
          <p:cNvPr id="150" name="Google Shape;150;p26"/>
          <p:cNvCxnSpPr/>
          <p:nvPr/>
        </p:nvCxnSpPr>
        <p:spPr>
          <a:xfrm rot="10800000">
            <a:off x="10015423" y="2332951"/>
            <a:ext cx="1010000" cy="2511200"/>
          </a:xfrm>
          <a:prstGeom prst="straightConnector1">
            <a:avLst/>
          </a:prstGeom>
          <a:noFill/>
          <a:ln w="19050" cap="flat" cmpd="sng">
            <a:solidFill>
              <a:schemeClr val="dk1"/>
            </a:solidFill>
            <a:prstDash val="solid"/>
            <a:miter lim="800000"/>
            <a:headEnd type="none" w="sm" len="sm"/>
            <a:tailEnd type="triangle" w="med" len="med"/>
          </a:ln>
        </p:spPr>
      </p:cxnSp>
      <p:cxnSp>
        <p:nvCxnSpPr>
          <p:cNvPr id="151" name="Google Shape;151;p26"/>
          <p:cNvCxnSpPr/>
          <p:nvPr/>
        </p:nvCxnSpPr>
        <p:spPr>
          <a:xfrm flipH="1">
            <a:off x="7838047" y="264192"/>
            <a:ext cx="2330400" cy="130800"/>
          </a:xfrm>
          <a:prstGeom prst="straightConnector1">
            <a:avLst/>
          </a:prstGeom>
          <a:noFill/>
          <a:ln w="19050" cap="flat" cmpd="sng">
            <a:solidFill>
              <a:schemeClr val="dk1"/>
            </a:solidFill>
            <a:prstDash val="solid"/>
            <a:miter lim="800000"/>
            <a:headEnd type="none" w="sm" len="sm"/>
            <a:tailEnd type="triangle" w="med" len="med"/>
          </a:ln>
        </p:spPr>
      </p:cxnSp>
      <p:cxnSp>
        <p:nvCxnSpPr>
          <p:cNvPr id="152" name="Google Shape;152;p26"/>
          <p:cNvCxnSpPr/>
          <p:nvPr/>
        </p:nvCxnSpPr>
        <p:spPr>
          <a:xfrm>
            <a:off x="4424429" y="5974611"/>
            <a:ext cx="2142400" cy="438800"/>
          </a:xfrm>
          <a:prstGeom prst="straightConnector1">
            <a:avLst/>
          </a:prstGeom>
          <a:noFill/>
          <a:ln w="19050" cap="flat" cmpd="sng">
            <a:solidFill>
              <a:schemeClr val="dk1"/>
            </a:solidFill>
            <a:prstDash val="solid"/>
            <a:miter lim="800000"/>
            <a:headEnd type="none" w="sm" len="sm"/>
            <a:tailEnd type="triangle" w="med" len="med"/>
          </a:ln>
        </p:spPr>
      </p:cxnSp>
      <p:sp>
        <p:nvSpPr>
          <p:cNvPr id="153" name="Google Shape;153;p26"/>
          <p:cNvSpPr txBox="1"/>
          <p:nvPr/>
        </p:nvSpPr>
        <p:spPr>
          <a:xfrm>
            <a:off x="127351" y="3213075"/>
            <a:ext cx="2629200" cy="2963600"/>
          </a:xfrm>
          <a:prstGeom prst="rect">
            <a:avLst/>
          </a:prstGeom>
          <a:noFill/>
          <a:ln w="28575" cap="flat" cmpd="sng">
            <a:solidFill>
              <a:srgbClr val="000000"/>
            </a:solidFill>
            <a:prstDash val="solid"/>
            <a:round/>
            <a:headEnd type="none" w="sm" len="sm"/>
            <a:tailEnd type="none" w="sm" len="sm"/>
          </a:ln>
        </p:spPr>
        <p:txBody>
          <a:bodyPr spcFirstLastPara="1" wrap="square" lIns="91433" tIns="91433" rIns="91433" bIns="91433" anchor="t" anchorCtr="0">
            <a:noAutofit/>
          </a:bodyPr>
          <a:lstStyle/>
          <a:p>
            <a:pPr>
              <a:buClr>
                <a:schemeClr val="dk1"/>
              </a:buClr>
              <a:buSzPts val="1100"/>
            </a:pPr>
            <a:r>
              <a:rPr lang="en" sz="1300">
                <a:solidFill>
                  <a:schemeClr val="dk1"/>
                </a:solidFill>
                <a:latin typeface="Calibri"/>
                <a:ea typeface="Calibri"/>
                <a:cs typeface="Calibri"/>
                <a:sym typeface="Calibri"/>
              </a:rPr>
              <a:t>What is one highlight </a:t>
            </a:r>
            <a:endParaRPr sz="1300">
              <a:solidFill>
                <a:schemeClr val="dk1"/>
              </a:solidFill>
              <a:latin typeface="Calibri"/>
              <a:ea typeface="Calibri"/>
              <a:cs typeface="Calibri"/>
              <a:sym typeface="Calibri"/>
            </a:endParaRPr>
          </a:p>
          <a:p>
            <a:pPr>
              <a:buClr>
                <a:schemeClr val="dk1"/>
              </a:buClr>
              <a:buSzPts val="1100"/>
            </a:pPr>
            <a:r>
              <a:rPr lang="en" sz="1300">
                <a:solidFill>
                  <a:schemeClr val="dk1"/>
                </a:solidFill>
                <a:latin typeface="Calibri"/>
                <a:ea typeface="Calibri"/>
                <a:cs typeface="Calibri"/>
                <a:sym typeface="Calibri"/>
              </a:rPr>
              <a:t>associated with this outcome?</a:t>
            </a:r>
            <a:endParaRPr sz="1300">
              <a:solidFill>
                <a:schemeClr val="dk1"/>
              </a:solidFill>
              <a:latin typeface="Calibri"/>
              <a:ea typeface="Calibri"/>
              <a:cs typeface="Calibri"/>
              <a:sym typeface="Calibri"/>
            </a:endParaRPr>
          </a:p>
          <a:p>
            <a:pPr>
              <a:buClr>
                <a:schemeClr val="dk1"/>
              </a:buClr>
              <a:buSzPts val="1100"/>
            </a:pPr>
            <a:endParaRPr sz="1300">
              <a:solidFill>
                <a:schemeClr val="dk1"/>
              </a:solidFill>
              <a:latin typeface="Calibri"/>
              <a:ea typeface="Calibri"/>
              <a:cs typeface="Calibri"/>
              <a:sym typeface="Calibri"/>
            </a:endParaRPr>
          </a:p>
          <a:p>
            <a:pPr>
              <a:buClr>
                <a:schemeClr val="dk1"/>
              </a:buClr>
              <a:buSzPts val="1100"/>
            </a:pPr>
            <a:r>
              <a:rPr lang="en" sz="1300">
                <a:solidFill>
                  <a:schemeClr val="dk1"/>
                </a:solidFill>
                <a:latin typeface="Calibri"/>
                <a:ea typeface="Calibri"/>
                <a:cs typeface="Calibri"/>
                <a:sym typeface="Calibri"/>
              </a:rPr>
              <a:t>Drawing can continue in school closure promoting system and consistency</a:t>
            </a:r>
            <a:endParaRPr sz="1300">
              <a:solidFill>
                <a:schemeClr val="dk1"/>
              </a:solidFill>
              <a:latin typeface="Calibri"/>
              <a:ea typeface="Calibri"/>
              <a:cs typeface="Calibri"/>
              <a:sym typeface="Calibri"/>
            </a:endParaRPr>
          </a:p>
          <a:p>
            <a:pPr>
              <a:buClr>
                <a:schemeClr val="dk1"/>
              </a:buClr>
              <a:buSzPts val="1100"/>
            </a:pPr>
            <a:endParaRPr sz="1300">
              <a:solidFill>
                <a:schemeClr val="dk1"/>
              </a:solidFill>
              <a:latin typeface="Calibri"/>
              <a:ea typeface="Calibri"/>
              <a:cs typeface="Calibri"/>
              <a:sym typeface="Calibri"/>
            </a:endParaRPr>
          </a:p>
          <a:p>
            <a:r>
              <a:rPr lang="en" sz="1300">
                <a:solidFill>
                  <a:schemeClr val="dk1"/>
                </a:solidFill>
                <a:latin typeface="Calibri"/>
                <a:ea typeface="Calibri"/>
                <a:cs typeface="Calibri"/>
                <a:sym typeface="Calibri"/>
              </a:rPr>
              <a:t>What is one lesson learned?</a:t>
            </a:r>
            <a:endParaRPr sz="1300">
              <a:solidFill>
                <a:schemeClr val="dk1"/>
              </a:solidFill>
              <a:latin typeface="Calibri"/>
              <a:ea typeface="Calibri"/>
              <a:cs typeface="Calibri"/>
              <a:sym typeface="Calibri"/>
            </a:endParaRPr>
          </a:p>
          <a:p>
            <a:pPr>
              <a:buClr>
                <a:schemeClr val="dk1"/>
              </a:buClr>
              <a:buSzPts val="1100"/>
            </a:pPr>
            <a:endParaRPr sz="1300">
              <a:solidFill>
                <a:schemeClr val="dk1"/>
              </a:solidFill>
              <a:latin typeface="Calibri"/>
              <a:ea typeface="Calibri"/>
              <a:cs typeface="Calibri"/>
              <a:sym typeface="Calibri"/>
            </a:endParaRPr>
          </a:p>
          <a:p>
            <a:r>
              <a:rPr lang="en" sz="1300">
                <a:solidFill>
                  <a:schemeClr val="dk1"/>
                </a:solidFill>
                <a:latin typeface="Calibri"/>
                <a:ea typeface="Calibri"/>
                <a:cs typeface="Calibri"/>
                <a:sym typeface="Calibri"/>
              </a:rPr>
              <a:t>_We need to figure out a better system for our paw power cards to get home, a name on the wall, and in the drawing, without too much work for staff!</a:t>
            </a:r>
            <a:endParaRPr sz="1600">
              <a:solidFill>
                <a:schemeClr val="dk1"/>
              </a:solidFill>
              <a:latin typeface="Calibri"/>
              <a:ea typeface="Calibri"/>
              <a:cs typeface="Calibri"/>
              <a:sym typeface="Calibri"/>
            </a:endParaRPr>
          </a:p>
          <a:p>
            <a:endParaRPr sz="1500">
              <a:latin typeface="Calibri"/>
              <a:ea typeface="Calibri"/>
              <a:cs typeface="Calibri"/>
              <a:sym typeface="Calibri"/>
            </a:endParaRPr>
          </a:p>
        </p:txBody>
      </p:sp>
      <p:sp>
        <p:nvSpPr>
          <p:cNvPr id="154" name="Google Shape;154;p26"/>
          <p:cNvSpPr txBox="1"/>
          <p:nvPr/>
        </p:nvSpPr>
        <p:spPr>
          <a:xfrm>
            <a:off x="9729088" y="264200"/>
            <a:ext cx="2461200" cy="1516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r>
              <a:rPr lang="en" sz="1500" dirty="0">
                <a:latin typeface="Calibri"/>
                <a:ea typeface="Calibri"/>
                <a:cs typeface="Calibri"/>
                <a:sym typeface="Calibri"/>
              </a:rPr>
              <a:t>Staff encouragement- Parking spot, funding for paw power cards, system to make sure paws are put on the wall and cards are readily available with lanyards. </a:t>
            </a:r>
            <a:endParaRPr sz="1500" dirty="0">
              <a:latin typeface="Calibri"/>
              <a:ea typeface="Calibri"/>
              <a:cs typeface="Calibri"/>
              <a:sym typeface="Calibri"/>
            </a:endParaRPr>
          </a:p>
        </p:txBody>
      </p:sp>
      <p:sp>
        <p:nvSpPr>
          <p:cNvPr id="155" name="Google Shape;155;p26"/>
          <p:cNvSpPr txBox="1"/>
          <p:nvPr/>
        </p:nvSpPr>
        <p:spPr>
          <a:xfrm>
            <a:off x="5607575" y="507613"/>
            <a:ext cx="3073600" cy="6004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r>
              <a:rPr lang="en" sz="1500" dirty="0">
                <a:latin typeface="Calibri"/>
                <a:ea typeface="Calibri"/>
                <a:cs typeface="Calibri"/>
                <a:sym typeface="Calibri"/>
              </a:rPr>
              <a:t>Develop procedures to increase appropriate behavior</a:t>
            </a:r>
            <a:endParaRPr sz="1500" dirty="0">
              <a:latin typeface="Calibri"/>
              <a:ea typeface="Calibri"/>
              <a:cs typeface="Calibri"/>
              <a:sym typeface="Calibri"/>
            </a:endParaRPr>
          </a:p>
        </p:txBody>
      </p:sp>
      <p:sp>
        <p:nvSpPr>
          <p:cNvPr id="156" name="Google Shape;156;p26"/>
          <p:cNvSpPr txBox="1"/>
          <p:nvPr/>
        </p:nvSpPr>
        <p:spPr>
          <a:xfrm>
            <a:off x="7547651" y="1911000"/>
            <a:ext cx="2402387" cy="1302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r>
              <a:rPr lang="en" sz="1500" dirty="0">
                <a:latin typeface="Calibri"/>
                <a:ea typeface="Calibri"/>
                <a:cs typeface="Calibri"/>
                <a:sym typeface="Calibri"/>
              </a:rPr>
              <a:t>Triangle data looks like it should! Full pre-K-4 bucket, walls full of paws, continued giving cards and doing drawings during closure.</a:t>
            </a:r>
            <a:endParaRPr sz="1500" dirty="0">
              <a:latin typeface="Calibri"/>
              <a:ea typeface="Calibri"/>
              <a:cs typeface="Calibri"/>
              <a:sym typeface="Calibri"/>
            </a:endParaRPr>
          </a:p>
        </p:txBody>
      </p:sp>
      <p:sp>
        <p:nvSpPr>
          <p:cNvPr id="157" name="Google Shape;157;p26"/>
          <p:cNvSpPr txBox="1"/>
          <p:nvPr/>
        </p:nvSpPr>
        <p:spPr>
          <a:xfrm>
            <a:off x="4477693" y="1338088"/>
            <a:ext cx="2520195" cy="2894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r>
              <a:rPr lang="en" sz="1500" dirty="0">
                <a:latin typeface="Calibri"/>
                <a:ea typeface="Calibri"/>
                <a:cs typeface="Calibri"/>
                <a:sym typeface="Calibri"/>
              </a:rPr>
              <a:t>Lanyards to make cards available, Card stations for staff, Paw containers for people to help hang paws, upstairs bucket for middle school drawing, PD for PBIS expectations which included PBIS team giving cards to staff for examples/practicing filling out SWIS forms, student of the month assemblies</a:t>
            </a:r>
            <a:endParaRPr sz="1500" dirty="0">
              <a:latin typeface="Calibri"/>
              <a:ea typeface="Calibri"/>
              <a:cs typeface="Calibri"/>
              <a:sym typeface="Calibri"/>
            </a:endParaRPr>
          </a:p>
        </p:txBody>
      </p:sp>
      <p:sp>
        <p:nvSpPr>
          <p:cNvPr id="158" name="Google Shape;158;p26"/>
          <p:cNvSpPr txBox="1"/>
          <p:nvPr/>
        </p:nvSpPr>
        <p:spPr>
          <a:xfrm>
            <a:off x="5738375" y="4672600"/>
            <a:ext cx="2942800" cy="1516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r>
              <a:rPr lang="en" sz="1500" dirty="0">
                <a:latin typeface="Calibri"/>
                <a:ea typeface="Calibri"/>
                <a:cs typeface="Calibri"/>
                <a:sym typeface="Calibri"/>
              </a:rPr>
              <a:t>Paw Power Cards, Drawings, Paw Walls Behavior Matrix, common language, wall posters, PBIS card stations for staff, lanyards for staff when we return, student of the month assemblies</a:t>
            </a:r>
            <a:endParaRPr sz="1500" dirty="0">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0C79C91E-0D30-472D-9AB6-36F8E2EF34DB}"/>
              </a:ext>
            </a:extLst>
          </p:cNvPr>
          <p:cNvSpPr/>
          <p:nvPr/>
        </p:nvSpPr>
        <p:spPr>
          <a:xfrm>
            <a:off x="481495" y="639565"/>
            <a:ext cx="2639587" cy="2066577"/>
          </a:xfrm>
          <a:prstGeom prst="wedgeRoundRectCallout">
            <a:avLst/>
          </a:prstGeom>
        </p:spPr>
        <p:style>
          <a:lnRef idx="2">
            <a:schemeClr val="accent3">
              <a:shade val="50000"/>
            </a:schemeClr>
          </a:lnRef>
          <a:fillRef idx="1">
            <a:schemeClr val="accent3"/>
          </a:fillRef>
          <a:effectRef idx="0">
            <a:schemeClr val="accent3"/>
          </a:effectRef>
          <a:fontRef idx="minor">
            <a:schemeClr val="lt1"/>
          </a:fontRef>
        </p:style>
        <p:txBody>
          <a:bodyPr lIns="121920" tIns="60960" rIns="121920" bIns="60960" rtlCol="0" anchor="ctr"/>
          <a:lstStyle/>
          <a:p>
            <a:pPr algn="ctr"/>
            <a:r>
              <a:rPr lang="en-US" sz="2000" dirty="0">
                <a:cs typeface="Hind Vadodara"/>
              </a:rPr>
              <a:t>Feel free to update or expand your logic model slide with visuals if that is easier for you.</a:t>
            </a:r>
          </a:p>
        </p:txBody>
      </p:sp>
    </p:spTree>
    <p:extLst>
      <p:ext uri="{BB962C8B-B14F-4D97-AF65-F5344CB8AC3E}">
        <p14:creationId xmlns:p14="http://schemas.microsoft.com/office/powerpoint/2010/main" val="36566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6611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111588" y="1374152"/>
            <a:ext cx="7051176"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buNone/>
            </a:pPr>
            <a:r>
              <a:rPr lang="en-US" sz="2800" dirty="0">
                <a:solidFill>
                  <a:schemeClr val="accent2">
                    <a:lumMod val="50000"/>
                  </a:schemeClr>
                </a:solidFill>
              </a:rPr>
              <a:t>Decide on a virtual poster format (PPT or other).</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Discuss what to include on your poster and what steps need to be completed between now and the team training.</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further support do you need so you can support your team with this work?</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dirty="0">
                <a:solidFill>
                  <a:schemeClr val="bg1"/>
                </a:solidFill>
                <a:cs typeface="Calibri Light"/>
              </a:rPr>
              <a:t>DISCUSSION: </a:t>
            </a:r>
            <a:r>
              <a:rPr lang="en-US" sz="3733" dirty="0">
                <a:solidFill>
                  <a:schemeClr val="bg1"/>
                </a:solidFill>
                <a:cs typeface="Calibri Light"/>
              </a:rPr>
              <a:t>LOOKING AHEAD</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10 minutes</a:t>
            </a:r>
          </a:p>
          <a:p>
            <a:pPr marL="203195" indent="0" defTabSz="1219170">
              <a:lnSpc>
                <a:spcPct val="150000"/>
              </a:lnSpc>
              <a:buClr>
                <a:prstClr val="white"/>
              </a:buClr>
              <a:buNone/>
              <a:defRPr/>
            </a:pPr>
            <a:r>
              <a:rPr lang="en-US" sz="2133" kern="0" dirty="0">
                <a:solidFill>
                  <a:prstClr val="white"/>
                </a:solidFill>
              </a:rPr>
              <a:t>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52508" y="5846627"/>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With co-coach</a:t>
            </a:r>
          </a:p>
          <a:p>
            <a:pPr marL="203195" indent="0" defTabSz="1219170">
              <a:buClr>
                <a:prstClr val="white"/>
              </a:buClr>
              <a:buNone/>
              <a:defRPr/>
            </a:pPr>
            <a:endParaRPr lang="en-US" sz="1000" kern="0" dirty="0">
              <a:solidFill>
                <a:prstClr val="white"/>
              </a:solidFill>
            </a:endParaRPr>
          </a:p>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3321860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9" name="Google Shape;309;p31"/>
          <p:cNvSpPr txBox="1">
            <a:spLocks noGrp="1"/>
          </p:cNvSpPr>
          <p:nvPr>
            <p:ph type="title" idx="15"/>
          </p:nvPr>
        </p:nvSpPr>
        <p:spPr>
          <a:xfrm>
            <a:off x="813349" y="467463"/>
            <a:ext cx="9378000" cy="845600"/>
          </a:xfrm>
          <a:prstGeom prst="rect">
            <a:avLst/>
          </a:prstGeom>
        </p:spPr>
        <p:txBody>
          <a:bodyPr spcFirstLastPara="1" wrap="square" lIns="121900" tIns="121900" rIns="121900" bIns="121900" anchor="t" anchorCtr="0">
            <a:noAutofit/>
          </a:bodyPr>
          <a:lstStyle/>
          <a:p>
            <a:r>
              <a:rPr lang="en">
                <a:solidFill>
                  <a:schemeClr val="lt1"/>
                </a:solidFill>
                <a:latin typeface="Poppins SemiBold"/>
                <a:ea typeface="Poppins SemiBold"/>
                <a:cs typeface="Poppins SemiBold"/>
                <a:sym typeface="Poppins SemiBold"/>
              </a:rPr>
              <a:t>AGENDA &amp; FOLLOW-UP</a:t>
            </a:r>
            <a:endParaRPr>
              <a:solidFill>
                <a:schemeClr val="lt1"/>
              </a:solidFill>
              <a:latin typeface="Poppins SemiBold"/>
              <a:ea typeface="Poppins SemiBold"/>
              <a:cs typeface="Poppins SemiBold"/>
              <a:sym typeface="Poppins SemiBold"/>
            </a:endParaRPr>
          </a:p>
        </p:txBody>
      </p:sp>
      <p:graphicFrame>
        <p:nvGraphicFramePr>
          <p:cNvPr id="3" name="Diagram 2">
            <a:extLst>
              <a:ext uri="{FF2B5EF4-FFF2-40B4-BE49-F238E27FC236}">
                <a16:creationId xmlns:a16="http://schemas.microsoft.com/office/drawing/2014/main" id="{68A917B1-BB10-4DF6-9686-5C590131BF0C}"/>
              </a:ext>
            </a:extLst>
          </p:cNvPr>
          <p:cNvGraphicFramePr/>
          <p:nvPr>
            <p:extLst>
              <p:ext uri="{D42A27DB-BD31-4B8C-83A1-F6EECF244321}">
                <p14:modId xmlns:p14="http://schemas.microsoft.com/office/powerpoint/2010/main" val="1262056505"/>
              </p:ext>
            </p:extLst>
          </p:nvPr>
        </p:nvGraphicFramePr>
        <p:xfrm>
          <a:off x="813350" y="1293255"/>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oogle Shape;1742;p61">
            <a:extLst>
              <a:ext uri="{FF2B5EF4-FFF2-40B4-BE49-F238E27FC236}">
                <a16:creationId xmlns:a16="http://schemas.microsoft.com/office/drawing/2014/main" id="{FEE19C6C-463C-4B57-BD45-1557F1CB3CC0}"/>
              </a:ext>
            </a:extLst>
          </p:cNvPr>
          <p:cNvGrpSpPr/>
          <p:nvPr/>
        </p:nvGrpSpPr>
        <p:grpSpPr>
          <a:xfrm flipH="1">
            <a:off x="7693882" y="1282023"/>
            <a:ext cx="4202407" cy="2341303"/>
            <a:chOff x="4411970" y="1801825"/>
            <a:chExt cx="734586" cy="409262"/>
          </a:xfrm>
          <a:solidFill>
            <a:schemeClr val="accent4"/>
          </a:solidFill>
        </p:grpSpPr>
        <p:sp>
          <p:nvSpPr>
            <p:cNvPr id="24" name="Google Shape;1743;p61">
              <a:extLst>
                <a:ext uri="{FF2B5EF4-FFF2-40B4-BE49-F238E27FC236}">
                  <a16:creationId xmlns:a16="http://schemas.microsoft.com/office/drawing/2014/main" id="{F2E7A01C-69D8-4C9C-BCBB-6C969973611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sp>
          <p:nvSpPr>
            <p:cNvPr id="25" name="Google Shape;1744;p61">
              <a:extLst>
                <a:ext uri="{FF2B5EF4-FFF2-40B4-BE49-F238E27FC236}">
                  <a16:creationId xmlns:a16="http://schemas.microsoft.com/office/drawing/2014/main" id="{B3E16F3E-106D-493C-BF43-AB3DAA88A03C}"/>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grpSp>
      <p:sp>
        <p:nvSpPr>
          <p:cNvPr id="2" name="TextBox 1">
            <a:extLst>
              <a:ext uri="{FF2B5EF4-FFF2-40B4-BE49-F238E27FC236}">
                <a16:creationId xmlns:a16="http://schemas.microsoft.com/office/drawing/2014/main" id="{1512F048-BBBF-441F-9E83-30B18BC25B7A}"/>
              </a:ext>
            </a:extLst>
          </p:cNvPr>
          <p:cNvSpPr txBox="1"/>
          <p:nvPr/>
        </p:nvSpPr>
        <p:spPr>
          <a:xfrm>
            <a:off x="7892814" y="1582209"/>
            <a:ext cx="2775805" cy="1200329"/>
          </a:xfrm>
          <a:prstGeom prst="rect">
            <a:avLst/>
          </a:prstGeom>
          <a:noFill/>
        </p:spPr>
        <p:txBody>
          <a:bodyPr wrap="square" rtlCol="0" anchor="ctr">
            <a:spAutoFit/>
          </a:bodyPr>
          <a:lstStyle/>
          <a:p>
            <a:pPr algn="ctr"/>
            <a:r>
              <a:rPr lang="en-US" sz="2400">
                <a:solidFill>
                  <a:schemeClr val="bg1"/>
                </a:solidFill>
                <a:latin typeface="Poppins Medium" panose="020B0604020202020204" charset="0"/>
                <a:cs typeface="Poppins Medium" panose="020B0604020202020204" charset="0"/>
              </a:rPr>
              <a:t>What questions do you have on today’s content?</a:t>
            </a:r>
          </a:p>
        </p:txBody>
      </p:sp>
      <p:grpSp>
        <p:nvGrpSpPr>
          <p:cNvPr id="27" name="Google Shape;1742;p61">
            <a:extLst>
              <a:ext uri="{FF2B5EF4-FFF2-40B4-BE49-F238E27FC236}">
                <a16:creationId xmlns:a16="http://schemas.microsoft.com/office/drawing/2014/main" id="{B12E9B9C-DD2B-4562-9072-C4CB8881AFDD}"/>
              </a:ext>
            </a:extLst>
          </p:cNvPr>
          <p:cNvGrpSpPr/>
          <p:nvPr/>
        </p:nvGrpSpPr>
        <p:grpSpPr>
          <a:xfrm flipH="1">
            <a:off x="8411879" y="3866821"/>
            <a:ext cx="4202407" cy="2341303"/>
            <a:chOff x="4411970" y="1801825"/>
            <a:chExt cx="734586" cy="409262"/>
          </a:xfrm>
          <a:solidFill>
            <a:schemeClr val="accent4"/>
          </a:solidFill>
        </p:grpSpPr>
        <p:sp>
          <p:nvSpPr>
            <p:cNvPr id="28" name="Google Shape;1743;p61">
              <a:extLst>
                <a:ext uri="{FF2B5EF4-FFF2-40B4-BE49-F238E27FC236}">
                  <a16:creationId xmlns:a16="http://schemas.microsoft.com/office/drawing/2014/main" id="{0DB32C16-248B-4A47-92C3-1FF8C9231805}"/>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sp>
          <p:nvSpPr>
            <p:cNvPr id="29" name="Google Shape;1744;p61">
              <a:extLst>
                <a:ext uri="{FF2B5EF4-FFF2-40B4-BE49-F238E27FC236}">
                  <a16:creationId xmlns:a16="http://schemas.microsoft.com/office/drawing/2014/main" id="{9516BE82-B74B-4DDD-8636-E76DB9860296}"/>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26" name="TextBox 25">
            <a:extLst>
              <a:ext uri="{FF2B5EF4-FFF2-40B4-BE49-F238E27FC236}">
                <a16:creationId xmlns:a16="http://schemas.microsoft.com/office/drawing/2014/main" id="{7D70ECEC-41EA-4B1B-9EFD-4EA42066BC5E}"/>
              </a:ext>
            </a:extLst>
          </p:cNvPr>
          <p:cNvSpPr txBox="1"/>
          <p:nvPr/>
        </p:nvSpPr>
        <p:spPr>
          <a:xfrm>
            <a:off x="8610807" y="4243104"/>
            <a:ext cx="2775805" cy="1200329"/>
          </a:xfrm>
          <a:prstGeom prst="rect">
            <a:avLst/>
          </a:prstGeom>
          <a:noFill/>
        </p:spPr>
        <p:txBody>
          <a:bodyPr wrap="square" rtlCol="0" anchor="ctr">
            <a:spAutoFit/>
          </a:bodyPr>
          <a:lstStyle/>
          <a:p>
            <a:pPr algn="ctr"/>
            <a:r>
              <a:rPr lang="en-US" sz="2400">
                <a:solidFill>
                  <a:schemeClr val="bg1"/>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306881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5560553" y="1803900"/>
            <a:ext cx="5639904" cy="3681302"/>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buClr>
                <a:srgbClr val="FFFFFF"/>
              </a:buClr>
              <a:defRPr/>
            </a:pPr>
            <a:r>
              <a:rPr lang="en-US" sz="2133" b="1" dirty="0">
                <a:solidFill>
                  <a:srgbClr val="00ACC2">
                    <a:lumMod val="40000"/>
                    <a:lumOff val="60000"/>
                  </a:srgbClr>
                </a:solidFill>
              </a:rPr>
              <a:t>RESOURCES:</a:t>
            </a:r>
          </a:p>
          <a:p>
            <a:pPr marL="342900" indent="-342900" defTabSz="1219140">
              <a:spcAft>
                <a:spcPts val="800"/>
              </a:spcAft>
              <a:buClr>
                <a:srgbClr val="FFFFFF"/>
              </a:buClr>
              <a:buFont typeface="Arial" panose="020B0604020202020204" pitchFamily="34" charset="0"/>
              <a:buChar char="•"/>
              <a:defRPr/>
            </a:pPr>
            <a:r>
              <a:rPr lang="en-US" sz="2133" dirty="0">
                <a:solidFill>
                  <a:schemeClr val="bg1"/>
                </a:solidFill>
                <a:hlinkClick r:id="rId3"/>
              </a:rPr>
              <a:t>Be a Data Hero: Sustaining Practices &amp; Sharing Data</a:t>
            </a:r>
            <a:endParaRPr lang="en-US" sz="2133" dirty="0">
              <a:solidFill>
                <a:schemeClr val="bg1"/>
              </a:solidFill>
            </a:endParaRPr>
          </a:p>
          <a:p>
            <a:pPr marL="342900" indent="-342900" defTabSz="1219140">
              <a:spcAft>
                <a:spcPts val="800"/>
              </a:spcAft>
              <a:buClr>
                <a:srgbClr val="FFFFFF"/>
              </a:buClr>
              <a:buFont typeface="Arial" panose="020B0604020202020204" pitchFamily="34" charset="0"/>
              <a:buChar char="•"/>
              <a:defRPr/>
            </a:pPr>
            <a:r>
              <a:rPr lang="en-US" sz="2133" dirty="0">
                <a:solidFill>
                  <a:schemeClr val="bg1"/>
                </a:solidFill>
                <a:hlinkClick r:id="rId4"/>
              </a:rPr>
              <a:t>Data-based Decision Making</a:t>
            </a:r>
            <a:endParaRPr lang="en-US" sz="2133" dirty="0">
              <a:solidFill>
                <a:schemeClr val="bg1"/>
              </a:solidFill>
            </a:endParaRPr>
          </a:p>
          <a:p>
            <a:pPr marL="342900" indent="-342900" defTabSz="1219140">
              <a:spcAft>
                <a:spcPts val="800"/>
              </a:spcAft>
              <a:buClr>
                <a:srgbClr val="FFFFFF"/>
              </a:buClr>
              <a:buFont typeface="Arial" panose="020B0604020202020204" pitchFamily="34" charset="0"/>
              <a:buChar char="•"/>
              <a:defRPr/>
            </a:pPr>
            <a:r>
              <a:rPr lang="en-US" sz="2133" dirty="0">
                <a:solidFill>
                  <a:schemeClr val="bg1"/>
                </a:solidFill>
                <a:hlinkClick r:id="rId5"/>
              </a:rPr>
              <a:t>Supporting &amp; Responding to Student Behavior (revised)</a:t>
            </a:r>
            <a:endParaRPr lang="en-US" sz="2133" dirty="0">
              <a:solidFill>
                <a:schemeClr val="bg1"/>
              </a:solidFill>
            </a:endParaRPr>
          </a:p>
          <a:p>
            <a:pPr marL="482588" indent="-342891">
              <a:buFont typeface="Arial" panose="020B0604020202020204" pitchFamily="34" charset="0"/>
              <a:buChar char="•"/>
            </a:pPr>
            <a:endParaRPr lang="en-US" dirty="0">
              <a:solidFill>
                <a:srgbClr val="FFFFFF"/>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2085286" y="1900667"/>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grpSp>
      <p:pic>
        <p:nvPicPr>
          <p:cNvPr id="13" name="Picture 12">
            <a:extLst>
              <a:ext uri="{FF2B5EF4-FFF2-40B4-BE49-F238E27FC236}">
                <a16:creationId xmlns:a16="http://schemas.microsoft.com/office/drawing/2014/main" id="{EC971E2E-00FB-A54E-BC50-9776449FABBF}"/>
              </a:ext>
            </a:extLst>
          </p:cNvPr>
          <p:cNvPicPr>
            <a:picLocks noChangeAspect="1"/>
          </p:cNvPicPr>
          <p:nvPr/>
        </p:nvPicPr>
        <p:blipFill>
          <a:blip r:embed="rId6"/>
          <a:stretch>
            <a:fillRect/>
          </a:stretch>
        </p:blipFill>
        <p:spPr>
          <a:xfrm>
            <a:off x="2321071" y="2110205"/>
            <a:ext cx="2647812" cy="3375859"/>
          </a:xfrm>
          <a:prstGeom prst="rect">
            <a:avLst/>
          </a:prstGeom>
        </p:spPr>
      </p:pic>
    </p:spTree>
    <p:extLst>
      <p:ext uri="{BB962C8B-B14F-4D97-AF65-F5344CB8AC3E}">
        <p14:creationId xmlns:p14="http://schemas.microsoft.com/office/powerpoint/2010/main" val="414664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1869257634"/>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dirty="0"/>
              <a:t>EXPECTATIONS</a:t>
            </a:r>
            <a:endParaRPr dirty="0"/>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662681" y="3260300"/>
            <a:ext cx="8120417" cy="45907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6611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a:xfrm rot="-294">
            <a:off x="1869133" y="3789381"/>
            <a:ext cx="5397363" cy="1122400"/>
          </a:xfrm>
        </p:spPr>
        <p:txBody>
          <a:bodyPr/>
          <a:lstStyle/>
          <a:p>
            <a:r>
              <a:rPr lang="en-US" dirty="0"/>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flipH="1">
            <a:off x="1125199" y="4912012"/>
            <a:ext cx="6632913" cy="1429600"/>
          </a:xfrm>
        </p:spPr>
        <p:txBody>
          <a:bodyPr anchor="ctr"/>
          <a:lstStyle/>
          <a:p>
            <a:pPr marL="0" indent="0"/>
            <a:r>
              <a:rPr lang="en-US" sz="2800" dirty="0"/>
              <a:t>Please remember to complete the evaluation to </a:t>
            </a:r>
            <a:r>
              <a:rPr lang="en-US" sz="2800" u="sng" dirty="0"/>
              <a:t>receive your PDPs</a:t>
            </a:r>
            <a:r>
              <a:rPr lang="en-US" sz="2800" dirty="0"/>
              <a:t>! </a:t>
            </a:r>
          </a:p>
          <a:p>
            <a:pPr marL="0" indent="0"/>
            <a:endParaRPr lang="en-US" sz="2800" dirty="0"/>
          </a:p>
          <a:p>
            <a:pPr marL="0" indent="0"/>
            <a:r>
              <a:rPr lang="en-US" sz="2800" dirty="0"/>
              <a:t>Scan the QR code to access.</a:t>
            </a:r>
          </a:p>
        </p:txBody>
      </p:sp>
      <p:sp>
        <p:nvSpPr>
          <p:cNvPr id="4" name="Title 3">
            <a:extLst>
              <a:ext uri="{FF2B5EF4-FFF2-40B4-BE49-F238E27FC236}">
                <a16:creationId xmlns:a16="http://schemas.microsoft.com/office/drawing/2014/main" id="{2086677B-74FE-1541-A8A8-1B090A4EC2CF}"/>
              </a:ext>
            </a:extLst>
          </p:cNvPr>
          <p:cNvSpPr>
            <a:spLocks noGrp="1"/>
          </p:cNvSpPr>
          <p:nvPr>
            <p:ph type="title" idx="2"/>
          </p:nvPr>
        </p:nvSpPr>
        <p:spPr/>
        <p:txBody>
          <a:bodyPr/>
          <a:lstStyle/>
          <a:p>
            <a:endParaRPr lang="en-US"/>
          </a:p>
        </p:txBody>
      </p:sp>
      <p:pic>
        <p:nvPicPr>
          <p:cNvPr id="5" name="Picture 5" descr="Qr code&#10;&#10;Description automatically generated">
            <a:extLst>
              <a:ext uri="{FF2B5EF4-FFF2-40B4-BE49-F238E27FC236}">
                <a16:creationId xmlns:a16="http://schemas.microsoft.com/office/drawing/2014/main" id="{35228957-10AF-4DEE-8B9E-26FD6C88D898}"/>
              </a:ext>
            </a:extLst>
          </p:cNvPr>
          <p:cNvPicPr>
            <a:picLocks noChangeAspect="1"/>
          </p:cNvPicPr>
          <p:nvPr/>
        </p:nvPicPr>
        <p:blipFill>
          <a:blip r:embed="rId3"/>
          <a:stretch>
            <a:fillRect/>
          </a:stretch>
        </p:blipFill>
        <p:spPr>
          <a:xfrm>
            <a:off x="2880014" y="1092328"/>
            <a:ext cx="2743200" cy="2733708"/>
          </a:xfrm>
          <a:prstGeom prst="rect">
            <a:avLst/>
          </a:prstGeom>
        </p:spPr>
      </p:pic>
    </p:spTree>
    <p:extLst>
      <p:ext uri="{BB962C8B-B14F-4D97-AF65-F5344CB8AC3E}">
        <p14:creationId xmlns:p14="http://schemas.microsoft.com/office/powerpoint/2010/main" val="34170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4057316973"/>
              </p:ext>
            </p:extLst>
          </p:nvPr>
        </p:nvGraphicFramePr>
        <p:xfrm>
          <a:off x="1803265" y="1313063"/>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611F"/>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540043" y="1731567"/>
            <a:ext cx="7128202" cy="4110271"/>
          </a:xfrm>
        </p:spPr>
        <p:style>
          <a:lnRef idx="2">
            <a:schemeClr val="accent1"/>
          </a:lnRef>
          <a:fillRef idx="1">
            <a:schemeClr val="lt1"/>
          </a:fillRef>
          <a:effectRef idx="0">
            <a:schemeClr val="accent1"/>
          </a:effectRef>
          <a:fontRef idx="minor">
            <a:schemeClr val="dk1"/>
          </a:fontRef>
        </p:style>
        <p:txBody>
          <a:bodyPr/>
          <a:lstStyle/>
          <a:p>
            <a:pPr>
              <a:lnSpc>
                <a:spcPct val="150000"/>
              </a:lnSpc>
              <a:buClr>
                <a:schemeClr val="accent2">
                  <a:lumMod val="50000"/>
                </a:schemeClr>
              </a:buClr>
              <a:buSzPct val="75000"/>
            </a:pPr>
            <a:r>
              <a:rPr lang="en-US" sz="2400" dirty="0">
                <a:solidFill>
                  <a:schemeClr val="accent2">
                    <a:lumMod val="50000"/>
                  </a:schemeClr>
                </a:solidFill>
              </a:rPr>
              <a:t>Scan QR code on the left or follow the URL posted in the chat to access the online attendance survey</a:t>
            </a:r>
          </a:p>
          <a:p>
            <a:pPr>
              <a:lnSpc>
                <a:spcPct val="150000"/>
              </a:lnSpc>
              <a:buClr>
                <a:schemeClr val="accent2">
                  <a:lumMod val="50000"/>
                </a:schemeClr>
              </a:buClr>
              <a:buSzPct val="75000"/>
            </a:pPr>
            <a:r>
              <a:rPr lang="en-US" sz="2400" dirty="0">
                <a:solidFill>
                  <a:schemeClr val="accent2">
                    <a:lumMod val="50000"/>
                  </a:schemeClr>
                </a:solidFill>
              </a:rPr>
              <a:t>Follow prompts to enter attendance information</a:t>
            </a:r>
          </a:p>
          <a:p>
            <a:pPr>
              <a:lnSpc>
                <a:spcPct val="150000"/>
              </a:lnSpc>
              <a:buClr>
                <a:schemeClr val="accent2">
                  <a:lumMod val="50000"/>
                </a:schemeClr>
              </a:buClr>
              <a:buSzPct val="75000"/>
            </a:pPr>
            <a:r>
              <a:rPr lang="en-US" sz="2400" dirty="0">
                <a:solidFill>
                  <a:schemeClr val="accent2">
                    <a:lumMod val="50000"/>
                  </a:schemeClr>
                </a:solidFill>
              </a:rPr>
              <a:t>Notify trainers if you require assistance (e.g., identifying your cohort or cohort group)</a:t>
            </a:r>
            <a:r>
              <a:rPr lang="en-US" sz="2133" dirty="0">
                <a:solidFill>
                  <a:schemeClr val="accent2">
                    <a:lumMod val="50000"/>
                  </a:schemeClr>
                </a:solidFill>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a:t>ACTIVITY: ATTENDANCE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solidFill>
              <a:schemeClr val="bg1"/>
            </a:solidFill>
            <a:ln>
              <a:noFill/>
            </a:ln>
          </p:spPr>
          <p:txBody>
            <a:bodyPr spcFirstLastPara="1" wrap="square" lIns="121900" tIns="121900" rIns="121900" bIns="121900" anchor="ctr" anchorCtr="0">
              <a:noAutofit/>
            </a:bodyPr>
            <a:lstStyle/>
            <a:p>
              <a:pPr defTabSz="1219140">
                <a:buClr>
                  <a:srgbClr val="000000"/>
                </a:buClr>
                <a:defRPr/>
              </a:pPr>
              <a:endParaRPr sz="1867" kern="0" dirty="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37791" y="6022175"/>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53" name="Google Shape;6464;p67">
            <a:extLst>
              <a:ext uri="{FF2B5EF4-FFF2-40B4-BE49-F238E27FC236}">
                <a16:creationId xmlns:a16="http://schemas.microsoft.com/office/drawing/2014/main" id="{B4AAFC87-4409-CD41-908B-0540148241AB}"/>
              </a:ext>
            </a:extLst>
          </p:cNvPr>
          <p:cNvGrpSpPr/>
          <p:nvPr/>
        </p:nvGrpSpPr>
        <p:grpSpPr>
          <a:xfrm>
            <a:off x="3225630" y="6107539"/>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706326" y="5836968"/>
            <a:ext cx="4354978"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3200" b="1" kern="0" dirty="0">
                <a:solidFill>
                  <a:schemeClr val="accent1">
                    <a:lumMod val="20000"/>
                    <a:lumOff val="80000"/>
                  </a:schemeClr>
                </a:solidFill>
              </a:rPr>
              <a:t>You are in Cohort 6A</a:t>
            </a:r>
            <a:endParaRPr lang="en-US" sz="3200" b="1" i="1" kern="0" dirty="0">
              <a:solidFill>
                <a:schemeClr val="accent1">
                  <a:lumMod val="20000"/>
                  <a:lumOff val="80000"/>
                </a:schemeClr>
              </a:solidFill>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10589480" y="6067928"/>
            <a:ext cx="1069524" cy="369332"/>
          </a:xfrm>
          <a:prstGeom prst="rect">
            <a:avLst/>
          </a:prstGeom>
          <a:noFill/>
        </p:spPr>
        <p:txBody>
          <a:bodyPr wrap="none" rtlCol="0">
            <a:spAutoFit/>
          </a:bodyPr>
          <a:lstStyle/>
          <a:p>
            <a:r>
              <a:rPr lang="en-US" dirty="0">
                <a:solidFill>
                  <a:schemeClr val="bg1"/>
                </a:solidFill>
              </a:rPr>
              <a:t>1 minute</a:t>
            </a:r>
          </a:p>
        </p:txBody>
      </p:sp>
      <p:pic>
        <p:nvPicPr>
          <p:cNvPr id="31" name="Picture 51" descr="Qr code&#10;&#10;Description automatically generated">
            <a:extLst>
              <a:ext uri="{FF2B5EF4-FFF2-40B4-BE49-F238E27FC236}">
                <a16:creationId xmlns:a16="http://schemas.microsoft.com/office/drawing/2014/main" id="{89675025-45E6-4EFB-A35E-EFF3D3FE7296}"/>
              </a:ext>
            </a:extLst>
          </p:cNvPr>
          <p:cNvPicPr>
            <a:picLocks noChangeAspect="1"/>
          </p:cNvPicPr>
          <p:nvPr/>
        </p:nvPicPr>
        <p:blipFill>
          <a:blip r:embed="rId3"/>
          <a:stretch>
            <a:fillRect/>
          </a:stretch>
        </p:blipFill>
        <p:spPr>
          <a:xfrm>
            <a:off x="531244" y="1798878"/>
            <a:ext cx="4142116" cy="4158830"/>
          </a:xfrm>
          <a:prstGeom prst="rect">
            <a:avLst/>
          </a:prstGeom>
        </p:spPr>
      </p:pic>
    </p:spTree>
    <p:extLst>
      <p:ext uri="{BB962C8B-B14F-4D97-AF65-F5344CB8AC3E}">
        <p14:creationId xmlns:p14="http://schemas.microsoft.com/office/powerpoint/2010/main" val="42923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5560553" y="1803900"/>
            <a:ext cx="5639904" cy="3681302"/>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buClr>
                <a:srgbClr val="FFFFFF"/>
              </a:buClr>
              <a:defRPr/>
            </a:pPr>
            <a:r>
              <a:rPr lang="en-US" sz="2133" b="1" dirty="0">
                <a:solidFill>
                  <a:srgbClr val="00ACC2">
                    <a:lumMod val="40000"/>
                    <a:lumOff val="60000"/>
                  </a:srgbClr>
                </a:solidFill>
              </a:rPr>
              <a:t>RESOURCES:</a:t>
            </a:r>
          </a:p>
          <a:p>
            <a:pPr marL="342900" indent="-342900" defTabSz="1219140">
              <a:spcAft>
                <a:spcPts val="800"/>
              </a:spcAft>
              <a:buClr>
                <a:srgbClr val="FFFFFF"/>
              </a:buClr>
              <a:buFont typeface="Arial" panose="020B0604020202020204" pitchFamily="34" charset="0"/>
              <a:buChar char="•"/>
              <a:defRPr/>
            </a:pPr>
            <a:r>
              <a:rPr lang="en-US" sz="2133" dirty="0">
                <a:solidFill>
                  <a:schemeClr val="bg1"/>
                </a:solidFill>
                <a:hlinkClick r:id="rId3"/>
              </a:rPr>
              <a:t>Be a Data Hero: Sustaining Practices &amp; Sharing Data</a:t>
            </a:r>
            <a:endParaRPr lang="en-US" sz="2133" dirty="0">
              <a:solidFill>
                <a:schemeClr val="bg1"/>
              </a:solidFill>
            </a:endParaRPr>
          </a:p>
          <a:p>
            <a:pPr marL="342900" indent="-342900" defTabSz="1219140">
              <a:spcAft>
                <a:spcPts val="800"/>
              </a:spcAft>
              <a:buClr>
                <a:srgbClr val="FFFFFF"/>
              </a:buClr>
              <a:buFont typeface="Arial" panose="020B0604020202020204" pitchFamily="34" charset="0"/>
              <a:buChar char="•"/>
              <a:defRPr/>
            </a:pPr>
            <a:r>
              <a:rPr lang="en-US" sz="2133" dirty="0">
                <a:solidFill>
                  <a:schemeClr val="bg1"/>
                </a:solidFill>
                <a:hlinkClick r:id="rId4"/>
              </a:rPr>
              <a:t>Data-based Decision Making</a:t>
            </a:r>
            <a:endParaRPr lang="en-US" sz="2133" dirty="0">
              <a:solidFill>
                <a:schemeClr val="bg1"/>
              </a:solidFill>
            </a:endParaRPr>
          </a:p>
          <a:p>
            <a:pPr marL="342900" indent="-342900" defTabSz="1219140">
              <a:spcAft>
                <a:spcPts val="800"/>
              </a:spcAft>
              <a:buClr>
                <a:srgbClr val="FFFFFF"/>
              </a:buClr>
              <a:buFont typeface="Arial" panose="020B0604020202020204" pitchFamily="34" charset="0"/>
              <a:buChar char="•"/>
              <a:defRPr/>
            </a:pPr>
            <a:r>
              <a:rPr lang="en-US" sz="2133" dirty="0">
                <a:solidFill>
                  <a:schemeClr val="bg1"/>
                </a:solidFill>
                <a:hlinkClick r:id="rId5"/>
              </a:rPr>
              <a:t>Supporting &amp; Responding to Student Behavior (revised)</a:t>
            </a:r>
            <a:endParaRPr lang="en-US" sz="2133" dirty="0">
              <a:solidFill>
                <a:schemeClr val="bg1"/>
              </a:solidFill>
            </a:endParaRPr>
          </a:p>
          <a:p>
            <a:pPr marL="482588" indent="-342891">
              <a:buFont typeface="Arial" panose="020B0604020202020204" pitchFamily="34" charset="0"/>
              <a:buChar char="•"/>
            </a:pPr>
            <a:endParaRPr lang="en-US" dirty="0">
              <a:solidFill>
                <a:srgbClr val="FFFFFF"/>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2085286" y="1900667"/>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grpSp>
      <p:pic>
        <p:nvPicPr>
          <p:cNvPr id="13" name="Picture 12">
            <a:extLst>
              <a:ext uri="{FF2B5EF4-FFF2-40B4-BE49-F238E27FC236}">
                <a16:creationId xmlns:a16="http://schemas.microsoft.com/office/drawing/2014/main" id="{EC971E2E-00FB-A54E-BC50-9776449FABBF}"/>
              </a:ext>
            </a:extLst>
          </p:cNvPr>
          <p:cNvPicPr>
            <a:picLocks noChangeAspect="1"/>
          </p:cNvPicPr>
          <p:nvPr/>
        </p:nvPicPr>
        <p:blipFill>
          <a:blip r:embed="rId6"/>
          <a:stretch>
            <a:fillRect/>
          </a:stretch>
        </p:blipFill>
        <p:spPr>
          <a:xfrm>
            <a:off x="2321071" y="2110205"/>
            <a:ext cx="2647812" cy="3375859"/>
          </a:xfrm>
          <a:prstGeom prst="rect">
            <a:avLst/>
          </a:prstGeom>
        </p:spPr>
      </p:pic>
    </p:spTree>
    <p:extLst>
      <p:ext uri="{BB962C8B-B14F-4D97-AF65-F5344CB8AC3E}">
        <p14:creationId xmlns:p14="http://schemas.microsoft.com/office/powerpoint/2010/main" val="325744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9" y="4024912"/>
            <a:ext cx="7029196" cy="2154763"/>
          </a:xfrm>
          <a:prstGeom prst="rect">
            <a:avLst/>
          </a:prstGeom>
        </p:spPr>
        <p:txBody>
          <a:bodyPr spcFirstLastPara="1" wrap="square" lIns="121900" tIns="121900" rIns="121900" bIns="121900" anchor="ctr" anchorCtr="0">
            <a:noAutofit/>
          </a:bodyPr>
          <a:lstStyle/>
          <a:p>
            <a:r>
              <a:rPr lang="en" sz="6000" b="1" dirty="0"/>
              <a:t>Glows &amp; Grows</a:t>
            </a:r>
            <a:endParaRPr sz="60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419475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B662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111588" y="1374152"/>
            <a:ext cx="7051176" cy="4559600"/>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lnSpc>
                <a:spcPct val="200000"/>
              </a:lnSpc>
              <a:buNone/>
            </a:pPr>
            <a:r>
              <a:rPr lang="en-US" sz="2800" dirty="0">
                <a:solidFill>
                  <a:schemeClr val="accent2">
                    <a:lumMod val="50000"/>
                  </a:schemeClr>
                </a:solidFill>
              </a:rPr>
              <a:t>What is something to </a:t>
            </a:r>
            <a:r>
              <a:rPr lang="en-US" sz="2800" b="1" dirty="0">
                <a:solidFill>
                  <a:schemeClr val="accent2">
                    <a:lumMod val="50000"/>
                  </a:schemeClr>
                </a:solidFill>
              </a:rPr>
              <a:t>celebrate</a:t>
            </a:r>
            <a:r>
              <a:rPr lang="en-US" sz="2800" dirty="0">
                <a:solidFill>
                  <a:schemeClr val="accent2">
                    <a:lumMod val="50000"/>
                  </a:schemeClr>
                </a:solidFill>
              </a:rPr>
              <a:t> &amp; something you’re </a:t>
            </a:r>
            <a:r>
              <a:rPr lang="en-US" sz="2800" b="1" dirty="0">
                <a:solidFill>
                  <a:schemeClr val="accent2">
                    <a:lumMod val="50000"/>
                  </a:schemeClr>
                </a:solidFill>
              </a:rPr>
              <a:t>working on </a:t>
            </a:r>
            <a:r>
              <a:rPr lang="en-US" sz="2800" dirty="0">
                <a:solidFill>
                  <a:schemeClr val="accent2">
                    <a:lumMod val="50000"/>
                  </a:schemeClr>
                </a:solidFill>
              </a:rPr>
              <a:t>related to: using data (e.g., TIC, classroom, survey, behavior) to inform your action planning.</a:t>
            </a:r>
            <a:endParaRPr lang="en-US" sz="2800" dirty="0"/>
          </a:p>
          <a:p>
            <a:pPr marL="186262" indent="0">
              <a:buNone/>
            </a:pPr>
            <a:endParaRPr lang="en-US" sz="2400" dirty="0"/>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dirty="0">
                <a:solidFill>
                  <a:schemeClr val="bg1"/>
                </a:solidFill>
                <a:cs typeface="Calibri Light"/>
              </a:rPr>
              <a:t>DISCUSSION: </a:t>
            </a:r>
            <a:r>
              <a:rPr lang="en-US" sz="3733" dirty="0">
                <a:solidFill>
                  <a:schemeClr val="bg1"/>
                </a:solidFill>
                <a:cs typeface="Calibri Light"/>
              </a:rPr>
              <a:t>GLOWS &amp; GROWS</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3 minutes</a:t>
            </a:r>
          </a:p>
          <a:p>
            <a:pPr marL="203195" indent="0" defTabSz="1219170">
              <a:lnSpc>
                <a:spcPct val="150000"/>
              </a:lnSpc>
              <a:buClr>
                <a:prstClr val="white"/>
              </a:buClr>
              <a:buNone/>
              <a:defRPr/>
            </a:pPr>
            <a:r>
              <a:rPr lang="en-US" sz="2133" kern="0" dirty="0">
                <a:solidFill>
                  <a:prstClr val="white"/>
                </a:solidFill>
              </a:rPr>
              <a:t>12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921308" y="5925397"/>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Independent Jot</a:t>
            </a:r>
          </a:p>
          <a:p>
            <a:pPr marL="203195" indent="0" defTabSz="1219170">
              <a:buClr>
                <a:prstClr val="white"/>
              </a:buClr>
              <a:buNone/>
              <a:defRPr/>
            </a:pPr>
            <a:endParaRPr lang="en-US" sz="1000" kern="0" dirty="0">
              <a:solidFill>
                <a:prstClr val="white"/>
              </a:solidFill>
            </a:endParaRPr>
          </a:p>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2343478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9" y="4024912"/>
            <a:ext cx="7029196" cy="2154763"/>
          </a:xfrm>
          <a:prstGeom prst="rect">
            <a:avLst/>
          </a:prstGeom>
        </p:spPr>
        <p:txBody>
          <a:bodyPr spcFirstLastPara="1" wrap="square" lIns="121900" tIns="121900" rIns="121900" bIns="121900" anchor="ctr" anchorCtr="0">
            <a:noAutofit/>
          </a:bodyPr>
          <a:lstStyle/>
          <a:p>
            <a:r>
              <a:rPr lang="en-US" sz="4800" b="1" dirty="0"/>
              <a:t>Big Idea </a:t>
            </a:r>
            <a:br>
              <a:rPr lang="en-US" sz="4800" b="1" dirty="0"/>
            </a:br>
            <a:r>
              <a:rPr lang="en-US" sz="4800" b="1" dirty="0"/>
              <a:t>Check In: Communication of Data</a:t>
            </a:r>
            <a:endParaRPr sz="48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2204950620"/>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12" ma:contentTypeDescription="Create a new document." ma:contentTypeScope="" ma:versionID="f863398f7efc7f46bfbf889784e304ed">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a3f5418fb929d2ab969ab60f240f00c8"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1A1EAC-92A5-4DF3-B26F-FDC5D999A7E1}">
  <ds:schemaRefs>
    <ds:schemaRef ds:uri="http://schemas.microsoft.com/sharepoint/v3/contenttype/forms"/>
  </ds:schemaRefs>
</ds:datastoreItem>
</file>

<file path=customXml/itemProps2.xml><?xml version="1.0" encoding="utf-8"?>
<ds:datastoreItem xmlns:ds="http://schemas.openxmlformats.org/officeDocument/2006/customXml" ds:itemID="{8D577243-7449-4828-B465-693D13CCB182}">
  <ds:schemaRefs>
    <ds:schemaRef ds:uri="http://purl.org/dc/elements/1.1/"/>
    <ds:schemaRef ds:uri="http://schemas.microsoft.com/office/2006/metadata/properties"/>
    <ds:schemaRef ds:uri="http://www.w3.org/XML/1998/namespace"/>
    <ds:schemaRef ds:uri="bd4136c0-7c27-4378-bc59-5e31d22b10cd"/>
    <ds:schemaRef ds:uri="http://schemas.microsoft.com/office/2006/documentManagement/types"/>
    <ds:schemaRef ds:uri="fa4c7253-cea3-4165-8b8a-856476806840"/>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E9646FBB-AB8C-46A1-82B9-5F14CD06C1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4c7253-cea3-4165-8b8a-856476806840"/>
    <ds:schemaRef ds:uri="bd4136c0-7c27-4378-bc59-5e31d22b1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3306</TotalTime>
  <Words>1866</Words>
  <Application>Microsoft Office PowerPoint</Application>
  <PresentationFormat>Widescreen</PresentationFormat>
  <Paragraphs>284</Paragraphs>
  <Slides>30</Slides>
  <Notes>24</Notes>
  <HiddenSlides>0</HiddenSlides>
  <MMClips>0</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Ophthalmology Center by Slidesgo</vt:lpstr>
      <vt:lpstr>7_Ophthalmology Center by Slidesgo</vt:lpstr>
      <vt:lpstr>1_Ophthalmology Center by Slidesgo</vt:lpstr>
      <vt:lpstr>4_Ophthalmology Center by Slidesgo</vt:lpstr>
      <vt:lpstr>Welcome tO THE PBIS School-Wide COACHES’ MEETing!</vt:lpstr>
      <vt:lpstr>NEPBIS School-Wide Coach Training  Year 4:  February 2022</vt:lpstr>
      <vt:lpstr>EXPECTATIONS</vt:lpstr>
      <vt:lpstr>Agenda &amp; Coaches' Tasks</vt:lpstr>
      <vt:lpstr>ACTIVITY: ATTENDANCE</vt:lpstr>
      <vt:lpstr> HELPFUL RESOURCES</vt:lpstr>
      <vt:lpstr>Glows &amp; Grows</vt:lpstr>
      <vt:lpstr>DISCUSSION: GLOWS &amp; GROWS</vt:lpstr>
      <vt:lpstr>Big Idea  Check In: Communication of Data</vt:lpstr>
      <vt:lpstr>WHY COMMUNICATE DATA?</vt:lpstr>
      <vt:lpstr>COMMUNICATION OF DATA: CONSIDERATIONS</vt:lpstr>
      <vt:lpstr>PowerPoint Presentation</vt:lpstr>
      <vt:lpstr>SHARING DATA WITH STAFF</vt:lpstr>
      <vt:lpstr>MORE DATA SHARING EXAMPLES</vt:lpstr>
      <vt:lpstr>DISCUSSION: BIG IDEA CHECK IN</vt:lpstr>
      <vt:lpstr>Resource Spotlight</vt:lpstr>
      <vt:lpstr>SUPPORTING &amp; RESPONDING (Updated)</vt:lpstr>
      <vt:lpstr>ACTIVITY: RESOURCE SPOTLIGHT</vt:lpstr>
      <vt:lpstr>Looking Ahead</vt:lpstr>
      <vt:lpstr>LOOKING AHEAD</vt:lpstr>
      <vt:lpstr>POSTER SESSION</vt:lpstr>
      <vt:lpstr>What to include on your poster</vt:lpstr>
      <vt:lpstr>What to include on your poster</vt:lpstr>
      <vt:lpstr>Virtual Poster Example</vt:lpstr>
      <vt:lpstr>VIRTUAL POSTER EXAMPLE</vt:lpstr>
      <vt:lpstr>PowerPoint Presentation</vt:lpstr>
      <vt:lpstr>DISCUSSION: LOOKING AHEAD</vt:lpstr>
      <vt:lpstr>AGENDA &amp; FOLLOW-UP</vt:lpstr>
      <vt:lpstr> HELPFUL RESOURCES</vt:lpstr>
      <vt:lpstr>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Feinberg, Adam</cp:lastModifiedBy>
  <cp:revision>80</cp:revision>
  <dcterms:created xsi:type="dcterms:W3CDTF">2021-09-01T22:16:30Z</dcterms:created>
  <dcterms:modified xsi:type="dcterms:W3CDTF">2022-02-01T16:29:18Z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0x01010080188AE11363A44C8D6A98CD1960C803</vt:lpwstr>
  </property>
</Properties>
</file>