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136" r:id="rId5"/>
    <p:sldId id="3135" r:id="rId6"/>
    <p:sldId id="1013" r:id="rId7"/>
    <p:sldId id="1155" r:id="rId8"/>
    <p:sldId id="1087" r:id="rId9"/>
    <p:sldId id="1156" r:id="rId10"/>
    <p:sldId id="1158" r:id="rId11"/>
    <p:sldId id="1159" r:id="rId12"/>
    <p:sldId id="1161" r:id="rId13"/>
    <p:sldId id="828" r:id="rId14"/>
    <p:sldId id="1114" r:id="rId15"/>
    <p:sldId id="257" r:id="rId16"/>
    <p:sldId id="271" r:id="rId17"/>
    <p:sldId id="3137" r:id="rId18"/>
    <p:sldId id="290" r:id="rId19"/>
    <p:sldId id="1017" r:id="rId20"/>
  </p:sldIdLst>
  <p:sldSz cx="9144000" cy="6858000" type="screen4x3"/>
  <p:notesSz cx="6858000" cy="4524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nberg, Adam" initials="FA" lastIdx="45" clrIdx="0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2" name="Katie Meyer" initials="KM" lastIdx="1" clrIdx="1">
    <p:extLst>
      <p:ext uri="{19B8F6BF-5375-455C-9EA6-DF929625EA0E}">
        <p15:presenceInfo xmlns:p15="http://schemas.microsoft.com/office/powerpoint/2012/main" userId="S::kmeyer@mayinstitute.org::3a9fa68d-82da-4505-b9ec-d573cd67705e" providerId="AD"/>
      </p:ext>
    </p:extLst>
  </p:cmAuthor>
  <p:cmAuthor id="3" name="Erik Maki" initials="EM" lastIdx="4" clrIdx="2">
    <p:extLst>
      <p:ext uri="{19B8F6BF-5375-455C-9EA6-DF929625EA0E}">
        <p15:presenceInfo xmlns:p15="http://schemas.microsoft.com/office/powerpoint/2012/main" userId="S::EMaki@mayinstitute.org::6c029fcd-6e9a-4e5c-820c-08bfa36125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033CC"/>
    <a:srgbClr val="FF6FCF"/>
    <a:srgbClr val="FFFFCC"/>
    <a:srgbClr val="EAEAEA"/>
    <a:srgbClr val="CAC0DE"/>
    <a:srgbClr val="B2ECC4"/>
    <a:srgbClr val="99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95E92-6996-7144-6680-56A9602847EE}" v="41" dt="2020-06-04T21:28:20.326"/>
    <p1510:client id="{177FFAEE-CE9A-5FFB-DCA4-D37F296834FF}" v="11" dt="2020-06-26T14:08:28.514"/>
    <p1510:client id="{59F21C46-ABDC-1244-3485-CC1F37801A5D}" v="18" dt="2020-06-23T17:55:35.756"/>
    <p1510:client id="{70DAA81D-A239-0A04-44B7-F1CB90B6F055}" v="29" dt="2020-06-25T17:56:08.930"/>
    <p1510:client id="{780843D1-C15F-CEA4-ABDF-A9B1616BE48B}" v="26" dt="2020-06-23T17:46:17.551"/>
    <p1510:client id="{93190A3E-C2B4-24DB-7E9C-289BFBBD7842}" v="3" dt="2020-06-25T13:22:41.509"/>
    <p1510:client id="{A6B7D830-C31E-4AB9-8B56-7FF94E10E8AB}" v="16" dt="2020-06-26T14:20:27.751"/>
    <p1510:client id="{BE604019-C3D4-88D8-7108-06C41A3C00B9}" v="41" dt="2020-06-03T21:28:23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60" autoAdjust="0"/>
  </p:normalViewPr>
  <p:slideViewPr>
    <p:cSldViewPr snapToGrid="0">
      <p:cViewPr varScale="1">
        <p:scale>
          <a:sx n="66" d="100"/>
          <a:sy n="66" d="100"/>
        </p:scale>
        <p:origin x="16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A6E57-5D65-4276-A591-E546F2D27CF8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DE86F9DF-125A-4F3C-8AD9-A3E0F4B53B1C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pPr algn="ctr"/>
          <a:r>
            <a:rPr lang="en-US"/>
            <a:t>Fidelity Data</a:t>
          </a:r>
        </a:p>
      </dgm:t>
    </dgm:pt>
    <dgm:pt modelId="{A1239EB8-A859-48F6-B0AB-2EF894E2F730}" type="parTrans" cxnId="{F0561B13-D36B-42D4-BBB1-053EB08BDC0F}">
      <dgm:prSet/>
      <dgm:spPr/>
      <dgm:t>
        <a:bodyPr/>
        <a:lstStyle/>
        <a:p>
          <a:pPr algn="ctr"/>
          <a:endParaRPr lang="en-US"/>
        </a:p>
      </dgm:t>
    </dgm:pt>
    <dgm:pt modelId="{B938294B-A34A-496F-BEB5-DE152D1D4660}" type="sibTrans" cxnId="{F0561B13-D36B-42D4-BBB1-053EB08BDC0F}">
      <dgm:prSet/>
      <dgm:spPr/>
      <dgm:t>
        <a:bodyPr/>
        <a:lstStyle/>
        <a:p>
          <a:pPr algn="ctr"/>
          <a:endParaRPr lang="en-US"/>
        </a:p>
      </dgm:t>
    </dgm:pt>
    <dgm:pt modelId="{A03F29BF-1B3A-44B9-A12D-480287F59172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pPr algn="ctr"/>
          <a:r>
            <a:rPr lang="en-US"/>
            <a:t>Outcome Data</a:t>
          </a:r>
        </a:p>
      </dgm:t>
    </dgm:pt>
    <dgm:pt modelId="{B233BDF9-5405-4DCA-BEA1-FB854A105BFC}" type="parTrans" cxnId="{A6AF1AB2-45DD-4BC1-8D27-03DD2FFB00C4}">
      <dgm:prSet/>
      <dgm:spPr/>
      <dgm:t>
        <a:bodyPr/>
        <a:lstStyle/>
        <a:p>
          <a:pPr algn="ctr"/>
          <a:endParaRPr lang="en-US"/>
        </a:p>
      </dgm:t>
    </dgm:pt>
    <dgm:pt modelId="{3E77BA01-14B5-4FF4-98DF-58A5E9C93A43}" type="sibTrans" cxnId="{A6AF1AB2-45DD-4BC1-8D27-03DD2FFB00C4}">
      <dgm:prSet/>
      <dgm:spPr/>
      <dgm:t>
        <a:bodyPr/>
        <a:lstStyle/>
        <a:p>
          <a:pPr algn="ctr"/>
          <a:endParaRPr lang="en-US"/>
        </a:p>
      </dgm:t>
    </dgm:pt>
    <dgm:pt modelId="{C8B9C252-3DA6-4416-937E-48C3F595AA87}" type="pres">
      <dgm:prSet presAssocID="{F22A6E57-5D65-4276-A591-E546F2D27CF8}" presName="compositeShape" presStyleCnt="0">
        <dgm:presLayoutVars>
          <dgm:chMax val="7"/>
          <dgm:dir/>
          <dgm:resizeHandles val="exact"/>
        </dgm:presLayoutVars>
      </dgm:prSet>
      <dgm:spPr/>
    </dgm:pt>
    <dgm:pt modelId="{B6A209A2-FEEF-4CA2-BCAE-09C92308FA96}" type="pres">
      <dgm:prSet presAssocID="{DE86F9DF-125A-4F3C-8AD9-A3E0F4B53B1C}" presName="circ1" presStyleLbl="vennNode1" presStyleIdx="0" presStyleCnt="2"/>
      <dgm:spPr/>
    </dgm:pt>
    <dgm:pt modelId="{0E43F4D0-C0F5-4F63-BCB9-F80B1959093B}" type="pres">
      <dgm:prSet presAssocID="{DE86F9DF-125A-4F3C-8AD9-A3E0F4B53B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0B36CB5-A48D-4699-9B3C-67F24944AB64}" type="pres">
      <dgm:prSet presAssocID="{A03F29BF-1B3A-44B9-A12D-480287F59172}" presName="circ2" presStyleLbl="vennNode1" presStyleIdx="1" presStyleCnt="2"/>
      <dgm:spPr/>
    </dgm:pt>
    <dgm:pt modelId="{5C0E1946-75AE-4720-8ED5-8085E8BAE677}" type="pres">
      <dgm:prSet presAssocID="{A03F29BF-1B3A-44B9-A12D-480287F591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D5CDC12-19CC-413E-8263-6DB90C6F7E89}" type="presOf" srcId="{A03F29BF-1B3A-44B9-A12D-480287F59172}" destId="{5C0E1946-75AE-4720-8ED5-8085E8BAE677}" srcOrd="1" destOrd="0" presId="urn:microsoft.com/office/officeart/2005/8/layout/venn1"/>
    <dgm:cxn modelId="{F0561B13-D36B-42D4-BBB1-053EB08BDC0F}" srcId="{F22A6E57-5D65-4276-A591-E546F2D27CF8}" destId="{DE86F9DF-125A-4F3C-8AD9-A3E0F4B53B1C}" srcOrd="0" destOrd="0" parTransId="{A1239EB8-A859-48F6-B0AB-2EF894E2F730}" sibTransId="{B938294B-A34A-496F-BEB5-DE152D1D4660}"/>
    <dgm:cxn modelId="{64ABA535-D73F-4797-A27A-ED61812454F1}" type="presOf" srcId="{F22A6E57-5D65-4276-A591-E546F2D27CF8}" destId="{C8B9C252-3DA6-4416-937E-48C3F595AA87}" srcOrd="0" destOrd="0" presId="urn:microsoft.com/office/officeart/2005/8/layout/venn1"/>
    <dgm:cxn modelId="{9F02A7A0-F4D5-4940-AA29-17D86A8D92FD}" type="presOf" srcId="{A03F29BF-1B3A-44B9-A12D-480287F59172}" destId="{C0B36CB5-A48D-4699-9B3C-67F24944AB64}" srcOrd="0" destOrd="0" presId="urn:microsoft.com/office/officeart/2005/8/layout/venn1"/>
    <dgm:cxn modelId="{A6AF1AB2-45DD-4BC1-8D27-03DD2FFB00C4}" srcId="{F22A6E57-5D65-4276-A591-E546F2D27CF8}" destId="{A03F29BF-1B3A-44B9-A12D-480287F59172}" srcOrd="1" destOrd="0" parTransId="{B233BDF9-5405-4DCA-BEA1-FB854A105BFC}" sibTransId="{3E77BA01-14B5-4FF4-98DF-58A5E9C93A43}"/>
    <dgm:cxn modelId="{61F327E3-BC86-4FE1-9E1E-4C13720133E3}" type="presOf" srcId="{DE86F9DF-125A-4F3C-8AD9-A3E0F4B53B1C}" destId="{B6A209A2-FEEF-4CA2-BCAE-09C92308FA96}" srcOrd="0" destOrd="0" presId="urn:microsoft.com/office/officeart/2005/8/layout/venn1"/>
    <dgm:cxn modelId="{9825CFE7-0BD0-4C27-B501-2B8F598C2946}" type="presOf" srcId="{DE86F9DF-125A-4F3C-8AD9-A3E0F4B53B1C}" destId="{0E43F4D0-C0F5-4F63-BCB9-F80B1959093B}" srcOrd="1" destOrd="0" presId="urn:microsoft.com/office/officeart/2005/8/layout/venn1"/>
    <dgm:cxn modelId="{66756472-147B-44FD-9E42-8C1830C8F31F}" type="presParOf" srcId="{C8B9C252-3DA6-4416-937E-48C3F595AA87}" destId="{B6A209A2-FEEF-4CA2-BCAE-09C92308FA96}" srcOrd="0" destOrd="0" presId="urn:microsoft.com/office/officeart/2005/8/layout/venn1"/>
    <dgm:cxn modelId="{2C71B2B8-E497-4A25-B2AB-2FF36D23B96A}" type="presParOf" srcId="{C8B9C252-3DA6-4416-937E-48C3F595AA87}" destId="{0E43F4D0-C0F5-4F63-BCB9-F80B1959093B}" srcOrd="1" destOrd="0" presId="urn:microsoft.com/office/officeart/2005/8/layout/venn1"/>
    <dgm:cxn modelId="{46A142CC-375D-4EF9-AED1-8893C4EC11F9}" type="presParOf" srcId="{C8B9C252-3DA6-4416-937E-48C3F595AA87}" destId="{C0B36CB5-A48D-4699-9B3C-67F24944AB64}" srcOrd="2" destOrd="0" presId="urn:microsoft.com/office/officeart/2005/8/layout/venn1"/>
    <dgm:cxn modelId="{ADC8D2D1-E6A3-423A-B3FD-C737C460A57A}" type="presParOf" srcId="{C8B9C252-3DA6-4416-937E-48C3F595AA87}" destId="{5C0E1946-75AE-4720-8ED5-8085E8BAE67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74B81-1CDE-BF46-9E80-97551A74A000}" type="doc">
      <dgm:prSet loTypeId="urn:microsoft.com/office/officeart/2005/8/layout/process4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E58C1A-5A3E-A448-8AAD-5B0F550BC923}">
      <dgm:prSet phldrT="[Text]"/>
      <dgm:spPr>
        <a:solidFill>
          <a:srgbClr val="002060"/>
        </a:solidFill>
      </dgm:spPr>
      <dgm:t>
        <a:bodyPr/>
        <a:lstStyle/>
        <a:p>
          <a:r>
            <a:rPr lang="en-US"/>
            <a:t>Data indicate:</a:t>
          </a:r>
        </a:p>
      </dgm:t>
    </dgm:pt>
    <dgm:pt modelId="{EDE6BE9D-E44A-3D49-8971-08F23E3CA153}" type="parTrans" cxnId="{67E002B0-B7E8-6842-934A-603783E0ABE9}">
      <dgm:prSet/>
      <dgm:spPr/>
      <dgm:t>
        <a:bodyPr/>
        <a:lstStyle/>
        <a:p>
          <a:endParaRPr lang="en-US"/>
        </a:p>
      </dgm:t>
    </dgm:pt>
    <dgm:pt modelId="{05CC670A-F4D0-8D48-958A-3CDF91AB410D}" type="sibTrans" cxnId="{67E002B0-B7E8-6842-934A-603783E0ABE9}">
      <dgm:prSet/>
      <dgm:spPr/>
      <dgm:t>
        <a:bodyPr/>
        <a:lstStyle/>
        <a:p>
          <a:endParaRPr lang="en-US"/>
        </a:p>
      </dgm:t>
    </dgm:pt>
    <dgm:pt modelId="{0A0AC3EE-F6C7-A044-A369-E5BCEDBEF3AD}">
      <dgm:prSet phldrT="[Text]" custT="1"/>
      <dgm:spPr/>
      <dgm:t>
        <a:bodyPr/>
        <a:lstStyle/>
        <a:p>
          <a:r>
            <a:rPr lang="en-US" sz="1600"/>
            <a:t>ODR data show's more than 3 months above the 50th percentile, and a large spike in data for Grade 5</a:t>
          </a:r>
        </a:p>
      </dgm:t>
    </dgm:pt>
    <dgm:pt modelId="{F6BA010A-6F3E-474A-98F0-E62820D03044}" type="parTrans" cxnId="{12FC1F31-59F6-AF46-AA9E-EFDEB8A336EE}">
      <dgm:prSet/>
      <dgm:spPr/>
      <dgm:t>
        <a:bodyPr/>
        <a:lstStyle/>
        <a:p>
          <a:endParaRPr lang="en-US"/>
        </a:p>
      </dgm:t>
    </dgm:pt>
    <dgm:pt modelId="{E14DA95C-6433-1149-944F-478F0B5A0D15}" type="sibTrans" cxnId="{12FC1F31-59F6-AF46-AA9E-EFDEB8A336EE}">
      <dgm:prSet/>
      <dgm:spPr/>
      <dgm:t>
        <a:bodyPr/>
        <a:lstStyle/>
        <a:p>
          <a:endParaRPr lang="en-US"/>
        </a:p>
      </dgm:t>
    </dgm:pt>
    <dgm:pt modelId="{5CC197C3-4817-0B43-A7F8-8A14214E2D0E}">
      <dgm:prSet phldrT="[Text]"/>
      <dgm:spPr>
        <a:solidFill>
          <a:srgbClr val="002060"/>
        </a:solidFill>
      </dgm:spPr>
      <dgm:t>
        <a:bodyPr/>
        <a:lstStyle/>
        <a:p>
          <a:r>
            <a:rPr lang="en-US"/>
            <a:t>Grade 5 Team Data also indicate:</a:t>
          </a:r>
        </a:p>
      </dgm:t>
    </dgm:pt>
    <dgm:pt modelId="{5629B694-362C-7145-97AC-CA621D4A6F4E}" type="parTrans" cxnId="{2EE07930-F0AC-7544-B7D1-7A9E4ED68CF5}">
      <dgm:prSet/>
      <dgm:spPr/>
      <dgm:t>
        <a:bodyPr/>
        <a:lstStyle/>
        <a:p>
          <a:endParaRPr lang="en-US"/>
        </a:p>
      </dgm:t>
    </dgm:pt>
    <dgm:pt modelId="{C993C4FB-CE60-8A49-B978-F1BEC5675284}" type="sibTrans" cxnId="{2EE07930-F0AC-7544-B7D1-7A9E4ED68CF5}">
      <dgm:prSet/>
      <dgm:spPr/>
      <dgm:t>
        <a:bodyPr/>
        <a:lstStyle/>
        <a:p>
          <a:endParaRPr lang="en-US"/>
        </a:p>
      </dgm:t>
    </dgm:pt>
    <dgm:pt modelId="{56D163DD-35A4-824C-AB49-1FEBF49F1580}">
      <dgm:prSet phldrT="[Text]" custT="1"/>
      <dgm:spPr/>
      <dgm:t>
        <a:bodyPr/>
        <a:lstStyle/>
        <a:p>
          <a:r>
            <a:rPr lang="en-US" sz="1600"/>
            <a:t>Location: </a:t>
          </a:r>
          <a:r>
            <a:rPr lang="en-US" sz="1600">
              <a:solidFill>
                <a:schemeClr val="tx1"/>
              </a:solidFill>
            </a:rPr>
            <a:t>Playground</a:t>
          </a:r>
        </a:p>
      </dgm:t>
    </dgm:pt>
    <dgm:pt modelId="{6E27DBDF-C168-EE4A-9BD3-818ABE5A04B2}" type="parTrans" cxnId="{9448C448-9FB2-EC47-A7EF-7B434AB8E400}">
      <dgm:prSet/>
      <dgm:spPr/>
      <dgm:t>
        <a:bodyPr/>
        <a:lstStyle/>
        <a:p>
          <a:endParaRPr lang="en-US"/>
        </a:p>
      </dgm:t>
    </dgm:pt>
    <dgm:pt modelId="{824DC5AA-9FA6-EC44-A6DA-07D196AC5B32}" type="sibTrans" cxnId="{9448C448-9FB2-EC47-A7EF-7B434AB8E400}">
      <dgm:prSet/>
      <dgm:spPr/>
      <dgm:t>
        <a:bodyPr/>
        <a:lstStyle/>
        <a:p>
          <a:endParaRPr lang="en-US"/>
        </a:p>
      </dgm:t>
    </dgm:pt>
    <dgm:pt modelId="{4C00552A-8F11-F04C-B3A2-C567F119D5D3}">
      <dgm:prSet phldrT="[Text]"/>
      <dgm:spPr>
        <a:solidFill>
          <a:srgbClr val="002060"/>
        </a:solidFill>
      </dgm:spPr>
      <dgm:t>
        <a:bodyPr/>
        <a:lstStyle/>
        <a:p>
          <a:r>
            <a:rPr lang="en-US"/>
            <a:t>What to do?</a:t>
          </a:r>
        </a:p>
      </dgm:t>
    </dgm:pt>
    <dgm:pt modelId="{D34D220C-BD04-EE4C-A96B-0001B975D2EE}" type="parTrans" cxnId="{2B813F6D-66A0-C346-8178-5F4C313AC2AC}">
      <dgm:prSet/>
      <dgm:spPr/>
      <dgm:t>
        <a:bodyPr/>
        <a:lstStyle/>
        <a:p>
          <a:endParaRPr lang="en-US"/>
        </a:p>
      </dgm:t>
    </dgm:pt>
    <dgm:pt modelId="{304A18A4-3241-D343-B058-0599992743A1}" type="sibTrans" cxnId="{2B813F6D-66A0-C346-8178-5F4C313AC2AC}">
      <dgm:prSet/>
      <dgm:spPr/>
      <dgm:t>
        <a:bodyPr/>
        <a:lstStyle/>
        <a:p>
          <a:endParaRPr lang="en-US"/>
        </a:p>
      </dgm:t>
    </dgm:pt>
    <dgm:pt modelId="{823572AE-C1D9-1E40-BE00-97CE9765F7A9}">
      <dgm:prSet phldrT="[Text]" custT="1"/>
      <dgm:spPr/>
      <dgm:t>
        <a:bodyPr/>
        <a:lstStyle/>
        <a:p>
          <a:r>
            <a:rPr lang="en-US" sz="1600" b="1"/>
            <a:t>Prevent</a:t>
          </a:r>
          <a:br>
            <a:rPr lang="en-US" sz="1600"/>
          </a:br>
          <a:r>
            <a:rPr lang="en-US" sz="1600">
              <a:solidFill>
                <a:schemeClr val="tx1"/>
              </a:solidFill>
            </a:rPr>
            <a:t>Remind of expected behaviors when conflicts</a:t>
          </a:r>
          <a:r>
            <a:rPr lang="en-US" sz="1600" baseline="0">
              <a:solidFill>
                <a:schemeClr val="tx1"/>
              </a:solidFill>
            </a:rPr>
            <a:t> occur at recess</a:t>
          </a:r>
          <a:endParaRPr lang="en-US" sz="1600">
            <a:solidFill>
              <a:schemeClr val="tx1"/>
            </a:solidFill>
          </a:endParaRPr>
        </a:p>
      </dgm:t>
    </dgm:pt>
    <dgm:pt modelId="{A1EF2281-1734-ED45-BA55-F5529ACE35A4}" type="parTrans" cxnId="{A1FB66DB-7B31-2441-8E59-54E9B6BAB14D}">
      <dgm:prSet/>
      <dgm:spPr/>
      <dgm:t>
        <a:bodyPr/>
        <a:lstStyle/>
        <a:p>
          <a:endParaRPr lang="en-US"/>
        </a:p>
      </dgm:t>
    </dgm:pt>
    <dgm:pt modelId="{EAEBFD4D-7988-0E4B-A52B-6EB878DD594C}" type="sibTrans" cxnId="{A1FB66DB-7B31-2441-8E59-54E9B6BAB14D}">
      <dgm:prSet/>
      <dgm:spPr/>
      <dgm:t>
        <a:bodyPr/>
        <a:lstStyle/>
        <a:p>
          <a:endParaRPr lang="en-US"/>
        </a:p>
      </dgm:t>
    </dgm:pt>
    <dgm:pt modelId="{B9E2773E-528C-F04B-93CC-90DD3AFF101B}">
      <dgm:prSet phldrT="[Text]" custT="1"/>
      <dgm:spPr/>
      <dgm:t>
        <a:bodyPr/>
        <a:lstStyle/>
        <a:p>
          <a:r>
            <a:rPr lang="en-US" sz="1600"/>
            <a:t>Behavior: </a:t>
          </a:r>
          <a:r>
            <a:rPr lang="en-US" sz="1600">
              <a:solidFill>
                <a:schemeClr val="tx1"/>
              </a:solidFill>
            </a:rPr>
            <a:t>Physical</a:t>
          </a:r>
          <a:r>
            <a:rPr lang="en-US" sz="1600" baseline="0">
              <a:solidFill>
                <a:schemeClr val="tx1"/>
              </a:solidFill>
            </a:rPr>
            <a:t> Aggression</a:t>
          </a:r>
          <a:endParaRPr lang="en-US" sz="1600">
            <a:solidFill>
              <a:schemeClr val="tx1"/>
            </a:solidFill>
          </a:endParaRPr>
        </a:p>
      </dgm:t>
    </dgm:pt>
    <dgm:pt modelId="{23886173-710F-B347-93A7-F9C3E1CE503C}" type="parTrans" cxnId="{E5771854-356B-F74A-86DC-114F7CF97DA1}">
      <dgm:prSet/>
      <dgm:spPr/>
      <dgm:t>
        <a:bodyPr/>
        <a:lstStyle/>
        <a:p>
          <a:endParaRPr lang="en-US"/>
        </a:p>
      </dgm:t>
    </dgm:pt>
    <dgm:pt modelId="{8100FF60-2F60-BC4F-AB5C-E806A0FDC3D3}" type="sibTrans" cxnId="{E5771854-356B-F74A-86DC-114F7CF97DA1}">
      <dgm:prSet/>
      <dgm:spPr/>
      <dgm:t>
        <a:bodyPr/>
        <a:lstStyle/>
        <a:p>
          <a:endParaRPr lang="en-US"/>
        </a:p>
      </dgm:t>
    </dgm:pt>
    <dgm:pt modelId="{7ADAF883-868E-884D-8D46-C202E506C083}">
      <dgm:prSet phldrT="[Text]" custT="1"/>
      <dgm:spPr/>
      <dgm:t>
        <a:bodyPr/>
        <a:lstStyle/>
        <a:p>
          <a:r>
            <a:rPr lang="en-US" sz="1600"/>
            <a:t>Time: </a:t>
          </a:r>
          <a:r>
            <a:rPr lang="en-US" sz="1600">
              <a:solidFill>
                <a:schemeClr val="tx1"/>
              </a:solidFill>
            </a:rPr>
            <a:t>11:30 to 12:00</a:t>
          </a:r>
        </a:p>
      </dgm:t>
    </dgm:pt>
    <dgm:pt modelId="{ADCA2814-F430-9842-B68A-6C226A825846}" type="parTrans" cxnId="{88137B37-C879-664C-BFBE-FE0C5F95A482}">
      <dgm:prSet/>
      <dgm:spPr/>
      <dgm:t>
        <a:bodyPr/>
        <a:lstStyle/>
        <a:p>
          <a:endParaRPr lang="en-US"/>
        </a:p>
      </dgm:t>
    </dgm:pt>
    <dgm:pt modelId="{D33AFB79-1A73-D945-9F2F-77346F567911}" type="sibTrans" cxnId="{88137B37-C879-664C-BFBE-FE0C5F95A482}">
      <dgm:prSet/>
      <dgm:spPr/>
      <dgm:t>
        <a:bodyPr/>
        <a:lstStyle/>
        <a:p>
          <a:endParaRPr lang="en-US"/>
        </a:p>
      </dgm:t>
    </dgm:pt>
    <dgm:pt modelId="{5D157B79-C5A5-DF4B-AD23-CCC5545C78BD}">
      <dgm:prSet phldrT="[Text]" custT="1"/>
      <dgm:spPr/>
      <dgm:t>
        <a:bodyPr/>
        <a:lstStyle/>
        <a:p>
          <a:r>
            <a:rPr lang="en-US" sz="1600" b="1"/>
            <a:t>Re-teach</a:t>
          </a:r>
          <a:br>
            <a:rPr lang="en-US" sz="1600"/>
          </a:br>
          <a:r>
            <a:rPr lang="en-US" sz="1600"/>
            <a:t>R</a:t>
          </a:r>
          <a:r>
            <a:rPr lang="en-US" sz="1600" baseline="0">
              <a:solidFill>
                <a:schemeClr val="tx1"/>
              </a:solidFill>
            </a:rPr>
            <a:t>ole play of conflict resolution (rock, paper, scissors) from lesson plan</a:t>
          </a:r>
          <a:endParaRPr lang="en-US" sz="1600">
            <a:solidFill>
              <a:schemeClr val="tx1"/>
            </a:solidFill>
          </a:endParaRPr>
        </a:p>
      </dgm:t>
    </dgm:pt>
    <dgm:pt modelId="{515FDA03-D974-1545-981B-1E68685EBDE7}" type="parTrans" cxnId="{1647546B-0F9A-0249-AA1D-8EC9FE1BA044}">
      <dgm:prSet/>
      <dgm:spPr/>
      <dgm:t>
        <a:bodyPr/>
        <a:lstStyle/>
        <a:p>
          <a:endParaRPr lang="en-US"/>
        </a:p>
      </dgm:t>
    </dgm:pt>
    <dgm:pt modelId="{D6EC5EAA-689F-6A45-9A41-89852A803F6F}" type="sibTrans" cxnId="{1647546B-0F9A-0249-AA1D-8EC9FE1BA044}">
      <dgm:prSet/>
      <dgm:spPr/>
      <dgm:t>
        <a:bodyPr/>
        <a:lstStyle/>
        <a:p>
          <a:endParaRPr lang="en-US"/>
        </a:p>
      </dgm:t>
    </dgm:pt>
    <dgm:pt modelId="{C964D175-3492-5C41-BBE7-1537DD9EB3CA}">
      <dgm:prSet phldrT="[Text]" custT="1"/>
      <dgm:spPr/>
      <dgm:t>
        <a:bodyPr/>
        <a:lstStyle/>
        <a:p>
          <a:r>
            <a:rPr lang="en-US" sz="1600" b="1">
              <a:solidFill>
                <a:schemeClr val="tx1"/>
              </a:solidFill>
            </a:rPr>
            <a:t>Reinforce</a:t>
          </a:r>
          <a:br>
            <a:rPr lang="en-US" sz="1600"/>
          </a:br>
          <a:r>
            <a:rPr lang="en-US" sz="1600">
              <a:solidFill>
                <a:schemeClr val="tx1"/>
              </a:solidFill>
            </a:rPr>
            <a:t>Provide special reinforcement for use of conflict resolution skill</a:t>
          </a:r>
        </a:p>
      </dgm:t>
    </dgm:pt>
    <dgm:pt modelId="{294C6AD7-FF48-0D45-BB0B-0E64E6375746}" type="parTrans" cxnId="{BF539F0D-B770-484D-86A3-033412F8F30E}">
      <dgm:prSet/>
      <dgm:spPr/>
      <dgm:t>
        <a:bodyPr/>
        <a:lstStyle/>
        <a:p>
          <a:endParaRPr lang="en-US"/>
        </a:p>
      </dgm:t>
    </dgm:pt>
    <dgm:pt modelId="{5524A11D-18DD-6B47-84C9-8E7ECC8D59AD}" type="sibTrans" cxnId="{BF539F0D-B770-484D-86A3-033412F8F30E}">
      <dgm:prSet/>
      <dgm:spPr/>
      <dgm:t>
        <a:bodyPr/>
        <a:lstStyle/>
        <a:p>
          <a:endParaRPr lang="en-US"/>
        </a:p>
      </dgm:t>
    </dgm:pt>
    <dgm:pt modelId="{152DFE9C-13CE-FF43-9371-CC40DE40F461}" type="pres">
      <dgm:prSet presAssocID="{5C374B81-1CDE-BF46-9E80-97551A74A000}" presName="Name0" presStyleCnt="0">
        <dgm:presLayoutVars>
          <dgm:dir/>
          <dgm:animLvl val="lvl"/>
          <dgm:resizeHandles val="exact"/>
        </dgm:presLayoutVars>
      </dgm:prSet>
      <dgm:spPr/>
    </dgm:pt>
    <dgm:pt modelId="{0ED225D6-1187-E347-B5F3-4538F7DE49D8}" type="pres">
      <dgm:prSet presAssocID="{4C00552A-8F11-F04C-B3A2-C567F119D5D3}" presName="boxAndChildren" presStyleCnt="0"/>
      <dgm:spPr/>
    </dgm:pt>
    <dgm:pt modelId="{BA5A158F-5BDE-A840-BBC4-A1A2C27C0AA1}" type="pres">
      <dgm:prSet presAssocID="{4C00552A-8F11-F04C-B3A2-C567F119D5D3}" presName="parentTextBox" presStyleLbl="node1" presStyleIdx="0" presStyleCnt="3"/>
      <dgm:spPr/>
    </dgm:pt>
    <dgm:pt modelId="{A5F37FDA-A18B-2546-B7FD-E2532BB5CF82}" type="pres">
      <dgm:prSet presAssocID="{4C00552A-8F11-F04C-B3A2-C567F119D5D3}" presName="entireBox" presStyleLbl="node1" presStyleIdx="0" presStyleCnt="3" custScaleY="134791"/>
      <dgm:spPr/>
    </dgm:pt>
    <dgm:pt modelId="{1261F796-468A-0744-9C66-70FF90D34F1B}" type="pres">
      <dgm:prSet presAssocID="{4C00552A-8F11-F04C-B3A2-C567F119D5D3}" presName="descendantBox" presStyleCnt="0"/>
      <dgm:spPr/>
    </dgm:pt>
    <dgm:pt modelId="{D1AB2EAF-F73D-364B-8148-F527306CF6C0}" type="pres">
      <dgm:prSet presAssocID="{823572AE-C1D9-1E40-BE00-97CE9765F7A9}" presName="childTextBox" presStyleLbl="fgAccFollowNode1" presStyleIdx="0" presStyleCnt="7" custScaleY="169644" custLinFactNeighborY="22538">
        <dgm:presLayoutVars>
          <dgm:bulletEnabled val="1"/>
        </dgm:presLayoutVars>
      </dgm:prSet>
      <dgm:spPr/>
    </dgm:pt>
    <dgm:pt modelId="{5DD7F565-B840-6C4B-B578-172C8EC81DDB}" type="pres">
      <dgm:prSet presAssocID="{5D157B79-C5A5-DF4B-AD23-CCC5545C78BD}" presName="childTextBox" presStyleLbl="fgAccFollowNode1" presStyleIdx="1" presStyleCnt="7" custScaleY="169644" custLinFactNeighborY="22538">
        <dgm:presLayoutVars>
          <dgm:bulletEnabled val="1"/>
        </dgm:presLayoutVars>
      </dgm:prSet>
      <dgm:spPr/>
    </dgm:pt>
    <dgm:pt modelId="{BA01B56B-3548-2F4E-A6AE-7BDA858B2DDD}" type="pres">
      <dgm:prSet presAssocID="{C964D175-3492-5C41-BBE7-1537DD9EB3CA}" presName="childTextBox" presStyleLbl="fgAccFollowNode1" presStyleIdx="2" presStyleCnt="7" custScaleY="169644" custLinFactNeighborY="22538">
        <dgm:presLayoutVars>
          <dgm:bulletEnabled val="1"/>
        </dgm:presLayoutVars>
      </dgm:prSet>
      <dgm:spPr/>
    </dgm:pt>
    <dgm:pt modelId="{345EAFE3-904B-8445-96C7-5DB009AA5875}" type="pres">
      <dgm:prSet presAssocID="{C993C4FB-CE60-8A49-B978-F1BEC5675284}" presName="sp" presStyleCnt="0"/>
      <dgm:spPr/>
    </dgm:pt>
    <dgm:pt modelId="{4965738E-362B-B34E-B8EA-026D0AD6521F}" type="pres">
      <dgm:prSet presAssocID="{5CC197C3-4817-0B43-A7F8-8A14214E2D0E}" presName="arrowAndChildren" presStyleCnt="0"/>
      <dgm:spPr/>
    </dgm:pt>
    <dgm:pt modelId="{6322139A-BE4F-0044-BF69-CB08A9294901}" type="pres">
      <dgm:prSet presAssocID="{5CC197C3-4817-0B43-A7F8-8A14214E2D0E}" presName="parentTextArrow" presStyleLbl="node1" presStyleIdx="0" presStyleCnt="3"/>
      <dgm:spPr/>
    </dgm:pt>
    <dgm:pt modelId="{9214A560-6C37-9F4B-AC97-F4D0364388FF}" type="pres">
      <dgm:prSet presAssocID="{5CC197C3-4817-0B43-A7F8-8A14214E2D0E}" presName="arrow" presStyleLbl="node1" presStyleIdx="1" presStyleCnt="3" custLinFactNeighborY="-4115"/>
      <dgm:spPr/>
    </dgm:pt>
    <dgm:pt modelId="{1B2EF2B7-83E7-DF4A-839C-B0CBD1364482}" type="pres">
      <dgm:prSet presAssocID="{5CC197C3-4817-0B43-A7F8-8A14214E2D0E}" presName="descendantArrow" presStyleCnt="0"/>
      <dgm:spPr/>
    </dgm:pt>
    <dgm:pt modelId="{3F72287E-4D08-9D42-B5EB-9F5D5D4B40A9}" type="pres">
      <dgm:prSet presAssocID="{56D163DD-35A4-824C-AB49-1FEBF49F1580}" presName="childTextArrow" presStyleLbl="fgAccFollowNode1" presStyleIdx="3" presStyleCnt="7">
        <dgm:presLayoutVars>
          <dgm:bulletEnabled val="1"/>
        </dgm:presLayoutVars>
      </dgm:prSet>
      <dgm:spPr/>
    </dgm:pt>
    <dgm:pt modelId="{ACE543FA-59CB-3746-9D03-2FCCE46B2048}" type="pres">
      <dgm:prSet presAssocID="{B9E2773E-528C-F04B-93CC-90DD3AFF101B}" presName="childTextArrow" presStyleLbl="fgAccFollowNode1" presStyleIdx="4" presStyleCnt="7">
        <dgm:presLayoutVars>
          <dgm:bulletEnabled val="1"/>
        </dgm:presLayoutVars>
      </dgm:prSet>
      <dgm:spPr/>
    </dgm:pt>
    <dgm:pt modelId="{4E87D756-6821-3D4C-B6BB-0FDF0D387344}" type="pres">
      <dgm:prSet presAssocID="{7ADAF883-868E-884D-8D46-C202E506C083}" presName="childTextArrow" presStyleLbl="fgAccFollowNode1" presStyleIdx="5" presStyleCnt="7">
        <dgm:presLayoutVars>
          <dgm:bulletEnabled val="1"/>
        </dgm:presLayoutVars>
      </dgm:prSet>
      <dgm:spPr/>
    </dgm:pt>
    <dgm:pt modelId="{40F2E8BF-C11A-C943-B059-87D3B406A5B4}" type="pres">
      <dgm:prSet presAssocID="{05CC670A-F4D0-8D48-958A-3CDF91AB410D}" presName="sp" presStyleCnt="0"/>
      <dgm:spPr/>
    </dgm:pt>
    <dgm:pt modelId="{0A8D8779-DF88-2844-A76C-7220FFB19EA4}" type="pres">
      <dgm:prSet presAssocID="{6DE58C1A-5A3E-A448-8AAD-5B0F550BC923}" presName="arrowAndChildren" presStyleCnt="0"/>
      <dgm:spPr/>
    </dgm:pt>
    <dgm:pt modelId="{6B74A39D-C2A4-5E44-A5BD-086462D223EE}" type="pres">
      <dgm:prSet presAssocID="{6DE58C1A-5A3E-A448-8AAD-5B0F550BC923}" presName="parentTextArrow" presStyleLbl="node1" presStyleIdx="1" presStyleCnt="3"/>
      <dgm:spPr/>
    </dgm:pt>
    <dgm:pt modelId="{4D9BBE63-9C89-FF41-950A-10B083CC4C7F}" type="pres">
      <dgm:prSet presAssocID="{6DE58C1A-5A3E-A448-8AAD-5B0F550BC923}" presName="arrow" presStyleLbl="node1" presStyleIdx="2" presStyleCnt="3"/>
      <dgm:spPr/>
    </dgm:pt>
    <dgm:pt modelId="{D8782C22-B196-1045-BB05-2B52CDFAFDE6}" type="pres">
      <dgm:prSet presAssocID="{6DE58C1A-5A3E-A448-8AAD-5B0F550BC923}" presName="descendantArrow" presStyleCnt="0"/>
      <dgm:spPr/>
    </dgm:pt>
    <dgm:pt modelId="{ECF2119C-3F51-B346-A24E-3CB39E785E01}" type="pres">
      <dgm:prSet presAssocID="{0A0AC3EE-F6C7-A044-A369-E5BCEDBEF3AD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0848AC09-6B6F-6C43-9E1C-34BBB9E3190C}" type="presOf" srcId="{0A0AC3EE-F6C7-A044-A369-E5BCEDBEF3AD}" destId="{ECF2119C-3F51-B346-A24E-3CB39E785E01}" srcOrd="0" destOrd="0" presId="urn:microsoft.com/office/officeart/2005/8/layout/process4"/>
    <dgm:cxn modelId="{BF539F0D-B770-484D-86A3-033412F8F30E}" srcId="{4C00552A-8F11-F04C-B3A2-C567F119D5D3}" destId="{C964D175-3492-5C41-BBE7-1537DD9EB3CA}" srcOrd="2" destOrd="0" parTransId="{294C6AD7-FF48-0D45-BB0B-0E64E6375746}" sibTransId="{5524A11D-18DD-6B47-84C9-8E7ECC8D59AD}"/>
    <dgm:cxn modelId="{5BD4E40E-2D2B-604A-B2A2-9CA88643C7EE}" type="presOf" srcId="{5CC197C3-4817-0B43-A7F8-8A14214E2D0E}" destId="{9214A560-6C37-9F4B-AC97-F4D0364388FF}" srcOrd="1" destOrd="0" presId="urn:microsoft.com/office/officeart/2005/8/layout/process4"/>
    <dgm:cxn modelId="{5690A12B-3EDC-E147-AE4B-B122425BE904}" type="presOf" srcId="{4C00552A-8F11-F04C-B3A2-C567F119D5D3}" destId="{A5F37FDA-A18B-2546-B7FD-E2532BB5CF82}" srcOrd="1" destOrd="0" presId="urn:microsoft.com/office/officeart/2005/8/layout/process4"/>
    <dgm:cxn modelId="{666B4F2F-AF32-F84E-B68A-E2EF5D813BDE}" type="presOf" srcId="{5D157B79-C5A5-DF4B-AD23-CCC5545C78BD}" destId="{5DD7F565-B840-6C4B-B578-172C8EC81DDB}" srcOrd="0" destOrd="0" presId="urn:microsoft.com/office/officeart/2005/8/layout/process4"/>
    <dgm:cxn modelId="{2EE07930-F0AC-7544-B7D1-7A9E4ED68CF5}" srcId="{5C374B81-1CDE-BF46-9E80-97551A74A000}" destId="{5CC197C3-4817-0B43-A7F8-8A14214E2D0E}" srcOrd="1" destOrd="0" parTransId="{5629B694-362C-7145-97AC-CA621D4A6F4E}" sibTransId="{C993C4FB-CE60-8A49-B978-F1BEC5675284}"/>
    <dgm:cxn modelId="{12FC1F31-59F6-AF46-AA9E-EFDEB8A336EE}" srcId="{6DE58C1A-5A3E-A448-8AAD-5B0F550BC923}" destId="{0A0AC3EE-F6C7-A044-A369-E5BCEDBEF3AD}" srcOrd="0" destOrd="0" parTransId="{F6BA010A-6F3E-474A-98F0-E62820D03044}" sibTransId="{E14DA95C-6433-1149-944F-478F0B5A0D15}"/>
    <dgm:cxn modelId="{88137B37-C879-664C-BFBE-FE0C5F95A482}" srcId="{5CC197C3-4817-0B43-A7F8-8A14214E2D0E}" destId="{7ADAF883-868E-884D-8D46-C202E506C083}" srcOrd="2" destOrd="0" parTransId="{ADCA2814-F430-9842-B68A-6C226A825846}" sibTransId="{D33AFB79-1A73-D945-9F2F-77346F567911}"/>
    <dgm:cxn modelId="{44630064-2BE2-6745-A183-5281AA52ED91}" type="presOf" srcId="{7ADAF883-868E-884D-8D46-C202E506C083}" destId="{4E87D756-6821-3D4C-B6BB-0FDF0D387344}" srcOrd="0" destOrd="0" presId="urn:microsoft.com/office/officeart/2005/8/layout/process4"/>
    <dgm:cxn modelId="{9448C448-9FB2-EC47-A7EF-7B434AB8E400}" srcId="{5CC197C3-4817-0B43-A7F8-8A14214E2D0E}" destId="{56D163DD-35A4-824C-AB49-1FEBF49F1580}" srcOrd="0" destOrd="0" parTransId="{6E27DBDF-C168-EE4A-9BD3-818ABE5A04B2}" sibTransId="{824DC5AA-9FA6-EC44-A6DA-07D196AC5B32}"/>
    <dgm:cxn modelId="{73395969-2C06-3D49-994D-28455EA16E91}" type="presOf" srcId="{56D163DD-35A4-824C-AB49-1FEBF49F1580}" destId="{3F72287E-4D08-9D42-B5EB-9F5D5D4B40A9}" srcOrd="0" destOrd="0" presId="urn:microsoft.com/office/officeart/2005/8/layout/process4"/>
    <dgm:cxn modelId="{1647546B-0F9A-0249-AA1D-8EC9FE1BA044}" srcId="{4C00552A-8F11-F04C-B3A2-C567F119D5D3}" destId="{5D157B79-C5A5-DF4B-AD23-CCC5545C78BD}" srcOrd="1" destOrd="0" parTransId="{515FDA03-D974-1545-981B-1E68685EBDE7}" sibTransId="{D6EC5EAA-689F-6A45-9A41-89852A803F6F}"/>
    <dgm:cxn modelId="{2B813F6D-66A0-C346-8178-5F4C313AC2AC}" srcId="{5C374B81-1CDE-BF46-9E80-97551A74A000}" destId="{4C00552A-8F11-F04C-B3A2-C567F119D5D3}" srcOrd="2" destOrd="0" parTransId="{D34D220C-BD04-EE4C-A96B-0001B975D2EE}" sibTransId="{304A18A4-3241-D343-B058-0599992743A1}"/>
    <dgm:cxn modelId="{E5771854-356B-F74A-86DC-114F7CF97DA1}" srcId="{5CC197C3-4817-0B43-A7F8-8A14214E2D0E}" destId="{B9E2773E-528C-F04B-93CC-90DD3AFF101B}" srcOrd="1" destOrd="0" parTransId="{23886173-710F-B347-93A7-F9C3E1CE503C}" sibTransId="{8100FF60-2F60-BC4F-AB5C-E806A0FDC3D3}"/>
    <dgm:cxn modelId="{308BF375-E69E-BE49-A8C5-CB381D7D6216}" type="presOf" srcId="{5CC197C3-4817-0B43-A7F8-8A14214E2D0E}" destId="{6322139A-BE4F-0044-BF69-CB08A9294901}" srcOrd="0" destOrd="0" presId="urn:microsoft.com/office/officeart/2005/8/layout/process4"/>
    <dgm:cxn modelId="{5E995489-1F83-DC45-945E-A6E720B35F38}" type="presOf" srcId="{C964D175-3492-5C41-BBE7-1537DD9EB3CA}" destId="{BA01B56B-3548-2F4E-A6AE-7BDA858B2DDD}" srcOrd="0" destOrd="0" presId="urn:microsoft.com/office/officeart/2005/8/layout/process4"/>
    <dgm:cxn modelId="{8762D38B-A158-1249-9FFE-1E21FCA08A94}" type="presOf" srcId="{4C00552A-8F11-F04C-B3A2-C567F119D5D3}" destId="{BA5A158F-5BDE-A840-BBC4-A1A2C27C0AA1}" srcOrd="0" destOrd="0" presId="urn:microsoft.com/office/officeart/2005/8/layout/process4"/>
    <dgm:cxn modelId="{67E002B0-B7E8-6842-934A-603783E0ABE9}" srcId="{5C374B81-1CDE-BF46-9E80-97551A74A000}" destId="{6DE58C1A-5A3E-A448-8AAD-5B0F550BC923}" srcOrd="0" destOrd="0" parTransId="{EDE6BE9D-E44A-3D49-8971-08F23E3CA153}" sibTransId="{05CC670A-F4D0-8D48-958A-3CDF91AB410D}"/>
    <dgm:cxn modelId="{9438A1B2-96F4-2344-B137-F1F3EEEA9C22}" type="presOf" srcId="{5C374B81-1CDE-BF46-9E80-97551A74A000}" destId="{152DFE9C-13CE-FF43-9371-CC40DE40F461}" srcOrd="0" destOrd="0" presId="urn:microsoft.com/office/officeart/2005/8/layout/process4"/>
    <dgm:cxn modelId="{70676FB3-21D5-3E40-9D37-4BE3574B5930}" type="presOf" srcId="{B9E2773E-528C-F04B-93CC-90DD3AFF101B}" destId="{ACE543FA-59CB-3746-9D03-2FCCE46B2048}" srcOrd="0" destOrd="0" presId="urn:microsoft.com/office/officeart/2005/8/layout/process4"/>
    <dgm:cxn modelId="{3A9DD6C1-EA12-5243-A24E-63058444072C}" type="presOf" srcId="{6DE58C1A-5A3E-A448-8AAD-5B0F550BC923}" destId="{6B74A39D-C2A4-5E44-A5BD-086462D223EE}" srcOrd="0" destOrd="0" presId="urn:microsoft.com/office/officeart/2005/8/layout/process4"/>
    <dgm:cxn modelId="{7BBC30C7-4E02-C648-A4C9-A6F9392E7D93}" type="presOf" srcId="{823572AE-C1D9-1E40-BE00-97CE9765F7A9}" destId="{D1AB2EAF-F73D-364B-8148-F527306CF6C0}" srcOrd="0" destOrd="0" presId="urn:microsoft.com/office/officeart/2005/8/layout/process4"/>
    <dgm:cxn modelId="{A1FB66DB-7B31-2441-8E59-54E9B6BAB14D}" srcId="{4C00552A-8F11-F04C-B3A2-C567F119D5D3}" destId="{823572AE-C1D9-1E40-BE00-97CE9765F7A9}" srcOrd="0" destOrd="0" parTransId="{A1EF2281-1734-ED45-BA55-F5529ACE35A4}" sibTransId="{EAEBFD4D-7988-0E4B-A52B-6EB878DD594C}"/>
    <dgm:cxn modelId="{688976F6-65EF-7147-BDD5-EF2AE8729527}" type="presOf" srcId="{6DE58C1A-5A3E-A448-8AAD-5B0F550BC923}" destId="{4D9BBE63-9C89-FF41-950A-10B083CC4C7F}" srcOrd="1" destOrd="0" presId="urn:microsoft.com/office/officeart/2005/8/layout/process4"/>
    <dgm:cxn modelId="{9D0C32E8-3830-1E47-A8DF-70DF434FA7E1}" type="presParOf" srcId="{152DFE9C-13CE-FF43-9371-CC40DE40F461}" destId="{0ED225D6-1187-E347-B5F3-4538F7DE49D8}" srcOrd="0" destOrd="0" presId="urn:microsoft.com/office/officeart/2005/8/layout/process4"/>
    <dgm:cxn modelId="{2F24E089-DD8D-854C-B1F8-8F8FE0176E32}" type="presParOf" srcId="{0ED225D6-1187-E347-B5F3-4538F7DE49D8}" destId="{BA5A158F-5BDE-A840-BBC4-A1A2C27C0AA1}" srcOrd="0" destOrd="0" presId="urn:microsoft.com/office/officeart/2005/8/layout/process4"/>
    <dgm:cxn modelId="{A75DDCE4-84D3-E741-AF33-761DAE01292F}" type="presParOf" srcId="{0ED225D6-1187-E347-B5F3-4538F7DE49D8}" destId="{A5F37FDA-A18B-2546-B7FD-E2532BB5CF82}" srcOrd="1" destOrd="0" presId="urn:microsoft.com/office/officeart/2005/8/layout/process4"/>
    <dgm:cxn modelId="{DA67C2DE-A1E3-0E40-A2F6-7EB130BB0B84}" type="presParOf" srcId="{0ED225D6-1187-E347-B5F3-4538F7DE49D8}" destId="{1261F796-468A-0744-9C66-70FF90D34F1B}" srcOrd="2" destOrd="0" presId="urn:microsoft.com/office/officeart/2005/8/layout/process4"/>
    <dgm:cxn modelId="{D360567E-81C2-FA49-8FC1-545C9FFB1036}" type="presParOf" srcId="{1261F796-468A-0744-9C66-70FF90D34F1B}" destId="{D1AB2EAF-F73D-364B-8148-F527306CF6C0}" srcOrd="0" destOrd="0" presId="urn:microsoft.com/office/officeart/2005/8/layout/process4"/>
    <dgm:cxn modelId="{AA6A3E67-2225-4144-98CF-6EB718DCC078}" type="presParOf" srcId="{1261F796-468A-0744-9C66-70FF90D34F1B}" destId="{5DD7F565-B840-6C4B-B578-172C8EC81DDB}" srcOrd="1" destOrd="0" presId="urn:microsoft.com/office/officeart/2005/8/layout/process4"/>
    <dgm:cxn modelId="{E56059F4-C0E7-E241-9089-0E1AD1F89C05}" type="presParOf" srcId="{1261F796-468A-0744-9C66-70FF90D34F1B}" destId="{BA01B56B-3548-2F4E-A6AE-7BDA858B2DDD}" srcOrd="2" destOrd="0" presId="urn:microsoft.com/office/officeart/2005/8/layout/process4"/>
    <dgm:cxn modelId="{5510F805-4348-5041-A606-B7599F9D0431}" type="presParOf" srcId="{152DFE9C-13CE-FF43-9371-CC40DE40F461}" destId="{345EAFE3-904B-8445-96C7-5DB009AA5875}" srcOrd="1" destOrd="0" presId="urn:microsoft.com/office/officeart/2005/8/layout/process4"/>
    <dgm:cxn modelId="{FE3F6C2F-7525-BE4A-AF5C-553A8234D678}" type="presParOf" srcId="{152DFE9C-13CE-FF43-9371-CC40DE40F461}" destId="{4965738E-362B-B34E-B8EA-026D0AD6521F}" srcOrd="2" destOrd="0" presId="urn:microsoft.com/office/officeart/2005/8/layout/process4"/>
    <dgm:cxn modelId="{1A09C1A9-05C3-9549-8B8E-86959A5AE872}" type="presParOf" srcId="{4965738E-362B-B34E-B8EA-026D0AD6521F}" destId="{6322139A-BE4F-0044-BF69-CB08A9294901}" srcOrd="0" destOrd="0" presId="urn:microsoft.com/office/officeart/2005/8/layout/process4"/>
    <dgm:cxn modelId="{926E3541-E878-CD45-A81D-B46A46F2D63A}" type="presParOf" srcId="{4965738E-362B-B34E-B8EA-026D0AD6521F}" destId="{9214A560-6C37-9F4B-AC97-F4D0364388FF}" srcOrd="1" destOrd="0" presId="urn:microsoft.com/office/officeart/2005/8/layout/process4"/>
    <dgm:cxn modelId="{FE74E140-A7CE-514F-B535-16ED66FBF8C1}" type="presParOf" srcId="{4965738E-362B-B34E-B8EA-026D0AD6521F}" destId="{1B2EF2B7-83E7-DF4A-839C-B0CBD1364482}" srcOrd="2" destOrd="0" presId="urn:microsoft.com/office/officeart/2005/8/layout/process4"/>
    <dgm:cxn modelId="{BFE0862E-57E3-4548-B9C0-694E45D6BBE7}" type="presParOf" srcId="{1B2EF2B7-83E7-DF4A-839C-B0CBD1364482}" destId="{3F72287E-4D08-9D42-B5EB-9F5D5D4B40A9}" srcOrd="0" destOrd="0" presId="urn:microsoft.com/office/officeart/2005/8/layout/process4"/>
    <dgm:cxn modelId="{3F4B1B8A-0A11-DF47-94E2-7B03B9A33265}" type="presParOf" srcId="{1B2EF2B7-83E7-DF4A-839C-B0CBD1364482}" destId="{ACE543FA-59CB-3746-9D03-2FCCE46B2048}" srcOrd="1" destOrd="0" presId="urn:microsoft.com/office/officeart/2005/8/layout/process4"/>
    <dgm:cxn modelId="{E299D20C-3F13-C645-9AFB-E26E47CA0EE3}" type="presParOf" srcId="{1B2EF2B7-83E7-DF4A-839C-B0CBD1364482}" destId="{4E87D756-6821-3D4C-B6BB-0FDF0D387344}" srcOrd="2" destOrd="0" presId="urn:microsoft.com/office/officeart/2005/8/layout/process4"/>
    <dgm:cxn modelId="{42B69AF9-A8A8-0143-A81A-DA66E0A1FCCF}" type="presParOf" srcId="{152DFE9C-13CE-FF43-9371-CC40DE40F461}" destId="{40F2E8BF-C11A-C943-B059-87D3B406A5B4}" srcOrd="3" destOrd="0" presId="urn:microsoft.com/office/officeart/2005/8/layout/process4"/>
    <dgm:cxn modelId="{17D88283-0391-3C4B-8BB9-3EB0D867A98A}" type="presParOf" srcId="{152DFE9C-13CE-FF43-9371-CC40DE40F461}" destId="{0A8D8779-DF88-2844-A76C-7220FFB19EA4}" srcOrd="4" destOrd="0" presId="urn:microsoft.com/office/officeart/2005/8/layout/process4"/>
    <dgm:cxn modelId="{F7D6B29D-E786-9E43-82CA-EE12966CFC83}" type="presParOf" srcId="{0A8D8779-DF88-2844-A76C-7220FFB19EA4}" destId="{6B74A39D-C2A4-5E44-A5BD-086462D223EE}" srcOrd="0" destOrd="0" presId="urn:microsoft.com/office/officeart/2005/8/layout/process4"/>
    <dgm:cxn modelId="{E68FF6DD-DF4A-9B49-92C8-9DD28A6FE8F1}" type="presParOf" srcId="{0A8D8779-DF88-2844-A76C-7220FFB19EA4}" destId="{4D9BBE63-9C89-FF41-950A-10B083CC4C7F}" srcOrd="1" destOrd="0" presId="urn:microsoft.com/office/officeart/2005/8/layout/process4"/>
    <dgm:cxn modelId="{FC7D8333-98C8-5A4A-A30F-F87D140D5BD8}" type="presParOf" srcId="{0A8D8779-DF88-2844-A76C-7220FFB19EA4}" destId="{D8782C22-B196-1045-BB05-2B52CDFAFDE6}" srcOrd="2" destOrd="0" presId="urn:microsoft.com/office/officeart/2005/8/layout/process4"/>
    <dgm:cxn modelId="{154055ED-DEE4-DB4D-9927-A3140B9AB582}" type="presParOf" srcId="{D8782C22-B196-1045-BB05-2B52CDFAFDE6}" destId="{ECF2119C-3F51-B346-A24E-3CB39E785E0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209A2-FEEF-4CA2-BCAE-09C92308FA96}">
      <dsp:nvSpPr>
        <dsp:cNvPr id="0" name=""/>
        <dsp:cNvSpPr/>
      </dsp:nvSpPr>
      <dsp:spPr>
        <a:xfrm>
          <a:off x="114121" y="78402"/>
          <a:ext cx="2814994" cy="2814994"/>
        </a:xfrm>
        <a:prstGeom prst="ellipse">
          <a:avLst/>
        </a:prstGeom>
        <a:solidFill>
          <a:schemeClr val="accent6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Fidelity Data</a:t>
          </a:r>
        </a:p>
      </dsp:txBody>
      <dsp:txXfrm>
        <a:off x="507206" y="410350"/>
        <a:ext cx="1623060" cy="2151098"/>
      </dsp:txXfrm>
    </dsp:sp>
    <dsp:sp modelId="{C0B36CB5-A48D-4699-9B3C-67F24944AB64}">
      <dsp:nvSpPr>
        <dsp:cNvPr id="0" name=""/>
        <dsp:cNvSpPr/>
      </dsp:nvSpPr>
      <dsp:spPr>
        <a:xfrm>
          <a:off x="2142946" y="78402"/>
          <a:ext cx="2814994" cy="2814994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Outcome Data</a:t>
          </a:r>
        </a:p>
      </dsp:txBody>
      <dsp:txXfrm>
        <a:off x="2941796" y="410350"/>
        <a:ext cx="1623060" cy="2151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37FDA-A18B-2546-B7FD-E2532BB5CF82}">
      <dsp:nvSpPr>
        <dsp:cNvPr id="0" name=""/>
        <dsp:cNvSpPr/>
      </dsp:nvSpPr>
      <dsp:spPr>
        <a:xfrm>
          <a:off x="0" y="3591837"/>
          <a:ext cx="8229600" cy="1589208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to do?</a:t>
          </a:r>
        </a:p>
      </dsp:txBody>
      <dsp:txXfrm>
        <a:off x="0" y="3591837"/>
        <a:ext cx="8229600" cy="858172"/>
      </dsp:txXfrm>
    </dsp:sp>
    <dsp:sp modelId="{D1AB2EAF-F73D-364B-8148-F527306CF6C0}">
      <dsp:nvSpPr>
        <dsp:cNvPr id="0" name=""/>
        <dsp:cNvSpPr/>
      </dsp:nvSpPr>
      <dsp:spPr>
        <a:xfrm>
          <a:off x="4018" y="4261539"/>
          <a:ext cx="2740521" cy="9200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Prevent</a:t>
          </a:r>
          <a:br>
            <a:rPr lang="en-US" sz="1600" kern="1200"/>
          </a:br>
          <a:r>
            <a:rPr lang="en-US" sz="1600" kern="1200">
              <a:solidFill>
                <a:schemeClr val="tx1"/>
              </a:solidFill>
            </a:rPr>
            <a:t>Remind of expected behaviors when conflicts</a:t>
          </a:r>
          <a:r>
            <a:rPr lang="en-US" sz="1600" kern="1200" baseline="0">
              <a:solidFill>
                <a:schemeClr val="tx1"/>
              </a:solidFill>
            </a:rPr>
            <a:t> occur at recess</a:t>
          </a:r>
          <a:endParaRPr lang="en-US" sz="1600" kern="1200">
            <a:solidFill>
              <a:schemeClr val="tx1"/>
            </a:solidFill>
          </a:endParaRPr>
        </a:p>
      </dsp:txBody>
      <dsp:txXfrm>
        <a:off x="4018" y="4261539"/>
        <a:ext cx="2740521" cy="920060"/>
      </dsp:txXfrm>
    </dsp:sp>
    <dsp:sp modelId="{5DD7F565-B840-6C4B-B578-172C8EC81DDB}">
      <dsp:nvSpPr>
        <dsp:cNvPr id="0" name=""/>
        <dsp:cNvSpPr/>
      </dsp:nvSpPr>
      <dsp:spPr>
        <a:xfrm>
          <a:off x="2744539" y="4261539"/>
          <a:ext cx="2740521" cy="920060"/>
        </a:xfrm>
        <a:prstGeom prst="rect">
          <a:avLst/>
        </a:prstGeom>
        <a:solidFill>
          <a:schemeClr val="accent5">
            <a:tint val="40000"/>
            <a:alpha val="90000"/>
            <a:hueOff val="540847"/>
            <a:satOff val="-3836"/>
            <a:lumOff val="-218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Re-teach</a:t>
          </a:r>
          <a:br>
            <a:rPr lang="en-US" sz="1600" kern="1200"/>
          </a:br>
          <a:r>
            <a:rPr lang="en-US" sz="1600" kern="1200"/>
            <a:t>R</a:t>
          </a:r>
          <a:r>
            <a:rPr lang="en-US" sz="1600" kern="1200" baseline="0">
              <a:solidFill>
                <a:schemeClr val="tx1"/>
              </a:solidFill>
            </a:rPr>
            <a:t>ole play of conflict resolution (rock, paper, scissors) from lesson plan</a:t>
          </a:r>
          <a:endParaRPr lang="en-US" sz="1600" kern="1200">
            <a:solidFill>
              <a:schemeClr val="tx1"/>
            </a:solidFill>
          </a:endParaRPr>
        </a:p>
      </dsp:txBody>
      <dsp:txXfrm>
        <a:off x="2744539" y="4261539"/>
        <a:ext cx="2740521" cy="920060"/>
      </dsp:txXfrm>
    </dsp:sp>
    <dsp:sp modelId="{BA01B56B-3548-2F4E-A6AE-7BDA858B2DDD}">
      <dsp:nvSpPr>
        <dsp:cNvPr id="0" name=""/>
        <dsp:cNvSpPr/>
      </dsp:nvSpPr>
      <dsp:spPr>
        <a:xfrm>
          <a:off x="5485060" y="4261539"/>
          <a:ext cx="2740521" cy="920060"/>
        </a:xfrm>
        <a:prstGeom prst="rect">
          <a:avLst/>
        </a:prstGeom>
        <a:solidFill>
          <a:schemeClr val="accent5">
            <a:tint val="40000"/>
            <a:alpha val="90000"/>
            <a:hueOff val="1081694"/>
            <a:satOff val="-7672"/>
            <a:lumOff val="-436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Reinforce</a:t>
          </a:r>
          <a:br>
            <a:rPr lang="en-US" sz="1600" kern="1200"/>
          </a:br>
          <a:r>
            <a:rPr lang="en-US" sz="1600" kern="1200">
              <a:solidFill>
                <a:schemeClr val="tx1"/>
              </a:solidFill>
            </a:rPr>
            <a:t>Provide special reinforcement for use of conflict resolution skill</a:t>
          </a:r>
        </a:p>
      </dsp:txBody>
      <dsp:txXfrm>
        <a:off x="5485060" y="4261539"/>
        <a:ext cx="2740521" cy="920060"/>
      </dsp:txXfrm>
    </dsp:sp>
    <dsp:sp modelId="{9214A560-6C37-9F4B-AC97-F4D0364388FF}">
      <dsp:nvSpPr>
        <dsp:cNvPr id="0" name=""/>
        <dsp:cNvSpPr/>
      </dsp:nvSpPr>
      <dsp:spPr>
        <a:xfrm rot="10800000">
          <a:off x="0" y="1721577"/>
          <a:ext cx="8229600" cy="1813327"/>
        </a:xfrm>
        <a:prstGeom prst="upArrowCallou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Grade 5 Team Data also indicate:</a:t>
          </a:r>
        </a:p>
      </dsp:txBody>
      <dsp:txXfrm rot="-10800000">
        <a:off x="0" y="1721577"/>
        <a:ext cx="8229600" cy="636477"/>
      </dsp:txXfrm>
    </dsp:sp>
    <dsp:sp modelId="{3F72287E-4D08-9D42-B5EB-9F5D5D4B40A9}">
      <dsp:nvSpPr>
        <dsp:cNvPr id="0" name=""/>
        <dsp:cNvSpPr/>
      </dsp:nvSpPr>
      <dsp:spPr>
        <a:xfrm>
          <a:off x="4018" y="2432673"/>
          <a:ext cx="2740521" cy="542184"/>
        </a:xfrm>
        <a:prstGeom prst="rect">
          <a:avLst/>
        </a:prstGeom>
        <a:solidFill>
          <a:schemeClr val="accent5">
            <a:tint val="40000"/>
            <a:alpha val="90000"/>
            <a:hueOff val="1622542"/>
            <a:satOff val="-11507"/>
            <a:lumOff val="-65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Location: </a:t>
          </a:r>
          <a:r>
            <a:rPr lang="en-US" sz="1600" kern="1200">
              <a:solidFill>
                <a:schemeClr val="tx1"/>
              </a:solidFill>
            </a:rPr>
            <a:t>Playground</a:t>
          </a:r>
        </a:p>
      </dsp:txBody>
      <dsp:txXfrm>
        <a:off x="4018" y="2432673"/>
        <a:ext cx="2740521" cy="542184"/>
      </dsp:txXfrm>
    </dsp:sp>
    <dsp:sp modelId="{ACE543FA-59CB-3746-9D03-2FCCE46B2048}">
      <dsp:nvSpPr>
        <dsp:cNvPr id="0" name=""/>
        <dsp:cNvSpPr/>
      </dsp:nvSpPr>
      <dsp:spPr>
        <a:xfrm>
          <a:off x="2744539" y="2432673"/>
          <a:ext cx="2740521" cy="542184"/>
        </a:xfrm>
        <a:prstGeom prst="rect">
          <a:avLst/>
        </a:prstGeom>
        <a:solidFill>
          <a:schemeClr val="accent5">
            <a:tint val="40000"/>
            <a:alpha val="90000"/>
            <a:hueOff val="2163389"/>
            <a:satOff val="-15343"/>
            <a:lumOff val="-873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Behavior: </a:t>
          </a:r>
          <a:r>
            <a:rPr lang="en-US" sz="1600" kern="1200">
              <a:solidFill>
                <a:schemeClr val="tx1"/>
              </a:solidFill>
            </a:rPr>
            <a:t>Physical</a:t>
          </a:r>
          <a:r>
            <a:rPr lang="en-US" sz="1600" kern="1200" baseline="0">
              <a:solidFill>
                <a:schemeClr val="tx1"/>
              </a:solidFill>
            </a:rPr>
            <a:t> Aggression</a:t>
          </a:r>
          <a:endParaRPr lang="en-US" sz="1600" kern="1200">
            <a:solidFill>
              <a:schemeClr val="tx1"/>
            </a:solidFill>
          </a:endParaRPr>
        </a:p>
      </dsp:txBody>
      <dsp:txXfrm>
        <a:off x="2744539" y="2432673"/>
        <a:ext cx="2740521" cy="542184"/>
      </dsp:txXfrm>
    </dsp:sp>
    <dsp:sp modelId="{4E87D756-6821-3D4C-B6BB-0FDF0D387344}">
      <dsp:nvSpPr>
        <dsp:cNvPr id="0" name=""/>
        <dsp:cNvSpPr/>
      </dsp:nvSpPr>
      <dsp:spPr>
        <a:xfrm>
          <a:off x="5485060" y="2432673"/>
          <a:ext cx="2740521" cy="542184"/>
        </a:xfrm>
        <a:prstGeom prst="rect">
          <a:avLst/>
        </a:prstGeom>
        <a:solidFill>
          <a:schemeClr val="accent5">
            <a:tint val="40000"/>
            <a:alpha val="90000"/>
            <a:hueOff val="2704236"/>
            <a:satOff val="-19179"/>
            <a:lumOff val="-1091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Time: </a:t>
          </a:r>
          <a:r>
            <a:rPr lang="en-US" sz="1600" kern="1200">
              <a:solidFill>
                <a:schemeClr val="tx1"/>
              </a:solidFill>
            </a:rPr>
            <a:t>11:30 to 12:00</a:t>
          </a:r>
        </a:p>
      </dsp:txBody>
      <dsp:txXfrm>
        <a:off x="5485060" y="2432673"/>
        <a:ext cx="2740521" cy="542184"/>
      </dsp:txXfrm>
    </dsp:sp>
    <dsp:sp modelId="{4D9BBE63-9C89-FF41-950A-10B083CC4C7F}">
      <dsp:nvSpPr>
        <dsp:cNvPr id="0" name=""/>
        <dsp:cNvSpPr/>
      </dsp:nvSpPr>
      <dsp:spPr>
        <a:xfrm rot="10800000">
          <a:off x="0" y="554"/>
          <a:ext cx="8229600" cy="1813327"/>
        </a:xfrm>
        <a:prstGeom prst="upArrowCallou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Data indicate:</a:t>
          </a:r>
        </a:p>
      </dsp:txBody>
      <dsp:txXfrm rot="-10800000">
        <a:off x="0" y="554"/>
        <a:ext cx="8229600" cy="636477"/>
      </dsp:txXfrm>
    </dsp:sp>
    <dsp:sp modelId="{ECF2119C-3F51-B346-A24E-3CB39E785E01}">
      <dsp:nvSpPr>
        <dsp:cNvPr id="0" name=""/>
        <dsp:cNvSpPr/>
      </dsp:nvSpPr>
      <dsp:spPr>
        <a:xfrm>
          <a:off x="0" y="637031"/>
          <a:ext cx="8229600" cy="542184"/>
        </a:xfrm>
        <a:prstGeom prst="rect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ODR data show's more than 3 months above the 50th percentile, and a large spike in data for Grade 5</a:t>
          </a:r>
        </a:p>
      </dsp:txBody>
      <dsp:txXfrm>
        <a:off x="0" y="637031"/>
        <a:ext cx="8229600" cy="542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AF6FBC-B897-AB42-9541-79EE9334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5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B720D9-44EE-D24D-8065-87A5493CC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19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ヒラギノ角ゴ Pro W3" pitchFamily="-1" charset="-128"/>
        <a:cs typeface="ヒラギノ角ゴ Pro W3" pitchFamily="-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ヒラギノ角ゴ Pro W3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ヒラギノ角ゴ Pro W3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ACD24-F3E1-7541-A3C0-23C2C100C846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720D9-44EE-D24D-8065-87A5493CC944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0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ea typeface="ＭＳ Ｐゴシック"/>
                <a:cs typeface="Calibri"/>
              </a:rPr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720D9-44EE-D24D-8065-87A5493CC94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720D9-44EE-D24D-8065-87A5493CC944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5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ea typeface="ＭＳ Ｐゴシック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ea typeface="ＭＳ Ｐゴシック"/>
                <a:cs typeface="Calibri"/>
              </a:rPr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720D9-44EE-D24D-8065-87A5493CC94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20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720D9-44EE-D24D-8065-87A5493CC944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7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720D9-44EE-D24D-8065-87A5493CC944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9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D542E-2B52-AF43-9D4E-7CC125DE28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49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072F8-D544-2C4E-BFCF-3A1338F84711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072F8-D544-2C4E-BFCF-3A1338F8471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720D9-44EE-D24D-8065-87A5493CC9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22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2469-2736-4968-8712-0038B6B8B57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114EFA0-0236-4518-8A87-8E16CA0AD26E}" type="datetime1">
              <a:rPr lang="en-US" smtClean="0">
                <a:solidFill>
                  <a:prstClr val="black"/>
                </a:solidFill>
              </a:rPr>
              <a:pPr/>
              <a:t>6/26/2020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SWIS Facilitator Certification Training - Module 4</a:t>
            </a:r>
          </a:p>
        </p:txBody>
      </p:sp>
    </p:spTree>
    <p:extLst>
      <p:ext uri="{BB962C8B-B14F-4D97-AF65-F5344CB8AC3E}">
        <p14:creationId xmlns:p14="http://schemas.microsoft.com/office/powerpoint/2010/main" val="41292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720D9-44EE-D24D-8065-87A5493CC9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9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720D9-44EE-D24D-8065-87A5493CC9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25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4CE051-318D-4944-9A52-CE899A92E54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8" charset="0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8" charset="0"/>
                <a:ea typeface="+mn-ea"/>
                <a:cs typeface="+mn-cs"/>
              </a:rPr>
              <a:t>PBIS Leadership Forum October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2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720D9-44EE-D24D-8065-87A5493CC944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3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53A5-9CC2-9A47-B92F-702A68267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D0105-67D9-E442-8EDD-519FA6C34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51EC-096B-844B-BDA3-BFE446977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5E1BF-7428-F14C-9C92-772391E09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CF666-F077-8949-B326-17A38DBCB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13A9-A284-F342-A3D3-4377E2713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145C3-5611-6248-94FC-13523396C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1F360-C693-6949-9E09-B34495B5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778EE-972F-3E44-AA6E-41F48643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2E27-0F4F-814D-A24C-F26765CC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BA4F-18F4-9B4F-B249-1C1AEE0BC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5DC0-41A0-E64C-80F1-C092E7210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F8E4-E62A-4741-A50B-028C56614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E332-1EA8-6140-B1B2-B48A2070A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8005-EBB6-2B46-BD0A-DB80E1FFD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CC8CC7-CD33-FB4B-9A9E-B5E7C0BBB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F8CD2D-0650-44F8-BF24-E020F3058236}"/>
              </a:ext>
            </a:extLst>
          </p:cNvPr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18" y="6126163"/>
            <a:ext cx="1752600" cy="69451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543800" cy="2514600"/>
          </a:xfrm>
          <a:solidFill>
            <a:schemeClr val="accent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4800">
                <a:latin typeface="+mj-lt"/>
                <a:ea typeface="ＭＳ Ｐゴシック" pitchFamily="-108" charset="-128"/>
                <a:cs typeface="ＭＳ Ｐゴシック" pitchFamily="-108" charset="-128"/>
              </a:rPr>
              <a:t>School-Wide Positive Behavioral Interventions and Supports (SWPBIS)</a:t>
            </a:r>
            <a:endParaRPr lang="en-US" sz="3600" i="1"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429000"/>
            <a:ext cx="7543800" cy="329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b="1">
              <a:latin typeface="+mj-lt"/>
              <a:ea typeface="ＭＳ Ｐゴシック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20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b="1">
                <a:solidFill>
                  <a:srgbClr val="008000"/>
                </a:solidFill>
                <a:latin typeface="+mj-lt"/>
                <a:ea typeface="ＭＳ Ｐゴシック"/>
                <a:cs typeface="ＭＳ Ｐゴシック" pitchFamily="-108" charset="-128"/>
              </a:rPr>
              <a:t>Data Based Procedures for Monitoring </a:t>
            </a:r>
          </a:p>
          <a:p>
            <a:pPr eaLnBrk="1" hangingPunct="1">
              <a:lnSpc>
                <a:spcPct val="80000"/>
              </a:lnSpc>
            </a:pPr>
            <a:endParaRPr lang="en-US" sz="120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+mj-lt"/>
                <a:ea typeface="ＭＳ Ｐゴシック"/>
                <a:cs typeface="ＭＳ Ｐゴシック" pitchFamily="-108" charset="-128"/>
              </a:rPr>
              <a:t>Christine Downs &amp; Erik Maki </a:t>
            </a:r>
            <a:endParaRPr lang="en-US" sz="2400" b="1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20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i="1">
                <a:latin typeface="+mj-lt"/>
                <a:ea typeface="ＭＳ Ｐゴシック"/>
                <a:cs typeface="ＭＳ Ｐゴシック" pitchFamily="-108" charset="-128"/>
              </a:rPr>
              <a:t>with support from Brandi Simonsen, Jen Freeman, </a:t>
            </a:r>
            <a:endParaRPr lang="en-US" sz="2200" i="1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i="1">
                <a:latin typeface="+mj-lt"/>
                <a:ea typeface="ＭＳ Ｐゴシック"/>
                <a:cs typeface="ＭＳ Ｐゴシック" pitchFamily="-108" charset="-128"/>
              </a:rPr>
              <a:t>Susannah Everett, Adam Feinberg, Katie Meyer, &amp; George Sugai</a:t>
            </a:r>
          </a:p>
        </p:txBody>
      </p:sp>
      <p:pic>
        <p:nvPicPr>
          <p:cNvPr id="2" name="Picture 2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490F747F-C414-476E-8D71-97CF6ED7D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1610" y="4002427"/>
            <a:ext cx="980105" cy="1330788"/>
          </a:xfrm>
          <a:prstGeom prst="rect">
            <a:avLst/>
          </a:prstGeom>
        </p:spPr>
      </p:pic>
      <p:pic>
        <p:nvPicPr>
          <p:cNvPr id="3" name="Picture 3" descr="A person is smiling in front of a building&#10;&#10;Description generated with very high confidence">
            <a:extLst>
              <a:ext uri="{FF2B5EF4-FFF2-40B4-BE49-F238E27FC236}">
                <a16:creationId xmlns:a16="http://schemas.microsoft.com/office/drawing/2014/main" id="{6D390DF0-CD35-4D47-B389-391C6BD29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7" b="25000"/>
          <a:stretch/>
        </p:blipFill>
        <p:spPr>
          <a:xfrm>
            <a:off x="7922974" y="4146284"/>
            <a:ext cx="1073230" cy="10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4214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/>
          <p:nvPr/>
        </p:nvGrpSpPr>
        <p:grpSpPr>
          <a:xfrm>
            <a:off x="-140380" y="5257800"/>
            <a:ext cx="1740580" cy="1676401"/>
            <a:chOff x="-140380" y="5333999"/>
            <a:chExt cx="1588180" cy="1676401"/>
          </a:xfrm>
        </p:grpSpPr>
        <p:pic>
          <p:nvPicPr>
            <p:cNvPr id="15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630" t="-1331" r="-15973" b="-5609"/>
            <a:stretch>
              <a:fillRect/>
            </a:stretch>
          </p:blipFill>
          <p:spPr bwMode="auto">
            <a:xfrm>
              <a:off x="-140380" y="5333999"/>
              <a:ext cx="1588180" cy="167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248456" y="6380946"/>
              <a:ext cx="894544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Medium"/>
                  <a:ea typeface="ＭＳ Ｐゴシック" pitchFamily="-108" charset="-128"/>
                </a:rPr>
                <a:t>II.B.viii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ＭＳ Ｐゴシック" pitchFamily="-108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b="1" u="sng">
                <a:ea typeface="Britannic Bold" pitchFamily="-108" charset="0"/>
                <a:cs typeface="Britannic Bold" pitchFamily="-108" charset="0"/>
              </a:rPr>
              <a:t>Protect team time to review data monthly</a:t>
            </a:r>
            <a:endParaRPr lang="en-US" sz="2400">
              <a:ea typeface="Britannic Bold" pitchFamily="-108" charset="0"/>
              <a:cs typeface="Britannic Bold" pitchFamily="-108" charset="0"/>
            </a:endParaRPr>
          </a:p>
          <a:p>
            <a:pPr marL="857250" lvl="1" indent="-457200" eaLnBrk="1" hangingPunct="1"/>
            <a:r>
              <a:rPr lang="en-US" sz="2000">
                <a:ea typeface="Britannic Bold" pitchFamily="-108" charset="0"/>
                <a:cs typeface="Britannic Bold" pitchFamily="-108" charset="0"/>
              </a:rPr>
              <a:t>Data system managed by 2-3 staff members</a:t>
            </a:r>
          </a:p>
          <a:p>
            <a:pPr marL="857250" lvl="1" indent="-457200" eaLnBrk="1" hangingPunct="1"/>
            <a:r>
              <a:rPr lang="en-US" sz="2000">
                <a:ea typeface="Britannic Bold" pitchFamily="-108" charset="0"/>
                <a:cs typeface="Britannic Bold" pitchFamily="-108" charset="0"/>
              </a:rPr>
              <a:t>Efficient, timely, and graphic displays of data</a:t>
            </a:r>
          </a:p>
          <a:p>
            <a:pPr marL="457200" indent="-457200" eaLnBrk="1" hangingPunct="1"/>
            <a:r>
              <a:rPr lang="en-US" sz="2400">
                <a:ea typeface="Britannic Bold" pitchFamily="-108" charset="0"/>
                <a:cs typeface="Britannic Bold" pitchFamily="-108" charset="0"/>
              </a:rPr>
              <a:t>Structures and routines for staff members to receive weekly/monthly data reports about status of SW discipline</a:t>
            </a:r>
          </a:p>
          <a:p>
            <a:pPr marL="457200" indent="-457200" eaLnBrk="1" hangingPunct="1"/>
            <a:r>
              <a:rPr lang="en-US" sz="2400">
                <a:ea typeface="Britannic Bold" pitchFamily="-108" charset="0"/>
                <a:cs typeface="Britannic Bold" pitchFamily="-108" charset="0"/>
              </a:rPr>
              <a:t>Decision rules for guiding data analysis and actions</a:t>
            </a:r>
          </a:p>
          <a:p>
            <a:pPr eaLnBrk="1" hangingPunct="1"/>
            <a:endParaRPr lang="en-US" sz="2000">
              <a:ea typeface="Britannic Bold" pitchFamily="-108" charset="0"/>
              <a:cs typeface="Britannic Bold" pitchFamily="-10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2C34B42-4C07-4230-B29A-693F9A15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8000"/>
          </a:solidFill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Guidelines for Efficient Data </a:t>
            </a:r>
            <a:r>
              <a:rPr lang="en-US" sz="3600" i="1">
                <a:solidFill>
                  <a:schemeClr val="bg1"/>
                </a:solidFill>
              </a:rPr>
              <a:t>Analysis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7"/>
          <p:cNvGrpSpPr/>
          <p:nvPr/>
        </p:nvGrpSpPr>
        <p:grpSpPr>
          <a:xfrm>
            <a:off x="-66488" y="5442592"/>
            <a:ext cx="1552388" cy="1339208"/>
            <a:chOff x="-140380" y="5333999"/>
            <a:chExt cx="1588180" cy="1785610"/>
          </a:xfrm>
        </p:grpSpPr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630" t="-1331" r="-15973" b="-5609"/>
            <a:stretch>
              <a:fillRect/>
            </a:stretch>
          </p:blipFill>
          <p:spPr bwMode="auto">
            <a:xfrm>
              <a:off x="-140380" y="5333999"/>
              <a:ext cx="1588180" cy="167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248456" y="6380945"/>
              <a:ext cx="894544" cy="73866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685800"/>
              <a:r>
                <a:rPr lang="en-US" sz="1500" b="1" err="1">
                  <a:solidFill>
                    <a:srgbClr val="000000"/>
                  </a:solidFill>
                  <a:latin typeface="Franklin Gothic Medium"/>
                  <a:cs typeface="+mn-cs"/>
                </a:rPr>
                <a:t>II.B.viii</a:t>
              </a:r>
              <a:endParaRPr lang="en-US" sz="1500" b="1">
                <a:solidFill>
                  <a:srgbClr val="000000"/>
                </a:solidFill>
                <a:latin typeface="Franklin Gothic Medium"/>
                <a:cs typeface="+mn-cs"/>
              </a:endParaRPr>
            </a:p>
          </p:txBody>
        </p:sp>
      </p:grp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3000">
                <a:solidFill>
                  <a:srgbClr val="FFFFFF"/>
                </a:solidFill>
                <a:ea typeface="Britannic Bold" pitchFamily="-108" charset="0"/>
                <a:cs typeface="Britannic Bold" pitchFamily="-108" charset="0"/>
              </a:rPr>
              <a:t>Steps for Selecting, Monitoring, and Evaluating SWPBIS Practices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>
          <a:xfrm>
            <a:off x="896047" y="1943100"/>
            <a:ext cx="7047803" cy="4057650"/>
          </a:xfrm>
        </p:spPr>
        <p:txBody>
          <a:bodyPr/>
          <a:lstStyle/>
          <a:p>
            <a:pPr eaLnBrk="1" hangingPunct="1">
              <a:spcAft>
                <a:spcPts val="2700"/>
              </a:spcAft>
            </a:pPr>
            <a:r>
              <a:rPr lang="en-US" sz="2100">
                <a:latin typeface="+mj-lt"/>
                <a:ea typeface="Britannic Bold" pitchFamily="-108" charset="0"/>
                <a:cs typeface="Britannic Bold" pitchFamily="-108" charset="0"/>
              </a:rPr>
              <a:t>Step 1: Develop evaluation questions.</a:t>
            </a:r>
          </a:p>
          <a:p>
            <a:pPr eaLnBrk="1" hangingPunct="1">
              <a:spcAft>
                <a:spcPts val="2700"/>
              </a:spcAft>
            </a:pPr>
            <a:r>
              <a:rPr lang="en-US" sz="2100">
                <a:latin typeface="+mj-lt"/>
                <a:ea typeface="Britannic Bold" pitchFamily="-108" charset="0"/>
                <a:cs typeface="Britannic Bold" pitchFamily="-108" charset="0"/>
              </a:rPr>
              <a:t>Step 2: Identify indicators or measures.</a:t>
            </a:r>
          </a:p>
          <a:p>
            <a:pPr eaLnBrk="1" hangingPunct="1">
              <a:spcAft>
                <a:spcPts val="2700"/>
              </a:spcAft>
            </a:pPr>
            <a:r>
              <a:rPr lang="en-US" sz="2100">
                <a:latin typeface="+mj-lt"/>
                <a:ea typeface="Britannic Bold" pitchFamily="-108" charset="0"/>
                <a:cs typeface="Britannic Bold" pitchFamily="-108" charset="0"/>
              </a:rPr>
              <a:t>Step 3: Develop methods for collecting and analyzing indicators.</a:t>
            </a:r>
          </a:p>
          <a:p>
            <a:pPr eaLnBrk="1" hangingPunct="1">
              <a:spcAft>
                <a:spcPts val="2700"/>
              </a:spcAft>
            </a:pPr>
            <a:r>
              <a:rPr lang="en-US" sz="2100">
                <a:latin typeface="+mj-lt"/>
                <a:ea typeface="Britannic Bold" pitchFamily="-108" charset="0"/>
                <a:cs typeface="Britannic Bold" pitchFamily="-108" charset="0"/>
              </a:rPr>
              <a:t>Step 4: Make decisions and action plan from analysis of indicators.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7400" y="2286000"/>
            <a:ext cx="5600700" cy="4572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1650">
                <a:solidFill>
                  <a:srgbClr val="000000"/>
                </a:solidFill>
                <a:latin typeface="Franklin Gothic Medium"/>
                <a:ea typeface="Britannic Bold" pitchFamily="-108" charset="0"/>
                <a:cs typeface="Britannic Bold" pitchFamily="-108" charset="0"/>
              </a:rPr>
              <a:t>What do you want to know?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57400" y="3028950"/>
            <a:ext cx="5600700" cy="4572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1650">
                <a:solidFill>
                  <a:srgbClr val="000000"/>
                </a:solidFill>
                <a:latin typeface="Franklin Gothic Medium"/>
                <a:ea typeface="Britannic Bold" pitchFamily="-108" charset="0"/>
                <a:cs typeface="Britannic Bold" pitchFamily="-108" charset="0"/>
              </a:rPr>
              <a:t>What information can be collected?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57400" y="4057650"/>
            <a:ext cx="5600700" cy="4572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1650">
                <a:solidFill>
                  <a:srgbClr val="000000"/>
                </a:solidFill>
                <a:latin typeface="Franklin Gothic Medium"/>
                <a:ea typeface="Britannic Bold" pitchFamily="-108" charset="0"/>
                <a:cs typeface="Britannic Bold" pitchFamily="-108" charset="0"/>
              </a:rPr>
              <a:t>How/when should information be gathered?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7400" y="5143500"/>
            <a:ext cx="5600700" cy="4572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1650">
                <a:solidFill>
                  <a:srgbClr val="000000"/>
                </a:solidFill>
                <a:latin typeface="Franklin Gothic Medium"/>
                <a:ea typeface="Britannic Bold" pitchFamily="-108" charset="0"/>
                <a:cs typeface="Britannic Bold" pitchFamily="-108" charset="0"/>
              </a:rPr>
              <a:t>How was the question answered and what should be done next?</a:t>
            </a:r>
          </a:p>
        </p:txBody>
      </p:sp>
    </p:spTree>
    <p:extLst>
      <p:ext uri="{BB962C8B-B14F-4D97-AF65-F5344CB8AC3E}">
        <p14:creationId xmlns:p14="http://schemas.microsoft.com/office/powerpoint/2010/main" val="413670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Data Review: PBIS Team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733" y="2120705"/>
            <a:ext cx="1500128" cy="1468446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FFFFFF"/>
                </a:solidFill>
                <a:latin typeface="Franklin Gothic Book"/>
              </a:rPr>
              <a:t>Look at Average Referrals Per Day per Month Graph</a:t>
            </a:r>
            <a:endParaRPr lang="en-US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2924736" y="2019563"/>
            <a:ext cx="2228849" cy="1558057"/>
          </a:xfrm>
          <a:prstGeom prst="diamond">
            <a:avLst/>
          </a:prstGeom>
          <a:solidFill>
            <a:srgbClr val="0070C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>
                <a:solidFill>
                  <a:srgbClr val="FFFFFF"/>
                </a:solidFill>
                <a:latin typeface="Franklin Gothic Book"/>
              </a:rPr>
              <a:t>Past 3 months greater than 25</a:t>
            </a:r>
            <a:r>
              <a:rPr lang="en-US" sz="1350" baseline="30000">
                <a:solidFill>
                  <a:srgbClr val="FFFFFF"/>
                </a:solidFill>
                <a:latin typeface="Franklin Gothic Book"/>
              </a:rPr>
              <a:t>th</a:t>
            </a:r>
            <a:r>
              <a:rPr lang="en-US" sz="1350">
                <a:solidFill>
                  <a:srgbClr val="FFFFFF"/>
                </a:solidFill>
                <a:latin typeface="Franklin Gothic Book"/>
              </a:rPr>
              <a:t> Percentile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40359" y="2120705"/>
            <a:ext cx="1500128" cy="1468446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FFFFFF"/>
                </a:solidFill>
                <a:latin typeface="Franklin Gothic Book"/>
              </a:rPr>
              <a:t>Examine Students who need Tier 2 Supports</a:t>
            </a:r>
            <a:endParaRPr lang="en-US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345206" y="2692087"/>
            <a:ext cx="948018" cy="621887"/>
          </a:xfrm>
          <a:prstGeom prst="rightArrow">
            <a:avLst/>
          </a:prstGeom>
          <a:ln>
            <a:solidFill>
              <a:srgbClr val="008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>
                <a:solidFill>
                  <a:srgbClr val="000000"/>
                </a:solidFill>
                <a:latin typeface="Franklin Gothic Book"/>
              </a:rPr>
              <a:t>No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225995" y="2692087"/>
            <a:ext cx="551606" cy="621887"/>
          </a:xfrm>
          <a:prstGeom prst="rightArrow">
            <a:avLst/>
          </a:prstGeom>
          <a:ln>
            <a:solidFill>
              <a:srgbClr val="008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8881" y="4193979"/>
            <a:ext cx="2224704" cy="1263368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FFFFFF"/>
                </a:solidFill>
                <a:latin typeface="Franklin Gothic Book"/>
              </a:rPr>
              <a:t>Look at 3 Graphs:</a:t>
            </a:r>
          </a:p>
          <a:p>
            <a:pPr marL="257175" indent="-257175" algn="ctr" defTabSz="6858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</a:pPr>
            <a:r>
              <a:rPr lang="en-US" sz="1350" b="1">
                <a:solidFill>
                  <a:srgbClr val="FFFFFF"/>
                </a:solidFill>
                <a:latin typeface="Franklin Gothic Book"/>
              </a:rPr>
              <a:t>ODR x Problem Behavior</a:t>
            </a:r>
          </a:p>
          <a:p>
            <a:pPr marL="257175" indent="-257175" algn="ctr" defTabSz="6858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</a:pPr>
            <a:r>
              <a:rPr lang="en-US" sz="1350" b="1">
                <a:solidFill>
                  <a:srgbClr val="FFFFFF"/>
                </a:solidFill>
                <a:latin typeface="Franklin Gothic Book"/>
              </a:rPr>
              <a:t>ODR x Location</a:t>
            </a:r>
          </a:p>
          <a:p>
            <a:pPr marL="257175" indent="-257175" algn="ctr" defTabSz="6858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</a:pPr>
            <a:r>
              <a:rPr lang="en-US" sz="1350" b="1">
                <a:solidFill>
                  <a:srgbClr val="FFFFFF"/>
                </a:solidFill>
                <a:latin typeface="Franklin Gothic Book"/>
              </a:rPr>
              <a:t>ODR x Time of Day</a:t>
            </a:r>
            <a:endParaRPr lang="en-US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0359" y="4249633"/>
            <a:ext cx="1500128" cy="11722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FFFFFF"/>
                </a:solidFill>
                <a:latin typeface="Franklin Gothic Book"/>
              </a:rPr>
              <a:t>Design Action Plan to Teach, Prevent, or Reinforce based on these data</a:t>
            </a:r>
            <a:endParaRPr lang="en-US" sz="135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345206" y="4606665"/>
            <a:ext cx="948018" cy="621887"/>
          </a:xfrm>
          <a:prstGeom prst="rightArrow">
            <a:avLst/>
          </a:prstGeom>
          <a:ln>
            <a:solidFill>
              <a:srgbClr val="008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>
                <a:solidFill>
                  <a:srgbClr val="000000"/>
                </a:solidFill>
                <a:latin typeface="Franklin Gothic Book"/>
              </a:rPr>
              <a:t>Plan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3728829" y="3578119"/>
            <a:ext cx="620662" cy="621887"/>
          </a:xfrm>
          <a:prstGeom prst="rightArrow">
            <a:avLst/>
          </a:prstGeom>
          <a:ln>
            <a:solidFill>
              <a:srgbClr val="008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>
                <a:solidFill>
                  <a:srgbClr val="000000"/>
                </a:solidFill>
                <a:latin typeface="Franklin Gothic Book"/>
              </a:rPr>
              <a:t>Yes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853512-77F0-4DAF-98F3-3E47CAE231B7}"/>
              </a:ext>
            </a:extLst>
          </p:cNvPr>
          <p:cNvSpPr/>
          <p:nvPr/>
        </p:nvSpPr>
        <p:spPr>
          <a:xfrm>
            <a:off x="746313" y="5867400"/>
            <a:ext cx="7483287" cy="621887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Example Goal Statement: Reduce ODRs by 20% overall this year, in comparison to last year’s overall numbers.</a:t>
            </a:r>
          </a:p>
        </p:txBody>
      </p:sp>
    </p:spTree>
    <p:extLst>
      <p:ext uri="{BB962C8B-B14F-4D97-AF65-F5344CB8AC3E}">
        <p14:creationId xmlns:p14="http://schemas.microsoft.com/office/powerpoint/2010/main" val="123207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rgbClr val="008000"/>
                </a:solidFill>
              </a:rPr>
              <a:t>Action plan from analysis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0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BDA7-96F1-49E0-BB09-2B3742E1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F93C10-9EA7-484F-9B7E-128FAEB5A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65176"/>
            <a:ext cx="8911086" cy="62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9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417" y="165439"/>
            <a:ext cx="5643458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is the single factor most related to high sustainability?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4401" y="3344818"/>
            <a:ext cx="5643458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frequency that data are presented to all school staff.</a:t>
            </a:r>
          </a:p>
        </p:txBody>
      </p:sp>
      <p:pic>
        <p:nvPicPr>
          <p:cNvPr id="1026" name="Picture 2" descr="http://2tradersclub.com/wp-content/uploads/2014/02/questio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13477" r="9223" b="15448"/>
          <a:stretch/>
        </p:blipFill>
        <p:spPr bwMode="auto">
          <a:xfrm>
            <a:off x="307429" y="3172594"/>
            <a:ext cx="2837793" cy="26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2tradersclub.com/wp-content/uploads/2014/02/question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13477" r="9223" b="15448"/>
          <a:stretch/>
        </p:blipFill>
        <p:spPr bwMode="auto">
          <a:xfrm>
            <a:off x="6136130" y="0"/>
            <a:ext cx="2837793" cy="26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429" y="6260068"/>
            <a:ext cx="8836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McIntosh, K., Kim, J. R., </a:t>
            </a:r>
            <a:r>
              <a:rPr kumimoji="0" lang="en-US" sz="18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Pinkelman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S., </a:t>
            </a:r>
            <a:r>
              <a:rPr kumimoji="0" lang="en-US" sz="18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Rasplica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C., Berg, T. &amp; Strickland-Cohen, M. K. (2014).</a:t>
            </a:r>
          </a:p>
        </p:txBody>
      </p:sp>
    </p:spTree>
    <p:extLst>
      <p:ext uri="{BB962C8B-B14F-4D97-AF65-F5344CB8AC3E}">
        <p14:creationId xmlns:p14="http://schemas.microsoft.com/office/powerpoint/2010/main" val="28670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1905000" cy="198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t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ＭＳ Ｐゴシック"/>
              </a:rPr>
              <a:t>Work as team </a:t>
            </a:r>
            <a:endParaRPr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ＭＳ Ｐゴシック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92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3366FF"/>
                </a:solidFill>
              </a:rPr>
              <a:t>Activity:</a:t>
            </a:r>
            <a:br>
              <a:rPr lang="en-US" sz="4000" b="1">
                <a:solidFill>
                  <a:srgbClr val="3366FF"/>
                </a:solidFill>
              </a:rPr>
            </a:br>
            <a:r>
              <a:rPr lang="en-US" sz="4000" b="1">
                <a:solidFill>
                  <a:srgbClr val="3366FF"/>
                </a:solidFill>
              </a:rPr>
              <a:t>Data Evaluation</a:t>
            </a:r>
            <a:endParaRPr lang="en-US" sz="4000" b="1" i="1">
              <a:solidFill>
                <a:srgbClr val="3366FF"/>
              </a:solidFill>
            </a:endParaRP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0"/>
            <a:ext cx="6477000" cy="4648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800" b="1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108" charset="-128"/>
                <a:cs typeface="ＭＳ Ｐゴシック" pitchFamily="-108" charset="-128"/>
              </a:rPr>
              <a:t>Create a goal statement related to student behavior or discipline referrals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108" charset="-128"/>
                <a:cs typeface="ＭＳ Ｐゴシック" pitchFamily="-108" charset="-128"/>
              </a:rPr>
              <a:t>Action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a typeface="ＭＳ Ｐゴシック" pitchFamily="-108" charset="-128"/>
                <a:cs typeface="ＭＳ Ｐゴシック" pitchFamily="-108" charset="-128"/>
              </a:rPr>
              <a:t>What data will be collected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a typeface="ＭＳ Ｐゴシック" pitchFamily="-108" charset="-128"/>
                <a:cs typeface="ＭＳ Ｐゴシック" pitchFamily="-108" charset="-128"/>
              </a:rPr>
              <a:t>By whom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a typeface="ＭＳ Ｐゴシック" pitchFamily="-108" charset="-128"/>
                <a:cs typeface="ＭＳ Ｐゴシック" pitchFamily="-108" charset="-128"/>
              </a:rPr>
              <a:t>How often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a typeface="ＭＳ Ｐゴシック" pitchFamily="-108" charset="-128"/>
                <a:cs typeface="ＭＳ Ｐゴシック" pitchFamily="-108" charset="-128"/>
              </a:rPr>
              <a:t>How will it be shared (e.g. with staff, pertinent stakeholders)</a:t>
            </a:r>
          </a:p>
          <a:p>
            <a:pPr eaLnBrk="1" hangingPunct="1">
              <a:lnSpc>
                <a:spcPct val="90000"/>
              </a:lnSpc>
            </a:pPr>
            <a:endParaRPr lang="en-US" sz="800" b="1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90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108" charset="-128"/>
                <a:cs typeface="ＭＳ Ｐゴシック" pitchFamily="-108" charset="-128"/>
              </a:rPr>
              <a:t>Add items to your </a:t>
            </a:r>
            <a:r>
              <a:rPr lang="en-US" sz="2400" b="1">
                <a:ea typeface="ＭＳ Ｐゴシック" pitchFamily="-108" charset="-128"/>
                <a:cs typeface="ＭＳ Ｐゴシック" pitchFamily="-108" charset="-128"/>
              </a:rPr>
              <a:t>Action Plan</a:t>
            </a:r>
            <a:r>
              <a:rPr lang="en-US" sz="2400">
                <a:ea typeface="ＭＳ Ｐゴシック" pitchFamily="-108" charset="-128"/>
                <a:cs typeface="ＭＳ Ｐゴシック" pitchFamily="-108" charset="-128"/>
              </a:rPr>
              <a:t> as necessary</a:t>
            </a:r>
          </a:p>
          <a:p>
            <a:pPr eaLnBrk="1" hangingPunct="1">
              <a:lnSpc>
                <a:spcPct val="90000"/>
              </a:lnSpc>
            </a:pPr>
            <a:endParaRPr lang="en-US" sz="900">
              <a:ea typeface="ＭＳ Ｐゴシック" pitchFamily="-108" charset="-128"/>
              <a:cs typeface="ＭＳ Ｐゴシック" pitchFamily="-108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1594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Getting Started with SWPBIS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838200" y="1446946"/>
            <a:ext cx="7620000" cy="5257800"/>
          </a:xfrm>
          <a:solidFill>
            <a:schemeClr val="accent3">
              <a:lumMod val="85000"/>
              <a:alpha val="50195"/>
            </a:schemeClr>
          </a:solidFill>
          <a:ln w="57150">
            <a:solidFill>
              <a:schemeClr val="accent1">
                <a:lumMod val="10000"/>
              </a:schemeClr>
            </a:solidFill>
          </a:ln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250">
                <a:solidFill>
                  <a:srgbClr val="000000"/>
                </a:solidFill>
              </a:rPr>
              <a:t>Establish an </a:t>
            </a:r>
            <a:r>
              <a:rPr lang="en-US" sz="2250" b="1">
                <a:solidFill>
                  <a:srgbClr val="000000"/>
                </a:solidFill>
              </a:rPr>
              <a:t>effective and representative</a:t>
            </a:r>
            <a:r>
              <a:rPr lang="en-US" sz="2250">
                <a:solidFill>
                  <a:srgbClr val="000000"/>
                </a:solidFill>
              </a:rPr>
              <a:t> leadership team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250">
                <a:solidFill>
                  <a:srgbClr val="000000"/>
                </a:solidFill>
              </a:rPr>
              <a:t>Develop brief statement of behavioral purpose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250">
                <a:solidFill>
                  <a:srgbClr val="000000"/>
                </a:solidFill>
              </a:rPr>
              <a:t>Identify positive SW behavioral expectations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250">
                <a:solidFill>
                  <a:srgbClr val="000000"/>
                </a:solidFill>
              </a:rPr>
              <a:t>Develop procedures for teaching SW expectations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250">
                <a:solidFill>
                  <a:srgbClr val="000000"/>
                </a:solidFill>
              </a:rPr>
              <a:t>Develop procedures for teaching class-wide expectations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250">
                <a:solidFill>
                  <a:srgbClr val="000000"/>
                </a:solidFill>
              </a:rPr>
              <a:t>Develop continuum for strengthening appropriate behavior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250">
                <a:solidFill>
                  <a:srgbClr val="000000"/>
                </a:solidFill>
              </a:rPr>
              <a:t>Develop continuum for discouraging violations of expectations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250">
                <a:solidFill>
                  <a:srgbClr val="000000"/>
                </a:solidFill>
              </a:rPr>
              <a:t>Develop data-based procedures for monitoring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250">
                <a:solidFill>
                  <a:srgbClr val="000000"/>
                </a:solidFill>
              </a:rPr>
              <a:t>Develop systems to support staff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250">
                <a:solidFill>
                  <a:srgbClr val="000000"/>
                </a:solidFill>
              </a:rPr>
              <a:t>Build routines to ensure on-going implementation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2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5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5000"/>
            </a:schemeClr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ea typeface="ＭＳ Ｐゴシック"/>
                <a:cs typeface="ＭＳ Ｐゴシック" pitchFamily="-108" charset="-128"/>
              </a:rPr>
              <a:t>Getting Started with SWPBIS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300">
                <a:solidFill>
                  <a:srgbClr val="000000"/>
                </a:solidFill>
              </a:rPr>
              <a:t>Establish an effective leadership team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300">
                <a:solidFill>
                  <a:srgbClr val="000000"/>
                </a:solidFill>
              </a:rPr>
              <a:t>Develop brief statement of behavioral purpose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300">
                <a:solidFill>
                  <a:srgbClr val="000000"/>
                </a:solidFill>
              </a:rPr>
              <a:t>Identify positive SW behavioral expectations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300">
                <a:solidFill>
                  <a:srgbClr val="000000"/>
                </a:solidFill>
              </a:rPr>
              <a:t>Develop procedures for teaching SW expectations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300">
                <a:solidFill>
                  <a:srgbClr val="000000"/>
                </a:solidFill>
              </a:rPr>
              <a:t>Develop procedures for teaching class-wide expectations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300">
                <a:solidFill>
                  <a:srgbClr val="000000"/>
                </a:solidFill>
              </a:rPr>
              <a:t>Develop continuum for strengthening appropriate behavior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300">
                <a:solidFill>
                  <a:srgbClr val="000000"/>
                </a:solidFill>
              </a:rPr>
              <a:t>Develop continuum for discouraging violations of expectations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300">
                <a:solidFill>
                  <a:srgbClr val="000000"/>
                </a:solidFill>
              </a:rPr>
              <a:t>Develop data-based procedures for monitoring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300">
                <a:solidFill>
                  <a:srgbClr val="000000"/>
                </a:solidFill>
              </a:rPr>
              <a:t>Develop systems to support staff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300">
                <a:solidFill>
                  <a:srgbClr val="000000"/>
                </a:solidFill>
              </a:rPr>
              <a:t>Build routines to ensure on-going implementation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3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052868"/>
            <a:ext cx="7620000" cy="977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1600200"/>
            <a:ext cx="7620000" cy="396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7"/>
          <p:cNvGrpSpPr/>
          <p:nvPr/>
        </p:nvGrpSpPr>
        <p:grpSpPr>
          <a:xfrm>
            <a:off x="-152400" y="1447800"/>
            <a:ext cx="1588180" cy="1676401"/>
            <a:chOff x="-140380" y="5333999"/>
            <a:chExt cx="1588180" cy="1676401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630" t="-1331" r="-15973" b="-5609"/>
            <a:stretch>
              <a:fillRect/>
            </a:stretch>
          </p:blipFill>
          <p:spPr bwMode="auto">
            <a:xfrm>
              <a:off x="-140380" y="5333999"/>
              <a:ext cx="1588180" cy="167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248456" y="6380946"/>
              <a:ext cx="982764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err="1">
                  <a:solidFill>
                    <a:srgbClr val="000000"/>
                  </a:solidFill>
                  <a:latin typeface="+mj-lt"/>
                </a:rPr>
                <a:t>II.B.viii</a:t>
              </a:r>
              <a:endParaRPr lang="en-US" sz="2000" b="1">
                <a:solidFill>
                  <a:srgbClr val="0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7"/>
          <p:cNvGrpSpPr/>
          <p:nvPr/>
        </p:nvGrpSpPr>
        <p:grpSpPr>
          <a:xfrm>
            <a:off x="-124335" y="5366392"/>
            <a:ext cx="1191135" cy="1339208"/>
            <a:chOff x="-140380" y="5333999"/>
            <a:chExt cx="1588180" cy="1785610"/>
          </a:xfrm>
        </p:grpSpPr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630" t="-1331" r="-15973" b="-5609"/>
            <a:stretch>
              <a:fillRect/>
            </a:stretch>
          </p:blipFill>
          <p:spPr bwMode="auto">
            <a:xfrm>
              <a:off x="-140380" y="5333999"/>
              <a:ext cx="1588180" cy="167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248456" y="6380945"/>
              <a:ext cx="894544" cy="73866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685800"/>
              <a:r>
                <a:rPr lang="en-US" sz="1500" b="1" err="1">
                  <a:solidFill>
                    <a:srgbClr val="000000"/>
                  </a:solidFill>
                  <a:latin typeface="Franklin Gothic Medium"/>
                  <a:cs typeface="+mn-cs"/>
                </a:rPr>
                <a:t>II.B.viii</a:t>
              </a:r>
              <a:endParaRPr lang="en-US" sz="1500" b="1">
                <a:solidFill>
                  <a:srgbClr val="000000"/>
                </a:solidFill>
                <a:latin typeface="Franklin Gothic Medium"/>
                <a:cs typeface="+mn-cs"/>
              </a:endParaRPr>
            </a:p>
          </p:txBody>
        </p:sp>
      </p:grp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FFFF"/>
                </a:solidFill>
                <a:ea typeface="Britannic Bold" pitchFamily="-108" charset="0"/>
                <a:cs typeface="Britannic Bold" pitchFamily="-108" charset="0"/>
              </a:rPr>
              <a:t>Why Use Data for Decision Making?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20000" cy="434911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450"/>
              </a:spcAft>
            </a:pPr>
            <a:r>
              <a:rPr lang="en-US" sz="2800">
                <a:solidFill>
                  <a:srgbClr val="000000"/>
                </a:solidFill>
              </a:rPr>
              <a:t>Decisions are more likely to be effective and efficient when they are based on data. Use data to:</a:t>
            </a:r>
          </a:p>
          <a:p>
            <a:pPr lvl="1" eaLnBrk="1" hangingPunct="1">
              <a:spcBef>
                <a:spcPts val="0"/>
              </a:spcBef>
              <a:spcAft>
                <a:spcPts val="450"/>
              </a:spcAft>
            </a:pPr>
            <a:r>
              <a:rPr lang="en-US" sz="2400">
                <a:ea typeface="Britannic Bold" pitchFamily="-108" charset="0"/>
                <a:cs typeface="Britannic Bold" pitchFamily="-108" charset="0"/>
              </a:rPr>
              <a:t>Identify problems</a:t>
            </a:r>
          </a:p>
          <a:p>
            <a:pPr lvl="1" eaLnBrk="1" hangingPunct="1">
              <a:spcBef>
                <a:spcPts val="0"/>
              </a:spcBef>
              <a:spcAft>
                <a:spcPts val="450"/>
              </a:spcAft>
            </a:pPr>
            <a:r>
              <a:rPr lang="en-US" sz="2400">
                <a:ea typeface="Britannic Bold" pitchFamily="-108" charset="0"/>
                <a:cs typeface="Britannic Bold" pitchFamily="-108" charset="0"/>
              </a:rPr>
              <a:t>Refine problems</a:t>
            </a:r>
          </a:p>
          <a:p>
            <a:pPr lvl="1" eaLnBrk="1" hangingPunct="1">
              <a:spcBef>
                <a:spcPts val="0"/>
              </a:spcBef>
              <a:spcAft>
                <a:spcPts val="450"/>
              </a:spcAft>
            </a:pPr>
            <a:r>
              <a:rPr lang="en-US" sz="2400">
                <a:ea typeface="Britannic Bold" pitchFamily="-108" charset="0"/>
                <a:cs typeface="Britannic Bold" pitchFamily="-108" charset="0"/>
              </a:rPr>
              <a:t>Define the questions that lead to a solution</a:t>
            </a:r>
            <a:endParaRPr lang="en-US" sz="280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450"/>
              </a:spcAft>
            </a:pPr>
            <a:r>
              <a:rPr lang="en-US" sz="2800">
                <a:solidFill>
                  <a:srgbClr val="000000"/>
                </a:solidFill>
              </a:rPr>
              <a:t>The quality of decision making depends most on defining problems with precision &amp; clarity.</a:t>
            </a:r>
          </a:p>
          <a:p>
            <a:pPr eaLnBrk="1" hangingPunct="1">
              <a:spcBef>
                <a:spcPts val="0"/>
              </a:spcBef>
              <a:spcAft>
                <a:spcPts val="450"/>
              </a:spcAft>
            </a:pPr>
            <a:r>
              <a:rPr lang="en-US" sz="2800">
                <a:ea typeface="Britannic Bold" pitchFamily="-108" charset="0"/>
                <a:cs typeface="Britannic Bold" pitchFamily="-108" charset="0"/>
              </a:rPr>
              <a:t>Data help place the “problem” in the context rather than in the students.</a:t>
            </a:r>
            <a:endParaRPr lang="en-US" sz="2800">
              <a:latin typeface="+mj-lt"/>
              <a:ea typeface="Britannic Bold" pitchFamily="-108" charset="0"/>
              <a:cs typeface="Britannic Bold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1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  <a:solidFill>
            <a:srgbClr val="008F00"/>
          </a:solidFill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Continuous Quality Improvement</a:t>
            </a:r>
          </a:p>
        </p:txBody>
      </p:sp>
      <p:sp>
        <p:nvSpPr>
          <p:cNvPr id="9" name="Rectangle 8"/>
          <p:cNvSpPr/>
          <p:nvPr/>
        </p:nvSpPr>
        <p:spPr>
          <a:xfrm rot="20038151">
            <a:off x="3065282" y="3318781"/>
            <a:ext cx="28386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b="1">
                <a:ln w="1905"/>
                <a:solidFill>
                  <a:srgbClr val="EEECE1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DATA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706086" y="1508758"/>
            <a:ext cx="4209314" cy="1107996"/>
            <a:chOff x="4477485" y="1508758"/>
            <a:chExt cx="3934627" cy="1107996"/>
          </a:xfrm>
        </p:grpSpPr>
        <p:sp>
          <p:nvSpPr>
            <p:cNvPr id="11" name="TextBox 10"/>
            <p:cNvSpPr txBox="1"/>
            <p:nvPr/>
          </p:nvSpPr>
          <p:spPr>
            <a:xfrm>
              <a:off x="6255285" y="1508758"/>
              <a:ext cx="21568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Identify problems </a:t>
              </a:r>
              <a:br>
                <a:rPr lang="en-US" sz="220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</a:br>
              <a:r>
                <a:rPr lang="en-US" sz="220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with precision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477485" y="1613663"/>
              <a:ext cx="1542315" cy="346907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EEECE1">
                    <a:lumMod val="25000"/>
                  </a:srgb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91541" y="3223648"/>
            <a:ext cx="3164413" cy="769441"/>
            <a:chOff x="5862940" y="3223648"/>
            <a:chExt cx="3164413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7533098" y="3223648"/>
              <a:ext cx="14942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Establish goal(s)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862940" y="3484551"/>
              <a:ext cx="1542315" cy="346907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EEECE1">
                    <a:lumMod val="25000"/>
                  </a:srgb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3601" y="4873532"/>
            <a:ext cx="2982495" cy="769441"/>
            <a:chOff x="5715000" y="4873532"/>
            <a:chExt cx="2982495" cy="769441"/>
          </a:xfrm>
        </p:grpSpPr>
        <p:sp>
          <p:nvSpPr>
            <p:cNvPr id="15" name="Right Arrow 14"/>
            <p:cNvSpPr/>
            <p:nvPr/>
          </p:nvSpPr>
          <p:spPr>
            <a:xfrm>
              <a:off x="5715000" y="5084800"/>
              <a:ext cx="1542315" cy="346907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EEECE1">
                    <a:lumMod val="25000"/>
                  </a:srgb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7315" y="4873532"/>
              <a:ext cx="1440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Develop solution(s)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" y="5258251"/>
            <a:ext cx="3066316" cy="1446550"/>
            <a:chOff x="76199" y="5258251"/>
            <a:chExt cx="3066316" cy="1446550"/>
          </a:xfrm>
        </p:grpSpPr>
        <p:sp>
          <p:nvSpPr>
            <p:cNvPr id="17" name="Right Arrow 16"/>
            <p:cNvSpPr/>
            <p:nvPr/>
          </p:nvSpPr>
          <p:spPr>
            <a:xfrm rot="10800000">
              <a:off x="1600200" y="5500297"/>
              <a:ext cx="1542315" cy="346907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EEECE1">
                    <a:lumMod val="25000"/>
                  </a:srgb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199" y="5258251"/>
              <a:ext cx="21336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Implement solution(s) </a:t>
              </a:r>
              <a:br>
                <a:rPr lang="en-US" sz="220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</a:br>
              <a:r>
                <a:rPr lang="en-US" sz="220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with integrity and fidelity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" y="2775515"/>
            <a:ext cx="2595943" cy="1446550"/>
            <a:chOff x="76199" y="2775515"/>
            <a:chExt cx="2595943" cy="1446550"/>
          </a:xfrm>
        </p:grpSpPr>
        <p:sp>
          <p:nvSpPr>
            <p:cNvPr id="19" name="Right Arrow 18"/>
            <p:cNvSpPr/>
            <p:nvPr/>
          </p:nvSpPr>
          <p:spPr>
            <a:xfrm rot="10800000">
              <a:off x="1295399" y="3483404"/>
              <a:ext cx="1376743" cy="346907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EEECE1">
                    <a:lumMod val="25000"/>
                  </a:srgb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199" y="2775515"/>
              <a:ext cx="191709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Monitor outcomes and compare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to goal(s)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887" y="1523999"/>
            <a:ext cx="3027599" cy="1123938"/>
            <a:chOff x="395286" y="1523999"/>
            <a:chExt cx="3027599" cy="1123938"/>
          </a:xfrm>
        </p:grpSpPr>
        <p:sp>
          <p:nvSpPr>
            <p:cNvPr id="21" name="Right Arrow 20"/>
            <p:cNvSpPr/>
            <p:nvPr/>
          </p:nvSpPr>
          <p:spPr>
            <a:xfrm rot="13088305">
              <a:off x="2046142" y="2301030"/>
              <a:ext cx="1376743" cy="346907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EEECE1">
                    <a:lumMod val="25000"/>
                  </a:srgb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5286" y="1523999"/>
              <a:ext cx="240982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Reassess and revise solution(s) as needed</a:t>
              </a:r>
            </a:p>
          </p:txBody>
        </p:sp>
      </p:grpSp>
      <p:pic>
        <p:nvPicPr>
          <p:cNvPr id="8" name="Picture 2" descr="C:\Users\kmorris\Desktop\Seattle\Kelsey's circ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1" y="1523999"/>
            <a:ext cx="5159225" cy="515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3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7"/>
          <p:cNvGrpSpPr/>
          <p:nvPr/>
        </p:nvGrpSpPr>
        <p:grpSpPr>
          <a:xfrm>
            <a:off x="76200" y="5366392"/>
            <a:ext cx="1191135" cy="1339208"/>
            <a:chOff x="-140380" y="5333999"/>
            <a:chExt cx="1588180" cy="1785610"/>
          </a:xfrm>
        </p:grpSpPr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630" t="-1331" r="-15973" b="-5609"/>
            <a:stretch>
              <a:fillRect/>
            </a:stretch>
          </p:blipFill>
          <p:spPr bwMode="auto">
            <a:xfrm>
              <a:off x="-140380" y="5333999"/>
              <a:ext cx="1588180" cy="167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248456" y="6380945"/>
              <a:ext cx="894544" cy="73866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685800"/>
              <a:r>
                <a:rPr lang="en-US" sz="1500" b="1" err="1">
                  <a:solidFill>
                    <a:srgbClr val="000000"/>
                  </a:solidFill>
                  <a:latin typeface="Franklin Gothic Medium"/>
                  <a:cs typeface="+mn-cs"/>
                </a:rPr>
                <a:t>II.B.viii</a:t>
              </a:r>
              <a:endParaRPr lang="en-US" sz="1500" b="1">
                <a:solidFill>
                  <a:srgbClr val="000000"/>
                </a:solidFill>
                <a:latin typeface="Franklin Gothic Medium"/>
                <a:cs typeface="+mn-cs"/>
              </a:endParaRPr>
            </a:p>
          </p:txBody>
        </p:sp>
      </p:grp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3000">
                <a:solidFill>
                  <a:srgbClr val="FFFFFF"/>
                </a:solidFill>
                <a:ea typeface="Britannic Bold" pitchFamily="-108" charset="0"/>
                <a:cs typeface="Britannic Bold" pitchFamily="-108" charset="0"/>
              </a:rPr>
              <a:t>Steps for Selecting, Monitoring, and Evaluating SWPBIS Practices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>
          <a:xfrm>
            <a:off x="914400" y="1943100"/>
            <a:ext cx="7200900" cy="4057650"/>
          </a:xfrm>
        </p:spPr>
        <p:txBody>
          <a:bodyPr/>
          <a:lstStyle/>
          <a:p>
            <a:pPr eaLnBrk="1" hangingPunct="1">
              <a:spcAft>
                <a:spcPts val="2700"/>
              </a:spcAft>
            </a:pPr>
            <a:r>
              <a:rPr lang="en-US" sz="2100">
                <a:latin typeface="+mj-lt"/>
                <a:ea typeface="Britannic Bold" pitchFamily="-108" charset="0"/>
                <a:cs typeface="Britannic Bold" pitchFamily="-108" charset="0"/>
              </a:rPr>
              <a:t>Step 1: Develop evaluation questions.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43150" y="2286000"/>
            <a:ext cx="5314950" cy="4572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1650">
                <a:solidFill>
                  <a:srgbClr val="000000"/>
                </a:solidFill>
                <a:latin typeface="Franklin Gothic Medium"/>
                <a:ea typeface="Britannic Bold" pitchFamily="-108" charset="0"/>
                <a:cs typeface="Britannic Bold" pitchFamily="-108" charset="0"/>
              </a:rPr>
              <a:t>What do you want to know?</a:t>
            </a:r>
          </a:p>
        </p:txBody>
      </p:sp>
    </p:spTree>
    <p:extLst>
      <p:ext uri="{BB962C8B-B14F-4D97-AF65-F5344CB8AC3E}">
        <p14:creationId xmlns:p14="http://schemas.microsoft.com/office/powerpoint/2010/main" val="198651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7"/>
          <p:cNvGrpSpPr/>
          <p:nvPr/>
        </p:nvGrpSpPr>
        <p:grpSpPr>
          <a:xfrm>
            <a:off x="0" y="5366392"/>
            <a:ext cx="1191135" cy="1339208"/>
            <a:chOff x="-140380" y="5333999"/>
            <a:chExt cx="1588180" cy="1785610"/>
          </a:xfrm>
        </p:grpSpPr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630" t="-1331" r="-15973" b="-5609"/>
            <a:stretch>
              <a:fillRect/>
            </a:stretch>
          </p:blipFill>
          <p:spPr bwMode="auto">
            <a:xfrm>
              <a:off x="-140380" y="5333999"/>
              <a:ext cx="1588180" cy="167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248456" y="6380945"/>
              <a:ext cx="894544" cy="73866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685800"/>
              <a:r>
                <a:rPr lang="en-US" sz="1500" b="1" err="1">
                  <a:solidFill>
                    <a:srgbClr val="000000"/>
                  </a:solidFill>
                  <a:latin typeface="Franklin Gothic Medium"/>
                  <a:cs typeface="+mn-cs"/>
                </a:rPr>
                <a:t>II.B.viii</a:t>
              </a:r>
              <a:endParaRPr lang="en-US" sz="1500" b="1">
                <a:solidFill>
                  <a:srgbClr val="000000"/>
                </a:solidFill>
                <a:latin typeface="Franklin Gothic Medium"/>
                <a:cs typeface="+mn-cs"/>
              </a:endParaRPr>
            </a:p>
          </p:txBody>
        </p:sp>
      </p:grp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3000">
                <a:solidFill>
                  <a:srgbClr val="FFFFFF"/>
                </a:solidFill>
                <a:ea typeface="Britannic Bold" pitchFamily="-108" charset="0"/>
                <a:cs typeface="Britannic Bold" pitchFamily="-108" charset="0"/>
              </a:rPr>
              <a:t>Steps for Selecting, Monitoring, and Evaluating SWPBIS Practices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>
          <a:xfrm>
            <a:off x="962535" y="1943100"/>
            <a:ext cx="7038465" cy="4057650"/>
          </a:xfrm>
        </p:spPr>
        <p:txBody>
          <a:bodyPr/>
          <a:lstStyle/>
          <a:p>
            <a:pPr eaLnBrk="1" hangingPunct="1">
              <a:spcAft>
                <a:spcPts val="2700"/>
              </a:spcAft>
            </a:pPr>
            <a:r>
              <a:rPr lang="en-US" sz="2100">
                <a:latin typeface="+mj-lt"/>
                <a:ea typeface="Britannic Bold" pitchFamily="-108" charset="0"/>
                <a:cs typeface="Britannic Bold" pitchFamily="-108" charset="0"/>
              </a:rPr>
              <a:t>Step 1: Develop evaluation questions.</a:t>
            </a:r>
          </a:p>
          <a:p>
            <a:pPr eaLnBrk="1" hangingPunct="1">
              <a:spcAft>
                <a:spcPts val="2700"/>
              </a:spcAft>
            </a:pPr>
            <a:r>
              <a:rPr lang="en-US" sz="2100">
                <a:latin typeface="+mj-lt"/>
                <a:ea typeface="Britannic Bold" pitchFamily="-108" charset="0"/>
                <a:cs typeface="Britannic Bold" pitchFamily="-108" charset="0"/>
              </a:rPr>
              <a:t>Step 2: Identify indicators or measures.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28850" y="2286000"/>
            <a:ext cx="5429250" cy="4572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1650">
                <a:solidFill>
                  <a:srgbClr val="000000"/>
                </a:solidFill>
                <a:latin typeface="Franklin Gothic Medium"/>
                <a:ea typeface="Britannic Bold" pitchFamily="-108" charset="0"/>
                <a:cs typeface="Britannic Bold" pitchFamily="-108" charset="0"/>
              </a:rPr>
              <a:t>What do you want to know?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28850" y="3028950"/>
            <a:ext cx="5429250" cy="4572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1650">
                <a:solidFill>
                  <a:srgbClr val="000000"/>
                </a:solidFill>
                <a:latin typeface="Franklin Gothic Medium"/>
                <a:ea typeface="Britannic Bold" pitchFamily="-108" charset="0"/>
                <a:cs typeface="Britannic Bold" pitchFamily="-108" charset="0"/>
              </a:rPr>
              <a:t>What information can be collected?</a:t>
            </a:r>
          </a:p>
        </p:txBody>
      </p:sp>
    </p:spTree>
    <p:extLst>
      <p:ext uri="{BB962C8B-B14F-4D97-AF65-F5344CB8AC3E}">
        <p14:creationId xmlns:p14="http://schemas.microsoft.com/office/powerpoint/2010/main" val="36633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F00"/>
          </a:solidFill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Types of Information (Data)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14537" y="2228850"/>
          <a:ext cx="5072063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A47862-2EFC-124A-BEF0-AC9C533BB65C}" type="slidenum">
              <a:rPr lang="en-US">
                <a:solidFill>
                  <a:srgbClr val="000000">
                    <a:tint val="75000"/>
                  </a:srgbClr>
                </a:solidFill>
                <a:latin typeface="Franklin Gothic Book"/>
              </a:rPr>
              <a:pPr/>
              <a:t>8</a:t>
            </a:fld>
            <a:endParaRPr lang="en-US">
              <a:solidFill>
                <a:srgbClr val="000000">
                  <a:tint val="75000"/>
                </a:srgbClr>
              </a:solidFill>
              <a:latin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4918" y="4757247"/>
            <a:ext cx="2457450" cy="484655"/>
          </a:xfrm>
          <a:prstGeom prst="rect">
            <a:avLst/>
          </a:prstGeom>
          <a:noFill/>
        </p:spPr>
        <p:txBody>
          <a:bodyPr wrap="square" lIns="68489" tIns="34244" rIns="68489" bIns="3424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350" b="1">
                <a:solidFill>
                  <a:prstClr val="black"/>
                </a:solidFill>
                <a:latin typeface="Franklin Gothic Book"/>
              </a:rPr>
              <a:t>Did we implement the systems and strategies we agreed upon?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657850" y="4757247"/>
            <a:ext cx="2286000" cy="484655"/>
          </a:xfrm>
          <a:prstGeom prst="rect">
            <a:avLst/>
          </a:prstGeom>
          <a:noFill/>
        </p:spPr>
        <p:txBody>
          <a:bodyPr wrap="square" lIns="68489" tIns="34244" rIns="68489" bIns="3424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350" b="1">
                <a:solidFill>
                  <a:prstClr val="black"/>
                </a:solidFill>
                <a:latin typeface="Franklin Gothic Book"/>
              </a:rPr>
              <a:t>Is the plan resulting in progress toward our goals? </a:t>
            </a:r>
            <a:endParaRPr lang="en-US" sz="1200" b="1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3075" name="Picture 3" descr="C:\Users\kconley1\AppData\Local\Microsoft\Windows\Temporary Internet Files\Content.IE5\CQN145DJ\abc[1]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24" b="99806" l="6042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441"/>
          <a:stretch/>
        </p:blipFill>
        <p:spPr bwMode="auto">
          <a:xfrm>
            <a:off x="6919590" y="3825678"/>
            <a:ext cx="49404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conley1\AppData\Local\Microsoft\Windows\Temporary Internet Files\Content.IE5\A7XMI3IX\teacher-male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3959981"/>
            <a:ext cx="1135118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0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7"/>
          <p:cNvGrpSpPr/>
          <p:nvPr/>
        </p:nvGrpSpPr>
        <p:grpSpPr>
          <a:xfrm>
            <a:off x="-66488" y="5442592"/>
            <a:ext cx="1438088" cy="1339208"/>
            <a:chOff x="-140380" y="5333999"/>
            <a:chExt cx="1588180" cy="1785610"/>
          </a:xfrm>
        </p:grpSpPr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630" t="-1331" r="-15973" b="-5609"/>
            <a:stretch>
              <a:fillRect/>
            </a:stretch>
          </p:blipFill>
          <p:spPr bwMode="auto">
            <a:xfrm>
              <a:off x="-140380" y="5333999"/>
              <a:ext cx="1588180" cy="167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248456" y="6380945"/>
              <a:ext cx="894544" cy="73866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685800"/>
              <a:r>
                <a:rPr lang="en-US" sz="1500" b="1" err="1">
                  <a:solidFill>
                    <a:srgbClr val="000000"/>
                  </a:solidFill>
                  <a:latin typeface="Franklin Gothic Medium"/>
                  <a:cs typeface="+mn-cs"/>
                </a:rPr>
                <a:t>II.B.viii</a:t>
              </a:r>
              <a:endParaRPr lang="en-US" sz="1500" b="1">
                <a:solidFill>
                  <a:srgbClr val="000000"/>
                </a:solidFill>
                <a:latin typeface="Franklin Gothic Medium"/>
                <a:cs typeface="+mn-cs"/>
              </a:endParaRPr>
            </a:p>
          </p:txBody>
        </p:sp>
      </p:grp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3000">
                <a:solidFill>
                  <a:srgbClr val="FFFFFF"/>
                </a:solidFill>
                <a:ea typeface="Britannic Bold" pitchFamily="-108" charset="0"/>
                <a:cs typeface="Britannic Bold" pitchFamily="-108" charset="0"/>
              </a:rPr>
              <a:t>Steps for Selecting, Monitoring, and Evaluating SWPBIS Practices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>
          <a:xfrm>
            <a:off x="1124647" y="1943100"/>
            <a:ext cx="7562153" cy="4057650"/>
          </a:xfrm>
        </p:spPr>
        <p:txBody>
          <a:bodyPr/>
          <a:lstStyle/>
          <a:p>
            <a:pPr eaLnBrk="1" hangingPunct="1">
              <a:spcAft>
                <a:spcPts val="2700"/>
              </a:spcAft>
            </a:pPr>
            <a:r>
              <a:rPr lang="en-US" sz="2100">
                <a:latin typeface="+mj-lt"/>
                <a:ea typeface="Britannic Bold" pitchFamily="-108" charset="0"/>
                <a:cs typeface="Britannic Bold" pitchFamily="-108" charset="0"/>
              </a:rPr>
              <a:t>Step 1: Develop evaluation questions.</a:t>
            </a:r>
          </a:p>
          <a:p>
            <a:pPr eaLnBrk="1" hangingPunct="1">
              <a:spcAft>
                <a:spcPts val="2700"/>
              </a:spcAft>
            </a:pPr>
            <a:r>
              <a:rPr lang="en-US" sz="2100">
                <a:latin typeface="+mj-lt"/>
                <a:ea typeface="Britannic Bold" pitchFamily="-108" charset="0"/>
                <a:cs typeface="Britannic Bold" pitchFamily="-108" charset="0"/>
              </a:rPr>
              <a:t>Step 2: Identify indicators or measures.</a:t>
            </a:r>
          </a:p>
          <a:p>
            <a:pPr eaLnBrk="1" hangingPunct="1">
              <a:spcAft>
                <a:spcPts val="2700"/>
              </a:spcAft>
            </a:pPr>
            <a:r>
              <a:rPr lang="en-US" sz="2100">
                <a:latin typeface="+mj-lt"/>
                <a:ea typeface="Britannic Bold" pitchFamily="-108" charset="0"/>
                <a:cs typeface="Britannic Bold" pitchFamily="-108" charset="0"/>
              </a:rPr>
              <a:t>Step 3: Develop methods for collecting and analyzing indicators.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7400" y="2286000"/>
            <a:ext cx="5600700" cy="4572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1650">
                <a:solidFill>
                  <a:srgbClr val="000000"/>
                </a:solidFill>
                <a:latin typeface="Franklin Gothic Medium"/>
                <a:ea typeface="Britannic Bold" pitchFamily="-108" charset="0"/>
                <a:cs typeface="Britannic Bold" pitchFamily="-108" charset="0"/>
              </a:rPr>
              <a:t>What do you want to know?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57400" y="3028950"/>
            <a:ext cx="5600700" cy="4572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1650">
                <a:solidFill>
                  <a:srgbClr val="000000"/>
                </a:solidFill>
                <a:latin typeface="Franklin Gothic Medium"/>
                <a:ea typeface="Britannic Bold" pitchFamily="-108" charset="0"/>
                <a:cs typeface="Britannic Bold" pitchFamily="-108" charset="0"/>
              </a:rPr>
              <a:t>What information can be collected?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57400" y="4057650"/>
            <a:ext cx="5600700" cy="4572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1650">
                <a:solidFill>
                  <a:srgbClr val="000000"/>
                </a:solidFill>
                <a:latin typeface="Franklin Gothic Medium"/>
                <a:ea typeface="Britannic Bold" pitchFamily="-108" charset="0"/>
                <a:cs typeface="Britannic Bold" pitchFamily="-108" charset="0"/>
              </a:rPr>
              <a:t>How/when should information be gathered?</a:t>
            </a:r>
          </a:p>
        </p:txBody>
      </p:sp>
    </p:spTree>
    <p:extLst>
      <p:ext uri="{BB962C8B-B14F-4D97-AF65-F5344CB8AC3E}">
        <p14:creationId xmlns:p14="http://schemas.microsoft.com/office/powerpoint/2010/main" val="17537529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69748CC6B004CA831D696BE79D27F" ma:contentTypeVersion="7" ma:contentTypeDescription="Create a new document." ma:contentTypeScope="" ma:versionID="ace25a605bee5737668acc70831372a1">
  <xsd:schema xmlns:xsd="http://www.w3.org/2001/XMLSchema" xmlns:xs="http://www.w3.org/2001/XMLSchema" xmlns:p="http://schemas.microsoft.com/office/2006/metadata/properties" xmlns:ns2="a16f6325-e146-44b1-8f59-05a3dc80cdc0" xmlns:ns3="f394ae45-2a86-4218-9109-800bd7163803" targetNamespace="http://schemas.microsoft.com/office/2006/metadata/properties" ma:root="true" ma:fieldsID="c49f80590c44ed186672ac345e6e6c7a" ns2:_="" ns3:_="">
    <xsd:import namespace="a16f6325-e146-44b1-8f59-05a3dc80cdc0"/>
    <xsd:import namespace="f394ae45-2a86-4218-9109-800bd71638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f6325-e146-44b1-8f59-05a3dc80c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4ae45-2a86-4218-9109-800bd71638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DF1B56-5924-4883-B817-F260882637F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D9452-D73C-44C6-8849-50F11C5E1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f6325-e146-44b1-8f59-05a3dc80cdc0"/>
    <ds:schemaRef ds:uri="f394ae45-2a86-4218-9109-800bd71638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4E5256-AD51-4FE9-A1AD-0365ECE37E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915</Words>
  <Application>Microsoft Office PowerPoint</Application>
  <PresentationFormat>On-screen Show (4:3)</PresentationFormat>
  <Paragraphs>155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Medium</vt:lpstr>
      <vt:lpstr>Default Design</vt:lpstr>
      <vt:lpstr>School-Wide Positive Behavioral Interventions and Supports (SWPBIS)</vt:lpstr>
      <vt:lpstr>Getting Started with SWPBIS</vt:lpstr>
      <vt:lpstr>Getting Started with SWPBIS</vt:lpstr>
      <vt:lpstr>Why Use Data for Decision Making?</vt:lpstr>
      <vt:lpstr>Continuous Quality Improvement</vt:lpstr>
      <vt:lpstr>Steps for Selecting, Monitoring, and Evaluating SWPBIS Practices</vt:lpstr>
      <vt:lpstr>Steps for Selecting, Monitoring, and Evaluating SWPBIS Practices</vt:lpstr>
      <vt:lpstr>Types of Information (Data)</vt:lpstr>
      <vt:lpstr>Steps for Selecting, Monitoring, and Evaluating SWPBIS Practices</vt:lpstr>
      <vt:lpstr>Guidelines for Efficient Data Analysis</vt:lpstr>
      <vt:lpstr>Steps for Selecting, Monitoring, and Evaluating SWPBIS Practices</vt:lpstr>
      <vt:lpstr>Data Review: PBIS Team</vt:lpstr>
      <vt:lpstr>Action plan from analysis</vt:lpstr>
      <vt:lpstr>PowerPoint Presentation</vt:lpstr>
      <vt:lpstr>PowerPoint Presentation</vt:lpstr>
      <vt:lpstr>Activity: Data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Review:   Universal     Secondary       Primary</dc:title>
  <dc:creator>Brandi Simonsen</dc:creator>
  <cp:lastModifiedBy>Erik Maki</cp:lastModifiedBy>
  <cp:revision>3</cp:revision>
  <dcterms:created xsi:type="dcterms:W3CDTF">2015-04-29T12:10:25Z</dcterms:created>
  <dcterms:modified xsi:type="dcterms:W3CDTF">2020-06-26T15:57:07Z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0x01010010869748CC6B004CA831D696BE79D27F</vt:lpwstr>
  </property>
</Properties>
</file>