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65" r:id="rId2"/>
    <p:sldMasterId id="2147483791" r:id="rId3"/>
    <p:sldMasterId id="2147483805" r:id="rId4"/>
    <p:sldMasterId id="2147483817" r:id="rId5"/>
    <p:sldMasterId id="2147483835" r:id="rId6"/>
  </p:sldMasterIdLst>
  <p:notesMasterIdLst>
    <p:notesMasterId r:id="rId117"/>
  </p:notesMasterIdLst>
  <p:sldIdLst>
    <p:sldId id="772" r:id="rId7"/>
    <p:sldId id="992" r:id="rId8"/>
    <p:sldId id="774" r:id="rId9"/>
    <p:sldId id="775" r:id="rId10"/>
    <p:sldId id="779" r:id="rId11"/>
    <p:sldId id="1137" r:id="rId12"/>
    <p:sldId id="777" r:id="rId13"/>
    <p:sldId id="778" r:id="rId14"/>
    <p:sldId id="3261" r:id="rId15"/>
    <p:sldId id="784" r:id="rId16"/>
    <p:sldId id="807" r:id="rId17"/>
    <p:sldId id="934" r:id="rId18"/>
    <p:sldId id="936" r:id="rId19"/>
    <p:sldId id="963" r:id="rId20"/>
    <p:sldId id="954" r:id="rId21"/>
    <p:sldId id="1049" r:id="rId22"/>
    <p:sldId id="3262" r:id="rId23"/>
    <p:sldId id="597" r:id="rId24"/>
    <p:sldId id="3263" r:id="rId25"/>
    <p:sldId id="1052" r:id="rId26"/>
    <p:sldId id="1047" r:id="rId27"/>
    <p:sldId id="1128" r:id="rId28"/>
    <p:sldId id="1056" r:id="rId29"/>
    <p:sldId id="1132" r:id="rId30"/>
    <p:sldId id="1036" r:id="rId31"/>
    <p:sldId id="1133" r:id="rId32"/>
    <p:sldId id="1134" r:id="rId33"/>
    <p:sldId id="1135" r:id="rId34"/>
    <p:sldId id="1039" r:id="rId35"/>
    <p:sldId id="1136" r:id="rId36"/>
    <p:sldId id="1057" r:id="rId37"/>
    <p:sldId id="1040" r:id="rId38"/>
    <p:sldId id="1127" r:id="rId39"/>
    <p:sldId id="1119" r:id="rId40"/>
    <p:sldId id="1120" r:id="rId41"/>
    <p:sldId id="1121" r:id="rId42"/>
    <p:sldId id="1122" r:id="rId43"/>
    <p:sldId id="1123" r:id="rId44"/>
    <p:sldId id="1124" r:id="rId45"/>
    <p:sldId id="1125" r:id="rId46"/>
    <p:sldId id="980" r:id="rId47"/>
    <p:sldId id="3264" r:id="rId48"/>
    <p:sldId id="3214" r:id="rId49"/>
    <p:sldId id="3249" r:id="rId50"/>
    <p:sldId id="3250" r:id="rId51"/>
    <p:sldId id="3208" r:id="rId52"/>
    <p:sldId id="3215" r:id="rId53"/>
    <p:sldId id="3251" r:id="rId54"/>
    <p:sldId id="3216" r:id="rId55"/>
    <p:sldId id="3256" r:id="rId56"/>
    <p:sldId id="3253" r:id="rId57"/>
    <p:sldId id="3254" r:id="rId58"/>
    <p:sldId id="3255" r:id="rId59"/>
    <p:sldId id="3260" r:id="rId60"/>
    <p:sldId id="316" r:id="rId61"/>
    <p:sldId id="3257" r:id="rId62"/>
    <p:sldId id="3258" r:id="rId63"/>
    <p:sldId id="317" r:id="rId64"/>
    <p:sldId id="3259" r:id="rId65"/>
    <p:sldId id="296" r:id="rId66"/>
    <p:sldId id="3236" r:id="rId67"/>
    <p:sldId id="3233" r:id="rId68"/>
    <p:sldId id="3238" r:id="rId69"/>
    <p:sldId id="3237" r:id="rId70"/>
    <p:sldId id="3235" r:id="rId71"/>
    <p:sldId id="3239" r:id="rId72"/>
    <p:sldId id="3234" r:id="rId73"/>
    <p:sldId id="3219" r:id="rId74"/>
    <p:sldId id="3265" r:id="rId75"/>
    <p:sldId id="267" r:id="rId76"/>
    <p:sldId id="3163" r:id="rId77"/>
    <p:sldId id="3167" r:id="rId78"/>
    <p:sldId id="1071" r:id="rId79"/>
    <p:sldId id="1072" r:id="rId80"/>
    <p:sldId id="1075" r:id="rId81"/>
    <p:sldId id="3268" r:id="rId82"/>
    <p:sldId id="3266" r:id="rId83"/>
    <p:sldId id="1061" r:id="rId84"/>
    <p:sldId id="997" r:id="rId85"/>
    <p:sldId id="1062" r:id="rId86"/>
    <p:sldId id="1067" r:id="rId87"/>
    <p:sldId id="1068" r:id="rId88"/>
    <p:sldId id="1069" r:id="rId89"/>
    <p:sldId id="1080" r:id="rId90"/>
    <p:sldId id="1082" r:id="rId91"/>
    <p:sldId id="1089" r:id="rId92"/>
    <p:sldId id="1097" r:id="rId93"/>
    <p:sldId id="1098" r:id="rId94"/>
    <p:sldId id="1105" r:id="rId95"/>
    <p:sldId id="1106" r:id="rId96"/>
    <p:sldId id="1107" r:id="rId97"/>
    <p:sldId id="1108" r:id="rId98"/>
    <p:sldId id="1109" r:id="rId99"/>
    <p:sldId id="1110" r:id="rId100"/>
    <p:sldId id="1111" r:id="rId101"/>
    <p:sldId id="1112" r:id="rId102"/>
    <p:sldId id="1113" r:id="rId103"/>
    <p:sldId id="1114" r:id="rId104"/>
    <p:sldId id="1115" r:id="rId105"/>
    <p:sldId id="1118" r:id="rId106"/>
    <p:sldId id="1033" r:id="rId107"/>
    <p:sldId id="1034" r:id="rId108"/>
    <p:sldId id="802" r:id="rId109"/>
    <p:sldId id="805" r:id="rId110"/>
    <p:sldId id="803" r:id="rId111"/>
    <p:sldId id="806" r:id="rId112"/>
    <p:sldId id="1131" r:id="rId113"/>
    <p:sldId id="1130" r:id="rId114"/>
    <p:sldId id="804" r:id="rId115"/>
    <p:sldId id="627" r:id="rId116"/>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1pPr>
    <a:lvl2pPr marL="4572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2pPr>
    <a:lvl3pPr marL="9144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3pPr>
    <a:lvl4pPr marL="13716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4pPr>
    <a:lvl5pPr marL="18288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9pPr>
  </p:defaultTextStyle>
  <p:extLst>
    <p:ext uri="{521415D9-36F7-43E2-AB2F-B90AF26B5E84}">
      <p14:sectionLst xmlns:p14="http://schemas.microsoft.com/office/powerpoint/2010/main">
        <p14:section name="Coaches Meeting Intro" id="{28353DD4-CFE2-7F44-A476-1F6ED3FBE110}">
          <p14:sldIdLst>
            <p14:sldId id="772"/>
            <p14:sldId id="992"/>
            <p14:sldId id="774"/>
            <p14:sldId id="775"/>
            <p14:sldId id="779"/>
            <p14:sldId id="1137"/>
            <p14:sldId id="777"/>
            <p14:sldId id="778"/>
          </p14:sldIdLst>
        </p14:section>
        <p14:section name="Quick Review of Coaching in SWPBIS (45+ min)" id="{043501BF-FA5B-234F-90A8-3141AC18D26A}">
          <p14:sldIdLst>
            <p14:sldId id="3261"/>
            <p14:sldId id="784"/>
            <p14:sldId id="807"/>
            <p14:sldId id="934"/>
            <p14:sldId id="936"/>
            <p14:sldId id="963"/>
            <p14:sldId id="954"/>
            <p14:sldId id="1049"/>
            <p14:sldId id="3262"/>
            <p14:sldId id="597"/>
          </p14:sldIdLst>
        </p14:section>
        <p14:section name="Advanced Skill Building (~2 hours)" id="{8BA3B4A8-2865-CE4B-A5A8-E0428F408E7C}">
          <p14:sldIdLst>
            <p14:sldId id="3263"/>
            <p14:sldId id="1052"/>
            <p14:sldId id="1047"/>
            <p14:sldId id="1128"/>
            <p14:sldId id="1056"/>
            <p14:sldId id="1132"/>
            <p14:sldId id="1036"/>
            <p14:sldId id="1133"/>
            <p14:sldId id="1134"/>
            <p14:sldId id="1135"/>
            <p14:sldId id="1039"/>
            <p14:sldId id="1136"/>
            <p14:sldId id="1057"/>
            <p14:sldId id="1040"/>
            <p14:sldId id="1127"/>
            <p14:sldId id="1119"/>
            <p14:sldId id="1120"/>
            <p14:sldId id="1121"/>
            <p14:sldId id="1122"/>
            <p14:sldId id="1123"/>
            <p14:sldId id="1124"/>
            <p14:sldId id="1125"/>
            <p14:sldId id="980"/>
          </p14:sldIdLst>
        </p14:section>
        <p14:section name="Equity data review (60-75 min)" id="{0A0AE3BA-04FB-9848-BDC2-255BF1A880D1}">
          <p14:sldIdLst>
            <p14:sldId id="3264"/>
            <p14:sldId id="3214"/>
            <p14:sldId id="3249"/>
            <p14:sldId id="3250"/>
            <p14:sldId id="3208"/>
            <p14:sldId id="3215"/>
            <p14:sldId id="3251"/>
            <p14:sldId id="3216"/>
            <p14:sldId id="3256"/>
            <p14:sldId id="3253"/>
            <p14:sldId id="3254"/>
            <p14:sldId id="3255"/>
            <p14:sldId id="3260"/>
            <p14:sldId id="316"/>
            <p14:sldId id="3257"/>
            <p14:sldId id="3258"/>
            <p14:sldId id="317"/>
            <p14:sldId id="3259"/>
            <p14:sldId id="296"/>
            <p14:sldId id="3236"/>
            <p14:sldId id="3233"/>
            <p14:sldId id="3238"/>
            <p14:sldId id="3237"/>
            <p14:sldId id="3235"/>
            <p14:sldId id="3239"/>
            <p14:sldId id="3234"/>
            <p14:sldId id="3219"/>
          </p14:sldIdLst>
        </p14:section>
        <p14:section name="TFI CR tool (~45 min)" id="{A63AE637-4F7C-3B44-AC64-9D2BFFA64482}">
          <p14:sldIdLst>
            <p14:sldId id="3265"/>
            <p14:sldId id="267"/>
            <p14:sldId id="3163"/>
            <p14:sldId id="3167"/>
            <p14:sldId id="1071"/>
            <p14:sldId id="1072"/>
            <p14:sldId id="1075"/>
            <p14:sldId id="3268"/>
          </p14:sldIdLst>
        </p14:section>
        <p14:section name="Preview Day 8" id="{F927545C-0A98-7D44-B71E-E67155FC1365}">
          <p14:sldIdLst>
            <p14:sldId id="3266"/>
            <p14:sldId id="1061"/>
            <p14:sldId id="997"/>
            <p14:sldId id="1062"/>
            <p14:sldId id="1067"/>
            <p14:sldId id="1068"/>
            <p14:sldId id="1069"/>
            <p14:sldId id="1080"/>
            <p14:sldId id="1082"/>
            <p14:sldId id="1089"/>
            <p14:sldId id="1097"/>
            <p14:sldId id="1098"/>
            <p14:sldId id="1105"/>
            <p14:sldId id="1106"/>
            <p14:sldId id="1107"/>
            <p14:sldId id="1108"/>
            <p14:sldId id="1109"/>
            <p14:sldId id="1110"/>
            <p14:sldId id="1111"/>
            <p14:sldId id="1112"/>
            <p14:sldId id="1113"/>
            <p14:sldId id="1114"/>
            <p14:sldId id="1115"/>
            <p14:sldId id="1118"/>
            <p14:sldId id="1033"/>
            <p14:sldId id="1034"/>
          </p14:sldIdLst>
        </p14:section>
        <p14:section name="Wrap-Up" id="{1AA3A2CA-0824-B14F-9FB2-C0D0EB4ED8F9}">
          <p14:sldIdLst>
            <p14:sldId id="802"/>
            <p14:sldId id="805"/>
            <p14:sldId id="803"/>
            <p14:sldId id="806"/>
            <p14:sldId id="1131"/>
            <p14:sldId id="1130"/>
            <p14:sldId id="804"/>
            <p14:sldId id="6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8" clrIdx="0">
    <p:extLst>
      <p:ext uri="{19B8F6BF-5375-455C-9EA6-DF929625EA0E}">
        <p15:presenceInfo xmlns:p15="http://schemas.microsoft.com/office/powerpoint/2012/main" userId="S::katherine.meyer@uconn.edu::9a23d734-2d44-476e-aafb-e8c61e29b5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6C8AE9"/>
    <a:srgbClr val="CCFF99"/>
    <a:srgbClr val="99FF99"/>
    <a:srgbClr val="F10BC5"/>
    <a:srgbClr val="99CC00"/>
    <a:srgbClr val="00CC99"/>
    <a:srgbClr val="FF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49" autoAdjust="0"/>
    <p:restoredTop sz="86265" autoAdjust="0"/>
  </p:normalViewPr>
  <p:slideViewPr>
    <p:cSldViewPr>
      <p:cViewPr varScale="1">
        <p:scale>
          <a:sx n="96" d="100"/>
          <a:sy n="96" d="100"/>
        </p:scale>
        <p:origin x="896" y="160"/>
      </p:cViewPr>
      <p:guideLst>
        <p:guide orient="horz" pos="2160"/>
        <p:guide pos="2880"/>
      </p:guideLst>
    </p:cSldViewPr>
  </p:slideViewPr>
  <p:outlineViewPr>
    <p:cViewPr>
      <p:scale>
        <a:sx n="33" d="100"/>
        <a:sy n="33" d="100"/>
      </p:scale>
      <p:origin x="0" y="-18130"/>
    </p:cViewPr>
  </p:outlineViewPr>
  <p:notesTextViewPr>
    <p:cViewPr>
      <p:scale>
        <a:sx n="100" d="100"/>
        <a:sy n="100" d="100"/>
      </p:scale>
      <p:origin x="0" y="0"/>
    </p:cViewPr>
  </p:notesTextViewPr>
  <p:sorterViewPr>
    <p:cViewPr varScale="1">
      <p:scale>
        <a:sx n="1" d="1"/>
        <a:sy n="1" d="1"/>
      </p:scale>
      <p:origin x="0" y="-181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notesMaster" Target="notesMasters/notesMaster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commentAuthors" Target="commentAuthor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presProps" Target="presProp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liason.000\Documents\State%20%25%20of%20Sig%20Dispr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l">
              <a:defRPr lang="en-US" sz="1800" b="1" i="0" u="none" strike="noStrike" kern="1200" baseline="0" dirty="0">
                <a:solidFill>
                  <a:schemeClr val="tx1"/>
                </a:solidFill>
                <a:latin typeface="+mn-lt"/>
                <a:ea typeface="+mn-ea"/>
                <a:cs typeface="+mn-cs"/>
              </a:defRPr>
            </a:pPr>
            <a:r>
              <a:rPr lang="en-US" dirty="0">
                <a:solidFill>
                  <a:schemeClr val="tx1"/>
                </a:solidFill>
              </a:rPr>
              <a:t>Percent of Districts in Each State that Would be Significantly Disproportionate if Threshold is Set at Approximately “2.0 Times as Likely”</a:t>
            </a:r>
          </a:p>
        </c:rich>
      </c:tx>
      <c:layout>
        <c:manualLayout>
          <c:xMode val="edge"/>
          <c:yMode val="edge"/>
          <c:x val="7.3425268627162268E-2"/>
          <c:y val="1.8707245841338364E-2"/>
        </c:manualLayout>
      </c:layout>
      <c:overlay val="0"/>
      <c:spPr>
        <a:noFill/>
        <a:ln>
          <a:noFill/>
        </a:ln>
        <a:effectLst/>
      </c:spPr>
      <c:txPr>
        <a:bodyPr rot="0" spcFirstLastPara="1" vertOverflow="ellipsis" vert="horz" wrap="square" anchor="ctr" anchorCtr="1"/>
        <a:lstStyle/>
        <a:p>
          <a:pPr algn="l">
            <a:defRPr lang="en-US" sz="1800" b="1" i="0" u="none" strike="noStrike" kern="1200" baseline="0" dirty="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Pt>
            <c:idx val="52"/>
            <c:invertIfNegative val="0"/>
            <c:bubble3D val="0"/>
            <c:spPr>
              <a:solidFill>
                <a:srgbClr val="FF0000"/>
              </a:solidFill>
              <a:ln>
                <a:noFill/>
              </a:ln>
              <a:effectLst/>
            </c:spPr>
            <c:extLst>
              <c:ext xmlns:c16="http://schemas.microsoft.com/office/drawing/2014/chart" uri="{C3380CC4-5D6E-409C-BE32-E72D297353CC}">
                <c16:uniqueId val="{00000001-057E-4D17-894A-CD867B8FAF6B}"/>
              </c:ext>
            </c:extLst>
          </c:dPt>
          <c:dLbls>
            <c:dLbl>
              <c:idx val="52"/>
              <c:tx>
                <c:rich>
                  <a:bodyPr/>
                  <a:lstStyle/>
                  <a:p>
                    <a:r>
                      <a:rPr lang="en-US" sz="2800"/>
                      <a:t>47%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7E-4D17-894A-CD867B8FAF6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Sheet1!$D$4:$D$56</c:f>
              <c:strCache>
                <c:ptCount val="53"/>
                <c:pt idx="0">
                  <c:v>AK</c:v>
                </c:pt>
                <c:pt idx="1">
                  <c:v>AL</c:v>
                </c:pt>
                <c:pt idx="2">
                  <c:v>AR</c:v>
                </c:pt>
                <c:pt idx="3">
                  <c:v>AZ</c:v>
                </c:pt>
                <c:pt idx="4">
                  <c:v>CA</c:v>
                </c:pt>
                <c:pt idx="5">
                  <c:v>CO*</c:v>
                </c:pt>
                <c:pt idx="6">
                  <c:v>CT</c:v>
                </c:pt>
                <c:pt idx="7">
                  <c:v>DC</c:v>
                </c:pt>
                <c:pt idx="8">
                  <c:v>DE</c:v>
                </c:pt>
                <c:pt idx="9">
                  <c:v>FL</c:v>
                </c:pt>
                <c:pt idx="10">
                  <c:v>GA</c:v>
                </c:pt>
                <c:pt idx="11">
                  <c:v>HI</c:v>
                </c:pt>
                <c:pt idx="12">
                  <c:v>IA</c:v>
                </c:pt>
                <c:pt idx="13">
                  <c:v>ID</c:v>
                </c:pt>
                <c:pt idx="14">
                  <c:v>IL</c:v>
                </c:pt>
                <c:pt idx="15">
                  <c:v>IN</c:v>
                </c:pt>
                <c:pt idx="16">
                  <c:v>KS</c:v>
                </c:pt>
                <c:pt idx="17">
                  <c:v>KY</c:v>
                </c:pt>
                <c:pt idx="18">
                  <c:v>LA</c:v>
                </c:pt>
                <c:pt idx="19">
                  <c:v>MA</c:v>
                </c:pt>
                <c:pt idx="20">
                  <c:v>MD</c:v>
                </c:pt>
                <c:pt idx="21">
                  <c:v>ME</c:v>
                </c:pt>
                <c:pt idx="22">
                  <c:v>MI</c:v>
                </c:pt>
                <c:pt idx="23">
                  <c:v>MN</c:v>
                </c:pt>
                <c:pt idx="24">
                  <c:v>MO</c:v>
                </c:pt>
                <c:pt idx="25">
                  <c:v>MS</c:v>
                </c:pt>
                <c:pt idx="26">
                  <c:v>MT</c:v>
                </c:pt>
                <c:pt idx="27">
                  <c:v>NC</c:v>
                </c:pt>
                <c:pt idx="28">
                  <c:v>ND</c:v>
                </c:pt>
                <c:pt idx="29">
                  <c:v>NE</c:v>
                </c:pt>
                <c:pt idx="30">
                  <c:v>NH</c:v>
                </c:pt>
                <c:pt idx="31">
                  <c:v>NJ</c:v>
                </c:pt>
                <c:pt idx="32">
                  <c:v>NM</c:v>
                </c:pt>
                <c:pt idx="33">
                  <c:v>NV</c:v>
                </c:pt>
                <c:pt idx="34">
                  <c:v>NY</c:v>
                </c:pt>
                <c:pt idx="35">
                  <c:v>OH</c:v>
                </c:pt>
                <c:pt idx="36">
                  <c:v>OK</c:v>
                </c:pt>
                <c:pt idx="37">
                  <c:v>OR</c:v>
                </c:pt>
                <c:pt idx="38">
                  <c:v>PA</c:v>
                </c:pt>
                <c:pt idx="39">
                  <c:v>RI</c:v>
                </c:pt>
                <c:pt idx="40">
                  <c:v>SC</c:v>
                </c:pt>
                <c:pt idx="41">
                  <c:v>SD</c:v>
                </c:pt>
                <c:pt idx="42">
                  <c:v>TN</c:v>
                </c:pt>
                <c:pt idx="43">
                  <c:v>TX</c:v>
                </c:pt>
                <c:pt idx="44">
                  <c:v>UT</c:v>
                </c:pt>
                <c:pt idx="45">
                  <c:v>VA</c:v>
                </c:pt>
                <c:pt idx="46">
                  <c:v>VT*</c:v>
                </c:pt>
                <c:pt idx="47">
                  <c:v>WA</c:v>
                </c:pt>
                <c:pt idx="48">
                  <c:v>WI</c:v>
                </c:pt>
                <c:pt idx="49">
                  <c:v>WV</c:v>
                </c:pt>
                <c:pt idx="50">
                  <c:v>WY</c:v>
                </c:pt>
                <c:pt idx="52">
                  <c:v>Nat’l.</c:v>
                </c:pt>
              </c:strCache>
            </c:strRef>
          </c:cat>
          <c:val>
            <c:numRef>
              <c:f>Sheet1!$E$4:$E$56</c:f>
              <c:numCache>
                <c:formatCode>0.00%</c:formatCode>
                <c:ptCount val="53"/>
                <c:pt idx="0">
                  <c:v>0.51900000000000002</c:v>
                </c:pt>
                <c:pt idx="1">
                  <c:v>0.58499999999999996</c:v>
                </c:pt>
                <c:pt idx="2">
                  <c:v>0.57299999999999995</c:v>
                </c:pt>
                <c:pt idx="3">
                  <c:v>0.30499999999999999</c:v>
                </c:pt>
                <c:pt idx="4">
                  <c:v>0.60599999999999998</c:v>
                </c:pt>
                <c:pt idx="5">
                  <c:v>6.0999999999999999E-2</c:v>
                </c:pt>
                <c:pt idx="6">
                  <c:v>0.61899999999999999</c:v>
                </c:pt>
                <c:pt idx="7">
                  <c:v>0.14299999999999999</c:v>
                </c:pt>
                <c:pt idx="8">
                  <c:v>0.442</c:v>
                </c:pt>
                <c:pt idx="9">
                  <c:v>0.81299999999999994</c:v>
                </c:pt>
                <c:pt idx="10">
                  <c:v>0.67</c:v>
                </c:pt>
                <c:pt idx="11">
                  <c:v>1</c:v>
                </c:pt>
                <c:pt idx="12">
                  <c:v>0.24399999999999999</c:v>
                </c:pt>
                <c:pt idx="13">
                  <c:v>0.41199999999999998</c:v>
                </c:pt>
                <c:pt idx="14">
                  <c:v>0.55000000000000004</c:v>
                </c:pt>
                <c:pt idx="15">
                  <c:v>0.55000000000000004</c:v>
                </c:pt>
                <c:pt idx="16">
                  <c:v>0.47399999999999998</c:v>
                </c:pt>
                <c:pt idx="17">
                  <c:v>0.65300000000000002</c:v>
                </c:pt>
                <c:pt idx="18">
                  <c:v>0.52800000000000002</c:v>
                </c:pt>
                <c:pt idx="19">
                  <c:v>0.61499999999999999</c:v>
                </c:pt>
                <c:pt idx="20">
                  <c:v>0.84</c:v>
                </c:pt>
                <c:pt idx="21">
                  <c:v>0.22800000000000001</c:v>
                </c:pt>
                <c:pt idx="22">
                  <c:v>0.45200000000000001</c:v>
                </c:pt>
                <c:pt idx="23">
                  <c:v>0.43</c:v>
                </c:pt>
                <c:pt idx="24">
                  <c:v>0.34699999999999998</c:v>
                </c:pt>
                <c:pt idx="25">
                  <c:v>0.69299999999999995</c:v>
                </c:pt>
                <c:pt idx="26">
                  <c:v>0.14899999999999999</c:v>
                </c:pt>
                <c:pt idx="27">
                  <c:v>0.52</c:v>
                </c:pt>
                <c:pt idx="28">
                  <c:v>0.158</c:v>
                </c:pt>
                <c:pt idx="29">
                  <c:v>0.28899999999999998</c:v>
                </c:pt>
                <c:pt idx="30">
                  <c:v>0.34799999999999998</c:v>
                </c:pt>
                <c:pt idx="31">
                  <c:v>0.59299999999999997</c:v>
                </c:pt>
                <c:pt idx="32">
                  <c:v>0.38700000000000001</c:v>
                </c:pt>
                <c:pt idx="33">
                  <c:v>0.78900000000000003</c:v>
                </c:pt>
                <c:pt idx="34">
                  <c:v>0.48699999999999999</c:v>
                </c:pt>
                <c:pt idx="35" formatCode="General">
                  <c:v>40.6</c:v>
                </c:pt>
                <c:pt idx="36">
                  <c:v>0.48499999999999999</c:v>
                </c:pt>
                <c:pt idx="37">
                  <c:v>0.47099999999999997</c:v>
                </c:pt>
                <c:pt idx="38">
                  <c:v>0.45800000000000002</c:v>
                </c:pt>
                <c:pt idx="39">
                  <c:v>0.57899999999999996</c:v>
                </c:pt>
                <c:pt idx="40">
                  <c:v>0.63300000000000001</c:v>
                </c:pt>
                <c:pt idx="41">
                  <c:v>0.34</c:v>
                </c:pt>
                <c:pt idx="42">
                  <c:v>0.65500000000000003</c:v>
                </c:pt>
                <c:pt idx="43">
                  <c:v>0.58199999999999996</c:v>
                </c:pt>
                <c:pt idx="44">
                  <c:v>0.39400000000000002</c:v>
                </c:pt>
                <c:pt idx="45">
                  <c:v>0.72799999999999998</c:v>
                </c:pt>
                <c:pt idx="46">
                  <c:v>8.5999999999999993E-2</c:v>
                </c:pt>
                <c:pt idx="47">
                  <c:v>0.6</c:v>
                </c:pt>
                <c:pt idx="48">
                  <c:v>0.61</c:v>
                </c:pt>
                <c:pt idx="49">
                  <c:v>0.49099999999999999</c:v>
                </c:pt>
                <c:pt idx="50">
                  <c:v>0.32800000000000001</c:v>
                </c:pt>
                <c:pt idx="52">
                  <c:v>0.46899999999999997</c:v>
                </c:pt>
              </c:numCache>
            </c:numRef>
          </c:val>
          <c:extLst>
            <c:ext xmlns:c16="http://schemas.microsoft.com/office/drawing/2014/chart" uri="{C3380CC4-5D6E-409C-BE32-E72D297353CC}">
              <c16:uniqueId val="{00000002-057E-4D17-894A-CD867B8FAF6B}"/>
            </c:ext>
          </c:extLst>
        </c:ser>
        <c:dLbls>
          <c:showLegendKey val="0"/>
          <c:showVal val="0"/>
          <c:showCatName val="0"/>
          <c:showSerName val="0"/>
          <c:showPercent val="0"/>
          <c:showBubbleSize val="0"/>
        </c:dLbls>
        <c:gapWidth val="60"/>
        <c:axId val="-761860992"/>
        <c:axId val="-761861536"/>
      </c:barChart>
      <c:catAx>
        <c:axId val="-76186099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61861536"/>
        <c:crosses val="autoZero"/>
        <c:auto val="1"/>
        <c:lblAlgn val="ctr"/>
        <c:lblOffset val="100"/>
        <c:noMultiLvlLbl val="0"/>
      </c:catAx>
      <c:valAx>
        <c:axId val="-761861536"/>
        <c:scaling>
          <c:orientation val="minMax"/>
          <c:max val="1"/>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61860992"/>
        <c:crosses val="autoZero"/>
        <c:crossBetween val="between"/>
      </c:valAx>
      <c:spPr>
        <a:noFill/>
        <a:ln>
          <a:noFill/>
        </a:ln>
        <a:effectLst/>
      </c:spPr>
    </c:plotArea>
    <c:plotVisOnly val="1"/>
    <c:dispBlanksAs val="gap"/>
    <c:showDLblsOverMax val="0"/>
  </c:chart>
  <c:spPr>
    <a:noFill/>
    <a:ln w="9525" cap="flat" cmpd="sng" algn="ctr">
      <a:noFill/>
      <a:prstDash val="solid"/>
    </a:ln>
    <a:effectLst>
      <a:outerShdw blurRad="50800" dist="38100" dir="5400000" algn="t" rotWithShape="0">
        <a:prstClr val="black">
          <a:alpha val="40000"/>
        </a:prstClr>
      </a:outerShdw>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 of Students Disciplined by Race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students</c:v>
                </c:pt>
                <c:pt idx="1">
                  <c:v>Latinx students</c:v>
                </c:pt>
                <c:pt idx="2">
                  <c:v>Black students</c:v>
                </c:pt>
                <c:pt idx="3">
                  <c:v>Asian students</c:v>
                </c:pt>
                <c:pt idx="4">
                  <c:v>Students w/disabilities</c:v>
                </c:pt>
              </c:strCache>
            </c:strRef>
          </c:cat>
          <c:val>
            <c:numRef>
              <c:f>Sheet1!$B$2:$B$6</c:f>
              <c:numCache>
                <c:formatCode>0%</c:formatCode>
                <c:ptCount val="5"/>
                <c:pt idx="0">
                  <c:v>0.03</c:v>
                </c:pt>
                <c:pt idx="1">
                  <c:v>7.0000000000000007E-2</c:v>
                </c:pt>
                <c:pt idx="2">
                  <c:v>0.08</c:v>
                </c:pt>
                <c:pt idx="3">
                  <c:v>0.01</c:v>
                </c:pt>
                <c:pt idx="4">
                  <c:v>0.08</c:v>
                </c:pt>
              </c:numCache>
            </c:numRef>
          </c:val>
          <c:extLst>
            <c:ext xmlns:c16="http://schemas.microsoft.com/office/drawing/2014/chart" uri="{C3380CC4-5D6E-409C-BE32-E72D297353CC}">
              <c16:uniqueId val="{00000000-8292-2446-880D-E946C32E9683}"/>
            </c:ext>
          </c:extLst>
        </c:ser>
        <c:dLbls>
          <c:dLblPos val="outEnd"/>
          <c:showLegendKey val="0"/>
          <c:showVal val="1"/>
          <c:showCatName val="0"/>
          <c:showSerName val="0"/>
          <c:showPercent val="0"/>
          <c:showBubbleSize val="0"/>
        </c:dLbls>
        <c:gapWidth val="219"/>
        <c:overlap val="-27"/>
        <c:axId val="720037040"/>
        <c:axId val="719818736"/>
      </c:barChart>
      <c:catAx>
        <c:axId val="72003704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Massachusetts Students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9818736"/>
        <c:crosses val="autoZero"/>
        <c:auto val="1"/>
        <c:lblAlgn val="ctr"/>
        <c:lblOffset val="100"/>
        <c:noMultiLvlLbl val="0"/>
      </c:catAx>
      <c:valAx>
        <c:axId val="719818736"/>
        <c:scaling>
          <c:orientation val="minMax"/>
          <c:max val="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 Students Disciplined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0037040"/>
        <c:crosses val="autoZero"/>
        <c:crossBetween val="between"/>
        <c:majorUnit val="2.0000000000000004E-2"/>
      </c:valAx>
      <c:spPr>
        <a:solidFill>
          <a:schemeClr val="lt1"/>
        </a:solidFill>
        <a:ln w="9525" cap="flat" cmpd="sng" algn="ctr">
          <a:solidFill>
            <a:schemeClr val="dk1"/>
          </a:solidFill>
          <a:prstDash val="solid"/>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B7C8E-C886-40C7-B54F-2F1274C488B6}"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n-US"/>
        </a:p>
      </dgm:t>
    </dgm:pt>
    <dgm:pt modelId="{7ABF3CFF-019E-4A09-B197-CF0920AF7E62}">
      <dgm:prSet phldrT="[Text]" custT="1"/>
      <dgm:spPr>
        <a:solidFill>
          <a:srgbClr val="008000"/>
        </a:solidFill>
      </dgm:spPr>
      <dgm:t>
        <a:bodyPr/>
        <a:lstStyle/>
        <a:p>
          <a:r>
            <a:rPr lang="en-US" sz="2800" b="1" dirty="0">
              <a:solidFill>
                <a:schemeClr val="bg1"/>
              </a:solidFill>
              <a:latin typeface="+mj-lt"/>
            </a:rPr>
            <a:t>SELF</a:t>
          </a:r>
        </a:p>
      </dgm:t>
    </dgm:pt>
    <dgm:pt modelId="{A3E855E8-ADF9-4FE1-ACB3-E766F9979ED9}" type="parTrans" cxnId="{B8207083-1AAF-4747-9E9A-2982942399EE}">
      <dgm:prSet/>
      <dgm:spPr/>
      <dgm:t>
        <a:bodyPr/>
        <a:lstStyle/>
        <a:p>
          <a:endParaRPr lang="en-US" sz="2000">
            <a:latin typeface="+mj-lt"/>
          </a:endParaRPr>
        </a:p>
      </dgm:t>
    </dgm:pt>
    <dgm:pt modelId="{73A51555-675E-4BF8-AAF2-4CCF1A062A6F}" type="sibTrans" cxnId="{B8207083-1AAF-4747-9E9A-2982942399EE}">
      <dgm:prSet/>
      <dgm:spPr/>
      <dgm:t>
        <a:bodyPr/>
        <a:lstStyle/>
        <a:p>
          <a:endParaRPr lang="en-US" sz="2000">
            <a:latin typeface="+mj-lt"/>
          </a:endParaRPr>
        </a:p>
      </dgm:t>
    </dgm:pt>
    <dgm:pt modelId="{0B004381-5F6F-462D-806D-A87F56CA9BB0}">
      <dgm:prSet phldrT="[Text]" custT="1"/>
      <dgm:spPr>
        <a:noFill/>
        <a:ln>
          <a:solidFill>
            <a:srgbClr val="008000">
              <a:alpha val="90000"/>
            </a:srgbClr>
          </a:solidFill>
        </a:ln>
      </dgm:spPr>
      <dgm:t>
        <a:bodyPr/>
        <a:lstStyle/>
        <a:p>
          <a:r>
            <a:rPr lang="en-US" sz="2000" dirty="0">
              <a:latin typeface="+mj-lt"/>
            </a:rPr>
            <a:t>Self-monitor (Are you participating? Engaged as a learner? Talking during allotted times?)</a:t>
          </a:r>
        </a:p>
      </dgm:t>
    </dgm:pt>
    <dgm:pt modelId="{82B8BAA3-AB11-4CA1-89B5-2B4BF6037BCF}" type="parTrans" cxnId="{2095DD25-9AA3-4062-85E9-1B50F364C982}">
      <dgm:prSet/>
      <dgm:spPr/>
      <dgm:t>
        <a:bodyPr/>
        <a:lstStyle/>
        <a:p>
          <a:endParaRPr lang="en-US" sz="2000">
            <a:latin typeface="+mj-lt"/>
          </a:endParaRPr>
        </a:p>
      </dgm:t>
    </dgm:pt>
    <dgm:pt modelId="{F676F31F-2124-4D4B-8774-7C30D9E81FB0}" type="sibTrans" cxnId="{2095DD25-9AA3-4062-85E9-1B50F364C982}">
      <dgm:prSet/>
      <dgm:spPr/>
      <dgm:t>
        <a:bodyPr/>
        <a:lstStyle/>
        <a:p>
          <a:endParaRPr lang="en-US" sz="2000">
            <a:latin typeface="+mj-lt"/>
          </a:endParaRPr>
        </a:p>
      </dgm:t>
    </dgm:pt>
    <dgm:pt modelId="{E7452455-03DA-4E14-8C7C-2BE3261DA132}">
      <dgm:prSet phldrT="[Text]" custT="1"/>
      <dgm:spPr>
        <a:noFill/>
        <a:ln>
          <a:solidFill>
            <a:srgbClr val="008000">
              <a:alpha val="90000"/>
            </a:srgbClr>
          </a:solidFill>
        </a:ln>
      </dgm:spPr>
      <dgm:t>
        <a:bodyPr/>
        <a:lstStyle/>
        <a:p>
          <a:r>
            <a:rPr lang="en-US" sz="2000" dirty="0">
              <a:latin typeface="+mj-lt"/>
            </a:rPr>
            <a:t>Stretch, break, stand as needed</a:t>
          </a:r>
        </a:p>
      </dgm:t>
    </dgm:pt>
    <dgm:pt modelId="{BB013D8D-AF52-40FA-BEF5-894593C1E5EA}" type="parTrans" cxnId="{ECC81BCA-CF39-4D2A-8D6D-1C01F92A3758}">
      <dgm:prSet/>
      <dgm:spPr/>
      <dgm:t>
        <a:bodyPr/>
        <a:lstStyle/>
        <a:p>
          <a:endParaRPr lang="en-US" sz="2000">
            <a:latin typeface="+mj-lt"/>
          </a:endParaRPr>
        </a:p>
      </dgm:t>
    </dgm:pt>
    <dgm:pt modelId="{B963269D-AC38-4F9A-B370-38B4AB8DFD22}" type="sibTrans" cxnId="{ECC81BCA-CF39-4D2A-8D6D-1C01F92A3758}">
      <dgm:prSet/>
      <dgm:spPr/>
      <dgm:t>
        <a:bodyPr/>
        <a:lstStyle/>
        <a:p>
          <a:endParaRPr lang="en-US" sz="2000">
            <a:latin typeface="+mj-lt"/>
          </a:endParaRPr>
        </a:p>
      </dgm:t>
    </dgm:pt>
    <dgm:pt modelId="{00DDD286-32BC-4E5F-A7F4-34675297FD88}">
      <dgm:prSet phldrT="[Text]" custT="1"/>
      <dgm:spPr>
        <a:solidFill>
          <a:srgbClr val="008000"/>
        </a:solidFill>
      </dgm:spPr>
      <dgm:t>
        <a:bodyPr/>
        <a:lstStyle/>
        <a:p>
          <a:r>
            <a:rPr lang="en-US" sz="2800" b="1" dirty="0">
              <a:solidFill>
                <a:schemeClr val="bg1"/>
              </a:solidFill>
              <a:latin typeface="+mj-lt"/>
            </a:rPr>
            <a:t>OTHERS</a:t>
          </a:r>
        </a:p>
      </dgm:t>
    </dgm:pt>
    <dgm:pt modelId="{2AEAF446-16F0-4A42-A381-979A84168679}" type="parTrans" cxnId="{D2CDD9B7-71B8-44D8-A625-2A3CA17A5414}">
      <dgm:prSet/>
      <dgm:spPr/>
      <dgm:t>
        <a:bodyPr/>
        <a:lstStyle/>
        <a:p>
          <a:endParaRPr lang="en-US" sz="2000">
            <a:latin typeface="+mj-lt"/>
          </a:endParaRPr>
        </a:p>
      </dgm:t>
    </dgm:pt>
    <dgm:pt modelId="{9129805C-A7A5-4D62-B711-DF0E6F87A837}" type="sibTrans" cxnId="{D2CDD9B7-71B8-44D8-A625-2A3CA17A5414}">
      <dgm:prSet/>
      <dgm:spPr/>
      <dgm:t>
        <a:bodyPr/>
        <a:lstStyle/>
        <a:p>
          <a:endParaRPr lang="en-US" sz="2000">
            <a:latin typeface="+mj-lt"/>
          </a:endParaRPr>
        </a:p>
      </dgm:t>
    </dgm:pt>
    <dgm:pt modelId="{02608EF9-02DE-4A7B-A461-EEDFB09DC0E4}">
      <dgm:prSet phldrT="[Text]" custT="1"/>
      <dgm:spPr>
        <a:noFill/>
        <a:ln>
          <a:solidFill>
            <a:srgbClr val="008000">
              <a:alpha val="90000"/>
            </a:srgbClr>
          </a:solidFill>
        </a:ln>
      </dgm:spPr>
      <dgm:t>
        <a:bodyPr/>
        <a:lstStyle/>
        <a:p>
          <a:r>
            <a:rPr lang="en-US" sz="2000" dirty="0">
              <a:latin typeface="+mj-lt"/>
            </a:rPr>
            <a:t>Cell phones (inaudible): Converse in lobbies and breaks</a:t>
          </a:r>
        </a:p>
      </dgm:t>
    </dgm:pt>
    <dgm:pt modelId="{E0D1859D-0DCE-44C0-AC3F-76E6D55B473F}" type="parTrans" cxnId="{92A3B07F-3765-4E48-B77F-0B7428DE0C2E}">
      <dgm:prSet/>
      <dgm:spPr/>
      <dgm:t>
        <a:bodyPr/>
        <a:lstStyle/>
        <a:p>
          <a:endParaRPr lang="en-US" sz="2000">
            <a:latin typeface="+mj-lt"/>
          </a:endParaRPr>
        </a:p>
      </dgm:t>
    </dgm:pt>
    <dgm:pt modelId="{807A51B3-414F-400D-BC18-AFB672002CE9}" type="sibTrans" cxnId="{92A3B07F-3765-4E48-B77F-0B7428DE0C2E}">
      <dgm:prSet/>
      <dgm:spPr/>
      <dgm:t>
        <a:bodyPr/>
        <a:lstStyle/>
        <a:p>
          <a:endParaRPr lang="en-US" sz="2000">
            <a:latin typeface="+mj-lt"/>
          </a:endParaRPr>
        </a:p>
      </dgm:t>
    </dgm:pt>
    <dgm:pt modelId="{706E71D6-CAFE-4EAD-9C57-0307F64B494D}">
      <dgm:prSet phldrT="[Text]" custT="1"/>
      <dgm:spPr>
        <a:solidFill>
          <a:srgbClr val="008000"/>
        </a:solidFill>
      </dgm:spPr>
      <dgm:t>
        <a:bodyPr/>
        <a:lstStyle/>
        <a:p>
          <a:r>
            <a:rPr lang="en-US" sz="2800" b="1" dirty="0">
              <a:solidFill>
                <a:schemeClr val="bg1"/>
              </a:solidFill>
              <a:latin typeface="+mj-lt"/>
            </a:rPr>
            <a:t>ENVIRONMENT</a:t>
          </a:r>
        </a:p>
      </dgm:t>
    </dgm:pt>
    <dgm:pt modelId="{A08CDEF2-1989-4D98-BB08-0DDDFABBD9CB}" type="parTrans" cxnId="{94DD3768-BAEC-4E28-83A3-65ADFFE17DFE}">
      <dgm:prSet/>
      <dgm:spPr/>
      <dgm:t>
        <a:bodyPr/>
        <a:lstStyle/>
        <a:p>
          <a:endParaRPr lang="en-US" sz="2000">
            <a:latin typeface="+mj-lt"/>
          </a:endParaRPr>
        </a:p>
      </dgm:t>
    </dgm:pt>
    <dgm:pt modelId="{76CF6B7B-5D08-49B3-BB30-6F31F0653523}" type="sibTrans" cxnId="{94DD3768-BAEC-4E28-83A3-65ADFFE17DFE}">
      <dgm:prSet/>
      <dgm:spPr/>
      <dgm:t>
        <a:bodyPr/>
        <a:lstStyle/>
        <a:p>
          <a:endParaRPr lang="en-US" sz="2000">
            <a:latin typeface="+mj-lt"/>
          </a:endParaRPr>
        </a:p>
      </dgm:t>
    </dgm:pt>
    <dgm:pt modelId="{0F8927F6-BE80-4596-9BAA-1A6006FC9A19}">
      <dgm:prSet phldrT="[Text]" custT="1"/>
      <dgm:spPr>
        <a:noFill/>
        <a:ln>
          <a:solidFill>
            <a:srgbClr val="008000">
              <a:alpha val="90000"/>
            </a:srgbClr>
          </a:solidFill>
        </a:ln>
      </dgm:spPr>
      <dgm:t>
        <a:bodyPr/>
        <a:lstStyle/>
        <a:p>
          <a:r>
            <a:rPr lang="en-US" sz="2000" dirty="0">
              <a:latin typeface="+mj-lt"/>
            </a:rPr>
            <a:t>Recycle</a:t>
          </a:r>
        </a:p>
      </dgm:t>
    </dgm:pt>
    <dgm:pt modelId="{A0ACF76A-1343-45DD-9C4A-5BB84A0F5E73}" type="parTrans" cxnId="{40F9B97D-2460-423C-94AE-0CAA08C03683}">
      <dgm:prSet/>
      <dgm:spPr/>
      <dgm:t>
        <a:bodyPr/>
        <a:lstStyle/>
        <a:p>
          <a:endParaRPr lang="en-US" sz="2000">
            <a:latin typeface="+mj-lt"/>
          </a:endParaRPr>
        </a:p>
      </dgm:t>
    </dgm:pt>
    <dgm:pt modelId="{3E9B103D-85D3-419C-9A5E-BF0A42AF98FD}" type="sibTrans" cxnId="{40F9B97D-2460-423C-94AE-0CAA08C03683}">
      <dgm:prSet/>
      <dgm:spPr/>
      <dgm:t>
        <a:bodyPr/>
        <a:lstStyle/>
        <a:p>
          <a:endParaRPr lang="en-US" sz="2000">
            <a:latin typeface="+mj-lt"/>
          </a:endParaRPr>
        </a:p>
      </dgm:t>
    </dgm:pt>
    <dgm:pt modelId="{9ADDCAEC-1D78-4949-908C-25CD2ABB84E9}">
      <dgm:prSet phldrT="[Text]" custT="1"/>
      <dgm:spPr>
        <a:noFill/>
        <a:ln>
          <a:solidFill>
            <a:srgbClr val="008000">
              <a:alpha val="90000"/>
            </a:srgbClr>
          </a:solidFill>
        </a:ln>
      </dgm:spPr>
      <dgm:t>
        <a:bodyPr/>
        <a:lstStyle/>
        <a:p>
          <a:r>
            <a:rPr lang="en-US" sz="2000" dirty="0">
              <a:latin typeface="+mj-lt"/>
            </a:rPr>
            <a:t>Work as a team: Room for every voice, reinforce participation</a:t>
          </a:r>
        </a:p>
      </dgm:t>
    </dgm:pt>
    <dgm:pt modelId="{4D8C6E70-C24C-4A4C-9280-D561EF827752}" type="parTrans" cxnId="{87ECFA67-BC78-40D3-9D19-98D7313B84AE}">
      <dgm:prSet/>
      <dgm:spPr/>
      <dgm:t>
        <a:bodyPr/>
        <a:lstStyle/>
        <a:p>
          <a:endParaRPr lang="en-US" sz="2000">
            <a:latin typeface="+mj-lt"/>
          </a:endParaRPr>
        </a:p>
      </dgm:t>
    </dgm:pt>
    <dgm:pt modelId="{1FD1D884-2655-413F-A8DB-2F399D2946B3}" type="sibTrans" cxnId="{87ECFA67-BC78-40D3-9D19-98D7313B84AE}">
      <dgm:prSet/>
      <dgm:spPr/>
      <dgm:t>
        <a:bodyPr/>
        <a:lstStyle/>
        <a:p>
          <a:endParaRPr lang="en-US" sz="2000">
            <a:latin typeface="+mj-lt"/>
          </a:endParaRPr>
        </a:p>
      </dgm:t>
    </dgm:pt>
    <dgm:pt modelId="{9B7C389F-29D8-4A65-97D5-D993500DDE1B}">
      <dgm:prSet phldrT="[Text]" custT="1"/>
      <dgm:spPr>
        <a:noFill/>
        <a:ln>
          <a:solidFill>
            <a:srgbClr val="008000">
              <a:alpha val="90000"/>
            </a:srgbClr>
          </a:solidFill>
        </a:ln>
      </dgm:spPr>
      <dgm:t>
        <a:bodyPr/>
        <a:lstStyle/>
        <a:p>
          <a:r>
            <a:rPr lang="en-US" sz="2000" dirty="0">
              <a:latin typeface="+mj-lt"/>
            </a:rPr>
            <a:t>Maintain neat working area</a:t>
          </a:r>
        </a:p>
      </dgm:t>
    </dgm:pt>
    <dgm:pt modelId="{9EE345E2-3B59-4EEF-8E8C-497E28885814}" type="parTrans" cxnId="{F283DA6B-8CC3-4EB5-B048-B5DC7DC9F832}">
      <dgm:prSet/>
      <dgm:spPr/>
      <dgm:t>
        <a:bodyPr/>
        <a:lstStyle/>
        <a:p>
          <a:endParaRPr lang="en-US" sz="2000">
            <a:latin typeface="+mj-lt"/>
          </a:endParaRPr>
        </a:p>
      </dgm:t>
    </dgm:pt>
    <dgm:pt modelId="{AF2C7B60-C1E0-44B5-A25A-B84AAEE3EF6D}" type="sibTrans" cxnId="{F283DA6B-8CC3-4EB5-B048-B5DC7DC9F832}">
      <dgm:prSet/>
      <dgm:spPr/>
      <dgm:t>
        <a:bodyPr/>
        <a:lstStyle/>
        <a:p>
          <a:endParaRPr lang="en-US" sz="2000">
            <a:latin typeface="+mj-lt"/>
          </a:endParaRPr>
        </a:p>
      </dgm:t>
    </dgm:pt>
    <dgm:pt modelId="{73B8297C-E026-4F7A-A91D-6D63AE093033}" type="pres">
      <dgm:prSet presAssocID="{90BB7C8E-C886-40C7-B54F-2F1274C488B6}" presName="Name0" presStyleCnt="0">
        <dgm:presLayoutVars>
          <dgm:dir/>
          <dgm:animLvl val="lvl"/>
          <dgm:resizeHandles val="exact"/>
        </dgm:presLayoutVars>
      </dgm:prSet>
      <dgm:spPr/>
    </dgm:pt>
    <dgm:pt modelId="{EC78A059-77B8-43F5-AC87-6EC05C703A1E}" type="pres">
      <dgm:prSet presAssocID="{7ABF3CFF-019E-4A09-B197-CF0920AF7E62}" presName="linNode" presStyleCnt="0"/>
      <dgm:spPr/>
    </dgm:pt>
    <dgm:pt modelId="{B07BA4AB-9C9A-482B-8183-E23712585A12}" type="pres">
      <dgm:prSet presAssocID="{7ABF3CFF-019E-4A09-B197-CF0920AF7E62}" presName="parentText" presStyleLbl="node1" presStyleIdx="0" presStyleCnt="3" custScaleX="99120" custLinFactNeighborY="-152">
        <dgm:presLayoutVars>
          <dgm:chMax val="1"/>
          <dgm:bulletEnabled val="1"/>
        </dgm:presLayoutVars>
      </dgm:prSet>
      <dgm:spPr/>
    </dgm:pt>
    <dgm:pt modelId="{708B5073-F319-4E3C-87A3-3AB41F2EB2D1}" type="pres">
      <dgm:prSet presAssocID="{7ABF3CFF-019E-4A09-B197-CF0920AF7E62}" presName="descendantText" presStyleLbl="alignAccFollowNode1" presStyleIdx="0" presStyleCnt="3" custLinFactNeighborX="694" custLinFactNeighborY="-568">
        <dgm:presLayoutVars>
          <dgm:bulletEnabled val="1"/>
        </dgm:presLayoutVars>
      </dgm:prSet>
      <dgm:spPr/>
    </dgm:pt>
    <dgm:pt modelId="{5C92703D-679B-4BED-B0CB-706AD20CE916}" type="pres">
      <dgm:prSet presAssocID="{73A51555-675E-4BF8-AAF2-4CCF1A062A6F}" presName="sp" presStyleCnt="0"/>
      <dgm:spPr/>
    </dgm:pt>
    <dgm:pt modelId="{F6F6BD18-C830-401B-AC53-6AA7ED8EEFC5}" type="pres">
      <dgm:prSet presAssocID="{00DDD286-32BC-4E5F-A7F4-34675297FD88}" presName="linNode" presStyleCnt="0"/>
      <dgm:spPr/>
    </dgm:pt>
    <dgm:pt modelId="{F4B4F11E-D463-4351-8E0E-A4D33BFB8F78}" type="pres">
      <dgm:prSet presAssocID="{00DDD286-32BC-4E5F-A7F4-34675297FD88}" presName="parentText" presStyleLbl="node1" presStyleIdx="1" presStyleCnt="3" custScaleX="99120" custLinFactNeighborY="3455">
        <dgm:presLayoutVars>
          <dgm:chMax val="1"/>
          <dgm:bulletEnabled val="1"/>
        </dgm:presLayoutVars>
      </dgm:prSet>
      <dgm:spPr/>
    </dgm:pt>
    <dgm:pt modelId="{38A38705-5C12-4DC9-AF98-210868F22923}" type="pres">
      <dgm:prSet presAssocID="{00DDD286-32BC-4E5F-A7F4-34675297FD88}" presName="descendantText" presStyleLbl="alignAccFollowNode1" presStyleIdx="1" presStyleCnt="3">
        <dgm:presLayoutVars>
          <dgm:bulletEnabled val="1"/>
        </dgm:presLayoutVars>
      </dgm:prSet>
      <dgm:spPr/>
    </dgm:pt>
    <dgm:pt modelId="{DDB50D69-068B-4B31-A3D8-EA4F6C301606}" type="pres">
      <dgm:prSet presAssocID="{9129805C-A7A5-4D62-B711-DF0E6F87A837}" presName="sp" presStyleCnt="0"/>
      <dgm:spPr/>
    </dgm:pt>
    <dgm:pt modelId="{B1AF7DE5-97BA-4E99-B2B1-55A67D809CA8}" type="pres">
      <dgm:prSet presAssocID="{706E71D6-CAFE-4EAD-9C57-0307F64B494D}" presName="linNode" presStyleCnt="0"/>
      <dgm:spPr/>
    </dgm:pt>
    <dgm:pt modelId="{3C485D32-904F-4F36-BE55-B91C3119B42E}" type="pres">
      <dgm:prSet presAssocID="{706E71D6-CAFE-4EAD-9C57-0307F64B494D}" presName="parentText" presStyleLbl="node1" presStyleIdx="2" presStyleCnt="3" custScaleX="99120">
        <dgm:presLayoutVars>
          <dgm:chMax val="1"/>
          <dgm:bulletEnabled val="1"/>
        </dgm:presLayoutVars>
      </dgm:prSet>
      <dgm:spPr/>
    </dgm:pt>
    <dgm:pt modelId="{8D309314-6CF2-442B-9C70-6BF1DCB0DB03}" type="pres">
      <dgm:prSet presAssocID="{706E71D6-CAFE-4EAD-9C57-0307F64B494D}" presName="descendantText" presStyleLbl="alignAccFollowNode1" presStyleIdx="2" presStyleCnt="3">
        <dgm:presLayoutVars>
          <dgm:bulletEnabled val="1"/>
        </dgm:presLayoutVars>
      </dgm:prSet>
      <dgm:spPr/>
    </dgm:pt>
  </dgm:ptLst>
  <dgm:cxnLst>
    <dgm:cxn modelId="{2095DD25-9AA3-4062-85E9-1B50F364C982}" srcId="{7ABF3CFF-019E-4A09-B197-CF0920AF7E62}" destId="{0B004381-5F6F-462D-806D-A87F56CA9BB0}" srcOrd="0" destOrd="0" parTransId="{82B8BAA3-AB11-4CA1-89B5-2B4BF6037BCF}" sibTransId="{F676F31F-2124-4D4B-8774-7C30D9E81FB0}"/>
    <dgm:cxn modelId="{489FE940-280E-AE48-AF4B-FE85F21716D2}" type="presOf" srcId="{0B004381-5F6F-462D-806D-A87F56CA9BB0}" destId="{708B5073-F319-4E3C-87A3-3AB41F2EB2D1}" srcOrd="0" destOrd="0" presId="urn:microsoft.com/office/officeart/2005/8/layout/vList5"/>
    <dgm:cxn modelId="{87ECFA67-BC78-40D3-9D19-98D7313B84AE}" srcId="{00DDD286-32BC-4E5F-A7F4-34675297FD88}" destId="{9ADDCAEC-1D78-4949-908C-25CD2ABB84E9}" srcOrd="1" destOrd="0" parTransId="{4D8C6E70-C24C-4A4C-9280-D561EF827752}" sibTransId="{1FD1D884-2655-413F-A8DB-2F399D2946B3}"/>
    <dgm:cxn modelId="{94DD3768-BAEC-4E28-83A3-65ADFFE17DFE}" srcId="{90BB7C8E-C886-40C7-B54F-2F1274C488B6}" destId="{706E71D6-CAFE-4EAD-9C57-0307F64B494D}" srcOrd="2" destOrd="0" parTransId="{A08CDEF2-1989-4D98-BB08-0DDDFABBD9CB}" sibTransId="{76CF6B7B-5D08-49B3-BB30-6F31F0653523}"/>
    <dgm:cxn modelId="{76350E6A-5B26-9D40-9D5B-5CE1A1825FA7}" type="presOf" srcId="{E7452455-03DA-4E14-8C7C-2BE3261DA132}" destId="{708B5073-F319-4E3C-87A3-3AB41F2EB2D1}" srcOrd="0" destOrd="1" presId="urn:microsoft.com/office/officeart/2005/8/layout/vList5"/>
    <dgm:cxn modelId="{F283DA6B-8CC3-4EB5-B048-B5DC7DC9F832}" srcId="{706E71D6-CAFE-4EAD-9C57-0307F64B494D}" destId="{9B7C389F-29D8-4A65-97D5-D993500DDE1B}" srcOrd="1" destOrd="0" parTransId="{9EE345E2-3B59-4EEF-8E8C-497E28885814}" sibTransId="{AF2C7B60-C1E0-44B5-A25A-B84AAEE3EF6D}"/>
    <dgm:cxn modelId="{40F9B97D-2460-423C-94AE-0CAA08C03683}" srcId="{706E71D6-CAFE-4EAD-9C57-0307F64B494D}" destId="{0F8927F6-BE80-4596-9BAA-1A6006FC9A19}" srcOrd="0" destOrd="0" parTransId="{A0ACF76A-1343-45DD-9C4A-5BB84A0F5E73}" sibTransId="{3E9B103D-85D3-419C-9A5E-BF0A42AF98FD}"/>
    <dgm:cxn modelId="{92A3B07F-3765-4E48-B77F-0B7428DE0C2E}" srcId="{00DDD286-32BC-4E5F-A7F4-34675297FD88}" destId="{02608EF9-02DE-4A7B-A461-EEDFB09DC0E4}" srcOrd="0" destOrd="0" parTransId="{E0D1859D-0DCE-44C0-AC3F-76E6D55B473F}" sibTransId="{807A51B3-414F-400D-BC18-AFB672002CE9}"/>
    <dgm:cxn modelId="{B8207083-1AAF-4747-9E9A-2982942399EE}" srcId="{90BB7C8E-C886-40C7-B54F-2F1274C488B6}" destId="{7ABF3CFF-019E-4A09-B197-CF0920AF7E62}" srcOrd="0" destOrd="0" parTransId="{A3E855E8-ADF9-4FE1-ACB3-E766F9979ED9}" sibTransId="{73A51555-675E-4BF8-AAF2-4CCF1A062A6F}"/>
    <dgm:cxn modelId="{9D98DAA4-B743-1046-897D-5A121088078E}" type="presOf" srcId="{706E71D6-CAFE-4EAD-9C57-0307F64B494D}" destId="{3C485D32-904F-4F36-BE55-B91C3119B42E}" srcOrd="0" destOrd="0" presId="urn:microsoft.com/office/officeart/2005/8/layout/vList5"/>
    <dgm:cxn modelId="{E347C8A7-F2A4-6642-8C3C-1D7DCD25198F}" type="presOf" srcId="{90BB7C8E-C886-40C7-B54F-2F1274C488B6}" destId="{73B8297C-E026-4F7A-A91D-6D63AE093033}" srcOrd="0" destOrd="0" presId="urn:microsoft.com/office/officeart/2005/8/layout/vList5"/>
    <dgm:cxn modelId="{D2CDD9B7-71B8-44D8-A625-2A3CA17A5414}" srcId="{90BB7C8E-C886-40C7-B54F-2F1274C488B6}" destId="{00DDD286-32BC-4E5F-A7F4-34675297FD88}" srcOrd="1" destOrd="0" parTransId="{2AEAF446-16F0-4A42-A381-979A84168679}" sibTransId="{9129805C-A7A5-4D62-B711-DF0E6F87A837}"/>
    <dgm:cxn modelId="{43E8CCC1-EC9A-B146-98AC-AF53B4F18ADC}" type="presOf" srcId="{7ABF3CFF-019E-4A09-B197-CF0920AF7E62}" destId="{B07BA4AB-9C9A-482B-8183-E23712585A12}" srcOrd="0" destOrd="0" presId="urn:microsoft.com/office/officeart/2005/8/layout/vList5"/>
    <dgm:cxn modelId="{ECC81BCA-CF39-4D2A-8D6D-1C01F92A3758}" srcId="{7ABF3CFF-019E-4A09-B197-CF0920AF7E62}" destId="{E7452455-03DA-4E14-8C7C-2BE3261DA132}" srcOrd="1" destOrd="0" parTransId="{BB013D8D-AF52-40FA-BEF5-894593C1E5EA}" sibTransId="{B963269D-AC38-4F9A-B370-38B4AB8DFD22}"/>
    <dgm:cxn modelId="{043C2FDC-BF13-3448-B04C-6709FC94178B}" type="presOf" srcId="{9ADDCAEC-1D78-4949-908C-25CD2ABB84E9}" destId="{38A38705-5C12-4DC9-AF98-210868F22923}" srcOrd="0" destOrd="1" presId="urn:microsoft.com/office/officeart/2005/8/layout/vList5"/>
    <dgm:cxn modelId="{9E0174DC-3C3A-CC45-A182-A392798AEE0F}" type="presOf" srcId="{00DDD286-32BC-4E5F-A7F4-34675297FD88}" destId="{F4B4F11E-D463-4351-8E0E-A4D33BFB8F78}" srcOrd="0" destOrd="0" presId="urn:microsoft.com/office/officeart/2005/8/layout/vList5"/>
    <dgm:cxn modelId="{25D7C8E5-12B4-964B-8AE5-11ADF3ED5A01}" type="presOf" srcId="{0F8927F6-BE80-4596-9BAA-1A6006FC9A19}" destId="{8D309314-6CF2-442B-9C70-6BF1DCB0DB03}" srcOrd="0" destOrd="0" presId="urn:microsoft.com/office/officeart/2005/8/layout/vList5"/>
    <dgm:cxn modelId="{C22557EE-10E5-0F4E-B7C9-C2CD6D47DBE4}" type="presOf" srcId="{9B7C389F-29D8-4A65-97D5-D993500DDE1B}" destId="{8D309314-6CF2-442B-9C70-6BF1DCB0DB03}" srcOrd="0" destOrd="1" presId="urn:microsoft.com/office/officeart/2005/8/layout/vList5"/>
    <dgm:cxn modelId="{D5CC5EF6-8A43-FB46-A420-EF78B872C502}" type="presOf" srcId="{02608EF9-02DE-4A7B-A461-EEDFB09DC0E4}" destId="{38A38705-5C12-4DC9-AF98-210868F22923}" srcOrd="0" destOrd="0" presId="urn:microsoft.com/office/officeart/2005/8/layout/vList5"/>
    <dgm:cxn modelId="{0887A9C3-96E6-2B44-AD8E-0A8F662F77B6}" type="presParOf" srcId="{73B8297C-E026-4F7A-A91D-6D63AE093033}" destId="{EC78A059-77B8-43F5-AC87-6EC05C703A1E}" srcOrd="0" destOrd="0" presId="urn:microsoft.com/office/officeart/2005/8/layout/vList5"/>
    <dgm:cxn modelId="{7B1A10FA-7BC2-C046-8B67-E584EE8DEDC5}" type="presParOf" srcId="{EC78A059-77B8-43F5-AC87-6EC05C703A1E}" destId="{B07BA4AB-9C9A-482B-8183-E23712585A12}" srcOrd="0" destOrd="0" presId="urn:microsoft.com/office/officeart/2005/8/layout/vList5"/>
    <dgm:cxn modelId="{817C104F-96E7-9849-BE52-3BE6727A0901}" type="presParOf" srcId="{EC78A059-77B8-43F5-AC87-6EC05C703A1E}" destId="{708B5073-F319-4E3C-87A3-3AB41F2EB2D1}" srcOrd="1" destOrd="0" presId="urn:microsoft.com/office/officeart/2005/8/layout/vList5"/>
    <dgm:cxn modelId="{3F348E0E-4086-FA4A-869B-E3BC66643424}" type="presParOf" srcId="{73B8297C-E026-4F7A-A91D-6D63AE093033}" destId="{5C92703D-679B-4BED-B0CB-706AD20CE916}" srcOrd="1" destOrd="0" presId="urn:microsoft.com/office/officeart/2005/8/layout/vList5"/>
    <dgm:cxn modelId="{6CB74F62-8AAB-CE42-9030-B57C8DF0A19D}" type="presParOf" srcId="{73B8297C-E026-4F7A-A91D-6D63AE093033}" destId="{F6F6BD18-C830-401B-AC53-6AA7ED8EEFC5}" srcOrd="2" destOrd="0" presId="urn:microsoft.com/office/officeart/2005/8/layout/vList5"/>
    <dgm:cxn modelId="{01C4C889-C5D8-2349-AFF3-58321D26B271}" type="presParOf" srcId="{F6F6BD18-C830-401B-AC53-6AA7ED8EEFC5}" destId="{F4B4F11E-D463-4351-8E0E-A4D33BFB8F78}" srcOrd="0" destOrd="0" presId="urn:microsoft.com/office/officeart/2005/8/layout/vList5"/>
    <dgm:cxn modelId="{684813E8-5232-F449-8811-5BAF584BC941}" type="presParOf" srcId="{F6F6BD18-C830-401B-AC53-6AA7ED8EEFC5}" destId="{38A38705-5C12-4DC9-AF98-210868F22923}" srcOrd="1" destOrd="0" presId="urn:microsoft.com/office/officeart/2005/8/layout/vList5"/>
    <dgm:cxn modelId="{E98A61F9-6E97-B645-A463-C3312E671F2B}" type="presParOf" srcId="{73B8297C-E026-4F7A-A91D-6D63AE093033}" destId="{DDB50D69-068B-4B31-A3D8-EA4F6C301606}" srcOrd="3" destOrd="0" presId="urn:microsoft.com/office/officeart/2005/8/layout/vList5"/>
    <dgm:cxn modelId="{115F2303-8AD8-954B-9EED-C75A651BCC2A}" type="presParOf" srcId="{73B8297C-E026-4F7A-A91D-6D63AE093033}" destId="{B1AF7DE5-97BA-4E99-B2B1-55A67D809CA8}" srcOrd="4" destOrd="0" presId="urn:microsoft.com/office/officeart/2005/8/layout/vList5"/>
    <dgm:cxn modelId="{FACAA781-B380-6649-8136-4361AB45F952}" type="presParOf" srcId="{B1AF7DE5-97BA-4E99-B2B1-55A67D809CA8}" destId="{3C485D32-904F-4F36-BE55-B91C3119B42E}" srcOrd="0" destOrd="0" presId="urn:microsoft.com/office/officeart/2005/8/layout/vList5"/>
    <dgm:cxn modelId="{4EB494C4-21F1-7249-8D69-3EEF4083CC69}" type="presParOf" srcId="{B1AF7DE5-97BA-4E99-B2B1-55A67D809CA8}" destId="{8D309314-6CF2-442B-9C70-6BF1DCB0DB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E23804-AA22-413E-A650-4AD384A7A290}" type="doc">
      <dgm:prSet loTypeId="urn:microsoft.com/office/officeart/2005/8/layout/radial1" loCatId="relationship" qsTypeId="urn:microsoft.com/office/officeart/2005/8/quickstyle/simple1" qsCatId="simple" csTypeId="urn:microsoft.com/office/officeart/2005/8/colors/accent2_4" csCatId="accent2" phldr="1"/>
      <dgm:spPr/>
    </dgm:pt>
    <dgm:pt modelId="{DBAE8ED5-C5FE-41C5-A4CE-E1899CDAE84F}">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effectLst/>
              <a:latin typeface="Calibri" pitchFamily="34" charset="0"/>
              <a:ea typeface="ＭＳ Ｐゴシック" pitchFamily="34" charset="-128"/>
            </a:rPr>
            <a:t>Coaching Roles</a:t>
          </a:r>
          <a:endParaRPr kumimoji="0" lang="en-US" sz="2000" b="0" i="0" u="none" strike="noStrike" cap="none" normalizeH="0" baseline="0" dirty="0">
            <a:ln/>
            <a:effectLst/>
            <a:latin typeface="Times New Roman" pitchFamily="18" charset="0"/>
            <a:ea typeface="ＭＳ Ｐゴシック" pitchFamily="34" charset="-128"/>
          </a:endParaRPr>
        </a:p>
      </dgm:t>
    </dgm:pt>
    <dgm:pt modelId="{2409F828-3769-48CB-976D-AADB4D2DC677}" type="parTrans" cxnId="{78615DB5-63E8-45D0-8C24-6F33EDA6AD0B}">
      <dgm:prSet/>
      <dgm:spPr/>
      <dgm:t>
        <a:bodyPr/>
        <a:lstStyle/>
        <a:p>
          <a:endParaRPr lang="en-US" sz="1600"/>
        </a:p>
      </dgm:t>
    </dgm:pt>
    <dgm:pt modelId="{7D44C7D2-9E4F-4B2E-87F3-64231A6E6CAB}" type="sibTrans" cxnId="{78615DB5-63E8-45D0-8C24-6F33EDA6AD0B}">
      <dgm:prSet/>
      <dgm:spPr/>
      <dgm:t>
        <a:bodyPr/>
        <a:lstStyle/>
        <a:p>
          <a:endParaRPr lang="en-US" sz="1600"/>
        </a:p>
      </dgm:t>
    </dgm:pt>
    <dgm:pt modelId="{018B2EDC-A0B6-419C-AFE8-D4D96D31C63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effectLst/>
              <a:latin typeface="Calibri" pitchFamily="34" charset="0"/>
              <a:ea typeface="ＭＳ Ｐゴシック" pitchFamily="34" charset="-128"/>
            </a:rPr>
            <a:t>Facilitate</a:t>
          </a:r>
          <a:endParaRPr kumimoji="0" lang="en-US" sz="1800" b="0" i="0" u="none" strike="noStrike" cap="none" normalizeH="0" baseline="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effectLst/>
            <a:latin typeface="Times New Roman" pitchFamily="18" charset="0"/>
            <a:ea typeface="ＭＳ Ｐゴシック" pitchFamily="34" charset="-128"/>
          </a:endParaRPr>
        </a:p>
      </dgm:t>
    </dgm:pt>
    <dgm:pt modelId="{0D0FA7B1-E964-46C4-9874-8C5B615B00FF}" type="parTrans" cxnId="{AF97A4BF-D278-4C24-BED4-F0A8DACA83E6}">
      <dgm:prSet custT="1"/>
      <dgm:spPr/>
      <dgm:t>
        <a:bodyPr/>
        <a:lstStyle/>
        <a:p>
          <a:endParaRPr lang="en-US" sz="400"/>
        </a:p>
      </dgm:t>
    </dgm:pt>
    <dgm:pt modelId="{D1FDC9FD-5AFA-4F64-A096-467E4557B8BF}" type="sibTrans" cxnId="{AF97A4BF-D278-4C24-BED4-F0A8DACA83E6}">
      <dgm:prSet/>
      <dgm:spPr/>
      <dgm:t>
        <a:bodyPr/>
        <a:lstStyle/>
        <a:p>
          <a:endParaRPr lang="en-US" sz="1600"/>
        </a:p>
      </dgm:t>
    </dgm:pt>
    <dgm:pt modelId="{8B9D2A4D-677C-4B25-88FA-E6A9723D466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effectLst/>
              <a:latin typeface="Calibri" pitchFamily="34" charset="0"/>
              <a:ea typeface="ＭＳ Ｐゴシック" pitchFamily="34" charset="-128"/>
            </a:rPr>
            <a:t>Content Knowledge</a:t>
          </a:r>
          <a:endParaRPr kumimoji="0" lang="en-US" sz="1800" b="0" i="0" u="none" strike="noStrike" cap="none" normalizeH="0" baseline="0" dirty="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effectLst/>
            <a:latin typeface="Times New Roman" pitchFamily="18" charset="0"/>
            <a:ea typeface="ＭＳ Ｐゴシック" pitchFamily="34" charset="-128"/>
          </a:endParaRPr>
        </a:p>
      </dgm:t>
    </dgm:pt>
    <dgm:pt modelId="{75AC7514-58D5-4ED0-BA97-B1BABC01E375}" type="parTrans" cxnId="{F35D20EC-AA0C-4CF7-B2B4-5E6C529F9431}">
      <dgm:prSet custT="1"/>
      <dgm:spPr/>
      <dgm:t>
        <a:bodyPr/>
        <a:lstStyle/>
        <a:p>
          <a:endParaRPr lang="en-US" sz="400"/>
        </a:p>
      </dgm:t>
    </dgm:pt>
    <dgm:pt modelId="{F516BDE4-F594-4E63-9016-89BA9349B72C}" type="sibTrans" cxnId="{F35D20EC-AA0C-4CF7-B2B4-5E6C529F9431}">
      <dgm:prSet/>
      <dgm:spPr/>
      <dgm:t>
        <a:bodyPr/>
        <a:lstStyle/>
        <a:p>
          <a:endParaRPr lang="en-US" sz="1600"/>
        </a:p>
      </dgm:t>
    </dgm:pt>
    <dgm:pt modelId="{2730A294-8234-45A7-A653-C8146CA8902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effectLst/>
              <a:latin typeface="Calibri" pitchFamily="34" charset="0"/>
              <a:ea typeface="ＭＳ Ｐゴシック" pitchFamily="34" charset="-128"/>
            </a:rPr>
            <a:t>Communicate</a:t>
          </a:r>
          <a:endParaRPr kumimoji="0" lang="en-US" sz="1800" b="0" i="0" u="none" strike="noStrike" cap="none" normalizeH="0" baseline="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effectLst/>
            <a:latin typeface="Times New Roman" pitchFamily="18" charset="0"/>
            <a:ea typeface="ＭＳ Ｐゴシック" pitchFamily="34" charset="-128"/>
          </a:endParaRPr>
        </a:p>
      </dgm:t>
    </dgm:pt>
    <dgm:pt modelId="{64B6A9E9-CA22-4B66-8283-965AB3FD5CDD}" type="parTrans" cxnId="{30085088-7C74-4554-BED5-BE54BBC03DBD}">
      <dgm:prSet custT="1"/>
      <dgm:spPr/>
      <dgm:t>
        <a:bodyPr/>
        <a:lstStyle/>
        <a:p>
          <a:endParaRPr lang="en-US" sz="400"/>
        </a:p>
      </dgm:t>
    </dgm:pt>
    <dgm:pt modelId="{C97C2E40-C88E-4F2B-9C05-D73A4D66BCD4}" type="sibTrans" cxnId="{30085088-7C74-4554-BED5-BE54BBC03DBD}">
      <dgm:prSet/>
      <dgm:spPr/>
      <dgm:t>
        <a:bodyPr/>
        <a:lstStyle/>
        <a:p>
          <a:endParaRPr lang="en-US" sz="1600"/>
        </a:p>
      </dgm:t>
    </dgm:pt>
    <dgm:pt modelId="{ACC3CF3B-C244-4340-822B-6278FD1F305D}" type="pres">
      <dgm:prSet presAssocID="{FAE23804-AA22-413E-A650-4AD384A7A290}" presName="cycle" presStyleCnt="0">
        <dgm:presLayoutVars>
          <dgm:chMax val="1"/>
          <dgm:dir/>
          <dgm:animLvl val="ctr"/>
          <dgm:resizeHandles val="exact"/>
        </dgm:presLayoutVars>
      </dgm:prSet>
      <dgm:spPr/>
    </dgm:pt>
    <dgm:pt modelId="{015E76EF-D3BB-417B-B665-08118B7A04C3}" type="pres">
      <dgm:prSet presAssocID="{DBAE8ED5-C5FE-41C5-A4CE-E1899CDAE84F}" presName="centerShape" presStyleLbl="node0" presStyleIdx="0" presStyleCnt="1"/>
      <dgm:spPr/>
    </dgm:pt>
    <dgm:pt modelId="{9AB71A95-54C5-4683-A336-33D727872654}" type="pres">
      <dgm:prSet presAssocID="{0D0FA7B1-E964-46C4-9874-8C5B615B00FF}" presName="Name9" presStyleLbl="parChTrans1D2" presStyleIdx="0" presStyleCnt="3"/>
      <dgm:spPr/>
    </dgm:pt>
    <dgm:pt modelId="{EC6F0807-5D0D-4C6D-AAF8-675AE5D9EAEC}" type="pres">
      <dgm:prSet presAssocID="{0D0FA7B1-E964-46C4-9874-8C5B615B00FF}" presName="connTx" presStyleLbl="parChTrans1D2" presStyleIdx="0" presStyleCnt="3"/>
      <dgm:spPr/>
    </dgm:pt>
    <dgm:pt modelId="{ACF4FA95-2A1F-4693-BD9D-58F903D4801E}" type="pres">
      <dgm:prSet presAssocID="{018B2EDC-A0B6-419C-AFE8-D4D96D31C637}" presName="node" presStyleLbl="node1" presStyleIdx="0" presStyleCnt="3" custScaleX="112179">
        <dgm:presLayoutVars>
          <dgm:bulletEnabled val="1"/>
        </dgm:presLayoutVars>
      </dgm:prSet>
      <dgm:spPr/>
    </dgm:pt>
    <dgm:pt modelId="{18E66A00-ACB2-44B6-B92C-A48B43CC7078}" type="pres">
      <dgm:prSet presAssocID="{75AC7514-58D5-4ED0-BA97-B1BABC01E375}" presName="Name9" presStyleLbl="parChTrans1D2" presStyleIdx="1" presStyleCnt="3"/>
      <dgm:spPr/>
    </dgm:pt>
    <dgm:pt modelId="{9616E30C-D7C6-41FE-83A4-4AADB2962D0F}" type="pres">
      <dgm:prSet presAssocID="{75AC7514-58D5-4ED0-BA97-B1BABC01E375}" presName="connTx" presStyleLbl="parChTrans1D2" presStyleIdx="1" presStyleCnt="3"/>
      <dgm:spPr/>
    </dgm:pt>
    <dgm:pt modelId="{5744B105-91D1-4B33-9B9C-CAF3CB2CCCCF}" type="pres">
      <dgm:prSet presAssocID="{8B9D2A4D-677C-4B25-88FA-E6A9723D466E}" presName="node" presStyleLbl="node1" presStyleIdx="1" presStyleCnt="3" custScaleX="112179">
        <dgm:presLayoutVars>
          <dgm:bulletEnabled val="1"/>
        </dgm:presLayoutVars>
      </dgm:prSet>
      <dgm:spPr/>
    </dgm:pt>
    <dgm:pt modelId="{37D887C4-F113-468D-B743-6E9DA74D9510}" type="pres">
      <dgm:prSet presAssocID="{64B6A9E9-CA22-4B66-8283-965AB3FD5CDD}" presName="Name9" presStyleLbl="parChTrans1D2" presStyleIdx="2" presStyleCnt="3"/>
      <dgm:spPr/>
    </dgm:pt>
    <dgm:pt modelId="{9FC41B70-68E7-4EA4-AA11-F0AF603D3DE4}" type="pres">
      <dgm:prSet presAssocID="{64B6A9E9-CA22-4B66-8283-965AB3FD5CDD}" presName="connTx" presStyleLbl="parChTrans1D2" presStyleIdx="2" presStyleCnt="3"/>
      <dgm:spPr/>
    </dgm:pt>
    <dgm:pt modelId="{A653CDA3-502D-47DA-AFF3-B32994D7377C}" type="pres">
      <dgm:prSet presAssocID="{2730A294-8234-45A7-A653-C8146CA8902E}" presName="node" presStyleLbl="node1" presStyleIdx="2" presStyleCnt="3" custScaleX="112179">
        <dgm:presLayoutVars>
          <dgm:bulletEnabled val="1"/>
        </dgm:presLayoutVars>
      </dgm:prSet>
      <dgm:spPr/>
    </dgm:pt>
  </dgm:ptLst>
  <dgm:cxnLst>
    <dgm:cxn modelId="{6A8E8C0E-EC9B-A34A-8469-A2076F562E3A}" type="presOf" srcId="{2730A294-8234-45A7-A653-C8146CA8902E}" destId="{A653CDA3-502D-47DA-AFF3-B32994D7377C}" srcOrd="0" destOrd="0" presId="urn:microsoft.com/office/officeart/2005/8/layout/radial1"/>
    <dgm:cxn modelId="{8A475F17-0249-994F-A16C-031AE0A8BFFE}" type="presOf" srcId="{DBAE8ED5-C5FE-41C5-A4CE-E1899CDAE84F}" destId="{015E76EF-D3BB-417B-B665-08118B7A04C3}" srcOrd="0" destOrd="0" presId="urn:microsoft.com/office/officeart/2005/8/layout/radial1"/>
    <dgm:cxn modelId="{FE3EA11E-B766-D242-945E-4FDCF3FEB59C}" type="presOf" srcId="{64B6A9E9-CA22-4B66-8283-965AB3FD5CDD}" destId="{37D887C4-F113-468D-B743-6E9DA74D9510}" srcOrd="0" destOrd="0" presId="urn:microsoft.com/office/officeart/2005/8/layout/radial1"/>
    <dgm:cxn modelId="{82D8773A-F4E9-AA49-AC19-BFA7971874EF}" type="presOf" srcId="{018B2EDC-A0B6-419C-AFE8-D4D96D31C637}" destId="{ACF4FA95-2A1F-4693-BD9D-58F903D4801E}" srcOrd="0" destOrd="0" presId="urn:microsoft.com/office/officeart/2005/8/layout/radial1"/>
    <dgm:cxn modelId="{07C5E372-8CB2-784E-9BA1-EDA000AD0D2F}" type="presOf" srcId="{64B6A9E9-CA22-4B66-8283-965AB3FD5CDD}" destId="{9FC41B70-68E7-4EA4-AA11-F0AF603D3DE4}" srcOrd="1" destOrd="0" presId="urn:microsoft.com/office/officeart/2005/8/layout/radial1"/>
    <dgm:cxn modelId="{93844D7D-51F4-CD4B-B6E3-A675494C1CEC}" type="presOf" srcId="{75AC7514-58D5-4ED0-BA97-B1BABC01E375}" destId="{9616E30C-D7C6-41FE-83A4-4AADB2962D0F}" srcOrd="1" destOrd="0" presId="urn:microsoft.com/office/officeart/2005/8/layout/radial1"/>
    <dgm:cxn modelId="{30085088-7C74-4554-BED5-BE54BBC03DBD}" srcId="{DBAE8ED5-C5FE-41C5-A4CE-E1899CDAE84F}" destId="{2730A294-8234-45A7-A653-C8146CA8902E}" srcOrd="2" destOrd="0" parTransId="{64B6A9E9-CA22-4B66-8283-965AB3FD5CDD}" sibTransId="{C97C2E40-C88E-4F2B-9C05-D73A4D66BCD4}"/>
    <dgm:cxn modelId="{D5F55C92-472B-4F49-A22E-29B83FD2E8D7}" type="presOf" srcId="{8B9D2A4D-677C-4B25-88FA-E6A9723D466E}" destId="{5744B105-91D1-4B33-9B9C-CAF3CB2CCCCF}" srcOrd="0" destOrd="0" presId="urn:microsoft.com/office/officeart/2005/8/layout/radial1"/>
    <dgm:cxn modelId="{B490B59E-84F4-DA4A-8B1C-A340E95C5FD8}" type="presOf" srcId="{75AC7514-58D5-4ED0-BA97-B1BABC01E375}" destId="{18E66A00-ACB2-44B6-B92C-A48B43CC7078}" srcOrd="0" destOrd="0" presId="urn:microsoft.com/office/officeart/2005/8/layout/radial1"/>
    <dgm:cxn modelId="{4E4E7AB0-8751-634B-9557-1D3BB0567A13}" type="presOf" srcId="{0D0FA7B1-E964-46C4-9874-8C5B615B00FF}" destId="{EC6F0807-5D0D-4C6D-AAF8-675AE5D9EAEC}" srcOrd="1" destOrd="0" presId="urn:microsoft.com/office/officeart/2005/8/layout/radial1"/>
    <dgm:cxn modelId="{78615DB5-63E8-45D0-8C24-6F33EDA6AD0B}" srcId="{FAE23804-AA22-413E-A650-4AD384A7A290}" destId="{DBAE8ED5-C5FE-41C5-A4CE-E1899CDAE84F}" srcOrd="0" destOrd="0" parTransId="{2409F828-3769-48CB-976D-AADB4D2DC677}" sibTransId="{7D44C7D2-9E4F-4B2E-87F3-64231A6E6CAB}"/>
    <dgm:cxn modelId="{AF97A4BF-D278-4C24-BED4-F0A8DACA83E6}" srcId="{DBAE8ED5-C5FE-41C5-A4CE-E1899CDAE84F}" destId="{018B2EDC-A0B6-419C-AFE8-D4D96D31C637}" srcOrd="0" destOrd="0" parTransId="{0D0FA7B1-E964-46C4-9874-8C5B615B00FF}" sibTransId="{D1FDC9FD-5AFA-4F64-A096-467E4557B8BF}"/>
    <dgm:cxn modelId="{AFCF40CA-A5AC-F245-B9CA-EAF21B70F9AE}" type="presOf" srcId="{FAE23804-AA22-413E-A650-4AD384A7A290}" destId="{ACC3CF3B-C244-4340-822B-6278FD1F305D}" srcOrd="0" destOrd="0" presId="urn:microsoft.com/office/officeart/2005/8/layout/radial1"/>
    <dgm:cxn modelId="{F35D20EC-AA0C-4CF7-B2B4-5E6C529F9431}" srcId="{DBAE8ED5-C5FE-41C5-A4CE-E1899CDAE84F}" destId="{8B9D2A4D-677C-4B25-88FA-E6A9723D466E}" srcOrd="1" destOrd="0" parTransId="{75AC7514-58D5-4ED0-BA97-B1BABC01E375}" sibTransId="{F516BDE4-F594-4E63-9016-89BA9349B72C}"/>
    <dgm:cxn modelId="{069564FA-A6CF-5D49-A30F-B4160E908740}" type="presOf" srcId="{0D0FA7B1-E964-46C4-9874-8C5B615B00FF}" destId="{9AB71A95-54C5-4683-A336-33D727872654}" srcOrd="0" destOrd="0" presId="urn:microsoft.com/office/officeart/2005/8/layout/radial1"/>
    <dgm:cxn modelId="{41C5AB06-1FA2-8D41-9A8C-3F40ACA621BA}" type="presParOf" srcId="{ACC3CF3B-C244-4340-822B-6278FD1F305D}" destId="{015E76EF-D3BB-417B-B665-08118B7A04C3}" srcOrd="0" destOrd="0" presId="urn:microsoft.com/office/officeart/2005/8/layout/radial1"/>
    <dgm:cxn modelId="{D89721BD-989B-ED43-A6FB-CDD72BB06A20}" type="presParOf" srcId="{ACC3CF3B-C244-4340-822B-6278FD1F305D}" destId="{9AB71A95-54C5-4683-A336-33D727872654}" srcOrd="1" destOrd="0" presId="urn:microsoft.com/office/officeart/2005/8/layout/radial1"/>
    <dgm:cxn modelId="{D2881881-36F5-2F42-9B8A-54FDF515040C}" type="presParOf" srcId="{9AB71A95-54C5-4683-A336-33D727872654}" destId="{EC6F0807-5D0D-4C6D-AAF8-675AE5D9EAEC}" srcOrd="0" destOrd="0" presId="urn:microsoft.com/office/officeart/2005/8/layout/radial1"/>
    <dgm:cxn modelId="{CC57707E-B2BF-964A-9648-92A4B9E6FEF6}" type="presParOf" srcId="{ACC3CF3B-C244-4340-822B-6278FD1F305D}" destId="{ACF4FA95-2A1F-4693-BD9D-58F903D4801E}" srcOrd="2" destOrd="0" presId="urn:microsoft.com/office/officeart/2005/8/layout/radial1"/>
    <dgm:cxn modelId="{D9344555-A0CB-9341-94E8-119AE9D83083}" type="presParOf" srcId="{ACC3CF3B-C244-4340-822B-6278FD1F305D}" destId="{18E66A00-ACB2-44B6-B92C-A48B43CC7078}" srcOrd="3" destOrd="0" presId="urn:microsoft.com/office/officeart/2005/8/layout/radial1"/>
    <dgm:cxn modelId="{3EFBEEFB-B52C-5D41-B55F-357DD5BE01D6}" type="presParOf" srcId="{18E66A00-ACB2-44B6-B92C-A48B43CC7078}" destId="{9616E30C-D7C6-41FE-83A4-4AADB2962D0F}" srcOrd="0" destOrd="0" presId="urn:microsoft.com/office/officeart/2005/8/layout/radial1"/>
    <dgm:cxn modelId="{B6752D07-7E50-CA48-B513-D8AF6E7E4165}" type="presParOf" srcId="{ACC3CF3B-C244-4340-822B-6278FD1F305D}" destId="{5744B105-91D1-4B33-9B9C-CAF3CB2CCCCF}" srcOrd="4" destOrd="0" presId="urn:microsoft.com/office/officeart/2005/8/layout/radial1"/>
    <dgm:cxn modelId="{882A3C93-1525-A645-8F32-EACD113BD0EA}" type="presParOf" srcId="{ACC3CF3B-C244-4340-822B-6278FD1F305D}" destId="{37D887C4-F113-468D-B743-6E9DA74D9510}" srcOrd="5" destOrd="0" presId="urn:microsoft.com/office/officeart/2005/8/layout/radial1"/>
    <dgm:cxn modelId="{B308A6D9-6ABA-D84F-8EB2-F300B2F77E8E}" type="presParOf" srcId="{37D887C4-F113-468D-B743-6E9DA74D9510}" destId="{9FC41B70-68E7-4EA4-AA11-F0AF603D3DE4}" srcOrd="0" destOrd="0" presId="urn:microsoft.com/office/officeart/2005/8/layout/radial1"/>
    <dgm:cxn modelId="{E8D813CB-FFFB-C341-AEBC-9FC9088C52C1}" type="presParOf" srcId="{ACC3CF3B-C244-4340-822B-6278FD1F305D}" destId="{A653CDA3-502D-47DA-AFF3-B32994D7377C}"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374B81-1CDE-BF46-9E80-97551A74A000}" type="doc">
      <dgm:prSet loTypeId="urn:microsoft.com/office/officeart/2005/8/layout/process4" loCatId="" qsTypeId="urn:microsoft.com/office/officeart/2005/8/quickstyle/simple4" qsCatId="simple" csTypeId="urn:microsoft.com/office/officeart/2005/8/colors/colorful5" csCatId="colorful" phldr="1"/>
      <dgm:spPr/>
      <dgm:t>
        <a:bodyPr/>
        <a:lstStyle/>
        <a:p>
          <a:endParaRPr lang="en-US"/>
        </a:p>
      </dgm:t>
    </dgm:pt>
    <dgm:pt modelId="{6DE58C1A-5A3E-A448-8AAD-5B0F550BC923}">
      <dgm:prSet phldrT="[Text]"/>
      <dgm:spPr>
        <a:solidFill>
          <a:srgbClr val="002060"/>
        </a:solidFill>
      </dgm:spPr>
      <dgm:t>
        <a:bodyPr/>
        <a:lstStyle/>
        <a:p>
          <a:r>
            <a:rPr lang="en-US" dirty="0"/>
            <a:t>Data indicate:</a:t>
          </a:r>
        </a:p>
      </dgm:t>
    </dgm:pt>
    <dgm:pt modelId="{EDE6BE9D-E44A-3D49-8971-08F23E3CA153}" type="parTrans" cxnId="{67E002B0-B7E8-6842-934A-603783E0ABE9}">
      <dgm:prSet/>
      <dgm:spPr/>
      <dgm:t>
        <a:bodyPr/>
        <a:lstStyle/>
        <a:p>
          <a:endParaRPr lang="en-US"/>
        </a:p>
      </dgm:t>
    </dgm:pt>
    <dgm:pt modelId="{05CC670A-F4D0-8D48-958A-3CDF91AB410D}" type="sibTrans" cxnId="{67E002B0-B7E8-6842-934A-603783E0ABE9}">
      <dgm:prSet/>
      <dgm:spPr/>
      <dgm:t>
        <a:bodyPr/>
        <a:lstStyle/>
        <a:p>
          <a:endParaRPr lang="en-US"/>
        </a:p>
      </dgm:t>
    </dgm:pt>
    <dgm:pt modelId="{0A0AC3EE-F6C7-A044-A369-E5BCEDBEF3AD}">
      <dgm:prSet phldrT="[Text]" custT="1"/>
      <dgm:spPr/>
      <dgm:t>
        <a:bodyPr/>
        <a:lstStyle/>
        <a:p>
          <a:r>
            <a:rPr lang="en-US" sz="1600">
              <a:solidFill>
                <a:schemeClr val="tx1"/>
              </a:solidFill>
            </a:rPr>
            <a:t>46 (71%) Black students have received an office referral in the 2018-19 school year. </a:t>
          </a:r>
          <a:endParaRPr lang="en-US" sz="1600" dirty="0">
            <a:solidFill>
              <a:schemeClr val="tx1"/>
            </a:solidFill>
          </a:endParaRPr>
        </a:p>
      </dgm:t>
    </dgm:pt>
    <dgm:pt modelId="{F6BA010A-6F3E-474A-98F0-E62820D03044}" type="parTrans" cxnId="{12FC1F31-59F6-AF46-AA9E-EFDEB8A336EE}">
      <dgm:prSet/>
      <dgm:spPr/>
      <dgm:t>
        <a:bodyPr/>
        <a:lstStyle/>
        <a:p>
          <a:endParaRPr lang="en-US"/>
        </a:p>
      </dgm:t>
    </dgm:pt>
    <dgm:pt modelId="{E14DA95C-6433-1149-944F-478F0B5A0D15}" type="sibTrans" cxnId="{12FC1F31-59F6-AF46-AA9E-EFDEB8A336EE}">
      <dgm:prSet/>
      <dgm:spPr/>
      <dgm:t>
        <a:bodyPr/>
        <a:lstStyle/>
        <a:p>
          <a:endParaRPr lang="en-US"/>
        </a:p>
      </dgm:t>
    </dgm:pt>
    <dgm:pt modelId="{5CC197C3-4817-0B43-A7F8-8A14214E2D0E}">
      <dgm:prSet phldrT="[Text]"/>
      <dgm:spPr>
        <a:solidFill>
          <a:srgbClr val="002060"/>
        </a:solidFill>
      </dgm:spPr>
      <dgm:t>
        <a:bodyPr/>
        <a:lstStyle/>
        <a:p>
          <a:r>
            <a:rPr lang="en-US" dirty="0"/>
            <a:t>Data also indicate:</a:t>
          </a:r>
        </a:p>
      </dgm:t>
    </dgm:pt>
    <dgm:pt modelId="{5629B694-362C-7145-97AC-CA621D4A6F4E}" type="parTrans" cxnId="{2EE07930-F0AC-7544-B7D1-7A9E4ED68CF5}">
      <dgm:prSet/>
      <dgm:spPr/>
      <dgm:t>
        <a:bodyPr/>
        <a:lstStyle/>
        <a:p>
          <a:endParaRPr lang="en-US"/>
        </a:p>
      </dgm:t>
    </dgm:pt>
    <dgm:pt modelId="{C993C4FB-CE60-8A49-B978-F1BEC5675284}" type="sibTrans" cxnId="{2EE07930-F0AC-7544-B7D1-7A9E4ED68CF5}">
      <dgm:prSet/>
      <dgm:spPr/>
      <dgm:t>
        <a:bodyPr/>
        <a:lstStyle/>
        <a:p>
          <a:endParaRPr lang="en-US"/>
        </a:p>
      </dgm:t>
    </dgm:pt>
    <dgm:pt modelId="{56D163DD-35A4-824C-AB49-1FEBF49F1580}">
      <dgm:prSet phldrT="[Text]" custT="1"/>
      <dgm:spPr/>
      <dgm:t>
        <a:bodyPr/>
        <a:lstStyle/>
        <a:p>
          <a:r>
            <a:rPr lang="en-US" sz="1600" dirty="0">
              <a:solidFill>
                <a:schemeClr val="tx1"/>
              </a:solidFill>
            </a:rPr>
            <a:t>Referral Type: Major</a:t>
          </a:r>
        </a:p>
      </dgm:t>
    </dgm:pt>
    <dgm:pt modelId="{6E27DBDF-C168-EE4A-9BD3-818ABE5A04B2}" type="parTrans" cxnId="{9448C448-9FB2-EC47-A7EF-7B434AB8E400}">
      <dgm:prSet/>
      <dgm:spPr/>
      <dgm:t>
        <a:bodyPr/>
        <a:lstStyle/>
        <a:p>
          <a:endParaRPr lang="en-US"/>
        </a:p>
      </dgm:t>
    </dgm:pt>
    <dgm:pt modelId="{824DC5AA-9FA6-EC44-A6DA-07D196AC5B32}" type="sibTrans" cxnId="{9448C448-9FB2-EC47-A7EF-7B434AB8E400}">
      <dgm:prSet/>
      <dgm:spPr/>
      <dgm:t>
        <a:bodyPr/>
        <a:lstStyle/>
        <a:p>
          <a:endParaRPr lang="en-US"/>
        </a:p>
      </dgm:t>
    </dgm:pt>
    <dgm:pt modelId="{4C00552A-8F11-F04C-B3A2-C567F119D5D3}">
      <dgm:prSet phldrT="[Text]"/>
      <dgm:spPr>
        <a:solidFill>
          <a:srgbClr val="002060"/>
        </a:solidFill>
      </dgm:spPr>
      <dgm:t>
        <a:bodyPr/>
        <a:lstStyle/>
        <a:p>
          <a:r>
            <a:rPr lang="en-US" dirty="0"/>
            <a:t>What to do?</a:t>
          </a:r>
        </a:p>
      </dgm:t>
    </dgm:pt>
    <dgm:pt modelId="{D34D220C-BD04-EE4C-A96B-0001B975D2EE}" type="parTrans" cxnId="{2B813F6D-66A0-C346-8178-5F4C313AC2AC}">
      <dgm:prSet/>
      <dgm:spPr/>
      <dgm:t>
        <a:bodyPr/>
        <a:lstStyle/>
        <a:p>
          <a:endParaRPr lang="en-US"/>
        </a:p>
      </dgm:t>
    </dgm:pt>
    <dgm:pt modelId="{304A18A4-3241-D343-B058-0599992743A1}" type="sibTrans" cxnId="{2B813F6D-66A0-C346-8178-5F4C313AC2AC}">
      <dgm:prSet/>
      <dgm:spPr/>
      <dgm:t>
        <a:bodyPr/>
        <a:lstStyle/>
        <a:p>
          <a:endParaRPr lang="en-US"/>
        </a:p>
      </dgm:t>
    </dgm:pt>
    <dgm:pt modelId="{B9E2773E-528C-F04B-93CC-90DD3AFF101B}">
      <dgm:prSet phldrT="[Text]" custT="1"/>
      <dgm:spPr/>
      <dgm:t>
        <a:bodyPr/>
        <a:lstStyle/>
        <a:p>
          <a:r>
            <a:rPr lang="en-US" sz="1600" dirty="0">
              <a:solidFill>
                <a:schemeClr val="tx1"/>
              </a:solidFill>
            </a:rPr>
            <a:t>Behavior: defiance, inappropriate language, harassment </a:t>
          </a:r>
        </a:p>
      </dgm:t>
    </dgm:pt>
    <dgm:pt modelId="{23886173-710F-B347-93A7-F9C3E1CE503C}" type="parTrans" cxnId="{E5771854-356B-F74A-86DC-114F7CF97DA1}">
      <dgm:prSet/>
      <dgm:spPr/>
      <dgm:t>
        <a:bodyPr/>
        <a:lstStyle/>
        <a:p>
          <a:endParaRPr lang="en-US"/>
        </a:p>
      </dgm:t>
    </dgm:pt>
    <dgm:pt modelId="{8100FF60-2F60-BC4F-AB5C-E806A0FDC3D3}" type="sibTrans" cxnId="{E5771854-356B-F74A-86DC-114F7CF97DA1}">
      <dgm:prSet/>
      <dgm:spPr/>
      <dgm:t>
        <a:bodyPr/>
        <a:lstStyle/>
        <a:p>
          <a:endParaRPr lang="en-US"/>
        </a:p>
      </dgm:t>
    </dgm:pt>
    <dgm:pt modelId="{7ADAF883-868E-884D-8D46-C202E506C083}">
      <dgm:prSet phldrT="[Text]" custT="1"/>
      <dgm:spPr/>
      <dgm:t>
        <a:bodyPr/>
        <a:lstStyle/>
        <a:p>
          <a:r>
            <a:rPr lang="en-US" sz="1600" dirty="0"/>
            <a:t>Location: </a:t>
          </a:r>
          <a:r>
            <a:rPr lang="en-US" sz="1600" dirty="0">
              <a:solidFill>
                <a:schemeClr val="tx1"/>
              </a:solidFill>
            </a:rPr>
            <a:t>Classroom</a:t>
          </a:r>
        </a:p>
      </dgm:t>
    </dgm:pt>
    <dgm:pt modelId="{ADCA2814-F430-9842-B68A-6C226A825846}" type="parTrans" cxnId="{88137B37-C879-664C-BFBE-FE0C5F95A482}">
      <dgm:prSet/>
      <dgm:spPr/>
      <dgm:t>
        <a:bodyPr/>
        <a:lstStyle/>
        <a:p>
          <a:endParaRPr lang="en-US"/>
        </a:p>
      </dgm:t>
    </dgm:pt>
    <dgm:pt modelId="{D33AFB79-1A73-D945-9F2F-77346F567911}" type="sibTrans" cxnId="{88137B37-C879-664C-BFBE-FE0C5F95A482}">
      <dgm:prSet/>
      <dgm:spPr/>
      <dgm:t>
        <a:bodyPr/>
        <a:lstStyle/>
        <a:p>
          <a:endParaRPr lang="en-US"/>
        </a:p>
      </dgm:t>
    </dgm:pt>
    <dgm:pt modelId="{5D157B79-C5A5-DF4B-AD23-CCC5545C78BD}">
      <dgm:prSet phldrT="[Text]" custT="1"/>
      <dgm:spPr/>
      <dgm:t>
        <a:bodyPr/>
        <a:lstStyle/>
        <a:p>
          <a:r>
            <a:rPr lang="en-US" sz="1600" dirty="0">
              <a:solidFill>
                <a:schemeClr val="tx1"/>
              </a:solidFill>
            </a:rPr>
            <a:t>Use data to identify Vulnerable Decision Points and teach all staff to use a Neutralizing Routine during those times/locations/behaviors </a:t>
          </a:r>
        </a:p>
      </dgm:t>
    </dgm:pt>
    <dgm:pt modelId="{D6EC5EAA-689F-6A45-9A41-89852A803F6F}" type="sibTrans" cxnId="{1647546B-0F9A-0249-AA1D-8EC9FE1BA044}">
      <dgm:prSet/>
      <dgm:spPr/>
      <dgm:t>
        <a:bodyPr/>
        <a:lstStyle/>
        <a:p>
          <a:endParaRPr lang="en-US"/>
        </a:p>
      </dgm:t>
    </dgm:pt>
    <dgm:pt modelId="{515FDA03-D974-1545-981B-1E68685EBDE7}" type="parTrans" cxnId="{1647546B-0F9A-0249-AA1D-8EC9FE1BA044}">
      <dgm:prSet/>
      <dgm:spPr/>
      <dgm:t>
        <a:bodyPr/>
        <a:lstStyle/>
        <a:p>
          <a:endParaRPr lang="en-US"/>
        </a:p>
      </dgm:t>
    </dgm:pt>
    <dgm:pt modelId="{10AF5588-CCC6-CD45-8ADD-395C04C630EB}">
      <dgm:prSet phldrT="[Text]" custT="1"/>
      <dgm:spPr/>
      <dgm:t>
        <a:bodyPr/>
        <a:lstStyle/>
        <a:p>
          <a:r>
            <a:rPr lang="en-US" sz="1600" dirty="0">
              <a:solidFill>
                <a:schemeClr val="tx1"/>
              </a:solidFill>
            </a:rPr>
            <a:t>Time of Day: Morning</a:t>
          </a:r>
        </a:p>
      </dgm:t>
    </dgm:pt>
    <dgm:pt modelId="{1A6D0E8E-0EE7-AB4B-945D-037AC7667AFB}" type="parTrans" cxnId="{C27845F4-552A-0346-B096-688506AB2D73}">
      <dgm:prSet/>
      <dgm:spPr/>
      <dgm:t>
        <a:bodyPr/>
        <a:lstStyle/>
        <a:p>
          <a:endParaRPr lang="en-US"/>
        </a:p>
      </dgm:t>
    </dgm:pt>
    <dgm:pt modelId="{E8B356D4-E42B-5A49-86A6-87C85472F750}" type="sibTrans" cxnId="{C27845F4-552A-0346-B096-688506AB2D73}">
      <dgm:prSet/>
      <dgm:spPr/>
      <dgm:t>
        <a:bodyPr/>
        <a:lstStyle/>
        <a:p>
          <a:endParaRPr lang="en-US"/>
        </a:p>
      </dgm:t>
    </dgm:pt>
    <dgm:pt modelId="{152DFE9C-13CE-FF43-9371-CC40DE40F461}" type="pres">
      <dgm:prSet presAssocID="{5C374B81-1CDE-BF46-9E80-97551A74A000}" presName="Name0" presStyleCnt="0">
        <dgm:presLayoutVars>
          <dgm:dir/>
          <dgm:animLvl val="lvl"/>
          <dgm:resizeHandles val="exact"/>
        </dgm:presLayoutVars>
      </dgm:prSet>
      <dgm:spPr/>
    </dgm:pt>
    <dgm:pt modelId="{0ED225D6-1187-E347-B5F3-4538F7DE49D8}" type="pres">
      <dgm:prSet presAssocID="{4C00552A-8F11-F04C-B3A2-C567F119D5D3}" presName="boxAndChildren" presStyleCnt="0"/>
      <dgm:spPr/>
    </dgm:pt>
    <dgm:pt modelId="{BA5A158F-5BDE-A840-BBC4-A1A2C27C0AA1}" type="pres">
      <dgm:prSet presAssocID="{4C00552A-8F11-F04C-B3A2-C567F119D5D3}" presName="parentTextBox" presStyleLbl="node1" presStyleIdx="0" presStyleCnt="3"/>
      <dgm:spPr/>
    </dgm:pt>
    <dgm:pt modelId="{A5F37FDA-A18B-2546-B7FD-E2532BB5CF82}" type="pres">
      <dgm:prSet presAssocID="{4C00552A-8F11-F04C-B3A2-C567F119D5D3}" presName="entireBox" presStyleLbl="node1" presStyleIdx="0" presStyleCnt="3" custScaleY="59530"/>
      <dgm:spPr/>
    </dgm:pt>
    <dgm:pt modelId="{1261F796-468A-0744-9C66-70FF90D34F1B}" type="pres">
      <dgm:prSet presAssocID="{4C00552A-8F11-F04C-B3A2-C567F119D5D3}" presName="descendantBox" presStyleCnt="0"/>
      <dgm:spPr/>
    </dgm:pt>
    <dgm:pt modelId="{5DD7F565-B840-6C4B-B578-172C8EC81DDB}" type="pres">
      <dgm:prSet presAssocID="{5D157B79-C5A5-DF4B-AD23-CCC5545C78BD}" presName="childTextBox" presStyleLbl="fgAccFollowNode1" presStyleIdx="0" presStyleCnt="6" custScaleY="71609" custLinFactNeighborY="-19149">
        <dgm:presLayoutVars>
          <dgm:bulletEnabled val="1"/>
        </dgm:presLayoutVars>
      </dgm:prSet>
      <dgm:spPr/>
    </dgm:pt>
    <dgm:pt modelId="{345EAFE3-904B-8445-96C7-5DB009AA5875}" type="pres">
      <dgm:prSet presAssocID="{C993C4FB-CE60-8A49-B978-F1BEC5675284}" presName="sp" presStyleCnt="0"/>
      <dgm:spPr/>
    </dgm:pt>
    <dgm:pt modelId="{4965738E-362B-B34E-B8EA-026D0AD6521F}" type="pres">
      <dgm:prSet presAssocID="{5CC197C3-4817-0B43-A7F8-8A14214E2D0E}" presName="arrowAndChildren" presStyleCnt="0"/>
      <dgm:spPr/>
    </dgm:pt>
    <dgm:pt modelId="{6322139A-BE4F-0044-BF69-CB08A9294901}" type="pres">
      <dgm:prSet presAssocID="{5CC197C3-4817-0B43-A7F8-8A14214E2D0E}" presName="parentTextArrow" presStyleLbl="node1" presStyleIdx="0" presStyleCnt="3"/>
      <dgm:spPr/>
    </dgm:pt>
    <dgm:pt modelId="{9214A560-6C37-9F4B-AC97-F4D0364388FF}" type="pres">
      <dgm:prSet presAssocID="{5CC197C3-4817-0B43-A7F8-8A14214E2D0E}" presName="arrow" presStyleLbl="node1" presStyleIdx="1" presStyleCnt="3" custScaleY="58692"/>
      <dgm:spPr/>
    </dgm:pt>
    <dgm:pt modelId="{1B2EF2B7-83E7-DF4A-839C-B0CBD1364482}" type="pres">
      <dgm:prSet presAssocID="{5CC197C3-4817-0B43-A7F8-8A14214E2D0E}" presName="descendantArrow" presStyleCnt="0"/>
      <dgm:spPr/>
    </dgm:pt>
    <dgm:pt modelId="{3F72287E-4D08-9D42-B5EB-9F5D5D4B40A9}" type="pres">
      <dgm:prSet presAssocID="{56D163DD-35A4-824C-AB49-1FEBF49F1580}" presName="childTextArrow" presStyleLbl="fgAccFollowNode1" presStyleIdx="1" presStyleCnt="6" custScaleY="74930" custLinFactNeighborY="-5277">
        <dgm:presLayoutVars>
          <dgm:bulletEnabled val="1"/>
        </dgm:presLayoutVars>
      </dgm:prSet>
      <dgm:spPr/>
    </dgm:pt>
    <dgm:pt modelId="{ACE543FA-59CB-3746-9D03-2FCCE46B2048}" type="pres">
      <dgm:prSet presAssocID="{B9E2773E-528C-F04B-93CC-90DD3AFF101B}" presName="childTextArrow" presStyleLbl="fgAccFollowNode1" presStyleIdx="2" presStyleCnt="6" custScaleY="74930" custLinFactNeighborY="-5277">
        <dgm:presLayoutVars>
          <dgm:bulletEnabled val="1"/>
        </dgm:presLayoutVars>
      </dgm:prSet>
      <dgm:spPr/>
    </dgm:pt>
    <dgm:pt modelId="{4E87D756-6821-3D4C-B6BB-0FDF0D387344}" type="pres">
      <dgm:prSet presAssocID="{7ADAF883-868E-884D-8D46-C202E506C083}" presName="childTextArrow" presStyleLbl="fgAccFollowNode1" presStyleIdx="3" presStyleCnt="6" custScaleY="74930" custLinFactNeighborY="-5277">
        <dgm:presLayoutVars>
          <dgm:bulletEnabled val="1"/>
        </dgm:presLayoutVars>
      </dgm:prSet>
      <dgm:spPr/>
    </dgm:pt>
    <dgm:pt modelId="{F897E931-4A72-2849-B14F-DADF4945B97E}" type="pres">
      <dgm:prSet presAssocID="{10AF5588-CCC6-CD45-8ADD-395C04C630EB}" presName="childTextArrow" presStyleLbl="fgAccFollowNode1" presStyleIdx="4" presStyleCnt="6" custScaleY="74930" custLinFactNeighborY="-5277">
        <dgm:presLayoutVars>
          <dgm:bulletEnabled val="1"/>
        </dgm:presLayoutVars>
      </dgm:prSet>
      <dgm:spPr/>
    </dgm:pt>
    <dgm:pt modelId="{40F2E8BF-C11A-C943-B059-87D3B406A5B4}" type="pres">
      <dgm:prSet presAssocID="{05CC670A-F4D0-8D48-958A-3CDF91AB410D}" presName="sp" presStyleCnt="0"/>
      <dgm:spPr/>
    </dgm:pt>
    <dgm:pt modelId="{0A8D8779-DF88-2844-A76C-7220FFB19EA4}" type="pres">
      <dgm:prSet presAssocID="{6DE58C1A-5A3E-A448-8AAD-5B0F550BC923}" presName="arrowAndChildren" presStyleCnt="0"/>
      <dgm:spPr/>
    </dgm:pt>
    <dgm:pt modelId="{6B74A39D-C2A4-5E44-A5BD-086462D223EE}" type="pres">
      <dgm:prSet presAssocID="{6DE58C1A-5A3E-A448-8AAD-5B0F550BC923}" presName="parentTextArrow" presStyleLbl="node1" presStyleIdx="1" presStyleCnt="3"/>
      <dgm:spPr/>
    </dgm:pt>
    <dgm:pt modelId="{4D9BBE63-9C89-FF41-950A-10B083CC4C7F}" type="pres">
      <dgm:prSet presAssocID="{6DE58C1A-5A3E-A448-8AAD-5B0F550BC923}" presName="arrow" presStyleLbl="node1" presStyleIdx="2" presStyleCnt="3" custScaleY="68696"/>
      <dgm:spPr/>
    </dgm:pt>
    <dgm:pt modelId="{D8782C22-B196-1045-BB05-2B52CDFAFDE6}" type="pres">
      <dgm:prSet presAssocID="{6DE58C1A-5A3E-A448-8AAD-5B0F550BC923}" presName="descendantArrow" presStyleCnt="0"/>
      <dgm:spPr/>
    </dgm:pt>
    <dgm:pt modelId="{ECF2119C-3F51-B346-A24E-3CB39E785E01}" type="pres">
      <dgm:prSet presAssocID="{0A0AC3EE-F6C7-A044-A369-E5BCEDBEF3AD}" presName="childTextArrow" presStyleLbl="fgAccFollowNode1" presStyleIdx="5" presStyleCnt="6" custScaleY="68146" custLinFactNeighborY="-4149">
        <dgm:presLayoutVars>
          <dgm:bulletEnabled val="1"/>
        </dgm:presLayoutVars>
      </dgm:prSet>
      <dgm:spPr/>
    </dgm:pt>
  </dgm:ptLst>
  <dgm:cxnLst>
    <dgm:cxn modelId="{CC8E0C0A-2019-E943-98A5-604EFEAB3C33}" type="presOf" srcId="{6DE58C1A-5A3E-A448-8AAD-5B0F550BC923}" destId="{4D9BBE63-9C89-FF41-950A-10B083CC4C7F}" srcOrd="1" destOrd="0" presId="urn:microsoft.com/office/officeart/2005/8/layout/process4"/>
    <dgm:cxn modelId="{46CC3814-C1E9-5443-AB30-407AD596D6CC}" type="presOf" srcId="{10AF5588-CCC6-CD45-8ADD-395C04C630EB}" destId="{F897E931-4A72-2849-B14F-DADF4945B97E}" srcOrd="0" destOrd="0" presId="urn:microsoft.com/office/officeart/2005/8/layout/process4"/>
    <dgm:cxn modelId="{ECC20429-A487-CC44-A831-1A8333E18C14}" type="presOf" srcId="{5CC197C3-4817-0B43-A7F8-8A14214E2D0E}" destId="{6322139A-BE4F-0044-BF69-CB08A9294901}" srcOrd="0" destOrd="0" presId="urn:microsoft.com/office/officeart/2005/8/layout/process4"/>
    <dgm:cxn modelId="{2EE07930-F0AC-7544-B7D1-7A9E4ED68CF5}" srcId="{5C374B81-1CDE-BF46-9E80-97551A74A000}" destId="{5CC197C3-4817-0B43-A7F8-8A14214E2D0E}" srcOrd="1" destOrd="0" parTransId="{5629B694-362C-7145-97AC-CA621D4A6F4E}" sibTransId="{C993C4FB-CE60-8A49-B978-F1BEC5675284}"/>
    <dgm:cxn modelId="{12FC1F31-59F6-AF46-AA9E-EFDEB8A336EE}" srcId="{6DE58C1A-5A3E-A448-8AAD-5B0F550BC923}" destId="{0A0AC3EE-F6C7-A044-A369-E5BCEDBEF3AD}" srcOrd="0" destOrd="0" parTransId="{F6BA010A-6F3E-474A-98F0-E62820D03044}" sibTransId="{E14DA95C-6433-1149-944F-478F0B5A0D15}"/>
    <dgm:cxn modelId="{0E2D5431-FEEF-A448-9A83-57D3A3986C9E}" type="presOf" srcId="{5CC197C3-4817-0B43-A7F8-8A14214E2D0E}" destId="{9214A560-6C37-9F4B-AC97-F4D0364388FF}" srcOrd="1" destOrd="0" presId="urn:microsoft.com/office/officeart/2005/8/layout/process4"/>
    <dgm:cxn modelId="{88137B37-C879-664C-BFBE-FE0C5F95A482}" srcId="{5CC197C3-4817-0B43-A7F8-8A14214E2D0E}" destId="{7ADAF883-868E-884D-8D46-C202E506C083}" srcOrd="2" destOrd="0" parTransId="{ADCA2814-F430-9842-B68A-6C226A825846}" sibTransId="{D33AFB79-1A73-D945-9F2F-77346F567911}"/>
    <dgm:cxn modelId="{07146739-F9C1-F641-8554-000EEA378D4A}" type="presOf" srcId="{7ADAF883-868E-884D-8D46-C202E506C083}" destId="{4E87D756-6821-3D4C-B6BB-0FDF0D387344}" srcOrd="0" destOrd="0" presId="urn:microsoft.com/office/officeart/2005/8/layout/process4"/>
    <dgm:cxn modelId="{9448C448-9FB2-EC47-A7EF-7B434AB8E400}" srcId="{5CC197C3-4817-0B43-A7F8-8A14214E2D0E}" destId="{56D163DD-35A4-824C-AB49-1FEBF49F1580}" srcOrd="0" destOrd="0" parTransId="{6E27DBDF-C168-EE4A-9BD3-818ABE5A04B2}" sibTransId="{824DC5AA-9FA6-EC44-A6DA-07D196AC5B32}"/>
    <dgm:cxn modelId="{E5771854-356B-F74A-86DC-114F7CF97DA1}" srcId="{5CC197C3-4817-0B43-A7F8-8A14214E2D0E}" destId="{B9E2773E-528C-F04B-93CC-90DD3AFF101B}" srcOrd="1" destOrd="0" parTransId="{23886173-710F-B347-93A7-F9C3E1CE503C}" sibTransId="{8100FF60-2F60-BC4F-AB5C-E806A0FDC3D3}"/>
    <dgm:cxn modelId="{C4ABF15D-D67D-5D4D-8375-E3586E6B2D39}" type="presOf" srcId="{56D163DD-35A4-824C-AB49-1FEBF49F1580}" destId="{3F72287E-4D08-9D42-B5EB-9F5D5D4B40A9}" srcOrd="0" destOrd="0" presId="urn:microsoft.com/office/officeart/2005/8/layout/process4"/>
    <dgm:cxn modelId="{1647546B-0F9A-0249-AA1D-8EC9FE1BA044}" srcId="{4C00552A-8F11-F04C-B3A2-C567F119D5D3}" destId="{5D157B79-C5A5-DF4B-AD23-CCC5545C78BD}" srcOrd="0" destOrd="0" parTransId="{515FDA03-D974-1545-981B-1E68685EBDE7}" sibTransId="{D6EC5EAA-689F-6A45-9A41-89852A803F6F}"/>
    <dgm:cxn modelId="{2B813F6D-66A0-C346-8178-5F4C313AC2AC}" srcId="{5C374B81-1CDE-BF46-9E80-97551A74A000}" destId="{4C00552A-8F11-F04C-B3A2-C567F119D5D3}" srcOrd="2" destOrd="0" parTransId="{D34D220C-BD04-EE4C-A96B-0001B975D2EE}" sibTransId="{304A18A4-3241-D343-B058-0599992743A1}"/>
    <dgm:cxn modelId="{054E1D98-900A-9545-A994-3883223BBB48}" type="presOf" srcId="{4C00552A-8F11-F04C-B3A2-C567F119D5D3}" destId="{BA5A158F-5BDE-A840-BBC4-A1A2C27C0AA1}" srcOrd="0" destOrd="0" presId="urn:microsoft.com/office/officeart/2005/8/layout/process4"/>
    <dgm:cxn modelId="{82CA2FA4-5732-D042-82E8-48FAC2FCA79B}" type="presOf" srcId="{6DE58C1A-5A3E-A448-8AAD-5B0F550BC923}" destId="{6B74A39D-C2A4-5E44-A5BD-086462D223EE}" srcOrd="0" destOrd="0" presId="urn:microsoft.com/office/officeart/2005/8/layout/process4"/>
    <dgm:cxn modelId="{B752E3AB-CAF5-A44C-B6ED-4EBDA14CEACC}" type="presOf" srcId="{B9E2773E-528C-F04B-93CC-90DD3AFF101B}" destId="{ACE543FA-59CB-3746-9D03-2FCCE46B2048}" srcOrd="0" destOrd="0" presId="urn:microsoft.com/office/officeart/2005/8/layout/process4"/>
    <dgm:cxn modelId="{67E002B0-B7E8-6842-934A-603783E0ABE9}" srcId="{5C374B81-1CDE-BF46-9E80-97551A74A000}" destId="{6DE58C1A-5A3E-A448-8AAD-5B0F550BC923}" srcOrd="0" destOrd="0" parTransId="{EDE6BE9D-E44A-3D49-8971-08F23E3CA153}" sibTransId="{05CC670A-F4D0-8D48-958A-3CDF91AB410D}"/>
    <dgm:cxn modelId="{07CD0ABA-6786-484E-81C2-CFD3EC744DF7}" type="presOf" srcId="{4C00552A-8F11-F04C-B3A2-C567F119D5D3}" destId="{A5F37FDA-A18B-2546-B7FD-E2532BB5CF82}" srcOrd="1" destOrd="0" presId="urn:microsoft.com/office/officeart/2005/8/layout/process4"/>
    <dgm:cxn modelId="{9B7E65DF-22B6-3E43-8794-B50FD063D0DB}" type="presOf" srcId="{0A0AC3EE-F6C7-A044-A369-E5BCEDBEF3AD}" destId="{ECF2119C-3F51-B346-A24E-3CB39E785E01}" srcOrd="0" destOrd="0" presId="urn:microsoft.com/office/officeart/2005/8/layout/process4"/>
    <dgm:cxn modelId="{1DA59DEB-C3AF-2044-87D0-D2C79D1CBA4F}" type="presOf" srcId="{5D157B79-C5A5-DF4B-AD23-CCC5545C78BD}" destId="{5DD7F565-B840-6C4B-B578-172C8EC81DDB}" srcOrd="0" destOrd="0" presId="urn:microsoft.com/office/officeart/2005/8/layout/process4"/>
    <dgm:cxn modelId="{C27845F4-552A-0346-B096-688506AB2D73}" srcId="{5CC197C3-4817-0B43-A7F8-8A14214E2D0E}" destId="{10AF5588-CCC6-CD45-8ADD-395C04C630EB}" srcOrd="3" destOrd="0" parTransId="{1A6D0E8E-0EE7-AB4B-945D-037AC7667AFB}" sibTransId="{E8B356D4-E42B-5A49-86A6-87C85472F750}"/>
    <dgm:cxn modelId="{9582D3F8-7C57-544A-BF17-F13667CC223E}" type="presOf" srcId="{5C374B81-1CDE-BF46-9E80-97551A74A000}" destId="{152DFE9C-13CE-FF43-9371-CC40DE40F461}" srcOrd="0" destOrd="0" presId="urn:microsoft.com/office/officeart/2005/8/layout/process4"/>
    <dgm:cxn modelId="{AABC8DC5-7D47-CD42-B167-795F1CD8788A}" type="presParOf" srcId="{152DFE9C-13CE-FF43-9371-CC40DE40F461}" destId="{0ED225D6-1187-E347-B5F3-4538F7DE49D8}" srcOrd="0" destOrd="0" presId="urn:microsoft.com/office/officeart/2005/8/layout/process4"/>
    <dgm:cxn modelId="{5D6E4737-A274-DE4E-B9D1-AF3B4CB1814E}" type="presParOf" srcId="{0ED225D6-1187-E347-B5F3-4538F7DE49D8}" destId="{BA5A158F-5BDE-A840-BBC4-A1A2C27C0AA1}" srcOrd="0" destOrd="0" presId="urn:microsoft.com/office/officeart/2005/8/layout/process4"/>
    <dgm:cxn modelId="{35D18F90-B1B3-B444-8017-77AEF12557F1}" type="presParOf" srcId="{0ED225D6-1187-E347-B5F3-4538F7DE49D8}" destId="{A5F37FDA-A18B-2546-B7FD-E2532BB5CF82}" srcOrd="1" destOrd="0" presId="urn:microsoft.com/office/officeart/2005/8/layout/process4"/>
    <dgm:cxn modelId="{A1AB654A-2B5D-9C42-8368-D8364ED830ED}" type="presParOf" srcId="{0ED225D6-1187-E347-B5F3-4538F7DE49D8}" destId="{1261F796-468A-0744-9C66-70FF90D34F1B}" srcOrd="2" destOrd="0" presId="urn:microsoft.com/office/officeart/2005/8/layout/process4"/>
    <dgm:cxn modelId="{99A3776D-964D-9F49-89B4-36B0E3871498}" type="presParOf" srcId="{1261F796-468A-0744-9C66-70FF90D34F1B}" destId="{5DD7F565-B840-6C4B-B578-172C8EC81DDB}" srcOrd="0" destOrd="0" presId="urn:microsoft.com/office/officeart/2005/8/layout/process4"/>
    <dgm:cxn modelId="{E00BCD3B-88AA-8D44-B7EB-B865B109FBBF}" type="presParOf" srcId="{152DFE9C-13CE-FF43-9371-CC40DE40F461}" destId="{345EAFE3-904B-8445-96C7-5DB009AA5875}" srcOrd="1" destOrd="0" presId="urn:microsoft.com/office/officeart/2005/8/layout/process4"/>
    <dgm:cxn modelId="{3C80B4F0-4AFB-8449-BB1D-B600DE8E39DB}" type="presParOf" srcId="{152DFE9C-13CE-FF43-9371-CC40DE40F461}" destId="{4965738E-362B-B34E-B8EA-026D0AD6521F}" srcOrd="2" destOrd="0" presId="urn:microsoft.com/office/officeart/2005/8/layout/process4"/>
    <dgm:cxn modelId="{05C5DE4A-22F6-9C43-A730-9D3A0BE13918}" type="presParOf" srcId="{4965738E-362B-B34E-B8EA-026D0AD6521F}" destId="{6322139A-BE4F-0044-BF69-CB08A9294901}" srcOrd="0" destOrd="0" presId="urn:microsoft.com/office/officeart/2005/8/layout/process4"/>
    <dgm:cxn modelId="{AAAC89F6-5A2A-7F4B-8F89-361A077F074A}" type="presParOf" srcId="{4965738E-362B-B34E-B8EA-026D0AD6521F}" destId="{9214A560-6C37-9F4B-AC97-F4D0364388FF}" srcOrd="1" destOrd="0" presId="urn:microsoft.com/office/officeart/2005/8/layout/process4"/>
    <dgm:cxn modelId="{97AF5DA1-1774-D043-9825-B3A83156F8CD}" type="presParOf" srcId="{4965738E-362B-B34E-B8EA-026D0AD6521F}" destId="{1B2EF2B7-83E7-DF4A-839C-B0CBD1364482}" srcOrd="2" destOrd="0" presId="urn:microsoft.com/office/officeart/2005/8/layout/process4"/>
    <dgm:cxn modelId="{7978666B-7C8E-2A4E-A5C8-AFD26B3D49D8}" type="presParOf" srcId="{1B2EF2B7-83E7-DF4A-839C-B0CBD1364482}" destId="{3F72287E-4D08-9D42-B5EB-9F5D5D4B40A9}" srcOrd="0" destOrd="0" presId="urn:microsoft.com/office/officeart/2005/8/layout/process4"/>
    <dgm:cxn modelId="{3D05851E-F212-FE49-9704-D35706872970}" type="presParOf" srcId="{1B2EF2B7-83E7-DF4A-839C-B0CBD1364482}" destId="{ACE543FA-59CB-3746-9D03-2FCCE46B2048}" srcOrd="1" destOrd="0" presId="urn:microsoft.com/office/officeart/2005/8/layout/process4"/>
    <dgm:cxn modelId="{EE8F0B85-04BA-EB42-ACBC-C22AABAB573C}" type="presParOf" srcId="{1B2EF2B7-83E7-DF4A-839C-B0CBD1364482}" destId="{4E87D756-6821-3D4C-B6BB-0FDF0D387344}" srcOrd="2" destOrd="0" presId="urn:microsoft.com/office/officeart/2005/8/layout/process4"/>
    <dgm:cxn modelId="{E3B4B91B-9E8A-2C43-9D76-35234CE43EAC}" type="presParOf" srcId="{1B2EF2B7-83E7-DF4A-839C-B0CBD1364482}" destId="{F897E931-4A72-2849-B14F-DADF4945B97E}" srcOrd="3" destOrd="0" presId="urn:microsoft.com/office/officeart/2005/8/layout/process4"/>
    <dgm:cxn modelId="{A6FE2743-9126-F449-BA41-F26F4EC82878}" type="presParOf" srcId="{152DFE9C-13CE-FF43-9371-CC40DE40F461}" destId="{40F2E8BF-C11A-C943-B059-87D3B406A5B4}" srcOrd="3" destOrd="0" presId="urn:microsoft.com/office/officeart/2005/8/layout/process4"/>
    <dgm:cxn modelId="{829CDE75-F3B0-2240-B1D0-DF9A27FDA5AF}" type="presParOf" srcId="{152DFE9C-13CE-FF43-9371-CC40DE40F461}" destId="{0A8D8779-DF88-2844-A76C-7220FFB19EA4}" srcOrd="4" destOrd="0" presId="urn:microsoft.com/office/officeart/2005/8/layout/process4"/>
    <dgm:cxn modelId="{AF4DFF65-0D14-024B-BB4B-036B9CB893BC}" type="presParOf" srcId="{0A8D8779-DF88-2844-A76C-7220FFB19EA4}" destId="{6B74A39D-C2A4-5E44-A5BD-086462D223EE}" srcOrd="0" destOrd="0" presId="urn:microsoft.com/office/officeart/2005/8/layout/process4"/>
    <dgm:cxn modelId="{7D1577AA-1EB6-824E-A247-359DEC79610B}" type="presParOf" srcId="{0A8D8779-DF88-2844-A76C-7220FFB19EA4}" destId="{4D9BBE63-9C89-FF41-950A-10B083CC4C7F}" srcOrd="1" destOrd="0" presId="urn:microsoft.com/office/officeart/2005/8/layout/process4"/>
    <dgm:cxn modelId="{C48AB221-CD2A-214C-B0F6-215677D13895}" type="presParOf" srcId="{0A8D8779-DF88-2844-A76C-7220FFB19EA4}" destId="{D8782C22-B196-1045-BB05-2B52CDFAFDE6}" srcOrd="2" destOrd="0" presId="urn:microsoft.com/office/officeart/2005/8/layout/process4"/>
    <dgm:cxn modelId="{2F379C94-E2FA-4C47-B18D-16C3771A2833}" type="presParOf" srcId="{D8782C22-B196-1045-BB05-2B52CDFAFDE6}" destId="{ECF2119C-3F51-B346-A24E-3CB39E785E0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rgbClr val="008000"/>
        </a:solidFill>
      </dgm:spPr>
      <dgm:t>
        <a:bodyPr/>
        <a:lstStyle/>
        <a:p>
          <a:r>
            <a:rPr lang="en-US" sz="2400" dirty="0"/>
            <a:t>Establish</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dgm:t>
        <a:bodyPr/>
        <a:lstStyle/>
        <a:p>
          <a:endParaRPr lang="en-US" dirty="0"/>
        </a:p>
      </dgm:t>
    </dgm:pt>
    <dgm:pt modelId="{005FBD42-56C4-5D48-9C2A-F77CC46FC1D9}">
      <dgm:prSet phldrT="[Text]" custT="1"/>
      <dgm:spPr>
        <a:solidFill>
          <a:srgbClr val="008000"/>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dirty="0"/>
        </a:p>
      </dgm:t>
    </dgm:pt>
    <dgm:pt modelId="{9BECFCF7-B0AF-624C-AD55-2F220A1C2E6F}">
      <dgm:prSet phldrT="[Text]" custT="1"/>
      <dgm:spPr>
        <a:solidFill>
          <a:srgbClr val="008000"/>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rgbClr val="008000"/>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rgbClr val="008000"/>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dirty="0"/>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26AC7920-62B3-0B40-B725-66222A224B24}" srcId="{2411FFCD-987A-1F48-A670-10D02FAB4130}" destId="{07DE859E-8694-CE48-8988-025045639081}" srcOrd="0" destOrd="0" parTransId="{B594852D-1BD0-264B-A3C8-A203A63C6E41}" sibTransId="{8CAF0C80-1805-E745-BB42-1823122BE073}"/>
    <dgm:cxn modelId="{3FEC8525-59D7-BA47-812A-F7D006494D31}" type="presOf" srcId="{DFDF3E90-2D1F-C34A-87A4-D06D7D2CEDCF}" destId="{7C3F7977-3137-6644-A70C-D66A8B47591F}" srcOrd="0" destOrd="0" presId="urn:microsoft.com/office/officeart/2005/8/layout/cycle2"/>
    <dgm:cxn modelId="{F84FCA32-D7EC-B344-919E-607E1225FBC0}" type="presOf" srcId="{005FBD42-56C4-5D48-9C2A-F77CC46FC1D9}" destId="{60F62DDA-327D-D142-B616-70ED788A17E2}" srcOrd="0" destOrd="0" presId="urn:microsoft.com/office/officeart/2005/8/layout/cycle2"/>
    <dgm:cxn modelId="{DA569F4B-4D8E-674F-AD9A-7B868A521D93}" type="presOf" srcId="{E4966791-D171-AA47-9665-093C0FEE5FB8}" destId="{5FEDC548-3C59-B94F-BC75-9295B2EA006E}" srcOrd="1" destOrd="0" presId="urn:microsoft.com/office/officeart/2005/8/layout/cycle2"/>
    <dgm:cxn modelId="{F2C11559-6136-7C42-94A0-E29BAC67CEDE}" type="presOf" srcId="{59CF6471-3DB6-3646-9934-E45E85E76492}" destId="{018EE35C-5CD7-0D44-A9C5-1499B1A5DB7B}" srcOrd="0" destOrd="0" presId="urn:microsoft.com/office/officeart/2005/8/layout/cycle2"/>
    <dgm:cxn modelId="{7B1B4B5A-17F0-2B4D-8CAB-814968054F4C}" type="presOf" srcId="{59CF6471-3DB6-3646-9934-E45E85E76492}" destId="{24EF092D-371F-F643-B16F-188DDB34E764}" srcOrd="1" destOrd="0" presId="urn:microsoft.com/office/officeart/2005/8/layout/cycle2"/>
    <dgm:cxn modelId="{29C82B60-8771-514F-98E5-52310725B97F}" type="presOf" srcId="{8EE59149-ADE7-6A4E-937E-8C3739A22D03}" destId="{C50C08BA-8CB4-4446-8A3F-228C46E38D00}" srcOrd="0" destOrd="0" presId="urn:microsoft.com/office/officeart/2005/8/layout/cycle2"/>
    <dgm:cxn modelId="{E321CE6D-B2B9-9949-B50D-207331756F1D}" type="presOf" srcId="{2B682932-7FB3-574E-BB1C-DF0D42B208F8}" destId="{3CA61E32-9E73-BD46-B768-4B1FABA83A0F}" srcOrd="1"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F932C674-F244-F94C-98B7-D1C1EDF51729}" type="presOf" srcId="{9BECFCF7-B0AF-624C-AD55-2F220A1C2E6F}" destId="{C9F4245C-5335-1E45-A165-3C7D03B0E3A1}" srcOrd="0" destOrd="0" presId="urn:microsoft.com/office/officeart/2005/8/layout/cycle2"/>
    <dgm:cxn modelId="{F538D375-0E62-6944-947A-69394405AC0C}" type="presOf" srcId="{8CAF0C80-1805-E745-BB42-1823122BE073}" destId="{D2CA84DD-1CA7-C74C-97BE-EE98AF993501}" srcOrd="1" destOrd="0" presId="urn:microsoft.com/office/officeart/2005/8/layout/cycle2"/>
    <dgm:cxn modelId="{735EAB78-0415-EE45-B848-74467AD11AF7}" type="presOf" srcId="{2B682932-7FB3-574E-BB1C-DF0D42B208F8}" destId="{9C46DF65-2703-E047-83EA-5810BE3C0120}" srcOrd="0" destOrd="0" presId="urn:microsoft.com/office/officeart/2005/8/layout/cycle2"/>
    <dgm:cxn modelId="{F3A51E83-85D2-6342-90BB-F9365A885440}" type="presOf" srcId="{E4966791-D171-AA47-9665-093C0FEE5FB8}" destId="{E61C2143-43FC-DD40-8139-7F7FEF2DA174}" srcOrd="0" destOrd="0" presId="urn:microsoft.com/office/officeart/2005/8/layout/cycle2"/>
    <dgm:cxn modelId="{D75DFE9C-5D14-9142-856A-7C3038C79360}" type="presOf" srcId="{8CAF0C80-1805-E745-BB42-1823122BE073}" destId="{83C8FD20-C609-6048-A5A8-D76C9249260D}" srcOrd="0" destOrd="0" presId="urn:microsoft.com/office/officeart/2005/8/layout/cycle2"/>
    <dgm:cxn modelId="{0C9AE6AD-C73A-8042-B625-99AAF67D2BCE}" type="presOf" srcId="{02655792-0024-2D4D-8DB6-10345FCB08FE}" destId="{0BFE5E2A-3870-3448-AF57-D6C82A555587}"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B74DCBC2-CEED-9D4D-98DE-4CCC72BD9848}" type="presOf" srcId="{2411FFCD-987A-1F48-A670-10D02FAB4130}" destId="{29B5FB9B-81E9-0141-8374-45D4527B9639}" srcOrd="0" destOrd="0" presId="urn:microsoft.com/office/officeart/2005/8/layout/cycle2"/>
    <dgm:cxn modelId="{F489DBC6-62AB-C64F-B63F-E48FA59D7F1D}" srcId="{2411FFCD-987A-1F48-A670-10D02FAB4130}" destId="{DFDF3E90-2D1F-C34A-87A4-D06D7D2CEDCF}" srcOrd="4" destOrd="0" parTransId="{D6C7DEA4-9117-2043-BA96-91953B15A66E}" sibTransId="{2B682932-7FB3-574E-BB1C-DF0D42B208F8}"/>
    <dgm:cxn modelId="{7F8FDFD5-5F36-2B4B-A098-D0B866F325D0}" type="presOf" srcId="{07DE859E-8694-CE48-8988-025045639081}" destId="{41D642FE-0649-AF4E-A903-B6A7DE487E67}" srcOrd="0" destOrd="0" presId="urn:microsoft.com/office/officeart/2005/8/layout/cycle2"/>
    <dgm:cxn modelId="{39FB1BFE-2A38-2845-8FBA-E4D39B7509FE}" type="presOf" srcId="{8EE59149-ADE7-6A4E-937E-8C3739A22D03}" destId="{66E9CD31-4AEF-D54B-82AC-F1B17D57F29D}" srcOrd="1" destOrd="0" presId="urn:microsoft.com/office/officeart/2005/8/layout/cycle2"/>
    <dgm:cxn modelId="{3336BF93-58E1-8A4C-BE6A-3EC8F12A3EA0}" type="presParOf" srcId="{29B5FB9B-81E9-0141-8374-45D4527B9639}" destId="{41D642FE-0649-AF4E-A903-B6A7DE487E67}" srcOrd="0" destOrd="0" presId="urn:microsoft.com/office/officeart/2005/8/layout/cycle2"/>
    <dgm:cxn modelId="{DA9385BD-6983-784B-B1CE-002518BFBD55}" type="presParOf" srcId="{29B5FB9B-81E9-0141-8374-45D4527B9639}" destId="{83C8FD20-C609-6048-A5A8-D76C9249260D}" srcOrd="1" destOrd="0" presId="urn:microsoft.com/office/officeart/2005/8/layout/cycle2"/>
    <dgm:cxn modelId="{6D351C1D-6397-3444-85F8-0015737FDCBD}" type="presParOf" srcId="{83C8FD20-C609-6048-A5A8-D76C9249260D}" destId="{D2CA84DD-1CA7-C74C-97BE-EE98AF993501}" srcOrd="0" destOrd="0" presId="urn:microsoft.com/office/officeart/2005/8/layout/cycle2"/>
    <dgm:cxn modelId="{FB414B2E-107B-7748-ABC0-335E53D6D596}" type="presParOf" srcId="{29B5FB9B-81E9-0141-8374-45D4527B9639}" destId="{60F62DDA-327D-D142-B616-70ED788A17E2}" srcOrd="2" destOrd="0" presId="urn:microsoft.com/office/officeart/2005/8/layout/cycle2"/>
    <dgm:cxn modelId="{6ACD9655-882C-F845-964A-340E7523B54B}" type="presParOf" srcId="{29B5FB9B-81E9-0141-8374-45D4527B9639}" destId="{018EE35C-5CD7-0D44-A9C5-1499B1A5DB7B}" srcOrd="3" destOrd="0" presId="urn:microsoft.com/office/officeart/2005/8/layout/cycle2"/>
    <dgm:cxn modelId="{2CC119DD-2900-1746-A0BF-853CF318BD2A}" type="presParOf" srcId="{018EE35C-5CD7-0D44-A9C5-1499B1A5DB7B}" destId="{24EF092D-371F-F643-B16F-188DDB34E764}" srcOrd="0" destOrd="0" presId="urn:microsoft.com/office/officeart/2005/8/layout/cycle2"/>
    <dgm:cxn modelId="{76411144-411E-5145-9C0B-E8D7F02F9556}" type="presParOf" srcId="{29B5FB9B-81E9-0141-8374-45D4527B9639}" destId="{C9F4245C-5335-1E45-A165-3C7D03B0E3A1}" srcOrd="4" destOrd="0" presId="urn:microsoft.com/office/officeart/2005/8/layout/cycle2"/>
    <dgm:cxn modelId="{6AA85ED4-0C19-CB41-A4A2-33A00210F6AB}" type="presParOf" srcId="{29B5FB9B-81E9-0141-8374-45D4527B9639}" destId="{C50C08BA-8CB4-4446-8A3F-228C46E38D00}" srcOrd="5" destOrd="0" presId="urn:microsoft.com/office/officeart/2005/8/layout/cycle2"/>
    <dgm:cxn modelId="{D8D08237-8FDE-E84B-B618-EAD7DDA710BE}" type="presParOf" srcId="{C50C08BA-8CB4-4446-8A3F-228C46E38D00}" destId="{66E9CD31-4AEF-D54B-82AC-F1B17D57F29D}" srcOrd="0" destOrd="0" presId="urn:microsoft.com/office/officeart/2005/8/layout/cycle2"/>
    <dgm:cxn modelId="{798BFC3E-71BA-DC48-B96A-0B6C8D8D4586}" type="presParOf" srcId="{29B5FB9B-81E9-0141-8374-45D4527B9639}" destId="{0BFE5E2A-3870-3448-AF57-D6C82A555587}" srcOrd="6" destOrd="0" presId="urn:microsoft.com/office/officeart/2005/8/layout/cycle2"/>
    <dgm:cxn modelId="{327C18F6-05FC-8547-B6F1-0199DB178B33}" type="presParOf" srcId="{29B5FB9B-81E9-0141-8374-45D4527B9639}" destId="{E61C2143-43FC-DD40-8139-7F7FEF2DA174}" srcOrd="7" destOrd="0" presId="urn:microsoft.com/office/officeart/2005/8/layout/cycle2"/>
    <dgm:cxn modelId="{1142955F-75DC-114F-9C1D-09D9EAFCB022}" type="presParOf" srcId="{E61C2143-43FC-DD40-8139-7F7FEF2DA174}" destId="{5FEDC548-3C59-B94F-BC75-9295B2EA006E}" srcOrd="0" destOrd="0" presId="urn:microsoft.com/office/officeart/2005/8/layout/cycle2"/>
    <dgm:cxn modelId="{15F680C6-E9F7-EC4F-B0A9-E9CD1D37E52F}" type="presParOf" srcId="{29B5FB9B-81E9-0141-8374-45D4527B9639}" destId="{7C3F7977-3137-6644-A70C-D66A8B47591F}" srcOrd="8" destOrd="0" presId="urn:microsoft.com/office/officeart/2005/8/layout/cycle2"/>
    <dgm:cxn modelId="{BDCC8084-528D-1B46-B7F5-0E8BAF0EECBE}" type="presParOf" srcId="{29B5FB9B-81E9-0141-8374-45D4527B9639}" destId="{9C46DF65-2703-E047-83EA-5810BE3C0120}" srcOrd="9" destOrd="0" presId="urn:microsoft.com/office/officeart/2005/8/layout/cycle2"/>
    <dgm:cxn modelId="{7C1157AC-9375-1048-BBFA-993AA1799B90}"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BCBF45-CC86-8F42-94AC-248C8B8470E2}" type="doc">
      <dgm:prSet loTypeId="urn:microsoft.com/office/officeart/2005/8/layout/bProcess2" loCatId="process" qsTypeId="urn:microsoft.com/office/officeart/2005/8/quickstyle/simple4" qsCatId="simple" csTypeId="urn:microsoft.com/office/officeart/2005/8/colors/accent2_2" csCatId="accent2" phldr="1"/>
      <dgm:spPr/>
    </dgm:pt>
    <dgm:pt modelId="{1F072D73-81B1-F348-B11D-2D98A5677B28}">
      <dgm:prSet phldrT="[Text]" custT="1"/>
      <dgm:spPr/>
      <dgm:t>
        <a:bodyPr/>
        <a:lstStyle/>
        <a:p>
          <a:r>
            <a:rPr lang="en-US" sz="2000" b="1" dirty="0">
              <a:solidFill>
                <a:schemeClr val="bg1"/>
              </a:solidFill>
            </a:rPr>
            <a:t>It: </a:t>
          </a:r>
        </a:p>
        <a:p>
          <a:r>
            <a:rPr lang="en-US" sz="2000" i="1" dirty="0"/>
            <a:t>EBP</a:t>
          </a:r>
        </a:p>
      </dgm:t>
    </dgm:pt>
    <dgm:pt modelId="{DD05CD3D-CC99-924A-9E55-4D20F3F6AEBD}" type="parTrans" cxnId="{8CB1F0FD-C589-3D4D-8E06-581708D3C36F}">
      <dgm:prSet/>
      <dgm:spPr/>
      <dgm:t>
        <a:bodyPr/>
        <a:lstStyle/>
        <a:p>
          <a:endParaRPr lang="en-US" sz="2000"/>
        </a:p>
      </dgm:t>
    </dgm:pt>
    <dgm:pt modelId="{DBE5BA8F-349B-D547-95DC-B4CCAAE06D1E}" type="sibTrans" cxnId="{8CB1F0FD-C589-3D4D-8E06-581708D3C36F}">
      <dgm:prSet/>
      <dgm:spPr>
        <a:solidFill>
          <a:schemeClr val="bg1"/>
        </a:solidFill>
        <a:ln>
          <a:solidFill>
            <a:srgbClr val="FFFFFF"/>
          </a:solidFill>
        </a:ln>
        <a:effectLst/>
      </dgm:spPr>
      <dgm:t>
        <a:bodyPr/>
        <a:lstStyle/>
        <a:p>
          <a:endParaRPr lang="en-US" sz="2000"/>
        </a:p>
      </dgm:t>
    </dgm:pt>
    <dgm:pt modelId="{C1BC16E0-B4F7-0A44-BB2B-4B2B393C67B5}">
      <dgm:prSet phldrT="[Text]" custT="1"/>
      <dgm:spPr/>
      <dgm:t>
        <a:bodyPr/>
        <a:lstStyle/>
        <a:p>
          <a:r>
            <a:rPr lang="en-US" sz="2000" b="1" dirty="0"/>
            <a:t>Who:</a:t>
          </a:r>
        </a:p>
        <a:p>
          <a:r>
            <a:rPr lang="en-US" sz="2000" i="1" dirty="0"/>
            <a:t>Implementation “Supporters”</a:t>
          </a:r>
        </a:p>
      </dgm:t>
    </dgm:pt>
    <dgm:pt modelId="{CA90E2EF-C02A-2C4F-9BCA-0D7AAED7F887}" type="parTrans" cxnId="{A0562BEE-49C6-5249-9964-758023C6A731}">
      <dgm:prSet/>
      <dgm:spPr/>
      <dgm:t>
        <a:bodyPr/>
        <a:lstStyle/>
        <a:p>
          <a:endParaRPr lang="en-US" sz="2000"/>
        </a:p>
      </dgm:t>
    </dgm:pt>
    <dgm:pt modelId="{2E483CDF-8E5F-CD44-92CD-A599DE1CA97D}" type="sibTrans" cxnId="{A0562BEE-49C6-5249-9964-758023C6A731}">
      <dgm:prSet/>
      <dgm:spPr>
        <a:solidFill>
          <a:srgbClr val="FFFFFF"/>
        </a:solidFill>
        <a:ln>
          <a:solidFill>
            <a:srgbClr val="FFFFFF"/>
          </a:solidFill>
        </a:ln>
        <a:effectLst/>
      </dgm:spPr>
      <dgm:t>
        <a:bodyPr/>
        <a:lstStyle/>
        <a:p>
          <a:endParaRPr lang="en-US" sz="2000"/>
        </a:p>
      </dgm:t>
    </dgm:pt>
    <dgm:pt modelId="{686210B3-0543-3240-B66D-699E239EE193}">
      <dgm:prSet phldrT="[Text]" custT="1"/>
      <dgm:spPr/>
      <dgm:t>
        <a:bodyPr/>
        <a:lstStyle/>
        <a:p>
          <a:r>
            <a:rPr lang="en-US" sz="2000" b="1" dirty="0"/>
            <a:t>How: </a:t>
          </a:r>
        </a:p>
        <a:p>
          <a:r>
            <a:rPr lang="en-US" sz="2000" i="1" dirty="0"/>
            <a:t>Train, prompt, use data</a:t>
          </a:r>
        </a:p>
      </dgm:t>
    </dgm:pt>
    <dgm:pt modelId="{1052612B-2C77-7043-B355-0E50919DB063}" type="parTrans" cxnId="{9C04E982-068A-4A4A-8508-306F872797E8}">
      <dgm:prSet/>
      <dgm:spPr/>
      <dgm:t>
        <a:bodyPr/>
        <a:lstStyle/>
        <a:p>
          <a:endParaRPr lang="en-US" sz="2000"/>
        </a:p>
      </dgm:t>
    </dgm:pt>
    <dgm:pt modelId="{B2F4056D-5B5E-D144-A9CC-6D438617E25B}" type="sibTrans" cxnId="{9C04E982-068A-4A4A-8508-306F872797E8}">
      <dgm:prSet/>
      <dgm:spPr>
        <a:solidFill>
          <a:srgbClr val="FFFFFF"/>
        </a:solidFill>
        <a:ln>
          <a:solidFill>
            <a:srgbClr val="FFFFFF"/>
          </a:solidFill>
        </a:ln>
        <a:effectLst/>
      </dgm:spPr>
      <dgm:t>
        <a:bodyPr/>
        <a:lstStyle/>
        <a:p>
          <a:endParaRPr lang="en-US" sz="2000"/>
        </a:p>
      </dgm:t>
    </dgm:pt>
    <dgm:pt modelId="{8165CE88-D246-0043-8524-783CB525BECB}">
      <dgm:prSet phldrT="[Text]" custT="1"/>
      <dgm:spPr/>
      <dgm:t>
        <a:bodyPr/>
        <a:lstStyle/>
        <a:p>
          <a:r>
            <a:rPr lang="en-US" sz="2000" b="1" dirty="0"/>
            <a:t>Where:</a:t>
          </a:r>
        </a:p>
        <a:p>
          <a:r>
            <a:rPr lang="en-US" sz="2000" dirty="0"/>
            <a:t> </a:t>
          </a:r>
          <a:r>
            <a:rPr lang="en-US" sz="2000" i="1" dirty="0"/>
            <a:t>Teacher / Classroom</a:t>
          </a:r>
        </a:p>
      </dgm:t>
    </dgm:pt>
    <dgm:pt modelId="{7F08CECE-472F-E448-B6F2-4B450D5E7D5D}" type="parTrans" cxnId="{8F86B1EF-0A2B-BB4A-A78A-BA42CA8EE40F}">
      <dgm:prSet/>
      <dgm:spPr/>
      <dgm:t>
        <a:bodyPr/>
        <a:lstStyle/>
        <a:p>
          <a:endParaRPr lang="en-US" sz="2000"/>
        </a:p>
      </dgm:t>
    </dgm:pt>
    <dgm:pt modelId="{DF3417BE-4303-F648-B019-0A22B0C99B43}" type="sibTrans" cxnId="{8F86B1EF-0A2B-BB4A-A78A-BA42CA8EE40F}">
      <dgm:prSet/>
      <dgm:spPr/>
      <dgm:t>
        <a:bodyPr/>
        <a:lstStyle/>
        <a:p>
          <a:endParaRPr lang="en-US" sz="2000"/>
        </a:p>
      </dgm:t>
    </dgm:pt>
    <dgm:pt modelId="{675B8B44-E0FF-B44C-B6DC-33777552854A}" type="pres">
      <dgm:prSet presAssocID="{F1BCBF45-CC86-8F42-94AC-248C8B8470E2}" presName="diagram" presStyleCnt="0">
        <dgm:presLayoutVars>
          <dgm:dir/>
          <dgm:resizeHandles/>
        </dgm:presLayoutVars>
      </dgm:prSet>
      <dgm:spPr/>
    </dgm:pt>
    <dgm:pt modelId="{502382E5-BE8A-7E46-A74A-A302738CA854}" type="pres">
      <dgm:prSet presAssocID="{1F072D73-81B1-F348-B11D-2D98A5677B28}" presName="firstNode" presStyleLbl="node1" presStyleIdx="0" presStyleCnt="4" custScaleX="214746">
        <dgm:presLayoutVars>
          <dgm:bulletEnabled val="1"/>
        </dgm:presLayoutVars>
      </dgm:prSet>
      <dgm:spPr/>
    </dgm:pt>
    <dgm:pt modelId="{4C2E0022-A92E-D54B-88F6-286CA91F6998}" type="pres">
      <dgm:prSet presAssocID="{DBE5BA8F-349B-D547-95DC-B4CCAAE06D1E}" presName="sibTrans" presStyleLbl="sibTrans2D1" presStyleIdx="0" presStyleCnt="3"/>
      <dgm:spPr/>
    </dgm:pt>
    <dgm:pt modelId="{B7121738-1341-8A4F-BA88-70E4E24697CE}" type="pres">
      <dgm:prSet presAssocID="{C1BC16E0-B4F7-0A44-BB2B-4B2B393C67B5}" presName="middleNode" presStyleCnt="0"/>
      <dgm:spPr/>
    </dgm:pt>
    <dgm:pt modelId="{F7AC1E71-0291-B044-A6F3-033AB87AF0D1}" type="pres">
      <dgm:prSet presAssocID="{C1BC16E0-B4F7-0A44-BB2B-4B2B393C67B5}" presName="padding" presStyleLbl="node1" presStyleIdx="0" presStyleCnt="4"/>
      <dgm:spPr/>
    </dgm:pt>
    <dgm:pt modelId="{F6BED337-F61C-6B44-9F2A-2F71262CD4EA}" type="pres">
      <dgm:prSet presAssocID="{C1BC16E0-B4F7-0A44-BB2B-4B2B393C67B5}" presName="shape" presStyleLbl="node1" presStyleIdx="1" presStyleCnt="4" custScaleX="280673">
        <dgm:presLayoutVars>
          <dgm:bulletEnabled val="1"/>
        </dgm:presLayoutVars>
      </dgm:prSet>
      <dgm:spPr/>
    </dgm:pt>
    <dgm:pt modelId="{070F27C2-6823-9F4F-AC38-039F0A0B1D20}" type="pres">
      <dgm:prSet presAssocID="{2E483CDF-8E5F-CD44-92CD-A599DE1CA97D}" presName="sibTrans" presStyleLbl="sibTrans2D1" presStyleIdx="1" presStyleCnt="3"/>
      <dgm:spPr/>
    </dgm:pt>
    <dgm:pt modelId="{5C3FDCA2-C83C-2841-9A8F-E5D1D96BFD24}" type="pres">
      <dgm:prSet presAssocID="{686210B3-0543-3240-B66D-699E239EE193}" presName="middleNode" presStyleCnt="0"/>
      <dgm:spPr/>
    </dgm:pt>
    <dgm:pt modelId="{EE9D012E-A5A7-8244-B01B-815B504BA3DC}" type="pres">
      <dgm:prSet presAssocID="{686210B3-0543-3240-B66D-699E239EE193}" presName="padding" presStyleLbl="node1" presStyleIdx="1" presStyleCnt="4"/>
      <dgm:spPr/>
    </dgm:pt>
    <dgm:pt modelId="{ACDEF832-BE8B-514A-B41A-6797F1E43642}" type="pres">
      <dgm:prSet presAssocID="{686210B3-0543-3240-B66D-699E239EE193}" presName="shape" presStyleLbl="node1" presStyleIdx="2" presStyleCnt="4" custScaleX="280673">
        <dgm:presLayoutVars>
          <dgm:bulletEnabled val="1"/>
        </dgm:presLayoutVars>
      </dgm:prSet>
      <dgm:spPr/>
    </dgm:pt>
    <dgm:pt modelId="{9FF52A3B-DE56-2641-8240-87A07CEF7F53}" type="pres">
      <dgm:prSet presAssocID="{B2F4056D-5B5E-D144-A9CC-6D438617E25B}" presName="sibTrans" presStyleLbl="sibTrans2D1" presStyleIdx="2" presStyleCnt="3"/>
      <dgm:spPr/>
    </dgm:pt>
    <dgm:pt modelId="{501F945E-BE77-B84C-A376-07AEE91BF3D8}" type="pres">
      <dgm:prSet presAssocID="{8165CE88-D246-0043-8524-783CB525BECB}" presName="lastNode" presStyleLbl="node1" presStyleIdx="3" presStyleCnt="4" custScaleX="214746">
        <dgm:presLayoutVars>
          <dgm:bulletEnabled val="1"/>
        </dgm:presLayoutVars>
      </dgm:prSet>
      <dgm:spPr/>
    </dgm:pt>
  </dgm:ptLst>
  <dgm:cxnLst>
    <dgm:cxn modelId="{85A46F1D-2955-2047-AC8E-6E8833014FAE}" type="presOf" srcId="{686210B3-0543-3240-B66D-699E239EE193}" destId="{ACDEF832-BE8B-514A-B41A-6797F1E43642}" srcOrd="0" destOrd="0" presId="urn:microsoft.com/office/officeart/2005/8/layout/bProcess2"/>
    <dgm:cxn modelId="{052D562F-759C-FA42-9801-021A183742C2}" type="presOf" srcId="{B2F4056D-5B5E-D144-A9CC-6D438617E25B}" destId="{9FF52A3B-DE56-2641-8240-87A07CEF7F53}" srcOrd="0" destOrd="0" presId="urn:microsoft.com/office/officeart/2005/8/layout/bProcess2"/>
    <dgm:cxn modelId="{22F0FE69-6F62-544A-A0BB-9A11D35793AD}" type="presOf" srcId="{DBE5BA8F-349B-D547-95DC-B4CCAAE06D1E}" destId="{4C2E0022-A92E-D54B-88F6-286CA91F6998}" srcOrd="0" destOrd="0" presId="urn:microsoft.com/office/officeart/2005/8/layout/bProcess2"/>
    <dgm:cxn modelId="{B3DCA26F-F57F-EF44-9F5C-A02C975F5979}" type="presOf" srcId="{F1BCBF45-CC86-8F42-94AC-248C8B8470E2}" destId="{675B8B44-E0FF-B44C-B6DC-33777552854A}" srcOrd="0" destOrd="0" presId="urn:microsoft.com/office/officeart/2005/8/layout/bProcess2"/>
    <dgm:cxn modelId="{9C04E982-068A-4A4A-8508-306F872797E8}" srcId="{F1BCBF45-CC86-8F42-94AC-248C8B8470E2}" destId="{686210B3-0543-3240-B66D-699E239EE193}" srcOrd="2" destOrd="0" parTransId="{1052612B-2C77-7043-B355-0E50919DB063}" sibTransId="{B2F4056D-5B5E-D144-A9CC-6D438617E25B}"/>
    <dgm:cxn modelId="{DDD4A386-7B0B-9A49-97E6-8F93FBA10F3F}" type="presOf" srcId="{1F072D73-81B1-F348-B11D-2D98A5677B28}" destId="{502382E5-BE8A-7E46-A74A-A302738CA854}" srcOrd="0" destOrd="0" presId="urn:microsoft.com/office/officeart/2005/8/layout/bProcess2"/>
    <dgm:cxn modelId="{5B68E488-446F-E14B-A4F5-699EE6DF2134}" type="presOf" srcId="{8165CE88-D246-0043-8524-783CB525BECB}" destId="{501F945E-BE77-B84C-A376-07AEE91BF3D8}" srcOrd="0" destOrd="0" presId="urn:microsoft.com/office/officeart/2005/8/layout/bProcess2"/>
    <dgm:cxn modelId="{6E8D3A8E-C035-7A46-91B1-2A2A0B07FCCF}" type="presOf" srcId="{2E483CDF-8E5F-CD44-92CD-A599DE1CA97D}" destId="{070F27C2-6823-9F4F-AC38-039F0A0B1D20}" srcOrd="0" destOrd="0" presId="urn:microsoft.com/office/officeart/2005/8/layout/bProcess2"/>
    <dgm:cxn modelId="{77D563A2-2862-B34A-AB12-4576DB397FBF}" type="presOf" srcId="{C1BC16E0-B4F7-0A44-BB2B-4B2B393C67B5}" destId="{F6BED337-F61C-6B44-9F2A-2F71262CD4EA}" srcOrd="0" destOrd="0" presId="urn:microsoft.com/office/officeart/2005/8/layout/bProcess2"/>
    <dgm:cxn modelId="{A0562BEE-49C6-5249-9964-758023C6A731}" srcId="{F1BCBF45-CC86-8F42-94AC-248C8B8470E2}" destId="{C1BC16E0-B4F7-0A44-BB2B-4B2B393C67B5}" srcOrd="1" destOrd="0" parTransId="{CA90E2EF-C02A-2C4F-9BCA-0D7AAED7F887}" sibTransId="{2E483CDF-8E5F-CD44-92CD-A599DE1CA97D}"/>
    <dgm:cxn modelId="{8F86B1EF-0A2B-BB4A-A78A-BA42CA8EE40F}" srcId="{F1BCBF45-CC86-8F42-94AC-248C8B8470E2}" destId="{8165CE88-D246-0043-8524-783CB525BECB}" srcOrd="3" destOrd="0" parTransId="{7F08CECE-472F-E448-B6F2-4B450D5E7D5D}" sibTransId="{DF3417BE-4303-F648-B019-0A22B0C99B43}"/>
    <dgm:cxn modelId="{8CB1F0FD-C589-3D4D-8E06-581708D3C36F}" srcId="{F1BCBF45-CC86-8F42-94AC-248C8B8470E2}" destId="{1F072D73-81B1-F348-B11D-2D98A5677B28}" srcOrd="0" destOrd="0" parTransId="{DD05CD3D-CC99-924A-9E55-4D20F3F6AEBD}" sibTransId="{DBE5BA8F-349B-D547-95DC-B4CCAAE06D1E}"/>
    <dgm:cxn modelId="{AE9B922B-6607-F240-BD23-3F2B8A89D5E2}" type="presParOf" srcId="{675B8B44-E0FF-B44C-B6DC-33777552854A}" destId="{502382E5-BE8A-7E46-A74A-A302738CA854}" srcOrd="0" destOrd="0" presId="urn:microsoft.com/office/officeart/2005/8/layout/bProcess2"/>
    <dgm:cxn modelId="{5F77E08A-48B0-1345-B531-79726CD410BC}" type="presParOf" srcId="{675B8B44-E0FF-B44C-B6DC-33777552854A}" destId="{4C2E0022-A92E-D54B-88F6-286CA91F6998}" srcOrd="1" destOrd="0" presId="urn:microsoft.com/office/officeart/2005/8/layout/bProcess2"/>
    <dgm:cxn modelId="{6D5139F7-3332-7240-A132-CFAD5E905CB4}" type="presParOf" srcId="{675B8B44-E0FF-B44C-B6DC-33777552854A}" destId="{B7121738-1341-8A4F-BA88-70E4E24697CE}" srcOrd="2" destOrd="0" presId="urn:microsoft.com/office/officeart/2005/8/layout/bProcess2"/>
    <dgm:cxn modelId="{0ED7B04B-3B4F-FC47-AF30-8A3EC4B13470}" type="presParOf" srcId="{B7121738-1341-8A4F-BA88-70E4E24697CE}" destId="{F7AC1E71-0291-B044-A6F3-033AB87AF0D1}" srcOrd="0" destOrd="0" presId="urn:microsoft.com/office/officeart/2005/8/layout/bProcess2"/>
    <dgm:cxn modelId="{CBE74EA5-E230-854B-A2F9-BD4DE8DF26AD}" type="presParOf" srcId="{B7121738-1341-8A4F-BA88-70E4E24697CE}" destId="{F6BED337-F61C-6B44-9F2A-2F71262CD4EA}" srcOrd="1" destOrd="0" presId="urn:microsoft.com/office/officeart/2005/8/layout/bProcess2"/>
    <dgm:cxn modelId="{0DFFD359-0B09-3940-BF59-E55AF27A3E5C}" type="presParOf" srcId="{675B8B44-E0FF-B44C-B6DC-33777552854A}" destId="{070F27C2-6823-9F4F-AC38-039F0A0B1D20}" srcOrd="3" destOrd="0" presId="urn:microsoft.com/office/officeart/2005/8/layout/bProcess2"/>
    <dgm:cxn modelId="{310AF30E-5358-C140-8763-8CAD4B7A381A}" type="presParOf" srcId="{675B8B44-E0FF-B44C-B6DC-33777552854A}" destId="{5C3FDCA2-C83C-2841-9A8F-E5D1D96BFD24}" srcOrd="4" destOrd="0" presId="urn:microsoft.com/office/officeart/2005/8/layout/bProcess2"/>
    <dgm:cxn modelId="{DA2D3E10-2366-FB42-9201-F893248FCB95}" type="presParOf" srcId="{5C3FDCA2-C83C-2841-9A8F-E5D1D96BFD24}" destId="{EE9D012E-A5A7-8244-B01B-815B504BA3DC}" srcOrd="0" destOrd="0" presId="urn:microsoft.com/office/officeart/2005/8/layout/bProcess2"/>
    <dgm:cxn modelId="{1DCE3559-2424-A94B-A48B-CD260B74B901}" type="presParOf" srcId="{5C3FDCA2-C83C-2841-9A8F-E5D1D96BFD24}" destId="{ACDEF832-BE8B-514A-B41A-6797F1E43642}" srcOrd="1" destOrd="0" presId="urn:microsoft.com/office/officeart/2005/8/layout/bProcess2"/>
    <dgm:cxn modelId="{D4AD1F53-447E-404B-AB0F-02F3A1E6AAC2}" type="presParOf" srcId="{675B8B44-E0FF-B44C-B6DC-33777552854A}" destId="{9FF52A3B-DE56-2641-8240-87A07CEF7F53}" srcOrd="5" destOrd="0" presId="urn:microsoft.com/office/officeart/2005/8/layout/bProcess2"/>
    <dgm:cxn modelId="{0C0BAECF-34CF-E049-83EC-EE8831720741}" type="presParOf" srcId="{675B8B44-E0FF-B44C-B6DC-33777552854A}" destId="{501F945E-BE77-B84C-A376-07AEE91BF3D8}" srcOrd="6"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BCBF45-CC86-8F42-94AC-248C8B8470E2}" type="doc">
      <dgm:prSet loTypeId="urn:microsoft.com/office/officeart/2005/8/layout/bProcess2" loCatId="process" qsTypeId="urn:microsoft.com/office/officeart/2005/8/quickstyle/simple4" qsCatId="simple" csTypeId="urn:microsoft.com/office/officeart/2005/8/colors/accent2_2" csCatId="accent2" phldr="1"/>
      <dgm:spPr/>
    </dgm:pt>
    <dgm:pt modelId="{1F072D73-81B1-F348-B11D-2D98A5677B28}">
      <dgm:prSet phldrT="[Text]" custT="1"/>
      <dgm:spPr/>
      <dgm:t>
        <a:bodyPr/>
        <a:lstStyle/>
        <a:p>
          <a:r>
            <a:rPr lang="en-US" sz="2000" b="1" dirty="0">
              <a:solidFill>
                <a:schemeClr val="bg1"/>
              </a:solidFill>
            </a:rPr>
            <a:t>It: </a:t>
          </a:r>
        </a:p>
        <a:p>
          <a:r>
            <a:rPr lang="en-US" sz="2000" i="1" dirty="0"/>
            <a:t>EBP</a:t>
          </a:r>
        </a:p>
      </dgm:t>
    </dgm:pt>
    <dgm:pt modelId="{DD05CD3D-CC99-924A-9E55-4D20F3F6AEBD}" type="parTrans" cxnId="{8CB1F0FD-C589-3D4D-8E06-581708D3C36F}">
      <dgm:prSet/>
      <dgm:spPr/>
      <dgm:t>
        <a:bodyPr/>
        <a:lstStyle/>
        <a:p>
          <a:endParaRPr lang="en-US" sz="2000"/>
        </a:p>
      </dgm:t>
    </dgm:pt>
    <dgm:pt modelId="{DBE5BA8F-349B-D547-95DC-B4CCAAE06D1E}" type="sibTrans" cxnId="{8CB1F0FD-C589-3D4D-8E06-581708D3C36F}">
      <dgm:prSet/>
      <dgm:spPr>
        <a:solidFill>
          <a:schemeClr val="bg1"/>
        </a:solidFill>
        <a:ln>
          <a:solidFill>
            <a:srgbClr val="FFFFFF"/>
          </a:solidFill>
        </a:ln>
        <a:effectLst/>
      </dgm:spPr>
      <dgm:t>
        <a:bodyPr/>
        <a:lstStyle/>
        <a:p>
          <a:endParaRPr lang="en-US" sz="2000"/>
        </a:p>
      </dgm:t>
    </dgm:pt>
    <dgm:pt modelId="{C1BC16E0-B4F7-0A44-BB2B-4B2B393C67B5}">
      <dgm:prSet phldrT="[Text]" custT="1"/>
      <dgm:spPr/>
      <dgm:t>
        <a:bodyPr/>
        <a:lstStyle/>
        <a:p>
          <a:r>
            <a:rPr lang="en-US" sz="2000" b="1" dirty="0"/>
            <a:t>Who:</a:t>
          </a:r>
        </a:p>
        <a:p>
          <a:r>
            <a:rPr lang="en-US" sz="2000" i="1" dirty="0"/>
            <a:t>Implementation “Supporters”</a:t>
          </a:r>
        </a:p>
      </dgm:t>
    </dgm:pt>
    <dgm:pt modelId="{CA90E2EF-C02A-2C4F-9BCA-0D7AAED7F887}" type="parTrans" cxnId="{A0562BEE-49C6-5249-9964-758023C6A731}">
      <dgm:prSet/>
      <dgm:spPr/>
      <dgm:t>
        <a:bodyPr/>
        <a:lstStyle/>
        <a:p>
          <a:endParaRPr lang="en-US" sz="2000"/>
        </a:p>
      </dgm:t>
    </dgm:pt>
    <dgm:pt modelId="{2E483CDF-8E5F-CD44-92CD-A599DE1CA97D}" type="sibTrans" cxnId="{A0562BEE-49C6-5249-9964-758023C6A731}">
      <dgm:prSet/>
      <dgm:spPr>
        <a:solidFill>
          <a:srgbClr val="FFFFFF"/>
        </a:solidFill>
        <a:ln>
          <a:solidFill>
            <a:srgbClr val="FFFFFF"/>
          </a:solidFill>
        </a:ln>
        <a:effectLst/>
      </dgm:spPr>
      <dgm:t>
        <a:bodyPr/>
        <a:lstStyle/>
        <a:p>
          <a:endParaRPr lang="en-US" sz="2000"/>
        </a:p>
      </dgm:t>
    </dgm:pt>
    <dgm:pt modelId="{686210B3-0543-3240-B66D-699E239EE193}">
      <dgm:prSet phldrT="[Text]" custT="1"/>
      <dgm:spPr/>
      <dgm:t>
        <a:bodyPr/>
        <a:lstStyle/>
        <a:p>
          <a:r>
            <a:rPr lang="en-US" sz="2000" b="1" dirty="0"/>
            <a:t>How: </a:t>
          </a:r>
        </a:p>
        <a:p>
          <a:r>
            <a:rPr lang="en-US" sz="2000" i="1" dirty="0"/>
            <a:t>Train, prompt, use data</a:t>
          </a:r>
        </a:p>
      </dgm:t>
    </dgm:pt>
    <dgm:pt modelId="{1052612B-2C77-7043-B355-0E50919DB063}" type="parTrans" cxnId="{9C04E982-068A-4A4A-8508-306F872797E8}">
      <dgm:prSet/>
      <dgm:spPr/>
      <dgm:t>
        <a:bodyPr/>
        <a:lstStyle/>
        <a:p>
          <a:endParaRPr lang="en-US" sz="2000"/>
        </a:p>
      </dgm:t>
    </dgm:pt>
    <dgm:pt modelId="{B2F4056D-5B5E-D144-A9CC-6D438617E25B}" type="sibTrans" cxnId="{9C04E982-068A-4A4A-8508-306F872797E8}">
      <dgm:prSet/>
      <dgm:spPr>
        <a:solidFill>
          <a:srgbClr val="FFFFFF"/>
        </a:solidFill>
        <a:ln>
          <a:solidFill>
            <a:srgbClr val="FFFFFF"/>
          </a:solidFill>
        </a:ln>
        <a:effectLst/>
      </dgm:spPr>
      <dgm:t>
        <a:bodyPr/>
        <a:lstStyle/>
        <a:p>
          <a:endParaRPr lang="en-US" sz="2000"/>
        </a:p>
      </dgm:t>
    </dgm:pt>
    <dgm:pt modelId="{8165CE88-D246-0043-8524-783CB525BECB}">
      <dgm:prSet phldrT="[Text]" custT="1"/>
      <dgm:spPr/>
      <dgm:t>
        <a:bodyPr/>
        <a:lstStyle/>
        <a:p>
          <a:r>
            <a:rPr lang="en-US" sz="2000" b="1" dirty="0"/>
            <a:t>Where:</a:t>
          </a:r>
        </a:p>
        <a:p>
          <a:r>
            <a:rPr lang="en-US" sz="2000" dirty="0"/>
            <a:t> </a:t>
          </a:r>
          <a:r>
            <a:rPr lang="en-US" sz="2000" i="1" dirty="0"/>
            <a:t>Teacher / Classroom</a:t>
          </a:r>
        </a:p>
      </dgm:t>
    </dgm:pt>
    <dgm:pt modelId="{7F08CECE-472F-E448-B6F2-4B450D5E7D5D}" type="parTrans" cxnId="{8F86B1EF-0A2B-BB4A-A78A-BA42CA8EE40F}">
      <dgm:prSet/>
      <dgm:spPr/>
      <dgm:t>
        <a:bodyPr/>
        <a:lstStyle/>
        <a:p>
          <a:endParaRPr lang="en-US" sz="2000"/>
        </a:p>
      </dgm:t>
    </dgm:pt>
    <dgm:pt modelId="{DF3417BE-4303-F648-B019-0A22B0C99B43}" type="sibTrans" cxnId="{8F86B1EF-0A2B-BB4A-A78A-BA42CA8EE40F}">
      <dgm:prSet/>
      <dgm:spPr/>
      <dgm:t>
        <a:bodyPr/>
        <a:lstStyle/>
        <a:p>
          <a:endParaRPr lang="en-US" sz="2000"/>
        </a:p>
      </dgm:t>
    </dgm:pt>
    <dgm:pt modelId="{675B8B44-E0FF-B44C-B6DC-33777552854A}" type="pres">
      <dgm:prSet presAssocID="{F1BCBF45-CC86-8F42-94AC-248C8B8470E2}" presName="diagram" presStyleCnt="0">
        <dgm:presLayoutVars>
          <dgm:dir/>
          <dgm:resizeHandles/>
        </dgm:presLayoutVars>
      </dgm:prSet>
      <dgm:spPr/>
    </dgm:pt>
    <dgm:pt modelId="{502382E5-BE8A-7E46-A74A-A302738CA854}" type="pres">
      <dgm:prSet presAssocID="{1F072D73-81B1-F348-B11D-2D98A5677B28}" presName="firstNode" presStyleLbl="node1" presStyleIdx="0" presStyleCnt="4" custScaleX="214746">
        <dgm:presLayoutVars>
          <dgm:bulletEnabled val="1"/>
        </dgm:presLayoutVars>
      </dgm:prSet>
      <dgm:spPr/>
    </dgm:pt>
    <dgm:pt modelId="{4C2E0022-A92E-D54B-88F6-286CA91F6998}" type="pres">
      <dgm:prSet presAssocID="{DBE5BA8F-349B-D547-95DC-B4CCAAE06D1E}" presName="sibTrans" presStyleLbl="sibTrans2D1" presStyleIdx="0" presStyleCnt="3"/>
      <dgm:spPr/>
    </dgm:pt>
    <dgm:pt modelId="{B7121738-1341-8A4F-BA88-70E4E24697CE}" type="pres">
      <dgm:prSet presAssocID="{C1BC16E0-B4F7-0A44-BB2B-4B2B393C67B5}" presName="middleNode" presStyleCnt="0"/>
      <dgm:spPr/>
    </dgm:pt>
    <dgm:pt modelId="{F7AC1E71-0291-B044-A6F3-033AB87AF0D1}" type="pres">
      <dgm:prSet presAssocID="{C1BC16E0-B4F7-0A44-BB2B-4B2B393C67B5}" presName="padding" presStyleLbl="node1" presStyleIdx="0" presStyleCnt="4"/>
      <dgm:spPr/>
    </dgm:pt>
    <dgm:pt modelId="{F6BED337-F61C-6B44-9F2A-2F71262CD4EA}" type="pres">
      <dgm:prSet presAssocID="{C1BC16E0-B4F7-0A44-BB2B-4B2B393C67B5}" presName="shape" presStyleLbl="node1" presStyleIdx="1" presStyleCnt="4" custScaleX="280673">
        <dgm:presLayoutVars>
          <dgm:bulletEnabled val="1"/>
        </dgm:presLayoutVars>
      </dgm:prSet>
      <dgm:spPr/>
    </dgm:pt>
    <dgm:pt modelId="{070F27C2-6823-9F4F-AC38-039F0A0B1D20}" type="pres">
      <dgm:prSet presAssocID="{2E483CDF-8E5F-CD44-92CD-A599DE1CA97D}" presName="sibTrans" presStyleLbl="sibTrans2D1" presStyleIdx="1" presStyleCnt="3"/>
      <dgm:spPr/>
    </dgm:pt>
    <dgm:pt modelId="{5C3FDCA2-C83C-2841-9A8F-E5D1D96BFD24}" type="pres">
      <dgm:prSet presAssocID="{686210B3-0543-3240-B66D-699E239EE193}" presName="middleNode" presStyleCnt="0"/>
      <dgm:spPr/>
    </dgm:pt>
    <dgm:pt modelId="{EE9D012E-A5A7-8244-B01B-815B504BA3DC}" type="pres">
      <dgm:prSet presAssocID="{686210B3-0543-3240-B66D-699E239EE193}" presName="padding" presStyleLbl="node1" presStyleIdx="1" presStyleCnt="4"/>
      <dgm:spPr/>
    </dgm:pt>
    <dgm:pt modelId="{ACDEF832-BE8B-514A-B41A-6797F1E43642}" type="pres">
      <dgm:prSet presAssocID="{686210B3-0543-3240-B66D-699E239EE193}" presName="shape" presStyleLbl="node1" presStyleIdx="2" presStyleCnt="4" custScaleX="280673">
        <dgm:presLayoutVars>
          <dgm:bulletEnabled val="1"/>
        </dgm:presLayoutVars>
      </dgm:prSet>
      <dgm:spPr/>
    </dgm:pt>
    <dgm:pt modelId="{9FF52A3B-DE56-2641-8240-87A07CEF7F53}" type="pres">
      <dgm:prSet presAssocID="{B2F4056D-5B5E-D144-A9CC-6D438617E25B}" presName="sibTrans" presStyleLbl="sibTrans2D1" presStyleIdx="2" presStyleCnt="3"/>
      <dgm:spPr/>
    </dgm:pt>
    <dgm:pt modelId="{501F945E-BE77-B84C-A376-07AEE91BF3D8}" type="pres">
      <dgm:prSet presAssocID="{8165CE88-D246-0043-8524-783CB525BECB}" presName="lastNode" presStyleLbl="node1" presStyleIdx="3" presStyleCnt="4" custScaleX="214746">
        <dgm:presLayoutVars>
          <dgm:bulletEnabled val="1"/>
        </dgm:presLayoutVars>
      </dgm:prSet>
      <dgm:spPr/>
    </dgm:pt>
  </dgm:ptLst>
  <dgm:cxnLst>
    <dgm:cxn modelId="{09E06802-FB62-EE43-95F1-9494E0AAC4C0}" type="presOf" srcId="{8165CE88-D246-0043-8524-783CB525BECB}" destId="{501F945E-BE77-B84C-A376-07AEE91BF3D8}" srcOrd="0" destOrd="0" presId="urn:microsoft.com/office/officeart/2005/8/layout/bProcess2"/>
    <dgm:cxn modelId="{F7FC2C27-D4DD-3E41-BEDA-20EF4C2C9FDA}" type="presOf" srcId="{B2F4056D-5B5E-D144-A9CC-6D438617E25B}" destId="{9FF52A3B-DE56-2641-8240-87A07CEF7F53}" srcOrd="0" destOrd="0" presId="urn:microsoft.com/office/officeart/2005/8/layout/bProcess2"/>
    <dgm:cxn modelId="{B9595965-3A96-FC4B-AFCE-F6FCE00EDF72}" type="presOf" srcId="{686210B3-0543-3240-B66D-699E239EE193}" destId="{ACDEF832-BE8B-514A-B41A-6797F1E43642}" srcOrd="0" destOrd="0" presId="urn:microsoft.com/office/officeart/2005/8/layout/bProcess2"/>
    <dgm:cxn modelId="{F2E2706F-7058-2347-B6B2-D571CCC74E40}" type="presOf" srcId="{1F072D73-81B1-F348-B11D-2D98A5677B28}" destId="{502382E5-BE8A-7E46-A74A-A302738CA854}" srcOrd="0" destOrd="0" presId="urn:microsoft.com/office/officeart/2005/8/layout/bProcess2"/>
    <dgm:cxn modelId="{9C04E982-068A-4A4A-8508-306F872797E8}" srcId="{F1BCBF45-CC86-8F42-94AC-248C8B8470E2}" destId="{686210B3-0543-3240-B66D-699E239EE193}" srcOrd="2" destOrd="0" parTransId="{1052612B-2C77-7043-B355-0E50919DB063}" sibTransId="{B2F4056D-5B5E-D144-A9CC-6D438617E25B}"/>
    <dgm:cxn modelId="{3AC4919A-8FC6-0D48-9B0E-BED34DFBD978}" type="presOf" srcId="{2E483CDF-8E5F-CD44-92CD-A599DE1CA97D}" destId="{070F27C2-6823-9F4F-AC38-039F0A0B1D20}" srcOrd="0" destOrd="0" presId="urn:microsoft.com/office/officeart/2005/8/layout/bProcess2"/>
    <dgm:cxn modelId="{1A7E82C4-57BD-6447-93D8-FD00A2DE4D1C}" type="presOf" srcId="{DBE5BA8F-349B-D547-95DC-B4CCAAE06D1E}" destId="{4C2E0022-A92E-D54B-88F6-286CA91F6998}" srcOrd="0" destOrd="0" presId="urn:microsoft.com/office/officeart/2005/8/layout/bProcess2"/>
    <dgm:cxn modelId="{56CDE6D7-8E50-254C-B1CE-280943FE5B78}" type="presOf" srcId="{F1BCBF45-CC86-8F42-94AC-248C8B8470E2}" destId="{675B8B44-E0FF-B44C-B6DC-33777552854A}" srcOrd="0" destOrd="0" presId="urn:microsoft.com/office/officeart/2005/8/layout/bProcess2"/>
    <dgm:cxn modelId="{A3E5DDDB-07EB-1A44-BFB9-F6341EB083B8}" type="presOf" srcId="{C1BC16E0-B4F7-0A44-BB2B-4B2B393C67B5}" destId="{F6BED337-F61C-6B44-9F2A-2F71262CD4EA}" srcOrd="0" destOrd="0" presId="urn:microsoft.com/office/officeart/2005/8/layout/bProcess2"/>
    <dgm:cxn modelId="{A0562BEE-49C6-5249-9964-758023C6A731}" srcId="{F1BCBF45-CC86-8F42-94AC-248C8B8470E2}" destId="{C1BC16E0-B4F7-0A44-BB2B-4B2B393C67B5}" srcOrd="1" destOrd="0" parTransId="{CA90E2EF-C02A-2C4F-9BCA-0D7AAED7F887}" sibTransId="{2E483CDF-8E5F-CD44-92CD-A599DE1CA97D}"/>
    <dgm:cxn modelId="{8F86B1EF-0A2B-BB4A-A78A-BA42CA8EE40F}" srcId="{F1BCBF45-CC86-8F42-94AC-248C8B8470E2}" destId="{8165CE88-D246-0043-8524-783CB525BECB}" srcOrd="3" destOrd="0" parTransId="{7F08CECE-472F-E448-B6F2-4B450D5E7D5D}" sibTransId="{DF3417BE-4303-F648-B019-0A22B0C99B43}"/>
    <dgm:cxn modelId="{8CB1F0FD-C589-3D4D-8E06-581708D3C36F}" srcId="{F1BCBF45-CC86-8F42-94AC-248C8B8470E2}" destId="{1F072D73-81B1-F348-B11D-2D98A5677B28}" srcOrd="0" destOrd="0" parTransId="{DD05CD3D-CC99-924A-9E55-4D20F3F6AEBD}" sibTransId="{DBE5BA8F-349B-D547-95DC-B4CCAAE06D1E}"/>
    <dgm:cxn modelId="{A7DB9E24-1768-474A-A495-3C63FC72880B}" type="presParOf" srcId="{675B8B44-E0FF-B44C-B6DC-33777552854A}" destId="{502382E5-BE8A-7E46-A74A-A302738CA854}" srcOrd="0" destOrd="0" presId="urn:microsoft.com/office/officeart/2005/8/layout/bProcess2"/>
    <dgm:cxn modelId="{A286210F-2C8F-F64C-A526-4F815DB13CE0}" type="presParOf" srcId="{675B8B44-E0FF-B44C-B6DC-33777552854A}" destId="{4C2E0022-A92E-D54B-88F6-286CA91F6998}" srcOrd="1" destOrd="0" presId="urn:microsoft.com/office/officeart/2005/8/layout/bProcess2"/>
    <dgm:cxn modelId="{BF22FC5D-469A-804F-BE20-8C4BC8F1D10A}" type="presParOf" srcId="{675B8B44-E0FF-B44C-B6DC-33777552854A}" destId="{B7121738-1341-8A4F-BA88-70E4E24697CE}" srcOrd="2" destOrd="0" presId="urn:microsoft.com/office/officeart/2005/8/layout/bProcess2"/>
    <dgm:cxn modelId="{06854F82-FF8F-5449-B926-15D91CF810B2}" type="presParOf" srcId="{B7121738-1341-8A4F-BA88-70E4E24697CE}" destId="{F7AC1E71-0291-B044-A6F3-033AB87AF0D1}" srcOrd="0" destOrd="0" presId="urn:microsoft.com/office/officeart/2005/8/layout/bProcess2"/>
    <dgm:cxn modelId="{3175768C-8954-194D-9E5E-58D7311B1399}" type="presParOf" srcId="{B7121738-1341-8A4F-BA88-70E4E24697CE}" destId="{F6BED337-F61C-6B44-9F2A-2F71262CD4EA}" srcOrd="1" destOrd="0" presId="urn:microsoft.com/office/officeart/2005/8/layout/bProcess2"/>
    <dgm:cxn modelId="{CD22A6C6-A77A-1049-8350-9F09DCABD79D}" type="presParOf" srcId="{675B8B44-E0FF-B44C-B6DC-33777552854A}" destId="{070F27C2-6823-9F4F-AC38-039F0A0B1D20}" srcOrd="3" destOrd="0" presId="urn:microsoft.com/office/officeart/2005/8/layout/bProcess2"/>
    <dgm:cxn modelId="{FA9AFB55-85DB-A64D-A633-59E716FF8D1B}" type="presParOf" srcId="{675B8B44-E0FF-B44C-B6DC-33777552854A}" destId="{5C3FDCA2-C83C-2841-9A8F-E5D1D96BFD24}" srcOrd="4" destOrd="0" presId="urn:microsoft.com/office/officeart/2005/8/layout/bProcess2"/>
    <dgm:cxn modelId="{A027029B-45AB-864A-A83A-D46D9C3135EE}" type="presParOf" srcId="{5C3FDCA2-C83C-2841-9A8F-E5D1D96BFD24}" destId="{EE9D012E-A5A7-8244-B01B-815B504BA3DC}" srcOrd="0" destOrd="0" presId="urn:microsoft.com/office/officeart/2005/8/layout/bProcess2"/>
    <dgm:cxn modelId="{BF66E424-FD88-B843-A77E-F061710A0DFF}" type="presParOf" srcId="{5C3FDCA2-C83C-2841-9A8F-E5D1D96BFD24}" destId="{ACDEF832-BE8B-514A-B41A-6797F1E43642}" srcOrd="1" destOrd="0" presId="urn:microsoft.com/office/officeart/2005/8/layout/bProcess2"/>
    <dgm:cxn modelId="{3F76D845-E0C7-A541-9A49-3C3E9AFDC630}" type="presParOf" srcId="{675B8B44-E0FF-B44C-B6DC-33777552854A}" destId="{9FF52A3B-DE56-2641-8240-87A07CEF7F53}" srcOrd="5" destOrd="0" presId="urn:microsoft.com/office/officeart/2005/8/layout/bProcess2"/>
    <dgm:cxn modelId="{3FDDC877-8F8D-8A4B-B57C-AB93EE6DED7D}" type="presParOf" srcId="{675B8B44-E0FF-B44C-B6DC-33777552854A}" destId="{501F945E-BE77-B84C-A376-07AEE91BF3D8}" srcOrd="6"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260AF8-92A3-5244-B018-BA95A978BAE1}"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en-US"/>
        </a:p>
      </dgm:t>
    </dgm:pt>
    <dgm:pt modelId="{8974A15F-A633-EF47-A235-9997D2982056}">
      <dgm:prSet phldrT="[Text]" custT="1"/>
      <dgm:spPr>
        <a:solidFill>
          <a:srgbClr val="FF0000">
            <a:alpha val="50000"/>
          </a:srgbClr>
        </a:solidFill>
      </dgm:spPr>
      <dgm:t>
        <a:bodyPr/>
        <a:lstStyle/>
        <a:p>
          <a:r>
            <a:rPr lang="en-US" sz="2000" b="1" dirty="0">
              <a:latin typeface="+mj-lt"/>
            </a:rPr>
            <a:t>Tier 3</a:t>
          </a:r>
        </a:p>
        <a:p>
          <a:r>
            <a:rPr lang="en-US" sz="2000" b="0" dirty="0">
              <a:latin typeface="+mj-lt"/>
            </a:rPr>
            <a:t>Intensive PD: Data-driven Consultation </a:t>
          </a:r>
        </a:p>
      </dgm:t>
    </dgm:pt>
    <dgm:pt modelId="{01E1C779-481C-214D-ADEE-5F8503C95D1D}" type="parTrans" cxnId="{22042F22-2EF3-9B49-A96D-40868E8056DA}">
      <dgm:prSet/>
      <dgm:spPr/>
      <dgm:t>
        <a:bodyPr/>
        <a:lstStyle/>
        <a:p>
          <a:endParaRPr lang="en-US"/>
        </a:p>
      </dgm:t>
    </dgm:pt>
    <dgm:pt modelId="{F2A3D8A8-7E13-3E40-BB50-ED3355C1707B}" type="sibTrans" cxnId="{22042F22-2EF3-9B49-A96D-40868E8056DA}">
      <dgm:prSet/>
      <dgm:spPr/>
      <dgm:t>
        <a:bodyPr/>
        <a:lstStyle/>
        <a:p>
          <a:endParaRPr lang="en-US"/>
        </a:p>
      </dgm:t>
    </dgm:pt>
    <dgm:pt modelId="{582164AB-1FCE-2746-B3EF-7F536957B164}">
      <dgm:prSet phldrT="[Text]" custT="1"/>
      <dgm:spPr>
        <a:solidFill>
          <a:srgbClr val="FFFF00">
            <a:alpha val="90000"/>
          </a:srgbClr>
        </a:solidFill>
      </dgm:spPr>
      <dgm:t>
        <a:bodyPr/>
        <a:lstStyle/>
        <a:p>
          <a:r>
            <a:rPr lang="en-US" sz="2000" b="1" dirty="0">
              <a:latin typeface="+mj-lt"/>
            </a:rPr>
            <a:t>Tier 2</a:t>
          </a:r>
        </a:p>
        <a:p>
          <a:r>
            <a:rPr lang="en-US" sz="2000" dirty="0">
              <a:latin typeface="+mj-lt"/>
            </a:rPr>
            <a:t>Targeted PD: Self-Management with Peer or Coaching Supports</a:t>
          </a:r>
        </a:p>
      </dgm:t>
    </dgm:pt>
    <dgm:pt modelId="{F5420C68-DE72-4745-ABDB-79403E2C16E7}" type="parTrans" cxnId="{411E5ABE-A970-134B-8BE3-B4F9B54A5ABF}">
      <dgm:prSet/>
      <dgm:spPr/>
      <dgm:t>
        <a:bodyPr/>
        <a:lstStyle/>
        <a:p>
          <a:endParaRPr lang="en-US"/>
        </a:p>
      </dgm:t>
    </dgm:pt>
    <dgm:pt modelId="{825ADA63-5E97-3549-95BB-685C3D203D54}" type="sibTrans" cxnId="{411E5ABE-A970-134B-8BE3-B4F9B54A5ABF}">
      <dgm:prSet/>
      <dgm:spPr/>
      <dgm:t>
        <a:bodyPr/>
        <a:lstStyle/>
        <a:p>
          <a:endParaRPr lang="en-US"/>
        </a:p>
      </dgm:t>
    </dgm:pt>
    <dgm:pt modelId="{E102CEA4-8E78-D64B-A65A-58122364E7D6}">
      <dgm:prSet phldrT="[Text]" custT="1"/>
      <dgm:spPr>
        <a:solidFill>
          <a:srgbClr val="008000">
            <a:alpha val="50000"/>
          </a:srgbClr>
        </a:solidFill>
      </dgm:spPr>
      <dgm:t>
        <a:bodyPr/>
        <a:lstStyle/>
        <a:p>
          <a:r>
            <a:rPr lang="en-US" sz="2000" b="1" dirty="0">
              <a:latin typeface="+mj-lt"/>
            </a:rPr>
            <a:t>Tier 1</a:t>
          </a:r>
          <a:endParaRPr lang="en-US" sz="2000" dirty="0">
            <a:latin typeface="+mj-lt"/>
          </a:endParaRPr>
        </a:p>
        <a:p>
          <a:r>
            <a:rPr lang="en-US" sz="2000" dirty="0">
              <a:latin typeface="+mj-lt"/>
            </a:rPr>
            <a:t>Universal PD: Training &amp; Self-Management</a:t>
          </a:r>
        </a:p>
      </dgm:t>
    </dgm:pt>
    <dgm:pt modelId="{F52B804A-1735-7348-9D97-84374D082C16}" type="parTrans" cxnId="{B10C4018-D6B4-0144-838C-67DBC02B3852}">
      <dgm:prSet/>
      <dgm:spPr/>
      <dgm:t>
        <a:bodyPr/>
        <a:lstStyle/>
        <a:p>
          <a:endParaRPr lang="en-US"/>
        </a:p>
      </dgm:t>
    </dgm:pt>
    <dgm:pt modelId="{C4F15C56-AAAC-9E4C-ADE8-F04D7F6C91C2}" type="sibTrans" cxnId="{B10C4018-D6B4-0144-838C-67DBC02B3852}">
      <dgm:prSet/>
      <dgm:spPr/>
      <dgm:t>
        <a:bodyPr/>
        <a:lstStyle/>
        <a:p>
          <a:endParaRPr lang="en-US"/>
        </a:p>
      </dgm:t>
    </dgm:pt>
    <dgm:pt modelId="{30B93ACE-7A45-AD42-9A35-90431675EB91}">
      <dgm:prSet phldrT="[Text]" custT="1">
        <dgm:style>
          <a:lnRef idx="1">
            <a:schemeClr val="accent3"/>
          </a:lnRef>
          <a:fillRef idx="2">
            <a:schemeClr val="accent3"/>
          </a:fillRef>
          <a:effectRef idx="1">
            <a:schemeClr val="accent3"/>
          </a:effectRef>
          <a:fontRef idx="minor">
            <a:schemeClr val="dk1"/>
          </a:fontRef>
        </dgm:style>
      </dgm:prSet>
      <dgm:spPr>
        <a:solidFill>
          <a:srgbClr val="FCE35C"/>
        </a:solidFill>
      </dgm:spPr>
      <dgm:t>
        <a:bodyPr/>
        <a:lstStyle/>
        <a:p>
          <a:r>
            <a:rPr lang="en-US" sz="2000" b="1" dirty="0">
              <a:latin typeface="+mj-lt"/>
            </a:rPr>
            <a:t>Progress Monitoring </a:t>
          </a:r>
        </a:p>
        <a:p>
          <a:r>
            <a:rPr lang="en-US" sz="2000" dirty="0">
              <a:latin typeface="+mj-lt"/>
            </a:rPr>
            <a:t>Walk-through, Student Data Review, Teacher Collected Data</a:t>
          </a:r>
        </a:p>
      </dgm:t>
    </dgm:pt>
    <dgm:pt modelId="{A4162002-70C6-4644-A8CF-D3E5077513A1}" type="parTrans" cxnId="{1E5B7D2E-CC96-1847-BDC2-688B5A077D22}">
      <dgm:prSet/>
      <dgm:spPr/>
      <dgm:t>
        <a:bodyPr/>
        <a:lstStyle/>
        <a:p>
          <a:endParaRPr lang="en-US"/>
        </a:p>
      </dgm:t>
    </dgm:pt>
    <dgm:pt modelId="{2FE70267-EE60-844F-9EC2-B1025C33FA0F}" type="sibTrans" cxnId="{1E5B7D2E-CC96-1847-BDC2-688B5A077D22}">
      <dgm:prSet/>
      <dgm:spPr/>
      <dgm:t>
        <a:bodyPr/>
        <a:lstStyle/>
        <a:p>
          <a:endParaRPr lang="en-US"/>
        </a:p>
      </dgm:t>
    </dgm:pt>
    <dgm:pt modelId="{B2005BDF-F532-404C-8CEC-044B7A398F7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a:latin typeface="+mj-lt"/>
            </a:rPr>
            <a:t>Universal Screening</a:t>
          </a:r>
        </a:p>
        <a:p>
          <a:r>
            <a:rPr lang="en-US" sz="2000" dirty="0">
              <a:latin typeface="+mj-lt"/>
            </a:rPr>
            <a:t>Walk-through &amp; Student Data Review</a:t>
          </a:r>
        </a:p>
      </dgm:t>
    </dgm:pt>
    <dgm:pt modelId="{E885063B-2A23-FB47-AC0B-1E4708BF8FC8}" type="parTrans" cxnId="{3CB7134A-5AFB-0345-89B5-199FED026E1B}">
      <dgm:prSet/>
      <dgm:spPr/>
      <dgm:t>
        <a:bodyPr/>
        <a:lstStyle/>
        <a:p>
          <a:endParaRPr lang="en-US"/>
        </a:p>
      </dgm:t>
    </dgm:pt>
    <dgm:pt modelId="{A55E2A3A-1F1B-E742-B2BB-3F13A7B9C1F5}" type="sibTrans" cxnId="{3CB7134A-5AFB-0345-89B5-199FED026E1B}">
      <dgm:prSet/>
      <dgm:spPr/>
      <dgm:t>
        <a:bodyPr/>
        <a:lstStyle/>
        <a:p>
          <a:endParaRPr lang="en-US"/>
        </a:p>
      </dgm:t>
    </dgm:pt>
    <dgm:pt modelId="{FFA665EF-1025-F64B-8CB6-28DC40305B4A}" type="pres">
      <dgm:prSet presAssocID="{92260AF8-92A3-5244-B018-BA95A978BAE1}" presName="compositeShape" presStyleCnt="0">
        <dgm:presLayoutVars>
          <dgm:dir/>
          <dgm:resizeHandles/>
        </dgm:presLayoutVars>
      </dgm:prSet>
      <dgm:spPr/>
    </dgm:pt>
    <dgm:pt modelId="{FD826A8F-2EC0-CF40-9613-FAB377CF63D0}" type="pres">
      <dgm:prSet presAssocID="{92260AF8-92A3-5244-B018-BA95A978BAE1}" presName="pyramid" presStyleLbl="node1" presStyleIdx="0" presStyleCnt="1" custScaleX="117953" custScaleY="99880" custLinFactNeighborX="3792"/>
      <dgm:spPr>
        <a:gradFill rotWithShape="0">
          <a:gsLst>
            <a:gs pos="35000">
              <a:srgbClr val="008000"/>
            </a:gs>
            <a:gs pos="100000">
              <a:srgbClr val="FF0000"/>
            </a:gs>
            <a:gs pos="73000">
              <a:srgbClr val="FFFF00"/>
            </a:gs>
            <a:gs pos="87000">
              <a:srgbClr val="FFFF00"/>
            </a:gs>
          </a:gsLst>
        </a:gradFill>
      </dgm:spPr>
    </dgm:pt>
    <dgm:pt modelId="{F6B3C4C1-D38F-E640-ACA6-6E2D73BD0A81}" type="pres">
      <dgm:prSet presAssocID="{92260AF8-92A3-5244-B018-BA95A978BAE1}" presName="theList" presStyleCnt="0"/>
      <dgm:spPr/>
    </dgm:pt>
    <dgm:pt modelId="{55D9A6DE-B76F-1546-852E-96CC55172117}" type="pres">
      <dgm:prSet presAssocID="{8974A15F-A633-EF47-A235-9997D2982056}" presName="aNode" presStyleLbl="fgAcc1" presStyleIdx="0" presStyleCnt="5" custScaleX="110851" custScaleY="2000000" custLinFactY="-1110609" custLinFactNeighborX="18948" custLinFactNeighborY="-1200000">
        <dgm:presLayoutVars>
          <dgm:bulletEnabled val="1"/>
        </dgm:presLayoutVars>
      </dgm:prSet>
      <dgm:spPr/>
    </dgm:pt>
    <dgm:pt modelId="{2668063B-044D-4342-A97E-B309A401D815}" type="pres">
      <dgm:prSet presAssocID="{8974A15F-A633-EF47-A235-9997D2982056}" presName="aSpace" presStyleCnt="0"/>
      <dgm:spPr/>
    </dgm:pt>
    <dgm:pt modelId="{3447A895-48A6-234B-BB6C-93922AB473CF}" type="pres">
      <dgm:prSet presAssocID="{582164AB-1FCE-2746-B3EF-7F536957B164}" presName="aNode" presStyleLbl="fgAcc1" presStyleIdx="1" presStyleCnt="5" custScaleX="110851" custScaleY="2000000" custLinFactY="-874034" custLinFactNeighborX="18944" custLinFactNeighborY="-900000">
        <dgm:presLayoutVars>
          <dgm:bulletEnabled val="1"/>
        </dgm:presLayoutVars>
      </dgm:prSet>
      <dgm:spPr/>
    </dgm:pt>
    <dgm:pt modelId="{A25A757C-611E-9345-9AB5-398174AF47E8}" type="pres">
      <dgm:prSet presAssocID="{582164AB-1FCE-2746-B3EF-7F536957B164}" presName="aSpace" presStyleCnt="0"/>
      <dgm:spPr/>
    </dgm:pt>
    <dgm:pt modelId="{CDD35B63-0B75-E041-9422-B7D4B9057E29}" type="pres">
      <dgm:prSet presAssocID="{E102CEA4-8E78-D64B-A65A-58122364E7D6}" presName="aNode" presStyleLbl="fgAcc1" presStyleIdx="2" presStyleCnt="5" custScaleX="110851" custScaleY="2000000" custLinFactY="333710" custLinFactNeighborX="19343" custLinFactNeighborY="400000">
        <dgm:presLayoutVars>
          <dgm:bulletEnabled val="1"/>
        </dgm:presLayoutVars>
      </dgm:prSet>
      <dgm:spPr/>
    </dgm:pt>
    <dgm:pt modelId="{9B43E22A-CC63-C843-B126-DCEF7D4564EC}" type="pres">
      <dgm:prSet presAssocID="{E102CEA4-8E78-D64B-A65A-58122364E7D6}" presName="aSpace" presStyleCnt="0"/>
      <dgm:spPr/>
    </dgm:pt>
    <dgm:pt modelId="{A684EC7D-5222-484E-BDEE-84BEDC0EC621}" type="pres">
      <dgm:prSet presAssocID="{30B93ACE-7A45-AD42-9A35-90431675EB91}" presName="aNode" presStyleLbl="fgAcc1" presStyleIdx="3" presStyleCnt="5" custScaleX="110851" custScaleY="2000000" custLinFactX="-6140" custLinFactY="-5284641" custLinFactNeighborX="-100000" custLinFactNeighborY="-5300000">
        <dgm:presLayoutVars>
          <dgm:bulletEnabled val="1"/>
        </dgm:presLayoutVars>
      </dgm:prSet>
      <dgm:spPr/>
    </dgm:pt>
    <dgm:pt modelId="{0CAC1044-A8C9-C94A-BDA5-271254F164ED}" type="pres">
      <dgm:prSet presAssocID="{30B93ACE-7A45-AD42-9A35-90431675EB91}" presName="aSpace" presStyleCnt="0"/>
      <dgm:spPr/>
    </dgm:pt>
    <dgm:pt modelId="{10924AC1-132E-1048-B929-023E0F8229BB}" type="pres">
      <dgm:prSet presAssocID="{B2005BDF-F532-404C-8CEC-044B7A398F71}" presName="aNode" presStyleLbl="fgAcc1" presStyleIdx="4" presStyleCnt="5" custScaleX="110851" custScaleY="2000000" custLinFactX="-6138" custLinFactY="-4066215" custLinFactNeighborX="-100000" custLinFactNeighborY="-4100000">
        <dgm:presLayoutVars>
          <dgm:bulletEnabled val="1"/>
        </dgm:presLayoutVars>
      </dgm:prSet>
      <dgm:spPr/>
    </dgm:pt>
    <dgm:pt modelId="{DF271458-3F40-B843-9094-ACE5293A96C1}" type="pres">
      <dgm:prSet presAssocID="{B2005BDF-F532-404C-8CEC-044B7A398F71}" presName="aSpace" presStyleCnt="0"/>
      <dgm:spPr/>
    </dgm:pt>
  </dgm:ptLst>
  <dgm:cxnLst>
    <dgm:cxn modelId="{907A8A06-496C-3F4E-9D8C-7C2A1E799B63}" type="presOf" srcId="{92260AF8-92A3-5244-B018-BA95A978BAE1}" destId="{FFA665EF-1025-F64B-8CB6-28DC40305B4A}" srcOrd="0" destOrd="0" presId="urn:microsoft.com/office/officeart/2005/8/layout/pyramid2"/>
    <dgm:cxn modelId="{B10C4018-D6B4-0144-838C-67DBC02B3852}" srcId="{92260AF8-92A3-5244-B018-BA95A978BAE1}" destId="{E102CEA4-8E78-D64B-A65A-58122364E7D6}" srcOrd="2" destOrd="0" parTransId="{F52B804A-1735-7348-9D97-84374D082C16}" sibTransId="{C4F15C56-AAAC-9E4C-ADE8-F04D7F6C91C2}"/>
    <dgm:cxn modelId="{22042F22-2EF3-9B49-A96D-40868E8056DA}" srcId="{92260AF8-92A3-5244-B018-BA95A978BAE1}" destId="{8974A15F-A633-EF47-A235-9997D2982056}" srcOrd="0" destOrd="0" parTransId="{01E1C779-481C-214D-ADEE-5F8503C95D1D}" sibTransId="{F2A3D8A8-7E13-3E40-BB50-ED3355C1707B}"/>
    <dgm:cxn modelId="{1E5B7D2E-CC96-1847-BDC2-688B5A077D22}" srcId="{92260AF8-92A3-5244-B018-BA95A978BAE1}" destId="{30B93ACE-7A45-AD42-9A35-90431675EB91}" srcOrd="3" destOrd="0" parTransId="{A4162002-70C6-4644-A8CF-D3E5077513A1}" sibTransId="{2FE70267-EE60-844F-9EC2-B1025C33FA0F}"/>
    <dgm:cxn modelId="{1DDB2A3E-52F8-4C45-A01F-C5D2336DF620}" type="presOf" srcId="{582164AB-1FCE-2746-B3EF-7F536957B164}" destId="{3447A895-48A6-234B-BB6C-93922AB473CF}" srcOrd="0" destOrd="0" presId="urn:microsoft.com/office/officeart/2005/8/layout/pyramid2"/>
    <dgm:cxn modelId="{96717B3F-F1F4-BE4D-BE8D-4626507F35C6}" type="presOf" srcId="{8974A15F-A633-EF47-A235-9997D2982056}" destId="{55D9A6DE-B76F-1546-852E-96CC55172117}" srcOrd="0" destOrd="0" presId="urn:microsoft.com/office/officeart/2005/8/layout/pyramid2"/>
    <dgm:cxn modelId="{3CB7134A-5AFB-0345-89B5-199FED026E1B}" srcId="{92260AF8-92A3-5244-B018-BA95A978BAE1}" destId="{B2005BDF-F532-404C-8CEC-044B7A398F71}" srcOrd="4" destOrd="0" parTransId="{E885063B-2A23-FB47-AC0B-1E4708BF8FC8}" sibTransId="{A55E2A3A-1F1B-E742-B2BB-3F13A7B9C1F5}"/>
    <dgm:cxn modelId="{411E5ABE-A970-134B-8BE3-B4F9B54A5ABF}" srcId="{92260AF8-92A3-5244-B018-BA95A978BAE1}" destId="{582164AB-1FCE-2746-B3EF-7F536957B164}" srcOrd="1" destOrd="0" parTransId="{F5420C68-DE72-4745-ABDB-79403E2C16E7}" sibTransId="{825ADA63-5E97-3549-95BB-685C3D203D54}"/>
    <dgm:cxn modelId="{F76D4EE3-7D63-6E47-A3C8-497E24F94F92}" type="presOf" srcId="{30B93ACE-7A45-AD42-9A35-90431675EB91}" destId="{A684EC7D-5222-484E-BDEE-84BEDC0EC621}" srcOrd="0" destOrd="0" presId="urn:microsoft.com/office/officeart/2005/8/layout/pyramid2"/>
    <dgm:cxn modelId="{DB4B75F0-3299-0543-8E2B-14BD3B586467}" type="presOf" srcId="{B2005BDF-F532-404C-8CEC-044B7A398F71}" destId="{10924AC1-132E-1048-B929-023E0F8229BB}" srcOrd="0" destOrd="0" presId="urn:microsoft.com/office/officeart/2005/8/layout/pyramid2"/>
    <dgm:cxn modelId="{7ACB1AF5-C7E9-E446-9552-7E3D2F6823D9}" type="presOf" srcId="{E102CEA4-8E78-D64B-A65A-58122364E7D6}" destId="{CDD35B63-0B75-E041-9422-B7D4B9057E29}" srcOrd="0" destOrd="0" presId="urn:microsoft.com/office/officeart/2005/8/layout/pyramid2"/>
    <dgm:cxn modelId="{FF0A8EC0-7DCE-0F46-B585-24089FD62549}" type="presParOf" srcId="{FFA665EF-1025-F64B-8CB6-28DC40305B4A}" destId="{FD826A8F-2EC0-CF40-9613-FAB377CF63D0}" srcOrd="0" destOrd="0" presId="urn:microsoft.com/office/officeart/2005/8/layout/pyramid2"/>
    <dgm:cxn modelId="{90F536EE-BDE0-4846-A91B-E000AFFE3C07}" type="presParOf" srcId="{FFA665EF-1025-F64B-8CB6-28DC40305B4A}" destId="{F6B3C4C1-D38F-E640-ACA6-6E2D73BD0A81}" srcOrd="1" destOrd="0" presId="urn:microsoft.com/office/officeart/2005/8/layout/pyramid2"/>
    <dgm:cxn modelId="{AAE9C07A-A0E0-0042-B5A8-1BA0419DFB15}" type="presParOf" srcId="{F6B3C4C1-D38F-E640-ACA6-6E2D73BD0A81}" destId="{55D9A6DE-B76F-1546-852E-96CC55172117}" srcOrd="0" destOrd="0" presId="urn:microsoft.com/office/officeart/2005/8/layout/pyramid2"/>
    <dgm:cxn modelId="{2A346B3C-8608-6E41-955B-FE7E3D660145}" type="presParOf" srcId="{F6B3C4C1-D38F-E640-ACA6-6E2D73BD0A81}" destId="{2668063B-044D-4342-A97E-B309A401D815}" srcOrd="1" destOrd="0" presId="urn:microsoft.com/office/officeart/2005/8/layout/pyramid2"/>
    <dgm:cxn modelId="{6AD98206-62F5-4047-B77E-9DAF2873B1B7}" type="presParOf" srcId="{F6B3C4C1-D38F-E640-ACA6-6E2D73BD0A81}" destId="{3447A895-48A6-234B-BB6C-93922AB473CF}" srcOrd="2" destOrd="0" presId="urn:microsoft.com/office/officeart/2005/8/layout/pyramid2"/>
    <dgm:cxn modelId="{EAEEA7B8-B467-3844-B5CD-F1D740FDBEFB}" type="presParOf" srcId="{F6B3C4C1-D38F-E640-ACA6-6E2D73BD0A81}" destId="{A25A757C-611E-9345-9AB5-398174AF47E8}" srcOrd="3" destOrd="0" presId="urn:microsoft.com/office/officeart/2005/8/layout/pyramid2"/>
    <dgm:cxn modelId="{4CDC4A7D-F2C9-B444-B378-ACE33DBD6AC8}" type="presParOf" srcId="{F6B3C4C1-D38F-E640-ACA6-6E2D73BD0A81}" destId="{CDD35B63-0B75-E041-9422-B7D4B9057E29}" srcOrd="4" destOrd="0" presId="urn:microsoft.com/office/officeart/2005/8/layout/pyramid2"/>
    <dgm:cxn modelId="{46CFD063-0B26-F948-9C1E-0AA5E07117BD}" type="presParOf" srcId="{F6B3C4C1-D38F-E640-ACA6-6E2D73BD0A81}" destId="{9B43E22A-CC63-C843-B126-DCEF7D4564EC}" srcOrd="5" destOrd="0" presId="urn:microsoft.com/office/officeart/2005/8/layout/pyramid2"/>
    <dgm:cxn modelId="{EA3D7488-199A-DF43-9A0A-782439445061}" type="presParOf" srcId="{F6B3C4C1-D38F-E640-ACA6-6E2D73BD0A81}" destId="{A684EC7D-5222-484E-BDEE-84BEDC0EC621}" srcOrd="6" destOrd="0" presId="urn:microsoft.com/office/officeart/2005/8/layout/pyramid2"/>
    <dgm:cxn modelId="{B8F82F39-DA3B-A84F-97AA-97DBC5ECA6B1}" type="presParOf" srcId="{F6B3C4C1-D38F-E640-ACA6-6E2D73BD0A81}" destId="{0CAC1044-A8C9-C94A-BDA5-271254F164ED}" srcOrd="7" destOrd="0" presId="urn:microsoft.com/office/officeart/2005/8/layout/pyramid2"/>
    <dgm:cxn modelId="{E58BEED8-379D-B64D-A104-D5D9E2544E38}" type="presParOf" srcId="{F6B3C4C1-D38F-E640-ACA6-6E2D73BD0A81}" destId="{10924AC1-132E-1048-B929-023E0F8229BB}" srcOrd="8" destOrd="0" presId="urn:microsoft.com/office/officeart/2005/8/layout/pyramid2"/>
    <dgm:cxn modelId="{9137C473-9D28-924C-9524-CD929386859A}" type="presParOf" srcId="{F6B3C4C1-D38F-E640-ACA6-6E2D73BD0A81}" destId="{DF271458-3F40-B843-9094-ACE5293A96C1}"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E23804-AA22-413E-A650-4AD384A7A290}" type="doc">
      <dgm:prSet loTypeId="urn:microsoft.com/office/officeart/2005/8/layout/radial1" loCatId="relationship" qsTypeId="urn:microsoft.com/office/officeart/2005/8/quickstyle/simple1" qsCatId="simple" csTypeId="urn:microsoft.com/office/officeart/2005/8/colors/accent2_4" csCatId="accent2" phldr="1"/>
      <dgm:spPr/>
    </dgm:pt>
    <dgm:pt modelId="{DBAE8ED5-C5FE-41C5-A4CE-E1899CDAE84F}">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effectLst/>
              <a:latin typeface="Calibri" pitchFamily="34" charset="0"/>
              <a:ea typeface="ＭＳ Ｐゴシック" pitchFamily="34" charset="-128"/>
            </a:rPr>
            <a:t>Coaching Roles</a:t>
          </a:r>
          <a:endParaRPr kumimoji="0" lang="en-US" sz="2000" b="0" i="0" u="none" strike="noStrike" cap="none" normalizeH="0" baseline="0" dirty="0">
            <a:ln/>
            <a:effectLst/>
            <a:latin typeface="Times New Roman" pitchFamily="18" charset="0"/>
            <a:ea typeface="ＭＳ Ｐゴシック" pitchFamily="34" charset="-128"/>
          </a:endParaRPr>
        </a:p>
      </dgm:t>
    </dgm:pt>
    <dgm:pt modelId="{2409F828-3769-48CB-976D-AADB4D2DC677}" type="parTrans" cxnId="{78615DB5-63E8-45D0-8C24-6F33EDA6AD0B}">
      <dgm:prSet/>
      <dgm:spPr/>
      <dgm:t>
        <a:bodyPr/>
        <a:lstStyle/>
        <a:p>
          <a:endParaRPr lang="en-US" sz="1600"/>
        </a:p>
      </dgm:t>
    </dgm:pt>
    <dgm:pt modelId="{7D44C7D2-9E4F-4B2E-87F3-64231A6E6CAB}" type="sibTrans" cxnId="{78615DB5-63E8-45D0-8C24-6F33EDA6AD0B}">
      <dgm:prSet/>
      <dgm:spPr/>
      <dgm:t>
        <a:bodyPr/>
        <a:lstStyle/>
        <a:p>
          <a:endParaRPr lang="en-US" sz="1600"/>
        </a:p>
      </dgm:t>
    </dgm:pt>
    <dgm:pt modelId="{018B2EDC-A0B6-419C-AFE8-D4D96D31C63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effectLst/>
              <a:latin typeface="Calibri" pitchFamily="34" charset="0"/>
              <a:ea typeface="ＭＳ Ｐゴシック" pitchFamily="34" charset="-128"/>
            </a:rPr>
            <a:t>Facilitate</a:t>
          </a:r>
          <a:endParaRPr kumimoji="0" lang="en-US" sz="1800" b="0" i="0" u="none" strike="noStrike" cap="none" normalizeH="0" baseline="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effectLst/>
            <a:latin typeface="Times New Roman" pitchFamily="18" charset="0"/>
            <a:ea typeface="ＭＳ Ｐゴシック" pitchFamily="34" charset="-128"/>
          </a:endParaRPr>
        </a:p>
      </dgm:t>
    </dgm:pt>
    <dgm:pt modelId="{0D0FA7B1-E964-46C4-9874-8C5B615B00FF}" type="parTrans" cxnId="{AF97A4BF-D278-4C24-BED4-F0A8DACA83E6}">
      <dgm:prSet custT="1"/>
      <dgm:spPr/>
      <dgm:t>
        <a:bodyPr/>
        <a:lstStyle/>
        <a:p>
          <a:endParaRPr lang="en-US" sz="400"/>
        </a:p>
      </dgm:t>
    </dgm:pt>
    <dgm:pt modelId="{D1FDC9FD-5AFA-4F64-A096-467E4557B8BF}" type="sibTrans" cxnId="{AF97A4BF-D278-4C24-BED4-F0A8DACA83E6}">
      <dgm:prSet/>
      <dgm:spPr/>
      <dgm:t>
        <a:bodyPr/>
        <a:lstStyle/>
        <a:p>
          <a:endParaRPr lang="en-US" sz="1600"/>
        </a:p>
      </dgm:t>
    </dgm:pt>
    <dgm:pt modelId="{8B9D2A4D-677C-4B25-88FA-E6A9723D466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effectLst/>
              <a:latin typeface="Calibri" pitchFamily="34" charset="0"/>
              <a:ea typeface="ＭＳ Ｐゴシック" pitchFamily="34" charset="-128"/>
            </a:rPr>
            <a:t>Content Knowledge</a:t>
          </a:r>
          <a:endParaRPr kumimoji="0" lang="en-US" sz="1800" b="0" i="0" u="none" strike="noStrike" cap="none" normalizeH="0" baseline="0" dirty="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effectLst/>
            <a:latin typeface="Times New Roman" pitchFamily="18" charset="0"/>
            <a:ea typeface="ＭＳ Ｐゴシック" pitchFamily="34" charset="-128"/>
          </a:endParaRPr>
        </a:p>
      </dgm:t>
    </dgm:pt>
    <dgm:pt modelId="{75AC7514-58D5-4ED0-BA97-B1BABC01E375}" type="parTrans" cxnId="{F35D20EC-AA0C-4CF7-B2B4-5E6C529F9431}">
      <dgm:prSet custT="1"/>
      <dgm:spPr/>
      <dgm:t>
        <a:bodyPr/>
        <a:lstStyle/>
        <a:p>
          <a:endParaRPr lang="en-US" sz="400"/>
        </a:p>
      </dgm:t>
    </dgm:pt>
    <dgm:pt modelId="{F516BDE4-F594-4E63-9016-89BA9349B72C}" type="sibTrans" cxnId="{F35D20EC-AA0C-4CF7-B2B4-5E6C529F9431}">
      <dgm:prSet/>
      <dgm:spPr/>
      <dgm:t>
        <a:bodyPr/>
        <a:lstStyle/>
        <a:p>
          <a:endParaRPr lang="en-US" sz="1600"/>
        </a:p>
      </dgm:t>
    </dgm:pt>
    <dgm:pt modelId="{2730A294-8234-45A7-A653-C8146CA8902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effectLst/>
              <a:latin typeface="Calibri" pitchFamily="34" charset="0"/>
              <a:ea typeface="ＭＳ Ｐゴシック" pitchFamily="34" charset="-128"/>
            </a:rPr>
            <a:t>Communicate</a:t>
          </a:r>
          <a:endParaRPr kumimoji="0" lang="en-US" sz="1800" b="0" i="0" u="none" strike="noStrike" cap="none" normalizeH="0" baseline="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effectLst/>
            <a:latin typeface="Times New Roman" pitchFamily="18" charset="0"/>
            <a:ea typeface="ＭＳ Ｐゴシック" pitchFamily="34" charset="-128"/>
          </a:endParaRPr>
        </a:p>
      </dgm:t>
    </dgm:pt>
    <dgm:pt modelId="{64B6A9E9-CA22-4B66-8283-965AB3FD5CDD}" type="parTrans" cxnId="{30085088-7C74-4554-BED5-BE54BBC03DBD}">
      <dgm:prSet custT="1"/>
      <dgm:spPr/>
      <dgm:t>
        <a:bodyPr/>
        <a:lstStyle/>
        <a:p>
          <a:endParaRPr lang="en-US" sz="400"/>
        </a:p>
      </dgm:t>
    </dgm:pt>
    <dgm:pt modelId="{C97C2E40-C88E-4F2B-9C05-D73A4D66BCD4}" type="sibTrans" cxnId="{30085088-7C74-4554-BED5-BE54BBC03DBD}">
      <dgm:prSet/>
      <dgm:spPr/>
      <dgm:t>
        <a:bodyPr/>
        <a:lstStyle/>
        <a:p>
          <a:endParaRPr lang="en-US" sz="1600"/>
        </a:p>
      </dgm:t>
    </dgm:pt>
    <dgm:pt modelId="{ACC3CF3B-C244-4340-822B-6278FD1F305D}" type="pres">
      <dgm:prSet presAssocID="{FAE23804-AA22-413E-A650-4AD384A7A290}" presName="cycle" presStyleCnt="0">
        <dgm:presLayoutVars>
          <dgm:chMax val="1"/>
          <dgm:dir/>
          <dgm:animLvl val="ctr"/>
          <dgm:resizeHandles val="exact"/>
        </dgm:presLayoutVars>
      </dgm:prSet>
      <dgm:spPr/>
    </dgm:pt>
    <dgm:pt modelId="{015E76EF-D3BB-417B-B665-08118B7A04C3}" type="pres">
      <dgm:prSet presAssocID="{DBAE8ED5-C5FE-41C5-A4CE-E1899CDAE84F}" presName="centerShape" presStyleLbl="node0" presStyleIdx="0" presStyleCnt="1"/>
      <dgm:spPr/>
    </dgm:pt>
    <dgm:pt modelId="{9AB71A95-54C5-4683-A336-33D727872654}" type="pres">
      <dgm:prSet presAssocID="{0D0FA7B1-E964-46C4-9874-8C5B615B00FF}" presName="Name9" presStyleLbl="parChTrans1D2" presStyleIdx="0" presStyleCnt="3"/>
      <dgm:spPr/>
    </dgm:pt>
    <dgm:pt modelId="{EC6F0807-5D0D-4C6D-AAF8-675AE5D9EAEC}" type="pres">
      <dgm:prSet presAssocID="{0D0FA7B1-E964-46C4-9874-8C5B615B00FF}" presName="connTx" presStyleLbl="parChTrans1D2" presStyleIdx="0" presStyleCnt="3"/>
      <dgm:spPr/>
    </dgm:pt>
    <dgm:pt modelId="{ACF4FA95-2A1F-4693-BD9D-58F903D4801E}" type="pres">
      <dgm:prSet presAssocID="{018B2EDC-A0B6-419C-AFE8-D4D96D31C637}" presName="node" presStyleLbl="node1" presStyleIdx="0" presStyleCnt="3" custScaleX="112179">
        <dgm:presLayoutVars>
          <dgm:bulletEnabled val="1"/>
        </dgm:presLayoutVars>
      </dgm:prSet>
      <dgm:spPr/>
    </dgm:pt>
    <dgm:pt modelId="{18E66A00-ACB2-44B6-B92C-A48B43CC7078}" type="pres">
      <dgm:prSet presAssocID="{75AC7514-58D5-4ED0-BA97-B1BABC01E375}" presName="Name9" presStyleLbl="parChTrans1D2" presStyleIdx="1" presStyleCnt="3"/>
      <dgm:spPr/>
    </dgm:pt>
    <dgm:pt modelId="{9616E30C-D7C6-41FE-83A4-4AADB2962D0F}" type="pres">
      <dgm:prSet presAssocID="{75AC7514-58D5-4ED0-BA97-B1BABC01E375}" presName="connTx" presStyleLbl="parChTrans1D2" presStyleIdx="1" presStyleCnt="3"/>
      <dgm:spPr/>
    </dgm:pt>
    <dgm:pt modelId="{5744B105-91D1-4B33-9B9C-CAF3CB2CCCCF}" type="pres">
      <dgm:prSet presAssocID="{8B9D2A4D-677C-4B25-88FA-E6A9723D466E}" presName="node" presStyleLbl="node1" presStyleIdx="1" presStyleCnt="3" custScaleX="112179">
        <dgm:presLayoutVars>
          <dgm:bulletEnabled val="1"/>
        </dgm:presLayoutVars>
      </dgm:prSet>
      <dgm:spPr/>
    </dgm:pt>
    <dgm:pt modelId="{37D887C4-F113-468D-B743-6E9DA74D9510}" type="pres">
      <dgm:prSet presAssocID="{64B6A9E9-CA22-4B66-8283-965AB3FD5CDD}" presName="Name9" presStyleLbl="parChTrans1D2" presStyleIdx="2" presStyleCnt="3"/>
      <dgm:spPr/>
    </dgm:pt>
    <dgm:pt modelId="{9FC41B70-68E7-4EA4-AA11-F0AF603D3DE4}" type="pres">
      <dgm:prSet presAssocID="{64B6A9E9-CA22-4B66-8283-965AB3FD5CDD}" presName="connTx" presStyleLbl="parChTrans1D2" presStyleIdx="2" presStyleCnt="3"/>
      <dgm:spPr/>
    </dgm:pt>
    <dgm:pt modelId="{A653CDA3-502D-47DA-AFF3-B32994D7377C}" type="pres">
      <dgm:prSet presAssocID="{2730A294-8234-45A7-A653-C8146CA8902E}" presName="node" presStyleLbl="node1" presStyleIdx="2" presStyleCnt="3" custScaleX="112179">
        <dgm:presLayoutVars>
          <dgm:bulletEnabled val="1"/>
        </dgm:presLayoutVars>
      </dgm:prSet>
      <dgm:spPr/>
    </dgm:pt>
  </dgm:ptLst>
  <dgm:cxnLst>
    <dgm:cxn modelId="{902D9405-D5FF-8A40-9D27-AFA260283C74}" type="presOf" srcId="{DBAE8ED5-C5FE-41C5-A4CE-E1899CDAE84F}" destId="{015E76EF-D3BB-417B-B665-08118B7A04C3}" srcOrd="0" destOrd="0" presId="urn:microsoft.com/office/officeart/2005/8/layout/radial1"/>
    <dgm:cxn modelId="{E93BCC20-477A-8642-B758-4A22D05AE92A}" type="presOf" srcId="{0D0FA7B1-E964-46C4-9874-8C5B615B00FF}" destId="{9AB71A95-54C5-4683-A336-33D727872654}" srcOrd="0" destOrd="0" presId="urn:microsoft.com/office/officeart/2005/8/layout/radial1"/>
    <dgm:cxn modelId="{5470643D-3B78-E24D-97B4-CAC1E6432C0C}" type="presOf" srcId="{018B2EDC-A0B6-419C-AFE8-D4D96D31C637}" destId="{ACF4FA95-2A1F-4693-BD9D-58F903D4801E}" srcOrd="0" destOrd="0" presId="urn:microsoft.com/office/officeart/2005/8/layout/radial1"/>
    <dgm:cxn modelId="{A1994B53-B1ED-C241-BA10-264E112B0EE4}" type="presOf" srcId="{75AC7514-58D5-4ED0-BA97-B1BABC01E375}" destId="{18E66A00-ACB2-44B6-B92C-A48B43CC7078}" srcOrd="0" destOrd="0" presId="urn:microsoft.com/office/officeart/2005/8/layout/radial1"/>
    <dgm:cxn modelId="{2DE18175-634F-764D-A71E-31E9379C8E82}" type="presOf" srcId="{FAE23804-AA22-413E-A650-4AD384A7A290}" destId="{ACC3CF3B-C244-4340-822B-6278FD1F305D}" srcOrd="0" destOrd="0" presId="urn:microsoft.com/office/officeart/2005/8/layout/radial1"/>
    <dgm:cxn modelId="{30085088-7C74-4554-BED5-BE54BBC03DBD}" srcId="{DBAE8ED5-C5FE-41C5-A4CE-E1899CDAE84F}" destId="{2730A294-8234-45A7-A653-C8146CA8902E}" srcOrd="2" destOrd="0" parTransId="{64B6A9E9-CA22-4B66-8283-965AB3FD5CDD}" sibTransId="{C97C2E40-C88E-4F2B-9C05-D73A4D66BCD4}"/>
    <dgm:cxn modelId="{16F90191-580D-F748-A299-63BB3769892C}" type="presOf" srcId="{0D0FA7B1-E964-46C4-9874-8C5B615B00FF}" destId="{EC6F0807-5D0D-4C6D-AAF8-675AE5D9EAEC}" srcOrd="1" destOrd="0" presId="urn:microsoft.com/office/officeart/2005/8/layout/radial1"/>
    <dgm:cxn modelId="{A115B3A5-3589-3346-B139-D196DC05A1D3}" type="presOf" srcId="{75AC7514-58D5-4ED0-BA97-B1BABC01E375}" destId="{9616E30C-D7C6-41FE-83A4-4AADB2962D0F}" srcOrd="1" destOrd="0" presId="urn:microsoft.com/office/officeart/2005/8/layout/radial1"/>
    <dgm:cxn modelId="{4BC1D4A9-956F-0940-8F66-6513A4FA5395}" type="presOf" srcId="{64B6A9E9-CA22-4B66-8283-965AB3FD5CDD}" destId="{9FC41B70-68E7-4EA4-AA11-F0AF603D3DE4}" srcOrd="1" destOrd="0" presId="urn:microsoft.com/office/officeart/2005/8/layout/radial1"/>
    <dgm:cxn modelId="{78615DB5-63E8-45D0-8C24-6F33EDA6AD0B}" srcId="{FAE23804-AA22-413E-A650-4AD384A7A290}" destId="{DBAE8ED5-C5FE-41C5-A4CE-E1899CDAE84F}" srcOrd="0" destOrd="0" parTransId="{2409F828-3769-48CB-976D-AADB4D2DC677}" sibTransId="{7D44C7D2-9E4F-4B2E-87F3-64231A6E6CAB}"/>
    <dgm:cxn modelId="{5B5434BA-CFCF-CC41-8803-E7A51DEF2B1D}" type="presOf" srcId="{2730A294-8234-45A7-A653-C8146CA8902E}" destId="{A653CDA3-502D-47DA-AFF3-B32994D7377C}" srcOrd="0" destOrd="0" presId="urn:microsoft.com/office/officeart/2005/8/layout/radial1"/>
    <dgm:cxn modelId="{AE49F0BB-1E7B-AA43-AD42-0C3B2927E2F8}" type="presOf" srcId="{64B6A9E9-CA22-4B66-8283-965AB3FD5CDD}" destId="{37D887C4-F113-468D-B743-6E9DA74D9510}" srcOrd="0" destOrd="0" presId="urn:microsoft.com/office/officeart/2005/8/layout/radial1"/>
    <dgm:cxn modelId="{AF97A4BF-D278-4C24-BED4-F0A8DACA83E6}" srcId="{DBAE8ED5-C5FE-41C5-A4CE-E1899CDAE84F}" destId="{018B2EDC-A0B6-419C-AFE8-D4D96D31C637}" srcOrd="0" destOrd="0" parTransId="{0D0FA7B1-E964-46C4-9874-8C5B615B00FF}" sibTransId="{D1FDC9FD-5AFA-4F64-A096-467E4557B8BF}"/>
    <dgm:cxn modelId="{443E70D7-B28A-1547-BDD0-FC0E9E5CDA39}" type="presOf" srcId="{8B9D2A4D-677C-4B25-88FA-E6A9723D466E}" destId="{5744B105-91D1-4B33-9B9C-CAF3CB2CCCCF}" srcOrd="0" destOrd="0" presId="urn:microsoft.com/office/officeart/2005/8/layout/radial1"/>
    <dgm:cxn modelId="{F35D20EC-AA0C-4CF7-B2B4-5E6C529F9431}" srcId="{DBAE8ED5-C5FE-41C5-A4CE-E1899CDAE84F}" destId="{8B9D2A4D-677C-4B25-88FA-E6A9723D466E}" srcOrd="1" destOrd="0" parTransId="{75AC7514-58D5-4ED0-BA97-B1BABC01E375}" sibTransId="{F516BDE4-F594-4E63-9016-89BA9349B72C}"/>
    <dgm:cxn modelId="{60161983-3A2F-C54D-8D67-118C2438015B}" type="presParOf" srcId="{ACC3CF3B-C244-4340-822B-6278FD1F305D}" destId="{015E76EF-D3BB-417B-B665-08118B7A04C3}" srcOrd="0" destOrd="0" presId="urn:microsoft.com/office/officeart/2005/8/layout/radial1"/>
    <dgm:cxn modelId="{7B9C31E8-81F4-C049-A423-55396F5B2D29}" type="presParOf" srcId="{ACC3CF3B-C244-4340-822B-6278FD1F305D}" destId="{9AB71A95-54C5-4683-A336-33D727872654}" srcOrd="1" destOrd="0" presId="urn:microsoft.com/office/officeart/2005/8/layout/radial1"/>
    <dgm:cxn modelId="{77DD1286-0D60-F544-BFA6-E5BF6B19B0C7}" type="presParOf" srcId="{9AB71A95-54C5-4683-A336-33D727872654}" destId="{EC6F0807-5D0D-4C6D-AAF8-675AE5D9EAEC}" srcOrd="0" destOrd="0" presId="urn:microsoft.com/office/officeart/2005/8/layout/radial1"/>
    <dgm:cxn modelId="{FA64A695-41A4-8843-AD69-A4D826942FAA}" type="presParOf" srcId="{ACC3CF3B-C244-4340-822B-6278FD1F305D}" destId="{ACF4FA95-2A1F-4693-BD9D-58F903D4801E}" srcOrd="2" destOrd="0" presId="urn:microsoft.com/office/officeart/2005/8/layout/radial1"/>
    <dgm:cxn modelId="{8838AD7B-CF1B-8F4B-881E-119E75501837}" type="presParOf" srcId="{ACC3CF3B-C244-4340-822B-6278FD1F305D}" destId="{18E66A00-ACB2-44B6-B92C-A48B43CC7078}" srcOrd="3" destOrd="0" presId="urn:microsoft.com/office/officeart/2005/8/layout/radial1"/>
    <dgm:cxn modelId="{42ECC4B6-3668-BE45-9803-2BDE05E0A4EF}" type="presParOf" srcId="{18E66A00-ACB2-44B6-B92C-A48B43CC7078}" destId="{9616E30C-D7C6-41FE-83A4-4AADB2962D0F}" srcOrd="0" destOrd="0" presId="urn:microsoft.com/office/officeart/2005/8/layout/radial1"/>
    <dgm:cxn modelId="{F1BEBA17-8CED-6F49-9602-1C0A3FA747F4}" type="presParOf" srcId="{ACC3CF3B-C244-4340-822B-6278FD1F305D}" destId="{5744B105-91D1-4B33-9B9C-CAF3CB2CCCCF}" srcOrd="4" destOrd="0" presId="urn:microsoft.com/office/officeart/2005/8/layout/radial1"/>
    <dgm:cxn modelId="{5242907A-0C5C-AE4F-AEA9-B61C2F0B526C}" type="presParOf" srcId="{ACC3CF3B-C244-4340-822B-6278FD1F305D}" destId="{37D887C4-F113-468D-B743-6E9DA74D9510}" srcOrd="5" destOrd="0" presId="urn:microsoft.com/office/officeart/2005/8/layout/radial1"/>
    <dgm:cxn modelId="{22740A04-6BB6-944A-91F8-C75FE7CA9AD7}" type="presParOf" srcId="{37D887C4-F113-468D-B743-6E9DA74D9510}" destId="{9FC41B70-68E7-4EA4-AA11-F0AF603D3DE4}" srcOrd="0" destOrd="0" presId="urn:microsoft.com/office/officeart/2005/8/layout/radial1"/>
    <dgm:cxn modelId="{00A70572-72C5-774A-BD5A-F1A65E1B8CA7}" type="presParOf" srcId="{ACC3CF3B-C244-4340-822B-6278FD1F305D}" destId="{A653CDA3-502D-47DA-AFF3-B32994D7377C}"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5073-F319-4E3C-87A3-3AB41F2EB2D1}">
      <dsp:nvSpPr>
        <dsp:cNvPr id="0" name=""/>
        <dsp:cNvSpPr/>
      </dsp:nvSpPr>
      <dsp:spPr>
        <a:xfrm rot="5400000">
          <a:off x="5181458" y="-194104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Self-monitor (Are you participating? Engaged as a learner? Talking during allotted times?)</a:t>
          </a:r>
        </a:p>
        <a:p>
          <a:pPr marL="228600" lvl="1" indent="-228600" algn="l" defTabSz="889000">
            <a:lnSpc>
              <a:spcPct val="90000"/>
            </a:lnSpc>
            <a:spcBef>
              <a:spcPct val="0"/>
            </a:spcBef>
            <a:spcAft>
              <a:spcPct val="15000"/>
            </a:spcAft>
            <a:buChar char="•"/>
          </a:pPr>
          <a:r>
            <a:rPr lang="en-US" sz="2000" kern="1200" dirty="0">
              <a:latin typeface="+mj-lt"/>
            </a:rPr>
            <a:t>Stretch, break, stand as needed</a:t>
          </a:r>
        </a:p>
      </dsp:txBody>
      <dsp:txXfrm rot="-5400000">
        <a:off x="3084218" y="219096"/>
        <a:ext cx="5420151" cy="1162767"/>
      </dsp:txXfrm>
    </dsp:sp>
    <dsp:sp modelId="{B07BA4AB-9C9A-482B-8183-E23712585A12}">
      <dsp:nvSpPr>
        <dsp:cNvPr id="0" name=""/>
        <dsp:cNvSpPr/>
      </dsp:nvSpPr>
      <dsp:spPr>
        <a:xfrm>
          <a:off x="13570" y="0"/>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SELF</a:t>
          </a:r>
        </a:p>
      </dsp:txBody>
      <dsp:txXfrm>
        <a:off x="92199" y="78629"/>
        <a:ext cx="2899818" cy="1453459"/>
      </dsp:txXfrm>
    </dsp:sp>
    <dsp:sp modelId="{38A38705-5C12-4DC9-AF98-210868F22923}">
      <dsp:nvSpPr>
        <dsp:cNvPr id="0" name=""/>
        <dsp:cNvSpPr/>
      </dsp:nvSpPr>
      <dsp:spPr>
        <a:xfrm rot="5400000">
          <a:off x="5167887" y="-242475"/>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Cell phones (inaudible): Converse in lobbies and breaks</a:t>
          </a:r>
        </a:p>
        <a:p>
          <a:pPr marL="228600" lvl="1" indent="-228600" algn="l" defTabSz="889000">
            <a:lnSpc>
              <a:spcPct val="90000"/>
            </a:lnSpc>
            <a:spcBef>
              <a:spcPct val="0"/>
            </a:spcBef>
            <a:spcAft>
              <a:spcPct val="15000"/>
            </a:spcAft>
            <a:buChar char="•"/>
          </a:pPr>
          <a:r>
            <a:rPr lang="en-US" sz="2000" kern="1200" dirty="0">
              <a:latin typeface="+mj-lt"/>
            </a:rPr>
            <a:t>Work as a team: Room for every voice, reinforce participation</a:t>
          </a:r>
        </a:p>
      </dsp:txBody>
      <dsp:txXfrm rot="-5400000">
        <a:off x="3070647" y="1917668"/>
        <a:ext cx="5420151" cy="1162767"/>
      </dsp:txXfrm>
    </dsp:sp>
    <dsp:sp modelId="{F4B4F11E-D463-4351-8E0E-A4D33BFB8F78}">
      <dsp:nvSpPr>
        <dsp:cNvPr id="0" name=""/>
        <dsp:cNvSpPr/>
      </dsp:nvSpPr>
      <dsp:spPr>
        <a:xfrm>
          <a:off x="13570" y="1749343"/>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OTHERS</a:t>
          </a:r>
        </a:p>
      </dsp:txBody>
      <dsp:txXfrm>
        <a:off x="92199" y="1827972"/>
        <a:ext cx="2899818" cy="1453459"/>
      </dsp:txXfrm>
    </dsp:sp>
    <dsp:sp modelId="{8D309314-6CF2-442B-9C70-6BF1DCB0DB03}">
      <dsp:nvSpPr>
        <dsp:cNvPr id="0" name=""/>
        <dsp:cNvSpPr/>
      </dsp:nvSpPr>
      <dsp:spPr>
        <a:xfrm rot="5400000">
          <a:off x="5167887" y="144877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Recycle</a:t>
          </a:r>
        </a:p>
        <a:p>
          <a:pPr marL="228600" lvl="1" indent="-228600" algn="l" defTabSz="889000">
            <a:lnSpc>
              <a:spcPct val="90000"/>
            </a:lnSpc>
            <a:spcBef>
              <a:spcPct val="0"/>
            </a:spcBef>
            <a:spcAft>
              <a:spcPct val="15000"/>
            </a:spcAft>
            <a:buChar char="•"/>
          </a:pPr>
          <a:r>
            <a:rPr lang="en-US" sz="2000" kern="1200" dirty="0">
              <a:latin typeface="+mj-lt"/>
            </a:rPr>
            <a:t>Maintain neat working area</a:t>
          </a:r>
        </a:p>
      </dsp:txBody>
      <dsp:txXfrm rot="-5400000">
        <a:off x="3070647" y="3608921"/>
        <a:ext cx="5420151" cy="1162767"/>
      </dsp:txXfrm>
    </dsp:sp>
    <dsp:sp modelId="{3C485D32-904F-4F36-BE55-B91C3119B42E}">
      <dsp:nvSpPr>
        <dsp:cNvPr id="0" name=""/>
        <dsp:cNvSpPr/>
      </dsp:nvSpPr>
      <dsp:spPr>
        <a:xfrm>
          <a:off x="13570" y="3384946"/>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ENVIRONMENT</a:t>
          </a:r>
        </a:p>
      </dsp:txBody>
      <dsp:txXfrm>
        <a:off x="92199" y="3463575"/>
        <a:ext cx="2899818" cy="1453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E76EF-D3BB-417B-B665-08118B7A04C3}">
      <dsp:nvSpPr>
        <dsp:cNvPr id="0" name=""/>
        <dsp:cNvSpPr/>
      </dsp:nvSpPr>
      <dsp:spPr>
        <a:xfrm>
          <a:off x="3623988" y="2488267"/>
          <a:ext cx="1896023" cy="1896023"/>
        </a:xfrm>
        <a:prstGeom prst="ellipse">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a:ln/>
              <a:effectLst/>
              <a:latin typeface="Calibri" pitchFamily="34" charset="0"/>
              <a:ea typeface="ＭＳ Ｐゴシック" pitchFamily="34" charset="-128"/>
            </a:rPr>
            <a:t>Coaching Roles</a:t>
          </a:r>
          <a:endParaRPr kumimoji="0" lang="en-US" sz="2000" b="0" i="0" u="none" strike="noStrike" kern="1200" cap="none" normalizeH="0" baseline="0" dirty="0">
            <a:ln/>
            <a:effectLst/>
            <a:latin typeface="Times New Roman" pitchFamily="18" charset="0"/>
            <a:ea typeface="ＭＳ Ｐゴシック" pitchFamily="34" charset="-128"/>
          </a:endParaRPr>
        </a:p>
      </dsp:txBody>
      <dsp:txXfrm>
        <a:off x="3901654" y="2765933"/>
        <a:ext cx="1340691" cy="1340691"/>
      </dsp:txXfrm>
    </dsp:sp>
    <dsp:sp modelId="{9AB71A95-54C5-4683-A336-33D727872654}">
      <dsp:nvSpPr>
        <dsp:cNvPr id="0" name=""/>
        <dsp:cNvSpPr/>
      </dsp:nvSpPr>
      <dsp:spPr>
        <a:xfrm rot="16200000">
          <a:off x="4286253" y="2183859"/>
          <a:ext cx="571492" cy="37323"/>
        </a:xfrm>
        <a:custGeom>
          <a:avLst/>
          <a:gdLst/>
          <a:ahLst/>
          <a:cxnLst/>
          <a:rect l="0" t="0" r="0" b="0"/>
          <a:pathLst>
            <a:path>
              <a:moveTo>
                <a:pt x="0" y="18661"/>
              </a:moveTo>
              <a:lnTo>
                <a:pt x="571492"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557712" y="2188233"/>
        <a:ext cx="28574" cy="28574"/>
      </dsp:txXfrm>
    </dsp:sp>
    <dsp:sp modelId="{ACF4FA95-2A1F-4693-BD9D-58F903D4801E}">
      <dsp:nvSpPr>
        <dsp:cNvPr id="0" name=""/>
        <dsp:cNvSpPr/>
      </dsp:nvSpPr>
      <dsp:spPr>
        <a:xfrm>
          <a:off x="3508529" y="20751"/>
          <a:ext cx="2126940" cy="1896023"/>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effectLst/>
              <a:latin typeface="Calibri" pitchFamily="34" charset="0"/>
              <a:ea typeface="ＭＳ Ｐゴシック" pitchFamily="34" charset="-128"/>
            </a:rPr>
            <a:t>Facilitate</a:t>
          </a:r>
          <a:endParaRPr kumimoji="0" lang="en-US" sz="1800" b="0" i="0" u="none" strike="noStrike" kern="1200" cap="none" normalizeH="0" baseline="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effectLst/>
            <a:latin typeface="Times New Roman" pitchFamily="18" charset="0"/>
            <a:ea typeface="ＭＳ Ｐゴシック" pitchFamily="34" charset="-128"/>
          </a:endParaRPr>
        </a:p>
      </dsp:txBody>
      <dsp:txXfrm>
        <a:off x="3820012" y="298417"/>
        <a:ext cx="1503974" cy="1340691"/>
      </dsp:txXfrm>
    </dsp:sp>
    <dsp:sp modelId="{18E66A00-ACB2-44B6-B92C-A48B43CC7078}">
      <dsp:nvSpPr>
        <dsp:cNvPr id="0" name=""/>
        <dsp:cNvSpPr/>
      </dsp:nvSpPr>
      <dsp:spPr>
        <a:xfrm rot="1800000">
          <a:off x="5360258"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592441" y="4020266"/>
        <a:ext cx="24440" cy="24440"/>
      </dsp:txXfrm>
    </dsp:sp>
    <dsp:sp modelId="{5744B105-91D1-4B33-9B9C-CAF3CB2CCCCF}">
      <dsp:nvSpPr>
        <dsp:cNvPr id="0" name=""/>
        <dsp:cNvSpPr/>
      </dsp:nvSpPr>
      <dsp:spPr>
        <a:xfrm>
          <a:off x="5645461"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a:ln/>
              <a:effectLst/>
              <a:latin typeface="Calibri" pitchFamily="34" charset="0"/>
              <a:ea typeface="ＭＳ Ｐゴシック" pitchFamily="34" charset="-128"/>
            </a:rPr>
            <a:t>Content Knowledge</a:t>
          </a:r>
          <a:endParaRPr kumimoji="0" lang="en-US" sz="1800" b="0" i="0" u="none" strike="noStrike" kern="1200" cap="none" normalizeH="0" baseline="0" dirty="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effectLst/>
            <a:latin typeface="Times New Roman" pitchFamily="18" charset="0"/>
            <a:ea typeface="ＭＳ Ｐゴシック" pitchFamily="34" charset="-128"/>
          </a:endParaRPr>
        </a:p>
      </dsp:txBody>
      <dsp:txXfrm>
        <a:off x="5956944" y="3999690"/>
        <a:ext cx="1503974" cy="1340691"/>
      </dsp:txXfrm>
    </dsp:sp>
    <dsp:sp modelId="{37D887C4-F113-468D-B743-6E9DA74D9510}">
      <dsp:nvSpPr>
        <dsp:cNvPr id="0" name=""/>
        <dsp:cNvSpPr/>
      </dsp:nvSpPr>
      <dsp:spPr>
        <a:xfrm rot="9000000">
          <a:off x="3294935"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527118" y="4020266"/>
        <a:ext cx="24440" cy="24440"/>
      </dsp:txXfrm>
    </dsp:sp>
    <dsp:sp modelId="{A653CDA3-502D-47DA-AFF3-B32994D7377C}">
      <dsp:nvSpPr>
        <dsp:cNvPr id="0" name=""/>
        <dsp:cNvSpPr/>
      </dsp:nvSpPr>
      <dsp:spPr>
        <a:xfrm>
          <a:off x="1371598"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effectLst/>
              <a:latin typeface="Calibri" pitchFamily="34" charset="0"/>
              <a:ea typeface="ＭＳ Ｐゴシック" pitchFamily="34" charset="-128"/>
            </a:rPr>
            <a:t>Communicate</a:t>
          </a:r>
          <a:endParaRPr kumimoji="0" lang="en-US" sz="1800" b="0" i="0" u="none" strike="noStrike" kern="1200" cap="none" normalizeH="0" baseline="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effectLst/>
            <a:latin typeface="Times New Roman" pitchFamily="18" charset="0"/>
            <a:ea typeface="ＭＳ Ｐゴシック" pitchFamily="34" charset="-128"/>
          </a:endParaRPr>
        </a:p>
      </dsp:txBody>
      <dsp:txXfrm>
        <a:off x="1683081" y="3999690"/>
        <a:ext cx="1503974" cy="1340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37FDA-A18B-2546-B7FD-E2532BB5CF82}">
      <dsp:nvSpPr>
        <dsp:cNvPr id="0" name=""/>
        <dsp:cNvSpPr/>
      </dsp:nvSpPr>
      <dsp:spPr>
        <a:xfrm>
          <a:off x="0" y="3895121"/>
          <a:ext cx="8839200" cy="1201602"/>
        </a:xfrm>
        <a:prstGeom prst="rec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to do?</a:t>
          </a:r>
        </a:p>
      </dsp:txBody>
      <dsp:txXfrm>
        <a:off x="0" y="3895121"/>
        <a:ext cx="8839200" cy="648865"/>
      </dsp:txXfrm>
    </dsp:sp>
    <dsp:sp modelId="{5DD7F565-B840-6C4B-B578-172C8EC81DDB}">
      <dsp:nvSpPr>
        <dsp:cNvPr id="0" name=""/>
        <dsp:cNvSpPr/>
      </dsp:nvSpPr>
      <dsp:spPr>
        <a:xfrm>
          <a:off x="0" y="4490298"/>
          <a:ext cx="8839200" cy="66489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Use data to identify Vulnerable Decision Points and teach all staff to use a Neutralizing Routine during those times/locations/behaviors </a:t>
          </a:r>
        </a:p>
      </dsp:txBody>
      <dsp:txXfrm>
        <a:off x="0" y="4490298"/>
        <a:ext cx="8839200" cy="664890"/>
      </dsp:txXfrm>
    </dsp:sp>
    <dsp:sp modelId="{9214A560-6C37-9F4B-AC97-F4D0364388FF}">
      <dsp:nvSpPr>
        <dsp:cNvPr id="0" name=""/>
        <dsp:cNvSpPr/>
      </dsp:nvSpPr>
      <dsp:spPr>
        <a:xfrm rot="10800000">
          <a:off x="0" y="2103349"/>
          <a:ext cx="8839200" cy="1822048"/>
        </a:xfrm>
        <a:prstGeom prst="upArrowCallou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Data also indicate:</a:t>
          </a:r>
        </a:p>
      </dsp:txBody>
      <dsp:txXfrm rot="-10800000">
        <a:off x="0" y="2103349"/>
        <a:ext cx="8839200" cy="639539"/>
      </dsp:txXfrm>
    </dsp:sp>
    <dsp:sp modelId="{3F72287E-4D08-9D42-B5EB-9F5D5D4B40A9}">
      <dsp:nvSpPr>
        <dsp:cNvPr id="0" name=""/>
        <dsp:cNvSpPr/>
      </dsp:nvSpPr>
      <dsp:spPr>
        <a:xfrm>
          <a:off x="0" y="2619185"/>
          <a:ext cx="2209800" cy="695517"/>
        </a:xfrm>
        <a:prstGeom prst="rect">
          <a:avLst/>
        </a:prstGeom>
        <a:solidFill>
          <a:schemeClr val="accent5">
            <a:tint val="40000"/>
            <a:alpha val="90000"/>
            <a:hueOff val="1052163"/>
            <a:satOff val="-2158"/>
            <a:lumOff val="-1358"/>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Referral Type: Major</a:t>
          </a:r>
        </a:p>
      </dsp:txBody>
      <dsp:txXfrm>
        <a:off x="0" y="2619185"/>
        <a:ext cx="2209800" cy="695517"/>
      </dsp:txXfrm>
    </dsp:sp>
    <dsp:sp modelId="{ACE543FA-59CB-3746-9D03-2FCCE46B2048}">
      <dsp:nvSpPr>
        <dsp:cNvPr id="0" name=""/>
        <dsp:cNvSpPr/>
      </dsp:nvSpPr>
      <dsp:spPr>
        <a:xfrm>
          <a:off x="2209799" y="2619185"/>
          <a:ext cx="2209800" cy="695517"/>
        </a:xfrm>
        <a:prstGeom prst="rect">
          <a:avLst/>
        </a:prstGeom>
        <a:solidFill>
          <a:schemeClr val="accent5">
            <a:tint val="40000"/>
            <a:alpha val="90000"/>
            <a:hueOff val="2104326"/>
            <a:satOff val="-4317"/>
            <a:lumOff val="-2716"/>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Behavior: defiance, inappropriate language, harassment </a:t>
          </a:r>
        </a:p>
      </dsp:txBody>
      <dsp:txXfrm>
        <a:off x="2209799" y="2619185"/>
        <a:ext cx="2209800" cy="695517"/>
      </dsp:txXfrm>
    </dsp:sp>
    <dsp:sp modelId="{4E87D756-6821-3D4C-B6BB-0FDF0D387344}">
      <dsp:nvSpPr>
        <dsp:cNvPr id="0" name=""/>
        <dsp:cNvSpPr/>
      </dsp:nvSpPr>
      <dsp:spPr>
        <a:xfrm>
          <a:off x="4419600" y="2619185"/>
          <a:ext cx="2209800" cy="695517"/>
        </a:xfrm>
        <a:prstGeom prst="rect">
          <a:avLst/>
        </a:prstGeom>
        <a:solidFill>
          <a:schemeClr val="accent5">
            <a:tint val="40000"/>
            <a:alpha val="90000"/>
            <a:hueOff val="3156489"/>
            <a:satOff val="-6475"/>
            <a:lumOff val="-4073"/>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Location: </a:t>
          </a:r>
          <a:r>
            <a:rPr lang="en-US" sz="1600" kern="1200" dirty="0">
              <a:solidFill>
                <a:schemeClr val="tx1"/>
              </a:solidFill>
            </a:rPr>
            <a:t>Classroom</a:t>
          </a:r>
        </a:p>
      </dsp:txBody>
      <dsp:txXfrm>
        <a:off x="4419600" y="2619185"/>
        <a:ext cx="2209800" cy="695517"/>
      </dsp:txXfrm>
    </dsp:sp>
    <dsp:sp modelId="{F897E931-4A72-2849-B14F-DADF4945B97E}">
      <dsp:nvSpPr>
        <dsp:cNvPr id="0" name=""/>
        <dsp:cNvSpPr/>
      </dsp:nvSpPr>
      <dsp:spPr>
        <a:xfrm>
          <a:off x="6629400" y="2619185"/>
          <a:ext cx="2209800" cy="695517"/>
        </a:xfrm>
        <a:prstGeom prst="rect">
          <a:avLst/>
        </a:prstGeom>
        <a:solidFill>
          <a:schemeClr val="accent5">
            <a:tint val="40000"/>
            <a:alpha val="90000"/>
            <a:hueOff val="4208651"/>
            <a:satOff val="-8634"/>
            <a:lumOff val="-5431"/>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Time of Day: Morning</a:t>
          </a:r>
        </a:p>
      </dsp:txBody>
      <dsp:txXfrm>
        <a:off x="6629400" y="2619185"/>
        <a:ext cx="2209800" cy="695517"/>
      </dsp:txXfrm>
    </dsp:sp>
    <dsp:sp modelId="{4D9BBE63-9C89-FF41-950A-10B083CC4C7F}">
      <dsp:nvSpPr>
        <dsp:cNvPr id="0" name=""/>
        <dsp:cNvSpPr/>
      </dsp:nvSpPr>
      <dsp:spPr>
        <a:xfrm rot="10800000">
          <a:off x="0" y="1011"/>
          <a:ext cx="8839200" cy="2132615"/>
        </a:xfrm>
        <a:prstGeom prst="upArrowCallou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Data indicate:</a:t>
          </a:r>
        </a:p>
      </dsp:txBody>
      <dsp:txXfrm rot="-10800000">
        <a:off x="0" y="1011"/>
        <a:ext cx="8839200" cy="748548"/>
      </dsp:txXfrm>
    </dsp:sp>
    <dsp:sp modelId="{ECF2119C-3F51-B346-A24E-3CB39E785E01}">
      <dsp:nvSpPr>
        <dsp:cNvPr id="0" name=""/>
        <dsp:cNvSpPr/>
      </dsp:nvSpPr>
      <dsp:spPr>
        <a:xfrm>
          <a:off x="0" y="714086"/>
          <a:ext cx="8839200" cy="632546"/>
        </a:xfrm>
        <a:prstGeom prst="rect">
          <a:avLst/>
        </a:prstGeom>
        <a:solidFill>
          <a:schemeClr val="accent5">
            <a:tint val="40000"/>
            <a:alpha val="90000"/>
            <a:hueOff val="5260814"/>
            <a:satOff val="-10792"/>
            <a:lumOff val="-6789"/>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46 (71%) Black students have received an office referral in the 2018-19 school year. </a:t>
          </a:r>
          <a:endParaRPr lang="en-US" sz="1600" kern="1200" dirty="0">
            <a:solidFill>
              <a:schemeClr val="tx1"/>
            </a:solidFill>
          </a:endParaRPr>
        </a:p>
      </dsp:txBody>
      <dsp:txXfrm>
        <a:off x="0" y="714086"/>
        <a:ext cx="8839200" cy="632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Establish</a:t>
          </a: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3465521" y="1421720"/>
        <a:ext cx="251160" cy="3340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382E5-BE8A-7E46-A74A-A302738CA854}">
      <dsp:nvSpPr>
        <dsp:cNvPr id="0" name=""/>
        <dsp:cNvSpPr/>
      </dsp:nvSpPr>
      <dsp:spPr>
        <a:xfrm>
          <a:off x="1101" y="306459"/>
          <a:ext cx="3548226" cy="1652289"/>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It: </a:t>
          </a:r>
        </a:p>
        <a:p>
          <a:pPr marL="0" lvl="0" indent="0" algn="ctr" defTabSz="889000">
            <a:lnSpc>
              <a:spcPct val="90000"/>
            </a:lnSpc>
            <a:spcBef>
              <a:spcPct val="0"/>
            </a:spcBef>
            <a:spcAft>
              <a:spcPct val="35000"/>
            </a:spcAft>
            <a:buNone/>
          </a:pPr>
          <a:r>
            <a:rPr lang="en-US" sz="2000" i="1" kern="1200" dirty="0"/>
            <a:t>EBP</a:t>
          </a:r>
        </a:p>
      </dsp:txBody>
      <dsp:txXfrm>
        <a:off x="520727" y="548431"/>
        <a:ext cx="2508974" cy="1168345"/>
      </dsp:txXfrm>
    </dsp:sp>
    <dsp:sp modelId="{4C2E0022-A92E-D54B-88F6-286CA91F6998}">
      <dsp:nvSpPr>
        <dsp:cNvPr id="0" name=""/>
        <dsp:cNvSpPr/>
      </dsp:nvSpPr>
      <dsp:spPr>
        <a:xfrm rot="10800000">
          <a:off x="1486063" y="2172101"/>
          <a:ext cx="578301" cy="452306"/>
        </a:xfrm>
        <a:prstGeom prst="triangle">
          <a:avLst/>
        </a:prstGeom>
        <a:solidFill>
          <a:schemeClr val="bg1"/>
        </a:solidFill>
        <a:ln>
          <a:solidFill>
            <a:srgbClr val="FFFFFF"/>
          </a:solidFill>
        </a:ln>
        <a:effectLst/>
      </dsp:spPr>
      <dsp:style>
        <a:lnRef idx="0">
          <a:scrgbClr r="0" g="0" b="0"/>
        </a:lnRef>
        <a:fillRef idx="3">
          <a:scrgbClr r="0" g="0" b="0"/>
        </a:fillRef>
        <a:effectRef idx="2">
          <a:scrgbClr r="0" g="0" b="0"/>
        </a:effectRef>
        <a:fontRef idx="minor">
          <a:schemeClr val="lt1"/>
        </a:fontRef>
      </dsp:style>
    </dsp:sp>
    <dsp:sp modelId="{F6BED337-F61C-6B44-9F2A-2F71262CD4EA}">
      <dsp:nvSpPr>
        <dsp:cNvPr id="0" name=""/>
        <dsp:cNvSpPr/>
      </dsp:nvSpPr>
      <dsp:spPr>
        <a:xfrm>
          <a:off x="228597" y="2812156"/>
          <a:ext cx="3093233" cy="1102077"/>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Who:</a:t>
          </a:r>
        </a:p>
        <a:p>
          <a:pPr marL="0" lvl="0" indent="0" algn="ctr" defTabSz="889000">
            <a:lnSpc>
              <a:spcPct val="90000"/>
            </a:lnSpc>
            <a:spcBef>
              <a:spcPct val="0"/>
            </a:spcBef>
            <a:spcAft>
              <a:spcPct val="35000"/>
            </a:spcAft>
            <a:buNone/>
          </a:pPr>
          <a:r>
            <a:rPr lang="en-US" sz="2000" i="1" kern="1200" dirty="0"/>
            <a:t>Implementation “Supporters”</a:t>
          </a:r>
        </a:p>
      </dsp:txBody>
      <dsp:txXfrm>
        <a:off x="681590" y="2973551"/>
        <a:ext cx="2187247" cy="779287"/>
      </dsp:txXfrm>
    </dsp:sp>
    <dsp:sp modelId="{070F27C2-6823-9F4F-AC38-039F0A0B1D20}">
      <dsp:nvSpPr>
        <dsp:cNvPr id="0" name=""/>
        <dsp:cNvSpPr/>
      </dsp:nvSpPr>
      <dsp:spPr>
        <a:xfrm rot="5400000">
          <a:off x="3686050" y="3137042"/>
          <a:ext cx="578301" cy="452306"/>
        </a:xfrm>
        <a:prstGeom prst="triangle">
          <a:avLst/>
        </a:prstGeom>
        <a:solidFill>
          <a:srgbClr val="FFFFFF"/>
        </a:solidFill>
        <a:ln>
          <a:solidFill>
            <a:srgbClr val="FFFFFF"/>
          </a:solidFill>
        </a:ln>
        <a:effectLst/>
      </dsp:spPr>
      <dsp:style>
        <a:lnRef idx="0">
          <a:scrgbClr r="0" g="0" b="0"/>
        </a:lnRef>
        <a:fillRef idx="3">
          <a:scrgbClr r="0" g="0" b="0"/>
        </a:fillRef>
        <a:effectRef idx="2">
          <a:scrgbClr r="0" g="0" b="0"/>
        </a:effectRef>
        <a:fontRef idx="minor">
          <a:schemeClr val="lt1"/>
        </a:fontRef>
      </dsp:style>
    </dsp:sp>
    <dsp:sp modelId="{ACDEF832-BE8B-514A-B41A-6797F1E43642}">
      <dsp:nvSpPr>
        <dsp:cNvPr id="0" name=""/>
        <dsp:cNvSpPr/>
      </dsp:nvSpPr>
      <dsp:spPr>
        <a:xfrm>
          <a:off x="4602968" y="2812156"/>
          <a:ext cx="3093233" cy="1102077"/>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How: </a:t>
          </a:r>
        </a:p>
        <a:p>
          <a:pPr marL="0" lvl="0" indent="0" algn="ctr" defTabSz="889000">
            <a:lnSpc>
              <a:spcPct val="90000"/>
            </a:lnSpc>
            <a:spcBef>
              <a:spcPct val="0"/>
            </a:spcBef>
            <a:spcAft>
              <a:spcPct val="35000"/>
            </a:spcAft>
            <a:buNone/>
          </a:pPr>
          <a:r>
            <a:rPr lang="en-US" sz="2000" i="1" kern="1200" dirty="0"/>
            <a:t>Train, prompt, use data</a:t>
          </a:r>
        </a:p>
      </dsp:txBody>
      <dsp:txXfrm>
        <a:off x="5055961" y="2973551"/>
        <a:ext cx="2187247" cy="779287"/>
      </dsp:txXfrm>
    </dsp:sp>
    <dsp:sp modelId="{9FF52A3B-DE56-2641-8240-87A07CEF7F53}">
      <dsp:nvSpPr>
        <dsp:cNvPr id="0" name=""/>
        <dsp:cNvSpPr/>
      </dsp:nvSpPr>
      <dsp:spPr>
        <a:xfrm>
          <a:off x="5860434" y="2146498"/>
          <a:ext cx="578301" cy="452306"/>
        </a:xfrm>
        <a:prstGeom prst="triangle">
          <a:avLst/>
        </a:prstGeom>
        <a:solidFill>
          <a:srgbClr val="FFFFFF"/>
        </a:solidFill>
        <a:ln>
          <a:solidFill>
            <a:srgbClr val="FFFFFF"/>
          </a:solidFill>
        </a:ln>
        <a:effectLst/>
      </dsp:spPr>
      <dsp:style>
        <a:lnRef idx="0">
          <a:scrgbClr r="0" g="0" b="0"/>
        </a:lnRef>
        <a:fillRef idx="3">
          <a:scrgbClr r="0" g="0" b="0"/>
        </a:fillRef>
        <a:effectRef idx="2">
          <a:scrgbClr r="0" g="0" b="0"/>
        </a:effectRef>
        <a:fontRef idx="minor">
          <a:schemeClr val="lt1"/>
        </a:fontRef>
      </dsp:style>
    </dsp:sp>
    <dsp:sp modelId="{501F945E-BE77-B84C-A376-07AEE91BF3D8}">
      <dsp:nvSpPr>
        <dsp:cNvPr id="0" name=""/>
        <dsp:cNvSpPr/>
      </dsp:nvSpPr>
      <dsp:spPr>
        <a:xfrm>
          <a:off x="4375472" y="306459"/>
          <a:ext cx="3548226" cy="1652289"/>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Where:</a:t>
          </a:r>
        </a:p>
        <a:p>
          <a:pPr marL="0" lvl="0" indent="0" algn="ctr" defTabSz="889000">
            <a:lnSpc>
              <a:spcPct val="90000"/>
            </a:lnSpc>
            <a:spcBef>
              <a:spcPct val="0"/>
            </a:spcBef>
            <a:spcAft>
              <a:spcPct val="35000"/>
            </a:spcAft>
            <a:buNone/>
          </a:pPr>
          <a:r>
            <a:rPr lang="en-US" sz="2000" kern="1200" dirty="0"/>
            <a:t> </a:t>
          </a:r>
          <a:r>
            <a:rPr lang="en-US" sz="2000" i="1" kern="1200" dirty="0"/>
            <a:t>Teacher / Classroom</a:t>
          </a:r>
        </a:p>
      </dsp:txBody>
      <dsp:txXfrm>
        <a:off x="4895098" y="548431"/>
        <a:ext cx="2508974" cy="1168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382E5-BE8A-7E46-A74A-A302738CA854}">
      <dsp:nvSpPr>
        <dsp:cNvPr id="0" name=""/>
        <dsp:cNvSpPr/>
      </dsp:nvSpPr>
      <dsp:spPr>
        <a:xfrm>
          <a:off x="1101" y="306459"/>
          <a:ext cx="3548226" cy="1652289"/>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It: </a:t>
          </a:r>
        </a:p>
        <a:p>
          <a:pPr marL="0" lvl="0" indent="0" algn="ctr" defTabSz="889000">
            <a:lnSpc>
              <a:spcPct val="90000"/>
            </a:lnSpc>
            <a:spcBef>
              <a:spcPct val="0"/>
            </a:spcBef>
            <a:spcAft>
              <a:spcPct val="35000"/>
            </a:spcAft>
            <a:buNone/>
          </a:pPr>
          <a:r>
            <a:rPr lang="en-US" sz="2000" i="1" kern="1200" dirty="0"/>
            <a:t>EBP</a:t>
          </a:r>
        </a:p>
      </dsp:txBody>
      <dsp:txXfrm>
        <a:off x="520727" y="548431"/>
        <a:ext cx="2508974" cy="1168345"/>
      </dsp:txXfrm>
    </dsp:sp>
    <dsp:sp modelId="{4C2E0022-A92E-D54B-88F6-286CA91F6998}">
      <dsp:nvSpPr>
        <dsp:cNvPr id="0" name=""/>
        <dsp:cNvSpPr/>
      </dsp:nvSpPr>
      <dsp:spPr>
        <a:xfrm rot="10800000">
          <a:off x="1486063" y="2172101"/>
          <a:ext cx="578301" cy="452306"/>
        </a:xfrm>
        <a:prstGeom prst="triangle">
          <a:avLst/>
        </a:prstGeom>
        <a:solidFill>
          <a:schemeClr val="bg1"/>
        </a:solidFill>
        <a:ln>
          <a:solidFill>
            <a:srgbClr val="FFFFFF"/>
          </a:solidFill>
        </a:ln>
        <a:effectLst/>
      </dsp:spPr>
      <dsp:style>
        <a:lnRef idx="0">
          <a:scrgbClr r="0" g="0" b="0"/>
        </a:lnRef>
        <a:fillRef idx="3">
          <a:scrgbClr r="0" g="0" b="0"/>
        </a:fillRef>
        <a:effectRef idx="2">
          <a:scrgbClr r="0" g="0" b="0"/>
        </a:effectRef>
        <a:fontRef idx="minor">
          <a:schemeClr val="lt1"/>
        </a:fontRef>
      </dsp:style>
    </dsp:sp>
    <dsp:sp modelId="{F6BED337-F61C-6B44-9F2A-2F71262CD4EA}">
      <dsp:nvSpPr>
        <dsp:cNvPr id="0" name=""/>
        <dsp:cNvSpPr/>
      </dsp:nvSpPr>
      <dsp:spPr>
        <a:xfrm>
          <a:off x="228597" y="2812156"/>
          <a:ext cx="3093233" cy="1102077"/>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Who:</a:t>
          </a:r>
        </a:p>
        <a:p>
          <a:pPr marL="0" lvl="0" indent="0" algn="ctr" defTabSz="889000">
            <a:lnSpc>
              <a:spcPct val="90000"/>
            </a:lnSpc>
            <a:spcBef>
              <a:spcPct val="0"/>
            </a:spcBef>
            <a:spcAft>
              <a:spcPct val="35000"/>
            </a:spcAft>
            <a:buNone/>
          </a:pPr>
          <a:r>
            <a:rPr lang="en-US" sz="2000" i="1" kern="1200" dirty="0"/>
            <a:t>Implementation “Supporters”</a:t>
          </a:r>
        </a:p>
      </dsp:txBody>
      <dsp:txXfrm>
        <a:off x="681590" y="2973551"/>
        <a:ext cx="2187247" cy="779287"/>
      </dsp:txXfrm>
    </dsp:sp>
    <dsp:sp modelId="{070F27C2-6823-9F4F-AC38-039F0A0B1D20}">
      <dsp:nvSpPr>
        <dsp:cNvPr id="0" name=""/>
        <dsp:cNvSpPr/>
      </dsp:nvSpPr>
      <dsp:spPr>
        <a:xfrm rot="5400000">
          <a:off x="3686050" y="3137042"/>
          <a:ext cx="578301" cy="452306"/>
        </a:xfrm>
        <a:prstGeom prst="triangle">
          <a:avLst/>
        </a:prstGeom>
        <a:solidFill>
          <a:srgbClr val="FFFFFF"/>
        </a:solidFill>
        <a:ln>
          <a:solidFill>
            <a:srgbClr val="FFFFFF"/>
          </a:solidFill>
        </a:ln>
        <a:effectLst/>
      </dsp:spPr>
      <dsp:style>
        <a:lnRef idx="0">
          <a:scrgbClr r="0" g="0" b="0"/>
        </a:lnRef>
        <a:fillRef idx="3">
          <a:scrgbClr r="0" g="0" b="0"/>
        </a:fillRef>
        <a:effectRef idx="2">
          <a:scrgbClr r="0" g="0" b="0"/>
        </a:effectRef>
        <a:fontRef idx="minor">
          <a:schemeClr val="lt1"/>
        </a:fontRef>
      </dsp:style>
    </dsp:sp>
    <dsp:sp modelId="{ACDEF832-BE8B-514A-B41A-6797F1E43642}">
      <dsp:nvSpPr>
        <dsp:cNvPr id="0" name=""/>
        <dsp:cNvSpPr/>
      </dsp:nvSpPr>
      <dsp:spPr>
        <a:xfrm>
          <a:off x="4602968" y="2812156"/>
          <a:ext cx="3093233" cy="1102077"/>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How: </a:t>
          </a:r>
        </a:p>
        <a:p>
          <a:pPr marL="0" lvl="0" indent="0" algn="ctr" defTabSz="889000">
            <a:lnSpc>
              <a:spcPct val="90000"/>
            </a:lnSpc>
            <a:spcBef>
              <a:spcPct val="0"/>
            </a:spcBef>
            <a:spcAft>
              <a:spcPct val="35000"/>
            </a:spcAft>
            <a:buNone/>
          </a:pPr>
          <a:r>
            <a:rPr lang="en-US" sz="2000" i="1" kern="1200" dirty="0"/>
            <a:t>Train, prompt, use data</a:t>
          </a:r>
        </a:p>
      </dsp:txBody>
      <dsp:txXfrm>
        <a:off x="5055961" y="2973551"/>
        <a:ext cx="2187247" cy="779287"/>
      </dsp:txXfrm>
    </dsp:sp>
    <dsp:sp modelId="{9FF52A3B-DE56-2641-8240-87A07CEF7F53}">
      <dsp:nvSpPr>
        <dsp:cNvPr id="0" name=""/>
        <dsp:cNvSpPr/>
      </dsp:nvSpPr>
      <dsp:spPr>
        <a:xfrm>
          <a:off x="5860434" y="2146498"/>
          <a:ext cx="578301" cy="452306"/>
        </a:xfrm>
        <a:prstGeom prst="triangle">
          <a:avLst/>
        </a:prstGeom>
        <a:solidFill>
          <a:srgbClr val="FFFFFF"/>
        </a:solidFill>
        <a:ln>
          <a:solidFill>
            <a:srgbClr val="FFFFFF"/>
          </a:solidFill>
        </a:ln>
        <a:effectLst/>
      </dsp:spPr>
      <dsp:style>
        <a:lnRef idx="0">
          <a:scrgbClr r="0" g="0" b="0"/>
        </a:lnRef>
        <a:fillRef idx="3">
          <a:scrgbClr r="0" g="0" b="0"/>
        </a:fillRef>
        <a:effectRef idx="2">
          <a:scrgbClr r="0" g="0" b="0"/>
        </a:effectRef>
        <a:fontRef idx="minor">
          <a:schemeClr val="lt1"/>
        </a:fontRef>
      </dsp:style>
    </dsp:sp>
    <dsp:sp modelId="{501F945E-BE77-B84C-A376-07AEE91BF3D8}">
      <dsp:nvSpPr>
        <dsp:cNvPr id="0" name=""/>
        <dsp:cNvSpPr/>
      </dsp:nvSpPr>
      <dsp:spPr>
        <a:xfrm>
          <a:off x="4375472" y="306459"/>
          <a:ext cx="3548226" cy="1652289"/>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Where:</a:t>
          </a:r>
        </a:p>
        <a:p>
          <a:pPr marL="0" lvl="0" indent="0" algn="ctr" defTabSz="889000">
            <a:lnSpc>
              <a:spcPct val="90000"/>
            </a:lnSpc>
            <a:spcBef>
              <a:spcPct val="0"/>
            </a:spcBef>
            <a:spcAft>
              <a:spcPct val="35000"/>
            </a:spcAft>
            <a:buNone/>
          </a:pPr>
          <a:r>
            <a:rPr lang="en-US" sz="2000" kern="1200" dirty="0"/>
            <a:t> </a:t>
          </a:r>
          <a:r>
            <a:rPr lang="en-US" sz="2000" i="1" kern="1200" dirty="0"/>
            <a:t>Teacher / Classroom</a:t>
          </a:r>
        </a:p>
      </dsp:txBody>
      <dsp:txXfrm>
        <a:off x="4895098" y="548431"/>
        <a:ext cx="2508974" cy="1168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26A8F-2EC0-CF40-9613-FAB377CF63D0}">
      <dsp:nvSpPr>
        <dsp:cNvPr id="0" name=""/>
        <dsp:cNvSpPr/>
      </dsp:nvSpPr>
      <dsp:spPr>
        <a:xfrm>
          <a:off x="1084393" y="3489"/>
          <a:ext cx="6860854" cy="5809620"/>
        </a:xfrm>
        <a:prstGeom prst="triangle">
          <a:avLst/>
        </a:prstGeom>
        <a:gradFill rotWithShape="0">
          <a:gsLst>
            <a:gs pos="35000">
              <a:srgbClr val="008000"/>
            </a:gs>
            <a:gs pos="100000">
              <a:srgbClr val="FF0000"/>
            </a:gs>
            <a:gs pos="73000">
              <a:srgbClr val="FFFF00"/>
            </a:gs>
            <a:gs pos="87000">
              <a:srgbClr val="FFFF0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D9A6DE-B76F-1546-852E-96CC55172117}">
      <dsp:nvSpPr>
        <dsp:cNvPr id="0" name=""/>
        <dsp:cNvSpPr/>
      </dsp:nvSpPr>
      <dsp:spPr>
        <a:xfrm>
          <a:off x="4805512" y="0"/>
          <a:ext cx="4191043" cy="924464"/>
        </a:xfrm>
        <a:prstGeom prst="roundRect">
          <a:avLst/>
        </a:prstGeom>
        <a:solidFill>
          <a:srgbClr val="FF0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Tier 3</a:t>
          </a:r>
        </a:p>
        <a:p>
          <a:pPr marL="0" lvl="0" indent="0" algn="ctr" defTabSz="889000">
            <a:lnSpc>
              <a:spcPct val="90000"/>
            </a:lnSpc>
            <a:spcBef>
              <a:spcPct val="0"/>
            </a:spcBef>
            <a:spcAft>
              <a:spcPct val="35000"/>
            </a:spcAft>
            <a:buNone/>
          </a:pPr>
          <a:r>
            <a:rPr lang="en-US" sz="2000" b="0" kern="1200" dirty="0">
              <a:latin typeface="+mj-lt"/>
            </a:rPr>
            <a:t>Intensive PD: Data-driven Consultation </a:t>
          </a:r>
        </a:p>
      </dsp:txBody>
      <dsp:txXfrm>
        <a:off x="4850641" y="45129"/>
        <a:ext cx="4100785" cy="834206"/>
      </dsp:txXfrm>
    </dsp:sp>
    <dsp:sp modelId="{3447A895-48A6-234B-BB6C-93922AB473CF}">
      <dsp:nvSpPr>
        <dsp:cNvPr id="0" name=""/>
        <dsp:cNvSpPr/>
      </dsp:nvSpPr>
      <dsp:spPr>
        <a:xfrm>
          <a:off x="4805361" y="1056928"/>
          <a:ext cx="4191043" cy="924464"/>
        </a:xfrm>
        <a:prstGeom prst="roundRect">
          <a:avLst/>
        </a:prstGeom>
        <a:solidFill>
          <a:srgbClr val="FFFF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Tier 2</a:t>
          </a:r>
        </a:p>
        <a:p>
          <a:pPr marL="0" lvl="0" indent="0" algn="ctr" defTabSz="889000">
            <a:lnSpc>
              <a:spcPct val="90000"/>
            </a:lnSpc>
            <a:spcBef>
              <a:spcPct val="0"/>
            </a:spcBef>
            <a:spcAft>
              <a:spcPct val="35000"/>
            </a:spcAft>
            <a:buNone/>
          </a:pPr>
          <a:r>
            <a:rPr lang="en-US" sz="2000" kern="1200" dirty="0">
              <a:latin typeface="+mj-lt"/>
            </a:rPr>
            <a:t>Targeted PD: Self-Management with Peer or Coaching Supports</a:t>
          </a:r>
        </a:p>
      </dsp:txBody>
      <dsp:txXfrm>
        <a:off x="4850490" y="1102057"/>
        <a:ext cx="4100785" cy="834206"/>
      </dsp:txXfrm>
    </dsp:sp>
    <dsp:sp modelId="{CDD35B63-0B75-E041-9422-B7D4B9057E29}">
      <dsp:nvSpPr>
        <dsp:cNvPr id="0" name=""/>
        <dsp:cNvSpPr/>
      </dsp:nvSpPr>
      <dsp:spPr>
        <a:xfrm>
          <a:off x="4820446" y="2620541"/>
          <a:ext cx="4191043" cy="924464"/>
        </a:xfrm>
        <a:prstGeom prst="roundRect">
          <a:avLst/>
        </a:prstGeom>
        <a:solidFill>
          <a:srgbClr val="008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Tier 1</a:t>
          </a:r>
          <a:endParaRPr lang="en-US" sz="2000" kern="1200" dirty="0">
            <a:latin typeface="+mj-lt"/>
          </a:endParaRPr>
        </a:p>
        <a:p>
          <a:pPr marL="0" lvl="0" indent="0" algn="ctr" defTabSz="889000">
            <a:lnSpc>
              <a:spcPct val="90000"/>
            </a:lnSpc>
            <a:spcBef>
              <a:spcPct val="0"/>
            </a:spcBef>
            <a:spcAft>
              <a:spcPct val="35000"/>
            </a:spcAft>
            <a:buNone/>
          </a:pPr>
          <a:r>
            <a:rPr lang="en-US" sz="2000" kern="1200" dirty="0">
              <a:latin typeface="+mj-lt"/>
            </a:rPr>
            <a:t>Universal PD: Training &amp; Self-Management</a:t>
          </a:r>
        </a:p>
      </dsp:txBody>
      <dsp:txXfrm>
        <a:off x="4865575" y="2665670"/>
        <a:ext cx="4100785" cy="834206"/>
      </dsp:txXfrm>
    </dsp:sp>
    <dsp:sp modelId="{A684EC7D-5222-484E-BDEE-84BEDC0EC621}">
      <dsp:nvSpPr>
        <dsp:cNvPr id="0" name=""/>
        <dsp:cNvSpPr/>
      </dsp:nvSpPr>
      <dsp:spPr>
        <a:xfrm>
          <a:off x="76197" y="624460"/>
          <a:ext cx="4191043" cy="924464"/>
        </a:xfrm>
        <a:prstGeom prst="roundRect">
          <a:avLst/>
        </a:prstGeom>
        <a:solidFill>
          <a:srgbClr val="FCE35C"/>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Progress Monitoring </a:t>
          </a:r>
        </a:p>
        <a:p>
          <a:pPr marL="0" lvl="0" indent="0" algn="ctr" defTabSz="889000">
            <a:lnSpc>
              <a:spcPct val="90000"/>
            </a:lnSpc>
            <a:spcBef>
              <a:spcPct val="0"/>
            </a:spcBef>
            <a:spcAft>
              <a:spcPct val="35000"/>
            </a:spcAft>
            <a:buNone/>
          </a:pPr>
          <a:r>
            <a:rPr lang="en-US" sz="2000" kern="1200" dirty="0">
              <a:latin typeface="+mj-lt"/>
            </a:rPr>
            <a:t>Walk-through, Student Data Review, Teacher Collected Data</a:t>
          </a:r>
        </a:p>
      </dsp:txBody>
      <dsp:txXfrm>
        <a:off x="121326" y="669589"/>
        <a:ext cx="4100785" cy="834206"/>
      </dsp:txXfrm>
    </dsp:sp>
    <dsp:sp modelId="{10924AC1-132E-1048-B929-023E0F8229BB}">
      <dsp:nvSpPr>
        <dsp:cNvPr id="0" name=""/>
        <dsp:cNvSpPr/>
      </dsp:nvSpPr>
      <dsp:spPr>
        <a:xfrm>
          <a:off x="76273" y="2187233"/>
          <a:ext cx="4191043" cy="924464"/>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Universal Screening</a:t>
          </a:r>
        </a:p>
        <a:p>
          <a:pPr marL="0" lvl="0" indent="0" algn="ctr" defTabSz="889000">
            <a:lnSpc>
              <a:spcPct val="90000"/>
            </a:lnSpc>
            <a:spcBef>
              <a:spcPct val="0"/>
            </a:spcBef>
            <a:spcAft>
              <a:spcPct val="35000"/>
            </a:spcAft>
            <a:buNone/>
          </a:pPr>
          <a:r>
            <a:rPr lang="en-US" sz="2000" kern="1200" dirty="0">
              <a:latin typeface="+mj-lt"/>
            </a:rPr>
            <a:t>Walk-through &amp; Student Data Review</a:t>
          </a:r>
        </a:p>
      </dsp:txBody>
      <dsp:txXfrm>
        <a:off x="121402" y="2232362"/>
        <a:ext cx="4100785" cy="834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E76EF-D3BB-417B-B665-08118B7A04C3}">
      <dsp:nvSpPr>
        <dsp:cNvPr id="0" name=""/>
        <dsp:cNvSpPr/>
      </dsp:nvSpPr>
      <dsp:spPr>
        <a:xfrm>
          <a:off x="3623988" y="2488267"/>
          <a:ext cx="1896023" cy="1896023"/>
        </a:xfrm>
        <a:prstGeom prst="ellipse">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a:ln/>
              <a:effectLst/>
              <a:latin typeface="Calibri" pitchFamily="34" charset="0"/>
              <a:ea typeface="ＭＳ Ｐゴシック" pitchFamily="34" charset="-128"/>
            </a:rPr>
            <a:t>Coaching Roles</a:t>
          </a:r>
          <a:endParaRPr kumimoji="0" lang="en-US" sz="2000" b="0" i="0" u="none" strike="noStrike" kern="1200" cap="none" normalizeH="0" baseline="0" dirty="0">
            <a:ln/>
            <a:effectLst/>
            <a:latin typeface="Times New Roman" pitchFamily="18" charset="0"/>
            <a:ea typeface="ＭＳ Ｐゴシック" pitchFamily="34" charset="-128"/>
          </a:endParaRPr>
        </a:p>
      </dsp:txBody>
      <dsp:txXfrm>
        <a:off x="3901654" y="2765933"/>
        <a:ext cx="1340691" cy="1340691"/>
      </dsp:txXfrm>
    </dsp:sp>
    <dsp:sp modelId="{9AB71A95-54C5-4683-A336-33D727872654}">
      <dsp:nvSpPr>
        <dsp:cNvPr id="0" name=""/>
        <dsp:cNvSpPr/>
      </dsp:nvSpPr>
      <dsp:spPr>
        <a:xfrm rot="16200000">
          <a:off x="4286253" y="2183859"/>
          <a:ext cx="571492" cy="37323"/>
        </a:xfrm>
        <a:custGeom>
          <a:avLst/>
          <a:gdLst/>
          <a:ahLst/>
          <a:cxnLst/>
          <a:rect l="0" t="0" r="0" b="0"/>
          <a:pathLst>
            <a:path>
              <a:moveTo>
                <a:pt x="0" y="18661"/>
              </a:moveTo>
              <a:lnTo>
                <a:pt x="571492"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557712" y="2188233"/>
        <a:ext cx="28574" cy="28574"/>
      </dsp:txXfrm>
    </dsp:sp>
    <dsp:sp modelId="{ACF4FA95-2A1F-4693-BD9D-58F903D4801E}">
      <dsp:nvSpPr>
        <dsp:cNvPr id="0" name=""/>
        <dsp:cNvSpPr/>
      </dsp:nvSpPr>
      <dsp:spPr>
        <a:xfrm>
          <a:off x="3508529" y="20751"/>
          <a:ext cx="2126940" cy="1896023"/>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effectLst/>
              <a:latin typeface="Calibri" pitchFamily="34" charset="0"/>
              <a:ea typeface="ＭＳ Ｐゴシック" pitchFamily="34" charset="-128"/>
            </a:rPr>
            <a:t>Facilitate</a:t>
          </a:r>
          <a:endParaRPr kumimoji="0" lang="en-US" sz="1800" b="0" i="0" u="none" strike="noStrike" kern="1200" cap="none" normalizeH="0" baseline="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effectLst/>
            <a:latin typeface="Times New Roman" pitchFamily="18" charset="0"/>
            <a:ea typeface="ＭＳ Ｐゴシック" pitchFamily="34" charset="-128"/>
          </a:endParaRPr>
        </a:p>
      </dsp:txBody>
      <dsp:txXfrm>
        <a:off x="3820012" y="298417"/>
        <a:ext cx="1503974" cy="1340691"/>
      </dsp:txXfrm>
    </dsp:sp>
    <dsp:sp modelId="{18E66A00-ACB2-44B6-B92C-A48B43CC7078}">
      <dsp:nvSpPr>
        <dsp:cNvPr id="0" name=""/>
        <dsp:cNvSpPr/>
      </dsp:nvSpPr>
      <dsp:spPr>
        <a:xfrm rot="1800000">
          <a:off x="5360258"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592441" y="4020266"/>
        <a:ext cx="24440" cy="24440"/>
      </dsp:txXfrm>
    </dsp:sp>
    <dsp:sp modelId="{5744B105-91D1-4B33-9B9C-CAF3CB2CCCCF}">
      <dsp:nvSpPr>
        <dsp:cNvPr id="0" name=""/>
        <dsp:cNvSpPr/>
      </dsp:nvSpPr>
      <dsp:spPr>
        <a:xfrm>
          <a:off x="5645461"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a:ln/>
              <a:effectLst/>
              <a:latin typeface="Calibri" pitchFamily="34" charset="0"/>
              <a:ea typeface="ＭＳ Ｐゴシック" pitchFamily="34" charset="-128"/>
            </a:rPr>
            <a:t>Content Knowledge</a:t>
          </a:r>
          <a:endParaRPr kumimoji="0" lang="en-US" sz="1800" b="0" i="0" u="none" strike="noStrike" kern="1200" cap="none" normalizeH="0" baseline="0" dirty="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effectLst/>
            <a:latin typeface="Times New Roman" pitchFamily="18" charset="0"/>
            <a:ea typeface="ＭＳ Ｐゴシック" pitchFamily="34" charset="-128"/>
          </a:endParaRPr>
        </a:p>
      </dsp:txBody>
      <dsp:txXfrm>
        <a:off x="5956944" y="3999690"/>
        <a:ext cx="1503974" cy="1340691"/>
      </dsp:txXfrm>
    </dsp:sp>
    <dsp:sp modelId="{37D887C4-F113-468D-B743-6E9DA74D9510}">
      <dsp:nvSpPr>
        <dsp:cNvPr id="0" name=""/>
        <dsp:cNvSpPr/>
      </dsp:nvSpPr>
      <dsp:spPr>
        <a:xfrm rot="9000000">
          <a:off x="3294935"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527118" y="4020266"/>
        <a:ext cx="24440" cy="24440"/>
      </dsp:txXfrm>
    </dsp:sp>
    <dsp:sp modelId="{A653CDA3-502D-47DA-AFF3-B32994D7377C}">
      <dsp:nvSpPr>
        <dsp:cNvPr id="0" name=""/>
        <dsp:cNvSpPr/>
      </dsp:nvSpPr>
      <dsp:spPr>
        <a:xfrm>
          <a:off x="1371598"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effectLst/>
              <a:latin typeface="Calibri" pitchFamily="34" charset="0"/>
              <a:ea typeface="ＭＳ Ｐゴシック" pitchFamily="34" charset="-128"/>
            </a:rPr>
            <a:t>Communicate</a:t>
          </a:r>
          <a:endParaRPr kumimoji="0" lang="en-US" sz="1800" b="0" i="0" u="none" strike="noStrike" kern="1200" cap="none" normalizeH="0" baseline="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effectLst/>
            <a:latin typeface="Times New Roman" pitchFamily="18" charset="0"/>
            <a:ea typeface="ＭＳ Ｐゴシック" pitchFamily="34" charset="-128"/>
          </a:endParaRPr>
        </a:p>
      </dsp:txBody>
      <dsp:txXfrm>
        <a:off x="1683081" y="3999690"/>
        <a:ext cx="1503974" cy="134069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0.04396</cdr:x>
      <cdr:y>0.89434</cdr:y>
    </cdr:from>
    <cdr:to>
      <cdr:x>1</cdr:x>
      <cdr:y>0.89434</cdr:y>
    </cdr:to>
    <cdr:cxnSp macro="">
      <cdr:nvCxnSpPr>
        <cdr:cNvPr id="3" name="Straight Connector 2">
          <a:extLst xmlns:a="http://schemas.openxmlformats.org/drawingml/2006/main">
            <a:ext uri="{FF2B5EF4-FFF2-40B4-BE49-F238E27FC236}">
              <a16:creationId xmlns:a16="http://schemas.microsoft.com/office/drawing/2014/main" id="{E2BAA5C9-0A6A-488B-A3D5-9B1B1BDFC755}"/>
            </a:ext>
          </a:extLst>
        </cdr:cNvPr>
        <cdr:cNvCxnSpPr/>
      </cdr:nvCxnSpPr>
      <cdr:spPr>
        <a:xfrm xmlns:a="http://schemas.openxmlformats.org/drawingml/2006/main">
          <a:off x="381553" y="3828489"/>
          <a:ext cx="8297990" cy="0"/>
        </a:xfrm>
        <a:prstGeom xmlns:a="http://schemas.openxmlformats.org/drawingml/2006/main" prst="line">
          <a:avLst/>
        </a:prstGeom>
        <a:ln xmlns:a="http://schemas.openxmlformats.org/drawingml/2006/main" w="285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108" charset="-128"/>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08" charset="-128"/>
                <a:cs typeface="+mn-cs"/>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108" charset="-128"/>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 charset="0"/>
              </a:defRPr>
            </a:lvl1pPr>
          </a:lstStyle>
          <a:p>
            <a:fld id="{6E532E49-F89D-E342-BAEF-9A4CFB470C31}" type="slidenum">
              <a:rPr lang="en-US"/>
              <a:pPr/>
              <a:t>‹#›</a:t>
            </a:fld>
            <a:endParaRPr lang="en-US"/>
          </a:p>
        </p:txBody>
      </p:sp>
    </p:spTree>
    <p:extLst>
      <p:ext uri="{BB962C8B-B14F-4D97-AF65-F5344CB8AC3E}">
        <p14:creationId xmlns:p14="http://schemas.microsoft.com/office/powerpoint/2010/main" val="1183168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indent="0">
              <a:buFontTx/>
              <a:buNone/>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p:txBody>
      </p:sp>
      <p:sp>
        <p:nvSpPr>
          <p:cNvPr id="21508" name="Slide Number Placeholder 3"/>
          <p:cNvSpPr>
            <a:spLocks noGrp="1"/>
          </p:cNvSpPr>
          <p:nvPr>
            <p:ph type="sldNum" sz="quarter" idx="5"/>
          </p:nvPr>
        </p:nvSpPr>
        <p:spPr>
          <a:noFill/>
        </p:spPr>
        <p:txBody>
          <a:bodyPr/>
          <a:lstStyle/>
          <a:p>
            <a:fld id="{075ACD24-F3E1-7541-A3C0-23C2C100C846}" type="slidenum">
              <a:rPr lang="en-US"/>
              <a:pPr/>
              <a:t>1</a:t>
            </a:fld>
            <a:endParaRPr lang="en-US"/>
          </a:p>
        </p:txBody>
      </p:sp>
    </p:spTree>
    <p:extLst>
      <p:ext uri="{BB962C8B-B14F-4D97-AF65-F5344CB8AC3E}">
        <p14:creationId xmlns:p14="http://schemas.microsoft.com/office/powerpoint/2010/main" val="1316589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Trainer Note:</a:t>
            </a:r>
            <a:r>
              <a:rPr lang="en-US" baseline="0" dirty="0">
                <a:latin typeface="Arial" pitchFamily="34" charset="0"/>
              </a:rPr>
              <a:t> </a:t>
            </a:r>
            <a:r>
              <a:rPr lang="en-US" dirty="0">
                <a:latin typeface="Arial" pitchFamily="34" charset="0"/>
              </a:rPr>
              <a:t>We want to interrupt the traditional cycle of admiring the problem, by talking and talking about the problem before quickly launching into determining solutions. </a:t>
            </a:r>
          </a:p>
          <a:p>
            <a:r>
              <a:rPr lang="en-US" dirty="0">
                <a:latin typeface="Arial" pitchFamily="34" charset="0"/>
              </a:rPr>
              <a:t>We can do this by building a system for improved decision</a:t>
            </a:r>
            <a:r>
              <a:rPr lang="en-US" baseline="0" dirty="0">
                <a:latin typeface="Arial" pitchFamily="34" charset="0"/>
              </a:rPr>
              <a:t> </a:t>
            </a:r>
            <a:r>
              <a:rPr lang="en-US" dirty="0">
                <a:latin typeface="Arial" pitchFamily="34" charset="0"/>
              </a:rPr>
              <a:t>making.</a:t>
            </a:r>
            <a:r>
              <a:rPr lang="en-US" baseline="0" dirty="0">
                <a:latin typeface="Arial" pitchFamily="34" charset="0"/>
              </a:rPr>
              <a:t> </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3BC72469-2736-4968-8712-0038B6B8B579}" type="slidenum">
              <a:rPr lang="en-US" smtClean="0"/>
              <a:t>22</a:t>
            </a:fld>
            <a:endParaRPr lang="en-US" dirty="0"/>
          </a:p>
        </p:txBody>
      </p:sp>
    </p:spTree>
    <p:extLst>
      <p:ext uri="{BB962C8B-B14F-4D97-AF65-F5344CB8AC3E}">
        <p14:creationId xmlns:p14="http://schemas.microsoft.com/office/powerpoint/2010/main" val="32058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25</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139871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29</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461472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32</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429055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Trainer Note:</a:t>
            </a:r>
            <a:r>
              <a:rPr lang="en-US" baseline="0" dirty="0">
                <a:latin typeface="Arial" pitchFamily="34" charset="0"/>
              </a:rPr>
              <a:t> </a:t>
            </a:r>
            <a:r>
              <a:rPr lang="en-US" dirty="0">
                <a:latin typeface="Arial" pitchFamily="34" charset="0"/>
              </a:rPr>
              <a:t>We want to interrupt the traditional cycle of admiring the problem, by talking and talking about the problem before quickly launching into determining solutions. </a:t>
            </a:r>
          </a:p>
          <a:p>
            <a:r>
              <a:rPr lang="en-US" dirty="0">
                <a:latin typeface="Arial" pitchFamily="34" charset="0"/>
              </a:rPr>
              <a:t>We can do this by building a system for improved decision</a:t>
            </a:r>
            <a:r>
              <a:rPr lang="en-US" baseline="0" dirty="0">
                <a:latin typeface="Arial" pitchFamily="34" charset="0"/>
              </a:rPr>
              <a:t> </a:t>
            </a:r>
            <a:r>
              <a:rPr lang="en-US" dirty="0">
                <a:latin typeface="Arial" pitchFamily="34" charset="0"/>
              </a:rPr>
              <a:t>making.</a:t>
            </a:r>
            <a:r>
              <a:rPr lang="en-US" baseline="0" dirty="0">
                <a:latin typeface="Arial" pitchFamily="34" charset="0"/>
              </a:rPr>
              <a:t> </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3BC72469-2736-4968-8712-0038B6B8B579}" type="slidenum">
              <a:rPr lang="en-US" smtClean="0"/>
              <a:t>33</a:t>
            </a:fld>
            <a:endParaRPr lang="en-US" dirty="0"/>
          </a:p>
        </p:txBody>
      </p:sp>
    </p:spTree>
    <p:extLst>
      <p:ext uri="{BB962C8B-B14F-4D97-AF65-F5344CB8AC3E}">
        <p14:creationId xmlns:p14="http://schemas.microsoft.com/office/powerpoint/2010/main" val="32058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41</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50022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is to collect,</a:t>
            </a:r>
            <a:r>
              <a:rPr lang="en-US" baseline="0" dirty="0"/>
              <a:t> use and report disaggregated data. – for schools using SWIS they can already do this! For others this may take some work.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795601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In September of 2014, the PBIS Technical Assistance Center released the follow-up document </a:t>
            </a:r>
            <a:r>
              <a:rPr lang="en-US" sz="1200" b="1" baseline="0" dirty="0"/>
              <a:t>“Using Discipline Data within SWPBIS to Identify and Address Disproportionality: A Guide for School Teams” </a:t>
            </a:r>
            <a:r>
              <a:rPr lang="en-US" sz="1200" baseline="0" dirty="0"/>
              <a:t>(McIntosh, Barnes, Eliason, &amp; Morris) (aka: The Discipline Data Guide).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Additional documents were released covering the other four points. All are available for free at http://</a:t>
            </a:r>
            <a:r>
              <a:rPr lang="en-US" sz="1200" baseline="0" dirty="0" err="1"/>
              <a:t>www.pbis.org</a:t>
            </a:r>
            <a:r>
              <a:rPr lang="en-US" sz="1200" baseline="0" dirty="0"/>
              <a:t> &gt; Schools &gt; Equity and PBIS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B11B8-3610-4FF8-93BA-DFC88B12CA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00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critical to use disaggregated</a:t>
            </a:r>
            <a:r>
              <a:rPr lang="en-US" baseline="0" dirty="0"/>
              <a:t> data to identify disproportionality within and between racial and ethnic subgroups. It is also important to avoid using just one measure as disproportionality can be easily hidden if only one measure is used.</a:t>
            </a:r>
          </a:p>
          <a:p>
            <a:endParaRPr lang="en-US" baseline="0" dirty="0"/>
          </a:p>
          <a:p>
            <a:r>
              <a:rPr lang="en-US" baseline="0" dirty="0"/>
              <a:t>For example: </a:t>
            </a:r>
          </a:p>
          <a:p>
            <a:r>
              <a:rPr lang="en-US" baseline="0" dirty="0"/>
              <a:t>Imagine that 25% of each of the racial/ethnic subgroups has a discipline referral. We would say that “the risk of receiving a referral is 25% for each subgroup.”  That would seem equitable (i.e., each of the groups had a 25% risk of receiving a referral.</a:t>
            </a:r>
          </a:p>
          <a:p>
            <a:endParaRPr lang="en-US" baseline="0" dirty="0"/>
          </a:p>
          <a:p>
            <a:r>
              <a:rPr lang="en-US" baseline="0" dirty="0"/>
              <a:t>But if the students in Groups A, B, and C each only received one referral, and the students in Groups D and E received many multiple referrals that would not seem fair. </a:t>
            </a:r>
          </a:p>
          <a:p>
            <a:endParaRPr lang="en-US" baseline="0" dirty="0"/>
          </a:p>
          <a:p>
            <a:r>
              <a:rPr lang="en-US" baseline="0" dirty="0"/>
              <a:t>Additionally, if the consequences for Group E seemed much more harsh than for Groups A – D, that also would seem unfair. </a:t>
            </a:r>
          </a:p>
          <a:p>
            <a:endParaRPr lang="en-US" baseline="0" dirty="0"/>
          </a:p>
          <a:p>
            <a:r>
              <a:rPr lang="en-US" baseline="0" dirty="0"/>
              <a:t>The student outcomes for Groups D and E would not be equitable to the outcomes for the other students.</a:t>
            </a:r>
          </a:p>
          <a:p>
            <a:endParaRPr lang="en-US" baseline="0" dirty="0"/>
          </a:p>
          <a:p>
            <a:r>
              <a:rPr lang="en-US" baseline="0" dirty="0"/>
              <a:t>Hence, it is important to look at disaggregated data and to use more than one metric when viewing disproportionality.</a:t>
            </a: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SWIS Facilitator Certification Training - Module 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2FB3-1416-4B06-A41C-171C19A13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95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67355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is calculated by dividing the risk index of the specific group with the risk index of a comparison group. All other students is the default comparison group, but this setting can be changed under “School Settings”.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B11B8-3610-4FF8-93BA-DFC88B12CA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048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for calculating the Risk Ratio for all other</a:t>
            </a:r>
            <a:r>
              <a:rPr lang="en-US" baseline="0" dirty="0"/>
              <a:t> students for the African American subgroup</a:t>
            </a:r>
            <a:r>
              <a:rPr lang="en-US" dirty="0"/>
              <a:t>:</a:t>
            </a:r>
          </a:p>
          <a:p>
            <a:endParaRPr lang="en-US" dirty="0"/>
          </a:p>
          <a:p>
            <a:r>
              <a:rPr lang="en-US" dirty="0"/>
              <a:t>Click: We see that the Risk Index for Black</a:t>
            </a:r>
            <a:r>
              <a:rPr lang="en-US" baseline="0" dirty="0"/>
              <a:t> subgroup is 72.31%</a:t>
            </a:r>
          </a:p>
          <a:p>
            <a:endParaRPr lang="en-US" baseline="0" dirty="0"/>
          </a:p>
          <a:p>
            <a:r>
              <a:rPr lang="en-US" dirty="0"/>
              <a:t>Click:  To calculate the Risk Index for the group of All Other students,</a:t>
            </a:r>
            <a:r>
              <a:rPr lang="en-US" baseline="0" dirty="0"/>
              <a:t> we need to know </a:t>
            </a:r>
            <a:r>
              <a:rPr lang="en-US" u="sng" baseline="0" dirty="0"/>
              <a:t>All Other students with referrals divided by All Other students enrolled</a:t>
            </a:r>
            <a:r>
              <a:rPr lang="en-US" baseline="0" dirty="0"/>
              <a:t>.</a:t>
            </a:r>
          </a:p>
          <a:p>
            <a:endParaRPr lang="en-US" baseline="0" dirty="0"/>
          </a:p>
          <a:p>
            <a:r>
              <a:rPr lang="en-US" dirty="0"/>
              <a:t>Click:  </a:t>
            </a:r>
            <a:r>
              <a:rPr lang="en-US" baseline="0" dirty="0"/>
              <a:t>There are 195 students with referrals. 47 of those students are Black. 195 – 47 =  148, so there are 148 Non-Black or All Other students who have referrals.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baseline="0" dirty="0"/>
              <a:t>There are 504 students enrolled in the school. 65 of those students are Black. 504 – 65 = 439, so there are 439 Non-Black (All Other) students enrolled.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baseline="0" dirty="0"/>
              <a:t>148 All Other students with referrals divided by 439 All Other students enrolled is 33.71%, so the Risk Index for All Other students who do not identify as Black is 33.71%</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Finally, t</a:t>
            </a:r>
            <a:r>
              <a:rPr lang="en-US" baseline="0" dirty="0"/>
              <a:t>he risk index for Black students (72.31%) divided by the risk index for All Others (33.71%) is 2.15.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2.15 times </a:t>
            </a:r>
            <a:r>
              <a:rPr lang="en-US" b="1" baseline="0" dirty="0"/>
              <a:t>more</a:t>
            </a:r>
            <a:r>
              <a:rPr lang="en-US" baseline="0" dirty="0"/>
              <a:t> likely that Black students will receive a referral as compared to the group of All Other students in the school who do not identify as Black.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9B6FA-9B89-4720-B06B-7309452185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528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‘bad’ risk ratio? </a:t>
            </a:r>
          </a:p>
          <a:p>
            <a:endParaRPr lang="en-US" dirty="0"/>
          </a:p>
          <a:p>
            <a:r>
              <a:rPr lang="en-US" dirty="0"/>
              <a:t>What is the threshold</a:t>
            </a:r>
            <a:r>
              <a:rPr lang="en-US" baseline="0" dirty="0"/>
              <a:t> for bad? (</a:t>
            </a:r>
            <a:r>
              <a:rPr lang="en-US" baseline="0"/>
              <a:t>at what point is X.X bad?)</a:t>
            </a:r>
            <a:endParaRPr lang="en-US" baseline="0" dirty="0"/>
          </a:p>
          <a:p>
            <a:endParaRPr lang="en-US" baseline="0" dirty="0"/>
          </a:p>
          <a:p>
            <a:r>
              <a:rPr lang="en-US" baseline="0" dirty="0"/>
              <a:t>What we are talking about here is “What is </a:t>
            </a:r>
            <a:r>
              <a:rPr lang="en-US" b="1" dirty="0"/>
              <a:t>significa</a:t>
            </a:r>
            <a:r>
              <a:rPr lang="en-US" b="1" baseline="0" dirty="0"/>
              <a:t>nt disproportionality</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B916E-5268-4228-BF13-52C2189876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559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Commonly referred to as “the Feds,” the U.S.</a:t>
            </a:r>
            <a:r>
              <a:rPr lang="en-US" baseline="0" dirty="0"/>
              <a:t> Department of Education (ED), the Office of Special Education Programs, and the Office of Civil Rights set the standards regarding federal mandates for education. OSEP sets the standards for identification and placement of students with disabilities in accordance with the Individuals with Disabilities Educational Act (IDEA).</a:t>
            </a:r>
            <a:endParaRPr lang="en-US" dirty="0"/>
          </a:p>
          <a:p>
            <a:endParaRPr lang="en-US" dirty="0"/>
          </a:p>
          <a:p>
            <a:r>
              <a:rPr lang="en-US" dirty="0"/>
              <a:t>The Feds</a:t>
            </a:r>
            <a:r>
              <a:rPr lang="en-US" baseline="0" dirty="0"/>
              <a:t> said all districts in all states must use same methodology when identifying disproportionality, but they will still leave it to the states to define the threshold.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All states must establish a “reasonable” threshold, but the Feds offered no definition of “reasonable.” The Feds did say they would have states defend any threshold that they (OSEP) determined would not qualify as “reasonable.”</a:t>
            </a:r>
          </a:p>
          <a:p>
            <a:endParaRPr lang="en-US" baseline="0" dirty="0"/>
          </a:p>
          <a:p>
            <a:r>
              <a:rPr lang="en-US" baseline="0" dirty="0"/>
              <a:t>As such, they demonstrated what it would look like if states were to use “two times as much as the national median.”</a:t>
            </a:r>
          </a:p>
          <a:p>
            <a:endParaRPr lang="en-US" baseline="0" dirty="0"/>
          </a:p>
          <a:p>
            <a:r>
              <a:rPr lang="en-US" baseline="0" dirty="0"/>
              <a:t>By default SWIS uses the group of “All Other Students” as the comparator group. As we will show later, a different subgroup can be set as the comparator group but the default will be the group of All Other Students.</a:t>
            </a:r>
          </a:p>
          <a:p>
            <a:endParaRPr lang="en-US" baseline="0" dirty="0"/>
          </a:p>
          <a:p>
            <a:endParaRPr lang="en-US" baseline="0"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SWIS Facilitator Certification Training - Module 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2FB3-1416-4B06-A41C-171C19A13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12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line represents previous</a:t>
            </a:r>
            <a:r>
              <a:rPr lang="en-US" baseline="0" dirty="0"/>
              <a:t> 2% when states were allowed to choose own methodology AND criteria for determining “significant disproportionality.”</a:t>
            </a:r>
          </a:p>
          <a:p>
            <a:endParaRPr lang="en-US" baseline="0" dirty="0"/>
          </a:p>
          <a:p>
            <a:r>
              <a:rPr lang="en-US" baseline="0" dirty="0"/>
              <a:t>OSEP requirement will be impactful!</a:t>
            </a:r>
          </a:p>
          <a:p>
            <a:endParaRPr lang="en-US" baseline="0"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SWIS Facilitator Certification Training - Module 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2FB3-1416-4B06-A41C-171C19A13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744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the state examines discipline data by race in MA is in the Student Discipline Data Report. Starting with the 2012-13 school year, the state compiles information from all districts on the percent of students in each racial subgroup that have received In School Suspension, Out of School Suspension, Expulsion, Emergency Removal or Removal to Alternate Setting (by an impartial hearing officer or school personnel).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B11B8-3610-4FF8-93BA-DFC88B12CA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84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composite</a:t>
            </a:r>
            <a:r>
              <a:rPr lang="en-US" baseline="0" dirty="0"/>
              <a:t> </a:t>
            </a:r>
            <a:r>
              <a:rPr lang="en-US" dirty="0"/>
              <a:t>graph answers the question,</a:t>
            </a:r>
            <a:r>
              <a:rPr lang="en-US" baseline="0" dirty="0"/>
              <a:t> “</a:t>
            </a:r>
            <a:r>
              <a:rPr lang="en-US" dirty="0"/>
              <a:t>Does a subgroup </a:t>
            </a:r>
            <a:r>
              <a:rPr lang="en-US" u="sng" dirty="0"/>
              <a:t>have representation in the group</a:t>
            </a:r>
            <a:r>
              <a:rPr lang="en-US" u="sng" baseline="0" dirty="0"/>
              <a:t> of students who have referrals </a:t>
            </a:r>
            <a:r>
              <a:rPr lang="en-US" baseline="0" dirty="0"/>
              <a:t>proportionate to their </a:t>
            </a:r>
            <a:r>
              <a:rPr lang="en-US" u="sng" baseline="0" dirty="0"/>
              <a:t>representation in the total school population</a:t>
            </a:r>
            <a:r>
              <a:rPr lang="en-US" baseline="0" dirty="0"/>
              <a:t>?”</a:t>
            </a:r>
          </a:p>
          <a:p>
            <a:endParaRPr lang="en-US" baseline="0" dirty="0"/>
          </a:p>
          <a:p>
            <a:r>
              <a:rPr lang="en-US" baseline="0" dirty="0"/>
              <a:t>Is there proportionate representation or do we see overrepresentation and underrepresentation? </a:t>
            </a:r>
          </a:p>
          <a:p>
            <a:endParaRPr lang="en-US" baseline="0" dirty="0"/>
          </a:p>
          <a:p>
            <a:r>
              <a:rPr lang="en-US" baseline="0" dirty="0"/>
              <a:t>Remember because we are looking at 100% of the school enrollment, if one subgroup is overrepresented, then another subgroup must be underrepresented.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9B6FA-9B89-4720-B06B-7309452185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669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 focuses on introducing the “Students with Referrals by Ethnicity” graph within the SWIS Ethnicity Report.</a:t>
            </a:r>
          </a:p>
          <a:p>
            <a:endParaRPr lang="en-US" baseline="0" dirty="0"/>
          </a:p>
          <a:p>
            <a:r>
              <a:rPr lang="en-US" baseline="0" dirty="0"/>
              <a:t>Explain what the graph “compares” and what “value” it adds for the school user.</a:t>
            </a:r>
          </a:p>
          <a:p>
            <a:endParaRPr lang="en-US" baseline="0" dirty="0"/>
          </a:p>
          <a:p>
            <a:r>
              <a:rPr lang="en-US" baseline="0" dirty="0"/>
              <a:t>Sometimes it helps to shorten the explanation to as few words as possible. For example:</a:t>
            </a:r>
          </a:p>
          <a:p>
            <a:r>
              <a:rPr lang="en-US" b="1" baseline="0" dirty="0"/>
              <a:t>Compares</a:t>
            </a:r>
            <a:r>
              <a:rPr lang="en-US" baseline="0" dirty="0"/>
              <a:t>:</a:t>
            </a:r>
          </a:p>
          <a:p>
            <a:r>
              <a:rPr lang="en-US" baseline="0" dirty="0"/>
              <a:t>It compares a subgroup’s </a:t>
            </a:r>
            <a:r>
              <a:rPr lang="en-US" u="sng" baseline="0" dirty="0"/>
              <a:t>percentage of the school enrollment </a:t>
            </a:r>
            <a:r>
              <a:rPr lang="en-US" baseline="0" dirty="0"/>
              <a:t>to their </a:t>
            </a:r>
            <a:r>
              <a:rPr lang="en-US" u="sng" baseline="0" dirty="0"/>
              <a:t>percentage of the just students who have referrals.</a:t>
            </a:r>
          </a:p>
          <a:p>
            <a:endParaRPr lang="en-US" u="sng" baseline="0" dirty="0"/>
          </a:p>
          <a:p>
            <a:r>
              <a:rPr lang="en-US" b="1" u="none" baseline="0" dirty="0"/>
              <a:t>Value</a:t>
            </a:r>
            <a:r>
              <a:rPr lang="en-US" u="none" baseline="0" dirty="0"/>
              <a:t>:</a:t>
            </a:r>
          </a:p>
          <a:p>
            <a:r>
              <a:rPr lang="en-US" u="none" baseline="0" dirty="0"/>
              <a:t>It helps spot disproportionality between a subgroup’s </a:t>
            </a:r>
            <a:r>
              <a:rPr lang="en-US" u="sng" baseline="0" dirty="0"/>
              <a:t>portion of the students with referrals </a:t>
            </a:r>
            <a:r>
              <a:rPr lang="en-US" u="none" baseline="0" dirty="0"/>
              <a:t>when compared </a:t>
            </a:r>
            <a:r>
              <a:rPr lang="en-US" baseline="0" dirty="0"/>
              <a:t>to that subgroup’s </a:t>
            </a:r>
            <a:r>
              <a:rPr lang="en-US" u="sng" baseline="0" dirty="0"/>
              <a:t>portion of the total school enrollment .</a:t>
            </a:r>
          </a:p>
          <a:p>
            <a:endParaRPr lang="en-US" u="sng" baseline="0" dirty="0"/>
          </a:p>
          <a:p>
            <a:endParaRPr lang="en-US" u="none" baseline="0" dirty="0"/>
          </a:p>
          <a:p>
            <a:endParaRPr lang="en-US" u="none" dirty="0"/>
          </a:p>
          <a:p>
            <a:endParaRPr lang="en-US" baseline="0" dirty="0"/>
          </a:p>
          <a:p>
            <a:endParaRPr lang="en-US" baseline="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SWIS Facilitator Certification Training - Module 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2FB3-1416-4B06-A41C-171C19A13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115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This slide shows the user how to make quick sense of the graph and uses the idea of over- and underrepresentation.</a:t>
            </a:r>
          </a:p>
          <a:p>
            <a:endParaRPr lang="en-US" baseline="0" dirty="0"/>
          </a:p>
          <a:p>
            <a:r>
              <a:rPr lang="en-US" b="1" baseline="0" dirty="0"/>
              <a:t>(click) First, it compares the two bars for the Latino subgroup.</a:t>
            </a:r>
          </a:p>
          <a:p>
            <a:pPr marL="171450" indent="-171450">
              <a:buFont typeface="Arial" panose="020B0604020202020204" pitchFamily="34" charset="0"/>
              <a:buChar char="•"/>
            </a:pPr>
            <a:r>
              <a:rPr lang="en-US" baseline="0" dirty="0"/>
              <a:t>21% of the school’s total population is Latino, but 29% of the students with referrals are Latino.</a:t>
            </a:r>
          </a:p>
          <a:p>
            <a:pPr marL="171450" indent="-171450">
              <a:buFont typeface="Arial" panose="020B0604020202020204" pitchFamily="34" charset="0"/>
              <a:buChar char="•"/>
            </a:pPr>
            <a:r>
              <a:rPr lang="en-US" b="1" baseline="0" dirty="0"/>
              <a:t>(click) </a:t>
            </a:r>
            <a:r>
              <a:rPr lang="en-US" baseline="0" dirty="0"/>
              <a:t>This is known as classic </a:t>
            </a:r>
            <a:r>
              <a:rPr lang="en-US" u="sng" baseline="0" dirty="0"/>
              <a:t>overrepresentation</a:t>
            </a:r>
            <a:r>
              <a:rPr lang="en-US" baseline="0" dirty="0"/>
              <a:t>. </a:t>
            </a:r>
          </a:p>
          <a:p>
            <a:pPr marL="171450" indent="-171450">
              <a:buFont typeface="Arial" panose="020B0604020202020204" pitchFamily="34" charset="0"/>
              <a:buChar char="•"/>
            </a:pPr>
            <a:r>
              <a:rPr lang="en-US" baseline="0" dirty="0"/>
              <a:t>The Latino subgroup is overrepresented in the group of students who have received referrals.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(click) Second, it compares the same two bars for the White subgroup.</a:t>
            </a:r>
          </a:p>
          <a:p>
            <a:pPr marL="171450" indent="-171450">
              <a:buFont typeface="Arial" panose="020B0604020202020204" pitchFamily="34" charset="0"/>
              <a:buChar char="•"/>
            </a:pPr>
            <a:r>
              <a:rPr lang="en-US" baseline="0" dirty="0"/>
              <a:t>55% of the school’s total population is White, but only 44% of the students with referrals are White.</a:t>
            </a:r>
          </a:p>
          <a:p>
            <a:pPr marL="171450" indent="-171450">
              <a:buFont typeface="Arial" panose="020B0604020202020204" pitchFamily="34" charset="0"/>
              <a:buChar char="•"/>
            </a:pPr>
            <a:r>
              <a:rPr lang="en-US" b="1" baseline="0" dirty="0"/>
              <a:t>(click) </a:t>
            </a:r>
            <a:r>
              <a:rPr lang="en-US" baseline="0" dirty="0"/>
              <a:t>This is known as classic </a:t>
            </a:r>
            <a:r>
              <a:rPr lang="en-US" u="sng" baseline="0" dirty="0"/>
              <a:t>underrepresentation</a:t>
            </a:r>
            <a:r>
              <a:rPr lang="en-US" baseline="0" dirty="0"/>
              <a:t>. </a:t>
            </a:r>
          </a:p>
          <a:p>
            <a:pPr marL="171450" indent="-171450">
              <a:buFont typeface="Arial" panose="020B0604020202020204" pitchFamily="34" charset="0"/>
              <a:buChar char="•"/>
            </a:pPr>
            <a:r>
              <a:rPr lang="en-US" baseline="0" dirty="0"/>
              <a:t>The White subgroup is underrepresented in the group of students who have received referrals.</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(click) Finally, it explains the big idea by asking: Are the subgroups’ percentages of enrollment and percentages of students with referrals proportionate? No, they are not, they are disproportionate.</a:t>
            </a:r>
            <a:endParaRPr lang="en-US" baseline="0" dirty="0"/>
          </a:p>
          <a:p>
            <a:pPr marL="0" indent="0">
              <a:buFont typeface="Arial" panose="020B0604020202020204" pitchFamily="34" charset="0"/>
              <a:buNone/>
            </a:pPr>
            <a:endParaRPr lang="en-US" baseline="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SWIS Facilitator Certification Training - Module 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2FB3-1416-4B06-A41C-171C19A13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40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answers the question,</a:t>
            </a:r>
            <a:r>
              <a:rPr lang="en-US" baseline="0" dirty="0"/>
              <a:t> “</a:t>
            </a:r>
            <a:r>
              <a:rPr lang="en-US" dirty="0"/>
              <a:t>Does a subgroup have representation in number of </a:t>
            </a:r>
            <a:r>
              <a:rPr lang="en-US" baseline="0" dirty="0"/>
              <a:t>referrals written proportionate to their representation in the total school enrollment?”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9B6FA-9B89-4720-B06B-7309452185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07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7652" name="Slide Number Placeholder 3"/>
          <p:cNvSpPr>
            <a:spLocks noGrp="1"/>
          </p:cNvSpPr>
          <p:nvPr>
            <p:ph type="sldNum" sz="quarter" idx="5"/>
          </p:nvPr>
        </p:nvSpPr>
        <p:spPr>
          <a:noFill/>
        </p:spPr>
        <p:txBody>
          <a:bodyPr/>
          <a:lstStyle/>
          <a:p>
            <a:fld id="{71426384-DA04-9147-BD2C-A7E4A3624BF2}" type="slidenum">
              <a:rPr lang="en-US"/>
              <a:pPr/>
              <a:t>4</a:t>
            </a:fld>
            <a:endParaRPr lang="en-US"/>
          </a:p>
        </p:txBody>
      </p:sp>
    </p:spTree>
    <p:extLst>
      <p:ext uri="{BB962C8B-B14F-4D97-AF65-F5344CB8AC3E}">
        <p14:creationId xmlns:p14="http://schemas.microsoft.com/office/powerpoint/2010/main" val="3456060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This slide focuses on introducing the “Total Referrals by Ethnicity” graph within the SWIS Ethnicity Report.</a:t>
            </a:r>
          </a:p>
          <a:p>
            <a:endParaRPr lang="en-US" baseline="0" dirty="0"/>
          </a:p>
          <a:p>
            <a:r>
              <a:rPr lang="en-US" baseline="0" dirty="0"/>
              <a:t>Explain what the graph “compares” and what “value” it adds for the school user.</a:t>
            </a:r>
          </a:p>
          <a:p>
            <a:endParaRPr lang="en-US" baseline="0" dirty="0"/>
          </a:p>
          <a:p>
            <a:r>
              <a:rPr lang="en-US" baseline="0" dirty="0"/>
              <a:t>Sometimes it helps to shorten the explanation to as few words as possible. For example:</a:t>
            </a:r>
          </a:p>
          <a:p>
            <a:r>
              <a:rPr lang="en-US" b="1" baseline="0" dirty="0"/>
              <a:t>Compares</a:t>
            </a:r>
            <a:r>
              <a:rPr lang="en-US" baseline="0" dirty="0"/>
              <a:t>:</a:t>
            </a:r>
          </a:p>
          <a:p>
            <a:r>
              <a:rPr lang="en-US" baseline="0" dirty="0"/>
              <a:t>It compares a subgroup’s </a:t>
            </a:r>
            <a:r>
              <a:rPr lang="en-US" u="sng" baseline="0" dirty="0"/>
              <a:t>percentage of the school enrollment </a:t>
            </a:r>
            <a:r>
              <a:rPr lang="en-US" baseline="0" dirty="0"/>
              <a:t>to their </a:t>
            </a:r>
            <a:r>
              <a:rPr lang="en-US" u="sng" baseline="0" dirty="0"/>
              <a:t>percentage of all the referrals written.</a:t>
            </a:r>
          </a:p>
          <a:p>
            <a:endParaRPr lang="en-US" u="sng" baseline="0" dirty="0"/>
          </a:p>
          <a:p>
            <a:r>
              <a:rPr lang="en-US" b="1" u="none" baseline="0" dirty="0"/>
              <a:t>Value</a:t>
            </a:r>
            <a:r>
              <a:rPr lang="en-US" u="none" baseline="0" dirty="0"/>
              <a:t>:</a:t>
            </a:r>
          </a:p>
          <a:p>
            <a:r>
              <a:rPr lang="en-US" u="none" baseline="0" dirty="0"/>
              <a:t>It helps spot disproportionality between a subgroup’s </a:t>
            </a:r>
            <a:r>
              <a:rPr lang="en-US" u="sng" baseline="0" dirty="0"/>
              <a:t>percentage of the school enrollment </a:t>
            </a:r>
            <a:r>
              <a:rPr lang="en-US" u="none" baseline="0" dirty="0"/>
              <a:t>when compared </a:t>
            </a:r>
            <a:r>
              <a:rPr lang="en-US" baseline="0" dirty="0"/>
              <a:t>to their </a:t>
            </a:r>
            <a:r>
              <a:rPr lang="en-US" u="sng" baseline="0" dirty="0"/>
              <a:t>percentage of the referrals written.</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SWIS Facilitator Certification Training - Module 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2FB3-1416-4B06-A41C-171C19A13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900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slide shows the user how to make quick sense of the graph and again demonstrates the idea of over- and underrepresentation.</a:t>
            </a:r>
          </a:p>
          <a:p>
            <a:endParaRPr lang="en-US" baseline="0" dirty="0"/>
          </a:p>
          <a:p>
            <a:r>
              <a:rPr lang="en-US" b="1" baseline="0" dirty="0"/>
              <a:t>(click) First, it compares the two bars for the Black subgroup.</a:t>
            </a:r>
          </a:p>
          <a:p>
            <a:pPr marL="171450" indent="-171450">
              <a:buFont typeface="Arial" panose="020B0604020202020204" pitchFamily="34" charset="0"/>
              <a:buChar char="•"/>
            </a:pPr>
            <a:r>
              <a:rPr lang="en-US" baseline="0" dirty="0"/>
              <a:t>10% of the school’s total population is Black, but 18% of all the referrals written were given to Black students.</a:t>
            </a:r>
          </a:p>
          <a:p>
            <a:pPr marL="171450" indent="-171450">
              <a:buFont typeface="Arial" panose="020B0604020202020204" pitchFamily="34" charset="0"/>
              <a:buChar char="•"/>
            </a:pPr>
            <a:r>
              <a:rPr lang="en-US" b="1" baseline="0" dirty="0"/>
              <a:t>(click) </a:t>
            </a:r>
            <a:r>
              <a:rPr lang="en-US" baseline="0" dirty="0"/>
              <a:t>This is known as </a:t>
            </a:r>
            <a:r>
              <a:rPr lang="en-US" u="sng" baseline="0" dirty="0"/>
              <a:t>overrepresentation</a:t>
            </a:r>
            <a:r>
              <a:rPr lang="en-US" baseline="0" dirty="0"/>
              <a:t>. </a:t>
            </a:r>
          </a:p>
          <a:p>
            <a:pPr marL="171450" indent="-171450">
              <a:buFont typeface="Arial" panose="020B0604020202020204" pitchFamily="34" charset="0"/>
              <a:buChar char="•"/>
            </a:pPr>
            <a:r>
              <a:rPr lang="en-US" baseline="0" dirty="0"/>
              <a:t>The Black subgroup is overrepresented in the category of total referrals given.</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(click) Second, it compares the same two bars for the White population subgroup.</a:t>
            </a:r>
          </a:p>
          <a:p>
            <a:pPr marL="171450" indent="-171450">
              <a:buFont typeface="Arial" panose="020B0604020202020204" pitchFamily="34" charset="0"/>
              <a:buChar char="•"/>
            </a:pPr>
            <a:r>
              <a:rPr lang="en-US" baseline="0" dirty="0"/>
              <a:t>55% of the school’s total population is White, but only 43% of the referrals are given to White students.</a:t>
            </a:r>
          </a:p>
          <a:p>
            <a:pPr marL="171450" indent="-171450">
              <a:buFont typeface="Arial" panose="020B0604020202020204" pitchFamily="34" charset="0"/>
              <a:buChar char="•"/>
            </a:pPr>
            <a:r>
              <a:rPr lang="en-US" b="1" baseline="0" dirty="0"/>
              <a:t>(click) </a:t>
            </a:r>
            <a:r>
              <a:rPr lang="en-US" baseline="0" dirty="0"/>
              <a:t>This is known as </a:t>
            </a:r>
            <a:r>
              <a:rPr lang="en-US" u="sng" baseline="0" dirty="0"/>
              <a:t>underrepresentation</a:t>
            </a:r>
            <a:r>
              <a:rPr lang="en-US" baseline="0" dirty="0"/>
              <a:t>. </a:t>
            </a:r>
          </a:p>
          <a:p>
            <a:pPr marL="171450" indent="-171450">
              <a:buFont typeface="Arial" panose="020B0604020202020204" pitchFamily="34" charset="0"/>
              <a:buChar char="•"/>
            </a:pPr>
            <a:r>
              <a:rPr lang="en-US" baseline="0" dirty="0"/>
              <a:t>The White subgroup is underrepresented in the category of total referrals given.</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(click) Finally, it explains the big idea by asking: Is a subgroups’ percentage of total school enrollment proportionate to that same subgroup’s percentage of referrals received? And </a:t>
            </a:r>
            <a:r>
              <a:rPr lang="en-US" b="1" baseline="0"/>
              <a:t>the answer </a:t>
            </a:r>
            <a:r>
              <a:rPr lang="en-US" b="1" baseline="0" dirty="0"/>
              <a:t>is “No, they are not, they are disproportionate.”</a:t>
            </a:r>
            <a:endParaRPr lang="en-US" baseline="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SWIS Facilitator Certification Training - Module 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2FB3-1416-4B06-A41C-171C19A13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500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32513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 You may want to model pulling this tool up on the </a:t>
            </a:r>
            <a:r>
              <a:rPr lang="en-US" dirty="0" err="1"/>
              <a:t>pbis.org</a:t>
            </a:r>
            <a:r>
              <a:rPr lang="en-US" dirty="0"/>
              <a:t> website using the search feature.</a:t>
            </a:r>
          </a:p>
          <a:p>
            <a:endParaRPr lang="en-US" dirty="0"/>
          </a:p>
          <a:p>
            <a:r>
              <a:rPr lang="en-US" dirty="0"/>
              <a:t>The field guide includes a section on identity awareness as well as the TFI CR Companion tool. Remind coaches of the identity awareness activity completed with the full teams on Day 1: https://</a:t>
            </a:r>
            <a:r>
              <a:rPr lang="en-US" dirty="0" err="1"/>
              <a:t>www.pbis.org</a:t>
            </a:r>
            <a:r>
              <a:rPr lang="en-US" dirty="0"/>
              <a:t>/resource/pbis-cultural-responsiveness-field-guide-resources-for-trainers-and-coaches </a:t>
            </a:r>
          </a:p>
          <a:p>
            <a:endParaRPr lang="en-US" dirty="0"/>
          </a:p>
          <a:p>
            <a:endParaRPr lang="en-US" dirty="0"/>
          </a:p>
        </p:txBody>
      </p:sp>
      <p:sp>
        <p:nvSpPr>
          <p:cNvPr id="4" name="Slide Number Placeholder 3"/>
          <p:cNvSpPr>
            <a:spLocks noGrp="1"/>
          </p:cNvSpPr>
          <p:nvPr>
            <p:ph type="sldNum" sz="quarter" idx="5"/>
          </p:nvPr>
        </p:nvSpPr>
        <p:spPr/>
        <p:txBody>
          <a:bodyPr/>
          <a:lstStyle/>
          <a:p>
            <a:fld id="{6E532E49-F89D-E342-BAEF-9A4CFB470C31}" type="slidenum">
              <a:rPr lang="en-US" smtClean="0"/>
              <a:pPr/>
              <a:t>73</a:t>
            </a:fld>
            <a:endParaRPr lang="en-US"/>
          </a:p>
        </p:txBody>
      </p:sp>
    </p:spTree>
    <p:extLst>
      <p:ext uri="{BB962C8B-B14F-4D97-AF65-F5344CB8AC3E}">
        <p14:creationId xmlns:p14="http://schemas.microsoft.com/office/powerpoint/2010/main" val="4267446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TRAINERS: Guide coaches to use the hyperlinks embedded in this slide to access each tool (must be in presentation mode for links to be accessed). You may also share the origins of each document: TFI is on PBIS Apps website; TFI Cultural Responsiveness Field Guide &amp; Companion tool is on </a:t>
            </a:r>
            <a:r>
              <a:rPr lang="en-US" dirty="0" err="1">
                <a:latin typeface="Arial" pitchFamily="-1" charset="0"/>
              </a:rPr>
              <a:t>www.pbis.org</a:t>
            </a:r>
            <a:r>
              <a:rPr lang="en-US" dirty="0">
                <a:latin typeface="Arial" pitchFamily="-1" charset="0"/>
              </a:rPr>
              <a:t> website</a:t>
            </a:r>
          </a:p>
        </p:txBody>
      </p:sp>
    </p:spTree>
    <p:extLst>
      <p:ext uri="{BB962C8B-B14F-4D97-AF65-F5344CB8AC3E}">
        <p14:creationId xmlns:p14="http://schemas.microsoft.com/office/powerpoint/2010/main" val="2438997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79</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079126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3BD6A15-26DF-1F4B-A7F3-B4E3FFC72DD0}" type="slidenum">
              <a:rPr lang="en-US"/>
              <a:pPr/>
              <a:t>83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a:t>Sarah</a:t>
            </a:r>
          </a:p>
        </p:txBody>
      </p:sp>
    </p:spTree>
    <p:extLst>
      <p:ext uri="{BB962C8B-B14F-4D97-AF65-F5344CB8AC3E}">
        <p14:creationId xmlns:p14="http://schemas.microsoft.com/office/powerpoint/2010/main" val="2127308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A46F3F9-DCE0-5D44-A7EB-D918FC183CD0}" type="slidenum">
              <a:rPr lang="en-US"/>
              <a:pPr/>
              <a:t>85</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a:t>Amy</a:t>
            </a:r>
          </a:p>
        </p:txBody>
      </p:sp>
    </p:spTree>
    <p:extLst>
      <p:ext uri="{BB962C8B-B14F-4D97-AF65-F5344CB8AC3E}">
        <p14:creationId xmlns:p14="http://schemas.microsoft.com/office/powerpoint/2010/main" val="219107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consequences to decrease behavior should still have an instructional</a:t>
            </a:r>
            <a:r>
              <a:rPr lang="en-US" baseline="0" dirty="0"/>
              <a:t> focus and increase the likelihood that students can be successful the next time.  (That doesn’t happen through punishment alone.)</a:t>
            </a:r>
          </a:p>
          <a:p>
            <a:endParaRPr lang="en-US" baseline="0" dirty="0"/>
          </a:p>
          <a:p>
            <a:r>
              <a:rPr lang="en-US" baseline="0" dirty="0"/>
              <a:t>Also encourage people to use caution if the elect to use Response Cost and Time Out from Reinforcement as part of their continuum (there are caution symbols on the detail slides).  I always share that I directed a school with students with significant behavioral issues, and we did not employ either of these strategies…and we successfully managed intense behavior.</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86</a:t>
            </a:fld>
            <a:endParaRPr lang="en-US"/>
          </a:p>
        </p:txBody>
      </p:sp>
    </p:spTree>
    <p:extLst>
      <p:ext uri="{BB962C8B-B14F-4D97-AF65-F5344CB8AC3E}">
        <p14:creationId xmlns:p14="http://schemas.microsoft.com/office/powerpoint/2010/main" val="2651149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Annimation</a:t>
            </a:r>
            <a:r>
              <a:rPr lang="en-US" dirty="0"/>
              <a:t> is out of order on this slide- I fixed on my computer but check on yours</a:t>
            </a:r>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87</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5</a:t>
            </a:fld>
            <a:endParaRPr lang="en-US"/>
          </a:p>
        </p:txBody>
      </p:sp>
    </p:spTree>
    <p:extLst>
      <p:ext uri="{BB962C8B-B14F-4D97-AF65-F5344CB8AC3E}">
        <p14:creationId xmlns:p14="http://schemas.microsoft.com/office/powerpoint/2010/main" val="3894108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89</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079126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a:solidFill>
                  <a:schemeClr val="tx1"/>
                </a:solidFill>
                <a:latin typeface="Arial" pitchFamily="-111" charset="0"/>
                <a:ea typeface="ＭＳ Ｐゴシック" pitchFamily="-111" charset="-128"/>
                <a:cs typeface="ＭＳ Ｐゴシック" pitchFamily="-111" charset="-128"/>
              </a:rPr>
              <a:t>Fixsen</a:t>
            </a:r>
            <a:r>
              <a:rPr lang="en-US" sz="1200" kern="1200" baseline="0" dirty="0">
                <a:solidFill>
                  <a:schemeClr val="tx1"/>
                </a:solidFill>
                <a:latin typeface="Arial" pitchFamily="-111" charset="0"/>
                <a:ea typeface="ＭＳ Ｐゴシック" pitchFamily="-111" charset="-128"/>
                <a:cs typeface="ＭＳ Ｐゴシック" pitchFamily="-111" charset="-128"/>
              </a:rPr>
              <a:t>, D. L., </a:t>
            </a:r>
            <a:r>
              <a:rPr lang="en-US" sz="1200" kern="1200" baseline="0" dirty="0" err="1">
                <a:solidFill>
                  <a:schemeClr val="tx1"/>
                </a:solidFill>
                <a:latin typeface="Arial" pitchFamily="-111" charset="0"/>
                <a:ea typeface="ＭＳ Ｐゴシック" pitchFamily="-111" charset="-128"/>
                <a:cs typeface="ＭＳ Ｐゴシック" pitchFamily="-111" charset="-128"/>
              </a:rPr>
              <a:t>Naoom</a:t>
            </a:r>
            <a:r>
              <a:rPr lang="en-US" sz="1200" kern="1200" baseline="0" dirty="0">
                <a:solidFill>
                  <a:schemeClr val="tx1"/>
                </a:solidFill>
                <a:latin typeface="Arial" pitchFamily="-111" charset="0"/>
                <a:ea typeface="ＭＳ Ｐゴシック" pitchFamily="-111" charset="-128"/>
                <a:cs typeface="ＭＳ Ｐゴシック" pitchFamily="-111" charset="-128"/>
              </a:rPr>
              <a:t>, S. F., </a:t>
            </a:r>
            <a:r>
              <a:rPr lang="en-US" sz="1200" kern="1200" baseline="0" dirty="0" err="1">
                <a:solidFill>
                  <a:schemeClr val="tx1"/>
                </a:solidFill>
                <a:latin typeface="Arial" pitchFamily="-111" charset="0"/>
                <a:ea typeface="ＭＳ Ｐゴシック" pitchFamily="-111" charset="-128"/>
                <a:cs typeface="ＭＳ Ｐゴシック" pitchFamily="-111" charset="-128"/>
              </a:rPr>
              <a:t>Blase</a:t>
            </a:r>
            <a:r>
              <a:rPr lang="en-US" sz="1200" kern="1200" baseline="0" dirty="0">
                <a:solidFill>
                  <a:schemeClr val="tx1"/>
                </a:solidFill>
                <a:latin typeface="Arial" pitchFamily="-111" charset="0"/>
                <a:ea typeface="ＭＳ Ｐゴシック" pitchFamily="-111" charset="-128"/>
                <a:cs typeface="ＭＳ Ｐゴシック" pitchFamily="-111" charset="-128"/>
              </a:rPr>
              <a:t>, K. A., Friedman, R. M. &amp; Wallace, F. (2005). Implementation Research: A Synthesis of the Literature. Tampa, FL: University</a:t>
            </a:r>
          </a:p>
          <a:p>
            <a:r>
              <a:rPr lang="en-US" sz="1200" kern="1200" baseline="0" dirty="0">
                <a:solidFill>
                  <a:schemeClr val="tx1"/>
                </a:solidFill>
                <a:latin typeface="Arial" pitchFamily="-111" charset="0"/>
                <a:ea typeface="ＭＳ Ｐゴシック" pitchFamily="-111" charset="-128"/>
                <a:cs typeface="ＭＳ Ｐゴシック" pitchFamily="-111" charset="-128"/>
              </a:rPr>
              <a:t>of South Florida, Louis de la Parte Florida Mental Health Institute, The National Implementation Research Network (FMHI Publication #231).</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91</a:t>
            </a:fld>
            <a:endParaRPr lang="en-US"/>
          </a:p>
        </p:txBody>
      </p:sp>
    </p:spTree>
    <p:extLst>
      <p:ext uri="{BB962C8B-B14F-4D97-AF65-F5344CB8AC3E}">
        <p14:creationId xmlns:p14="http://schemas.microsoft.com/office/powerpoint/2010/main" val="1980134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a:solidFill>
                  <a:schemeClr val="tx1"/>
                </a:solidFill>
                <a:latin typeface="Arial" pitchFamily="-111" charset="0"/>
                <a:ea typeface="ＭＳ Ｐゴシック" pitchFamily="-111" charset="-128"/>
                <a:cs typeface="ＭＳ Ｐゴシック" pitchFamily="-111" charset="-128"/>
              </a:rPr>
              <a:t>Fixsen</a:t>
            </a:r>
            <a:r>
              <a:rPr lang="en-US" sz="1200" kern="1200" baseline="0" dirty="0">
                <a:solidFill>
                  <a:schemeClr val="tx1"/>
                </a:solidFill>
                <a:latin typeface="Arial" pitchFamily="-111" charset="0"/>
                <a:ea typeface="ＭＳ Ｐゴシック" pitchFamily="-111" charset="-128"/>
                <a:cs typeface="ＭＳ Ｐゴシック" pitchFamily="-111" charset="-128"/>
              </a:rPr>
              <a:t>, D. L., </a:t>
            </a:r>
            <a:r>
              <a:rPr lang="en-US" sz="1200" kern="1200" baseline="0" dirty="0" err="1">
                <a:solidFill>
                  <a:schemeClr val="tx1"/>
                </a:solidFill>
                <a:latin typeface="Arial" pitchFamily="-111" charset="0"/>
                <a:ea typeface="ＭＳ Ｐゴシック" pitchFamily="-111" charset="-128"/>
                <a:cs typeface="ＭＳ Ｐゴシック" pitchFamily="-111" charset="-128"/>
              </a:rPr>
              <a:t>Naoom</a:t>
            </a:r>
            <a:r>
              <a:rPr lang="en-US" sz="1200" kern="1200" baseline="0" dirty="0">
                <a:solidFill>
                  <a:schemeClr val="tx1"/>
                </a:solidFill>
                <a:latin typeface="Arial" pitchFamily="-111" charset="0"/>
                <a:ea typeface="ＭＳ Ｐゴシック" pitchFamily="-111" charset="-128"/>
                <a:cs typeface="ＭＳ Ｐゴシック" pitchFamily="-111" charset="-128"/>
              </a:rPr>
              <a:t>, S. F., </a:t>
            </a:r>
            <a:r>
              <a:rPr lang="en-US" sz="1200" kern="1200" baseline="0" dirty="0" err="1">
                <a:solidFill>
                  <a:schemeClr val="tx1"/>
                </a:solidFill>
                <a:latin typeface="Arial" pitchFamily="-111" charset="0"/>
                <a:ea typeface="ＭＳ Ｐゴシック" pitchFamily="-111" charset="-128"/>
                <a:cs typeface="ＭＳ Ｐゴシック" pitchFamily="-111" charset="-128"/>
              </a:rPr>
              <a:t>Blase</a:t>
            </a:r>
            <a:r>
              <a:rPr lang="en-US" sz="1200" kern="1200" baseline="0" dirty="0">
                <a:solidFill>
                  <a:schemeClr val="tx1"/>
                </a:solidFill>
                <a:latin typeface="Arial" pitchFamily="-111" charset="0"/>
                <a:ea typeface="ＭＳ Ｐゴシック" pitchFamily="-111" charset="-128"/>
                <a:cs typeface="ＭＳ Ｐゴシック" pitchFamily="-111" charset="-128"/>
              </a:rPr>
              <a:t>, K. A., Friedman, R. M. &amp; Wallace, F. (2005). Implementation Research: A Synthesis of the Literature. Tampa, FL: University</a:t>
            </a:r>
          </a:p>
          <a:p>
            <a:r>
              <a:rPr lang="en-US" sz="1200" kern="1200" baseline="0" dirty="0">
                <a:solidFill>
                  <a:schemeClr val="tx1"/>
                </a:solidFill>
                <a:latin typeface="Arial" pitchFamily="-111" charset="0"/>
                <a:ea typeface="ＭＳ Ｐゴシック" pitchFamily="-111" charset="-128"/>
                <a:cs typeface="ＭＳ Ｐゴシック" pitchFamily="-111" charset="-128"/>
              </a:rPr>
              <a:t>of South Florida, Louis de la Parte Florida Mental Health Institute, The National Implementation Research Network (FMHI Publication #231).</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92</a:t>
            </a:fld>
            <a:endParaRPr lang="en-US"/>
          </a:p>
        </p:txBody>
      </p:sp>
    </p:spTree>
    <p:extLst>
      <p:ext uri="{BB962C8B-B14F-4D97-AF65-F5344CB8AC3E}">
        <p14:creationId xmlns:p14="http://schemas.microsoft.com/office/powerpoint/2010/main" val="568850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a:solidFill>
                  <a:schemeClr val="tx1"/>
                </a:solidFill>
                <a:latin typeface="Arial" pitchFamily="-111" charset="0"/>
                <a:ea typeface="ＭＳ Ｐゴシック" pitchFamily="-111" charset="-128"/>
                <a:cs typeface="ＭＳ Ｐゴシック" pitchFamily="-111" charset="-128"/>
              </a:rPr>
              <a:t>Fixsen</a:t>
            </a:r>
            <a:r>
              <a:rPr lang="en-US" sz="1200" kern="1200" baseline="0" dirty="0">
                <a:solidFill>
                  <a:schemeClr val="tx1"/>
                </a:solidFill>
                <a:latin typeface="Arial" pitchFamily="-111" charset="0"/>
                <a:ea typeface="ＭＳ Ｐゴシック" pitchFamily="-111" charset="-128"/>
                <a:cs typeface="ＭＳ Ｐゴシック" pitchFamily="-111" charset="-128"/>
              </a:rPr>
              <a:t>, D. L., </a:t>
            </a:r>
            <a:r>
              <a:rPr lang="en-US" sz="1200" kern="1200" baseline="0" dirty="0" err="1">
                <a:solidFill>
                  <a:schemeClr val="tx1"/>
                </a:solidFill>
                <a:latin typeface="Arial" pitchFamily="-111" charset="0"/>
                <a:ea typeface="ＭＳ Ｐゴシック" pitchFamily="-111" charset="-128"/>
                <a:cs typeface="ＭＳ Ｐゴシック" pitchFamily="-111" charset="-128"/>
              </a:rPr>
              <a:t>Naoom</a:t>
            </a:r>
            <a:r>
              <a:rPr lang="en-US" sz="1200" kern="1200" baseline="0" dirty="0">
                <a:solidFill>
                  <a:schemeClr val="tx1"/>
                </a:solidFill>
                <a:latin typeface="Arial" pitchFamily="-111" charset="0"/>
                <a:ea typeface="ＭＳ Ｐゴシック" pitchFamily="-111" charset="-128"/>
                <a:cs typeface="ＭＳ Ｐゴシック" pitchFamily="-111" charset="-128"/>
              </a:rPr>
              <a:t>, S. F., </a:t>
            </a:r>
            <a:r>
              <a:rPr lang="en-US" sz="1200" kern="1200" baseline="0" dirty="0" err="1">
                <a:solidFill>
                  <a:schemeClr val="tx1"/>
                </a:solidFill>
                <a:latin typeface="Arial" pitchFamily="-111" charset="0"/>
                <a:ea typeface="ＭＳ Ｐゴシック" pitchFamily="-111" charset="-128"/>
                <a:cs typeface="ＭＳ Ｐゴシック" pitchFamily="-111" charset="-128"/>
              </a:rPr>
              <a:t>Blase</a:t>
            </a:r>
            <a:r>
              <a:rPr lang="en-US" sz="1200" kern="1200" baseline="0" dirty="0">
                <a:solidFill>
                  <a:schemeClr val="tx1"/>
                </a:solidFill>
                <a:latin typeface="Arial" pitchFamily="-111" charset="0"/>
                <a:ea typeface="ＭＳ Ｐゴシック" pitchFamily="-111" charset="-128"/>
                <a:cs typeface="ＭＳ Ｐゴシック" pitchFamily="-111" charset="-128"/>
              </a:rPr>
              <a:t>, K. A., Friedman, R. M. &amp; Wallace, F. (2005). Implementation Research: A Synthesis of the Literature. Tampa, FL: University</a:t>
            </a:r>
          </a:p>
          <a:p>
            <a:r>
              <a:rPr lang="en-US" sz="1200" kern="1200" baseline="0" dirty="0">
                <a:solidFill>
                  <a:schemeClr val="tx1"/>
                </a:solidFill>
                <a:latin typeface="Arial" pitchFamily="-111" charset="0"/>
                <a:ea typeface="ＭＳ Ｐゴシック" pitchFamily="-111" charset="-128"/>
                <a:cs typeface="ＭＳ Ｐゴシック" pitchFamily="-111" charset="-128"/>
              </a:rPr>
              <a:t>of South Florida, Louis de la Parte Florida Mental Health Institute, The National Implementation Research Network (FMHI Publication #231).</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93</a:t>
            </a:fld>
            <a:endParaRPr lang="en-US"/>
          </a:p>
        </p:txBody>
      </p:sp>
    </p:spTree>
    <p:extLst>
      <p:ext uri="{BB962C8B-B14F-4D97-AF65-F5344CB8AC3E}">
        <p14:creationId xmlns:p14="http://schemas.microsoft.com/office/powerpoint/2010/main" val="73745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a:solidFill>
                  <a:schemeClr val="tx1"/>
                </a:solidFill>
                <a:latin typeface="Arial" pitchFamily="-111" charset="0"/>
                <a:ea typeface="ＭＳ Ｐゴシック" pitchFamily="-111" charset="-128"/>
                <a:cs typeface="ＭＳ Ｐゴシック" pitchFamily="-111" charset="-128"/>
              </a:rPr>
              <a:t>Fixsen</a:t>
            </a:r>
            <a:r>
              <a:rPr lang="en-US" sz="1200" kern="1200" baseline="0" dirty="0">
                <a:solidFill>
                  <a:schemeClr val="tx1"/>
                </a:solidFill>
                <a:latin typeface="Arial" pitchFamily="-111" charset="0"/>
                <a:ea typeface="ＭＳ Ｐゴシック" pitchFamily="-111" charset="-128"/>
                <a:cs typeface="ＭＳ Ｐゴシック" pitchFamily="-111" charset="-128"/>
              </a:rPr>
              <a:t>, D. L., </a:t>
            </a:r>
            <a:r>
              <a:rPr lang="en-US" sz="1200" kern="1200" baseline="0" dirty="0" err="1">
                <a:solidFill>
                  <a:schemeClr val="tx1"/>
                </a:solidFill>
                <a:latin typeface="Arial" pitchFamily="-111" charset="0"/>
                <a:ea typeface="ＭＳ Ｐゴシック" pitchFamily="-111" charset="-128"/>
                <a:cs typeface="ＭＳ Ｐゴシック" pitchFamily="-111" charset="-128"/>
              </a:rPr>
              <a:t>Naoom</a:t>
            </a:r>
            <a:r>
              <a:rPr lang="en-US" sz="1200" kern="1200" baseline="0" dirty="0">
                <a:solidFill>
                  <a:schemeClr val="tx1"/>
                </a:solidFill>
                <a:latin typeface="Arial" pitchFamily="-111" charset="0"/>
                <a:ea typeface="ＭＳ Ｐゴシック" pitchFamily="-111" charset="-128"/>
                <a:cs typeface="ＭＳ Ｐゴシック" pitchFamily="-111" charset="-128"/>
              </a:rPr>
              <a:t>, S. F., </a:t>
            </a:r>
            <a:r>
              <a:rPr lang="en-US" sz="1200" kern="1200" baseline="0" dirty="0" err="1">
                <a:solidFill>
                  <a:schemeClr val="tx1"/>
                </a:solidFill>
                <a:latin typeface="Arial" pitchFamily="-111" charset="0"/>
                <a:ea typeface="ＭＳ Ｐゴシック" pitchFamily="-111" charset="-128"/>
                <a:cs typeface="ＭＳ Ｐゴシック" pitchFamily="-111" charset="-128"/>
              </a:rPr>
              <a:t>Blase</a:t>
            </a:r>
            <a:r>
              <a:rPr lang="en-US" sz="1200" kern="1200" baseline="0" dirty="0">
                <a:solidFill>
                  <a:schemeClr val="tx1"/>
                </a:solidFill>
                <a:latin typeface="Arial" pitchFamily="-111" charset="0"/>
                <a:ea typeface="ＭＳ Ｐゴシック" pitchFamily="-111" charset="-128"/>
                <a:cs typeface="ＭＳ Ｐゴシック" pitchFamily="-111" charset="-128"/>
              </a:rPr>
              <a:t>, K. A., Friedman, R. M. &amp; Wallace, F. (2005). Implementation Research: A Synthesis of the Literature. Tampa, FL: University</a:t>
            </a:r>
          </a:p>
          <a:p>
            <a:r>
              <a:rPr lang="en-US" sz="1200" kern="1200" baseline="0" dirty="0">
                <a:solidFill>
                  <a:schemeClr val="tx1"/>
                </a:solidFill>
                <a:latin typeface="Arial" pitchFamily="-111" charset="0"/>
                <a:ea typeface="ＭＳ Ｐゴシック" pitchFamily="-111" charset="-128"/>
                <a:cs typeface="ＭＳ Ｐゴシック" pitchFamily="-111" charset="-128"/>
              </a:rPr>
              <a:t>of South Florida, Louis de la Parte Florida Mental Health Institute, The National Implementation Research Network (FMHI Publication #231).</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94</a:t>
            </a:fld>
            <a:endParaRPr lang="en-US"/>
          </a:p>
        </p:txBody>
      </p:sp>
    </p:spTree>
    <p:extLst>
      <p:ext uri="{BB962C8B-B14F-4D97-AF65-F5344CB8AC3E}">
        <p14:creationId xmlns:p14="http://schemas.microsoft.com/office/powerpoint/2010/main" val="339209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100</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079126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102</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251764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103</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276491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105</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575222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Trainer Note:</a:t>
            </a:r>
            <a:r>
              <a:rPr lang="en-US" baseline="0" dirty="0">
                <a:latin typeface="Arial" pitchFamily="34" charset="0"/>
              </a:rPr>
              <a:t> </a:t>
            </a:r>
            <a:r>
              <a:rPr lang="en-US" dirty="0">
                <a:latin typeface="Arial" pitchFamily="34" charset="0"/>
              </a:rPr>
              <a:t>We want to interrupt the traditional cycle of admiring the problem, by talking and talking about the problem before quickly launching into determining solutions. </a:t>
            </a:r>
          </a:p>
          <a:p>
            <a:r>
              <a:rPr lang="en-US" dirty="0">
                <a:latin typeface="Arial" pitchFamily="34" charset="0"/>
              </a:rPr>
              <a:t>We can do this by building a system for improved decision</a:t>
            </a:r>
            <a:r>
              <a:rPr lang="en-US" baseline="0" dirty="0">
                <a:latin typeface="Arial" pitchFamily="34" charset="0"/>
              </a:rPr>
              <a:t> </a:t>
            </a:r>
            <a:r>
              <a:rPr lang="en-US" dirty="0">
                <a:latin typeface="Arial" pitchFamily="34" charset="0"/>
              </a:rPr>
              <a:t>making.</a:t>
            </a:r>
            <a:r>
              <a:rPr lang="en-US" baseline="0" dirty="0">
                <a:latin typeface="Arial" pitchFamily="34" charset="0"/>
              </a:rPr>
              <a:t> </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3BC72469-2736-4968-8712-0038B6B8B579}" type="slidenum">
              <a:rPr lang="en-US" smtClean="0"/>
              <a:t>107</a:t>
            </a:fld>
            <a:endParaRPr lang="en-US" dirty="0"/>
          </a:p>
        </p:txBody>
      </p:sp>
    </p:spTree>
    <p:extLst>
      <p:ext uri="{BB962C8B-B14F-4D97-AF65-F5344CB8AC3E}">
        <p14:creationId xmlns:p14="http://schemas.microsoft.com/office/powerpoint/2010/main" val="32058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84552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7</a:t>
            </a:fld>
            <a:endParaRPr lang="en-US"/>
          </a:p>
        </p:txBody>
      </p:sp>
    </p:spTree>
    <p:extLst>
      <p:ext uri="{BB962C8B-B14F-4D97-AF65-F5344CB8AC3E}">
        <p14:creationId xmlns:p14="http://schemas.microsoft.com/office/powerpoint/2010/main" val="57915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quickly through</a:t>
            </a:r>
            <a:r>
              <a:rPr lang="en-US" baseline="0" dirty="0"/>
              <a:t> review content (just hit the highlights).  Then, f</a:t>
            </a:r>
            <a:r>
              <a:rPr lang="en-US" dirty="0"/>
              <a:t>or each item, ask</a:t>
            </a:r>
            <a:r>
              <a:rPr lang="en-US" baseline="0" dirty="0"/>
              <a:t> questions about how its going and use this to reinforce, correct, or problem solve as appropriate.</a:t>
            </a:r>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11</a:t>
            </a:fld>
            <a:endParaRPr lang="en-US"/>
          </a:p>
        </p:txBody>
      </p:sp>
    </p:spTree>
    <p:extLst>
      <p:ext uri="{BB962C8B-B14F-4D97-AF65-F5344CB8AC3E}">
        <p14:creationId xmlns:p14="http://schemas.microsoft.com/office/powerpoint/2010/main" val="338895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Move quickly through</a:t>
            </a:r>
            <a:r>
              <a:rPr lang="en-US" baseline="0" dirty="0"/>
              <a:t> review content (just hit the highlights).  Then, f</a:t>
            </a:r>
            <a:r>
              <a:rPr lang="en-US" dirty="0"/>
              <a:t>or each item, ask</a:t>
            </a:r>
            <a:r>
              <a:rPr lang="en-US" baseline="0" dirty="0"/>
              <a:t> questions about how its going and use this to reinforce, correct, or problem solve as appropriate.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13</a:t>
            </a:fld>
            <a:endParaRPr lang="en-US"/>
          </a:p>
        </p:txBody>
      </p:sp>
    </p:spTree>
    <p:extLst>
      <p:ext uri="{BB962C8B-B14F-4D97-AF65-F5344CB8AC3E}">
        <p14:creationId xmlns:p14="http://schemas.microsoft.com/office/powerpoint/2010/main" val="114629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Trainer Note:</a:t>
            </a:r>
            <a:r>
              <a:rPr lang="en-US" baseline="0" dirty="0">
                <a:latin typeface="Arial" pitchFamily="34" charset="0"/>
              </a:rPr>
              <a:t> </a:t>
            </a:r>
            <a:r>
              <a:rPr lang="en-US" dirty="0">
                <a:latin typeface="Arial" pitchFamily="34" charset="0"/>
              </a:rPr>
              <a:t>We want to interrupt the traditional cycle of admiring the problem, by talking and talking about the problem before quickly launching into determining solutions. </a:t>
            </a:r>
          </a:p>
          <a:p>
            <a:r>
              <a:rPr lang="en-US" dirty="0">
                <a:latin typeface="Arial" pitchFamily="34" charset="0"/>
              </a:rPr>
              <a:t>We can do this by building a system for improved decision</a:t>
            </a:r>
            <a:r>
              <a:rPr lang="en-US" baseline="0" dirty="0">
                <a:latin typeface="Arial" pitchFamily="34" charset="0"/>
              </a:rPr>
              <a:t> </a:t>
            </a:r>
            <a:r>
              <a:rPr lang="en-US" dirty="0">
                <a:latin typeface="Arial" pitchFamily="34" charset="0"/>
              </a:rPr>
              <a:t>making.</a:t>
            </a:r>
            <a:r>
              <a:rPr lang="en-US" baseline="0" dirty="0">
                <a:latin typeface="Arial" pitchFamily="34" charset="0"/>
              </a:rPr>
              <a:t> </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3BC72469-2736-4968-8712-0038B6B8B579}" type="slidenum">
              <a:rPr lang="en-US" smtClean="0"/>
              <a:t>21</a:t>
            </a:fld>
            <a:endParaRPr lang="en-US" dirty="0"/>
          </a:p>
        </p:txBody>
      </p:sp>
    </p:spTree>
    <p:extLst>
      <p:ext uri="{BB962C8B-B14F-4D97-AF65-F5344CB8AC3E}">
        <p14:creationId xmlns:p14="http://schemas.microsoft.com/office/powerpoint/2010/main" val="320584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5314" name="Rectangle 2"/>
          <p:cNvSpPr>
            <a:spLocks noGrp="1" noChangeArrowheads="1"/>
          </p:cNvSpPr>
          <p:nvPr>
            <p:ph type="ctrTitle"/>
          </p:nvPr>
        </p:nvSpPr>
        <p:spPr>
          <a:xfrm>
            <a:off x="685800" y="2130425"/>
            <a:ext cx="7772400" cy="1470025"/>
          </a:xfrm>
          <a:noFill/>
        </p:spPr>
        <p:txBody>
          <a:bodyPr/>
          <a:lstStyle>
            <a:lvl1pPr>
              <a:defRPr/>
            </a:lvl1pPr>
          </a:lstStyle>
          <a:p>
            <a:r>
              <a:rPr lang="en-US"/>
              <a:t>Click to edit Master title style</a:t>
            </a:r>
          </a:p>
        </p:txBody>
      </p:sp>
      <p:sp>
        <p:nvSpPr>
          <p:cNvPr id="525315" name="Rectangle 3"/>
          <p:cNvSpPr>
            <a:spLocks noGrp="1" noChangeArrowheads="1"/>
          </p:cNvSpPr>
          <p:nvPr>
            <p:ph type="subTitle" idx="1"/>
          </p:nvPr>
        </p:nvSpPr>
        <p:spPr>
          <a:xfrm>
            <a:off x="685800" y="3886200"/>
            <a:ext cx="7772400" cy="1752600"/>
          </a:xfrm>
        </p:spPr>
        <p:txBody>
          <a:bodyPr/>
          <a:lstStyle>
            <a:lvl1pPr marL="0" indent="0" algn="ctr">
              <a:buFontTx/>
              <a:buNone/>
              <a:defRPr/>
            </a:lvl1pPr>
          </a:lstStyle>
          <a:p>
            <a:r>
              <a:rPr lang="en-US" dirty="0"/>
              <a:t>Click to edit Master subtitle style</a:t>
            </a:r>
          </a:p>
        </p:txBody>
      </p:sp>
      <p:sp>
        <p:nvSpPr>
          <p:cNvPr id="6"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p:spPr>
        <p:txBody>
          <a:bodyPr/>
          <a:lstStyle>
            <a:lvl1pPr>
              <a:defRPr/>
            </a:lvl1pPr>
          </a:lstStyle>
          <a:p>
            <a:fld id="{21E090F5-7602-D347-8C43-EA974A9F6A7A}" type="slidenum">
              <a:rPr lang="en-US"/>
              <a:pPr/>
              <a:t>‹#›</a:t>
            </a:fld>
            <a:endParaRPr lang="en-US"/>
          </a:p>
        </p:txBody>
      </p:sp>
      <p:pic>
        <p:nvPicPr>
          <p:cNvPr id="16" name="Picture 15">
            <a:extLst>
              <a:ext uri="{FF2B5EF4-FFF2-40B4-BE49-F238E27FC236}">
                <a16:creationId xmlns:a16="http://schemas.microsoft.com/office/drawing/2014/main" id="{09C76547-FD24-4F53-946E-AC5652614F4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3AE9CA-B6DF-064B-8956-2F6076D0780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E0B1F7-E6F4-E549-A673-D49A510A163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4478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614784-5CC1-7D4F-9592-3E81CD3F86A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46295497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920DCE5-37FA-1140-978F-70BB5287141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04CBDB-F0C6-BC41-8EAF-E64156CDA61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DD011D-0B94-534E-B01E-DEE2E7F41C6A}"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104AB4-6075-C144-8739-C422C6C93A59}"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AABE4D9-636D-DD40-8B78-1B192D99849E}"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D26F2AE-B844-3745-AB40-FC62681ED58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8B7012-8C57-7848-BAEC-70AAF0D97C9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B64E937-D174-0D4B-9D35-2DF286388AA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3F7D75-BD66-574D-A64F-DD9C485118B8}"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5243EE-280A-CD4B-8841-A95037D920FE}"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C4A332-8624-D446-9316-6016714DADD2}"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A1C8D7-97DF-9546-8A6C-DF293452E335}"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55434432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83584677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46295497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38304272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62503917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3F38D3A-4437-B646-8167-02A1F1DED85E}"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128140864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9423268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57992555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100127324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154324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075503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1592172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F2940B-B494-4452-839E-4C2F28218B47}" type="datetimeFigureOut">
              <a:rPr lang="en-US" smtClean="0"/>
              <a:t>1/6/20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2789730-AE0C-469D-A061-14C86E5CB910}" type="slidenum">
              <a:rPr lang="en-US" smtClean="0"/>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841630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pPr>
                <a:defRPr/>
              </a:pPr>
              <a:t>‹#›</a:t>
            </a:fld>
            <a:endParaRPr lang="en-US"/>
          </a:p>
        </p:txBody>
      </p:sp>
    </p:spTree>
    <p:extLst>
      <p:ext uri="{BB962C8B-B14F-4D97-AF65-F5344CB8AC3E}">
        <p14:creationId xmlns:p14="http://schemas.microsoft.com/office/powerpoint/2010/main" val="194429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3315783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123B111-FE63-FB4B-9D7A-7DCE0091C6FB}"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2871683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85B05-9D22-1D46-B6BC-B4ED0B20D7D1}" type="slidenum">
              <a:rPr lang="en-US"/>
              <a:pPr>
                <a:defRPr/>
              </a:pPr>
              <a:t>‹#›</a:t>
            </a:fld>
            <a:endParaRPr lang="en-US"/>
          </a:p>
        </p:txBody>
      </p:sp>
    </p:spTree>
    <p:extLst>
      <p:ext uri="{BB962C8B-B14F-4D97-AF65-F5344CB8AC3E}">
        <p14:creationId xmlns:p14="http://schemas.microsoft.com/office/powerpoint/2010/main" val="1805722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5EB705-1921-1246-8907-2D8FC4ED1273}" type="slidenum">
              <a:rPr lang="en-US"/>
              <a:pPr>
                <a:defRPr/>
              </a:pPr>
              <a:t>‹#›</a:t>
            </a:fld>
            <a:endParaRPr lang="en-US"/>
          </a:p>
        </p:txBody>
      </p:sp>
    </p:spTree>
    <p:extLst>
      <p:ext uri="{BB962C8B-B14F-4D97-AF65-F5344CB8AC3E}">
        <p14:creationId xmlns:p14="http://schemas.microsoft.com/office/powerpoint/2010/main" val="1386949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extLst>
      <p:ext uri="{BB962C8B-B14F-4D97-AF65-F5344CB8AC3E}">
        <p14:creationId xmlns:p14="http://schemas.microsoft.com/office/powerpoint/2010/main" val="3746480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2B2C4F-BF71-2946-83D0-9A20DC9E197F}" type="slidenum">
              <a:rPr lang="en-US"/>
              <a:pPr>
                <a:defRPr/>
              </a:pPr>
              <a:t>‹#›</a:t>
            </a:fld>
            <a:endParaRPr lang="en-US"/>
          </a:p>
        </p:txBody>
      </p:sp>
    </p:spTree>
    <p:extLst>
      <p:ext uri="{BB962C8B-B14F-4D97-AF65-F5344CB8AC3E}">
        <p14:creationId xmlns:p14="http://schemas.microsoft.com/office/powerpoint/2010/main" val="1077848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E82684-A39E-A24A-9EED-F9BB7A8A6593}" type="slidenum">
              <a:rPr lang="en-US"/>
              <a:pPr>
                <a:defRPr/>
              </a:pPr>
              <a:t>‹#›</a:t>
            </a:fld>
            <a:endParaRPr lang="en-US"/>
          </a:p>
        </p:txBody>
      </p:sp>
    </p:spTree>
    <p:extLst>
      <p:ext uri="{BB962C8B-B14F-4D97-AF65-F5344CB8AC3E}">
        <p14:creationId xmlns:p14="http://schemas.microsoft.com/office/powerpoint/2010/main" val="4045335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EE3C92-AF02-5244-AE59-F615E84477EF}" type="slidenum">
              <a:rPr lang="en-US"/>
              <a:pPr>
                <a:defRPr/>
              </a:pPr>
              <a:t>‹#›</a:t>
            </a:fld>
            <a:endParaRPr lang="en-US"/>
          </a:p>
        </p:txBody>
      </p:sp>
    </p:spTree>
    <p:extLst>
      <p:ext uri="{BB962C8B-B14F-4D97-AF65-F5344CB8AC3E}">
        <p14:creationId xmlns:p14="http://schemas.microsoft.com/office/powerpoint/2010/main" val="1836528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pPr>
                <a:defRPr/>
              </a:pPr>
              <a:t>‹#›</a:t>
            </a:fld>
            <a:endParaRPr lang="en-US"/>
          </a:p>
        </p:txBody>
      </p:sp>
    </p:spTree>
    <p:extLst>
      <p:ext uri="{BB962C8B-B14F-4D97-AF65-F5344CB8AC3E}">
        <p14:creationId xmlns:p14="http://schemas.microsoft.com/office/powerpoint/2010/main" val="27934868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pPr>
                <a:defRPr/>
              </a:pPr>
              <a:t>‹#›</a:t>
            </a:fld>
            <a:endParaRPr lang="en-US"/>
          </a:p>
        </p:txBody>
      </p:sp>
    </p:spTree>
    <p:extLst>
      <p:ext uri="{BB962C8B-B14F-4D97-AF65-F5344CB8AC3E}">
        <p14:creationId xmlns:p14="http://schemas.microsoft.com/office/powerpoint/2010/main" val="1337068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2A03D-E5E7-1A4A-9300-92307F79F3EB}" type="slidenum">
              <a:rPr lang="en-US"/>
              <a:pPr>
                <a:defRPr/>
              </a:pPr>
              <a:t>‹#›</a:t>
            </a:fld>
            <a:endParaRPr lang="en-US"/>
          </a:p>
        </p:txBody>
      </p:sp>
    </p:spTree>
    <p:extLst>
      <p:ext uri="{BB962C8B-B14F-4D97-AF65-F5344CB8AC3E}">
        <p14:creationId xmlns:p14="http://schemas.microsoft.com/office/powerpoint/2010/main" val="1148510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BA52C-99B0-AD4C-9FF8-9C1C71567A7B}" type="slidenum">
              <a:rPr lang="en-US"/>
              <a:pPr>
                <a:defRPr/>
              </a:pPr>
              <a:t>‹#›</a:t>
            </a:fld>
            <a:endParaRPr lang="en-US"/>
          </a:p>
        </p:txBody>
      </p:sp>
    </p:spTree>
    <p:extLst>
      <p:ext uri="{BB962C8B-B14F-4D97-AF65-F5344CB8AC3E}">
        <p14:creationId xmlns:p14="http://schemas.microsoft.com/office/powerpoint/2010/main" val="1881137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45C6F-1118-7642-8127-C87AA7BBC9CD}" type="slidenum">
              <a:rPr lang="en-US"/>
              <a:pPr>
                <a:defRPr/>
              </a:pPr>
              <a:t>‹#›</a:t>
            </a:fld>
            <a:endParaRPr lang="en-US"/>
          </a:p>
        </p:txBody>
      </p:sp>
    </p:spTree>
    <p:extLst>
      <p:ext uri="{BB962C8B-B14F-4D97-AF65-F5344CB8AC3E}">
        <p14:creationId xmlns:p14="http://schemas.microsoft.com/office/powerpoint/2010/main" val="3307135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extLst>
      <p:ext uri="{BB962C8B-B14F-4D97-AF65-F5344CB8AC3E}">
        <p14:creationId xmlns:p14="http://schemas.microsoft.com/office/powerpoint/2010/main" val="225300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pPr>
                <a:defRPr/>
              </a:pPr>
              <a:t>‹#›</a:t>
            </a:fld>
            <a:endParaRPr lang="en-US"/>
          </a:p>
        </p:txBody>
      </p:sp>
    </p:spTree>
    <p:extLst>
      <p:ext uri="{BB962C8B-B14F-4D97-AF65-F5344CB8AC3E}">
        <p14:creationId xmlns:p14="http://schemas.microsoft.com/office/powerpoint/2010/main" val="35932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823481-AC41-EE41-A77A-E2D7F9A226DF}" type="slidenum">
              <a:rPr lang="en-US"/>
              <a:pPr>
                <a:defRPr/>
              </a:pPr>
              <a:t>‹#›</a:t>
            </a:fld>
            <a:endParaRPr lang="en-US"/>
          </a:p>
        </p:txBody>
      </p:sp>
    </p:spTree>
    <p:extLst>
      <p:ext uri="{BB962C8B-B14F-4D97-AF65-F5344CB8AC3E}">
        <p14:creationId xmlns:p14="http://schemas.microsoft.com/office/powerpoint/2010/main" val="2694317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3749034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096A74-180D-D44B-A58C-6E14100CCC05}" type="slidenum">
              <a:rPr lang="en-US"/>
              <a:pPr>
                <a:defRPr/>
              </a:pPr>
              <a:t>‹#›</a:t>
            </a:fld>
            <a:endParaRPr lang="en-US"/>
          </a:p>
        </p:txBody>
      </p:sp>
    </p:spTree>
    <p:extLst>
      <p:ext uri="{BB962C8B-B14F-4D97-AF65-F5344CB8AC3E}">
        <p14:creationId xmlns:p14="http://schemas.microsoft.com/office/powerpoint/2010/main" val="1706121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6CE9-D091-7C4E-9815-2B48E9C4C13C}" type="slidenum">
              <a:rPr lang="en-US"/>
              <a:pPr>
                <a:defRPr/>
              </a:pPr>
              <a:t>‹#›</a:t>
            </a:fld>
            <a:endParaRPr lang="en-US"/>
          </a:p>
        </p:txBody>
      </p:sp>
    </p:spTree>
    <p:extLst>
      <p:ext uri="{BB962C8B-B14F-4D97-AF65-F5344CB8AC3E}">
        <p14:creationId xmlns:p14="http://schemas.microsoft.com/office/powerpoint/2010/main" val="1760981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06E6D4-BA02-F743-877A-B32E56E4B71C}" type="slidenum">
              <a:rPr lang="en-US"/>
              <a:pPr>
                <a:defRPr/>
              </a:pPr>
              <a:t>‹#›</a:t>
            </a:fld>
            <a:endParaRPr lang="en-US"/>
          </a:p>
        </p:txBody>
      </p:sp>
    </p:spTree>
    <p:extLst>
      <p:ext uri="{BB962C8B-B14F-4D97-AF65-F5344CB8AC3E}">
        <p14:creationId xmlns:p14="http://schemas.microsoft.com/office/powerpoint/2010/main" val="198376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33A7C-5F5D-194A-A053-726C4F1ACF3C}" type="slidenum">
              <a:rPr lang="en-US"/>
              <a:pPr>
                <a:defRPr/>
              </a:pPr>
              <a:t>‹#›</a:t>
            </a:fld>
            <a:endParaRPr lang="en-US"/>
          </a:p>
        </p:txBody>
      </p:sp>
    </p:spTree>
    <p:extLst>
      <p:ext uri="{BB962C8B-B14F-4D97-AF65-F5344CB8AC3E}">
        <p14:creationId xmlns:p14="http://schemas.microsoft.com/office/powerpoint/2010/main" val="321725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D45AAAD-D6D2-5741-9BDF-DB18705AD5C6}"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291926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extLst>
      <p:ext uri="{BB962C8B-B14F-4D97-AF65-F5344CB8AC3E}">
        <p14:creationId xmlns:p14="http://schemas.microsoft.com/office/powerpoint/2010/main" val="928664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A8DAE-3FE6-8C4A-93B9-D550CA82B7B6}" type="slidenum">
              <a:rPr lang="en-US"/>
              <a:pPr>
                <a:defRPr/>
              </a:pPr>
              <a:t>‹#›</a:t>
            </a:fld>
            <a:endParaRPr lang="en-US"/>
          </a:p>
        </p:txBody>
      </p:sp>
    </p:spTree>
    <p:extLst>
      <p:ext uri="{BB962C8B-B14F-4D97-AF65-F5344CB8AC3E}">
        <p14:creationId xmlns:p14="http://schemas.microsoft.com/office/powerpoint/2010/main" val="1570066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726EE9-C46C-2647-BBE5-033A000BC2FA}" type="slidenum">
              <a:rPr lang="en-US"/>
              <a:pPr>
                <a:defRPr/>
              </a:pPr>
              <a:t>‹#›</a:t>
            </a:fld>
            <a:endParaRPr lang="en-US"/>
          </a:p>
        </p:txBody>
      </p:sp>
    </p:spTree>
    <p:extLst>
      <p:ext uri="{BB962C8B-B14F-4D97-AF65-F5344CB8AC3E}">
        <p14:creationId xmlns:p14="http://schemas.microsoft.com/office/powerpoint/2010/main" val="2331458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896F9-C749-8D40-8C25-E204E59D1C6A}" type="slidenum">
              <a:rPr lang="en-US"/>
              <a:pPr>
                <a:defRPr/>
              </a:pPr>
              <a:t>‹#›</a:t>
            </a:fld>
            <a:endParaRPr lang="en-US"/>
          </a:p>
        </p:txBody>
      </p:sp>
    </p:spTree>
    <p:extLst>
      <p:ext uri="{BB962C8B-B14F-4D97-AF65-F5344CB8AC3E}">
        <p14:creationId xmlns:p14="http://schemas.microsoft.com/office/powerpoint/2010/main" val="1286017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05551498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5314" name="Rectangle 2"/>
          <p:cNvSpPr>
            <a:spLocks noGrp="1" noChangeArrowheads="1"/>
          </p:cNvSpPr>
          <p:nvPr>
            <p:ph type="ctrTitle"/>
          </p:nvPr>
        </p:nvSpPr>
        <p:spPr>
          <a:xfrm>
            <a:off x="685800" y="2130427"/>
            <a:ext cx="7772400" cy="1470025"/>
          </a:xfrm>
          <a:noFill/>
        </p:spPr>
        <p:txBody>
          <a:bodyPr/>
          <a:lstStyle>
            <a:lvl1pPr>
              <a:defRPr/>
            </a:lvl1pPr>
          </a:lstStyle>
          <a:p>
            <a:r>
              <a:rPr lang="en-US"/>
              <a:t>Click to edit Master title style</a:t>
            </a:r>
          </a:p>
        </p:txBody>
      </p:sp>
      <p:sp>
        <p:nvSpPr>
          <p:cNvPr id="525315" name="Rectangle 3"/>
          <p:cNvSpPr>
            <a:spLocks noGrp="1" noChangeArrowheads="1"/>
          </p:cNvSpPr>
          <p:nvPr>
            <p:ph type="subTitle" idx="1"/>
          </p:nvPr>
        </p:nvSpPr>
        <p:spPr>
          <a:xfrm>
            <a:off x="685800" y="3886200"/>
            <a:ext cx="7772400" cy="1752600"/>
          </a:xfrm>
        </p:spPr>
        <p:txBody>
          <a:bodyPr/>
          <a:lstStyle>
            <a:lvl1pPr marL="0" indent="0" algn="ctr">
              <a:buFontTx/>
              <a:buNone/>
              <a:defRPr/>
            </a:lvl1pPr>
          </a:lstStyle>
          <a:p>
            <a:r>
              <a:rPr lang="en-US" dirty="0"/>
              <a:t>Click to edit Master subtitle style</a:t>
            </a:r>
          </a:p>
        </p:txBody>
      </p:sp>
      <p:sp>
        <p:nvSpPr>
          <p:cNvPr id="6"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p:spPr>
        <p:txBody>
          <a:bodyPr/>
          <a:lstStyle>
            <a:lvl1pPr>
              <a:defRPr/>
            </a:lvl1pPr>
          </a:lstStyle>
          <a:p>
            <a:fld id="{21E090F5-7602-D347-8C43-EA974A9F6A7A}" type="slidenum">
              <a:rPr lang="en-US"/>
              <a:pPr/>
              <a:t>‹#›</a:t>
            </a:fld>
            <a:endParaRPr lang="en-US"/>
          </a:p>
        </p:txBody>
      </p:sp>
      <p:pic>
        <p:nvPicPr>
          <p:cNvPr id="16" name="Picture 15">
            <a:extLst>
              <a:ext uri="{FF2B5EF4-FFF2-40B4-BE49-F238E27FC236}">
                <a16:creationId xmlns:a16="http://schemas.microsoft.com/office/drawing/2014/main" id="{62345C6A-0219-4BD0-BEBB-F025BC28BF9E}"/>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1888001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8B7012-8C57-7848-BAEC-70AAF0D97C9C}" type="slidenum">
              <a:rPr lang="en-US"/>
              <a:pPr/>
              <a:t>‹#›</a:t>
            </a:fld>
            <a:endParaRPr lang="en-US"/>
          </a:p>
        </p:txBody>
      </p:sp>
    </p:spTree>
    <p:extLst>
      <p:ext uri="{BB962C8B-B14F-4D97-AF65-F5344CB8AC3E}">
        <p14:creationId xmlns:p14="http://schemas.microsoft.com/office/powerpoint/2010/main" val="2548386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3F38D3A-4437-B646-8167-02A1F1DED85E}" type="slidenum">
              <a:rPr lang="en-US"/>
              <a:pPr/>
              <a:t>‹#›</a:t>
            </a:fld>
            <a:endParaRPr lang="en-US"/>
          </a:p>
        </p:txBody>
      </p:sp>
    </p:spTree>
    <p:extLst>
      <p:ext uri="{BB962C8B-B14F-4D97-AF65-F5344CB8AC3E}">
        <p14:creationId xmlns:p14="http://schemas.microsoft.com/office/powerpoint/2010/main" val="3445595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123B111-FE63-FB4B-9D7A-7DCE0091C6FB}" type="slidenum">
              <a:rPr lang="en-US"/>
              <a:pPr/>
              <a:t>‹#›</a:t>
            </a:fld>
            <a:endParaRPr lang="en-US"/>
          </a:p>
        </p:txBody>
      </p:sp>
    </p:spTree>
    <p:extLst>
      <p:ext uri="{BB962C8B-B14F-4D97-AF65-F5344CB8AC3E}">
        <p14:creationId xmlns:p14="http://schemas.microsoft.com/office/powerpoint/2010/main" val="1455759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FD9E449-FE72-F141-A550-67AEC0B122E9}"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1517828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D45AAAD-D6D2-5741-9BDF-DB18705AD5C6}" type="slidenum">
              <a:rPr lang="en-US"/>
              <a:pPr/>
              <a:t>‹#›</a:t>
            </a:fld>
            <a:endParaRPr lang="en-US"/>
          </a:p>
        </p:txBody>
      </p:sp>
    </p:spTree>
    <p:extLst>
      <p:ext uri="{BB962C8B-B14F-4D97-AF65-F5344CB8AC3E}">
        <p14:creationId xmlns:p14="http://schemas.microsoft.com/office/powerpoint/2010/main" val="3612664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FD9E449-FE72-F141-A550-67AEC0B122E9}" type="slidenum">
              <a:rPr lang="en-US"/>
              <a:pPr/>
              <a:t>‹#›</a:t>
            </a:fld>
            <a:endParaRPr lang="en-US"/>
          </a:p>
        </p:txBody>
      </p:sp>
    </p:spTree>
    <p:extLst>
      <p:ext uri="{BB962C8B-B14F-4D97-AF65-F5344CB8AC3E}">
        <p14:creationId xmlns:p14="http://schemas.microsoft.com/office/powerpoint/2010/main" val="15245335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714282-A01C-BE48-AD4E-F56692CDE0C7}" type="slidenum">
              <a:rPr lang="en-US"/>
              <a:pPr/>
              <a:t>‹#›</a:t>
            </a:fld>
            <a:endParaRPr lang="en-US"/>
          </a:p>
        </p:txBody>
      </p:sp>
    </p:spTree>
    <p:extLst>
      <p:ext uri="{BB962C8B-B14F-4D97-AF65-F5344CB8AC3E}">
        <p14:creationId xmlns:p14="http://schemas.microsoft.com/office/powerpoint/2010/main" val="16318035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459256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3AE9CA-B6DF-064B-8956-2F6076D0780F}" type="slidenum">
              <a:rPr lang="en-US"/>
              <a:pPr/>
              <a:t>‹#›</a:t>
            </a:fld>
            <a:endParaRPr lang="en-US"/>
          </a:p>
        </p:txBody>
      </p:sp>
    </p:spTree>
    <p:extLst>
      <p:ext uri="{BB962C8B-B14F-4D97-AF65-F5344CB8AC3E}">
        <p14:creationId xmlns:p14="http://schemas.microsoft.com/office/powerpoint/2010/main" val="42940650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E0B1F7-E6F4-E549-A673-D49A510A1631}" type="slidenum">
              <a:rPr lang="en-US"/>
              <a:pPr/>
              <a:t>‹#›</a:t>
            </a:fld>
            <a:endParaRPr lang="en-US"/>
          </a:p>
        </p:txBody>
      </p:sp>
    </p:spTree>
    <p:extLst>
      <p:ext uri="{BB962C8B-B14F-4D97-AF65-F5344CB8AC3E}">
        <p14:creationId xmlns:p14="http://schemas.microsoft.com/office/powerpoint/2010/main" val="2255139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4478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614784-5CC1-7D4F-9592-3E81CD3F86AD}" type="slidenum">
              <a:rPr lang="en-US"/>
              <a:pPr/>
              <a:t>‹#›</a:t>
            </a:fld>
            <a:endParaRPr lang="en-US"/>
          </a:p>
        </p:txBody>
      </p:sp>
    </p:spTree>
    <p:extLst>
      <p:ext uri="{BB962C8B-B14F-4D97-AF65-F5344CB8AC3E}">
        <p14:creationId xmlns:p14="http://schemas.microsoft.com/office/powerpoint/2010/main" val="16316535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4478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47800"/>
            <a:ext cx="38100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48100"/>
            <a:ext cx="38100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E51133F3-25EC-DA46-80E7-87C4AABCDE64}" type="slidenum">
              <a:rPr lang="en-US"/>
              <a:pPr/>
              <a:t>‹#›</a:t>
            </a:fld>
            <a:endParaRPr lang="en-US"/>
          </a:p>
        </p:txBody>
      </p:sp>
    </p:spTree>
    <p:extLst>
      <p:ext uri="{BB962C8B-B14F-4D97-AF65-F5344CB8AC3E}">
        <p14:creationId xmlns:p14="http://schemas.microsoft.com/office/powerpoint/2010/main" val="3710854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F145C3-5611-6248-94FC-13523396C4E4}" type="slidenum">
              <a:rPr lang="en-US"/>
              <a:pPr>
                <a:defRPr/>
              </a:pPr>
              <a:t>‹#›</a:t>
            </a:fld>
            <a:endParaRPr lang="en-US"/>
          </a:p>
        </p:txBody>
      </p:sp>
    </p:spTree>
    <p:extLst>
      <p:ext uri="{BB962C8B-B14F-4D97-AF65-F5344CB8AC3E}">
        <p14:creationId xmlns:p14="http://schemas.microsoft.com/office/powerpoint/2010/main" val="4177005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714282-A01C-BE48-AD4E-F56692CDE0C7}"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08" charset="0"/>
              <a:ea typeface="ＭＳ Ｐゴシック" pitchFamily="-108"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08" charset="0"/>
              <a:ea typeface="ＭＳ Ｐゴシック" pitchFamily="-108"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F813A9-A284-F342-A3D3-4377E2713F80}" type="slidenum">
              <a:rPr kumimoji="0" lang="en-US" sz="1400" b="0" i="0" u="none" strike="noStrike" kern="1200" cap="none" spc="0" normalizeH="0" baseline="0" noProof="0">
                <a:ln>
                  <a:noFill/>
                </a:ln>
                <a:solidFill>
                  <a:srgbClr val="000000"/>
                </a:solidFill>
                <a:effectLst/>
                <a:uLnTx/>
                <a:uFillTx/>
                <a:latin typeface="Times New Roman"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 charset="0"/>
              <a:ea typeface="ＭＳ Ｐゴシック" pitchFamily="-108" charset="-128"/>
            </a:endParaRPr>
          </a:p>
        </p:txBody>
      </p:sp>
    </p:spTree>
    <p:extLst>
      <p:ext uri="{BB962C8B-B14F-4D97-AF65-F5344CB8AC3E}">
        <p14:creationId xmlns:p14="http://schemas.microsoft.com/office/powerpoint/2010/main" val="17795204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ank Content Ar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
            <a:ext cx="6900863" cy="942975"/>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Tree>
    <p:extLst>
      <p:ext uri="{BB962C8B-B14F-4D97-AF65-F5344CB8AC3E}">
        <p14:creationId xmlns:p14="http://schemas.microsoft.com/office/powerpoint/2010/main" val="6970808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
            <a:ext cx="6900863" cy="942975"/>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a:xfrm>
            <a:off x="628651" y="1825624"/>
            <a:ext cx="3689747" cy="4351339"/>
          </a:xfrm>
        </p:spPr>
        <p:txBody>
          <a:bodyPr lIns="0" tIns="0" rIns="0" bIns="0"/>
          <a:lstStyle>
            <a:lvl1pPr marL="342900" indent="-342900">
              <a:lnSpc>
                <a:spcPct val="100000"/>
              </a:lnSpc>
              <a:buClr>
                <a:schemeClr val="accent1"/>
              </a:buClr>
              <a:buSzPct val="90000"/>
              <a:buFont typeface="Wingdings" panose="05000000000000000000" pitchFamily="2" charset="2"/>
              <a:buChar char="§"/>
              <a:defRPr lang="en-US" sz="2100" b="1"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14350" indent="-171450">
              <a:lnSpc>
                <a:spcPct val="100000"/>
              </a:lnSpc>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2pPr>
            <a:lvl3pPr marL="857250" indent="-171450">
              <a:lnSpc>
                <a:spcPct val="100000"/>
              </a:lnSpc>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3pPr>
            <a:lvl4pPr marL="1200150" indent="-171450">
              <a:lnSpc>
                <a:spcPct val="100000"/>
              </a:lnSpc>
              <a:buClr>
                <a:schemeClr val="accent1"/>
              </a:buClr>
              <a:buSzPct val="90000"/>
              <a:buFont typeface="Wingdings" charset="2"/>
              <a:buChar char="§"/>
              <a:defRPr b="0" i="0">
                <a:latin typeface="Calibri Light" charset="0"/>
                <a:ea typeface="Calibri Light" charset="0"/>
                <a:cs typeface="Calibri Light" charset="0"/>
              </a:defRPr>
            </a:lvl4pPr>
            <a:lvl5pPr marL="1543050" indent="-171450">
              <a:lnSpc>
                <a:spcPct val="100000"/>
              </a:lnSpc>
              <a:buClr>
                <a:schemeClr val="accent1"/>
              </a:buClr>
              <a:buSzPct val="90000"/>
              <a:buFont typeface="Wingdings" charset="2"/>
              <a:buChar char="§"/>
              <a:defRPr b="0" i="0">
                <a:latin typeface="Calibri Light" charset="0"/>
                <a:ea typeface="Calibri Light" charset="0"/>
                <a:cs typeface="Calibri Light" charset="0"/>
              </a:defRPr>
            </a:lvl5pPr>
          </a:lstStyle>
          <a:p>
            <a:pPr marL="171450" lvl="0" indent="-171450" algn="l" defTabSz="685800" rtl="0" eaLnBrk="1" latinLnBrk="0" hangingPunct="1">
              <a:lnSpc>
                <a:spcPct val="100000"/>
              </a:lnSpc>
              <a:spcBef>
                <a:spcPts val="750"/>
              </a:spcBef>
              <a:buClr>
                <a:schemeClr val="accent1"/>
              </a:buClr>
              <a:buSzPct val="90000"/>
              <a:buFont typeface="Wingdings" charset="2"/>
              <a:buChar char="§"/>
            </a:pPr>
            <a:r>
              <a:rPr lang="en-US"/>
              <a:t>Click to edit Master text styles</a:t>
            </a:r>
          </a:p>
          <a:p>
            <a:pPr marL="171450" lvl="1" indent="-171450" algn="l" defTabSz="685800" rtl="0" eaLnBrk="1" latinLnBrk="0" hangingPunct="1">
              <a:lnSpc>
                <a:spcPct val="100000"/>
              </a:lnSpc>
              <a:spcBef>
                <a:spcPts val="750"/>
              </a:spcBef>
              <a:buClr>
                <a:schemeClr val="accent1"/>
              </a:buClr>
              <a:buSzPct val="90000"/>
              <a:buFont typeface="Wingdings" charset="2"/>
              <a:buChar char="§"/>
            </a:pPr>
            <a:r>
              <a:rPr lang="en-US"/>
              <a:t>Second level</a:t>
            </a:r>
          </a:p>
          <a:p>
            <a:pPr marL="171450" lvl="2" indent="-171450" algn="l" defTabSz="685800" rtl="0" eaLnBrk="1" latinLnBrk="0" hangingPunct="1">
              <a:lnSpc>
                <a:spcPct val="100000"/>
              </a:lnSpc>
              <a:spcBef>
                <a:spcPts val="750"/>
              </a:spcBef>
              <a:buClr>
                <a:schemeClr val="accent1"/>
              </a:buClr>
              <a:buSzPct val="90000"/>
              <a:buFont typeface="Wingdings" charset="2"/>
              <a:buChar char="§"/>
            </a:pPr>
            <a:r>
              <a:rPr lang="en-US"/>
              <a:t>Third level</a:t>
            </a:r>
          </a:p>
          <a:p>
            <a:pPr marL="171450" lvl="3" indent="-171450" algn="l" defTabSz="685800" rtl="0" eaLnBrk="1" latinLnBrk="0" hangingPunct="1">
              <a:lnSpc>
                <a:spcPct val="100000"/>
              </a:lnSpc>
              <a:spcBef>
                <a:spcPts val="750"/>
              </a:spcBef>
              <a:buClr>
                <a:schemeClr val="accent1"/>
              </a:buClr>
              <a:buSzPct val="90000"/>
              <a:buFont typeface="Wingdings" charset="2"/>
              <a:buChar char="§"/>
            </a:pPr>
            <a:r>
              <a:rPr lang="en-US"/>
              <a:t>Fourth level</a:t>
            </a:r>
          </a:p>
          <a:p>
            <a:pPr marL="171450" lvl="4" indent="-171450" algn="l" defTabSz="685800" rtl="0" eaLnBrk="1" latinLnBrk="0" hangingPunct="1">
              <a:lnSpc>
                <a:spcPct val="100000"/>
              </a:lnSpc>
              <a:spcBef>
                <a:spcPts val="750"/>
              </a:spcBef>
              <a:buClr>
                <a:schemeClr val="accent1"/>
              </a:buClr>
              <a:buSzPct val="90000"/>
              <a:buFont typeface="Wingdings" charset="2"/>
              <a:buChar char="§"/>
            </a:pPr>
            <a:r>
              <a:rPr lang="en-US"/>
              <a:t>Fifth level</a:t>
            </a:r>
            <a:endParaRPr lang="en-US" dirty="0"/>
          </a:p>
        </p:txBody>
      </p:sp>
      <p:sp>
        <p:nvSpPr>
          <p:cNvPr id="4" name="Content Placeholder 2"/>
          <p:cNvSpPr>
            <a:spLocks noGrp="1" noChangeAspect="1"/>
          </p:cNvSpPr>
          <p:nvPr>
            <p:ph idx="10"/>
          </p:nvPr>
        </p:nvSpPr>
        <p:spPr>
          <a:xfrm>
            <a:off x="4822724" y="1825624"/>
            <a:ext cx="3687097" cy="4351339"/>
          </a:xfrm>
        </p:spPr>
        <p:txBody>
          <a:bodyPr lIns="0" tIns="0" rIns="0" bIns="0"/>
          <a:lstStyle>
            <a:lvl1pPr marL="171450" indent="-171450">
              <a:lnSpc>
                <a:spcPct val="100000"/>
              </a:lnSpc>
              <a:buClr>
                <a:schemeClr val="accent1"/>
              </a:buClr>
              <a:buSzPct val="90000"/>
              <a:buFont typeface="Wingdings" charset="2"/>
              <a:buChar char="§"/>
              <a:defRPr lang="en-US" sz="2100" b="1"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14350" indent="-171450">
              <a:lnSpc>
                <a:spcPct val="100000"/>
              </a:lnSpc>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2pPr>
            <a:lvl3pPr marL="857250" indent="-171450">
              <a:lnSpc>
                <a:spcPct val="100000"/>
              </a:lnSpc>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3pPr>
            <a:lvl4pPr marL="1200150" indent="-171450">
              <a:lnSpc>
                <a:spcPct val="100000"/>
              </a:lnSpc>
              <a:buClr>
                <a:schemeClr val="accent1"/>
              </a:buClr>
              <a:buSzPct val="90000"/>
              <a:buFont typeface="Wingdings" charset="2"/>
              <a:buChar char="§"/>
              <a:defRPr b="0" i="0">
                <a:latin typeface="Calibri Light" charset="0"/>
                <a:ea typeface="Calibri Light" charset="0"/>
                <a:cs typeface="Calibri Light" charset="0"/>
              </a:defRPr>
            </a:lvl4pPr>
            <a:lvl5pPr marL="1543050" indent="-171450">
              <a:lnSpc>
                <a:spcPct val="100000"/>
              </a:lnSpc>
              <a:buClr>
                <a:schemeClr val="accent1"/>
              </a:buClr>
              <a:buSzPct val="90000"/>
              <a:buFont typeface="Wingdings" charset="2"/>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1414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atin typeface="Arial" pitchFamily="34"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A4F8D10-7925-4E9E-9263-03A3E5321B25}" type="slidenum">
              <a:rPr lang="en-US" altLang="en-US"/>
              <a:pPr/>
              <a:t>‹#›</a:t>
            </a:fld>
            <a:endParaRPr lang="en-US" altLang="en-US"/>
          </a:p>
        </p:txBody>
      </p:sp>
    </p:spTree>
    <p:extLst>
      <p:ext uri="{BB962C8B-B14F-4D97-AF65-F5344CB8AC3E}">
        <p14:creationId xmlns:p14="http://schemas.microsoft.com/office/powerpoint/2010/main" val="147715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5.png"/><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1.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image" Target="../media/image1.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4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8" charset="0"/>
                <a:ea typeface="ＭＳ Ｐゴシック" pitchFamily="-108" charset="-128"/>
                <a:cs typeface="+mn-cs"/>
              </a:defRPr>
            </a:lvl1pPr>
          </a:lstStyle>
          <a:p>
            <a:pPr>
              <a:defRPr/>
            </a:pPr>
            <a:endParaRPr lang="en-US"/>
          </a:p>
        </p:txBody>
      </p:sp>
      <p:sp>
        <p:nvSpPr>
          <p:cNvPr id="524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8" charset="0"/>
                <a:ea typeface="ＭＳ Ｐゴシック" pitchFamily="-108" charset="-128"/>
                <a:cs typeface="+mn-cs"/>
              </a:defRPr>
            </a:lvl1pPr>
          </a:lstStyle>
          <a:p>
            <a:pPr>
              <a:defRPr/>
            </a:pPr>
            <a:endParaRPr lang="en-US"/>
          </a:p>
        </p:txBody>
      </p:sp>
      <p:sp>
        <p:nvSpPr>
          <p:cNvPr id="524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2772D90-6B5A-3944-956E-E070A40C375A}" type="slidenum">
              <a:rPr lang="en-US"/>
              <a:pPr/>
              <a:t>‹#›</a:t>
            </a:fld>
            <a:endParaRPr lang="en-US"/>
          </a:p>
        </p:txBody>
      </p:sp>
      <p:pic>
        <p:nvPicPr>
          <p:cNvPr id="15" name="Picture 14">
            <a:extLst>
              <a:ext uri="{FF2B5EF4-FFF2-40B4-BE49-F238E27FC236}">
                <a16:creationId xmlns:a16="http://schemas.microsoft.com/office/drawing/2014/main" id="{41E3B9AF-AA77-403D-9E62-CD28747EAD65}"/>
              </a:ext>
            </a:extLst>
          </p:cNvPr>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cSld>
  <p:clrMap bg1="lt1" tx1="dk1" bg2="lt2" tx2="dk2" accent1="accent1" accent2="accent2" accent3="accent3" accent4="accent4" accent5="accent5" accent6="accent6" hlink="hlink" folHlink="folHlink"/>
  <p:sldLayoutIdLst>
    <p:sldLayoutId id="2147483788"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90" r:id="rId13"/>
  </p:sldLayoutIdLst>
  <p:txStyles>
    <p:title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p:titleStyle>
    <p:bodyStyle>
      <a:lvl1pPr marL="342900" indent="-342900" algn="l" rtl="0" eaLnBrk="0" fontAlgn="base" hangingPunct="0">
        <a:spcBef>
          <a:spcPct val="20000"/>
        </a:spcBef>
        <a:spcAft>
          <a:spcPct val="20000"/>
        </a:spcAft>
        <a:buChar char="•"/>
        <a:defRPr sz="36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20000"/>
        </a:spcAft>
        <a:buChar char="–"/>
        <a:defRPr sz="3000">
          <a:solidFill>
            <a:schemeClr val="tx1"/>
          </a:solidFill>
          <a:latin typeface="+mn-lt"/>
          <a:ea typeface="ＭＳ Ｐゴシック" pitchFamily="-108" charset="-128"/>
          <a:cs typeface="ＭＳ Ｐゴシック" pitchFamily="-108" charset="-128"/>
        </a:defRPr>
      </a:lvl2pPr>
      <a:lvl3pPr marL="1143000" indent="-228600" algn="l" rtl="0" eaLnBrk="0" fontAlgn="base" hangingPunct="0">
        <a:spcBef>
          <a:spcPct val="20000"/>
        </a:spcBef>
        <a:spcAft>
          <a:spcPct val="20000"/>
        </a:spcAft>
        <a:buChar char="•"/>
        <a:defRPr sz="2400">
          <a:solidFill>
            <a:schemeClr val="tx1"/>
          </a:solidFill>
          <a:latin typeface="+mn-lt"/>
          <a:ea typeface="ＭＳ Ｐゴシック" pitchFamily="-108" charset="-128"/>
          <a:cs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08" charset="-128"/>
                <a:cs typeface="+mn-cs"/>
              </a:defRPr>
            </a:lvl1pPr>
          </a:lstStyle>
          <a:p>
            <a:pPr>
              <a:defRPr/>
            </a:pPr>
            <a:endParaRPr lang="en-US"/>
          </a:p>
        </p:txBody>
      </p:sp>
      <p:sp>
        <p:nvSpPr>
          <p:cNvPr id="541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08" charset="-128"/>
                <a:cs typeface="+mn-cs"/>
              </a:defRPr>
            </a:lvl1pPr>
          </a:lstStyle>
          <a:p>
            <a:pPr>
              <a:defRPr/>
            </a:pPr>
            <a:endParaRPr lang="en-US"/>
          </a:p>
        </p:txBody>
      </p:sp>
      <p:sp>
        <p:nvSpPr>
          <p:cNvPr id="541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 charset="0"/>
              </a:defRPr>
            </a:lvl1pPr>
          </a:lstStyle>
          <a:p>
            <a:fld id="{2DE7D398-4F27-FB49-A277-572528790F63}" type="slidenum">
              <a:rPr lang="en-US"/>
              <a:pPr/>
              <a:t>‹#›</a:t>
            </a:fld>
            <a:endParaRPr lang="en-US"/>
          </a:p>
        </p:txBody>
      </p:sp>
      <p:pic>
        <p:nvPicPr>
          <p:cNvPr id="7" name="Picture 6">
            <a:extLst>
              <a:ext uri="{FF2B5EF4-FFF2-40B4-BE49-F238E27FC236}">
                <a16:creationId xmlns:a16="http://schemas.microsoft.com/office/drawing/2014/main" id="{BC2F1FAA-13F8-4B59-A138-168AAA92B042}"/>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884505"/>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548EE23A-9B83-294B-A4F5-E03C51B3246E}" type="slidenum">
              <a:rPr lang="en-US"/>
              <a:pPr>
                <a:defRPr/>
              </a:pPr>
              <a:t>‹#›</a:t>
            </a:fld>
            <a:endParaRPr lang="en-US"/>
          </a:p>
        </p:txBody>
      </p:sp>
      <p:pic>
        <p:nvPicPr>
          <p:cNvPr id="13" name="Picture 12">
            <a:extLst>
              <a:ext uri="{FF2B5EF4-FFF2-40B4-BE49-F238E27FC236}">
                <a16:creationId xmlns:a16="http://schemas.microsoft.com/office/drawing/2014/main" id="{78CA9314-2651-44C1-8F2E-B5095EB511A6}"/>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198832502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B5A9E75F-C4C2-CB44-B95A-166144F71EAB}" type="slidenum">
              <a:rPr lang="en-US"/>
              <a:pPr>
                <a:defRPr/>
              </a:pPr>
              <a:t>‹#›</a:t>
            </a:fld>
            <a:endParaRPr lang="en-US"/>
          </a:p>
        </p:txBody>
      </p:sp>
      <p:pic>
        <p:nvPicPr>
          <p:cNvPr id="13" name="Picture 12">
            <a:extLst>
              <a:ext uri="{FF2B5EF4-FFF2-40B4-BE49-F238E27FC236}">
                <a16:creationId xmlns:a16="http://schemas.microsoft.com/office/drawing/2014/main" id="{5D40D1CA-6B37-4696-A0AF-849C0F53DA12}"/>
              </a:ext>
            </a:extLst>
          </p:cNvPr>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412193159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4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8" charset="0"/>
                <a:ea typeface="ＭＳ Ｐゴシック" pitchFamily="-108" charset="-128"/>
                <a:cs typeface="+mn-cs"/>
              </a:defRPr>
            </a:lvl1pPr>
          </a:lstStyle>
          <a:p>
            <a:pPr>
              <a:defRPr/>
            </a:pPr>
            <a:endParaRPr lang="en-US"/>
          </a:p>
        </p:txBody>
      </p:sp>
      <p:sp>
        <p:nvSpPr>
          <p:cNvPr id="524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8" charset="0"/>
                <a:ea typeface="ＭＳ Ｐゴシック" pitchFamily="-108" charset="-128"/>
                <a:cs typeface="+mn-cs"/>
              </a:defRPr>
            </a:lvl1pPr>
          </a:lstStyle>
          <a:p>
            <a:pPr>
              <a:defRPr/>
            </a:pPr>
            <a:endParaRPr lang="en-US"/>
          </a:p>
        </p:txBody>
      </p:sp>
      <p:sp>
        <p:nvSpPr>
          <p:cNvPr id="524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2772D90-6B5A-3944-956E-E070A40C375A}" type="slidenum">
              <a:rPr lang="en-US"/>
              <a:pPr/>
              <a:t>‹#›</a:t>
            </a:fld>
            <a:endParaRPr lang="en-US"/>
          </a:p>
        </p:txBody>
      </p:sp>
      <p:pic>
        <p:nvPicPr>
          <p:cNvPr id="15" name="Picture 14">
            <a:extLst>
              <a:ext uri="{FF2B5EF4-FFF2-40B4-BE49-F238E27FC236}">
                <a16:creationId xmlns:a16="http://schemas.microsoft.com/office/drawing/2014/main" id="{D4E3A07D-BDDB-4101-A26D-F99A028B70FF}"/>
              </a:ext>
            </a:extLst>
          </p:cNvPr>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75279297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Lst>
  <p:txStyles>
    <p:title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p:titleStyle>
    <p:bodyStyle>
      <a:lvl1pPr marL="342900" indent="-342900" algn="l" rtl="0" eaLnBrk="0" fontAlgn="base" hangingPunct="0">
        <a:spcBef>
          <a:spcPct val="20000"/>
        </a:spcBef>
        <a:spcAft>
          <a:spcPct val="20000"/>
        </a:spcAft>
        <a:buChar char="•"/>
        <a:defRPr sz="36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20000"/>
        </a:spcAft>
        <a:buChar char="–"/>
        <a:defRPr sz="3000">
          <a:solidFill>
            <a:schemeClr val="tx1"/>
          </a:solidFill>
          <a:latin typeface="+mn-lt"/>
          <a:ea typeface="ＭＳ Ｐゴシック" pitchFamily="-108" charset="-128"/>
          <a:cs typeface="ＭＳ Ｐゴシック" pitchFamily="-108" charset="-128"/>
        </a:defRPr>
      </a:lvl2pPr>
      <a:lvl3pPr marL="1143000" indent="-228600" algn="l" rtl="0" eaLnBrk="0" fontAlgn="base" hangingPunct="0">
        <a:spcBef>
          <a:spcPct val="20000"/>
        </a:spcBef>
        <a:spcAft>
          <a:spcPct val="20000"/>
        </a:spcAft>
        <a:buChar char="•"/>
        <a:defRPr sz="2400">
          <a:solidFill>
            <a:schemeClr val="tx1"/>
          </a:solidFill>
          <a:latin typeface="+mn-lt"/>
          <a:ea typeface="ＭＳ Ｐゴシック" pitchFamily="-108" charset="-128"/>
          <a:cs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6.png"/><Relationship Id="rId4" Type="http://schemas.openxmlformats.org/officeDocument/2006/relationships/diagramData" Target="../diagrams/data2.xml"/><Relationship Id="rId9"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pbis.org/school/equity-pbis" TargetMode="External"/><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3" Type="http://schemas.openxmlformats.org/officeDocument/2006/relationships/hyperlink" Target="http://profiles.doe.mass.edu/statereport/ssdr.aspx" TargetMode="External"/><Relationship Id="rId2" Type="http://schemas.openxmlformats.org/officeDocument/2006/relationships/notesSlide" Target="../notesSlides/notesSlide25.xml"/><Relationship Id="rId1" Type="http://schemas.openxmlformats.org/officeDocument/2006/relationships/slideLayout" Target="../slideLayouts/slideLayout77.xml"/><Relationship Id="rId4" Type="http://schemas.openxmlformats.org/officeDocument/2006/relationships/chart" Target="../charts/char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69.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32.xml"/><Relationship Id="rId1" Type="http://schemas.openxmlformats.org/officeDocument/2006/relationships/slideLayout" Target="../slideLayouts/slideLayout67.xml"/><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pbis.org/resource/pbis-cultural-responsiveness-field-guide-resources-for-trainers-and-coaches"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pbisapps.org/Applications/Pages/Tiered-Fidelity-Inventory-(TFI).asp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pbis.org/resource/pbis-cultural-responsiveness-field-guide-resources-for-trainers-and-coaches"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61.png"/><Relationship Id="rId4" Type="http://schemas.openxmlformats.org/officeDocument/2006/relationships/diagramLayout" Target="../diagrams/layout5.xml"/><Relationship Id="rId9" Type="http://schemas.openxmlformats.org/officeDocument/2006/relationships/image" Target="../media/image65.png"/></Relationships>
</file>

<file path=ppt/slides/_rels/slide9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7.xml"/><Relationship Id="rId7" Type="http://schemas.openxmlformats.org/officeDocument/2006/relationships/image" Target="../media/image17.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ctrTitle"/>
          </p:nvPr>
        </p:nvSpPr>
        <p:spPr>
          <a:xfrm>
            <a:off x="457200" y="685800"/>
            <a:ext cx="8458200" cy="2514600"/>
          </a:xfrm>
          <a:solidFill>
            <a:srgbClr val="008000">
              <a:alpha val="50195"/>
            </a:srgbClr>
          </a:solidFill>
        </p:spPr>
        <p:txBody>
          <a:bodyPr/>
          <a:lstStyle/>
          <a:p>
            <a:pPr eaLnBrk="1" hangingPunct="1"/>
            <a:r>
              <a:rPr lang="en-US" sz="4800" dirty="0">
                <a:latin typeface="+mj-lt"/>
                <a:ea typeface="ＭＳ Ｐゴシック" pitchFamily="-108" charset="-128"/>
                <a:cs typeface="ＭＳ Ｐゴシック" pitchFamily="-108" charset="-128"/>
              </a:rPr>
              <a:t>Coachin</a:t>
            </a:r>
            <a:r>
              <a:rPr lang="en-US" sz="4800" dirty="0"/>
              <a:t>g </a:t>
            </a:r>
            <a:r>
              <a:rPr lang="en-US" sz="4800" dirty="0">
                <a:latin typeface="+mj-lt"/>
                <a:ea typeface="ＭＳ Ｐゴシック" pitchFamily="-108" charset="-128"/>
                <a:cs typeface="ＭＳ Ｐゴシック" pitchFamily="-108" charset="-128"/>
              </a:rPr>
              <a:t>School-Wide Positive Behavioral Interventions and Supports (SWPBIS)</a:t>
            </a:r>
            <a:endParaRPr lang="en-US" sz="3600" i="1" dirty="0">
              <a:latin typeface="+mj-lt"/>
              <a:ea typeface="ＭＳ Ｐゴシック" pitchFamily="-108" charset="-128"/>
              <a:cs typeface="ＭＳ Ｐゴシック" pitchFamily="-108" charset="-128"/>
            </a:endParaRPr>
          </a:p>
        </p:txBody>
      </p:sp>
      <p:sp>
        <p:nvSpPr>
          <p:cNvPr id="20486" name="Rectangle 3"/>
          <p:cNvSpPr>
            <a:spLocks noGrp="1" noChangeArrowheads="1"/>
          </p:cNvSpPr>
          <p:nvPr>
            <p:ph type="subTitle" idx="1"/>
          </p:nvPr>
        </p:nvSpPr>
        <p:spPr>
          <a:xfrm>
            <a:off x="914400" y="3429000"/>
            <a:ext cx="7543800" cy="3292475"/>
          </a:xfrm>
        </p:spPr>
        <p:txBody>
          <a:bodyPr/>
          <a:lstStyle/>
          <a:p>
            <a:pPr eaLnBrk="1" hangingPunct="1">
              <a:lnSpc>
                <a:spcPct val="80000"/>
              </a:lnSpc>
            </a:pPr>
            <a:r>
              <a:rPr lang="en-US" sz="2400" b="1" dirty="0">
                <a:latin typeface="+mj-lt"/>
                <a:ea typeface="ＭＳ Ｐゴシック" pitchFamily="-108" charset="-128"/>
                <a:cs typeface="ＭＳ Ｐゴシック" pitchFamily="-108" charset="-128"/>
              </a:rPr>
              <a:t>Northeast PBIS (NEPBIS) Coaches Training</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lnSpc>
                <a:spcPct val="80000"/>
              </a:lnSpc>
            </a:pPr>
            <a:r>
              <a:rPr lang="en-US" sz="3600" b="1" dirty="0">
                <a:solidFill>
                  <a:srgbClr val="008000"/>
                </a:solidFill>
                <a:latin typeface="+mj-lt"/>
                <a:ea typeface="ＭＳ Ｐゴシック" pitchFamily="-108" charset="-128"/>
                <a:cs typeface="ＭＳ Ｐゴシック" pitchFamily="-108" charset="-128"/>
              </a:rPr>
              <a:t>Coaching Day 5</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lnSpc>
                <a:spcPct val="80000"/>
              </a:lnSpc>
            </a:pPr>
            <a:r>
              <a:rPr lang="en-US" sz="2400" b="1" dirty="0">
                <a:latin typeface="+mj-lt"/>
                <a:ea typeface="ＭＳ Ｐゴシック" pitchFamily="-108" charset="-128"/>
                <a:cs typeface="ＭＳ Ｐゴシック" pitchFamily="-108" charset="-128"/>
              </a:rPr>
              <a:t>INSERT TRAINER NAMES</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spcBef>
                <a:spcPts val="0"/>
              </a:spcBef>
              <a:spcAft>
                <a:spcPts val="0"/>
              </a:spcAft>
            </a:pPr>
            <a:r>
              <a:rPr lang="en-US" sz="2200" i="1" dirty="0">
                <a:latin typeface="+mj-lt"/>
                <a:ea typeface="ＭＳ Ｐゴシック" pitchFamily="-108" charset="-128"/>
                <a:cs typeface="ＭＳ Ｐゴシック" pitchFamily="-108" charset="-128"/>
              </a:rPr>
              <a:t>with support from Brandi </a:t>
            </a:r>
            <a:r>
              <a:rPr lang="en-US" sz="2200" i="1" dirty="0" err="1">
                <a:latin typeface="+mj-lt"/>
                <a:ea typeface="ＭＳ Ｐゴシック" pitchFamily="-108" charset="-128"/>
                <a:cs typeface="ＭＳ Ｐゴシック" pitchFamily="-108" charset="-128"/>
              </a:rPr>
              <a:t>Simonsen</a:t>
            </a:r>
            <a:r>
              <a:rPr lang="en-US" sz="2200" i="1" dirty="0">
                <a:latin typeface="+mj-lt"/>
                <a:ea typeface="ＭＳ Ｐゴシック" pitchFamily="-108" charset="-128"/>
                <a:cs typeface="ＭＳ Ｐゴシック" pitchFamily="-108" charset="-128"/>
              </a:rPr>
              <a:t>, Jen Freeman, </a:t>
            </a:r>
          </a:p>
          <a:p>
            <a:pPr eaLnBrk="1" hangingPunct="1">
              <a:spcBef>
                <a:spcPts val="0"/>
              </a:spcBef>
              <a:spcAft>
                <a:spcPts val="0"/>
              </a:spcAft>
            </a:pPr>
            <a:r>
              <a:rPr lang="en-US" sz="2200" i="1" dirty="0">
                <a:latin typeface="+mj-lt"/>
                <a:ea typeface="ＭＳ Ｐゴシック" pitchFamily="-108" charset="-128"/>
                <a:cs typeface="ＭＳ Ｐゴシック" pitchFamily="-108" charset="-128"/>
              </a:rPr>
              <a:t>Susannah Everett, Adam Feinberg, Katie Meyer, &amp; George </a:t>
            </a:r>
            <a:r>
              <a:rPr lang="en-US" sz="2200" i="1" dirty="0" err="1">
                <a:latin typeface="+mj-lt"/>
                <a:ea typeface="ＭＳ Ｐゴシック" pitchFamily="-108" charset="-128"/>
                <a:cs typeface="ＭＳ Ｐゴシック" pitchFamily="-108" charset="-128"/>
              </a:rPr>
              <a:t>Sugai</a:t>
            </a:r>
            <a:endParaRPr lang="en-US" sz="2200" i="1" dirty="0">
              <a:latin typeface="+mj-lt"/>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22956690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br>
              <a:rPr lang="en-US" dirty="0">
                <a:solidFill>
                  <a:schemeClr val="bg1"/>
                </a:solidFill>
              </a:rPr>
            </a:br>
            <a:r>
              <a:rPr lang="en-US" dirty="0">
                <a:solidFill>
                  <a:schemeClr val="bg1"/>
                </a:solidFill>
              </a:rPr>
              <a:t>Overview of Coaching in </a:t>
            </a:r>
            <a:r>
              <a:rPr lang="en-US" dirty="0" err="1">
                <a:solidFill>
                  <a:schemeClr val="bg1"/>
                </a:solidFill>
              </a:rPr>
              <a:t>swpbis</a:t>
            </a:r>
            <a:br>
              <a:rPr lang="en-US" dirty="0">
                <a:solidFill>
                  <a:schemeClr val="bg1"/>
                </a:solidFill>
              </a:rPr>
            </a:br>
            <a:br>
              <a:rPr lang="en-US" dirty="0">
                <a:solidFill>
                  <a:schemeClr val="bg1"/>
                </a:solidFill>
              </a:rPr>
            </a:br>
            <a:r>
              <a:rPr lang="en-US" dirty="0">
                <a:solidFill>
                  <a:schemeClr val="bg1"/>
                </a:solidFill>
              </a:rPr>
              <a:t>(Chapter </a:t>
            </a:r>
            <a:r>
              <a:rPr lang="en-US" dirty="0" err="1">
                <a:solidFill>
                  <a:schemeClr val="bg1"/>
                </a:solidFill>
              </a:rPr>
              <a:t>i</a:t>
            </a:r>
            <a:r>
              <a:rPr lang="en-US" dirty="0">
                <a:solidFill>
                  <a:schemeClr val="bg1"/>
                </a:solidFill>
              </a:rPr>
              <a:t>)</a:t>
            </a:r>
            <a:br>
              <a:rPr lang="en-US" dirty="0">
                <a:solidFill>
                  <a:schemeClr val="bg1"/>
                </a:solidFill>
              </a:rPr>
            </a:br>
            <a:endParaRPr lang="en-US" dirty="0">
              <a:solidFill>
                <a:schemeClr val="bg1"/>
              </a:solidFill>
            </a:endParaRPr>
          </a:p>
        </p:txBody>
      </p:sp>
      <p:pic>
        <p:nvPicPr>
          <p:cNvPr id="5" name="Picture 4"/>
          <p:cNvPicPr>
            <a:picLocks noChangeAspect="1"/>
          </p:cNvPicPr>
          <p:nvPr/>
        </p:nvPicPr>
        <p:blipFill>
          <a:blip r:embed="rId2"/>
          <a:srcRect/>
          <a:stretch/>
        </p:blipFill>
        <p:spPr>
          <a:xfrm rot="20472928">
            <a:off x="675444" y="640026"/>
            <a:ext cx="4298060" cy="5577245"/>
          </a:xfrm>
          <a:prstGeom prst="rect">
            <a:avLst/>
          </a:prstGeom>
          <a:solidFill>
            <a:schemeClr val="bg1"/>
          </a:solidFill>
        </p:spPr>
      </p:pic>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0" y="0"/>
            <a:ext cx="1095375" cy="1066800"/>
          </a:xfrm>
          <a:prstGeom prst="rect">
            <a:avLst/>
          </a:prstGeom>
          <a:noFill/>
          <a:ln>
            <a:noFill/>
          </a:ln>
        </p:spPr>
      </p:pic>
    </p:spTree>
    <p:extLst>
      <p:ext uri="{BB962C8B-B14F-4D97-AF65-F5344CB8AC3E}">
        <p14:creationId xmlns:p14="http://schemas.microsoft.com/office/powerpoint/2010/main" val="1626500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9906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Jigsaw Class-Wide PBIS Systems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800" b="1" dirty="0">
                <a:ea typeface="ＭＳ Ｐゴシック" pitchFamily="-111" charset="-128"/>
              </a:rPr>
              <a:t>Brainstorm </a:t>
            </a:r>
            <a:r>
              <a:rPr lang="en-US" sz="2800" dirty="0">
                <a:ea typeface="ＭＳ Ｐゴシック" pitchFamily="-111" charset="-128"/>
              </a:rPr>
              <a:t>ideas for improving classroom management at your school</a:t>
            </a:r>
          </a:p>
          <a:p>
            <a:pPr eaLnBrk="1" hangingPunct="1">
              <a:lnSpc>
                <a:spcPct val="90000"/>
              </a:lnSpc>
              <a:buNone/>
            </a:pPr>
            <a:endParaRPr lang="en-US" sz="1050" dirty="0">
              <a:ea typeface="ＭＳ Ｐゴシック" pitchFamily="-111" charset="-128"/>
            </a:endParaRPr>
          </a:p>
          <a:p>
            <a:pPr eaLnBrk="1" hangingPunct="1">
              <a:lnSpc>
                <a:spcPct val="90000"/>
              </a:lnSpc>
              <a:buNone/>
            </a:pPr>
            <a:endParaRPr lang="en-US" sz="1050" dirty="0">
              <a:ea typeface="ＭＳ Ｐゴシック" pitchFamily="-111" charset="-128"/>
            </a:endParaRPr>
          </a:p>
          <a:p>
            <a:pPr eaLnBrk="1" hangingPunct="1">
              <a:lnSpc>
                <a:spcPct val="90000"/>
              </a:lnSpc>
            </a:pPr>
            <a:r>
              <a:rPr lang="en-US" sz="2800" b="1" dirty="0">
                <a:ea typeface="ＭＳ Ｐゴシック" pitchFamily="-111" charset="-128"/>
              </a:rPr>
              <a:t>Count off and share ideas with individuals from other schools to refine/expand your ideas.</a:t>
            </a:r>
            <a:endParaRPr lang="en-US" sz="2800" dirty="0">
              <a:ea typeface="ＭＳ Ｐゴシック" pitchFamily="-111" charset="-128"/>
            </a:endParaRPr>
          </a:p>
          <a:p>
            <a:pPr eaLnBrk="1" hangingPunct="1">
              <a:lnSpc>
                <a:spcPct val="90000"/>
              </a:lnSpc>
            </a:pPr>
            <a:endParaRPr lang="en-US" sz="1050" dirty="0">
              <a:ea typeface="ＭＳ Ｐゴシック" pitchFamily="-111" charset="-128"/>
            </a:endParaRPr>
          </a:p>
          <a:p>
            <a:pPr eaLnBrk="1" hangingPunct="1">
              <a:lnSpc>
                <a:spcPct val="90000"/>
              </a:lnSpc>
            </a:pPr>
            <a:r>
              <a:rPr lang="en-US" sz="2800" dirty="0">
                <a:ea typeface="ＭＳ Ｐゴシック" pitchFamily="-111" charset="-128"/>
              </a:rPr>
              <a:t>Return to your school team, debrief, and add relevant action steps to your action plan.</a:t>
            </a:r>
          </a:p>
          <a:p>
            <a:pPr eaLnBrk="1" hangingPunct="1">
              <a:lnSpc>
                <a:spcPct val="90000"/>
              </a:lnSpc>
            </a:pPr>
            <a:r>
              <a:rPr lang="en-US" sz="2800" dirty="0">
                <a:ea typeface="ＭＳ Ｐゴシック" pitchFamily="-111" charset="-128"/>
              </a:rPr>
              <a:t>Prepare to present </a:t>
            </a:r>
            <a:r>
              <a:rPr lang="en-US" sz="2800" b="1" dirty="0">
                <a:ea typeface="ＭＳ Ｐゴシック" pitchFamily="-111" charset="-128"/>
              </a:rPr>
              <a:t>1 </a:t>
            </a:r>
            <a:r>
              <a:rPr lang="en-US" sz="2800" dirty="0">
                <a:ea typeface="ＭＳ Ｐゴシック" pitchFamily="-111" charset="-128"/>
              </a:rPr>
              <a:t>“</a:t>
            </a:r>
            <a:r>
              <a:rPr lang="en-US" sz="2800" b="1" dirty="0">
                <a:ea typeface="ＭＳ Ｐゴシック" pitchFamily="-111" charset="-128"/>
              </a:rPr>
              <a:t>big idea</a:t>
            </a:r>
            <a:r>
              <a:rPr lang="en-US" sz="2800" dirty="0">
                <a:ea typeface="ＭＳ Ｐゴシック" pitchFamily="-111" charset="-128"/>
              </a:rPr>
              <a:t>” from your group.</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
        <p:nvSpPr>
          <p:cNvPr id="6" name="Rectangle 3"/>
          <p:cNvSpPr txBox="1">
            <a:spLocks noChangeArrowheads="1"/>
          </p:cNvSpPr>
          <p:nvPr/>
        </p:nvSpPr>
        <p:spPr bwMode="auto">
          <a:xfrm>
            <a:off x="228600" y="2971800"/>
            <a:ext cx="1905000" cy="9906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Jigsaw for 15-20 min</a:t>
            </a:r>
          </a:p>
        </p:txBody>
      </p:sp>
      <p:sp>
        <p:nvSpPr>
          <p:cNvPr id="7" name="Rectangle 3"/>
          <p:cNvSpPr txBox="1">
            <a:spLocks noChangeArrowheads="1"/>
          </p:cNvSpPr>
          <p:nvPr/>
        </p:nvSpPr>
        <p:spPr bwMode="auto">
          <a:xfrm>
            <a:off x="228600" y="4419600"/>
            <a:ext cx="1905000" cy="17526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Return to school team and share 10 min</a:t>
            </a:r>
          </a:p>
        </p:txBody>
      </p:sp>
      <p:pic>
        <p:nvPicPr>
          <p:cNvPr id="8" name="Picture 7"/>
          <p:cNvPicPr>
            <a:picLocks noChangeAspect="1"/>
          </p:cNvPicPr>
          <p:nvPr/>
        </p:nvPicPr>
        <p:blipFill>
          <a:blip r:embed="rId4"/>
          <a:stretch>
            <a:fillRect/>
          </a:stretch>
        </p:blipFill>
        <p:spPr>
          <a:xfrm>
            <a:off x="-8696" y="838200"/>
            <a:ext cx="914400" cy="914400"/>
          </a:xfrm>
          <a:prstGeom prst="rect">
            <a:avLst/>
          </a:prstGeom>
        </p:spPr>
      </p:pic>
    </p:spTree>
    <p:extLst>
      <p:ext uri="{BB962C8B-B14F-4D97-AF65-F5344CB8AC3E}">
        <p14:creationId xmlns:p14="http://schemas.microsoft.com/office/powerpoint/2010/main" val="375543641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SWPBIS Action Planning</a:t>
            </a:r>
          </a:p>
        </p:txBody>
      </p:sp>
      <p:pic>
        <p:nvPicPr>
          <p:cNvPr id="200707" name="Picture 4"/>
          <p:cNvPicPr>
            <a:picLocks noChangeAspect="1"/>
          </p:cNvPicPr>
          <p:nvPr/>
        </p:nvPicPr>
        <p:blipFill>
          <a:blip r:embed="rId2"/>
          <a:srcRect/>
          <a:stretch>
            <a:fillRect/>
          </a:stretch>
        </p:blipFill>
        <p:spPr bwMode="auto">
          <a:xfrm>
            <a:off x="6465888" y="4495800"/>
            <a:ext cx="2678112" cy="236220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8696" y="838200"/>
            <a:ext cx="914400" cy="914400"/>
          </a:xfrm>
          <a:prstGeom prst="rect">
            <a:avLst/>
          </a:prstGeom>
        </p:spPr>
      </p:pic>
    </p:spTree>
    <p:extLst>
      <p:ext uri="{BB962C8B-B14F-4D97-AF65-F5344CB8AC3E}">
        <p14:creationId xmlns:p14="http://schemas.microsoft.com/office/powerpoint/2010/main" val="50296197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for  75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Action Planning</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ea typeface="ＭＳ Ｐゴシック" pitchFamily="-111" charset="-128"/>
              </a:rPr>
              <a:t>Complete the </a:t>
            </a:r>
            <a:r>
              <a:rPr lang="en-US" sz="2400" b="1" dirty="0">
                <a:ea typeface="ＭＳ Ｐゴシック" pitchFamily="-111" charset="-128"/>
              </a:rPr>
              <a:t>Team Implementation Checklist</a:t>
            </a:r>
          </a:p>
          <a:p>
            <a:pPr eaLnBrk="1" hangingPunct="1">
              <a:lnSpc>
                <a:spcPct val="90000"/>
              </a:lnSpc>
            </a:pPr>
            <a:endParaRPr lang="en-US" sz="800" dirty="0">
              <a:ea typeface="ＭＳ Ｐゴシック" pitchFamily="-111" charset="-128"/>
            </a:endParaRPr>
          </a:p>
          <a:p>
            <a:pPr eaLnBrk="1" hangingPunct="1">
              <a:lnSpc>
                <a:spcPct val="90000"/>
              </a:lnSpc>
            </a:pPr>
            <a:r>
              <a:rPr lang="en-US" sz="2400" dirty="0">
                <a:ea typeface="ＭＳ Ｐゴシック" pitchFamily="-111" charset="-128"/>
              </a:rPr>
              <a:t>Return to your </a:t>
            </a:r>
            <a:r>
              <a:rPr lang="en-US" sz="2400" b="1" dirty="0">
                <a:ea typeface="ＭＳ Ｐゴシック" pitchFamily="-111" charset="-128"/>
              </a:rPr>
              <a:t>Action Plan</a:t>
            </a:r>
            <a:endParaRPr lang="en-US" sz="2400" dirty="0">
              <a:ea typeface="ＭＳ Ｐゴシック" pitchFamily="-111" charset="-128"/>
            </a:endParaRPr>
          </a:p>
          <a:p>
            <a:pPr eaLnBrk="1" hangingPunct="1">
              <a:lnSpc>
                <a:spcPct val="90000"/>
              </a:lnSpc>
              <a:buNone/>
            </a:pPr>
            <a:endParaRPr lang="en-US" sz="900" dirty="0">
              <a:ea typeface="ＭＳ Ｐゴシック" pitchFamily="-111" charset="-128"/>
            </a:endParaRPr>
          </a:p>
          <a:p>
            <a:pPr eaLnBrk="1" hangingPunct="1">
              <a:lnSpc>
                <a:spcPct val="90000"/>
              </a:lnSpc>
            </a:pPr>
            <a:r>
              <a:rPr lang="en-US" sz="2400" dirty="0">
                <a:ea typeface="ＭＳ Ｐゴシック" pitchFamily="-111" charset="-128"/>
              </a:rPr>
              <a:t>Identify relevant resources and steps to help move your school forward.</a:t>
            </a:r>
          </a:p>
          <a:p>
            <a:pPr eaLnBrk="1" hangingPunct="1">
              <a:lnSpc>
                <a:spcPct val="90000"/>
              </a:lnSpc>
            </a:pPr>
            <a:endParaRPr lang="en-US" sz="800" dirty="0">
              <a:ea typeface="ＭＳ Ｐゴシック" pitchFamily="-111" charset="-128"/>
            </a:endParaRPr>
          </a:p>
          <a:p>
            <a:pPr eaLnBrk="1" hangingPunct="1">
              <a:lnSpc>
                <a:spcPct val="90000"/>
              </a:lnSpc>
            </a:pPr>
            <a:r>
              <a:rPr lang="en-US" sz="2400" dirty="0">
                <a:ea typeface="ＭＳ Ｐゴシック" pitchFamily="-111" charset="-128"/>
              </a:rPr>
              <a:t>In particular, make sure you have completed all of the steps in getting started (review your notebook).</a:t>
            </a:r>
          </a:p>
          <a:p>
            <a:pPr eaLnBrk="1" hangingPunct="1">
              <a:lnSpc>
                <a:spcPct val="90000"/>
              </a:lnSpc>
            </a:pPr>
            <a:endParaRPr lang="en-US" sz="900" dirty="0">
              <a:ea typeface="ＭＳ Ｐゴシック" pitchFamily="-111" charset="-128"/>
            </a:endParaRPr>
          </a:p>
          <a:p>
            <a:pPr eaLnBrk="1" hangingPunct="1">
              <a:lnSpc>
                <a:spcPct val="90000"/>
              </a:lnSpc>
            </a:pPr>
            <a:r>
              <a:rPr lang="en-US" sz="2400" dirty="0">
                <a:ea typeface="ＭＳ Ｐゴシック" pitchFamily="-111" charset="-128"/>
              </a:rPr>
              <a:t>Present 2-3 “</a:t>
            </a:r>
            <a:r>
              <a:rPr lang="en-US" sz="2400" b="1" dirty="0">
                <a:ea typeface="ＭＳ Ｐゴシック" pitchFamily="-111" charset="-128"/>
              </a:rPr>
              <a:t>big ideas</a:t>
            </a:r>
            <a:r>
              <a:rPr lang="en-US" sz="2400" dirty="0">
                <a:ea typeface="ＭＳ Ｐゴシック" pitchFamily="-111" charset="-128"/>
              </a:rPr>
              <a:t>” from your group (1 min. reports) </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pic>
        <p:nvPicPr>
          <p:cNvPr id="6" name="Picture 5"/>
          <p:cNvPicPr>
            <a:picLocks noChangeAspect="1"/>
          </p:cNvPicPr>
          <p:nvPr/>
        </p:nvPicPr>
        <p:blipFill>
          <a:blip r:embed="rId4"/>
          <a:stretch>
            <a:fillRect/>
          </a:stretch>
        </p:blipFill>
        <p:spPr>
          <a:xfrm>
            <a:off x="-8696" y="838200"/>
            <a:ext cx="914400" cy="914400"/>
          </a:xfrm>
          <a:prstGeom prst="rect">
            <a:avLst/>
          </a:prstGeom>
        </p:spPr>
      </p:pic>
    </p:spTree>
    <p:extLst>
      <p:ext uri="{BB962C8B-B14F-4D97-AF65-F5344CB8AC3E}">
        <p14:creationId xmlns:p14="http://schemas.microsoft.com/office/powerpoint/2010/main" val="398591097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a:latin typeface="+mj-lt"/>
              </a:rPr>
              <a:t>Work with partner coach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Getting Ready for Team Training</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267200"/>
          </a:xfrm>
          <a:solidFill>
            <a:srgbClr val="FFFFFF"/>
          </a:solidFill>
        </p:spPr>
        <p:txBody>
          <a:bodyPr/>
          <a:lstStyle/>
          <a:p>
            <a:pPr eaLnBrk="1" hangingPunct="1">
              <a:lnSpc>
                <a:spcPct val="90000"/>
              </a:lnSpc>
            </a:pPr>
            <a:r>
              <a:rPr lang="en-US" sz="2400" dirty="0">
                <a:latin typeface="+mj-lt"/>
              </a:rPr>
              <a:t>Review implementation guidelines and preview slides just presented.</a:t>
            </a:r>
          </a:p>
          <a:p>
            <a:pPr eaLnBrk="1" hangingPunct="1">
              <a:lnSpc>
                <a:spcPct val="90000"/>
              </a:lnSpc>
            </a:pPr>
            <a:endParaRPr lang="en-US" sz="1050" dirty="0">
              <a:latin typeface="+mj-lt"/>
            </a:endParaRPr>
          </a:p>
          <a:p>
            <a:pPr eaLnBrk="1" hangingPunct="1">
              <a:lnSpc>
                <a:spcPct val="90000"/>
              </a:lnSpc>
            </a:pPr>
            <a:r>
              <a:rPr lang="en-US" sz="2400" dirty="0">
                <a:latin typeface="+mj-lt"/>
              </a:rPr>
              <a:t>Discuss above with a partner</a:t>
            </a:r>
          </a:p>
          <a:p>
            <a:pPr lvl="1" eaLnBrk="1" hangingPunct="1">
              <a:lnSpc>
                <a:spcPct val="90000"/>
              </a:lnSpc>
            </a:pPr>
            <a:r>
              <a:rPr lang="en-US" sz="2400" dirty="0">
                <a:latin typeface="+mj-lt"/>
              </a:rPr>
              <a:t>Is there content you’d like re-explained?</a:t>
            </a:r>
          </a:p>
          <a:p>
            <a:pPr lvl="1" eaLnBrk="1" hangingPunct="1">
              <a:lnSpc>
                <a:spcPct val="90000"/>
              </a:lnSpc>
            </a:pPr>
            <a:r>
              <a:rPr lang="en-US" sz="2400" dirty="0">
                <a:latin typeface="+mj-lt"/>
              </a:rPr>
              <a:t>What key questions do you have?</a:t>
            </a:r>
          </a:p>
          <a:p>
            <a:pPr lvl="1" eaLnBrk="1" hangingPunct="1">
              <a:lnSpc>
                <a:spcPct val="90000"/>
              </a:lnSpc>
            </a:pPr>
            <a:r>
              <a:rPr lang="en-US" sz="2400" dirty="0">
                <a:latin typeface="+mj-lt"/>
              </a:rPr>
              <a:t>What questions/challenges do you anticipate from your team members?</a:t>
            </a:r>
          </a:p>
          <a:p>
            <a:pPr eaLnBrk="1" hangingPunct="1">
              <a:lnSpc>
                <a:spcPct val="90000"/>
              </a:lnSpc>
            </a:pPr>
            <a:endParaRPr lang="en-US" sz="2400" dirty="0">
              <a:latin typeface="+mj-lt"/>
            </a:endParaRPr>
          </a:p>
          <a:p>
            <a:pPr eaLnBrk="1" hangingPunct="1">
              <a:lnSpc>
                <a:spcPct val="90000"/>
              </a:lnSpc>
            </a:pPr>
            <a:r>
              <a:rPr lang="en-US" sz="2400" dirty="0">
                <a:latin typeface="+mj-lt"/>
              </a:rPr>
              <a:t>Share key highlights (1 min. reports) </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22207136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Review of </a:t>
            </a:r>
          </a:p>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Coaching SWPBIS</a:t>
            </a:r>
          </a:p>
        </p:txBody>
      </p:sp>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7772400" y="4800600"/>
            <a:ext cx="1092200" cy="1092200"/>
          </a:xfrm>
          <a:prstGeom prst="rect">
            <a:avLst/>
          </a:prstGeom>
          <a:noFill/>
          <a:ln>
            <a:noFill/>
          </a:ln>
        </p:spPr>
      </p:pic>
    </p:spTree>
    <p:extLst>
      <p:ext uri="{BB962C8B-B14F-4D97-AF65-F5344CB8AC3E}">
        <p14:creationId xmlns:p14="http://schemas.microsoft.com/office/powerpoint/2010/main" val="154369911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a:latin typeface="+mj-lt"/>
                <a:ea typeface="ＭＳ Ｐゴシック" pitchFamily="-108" charset="-128"/>
                <a:cs typeface="ＭＳ Ｐゴシック" pitchFamily="-108" charset="-128"/>
              </a:rPr>
              <a:t>Main Coaching Objectives</a:t>
            </a:r>
          </a:p>
        </p:txBody>
      </p:sp>
      <p:sp>
        <p:nvSpPr>
          <p:cNvPr id="24579" name="Rectangle 3"/>
          <p:cNvSpPr>
            <a:spLocks noGrp="1" noChangeArrowheads="1"/>
          </p:cNvSpPr>
          <p:nvPr>
            <p:ph idx="1"/>
          </p:nvPr>
        </p:nvSpPr>
        <p:spPr>
          <a:xfrm>
            <a:off x="685800" y="1371600"/>
            <a:ext cx="7772400" cy="4800600"/>
          </a:xfrm>
        </p:spPr>
        <p:txBody>
          <a:bodyPr/>
          <a:lstStyle/>
          <a:p>
            <a:pPr marL="0" indent="0" eaLnBrk="1" hangingPunct="1">
              <a:buFontTx/>
              <a:buNone/>
            </a:pPr>
            <a:r>
              <a:rPr lang="en-US" sz="2800" dirty="0"/>
              <a:t>By the end of today’s meeting, you will be able to…</a:t>
            </a:r>
          </a:p>
          <a:p>
            <a:pPr marL="0" indent="0" eaLnBrk="1" hangingPunct="1"/>
            <a:endParaRPr lang="en-US" sz="1200" dirty="0"/>
          </a:p>
          <a:p>
            <a:pPr lvl="1" eaLnBrk="1" hangingPunct="1"/>
            <a:r>
              <a:rPr lang="en-US" sz="2400" b="1" dirty="0"/>
              <a:t>…Describe</a:t>
            </a:r>
            <a:r>
              <a:rPr lang="en-US" sz="2400" dirty="0"/>
              <a:t> your role as a coach.</a:t>
            </a:r>
          </a:p>
          <a:p>
            <a:pPr lvl="1" eaLnBrk="1" hangingPunct="1"/>
            <a:endParaRPr lang="en-US" sz="1200" b="1" dirty="0"/>
          </a:p>
          <a:p>
            <a:pPr lvl="1" eaLnBrk="1" hangingPunct="1"/>
            <a:r>
              <a:rPr lang="en-US" sz="2400" b="1" dirty="0"/>
              <a:t>…Articulate</a:t>
            </a:r>
            <a:r>
              <a:rPr lang="en-US" sz="2400" dirty="0"/>
              <a:t> the basic elements of SWPBS.</a:t>
            </a:r>
          </a:p>
          <a:p>
            <a:pPr lvl="1" eaLnBrk="1" hangingPunct="1"/>
            <a:endParaRPr lang="en-US" sz="1200" b="1" dirty="0"/>
          </a:p>
          <a:p>
            <a:pPr lvl="1" eaLnBrk="1" hangingPunct="1"/>
            <a:r>
              <a:rPr lang="en-US" sz="2400" b="1" dirty="0"/>
              <a:t>…Identify</a:t>
            </a:r>
            <a:r>
              <a:rPr lang="en-US" sz="2400" dirty="0"/>
              <a:t> resources for SWPBS.</a:t>
            </a:r>
          </a:p>
          <a:p>
            <a:pPr lvl="1" eaLnBrk="1" hangingPunct="1"/>
            <a:endParaRPr lang="en-US" sz="1200" b="1" dirty="0"/>
          </a:p>
          <a:p>
            <a:pPr lvl="1" eaLnBrk="1" hangingPunct="1"/>
            <a:r>
              <a:rPr lang="en-US" sz="2400" b="1" dirty="0"/>
              <a:t>…Problem solve </a:t>
            </a:r>
            <a:r>
              <a:rPr lang="en-US" sz="2400" dirty="0"/>
              <a:t>roadblocks in coaching</a:t>
            </a:r>
          </a:p>
          <a:p>
            <a:pPr lvl="1" eaLnBrk="1" hangingPunct="1"/>
            <a:endParaRPr lang="en-US" sz="1200" b="1" dirty="0"/>
          </a:p>
          <a:p>
            <a:pPr lvl="1" eaLnBrk="1" hangingPunct="1"/>
            <a:r>
              <a:rPr lang="en-US" sz="2400" b="1" dirty="0"/>
              <a:t>…Facilitate</a:t>
            </a:r>
            <a:r>
              <a:rPr lang="en-US" sz="2400" dirty="0"/>
              <a:t> your team’s activities at the next SWPBS team training.</a:t>
            </a:r>
            <a:endParaRPr lang="en-US" sz="1100" dirty="0"/>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pic>
        <p:nvPicPr>
          <p:cNvPr id="5" name="Picture 4"/>
          <p:cNvPicPr/>
          <p:nvPr/>
        </p:nvPicPr>
        <p:blipFill>
          <a:blip r:embed="rId4">
            <a:extLst>
              <a:ext uri="{28A0092B-C50C-407E-A947-70E740481C1C}">
                <a14:useLocalDpi xmlns:a14="http://schemas.microsoft.com/office/drawing/2010/main"/>
              </a:ext>
            </a:extLst>
          </a:blip>
          <a:srcRect/>
          <a:stretch>
            <a:fillRect/>
          </a:stretch>
        </p:blipFill>
        <p:spPr bwMode="auto">
          <a:xfrm>
            <a:off x="0" y="533400"/>
            <a:ext cx="1095375" cy="1066800"/>
          </a:xfrm>
          <a:prstGeom prst="rect">
            <a:avLst/>
          </a:prstGeom>
          <a:noFill/>
          <a:ln>
            <a:noFill/>
          </a:ln>
        </p:spPr>
      </p:pic>
    </p:spTree>
    <p:extLst>
      <p:ext uri="{BB962C8B-B14F-4D97-AF65-F5344CB8AC3E}">
        <p14:creationId xmlns:p14="http://schemas.microsoft.com/office/powerpoint/2010/main" val="416139236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9" name="Group 8"/>
          <p:cNvGrpSpPr/>
          <p:nvPr/>
        </p:nvGrpSpPr>
        <p:grpSpPr>
          <a:xfrm>
            <a:off x="25531" y="5108357"/>
            <a:ext cx="1346069" cy="1746685"/>
            <a:chOff x="-76201" y="5108357"/>
            <a:chExt cx="1346069" cy="1746685"/>
          </a:xfrm>
        </p:grpSpPr>
        <p:pic>
          <p:nvPicPr>
            <p:cNvPr id="10" name="Picture 9"/>
            <p:cNvPicPr>
              <a:picLocks noChangeAspect="1"/>
            </p:cNvPicPr>
            <p:nvPr/>
          </p:nvPicPr>
          <p:blipFill>
            <a:blip r:embed="rId2"/>
            <a:srcRect/>
            <a:stretch/>
          </p:blipFill>
          <p:spPr>
            <a:xfrm>
              <a:off x="-76201" y="5108357"/>
              <a:ext cx="1346069" cy="1746685"/>
            </a:xfrm>
            <a:prstGeom prst="rect">
              <a:avLst/>
            </a:prstGeom>
            <a:solidFill>
              <a:schemeClr val="bg1"/>
            </a:solidFill>
          </p:spPr>
        </p:pic>
        <p:sp>
          <p:nvSpPr>
            <p:cNvPr id="12" name="TextBox 11"/>
            <p:cNvSpPr txBox="1">
              <a:spLocks noChangeArrowheads="1"/>
            </p:cNvSpPr>
            <p:nvPr/>
          </p:nvSpPr>
          <p:spPr bwMode="auto">
            <a:xfrm>
              <a:off x="299124"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I.A.ii</a:t>
              </a:r>
              <a:endParaRPr lang="en-US" sz="2000" b="1" dirty="0">
                <a:solidFill>
                  <a:srgbClr val="000000"/>
                </a:solidFill>
                <a:latin typeface="+mj-lt"/>
              </a:endParaRPr>
            </a:p>
          </p:txBody>
        </p:sp>
      </p:grpSp>
      <p:sp>
        <p:nvSpPr>
          <p:cNvPr id="18434" name="Rectangle 2"/>
          <p:cNvSpPr>
            <a:spLocks noGrp="1" noChangeArrowheads="1"/>
          </p:cNvSpPr>
          <p:nvPr>
            <p:ph type="title"/>
          </p:nvPr>
        </p:nvSpPr>
        <p:spPr>
          <a:xfrm>
            <a:off x="228600" y="152400"/>
            <a:ext cx="8763000" cy="914400"/>
          </a:xfrm>
          <a:solidFill>
            <a:srgbClr val="008000"/>
          </a:solidFill>
        </p:spPr>
        <p:txBody>
          <a:bodyPr/>
          <a:lstStyle/>
          <a:p>
            <a:pPr eaLnBrk="1" hangingPunct="1"/>
            <a:r>
              <a:rPr lang="en-US" dirty="0">
                <a:solidFill>
                  <a:srgbClr val="FFFFFF"/>
                </a:solidFill>
              </a:rPr>
              <a:t>What roles do coaches play?</a:t>
            </a:r>
          </a:p>
        </p:txBody>
      </p:sp>
      <p:sp>
        <p:nvSpPr>
          <p:cNvPr id="1843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7" name="Diagram 6"/>
          <p:cNvGraphicFramePr/>
          <p:nvPr/>
        </p:nvGraphicFramePr>
        <p:xfrm>
          <a:off x="0" y="1066800"/>
          <a:ext cx="9144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7" name="TextBox 7"/>
          <p:cNvSpPr txBox="1">
            <a:spLocks noChangeArrowheads="1"/>
          </p:cNvSpPr>
          <p:nvPr/>
        </p:nvSpPr>
        <p:spPr bwMode="auto">
          <a:xfrm>
            <a:off x="1600200" y="2743200"/>
            <a:ext cx="2590800" cy="338554"/>
          </a:xfrm>
          <a:prstGeom prst="rect">
            <a:avLst/>
          </a:prstGeom>
          <a:noFill/>
          <a:ln w="9525">
            <a:noFill/>
            <a:miter lim="800000"/>
            <a:headEnd/>
            <a:tailEnd/>
          </a:ln>
        </p:spPr>
        <p:txBody>
          <a:bodyPr>
            <a:prstTxWarp prst="textNoShape">
              <a:avLst/>
            </a:prstTxWarp>
            <a:spAutoFit/>
          </a:bodyPr>
          <a:lstStyle/>
          <a:p>
            <a:endParaRPr lang="en-US" sz="1600"/>
          </a:p>
        </p:txBody>
      </p:sp>
      <p:sp>
        <p:nvSpPr>
          <p:cNvPr id="37906" name="Text Box 18"/>
          <p:cNvSpPr txBox="1">
            <a:spLocks noChangeArrowheads="1"/>
          </p:cNvSpPr>
          <p:nvPr/>
        </p:nvSpPr>
        <p:spPr bwMode="auto">
          <a:xfrm>
            <a:off x="304800" y="37338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Share advanced content with team </a:t>
            </a:r>
            <a:endParaRPr lang="en-US" dirty="0"/>
          </a:p>
          <a:p>
            <a:pPr marL="109538" lvl="1" indent="-109538" algn="l">
              <a:buFont typeface="Symbol" pitchFamily="-1" charset="2"/>
              <a:buChar char="·"/>
            </a:pPr>
            <a:r>
              <a:rPr lang="en-US" dirty="0">
                <a:latin typeface="Calibri" pitchFamily="34" charset="0"/>
              </a:rPr>
              <a:t>Share information at faculty meetings</a:t>
            </a:r>
            <a:endParaRPr lang="en-US" dirty="0"/>
          </a:p>
        </p:txBody>
      </p:sp>
      <p:sp>
        <p:nvSpPr>
          <p:cNvPr id="37907" name="Text Box 19"/>
          <p:cNvSpPr txBox="1">
            <a:spLocks noChangeArrowheads="1"/>
          </p:cNvSpPr>
          <p:nvPr/>
        </p:nvSpPr>
        <p:spPr bwMode="auto">
          <a:xfrm>
            <a:off x="6705600" y="3581400"/>
            <a:ext cx="2178050" cy="1547813"/>
          </a:xfrm>
          <a:prstGeom prst="rect">
            <a:avLst/>
          </a:prstGeom>
          <a:solidFill>
            <a:srgbClr val="FFFFFF"/>
          </a:solidFill>
          <a:ln w="9525">
            <a:solidFill>
              <a:srgbClr val="808080"/>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Local PBS expert</a:t>
            </a:r>
            <a:endParaRPr lang="en-US" dirty="0"/>
          </a:p>
          <a:p>
            <a:pPr marL="109538" indent="-109538" algn="l">
              <a:buFont typeface="Symbol" pitchFamily="-1" charset="2"/>
              <a:buChar char="·"/>
            </a:pPr>
            <a:r>
              <a:rPr lang="en-US" dirty="0">
                <a:latin typeface="Calibri" pitchFamily="34" charset="0"/>
              </a:rPr>
              <a:t>Positive “nag”</a:t>
            </a:r>
            <a:endParaRPr lang="en-US" dirty="0"/>
          </a:p>
          <a:p>
            <a:pPr indent="-109538" algn="l">
              <a:buFont typeface="Symbol" pitchFamily="-1" charset="2"/>
              <a:buChar char="·"/>
            </a:pPr>
            <a:r>
              <a:rPr lang="en-US" dirty="0">
                <a:latin typeface="Calibri" pitchFamily="34" charset="0"/>
              </a:rPr>
              <a:t>Link to resources (e.g., nepbis.org, www.pbis.org)</a:t>
            </a:r>
            <a:endParaRPr lang="en-US" dirty="0"/>
          </a:p>
        </p:txBody>
      </p:sp>
      <p:sp>
        <p:nvSpPr>
          <p:cNvPr id="11" name="Text Box 18"/>
          <p:cNvSpPr txBox="1">
            <a:spLocks noChangeArrowheads="1"/>
          </p:cNvSpPr>
          <p:nvPr/>
        </p:nvSpPr>
        <p:spPr bwMode="auto">
          <a:xfrm>
            <a:off x="5410200" y="12192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Team meetings</a:t>
            </a:r>
          </a:p>
          <a:p>
            <a:pPr marL="109538" lvl="1" indent="-109538" algn="l">
              <a:buFont typeface="Symbol" pitchFamily="-1" charset="2"/>
              <a:buChar char="·"/>
            </a:pPr>
            <a:r>
              <a:rPr lang="en-US" dirty="0">
                <a:latin typeface="Calibri" pitchFamily="34" charset="0"/>
              </a:rPr>
              <a:t>Activities at training events</a:t>
            </a:r>
          </a:p>
          <a:p>
            <a:pPr marL="109538" lvl="1" indent="-109538" algn="l">
              <a:buFont typeface="Symbol" pitchFamily="-1" charset="2"/>
              <a:buChar char="·"/>
            </a:pPr>
            <a:r>
              <a:rPr lang="en-US" dirty="0">
                <a:latin typeface="Calibri" pitchFamily="34" charset="0"/>
              </a:rPr>
              <a:t>Implementation</a:t>
            </a:r>
            <a:endParaRPr lang="en-US" dirty="0"/>
          </a:p>
        </p:txBody>
      </p:sp>
      <p:pic>
        <p:nvPicPr>
          <p:cNvPr id="13" name="Picture 12"/>
          <p:cNvPicPr/>
          <p:nvPr/>
        </p:nvPicPr>
        <p:blipFill>
          <a:blip r:embed="rId8">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370613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906"/>
                                        </p:tgtEl>
                                        <p:attrNameLst>
                                          <p:attrName>style.visibility</p:attrName>
                                        </p:attrNameLst>
                                      </p:cBhvr>
                                      <p:to>
                                        <p:strVal val="visible"/>
                                      </p:to>
                                    </p:set>
                                    <p:animEffect transition="in" filter="dissolve">
                                      <p:cBhvr>
                                        <p:cTn id="12" dur="500"/>
                                        <p:tgtEl>
                                          <p:spTgt spid="379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07"/>
                                        </p:tgtEl>
                                        <p:attrNameLst>
                                          <p:attrName>style.visibility</p:attrName>
                                        </p:attrNameLst>
                                      </p:cBhvr>
                                      <p:to>
                                        <p:strVal val="visible"/>
                                      </p:to>
                                    </p:set>
                                    <p:animEffect transition="in" filter="dissolve">
                                      <p:cBhvr>
                                        <p:cTn id="17"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animBg="1"/>
      <p:bldP spid="37907"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 y="1143000"/>
            <a:ext cx="9448800" cy="5715000"/>
          </a:xfrm>
          <a:prstGeom prst="rect">
            <a:avLst/>
          </a:prstGeom>
          <a:solidFill>
            <a:srgbClr val="FFFF00">
              <a:alpha val="2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dirty="0"/>
              <a:t>Continuous Quality Improvement</a:t>
            </a:r>
          </a:p>
        </p:txBody>
      </p:sp>
      <p:sp>
        <p:nvSpPr>
          <p:cNvPr id="9" name="Rectangle 8"/>
          <p:cNvSpPr/>
          <p:nvPr/>
        </p:nvSpPr>
        <p:spPr>
          <a:xfrm rot="20038151">
            <a:off x="2836681" y="3318781"/>
            <a:ext cx="2838662" cy="1569660"/>
          </a:xfrm>
          <a:prstGeom prst="rect">
            <a:avLst/>
          </a:prstGeom>
          <a:noFill/>
        </p:spPr>
        <p:txBody>
          <a:bodyPr wrap="none" lIns="91440" tIns="45720" rIns="91440" bIns="45720">
            <a:spAutoFit/>
          </a:bodyPr>
          <a:lstStyle/>
          <a:p>
            <a:pPr algn="ctr"/>
            <a:r>
              <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a:t>
            </a:r>
          </a:p>
        </p:txBody>
      </p:sp>
      <p:grpSp>
        <p:nvGrpSpPr>
          <p:cNvPr id="23" name="Group 22"/>
          <p:cNvGrpSpPr/>
          <p:nvPr/>
        </p:nvGrpSpPr>
        <p:grpSpPr>
          <a:xfrm>
            <a:off x="4477485" y="1371617"/>
            <a:ext cx="4361715" cy="830997"/>
            <a:chOff x="4477485" y="1371617"/>
            <a:chExt cx="4361715" cy="830997"/>
          </a:xfrm>
        </p:grpSpPr>
        <p:sp>
          <p:nvSpPr>
            <p:cNvPr id="11" name="TextBox 10"/>
            <p:cNvSpPr txBox="1"/>
            <p:nvPr/>
          </p:nvSpPr>
          <p:spPr>
            <a:xfrm>
              <a:off x="6019800" y="1371617"/>
              <a:ext cx="2819400" cy="830997"/>
            </a:xfrm>
            <a:prstGeom prst="rect">
              <a:avLst/>
            </a:prstGeom>
            <a:noFill/>
          </p:spPr>
          <p:txBody>
            <a:bodyPr wrap="square" rtlCol="0">
              <a:spAutoFit/>
            </a:bodyPr>
            <a:lstStyle/>
            <a:p>
              <a:r>
                <a:rPr lang="en-US" sz="2400" dirty="0">
                  <a:solidFill>
                    <a:schemeClr val="bg1"/>
                  </a:solidFill>
                </a:rPr>
                <a:t>Identify problems with precision</a:t>
              </a:r>
            </a:p>
          </p:txBody>
        </p:sp>
        <p:sp>
          <p:nvSpPr>
            <p:cNvPr id="10" name="Right Arrow 9"/>
            <p:cNvSpPr/>
            <p:nvPr/>
          </p:nvSpPr>
          <p:spPr>
            <a:xfrm>
              <a:off x="4477485" y="1613663"/>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4" name="Group 23"/>
          <p:cNvGrpSpPr/>
          <p:nvPr/>
        </p:nvGrpSpPr>
        <p:grpSpPr>
          <a:xfrm>
            <a:off x="5862940" y="3242505"/>
            <a:ext cx="3361590" cy="830997"/>
            <a:chOff x="5862940" y="3242505"/>
            <a:chExt cx="3361590" cy="830997"/>
          </a:xfrm>
        </p:grpSpPr>
        <p:sp>
          <p:nvSpPr>
            <p:cNvPr id="13" name="TextBox 12"/>
            <p:cNvSpPr txBox="1"/>
            <p:nvPr/>
          </p:nvSpPr>
          <p:spPr>
            <a:xfrm>
              <a:off x="7395730" y="3242505"/>
              <a:ext cx="1828800" cy="830997"/>
            </a:xfrm>
            <a:prstGeom prst="rect">
              <a:avLst/>
            </a:prstGeom>
            <a:noFill/>
          </p:spPr>
          <p:txBody>
            <a:bodyPr wrap="square" rtlCol="0">
              <a:spAutoFit/>
            </a:bodyPr>
            <a:lstStyle/>
            <a:p>
              <a:r>
                <a:rPr lang="en-US" sz="2400" dirty="0">
                  <a:solidFill>
                    <a:schemeClr val="bg1"/>
                  </a:solidFill>
                </a:rPr>
                <a:t>Establish goal(s)</a:t>
              </a:r>
            </a:p>
          </p:txBody>
        </p:sp>
        <p:sp>
          <p:nvSpPr>
            <p:cNvPr id="14" name="Right Arrow 13"/>
            <p:cNvSpPr/>
            <p:nvPr/>
          </p:nvSpPr>
          <p:spPr>
            <a:xfrm>
              <a:off x="5862940" y="3484551"/>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5" name="Group 24"/>
          <p:cNvGrpSpPr/>
          <p:nvPr/>
        </p:nvGrpSpPr>
        <p:grpSpPr>
          <a:xfrm>
            <a:off x="5715000" y="4842754"/>
            <a:ext cx="3390165" cy="830997"/>
            <a:chOff x="5715000" y="4842754"/>
            <a:chExt cx="3390165" cy="830997"/>
          </a:xfrm>
        </p:grpSpPr>
        <p:sp>
          <p:nvSpPr>
            <p:cNvPr id="15" name="Right Arrow 14"/>
            <p:cNvSpPr/>
            <p:nvPr/>
          </p:nvSpPr>
          <p:spPr>
            <a:xfrm>
              <a:off x="5715000" y="5084800"/>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276365" y="4842754"/>
              <a:ext cx="1828800" cy="830997"/>
            </a:xfrm>
            <a:prstGeom prst="rect">
              <a:avLst/>
            </a:prstGeom>
            <a:noFill/>
          </p:spPr>
          <p:txBody>
            <a:bodyPr wrap="square" rtlCol="0">
              <a:spAutoFit/>
            </a:bodyPr>
            <a:lstStyle/>
            <a:p>
              <a:r>
                <a:rPr lang="en-US" sz="2400" dirty="0">
                  <a:solidFill>
                    <a:schemeClr val="bg1"/>
                  </a:solidFill>
                </a:rPr>
                <a:t>Develop solution(s)</a:t>
              </a:r>
            </a:p>
          </p:txBody>
        </p:sp>
      </p:grpSp>
      <p:grpSp>
        <p:nvGrpSpPr>
          <p:cNvPr id="26" name="Group 25"/>
          <p:cNvGrpSpPr/>
          <p:nvPr/>
        </p:nvGrpSpPr>
        <p:grpSpPr>
          <a:xfrm>
            <a:off x="76199" y="5258251"/>
            <a:ext cx="3066316" cy="1569660"/>
            <a:chOff x="76199" y="5258251"/>
            <a:chExt cx="3066316" cy="1569660"/>
          </a:xfrm>
        </p:grpSpPr>
        <p:sp>
          <p:nvSpPr>
            <p:cNvPr id="17" name="Right Arrow 16"/>
            <p:cNvSpPr/>
            <p:nvPr/>
          </p:nvSpPr>
          <p:spPr>
            <a:xfrm rot="10800000">
              <a:off x="1600200" y="5500297"/>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TextBox 17"/>
            <p:cNvSpPr txBox="1"/>
            <p:nvPr/>
          </p:nvSpPr>
          <p:spPr>
            <a:xfrm>
              <a:off x="76199" y="5258251"/>
              <a:ext cx="1981201" cy="1569660"/>
            </a:xfrm>
            <a:prstGeom prst="rect">
              <a:avLst/>
            </a:prstGeom>
            <a:noFill/>
          </p:spPr>
          <p:txBody>
            <a:bodyPr wrap="square" rtlCol="0">
              <a:spAutoFit/>
            </a:bodyPr>
            <a:lstStyle/>
            <a:p>
              <a:r>
                <a:rPr lang="en-US" sz="2400" dirty="0">
                  <a:solidFill>
                    <a:schemeClr val="bg1"/>
                  </a:solidFill>
                </a:rPr>
                <a:t>Implement solution(s) with integrity and fidelity</a:t>
              </a:r>
            </a:p>
          </p:txBody>
        </p:sp>
      </p:grpSp>
      <p:grpSp>
        <p:nvGrpSpPr>
          <p:cNvPr id="27" name="Group 26"/>
          <p:cNvGrpSpPr/>
          <p:nvPr/>
        </p:nvGrpSpPr>
        <p:grpSpPr>
          <a:xfrm>
            <a:off x="12094" y="2775515"/>
            <a:ext cx="2660048" cy="1569660"/>
            <a:chOff x="12094" y="2775515"/>
            <a:chExt cx="2660048" cy="1569660"/>
          </a:xfrm>
        </p:grpSpPr>
        <p:sp>
          <p:nvSpPr>
            <p:cNvPr id="19" name="Right Arrow 18"/>
            <p:cNvSpPr/>
            <p:nvPr/>
          </p:nvSpPr>
          <p:spPr>
            <a:xfrm rot="10800000">
              <a:off x="1295399" y="3483404"/>
              <a:ext cx="1376743"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TextBox 19"/>
            <p:cNvSpPr txBox="1"/>
            <p:nvPr/>
          </p:nvSpPr>
          <p:spPr>
            <a:xfrm>
              <a:off x="12094" y="2775515"/>
              <a:ext cx="1981201" cy="1569660"/>
            </a:xfrm>
            <a:prstGeom prst="rect">
              <a:avLst/>
            </a:prstGeom>
            <a:noFill/>
          </p:spPr>
          <p:txBody>
            <a:bodyPr wrap="square" rtlCol="0">
              <a:spAutoFit/>
            </a:bodyPr>
            <a:lstStyle/>
            <a:p>
              <a:r>
                <a:rPr lang="en-US" sz="2400" dirty="0">
                  <a:solidFill>
                    <a:schemeClr val="bg1"/>
                  </a:solidFill>
                </a:rPr>
                <a:t>Monitor outcomes and compare </a:t>
              </a:r>
            </a:p>
            <a:p>
              <a:r>
                <a:rPr lang="en-US" sz="2400" dirty="0">
                  <a:solidFill>
                    <a:schemeClr val="bg1"/>
                  </a:solidFill>
                </a:rPr>
                <a:t>to goal(s)</a:t>
              </a:r>
            </a:p>
          </p:txBody>
        </p:sp>
      </p:grpSp>
      <p:grpSp>
        <p:nvGrpSpPr>
          <p:cNvPr id="28" name="Group 27"/>
          <p:cNvGrpSpPr/>
          <p:nvPr/>
        </p:nvGrpSpPr>
        <p:grpSpPr>
          <a:xfrm>
            <a:off x="104775" y="1209595"/>
            <a:ext cx="3318110" cy="1438342"/>
            <a:chOff x="104775" y="1209595"/>
            <a:chExt cx="3318110" cy="1438342"/>
          </a:xfrm>
        </p:grpSpPr>
        <p:sp>
          <p:nvSpPr>
            <p:cNvPr id="21" name="Right Arrow 20"/>
            <p:cNvSpPr/>
            <p:nvPr/>
          </p:nvSpPr>
          <p:spPr>
            <a:xfrm rot="13088305">
              <a:off x="2046142" y="2301030"/>
              <a:ext cx="1376743"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TextBox 21"/>
            <p:cNvSpPr txBox="1"/>
            <p:nvPr/>
          </p:nvSpPr>
          <p:spPr>
            <a:xfrm>
              <a:off x="104775" y="1209595"/>
              <a:ext cx="2409825" cy="1200329"/>
            </a:xfrm>
            <a:prstGeom prst="rect">
              <a:avLst/>
            </a:prstGeom>
            <a:noFill/>
          </p:spPr>
          <p:txBody>
            <a:bodyPr wrap="square" rtlCol="0">
              <a:spAutoFit/>
            </a:bodyPr>
            <a:lstStyle/>
            <a:p>
              <a:r>
                <a:rPr lang="en-US" sz="2400" dirty="0">
                  <a:solidFill>
                    <a:schemeClr val="bg1"/>
                  </a:solidFill>
                </a:rPr>
                <a:t>Reassess and revise solution(s) as needed</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523999"/>
            <a:ext cx="5159225" cy="515922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p:cNvPicPr/>
          <p:nvPr/>
        </p:nvPicPr>
        <p:blipFill>
          <a:blip r:embed="rId4">
            <a:extLst>
              <a:ext uri="{28A0092B-C50C-407E-A947-70E740481C1C}">
                <a14:useLocalDpi xmlns:a14="http://schemas.microsoft.com/office/drawing/2010/main"/>
              </a:ext>
            </a:extLst>
          </a:blip>
          <a:srcRect/>
          <a:stretch>
            <a:fillRect/>
          </a:stretch>
        </p:blipFill>
        <p:spPr bwMode="auto">
          <a:xfrm>
            <a:off x="3657600" y="2362200"/>
            <a:ext cx="1095375" cy="1066800"/>
          </a:xfrm>
          <a:prstGeom prst="rect">
            <a:avLst/>
          </a:prstGeom>
          <a:noFill/>
          <a:ln>
            <a:noFill/>
          </a:ln>
        </p:spPr>
      </p:pic>
    </p:spTree>
    <p:extLst>
      <p:ext uri="{BB962C8B-B14F-4D97-AF65-F5344CB8AC3E}">
        <p14:creationId xmlns:p14="http://schemas.microsoft.com/office/powerpoint/2010/main" val="95240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Vertical)">
                                      <p:cBhvr>
                                        <p:cTn id="1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2"/>
          </a:xfrm>
        </p:spPr>
        <p:txBody>
          <a:bodyPr/>
          <a:lstStyle/>
          <a:p>
            <a:r>
              <a:rPr lang="en-US" sz="3200" dirty="0"/>
              <a:t>A new and useful resource from OSEP and </a:t>
            </a:r>
            <a:r>
              <a:rPr lang="en-US" sz="3200" dirty="0" err="1"/>
              <a:t>pbis.org</a:t>
            </a:r>
            <a:endParaRPr lang="en-US" sz="3200"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1066800"/>
            <a:ext cx="9006085" cy="4953000"/>
          </a:xfrm>
        </p:spPr>
      </p:pic>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8077200" y="685800"/>
            <a:ext cx="1066800" cy="96774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a:ext>
            </a:extLst>
          </a:blip>
          <a:srcRect/>
          <a:stretch>
            <a:fillRect/>
          </a:stretch>
        </p:blipFill>
        <p:spPr bwMode="auto">
          <a:xfrm>
            <a:off x="7873" y="533400"/>
            <a:ext cx="1095375" cy="1066800"/>
          </a:xfrm>
          <a:prstGeom prst="rect">
            <a:avLst/>
          </a:prstGeom>
          <a:noFill/>
          <a:ln>
            <a:noFill/>
          </a:ln>
        </p:spPr>
      </p:pic>
    </p:spTree>
    <p:extLst>
      <p:ext uri="{BB962C8B-B14F-4D97-AF65-F5344CB8AC3E}">
        <p14:creationId xmlns:p14="http://schemas.microsoft.com/office/powerpoint/2010/main" val="23394306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sz="8000" dirty="0">
                <a:ea typeface="Britannic Bold" pitchFamily="-108" charset="0"/>
                <a:cs typeface="Britannic Bold" pitchFamily="-108" charset="0"/>
              </a:rPr>
              <a:t>Consider Tattoos!</a:t>
            </a:r>
          </a:p>
        </p:txBody>
      </p:sp>
      <p:grpSp>
        <p:nvGrpSpPr>
          <p:cNvPr id="2" name="Group 3"/>
          <p:cNvGrpSpPr>
            <a:grpSpLocks/>
          </p:cNvGrpSpPr>
          <p:nvPr/>
        </p:nvGrpSpPr>
        <p:grpSpPr bwMode="auto">
          <a:xfrm>
            <a:off x="0" y="2438400"/>
            <a:ext cx="3221038" cy="2444750"/>
            <a:chOff x="3822" y="128"/>
            <a:chExt cx="1850" cy="1540"/>
          </a:xfrm>
        </p:grpSpPr>
        <p:sp>
          <p:nvSpPr>
            <p:cNvPr id="227361" name="Oval 4"/>
            <p:cNvSpPr>
              <a:spLocks noChangeArrowheads="1"/>
            </p:cNvSpPr>
            <p:nvPr/>
          </p:nvSpPr>
          <p:spPr bwMode="auto">
            <a:xfrm>
              <a:off x="4321" y="322"/>
              <a:ext cx="957" cy="1058"/>
            </a:xfrm>
            <a:prstGeom prst="ellipse">
              <a:avLst/>
            </a:prstGeom>
            <a:solidFill>
              <a:schemeClr val="bg1">
                <a:alpha val="50195"/>
              </a:schemeClr>
            </a:solidFill>
            <a:ln w="63500">
              <a:solidFill>
                <a:srgbClr val="333399"/>
              </a:solidFill>
              <a:round/>
              <a:headEnd/>
              <a:tailEnd/>
            </a:ln>
          </p:spPr>
          <p:txBody>
            <a:bodyPr wrap="none" anchor="ctr">
              <a:prstTxWarp prst="textNoShape">
                <a:avLst/>
              </a:prstTxWarp>
            </a:bodyPr>
            <a:lstStyle/>
            <a:p>
              <a:endParaRPr lang="en-US" sz="1800">
                <a:latin typeface="+mj-lt"/>
              </a:endParaRPr>
            </a:p>
          </p:txBody>
        </p:sp>
        <p:sp>
          <p:nvSpPr>
            <p:cNvPr id="227362" name="Oval 5"/>
            <p:cNvSpPr>
              <a:spLocks noChangeArrowheads="1"/>
            </p:cNvSpPr>
            <p:nvPr/>
          </p:nvSpPr>
          <p:spPr bwMode="auto">
            <a:xfrm>
              <a:off x="4526" y="772"/>
              <a:ext cx="530" cy="519"/>
            </a:xfrm>
            <a:prstGeom prst="ellipse">
              <a:avLst/>
            </a:prstGeom>
            <a:noFill/>
            <a:ln w="63500">
              <a:solidFill>
                <a:srgbClr val="99CC00"/>
              </a:solidFill>
              <a:round/>
              <a:headEnd/>
              <a:tailEnd/>
            </a:ln>
          </p:spPr>
          <p:txBody>
            <a:bodyPr wrap="none" anchor="ctr">
              <a:prstTxWarp prst="textNoShape">
                <a:avLst/>
              </a:prstTxWarp>
            </a:bodyPr>
            <a:lstStyle/>
            <a:p>
              <a:pPr algn="ctr" eaLnBrk="0" hangingPunct="0"/>
              <a:endParaRPr lang="en-US" sz="800">
                <a:latin typeface="+mj-lt"/>
                <a:ea typeface="Arial" pitchFamily="-1" charset="0"/>
                <a:cs typeface="Arial" pitchFamily="-1" charset="0"/>
              </a:endParaRPr>
            </a:p>
          </p:txBody>
        </p:sp>
        <p:sp>
          <p:nvSpPr>
            <p:cNvPr id="227363" name="Oval 6"/>
            <p:cNvSpPr>
              <a:spLocks noChangeArrowheads="1"/>
            </p:cNvSpPr>
            <p:nvPr/>
          </p:nvSpPr>
          <p:spPr bwMode="auto">
            <a:xfrm>
              <a:off x="4680" y="504"/>
              <a:ext cx="513" cy="519"/>
            </a:xfrm>
            <a:prstGeom prst="ellipse">
              <a:avLst/>
            </a:prstGeom>
            <a:noFill/>
            <a:ln w="63500">
              <a:solidFill>
                <a:srgbClr val="FF99CC"/>
              </a:solidFill>
              <a:round/>
              <a:headEnd/>
              <a:tailEnd/>
            </a:ln>
          </p:spPr>
          <p:txBody>
            <a:bodyPr wrap="none" anchor="ctr">
              <a:prstTxWarp prst="textNoShape">
                <a:avLst/>
              </a:prstTxWarp>
            </a:bodyPr>
            <a:lstStyle/>
            <a:p>
              <a:endParaRPr lang="en-US" sz="1800">
                <a:latin typeface="+mj-lt"/>
              </a:endParaRPr>
            </a:p>
          </p:txBody>
        </p:sp>
        <p:sp>
          <p:nvSpPr>
            <p:cNvPr id="227364" name="Oval 7"/>
            <p:cNvSpPr>
              <a:spLocks noChangeArrowheads="1"/>
            </p:cNvSpPr>
            <p:nvPr/>
          </p:nvSpPr>
          <p:spPr bwMode="auto">
            <a:xfrm>
              <a:off x="4390" y="504"/>
              <a:ext cx="495" cy="519"/>
            </a:xfrm>
            <a:prstGeom prst="ellipse">
              <a:avLst/>
            </a:prstGeom>
            <a:noFill/>
            <a:ln w="63500">
              <a:solidFill>
                <a:srgbClr val="00FFCC"/>
              </a:solidFill>
              <a:round/>
              <a:headEnd/>
              <a:tailEnd/>
            </a:ln>
          </p:spPr>
          <p:txBody>
            <a:bodyPr wrap="none" anchor="ctr">
              <a:prstTxWarp prst="textNoShape">
                <a:avLst/>
              </a:prstTxWarp>
            </a:bodyPr>
            <a:lstStyle/>
            <a:p>
              <a:endParaRPr lang="en-US" sz="1800">
                <a:latin typeface="+mj-lt"/>
              </a:endParaRPr>
            </a:p>
          </p:txBody>
        </p:sp>
        <p:sp>
          <p:nvSpPr>
            <p:cNvPr id="227365" name="Text Box 8"/>
            <p:cNvSpPr txBox="1">
              <a:spLocks noChangeArrowheads="1"/>
            </p:cNvSpPr>
            <p:nvPr/>
          </p:nvSpPr>
          <p:spPr bwMode="auto">
            <a:xfrm rot="18341135">
              <a:off x="4382" y="625"/>
              <a:ext cx="383"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SYSTEMS</a:t>
              </a:r>
            </a:p>
          </p:txBody>
        </p:sp>
        <p:sp>
          <p:nvSpPr>
            <p:cNvPr id="227366" name="Text Box 9"/>
            <p:cNvSpPr txBox="1">
              <a:spLocks noChangeArrowheads="1"/>
            </p:cNvSpPr>
            <p:nvPr/>
          </p:nvSpPr>
          <p:spPr bwMode="auto">
            <a:xfrm>
              <a:off x="4560" y="1056"/>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PRACTICES</a:t>
              </a:r>
            </a:p>
          </p:txBody>
        </p:sp>
        <p:sp>
          <p:nvSpPr>
            <p:cNvPr id="227367" name="Text Box 10"/>
            <p:cNvSpPr txBox="1">
              <a:spLocks noChangeArrowheads="1"/>
            </p:cNvSpPr>
            <p:nvPr/>
          </p:nvSpPr>
          <p:spPr bwMode="auto">
            <a:xfrm rot="2905354">
              <a:off x="4887" y="608"/>
              <a:ext cx="262"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DATA</a:t>
              </a:r>
            </a:p>
          </p:txBody>
        </p:sp>
        <p:sp>
          <p:nvSpPr>
            <p:cNvPr id="227368" name="Text Box 11"/>
            <p:cNvSpPr txBox="1">
              <a:spLocks noChangeArrowheads="1"/>
            </p:cNvSpPr>
            <p:nvPr/>
          </p:nvSpPr>
          <p:spPr bwMode="auto">
            <a:xfrm>
              <a:off x="3822" y="737"/>
              <a:ext cx="475"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Staff Behavior</a:t>
              </a:r>
            </a:p>
          </p:txBody>
        </p:sp>
        <p:sp>
          <p:nvSpPr>
            <p:cNvPr id="227369" name="Text Box 12"/>
            <p:cNvSpPr txBox="1">
              <a:spLocks noChangeArrowheads="1"/>
            </p:cNvSpPr>
            <p:nvPr/>
          </p:nvSpPr>
          <p:spPr bwMode="auto">
            <a:xfrm>
              <a:off x="4513" y="1456"/>
              <a:ext cx="557"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Student Behavior</a:t>
              </a:r>
            </a:p>
          </p:txBody>
        </p:sp>
        <p:sp>
          <p:nvSpPr>
            <p:cNvPr id="227370" name="Text Box 13"/>
            <p:cNvSpPr txBox="1">
              <a:spLocks noChangeArrowheads="1"/>
            </p:cNvSpPr>
            <p:nvPr/>
          </p:nvSpPr>
          <p:spPr bwMode="auto">
            <a:xfrm>
              <a:off x="4560" y="384"/>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OUTCOMES</a:t>
              </a:r>
            </a:p>
          </p:txBody>
        </p:sp>
        <p:sp>
          <p:nvSpPr>
            <p:cNvPr id="227371" name="Text Box 14"/>
            <p:cNvSpPr txBox="1">
              <a:spLocks noChangeArrowheads="1"/>
            </p:cNvSpPr>
            <p:nvPr/>
          </p:nvSpPr>
          <p:spPr bwMode="auto">
            <a:xfrm>
              <a:off x="4332" y="128"/>
              <a:ext cx="972"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 Social Competence &amp;</a:t>
              </a:r>
            </a:p>
            <a:p>
              <a:pPr algn="ctr" eaLnBrk="0" hangingPunct="0"/>
              <a:r>
                <a:rPr lang="en-US" sz="800">
                  <a:latin typeface="+mj-lt"/>
                  <a:ea typeface="Arial" pitchFamily="-1" charset="0"/>
                  <a:cs typeface="Arial" pitchFamily="-1" charset="0"/>
                </a:rPr>
                <a:t>Academic Achievement</a:t>
              </a:r>
            </a:p>
          </p:txBody>
        </p:sp>
        <p:sp>
          <p:nvSpPr>
            <p:cNvPr id="227372" name="Text Box 15"/>
            <p:cNvSpPr txBox="1">
              <a:spLocks noChangeArrowheads="1"/>
            </p:cNvSpPr>
            <p:nvPr/>
          </p:nvSpPr>
          <p:spPr bwMode="auto">
            <a:xfrm>
              <a:off x="5282" y="683"/>
              <a:ext cx="390" cy="289"/>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Decision</a:t>
              </a:r>
            </a:p>
            <a:p>
              <a:pPr algn="ctr" eaLnBrk="0" hangingPunct="0"/>
              <a:r>
                <a:rPr lang="en-US" sz="800">
                  <a:latin typeface="+mj-lt"/>
                  <a:ea typeface="Arial" pitchFamily="-1" charset="0"/>
                  <a:cs typeface="Arial" pitchFamily="-1" charset="0"/>
                </a:rPr>
                <a:t>Making</a:t>
              </a:r>
            </a:p>
          </p:txBody>
        </p:sp>
      </p:grpSp>
      <p:sp>
        <p:nvSpPr>
          <p:cNvPr id="129040" name="Rectangle 16"/>
          <p:cNvSpPr>
            <a:spLocks noChangeArrowheads="1"/>
          </p:cNvSpPr>
          <p:nvPr/>
        </p:nvSpPr>
        <p:spPr bwMode="auto">
          <a:xfrm>
            <a:off x="838200" y="15240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dirty="0">
                <a:solidFill>
                  <a:srgbClr val="FFFFFF"/>
                </a:solidFill>
                <a:latin typeface="+mj-lt"/>
              </a:rPr>
              <a:t>4 PBIS Elements</a:t>
            </a:r>
          </a:p>
        </p:txBody>
      </p:sp>
      <p:sp>
        <p:nvSpPr>
          <p:cNvPr id="129041" name="Rectangle 17"/>
          <p:cNvSpPr>
            <a:spLocks noChangeArrowheads="1"/>
          </p:cNvSpPr>
          <p:nvPr/>
        </p:nvSpPr>
        <p:spPr bwMode="auto">
          <a:xfrm>
            <a:off x="6705600" y="15240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a:solidFill>
                  <a:srgbClr val="FFFFFF"/>
                </a:solidFill>
                <a:latin typeface="+mj-lt"/>
              </a:rPr>
              <a:t>School Systems</a:t>
            </a:r>
          </a:p>
        </p:txBody>
      </p:sp>
      <p:sp>
        <p:nvSpPr>
          <p:cNvPr id="129042" name="Rectangle 18"/>
          <p:cNvSpPr>
            <a:spLocks noChangeArrowheads="1"/>
          </p:cNvSpPr>
          <p:nvPr/>
        </p:nvSpPr>
        <p:spPr bwMode="auto">
          <a:xfrm>
            <a:off x="3733800" y="29718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dirty="0">
                <a:solidFill>
                  <a:srgbClr val="FFFFFF"/>
                </a:solidFill>
                <a:latin typeface="+mj-lt"/>
              </a:rPr>
              <a:t>SWPBIS</a:t>
            </a:r>
          </a:p>
        </p:txBody>
      </p:sp>
      <p:grpSp>
        <p:nvGrpSpPr>
          <p:cNvPr id="3" name="Group 43"/>
          <p:cNvGrpSpPr>
            <a:grpSpLocks/>
          </p:cNvGrpSpPr>
          <p:nvPr/>
        </p:nvGrpSpPr>
        <p:grpSpPr bwMode="auto">
          <a:xfrm>
            <a:off x="2624138" y="3962400"/>
            <a:ext cx="4005262" cy="2824163"/>
            <a:chOff x="2624138" y="3962400"/>
            <a:chExt cx="4005262" cy="2824163"/>
          </a:xfrm>
        </p:grpSpPr>
        <p:sp>
          <p:nvSpPr>
            <p:cNvPr id="227347" name="Text Box 20"/>
            <p:cNvSpPr txBox="1">
              <a:spLocks noChangeArrowheads="1"/>
            </p:cNvSpPr>
            <p:nvPr/>
          </p:nvSpPr>
          <p:spPr bwMode="auto">
            <a:xfrm>
              <a:off x="2624138" y="4657256"/>
              <a:ext cx="1088809" cy="712942"/>
            </a:xfrm>
            <a:prstGeom prst="rect">
              <a:avLst/>
            </a:prstGeom>
            <a:noFill/>
            <a:ln w="9525">
              <a:solidFill>
                <a:schemeClr val="tx2"/>
              </a:solidFill>
              <a:miter lim="800000"/>
              <a:headEnd/>
              <a:tailEnd/>
            </a:ln>
          </p:spPr>
          <p:txBody>
            <a:bodyPr wrap="none">
              <a:prstTxWarp prst="textNoShape">
                <a:avLst/>
              </a:prstTxWarp>
              <a:spAutoFit/>
            </a:bodyPr>
            <a:lstStyle/>
            <a:p>
              <a:pPr algn="ctr" eaLnBrk="0" hangingPunct="0"/>
              <a:r>
                <a:rPr lang="en-US" sz="800">
                  <a:solidFill>
                    <a:schemeClr val="accent1"/>
                  </a:solidFill>
                  <a:latin typeface="+mj-lt"/>
                </a:rPr>
                <a:t>Primary Prevention</a:t>
              </a:r>
              <a:r>
                <a:rPr lang="en-US" sz="800">
                  <a:latin typeface="+mj-lt"/>
                </a:rPr>
                <a:t>:</a:t>
              </a:r>
            </a:p>
            <a:p>
              <a:pPr algn="ctr" eaLnBrk="0" hangingPunct="0"/>
              <a:r>
                <a:rPr lang="en-US" sz="800">
                  <a:latin typeface="+mj-lt"/>
                </a:rPr>
                <a:t>School-/Classroom-</a:t>
              </a:r>
            </a:p>
            <a:p>
              <a:pPr algn="ctr" eaLnBrk="0" hangingPunct="0"/>
              <a:r>
                <a:rPr lang="en-US" sz="800">
                  <a:latin typeface="+mj-lt"/>
                </a:rPr>
                <a:t>Wide Systems for</a:t>
              </a:r>
            </a:p>
            <a:p>
              <a:pPr algn="ctr" eaLnBrk="0" hangingPunct="0"/>
              <a:r>
                <a:rPr lang="en-US" sz="800">
                  <a:latin typeface="+mj-lt"/>
                </a:rPr>
                <a:t>All Students,</a:t>
              </a:r>
            </a:p>
            <a:p>
              <a:pPr algn="ctr" eaLnBrk="0" hangingPunct="0"/>
              <a:r>
                <a:rPr lang="en-US" sz="800">
                  <a:latin typeface="+mj-lt"/>
                </a:rPr>
                <a:t>Staff, &amp; Settings</a:t>
              </a:r>
            </a:p>
          </p:txBody>
        </p:sp>
        <p:sp>
          <p:nvSpPr>
            <p:cNvPr id="227348" name="Text Box 21"/>
            <p:cNvSpPr txBox="1">
              <a:spLocks noChangeArrowheads="1"/>
            </p:cNvSpPr>
            <p:nvPr/>
          </p:nvSpPr>
          <p:spPr bwMode="auto">
            <a:xfrm>
              <a:off x="5285054" y="4967562"/>
              <a:ext cx="1344346" cy="59015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Secondary Prevention</a:t>
              </a:r>
              <a:r>
                <a:rPr lang="en-US" sz="800">
                  <a:latin typeface="+mj-lt"/>
                </a:rPr>
                <a:t>:</a:t>
              </a:r>
            </a:p>
            <a:p>
              <a:pPr algn="ctr" eaLnBrk="0" hangingPunct="0"/>
              <a:r>
                <a:rPr lang="en-US" sz="800">
                  <a:latin typeface="+mj-lt"/>
                </a:rPr>
                <a:t>Specialized Group</a:t>
              </a:r>
            </a:p>
            <a:p>
              <a:pPr algn="ctr" eaLnBrk="0" hangingPunct="0"/>
              <a:r>
                <a:rPr lang="en-US" sz="800">
                  <a:latin typeface="+mj-lt"/>
                </a:rPr>
                <a:t>Systems for Students with At-Risk Behavior</a:t>
              </a:r>
            </a:p>
          </p:txBody>
        </p:sp>
        <p:sp>
          <p:nvSpPr>
            <p:cNvPr id="227349" name="Text Box 22"/>
            <p:cNvSpPr txBox="1">
              <a:spLocks noChangeArrowheads="1"/>
            </p:cNvSpPr>
            <p:nvPr/>
          </p:nvSpPr>
          <p:spPr bwMode="auto">
            <a:xfrm>
              <a:off x="5285054" y="4008089"/>
              <a:ext cx="1334823" cy="71294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Tertiary Prevention</a:t>
              </a:r>
              <a:r>
                <a:rPr lang="en-US" sz="800">
                  <a:latin typeface="+mj-lt"/>
                </a:rPr>
                <a:t>:</a:t>
              </a:r>
            </a:p>
            <a:p>
              <a:pPr algn="ctr" eaLnBrk="0" hangingPunct="0"/>
              <a:r>
                <a:rPr lang="en-US" sz="800">
                  <a:latin typeface="+mj-lt"/>
                </a:rPr>
                <a:t>Specialized </a:t>
              </a:r>
            </a:p>
            <a:p>
              <a:pPr algn="ctr" eaLnBrk="0" hangingPunct="0"/>
              <a:r>
                <a:rPr lang="en-US" sz="800">
                  <a:latin typeface="+mj-lt"/>
                </a:rPr>
                <a:t>Individualized</a:t>
              </a:r>
            </a:p>
            <a:p>
              <a:pPr algn="ctr" eaLnBrk="0" hangingPunct="0"/>
              <a:r>
                <a:rPr lang="en-US" sz="800">
                  <a:latin typeface="+mj-lt"/>
                </a:rPr>
                <a:t>Systems for Students with High-Risk Behavior</a:t>
              </a:r>
            </a:p>
          </p:txBody>
        </p:sp>
        <p:sp>
          <p:nvSpPr>
            <p:cNvPr id="227350" name="AutoShape 23"/>
            <p:cNvSpPr>
              <a:spLocks noChangeArrowheads="1"/>
            </p:cNvSpPr>
            <p:nvPr/>
          </p:nvSpPr>
          <p:spPr bwMode="auto">
            <a:xfrm>
              <a:off x="3418524" y="4203220"/>
              <a:ext cx="2361732" cy="2583343"/>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1" name="AutoShape 24"/>
            <p:cNvSpPr>
              <a:spLocks noChangeArrowheads="1"/>
            </p:cNvSpPr>
            <p:nvPr/>
          </p:nvSpPr>
          <p:spPr bwMode="auto">
            <a:xfrm>
              <a:off x="4304174" y="4166098"/>
              <a:ext cx="590433" cy="673916"/>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2" name="AutoShape 25"/>
            <p:cNvSpPr>
              <a:spLocks noChangeArrowheads="1"/>
            </p:cNvSpPr>
            <p:nvPr/>
          </p:nvSpPr>
          <p:spPr bwMode="auto">
            <a:xfrm>
              <a:off x="4471622" y="4166098"/>
              <a:ext cx="261092" cy="299835"/>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3" name="AutoShape 26"/>
            <p:cNvSpPr>
              <a:spLocks/>
            </p:cNvSpPr>
            <p:nvPr/>
          </p:nvSpPr>
          <p:spPr bwMode="auto">
            <a:xfrm rot="1672209">
              <a:off x="3685171" y="3962400"/>
              <a:ext cx="295216" cy="2787041"/>
            </a:xfrm>
            <a:prstGeom prst="leftBrace">
              <a:avLst>
                <a:gd name="adj1" fmla="val 65604"/>
                <a:gd name="adj2" fmla="val 50000"/>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4" name="AutoShape 27"/>
            <p:cNvSpPr>
              <a:spLocks/>
            </p:cNvSpPr>
            <p:nvPr/>
          </p:nvSpPr>
          <p:spPr bwMode="auto">
            <a:xfrm rot="-1359906">
              <a:off x="4866037" y="4008089"/>
              <a:ext cx="196811" cy="298883"/>
            </a:xfrm>
            <a:prstGeom prst="rightBrace">
              <a:avLst>
                <a:gd name="adj1" fmla="val 10553"/>
                <a:gd name="adj2" fmla="val 56769"/>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5" name="AutoShape 28"/>
            <p:cNvSpPr>
              <a:spLocks/>
            </p:cNvSpPr>
            <p:nvPr/>
          </p:nvSpPr>
          <p:spPr bwMode="auto">
            <a:xfrm rot="-1676041">
              <a:off x="4828738" y="4101371"/>
              <a:ext cx="196811" cy="711038"/>
            </a:xfrm>
            <a:prstGeom prst="rightBrace">
              <a:avLst>
                <a:gd name="adj1" fmla="val 25106"/>
                <a:gd name="adj2" fmla="val 83333"/>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6" name="Text Box 29"/>
            <p:cNvSpPr txBox="1">
              <a:spLocks noChangeArrowheads="1"/>
            </p:cNvSpPr>
            <p:nvPr/>
          </p:nvSpPr>
          <p:spPr bwMode="auto">
            <a:xfrm>
              <a:off x="3859762" y="6563828"/>
              <a:ext cx="1529253"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~80% of Students</a:t>
              </a:r>
            </a:p>
          </p:txBody>
        </p:sp>
        <p:sp>
          <p:nvSpPr>
            <p:cNvPr id="227357" name="Text Box 30"/>
            <p:cNvSpPr txBox="1">
              <a:spLocks noChangeArrowheads="1"/>
            </p:cNvSpPr>
            <p:nvPr/>
          </p:nvSpPr>
          <p:spPr bwMode="auto">
            <a:xfrm>
              <a:off x="4339885" y="4652497"/>
              <a:ext cx="540437"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~15%</a:t>
              </a:r>
              <a:r>
                <a:rPr lang="en-US" sz="800">
                  <a:latin typeface="+mj-lt"/>
                </a:rPr>
                <a:t> </a:t>
              </a:r>
            </a:p>
          </p:txBody>
        </p:sp>
        <p:sp>
          <p:nvSpPr>
            <p:cNvPr id="227358" name="Text Box 31"/>
            <p:cNvSpPr txBox="1">
              <a:spLocks noChangeArrowheads="1"/>
            </p:cNvSpPr>
            <p:nvPr/>
          </p:nvSpPr>
          <p:spPr bwMode="auto">
            <a:xfrm>
              <a:off x="4333537" y="4238439"/>
              <a:ext cx="541230" cy="214168"/>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~5%</a:t>
              </a:r>
              <a:r>
                <a:rPr lang="en-US" sz="800">
                  <a:latin typeface="+mj-lt"/>
                </a:rPr>
                <a:t> </a:t>
              </a:r>
            </a:p>
          </p:txBody>
        </p:sp>
        <p:cxnSp>
          <p:nvCxnSpPr>
            <p:cNvPr id="227359" name="AutoShape 32"/>
            <p:cNvCxnSpPr>
              <a:cxnSpLocks noChangeShapeType="1"/>
              <a:stCxn id="227355" idx="1"/>
              <a:endCxn id="227348" idx="1"/>
            </p:cNvCxnSpPr>
            <p:nvPr/>
          </p:nvCxnSpPr>
          <p:spPr bwMode="auto">
            <a:xfrm>
              <a:off x="5109670" y="4607760"/>
              <a:ext cx="175384" cy="719605"/>
            </a:xfrm>
            <a:prstGeom prst="curvedConnector3">
              <a:avLst>
                <a:gd name="adj1" fmla="val 61991"/>
              </a:avLst>
            </a:prstGeom>
            <a:noFill/>
            <a:ln w="9525">
              <a:solidFill>
                <a:schemeClr val="tx1"/>
              </a:solidFill>
              <a:round/>
              <a:headEnd/>
              <a:tailEnd/>
            </a:ln>
          </p:spPr>
        </p:cxnSp>
        <p:cxnSp>
          <p:nvCxnSpPr>
            <p:cNvPr id="227360" name="AutoShape 33"/>
            <p:cNvCxnSpPr>
              <a:cxnSpLocks noChangeShapeType="1"/>
              <a:stCxn id="227354" idx="1"/>
              <a:endCxn id="227349" idx="1"/>
            </p:cNvCxnSpPr>
            <p:nvPr/>
          </p:nvCxnSpPr>
          <p:spPr bwMode="auto">
            <a:xfrm>
              <a:off x="5066023" y="4128023"/>
              <a:ext cx="219032" cy="322680"/>
            </a:xfrm>
            <a:prstGeom prst="curvedConnector3">
              <a:avLst>
                <a:gd name="adj1" fmla="val 58333"/>
              </a:avLst>
            </a:prstGeom>
            <a:noFill/>
            <a:ln w="9525">
              <a:solidFill>
                <a:schemeClr val="tx1"/>
              </a:solidFill>
              <a:round/>
              <a:headEnd/>
              <a:tailEnd/>
            </a:ln>
          </p:spPr>
        </p:cxnSp>
      </p:grpSp>
      <p:grpSp>
        <p:nvGrpSpPr>
          <p:cNvPr id="227336" name="Group 42"/>
          <p:cNvGrpSpPr>
            <a:grpSpLocks/>
          </p:cNvGrpSpPr>
          <p:nvPr/>
        </p:nvGrpSpPr>
        <p:grpSpPr bwMode="auto">
          <a:xfrm>
            <a:off x="6324600" y="2438400"/>
            <a:ext cx="2497138" cy="2438400"/>
            <a:chOff x="474663" y="304800"/>
            <a:chExt cx="6934200" cy="6324600"/>
          </a:xfrm>
        </p:grpSpPr>
        <p:sp>
          <p:nvSpPr>
            <p:cNvPr id="227337"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227338"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227339" name="Text Box 7"/>
            <p:cNvSpPr txBox="1">
              <a:spLocks noChangeArrowheads="1"/>
            </p:cNvSpPr>
            <p:nvPr/>
          </p:nvSpPr>
          <p:spPr bwMode="auto">
            <a:xfrm>
              <a:off x="2962274" y="1519238"/>
              <a:ext cx="21431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Classroom</a:t>
              </a:r>
            </a:p>
          </p:txBody>
        </p:sp>
        <p:sp>
          <p:nvSpPr>
            <p:cNvPr id="227340"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1"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2"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227343" name="Text Box 7"/>
            <p:cNvSpPr txBox="1">
              <a:spLocks noChangeArrowheads="1"/>
            </p:cNvSpPr>
            <p:nvPr/>
          </p:nvSpPr>
          <p:spPr bwMode="auto">
            <a:xfrm>
              <a:off x="1112838" y="3200400"/>
              <a:ext cx="2940051"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Non-classroom</a:t>
              </a:r>
            </a:p>
          </p:txBody>
        </p:sp>
        <p:sp>
          <p:nvSpPr>
            <p:cNvPr id="227344" name="Text Box 7"/>
            <p:cNvSpPr txBox="1">
              <a:spLocks noChangeArrowheads="1"/>
            </p:cNvSpPr>
            <p:nvPr/>
          </p:nvSpPr>
          <p:spPr bwMode="auto">
            <a:xfrm>
              <a:off x="5541963" y="3200400"/>
              <a:ext cx="1392237"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Family</a:t>
              </a:r>
            </a:p>
          </p:txBody>
        </p:sp>
        <p:sp>
          <p:nvSpPr>
            <p:cNvPr id="227345" name="Text Box 7"/>
            <p:cNvSpPr txBox="1">
              <a:spLocks noChangeArrowheads="1"/>
            </p:cNvSpPr>
            <p:nvPr/>
          </p:nvSpPr>
          <p:spPr bwMode="auto">
            <a:xfrm>
              <a:off x="3429001" y="4953000"/>
              <a:ext cx="15970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Student</a:t>
              </a:r>
            </a:p>
          </p:txBody>
        </p:sp>
        <p:sp>
          <p:nvSpPr>
            <p:cNvPr id="227346" name="TextBox 17"/>
            <p:cNvSpPr txBox="1">
              <a:spLocks noChangeArrowheads="1"/>
            </p:cNvSpPr>
            <p:nvPr/>
          </p:nvSpPr>
          <p:spPr bwMode="auto">
            <a:xfrm rot="-2363248">
              <a:off x="631825" y="1254914"/>
              <a:ext cx="2590799" cy="558808"/>
            </a:xfrm>
            <a:prstGeom prst="rect">
              <a:avLst/>
            </a:prstGeom>
            <a:noFill/>
            <a:ln w="9525">
              <a:noFill/>
              <a:miter lim="800000"/>
              <a:headEnd/>
              <a:tailEnd/>
            </a:ln>
          </p:spPr>
          <p:txBody>
            <a:bodyPr>
              <a:prstTxWarp prst="textNoShape">
                <a:avLst/>
              </a:prstTxWarp>
              <a:spAutoFit/>
            </a:bodyPr>
            <a:lstStyle/>
            <a:p>
              <a:r>
                <a:rPr lang="en-US" sz="800">
                  <a:solidFill>
                    <a:srgbClr val="000000"/>
                  </a:solidFill>
                  <a:latin typeface="+mj-lt"/>
                  <a:ea typeface="Britannic Bold" pitchFamily="-108" charset="0"/>
                  <a:cs typeface="Britannic Bold" pitchFamily="-108" charset="0"/>
                </a:rPr>
                <a:t>School-wide</a:t>
              </a:r>
            </a:p>
          </p:txBody>
        </p:sp>
      </p:grpSp>
      <p:pic>
        <p:nvPicPr>
          <p:cNvPr id="45" name="Picture 44"/>
          <p:cNvPicPr/>
          <p:nvPr/>
        </p:nvPicPr>
        <p:blipFill>
          <a:blip r:embed="rId2">
            <a:extLst>
              <a:ext uri="{28A0092B-C50C-407E-A947-70E740481C1C}">
                <a14:useLocalDpi xmlns:a14="http://schemas.microsoft.com/office/drawing/2010/main"/>
              </a:ext>
            </a:extLst>
          </a:blip>
          <a:srcRect/>
          <a:stretch>
            <a:fillRect/>
          </a:stretch>
        </p:blipFill>
        <p:spPr bwMode="auto">
          <a:xfrm>
            <a:off x="4038600" y="1447800"/>
            <a:ext cx="1095375" cy="1066800"/>
          </a:xfrm>
          <a:prstGeom prst="rect">
            <a:avLst/>
          </a:prstGeom>
          <a:noFill/>
          <a:ln>
            <a:noFill/>
          </a:ln>
        </p:spPr>
      </p:pic>
    </p:spTree>
    <p:extLst>
      <p:ext uri="{BB962C8B-B14F-4D97-AF65-F5344CB8AC3E}">
        <p14:creationId xmlns:p14="http://schemas.microsoft.com/office/powerpoint/2010/main" val="27846790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9" name="Group 8"/>
          <p:cNvGrpSpPr/>
          <p:nvPr/>
        </p:nvGrpSpPr>
        <p:grpSpPr>
          <a:xfrm>
            <a:off x="25531" y="5108357"/>
            <a:ext cx="1346069" cy="1746685"/>
            <a:chOff x="-76201" y="5108357"/>
            <a:chExt cx="1346069" cy="1746685"/>
          </a:xfrm>
        </p:grpSpPr>
        <p:pic>
          <p:nvPicPr>
            <p:cNvPr id="10" name="Picture 9"/>
            <p:cNvPicPr>
              <a:picLocks noChangeAspect="1"/>
            </p:cNvPicPr>
            <p:nvPr/>
          </p:nvPicPr>
          <p:blipFill>
            <a:blip r:embed="rId3"/>
            <a:srcRect/>
            <a:stretch/>
          </p:blipFill>
          <p:spPr>
            <a:xfrm>
              <a:off x="-76201" y="5108357"/>
              <a:ext cx="1346069" cy="1746685"/>
            </a:xfrm>
            <a:prstGeom prst="rect">
              <a:avLst/>
            </a:prstGeom>
            <a:solidFill>
              <a:schemeClr val="bg1"/>
            </a:solidFill>
          </p:spPr>
        </p:pic>
        <p:sp>
          <p:nvSpPr>
            <p:cNvPr id="12" name="TextBox 11"/>
            <p:cNvSpPr txBox="1">
              <a:spLocks noChangeArrowheads="1"/>
            </p:cNvSpPr>
            <p:nvPr/>
          </p:nvSpPr>
          <p:spPr bwMode="auto">
            <a:xfrm>
              <a:off x="299124"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I.A.ii</a:t>
              </a:r>
              <a:endParaRPr lang="en-US" sz="2000" b="1" dirty="0">
                <a:solidFill>
                  <a:srgbClr val="000000"/>
                </a:solidFill>
                <a:latin typeface="+mj-lt"/>
              </a:endParaRPr>
            </a:p>
          </p:txBody>
        </p:sp>
      </p:grpSp>
      <p:sp>
        <p:nvSpPr>
          <p:cNvPr id="18434" name="Rectangle 2"/>
          <p:cNvSpPr>
            <a:spLocks noGrp="1" noChangeArrowheads="1"/>
          </p:cNvSpPr>
          <p:nvPr>
            <p:ph type="title"/>
          </p:nvPr>
        </p:nvSpPr>
        <p:spPr>
          <a:xfrm>
            <a:off x="228600" y="152400"/>
            <a:ext cx="8763000" cy="914400"/>
          </a:xfrm>
          <a:solidFill>
            <a:srgbClr val="008000"/>
          </a:solidFill>
        </p:spPr>
        <p:txBody>
          <a:bodyPr/>
          <a:lstStyle/>
          <a:p>
            <a:pPr eaLnBrk="1" hangingPunct="1"/>
            <a:r>
              <a:rPr lang="en-US" sz="4000" dirty="0">
                <a:solidFill>
                  <a:srgbClr val="FFFFFF"/>
                </a:solidFill>
              </a:rPr>
              <a:t>How is it going with your various roles?</a:t>
            </a:r>
          </a:p>
        </p:txBody>
      </p:sp>
      <p:sp>
        <p:nvSpPr>
          <p:cNvPr id="1843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7" name="Diagram 6"/>
          <p:cNvGraphicFramePr/>
          <p:nvPr/>
        </p:nvGraphicFramePr>
        <p:xfrm>
          <a:off x="0" y="1066800"/>
          <a:ext cx="91440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7" name="TextBox 7"/>
          <p:cNvSpPr txBox="1">
            <a:spLocks noChangeArrowheads="1"/>
          </p:cNvSpPr>
          <p:nvPr/>
        </p:nvSpPr>
        <p:spPr bwMode="auto">
          <a:xfrm>
            <a:off x="1600200" y="2743200"/>
            <a:ext cx="2590800" cy="338554"/>
          </a:xfrm>
          <a:prstGeom prst="rect">
            <a:avLst/>
          </a:prstGeom>
          <a:noFill/>
          <a:ln w="9525">
            <a:noFill/>
            <a:miter lim="800000"/>
            <a:headEnd/>
            <a:tailEnd/>
          </a:ln>
        </p:spPr>
        <p:txBody>
          <a:bodyPr>
            <a:prstTxWarp prst="textNoShape">
              <a:avLst/>
            </a:prstTxWarp>
            <a:spAutoFit/>
          </a:bodyPr>
          <a:lstStyle/>
          <a:p>
            <a:endParaRPr lang="en-US" sz="1600"/>
          </a:p>
        </p:txBody>
      </p:sp>
      <p:sp>
        <p:nvSpPr>
          <p:cNvPr id="37906" name="Text Box 18"/>
          <p:cNvSpPr txBox="1">
            <a:spLocks noChangeArrowheads="1"/>
          </p:cNvSpPr>
          <p:nvPr/>
        </p:nvSpPr>
        <p:spPr bwMode="auto">
          <a:xfrm>
            <a:off x="304800" y="37338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Share advanced content with team </a:t>
            </a:r>
            <a:endParaRPr lang="en-US" dirty="0"/>
          </a:p>
          <a:p>
            <a:pPr marL="109538" lvl="1" indent="-109538" algn="l">
              <a:buFont typeface="Symbol" pitchFamily="-1" charset="2"/>
              <a:buChar char="·"/>
            </a:pPr>
            <a:r>
              <a:rPr lang="en-US" dirty="0">
                <a:latin typeface="Calibri" pitchFamily="34" charset="0"/>
              </a:rPr>
              <a:t>Share information at faculty meetings</a:t>
            </a:r>
            <a:endParaRPr lang="en-US" dirty="0"/>
          </a:p>
        </p:txBody>
      </p:sp>
      <p:sp>
        <p:nvSpPr>
          <p:cNvPr id="37907" name="Text Box 19"/>
          <p:cNvSpPr txBox="1">
            <a:spLocks noChangeArrowheads="1"/>
          </p:cNvSpPr>
          <p:nvPr/>
        </p:nvSpPr>
        <p:spPr bwMode="auto">
          <a:xfrm>
            <a:off x="6705600" y="3581400"/>
            <a:ext cx="2178050" cy="1547813"/>
          </a:xfrm>
          <a:prstGeom prst="rect">
            <a:avLst/>
          </a:prstGeom>
          <a:solidFill>
            <a:srgbClr val="FFFFFF"/>
          </a:solidFill>
          <a:ln w="9525">
            <a:solidFill>
              <a:srgbClr val="808080"/>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Local PBS expert</a:t>
            </a:r>
            <a:endParaRPr lang="en-US" dirty="0"/>
          </a:p>
          <a:p>
            <a:pPr marL="109538" indent="-109538" algn="l">
              <a:buFont typeface="Symbol" pitchFamily="-1" charset="2"/>
              <a:buChar char="·"/>
            </a:pPr>
            <a:r>
              <a:rPr lang="en-US" dirty="0">
                <a:latin typeface="Calibri" pitchFamily="34" charset="0"/>
              </a:rPr>
              <a:t>Positive “nag”</a:t>
            </a:r>
            <a:endParaRPr lang="en-US" dirty="0"/>
          </a:p>
          <a:p>
            <a:pPr indent="-109538" algn="l">
              <a:buFont typeface="Symbol" pitchFamily="-1" charset="2"/>
              <a:buChar char="·"/>
            </a:pPr>
            <a:r>
              <a:rPr lang="en-US" dirty="0">
                <a:latin typeface="Calibri" pitchFamily="34" charset="0"/>
              </a:rPr>
              <a:t>Link to resources (e.g., nepbis.org, www.pbis.org)</a:t>
            </a:r>
            <a:endParaRPr lang="en-US" dirty="0"/>
          </a:p>
        </p:txBody>
      </p:sp>
      <p:sp>
        <p:nvSpPr>
          <p:cNvPr id="11" name="Text Box 18"/>
          <p:cNvSpPr txBox="1">
            <a:spLocks noChangeArrowheads="1"/>
          </p:cNvSpPr>
          <p:nvPr/>
        </p:nvSpPr>
        <p:spPr bwMode="auto">
          <a:xfrm>
            <a:off x="5410200" y="12192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Team meetings</a:t>
            </a:r>
          </a:p>
          <a:p>
            <a:pPr marL="109538" lvl="1" indent="-109538" algn="l">
              <a:buFont typeface="Symbol" pitchFamily="-1" charset="2"/>
              <a:buChar char="·"/>
            </a:pPr>
            <a:r>
              <a:rPr lang="en-US" dirty="0">
                <a:latin typeface="Calibri" pitchFamily="34" charset="0"/>
              </a:rPr>
              <a:t>Activities at training events</a:t>
            </a:r>
          </a:p>
          <a:p>
            <a:pPr marL="109538" lvl="1" indent="-109538" algn="l">
              <a:buFont typeface="Symbol" pitchFamily="-1" charset="2"/>
              <a:buChar char="·"/>
            </a:pPr>
            <a:r>
              <a:rPr lang="en-US" dirty="0">
                <a:latin typeface="Calibri" pitchFamily="34" charset="0"/>
              </a:rPr>
              <a:t>Implementation</a:t>
            </a:r>
            <a:endParaRPr lang="en-US" dirty="0"/>
          </a:p>
        </p:txBody>
      </p:sp>
      <p:pic>
        <p:nvPicPr>
          <p:cNvPr id="14" name="Picture 13"/>
          <p:cNvPicPr/>
          <p:nvPr/>
        </p:nvPicPr>
        <p:blipFill>
          <a:blip r:embed="rId9">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pic>
        <p:nvPicPr>
          <p:cNvPr id="13" name="Picture 12"/>
          <p:cNvPicPr/>
          <p:nvPr/>
        </p:nvPicPr>
        <p:blipFill>
          <a:blip r:embed="rId10">
            <a:extLst>
              <a:ext uri="{28A0092B-C50C-407E-A947-70E740481C1C}">
                <a14:useLocalDpi xmlns:a14="http://schemas.microsoft.com/office/drawing/2010/main"/>
              </a:ext>
            </a:extLst>
          </a:blip>
          <a:srcRect/>
          <a:stretch>
            <a:fillRect/>
          </a:stretch>
        </p:blipFill>
        <p:spPr bwMode="auto">
          <a:xfrm>
            <a:off x="-28576" y="762000"/>
            <a:ext cx="1095375" cy="1066800"/>
          </a:xfrm>
          <a:prstGeom prst="rect">
            <a:avLst/>
          </a:prstGeom>
          <a:noFill/>
          <a:ln>
            <a:noFill/>
          </a:ln>
        </p:spPr>
      </p:pic>
    </p:spTree>
    <p:extLst>
      <p:ext uri="{BB962C8B-B14F-4D97-AF65-F5344CB8AC3E}">
        <p14:creationId xmlns:p14="http://schemas.microsoft.com/office/powerpoint/2010/main" val="195074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906"/>
                                        </p:tgtEl>
                                        <p:attrNameLst>
                                          <p:attrName>style.visibility</p:attrName>
                                        </p:attrNameLst>
                                      </p:cBhvr>
                                      <p:to>
                                        <p:strVal val="visible"/>
                                      </p:to>
                                    </p:set>
                                    <p:animEffect transition="in" filter="dissolve">
                                      <p:cBhvr>
                                        <p:cTn id="12" dur="500"/>
                                        <p:tgtEl>
                                          <p:spTgt spid="379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07"/>
                                        </p:tgtEl>
                                        <p:attrNameLst>
                                          <p:attrName>style.visibility</p:attrName>
                                        </p:attrNameLst>
                                      </p:cBhvr>
                                      <p:to>
                                        <p:strVal val="visible"/>
                                      </p:to>
                                    </p:set>
                                    <p:animEffect transition="in" filter="dissolve">
                                      <p:cBhvr>
                                        <p:cTn id="17"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animBg="1"/>
      <p:bldP spid="37907"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j0286076"/>
          <p:cNvPicPr>
            <a:picLocks noChangeAspect="1" noChangeArrowheads="1"/>
          </p:cNvPicPr>
          <p:nvPr/>
        </p:nvPicPr>
        <p:blipFill>
          <a:blip r:embed="rId2"/>
          <a:srcRect/>
          <a:stretch>
            <a:fillRect/>
          </a:stretch>
        </p:blipFill>
        <p:spPr bwMode="auto">
          <a:xfrm>
            <a:off x="0" y="4205288"/>
            <a:ext cx="2203450" cy="2652712"/>
          </a:xfrm>
          <a:prstGeom prst="rect">
            <a:avLst/>
          </a:prstGeom>
          <a:noFill/>
          <a:ln w="9525">
            <a:noFill/>
            <a:miter lim="800000"/>
            <a:headEnd/>
            <a:tailEnd/>
          </a:ln>
        </p:spPr>
      </p:pic>
      <p:sp>
        <p:nvSpPr>
          <p:cNvPr id="54275" name="AutoShape 3"/>
          <p:cNvSpPr>
            <a:spLocks noChangeArrowheads="1"/>
          </p:cNvSpPr>
          <p:nvPr/>
        </p:nvSpPr>
        <p:spPr bwMode="auto">
          <a:xfrm>
            <a:off x="2133600" y="762000"/>
            <a:ext cx="6400800" cy="5486400"/>
          </a:xfrm>
          <a:prstGeom prst="wedgeEllipseCallout">
            <a:avLst>
              <a:gd name="adj1" fmla="val -51833"/>
              <a:gd name="adj2" fmla="val 37875"/>
            </a:avLst>
          </a:prstGeom>
          <a:solidFill>
            <a:schemeClr val="accent1"/>
          </a:solidFill>
          <a:ln w="9525">
            <a:solidFill>
              <a:schemeClr val="tx1"/>
            </a:solidFill>
            <a:miter lim="800000"/>
            <a:headEnd/>
            <a:tailEnd/>
          </a:ln>
        </p:spPr>
        <p:txBody>
          <a:bodyPr anchor="ctr" anchorCtr="1">
            <a:prstTxWarp prst="textNoShape">
              <a:avLst/>
            </a:prstTxWarp>
          </a:bodyPr>
          <a:lstStyle/>
          <a:p>
            <a:r>
              <a:rPr lang="en-US" sz="3600">
                <a:latin typeface="Arial" pitchFamily="-1" charset="0"/>
              </a:rPr>
              <a:t>You’re a coach!  </a:t>
            </a:r>
          </a:p>
          <a:p>
            <a:endParaRPr lang="en-US" sz="1200">
              <a:latin typeface="Arial" pitchFamily="-1" charset="0"/>
            </a:endParaRPr>
          </a:p>
          <a:p>
            <a:r>
              <a:rPr lang="en-US" sz="3600">
                <a:latin typeface="Arial" pitchFamily="-1" charset="0"/>
              </a:rPr>
              <a:t>Prepare for the next training event, and use your resources to guide your team’s activities (both at training and at school).</a:t>
            </a:r>
          </a:p>
        </p:txBody>
      </p:sp>
      <p:sp>
        <p:nvSpPr>
          <p:cNvPr id="54276" name="WordArt 4"/>
          <p:cNvSpPr>
            <a:spLocks noChangeArrowheads="1" noChangeShapeType="1" noTextEdit="1"/>
          </p:cNvSpPr>
          <p:nvPr/>
        </p:nvSpPr>
        <p:spPr bwMode="auto">
          <a:xfrm>
            <a:off x="2209800" y="457200"/>
            <a:ext cx="6248400" cy="3657600"/>
          </a:xfrm>
          <a:prstGeom prst="rect">
            <a:avLst/>
          </a:prstGeom>
        </p:spPr>
        <p:txBody>
          <a:bodyPr spcFirstLastPara="1" wrap="none" fromWordArt="1">
            <a:prstTxWarp prst="textArchUp">
              <a:avLst>
                <a:gd name="adj" fmla="val 10800004"/>
              </a:avLst>
            </a:prstTxWarp>
          </a:bodyPr>
          <a:lstStyle/>
          <a:p>
            <a:r>
              <a:rPr lang="en-US" sz="3600" kern="10">
                <a:ln w="9525">
                  <a:solidFill>
                    <a:srgbClr val="000000"/>
                  </a:solidFill>
                  <a:round/>
                  <a:headEnd/>
                  <a:tailEnd/>
                </a:ln>
                <a:solidFill>
                  <a:srgbClr val="000000"/>
                </a:solidFill>
                <a:latin typeface="Arial Black"/>
                <a:ea typeface="Arial Black"/>
                <a:cs typeface="Arial Black"/>
              </a:rPr>
              <a:t>TAKE AWAY MESSAGE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br>
              <a:rPr lang="en-US" dirty="0">
                <a:solidFill>
                  <a:schemeClr val="bg1"/>
                </a:solidFill>
              </a:rPr>
            </a:br>
            <a:r>
              <a:rPr lang="en-US" dirty="0">
                <a:solidFill>
                  <a:schemeClr val="bg1"/>
                </a:solidFill>
              </a:rPr>
              <a:t>Basics of </a:t>
            </a:r>
            <a:r>
              <a:rPr lang="en-US" dirty="0" err="1">
                <a:solidFill>
                  <a:schemeClr val="bg1"/>
                </a:solidFill>
              </a:rPr>
              <a:t>swpbis</a:t>
            </a:r>
            <a:br>
              <a:rPr lang="en-US" dirty="0">
                <a:solidFill>
                  <a:schemeClr val="bg1"/>
                </a:solidFill>
              </a:rPr>
            </a:br>
            <a:r>
              <a:rPr lang="en-US" dirty="0">
                <a:solidFill>
                  <a:schemeClr val="bg1"/>
                </a:solidFill>
              </a:rPr>
              <a:t> for coaches </a:t>
            </a:r>
            <a:br>
              <a:rPr lang="en-US" dirty="0">
                <a:solidFill>
                  <a:schemeClr val="bg1"/>
                </a:solidFill>
              </a:rPr>
            </a:br>
            <a:br>
              <a:rPr lang="en-US" dirty="0">
                <a:solidFill>
                  <a:schemeClr val="bg1"/>
                </a:solidFill>
              </a:rPr>
            </a:br>
            <a:r>
              <a:rPr lang="en-US" dirty="0">
                <a:solidFill>
                  <a:schemeClr val="bg1"/>
                </a:solidFill>
              </a:rPr>
              <a:t>(Chapter Ii)</a:t>
            </a:r>
            <a:br>
              <a:rPr lang="en-US" dirty="0">
                <a:solidFill>
                  <a:schemeClr val="bg1"/>
                </a:solidFill>
              </a:rPr>
            </a:br>
            <a:endParaRPr lang="en-US" dirty="0">
              <a:solidFill>
                <a:schemeClr val="bg1"/>
              </a:solidFill>
            </a:endParaRPr>
          </a:p>
        </p:txBody>
      </p:sp>
      <p:pic>
        <p:nvPicPr>
          <p:cNvPr id="5" name="Picture 4"/>
          <p:cNvPicPr>
            <a:picLocks noChangeAspect="1"/>
          </p:cNvPicPr>
          <p:nvPr/>
        </p:nvPicPr>
        <p:blipFill>
          <a:blip r:embed="rId2"/>
          <a:srcRect/>
          <a:stretch/>
        </p:blipFill>
        <p:spPr>
          <a:xfrm rot="20472928">
            <a:off x="675444" y="640026"/>
            <a:ext cx="4298060" cy="5577245"/>
          </a:xfrm>
          <a:prstGeom prst="rect">
            <a:avLst/>
          </a:prstGeom>
          <a:solidFill>
            <a:schemeClr val="bg1"/>
          </a:solidFill>
        </p:spPr>
      </p:pic>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2155321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27" name="Group 5"/>
          <p:cNvGrpSpPr/>
          <p:nvPr/>
        </p:nvGrpSpPr>
        <p:grpSpPr>
          <a:xfrm>
            <a:off x="7772400" y="4648200"/>
            <a:ext cx="1588180" cy="1676401"/>
            <a:chOff x="-140380" y="5333999"/>
            <a:chExt cx="1588180" cy="1676401"/>
          </a:xfrm>
        </p:grpSpPr>
        <p:pic>
          <p:nvPicPr>
            <p:cNvPr id="28"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a:solidFill>
                    <a:srgbClr val="000000"/>
                  </a:solidFill>
                  <a:latin typeface="+mj-lt"/>
                </a:rPr>
                <a:t>I.C</a:t>
              </a:r>
            </a:p>
          </p:txBody>
        </p:sp>
      </p:gr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a:solidFill>
                  <a:schemeClr val="bg1"/>
                </a:solidFill>
                <a:latin typeface="+mj-lt"/>
              </a:rPr>
              <a:t>Critical Features of PBIS</a:t>
            </a:r>
          </a:p>
        </p:txBody>
      </p:sp>
      <p:sp>
        <p:nvSpPr>
          <p:cNvPr id="15" name="TextBox 14"/>
          <p:cNvSpPr txBox="1"/>
          <p:nvPr/>
        </p:nvSpPr>
        <p:spPr>
          <a:xfrm>
            <a:off x="0" y="3962400"/>
            <a:ext cx="1219200" cy="2936187"/>
          </a:xfrm>
          <a:prstGeom prst="rect">
            <a:avLst/>
          </a:prstGeom>
          <a:noFill/>
        </p:spPr>
        <p:txBody>
          <a:bodyPr wrap="square">
            <a:spAutoFit/>
          </a:bodyPr>
          <a:lstStyle/>
          <a:p>
            <a:pPr>
              <a:defRPr/>
            </a:pPr>
            <a:r>
              <a:rPr lang="en-US" sz="1680" dirty="0">
                <a:solidFill>
                  <a:schemeClr val="bg2"/>
                </a:solidFill>
                <a:latin typeface="+mj-lt"/>
                <a:ea typeface="ヒラギノ角ゴ Pro W3" pitchFamily="-83" charset="-128"/>
                <a:cs typeface="ヒラギノ角ゴ Pro W3" pitchFamily="-83" charset="-128"/>
              </a:rPr>
              <a:t>(Vincent, Randal, </a:t>
            </a:r>
            <a:r>
              <a:rPr lang="en-US" sz="1680" dirty="0" err="1">
                <a:solidFill>
                  <a:schemeClr val="bg2"/>
                </a:solidFill>
                <a:latin typeface="+mj-lt"/>
                <a:ea typeface="ヒラギノ角ゴ Pro W3" pitchFamily="-83" charset="-128"/>
                <a:cs typeface="ヒラギノ角ゴ Pro W3" pitchFamily="-83" charset="-128"/>
              </a:rPr>
              <a:t>Cartledge</a:t>
            </a:r>
            <a:r>
              <a:rPr lang="en-US" sz="1680" dirty="0">
                <a:solidFill>
                  <a:schemeClr val="bg2"/>
                </a:solidFill>
                <a:latin typeface="+mj-lt"/>
                <a:ea typeface="ヒラギノ角ゴ Pro W3" pitchFamily="-83" charset="-128"/>
                <a:cs typeface="ヒラギノ角ゴ Pro W3" pitchFamily="-83" charset="-128"/>
              </a:rPr>
              <a:t>, Tobin, &amp; Swain-</a:t>
            </a:r>
            <a:r>
              <a:rPr lang="en-US" sz="1680" dirty="0" err="1">
                <a:solidFill>
                  <a:schemeClr val="bg2"/>
                </a:solidFill>
                <a:latin typeface="+mj-lt"/>
                <a:ea typeface="ヒラギノ角ゴ Pro W3" pitchFamily="-83" charset="-128"/>
                <a:cs typeface="ヒラギノ角ゴ Pro W3" pitchFamily="-83" charset="-128"/>
              </a:rPr>
              <a:t>Bradway</a:t>
            </a:r>
            <a:r>
              <a:rPr lang="en-US" sz="1680" dirty="0">
                <a:solidFill>
                  <a:schemeClr val="bg2"/>
                </a:solidFill>
                <a:latin typeface="+mj-lt"/>
                <a:ea typeface="ヒラギノ角ゴ Pro W3" pitchFamily="-83" charset="-128"/>
                <a:cs typeface="ヒラギノ角ゴ Pro W3" pitchFamily="-83" charset="-128"/>
              </a:rPr>
              <a:t>, 2011; </a:t>
            </a:r>
            <a:r>
              <a:rPr lang="en-US" sz="1680" dirty="0" err="1">
                <a:solidFill>
                  <a:schemeClr val="bg2"/>
                </a:solidFill>
                <a:latin typeface="+mj-lt"/>
                <a:ea typeface="ヒラギノ角ゴ Pro W3" pitchFamily="-83" charset="-128"/>
                <a:cs typeface="ヒラギノ角ゴ Pro W3" pitchFamily="-83" charset="-128"/>
              </a:rPr>
              <a:t>Sugai</a:t>
            </a:r>
            <a:r>
              <a:rPr lang="en-US" sz="1680" dirty="0">
                <a:solidFill>
                  <a:schemeClr val="bg2"/>
                </a:solidFill>
                <a:latin typeface="+mj-lt"/>
                <a:ea typeface="ヒラギノ角ゴ Pro W3" pitchFamily="-83" charset="-128"/>
                <a:cs typeface="ヒラギノ角ゴ Pro W3" pitchFamily="-83" charset="-128"/>
              </a:rPr>
              <a:t>, O’Keefe, &amp; Fallon 2012 </a:t>
            </a:r>
            <a:r>
              <a:rPr lang="en-US" sz="1680" dirty="0" err="1">
                <a:solidFill>
                  <a:schemeClr val="bg2"/>
                </a:solidFill>
                <a:latin typeface="+mj-lt"/>
                <a:ea typeface="ヒラギノ角ゴ Pro W3" pitchFamily="-83" charset="-128"/>
                <a:cs typeface="ヒラギノ角ゴ Pro W3" pitchFamily="-83" charset="-128"/>
              </a:rPr>
              <a:t>ab</a:t>
            </a:r>
            <a:r>
              <a:rPr lang="en-US" sz="1680" dirty="0">
                <a:solidFill>
                  <a:schemeClr val="bg2"/>
                </a:solidFill>
                <a:latin typeface="+mj-lt"/>
                <a:ea typeface="ヒラギノ角ゴ Pro W3" pitchFamily="-83" charset="-128"/>
                <a:cs typeface="ヒラギノ角ゴ Pro W3" pitchFamily="-83" charset="-128"/>
              </a:rPr>
              <a:t>)</a:t>
            </a:r>
          </a:p>
        </p:txBody>
      </p:sp>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latin typeface="+mj-lt"/>
            </a:endParaRPr>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latin typeface="+mj-lt"/>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algn="ctr"/>
            <a:endParaRPr lang="en-US" sz="1600" b="1">
              <a:latin typeface="+mj-lt"/>
            </a:endParaRPr>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latin typeface="+mj-lt"/>
            </a:endParaRPr>
          </a:p>
        </p:txBody>
      </p:sp>
      <p:sp>
        <p:nvSpPr>
          <p:cNvPr id="53255" name="Text Box 7"/>
          <p:cNvSpPr txBox="1">
            <a:spLocks noChangeArrowheads="1"/>
          </p:cNvSpPr>
          <p:nvPr/>
        </p:nvSpPr>
        <p:spPr bwMode="auto">
          <a:xfrm rot="18341135">
            <a:off x="3148918" y="3036064"/>
            <a:ext cx="1223737"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SYSTEMS</a:t>
            </a:r>
          </a:p>
        </p:txBody>
      </p:sp>
      <p:sp>
        <p:nvSpPr>
          <p:cNvPr id="53256" name="Text Box 8"/>
          <p:cNvSpPr txBox="1">
            <a:spLocks noChangeArrowheads="1"/>
          </p:cNvSpPr>
          <p:nvPr/>
        </p:nvSpPr>
        <p:spPr bwMode="auto">
          <a:xfrm>
            <a:off x="4093285" y="4708525"/>
            <a:ext cx="1425741"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PRACTICES</a:t>
            </a:r>
          </a:p>
        </p:txBody>
      </p:sp>
      <p:sp>
        <p:nvSpPr>
          <p:cNvPr id="53257" name="Text Box 9"/>
          <p:cNvSpPr txBox="1">
            <a:spLocks noChangeArrowheads="1"/>
          </p:cNvSpPr>
          <p:nvPr/>
        </p:nvSpPr>
        <p:spPr bwMode="auto">
          <a:xfrm rot="2905354">
            <a:off x="5361113" y="2965420"/>
            <a:ext cx="761747"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DATA</a:t>
            </a:r>
          </a:p>
        </p:txBody>
      </p:sp>
      <p:sp>
        <p:nvSpPr>
          <p:cNvPr id="53258" name="Text Box 10"/>
          <p:cNvSpPr txBox="1">
            <a:spLocks noChangeArrowheads="1"/>
          </p:cNvSpPr>
          <p:nvPr/>
        </p:nvSpPr>
        <p:spPr bwMode="auto">
          <a:xfrm>
            <a:off x="564865" y="1958975"/>
            <a:ext cx="1913507" cy="1323439"/>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 </a:t>
            </a:r>
          </a:p>
          <a:p>
            <a:pPr algn="ctr" eaLnBrk="0" hangingPunct="0"/>
            <a:r>
              <a:rPr lang="en-US" sz="2000" b="1" i="1">
                <a:latin typeface="+mj-lt"/>
                <a:ea typeface="Arial" pitchFamily="-1" charset="0"/>
                <a:cs typeface="Arial" pitchFamily="-1" charset="0"/>
              </a:rPr>
              <a:t>Culturally </a:t>
            </a:r>
          </a:p>
          <a:p>
            <a:pPr algn="ctr" eaLnBrk="0" hangingPunct="0"/>
            <a:r>
              <a:rPr lang="en-US" sz="2000" b="1" i="1">
                <a:latin typeface="+mj-lt"/>
                <a:ea typeface="Arial" pitchFamily="-1" charset="0"/>
                <a:cs typeface="Arial" pitchFamily="-1" charset="0"/>
              </a:rPr>
              <a:t>Knowledgeable </a:t>
            </a:r>
          </a:p>
          <a:p>
            <a:pPr algn="ctr" eaLnBrk="0" hangingPunct="0"/>
            <a:r>
              <a:rPr lang="en-US" sz="2000" b="1">
                <a:latin typeface="+mj-lt"/>
                <a:ea typeface="Arial" pitchFamily="-1" charset="0"/>
                <a:cs typeface="Arial" pitchFamily="-1" charset="0"/>
              </a:rPr>
              <a:t>Staff Behavior</a:t>
            </a:r>
          </a:p>
        </p:txBody>
      </p:sp>
      <p:sp>
        <p:nvSpPr>
          <p:cNvPr id="53259" name="Text Box 11"/>
          <p:cNvSpPr txBox="1">
            <a:spLocks noChangeArrowheads="1"/>
          </p:cNvSpPr>
          <p:nvPr/>
        </p:nvSpPr>
        <p:spPr bwMode="auto">
          <a:xfrm>
            <a:off x="3120339" y="5997575"/>
            <a:ext cx="3555783" cy="707886"/>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 </a:t>
            </a:r>
            <a:r>
              <a:rPr lang="en-US" sz="2000" b="1" i="1">
                <a:latin typeface="+mj-lt"/>
                <a:ea typeface="Arial" pitchFamily="-1" charset="0"/>
                <a:cs typeface="Arial" pitchFamily="-1" charset="0"/>
              </a:rPr>
              <a:t>Culturally Relevant</a:t>
            </a:r>
          </a:p>
          <a:p>
            <a:pPr algn="ctr" eaLnBrk="0" hangingPunct="0"/>
            <a:r>
              <a:rPr lang="en-US" sz="2000" b="1">
                <a:latin typeface="+mj-lt"/>
                <a:ea typeface="Arial" pitchFamily="-1" charset="0"/>
                <a:cs typeface="Arial" pitchFamily="-1" charset="0"/>
              </a:rPr>
              <a:t>Evidence-based Interventions</a:t>
            </a:r>
          </a:p>
        </p:txBody>
      </p:sp>
      <p:sp>
        <p:nvSpPr>
          <p:cNvPr id="53260" name="Text Box 12"/>
          <p:cNvSpPr txBox="1">
            <a:spLocks noChangeArrowheads="1"/>
          </p:cNvSpPr>
          <p:nvPr/>
        </p:nvSpPr>
        <p:spPr bwMode="auto">
          <a:xfrm>
            <a:off x="4056209" y="1714500"/>
            <a:ext cx="1426868"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algn="ctr" eaLnBrk="0" hangingPunct="0"/>
            <a:r>
              <a:rPr lang="en-US" sz="2000" b="1" dirty="0">
                <a:latin typeface="+mj-lt"/>
                <a:ea typeface="Arial" pitchFamily="-1" charset="0"/>
                <a:cs typeface="Arial" pitchFamily="-1" charset="0"/>
              </a:rPr>
              <a:t>Supporting </a:t>
            </a:r>
            <a:r>
              <a:rPr lang="en-US" sz="2000" b="1" i="1" dirty="0">
                <a:latin typeface="+mj-lt"/>
                <a:ea typeface="Arial" pitchFamily="-1" charset="0"/>
                <a:cs typeface="Arial" pitchFamily="-1" charset="0"/>
              </a:rPr>
              <a:t>Culturally Equitable </a:t>
            </a:r>
          </a:p>
          <a:p>
            <a:pPr algn="ctr" eaLnBrk="0" hangingPunct="0"/>
            <a:r>
              <a:rPr lang="en-US" sz="2000" b="1" dirty="0">
                <a:latin typeface="+mj-lt"/>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816458" y="1958975"/>
            <a:ext cx="1872196" cy="1323439"/>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a:t>
            </a:r>
          </a:p>
          <a:p>
            <a:pPr algn="ctr" eaLnBrk="0" hangingPunct="0"/>
            <a:r>
              <a:rPr lang="en-US" sz="2000" b="1" i="1">
                <a:latin typeface="+mj-lt"/>
                <a:ea typeface="Arial" pitchFamily="-1" charset="0"/>
                <a:cs typeface="Arial" pitchFamily="-1" charset="0"/>
              </a:rPr>
              <a:t>Culturally Valid </a:t>
            </a:r>
          </a:p>
          <a:p>
            <a:pPr algn="ctr" eaLnBrk="0" hangingPunct="0"/>
            <a:r>
              <a:rPr lang="en-US" sz="2000" b="1">
                <a:latin typeface="+mj-lt"/>
                <a:ea typeface="Arial" pitchFamily="-1" charset="0"/>
                <a:cs typeface="Arial" pitchFamily="-1" charset="0"/>
              </a:rPr>
              <a:t>Decision</a:t>
            </a:r>
          </a:p>
          <a:p>
            <a:pPr algn="ctr" eaLnBrk="0" hangingPunct="0"/>
            <a:r>
              <a:rPr lang="en-US" sz="2000" b="1">
                <a:latin typeface="+mj-lt"/>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4">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pic>
        <p:nvPicPr>
          <p:cNvPr id="31" name="Picture 30"/>
          <p:cNvPicPr/>
          <p:nvPr/>
        </p:nvPicPr>
        <p:blipFill>
          <a:blip r:embed="rId5">
            <a:extLst>
              <a:ext uri="{28A0092B-C50C-407E-A947-70E740481C1C}">
                <a14:useLocalDpi xmlns:a14="http://schemas.microsoft.com/office/drawing/2010/main"/>
              </a:ext>
            </a:extLst>
          </a:blip>
          <a:srcRect/>
          <a:stretch>
            <a:fillRect/>
          </a:stretch>
        </p:blipFill>
        <p:spPr bwMode="auto">
          <a:xfrm>
            <a:off x="0" y="304800"/>
            <a:ext cx="1095375" cy="1066800"/>
          </a:xfrm>
          <a:prstGeom prst="rect">
            <a:avLst/>
          </a:prstGeom>
          <a:noFill/>
          <a:ln>
            <a:noFill/>
          </a:ln>
        </p:spPr>
      </p:pic>
    </p:spTree>
    <p:extLst>
      <p:ext uri="{BB962C8B-B14F-4D97-AF65-F5344CB8AC3E}">
        <p14:creationId xmlns:p14="http://schemas.microsoft.com/office/powerpoint/2010/main" val="2687920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500"/>
                                        <p:tgtEl>
                                          <p:spTgt spid="532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60"/>
                                        </p:tgtEl>
                                        <p:attrNameLst>
                                          <p:attrName>style.visibility</p:attrName>
                                        </p:attrNameLst>
                                      </p:cBhvr>
                                      <p:to>
                                        <p:strVal val="visible"/>
                                      </p:to>
                                    </p:set>
                                    <p:animEffect transition="in" filter="fade">
                                      <p:cBhvr>
                                        <p:cTn id="10" dur="500"/>
                                        <p:tgtEl>
                                          <p:spTgt spid="53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fade">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257"/>
                                        </p:tgtEl>
                                        <p:attrNameLst>
                                          <p:attrName>style.visibility</p:attrName>
                                        </p:attrNameLst>
                                      </p:cBhvr>
                                      <p:to>
                                        <p:strVal val="visible"/>
                                      </p:to>
                                    </p:set>
                                    <p:animEffect transition="in" filter="fade">
                                      <p:cBhvr>
                                        <p:cTn id="18" dur="500"/>
                                        <p:tgtEl>
                                          <p:spTgt spid="532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253"/>
                                        </p:tgtEl>
                                        <p:attrNameLst>
                                          <p:attrName>style.visibility</p:attrName>
                                        </p:attrNameLst>
                                      </p:cBhvr>
                                      <p:to>
                                        <p:strVal val="visible"/>
                                      </p:to>
                                    </p:set>
                                    <p:animEffect transition="in" filter="fade">
                                      <p:cBhvr>
                                        <p:cTn id="21" dur="500"/>
                                        <p:tgtEl>
                                          <p:spTgt spid="532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262"/>
                                        </p:tgtEl>
                                        <p:attrNameLst>
                                          <p:attrName>style.visibility</p:attrName>
                                        </p:attrNameLst>
                                      </p:cBhvr>
                                      <p:to>
                                        <p:strVal val="visible"/>
                                      </p:to>
                                    </p:set>
                                    <p:animEffect transition="in" filter="fade">
                                      <p:cBhvr>
                                        <p:cTn id="24" dur="500"/>
                                        <p:tgtEl>
                                          <p:spTgt spid="532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256"/>
                                        </p:tgtEl>
                                        <p:attrNameLst>
                                          <p:attrName>style.visibility</p:attrName>
                                        </p:attrNameLst>
                                      </p:cBhvr>
                                      <p:to>
                                        <p:strVal val="visible"/>
                                      </p:to>
                                    </p:set>
                                    <p:animEffect transition="in" filter="fade">
                                      <p:cBhvr>
                                        <p:cTn id="29" dur="500"/>
                                        <p:tgtEl>
                                          <p:spTgt spid="532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52"/>
                                        </p:tgtEl>
                                        <p:attrNameLst>
                                          <p:attrName>style.visibility</p:attrName>
                                        </p:attrNameLst>
                                      </p:cBhvr>
                                      <p:to>
                                        <p:strVal val="visible"/>
                                      </p:to>
                                    </p:set>
                                    <p:animEffect transition="in" filter="fade">
                                      <p:cBhvr>
                                        <p:cTn id="32" dur="500"/>
                                        <p:tgtEl>
                                          <p:spTgt spid="532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259"/>
                                        </p:tgtEl>
                                        <p:attrNameLst>
                                          <p:attrName>style.visibility</p:attrName>
                                        </p:attrNameLst>
                                      </p:cBhvr>
                                      <p:to>
                                        <p:strVal val="visible"/>
                                      </p:to>
                                    </p:set>
                                    <p:animEffect transition="in" filter="fade">
                                      <p:cBhvr>
                                        <p:cTn id="35" dur="500"/>
                                        <p:tgtEl>
                                          <p:spTgt spid="532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3255"/>
                                        </p:tgtEl>
                                        <p:attrNameLst>
                                          <p:attrName>style.visibility</p:attrName>
                                        </p:attrNameLst>
                                      </p:cBhvr>
                                      <p:to>
                                        <p:strVal val="visible"/>
                                      </p:to>
                                    </p:set>
                                    <p:animEffect transition="in" filter="fade">
                                      <p:cBhvr>
                                        <p:cTn id="40" dur="500"/>
                                        <p:tgtEl>
                                          <p:spTgt spid="532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254"/>
                                        </p:tgtEl>
                                        <p:attrNameLst>
                                          <p:attrName>style.visibility</p:attrName>
                                        </p:attrNameLst>
                                      </p:cBhvr>
                                      <p:to>
                                        <p:strVal val="visible"/>
                                      </p:to>
                                    </p:set>
                                    <p:animEffect transition="in" filter="fade">
                                      <p:cBhvr>
                                        <p:cTn id="43" dur="500"/>
                                        <p:tgtEl>
                                          <p:spTgt spid="532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258"/>
                                        </p:tgtEl>
                                        <p:attrNameLst>
                                          <p:attrName>style.visibility</p:attrName>
                                        </p:attrNameLst>
                                      </p:cBhvr>
                                      <p:to>
                                        <p:strVal val="visible"/>
                                      </p:to>
                                    </p:set>
                                    <p:animEffect transition="in" filter="fade">
                                      <p:cBhvr>
                                        <p:cTn id="46" dur="500"/>
                                        <p:tgtEl>
                                          <p:spTgt spid="53258"/>
                                        </p:tgtEl>
                                      </p:cBhvr>
                                    </p:animEffect>
                                  </p:childTnLst>
                                </p:cTn>
                              </p:par>
                            </p:childTnLst>
                          </p:cTn>
                        </p:par>
                        <p:par>
                          <p:cTn id="47" fill="hold">
                            <p:stCondLst>
                              <p:cond delay="500"/>
                            </p:stCondLst>
                            <p:childTnLst>
                              <p:par>
                                <p:cTn id="48" presetID="35" presetClass="emph" presetSubtype="0" repeatCount="5000" fill="remove" grpId="1" nodeType="afterEffect">
                                  <p:stCondLst>
                                    <p:cond delay="0"/>
                                  </p:stCondLst>
                                  <p:childTnLst>
                                    <p:anim calcmode="discrete" valueType="str">
                                      <p:cBhvr>
                                        <p:cTn id="49" dur="1000" fill="hold"/>
                                        <p:tgtEl>
                                          <p:spTgt spid="53254"/>
                                        </p:tgtEl>
                                        <p:attrNameLst>
                                          <p:attrName>style.visibility</p:attrName>
                                        </p:attrNameLst>
                                      </p:cBhvr>
                                      <p:tavLst>
                                        <p:tav tm="0">
                                          <p:val>
                                            <p:strVal val="hidden"/>
                                          </p:val>
                                        </p:tav>
                                        <p:tav tm="50000">
                                          <p:val>
                                            <p:strVal val="visible"/>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53251" grpId="0" animBg="1"/>
      <p:bldP spid="53252" grpId="0" animBg="1"/>
      <p:bldP spid="53253" grpId="0" animBg="1"/>
      <p:bldP spid="53254" grpId="0" animBg="1"/>
      <p:bldP spid="53254" grpId="1" animBg="1"/>
      <p:bldP spid="53255" grpId="0"/>
      <p:bldP spid="53256" grpId="0"/>
      <p:bldP spid="53257" grpId="0"/>
      <p:bldP spid="53258" grpId="0"/>
      <p:bldP spid="53259" grpId="0"/>
      <p:bldP spid="53260" grpId="0"/>
      <p:bldP spid="53261" grpId="0"/>
      <p:bldP spid="5326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br>
              <a:rPr lang="en-US" dirty="0">
                <a:solidFill>
                  <a:schemeClr val="bg1"/>
                </a:solidFill>
              </a:rPr>
            </a:br>
            <a:r>
              <a:rPr lang="en-US" dirty="0">
                <a:solidFill>
                  <a:schemeClr val="bg1"/>
                </a:solidFill>
              </a:rPr>
              <a:t>coaching team meetings</a:t>
            </a:r>
            <a:br>
              <a:rPr lang="en-US" dirty="0">
                <a:solidFill>
                  <a:schemeClr val="bg1"/>
                </a:solidFill>
              </a:rPr>
            </a:br>
            <a:br>
              <a:rPr lang="en-US" dirty="0">
                <a:solidFill>
                  <a:schemeClr val="bg1"/>
                </a:solidFill>
              </a:rPr>
            </a:br>
            <a:br>
              <a:rPr lang="en-US" dirty="0">
                <a:solidFill>
                  <a:schemeClr val="bg1"/>
                </a:solidFill>
              </a:rPr>
            </a:br>
            <a:r>
              <a:rPr lang="en-US" dirty="0">
                <a:solidFill>
                  <a:schemeClr val="bg1"/>
                </a:solidFill>
              </a:rPr>
              <a:t>(Chapter </a:t>
            </a:r>
            <a:r>
              <a:rPr lang="en-US" dirty="0" err="1">
                <a:solidFill>
                  <a:schemeClr val="bg1"/>
                </a:solidFill>
              </a:rPr>
              <a:t>iII</a:t>
            </a:r>
            <a:r>
              <a:rPr lang="en-US" dirty="0">
                <a:solidFill>
                  <a:schemeClr val="bg1"/>
                </a:solidFill>
              </a:rPr>
              <a:t>)</a:t>
            </a:r>
            <a:br>
              <a:rPr lang="en-US" dirty="0">
                <a:solidFill>
                  <a:schemeClr val="bg1"/>
                </a:solidFill>
              </a:rPr>
            </a:br>
            <a:endParaRPr lang="en-US" dirty="0">
              <a:solidFill>
                <a:schemeClr val="bg1"/>
              </a:solidFill>
            </a:endParaRPr>
          </a:p>
        </p:txBody>
      </p:sp>
      <p:pic>
        <p:nvPicPr>
          <p:cNvPr id="5" name="Picture 4"/>
          <p:cNvPicPr>
            <a:picLocks noChangeAspect="1"/>
          </p:cNvPicPr>
          <p:nvPr/>
        </p:nvPicPr>
        <p:blipFill>
          <a:blip r:embed="rId2"/>
          <a:srcRect/>
          <a:stretch/>
        </p:blipFill>
        <p:spPr>
          <a:xfrm rot="20472928">
            <a:off x="675444" y="640026"/>
            <a:ext cx="4298060" cy="5577245"/>
          </a:xfrm>
          <a:prstGeom prst="rect">
            <a:avLst/>
          </a:prstGeom>
          <a:solidFill>
            <a:schemeClr val="bg1"/>
          </a:solidFill>
        </p:spPr>
      </p:pic>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600039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066800"/>
          </a:xfrm>
          <a:solidFill>
            <a:srgbClr val="008000"/>
          </a:solidFill>
        </p:spPr>
        <p:txBody>
          <a:bodyPr/>
          <a:lstStyle/>
          <a:p>
            <a:r>
              <a:rPr lang="en-US" sz="3600" dirty="0">
                <a:solidFill>
                  <a:schemeClr val="bg1"/>
                </a:solidFill>
              </a:rPr>
              <a:t>Facilitating Effective Team Meetings</a:t>
            </a:r>
            <a:br>
              <a:rPr lang="en-US" sz="3600" dirty="0">
                <a:solidFill>
                  <a:schemeClr val="bg1"/>
                </a:solidFill>
              </a:rPr>
            </a:br>
            <a:r>
              <a:rPr lang="en-US" sz="2800" dirty="0">
                <a:solidFill>
                  <a:schemeClr val="bg1"/>
                </a:solidFill>
              </a:rPr>
              <a:t>(see details in Coaches’ Workbook)</a:t>
            </a:r>
            <a:endParaRPr lang="en-US" sz="1800" dirty="0">
              <a:solidFill>
                <a:schemeClr val="bg1"/>
              </a:solidFill>
            </a:endParaRPr>
          </a:p>
        </p:txBody>
      </p:sp>
      <p:sp>
        <p:nvSpPr>
          <p:cNvPr id="3" name="Content Placeholder 2"/>
          <p:cNvSpPr>
            <a:spLocks noGrp="1"/>
          </p:cNvSpPr>
          <p:nvPr>
            <p:ph idx="1"/>
          </p:nvPr>
        </p:nvSpPr>
        <p:spPr/>
        <p:txBody>
          <a:bodyPr/>
          <a:lstStyle/>
          <a:p>
            <a:pPr marL="742950" indent="-742950">
              <a:buFont typeface="+mj-lt"/>
              <a:buAutoNum type="arabicPeriod"/>
            </a:pPr>
            <a:r>
              <a:rPr lang="en-US" sz="2400" dirty="0"/>
              <a:t>Be prepared and expect others to be as well</a:t>
            </a:r>
          </a:p>
          <a:p>
            <a:pPr marL="742950" indent="-742950">
              <a:buFont typeface="+mj-lt"/>
              <a:buAutoNum type="arabicPeriod"/>
            </a:pPr>
            <a:r>
              <a:rPr lang="en-US" sz="2400" dirty="0"/>
              <a:t>Begin on time by reviewing agenda and outcomes</a:t>
            </a:r>
          </a:p>
          <a:p>
            <a:pPr marL="742950" indent="-742950">
              <a:buFont typeface="+mj-lt"/>
              <a:buAutoNum type="arabicPeriod"/>
            </a:pPr>
            <a:r>
              <a:rPr lang="en-US" sz="2400" dirty="0"/>
              <a:t>Involve everyone</a:t>
            </a:r>
          </a:p>
          <a:p>
            <a:pPr marL="742950" indent="-742950">
              <a:buFont typeface="+mj-lt"/>
              <a:buAutoNum type="arabicPeriod"/>
            </a:pPr>
            <a:r>
              <a:rPr lang="en-US" sz="2400" dirty="0"/>
              <a:t>Use data to clearly and quickly define a problem before beginning problem solving</a:t>
            </a:r>
          </a:p>
          <a:p>
            <a:pPr marL="742950" indent="-742950">
              <a:buFont typeface="+mj-lt"/>
              <a:buAutoNum type="arabicPeriod"/>
            </a:pPr>
            <a:r>
              <a:rPr lang="en-US" sz="2400" dirty="0"/>
              <a:t>Create an action plan</a:t>
            </a:r>
          </a:p>
          <a:p>
            <a:pPr marL="742950" indent="-742950">
              <a:buFont typeface="+mj-lt"/>
              <a:buAutoNum type="arabicPeriod"/>
            </a:pPr>
            <a:r>
              <a:rPr lang="en-US" sz="2400" dirty="0"/>
              <a:t>At the end of the meeting debrief</a:t>
            </a:r>
          </a:p>
          <a:p>
            <a:pPr marL="742950" indent="-742950">
              <a:buFont typeface="+mj-lt"/>
              <a:buAutoNum type="arabicPeriod"/>
            </a:pPr>
            <a:r>
              <a:rPr lang="en-US" sz="2400" dirty="0"/>
              <a:t>After the meeting, electronically publish meeting minutes</a:t>
            </a:r>
          </a:p>
          <a:p>
            <a:pPr marL="742950" indent="-742950">
              <a:buFont typeface="+mj-lt"/>
              <a:buAutoNum type="arabicPeriod"/>
            </a:pPr>
            <a:endParaRPr lang="en-US" sz="2400" dirty="0"/>
          </a:p>
        </p:txBody>
      </p:sp>
      <p:grpSp>
        <p:nvGrpSpPr>
          <p:cNvPr id="8" name="Group 5"/>
          <p:cNvGrpSpPr/>
          <p:nvPr/>
        </p:nvGrpSpPr>
        <p:grpSpPr>
          <a:xfrm>
            <a:off x="-228600" y="5333999"/>
            <a:ext cx="1588180" cy="1676401"/>
            <a:chOff x="-140380" y="5333999"/>
            <a:chExt cx="1588180" cy="1676401"/>
          </a:xfrm>
        </p:grpSpPr>
        <p:pic>
          <p:nvPicPr>
            <p:cNvPr id="9"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0"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III.A.i</a:t>
              </a:r>
              <a:endParaRPr lang="en-US" sz="2000" b="1" dirty="0">
                <a:solidFill>
                  <a:srgbClr val="000000"/>
                </a:solidFill>
                <a:latin typeface="+mj-lt"/>
              </a:endParaRPr>
            </a:p>
          </p:txBody>
        </p:sp>
      </p:grpSp>
      <p:pic>
        <p:nvPicPr>
          <p:cNvPr id="11" name="Picture 10"/>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1095375" cy="1066800"/>
          </a:xfrm>
          <a:prstGeom prst="rect">
            <a:avLst/>
          </a:prstGeom>
          <a:noFill/>
          <a:ln>
            <a:noFill/>
          </a:ln>
        </p:spPr>
      </p:pic>
    </p:spTree>
    <p:extLst>
      <p:ext uri="{BB962C8B-B14F-4D97-AF65-F5344CB8AC3E}">
        <p14:creationId xmlns:p14="http://schemas.microsoft.com/office/powerpoint/2010/main" val="42790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9" name="Group 5"/>
          <p:cNvGrpSpPr/>
          <p:nvPr/>
        </p:nvGrpSpPr>
        <p:grpSpPr>
          <a:xfrm>
            <a:off x="-228600" y="5333999"/>
            <a:ext cx="1588180" cy="1676401"/>
            <a:chOff x="-140380" y="5333999"/>
            <a:chExt cx="1588180" cy="1676401"/>
          </a:xfrm>
        </p:grpSpPr>
        <p:pic>
          <p:nvPicPr>
            <p:cNvPr id="10"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1"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a:solidFill>
                    <a:srgbClr val="000000"/>
                  </a:solidFill>
                  <a:latin typeface="+mj-lt"/>
                </a:rPr>
                <a:t>III.A.ii</a:t>
              </a:r>
              <a:endParaRPr lang="en-US" b="1" dirty="0">
                <a:solidFill>
                  <a:srgbClr val="000000"/>
                </a:solidFill>
                <a:latin typeface="+mj-lt"/>
              </a:endParaRPr>
            </a:p>
          </p:txBody>
        </p:sp>
      </p:grpSp>
      <p:sp>
        <p:nvSpPr>
          <p:cNvPr id="2" name="Title 1"/>
          <p:cNvSpPr>
            <a:spLocks noGrp="1"/>
          </p:cNvSpPr>
          <p:nvPr>
            <p:ph type="title"/>
          </p:nvPr>
        </p:nvSpPr>
        <p:spPr>
          <a:xfrm>
            <a:off x="228600" y="152400"/>
            <a:ext cx="8686800" cy="990600"/>
          </a:xfrm>
          <a:solidFill>
            <a:srgbClr val="008000"/>
          </a:solidFill>
        </p:spPr>
        <p:txBody>
          <a:bodyPr/>
          <a:lstStyle/>
          <a:p>
            <a:r>
              <a:rPr lang="en-US" sz="3600" dirty="0">
                <a:solidFill>
                  <a:srgbClr val="FFFFFF"/>
                </a:solidFill>
              </a:rPr>
              <a:t>Using Data Effectively</a:t>
            </a:r>
            <a:br>
              <a:rPr lang="en-US" sz="3600" dirty="0">
                <a:solidFill>
                  <a:srgbClr val="FFFFFF"/>
                </a:solidFill>
              </a:rPr>
            </a:br>
            <a:r>
              <a:rPr lang="en-US" sz="2400" dirty="0">
                <a:solidFill>
                  <a:srgbClr val="FFFFFF"/>
                </a:solidFill>
              </a:rPr>
              <a:t>(see details in Coaches’ Workbook)</a:t>
            </a:r>
          </a:p>
        </p:txBody>
      </p:sp>
      <p:sp>
        <p:nvSpPr>
          <p:cNvPr id="3" name="Content Placeholder 2"/>
          <p:cNvSpPr>
            <a:spLocks noGrp="1"/>
          </p:cNvSpPr>
          <p:nvPr>
            <p:ph idx="1"/>
          </p:nvPr>
        </p:nvSpPr>
        <p:spPr>
          <a:xfrm>
            <a:off x="685800" y="1143000"/>
            <a:ext cx="8153400" cy="4648200"/>
          </a:xfrm>
        </p:spPr>
        <p:txBody>
          <a:bodyPr/>
          <a:lstStyle/>
          <a:p>
            <a:pPr marL="742950" indent="-742950">
              <a:buFont typeface="+mj-lt"/>
              <a:buAutoNum type="arabicPeriod"/>
            </a:pPr>
            <a:r>
              <a:rPr lang="en-US" sz="2000" dirty="0"/>
              <a:t>Collect appropriate and relevant data</a:t>
            </a:r>
          </a:p>
          <a:p>
            <a:pPr marL="742950" indent="-742950">
              <a:buFont typeface="+mj-lt"/>
              <a:buAutoNum type="arabicPeriod"/>
            </a:pPr>
            <a:r>
              <a:rPr lang="en-US" sz="2000" dirty="0"/>
              <a:t>Organize the data in a user-friendly manner that aides comprehension</a:t>
            </a:r>
          </a:p>
          <a:p>
            <a:pPr marL="742950" indent="-742950">
              <a:buFont typeface="+mj-lt"/>
              <a:buAutoNum type="arabicPeriod"/>
            </a:pPr>
            <a:r>
              <a:rPr lang="en-US" sz="2000" dirty="0"/>
              <a:t>Review and analyze the data at least monthly to guide decision-making</a:t>
            </a:r>
          </a:p>
          <a:p>
            <a:pPr marL="742950" indent="-742950">
              <a:buFont typeface="+mj-lt"/>
              <a:buAutoNum type="arabicPeriod"/>
            </a:pPr>
            <a:r>
              <a:rPr lang="en-US" sz="2000" dirty="0"/>
              <a:t>Make data available to all stakeholders</a:t>
            </a:r>
          </a:p>
          <a:p>
            <a:pPr marL="742950" indent="-742950">
              <a:buFont typeface="+mj-lt"/>
              <a:buAutoNum type="arabicPeriod"/>
            </a:pPr>
            <a:r>
              <a:rPr lang="en-US" sz="2000" dirty="0"/>
              <a:t>Provide staff development to all staff to use data to inform decision making </a:t>
            </a:r>
          </a:p>
          <a:p>
            <a:pPr marL="742950" indent="-742950">
              <a:buFont typeface="+mj-lt"/>
              <a:buAutoNum type="arabicPeriod"/>
            </a:pPr>
            <a:r>
              <a:rPr lang="en-US" sz="2000" dirty="0"/>
              <a:t>Use data analysis to inform decisions related to school-wide programs, classroom-based instructional practices, and student-specific interventions</a:t>
            </a:r>
          </a:p>
          <a:p>
            <a:pPr marL="742950" indent="-742950">
              <a:buFont typeface="+mj-lt"/>
              <a:buAutoNum type="arabicPeriod"/>
            </a:pPr>
            <a:r>
              <a:rPr lang="en-US" sz="2000" dirty="0"/>
              <a:t>Review data collection procedures and practices to ensure that data accurately reflect school events</a:t>
            </a:r>
          </a:p>
          <a:p>
            <a:pPr marL="742950" indent="-742950">
              <a:buFont typeface="+mj-lt"/>
              <a:buAutoNum type="arabicPeriod"/>
            </a:pPr>
            <a:r>
              <a:rPr lang="en-US" sz="2000" dirty="0"/>
              <a:t>Collect data on extent to which practice or intervention is being implemented accurately and fluently (implementation fidelity)</a:t>
            </a:r>
          </a:p>
          <a:p>
            <a:pPr marL="742950" indent="-742950">
              <a:buFont typeface="+mj-lt"/>
              <a:buAutoNum type="arabicPeriod"/>
            </a:pPr>
            <a:endParaRPr lang="en-US" sz="2000" dirty="0"/>
          </a:p>
        </p:txBody>
      </p:sp>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0" y="22023"/>
            <a:ext cx="1095375" cy="1066800"/>
          </a:xfrm>
          <a:prstGeom prst="rect">
            <a:avLst/>
          </a:prstGeom>
          <a:noFill/>
          <a:ln>
            <a:noFill/>
          </a:ln>
        </p:spPr>
      </p:pic>
    </p:spTree>
    <p:extLst>
      <p:ext uri="{BB962C8B-B14F-4D97-AF65-F5344CB8AC3E}">
        <p14:creationId xmlns:p14="http://schemas.microsoft.com/office/powerpoint/2010/main" val="1527645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Focus on Coaching</a:t>
            </a:r>
          </a:p>
          <a:p>
            <a:pPr eaLnBrk="1" hangingPunct="1">
              <a:buFontTx/>
              <a:buNone/>
            </a:pPr>
            <a:r>
              <a:rPr lang="en-US" sz="2400" dirty="0">
                <a:solidFill>
                  <a:srgbClr val="000000"/>
                </a:solidFill>
              </a:rPr>
              <a:t>	</a:t>
            </a:r>
            <a:r>
              <a:rPr lang="en-US" sz="2400" i="1" dirty="0">
                <a:solidFill>
                  <a:srgbClr val="000000"/>
                </a:solidFill>
              </a:rPr>
              <a:t>Quick Review and Focus on Coaching Class-wide PBIS</a:t>
            </a:r>
            <a:endParaRPr lang="en-US" sz="2400" b="1" i="1" dirty="0">
              <a:solidFill>
                <a:srgbClr val="000000"/>
              </a:solidFill>
            </a:endParaRPr>
          </a:p>
          <a:p>
            <a:pPr eaLnBrk="1" hangingPunct="1">
              <a:buFontTx/>
              <a:buNone/>
            </a:pPr>
            <a:r>
              <a:rPr lang="en-US" sz="2400" dirty="0">
                <a:solidFill>
                  <a:srgbClr val="000000"/>
                </a:solidFill>
              </a:rPr>
              <a:t>	</a:t>
            </a:r>
            <a:r>
              <a:rPr lang="en-US" sz="2400" i="1" dirty="0">
                <a:solidFill>
                  <a:srgbClr val="000000"/>
                </a:solidFill>
              </a:rPr>
              <a:t>Coaching Reports</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a:solidFill>
                  <a:srgbClr val="000000"/>
                </a:solidFill>
              </a:rPr>
              <a:t>Using Data to Drive Decision Making for Classrooms</a:t>
            </a:r>
          </a:p>
          <a:p>
            <a:pPr eaLnBrk="1" hangingPunct="1">
              <a:buFontTx/>
              <a:buNone/>
            </a:pPr>
            <a:r>
              <a:rPr lang="en-US" sz="2400" i="1" dirty="0">
                <a:solidFill>
                  <a:srgbClr val="000000"/>
                </a:solidFill>
              </a:rPr>
              <a:t>	Equity Data Review</a:t>
            </a:r>
          </a:p>
          <a:p>
            <a:pPr eaLnBrk="1" hangingPunct="1">
              <a:buFontTx/>
              <a:buNone/>
            </a:pPr>
            <a:r>
              <a:rPr lang="en-US" sz="2400" i="1" dirty="0">
                <a:solidFill>
                  <a:srgbClr val="000000"/>
                </a:solidFill>
              </a:rPr>
              <a:t>	TFI Cultural Responsiveness Companion</a:t>
            </a: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a:solidFill>
                <a:srgbClr val="000000"/>
              </a:solidFill>
              <a:latin typeface="+mj-lt"/>
            </a:endParaRPr>
          </a:p>
        </p:txBody>
      </p:sp>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Rounded Rectangle 5">
            <a:extLst>
              <a:ext uri="{FF2B5EF4-FFF2-40B4-BE49-F238E27FC236}">
                <a16:creationId xmlns:a16="http://schemas.microsoft.com/office/drawing/2014/main" id="{B4A72FA7-43EC-4FA4-9F88-4C6AABC4DDEC}"/>
              </a:ext>
            </a:extLst>
          </p:cNvPr>
          <p:cNvSpPr/>
          <p:nvPr/>
        </p:nvSpPr>
        <p:spPr bwMode="auto">
          <a:xfrm>
            <a:off x="647700" y="2438400"/>
            <a:ext cx="8305800" cy="762001"/>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pitchFamily="-108" charset="-128"/>
            </a:endParaRPr>
          </a:p>
        </p:txBody>
      </p:sp>
    </p:spTree>
    <p:extLst>
      <p:ext uri="{BB962C8B-B14F-4D97-AF65-F5344CB8AC3E}">
        <p14:creationId xmlns:p14="http://schemas.microsoft.com/office/powerpoint/2010/main" val="1617912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838200"/>
            <a:ext cx="7772400" cy="1470025"/>
          </a:xfrm>
          <a:solidFill>
            <a:schemeClr val="bg1"/>
          </a:solidFill>
        </p:spPr>
        <p:txBody>
          <a:bodyPr/>
          <a:lstStyle/>
          <a:p>
            <a:pPr eaLnBrk="1" hangingPunct="1"/>
            <a:r>
              <a:rPr lang="en-US" sz="4800" b="0" dirty="0">
                <a:solidFill>
                  <a:srgbClr val="3366FF"/>
                </a:solidFill>
              </a:rPr>
              <a:t>Coaching Reports</a:t>
            </a:r>
            <a:br>
              <a:rPr lang="en-US" sz="4800" b="0" dirty="0">
                <a:solidFill>
                  <a:srgbClr val="3366FF"/>
                </a:solidFill>
              </a:rPr>
            </a:br>
            <a:r>
              <a:rPr lang="en-US" sz="4000" dirty="0">
                <a:solidFill>
                  <a:srgbClr val="3366FF"/>
                </a:solidFill>
              </a:rPr>
              <a:t> </a:t>
            </a:r>
            <a:r>
              <a:rPr lang="en-US" sz="4000" b="0" dirty="0">
                <a:solidFill>
                  <a:srgbClr val="3366FF"/>
                </a:solidFill>
              </a:rPr>
              <a:t>(</a:t>
            </a:r>
            <a:r>
              <a:rPr lang="en-US" sz="4800" b="0" dirty="0">
                <a:solidFill>
                  <a:srgbClr val="3366FF"/>
                </a:solidFill>
              </a:rPr>
              <a:t>+ </a:t>
            </a:r>
            <a:r>
              <a:rPr lang="en-US" sz="2800" b="0" dirty="0">
                <a:solidFill>
                  <a:srgbClr val="3366FF"/>
                </a:solidFill>
              </a:rPr>
              <a:t>or</a:t>
            </a:r>
            <a:r>
              <a:rPr lang="en-US" sz="4800" b="0" dirty="0">
                <a:solidFill>
                  <a:srgbClr val="3366FF"/>
                </a:solidFill>
              </a:rPr>
              <a:t> </a:t>
            </a:r>
            <a:r>
              <a:rPr lang="el-GR" sz="4000" b="0" dirty="0">
                <a:solidFill>
                  <a:srgbClr val="3366FF"/>
                </a:solidFill>
              </a:rPr>
              <a:t>Δ</a:t>
            </a:r>
            <a:r>
              <a:rPr lang="en-US" sz="4000" b="0" dirty="0">
                <a:solidFill>
                  <a:srgbClr val="3366FF"/>
                </a:solidFill>
              </a:rPr>
              <a:t>)</a:t>
            </a:r>
          </a:p>
        </p:txBody>
      </p:sp>
      <p:sp>
        <p:nvSpPr>
          <p:cNvPr id="21507" name="Rectangle 3"/>
          <p:cNvSpPr>
            <a:spLocks noChangeArrowheads="1"/>
          </p:cNvSpPr>
          <p:nvPr/>
        </p:nvSpPr>
        <p:spPr bwMode="auto">
          <a:xfrm>
            <a:off x="685800" y="2895600"/>
            <a:ext cx="7772400" cy="3200400"/>
          </a:xfrm>
          <a:prstGeom prst="rect">
            <a:avLst/>
          </a:prstGeom>
          <a:solidFill>
            <a:srgbClr val="FFFFFF"/>
          </a:solidFill>
          <a:ln w="9525">
            <a:noFill/>
            <a:miter lim="800000"/>
            <a:headEnd/>
            <a:tailEnd/>
          </a:ln>
        </p:spPr>
        <p:txBody>
          <a:bodyPr>
            <a:prstTxWarp prst="textNoShape">
              <a:avLst/>
            </a:prstTxWarp>
          </a:bodyPr>
          <a:lstStyle/>
          <a:p>
            <a:pPr lvl="3" algn="l"/>
            <a:endParaRPr lang="en-US" sz="2400" dirty="0">
              <a:solidFill>
                <a:srgbClr val="3366FF"/>
              </a:solidFill>
              <a:latin typeface="Arial" pitchFamily="-1" charset="0"/>
            </a:endParaRPr>
          </a:p>
          <a:p>
            <a:pPr lvl="3" algn="l"/>
            <a:r>
              <a:rPr lang="en-US" sz="2400" dirty="0">
                <a:solidFill>
                  <a:srgbClr val="3366FF"/>
                </a:solidFill>
                <a:latin typeface="Arial" pitchFamily="-1" charset="0"/>
              </a:rPr>
              <a:t>1-2	 Details to introduce yourself  </a:t>
            </a:r>
          </a:p>
          <a:p>
            <a:pPr lvl="3" algn="l"/>
            <a:endParaRPr lang="en-US" sz="1200" dirty="0">
              <a:solidFill>
                <a:srgbClr val="3366FF"/>
              </a:solidFill>
              <a:latin typeface="Arial" pitchFamily="-1" charset="0"/>
            </a:endParaRPr>
          </a:p>
          <a:p>
            <a:pPr lvl="3" algn="l"/>
            <a:r>
              <a:rPr lang="en-US" sz="2400" dirty="0">
                <a:solidFill>
                  <a:srgbClr val="3366FF"/>
                </a:solidFill>
                <a:latin typeface="Arial" pitchFamily="-1" charset="0"/>
              </a:rPr>
              <a:t>1-2 Strengths </a:t>
            </a:r>
          </a:p>
          <a:p>
            <a:pPr lvl="3" algn="l"/>
            <a:r>
              <a:rPr lang="en-US" sz="1400" dirty="0">
                <a:solidFill>
                  <a:srgbClr val="3366FF"/>
                </a:solidFill>
                <a:latin typeface="Arial" pitchFamily="-1" charset="0"/>
              </a:rPr>
              <a:t>	  </a:t>
            </a:r>
            <a:r>
              <a:rPr lang="en-US" dirty="0">
                <a:solidFill>
                  <a:srgbClr val="3366FF"/>
                </a:solidFill>
                <a:latin typeface="Arial" pitchFamily="-1" charset="0"/>
              </a:rPr>
              <a:t>(with respect to coaching)</a:t>
            </a:r>
          </a:p>
          <a:p>
            <a:pPr lvl="3" algn="l"/>
            <a:endParaRPr lang="en-US" sz="1200" dirty="0">
              <a:solidFill>
                <a:srgbClr val="3366FF"/>
              </a:solidFill>
              <a:latin typeface="Arial" pitchFamily="-1" charset="0"/>
            </a:endParaRPr>
          </a:p>
          <a:p>
            <a:pPr lvl="3" algn="l"/>
            <a:r>
              <a:rPr lang="en-US" sz="2400" dirty="0">
                <a:solidFill>
                  <a:srgbClr val="3366FF"/>
                </a:solidFill>
                <a:latin typeface="Arial" pitchFamily="-1" charset="0"/>
              </a:rPr>
              <a:t>1-2 Concerns or challenges</a:t>
            </a:r>
          </a:p>
          <a:p>
            <a:pPr lvl="3" algn="l"/>
            <a:r>
              <a:rPr lang="en-US" dirty="0">
                <a:solidFill>
                  <a:srgbClr val="3366FF"/>
                </a:solidFill>
                <a:latin typeface="Arial" pitchFamily="-1" charset="0"/>
              </a:rPr>
              <a:t>	  (with respect to coaching)</a:t>
            </a:r>
          </a:p>
        </p:txBody>
      </p:sp>
      <p:grpSp>
        <p:nvGrpSpPr>
          <p:cNvPr id="21508" name="Group 15"/>
          <p:cNvGrpSpPr>
            <a:grpSpLocks/>
          </p:cNvGrpSpPr>
          <p:nvPr/>
        </p:nvGrpSpPr>
        <p:grpSpPr bwMode="auto">
          <a:xfrm rot="1594624">
            <a:off x="0" y="0"/>
            <a:ext cx="1447800" cy="1441450"/>
            <a:chOff x="1056" y="1296"/>
            <a:chExt cx="3270" cy="2732"/>
          </a:xfrm>
        </p:grpSpPr>
        <p:pic>
          <p:nvPicPr>
            <p:cNvPr id="21509" name="Picture 16" descr="MCj02937980000[1]"/>
            <p:cNvPicPr>
              <a:picLocks noChangeAspect="1" noChangeArrowheads="1"/>
            </p:cNvPicPr>
            <p:nvPr/>
          </p:nvPicPr>
          <p:blipFill>
            <a:blip r:embed="rId2"/>
            <a:srcRect/>
            <a:stretch>
              <a:fillRect/>
            </a:stretch>
          </p:blipFill>
          <p:spPr bwMode="auto">
            <a:xfrm rot="-1670284">
              <a:off x="1056" y="1296"/>
              <a:ext cx="3270" cy="2732"/>
            </a:xfrm>
            <a:prstGeom prst="rect">
              <a:avLst/>
            </a:prstGeom>
            <a:noFill/>
            <a:ln w="9525">
              <a:noFill/>
              <a:miter lim="800000"/>
              <a:headEnd/>
              <a:tailEnd/>
            </a:ln>
          </p:spPr>
        </p:pic>
        <p:sp>
          <p:nvSpPr>
            <p:cNvPr id="21510" name="WordArt 17"/>
            <p:cNvSpPr>
              <a:spLocks noChangeArrowheads="1" noChangeShapeType="1" noTextEdit="1"/>
            </p:cNvSpPr>
            <p:nvPr/>
          </p:nvSpPr>
          <p:spPr bwMode="auto">
            <a:xfrm rot="-1786787">
              <a:off x="1749" y="2441"/>
              <a:ext cx="1599" cy="180"/>
            </a:xfrm>
            <a:prstGeom prst="rect">
              <a:avLst/>
            </a:prstGeom>
          </p:spPr>
          <p:txBody>
            <a:bodyPr spcFirstLastPara="1" wrap="none" fromWordArt="1">
              <a:prstTxWarp prst="textArchDown">
                <a:avLst>
                  <a:gd name="adj" fmla="val 21478008"/>
                </a:avLst>
              </a:prstTxWarp>
            </a:bodyPr>
            <a:lstStyle/>
            <a:p>
              <a:r>
                <a:rPr lang="en-US" sz="3600" kern="10">
                  <a:ln w="9525">
                    <a:solidFill>
                      <a:srgbClr val="000000"/>
                    </a:solidFill>
                    <a:round/>
                    <a:headEnd/>
                    <a:tailEnd/>
                  </a:ln>
                  <a:solidFill>
                    <a:srgbClr val="000000"/>
                  </a:solidFill>
                  <a:latin typeface="Arial Black"/>
                  <a:ea typeface="Arial Black"/>
                  <a:cs typeface="Arial Black"/>
                </a:rPr>
                <a:t>Coach</a:t>
              </a:r>
            </a:p>
          </p:txBody>
        </p: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Focus on Coaching</a:t>
            </a:r>
          </a:p>
          <a:p>
            <a:pPr eaLnBrk="1" hangingPunct="1">
              <a:buFontTx/>
              <a:buNone/>
            </a:pPr>
            <a:r>
              <a:rPr lang="en-US" sz="2400" dirty="0">
                <a:solidFill>
                  <a:srgbClr val="000000"/>
                </a:solidFill>
              </a:rPr>
              <a:t>	</a:t>
            </a:r>
            <a:r>
              <a:rPr lang="en-US" sz="2400" i="1" dirty="0">
                <a:solidFill>
                  <a:srgbClr val="000000"/>
                </a:solidFill>
              </a:rPr>
              <a:t>Quick Review and Focus on Coaching Class-wide PBIS</a:t>
            </a:r>
            <a:endParaRPr lang="en-US" sz="2400" b="1" i="1" dirty="0">
              <a:solidFill>
                <a:srgbClr val="000000"/>
              </a:solidFill>
            </a:endParaRPr>
          </a:p>
          <a:p>
            <a:pPr eaLnBrk="1" hangingPunct="1">
              <a:buFontTx/>
              <a:buNone/>
            </a:pPr>
            <a:r>
              <a:rPr lang="en-US" sz="2400" dirty="0">
                <a:solidFill>
                  <a:srgbClr val="000000"/>
                </a:solidFill>
              </a:rPr>
              <a:t>	</a:t>
            </a:r>
            <a:r>
              <a:rPr lang="en-US" sz="2400" i="1" dirty="0">
                <a:solidFill>
                  <a:srgbClr val="000000"/>
                </a:solidFill>
              </a:rPr>
              <a:t>Coaching Reports</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a:solidFill>
                  <a:srgbClr val="000000"/>
                </a:solidFill>
              </a:rPr>
              <a:t>Using Data to Drive Decision Making for Classrooms</a:t>
            </a:r>
          </a:p>
          <a:p>
            <a:pPr eaLnBrk="1" hangingPunct="1">
              <a:buFontTx/>
              <a:buNone/>
            </a:pPr>
            <a:r>
              <a:rPr lang="en-US" sz="2400" i="1" dirty="0">
                <a:solidFill>
                  <a:srgbClr val="000000"/>
                </a:solidFill>
              </a:rPr>
              <a:t>	Equity Data Review</a:t>
            </a:r>
          </a:p>
          <a:p>
            <a:pPr eaLnBrk="1" hangingPunct="1">
              <a:buFontTx/>
              <a:buNone/>
            </a:pPr>
            <a:r>
              <a:rPr lang="en-US" sz="2400" i="1" dirty="0">
                <a:solidFill>
                  <a:srgbClr val="000000"/>
                </a:solidFill>
              </a:rPr>
              <a:t>	TFI Cultural Responsiveness Companion</a:t>
            </a: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a:solidFill>
                <a:srgbClr val="000000"/>
              </a:solidFill>
              <a:latin typeface="+mj-lt"/>
            </a:endParaRPr>
          </a:p>
        </p:txBody>
      </p:sp>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Rounded Rectangle 5">
            <a:extLst>
              <a:ext uri="{FF2B5EF4-FFF2-40B4-BE49-F238E27FC236}">
                <a16:creationId xmlns:a16="http://schemas.microsoft.com/office/drawing/2014/main" id="{B4A72FA7-43EC-4FA4-9F88-4C6AABC4DDEC}"/>
              </a:ext>
            </a:extLst>
          </p:cNvPr>
          <p:cNvSpPr/>
          <p:nvPr/>
        </p:nvSpPr>
        <p:spPr bwMode="auto">
          <a:xfrm>
            <a:off x="647700" y="3581398"/>
            <a:ext cx="8305800" cy="762001"/>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pitchFamily="-108" charset="-128"/>
            </a:endParaRPr>
          </a:p>
        </p:txBody>
      </p:sp>
    </p:spTree>
    <p:extLst>
      <p:ext uri="{BB962C8B-B14F-4D97-AF65-F5344CB8AC3E}">
        <p14:creationId xmlns:p14="http://schemas.microsoft.com/office/powerpoint/2010/main" val="1793667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Focus on Coaching</a:t>
            </a:r>
          </a:p>
          <a:p>
            <a:pPr eaLnBrk="1" hangingPunct="1">
              <a:buFontTx/>
              <a:buNone/>
            </a:pPr>
            <a:r>
              <a:rPr lang="en-US" sz="2400" dirty="0">
                <a:solidFill>
                  <a:srgbClr val="000000"/>
                </a:solidFill>
              </a:rPr>
              <a:t>	</a:t>
            </a:r>
            <a:r>
              <a:rPr lang="en-US" sz="2400" i="1" dirty="0">
                <a:solidFill>
                  <a:srgbClr val="000000"/>
                </a:solidFill>
              </a:rPr>
              <a:t>Quick Review and Focus on Coaching Class-wide PBIS</a:t>
            </a:r>
            <a:endParaRPr lang="en-US" sz="2400" b="1" i="1" dirty="0">
              <a:solidFill>
                <a:srgbClr val="000000"/>
              </a:solidFill>
            </a:endParaRPr>
          </a:p>
          <a:p>
            <a:pPr eaLnBrk="1" hangingPunct="1">
              <a:buFontTx/>
              <a:buNone/>
            </a:pPr>
            <a:r>
              <a:rPr lang="en-US" sz="2400" dirty="0">
                <a:solidFill>
                  <a:srgbClr val="000000"/>
                </a:solidFill>
              </a:rPr>
              <a:t>	</a:t>
            </a:r>
            <a:r>
              <a:rPr lang="en-US" sz="2400" i="1" dirty="0">
                <a:solidFill>
                  <a:srgbClr val="000000"/>
                </a:solidFill>
              </a:rPr>
              <a:t>Coaching Reports</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a:solidFill>
                  <a:srgbClr val="000000"/>
                </a:solidFill>
              </a:rPr>
              <a:t>Using Data to Drive Decision Making for Classrooms</a:t>
            </a:r>
          </a:p>
          <a:p>
            <a:pPr eaLnBrk="1" hangingPunct="1">
              <a:buFontTx/>
              <a:buNone/>
            </a:pPr>
            <a:r>
              <a:rPr lang="en-US" sz="2400" i="1" dirty="0">
                <a:solidFill>
                  <a:srgbClr val="000000"/>
                </a:solidFill>
              </a:rPr>
              <a:t>	Equity Data Review</a:t>
            </a:r>
          </a:p>
          <a:p>
            <a:pPr eaLnBrk="1" hangingPunct="1">
              <a:buFontTx/>
              <a:buNone/>
            </a:pPr>
            <a:r>
              <a:rPr lang="en-US" sz="2400" i="1" dirty="0">
                <a:solidFill>
                  <a:srgbClr val="000000"/>
                </a:solidFill>
              </a:rPr>
              <a:t>	TFI Cultural Responsiveness Companion</a:t>
            </a: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a:solidFill>
                <a:srgbClr val="000000"/>
              </a:solidFill>
              <a:latin typeface="+mj-lt"/>
            </a:endParaRPr>
          </a:p>
        </p:txBody>
      </p:sp>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850828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990600"/>
          </a:xfrm>
          <a:solidFill>
            <a:srgbClr val="2D2DB9"/>
          </a:solidFill>
        </p:spPr>
        <p:txBody>
          <a:bodyPr/>
          <a:lstStyle/>
          <a:p>
            <a:r>
              <a:rPr lang="en-US" sz="3600" dirty="0">
                <a:solidFill>
                  <a:srgbClr val="FFFFFF"/>
                </a:solidFill>
              </a:rPr>
              <a:t>Last time we met, we discussed where school-wide data fit into coaching roles.</a:t>
            </a:r>
          </a:p>
        </p:txBody>
      </p:sp>
      <p:sp>
        <p:nvSpPr>
          <p:cNvPr id="4" name="Text Placeholder 3"/>
          <p:cNvSpPr>
            <a:spLocks noGrp="1"/>
          </p:cNvSpPr>
          <p:nvPr>
            <p:ph idx="1"/>
          </p:nvPr>
        </p:nvSpPr>
        <p:spPr>
          <a:xfrm>
            <a:off x="685800" y="1066800"/>
            <a:ext cx="7772400" cy="4648200"/>
          </a:xfrm>
        </p:spPr>
        <p:txBody>
          <a:bodyPr>
            <a:noAutofit/>
          </a:bodyPr>
          <a:lstStyle/>
          <a:p>
            <a:pPr marL="457200" indent="-457200">
              <a:buFont typeface="Arial" panose="020B0604020202020204" pitchFamily="34" charset="0"/>
              <a:buChar char="•"/>
              <a:defRPr/>
            </a:pPr>
            <a:r>
              <a:rPr lang="en-US" sz="2200" dirty="0"/>
              <a:t>Recognizing and communicating changes in staff behavior that should be celebrated/reinforced (e.g., school-wide roll out!) </a:t>
            </a:r>
          </a:p>
          <a:p>
            <a:pPr marL="457200" indent="-457200">
              <a:buFont typeface="Arial" panose="020B0604020202020204" pitchFamily="34" charset="0"/>
              <a:buChar char="•"/>
              <a:defRPr/>
            </a:pPr>
            <a:r>
              <a:rPr lang="en-US" sz="2200" dirty="0"/>
              <a:t>Encouraging team to identify their accomplishments and plan for reinforcement</a:t>
            </a:r>
          </a:p>
          <a:p>
            <a:pPr marL="457200" indent="-457200">
              <a:defRPr/>
            </a:pPr>
            <a:r>
              <a:rPr lang="en-US" sz="2200" dirty="0"/>
              <a:t>Providing specific, descriptive feedback on progress towards goals and other successes </a:t>
            </a:r>
          </a:p>
          <a:p>
            <a:pPr marL="457200" indent="-457200">
              <a:defRPr/>
            </a:pPr>
            <a:r>
              <a:rPr lang="en-US" altLang="en-US" sz="2200" dirty="0">
                <a:ea typeface="ＭＳ Ｐゴシック" panose="020B0600070205080204" pitchFamily="34" charset="-128"/>
              </a:rPr>
              <a:t>Pinpointing specific targets of opportunity for growth, developing specific action plans, updating progress along the way </a:t>
            </a:r>
            <a:endParaRPr lang="en-US" sz="2200" dirty="0"/>
          </a:p>
          <a:p>
            <a:pPr marL="457200" indent="-457200">
              <a:defRPr/>
            </a:pPr>
            <a:r>
              <a:rPr lang="en-US" altLang="en-US" sz="2200" dirty="0">
                <a:ea typeface="ＭＳ Ｐゴシック" panose="020B0600070205080204" pitchFamily="34" charset="-128"/>
              </a:rPr>
              <a:t>Ensuring that both program quality/fidelity data and student outcome data are used for problem solving and decision making</a:t>
            </a:r>
          </a:p>
          <a:p>
            <a:pPr marL="0" indent="0">
              <a:buNone/>
              <a:defRPr/>
            </a:pPr>
            <a:endParaRPr lang="en-US" altLang="en-US" sz="2200" dirty="0">
              <a:ea typeface="ＭＳ Ｐゴシック" panose="020B0600070205080204" pitchFamily="34" charset="-128"/>
            </a:endParaRPr>
          </a:p>
          <a:p>
            <a:pPr marL="457200" indent="-457200">
              <a:defRPr/>
            </a:pPr>
            <a:endParaRPr lang="en-US" altLang="en-US" sz="2200" dirty="0">
              <a:ea typeface="ＭＳ Ｐゴシック" panose="020B0600070205080204" pitchFamily="34" charset="-128"/>
            </a:endParaRPr>
          </a:p>
          <a:p>
            <a:pPr marL="457200" indent="-457200">
              <a:buFont typeface="Arial" panose="020B0604020202020204" pitchFamily="34" charset="0"/>
              <a:buChar char="•"/>
              <a:defRPr/>
            </a:pPr>
            <a:endParaRPr lang="en-US" sz="2200" dirty="0"/>
          </a:p>
          <a:p>
            <a:pPr marL="457200" indent="-457200">
              <a:buFont typeface="Arial" panose="020B0604020202020204" pitchFamily="34" charset="0"/>
              <a:buChar char="•"/>
              <a:defRPr/>
            </a:pPr>
            <a:endParaRPr lang="en-US" sz="2200" dirty="0"/>
          </a:p>
          <a:p>
            <a:pPr>
              <a:defRPr/>
            </a:pPr>
            <a:endParaRPr lang="en-US" sz="2200" dirty="0"/>
          </a:p>
          <a:p>
            <a:pPr algn="ctr">
              <a:defRPr/>
            </a:pPr>
            <a:endParaRPr lang="en-US" sz="2200" dirty="0"/>
          </a:p>
        </p:txBody>
      </p:sp>
      <p:pic>
        <p:nvPicPr>
          <p:cNvPr id="5" name="Picture 4"/>
          <p:cNvPicPr>
            <a:picLocks noChangeAspect="1"/>
          </p:cNvPicPr>
          <p:nvPr/>
        </p:nvPicPr>
        <p:blipFill>
          <a:blip r:embed="rId2"/>
          <a:stretch>
            <a:fillRect/>
          </a:stretch>
        </p:blipFill>
        <p:spPr>
          <a:xfrm>
            <a:off x="6155199" y="5943600"/>
            <a:ext cx="2993813" cy="9144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535906"/>
            <a:ext cx="6019800" cy="322093"/>
          </a:xfrm>
          <a:prstGeom prst="rect">
            <a:avLst/>
          </a:prstGeom>
        </p:spPr>
      </p:pic>
      <p:sp>
        <p:nvSpPr>
          <p:cNvPr id="7" name="TextBox 6"/>
          <p:cNvSpPr txBox="1"/>
          <p:nvPr/>
        </p:nvSpPr>
        <p:spPr>
          <a:xfrm>
            <a:off x="-63811" y="6153090"/>
            <a:ext cx="1616097" cy="400110"/>
          </a:xfrm>
          <a:prstGeom prst="rect">
            <a:avLst/>
          </a:prstGeom>
          <a:noFill/>
        </p:spPr>
        <p:txBody>
          <a:bodyPr wrap="none" rtlCol="0">
            <a:spAutoFit/>
          </a:bodyPr>
          <a:lstStyle/>
          <a:p>
            <a:r>
              <a:rPr lang="en-US" sz="2000" dirty="0">
                <a:solidFill>
                  <a:schemeClr val="accent2"/>
                </a:solidFill>
              </a:rPr>
              <a:t>adapted from:</a:t>
            </a:r>
          </a:p>
        </p:txBody>
      </p:sp>
      <p:pic>
        <p:nvPicPr>
          <p:cNvPr id="8" name="Picture 7"/>
          <p:cNvPicPr/>
          <p:nvPr/>
        </p:nvPicPr>
        <p:blipFill>
          <a:blip r:embed="rId4">
            <a:extLst>
              <a:ext uri="{28A0092B-C50C-407E-A947-70E740481C1C}">
                <a14:useLocalDpi xmlns:a14="http://schemas.microsoft.com/office/drawing/2010/main"/>
              </a:ext>
            </a:extLst>
          </a:blip>
          <a:srcRect/>
          <a:stretch>
            <a:fillRect/>
          </a:stretch>
        </p:blipFill>
        <p:spPr bwMode="auto">
          <a:xfrm>
            <a:off x="-28576" y="609600"/>
            <a:ext cx="1095375" cy="1066800"/>
          </a:xfrm>
          <a:prstGeom prst="rect">
            <a:avLst/>
          </a:prstGeom>
          <a:noFill/>
          <a:ln>
            <a:noFill/>
          </a:ln>
        </p:spPr>
      </p:pic>
      <p:sp>
        <p:nvSpPr>
          <p:cNvPr id="9" name="Title 1"/>
          <p:cNvSpPr txBox="1">
            <a:spLocks/>
          </p:cNvSpPr>
          <p:nvPr/>
        </p:nvSpPr>
        <p:spPr bwMode="auto">
          <a:xfrm>
            <a:off x="304800" y="5831946"/>
            <a:ext cx="8534400" cy="990600"/>
          </a:xfrm>
          <a:prstGeom prst="rect">
            <a:avLst/>
          </a:prstGeom>
          <a:solidFill>
            <a:srgbClr val="2D2DB9"/>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r>
              <a:rPr lang="en-US" sz="3600" dirty="0">
                <a:solidFill>
                  <a:srgbClr val="FFFFFF"/>
                </a:solidFill>
              </a:rPr>
              <a:t>Today, we will focus on diving into your data to consider supports for classrooms. </a:t>
            </a:r>
          </a:p>
        </p:txBody>
      </p:sp>
    </p:spTree>
    <p:extLst>
      <p:ext uri="{BB962C8B-B14F-4D97-AF65-F5344CB8AC3E}">
        <p14:creationId xmlns:p14="http://schemas.microsoft.com/office/powerpoint/2010/main" val="547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 y="1143000"/>
            <a:ext cx="9448800" cy="5715000"/>
          </a:xfrm>
          <a:prstGeom prst="rect">
            <a:avLst/>
          </a:prstGeom>
          <a:solidFill>
            <a:srgbClr val="FFFF00">
              <a:alpha val="2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dirty="0"/>
              <a:t>Continuous Quality Improvement</a:t>
            </a:r>
          </a:p>
        </p:txBody>
      </p:sp>
      <p:sp>
        <p:nvSpPr>
          <p:cNvPr id="9" name="Rectangle 8"/>
          <p:cNvSpPr/>
          <p:nvPr/>
        </p:nvSpPr>
        <p:spPr>
          <a:xfrm rot="20038151">
            <a:off x="2836681" y="3318781"/>
            <a:ext cx="2838662" cy="1569660"/>
          </a:xfrm>
          <a:prstGeom prst="rect">
            <a:avLst/>
          </a:prstGeom>
          <a:noFill/>
        </p:spPr>
        <p:txBody>
          <a:bodyPr wrap="none" lIns="91440" tIns="45720" rIns="91440" bIns="45720">
            <a:spAutoFit/>
          </a:bodyPr>
          <a:lstStyle/>
          <a:p>
            <a:pPr algn="ctr"/>
            <a:r>
              <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a:t>
            </a:r>
          </a:p>
        </p:txBody>
      </p:sp>
      <p:grpSp>
        <p:nvGrpSpPr>
          <p:cNvPr id="23" name="Group 22"/>
          <p:cNvGrpSpPr/>
          <p:nvPr/>
        </p:nvGrpSpPr>
        <p:grpSpPr>
          <a:xfrm>
            <a:off x="4477485" y="1371617"/>
            <a:ext cx="4361715" cy="830997"/>
            <a:chOff x="4477485" y="1371617"/>
            <a:chExt cx="4361715" cy="830997"/>
          </a:xfrm>
        </p:grpSpPr>
        <p:sp>
          <p:nvSpPr>
            <p:cNvPr id="11" name="TextBox 10"/>
            <p:cNvSpPr txBox="1"/>
            <p:nvPr/>
          </p:nvSpPr>
          <p:spPr>
            <a:xfrm>
              <a:off x="6019800" y="1371617"/>
              <a:ext cx="2819400" cy="830997"/>
            </a:xfrm>
            <a:prstGeom prst="rect">
              <a:avLst/>
            </a:prstGeom>
            <a:noFill/>
          </p:spPr>
          <p:txBody>
            <a:bodyPr wrap="square" rtlCol="0">
              <a:spAutoFit/>
            </a:bodyPr>
            <a:lstStyle/>
            <a:p>
              <a:r>
                <a:rPr lang="en-US" sz="2400" dirty="0">
                  <a:solidFill>
                    <a:schemeClr val="bg1"/>
                  </a:solidFill>
                </a:rPr>
                <a:t>Identify problems with precision</a:t>
              </a:r>
            </a:p>
          </p:txBody>
        </p:sp>
        <p:sp>
          <p:nvSpPr>
            <p:cNvPr id="10" name="Right Arrow 9"/>
            <p:cNvSpPr/>
            <p:nvPr/>
          </p:nvSpPr>
          <p:spPr>
            <a:xfrm>
              <a:off x="4477485" y="1613663"/>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4" name="Group 23"/>
          <p:cNvGrpSpPr/>
          <p:nvPr/>
        </p:nvGrpSpPr>
        <p:grpSpPr>
          <a:xfrm>
            <a:off x="5862940" y="3242505"/>
            <a:ext cx="3361590" cy="830997"/>
            <a:chOff x="5862940" y="3242505"/>
            <a:chExt cx="3361590" cy="830997"/>
          </a:xfrm>
        </p:grpSpPr>
        <p:sp>
          <p:nvSpPr>
            <p:cNvPr id="13" name="TextBox 12"/>
            <p:cNvSpPr txBox="1"/>
            <p:nvPr/>
          </p:nvSpPr>
          <p:spPr>
            <a:xfrm>
              <a:off x="7395730" y="3242505"/>
              <a:ext cx="1828800" cy="830997"/>
            </a:xfrm>
            <a:prstGeom prst="rect">
              <a:avLst/>
            </a:prstGeom>
            <a:noFill/>
          </p:spPr>
          <p:txBody>
            <a:bodyPr wrap="square" rtlCol="0">
              <a:spAutoFit/>
            </a:bodyPr>
            <a:lstStyle/>
            <a:p>
              <a:r>
                <a:rPr lang="en-US" sz="2400" dirty="0">
                  <a:solidFill>
                    <a:schemeClr val="bg1"/>
                  </a:solidFill>
                </a:rPr>
                <a:t>Establish goal(s)</a:t>
              </a:r>
            </a:p>
          </p:txBody>
        </p:sp>
        <p:sp>
          <p:nvSpPr>
            <p:cNvPr id="14" name="Right Arrow 13"/>
            <p:cNvSpPr/>
            <p:nvPr/>
          </p:nvSpPr>
          <p:spPr>
            <a:xfrm>
              <a:off x="5862940" y="3484551"/>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5" name="Group 24"/>
          <p:cNvGrpSpPr/>
          <p:nvPr/>
        </p:nvGrpSpPr>
        <p:grpSpPr>
          <a:xfrm>
            <a:off x="5715000" y="4842754"/>
            <a:ext cx="3390165" cy="830997"/>
            <a:chOff x="5715000" y="4842754"/>
            <a:chExt cx="3390165" cy="830997"/>
          </a:xfrm>
        </p:grpSpPr>
        <p:sp>
          <p:nvSpPr>
            <p:cNvPr id="15" name="Right Arrow 14"/>
            <p:cNvSpPr/>
            <p:nvPr/>
          </p:nvSpPr>
          <p:spPr>
            <a:xfrm>
              <a:off x="5715000" y="5084800"/>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276365" y="4842754"/>
              <a:ext cx="1828800" cy="830997"/>
            </a:xfrm>
            <a:prstGeom prst="rect">
              <a:avLst/>
            </a:prstGeom>
            <a:noFill/>
          </p:spPr>
          <p:txBody>
            <a:bodyPr wrap="square" rtlCol="0">
              <a:spAutoFit/>
            </a:bodyPr>
            <a:lstStyle/>
            <a:p>
              <a:r>
                <a:rPr lang="en-US" sz="2400" dirty="0">
                  <a:solidFill>
                    <a:schemeClr val="bg1"/>
                  </a:solidFill>
                </a:rPr>
                <a:t>Develop solution(s)</a:t>
              </a:r>
            </a:p>
          </p:txBody>
        </p:sp>
      </p:grpSp>
      <p:grpSp>
        <p:nvGrpSpPr>
          <p:cNvPr id="26" name="Group 25"/>
          <p:cNvGrpSpPr/>
          <p:nvPr/>
        </p:nvGrpSpPr>
        <p:grpSpPr>
          <a:xfrm>
            <a:off x="76199" y="5258251"/>
            <a:ext cx="3066316" cy="1569660"/>
            <a:chOff x="76199" y="5258251"/>
            <a:chExt cx="3066316" cy="1569660"/>
          </a:xfrm>
        </p:grpSpPr>
        <p:sp>
          <p:nvSpPr>
            <p:cNvPr id="17" name="Right Arrow 16"/>
            <p:cNvSpPr/>
            <p:nvPr/>
          </p:nvSpPr>
          <p:spPr>
            <a:xfrm rot="10800000">
              <a:off x="1600200" y="5500297"/>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TextBox 17"/>
            <p:cNvSpPr txBox="1"/>
            <p:nvPr/>
          </p:nvSpPr>
          <p:spPr>
            <a:xfrm>
              <a:off x="76199" y="5258251"/>
              <a:ext cx="1981201" cy="1569660"/>
            </a:xfrm>
            <a:prstGeom prst="rect">
              <a:avLst/>
            </a:prstGeom>
            <a:noFill/>
          </p:spPr>
          <p:txBody>
            <a:bodyPr wrap="square" rtlCol="0">
              <a:spAutoFit/>
            </a:bodyPr>
            <a:lstStyle/>
            <a:p>
              <a:r>
                <a:rPr lang="en-US" sz="2400" dirty="0">
                  <a:solidFill>
                    <a:schemeClr val="bg1"/>
                  </a:solidFill>
                </a:rPr>
                <a:t>Implement solution(s) with integrity and fidelity</a:t>
              </a:r>
            </a:p>
          </p:txBody>
        </p:sp>
      </p:grpSp>
      <p:grpSp>
        <p:nvGrpSpPr>
          <p:cNvPr id="27" name="Group 26"/>
          <p:cNvGrpSpPr/>
          <p:nvPr/>
        </p:nvGrpSpPr>
        <p:grpSpPr>
          <a:xfrm>
            <a:off x="12094" y="2775515"/>
            <a:ext cx="2660048" cy="1569660"/>
            <a:chOff x="12094" y="2775515"/>
            <a:chExt cx="2660048" cy="1569660"/>
          </a:xfrm>
        </p:grpSpPr>
        <p:sp>
          <p:nvSpPr>
            <p:cNvPr id="19" name="Right Arrow 18"/>
            <p:cNvSpPr/>
            <p:nvPr/>
          </p:nvSpPr>
          <p:spPr>
            <a:xfrm rot="10800000">
              <a:off x="1295399" y="3483404"/>
              <a:ext cx="1376743"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TextBox 19"/>
            <p:cNvSpPr txBox="1"/>
            <p:nvPr/>
          </p:nvSpPr>
          <p:spPr>
            <a:xfrm>
              <a:off x="12094" y="2775515"/>
              <a:ext cx="1981201" cy="1569660"/>
            </a:xfrm>
            <a:prstGeom prst="rect">
              <a:avLst/>
            </a:prstGeom>
            <a:noFill/>
          </p:spPr>
          <p:txBody>
            <a:bodyPr wrap="square" rtlCol="0">
              <a:spAutoFit/>
            </a:bodyPr>
            <a:lstStyle/>
            <a:p>
              <a:r>
                <a:rPr lang="en-US" sz="2400" dirty="0">
                  <a:solidFill>
                    <a:schemeClr val="bg1"/>
                  </a:solidFill>
                </a:rPr>
                <a:t>Monitor outcomes and compare </a:t>
              </a:r>
            </a:p>
            <a:p>
              <a:r>
                <a:rPr lang="en-US" sz="2400" dirty="0">
                  <a:solidFill>
                    <a:schemeClr val="bg1"/>
                  </a:solidFill>
                </a:rPr>
                <a:t>to goal(s)</a:t>
              </a:r>
            </a:p>
          </p:txBody>
        </p:sp>
      </p:grpSp>
      <p:grpSp>
        <p:nvGrpSpPr>
          <p:cNvPr id="28" name="Group 27"/>
          <p:cNvGrpSpPr/>
          <p:nvPr/>
        </p:nvGrpSpPr>
        <p:grpSpPr>
          <a:xfrm>
            <a:off x="104775" y="1209595"/>
            <a:ext cx="3318110" cy="1438342"/>
            <a:chOff x="104775" y="1209595"/>
            <a:chExt cx="3318110" cy="1438342"/>
          </a:xfrm>
        </p:grpSpPr>
        <p:sp>
          <p:nvSpPr>
            <p:cNvPr id="21" name="Right Arrow 20"/>
            <p:cNvSpPr/>
            <p:nvPr/>
          </p:nvSpPr>
          <p:spPr>
            <a:xfrm rot="13088305">
              <a:off x="2046142" y="2301030"/>
              <a:ext cx="1376743"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TextBox 21"/>
            <p:cNvSpPr txBox="1"/>
            <p:nvPr/>
          </p:nvSpPr>
          <p:spPr>
            <a:xfrm>
              <a:off x="104775" y="1209595"/>
              <a:ext cx="2409825" cy="1200329"/>
            </a:xfrm>
            <a:prstGeom prst="rect">
              <a:avLst/>
            </a:prstGeom>
            <a:noFill/>
          </p:spPr>
          <p:txBody>
            <a:bodyPr wrap="square" rtlCol="0">
              <a:spAutoFit/>
            </a:bodyPr>
            <a:lstStyle/>
            <a:p>
              <a:r>
                <a:rPr lang="en-US" sz="2400" dirty="0">
                  <a:solidFill>
                    <a:schemeClr val="bg1"/>
                  </a:solidFill>
                </a:rPr>
                <a:t>Reassess and revise solution(s) as needed</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523999"/>
            <a:ext cx="5159225" cy="515922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p:cNvPicPr/>
          <p:nvPr/>
        </p:nvPicPr>
        <p:blipFill>
          <a:blip r:embed="rId4">
            <a:extLst>
              <a:ext uri="{28A0092B-C50C-407E-A947-70E740481C1C}">
                <a14:useLocalDpi xmlns:a14="http://schemas.microsoft.com/office/drawing/2010/main"/>
              </a:ext>
            </a:extLst>
          </a:blip>
          <a:srcRect/>
          <a:stretch>
            <a:fillRect/>
          </a:stretch>
        </p:blipFill>
        <p:spPr bwMode="auto">
          <a:xfrm>
            <a:off x="3657600" y="2362200"/>
            <a:ext cx="1095375" cy="1066800"/>
          </a:xfrm>
          <a:prstGeom prst="rect">
            <a:avLst/>
          </a:prstGeom>
          <a:noFill/>
          <a:ln>
            <a:noFill/>
          </a:ln>
        </p:spPr>
      </p:pic>
    </p:spTree>
    <p:extLst>
      <p:ext uri="{BB962C8B-B14F-4D97-AF65-F5344CB8AC3E}">
        <p14:creationId xmlns:p14="http://schemas.microsoft.com/office/powerpoint/2010/main" val="2733360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Vertical)">
                                      <p:cBhvr>
                                        <p:cTn id="1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 y="1143000"/>
            <a:ext cx="9448800" cy="5715000"/>
          </a:xfrm>
          <a:prstGeom prst="rect">
            <a:avLst/>
          </a:prstGeom>
          <a:solidFill>
            <a:srgbClr val="FFFF00">
              <a:alpha val="2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381000" y="230188"/>
            <a:ext cx="8382000" cy="677108"/>
          </a:xfrm>
        </p:spPr>
        <p:txBody>
          <a:bodyPr/>
          <a:lstStyle/>
          <a:p>
            <a:r>
              <a:rPr lang="en-US" dirty="0"/>
              <a:t>Let’s get started…</a:t>
            </a:r>
          </a:p>
        </p:txBody>
      </p:sp>
      <p:sp>
        <p:nvSpPr>
          <p:cNvPr id="9" name="Rectangle 8"/>
          <p:cNvSpPr/>
          <p:nvPr/>
        </p:nvSpPr>
        <p:spPr>
          <a:xfrm rot="20038151">
            <a:off x="2836681" y="3318781"/>
            <a:ext cx="2838662" cy="1569660"/>
          </a:xfrm>
          <a:prstGeom prst="rect">
            <a:avLst/>
          </a:prstGeom>
          <a:noFill/>
        </p:spPr>
        <p:txBody>
          <a:bodyPr wrap="none" lIns="91440" tIns="45720" rIns="91440" bIns="45720">
            <a:spAutoFit/>
          </a:bodyPr>
          <a:lstStyle/>
          <a:p>
            <a:pPr algn="ctr"/>
            <a:r>
              <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a:t>
            </a:r>
          </a:p>
        </p:txBody>
      </p:sp>
      <p:grpSp>
        <p:nvGrpSpPr>
          <p:cNvPr id="23" name="Group 22"/>
          <p:cNvGrpSpPr/>
          <p:nvPr/>
        </p:nvGrpSpPr>
        <p:grpSpPr>
          <a:xfrm>
            <a:off x="4477485" y="1371617"/>
            <a:ext cx="4361715" cy="830997"/>
            <a:chOff x="4477485" y="1371617"/>
            <a:chExt cx="4361715" cy="830997"/>
          </a:xfrm>
        </p:grpSpPr>
        <p:sp>
          <p:nvSpPr>
            <p:cNvPr id="11" name="TextBox 10"/>
            <p:cNvSpPr txBox="1"/>
            <p:nvPr/>
          </p:nvSpPr>
          <p:spPr>
            <a:xfrm>
              <a:off x="6019800" y="1371617"/>
              <a:ext cx="2819400" cy="830997"/>
            </a:xfrm>
            <a:prstGeom prst="rect">
              <a:avLst/>
            </a:prstGeom>
            <a:noFill/>
          </p:spPr>
          <p:txBody>
            <a:bodyPr wrap="square" rtlCol="0">
              <a:spAutoFit/>
            </a:bodyPr>
            <a:lstStyle/>
            <a:p>
              <a:r>
                <a:rPr lang="en-US" sz="2400" dirty="0">
                  <a:solidFill>
                    <a:schemeClr val="bg1"/>
                  </a:solidFill>
                </a:rPr>
                <a:t>Identify problems with precision</a:t>
              </a:r>
            </a:p>
          </p:txBody>
        </p:sp>
        <p:sp>
          <p:nvSpPr>
            <p:cNvPr id="10" name="Right Arrow 9"/>
            <p:cNvSpPr/>
            <p:nvPr/>
          </p:nvSpPr>
          <p:spPr>
            <a:xfrm>
              <a:off x="4477485" y="1613663"/>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523999"/>
            <a:ext cx="5159225" cy="515922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p:cNvPicPr/>
          <p:nvPr/>
        </p:nvPicPr>
        <p:blipFill>
          <a:blip r:embed="rId4">
            <a:extLst>
              <a:ext uri="{28A0092B-C50C-407E-A947-70E740481C1C}">
                <a14:useLocalDpi xmlns:a14="http://schemas.microsoft.com/office/drawing/2010/main"/>
              </a:ext>
            </a:extLst>
          </a:blip>
          <a:srcRect/>
          <a:stretch>
            <a:fillRect/>
          </a:stretch>
        </p:blipFill>
        <p:spPr bwMode="auto">
          <a:xfrm>
            <a:off x="3657600" y="2362200"/>
            <a:ext cx="1095375" cy="1066800"/>
          </a:xfrm>
          <a:prstGeom prst="rect">
            <a:avLst/>
          </a:prstGeom>
          <a:noFill/>
          <a:ln>
            <a:noFill/>
          </a:ln>
        </p:spPr>
      </p:pic>
    </p:spTree>
    <p:extLst>
      <p:ext uri="{BB962C8B-B14F-4D97-AF65-F5344CB8AC3E}">
        <p14:creationId xmlns:p14="http://schemas.microsoft.com/office/powerpoint/2010/main" val="2523947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right)">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 name="Rectangle 5"/>
          <p:cNvSpPr/>
          <p:nvPr/>
        </p:nvSpPr>
        <p:spPr bwMode="auto">
          <a:xfrm>
            <a:off x="5410200" y="1143000"/>
            <a:ext cx="3581400" cy="5334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
        <p:nvSpPr>
          <p:cNvPr id="2" name="Title 1"/>
          <p:cNvSpPr>
            <a:spLocks noGrp="1"/>
          </p:cNvSpPr>
          <p:nvPr>
            <p:ph type="title"/>
          </p:nvPr>
        </p:nvSpPr>
        <p:spPr>
          <a:xfrm>
            <a:off x="685800" y="152399"/>
            <a:ext cx="8229600" cy="914401"/>
          </a:xfrm>
          <a:solidFill>
            <a:srgbClr val="FFFFFF"/>
          </a:solidFill>
        </p:spPr>
        <p:txBody>
          <a:bodyPr/>
          <a:lstStyle/>
          <a:p>
            <a:r>
              <a:rPr lang="en-US" sz="3600" dirty="0">
                <a:solidFill>
                  <a:srgbClr val="3366FF"/>
                </a:solidFill>
              </a:rPr>
              <a:t>Data-Driven Problem Solving </a:t>
            </a:r>
            <a:br>
              <a:rPr lang="en-US" sz="3600" dirty="0">
                <a:solidFill>
                  <a:srgbClr val="3366FF"/>
                </a:solidFill>
              </a:rPr>
            </a:br>
            <a:r>
              <a:rPr lang="en-US" sz="3600" dirty="0">
                <a:solidFill>
                  <a:srgbClr val="3366FF"/>
                </a:solidFill>
              </a:rPr>
              <a:t>for Classrooms</a:t>
            </a:r>
          </a:p>
        </p:txBody>
      </p:sp>
      <p:sp>
        <p:nvSpPr>
          <p:cNvPr id="3" name="Content Placeholder 2"/>
          <p:cNvSpPr>
            <a:spLocks noGrp="1"/>
          </p:cNvSpPr>
          <p:nvPr>
            <p:ph idx="1"/>
          </p:nvPr>
        </p:nvSpPr>
        <p:spPr>
          <a:xfrm>
            <a:off x="685800" y="1143000"/>
            <a:ext cx="5334000" cy="5334000"/>
          </a:xfrm>
          <a:solidFill>
            <a:srgbClr val="FFFFFF"/>
          </a:solidFill>
        </p:spPr>
        <p:txBody>
          <a:bodyPr/>
          <a:lstStyle/>
          <a:p>
            <a:r>
              <a:rPr lang="en-US" sz="2400" dirty="0">
                <a:solidFill>
                  <a:srgbClr val="3366FF"/>
                </a:solidFill>
              </a:rPr>
              <a:t>We are about to engage in a series of activities that require you to review and use your school’s data on </a:t>
            </a:r>
            <a:r>
              <a:rPr lang="en-US" sz="2400" dirty="0" err="1">
                <a:solidFill>
                  <a:srgbClr val="3366FF"/>
                </a:solidFill>
              </a:rPr>
              <a:t>pbisapps.org</a:t>
            </a:r>
            <a:endParaRPr lang="en-US" sz="2400" dirty="0">
              <a:solidFill>
                <a:srgbClr val="3366FF"/>
              </a:solidFill>
            </a:endParaRPr>
          </a:p>
          <a:p>
            <a:pPr lvl="1"/>
            <a:r>
              <a:rPr lang="en-US" sz="2200" dirty="0">
                <a:solidFill>
                  <a:srgbClr val="3366FF"/>
                </a:solidFill>
              </a:rPr>
              <a:t>Log on to </a:t>
            </a:r>
            <a:r>
              <a:rPr lang="en-US" sz="2200" dirty="0" err="1">
                <a:solidFill>
                  <a:srgbClr val="3366FF"/>
                </a:solidFill>
              </a:rPr>
              <a:t>pbisapps.org</a:t>
            </a:r>
            <a:endParaRPr lang="en-US" sz="2200" dirty="0">
              <a:solidFill>
                <a:srgbClr val="3366FF"/>
              </a:solidFill>
            </a:endParaRPr>
          </a:p>
          <a:p>
            <a:pPr lvl="1"/>
            <a:r>
              <a:rPr lang="en-US" sz="2200" dirty="0">
                <a:solidFill>
                  <a:srgbClr val="3366FF"/>
                </a:solidFill>
              </a:rPr>
              <a:t>Go to closed survey windows</a:t>
            </a:r>
          </a:p>
          <a:p>
            <a:pPr lvl="1"/>
            <a:r>
              <a:rPr lang="en-US" sz="2200" dirty="0">
                <a:solidFill>
                  <a:srgbClr val="3366FF"/>
                </a:solidFill>
              </a:rPr>
              <a:t>Choose a survey (e.g., Self Assessment Survey, Team Checklist) </a:t>
            </a:r>
          </a:p>
          <a:p>
            <a:pPr lvl="1"/>
            <a:r>
              <a:rPr lang="en-US" sz="2200" dirty="0">
                <a:solidFill>
                  <a:srgbClr val="3366FF"/>
                </a:solidFill>
              </a:rPr>
              <a:t>Choose View Reports </a:t>
            </a:r>
          </a:p>
          <a:p>
            <a:r>
              <a:rPr lang="en-US" sz="2400" dirty="0">
                <a:solidFill>
                  <a:srgbClr val="3366FF"/>
                </a:solidFill>
              </a:rPr>
              <a:t>Remember different types of reports (total, subscale, </a:t>
            </a:r>
            <a:r>
              <a:rPr lang="en-US" sz="2400" dirty="0" err="1">
                <a:solidFill>
                  <a:srgbClr val="3366FF"/>
                </a:solidFill>
              </a:rPr>
              <a:t>subsubscale</a:t>
            </a:r>
            <a:r>
              <a:rPr lang="en-US" sz="2400" dirty="0">
                <a:solidFill>
                  <a:srgbClr val="3366FF"/>
                </a:solidFill>
              </a:rPr>
              <a:t>, item reports) </a:t>
            </a:r>
          </a:p>
          <a:p>
            <a:endParaRPr lang="en-US" sz="2400" dirty="0">
              <a:solidFill>
                <a:srgbClr val="3366FF"/>
              </a:solidFill>
            </a:endParaRPr>
          </a:p>
        </p:txBody>
      </p:sp>
      <p:pic>
        <p:nvPicPr>
          <p:cNvPr id="4" name="Content Placeholder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033528" y="1295400"/>
            <a:ext cx="2864620" cy="2286000"/>
          </a:xfrm>
          <a:prstGeom prst="rect">
            <a:avLst/>
          </a:prstGeom>
          <a:noFill/>
          <a:ln w="9525">
            <a:noFill/>
            <a:miter lim="800000"/>
            <a:headEnd/>
            <a:tailEnd/>
          </a:ln>
        </p:spPr>
      </p:pic>
      <p:pic>
        <p:nvPicPr>
          <p:cNvPr id="5"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9800" y="3810000"/>
            <a:ext cx="2895600" cy="1981200"/>
          </a:xfrm>
          <a:prstGeom prst="rect">
            <a:avLst/>
          </a:prstGeom>
        </p:spPr>
      </p:pic>
    </p:spTree>
    <p:extLst>
      <p:ext uri="{BB962C8B-B14F-4D97-AF65-F5344CB8AC3E}">
        <p14:creationId xmlns:p14="http://schemas.microsoft.com/office/powerpoint/2010/main" val="407510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a:solidFill>
            <a:schemeClr val="bg1"/>
          </a:solidFill>
        </p:spPr>
        <p:txBody>
          <a:bodyPr>
            <a:noAutofit/>
          </a:bodyPr>
          <a:lstStyle/>
          <a:p>
            <a:r>
              <a:rPr lang="en-US" sz="3200" dirty="0">
                <a:solidFill>
                  <a:srgbClr val="008000"/>
                </a:solidFill>
              </a:rPr>
              <a:t>Staff Input: Self-Assessment Survey </a:t>
            </a:r>
            <a:br>
              <a:rPr lang="en-US" sz="3200" dirty="0">
                <a:solidFill>
                  <a:srgbClr val="008000"/>
                </a:solidFill>
              </a:rPr>
            </a:br>
            <a:r>
              <a:rPr lang="en-US" sz="3200" dirty="0">
                <a:solidFill>
                  <a:srgbClr val="008000"/>
                </a:solidFill>
              </a:rPr>
              <a:t>Results for Classroom </a:t>
            </a:r>
            <a:br>
              <a:rPr lang="en-US" sz="3200" dirty="0">
                <a:solidFill>
                  <a:srgbClr val="008000"/>
                </a:solidFill>
              </a:rPr>
            </a:br>
            <a:r>
              <a:rPr lang="en-US" sz="3200" dirty="0">
                <a:solidFill>
                  <a:srgbClr val="008000"/>
                </a:solidFill>
              </a:rPr>
              <a:t>Current Status and Improvement Priority</a:t>
            </a:r>
          </a:p>
        </p:txBody>
      </p:sp>
      <p:pic>
        <p:nvPicPr>
          <p:cNvPr id="13" name="Picture 12"/>
          <p:cNvPicPr>
            <a:picLocks noChangeAspect="1"/>
          </p:cNvPicPr>
          <p:nvPr/>
        </p:nvPicPr>
        <p:blipFill>
          <a:blip r:embed="rId2"/>
          <a:stretch>
            <a:fillRect/>
          </a:stretch>
        </p:blipFill>
        <p:spPr>
          <a:xfrm>
            <a:off x="1371600" y="1905000"/>
            <a:ext cx="6553200" cy="4548340"/>
          </a:xfrm>
          <a:prstGeom prst="rect">
            <a:avLst/>
          </a:prstGeom>
        </p:spPr>
      </p:pic>
      <p:sp>
        <p:nvSpPr>
          <p:cNvPr id="14" name="Left Arrow 13"/>
          <p:cNvSpPr/>
          <p:nvPr/>
        </p:nvSpPr>
        <p:spPr bwMode="auto">
          <a:xfrm rot="20402849">
            <a:off x="6923393" y="1609843"/>
            <a:ext cx="2057400" cy="1219200"/>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FF"/>
                </a:solidFill>
                <a:effectLst/>
                <a:latin typeface="+mj-lt"/>
              </a:rPr>
              <a:t>Classroom</a:t>
            </a:r>
          </a:p>
        </p:txBody>
      </p:sp>
      <p:pic>
        <p:nvPicPr>
          <p:cNvPr id="15" name="Picture 14"/>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Tree>
    <p:extLst>
      <p:ext uri="{BB962C8B-B14F-4D97-AF65-F5344CB8AC3E}">
        <p14:creationId xmlns:p14="http://schemas.microsoft.com/office/powerpoint/2010/main" val="408486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a:latin typeface="+mj-lt"/>
              </a:rPr>
              <a:t>Work individually (or with partner coach)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3200" b="1" dirty="0">
                <a:solidFill>
                  <a:srgbClr val="3366FF"/>
                </a:solidFill>
              </a:rPr>
              <a:t>Review Your School’s Self-Assessment Survey</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800600"/>
          </a:xfrm>
          <a:solidFill>
            <a:srgbClr val="FFFFFF"/>
          </a:solidFill>
        </p:spPr>
        <p:txBody>
          <a:bodyPr/>
          <a:lstStyle/>
          <a:p>
            <a:pPr eaLnBrk="1" hangingPunct="1">
              <a:lnSpc>
                <a:spcPct val="90000"/>
              </a:lnSpc>
            </a:pPr>
            <a:r>
              <a:rPr lang="en-US" sz="2800" dirty="0"/>
              <a:t>Follow directions to log-on to </a:t>
            </a:r>
            <a:r>
              <a:rPr lang="en-US" sz="2800" dirty="0" err="1"/>
              <a:t>pbisapps.org</a:t>
            </a:r>
            <a:r>
              <a:rPr lang="en-US" sz="2800" dirty="0"/>
              <a:t> and retrieve Self-Assessment Survey (SAS) data.</a:t>
            </a:r>
          </a:p>
          <a:p>
            <a:pPr eaLnBrk="1" hangingPunct="1">
              <a:lnSpc>
                <a:spcPct val="90000"/>
              </a:lnSpc>
            </a:pPr>
            <a:endParaRPr lang="en-US" sz="500" dirty="0"/>
          </a:p>
          <a:p>
            <a:pPr eaLnBrk="1" hangingPunct="1">
              <a:lnSpc>
                <a:spcPct val="90000"/>
              </a:lnSpc>
            </a:pPr>
            <a:r>
              <a:rPr lang="en-US" sz="2800" dirty="0"/>
              <a:t>Review your school’s SAS data </a:t>
            </a:r>
            <a:r>
              <a:rPr lang="en-US" sz="2800" b="1" dirty="0">
                <a:solidFill>
                  <a:srgbClr val="3366FF"/>
                </a:solidFill>
              </a:rPr>
              <a:t>for classrooms</a:t>
            </a:r>
            <a:r>
              <a:rPr lang="en-US" sz="2800" dirty="0"/>
              <a:t>.</a:t>
            </a:r>
          </a:p>
          <a:p>
            <a:pPr lvl="1" eaLnBrk="1" hangingPunct="1">
              <a:lnSpc>
                <a:spcPct val="90000"/>
              </a:lnSpc>
            </a:pPr>
            <a:r>
              <a:rPr lang="en-US" sz="2200" dirty="0"/>
              <a:t>Identify 1-2 key strengths and 1-2 need areas</a:t>
            </a:r>
          </a:p>
          <a:p>
            <a:pPr lvl="1" eaLnBrk="1" hangingPunct="1">
              <a:lnSpc>
                <a:spcPct val="90000"/>
              </a:lnSpc>
            </a:pPr>
            <a:r>
              <a:rPr lang="en-US" sz="2200" dirty="0"/>
              <a:t>Review your plan for administering this survey again this year (note intended timeline on evaluation plan)</a:t>
            </a:r>
          </a:p>
          <a:p>
            <a:pPr lvl="1" eaLnBrk="1" hangingPunct="1">
              <a:lnSpc>
                <a:spcPct val="90000"/>
              </a:lnSpc>
            </a:pPr>
            <a:endParaRPr lang="en-US" sz="500" dirty="0"/>
          </a:p>
          <a:p>
            <a:pPr eaLnBrk="1" hangingPunct="1">
              <a:lnSpc>
                <a:spcPct val="90000"/>
              </a:lnSpc>
            </a:pPr>
            <a:r>
              <a:rPr lang="en-US" sz="2800" dirty="0"/>
              <a:t>Share 1 min reports (strengths, need areas, and questions </a:t>
            </a:r>
            <a:r>
              <a:rPr lang="en-US" sz="2800" dirty="0">
                <a:solidFill>
                  <a:srgbClr val="3366FF"/>
                </a:solidFill>
                <a:latin typeface="+mj-lt"/>
              </a:rPr>
              <a:t>for classrooms</a:t>
            </a:r>
            <a:r>
              <a:rPr lang="en-US" sz="2800" dirty="0"/>
              <a:t>).</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29778538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914400"/>
          </a:xfrm>
          <a:solidFill>
            <a:srgbClr val="FFFFFF"/>
          </a:solidFill>
        </p:spPr>
        <p:txBody>
          <a:bodyPr/>
          <a:lstStyle/>
          <a:p>
            <a:r>
              <a:rPr lang="en-US" sz="4000" dirty="0">
                <a:solidFill>
                  <a:srgbClr val="008000"/>
                </a:solidFill>
              </a:rPr>
              <a:t>SWIS Data: Referrals By Location </a:t>
            </a:r>
          </a:p>
        </p:txBody>
      </p:sp>
      <p:sp>
        <p:nvSpPr>
          <p:cNvPr id="6" name="AutoShape 6" descr="https://app.swis.org/cache/049a645304884a1dd78325b1a65b3bcad7504afd073e30a21d8fc16bb6ead84f.jpg"/>
          <p:cNvSpPr>
            <a:spLocks noChangeAspect="1" noChangeArrowheads="1"/>
          </p:cNvSpPr>
          <p:nvPr/>
        </p:nvSpPr>
        <p:spPr bwMode="auto">
          <a:xfrm>
            <a:off x="116681" y="-144463"/>
            <a:ext cx="2286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1454197"/>
            <a:ext cx="8412193" cy="5175204"/>
          </a:xfrm>
          <a:prstGeom prst="rect">
            <a:avLst/>
          </a:prstGeom>
        </p:spPr>
      </p:pic>
      <p:sp>
        <p:nvSpPr>
          <p:cNvPr id="5" name="Left Arrow 4"/>
          <p:cNvSpPr/>
          <p:nvPr/>
        </p:nvSpPr>
        <p:spPr bwMode="auto">
          <a:xfrm rot="20402849">
            <a:off x="2965674" y="1609845"/>
            <a:ext cx="2057400" cy="1219200"/>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FF"/>
                </a:solidFill>
                <a:effectLst/>
                <a:latin typeface="+mj-lt"/>
              </a:rPr>
              <a:t>Classroom</a:t>
            </a:r>
          </a:p>
        </p:txBody>
      </p:sp>
      <p:pic>
        <p:nvPicPr>
          <p:cNvPr id="8" name="Picture 7"/>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Tree>
    <p:extLst>
      <p:ext uri="{BB962C8B-B14F-4D97-AF65-F5344CB8AC3E}">
        <p14:creationId xmlns:p14="http://schemas.microsoft.com/office/powerpoint/2010/main" val="1557303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143000"/>
          </a:xfrm>
          <a:solidFill>
            <a:srgbClr val="FFFFFF"/>
          </a:solidFill>
        </p:spPr>
        <p:txBody>
          <a:bodyPr/>
          <a:lstStyle/>
          <a:p>
            <a:r>
              <a:rPr lang="en-US" sz="4000" dirty="0">
                <a:solidFill>
                  <a:srgbClr val="008000"/>
                </a:solidFill>
              </a:rPr>
              <a:t>Drill Down: Referrals by Problem Behavior in the Classroom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71600" y="1524000"/>
            <a:ext cx="6477000" cy="5203674"/>
          </a:xfrm>
        </p:spPr>
      </p:pic>
      <p:sp>
        <p:nvSpPr>
          <p:cNvPr id="5" name="Left Arrow 4"/>
          <p:cNvSpPr/>
          <p:nvPr/>
        </p:nvSpPr>
        <p:spPr bwMode="auto">
          <a:xfrm rot="20402849">
            <a:off x="2584674" y="1533643"/>
            <a:ext cx="2057400" cy="1219200"/>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FF"/>
                </a:solidFill>
                <a:effectLst/>
                <a:latin typeface="+mj-lt"/>
              </a:rPr>
              <a:t>Classroom</a:t>
            </a:r>
          </a:p>
        </p:txBody>
      </p:sp>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Tree>
    <p:extLst>
      <p:ext uri="{BB962C8B-B14F-4D97-AF65-F5344CB8AC3E}">
        <p14:creationId xmlns:p14="http://schemas.microsoft.com/office/powerpoint/2010/main" val="3899117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a:solidFill>
            <a:schemeClr val="bg1"/>
          </a:solidFill>
        </p:spPr>
        <p:txBody>
          <a:bodyPr/>
          <a:lstStyle/>
          <a:p>
            <a:r>
              <a:rPr lang="en-US" sz="3600" dirty="0">
                <a:solidFill>
                  <a:srgbClr val="008000"/>
                </a:solidFill>
              </a:rPr>
              <a:t>Drill Down: Inappropriate Language in the Classroom by Perceived Motivation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91288" y="1799746"/>
            <a:ext cx="4506863" cy="5120640"/>
          </a:xfrm>
        </p:spPr>
      </p:pic>
      <p:sp>
        <p:nvSpPr>
          <p:cNvPr id="4" name="Left Arrow 3"/>
          <p:cNvSpPr/>
          <p:nvPr/>
        </p:nvSpPr>
        <p:spPr bwMode="auto">
          <a:xfrm rot="20402849">
            <a:off x="3422873" y="1914643"/>
            <a:ext cx="2057400" cy="1219200"/>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FF"/>
                </a:solidFill>
                <a:effectLst/>
                <a:latin typeface="+mj-lt"/>
              </a:rPr>
              <a:t>Classroom</a:t>
            </a:r>
          </a:p>
        </p:txBody>
      </p:sp>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Tree>
    <p:extLst>
      <p:ext uri="{BB962C8B-B14F-4D97-AF65-F5344CB8AC3E}">
        <p14:creationId xmlns:p14="http://schemas.microsoft.com/office/powerpoint/2010/main" val="2309831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a:latin typeface="+mj-lt"/>
              </a:rPr>
              <a:t>Work individually (or with partner coach)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3200" b="1" dirty="0">
                <a:solidFill>
                  <a:srgbClr val="3366FF"/>
                </a:solidFill>
              </a:rPr>
              <a:t>Review Your Office Disciplin</a:t>
            </a:r>
            <a:r>
              <a:rPr lang="en-US" sz="3200" dirty="0">
                <a:solidFill>
                  <a:srgbClr val="3366FF"/>
                </a:solidFill>
              </a:rPr>
              <a:t>e Referrals (ODRs) D</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953000"/>
          </a:xfrm>
          <a:solidFill>
            <a:srgbClr val="FFFFFF"/>
          </a:solidFill>
        </p:spPr>
        <p:txBody>
          <a:bodyPr/>
          <a:lstStyle/>
          <a:p>
            <a:pPr eaLnBrk="1" hangingPunct="1">
              <a:lnSpc>
                <a:spcPct val="90000"/>
              </a:lnSpc>
            </a:pPr>
            <a:r>
              <a:rPr lang="en-US" sz="2800" dirty="0"/>
              <a:t>Log-on to </a:t>
            </a:r>
            <a:r>
              <a:rPr lang="en-US" sz="2800" dirty="0" err="1"/>
              <a:t>pbisapps.org</a:t>
            </a:r>
            <a:r>
              <a:rPr lang="en-US" sz="2800" dirty="0"/>
              <a:t> (or appropriate site) to review your school’s ODR data.</a:t>
            </a:r>
          </a:p>
          <a:p>
            <a:pPr eaLnBrk="1" hangingPunct="1">
              <a:lnSpc>
                <a:spcPct val="90000"/>
              </a:lnSpc>
            </a:pPr>
            <a:r>
              <a:rPr lang="en-US" sz="2800" dirty="0"/>
              <a:t>Review your school’s ODR data </a:t>
            </a:r>
            <a:r>
              <a:rPr lang="en-US" sz="2800" b="1" dirty="0">
                <a:solidFill>
                  <a:srgbClr val="3366FF"/>
                </a:solidFill>
              </a:rPr>
              <a:t>for classrooms</a:t>
            </a:r>
            <a:r>
              <a:rPr lang="en-US" sz="2800" dirty="0"/>
              <a:t>.</a:t>
            </a:r>
          </a:p>
          <a:p>
            <a:pPr lvl="1" eaLnBrk="1" hangingPunct="1">
              <a:lnSpc>
                <a:spcPct val="90000"/>
              </a:lnSpc>
            </a:pPr>
            <a:r>
              <a:rPr lang="en-US" sz="2200" dirty="0"/>
              <a:t>Identify 1-2 improvements relative to last year or observations </a:t>
            </a:r>
          </a:p>
          <a:p>
            <a:pPr lvl="1" eaLnBrk="1" hangingPunct="1">
              <a:lnSpc>
                <a:spcPct val="90000"/>
              </a:lnSpc>
            </a:pPr>
            <a:r>
              <a:rPr lang="en-US" sz="2200" dirty="0"/>
              <a:t>Identify and precisely define 1-2 problems related to ODR data</a:t>
            </a:r>
          </a:p>
          <a:p>
            <a:pPr lvl="1" eaLnBrk="1" hangingPunct="1">
              <a:lnSpc>
                <a:spcPct val="90000"/>
              </a:lnSpc>
            </a:pPr>
            <a:r>
              <a:rPr lang="en-US" sz="2200" dirty="0"/>
              <a:t>Review your plan for using ODR data to monitor progress</a:t>
            </a:r>
            <a:endParaRPr lang="en-US" sz="1000" dirty="0"/>
          </a:p>
          <a:p>
            <a:pPr eaLnBrk="1" hangingPunct="1">
              <a:lnSpc>
                <a:spcPct val="90000"/>
              </a:lnSpc>
            </a:pPr>
            <a:r>
              <a:rPr lang="en-US" sz="2800" dirty="0"/>
              <a:t>Share 1 min reports (strengths, need areas, and questions </a:t>
            </a:r>
            <a:r>
              <a:rPr lang="en-US" sz="2800" dirty="0">
                <a:solidFill>
                  <a:srgbClr val="3366FF"/>
                </a:solidFill>
                <a:latin typeface="+mj-lt"/>
              </a:rPr>
              <a:t>for classrooms</a:t>
            </a:r>
            <a:r>
              <a:rPr lang="en-US" sz="2800" dirty="0"/>
              <a:t>).</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
        <p:nvSpPr>
          <p:cNvPr id="2" name="TextBox 1"/>
          <p:cNvSpPr txBox="1"/>
          <p:nvPr/>
        </p:nvSpPr>
        <p:spPr>
          <a:xfrm>
            <a:off x="228600" y="3733800"/>
            <a:ext cx="1905000" cy="2862322"/>
          </a:xfrm>
          <a:prstGeom prst="rect">
            <a:avLst/>
          </a:prstGeom>
          <a:solidFill>
            <a:srgbClr val="FFFF00">
              <a:alpha val="75000"/>
            </a:srgbClr>
          </a:solidFill>
        </p:spPr>
        <p:txBody>
          <a:bodyPr wrap="square" rtlCol="0">
            <a:spAutoFit/>
          </a:bodyPr>
          <a:lstStyle/>
          <a:p>
            <a:r>
              <a:rPr lang="en-US" sz="2000" dirty="0">
                <a:latin typeface="+mn-lt"/>
              </a:rPr>
              <a:t>If you do not presently have ODR data to review, use this time to  develop an action plan to secure a user-friendly interface.</a:t>
            </a:r>
          </a:p>
        </p:txBody>
      </p:sp>
    </p:spTree>
    <p:extLst>
      <p:ext uri="{BB962C8B-B14F-4D97-AF65-F5344CB8AC3E}">
        <p14:creationId xmlns:p14="http://schemas.microsoft.com/office/powerpoint/2010/main" val="12560173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a:latin typeface="+mj-lt"/>
                <a:ea typeface="ＭＳ Ｐゴシック" pitchFamily="-108" charset="-128"/>
                <a:cs typeface="ＭＳ Ｐゴシック" pitchFamily="-108" charset="-128"/>
              </a:rPr>
              <a:t>Main Coaching Objectives</a:t>
            </a:r>
          </a:p>
        </p:txBody>
      </p:sp>
      <p:sp>
        <p:nvSpPr>
          <p:cNvPr id="24579" name="Rectangle 3"/>
          <p:cNvSpPr>
            <a:spLocks noGrp="1" noChangeArrowheads="1"/>
          </p:cNvSpPr>
          <p:nvPr>
            <p:ph idx="1"/>
          </p:nvPr>
        </p:nvSpPr>
        <p:spPr>
          <a:xfrm>
            <a:off x="685800" y="1371600"/>
            <a:ext cx="7772400" cy="4800600"/>
          </a:xfrm>
        </p:spPr>
        <p:txBody>
          <a:bodyPr/>
          <a:lstStyle/>
          <a:p>
            <a:pPr marL="0" indent="0" eaLnBrk="1" hangingPunct="1">
              <a:buFontTx/>
              <a:buNone/>
            </a:pPr>
            <a:r>
              <a:rPr lang="en-US" sz="2800" dirty="0"/>
              <a:t>By the end of today’s meeting, you will be able to…</a:t>
            </a:r>
          </a:p>
          <a:p>
            <a:pPr marL="0" indent="0" eaLnBrk="1" hangingPunct="1"/>
            <a:endParaRPr lang="en-US" sz="1200" dirty="0"/>
          </a:p>
          <a:p>
            <a:pPr lvl="1" eaLnBrk="1" hangingPunct="1"/>
            <a:r>
              <a:rPr lang="en-US" sz="2400" b="1" dirty="0"/>
              <a:t>…Describe</a:t>
            </a:r>
            <a:r>
              <a:rPr lang="en-US" sz="2400" dirty="0"/>
              <a:t> your role as a coach.</a:t>
            </a:r>
          </a:p>
          <a:p>
            <a:pPr lvl="1" eaLnBrk="1" hangingPunct="1"/>
            <a:endParaRPr lang="en-US" sz="1200" b="1" dirty="0"/>
          </a:p>
          <a:p>
            <a:pPr lvl="1" eaLnBrk="1" hangingPunct="1"/>
            <a:r>
              <a:rPr lang="en-US" sz="2400" b="1" dirty="0"/>
              <a:t>…Articulate</a:t>
            </a:r>
            <a:r>
              <a:rPr lang="en-US" sz="2400" dirty="0"/>
              <a:t> the basic elements of SWPBS.</a:t>
            </a:r>
          </a:p>
          <a:p>
            <a:pPr lvl="1" eaLnBrk="1" hangingPunct="1"/>
            <a:endParaRPr lang="en-US" sz="1200" b="1" dirty="0"/>
          </a:p>
          <a:p>
            <a:pPr lvl="1" eaLnBrk="1" hangingPunct="1"/>
            <a:r>
              <a:rPr lang="en-US" sz="2400" b="1" dirty="0"/>
              <a:t>…Identify</a:t>
            </a:r>
            <a:r>
              <a:rPr lang="en-US" sz="2400" dirty="0"/>
              <a:t> resources for SWPBS.</a:t>
            </a:r>
          </a:p>
          <a:p>
            <a:pPr lvl="1" eaLnBrk="1" hangingPunct="1"/>
            <a:endParaRPr lang="en-US" sz="1200" b="1" dirty="0"/>
          </a:p>
          <a:p>
            <a:pPr lvl="1" eaLnBrk="1" hangingPunct="1"/>
            <a:r>
              <a:rPr lang="en-US" sz="2400" b="1" dirty="0"/>
              <a:t>…Problem solve </a:t>
            </a:r>
            <a:r>
              <a:rPr lang="en-US" sz="2400" dirty="0"/>
              <a:t>roadblocks in coaching</a:t>
            </a:r>
          </a:p>
          <a:p>
            <a:pPr lvl="1" eaLnBrk="1" hangingPunct="1"/>
            <a:endParaRPr lang="en-US" sz="1200" b="1" dirty="0"/>
          </a:p>
          <a:p>
            <a:pPr lvl="1" eaLnBrk="1" hangingPunct="1"/>
            <a:r>
              <a:rPr lang="en-US" sz="2400" b="1" dirty="0"/>
              <a:t>…Facilitate</a:t>
            </a:r>
            <a:r>
              <a:rPr lang="en-US" sz="2400" dirty="0"/>
              <a:t> your team’s activities at the next SWPBS team training.</a:t>
            </a:r>
            <a:endParaRPr lang="en-US" sz="1100" dirty="0"/>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spTree>
    <p:extLst>
      <p:ext uri="{BB962C8B-B14F-4D97-AF65-F5344CB8AC3E}">
        <p14:creationId xmlns:p14="http://schemas.microsoft.com/office/powerpoint/2010/main" val="230501939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239000" cy="1143000"/>
          </a:xfrm>
          <a:solidFill>
            <a:srgbClr val="FFFFFF"/>
          </a:solidFill>
        </p:spPr>
        <p:txBody>
          <a:bodyPr/>
          <a:lstStyle/>
          <a:p>
            <a:r>
              <a:rPr lang="en-US" sz="3600" dirty="0">
                <a:solidFill>
                  <a:srgbClr val="008000"/>
                </a:solidFill>
              </a:rPr>
              <a:t>Fidelity Review: SWPBIS Tiered Fidelity Inventory </a:t>
            </a:r>
          </a:p>
        </p:txBody>
      </p:sp>
      <p:sp>
        <p:nvSpPr>
          <p:cNvPr id="10" name="Left Arrow 9"/>
          <p:cNvSpPr/>
          <p:nvPr/>
        </p:nvSpPr>
        <p:spPr bwMode="auto">
          <a:xfrm rot="20402849">
            <a:off x="2660874" y="2067044"/>
            <a:ext cx="2057400" cy="1219200"/>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FF"/>
                </a:solidFill>
                <a:effectLst/>
                <a:latin typeface="+mj-lt"/>
              </a:rPr>
              <a:t>Classroom</a:t>
            </a:r>
          </a:p>
        </p:txBody>
      </p:sp>
      <p:pic>
        <p:nvPicPr>
          <p:cNvPr id="6" name="Picture 5"/>
          <p:cNvPicPr>
            <a:picLocks noChangeAspect="1"/>
          </p:cNvPicPr>
          <p:nvPr/>
        </p:nvPicPr>
        <p:blipFill>
          <a:blip r:embed="rId2"/>
          <a:stretch>
            <a:fillRect/>
          </a:stretch>
        </p:blipFill>
        <p:spPr>
          <a:xfrm>
            <a:off x="990600" y="1346546"/>
            <a:ext cx="7232452" cy="5816254"/>
          </a:xfrm>
          <a:prstGeom prst="rect">
            <a:avLst/>
          </a:prstGeom>
        </p:spPr>
      </p:pic>
      <p:sp>
        <p:nvSpPr>
          <p:cNvPr id="15" name="Left Arrow 14"/>
          <p:cNvSpPr/>
          <p:nvPr/>
        </p:nvSpPr>
        <p:spPr bwMode="auto">
          <a:xfrm rot="20402849">
            <a:off x="6947218" y="1838444"/>
            <a:ext cx="2057400" cy="1219200"/>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FF"/>
                </a:solidFill>
                <a:effectLst/>
                <a:latin typeface="+mj-lt"/>
              </a:rPr>
              <a:t>Classroom</a:t>
            </a:r>
          </a:p>
        </p:txBody>
      </p:sp>
      <p:pic>
        <p:nvPicPr>
          <p:cNvPr id="16" name="Picture 15"/>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Tree>
    <p:extLst>
      <p:ext uri="{BB962C8B-B14F-4D97-AF65-F5344CB8AC3E}">
        <p14:creationId xmlns:p14="http://schemas.microsoft.com/office/powerpoint/2010/main" val="3490096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1143000"/>
          </a:xfrm>
          <a:solidFill>
            <a:srgbClr val="FFFFFF"/>
          </a:solidFill>
        </p:spPr>
        <p:txBody>
          <a:bodyPr/>
          <a:lstStyle/>
          <a:p>
            <a:r>
              <a:rPr lang="en-US" sz="3600" dirty="0">
                <a:solidFill>
                  <a:srgbClr val="008000"/>
                </a:solidFill>
              </a:rPr>
              <a:t>Example: Team Implementation Checklist Subscale Report focus on Classroom </a:t>
            </a:r>
          </a:p>
        </p:txBody>
      </p:sp>
      <p:pic>
        <p:nvPicPr>
          <p:cNvPr id="4" name="Picture 3"/>
          <p:cNvPicPr>
            <a:picLocks noChangeAspect="1"/>
          </p:cNvPicPr>
          <p:nvPr/>
        </p:nvPicPr>
        <p:blipFill>
          <a:blip r:embed="rId2"/>
          <a:stretch>
            <a:fillRect/>
          </a:stretch>
        </p:blipFill>
        <p:spPr>
          <a:xfrm>
            <a:off x="381000" y="1568221"/>
            <a:ext cx="2864689" cy="4902345"/>
          </a:xfrm>
          <a:prstGeom prst="rect">
            <a:avLst/>
          </a:prstGeom>
        </p:spPr>
      </p:pic>
      <p:pic>
        <p:nvPicPr>
          <p:cNvPr id="1026" name="Picture 2" descr="https://www.pbisassessment.org/Content/ReportAssets/0mnismvw.1wuC_10iT0R0x0T0_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048000" y="1566540"/>
            <a:ext cx="5914915" cy="491046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
        <p:nvSpPr>
          <p:cNvPr id="3" name="Left Arrow 2"/>
          <p:cNvSpPr/>
          <p:nvPr/>
        </p:nvSpPr>
        <p:spPr bwMode="auto">
          <a:xfrm rot="20402849">
            <a:off x="1670274" y="2295644"/>
            <a:ext cx="2057400" cy="1219200"/>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FF"/>
                </a:solidFill>
                <a:effectLst/>
                <a:latin typeface="+mj-lt"/>
              </a:rPr>
              <a:t>Classroom</a:t>
            </a:r>
          </a:p>
        </p:txBody>
      </p:sp>
    </p:spTree>
    <p:extLst>
      <p:ext uri="{BB962C8B-B14F-4D97-AF65-F5344CB8AC3E}">
        <p14:creationId xmlns:p14="http://schemas.microsoft.com/office/powerpoint/2010/main" val="1390229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a:latin typeface="+mj-lt"/>
              </a:rPr>
              <a:t>Work individually (or with partner coach) for 30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3200" b="1" dirty="0">
                <a:solidFill>
                  <a:srgbClr val="3366FF"/>
                </a:solidFill>
              </a:rPr>
              <a:t>Review Your School’s Fidelity Data (TIC/TFI)</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800" dirty="0"/>
              <a:t>Log-on to </a:t>
            </a:r>
            <a:r>
              <a:rPr lang="en-US" sz="2800" dirty="0" err="1"/>
              <a:t>pbisapps.org</a:t>
            </a:r>
            <a:r>
              <a:rPr lang="en-US" sz="2800" dirty="0"/>
              <a:t>.</a:t>
            </a:r>
          </a:p>
          <a:p>
            <a:pPr eaLnBrk="1" hangingPunct="1">
              <a:lnSpc>
                <a:spcPct val="90000"/>
              </a:lnSpc>
            </a:pPr>
            <a:endParaRPr lang="en-US" sz="1000" dirty="0"/>
          </a:p>
          <a:p>
            <a:pPr eaLnBrk="1" hangingPunct="1">
              <a:lnSpc>
                <a:spcPct val="90000"/>
              </a:lnSpc>
            </a:pPr>
            <a:r>
              <a:rPr lang="en-US" sz="2800" dirty="0"/>
              <a:t>Review your school’s fidelity data (TIC and/or TFI) </a:t>
            </a:r>
            <a:r>
              <a:rPr lang="en-US" sz="2800" b="1" dirty="0">
                <a:solidFill>
                  <a:srgbClr val="3366FF"/>
                </a:solidFill>
                <a:latin typeface="+mj-lt"/>
              </a:rPr>
              <a:t>for classrooms</a:t>
            </a:r>
            <a:r>
              <a:rPr lang="en-US" sz="2800" dirty="0"/>
              <a:t>.</a:t>
            </a:r>
          </a:p>
          <a:p>
            <a:pPr lvl="1" eaLnBrk="1" hangingPunct="1">
              <a:lnSpc>
                <a:spcPct val="90000"/>
              </a:lnSpc>
            </a:pPr>
            <a:r>
              <a:rPr lang="en-US" sz="2200" dirty="0"/>
              <a:t>Identify 1-2 key strengths and 1-2 need areas</a:t>
            </a:r>
          </a:p>
          <a:p>
            <a:pPr lvl="1" eaLnBrk="1" hangingPunct="1">
              <a:lnSpc>
                <a:spcPct val="90000"/>
              </a:lnSpc>
            </a:pPr>
            <a:r>
              <a:rPr lang="en-US" sz="2200" dirty="0"/>
              <a:t>Precisely define problem statements</a:t>
            </a:r>
          </a:p>
          <a:p>
            <a:pPr lvl="1" eaLnBrk="1" hangingPunct="1">
              <a:lnSpc>
                <a:spcPct val="90000"/>
              </a:lnSpc>
            </a:pPr>
            <a:r>
              <a:rPr lang="en-US" sz="2200" dirty="0"/>
              <a:t>Review your plan for administering this survey again this year (note intended timeline on evaluation plan)</a:t>
            </a:r>
          </a:p>
          <a:p>
            <a:pPr lvl="1" eaLnBrk="1" hangingPunct="1">
              <a:lnSpc>
                <a:spcPct val="90000"/>
              </a:lnSpc>
            </a:pPr>
            <a:endParaRPr lang="en-US" sz="1000" dirty="0"/>
          </a:p>
          <a:p>
            <a:pPr eaLnBrk="1" hangingPunct="1">
              <a:lnSpc>
                <a:spcPct val="90000"/>
              </a:lnSpc>
            </a:pPr>
            <a:r>
              <a:rPr lang="en-US" sz="2800" dirty="0"/>
              <a:t>Share 1 min reports (strengths, need areas, and questions </a:t>
            </a:r>
            <a:r>
              <a:rPr lang="en-US" sz="2800" b="1" dirty="0">
                <a:solidFill>
                  <a:srgbClr val="3366FF"/>
                </a:solidFill>
                <a:latin typeface="+mj-lt"/>
              </a:rPr>
              <a:t>for classrooms</a:t>
            </a:r>
            <a:r>
              <a:rPr lang="en-US" sz="2800" dirty="0"/>
              <a:t>).</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2560173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 y="1143000"/>
            <a:ext cx="9448800" cy="5715000"/>
          </a:xfrm>
          <a:prstGeom prst="rect">
            <a:avLst/>
          </a:prstGeom>
          <a:solidFill>
            <a:srgbClr val="FFFF00">
              <a:alpha val="2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381000" y="230188"/>
            <a:ext cx="8382000" cy="677108"/>
          </a:xfrm>
        </p:spPr>
        <p:txBody>
          <a:bodyPr/>
          <a:lstStyle/>
          <a:p>
            <a:r>
              <a:rPr lang="en-US" dirty="0"/>
              <a:t>Let’s begin to plan</a:t>
            </a:r>
          </a:p>
        </p:txBody>
      </p:sp>
      <p:sp>
        <p:nvSpPr>
          <p:cNvPr id="9" name="Rectangle 8"/>
          <p:cNvSpPr/>
          <p:nvPr/>
        </p:nvSpPr>
        <p:spPr>
          <a:xfrm rot="20038151">
            <a:off x="2836681" y="3318781"/>
            <a:ext cx="2838662" cy="1569660"/>
          </a:xfrm>
          <a:prstGeom prst="rect">
            <a:avLst/>
          </a:prstGeom>
          <a:noFill/>
        </p:spPr>
        <p:txBody>
          <a:bodyPr wrap="none" lIns="91440" tIns="45720" rIns="91440" bIns="45720">
            <a:spAutoFit/>
          </a:bodyPr>
          <a:lstStyle/>
          <a:p>
            <a:pPr algn="ctr"/>
            <a:r>
              <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a:t>
            </a:r>
          </a:p>
        </p:txBody>
      </p:sp>
      <p:grpSp>
        <p:nvGrpSpPr>
          <p:cNvPr id="23" name="Group 22"/>
          <p:cNvGrpSpPr/>
          <p:nvPr/>
        </p:nvGrpSpPr>
        <p:grpSpPr>
          <a:xfrm>
            <a:off x="4477485" y="1371617"/>
            <a:ext cx="4361715" cy="830997"/>
            <a:chOff x="4477485" y="1371617"/>
            <a:chExt cx="4361715" cy="830997"/>
          </a:xfrm>
        </p:grpSpPr>
        <p:sp>
          <p:nvSpPr>
            <p:cNvPr id="11" name="TextBox 10"/>
            <p:cNvSpPr txBox="1"/>
            <p:nvPr/>
          </p:nvSpPr>
          <p:spPr>
            <a:xfrm>
              <a:off x="6019800" y="1371617"/>
              <a:ext cx="2819400" cy="830997"/>
            </a:xfrm>
            <a:prstGeom prst="rect">
              <a:avLst/>
            </a:prstGeom>
            <a:noFill/>
          </p:spPr>
          <p:txBody>
            <a:bodyPr wrap="square" rtlCol="0">
              <a:spAutoFit/>
            </a:bodyPr>
            <a:lstStyle/>
            <a:p>
              <a:r>
                <a:rPr lang="en-US" sz="2400" dirty="0">
                  <a:solidFill>
                    <a:schemeClr val="bg1"/>
                  </a:solidFill>
                </a:rPr>
                <a:t>Identify problems with precision</a:t>
              </a:r>
            </a:p>
          </p:txBody>
        </p:sp>
        <p:sp>
          <p:nvSpPr>
            <p:cNvPr id="10" name="Right Arrow 9"/>
            <p:cNvSpPr/>
            <p:nvPr/>
          </p:nvSpPr>
          <p:spPr>
            <a:xfrm>
              <a:off x="4477485" y="1613663"/>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4" name="Group 23"/>
          <p:cNvGrpSpPr/>
          <p:nvPr/>
        </p:nvGrpSpPr>
        <p:grpSpPr>
          <a:xfrm>
            <a:off x="5862940" y="3242505"/>
            <a:ext cx="3361590" cy="830997"/>
            <a:chOff x="5862940" y="3242505"/>
            <a:chExt cx="3361590" cy="830997"/>
          </a:xfrm>
        </p:grpSpPr>
        <p:sp>
          <p:nvSpPr>
            <p:cNvPr id="13" name="TextBox 12"/>
            <p:cNvSpPr txBox="1"/>
            <p:nvPr/>
          </p:nvSpPr>
          <p:spPr>
            <a:xfrm>
              <a:off x="7395730" y="3242505"/>
              <a:ext cx="1828800" cy="830997"/>
            </a:xfrm>
            <a:prstGeom prst="rect">
              <a:avLst/>
            </a:prstGeom>
            <a:noFill/>
          </p:spPr>
          <p:txBody>
            <a:bodyPr wrap="square" rtlCol="0">
              <a:spAutoFit/>
            </a:bodyPr>
            <a:lstStyle/>
            <a:p>
              <a:r>
                <a:rPr lang="en-US" sz="2400" dirty="0">
                  <a:solidFill>
                    <a:schemeClr val="bg1"/>
                  </a:solidFill>
                </a:rPr>
                <a:t>Establish goal(s)</a:t>
              </a:r>
            </a:p>
          </p:txBody>
        </p:sp>
        <p:sp>
          <p:nvSpPr>
            <p:cNvPr id="14" name="Right Arrow 13"/>
            <p:cNvSpPr/>
            <p:nvPr/>
          </p:nvSpPr>
          <p:spPr>
            <a:xfrm>
              <a:off x="5862940" y="3484551"/>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5" name="Group 24"/>
          <p:cNvGrpSpPr/>
          <p:nvPr/>
        </p:nvGrpSpPr>
        <p:grpSpPr>
          <a:xfrm>
            <a:off x="5715000" y="4842754"/>
            <a:ext cx="3390165" cy="830997"/>
            <a:chOff x="5715000" y="4842754"/>
            <a:chExt cx="3390165" cy="830997"/>
          </a:xfrm>
        </p:grpSpPr>
        <p:sp>
          <p:nvSpPr>
            <p:cNvPr id="15" name="Right Arrow 14"/>
            <p:cNvSpPr/>
            <p:nvPr/>
          </p:nvSpPr>
          <p:spPr>
            <a:xfrm>
              <a:off x="5715000" y="5084800"/>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276365" y="4842754"/>
              <a:ext cx="1828800" cy="830997"/>
            </a:xfrm>
            <a:prstGeom prst="rect">
              <a:avLst/>
            </a:prstGeom>
            <a:noFill/>
          </p:spPr>
          <p:txBody>
            <a:bodyPr wrap="square" rtlCol="0">
              <a:spAutoFit/>
            </a:bodyPr>
            <a:lstStyle/>
            <a:p>
              <a:r>
                <a:rPr lang="en-US" sz="2400" dirty="0">
                  <a:solidFill>
                    <a:schemeClr val="bg1"/>
                  </a:solidFill>
                </a:rPr>
                <a:t>Develop solution(s)</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523999"/>
            <a:ext cx="5159225" cy="515922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p:cNvPicPr/>
          <p:nvPr/>
        </p:nvPicPr>
        <p:blipFill>
          <a:blip r:embed="rId4">
            <a:extLst>
              <a:ext uri="{28A0092B-C50C-407E-A947-70E740481C1C}">
                <a14:useLocalDpi xmlns:a14="http://schemas.microsoft.com/office/drawing/2010/main"/>
              </a:ext>
            </a:extLst>
          </a:blip>
          <a:srcRect/>
          <a:stretch>
            <a:fillRect/>
          </a:stretch>
        </p:blipFill>
        <p:spPr bwMode="auto">
          <a:xfrm>
            <a:off x="3657600" y="2362200"/>
            <a:ext cx="1095375" cy="1066800"/>
          </a:xfrm>
          <a:prstGeom prst="rect">
            <a:avLst/>
          </a:prstGeom>
          <a:noFill/>
          <a:ln>
            <a:noFill/>
          </a:ln>
        </p:spPr>
      </p:pic>
    </p:spTree>
    <p:extLst>
      <p:ext uri="{BB962C8B-B14F-4D97-AF65-F5344CB8AC3E}">
        <p14:creationId xmlns:p14="http://schemas.microsoft.com/office/powerpoint/2010/main" val="2524987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ppt_w*1.125000"/>
                                          </p:val>
                                        </p:tav>
                                        <p:tav tm="100000">
                                          <p:val>
                                            <p:strVal val="#ppt_x"/>
                                          </p:val>
                                        </p:tav>
                                      </p:tavLst>
                                    </p:anim>
                                    <p:animEffect transition="in" filter="wipe(right)">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2"/>
          </a:xfrm>
        </p:spPr>
        <p:txBody>
          <a:bodyPr/>
          <a:lstStyle/>
          <a:p>
            <a:r>
              <a:rPr lang="en-US" sz="3200" dirty="0"/>
              <a:t>A new and useful resource from OSEP and </a:t>
            </a:r>
            <a:r>
              <a:rPr lang="en-US" sz="3200" dirty="0" err="1"/>
              <a:t>pbis.org</a:t>
            </a:r>
            <a:endParaRPr lang="en-US" sz="3200"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1066800"/>
            <a:ext cx="9006085" cy="4953000"/>
          </a:xfrm>
        </p:spPr>
      </p:pic>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8077200" y="685800"/>
            <a:ext cx="1066800" cy="967740"/>
          </a:xfrm>
          <a:prstGeom prst="rect">
            <a:avLst/>
          </a:prstGeom>
          <a:noFill/>
          <a:ln>
            <a:noFill/>
          </a:ln>
        </p:spPr>
      </p:pic>
    </p:spTree>
    <p:extLst>
      <p:ext uri="{BB962C8B-B14F-4D97-AF65-F5344CB8AC3E}">
        <p14:creationId xmlns:p14="http://schemas.microsoft.com/office/powerpoint/2010/main" val="388373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2"/>
          </a:xfrm>
          <a:solidFill>
            <a:srgbClr val="FFFFFF"/>
          </a:solidFill>
        </p:spPr>
        <p:txBody>
          <a:bodyPr/>
          <a:lstStyle/>
          <a:p>
            <a:r>
              <a:rPr lang="en-US" sz="4400" dirty="0"/>
              <a:t>Interactive Map of Core Features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12287" b="12287"/>
          <a:stretch>
            <a:fillRect/>
          </a:stretch>
        </p:blipFill>
        <p:spPr>
          <a:xfrm>
            <a:off x="-152400" y="1128124"/>
            <a:ext cx="9448800" cy="5196476"/>
          </a:xfrm>
        </p:spPr>
      </p:pic>
    </p:spTree>
    <p:extLst>
      <p:ext uri="{BB962C8B-B14F-4D97-AF65-F5344CB8AC3E}">
        <p14:creationId xmlns:p14="http://schemas.microsoft.com/office/powerpoint/2010/main" val="2458582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6704" y="838200"/>
            <a:ext cx="8310096" cy="4256083"/>
          </a:xfrm>
          <a:prstGeom prst="rect">
            <a:avLst/>
          </a:prstGeom>
        </p:spPr>
      </p:pic>
      <p:sp>
        <p:nvSpPr>
          <p:cNvPr id="5" name="Title 1"/>
          <p:cNvSpPr>
            <a:spLocks noGrp="1"/>
          </p:cNvSpPr>
          <p:nvPr>
            <p:ph type="title"/>
          </p:nvPr>
        </p:nvSpPr>
        <p:spPr>
          <a:xfrm>
            <a:off x="457200" y="152400"/>
            <a:ext cx="8229600" cy="1143000"/>
          </a:xfrm>
          <a:solidFill>
            <a:schemeClr val="bg1"/>
          </a:solidFill>
        </p:spPr>
        <p:txBody>
          <a:bodyPr/>
          <a:lstStyle/>
          <a:p>
            <a:r>
              <a:rPr lang="en-US" dirty="0"/>
              <a:t>Self-Assessment</a:t>
            </a:r>
          </a:p>
        </p:txBody>
      </p:sp>
    </p:spTree>
    <p:extLst>
      <p:ext uri="{BB962C8B-B14F-4D97-AF65-F5344CB8AC3E}">
        <p14:creationId xmlns:p14="http://schemas.microsoft.com/office/powerpoint/2010/main" val="650073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7200" y="838200"/>
            <a:ext cx="8089900" cy="5511800"/>
          </a:xfrm>
          <a:prstGeom prst="rect">
            <a:avLst/>
          </a:prstGeom>
        </p:spPr>
      </p:pic>
      <p:sp>
        <p:nvSpPr>
          <p:cNvPr id="2" name="Title 1"/>
          <p:cNvSpPr>
            <a:spLocks noGrp="1"/>
          </p:cNvSpPr>
          <p:nvPr>
            <p:ph type="title"/>
          </p:nvPr>
        </p:nvSpPr>
        <p:spPr>
          <a:xfrm>
            <a:off x="457200" y="152400"/>
            <a:ext cx="8229600" cy="1143000"/>
          </a:xfrm>
          <a:solidFill>
            <a:schemeClr val="bg1"/>
          </a:solidFill>
        </p:spPr>
        <p:txBody>
          <a:bodyPr/>
          <a:lstStyle/>
          <a:p>
            <a:r>
              <a:rPr lang="en-US" dirty="0"/>
              <a:t>Decision Making Chart</a:t>
            </a:r>
          </a:p>
        </p:txBody>
      </p:sp>
    </p:spTree>
    <p:extLst>
      <p:ext uri="{BB962C8B-B14F-4D97-AF65-F5344CB8AC3E}">
        <p14:creationId xmlns:p14="http://schemas.microsoft.com/office/powerpoint/2010/main" val="3391596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r>
              <a:rPr lang="en-US" sz="4000" dirty="0"/>
              <a:t>Tables with Definitions, Examples, Non-Examples, and Resources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337" r="4337"/>
          <a:stretch>
            <a:fillRect/>
          </a:stretch>
        </p:blipFill>
        <p:spPr/>
      </p:pic>
    </p:spTree>
    <p:extLst>
      <p:ext uri="{BB962C8B-B14F-4D97-AF65-F5344CB8AC3E}">
        <p14:creationId xmlns:p14="http://schemas.microsoft.com/office/powerpoint/2010/main" val="1637567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660400"/>
            <a:ext cx="8369300" cy="6121400"/>
          </a:xfrm>
          <a:prstGeom prst="rect">
            <a:avLst/>
          </a:prstGeom>
        </p:spPr>
      </p:pic>
      <p:sp>
        <p:nvSpPr>
          <p:cNvPr id="2" name="Title 1"/>
          <p:cNvSpPr>
            <a:spLocks noGrp="1"/>
          </p:cNvSpPr>
          <p:nvPr>
            <p:ph type="title"/>
          </p:nvPr>
        </p:nvSpPr>
        <p:spPr>
          <a:xfrm>
            <a:off x="457200" y="152400"/>
            <a:ext cx="8229600" cy="914400"/>
          </a:xfrm>
          <a:solidFill>
            <a:srgbClr val="FFFFFF"/>
          </a:solidFill>
        </p:spPr>
        <p:txBody>
          <a:bodyPr/>
          <a:lstStyle/>
          <a:p>
            <a:r>
              <a:rPr lang="en-US" dirty="0"/>
              <a:t>Additional Tools</a:t>
            </a:r>
          </a:p>
        </p:txBody>
      </p:sp>
    </p:spTree>
    <p:extLst>
      <p:ext uri="{BB962C8B-B14F-4D97-AF65-F5344CB8AC3E}">
        <p14:creationId xmlns:p14="http://schemas.microsoft.com/office/powerpoint/2010/main" val="3304425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66846125"/>
              </p:ext>
            </p:extLst>
          </p:nvPr>
        </p:nvGraphicFramePr>
        <p:xfrm>
          <a:off x="304800" y="1828800"/>
          <a:ext cx="8567272" cy="499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457200" y="228600"/>
            <a:ext cx="8229600" cy="685800"/>
          </a:xfrm>
          <a:ln w="57150" cap="flat" cmpd="sng" algn="ctr">
            <a:solidFill>
              <a:srgbClr val="008000"/>
            </a:solidFill>
            <a:prstDash val="solid"/>
            <a:miter lim="800000"/>
            <a:headEnd type="none" w="med" len="med"/>
            <a:tailEnd type="none" w="med" len="med"/>
          </a:ln>
        </p:spPr>
        <p:txBody>
          <a:bodyPr/>
          <a:lstStyle/>
          <a:p>
            <a:r>
              <a:rPr lang="en-US" sz="5400" b="1" cap="small" dirty="0">
                <a:latin typeface="+mj-lt"/>
              </a:rPr>
              <a:t>Training Expectations:</a:t>
            </a:r>
          </a:p>
        </p:txBody>
      </p:sp>
      <p:sp>
        <p:nvSpPr>
          <p:cNvPr id="6" name="TextBox 5"/>
          <p:cNvSpPr txBox="1"/>
          <p:nvPr/>
        </p:nvSpPr>
        <p:spPr>
          <a:xfrm>
            <a:off x="457200" y="1066800"/>
            <a:ext cx="2830998" cy="769441"/>
          </a:xfrm>
          <a:prstGeom prst="rect">
            <a:avLst/>
          </a:prstGeom>
          <a:noFill/>
        </p:spPr>
        <p:txBody>
          <a:bodyPr wrap="none" rtlCol="0">
            <a:spAutoFit/>
          </a:bodyPr>
          <a:lstStyle/>
          <a:p>
            <a:r>
              <a:rPr lang="en-US" sz="4400" cap="small" dirty="0">
                <a:solidFill>
                  <a:srgbClr val="008000"/>
                </a:solidFill>
                <a:latin typeface="+mj-lt"/>
              </a:rPr>
              <a:t>RESPECT…</a:t>
            </a:r>
          </a:p>
        </p:txBody>
      </p:sp>
      <p:pic>
        <p:nvPicPr>
          <p:cNvPr id="10" name="Picture 9"/>
          <p:cNvPicPr>
            <a:picLocks noChangeAspect="1"/>
          </p:cNvPicPr>
          <p:nvPr/>
        </p:nvPicPr>
        <p:blipFill>
          <a:blip r:embed="rId8"/>
          <a:stretch>
            <a:fillRect/>
          </a:stretch>
        </p:blipFill>
        <p:spPr>
          <a:xfrm>
            <a:off x="8077200" y="533400"/>
            <a:ext cx="1066800" cy="1066800"/>
          </a:xfrm>
          <a:prstGeom prst="rect">
            <a:avLst/>
          </a:prstGeom>
        </p:spPr>
      </p:pic>
    </p:spTree>
    <p:extLst>
      <p:ext uri="{BB962C8B-B14F-4D97-AF65-F5344CB8AC3E}">
        <p14:creationId xmlns:p14="http://schemas.microsoft.com/office/powerpoint/2010/main" val="1938313409"/>
      </p:ext>
    </p:extLst>
  </p:cSld>
  <p:clrMapOvr>
    <a:masterClrMapping/>
  </p:clrMapOvr>
  <p:transition>
    <p:circl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066800"/>
            <a:ext cx="8501262" cy="5003012"/>
          </a:xfrm>
          <a:prstGeom prst="rect">
            <a:avLst/>
          </a:prstGeom>
        </p:spPr>
      </p:pic>
      <p:sp>
        <p:nvSpPr>
          <p:cNvPr id="2" name="Title 1"/>
          <p:cNvSpPr>
            <a:spLocks noGrp="1"/>
          </p:cNvSpPr>
          <p:nvPr>
            <p:ph type="title"/>
          </p:nvPr>
        </p:nvSpPr>
        <p:spPr>
          <a:solidFill>
            <a:srgbClr val="FFFFFF"/>
          </a:solidFill>
        </p:spPr>
        <p:txBody>
          <a:bodyPr/>
          <a:lstStyle/>
          <a:p>
            <a:r>
              <a:rPr lang="en-US" sz="4000" dirty="0"/>
              <a:t>Scenarios to illustrate implementation</a:t>
            </a:r>
          </a:p>
        </p:txBody>
      </p:sp>
    </p:spTree>
    <p:extLst>
      <p:ext uri="{BB962C8B-B14F-4D97-AF65-F5344CB8AC3E}">
        <p14:creationId xmlns:p14="http://schemas.microsoft.com/office/powerpoint/2010/main" val="1937769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a:latin typeface="+mj-lt"/>
              </a:rPr>
              <a:t>Work individually (or with partner coach) for 20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3600" b="1" dirty="0">
                <a:solidFill>
                  <a:srgbClr val="3366FF"/>
                </a:solidFill>
              </a:rPr>
              <a:t>Activity:</a:t>
            </a:r>
            <a:br>
              <a:rPr lang="en-US" sz="3600" b="1" dirty="0">
                <a:solidFill>
                  <a:srgbClr val="3366FF"/>
                </a:solidFill>
              </a:rPr>
            </a:br>
            <a:r>
              <a:rPr lang="en-US" sz="3600" b="1" dirty="0">
                <a:solidFill>
                  <a:srgbClr val="3366FF"/>
                </a:solidFill>
              </a:rPr>
              <a:t>Supportin</a:t>
            </a:r>
            <a:r>
              <a:rPr lang="en-US" sz="3600" dirty="0">
                <a:solidFill>
                  <a:srgbClr val="3366FF"/>
                </a:solidFill>
              </a:rPr>
              <a:t>g and Responding to Behavior</a:t>
            </a:r>
            <a:endParaRPr lang="en-US" sz="3600" b="1" i="1" dirty="0">
              <a:solidFill>
                <a:srgbClr val="3366FF"/>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400" dirty="0"/>
              <a:t>Review the “Supporting and Responding” to Behavior resource on </a:t>
            </a:r>
            <a:r>
              <a:rPr lang="en-US" sz="2400" dirty="0" err="1"/>
              <a:t>pbis.org</a:t>
            </a:r>
            <a:endParaRPr lang="en-US" sz="2000" dirty="0"/>
          </a:p>
          <a:p>
            <a:pPr eaLnBrk="1" hangingPunct="1">
              <a:lnSpc>
                <a:spcPct val="90000"/>
              </a:lnSpc>
            </a:pPr>
            <a:endParaRPr lang="en-US" sz="2400" dirty="0"/>
          </a:p>
          <a:p>
            <a:pPr eaLnBrk="1" hangingPunct="1">
              <a:lnSpc>
                <a:spcPct val="90000"/>
              </a:lnSpc>
            </a:pPr>
            <a:r>
              <a:rPr lang="en-US" sz="2400" dirty="0"/>
              <a:t>Based on your data, consider where your school has the greatest needs (and opportunities for growth).  Be prepared to share the data and your thoughts about a potential plan during team training, as they’ll have a similar activity.</a:t>
            </a:r>
          </a:p>
          <a:p>
            <a:pPr eaLnBrk="1" hangingPunct="1">
              <a:lnSpc>
                <a:spcPct val="90000"/>
              </a:lnSpc>
            </a:pPr>
            <a:endParaRPr lang="en-US" sz="2400" dirty="0"/>
          </a:p>
          <a:p>
            <a:pPr eaLnBrk="1" hangingPunct="1">
              <a:lnSpc>
                <a:spcPct val="90000"/>
              </a:lnSpc>
            </a:pPr>
            <a:r>
              <a:rPr lang="en-US" sz="2400" dirty="0"/>
              <a:t>Update your coaching action plan to reflect needed supports for you in this area.</a:t>
            </a:r>
          </a:p>
          <a:p>
            <a:pPr eaLnBrk="1" hangingPunct="1">
              <a:lnSpc>
                <a:spcPct val="90000"/>
              </a:lnSpc>
            </a:pPr>
            <a:endParaRPr lang="en-US" sz="20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7048646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Focus on Coaching</a:t>
            </a:r>
          </a:p>
          <a:p>
            <a:pPr eaLnBrk="1" hangingPunct="1">
              <a:buFontTx/>
              <a:buNone/>
            </a:pPr>
            <a:r>
              <a:rPr lang="en-US" sz="2400" dirty="0">
                <a:solidFill>
                  <a:srgbClr val="000000"/>
                </a:solidFill>
              </a:rPr>
              <a:t>	</a:t>
            </a:r>
            <a:r>
              <a:rPr lang="en-US" sz="2400" i="1" dirty="0">
                <a:solidFill>
                  <a:srgbClr val="000000"/>
                </a:solidFill>
              </a:rPr>
              <a:t>Quick Review and Focus on Coaching Class-wide PBIS</a:t>
            </a:r>
            <a:endParaRPr lang="en-US" sz="2400" b="1" i="1" dirty="0">
              <a:solidFill>
                <a:srgbClr val="000000"/>
              </a:solidFill>
            </a:endParaRPr>
          </a:p>
          <a:p>
            <a:pPr eaLnBrk="1" hangingPunct="1">
              <a:buFontTx/>
              <a:buNone/>
            </a:pPr>
            <a:r>
              <a:rPr lang="en-US" sz="2400" dirty="0">
                <a:solidFill>
                  <a:srgbClr val="000000"/>
                </a:solidFill>
              </a:rPr>
              <a:t>	</a:t>
            </a:r>
            <a:r>
              <a:rPr lang="en-US" sz="2400" i="1" dirty="0">
                <a:solidFill>
                  <a:srgbClr val="000000"/>
                </a:solidFill>
              </a:rPr>
              <a:t>Coaching Reports</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a:solidFill>
                  <a:srgbClr val="000000"/>
                </a:solidFill>
              </a:rPr>
              <a:t>Using Data to Drive Decision Making for Classrooms</a:t>
            </a:r>
          </a:p>
          <a:p>
            <a:pPr eaLnBrk="1" hangingPunct="1">
              <a:buFontTx/>
              <a:buNone/>
            </a:pPr>
            <a:r>
              <a:rPr lang="en-US" sz="2400" i="1" dirty="0">
                <a:solidFill>
                  <a:srgbClr val="000000"/>
                </a:solidFill>
              </a:rPr>
              <a:t>	Equity Data Review</a:t>
            </a:r>
          </a:p>
          <a:p>
            <a:pPr eaLnBrk="1" hangingPunct="1">
              <a:buFontTx/>
              <a:buNone/>
            </a:pPr>
            <a:r>
              <a:rPr lang="en-US" sz="2400" i="1" dirty="0">
                <a:solidFill>
                  <a:srgbClr val="000000"/>
                </a:solidFill>
              </a:rPr>
              <a:t>	TFI Cultural Responsiveness Companion</a:t>
            </a: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a:solidFill>
                <a:srgbClr val="000000"/>
              </a:solidFill>
              <a:latin typeface="+mj-lt"/>
            </a:endParaRPr>
          </a:p>
        </p:txBody>
      </p:sp>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Rounded Rectangle 5">
            <a:extLst>
              <a:ext uri="{FF2B5EF4-FFF2-40B4-BE49-F238E27FC236}">
                <a16:creationId xmlns:a16="http://schemas.microsoft.com/office/drawing/2014/main" id="{B4A72FA7-43EC-4FA4-9F88-4C6AABC4DDEC}"/>
              </a:ext>
            </a:extLst>
          </p:cNvPr>
          <p:cNvSpPr/>
          <p:nvPr/>
        </p:nvSpPr>
        <p:spPr bwMode="auto">
          <a:xfrm>
            <a:off x="647700" y="4116558"/>
            <a:ext cx="8305800" cy="762001"/>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pitchFamily="-108" charset="-128"/>
            </a:endParaRPr>
          </a:p>
        </p:txBody>
      </p:sp>
    </p:spTree>
    <p:extLst>
      <p:ext uri="{BB962C8B-B14F-4D97-AF65-F5344CB8AC3E}">
        <p14:creationId xmlns:p14="http://schemas.microsoft.com/office/powerpoint/2010/main" val="329113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a:t>Use effective instruction to reduce the achievement gap</a:t>
            </a:r>
          </a:p>
          <a:p>
            <a:pPr marL="514350" indent="-514350">
              <a:buFont typeface="+mj-lt"/>
              <a:buAutoNum type="arabicPeriod"/>
            </a:pPr>
            <a:r>
              <a:rPr lang="en-US" dirty="0"/>
              <a:t>Implement SWPBIS to build a foundation of prevention </a:t>
            </a:r>
          </a:p>
          <a:p>
            <a:pPr marL="514350" indent="-514350">
              <a:buFont typeface="+mj-lt"/>
              <a:buAutoNum type="arabicPeriod"/>
            </a:pPr>
            <a:r>
              <a:rPr lang="en-US" dirty="0"/>
              <a:t>Collect, use, and report disaggregated student discipline data </a:t>
            </a:r>
          </a:p>
          <a:p>
            <a:pPr marL="514350" indent="-514350">
              <a:buFont typeface="+mj-lt"/>
              <a:buAutoNum type="arabicPeriod"/>
            </a:pPr>
            <a:r>
              <a:rPr lang="en-US" dirty="0"/>
              <a:t>Develop policies with accountability for disciplinary equity </a:t>
            </a:r>
          </a:p>
          <a:p>
            <a:pPr marL="514350" indent="-514350">
              <a:buFont typeface="+mj-lt"/>
              <a:buAutoNum type="arabicPeriod"/>
            </a:pPr>
            <a:r>
              <a:rPr lang="en-US" dirty="0"/>
              <a:t>Teach neutralizing routines for vulnerable decision points </a:t>
            </a:r>
          </a:p>
        </p:txBody>
      </p:sp>
      <p:sp>
        <p:nvSpPr>
          <p:cNvPr id="3" name="Title 2"/>
          <p:cNvSpPr>
            <a:spLocks noGrp="1"/>
          </p:cNvSpPr>
          <p:nvPr>
            <p:ph type="title"/>
          </p:nvPr>
        </p:nvSpPr>
        <p:spPr>
          <a:solidFill>
            <a:srgbClr val="00B050"/>
          </a:solidFill>
        </p:spPr>
        <p:txBody>
          <a:bodyPr>
            <a:noAutofit/>
          </a:bodyPr>
          <a:lstStyle/>
          <a:p>
            <a:r>
              <a:rPr lang="en-US" dirty="0">
                <a:solidFill>
                  <a:schemeClr val="bg1"/>
                </a:solidFill>
              </a:rPr>
              <a:t>5-point Intervention to Enhance Equity in School Discipline</a:t>
            </a:r>
            <a:endParaRPr lang="en-US" sz="2400" dirty="0">
              <a:solidFill>
                <a:schemeClr val="bg1"/>
              </a:solidFill>
            </a:endParaRPr>
          </a:p>
        </p:txBody>
      </p:sp>
      <p:sp>
        <p:nvSpPr>
          <p:cNvPr id="5" name="Rectangle 6"/>
          <p:cNvSpPr>
            <a:spLocks noChangeArrowheads="1"/>
          </p:cNvSpPr>
          <p:nvPr/>
        </p:nvSpPr>
        <p:spPr bwMode="auto">
          <a:xfrm>
            <a:off x="1981200" y="6093296"/>
            <a:ext cx="5401022" cy="8636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20000"/>
              </a:spcBef>
              <a:spcAft>
                <a:spcPct val="0"/>
              </a:spcAft>
              <a:buClr>
                <a:srgbClr val="808080"/>
              </a:buClr>
              <a:buSzPct val="7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hlinkClick r:id="rId3"/>
              </a:rPr>
              <a:t>http://www.pbis.org/school/equity-pbis</a:t>
            </a:r>
            <a:r>
              <a:rPr kumimoji="0" lang="en-US" sz="2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  </a:t>
            </a:r>
            <a:endParaRPr kumimoji="0" lang="en-CA" sz="2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endParaRPr>
          </a:p>
        </p:txBody>
      </p:sp>
      <p:sp>
        <p:nvSpPr>
          <p:cNvPr id="7" name="Right Arrow 6"/>
          <p:cNvSpPr/>
          <p:nvPr/>
        </p:nvSpPr>
        <p:spPr>
          <a:xfrm>
            <a:off x="152400" y="3200400"/>
            <a:ext cx="7620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528543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760A3B-8AE4-574A-B279-C0DB5553FBB7}"/>
              </a:ext>
            </a:extLst>
          </p:cNvPr>
          <p:cNvSpPr>
            <a:spLocks noGrp="1"/>
          </p:cNvSpPr>
          <p:nvPr>
            <p:ph type="title"/>
          </p:nvPr>
        </p:nvSpPr>
        <p:spPr>
          <a:solidFill>
            <a:srgbClr val="008000"/>
          </a:solidFill>
        </p:spPr>
        <p:txBody>
          <a:bodyPr/>
          <a:lstStyle/>
          <a:p>
            <a:r>
              <a:rPr lang="en-US" dirty="0">
                <a:solidFill>
                  <a:schemeClr val="bg1"/>
                </a:solidFill>
              </a:rPr>
              <a:t>Guiding Resource</a:t>
            </a:r>
          </a:p>
        </p:txBody>
      </p:sp>
      <p:sp>
        <p:nvSpPr>
          <p:cNvPr id="5" name="Content Placeholder 4">
            <a:extLst>
              <a:ext uri="{FF2B5EF4-FFF2-40B4-BE49-F238E27FC236}">
                <a16:creationId xmlns:a16="http://schemas.microsoft.com/office/drawing/2014/main" id="{EBF47E08-0259-F245-AFD0-BCE17D4987AF}"/>
              </a:ext>
            </a:extLst>
          </p:cNvPr>
          <p:cNvSpPr>
            <a:spLocks noGrp="1"/>
          </p:cNvSpPr>
          <p:nvPr>
            <p:ph sz="half" idx="1"/>
          </p:nvPr>
        </p:nvSpPr>
        <p:spPr/>
        <p:txBody>
          <a:bodyPr/>
          <a:lstStyle/>
          <a:p>
            <a:pPr marL="0" indent="0">
              <a:spcBef>
                <a:spcPts val="0"/>
              </a:spcBef>
              <a:spcAft>
                <a:spcPts val="1200"/>
              </a:spcAft>
              <a:buNone/>
            </a:pPr>
            <a:r>
              <a:rPr lang="en-US" sz="3200" dirty="0"/>
              <a:t>Provides further detail and  practical suggestions related to the </a:t>
            </a:r>
            <a:r>
              <a:rPr lang="en-US" sz="3200" b="1" dirty="0"/>
              <a:t>organization and use of discipline data </a:t>
            </a:r>
            <a:r>
              <a:rPr lang="en-US" sz="3200" dirty="0"/>
              <a:t>to address disproportionality</a:t>
            </a:r>
          </a:p>
          <a:p>
            <a:pPr marL="400050" lvl="1" indent="0">
              <a:spcBef>
                <a:spcPts val="0"/>
              </a:spcBef>
              <a:buNone/>
            </a:pPr>
            <a:endParaRPr lang="en-US" sz="1200" dirty="0"/>
          </a:p>
          <a:p>
            <a:pPr marL="0" indent="0">
              <a:spcBef>
                <a:spcPts val="0"/>
              </a:spcBef>
              <a:buNone/>
            </a:pPr>
            <a:r>
              <a:rPr lang="en-US" sz="2000" dirty="0">
                <a:solidFill>
                  <a:srgbClr val="00B050"/>
                </a:solidFill>
              </a:rPr>
              <a:t>PBIS Technical Assistance Center</a:t>
            </a:r>
          </a:p>
          <a:p>
            <a:pPr marL="3175" lvl="1" indent="0">
              <a:spcBef>
                <a:spcPts val="0"/>
              </a:spcBef>
              <a:buNone/>
            </a:pPr>
            <a:r>
              <a:rPr lang="en-US" sz="1600" dirty="0"/>
              <a:t>(McIntosh, Barnes, Eliason, &amp; Morris, 2014)</a:t>
            </a:r>
          </a:p>
        </p:txBody>
      </p:sp>
      <p:pic>
        <p:nvPicPr>
          <p:cNvPr id="7" name="Picture 2">
            <a:extLst>
              <a:ext uri="{FF2B5EF4-FFF2-40B4-BE49-F238E27FC236}">
                <a16:creationId xmlns:a16="http://schemas.microsoft.com/office/drawing/2014/main" id="{09F02432-D7F7-6548-A424-F0B7F328B47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900" t="383" r="812" b="450"/>
          <a:stretch/>
        </p:blipFill>
        <p:spPr bwMode="auto">
          <a:xfrm>
            <a:off x="4914797" y="1603880"/>
            <a:ext cx="3572380" cy="4612436"/>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B728DE3-C7BF-6B4A-B0E2-1F0B5A0C8F5A}"/>
              </a:ext>
            </a:extLst>
          </p:cNvPr>
          <p:cNvSpPr/>
          <p:nvPr/>
        </p:nvSpPr>
        <p:spPr>
          <a:xfrm>
            <a:off x="2" y="6216927"/>
            <a:ext cx="4919239" cy="523220"/>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Franklin Gothic Book"/>
                <a:ea typeface="+mn-ea"/>
                <a:cs typeface="+mn-cs"/>
              </a:rPr>
              <a:t>Available for free at pbis.org </a:t>
            </a:r>
          </a:p>
        </p:txBody>
      </p:sp>
    </p:spTree>
    <p:extLst>
      <p:ext uri="{BB962C8B-B14F-4D97-AF65-F5344CB8AC3E}">
        <p14:creationId xmlns:p14="http://schemas.microsoft.com/office/powerpoint/2010/main" val="213498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sz="4000" dirty="0">
                <a:solidFill>
                  <a:schemeClr val="bg1"/>
                </a:solidFill>
              </a:rPr>
              <a:t>Problem Identification for Disproportionality</a:t>
            </a:r>
          </a:p>
        </p:txBody>
      </p:sp>
      <p:sp>
        <p:nvSpPr>
          <p:cNvPr id="4" name="Content Placeholder 2"/>
          <p:cNvSpPr>
            <a:spLocks noGrp="1"/>
          </p:cNvSpPr>
          <p:nvPr>
            <p:ph idx="1"/>
          </p:nvPr>
        </p:nvSpPr>
        <p:spPr/>
        <p:txBody>
          <a:bodyPr/>
          <a:lstStyle/>
          <a:p>
            <a:r>
              <a:rPr lang="en-US" dirty="0"/>
              <a:t>Problem identification involving disproportionality requires comparing rates of discipline across racial/ethnic subgroups.</a:t>
            </a:r>
          </a:p>
          <a:p>
            <a:r>
              <a:rPr lang="en-US" dirty="0"/>
              <a:t>It is important to use </a:t>
            </a:r>
            <a:r>
              <a:rPr lang="en-US" u="sng" dirty="0"/>
              <a:t>multiple metrics</a:t>
            </a:r>
            <a:r>
              <a:rPr lang="en-US" dirty="0"/>
              <a:t> when viewing disproportionality. (IDEA Data Center, 2014)</a:t>
            </a:r>
          </a:p>
          <a:p>
            <a:pPr lvl="1"/>
            <a:r>
              <a:rPr lang="en-US" dirty="0"/>
              <a:t>Disproportionality may be hidden if only one metric or way of measuring data is used.</a:t>
            </a:r>
          </a:p>
        </p:txBody>
      </p:sp>
    </p:spTree>
    <p:extLst>
      <p:ext uri="{BB962C8B-B14F-4D97-AF65-F5344CB8AC3E}">
        <p14:creationId xmlns:p14="http://schemas.microsoft.com/office/powerpoint/2010/main" val="3880981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F63B7B-B25F-4285-987A-961CCF22D9C4}"/>
              </a:ext>
            </a:extLst>
          </p:cNvPr>
          <p:cNvSpPr>
            <a:spLocks noGrp="1"/>
          </p:cNvSpPr>
          <p:nvPr>
            <p:ph type="title"/>
          </p:nvPr>
        </p:nvSpPr>
        <p:spPr>
          <a:xfrm>
            <a:off x="322728" y="143432"/>
            <a:ext cx="8552331" cy="1143000"/>
          </a:xfrm>
          <a:solidFill>
            <a:srgbClr val="008000"/>
          </a:solidFill>
        </p:spPr>
        <p:txBody>
          <a:bodyPr/>
          <a:lstStyle/>
          <a:p>
            <a:r>
              <a:rPr lang="en-US" sz="4400" dirty="0">
                <a:solidFill>
                  <a:schemeClr val="bg1"/>
                </a:solidFill>
              </a:rPr>
              <a:t>Addressing Racial Disproportionality with SWIS</a:t>
            </a:r>
          </a:p>
        </p:txBody>
      </p:sp>
      <p:pic>
        <p:nvPicPr>
          <p:cNvPr id="2" name="Content Placeholder 1">
            <a:extLst>
              <a:ext uri="{FF2B5EF4-FFF2-40B4-BE49-F238E27FC236}">
                <a16:creationId xmlns:a16="http://schemas.microsoft.com/office/drawing/2014/main" id="{9F49EF91-E3E1-4D82-9ED5-B1E4EF92A5DA}"/>
              </a:ext>
            </a:extLst>
          </p:cNvPr>
          <p:cNvPicPr>
            <a:picLocks noGrp="1" noChangeAspect="1"/>
          </p:cNvPicPr>
          <p:nvPr>
            <p:ph idx="1"/>
          </p:nvPr>
        </p:nvPicPr>
        <p:blipFill>
          <a:blip r:embed="rId2"/>
          <a:stretch>
            <a:fillRect/>
          </a:stretch>
        </p:blipFill>
        <p:spPr>
          <a:xfrm>
            <a:off x="51461" y="1342531"/>
            <a:ext cx="9092539" cy="5112057"/>
          </a:xfrm>
          <a:prstGeom prst="rect">
            <a:avLst/>
          </a:prstGeom>
        </p:spPr>
      </p:pic>
      <p:sp>
        <p:nvSpPr>
          <p:cNvPr id="3" name="Arrow: Right 2">
            <a:extLst>
              <a:ext uri="{FF2B5EF4-FFF2-40B4-BE49-F238E27FC236}">
                <a16:creationId xmlns:a16="http://schemas.microsoft.com/office/drawing/2014/main" id="{5CFB9DC5-41B2-4147-AFDC-11C229CD2EDE}"/>
              </a:ext>
            </a:extLst>
          </p:cNvPr>
          <p:cNvSpPr/>
          <p:nvPr/>
        </p:nvSpPr>
        <p:spPr bwMode="auto">
          <a:xfrm rot="9655916">
            <a:off x="7584141" y="5311588"/>
            <a:ext cx="842683" cy="551330"/>
          </a:xfrm>
          <a:prstGeom prst="righ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1568222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F63B7B-B25F-4285-987A-961CCF22D9C4}"/>
              </a:ext>
            </a:extLst>
          </p:cNvPr>
          <p:cNvSpPr>
            <a:spLocks noGrp="1"/>
          </p:cNvSpPr>
          <p:nvPr>
            <p:ph type="title"/>
          </p:nvPr>
        </p:nvSpPr>
        <p:spPr>
          <a:solidFill>
            <a:srgbClr val="008000"/>
          </a:solidFill>
        </p:spPr>
        <p:txBody>
          <a:bodyPr/>
          <a:lstStyle/>
          <a:p>
            <a:r>
              <a:rPr lang="en-US" sz="2400" dirty="0">
                <a:solidFill>
                  <a:schemeClr val="bg1"/>
                </a:solidFill>
              </a:rPr>
              <a:t>Addressing Racial Disproportionality with SWIS</a:t>
            </a:r>
          </a:p>
        </p:txBody>
      </p:sp>
      <p:pic>
        <p:nvPicPr>
          <p:cNvPr id="9" name="Content Placeholder 8">
            <a:extLst>
              <a:ext uri="{FF2B5EF4-FFF2-40B4-BE49-F238E27FC236}">
                <a16:creationId xmlns:a16="http://schemas.microsoft.com/office/drawing/2014/main" id="{F1E515DD-AEF0-4F8F-AE7B-D841930E50A6}"/>
              </a:ext>
            </a:extLst>
          </p:cNvPr>
          <p:cNvPicPr>
            <a:picLocks noGrp="1" noChangeAspect="1"/>
          </p:cNvPicPr>
          <p:nvPr>
            <p:ph idx="1"/>
          </p:nvPr>
        </p:nvPicPr>
        <p:blipFill>
          <a:blip r:embed="rId2"/>
          <a:stretch>
            <a:fillRect/>
          </a:stretch>
        </p:blipFill>
        <p:spPr>
          <a:xfrm>
            <a:off x="3575050" y="903910"/>
            <a:ext cx="5111750" cy="4591392"/>
          </a:xfrm>
          <a:prstGeom prst="rect">
            <a:avLst/>
          </a:prstGeom>
        </p:spPr>
      </p:pic>
      <p:sp>
        <p:nvSpPr>
          <p:cNvPr id="8" name="Text Placeholder 7">
            <a:extLst>
              <a:ext uri="{FF2B5EF4-FFF2-40B4-BE49-F238E27FC236}">
                <a16:creationId xmlns:a16="http://schemas.microsoft.com/office/drawing/2014/main" id="{90AD1040-C30F-42A6-892F-B1EA8182C4A8}"/>
              </a:ext>
            </a:extLst>
          </p:cNvPr>
          <p:cNvSpPr>
            <a:spLocks noGrp="1"/>
          </p:cNvSpPr>
          <p:nvPr>
            <p:ph type="body" sz="half" idx="2"/>
          </p:nvPr>
        </p:nvSpPr>
        <p:spPr>
          <a:xfrm>
            <a:off x="386367" y="1601323"/>
            <a:ext cx="3008313" cy="4983627"/>
          </a:xfrm>
        </p:spPr>
        <p:txBody>
          <a:bodyPr/>
          <a:lstStyle/>
          <a:p>
            <a:r>
              <a:rPr lang="en-US" sz="2400" b="1" dirty="0"/>
              <a:t>Referral Risk Index</a:t>
            </a:r>
          </a:p>
          <a:p>
            <a:pPr marL="342900" indent="-342900">
              <a:buFontTx/>
              <a:buChar char="-"/>
            </a:pPr>
            <a:r>
              <a:rPr lang="en-US" sz="2400" dirty="0"/>
              <a:t>Proportion of students within each subgroup with a referral</a:t>
            </a:r>
          </a:p>
          <a:p>
            <a:pPr marL="342900" indent="-342900">
              <a:buFontTx/>
              <a:buChar char="-"/>
            </a:pPr>
            <a:r>
              <a:rPr lang="en-US" sz="2400" dirty="0"/>
              <a:t>Helps quickly compare </a:t>
            </a:r>
            <a:r>
              <a:rPr lang="en-US" sz="2400" b="1" u="sng" dirty="0">
                <a:solidFill>
                  <a:schemeClr val="accent1"/>
                </a:solidFill>
              </a:rPr>
              <a:t>rates</a:t>
            </a:r>
            <a:r>
              <a:rPr lang="en-US" sz="2400" dirty="0"/>
              <a:t> of referrals across subgroups</a:t>
            </a:r>
          </a:p>
          <a:p>
            <a:pPr marL="342900" indent="-342900">
              <a:buFontTx/>
              <a:buChar char="-"/>
            </a:pPr>
            <a:r>
              <a:rPr lang="en-US" sz="2000" dirty="0"/>
              <a:t>Math: # of students with referral/# of enrolled students</a:t>
            </a:r>
          </a:p>
        </p:txBody>
      </p:sp>
      <p:sp>
        <p:nvSpPr>
          <p:cNvPr id="11" name="Arrow: Left 10">
            <a:extLst>
              <a:ext uri="{FF2B5EF4-FFF2-40B4-BE49-F238E27FC236}">
                <a16:creationId xmlns:a16="http://schemas.microsoft.com/office/drawing/2014/main" id="{AF25988F-1A10-418A-8609-B15D68B08AA8}"/>
              </a:ext>
            </a:extLst>
          </p:cNvPr>
          <p:cNvSpPr/>
          <p:nvPr/>
        </p:nvSpPr>
        <p:spPr bwMode="auto">
          <a:xfrm rot="639140">
            <a:off x="8068235" y="4285125"/>
            <a:ext cx="1075765" cy="1362639"/>
          </a:xfrm>
          <a:prstGeom prst="lef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08" charset="0"/>
                <a:ea typeface="+mn-ea"/>
                <a:cs typeface="+mn-cs"/>
              </a:rPr>
              <a:t>Total Enroll-</a:t>
            </a:r>
            <a:r>
              <a:rPr kumimoji="0" lang="en-US" sz="1400" b="0" i="0" u="none" strike="noStrike" kern="1200" cap="none" spc="0" normalizeH="0" baseline="0" noProof="0" dirty="0" err="1">
                <a:ln>
                  <a:noFill/>
                </a:ln>
                <a:solidFill>
                  <a:srgbClr val="000000"/>
                </a:solidFill>
                <a:effectLst/>
                <a:uLnTx/>
                <a:uFillTx/>
                <a:latin typeface="Times New Roman" pitchFamily="-108" charset="0"/>
                <a:ea typeface="+mn-ea"/>
                <a:cs typeface="+mn-cs"/>
              </a:rPr>
              <a:t>ment</a:t>
            </a:r>
            <a:endParaRPr kumimoji="0" lang="en-US" sz="1400" b="0" i="0" u="none" strike="noStrike" kern="1200" cap="none" spc="0" normalizeH="0" baseline="0" noProof="0" dirty="0">
              <a:ln>
                <a:noFill/>
              </a:ln>
              <a:solidFill>
                <a:srgbClr val="0000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634836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Example: Referral Risk Index</a:t>
            </a:r>
          </a:p>
        </p:txBody>
      </p:sp>
      <p:graphicFrame>
        <p:nvGraphicFramePr>
          <p:cNvPr id="9" name="Content Placeholder 11"/>
          <p:cNvGraphicFramePr>
            <a:graphicFrameLocks noGrp="1"/>
          </p:cNvGraphicFramePr>
          <p:nvPr>
            <p:ph sz="half" idx="4294967295"/>
          </p:nvPr>
        </p:nvGraphicFramePr>
        <p:xfrm>
          <a:off x="0" y="3568304"/>
          <a:ext cx="3853898" cy="2263651"/>
        </p:xfrm>
        <a:graphic>
          <a:graphicData uri="http://schemas.openxmlformats.org/drawingml/2006/table">
            <a:tbl>
              <a:tblPr firstRow="1" bandRow="1">
                <a:tableStyleId>{BC89EF96-8CEA-46FF-86C4-4CE0E7609802}</a:tableStyleId>
              </a:tblPr>
              <a:tblGrid>
                <a:gridCol w="698537">
                  <a:extLst>
                    <a:ext uri="{9D8B030D-6E8A-4147-A177-3AD203B41FA5}">
                      <a16:colId xmlns:a16="http://schemas.microsoft.com/office/drawing/2014/main" val="20000"/>
                    </a:ext>
                  </a:extLst>
                </a:gridCol>
                <a:gridCol w="660611">
                  <a:extLst>
                    <a:ext uri="{9D8B030D-6E8A-4147-A177-3AD203B41FA5}">
                      <a16:colId xmlns:a16="http://schemas.microsoft.com/office/drawing/2014/main" val="20001"/>
                    </a:ext>
                  </a:extLst>
                </a:gridCol>
                <a:gridCol w="861669">
                  <a:extLst>
                    <a:ext uri="{9D8B030D-6E8A-4147-A177-3AD203B41FA5}">
                      <a16:colId xmlns:a16="http://schemas.microsoft.com/office/drawing/2014/main" val="20002"/>
                    </a:ext>
                  </a:extLst>
                </a:gridCol>
                <a:gridCol w="1016099">
                  <a:extLst>
                    <a:ext uri="{9D8B030D-6E8A-4147-A177-3AD203B41FA5}">
                      <a16:colId xmlns:a16="http://schemas.microsoft.com/office/drawing/2014/main" val="20003"/>
                    </a:ext>
                  </a:extLst>
                </a:gridCol>
                <a:gridCol w="616982">
                  <a:extLst>
                    <a:ext uri="{9D8B030D-6E8A-4147-A177-3AD203B41FA5}">
                      <a16:colId xmlns:a16="http://schemas.microsoft.com/office/drawing/2014/main" val="20004"/>
                    </a:ext>
                  </a:extLst>
                </a:gridCol>
              </a:tblGrid>
              <a:tr h="487499">
                <a:tc>
                  <a:txBody>
                    <a:bodyPr/>
                    <a:lstStyle/>
                    <a:p>
                      <a:endParaRPr lang="en-US" sz="800" b="0" dirty="0">
                        <a:latin typeface="Arial" pitchFamily="34" charset="0"/>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a:t>
                      </a:r>
                      <a:r>
                        <a:rPr lang="en-US" sz="800" b="0" baseline="0" dirty="0">
                          <a:latin typeface="Arial" pitchFamily="34" charset="0"/>
                          <a:cs typeface="Arial" pitchFamily="34" charset="0"/>
                        </a:rPr>
                        <a:t> of Students With Referrals</a:t>
                      </a:r>
                      <a:endParaRPr lang="en-US" sz="800" b="0" dirty="0">
                        <a:latin typeface="Arial" pitchFamily="34" charset="0"/>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solidFill>
                            <a:schemeClr val="bg1"/>
                          </a:solidFill>
                          <a:latin typeface="Arial" pitchFamily="34" charset="0"/>
                          <a:cs typeface="Arial" pitchFamily="34" charset="0"/>
                        </a:rPr>
                        <a:t>% of Students Within Ethnicity With Referrals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6228"/>
                    </a:solidFill>
                  </a:tcPr>
                </a:tc>
                <a:tc>
                  <a:txBody>
                    <a:bodyPr/>
                    <a:lstStyle/>
                    <a:p>
                      <a:pPr algn="ctr"/>
                      <a:r>
                        <a:rPr lang="en-US" sz="800" b="0" dirty="0">
                          <a:latin typeface="Arial" pitchFamily="34" charset="0"/>
                          <a:cs typeface="Arial" pitchFamily="34" charset="0"/>
                        </a:rPr>
                        <a:t>Risk Index</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0298">
                <a:tc>
                  <a:txBody>
                    <a:bodyPr/>
                    <a:lstStyle/>
                    <a:p>
                      <a:r>
                        <a:rPr lang="en-US" sz="800" b="0" dirty="0">
                          <a:latin typeface="Arial" pitchFamily="34" charset="0"/>
                          <a:cs typeface="Arial" pitchFamily="34" charset="0"/>
                        </a:rPr>
                        <a:t>Native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6228"/>
                    </a:solidFill>
                  </a:tcPr>
                </a:tc>
                <a:tc>
                  <a:txBody>
                    <a:bodyPr/>
                    <a:lstStyle/>
                    <a:p>
                      <a:pPr algn="ctr" fontAlgn="ctr"/>
                      <a:r>
                        <a:rPr lang="en-US" sz="800" b="0" i="0" u="none" strike="noStrike" dirty="0">
                          <a:solidFill>
                            <a:srgbClr val="000000"/>
                          </a:solidFill>
                          <a:effectLst/>
                          <a:latin typeface="Calibri"/>
                        </a:rPr>
                        <a:t>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0298">
                <a:tc>
                  <a:txBody>
                    <a:bodyPr/>
                    <a:lstStyle/>
                    <a:p>
                      <a:r>
                        <a:rPr lang="en-US" sz="800" b="0" dirty="0">
                          <a:latin typeface="Arial" pitchFamily="34" charset="0"/>
                          <a:cs typeface="Arial" pitchFamily="34" charset="0"/>
                        </a:rPr>
                        <a:t>Asian</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42.86%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6228"/>
                    </a:solidFill>
                  </a:tcPr>
                </a:tc>
                <a:tc>
                  <a:txBody>
                    <a:bodyPr/>
                    <a:lstStyle/>
                    <a:p>
                      <a:pPr algn="ctr" fontAlgn="ctr"/>
                      <a:r>
                        <a:rPr lang="en-US" sz="800" b="0" i="0" u="none" strike="noStrike" dirty="0">
                          <a:solidFill>
                            <a:srgbClr val="000000"/>
                          </a:solidFill>
                          <a:effectLst/>
                          <a:latin typeface="Calibri"/>
                        </a:rPr>
                        <a:t>0.43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4066">
                <a:tc>
                  <a:txBody>
                    <a:bodyPr/>
                    <a:lstStyle/>
                    <a:p>
                      <a:r>
                        <a:rPr lang="en-US" sz="800" b="0" dirty="0">
                          <a:latin typeface="Arial" pitchFamily="34" charset="0"/>
                          <a:cs typeface="Arial" pitchFamily="34" charset="0"/>
                        </a:rPr>
                        <a:t>Black</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83.08%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6228"/>
                    </a:solidFill>
                  </a:tcPr>
                </a:tc>
                <a:tc>
                  <a:txBody>
                    <a:bodyPr/>
                    <a:lstStyle/>
                    <a:p>
                      <a:pPr algn="ctr" fontAlgn="ctr"/>
                      <a:r>
                        <a:rPr lang="en-US" sz="800" b="0" i="0" u="none" strike="noStrike" dirty="0">
                          <a:solidFill>
                            <a:srgbClr val="000000"/>
                          </a:solidFill>
                          <a:effectLst/>
                          <a:latin typeface="Calibri"/>
                        </a:rPr>
                        <a:t>0.83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20298">
                <a:tc>
                  <a:txBody>
                    <a:bodyPr/>
                    <a:lstStyle/>
                    <a:p>
                      <a:r>
                        <a:rPr lang="en-US" sz="800" b="0" dirty="0">
                          <a:latin typeface="Arial" pitchFamily="34" charset="0"/>
                          <a:cs typeface="Arial" pitchFamily="34" charset="0"/>
                        </a:rPr>
                        <a:t>Latino</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135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75.56%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6228"/>
                    </a:solidFill>
                  </a:tcPr>
                </a:tc>
                <a:tc>
                  <a:txBody>
                    <a:bodyPr/>
                    <a:lstStyle/>
                    <a:p>
                      <a:pPr algn="ctr" fontAlgn="ctr"/>
                      <a:r>
                        <a:rPr lang="en-US" sz="800" b="0" i="0" u="none" strike="noStrike" dirty="0">
                          <a:solidFill>
                            <a:srgbClr val="000000"/>
                          </a:solidFill>
                          <a:effectLst/>
                          <a:latin typeface="Calibri"/>
                        </a:rPr>
                        <a:t>0.76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20298">
                <a:tc>
                  <a:txBody>
                    <a:bodyPr/>
                    <a:lstStyle/>
                    <a:p>
                      <a:r>
                        <a:rPr lang="en-US" sz="800" b="0" dirty="0">
                          <a:latin typeface="Arial" pitchFamily="34" charset="0"/>
                          <a:cs typeface="Arial" pitchFamily="34" charset="0"/>
                        </a:rPr>
                        <a:t>Pacific</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6228"/>
                    </a:solidFill>
                  </a:tcPr>
                </a:tc>
                <a:tc>
                  <a:txBody>
                    <a:bodyPr/>
                    <a:lstStyle/>
                    <a:p>
                      <a:pPr algn="ctr" fontAlgn="ctr"/>
                      <a:r>
                        <a:rPr lang="en-US" sz="800" b="0" i="0" u="none" strike="noStrike" dirty="0">
                          <a:solidFill>
                            <a:srgbClr val="000000"/>
                          </a:solidFill>
                          <a:effectLst/>
                          <a:latin typeface="Calibri"/>
                        </a:rPr>
                        <a:t>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20298">
                <a:tc>
                  <a:txBody>
                    <a:bodyPr/>
                    <a:lstStyle/>
                    <a:p>
                      <a:r>
                        <a:rPr lang="en-US" sz="800" b="0" dirty="0">
                          <a:latin typeface="Arial" pitchFamily="34" charset="0"/>
                          <a:cs typeface="Arial" pitchFamily="34" charset="0"/>
                        </a:rPr>
                        <a:t>White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350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44.00%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6228"/>
                    </a:solidFill>
                  </a:tcPr>
                </a:tc>
                <a:tc>
                  <a:txBody>
                    <a:bodyPr/>
                    <a:lstStyle/>
                    <a:p>
                      <a:pPr algn="ctr" fontAlgn="ctr"/>
                      <a:r>
                        <a:rPr lang="en-US" sz="800" b="0" i="0" u="none" strike="noStrike" dirty="0">
                          <a:solidFill>
                            <a:srgbClr val="000000"/>
                          </a:solidFill>
                          <a:effectLst/>
                          <a:latin typeface="Calibri"/>
                        </a:rPr>
                        <a:t>0.44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20298">
                <a:tc>
                  <a:txBody>
                    <a:bodyPr/>
                    <a:lstStyle/>
                    <a:p>
                      <a:r>
                        <a:rPr lang="en-US" sz="800" b="0" dirty="0">
                          <a:latin typeface="Arial" pitchFamily="34" charset="0"/>
                          <a:cs typeface="Arial" pitchFamily="34" charset="0"/>
                        </a:rPr>
                        <a:t>Multi-racial</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40.63%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6228"/>
                    </a:solidFill>
                  </a:tcPr>
                </a:tc>
                <a:tc>
                  <a:txBody>
                    <a:bodyPr/>
                    <a:lstStyle/>
                    <a:p>
                      <a:pPr algn="ctr" fontAlgn="ctr"/>
                      <a:r>
                        <a:rPr lang="en-US" sz="800" b="0" i="0" u="none" strike="noStrike" dirty="0">
                          <a:solidFill>
                            <a:srgbClr val="000000"/>
                          </a:solidFill>
                          <a:effectLst/>
                          <a:latin typeface="Calibri"/>
                        </a:rPr>
                        <a:t>0.41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20298">
                <a:tc>
                  <a:txBody>
                    <a:bodyPr/>
                    <a:lstStyle/>
                    <a:p>
                      <a:r>
                        <a:rPr lang="en-US" sz="800" b="0" dirty="0">
                          <a:latin typeface="Arial" pitchFamily="34" charset="0"/>
                          <a:cs typeface="Arial" pitchFamily="34" charset="0"/>
                        </a:rPr>
                        <a:t>Totals: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rgbClr val="000000"/>
                          </a:solidFill>
                          <a:effectLst/>
                          <a:latin typeface="Calibri"/>
                        </a:rPr>
                        <a:t>641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dirty="0">
                          <a:solidFill>
                            <a:srgbClr val="000000"/>
                          </a:solidFill>
                          <a:effectLst/>
                          <a:latin typeface="Calibri"/>
                        </a:rPr>
                        <a:t>347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dirty="0">
                        <a:solidFill>
                          <a:schemeClr val="bg1"/>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endParaRPr lang="en-US" sz="800" b="0" i="0" u="none" strike="noStrike" dirty="0">
                        <a:solidFill>
                          <a:srgbClr val="000000"/>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8" name="Content Placeholder 7"/>
          <p:cNvSpPr>
            <a:spLocks noGrp="1"/>
          </p:cNvSpPr>
          <p:nvPr>
            <p:ph sz="half" idx="4294967295"/>
          </p:nvPr>
        </p:nvSpPr>
        <p:spPr>
          <a:xfrm>
            <a:off x="4256647" y="1097606"/>
            <a:ext cx="4862722" cy="3877866"/>
          </a:xfrm>
        </p:spPr>
        <p:txBody>
          <a:bodyPr>
            <a:noAutofit/>
          </a:bodyPr>
          <a:lstStyle/>
          <a:p>
            <a:pPr marL="0" indent="0">
              <a:buNone/>
            </a:pPr>
            <a:r>
              <a:rPr lang="en-US" sz="1800" b="1" dirty="0">
                <a:latin typeface="Calibri Light" panose="020F0302020204030204" pitchFamily="34" charset="0"/>
              </a:rPr>
              <a:t>How would you read this graph and table?</a:t>
            </a:r>
          </a:p>
          <a:p>
            <a:pPr marL="296466" indent="-128588">
              <a:spcAft>
                <a:spcPts val="1350"/>
              </a:spcAft>
              <a:buFont typeface="Arial" pitchFamily="34" charset="0"/>
              <a:buChar char="•"/>
            </a:pPr>
            <a:r>
              <a:rPr lang="en-US" sz="1800" i="1" dirty="0">
                <a:solidFill>
                  <a:srgbClr val="206228"/>
                </a:solidFill>
                <a:latin typeface="Calibri Light" panose="020F0302020204030204" pitchFamily="34" charset="0"/>
                <a:cs typeface="Arial" pitchFamily="34" charset="0"/>
              </a:rPr>
              <a:t>54 of the 65 Black students have a referral,       so 83% of the Black students have a referral.</a:t>
            </a:r>
          </a:p>
          <a:p>
            <a:pPr marL="296466" indent="-128588">
              <a:spcBef>
                <a:spcPts val="900"/>
              </a:spcBef>
              <a:spcAft>
                <a:spcPts val="1350"/>
              </a:spcAft>
              <a:buFont typeface="Arial" pitchFamily="34" charset="0"/>
              <a:buChar char="•"/>
            </a:pPr>
            <a:r>
              <a:rPr lang="en-US" sz="1800" i="1" dirty="0">
                <a:solidFill>
                  <a:srgbClr val="206228"/>
                </a:solidFill>
                <a:latin typeface="Calibri Light" panose="020F0302020204030204" pitchFamily="34" charset="0"/>
                <a:cs typeface="Arial" pitchFamily="34" charset="0"/>
              </a:rPr>
              <a:t>102 of the 135 Latino students have a referral, so 76% of the Latino students have a referral.</a:t>
            </a:r>
          </a:p>
          <a:p>
            <a:pPr marL="296466" indent="-128588">
              <a:spcBef>
                <a:spcPts val="900"/>
              </a:spcBef>
              <a:buFont typeface="Arial" pitchFamily="34" charset="0"/>
              <a:buChar char="•"/>
            </a:pPr>
            <a:r>
              <a:rPr lang="en-US" sz="1800" i="1" dirty="0">
                <a:solidFill>
                  <a:srgbClr val="206228"/>
                </a:solidFill>
                <a:latin typeface="Calibri Light" panose="020F0302020204030204" pitchFamily="34" charset="0"/>
                <a:cs typeface="Arial" pitchFamily="34" charset="0"/>
              </a:rPr>
              <a:t>154 of the 350 White students have a referral, so 44% of the White students have a referral.</a:t>
            </a:r>
          </a:p>
          <a:p>
            <a:pPr marL="167879" indent="0">
              <a:spcBef>
                <a:spcPts val="900"/>
              </a:spcBef>
              <a:buNone/>
            </a:pPr>
            <a:endParaRPr lang="en-US" sz="1350" i="1" dirty="0">
              <a:latin typeface="Calibri Light" panose="020F0302020204030204" pitchFamily="34" charset="0"/>
              <a:cs typeface="Arial" pitchFamily="34" charset="0"/>
            </a:endParaRPr>
          </a:p>
          <a:p>
            <a:pPr marL="167879" indent="0">
              <a:spcBef>
                <a:spcPts val="900"/>
              </a:spcBef>
              <a:buNone/>
            </a:pPr>
            <a:r>
              <a:rPr lang="en-US" sz="2800" b="1" dirty="0">
                <a:solidFill>
                  <a:schemeClr val="tx2"/>
                </a:solidFill>
                <a:latin typeface="Calibri Light" panose="020F0302020204030204" pitchFamily="34" charset="0"/>
              </a:rPr>
              <a:t>Big Idea: </a:t>
            </a:r>
          </a:p>
          <a:p>
            <a:pPr marL="167879" indent="0">
              <a:buNone/>
            </a:pPr>
            <a:r>
              <a:rPr lang="en-US" sz="2800" b="1" u="sng" dirty="0">
                <a:solidFill>
                  <a:schemeClr val="accent1"/>
                </a:solidFill>
                <a:latin typeface="Calibri Light" panose="020F0302020204030204" pitchFamily="34" charset="0"/>
              </a:rPr>
              <a:t>Are ethnic groups being referred at the same rate?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79" y="1325838"/>
            <a:ext cx="3491542" cy="216428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554257" y="1596991"/>
            <a:ext cx="286247" cy="17308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0" name="Rectangle 9"/>
          <p:cNvSpPr/>
          <p:nvPr/>
        </p:nvSpPr>
        <p:spPr>
          <a:xfrm>
            <a:off x="1944177" y="1796598"/>
            <a:ext cx="256234" cy="15066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Rectangle 10"/>
          <p:cNvSpPr/>
          <p:nvPr/>
        </p:nvSpPr>
        <p:spPr>
          <a:xfrm>
            <a:off x="2666568" y="1970471"/>
            <a:ext cx="286247" cy="14151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 name="Rectangle 3"/>
          <p:cNvSpPr/>
          <p:nvPr/>
        </p:nvSpPr>
        <p:spPr>
          <a:xfrm>
            <a:off x="27482" y="4494824"/>
            <a:ext cx="3702182" cy="2445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p:cNvSpPr/>
          <p:nvPr/>
        </p:nvSpPr>
        <p:spPr>
          <a:xfrm>
            <a:off x="28513" y="4730189"/>
            <a:ext cx="3702182" cy="2445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12"/>
          <p:cNvSpPr/>
          <p:nvPr/>
        </p:nvSpPr>
        <p:spPr>
          <a:xfrm>
            <a:off x="34625" y="5157410"/>
            <a:ext cx="3702182" cy="2445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7" name="Straight Connector 6"/>
          <p:cNvCxnSpPr/>
          <p:nvPr/>
        </p:nvCxnSpPr>
        <p:spPr>
          <a:xfrm>
            <a:off x="546105" y="2498430"/>
            <a:ext cx="2826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2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1" grpId="1" animBg="1"/>
      <p:bldP spid="4" grpId="0" animBg="1"/>
      <p:bldP spid="4" grpId="1" animBg="1"/>
      <p:bldP spid="12" grpId="0" animBg="1"/>
      <p:bldP spid="12" grpId="1" animBg="1"/>
      <p:bldP spid="13" grpId="0" animBg="1"/>
      <p:bldP spid="1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F63B7B-B25F-4285-987A-961CCF22D9C4}"/>
              </a:ext>
            </a:extLst>
          </p:cNvPr>
          <p:cNvSpPr>
            <a:spLocks noGrp="1"/>
          </p:cNvSpPr>
          <p:nvPr>
            <p:ph type="title"/>
          </p:nvPr>
        </p:nvSpPr>
        <p:spPr>
          <a:xfrm>
            <a:off x="4043084" y="273052"/>
            <a:ext cx="4903692" cy="1162050"/>
          </a:xfrm>
          <a:solidFill>
            <a:srgbClr val="008000"/>
          </a:solidFill>
        </p:spPr>
        <p:txBody>
          <a:bodyPr/>
          <a:lstStyle/>
          <a:p>
            <a:r>
              <a:rPr lang="en-US" sz="2400" dirty="0">
                <a:solidFill>
                  <a:schemeClr val="bg1"/>
                </a:solidFill>
              </a:rPr>
              <a:t>Addressing Racial Disproportionality with SWIS</a:t>
            </a:r>
          </a:p>
        </p:txBody>
      </p:sp>
      <p:sp>
        <p:nvSpPr>
          <p:cNvPr id="8" name="Text Placeholder 7">
            <a:extLst>
              <a:ext uri="{FF2B5EF4-FFF2-40B4-BE49-F238E27FC236}">
                <a16:creationId xmlns:a16="http://schemas.microsoft.com/office/drawing/2014/main" id="{90AD1040-C30F-42A6-892F-B1EA8182C4A8}"/>
              </a:ext>
            </a:extLst>
          </p:cNvPr>
          <p:cNvSpPr>
            <a:spLocks noGrp="1"/>
          </p:cNvSpPr>
          <p:nvPr>
            <p:ph type="body" sz="half" idx="2"/>
          </p:nvPr>
        </p:nvSpPr>
        <p:spPr>
          <a:xfrm>
            <a:off x="1" y="273052"/>
            <a:ext cx="3465514" cy="6145677"/>
          </a:xfrm>
        </p:spPr>
        <p:txBody>
          <a:bodyPr/>
          <a:lstStyle/>
          <a:p>
            <a:r>
              <a:rPr lang="en-US" sz="2400" b="1" dirty="0"/>
              <a:t>Referral Risk Ratio</a:t>
            </a:r>
          </a:p>
          <a:p>
            <a:pPr marL="342900" indent="-342900">
              <a:buFontTx/>
              <a:buChar char="-"/>
            </a:pPr>
            <a:r>
              <a:rPr lang="en-US" sz="2400" dirty="0"/>
              <a:t>Likelihood of receiving a referral for each subgroup</a:t>
            </a:r>
          </a:p>
          <a:p>
            <a:pPr marL="342900" indent="-342900">
              <a:buFontTx/>
              <a:buChar char="-"/>
            </a:pPr>
            <a:r>
              <a:rPr lang="en-US" sz="2400" dirty="0"/>
              <a:t>For a given group, how much more or less likely are they to receive a referral compared to all other students? </a:t>
            </a:r>
          </a:p>
          <a:p>
            <a:pPr marL="800100" lvl="1" indent="-342900">
              <a:buFontTx/>
              <a:buChar char="-"/>
            </a:pPr>
            <a:r>
              <a:rPr lang="en-US" sz="2000" dirty="0"/>
              <a:t>Risk ratio &gt; 1.0 indicates higher risk,  &lt; 1.0 indicates lower risk.</a:t>
            </a:r>
          </a:p>
        </p:txBody>
      </p:sp>
      <p:pic>
        <p:nvPicPr>
          <p:cNvPr id="5" name="Content Placeholder 4">
            <a:extLst>
              <a:ext uri="{FF2B5EF4-FFF2-40B4-BE49-F238E27FC236}">
                <a16:creationId xmlns:a16="http://schemas.microsoft.com/office/drawing/2014/main" id="{098DBAB4-73EA-4693-BEF8-24C6D170BB37}"/>
              </a:ext>
            </a:extLst>
          </p:cNvPr>
          <p:cNvPicPr>
            <a:picLocks noGrp="1" noChangeAspect="1"/>
          </p:cNvPicPr>
          <p:nvPr>
            <p:ph idx="1"/>
          </p:nvPr>
        </p:nvPicPr>
        <p:blipFill>
          <a:blip r:embed="rId3"/>
          <a:stretch>
            <a:fillRect/>
          </a:stretch>
        </p:blipFill>
        <p:spPr>
          <a:xfrm>
            <a:off x="3575050" y="1692800"/>
            <a:ext cx="5111750" cy="4591392"/>
          </a:xfrm>
          <a:prstGeom prst="rect">
            <a:avLst/>
          </a:prstGeom>
        </p:spPr>
      </p:pic>
      <p:sp>
        <p:nvSpPr>
          <p:cNvPr id="6" name="Rectangle 5">
            <a:extLst>
              <a:ext uri="{FF2B5EF4-FFF2-40B4-BE49-F238E27FC236}">
                <a16:creationId xmlns:a16="http://schemas.microsoft.com/office/drawing/2014/main" id="{AF90EA99-CE5A-AA47-B91C-CDA50156198A}"/>
              </a:ext>
            </a:extLst>
          </p:cNvPr>
          <p:cNvSpPr/>
          <p:nvPr/>
        </p:nvSpPr>
        <p:spPr>
          <a:xfrm>
            <a:off x="412128" y="5975673"/>
            <a:ext cx="557422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Risk Index of Target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Risk Index of Comparison Group</a:t>
            </a:r>
          </a:p>
        </p:txBody>
      </p:sp>
      <p:cxnSp>
        <p:nvCxnSpPr>
          <p:cNvPr id="7" name="Straight Connector 6">
            <a:extLst>
              <a:ext uri="{FF2B5EF4-FFF2-40B4-BE49-F238E27FC236}">
                <a16:creationId xmlns:a16="http://schemas.microsoft.com/office/drawing/2014/main" id="{DCD64909-F045-0F41-A745-62AA20257E12}"/>
              </a:ext>
            </a:extLst>
          </p:cNvPr>
          <p:cNvCxnSpPr>
            <a:cxnSpLocks/>
          </p:cNvCxnSpPr>
          <p:nvPr/>
        </p:nvCxnSpPr>
        <p:spPr>
          <a:xfrm>
            <a:off x="1519710" y="6329616"/>
            <a:ext cx="32969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B546F57-16FC-ED46-BEF3-81CB5513C3BD}"/>
              </a:ext>
            </a:extLst>
          </p:cNvPr>
          <p:cNvSpPr/>
          <p:nvPr/>
        </p:nvSpPr>
        <p:spPr>
          <a:xfrm>
            <a:off x="115911" y="6162189"/>
            <a:ext cx="14157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Risk Ratio = </a:t>
            </a:r>
          </a:p>
        </p:txBody>
      </p:sp>
    </p:spTree>
    <p:extLst>
      <p:ext uri="{BB962C8B-B14F-4D97-AF65-F5344CB8AC3E}">
        <p14:creationId xmlns:p14="http://schemas.microsoft.com/office/powerpoint/2010/main" val="254517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a:stretch/>
        </p:blipFill>
        <p:spPr>
          <a:xfrm rot="20472928">
            <a:off x="316448" y="1019589"/>
            <a:ext cx="2336321" cy="3031655"/>
          </a:xfrm>
          <a:prstGeom prst="rect">
            <a:avLst/>
          </a:prstGeom>
        </p:spPr>
      </p:pic>
      <p:pic>
        <p:nvPicPr>
          <p:cNvPr id="19" name="Picture 18"/>
          <p:cNvPicPr>
            <a:picLocks noChangeAspect="1"/>
          </p:cNvPicPr>
          <p:nvPr/>
        </p:nvPicPr>
        <p:blipFill>
          <a:blip r:embed="rId4"/>
          <a:stretch>
            <a:fillRect/>
          </a:stretch>
        </p:blipFill>
        <p:spPr>
          <a:xfrm rot="629489">
            <a:off x="3124200" y="3886200"/>
            <a:ext cx="3200400" cy="3200400"/>
          </a:xfrm>
          <a:prstGeom prst="rect">
            <a:avLst/>
          </a:prstGeom>
        </p:spPr>
      </p:pic>
      <p:grpSp>
        <p:nvGrpSpPr>
          <p:cNvPr id="2" name="Group 17"/>
          <p:cNvGrpSpPr/>
          <p:nvPr/>
        </p:nvGrpSpPr>
        <p:grpSpPr>
          <a:xfrm>
            <a:off x="2819400" y="685800"/>
            <a:ext cx="3810000" cy="3352800"/>
            <a:chOff x="3124200" y="1447800"/>
            <a:chExt cx="3810000" cy="3352800"/>
          </a:xfrm>
        </p:grpSpPr>
        <p:pic>
          <p:nvPicPr>
            <p:cNvPr id="15" name="Picture 14"/>
            <p:cNvPicPr>
              <a:picLocks noChangeAspect="1"/>
            </p:cNvPicPr>
            <p:nvPr/>
          </p:nvPicPr>
          <p:blipFill>
            <a:blip r:embed="rId5"/>
            <a:stretch>
              <a:fillRect/>
            </a:stretch>
          </p:blipFill>
          <p:spPr>
            <a:xfrm>
              <a:off x="3352800" y="1447800"/>
              <a:ext cx="3352800" cy="3352800"/>
            </a:xfrm>
            <a:prstGeom prst="rect">
              <a:avLst/>
            </a:prstGeom>
          </p:spPr>
        </p:pic>
        <p:sp>
          <p:nvSpPr>
            <p:cNvPr id="14" name="Text Placeholder 2"/>
            <p:cNvSpPr txBox="1">
              <a:spLocks/>
            </p:cNvSpPr>
            <p:nvPr/>
          </p:nvSpPr>
          <p:spPr bwMode="auto">
            <a:xfrm>
              <a:off x="3124200" y="2286000"/>
              <a:ext cx="381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uLnTx/>
                  <a:uFillTx/>
                  <a:latin typeface="+mn-lt"/>
                  <a:ea typeface="ＭＳ Ｐゴシック" pitchFamily="-108" charset="-128"/>
                  <a:cs typeface="ＭＳ Ｐゴシック" pitchFamily="-108" charset="-128"/>
                </a:rPr>
                <a:t>nepbis.org</a:t>
              </a:r>
              <a:endParaRPr kumimoji="0" lang="en-US" sz="3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b="1" kern="0" dirty="0" err="1">
                  <a:solidFill>
                    <a:srgbClr val="FFFFFF"/>
                  </a:solidFill>
                  <a:latin typeface="+mn-lt"/>
                </a:rPr>
                <a:t>pbis.org</a:t>
              </a:r>
              <a:endParaRPr kumimoji="0" lang="en-US" sz="3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13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p:txBody>
        </p:sp>
      </p:grpSp>
      <p:sp>
        <p:nvSpPr>
          <p:cNvPr id="13" name="Rectangle 12"/>
          <p:cNvSpPr/>
          <p:nvPr/>
        </p:nvSpPr>
        <p:spPr>
          <a:xfrm rot="1571284">
            <a:off x="5122280" y="3930001"/>
            <a:ext cx="4572000" cy="986937"/>
          </a:xfrm>
          <a:prstGeom prst="rect">
            <a:avLst/>
          </a:prstGeom>
        </p:spPr>
        <p:txBody>
          <a:bodyPr>
            <a:spAutoFit/>
          </a:bodyPr>
          <a:lstStyle/>
          <a:p>
            <a:pPr>
              <a:lnSpc>
                <a:spcPct val="90000"/>
              </a:lnSpc>
            </a:pPr>
            <a:endParaRPr lang="en-US" sz="3200" dirty="0">
              <a:latin typeface="+mn-lt"/>
            </a:endParaRPr>
          </a:p>
          <a:p>
            <a:pPr algn="ctr">
              <a:lnSpc>
                <a:spcPct val="90000"/>
              </a:lnSpc>
            </a:pPr>
            <a:r>
              <a:rPr lang="en-US" sz="3200" dirty="0">
                <a:latin typeface="+mn-lt"/>
              </a:rPr>
              <a:t>Evaluation Plan</a:t>
            </a:r>
          </a:p>
        </p:txBody>
      </p:sp>
      <p:pic>
        <p:nvPicPr>
          <p:cNvPr id="17" name="Picture 16"/>
          <p:cNvPicPr>
            <a:picLocks noChangeAspect="1"/>
          </p:cNvPicPr>
          <p:nvPr/>
        </p:nvPicPr>
        <p:blipFill>
          <a:blip r:embed="rId6"/>
          <a:srcRect/>
          <a:stretch/>
        </p:blipFill>
        <p:spPr>
          <a:xfrm rot="1571284">
            <a:off x="6468378" y="2627178"/>
            <a:ext cx="2849120" cy="1916946"/>
          </a:xfrm>
          <a:prstGeom prst="rect">
            <a:avLst/>
          </a:prstGeom>
        </p:spPr>
      </p:pic>
      <p:sp>
        <p:nvSpPr>
          <p:cNvPr id="56323" name="Text Placeholder 2"/>
          <p:cNvSpPr>
            <a:spLocks noGrp="1"/>
          </p:cNvSpPr>
          <p:nvPr>
            <p:ph type="body" sz="half" idx="1"/>
          </p:nvPr>
        </p:nvSpPr>
        <p:spPr>
          <a:xfrm rot="20565071">
            <a:off x="433777" y="3885118"/>
            <a:ext cx="3810000" cy="1447800"/>
          </a:xfrm>
        </p:spPr>
        <p:txBody>
          <a:bodyPr/>
          <a:lstStyle/>
          <a:p>
            <a:pPr marL="0" indent="0" algn="ctr">
              <a:lnSpc>
                <a:spcPct val="90000"/>
              </a:lnSpc>
              <a:buNone/>
            </a:pPr>
            <a:r>
              <a:rPr lang="en-US" b="1" dirty="0">
                <a:ea typeface="ＭＳ Ｐゴシック" pitchFamily="-108" charset="-128"/>
                <a:cs typeface="ＭＳ Ｐゴシック" pitchFamily="-108" charset="-128"/>
              </a:rPr>
              <a:t>Coaching SWPBIS Workbook and Appendices</a:t>
            </a:r>
          </a:p>
          <a:p>
            <a:pPr>
              <a:lnSpc>
                <a:spcPct val="90000"/>
              </a:lnSpc>
            </a:pPr>
            <a:endParaRPr lang="en-US" sz="1200" b="1" dirty="0">
              <a:ea typeface="ＭＳ Ｐゴシック" pitchFamily="-108" charset="-128"/>
              <a:cs typeface="ＭＳ Ｐゴシック" pitchFamily="-108" charset="-128"/>
            </a:endParaRPr>
          </a:p>
          <a:p>
            <a:pPr>
              <a:lnSpc>
                <a:spcPct val="90000"/>
              </a:lnSpc>
              <a:buFontTx/>
              <a:buNone/>
            </a:pPr>
            <a:endParaRPr lang="en-US" sz="1300" b="1" dirty="0">
              <a:ea typeface="ＭＳ Ｐゴシック" pitchFamily="-108" charset="-128"/>
              <a:cs typeface="ＭＳ Ｐゴシック" pitchFamily="-108" charset="-128"/>
            </a:endParaRPr>
          </a:p>
        </p:txBody>
      </p:sp>
      <p:sp>
        <p:nvSpPr>
          <p:cNvPr id="20" name="Rectangle 19"/>
          <p:cNvSpPr/>
          <p:nvPr/>
        </p:nvSpPr>
        <p:spPr>
          <a:xfrm>
            <a:off x="2743200" y="6248400"/>
            <a:ext cx="4572000" cy="5437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pPr>
            <a:r>
              <a:rPr lang="en-US" sz="3200" b="1" dirty="0"/>
              <a:t>Action Plan</a:t>
            </a:r>
          </a:p>
        </p:txBody>
      </p:sp>
      <p:sp>
        <p:nvSpPr>
          <p:cNvPr id="24"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a:solidFill>
                  <a:srgbClr val="008000"/>
                </a:solidFill>
                <a:latin typeface="+mj-lt"/>
              </a:rPr>
              <a:t> Tools!</a:t>
            </a:r>
            <a:endParaRPr lang="en-US" sz="5400" b="1" dirty="0">
              <a:solidFill>
                <a:srgbClr val="008000"/>
              </a:solidFill>
              <a:latin typeface="+mj-lt"/>
            </a:endParaRPr>
          </a:p>
        </p:txBody>
      </p:sp>
      <p:pic>
        <p:nvPicPr>
          <p:cNvPr id="23" name="Picture 22"/>
          <p:cNvPicPr>
            <a:picLocks noChangeAspect="1"/>
          </p:cNvPicPr>
          <p:nvPr/>
        </p:nvPicPr>
        <p:blipFill>
          <a:blip r:embed="rId7"/>
          <a:stretch>
            <a:fillRect/>
          </a:stretch>
        </p:blipFill>
        <p:spPr>
          <a:xfrm>
            <a:off x="8077200" y="609600"/>
            <a:ext cx="1066800" cy="1066800"/>
          </a:xfrm>
          <a:prstGeom prst="rect">
            <a:avLst/>
          </a:prstGeom>
        </p:spPr>
      </p:pic>
    </p:spTree>
    <p:extLst>
      <p:ext uri="{BB962C8B-B14F-4D97-AF65-F5344CB8AC3E}">
        <p14:creationId xmlns:p14="http://schemas.microsoft.com/office/powerpoint/2010/main" val="3434433064"/>
      </p:ext>
    </p:extLst>
  </p:cSld>
  <p:clrMapOvr>
    <a:masterClrMapping/>
  </p:clrMapOvr>
  <p:transition>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93" y="1503167"/>
            <a:ext cx="4123751" cy="1492972"/>
          </a:xfrm>
        </p:spPr>
        <p:txBody>
          <a:bodyPr>
            <a:normAutofit fontScale="92500"/>
          </a:bodyPr>
          <a:lstStyle/>
          <a:p>
            <a:pPr marL="383381" lvl="2" indent="0">
              <a:spcAft>
                <a:spcPts val="2250"/>
              </a:spcAft>
              <a:buNone/>
            </a:pPr>
            <a:r>
              <a:rPr lang="en-US" sz="2100" b="1" dirty="0"/>
              <a:t>Risk of one subgroup divided by risk of those not in that subgroup</a:t>
            </a:r>
          </a:p>
          <a:p>
            <a:pPr marL="2381" lvl="1" indent="0">
              <a:buNone/>
            </a:pPr>
            <a:r>
              <a:rPr lang="en-US" b="1" dirty="0"/>
              <a:t>       For Example:</a:t>
            </a:r>
          </a:p>
        </p:txBody>
      </p:sp>
      <p:sp>
        <p:nvSpPr>
          <p:cNvPr id="49" name="Rectangle 48"/>
          <p:cNvSpPr/>
          <p:nvPr/>
        </p:nvSpPr>
        <p:spPr>
          <a:xfrm>
            <a:off x="6858000" y="4171950"/>
            <a:ext cx="628650" cy="514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51" name="Rectangle 50"/>
          <p:cNvSpPr/>
          <p:nvPr/>
        </p:nvSpPr>
        <p:spPr>
          <a:xfrm>
            <a:off x="6915150" y="4914900"/>
            <a:ext cx="685800" cy="514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4" name="TextBox 3"/>
          <p:cNvSpPr txBox="1"/>
          <p:nvPr/>
        </p:nvSpPr>
        <p:spPr>
          <a:xfrm>
            <a:off x="4561378" y="1839346"/>
            <a:ext cx="4569310" cy="40882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Risk index for Black students = 47 / 65 = </a:t>
            </a:r>
            <a:r>
              <a:rPr kumimoji="0" lang="en-US" sz="1350" b="1" i="0" u="none" strike="noStrike" kern="1200" cap="none" spc="0" normalizeH="0" baseline="0" noProof="0" dirty="0">
                <a:ln>
                  <a:noFill/>
                </a:ln>
                <a:solidFill>
                  <a:srgbClr val="000000"/>
                </a:solidFill>
                <a:effectLst/>
                <a:uLnTx/>
                <a:uFillTx/>
                <a:latin typeface="Franklin Gothic Book"/>
                <a:ea typeface="+mn-ea"/>
                <a:cs typeface="+mn-cs"/>
              </a:rPr>
              <a:t>72.31%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350" b="1" i="0" u="sng" strike="noStrike" kern="1200" cap="none" spc="0" normalizeH="0" baseline="0" noProof="0" dirty="0">
                <a:ln>
                  <a:noFill/>
                </a:ln>
                <a:solidFill>
                  <a:srgbClr val="000000"/>
                </a:solidFill>
                <a:effectLst/>
                <a:uLnTx/>
                <a:uFillTx/>
                <a:latin typeface="Franklin Gothic Book"/>
                <a:ea typeface="+mn-ea"/>
                <a:cs typeface="+mn-cs"/>
              </a:rPr>
              <a:t>Risk Index All Others = </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195 – 47 = </a:t>
            </a:r>
            <a:r>
              <a:rPr kumimoji="0" lang="en-US" sz="1350" b="1" i="0" u="none" strike="noStrike" kern="1200" cap="none" spc="0" normalizeH="0" baseline="0" noProof="0" dirty="0">
                <a:ln>
                  <a:noFill/>
                </a:ln>
                <a:solidFill>
                  <a:srgbClr val="000000"/>
                </a:solidFill>
                <a:effectLst/>
                <a:uLnTx/>
                <a:uFillTx/>
                <a:latin typeface="Franklin Gothic Book"/>
                <a:ea typeface="+mn-ea"/>
                <a:cs typeface="+mn-cs"/>
              </a:rPr>
              <a:t>148</a:t>
            </a: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 All Other students with referrals</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504 – 65 = </a:t>
            </a:r>
            <a:r>
              <a:rPr kumimoji="0" lang="en-US" sz="1350" b="1" i="0" u="none" strike="noStrike" kern="1200" cap="none" spc="0" normalizeH="0" baseline="0" noProof="0" dirty="0">
                <a:ln>
                  <a:noFill/>
                </a:ln>
                <a:solidFill>
                  <a:srgbClr val="000000"/>
                </a:solidFill>
                <a:effectLst/>
                <a:uLnTx/>
                <a:uFillTx/>
                <a:latin typeface="Franklin Gothic Book"/>
                <a:ea typeface="+mn-ea"/>
                <a:cs typeface="+mn-cs"/>
              </a:rPr>
              <a:t>439</a:t>
            </a: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 All Other students enrolled</a:t>
            </a:r>
          </a:p>
          <a:p>
            <a:pPr marL="0" marR="0" lvl="0" indent="0" algn="l" defTabSz="914400" rtl="0" eaLnBrk="1" fontAlgn="auto" latinLnBrk="0" hangingPunct="1">
              <a:lnSpc>
                <a:spcPct val="100000"/>
              </a:lnSpc>
              <a:spcBef>
                <a:spcPts val="0"/>
              </a:spcBef>
              <a:spcAft>
                <a:spcPts val="225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148 / 439 = </a:t>
            </a:r>
            <a:r>
              <a:rPr kumimoji="0" lang="en-US" sz="1350" b="1" i="0" u="none" strike="noStrike" kern="1200" cap="none" spc="0" normalizeH="0" baseline="0" noProof="0" dirty="0">
                <a:ln>
                  <a:noFill/>
                </a:ln>
                <a:solidFill>
                  <a:srgbClr val="000000"/>
                </a:solidFill>
                <a:effectLst/>
                <a:uLnTx/>
                <a:uFillTx/>
                <a:latin typeface="Franklin Gothic Book"/>
                <a:ea typeface="+mn-ea"/>
                <a:cs typeface="+mn-cs"/>
              </a:rPr>
              <a:t>33.71%  </a:t>
            </a: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Risk Index for </a:t>
            </a:r>
            <a:r>
              <a:rPr kumimoji="0" lang="en-US" sz="1350" b="0" i="0" u="sng" strike="noStrike" kern="1200" cap="none" spc="0" normalizeH="0" baseline="0" noProof="0" dirty="0">
                <a:ln>
                  <a:noFill/>
                </a:ln>
                <a:solidFill>
                  <a:srgbClr val="000000"/>
                </a:solidFill>
                <a:effectLst/>
                <a:uLnTx/>
                <a:uFillTx/>
                <a:latin typeface="Franklin Gothic Book"/>
                <a:ea typeface="+mn-ea"/>
                <a:cs typeface="+mn-cs"/>
              </a:rPr>
              <a:t>All Other students </a:t>
            </a:r>
            <a:endParaRPr kumimoji="0" lang="en-US" sz="1350" b="1" i="0" u="sng"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500" b="1" i="0" u="sng" strike="noStrike" kern="1200" cap="none" spc="0" normalizeH="0" baseline="0" noProof="0" dirty="0">
                <a:ln>
                  <a:noFill/>
                </a:ln>
                <a:solidFill>
                  <a:srgbClr val="000000"/>
                </a:solidFill>
                <a:effectLst/>
                <a:uLnTx/>
                <a:uFillTx/>
                <a:latin typeface="Franklin Gothic Book"/>
                <a:ea typeface="+mn-ea"/>
                <a:cs typeface="+mn-cs"/>
              </a:rPr>
              <a:t>Risk Ratio for Black students compared to All Others =</a:t>
            </a:r>
          </a:p>
          <a:p>
            <a:pPr marL="0" marR="0" lvl="0" indent="0" algn="l" defTabSz="914400" rtl="0" eaLnBrk="1" fontAlgn="auto" latinLnBrk="0" hangingPunct="1">
              <a:lnSpc>
                <a:spcPct val="100000"/>
              </a:lnSpc>
              <a:spcBef>
                <a:spcPts val="0"/>
              </a:spcBef>
              <a:spcAft>
                <a:spcPts val="225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Franklin Gothic Book"/>
                <a:ea typeface="+mn-ea"/>
                <a:cs typeface="+mn-cs"/>
              </a:rPr>
              <a:t>72.31% / 33.71% = 2.145 ---&gt; </a:t>
            </a:r>
            <a:r>
              <a:rPr kumimoji="0" lang="en-US" sz="1500" b="1" i="0" u="none" strike="noStrike" kern="1200" cap="none" spc="0" normalizeH="0" baseline="0" noProof="0" dirty="0">
                <a:ln>
                  <a:noFill/>
                </a:ln>
                <a:solidFill>
                  <a:srgbClr val="000000"/>
                </a:solidFill>
                <a:effectLst/>
                <a:uLnTx/>
                <a:uFillTx/>
                <a:latin typeface="Franklin Gothic Book"/>
                <a:ea typeface="+mn-ea"/>
                <a:cs typeface="+mn-cs"/>
              </a:rPr>
              <a:t>2.15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It is </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2.15</a:t>
            </a: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 </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times more likely </a:t>
            </a: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that Black students will receive a referral when compared to the group of All Other students in the school.</a:t>
            </a:r>
          </a:p>
        </p:txBody>
      </p:sp>
      <p:graphicFrame>
        <p:nvGraphicFramePr>
          <p:cNvPr id="9" name="Table 8"/>
          <p:cNvGraphicFramePr>
            <a:graphicFrameLocks noGrp="1"/>
          </p:cNvGraphicFramePr>
          <p:nvPr/>
        </p:nvGraphicFramePr>
        <p:xfrm>
          <a:off x="128954" y="2983898"/>
          <a:ext cx="4397254" cy="3095222"/>
        </p:xfrm>
        <a:graphic>
          <a:graphicData uri="http://schemas.openxmlformats.org/drawingml/2006/table">
            <a:tbl>
              <a:tblPr firstRow="1" firstCol="1" bandRow="1">
                <a:tableStyleId>{21E4AEA4-8DFA-4A89-87EB-49C32662AFE0}</a:tableStyleId>
              </a:tblPr>
              <a:tblGrid>
                <a:gridCol w="976791">
                  <a:extLst>
                    <a:ext uri="{9D8B030D-6E8A-4147-A177-3AD203B41FA5}">
                      <a16:colId xmlns:a16="http://schemas.microsoft.com/office/drawing/2014/main" val="20000"/>
                    </a:ext>
                  </a:extLst>
                </a:gridCol>
                <a:gridCol w="752452">
                  <a:extLst>
                    <a:ext uri="{9D8B030D-6E8A-4147-A177-3AD203B41FA5}">
                      <a16:colId xmlns:a16="http://schemas.microsoft.com/office/drawing/2014/main" val="20001"/>
                    </a:ext>
                  </a:extLst>
                </a:gridCol>
                <a:gridCol w="868658">
                  <a:extLst>
                    <a:ext uri="{9D8B030D-6E8A-4147-A177-3AD203B41FA5}">
                      <a16:colId xmlns:a16="http://schemas.microsoft.com/office/drawing/2014/main" val="20002"/>
                    </a:ext>
                  </a:extLst>
                </a:gridCol>
                <a:gridCol w="1028201">
                  <a:extLst>
                    <a:ext uri="{9D8B030D-6E8A-4147-A177-3AD203B41FA5}">
                      <a16:colId xmlns:a16="http://schemas.microsoft.com/office/drawing/2014/main" val="20003"/>
                    </a:ext>
                  </a:extLst>
                </a:gridCol>
                <a:gridCol w="771152">
                  <a:extLst>
                    <a:ext uri="{9D8B030D-6E8A-4147-A177-3AD203B41FA5}">
                      <a16:colId xmlns:a16="http://schemas.microsoft.com/office/drawing/2014/main" val="20004"/>
                    </a:ext>
                  </a:extLst>
                </a:gridCol>
              </a:tblGrid>
              <a:tr h="652083">
                <a:tc>
                  <a:txBody>
                    <a:bodyPr/>
                    <a:lstStyle/>
                    <a:p>
                      <a:pPr marL="0" marR="0">
                        <a:lnSpc>
                          <a:spcPct val="115000"/>
                        </a:lnSpc>
                        <a:spcBef>
                          <a:spcPts val="0"/>
                        </a:spcBef>
                        <a:spcAft>
                          <a:spcPts val="0"/>
                        </a:spcAft>
                      </a:pPr>
                      <a:r>
                        <a:rPr lang="en-US" sz="1300" dirty="0">
                          <a:effectLst/>
                        </a:rPr>
                        <a:t> </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 Students Enrolled</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 Students with Referrals</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 Students</a:t>
                      </a:r>
                      <a:r>
                        <a:rPr lang="en-US" sz="1300" baseline="0" dirty="0">
                          <a:effectLst/>
                        </a:rPr>
                        <a:t> with</a:t>
                      </a:r>
                      <a:r>
                        <a:rPr lang="en-US" sz="1300" dirty="0">
                          <a:effectLst/>
                        </a:rPr>
                        <a:t>  Referrals</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Risk Index</a:t>
                      </a:r>
                      <a:endParaRPr lang="en-US" sz="1300" dirty="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0"/>
                  </a:ext>
                </a:extLst>
              </a:tr>
              <a:tr h="274341">
                <a:tc>
                  <a:txBody>
                    <a:bodyPr/>
                    <a:lstStyle/>
                    <a:p>
                      <a:pPr marL="0" marR="0">
                        <a:lnSpc>
                          <a:spcPct val="115000"/>
                        </a:lnSpc>
                        <a:spcBef>
                          <a:spcPts val="0"/>
                        </a:spcBef>
                        <a:spcAft>
                          <a:spcPts val="0"/>
                        </a:spcAft>
                      </a:pPr>
                      <a:r>
                        <a:rPr lang="en-US" sz="1300" dirty="0">
                          <a:effectLst/>
                        </a:rPr>
                        <a:t>Native</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6</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3</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50.00%</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0.50</a:t>
                      </a:r>
                      <a:endParaRPr lang="en-US" sz="130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1"/>
                  </a:ext>
                </a:extLst>
              </a:tr>
              <a:tr h="274341">
                <a:tc>
                  <a:txBody>
                    <a:bodyPr/>
                    <a:lstStyle/>
                    <a:p>
                      <a:pPr marL="0" marR="0">
                        <a:lnSpc>
                          <a:spcPct val="115000"/>
                        </a:lnSpc>
                        <a:spcBef>
                          <a:spcPts val="0"/>
                        </a:spcBef>
                        <a:spcAft>
                          <a:spcPts val="0"/>
                        </a:spcAft>
                      </a:pPr>
                      <a:r>
                        <a:rPr lang="en-US" sz="1300" dirty="0">
                          <a:effectLst/>
                        </a:rPr>
                        <a:t>Asian</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7</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2</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28.57%</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0.29</a:t>
                      </a:r>
                      <a:endParaRPr lang="en-US" sz="130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2"/>
                  </a:ext>
                </a:extLst>
              </a:tr>
              <a:tr h="274341">
                <a:tc>
                  <a:txBody>
                    <a:bodyPr/>
                    <a:lstStyle/>
                    <a:p>
                      <a:pPr marL="0" marR="0">
                        <a:lnSpc>
                          <a:spcPct val="115000"/>
                        </a:lnSpc>
                        <a:spcBef>
                          <a:spcPts val="0"/>
                        </a:spcBef>
                        <a:spcAft>
                          <a:spcPts val="0"/>
                        </a:spcAft>
                      </a:pPr>
                      <a:r>
                        <a:rPr lang="en-US" sz="1300" dirty="0">
                          <a:effectLst/>
                        </a:rPr>
                        <a:t>Black</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65</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47</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72.31%</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0.72</a:t>
                      </a:r>
                      <a:endParaRPr lang="en-US" sz="130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3"/>
                  </a:ext>
                </a:extLst>
              </a:tr>
              <a:tr h="274341">
                <a:tc>
                  <a:txBody>
                    <a:bodyPr/>
                    <a:lstStyle/>
                    <a:p>
                      <a:pPr marL="0" marR="0">
                        <a:lnSpc>
                          <a:spcPct val="115000"/>
                        </a:lnSpc>
                        <a:spcBef>
                          <a:spcPts val="0"/>
                        </a:spcBef>
                        <a:spcAft>
                          <a:spcPts val="0"/>
                        </a:spcAft>
                      </a:pPr>
                      <a:r>
                        <a:rPr lang="en-US" sz="1300" dirty="0">
                          <a:effectLst/>
                        </a:rPr>
                        <a:t>Latino</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100</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40</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40.00%</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0.40</a:t>
                      </a:r>
                      <a:endParaRPr lang="en-US" sz="130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4"/>
                  </a:ext>
                </a:extLst>
              </a:tr>
              <a:tr h="274341">
                <a:tc>
                  <a:txBody>
                    <a:bodyPr/>
                    <a:lstStyle/>
                    <a:p>
                      <a:pPr marL="0" marR="0">
                        <a:lnSpc>
                          <a:spcPct val="115000"/>
                        </a:lnSpc>
                        <a:spcBef>
                          <a:spcPts val="0"/>
                        </a:spcBef>
                        <a:spcAft>
                          <a:spcPts val="0"/>
                        </a:spcAft>
                      </a:pPr>
                      <a:r>
                        <a:rPr lang="en-US" sz="1300">
                          <a:effectLst/>
                        </a:rPr>
                        <a:t>Pacific</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4</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0.00%</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0.00</a:t>
                      </a:r>
                      <a:endParaRPr lang="en-US" sz="130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5"/>
                  </a:ext>
                </a:extLst>
              </a:tr>
              <a:tr h="274341">
                <a:tc>
                  <a:txBody>
                    <a:bodyPr/>
                    <a:lstStyle/>
                    <a:p>
                      <a:pPr marL="0" marR="0">
                        <a:lnSpc>
                          <a:spcPct val="115000"/>
                        </a:lnSpc>
                        <a:spcBef>
                          <a:spcPts val="0"/>
                        </a:spcBef>
                        <a:spcAft>
                          <a:spcPts val="0"/>
                        </a:spcAft>
                      </a:pPr>
                      <a:r>
                        <a:rPr lang="en-US" sz="1300">
                          <a:effectLst/>
                        </a:rPr>
                        <a:t>White</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300</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103</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34.33%</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0.34</a:t>
                      </a:r>
                      <a:endParaRPr lang="en-US" sz="130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6"/>
                  </a:ext>
                </a:extLst>
              </a:tr>
              <a:tr h="274341">
                <a:tc>
                  <a:txBody>
                    <a:bodyPr/>
                    <a:lstStyle/>
                    <a:p>
                      <a:pPr marL="0" marR="0">
                        <a:lnSpc>
                          <a:spcPct val="115000"/>
                        </a:lnSpc>
                        <a:spcBef>
                          <a:spcPts val="0"/>
                        </a:spcBef>
                        <a:spcAft>
                          <a:spcPts val="0"/>
                        </a:spcAft>
                      </a:pPr>
                      <a:r>
                        <a:rPr lang="en-US" sz="1300" dirty="0">
                          <a:effectLst/>
                        </a:rPr>
                        <a:t>Multi-Racial</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22</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a:effectLst/>
                        </a:rPr>
                        <a:t>0.00%</a:t>
                      </a: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0.00</a:t>
                      </a:r>
                      <a:endParaRPr lang="en-US" sz="1300" dirty="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7"/>
                  </a:ext>
                </a:extLst>
              </a:tr>
              <a:tr h="231585">
                <a:tc>
                  <a:txBody>
                    <a:bodyPr/>
                    <a:lstStyle/>
                    <a:p>
                      <a:pPr marL="0" marR="0">
                        <a:lnSpc>
                          <a:spcPct val="115000"/>
                        </a:lnSpc>
                        <a:spcBef>
                          <a:spcPts val="0"/>
                        </a:spcBef>
                        <a:spcAft>
                          <a:spcPts val="0"/>
                        </a:spcAft>
                      </a:pP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endParaRPr lang="en-US" sz="130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endParaRPr lang="en-US" sz="1300" dirty="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8"/>
                  </a:ext>
                </a:extLst>
              </a:tr>
              <a:tr h="274341">
                <a:tc>
                  <a:txBody>
                    <a:bodyPr/>
                    <a:lstStyle/>
                    <a:p>
                      <a:pPr marL="0" marR="0">
                        <a:lnSpc>
                          <a:spcPct val="115000"/>
                        </a:lnSpc>
                        <a:spcBef>
                          <a:spcPts val="0"/>
                        </a:spcBef>
                        <a:spcAft>
                          <a:spcPts val="0"/>
                        </a:spcAft>
                      </a:pPr>
                      <a:r>
                        <a:rPr lang="en-US" sz="1300" dirty="0">
                          <a:effectLst/>
                        </a:rPr>
                        <a:t>Total</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504</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195</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nSpc>
                          <a:spcPct val="115000"/>
                        </a:lnSpc>
                        <a:spcBef>
                          <a:spcPts val="0"/>
                        </a:spcBef>
                        <a:spcAft>
                          <a:spcPts val="0"/>
                        </a:spcAft>
                      </a:pPr>
                      <a:r>
                        <a:rPr lang="en-US" sz="1300" dirty="0">
                          <a:effectLst/>
                        </a:rPr>
                        <a:t> </a:t>
                      </a:r>
                      <a:endParaRPr lang="en-US" sz="1300" dirty="0">
                        <a:solidFill>
                          <a:srgbClr val="365F91"/>
                        </a:solidFill>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300" dirty="0">
                          <a:effectLst/>
                        </a:rPr>
                        <a:t> </a:t>
                      </a:r>
                      <a:endParaRPr lang="en-US" sz="1300" dirty="0">
                        <a:solidFill>
                          <a:srgbClr val="365F91"/>
                        </a:solidFill>
                        <a:effectLst/>
                        <a:latin typeface="Calibri"/>
                        <a:ea typeface="Calibri"/>
                        <a:cs typeface="Times New Roman"/>
                      </a:endParaRPr>
                    </a:p>
                  </a:txBody>
                  <a:tcPr marL="51435" marR="51435" marT="0" marB="0"/>
                </a:tc>
                <a:extLst>
                  <a:ext uri="{0D108BD9-81ED-4DB2-BD59-A6C34878D82A}">
                    <a16:rowId xmlns:a16="http://schemas.microsoft.com/office/drawing/2014/main" val="10009"/>
                  </a:ext>
                </a:extLst>
              </a:tr>
            </a:tbl>
          </a:graphicData>
        </a:graphic>
      </p:graphicFrame>
      <p:sp>
        <p:nvSpPr>
          <p:cNvPr id="2" name="Rectangle 1"/>
          <p:cNvSpPr/>
          <p:nvPr/>
        </p:nvSpPr>
        <p:spPr>
          <a:xfrm>
            <a:off x="1944953" y="5802923"/>
            <a:ext cx="714375" cy="240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 name="Rectangle 7"/>
          <p:cNvSpPr/>
          <p:nvPr/>
        </p:nvSpPr>
        <p:spPr>
          <a:xfrm>
            <a:off x="1974125" y="4239232"/>
            <a:ext cx="714375" cy="1887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0" name="Rectangle 9"/>
          <p:cNvSpPr/>
          <p:nvPr/>
        </p:nvSpPr>
        <p:spPr>
          <a:xfrm>
            <a:off x="1173589" y="4236752"/>
            <a:ext cx="593514" cy="1774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Rectangle 10"/>
          <p:cNvSpPr/>
          <p:nvPr/>
        </p:nvSpPr>
        <p:spPr>
          <a:xfrm>
            <a:off x="1173589" y="5802922"/>
            <a:ext cx="626635" cy="263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p:cNvSpPr/>
          <p:nvPr/>
        </p:nvSpPr>
        <p:spPr>
          <a:xfrm>
            <a:off x="5452512" y="2779693"/>
            <a:ext cx="409026"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12"/>
          <p:cNvSpPr/>
          <p:nvPr/>
        </p:nvSpPr>
        <p:spPr>
          <a:xfrm>
            <a:off x="5487681" y="3102072"/>
            <a:ext cx="409026"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 name="Rectangle 4"/>
          <p:cNvSpPr/>
          <p:nvPr/>
        </p:nvSpPr>
        <p:spPr>
          <a:xfrm>
            <a:off x="7600950" y="1857791"/>
            <a:ext cx="74295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Rectangle 13"/>
          <p:cNvSpPr/>
          <p:nvPr/>
        </p:nvSpPr>
        <p:spPr>
          <a:xfrm>
            <a:off x="5483150" y="3411614"/>
            <a:ext cx="74295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6" name="Rectangle 5"/>
          <p:cNvSpPr/>
          <p:nvPr/>
        </p:nvSpPr>
        <p:spPr>
          <a:xfrm>
            <a:off x="2815874" y="4240374"/>
            <a:ext cx="868585" cy="1887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7" name="Rectangle 16"/>
          <p:cNvSpPr/>
          <p:nvPr/>
        </p:nvSpPr>
        <p:spPr>
          <a:xfrm>
            <a:off x="1905732" y="3004927"/>
            <a:ext cx="792818" cy="6310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9" name="TextBox 18"/>
          <p:cNvSpPr txBox="1"/>
          <p:nvPr/>
        </p:nvSpPr>
        <p:spPr>
          <a:xfrm>
            <a:off x="375712" y="865555"/>
            <a:ext cx="723092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Risk</a:t>
            </a:r>
            <a:r>
              <a:rPr kumimoji="0" lang="en-US" sz="33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 </a:t>
            </a:r>
            <a:r>
              <a:rPr kumimoji="0" lang="en-US" sz="30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Ratio for Comparison Group – All Others</a:t>
            </a:r>
          </a:p>
        </p:txBody>
      </p:sp>
      <p:sp>
        <p:nvSpPr>
          <p:cNvPr id="20" name="Rectangle 19"/>
          <p:cNvSpPr/>
          <p:nvPr/>
        </p:nvSpPr>
        <p:spPr>
          <a:xfrm>
            <a:off x="1150143" y="2983898"/>
            <a:ext cx="650081" cy="6516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Rectangle 20"/>
          <p:cNvSpPr/>
          <p:nvPr/>
        </p:nvSpPr>
        <p:spPr>
          <a:xfrm>
            <a:off x="151633" y="4230445"/>
            <a:ext cx="2546917" cy="1887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Title 10">
            <a:extLst>
              <a:ext uri="{FF2B5EF4-FFF2-40B4-BE49-F238E27FC236}">
                <a16:creationId xmlns:a16="http://schemas.microsoft.com/office/drawing/2014/main" id="{29989022-1AB2-2844-BED9-7AD0D23171DC}"/>
              </a:ext>
            </a:extLst>
          </p:cNvPr>
          <p:cNvSpPr>
            <a:spLocks noGrp="1"/>
          </p:cNvSpPr>
          <p:nvPr>
            <p:ph type="title"/>
          </p:nvPr>
        </p:nvSpPr>
        <p:spPr>
          <a:xfrm>
            <a:off x="256729" y="128790"/>
            <a:ext cx="8591058" cy="1143000"/>
          </a:xfrm>
          <a:solidFill>
            <a:srgbClr val="008000"/>
          </a:solidFill>
        </p:spPr>
        <p:txBody>
          <a:bodyPr>
            <a:normAutofit/>
          </a:bodyPr>
          <a:lstStyle/>
          <a:p>
            <a:r>
              <a:rPr lang="en-US" dirty="0">
                <a:solidFill>
                  <a:schemeClr val="bg1"/>
                </a:solidFill>
              </a:rPr>
              <a:t>Referral Risk Ratio</a:t>
            </a:r>
          </a:p>
        </p:txBody>
      </p:sp>
    </p:spTree>
    <p:extLst>
      <p:ext uri="{BB962C8B-B14F-4D97-AF65-F5344CB8AC3E}">
        <p14:creationId xmlns:p14="http://schemas.microsoft.com/office/powerpoint/2010/main" val="229694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30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xEl>
                                              <p:pRg st="7" end="7"/>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
                                            <p:txEl>
                                              <p:pRg st="8" end="8"/>
                                            </p:txEl>
                                          </p:spTgt>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5" grpId="0" animBg="1"/>
      <p:bldP spid="5" grpId="1" animBg="1"/>
      <p:bldP spid="14" grpId="0" animBg="1"/>
      <p:bldP spid="14" grpId="1" animBg="1"/>
      <p:bldP spid="6" grpId="0" animBg="1"/>
      <p:bldP spid="6" grpId="1" animBg="1"/>
      <p:bldP spid="17" grpId="0" animBg="1"/>
      <p:bldP spid="17" grpId="1" animBg="1"/>
      <p:bldP spid="20" grpId="0" animBg="1"/>
      <p:bldP spid="20" grpId="1" animBg="1"/>
      <p:bldP spid="21" grpId="0" animBg="1"/>
      <p:bldP spid="2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70" y="203196"/>
            <a:ext cx="8581511" cy="1143000"/>
          </a:xfrm>
          <a:solidFill>
            <a:srgbClr val="008000"/>
          </a:solidFill>
        </p:spPr>
        <p:txBody>
          <a:bodyPr>
            <a:normAutofit/>
          </a:bodyPr>
          <a:lstStyle/>
          <a:p>
            <a:r>
              <a:rPr lang="en-US" sz="4400" dirty="0">
                <a:solidFill>
                  <a:schemeClr val="bg1"/>
                </a:solidFill>
              </a:rPr>
              <a:t>Is “2.15 times more likely” bad?</a:t>
            </a:r>
          </a:p>
        </p:txBody>
      </p:sp>
      <p:sp>
        <p:nvSpPr>
          <p:cNvPr id="3" name="Content Placeholder 2"/>
          <p:cNvSpPr>
            <a:spLocks noGrp="1"/>
          </p:cNvSpPr>
          <p:nvPr>
            <p:ph idx="1"/>
          </p:nvPr>
        </p:nvSpPr>
        <p:spPr>
          <a:xfrm>
            <a:off x="606613" y="2042871"/>
            <a:ext cx="8250668" cy="3696346"/>
          </a:xfrm>
        </p:spPr>
        <p:txBody>
          <a:bodyPr>
            <a:noAutofit/>
          </a:bodyPr>
          <a:lstStyle/>
          <a:p>
            <a:pPr>
              <a:spcAft>
                <a:spcPts val="1800"/>
              </a:spcAft>
            </a:pPr>
            <a:r>
              <a:rPr lang="en-US" sz="3000" dirty="0"/>
              <a:t>1.0 would be an even chance or equitable</a:t>
            </a:r>
          </a:p>
          <a:p>
            <a:pPr>
              <a:spcAft>
                <a:spcPts val="1800"/>
              </a:spcAft>
            </a:pPr>
            <a:r>
              <a:rPr lang="en-US" sz="3000" dirty="0"/>
              <a:t>What is bad?   </a:t>
            </a:r>
          </a:p>
          <a:p>
            <a:pPr>
              <a:spcAft>
                <a:spcPts val="1800"/>
              </a:spcAft>
            </a:pPr>
            <a:r>
              <a:rPr lang="en-US" sz="3000" dirty="0"/>
              <a:t>1.01,     1.5,     2.0,      3.0,     4.0,     5.0…?</a:t>
            </a:r>
          </a:p>
          <a:p>
            <a:pPr>
              <a:spcAft>
                <a:spcPts val="1800"/>
              </a:spcAft>
            </a:pPr>
            <a:r>
              <a:rPr lang="en-US" sz="3000" dirty="0"/>
              <a:t>What is the threshold for bad?</a:t>
            </a:r>
          </a:p>
          <a:p>
            <a:r>
              <a:rPr lang="en-US" sz="3000" dirty="0"/>
              <a:t>What is “significant disproportionality?”</a:t>
            </a:r>
          </a:p>
        </p:txBody>
      </p:sp>
    </p:spTree>
    <p:extLst>
      <p:ext uri="{BB962C8B-B14F-4D97-AF65-F5344CB8AC3E}">
        <p14:creationId xmlns:p14="http://schemas.microsoft.com/office/powerpoint/2010/main" val="30004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77" y="175845"/>
            <a:ext cx="8522678" cy="1143000"/>
          </a:xfrm>
          <a:solidFill>
            <a:srgbClr val="008000"/>
          </a:solidFill>
        </p:spPr>
        <p:txBody>
          <a:bodyPr/>
          <a:lstStyle/>
          <a:p>
            <a:r>
              <a:rPr lang="en-US" sz="4000" dirty="0">
                <a:solidFill>
                  <a:schemeClr val="bg1"/>
                </a:solidFill>
              </a:rPr>
              <a:t>ED, OSEP, IDEA, and Disproportionality</a:t>
            </a:r>
          </a:p>
        </p:txBody>
      </p:sp>
      <p:sp>
        <p:nvSpPr>
          <p:cNvPr id="3" name="Content Placeholder 2"/>
          <p:cNvSpPr>
            <a:spLocks noGrp="1"/>
          </p:cNvSpPr>
          <p:nvPr>
            <p:ph idx="1"/>
          </p:nvPr>
        </p:nvSpPr>
        <p:spPr/>
        <p:txBody>
          <a:bodyPr/>
          <a:lstStyle/>
          <a:p>
            <a:r>
              <a:rPr lang="en-US" sz="2800" dirty="0"/>
              <a:t>January 2017, the Feds mandated that all districts in all states report disproportionality using one methodology:</a:t>
            </a:r>
          </a:p>
          <a:p>
            <a:pPr lvl="1"/>
            <a:r>
              <a:rPr lang="en-US" sz="2400" dirty="0"/>
              <a:t>Risk Ratio with </a:t>
            </a:r>
            <a:r>
              <a:rPr lang="en-US" sz="2400" u="sng" dirty="0"/>
              <a:t>All Other Students </a:t>
            </a:r>
            <a:r>
              <a:rPr lang="en-US" sz="2400" dirty="0"/>
              <a:t>as the comparison group</a:t>
            </a:r>
          </a:p>
          <a:p>
            <a:pPr lvl="1"/>
            <a:r>
              <a:rPr lang="en-US" sz="2400" dirty="0"/>
              <a:t>States must also establish a “reasonable threshold” for identifying significant disproportionality.</a:t>
            </a:r>
          </a:p>
          <a:p>
            <a:pPr lvl="1"/>
            <a:r>
              <a:rPr lang="en-US" sz="2400" dirty="0"/>
              <a:t>OSEP published an example of how many districts would be found significantly disproportionate if the threshold was approximately 2 times as likely as the national median.</a:t>
            </a:r>
          </a:p>
          <a:p>
            <a:pPr lvl="1"/>
            <a:endParaRPr lang="en-US" sz="2400" dirty="0"/>
          </a:p>
          <a:p>
            <a:pPr lvl="1"/>
            <a:endParaRPr lang="en-US" sz="2400" dirty="0"/>
          </a:p>
          <a:p>
            <a:endParaRPr lang="en-US" sz="2800" dirty="0"/>
          </a:p>
          <a:p>
            <a:endParaRPr lang="en-US" sz="2800" dirty="0"/>
          </a:p>
          <a:p>
            <a:endParaRPr lang="en-US" sz="2800" dirty="0"/>
          </a:p>
        </p:txBody>
      </p:sp>
    </p:spTree>
    <p:extLst>
      <p:ext uri="{BB962C8B-B14F-4D97-AF65-F5344CB8AC3E}">
        <p14:creationId xmlns:p14="http://schemas.microsoft.com/office/powerpoint/2010/main" val="13305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246743" y="1858735"/>
          <a:ext cx="8679543" cy="428080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sz="4000" dirty="0"/>
              <a:t>Threshold for Disproportionality</a:t>
            </a:r>
          </a:p>
        </p:txBody>
      </p:sp>
    </p:spTree>
    <p:extLst>
      <p:ext uri="{BB962C8B-B14F-4D97-AF65-F5344CB8AC3E}">
        <p14:creationId xmlns:p14="http://schemas.microsoft.com/office/powerpoint/2010/main" val="2005369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C9BC63-ADC9-3F40-9ABD-FD6E35EBAC42}"/>
              </a:ext>
            </a:extLst>
          </p:cNvPr>
          <p:cNvSpPr>
            <a:spLocks noGrp="1"/>
          </p:cNvSpPr>
          <p:nvPr>
            <p:ph type="title"/>
          </p:nvPr>
        </p:nvSpPr>
        <p:spPr>
          <a:xfrm>
            <a:off x="304800" y="162560"/>
            <a:ext cx="8534400" cy="1143000"/>
          </a:xfrm>
          <a:solidFill>
            <a:srgbClr val="008000"/>
          </a:solidFill>
        </p:spPr>
        <p:txBody>
          <a:bodyPr/>
          <a:lstStyle/>
          <a:p>
            <a:r>
              <a:rPr lang="en-US" sz="4400" dirty="0">
                <a:solidFill>
                  <a:schemeClr val="bg1"/>
                </a:solidFill>
              </a:rPr>
              <a:t>MA Examination of Disproportionality</a:t>
            </a:r>
          </a:p>
        </p:txBody>
      </p:sp>
      <p:sp>
        <p:nvSpPr>
          <p:cNvPr id="6" name="Text Placeholder 5">
            <a:extLst>
              <a:ext uri="{FF2B5EF4-FFF2-40B4-BE49-F238E27FC236}">
                <a16:creationId xmlns:a16="http://schemas.microsoft.com/office/drawing/2014/main" id="{0470417F-BBE1-FD45-815E-A8EAC04B6667}"/>
              </a:ext>
            </a:extLst>
          </p:cNvPr>
          <p:cNvSpPr>
            <a:spLocks noGrp="1"/>
          </p:cNvSpPr>
          <p:nvPr>
            <p:ph type="body" sz="half" idx="1"/>
          </p:nvPr>
        </p:nvSpPr>
        <p:spPr>
          <a:xfrm>
            <a:off x="304800" y="1520370"/>
            <a:ext cx="2377440" cy="4648200"/>
          </a:xfrm>
        </p:spPr>
        <p:txBody>
          <a:bodyPr/>
          <a:lstStyle/>
          <a:p>
            <a:r>
              <a:rPr lang="en-US" sz="2000" dirty="0">
                <a:solidFill>
                  <a:schemeClr val="accent2">
                    <a:lumMod val="50000"/>
                  </a:schemeClr>
                </a:solidFill>
                <a:hlinkClick r:id="rId3">
                  <a:extLst>
                    <a:ext uri="{A12FA001-AC4F-418D-AE19-62706E023703}">
                      <ahyp:hlinkClr xmlns:ahyp="http://schemas.microsoft.com/office/drawing/2018/hyperlinkcolor" val="tx"/>
                    </a:ext>
                  </a:extLst>
                </a:hlinkClick>
              </a:rPr>
              <a:t>Student Discipline Data Report </a:t>
            </a:r>
            <a:r>
              <a:rPr lang="en-US" sz="2000" dirty="0"/>
              <a:t>compiled by DESE</a:t>
            </a:r>
          </a:p>
          <a:p>
            <a:r>
              <a:rPr lang="en-US" sz="2000" dirty="0"/>
              <a:t>As reported by school districts in 2017-18</a:t>
            </a:r>
          </a:p>
          <a:p>
            <a:r>
              <a:rPr lang="en-US" sz="2000" dirty="0"/>
              <a:t>Includes ISS, OSS, Expulsion, Emergency Removal, Removed to Alternate Setting</a:t>
            </a:r>
          </a:p>
        </p:txBody>
      </p:sp>
      <p:graphicFrame>
        <p:nvGraphicFramePr>
          <p:cNvPr id="4" name="Content Placeholder 3">
            <a:extLst>
              <a:ext uri="{FF2B5EF4-FFF2-40B4-BE49-F238E27FC236}">
                <a16:creationId xmlns:a16="http://schemas.microsoft.com/office/drawing/2014/main" id="{1541E428-B029-3742-A8AF-9588096D5EE9}"/>
              </a:ext>
            </a:extLst>
          </p:cNvPr>
          <p:cNvGraphicFramePr>
            <a:graphicFrameLocks noGrp="1"/>
          </p:cNvGraphicFramePr>
          <p:nvPr>
            <p:ph sz="half" idx="2"/>
          </p:nvPr>
        </p:nvGraphicFramePr>
        <p:xfrm>
          <a:off x="2682240" y="1447800"/>
          <a:ext cx="6156960" cy="4648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60865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5762" y="242088"/>
            <a:ext cx="8336753" cy="857250"/>
          </a:xfrm>
          <a:solidFill>
            <a:srgbClr val="008000"/>
          </a:solidFill>
        </p:spPr>
        <p:txBody>
          <a:bodyPr>
            <a:noAutofit/>
          </a:bodyPr>
          <a:lstStyle/>
          <a:p>
            <a:r>
              <a:rPr lang="en-US" sz="3600" dirty="0">
                <a:solidFill>
                  <a:schemeClr val="bg1"/>
                </a:solidFill>
              </a:rPr>
              <a:t>Students with Referrals by Ethnicity</a:t>
            </a:r>
          </a:p>
        </p:txBody>
      </p:sp>
      <p:sp>
        <p:nvSpPr>
          <p:cNvPr id="3" name="Content Placeholder 2"/>
          <p:cNvSpPr>
            <a:spLocks noGrp="1"/>
          </p:cNvSpPr>
          <p:nvPr>
            <p:ph idx="1"/>
          </p:nvPr>
        </p:nvSpPr>
        <p:spPr>
          <a:xfrm>
            <a:off x="628650" y="1631633"/>
            <a:ext cx="7886700" cy="4451984"/>
          </a:xfrm>
        </p:spPr>
        <p:txBody>
          <a:bodyPr>
            <a:normAutofit/>
          </a:bodyPr>
          <a:lstStyle/>
          <a:p>
            <a:pPr marL="0" indent="0">
              <a:buNone/>
            </a:pPr>
            <a:r>
              <a:rPr lang="en-US" sz="2400" dirty="0"/>
              <a:t>Compares the subgroup’s percentage of school enrollment to the subgroup’s percentage of </a:t>
            </a:r>
            <a:r>
              <a:rPr lang="en-US" sz="2400" b="1" u="sng" dirty="0">
                <a:solidFill>
                  <a:schemeClr val="accent1"/>
                </a:solidFill>
              </a:rPr>
              <a:t>just</a:t>
            </a:r>
            <a:r>
              <a:rPr lang="en-US" sz="2400" dirty="0">
                <a:solidFill>
                  <a:schemeClr val="accent1"/>
                </a:solidFill>
              </a:rPr>
              <a:t> </a:t>
            </a:r>
            <a:r>
              <a:rPr lang="en-US" sz="2400" b="1" u="sng" dirty="0">
                <a:solidFill>
                  <a:schemeClr val="accent1"/>
                </a:solidFill>
              </a:rPr>
              <a:t>the</a:t>
            </a:r>
            <a:r>
              <a:rPr lang="en-US" sz="2400" dirty="0"/>
              <a:t> </a:t>
            </a:r>
            <a:r>
              <a:rPr lang="en-US" sz="2400" b="1" u="sng" dirty="0">
                <a:solidFill>
                  <a:schemeClr val="accent1"/>
                </a:solidFill>
              </a:rPr>
              <a:t>students</a:t>
            </a:r>
            <a:r>
              <a:rPr lang="en-US" sz="2400" dirty="0"/>
              <a:t> </a:t>
            </a:r>
            <a:r>
              <a:rPr lang="en-US" sz="2400" b="1" u="sng" dirty="0">
                <a:solidFill>
                  <a:schemeClr val="accent1"/>
                </a:solidFill>
              </a:rPr>
              <a:t>with</a:t>
            </a:r>
            <a:r>
              <a:rPr lang="en-US" sz="2400" dirty="0"/>
              <a:t> </a:t>
            </a:r>
            <a:r>
              <a:rPr lang="en-US" sz="2400" b="1" u="sng" dirty="0">
                <a:solidFill>
                  <a:schemeClr val="accent1"/>
                </a:solidFill>
              </a:rPr>
              <a:t>referrals</a:t>
            </a:r>
          </a:p>
          <a:p>
            <a:pPr lvl="1">
              <a:spcBef>
                <a:spcPts val="0"/>
              </a:spcBef>
              <a:spcAft>
                <a:spcPts val="1800"/>
              </a:spcAft>
            </a:pPr>
            <a:r>
              <a:rPr lang="en-US" i="1" dirty="0"/>
              <a:t>For this graph, </a:t>
            </a:r>
            <a:r>
              <a:rPr lang="en-US" i="1" u="sng" dirty="0"/>
              <a:t>it </a:t>
            </a:r>
            <a:r>
              <a:rPr lang="en-US" b="1" i="1" u="sng" dirty="0"/>
              <a:t>does not matter </a:t>
            </a:r>
            <a:r>
              <a:rPr lang="en-US" i="1" u="sng" dirty="0"/>
              <a:t>how many referrals each student has</a:t>
            </a:r>
            <a:r>
              <a:rPr lang="en-US" i="1" dirty="0"/>
              <a:t>.</a:t>
            </a:r>
            <a:endParaRPr lang="en-US" dirty="0"/>
          </a:p>
        </p:txBody>
      </p:sp>
      <p:sp>
        <p:nvSpPr>
          <p:cNvPr id="28" name="Title 1"/>
          <p:cNvSpPr txBox="1">
            <a:spLocks/>
          </p:cNvSpPr>
          <p:nvPr/>
        </p:nvSpPr>
        <p:spPr>
          <a:xfrm>
            <a:off x="421485" y="774383"/>
            <a:ext cx="7008017" cy="857250"/>
          </a:xfrm>
          <a:prstGeom prst="rect">
            <a:avLst/>
          </a:prstGeom>
        </p:spPr>
        <p:txBody>
          <a:bodyPr vert="horz" lIns="68580" tIns="34290" rIns="68580" bIns="34290" rtlCol="0" anchor="ctr">
            <a:noAutofit/>
          </a:bodyPr>
          <a:lstStyle>
            <a:lvl1pPr marL="0" indent="573088" algn="l" defTabSz="914400" rtl="0" eaLnBrk="1" latinLnBrk="0" hangingPunct="1">
              <a:spcBef>
                <a:spcPct val="0"/>
              </a:spcBef>
              <a:buNone/>
              <a:defRPr sz="4400" b="0" kern="1200">
                <a:solidFill>
                  <a:srgbClr val="206228"/>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Light" panose="020F0302020204030204" pitchFamily="34" charset="0"/>
              <a:ea typeface="+mj-ea"/>
              <a:cs typeface="+mj-cs"/>
            </a:endParaRPr>
          </a:p>
        </p:txBody>
      </p:sp>
      <p:sp>
        <p:nvSpPr>
          <p:cNvPr id="2" name="TextBox 1"/>
          <p:cNvSpPr txBox="1"/>
          <p:nvPr/>
        </p:nvSpPr>
        <p:spPr>
          <a:xfrm>
            <a:off x="2274158" y="3185362"/>
            <a:ext cx="4376297" cy="203132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In one racial or ethnic subgroup, Billy might have 15 ODRs and Bobby might have only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Between them, for their subgroup, they comprise just 2 students who have referrals.</a:t>
            </a:r>
          </a:p>
        </p:txBody>
      </p:sp>
    </p:spTree>
    <p:extLst>
      <p:ext uri="{BB962C8B-B14F-4D97-AF65-F5344CB8AC3E}">
        <p14:creationId xmlns:p14="http://schemas.microsoft.com/office/powerpoint/2010/main" val="9770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75" y="1"/>
            <a:ext cx="7364526" cy="942975"/>
          </a:xfrm>
        </p:spPr>
        <p:txBody>
          <a:bodyPr>
            <a:noAutofit/>
          </a:bodyPr>
          <a:lstStyle/>
          <a:p>
            <a:r>
              <a:rPr lang="en-US" sz="4000" dirty="0"/>
              <a:t>Students with Referrals by Ethnicity</a:t>
            </a:r>
          </a:p>
        </p:txBody>
      </p:sp>
      <p:graphicFrame>
        <p:nvGraphicFramePr>
          <p:cNvPr id="12" name="Content Placeholder 11"/>
          <p:cNvGraphicFramePr>
            <a:graphicFrameLocks noGrp="1"/>
          </p:cNvGraphicFramePr>
          <p:nvPr>
            <p:ph sz="half" idx="4294967295"/>
          </p:nvPr>
        </p:nvGraphicFramePr>
        <p:xfrm>
          <a:off x="179274" y="3739754"/>
          <a:ext cx="3874851" cy="2002512"/>
        </p:xfrm>
        <a:graphic>
          <a:graphicData uri="http://schemas.openxmlformats.org/drawingml/2006/table">
            <a:tbl>
              <a:tblPr firstRow="1" bandRow="1">
                <a:tableStyleId>{BC89EF96-8CEA-46FF-86C4-4CE0E7609802}</a:tableStyleId>
              </a:tblPr>
              <a:tblGrid>
                <a:gridCol w="702334">
                  <a:extLst>
                    <a:ext uri="{9D8B030D-6E8A-4147-A177-3AD203B41FA5}">
                      <a16:colId xmlns:a16="http://schemas.microsoft.com/office/drawing/2014/main" val="20000"/>
                    </a:ext>
                  </a:extLst>
                </a:gridCol>
                <a:gridCol w="664203">
                  <a:extLst>
                    <a:ext uri="{9D8B030D-6E8A-4147-A177-3AD203B41FA5}">
                      <a16:colId xmlns:a16="http://schemas.microsoft.com/office/drawing/2014/main" val="20001"/>
                    </a:ext>
                  </a:extLst>
                </a:gridCol>
                <a:gridCol w="866354">
                  <a:extLst>
                    <a:ext uri="{9D8B030D-6E8A-4147-A177-3AD203B41FA5}">
                      <a16:colId xmlns:a16="http://schemas.microsoft.com/office/drawing/2014/main" val="20002"/>
                    </a:ext>
                  </a:extLst>
                </a:gridCol>
                <a:gridCol w="744298">
                  <a:extLst>
                    <a:ext uri="{9D8B030D-6E8A-4147-A177-3AD203B41FA5}">
                      <a16:colId xmlns:a16="http://schemas.microsoft.com/office/drawing/2014/main" val="20003"/>
                    </a:ext>
                  </a:extLst>
                </a:gridCol>
                <a:gridCol w="897662">
                  <a:extLst>
                    <a:ext uri="{9D8B030D-6E8A-4147-A177-3AD203B41FA5}">
                      <a16:colId xmlns:a16="http://schemas.microsoft.com/office/drawing/2014/main" val="20004"/>
                    </a:ext>
                  </a:extLst>
                </a:gridCol>
              </a:tblGrid>
              <a:tr h="430415">
                <a:tc>
                  <a:txBody>
                    <a:bodyPr/>
                    <a:lstStyle/>
                    <a:p>
                      <a:endParaRPr lang="en-US" sz="800" b="0" dirty="0">
                        <a:latin typeface="Arial" pitchFamily="34" charset="0"/>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a:t>
                      </a:r>
                      <a:r>
                        <a:rPr lang="en-US" sz="800" b="0" baseline="0" dirty="0">
                          <a:latin typeface="Arial" pitchFamily="34" charset="0"/>
                          <a:cs typeface="Arial" pitchFamily="34" charset="0"/>
                        </a:rPr>
                        <a:t> of Students With Referrals</a:t>
                      </a:r>
                      <a:endParaRPr lang="en-US" sz="800" b="0" dirty="0">
                        <a:latin typeface="Arial" pitchFamily="34" charset="0"/>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solidFill>
                            <a:schemeClr val="bg1"/>
                          </a:solidFill>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a:r>
                        <a:rPr lang="en-US" sz="800" b="1" dirty="0">
                          <a:solidFill>
                            <a:schemeClr val="bg1"/>
                          </a:solidFill>
                          <a:latin typeface="Arial" pitchFamily="34" charset="0"/>
                          <a:cs typeface="Arial" pitchFamily="34" charset="0"/>
                        </a:rPr>
                        <a:t>% of Students With Referrals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94502">
                <a:tc>
                  <a:txBody>
                    <a:bodyPr/>
                    <a:lstStyle/>
                    <a:p>
                      <a:r>
                        <a:rPr lang="en-US" sz="800" b="0" dirty="0">
                          <a:latin typeface="Arial" pitchFamily="34" charset="0"/>
                          <a:cs typeface="Arial" pitchFamily="34" charset="0"/>
                        </a:rPr>
                        <a:t>Native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2.50%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194502">
                <a:tc>
                  <a:txBody>
                    <a:bodyPr/>
                    <a:lstStyle/>
                    <a:p>
                      <a:r>
                        <a:rPr lang="en-US" sz="800" b="0" dirty="0">
                          <a:latin typeface="Arial" pitchFamily="34" charset="0"/>
                          <a:cs typeface="Arial" pitchFamily="34" charset="0"/>
                        </a:rPr>
                        <a:t>Asian</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5.46%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4.32%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206658">
                <a:tc>
                  <a:txBody>
                    <a:bodyPr/>
                    <a:lstStyle/>
                    <a:p>
                      <a:r>
                        <a:rPr lang="en-US" sz="800" b="0" dirty="0">
                          <a:latin typeface="Arial" pitchFamily="34" charset="0"/>
                          <a:cs typeface="Arial" pitchFamily="34" charset="0"/>
                        </a:rPr>
                        <a:t>Black</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10.14%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15.56%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194502">
                <a:tc>
                  <a:txBody>
                    <a:bodyPr/>
                    <a:lstStyle/>
                    <a:p>
                      <a:r>
                        <a:rPr lang="en-US" sz="800" b="0" dirty="0">
                          <a:latin typeface="Arial" pitchFamily="34" charset="0"/>
                          <a:cs typeface="Arial" pitchFamily="34" charset="0"/>
                        </a:rPr>
                        <a:t>Latino</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135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21.06%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29.39%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194502">
                <a:tc>
                  <a:txBody>
                    <a:bodyPr/>
                    <a:lstStyle/>
                    <a:p>
                      <a:r>
                        <a:rPr lang="en-US" sz="800" b="0" dirty="0">
                          <a:latin typeface="Arial" pitchFamily="34" charset="0"/>
                          <a:cs typeface="Arial" pitchFamily="34" charset="0"/>
                        </a:rPr>
                        <a:t>Pacific</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1.25%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0.86%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194502">
                <a:tc>
                  <a:txBody>
                    <a:bodyPr/>
                    <a:lstStyle/>
                    <a:p>
                      <a:r>
                        <a:rPr lang="en-US" sz="800" b="0" dirty="0">
                          <a:latin typeface="Arial" pitchFamily="34" charset="0"/>
                          <a:cs typeface="Arial" pitchFamily="34" charset="0"/>
                        </a:rPr>
                        <a:t>White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350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54.60%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44.38%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194502">
                <a:tc>
                  <a:txBody>
                    <a:bodyPr/>
                    <a:lstStyle/>
                    <a:p>
                      <a:r>
                        <a:rPr lang="en-US" sz="800" b="0" dirty="0">
                          <a:latin typeface="Arial" pitchFamily="34" charset="0"/>
                          <a:cs typeface="Arial" pitchFamily="34" charset="0"/>
                        </a:rPr>
                        <a:t>Multi-racial</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4.99%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3.75%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194502">
                <a:tc>
                  <a:txBody>
                    <a:bodyPr/>
                    <a:lstStyle/>
                    <a:p>
                      <a:r>
                        <a:rPr lang="en-US" sz="800" b="0" dirty="0">
                          <a:latin typeface="Arial" pitchFamily="34" charset="0"/>
                          <a:cs typeface="Arial" pitchFamily="34" charset="0"/>
                        </a:rPr>
                        <a:t>Totals: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rgbClr val="000000"/>
                          </a:solidFill>
                          <a:effectLst/>
                          <a:latin typeface="Calibri"/>
                        </a:rPr>
                        <a:t>641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dirty="0">
                          <a:solidFill>
                            <a:srgbClr val="000000"/>
                          </a:solidFill>
                          <a:effectLst/>
                          <a:latin typeface="Calibri"/>
                        </a:rPr>
                        <a:t>347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bg1"/>
                          </a:solidFill>
                          <a:effectLst/>
                          <a:latin typeface="Calibri"/>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b"/>
                      <a:r>
                        <a:rPr lang="en-US" sz="800" b="1" i="0" u="none" strike="noStrike" dirty="0">
                          <a:solidFill>
                            <a:schemeClr val="bg1"/>
                          </a:solidFill>
                          <a:effectLst/>
                          <a:latin typeface="Calibri"/>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bl>
          </a:graphicData>
        </a:graphic>
      </p:graphicFrame>
      <p:sp>
        <p:nvSpPr>
          <p:cNvPr id="8" name="Content Placeholder 7"/>
          <p:cNvSpPr>
            <a:spLocks noGrp="1"/>
          </p:cNvSpPr>
          <p:nvPr>
            <p:ph sz="half" idx="4294967295"/>
          </p:nvPr>
        </p:nvSpPr>
        <p:spPr>
          <a:xfrm>
            <a:off x="4529471" y="2437798"/>
            <a:ext cx="4346058" cy="3460898"/>
          </a:xfrm>
        </p:spPr>
        <p:txBody>
          <a:bodyPr>
            <a:noAutofit/>
          </a:bodyPr>
          <a:lstStyle/>
          <a:p>
            <a:pPr marL="46435" indent="0">
              <a:spcAft>
                <a:spcPts val="450"/>
              </a:spcAft>
              <a:buNone/>
            </a:pPr>
            <a:r>
              <a:rPr lang="en-US" sz="1950" b="1" dirty="0">
                <a:solidFill>
                  <a:schemeClr val="accent1">
                    <a:lumMod val="75000"/>
                  </a:schemeClr>
                </a:solidFill>
                <a:latin typeface="Calibri Light" panose="020F0302020204030204" pitchFamily="34" charset="0"/>
              </a:rPr>
              <a:t>What does it compare?</a:t>
            </a:r>
          </a:p>
          <a:p>
            <a:pPr marL="46435" indent="0">
              <a:spcBef>
                <a:spcPts val="0"/>
              </a:spcBef>
              <a:spcAft>
                <a:spcPts val="1350"/>
              </a:spcAft>
              <a:buNone/>
            </a:pPr>
            <a:r>
              <a:rPr lang="en-US" sz="1950" dirty="0">
                <a:latin typeface="Calibri Light" panose="020F0302020204030204" pitchFamily="34" charset="0"/>
              </a:rPr>
              <a:t>It compares a </a:t>
            </a:r>
            <a:r>
              <a:rPr lang="en-US" sz="1950" b="1" u="sng" dirty="0">
                <a:solidFill>
                  <a:schemeClr val="accent1"/>
                </a:solidFill>
                <a:latin typeface="Calibri Light" panose="020F0302020204030204" pitchFamily="34" charset="0"/>
              </a:rPr>
              <a:t>subgroup’s</a:t>
            </a:r>
            <a:r>
              <a:rPr lang="en-US" sz="1950" dirty="0">
                <a:latin typeface="Calibri Light" panose="020F0302020204030204" pitchFamily="34" charset="0"/>
              </a:rPr>
              <a:t> percentage of the total school </a:t>
            </a:r>
            <a:r>
              <a:rPr lang="en-US" sz="1950" b="1" u="sng" dirty="0">
                <a:solidFill>
                  <a:schemeClr val="accent1"/>
                </a:solidFill>
                <a:latin typeface="Calibri Light" panose="020F0302020204030204" pitchFamily="34" charset="0"/>
              </a:rPr>
              <a:t>enrollment</a:t>
            </a:r>
            <a:r>
              <a:rPr lang="en-US" sz="1950" dirty="0">
                <a:latin typeface="Calibri Light" panose="020F0302020204030204" pitchFamily="34" charset="0"/>
              </a:rPr>
              <a:t> to the subgroup’s percentage of just the students who have </a:t>
            </a:r>
            <a:r>
              <a:rPr lang="en-US" sz="1950" b="1" u="sng" dirty="0">
                <a:solidFill>
                  <a:schemeClr val="accent1"/>
                </a:solidFill>
                <a:latin typeface="Calibri Light" panose="020F0302020204030204" pitchFamily="34" charset="0"/>
              </a:rPr>
              <a:t>referrals</a:t>
            </a:r>
            <a:r>
              <a:rPr lang="en-US" sz="1950" dirty="0">
                <a:latin typeface="Calibri Light" panose="020F0302020204030204" pitchFamily="34" charset="0"/>
              </a:rPr>
              <a:t>.</a:t>
            </a:r>
            <a:endParaRPr lang="en-US" sz="1950" dirty="0">
              <a:solidFill>
                <a:schemeClr val="accent1">
                  <a:lumMod val="75000"/>
                </a:schemeClr>
              </a:solidFill>
              <a:latin typeface="Calibri Light" panose="020F0302020204030204" pitchFamily="34" charset="0"/>
            </a:endParaRPr>
          </a:p>
          <a:p>
            <a:pPr marL="46435" indent="0">
              <a:spcAft>
                <a:spcPts val="450"/>
              </a:spcAft>
              <a:buNone/>
            </a:pPr>
            <a:r>
              <a:rPr lang="en-US" sz="1950" b="1" dirty="0">
                <a:solidFill>
                  <a:schemeClr val="accent1">
                    <a:lumMod val="75000"/>
                  </a:schemeClr>
                </a:solidFill>
                <a:latin typeface="Calibri Light" panose="020F0302020204030204" pitchFamily="34" charset="0"/>
              </a:rPr>
              <a:t>What is it’s value?</a:t>
            </a:r>
          </a:p>
          <a:p>
            <a:pPr marL="46435" indent="0">
              <a:spcBef>
                <a:spcPts val="0"/>
              </a:spcBef>
              <a:buNone/>
            </a:pPr>
            <a:r>
              <a:rPr lang="en-US" sz="1950" dirty="0">
                <a:latin typeface="Calibri Light" panose="020F0302020204030204" pitchFamily="34" charset="0"/>
              </a:rPr>
              <a:t>It helps evaluate whether a certain subgroup has an equal </a:t>
            </a:r>
            <a:r>
              <a:rPr lang="en-US" sz="1950" b="1" u="sng" dirty="0">
                <a:solidFill>
                  <a:schemeClr val="accent1"/>
                </a:solidFill>
                <a:latin typeface="Calibri Light" panose="020F0302020204030204" pitchFamily="34" charset="0"/>
              </a:rPr>
              <a:t>percentage </a:t>
            </a:r>
            <a:r>
              <a:rPr lang="en-US" sz="1950" dirty="0">
                <a:latin typeface="Calibri Light" panose="020F0302020204030204" pitchFamily="34" charset="0"/>
              </a:rPr>
              <a:t>of the students being referred when compared to that </a:t>
            </a:r>
            <a:r>
              <a:rPr lang="en-US" sz="1950" b="1" u="sng" dirty="0">
                <a:solidFill>
                  <a:schemeClr val="accent1"/>
                </a:solidFill>
                <a:latin typeface="Calibri Light" panose="020F0302020204030204" pitchFamily="34" charset="0"/>
              </a:rPr>
              <a:t>same</a:t>
            </a:r>
            <a:r>
              <a:rPr lang="en-US" sz="1950" dirty="0">
                <a:latin typeface="Calibri Light" panose="020F0302020204030204" pitchFamily="34" charset="0"/>
              </a:rPr>
              <a:t> subgroup's percentage of the total school enrollment.</a:t>
            </a:r>
          </a:p>
          <a:p>
            <a:pPr lvl="1"/>
            <a:endParaRPr lang="en-US" sz="1350" dirty="0">
              <a:latin typeface="Calibri Light" panose="020F0302020204030204" pitchFamily="34" charset="0"/>
            </a:endParaRPr>
          </a:p>
          <a:p>
            <a:endParaRPr lang="en-US" sz="1350" dirty="0">
              <a:latin typeface="Calibri Light" panose="020F0302020204030204" pitchFamily="34"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82" y="1875517"/>
            <a:ext cx="2788247" cy="175009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610095" y="1800975"/>
            <a:ext cx="4077593" cy="7155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a:t>
            </a:r>
            <a:r>
              <a:rPr kumimoji="0" lang="en-US" sz="1350" b="1" i="1" u="none" strike="noStrike" kern="1200" cap="none" spc="0" normalizeH="0" baseline="0" noProof="0" dirty="0">
                <a:ln>
                  <a:noFill/>
                </a:ln>
                <a:solidFill>
                  <a:srgbClr val="00CC99">
                    <a:lumMod val="75000"/>
                  </a:srgbClr>
                </a:solidFill>
                <a:effectLst/>
                <a:uLnTx/>
                <a:uFillTx/>
                <a:latin typeface="Franklin Gothic Book"/>
                <a:ea typeface="+mn-ea"/>
                <a:cs typeface="+mn-cs"/>
              </a:rPr>
              <a:t>Green</a:t>
            </a: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 Percentage of </a:t>
            </a:r>
            <a:r>
              <a:rPr kumimoji="0" lang="en-US" sz="1350" b="1" i="1" u="sng" strike="noStrike" kern="1200" cap="none" spc="0" normalizeH="0" baseline="0" noProof="0" dirty="0">
                <a:ln>
                  <a:noFill/>
                </a:ln>
                <a:solidFill>
                  <a:srgbClr val="00CC99"/>
                </a:solidFill>
                <a:effectLst/>
                <a:uLnTx/>
                <a:uFillTx/>
                <a:latin typeface="Franklin Gothic Book"/>
                <a:ea typeface="+mn-ea"/>
                <a:cs typeface="+mn-cs"/>
              </a:rPr>
              <a:t>Enrolled</a:t>
            </a:r>
            <a:r>
              <a:rPr kumimoji="0" lang="en-US" sz="1350" b="0" i="1" u="none" strike="noStrike" kern="1200" cap="none" spc="0" normalizeH="0" baseline="0" noProof="0" dirty="0">
                <a:ln>
                  <a:noFill/>
                </a:ln>
                <a:solidFill>
                  <a:srgbClr val="00CC99"/>
                </a:solidFill>
                <a:effectLst/>
                <a:uLnTx/>
                <a:uFillTx/>
                <a:latin typeface="Franklin Gothic Book"/>
                <a:ea typeface="+mn-ea"/>
                <a:cs typeface="+mn-cs"/>
              </a:rPr>
              <a:t> </a:t>
            </a: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Students by Ethnicity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a:t>
            </a:r>
            <a:r>
              <a:rPr kumimoji="0" lang="en-US" sz="1350" b="1" i="1" u="none" strike="noStrike" kern="1200" cap="none" spc="0" normalizeH="0" baseline="0" noProof="0" dirty="0">
                <a:ln>
                  <a:noFill/>
                </a:ln>
                <a:solidFill>
                  <a:srgbClr val="2D2DB9"/>
                </a:solidFill>
                <a:effectLst/>
                <a:uLnTx/>
                <a:uFillTx/>
                <a:latin typeface="Franklin Gothic Book"/>
                <a:ea typeface="+mn-ea"/>
                <a:cs typeface="+mn-cs"/>
              </a:rPr>
              <a:t>Blue</a:t>
            </a: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 Percentage of Students with </a:t>
            </a:r>
            <a:r>
              <a:rPr kumimoji="0" lang="en-US" sz="1350" b="1" i="1" u="sng" strike="noStrike" kern="1200" cap="none" spc="0" normalizeH="0" baseline="0" noProof="0" dirty="0">
                <a:ln>
                  <a:noFill/>
                </a:ln>
                <a:solidFill>
                  <a:srgbClr val="00CC99"/>
                </a:solidFill>
                <a:effectLst/>
                <a:uLnTx/>
                <a:uFillTx/>
                <a:latin typeface="Franklin Gothic Book"/>
                <a:ea typeface="+mn-ea"/>
                <a:cs typeface="+mn-cs"/>
              </a:rPr>
              <a:t>Referrals</a:t>
            </a:r>
            <a:r>
              <a:rPr kumimoji="0" lang="en-US" sz="1350" b="0" i="1" u="none" strike="noStrike" kern="1200" cap="none" spc="0" normalizeH="0" baseline="0" noProof="0" dirty="0">
                <a:ln>
                  <a:noFill/>
                </a:ln>
                <a:solidFill>
                  <a:srgbClr val="00CC99"/>
                </a:solidFill>
                <a:effectLst/>
                <a:uLnTx/>
                <a:uFillTx/>
                <a:latin typeface="Franklin Gothic Book"/>
                <a:ea typeface="+mn-ea"/>
                <a:cs typeface="+mn-cs"/>
              </a:rPr>
              <a:t> </a:t>
            </a: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by Ethnicity</a:t>
            </a:r>
          </a:p>
        </p:txBody>
      </p:sp>
    </p:spTree>
    <p:extLst>
      <p:ext uri="{BB962C8B-B14F-4D97-AF65-F5344CB8AC3E}">
        <p14:creationId xmlns:p14="http://schemas.microsoft.com/office/powerpoint/2010/main" val="91161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Example: Students with Referrals by Ethnicity</a:t>
            </a:r>
          </a:p>
        </p:txBody>
      </p:sp>
      <p:graphicFrame>
        <p:nvGraphicFramePr>
          <p:cNvPr id="9" name="Content Placeholder 11"/>
          <p:cNvGraphicFramePr>
            <a:graphicFrameLocks noGrp="1"/>
          </p:cNvGraphicFramePr>
          <p:nvPr>
            <p:ph sz="half" idx="4294967295"/>
          </p:nvPr>
        </p:nvGraphicFramePr>
        <p:xfrm>
          <a:off x="626157" y="3789760"/>
          <a:ext cx="3284222" cy="2087327"/>
        </p:xfrm>
        <a:graphic>
          <a:graphicData uri="http://schemas.openxmlformats.org/drawingml/2006/table">
            <a:tbl>
              <a:tblPr firstRow="1" bandRow="1">
                <a:tableStyleId>{BC89EF96-8CEA-46FF-86C4-4CE0E7609802}</a:tableStyleId>
              </a:tblPr>
              <a:tblGrid>
                <a:gridCol w="595280">
                  <a:extLst>
                    <a:ext uri="{9D8B030D-6E8A-4147-A177-3AD203B41FA5}">
                      <a16:colId xmlns:a16="http://schemas.microsoft.com/office/drawing/2014/main" val="20000"/>
                    </a:ext>
                  </a:extLst>
                </a:gridCol>
                <a:gridCol w="562961">
                  <a:extLst>
                    <a:ext uri="{9D8B030D-6E8A-4147-A177-3AD203B41FA5}">
                      <a16:colId xmlns:a16="http://schemas.microsoft.com/office/drawing/2014/main" val="20001"/>
                    </a:ext>
                  </a:extLst>
                </a:gridCol>
                <a:gridCol w="734299">
                  <a:extLst>
                    <a:ext uri="{9D8B030D-6E8A-4147-A177-3AD203B41FA5}">
                      <a16:colId xmlns:a16="http://schemas.microsoft.com/office/drawing/2014/main" val="20002"/>
                    </a:ext>
                  </a:extLst>
                </a:gridCol>
                <a:gridCol w="630847">
                  <a:extLst>
                    <a:ext uri="{9D8B030D-6E8A-4147-A177-3AD203B41FA5}">
                      <a16:colId xmlns:a16="http://schemas.microsoft.com/office/drawing/2014/main" val="20003"/>
                    </a:ext>
                  </a:extLst>
                </a:gridCol>
                <a:gridCol w="760835">
                  <a:extLst>
                    <a:ext uri="{9D8B030D-6E8A-4147-A177-3AD203B41FA5}">
                      <a16:colId xmlns:a16="http://schemas.microsoft.com/office/drawing/2014/main" val="20004"/>
                    </a:ext>
                  </a:extLst>
                </a:gridCol>
              </a:tblGrid>
              <a:tr h="411480">
                <a:tc>
                  <a:txBody>
                    <a:bodyPr/>
                    <a:lstStyle/>
                    <a:p>
                      <a:endParaRPr lang="en-US" sz="800" b="0" dirty="0">
                        <a:latin typeface="Arial" pitchFamily="34" charset="0"/>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a:t>
                      </a:r>
                      <a:r>
                        <a:rPr lang="en-US" sz="800" b="0" baseline="0" dirty="0">
                          <a:latin typeface="Arial" pitchFamily="34" charset="0"/>
                          <a:cs typeface="Arial" pitchFamily="34" charset="0"/>
                        </a:rPr>
                        <a:t> of Students With Referrals</a:t>
                      </a:r>
                      <a:endParaRPr lang="en-US" sz="800" b="0" dirty="0">
                        <a:latin typeface="Arial" pitchFamily="34" charset="0"/>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solidFill>
                            <a:schemeClr val="bg1"/>
                          </a:solidFill>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a:r>
                        <a:rPr lang="en-US" sz="800" b="1" dirty="0">
                          <a:solidFill>
                            <a:schemeClr val="bg1"/>
                          </a:solidFill>
                          <a:latin typeface="Arial" pitchFamily="34" charset="0"/>
                          <a:cs typeface="Arial" pitchFamily="34" charset="0"/>
                        </a:rPr>
                        <a:t>% of Students With Referrals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85945">
                <a:tc>
                  <a:txBody>
                    <a:bodyPr/>
                    <a:lstStyle/>
                    <a:p>
                      <a:r>
                        <a:rPr lang="en-US" sz="800" b="0" dirty="0">
                          <a:latin typeface="Arial" pitchFamily="34" charset="0"/>
                          <a:cs typeface="Arial" pitchFamily="34" charset="0"/>
                        </a:rPr>
                        <a:t>Native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2.50%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185945">
                <a:tc>
                  <a:txBody>
                    <a:bodyPr/>
                    <a:lstStyle/>
                    <a:p>
                      <a:r>
                        <a:rPr lang="en-US" sz="800" b="0" dirty="0">
                          <a:latin typeface="Arial" pitchFamily="34" charset="0"/>
                          <a:cs typeface="Arial" pitchFamily="34" charset="0"/>
                        </a:rPr>
                        <a:t>Asian</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5.46%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4.32%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197567">
                <a:tc>
                  <a:txBody>
                    <a:bodyPr/>
                    <a:lstStyle/>
                    <a:p>
                      <a:r>
                        <a:rPr lang="en-US" sz="800" b="0" dirty="0">
                          <a:latin typeface="Arial" pitchFamily="34" charset="0"/>
                          <a:cs typeface="Arial" pitchFamily="34" charset="0"/>
                        </a:rPr>
                        <a:t>Black</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10.14%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15.56%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185945">
                <a:tc>
                  <a:txBody>
                    <a:bodyPr/>
                    <a:lstStyle/>
                    <a:p>
                      <a:r>
                        <a:rPr lang="en-US" sz="800" b="0" dirty="0">
                          <a:latin typeface="Arial" pitchFamily="34" charset="0"/>
                          <a:cs typeface="Arial" pitchFamily="34" charset="0"/>
                        </a:rPr>
                        <a:t>Latino</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135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21.06%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29.39%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185945">
                <a:tc>
                  <a:txBody>
                    <a:bodyPr/>
                    <a:lstStyle/>
                    <a:p>
                      <a:r>
                        <a:rPr lang="en-US" sz="800" b="0" dirty="0">
                          <a:latin typeface="Arial" pitchFamily="34" charset="0"/>
                          <a:cs typeface="Arial" pitchFamily="34" charset="0"/>
                        </a:rPr>
                        <a:t>Pacific</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1.25%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0.86%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185945">
                <a:tc>
                  <a:txBody>
                    <a:bodyPr/>
                    <a:lstStyle/>
                    <a:p>
                      <a:r>
                        <a:rPr lang="en-US" sz="800" b="0" dirty="0">
                          <a:latin typeface="Arial" pitchFamily="34" charset="0"/>
                          <a:cs typeface="Arial" pitchFamily="34" charset="0"/>
                        </a:rPr>
                        <a:t>White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Calibri"/>
                        </a:rPr>
                        <a:t>350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54.60%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44.38%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185945">
                <a:tc>
                  <a:txBody>
                    <a:bodyPr/>
                    <a:lstStyle/>
                    <a:p>
                      <a:r>
                        <a:rPr lang="en-US" sz="800" b="0" dirty="0">
                          <a:latin typeface="Arial" pitchFamily="34" charset="0"/>
                          <a:cs typeface="Arial" pitchFamily="34" charset="0"/>
                        </a:rPr>
                        <a:t>Multi-racial</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000000"/>
                          </a:solidFill>
                          <a:effectLst/>
                          <a:latin typeface="Calibri"/>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dirty="0">
                          <a:solidFill>
                            <a:schemeClr val="bg1"/>
                          </a:solidFill>
                          <a:effectLst/>
                          <a:latin typeface="Calibri"/>
                        </a:rPr>
                        <a:t>4.99%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ctr"/>
                      <a:r>
                        <a:rPr lang="en-US" sz="800" b="1" i="0" u="none" strike="noStrike" dirty="0">
                          <a:solidFill>
                            <a:schemeClr val="bg1"/>
                          </a:solidFill>
                          <a:effectLst/>
                          <a:latin typeface="Calibri"/>
                        </a:rPr>
                        <a:t>3.75%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185945">
                <a:tc>
                  <a:txBody>
                    <a:bodyPr/>
                    <a:lstStyle/>
                    <a:p>
                      <a:r>
                        <a:rPr lang="en-US" sz="800" b="0" dirty="0">
                          <a:latin typeface="Arial" pitchFamily="34" charset="0"/>
                          <a:cs typeface="Arial" pitchFamily="34" charset="0"/>
                        </a:rPr>
                        <a:t>Totals: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rgbClr val="000000"/>
                          </a:solidFill>
                          <a:effectLst/>
                          <a:latin typeface="Calibri"/>
                        </a:rPr>
                        <a:t>641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dirty="0">
                          <a:solidFill>
                            <a:srgbClr val="000000"/>
                          </a:solidFill>
                          <a:effectLst/>
                          <a:latin typeface="Calibri"/>
                        </a:rPr>
                        <a:t>347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bg1"/>
                          </a:solidFill>
                          <a:effectLst/>
                          <a:latin typeface="Calibri"/>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fontAlgn="b"/>
                      <a:r>
                        <a:rPr lang="en-US" sz="800" b="1" i="0" u="none" strike="noStrike" dirty="0">
                          <a:solidFill>
                            <a:schemeClr val="bg1"/>
                          </a:solidFill>
                          <a:effectLst/>
                          <a:latin typeface="Calibri"/>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bl>
          </a:graphicData>
        </a:graphic>
      </p:graphicFrame>
      <p:sp>
        <p:nvSpPr>
          <p:cNvPr id="8" name="Content Placeholder 7"/>
          <p:cNvSpPr>
            <a:spLocks noGrp="1"/>
          </p:cNvSpPr>
          <p:nvPr>
            <p:ph sz="half" idx="4294967295"/>
          </p:nvPr>
        </p:nvSpPr>
        <p:spPr>
          <a:xfrm>
            <a:off x="4498449" y="1846885"/>
            <a:ext cx="4416951" cy="2576915"/>
          </a:xfrm>
        </p:spPr>
        <p:txBody>
          <a:bodyPr>
            <a:noAutofit/>
          </a:bodyPr>
          <a:lstStyle/>
          <a:p>
            <a:pPr marL="0" indent="0">
              <a:spcAft>
                <a:spcPts val="900"/>
              </a:spcAft>
              <a:buNone/>
            </a:pPr>
            <a:r>
              <a:rPr lang="en-US" sz="1800" b="1" i="1" dirty="0"/>
              <a:t>How do we make sense of this information?</a:t>
            </a:r>
          </a:p>
          <a:p>
            <a:pPr marL="167879" indent="0">
              <a:spcBef>
                <a:spcPts val="900"/>
              </a:spcBef>
              <a:buNone/>
            </a:pPr>
            <a:r>
              <a:rPr lang="en-US" sz="1500" b="1" i="1" dirty="0">
                <a:solidFill>
                  <a:srgbClr val="FF0000"/>
                </a:solidFill>
                <a:cs typeface="Arial" pitchFamily="34" charset="0"/>
              </a:rPr>
              <a:t>21% </a:t>
            </a:r>
            <a:r>
              <a:rPr lang="en-US" sz="1500" i="1" dirty="0">
                <a:cs typeface="Arial" pitchFamily="34" charset="0"/>
              </a:rPr>
              <a:t>of the school’s total enrollment is Latino, </a:t>
            </a:r>
            <a:r>
              <a:rPr lang="en-US" sz="1500" b="1" i="1" dirty="0">
                <a:solidFill>
                  <a:srgbClr val="FF0000"/>
                </a:solidFill>
                <a:cs typeface="Arial" pitchFamily="34" charset="0"/>
              </a:rPr>
              <a:t>but</a:t>
            </a:r>
            <a:r>
              <a:rPr lang="en-US" sz="1500" i="1" dirty="0">
                <a:solidFill>
                  <a:srgbClr val="FF0000"/>
                </a:solidFill>
                <a:cs typeface="Arial" pitchFamily="34" charset="0"/>
              </a:rPr>
              <a:t> </a:t>
            </a:r>
            <a:r>
              <a:rPr lang="en-US" sz="1500" b="1" i="1" dirty="0">
                <a:solidFill>
                  <a:srgbClr val="FF0000"/>
                </a:solidFill>
                <a:cs typeface="Arial" pitchFamily="34" charset="0"/>
              </a:rPr>
              <a:t>29%</a:t>
            </a:r>
            <a:r>
              <a:rPr lang="en-US" sz="1500" b="1" i="1" dirty="0">
                <a:cs typeface="Arial" pitchFamily="34" charset="0"/>
              </a:rPr>
              <a:t> </a:t>
            </a:r>
            <a:r>
              <a:rPr lang="en-US" sz="1500" i="1" dirty="0">
                <a:cs typeface="Arial" pitchFamily="34" charset="0"/>
              </a:rPr>
              <a:t>of the referred students are Latino.</a:t>
            </a:r>
          </a:p>
          <a:p>
            <a:pPr marL="339329" indent="0">
              <a:spcBef>
                <a:spcPts val="900"/>
              </a:spcBef>
              <a:buNone/>
            </a:pPr>
            <a:r>
              <a:rPr lang="en-US" sz="1500" i="1" dirty="0">
                <a:cs typeface="Arial" pitchFamily="34" charset="0"/>
              </a:rPr>
              <a:t>This is known as </a:t>
            </a:r>
            <a:r>
              <a:rPr lang="en-US" sz="1500" b="1" i="1" u="sng" dirty="0">
                <a:solidFill>
                  <a:srgbClr val="FF0000"/>
                </a:solidFill>
                <a:cs typeface="Arial" pitchFamily="34" charset="0"/>
              </a:rPr>
              <a:t>over</a:t>
            </a:r>
            <a:r>
              <a:rPr lang="en-US" sz="1500" b="1" i="1" dirty="0">
                <a:cs typeface="Arial" pitchFamily="34" charset="0"/>
              </a:rPr>
              <a:t>representation</a:t>
            </a:r>
            <a:r>
              <a:rPr lang="en-US" sz="1500" i="1" dirty="0">
                <a:cs typeface="Arial" pitchFamily="34" charset="0"/>
              </a:rPr>
              <a:t>!</a:t>
            </a:r>
          </a:p>
          <a:p>
            <a:pPr marL="167879" indent="0">
              <a:spcBef>
                <a:spcPts val="900"/>
              </a:spcBef>
              <a:buNone/>
            </a:pPr>
            <a:endParaRPr lang="en-US" sz="1350" i="1" dirty="0">
              <a:cs typeface="Arial" pitchFamily="34" charset="0"/>
            </a:endParaRPr>
          </a:p>
          <a:p>
            <a:pPr marL="167879" indent="0">
              <a:spcBef>
                <a:spcPts val="450"/>
              </a:spcBef>
              <a:buNone/>
            </a:pPr>
            <a:r>
              <a:rPr lang="en-US" sz="1500" b="1" i="1" dirty="0">
                <a:solidFill>
                  <a:srgbClr val="FF0000"/>
                </a:solidFill>
                <a:cs typeface="Arial" pitchFamily="34" charset="0"/>
              </a:rPr>
              <a:t>55%</a:t>
            </a:r>
            <a:r>
              <a:rPr lang="en-US" sz="1500" b="1" i="1" dirty="0">
                <a:cs typeface="Arial" pitchFamily="34" charset="0"/>
              </a:rPr>
              <a:t> </a:t>
            </a:r>
            <a:r>
              <a:rPr lang="en-US" sz="1500" i="1" dirty="0">
                <a:cs typeface="Arial" pitchFamily="34" charset="0"/>
              </a:rPr>
              <a:t>of the school’s population is White, </a:t>
            </a:r>
            <a:r>
              <a:rPr lang="en-US" sz="1500" b="1" i="1" dirty="0">
                <a:solidFill>
                  <a:srgbClr val="FF0000"/>
                </a:solidFill>
                <a:cs typeface="Arial" pitchFamily="34" charset="0"/>
              </a:rPr>
              <a:t>but only 44% </a:t>
            </a:r>
            <a:r>
              <a:rPr lang="en-US" sz="1500" i="1" dirty="0">
                <a:cs typeface="Arial" pitchFamily="34" charset="0"/>
              </a:rPr>
              <a:t>of the referred students are White.</a:t>
            </a:r>
          </a:p>
          <a:p>
            <a:pPr marL="339329" indent="0">
              <a:spcBef>
                <a:spcPts val="900"/>
              </a:spcBef>
              <a:buNone/>
            </a:pPr>
            <a:r>
              <a:rPr lang="en-US" sz="1500" i="1" dirty="0">
                <a:cs typeface="Arial" pitchFamily="34" charset="0"/>
              </a:rPr>
              <a:t>This is known as </a:t>
            </a:r>
            <a:r>
              <a:rPr lang="en-US" sz="1500" b="1" i="1" u="sng" dirty="0">
                <a:solidFill>
                  <a:srgbClr val="FF0000"/>
                </a:solidFill>
                <a:cs typeface="Arial" pitchFamily="34" charset="0"/>
              </a:rPr>
              <a:t>under</a:t>
            </a:r>
            <a:r>
              <a:rPr lang="en-US" sz="1500" b="1" i="1" dirty="0">
                <a:cs typeface="Arial" pitchFamily="34" charset="0"/>
              </a:rPr>
              <a:t>representation</a:t>
            </a:r>
            <a:r>
              <a:rPr lang="en-US" sz="1500" i="1" dirty="0">
                <a:cs typeface="Arial" pitchFamily="34" charset="0"/>
              </a:rPr>
              <a:t>!</a:t>
            </a:r>
          </a:p>
          <a:p>
            <a:pPr marL="167879" indent="0">
              <a:spcBef>
                <a:spcPts val="900"/>
              </a:spcBef>
              <a:buNone/>
            </a:pPr>
            <a:endParaRPr lang="en-US" sz="1275" i="1" dirty="0">
              <a:solidFill>
                <a:srgbClr val="FF0000"/>
              </a:solidFill>
              <a:cs typeface="Arial" pitchFamily="34" charset="0"/>
            </a:endParaRPr>
          </a:p>
          <a:p>
            <a:pPr marL="167879" indent="0">
              <a:spcBef>
                <a:spcPts val="900"/>
              </a:spcBef>
              <a:buNone/>
            </a:pPr>
            <a:endParaRPr lang="en-US" sz="1275" i="1" dirty="0">
              <a:cs typeface="Arial" pitchFamily="34" charset="0"/>
            </a:endParaRPr>
          </a:p>
          <a:p>
            <a:pPr marL="167879" indent="0">
              <a:spcBef>
                <a:spcPts val="900"/>
              </a:spcBef>
              <a:buNone/>
            </a:pPr>
            <a:endParaRPr lang="en-US" sz="1350" dirty="0">
              <a:cs typeface="Arial" pitchFamily="34" charset="0"/>
            </a:endParaRPr>
          </a:p>
          <a:p>
            <a:endParaRPr lang="en-US" sz="1500" dirty="0"/>
          </a:p>
          <a:p>
            <a:pPr lvl="1"/>
            <a:endParaRPr lang="en-US" sz="1350" dirty="0"/>
          </a:p>
          <a:p>
            <a:endParaRPr lang="en-US" sz="135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44" y="1717888"/>
            <a:ext cx="3010676" cy="18897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901572" y="2411099"/>
            <a:ext cx="279104" cy="972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5" name="Rectangle 14"/>
          <p:cNvSpPr/>
          <p:nvPr/>
        </p:nvSpPr>
        <p:spPr>
          <a:xfrm>
            <a:off x="2319230" y="1950244"/>
            <a:ext cx="311000" cy="14337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 name="TextBox 3"/>
          <p:cNvSpPr txBox="1"/>
          <p:nvPr/>
        </p:nvSpPr>
        <p:spPr>
          <a:xfrm>
            <a:off x="4447584" y="4500151"/>
            <a:ext cx="4237962" cy="1384995"/>
          </a:xfrm>
          <a:prstGeom prst="rect">
            <a:avLst/>
          </a:prstGeom>
          <a:noFill/>
        </p:spPr>
        <p:txBody>
          <a:bodyPr wrap="square" rtlCol="0">
            <a:spAutoFit/>
          </a:bodyPr>
          <a:lstStyle/>
          <a:p>
            <a:pPr marL="167879" marR="0" lvl="0" indent="0" algn="l" defTabSz="914400" rtl="0" eaLnBrk="1" fontAlgn="auto" latinLnBrk="0" hangingPunct="1">
              <a:lnSpc>
                <a:spcPct val="100000"/>
              </a:lnSpc>
              <a:spcBef>
                <a:spcPts val="900"/>
              </a:spcBef>
              <a:spcAft>
                <a:spcPts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Franklin Gothic Book"/>
                <a:ea typeface="+mn-ea"/>
                <a:cs typeface="+mn-cs"/>
              </a:rPr>
              <a:t>Big Idea: </a:t>
            </a:r>
          </a:p>
          <a:p>
            <a:pPr marL="167879"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Franklin Gothic Book"/>
                <a:ea typeface="+mn-ea"/>
                <a:cs typeface="+mn-cs"/>
              </a:rPr>
              <a:t>Is a subgroup’s portion of students attending the school equal to the subgroup’s portion of the group of students who have referrals?</a:t>
            </a:r>
            <a:endParaRPr kumimoji="0" lang="en-US" sz="1500" b="1" i="1"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p:txBody>
      </p:sp>
      <p:cxnSp>
        <p:nvCxnSpPr>
          <p:cNvPr id="17" name="Straight Arrow Connector 16"/>
          <p:cNvCxnSpPr/>
          <p:nvPr/>
        </p:nvCxnSpPr>
        <p:spPr>
          <a:xfrm flipH="1" flipV="1">
            <a:off x="2121695" y="2729644"/>
            <a:ext cx="2722310" cy="2493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2536033" y="2155526"/>
            <a:ext cx="2307972" cy="18616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106120" y="1717887"/>
            <a:ext cx="4920891" cy="4169224"/>
          </a:xfrm>
          <a:prstGeom prst="round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w="38100">
                <a:solidFill>
                  <a:srgbClr val="000000"/>
                </a:solidFill>
              </a:ln>
              <a:noFill/>
              <a:effectLst/>
              <a:uLnTx/>
              <a:uFillTx/>
              <a:latin typeface="Franklin Gothic Book"/>
              <a:ea typeface="+mn-ea"/>
              <a:cs typeface="+mn-cs"/>
            </a:endParaRPr>
          </a:p>
        </p:txBody>
      </p:sp>
    </p:spTree>
    <p:extLst>
      <p:ext uri="{BB962C8B-B14F-4D97-AF65-F5344CB8AC3E}">
        <p14:creationId xmlns:p14="http://schemas.microsoft.com/office/powerpoint/2010/main" val="207366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23850" y="228600"/>
            <a:ext cx="8522200" cy="1143000"/>
          </a:xfrm>
          <a:solidFill>
            <a:srgbClr val="008000"/>
          </a:solidFill>
        </p:spPr>
        <p:txBody>
          <a:bodyPr>
            <a:normAutofit/>
          </a:bodyPr>
          <a:lstStyle/>
          <a:p>
            <a:r>
              <a:rPr lang="en-US" dirty="0">
                <a:solidFill>
                  <a:schemeClr val="bg1"/>
                </a:solidFill>
              </a:rPr>
              <a:t>Referrals by Ethnicity</a:t>
            </a:r>
          </a:p>
        </p:txBody>
      </p:sp>
      <p:sp>
        <p:nvSpPr>
          <p:cNvPr id="3" name="Content Placeholder 2"/>
          <p:cNvSpPr>
            <a:spLocks noGrp="1"/>
          </p:cNvSpPr>
          <p:nvPr>
            <p:ph idx="1"/>
          </p:nvPr>
        </p:nvSpPr>
        <p:spPr>
          <a:xfrm>
            <a:off x="628650" y="1986954"/>
            <a:ext cx="8217400" cy="3956004"/>
          </a:xfrm>
        </p:spPr>
        <p:txBody>
          <a:bodyPr>
            <a:normAutofit/>
          </a:bodyPr>
          <a:lstStyle/>
          <a:p>
            <a:pPr marL="0" indent="0">
              <a:lnSpc>
                <a:spcPct val="110000"/>
              </a:lnSpc>
              <a:buNone/>
            </a:pPr>
            <a:r>
              <a:rPr lang="en-US" sz="2400" dirty="0"/>
              <a:t>Compares the subgroup’s percentage of school </a:t>
            </a:r>
            <a:r>
              <a:rPr lang="en-US" sz="2400" b="1" u="sng" dirty="0">
                <a:solidFill>
                  <a:schemeClr val="accent1"/>
                </a:solidFill>
              </a:rPr>
              <a:t>enrollment</a:t>
            </a:r>
            <a:r>
              <a:rPr lang="en-US" sz="2400" dirty="0">
                <a:solidFill>
                  <a:schemeClr val="accent1"/>
                </a:solidFill>
              </a:rPr>
              <a:t> </a:t>
            </a:r>
            <a:r>
              <a:rPr lang="en-US" sz="2400" dirty="0"/>
              <a:t>to the subgroups percentage of all the referrals written.</a:t>
            </a:r>
          </a:p>
          <a:p>
            <a:pPr lvl="1">
              <a:lnSpc>
                <a:spcPct val="110000"/>
              </a:lnSpc>
              <a:spcBef>
                <a:spcPts val="0"/>
              </a:spcBef>
              <a:spcAft>
                <a:spcPts val="1800"/>
              </a:spcAft>
            </a:pPr>
            <a:r>
              <a:rPr lang="en-US" i="1" dirty="0"/>
              <a:t>For this graph, </a:t>
            </a:r>
            <a:r>
              <a:rPr lang="en-US" b="1" i="1" u="sng" dirty="0"/>
              <a:t>it does matter </a:t>
            </a:r>
            <a:r>
              <a:rPr lang="en-US" i="1" u="sng" dirty="0"/>
              <a:t>how many referrals each student has</a:t>
            </a:r>
            <a:r>
              <a:rPr lang="en-US" i="1" dirty="0"/>
              <a:t>.</a:t>
            </a:r>
            <a:endParaRPr lang="en-US" dirty="0"/>
          </a:p>
        </p:txBody>
      </p:sp>
      <p:sp>
        <p:nvSpPr>
          <p:cNvPr id="28" name="Title 1"/>
          <p:cNvSpPr txBox="1">
            <a:spLocks/>
          </p:cNvSpPr>
          <p:nvPr/>
        </p:nvSpPr>
        <p:spPr>
          <a:xfrm>
            <a:off x="4051141" y="715571"/>
            <a:ext cx="6515099" cy="857250"/>
          </a:xfrm>
          <a:prstGeom prst="rect">
            <a:avLst/>
          </a:prstGeom>
        </p:spPr>
        <p:txBody>
          <a:bodyPr vert="horz" lIns="68580" tIns="34290" rIns="68580" bIns="34290" rtlCol="0" anchor="ctr">
            <a:normAutofit/>
          </a:bodyPr>
          <a:lstStyle>
            <a:lvl1pPr marL="0" indent="573088" algn="l" defTabSz="914400" rtl="0" eaLnBrk="1" latinLnBrk="0" hangingPunct="1">
              <a:spcBef>
                <a:spcPct val="0"/>
              </a:spcBef>
              <a:buNone/>
              <a:defRPr sz="4400" b="0" kern="1200">
                <a:solidFill>
                  <a:srgbClr val="206228"/>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rgbClr val="FFFFFF"/>
              </a:solidFill>
              <a:effectLst/>
              <a:uLnTx/>
              <a:uFillTx/>
              <a:latin typeface="Calibri Light" panose="020F0302020204030204" pitchFamily="34" charset="0"/>
              <a:ea typeface="+mj-ea"/>
              <a:cs typeface="+mj-cs"/>
            </a:endParaRPr>
          </a:p>
        </p:txBody>
      </p:sp>
      <p:sp>
        <p:nvSpPr>
          <p:cNvPr id="5" name="TextBox 4"/>
          <p:cNvSpPr txBox="1"/>
          <p:nvPr/>
        </p:nvSpPr>
        <p:spPr>
          <a:xfrm>
            <a:off x="2382653" y="3185362"/>
            <a:ext cx="4378695" cy="258532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In one racial or ethnic subgroup, Billy might  have 15 ODRs and Bobby might have only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Between them, for their subgroup, they have a total of 16 referrals.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This is how SWIS accounts for students with multiple referrals.</a:t>
            </a:r>
          </a:p>
        </p:txBody>
      </p:sp>
    </p:spTree>
    <p:extLst>
      <p:ext uri="{BB962C8B-B14F-4D97-AF65-F5344CB8AC3E}">
        <p14:creationId xmlns:p14="http://schemas.microsoft.com/office/powerpoint/2010/main" val="8186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Referrals by Ethnicity</a:t>
            </a:r>
          </a:p>
        </p:txBody>
      </p:sp>
      <p:graphicFrame>
        <p:nvGraphicFramePr>
          <p:cNvPr id="12" name="Content Placeholder 11"/>
          <p:cNvGraphicFramePr>
            <a:graphicFrameLocks noGrp="1"/>
          </p:cNvGraphicFramePr>
          <p:nvPr>
            <p:ph sz="half" idx="4294967295"/>
          </p:nvPr>
        </p:nvGraphicFramePr>
        <p:xfrm>
          <a:off x="468787" y="3910210"/>
          <a:ext cx="3742840" cy="1997888"/>
        </p:xfrm>
        <a:graphic>
          <a:graphicData uri="http://schemas.openxmlformats.org/drawingml/2006/table">
            <a:tbl>
              <a:tblPr firstRow="1" bandRow="1">
                <a:effectLst/>
                <a:tableStyleId>{BC89EF96-8CEA-46FF-86C4-4CE0E7609802}</a:tableStyleId>
              </a:tblPr>
              <a:tblGrid>
                <a:gridCol w="678407">
                  <a:extLst>
                    <a:ext uri="{9D8B030D-6E8A-4147-A177-3AD203B41FA5}">
                      <a16:colId xmlns:a16="http://schemas.microsoft.com/office/drawing/2014/main" val="20000"/>
                    </a:ext>
                  </a:extLst>
                </a:gridCol>
                <a:gridCol w="755021">
                  <a:extLst>
                    <a:ext uri="{9D8B030D-6E8A-4147-A177-3AD203B41FA5}">
                      <a16:colId xmlns:a16="http://schemas.microsoft.com/office/drawing/2014/main" val="20001"/>
                    </a:ext>
                  </a:extLst>
                </a:gridCol>
                <a:gridCol w="723392">
                  <a:extLst>
                    <a:ext uri="{9D8B030D-6E8A-4147-A177-3AD203B41FA5}">
                      <a16:colId xmlns:a16="http://schemas.microsoft.com/office/drawing/2014/main" val="20002"/>
                    </a:ext>
                  </a:extLst>
                </a:gridCol>
                <a:gridCol w="837452">
                  <a:extLst>
                    <a:ext uri="{9D8B030D-6E8A-4147-A177-3AD203B41FA5}">
                      <a16:colId xmlns:a16="http://schemas.microsoft.com/office/drawing/2014/main" val="20003"/>
                    </a:ext>
                  </a:extLst>
                </a:gridCol>
                <a:gridCol w="748568">
                  <a:extLst>
                    <a:ext uri="{9D8B030D-6E8A-4147-A177-3AD203B41FA5}">
                      <a16:colId xmlns:a16="http://schemas.microsoft.com/office/drawing/2014/main" val="20004"/>
                    </a:ext>
                  </a:extLst>
                </a:gridCol>
              </a:tblGrid>
              <a:tr h="335701">
                <a:tc>
                  <a:txBody>
                    <a:bodyPr/>
                    <a:lstStyle/>
                    <a:p>
                      <a:endParaRPr lang="en-US" sz="800" b="0" dirty="0">
                        <a:latin typeface="Arial" pitchFamily="34" charset="0"/>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 of Referrals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n>
                            <a:noFill/>
                          </a:ln>
                          <a:solidFill>
                            <a:schemeClr val="bg1"/>
                          </a:solidFill>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a:r>
                        <a:rPr lang="en-US" sz="800" b="1" dirty="0">
                          <a:solidFill>
                            <a:schemeClr val="bg1"/>
                          </a:solidFill>
                          <a:latin typeface="Arial" pitchFamily="34" charset="0"/>
                          <a:cs typeface="Arial" pitchFamily="34" charset="0"/>
                        </a:rPr>
                        <a:t>% of Total  Referrals </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06585">
                <a:tc>
                  <a:txBody>
                    <a:bodyPr/>
                    <a:lstStyle/>
                    <a:p>
                      <a:r>
                        <a:rPr lang="en-US" sz="800" b="0" dirty="0">
                          <a:latin typeface="Arial" pitchFamily="34" charset="0"/>
                          <a:cs typeface="Arial" pitchFamily="34" charset="0"/>
                        </a:rPr>
                        <a:t>Native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16</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2.50%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03180">
                <a:tc>
                  <a:txBody>
                    <a:bodyPr/>
                    <a:lstStyle/>
                    <a:p>
                      <a:r>
                        <a:rPr lang="en-US" sz="800" b="0" dirty="0">
                          <a:latin typeface="Arial" pitchFamily="34" charset="0"/>
                          <a:cs typeface="Arial" pitchFamily="34" charset="0"/>
                        </a:rPr>
                        <a:t>Asian</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35</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5.46%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4.89%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219497">
                <a:tc>
                  <a:txBody>
                    <a:bodyPr/>
                    <a:lstStyle/>
                    <a:p>
                      <a:r>
                        <a:rPr lang="en-US" sz="800" b="0" dirty="0">
                          <a:latin typeface="Arial" pitchFamily="34" charset="0"/>
                          <a:cs typeface="Arial" pitchFamily="34" charset="0"/>
                        </a:rPr>
                        <a:t>Black</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65</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127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10.14%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18.27%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206585">
                <a:tc>
                  <a:txBody>
                    <a:bodyPr/>
                    <a:lstStyle/>
                    <a:p>
                      <a:r>
                        <a:rPr lang="en-US" sz="800" b="0" dirty="0">
                          <a:latin typeface="Arial" pitchFamily="34" charset="0"/>
                          <a:cs typeface="Arial" pitchFamily="34" charset="0"/>
                        </a:rPr>
                        <a:t>Latino</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135</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193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21.06%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27.77%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206585">
                <a:tc>
                  <a:txBody>
                    <a:bodyPr/>
                    <a:lstStyle/>
                    <a:p>
                      <a:r>
                        <a:rPr lang="en-US" sz="800" b="0" dirty="0">
                          <a:latin typeface="Arial" pitchFamily="34" charset="0"/>
                          <a:cs typeface="Arial" pitchFamily="34" charset="0"/>
                        </a:rPr>
                        <a:t>Pacific</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8</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1.25%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0.58%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06585">
                <a:tc>
                  <a:txBody>
                    <a:bodyPr/>
                    <a:lstStyle/>
                    <a:p>
                      <a:r>
                        <a:rPr lang="en-US" sz="800" b="0" dirty="0">
                          <a:latin typeface="Arial" pitchFamily="34" charset="0"/>
                          <a:cs typeface="Arial" pitchFamily="34" charset="0"/>
                        </a:rPr>
                        <a:t>White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350</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301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54.60%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43.31%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206585">
                <a:tc>
                  <a:txBody>
                    <a:bodyPr/>
                    <a:lstStyle/>
                    <a:p>
                      <a:r>
                        <a:rPr lang="en-US" sz="800" b="0" dirty="0">
                          <a:latin typeface="Arial" pitchFamily="34" charset="0"/>
                          <a:cs typeface="Arial" pitchFamily="34" charset="0"/>
                        </a:rPr>
                        <a:t>Multi-racial</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32</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4.99%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3.45%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06585">
                <a:tc>
                  <a:txBody>
                    <a:bodyPr/>
                    <a:lstStyle/>
                    <a:p>
                      <a:r>
                        <a:rPr lang="en-US" sz="800" b="0" dirty="0">
                          <a:latin typeface="Arial" pitchFamily="34" charset="0"/>
                          <a:cs typeface="Arial" pitchFamily="34" charset="0"/>
                        </a:rPr>
                        <a:t>Totals: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641</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800" b="0" kern="1200" dirty="0">
                          <a:solidFill>
                            <a:schemeClr val="tx1"/>
                          </a:solidFill>
                          <a:latin typeface="Arial" pitchFamily="34" charset="0"/>
                          <a:ea typeface="+mn-ea"/>
                          <a:cs typeface="Arial" pitchFamily="34" charset="0"/>
                        </a:rPr>
                        <a:t>695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800" b="1" kern="1200" dirty="0">
                          <a:solidFill>
                            <a:schemeClr val="bg1"/>
                          </a:solidFill>
                          <a:latin typeface="Arial" pitchFamily="34" charset="0"/>
                          <a:ea typeface="+mn-ea"/>
                          <a:cs typeface="Arial" pitchFamily="34"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b" latinLnBrk="0" hangingPunct="1"/>
                      <a:r>
                        <a:rPr lang="en-US" sz="800" b="1" kern="1200" dirty="0">
                          <a:solidFill>
                            <a:schemeClr val="bg1"/>
                          </a:solidFill>
                          <a:latin typeface="Arial" pitchFamily="34" charset="0"/>
                          <a:ea typeface="+mn-ea"/>
                          <a:cs typeface="Arial" pitchFamily="34"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bl>
          </a:graphicData>
        </a:graphic>
      </p:graphicFrame>
      <p:sp>
        <p:nvSpPr>
          <p:cNvPr id="8" name="Content Placeholder 7"/>
          <p:cNvSpPr>
            <a:spLocks noGrp="1"/>
          </p:cNvSpPr>
          <p:nvPr>
            <p:ph sz="half" idx="4294967295"/>
          </p:nvPr>
        </p:nvSpPr>
        <p:spPr>
          <a:xfrm>
            <a:off x="4552484" y="1834872"/>
            <a:ext cx="4389988" cy="4073226"/>
          </a:xfrm>
        </p:spPr>
        <p:txBody>
          <a:bodyPr>
            <a:noAutofit/>
          </a:bodyPr>
          <a:lstStyle/>
          <a:p>
            <a:pPr marL="0" indent="0" algn="ctr">
              <a:buNone/>
            </a:pPr>
            <a:endParaRPr lang="en-US" sz="500" b="1" i="1" dirty="0"/>
          </a:p>
          <a:p>
            <a:pPr marL="473869" indent="-214313">
              <a:buNone/>
            </a:pPr>
            <a:r>
              <a:rPr lang="en-US" sz="2400" b="1" dirty="0">
                <a:solidFill>
                  <a:schemeClr val="accent1">
                    <a:lumMod val="75000"/>
                  </a:schemeClr>
                </a:solidFill>
              </a:rPr>
              <a:t>What does it compare?</a:t>
            </a:r>
            <a:endParaRPr lang="en-US" sz="2400" b="1" i="1" dirty="0">
              <a:solidFill>
                <a:schemeClr val="accent1">
                  <a:lumMod val="75000"/>
                </a:schemeClr>
              </a:solidFill>
            </a:endParaRPr>
          </a:p>
          <a:p>
            <a:pPr marL="254794" lvl="1" indent="0">
              <a:spcAft>
                <a:spcPts val="1800"/>
              </a:spcAft>
              <a:buNone/>
            </a:pPr>
            <a:r>
              <a:rPr lang="en-US" sz="2000" dirty="0"/>
              <a:t>It compares a subgroup’s percentage of </a:t>
            </a:r>
            <a:r>
              <a:rPr lang="en-US" sz="2000" b="1" u="sng" dirty="0">
                <a:solidFill>
                  <a:schemeClr val="accent1"/>
                </a:solidFill>
              </a:rPr>
              <a:t>school</a:t>
            </a:r>
            <a:r>
              <a:rPr lang="en-US" sz="2000" dirty="0">
                <a:solidFill>
                  <a:schemeClr val="accent1"/>
                </a:solidFill>
              </a:rPr>
              <a:t> </a:t>
            </a:r>
            <a:r>
              <a:rPr lang="en-US" sz="2000" b="1" u="sng" dirty="0">
                <a:solidFill>
                  <a:schemeClr val="accent1"/>
                </a:solidFill>
              </a:rPr>
              <a:t>enrollment</a:t>
            </a:r>
            <a:r>
              <a:rPr lang="en-US" sz="2000" dirty="0"/>
              <a:t> to the subgroup’s percentage of </a:t>
            </a:r>
            <a:r>
              <a:rPr lang="en-US" sz="2000" b="1" u="sng" dirty="0">
                <a:solidFill>
                  <a:schemeClr val="accent1"/>
                </a:solidFill>
              </a:rPr>
              <a:t>total</a:t>
            </a:r>
            <a:r>
              <a:rPr lang="en-US" sz="2000" dirty="0"/>
              <a:t> </a:t>
            </a:r>
            <a:r>
              <a:rPr lang="en-US" sz="2000" b="1" u="sng" dirty="0">
                <a:solidFill>
                  <a:schemeClr val="accent1"/>
                </a:solidFill>
              </a:rPr>
              <a:t>referrals</a:t>
            </a:r>
            <a:r>
              <a:rPr lang="en-US" sz="2000" dirty="0"/>
              <a:t>.</a:t>
            </a:r>
            <a:r>
              <a:rPr lang="en-US" sz="2000" i="1" dirty="0"/>
              <a:t> </a:t>
            </a:r>
            <a:r>
              <a:rPr lang="en-US" sz="2000" dirty="0"/>
              <a:t> </a:t>
            </a:r>
            <a:endParaRPr lang="en-US" sz="2000" i="1" dirty="0"/>
          </a:p>
          <a:p>
            <a:pPr marL="473869" indent="-214313">
              <a:buNone/>
            </a:pPr>
            <a:r>
              <a:rPr lang="en-US" sz="2400" b="1" dirty="0">
                <a:solidFill>
                  <a:schemeClr val="accent1">
                    <a:lumMod val="75000"/>
                  </a:schemeClr>
                </a:solidFill>
              </a:rPr>
              <a:t>What is it’s value?</a:t>
            </a:r>
          </a:p>
          <a:p>
            <a:pPr marL="254794" lvl="1" indent="0">
              <a:buNone/>
            </a:pPr>
            <a:r>
              <a:rPr lang="en-US" sz="2000" dirty="0"/>
              <a:t>It helps evaluate whether a subgroup has an equal percentage of </a:t>
            </a:r>
            <a:r>
              <a:rPr lang="en-US" sz="2000" b="1" u="sng" dirty="0">
                <a:solidFill>
                  <a:schemeClr val="accent1"/>
                </a:solidFill>
              </a:rPr>
              <a:t>referrals</a:t>
            </a:r>
            <a:r>
              <a:rPr lang="en-US" sz="2000" dirty="0"/>
              <a:t> when compared to the subgroup’s percentage of the </a:t>
            </a:r>
            <a:r>
              <a:rPr lang="en-US" sz="2000" b="1" u="sng" dirty="0">
                <a:solidFill>
                  <a:schemeClr val="accent1"/>
                </a:solidFill>
              </a:rPr>
              <a:t>total</a:t>
            </a:r>
            <a:r>
              <a:rPr lang="en-US" sz="2000" dirty="0"/>
              <a:t> school enrollment.</a:t>
            </a:r>
            <a:endParaRPr lang="en-US" sz="2000" i="1" dirty="0"/>
          </a:p>
          <a:p>
            <a:pPr lvl="1"/>
            <a:endParaRPr lang="en-US" sz="1050" dirty="0"/>
          </a:p>
          <a:p>
            <a:endParaRPr lang="en-US" sz="1050"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40" y="1834872"/>
            <a:ext cx="3304703" cy="204709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68787" y="1236293"/>
            <a:ext cx="4572000" cy="5078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a:t>
            </a:r>
            <a:r>
              <a:rPr kumimoji="0" lang="en-US" sz="1350" b="1" i="1" u="none" strike="noStrike" kern="1200" cap="none" spc="0" normalizeH="0" baseline="0" noProof="0" dirty="0">
                <a:ln>
                  <a:noFill/>
                </a:ln>
                <a:solidFill>
                  <a:srgbClr val="00CC99">
                    <a:lumMod val="75000"/>
                  </a:srgbClr>
                </a:solidFill>
                <a:effectLst/>
                <a:uLnTx/>
                <a:uFillTx/>
                <a:latin typeface="Franklin Gothic Book"/>
                <a:ea typeface="+mn-ea"/>
                <a:cs typeface="+mn-cs"/>
              </a:rPr>
              <a:t>Green</a:t>
            </a: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 Percentage of Enrolled Students by </a:t>
            </a:r>
            <a:r>
              <a:rPr kumimoji="0" lang="en-US" sz="1350" b="1" i="1" u="sng" strike="noStrike" kern="1200" cap="none" spc="0" normalizeH="0" baseline="0" noProof="0" dirty="0">
                <a:ln>
                  <a:noFill/>
                </a:ln>
                <a:solidFill>
                  <a:srgbClr val="00CC99"/>
                </a:solidFill>
                <a:effectLst/>
                <a:uLnTx/>
                <a:uFillTx/>
                <a:latin typeface="Franklin Gothic Book"/>
                <a:ea typeface="+mn-ea"/>
                <a:cs typeface="+mn-cs"/>
              </a:rPr>
              <a:t>Ethnicity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a:t>
            </a:r>
            <a:r>
              <a:rPr kumimoji="0" lang="en-US" sz="1350" b="1" i="1" u="none" strike="noStrike" kern="1200" cap="none" spc="0" normalizeH="0" baseline="0" noProof="0" dirty="0">
                <a:ln>
                  <a:noFill/>
                </a:ln>
                <a:solidFill>
                  <a:srgbClr val="0070C0"/>
                </a:solidFill>
                <a:effectLst/>
                <a:uLnTx/>
                <a:uFillTx/>
                <a:latin typeface="Franklin Gothic Book"/>
                <a:ea typeface="+mn-ea"/>
                <a:cs typeface="+mn-cs"/>
              </a:rPr>
              <a:t>Blue</a:t>
            </a: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 Percentage of </a:t>
            </a:r>
            <a:r>
              <a:rPr kumimoji="0" lang="en-US" sz="1350" b="1" i="1" u="sng" strike="noStrike" kern="1200" cap="none" spc="0" normalizeH="0" baseline="0" noProof="0" dirty="0">
                <a:ln>
                  <a:noFill/>
                </a:ln>
                <a:solidFill>
                  <a:srgbClr val="00CC99"/>
                </a:solidFill>
                <a:effectLst/>
                <a:uLnTx/>
                <a:uFillTx/>
                <a:latin typeface="Franklin Gothic Book"/>
                <a:ea typeface="+mn-ea"/>
                <a:cs typeface="+mn-cs"/>
              </a:rPr>
              <a:t>Total</a:t>
            </a:r>
            <a:r>
              <a:rPr kumimoji="0" lang="en-US" sz="1350" b="0" i="1" u="none" strike="noStrike" kern="1200" cap="none" spc="0" normalizeH="0" baseline="0" noProof="0" dirty="0">
                <a:ln>
                  <a:noFill/>
                </a:ln>
                <a:solidFill>
                  <a:srgbClr val="000000"/>
                </a:solidFill>
                <a:effectLst/>
                <a:uLnTx/>
                <a:uFillTx/>
                <a:latin typeface="Franklin Gothic Book"/>
                <a:ea typeface="+mn-ea"/>
                <a:cs typeface="+mn-cs"/>
              </a:rPr>
              <a:t> Referrals by Ethnicity</a:t>
            </a:r>
          </a:p>
        </p:txBody>
      </p:sp>
    </p:spTree>
    <p:extLst>
      <p:ext uri="{BB962C8B-B14F-4D97-AF65-F5344CB8AC3E}">
        <p14:creationId xmlns:p14="http://schemas.microsoft.com/office/powerpoint/2010/main" val="226838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1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Please Enter Attendance</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500" dirty="0">
              <a:latin typeface="+mj-lt"/>
            </a:endParaRPr>
          </a:p>
          <a:p>
            <a:pPr eaLnBrk="1" hangingPunct="1">
              <a:lnSpc>
                <a:spcPct val="90000"/>
              </a:lnSpc>
            </a:pPr>
            <a:r>
              <a:rPr lang="en-US" sz="2000" dirty="0">
                <a:latin typeface="+mj-lt"/>
              </a:rPr>
              <a:t>Please login on nepbis.org, go to the coaches’ tab, and click on the Team Training Attendance Link.  Follow prompts to enter team attendance.</a:t>
            </a:r>
          </a:p>
        </p:txBody>
      </p:sp>
      <p:pic>
        <p:nvPicPr>
          <p:cNvPr id="10" name="Picture 9"/>
          <p:cNvPicPr>
            <a:picLocks noChangeAspect="1"/>
          </p:cNvPicPr>
          <p:nvPr/>
        </p:nvPicPr>
        <p:blipFill>
          <a:blip r:embed="rId3"/>
          <a:stretch>
            <a:fillRect/>
          </a:stretch>
        </p:blipFill>
        <p:spPr>
          <a:xfrm>
            <a:off x="8108244" y="618067"/>
            <a:ext cx="1066800" cy="1066800"/>
          </a:xfrm>
          <a:prstGeom prst="rect">
            <a:avLst/>
          </a:prstGeom>
        </p:spPr>
      </p:pic>
      <p:pic>
        <p:nvPicPr>
          <p:cNvPr id="5" name="Picture 4">
            <a:extLst>
              <a:ext uri="{FF2B5EF4-FFF2-40B4-BE49-F238E27FC236}">
                <a16:creationId xmlns:a16="http://schemas.microsoft.com/office/drawing/2014/main" id="{D107DD29-ADC9-4482-A410-7D9DE6E035F6}"/>
              </a:ext>
            </a:extLst>
          </p:cNvPr>
          <p:cNvPicPr>
            <a:picLocks noChangeAspect="1"/>
          </p:cNvPicPr>
          <p:nvPr/>
        </p:nvPicPr>
        <p:blipFill>
          <a:blip r:embed="rId4"/>
          <a:srcRect/>
          <a:stretch/>
        </p:blipFill>
        <p:spPr>
          <a:xfrm>
            <a:off x="2971800" y="3042465"/>
            <a:ext cx="5029200" cy="3078480"/>
          </a:xfrm>
          <a:prstGeom prst="rect">
            <a:avLst/>
          </a:prstGeom>
        </p:spPr>
      </p:pic>
      <p:sp>
        <p:nvSpPr>
          <p:cNvPr id="9" name="Left Arrow 8"/>
          <p:cNvSpPr/>
          <p:nvPr/>
        </p:nvSpPr>
        <p:spPr>
          <a:xfrm rot="19578596">
            <a:off x="4875042" y="4913324"/>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 name="Left Arrow 3"/>
          <p:cNvSpPr/>
          <p:nvPr/>
        </p:nvSpPr>
        <p:spPr>
          <a:xfrm rot="19578596">
            <a:off x="6094242" y="2527371"/>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16080127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Referrals by Ethnicity</a:t>
            </a:r>
          </a:p>
        </p:txBody>
      </p:sp>
      <p:sp>
        <p:nvSpPr>
          <p:cNvPr id="8" name="Content Placeholder 7"/>
          <p:cNvSpPr>
            <a:spLocks noGrp="1"/>
          </p:cNvSpPr>
          <p:nvPr>
            <p:ph sz="half" idx="4294967295"/>
          </p:nvPr>
        </p:nvSpPr>
        <p:spPr>
          <a:xfrm>
            <a:off x="4221619" y="1966700"/>
            <a:ext cx="4725678" cy="3837596"/>
          </a:xfrm>
        </p:spPr>
        <p:txBody>
          <a:bodyPr>
            <a:noAutofit/>
          </a:bodyPr>
          <a:lstStyle/>
          <a:p>
            <a:pPr marL="0" indent="0">
              <a:spcAft>
                <a:spcPts val="900"/>
              </a:spcAft>
              <a:buNone/>
            </a:pPr>
            <a:r>
              <a:rPr lang="en-US" sz="1800" b="1" i="1" dirty="0"/>
              <a:t>How do we make sense of this information?</a:t>
            </a:r>
          </a:p>
          <a:p>
            <a:pPr marL="167879" indent="0">
              <a:spcBef>
                <a:spcPts val="900"/>
              </a:spcBef>
              <a:buNone/>
            </a:pPr>
            <a:r>
              <a:rPr lang="en-US" sz="1500" b="1" i="1" dirty="0">
                <a:solidFill>
                  <a:srgbClr val="FF0000"/>
                </a:solidFill>
                <a:cs typeface="Arial" pitchFamily="34" charset="0"/>
              </a:rPr>
              <a:t>10</a:t>
            </a:r>
            <a:r>
              <a:rPr lang="en-US" sz="1500" i="1" dirty="0">
                <a:solidFill>
                  <a:srgbClr val="FF0000"/>
                </a:solidFill>
                <a:cs typeface="Arial" pitchFamily="34" charset="0"/>
              </a:rPr>
              <a:t>% </a:t>
            </a:r>
            <a:r>
              <a:rPr lang="en-US" sz="1500" i="1" dirty="0">
                <a:cs typeface="Arial" pitchFamily="34" charset="0"/>
              </a:rPr>
              <a:t>of the school’s students are Black, </a:t>
            </a:r>
            <a:r>
              <a:rPr lang="en-US" sz="1500" b="1" i="1" dirty="0">
                <a:solidFill>
                  <a:srgbClr val="FF0000"/>
                </a:solidFill>
                <a:cs typeface="Arial" pitchFamily="34" charset="0"/>
              </a:rPr>
              <a:t>but</a:t>
            </a:r>
            <a:r>
              <a:rPr lang="en-US" sz="1500" i="1" dirty="0">
                <a:solidFill>
                  <a:srgbClr val="FF0000"/>
                </a:solidFill>
                <a:cs typeface="Arial" pitchFamily="34" charset="0"/>
              </a:rPr>
              <a:t> </a:t>
            </a:r>
            <a:br>
              <a:rPr lang="en-US" sz="1500" i="1" dirty="0">
                <a:solidFill>
                  <a:srgbClr val="FF0000"/>
                </a:solidFill>
                <a:cs typeface="Arial" pitchFamily="34" charset="0"/>
              </a:rPr>
            </a:br>
            <a:r>
              <a:rPr lang="en-US" sz="1500" b="1" dirty="0">
                <a:solidFill>
                  <a:srgbClr val="FF0000"/>
                </a:solidFill>
                <a:cs typeface="Arial" pitchFamily="34" charset="0"/>
              </a:rPr>
              <a:t>18</a:t>
            </a:r>
            <a:r>
              <a:rPr lang="en-US" sz="1500" dirty="0">
                <a:solidFill>
                  <a:srgbClr val="FF0000"/>
                </a:solidFill>
                <a:cs typeface="Arial" pitchFamily="34" charset="0"/>
              </a:rPr>
              <a:t>% </a:t>
            </a:r>
            <a:r>
              <a:rPr lang="en-US" sz="1500" dirty="0">
                <a:cs typeface="Arial" pitchFamily="34" charset="0"/>
              </a:rPr>
              <a:t>of the school’s referrals are given to Black students.</a:t>
            </a:r>
          </a:p>
          <a:p>
            <a:pPr marL="167879" indent="0">
              <a:spcBef>
                <a:spcPts val="900"/>
              </a:spcBef>
              <a:spcAft>
                <a:spcPts val="900"/>
              </a:spcAft>
              <a:buNone/>
            </a:pPr>
            <a:r>
              <a:rPr lang="en-US" sz="1800" dirty="0">
                <a:cs typeface="Arial" pitchFamily="34" charset="0"/>
              </a:rPr>
              <a:t>This is </a:t>
            </a:r>
            <a:r>
              <a:rPr lang="en-US" sz="1800" b="1" u="sng" dirty="0">
                <a:solidFill>
                  <a:srgbClr val="FF0000"/>
                </a:solidFill>
                <a:cs typeface="Arial" pitchFamily="34" charset="0"/>
              </a:rPr>
              <a:t>over</a:t>
            </a:r>
            <a:r>
              <a:rPr lang="en-US" sz="1800" b="1" dirty="0">
                <a:cs typeface="Arial" pitchFamily="34" charset="0"/>
              </a:rPr>
              <a:t>representation!</a:t>
            </a:r>
            <a:endParaRPr lang="en-US" sz="1800" i="1" dirty="0">
              <a:cs typeface="Arial" pitchFamily="34" charset="0"/>
            </a:endParaRPr>
          </a:p>
          <a:p>
            <a:pPr marL="167879" indent="0">
              <a:spcBef>
                <a:spcPts val="0"/>
              </a:spcBef>
              <a:buNone/>
            </a:pPr>
            <a:r>
              <a:rPr lang="en-US" sz="1500" b="1" i="1" dirty="0">
                <a:solidFill>
                  <a:srgbClr val="FF0000"/>
                </a:solidFill>
                <a:cs typeface="Arial" pitchFamily="34" charset="0"/>
              </a:rPr>
              <a:t>55</a:t>
            </a:r>
            <a:r>
              <a:rPr lang="en-US" sz="1500" i="1" dirty="0">
                <a:solidFill>
                  <a:srgbClr val="FF0000"/>
                </a:solidFill>
                <a:cs typeface="Arial" pitchFamily="34" charset="0"/>
              </a:rPr>
              <a:t>%</a:t>
            </a:r>
            <a:r>
              <a:rPr lang="en-US" sz="1500" i="1" dirty="0">
                <a:cs typeface="Arial" pitchFamily="34" charset="0"/>
              </a:rPr>
              <a:t> of the school’s students are White, </a:t>
            </a:r>
            <a:r>
              <a:rPr lang="en-US" sz="1500" b="1" i="1" dirty="0">
                <a:solidFill>
                  <a:srgbClr val="FF0000"/>
                </a:solidFill>
                <a:cs typeface="Arial" pitchFamily="34" charset="0"/>
              </a:rPr>
              <a:t>but</a:t>
            </a:r>
            <a:r>
              <a:rPr lang="en-US" sz="1500" i="1" dirty="0">
                <a:solidFill>
                  <a:srgbClr val="FF0000"/>
                </a:solidFill>
                <a:cs typeface="Arial" pitchFamily="34" charset="0"/>
              </a:rPr>
              <a:t> </a:t>
            </a:r>
            <a:r>
              <a:rPr lang="en-US" sz="1500" b="1" i="1" dirty="0">
                <a:solidFill>
                  <a:srgbClr val="FF0000"/>
                </a:solidFill>
                <a:cs typeface="Arial" pitchFamily="34" charset="0"/>
              </a:rPr>
              <a:t>only</a:t>
            </a:r>
            <a:r>
              <a:rPr lang="en-US" sz="1500" i="1" dirty="0">
                <a:solidFill>
                  <a:srgbClr val="FF0000"/>
                </a:solidFill>
                <a:cs typeface="Arial" pitchFamily="34" charset="0"/>
              </a:rPr>
              <a:t> </a:t>
            </a:r>
            <a:br>
              <a:rPr lang="en-US" sz="1500" i="1" dirty="0">
                <a:solidFill>
                  <a:srgbClr val="FF0000"/>
                </a:solidFill>
                <a:cs typeface="Arial" pitchFamily="34" charset="0"/>
              </a:rPr>
            </a:br>
            <a:r>
              <a:rPr lang="en-US" sz="1500" b="1" dirty="0">
                <a:solidFill>
                  <a:srgbClr val="FF0000"/>
                </a:solidFill>
                <a:cs typeface="Arial" pitchFamily="34" charset="0"/>
              </a:rPr>
              <a:t>43</a:t>
            </a:r>
            <a:r>
              <a:rPr lang="en-US" sz="1500" dirty="0">
                <a:solidFill>
                  <a:srgbClr val="FF0000"/>
                </a:solidFill>
                <a:cs typeface="Arial" pitchFamily="34" charset="0"/>
              </a:rPr>
              <a:t>%</a:t>
            </a:r>
            <a:r>
              <a:rPr lang="en-US" sz="1500" dirty="0">
                <a:cs typeface="Arial" pitchFamily="34" charset="0"/>
              </a:rPr>
              <a:t> of the school’s referrals are given to White students.</a:t>
            </a:r>
          </a:p>
          <a:p>
            <a:pPr marL="167879" indent="0">
              <a:spcBef>
                <a:spcPts val="900"/>
              </a:spcBef>
              <a:spcAft>
                <a:spcPts val="1800"/>
              </a:spcAft>
              <a:buNone/>
            </a:pPr>
            <a:r>
              <a:rPr lang="en-US" sz="1800" dirty="0">
                <a:cs typeface="Arial" pitchFamily="34" charset="0"/>
              </a:rPr>
              <a:t>This is</a:t>
            </a:r>
            <a:r>
              <a:rPr lang="en-US" sz="1800" dirty="0">
                <a:solidFill>
                  <a:srgbClr val="FF0000"/>
                </a:solidFill>
                <a:cs typeface="Arial" pitchFamily="34" charset="0"/>
              </a:rPr>
              <a:t> </a:t>
            </a:r>
            <a:r>
              <a:rPr lang="en-US" sz="1800" b="1" u="sng" dirty="0">
                <a:solidFill>
                  <a:srgbClr val="FF0000"/>
                </a:solidFill>
                <a:cs typeface="Arial" pitchFamily="34" charset="0"/>
              </a:rPr>
              <a:t>under</a:t>
            </a:r>
            <a:r>
              <a:rPr lang="en-US" sz="1800" b="1" dirty="0">
                <a:cs typeface="Arial" pitchFamily="34" charset="0"/>
              </a:rPr>
              <a:t>representation!</a:t>
            </a:r>
          </a:p>
          <a:p>
            <a:pPr marL="167879" indent="0">
              <a:spcBef>
                <a:spcPts val="900"/>
              </a:spcBef>
              <a:buNone/>
            </a:pPr>
            <a:r>
              <a:rPr lang="en-US" sz="1800" b="1" dirty="0">
                <a:solidFill>
                  <a:schemeClr val="tx2"/>
                </a:solidFill>
              </a:rPr>
              <a:t>Big Idea:</a:t>
            </a:r>
          </a:p>
          <a:p>
            <a:pPr marL="167879" indent="0">
              <a:spcBef>
                <a:spcPts val="0"/>
              </a:spcBef>
              <a:buNone/>
            </a:pPr>
            <a:r>
              <a:rPr lang="en-US" sz="1800" b="1" dirty="0">
                <a:solidFill>
                  <a:schemeClr val="tx2"/>
                </a:solidFill>
              </a:rPr>
              <a:t>Is a subgroup’s portion of all students enrolled in the school equal to the subgroup’s portion of all the referrals written?</a:t>
            </a:r>
            <a:endParaRPr lang="en-US" sz="1800" b="1" i="1" dirty="0">
              <a:solidFill>
                <a:schemeClr val="tx2"/>
              </a:solidFill>
            </a:endParaRPr>
          </a:p>
          <a:p>
            <a:pPr marL="167879" indent="0">
              <a:spcBef>
                <a:spcPts val="900"/>
              </a:spcBef>
              <a:buNone/>
            </a:pPr>
            <a:endParaRPr lang="en-US" sz="1350" dirty="0">
              <a:cs typeface="Arial" pitchFamily="34" charset="0"/>
            </a:endParaRPr>
          </a:p>
          <a:p>
            <a:endParaRPr lang="en-US" sz="15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50" y="1966700"/>
            <a:ext cx="2982434" cy="184746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aphicFrame>
        <p:nvGraphicFramePr>
          <p:cNvPr id="9" name="Content Placeholder 11"/>
          <p:cNvGraphicFramePr>
            <a:graphicFrameLocks/>
          </p:cNvGraphicFramePr>
          <p:nvPr/>
        </p:nvGraphicFramePr>
        <p:xfrm>
          <a:off x="517237" y="3983978"/>
          <a:ext cx="3342209" cy="1965407"/>
        </p:xfrm>
        <a:graphic>
          <a:graphicData uri="http://schemas.openxmlformats.org/drawingml/2006/table">
            <a:tbl>
              <a:tblPr firstRow="1" bandRow="1">
                <a:tableStyleId>{BC89EF96-8CEA-46FF-86C4-4CE0E7609802}</a:tableStyleId>
              </a:tblPr>
              <a:tblGrid>
                <a:gridCol w="605790">
                  <a:extLst>
                    <a:ext uri="{9D8B030D-6E8A-4147-A177-3AD203B41FA5}">
                      <a16:colId xmlns:a16="http://schemas.microsoft.com/office/drawing/2014/main" val="20000"/>
                    </a:ext>
                  </a:extLst>
                </a:gridCol>
                <a:gridCol w="674204">
                  <a:extLst>
                    <a:ext uri="{9D8B030D-6E8A-4147-A177-3AD203B41FA5}">
                      <a16:colId xmlns:a16="http://schemas.microsoft.com/office/drawing/2014/main" val="20001"/>
                    </a:ext>
                  </a:extLst>
                </a:gridCol>
                <a:gridCol w="645961">
                  <a:extLst>
                    <a:ext uri="{9D8B030D-6E8A-4147-A177-3AD203B41FA5}">
                      <a16:colId xmlns:a16="http://schemas.microsoft.com/office/drawing/2014/main" val="20002"/>
                    </a:ext>
                  </a:extLst>
                </a:gridCol>
                <a:gridCol w="747812">
                  <a:extLst>
                    <a:ext uri="{9D8B030D-6E8A-4147-A177-3AD203B41FA5}">
                      <a16:colId xmlns:a16="http://schemas.microsoft.com/office/drawing/2014/main" val="20003"/>
                    </a:ext>
                  </a:extLst>
                </a:gridCol>
                <a:gridCol w="668442">
                  <a:extLst>
                    <a:ext uri="{9D8B030D-6E8A-4147-A177-3AD203B41FA5}">
                      <a16:colId xmlns:a16="http://schemas.microsoft.com/office/drawing/2014/main" val="20004"/>
                    </a:ext>
                  </a:extLst>
                </a:gridCol>
              </a:tblGrid>
              <a:tr h="302161">
                <a:tc>
                  <a:txBody>
                    <a:bodyPr/>
                    <a:lstStyle/>
                    <a:p>
                      <a:endParaRPr lang="en-US" sz="800" b="0" dirty="0">
                        <a:latin typeface="Arial" pitchFamily="34" charset="0"/>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 of Referrals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n>
                            <a:noFill/>
                          </a:ln>
                          <a:solidFill>
                            <a:schemeClr val="bg1"/>
                          </a:solidFill>
                          <a:latin typeface="Arial" pitchFamily="34" charset="0"/>
                          <a:cs typeface="Arial" pitchFamily="34" charset="0"/>
                        </a:rPr>
                        <a:t>% of Enrolled Students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algn="ctr"/>
                      <a:r>
                        <a:rPr lang="en-US" sz="800" b="1" dirty="0">
                          <a:solidFill>
                            <a:schemeClr val="bg1"/>
                          </a:solidFill>
                          <a:latin typeface="Arial" pitchFamily="34" charset="0"/>
                          <a:cs typeface="Arial" pitchFamily="34" charset="0"/>
                        </a:rPr>
                        <a:t>% of Total  Referrals </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85945">
                <a:tc>
                  <a:txBody>
                    <a:bodyPr/>
                    <a:lstStyle/>
                    <a:p>
                      <a:r>
                        <a:rPr lang="en-US" sz="800" b="0" dirty="0">
                          <a:latin typeface="Arial" pitchFamily="34" charset="0"/>
                          <a:cs typeface="Arial" pitchFamily="34" charset="0"/>
                        </a:rPr>
                        <a:t>Native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16</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2.50%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185945">
                <a:tc>
                  <a:txBody>
                    <a:bodyPr/>
                    <a:lstStyle/>
                    <a:p>
                      <a:r>
                        <a:rPr lang="en-US" sz="800" b="0" dirty="0">
                          <a:latin typeface="Arial" pitchFamily="34" charset="0"/>
                          <a:cs typeface="Arial" pitchFamily="34" charset="0"/>
                        </a:rPr>
                        <a:t>Asian</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35</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5.46%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4.89%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197567">
                <a:tc>
                  <a:txBody>
                    <a:bodyPr/>
                    <a:lstStyle/>
                    <a:p>
                      <a:r>
                        <a:rPr lang="en-US" sz="800" b="0" dirty="0">
                          <a:latin typeface="Arial" pitchFamily="34" charset="0"/>
                          <a:cs typeface="Arial" pitchFamily="34" charset="0"/>
                        </a:rPr>
                        <a:t>Black</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65</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127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10.14%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18.27%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185945">
                <a:tc>
                  <a:txBody>
                    <a:bodyPr/>
                    <a:lstStyle/>
                    <a:p>
                      <a:r>
                        <a:rPr lang="en-US" sz="800" b="0" dirty="0">
                          <a:latin typeface="Arial" pitchFamily="34" charset="0"/>
                          <a:cs typeface="Arial" pitchFamily="34" charset="0"/>
                        </a:rPr>
                        <a:t>Latino</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135</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193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21.06%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27.77%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185945">
                <a:tc>
                  <a:txBody>
                    <a:bodyPr/>
                    <a:lstStyle/>
                    <a:p>
                      <a:r>
                        <a:rPr lang="en-US" sz="800" b="0" dirty="0">
                          <a:latin typeface="Arial" pitchFamily="34" charset="0"/>
                          <a:cs typeface="Arial" pitchFamily="34" charset="0"/>
                        </a:rPr>
                        <a:t>Pacific</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8</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1.25%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0.58%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185945">
                <a:tc>
                  <a:txBody>
                    <a:bodyPr/>
                    <a:lstStyle/>
                    <a:p>
                      <a:r>
                        <a:rPr lang="en-US" sz="800" b="0" dirty="0">
                          <a:latin typeface="Arial" pitchFamily="34" charset="0"/>
                          <a:cs typeface="Arial" pitchFamily="34" charset="0"/>
                        </a:rPr>
                        <a:t>White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350</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301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54.60%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43.31%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185945">
                <a:tc>
                  <a:txBody>
                    <a:bodyPr/>
                    <a:lstStyle/>
                    <a:p>
                      <a:r>
                        <a:rPr lang="en-US" sz="800" b="0" dirty="0">
                          <a:latin typeface="Arial" pitchFamily="34" charset="0"/>
                          <a:cs typeface="Arial" pitchFamily="34" charset="0"/>
                        </a:rPr>
                        <a:t>Multi-racial</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latin typeface="Arial" pitchFamily="34" charset="0"/>
                          <a:cs typeface="Arial" pitchFamily="34" charset="0"/>
                        </a:rPr>
                        <a:t>32</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kern="1200" dirty="0">
                          <a:solidFill>
                            <a:schemeClr val="tx1"/>
                          </a:solidFill>
                          <a:latin typeface="Arial" pitchFamily="34" charset="0"/>
                          <a:ea typeface="+mn-ea"/>
                          <a:cs typeface="Arial" pitchFamily="34" charset="0"/>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4.99%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ctr" latinLnBrk="0" hangingPunct="1"/>
                      <a:r>
                        <a:rPr lang="en-US" sz="800" b="1" kern="1200" dirty="0">
                          <a:solidFill>
                            <a:schemeClr val="bg1"/>
                          </a:solidFill>
                          <a:latin typeface="Arial" pitchFamily="34" charset="0"/>
                          <a:ea typeface="+mn-ea"/>
                          <a:cs typeface="Arial" pitchFamily="34" charset="0"/>
                        </a:rPr>
                        <a:t>3.45%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185945">
                <a:tc>
                  <a:txBody>
                    <a:bodyPr/>
                    <a:lstStyle/>
                    <a:p>
                      <a:r>
                        <a:rPr lang="en-US" sz="800" b="0" dirty="0">
                          <a:latin typeface="Arial" pitchFamily="34" charset="0"/>
                          <a:cs typeface="Arial" pitchFamily="34" charset="0"/>
                        </a:rPr>
                        <a:t>Totals: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dirty="0">
                          <a:latin typeface="Arial" pitchFamily="34" charset="0"/>
                          <a:cs typeface="Arial" pitchFamily="34" charset="0"/>
                        </a:rPr>
                        <a:t>641</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800" b="0" kern="1200" dirty="0">
                          <a:solidFill>
                            <a:schemeClr val="tx1"/>
                          </a:solidFill>
                          <a:latin typeface="Arial" pitchFamily="34" charset="0"/>
                          <a:ea typeface="+mn-ea"/>
                          <a:cs typeface="Arial" pitchFamily="34" charset="0"/>
                        </a:rPr>
                        <a:t>695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800" b="1" kern="1200" dirty="0">
                          <a:solidFill>
                            <a:schemeClr val="bg1"/>
                          </a:solidFill>
                          <a:latin typeface="Arial" pitchFamily="34" charset="0"/>
                          <a:ea typeface="+mn-ea"/>
                          <a:cs typeface="Arial" pitchFamily="34"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A051"/>
                    </a:solidFill>
                  </a:tcPr>
                </a:tc>
                <a:tc>
                  <a:txBody>
                    <a:bodyPr/>
                    <a:lstStyle/>
                    <a:p>
                      <a:pPr marL="0" algn="ctr" defTabSz="914400" rtl="0" eaLnBrk="1" fontAlgn="b" latinLnBrk="0" hangingPunct="1"/>
                      <a:r>
                        <a:rPr lang="en-US" sz="800" b="1" kern="1200" dirty="0">
                          <a:solidFill>
                            <a:schemeClr val="bg1"/>
                          </a:solidFill>
                          <a:latin typeface="Arial" pitchFamily="34" charset="0"/>
                          <a:ea typeface="+mn-ea"/>
                          <a:cs typeface="Arial" pitchFamily="34"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bl>
          </a:graphicData>
        </a:graphic>
      </p:graphicFrame>
      <p:sp>
        <p:nvSpPr>
          <p:cNvPr id="5" name="Rectangle 4"/>
          <p:cNvSpPr/>
          <p:nvPr/>
        </p:nvSpPr>
        <p:spPr>
          <a:xfrm>
            <a:off x="1525740" y="2890433"/>
            <a:ext cx="279105" cy="8057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8" name="Rectangle 17"/>
          <p:cNvSpPr/>
          <p:nvPr/>
        </p:nvSpPr>
        <p:spPr>
          <a:xfrm>
            <a:off x="2203567" y="2204937"/>
            <a:ext cx="334927" cy="14912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7" name="Straight Arrow Connector 6"/>
          <p:cNvCxnSpPr/>
          <p:nvPr/>
        </p:nvCxnSpPr>
        <p:spPr>
          <a:xfrm flipH="1">
            <a:off x="1757759" y="3108884"/>
            <a:ext cx="266804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467390" y="2549388"/>
            <a:ext cx="1958414" cy="150560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106120" y="1717887"/>
            <a:ext cx="4920891" cy="4169224"/>
          </a:xfrm>
          <a:prstGeom prst="round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w="38100">
                <a:solidFill>
                  <a:srgbClr val="000000"/>
                </a:solidFill>
              </a:ln>
              <a:noFill/>
              <a:effectLst/>
              <a:uLnTx/>
              <a:uFillTx/>
              <a:latin typeface="Franklin Gothic Book"/>
              <a:ea typeface="+mn-ea"/>
              <a:cs typeface="+mn-cs"/>
            </a:endParaRPr>
          </a:p>
        </p:txBody>
      </p:sp>
    </p:spTree>
    <p:extLst>
      <p:ext uri="{BB962C8B-B14F-4D97-AF65-F5344CB8AC3E}">
        <p14:creationId xmlns:p14="http://schemas.microsoft.com/office/powerpoint/2010/main" val="25529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a:solidFill>
                  <a:schemeClr val="bg1"/>
                </a:solidFill>
              </a:rPr>
              <a:t>Ethnicity Data Review: PBIS Team</a:t>
            </a:r>
          </a:p>
        </p:txBody>
      </p:sp>
      <p:sp>
        <p:nvSpPr>
          <p:cNvPr id="5" name="Rectangle 4"/>
          <p:cNvSpPr/>
          <p:nvPr/>
        </p:nvSpPr>
        <p:spPr>
          <a:xfrm>
            <a:off x="578733" y="2120705"/>
            <a:ext cx="1500128" cy="1468446"/>
          </a:xfrm>
          <a:prstGeom prst="rect">
            <a:avLst/>
          </a:prstGeom>
          <a:solidFill>
            <a:srgbClr val="0070C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Look at  disaggregated referrals by ethnicity graphs</a:t>
            </a:r>
            <a:endParaRPr kumimoji="0" lang="en-US" sz="135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6" name="Diamond 5"/>
          <p:cNvSpPr/>
          <p:nvPr/>
        </p:nvSpPr>
        <p:spPr>
          <a:xfrm>
            <a:off x="2924735" y="1968499"/>
            <a:ext cx="2273335" cy="1609121"/>
          </a:xfrm>
          <a:prstGeom prst="diamond">
            <a:avLst/>
          </a:prstGeom>
          <a:solidFill>
            <a:srgbClr val="0070C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Franklin Gothic Book"/>
                <a:ea typeface="+mn-ea"/>
                <a:cs typeface="+mn-cs"/>
              </a:rPr>
              <a:t>Do Referral Risk Ratios differ across groups?</a:t>
            </a:r>
          </a:p>
        </p:txBody>
      </p:sp>
      <p:sp>
        <p:nvSpPr>
          <p:cNvPr id="7" name="Rectangle 6"/>
          <p:cNvSpPr/>
          <p:nvPr/>
        </p:nvSpPr>
        <p:spPr>
          <a:xfrm>
            <a:off x="6440359" y="2120705"/>
            <a:ext cx="1500128" cy="1468446"/>
          </a:xfrm>
          <a:prstGeom prst="rect">
            <a:avLst/>
          </a:prstGeom>
          <a:solidFill>
            <a:srgbClr val="0070C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Franklin Gothic Book"/>
                <a:ea typeface="+mn-ea"/>
                <a:cs typeface="+mn-cs"/>
              </a:rPr>
              <a:t>Continue implementing Tier 1 supports for all students</a:t>
            </a:r>
          </a:p>
        </p:txBody>
      </p:sp>
      <p:sp>
        <p:nvSpPr>
          <p:cNvPr id="10" name="Right Arrow 9"/>
          <p:cNvSpPr/>
          <p:nvPr/>
        </p:nvSpPr>
        <p:spPr>
          <a:xfrm>
            <a:off x="5345206" y="2692087"/>
            <a:ext cx="948018" cy="621887"/>
          </a:xfrm>
          <a:prstGeom prst="rightArrow">
            <a:avLst/>
          </a:prstGeom>
          <a:ln>
            <a:solidFill>
              <a:srgbClr val="008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Franklin Gothic Book"/>
                <a:ea typeface="+mn-ea"/>
                <a:cs typeface="+mn-cs"/>
              </a:rPr>
              <a:t>No</a:t>
            </a:r>
          </a:p>
        </p:txBody>
      </p:sp>
      <p:sp>
        <p:nvSpPr>
          <p:cNvPr id="11" name="Right Arrow 10"/>
          <p:cNvSpPr/>
          <p:nvPr/>
        </p:nvSpPr>
        <p:spPr>
          <a:xfrm>
            <a:off x="2225995" y="2692087"/>
            <a:ext cx="551606" cy="621887"/>
          </a:xfrm>
          <a:prstGeom prst="rightArrow">
            <a:avLst/>
          </a:prstGeom>
          <a:ln>
            <a:solidFill>
              <a:srgbClr val="008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5" name="Rectangle 14"/>
          <p:cNvSpPr/>
          <p:nvPr/>
        </p:nvSpPr>
        <p:spPr>
          <a:xfrm>
            <a:off x="2928881" y="4295577"/>
            <a:ext cx="2224704" cy="1609120"/>
          </a:xfrm>
          <a:prstGeom prst="rect">
            <a:avLst/>
          </a:prstGeom>
          <a:solidFill>
            <a:srgbClr val="0070C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Drill Down:</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Student</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Problem Behavior</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Location</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Referral Type</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Time of Day</a:t>
            </a:r>
            <a:endParaRPr kumimoji="0" lang="en-US" sz="135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6" name="Rectangle 15"/>
          <p:cNvSpPr/>
          <p:nvPr/>
        </p:nvSpPr>
        <p:spPr>
          <a:xfrm>
            <a:off x="6440359" y="4158505"/>
            <a:ext cx="1500128" cy="14684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Design Action Plan based on these data &amp; consider neutralizing routines</a:t>
            </a:r>
            <a:endParaRPr kumimoji="0" lang="en-US" sz="135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7" name="Right Arrow 16"/>
          <p:cNvSpPr/>
          <p:nvPr/>
        </p:nvSpPr>
        <p:spPr>
          <a:xfrm>
            <a:off x="5345206" y="4606665"/>
            <a:ext cx="948018" cy="621887"/>
          </a:xfrm>
          <a:prstGeom prst="rightArrow">
            <a:avLst/>
          </a:prstGeom>
          <a:ln>
            <a:solidFill>
              <a:srgbClr val="008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Plan</a:t>
            </a:r>
          </a:p>
        </p:txBody>
      </p:sp>
      <p:sp>
        <p:nvSpPr>
          <p:cNvPr id="14" name="Right Arrow 13"/>
          <p:cNvSpPr/>
          <p:nvPr/>
        </p:nvSpPr>
        <p:spPr>
          <a:xfrm rot="5400000">
            <a:off x="3728829" y="3578119"/>
            <a:ext cx="620662" cy="621887"/>
          </a:xfrm>
          <a:prstGeom prst="rightArrow">
            <a:avLst/>
          </a:prstGeom>
          <a:ln>
            <a:solidFill>
              <a:srgbClr val="008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Franklin Gothic Book"/>
                <a:ea typeface="+mn-ea"/>
                <a:cs typeface="+mn-cs"/>
              </a:rPr>
              <a:t>Yes</a:t>
            </a:r>
            <a:endParaRPr kumimoji="0" lang="en-US" sz="135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3" name="TextBox 2">
            <a:extLst>
              <a:ext uri="{FF2B5EF4-FFF2-40B4-BE49-F238E27FC236}">
                <a16:creationId xmlns:a16="http://schemas.microsoft.com/office/drawing/2014/main" id="{15486FA5-4942-1C48-8E2D-048985FC06AD}"/>
              </a:ext>
            </a:extLst>
          </p:cNvPr>
          <p:cNvSpPr txBox="1"/>
          <p:nvPr/>
        </p:nvSpPr>
        <p:spPr>
          <a:xfrm>
            <a:off x="2078861" y="1143000"/>
            <a:ext cx="68764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Franklin Gothic Book"/>
                <a:ea typeface="+mn-ea"/>
                <a:cs typeface="+mn-cs"/>
              </a:rPr>
              <a:t>How can this information be used to inform interventions?</a:t>
            </a:r>
          </a:p>
        </p:txBody>
      </p:sp>
    </p:spTree>
    <p:extLst>
      <p:ext uri="{BB962C8B-B14F-4D97-AF65-F5344CB8AC3E}">
        <p14:creationId xmlns:p14="http://schemas.microsoft.com/office/powerpoint/2010/main" val="25239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5" grpId="0" animBg="1"/>
      <p:bldP spid="16" grpId="0" animBg="1"/>
      <p:bldP spid="17" grpId="0" animBg="1"/>
      <p:bldP spid="14" grpId="0" animBg="1"/>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A651-F01B-164C-ADE8-CA6625521225}"/>
              </a:ext>
            </a:extLst>
          </p:cNvPr>
          <p:cNvSpPr>
            <a:spLocks noGrp="1"/>
          </p:cNvSpPr>
          <p:nvPr>
            <p:ph type="title"/>
          </p:nvPr>
        </p:nvSpPr>
        <p:spPr>
          <a:xfrm>
            <a:off x="317500" y="177800"/>
            <a:ext cx="8521700" cy="1143000"/>
          </a:xfrm>
          <a:solidFill>
            <a:schemeClr val="bg1"/>
          </a:solidFill>
        </p:spPr>
        <p:txBody>
          <a:bodyPr/>
          <a:lstStyle/>
          <a:p>
            <a:r>
              <a:rPr lang="en-US" sz="4000" dirty="0">
                <a:solidFill>
                  <a:srgbClr val="008000"/>
                </a:solidFill>
              </a:rPr>
              <a:t>Example: Addressing Disproportionality</a:t>
            </a:r>
          </a:p>
        </p:txBody>
      </p:sp>
      <p:sp>
        <p:nvSpPr>
          <p:cNvPr id="3" name="Content Placeholder 2">
            <a:extLst>
              <a:ext uri="{FF2B5EF4-FFF2-40B4-BE49-F238E27FC236}">
                <a16:creationId xmlns:a16="http://schemas.microsoft.com/office/drawing/2014/main" id="{67AFAD6D-23E6-EB4D-8D84-485DE19CEC41}"/>
              </a:ext>
            </a:extLst>
          </p:cNvPr>
          <p:cNvSpPr>
            <a:spLocks noGrp="1"/>
          </p:cNvSpPr>
          <p:nvPr>
            <p:ph sz="half" idx="1"/>
          </p:nvPr>
        </p:nvSpPr>
        <p:spPr/>
        <p:txBody>
          <a:bodyPr/>
          <a:lstStyle/>
          <a:p>
            <a:r>
              <a:rPr lang="en-US" sz="2400" dirty="0"/>
              <a:t>Are certain subgroups more likely to receive an office referral?</a:t>
            </a:r>
          </a:p>
          <a:p>
            <a:r>
              <a:rPr lang="en-US" sz="2400" dirty="0"/>
              <a:t>In the 2018-2019 school year, Black students (N=65) and Native American students (N=6) were more likely than other students to receive a referral. Black students were </a:t>
            </a:r>
            <a:r>
              <a:rPr lang="en-US" sz="2400" b="1" i="1" dirty="0"/>
              <a:t>more than twice as likely </a:t>
            </a:r>
            <a:r>
              <a:rPr lang="en-US" sz="2400" dirty="0"/>
              <a:t>(2.16 times) to receive a referral.</a:t>
            </a:r>
          </a:p>
        </p:txBody>
      </p:sp>
      <p:pic>
        <p:nvPicPr>
          <p:cNvPr id="5" name="Content Placeholder 4">
            <a:extLst>
              <a:ext uri="{FF2B5EF4-FFF2-40B4-BE49-F238E27FC236}">
                <a16:creationId xmlns:a16="http://schemas.microsoft.com/office/drawing/2014/main" id="{2FAAA799-2C4F-EA45-B364-C10E924E1C30}"/>
              </a:ext>
            </a:extLst>
          </p:cNvPr>
          <p:cNvPicPr>
            <a:picLocks noGrp="1" noChangeAspect="1"/>
          </p:cNvPicPr>
          <p:nvPr>
            <p:ph sz="half" idx="2"/>
          </p:nvPr>
        </p:nvPicPr>
        <p:blipFill>
          <a:blip r:embed="rId2"/>
          <a:stretch>
            <a:fillRect/>
          </a:stretch>
        </p:blipFill>
        <p:spPr>
          <a:xfrm>
            <a:off x="4648200" y="1490006"/>
            <a:ext cx="4191000" cy="3764371"/>
          </a:xfrm>
          <a:prstGeom prst="rect">
            <a:avLst/>
          </a:prstGeom>
        </p:spPr>
      </p:pic>
      <p:sp>
        <p:nvSpPr>
          <p:cNvPr id="6" name="TextBox 5">
            <a:extLst>
              <a:ext uri="{FF2B5EF4-FFF2-40B4-BE49-F238E27FC236}">
                <a16:creationId xmlns:a16="http://schemas.microsoft.com/office/drawing/2014/main" id="{CECC9B99-5C1D-F349-866A-F59BFD4232EE}"/>
              </a:ext>
            </a:extLst>
          </p:cNvPr>
          <p:cNvSpPr txBox="1"/>
          <p:nvPr/>
        </p:nvSpPr>
        <p:spPr>
          <a:xfrm>
            <a:off x="4648200" y="5308600"/>
            <a:ext cx="4191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a:ea typeface="+mn-ea"/>
                <a:cs typeface="+mn-cs"/>
              </a:rPr>
              <a:t>Due to the small group size, disproportionality among Native American students </a:t>
            </a:r>
            <a:r>
              <a:rPr kumimoji="0" lang="en-US" sz="1600" b="0" i="1" u="none" strike="noStrike" kern="1200" cap="none" spc="0" normalizeH="0" baseline="0" noProof="0" dirty="0">
                <a:ln>
                  <a:noFill/>
                </a:ln>
                <a:solidFill>
                  <a:srgbClr val="000000"/>
                </a:solidFill>
                <a:effectLst/>
                <a:uLnTx/>
                <a:uFillTx/>
                <a:latin typeface="Franklin Gothic Book"/>
                <a:ea typeface="+mn-ea"/>
                <a:cs typeface="+mn-cs"/>
              </a:rPr>
              <a:t>may</a:t>
            </a:r>
            <a:r>
              <a:rPr kumimoji="0" lang="en-US" sz="1600" b="0" i="0" u="none" strike="noStrike" kern="1200" cap="none" spc="0" normalizeH="0" baseline="0" noProof="0" dirty="0">
                <a:ln>
                  <a:noFill/>
                </a:ln>
                <a:solidFill>
                  <a:srgbClr val="000000"/>
                </a:solidFill>
                <a:effectLst/>
                <a:uLnTx/>
                <a:uFillTx/>
                <a:latin typeface="Franklin Gothic Book"/>
                <a:ea typeface="+mn-ea"/>
                <a:cs typeface="+mn-cs"/>
              </a:rPr>
              <a:t> be due to one or two students skewing the data. Let’s check in Drill Down.</a:t>
            </a:r>
          </a:p>
        </p:txBody>
      </p:sp>
    </p:spTree>
    <p:extLst>
      <p:ext uri="{BB962C8B-B14F-4D97-AF65-F5344CB8AC3E}">
        <p14:creationId xmlns:p14="http://schemas.microsoft.com/office/powerpoint/2010/main" val="195305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A651-F01B-164C-ADE8-CA6625521225}"/>
              </a:ext>
            </a:extLst>
          </p:cNvPr>
          <p:cNvSpPr>
            <a:spLocks noGrp="1"/>
          </p:cNvSpPr>
          <p:nvPr>
            <p:ph type="title"/>
          </p:nvPr>
        </p:nvSpPr>
        <p:spPr>
          <a:xfrm>
            <a:off x="317500" y="177800"/>
            <a:ext cx="8521700" cy="1143000"/>
          </a:xfrm>
          <a:solidFill>
            <a:schemeClr val="bg1"/>
          </a:solidFill>
        </p:spPr>
        <p:txBody>
          <a:bodyPr/>
          <a:lstStyle/>
          <a:p>
            <a:r>
              <a:rPr lang="en-US" sz="4000" dirty="0">
                <a:solidFill>
                  <a:srgbClr val="008000"/>
                </a:solidFill>
              </a:rPr>
              <a:t>Example Drill Down: Referrals for Native American Students</a:t>
            </a:r>
          </a:p>
        </p:txBody>
      </p:sp>
      <p:sp>
        <p:nvSpPr>
          <p:cNvPr id="3" name="Content Placeholder 2">
            <a:extLst>
              <a:ext uri="{FF2B5EF4-FFF2-40B4-BE49-F238E27FC236}">
                <a16:creationId xmlns:a16="http://schemas.microsoft.com/office/drawing/2014/main" id="{67AFAD6D-23E6-EB4D-8D84-485DE19CEC41}"/>
              </a:ext>
            </a:extLst>
          </p:cNvPr>
          <p:cNvSpPr>
            <a:spLocks noGrp="1"/>
          </p:cNvSpPr>
          <p:nvPr>
            <p:ph sz="half" idx="1"/>
          </p:nvPr>
        </p:nvSpPr>
        <p:spPr>
          <a:xfrm>
            <a:off x="317501" y="1447800"/>
            <a:ext cx="4254500" cy="4648200"/>
          </a:xfrm>
        </p:spPr>
        <p:txBody>
          <a:bodyPr/>
          <a:lstStyle/>
          <a:p>
            <a:r>
              <a:rPr lang="en-US" sz="2300" dirty="0"/>
              <a:t>Are Native American students more likely to receive an office referral?</a:t>
            </a:r>
          </a:p>
          <a:p>
            <a:r>
              <a:rPr lang="en-US" sz="2300" dirty="0"/>
              <a:t>3 of 6 Native American students received an office referral, and one student received 8 referrals in the 2018-2019 school year, skewing the data for this group.</a:t>
            </a:r>
          </a:p>
          <a:p>
            <a:r>
              <a:rPr lang="en-US" sz="2300" dirty="0"/>
              <a:t>Consider further examination of contextual variables to support this student.</a:t>
            </a:r>
          </a:p>
          <a:p>
            <a:endParaRPr lang="en-US" sz="2300" dirty="0"/>
          </a:p>
        </p:txBody>
      </p:sp>
      <p:pic>
        <p:nvPicPr>
          <p:cNvPr id="8" name="Content Placeholder 7">
            <a:extLst>
              <a:ext uri="{FF2B5EF4-FFF2-40B4-BE49-F238E27FC236}">
                <a16:creationId xmlns:a16="http://schemas.microsoft.com/office/drawing/2014/main" id="{062E2AA4-C268-AD4E-80C1-FB9D1BF2550E}"/>
              </a:ext>
            </a:extLst>
          </p:cNvPr>
          <p:cNvPicPr>
            <a:picLocks noGrp="1" noChangeAspect="1"/>
          </p:cNvPicPr>
          <p:nvPr>
            <p:ph sz="half" idx="2"/>
          </p:nvPr>
        </p:nvPicPr>
        <p:blipFill>
          <a:blip r:embed="rId2"/>
          <a:stretch>
            <a:fillRect/>
          </a:stretch>
        </p:blipFill>
        <p:spPr>
          <a:xfrm>
            <a:off x="4648202" y="2313710"/>
            <a:ext cx="4419598" cy="2410690"/>
          </a:xfrm>
          <a:prstGeom prst="rect">
            <a:avLst/>
          </a:prstGeom>
        </p:spPr>
      </p:pic>
    </p:spTree>
    <p:extLst>
      <p:ext uri="{BB962C8B-B14F-4D97-AF65-F5344CB8AC3E}">
        <p14:creationId xmlns:p14="http://schemas.microsoft.com/office/powerpoint/2010/main" val="127832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a:solidFill>
                  <a:schemeClr val="bg1"/>
                </a:solidFill>
              </a:rPr>
              <a:t>Data Review: Ethnicity Drill Down</a:t>
            </a:r>
          </a:p>
        </p:txBody>
      </p:sp>
      <p:sp>
        <p:nvSpPr>
          <p:cNvPr id="5" name="Rectangle 4"/>
          <p:cNvSpPr/>
          <p:nvPr/>
        </p:nvSpPr>
        <p:spPr>
          <a:xfrm>
            <a:off x="578732" y="2850855"/>
            <a:ext cx="2346003" cy="17177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Drill Down:</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Student</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Problem Behavior</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Location</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referral type</a:t>
            </a: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ODR x Time of Day</a:t>
            </a:r>
            <a:endParaRPr kumimoji="0" lang="en-US" sz="1350" b="0" i="0" u="none" strike="noStrike" kern="1200" cap="none" spc="0" normalizeH="0" baseline="0" noProof="0" dirty="0">
              <a:ln>
                <a:noFill/>
              </a:ln>
              <a:solidFill>
                <a:srgbClr val="FFFFFF"/>
              </a:solidFill>
              <a:effectLst/>
              <a:uLnTx/>
              <a:uFillTx/>
              <a:latin typeface="Franklin Gothic Book"/>
              <a:ea typeface="+mn-ea"/>
              <a:cs typeface="+mn-cs"/>
            </a:endParaRPr>
          </a:p>
          <a:p>
            <a:pPr marL="257175" marR="0" lvl="0" indent="-257175" algn="ctr" defTabSz="685800" rtl="0" eaLnBrk="1" fontAlgn="auto" latinLnBrk="0" hangingPunct="1">
              <a:lnSpc>
                <a:spcPct val="100000"/>
              </a:lnSpc>
              <a:spcBef>
                <a:spcPts val="0"/>
              </a:spcBef>
              <a:spcAft>
                <a:spcPts val="0"/>
              </a:spcAft>
              <a:buClrTx/>
              <a:buSzTx/>
              <a:buFontTx/>
              <a:buAutoNum type="arabicParenBoth"/>
              <a:tabLst/>
              <a:defRPr/>
            </a:pPr>
            <a:endParaRPr kumimoji="0" lang="en-US" sz="135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7" name="Rectangle 6"/>
          <p:cNvSpPr/>
          <p:nvPr/>
        </p:nvSpPr>
        <p:spPr>
          <a:xfrm>
            <a:off x="6359677" y="2850855"/>
            <a:ext cx="2051459" cy="171778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Franklin Gothic Book"/>
                <a:ea typeface="+mn-ea"/>
                <a:cs typeface="+mn-cs"/>
              </a:rPr>
              <a:t>Design Action Plan based on these data &amp; consider neutralizing routines</a:t>
            </a:r>
            <a:endParaRPr kumimoji="0" lang="en-US" sz="135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1" name="Right Arrow 10"/>
          <p:cNvSpPr/>
          <p:nvPr/>
        </p:nvSpPr>
        <p:spPr>
          <a:xfrm>
            <a:off x="3333640" y="3479017"/>
            <a:ext cx="2617133" cy="62188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Franklin Gothic Book"/>
                <a:ea typeface="+mn-ea"/>
                <a:cs typeface="+mn-cs"/>
              </a:rPr>
              <a:t>Action</a:t>
            </a:r>
          </a:p>
        </p:txBody>
      </p:sp>
      <p:sp>
        <p:nvSpPr>
          <p:cNvPr id="3" name="TextBox 2">
            <a:extLst>
              <a:ext uri="{FF2B5EF4-FFF2-40B4-BE49-F238E27FC236}">
                <a16:creationId xmlns:a16="http://schemas.microsoft.com/office/drawing/2014/main" id="{A88C941E-8123-1846-BA5E-EA262FCD622E}"/>
              </a:ext>
            </a:extLst>
          </p:cNvPr>
          <p:cNvSpPr txBox="1"/>
          <p:nvPr/>
        </p:nvSpPr>
        <p:spPr>
          <a:xfrm>
            <a:off x="377371" y="1654629"/>
            <a:ext cx="8505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Franklin Gothic Book"/>
                <a:ea typeface="+mn-ea"/>
                <a:cs typeface="+mn-cs"/>
              </a:rPr>
              <a:t>Black students were more than twice as likely to receive a referral (Risk Ratio = 2.16). In what contexts are Black students receiving referrals?</a:t>
            </a:r>
          </a:p>
        </p:txBody>
      </p:sp>
    </p:spTree>
    <p:extLst>
      <p:ext uri="{BB962C8B-B14F-4D97-AF65-F5344CB8AC3E}">
        <p14:creationId xmlns:p14="http://schemas.microsoft.com/office/powerpoint/2010/main" val="684952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A651-F01B-164C-ADE8-CA6625521225}"/>
              </a:ext>
            </a:extLst>
          </p:cNvPr>
          <p:cNvSpPr>
            <a:spLocks noGrp="1"/>
          </p:cNvSpPr>
          <p:nvPr>
            <p:ph type="title"/>
          </p:nvPr>
        </p:nvSpPr>
        <p:spPr>
          <a:xfrm>
            <a:off x="317500" y="177800"/>
            <a:ext cx="8521700" cy="1143000"/>
          </a:xfrm>
          <a:solidFill>
            <a:schemeClr val="bg1"/>
          </a:solidFill>
        </p:spPr>
        <p:txBody>
          <a:bodyPr/>
          <a:lstStyle/>
          <a:p>
            <a:r>
              <a:rPr lang="en-US" sz="4000" dirty="0">
                <a:solidFill>
                  <a:srgbClr val="008000"/>
                </a:solidFill>
              </a:rPr>
              <a:t>Example Drill Down: Referrals for Black Students</a:t>
            </a:r>
          </a:p>
        </p:txBody>
      </p:sp>
      <p:pic>
        <p:nvPicPr>
          <p:cNvPr id="7" name="Content Placeholder 6">
            <a:extLst>
              <a:ext uri="{FF2B5EF4-FFF2-40B4-BE49-F238E27FC236}">
                <a16:creationId xmlns:a16="http://schemas.microsoft.com/office/drawing/2014/main" id="{C94BFD39-498D-6443-9CE1-F0328D6105DA}"/>
              </a:ext>
            </a:extLst>
          </p:cNvPr>
          <p:cNvPicPr>
            <a:picLocks noGrp="1" noChangeAspect="1"/>
          </p:cNvPicPr>
          <p:nvPr>
            <p:ph sz="half" idx="2"/>
          </p:nvPr>
        </p:nvPicPr>
        <p:blipFill>
          <a:blip r:embed="rId2"/>
          <a:stretch>
            <a:fillRect/>
          </a:stretch>
        </p:blipFill>
        <p:spPr>
          <a:xfrm>
            <a:off x="4648199" y="1422400"/>
            <a:ext cx="4250265" cy="2318326"/>
          </a:xfrm>
          <a:prstGeom prst="rect">
            <a:avLst/>
          </a:prstGeom>
        </p:spPr>
      </p:pic>
      <p:pic>
        <p:nvPicPr>
          <p:cNvPr id="8" name="Picture 7">
            <a:extLst>
              <a:ext uri="{FF2B5EF4-FFF2-40B4-BE49-F238E27FC236}">
                <a16:creationId xmlns:a16="http://schemas.microsoft.com/office/drawing/2014/main" id="{45C378F3-CFFE-1C4B-9163-A1723C82AB6A}"/>
              </a:ext>
            </a:extLst>
          </p:cNvPr>
          <p:cNvPicPr>
            <a:picLocks noChangeAspect="1"/>
          </p:cNvPicPr>
          <p:nvPr/>
        </p:nvPicPr>
        <p:blipFill>
          <a:blip r:embed="rId3"/>
          <a:stretch>
            <a:fillRect/>
          </a:stretch>
        </p:blipFill>
        <p:spPr>
          <a:xfrm>
            <a:off x="245536" y="3911601"/>
            <a:ext cx="4250263" cy="2318325"/>
          </a:xfrm>
          <a:prstGeom prst="rect">
            <a:avLst/>
          </a:prstGeom>
        </p:spPr>
      </p:pic>
      <p:pic>
        <p:nvPicPr>
          <p:cNvPr id="11" name="Picture 10">
            <a:extLst>
              <a:ext uri="{FF2B5EF4-FFF2-40B4-BE49-F238E27FC236}">
                <a16:creationId xmlns:a16="http://schemas.microsoft.com/office/drawing/2014/main" id="{C5A3AE45-E3F3-5246-87BB-3315EBDB364A}"/>
              </a:ext>
            </a:extLst>
          </p:cNvPr>
          <p:cNvPicPr>
            <a:picLocks noChangeAspect="1"/>
          </p:cNvPicPr>
          <p:nvPr/>
        </p:nvPicPr>
        <p:blipFill>
          <a:blip r:embed="rId4"/>
          <a:stretch>
            <a:fillRect/>
          </a:stretch>
        </p:blipFill>
        <p:spPr>
          <a:xfrm>
            <a:off x="245536" y="1422400"/>
            <a:ext cx="4202646" cy="2292352"/>
          </a:xfrm>
          <a:prstGeom prst="rect">
            <a:avLst/>
          </a:prstGeom>
        </p:spPr>
      </p:pic>
      <p:pic>
        <p:nvPicPr>
          <p:cNvPr id="3" name="Picture 2">
            <a:extLst>
              <a:ext uri="{FF2B5EF4-FFF2-40B4-BE49-F238E27FC236}">
                <a16:creationId xmlns:a16="http://schemas.microsoft.com/office/drawing/2014/main" id="{53193A6E-7D29-6640-91D1-2396D7F3F7B9}"/>
              </a:ext>
            </a:extLst>
          </p:cNvPr>
          <p:cNvPicPr>
            <a:picLocks noChangeAspect="1"/>
          </p:cNvPicPr>
          <p:nvPr/>
        </p:nvPicPr>
        <p:blipFill>
          <a:blip r:embed="rId5"/>
          <a:stretch>
            <a:fillRect/>
          </a:stretch>
        </p:blipFill>
        <p:spPr>
          <a:xfrm>
            <a:off x="4668579" y="3911600"/>
            <a:ext cx="4202644" cy="2292351"/>
          </a:xfrm>
          <a:prstGeom prst="rect">
            <a:avLst/>
          </a:prstGeom>
        </p:spPr>
      </p:pic>
      <p:pic>
        <p:nvPicPr>
          <p:cNvPr id="9" name="Content Placeholder 8">
            <a:extLst>
              <a:ext uri="{FF2B5EF4-FFF2-40B4-BE49-F238E27FC236}">
                <a16:creationId xmlns:a16="http://schemas.microsoft.com/office/drawing/2014/main" id="{13D6FAF3-E78A-414A-A05F-D0CA668F0B47}"/>
              </a:ext>
            </a:extLst>
          </p:cNvPr>
          <p:cNvPicPr>
            <a:picLocks noGrp="1" noChangeAspect="1"/>
          </p:cNvPicPr>
          <p:nvPr>
            <p:ph sz="half" idx="1"/>
          </p:nvPr>
        </p:nvPicPr>
        <p:blipFill>
          <a:blip r:embed="rId6"/>
          <a:stretch>
            <a:fillRect/>
          </a:stretch>
        </p:blipFill>
        <p:spPr>
          <a:xfrm>
            <a:off x="2346859" y="2667000"/>
            <a:ext cx="4202646" cy="2292352"/>
          </a:xfrm>
          <a:prstGeom prst="rect">
            <a:avLst/>
          </a:prstGeom>
        </p:spPr>
      </p:pic>
      <p:sp>
        <p:nvSpPr>
          <p:cNvPr id="13" name="Rounded Rectangle 12">
            <a:extLst>
              <a:ext uri="{FF2B5EF4-FFF2-40B4-BE49-F238E27FC236}">
                <a16:creationId xmlns:a16="http://schemas.microsoft.com/office/drawing/2014/main" id="{E31110C5-7763-B047-9A70-EE471A6CFF95}"/>
              </a:ext>
            </a:extLst>
          </p:cNvPr>
          <p:cNvSpPr/>
          <p:nvPr/>
        </p:nvSpPr>
        <p:spPr bwMode="auto">
          <a:xfrm>
            <a:off x="1590683" y="2170624"/>
            <a:ext cx="5714997" cy="3264976"/>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a:ea typeface="+mn-ea"/>
                <a:cs typeface="+mn-cs"/>
              </a:rPr>
              <a:t>Example Problem Statement: 46 (71%) Black students have received an office referral in the 2018-19 school year. These have primarily been Major discipline referrals for defiance, inappropriate language, and harassment in the classroom primarily in the morning.</a:t>
            </a:r>
          </a:p>
        </p:txBody>
      </p:sp>
    </p:spTree>
    <p:extLst>
      <p:ext uri="{BB962C8B-B14F-4D97-AF65-F5344CB8AC3E}">
        <p14:creationId xmlns:p14="http://schemas.microsoft.com/office/powerpoint/2010/main" val="422426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a:solidFill>
            <a:schemeClr val="bg1"/>
          </a:solidFill>
        </p:spPr>
        <p:txBody>
          <a:bodyPr/>
          <a:lstStyle/>
          <a:p>
            <a:r>
              <a:rPr lang="en-US" dirty="0">
                <a:solidFill>
                  <a:srgbClr val="008000"/>
                </a:solidFill>
              </a:rPr>
              <a:t>Action plan from analysis</a:t>
            </a:r>
          </a:p>
        </p:txBody>
      </p:sp>
      <p:graphicFrame>
        <p:nvGraphicFramePr>
          <p:cNvPr id="8" name="Content Placeholder 7"/>
          <p:cNvGraphicFramePr>
            <a:graphicFrameLocks noGrp="1"/>
          </p:cNvGraphicFramePr>
          <p:nvPr>
            <p:ph idx="1"/>
          </p:nvPr>
        </p:nvGraphicFramePr>
        <p:xfrm>
          <a:off x="152400" y="1371600"/>
          <a:ext cx="88392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05425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720B7-9DEE-3D44-A4B9-9CBA612E50FD}"/>
              </a:ext>
            </a:extLst>
          </p:cNvPr>
          <p:cNvSpPr>
            <a:spLocks noGrp="1"/>
          </p:cNvSpPr>
          <p:nvPr>
            <p:ph type="title"/>
          </p:nvPr>
        </p:nvSpPr>
        <p:spPr>
          <a:solidFill>
            <a:schemeClr val="bg1"/>
          </a:solidFill>
        </p:spPr>
        <p:txBody>
          <a:bodyPr/>
          <a:lstStyle/>
          <a:p>
            <a:r>
              <a:rPr lang="en-US" dirty="0">
                <a:solidFill>
                  <a:srgbClr val="008000"/>
                </a:solidFill>
              </a:rPr>
              <a:t>Action plan from analysis</a:t>
            </a:r>
          </a:p>
        </p:txBody>
      </p:sp>
      <p:sp>
        <p:nvSpPr>
          <p:cNvPr id="6" name="Text Placeholder 5">
            <a:extLst>
              <a:ext uri="{FF2B5EF4-FFF2-40B4-BE49-F238E27FC236}">
                <a16:creationId xmlns:a16="http://schemas.microsoft.com/office/drawing/2014/main" id="{B360E7B5-5362-E34B-852B-B38C24BE3221}"/>
              </a:ext>
            </a:extLst>
          </p:cNvPr>
          <p:cNvSpPr>
            <a:spLocks noGrp="1"/>
          </p:cNvSpPr>
          <p:nvPr>
            <p:ph type="body" idx="1"/>
          </p:nvPr>
        </p:nvSpPr>
        <p:spPr>
          <a:xfrm>
            <a:off x="457199" y="1535112"/>
            <a:ext cx="3175001" cy="763587"/>
          </a:xfrm>
        </p:spPr>
        <p:txBody>
          <a:bodyPr/>
          <a:lstStyle/>
          <a:p>
            <a:r>
              <a:rPr lang="en-US" dirty="0"/>
              <a:t>Vulnerable Decision Points	</a:t>
            </a:r>
          </a:p>
        </p:txBody>
      </p:sp>
      <p:sp>
        <p:nvSpPr>
          <p:cNvPr id="7" name="Content Placeholder 6">
            <a:extLst>
              <a:ext uri="{FF2B5EF4-FFF2-40B4-BE49-F238E27FC236}">
                <a16:creationId xmlns:a16="http://schemas.microsoft.com/office/drawing/2014/main" id="{3706DD33-7A63-084B-B415-96AC140B70AA}"/>
              </a:ext>
            </a:extLst>
          </p:cNvPr>
          <p:cNvSpPr>
            <a:spLocks noGrp="1"/>
          </p:cNvSpPr>
          <p:nvPr>
            <p:ph sz="half" idx="2"/>
          </p:nvPr>
        </p:nvSpPr>
        <p:spPr>
          <a:xfrm>
            <a:off x="457200" y="2327275"/>
            <a:ext cx="2565400" cy="3951288"/>
          </a:xfrm>
        </p:spPr>
        <p:txBody>
          <a:bodyPr/>
          <a:lstStyle/>
          <a:p>
            <a:r>
              <a:rPr lang="en-US" sz="2200" dirty="0"/>
              <a:t>Before writing a major discipline referral for defiance, inappropriate language, or harassment (VDP behaviors) in the classroom (VDP location) in the morning, particularly for a Black student</a:t>
            </a:r>
          </a:p>
        </p:txBody>
      </p:sp>
      <p:sp>
        <p:nvSpPr>
          <p:cNvPr id="8" name="Text Placeholder 7">
            <a:extLst>
              <a:ext uri="{FF2B5EF4-FFF2-40B4-BE49-F238E27FC236}">
                <a16:creationId xmlns:a16="http://schemas.microsoft.com/office/drawing/2014/main" id="{0A06E519-E8E0-5A45-B7F5-27D0EED2E18B}"/>
              </a:ext>
            </a:extLst>
          </p:cNvPr>
          <p:cNvSpPr>
            <a:spLocks noGrp="1"/>
          </p:cNvSpPr>
          <p:nvPr>
            <p:ph type="body" sz="quarter" idx="3"/>
          </p:nvPr>
        </p:nvSpPr>
        <p:spPr>
          <a:xfrm>
            <a:off x="5130800" y="1535113"/>
            <a:ext cx="3556001" cy="639762"/>
          </a:xfrm>
        </p:spPr>
        <p:txBody>
          <a:bodyPr/>
          <a:lstStyle/>
          <a:p>
            <a:r>
              <a:rPr lang="en-US" dirty="0"/>
              <a:t>Neutralizing Routines</a:t>
            </a:r>
          </a:p>
        </p:txBody>
      </p:sp>
      <p:sp>
        <p:nvSpPr>
          <p:cNvPr id="9" name="Content Placeholder 8">
            <a:extLst>
              <a:ext uri="{FF2B5EF4-FFF2-40B4-BE49-F238E27FC236}">
                <a16:creationId xmlns:a16="http://schemas.microsoft.com/office/drawing/2014/main" id="{29E1EC40-1F57-D443-8629-F3DF921C5795}"/>
              </a:ext>
            </a:extLst>
          </p:cNvPr>
          <p:cNvSpPr>
            <a:spLocks noGrp="1"/>
          </p:cNvSpPr>
          <p:nvPr>
            <p:ph sz="quarter" idx="4"/>
          </p:nvPr>
        </p:nvSpPr>
        <p:spPr>
          <a:xfrm>
            <a:off x="5130800" y="2174875"/>
            <a:ext cx="3556001" cy="3951288"/>
          </a:xfrm>
        </p:spPr>
        <p:txBody>
          <a:bodyPr/>
          <a:lstStyle/>
          <a:p>
            <a:r>
              <a:rPr lang="en-US" sz="2200" dirty="0"/>
              <a:t>Delay decision until I can think clearly</a:t>
            </a:r>
          </a:p>
          <a:p>
            <a:pPr lvl="1"/>
            <a:r>
              <a:rPr lang="en-US" sz="1800" dirty="0"/>
              <a:t>See student after class or next break</a:t>
            </a:r>
          </a:p>
          <a:p>
            <a:r>
              <a:rPr lang="en-US" sz="2200" dirty="0"/>
              <a:t>Reframe the situation</a:t>
            </a:r>
          </a:p>
          <a:p>
            <a:pPr lvl="1"/>
            <a:r>
              <a:rPr lang="en-US" sz="1800" dirty="0"/>
              <a:t>”I respect you, but that behavior is not okay”</a:t>
            </a:r>
          </a:p>
          <a:p>
            <a:pPr lvl="1"/>
            <a:r>
              <a:rPr lang="en-US" sz="1800" dirty="0"/>
              <a:t>”How do we do that at school?”</a:t>
            </a:r>
          </a:p>
          <a:p>
            <a:r>
              <a:rPr lang="en-US" sz="2200" dirty="0"/>
              <a:t>Take care of myself </a:t>
            </a:r>
          </a:p>
          <a:p>
            <a:pPr lvl="1"/>
            <a:r>
              <a:rPr lang="en-US" sz="1800" dirty="0"/>
              <a:t>Deep breaths</a:t>
            </a:r>
          </a:p>
        </p:txBody>
      </p:sp>
      <p:sp>
        <p:nvSpPr>
          <p:cNvPr id="10" name="Right Arrow 9">
            <a:extLst>
              <a:ext uri="{FF2B5EF4-FFF2-40B4-BE49-F238E27FC236}">
                <a16:creationId xmlns:a16="http://schemas.microsoft.com/office/drawing/2014/main" id="{937807FF-334A-9C4F-B963-268B9BBD5D65}"/>
              </a:ext>
            </a:extLst>
          </p:cNvPr>
          <p:cNvSpPr/>
          <p:nvPr/>
        </p:nvSpPr>
        <p:spPr bwMode="auto">
          <a:xfrm>
            <a:off x="2946400" y="2887661"/>
            <a:ext cx="2298700" cy="19558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08" charset="0"/>
                <a:ea typeface="+mn-ea"/>
                <a:cs typeface="+mn-cs"/>
              </a:rPr>
              <a:t>Implement a Neutralizing Routine</a:t>
            </a:r>
          </a:p>
        </p:txBody>
      </p:sp>
    </p:spTree>
    <p:extLst>
      <p:ext uri="{BB962C8B-B14F-4D97-AF65-F5344CB8AC3E}">
        <p14:creationId xmlns:p14="http://schemas.microsoft.com/office/powerpoint/2010/main" val="1461470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cs typeface="+mn-cs"/>
              </a:rPr>
              <a:t>Work individually (or with partner coach)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Disaggregated Discipline Data</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5029200"/>
          </a:xfrm>
          <a:solidFill>
            <a:srgbClr val="FFFFFF"/>
          </a:solidFill>
        </p:spPr>
        <p:txBody>
          <a:bodyPr/>
          <a:lstStyle/>
          <a:p>
            <a:pPr eaLnBrk="1" hangingPunct="1">
              <a:lnSpc>
                <a:spcPct val="90000"/>
              </a:lnSpc>
            </a:pPr>
            <a:r>
              <a:rPr lang="en-US" sz="2000" dirty="0"/>
              <a:t>Review your school’s referral data disaggregated by racial/ethnic subgroup (if you are not able to disaggregate your data, login to the SWIS Demo site at </a:t>
            </a:r>
            <a:r>
              <a:rPr lang="en-US" sz="2000" dirty="0">
                <a:hlinkClick r:id="rId3">
                  <a:extLst>
                    <a:ext uri="{A12FA001-AC4F-418D-AE19-62706E023703}">
                      <ahyp:hlinkClr xmlns:ahyp="http://schemas.microsoft.com/office/drawing/2018/hyperlinkcolor" val="tx"/>
                    </a:ext>
                  </a:extLst>
                </a:hlinkClick>
              </a:rPr>
              <a:t>www.pbisapps.org</a:t>
            </a:r>
            <a:r>
              <a:rPr lang="en-US" sz="2000" dirty="0"/>
              <a:t>)</a:t>
            </a:r>
          </a:p>
          <a:p>
            <a:pPr lvl="1" eaLnBrk="1" hangingPunct="1">
              <a:lnSpc>
                <a:spcPct val="90000"/>
              </a:lnSpc>
            </a:pPr>
            <a:r>
              <a:rPr lang="en-US" sz="2000" dirty="0"/>
              <a:t>Identify questions you want to answer with the data</a:t>
            </a:r>
          </a:p>
          <a:p>
            <a:pPr lvl="1" eaLnBrk="1" hangingPunct="1">
              <a:lnSpc>
                <a:spcPct val="90000"/>
              </a:lnSpc>
            </a:pPr>
            <a:r>
              <a:rPr lang="en-US" sz="2000" dirty="0"/>
              <a:t>What trends do you see?</a:t>
            </a:r>
          </a:p>
          <a:p>
            <a:pPr eaLnBrk="1" hangingPunct="1">
              <a:spcBef>
                <a:spcPts val="600"/>
              </a:spcBef>
              <a:spcAft>
                <a:spcPts val="0"/>
              </a:spcAft>
            </a:pPr>
            <a:r>
              <a:rPr lang="en-US" sz="2000" b="1" dirty="0"/>
              <a:t>Discuss</a:t>
            </a:r>
            <a:r>
              <a:rPr lang="en-US" sz="2000" dirty="0"/>
              <a:t> integrating disaggregated student discipline data into your PBIS practices</a:t>
            </a:r>
          </a:p>
          <a:p>
            <a:pPr lvl="1" eaLnBrk="1" hangingPunct="1">
              <a:spcBef>
                <a:spcPts val="600"/>
              </a:spcBef>
              <a:spcAft>
                <a:spcPts val="0"/>
              </a:spcAft>
            </a:pPr>
            <a:r>
              <a:rPr lang="en-US" sz="2000" dirty="0"/>
              <a:t>Who would prepare and summarize for the team? How often?</a:t>
            </a:r>
          </a:p>
          <a:p>
            <a:pPr lvl="1" eaLnBrk="1" hangingPunct="1">
              <a:spcBef>
                <a:spcPts val="600"/>
              </a:spcBef>
              <a:spcAft>
                <a:spcPts val="0"/>
              </a:spcAft>
            </a:pPr>
            <a:r>
              <a:rPr lang="en-US" sz="2000" dirty="0"/>
              <a:t>How would you summarize and share with staff?</a:t>
            </a:r>
          </a:p>
          <a:p>
            <a:pPr marL="457200" lvl="1" indent="0" eaLnBrk="1" hangingPunct="1">
              <a:spcBef>
                <a:spcPts val="600"/>
              </a:spcBef>
              <a:spcAft>
                <a:spcPts val="0"/>
              </a:spcAft>
              <a:buNone/>
            </a:pPr>
            <a:endParaRPr lang="en-US" sz="2000" dirty="0"/>
          </a:p>
          <a:p>
            <a:pPr lvl="0" eaLnBrk="1" hangingPunct="1">
              <a:spcBef>
                <a:spcPts val="0"/>
              </a:spcBef>
              <a:spcAft>
                <a:spcPts val="400"/>
              </a:spcAft>
            </a:pPr>
            <a:r>
              <a:rPr lang="en-US" sz="2000" dirty="0">
                <a:solidFill>
                  <a:srgbClr val="000000"/>
                </a:solidFill>
              </a:rPr>
              <a:t>Share </a:t>
            </a:r>
            <a:r>
              <a:rPr lang="en-US" sz="2000" b="1" i="1" dirty="0">
                <a:solidFill>
                  <a:srgbClr val="000000"/>
                </a:solidFill>
              </a:rPr>
              <a:t>2 min reports </a:t>
            </a:r>
            <a:r>
              <a:rPr lang="en-US" sz="2000" dirty="0">
                <a:solidFill>
                  <a:srgbClr val="000000"/>
                </a:solidFill>
              </a:rPr>
              <a:t>(strengths, need areas, and questions).</a:t>
            </a:r>
          </a:p>
        </p:txBody>
      </p:sp>
      <p:pic>
        <p:nvPicPr>
          <p:cNvPr id="10" name="Picture 9"/>
          <p:cNvPicPr>
            <a:picLocks noChangeAspect="1"/>
          </p:cNvPicPr>
          <p:nvPr/>
        </p:nvPicPr>
        <p:blipFill>
          <a:blip r:embed="rId4"/>
          <a:stretch>
            <a:fillRect/>
          </a:stretch>
        </p:blipFill>
        <p:spPr>
          <a:xfrm>
            <a:off x="8077200" y="76200"/>
            <a:ext cx="1066800" cy="1066800"/>
          </a:xfrm>
          <a:prstGeom prst="rect">
            <a:avLst/>
          </a:prstGeom>
        </p:spPr>
      </p:pic>
    </p:spTree>
    <p:extLst>
      <p:ext uri="{BB962C8B-B14F-4D97-AF65-F5344CB8AC3E}">
        <p14:creationId xmlns:p14="http://schemas.microsoft.com/office/powerpoint/2010/main" val="28917512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Focus on Coaching</a:t>
            </a:r>
          </a:p>
          <a:p>
            <a:pPr eaLnBrk="1" hangingPunct="1">
              <a:buFontTx/>
              <a:buNone/>
            </a:pPr>
            <a:r>
              <a:rPr lang="en-US" sz="2400" dirty="0">
                <a:solidFill>
                  <a:srgbClr val="000000"/>
                </a:solidFill>
              </a:rPr>
              <a:t>	</a:t>
            </a:r>
            <a:r>
              <a:rPr lang="en-US" sz="2400" i="1" dirty="0">
                <a:solidFill>
                  <a:srgbClr val="000000"/>
                </a:solidFill>
              </a:rPr>
              <a:t>Quick Review and Focus on Coaching Class-wide PBIS</a:t>
            </a:r>
            <a:endParaRPr lang="en-US" sz="2400" b="1" i="1" dirty="0">
              <a:solidFill>
                <a:srgbClr val="000000"/>
              </a:solidFill>
            </a:endParaRPr>
          </a:p>
          <a:p>
            <a:pPr eaLnBrk="1" hangingPunct="1">
              <a:buFontTx/>
              <a:buNone/>
            </a:pPr>
            <a:r>
              <a:rPr lang="en-US" sz="2400" dirty="0">
                <a:solidFill>
                  <a:srgbClr val="000000"/>
                </a:solidFill>
              </a:rPr>
              <a:t>	</a:t>
            </a:r>
            <a:r>
              <a:rPr lang="en-US" sz="2400" i="1" dirty="0">
                <a:solidFill>
                  <a:srgbClr val="000000"/>
                </a:solidFill>
              </a:rPr>
              <a:t>Coaching Reports</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a:solidFill>
                  <a:srgbClr val="000000"/>
                </a:solidFill>
              </a:rPr>
              <a:t>Using Data to Drive Decision Making for Classrooms</a:t>
            </a:r>
          </a:p>
          <a:p>
            <a:pPr eaLnBrk="1" hangingPunct="1">
              <a:buFontTx/>
              <a:buNone/>
            </a:pPr>
            <a:r>
              <a:rPr lang="en-US" sz="2400" i="1" dirty="0">
                <a:solidFill>
                  <a:srgbClr val="000000"/>
                </a:solidFill>
              </a:rPr>
              <a:t>	Equity Data Review</a:t>
            </a:r>
          </a:p>
          <a:p>
            <a:pPr eaLnBrk="1" hangingPunct="1">
              <a:buFontTx/>
              <a:buNone/>
            </a:pPr>
            <a:r>
              <a:rPr lang="en-US" sz="2400" i="1" dirty="0">
                <a:solidFill>
                  <a:srgbClr val="000000"/>
                </a:solidFill>
              </a:rPr>
              <a:t>	TFI Cultural Responsiveness Companion</a:t>
            </a: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a:solidFill>
                <a:srgbClr val="000000"/>
              </a:solidFill>
              <a:latin typeface="+mj-lt"/>
            </a:endParaRPr>
          </a:p>
        </p:txBody>
      </p:sp>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Rounded Rectangle 5">
            <a:extLst>
              <a:ext uri="{FF2B5EF4-FFF2-40B4-BE49-F238E27FC236}">
                <a16:creationId xmlns:a16="http://schemas.microsoft.com/office/drawing/2014/main" id="{B4A72FA7-43EC-4FA4-9F88-4C6AABC4DDEC}"/>
              </a:ext>
            </a:extLst>
          </p:cNvPr>
          <p:cNvSpPr/>
          <p:nvPr/>
        </p:nvSpPr>
        <p:spPr bwMode="auto">
          <a:xfrm>
            <a:off x="647700" y="4724400"/>
            <a:ext cx="8305800" cy="762001"/>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pitchFamily="-108" charset="-128"/>
            </a:endParaRPr>
          </a:p>
        </p:txBody>
      </p:sp>
    </p:spTree>
    <p:extLst>
      <p:ext uri="{BB962C8B-B14F-4D97-AF65-F5344CB8AC3E}">
        <p14:creationId xmlns:p14="http://schemas.microsoft.com/office/powerpoint/2010/main" val="4137512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181600" y="1524000"/>
            <a:ext cx="2819400" cy="1447800"/>
          </a:xfrm>
          <a:prstGeom prst="rect">
            <a:avLst/>
          </a:prstGeom>
          <a:solidFill>
            <a:srgbClr val="FFFF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 name="Text Placeholder 2"/>
          <p:cNvSpPr>
            <a:spLocks noGrp="1"/>
          </p:cNvSpPr>
          <p:nvPr>
            <p:ph type="body" sz="half" idx="1"/>
          </p:nvPr>
        </p:nvSpPr>
        <p:spPr>
          <a:xfrm>
            <a:off x="1699260" y="1600200"/>
            <a:ext cx="1824318" cy="637031"/>
          </a:xfrm>
          <a:solidFill>
            <a:srgbClr val="008000"/>
          </a:solidFill>
        </p:spPr>
        <p:txBody>
          <a:bodyPr/>
          <a:lstStyle/>
          <a:p>
            <a:pPr marL="0" indent="0" algn="ctr">
              <a:buNone/>
            </a:pPr>
            <a:r>
              <a:rPr lang="en-US" sz="2000" b="1" dirty="0">
                <a:solidFill>
                  <a:schemeClr val="bg1"/>
                </a:solidFill>
                <a:latin typeface="+mj-lt"/>
              </a:rPr>
              <a:t>New Content</a:t>
            </a:r>
          </a:p>
        </p:txBody>
      </p:sp>
      <p:sp>
        <p:nvSpPr>
          <p:cNvPr id="4" name="Rectangle 3"/>
          <p:cNvSpPr/>
          <p:nvPr/>
        </p:nvSpPr>
        <p:spPr>
          <a:xfrm>
            <a:off x="1242060" y="1524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16" name="Text Placeholder 2"/>
          <p:cNvSpPr txBox="1">
            <a:spLocks/>
          </p:cNvSpPr>
          <p:nvPr/>
        </p:nvSpPr>
        <p:spPr bwMode="auto">
          <a:xfrm>
            <a:off x="1699260" y="3276600"/>
            <a:ext cx="1824318" cy="637031"/>
          </a:xfrm>
          <a:prstGeom prst="rect">
            <a:avLst/>
          </a:prstGeom>
          <a:solidFill>
            <a:srgbClr val="3366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chemeClr val="bg1"/>
                </a:solidFill>
                <a:latin typeface="+mj-lt"/>
              </a:rPr>
              <a:t>Guidelines</a:t>
            </a:r>
          </a:p>
        </p:txBody>
      </p:sp>
      <p:sp>
        <p:nvSpPr>
          <p:cNvPr id="18" name="Rectangle 17"/>
          <p:cNvSpPr/>
          <p:nvPr/>
        </p:nvSpPr>
        <p:spPr>
          <a:xfrm>
            <a:off x="1242060" y="32004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3" name="Text Placeholder 2"/>
          <p:cNvSpPr txBox="1">
            <a:spLocks/>
          </p:cNvSpPr>
          <p:nvPr/>
        </p:nvSpPr>
        <p:spPr bwMode="auto">
          <a:xfrm>
            <a:off x="1699260" y="5029200"/>
            <a:ext cx="1824318" cy="637031"/>
          </a:xfrm>
          <a:prstGeom prst="rect">
            <a:avLst/>
          </a:prstGeom>
          <a:no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008000"/>
                </a:solidFill>
                <a:latin typeface="+mj-lt"/>
              </a:rPr>
              <a:t>Training Organization</a:t>
            </a:r>
          </a:p>
        </p:txBody>
      </p:sp>
      <p:sp>
        <p:nvSpPr>
          <p:cNvPr id="24" name="Rectangle 23"/>
          <p:cNvSpPr/>
          <p:nvPr/>
        </p:nvSpPr>
        <p:spPr>
          <a:xfrm>
            <a:off x="1242060" y="4953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5" name="Text Placeholder 2"/>
          <p:cNvSpPr txBox="1">
            <a:spLocks/>
          </p:cNvSpPr>
          <p:nvPr/>
        </p:nvSpPr>
        <p:spPr bwMode="auto">
          <a:xfrm>
            <a:off x="5638800" y="1600200"/>
            <a:ext cx="1824318"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008000"/>
                </a:solidFill>
                <a:latin typeface="+mj-lt"/>
              </a:rPr>
              <a:t>Review</a:t>
            </a:r>
          </a:p>
        </p:txBody>
      </p:sp>
      <p:sp>
        <p:nvSpPr>
          <p:cNvPr id="28" name="Rectangle 27"/>
          <p:cNvSpPr/>
          <p:nvPr/>
        </p:nvSpPr>
        <p:spPr>
          <a:xfrm>
            <a:off x="5181600" y="3200400"/>
            <a:ext cx="1371600" cy="1447800"/>
          </a:xfrm>
          <a:prstGeom prst="rect">
            <a:avLst/>
          </a:prstGeom>
          <a:solidFill>
            <a:srgbClr val="008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9" name="Text Placeholder 2"/>
          <p:cNvSpPr txBox="1">
            <a:spLocks/>
          </p:cNvSpPr>
          <p:nvPr/>
        </p:nvSpPr>
        <p:spPr bwMode="auto">
          <a:xfrm>
            <a:off x="5486400" y="3276600"/>
            <a:ext cx="887506"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008000"/>
                </a:solidFill>
                <a:latin typeface="+mj-lt"/>
              </a:rPr>
              <a:t>+Ex</a:t>
            </a:r>
          </a:p>
        </p:txBody>
      </p:sp>
      <p:sp>
        <p:nvSpPr>
          <p:cNvPr id="30" name="Rectangle 29"/>
          <p:cNvSpPr/>
          <p:nvPr/>
        </p:nvSpPr>
        <p:spPr>
          <a:xfrm>
            <a:off x="6629400" y="3200400"/>
            <a:ext cx="1371600" cy="1447800"/>
          </a:xfrm>
          <a:prstGeom prst="rect">
            <a:avLst/>
          </a:prstGeom>
          <a:solidFill>
            <a:srgbClr val="800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1" name="Text Placeholder 2"/>
          <p:cNvSpPr txBox="1">
            <a:spLocks/>
          </p:cNvSpPr>
          <p:nvPr/>
        </p:nvSpPr>
        <p:spPr bwMode="auto">
          <a:xfrm>
            <a:off x="6934200" y="3276600"/>
            <a:ext cx="887506"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800000"/>
                </a:solidFill>
                <a:latin typeface="+mj-lt"/>
              </a:rPr>
              <a:t>-Ex</a:t>
            </a:r>
          </a:p>
        </p:txBody>
      </p:sp>
      <p:pic>
        <p:nvPicPr>
          <p:cNvPr id="32" name="Picture 3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114800"/>
            <a:ext cx="795020" cy="795020"/>
          </a:xfrm>
          <a:prstGeom prst="rect">
            <a:avLst/>
          </a:prstGeom>
          <a:noFill/>
          <a:ln>
            <a:noFill/>
          </a:ln>
        </p:spPr>
      </p:pic>
      <p:pic>
        <p:nvPicPr>
          <p:cNvPr id="33" name="Picture 32"/>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400" y="4114800"/>
            <a:ext cx="795020" cy="795020"/>
          </a:xfrm>
          <a:prstGeom prst="rect">
            <a:avLst/>
          </a:prstGeom>
          <a:noFill/>
          <a:ln>
            <a:noFill/>
          </a:ln>
        </p:spPr>
      </p:pic>
      <p:pic>
        <p:nvPicPr>
          <p:cNvPr id="34" name="Picture 33"/>
          <p:cNvPicPr/>
          <p:nvPr/>
        </p:nvPicPr>
        <p:blipFill>
          <a:blip r:embed="rId5">
            <a:extLst>
              <a:ext uri="{28A0092B-C50C-407E-A947-70E740481C1C}">
                <a14:useLocalDpi xmlns:a14="http://schemas.microsoft.com/office/drawing/2010/main"/>
              </a:ext>
            </a:extLst>
          </a:blip>
          <a:srcRect/>
          <a:stretch>
            <a:fillRect/>
          </a:stretch>
        </p:blipFill>
        <p:spPr bwMode="auto">
          <a:xfrm>
            <a:off x="7391400" y="2362200"/>
            <a:ext cx="838200" cy="838200"/>
          </a:xfrm>
          <a:prstGeom prst="rect">
            <a:avLst/>
          </a:prstGeom>
          <a:noFill/>
          <a:ln>
            <a:noFill/>
          </a:ln>
        </p:spPr>
      </p:pic>
      <p:sp>
        <p:nvSpPr>
          <p:cNvPr id="35" name="Rectangle 34"/>
          <p:cNvSpPr/>
          <p:nvPr/>
        </p:nvSpPr>
        <p:spPr>
          <a:xfrm>
            <a:off x="5257800" y="4876800"/>
            <a:ext cx="2819400" cy="1447800"/>
          </a:xfrm>
          <a:prstGeom prst="rect">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6" name="Text Placeholder 2"/>
          <p:cNvSpPr txBox="1">
            <a:spLocks/>
          </p:cNvSpPr>
          <p:nvPr/>
        </p:nvSpPr>
        <p:spPr bwMode="auto">
          <a:xfrm>
            <a:off x="5715000" y="4953000"/>
            <a:ext cx="1824318"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3366FF"/>
                </a:solidFill>
                <a:latin typeface="+mj-lt"/>
              </a:rPr>
              <a:t>Activity</a:t>
            </a:r>
          </a:p>
        </p:txBody>
      </p:sp>
      <p:pic>
        <p:nvPicPr>
          <p:cNvPr id="38" name="Picture 37"/>
          <p:cNvPicPr/>
          <p:nvPr/>
        </p:nvPicPr>
        <p:blipFill>
          <a:blip r:embed="rId6">
            <a:extLst>
              <a:ext uri="{28A0092B-C50C-407E-A947-70E740481C1C}">
                <a14:useLocalDpi xmlns:a14="http://schemas.microsoft.com/office/drawing/2010/main"/>
              </a:ext>
            </a:extLst>
          </a:blip>
          <a:srcRect/>
          <a:stretch>
            <a:fillRect/>
          </a:stretch>
        </p:blipFill>
        <p:spPr bwMode="auto">
          <a:xfrm>
            <a:off x="3680460" y="2362200"/>
            <a:ext cx="815340" cy="815340"/>
          </a:xfrm>
          <a:prstGeom prst="rect">
            <a:avLst/>
          </a:prstGeom>
          <a:noFill/>
          <a:ln>
            <a:noFill/>
          </a:ln>
        </p:spPr>
      </p:pic>
      <p:pic>
        <p:nvPicPr>
          <p:cNvPr id="5" name="Picture 4"/>
          <p:cNvPicPr>
            <a:picLocks noChangeAspect="1"/>
          </p:cNvPicPr>
          <p:nvPr/>
        </p:nvPicPr>
        <p:blipFill>
          <a:blip r:embed="rId7"/>
          <a:stretch>
            <a:fillRect/>
          </a:stretch>
        </p:blipFill>
        <p:spPr>
          <a:xfrm>
            <a:off x="3657600" y="4114800"/>
            <a:ext cx="838200" cy="838200"/>
          </a:xfrm>
          <a:prstGeom prst="rect">
            <a:avLst/>
          </a:prstGeom>
        </p:spPr>
      </p:pic>
      <p:pic>
        <p:nvPicPr>
          <p:cNvPr id="7" name="Picture 6"/>
          <p:cNvPicPr>
            <a:picLocks noChangeAspect="1"/>
          </p:cNvPicPr>
          <p:nvPr/>
        </p:nvPicPr>
        <p:blipFill>
          <a:blip r:embed="rId8"/>
          <a:stretch>
            <a:fillRect/>
          </a:stretch>
        </p:blipFill>
        <p:spPr>
          <a:xfrm>
            <a:off x="3657600" y="5791200"/>
            <a:ext cx="838200" cy="838200"/>
          </a:xfrm>
          <a:prstGeom prst="rect">
            <a:avLst/>
          </a:prstGeom>
        </p:spPr>
      </p:pic>
      <p:sp>
        <p:nvSpPr>
          <p:cNvPr id="39"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a:solidFill>
                  <a:srgbClr val="008000"/>
                </a:solidFill>
                <a:latin typeface="+mj-lt"/>
              </a:rPr>
              <a:t> Legend</a:t>
            </a:r>
          </a:p>
        </p:txBody>
      </p:sp>
      <p:pic>
        <p:nvPicPr>
          <p:cNvPr id="40" name="Picture 39"/>
          <p:cNvPicPr>
            <a:picLocks noChangeAspect="1"/>
          </p:cNvPicPr>
          <p:nvPr/>
        </p:nvPicPr>
        <p:blipFill>
          <a:blip r:embed="rId8"/>
          <a:stretch>
            <a:fillRect/>
          </a:stretch>
        </p:blipFill>
        <p:spPr>
          <a:xfrm>
            <a:off x="8077200" y="609600"/>
            <a:ext cx="1066800" cy="1066800"/>
          </a:xfrm>
          <a:prstGeom prst="rect">
            <a:avLst/>
          </a:prstGeom>
        </p:spPr>
      </p:pic>
      <p:pic>
        <p:nvPicPr>
          <p:cNvPr id="9" name="Picture 8"/>
          <p:cNvPicPr>
            <a:picLocks noChangeAspect="1"/>
          </p:cNvPicPr>
          <p:nvPr/>
        </p:nvPicPr>
        <p:blipFill>
          <a:blip r:embed="rId9"/>
          <a:stretch>
            <a:fillRect/>
          </a:stretch>
        </p:blipFill>
        <p:spPr>
          <a:xfrm>
            <a:off x="7391400" y="5791200"/>
            <a:ext cx="838200" cy="838200"/>
          </a:xfrm>
          <a:prstGeom prst="rect">
            <a:avLst/>
          </a:prstGeom>
        </p:spPr>
      </p:pic>
    </p:spTree>
    <p:extLst>
      <p:ext uri="{BB962C8B-B14F-4D97-AF65-F5344CB8AC3E}">
        <p14:creationId xmlns:p14="http://schemas.microsoft.com/office/powerpoint/2010/main" val="3432613500"/>
      </p:ext>
    </p:extLst>
  </p:cSld>
  <p:clrMapOvr>
    <a:masterClrMapping/>
  </p:clrMapOvr>
  <p:transition>
    <p:circl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76200"/>
            <a:ext cx="8229600" cy="1143000"/>
          </a:xfrm>
          <a:solidFill>
            <a:srgbClr val="008000"/>
          </a:solidFill>
        </p:spPr>
        <p:txBody>
          <a:bodyPr/>
          <a:lstStyle/>
          <a:p>
            <a:r>
              <a:rPr lang="en-US" sz="4000" dirty="0">
                <a:solidFill>
                  <a:schemeClr val="accent3"/>
                </a:solidFill>
              </a:rPr>
              <a:t>Tiered Fidelity Inventory</a:t>
            </a:r>
            <a:br>
              <a:rPr lang="en-US" sz="4000" dirty="0">
                <a:solidFill>
                  <a:schemeClr val="accent3"/>
                </a:solidFill>
              </a:rPr>
            </a:br>
            <a:r>
              <a:rPr lang="en-US" sz="4000" dirty="0">
                <a:solidFill>
                  <a:schemeClr val="accent3"/>
                </a:solidFill>
              </a:rPr>
              <a:t>(TFI)</a:t>
            </a:r>
          </a:p>
        </p:txBody>
      </p:sp>
      <p:graphicFrame>
        <p:nvGraphicFramePr>
          <p:cNvPr id="331779" name="Group 3"/>
          <p:cNvGraphicFramePr>
            <a:graphicFrameLocks noGrp="1"/>
          </p:cNvGraphicFramePr>
          <p:nvPr>
            <p:ph idx="1"/>
          </p:nvPr>
        </p:nvGraphicFramePr>
        <p:xfrm>
          <a:off x="685800" y="1447800"/>
          <a:ext cx="7772400" cy="4851400"/>
        </p:xfrm>
        <a:graphic>
          <a:graphicData uri="http://schemas.openxmlformats.org/drawingml/2006/table">
            <a:tbl>
              <a:tblPr/>
              <a:tblGrid>
                <a:gridCol w="1711354">
                  <a:extLst>
                    <a:ext uri="{9D8B030D-6E8A-4147-A177-3AD203B41FA5}">
                      <a16:colId xmlns:a16="http://schemas.microsoft.com/office/drawing/2014/main" val="20000"/>
                    </a:ext>
                  </a:extLst>
                </a:gridCol>
                <a:gridCol w="6061046">
                  <a:extLst>
                    <a:ext uri="{9D8B030D-6E8A-4147-A177-3AD203B41FA5}">
                      <a16:colId xmlns:a16="http://schemas.microsoft.com/office/drawing/2014/main" val="20001"/>
                    </a:ext>
                  </a:extLst>
                </a:gridCol>
              </a:tblGrid>
              <a:tr h="131081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Purpose:</a:t>
                      </a:r>
                    </a:p>
                  </a:txBody>
                  <a:tcPr marL="85568" marR="8556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Assess evidence of critical features of school-wide PBS implementation; Progress over time; Helps team make data-based decisions on intervention and program efficacy; Guides action-planning.</a:t>
                      </a:r>
                    </a:p>
                  </a:txBody>
                  <a:tcPr marL="85568" marR="8556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47887">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a:ln>
                            <a:noFill/>
                          </a:ln>
                          <a:solidFill>
                            <a:schemeClr val="tx1"/>
                          </a:solidFill>
                          <a:effectLst/>
                          <a:latin typeface="Arial" charset="0"/>
                        </a:rPr>
                        <a:t>Format:</a:t>
                      </a:r>
                    </a:p>
                  </a:txBody>
                  <a:tcPr marL="85568" marR="8556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Survey ratings of features in place (self-assessment). About 30 mins per tier.</a:t>
                      </a:r>
                    </a:p>
                  </a:txBody>
                  <a:tcPr marL="85568" marR="8556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3598">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a:ln>
                            <a:noFill/>
                          </a:ln>
                          <a:solidFill>
                            <a:schemeClr val="tx1"/>
                          </a:solidFill>
                          <a:effectLst/>
                          <a:latin typeface="Arial" charset="0"/>
                        </a:rPr>
                        <a:t>Completed by:</a:t>
                      </a:r>
                    </a:p>
                  </a:txBody>
                  <a:tcPr marL="85568" marR="8556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Team members with the coaches. Walk through tool completed by external coach.</a:t>
                      </a:r>
                    </a:p>
                  </a:txBody>
                  <a:tcPr marL="85568" marR="8556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9104">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a:ln>
                            <a:noFill/>
                          </a:ln>
                          <a:solidFill>
                            <a:schemeClr val="tx1"/>
                          </a:solidFill>
                          <a:effectLst/>
                          <a:latin typeface="Arial" charset="0"/>
                        </a:rPr>
                        <a:t>When?</a:t>
                      </a:r>
                    </a:p>
                  </a:txBody>
                  <a:tcPr marL="85568" marR="8556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Annually</a:t>
                      </a:r>
                    </a:p>
                  </a:txBody>
                  <a:tcPr marL="85568" marR="8556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225D965C-6DAB-BC40-917F-EE59FCD90D01}"/>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0" y="533400"/>
            <a:ext cx="1095375" cy="1066800"/>
          </a:xfrm>
          <a:prstGeom prst="rect">
            <a:avLst/>
          </a:prstGeom>
          <a:noFill/>
          <a:ln>
            <a:noFill/>
          </a:ln>
        </p:spPr>
      </p:pic>
    </p:spTree>
    <p:extLst>
      <p:ext uri="{BB962C8B-B14F-4D97-AF65-F5344CB8AC3E}">
        <p14:creationId xmlns:p14="http://schemas.microsoft.com/office/powerpoint/2010/main" val="2581176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457200" y="274638"/>
            <a:ext cx="8229600" cy="1143000"/>
          </a:xfrm>
          <a:solidFill>
            <a:srgbClr val="008000"/>
          </a:solidFill>
        </p:spPr>
        <p:txBody>
          <a:bodyPr/>
          <a:lstStyle/>
          <a:p>
            <a:r>
              <a:rPr lang="en-US" sz="4000" dirty="0">
                <a:solidFill>
                  <a:schemeClr val="bg1"/>
                </a:solidFill>
              </a:rPr>
              <a:t>Tiered Fidelity Inventory</a:t>
            </a:r>
            <a:br>
              <a:rPr lang="en-US" sz="4000" dirty="0">
                <a:solidFill>
                  <a:schemeClr val="bg1"/>
                </a:solidFill>
              </a:rPr>
            </a:br>
            <a:r>
              <a:rPr lang="en-US" sz="4000" dirty="0">
                <a:solidFill>
                  <a:schemeClr val="bg1"/>
                </a:solidFill>
              </a:rPr>
              <a:t>(SWPBIS TFI 2.1)</a:t>
            </a:r>
          </a:p>
        </p:txBody>
      </p:sp>
      <p:sp>
        <p:nvSpPr>
          <p:cNvPr id="4" name="Text Placeholder 3"/>
          <p:cNvSpPr>
            <a:spLocks noGrp="1"/>
          </p:cNvSpPr>
          <p:nvPr>
            <p:ph type="body" idx="1"/>
          </p:nvPr>
        </p:nvSpPr>
        <p:spPr/>
        <p:txBody>
          <a:bodyPr/>
          <a:lstStyle/>
          <a:p>
            <a:r>
              <a:rPr lang="en-US" dirty="0"/>
              <a:t>PBIS Assessments</a:t>
            </a:r>
          </a:p>
        </p:txBody>
      </p:sp>
      <p:sp>
        <p:nvSpPr>
          <p:cNvPr id="8" name="Text Placeholder 7"/>
          <p:cNvSpPr>
            <a:spLocks noGrp="1"/>
          </p:cNvSpPr>
          <p:nvPr>
            <p:ph type="body" sz="quarter" idx="3"/>
          </p:nvPr>
        </p:nvSpPr>
        <p:spPr/>
        <p:txBody>
          <a:bodyPr/>
          <a:lstStyle/>
          <a:p>
            <a:r>
              <a:rPr lang="en-US" dirty="0"/>
              <a:t>Walkthrough Tool</a:t>
            </a:r>
          </a:p>
        </p:txBody>
      </p:sp>
      <p:pic>
        <p:nvPicPr>
          <p:cNvPr id="10" name="Content Placeholder 4">
            <a:extLst>
              <a:ext uri="{FF2B5EF4-FFF2-40B4-BE49-F238E27FC236}">
                <a16:creationId xmlns:a16="http://schemas.microsoft.com/office/drawing/2014/main" id="{7029D9EC-8578-402D-BC94-8DFD83614C3E}"/>
              </a:ext>
            </a:extLst>
          </p:cNvPr>
          <p:cNvPicPr>
            <a:picLocks noGrp="1"/>
          </p:cNvPicPr>
          <p:nvPr>
            <p:ph sz="quarter" idx="4"/>
          </p:nvPr>
        </p:nvPicPr>
        <p:blipFill rotWithShape="1">
          <a:blip r:embed="rId2" cstate="screen">
            <a:extLst>
              <a:ext uri="{28A0092B-C50C-407E-A947-70E740481C1C}">
                <a14:useLocalDpi xmlns:a14="http://schemas.microsoft.com/office/drawing/2010/main"/>
              </a:ext>
            </a:extLst>
          </a:blip>
          <a:srcRect/>
          <a:stretch/>
        </p:blipFill>
        <p:spPr bwMode="auto">
          <a:xfrm>
            <a:off x="4955072" y="2286000"/>
            <a:ext cx="3421680" cy="395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1" name="Picture 3">
            <a:extLst>
              <a:ext uri="{FF2B5EF4-FFF2-40B4-BE49-F238E27FC236}">
                <a16:creationId xmlns:a16="http://schemas.microsoft.com/office/drawing/2014/main" id="{F14FAC5B-5656-4EF2-B634-F66AFB35260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8928" y="2409058"/>
            <a:ext cx="4188460" cy="361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1AFAB82B-84AB-8F40-B6F2-1EA8301CE6D2}"/>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0" y="533400"/>
            <a:ext cx="1095375" cy="1066800"/>
          </a:xfrm>
          <a:prstGeom prst="rect">
            <a:avLst/>
          </a:prstGeom>
          <a:noFill/>
          <a:ln>
            <a:noFill/>
          </a:ln>
        </p:spPr>
      </p:pic>
    </p:spTree>
    <p:extLst>
      <p:ext uri="{BB962C8B-B14F-4D97-AF65-F5344CB8AC3E}">
        <p14:creationId xmlns:p14="http://schemas.microsoft.com/office/powerpoint/2010/main" val="3144847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8E70-8721-418A-B74D-1CFE7283A0CE}"/>
              </a:ext>
            </a:extLst>
          </p:cNvPr>
          <p:cNvSpPr>
            <a:spLocks noGrp="1"/>
          </p:cNvSpPr>
          <p:nvPr>
            <p:ph type="title"/>
          </p:nvPr>
        </p:nvSpPr>
        <p:spPr>
          <a:solidFill>
            <a:srgbClr val="008000"/>
          </a:solidFill>
        </p:spPr>
        <p:txBody>
          <a:bodyPr/>
          <a:lstStyle/>
          <a:p>
            <a:r>
              <a:rPr lang="en-US" dirty="0">
                <a:solidFill>
                  <a:schemeClr val="bg1"/>
                </a:solidFill>
              </a:rPr>
              <a:t>TFI Format</a:t>
            </a:r>
          </a:p>
        </p:txBody>
      </p:sp>
      <p:pic>
        <p:nvPicPr>
          <p:cNvPr id="3" name="table">
            <a:extLst>
              <a:ext uri="{FF2B5EF4-FFF2-40B4-BE49-F238E27FC236}">
                <a16:creationId xmlns:a16="http://schemas.microsoft.com/office/drawing/2014/main" id="{BB5E3FB6-274E-4943-8698-AC99CB37DFF9}"/>
              </a:ext>
            </a:extLst>
          </p:cNvPr>
          <p:cNvPicPr>
            <a:picLocks noChangeAspect="1"/>
          </p:cNvPicPr>
          <p:nvPr/>
        </p:nvPicPr>
        <p:blipFill>
          <a:blip r:embed="rId2"/>
          <a:stretch>
            <a:fillRect/>
          </a:stretch>
        </p:blipFill>
        <p:spPr>
          <a:xfrm>
            <a:off x="0" y="2891884"/>
            <a:ext cx="9144000" cy="3933176"/>
          </a:xfrm>
          <a:prstGeom prst="rect">
            <a:avLst/>
          </a:prstGeom>
        </p:spPr>
      </p:pic>
      <p:sp>
        <p:nvSpPr>
          <p:cNvPr id="4" name="TextBox 3">
            <a:extLst>
              <a:ext uri="{FF2B5EF4-FFF2-40B4-BE49-F238E27FC236}">
                <a16:creationId xmlns:a16="http://schemas.microsoft.com/office/drawing/2014/main" id="{1DA05108-717D-44B4-8DA3-304CAFEAABC1}"/>
              </a:ext>
            </a:extLst>
          </p:cNvPr>
          <p:cNvSpPr txBox="1"/>
          <p:nvPr/>
        </p:nvSpPr>
        <p:spPr>
          <a:xfrm>
            <a:off x="256032" y="1280160"/>
            <a:ext cx="86136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Tier 1: 15 items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Team Subscale – 2 items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Implementation Subscale – 9 items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Evaluation Subscale – 4 items </a:t>
            </a:r>
          </a:p>
        </p:txBody>
      </p:sp>
      <p:pic>
        <p:nvPicPr>
          <p:cNvPr id="5" name="Picture 4">
            <a:extLst>
              <a:ext uri="{FF2B5EF4-FFF2-40B4-BE49-F238E27FC236}">
                <a16:creationId xmlns:a16="http://schemas.microsoft.com/office/drawing/2014/main" id="{F9A8B214-A717-8043-96AE-463D5F828B6D}"/>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768443" y="571500"/>
            <a:ext cx="1095375" cy="1066800"/>
          </a:xfrm>
          <a:prstGeom prst="rect">
            <a:avLst/>
          </a:prstGeom>
          <a:noFill/>
          <a:ln>
            <a:noFill/>
          </a:ln>
        </p:spPr>
      </p:pic>
    </p:spTree>
    <p:extLst>
      <p:ext uri="{BB962C8B-B14F-4D97-AF65-F5344CB8AC3E}">
        <p14:creationId xmlns:p14="http://schemas.microsoft.com/office/powerpoint/2010/main" val="2906034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4D22-D3FC-4C5F-BD8A-4FC915252FE0}"/>
              </a:ext>
            </a:extLst>
          </p:cNvPr>
          <p:cNvSpPr>
            <a:spLocks noGrp="1"/>
          </p:cNvSpPr>
          <p:nvPr>
            <p:ph type="title"/>
          </p:nvPr>
        </p:nvSpPr>
        <p:spPr>
          <a:xfrm>
            <a:off x="304800" y="152400"/>
            <a:ext cx="8458200" cy="1143000"/>
          </a:xfrm>
          <a:solidFill>
            <a:srgbClr val="008000"/>
          </a:solidFill>
        </p:spPr>
        <p:txBody>
          <a:bodyPr/>
          <a:lstStyle/>
          <a:p>
            <a:r>
              <a:rPr lang="en-US" sz="4400" dirty="0">
                <a:solidFill>
                  <a:schemeClr val="accent3"/>
                </a:solidFill>
              </a:rPr>
              <a:t>Cultural Responsiveness Field Guide</a:t>
            </a:r>
          </a:p>
        </p:txBody>
      </p:sp>
      <p:sp>
        <p:nvSpPr>
          <p:cNvPr id="3" name="Text Placeholder 2">
            <a:extLst>
              <a:ext uri="{FF2B5EF4-FFF2-40B4-BE49-F238E27FC236}">
                <a16:creationId xmlns:a16="http://schemas.microsoft.com/office/drawing/2014/main" id="{80D40DC1-5F3F-4383-B7BB-456C3C56F25C}"/>
              </a:ext>
            </a:extLst>
          </p:cNvPr>
          <p:cNvSpPr>
            <a:spLocks noGrp="1"/>
          </p:cNvSpPr>
          <p:nvPr>
            <p:ph type="body" sz="half" idx="1"/>
          </p:nvPr>
        </p:nvSpPr>
        <p:spPr>
          <a:xfrm>
            <a:off x="304800" y="1676400"/>
            <a:ext cx="4191000" cy="4648200"/>
          </a:xfrm>
        </p:spPr>
        <p:txBody>
          <a:bodyPr/>
          <a:lstStyle/>
          <a:p>
            <a:r>
              <a:rPr lang="en-US" sz="2800" dirty="0"/>
              <a:t>Outlines ways to embed equity efforts into SWPBIS through alignment with core PBIS components</a:t>
            </a:r>
          </a:p>
          <a:p>
            <a:r>
              <a:rPr lang="en-US" sz="2800" dirty="0">
                <a:solidFill>
                  <a:schemeClr val="accent2"/>
                </a:solidFill>
                <a:hlinkClick r:id="rId3">
                  <a:extLst>
                    <a:ext uri="{A12FA001-AC4F-418D-AE19-62706E023703}">
                      <ahyp:hlinkClr xmlns:ahyp="http://schemas.microsoft.com/office/drawing/2018/hyperlinkcolor" val="tx"/>
                    </a:ext>
                  </a:extLst>
                </a:hlinkClick>
              </a:rPr>
              <a:t>https://www.pbis.org/resource/pbis-cultural-responsiveness-field-guide-resources-for-trainers-and-coaches</a:t>
            </a:r>
            <a:r>
              <a:rPr lang="en-US" sz="2800" dirty="0">
                <a:solidFill>
                  <a:schemeClr val="accent2"/>
                </a:solidFill>
              </a:rPr>
              <a:t>  </a:t>
            </a:r>
          </a:p>
          <a:p>
            <a:pPr marL="0" indent="0">
              <a:buNone/>
            </a:pPr>
            <a:endParaRPr lang="en-US" sz="2800" dirty="0"/>
          </a:p>
        </p:txBody>
      </p:sp>
      <p:pic>
        <p:nvPicPr>
          <p:cNvPr id="5" name="Content Placeholder 4">
            <a:extLst>
              <a:ext uri="{FF2B5EF4-FFF2-40B4-BE49-F238E27FC236}">
                <a16:creationId xmlns:a16="http://schemas.microsoft.com/office/drawing/2014/main" id="{4B7EEC1A-89CB-4A7B-A572-804113F87203}"/>
              </a:ext>
            </a:extLst>
          </p:cNvPr>
          <p:cNvPicPr>
            <a:picLocks noGrp="1" noChangeAspect="1"/>
          </p:cNvPicPr>
          <p:nvPr>
            <p:ph sz="half" idx="2"/>
          </p:nvPr>
        </p:nvPicPr>
        <p:blipFill>
          <a:blip r:embed="rId4"/>
          <a:srcRect/>
          <a:stretch/>
        </p:blipFill>
        <p:spPr>
          <a:xfrm>
            <a:off x="4648202" y="1676400"/>
            <a:ext cx="4391428" cy="3638133"/>
          </a:xfrm>
        </p:spPr>
      </p:pic>
      <p:sp>
        <p:nvSpPr>
          <p:cNvPr id="4" name="TextBox 3">
            <a:extLst>
              <a:ext uri="{FF2B5EF4-FFF2-40B4-BE49-F238E27FC236}">
                <a16:creationId xmlns:a16="http://schemas.microsoft.com/office/drawing/2014/main" id="{42AB6897-6D5B-6145-8A90-77AAAE378DBB}"/>
              </a:ext>
            </a:extLst>
          </p:cNvPr>
          <p:cNvSpPr txBox="1"/>
          <p:nvPr/>
        </p:nvSpPr>
        <p:spPr>
          <a:xfrm>
            <a:off x="4724400" y="5314533"/>
            <a:ext cx="4191000" cy="646331"/>
          </a:xfrm>
          <a:prstGeom prst="rect">
            <a:avLst/>
          </a:prstGeom>
          <a:noFill/>
        </p:spPr>
        <p:txBody>
          <a:bodyPr wrap="square" rtlCol="0">
            <a:spAutoFit/>
          </a:bodyPr>
          <a:lstStyle/>
          <a:p>
            <a:r>
              <a:rPr lang="en-US" dirty="0"/>
              <a:t>See Section II: TFI Cultural Responsiveness Companion on pg. 6</a:t>
            </a:r>
          </a:p>
        </p:txBody>
      </p:sp>
    </p:spTree>
    <p:extLst>
      <p:ext uri="{BB962C8B-B14F-4D97-AF65-F5344CB8AC3E}">
        <p14:creationId xmlns:p14="http://schemas.microsoft.com/office/powerpoint/2010/main" val="26263949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97A08E-CB82-4414-8572-117120ABEA1F}"/>
              </a:ext>
            </a:extLst>
          </p:cNvPr>
          <p:cNvSpPr>
            <a:spLocks noGrp="1"/>
          </p:cNvSpPr>
          <p:nvPr>
            <p:ph type="title"/>
          </p:nvPr>
        </p:nvSpPr>
        <p:spPr>
          <a:solidFill>
            <a:srgbClr val="008000"/>
          </a:solidFill>
        </p:spPr>
        <p:txBody>
          <a:bodyPr/>
          <a:lstStyle/>
          <a:p>
            <a:r>
              <a:rPr lang="en-US" sz="4000" dirty="0">
                <a:solidFill>
                  <a:schemeClr val="accent3"/>
                </a:solidFill>
              </a:rPr>
              <a:t>TFI Cultural Responsiveness Companion</a:t>
            </a:r>
          </a:p>
        </p:txBody>
      </p:sp>
      <p:sp>
        <p:nvSpPr>
          <p:cNvPr id="6" name="Content Placeholder 5">
            <a:extLst>
              <a:ext uri="{FF2B5EF4-FFF2-40B4-BE49-F238E27FC236}">
                <a16:creationId xmlns:a16="http://schemas.microsoft.com/office/drawing/2014/main" id="{9DEE93BD-AD4A-4EAE-AB8D-4635F588072B}"/>
              </a:ext>
            </a:extLst>
          </p:cNvPr>
          <p:cNvSpPr>
            <a:spLocks noGrp="1"/>
          </p:cNvSpPr>
          <p:nvPr>
            <p:ph idx="1"/>
          </p:nvPr>
        </p:nvSpPr>
        <p:spPr/>
        <p:txBody>
          <a:bodyPr/>
          <a:lstStyle/>
          <a:p>
            <a:pPr marL="0" indent="0">
              <a:buNone/>
            </a:pPr>
            <a:r>
              <a:rPr lang="en-US" sz="2400" dirty="0"/>
              <a:t>Administration Guidelines:</a:t>
            </a:r>
          </a:p>
          <a:p>
            <a:r>
              <a:rPr lang="en-US" sz="2400" dirty="0"/>
              <a:t>Complete the TFI</a:t>
            </a:r>
          </a:p>
          <a:p>
            <a:r>
              <a:rPr lang="en-US" sz="2400" dirty="0"/>
              <a:t>Use the TFI Cultural Responsiveness Companion</a:t>
            </a:r>
          </a:p>
          <a:p>
            <a:pPr marL="857250" lvl="1" indent="-457200"/>
            <a:r>
              <a:rPr lang="en-US" sz="2000" dirty="0"/>
              <a:t>Review whole companion</a:t>
            </a:r>
          </a:p>
          <a:p>
            <a:pPr marL="857250" lvl="1" indent="-457200"/>
            <a:r>
              <a:rPr lang="en-US" sz="2000" dirty="0"/>
              <a:t>Consult items from the TFI that are in place (to build on strengths)</a:t>
            </a:r>
          </a:p>
          <a:p>
            <a:pPr marL="857250" lvl="1" indent="-457200"/>
            <a:r>
              <a:rPr lang="en-US" sz="2000" dirty="0"/>
              <a:t>Assess items where the TFI indicates need for improvement</a:t>
            </a:r>
          </a:p>
          <a:p>
            <a:pPr marL="857250" lvl="1" indent="-457200"/>
            <a:r>
              <a:rPr lang="en-US" sz="2000" dirty="0"/>
              <a:t>*Coaches may want to preselect 4-5 items for the team to review</a:t>
            </a:r>
          </a:p>
          <a:p>
            <a:r>
              <a:rPr lang="en-US" sz="2400" dirty="0"/>
              <a:t>Incorporate into action plan</a:t>
            </a:r>
          </a:p>
        </p:txBody>
      </p:sp>
      <p:pic>
        <p:nvPicPr>
          <p:cNvPr id="4" name="Picture 3">
            <a:extLst>
              <a:ext uri="{FF2B5EF4-FFF2-40B4-BE49-F238E27FC236}">
                <a16:creationId xmlns:a16="http://schemas.microsoft.com/office/drawing/2014/main" id="{1EBEEF4F-4F1C-BD4C-B5D3-16EB4E4C6B81}"/>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7910512" y="914400"/>
            <a:ext cx="1095375" cy="1066800"/>
          </a:xfrm>
          <a:prstGeom prst="rect">
            <a:avLst/>
          </a:prstGeom>
          <a:noFill/>
          <a:ln>
            <a:noFill/>
          </a:ln>
        </p:spPr>
      </p:pic>
    </p:spTree>
    <p:extLst>
      <p:ext uri="{BB962C8B-B14F-4D97-AF65-F5344CB8AC3E}">
        <p14:creationId xmlns:p14="http://schemas.microsoft.com/office/powerpoint/2010/main" val="3542619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85F8-2878-4035-B5AB-B4FCA915A2A6}"/>
              </a:ext>
            </a:extLst>
          </p:cNvPr>
          <p:cNvSpPr>
            <a:spLocks noGrp="1"/>
          </p:cNvSpPr>
          <p:nvPr>
            <p:ph type="title"/>
          </p:nvPr>
        </p:nvSpPr>
        <p:spPr>
          <a:xfrm>
            <a:off x="457200" y="152400"/>
            <a:ext cx="8305800" cy="1143000"/>
          </a:xfrm>
          <a:solidFill>
            <a:schemeClr val="bg1"/>
          </a:solidFill>
        </p:spPr>
        <p:txBody>
          <a:bodyPr/>
          <a:lstStyle/>
          <a:p>
            <a:r>
              <a:rPr lang="en-US" sz="4000" dirty="0">
                <a:solidFill>
                  <a:srgbClr val="008000"/>
                </a:solidFill>
              </a:rPr>
              <a:t>Example: 1.9 Feedback &amp; Acknowledgement</a:t>
            </a:r>
          </a:p>
        </p:txBody>
      </p:sp>
      <p:sp>
        <p:nvSpPr>
          <p:cNvPr id="3" name="Content Placeholder 2">
            <a:extLst>
              <a:ext uri="{FF2B5EF4-FFF2-40B4-BE49-F238E27FC236}">
                <a16:creationId xmlns:a16="http://schemas.microsoft.com/office/drawing/2014/main" id="{17A5E673-9036-4C11-9B35-8F453915468F}"/>
              </a:ext>
            </a:extLst>
          </p:cNvPr>
          <p:cNvSpPr>
            <a:spLocks noGrp="1"/>
          </p:cNvSpPr>
          <p:nvPr>
            <p:ph idx="1"/>
          </p:nvPr>
        </p:nvSpPr>
        <p:spPr>
          <a:xfrm>
            <a:off x="304800" y="1600200"/>
            <a:ext cx="8458200" cy="4953000"/>
          </a:xfrm>
          <a:solidFill>
            <a:schemeClr val="bg1"/>
          </a:solidFill>
        </p:spPr>
        <p:txBody>
          <a:bodyPr/>
          <a:lstStyle/>
          <a:p>
            <a:pPr marL="0" indent="0">
              <a:spcBef>
                <a:spcPts val="0"/>
              </a:spcBef>
              <a:spcAft>
                <a:spcPts val="600"/>
              </a:spcAft>
              <a:buNone/>
            </a:pPr>
            <a:r>
              <a:rPr lang="en-US" sz="2200" dirty="0"/>
              <a:t>CR Concept: SUPPORTIVE ENVIRONMENT</a:t>
            </a:r>
          </a:p>
          <a:p>
            <a:pPr marL="0" indent="0">
              <a:spcBef>
                <a:spcPts val="0"/>
              </a:spcBef>
              <a:spcAft>
                <a:spcPts val="600"/>
              </a:spcAft>
              <a:buNone/>
            </a:pPr>
            <a:r>
              <a:rPr lang="en-US" sz="2200" b="1" dirty="0"/>
              <a:t>SWPBIS Big Idea</a:t>
            </a:r>
            <a:r>
              <a:rPr lang="en-US" sz="2200" dirty="0"/>
              <a:t>: Attending to and acknowledging desired student behaviors increases the likelihood of these behaviors recurring. </a:t>
            </a:r>
          </a:p>
          <a:p>
            <a:pPr marL="0" indent="0">
              <a:spcBef>
                <a:spcPts val="0"/>
              </a:spcBef>
              <a:spcAft>
                <a:spcPts val="600"/>
              </a:spcAft>
              <a:buNone/>
            </a:pPr>
            <a:r>
              <a:rPr lang="en-US" sz="2200" b="1" dirty="0"/>
              <a:t>CR Elaboration</a:t>
            </a:r>
            <a:r>
              <a:rPr lang="en-US" sz="2200" dirty="0"/>
              <a:t>: Teams involve students, families, and communities in the development and use of acknowledgement systems in order to create systems that are meaningful and authentic and consider the culture of the students they serve when designing recognition systems.</a:t>
            </a:r>
          </a:p>
          <a:p>
            <a:pPr marL="0" indent="0">
              <a:spcBef>
                <a:spcPts val="0"/>
              </a:spcBef>
              <a:spcAft>
                <a:spcPts val="600"/>
              </a:spcAft>
              <a:buNone/>
            </a:pPr>
            <a:r>
              <a:rPr lang="en-US" sz="2200" b="1" i="1" dirty="0"/>
              <a:t>Non-Examples</a:t>
            </a:r>
            <a:r>
              <a:rPr lang="en-US" sz="2200" dirty="0"/>
              <a:t>: Some student enrollment groups have inequitable</a:t>
            </a:r>
          </a:p>
          <a:p>
            <a:pPr marL="0" indent="0">
              <a:spcBef>
                <a:spcPts val="0"/>
              </a:spcBef>
              <a:spcAft>
                <a:spcPts val="600"/>
              </a:spcAft>
              <a:buNone/>
            </a:pPr>
            <a:r>
              <a:rPr lang="en-US" sz="2200" dirty="0"/>
              <a:t>access to acknowledgement.</a:t>
            </a:r>
          </a:p>
          <a:p>
            <a:pPr marL="0" indent="0">
              <a:spcBef>
                <a:spcPts val="0"/>
              </a:spcBef>
              <a:spcAft>
                <a:spcPts val="600"/>
              </a:spcAft>
              <a:buNone/>
            </a:pPr>
            <a:r>
              <a:rPr lang="en-US" sz="2200" b="1" i="1" dirty="0"/>
              <a:t>Examples</a:t>
            </a:r>
            <a:r>
              <a:rPr lang="en-US" sz="2200" dirty="0"/>
              <a:t>: Teams actively seek feedback from students, families, and the community about preferences for acknowledgement and perceptions of the current systems at least annually</a:t>
            </a:r>
          </a:p>
        </p:txBody>
      </p:sp>
    </p:spTree>
    <p:extLst>
      <p:ext uri="{BB962C8B-B14F-4D97-AF65-F5344CB8AC3E}">
        <p14:creationId xmlns:p14="http://schemas.microsoft.com/office/powerpoint/2010/main" val="2559593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individually (or with partner coach) for </a:t>
            </a:r>
            <a:r>
              <a:rPr lang="en-US" sz="2200" dirty="0">
                <a:solidFill>
                  <a:srgbClr val="000000"/>
                </a:solidFill>
                <a:latin typeface="Franklin Gothic Medium"/>
              </a:rPr>
              <a:t>30</a:t>
            </a: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 Self-Assess with TFI &amp; CR Companion</a:t>
            </a:r>
            <a:endParaRPr lang="en-US" sz="4000" b="1" i="1" dirty="0">
              <a:solidFill>
                <a:srgbClr val="3366FF"/>
              </a:solidFill>
            </a:endParaRPr>
          </a:p>
        </p:txBody>
      </p:sp>
      <p:sp>
        <p:nvSpPr>
          <p:cNvPr id="139268" name="Rectangle 3"/>
          <p:cNvSpPr>
            <a:spLocks noGrp="1" noChangeArrowheads="1"/>
          </p:cNvSpPr>
          <p:nvPr>
            <p:ph idx="1"/>
          </p:nvPr>
        </p:nvSpPr>
        <p:spPr>
          <a:xfrm>
            <a:off x="2362200" y="1608666"/>
            <a:ext cx="6477000" cy="4639733"/>
          </a:xfrm>
          <a:solidFill>
            <a:srgbClr val="FFFFFF"/>
          </a:solidFill>
        </p:spPr>
        <p:txBody>
          <a:bodyPr/>
          <a:lstStyle/>
          <a:p>
            <a:pPr eaLnBrk="1" hangingPunct="1">
              <a:lnSpc>
                <a:spcPct val="90000"/>
              </a:lnSpc>
            </a:pPr>
            <a:r>
              <a:rPr lang="en-US" sz="2600" dirty="0"/>
              <a:t>Find the </a:t>
            </a:r>
            <a:r>
              <a:rPr lang="en-US" sz="2600" dirty="0">
                <a:solidFill>
                  <a:schemeClr val="accent2"/>
                </a:solidFill>
                <a:hlinkClick r:id="rId3">
                  <a:extLst>
                    <a:ext uri="{A12FA001-AC4F-418D-AE19-62706E023703}">
                      <ahyp:hlinkClr xmlns:ahyp="http://schemas.microsoft.com/office/drawing/2018/hyperlinkcolor" val="tx"/>
                    </a:ext>
                  </a:extLst>
                </a:hlinkClick>
              </a:rPr>
              <a:t>Tiered Fidelity Inventory </a:t>
            </a:r>
            <a:r>
              <a:rPr lang="en-US" sz="2600" dirty="0"/>
              <a:t>and the </a:t>
            </a:r>
            <a:r>
              <a:rPr lang="en-US" sz="2600" dirty="0">
                <a:solidFill>
                  <a:schemeClr val="accent2"/>
                </a:solidFill>
                <a:hlinkClick r:id="rId4">
                  <a:extLst>
                    <a:ext uri="{A12FA001-AC4F-418D-AE19-62706E023703}">
                      <ahyp:hlinkClr xmlns:ahyp="http://schemas.microsoft.com/office/drawing/2018/hyperlinkcolor" val="tx"/>
                    </a:ext>
                  </a:extLst>
                </a:hlinkClick>
              </a:rPr>
              <a:t>TFI Cultural Responsiveness Companion</a:t>
            </a:r>
            <a:endParaRPr lang="en-US" sz="2600" dirty="0"/>
          </a:p>
          <a:p>
            <a:pPr lvl="1" eaLnBrk="1" hangingPunct="1">
              <a:lnSpc>
                <a:spcPct val="90000"/>
              </a:lnSpc>
            </a:pPr>
            <a:r>
              <a:rPr lang="en-US" sz="2400" dirty="0"/>
              <a:t>Consider bookmarking/downloading</a:t>
            </a:r>
            <a:endParaRPr lang="en-US" sz="2400" dirty="0">
              <a:solidFill>
                <a:schemeClr val="accent2"/>
              </a:solidFill>
            </a:endParaRPr>
          </a:p>
          <a:p>
            <a:pPr eaLnBrk="1" hangingPunct="1">
              <a:lnSpc>
                <a:spcPct val="90000"/>
              </a:lnSpc>
            </a:pPr>
            <a:r>
              <a:rPr lang="en-US" sz="2600" dirty="0"/>
              <a:t>Review/self-assess using the TFI</a:t>
            </a:r>
          </a:p>
          <a:p>
            <a:pPr eaLnBrk="1" hangingPunct="1">
              <a:lnSpc>
                <a:spcPct val="90000"/>
              </a:lnSpc>
            </a:pPr>
            <a:r>
              <a:rPr lang="en-US" sz="2600" dirty="0"/>
              <a:t>Review the TFI Cultural Responsiveness Companion</a:t>
            </a:r>
          </a:p>
          <a:p>
            <a:pPr lvl="1" eaLnBrk="1" hangingPunct="1">
              <a:lnSpc>
                <a:spcPct val="90000"/>
              </a:lnSpc>
            </a:pPr>
            <a:r>
              <a:rPr lang="en-US" sz="2400" dirty="0"/>
              <a:t>Identify 3-5 items to review with your team at the next training day</a:t>
            </a:r>
          </a:p>
          <a:p>
            <a:pPr lvl="1" eaLnBrk="1" hangingPunct="1">
              <a:lnSpc>
                <a:spcPct val="90000"/>
              </a:lnSpc>
            </a:pPr>
            <a:r>
              <a:rPr lang="en-US" sz="2400" dirty="0"/>
              <a:t>Identify any questions you have regarding use of this tool</a:t>
            </a:r>
          </a:p>
          <a:p>
            <a:pPr marL="0" indent="0" eaLnBrk="1" hangingPunct="1">
              <a:lnSpc>
                <a:spcPct val="90000"/>
              </a:lnSpc>
              <a:buNone/>
            </a:pPr>
            <a:endParaRPr lang="en-US" sz="2800" dirty="0">
              <a:latin typeface="+mj-lt"/>
            </a:endParaRPr>
          </a:p>
          <a:p>
            <a:pPr lvl="1" eaLnBrk="1" hangingPunct="1">
              <a:lnSpc>
                <a:spcPct val="90000"/>
              </a:lnSpc>
            </a:pPr>
            <a:endParaRPr lang="en-US" sz="2000" dirty="0"/>
          </a:p>
        </p:txBody>
      </p:sp>
      <p:pic>
        <p:nvPicPr>
          <p:cNvPr id="10" name="Picture 9"/>
          <p:cNvPicPr>
            <a:picLocks noChangeAspect="1"/>
          </p:cNvPicPr>
          <p:nvPr/>
        </p:nvPicPr>
        <p:blipFill>
          <a:blip r:embed="rId5"/>
          <a:stretch>
            <a:fillRect/>
          </a:stretch>
        </p:blipFill>
        <p:spPr>
          <a:xfrm>
            <a:off x="8077200" y="575734"/>
            <a:ext cx="1066800" cy="1066800"/>
          </a:xfrm>
          <a:prstGeom prst="rect">
            <a:avLst/>
          </a:prstGeom>
        </p:spPr>
      </p:pic>
    </p:spTree>
    <p:extLst>
      <p:ext uri="{BB962C8B-B14F-4D97-AF65-F5344CB8AC3E}">
        <p14:creationId xmlns:p14="http://schemas.microsoft.com/office/powerpoint/2010/main" val="92644411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Focus on Coaching</a:t>
            </a:r>
          </a:p>
          <a:p>
            <a:pPr eaLnBrk="1" hangingPunct="1">
              <a:buFontTx/>
              <a:buNone/>
            </a:pPr>
            <a:r>
              <a:rPr lang="en-US" sz="2400" dirty="0">
                <a:solidFill>
                  <a:srgbClr val="000000"/>
                </a:solidFill>
              </a:rPr>
              <a:t>	</a:t>
            </a:r>
            <a:r>
              <a:rPr lang="en-US" sz="2400" i="1" dirty="0">
                <a:solidFill>
                  <a:srgbClr val="000000"/>
                </a:solidFill>
              </a:rPr>
              <a:t>Quick Review and Focus on Coaching Class-wide PBIS</a:t>
            </a:r>
            <a:endParaRPr lang="en-US" sz="2400" b="1" i="1" dirty="0">
              <a:solidFill>
                <a:srgbClr val="000000"/>
              </a:solidFill>
            </a:endParaRPr>
          </a:p>
          <a:p>
            <a:pPr eaLnBrk="1" hangingPunct="1">
              <a:buFontTx/>
              <a:buNone/>
            </a:pPr>
            <a:r>
              <a:rPr lang="en-US" sz="2400" dirty="0">
                <a:solidFill>
                  <a:srgbClr val="000000"/>
                </a:solidFill>
              </a:rPr>
              <a:t>	</a:t>
            </a:r>
            <a:r>
              <a:rPr lang="en-US" sz="2400" i="1" dirty="0">
                <a:solidFill>
                  <a:srgbClr val="000000"/>
                </a:solidFill>
              </a:rPr>
              <a:t>Coaching Reports</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a:solidFill>
                  <a:srgbClr val="000000"/>
                </a:solidFill>
              </a:rPr>
              <a:t>Using Data to Drive Decision Making for Classrooms</a:t>
            </a:r>
          </a:p>
          <a:p>
            <a:pPr eaLnBrk="1" hangingPunct="1">
              <a:buFontTx/>
              <a:buNone/>
            </a:pPr>
            <a:r>
              <a:rPr lang="en-US" sz="2400" i="1" dirty="0">
                <a:solidFill>
                  <a:srgbClr val="000000"/>
                </a:solidFill>
              </a:rPr>
              <a:t>	Equity Data Review</a:t>
            </a:r>
          </a:p>
          <a:p>
            <a:pPr eaLnBrk="1" hangingPunct="1">
              <a:buFontTx/>
              <a:buNone/>
            </a:pPr>
            <a:r>
              <a:rPr lang="en-US" sz="2400" i="1" dirty="0">
                <a:solidFill>
                  <a:srgbClr val="000000"/>
                </a:solidFill>
              </a:rPr>
              <a:t>	TFI Cultural Responsiveness Companion</a:t>
            </a: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a:solidFill>
                <a:srgbClr val="000000"/>
              </a:solidFill>
              <a:latin typeface="+mj-lt"/>
            </a:endParaRPr>
          </a:p>
        </p:txBody>
      </p:sp>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Rounded Rectangle 5">
            <a:extLst>
              <a:ext uri="{FF2B5EF4-FFF2-40B4-BE49-F238E27FC236}">
                <a16:creationId xmlns:a16="http://schemas.microsoft.com/office/drawing/2014/main" id="{B4A72FA7-43EC-4FA4-9F88-4C6AABC4DDEC}"/>
              </a:ext>
            </a:extLst>
          </p:cNvPr>
          <p:cNvSpPr/>
          <p:nvPr/>
        </p:nvSpPr>
        <p:spPr bwMode="auto">
          <a:xfrm>
            <a:off x="647700" y="5675141"/>
            <a:ext cx="8305800" cy="762001"/>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pitchFamily="-108" charset="-128"/>
            </a:endParaRPr>
          </a:p>
        </p:txBody>
      </p:sp>
    </p:spTree>
    <p:extLst>
      <p:ext uri="{BB962C8B-B14F-4D97-AF65-F5344CB8AC3E}">
        <p14:creationId xmlns:p14="http://schemas.microsoft.com/office/powerpoint/2010/main" val="2350380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lnSpc>
                <a:spcPct val="90000"/>
              </a:lnSpc>
            </a:pPr>
            <a:r>
              <a:rPr lang="en-US" sz="2800" dirty="0"/>
              <a:t>Quick Recap of Day 7 Training</a:t>
            </a:r>
          </a:p>
          <a:p>
            <a:pPr eaLnBrk="1" hangingPunct="1">
              <a:lnSpc>
                <a:spcPct val="90000"/>
              </a:lnSpc>
            </a:pPr>
            <a:endParaRPr lang="en-US" sz="900" dirty="0"/>
          </a:p>
          <a:p>
            <a:pPr eaLnBrk="1" hangingPunct="1">
              <a:lnSpc>
                <a:spcPct val="90000"/>
              </a:lnSpc>
            </a:pPr>
            <a:r>
              <a:rPr lang="en-US" sz="2800" dirty="0"/>
              <a:t>Celebrate Accomplishments</a:t>
            </a:r>
          </a:p>
          <a:p>
            <a:pPr eaLnBrk="1" hangingPunct="1">
              <a:lnSpc>
                <a:spcPct val="90000"/>
              </a:lnSpc>
            </a:pPr>
            <a:endParaRPr lang="en-US" sz="900" dirty="0"/>
          </a:p>
          <a:p>
            <a:pPr eaLnBrk="1" hangingPunct="1">
              <a:lnSpc>
                <a:spcPct val="90000"/>
              </a:lnSpc>
            </a:pPr>
            <a:r>
              <a:rPr lang="en-US" sz="2800" dirty="0"/>
              <a:t>Tier 1: Class-Wide PBIS</a:t>
            </a:r>
          </a:p>
          <a:p>
            <a:pPr lvl="1" eaLnBrk="1" hangingPunct="1">
              <a:lnSpc>
                <a:spcPct val="90000"/>
              </a:lnSpc>
            </a:pPr>
            <a:r>
              <a:rPr lang="en-US" sz="2400" dirty="0"/>
              <a:t>Focus on practices</a:t>
            </a:r>
          </a:p>
          <a:p>
            <a:pPr lvl="1" eaLnBrk="1" hangingPunct="1">
              <a:lnSpc>
                <a:spcPct val="90000"/>
              </a:lnSpc>
            </a:pPr>
            <a:r>
              <a:rPr lang="en-US" sz="2400" dirty="0"/>
              <a:t>Focus on Systems</a:t>
            </a:r>
          </a:p>
          <a:p>
            <a:pPr eaLnBrk="1" hangingPunct="1">
              <a:lnSpc>
                <a:spcPct val="90000"/>
              </a:lnSpc>
            </a:pPr>
            <a:endParaRPr lang="en-US" sz="900" dirty="0"/>
          </a:p>
          <a:p>
            <a:pPr eaLnBrk="1" hangingPunct="1">
              <a:lnSpc>
                <a:spcPct val="90000"/>
              </a:lnSpc>
            </a:pPr>
            <a:endParaRPr lang="en-US" sz="900" dirty="0"/>
          </a:p>
          <a:p>
            <a:pPr eaLnBrk="1" hangingPunct="1">
              <a:lnSpc>
                <a:spcPct val="90000"/>
              </a:lnSpc>
            </a:pPr>
            <a:r>
              <a:rPr lang="en-US" sz="2800" dirty="0"/>
              <a:t>Action Planning</a:t>
            </a:r>
          </a:p>
        </p:txBody>
      </p:sp>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2"/>
          <p:cNvSpPr>
            <a:spLocks noGrp="1" noChangeArrowheads="1"/>
          </p:cNvSpPr>
          <p:nvPr>
            <p:ph type="title"/>
          </p:nvPr>
        </p:nvSpPr>
        <p:spPr>
          <a:xfrm>
            <a:off x="457200" y="3048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Topics to Be Covered on Day 8</a:t>
            </a:r>
          </a:p>
        </p:txBody>
      </p:sp>
      <p:pic>
        <p:nvPicPr>
          <p:cNvPr id="8" name="Picture 7"/>
          <p:cNvPicPr>
            <a:picLocks noChangeAspect="1"/>
          </p:cNvPicPr>
          <p:nvPr/>
        </p:nvPicPr>
        <p:blipFill>
          <a:blip r:embed="rId2"/>
          <a:stretch>
            <a:fillRect/>
          </a:stretch>
        </p:blipFill>
        <p:spPr>
          <a:xfrm>
            <a:off x="0" y="838200"/>
            <a:ext cx="914400" cy="914400"/>
          </a:xfrm>
          <a:prstGeom prst="rect">
            <a:avLst/>
          </a:prstGeom>
        </p:spPr>
      </p:pic>
    </p:spTree>
    <p:extLst>
      <p:ext uri="{BB962C8B-B14F-4D97-AF65-F5344CB8AC3E}">
        <p14:creationId xmlns:p14="http://schemas.microsoft.com/office/powerpoint/2010/main" val="102607259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for 10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Show, Tell, and Ask</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a:lnSpc>
                <a:spcPct val="90000"/>
              </a:lnSpc>
            </a:pPr>
            <a:r>
              <a:rPr lang="en-US" sz="2800" dirty="0">
                <a:latin typeface="+mj-lt"/>
                <a:ea typeface="ＭＳ Ｐゴシック" pitchFamily="-111" charset="-128"/>
              </a:rPr>
              <a:t>Review your action plan and identify </a:t>
            </a:r>
          </a:p>
          <a:p>
            <a:pPr lvl="1">
              <a:lnSpc>
                <a:spcPct val="90000"/>
              </a:lnSpc>
            </a:pPr>
            <a:endParaRPr lang="en-US" sz="2400" dirty="0">
              <a:latin typeface="+mj-lt"/>
              <a:ea typeface="ＭＳ Ｐゴシック" pitchFamily="-111" charset="-128"/>
            </a:endParaRPr>
          </a:p>
          <a:p>
            <a:pPr lvl="1">
              <a:lnSpc>
                <a:spcPct val="90000"/>
              </a:lnSpc>
            </a:pPr>
            <a:r>
              <a:rPr lang="en-US" sz="2400" dirty="0">
                <a:latin typeface="+mj-lt"/>
                <a:ea typeface="ＭＳ Ｐゴシック" pitchFamily="-111" charset="-128"/>
              </a:rPr>
              <a:t>1-2 accomplishments </a:t>
            </a:r>
          </a:p>
          <a:p>
            <a:pPr lvl="1">
              <a:lnSpc>
                <a:spcPct val="90000"/>
              </a:lnSpc>
            </a:pPr>
            <a:endParaRPr lang="en-US" sz="2400" dirty="0">
              <a:latin typeface="+mj-lt"/>
              <a:ea typeface="ＭＳ Ｐゴシック" pitchFamily="-111" charset="-128"/>
            </a:endParaRPr>
          </a:p>
          <a:p>
            <a:pPr lvl="1">
              <a:lnSpc>
                <a:spcPct val="90000"/>
              </a:lnSpc>
            </a:pPr>
            <a:r>
              <a:rPr lang="en-US" sz="2400" dirty="0">
                <a:latin typeface="+mj-lt"/>
                <a:ea typeface="ＭＳ Ｐゴシック" pitchFamily="-111" charset="-128"/>
              </a:rPr>
              <a:t>1-2 questions or concerns shared by most members of team</a:t>
            </a:r>
          </a:p>
          <a:p>
            <a:pPr lvl="1">
              <a:lnSpc>
                <a:spcPct val="90000"/>
              </a:lnSpc>
            </a:pPr>
            <a:endParaRPr lang="en-US" sz="2400" dirty="0">
              <a:latin typeface="+mj-lt"/>
              <a:ea typeface="ＭＳ Ｐゴシック" pitchFamily="-111" charset="-128"/>
            </a:endParaRPr>
          </a:p>
          <a:p>
            <a:pPr>
              <a:lnSpc>
                <a:spcPct val="90000"/>
              </a:lnSpc>
            </a:pPr>
            <a:r>
              <a:rPr lang="en-US" sz="2800" dirty="0">
                <a:latin typeface="+mj-lt"/>
                <a:ea typeface="ＭＳ Ｐゴシック" pitchFamily="-111" charset="-128"/>
              </a:rPr>
              <a:t>You’ll have 5 min to show, tell, and ask!</a:t>
            </a:r>
          </a:p>
        </p:txBody>
      </p:sp>
      <p:pic>
        <p:nvPicPr>
          <p:cNvPr id="6" name="Picture 5"/>
          <p:cNvPicPr>
            <a:picLocks noChangeAspect="1"/>
          </p:cNvPicPr>
          <p:nvPr/>
        </p:nvPicPr>
        <p:blipFill>
          <a:blip r:embed="rId3"/>
          <a:stretch>
            <a:fillRect/>
          </a:stretch>
        </p:blipFill>
        <p:spPr>
          <a:xfrm>
            <a:off x="0" y="990600"/>
            <a:ext cx="914400" cy="914400"/>
          </a:xfrm>
          <a:prstGeom prst="rect">
            <a:avLst/>
          </a:prstGeom>
        </p:spPr>
      </p:pic>
    </p:spTree>
    <p:extLst>
      <p:ext uri="{BB962C8B-B14F-4D97-AF65-F5344CB8AC3E}">
        <p14:creationId xmlns:p14="http://schemas.microsoft.com/office/powerpoint/2010/main" val="15936812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38200" y="1524000"/>
            <a:ext cx="3792838" cy="2806700"/>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4724400" y="4008410"/>
            <a:ext cx="3765037" cy="2819400"/>
          </a:xfrm>
          <a:prstGeom prst="rect">
            <a:avLst/>
          </a:prstGeom>
          <a:ln>
            <a:solidFill>
              <a:srgbClr val="000000"/>
            </a:solidFill>
          </a:ln>
        </p:spPr>
      </p:pic>
      <p:sp>
        <p:nvSpPr>
          <p:cNvPr id="8"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a:solidFill>
                  <a:srgbClr val="008000"/>
                </a:solidFill>
                <a:latin typeface="+mj-lt"/>
              </a:rPr>
              <a:t> Legend</a:t>
            </a:r>
          </a:p>
        </p:txBody>
      </p:sp>
      <p:pic>
        <p:nvPicPr>
          <p:cNvPr id="9" name="Picture 8"/>
          <p:cNvPicPr>
            <a:picLocks noChangeAspect="1"/>
          </p:cNvPicPr>
          <p:nvPr/>
        </p:nvPicPr>
        <p:blipFill>
          <a:blip r:embed="rId4"/>
          <a:stretch>
            <a:fillRect/>
          </a:stretch>
        </p:blipFill>
        <p:spPr>
          <a:xfrm>
            <a:off x="8077200" y="609600"/>
            <a:ext cx="1066800" cy="1066800"/>
          </a:xfrm>
          <a:prstGeom prst="rect">
            <a:avLst/>
          </a:prstGeom>
        </p:spPr>
      </p:pic>
      <p:sp>
        <p:nvSpPr>
          <p:cNvPr id="10" name="TextBox 9"/>
          <p:cNvSpPr txBox="1"/>
          <p:nvPr/>
        </p:nvSpPr>
        <p:spPr>
          <a:xfrm>
            <a:off x="1137045" y="4419600"/>
            <a:ext cx="3434955" cy="461665"/>
          </a:xfrm>
          <a:prstGeom prst="rect">
            <a:avLst/>
          </a:prstGeom>
          <a:noFill/>
        </p:spPr>
        <p:txBody>
          <a:bodyPr wrap="none" rtlCol="0">
            <a:spAutoFit/>
          </a:bodyPr>
          <a:lstStyle/>
          <a:p>
            <a:r>
              <a:rPr lang="en-US" dirty="0"/>
              <a:t>Chapter Header (e.g., I)</a:t>
            </a:r>
          </a:p>
        </p:txBody>
      </p:sp>
      <p:sp>
        <p:nvSpPr>
          <p:cNvPr id="11" name="TextBox 10"/>
          <p:cNvSpPr txBox="1"/>
          <p:nvPr/>
        </p:nvSpPr>
        <p:spPr>
          <a:xfrm>
            <a:off x="5105400" y="3429000"/>
            <a:ext cx="2972989" cy="461665"/>
          </a:xfrm>
          <a:prstGeom prst="rect">
            <a:avLst/>
          </a:prstGeom>
          <a:noFill/>
        </p:spPr>
        <p:txBody>
          <a:bodyPr wrap="none" rtlCol="0">
            <a:spAutoFit/>
          </a:bodyPr>
          <a:lstStyle/>
          <a:p>
            <a:r>
              <a:rPr lang="en-US" dirty="0"/>
              <a:t>Section Header (I.A)</a:t>
            </a:r>
          </a:p>
        </p:txBody>
      </p:sp>
    </p:spTree>
    <p:extLst>
      <p:ext uri="{BB962C8B-B14F-4D97-AF65-F5344CB8AC3E}">
        <p14:creationId xmlns:p14="http://schemas.microsoft.com/office/powerpoint/2010/main" val="9474569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wrap="none" anchor="ctr">
            <a:prstTxWarp prst="textNoShape">
              <a:avLst/>
            </a:prstTxWarp>
          </a:bodyPr>
          <a:lstStyle/>
          <a:p>
            <a:pPr algn="ctr">
              <a:defRPr/>
            </a:pPr>
            <a:r>
              <a:rPr lang="en-US" sz="8000" b="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Class-Wide PBIS:</a:t>
            </a:r>
          </a:p>
          <a:p>
            <a:pPr algn="ctr">
              <a:defRPr/>
            </a:pPr>
            <a:r>
              <a:rPr lang="en-US" sz="8000" b="1" i="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Focus on Practices</a:t>
            </a:r>
          </a:p>
        </p:txBody>
      </p:sp>
      <p:pic>
        <p:nvPicPr>
          <p:cNvPr id="3" name="Picture 2"/>
          <p:cNvPicPr>
            <a:picLocks noChangeAspect="1"/>
          </p:cNvPicPr>
          <p:nvPr/>
        </p:nvPicPr>
        <p:blipFill>
          <a:blip r:embed="rId2"/>
          <a:stretch>
            <a:fillRect/>
          </a:stretch>
        </p:blipFill>
        <p:spPr>
          <a:xfrm>
            <a:off x="-24185" y="4648200"/>
            <a:ext cx="914400" cy="914400"/>
          </a:xfrm>
          <a:prstGeom prst="rect">
            <a:avLst/>
          </a:prstGeom>
        </p:spPr>
      </p:pic>
    </p:spTree>
    <p:extLst>
      <p:ext uri="{BB962C8B-B14F-4D97-AF65-F5344CB8AC3E}">
        <p14:creationId xmlns:p14="http://schemas.microsoft.com/office/powerpoint/2010/main" val="352598732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533400" y="152400"/>
            <a:ext cx="8305800" cy="1447800"/>
          </a:xfrm>
          <a:solidFill>
            <a:srgbClr val="008000"/>
          </a:solidFill>
        </p:spPr>
        <p:txBody>
          <a:bodyPr/>
          <a:lstStyle/>
          <a:p>
            <a:pPr eaLnBrk="1" hangingPunct="1"/>
            <a:r>
              <a:rPr lang="en-US" dirty="0">
                <a:solidFill>
                  <a:schemeClr val="bg1"/>
                </a:solidFill>
              </a:rPr>
              <a:t>Evidence Based Practices in Classroom Management</a:t>
            </a:r>
          </a:p>
        </p:txBody>
      </p:sp>
      <p:sp>
        <p:nvSpPr>
          <p:cNvPr id="218115" name="Rectangle 3"/>
          <p:cNvSpPr>
            <a:spLocks noGrp="1" noChangeArrowheads="1"/>
          </p:cNvSpPr>
          <p:nvPr>
            <p:ph type="body" idx="1"/>
          </p:nvPr>
        </p:nvSpPr>
        <p:spPr>
          <a:xfrm>
            <a:off x="609600" y="1905000"/>
            <a:ext cx="8534400" cy="4953000"/>
          </a:xfrm>
          <a:noFill/>
        </p:spPr>
        <p:txBody>
          <a:bodyPr/>
          <a:lstStyle/>
          <a:p>
            <a:pPr marL="762000" indent="-762000" eaLnBrk="1" hangingPunct="1">
              <a:lnSpc>
                <a:spcPct val="80000"/>
              </a:lnSpc>
              <a:buClr>
                <a:srgbClr val="008000"/>
              </a:buClr>
              <a:buFontTx/>
              <a:buAutoNum type="arabicPeriod"/>
            </a:pPr>
            <a:r>
              <a:rPr lang="en-US" sz="2900" b="1" dirty="0">
                <a:solidFill>
                  <a:srgbClr val="008000"/>
                </a:solidFill>
              </a:rPr>
              <a:t>Maximize structure </a:t>
            </a:r>
            <a:r>
              <a:rPr lang="en-US" sz="2900" b="1" dirty="0"/>
              <a:t>in your classroom. </a:t>
            </a:r>
          </a:p>
          <a:p>
            <a:pPr marL="762000" indent="-762000" eaLnBrk="1" hangingPunct="1">
              <a:lnSpc>
                <a:spcPct val="80000"/>
              </a:lnSpc>
              <a:buClr>
                <a:srgbClr val="008000"/>
              </a:buClr>
              <a:buFontTx/>
              <a:buAutoNum type="arabicPeriod"/>
            </a:pPr>
            <a:endParaRPr lang="en-US" sz="900" b="1" dirty="0"/>
          </a:p>
          <a:p>
            <a:pPr marL="762000" indent="-762000" eaLnBrk="1" hangingPunct="1">
              <a:lnSpc>
                <a:spcPct val="80000"/>
              </a:lnSpc>
              <a:buClr>
                <a:srgbClr val="008000"/>
              </a:buClr>
              <a:buFontTx/>
              <a:buAutoNum type="arabicPeriod"/>
            </a:pPr>
            <a:r>
              <a:rPr lang="en-US" sz="2900" b="1" dirty="0"/>
              <a:t>Post, teach, review, monitor, and reinforce a small number of positively stated </a:t>
            </a:r>
            <a:r>
              <a:rPr lang="en-US" sz="2900" b="1" dirty="0">
                <a:solidFill>
                  <a:srgbClr val="008000"/>
                </a:solidFill>
              </a:rPr>
              <a:t>expectations</a:t>
            </a:r>
            <a:r>
              <a:rPr lang="en-US" sz="2900" b="1" dirty="0"/>
              <a:t>.</a:t>
            </a:r>
          </a:p>
          <a:p>
            <a:pPr marL="762000" indent="-762000" eaLnBrk="1" hangingPunct="1">
              <a:lnSpc>
                <a:spcPct val="80000"/>
              </a:lnSpc>
              <a:buClr>
                <a:srgbClr val="008000"/>
              </a:buClr>
              <a:buFontTx/>
              <a:buAutoNum type="arabicPeriod"/>
            </a:pPr>
            <a:endParaRPr lang="en-US" sz="900" b="1" dirty="0"/>
          </a:p>
          <a:p>
            <a:pPr marL="762000" indent="-762000" eaLnBrk="1" hangingPunct="1">
              <a:lnSpc>
                <a:spcPct val="80000"/>
              </a:lnSpc>
              <a:buClr>
                <a:srgbClr val="008000"/>
              </a:buClr>
              <a:buFontTx/>
              <a:buAutoNum type="arabicPeriod"/>
            </a:pPr>
            <a:r>
              <a:rPr lang="en-US" sz="2900" b="1" dirty="0">
                <a:solidFill>
                  <a:srgbClr val="008000"/>
                </a:solidFill>
              </a:rPr>
              <a:t>Actively engage </a:t>
            </a:r>
            <a:r>
              <a:rPr lang="en-US" sz="2900" b="1" dirty="0"/>
              <a:t>students in observable ways.</a:t>
            </a:r>
          </a:p>
          <a:p>
            <a:pPr marL="762000" indent="-762000" eaLnBrk="1" hangingPunct="1">
              <a:lnSpc>
                <a:spcPct val="80000"/>
              </a:lnSpc>
              <a:buClr>
                <a:srgbClr val="008000"/>
              </a:buClr>
              <a:buFontTx/>
              <a:buAutoNum type="arabicPeriod"/>
            </a:pPr>
            <a:endParaRPr lang="en-US" sz="900" b="1" dirty="0"/>
          </a:p>
          <a:p>
            <a:pPr marL="762000" indent="-762000" eaLnBrk="1" hangingPunct="1">
              <a:lnSpc>
                <a:spcPct val="80000"/>
              </a:lnSpc>
              <a:buClr>
                <a:srgbClr val="008000"/>
              </a:buClr>
              <a:buFontTx/>
              <a:buAutoNum type="arabicPeriod"/>
            </a:pPr>
            <a:r>
              <a:rPr lang="en-US" sz="2900" b="1" dirty="0"/>
              <a:t>Establish a </a:t>
            </a:r>
            <a:r>
              <a:rPr lang="en-US" sz="2900" b="1" dirty="0">
                <a:solidFill>
                  <a:srgbClr val="008000"/>
                </a:solidFill>
              </a:rPr>
              <a:t>continuum of strategies </a:t>
            </a:r>
            <a:r>
              <a:rPr lang="en-US" sz="2900" b="1" dirty="0"/>
              <a:t>to </a:t>
            </a:r>
            <a:r>
              <a:rPr lang="en-US" sz="2900" b="1" dirty="0">
                <a:solidFill>
                  <a:srgbClr val="008000"/>
                </a:solidFill>
              </a:rPr>
              <a:t>acknowledge appropriate behavior</a:t>
            </a:r>
            <a:r>
              <a:rPr lang="en-US" sz="2900" b="1" dirty="0"/>
              <a:t>.</a:t>
            </a:r>
          </a:p>
          <a:p>
            <a:pPr marL="762000" indent="-762000" eaLnBrk="1" hangingPunct="1">
              <a:lnSpc>
                <a:spcPct val="80000"/>
              </a:lnSpc>
              <a:buClr>
                <a:srgbClr val="008000"/>
              </a:buClr>
              <a:buFontTx/>
              <a:buAutoNum type="arabicPeriod"/>
            </a:pPr>
            <a:endParaRPr lang="en-US" sz="900" b="1" dirty="0"/>
          </a:p>
          <a:p>
            <a:pPr marL="762000" indent="-762000" eaLnBrk="1" hangingPunct="1">
              <a:lnSpc>
                <a:spcPct val="80000"/>
              </a:lnSpc>
              <a:buClr>
                <a:srgbClr val="008000"/>
              </a:buClr>
              <a:buFontTx/>
              <a:buAutoNum type="arabicPeriod"/>
            </a:pPr>
            <a:r>
              <a:rPr lang="en-US" sz="2900" b="1" dirty="0"/>
              <a:t>Establish a </a:t>
            </a:r>
            <a:r>
              <a:rPr lang="en-US" sz="2900" b="1" dirty="0">
                <a:solidFill>
                  <a:srgbClr val="008000"/>
                </a:solidFill>
              </a:rPr>
              <a:t>continuum of strategies </a:t>
            </a:r>
            <a:r>
              <a:rPr lang="en-US" sz="2900" b="1" dirty="0"/>
              <a:t>to </a:t>
            </a:r>
            <a:r>
              <a:rPr lang="en-US" sz="2900" b="1" dirty="0">
                <a:solidFill>
                  <a:srgbClr val="008000"/>
                </a:solidFill>
              </a:rPr>
              <a:t>respond to inappropriate behavior</a:t>
            </a:r>
            <a:r>
              <a:rPr lang="en-US" sz="2900" b="1" dirty="0"/>
              <a:t>.</a:t>
            </a:r>
            <a:endParaRPr lang="en-US" sz="2900" dirty="0"/>
          </a:p>
          <a:p>
            <a:pPr marL="762000" indent="-762000" eaLnBrk="1" hangingPunct="1">
              <a:lnSpc>
                <a:spcPct val="80000"/>
              </a:lnSpc>
            </a:pPr>
            <a:endParaRPr lang="en-US" sz="2900" dirty="0"/>
          </a:p>
        </p:txBody>
      </p:sp>
      <p:sp>
        <p:nvSpPr>
          <p:cNvPr id="12292" name="Text Box 5"/>
          <p:cNvSpPr txBox="1">
            <a:spLocks noChangeArrowheads="1"/>
          </p:cNvSpPr>
          <p:nvPr/>
        </p:nvSpPr>
        <p:spPr bwMode="auto">
          <a:xfrm>
            <a:off x="0" y="6457950"/>
            <a:ext cx="6553200" cy="400050"/>
          </a:xfrm>
          <a:prstGeom prst="rect">
            <a:avLst/>
          </a:prstGeom>
          <a:noFill/>
          <a:ln w="9525">
            <a:noFill/>
            <a:miter lim="800000"/>
            <a:headEnd/>
            <a:tailEnd/>
          </a:ln>
        </p:spPr>
        <p:txBody>
          <a:bodyPr>
            <a:spAutoFit/>
          </a:bodyPr>
          <a:lstStyle/>
          <a:p>
            <a:pPr>
              <a:spcBef>
                <a:spcPct val="50000"/>
              </a:spcBef>
              <a:defRPr/>
            </a:pPr>
            <a:r>
              <a:rPr lang="en-US" sz="2000" dirty="0">
                <a:latin typeface="+mn-lt"/>
                <a:cs typeface="+mn-cs"/>
              </a:rPr>
              <a:t>(Simonsen, Fairbanks, </a:t>
            </a:r>
            <a:r>
              <a:rPr lang="en-US" sz="2000" dirty="0" err="1">
                <a:latin typeface="+mn-lt"/>
                <a:cs typeface="+mn-cs"/>
              </a:rPr>
              <a:t>Briesch</a:t>
            </a:r>
            <a:r>
              <a:rPr lang="en-US" sz="2000" dirty="0">
                <a:latin typeface="+mn-lt"/>
                <a:cs typeface="+mn-cs"/>
              </a:rPr>
              <a:t>, Myers, &amp; Sugai, 2008)</a:t>
            </a:r>
          </a:p>
        </p:txBody>
      </p:sp>
      <p:pic>
        <p:nvPicPr>
          <p:cNvPr id="5" name="Picture 4"/>
          <p:cNvPicPr/>
          <p:nvPr/>
        </p:nvPicPr>
        <p:blipFill>
          <a:blip r:embed="rId2">
            <a:extLst>
              <a:ext uri="{28A0092B-C50C-407E-A947-70E740481C1C}">
                <a14:useLocalDpi xmlns:a14="http://schemas.microsoft.com/office/drawing/2010/main"/>
              </a:ext>
            </a:extLst>
          </a:blip>
          <a:srcRect/>
          <a:stretch>
            <a:fillRect/>
          </a:stretch>
        </p:blipFill>
        <p:spPr bwMode="auto">
          <a:xfrm>
            <a:off x="8077200" y="990600"/>
            <a:ext cx="1066800" cy="967740"/>
          </a:xfrm>
          <a:prstGeom prst="rect">
            <a:avLst/>
          </a:prstGeom>
          <a:noFill/>
          <a:ln>
            <a:noFill/>
          </a:ln>
        </p:spPr>
      </p:pic>
      <p:pic>
        <p:nvPicPr>
          <p:cNvPr id="6" name="Picture 5"/>
          <p:cNvPicPr>
            <a:picLocks noChangeAspect="1"/>
          </p:cNvPicPr>
          <p:nvPr/>
        </p:nvPicPr>
        <p:blipFill>
          <a:blip r:embed="rId3"/>
          <a:stretch>
            <a:fillRect/>
          </a:stretch>
        </p:blipFill>
        <p:spPr>
          <a:xfrm>
            <a:off x="0" y="990600"/>
            <a:ext cx="914400" cy="914400"/>
          </a:xfrm>
          <a:prstGeom prst="rect">
            <a:avLst/>
          </a:prstGeom>
        </p:spPr>
      </p:pic>
    </p:spTree>
    <p:extLst>
      <p:ext uri="{BB962C8B-B14F-4D97-AF65-F5344CB8AC3E}">
        <p14:creationId xmlns:p14="http://schemas.microsoft.com/office/powerpoint/2010/main" val="22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1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81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81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81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0"/>
            <a:ext cx="9144000" cy="957263"/>
          </a:xfrm>
          <a:solidFill>
            <a:srgbClr val="008000">
              <a:alpha val="30196"/>
            </a:srgbClr>
          </a:solidFill>
        </p:spPr>
        <p:txBody>
          <a:bodyPr/>
          <a:lstStyle/>
          <a:p>
            <a:pPr algn="l" eaLnBrk="1" hangingPunct="1"/>
            <a:r>
              <a:rPr lang="en-US" sz="3200"/>
              <a:t>1. </a:t>
            </a:r>
            <a:r>
              <a:rPr lang="en-US" sz="3200">
                <a:solidFill>
                  <a:srgbClr val="0000FF"/>
                </a:solidFill>
              </a:rPr>
              <a:t>Maximize structure </a:t>
            </a:r>
            <a:r>
              <a:rPr lang="en-US" sz="3200"/>
              <a:t>in your classroom.</a:t>
            </a:r>
          </a:p>
        </p:txBody>
      </p:sp>
      <p:sp>
        <p:nvSpPr>
          <p:cNvPr id="219139" name="Rectangle 3"/>
          <p:cNvSpPr>
            <a:spLocks noGrp="1" noChangeArrowheads="1"/>
          </p:cNvSpPr>
          <p:nvPr>
            <p:ph type="body" idx="1"/>
          </p:nvPr>
        </p:nvSpPr>
        <p:spPr>
          <a:xfrm>
            <a:off x="457200" y="1447800"/>
            <a:ext cx="8382000" cy="4572000"/>
          </a:xfrm>
        </p:spPr>
        <p:txBody>
          <a:bodyPr/>
          <a:lstStyle/>
          <a:p>
            <a:pPr marL="533400" indent="-533400" eaLnBrk="1" hangingPunct="1">
              <a:lnSpc>
                <a:spcPct val="80000"/>
              </a:lnSpc>
            </a:pPr>
            <a:r>
              <a:rPr lang="en-US" sz="2800"/>
              <a:t>Develop </a:t>
            </a:r>
            <a:r>
              <a:rPr lang="en-US" sz="2800" b="1"/>
              <a:t>Predictable Routines</a:t>
            </a:r>
          </a:p>
          <a:p>
            <a:pPr marL="838200" lvl="1" indent="-381000" eaLnBrk="1" hangingPunct="1">
              <a:lnSpc>
                <a:spcPct val="80000"/>
              </a:lnSpc>
            </a:pPr>
            <a:r>
              <a:rPr lang="en-US" sz="2400" b="1"/>
              <a:t>Teacher routines</a:t>
            </a:r>
            <a:endParaRPr lang="en-US" sz="2400"/>
          </a:p>
          <a:p>
            <a:pPr marL="838200" lvl="1" indent="-381000" eaLnBrk="1" hangingPunct="1">
              <a:lnSpc>
                <a:spcPct val="80000"/>
              </a:lnSpc>
            </a:pPr>
            <a:r>
              <a:rPr lang="en-US" sz="2400" b="1"/>
              <a:t>Student routines</a:t>
            </a:r>
            <a:endParaRPr lang="en-US" sz="2400"/>
          </a:p>
          <a:p>
            <a:pPr marL="533400" indent="-533400" eaLnBrk="1" hangingPunct="1">
              <a:lnSpc>
                <a:spcPct val="80000"/>
              </a:lnSpc>
            </a:pPr>
            <a:endParaRPr lang="en-US" sz="1400" b="1"/>
          </a:p>
          <a:p>
            <a:pPr marL="533400" indent="-533400" eaLnBrk="1" hangingPunct="1">
              <a:lnSpc>
                <a:spcPct val="80000"/>
              </a:lnSpc>
            </a:pPr>
            <a:endParaRPr lang="en-US" sz="1400" b="1"/>
          </a:p>
          <a:p>
            <a:pPr marL="533400" indent="-533400" eaLnBrk="1" hangingPunct="1">
              <a:lnSpc>
                <a:spcPct val="80000"/>
              </a:lnSpc>
            </a:pPr>
            <a:endParaRPr lang="en-US" sz="1400" b="1"/>
          </a:p>
          <a:p>
            <a:pPr marL="533400" indent="-533400" eaLnBrk="1" hangingPunct="1">
              <a:lnSpc>
                <a:spcPct val="80000"/>
              </a:lnSpc>
            </a:pPr>
            <a:r>
              <a:rPr lang="en-US" sz="2800" b="1"/>
              <a:t>Design environment</a:t>
            </a:r>
            <a:r>
              <a:rPr lang="en-US" sz="2800"/>
              <a:t> to (a) elicit appropriate behavior and (b) minimize crowding and distraction:</a:t>
            </a:r>
          </a:p>
          <a:p>
            <a:pPr marL="838200" lvl="1" indent="-381000" eaLnBrk="1" hangingPunct="1">
              <a:lnSpc>
                <a:spcPct val="80000"/>
              </a:lnSpc>
            </a:pPr>
            <a:r>
              <a:rPr lang="en-US" sz="2400"/>
              <a:t>Arrange </a:t>
            </a:r>
            <a:r>
              <a:rPr lang="en-US" sz="2400" b="1"/>
              <a:t>furniture</a:t>
            </a:r>
            <a:r>
              <a:rPr lang="en-US" sz="2400"/>
              <a:t> to allow easy traffic flow.</a:t>
            </a:r>
          </a:p>
          <a:p>
            <a:pPr marL="838200" lvl="1" indent="-381000" eaLnBrk="1" hangingPunct="1">
              <a:lnSpc>
                <a:spcPct val="80000"/>
              </a:lnSpc>
            </a:pPr>
            <a:r>
              <a:rPr lang="en-US" sz="2400"/>
              <a:t>Ensure adequate </a:t>
            </a:r>
            <a:r>
              <a:rPr lang="en-US" sz="2400" b="1"/>
              <a:t>supervision</a:t>
            </a:r>
            <a:r>
              <a:rPr lang="en-US" sz="2400"/>
              <a:t> of all areas.</a:t>
            </a:r>
          </a:p>
          <a:p>
            <a:pPr marL="838200" lvl="1" indent="-381000" eaLnBrk="1" hangingPunct="1">
              <a:lnSpc>
                <a:spcPct val="80000"/>
              </a:lnSpc>
            </a:pPr>
            <a:r>
              <a:rPr lang="en-US" sz="2400"/>
              <a:t>Designate staff &amp; student </a:t>
            </a:r>
            <a:r>
              <a:rPr lang="en-US" sz="2400" b="1"/>
              <a:t>areas</a:t>
            </a:r>
            <a:r>
              <a:rPr lang="en-US" sz="2400"/>
              <a:t>.</a:t>
            </a:r>
          </a:p>
          <a:p>
            <a:pPr marL="838200" lvl="1" indent="-381000" eaLnBrk="1" hangingPunct="1">
              <a:lnSpc>
                <a:spcPct val="80000"/>
              </a:lnSpc>
            </a:pPr>
            <a:r>
              <a:rPr lang="en-US" sz="2400" b="1"/>
              <a:t>Seating</a:t>
            </a:r>
            <a:r>
              <a:rPr lang="en-US" sz="2400"/>
              <a:t> arrangements (groups, carpet, etc.)</a:t>
            </a:r>
          </a:p>
          <a:p>
            <a:pPr marL="533400" indent="-533400" eaLnBrk="1" hangingPunct="1">
              <a:lnSpc>
                <a:spcPct val="80000"/>
              </a:lnSpc>
            </a:pPr>
            <a:endParaRPr lang="en-US" sz="2800"/>
          </a:p>
        </p:txBody>
      </p:sp>
      <p:pic>
        <p:nvPicPr>
          <p:cNvPr id="4" name="Picture 3"/>
          <p:cNvPicPr>
            <a:picLocks noChangeAspect="1"/>
          </p:cNvPicPr>
          <p:nvPr/>
        </p:nvPicPr>
        <p:blipFill>
          <a:blip r:embed="rId2"/>
          <a:stretch>
            <a:fillRect/>
          </a:stretch>
        </p:blipFill>
        <p:spPr>
          <a:xfrm>
            <a:off x="-8696" y="685800"/>
            <a:ext cx="914400" cy="914400"/>
          </a:xfrm>
          <a:prstGeom prst="rect">
            <a:avLst/>
          </a:prstGeom>
        </p:spPr>
      </p:pic>
    </p:spTree>
    <p:extLst>
      <p:ext uri="{BB962C8B-B14F-4D97-AF65-F5344CB8AC3E}">
        <p14:creationId xmlns:p14="http://schemas.microsoft.com/office/powerpoint/2010/main" val="68942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913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913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913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913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91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0" y="0"/>
            <a:ext cx="9144000" cy="1447800"/>
          </a:xfrm>
          <a:solidFill>
            <a:srgbClr val="008000">
              <a:alpha val="30196"/>
            </a:srgbClr>
          </a:solidFill>
        </p:spPr>
        <p:txBody>
          <a:bodyPr/>
          <a:lstStyle/>
          <a:p>
            <a:pPr marL="914400" indent="-914400" algn="l" eaLnBrk="1" hangingPunct="1"/>
            <a:r>
              <a:rPr lang="en-US" sz="3200" dirty="0"/>
              <a:t>2.     Post, Teach, Review, Monitor, and reinforce a small number of positively stated </a:t>
            </a:r>
            <a:r>
              <a:rPr lang="en-US" sz="3200" dirty="0">
                <a:solidFill>
                  <a:srgbClr val="0000FF"/>
                </a:solidFill>
              </a:rPr>
              <a:t>expectations</a:t>
            </a:r>
            <a:r>
              <a:rPr lang="en-US" sz="3200" dirty="0"/>
              <a:t>.</a:t>
            </a:r>
          </a:p>
        </p:txBody>
      </p:sp>
      <p:graphicFrame>
        <p:nvGraphicFramePr>
          <p:cNvPr id="5" name="Diagram 4"/>
          <p:cNvGraphicFramePr/>
          <p:nvPr>
            <p:extLst>
              <p:ext uri="{D42A27DB-BD31-4B8C-83A1-F6EECF244321}">
                <p14:modId xmlns:p14="http://schemas.microsoft.com/office/powerpoint/2010/main" val="2187817436"/>
              </p:ext>
            </p:extLst>
          </p:nvPr>
        </p:nvGraphicFramePr>
        <p:xfrm>
          <a:off x="0" y="1397000"/>
          <a:ext cx="9144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8696" y="990600"/>
            <a:ext cx="914400" cy="914400"/>
          </a:xfrm>
          <a:prstGeom prst="rect">
            <a:avLst/>
          </a:prstGeom>
        </p:spPr>
      </p:pic>
    </p:spTree>
    <p:extLst>
      <p:ext uri="{BB962C8B-B14F-4D97-AF65-F5344CB8AC3E}">
        <p14:creationId xmlns:p14="http://schemas.microsoft.com/office/powerpoint/2010/main" val="9124234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a:xfrm>
            <a:off x="0" y="0"/>
            <a:ext cx="9144000" cy="838200"/>
          </a:xfrm>
          <a:solidFill>
            <a:srgbClr val="008000">
              <a:alpha val="30196"/>
            </a:srgbClr>
          </a:solidFill>
        </p:spPr>
        <p:txBody>
          <a:bodyPr/>
          <a:lstStyle/>
          <a:p>
            <a:pPr marL="914400" indent="-914400" algn="l" eaLnBrk="1" hangingPunct="1"/>
            <a:r>
              <a:rPr lang="en-US" sz="3000"/>
              <a:t>3. </a:t>
            </a:r>
            <a:r>
              <a:rPr lang="en-US" sz="3000">
                <a:solidFill>
                  <a:srgbClr val="3366FF"/>
                </a:solidFill>
              </a:rPr>
              <a:t>Actively engage </a:t>
            </a:r>
            <a:r>
              <a:rPr lang="en-US" sz="3000"/>
              <a:t>students in observable ways.</a:t>
            </a:r>
          </a:p>
        </p:txBody>
      </p:sp>
      <p:sp>
        <p:nvSpPr>
          <p:cNvPr id="241667" name="Rectangle 3"/>
          <p:cNvSpPr>
            <a:spLocks noChangeArrowheads="1"/>
          </p:cNvSpPr>
          <p:nvPr/>
        </p:nvSpPr>
        <p:spPr bwMode="auto">
          <a:xfrm>
            <a:off x="228600" y="1295400"/>
            <a:ext cx="8610600" cy="47244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1"/>
              </a:buClr>
              <a:buSzPct val="75000"/>
              <a:buFont typeface="Wingdings" pitchFamily="-111" charset="2"/>
              <a:buChar char="l"/>
            </a:pPr>
            <a:r>
              <a:rPr lang="en-US" sz="2800">
                <a:latin typeface="Britannic Bold" pitchFamily="-111" charset="0"/>
              </a:rPr>
              <a:t>Provide high rates of opportunities to respond</a:t>
            </a:r>
          </a:p>
          <a:p>
            <a:pPr marL="742950" lvl="1" indent="-285750">
              <a:spcBef>
                <a:spcPct val="20000"/>
              </a:spcBef>
              <a:buClr>
                <a:schemeClr val="tx1"/>
              </a:buClr>
              <a:buSzPct val="75000"/>
              <a:buFontTx/>
              <a:buChar char="–"/>
            </a:pPr>
            <a:endParaRPr lang="en-US" sz="2800">
              <a:latin typeface="Britannic Bold" pitchFamily="-111" charset="0"/>
            </a:endParaRPr>
          </a:p>
          <a:p>
            <a:pPr marL="342900" indent="-342900">
              <a:spcBef>
                <a:spcPct val="20000"/>
              </a:spcBef>
              <a:buClr>
                <a:schemeClr val="tx1"/>
              </a:buClr>
              <a:buSzPct val="75000"/>
              <a:buFont typeface="Wingdings" pitchFamily="-111" charset="2"/>
              <a:buChar char="l"/>
            </a:pPr>
            <a:endParaRPr lang="en-US" sz="2800">
              <a:latin typeface="Britannic Bold" pitchFamily="-111" charset="0"/>
            </a:endParaRPr>
          </a:p>
          <a:p>
            <a:pPr marL="342900" indent="-342900">
              <a:spcBef>
                <a:spcPct val="20000"/>
              </a:spcBef>
              <a:buClr>
                <a:schemeClr val="tx1"/>
              </a:buClr>
              <a:buSzPct val="75000"/>
              <a:buFont typeface="Wingdings" pitchFamily="-111" charset="2"/>
              <a:buChar char="l"/>
            </a:pPr>
            <a:r>
              <a:rPr lang="en-US" sz="2800">
                <a:latin typeface="Britannic Bold" pitchFamily="-111" charset="0"/>
              </a:rPr>
              <a:t>Consider various observable ways to engage students</a:t>
            </a:r>
          </a:p>
          <a:p>
            <a:pPr marL="742950" lvl="1" indent="-285750">
              <a:spcBef>
                <a:spcPct val="20000"/>
              </a:spcBef>
              <a:buClr>
                <a:schemeClr val="tx1"/>
              </a:buClr>
              <a:buSzPct val="75000"/>
              <a:buFontTx/>
              <a:buChar char="–"/>
            </a:pPr>
            <a:endParaRPr lang="en-US" sz="2800">
              <a:latin typeface="Britannic Bold" pitchFamily="-111" charset="0"/>
            </a:endParaRPr>
          </a:p>
          <a:p>
            <a:pPr marL="342900" indent="-342900">
              <a:spcBef>
                <a:spcPct val="20000"/>
              </a:spcBef>
              <a:buClr>
                <a:schemeClr val="tx1"/>
              </a:buClr>
              <a:buSzPct val="75000"/>
              <a:buFont typeface="Wingdings" pitchFamily="-111" charset="2"/>
              <a:buChar char="l"/>
            </a:pPr>
            <a:endParaRPr lang="en-US" sz="2800">
              <a:latin typeface="Britannic Bold" pitchFamily="-111" charset="0"/>
            </a:endParaRPr>
          </a:p>
          <a:p>
            <a:pPr marL="342900" indent="-342900">
              <a:spcBef>
                <a:spcPct val="20000"/>
              </a:spcBef>
              <a:buClr>
                <a:schemeClr val="tx1"/>
              </a:buClr>
              <a:buSzPct val="75000"/>
              <a:buFont typeface="Wingdings" pitchFamily="-111" charset="2"/>
              <a:buChar char="l"/>
            </a:pPr>
            <a:r>
              <a:rPr lang="en-US" sz="2800">
                <a:latin typeface="Britannic Bold" pitchFamily="-111" charset="0"/>
              </a:rPr>
              <a:t>Link engagement with outcome objectives</a:t>
            </a:r>
            <a:endParaRPr lang="en-US" sz="2400">
              <a:latin typeface="Britannic Bold" pitchFamily="-111" charset="0"/>
            </a:endParaRPr>
          </a:p>
        </p:txBody>
      </p:sp>
      <p:pic>
        <p:nvPicPr>
          <p:cNvPr id="4" name="Picture 3"/>
          <p:cNvPicPr>
            <a:picLocks noChangeAspect="1"/>
          </p:cNvPicPr>
          <p:nvPr/>
        </p:nvPicPr>
        <p:blipFill>
          <a:blip r:embed="rId2"/>
          <a:stretch>
            <a:fillRect/>
          </a:stretch>
        </p:blipFill>
        <p:spPr>
          <a:xfrm>
            <a:off x="-8696" y="685800"/>
            <a:ext cx="914400" cy="914400"/>
          </a:xfrm>
          <a:prstGeom prst="rect">
            <a:avLst/>
          </a:prstGeom>
        </p:spPr>
      </p:pic>
    </p:spTree>
    <p:extLst>
      <p:ext uri="{BB962C8B-B14F-4D97-AF65-F5344CB8AC3E}">
        <p14:creationId xmlns:p14="http://schemas.microsoft.com/office/powerpoint/2010/main" val="208535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6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6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0" y="0"/>
            <a:ext cx="9144000" cy="1371600"/>
          </a:xfrm>
          <a:solidFill>
            <a:srgbClr val="008000">
              <a:alpha val="30196"/>
            </a:srgbClr>
          </a:solidFill>
        </p:spPr>
        <p:txBody>
          <a:bodyPr/>
          <a:lstStyle/>
          <a:p>
            <a:pPr marL="1028700" indent="-1028700" algn="l" eaLnBrk="1" hangingPunct="1"/>
            <a:r>
              <a:rPr lang="en-US" sz="3200"/>
              <a:t>4.      Establish a </a:t>
            </a:r>
            <a:r>
              <a:rPr lang="en-US" sz="3200">
                <a:solidFill>
                  <a:srgbClr val="3366FF"/>
                </a:solidFill>
              </a:rPr>
              <a:t>continuum of strategies </a:t>
            </a:r>
            <a:r>
              <a:rPr lang="en-US" sz="3200"/>
              <a:t>to </a:t>
            </a:r>
            <a:r>
              <a:rPr lang="en-US" sz="3200">
                <a:solidFill>
                  <a:srgbClr val="3366FF"/>
                </a:solidFill>
              </a:rPr>
              <a:t>acknowledge appropriate behavior</a:t>
            </a:r>
            <a:r>
              <a:rPr lang="en-US" sz="3200"/>
              <a:t>.</a:t>
            </a:r>
          </a:p>
        </p:txBody>
      </p:sp>
      <p:sp>
        <p:nvSpPr>
          <p:cNvPr id="248835" name="Rectangle 3"/>
          <p:cNvSpPr>
            <a:spLocks noGrp="1" noChangeArrowheads="1"/>
          </p:cNvSpPr>
          <p:nvPr>
            <p:ph type="body" idx="1"/>
          </p:nvPr>
        </p:nvSpPr>
        <p:spPr>
          <a:xfrm>
            <a:off x="457200" y="1752600"/>
            <a:ext cx="7620000" cy="4343400"/>
          </a:xfrm>
        </p:spPr>
        <p:txBody>
          <a:bodyPr/>
          <a:lstStyle/>
          <a:p>
            <a:pPr eaLnBrk="1" hangingPunct="1"/>
            <a:r>
              <a:rPr lang="en-US"/>
              <a:t>Specific and Contingent Praise</a:t>
            </a:r>
          </a:p>
          <a:p>
            <a:pPr eaLnBrk="1" hangingPunct="1"/>
            <a:endParaRPr lang="en-US"/>
          </a:p>
          <a:p>
            <a:pPr eaLnBrk="1" hangingPunct="1"/>
            <a:r>
              <a:rPr lang="en-US"/>
              <a:t>Group Contingencies</a:t>
            </a:r>
          </a:p>
          <a:p>
            <a:pPr eaLnBrk="1" hangingPunct="1"/>
            <a:endParaRPr lang="en-US"/>
          </a:p>
          <a:p>
            <a:pPr eaLnBrk="1" hangingPunct="1"/>
            <a:r>
              <a:rPr lang="en-US"/>
              <a:t>Behavior Contracts</a:t>
            </a:r>
          </a:p>
          <a:p>
            <a:pPr eaLnBrk="1" hangingPunct="1"/>
            <a:endParaRPr lang="en-US"/>
          </a:p>
          <a:p>
            <a:pPr eaLnBrk="1" hangingPunct="1"/>
            <a:r>
              <a:rPr lang="en-US"/>
              <a:t>Token Economies</a:t>
            </a:r>
          </a:p>
          <a:p>
            <a:pPr eaLnBrk="1" hangingPunct="1"/>
            <a:endParaRPr lang="en-US"/>
          </a:p>
        </p:txBody>
      </p:sp>
      <p:pic>
        <p:nvPicPr>
          <p:cNvPr id="26628" name="Picture 4" descr="100_064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285142">
            <a:off x="4800600" y="3048000"/>
            <a:ext cx="3810000" cy="2735263"/>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696" y="685800"/>
            <a:ext cx="914400" cy="914400"/>
          </a:xfrm>
          <a:prstGeom prst="rect">
            <a:avLst/>
          </a:prstGeom>
        </p:spPr>
      </p:pic>
    </p:spTree>
    <p:extLst>
      <p:ext uri="{BB962C8B-B14F-4D97-AF65-F5344CB8AC3E}">
        <p14:creationId xmlns:p14="http://schemas.microsoft.com/office/powerpoint/2010/main" val="385915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88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88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2" descr="Georg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343400" y="1371600"/>
            <a:ext cx="4800600" cy="5761038"/>
          </a:xfrm>
          <a:noFill/>
        </p:spPr>
      </p:pic>
      <p:sp>
        <p:nvSpPr>
          <p:cNvPr id="264195" name="Text Box 3"/>
          <p:cNvSpPr txBox="1">
            <a:spLocks noChangeArrowheads="1"/>
          </p:cNvSpPr>
          <p:nvPr/>
        </p:nvSpPr>
        <p:spPr bwMode="auto">
          <a:xfrm>
            <a:off x="457200" y="1828800"/>
            <a:ext cx="4953000" cy="4524375"/>
          </a:xfrm>
          <a:prstGeom prst="rect">
            <a:avLst/>
          </a:prstGeom>
          <a:noFill/>
          <a:ln w="9525">
            <a:noFill/>
            <a:miter lim="800000"/>
            <a:headEnd/>
            <a:tailEnd/>
          </a:ln>
        </p:spPr>
        <p:txBody>
          <a:bodyPr>
            <a:prstTxWarp prst="textNoShape">
              <a:avLst/>
            </a:prstTxWarp>
            <a:spAutoFit/>
          </a:bodyPr>
          <a:lstStyle/>
          <a:p>
            <a:pPr marL="457200" indent="-457200">
              <a:spcBef>
                <a:spcPct val="50000"/>
              </a:spcBef>
              <a:buFontTx/>
              <a:buChar char="•"/>
            </a:pPr>
            <a:r>
              <a:rPr lang="en-US" sz="3200">
                <a:latin typeface="Britannic Bold" pitchFamily="-111" charset="0"/>
              </a:rPr>
              <a:t>Error Corrections</a:t>
            </a:r>
          </a:p>
          <a:p>
            <a:pPr marL="457200" indent="-457200">
              <a:spcBef>
                <a:spcPct val="50000"/>
              </a:spcBef>
              <a:buFontTx/>
              <a:buChar char="•"/>
            </a:pPr>
            <a:r>
              <a:rPr lang="en-US" sz="3200">
                <a:latin typeface="Britannic Bold" pitchFamily="-111" charset="0"/>
              </a:rPr>
              <a:t>Differential Reinforcement</a:t>
            </a:r>
          </a:p>
          <a:p>
            <a:pPr marL="457200" indent="-457200">
              <a:spcBef>
                <a:spcPct val="50000"/>
              </a:spcBef>
              <a:buFontTx/>
              <a:buChar char="•"/>
            </a:pPr>
            <a:r>
              <a:rPr lang="en-US" sz="3200">
                <a:latin typeface="Britannic Bold" pitchFamily="-111" charset="0"/>
              </a:rPr>
              <a:t>Planned ignoring</a:t>
            </a:r>
          </a:p>
          <a:p>
            <a:pPr marL="457200" indent="-457200">
              <a:spcBef>
                <a:spcPct val="50000"/>
              </a:spcBef>
              <a:buFontTx/>
              <a:buChar char="•"/>
            </a:pPr>
            <a:r>
              <a:rPr lang="en-US" sz="3200">
                <a:latin typeface="Britannic Bold" pitchFamily="-111" charset="0"/>
              </a:rPr>
              <a:t>Response Cost</a:t>
            </a:r>
          </a:p>
          <a:p>
            <a:pPr marL="457200" indent="-457200">
              <a:spcBef>
                <a:spcPct val="50000"/>
              </a:spcBef>
              <a:buFontTx/>
              <a:buChar char="•"/>
            </a:pPr>
            <a:r>
              <a:rPr lang="en-US" sz="3200">
                <a:latin typeface="Britannic Bold" pitchFamily="-111" charset="0"/>
              </a:rPr>
              <a:t>Time out from reinforcement</a:t>
            </a:r>
          </a:p>
        </p:txBody>
      </p:sp>
      <p:sp>
        <p:nvSpPr>
          <p:cNvPr id="264196" name="AutoShape 4"/>
          <p:cNvSpPr>
            <a:spLocks noChangeArrowheads="1"/>
          </p:cNvSpPr>
          <p:nvPr/>
        </p:nvSpPr>
        <p:spPr bwMode="auto">
          <a:xfrm>
            <a:off x="5257800" y="2667000"/>
            <a:ext cx="3124200" cy="3200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247" y="17875"/>
                </a:moveTo>
                <a:cubicBezTo>
                  <a:pt x="20061" y="15966"/>
                  <a:pt x="21073" y="13433"/>
                  <a:pt x="21073" y="10800"/>
                </a:cubicBezTo>
                <a:cubicBezTo>
                  <a:pt x="21073" y="5126"/>
                  <a:pt x="16473" y="527"/>
                  <a:pt x="10800" y="527"/>
                </a:cubicBezTo>
                <a:cubicBezTo>
                  <a:pt x="8166" y="526"/>
                  <a:pt x="5633" y="1538"/>
                  <a:pt x="3724" y="3352"/>
                </a:cubicBezTo>
                <a:close/>
                <a:moveTo>
                  <a:pt x="3352" y="3724"/>
                </a:moveTo>
                <a:cubicBezTo>
                  <a:pt x="1538" y="5633"/>
                  <a:pt x="526" y="8166"/>
                  <a:pt x="526" y="10799"/>
                </a:cubicBezTo>
                <a:cubicBezTo>
                  <a:pt x="527" y="16473"/>
                  <a:pt x="5126" y="21073"/>
                  <a:pt x="10800" y="21073"/>
                </a:cubicBezTo>
                <a:cubicBezTo>
                  <a:pt x="13433" y="21073"/>
                  <a:pt x="15966" y="20061"/>
                  <a:pt x="17875" y="18247"/>
                </a:cubicBez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27653" name="AutoShape 5"/>
          <p:cNvSpPr>
            <a:spLocks noGrp="1" noChangeArrowheads="1"/>
          </p:cNvSpPr>
          <p:nvPr>
            <p:ph type="title"/>
          </p:nvPr>
        </p:nvSpPr>
        <p:spPr>
          <a:xfrm>
            <a:off x="0" y="0"/>
            <a:ext cx="9144000" cy="1447800"/>
          </a:xfrm>
          <a:solidFill>
            <a:srgbClr val="008000">
              <a:alpha val="30196"/>
            </a:srgbClr>
          </a:solidFill>
        </p:spPr>
        <p:txBody>
          <a:bodyPr/>
          <a:lstStyle/>
          <a:p>
            <a:pPr marL="914400" indent="-914400" algn="l" eaLnBrk="1" hangingPunct="1"/>
            <a:r>
              <a:rPr lang="en-US" sz="3200"/>
              <a:t>5.     Establish a </a:t>
            </a:r>
            <a:r>
              <a:rPr lang="en-US" sz="3200">
                <a:solidFill>
                  <a:srgbClr val="3366FF"/>
                </a:solidFill>
              </a:rPr>
              <a:t>continuum of strategies </a:t>
            </a:r>
            <a:r>
              <a:rPr lang="en-US" sz="3200"/>
              <a:t>to </a:t>
            </a:r>
            <a:r>
              <a:rPr lang="en-US" sz="3200">
                <a:solidFill>
                  <a:srgbClr val="3366FF"/>
                </a:solidFill>
              </a:rPr>
              <a:t>respond to inappropriate behavior</a:t>
            </a:r>
            <a:r>
              <a:rPr lang="en-US" sz="3200"/>
              <a:t>.</a:t>
            </a:r>
          </a:p>
        </p:txBody>
      </p:sp>
      <p:pic>
        <p:nvPicPr>
          <p:cNvPr id="6" name="Picture 5"/>
          <p:cNvPicPr>
            <a:picLocks noChangeAspect="1"/>
          </p:cNvPicPr>
          <p:nvPr/>
        </p:nvPicPr>
        <p:blipFill>
          <a:blip r:embed="rId4"/>
          <a:stretch>
            <a:fillRect/>
          </a:stretch>
        </p:blipFill>
        <p:spPr>
          <a:xfrm>
            <a:off x="-8696" y="685800"/>
            <a:ext cx="914400" cy="914400"/>
          </a:xfrm>
          <a:prstGeom prst="rect">
            <a:avLst/>
          </a:prstGeom>
        </p:spPr>
      </p:pic>
    </p:spTree>
    <p:extLst>
      <p:ext uri="{BB962C8B-B14F-4D97-AF65-F5344CB8AC3E}">
        <p14:creationId xmlns:p14="http://schemas.microsoft.com/office/powerpoint/2010/main" val="11350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19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19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419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419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341437"/>
          </a:xfrm>
          <a:solidFill>
            <a:srgbClr val="008000"/>
          </a:solidFill>
        </p:spPr>
        <p:txBody>
          <a:bodyPr/>
          <a:lstStyle/>
          <a:p>
            <a:r>
              <a:rPr lang="en-US" b="1" dirty="0">
                <a:solidFill>
                  <a:srgbClr val="FFFFFF"/>
                </a:solidFill>
                <a:ea typeface="ＭＳ Ｐゴシック" pitchFamily="-111" charset="-128"/>
                <a:cs typeface="ＭＳ Ｐゴシック" pitchFamily="-111" charset="-128"/>
              </a:rPr>
              <a:t>Evidence-Based Practices in Classroom Management</a:t>
            </a:r>
          </a:p>
        </p:txBody>
      </p:sp>
      <p:sp>
        <p:nvSpPr>
          <p:cNvPr id="766979" name="Rectangle 3"/>
          <p:cNvSpPr>
            <a:spLocks noGrp="1" noChangeArrowheads="1"/>
          </p:cNvSpPr>
          <p:nvPr>
            <p:ph type="body" idx="1"/>
          </p:nvPr>
        </p:nvSpPr>
        <p:spPr>
          <a:xfrm>
            <a:off x="1143000" y="1524000"/>
            <a:ext cx="8001000" cy="5334000"/>
          </a:xfrm>
          <a:noFill/>
        </p:spPr>
        <p:txBody>
          <a:bodyPr/>
          <a:lstStyle/>
          <a:p>
            <a:pPr marL="762000" indent="-762000">
              <a:lnSpc>
                <a:spcPct val="80000"/>
              </a:lnSpc>
              <a:buClr>
                <a:schemeClr val="tx1"/>
              </a:buClr>
              <a:buFontTx/>
              <a:buAutoNum type="arabicPeriod"/>
            </a:pPr>
            <a:r>
              <a:rPr lang="en-US" sz="2200" dirty="0">
                <a:solidFill>
                  <a:srgbClr val="008000"/>
                </a:solidFill>
                <a:latin typeface="+mj-lt"/>
                <a:ea typeface="ＭＳ Ｐゴシック" pitchFamily="-111" charset="-128"/>
                <a:cs typeface="ＭＳ Ｐゴシック" pitchFamily="-111" charset="-128"/>
              </a:rPr>
              <a:t>Minimize crowding </a:t>
            </a:r>
            <a:r>
              <a:rPr lang="en-US" sz="2200" dirty="0">
                <a:latin typeface="+mj-lt"/>
                <a:ea typeface="ＭＳ Ｐゴシック" pitchFamily="-111" charset="-128"/>
                <a:cs typeface="ＭＳ Ｐゴシック" pitchFamily="-111" charset="-128"/>
              </a:rPr>
              <a:t>&amp;</a:t>
            </a:r>
            <a:r>
              <a:rPr lang="en-US" sz="2200" dirty="0">
                <a:solidFill>
                  <a:srgbClr val="3366FF"/>
                </a:solidFill>
                <a:latin typeface="+mj-lt"/>
                <a:ea typeface="ＭＳ Ｐゴシック" pitchFamily="-111" charset="-128"/>
                <a:cs typeface="ＭＳ Ｐゴシック" pitchFamily="-111" charset="-128"/>
              </a:rPr>
              <a:t> </a:t>
            </a:r>
            <a:r>
              <a:rPr lang="en-US" sz="2200" dirty="0">
                <a:solidFill>
                  <a:srgbClr val="008000"/>
                </a:solidFill>
                <a:latin typeface="+mj-lt"/>
                <a:ea typeface="ＭＳ Ｐゴシック" pitchFamily="-111" charset="-128"/>
                <a:cs typeface="ＭＳ Ｐゴシック" pitchFamily="-111" charset="-128"/>
              </a:rPr>
              <a:t>distraction</a:t>
            </a:r>
          </a:p>
          <a:p>
            <a:pPr marL="762000" indent="-762000">
              <a:lnSpc>
                <a:spcPct val="80000"/>
              </a:lnSpc>
              <a:buClr>
                <a:schemeClr val="tx1"/>
              </a:buClr>
              <a:buFontTx/>
              <a:buAutoNum type="arabicPeriod"/>
            </a:pPr>
            <a:r>
              <a:rPr lang="en-US" sz="2200" dirty="0">
                <a:solidFill>
                  <a:srgbClr val="008000"/>
                </a:solidFill>
                <a:latin typeface="+mj-lt"/>
                <a:ea typeface="ＭＳ Ｐゴシック" pitchFamily="-111" charset="-128"/>
                <a:cs typeface="ＭＳ Ｐゴシック" pitchFamily="-111" charset="-128"/>
              </a:rPr>
              <a:t>Maximize structure </a:t>
            </a:r>
            <a:r>
              <a:rPr lang="en-US" sz="2200" dirty="0">
                <a:latin typeface="+mj-lt"/>
                <a:ea typeface="ＭＳ Ｐゴシック" pitchFamily="-111" charset="-128"/>
                <a:cs typeface="ＭＳ Ｐゴシック" pitchFamily="-111" charset="-128"/>
              </a:rPr>
              <a:t>&amp; </a:t>
            </a:r>
            <a:r>
              <a:rPr lang="en-US" sz="2200" dirty="0">
                <a:solidFill>
                  <a:srgbClr val="008000"/>
                </a:solidFill>
                <a:latin typeface="+mj-lt"/>
                <a:ea typeface="ＭＳ Ｐゴシック" pitchFamily="-111" charset="-128"/>
                <a:cs typeface="ＭＳ Ｐゴシック" pitchFamily="-111" charset="-128"/>
              </a:rPr>
              <a:t>predictability</a:t>
            </a:r>
          </a:p>
          <a:p>
            <a:pPr marL="762000" indent="-762000">
              <a:lnSpc>
                <a:spcPct val="80000"/>
              </a:lnSpc>
              <a:buClr>
                <a:schemeClr val="tx1"/>
              </a:buClr>
              <a:buFontTx/>
              <a:buAutoNum type="arabicPeriod"/>
            </a:pPr>
            <a:r>
              <a:rPr lang="en-US" sz="2200" dirty="0">
                <a:latin typeface="+mj-lt"/>
                <a:ea typeface="ＭＳ Ｐゴシック" pitchFamily="-111" charset="-128"/>
                <a:cs typeface="ＭＳ Ｐゴシック" pitchFamily="-111" charset="-128"/>
              </a:rPr>
              <a:t>State, review, &amp; reinforce positively stated </a:t>
            </a:r>
            <a:r>
              <a:rPr lang="en-US" sz="2200" dirty="0">
                <a:solidFill>
                  <a:srgbClr val="008000"/>
                </a:solidFill>
                <a:latin typeface="+mj-lt"/>
                <a:ea typeface="ＭＳ Ｐゴシック" pitchFamily="-111" charset="-128"/>
                <a:cs typeface="ＭＳ Ｐゴシック" pitchFamily="-111" charset="-128"/>
              </a:rPr>
              <a:t>expectations</a:t>
            </a:r>
            <a:r>
              <a:rPr lang="en-US" sz="2200" dirty="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200" dirty="0">
                <a:latin typeface="+mj-lt"/>
                <a:ea typeface="ＭＳ Ｐゴシック" pitchFamily="-111" charset="-128"/>
                <a:cs typeface="ＭＳ Ｐゴシック" pitchFamily="-111" charset="-128"/>
              </a:rPr>
              <a:t>Provide more </a:t>
            </a:r>
            <a:r>
              <a:rPr lang="en-US" sz="2200" dirty="0">
                <a:solidFill>
                  <a:srgbClr val="008000"/>
                </a:solidFill>
                <a:latin typeface="+mj-lt"/>
                <a:ea typeface="ＭＳ Ｐゴシック" pitchFamily="-111" charset="-128"/>
                <a:cs typeface="ＭＳ Ｐゴシック" pitchFamily="-111" charset="-128"/>
              </a:rPr>
              <a:t>acknowledgement</a:t>
            </a:r>
            <a:r>
              <a:rPr lang="en-US" sz="2200" dirty="0">
                <a:solidFill>
                  <a:srgbClr val="3366FF"/>
                </a:solidFill>
                <a:latin typeface="+mj-lt"/>
                <a:ea typeface="ＭＳ Ｐゴシック" pitchFamily="-111" charset="-128"/>
                <a:cs typeface="ＭＳ Ｐゴシック" pitchFamily="-111" charset="-128"/>
              </a:rPr>
              <a:t> </a:t>
            </a:r>
            <a:r>
              <a:rPr lang="en-US" sz="2200" dirty="0">
                <a:latin typeface="+mj-lt"/>
                <a:ea typeface="ＭＳ Ｐゴシック" pitchFamily="-111" charset="-128"/>
                <a:cs typeface="ＭＳ Ｐゴシック" pitchFamily="-111" charset="-128"/>
              </a:rPr>
              <a:t>for appropriate than inappropriate behaviors.</a:t>
            </a:r>
          </a:p>
          <a:p>
            <a:pPr marL="762000" indent="-762000">
              <a:lnSpc>
                <a:spcPct val="80000"/>
              </a:lnSpc>
              <a:buClr>
                <a:schemeClr val="tx1"/>
              </a:buClr>
              <a:buFontTx/>
              <a:buAutoNum type="arabicPeriod"/>
            </a:pPr>
            <a:r>
              <a:rPr lang="en-US" sz="2200" dirty="0">
                <a:latin typeface="+mj-lt"/>
                <a:ea typeface="ＭＳ Ｐゴシック" pitchFamily="-111" charset="-128"/>
                <a:cs typeface="ＭＳ Ｐゴシック" pitchFamily="-111" charset="-128"/>
              </a:rPr>
              <a:t>Maximize varied </a:t>
            </a:r>
            <a:r>
              <a:rPr lang="en-US" sz="2200" dirty="0">
                <a:solidFill>
                  <a:srgbClr val="008000"/>
                </a:solidFill>
                <a:latin typeface="+mj-lt"/>
                <a:ea typeface="ＭＳ Ｐゴシック" pitchFamily="-111" charset="-128"/>
                <a:cs typeface="ＭＳ Ｐゴシック" pitchFamily="-111" charset="-128"/>
              </a:rPr>
              <a:t>opportunities to respond</a:t>
            </a:r>
            <a:r>
              <a:rPr lang="en-US" sz="2200" dirty="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200" dirty="0">
                <a:latin typeface="+mj-lt"/>
                <a:ea typeface="ＭＳ Ｐゴシック" pitchFamily="-111" charset="-128"/>
                <a:cs typeface="ＭＳ Ｐゴシック" pitchFamily="-111" charset="-128"/>
              </a:rPr>
              <a:t>Maximize </a:t>
            </a:r>
            <a:r>
              <a:rPr lang="en-US" sz="2200" dirty="0">
                <a:solidFill>
                  <a:srgbClr val="008000"/>
                </a:solidFill>
                <a:latin typeface="+mj-lt"/>
                <a:ea typeface="ＭＳ Ｐゴシック" pitchFamily="-111" charset="-128"/>
                <a:cs typeface="ＭＳ Ｐゴシック" pitchFamily="-111" charset="-128"/>
              </a:rPr>
              <a:t>active engagement</a:t>
            </a:r>
            <a:r>
              <a:rPr lang="en-US" sz="2200" dirty="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200" dirty="0">
                <a:latin typeface="+mj-lt"/>
                <a:ea typeface="ＭＳ Ｐゴシック" pitchFamily="-111" charset="-128"/>
                <a:cs typeface="ＭＳ Ｐゴシック" pitchFamily="-111" charset="-128"/>
              </a:rPr>
              <a:t>Actively &amp; continuously </a:t>
            </a:r>
            <a:r>
              <a:rPr lang="en-US" sz="2200" dirty="0">
                <a:solidFill>
                  <a:srgbClr val="008000"/>
                </a:solidFill>
                <a:latin typeface="+mj-lt"/>
                <a:ea typeface="ＭＳ Ｐゴシック" pitchFamily="-111" charset="-128"/>
                <a:cs typeface="ＭＳ Ｐゴシック" pitchFamily="-111" charset="-128"/>
              </a:rPr>
              <a:t>supervise</a:t>
            </a:r>
            <a:r>
              <a:rPr lang="en-US" sz="2200" dirty="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200" dirty="0">
                <a:solidFill>
                  <a:srgbClr val="008000"/>
                </a:solidFill>
                <a:latin typeface="+mj-lt"/>
                <a:ea typeface="ＭＳ Ｐゴシック" pitchFamily="-111" charset="-128"/>
                <a:cs typeface="ＭＳ Ｐゴシック" pitchFamily="-111" charset="-128"/>
              </a:rPr>
              <a:t>Respond</a:t>
            </a:r>
            <a:r>
              <a:rPr lang="en-US" sz="2200" dirty="0">
                <a:solidFill>
                  <a:srgbClr val="3366FF"/>
                </a:solidFill>
                <a:latin typeface="+mj-lt"/>
                <a:ea typeface="ＭＳ Ｐゴシック" pitchFamily="-111" charset="-128"/>
                <a:cs typeface="ＭＳ Ｐゴシック" pitchFamily="-111" charset="-128"/>
              </a:rPr>
              <a:t> </a:t>
            </a:r>
            <a:r>
              <a:rPr lang="en-US" sz="2200" dirty="0">
                <a:latin typeface="+mj-lt"/>
                <a:ea typeface="ＭＳ Ｐゴシック" pitchFamily="-111" charset="-128"/>
                <a:cs typeface="ＭＳ Ｐゴシック" pitchFamily="-111" charset="-128"/>
              </a:rPr>
              <a:t>to inappropriate behaviors quickly, positively, &amp; directly.</a:t>
            </a:r>
          </a:p>
          <a:p>
            <a:pPr marL="762000" indent="-762000">
              <a:lnSpc>
                <a:spcPct val="80000"/>
              </a:lnSpc>
              <a:buClr>
                <a:schemeClr val="tx1"/>
              </a:buClr>
              <a:buFontTx/>
              <a:buAutoNum type="arabicPeriod"/>
            </a:pPr>
            <a:r>
              <a:rPr lang="en-US" sz="2200" dirty="0">
                <a:latin typeface="+mj-lt"/>
                <a:ea typeface="ＭＳ Ｐゴシック" pitchFamily="-111" charset="-128"/>
                <a:cs typeface="ＭＳ Ｐゴシック" pitchFamily="-111" charset="-128"/>
              </a:rPr>
              <a:t>Establish multiple strategies for </a:t>
            </a:r>
            <a:r>
              <a:rPr lang="en-US" sz="2200" dirty="0">
                <a:solidFill>
                  <a:srgbClr val="008000"/>
                </a:solidFill>
                <a:latin typeface="+mj-lt"/>
                <a:ea typeface="ＭＳ Ｐゴシック" pitchFamily="-111" charset="-128"/>
                <a:cs typeface="ＭＳ Ｐゴシック" pitchFamily="-111" charset="-128"/>
              </a:rPr>
              <a:t>acknowledging</a:t>
            </a:r>
            <a:r>
              <a:rPr lang="en-US" sz="2200" dirty="0">
                <a:solidFill>
                  <a:srgbClr val="3366FF"/>
                </a:solidFill>
                <a:latin typeface="+mj-lt"/>
                <a:ea typeface="ＭＳ Ｐゴシック" pitchFamily="-111" charset="-128"/>
                <a:cs typeface="ＭＳ Ｐゴシック" pitchFamily="-111" charset="-128"/>
              </a:rPr>
              <a:t> </a:t>
            </a:r>
            <a:r>
              <a:rPr lang="en-US" sz="2200" dirty="0">
                <a:solidFill>
                  <a:srgbClr val="008000"/>
                </a:solidFill>
                <a:latin typeface="+mj-lt"/>
                <a:ea typeface="ＭＳ Ｐゴシック" pitchFamily="-111" charset="-128"/>
                <a:cs typeface="ＭＳ Ｐゴシック" pitchFamily="-111" charset="-128"/>
              </a:rPr>
              <a:t>appropriate behavior</a:t>
            </a:r>
            <a:r>
              <a:rPr lang="en-US" sz="2200" dirty="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200" dirty="0">
                <a:latin typeface="+mj-lt"/>
                <a:ea typeface="ＭＳ Ｐゴシック" pitchFamily="-111" charset="-128"/>
                <a:cs typeface="ＭＳ Ｐゴシック" pitchFamily="-111" charset="-128"/>
              </a:rPr>
              <a:t>Generally provide </a:t>
            </a:r>
            <a:r>
              <a:rPr lang="en-US" sz="2200" dirty="0">
                <a:solidFill>
                  <a:srgbClr val="008000"/>
                </a:solidFill>
                <a:latin typeface="+mj-lt"/>
                <a:ea typeface="ＭＳ Ｐゴシック" pitchFamily="-111" charset="-128"/>
                <a:cs typeface="ＭＳ Ｐゴシック" pitchFamily="-111" charset="-128"/>
              </a:rPr>
              <a:t>specific feedback </a:t>
            </a:r>
            <a:r>
              <a:rPr lang="en-US" sz="2200" dirty="0">
                <a:latin typeface="+mj-lt"/>
                <a:ea typeface="ＭＳ Ｐゴシック" pitchFamily="-111" charset="-128"/>
                <a:cs typeface="ＭＳ Ｐゴシック" pitchFamily="-111" charset="-128"/>
              </a:rPr>
              <a:t>for errors &amp; corrects.</a:t>
            </a:r>
          </a:p>
          <a:p>
            <a:pPr marL="762000" indent="-762000">
              <a:lnSpc>
                <a:spcPct val="80000"/>
              </a:lnSpc>
              <a:buClr>
                <a:schemeClr val="tx1"/>
              </a:buClr>
            </a:pPr>
            <a:endParaRPr lang="en-US" sz="2200" dirty="0">
              <a:latin typeface="+mj-lt"/>
              <a:ea typeface="ＭＳ Ｐゴシック" pitchFamily="-111" charset="-128"/>
              <a:cs typeface="ＭＳ Ｐゴシック" pitchFamily="-111" charset="-128"/>
            </a:endParaRPr>
          </a:p>
        </p:txBody>
      </p:sp>
      <p:grpSp>
        <p:nvGrpSpPr>
          <p:cNvPr id="7" name="Group 6"/>
          <p:cNvGrpSpPr/>
          <p:nvPr/>
        </p:nvGrpSpPr>
        <p:grpSpPr>
          <a:xfrm>
            <a:off x="-140380" y="5257800"/>
            <a:ext cx="1588180" cy="1676401"/>
            <a:chOff x="-140380" y="5333999"/>
            <a:chExt cx="1588180" cy="1676401"/>
          </a:xfrm>
        </p:grpSpPr>
        <p:pic>
          <p:nvPicPr>
            <p:cNvPr id="8"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8"/>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a:solidFill>
                    <a:srgbClr val="000000"/>
                  </a:solidFill>
                  <a:latin typeface="+mj-lt"/>
                </a:rPr>
                <a:t>IV.B</a:t>
              </a:r>
            </a:p>
          </p:txBody>
        </p:sp>
      </p:grpSp>
      <p:pic>
        <p:nvPicPr>
          <p:cNvPr id="10" name="Picture 9"/>
          <p:cNvPicPr/>
          <p:nvPr/>
        </p:nvPicPr>
        <p:blipFill>
          <a:blip r:embed="rId4">
            <a:extLst>
              <a:ext uri="{28A0092B-C50C-407E-A947-70E740481C1C}">
                <a14:useLocalDpi xmlns:a14="http://schemas.microsoft.com/office/drawing/2010/main"/>
              </a:ext>
            </a:extLst>
          </a:blip>
          <a:srcRect/>
          <a:stretch>
            <a:fillRect/>
          </a:stretch>
        </p:blipFill>
        <p:spPr bwMode="auto">
          <a:xfrm>
            <a:off x="152400" y="609600"/>
            <a:ext cx="1092200" cy="1092200"/>
          </a:xfrm>
          <a:prstGeom prst="rect">
            <a:avLst/>
          </a:prstGeom>
          <a:noFill/>
          <a:ln>
            <a:noFill/>
          </a:ln>
        </p:spPr>
      </p:pic>
    </p:spTree>
    <p:extLst>
      <p:ext uri="{BB962C8B-B14F-4D97-AF65-F5344CB8AC3E}">
        <p14:creationId xmlns:p14="http://schemas.microsoft.com/office/powerpoint/2010/main" val="219158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2"/>
          </a:xfrm>
        </p:spPr>
        <p:txBody>
          <a:bodyPr/>
          <a:lstStyle/>
          <a:p>
            <a:r>
              <a:rPr lang="en-US" sz="3200" dirty="0"/>
              <a:t>Another useful resource from OSEP and </a:t>
            </a:r>
            <a:r>
              <a:rPr lang="en-US" sz="3200" dirty="0" err="1"/>
              <a:t>pbis.org</a:t>
            </a:r>
            <a:endParaRPr lang="en-US" sz="3200"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1066800"/>
            <a:ext cx="9006085" cy="4953000"/>
          </a:xfrm>
        </p:spPr>
      </p:pic>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8077200" y="685800"/>
            <a:ext cx="1066800" cy="967740"/>
          </a:xfrm>
          <a:prstGeom prst="rect">
            <a:avLst/>
          </a:prstGeom>
          <a:noFill/>
          <a:ln>
            <a:noFill/>
          </a:ln>
        </p:spPr>
      </p:pic>
      <p:pic>
        <p:nvPicPr>
          <p:cNvPr id="6" name="Picture 5"/>
          <p:cNvPicPr>
            <a:picLocks noChangeAspect="1"/>
          </p:cNvPicPr>
          <p:nvPr/>
        </p:nvPicPr>
        <p:blipFill>
          <a:blip r:embed="rId4"/>
          <a:stretch>
            <a:fillRect/>
          </a:stretch>
        </p:blipFill>
        <p:spPr>
          <a:xfrm>
            <a:off x="-8696" y="685800"/>
            <a:ext cx="914400" cy="914400"/>
          </a:xfrm>
          <a:prstGeom prst="rect">
            <a:avLst/>
          </a:prstGeom>
        </p:spPr>
      </p:pic>
    </p:spTree>
    <p:extLst>
      <p:ext uri="{BB962C8B-B14F-4D97-AF65-F5344CB8AC3E}">
        <p14:creationId xmlns:p14="http://schemas.microsoft.com/office/powerpoint/2010/main" val="35695426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Discussion on Class-Wide PBIS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800" b="1" dirty="0">
                <a:ea typeface="ＭＳ Ｐゴシック" pitchFamily="-111" charset="-128"/>
              </a:rPr>
              <a:t>Review “Supporting and Responding to Behavior” on </a:t>
            </a:r>
            <a:r>
              <a:rPr lang="en-US" sz="2800" b="1" dirty="0" err="1">
                <a:ea typeface="ＭＳ Ｐゴシック" pitchFamily="-111" charset="-128"/>
              </a:rPr>
              <a:t>pbis.org</a:t>
            </a:r>
            <a:endParaRPr lang="en-US" sz="2800" b="1" dirty="0">
              <a:ea typeface="ＭＳ Ｐゴシック" pitchFamily="-111" charset="-128"/>
            </a:endParaRPr>
          </a:p>
          <a:p>
            <a:pPr eaLnBrk="1" hangingPunct="1">
              <a:lnSpc>
                <a:spcPct val="90000"/>
              </a:lnSpc>
            </a:pPr>
            <a:endParaRPr lang="en-US" sz="1000" b="1" dirty="0">
              <a:ea typeface="ＭＳ Ｐゴシック" pitchFamily="-111" charset="-128"/>
            </a:endParaRPr>
          </a:p>
          <a:p>
            <a:pPr eaLnBrk="1" hangingPunct="1">
              <a:lnSpc>
                <a:spcPct val="90000"/>
              </a:lnSpc>
            </a:pPr>
            <a:r>
              <a:rPr lang="en-US" sz="2800" b="1" dirty="0">
                <a:ea typeface="ＭＳ Ｐゴシック" pitchFamily="-111" charset="-128"/>
              </a:rPr>
              <a:t>Discuss </a:t>
            </a:r>
            <a:r>
              <a:rPr lang="en-US" sz="2800" dirty="0">
                <a:ea typeface="ＭＳ Ｐゴシック" pitchFamily="-111" charset="-128"/>
              </a:rPr>
              <a:t>the extent to which you believe all/most teachers are implementing all/most of the evidence-based critical features of classroom management.</a:t>
            </a:r>
          </a:p>
          <a:p>
            <a:pPr eaLnBrk="1" hangingPunct="1">
              <a:lnSpc>
                <a:spcPct val="90000"/>
              </a:lnSpc>
              <a:buNone/>
            </a:pPr>
            <a:endParaRPr lang="en-US" sz="1000" dirty="0">
              <a:ea typeface="ＭＳ Ｐゴシック" pitchFamily="-111" charset="-128"/>
            </a:endParaRPr>
          </a:p>
          <a:p>
            <a:pPr eaLnBrk="1" hangingPunct="1">
              <a:lnSpc>
                <a:spcPct val="90000"/>
              </a:lnSpc>
            </a:pPr>
            <a:r>
              <a:rPr lang="en-US" sz="2800" dirty="0">
                <a:ea typeface="ＭＳ Ｐゴシック" pitchFamily="-111" charset="-128"/>
              </a:rPr>
              <a:t>What are biggest challenges?</a:t>
            </a:r>
          </a:p>
          <a:p>
            <a:pPr eaLnBrk="1" hangingPunct="1">
              <a:lnSpc>
                <a:spcPct val="90000"/>
              </a:lnSpc>
            </a:pPr>
            <a:endParaRPr lang="en-US" sz="1000" dirty="0">
              <a:ea typeface="ＭＳ Ｐゴシック" pitchFamily="-111" charset="-128"/>
            </a:endParaRPr>
          </a:p>
          <a:p>
            <a:pPr eaLnBrk="1" hangingPunct="1">
              <a:lnSpc>
                <a:spcPct val="90000"/>
              </a:lnSpc>
            </a:pPr>
            <a:r>
              <a:rPr lang="en-US" sz="2800" dirty="0">
                <a:ea typeface="ＭＳ Ｐゴシック" pitchFamily="-111" charset="-128"/>
              </a:rPr>
              <a:t>Prepare to present </a:t>
            </a:r>
            <a:r>
              <a:rPr lang="en-US" sz="2800" b="1" dirty="0">
                <a:ea typeface="ＭＳ Ｐゴシック" pitchFamily="-111" charset="-128"/>
              </a:rPr>
              <a:t>1 </a:t>
            </a:r>
            <a:r>
              <a:rPr lang="en-US" sz="2800" dirty="0">
                <a:ea typeface="ＭＳ Ｐゴシック" pitchFamily="-111" charset="-128"/>
              </a:rPr>
              <a:t>“</a:t>
            </a:r>
            <a:r>
              <a:rPr lang="en-US" sz="2800" b="1" dirty="0">
                <a:ea typeface="ＭＳ Ｐゴシック" pitchFamily="-111" charset="-128"/>
              </a:rPr>
              <a:t>big idea</a:t>
            </a:r>
            <a:r>
              <a:rPr lang="en-US" sz="2800" dirty="0">
                <a:ea typeface="ＭＳ Ｐゴシック" pitchFamily="-111" charset="-128"/>
              </a:rPr>
              <a:t>” from your group.</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pic>
        <p:nvPicPr>
          <p:cNvPr id="6" name="Picture 5"/>
          <p:cNvPicPr>
            <a:picLocks noChangeAspect="1"/>
          </p:cNvPicPr>
          <p:nvPr/>
        </p:nvPicPr>
        <p:blipFill>
          <a:blip r:embed="rId4"/>
          <a:stretch>
            <a:fillRect/>
          </a:stretch>
        </p:blipFill>
        <p:spPr>
          <a:xfrm>
            <a:off x="-8696" y="990600"/>
            <a:ext cx="914400" cy="914400"/>
          </a:xfrm>
          <a:prstGeom prst="rect">
            <a:avLst/>
          </a:prstGeom>
        </p:spPr>
      </p:pic>
    </p:spTree>
    <p:extLst>
      <p:ext uri="{BB962C8B-B14F-4D97-AF65-F5344CB8AC3E}">
        <p14:creationId xmlns:p14="http://schemas.microsoft.com/office/powerpoint/2010/main" val="37190050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Focus on Coaching</a:t>
            </a:r>
          </a:p>
          <a:p>
            <a:pPr eaLnBrk="1" hangingPunct="1">
              <a:buFontTx/>
              <a:buNone/>
            </a:pPr>
            <a:r>
              <a:rPr lang="en-US" sz="2400" dirty="0">
                <a:solidFill>
                  <a:srgbClr val="000000"/>
                </a:solidFill>
              </a:rPr>
              <a:t>	</a:t>
            </a:r>
            <a:r>
              <a:rPr lang="en-US" sz="2400" i="1" dirty="0">
                <a:solidFill>
                  <a:srgbClr val="000000"/>
                </a:solidFill>
              </a:rPr>
              <a:t>Quick Review and Focus on Coaching Class-wide PBIS</a:t>
            </a:r>
            <a:endParaRPr lang="en-US" sz="2400" b="1" i="1" dirty="0">
              <a:solidFill>
                <a:srgbClr val="000000"/>
              </a:solidFill>
            </a:endParaRPr>
          </a:p>
          <a:p>
            <a:pPr eaLnBrk="1" hangingPunct="1">
              <a:buFontTx/>
              <a:buNone/>
            </a:pPr>
            <a:r>
              <a:rPr lang="en-US" sz="2400" dirty="0">
                <a:solidFill>
                  <a:srgbClr val="000000"/>
                </a:solidFill>
              </a:rPr>
              <a:t>	</a:t>
            </a:r>
            <a:r>
              <a:rPr lang="en-US" sz="2400" i="1" dirty="0">
                <a:solidFill>
                  <a:srgbClr val="000000"/>
                </a:solidFill>
              </a:rPr>
              <a:t>Coaching Reports</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a:solidFill>
                  <a:srgbClr val="000000"/>
                </a:solidFill>
              </a:rPr>
              <a:t>Using Data to Drive Decision Making for Classrooms</a:t>
            </a:r>
          </a:p>
          <a:p>
            <a:pPr eaLnBrk="1" hangingPunct="1">
              <a:buFontTx/>
              <a:buNone/>
            </a:pPr>
            <a:r>
              <a:rPr lang="en-US" sz="2400" i="1" dirty="0">
                <a:solidFill>
                  <a:srgbClr val="000000"/>
                </a:solidFill>
              </a:rPr>
              <a:t>	Equity Data Review</a:t>
            </a:r>
          </a:p>
          <a:p>
            <a:pPr eaLnBrk="1" hangingPunct="1">
              <a:buFontTx/>
              <a:buNone/>
            </a:pPr>
            <a:r>
              <a:rPr lang="en-US" sz="2400" i="1" dirty="0">
                <a:solidFill>
                  <a:srgbClr val="000000"/>
                </a:solidFill>
              </a:rPr>
              <a:t>	TFI Cultural Responsiveness Companion</a:t>
            </a: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a:solidFill>
                <a:srgbClr val="000000"/>
              </a:solidFill>
              <a:latin typeface="+mj-lt"/>
            </a:endParaRPr>
          </a:p>
        </p:txBody>
      </p:sp>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Rounded Rectangle 5">
            <a:extLst>
              <a:ext uri="{FF2B5EF4-FFF2-40B4-BE49-F238E27FC236}">
                <a16:creationId xmlns:a16="http://schemas.microsoft.com/office/drawing/2014/main" id="{B4A72FA7-43EC-4FA4-9F88-4C6AABC4DDEC}"/>
              </a:ext>
            </a:extLst>
          </p:cNvPr>
          <p:cNvSpPr/>
          <p:nvPr/>
        </p:nvSpPr>
        <p:spPr bwMode="auto">
          <a:xfrm>
            <a:off x="457200" y="1600200"/>
            <a:ext cx="8305800" cy="10668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592901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wrap="none" anchor="ctr">
            <a:prstTxWarp prst="textNoShape">
              <a:avLst/>
            </a:prstTxWarp>
          </a:bodyPr>
          <a:lstStyle/>
          <a:p>
            <a:pPr algn="ctr">
              <a:defRPr/>
            </a:pPr>
            <a:r>
              <a:rPr lang="en-US" sz="8000" b="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Class-Wide PBIS:</a:t>
            </a:r>
          </a:p>
          <a:p>
            <a:pPr algn="ctr">
              <a:defRPr/>
            </a:pPr>
            <a:r>
              <a:rPr lang="en-US" sz="6000" b="1" i="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Focus on Systems </a:t>
            </a:r>
          </a:p>
          <a:p>
            <a:pPr algn="ctr">
              <a:defRPr/>
            </a:pPr>
            <a:r>
              <a:rPr lang="en-US" sz="6000" b="1" i="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To Support </a:t>
            </a:r>
          </a:p>
          <a:p>
            <a:pPr algn="ctr">
              <a:defRPr/>
            </a:pPr>
            <a:r>
              <a:rPr lang="en-US" sz="6000" b="1" i="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Implementation</a:t>
            </a:r>
          </a:p>
        </p:txBody>
      </p:sp>
      <p:pic>
        <p:nvPicPr>
          <p:cNvPr id="3" name="Picture 2"/>
          <p:cNvPicPr>
            <a:picLocks noChangeAspect="1"/>
          </p:cNvPicPr>
          <p:nvPr/>
        </p:nvPicPr>
        <p:blipFill>
          <a:blip r:embed="rId2"/>
          <a:stretch>
            <a:fillRect/>
          </a:stretch>
        </p:blipFill>
        <p:spPr>
          <a:xfrm>
            <a:off x="26008" y="4724400"/>
            <a:ext cx="914400" cy="914400"/>
          </a:xfrm>
          <a:prstGeom prst="rect">
            <a:avLst/>
          </a:prstGeom>
        </p:spPr>
      </p:pic>
    </p:spTree>
    <p:extLst>
      <p:ext uri="{BB962C8B-B14F-4D97-AF65-F5344CB8AC3E}">
        <p14:creationId xmlns:p14="http://schemas.microsoft.com/office/powerpoint/2010/main" val="278805938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457200" y="1752600"/>
            <a:ext cx="8229600" cy="4876800"/>
          </a:xfrm>
        </p:spPr>
        <p:txBody>
          <a:bodyPr/>
          <a:lstStyle/>
          <a:p>
            <a:r>
              <a:rPr lang="en-US" sz="2400" b="1" dirty="0">
                <a:ea typeface="ＭＳ Ｐゴシック" pitchFamily="34" charset="-128"/>
                <a:cs typeface="ＭＳ Ｐゴシック" pitchFamily="34" charset="-128"/>
              </a:rPr>
              <a:t>Implementation </a:t>
            </a:r>
            <a:r>
              <a:rPr lang="en-US" sz="2400" dirty="0">
                <a:ea typeface="ＭＳ Ｐゴシック" pitchFamily="34" charset="-128"/>
                <a:cs typeface="ＭＳ Ｐゴシック" pitchFamily="34" charset="-128"/>
              </a:rPr>
              <a:t>is “…specified set of activities designed to put into practice an activity or program of known dimensions” </a:t>
            </a:r>
            <a:r>
              <a:rPr lang="en-US" sz="1800" dirty="0">
                <a:solidFill>
                  <a:srgbClr val="7F7F7F"/>
                </a:solidFill>
              </a:rPr>
              <a:t>(</a:t>
            </a:r>
            <a:r>
              <a:rPr lang="en-US" sz="1800" dirty="0" err="1">
                <a:solidFill>
                  <a:srgbClr val="7F7F7F"/>
                </a:solidFill>
              </a:rPr>
              <a:t>Fixsen</a:t>
            </a:r>
            <a:r>
              <a:rPr lang="en-US" sz="1800" dirty="0">
                <a:solidFill>
                  <a:srgbClr val="7F7F7F"/>
                </a:solidFill>
                <a:latin typeface="Arial" pitchFamily="-84" charset="0"/>
              </a:rPr>
              <a:t>, </a:t>
            </a:r>
            <a:r>
              <a:rPr lang="en-US" sz="1800" dirty="0" err="1">
                <a:solidFill>
                  <a:srgbClr val="7F7F7F"/>
                </a:solidFill>
                <a:latin typeface="Arial" pitchFamily="-84" charset="0"/>
              </a:rPr>
              <a:t>Naoom</a:t>
            </a:r>
            <a:r>
              <a:rPr lang="en-US" sz="1800" dirty="0">
                <a:solidFill>
                  <a:srgbClr val="7F7F7F"/>
                </a:solidFill>
                <a:latin typeface="Arial" pitchFamily="-84" charset="0"/>
              </a:rPr>
              <a:t>, Blasé, Friedman, &amp; Wallace, 2005, </a:t>
            </a:r>
            <a:r>
              <a:rPr lang="en-US" sz="1800" dirty="0" err="1">
                <a:solidFill>
                  <a:srgbClr val="7F7F7F"/>
                </a:solidFill>
                <a:latin typeface="Arial" pitchFamily="-84" charset="0"/>
              </a:rPr>
              <a:t>p</a:t>
            </a:r>
            <a:r>
              <a:rPr lang="en-US" sz="1800" dirty="0">
                <a:solidFill>
                  <a:srgbClr val="7F7F7F"/>
                </a:solidFill>
                <a:latin typeface="Arial" pitchFamily="-84" charset="0"/>
              </a:rPr>
              <a:t>. 5</a:t>
            </a:r>
            <a:r>
              <a:rPr lang="en-US" sz="1800" dirty="0">
                <a:solidFill>
                  <a:srgbClr val="7F7F7F"/>
                </a:solidFill>
              </a:rPr>
              <a:t>)</a:t>
            </a:r>
            <a:endParaRPr lang="en-US" sz="2400" dirty="0">
              <a:ea typeface="ＭＳ Ｐゴシック" pitchFamily="34" charset="-128"/>
              <a:cs typeface="ＭＳ Ｐゴシック" pitchFamily="34" charset="-128"/>
            </a:endParaRPr>
          </a:p>
          <a:p>
            <a:endParaRPr lang="en-US" sz="1000" b="1" dirty="0">
              <a:ea typeface="ＭＳ Ｐゴシック" pitchFamily="34" charset="-128"/>
              <a:cs typeface="ＭＳ Ｐゴシック" pitchFamily="34" charset="-128"/>
            </a:endParaRPr>
          </a:p>
          <a:p>
            <a:r>
              <a:rPr lang="en-US" sz="2400" dirty="0">
                <a:ea typeface="ＭＳ Ｐゴシック" pitchFamily="34" charset="-128"/>
                <a:cs typeface="ＭＳ Ｐゴシック" pitchFamily="34" charset="-128"/>
              </a:rPr>
              <a:t>It’s what </a:t>
            </a:r>
            <a:r>
              <a:rPr lang="en-US" sz="2400" b="1" dirty="0">
                <a:ea typeface="ＭＳ Ｐゴシック" pitchFamily="34" charset="-128"/>
                <a:cs typeface="ＭＳ Ｐゴシック" pitchFamily="34" charset="-128"/>
              </a:rPr>
              <a:t>we </a:t>
            </a:r>
            <a:r>
              <a:rPr lang="en-US" sz="2400" b="1" i="1" dirty="0">
                <a:ea typeface="ＭＳ Ｐゴシック" pitchFamily="34" charset="-128"/>
                <a:cs typeface="ＭＳ Ｐゴシック" pitchFamily="34" charset="-128"/>
              </a:rPr>
              <a:t>do.</a:t>
            </a:r>
            <a:endParaRPr lang="en-US" sz="2400" b="1" dirty="0">
              <a:ea typeface="ＭＳ Ｐゴシック" pitchFamily="34" charset="-128"/>
              <a:cs typeface="ＭＳ Ｐゴシック" pitchFamily="34" charset="-128"/>
            </a:endParaRPr>
          </a:p>
          <a:p>
            <a:endParaRPr lang="en-US" sz="1000" b="1" dirty="0">
              <a:ea typeface="ＭＳ Ｐゴシック" pitchFamily="34" charset="-128"/>
              <a:cs typeface="ＭＳ Ｐゴシック" pitchFamily="34" charset="-128"/>
            </a:endParaRPr>
          </a:p>
          <a:p>
            <a:r>
              <a:rPr lang="en-US" sz="2400" b="1" dirty="0">
                <a:ea typeface="ＭＳ Ｐゴシック" pitchFamily="34" charset="-128"/>
                <a:cs typeface="ＭＳ Ｐゴシック" pitchFamily="34" charset="-128"/>
              </a:rPr>
              <a:t>Implementation outcomes </a:t>
            </a:r>
            <a:r>
              <a:rPr lang="en-US" sz="2400" dirty="0">
                <a:ea typeface="ＭＳ Ｐゴシック" pitchFamily="34" charset="-128"/>
                <a:cs typeface="ＭＳ Ｐゴシック" pitchFamily="34" charset="-128"/>
              </a:rPr>
              <a:t>include “changes in…</a:t>
            </a:r>
          </a:p>
          <a:p>
            <a:pPr lvl="1"/>
            <a:r>
              <a:rPr lang="en-US" sz="2000" dirty="0">
                <a:ea typeface="ＭＳ Ｐゴシック" pitchFamily="34" charset="-128"/>
                <a:cs typeface="ＭＳ Ｐゴシック" pitchFamily="34" charset="-128"/>
              </a:rPr>
              <a:t>“…</a:t>
            </a:r>
            <a:r>
              <a:rPr lang="en-US" sz="2000" b="1" dirty="0">
                <a:ea typeface="ＭＳ Ｐゴシック" pitchFamily="34" charset="-128"/>
                <a:cs typeface="ＭＳ Ｐゴシック" pitchFamily="34" charset="-128"/>
              </a:rPr>
              <a:t>adult </a:t>
            </a:r>
            <a:r>
              <a:rPr lang="en-US" sz="2000" dirty="0">
                <a:ea typeface="ＭＳ Ｐゴシック" pitchFamily="34" charset="-128"/>
                <a:cs typeface="ＭＳ Ｐゴシック" pitchFamily="34" charset="-128"/>
              </a:rPr>
              <a:t>professional behavior”</a:t>
            </a:r>
          </a:p>
          <a:p>
            <a:pPr lvl="1"/>
            <a:r>
              <a:rPr lang="en-US" sz="2000" dirty="0">
                <a:ea typeface="ＭＳ Ｐゴシック" pitchFamily="34" charset="-128"/>
                <a:cs typeface="ＭＳ Ｐゴシック" pitchFamily="34" charset="-128"/>
              </a:rPr>
              <a:t>“…organizational </a:t>
            </a:r>
            <a:r>
              <a:rPr lang="en-US" sz="2000" b="1" dirty="0">
                <a:ea typeface="ＭＳ Ｐゴシック" pitchFamily="34" charset="-128"/>
                <a:cs typeface="ＭＳ Ｐゴシック" pitchFamily="34" charset="-128"/>
              </a:rPr>
              <a:t>structures and cultures</a:t>
            </a:r>
            <a:r>
              <a:rPr lang="en-US" sz="2000" dirty="0">
                <a:ea typeface="ＭＳ Ｐゴシック" pitchFamily="34" charset="-128"/>
                <a:cs typeface="ＭＳ Ｐゴシック" pitchFamily="34" charset="-128"/>
              </a:rPr>
              <a:t>…to support the changes in adult professional behavior”</a:t>
            </a:r>
          </a:p>
          <a:p>
            <a:pPr lvl="1"/>
            <a:r>
              <a:rPr lang="en-US" sz="2000" dirty="0">
                <a:ea typeface="ＭＳ Ｐゴシック" pitchFamily="34" charset="-128"/>
                <a:cs typeface="ＭＳ Ｐゴシック" pitchFamily="34" charset="-128"/>
              </a:rPr>
              <a:t>“…</a:t>
            </a:r>
            <a:r>
              <a:rPr lang="en-US" sz="2000" b="1" dirty="0">
                <a:ea typeface="ＭＳ Ｐゴシック" pitchFamily="34" charset="-128"/>
                <a:cs typeface="ＭＳ Ｐゴシック" pitchFamily="34" charset="-128"/>
              </a:rPr>
              <a:t>relationships </a:t>
            </a:r>
            <a:r>
              <a:rPr lang="en-US" sz="2000" dirty="0">
                <a:ea typeface="ＭＳ Ｐゴシック" pitchFamily="34" charset="-128"/>
                <a:cs typeface="ＭＳ Ｐゴシック" pitchFamily="34" charset="-128"/>
              </a:rPr>
              <a:t>to consumers, stakeholders, …and systems partners” </a:t>
            </a:r>
            <a:r>
              <a:rPr lang="en-US" sz="1800" dirty="0">
                <a:solidFill>
                  <a:srgbClr val="7F7F7F"/>
                </a:solidFill>
              </a:rPr>
              <a:t>(</a:t>
            </a:r>
            <a:r>
              <a:rPr lang="en-US" sz="1800" dirty="0" err="1">
                <a:solidFill>
                  <a:srgbClr val="7F7F7F"/>
                </a:solidFill>
              </a:rPr>
              <a:t>Fixsen</a:t>
            </a:r>
            <a:r>
              <a:rPr lang="en-US" sz="1800" dirty="0">
                <a:solidFill>
                  <a:srgbClr val="7F7F7F"/>
                </a:solidFill>
                <a:latin typeface="Arial" pitchFamily="-84" charset="0"/>
              </a:rPr>
              <a:t> et al., 2005, </a:t>
            </a:r>
            <a:r>
              <a:rPr lang="en-US" sz="1800" dirty="0" err="1">
                <a:solidFill>
                  <a:srgbClr val="7F7F7F"/>
                </a:solidFill>
                <a:latin typeface="Arial" pitchFamily="-84" charset="0"/>
              </a:rPr>
              <a:t>p</a:t>
            </a:r>
            <a:r>
              <a:rPr lang="en-US" sz="1800" dirty="0">
                <a:solidFill>
                  <a:srgbClr val="7F7F7F"/>
                </a:solidFill>
                <a:latin typeface="Arial" pitchFamily="-84" charset="0"/>
              </a:rPr>
              <a:t>. 12</a:t>
            </a:r>
            <a:r>
              <a:rPr lang="en-US" sz="1800" dirty="0">
                <a:solidFill>
                  <a:srgbClr val="7F7F7F"/>
                </a:solidFill>
              </a:rPr>
              <a:t>)</a:t>
            </a:r>
            <a:endParaRPr lang="en-US" sz="2000" dirty="0">
              <a:ea typeface="ＭＳ Ｐゴシック" pitchFamily="34" charset="-128"/>
              <a:cs typeface="ＭＳ Ｐゴシック" pitchFamily="34" charset="-128"/>
            </a:endParaRPr>
          </a:p>
        </p:txBody>
      </p:sp>
      <p:sp>
        <p:nvSpPr>
          <p:cNvPr id="9" name="Title 1"/>
          <p:cNvSpPr>
            <a:spLocks noGrp="1"/>
          </p:cNvSpPr>
          <p:nvPr>
            <p:ph type="title"/>
          </p:nvPr>
        </p:nvSpPr>
        <p:spPr>
          <a:xfrm>
            <a:off x="457200" y="106362"/>
            <a:ext cx="8229600" cy="1417638"/>
          </a:xfrm>
          <a:solidFill>
            <a:schemeClr val="accent6">
              <a:lumMod val="20000"/>
              <a:lumOff val="80000"/>
            </a:schemeClr>
          </a:solidFill>
        </p:spPr>
        <p:txBody>
          <a:bodyPr/>
          <a:lstStyle/>
          <a:p>
            <a:pPr>
              <a:defRPr/>
            </a:pPr>
            <a:r>
              <a:rPr lang="en-US" sz="4000" b="1" dirty="0">
                <a:ea typeface="ＭＳ Ｐゴシック" pitchFamily="-107" charset="-128"/>
              </a:rPr>
              <a:t>What </a:t>
            </a:r>
            <a:r>
              <a:rPr lang="en-US" sz="4000" b="1" i="1" dirty="0">
                <a:ea typeface="ＭＳ Ｐゴシック" pitchFamily="-107" charset="-128"/>
              </a:rPr>
              <a:t>is </a:t>
            </a:r>
            <a:r>
              <a:rPr lang="en-US" sz="4000" b="1" dirty="0">
                <a:ea typeface="ＭＳ Ｐゴシック" pitchFamily="-107" charset="-128"/>
              </a:rPr>
              <a:t>implementation?  </a:t>
            </a:r>
            <a:endParaRPr lang="en-US" sz="4000" i="1" dirty="0">
              <a:ea typeface="ＭＳ Ｐゴシック" pitchFamily="-107" charset="-128"/>
            </a:endParaRPr>
          </a:p>
        </p:txBody>
      </p:sp>
      <p:pic>
        <p:nvPicPr>
          <p:cNvPr id="4" name="Picture 3"/>
          <p:cNvPicPr>
            <a:picLocks noChangeAspect="1"/>
          </p:cNvPicPr>
          <p:nvPr/>
        </p:nvPicPr>
        <p:blipFill>
          <a:blip r:embed="rId3"/>
          <a:stretch>
            <a:fillRect/>
          </a:stretch>
        </p:blipFill>
        <p:spPr>
          <a:xfrm>
            <a:off x="-8696" y="838200"/>
            <a:ext cx="914400" cy="914400"/>
          </a:xfrm>
          <a:prstGeom prst="rect">
            <a:avLst/>
          </a:prstGeom>
        </p:spPr>
      </p:pic>
    </p:spTree>
    <p:extLst>
      <p:ext uri="{BB962C8B-B14F-4D97-AF65-F5344CB8AC3E}">
        <p14:creationId xmlns:p14="http://schemas.microsoft.com/office/powerpoint/2010/main" val="1565613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106362"/>
            <a:ext cx="8229600" cy="1417638"/>
          </a:xfrm>
          <a:solidFill>
            <a:schemeClr val="accent6">
              <a:lumMod val="20000"/>
              <a:lumOff val="80000"/>
            </a:schemeClr>
          </a:solidFill>
        </p:spPr>
        <p:txBody>
          <a:bodyPr/>
          <a:lstStyle/>
          <a:p>
            <a:pPr>
              <a:defRPr/>
            </a:pPr>
            <a:r>
              <a:rPr lang="en-US" sz="4000" b="1" dirty="0">
                <a:ea typeface="ＭＳ Ｐゴシック" pitchFamily="-107" charset="-128"/>
              </a:rPr>
              <a:t>Isn’t there science to guide implementation?  </a:t>
            </a:r>
            <a:endParaRPr lang="en-US" sz="4000" i="1" dirty="0">
              <a:ea typeface="ＭＳ Ｐゴシック" pitchFamily="-107" charset="-128"/>
            </a:endParaRPr>
          </a:p>
        </p:txBody>
      </p:sp>
      <p:sp>
        <p:nvSpPr>
          <p:cNvPr id="6" name="Rectangle 5"/>
          <p:cNvSpPr/>
          <p:nvPr/>
        </p:nvSpPr>
        <p:spPr>
          <a:xfrm>
            <a:off x="2133600" y="6488668"/>
            <a:ext cx="7010400" cy="369332"/>
          </a:xfrm>
          <a:prstGeom prst="rect">
            <a:avLst/>
          </a:prstGeom>
        </p:spPr>
        <p:txBody>
          <a:bodyPr wrap="square">
            <a:spAutoFit/>
          </a:bodyPr>
          <a:lstStyle/>
          <a:p>
            <a:pPr>
              <a:buFontTx/>
              <a:buNone/>
            </a:pPr>
            <a:r>
              <a:rPr lang="en-US" dirty="0">
                <a:solidFill>
                  <a:srgbClr val="7F7F7F"/>
                </a:solidFill>
              </a:rPr>
              <a:t>(</a:t>
            </a:r>
            <a:r>
              <a:rPr lang="en-US" dirty="0" err="1">
                <a:solidFill>
                  <a:srgbClr val="7F7F7F"/>
                </a:solidFill>
              </a:rPr>
              <a:t>Fixsen</a:t>
            </a:r>
            <a:r>
              <a:rPr lang="en-US" dirty="0">
                <a:solidFill>
                  <a:srgbClr val="7F7F7F"/>
                </a:solidFill>
                <a:latin typeface="Arial" pitchFamily="-84" charset="0"/>
              </a:rPr>
              <a:t>, </a:t>
            </a:r>
            <a:r>
              <a:rPr lang="en-US" dirty="0" err="1">
                <a:solidFill>
                  <a:srgbClr val="7F7F7F"/>
                </a:solidFill>
                <a:latin typeface="Arial" pitchFamily="-84" charset="0"/>
              </a:rPr>
              <a:t>Naoom</a:t>
            </a:r>
            <a:r>
              <a:rPr lang="en-US" dirty="0">
                <a:solidFill>
                  <a:srgbClr val="7F7F7F"/>
                </a:solidFill>
                <a:latin typeface="Arial" pitchFamily="-84" charset="0"/>
              </a:rPr>
              <a:t>, Blasé, Friedman, &amp; Wallace, 2005, p.12</a:t>
            </a:r>
            <a:r>
              <a:rPr lang="en-US" dirty="0">
                <a:solidFill>
                  <a:srgbClr val="7F7F7F"/>
                </a:solidFill>
              </a:rPr>
              <a:t>)</a:t>
            </a:r>
            <a:endParaRPr lang="en-US" sz="2400" dirty="0">
              <a:solidFill>
                <a:srgbClr val="7F7F7F"/>
              </a:solidFill>
            </a:endParaRPr>
          </a:p>
        </p:txBody>
      </p:sp>
      <p:sp>
        <p:nvSpPr>
          <p:cNvPr id="24579" name="Content Placeholder 2"/>
          <p:cNvSpPr>
            <a:spLocks noGrp="1"/>
          </p:cNvSpPr>
          <p:nvPr>
            <p:ph idx="1"/>
          </p:nvPr>
        </p:nvSpPr>
        <p:spPr>
          <a:xfrm>
            <a:off x="457200" y="1600200"/>
            <a:ext cx="8229600" cy="4876800"/>
          </a:xfrm>
        </p:spPr>
        <p:txBody>
          <a:bodyPr/>
          <a:lstStyle/>
          <a:p>
            <a:pPr>
              <a:spcAft>
                <a:spcPts val="600"/>
              </a:spcAft>
              <a:buNone/>
            </a:pPr>
            <a:r>
              <a:rPr lang="en-US" sz="2800" b="1" dirty="0">
                <a:ea typeface="ＭＳ Ｐゴシック" pitchFamily="34" charset="-128"/>
                <a:cs typeface="ＭＳ Ｐゴシック" pitchFamily="34" charset="-128"/>
              </a:rPr>
              <a:t>Translated into our language </a:t>
            </a:r>
            <a:r>
              <a:rPr lang="en-US" sz="2800" dirty="0">
                <a:ea typeface="ＭＳ Ｐゴシック" pitchFamily="34" charset="-128"/>
                <a:cs typeface="ＭＳ Ｐゴシック" pitchFamily="34" charset="-128"/>
              </a:rPr>
              <a:t>(based on theirs)</a:t>
            </a:r>
            <a:r>
              <a:rPr lang="en-US" sz="2800" b="1" dirty="0">
                <a:ea typeface="ＭＳ Ｐゴシック" pitchFamily="34" charset="-128"/>
                <a:cs typeface="ＭＳ Ｐゴシック" pitchFamily="34" charset="-128"/>
              </a:rPr>
              <a:t>…</a:t>
            </a:r>
          </a:p>
          <a:p>
            <a:pPr>
              <a:spcAft>
                <a:spcPts val="600"/>
              </a:spcAft>
            </a:pPr>
            <a:r>
              <a:rPr lang="en-US" sz="2400" b="1" dirty="0">
                <a:ea typeface="ＭＳ Ｐゴシック" pitchFamily="34" charset="-128"/>
                <a:cs typeface="ＭＳ Ｐゴシック" pitchFamily="34" charset="-128"/>
              </a:rPr>
              <a:t>Begin with an “it”</a:t>
            </a:r>
            <a:r>
              <a:rPr lang="en-US" sz="2400" dirty="0">
                <a:ea typeface="ＭＳ Ｐゴシック" pitchFamily="34" charset="-128"/>
                <a:cs typeface="ＭＳ Ｐゴシック" pitchFamily="34" charset="-128"/>
              </a:rPr>
              <a:t> (evidence-based practice [EBP] or program; aka “source” or “best example”)</a:t>
            </a:r>
          </a:p>
          <a:p>
            <a:pPr>
              <a:spcAft>
                <a:spcPts val="600"/>
              </a:spcAft>
            </a:pPr>
            <a:r>
              <a:rPr lang="en-US" sz="2400" b="1" dirty="0">
                <a:ea typeface="ＭＳ Ｐゴシック" pitchFamily="34" charset="-128"/>
                <a:cs typeface="ＭＳ Ｐゴシック" pitchFamily="34" charset="-128"/>
              </a:rPr>
              <a:t>Identify the “who”</a:t>
            </a:r>
            <a:r>
              <a:rPr lang="en-US" sz="2400" dirty="0">
                <a:ea typeface="ＭＳ Ｐゴシック" pitchFamily="34" charset="-128"/>
                <a:cs typeface="ＭＳ Ｐゴシック" pitchFamily="34" charset="-128"/>
              </a:rPr>
              <a:t> (individuals who work to implement with fidelity; aka “purveyors”)</a:t>
            </a:r>
          </a:p>
          <a:p>
            <a:pPr>
              <a:spcAft>
                <a:spcPts val="600"/>
              </a:spcAft>
            </a:pPr>
            <a:r>
              <a:rPr lang="en-US" sz="2400" b="1" dirty="0">
                <a:ea typeface="ＭＳ Ｐゴシック" pitchFamily="34" charset="-128"/>
                <a:cs typeface="ＭＳ Ｐゴシック" pitchFamily="34" charset="-128"/>
              </a:rPr>
              <a:t>Identify the “where”</a:t>
            </a:r>
            <a:r>
              <a:rPr lang="en-US" sz="2400" dirty="0">
                <a:ea typeface="ＭＳ Ｐゴシック" pitchFamily="34" charset="-128"/>
                <a:cs typeface="ＭＳ Ｐゴシック" pitchFamily="34" charset="-128"/>
              </a:rPr>
              <a:t> (individuals and organizations that will adopt the EBP; aka “destination”)</a:t>
            </a:r>
          </a:p>
          <a:p>
            <a:pPr>
              <a:spcAft>
                <a:spcPts val="600"/>
              </a:spcAft>
            </a:pPr>
            <a:r>
              <a:rPr lang="en-US" sz="2400" b="1" dirty="0">
                <a:ea typeface="ＭＳ Ｐゴシック" pitchFamily="34" charset="-128"/>
                <a:cs typeface="ＭＳ Ｐゴシック" pitchFamily="34" charset="-128"/>
              </a:rPr>
              <a:t>Determine “how”: train, prompt, and use data </a:t>
            </a:r>
            <a:r>
              <a:rPr lang="en-US" sz="2400" dirty="0">
                <a:ea typeface="ＭＳ Ｐゴシック" pitchFamily="34" charset="-128"/>
                <a:cs typeface="ＭＳ Ｐゴシック" pitchFamily="34" charset="-128"/>
              </a:rPr>
              <a:t>(performance feedback; aka “feedback mechanism” or information flow)</a:t>
            </a:r>
          </a:p>
          <a:p>
            <a:pPr>
              <a:spcAft>
                <a:spcPts val="600"/>
              </a:spcAft>
            </a:pPr>
            <a:r>
              <a:rPr lang="en-US" sz="2400" b="1" dirty="0">
                <a:ea typeface="ＭＳ Ｐゴシック" pitchFamily="34" charset="-128"/>
                <a:cs typeface="ＭＳ Ｐゴシック" pitchFamily="34" charset="-128"/>
              </a:rPr>
              <a:t>Consider context </a:t>
            </a:r>
            <a:r>
              <a:rPr lang="en-US" sz="2400" dirty="0">
                <a:ea typeface="ＭＳ Ｐゴシック" pitchFamily="34" charset="-128"/>
                <a:cs typeface="ＭＳ Ｐゴシック" pitchFamily="34" charset="-128"/>
              </a:rPr>
              <a:t>(aka “influence”)</a:t>
            </a:r>
          </a:p>
          <a:p>
            <a:pPr>
              <a:buNone/>
            </a:pPr>
            <a:endParaRPr lang="en-US" sz="2400" dirty="0">
              <a:ea typeface="ＭＳ Ｐゴシック" pitchFamily="34" charset="-128"/>
              <a:cs typeface="ＭＳ Ｐゴシック" pitchFamily="34" charset="-128"/>
            </a:endParaRPr>
          </a:p>
          <a:p>
            <a:endParaRPr lang="en-US" sz="2400" dirty="0">
              <a:ea typeface="ＭＳ Ｐゴシック" pitchFamily="34" charset="-128"/>
              <a:cs typeface="ＭＳ Ｐゴシック" pitchFamily="34" charset="-128"/>
            </a:endParaRPr>
          </a:p>
          <a:p>
            <a:endParaRPr lang="en-US" sz="2400" dirty="0">
              <a:ea typeface="ＭＳ Ｐゴシック" pitchFamily="34" charset="-128"/>
              <a:cs typeface="ＭＳ Ｐゴシック" pitchFamily="34" charset="-128"/>
            </a:endParaRPr>
          </a:p>
          <a:p>
            <a:endParaRPr lang="en-US" sz="2000" dirty="0">
              <a:ea typeface="ＭＳ Ｐゴシック" pitchFamily="34" charset="-128"/>
              <a:cs typeface="ＭＳ Ｐゴシック" pitchFamily="34" charset="-128"/>
            </a:endParaRPr>
          </a:p>
          <a:p>
            <a:endParaRPr lang="en-US" sz="1200" dirty="0">
              <a:ea typeface="ＭＳ Ｐゴシック" pitchFamily="34" charset="-128"/>
              <a:cs typeface="ＭＳ Ｐゴシック" pitchFamily="34" charset="-128"/>
            </a:endParaRPr>
          </a:p>
        </p:txBody>
      </p:sp>
      <p:pic>
        <p:nvPicPr>
          <p:cNvPr id="5" name="Picture 4"/>
          <p:cNvPicPr>
            <a:picLocks noChangeAspect="1"/>
          </p:cNvPicPr>
          <p:nvPr/>
        </p:nvPicPr>
        <p:blipFill>
          <a:blip r:embed="rId3"/>
          <a:stretch>
            <a:fillRect/>
          </a:stretch>
        </p:blipFill>
        <p:spPr>
          <a:xfrm>
            <a:off x="-8696" y="838200"/>
            <a:ext cx="914400" cy="914400"/>
          </a:xfrm>
          <a:prstGeom prst="rect">
            <a:avLst/>
          </a:prstGeom>
        </p:spPr>
      </p:pic>
    </p:spTree>
    <p:extLst>
      <p:ext uri="{BB962C8B-B14F-4D97-AF65-F5344CB8AC3E}">
        <p14:creationId xmlns:p14="http://schemas.microsoft.com/office/powerpoint/2010/main" val="217412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1828800"/>
            <a:ext cx="8229600" cy="4419600"/>
          </a:xfrm>
          <a:prstGeom prst="roundRect">
            <a:avLst/>
          </a:prstGeom>
          <a:solidFill>
            <a:srgbClr val="FFFFFF"/>
          </a:solidFill>
          <a:ln w="101600" cap="flat" cmpd="sng" algn="ctr">
            <a:solidFill>
              <a:schemeClr val="accent2">
                <a:lumMod val="40000"/>
                <a:lumOff val="60000"/>
              </a:schemeClr>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t>Context</a:t>
            </a:r>
            <a:endParaRPr lang="en-US" b="1" dirty="0"/>
          </a:p>
        </p:txBody>
      </p:sp>
      <p:sp>
        <p:nvSpPr>
          <p:cNvPr id="9" name="Title 1"/>
          <p:cNvSpPr>
            <a:spLocks noGrp="1"/>
          </p:cNvSpPr>
          <p:nvPr>
            <p:ph type="title"/>
          </p:nvPr>
        </p:nvSpPr>
        <p:spPr>
          <a:xfrm>
            <a:off x="457200" y="106362"/>
            <a:ext cx="8229600" cy="1417638"/>
          </a:xfrm>
          <a:solidFill>
            <a:schemeClr val="accent6">
              <a:lumMod val="20000"/>
              <a:lumOff val="80000"/>
            </a:schemeClr>
          </a:solidFill>
        </p:spPr>
        <p:txBody>
          <a:bodyPr/>
          <a:lstStyle/>
          <a:p>
            <a:pPr>
              <a:defRPr/>
            </a:pPr>
            <a:r>
              <a:rPr lang="en-US" sz="4000" b="1" dirty="0">
                <a:ea typeface="ＭＳ Ｐゴシック" pitchFamily="-107" charset="-128"/>
              </a:rPr>
              <a:t>Isn’t there science to guide implementation?  </a:t>
            </a:r>
            <a:endParaRPr lang="en-US" sz="4000" i="1" dirty="0">
              <a:ea typeface="ＭＳ Ｐゴシック" pitchFamily="-107" charset="-128"/>
            </a:endParaRPr>
          </a:p>
        </p:txBody>
      </p:sp>
      <p:sp>
        <p:nvSpPr>
          <p:cNvPr id="6" name="Rectangle 5"/>
          <p:cNvSpPr/>
          <p:nvPr/>
        </p:nvSpPr>
        <p:spPr>
          <a:xfrm>
            <a:off x="2133600" y="6488668"/>
            <a:ext cx="7010400" cy="369332"/>
          </a:xfrm>
          <a:prstGeom prst="rect">
            <a:avLst/>
          </a:prstGeom>
        </p:spPr>
        <p:txBody>
          <a:bodyPr wrap="square">
            <a:spAutoFit/>
          </a:bodyPr>
          <a:lstStyle/>
          <a:p>
            <a:pPr>
              <a:buFontTx/>
              <a:buNone/>
            </a:pPr>
            <a:r>
              <a:rPr lang="en-US" dirty="0">
                <a:solidFill>
                  <a:srgbClr val="7F7F7F"/>
                </a:solidFill>
              </a:rPr>
              <a:t>(</a:t>
            </a:r>
            <a:r>
              <a:rPr lang="en-US" dirty="0" err="1">
                <a:solidFill>
                  <a:srgbClr val="7F7F7F"/>
                </a:solidFill>
              </a:rPr>
              <a:t>Fixsen</a:t>
            </a:r>
            <a:r>
              <a:rPr lang="en-US" dirty="0">
                <a:solidFill>
                  <a:srgbClr val="7F7F7F"/>
                </a:solidFill>
                <a:latin typeface="Arial" pitchFamily="-84" charset="0"/>
              </a:rPr>
              <a:t>, </a:t>
            </a:r>
            <a:r>
              <a:rPr lang="en-US" dirty="0" err="1">
                <a:solidFill>
                  <a:srgbClr val="7F7F7F"/>
                </a:solidFill>
                <a:latin typeface="Arial" pitchFamily="-84" charset="0"/>
              </a:rPr>
              <a:t>Naoom</a:t>
            </a:r>
            <a:r>
              <a:rPr lang="en-US" dirty="0">
                <a:solidFill>
                  <a:srgbClr val="7F7F7F"/>
                </a:solidFill>
                <a:latin typeface="Arial" pitchFamily="-84" charset="0"/>
              </a:rPr>
              <a:t>, Blasé, Friedman, &amp; Wallace, 2005, p.12</a:t>
            </a:r>
            <a:r>
              <a:rPr lang="en-US" dirty="0">
                <a:solidFill>
                  <a:srgbClr val="7F7F7F"/>
                </a:solidFill>
              </a:rPr>
              <a:t>)</a:t>
            </a:r>
            <a:endParaRPr lang="en-US" sz="2400" dirty="0">
              <a:solidFill>
                <a:srgbClr val="7F7F7F"/>
              </a:solidFill>
            </a:endParaRPr>
          </a:p>
        </p:txBody>
      </p:sp>
      <p:sp>
        <p:nvSpPr>
          <p:cNvPr id="11" name="Isosceles Triangle 10"/>
          <p:cNvSpPr/>
          <p:nvPr/>
        </p:nvSpPr>
        <p:spPr>
          <a:xfrm rot="5400000">
            <a:off x="4356602" y="2653798"/>
            <a:ext cx="578301" cy="452306"/>
          </a:xfrm>
          <a:prstGeom prst="triangle">
            <a:avLst/>
          </a:pr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grpSp>
        <p:nvGrpSpPr>
          <p:cNvPr id="2" name="Group 14"/>
          <p:cNvGrpSpPr/>
          <p:nvPr/>
        </p:nvGrpSpPr>
        <p:grpSpPr>
          <a:xfrm>
            <a:off x="685800" y="1828800"/>
            <a:ext cx="7924800" cy="4495800"/>
            <a:chOff x="685800" y="1828800"/>
            <a:chExt cx="7924800" cy="4495800"/>
          </a:xfrm>
        </p:grpSpPr>
        <p:graphicFrame>
          <p:nvGraphicFramePr>
            <p:cNvPr id="10" name="Diagram 9"/>
            <p:cNvGraphicFramePr/>
            <p:nvPr/>
          </p:nvGraphicFramePr>
          <p:xfrm>
            <a:off x="685800" y="1828800"/>
            <a:ext cx="7924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Up-Down Arrow 11"/>
            <p:cNvSpPr/>
            <p:nvPr/>
          </p:nvSpPr>
          <p:spPr>
            <a:xfrm>
              <a:off x="2286000" y="3886200"/>
              <a:ext cx="381000" cy="685800"/>
            </a:xfrm>
            <a:prstGeom prst="upDownArrow">
              <a:avLst/>
            </a:prstGeom>
            <a:ln>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Up-Down Arrow 12"/>
            <p:cNvSpPr/>
            <p:nvPr/>
          </p:nvSpPr>
          <p:spPr>
            <a:xfrm>
              <a:off x="6705600" y="3886200"/>
              <a:ext cx="381000" cy="685800"/>
            </a:xfrm>
            <a:prstGeom prst="upDownArrow">
              <a:avLst/>
            </a:prstGeom>
            <a:ln>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 name="Up-Down Arrow 13"/>
            <p:cNvSpPr/>
            <p:nvPr/>
          </p:nvSpPr>
          <p:spPr>
            <a:xfrm rot="5400000">
              <a:off x="4419600" y="4876800"/>
              <a:ext cx="381000" cy="685800"/>
            </a:xfrm>
            <a:prstGeom prst="upDownArrow">
              <a:avLst/>
            </a:prstGeom>
            <a:ln>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17" name="Rectangle 16"/>
          <p:cNvSpPr/>
          <p:nvPr/>
        </p:nvSpPr>
        <p:spPr>
          <a:xfrm>
            <a:off x="914400" y="3886200"/>
            <a:ext cx="7467600" cy="220980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TextBox 18"/>
          <p:cNvSpPr txBox="1"/>
          <p:nvPr/>
        </p:nvSpPr>
        <p:spPr>
          <a:xfrm>
            <a:off x="3467517" y="1792069"/>
            <a:ext cx="2476083" cy="646331"/>
          </a:xfrm>
          <a:prstGeom prst="rect">
            <a:avLst/>
          </a:prstGeom>
          <a:noFill/>
        </p:spPr>
        <p:txBody>
          <a:bodyPr wrap="none" rtlCol="0">
            <a:spAutoFit/>
          </a:bodyPr>
          <a:lstStyle/>
          <a:p>
            <a:r>
              <a:rPr lang="en-US" sz="3600" b="1" dirty="0"/>
              <a:t>“Old Way”</a:t>
            </a:r>
          </a:p>
        </p:txBody>
      </p:sp>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76400" y="3886200"/>
            <a:ext cx="1524000" cy="1524000"/>
          </a:xfrm>
          <a:prstGeom prst="rect">
            <a:avLst/>
          </a:prstGeom>
        </p:spPr>
      </p:pic>
      <p:sp>
        <p:nvSpPr>
          <p:cNvPr id="20" name="TextBox 19"/>
          <p:cNvSpPr txBox="1"/>
          <p:nvPr/>
        </p:nvSpPr>
        <p:spPr>
          <a:xfrm>
            <a:off x="3276600" y="1792069"/>
            <a:ext cx="2655970" cy="646331"/>
          </a:xfrm>
          <a:prstGeom prst="rect">
            <a:avLst/>
          </a:prstGeom>
          <a:noFill/>
        </p:spPr>
        <p:txBody>
          <a:bodyPr wrap="none" rtlCol="0">
            <a:spAutoFit/>
          </a:bodyPr>
          <a:lstStyle/>
          <a:p>
            <a:r>
              <a:rPr lang="en-US" sz="3600" b="1" dirty="0"/>
              <a:t>“New Way”</a:t>
            </a:r>
          </a:p>
        </p:txBody>
      </p:sp>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512186">
            <a:off x="3429021" y="4270434"/>
            <a:ext cx="1359277" cy="1313968"/>
          </a:xfrm>
          <a:prstGeom prst="rect">
            <a:avLst/>
          </a:prstGeom>
        </p:spPr>
      </p:pic>
      <p:pic>
        <p:nvPicPr>
          <p:cNvPr id="21" name="Picture 20"/>
          <p:cNvPicPr>
            <a:picLocks noChangeAspect="1"/>
          </p:cNvPicPr>
          <p:nvPr/>
        </p:nvPicPr>
        <p:blipFill>
          <a:blip r:embed="rId10"/>
          <a:stretch>
            <a:fillRect/>
          </a:stretch>
        </p:blipFill>
        <p:spPr>
          <a:xfrm>
            <a:off x="-8696" y="838200"/>
            <a:ext cx="914400" cy="914400"/>
          </a:xfrm>
          <a:prstGeom prst="rect">
            <a:avLst/>
          </a:prstGeom>
        </p:spPr>
      </p:pic>
    </p:spTree>
    <p:extLst>
      <p:ext uri="{BB962C8B-B14F-4D97-AF65-F5344CB8AC3E}">
        <p14:creationId xmlns:p14="http://schemas.microsoft.com/office/powerpoint/2010/main" val="24471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anim calcmode="lin" valueType="num">
                                      <p:cBhvr>
                                        <p:cTn id="19" dur="2000" fill="hold"/>
                                        <p:tgtEl>
                                          <p:spTgt spid="22"/>
                                        </p:tgtEl>
                                        <p:attrNameLst>
                                          <p:attrName>style.rotation</p:attrName>
                                        </p:attrNameLst>
                                      </p:cBhvr>
                                      <p:tavLst>
                                        <p:tav tm="0">
                                          <p:val>
                                            <p:fltVal val="720"/>
                                          </p:val>
                                        </p:tav>
                                        <p:tav tm="100000">
                                          <p:val>
                                            <p:fltVal val="0"/>
                                          </p:val>
                                        </p:tav>
                                      </p:tavLst>
                                    </p:anim>
                                    <p:anim calcmode="lin" valueType="num">
                                      <p:cBhvr>
                                        <p:cTn id="20" dur="2000" fill="hold"/>
                                        <p:tgtEl>
                                          <p:spTgt spid="22"/>
                                        </p:tgtEl>
                                        <p:attrNameLst>
                                          <p:attrName>ppt_h</p:attrName>
                                        </p:attrNameLst>
                                      </p:cBhvr>
                                      <p:tavLst>
                                        <p:tav tm="0">
                                          <p:val>
                                            <p:fltVal val="0"/>
                                          </p:val>
                                        </p:tav>
                                        <p:tav tm="100000">
                                          <p:val>
                                            <p:strVal val="#ppt_h"/>
                                          </p:val>
                                        </p:tav>
                                      </p:tavLst>
                                    </p:anim>
                                    <p:anim calcmode="lin" valueType="num">
                                      <p:cBhvr>
                                        <p:cTn id="21" dur="2000" fill="hold"/>
                                        <p:tgtEl>
                                          <p:spTgt spid="22"/>
                                        </p:tgtEl>
                                        <p:attrNameLst>
                                          <p:attrName>ppt_w</p:attrName>
                                        </p:attrNameLst>
                                      </p:cBhvr>
                                      <p:tavLst>
                                        <p:tav tm="0">
                                          <p:val>
                                            <p:fltVal val="0"/>
                                          </p:val>
                                        </p:tav>
                                        <p:tav tm="100000">
                                          <p:val>
                                            <p:strVal val="#ppt_w"/>
                                          </p:val>
                                        </p:tav>
                                      </p:tavLst>
                                    </p:anim>
                                  </p:childTnLst>
                                </p:cTn>
                              </p:par>
                            </p:childTnLst>
                          </p:cTn>
                        </p:par>
                        <p:par>
                          <p:cTn id="22" fill="hold">
                            <p:stCondLst>
                              <p:cond delay="2000"/>
                            </p:stCondLst>
                            <p:childTnLst>
                              <p:par>
                                <p:cTn id="23" presetID="35" presetClass="exit" presetSubtype="0" fill="hold" nodeType="afterEffect">
                                  <p:stCondLst>
                                    <p:cond delay="0"/>
                                  </p:stCondLst>
                                  <p:childTnLst>
                                    <p:animEffect transition="out" filter="fade">
                                      <p:cBhvr>
                                        <p:cTn id="24" dur="2000"/>
                                        <p:tgtEl>
                                          <p:spTgt spid="22"/>
                                        </p:tgtEl>
                                      </p:cBhvr>
                                    </p:animEffect>
                                    <p:anim calcmode="lin" valueType="num">
                                      <p:cBhvr>
                                        <p:cTn id="25" dur="2000"/>
                                        <p:tgtEl>
                                          <p:spTgt spid="22"/>
                                        </p:tgtEl>
                                        <p:attrNameLst>
                                          <p:attrName>style.rotation</p:attrName>
                                        </p:attrNameLst>
                                      </p:cBhvr>
                                      <p:tavLst>
                                        <p:tav tm="0">
                                          <p:val>
                                            <p:fltVal val="0"/>
                                          </p:val>
                                        </p:tav>
                                        <p:tav tm="100000">
                                          <p:val>
                                            <p:fltVal val="720"/>
                                          </p:val>
                                        </p:tav>
                                      </p:tavLst>
                                    </p:anim>
                                    <p:anim calcmode="lin" valueType="num">
                                      <p:cBhvr>
                                        <p:cTn id="26" dur="2000"/>
                                        <p:tgtEl>
                                          <p:spTgt spid="22"/>
                                        </p:tgtEl>
                                        <p:attrNameLst>
                                          <p:attrName>ppt_h</p:attrName>
                                        </p:attrNameLst>
                                      </p:cBhvr>
                                      <p:tavLst>
                                        <p:tav tm="0">
                                          <p:val>
                                            <p:strVal val="ppt_h"/>
                                          </p:val>
                                        </p:tav>
                                        <p:tav tm="100000">
                                          <p:val>
                                            <p:fltVal val="0"/>
                                          </p:val>
                                        </p:tav>
                                      </p:tavLst>
                                    </p:anim>
                                    <p:anim calcmode="lin" valueType="num">
                                      <p:cBhvr>
                                        <p:cTn id="27" dur="2000"/>
                                        <p:tgtEl>
                                          <p:spTgt spid="22"/>
                                        </p:tgtEl>
                                        <p:attrNameLst>
                                          <p:attrName>ppt_w</p:attrName>
                                        </p:attrNameLst>
                                      </p:cBhvr>
                                      <p:tavLst>
                                        <p:tav tm="0">
                                          <p:val>
                                            <p:strVal val="ppt_w"/>
                                          </p:val>
                                        </p:tav>
                                        <p:tav tm="100000">
                                          <p:val>
                                            <p:fltVal val="0"/>
                                          </p:val>
                                        </p:tav>
                                      </p:tavLst>
                                    </p:anim>
                                    <p:set>
                                      <p:cBhvr>
                                        <p:cTn id="28" dur="1" fill="hold">
                                          <p:stCondLst>
                                            <p:cond delay="1999"/>
                                          </p:stCondLst>
                                        </p:cTn>
                                        <p:tgtEl>
                                          <p:spTgt spid="22"/>
                                        </p:tgtEl>
                                        <p:attrNameLst>
                                          <p:attrName>style.visibility</p:attrName>
                                        </p:attrNameLst>
                                      </p:cBhvr>
                                      <p:to>
                                        <p:strVal val="hidden"/>
                                      </p:to>
                                    </p:set>
                                  </p:childTnLst>
                                </p:cTn>
                              </p:par>
                            </p:childTnLst>
                          </p:cTn>
                        </p:par>
                        <p:par>
                          <p:cTn id="29" fill="hold">
                            <p:stCondLst>
                              <p:cond delay="4000"/>
                            </p:stCondLst>
                            <p:childTnLst>
                              <p:par>
                                <p:cTn id="30" presetID="0" presetClass="path" presetSubtype="0" accel="50000" decel="50000" fill="hold" nodeType="afterEffect">
                                  <p:stCondLst>
                                    <p:cond delay="0"/>
                                  </p:stCondLst>
                                  <p:childTnLst>
                                    <p:animMotion origin="layout" path="M -3.33333E-6 -8.88889E-6 L 0.48333 -8.88889E-6 " pathEditMode="relative" ptsTypes="AA">
                                      <p:cBhvr>
                                        <p:cTn id="31" dur="2000" fill="hold"/>
                                        <p:tgtEl>
                                          <p:spTgt spid="18"/>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2000"/>
                                        <p:tgtEl>
                                          <p:spTgt spid="17"/>
                                        </p:tgtEl>
                                      </p:cBhvr>
                                    </p:animEffect>
                                    <p:set>
                                      <p:cBhvr>
                                        <p:cTn id="36" dur="1" fill="hold">
                                          <p:stCondLst>
                                            <p:cond delay="1999"/>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2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19" grpId="1"/>
      <p:bldP spid="2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1828800"/>
            <a:ext cx="8229600" cy="4419600"/>
          </a:xfrm>
          <a:prstGeom prst="roundRect">
            <a:avLst/>
          </a:prstGeom>
          <a:solidFill>
            <a:srgbClr val="FFFFFF"/>
          </a:solidFill>
          <a:ln w="101600" cap="flat" cmpd="sng" algn="ctr">
            <a:solidFill>
              <a:schemeClr val="accent2">
                <a:lumMod val="40000"/>
                <a:lumOff val="60000"/>
              </a:schemeClr>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b" anchorCtr="1"/>
          <a:lstStyle/>
          <a:p>
            <a:pPr algn="ctr"/>
            <a:r>
              <a:rPr lang="en-US" sz="2400" b="1" dirty="0">
                <a:solidFill>
                  <a:srgbClr val="262673"/>
                </a:solidFill>
              </a:rPr>
              <a:t>Context</a:t>
            </a:r>
            <a:endParaRPr lang="en-US" sz="1200" b="1" dirty="0">
              <a:solidFill>
                <a:srgbClr val="262673"/>
              </a:solidFill>
            </a:endParaRPr>
          </a:p>
        </p:txBody>
      </p:sp>
      <p:sp>
        <p:nvSpPr>
          <p:cNvPr id="9" name="Title 1"/>
          <p:cNvSpPr>
            <a:spLocks noGrp="1"/>
          </p:cNvSpPr>
          <p:nvPr>
            <p:ph type="title"/>
          </p:nvPr>
        </p:nvSpPr>
        <p:spPr>
          <a:xfrm>
            <a:off x="457200" y="106362"/>
            <a:ext cx="8229600" cy="1417638"/>
          </a:xfrm>
          <a:solidFill>
            <a:schemeClr val="accent6">
              <a:lumMod val="20000"/>
              <a:lumOff val="80000"/>
            </a:schemeClr>
          </a:solidFill>
        </p:spPr>
        <p:txBody>
          <a:bodyPr/>
          <a:lstStyle/>
          <a:p>
            <a:pPr>
              <a:defRPr/>
            </a:pPr>
            <a:r>
              <a:rPr lang="en-US" sz="3200" b="1" dirty="0">
                <a:ea typeface="ＭＳ Ｐゴシック" pitchFamily="-107" charset="-128"/>
              </a:rPr>
              <a:t>This is one way to start organizing our implementation supports</a:t>
            </a:r>
            <a:endParaRPr lang="en-US" sz="3200" i="1" dirty="0">
              <a:ea typeface="ＭＳ Ｐゴシック" pitchFamily="-107" charset="-128"/>
            </a:endParaRPr>
          </a:p>
        </p:txBody>
      </p:sp>
      <p:sp>
        <p:nvSpPr>
          <p:cNvPr id="6" name="Rectangle 5"/>
          <p:cNvSpPr/>
          <p:nvPr/>
        </p:nvSpPr>
        <p:spPr>
          <a:xfrm>
            <a:off x="1676400" y="6488668"/>
            <a:ext cx="7467600" cy="369332"/>
          </a:xfrm>
          <a:prstGeom prst="rect">
            <a:avLst/>
          </a:prstGeom>
        </p:spPr>
        <p:txBody>
          <a:bodyPr wrap="square">
            <a:spAutoFit/>
          </a:bodyPr>
          <a:lstStyle/>
          <a:p>
            <a:pPr>
              <a:buFontTx/>
              <a:buNone/>
            </a:pPr>
            <a:r>
              <a:rPr lang="en-US" dirty="0">
                <a:solidFill>
                  <a:srgbClr val="7F7F7F"/>
                </a:solidFill>
              </a:rPr>
              <a:t>(Adapted from </a:t>
            </a:r>
            <a:r>
              <a:rPr lang="en-US" dirty="0" err="1">
                <a:solidFill>
                  <a:srgbClr val="7F7F7F"/>
                </a:solidFill>
              </a:rPr>
              <a:t>Fixsen</a:t>
            </a:r>
            <a:r>
              <a:rPr lang="en-US" dirty="0">
                <a:solidFill>
                  <a:srgbClr val="7F7F7F"/>
                </a:solidFill>
                <a:latin typeface="Arial" pitchFamily="-84" charset="0"/>
              </a:rPr>
              <a:t>, </a:t>
            </a:r>
            <a:r>
              <a:rPr lang="en-US" dirty="0" err="1">
                <a:solidFill>
                  <a:srgbClr val="7F7F7F"/>
                </a:solidFill>
                <a:latin typeface="Arial" pitchFamily="-84" charset="0"/>
              </a:rPr>
              <a:t>Naoom</a:t>
            </a:r>
            <a:r>
              <a:rPr lang="en-US" dirty="0">
                <a:solidFill>
                  <a:srgbClr val="7F7F7F"/>
                </a:solidFill>
                <a:latin typeface="Arial" pitchFamily="-84" charset="0"/>
              </a:rPr>
              <a:t>, Blasé, Friedman, &amp; Wallace, 2005, p.12</a:t>
            </a:r>
            <a:r>
              <a:rPr lang="en-US" dirty="0">
                <a:solidFill>
                  <a:srgbClr val="7F7F7F"/>
                </a:solidFill>
              </a:rPr>
              <a:t>)</a:t>
            </a:r>
            <a:endParaRPr lang="en-US" sz="2400" dirty="0">
              <a:solidFill>
                <a:srgbClr val="7F7F7F"/>
              </a:solidFill>
            </a:endParaRPr>
          </a:p>
        </p:txBody>
      </p:sp>
      <p:grpSp>
        <p:nvGrpSpPr>
          <p:cNvPr id="2" name="Group 14"/>
          <p:cNvGrpSpPr/>
          <p:nvPr/>
        </p:nvGrpSpPr>
        <p:grpSpPr>
          <a:xfrm>
            <a:off x="685800" y="1828800"/>
            <a:ext cx="7924800" cy="4495800"/>
            <a:chOff x="685800" y="1828800"/>
            <a:chExt cx="7924800" cy="4495800"/>
          </a:xfrm>
        </p:grpSpPr>
        <p:graphicFrame>
          <p:nvGraphicFramePr>
            <p:cNvPr id="10" name="Diagram 9"/>
            <p:cNvGraphicFramePr/>
            <p:nvPr/>
          </p:nvGraphicFramePr>
          <p:xfrm>
            <a:off x="685800" y="1828800"/>
            <a:ext cx="7924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Up-Down Arrow 11"/>
            <p:cNvSpPr/>
            <p:nvPr/>
          </p:nvSpPr>
          <p:spPr>
            <a:xfrm>
              <a:off x="2286000" y="3886200"/>
              <a:ext cx="381000" cy="685800"/>
            </a:xfrm>
            <a:prstGeom prst="upDownArrow">
              <a:avLst/>
            </a:prstGeom>
            <a:ln>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Up-Down Arrow 12"/>
            <p:cNvSpPr/>
            <p:nvPr/>
          </p:nvSpPr>
          <p:spPr>
            <a:xfrm>
              <a:off x="6705600" y="3886200"/>
              <a:ext cx="381000" cy="685800"/>
            </a:xfrm>
            <a:prstGeom prst="upDownArrow">
              <a:avLst/>
            </a:prstGeom>
            <a:ln>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 name="Up-Down Arrow 13"/>
            <p:cNvSpPr/>
            <p:nvPr/>
          </p:nvSpPr>
          <p:spPr>
            <a:xfrm rot="5400000">
              <a:off x="4419600" y="4876800"/>
              <a:ext cx="381000" cy="685800"/>
            </a:xfrm>
            <a:prstGeom prst="upDownArrow">
              <a:avLst/>
            </a:prstGeom>
            <a:ln>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11" name="Oval 10"/>
          <p:cNvSpPr/>
          <p:nvPr/>
        </p:nvSpPr>
        <p:spPr>
          <a:xfrm>
            <a:off x="381000" y="5410200"/>
            <a:ext cx="14478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262673"/>
                </a:solidFill>
                <a:latin typeface="Arial"/>
                <a:cs typeface="Arial"/>
              </a:rPr>
              <a:t>Expert</a:t>
            </a:r>
          </a:p>
        </p:txBody>
      </p:sp>
      <p:sp>
        <p:nvSpPr>
          <p:cNvPr id="15" name="Oval 14"/>
          <p:cNvSpPr/>
          <p:nvPr/>
        </p:nvSpPr>
        <p:spPr>
          <a:xfrm>
            <a:off x="1752600" y="5715000"/>
            <a:ext cx="14478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262673"/>
                </a:solidFill>
                <a:latin typeface="Arial"/>
                <a:cs typeface="Arial"/>
              </a:rPr>
              <a:t>Peer</a:t>
            </a:r>
          </a:p>
        </p:txBody>
      </p:sp>
      <p:sp>
        <p:nvSpPr>
          <p:cNvPr id="17" name="Oval 16"/>
          <p:cNvSpPr/>
          <p:nvPr/>
        </p:nvSpPr>
        <p:spPr>
          <a:xfrm>
            <a:off x="3124200" y="5410200"/>
            <a:ext cx="14478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262673"/>
                </a:solidFill>
                <a:latin typeface="Arial"/>
                <a:cs typeface="Arial"/>
              </a:rPr>
              <a:t>Self</a:t>
            </a:r>
          </a:p>
        </p:txBody>
      </p:sp>
      <p:sp>
        <p:nvSpPr>
          <p:cNvPr id="18" name="Oval 17"/>
          <p:cNvSpPr/>
          <p:nvPr/>
        </p:nvSpPr>
        <p:spPr>
          <a:xfrm>
            <a:off x="4648200" y="5410200"/>
            <a:ext cx="14478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262673"/>
                </a:solidFill>
                <a:latin typeface="Arial"/>
                <a:cs typeface="Arial"/>
              </a:rPr>
              <a:t>How often?</a:t>
            </a:r>
          </a:p>
        </p:txBody>
      </p:sp>
      <p:sp>
        <p:nvSpPr>
          <p:cNvPr id="19" name="Oval 18"/>
          <p:cNvSpPr/>
          <p:nvPr/>
        </p:nvSpPr>
        <p:spPr>
          <a:xfrm>
            <a:off x="6019800" y="5715000"/>
            <a:ext cx="14478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262673"/>
                </a:solidFill>
                <a:latin typeface="Arial"/>
                <a:cs typeface="Arial"/>
              </a:rPr>
              <a:t>On what?</a:t>
            </a:r>
          </a:p>
        </p:txBody>
      </p:sp>
      <p:sp>
        <p:nvSpPr>
          <p:cNvPr id="20" name="Oval 19"/>
          <p:cNvSpPr/>
          <p:nvPr/>
        </p:nvSpPr>
        <p:spPr>
          <a:xfrm>
            <a:off x="7391400" y="5410200"/>
            <a:ext cx="14478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262673"/>
                </a:solidFill>
                <a:latin typeface="Arial"/>
                <a:cs typeface="Arial"/>
              </a:rPr>
              <a:t>Who needs what?</a:t>
            </a:r>
          </a:p>
        </p:txBody>
      </p:sp>
      <p:sp>
        <p:nvSpPr>
          <p:cNvPr id="21" name="Oval 20"/>
          <p:cNvSpPr/>
          <p:nvPr/>
        </p:nvSpPr>
        <p:spPr>
          <a:xfrm>
            <a:off x="0" y="3276600"/>
            <a:ext cx="24384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262673"/>
                </a:solidFill>
                <a:latin typeface="Arial"/>
                <a:cs typeface="Arial"/>
              </a:rPr>
              <a:t>We know what these are!</a:t>
            </a:r>
          </a:p>
        </p:txBody>
      </p:sp>
      <p:sp>
        <p:nvSpPr>
          <p:cNvPr id="22" name="Oval 21"/>
          <p:cNvSpPr/>
          <p:nvPr/>
        </p:nvSpPr>
        <p:spPr>
          <a:xfrm>
            <a:off x="6705600" y="3276600"/>
            <a:ext cx="24384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rgbClr val="262673"/>
                </a:solidFill>
                <a:latin typeface="Arial"/>
                <a:cs typeface="Arial"/>
              </a:rPr>
              <a:t>We know where!</a:t>
            </a:r>
          </a:p>
        </p:txBody>
      </p:sp>
      <p:sp>
        <p:nvSpPr>
          <p:cNvPr id="25" name="TextBox 24"/>
          <p:cNvSpPr txBox="1"/>
          <p:nvPr/>
        </p:nvSpPr>
        <p:spPr>
          <a:xfrm>
            <a:off x="4114800" y="3505200"/>
            <a:ext cx="1141959" cy="523220"/>
          </a:xfrm>
          <a:prstGeom prst="rect">
            <a:avLst/>
          </a:prstGeom>
          <a:noFill/>
        </p:spPr>
        <p:txBody>
          <a:bodyPr wrap="none" rtlCol="0">
            <a:spAutoFit/>
          </a:bodyPr>
          <a:lstStyle/>
          <a:p>
            <a:r>
              <a:rPr lang="en-US" sz="2800" b="1" dirty="0">
                <a:solidFill>
                  <a:srgbClr val="262673"/>
                </a:solidFill>
              </a:rPr>
              <a:t>But…</a:t>
            </a:r>
          </a:p>
        </p:txBody>
      </p:sp>
      <p:sp>
        <p:nvSpPr>
          <p:cNvPr id="26" name="TextBox 25"/>
          <p:cNvSpPr txBox="1"/>
          <p:nvPr/>
        </p:nvSpPr>
        <p:spPr>
          <a:xfrm>
            <a:off x="2567798" y="4572000"/>
            <a:ext cx="404002" cy="523220"/>
          </a:xfrm>
          <a:prstGeom prst="rect">
            <a:avLst/>
          </a:prstGeom>
          <a:noFill/>
        </p:spPr>
        <p:txBody>
          <a:bodyPr wrap="none" rtlCol="0">
            <a:spAutoFit/>
          </a:bodyPr>
          <a:lstStyle/>
          <a:p>
            <a:r>
              <a:rPr lang="en-US" sz="2800" b="1" dirty="0">
                <a:solidFill>
                  <a:srgbClr val="262673"/>
                </a:solidFill>
              </a:rPr>
              <a:t>?</a:t>
            </a:r>
          </a:p>
        </p:txBody>
      </p:sp>
      <p:sp>
        <p:nvSpPr>
          <p:cNvPr id="27" name="TextBox 26"/>
          <p:cNvSpPr txBox="1"/>
          <p:nvPr/>
        </p:nvSpPr>
        <p:spPr>
          <a:xfrm>
            <a:off x="6934200" y="4572000"/>
            <a:ext cx="404002" cy="523220"/>
          </a:xfrm>
          <a:prstGeom prst="rect">
            <a:avLst/>
          </a:prstGeom>
          <a:noFill/>
        </p:spPr>
        <p:txBody>
          <a:bodyPr wrap="none" rtlCol="0">
            <a:spAutoFit/>
          </a:bodyPr>
          <a:lstStyle/>
          <a:p>
            <a:r>
              <a:rPr lang="en-US" sz="2800" b="1" dirty="0">
                <a:solidFill>
                  <a:srgbClr val="262673"/>
                </a:solidFill>
              </a:rPr>
              <a:t>?</a:t>
            </a:r>
          </a:p>
        </p:txBody>
      </p:sp>
      <p:pic>
        <p:nvPicPr>
          <p:cNvPr id="23" name="Picture 22"/>
          <p:cNvPicPr>
            <a:picLocks noChangeAspect="1"/>
          </p:cNvPicPr>
          <p:nvPr/>
        </p:nvPicPr>
        <p:blipFill>
          <a:blip r:embed="rId8"/>
          <a:stretch>
            <a:fillRect/>
          </a:stretch>
        </p:blipFill>
        <p:spPr>
          <a:xfrm>
            <a:off x="-8696" y="838200"/>
            <a:ext cx="914400" cy="914400"/>
          </a:xfrm>
          <a:prstGeom prst="rect">
            <a:avLst/>
          </a:prstGeom>
        </p:spPr>
      </p:pic>
    </p:spTree>
    <p:extLst>
      <p:ext uri="{BB962C8B-B14F-4D97-AF65-F5344CB8AC3E}">
        <p14:creationId xmlns:p14="http://schemas.microsoft.com/office/powerpoint/2010/main" val="399073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8" grpId="0" animBg="1"/>
      <p:bldP spid="19" grpId="0" animBg="1"/>
      <p:bldP spid="20" grpId="0" animBg="1"/>
      <p:bldP spid="21" grpId="0" animBg="1"/>
      <p:bldP spid="22" grpId="0" animBg="1"/>
      <p:bldP spid="25" grpId="0"/>
      <p:bldP spid="26" grpId="0"/>
      <p:bldP spid="2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0" y="4648200"/>
            <a:ext cx="1600200" cy="1938992"/>
          </a:xfrm>
          <a:prstGeom prst="rect">
            <a:avLst/>
          </a:prstGeom>
          <a:solidFill>
            <a:srgbClr val="BBE0E3"/>
          </a:solidFill>
        </p:spPr>
        <p:txBody>
          <a:bodyPr wrap="square" rtlCol="0">
            <a:spAutoFit/>
          </a:bodyPr>
          <a:lstStyle/>
          <a:p>
            <a:r>
              <a:rPr lang="en-US" sz="2000" dirty="0">
                <a:latin typeface="Arial"/>
                <a:cs typeface="Arial"/>
              </a:rPr>
              <a:t>Didactic training + email reminders + periodic check-ins</a:t>
            </a:r>
          </a:p>
        </p:txBody>
      </p:sp>
      <p:sp>
        <p:nvSpPr>
          <p:cNvPr id="4" name="Title 3"/>
          <p:cNvSpPr>
            <a:spLocks noGrp="1"/>
          </p:cNvSpPr>
          <p:nvPr>
            <p:ph type="title"/>
          </p:nvPr>
        </p:nvSpPr>
        <p:spPr/>
        <p:txBody>
          <a:bodyPr/>
          <a:lstStyle/>
          <a:p>
            <a:endParaRPr lang="en-US"/>
          </a:p>
        </p:txBody>
      </p:sp>
      <p:sp>
        <p:nvSpPr>
          <p:cNvPr id="6" name="Title 1"/>
          <p:cNvSpPr txBox="1">
            <a:spLocks/>
          </p:cNvSpPr>
          <p:nvPr/>
        </p:nvSpPr>
        <p:spPr bwMode="auto">
          <a:xfrm>
            <a:off x="457200" y="106362"/>
            <a:ext cx="8229600" cy="1493838"/>
          </a:xfrm>
          <a:prstGeom prst="rect">
            <a:avLst/>
          </a:prstGeom>
          <a:solidFill>
            <a:schemeClr val="accent6">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0" cap="none" spc="0" normalizeH="0" baseline="0" noProof="0" dirty="0">
                <a:ln>
                  <a:noFill/>
                </a:ln>
                <a:solidFill>
                  <a:schemeClr val="tx2"/>
                </a:solidFill>
                <a:effectLst/>
                <a:uLnTx/>
                <a:uFillTx/>
                <a:latin typeface="Arial"/>
                <a:ea typeface="ＭＳ Ｐゴシック" pitchFamily="-107" charset="-128"/>
                <a:cs typeface="Arial"/>
              </a:rPr>
              <a:t>We can’t afford </a:t>
            </a:r>
            <a:r>
              <a:rPr lang="en-US" sz="3600" i="1" kern="0" dirty="0">
                <a:solidFill>
                  <a:schemeClr val="tx2"/>
                </a:solidFill>
                <a:latin typeface="Arial"/>
                <a:ea typeface="ＭＳ Ｐゴシック" pitchFamily="-107" charset="-128"/>
                <a:cs typeface="Arial"/>
              </a:rPr>
              <a:t>to do everything, but we can’t afford to do nothing..</a:t>
            </a:r>
            <a:r>
              <a:rPr kumimoji="0" lang="en-US" sz="3600" b="0" i="1" u="none" strike="noStrike" kern="0" cap="none" spc="0" normalizeH="0" baseline="0" noProof="0" dirty="0">
                <a:ln>
                  <a:noFill/>
                </a:ln>
                <a:solidFill>
                  <a:schemeClr val="tx2"/>
                </a:solidFill>
                <a:effectLst/>
                <a:uLnTx/>
                <a:uFillTx/>
                <a:latin typeface="Arial"/>
                <a:ea typeface="ＭＳ Ｐゴシック" pitchFamily="-107" charset="-128"/>
                <a:cs typeface="Arial"/>
              </a:rPr>
              <a:t>.</a:t>
            </a:r>
            <a:endParaRPr kumimoji="0" lang="en-US" sz="4800" b="0" i="1" u="none" strike="noStrike" kern="0" cap="none" spc="0" normalizeH="0" baseline="0" noProof="0" dirty="0">
              <a:ln>
                <a:noFill/>
              </a:ln>
              <a:solidFill>
                <a:schemeClr val="tx2"/>
              </a:solidFill>
              <a:effectLst/>
              <a:uLnTx/>
              <a:uFillTx/>
              <a:latin typeface="Arial"/>
              <a:ea typeface="ＭＳ Ｐゴシック" pitchFamily="-107" charset="-128"/>
              <a:cs typeface="Arial"/>
            </a:endParaRPr>
          </a:p>
        </p:txBody>
      </p:sp>
      <p:sp>
        <p:nvSpPr>
          <p:cNvPr id="7" name="Left-Right Arrow 6"/>
          <p:cNvSpPr/>
          <p:nvPr/>
        </p:nvSpPr>
        <p:spPr>
          <a:xfrm>
            <a:off x="381000" y="1676400"/>
            <a:ext cx="8458200" cy="1447800"/>
          </a:xfrm>
          <a:prstGeom prst="leftRightArrow">
            <a:avLst/>
          </a:prstGeom>
          <a:solidFill>
            <a:srgbClr val="BBE0E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0000"/>
                </a:solidFill>
                <a:latin typeface="Arial"/>
                <a:cs typeface="Arial"/>
              </a:rPr>
              <a:t>We think there’s a lot in between!</a:t>
            </a:r>
          </a:p>
        </p:txBody>
      </p:sp>
      <p:sp>
        <p:nvSpPr>
          <p:cNvPr id="8" name="TextBox 7"/>
          <p:cNvSpPr txBox="1"/>
          <p:nvPr/>
        </p:nvSpPr>
        <p:spPr>
          <a:xfrm>
            <a:off x="533400" y="3810000"/>
            <a:ext cx="2133600" cy="1015663"/>
          </a:xfrm>
          <a:prstGeom prst="rect">
            <a:avLst/>
          </a:prstGeom>
          <a:solidFill>
            <a:srgbClr val="BBE0E3"/>
          </a:solidFill>
        </p:spPr>
        <p:txBody>
          <a:bodyPr wrap="square" rtlCol="0">
            <a:spAutoFit/>
          </a:bodyPr>
          <a:lstStyle/>
          <a:p>
            <a:r>
              <a:rPr lang="en-US" sz="2000" dirty="0">
                <a:latin typeface="Arial"/>
                <a:cs typeface="Arial"/>
              </a:rPr>
              <a:t>No Training or Support Provided</a:t>
            </a:r>
          </a:p>
        </p:txBody>
      </p:sp>
      <p:sp>
        <p:nvSpPr>
          <p:cNvPr id="9" name="TextBox 8"/>
          <p:cNvSpPr txBox="1"/>
          <p:nvPr/>
        </p:nvSpPr>
        <p:spPr>
          <a:xfrm>
            <a:off x="6705600" y="3780472"/>
            <a:ext cx="2133600" cy="1631216"/>
          </a:xfrm>
          <a:prstGeom prst="rect">
            <a:avLst/>
          </a:prstGeom>
          <a:solidFill>
            <a:srgbClr val="BBE0E3"/>
          </a:solidFill>
        </p:spPr>
        <p:txBody>
          <a:bodyPr wrap="square" rtlCol="0">
            <a:spAutoFit/>
          </a:bodyPr>
          <a:lstStyle/>
          <a:p>
            <a:r>
              <a:rPr lang="en-US" sz="2000" dirty="0">
                <a:latin typeface="Arial"/>
                <a:cs typeface="Arial"/>
              </a:rPr>
              <a:t>Every teacher receives coaching and performance feedback</a:t>
            </a:r>
          </a:p>
        </p:txBody>
      </p:sp>
      <p:sp>
        <p:nvSpPr>
          <p:cNvPr id="10" name="TextBox 9"/>
          <p:cNvSpPr txBox="1"/>
          <p:nvPr/>
        </p:nvSpPr>
        <p:spPr>
          <a:xfrm>
            <a:off x="1981200" y="4648200"/>
            <a:ext cx="1600200" cy="1323439"/>
          </a:xfrm>
          <a:prstGeom prst="rect">
            <a:avLst/>
          </a:prstGeom>
          <a:solidFill>
            <a:srgbClr val="BBE0E3"/>
          </a:solidFill>
        </p:spPr>
        <p:txBody>
          <a:bodyPr wrap="square" rtlCol="0">
            <a:spAutoFit/>
          </a:bodyPr>
          <a:lstStyle/>
          <a:p>
            <a:r>
              <a:rPr lang="en-US" sz="2000" dirty="0">
                <a:latin typeface="Arial"/>
                <a:cs typeface="Arial"/>
              </a:rPr>
              <a:t>“Sit and Get” training delivered in isolation</a:t>
            </a:r>
          </a:p>
        </p:txBody>
      </p:sp>
      <p:sp>
        <p:nvSpPr>
          <p:cNvPr id="11" name="TextBox 10"/>
          <p:cNvSpPr txBox="1"/>
          <p:nvPr/>
        </p:nvSpPr>
        <p:spPr>
          <a:xfrm>
            <a:off x="6705600" y="3195935"/>
            <a:ext cx="2174093" cy="461665"/>
          </a:xfrm>
          <a:prstGeom prst="rect">
            <a:avLst/>
          </a:prstGeom>
          <a:solidFill>
            <a:srgbClr val="BBE0E3"/>
          </a:solidFill>
        </p:spPr>
        <p:txBody>
          <a:bodyPr wrap="none" rtlCol="0">
            <a:spAutoFit/>
          </a:bodyPr>
          <a:lstStyle/>
          <a:p>
            <a:r>
              <a:rPr lang="en-US" sz="2400" b="1" dirty="0">
                <a:latin typeface="Arial"/>
                <a:cs typeface="Arial"/>
              </a:rPr>
              <a:t>EVERYTHING</a:t>
            </a:r>
          </a:p>
        </p:txBody>
      </p:sp>
      <p:sp>
        <p:nvSpPr>
          <p:cNvPr id="12" name="TextBox 11"/>
          <p:cNvSpPr txBox="1"/>
          <p:nvPr/>
        </p:nvSpPr>
        <p:spPr>
          <a:xfrm>
            <a:off x="533399" y="3204865"/>
            <a:ext cx="2138365" cy="461665"/>
          </a:xfrm>
          <a:prstGeom prst="rect">
            <a:avLst/>
          </a:prstGeom>
          <a:solidFill>
            <a:srgbClr val="BBE0E3"/>
          </a:solidFill>
        </p:spPr>
        <p:txBody>
          <a:bodyPr wrap="square" rtlCol="0">
            <a:spAutoFit/>
          </a:bodyPr>
          <a:lstStyle/>
          <a:p>
            <a:r>
              <a:rPr lang="en-US" sz="2400" b="1" dirty="0">
                <a:latin typeface="Arial"/>
                <a:cs typeface="Arial"/>
              </a:rPr>
              <a:t>NOTHING</a:t>
            </a:r>
          </a:p>
        </p:txBody>
      </p:sp>
      <p:sp>
        <p:nvSpPr>
          <p:cNvPr id="13" name="TextBox 12"/>
          <p:cNvSpPr txBox="1"/>
          <p:nvPr/>
        </p:nvSpPr>
        <p:spPr>
          <a:xfrm>
            <a:off x="3657600" y="4648200"/>
            <a:ext cx="1600200" cy="1323439"/>
          </a:xfrm>
          <a:prstGeom prst="rect">
            <a:avLst/>
          </a:prstGeom>
          <a:solidFill>
            <a:srgbClr val="BBE0E3"/>
          </a:solidFill>
        </p:spPr>
        <p:txBody>
          <a:bodyPr wrap="square" rtlCol="0">
            <a:spAutoFit/>
          </a:bodyPr>
          <a:lstStyle/>
          <a:p>
            <a:r>
              <a:rPr lang="en-US" sz="2000" dirty="0">
                <a:latin typeface="Arial"/>
                <a:cs typeface="Arial"/>
              </a:rPr>
              <a:t>Didactic training + email reminders</a:t>
            </a:r>
          </a:p>
        </p:txBody>
      </p:sp>
      <p:sp>
        <p:nvSpPr>
          <p:cNvPr id="15" name="Rectangle 14"/>
          <p:cNvSpPr/>
          <p:nvPr/>
        </p:nvSpPr>
        <p:spPr>
          <a:xfrm>
            <a:off x="1981200" y="6488668"/>
            <a:ext cx="4953000" cy="369332"/>
          </a:xfrm>
          <a:prstGeom prst="rect">
            <a:avLst/>
          </a:prstGeom>
          <a:solidFill>
            <a:srgbClr val="BBE0E3"/>
          </a:solidFill>
        </p:spPr>
        <p:txBody>
          <a:bodyPr wrap="square">
            <a:spAutoFit/>
          </a:bodyPr>
          <a:lstStyle/>
          <a:p>
            <a:r>
              <a:rPr lang="en-US" dirty="0">
                <a:latin typeface="Arial"/>
                <a:cs typeface="Arial"/>
              </a:rPr>
              <a:t>PLUS Self-management supports</a:t>
            </a:r>
          </a:p>
        </p:txBody>
      </p:sp>
      <p:sp>
        <p:nvSpPr>
          <p:cNvPr id="17" name="TextBox 16"/>
          <p:cNvSpPr txBox="1"/>
          <p:nvPr/>
        </p:nvSpPr>
        <p:spPr>
          <a:xfrm>
            <a:off x="2667000" y="3200400"/>
            <a:ext cx="4038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latin typeface="Arial"/>
                <a:cs typeface="Arial"/>
              </a:rPr>
              <a:t>BUT, how do we organize all of this?</a:t>
            </a:r>
          </a:p>
        </p:txBody>
      </p:sp>
      <p:pic>
        <p:nvPicPr>
          <p:cNvPr id="16" name="Picture 15"/>
          <p:cNvPicPr>
            <a:picLocks noChangeAspect="1"/>
          </p:cNvPicPr>
          <p:nvPr/>
        </p:nvPicPr>
        <p:blipFill>
          <a:blip r:embed="rId2"/>
          <a:stretch>
            <a:fillRect/>
          </a:stretch>
        </p:blipFill>
        <p:spPr>
          <a:xfrm>
            <a:off x="-8696" y="838200"/>
            <a:ext cx="914400" cy="914400"/>
          </a:xfrm>
          <a:prstGeom prst="rect">
            <a:avLst/>
          </a:prstGeom>
        </p:spPr>
      </p:pic>
    </p:spTree>
    <p:extLst>
      <p:ext uri="{BB962C8B-B14F-4D97-AF65-F5344CB8AC3E}">
        <p14:creationId xmlns:p14="http://schemas.microsoft.com/office/powerpoint/2010/main" val="10210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lide(fromTo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lide(fromTo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lide(fromTo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slide(fromTo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lide(fromTo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slide(fromTop)">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P spid="9" grpId="0" animBg="1"/>
      <p:bldP spid="10" grpId="0" animBg="1"/>
      <p:bldP spid="11" grpId="0" animBg="1"/>
      <p:bldP spid="12" grpId="0" animBg="1"/>
      <p:bldP spid="13" grpId="0" animBg="1"/>
      <p:bldP spid="15" grpId="0" animBg="1"/>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 1"/>
          <p:cNvGraphicFramePr/>
          <p:nvPr>
            <p:extLst>
              <p:ext uri="{D42A27DB-BD31-4B8C-83A1-F6EECF244321}">
                <p14:modId xmlns:p14="http://schemas.microsoft.com/office/powerpoint/2010/main" val="365026832"/>
              </p:ext>
            </p:extLst>
          </p:nvPr>
        </p:nvGraphicFramePr>
        <p:xfrm>
          <a:off x="0" y="685800"/>
          <a:ext cx="9144000" cy="581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108" name="Text Box 5"/>
          <p:cNvSpPr txBox="1">
            <a:spLocks noChangeArrowheads="1"/>
          </p:cNvSpPr>
          <p:nvPr/>
        </p:nvSpPr>
        <p:spPr bwMode="auto">
          <a:xfrm>
            <a:off x="0" y="6550223"/>
            <a:ext cx="8610600" cy="33086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550" dirty="0">
                <a:solidFill>
                  <a:srgbClr val="7575D1"/>
                </a:solidFill>
                <a:latin typeface="Arial"/>
                <a:cs typeface="Arial"/>
              </a:rPr>
              <a:t>(adapted from Simonsen, </a:t>
            </a:r>
            <a:r>
              <a:rPr lang="en-US" sz="1550" dirty="0" err="1">
                <a:solidFill>
                  <a:srgbClr val="7575D1"/>
                </a:solidFill>
                <a:latin typeface="Arial"/>
                <a:cs typeface="Arial"/>
              </a:rPr>
              <a:t>MasSuga</a:t>
            </a:r>
            <a:r>
              <a:rPr lang="en-US" sz="1550" dirty="0">
                <a:solidFill>
                  <a:srgbClr val="7575D1"/>
                </a:solidFill>
                <a:latin typeface="Arial"/>
                <a:cs typeface="Arial"/>
              </a:rPr>
              <a:t>, </a:t>
            </a:r>
            <a:r>
              <a:rPr lang="en-US" sz="1550" dirty="0" err="1">
                <a:solidFill>
                  <a:srgbClr val="7575D1"/>
                </a:solidFill>
                <a:latin typeface="Arial"/>
                <a:cs typeface="Arial"/>
              </a:rPr>
              <a:t>Briere</a:t>
            </a:r>
            <a:r>
              <a:rPr lang="en-US" sz="1550" dirty="0">
                <a:solidFill>
                  <a:srgbClr val="7575D1"/>
                </a:solidFill>
                <a:latin typeface="Arial"/>
                <a:cs typeface="Arial"/>
              </a:rPr>
              <a:t>, Freeman, Myers, Scott, &amp; </a:t>
            </a:r>
            <a:r>
              <a:rPr lang="en-US" sz="1550" dirty="0" err="1">
                <a:solidFill>
                  <a:srgbClr val="7575D1"/>
                </a:solidFill>
                <a:latin typeface="Arial"/>
                <a:cs typeface="Arial"/>
              </a:rPr>
              <a:t>Sugai</a:t>
            </a:r>
            <a:r>
              <a:rPr lang="en-US" sz="1550" dirty="0">
                <a:solidFill>
                  <a:srgbClr val="7575D1"/>
                </a:solidFill>
                <a:latin typeface="Arial"/>
                <a:cs typeface="Arial"/>
              </a:rPr>
              <a:t>, 2013)</a:t>
            </a:r>
          </a:p>
        </p:txBody>
      </p:sp>
      <p:sp>
        <p:nvSpPr>
          <p:cNvPr id="47109" name="Title 4"/>
          <p:cNvSpPr>
            <a:spLocks noGrp="1"/>
          </p:cNvSpPr>
          <p:nvPr>
            <p:ph type="title"/>
          </p:nvPr>
        </p:nvSpPr>
        <p:spPr>
          <a:xfrm>
            <a:off x="-152400" y="0"/>
            <a:ext cx="9448800" cy="533400"/>
          </a:xfrm>
          <a:solidFill>
            <a:srgbClr val="008000"/>
          </a:solidFill>
        </p:spPr>
        <p:txBody>
          <a:bodyPr/>
          <a:lstStyle/>
          <a:p>
            <a:r>
              <a:rPr lang="en-US" sz="2400" b="1" dirty="0">
                <a:solidFill>
                  <a:schemeClr val="bg1"/>
                </a:solidFill>
                <a:ea typeface="ＭＳ Ｐゴシック" pitchFamily="34" charset="-128"/>
              </a:rPr>
              <a:t>Multi-tiered Framework of Professional Development Support</a:t>
            </a:r>
          </a:p>
        </p:txBody>
      </p:sp>
      <p:pic>
        <p:nvPicPr>
          <p:cNvPr id="5" name="Picture 4"/>
          <p:cNvPicPr/>
          <p:nvPr/>
        </p:nvPicPr>
        <p:blipFill>
          <a:blip r:embed="rId7">
            <a:extLst>
              <a:ext uri="{28A0092B-C50C-407E-A947-70E740481C1C}">
                <a14:useLocalDpi xmlns:a14="http://schemas.microsoft.com/office/drawing/2010/main"/>
              </a:ext>
            </a:extLst>
          </a:blip>
          <a:srcRect/>
          <a:stretch>
            <a:fillRect/>
          </a:stretch>
        </p:blipFill>
        <p:spPr bwMode="auto">
          <a:xfrm>
            <a:off x="0" y="304800"/>
            <a:ext cx="1066800" cy="967740"/>
          </a:xfrm>
          <a:prstGeom prst="rect">
            <a:avLst/>
          </a:prstGeom>
          <a:noFill/>
          <a:ln>
            <a:noFill/>
          </a:ln>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400" y="381000"/>
            <a:ext cx="762000" cy="762000"/>
          </a:xfrm>
          <a:prstGeom prst="rect">
            <a:avLst/>
          </a:prstGeom>
        </p:spPr>
      </p:pic>
    </p:spTree>
    <p:extLst>
      <p:ext uri="{BB962C8B-B14F-4D97-AF65-F5344CB8AC3E}">
        <p14:creationId xmlns:p14="http://schemas.microsoft.com/office/powerpoint/2010/main" val="84065599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p:spPr>
        <p:txBody>
          <a:bodyPr/>
          <a:lstStyle/>
          <a:p>
            <a:fld id="{DEED17DA-4448-B149-9EE7-3000E41108FC}" type="slidenum">
              <a:rPr lang="en-US"/>
              <a:pPr/>
              <a:t>97</a:t>
            </a:fld>
            <a:endParaRPr lang="en-US"/>
          </a:p>
        </p:txBody>
      </p:sp>
      <p:sp>
        <p:nvSpPr>
          <p:cNvPr id="2" name="Title 1"/>
          <p:cNvSpPr>
            <a:spLocks noGrp="1"/>
          </p:cNvSpPr>
          <p:nvPr>
            <p:ph type="title"/>
          </p:nvPr>
        </p:nvSpPr>
        <p:spPr>
          <a:solidFill>
            <a:schemeClr val="accent6">
              <a:lumMod val="20000"/>
              <a:lumOff val="80000"/>
            </a:schemeClr>
          </a:solidFill>
        </p:spPr>
        <p:txBody>
          <a:bodyPr/>
          <a:lstStyle/>
          <a:p>
            <a:r>
              <a:rPr lang="en-US" sz="7200" dirty="0"/>
              <a:t>Bottom line…</a:t>
            </a:r>
          </a:p>
        </p:txBody>
      </p:sp>
      <p:sp>
        <p:nvSpPr>
          <p:cNvPr id="3" name="Content Placeholder 2"/>
          <p:cNvSpPr>
            <a:spLocks noGrp="1"/>
          </p:cNvSpPr>
          <p:nvPr>
            <p:ph idx="1"/>
          </p:nvPr>
        </p:nvSpPr>
        <p:spPr>
          <a:xfrm>
            <a:off x="457200" y="1524000"/>
            <a:ext cx="8229600" cy="4297363"/>
          </a:xfrm>
        </p:spPr>
        <p:txBody>
          <a:bodyPr/>
          <a:lstStyle/>
          <a:p>
            <a:pPr>
              <a:buFontTx/>
              <a:buNone/>
            </a:pPr>
            <a:r>
              <a:rPr lang="en-US"/>
              <a:t>	</a:t>
            </a:r>
            <a:r>
              <a:rPr lang="en-US" sz="4800"/>
              <a:t>“training by itself does not result in positive implementation…or intervention outcomes” </a:t>
            </a:r>
            <a:endParaRPr lang="en-US"/>
          </a:p>
          <a:p>
            <a:pPr>
              <a:buFontTx/>
              <a:buNone/>
            </a:pPr>
            <a:r>
              <a:rPr lang="en-US" sz="2400">
                <a:solidFill>
                  <a:srgbClr val="7F7F7F"/>
                </a:solidFill>
              </a:rPr>
              <a:t>	</a:t>
            </a:r>
            <a:r>
              <a:rPr lang="en-US" sz="2000">
                <a:solidFill>
                  <a:srgbClr val="7F7F7F"/>
                </a:solidFill>
              </a:rPr>
              <a:t>(Fixen, Naoom, Blasé, Friedman, &amp; Wallace, 2005, pp. 40-41)</a:t>
            </a:r>
            <a:endParaRPr lang="en-US">
              <a:solidFill>
                <a:srgbClr val="7F7F7F"/>
              </a:solidFill>
            </a:endParaRPr>
          </a:p>
        </p:txBody>
      </p:sp>
      <p:sp>
        <p:nvSpPr>
          <p:cNvPr id="4" name="Title 1"/>
          <p:cNvSpPr txBox="1">
            <a:spLocks/>
          </p:cNvSpPr>
          <p:nvPr/>
        </p:nvSpPr>
        <p:spPr bwMode="auto">
          <a:xfrm>
            <a:off x="457200" y="5257800"/>
            <a:ext cx="8229600" cy="1143000"/>
          </a:xfrm>
          <a:prstGeom prst="rect">
            <a:avLst/>
          </a:prstGeom>
          <a:solidFill>
            <a:schemeClr val="accent6">
              <a:lumMod val="20000"/>
              <a:lumOff val="80000"/>
            </a:schemeClr>
          </a:solidFill>
          <a:ln w="9525">
            <a:noFill/>
            <a:miter lim="800000"/>
            <a:headEnd/>
            <a:tailEnd/>
          </a:ln>
        </p:spPr>
        <p:txBody>
          <a:bodyPr anchor="ctr"/>
          <a:lstStyle/>
          <a:p>
            <a:pPr algn="ctr" eaLnBrk="0" hangingPunct="0">
              <a:defRPr/>
            </a:pPr>
            <a:r>
              <a:rPr lang="en-US" sz="7200" kern="0" dirty="0">
                <a:solidFill>
                  <a:schemeClr val="tx2"/>
                </a:solidFill>
                <a:latin typeface="+mj-lt"/>
              </a:rPr>
              <a:t>So, what do we do?</a:t>
            </a:r>
          </a:p>
        </p:txBody>
      </p:sp>
      <p:pic>
        <p:nvPicPr>
          <p:cNvPr id="6" name="Picture 5"/>
          <p:cNvPicPr>
            <a:picLocks noChangeAspect="1"/>
          </p:cNvPicPr>
          <p:nvPr/>
        </p:nvPicPr>
        <p:blipFill>
          <a:blip r:embed="rId2"/>
          <a:stretch>
            <a:fillRect/>
          </a:stretch>
        </p:blipFill>
        <p:spPr>
          <a:xfrm>
            <a:off x="-8696" y="838200"/>
            <a:ext cx="914400" cy="914400"/>
          </a:xfrm>
          <a:prstGeom prst="rect">
            <a:avLst/>
          </a:prstGeom>
        </p:spPr>
      </p:pic>
    </p:spTree>
    <p:extLst>
      <p:ext uri="{BB962C8B-B14F-4D97-AF65-F5344CB8AC3E}">
        <p14:creationId xmlns:p14="http://schemas.microsoft.com/office/powerpoint/2010/main" val="338515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9" descr="PBIS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61113"/>
            <a:ext cx="1752600" cy="496887"/>
          </a:xfrm>
          <a:prstGeom prst="rect">
            <a:avLst/>
          </a:prstGeom>
          <a:noFill/>
          <a:ln w="9525">
            <a:noFill/>
            <a:miter lim="800000"/>
            <a:headEnd/>
            <a:tailEnd/>
          </a:ln>
        </p:spPr>
      </p:pic>
      <p:sp>
        <p:nvSpPr>
          <p:cNvPr id="40963" name="Title 1"/>
          <p:cNvSpPr>
            <a:spLocks noGrp="1"/>
          </p:cNvSpPr>
          <p:nvPr>
            <p:ph type="title"/>
          </p:nvPr>
        </p:nvSpPr>
        <p:spPr>
          <a:xfrm>
            <a:off x="457200" y="274638"/>
            <a:ext cx="8229600" cy="1401762"/>
          </a:xfrm>
          <a:solidFill>
            <a:srgbClr val="D1D1F0">
              <a:alpha val="50195"/>
            </a:srgbClr>
          </a:solidFill>
        </p:spPr>
        <p:txBody>
          <a:bodyPr/>
          <a:lstStyle/>
          <a:p>
            <a:r>
              <a:rPr lang="en-US" dirty="0">
                <a:ea typeface="ＭＳ Ｐゴシック" pitchFamily="34" charset="-128"/>
                <a:cs typeface="ＭＳ Ｐゴシック" pitchFamily="34" charset="-128"/>
              </a:rPr>
              <a:t>One approach: Self-Management</a:t>
            </a:r>
          </a:p>
        </p:txBody>
      </p:sp>
      <p:sp>
        <p:nvSpPr>
          <p:cNvPr id="40964" name="Content Placeholder 2"/>
          <p:cNvSpPr>
            <a:spLocks noGrp="1"/>
          </p:cNvSpPr>
          <p:nvPr>
            <p:ph idx="1"/>
          </p:nvPr>
        </p:nvSpPr>
        <p:spPr>
          <a:xfrm>
            <a:off x="381000" y="1219200"/>
            <a:ext cx="8305800" cy="5181600"/>
          </a:xfrm>
        </p:spPr>
        <p:txBody>
          <a:bodyPr/>
          <a:lstStyle/>
          <a:p>
            <a:endParaRPr lang="en-US" sz="2400" dirty="0">
              <a:latin typeface="Arial" pitchFamily="-1" charset="0"/>
              <a:ea typeface="ＭＳ Ｐゴシック" pitchFamily="34" charset="-128"/>
              <a:cs typeface="ＭＳ Ｐゴシック" pitchFamily="34" charset="-128"/>
            </a:endParaRPr>
          </a:p>
          <a:p>
            <a:r>
              <a:rPr lang="en-US" sz="2400" dirty="0">
                <a:latin typeface="Arial" pitchFamily="-1" charset="0"/>
                <a:ea typeface="ＭＳ Ｐゴシック" pitchFamily="34" charset="-128"/>
                <a:cs typeface="ＭＳ Ｐゴシック" pitchFamily="34" charset="-128"/>
              </a:rPr>
              <a:t>Across multiple studies, we’ve found that self-management with email coaching prompts resulted in desired initial increases in specific classroom management skills across teachers.  </a:t>
            </a:r>
            <a:r>
              <a:rPr lang="en-US" sz="2400" dirty="0">
                <a:solidFill>
                  <a:schemeClr val="bg1"/>
                </a:solidFill>
                <a:latin typeface="Arial" pitchFamily="-1" charset="0"/>
                <a:ea typeface="ＭＳ Ｐゴシック" pitchFamily="34" charset="-128"/>
                <a:cs typeface="ＭＳ Ｐゴシック" pitchFamily="34" charset="-128"/>
              </a:rPr>
              <a:t>We are still working to enhance maintenance and generalization of effects.</a:t>
            </a:r>
          </a:p>
          <a:p>
            <a:pPr>
              <a:buFontTx/>
              <a:buNone/>
            </a:pPr>
            <a:r>
              <a:rPr lang="en-US" sz="2400" dirty="0">
                <a:solidFill>
                  <a:srgbClr val="7575D1"/>
                </a:solidFill>
                <a:ea typeface="ＭＳ Ｐゴシック" pitchFamily="34" charset="-128"/>
                <a:cs typeface="ＭＳ Ｐゴシック" pitchFamily="34" charset="-128"/>
              </a:rPr>
              <a:t>	</a:t>
            </a:r>
            <a:r>
              <a:rPr lang="en-US" sz="2000" dirty="0">
                <a:solidFill>
                  <a:srgbClr val="7F7F7F"/>
                </a:solidFill>
                <a:ea typeface="ＭＳ Ｐゴシック" pitchFamily="34" charset="-128"/>
                <a:cs typeface="ＭＳ Ｐゴシック" pitchFamily="34" charset="-128"/>
              </a:rPr>
              <a:t>(Simonsen, Freeman, Dooley, </a:t>
            </a:r>
            <a:r>
              <a:rPr lang="en-US" sz="2000" dirty="0" err="1">
                <a:solidFill>
                  <a:srgbClr val="7F7F7F"/>
                </a:solidFill>
                <a:ea typeface="ＭＳ Ｐゴシック" pitchFamily="34" charset="-128"/>
                <a:cs typeface="ＭＳ Ｐゴシック" pitchFamily="34" charset="-128"/>
              </a:rPr>
              <a:t>Maddock</a:t>
            </a:r>
            <a:r>
              <a:rPr lang="en-US" sz="2000" dirty="0">
                <a:solidFill>
                  <a:srgbClr val="7F7F7F"/>
                </a:solidFill>
                <a:ea typeface="ＭＳ Ｐゴシック" pitchFamily="34" charset="-128"/>
                <a:cs typeface="ＭＳ Ｐゴシック" pitchFamily="34" charset="-128"/>
              </a:rPr>
              <a:t>, &amp; Kern, under review; </a:t>
            </a:r>
          </a:p>
          <a:p>
            <a:pPr>
              <a:buFontTx/>
              <a:buNone/>
            </a:pPr>
            <a:r>
              <a:rPr lang="en-US" sz="2000" dirty="0">
                <a:solidFill>
                  <a:srgbClr val="7F7F7F"/>
                </a:solidFill>
                <a:ea typeface="ＭＳ Ｐゴシック" pitchFamily="34" charset="-128"/>
                <a:cs typeface="ＭＳ Ｐゴシック" pitchFamily="34" charset="-128"/>
              </a:rPr>
              <a:t>	</a:t>
            </a:r>
            <a:r>
              <a:rPr lang="en-US" sz="2000" dirty="0" err="1">
                <a:solidFill>
                  <a:srgbClr val="7F7F7F"/>
                </a:solidFill>
                <a:ea typeface="ＭＳ Ｐゴシック" pitchFamily="34" charset="-128"/>
                <a:cs typeface="ＭＳ Ｐゴシック" pitchFamily="34" charset="-128"/>
              </a:rPr>
              <a:t>Simonsen</a:t>
            </a:r>
            <a:r>
              <a:rPr lang="en-US" sz="2000" dirty="0">
                <a:solidFill>
                  <a:srgbClr val="7F7F7F"/>
                </a:solidFill>
                <a:ea typeface="ＭＳ Ｐゴシック" pitchFamily="34" charset="-128"/>
                <a:cs typeface="ＭＳ Ｐゴシック" pitchFamily="34" charset="-128"/>
              </a:rPr>
              <a:t> Freeman, Dooley, Kern, &amp; </a:t>
            </a:r>
            <a:r>
              <a:rPr lang="en-US" sz="2000" dirty="0" err="1">
                <a:solidFill>
                  <a:srgbClr val="7F7F7F"/>
                </a:solidFill>
                <a:ea typeface="ＭＳ Ｐゴシック" pitchFamily="34" charset="-128"/>
                <a:cs typeface="ＭＳ Ｐゴシック" pitchFamily="34" charset="-128"/>
              </a:rPr>
              <a:t>Maddock</a:t>
            </a:r>
            <a:r>
              <a:rPr lang="en-US" sz="2000" dirty="0">
                <a:solidFill>
                  <a:srgbClr val="7F7F7F"/>
                </a:solidFill>
                <a:ea typeface="ＭＳ Ｐゴシック" pitchFamily="34" charset="-128"/>
                <a:cs typeface="ＭＳ Ｐゴシック" pitchFamily="34" charset="-128"/>
              </a:rPr>
              <a:t>, in preparation)</a:t>
            </a:r>
          </a:p>
          <a:p>
            <a:pPr>
              <a:buFontTx/>
              <a:buNone/>
            </a:pPr>
            <a:endParaRPr lang="en-US" sz="1200" dirty="0">
              <a:solidFill>
                <a:srgbClr val="7F7F7F"/>
              </a:solidFill>
              <a:ea typeface="ＭＳ Ｐゴシック" pitchFamily="34" charset="-128"/>
              <a:cs typeface="ＭＳ Ｐゴシック" pitchFamily="34" charset="-128"/>
            </a:endParaRPr>
          </a:p>
          <a:p>
            <a:endParaRPr lang="en-US" sz="2400" dirty="0">
              <a:latin typeface="Arial" pitchFamily="-1" charset="0"/>
              <a:ea typeface="ＭＳ Ｐゴシック" pitchFamily="34" charset="-128"/>
              <a:cs typeface="ＭＳ Ｐゴシック" pitchFamily="34" charset="-128"/>
            </a:endParaRPr>
          </a:p>
          <a:p>
            <a:endParaRPr lang="en-US" sz="1200" dirty="0">
              <a:latin typeface="Arial" pitchFamily="-1" charset="0"/>
              <a:ea typeface="ＭＳ Ｐゴシック" pitchFamily="34" charset="-128"/>
              <a:cs typeface="ＭＳ Ｐゴシック" pitchFamily="34" charset="-128"/>
            </a:endParaRPr>
          </a:p>
          <a:p>
            <a:pPr>
              <a:buFontTx/>
              <a:buNone/>
            </a:pPr>
            <a:endParaRPr lang="en-US" sz="2400" dirty="0">
              <a:ea typeface="ＭＳ Ｐゴシック" pitchFamily="34" charset="-128"/>
              <a:cs typeface="ＭＳ Ｐゴシック" pitchFamily="34" charset="-128"/>
            </a:endParaRPr>
          </a:p>
          <a:p>
            <a:endParaRPr lang="en-US" sz="2400" dirty="0">
              <a:latin typeface="Arial" pitchFamily="-1" charset="0"/>
              <a:ea typeface="ＭＳ Ｐゴシック" pitchFamily="34" charset="-128"/>
              <a:cs typeface="ＭＳ Ｐゴシック" pitchFamily="34" charset="-128"/>
            </a:endParaRPr>
          </a:p>
          <a:p>
            <a:pPr lvl="1"/>
            <a:endParaRPr lang="en-US" sz="800" b="1" dirty="0">
              <a:solidFill>
                <a:srgbClr val="6B6BCF"/>
              </a:solidFill>
              <a:ea typeface="ＭＳ Ｐゴシック" pitchFamily="34" charset="-128"/>
              <a:cs typeface="ＭＳ Ｐゴシック" pitchFamily="34" charset="-128"/>
            </a:endParaRPr>
          </a:p>
          <a:p>
            <a:pPr lvl="1"/>
            <a:endParaRPr lang="en-US" sz="2000" dirty="0">
              <a:solidFill>
                <a:srgbClr val="7575D1"/>
              </a:solidFill>
            </a:endParaRPr>
          </a:p>
          <a:p>
            <a:pPr lvl="1"/>
            <a:endParaRPr lang="en-US" sz="2400" dirty="0"/>
          </a:p>
        </p:txBody>
      </p:sp>
      <p:pic>
        <p:nvPicPr>
          <p:cNvPr id="22533" name="Picture 4"/>
          <p:cNvPicPr>
            <a:picLocks noChangeAspect="1"/>
          </p:cNvPicPr>
          <p:nvPr/>
        </p:nvPicPr>
        <p:blipFill>
          <a:blip r:embed="rId3"/>
          <a:srcRect/>
          <a:stretch>
            <a:fillRect/>
          </a:stretch>
        </p:blipFill>
        <p:spPr bwMode="auto">
          <a:xfrm>
            <a:off x="7162800" y="3048000"/>
            <a:ext cx="1676400" cy="1676400"/>
          </a:xfrm>
          <a:prstGeom prst="rect">
            <a:avLst/>
          </a:prstGeom>
          <a:noFill/>
          <a:ln w="9525">
            <a:noFill/>
            <a:miter lim="800000"/>
            <a:headEnd/>
            <a:tailEnd/>
          </a:ln>
        </p:spPr>
      </p:pic>
      <p:sp>
        <p:nvSpPr>
          <p:cNvPr id="6" name="Rounded Rectangle 5"/>
          <p:cNvSpPr/>
          <p:nvPr/>
        </p:nvSpPr>
        <p:spPr>
          <a:xfrm>
            <a:off x="1828800" y="3216507"/>
            <a:ext cx="5334000" cy="3657600"/>
          </a:xfrm>
          <a:prstGeom prst="roundRect">
            <a:avLst/>
          </a:prstGeom>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marL="625475" lvl="1" indent="-168275">
              <a:defRPr/>
            </a:pPr>
            <a:r>
              <a:rPr lang="en-US" sz="2000" b="1" dirty="0">
                <a:solidFill>
                  <a:srgbClr val="000000"/>
                </a:solidFill>
                <a:latin typeface="Arial" pitchFamily="-83" charset="0"/>
                <a:ea typeface="ＭＳ Ｐゴシック" pitchFamily="34" charset="-128"/>
                <a:cs typeface="ＭＳ Ｐゴシック" pitchFamily="34" charset="-128"/>
              </a:rPr>
              <a:t>Teachers…</a:t>
            </a:r>
          </a:p>
          <a:p>
            <a:pPr marL="625475" lvl="1" indent="-168275">
              <a:buFont typeface="Arial" pitchFamily="-83" charset="0"/>
              <a:buChar char="•"/>
              <a:defRPr/>
            </a:pPr>
            <a:endParaRPr lang="en-US" sz="2000" dirty="0">
              <a:solidFill>
                <a:srgbClr val="000000"/>
              </a:solidFill>
              <a:latin typeface="Arial" pitchFamily="-83" charset="0"/>
              <a:ea typeface="ＭＳ Ｐゴシック" pitchFamily="34" charset="-128"/>
              <a:cs typeface="ＭＳ Ｐゴシック" pitchFamily="34" charset="-128"/>
            </a:endParaRPr>
          </a:p>
          <a:p>
            <a:pPr marL="625475" lvl="1" indent="-168275">
              <a:buFont typeface="Arial" pitchFamily="-83" charset="0"/>
              <a:buChar char="•"/>
              <a:defRPr/>
            </a:pPr>
            <a:r>
              <a:rPr lang="en-US" sz="2000" dirty="0">
                <a:solidFill>
                  <a:srgbClr val="000000"/>
                </a:solidFill>
                <a:latin typeface="Arial" pitchFamily="-83" charset="0"/>
                <a:ea typeface="ＭＳ Ｐゴシック" pitchFamily="34" charset="-128"/>
                <a:cs typeface="ＭＳ Ｐゴシック" pitchFamily="34" charset="-128"/>
              </a:rPr>
              <a:t>Set a </a:t>
            </a:r>
            <a:r>
              <a:rPr lang="en-US" sz="2000" b="1" dirty="0">
                <a:solidFill>
                  <a:srgbClr val="000000"/>
                </a:solidFill>
                <a:latin typeface="Arial" pitchFamily="-83" charset="0"/>
                <a:ea typeface="ＭＳ Ｐゴシック" pitchFamily="34" charset="-128"/>
                <a:cs typeface="ＭＳ Ｐゴシック" pitchFamily="34" charset="-128"/>
              </a:rPr>
              <a:t>goal </a:t>
            </a:r>
            <a:r>
              <a:rPr lang="en-US" sz="2000" dirty="0">
                <a:solidFill>
                  <a:srgbClr val="000000"/>
                </a:solidFill>
                <a:latin typeface="Arial" pitchFamily="-83" charset="0"/>
                <a:ea typeface="ＭＳ Ｐゴシック" pitchFamily="34" charset="-128"/>
                <a:cs typeface="ＭＳ Ｐゴシック" pitchFamily="34" charset="-128"/>
              </a:rPr>
              <a:t>(criterion for self-reinforcement)</a:t>
            </a:r>
          </a:p>
          <a:p>
            <a:pPr marL="625475" lvl="1" indent="-168275">
              <a:buFont typeface="Arial" pitchFamily="-83" charset="0"/>
              <a:buChar char="•"/>
              <a:defRPr/>
            </a:pPr>
            <a:r>
              <a:rPr lang="en-US" sz="2000" b="1" dirty="0">
                <a:solidFill>
                  <a:srgbClr val="000000"/>
                </a:solidFill>
                <a:latin typeface="Arial" pitchFamily="-83" charset="0"/>
                <a:ea typeface="ＭＳ Ｐゴシック" pitchFamily="34" charset="-128"/>
                <a:cs typeface="ＭＳ Ｐゴシック" pitchFamily="34" charset="-128"/>
              </a:rPr>
              <a:t>Self-monitored </a:t>
            </a:r>
            <a:r>
              <a:rPr lang="en-US" sz="2000" dirty="0">
                <a:solidFill>
                  <a:srgbClr val="000000"/>
                </a:solidFill>
                <a:latin typeface="Arial" pitchFamily="-83" charset="0"/>
                <a:ea typeface="ＭＳ Ｐゴシック" pitchFamily="34" charset="-128"/>
                <a:cs typeface="ＭＳ Ｐゴシック" pitchFamily="34" charset="-128"/>
              </a:rPr>
              <a:t>daily</a:t>
            </a:r>
          </a:p>
          <a:p>
            <a:pPr marL="625475" lvl="1" indent="-168275">
              <a:buFont typeface="Arial" pitchFamily="-83" charset="0"/>
              <a:buChar char="•"/>
              <a:defRPr/>
            </a:pPr>
            <a:r>
              <a:rPr lang="en-US" sz="2000" dirty="0">
                <a:solidFill>
                  <a:srgbClr val="000000"/>
                </a:solidFill>
                <a:latin typeface="Arial" pitchFamily="-83" charset="0"/>
                <a:ea typeface="ＭＳ Ｐゴシック" pitchFamily="34" charset="-128"/>
                <a:cs typeface="ＭＳ Ｐゴシック" pitchFamily="34" charset="-128"/>
              </a:rPr>
              <a:t>Entered data into an Excel </a:t>
            </a:r>
            <a:r>
              <a:rPr lang="en-US" sz="2000" b="1" dirty="0">
                <a:solidFill>
                  <a:srgbClr val="000000"/>
                </a:solidFill>
                <a:latin typeface="Arial" pitchFamily="-83" charset="0"/>
                <a:ea typeface="ＭＳ Ｐゴシック" pitchFamily="34" charset="-128"/>
                <a:cs typeface="ＭＳ Ｐゴシック" pitchFamily="34" charset="-128"/>
              </a:rPr>
              <a:t>Spreadsheet</a:t>
            </a:r>
            <a:r>
              <a:rPr lang="en-US" sz="2000" dirty="0">
                <a:solidFill>
                  <a:srgbClr val="000000"/>
                </a:solidFill>
                <a:latin typeface="Arial" pitchFamily="-83" charset="0"/>
                <a:ea typeface="ＭＳ Ｐゴシック" pitchFamily="34" charset="-128"/>
                <a:cs typeface="ＭＳ Ｐゴシック" pitchFamily="34" charset="-128"/>
              </a:rPr>
              <a:t>, which automatically graphed daily </a:t>
            </a:r>
            <a:r>
              <a:rPr lang="en-US" sz="2000" dirty="0" err="1">
                <a:solidFill>
                  <a:srgbClr val="000000"/>
                </a:solidFill>
                <a:latin typeface="Arial" pitchFamily="-83" charset="0"/>
                <a:ea typeface="ＭＳ Ｐゴシック" pitchFamily="34" charset="-128"/>
                <a:cs typeface="ＭＳ Ｐゴシック" pitchFamily="34" charset="-128"/>
              </a:rPr>
              <a:t>skillrates</a:t>
            </a:r>
            <a:r>
              <a:rPr lang="en-US" sz="2000" dirty="0">
                <a:solidFill>
                  <a:srgbClr val="000000"/>
                </a:solidFill>
                <a:latin typeface="Arial" pitchFamily="-83" charset="0"/>
                <a:ea typeface="ＭＳ Ｐゴシック" pitchFamily="34" charset="-128"/>
                <a:cs typeface="ＭＳ Ｐゴシック" pitchFamily="34" charset="-128"/>
              </a:rPr>
              <a:t> relative to goal</a:t>
            </a:r>
          </a:p>
          <a:p>
            <a:pPr marL="625475" lvl="1" indent="-168275">
              <a:buFont typeface="Arial" pitchFamily="-83" charset="0"/>
              <a:buChar char="•"/>
              <a:defRPr/>
            </a:pPr>
            <a:r>
              <a:rPr lang="en-US" sz="2000" b="1" dirty="0">
                <a:solidFill>
                  <a:srgbClr val="000000"/>
                </a:solidFill>
                <a:latin typeface="Arial" pitchFamily="-83" charset="0"/>
                <a:ea typeface="ＭＳ Ｐゴシック" pitchFamily="34" charset="-128"/>
                <a:cs typeface="ＭＳ Ｐゴシック" pitchFamily="34" charset="-128"/>
              </a:rPr>
              <a:t>Self-evaluated </a:t>
            </a:r>
            <a:r>
              <a:rPr lang="en-US" sz="2000" dirty="0">
                <a:solidFill>
                  <a:srgbClr val="000000"/>
                </a:solidFill>
                <a:latin typeface="Arial" pitchFamily="-83" charset="0"/>
                <a:ea typeface="ＭＳ Ｐゴシック" pitchFamily="34" charset="-128"/>
                <a:cs typeface="ＭＳ Ｐゴシック" pitchFamily="34" charset="-128"/>
              </a:rPr>
              <a:t>and </a:t>
            </a:r>
            <a:r>
              <a:rPr lang="en-US" sz="2000" b="1" dirty="0">
                <a:solidFill>
                  <a:srgbClr val="000000"/>
                </a:solidFill>
                <a:latin typeface="Arial" pitchFamily="-83" charset="0"/>
                <a:ea typeface="ＭＳ Ｐゴシック" pitchFamily="34" charset="-128"/>
                <a:cs typeface="ＭＳ Ｐゴシック" pitchFamily="34" charset="-128"/>
              </a:rPr>
              <a:t>self-reinforced </a:t>
            </a:r>
          </a:p>
          <a:p>
            <a:pPr marL="625475" lvl="1" indent="-168275">
              <a:buFont typeface="Arial" pitchFamily="-83" charset="0"/>
              <a:buChar char="•"/>
              <a:defRPr/>
            </a:pPr>
            <a:r>
              <a:rPr lang="en-US" sz="2000" dirty="0">
                <a:solidFill>
                  <a:srgbClr val="000000"/>
                </a:solidFill>
                <a:latin typeface="Arial" pitchFamily="-83" charset="0"/>
                <a:ea typeface="ＭＳ Ｐゴシック" pitchFamily="34" charset="-128"/>
                <a:cs typeface="ＭＳ Ｐゴシック" pitchFamily="34" charset="-128"/>
              </a:rPr>
              <a:t>Received </a:t>
            </a:r>
            <a:r>
              <a:rPr lang="en-US" sz="2000" b="1" dirty="0">
                <a:solidFill>
                  <a:srgbClr val="000000"/>
                </a:solidFill>
                <a:latin typeface="Arial" pitchFamily="-83" charset="0"/>
                <a:ea typeface="ＭＳ Ｐゴシック" pitchFamily="34" charset="-128"/>
                <a:cs typeface="ＭＳ Ｐゴシック" pitchFamily="34" charset="-128"/>
              </a:rPr>
              <a:t>weekly email prompts </a:t>
            </a:r>
            <a:r>
              <a:rPr lang="en-US" sz="2000" dirty="0">
                <a:solidFill>
                  <a:srgbClr val="000000"/>
                </a:solidFill>
                <a:latin typeface="Arial" pitchFamily="-83" charset="0"/>
                <a:ea typeface="ＭＳ Ｐゴシック" pitchFamily="34" charset="-128"/>
                <a:cs typeface="ＭＳ Ｐゴシック" pitchFamily="34" charset="-128"/>
              </a:rPr>
              <a:t>to use skill and submit data</a:t>
            </a:r>
          </a:p>
        </p:txBody>
      </p:sp>
      <p:pic>
        <p:nvPicPr>
          <p:cNvPr id="7" name="Picture 6"/>
          <p:cNvPicPr>
            <a:picLocks noChangeAspect="1"/>
          </p:cNvPicPr>
          <p:nvPr/>
        </p:nvPicPr>
        <p:blipFill>
          <a:blip r:embed="rId4"/>
          <a:stretch>
            <a:fillRect/>
          </a:stretch>
        </p:blipFill>
        <p:spPr>
          <a:xfrm>
            <a:off x="-8696" y="838200"/>
            <a:ext cx="914400" cy="914400"/>
          </a:xfrm>
          <a:prstGeom prst="rect">
            <a:avLst/>
          </a:prstGeom>
        </p:spPr>
      </p:pic>
    </p:spTree>
    <p:extLst>
      <p:ext uri="{BB962C8B-B14F-4D97-AF65-F5344CB8AC3E}">
        <p14:creationId xmlns:p14="http://schemas.microsoft.com/office/powerpoint/2010/main" val="418277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2000"/>
                                        <p:tgtEl>
                                          <p:spTgt spid="225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40964">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96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sldNum" sz="quarter" idx="12"/>
          </p:nvPr>
        </p:nvSpPr>
        <p:spPr>
          <a:noFill/>
        </p:spPr>
        <p:txBody>
          <a:bodyPr/>
          <a:lstStyle/>
          <a:p>
            <a:fld id="{6B892130-72DF-7C49-9EC3-865442FA719A}" type="slidenum">
              <a:rPr lang="en-US"/>
              <a:pPr/>
              <a:t>99</a:t>
            </a:fld>
            <a:endParaRPr lang="en-US"/>
          </a:p>
        </p:txBody>
      </p:sp>
      <p:sp>
        <p:nvSpPr>
          <p:cNvPr id="2" name="Title 1"/>
          <p:cNvSpPr>
            <a:spLocks noGrp="1"/>
          </p:cNvSpPr>
          <p:nvPr>
            <p:ph type="title"/>
          </p:nvPr>
        </p:nvSpPr>
        <p:spPr>
          <a:xfrm>
            <a:off x="76200" y="152400"/>
            <a:ext cx="8915400" cy="715963"/>
          </a:xfrm>
          <a:solidFill>
            <a:schemeClr val="accent6">
              <a:lumMod val="20000"/>
              <a:lumOff val="80000"/>
            </a:schemeClr>
          </a:solidFill>
        </p:spPr>
        <p:txBody>
          <a:bodyPr/>
          <a:lstStyle/>
          <a:p>
            <a:r>
              <a:rPr lang="en-US" dirty="0"/>
              <a:t>Strategies…What do you do?</a:t>
            </a:r>
          </a:p>
        </p:txBody>
      </p:sp>
      <p:sp>
        <p:nvSpPr>
          <p:cNvPr id="5" name="Content Placeholder 2"/>
          <p:cNvSpPr txBox="1">
            <a:spLocks/>
          </p:cNvSpPr>
          <p:nvPr/>
        </p:nvSpPr>
        <p:spPr bwMode="auto">
          <a:xfrm>
            <a:off x="381000" y="1066800"/>
            <a:ext cx="8686800" cy="5791200"/>
          </a:xfrm>
          <a:prstGeom prst="rect">
            <a:avLst/>
          </a:prstGeom>
          <a:noFill/>
          <a:ln w="9525">
            <a:noFill/>
            <a:miter lim="800000"/>
            <a:headEnd/>
            <a:tailEnd/>
          </a:ln>
        </p:spPr>
        <p:txBody>
          <a:bodyPr>
            <a:prstTxWarp prst="textNoShape">
              <a:avLst/>
            </a:prstTxWarp>
          </a:bodyPr>
          <a:lstStyle/>
          <a:p>
            <a:pPr marL="342900" indent="-342900" algn="l" eaLnBrk="0" hangingPunct="0">
              <a:spcBef>
                <a:spcPct val="20000"/>
              </a:spcBef>
              <a:buFontTx/>
              <a:buChar char="•"/>
            </a:pPr>
            <a:r>
              <a:rPr lang="en-US" sz="3200" dirty="0">
                <a:latin typeface="+mn-lt"/>
              </a:rPr>
              <a:t>One shot in-service?</a:t>
            </a:r>
          </a:p>
          <a:p>
            <a:pPr marL="742950" lvl="1" indent="-285750" algn="l" eaLnBrk="0" hangingPunct="0">
              <a:spcBef>
                <a:spcPct val="20000"/>
              </a:spcBef>
            </a:pPr>
            <a:endParaRPr lang="en-US" sz="600" dirty="0">
              <a:latin typeface="+mn-lt"/>
            </a:endParaRPr>
          </a:p>
          <a:p>
            <a:pPr marL="342900" indent="-342900" algn="l" eaLnBrk="0" hangingPunct="0">
              <a:spcBef>
                <a:spcPct val="20000"/>
              </a:spcBef>
              <a:buFontTx/>
              <a:buChar char="•"/>
            </a:pPr>
            <a:r>
              <a:rPr lang="en-US" sz="3200" dirty="0">
                <a:latin typeface="+mn-lt"/>
              </a:rPr>
              <a:t>On-going training?</a:t>
            </a:r>
          </a:p>
          <a:p>
            <a:pPr marL="742950" lvl="1" indent="-285750" algn="l" eaLnBrk="0" hangingPunct="0">
              <a:spcBef>
                <a:spcPct val="20000"/>
              </a:spcBef>
            </a:pPr>
            <a:endParaRPr lang="en-US" sz="600" dirty="0">
              <a:latin typeface="+mn-lt"/>
            </a:endParaRPr>
          </a:p>
          <a:p>
            <a:pPr marL="342900" indent="-342900" algn="l" eaLnBrk="0" hangingPunct="0">
              <a:spcBef>
                <a:spcPct val="20000"/>
              </a:spcBef>
              <a:buFontTx/>
              <a:buChar char="•"/>
            </a:pPr>
            <a:r>
              <a:rPr lang="en-US" sz="3200" dirty="0">
                <a:latin typeface="+mn-lt"/>
              </a:rPr>
              <a:t>Mentoring?</a:t>
            </a:r>
          </a:p>
          <a:p>
            <a:pPr marL="342900" indent="-342900" algn="l" eaLnBrk="0" hangingPunct="0">
              <a:spcBef>
                <a:spcPct val="20000"/>
              </a:spcBef>
              <a:buFontTx/>
              <a:buChar char="•"/>
            </a:pPr>
            <a:endParaRPr lang="en-US" sz="600" dirty="0">
              <a:latin typeface="+mn-lt"/>
            </a:endParaRPr>
          </a:p>
          <a:p>
            <a:pPr marL="342900" indent="-342900" algn="l" eaLnBrk="0" hangingPunct="0">
              <a:spcBef>
                <a:spcPct val="20000"/>
              </a:spcBef>
              <a:buFontTx/>
              <a:buChar char="•"/>
            </a:pPr>
            <a:r>
              <a:rPr lang="en-US" sz="3200" dirty="0">
                <a:latin typeface="+mn-lt"/>
              </a:rPr>
              <a:t>Coaching?</a:t>
            </a:r>
          </a:p>
          <a:p>
            <a:pPr marL="742950" lvl="1" indent="-285750" algn="l" eaLnBrk="0" hangingPunct="0">
              <a:spcBef>
                <a:spcPct val="20000"/>
              </a:spcBef>
            </a:pPr>
            <a:endParaRPr lang="en-US" sz="600" dirty="0">
              <a:latin typeface="+mn-lt"/>
            </a:endParaRPr>
          </a:p>
          <a:p>
            <a:pPr marL="342900" indent="-342900" algn="l" eaLnBrk="0" hangingPunct="0">
              <a:spcBef>
                <a:spcPct val="20000"/>
              </a:spcBef>
              <a:buFontTx/>
              <a:buChar char="•"/>
            </a:pPr>
            <a:r>
              <a:rPr lang="en-US" sz="3200" dirty="0">
                <a:latin typeface="+mn-lt"/>
              </a:rPr>
              <a:t>Performance feedback?</a:t>
            </a:r>
          </a:p>
          <a:p>
            <a:pPr marL="342900" indent="-342900" algn="l" eaLnBrk="0" hangingPunct="0">
              <a:spcBef>
                <a:spcPct val="20000"/>
              </a:spcBef>
              <a:buFontTx/>
              <a:buChar char="•"/>
            </a:pPr>
            <a:endParaRPr lang="en-US" sz="500" dirty="0">
              <a:latin typeface="+mn-lt"/>
            </a:endParaRPr>
          </a:p>
          <a:p>
            <a:pPr marL="342900" indent="-342900" algn="l" eaLnBrk="0" hangingPunct="0">
              <a:spcBef>
                <a:spcPct val="20000"/>
              </a:spcBef>
              <a:buFontTx/>
              <a:buChar char="•"/>
            </a:pPr>
            <a:r>
              <a:rPr lang="en-US" sz="3200" dirty="0">
                <a:latin typeface="+mn-lt"/>
              </a:rPr>
              <a:t>_____________________</a:t>
            </a:r>
          </a:p>
          <a:p>
            <a:pPr marL="342900" indent="-342900" algn="l" eaLnBrk="0" hangingPunct="0">
              <a:spcBef>
                <a:spcPct val="20000"/>
              </a:spcBef>
              <a:buFontTx/>
              <a:buChar char="•"/>
            </a:pPr>
            <a:endParaRPr lang="en-US" sz="500" dirty="0">
              <a:latin typeface="+mn-lt"/>
            </a:endParaRPr>
          </a:p>
          <a:p>
            <a:pPr marL="342900" indent="-342900" algn="l" eaLnBrk="0" hangingPunct="0">
              <a:spcBef>
                <a:spcPct val="20000"/>
              </a:spcBef>
              <a:buFontTx/>
              <a:buChar char="•"/>
            </a:pPr>
            <a:r>
              <a:rPr lang="en-US" sz="3200" dirty="0">
                <a:latin typeface="+mn-lt"/>
              </a:rPr>
              <a:t>_____________________</a:t>
            </a:r>
          </a:p>
          <a:p>
            <a:pPr marL="342900" indent="-342900" algn="l" eaLnBrk="0" hangingPunct="0">
              <a:spcBef>
                <a:spcPct val="20000"/>
              </a:spcBef>
              <a:buFontTx/>
              <a:buChar char="•"/>
            </a:pPr>
            <a:endParaRPr lang="en-US" sz="500" dirty="0">
              <a:latin typeface="+mn-lt"/>
            </a:endParaRPr>
          </a:p>
          <a:p>
            <a:pPr marL="342900" indent="-342900" algn="l" eaLnBrk="0" hangingPunct="0">
              <a:spcBef>
                <a:spcPct val="20000"/>
              </a:spcBef>
              <a:buFontTx/>
              <a:buChar char="•"/>
            </a:pPr>
            <a:r>
              <a:rPr lang="en-US" sz="3200" dirty="0">
                <a:latin typeface="+mn-lt"/>
              </a:rPr>
              <a:t>_____________________</a:t>
            </a:r>
          </a:p>
          <a:p>
            <a:pPr marL="342900" indent="-342900" algn="l" eaLnBrk="0" hangingPunct="0">
              <a:spcBef>
                <a:spcPct val="20000"/>
              </a:spcBef>
              <a:buFontTx/>
              <a:buChar char="•"/>
            </a:pPr>
            <a:endParaRPr lang="en-US" sz="3200" dirty="0">
              <a:latin typeface="+mn-lt"/>
            </a:endParaRPr>
          </a:p>
          <a:p>
            <a:pPr marL="342900" indent="-342900" algn="l" eaLnBrk="0" hangingPunct="0">
              <a:spcBef>
                <a:spcPct val="20000"/>
              </a:spcBef>
              <a:buFontTx/>
              <a:buChar char="•"/>
            </a:pPr>
            <a:endParaRPr lang="en-US" sz="3200" dirty="0">
              <a:latin typeface="+mn-lt"/>
            </a:endParaRPr>
          </a:p>
        </p:txBody>
      </p:sp>
      <p:pic>
        <p:nvPicPr>
          <p:cNvPr id="6" name="Picture 5"/>
          <p:cNvPicPr>
            <a:picLocks noChangeAspect="1"/>
          </p:cNvPicPr>
          <p:nvPr/>
        </p:nvPicPr>
        <p:blipFill>
          <a:blip r:embed="rId2"/>
          <a:stretch>
            <a:fillRect/>
          </a:stretch>
        </p:blipFill>
        <p:spPr>
          <a:xfrm>
            <a:off x="-8696" y="381000"/>
            <a:ext cx="914400" cy="914400"/>
          </a:xfrm>
          <a:prstGeom prst="rect">
            <a:avLst/>
          </a:prstGeom>
        </p:spPr>
      </p:pic>
    </p:spTree>
    <p:extLst>
      <p:ext uri="{BB962C8B-B14F-4D97-AF65-F5344CB8AC3E}">
        <p14:creationId xmlns:p14="http://schemas.microsoft.com/office/powerpoint/2010/main" val="26392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PBIS">
  <a:themeElements>
    <a:clrScheme name="PBI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BI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BI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BI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BI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BI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BI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BI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BIS">
  <a:themeElements>
    <a:clrScheme name="PBI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BI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BI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BI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BI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BI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BI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BI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5782</TotalTime>
  <Words>8436</Words>
  <Application>Microsoft Macintosh PowerPoint</Application>
  <PresentationFormat>On-screen Show (4:3)</PresentationFormat>
  <Paragraphs>1319</Paragraphs>
  <Slides>110</Slides>
  <Notes>49</Notes>
  <HiddenSlides>2</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110</vt:i4>
      </vt:variant>
    </vt:vector>
  </HeadingPairs>
  <TitlesOfParts>
    <vt:vector size="128" baseType="lpstr">
      <vt:lpstr>Arial</vt:lpstr>
      <vt:lpstr>Arial Black</vt:lpstr>
      <vt:lpstr>Britannic Bold</vt:lpstr>
      <vt:lpstr>Calibri</vt:lpstr>
      <vt:lpstr>Calibri Light</vt:lpstr>
      <vt:lpstr>Courier New</vt:lpstr>
      <vt:lpstr>Franklin Gothic Book</vt:lpstr>
      <vt:lpstr>Franklin Gothic Medium</vt:lpstr>
      <vt:lpstr>Segoe</vt:lpstr>
      <vt:lpstr>Symbol</vt:lpstr>
      <vt:lpstr>Times New Roman</vt:lpstr>
      <vt:lpstr>Wingdings</vt:lpstr>
      <vt:lpstr>PBIS</vt:lpstr>
      <vt:lpstr>Custom Design</vt:lpstr>
      <vt:lpstr>SWIS 5.0 Look and Feel</vt:lpstr>
      <vt:lpstr>1_Default Design</vt:lpstr>
      <vt:lpstr>2_Default Design</vt:lpstr>
      <vt:lpstr>1_PBIS</vt:lpstr>
      <vt:lpstr>Coaching School-Wide Positive Behavioral Interventions and Supports (SWPBIS)</vt:lpstr>
      <vt:lpstr>Advance Organizer</vt:lpstr>
      <vt:lpstr>Main Coaching Objectives</vt:lpstr>
      <vt:lpstr>Training Expectations:</vt:lpstr>
      <vt:lpstr>PowerPoint Presentation</vt:lpstr>
      <vt:lpstr>Activity: Please Enter Attendance</vt:lpstr>
      <vt:lpstr>PowerPoint Presentation</vt:lpstr>
      <vt:lpstr>PowerPoint Presentation</vt:lpstr>
      <vt:lpstr>Advance Organizer</vt:lpstr>
      <vt:lpstr> Overview of Coaching in swpbis  (Chapter i) </vt:lpstr>
      <vt:lpstr>How is it going with your various roles?</vt:lpstr>
      <vt:lpstr> Basics of swpbis  for coaches   (Chapter Ii) </vt:lpstr>
      <vt:lpstr>PowerPoint Presentation</vt:lpstr>
      <vt:lpstr> coaching team meetings   (Chapter iII) </vt:lpstr>
      <vt:lpstr>Facilitating Effective Team Meetings (see details in Coaches’ Workbook)</vt:lpstr>
      <vt:lpstr>Using Data Effectively (see details in Coaches’ Workbook)</vt:lpstr>
      <vt:lpstr>Advance Organizer</vt:lpstr>
      <vt:lpstr>Coaching Reports  (+ or Δ)</vt:lpstr>
      <vt:lpstr>Advance Organizer</vt:lpstr>
      <vt:lpstr>Last time we met, we discussed where school-wide data fit into coaching roles.</vt:lpstr>
      <vt:lpstr>Continuous Quality Improvement</vt:lpstr>
      <vt:lpstr>Let’s get started…</vt:lpstr>
      <vt:lpstr>Data-Driven Problem Solving  for Classrooms</vt:lpstr>
      <vt:lpstr>Staff Input: Self-Assessment Survey  Results for Classroom  Current Status and Improvement Priority</vt:lpstr>
      <vt:lpstr>Activity: Review Your School’s Self-Assessment Survey</vt:lpstr>
      <vt:lpstr>SWIS Data: Referrals By Location </vt:lpstr>
      <vt:lpstr>Drill Down: Referrals by Problem Behavior in the Classroom </vt:lpstr>
      <vt:lpstr>Drill Down: Inappropriate Language in the Classroom by Perceived Motivation </vt:lpstr>
      <vt:lpstr>Activity: Review Your Office Discipline Referrals (ODRs) D</vt:lpstr>
      <vt:lpstr>Fidelity Review: SWPBIS Tiered Fidelity Inventory </vt:lpstr>
      <vt:lpstr>Example: Team Implementation Checklist Subscale Report focus on Classroom </vt:lpstr>
      <vt:lpstr>Activity: Review Your School’s Fidelity Data (TIC/TFI)</vt:lpstr>
      <vt:lpstr>Let’s begin to plan</vt:lpstr>
      <vt:lpstr>A new and useful resource from OSEP and pbis.org</vt:lpstr>
      <vt:lpstr>Interactive Map of Core Features</vt:lpstr>
      <vt:lpstr>Self-Assessment</vt:lpstr>
      <vt:lpstr>Decision Making Chart</vt:lpstr>
      <vt:lpstr>Tables with Definitions, Examples, Non-Examples, and Resources</vt:lpstr>
      <vt:lpstr>Additional Tools</vt:lpstr>
      <vt:lpstr>Scenarios to illustrate implementation</vt:lpstr>
      <vt:lpstr>Activity: Supporting and Responding to Behavior</vt:lpstr>
      <vt:lpstr>Advance Organizer</vt:lpstr>
      <vt:lpstr>5-point Intervention to Enhance Equity in School Discipline</vt:lpstr>
      <vt:lpstr>Guiding Resource</vt:lpstr>
      <vt:lpstr>Problem Identification for Disproportionality</vt:lpstr>
      <vt:lpstr>Addressing Racial Disproportionality with SWIS</vt:lpstr>
      <vt:lpstr>Addressing Racial Disproportionality with SWIS</vt:lpstr>
      <vt:lpstr>Example: Referral Risk Index</vt:lpstr>
      <vt:lpstr>Addressing Racial Disproportionality with SWIS</vt:lpstr>
      <vt:lpstr>Referral Risk Ratio</vt:lpstr>
      <vt:lpstr>Is “2.15 times more likely” bad?</vt:lpstr>
      <vt:lpstr>ED, OSEP, IDEA, and Disproportionality</vt:lpstr>
      <vt:lpstr>Threshold for Disproportionality</vt:lpstr>
      <vt:lpstr>MA Examination of Disproportionality</vt:lpstr>
      <vt:lpstr>Students with Referrals by Ethnicity</vt:lpstr>
      <vt:lpstr>Students with Referrals by Ethnicity</vt:lpstr>
      <vt:lpstr>Example: Students with Referrals by Ethnicity</vt:lpstr>
      <vt:lpstr>Referrals by Ethnicity</vt:lpstr>
      <vt:lpstr>Referrals by Ethnicity</vt:lpstr>
      <vt:lpstr>Example: Referrals by Ethnicity</vt:lpstr>
      <vt:lpstr>Ethnicity Data Review: PBIS Team</vt:lpstr>
      <vt:lpstr>Example: Addressing Disproportionality</vt:lpstr>
      <vt:lpstr>Example Drill Down: Referrals for Native American Students</vt:lpstr>
      <vt:lpstr>Data Review: Ethnicity Drill Down</vt:lpstr>
      <vt:lpstr>Example Drill Down: Referrals for Black Students</vt:lpstr>
      <vt:lpstr>Action plan from analysis</vt:lpstr>
      <vt:lpstr>Action plan from analysis</vt:lpstr>
      <vt:lpstr>Activity: Disaggregated Discipline Data</vt:lpstr>
      <vt:lpstr>Advance Organizer</vt:lpstr>
      <vt:lpstr>Tiered Fidelity Inventory (TFI)</vt:lpstr>
      <vt:lpstr>Tiered Fidelity Inventory (SWPBIS TFI 2.1)</vt:lpstr>
      <vt:lpstr>TFI Format</vt:lpstr>
      <vt:lpstr>Cultural Responsiveness Field Guide</vt:lpstr>
      <vt:lpstr>TFI Cultural Responsiveness Companion</vt:lpstr>
      <vt:lpstr>Example: 1.9 Feedback &amp; Acknowledgement</vt:lpstr>
      <vt:lpstr>Activity: Self-Assess with TFI &amp; CR Companion</vt:lpstr>
      <vt:lpstr>Advance Organizer</vt:lpstr>
      <vt:lpstr>Topics to Be Covered on Day 8</vt:lpstr>
      <vt:lpstr>Activity: Show, Tell, and Ask</vt:lpstr>
      <vt:lpstr>PowerPoint Presentation</vt:lpstr>
      <vt:lpstr>Evidence Based Practices in Classroom Management</vt:lpstr>
      <vt:lpstr>1. Maximize structure in your classroom.</vt:lpstr>
      <vt:lpstr>2.     Post, Teach, Review, Monitor, and reinforce a small number of positively stated expectations.</vt:lpstr>
      <vt:lpstr>3. Actively engage students in observable ways.</vt:lpstr>
      <vt:lpstr>4.      Establish a continuum of strategies to acknowledge appropriate behavior.</vt:lpstr>
      <vt:lpstr>5.     Establish a continuum of strategies to respond to inappropriate behavior.</vt:lpstr>
      <vt:lpstr>Evidence-Based Practices in Classroom Management</vt:lpstr>
      <vt:lpstr>Another useful resource from OSEP and pbis.org</vt:lpstr>
      <vt:lpstr>Activity: Discussion on Class-Wide PBIS</vt:lpstr>
      <vt:lpstr>PowerPoint Presentation</vt:lpstr>
      <vt:lpstr>What is implementation?  </vt:lpstr>
      <vt:lpstr>Isn’t there science to guide implementation?  </vt:lpstr>
      <vt:lpstr>Isn’t there science to guide implementation?  </vt:lpstr>
      <vt:lpstr>This is one way to start organizing our implementation supports</vt:lpstr>
      <vt:lpstr>PowerPoint Presentation</vt:lpstr>
      <vt:lpstr>Multi-tiered Framework of Professional Development Support</vt:lpstr>
      <vt:lpstr>Bottom line…</vt:lpstr>
      <vt:lpstr>One approach: Self-Management</vt:lpstr>
      <vt:lpstr>Strategies…What do you do?</vt:lpstr>
      <vt:lpstr>Activity: Jigsaw Class-Wide PBIS Systems</vt:lpstr>
      <vt:lpstr>PowerPoint Presentation</vt:lpstr>
      <vt:lpstr>Activity: Action Planning</vt:lpstr>
      <vt:lpstr>Activity: Getting Ready for Team Training</vt:lpstr>
      <vt:lpstr>PowerPoint Presentation</vt:lpstr>
      <vt:lpstr>Main Coaching Objectives</vt:lpstr>
      <vt:lpstr>What roles do coaches play?</vt:lpstr>
      <vt:lpstr>Continuous Quality Improvement</vt:lpstr>
      <vt:lpstr>A new and useful resource from OSEP and pbis.org</vt:lpstr>
      <vt:lpstr>Consider Tattoos!</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Brandi Simonsen</dc:creator>
  <cp:lastModifiedBy>Meyer, Katherine</cp:lastModifiedBy>
  <cp:revision>269</cp:revision>
  <dcterms:created xsi:type="dcterms:W3CDTF">2014-11-11T16:26:18Z</dcterms:created>
  <dcterms:modified xsi:type="dcterms:W3CDTF">2020-01-06T19:49:05Z</dcterms:modified>
</cp:coreProperties>
</file>