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79" r:id="rId3"/>
    <p:sldMasterId id="2147483693" r:id="rId4"/>
  </p:sldMasterIdLst>
  <p:notesMasterIdLst>
    <p:notesMasterId r:id="rId169"/>
  </p:notesMasterIdLst>
  <p:handoutMasterIdLst>
    <p:handoutMasterId r:id="rId170"/>
  </p:handoutMasterIdLst>
  <p:sldIdLst>
    <p:sldId id="734" r:id="rId5"/>
    <p:sldId id="1066" r:id="rId6"/>
    <p:sldId id="746" r:id="rId7"/>
    <p:sldId id="735" r:id="rId8"/>
    <p:sldId id="736" r:id="rId9"/>
    <p:sldId id="812" r:id="rId10"/>
    <p:sldId id="1074" r:id="rId11"/>
    <p:sldId id="811" r:id="rId12"/>
    <p:sldId id="813" r:id="rId13"/>
    <p:sldId id="354" r:id="rId14"/>
    <p:sldId id="748" r:id="rId15"/>
    <p:sldId id="749" r:id="rId16"/>
    <p:sldId id="752" r:id="rId17"/>
    <p:sldId id="753" r:id="rId18"/>
    <p:sldId id="763" r:id="rId19"/>
    <p:sldId id="767" r:id="rId20"/>
    <p:sldId id="881" r:id="rId21"/>
    <p:sldId id="915" r:id="rId22"/>
    <p:sldId id="916" r:id="rId23"/>
    <p:sldId id="917" r:id="rId24"/>
    <p:sldId id="919" r:id="rId25"/>
    <p:sldId id="920" r:id="rId26"/>
    <p:sldId id="921" r:id="rId27"/>
    <p:sldId id="922" r:id="rId28"/>
    <p:sldId id="923" r:id="rId29"/>
    <p:sldId id="942" r:id="rId30"/>
    <p:sldId id="924" r:id="rId31"/>
    <p:sldId id="925" r:id="rId32"/>
    <p:sldId id="926" r:id="rId33"/>
    <p:sldId id="927" r:id="rId34"/>
    <p:sldId id="943" r:id="rId35"/>
    <p:sldId id="929" r:id="rId36"/>
    <p:sldId id="930" r:id="rId37"/>
    <p:sldId id="931" r:id="rId38"/>
    <p:sldId id="944" r:id="rId39"/>
    <p:sldId id="935" r:id="rId40"/>
    <p:sldId id="932" r:id="rId41"/>
    <p:sldId id="933" r:id="rId42"/>
    <p:sldId id="945" r:id="rId43"/>
    <p:sldId id="936" r:id="rId44"/>
    <p:sldId id="941" r:id="rId45"/>
    <p:sldId id="937" r:id="rId46"/>
    <p:sldId id="939" r:id="rId47"/>
    <p:sldId id="938" r:id="rId48"/>
    <p:sldId id="946" r:id="rId49"/>
    <p:sldId id="947" r:id="rId50"/>
    <p:sldId id="948" r:id="rId51"/>
    <p:sldId id="949" r:id="rId52"/>
    <p:sldId id="1072" r:id="rId53"/>
    <p:sldId id="951" r:id="rId54"/>
    <p:sldId id="953" r:id="rId55"/>
    <p:sldId id="952" r:id="rId56"/>
    <p:sldId id="955" r:id="rId57"/>
    <p:sldId id="962" r:id="rId58"/>
    <p:sldId id="956" r:id="rId59"/>
    <p:sldId id="958" r:id="rId60"/>
    <p:sldId id="959" r:id="rId61"/>
    <p:sldId id="960" r:id="rId62"/>
    <p:sldId id="961" r:id="rId63"/>
    <p:sldId id="963" r:id="rId64"/>
    <p:sldId id="964" r:id="rId65"/>
    <p:sldId id="965" r:id="rId66"/>
    <p:sldId id="966" r:id="rId67"/>
    <p:sldId id="967" r:id="rId68"/>
    <p:sldId id="968" r:id="rId69"/>
    <p:sldId id="969" r:id="rId70"/>
    <p:sldId id="970" r:id="rId71"/>
    <p:sldId id="971" r:id="rId72"/>
    <p:sldId id="972" r:id="rId73"/>
    <p:sldId id="973" r:id="rId74"/>
    <p:sldId id="974" r:id="rId75"/>
    <p:sldId id="975" r:id="rId76"/>
    <p:sldId id="976" r:id="rId77"/>
    <p:sldId id="977" r:id="rId78"/>
    <p:sldId id="978" r:id="rId79"/>
    <p:sldId id="979" r:id="rId80"/>
    <p:sldId id="980" r:id="rId81"/>
    <p:sldId id="1124" r:id="rId82"/>
    <p:sldId id="983" r:id="rId83"/>
    <p:sldId id="984" r:id="rId84"/>
    <p:sldId id="985" r:id="rId85"/>
    <p:sldId id="986" r:id="rId86"/>
    <p:sldId id="988" r:id="rId87"/>
    <p:sldId id="987" r:id="rId88"/>
    <p:sldId id="989" r:id="rId89"/>
    <p:sldId id="990" r:id="rId90"/>
    <p:sldId id="991" r:id="rId91"/>
    <p:sldId id="992" r:id="rId92"/>
    <p:sldId id="993" r:id="rId93"/>
    <p:sldId id="994" r:id="rId94"/>
    <p:sldId id="995" r:id="rId95"/>
    <p:sldId id="996" r:id="rId96"/>
    <p:sldId id="997" r:id="rId97"/>
    <p:sldId id="998" r:id="rId98"/>
    <p:sldId id="999" r:id="rId99"/>
    <p:sldId id="1000" r:id="rId100"/>
    <p:sldId id="1001" r:id="rId101"/>
    <p:sldId id="1003" r:id="rId102"/>
    <p:sldId id="1002" r:id="rId103"/>
    <p:sldId id="1004" r:id="rId104"/>
    <p:sldId id="849" r:id="rId105"/>
    <p:sldId id="1026" r:id="rId106"/>
    <p:sldId id="2107" r:id="rId107"/>
    <p:sldId id="2108" r:id="rId108"/>
    <p:sldId id="439" r:id="rId109"/>
    <p:sldId id="1874" r:id="rId110"/>
    <p:sldId id="1875" r:id="rId111"/>
    <p:sldId id="1028" r:id="rId112"/>
    <p:sldId id="1029" r:id="rId113"/>
    <p:sldId id="1030" r:id="rId114"/>
    <p:sldId id="1031" r:id="rId115"/>
    <p:sldId id="1032" r:id="rId116"/>
    <p:sldId id="1033" r:id="rId117"/>
    <p:sldId id="1043" r:id="rId118"/>
    <p:sldId id="1034" r:id="rId119"/>
    <p:sldId id="1044" r:id="rId120"/>
    <p:sldId id="1053" r:id="rId121"/>
    <p:sldId id="1045" r:id="rId122"/>
    <p:sldId id="1039" r:id="rId123"/>
    <p:sldId id="1040" r:id="rId124"/>
    <p:sldId id="1046" r:id="rId125"/>
    <p:sldId id="389" r:id="rId126"/>
    <p:sldId id="388" r:id="rId127"/>
    <p:sldId id="390" r:id="rId128"/>
    <p:sldId id="1048" r:id="rId129"/>
    <p:sldId id="346" r:id="rId130"/>
    <p:sldId id="2052" r:id="rId131"/>
    <p:sldId id="347" r:id="rId132"/>
    <p:sldId id="348" r:id="rId133"/>
    <p:sldId id="352" r:id="rId134"/>
    <p:sldId id="353" r:id="rId135"/>
    <p:sldId id="2053" r:id="rId136"/>
    <p:sldId id="357" r:id="rId137"/>
    <p:sldId id="1876" r:id="rId138"/>
    <p:sldId id="2104" r:id="rId139"/>
    <p:sldId id="2109" r:id="rId140"/>
    <p:sldId id="2105" r:id="rId141"/>
    <p:sldId id="365" r:id="rId142"/>
    <p:sldId id="366" r:id="rId143"/>
    <p:sldId id="3132" r:id="rId144"/>
    <p:sldId id="372" r:id="rId145"/>
    <p:sldId id="373" r:id="rId146"/>
    <p:sldId id="1761" r:id="rId147"/>
    <p:sldId id="2106" r:id="rId148"/>
    <p:sldId id="1049" r:id="rId149"/>
    <p:sldId id="377" r:id="rId150"/>
    <p:sldId id="378" r:id="rId151"/>
    <p:sldId id="379" r:id="rId152"/>
    <p:sldId id="380" r:id="rId153"/>
    <p:sldId id="381" r:id="rId154"/>
    <p:sldId id="382" r:id="rId155"/>
    <p:sldId id="1057" r:id="rId156"/>
    <p:sldId id="1058" r:id="rId157"/>
    <p:sldId id="1215" r:id="rId158"/>
    <p:sldId id="1073" r:id="rId159"/>
    <p:sldId id="730" r:id="rId160"/>
    <p:sldId id="866" r:id="rId161"/>
    <p:sldId id="711" r:id="rId162"/>
    <p:sldId id="876" r:id="rId163"/>
    <p:sldId id="877" r:id="rId164"/>
    <p:sldId id="878" r:id="rId165"/>
    <p:sldId id="879" r:id="rId166"/>
    <p:sldId id="3131" r:id="rId167"/>
    <p:sldId id="710" r:id="rId16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1pPr>
    <a:lvl2pPr marL="4572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2pPr>
    <a:lvl3pPr marL="9144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3pPr>
    <a:lvl4pPr marL="13716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4pPr>
    <a:lvl5pPr marL="1828800" algn="l" rtl="0" fontAlgn="base">
      <a:spcBef>
        <a:spcPct val="0"/>
      </a:spcBef>
      <a:spcAft>
        <a:spcPct val="0"/>
      </a:spcAft>
      <a:defRPr sz="2400" kern="1200">
        <a:solidFill>
          <a:schemeClr val="tx1"/>
        </a:solidFill>
        <a:latin typeface="Arial" pitchFamily="-1" charset="0"/>
        <a:ea typeface="ＭＳ Ｐゴシック" pitchFamily="-108" charset="-128"/>
        <a:cs typeface="ＭＳ Ｐゴシック" pitchFamily="-108" charset="-128"/>
      </a:defRPr>
    </a:lvl5pPr>
    <a:lvl6pPr marL="22860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6pPr>
    <a:lvl7pPr marL="27432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7pPr>
    <a:lvl8pPr marL="32004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8pPr>
    <a:lvl9pPr marL="3657600" algn="l" defTabSz="457200" rtl="0" eaLnBrk="1" latinLnBrk="0" hangingPunct="1">
      <a:defRPr sz="2400" kern="1200">
        <a:solidFill>
          <a:schemeClr val="tx1"/>
        </a:solidFill>
        <a:latin typeface="Arial" pitchFamily="-1"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432FF"/>
    <a:srgbClr val="FF6FCF"/>
    <a:srgbClr val="FFFFCC"/>
    <a:srgbClr val="EAEAEA"/>
    <a:srgbClr val="CAC0DE"/>
    <a:srgbClr val="B2ECC4"/>
    <a:srgbClr val="9999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436" autoAdjust="0"/>
    <p:restoredTop sz="83287" autoAdjust="0"/>
  </p:normalViewPr>
  <p:slideViewPr>
    <p:cSldViewPr>
      <p:cViewPr varScale="1">
        <p:scale>
          <a:sx n="102" d="100"/>
          <a:sy n="102" d="100"/>
        </p:scale>
        <p:origin x="1360" y="17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26464"/>
    </p:cViewPr>
  </p:sorterViewPr>
  <p:notesViewPr>
    <p:cSldViewPr>
      <p:cViewPr varScale="1">
        <p:scale>
          <a:sx n="54" d="100"/>
          <a:sy n="54" d="100"/>
        </p:scale>
        <p:origin x="-190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handoutMaster" Target="handoutMasters/handoutMaster1.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presProps" Target="pres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viewProps" Target="view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kentm\Dropbox\MTSS%20book\Case%20Study%20Chapters\8%20Oregon\MTSS%20ch08-f5.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2831692446003"/>
          <c:y val="9.8893149064903402E-2"/>
          <c:w val="0.87394606775287398"/>
          <c:h val="0.77962955237909604"/>
        </c:manualLayout>
      </c:layout>
      <c:barChart>
        <c:barDir val="col"/>
        <c:grouping val="stacked"/>
        <c:varyColors val="0"/>
        <c:ser>
          <c:idx val="1"/>
          <c:order val="1"/>
          <c:tx>
            <c:strRef>
              <c:f>Sheet1!$C$8</c:f>
              <c:strCache>
                <c:ptCount val="1"/>
                <c:pt idx="0">
                  <c:v>Latino</c:v>
                </c:pt>
              </c:strCache>
            </c:strRef>
          </c:tx>
          <c:spPr>
            <a:noFill/>
            <a:ln w="25400">
              <a:noFill/>
            </a:ln>
          </c:spPr>
          <c:invertIfNegative val="0"/>
          <c:cat>
            <c:strRef>
              <c:f>Sheet1!$D$6:$I$6</c:f>
              <c:strCache>
                <c:ptCount val="6"/>
                <c:pt idx="0">
                  <c:v>2007-08</c:v>
                </c:pt>
                <c:pt idx="1">
                  <c:v>2008-09</c:v>
                </c:pt>
                <c:pt idx="2">
                  <c:v>2009-10</c:v>
                </c:pt>
                <c:pt idx="3">
                  <c:v>2010-11</c:v>
                </c:pt>
                <c:pt idx="4">
                  <c:v>2011-12</c:v>
                </c:pt>
                <c:pt idx="5">
                  <c:v>2012-13</c:v>
                </c:pt>
              </c:strCache>
            </c:strRef>
          </c:cat>
          <c:val>
            <c:numRef>
              <c:f>Sheet1!$D$14:$I$14</c:f>
              <c:numCache>
                <c:formatCode>0%</c:formatCode>
                <c:ptCount val="6"/>
                <c:pt idx="0">
                  <c:v>0.38</c:v>
                </c:pt>
                <c:pt idx="1">
                  <c:v>0.37</c:v>
                </c:pt>
                <c:pt idx="2">
                  <c:v>0.52</c:v>
                </c:pt>
                <c:pt idx="3">
                  <c:v>0.66</c:v>
                </c:pt>
                <c:pt idx="4">
                  <c:v>0.67</c:v>
                </c:pt>
                <c:pt idx="5">
                  <c:v>0.83</c:v>
                </c:pt>
              </c:numCache>
            </c:numRef>
          </c:val>
          <c:extLst>
            <c:ext xmlns:c16="http://schemas.microsoft.com/office/drawing/2014/chart" uri="{C3380CC4-5D6E-409C-BE32-E72D297353CC}">
              <c16:uniqueId val="{00000000-5156-234C-8537-269B089DB3CD}"/>
            </c:ext>
          </c:extLst>
        </c:ser>
        <c:ser>
          <c:idx val="3"/>
          <c:order val="3"/>
          <c:tx>
            <c:strRef>
              <c:f>Sheet1!$C$12</c:f>
              <c:strCache>
                <c:ptCount val="1"/>
                <c:pt idx="0">
                  <c:v>Gap</c:v>
                </c:pt>
              </c:strCache>
            </c:strRef>
          </c:tx>
          <c:spPr>
            <a:solidFill>
              <a:srgbClr val="F2DCDB"/>
            </a:solidFill>
            <a:ln w="25400">
              <a:noFill/>
            </a:ln>
          </c:spPr>
          <c:invertIfNegative val="0"/>
          <c:dLbls>
            <c:spPr>
              <a:noFill/>
              <a:ln w="25400">
                <a:noFill/>
              </a:ln>
            </c:spPr>
            <c:txPr>
              <a:bodyPr/>
              <a:lstStyle/>
              <a:p>
                <a:pPr>
                  <a:defRPr sz="2000" b="1" i="0" u="none" strike="noStrike" baseline="0">
                    <a:solidFill>
                      <a:srgbClr val="000000"/>
                    </a:solidFill>
                    <a:latin typeface="Calibri"/>
                    <a:ea typeface="Calibri"/>
                    <a:cs typeface="Calibri"/>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Sheet1!$D$6:$I$6</c:f>
              <c:strCache>
                <c:ptCount val="6"/>
                <c:pt idx="0">
                  <c:v>2007-08</c:v>
                </c:pt>
                <c:pt idx="1">
                  <c:v>2008-09</c:v>
                </c:pt>
                <c:pt idx="2">
                  <c:v>2009-10</c:v>
                </c:pt>
                <c:pt idx="3">
                  <c:v>2010-11</c:v>
                </c:pt>
                <c:pt idx="4">
                  <c:v>2011-12</c:v>
                </c:pt>
                <c:pt idx="5">
                  <c:v>2012-13</c:v>
                </c:pt>
              </c:strCache>
            </c:strRef>
          </c:cat>
          <c:val>
            <c:numRef>
              <c:f>Sheet1!$D$15:$I$15</c:f>
              <c:numCache>
                <c:formatCode>0%</c:formatCode>
                <c:ptCount val="6"/>
                <c:pt idx="0">
                  <c:v>0.43</c:v>
                </c:pt>
                <c:pt idx="1">
                  <c:v>0.47</c:v>
                </c:pt>
                <c:pt idx="2">
                  <c:v>0.36</c:v>
                </c:pt>
                <c:pt idx="3">
                  <c:v>0.28000000000000003</c:v>
                </c:pt>
                <c:pt idx="4">
                  <c:v>0.24</c:v>
                </c:pt>
                <c:pt idx="5">
                  <c:v>0.11</c:v>
                </c:pt>
              </c:numCache>
            </c:numRef>
          </c:val>
          <c:extLst>
            <c:ext xmlns:c16="http://schemas.microsoft.com/office/drawing/2014/chart" uri="{C3380CC4-5D6E-409C-BE32-E72D297353CC}">
              <c16:uniqueId val="{00000001-5156-234C-8537-269B089DB3CD}"/>
            </c:ext>
          </c:extLst>
        </c:ser>
        <c:dLbls>
          <c:showLegendKey val="0"/>
          <c:showVal val="0"/>
          <c:showCatName val="0"/>
          <c:showSerName val="0"/>
          <c:showPercent val="0"/>
          <c:showBubbleSize val="0"/>
        </c:dLbls>
        <c:gapWidth val="150"/>
        <c:overlap val="100"/>
        <c:axId val="-713173616"/>
        <c:axId val="-713169872"/>
      </c:barChart>
      <c:lineChart>
        <c:grouping val="standard"/>
        <c:varyColors val="0"/>
        <c:ser>
          <c:idx val="0"/>
          <c:order val="0"/>
          <c:tx>
            <c:strRef>
              <c:f>Sheet1!$C$7</c:f>
              <c:strCache>
                <c:ptCount val="1"/>
                <c:pt idx="0">
                  <c:v>White</c:v>
                </c:pt>
              </c:strCache>
            </c:strRef>
          </c:tx>
          <c:spPr>
            <a:ln w="25400">
              <a:solidFill>
                <a:srgbClr val="666699"/>
              </a:solidFill>
              <a:prstDash val="solid"/>
            </a:ln>
          </c:spPr>
          <c:marker>
            <c:symbol val="none"/>
          </c:marker>
          <c:dLbls>
            <c:spPr>
              <a:noFill/>
              <a:ln w="25400">
                <a:noFill/>
              </a:ln>
            </c:spPr>
            <c:txPr>
              <a:bodyPr/>
              <a:lstStyle/>
              <a:p>
                <a:pPr>
                  <a:defRPr sz="1600" b="0" i="0" u="none" strike="noStrike" baseline="0">
                    <a:solidFill>
                      <a:srgbClr val="000000"/>
                    </a:solidFill>
                    <a:latin typeface="Calibri"/>
                    <a:ea typeface="Calibri"/>
                    <a:cs typeface="Calibri"/>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Sheet1!$D$6:$I$6</c:f>
              <c:strCache>
                <c:ptCount val="6"/>
                <c:pt idx="0">
                  <c:v>2007-08</c:v>
                </c:pt>
                <c:pt idx="1">
                  <c:v>2008-09</c:v>
                </c:pt>
                <c:pt idx="2">
                  <c:v>2009-10</c:v>
                </c:pt>
                <c:pt idx="3">
                  <c:v>2010-11</c:v>
                </c:pt>
                <c:pt idx="4">
                  <c:v>2011-12</c:v>
                </c:pt>
                <c:pt idx="5">
                  <c:v>2012-13</c:v>
                </c:pt>
              </c:strCache>
            </c:strRef>
          </c:cat>
          <c:val>
            <c:numRef>
              <c:f>Sheet1!$D$13:$I$13</c:f>
              <c:numCache>
                <c:formatCode>0%</c:formatCode>
                <c:ptCount val="6"/>
                <c:pt idx="0">
                  <c:v>0.81</c:v>
                </c:pt>
                <c:pt idx="1">
                  <c:v>0.84</c:v>
                </c:pt>
                <c:pt idx="2">
                  <c:v>0.88</c:v>
                </c:pt>
                <c:pt idx="3">
                  <c:v>0.94</c:v>
                </c:pt>
                <c:pt idx="4">
                  <c:v>0.91</c:v>
                </c:pt>
                <c:pt idx="5">
                  <c:v>0.94</c:v>
                </c:pt>
              </c:numCache>
            </c:numRef>
          </c:val>
          <c:smooth val="0"/>
          <c:extLst>
            <c:ext xmlns:c16="http://schemas.microsoft.com/office/drawing/2014/chart" uri="{C3380CC4-5D6E-409C-BE32-E72D297353CC}">
              <c16:uniqueId val="{00000002-5156-234C-8537-269B089DB3CD}"/>
            </c:ext>
          </c:extLst>
        </c:ser>
        <c:ser>
          <c:idx val="2"/>
          <c:order val="2"/>
          <c:tx>
            <c:strRef>
              <c:f>Sheet1!$C$8</c:f>
              <c:strCache>
                <c:ptCount val="1"/>
                <c:pt idx="0">
                  <c:v>Latino</c:v>
                </c:pt>
              </c:strCache>
            </c:strRef>
          </c:tx>
          <c:spPr>
            <a:ln w="25400">
              <a:solidFill>
                <a:srgbClr val="99CC00"/>
              </a:solidFill>
              <a:prstDash val="solid"/>
            </a:ln>
          </c:spPr>
          <c:marker>
            <c:symbol val="none"/>
          </c:marker>
          <c:dLbls>
            <c:spPr>
              <a:noFill/>
              <a:ln w="25400">
                <a:noFill/>
              </a:ln>
            </c:spPr>
            <c:txPr>
              <a:bodyPr/>
              <a:lstStyle/>
              <a:p>
                <a:pPr>
                  <a:defRPr sz="1600" b="0" i="0" u="none" strike="noStrike" baseline="0">
                    <a:solidFill>
                      <a:srgbClr val="000000"/>
                    </a:solidFill>
                    <a:latin typeface="Calibri"/>
                    <a:ea typeface="Calibri"/>
                    <a:cs typeface="Calibri"/>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Sheet1!$D$6:$I$6</c:f>
              <c:strCache>
                <c:ptCount val="6"/>
                <c:pt idx="0">
                  <c:v>2007-08</c:v>
                </c:pt>
                <c:pt idx="1">
                  <c:v>2008-09</c:v>
                </c:pt>
                <c:pt idx="2">
                  <c:v>2009-10</c:v>
                </c:pt>
                <c:pt idx="3">
                  <c:v>2010-11</c:v>
                </c:pt>
                <c:pt idx="4">
                  <c:v>2011-12</c:v>
                </c:pt>
                <c:pt idx="5">
                  <c:v>2012-13</c:v>
                </c:pt>
              </c:strCache>
            </c:strRef>
          </c:cat>
          <c:val>
            <c:numRef>
              <c:f>Sheet1!$D$14:$I$14</c:f>
              <c:numCache>
                <c:formatCode>0%</c:formatCode>
                <c:ptCount val="6"/>
                <c:pt idx="0">
                  <c:v>0.38</c:v>
                </c:pt>
                <c:pt idx="1">
                  <c:v>0.37</c:v>
                </c:pt>
                <c:pt idx="2">
                  <c:v>0.52</c:v>
                </c:pt>
                <c:pt idx="3">
                  <c:v>0.66</c:v>
                </c:pt>
                <c:pt idx="4">
                  <c:v>0.67</c:v>
                </c:pt>
                <c:pt idx="5">
                  <c:v>0.83</c:v>
                </c:pt>
              </c:numCache>
            </c:numRef>
          </c:val>
          <c:smooth val="0"/>
          <c:extLst>
            <c:ext xmlns:c16="http://schemas.microsoft.com/office/drawing/2014/chart" uri="{C3380CC4-5D6E-409C-BE32-E72D297353CC}">
              <c16:uniqueId val="{00000003-5156-234C-8537-269B089DB3CD}"/>
            </c:ext>
          </c:extLst>
        </c:ser>
        <c:dLbls>
          <c:showLegendKey val="0"/>
          <c:showVal val="0"/>
          <c:showCatName val="0"/>
          <c:showSerName val="0"/>
          <c:showPercent val="0"/>
          <c:showBubbleSize val="0"/>
        </c:dLbls>
        <c:marker val="1"/>
        <c:smooth val="0"/>
        <c:axId val="-713173616"/>
        <c:axId val="-713169872"/>
      </c:lineChart>
      <c:catAx>
        <c:axId val="-713173616"/>
        <c:scaling>
          <c:orientation val="minMax"/>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400" b="0" i="0" u="none" strike="noStrike" baseline="0">
                <a:solidFill>
                  <a:srgbClr val="000000"/>
                </a:solidFill>
                <a:latin typeface="Calibri"/>
                <a:ea typeface="Calibri"/>
                <a:cs typeface="Calibri"/>
              </a:defRPr>
            </a:pPr>
            <a:endParaRPr lang="en-US"/>
          </a:p>
        </c:txPr>
        <c:crossAx val="-713169872"/>
        <c:crosses val="autoZero"/>
        <c:auto val="1"/>
        <c:lblAlgn val="ctr"/>
        <c:lblOffset val="100"/>
        <c:noMultiLvlLbl val="0"/>
      </c:catAx>
      <c:valAx>
        <c:axId val="-713169872"/>
        <c:scaling>
          <c:orientation val="minMax"/>
          <c:max val="1"/>
          <c:min val="0"/>
        </c:scaling>
        <c:delete val="0"/>
        <c:axPos val="l"/>
        <c:title>
          <c:tx>
            <c:rich>
              <a:bodyPr/>
              <a:lstStyle/>
              <a:p>
                <a:pPr>
                  <a:defRPr sz="1400"/>
                </a:pPr>
                <a:r>
                  <a:rPr lang="en-US" sz="1400"/>
                  <a:t>Percent Meeting or Exceeding Standards</a:t>
                </a:r>
              </a:p>
            </c:rich>
          </c:tx>
          <c:overlay val="0"/>
          <c:spPr>
            <a:noFill/>
            <a:ln w="25400">
              <a:noFill/>
            </a:ln>
          </c:spPr>
        </c:title>
        <c:numFmt formatCode="0%" sourceLinked="0"/>
        <c:majorTickMark val="out"/>
        <c:minorTickMark val="none"/>
        <c:tickLblPos val="nextTo"/>
        <c:spPr>
          <a:ln w="3175">
            <a:solidFill>
              <a:srgbClr val="808080"/>
            </a:solidFill>
            <a:prstDash val="solid"/>
          </a:ln>
        </c:spPr>
        <c:txPr>
          <a:bodyPr/>
          <a:lstStyle/>
          <a:p>
            <a:pPr>
              <a:defRPr sz="1200"/>
            </a:pPr>
            <a:endParaRPr lang="en-US"/>
          </a:p>
        </c:txPr>
        <c:crossAx val="-713173616"/>
        <c:crosses val="autoZero"/>
        <c:crossBetween val="between"/>
      </c:valAx>
      <c:spPr>
        <a:solidFill>
          <a:srgbClr val="FFFFFF"/>
        </a:solidFill>
        <a:ln w="25400">
          <a:noFill/>
        </a:ln>
      </c:spPr>
    </c:plotArea>
    <c:legend>
      <c:legendPos val="b"/>
      <c:legendEntry>
        <c:idx val="0"/>
        <c:delete val="1"/>
      </c:legendEntry>
      <c:legendEntry>
        <c:idx val="1"/>
        <c:delete val="1"/>
      </c:legendEntry>
      <c:layout>
        <c:manualLayout>
          <c:xMode val="edge"/>
          <c:yMode val="edge"/>
          <c:x val="0.74395605814431498"/>
          <c:y val="0.61875939887855402"/>
          <c:w val="0.19780221553753699"/>
          <c:h val="0.193645976739722"/>
        </c:manualLayout>
      </c:layout>
      <c:overlay val="0"/>
      <c:spPr>
        <a:noFill/>
        <a:ln w="12700">
          <a:solidFill>
            <a:srgbClr val="000000"/>
          </a:solidFill>
          <a:prstDash val="solid"/>
        </a:ln>
      </c:spPr>
      <c:txPr>
        <a:bodyPr/>
        <a:lstStyle/>
        <a:p>
          <a:pPr>
            <a:defRPr sz="1200"/>
          </a:pPr>
          <a:endParaRPr lang="en-US"/>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B7C8E-C886-40C7-B54F-2F1274C488B6}" type="doc">
      <dgm:prSet loTypeId="urn:microsoft.com/office/officeart/2005/8/layout/vList5" loCatId="list" qsTypeId="urn:microsoft.com/office/officeart/2005/8/quickstyle/simple1" qsCatId="simple" csTypeId="urn:microsoft.com/office/officeart/2005/8/colors/accent6_5" csCatId="accent6" phldr="1"/>
      <dgm:spPr/>
      <dgm:t>
        <a:bodyPr/>
        <a:lstStyle/>
        <a:p>
          <a:endParaRPr lang="en-US"/>
        </a:p>
      </dgm:t>
    </dgm:pt>
    <dgm:pt modelId="{7ABF3CFF-019E-4A09-B197-CF0920AF7E62}">
      <dgm:prSet phldrT="[Text]" custT="1"/>
      <dgm:spPr>
        <a:solidFill>
          <a:srgbClr val="008000"/>
        </a:solidFill>
      </dgm:spPr>
      <dgm:t>
        <a:bodyPr/>
        <a:lstStyle/>
        <a:p>
          <a:r>
            <a:rPr lang="en-US" sz="2800" b="1" dirty="0">
              <a:solidFill>
                <a:schemeClr val="bg1"/>
              </a:solidFill>
              <a:latin typeface="+mj-lt"/>
            </a:rPr>
            <a:t>SELF</a:t>
          </a:r>
        </a:p>
      </dgm:t>
    </dgm:pt>
    <dgm:pt modelId="{A3E855E8-ADF9-4FE1-ACB3-E766F9979ED9}" type="parTrans" cxnId="{B8207083-1AAF-4747-9E9A-2982942399EE}">
      <dgm:prSet/>
      <dgm:spPr/>
      <dgm:t>
        <a:bodyPr/>
        <a:lstStyle/>
        <a:p>
          <a:endParaRPr lang="en-US" sz="2000">
            <a:latin typeface="+mj-lt"/>
          </a:endParaRPr>
        </a:p>
      </dgm:t>
    </dgm:pt>
    <dgm:pt modelId="{73A51555-675E-4BF8-AAF2-4CCF1A062A6F}" type="sibTrans" cxnId="{B8207083-1AAF-4747-9E9A-2982942399EE}">
      <dgm:prSet/>
      <dgm:spPr/>
      <dgm:t>
        <a:bodyPr/>
        <a:lstStyle/>
        <a:p>
          <a:endParaRPr lang="en-US" sz="2000">
            <a:latin typeface="+mj-lt"/>
          </a:endParaRPr>
        </a:p>
      </dgm:t>
    </dgm:pt>
    <dgm:pt modelId="{0B004381-5F6F-462D-806D-A87F56CA9BB0}">
      <dgm:prSet phldrT="[Text]" custT="1"/>
      <dgm:spPr>
        <a:noFill/>
        <a:ln>
          <a:solidFill>
            <a:srgbClr val="008000">
              <a:alpha val="90000"/>
            </a:srgbClr>
          </a:solidFill>
        </a:ln>
      </dgm:spPr>
      <dgm:t>
        <a:bodyPr/>
        <a:lstStyle/>
        <a:p>
          <a:r>
            <a:rPr lang="en-US" sz="2000" dirty="0">
              <a:latin typeface="+mj-lt"/>
            </a:rPr>
            <a:t>Self-monitor (Are you participating? Engaged as a learner? Talking during allotted times?)</a:t>
          </a:r>
        </a:p>
      </dgm:t>
    </dgm:pt>
    <dgm:pt modelId="{82B8BAA3-AB11-4CA1-89B5-2B4BF6037BCF}" type="parTrans" cxnId="{2095DD25-9AA3-4062-85E9-1B50F364C982}">
      <dgm:prSet/>
      <dgm:spPr/>
      <dgm:t>
        <a:bodyPr/>
        <a:lstStyle/>
        <a:p>
          <a:endParaRPr lang="en-US" sz="2000">
            <a:latin typeface="+mj-lt"/>
          </a:endParaRPr>
        </a:p>
      </dgm:t>
    </dgm:pt>
    <dgm:pt modelId="{F676F31F-2124-4D4B-8774-7C30D9E81FB0}" type="sibTrans" cxnId="{2095DD25-9AA3-4062-85E9-1B50F364C982}">
      <dgm:prSet/>
      <dgm:spPr/>
      <dgm:t>
        <a:bodyPr/>
        <a:lstStyle/>
        <a:p>
          <a:endParaRPr lang="en-US" sz="2000">
            <a:latin typeface="+mj-lt"/>
          </a:endParaRPr>
        </a:p>
      </dgm:t>
    </dgm:pt>
    <dgm:pt modelId="{E7452455-03DA-4E14-8C7C-2BE3261DA132}">
      <dgm:prSet phldrT="[Text]" custT="1"/>
      <dgm:spPr>
        <a:noFill/>
        <a:ln>
          <a:solidFill>
            <a:srgbClr val="008000">
              <a:alpha val="90000"/>
            </a:srgbClr>
          </a:solidFill>
        </a:ln>
      </dgm:spPr>
      <dgm:t>
        <a:bodyPr/>
        <a:lstStyle/>
        <a:p>
          <a:r>
            <a:rPr lang="en-US" sz="2000" dirty="0">
              <a:latin typeface="+mj-lt"/>
            </a:rPr>
            <a:t>Stretch, break, stand as needed</a:t>
          </a:r>
        </a:p>
      </dgm:t>
    </dgm:pt>
    <dgm:pt modelId="{BB013D8D-AF52-40FA-BEF5-894593C1E5EA}" type="parTrans" cxnId="{ECC81BCA-CF39-4D2A-8D6D-1C01F92A3758}">
      <dgm:prSet/>
      <dgm:spPr/>
      <dgm:t>
        <a:bodyPr/>
        <a:lstStyle/>
        <a:p>
          <a:endParaRPr lang="en-US" sz="2000">
            <a:latin typeface="+mj-lt"/>
          </a:endParaRPr>
        </a:p>
      </dgm:t>
    </dgm:pt>
    <dgm:pt modelId="{B963269D-AC38-4F9A-B370-38B4AB8DFD22}" type="sibTrans" cxnId="{ECC81BCA-CF39-4D2A-8D6D-1C01F92A3758}">
      <dgm:prSet/>
      <dgm:spPr/>
      <dgm:t>
        <a:bodyPr/>
        <a:lstStyle/>
        <a:p>
          <a:endParaRPr lang="en-US" sz="2000">
            <a:latin typeface="+mj-lt"/>
          </a:endParaRPr>
        </a:p>
      </dgm:t>
    </dgm:pt>
    <dgm:pt modelId="{00DDD286-32BC-4E5F-A7F4-34675297FD88}">
      <dgm:prSet phldrT="[Text]" custT="1"/>
      <dgm:spPr>
        <a:solidFill>
          <a:srgbClr val="008000"/>
        </a:solidFill>
      </dgm:spPr>
      <dgm:t>
        <a:bodyPr/>
        <a:lstStyle/>
        <a:p>
          <a:r>
            <a:rPr lang="en-US" sz="2800" b="1" dirty="0">
              <a:solidFill>
                <a:schemeClr val="bg1"/>
              </a:solidFill>
              <a:latin typeface="+mj-lt"/>
            </a:rPr>
            <a:t>OTHERS</a:t>
          </a:r>
        </a:p>
      </dgm:t>
    </dgm:pt>
    <dgm:pt modelId="{2AEAF446-16F0-4A42-A381-979A84168679}" type="parTrans" cxnId="{D2CDD9B7-71B8-44D8-A625-2A3CA17A5414}">
      <dgm:prSet/>
      <dgm:spPr/>
      <dgm:t>
        <a:bodyPr/>
        <a:lstStyle/>
        <a:p>
          <a:endParaRPr lang="en-US" sz="2000">
            <a:latin typeface="+mj-lt"/>
          </a:endParaRPr>
        </a:p>
      </dgm:t>
    </dgm:pt>
    <dgm:pt modelId="{9129805C-A7A5-4D62-B711-DF0E6F87A837}" type="sibTrans" cxnId="{D2CDD9B7-71B8-44D8-A625-2A3CA17A5414}">
      <dgm:prSet/>
      <dgm:spPr/>
      <dgm:t>
        <a:bodyPr/>
        <a:lstStyle/>
        <a:p>
          <a:endParaRPr lang="en-US" sz="2000">
            <a:latin typeface="+mj-lt"/>
          </a:endParaRPr>
        </a:p>
      </dgm:t>
    </dgm:pt>
    <dgm:pt modelId="{02608EF9-02DE-4A7B-A461-EEDFB09DC0E4}">
      <dgm:prSet phldrT="[Text]" custT="1"/>
      <dgm:spPr>
        <a:noFill/>
        <a:ln>
          <a:solidFill>
            <a:srgbClr val="008000">
              <a:alpha val="90000"/>
            </a:srgbClr>
          </a:solidFill>
        </a:ln>
      </dgm:spPr>
      <dgm:t>
        <a:bodyPr/>
        <a:lstStyle/>
        <a:p>
          <a:r>
            <a:rPr lang="en-US" sz="2000" dirty="0">
              <a:latin typeface="+mj-lt"/>
            </a:rPr>
            <a:t>Cell phones (inaudible): Converse in lobbies and breaks</a:t>
          </a:r>
        </a:p>
      </dgm:t>
    </dgm:pt>
    <dgm:pt modelId="{E0D1859D-0DCE-44C0-AC3F-76E6D55B473F}" type="parTrans" cxnId="{92A3B07F-3765-4E48-B77F-0B7428DE0C2E}">
      <dgm:prSet/>
      <dgm:spPr/>
      <dgm:t>
        <a:bodyPr/>
        <a:lstStyle/>
        <a:p>
          <a:endParaRPr lang="en-US" sz="2000">
            <a:latin typeface="+mj-lt"/>
          </a:endParaRPr>
        </a:p>
      </dgm:t>
    </dgm:pt>
    <dgm:pt modelId="{807A51B3-414F-400D-BC18-AFB672002CE9}" type="sibTrans" cxnId="{92A3B07F-3765-4E48-B77F-0B7428DE0C2E}">
      <dgm:prSet/>
      <dgm:spPr/>
      <dgm:t>
        <a:bodyPr/>
        <a:lstStyle/>
        <a:p>
          <a:endParaRPr lang="en-US" sz="2000">
            <a:latin typeface="+mj-lt"/>
          </a:endParaRPr>
        </a:p>
      </dgm:t>
    </dgm:pt>
    <dgm:pt modelId="{706E71D6-CAFE-4EAD-9C57-0307F64B494D}">
      <dgm:prSet phldrT="[Text]" custT="1"/>
      <dgm:spPr>
        <a:solidFill>
          <a:srgbClr val="008000"/>
        </a:solidFill>
      </dgm:spPr>
      <dgm:t>
        <a:bodyPr/>
        <a:lstStyle/>
        <a:p>
          <a:r>
            <a:rPr lang="en-US" sz="2800" b="1" dirty="0">
              <a:solidFill>
                <a:schemeClr val="bg1"/>
              </a:solidFill>
              <a:latin typeface="+mj-lt"/>
            </a:rPr>
            <a:t>ENVIRONMENT</a:t>
          </a:r>
        </a:p>
      </dgm:t>
    </dgm:pt>
    <dgm:pt modelId="{A08CDEF2-1989-4D98-BB08-0DDDFABBD9CB}" type="parTrans" cxnId="{94DD3768-BAEC-4E28-83A3-65ADFFE17DFE}">
      <dgm:prSet/>
      <dgm:spPr/>
      <dgm:t>
        <a:bodyPr/>
        <a:lstStyle/>
        <a:p>
          <a:endParaRPr lang="en-US" sz="2000">
            <a:latin typeface="+mj-lt"/>
          </a:endParaRPr>
        </a:p>
      </dgm:t>
    </dgm:pt>
    <dgm:pt modelId="{76CF6B7B-5D08-49B3-BB30-6F31F0653523}" type="sibTrans" cxnId="{94DD3768-BAEC-4E28-83A3-65ADFFE17DFE}">
      <dgm:prSet/>
      <dgm:spPr/>
      <dgm:t>
        <a:bodyPr/>
        <a:lstStyle/>
        <a:p>
          <a:endParaRPr lang="en-US" sz="2000">
            <a:latin typeface="+mj-lt"/>
          </a:endParaRPr>
        </a:p>
      </dgm:t>
    </dgm:pt>
    <dgm:pt modelId="{0F8927F6-BE80-4596-9BAA-1A6006FC9A19}">
      <dgm:prSet phldrT="[Text]" custT="1"/>
      <dgm:spPr>
        <a:noFill/>
        <a:ln>
          <a:solidFill>
            <a:srgbClr val="008000">
              <a:alpha val="90000"/>
            </a:srgbClr>
          </a:solidFill>
        </a:ln>
      </dgm:spPr>
      <dgm:t>
        <a:bodyPr/>
        <a:lstStyle/>
        <a:p>
          <a:r>
            <a:rPr lang="en-US" sz="2000" dirty="0">
              <a:latin typeface="+mj-lt"/>
            </a:rPr>
            <a:t>Recycle</a:t>
          </a:r>
        </a:p>
      </dgm:t>
    </dgm:pt>
    <dgm:pt modelId="{A0ACF76A-1343-45DD-9C4A-5BB84A0F5E73}" type="parTrans" cxnId="{40F9B97D-2460-423C-94AE-0CAA08C03683}">
      <dgm:prSet/>
      <dgm:spPr/>
      <dgm:t>
        <a:bodyPr/>
        <a:lstStyle/>
        <a:p>
          <a:endParaRPr lang="en-US" sz="2000">
            <a:latin typeface="+mj-lt"/>
          </a:endParaRPr>
        </a:p>
      </dgm:t>
    </dgm:pt>
    <dgm:pt modelId="{3E9B103D-85D3-419C-9A5E-BF0A42AF98FD}" type="sibTrans" cxnId="{40F9B97D-2460-423C-94AE-0CAA08C03683}">
      <dgm:prSet/>
      <dgm:spPr/>
      <dgm:t>
        <a:bodyPr/>
        <a:lstStyle/>
        <a:p>
          <a:endParaRPr lang="en-US" sz="2000">
            <a:latin typeface="+mj-lt"/>
          </a:endParaRPr>
        </a:p>
      </dgm:t>
    </dgm:pt>
    <dgm:pt modelId="{9ADDCAEC-1D78-4949-908C-25CD2ABB84E9}">
      <dgm:prSet phldrT="[Text]" custT="1"/>
      <dgm:spPr>
        <a:noFill/>
        <a:ln>
          <a:solidFill>
            <a:srgbClr val="008000">
              <a:alpha val="90000"/>
            </a:srgbClr>
          </a:solidFill>
        </a:ln>
      </dgm:spPr>
      <dgm:t>
        <a:bodyPr/>
        <a:lstStyle/>
        <a:p>
          <a:r>
            <a:rPr lang="en-US" sz="2000" dirty="0">
              <a:latin typeface="+mj-lt"/>
            </a:rPr>
            <a:t>Work as a team: Room for every voice, reinforce participation</a:t>
          </a:r>
        </a:p>
      </dgm:t>
    </dgm:pt>
    <dgm:pt modelId="{4D8C6E70-C24C-4A4C-9280-D561EF827752}" type="parTrans" cxnId="{87ECFA67-BC78-40D3-9D19-98D7313B84AE}">
      <dgm:prSet/>
      <dgm:spPr/>
      <dgm:t>
        <a:bodyPr/>
        <a:lstStyle/>
        <a:p>
          <a:endParaRPr lang="en-US" sz="2000">
            <a:latin typeface="+mj-lt"/>
          </a:endParaRPr>
        </a:p>
      </dgm:t>
    </dgm:pt>
    <dgm:pt modelId="{1FD1D884-2655-413F-A8DB-2F399D2946B3}" type="sibTrans" cxnId="{87ECFA67-BC78-40D3-9D19-98D7313B84AE}">
      <dgm:prSet/>
      <dgm:spPr/>
      <dgm:t>
        <a:bodyPr/>
        <a:lstStyle/>
        <a:p>
          <a:endParaRPr lang="en-US" sz="2000">
            <a:latin typeface="+mj-lt"/>
          </a:endParaRPr>
        </a:p>
      </dgm:t>
    </dgm:pt>
    <dgm:pt modelId="{9B7C389F-29D8-4A65-97D5-D993500DDE1B}">
      <dgm:prSet phldrT="[Text]" custT="1"/>
      <dgm:spPr>
        <a:noFill/>
        <a:ln>
          <a:solidFill>
            <a:srgbClr val="008000">
              <a:alpha val="90000"/>
            </a:srgbClr>
          </a:solidFill>
        </a:ln>
      </dgm:spPr>
      <dgm:t>
        <a:bodyPr/>
        <a:lstStyle/>
        <a:p>
          <a:r>
            <a:rPr lang="en-US" sz="2000" dirty="0">
              <a:latin typeface="+mj-lt"/>
            </a:rPr>
            <a:t>Maintain neat working area</a:t>
          </a:r>
        </a:p>
      </dgm:t>
    </dgm:pt>
    <dgm:pt modelId="{9EE345E2-3B59-4EEF-8E8C-497E28885814}" type="parTrans" cxnId="{F283DA6B-8CC3-4EB5-B048-B5DC7DC9F832}">
      <dgm:prSet/>
      <dgm:spPr/>
      <dgm:t>
        <a:bodyPr/>
        <a:lstStyle/>
        <a:p>
          <a:endParaRPr lang="en-US" sz="2000">
            <a:latin typeface="+mj-lt"/>
          </a:endParaRPr>
        </a:p>
      </dgm:t>
    </dgm:pt>
    <dgm:pt modelId="{AF2C7B60-C1E0-44B5-A25A-B84AAEE3EF6D}" type="sibTrans" cxnId="{F283DA6B-8CC3-4EB5-B048-B5DC7DC9F832}">
      <dgm:prSet/>
      <dgm:spPr/>
      <dgm:t>
        <a:bodyPr/>
        <a:lstStyle/>
        <a:p>
          <a:endParaRPr lang="en-US" sz="2000">
            <a:latin typeface="+mj-lt"/>
          </a:endParaRPr>
        </a:p>
      </dgm:t>
    </dgm:pt>
    <dgm:pt modelId="{73B8297C-E026-4F7A-A91D-6D63AE093033}" type="pres">
      <dgm:prSet presAssocID="{90BB7C8E-C886-40C7-B54F-2F1274C488B6}" presName="Name0" presStyleCnt="0">
        <dgm:presLayoutVars>
          <dgm:dir/>
          <dgm:animLvl val="lvl"/>
          <dgm:resizeHandles val="exact"/>
        </dgm:presLayoutVars>
      </dgm:prSet>
      <dgm:spPr/>
    </dgm:pt>
    <dgm:pt modelId="{EC78A059-77B8-43F5-AC87-6EC05C703A1E}" type="pres">
      <dgm:prSet presAssocID="{7ABF3CFF-019E-4A09-B197-CF0920AF7E62}" presName="linNode" presStyleCnt="0"/>
      <dgm:spPr/>
    </dgm:pt>
    <dgm:pt modelId="{B07BA4AB-9C9A-482B-8183-E23712585A12}" type="pres">
      <dgm:prSet presAssocID="{7ABF3CFF-019E-4A09-B197-CF0920AF7E62}" presName="parentText" presStyleLbl="node1" presStyleIdx="0" presStyleCnt="3" custScaleX="99120" custLinFactNeighborY="-152">
        <dgm:presLayoutVars>
          <dgm:chMax val="1"/>
          <dgm:bulletEnabled val="1"/>
        </dgm:presLayoutVars>
      </dgm:prSet>
      <dgm:spPr/>
    </dgm:pt>
    <dgm:pt modelId="{708B5073-F319-4E3C-87A3-3AB41F2EB2D1}" type="pres">
      <dgm:prSet presAssocID="{7ABF3CFF-019E-4A09-B197-CF0920AF7E62}" presName="descendantText" presStyleLbl="alignAccFollowNode1" presStyleIdx="0" presStyleCnt="3" custLinFactNeighborX="694" custLinFactNeighborY="-568">
        <dgm:presLayoutVars>
          <dgm:bulletEnabled val="1"/>
        </dgm:presLayoutVars>
      </dgm:prSet>
      <dgm:spPr/>
    </dgm:pt>
    <dgm:pt modelId="{5C92703D-679B-4BED-B0CB-706AD20CE916}" type="pres">
      <dgm:prSet presAssocID="{73A51555-675E-4BF8-AAF2-4CCF1A062A6F}" presName="sp" presStyleCnt="0"/>
      <dgm:spPr/>
    </dgm:pt>
    <dgm:pt modelId="{F6F6BD18-C830-401B-AC53-6AA7ED8EEFC5}" type="pres">
      <dgm:prSet presAssocID="{00DDD286-32BC-4E5F-A7F4-34675297FD88}" presName="linNode" presStyleCnt="0"/>
      <dgm:spPr/>
    </dgm:pt>
    <dgm:pt modelId="{F4B4F11E-D463-4351-8E0E-A4D33BFB8F78}" type="pres">
      <dgm:prSet presAssocID="{00DDD286-32BC-4E5F-A7F4-34675297FD88}" presName="parentText" presStyleLbl="node1" presStyleIdx="1" presStyleCnt="3" custScaleX="99120" custLinFactNeighborY="3455">
        <dgm:presLayoutVars>
          <dgm:chMax val="1"/>
          <dgm:bulletEnabled val="1"/>
        </dgm:presLayoutVars>
      </dgm:prSet>
      <dgm:spPr/>
    </dgm:pt>
    <dgm:pt modelId="{38A38705-5C12-4DC9-AF98-210868F22923}" type="pres">
      <dgm:prSet presAssocID="{00DDD286-32BC-4E5F-A7F4-34675297FD88}" presName="descendantText" presStyleLbl="alignAccFollowNode1" presStyleIdx="1" presStyleCnt="3">
        <dgm:presLayoutVars>
          <dgm:bulletEnabled val="1"/>
        </dgm:presLayoutVars>
      </dgm:prSet>
      <dgm:spPr/>
    </dgm:pt>
    <dgm:pt modelId="{DDB50D69-068B-4B31-A3D8-EA4F6C301606}" type="pres">
      <dgm:prSet presAssocID="{9129805C-A7A5-4D62-B711-DF0E6F87A837}" presName="sp" presStyleCnt="0"/>
      <dgm:spPr/>
    </dgm:pt>
    <dgm:pt modelId="{B1AF7DE5-97BA-4E99-B2B1-55A67D809CA8}" type="pres">
      <dgm:prSet presAssocID="{706E71D6-CAFE-4EAD-9C57-0307F64B494D}" presName="linNode" presStyleCnt="0"/>
      <dgm:spPr/>
    </dgm:pt>
    <dgm:pt modelId="{3C485D32-904F-4F36-BE55-B91C3119B42E}" type="pres">
      <dgm:prSet presAssocID="{706E71D6-CAFE-4EAD-9C57-0307F64B494D}" presName="parentText" presStyleLbl="node1" presStyleIdx="2" presStyleCnt="3" custScaleX="99120">
        <dgm:presLayoutVars>
          <dgm:chMax val="1"/>
          <dgm:bulletEnabled val="1"/>
        </dgm:presLayoutVars>
      </dgm:prSet>
      <dgm:spPr/>
    </dgm:pt>
    <dgm:pt modelId="{8D309314-6CF2-442B-9C70-6BF1DCB0DB03}" type="pres">
      <dgm:prSet presAssocID="{706E71D6-CAFE-4EAD-9C57-0307F64B494D}" presName="descendantText" presStyleLbl="alignAccFollowNode1" presStyleIdx="2" presStyleCnt="3">
        <dgm:presLayoutVars>
          <dgm:bulletEnabled val="1"/>
        </dgm:presLayoutVars>
      </dgm:prSet>
      <dgm:spPr/>
    </dgm:pt>
  </dgm:ptLst>
  <dgm:cxnLst>
    <dgm:cxn modelId="{39CD4906-30B8-A449-BEDB-E887525CC69D}" type="presOf" srcId="{0F8927F6-BE80-4596-9BAA-1A6006FC9A19}" destId="{8D309314-6CF2-442B-9C70-6BF1DCB0DB03}" srcOrd="0" destOrd="0" presId="urn:microsoft.com/office/officeart/2005/8/layout/vList5"/>
    <dgm:cxn modelId="{B6AAF515-C806-1F48-97B3-AF3FD3D7C780}" type="presOf" srcId="{E7452455-03DA-4E14-8C7C-2BE3261DA132}" destId="{708B5073-F319-4E3C-87A3-3AB41F2EB2D1}" srcOrd="0" destOrd="1" presId="urn:microsoft.com/office/officeart/2005/8/layout/vList5"/>
    <dgm:cxn modelId="{2095DD25-9AA3-4062-85E9-1B50F364C982}" srcId="{7ABF3CFF-019E-4A09-B197-CF0920AF7E62}" destId="{0B004381-5F6F-462D-806D-A87F56CA9BB0}" srcOrd="0" destOrd="0" parTransId="{82B8BAA3-AB11-4CA1-89B5-2B4BF6037BCF}" sibTransId="{F676F31F-2124-4D4B-8774-7C30D9E81FB0}"/>
    <dgm:cxn modelId="{4B0C8628-A50E-8B40-9441-E7D0D23FA347}" type="presOf" srcId="{02608EF9-02DE-4A7B-A461-EEDFB09DC0E4}" destId="{38A38705-5C12-4DC9-AF98-210868F22923}" srcOrd="0" destOrd="0" presId="urn:microsoft.com/office/officeart/2005/8/layout/vList5"/>
    <dgm:cxn modelId="{9D34162D-3B9D-4342-8AA8-1E939284CF08}" type="presOf" srcId="{0B004381-5F6F-462D-806D-A87F56CA9BB0}" destId="{708B5073-F319-4E3C-87A3-3AB41F2EB2D1}" srcOrd="0" destOrd="0" presId="urn:microsoft.com/office/officeart/2005/8/layout/vList5"/>
    <dgm:cxn modelId="{8701A93D-D765-0545-8FA4-92576E9A1C2E}" type="presOf" srcId="{7ABF3CFF-019E-4A09-B197-CF0920AF7E62}" destId="{B07BA4AB-9C9A-482B-8183-E23712585A12}" srcOrd="0" destOrd="0" presId="urn:microsoft.com/office/officeart/2005/8/layout/vList5"/>
    <dgm:cxn modelId="{32C89662-698E-294F-B0AA-94B0D86F5570}" type="presOf" srcId="{00DDD286-32BC-4E5F-A7F4-34675297FD88}" destId="{F4B4F11E-D463-4351-8E0E-A4D33BFB8F78}" srcOrd="0" destOrd="0" presId="urn:microsoft.com/office/officeart/2005/8/layout/vList5"/>
    <dgm:cxn modelId="{87ECFA67-BC78-40D3-9D19-98D7313B84AE}" srcId="{00DDD286-32BC-4E5F-A7F4-34675297FD88}" destId="{9ADDCAEC-1D78-4949-908C-25CD2ABB84E9}" srcOrd="1" destOrd="0" parTransId="{4D8C6E70-C24C-4A4C-9280-D561EF827752}" sibTransId="{1FD1D884-2655-413F-A8DB-2F399D2946B3}"/>
    <dgm:cxn modelId="{94DD3768-BAEC-4E28-83A3-65ADFFE17DFE}" srcId="{90BB7C8E-C886-40C7-B54F-2F1274C488B6}" destId="{706E71D6-CAFE-4EAD-9C57-0307F64B494D}" srcOrd="2" destOrd="0" parTransId="{A08CDEF2-1989-4D98-BB08-0DDDFABBD9CB}" sibTransId="{76CF6B7B-5D08-49B3-BB30-6F31F0653523}"/>
    <dgm:cxn modelId="{F283DA6B-8CC3-4EB5-B048-B5DC7DC9F832}" srcId="{706E71D6-CAFE-4EAD-9C57-0307F64B494D}" destId="{9B7C389F-29D8-4A65-97D5-D993500DDE1B}" srcOrd="1" destOrd="0" parTransId="{9EE345E2-3B59-4EEF-8E8C-497E28885814}" sibTransId="{AF2C7B60-C1E0-44B5-A25A-B84AAEE3EF6D}"/>
    <dgm:cxn modelId="{A038AB73-731C-C54C-BBC3-F7EE757B2878}" type="presOf" srcId="{706E71D6-CAFE-4EAD-9C57-0307F64B494D}" destId="{3C485D32-904F-4F36-BE55-B91C3119B42E}" srcOrd="0" destOrd="0" presId="urn:microsoft.com/office/officeart/2005/8/layout/vList5"/>
    <dgm:cxn modelId="{40F9B97D-2460-423C-94AE-0CAA08C03683}" srcId="{706E71D6-CAFE-4EAD-9C57-0307F64B494D}" destId="{0F8927F6-BE80-4596-9BAA-1A6006FC9A19}" srcOrd="0" destOrd="0" parTransId="{A0ACF76A-1343-45DD-9C4A-5BB84A0F5E73}" sibTransId="{3E9B103D-85D3-419C-9A5E-BF0A42AF98FD}"/>
    <dgm:cxn modelId="{92A3B07F-3765-4E48-B77F-0B7428DE0C2E}" srcId="{00DDD286-32BC-4E5F-A7F4-34675297FD88}" destId="{02608EF9-02DE-4A7B-A461-EEDFB09DC0E4}" srcOrd="0" destOrd="0" parTransId="{E0D1859D-0DCE-44C0-AC3F-76E6D55B473F}" sibTransId="{807A51B3-414F-400D-BC18-AFB672002CE9}"/>
    <dgm:cxn modelId="{B8207083-1AAF-4747-9E9A-2982942399EE}" srcId="{90BB7C8E-C886-40C7-B54F-2F1274C488B6}" destId="{7ABF3CFF-019E-4A09-B197-CF0920AF7E62}" srcOrd="0" destOrd="0" parTransId="{A3E855E8-ADF9-4FE1-ACB3-E766F9979ED9}" sibTransId="{73A51555-675E-4BF8-AAF2-4CCF1A062A6F}"/>
    <dgm:cxn modelId="{D2CDD9B7-71B8-44D8-A625-2A3CA17A5414}" srcId="{90BB7C8E-C886-40C7-B54F-2F1274C488B6}" destId="{00DDD286-32BC-4E5F-A7F4-34675297FD88}" srcOrd="1" destOrd="0" parTransId="{2AEAF446-16F0-4A42-A381-979A84168679}" sibTransId="{9129805C-A7A5-4D62-B711-DF0E6F87A837}"/>
    <dgm:cxn modelId="{F17F7FC3-2930-004D-8295-C0D3B6834404}" type="presOf" srcId="{9ADDCAEC-1D78-4949-908C-25CD2ABB84E9}" destId="{38A38705-5C12-4DC9-AF98-210868F22923}" srcOrd="0" destOrd="1" presId="urn:microsoft.com/office/officeart/2005/8/layout/vList5"/>
    <dgm:cxn modelId="{ECC81BCA-CF39-4D2A-8D6D-1C01F92A3758}" srcId="{7ABF3CFF-019E-4A09-B197-CF0920AF7E62}" destId="{E7452455-03DA-4E14-8C7C-2BE3261DA132}" srcOrd="1" destOrd="0" parTransId="{BB013D8D-AF52-40FA-BEF5-894593C1E5EA}" sibTransId="{B963269D-AC38-4F9A-B370-38B4AB8DFD22}"/>
    <dgm:cxn modelId="{EC42E0E3-1A1C-0141-94FA-4C96DDD53952}" type="presOf" srcId="{90BB7C8E-C886-40C7-B54F-2F1274C488B6}" destId="{73B8297C-E026-4F7A-A91D-6D63AE093033}" srcOrd="0" destOrd="0" presId="urn:microsoft.com/office/officeart/2005/8/layout/vList5"/>
    <dgm:cxn modelId="{BA6B91F2-66C4-3D4E-BE8A-AA771E2BAEA1}" type="presOf" srcId="{9B7C389F-29D8-4A65-97D5-D993500DDE1B}" destId="{8D309314-6CF2-442B-9C70-6BF1DCB0DB03}" srcOrd="0" destOrd="1" presId="urn:microsoft.com/office/officeart/2005/8/layout/vList5"/>
    <dgm:cxn modelId="{459AFA11-4815-A245-A01D-29BEA6750506}" type="presParOf" srcId="{73B8297C-E026-4F7A-A91D-6D63AE093033}" destId="{EC78A059-77B8-43F5-AC87-6EC05C703A1E}" srcOrd="0" destOrd="0" presId="urn:microsoft.com/office/officeart/2005/8/layout/vList5"/>
    <dgm:cxn modelId="{AFF5CBDD-5624-5145-8522-89F87637CAA0}" type="presParOf" srcId="{EC78A059-77B8-43F5-AC87-6EC05C703A1E}" destId="{B07BA4AB-9C9A-482B-8183-E23712585A12}" srcOrd="0" destOrd="0" presId="urn:microsoft.com/office/officeart/2005/8/layout/vList5"/>
    <dgm:cxn modelId="{9F8922E3-D121-134B-88F4-29F024B3AA5A}" type="presParOf" srcId="{EC78A059-77B8-43F5-AC87-6EC05C703A1E}" destId="{708B5073-F319-4E3C-87A3-3AB41F2EB2D1}" srcOrd="1" destOrd="0" presId="urn:microsoft.com/office/officeart/2005/8/layout/vList5"/>
    <dgm:cxn modelId="{4B1A502D-DCBA-DB4C-AC63-AC025DDF8697}" type="presParOf" srcId="{73B8297C-E026-4F7A-A91D-6D63AE093033}" destId="{5C92703D-679B-4BED-B0CB-706AD20CE916}" srcOrd="1" destOrd="0" presId="urn:microsoft.com/office/officeart/2005/8/layout/vList5"/>
    <dgm:cxn modelId="{2009B34C-897A-7642-87A6-54E0D4EDA1C7}" type="presParOf" srcId="{73B8297C-E026-4F7A-A91D-6D63AE093033}" destId="{F6F6BD18-C830-401B-AC53-6AA7ED8EEFC5}" srcOrd="2" destOrd="0" presId="urn:microsoft.com/office/officeart/2005/8/layout/vList5"/>
    <dgm:cxn modelId="{2243FE10-0A05-2E45-9346-4D80D2F35288}" type="presParOf" srcId="{F6F6BD18-C830-401B-AC53-6AA7ED8EEFC5}" destId="{F4B4F11E-D463-4351-8E0E-A4D33BFB8F78}" srcOrd="0" destOrd="0" presId="urn:microsoft.com/office/officeart/2005/8/layout/vList5"/>
    <dgm:cxn modelId="{77055D75-3D75-1443-B33E-E3313436474D}" type="presParOf" srcId="{F6F6BD18-C830-401B-AC53-6AA7ED8EEFC5}" destId="{38A38705-5C12-4DC9-AF98-210868F22923}" srcOrd="1" destOrd="0" presId="urn:microsoft.com/office/officeart/2005/8/layout/vList5"/>
    <dgm:cxn modelId="{CD7E67FE-EF9D-A14B-85E8-4545C8373DAD}" type="presParOf" srcId="{73B8297C-E026-4F7A-A91D-6D63AE093033}" destId="{DDB50D69-068B-4B31-A3D8-EA4F6C301606}" srcOrd="3" destOrd="0" presId="urn:microsoft.com/office/officeart/2005/8/layout/vList5"/>
    <dgm:cxn modelId="{FDFAC30F-346D-394A-A783-2BB95D4360CA}" type="presParOf" srcId="{73B8297C-E026-4F7A-A91D-6D63AE093033}" destId="{B1AF7DE5-97BA-4E99-B2B1-55A67D809CA8}" srcOrd="4" destOrd="0" presId="urn:microsoft.com/office/officeart/2005/8/layout/vList5"/>
    <dgm:cxn modelId="{8938FE24-41A2-5344-97F8-A3B903DD494B}" type="presParOf" srcId="{B1AF7DE5-97BA-4E99-B2B1-55A67D809CA8}" destId="{3C485D32-904F-4F36-BE55-B91C3119B42E}" srcOrd="0" destOrd="0" presId="urn:microsoft.com/office/officeart/2005/8/layout/vList5"/>
    <dgm:cxn modelId="{D1077D38-284C-2744-A1A1-15A514E2586E}" type="presParOf" srcId="{B1AF7DE5-97BA-4E99-B2B1-55A67D809CA8}" destId="{8D309314-6CF2-442B-9C70-6BF1DCB0DB0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a:latin typeface="+mj-lt"/>
              <a:cs typeface="Britannic Bold"/>
            </a:rPr>
            <a:t>Universal</a:t>
          </a:r>
        </a:p>
      </dgm:t>
    </dgm:pt>
    <dgm:pt modelId="{2F4A1E04-5D2B-4792-BBEF-41391C61F16F}" type="parTrans" cxnId="{74A68F44-20A8-4AB5-8443-C9992E378513}">
      <dgm:prSet/>
      <dgm:spPr/>
      <dgm:t>
        <a:bodyPr/>
        <a:lstStyle/>
        <a:p>
          <a:endParaRPr lang="en-US">
            <a:latin typeface="+mj-lt"/>
          </a:endParaRPr>
        </a:p>
      </dgm:t>
    </dgm:pt>
    <dgm:pt modelId="{90900876-D263-4D27-9390-F2D23E76F6C1}" type="sibTrans" cxnId="{74A68F44-20A8-4AB5-8443-C9992E378513}">
      <dgm:prSet/>
      <dgm:spPr/>
      <dgm:t>
        <a:bodyPr/>
        <a:lstStyle/>
        <a:p>
          <a:endParaRPr lang="en-US">
            <a:latin typeface="+mj-lt"/>
          </a:endParaRPr>
        </a:p>
      </dgm:t>
    </dgm:pt>
    <dgm:pt modelId="{636B6905-8B07-4A8A-9920-CB8277CBCEC8}">
      <dgm:prSet phldrT="[Text]" custT="1"/>
      <dgm:spPr/>
      <dgm:t>
        <a:bodyPr/>
        <a:lstStyle/>
        <a:p>
          <a:pPr algn="ctr"/>
          <a:r>
            <a:rPr lang="en-US" sz="3600" dirty="0">
              <a:latin typeface="+mj-lt"/>
              <a:cs typeface="Britannic Bold"/>
            </a:rPr>
            <a:t>Targeted</a:t>
          </a:r>
        </a:p>
      </dgm:t>
    </dgm:pt>
    <dgm:pt modelId="{1F4EB6FC-6070-47DA-9E35-F176490CE62F}" type="parTrans" cxnId="{236C4353-A200-48EB-89CB-BD45285A3F41}">
      <dgm:prSet/>
      <dgm:spPr/>
      <dgm:t>
        <a:bodyPr/>
        <a:lstStyle/>
        <a:p>
          <a:endParaRPr lang="en-US">
            <a:latin typeface="+mj-lt"/>
          </a:endParaRPr>
        </a:p>
      </dgm:t>
    </dgm:pt>
    <dgm:pt modelId="{465F3017-FBCE-4CE5-8C7F-08B964924BB3}" type="sibTrans" cxnId="{236C4353-A200-48EB-89CB-BD45285A3F41}">
      <dgm:prSet/>
      <dgm:spPr/>
      <dgm:t>
        <a:bodyPr/>
        <a:lstStyle/>
        <a:p>
          <a:endParaRPr lang="en-US">
            <a:latin typeface="+mj-lt"/>
          </a:endParaRPr>
        </a:p>
      </dgm:t>
    </dgm:pt>
    <dgm:pt modelId="{B60BBE5F-A665-46F2-B919-1153C04CBD02}">
      <dgm:prSet phldrT="[Text]" custT="1"/>
      <dgm:spPr/>
      <dgm:t>
        <a:bodyPr/>
        <a:lstStyle/>
        <a:p>
          <a:pPr algn="ctr"/>
          <a:r>
            <a:rPr lang="en-US" sz="3600" dirty="0">
              <a:latin typeface="+mj-lt"/>
              <a:cs typeface="Britannic Bold"/>
            </a:rPr>
            <a:t>Intensive</a:t>
          </a:r>
        </a:p>
      </dgm:t>
    </dgm:pt>
    <dgm:pt modelId="{28C11DF1-E077-4BD6-8C00-84F9E2513899}" type="parTrans" cxnId="{AC3544F8-F557-4E2E-AD61-E1C71E59215A}">
      <dgm:prSet/>
      <dgm:spPr/>
      <dgm:t>
        <a:bodyPr/>
        <a:lstStyle/>
        <a:p>
          <a:endParaRPr lang="en-US">
            <a:latin typeface="+mj-lt"/>
          </a:endParaRPr>
        </a:p>
      </dgm:t>
    </dgm:pt>
    <dgm:pt modelId="{438A6466-CB0A-45CD-849A-77563B0BD182}" type="sibTrans" cxnId="{AC3544F8-F557-4E2E-AD61-E1C71E59215A}">
      <dgm:prSet/>
      <dgm:spPr/>
      <dgm:t>
        <a:bodyPr/>
        <a:lstStyle/>
        <a:p>
          <a:endParaRPr lang="en-US">
            <a:latin typeface="+mj-lt"/>
          </a:endParaRPr>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pt>
  </dgm:ptLst>
  <dgm:cxnLst>
    <dgm:cxn modelId="{DE42682A-4BE6-2140-9570-F5B13C2E2654}" type="presOf" srcId="{18A232E2-9330-45BA-8F3D-94B65CEB4C6E}" destId="{CBF801E5-F605-4B6B-AD44-734A83015E31}" srcOrd="0" destOrd="0" presId="urn:microsoft.com/office/officeart/2005/8/layout/arrow2"/>
    <dgm:cxn modelId="{74A68F44-20A8-4AB5-8443-C9992E378513}" srcId="{7A39768E-39A6-4FA9-A4B1-F5CD4CB6EEAE}" destId="{18A232E2-9330-45BA-8F3D-94B65CEB4C6E}" srcOrd="0" destOrd="0" parTransId="{2F4A1E04-5D2B-4792-BBEF-41391C61F16F}" sibTransId="{90900876-D263-4D27-9390-F2D23E76F6C1}"/>
    <dgm:cxn modelId="{236C4353-A200-48EB-89CB-BD45285A3F41}" srcId="{7A39768E-39A6-4FA9-A4B1-F5CD4CB6EEAE}" destId="{636B6905-8B07-4A8A-9920-CB8277CBCEC8}" srcOrd="1" destOrd="0" parTransId="{1F4EB6FC-6070-47DA-9E35-F176490CE62F}" sibTransId="{465F3017-FBCE-4CE5-8C7F-08B964924BB3}"/>
    <dgm:cxn modelId="{74776E6B-C70F-9D4E-9F28-4FD135188416}" type="presOf" srcId="{7A39768E-39A6-4FA9-A4B1-F5CD4CB6EEAE}" destId="{C418DCAE-306E-4AF7-A07C-93313C08AC51}" srcOrd="0" destOrd="0" presId="urn:microsoft.com/office/officeart/2005/8/layout/arrow2"/>
    <dgm:cxn modelId="{2F8B4EBA-1A2F-D44C-ABE4-404DBB0E4507}" type="presOf" srcId="{B60BBE5F-A665-46F2-B919-1153C04CBD02}" destId="{D6BFCB8B-9EFA-490C-AAD3-ED7928DE275A}" srcOrd="0" destOrd="0" presId="urn:microsoft.com/office/officeart/2005/8/layout/arrow2"/>
    <dgm:cxn modelId="{D5E24ABF-021D-D040-85E7-62485A983A6B}" type="presOf" srcId="{636B6905-8B07-4A8A-9920-CB8277CBCEC8}" destId="{762E8C8B-CBB3-47CF-BB93-4E34DA5A865B}" srcOrd="0" destOrd="0" presId="urn:microsoft.com/office/officeart/2005/8/layout/arrow2"/>
    <dgm:cxn modelId="{AC3544F8-F557-4E2E-AD61-E1C71E59215A}" srcId="{7A39768E-39A6-4FA9-A4B1-F5CD4CB6EEAE}" destId="{B60BBE5F-A665-46F2-B919-1153C04CBD02}" srcOrd="2" destOrd="0" parTransId="{28C11DF1-E077-4BD6-8C00-84F9E2513899}" sibTransId="{438A6466-CB0A-45CD-849A-77563B0BD182}"/>
    <dgm:cxn modelId="{84FB1D39-FCED-F941-B24B-64DB4E453105}" type="presParOf" srcId="{C418DCAE-306E-4AF7-A07C-93313C08AC51}" destId="{71BCD42B-AD35-4119-8173-705E9B203F4E}" srcOrd="0" destOrd="0" presId="urn:microsoft.com/office/officeart/2005/8/layout/arrow2"/>
    <dgm:cxn modelId="{61AD0DAC-93B4-324E-A863-8DAAA754EB38}" type="presParOf" srcId="{C418DCAE-306E-4AF7-A07C-93313C08AC51}" destId="{1DC85ACA-369C-4434-B04E-417D8B11B123}" srcOrd="1" destOrd="0" presId="urn:microsoft.com/office/officeart/2005/8/layout/arrow2"/>
    <dgm:cxn modelId="{24F407DB-0446-0E43-AF90-24362F4D60D7}" type="presParOf" srcId="{1DC85ACA-369C-4434-B04E-417D8B11B123}" destId="{7A58CA06-7CF4-4880-8AFF-C27C46361B7A}" srcOrd="0" destOrd="0" presId="urn:microsoft.com/office/officeart/2005/8/layout/arrow2"/>
    <dgm:cxn modelId="{D4E6BBD2-EF01-E64A-80D1-A88F886E187C}" type="presParOf" srcId="{1DC85ACA-369C-4434-B04E-417D8B11B123}" destId="{CBF801E5-F605-4B6B-AD44-734A83015E31}" srcOrd="1" destOrd="0" presId="urn:microsoft.com/office/officeart/2005/8/layout/arrow2"/>
    <dgm:cxn modelId="{82AA495D-70DC-8E42-B112-0BD8A866C00F}" type="presParOf" srcId="{1DC85ACA-369C-4434-B04E-417D8B11B123}" destId="{486B20C5-91A5-4C36-8053-3B9ACF3D938D}" srcOrd="2" destOrd="0" presId="urn:microsoft.com/office/officeart/2005/8/layout/arrow2"/>
    <dgm:cxn modelId="{135FB7F9-E89D-8B42-BBD7-0CA08C335586}" type="presParOf" srcId="{1DC85ACA-369C-4434-B04E-417D8B11B123}" destId="{762E8C8B-CBB3-47CF-BB93-4E34DA5A865B}" srcOrd="3" destOrd="0" presId="urn:microsoft.com/office/officeart/2005/8/layout/arrow2"/>
    <dgm:cxn modelId="{32BF7384-BBC5-5D42-BB23-31C232B8AF13}" type="presParOf" srcId="{1DC85ACA-369C-4434-B04E-417D8B11B123}" destId="{CC2DC6BB-4BD5-444C-A232-89F7B6D9B5AD}" srcOrd="4" destOrd="0" presId="urn:microsoft.com/office/officeart/2005/8/layout/arrow2"/>
    <dgm:cxn modelId="{60061EC1-09B0-A548-BAA3-683ADF408FC2}"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a:solidFill>
          <a:srgbClr val="FFFF00">
            <a:alpha val="25000"/>
          </a:srgbClr>
        </a:solidFill>
      </dgm:spPr>
      <dgm:t>
        <a:bodyPr/>
        <a:lstStyle/>
        <a:p>
          <a:pPr marL="508000" indent="0" rtl="0"/>
          <a:r>
            <a:rPr lang="en-US" sz="3200" b="1" dirty="0">
              <a:solidFill>
                <a:srgbClr val="FF0000"/>
              </a:solidFill>
            </a:rPr>
            <a:t>Framework </a:t>
          </a:r>
          <a:r>
            <a:rPr lang="en-US" sz="3200" dirty="0">
              <a:solidFill>
                <a:srgbClr val="000000"/>
              </a:solidFill>
            </a:rPr>
            <a:t>for enhancing adoption &amp; implementation of </a:t>
          </a:r>
          <a:endParaRPr lang="en-US" sz="32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rgbClr val="008000">
            <a:alpha val="90000"/>
          </a:srgbClr>
        </a:solidFill>
      </dgm:spPr>
      <dgm:t>
        <a:bodyPr/>
        <a:lstStyle/>
        <a:p>
          <a:endParaRPr lang="en-US"/>
        </a:p>
      </dgm:t>
    </dgm:pt>
    <dgm:pt modelId="{78F85ED2-E14A-4C48-92B2-CFE7CDFEBFCE}">
      <dgm:prSet custT="1"/>
      <dgm:spPr>
        <a:solidFill>
          <a:srgbClr val="FFFF00">
            <a:alpha val="25000"/>
          </a:srgbClr>
        </a:solidFill>
      </dgm:spPr>
      <dgm:t>
        <a:bodyPr/>
        <a:lstStyle/>
        <a:p>
          <a:pPr marL="406400" indent="0" rtl="0"/>
          <a:r>
            <a:rPr lang="en-US" sz="3200" b="1" dirty="0">
              <a:solidFill>
                <a:srgbClr val="FF0000"/>
              </a:solidFill>
            </a:rPr>
            <a:t>Continuum </a:t>
          </a:r>
          <a:r>
            <a:rPr lang="en-US" sz="3200" dirty="0">
              <a:solidFill>
                <a:srgbClr val="FF0000"/>
              </a:solidFill>
            </a:rPr>
            <a:t>of evidence-based interventions </a:t>
          </a:r>
          <a:r>
            <a:rPr lang="en-US" sz="32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rgbClr val="008000">
            <a:alpha val="90000"/>
          </a:srgbClr>
        </a:solidFill>
      </dgm:spPr>
      <dgm:t>
        <a:bodyPr/>
        <a:lstStyle/>
        <a:p>
          <a:endParaRPr lang="en-US"/>
        </a:p>
      </dgm:t>
    </dgm:pt>
    <dgm:pt modelId="{39D0B363-6CB1-CE47-B782-0872C0463688}">
      <dgm:prSet custT="1"/>
      <dgm:spPr>
        <a:solidFill>
          <a:srgbClr val="FFFF00">
            <a:alpha val="25000"/>
          </a:srgbClr>
        </a:solidFill>
      </dgm:spPr>
      <dgm:t>
        <a:bodyPr/>
        <a:lstStyle/>
        <a:p>
          <a:pPr marL="338138" indent="0" rtl="0"/>
          <a:r>
            <a:rPr lang="en-US" sz="3200" dirty="0">
              <a:solidFill>
                <a:schemeClr val="tx1"/>
              </a:solidFill>
            </a:rPr>
            <a:t>Academically &amp; behaviorally </a:t>
          </a:r>
          <a:r>
            <a:rPr lang="en-US" sz="3200" dirty="0">
              <a:solidFill>
                <a:srgbClr val="000000"/>
              </a:solidFill>
            </a:rPr>
            <a:t>important </a:t>
          </a:r>
          <a:r>
            <a:rPr lang="en-US" sz="3200" b="1" dirty="0">
              <a:solidFill>
                <a:srgbClr val="FF0000"/>
              </a:solidFill>
            </a:rPr>
            <a:t>outcomes </a:t>
          </a:r>
          <a:r>
            <a:rPr lang="en-US" sz="3200" dirty="0">
              <a:solidFill>
                <a:srgbClr val="000000"/>
              </a:solidFill>
            </a:rPr>
            <a:t>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rgbClr val="008000">
            <a:alpha val="90000"/>
          </a:srgbClr>
        </a:solidFill>
      </dgm:spPr>
      <dgm:t>
        <a:bodyPr/>
        <a:lstStyle/>
        <a:p>
          <a:endParaRPr lang="en-US"/>
        </a:p>
      </dgm:t>
    </dgm:pt>
    <dgm:pt modelId="{EF0AF6B8-21D2-824D-9DAF-5489B0C173AB}">
      <dgm:prSet custT="1"/>
      <dgm:spPr>
        <a:solidFill>
          <a:srgbClr val="FFFF00">
            <a:alpha val="25000"/>
          </a:srgbClr>
        </a:solidFill>
      </dgm:spPr>
      <dgm:t>
        <a:bodyPr/>
        <a:lstStyle/>
        <a:p>
          <a:pPr marL="406400" indent="0" rtl="0"/>
          <a:r>
            <a:rPr lang="en-US" sz="3200" b="1" dirty="0">
              <a:solidFill>
                <a:srgbClr val="FF0000"/>
              </a:solidFill>
            </a:rPr>
            <a:t>All </a:t>
          </a:r>
          <a:r>
            <a:rPr lang="en-US" sz="3200" dirty="0">
              <a:solidFill>
                <a:srgbClr val="000000"/>
              </a:solidFill>
            </a:rPr>
            <a:t>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dgm:presLayoutVars>
          <dgm:bulletEnabled val="1"/>
        </dgm:presLayoutVars>
      </dgm:prSet>
      <dgm:spPr/>
    </dgm:pt>
    <dgm:pt modelId="{8886F3EF-E445-5C47-9381-9D335534965F}" type="pres">
      <dgm:prSet presAssocID="{70F62600-A339-9346-A108-28A8E406F98D}" presName="FourNodes_2" presStyleLbl="node1" presStyleIdx="1" presStyleCnt="4" custScaleX="113235">
        <dgm:presLayoutVars>
          <dgm:bulletEnabled val="1"/>
        </dgm:presLayoutVars>
      </dgm:prSet>
      <dgm:spPr/>
    </dgm:pt>
    <dgm:pt modelId="{74ED606C-C0C8-A947-9EBE-15E51DC1E588}" type="pres">
      <dgm:prSet presAssocID="{70F62600-A339-9346-A108-28A8E406F98D}" presName="FourNodes_3" presStyleLbl="node1" presStyleIdx="2" presStyleCnt="4" custScaleX="113235">
        <dgm:presLayoutVars>
          <dgm:bulletEnabled val="1"/>
        </dgm:presLayoutVars>
      </dgm:prSet>
      <dgm:spPr/>
    </dgm:pt>
    <dgm:pt modelId="{B6563712-0049-F640-9BE3-E7D7073F0DEF}" type="pres">
      <dgm:prSet presAssocID="{70F62600-A339-9346-A108-28A8E406F98D}" presName="FourNodes_4" presStyleLbl="node1" presStyleIdx="3" presStyleCnt="4" custScaleX="113235">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6E52F921-3CFC-884E-AB7C-39769EF25086}" type="presOf" srcId="{EF0AF6B8-21D2-824D-9DAF-5489B0C173AB}" destId="{B6563712-0049-F640-9BE3-E7D7073F0DEF}" srcOrd="0"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AFBEE833-B672-7148-8340-96DB0A5AA778}" type="presOf" srcId="{E998D0CA-C388-414D-9A67-25D33B230E0D}" destId="{B67506BE-73E4-734E-8D51-BD77E39EEEEA}"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E30DA449-8379-254B-9AD2-E603EAE37056}" type="presOf" srcId="{39D0B363-6CB1-CE47-B782-0872C0463688}" destId="{74ED606C-C0C8-A947-9EBE-15E51DC1E588}" srcOrd="0" destOrd="0" presId="urn:microsoft.com/office/officeart/2005/8/layout/vProcess5"/>
    <dgm:cxn modelId="{B44A964B-9EC1-0849-9557-E80B1AA12AAF}" type="presOf" srcId="{EF0AF6B8-21D2-824D-9DAF-5489B0C173AB}" destId="{6838141B-D5DF-EB4E-BDB6-E51F6F4EE5C6}" srcOrd="1" destOrd="0" presId="urn:microsoft.com/office/officeart/2005/8/layout/vProcess5"/>
    <dgm:cxn modelId="{4463CB4D-35BD-3F42-85AC-B5876024EF87}" type="presOf" srcId="{78F85ED2-E14A-4C48-92B2-CFE7CDFEBFCE}" destId="{8886F3EF-E445-5C47-9381-9D335534965F}" srcOrd="0" destOrd="0" presId="urn:microsoft.com/office/officeart/2005/8/layout/vProcess5"/>
    <dgm:cxn modelId="{3B024A5B-C336-8A46-97E6-B22BC711CEBC}" type="presOf" srcId="{30F5E4EA-5E7E-3143-9878-C68788F323A6}" destId="{28CC8DE4-5D04-A340-9CCE-D5EF8C4D2DA1}"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E0FDAF79-EE5F-8944-B67E-87939D7C3F5C}" type="presOf" srcId="{71F1854A-2450-EF4B-AB0E-33BDD6E1D786}" destId="{F5B1A8A2-6EE7-194C-A2B2-8955DFBB9D99}" srcOrd="0" destOrd="0" presId="urn:microsoft.com/office/officeart/2005/8/layout/vProcess5"/>
    <dgm:cxn modelId="{FFA40981-A301-4643-9707-13AC3362269A}" type="presOf" srcId="{169BC7AE-D5BB-E742-B337-7EC07A4D5A0E}" destId="{9F938532-7CB5-2743-95AD-42F853C4B5CC}" srcOrd="0" destOrd="0" presId="urn:microsoft.com/office/officeart/2005/8/layout/vProcess5"/>
    <dgm:cxn modelId="{FDA4A49E-C737-F24F-9553-2562ADC28EFE}" type="presOf" srcId="{39D0B363-6CB1-CE47-B782-0872C0463688}" destId="{80D9BAC8-8EFF-7042-92A6-BCBDE24A957F}" srcOrd="1" destOrd="0" presId="urn:microsoft.com/office/officeart/2005/8/layout/vProcess5"/>
    <dgm:cxn modelId="{583C19A1-AD17-3B4F-ADD7-26E283154F54}" type="presOf" srcId="{30F5E4EA-5E7E-3143-9878-C68788F323A6}" destId="{9BDAE3BF-FF11-2B4F-B7AC-1E5DC727F461}" srcOrd="1" destOrd="0" presId="urn:microsoft.com/office/officeart/2005/8/layout/vProcess5"/>
    <dgm:cxn modelId="{9A80A0C8-AE84-0447-B33E-1F3684F0612F}" type="presOf" srcId="{78F85ED2-E14A-4C48-92B2-CFE7CDFEBFCE}" destId="{90A59713-8AF5-C840-8C8A-44016956EDAE}" srcOrd="1" destOrd="0" presId="urn:microsoft.com/office/officeart/2005/8/layout/vProcess5"/>
    <dgm:cxn modelId="{62ECF5F2-F71C-464A-90C9-BF85DD8D72E1}" type="presOf" srcId="{70F62600-A339-9346-A108-28A8E406F98D}" destId="{03558A22-192F-684E-9342-2D37646D81E2}"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41EEE4D6-2FC8-1A4C-8569-FD1858BF0C24}" type="presParOf" srcId="{03558A22-192F-684E-9342-2D37646D81E2}" destId="{0A700FB4-0B24-B840-B903-7B04F92D974B}" srcOrd="0" destOrd="0" presId="urn:microsoft.com/office/officeart/2005/8/layout/vProcess5"/>
    <dgm:cxn modelId="{7DC64D8B-DCED-484B-A434-E4729B7C6D36}" type="presParOf" srcId="{03558A22-192F-684E-9342-2D37646D81E2}" destId="{28CC8DE4-5D04-A340-9CCE-D5EF8C4D2DA1}" srcOrd="1" destOrd="0" presId="urn:microsoft.com/office/officeart/2005/8/layout/vProcess5"/>
    <dgm:cxn modelId="{4D05F921-3233-B947-86A8-6E91970062E2}" type="presParOf" srcId="{03558A22-192F-684E-9342-2D37646D81E2}" destId="{8886F3EF-E445-5C47-9381-9D335534965F}" srcOrd="2" destOrd="0" presId="urn:microsoft.com/office/officeart/2005/8/layout/vProcess5"/>
    <dgm:cxn modelId="{6744FA8B-48CF-714F-A002-D55B76B0E641}" type="presParOf" srcId="{03558A22-192F-684E-9342-2D37646D81E2}" destId="{74ED606C-C0C8-A947-9EBE-15E51DC1E588}" srcOrd="3" destOrd="0" presId="urn:microsoft.com/office/officeart/2005/8/layout/vProcess5"/>
    <dgm:cxn modelId="{C9C6CDE3-3B83-4C49-AC38-3713128F32C8}" type="presParOf" srcId="{03558A22-192F-684E-9342-2D37646D81E2}" destId="{B6563712-0049-F640-9BE3-E7D7073F0DEF}" srcOrd="4" destOrd="0" presId="urn:microsoft.com/office/officeart/2005/8/layout/vProcess5"/>
    <dgm:cxn modelId="{08B94F1A-CA6B-124D-8197-8DC70E83DDBA}" type="presParOf" srcId="{03558A22-192F-684E-9342-2D37646D81E2}" destId="{B67506BE-73E4-734E-8D51-BD77E39EEEEA}" srcOrd="5" destOrd="0" presId="urn:microsoft.com/office/officeart/2005/8/layout/vProcess5"/>
    <dgm:cxn modelId="{D9FEC1C1-0C54-FF4E-AD1D-06EF2B7B41DE}" type="presParOf" srcId="{03558A22-192F-684E-9342-2D37646D81E2}" destId="{9F938532-7CB5-2743-95AD-42F853C4B5CC}" srcOrd="6" destOrd="0" presId="urn:microsoft.com/office/officeart/2005/8/layout/vProcess5"/>
    <dgm:cxn modelId="{C423D695-1D3F-4D43-878D-664FDFFF0289}" type="presParOf" srcId="{03558A22-192F-684E-9342-2D37646D81E2}" destId="{F5B1A8A2-6EE7-194C-A2B2-8955DFBB9D99}" srcOrd="7" destOrd="0" presId="urn:microsoft.com/office/officeart/2005/8/layout/vProcess5"/>
    <dgm:cxn modelId="{E946690F-418C-0C4B-A959-C3E9ECA322F0}" type="presParOf" srcId="{03558A22-192F-684E-9342-2D37646D81E2}" destId="{9BDAE3BF-FF11-2B4F-B7AC-1E5DC727F461}" srcOrd="8" destOrd="0" presId="urn:microsoft.com/office/officeart/2005/8/layout/vProcess5"/>
    <dgm:cxn modelId="{59A556D8-AC1A-1A4C-9E29-E8F6C9EBD572}" type="presParOf" srcId="{03558A22-192F-684E-9342-2D37646D81E2}" destId="{90A59713-8AF5-C840-8C8A-44016956EDAE}" srcOrd="9" destOrd="0" presId="urn:microsoft.com/office/officeart/2005/8/layout/vProcess5"/>
    <dgm:cxn modelId="{3E429AB7-FDA8-8C46-B88B-49C138692C5E}" type="presParOf" srcId="{03558A22-192F-684E-9342-2D37646D81E2}" destId="{80D9BAC8-8EFF-7042-92A6-BCBDE24A957F}" srcOrd="10" destOrd="0" presId="urn:microsoft.com/office/officeart/2005/8/layout/vProcess5"/>
    <dgm:cxn modelId="{3C34C439-8D9C-6C41-AE0A-63C9B4DC2282}"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a:t>Staff Recognition for Implementation</a:t>
          </a:r>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a:t>Team-based Implementation</a:t>
          </a:r>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a:t>Clear Action Plan</a:t>
          </a:r>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2E8CCC1B-640B-0B4B-984F-87A12C0812C5}" srcId="{DF6C69BB-C828-2B41-9468-DD6D93576AAB}" destId="{09D691A1-DD7C-4843-93BD-53D0CE33EE82}" srcOrd="0" destOrd="0" parTransId="{2A9B6C51-42DD-E64F-9E19-1FC10C9F7AEC}" sibTransId="{854CE7CE-AA2E-1A4E-AB9C-6644B1FF0F53}"/>
    <dgm:cxn modelId="{8D31742F-B934-CE41-913F-735D3890C974}" type="presOf" srcId="{F6BEA600-DF37-9148-8419-AEEB9BE833B2}" destId="{FD5BE95F-00C3-CE48-BF54-A56AC9DD8D8F}" srcOrd="0" destOrd="0" presId="urn:microsoft.com/office/officeart/2008/layout/VerticalCurvedList"/>
    <dgm:cxn modelId="{877B9E40-9BF9-F243-A99D-4EE2F6A35AEC}" type="presOf" srcId="{CED81DE3-5AD4-914B-9560-D084292D7B07}" destId="{959BA915-D3C4-CC4F-ADE6-AD9D20148A49}"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5A9AD04E-BE83-484A-A328-4E6769F2F6CC}" type="presOf" srcId="{854CE7CE-AA2E-1A4E-AB9C-6644B1FF0F53}" destId="{71B65D0D-B1C5-9345-84E5-5F184CF5B051}" srcOrd="0" destOrd="0" presId="urn:microsoft.com/office/officeart/2008/layout/VerticalCurvedList"/>
    <dgm:cxn modelId="{25B5C657-2C4E-FC42-8411-48138A9BD542}" srcId="{DF6C69BB-C828-2B41-9468-DD6D93576AAB}" destId="{CED81DE3-5AD4-914B-9560-D084292D7B07}" srcOrd="4" destOrd="0" parTransId="{2C967BBE-D45A-044B-A944-2B12BC4872B2}" sibTransId="{17FB9E95-2AB7-3449-8A29-554F5A2DED3F}"/>
    <dgm:cxn modelId="{EF0DDB6F-EFFA-5B42-9CCF-B57D40BA81CA}" type="presOf" srcId="{9253DEAB-F482-9947-A4D4-AAA8797CC6B0}" destId="{A92ACD6D-E32C-944A-97CE-DB025223D2ED}"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FC9F2397-FC49-8346-A59E-208B2D56A3B9}" type="presOf" srcId="{ABE46718-0F8C-DC4C-AD7F-298B57E1B239}" destId="{CEC4BA7D-5D03-6847-832B-244D5329281C}" srcOrd="0" destOrd="0" presId="urn:microsoft.com/office/officeart/2008/layout/VerticalCurvedList"/>
    <dgm:cxn modelId="{82CD60BF-41E1-A540-A39F-E251BC0B0229}" type="presOf" srcId="{DF6C69BB-C828-2B41-9468-DD6D93576AAB}" destId="{7589E711-19B3-954A-911C-DE94E191DAE7}"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3BB341CD-F41B-1745-A8BD-78B53FAE482B}" type="presOf" srcId="{09D691A1-DD7C-4843-93BD-53D0CE33EE82}" destId="{1E0AB74A-8FFE-AB40-BF32-C1180E256A5B}" srcOrd="0" destOrd="0" presId="urn:microsoft.com/office/officeart/2008/layout/VerticalCurvedList"/>
    <dgm:cxn modelId="{48AF0125-14C6-544A-89E0-E205999E9581}" type="presParOf" srcId="{7589E711-19B3-954A-911C-DE94E191DAE7}" destId="{A1F860EC-E7E1-EE4A-835F-51D3D2CC8D59}" srcOrd="0" destOrd="0" presId="urn:microsoft.com/office/officeart/2008/layout/VerticalCurvedList"/>
    <dgm:cxn modelId="{7D0B9B57-5C55-A742-98BE-70A1775113C1}" type="presParOf" srcId="{A1F860EC-E7E1-EE4A-835F-51D3D2CC8D59}" destId="{63963DC8-9BD2-344A-A880-E264A50EF3D2}" srcOrd="0" destOrd="0" presId="urn:microsoft.com/office/officeart/2008/layout/VerticalCurvedList"/>
    <dgm:cxn modelId="{BFF299FD-5D88-BA4E-8358-68A9A5C947F8}" type="presParOf" srcId="{63963DC8-9BD2-344A-A880-E264A50EF3D2}" destId="{EC4B63AE-0C0C-244C-8A85-6755D0B2DCA3}" srcOrd="0" destOrd="0" presId="urn:microsoft.com/office/officeart/2008/layout/VerticalCurvedList"/>
    <dgm:cxn modelId="{55BEBC8E-EAFC-6647-9871-3074E72655E4}" type="presParOf" srcId="{63963DC8-9BD2-344A-A880-E264A50EF3D2}" destId="{71B65D0D-B1C5-9345-84E5-5F184CF5B051}" srcOrd="1" destOrd="0" presId="urn:microsoft.com/office/officeart/2008/layout/VerticalCurvedList"/>
    <dgm:cxn modelId="{F4C430D6-9E1B-0A41-BEDC-21A39866B1DA}" type="presParOf" srcId="{63963DC8-9BD2-344A-A880-E264A50EF3D2}" destId="{0844505E-09FE-534B-8BDC-C14357F302E1}" srcOrd="2" destOrd="0" presId="urn:microsoft.com/office/officeart/2008/layout/VerticalCurvedList"/>
    <dgm:cxn modelId="{BD10CAE6-98B9-384D-AD85-82A233169D16}" type="presParOf" srcId="{63963DC8-9BD2-344A-A880-E264A50EF3D2}" destId="{333D4967-B811-3D43-BD4A-8EDDEF172BEB}" srcOrd="3" destOrd="0" presId="urn:microsoft.com/office/officeart/2008/layout/VerticalCurvedList"/>
    <dgm:cxn modelId="{2621E54A-67CE-414C-B517-5F39A67D8C3E}" type="presParOf" srcId="{A1F860EC-E7E1-EE4A-835F-51D3D2CC8D59}" destId="{1E0AB74A-8FFE-AB40-BF32-C1180E256A5B}" srcOrd="1" destOrd="0" presId="urn:microsoft.com/office/officeart/2008/layout/VerticalCurvedList"/>
    <dgm:cxn modelId="{8FF8C0FF-0A66-8949-8DCD-B30B681046C4}" type="presParOf" srcId="{A1F860EC-E7E1-EE4A-835F-51D3D2CC8D59}" destId="{122E2D12-6924-AA45-B646-84F6C03E8A88}" srcOrd="2" destOrd="0" presId="urn:microsoft.com/office/officeart/2008/layout/VerticalCurvedList"/>
    <dgm:cxn modelId="{ECF97E99-99D8-2446-99BE-C5A5018A6993}" type="presParOf" srcId="{122E2D12-6924-AA45-B646-84F6C03E8A88}" destId="{2AE220B8-AAD4-4245-BEB1-1EED9C30F6AF}" srcOrd="0" destOrd="0" presId="urn:microsoft.com/office/officeart/2008/layout/VerticalCurvedList"/>
    <dgm:cxn modelId="{DB13E544-377A-2D4F-B796-ECA1F11FC378}" type="presParOf" srcId="{A1F860EC-E7E1-EE4A-835F-51D3D2CC8D59}" destId="{FD5BE95F-00C3-CE48-BF54-A56AC9DD8D8F}" srcOrd="3" destOrd="0" presId="urn:microsoft.com/office/officeart/2008/layout/VerticalCurvedList"/>
    <dgm:cxn modelId="{D638A6D0-1A0E-DF43-BFE9-2F766A75143B}" type="presParOf" srcId="{A1F860EC-E7E1-EE4A-835F-51D3D2CC8D59}" destId="{8C935E95-C35D-EA44-B845-3F0C6EDE0174}" srcOrd="4" destOrd="0" presId="urn:microsoft.com/office/officeart/2008/layout/VerticalCurvedList"/>
    <dgm:cxn modelId="{B9B3B53A-4202-8043-8174-6298DDD96643}" type="presParOf" srcId="{8C935E95-C35D-EA44-B845-3F0C6EDE0174}" destId="{BE8ACD0D-7A98-E94B-8261-456B2F779B42}" srcOrd="0" destOrd="0" presId="urn:microsoft.com/office/officeart/2008/layout/VerticalCurvedList"/>
    <dgm:cxn modelId="{2DD0E458-6DAF-E244-ABEB-8F866D65A9BF}" type="presParOf" srcId="{A1F860EC-E7E1-EE4A-835F-51D3D2CC8D59}" destId="{A92ACD6D-E32C-944A-97CE-DB025223D2ED}" srcOrd="5" destOrd="0" presId="urn:microsoft.com/office/officeart/2008/layout/VerticalCurvedList"/>
    <dgm:cxn modelId="{DA9F0B24-0E2D-4E41-8FD4-52553CE4D9DE}" type="presParOf" srcId="{A1F860EC-E7E1-EE4A-835F-51D3D2CC8D59}" destId="{0B373BDF-5AC0-604C-8F67-B33834B63166}" srcOrd="6" destOrd="0" presId="urn:microsoft.com/office/officeart/2008/layout/VerticalCurvedList"/>
    <dgm:cxn modelId="{2BB4B318-ACAA-184E-8CF4-53BC179A799F}" type="presParOf" srcId="{0B373BDF-5AC0-604C-8F67-B33834B63166}" destId="{396F2581-C833-2E43-AF6B-4B61249FA8DC}" srcOrd="0" destOrd="0" presId="urn:microsoft.com/office/officeart/2008/layout/VerticalCurvedList"/>
    <dgm:cxn modelId="{2A02A021-A351-F34B-9D04-51E187517857}" type="presParOf" srcId="{A1F860EC-E7E1-EE4A-835F-51D3D2CC8D59}" destId="{CEC4BA7D-5D03-6847-832B-244D5329281C}" srcOrd="7" destOrd="0" presId="urn:microsoft.com/office/officeart/2008/layout/VerticalCurvedList"/>
    <dgm:cxn modelId="{9BA4A345-F2AB-054F-974F-80192E617EB2}" type="presParOf" srcId="{A1F860EC-E7E1-EE4A-835F-51D3D2CC8D59}" destId="{2EEE461C-15D4-FD4A-8899-A6C2AB6C61BF}" srcOrd="8" destOrd="0" presId="urn:microsoft.com/office/officeart/2008/layout/VerticalCurvedList"/>
    <dgm:cxn modelId="{46B233D1-BC21-9447-A273-72EE40FFC8BE}" type="presParOf" srcId="{2EEE461C-15D4-FD4A-8899-A6C2AB6C61BF}" destId="{31D4929D-13DC-6942-9C08-8A221FD31268}" srcOrd="0" destOrd="0" presId="urn:microsoft.com/office/officeart/2008/layout/VerticalCurvedList"/>
    <dgm:cxn modelId="{7C19FACA-4A54-904C-9245-20DEE23B777F}" type="presParOf" srcId="{A1F860EC-E7E1-EE4A-835F-51D3D2CC8D59}" destId="{959BA915-D3C4-CC4F-ADE6-AD9D20148A49}" srcOrd="9" destOrd="0" presId="urn:microsoft.com/office/officeart/2008/layout/VerticalCurvedList"/>
    <dgm:cxn modelId="{33EA4E1F-2713-D548-BCFB-58584240F66F}" type="presParOf" srcId="{A1F860EC-E7E1-EE4A-835F-51D3D2CC8D59}" destId="{343F30F7-1F96-064F-A3C7-1DC74BD9AD7B}" srcOrd="10" destOrd="0" presId="urn:microsoft.com/office/officeart/2008/layout/VerticalCurvedList"/>
    <dgm:cxn modelId="{06C16009-A2A9-7C49-B053-64F69FD90C46}"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a:t>Staff Recognition for Implementation</a:t>
          </a:r>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a:t>Team-based Implementation</a:t>
          </a:r>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a:t>Clear Action Plan</a:t>
          </a:r>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7CF0551A-5AB3-F647-998B-679928B85E31}" type="presOf" srcId="{DF6C69BB-C828-2B41-9468-DD6D93576AAB}" destId="{7589E711-19B3-954A-911C-DE94E191DAE7}" srcOrd="0" destOrd="0" presId="urn:microsoft.com/office/officeart/2008/layout/VerticalCurvedList"/>
    <dgm:cxn modelId="{2E8CCC1B-640B-0B4B-984F-87A12C0812C5}" srcId="{DF6C69BB-C828-2B41-9468-DD6D93576AAB}" destId="{09D691A1-DD7C-4843-93BD-53D0CE33EE82}" srcOrd="0" destOrd="0" parTransId="{2A9B6C51-42DD-E64F-9E19-1FC10C9F7AEC}" sibTransId="{854CE7CE-AA2E-1A4E-AB9C-6644B1FF0F53}"/>
    <dgm:cxn modelId="{3881C246-E278-1E4F-B785-95FC069966FA}" srcId="{DF6C69BB-C828-2B41-9468-DD6D93576AAB}" destId="{ABE46718-0F8C-DC4C-AD7F-298B57E1B239}" srcOrd="3" destOrd="0" parTransId="{B59D8704-F09B-BC40-AFAF-F15F69BB0F09}" sibTransId="{8742BB6C-40BA-4C4E-9746-F5B7920DA64F}"/>
    <dgm:cxn modelId="{DE96F750-9BD3-F74B-84F7-B019D4E44C76}" type="presOf" srcId="{9253DEAB-F482-9947-A4D4-AAA8797CC6B0}" destId="{A92ACD6D-E32C-944A-97CE-DB025223D2ED}" srcOrd="0" destOrd="0" presId="urn:microsoft.com/office/officeart/2008/layout/VerticalCurvedList"/>
    <dgm:cxn modelId="{D6AFAC54-FC8B-7B4B-AC8F-30D3840499BE}" type="presOf" srcId="{CED81DE3-5AD4-914B-9560-D084292D7B07}" destId="{959BA915-D3C4-CC4F-ADE6-AD9D20148A49}" srcOrd="0" destOrd="0" presId="urn:microsoft.com/office/officeart/2008/layout/VerticalCurvedList"/>
    <dgm:cxn modelId="{25B5C657-2C4E-FC42-8411-48138A9BD542}" srcId="{DF6C69BB-C828-2B41-9468-DD6D93576AAB}" destId="{CED81DE3-5AD4-914B-9560-D084292D7B07}" srcOrd="4" destOrd="0" parTransId="{2C967BBE-D45A-044B-A944-2B12BC4872B2}" sibTransId="{17FB9E95-2AB7-3449-8A29-554F5A2DED3F}"/>
    <dgm:cxn modelId="{CE0AA06F-6806-8D4A-A45E-5DA1F46881C1}" type="presOf" srcId="{854CE7CE-AA2E-1A4E-AB9C-6644B1FF0F53}" destId="{71B65D0D-B1C5-9345-84E5-5F184CF5B051}" srcOrd="0" destOrd="0" presId="urn:microsoft.com/office/officeart/2008/layout/VerticalCurvedList"/>
    <dgm:cxn modelId="{6185FA7A-E456-A24C-9DBE-CE22F1F79A00}" type="presOf" srcId="{09D691A1-DD7C-4843-93BD-53D0CE33EE82}" destId="{1E0AB74A-8FFE-AB40-BF32-C1180E256A5B}"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815EB192-BFBA-6448-9DF3-C07DA9F32062}" type="presOf" srcId="{ABE46718-0F8C-DC4C-AD7F-298B57E1B239}" destId="{CEC4BA7D-5D03-6847-832B-244D5329281C}" srcOrd="0" destOrd="0" presId="urn:microsoft.com/office/officeart/2008/layout/VerticalCurvedList"/>
    <dgm:cxn modelId="{08DD999D-BD31-254F-A97C-1FDBE529D1F6}" type="presOf" srcId="{F6BEA600-DF37-9148-8419-AEEB9BE833B2}" destId="{FD5BE95F-00C3-CE48-BF54-A56AC9DD8D8F}"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5E30014D-4A73-9A45-BE01-FAAD7873A6CB}" type="presParOf" srcId="{7589E711-19B3-954A-911C-DE94E191DAE7}" destId="{A1F860EC-E7E1-EE4A-835F-51D3D2CC8D59}" srcOrd="0" destOrd="0" presId="urn:microsoft.com/office/officeart/2008/layout/VerticalCurvedList"/>
    <dgm:cxn modelId="{6F914126-CBDA-664C-BF19-389BD5535783}" type="presParOf" srcId="{A1F860EC-E7E1-EE4A-835F-51D3D2CC8D59}" destId="{63963DC8-9BD2-344A-A880-E264A50EF3D2}" srcOrd="0" destOrd="0" presId="urn:microsoft.com/office/officeart/2008/layout/VerticalCurvedList"/>
    <dgm:cxn modelId="{AAC80050-8149-814E-976E-F91AA8D3BFC5}" type="presParOf" srcId="{63963DC8-9BD2-344A-A880-E264A50EF3D2}" destId="{EC4B63AE-0C0C-244C-8A85-6755D0B2DCA3}" srcOrd="0" destOrd="0" presId="urn:microsoft.com/office/officeart/2008/layout/VerticalCurvedList"/>
    <dgm:cxn modelId="{1C31C7CE-2C68-9446-AEB3-C0F2C4DA2664}" type="presParOf" srcId="{63963DC8-9BD2-344A-A880-E264A50EF3D2}" destId="{71B65D0D-B1C5-9345-84E5-5F184CF5B051}" srcOrd="1" destOrd="0" presId="urn:microsoft.com/office/officeart/2008/layout/VerticalCurvedList"/>
    <dgm:cxn modelId="{92DE738E-0827-FC48-BDF6-7B07857EF0DA}" type="presParOf" srcId="{63963DC8-9BD2-344A-A880-E264A50EF3D2}" destId="{0844505E-09FE-534B-8BDC-C14357F302E1}" srcOrd="2" destOrd="0" presId="urn:microsoft.com/office/officeart/2008/layout/VerticalCurvedList"/>
    <dgm:cxn modelId="{38290A6F-3E00-4F47-ABBA-E2919ED2B713}" type="presParOf" srcId="{63963DC8-9BD2-344A-A880-E264A50EF3D2}" destId="{333D4967-B811-3D43-BD4A-8EDDEF172BEB}" srcOrd="3" destOrd="0" presId="urn:microsoft.com/office/officeart/2008/layout/VerticalCurvedList"/>
    <dgm:cxn modelId="{7C278462-6007-F348-B91D-301BE01F2BB7}" type="presParOf" srcId="{A1F860EC-E7E1-EE4A-835F-51D3D2CC8D59}" destId="{1E0AB74A-8FFE-AB40-BF32-C1180E256A5B}" srcOrd="1" destOrd="0" presId="urn:microsoft.com/office/officeart/2008/layout/VerticalCurvedList"/>
    <dgm:cxn modelId="{018F98A8-0589-5E4B-99A3-8EF78B11EC86}" type="presParOf" srcId="{A1F860EC-E7E1-EE4A-835F-51D3D2CC8D59}" destId="{122E2D12-6924-AA45-B646-84F6C03E8A88}" srcOrd="2" destOrd="0" presId="urn:microsoft.com/office/officeart/2008/layout/VerticalCurvedList"/>
    <dgm:cxn modelId="{7DAD6FCD-A336-534A-96AB-795964E089C5}" type="presParOf" srcId="{122E2D12-6924-AA45-B646-84F6C03E8A88}" destId="{2AE220B8-AAD4-4245-BEB1-1EED9C30F6AF}" srcOrd="0" destOrd="0" presId="urn:microsoft.com/office/officeart/2008/layout/VerticalCurvedList"/>
    <dgm:cxn modelId="{6A2BFE70-FFC2-1345-94F4-629FDEC9B64C}" type="presParOf" srcId="{A1F860EC-E7E1-EE4A-835F-51D3D2CC8D59}" destId="{FD5BE95F-00C3-CE48-BF54-A56AC9DD8D8F}" srcOrd="3" destOrd="0" presId="urn:microsoft.com/office/officeart/2008/layout/VerticalCurvedList"/>
    <dgm:cxn modelId="{5CEA665A-5798-284A-9E6F-C02F3781E274}" type="presParOf" srcId="{A1F860EC-E7E1-EE4A-835F-51D3D2CC8D59}" destId="{8C935E95-C35D-EA44-B845-3F0C6EDE0174}" srcOrd="4" destOrd="0" presId="urn:microsoft.com/office/officeart/2008/layout/VerticalCurvedList"/>
    <dgm:cxn modelId="{EEC436FC-080E-1C49-A586-EBCF6BBE0217}" type="presParOf" srcId="{8C935E95-C35D-EA44-B845-3F0C6EDE0174}" destId="{BE8ACD0D-7A98-E94B-8261-456B2F779B42}" srcOrd="0" destOrd="0" presId="urn:microsoft.com/office/officeart/2008/layout/VerticalCurvedList"/>
    <dgm:cxn modelId="{DED33956-6E75-DC41-95F9-E293648A4DD6}" type="presParOf" srcId="{A1F860EC-E7E1-EE4A-835F-51D3D2CC8D59}" destId="{A92ACD6D-E32C-944A-97CE-DB025223D2ED}" srcOrd="5" destOrd="0" presId="urn:microsoft.com/office/officeart/2008/layout/VerticalCurvedList"/>
    <dgm:cxn modelId="{F0A448FF-717D-AF47-B44D-7F1EBEBFDCF1}" type="presParOf" srcId="{A1F860EC-E7E1-EE4A-835F-51D3D2CC8D59}" destId="{0B373BDF-5AC0-604C-8F67-B33834B63166}" srcOrd="6" destOrd="0" presId="urn:microsoft.com/office/officeart/2008/layout/VerticalCurvedList"/>
    <dgm:cxn modelId="{717DC717-EE65-3445-A1FF-48B66BF89B95}" type="presParOf" srcId="{0B373BDF-5AC0-604C-8F67-B33834B63166}" destId="{396F2581-C833-2E43-AF6B-4B61249FA8DC}" srcOrd="0" destOrd="0" presId="urn:microsoft.com/office/officeart/2008/layout/VerticalCurvedList"/>
    <dgm:cxn modelId="{C415B4D0-E305-AD45-80DA-8EF3F6C61880}" type="presParOf" srcId="{A1F860EC-E7E1-EE4A-835F-51D3D2CC8D59}" destId="{CEC4BA7D-5D03-6847-832B-244D5329281C}" srcOrd="7" destOrd="0" presId="urn:microsoft.com/office/officeart/2008/layout/VerticalCurvedList"/>
    <dgm:cxn modelId="{8B9BA1B6-85DC-C448-B7E0-07CD222F7870}" type="presParOf" srcId="{A1F860EC-E7E1-EE4A-835F-51D3D2CC8D59}" destId="{2EEE461C-15D4-FD4A-8899-A6C2AB6C61BF}" srcOrd="8" destOrd="0" presId="urn:microsoft.com/office/officeart/2008/layout/VerticalCurvedList"/>
    <dgm:cxn modelId="{49E48C36-E1BB-2B43-84E4-6D02434B2B33}" type="presParOf" srcId="{2EEE461C-15D4-FD4A-8899-A6C2AB6C61BF}" destId="{31D4929D-13DC-6942-9C08-8A221FD31268}" srcOrd="0" destOrd="0" presId="urn:microsoft.com/office/officeart/2008/layout/VerticalCurvedList"/>
    <dgm:cxn modelId="{AC3BE5BD-3658-3041-8560-E22B5F9B1BDB}" type="presParOf" srcId="{A1F860EC-E7E1-EE4A-835F-51D3D2CC8D59}" destId="{959BA915-D3C4-CC4F-ADE6-AD9D20148A49}" srcOrd="9" destOrd="0" presId="urn:microsoft.com/office/officeart/2008/layout/VerticalCurvedList"/>
    <dgm:cxn modelId="{3F9BA258-CC3F-7541-A73F-790201F8460A}" type="presParOf" srcId="{A1F860EC-E7E1-EE4A-835F-51D3D2CC8D59}" destId="{343F30F7-1F96-064F-A3C7-1DC74BD9AD7B}" srcOrd="10" destOrd="0" presId="urn:microsoft.com/office/officeart/2008/layout/VerticalCurvedList"/>
    <dgm:cxn modelId="{1C419DE3-0EE7-3F4E-BD5B-03242BD2F2D8}"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a:t>Staff Recognition for Implementation</a:t>
          </a:r>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a:t>Team-based Implementation</a:t>
          </a:r>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a:t>Clear Action Plan</a:t>
          </a:r>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4EE4EE0F-1AAD-1F40-87DC-35B613F8F806}" type="presOf" srcId="{ABE46718-0F8C-DC4C-AD7F-298B57E1B239}" destId="{CEC4BA7D-5D03-6847-832B-244D5329281C}" srcOrd="0" destOrd="0" presId="urn:microsoft.com/office/officeart/2008/layout/VerticalCurvedList"/>
    <dgm:cxn modelId="{72369D12-C741-7344-8919-38A864D42AAE}" type="presOf" srcId="{854CE7CE-AA2E-1A4E-AB9C-6644B1FF0F53}" destId="{71B65D0D-B1C5-9345-84E5-5F184CF5B051}" srcOrd="0" destOrd="0" presId="urn:microsoft.com/office/officeart/2008/layout/VerticalCurvedList"/>
    <dgm:cxn modelId="{2E8CCC1B-640B-0B4B-984F-87A12C0812C5}" srcId="{DF6C69BB-C828-2B41-9468-DD6D93576AAB}" destId="{09D691A1-DD7C-4843-93BD-53D0CE33EE82}" srcOrd="0" destOrd="0" parTransId="{2A9B6C51-42DD-E64F-9E19-1FC10C9F7AEC}" sibTransId="{854CE7CE-AA2E-1A4E-AB9C-6644B1FF0F53}"/>
    <dgm:cxn modelId="{3881C246-E278-1E4F-B785-95FC069966FA}" srcId="{DF6C69BB-C828-2B41-9468-DD6D93576AAB}" destId="{ABE46718-0F8C-DC4C-AD7F-298B57E1B239}" srcOrd="3" destOrd="0" parTransId="{B59D8704-F09B-BC40-AFAF-F15F69BB0F09}" sibTransId="{8742BB6C-40BA-4C4E-9746-F5B7920DA64F}"/>
    <dgm:cxn modelId="{25B5C657-2C4E-FC42-8411-48138A9BD542}" srcId="{DF6C69BB-C828-2B41-9468-DD6D93576AAB}" destId="{CED81DE3-5AD4-914B-9560-D084292D7B07}" srcOrd="4" destOrd="0" parTransId="{2C967BBE-D45A-044B-A944-2B12BC4872B2}" sibTransId="{17FB9E95-2AB7-3449-8A29-554F5A2DED3F}"/>
    <dgm:cxn modelId="{EB71505A-BC81-A243-92FC-6AF636EAC595}" type="presOf" srcId="{F6BEA600-DF37-9148-8419-AEEB9BE833B2}" destId="{FD5BE95F-00C3-CE48-BF54-A56AC9DD8D8F}" srcOrd="0" destOrd="0" presId="urn:microsoft.com/office/officeart/2008/layout/VerticalCurvedList"/>
    <dgm:cxn modelId="{FF0CF65F-CC42-E24D-ABB8-730514FBD578}" type="presOf" srcId="{9253DEAB-F482-9947-A4D4-AAA8797CC6B0}" destId="{A92ACD6D-E32C-944A-97CE-DB025223D2ED}" srcOrd="0" destOrd="0" presId="urn:microsoft.com/office/officeart/2008/layout/VerticalCurvedList"/>
    <dgm:cxn modelId="{56257F62-861B-7444-9CAF-EC913AE6F2A5}" type="presOf" srcId="{DF6C69BB-C828-2B41-9468-DD6D93576AAB}" destId="{7589E711-19B3-954A-911C-DE94E191DAE7}" srcOrd="0" destOrd="0" presId="urn:microsoft.com/office/officeart/2008/layout/VerticalCurvedList"/>
    <dgm:cxn modelId="{807C7169-29FC-E148-B417-9ADEAE6102F3}" type="presOf" srcId="{CED81DE3-5AD4-914B-9560-D084292D7B07}" destId="{959BA915-D3C4-CC4F-ADE6-AD9D20148A49}"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BF95DDCA-2C1E-044A-8E17-2476522F8AD3}" srcId="{DF6C69BB-C828-2B41-9468-DD6D93576AAB}" destId="{9253DEAB-F482-9947-A4D4-AAA8797CC6B0}" srcOrd="2" destOrd="0" parTransId="{106F67AF-A0C3-4246-9A0E-F7939324ADEF}" sibTransId="{B3866464-766E-AF4D-8629-5CD4F8CFEC3A}"/>
    <dgm:cxn modelId="{C95FA7CC-02C1-884C-91A5-C5E9AAED12C6}" type="presOf" srcId="{09D691A1-DD7C-4843-93BD-53D0CE33EE82}" destId="{1E0AB74A-8FFE-AB40-BF32-C1180E256A5B}" srcOrd="0" destOrd="0" presId="urn:microsoft.com/office/officeart/2008/layout/VerticalCurvedList"/>
    <dgm:cxn modelId="{1FBF751A-BBE9-284A-9306-983064A22501}" type="presParOf" srcId="{7589E711-19B3-954A-911C-DE94E191DAE7}" destId="{A1F860EC-E7E1-EE4A-835F-51D3D2CC8D59}" srcOrd="0" destOrd="0" presId="urn:microsoft.com/office/officeart/2008/layout/VerticalCurvedList"/>
    <dgm:cxn modelId="{34C8DFF2-B1F1-5849-8A1C-136D0C69F294}" type="presParOf" srcId="{A1F860EC-E7E1-EE4A-835F-51D3D2CC8D59}" destId="{63963DC8-9BD2-344A-A880-E264A50EF3D2}" srcOrd="0" destOrd="0" presId="urn:microsoft.com/office/officeart/2008/layout/VerticalCurvedList"/>
    <dgm:cxn modelId="{3BE32D5F-B97E-A043-900F-0B649ECA6207}" type="presParOf" srcId="{63963DC8-9BD2-344A-A880-E264A50EF3D2}" destId="{EC4B63AE-0C0C-244C-8A85-6755D0B2DCA3}" srcOrd="0" destOrd="0" presId="urn:microsoft.com/office/officeart/2008/layout/VerticalCurvedList"/>
    <dgm:cxn modelId="{C0A05C09-A1D5-EF43-AE07-60F53E0A8F7F}" type="presParOf" srcId="{63963DC8-9BD2-344A-A880-E264A50EF3D2}" destId="{71B65D0D-B1C5-9345-84E5-5F184CF5B051}" srcOrd="1" destOrd="0" presId="urn:microsoft.com/office/officeart/2008/layout/VerticalCurvedList"/>
    <dgm:cxn modelId="{EF0D93C7-2E49-574B-A5FC-1E87A7C2905D}" type="presParOf" srcId="{63963DC8-9BD2-344A-A880-E264A50EF3D2}" destId="{0844505E-09FE-534B-8BDC-C14357F302E1}" srcOrd="2" destOrd="0" presId="urn:microsoft.com/office/officeart/2008/layout/VerticalCurvedList"/>
    <dgm:cxn modelId="{54413520-C977-D042-A0B9-7E93A92DF012}" type="presParOf" srcId="{63963DC8-9BD2-344A-A880-E264A50EF3D2}" destId="{333D4967-B811-3D43-BD4A-8EDDEF172BEB}" srcOrd="3" destOrd="0" presId="urn:microsoft.com/office/officeart/2008/layout/VerticalCurvedList"/>
    <dgm:cxn modelId="{DEEF170A-AC2F-1541-B8D3-7059E415D765}" type="presParOf" srcId="{A1F860EC-E7E1-EE4A-835F-51D3D2CC8D59}" destId="{1E0AB74A-8FFE-AB40-BF32-C1180E256A5B}" srcOrd="1" destOrd="0" presId="urn:microsoft.com/office/officeart/2008/layout/VerticalCurvedList"/>
    <dgm:cxn modelId="{E6DD7474-721F-2C41-95CE-4D9381A6619F}" type="presParOf" srcId="{A1F860EC-E7E1-EE4A-835F-51D3D2CC8D59}" destId="{122E2D12-6924-AA45-B646-84F6C03E8A88}" srcOrd="2" destOrd="0" presId="urn:microsoft.com/office/officeart/2008/layout/VerticalCurvedList"/>
    <dgm:cxn modelId="{D980724E-24FF-C548-8D55-55F0DC685B1B}" type="presParOf" srcId="{122E2D12-6924-AA45-B646-84F6C03E8A88}" destId="{2AE220B8-AAD4-4245-BEB1-1EED9C30F6AF}" srcOrd="0" destOrd="0" presId="urn:microsoft.com/office/officeart/2008/layout/VerticalCurvedList"/>
    <dgm:cxn modelId="{9CE2EFF5-4BFB-A64E-A3D0-35820ABA9500}" type="presParOf" srcId="{A1F860EC-E7E1-EE4A-835F-51D3D2CC8D59}" destId="{FD5BE95F-00C3-CE48-BF54-A56AC9DD8D8F}" srcOrd="3" destOrd="0" presId="urn:microsoft.com/office/officeart/2008/layout/VerticalCurvedList"/>
    <dgm:cxn modelId="{03BE9A38-CFA2-C04A-9254-4E7DE2D423A0}" type="presParOf" srcId="{A1F860EC-E7E1-EE4A-835F-51D3D2CC8D59}" destId="{8C935E95-C35D-EA44-B845-3F0C6EDE0174}" srcOrd="4" destOrd="0" presId="urn:microsoft.com/office/officeart/2008/layout/VerticalCurvedList"/>
    <dgm:cxn modelId="{EED2DBF9-C78F-C64A-A2C6-EB8FA7C179C6}" type="presParOf" srcId="{8C935E95-C35D-EA44-B845-3F0C6EDE0174}" destId="{BE8ACD0D-7A98-E94B-8261-456B2F779B42}" srcOrd="0" destOrd="0" presId="urn:microsoft.com/office/officeart/2008/layout/VerticalCurvedList"/>
    <dgm:cxn modelId="{8BEAA46A-0AD2-B74D-A266-ED2117A09420}" type="presParOf" srcId="{A1F860EC-E7E1-EE4A-835F-51D3D2CC8D59}" destId="{A92ACD6D-E32C-944A-97CE-DB025223D2ED}" srcOrd="5" destOrd="0" presId="urn:microsoft.com/office/officeart/2008/layout/VerticalCurvedList"/>
    <dgm:cxn modelId="{5A219CF8-B9C3-6D4D-88AD-097601D06C4E}" type="presParOf" srcId="{A1F860EC-E7E1-EE4A-835F-51D3D2CC8D59}" destId="{0B373BDF-5AC0-604C-8F67-B33834B63166}" srcOrd="6" destOrd="0" presId="urn:microsoft.com/office/officeart/2008/layout/VerticalCurvedList"/>
    <dgm:cxn modelId="{4A52FDD8-FBF7-6245-85FC-20FCCAD5B960}" type="presParOf" srcId="{0B373BDF-5AC0-604C-8F67-B33834B63166}" destId="{396F2581-C833-2E43-AF6B-4B61249FA8DC}" srcOrd="0" destOrd="0" presId="urn:microsoft.com/office/officeart/2008/layout/VerticalCurvedList"/>
    <dgm:cxn modelId="{AF495628-E788-0542-89BF-F09CD38A8269}" type="presParOf" srcId="{A1F860EC-E7E1-EE4A-835F-51D3D2CC8D59}" destId="{CEC4BA7D-5D03-6847-832B-244D5329281C}" srcOrd="7" destOrd="0" presId="urn:microsoft.com/office/officeart/2008/layout/VerticalCurvedList"/>
    <dgm:cxn modelId="{9FED4D59-094F-784F-8CD1-C2EC91880FD0}" type="presParOf" srcId="{A1F860EC-E7E1-EE4A-835F-51D3D2CC8D59}" destId="{2EEE461C-15D4-FD4A-8899-A6C2AB6C61BF}" srcOrd="8" destOrd="0" presId="urn:microsoft.com/office/officeart/2008/layout/VerticalCurvedList"/>
    <dgm:cxn modelId="{F5A769AE-04D2-DE41-A43F-05464EED0DDE}" type="presParOf" srcId="{2EEE461C-15D4-FD4A-8899-A6C2AB6C61BF}" destId="{31D4929D-13DC-6942-9C08-8A221FD31268}" srcOrd="0" destOrd="0" presId="urn:microsoft.com/office/officeart/2008/layout/VerticalCurvedList"/>
    <dgm:cxn modelId="{0E657403-6F93-5A4F-810E-9AB082D1AA66}" type="presParOf" srcId="{A1F860EC-E7E1-EE4A-835F-51D3D2CC8D59}" destId="{959BA915-D3C4-CC4F-ADE6-AD9D20148A49}" srcOrd="9" destOrd="0" presId="urn:microsoft.com/office/officeart/2008/layout/VerticalCurvedList"/>
    <dgm:cxn modelId="{B2DA2939-E967-F549-8921-CECF39C3E006}" type="presParOf" srcId="{A1F860EC-E7E1-EE4A-835F-51D3D2CC8D59}" destId="{343F30F7-1F96-064F-A3C7-1DC74BD9AD7B}" srcOrd="10" destOrd="0" presId="urn:microsoft.com/office/officeart/2008/layout/VerticalCurvedList"/>
    <dgm:cxn modelId="{EFB17983-FE41-8544-B36D-24B2C878509E}"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a:t>Staff Recognition for Implementation</a:t>
          </a:r>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a:t>Team-based Implementation</a:t>
          </a:r>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a:t>Clear Action Plan</a:t>
          </a:r>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D3C8B901-13CA-5E4D-A638-8C95556EEF52}" type="presOf" srcId="{09D691A1-DD7C-4843-93BD-53D0CE33EE82}" destId="{1E0AB74A-8FFE-AB40-BF32-C1180E256A5B}" srcOrd="0" destOrd="0" presId="urn:microsoft.com/office/officeart/2008/layout/VerticalCurvedList"/>
    <dgm:cxn modelId="{05F3CB18-5E1A-5249-A276-839016D0D493}" type="presOf" srcId="{F6BEA600-DF37-9148-8419-AEEB9BE833B2}" destId="{FD5BE95F-00C3-CE48-BF54-A56AC9DD8D8F}" srcOrd="0" destOrd="0" presId="urn:microsoft.com/office/officeart/2008/layout/VerticalCurvedList"/>
    <dgm:cxn modelId="{2E8CCC1B-640B-0B4B-984F-87A12C0812C5}" srcId="{DF6C69BB-C828-2B41-9468-DD6D93576AAB}" destId="{09D691A1-DD7C-4843-93BD-53D0CE33EE82}" srcOrd="0" destOrd="0" parTransId="{2A9B6C51-42DD-E64F-9E19-1FC10C9F7AEC}" sibTransId="{854CE7CE-AA2E-1A4E-AB9C-6644B1FF0F53}"/>
    <dgm:cxn modelId="{6D6DEC27-77D6-AA45-A003-96121EDD8AE2}" type="presOf" srcId="{854CE7CE-AA2E-1A4E-AB9C-6644B1FF0F53}" destId="{71B65D0D-B1C5-9345-84E5-5F184CF5B051}"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C4799C4D-1B85-3343-AE03-259D59C117FC}" type="presOf" srcId="{DF6C69BB-C828-2B41-9468-DD6D93576AAB}" destId="{7589E711-19B3-954A-911C-DE94E191DAE7}" srcOrd="0" destOrd="0" presId="urn:microsoft.com/office/officeart/2008/layout/VerticalCurvedList"/>
    <dgm:cxn modelId="{25B5C657-2C4E-FC42-8411-48138A9BD542}" srcId="{DF6C69BB-C828-2B41-9468-DD6D93576AAB}" destId="{CED81DE3-5AD4-914B-9560-D084292D7B07}" srcOrd="4" destOrd="0" parTransId="{2C967BBE-D45A-044B-A944-2B12BC4872B2}" sibTransId="{17FB9E95-2AB7-3449-8A29-554F5A2DED3F}"/>
    <dgm:cxn modelId="{8DE8D77D-0500-F247-A7C7-E84C5BBCDA53}" type="presOf" srcId="{9253DEAB-F482-9947-A4D4-AAA8797CC6B0}" destId="{A92ACD6D-E32C-944A-97CE-DB025223D2ED}" srcOrd="0" destOrd="0" presId="urn:microsoft.com/office/officeart/2008/layout/VerticalCurvedList"/>
    <dgm:cxn modelId="{7487A385-0984-CA4D-A3E1-470AD41E6BAE}" srcId="{DF6C69BB-C828-2B41-9468-DD6D93576AAB}" destId="{F6BEA600-DF37-9148-8419-AEEB9BE833B2}" srcOrd="1" destOrd="0" parTransId="{D3F171B8-AF85-7443-A350-20F8ABD33468}" sibTransId="{4A7B91B5-3623-E846-B0B7-A559E68D2095}"/>
    <dgm:cxn modelId="{BF95DDCA-2C1E-044A-8E17-2476522F8AD3}" srcId="{DF6C69BB-C828-2B41-9468-DD6D93576AAB}" destId="{9253DEAB-F482-9947-A4D4-AAA8797CC6B0}" srcOrd="2" destOrd="0" parTransId="{106F67AF-A0C3-4246-9A0E-F7939324ADEF}" sibTransId="{B3866464-766E-AF4D-8629-5CD4F8CFEC3A}"/>
    <dgm:cxn modelId="{744778FA-467E-6C44-815B-92E9661389ED}" type="presOf" srcId="{CED81DE3-5AD4-914B-9560-D084292D7B07}" destId="{959BA915-D3C4-CC4F-ADE6-AD9D20148A49}" srcOrd="0" destOrd="0" presId="urn:microsoft.com/office/officeart/2008/layout/VerticalCurvedList"/>
    <dgm:cxn modelId="{C968BAFA-9856-E247-9064-826BB02AA660}" type="presOf" srcId="{ABE46718-0F8C-DC4C-AD7F-298B57E1B239}" destId="{CEC4BA7D-5D03-6847-832B-244D5329281C}" srcOrd="0" destOrd="0" presId="urn:microsoft.com/office/officeart/2008/layout/VerticalCurvedList"/>
    <dgm:cxn modelId="{F0DD2541-25D8-FE4F-AD69-BDD87EB690B0}" type="presParOf" srcId="{7589E711-19B3-954A-911C-DE94E191DAE7}" destId="{A1F860EC-E7E1-EE4A-835F-51D3D2CC8D59}" srcOrd="0" destOrd="0" presId="urn:microsoft.com/office/officeart/2008/layout/VerticalCurvedList"/>
    <dgm:cxn modelId="{2CA6DE39-6BBA-6C46-9602-B18F587BF770}" type="presParOf" srcId="{A1F860EC-E7E1-EE4A-835F-51D3D2CC8D59}" destId="{63963DC8-9BD2-344A-A880-E264A50EF3D2}" srcOrd="0" destOrd="0" presId="urn:microsoft.com/office/officeart/2008/layout/VerticalCurvedList"/>
    <dgm:cxn modelId="{03EC91CC-F8C7-9E46-946D-2D8D666FC2C0}" type="presParOf" srcId="{63963DC8-9BD2-344A-A880-E264A50EF3D2}" destId="{EC4B63AE-0C0C-244C-8A85-6755D0B2DCA3}" srcOrd="0" destOrd="0" presId="urn:microsoft.com/office/officeart/2008/layout/VerticalCurvedList"/>
    <dgm:cxn modelId="{2F1E173F-4281-C042-9A38-1D2967FF4F74}" type="presParOf" srcId="{63963DC8-9BD2-344A-A880-E264A50EF3D2}" destId="{71B65D0D-B1C5-9345-84E5-5F184CF5B051}" srcOrd="1" destOrd="0" presId="urn:microsoft.com/office/officeart/2008/layout/VerticalCurvedList"/>
    <dgm:cxn modelId="{F0AD2E0B-E324-4646-954E-32F2EBD0C010}" type="presParOf" srcId="{63963DC8-9BD2-344A-A880-E264A50EF3D2}" destId="{0844505E-09FE-534B-8BDC-C14357F302E1}" srcOrd="2" destOrd="0" presId="urn:microsoft.com/office/officeart/2008/layout/VerticalCurvedList"/>
    <dgm:cxn modelId="{65F08E93-80A5-4745-B3A6-984497B0E32B}" type="presParOf" srcId="{63963DC8-9BD2-344A-A880-E264A50EF3D2}" destId="{333D4967-B811-3D43-BD4A-8EDDEF172BEB}" srcOrd="3" destOrd="0" presId="urn:microsoft.com/office/officeart/2008/layout/VerticalCurvedList"/>
    <dgm:cxn modelId="{A68CE6CB-C132-B54C-9EE6-64103C4DEF74}" type="presParOf" srcId="{A1F860EC-E7E1-EE4A-835F-51D3D2CC8D59}" destId="{1E0AB74A-8FFE-AB40-BF32-C1180E256A5B}" srcOrd="1" destOrd="0" presId="urn:microsoft.com/office/officeart/2008/layout/VerticalCurvedList"/>
    <dgm:cxn modelId="{835B763C-409A-5E41-A2B0-0F68BCCFB800}" type="presParOf" srcId="{A1F860EC-E7E1-EE4A-835F-51D3D2CC8D59}" destId="{122E2D12-6924-AA45-B646-84F6C03E8A88}" srcOrd="2" destOrd="0" presId="urn:microsoft.com/office/officeart/2008/layout/VerticalCurvedList"/>
    <dgm:cxn modelId="{DEAC169B-3B4B-4A4F-AD24-6F047623B179}" type="presParOf" srcId="{122E2D12-6924-AA45-B646-84F6C03E8A88}" destId="{2AE220B8-AAD4-4245-BEB1-1EED9C30F6AF}" srcOrd="0" destOrd="0" presId="urn:microsoft.com/office/officeart/2008/layout/VerticalCurvedList"/>
    <dgm:cxn modelId="{DB48FDBA-DC5A-D74F-9140-55336BE32C62}" type="presParOf" srcId="{A1F860EC-E7E1-EE4A-835F-51D3D2CC8D59}" destId="{FD5BE95F-00C3-CE48-BF54-A56AC9DD8D8F}" srcOrd="3" destOrd="0" presId="urn:microsoft.com/office/officeart/2008/layout/VerticalCurvedList"/>
    <dgm:cxn modelId="{1D43B082-F3C8-D44D-A918-DC7B0BAC7334}" type="presParOf" srcId="{A1F860EC-E7E1-EE4A-835F-51D3D2CC8D59}" destId="{8C935E95-C35D-EA44-B845-3F0C6EDE0174}" srcOrd="4" destOrd="0" presId="urn:microsoft.com/office/officeart/2008/layout/VerticalCurvedList"/>
    <dgm:cxn modelId="{44ED56DD-1594-2946-927B-D9BC37175EAA}" type="presParOf" srcId="{8C935E95-C35D-EA44-B845-3F0C6EDE0174}" destId="{BE8ACD0D-7A98-E94B-8261-456B2F779B42}" srcOrd="0" destOrd="0" presId="urn:microsoft.com/office/officeart/2008/layout/VerticalCurvedList"/>
    <dgm:cxn modelId="{C0293BAF-2AAC-914F-948E-6F52C221A87A}" type="presParOf" srcId="{A1F860EC-E7E1-EE4A-835F-51D3D2CC8D59}" destId="{A92ACD6D-E32C-944A-97CE-DB025223D2ED}" srcOrd="5" destOrd="0" presId="urn:microsoft.com/office/officeart/2008/layout/VerticalCurvedList"/>
    <dgm:cxn modelId="{A9253B86-0295-9A48-8812-36745BBC8F47}" type="presParOf" srcId="{A1F860EC-E7E1-EE4A-835F-51D3D2CC8D59}" destId="{0B373BDF-5AC0-604C-8F67-B33834B63166}" srcOrd="6" destOrd="0" presId="urn:microsoft.com/office/officeart/2008/layout/VerticalCurvedList"/>
    <dgm:cxn modelId="{92AF69A7-0ED9-0040-910F-E9489FA29E92}" type="presParOf" srcId="{0B373BDF-5AC0-604C-8F67-B33834B63166}" destId="{396F2581-C833-2E43-AF6B-4B61249FA8DC}" srcOrd="0" destOrd="0" presId="urn:microsoft.com/office/officeart/2008/layout/VerticalCurvedList"/>
    <dgm:cxn modelId="{E5424F7E-7B4B-5146-B389-42F62B4EDEEB}" type="presParOf" srcId="{A1F860EC-E7E1-EE4A-835F-51D3D2CC8D59}" destId="{CEC4BA7D-5D03-6847-832B-244D5329281C}" srcOrd="7" destOrd="0" presId="urn:microsoft.com/office/officeart/2008/layout/VerticalCurvedList"/>
    <dgm:cxn modelId="{97DF950A-DFD6-3545-AF7F-F8D399626AE7}" type="presParOf" srcId="{A1F860EC-E7E1-EE4A-835F-51D3D2CC8D59}" destId="{2EEE461C-15D4-FD4A-8899-A6C2AB6C61BF}" srcOrd="8" destOrd="0" presId="urn:microsoft.com/office/officeart/2008/layout/VerticalCurvedList"/>
    <dgm:cxn modelId="{4617243B-4D3B-D841-AFAE-AE9D13030F28}" type="presParOf" srcId="{2EEE461C-15D4-FD4A-8899-A6C2AB6C61BF}" destId="{31D4929D-13DC-6942-9C08-8A221FD31268}" srcOrd="0" destOrd="0" presId="urn:microsoft.com/office/officeart/2008/layout/VerticalCurvedList"/>
    <dgm:cxn modelId="{1710EA2A-7962-5644-B8DD-F09BABD6A0B7}" type="presParOf" srcId="{A1F860EC-E7E1-EE4A-835F-51D3D2CC8D59}" destId="{959BA915-D3C4-CC4F-ADE6-AD9D20148A49}" srcOrd="9" destOrd="0" presId="urn:microsoft.com/office/officeart/2008/layout/VerticalCurvedList"/>
    <dgm:cxn modelId="{834972E5-29A8-D046-A52C-1B56339E97E9}" type="presParOf" srcId="{A1F860EC-E7E1-EE4A-835F-51D3D2CC8D59}" destId="{343F30F7-1F96-064F-A3C7-1DC74BD9AD7B}" srcOrd="10" destOrd="0" presId="urn:microsoft.com/office/officeart/2008/layout/VerticalCurvedList"/>
    <dgm:cxn modelId="{3B923E86-ADF9-CC4E-AD16-E80CCE4050DB}"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F6C69BB-C828-2B41-9468-DD6D93576AAB}" type="doc">
      <dgm:prSet loTypeId="urn:microsoft.com/office/officeart/2008/layout/VerticalCurvedList" loCatId="" qsTypeId="urn:microsoft.com/office/officeart/2005/8/quickstyle/simple1" qsCatId="simple" csTypeId="urn:microsoft.com/office/officeart/2005/8/colors/accent2_2" csCatId="accent2" phldr="1"/>
      <dgm:spPr/>
      <dgm:t>
        <a:bodyPr/>
        <a:lstStyle/>
        <a:p>
          <a:endParaRPr lang="en-US"/>
        </a:p>
      </dgm:t>
    </dgm:pt>
    <dgm:pt modelId="{9253DEAB-F482-9947-A4D4-AAA8797CC6B0}">
      <dgm:prSet custT="1"/>
      <dgm:spPr/>
      <dgm:t>
        <a:bodyPr/>
        <a:lstStyle/>
        <a:p>
          <a:r>
            <a:rPr lang="en-US" sz="3200" b="1" dirty="0"/>
            <a:t>Staff Buy-in</a:t>
          </a:r>
        </a:p>
      </dgm:t>
    </dgm:pt>
    <dgm:pt modelId="{106F67AF-A0C3-4246-9A0E-F7939324ADEF}" type="parTrans" cxnId="{BF95DDCA-2C1E-044A-8E17-2476522F8AD3}">
      <dgm:prSet/>
      <dgm:spPr/>
      <dgm:t>
        <a:bodyPr/>
        <a:lstStyle/>
        <a:p>
          <a:endParaRPr lang="en-US" sz="2400"/>
        </a:p>
      </dgm:t>
    </dgm:pt>
    <dgm:pt modelId="{B3866464-766E-AF4D-8629-5CD4F8CFEC3A}" type="sibTrans" cxnId="{BF95DDCA-2C1E-044A-8E17-2476522F8AD3}">
      <dgm:prSet/>
      <dgm:spPr/>
      <dgm:t>
        <a:bodyPr/>
        <a:lstStyle/>
        <a:p>
          <a:endParaRPr lang="en-US" sz="2400"/>
        </a:p>
      </dgm:t>
    </dgm:pt>
    <dgm:pt modelId="{ABE46718-0F8C-DC4C-AD7F-298B57E1B239}">
      <dgm:prSet custT="1"/>
      <dgm:spPr/>
      <dgm:t>
        <a:bodyPr/>
        <a:lstStyle/>
        <a:p>
          <a:r>
            <a:rPr lang="en-US" sz="3200" b="1" dirty="0"/>
            <a:t>Embedded Professional Development</a:t>
          </a:r>
        </a:p>
      </dgm:t>
    </dgm:pt>
    <dgm:pt modelId="{B59D8704-F09B-BC40-AFAF-F15F69BB0F09}" type="parTrans" cxnId="{3881C246-E278-1E4F-B785-95FC069966FA}">
      <dgm:prSet/>
      <dgm:spPr/>
      <dgm:t>
        <a:bodyPr/>
        <a:lstStyle/>
        <a:p>
          <a:endParaRPr lang="en-US" sz="2400"/>
        </a:p>
      </dgm:t>
    </dgm:pt>
    <dgm:pt modelId="{8742BB6C-40BA-4C4E-9746-F5B7920DA64F}" type="sibTrans" cxnId="{3881C246-E278-1E4F-B785-95FC069966FA}">
      <dgm:prSet/>
      <dgm:spPr/>
      <dgm:t>
        <a:bodyPr/>
        <a:lstStyle/>
        <a:p>
          <a:endParaRPr lang="en-US" sz="2400"/>
        </a:p>
      </dgm:t>
    </dgm:pt>
    <dgm:pt modelId="{CED81DE3-5AD4-914B-9560-D084292D7B07}">
      <dgm:prSet custT="1"/>
      <dgm:spPr/>
      <dgm:t>
        <a:bodyPr/>
        <a:lstStyle/>
        <a:p>
          <a:r>
            <a:rPr lang="en-US" sz="3200" b="1" dirty="0"/>
            <a:t>Staff Recognition for Implementation</a:t>
          </a:r>
        </a:p>
      </dgm:t>
    </dgm:pt>
    <dgm:pt modelId="{2C967BBE-D45A-044B-A944-2B12BC4872B2}" type="parTrans" cxnId="{25B5C657-2C4E-FC42-8411-48138A9BD542}">
      <dgm:prSet/>
      <dgm:spPr/>
      <dgm:t>
        <a:bodyPr/>
        <a:lstStyle/>
        <a:p>
          <a:endParaRPr lang="en-US" sz="2400"/>
        </a:p>
      </dgm:t>
    </dgm:pt>
    <dgm:pt modelId="{17FB9E95-2AB7-3449-8A29-554F5A2DED3F}" type="sibTrans" cxnId="{25B5C657-2C4E-FC42-8411-48138A9BD542}">
      <dgm:prSet/>
      <dgm:spPr/>
      <dgm:t>
        <a:bodyPr/>
        <a:lstStyle/>
        <a:p>
          <a:endParaRPr lang="en-US" sz="2400"/>
        </a:p>
      </dgm:t>
    </dgm:pt>
    <dgm:pt modelId="{09D691A1-DD7C-4843-93BD-53D0CE33EE82}">
      <dgm:prSet phldrT="[Text]" custT="1"/>
      <dgm:spPr/>
      <dgm:t>
        <a:bodyPr/>
        <a:lstStyle/>
        <a:p>
          <a:r>
            <a:rPr lang="en-US" sz="3200" b="1" dirty="0"/>
            <a:t>Team-based Implementation</a:t>
          </a:r>
        </a:p>
      </dgm:t>
    </dgm:pt>
    <dgm:pt modelId="{854CE7CE-AA2E-1A4E-AB9C-6644B1FF0F53}" type="sibTrans" cxnId="{2E8CCC1B-640B-0B4B-984F-87A12C0812C5}">
      <dgm:prSet/>
      <dgm:spPr/>
      <dgm:t>
        <a:bodyPr/>
        <a:lstStyle/>
        <a:p>
          <a:endParaRPr lang="en-US" sz="2400"/>
        </a:p>
      </dgm:t>
    </dgm:pt>
    <dgm:pt modelId="{2A9B6C51-42DD-E64F-9E19-1FC10C9F7AEC}" type="parTrans" cxnId="{2E8CCC1B-640B-0B4B-984F-87A12C0812C5}">
      <dgm:prSet/>
      <dgm:spPr/>
      <dgm:t>
        <a:bodyPr/>
        <a:lstStyle/>
        <a:p>
          <a:endParaRPr lang="en-US" sz="2400"/>
        </a:p>
      </dgm:t>
    </dgm:pt>
    <dgm:pt modelId="{F6BEA600-DF37-9148-8419-AEEB9BE833B2}">
      <dgm:prSet phldrT="[Text]" custT="1"/>
      <dgm:spPr/>
      <dgm:t>
        <a:bodyPr/>
        <a:lstStyle/>
        <a:p>
          <a:r>
            <a:rPr lang="en-US" sz="3200" b="1" dirty="0"/>
            <a:t>Clear Action Plan</a:t>
          </a:r>
        </a:p>
      </dgm:t>
    </dgm:pt>
    <dgm:pt modelId="{4A7B91B5-3623-E846-B0B7-A559E68D2095}" type="sibTrans" cxnId="{7487A385-0984-CA4D-A3E1-470AD41E6BAE}">
      <dgm:prSet/>
      <dgm:spPr/>
      <dgm:t>
        <a:bodyPr/>
        <a:lstStyle/>
        <a:p>
          <a:endParaRPr lang="en-US" sz="2400"/>
        </a:p>
      </dgm:t>
    </dgm:pt>
    <dgm:pt modelId="{D3F171B8-AF85-7443-A350-20F8ABD33468}" type="parTrans" cxnId="{7487A385-0984-CA4D-A3E1-470AD41E6BAE}">
      <dgm:prSet/>
      <dgm:spPr/>
      <dgm:t>
        <a:bodyPr/>
        <a:lstStyle/>
        <a:p>
          <a:endParaRPr lang="en-US" sz="2400"/>
        </a:p>
      </dgm:t>
    </dgm:pt>
    <dgm:pt modelId="{7589E711-19B3-954A-911C-DE94E191DAE7}" type="pres">
      <dgm:prSet presAssocID="{DF6C69BB-C828-2B41-9468-DD6D93576AAB}" presName="Name0" presStyleCnt="0">
        <dgm:presLayoutVars>
          <dgm:chMax val="7"/>
          <dgm:chPref val="7"/>
          <dgm:dir/>
        </dgm:presLayoutVars>
      </dgm:prSet>
      <dgm:spPr/>
    </dgm:pt>
    <dgm:pt modelId="{A1F860EC-E7E1-EE4A-835F-51D3D2CC8D59}" type="pres">
      <dgm:prSet presAssocID="{DF6C69BB-C828-2B41-9468-DD6D93576AAB}" presName="Name1" presStyleCnt="0"/>
      <dgm:spPr/>
    </dgm:pt>
    <dgm:pt modelId="{63963DC8-9BD2-344A-A880-E264A50EF3D2}" type="pres">
      <dgm:prSet presAssocID="{DF6C69BB-C828-2B41-9468-DD6D93576AAB}" presName="cycle" presStyleCnt="0"/>
      <dgm:spPr/>
    </dgm:pt>
    <dgm:pt modelId="{EC4B63AE-0C0C-244C-8A85-6755D0B2DCA3}" type="pres">
      <dgm:prSet presAssocID="{DF6C69BB-C828-2B41-9468-DD6D93576AAB}" presName="srcNode" presStyleLbl="node1" presStyleIdx="0" presStyleCnt="5"/>
      <dgm:spPr/>
    </dgm:pt>
    <dgm:pt modelId="{71B65D0D-B1C5-9345-84E5-5F184CF5B051}" type="pres">
      <dgm:prSet presAssocID="{DF6C69BB-C828-2B41-9468-DD6D93576AAB}" presName="conn" presStyleLbl="parChTrans1D2" presStyleIdx="0" presStyleCnt="1"/>
      <dgm:spPr/>
    </dgm:pt>
    <dgm:pt modelId="{0844505E-09FE-534B-8BDC-C14357F302E1}" type="pres">
      <dgm:prSet presAssocID="{DF6C69BB-C828-2B41-9468-DD6D93576AAB}" presName="extraNode" presStyleLbl="node1" presStyleIdx="0" presStyleCnt="5"/>
      <dgm:spPr/>
    </dgm:pt>
    <dgm:pt modelId="{333D4967-B811-3D43-BD4A-8EDDEF172BEB}" type="pres">
      <dgm:prSet presAssocID="{DF6C69BB-C828-2B41-9468-DD6D93576AAB}" presName="dstNode" presStyleLbl="node1" presStyleIdx="0" presStyleCnt="5"/>
      <dgm:spPr/>
    </dgm:pt>
    <dgm:pt modelId="{1E0AB74A-8FFE-AB40-BF32-C1180E256A5B}" type="pres">
      <dgm:prSet presAssocID="{09D691A1-DD7C-4843-93BD-53D0CE33EE82}" presName="text_1" presStyleLbl="node1" presStyleIdx="0" presStyleCnt="5">
        <dgm:presLayoutVars>
          <dgm:bulletEnabled val="1"/>
        </dgm:presLayoutVars>
      </dgm:prSet>
      <dgm:spPr/>
    </dgm:pt>
    <dgm:pt modelId="{122E2D12-6924-AA45-B646-84F6C03E8A88}" type="pres">
      <dgm:prSet presAssocID="{09D691A1-DD7C-4843-93BD-53D0CE33EE82}" presName="accent_1" presStyleCnt="0"/>
      <dgm:spPr/>
    </dgm:pt>
    <dgm:pt modelId="{2AE220B8-AAD4-4245-BEB1-1EED9C30F6AF}" type="pres">
      <dgm:prSet presAssocID="{09D691A1-DD7C-4843-93BD-53D0CE33EE82}" presName="accentRepeatNode" presStyleLbl="solidFgAcc1" presStyleIdx="0" presStyleCnt="5"/>
      <dgm:spPr/>
    </dgm:pt>
    <dgm:pt modelId="{FD5BE95F-00C3-CE48-BF54-A56AC9DD8D8F}" type="pres">
      <dgm:prSet presAssocID="{F6BEA600-DF37-9148-8419-AEEB9BE833B2}" presName="text_2" presStyleLbl="node1" presStyleIdx="1" presStyleCnt="5">
        <dgm:presLayoutVars>
          <dgm:bulletEnabled val="1"/>
        </dgm:presLayoutVars>
      </dgm:prSet>
      <dgm:spPr/>
    </dgm:pt>
    <dgm:pt modelId="{8C935E95-C35D-EA44-B845-3F0C6EDE0174}" type="pres">
      <dgm:prSet presAssocID="{F6BEA600-DF37-9148-8419-AEEB9BE833B2}" presName="accent_2" presStyleCnt="0"/>
      <dgm:spPr/>
    </dgm:pt>
    <dgm:pt modelId="{BE8ACD0D-7A98-E94B-8261-456B2F779B42}" type="pres">
      <dgm:prSet presAssocID="{F6BEA600-DF37-9148-8419-AEEB9BE833B2}" presName="accentRepeatNode" presStyleLbl="solidFgAcc1" presStyleIdx="1" presStyleCnt="5"/>
      <dgm:spPr/>
    </dgm:pt>
    <dgm:pt modelId="{A92ACD6D-E32C-944A-97CE-DB025223D2ED}" type="pres">
      <dgm:prSet presAssocID="{9253DEAB-F482-9947-A4D4-AAA8797CC6B0}" presName="text_3" presStyleLbl="node1" presStyleIdx="2" presStyleCnt="5">
        <dgm:presLayoutVars>
          <dgm:bulletEnabled val="1"/>
        </dgm:presLayoutVars>
      </dgm:prSet>
      <dgm:spPr/>
    </dgm:pt>
    <dgm:pt modelId="{0B373BDF-5AC0-604C-8F67-B33834B63166}" type="pres">
      <dgm:prSet presAssocID="{9253DEAB-F482-9947-A4D4-AAA8797CC6B0}" presName="accent_3" presStyleCnt="0"/>
      <dgm:spPr/>
    </dgm:pt>
    <dgm:pt modelId="{396F2581-C833-2E43-AF6B-4B61249FA8DC}" type="pres">
      <dgm:prSet presAssocID="{9253DEAB-F482-9947-A4D4-AAA8797CC6B0}" presName="accentRepeatNode" presStyleLbl="solidFgAcc1" presStyleIdx="2" presStyleCnt="5"/>
      <dgm:spPr/>
    </dgm:pt>
    <dgm:pt modelId="{CEC4BA7D-5D03-6847-832B-244D5329281C}" type="pres">
      <dgm:prSet presAssocID="{ABE46718-0F8C-DC4C-AD7F-298B57E1B239}" presName="text_4" presStyleLbl="node1" presStyleIdx="3" presStyleCnt="5">
        <dgm:presLayoutVars>
          <dgm:bulletEnabled val="1"/>
        </dgm:presLayoutVars>
      </dgm:prSet>
      <dgm:spPr/>
    </dgm:pt>
    <dgm:pt modelId="{2EEE461C-15D4-FD4A-8899-A6C2AB6C61BF}" type="pres">
      <dgm:prSet presAssocID="{ABE46718-0F8C-DC4C-AD7F-298B57E1B239}" presName="accent_4" presStyleCnt="0"/>
      <dgm:spPr/>
    </dgm:pt>
    <dgm:pt modelId="{31D4929D-13DC-6942-9C08-8A221FD31268}" type="pres">
      <dgm:prSet presAssocID="{ABE46718-0F8C-DC4C-AD7F-298B57E1B239}" presName="accentRepeatNode" presStyleLbl="solidFgAcc1" presStyleIdx="3" presStyleCnt="5"/>
      <dgm:spPr/>
    </dgm:pt>
    <dgm:pt modelId="{959BA915-D3C4-CC4F-ADE6-AD9D20148A49}" type="pres">
      <dgm:prSet presAssocID="{CED81DE3-5AD4-914B-9560-D084292D7B07}" presName="text_5" presStyleLbl="node1" presStyleIdx="4" presStyleCnt="5">
        <dgm:presLayoutVars>
          <dgm:bulletEnabled val="1"/>
        </dgm:presLayoutVars>
      </dgm:prSet>
      <dgm:spPr/>
    </dgm:pt>
    <dgm:pt modelId="{343F30F7-1F96-064F-A3C7-1DC74BD9AD7B}" type="pres">
      <dgm:prSet presAssocID="{CED81DE3-5AD4-914B-9560-D084292D7B07}" presName="accent_5" presStyleCnt="0"/>
      <dgm:spPr/>
    </dgm:pt>
    <dgm:pt modelId="{6200DF73-2D66-0943-BBE4-C91012E1B808}" type="pres">
      <dgm:prSet presAssocID="{CED81DE3-5AD4-914B-9560-D084292D7B07}" presName="accentRepeatNode" presStyleLbl="solidFgAcc1" presStyleIdx="4" presStyleCnt="5"/>
      <dgm:spPr/>
    </dgm:pt>
  </dgm:ptLst>
  <dgm:cxnLst>
    <dgm:cxn modelId="{2E8CCC1B-640B-0B4B-984F-87A12C0812C5}" srcId="{DF6C69BB-C828-2B41-9468-DD6D93576AAB}" destId="{09D691A1-DD7C-4843-93BD-53D0CE33EE82}" srcOrd="0" destOrd="0" parTransId="{2A9B6C51-42DD-E64F-9E19-1FC10C9F7AEC}" sibTransId="{854CE7CE-AA2E-1A4E-AB9C-6644B1FF0F53}"/>
    <dgm:cxn modelId="{564EBC23-B860-F24E-8565-28ADFC0A05E1}" type="presOf" srcId="{9253DEAB-F482-9947-A4D4-AAA8797CC6B0}" destId="{A92ACD6D-E32C-944A-97CE-DB025223D2ED}" srcOrd="0" destOrd="0" presId="urn:microsoft.com/office/officeart/2008/layout/VerticalCurvedList"/>
    <dgm:cxn modelId="{4C2D4343-079F-D149-9B44-A1253F10DE48}" type="presOf" srcId="{CED81DE3-5AD4-914B-9560-D084292D7B07}" destId="{959BA915-D3C4-CC4F-ADE6-AD9D20148A49}" srcOrd="0" destOrd="0" presId="urn:microsoft.com/office/officeart/2008/layout/VerticalCurvedList"/>
    <dgm:cxn modelId="{3881C246-E278-1E4F-B785-95FC069966FA}" srcId="{DF6C69BB-C828-2B41-9468-DD6D93576AAB}" destId="{ABE46718-0F8C-DC4C-AD7F-298B57E1B239}" srcOrd="3" destOrd="0" parTransId="{B59D8704-F09B-BC40-AFAF-F15F69BB0F09}" sibTransId="{8742BB6C-40BA-4C4E-9746-F5B7920DA64F}"/>
    <dgm:cxn modelId="{4D9BB74A-47A0-DE40-9A6D-A5FACC214066}" type="presOf" srcId="{09D691A1-DD7C-4843-93BD-53D0CE33EE82}" destId="{1E0AB74A-8FFE-AB40-BF32-C1180E256A5B}" srcOrd="0" destOrd="0" presId="urn:microsoft.com/office/officeart/2008/layout/VerticalCurvedList"/>
    <dgm:cxn modelId="{25B5C657-2C4E-FC42-8411-48138A9BD542}" srcId="{DF6C69BB-C828-2B41-9468-DD6D93576AAB}" destId="{CED81DE3-5AD4-914B-9560-D084292D7B07}" srcOrd="4" destOrd="0" parTransId="{2C967BBE-D45A-044B-A944-2B12BC4872B2}" sibTransId="{17FB9E95-2AB7-3449-8A29-554F5A2DED3F}"/>
    <dgm:cxn modelId="{7487A385-0984-CA4D-A3E1-470AD41E6BAE}" srcId="{DF6C69BB-C828-2B41-9468-DD6D93576AAB}" destId="{F6BEA600-DF37-9148-8419-AEEB9BE833B2}" srcOrd="1" destOrd="0" parTransId="{D3F171B8-AF85-7443-A350-20F8ABD33468}" sibTransId="{4A7B91B5-3623-E846-B0B7-A559E68D2095}"/>
    <dgm:cxn modelId="{E7778198-6633-B540-99EC-95FDC144F315}" type="presOf" srcId="{F6BEA600-DF37-9148-8419-AEEB9BE833B2}" destId="{FD5BE95F-00C3-CE48-BF54-A56AC9DD8D8F}" srcOrd="0" destOrd="0" presId="urn:microsoft.com/office/officeart/2008/layout/VerticalCurvedList"/>
    <dgm:cxn modelId="{E99057C8-0FBF-094F-A7B7-E9FCFDD9E994}" type="presOf" srcId="{854CE7CE-AA2E-1A4E-AB9C-6644B1FF0F53}" destId="{71B65D0D-B1C5-9345-84E5-5F184CF5B051}" srcOrd="0" destOrd="0" presId="urn:microsoft.com/office/officeart/2008/layout/VerticalCurvedList"/>
    <dgm:cxn modelId="{1DA093CA-AC30-D541-9C07-CFE0D772754C}" type="presOf" srcId="{DF6C69BB-C828-2B41-9468-DD6D93576AAB}" destId="{7589E711-19B3-954A-911C-DE94E191DAE7}" srcOrd="0" destOrd="0" presId="urn:microsoft.com/office/officeart/2008/layout/VerticalCurvedList"/>
    <dgm:cxn modelId="{BF95DDCA-2C1E-044A-8E17-2476522F8AD3}" srcId="{DF6C69BB-C828-2B41-9468-DD6D93576AAB}" destId="{9253DEAB-F482-9947-A4D4-AAA8797CC6B0}" srcOrd="2" destOrd="0" parTransId="{106F67AF-A0C3-4246-9A0E-F7939324ADEF}" sibTransId="{B3866464-766E-AF4D-8629-5CD4F8CFEC3A}"/>
    <dgm:cxn modelId="{D08A0BE1-8777-B740-976C-684CEBD5A4F3}" type="presOf" srcId="{ABE46718-0F8C-DC4C-AD7F-298B57E1B239}" destId="{CEC4BA7D-5D03-6847-832B-244D5329281C}" srcOrd="0" destOrd="0" presId="urn:microsoft.com/office/officeart/2008/layout/VerticalCurvedList"/>
    <dgm:cxn modelId="{621ACDB7-FCF2-D34D-8F16-B4DF90049A50}" type="presParOf" srcId="{7589E711-19B3-954A-911C-DE94E191DAE7}" destId="{A1F860EC-E7E1-EE4A-835F-51D3D2CC8D59}" srcOrd="0" destOrd="0" presId="urn:microsoft.com/office/officeart/2008/layout/VerticalCurvedList"/>
    <dgm:cxn modelId="{6025DA44-6FDA-4046-9494-876E6B6B7756}" type="presParOf" srcId="{A1F860EC-E7E1-EE4A-835F-51D3D2CC8D59}" destId="{63963DC8-9BD2-344A-A880-E264A50EF3D2}" srcOrd="0" destOrd="0" presId="urn:microsoft.com/office/officeart/2008/layout/VerticalCurvedList"/>
    <dgm:cxn modelId="{2507CD0D-A32D-3943-AB49-89235E1A7A1B}" type="presParOf" srcId="{63963DC8-9BD2-344A-A880-E264A50EF3D2}" destId="{EC4B63AE-0C0C-244C-8A85-6755D0B2DCA3}" srcOrd="0" destOrd="0" presId="urn:microsoft.com/office/officeart/2008/layout/VerticalCurvedList"/>
    <dgm:cxn modelId="{40CF8FC6-FA40-D044-82FE-5701D95194E1}" type="presParOf" srcId="{63963DC8-9BD2-344A-A880-E264A50EF3D2}" destId="{71B65D0D-B1C5-9345-84E5-5F184CF5B051}" srcOrd="1" destOrd="0" presId="urn:microsoft.com/office/officeart/2008/layout/VerticalCurvedList"/>
    <dgm:cxn modelId="{46D48FB1-1C37-9342-B9F0-24F7113CC5E6}" type="presParOf" srcId="{63963DC8-9BD2-344A-A880-E264A50EF3D2}" destId="{0844505E-09FE-534B-8BDC-C14357F302E1}" srcOrd="2" destOrd="0" presId="urn:microsoft.com/office/officeart/2008/layout/VerticalCurvedList"/>
    <dgm:cxn modelId="{64819DCE-59E1-B74D-BF96-F4385B011829}" type="presParOf" srcId="{63963DC8-9BD2-344A-A880-E264A50EF3D2}" destId="{333D4967-B811-3D43-BD4A-8EDDEF172BEB}" srcOrd="3" destOrd="0" presId="urn:microsoft.com/office/officeart/2008/layout/VerticalCurvedList"/>
    <dgm:cxn modelId="{35A47767-A601-DB4A-8A4A-A5FD243ED333}" type="presParOf" srcId="{A1F860EC-E7E1-EE4A-835F-51D3D2CC8D59}" destId="{1E0AB74A-8FFE-AB40-BF32-C1180E256A5B}" srcOrd="1" destOrd="0" presId="urn:microsoft.com/office/officeart/2008/layout/VerticalCurvedList"/>
    <dgm:cxn modelId="{0B4F5E57-155C-4145-90BA-B8D4912C1532}" type="presParOf" srcId="{A1F860EC-E7E1-EE4A-835F-51D3D2CC8D59}" destId="{122E2D12-6924-AA45-B646-84F6C03E8A88}" srcOrd="2" destOrd="0" presId="urn:microsoft.com/office/officeart/2008/layout/VerticalCurvedList"/>
    <dgm:cxn modelId="{34067EB3-798B-4048-91B7-96791B855C93}" type="presParOf" srcId="{122E2D12-6924-AA45-B646-84F6C03E8A88}" destId="{2AE220B8-AAD4-4245-BEB1-1EED9C30F6AF}" srcOrd="0" destOrd="0" presId="urn:microsoft.com/office/officeart/2008/layout/VerticalCurvedList"/>
    <dgm:cxn modelId="{F7C1D75E-ED1D-2B4C-87F9-20FA4FF63C35}" type="presParOf" srcId="{A1F860EC-E7E1-EE4A-835F-51D3D2CC8D59}" destId="{FD5BE95F-00C3-CE48-BF54-A56AC9DD8D8F}" srcOrd="3" destOrd="0" presId="urn:microsoft.com/office/officeart/2008/layout/VerticalCurvedList"/>
    <dgm:cxn modelId="{135770CD-CB97-2E47-8CC6-EED2ADA562AD}" type="presParOf" srcId="{A1F860EC-E7E1-EE4A-835F-51D3D2CC8D59}" destId="{8C935E95-C35D-EA44-B845-3F0C6EDE0174}" srcOrd="4" destOrd="0" presId="urn:microsoft.com/office/officeart/2008/layout/VerticalCurvedList"/>
    <dgm:cxn modelId="{DCC83DA7-E05D-D84D-9662-5CF6C409AC71}" type="presParOf" srcId="{8C935E95-C35D-EA44-B845-3F0C6EDE0174}" destId="{BE8ACD0D-7A98-E94B-8261-456B2F779B42}" srcOrd="0" destOrd="0" presId="urn:microsoft.com/office/officeart/2008/layout/VerticalCurvedList"/>
    <dgm:cxn modelId="{C10E8E35-6FB1-CA4C-BFD4-EC45F446F7FE}" type="presParOf" srcId="{A1F860EC-E7E1-EE4A-835F-51D3D2CC8D59}" destId="{A92ACD6D-E32C-944A-97CE-DB025223D2ED}" srcOrd="5" destOrd="0" presId="urn:microsoft.com/office/officeart/2008/layout/VerticalCurvedList"/>
    <dgm:cxn modelId="{158C9A6C-AA8E-534E-B7D4-1994B936021E}" type="presParOf" srcId="{A1F860EC-E7E1-EE4A-835F-51D3D2CC8D59}" destId="{0B373BDF-5AC0-604C-8F67-B33834B63166}" srcOrd="6" destOrd="0" presId="urn:microsoft.com/office/officeart/2008/layout/VerticalCurvedList"/>
    <dgm:cxn modelId="{F1864B96-B6B1-0E4C-A4F8-7D7E2334BC89}" type="presParOf" srcId="{0B373BDF-5AC0-604C-8F67-B33834B63166}" destId="{396F2581-C833-2E43-AF6B-4B61249FA8DC}" srcOrd="0" destOrd="0" presId="urn:microsoft.com/office/officeart/2008/layout/VerticalCurvedList"/>
    <dgm:cxn modelId="{C290BFDD-767A-0545-8F42-AD65B956EDCE}" type="presParOf" srcId="{A1F860EC-E7E1-EE4A-835F-51D3D2CC8D59}" destId="{CEC4BA7D-5D03-6847-832B-244D5329281C}" srcOrd="7" destOrd="0" presId="urn:microsoft.com/office/officeart/2008/layout/VerticalCurvedList"/>
    <dgm:cxn modelId="{24C08A6F-3661-0A40-A451-73DDCFF209D4}" type="presParOf" srcId="{A1F860EC-E7E1-EE4A-835F-51D3D2CC8D59}" destId="{2EEE461C-15D4-FD4A-8899-A6C2AB6C61BF}" srcOrd="8" destOrd="0" presId="urn:microsoft.com/office/officeart/2008/layout/VerticalCurvedList"/>
    <dgm:cxn modelId="{D1CEFD42-3C08-1B43-ACAA-97AE2C2682AC}" type="presParOf" srcId="{2EEE461C-15D4-FD4A-8899-A6C2AB6C61BF}" destId="{31D4929D-13DC-6942-9C08-8A221FD31268}" srcOrd="0" destOrd="0" presId="urn:microsoft.com/office/officeart/2008/layout/VerticalCurvedList"/>
    <dgm:cxn modelId="{DC0C096C-A8A0-864F-88E4-98A22A2EC697}" type="presParOf" srcId="{A1F860EC-E7E1-EE4A-835F-51D3D2CC8D59}" destId="{959BA915-D3C4-CC4F-ADE6-AD9D20148A49}" srcOrd="9" destOrd="0" presId="urn:microsoft.com/office/officeart/2008/layout/VerticalCurvedList"/>
    <dgm:cxn modelId="{871E4829-3A71-8142-9FBE-F3D6F7D08490}" type="presParOf" srcId="{A1F860EC-E7E1-EE4A-835F-51D3D2CC8D59}" destId="{343F30F7-1F96-064F-A3C7-1DC74BD9AD7B}" srcOrd="10" destOrd="0" presId="urn:microsoft.com/office/officeart/2008/layout/VerticalCurvedList"/>
    <dgm:cxn modelId="{D76FD8F3-60F4-FB46-B6F2-32C05648CA50}" type="presParOf" srcId="{343F30F7-1F96-064F-A3C7-1DC74BD9AD7B}" destId="{6200DF73-2D66-0943-BBE4-C91012E1B80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A2C798-CCCE-4B65-A828-EB628A3DB2C2}" type="doc">
      <dgm:prSet loTypeId="urn:microsoft.com/office/officeart/2005/8/layout/hierarchy6" loCatId="hierarchy" qsTypeId="urn:microsoft.com/office/officeart/2005/8/quickstyle/simple3" qsCatId="simple" csTypeId="urn:microsoft.com/office/officeart/2005/8/colors/accent2_2" csCatId="accent2" phldr="1"/>
      <dgm:spPr/>
      <dgm:t>
        <a:bodyPr/>
        <a:lstStyle/>
        <a:p>
          <a:endParaRPr lang="en-US"/>
        </a:p>
      </dgm:t>
    </dgm:pt>
    <dgm:pt modelId="{F3ECD6B8-9F19-459D-B240-1C21BC657FCD}">
      <dgm:prSet phldrT="[Text]"/>
      <dgm:spPr/>
      <dgm:t>
        <a:bodyPr/>
        <a:lstStyle/>
        <a:p>
          <a:r>
            <a:rPr lang="en-CA" dirty="0"/>
            <a:t>Bias</a:t>
          </a:r>
          <a:endParaRPr lang="en-US" dirty="0"/>
        </a:p>
      </dgm:t>
    </dgm:pt>
    <dgm:pt modelId="{8046FE41-E796-470F-8B61-3C2BF92E4B12}" type="parTrans" cxnId="{A0E70746-9DDA-4A5C-BD72-8A44E0433003}">
      <dgm:prSet/>
      <dgm:spPr/>
      <dgm:t>
        <a:bodyPr/>
        <a:lstStyle/>
        <a:p>
          <a:endParaRPr lang="en-US"/>
        </a:p>
      </dgm:t>
    </dgm:pt>
    <dgm:pt modelId="{22A5B127-693E-4B21-AD23-9FB4D200CCAD}" type="sibTrans" cxnId="{A0E70746-9DDA-4A5C-BD72-8A44E0433003}">
      <dgm:prSet/>
      <dgm:spPr/>
      <dgm:t>
        <a:bodyPr/>
        <a:lstStyle/>
        <a:p>
          <a:endParaRPr lang="en-US"/>
        </a:p>
      </dgm:t>
    </dgm:pt>
    <dgm:pt modelId="{C3632514-DE72-47CA-8BDC-8E5C39D64492}">
      <dgm:prSet phldrT="[Text]"/>
      <dgm:spPr/>
      <dgm:t>
        <a:bodyPr/>
        <a:lstStyle/>
        <a:p>
          <a:r>
            <a:rPr lang="en-CA" dirty="0"/>
            <a:t>Subtle Bias</a:t>
          </a:r>
          <a:endParaRPr lang="en-US" dirty="0"/>
        </a:p>
      </dgm:t>
    </dgm:pt>
    <dgm:pt modelId="{300A8DD8-56B3-4F90-B9DF-5661DDDCEFD4}" type="parTrans" cxnId="{883A70E9-E3DE-4CB6-B427-A8D87223B135}">
      <dgm:prSet/>
      <dgm:spPr/>
      <dgm:t>
        <a:bodyPr/>
        <a:lstStyle/>
        <a:p>
          <a:endParaRPr lang="en-US"/>
        </a:p>
      </dgm:t>
    </dgm:pt>
    <dgm:pt modelId="{8993D60B-B8C7-463C-9FE6-7CEF0FA7E8DE}" type="sibTrans" cxnId="{883A70E9-E3DE-4CB6-B427-A8D87223B135}">
      <dgm:prSet/>
      <dgm:spPr/>
      <dgm:t>
        <a:bodyPr/>
        <a:lstStyle/>
        <a:p>
          <a:endParaRPr lang="en-US"/>
        </a:p>
      </dgm:t>
    </dgm:pt>
    <dgm:pt modelId="{78C1455D-F73C-4CED-B796-D8EA6B1164B3}">
      <dgm:prSet phldrT="[Text]"/>
      <dgm:spPr/>
      <dgm:t>
        <a:bodyPr/>
        <a:lstStyle/>
        <a:p>
          <a:r>
            <a:rPr lang="en-CA" dirty="0"/>
            <a:t>Explicit Bias</a:t>
          </a:r>
          <a:endParaRPr lang="en-US" dirty="0"/>
        </a:p>
      </dgm:t>
    </dgm:pt>
    <dgm:pt modelId="{1CC88541-3217-4CE5-BA13-ABD9B9C686DD}" type="parTrans" cxnId="{6CEDB4C6-2022-4076-8E48-5014BD333193}">
      <dgm:prSet/>
      <dgm:spPr/>
      <dgm:t>
        <a:bodyPr/>
        <a:lstStyle/>
        <a:p>
          <a:endParaRPr lang="en-US"/>
        </a:p>
      </dgm:t>
    </dgm:pt>
    <dgm:pt modelId="{7A5A0708-FBF6-49A0-B2EB-66B82E9AF032}" type="sibTrans" cxnId="{6CEDB4C6-2022-4076-8E48-5014BD333193}">
      <dgm:prSet/>
      <dgm:spPr/>
      <dgm:t>
        <a:bodyPr/>
        <a:lstStyle/>
        <a:p>
          <a:endParaRPr lang="en-US"/>
        </a:p>
      </dgm:t>
    </dgm:pt>
    <dgm:pt modelId="{3EBE2F0A-BF91-4822-B748-ABDB0545185E}">
      <dgm:prSet/>
      <dgm:spPr/>
      <dgm:t>
        <a:bodyPr/>
        <a:lstStyle/>
        <a:p>
          <a:r>
            <a:rPr lang="en-CA" dirty="0"/>
            <a:t>Implicit Bias</a:t>
          </a:r>
          <a:endParaRPr lang="en-US" dirty="0"/>
        </a:p>
      </dgm:t>
    </dgm:pt>
    <dgm:pt modelId="{DFB25866-18E7-4A99-AF17-29FB6713FD41}" type="parTrans" cxnId="{34A02A02-E0E6-4168-BF44-4C29079E2D4F}">
      <dgm:prSet/>
      <dgm:spPr/>
      <dgm:t>
        <a:bodyPr/>
        <a:lstStyle/>
        <a:p>
          <a:endParaRPr lang="en-US"/>
        </a:p>
      </dgm:t>
    </dgm:pt>
    <dgm:pt modelId="{7C428CB1-B2C6-4F42-BC74-443D8AF0C9BF}" type="sibTrans" cxnId="{34A02A02-E0E6-4168-BF44-4C29079E2D4F}">
      <dgm:prSet/>
      <dgm:spPr/>
      <dgm:t>
        <a:bodyPr/>
        <a:lstStyle/>
        <a:p>
          <a:endParaRPr lang="en-US"/>
        </a:p>
      </dgm:t>
    </dgm:pt>
    <dgm:pt modelId="{65E793A3-7FC1-4C3C-B3BB-394FFAA8C1E3}">
      <dgm:prSet phldrT="[Text]"/>
      <dgm:spPr/>
      <dgm:t>
        <a:bodyPr/>
        <a:lstStyle/>
        <a:p>
          <a:r>
            <a:rPr lang="en-CA" dirty="0"/>
            <a:t>Overt Bias</a:t>
          </a:r>
          <a:endParaRPr lang="en-US" dirty="0"/>
        </a:p>
      </dgm:t>
    </dgm:pt>
    <dgm:pt modelId="{4E548179-BDE3-4034-899C-54C2166BC958}" type="sibTrans" cxnId="{5D6784C7-92D1-4C8F-B710-94A0629C34BF}">
      <dgm:prSet/>
      <dgm:spPr/>
      <dgm:t>
        <a:bodyPr/>
        <a:lstStyle/>
        <a:p>
          <a:endParaRPr lang="en-US"/>
        </a:p>
      </dgm:t>
    </dgm:pt>
    <dgm:pt modelId="{A51D284A-EE63-4403-9BF4-8FDD22947105}" type="parTrans" cxnId="{5D6784C7-92D1-4C8F-B710-94A0629C34BF}">
      <dgm:prSet/>
      <dgm:spPr/>
      <dgm:t>
        <a:bodyPr/>
        <a:lstStyle/>
        <a:p>
          <a:endParaRPr lang="en-US"/>
        </a:p>
      </dgm:t>
    </dgm:pt>
    <dgm:pt modelId="{6537DFE1-503A-4357-BD67-4C8BF0CABEAE}" type="pres">
      <dgm:prSet presAssocID="{9AA2C798-CCCE-4B65-A828-EB628A3DB2C2}" presName="mainComposite" presStyleCnt="0">
        <dgm:presLayoutVars>
          <dgm:chPref val="1"/>
          <dgm:dir/>
          <dgm:animOne val="branch"/>
          <dgm:animLvl val="lvl"/>
          <dgm:resizeHandles val="exact"/>
        </dgm:presLayoutVars>
      </dgm:prSet>
      <dgm:spPr/>
    </dgm:pt>
    <dgm:pt modelId="{E57B8EF1-6B6B-4D39-B40B-95169AAACFC9}" type="pres">
      <dgm:prSet presAssocID="{9AA2C798-CCCE-4B65-A828-EB628A3DB2C2}" presName="hierFlow" presStyleCnt="0"/>
      <dgm:spPr/>
    </dgm:pt>
    <dgm:pt modelId="{66CD53D9-B478-4EBA-BA9C-8AD2ED3B9011}" type="pres">
      <dgm:prSet presAssocID="{9AA2C798-CCCE-4B65-A828-EB628A3DB2C2}" presName="hierChild1" presStyleCnt="0">
        <dgm:presLayoutVars>
          <dgm:chPref val="1"/>
          <dgm:animOne val="branch"/>
          <dgm:animLvl val="lvl"/>
        </dgm:presLayoutVars>
      </dgm:prSet>
      <dgm:spPr/>
    </dgm:pt>
    <dgm:pt modelId="{09F1B2CA-B60D-4FDC-81A5-4FC624CF0A15}" type="pres">
      <dgm:prSet presAssocID="{F3ECD6B8-9F19-459D-B240-1C21BC657FCD}" presName="Name14" presStyleCnt="0"/>
      <dgm:spPr/>
    </dgm:pt>
    <dgm:pt modelId="{BC10972F-0998-4F09-B0DB-07E5E2C654AB}" type="pres">
      <dgm:prSet presAssocID="{F3ECD6B8-9F19-459D-B240-1C21BC657FCD}" presName="level1Shape" presStyleLbl="node0" presStyleIdx="0" presStyleCnt="1">
        <dgm:presLayoutVars>
          <dgm:chPref val="3"/>
        </dgm:presLayoutVars>
      </dgm:prSet>
      <dgm:spPr/>
    </dgm:pt>
    <dgm:pt modelId="{FCE71024-8436-477A-ADF7-01024F170D96}" type="pres">
      <dgm:prSet presAssocID="{F3ECD6B8-9F19-459D-B240-1C21BC657FCD}" presName="hierChild2" presStyleCnt="0"/>
      <dgm:spPr/>
    </dgm:pt>
    <dgm:pt modelId="{3AF914A4-4BD2-40F5-85F9-E380D1B966BB}" type="pres">
      <dgm:prSet presAssocID="{A51D284A-EE63-4403-9BF4-8FDD22947105}" presName="Name19" presStyleLbl="parChTrans1D2" presStyleIdx="0" presStyleCnt="2"/>
      <dgm:spPr/>
    </dgm:pt>
    <dgm:pt modelId="{E21C4D05-80CC-436A-9ADA-9AF8EE0B7B94}" type="pres">
      <dgm:prSet presAssocID="{65E793A3-7FC1-4C3C-B3BB-394FFAA8C1E3}" presName="Name21" presStyleCnt="0"/>
      <dgm:spPr/>
    </dgm:pt>
    <dgm:pt modelId="{2141C47A-7FD2-44A2-A903-E4590178AA21}" type="pres">
      <dgm:prSet presAssocID="{65E793A3-7FC1-4C3C-B3BB-394FFAA8C1E3}" presName="level2Shape" presStyleLbl="node2" presStyleIdx="0" presStyleCnt="2"/>
      <dgm:spPr/>
    </dgm:pt>
    <dgm:pt modelId="{959B19B2-C644-4E15-9894-092DAD79801C}" type="pres">
      <dgm:prSet presAssocID="{65E793A3-7FC1-4C3C-B3BB-394FFAA8C1E3}" presName="hierChild3" presStyleCnt="0"/>
      <dgm:spPr/>
    </dgm:pt>
    <dgm:pt modelId="{F8FBD99B-0E9E-4E7B-8E21-F643E3813F09}" type="pres">
      <dgm:prSet presAssocID="{300A8DD8-56B3-4F90-B9DF-5661DDDCEFD4}" presName="Name19" presStyleLbl="parChTrans1D2" presStyleIdx="1" presStyleCnt="2"/>
      <dgm:spPr/>
    </dgm:pt>
    <dgm:pt modelId="{E1DB8825-92B0-43EE-9EDC-F2E66D09C8A3}" type="pres">
      <dgm:prSet presAssocID="{C3632514-DE72-47CA-8BDC-8E5C39D64492}" presName="Name21" presStyleCnt="0"/>
      <dgm:spPr/>
    </dgm:pt>
    <dgm:pt modelId="{8BC40290-371E-4812-BD82-EED49B1284AE}" type="pres">
      <dgm:prSet presAssocID="{C3632514-DE72-47CA-8BDC-8E5C39D64492}" presName="level2Shape" presStyleLbl="node2" presStyleIdx="1" presStyleCnt="2"/>
      <dgm:spPr/>
    </dgm:pt>
    <dgm:pt modelId="{402422F1-AF94-4ACE-9EA0-FDA2345D6865}" type="pres">
      <dgm:prSet presAssocID="{C3632514-DE72-47CA-8BDC-8E5C39D64492}" presName="hierChild3" presStyleCnt="0"/>
      <dgm:spPr/>
    </dgm:pt>
    <dgm:pt modelId="{7AEFEE35-4A54-42D0-B25B-2048B50796D2}" type="pres">
      <dgm:prSet presAssocID="{1CC88541-3217-4CE5-BA13-ABD9B9C686DD}" presName="Name19" presStyleLbl="parChTrans1D3" presStyleIdx="0" presStyleCnt="2"/>
      <dgm:spPr/>
    </dgm:pt>
    <dgm:pt modelId="{81E4F111-78ED-4882-BE1F-711572C3FFD1}" type="pres">
      <dgm:prSet presAssocID="{78C1455D-F73C-4CED-B796-D8EA6B1164B3}" presName="Name21" presStyleCnt="0"/>
      <dgm:spPr/>
    </dgm:pt>
    <dgm:pt modelId="{A1A1752E-CA33-483A-B4B4-4B5B23C9F88D}" type="pres">
      <dgm:prSet presAssocID="{78C1455D-F73C-4CED-B796-D8EA6B1164B3}" presName="level2Shape" presStyleLbl="node3" presStyleIdx="0" presStyleCnt="2"/>
      <dgm:spPr/>
    </dgm:pt>
    <dgm:pt modelId="{4A374CAC-5F12-4AD8-99B4-A5FBE3CF9716}" type="pres">
      <dgm:prSet presAssocID="{78C1455D-F73C-4CED-B796-D8EA6B1164B3}" presName="hierChild3" presStyleCnt="0"/>
      <dgm:spPr/>
    </dgm:pt>
    <dgm:pt modelId="{9758DDF5-4B34-49B3-A79B-D71496D36DA2}" type="pres">
      <dgm:prSet presAssocID="{DFB25866-18E7-4A99-AF17-29FB6713FD41}" presName="Name19" presStyleLbl="parChTrans1D3" presStyleIdx="1" presStyleCnt="2"/>
      <dgm:spPr/>
    </dgm:pt>
    <dgm:pt modelId="{46B385BF-FF2F-409F-99A4-852BA6F1348D}" type="pres">
      <dgm:prSet presAssocID="{3EBE2F0A-BF91-4822-B748-ABDB0545185E}" presName="Name21" presStyleCnt="0"/>
      <dgm:spPr/>
    </dgm:pt>
    <dgm:pt modelId="{1F167F4A-75F5-44A1-8C2A-12AF3C84E395}" type="pres">
      <dgm:prSet presAssocID="{3EBE2F0A-BF91-4822-B748-ABDB0545185E}" presName="level2Shape" presStyleLbl="node3" presStyleIdx="1" presStyleCnt="2"/>
      <dgm:spPr/>
    </dgm:pt>
    <dgm:pt modelId="{00963F5A-74C8-4214-B80C-2626C47D19D3}" type="pres">
      <dgm:prSet presAssocID="{3EBE2F0A-BF91-4822-B748-ABDB0545185E}" presName="hierChild3" presStyleCnt="0"/>
      <dgm:spPr/>
    </dgm:pt>
    <dgm:pt modelId="{127E64AE-7709-411C-A880-BE9ED511EAA5}" type="pres">
      <dgm:prSet presAssocID="{9AA2C798-CCCE-4B65-A828-EB628A3DB2C2}" presName="bgShapesFlow" presStyleCnt="0"/>
      <dgm:spPr/>
    </dgm:pt>
  </dgm:ptLst>
  <dgm:cxnLst>
    <dgm:cxn modelId="{34A02A02-E0E6-4168-BF44-4C29079E2D4F}" srcId="{C3632514-DE72-47CA-8BDC-8E5C39D64492}" destId="{3EBE2F0A-BF91-4822-B748-ABDB0545185E}" srcOrd="1" destOrd="0" parTransId="{DFB25866-18E7-4A99-AF17-29FB6713FD41}" sibTransId="{7C428CB1-B2C6-4F42-BC74-443D8AF0C9BF}"/>
    <dgm:cxn modelId="{C58BB60E-1F83-0846-96AA-0598D58A648E}" type="presOf" srcId="{9AA2C798-CCCE-4B65-A828-EB628A3DB2C2}" destId="{6537DFE1-503A-4357-BD67-4C8BF0CABEAE}" srcOrd="0" destOrd="0" presId="urn:microsoft.com/office/officeart/2005/8/layout/hierarchy6"/>
    <dgm:cxn modelId="{4143760F-5A90-4649-BA86-D29BE3FBFAAC}" type="presOf" srcId="{1CC88541-3217-4CE5-BA13-ABD9B9C686DD}" destId="{7AEFEE35-4A54-42D0-B25B-2048B50796D2}" srcOrd="0" destOrd="0" presId="urn:microsoft.com/office/officeart/2005/8/layout/hierarchy6"/>
    <dgm:cxn modelId="{F246B02A-09B9-CB4B-8FC8-5D3AAF5BB57E}" type="presOf" srcId="{78C1455D-F73C-4CED-B796-D8EA6B1164B3}" destId="{A1A1752E-CA33-483A-B4B4-4B5B23C9F88D}" srcOrd="0" destOrd="0" presId="urn:microsoft.com/office/officeart/2005/8/layout/hierarchy6"/>
    <dgm:cxn modelId="{A0E70746-9DDA-4A5C-BD72-8A44E0433003}" srcId="{9AA2C798-CCCE-4B65-A828-EB628A3DB2C2}" destId="{F3ECD6B8-9F19-459D-B240-1C21BC657FCD}" srcOrd="0" destOrd="0" parTransId="{8046FE41-E796-470F-8B61-3C2BF92E4B12}" sibTransId="{22A5B127-693E-4B21-AD23-9FB4D200CCAD}"/>
    <dgm:cxn modelId="{8F7D9354-A9BA-8543-A61B-D9D0B557EC64}" type="presOf" srcId="{65E793A3-7FC1-4C3C-B3BB-394FFAA8C1E3}" destId="{2141C47A-7FD2-44A2-A903-E4590178AA21}" srcOrd="0" destOrd="0" presId="urn:microsoft.com/office/officeart/2005/8/layout/hierarchy6"/>
    <dgm:cxn modelId="{EBA3B366-0D0C-5C46-90BE-CF1F20828F63}" type="presOf" srcId="{F3ECD6B8-9F19-459D-B240-1C21BC657FCD}" destId="{BC10972F-0998-4F09-B0DB-07E5E2C654AB}" srcOrd="0" destOrd="0" presId="urn:microsoft.com/office/officeart/2005/8/layout/hierarchy6"/>
    <dgm:cxn modelId="{375D5F7C-DA42-0948-8EB3-DE1E4C6066A3}" type="presOf" srcId="{3EBE2F0A-BF91-4822-B748-ABDB0545185E}" destId="{1F167F4A-75F5-44A1-8C2A-12AF3C84E395}" srcOrd="0" destOrd="0" presId="urn:microsoft.com/office/officeart/2005/8/layout/hierarchy6"/>
    <dgm:cxn modelId="{158A2E8F-C5E2-9748-BE8F-A122690BB656}" type="presOf" srcId="{300A8DD8-56B3-4F90-B9DF-5661DDDCEFD4}" destId="{F8FBD99B-0E9E-4E7B-8E21-F643E3813F09}" srcOrd="0" destOrd="0" presId="urn:microsoft.com/office/officeart/2005/8/layout/hierarchy6"/>
    <dgm:cxn modelId="{89C426A8-6F44-1342-A165-222DE2E47F3F}" type="presOf" srcId="{C3632514-DE72-47CA-8BDC-8E5C39D64492}" destId="{8BC40290-371E-4812-BD82-EED49B1284AE}" srcOrd="0" destOrd="0" presId="urn:microsoft.com/office/officeart/2005/8/layout/hierarchy6"/>
    <dgm:cxn modelId="{5119F5B4-27E5-CF45-89DD-0E5BB9123247}" type="presOf" srcId="{A51D284A-EE63-4403-9BF4-8FDD22947105}" destId="{3AF914A4-4BD2-40F5-85F9-E380D1B966BB}" srcOrd="0" destOrd="0" presId="urn:microsoft.com/office/officeart/2005/8/layout/hierarchy6"/>
    <dgm:cxn modelId="{6CEDB4C6-2022-4076-8E48-5014BD333193}" srcId="{C3632514-DE72-47CA-8BDC-8E5C39D64492}" destId="{78C1455D-F73C-4CED-B796-D8EA6B1164B3}" srcOrd="0" destOrd="0" parTransId="{1CC88541-3217-4CE5-BA13-ABD9B9C686DD}" sibTransId="{7A5A0708-FBF6-49A0-B2EB-66B82E9AF032}"/>
    <dgm:cxn modelId="{5D6784C7-92D1-4C8F-B710-94A0629C34BF}" srcId="{F3ECD6B8-9F19-459D-B240-1C21BC657FCD}" destId="{65E793A3-7FC1-4C3C-B3BB-394FFAA8C1E3}" srcOrd="0" destOrd="0" parTransId="{A51D284A-EE63-4403-9BF4-8FDD22947105}" sibTransId="{4E548179-BDE3-4034-899C-54C2166BC958}"/>
    <dgm:cxn modelId="{883A70E9-E3DE-4CB6-B427-A8D87223B135}" srcId="{F3ECD6B8-9F19-459D-B240-1C21BC657FCD}" destId="{C3632514-DE72-47CA-8BDC-8E5C39D64492}" srcOrd="1" destOrd="0" parTransId="{300A8DD8-56B3-4F90-B9DF-5661DDDCEFD4}" sibTransId="{8993D60B-B8C7-463C-9FE6-7CEF0FA7E8DE}"/>
    <dgm:cxn modelId="{A406EFFA-ADF8-E64A-AC21-A1FAD329B45B}" type="presOf" srcId="{DFB25866-18E7-4A99-AF17-29FB6713FD41}" destId="{9758DDF5-4B34-49B3-A79B-D71496D36DA2}" srcOrd="0" destOrd="0" presId="urn:microsoft.com/office/officeart/2005/8/layout/hierarchy6"/>
    <dgm:cxn modelId="{B34A65AD-AAF7-A246-9299-420654D4D27A}" type="presParOf" srcId="{6537DFE1-503A-4357-BD67-4C8BF0CABEAE}" destId="{E57B8EF1-6B6B-4D39-B40B-95169AAACFC9}" srcOrd="0" destOrd="0" presId="urn:microsoft.com/office/officeart/2005/8/layout/hierarchy6"/>
    <dgm:cxn modelId="{29ED673D-6D77-9448-B9AF-44EE271FB139}" type="presParOf" srcId="{E57B8EF1-6B6B-4D39-B40B-95169AAACFC9}" destId="{66CD53D9-B478-4EBA-BA9C-8AD2ED3B9011}" srcOrd="0" destOrd="0" presId="urn:microsoft.com/office/officeart/2005/8/layout/hierarchy6"/>
    <dgm:cxn modelId="{C572F665-ACB4-C54D-ADA1-17849C488868}" type="presParOf" srcId="{66CD53D9-B478-4EBA-BA9C-8AD2ED3B9011}" destId="{09F1B2CA-B60D-4FDC-81A5-4FC624CF0A15}" srcOrd="0" destOrd="0" presId="urn:microsoft.com/office/officeart/2005/8/layout/hierarchy6"/>
    <dgm:cxn modelId="{D8B168FF-0E1F-8541-8FEC-33DF2B857C09}" type="presParOf" srcId="{09F1B2CA-B60D-4FDC-81A5-4FC624CF0A15}" destId="{BC10972F-0998-4F09-B0DB-07E5E2C654AB}" srcOrd="0" destOrd="0" presId="urn:microsoft.com/office/officeart/2005/8/layout/hierarchy6"/>
    <dgm:cxn modelId="{183417BE-30E6-6B44-B0C9-8B1D1C8700A6}" type="presParOf" srcId="{09F1B2CA-B60D-4FDC-81A5-4FC624CF0A15}" destId="{FCE71024-8436-477A-ADF7-01024F170D96}" srcOrd="1" destOrd="0" presId="urn:microsoft.com/office/officeart/2005/8/layout/hierarchy6"/>
    <dgm:cxn modelId="{F072AB14-2640-244B-A62A-CD30B2CA0D3A}" type="presParOf" srcId="{FCE71024-8436-477A-ADF7-01024F170D96}" destId="{3AF914A4-4BD2-40F5-85F9-E380D1B966BB}" srcOrd="0" destOrd="0" presId="urn:microsoft.com/office/officeart/2005/8/layout/hierarchy6"/>
    <dgm:cxn modelId="{082EE9E0-BDFD-8249-83C6-0E7C8DC88393}" type="presParOf" srcId="{FCE71024-8436-477A-ADF7-01024F170D96}" destId="{E21C4D05-80CC-436A-9ADA-9AF8EE0B7B94}" srcOrd="1" destOrd="0" presId="urn:microsoft.com/office/officeart/2005/8/layout/hierarchy6"/>
    <dgm:cxn modelId="{32AB6F02-2DC2-D746-B93A-C99B20C39988}" type="presParOf" srcId="{E21C4D05-80CC-436A-9ADA-9AF8EE0B7B94}" destId="{2141C47A-7FD2-44A2-A903-E4590178AA21}" srcOrd="0" destOrd="0" presId="urn:microsoft.com/office/officeart/2005/8/layout/hierarchy6"/>
    <dgm:cxn modelId="{0457B7A6-6A87-2348-803B-67BC03633C1A}" type="presParOf" srcId="{E21C4D05-80CC-436A-9ADA-9AF8EE0B7B94}" destId="{959B19B2-C644-4E15-9894-092DAD79801C}" srcOrd="1" destOrd="0" presId="urn:microsoft.com/office/officeart/2005/8/layout/hierarchy6"/>
    <dgm:cxn modelId="{BE106D30-7746-F24F-ACEA-9205729BC12D}" type="presParOf" srcId="{FCE71024-8436-477A-ADF7-01024F170D96}" destId="{F8FBD99B-0E9E-4E7B-8E21-F643E3813F09}" srcOrd="2" destOrd="0" presId="urn:microsoft.com/office/officeart/2005/8/layout/hierarchy6"/>
    <dgm:cxn modelId="{102F8911-B3DF-E547-A307-5775F3BA7E0E}" type="presParOf" srcId="{FCE71024-8436-477A-ADF7-01024F170D96}" destId="{E1DB8825-92B0-43EE-9EDC-F2E66D09C8A3}" srcOrd="3" destOrd="0" presId="urn:microsoft.com/office/officeart/2005/8/layout/hierarchy6"/>
    <dgm:cxn modelId="{7D36110D-BD82-6148-A60F-944B951C9216}" type="presParOf" srcId="{E1DB8825-92B0-43EE-9EDC-F2E66D09C8A3}" destId="{8BC40290-371E-4812-BD82-EED49B1284AE}" srcOrd="0" destOrd="0" presId="urn:microsoft.com/office/officeart/2005/8/layout/hierarchy6"/>
    <dgm:cxn modelId="{14498CFB-F4AC-9B41-8F34-5DC47599DFB5}" type="presParOf" srcId="{E1DB8825-92B0-43EE-9EDC-F2E66D09C8A3}" destId="{402422F1-AF94-4ACE-9EA0-FDA2345D6865}" srcOrd="1" destOrd="0" presId="urn:microsoft.com/office/officeart/2005/8/layout/hierarchy6"/>
    <dgm:cxn modelId="{AB6A566D-331A-8548-A5B4-D5932A3CAF38}" type="presParOf" srcId="{402422F1-AF94-4ACE-9EA0-FDA2345D6865}" destId="{7AEFEE35-4A54-42D0-B25B-2048B50796D2}" srcOrd="0" destOrd="0" presId="urn:microsoft.com/office/officeart/2005/8/layout/hierarchy6"/>
    <dgm:cxn modelId="{39ADCE56-58BE-C04B-97F2-73E9B14D7726}" type="presParOf" srcId="{402422F1-AF94-4ACE-9EA0-FDA2345D6865}" destId="{81E4F111-78ED-4882-BE1F-711572C3FFD1}" srcOrd="1" destOrd="0" presId="urn:microsoft.com/office/officeart/2005/8/layout/hierarchy6"/>
    <dgm:cxn modelId="{DC0226AB-AC01-6C46-8C07-AFC0DC2D182F}" type="presParOf" srcId="{81E4F111-78ED-4882-BE1F-711572C3FFD1}" destId="{A1A1752E-CA33-483A-B4B4-4B5B23C9F88D}" srcOrd="0" destOrd="0" presId="urn:microsoft.com/office/officeart/2005/8/layout/hierarchy6"/>
    <dgm:cxn modelId="{1CE2CDA4-623B-8D41-8B10-1D9AE7731C05}" type="presParOf" srcId="{81E4F111-78ED-4882-BE1F-711572C3FFD1}" destId="{4A374CAC-5F12-4AD8-99B4-A5FBE3CF9716}" srcOrd="1" destOrd="0" presId="urn:microsoft.com/office/officeart/2005/8/layout/hierarchy6"/>
    <dgm:cxn modelId="{870CD2DD-1D49-5649-A671-8CD3451AB320}" type="presParOf" srcId="{402422F1-AF94-4ACE-9EA0-FDA2345D6865}" destId="{9758DDF5-4B34-49B3-A79B-D71496D36DA2}" srcOrd="2" destOrd="0" presId="urn:microsoft.com/office/officeart/2005/8/layout/hierarchy6"/>
    <dgm:cxn modelId="{F0C95B09-EB67-374A-85D2-57BAA0BC69A1}" type="presParOf" srcId="{402422F1-AF94-4ACE-9EA0-FDA2345D6865}" destId="{46B385BF-FF2F-409F-99A4-852BA6F1348D}" srcOrd="3" destOrd="0" presId="urn:microsoft.com/office/officeart/2005/8/layout/hierarchy6"/>
    <dgm:cxn modelId="{9E2BFB07-F06E-2E4B-B11C-44125DE7CD2A}" type="presParOf" srcId="{46B385BF-FF2F-409F-99A4-852BA6F1348D}" destId="{1F167F4A-75F5-44A1-8C2A-12AF3C84E395}" srcOrd="0" destOrd="0" presId="urn:microsoft.com/office/officeart/2005/8/layout/hierarchy6"/>
    <dgm:cxn modelId="{FEB1FBB0-626F-8F46-B8A1-B058CFD0D3F0}" type="presParOf" srcId="{46B385BF-FF2F-409F-99A4-852BA6F1348D}" destId="{00963F5A-74C8-4214-B80C-2626C47D19D3}" srcOrd="1" destOrd="0" presId="urn:microsoft.com/office/officeart/2005/8/layout/hierarchy6"/>
    <dgm:cxn modelId="{99893249-12C1-1749-B6A1-2C8825FCC9AE}" type="presParOf" srcId="{6537DFE1-503A-4357-BD67-4C8BF0CABEAE}" destId="{127E64AE-7709-411C-A880-BE9ED511EAA5}"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295C3C0C-29AC-8C49-BE1D-CEB369CC37C2}" type="presOf" srcId="{C23299B2-BC21-48F2-A684-87AC1328B708}" destId="{860136A2-BC36-4BC2-AC9F-4F15965CAAF2}" srcOrd="0" destOrd="0" presId="urn:microsoft.com/office/officeart/2005/8/layout/pyramid1"/>
    <dgm:cxn modelId="{59AEF311-DF6A-184A-B08C-AF867CF8C453}" type="presOf" srcId="{47674A09-9520-420F-9F0B-B150E9454BB5}" destId="{CEF699C1-73B8-4B5E-AE13-87B8A23DED2D}"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8E33294-E7CA-D34B-9231-DFE5941E78EF}" type="presOf" srcId="{47674A09-9520-420F-9F0B-B150E9454BB5}" destId="{E56AD7BB-BE5A-4291-A469-A249A6DDF639}" srcOrd="1" destOrd="0" presId="urn:microsoft.com/office/officeart/2005/8/layout/pyramid1"/>
    <dgm:cxn modelId="{FDF1C2EF-79E6-FD4D-959A-1D060DC0500C}" type="presParOf" srcId="{860136A2-BC36-4BC2-AC9F-4F15965CAAF2}" destId="{5DE2F9FD-84D6-47A0-B0C2-3E100271E551}" srcOrd="0" destOrd="0" presId="urn:microsoft.com/office/officeart/2005/8/layout/pyramid1"/>
    <dgm:cxn modelId="{0FDBF3FE-BBFA-5648-AAA7-C08B850822D8}" type="presParOf" srcId="{5DE2F9FD-84D6-47A0-B0C2-3E100271E551}" destId="{CEF699C1-73B8-4B5E-AE13-87B8A23DED2D}" srcOrd="0" destOrd="0" presId="urn:microsoft.com/office/officeart/2005/8/layout/pyramid1"/>
    <dgm:cxn modelId="{E525B886-737D-2F43-ADD8-45EBC894CE26}"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B5073-F319-4E3C-87A3-3AB41F2EB2D1}">
      <dsp:nvSpPr>
        <dsp:cNvPr id="0" name=""/>
        <dsp:cNvSpPr/>
      </dsp:nvSpPr>
      <dsp:spPr>
        <a:xfrm rot="5400000">
          <a:off x="5181458" y="-194104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Self-monitor (Are you participating? Engaged as a learner? Talking during allotted times?)</a:t>
          </a:r>
        </a:p>
        <a:p>
          <a:pPr marL="228600" lvl="1" indent="-228600" algn="l" defTabSz="889000">
            <a:lnSpc>
              <a:spcPct val="90000"/>
            </a:lnSpc>
            <a:spcBef>
              <a:spcPct val="0"/>
            </a:spcBef>
            <a:spcAft>
              <a:spcPct val="15000"/>
            </a:spcAft>
            <a:buChar char="•"/>
          </a:pPr>
          <a:r>
            <a:rPr lang="en-US" sz="2000" kern="1200" dirty="0">
              <a:latin typeface="+mj-lt"/>
            </a:rPr>
            <a:t>Stretch, break, stand as needed</a:t>
          </a:r>
        </a:p>
      </dsp:txBody>
      <dsp:txXfrm rot="-5400000">
        <a:off x="3084218" y="219096"/>
        <a:ext cx="5420151" cy="1162767"/>
      </dsp:txXfrm>
    </dsp:sp>
    <dsp:sp modelId="{B07BA4AB-9C9A-482B-8183-E23712585A12}">
      <dsp:nvSpPr>
        <dsp:cNvPr id="0" name=""/>
        <dsp:cNvSpPr/>
      </dsp:nvSpPr>
      <dsp:spPr>
        <a:xfrm>
          <a:off x="13570" y="0"/>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j-lt"/>
            </a:rPr>
            <a:t>SELF</a:t>
          </a:r>
        </a:p>
      </dsp:txBody>
      <dsp:txXfrm>
        <a:off x="92199" y="78629"/>
        <a:ext cx="2899818" cy="1453459"/>
      </dsp:txXfrm>
    </dsp:sp>
    <dsp:sp modelId="{38A38705-5C12-4DC9-AF98-210868F22923}">
      <dsp:nvSpPr>
        <dsp:cNvPr id="0" name=""/>
        <dsp:cNvSpPr/>
      </dsp:nvSpPr>
      <dsp:spPr>
        <a:xfrm rot="5400000">
          <a:off x="5167887" y="-242475"/>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Cell phones (inaudible): Converse in lobbies and breaks</a:t>
          </a:r>
        </a:p>
        <a:p>
          <a:pPr marL="228600" lvl="1" indent="-228600" algn="l" defTabSz="889000">
            <a:lnSpc>
              <a:spcPct val="90000"/>
            </a:lnSpc>
            <a:spcBef>
              <a:spcPct val="0"/>
            </a:spcBef>
            <a:spcAft>
              <a:spcPct val="15000"/>
            </a:spcAft>
            <a:buChar char="•"/>
          </a:pPr>
          <a:r>
            <a:rPr lang="en-US" sz="2000" kern="1200" dirty="0">
              <a:latin typeface="+mj-lt"/>
            </a:rPr>
            <a:t>Work as a team: Room for every voice, reinforce participation</a:t>
          </a:r>
        </a:p>
      </dsp:txBody>
      <dsp:txXfrm rot="-5400000">
        <a:off x="3070647" y="1917668"/>
        <a:ext cx="5420151" cy="1162767"/>
      </dsp:txXfrm>
    </dsp:sp>
    <dsp:sp modelId="{F4B4F11E-D463-4351-8E0E-A4D33BFB8F78}">
      <dsp:nvSpPr>
        <dsp:cNvPr id="0" name=""/>
        <dsp:cNvSpPr/>
      </dsp:nvSpPr>
      <dsp:spPr>
        <a:xfrm>
          <a:off x="13570" y="1749343"/>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j-lt"/>
            </a:rPr>
            <a:t>OTHERS</a:t>
          </a:r>
        </a:p>
      </dsp:txBody>
      <dsp:txXfrm>
        <a:off x="92199" y="1827972"/>
        <a:ext cx="2899818" cy="1453459"/>
      </dsp:txXfrm>
    </dsp:sp>
    <dsp:sp modelId="{8D309314-6CF2-442B-9C70-6BF1DCB0DB03}">
      <dsp:nvSpPr>
        <dsp:cNvPr id="0" name=""/>
        <dsp:cNvSpPr/>
      </dsp:nvSpPr>
      <dsp:spPr>
        <a:xfrm rot="5400000">
          <a:off x="5167887" y="1448777"/>
          <a:ext cx="1288573" cy="5483054"/>
        </a:xfrm>
        <a:prstGeom prst="round2SameRect">
          <a:avLst/>
        </a:prstGeom>
        <a:noFill/>
        <a:ln w="25400" cap="flat" cmpd="sng" algn="ctr">
          <a:solidFill>
            <a:srgbClr val="008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mj-lt"/>
            </a:rPr>
            <a:t>Recycle</a:t>
          </a:r>
        </a:p>
        <a:p>
          <a:pPr marL="228600" lvl="1" indent="-228600" algn="l" defTabSz="889000">
            <a:lnSpc>
              <a:spcPct val="90000"/>
            </a:lnSpc>
            <a:spcBef>
              <a:spcPct val="0"/>
            </a:spcBef>
            <a:spcAft>
              <a:spcPct val="15000"/>
            </a:spcAft>
            <a:buChar char="•"/>
          </a:pPr>
          <a:r>
            <a:rPr lang="en-US" sz="2000" kern="1200" dirty="0">
              <a:latin typeface="+mj-lt"/>
            </a:rPr>
            <a:t>Maintain neat working area</a:t>
          </a:r>
        </a:p>
      </dsp:txBody>
      <dsp:txXfrm rot="-5400000">
        <a:off x="3070647" y="3608921"/>
        <a:ext cx="5420151" cy="1162767"/>
      </dsp:txXfrm>
    </dsp:sp>
    <dsp:sp modelId="{3C485D32-904F-4F36-BE55-B91C3119B42E}">
      <dsp:nvSpPr>
        <dsp:cNvPr id="0" name=""/>
        <dsp:cNvSpPr/>
      </dsp:nvSpPr>
      <dsp:spPr>
        <a:xfrm>
          <a:off x="13570" y="3384946"/>
          <a:ext cx="3057076" cy="1610717"/>
        </a:xfrm>
        <a:prstGeom prst="roundRect">
          <a:avLst/>
        </a:prstGeom>
        <a:solidFill>
          <a:srgbClr val="008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mj-lt"/>
            </a:rPr>
            <a:t>ENVIRONMENT</a:t>
          </a:r>
        </a:p>
      </dsp:txBody>
      <dsp:txXfrm>
        <a:off x="92199" y="3463575"/>
        <a:ext cx="2899818" cy="14534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20573" y="662088"/>
          <a:ext cx="5181600" cy="4407501"/>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893827" y="5105401"/>
          <a:ext cx="439518" cy="439521"/>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75542" y="4390336"/>
          <a:ext cx="2620061" cy="638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mj-lt"/>
              <a:cs typeface="Britannic Bold"/>
            </a:rPr>
            <a:t>Universal</a:t>
          </a:r>
        </a:p>
      </dsp:txBody>
      <dsp:txXfrm>
        <a:off x="275542" y="4390336"/>
        <a:ext cx="2620061" cy="638863"/>
      </dsp:txXfrm>
    </dsp:sp>
    <dsp:sp modelId="{486B20C5-91A5-4C36-8053-3B9ACF3D938D}">
      <dsp:nvSpPr>
        <dsp:cNvPr id="0" name=""/>
        <dsp:cNvSpPr/>
      </dsp:nvSpPr>
      <dsp:spPr>
        <a:xfrm>
          <a:off x="2494026" y="2286000"/>
          <a:ext cx="243535" cy="24353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540763" y="1730755"/>
          <a:ext cx="2269242" cy="631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44"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mj-lt"/>
              <a:cs typeface="Britannic Bold"/>
            </a:rPr>
            <a:t>Targeted</a:t>
          </a:r>
        </a:p>
      </dsp:txBody>
      <dsp:txXfrm>
        <a:off x="1540763" y="1730755"/>
        <a:ext cx="2269242" cy="631444"/>
      </dsp:txXfrm>
    </dsp:sp>
    <dsp:sp modelId="{CC2DC6BB-4BD5-444C-A232-89F7B6D9B5AD}">
      <dsp:nvSpPr>
        <dsp:cNvPr id="0" name=""/>
        <dsp:cNvSpPr/>
      </dsp:nvSpPr>
      <dsp:spPr>
        <a:xfrm>
          <a:off x="3637027" y="1295399"/>
          <a:ext cx="336804" cy="336804"/>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884427" y="634989"/>
          <a:ext cx="2310380" cy="49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65"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latin typeface="+mj-lt"/>
              <a:cs typeface="Britannic Bold"/>
            </a:rPr>
            <a:t>Intensive</a:t>
          </a:r>
        </a:p>
      </dsp:txBody>
      <dsp:txXfrm>
        <a:off x="1884427" y="634989"/>
        <a:ext cx="2310380" cy="492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564321" y="0"/>
          <a:ext cx="7863832"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508000" lvl="0" indent="0" algn="l" defTabSz="1422400" rtl="0">
            <a:lnSpc>
              <a:spcPct val="90000"/>
            </a:lnSpc>
            <a:spcBef>
              <a:spcPct val="0"/>
            </a:spcBef>
            <a:spcAft>
              <a:spcPct val="35000"/>
            </a:spcAft>
            <a:buNone/>
          </a:pPr>
          <a:r>
            <a:rPr lang="en-US" sz="3200" b="1" kern="1200" dirty="0">
              <a:solidFill>
                <a:srgbClr val="FF0000"/>
              </a:solidFill>
            </a:rPr>
            <a:t>Framework </a:t>
          </a:r>
          <a:r>
            <a:rPr lang="en-US" sz="3200" kern="1200" dirty="0">
              <a:solidFill>
                <a:srgbClr val="000000"/>
              </a:solidFill>
            </a:rPr>
            <a:t>for enhancing adoption &amp; implementation of </a:t>
          </a:r>
          <a:endParaRPr lang="en-US" sz="3200" kern="1200" dirty="0"/>
        </a:p>
      </dsp:txBody>
      <dsp:txXfrm>
        <a:off x="-528969" y="35352"/>
        <a:ext cx="6169989" cy="1136304"/>
      </dsp:txXfrm>
    </dsp:sp>
    <dsp:sp modelId="{8886F3EF-E445-5C47-9381-9D335534965F}">
      <dsp:nvSpPr>
        <dsp:cNvPr id="0" name=""/>
        <dsp:cNvSpPr/>
      </dsp:nvSpPr>
      <dsp:spPr>
        <a:xfrm>
          <a:off x="250280" y="1426464"/>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rgbClr val="FF0000"/>
              </a:solidFill>
            </a:rPr>
            <a:t>Continuum </a:t>
          </a:r>
          <a:r>
            <a:rPr lang="en-US" sz="3200" kern="1200" dirty="0">
              <a:solidFill>
                <a:srgbClr val="FF0000"/>
              </a:solidFill>
            </a:rPr>
            <a:t>of evidence-based interventions </a:t>
          </a:r>
          <a:r>
            <a:rPr lang="en-US" sz="3200" kern="1200" dirty="0">
              <a:solidFill>
                <a:srgbClr val="000000"/>
              </a:solidFill>
            </a:rPr>
            <a:t>to achieve</a:t>
          </a:r>
        </a:p>
      </dsp:txBody>
      <dsp:txXfrm>
        <a:off x="285632" y="1461816"/>
        <a:ext cx="5745082" cy="1136304"/>
      </dsp:txXfrm>
    </dsp:sp>
    <dsp:sp modelId="{74ED606C-C0C8-A947-9EBE-15E51DC1E588}">
      <dsp:nvSpPr>
        <dsp:cNvPr id="0" name=""/>
        <dsp:cNvSpPr/>
      </dsp:nvSpPr>
      <dsp:spPr>
        <a:xfrm>
          <a:off x="783375" y="2852928"/>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338138" lvl="0" indent="0" algn="l" defTabSz="1422400" rtl="0">
            <a:lnSpc>
              <a:spcPct val="90000"/>
            </a:lnSpc>
            <a:spcBef>
              <a:spcPct val="0"/>
            </a:spcBef>
            <a:spcAft>
              <a:spcPct val="35000"/>
            </a:spcAft>
            <a:buNone/>
          </a:pPr>
          <a:r>
            <a:rPr lang="en-US" sz="3200" kern="1200" dirty="0">
              <a:solidFill>
                <a:schemeClr val="tx1"/>
              </a:solidFill>
            </a:rPr>
            <a:t>Academically &amp; behaviorally </a:t>
          </a:r>
          <a:r>
            <a:rPr lang="en-US" sz="3200" kern="1200" dirty="0">
              <a:solidFill>
                <a:srgbClr val="000000"/>
              </a:solidFill>
            </a:rPr>
            <a:t>important </a:t>
          </a:r>
          <a:r>
            <a:rPr lang="en-US" sz="3200" b="1" kern="1200" dirty="0">
              <a:solidFill>
                <a:srgbClr val="FF0000"/>
              </a:solidFill>
            </a:rPr>
            <a:t>outcomes </a:t>
          </a:r>
          <a:r>
            <a:rPr lang="en-US" sz="3200" kern="1200" dirty="0">
              <a:solidFill>
                <a:srgbClr val="000000"/>
              </a:solidFill>
            </a:rPr>
            <a:t>for</a:t>
          </a:r>
        </a:p>
      </dsp:txBody>
      <dsp:txXfrm>
        <a:off x="818727" y="2888280"/>
        <a:ext cx="5754228" cy="1136303"/>
      </dsp:txXfrm>
    </dsp:sp>
    <dsp:sp modelId="{B6563712-0049-F640-9BE3-E7D7073F0DEF}">
      <dsp:nvSpPr>
        <dsp:cNvPr id="0" name=""/>
        <dsp:cNvSpPr/>
      </dsp:nvSpPr>
      <dsp:spPr>
        <a:xfrm>
          <a:off x="1324547" y="4279392"/>
          <a:ext cx="7316973" cy="1207008"/>
        </a:xfrm>
        <a:prstGeom prst="roundRect">
          <a:avLst>
            <a:gd name="adj" fmla="val 10000"/>
          </a:avLst>
        </a:prstGeom>
        <a:solidFill>
          <a:srgbClr val="FFFF00">
            <a:alpha val="25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b="1" kern="1200" dirty="0">
              <a:solidFill>
                <a:srgbClr val="FF0000"/>
              </a:solidFill>
            </a:rPr>
            <a:t>All </a:t>
          </a:r>
          <a:r>
            <a:rPr lang="en-US" sz="3200" kern="1200" dirty="0">
              <a:solidFill>
                <a:srgbClr val="000000"/>
              </a:solidFill>
            </a:rPr>
            <a:t>students</a:t>
          </a:r>
        </a:p>
      </dsp:txBody>
      <dsp:txXfrm>
        <a:off x="1359899" y="4314744"/>
        <a:ext cx="5745082" cy="1136304"/>
      </dsp:txXfrm>
    </dsp:sp>
    <dsp:sp modelId="{B67506BE-73E4-734E-8D51-BD77E39EEEEA}">
      <dsp:nvSpPr>
        <dsp:cNvPr id="0" name=""/>
        <dsp:cNvSpPr/>
      </dsp:nvSpPr>
      <dsp:spPr>
        <a:xfrm>
          <a:off x="5813919" y="924458"/>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990444" y="924458"/>
        <a:ext cx="431505" cy="590378"/>
      </dsp:txXfrm>
    </dsp:sp>
    <dsp:sp modelId="{9F938532-7CB5-2743-95AD-42F853C4B5CC}">
      <dsp:nvSpPr>
        <dsp:cNvPr id="0" name=""/>
        <dsp:cNvSpPr/>
      </dsp:nvSpPr>
      <dsp:spPr>
        <a:xfrm>
          <a:off x="6355091" y="2350922"/>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531616" y="2350922"/>
        <a:ext cx="431505" cy="590378"/>
      </dsp:txXfrm>
    </dsp:sp>
    <dsp:sp modelId="{F5B1A8A2-6EE7-194C-A2B2-8955DFBB9D99}">
      <dsp:nvSpPr>
        <dsp:cNvPr id="0" name=""/>
        <dsp:cNvSpPr/>
      </dsp:nvSpPr>
      <dsp:spPr>
        <a:xfrm>
          <a:off x="6888187" y="3777386"/>
          <a:ext cx="784555" cy="784555"/>
        </a:xfrm>
        <a:prstGeom prst="downArrow">
          <a:avLst>
            <a:gd name="adj1" fmla="val 55000"/>
            <a:gd name="adj2" fmla="val 45000"/>
          </a:avLst>
        </a:prstGeom>
        <a:solidFill>
          <a:srgbClr val="008000">
            <a:alpha val="90000"/>
          </a:srgb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064712" y="3777386"/>
        <a:ext cx="431505" cy="590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Team-based Implementation</a:t>
          </a:r>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Clear Action Plan</a:t>
          </a:r>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Recognition for Implementation</a:t>
          </a:r>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Team-based Implementation</a:t>
          </a:r>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Clear Action Plan</a:t>
          </a:r>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Recognition for Implementation</a:t>
          </a:r>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Team-based Implementation</a:t>
          </a:r>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Clear Action Plan</a:t>
          </a:r>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Recognition for Implementation</a:t>
          </a:r>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Team-based Implementation</a:t>
          </a:r>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Clear Action Plan</a:t>
          </a:r>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Recognition for Implementation</a:t>
          </a:r>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65D0D-B1C5-9345-84E5-5F184CF5B051}">
      <dsp:nvSpPr>
        <dsp:cNvPr id="0" name=""/>
        <dsp:cNvSpPr/>
      </dsp:nvSpPr>
      <dsp:spPr>
        <a:xfrm>
          <a:off x="-5772556" y="-883528"/>
          <a:ext cx="6872457" cy="6872457"/>
        </a:xfrm>
        <a:prstGeom prst="blockArc">
          <a:avLst>
            <a:gd name="adj1" fmla="val 18900000"/>
            <a:gd name="adj2" fmla="val 2700000"/>
            <a:gd name="adj3" fmla="val 31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0AB74A-8FFE-AB40-BF32-C1180E256A5B}">
      <dsp:nvSpPr>
        <dsp:cNvPr id="0" name=""/>
        <dsp:cNvSpPr/>
      </dsp:nvSpPr>
      <dsp:spPr>
        <a:xfrm>
          <a:off x="480769" y="31898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Team-based Implementation</a:t>
          </a:r>
        </a:p>
      </dsp:txBody>
      <dsp:txXfrm>
        <a:off x="480769" y="318985"/>
        <a:ext cx="7677195" cy="638379"/>
      </dsp:txXfrm>
    </dsp:sp>
    <dsp:sp modelId="{2AE220B8-AAD4-4245-BEB1-1EED9C30F6AF}">
      <dsp:nvSpPr>
        <dsp:cNvPr id="0" name=""/>
        <dsp:cNvSpPr/>
      </dsp:nvSpPr>
      <dsp:spPr>
        <a:xfrm>
          <a:off x="81782" y="23918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5BE95F-00C3-CE48-BF54-A56AC9DD8D8F}">
      <dsp:nvSpPr>
        <dsp:cNvPr id="0" name=""/>
        <dsp:cNvSpPr/>
      </dsp:nvSpPr>
      <dsp:spPr>
        <a:xfrm>
          <a:off x="938213" y="1276247"/>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Clear Action Plan</a:t>
          </a:r>
        </a:p>
      </dsp:txBody>
      <dsp:txXfrm>
        <a:off x="938213" y="1276247"/>
        <a:ext cx="7219751" cy="638379"/>
      </dsp:txXfrm>
    </dsp:sp>
    <dsp:sp modelId="{BE8ACD0D-7A98-E94B-8261-456B2F779B42}">
      <dsp:nvSpPr>
        <dsp:cNvPr id="0" name=""/>
        <dsp:cNvSpPr/>
      </dsp:nvSpPr>
      <dsp:spPr>
        <a:xfrm>
          <a:off x="539226" y="1196450"/>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2ACD6D-E32C-944A-97CE-DB025223D2ED}">
      <dsp:nvSpPr>
        <dsp:cNvPr id="0" name=""/>
        <dsp:cNvSpPr/>
      </dsp:nvSpPr>
      <dsp:spPr>
        <a:xfrm>
          <a:off x="1078612" y="2233510"/>
          <a:ext cx="7079353"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Buy-in</a:t>
          </a:r>
        </a:p>
      </dsp:txBody>
      <dsp:txXfrm>
        <a:off x="1078612" y="2233510"/>
        <a:ext cx="7079353" cy="638379"/>
      </dsp:txXfrm>
    </dsp:sp>
    <dsp:sp modelId="{396F2581-C833-2E43-AF6B-4B61249FA8DC}">
      <dsp:nvSpPr>
        <dsp:cNvPr id="0" name=""/>
        <dsp:cNvSpPr/>
      </dsp:nvSpPr>
      <dsp:spPr>
        <a:xfrm>
          <a:off x="679625" y="2153712"/>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C4BA7D-5D03-6847-832B-244D5329281C}">
      <dsp:nvSpPr>
        <dsp:cNvPr id="0" name=""/>
        <dsp:cNvSpPr/>
      </dsp:nvSpPr>
      <dsp:spPr>
        <a:xfrm>
          <a:off x="938213" y="3190772"/>
          <a:ext cx="7219751"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Embedded Professional Development</a:t>
          </a:r>
        </a:p>
      </dsp:txBody>
      <dsp:txXfrm>
        <a:off x="938213" y="3190772"/>
        <a:ext cx="7219751" cy="638379"/>
      </dsp:txXfrm>
    </dsp:sp>
    <dsp:sp modelId="{31D4929D-13DC-6942-9C08-8A221FD31268}">
      <dsp:nvSpPr>
        <dsp:cNvPr id="0" name=""/>
        <dsp:cNvSpPr/>
      </dsp:nvSpPr>
      <dsp:spPr>
        <a:xfrm>
          <a:off x="539226" y="3110975"/>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BA915-D3C4-CC4F-ADE6-AD9D20148A49}">
      <dsp:nvSpPr>
        <dsp:cNvPr id="0" name=""/>
        <dsp:cNvSpPr/>
      </dsp:nvSpPr>
      <dsp:spPr>
        <a:xfrm>
          <a:off x="480769" y="4148035"/>
          <a:ext cx="7677195" cy="6383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6714"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dirty="0"/>
            <a:t>Staff Recognition for Implementation</a:t>
          </a:r>
        </a:p>
      </dsp:txBody>
      <dsp:txXfrm>
        <a:off x="480769" y="4148035"/>
        <a:ext cx="7677195" cy="638379"/>
      </dsp:txXfrm>
    </dsp:sp>
    <dsp:sp modelId="{6200DF73-2D66-0943-BBE4-C91012E1B808}">
      <dsp:nvSpPr>
        <dsp:cNvPr id="0" name=""/>
        <dsp:cNvSpPr/>
      </dsp:nvSpPr>
      <dsp:spPr>
        <a:xfrm>
          <a:off x="81782" y="4068237"/>
          <a:ext cx="797974" cy="797974"/>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0972F-0998-4F09-B0DB-07E5E2C654AB}">
      <dsp:nvSpPr>
        <dsp:cNvPr id="0" name=""/>
        <dsp:cNvSpPr/>
      </dsp:nvSpPr>
      <dsp:spPr>
        <a:xfrm>
          <a:off x="2641217" y="511"/>
          <a:ext cx="1786160" cy="119077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Bias</a:t>
          </a:r>
          <a:endParaRPr lang="en-US" sz="3300" kern="1200" dirty="0"/>
        </a:p>
      </dsp:txBody>
      <dsp:txXfrm>
        <a:off x="2676094" y="35388"/>
        <a:ext cx="1716406" cy="1121019"/>
      </dsp:txXfrm>
    </dsp:sp>
    <dsp:sp modelId="{3AF914A4-4BD2-40F5-85F9-E380D1B966BB}">
      <dsp:nvSpPr>
        <dsp:cNvPr id="0" name=""/>
        <dsp:cNvSpPr/>
      </dsp:nvSpPr>
      <dsp:spPr>
        <a:xfrm>
          <a:off x="2373293" y="1191285"/>
          <a:ext cx="1161004" cy="476309"/>
        </a:xfrm>
        <a:custGeom>
          <a:avLst/>
          <a:gdLst/>
          <a:ahLst/>
          <a:cxnLst/>
          <a:rect l="0" t="0" r="0" b="0"/>
          <a:pathLst>
            <a:path>
              <a:moveTo>
                <a:pt x="1161004" y="0"/>
              </a:moveTo>
              <a:lnTo>
                <a:pt x="1161004" y="238154"/>
              </a:lnTo>
              <a:lnTo>
                <a:pt x="0" y="238154"/>
              </a:lnTo>
              <a:lnTo>
                <a:pt x="0" y="47630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41C47A-7FD2-44A2-A903-E4590178AA21}">
      <dsp:nvSpPr>
        <dsp:cNvPr id="0" name=""/>
        <dsp:cNvSpPr/>
      </dsp:nvSpPr>
      <dsp:spPr>
        <a:xfrm>
          <a:off x="1480212" y="1667594"/>
          <a:ext cx="1786160" cy="119077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Overt Bias</a:t>
          </a:r>
          <a:endParaRPr lang="en-US" sz="3300" kern="1200" dirty="0"/>
        </a:p>
      </dsp:txBody>
      <dsp:txXfrm>
        <a:off x="1515089" y="1702471"/>
        <a:ext cx="1716406" cy="1121019"/>
      </dsp:txXfrm>
    </dsp:sp>
    <dsp:sp modelId="{F8FBD99B-0E9E-4E7B-8E21-F643E3813F09}">
      <dsp:nvSpPr>
        <dsp:cNvPr id="0" name=""/>
        <dsp:cNvSpPr/>
      </dsp:nvSpPr>
      <dsp:spPr>
        <a:xfrm>
          <a:off x="3534297" y="1191285"/>
          <a:ext cx="1161004" cy="476309"/>
        </a:xfrm>
        <a:custGeom>
          <a:avLst/>
          <a:gdLst/>
          <a:ahLst/>
          <a:cxnLst/>
          <a:rect l="0" t="0" r="0" b="0"/>
          <a:pathLst>
            <a:path>
              <a:moveTo>
                <a:pt x="0" y="0"/>
              </a:moveTo>
              <a:lnTo>
                <a:pt x="0" y="238154"/>
              </a:lnTo>
              <a:lnTo>
                <a:pt x="1161004" y="238154"/>
              </a:lnTo>
              <a:lnTo>
                <a:pt x="1161004" y="47630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C40290-371E-4812-BD82-EED49B1284AE}">
      <dsp:nvSpPr>
        <dsp:cNvPr id="0" name=""/>
        <dsp:cNvSpPr/>
      </dsp:nvSpPr>
      <dsp:spPr>
        <a:xfrm>
          <a:off x="3802221" y="1667594"/>
          <a:ext cx="1786160" cy="119077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Subtle Bias</a:t>
          </a:r>
          <a:endParaRPr lang="en-US" sz="3300" kern="1200" dirty="0"/>
        </a:p>
      </dsp:txBody>
      <dsp:txXfrm>
        <a:off x="3837098" y="1702471"/>
        <a:ext cx="1716406" cy="1121019"/>
      </dsp:txXfrm>
    </dsp:sp>
    <dsp:sp modelId="{7AEFEE35-4A54-42D0-B25B-2048B50796D2}">
      <dsp:nvSpPr>
        <dsp:cNvPr id="0" name=""/>
        <dsp:cNvSpPr/>
      </dsp:nvSpPr>
      <dsp:spPr>
        <a:xfrm>
          <a:off x="3534297" y="2858368"/>
          <a:ext cx="1161004" cy="476309"/>
        </a:xfrm>
        <a:custGeom>
          <a:avLst/>
          <a:gdLst/>
          <a:ahLst/>
          <a:cxnLst/>
          <a:rect l="0" t="0" r="0" b="0"/>
          <a:pathLst>
            <a:path>
              <a:moveTo>
                <a:pt x="1161004" y="0"/>
              </a:moveTo>
              <a:lnTo>
                <a:pt x="1161004" y="238154"/>
              </a:lnTo>
              <a:lnTo>
                <a:pt x="0" y="238154"/>
              </a:lnTo>
              <a:lnTo>
                <a:pt x="0" y="47630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A1752E-CA33-483A-B4B4-4B5B23C9F88D}">
      <dsp:nvSpPr>
        <dsp:cNvPr id="0" name=""/>
        <dsp:cNvSpPr/>
      </dsp:nvSpPr>
      <dsp:spPr>
        <a:xfrm>
          <a:off x="2641217" y="3334677"/>
          <a:ext cx="1786160" cy="119077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Explicit Bias</a:t>
          </a:r>
          <a:endParaRPr lang="en-US" sz="3300" kern="1200" dirty="0"/>
        </a:p>
      </dsp:txBody>
      <dsp:txXfrm>
        <a:off x="2676094" y="3369554"/>
        <a:ext cx="1716406" cy="1121019"/>
      </dsp:txXfrm>
    </dsp:sp>
    <dsp:sp modelId="{9758DDF5-4B34-49B3-A79B-D71496D36DA2}">
      <dsp:nvSpPr>
        <dsp:cNvPr id="0" name=""/>
        <dsp:cNvSpPr/>
      </dsp:nvSpPr>
      <dsp:spPr>
        <a:xfrm>
          <a:off x="4695302" y="2858368"/>
          <a:ext cx="1161004" cy="476309"/>
        </a:xfrm>
        <a:custGeom>
          <a:avLst/>
          <a:gdLst/>
          <a:ahLst/>
          <a:cxnLst/>
          <a:rect l="0" t="0" r="0" b="0"/>
          <a:pathLst>
            <a:path>
              <a:moveTo>
                <a:pt x="0" y="0"/>
              </a:moveTo>
              <a:lnTo>
                <a:pt x="0" y="238154"/>
              </a:lnTo>
              <a:lnTo>
                <a:pt x="1161004" y="238154"/>
              </a:lnTo>
              <a:lnTo>
                <a:pt x="1161004" y="47630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167F4A-75F5-44A1-8C2A-12AF3C84E395}">
      <dsp:nvSpPr>
        <dsp:cNvPr id="0" name=""/>
        <dsp:cNvSpPr/>
      </dsp:nvSpPr>
      <dsp:spPr>
        <a:xfrm>
          <a:off x="4963226" y="3334677"/>
          <a:ext cx="1786160" cy="1190773"/>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CA" sz="3300" kern="1200" dirty="0"/>
            <a:t>Implicit Bias</a:t>
          </a:r>
          <a:endParaRPr lang="en-US" sz="3300" kern="1200" dirty="0"/>
        </a:p>
      </dsp:txBody>
      <dsp:txXfrm>
        <a:off x="4998103" y="3369554"/>
        <a:ext cx="1716406" cy="11210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0" y="0"/>
        <a:ext cx="6096000" cy="563880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defRPr>
            </a:lvl1pPr>
          </a:lstStyle>
          <a:p>
            <a:pPr>
              <a:defRPr/>
            </a:pPr>
            <a:endParaRPr lang="en-US"/>
          </a:p>
        </p:txBody>
      </p:sp>
      <p:sp>
        <p:nvSpPr>
          <p:cNvPr id="4096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defRPr>
            </a:lvl1pPr>
          </a:lstStyle>
          <a:p>
            <a:pPr>
              <a:defRPr/>
            </a:pPr>
            <a:endParaRPr lang="en-US"/>
          </a:p>
        </p:txBody>
      </p:sp>
      <p:sp>
        <p:nvSpPr>
          <p:cNvPr id="4096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defRPr>
            </a:lvl1pPr>
          </a:lstStyle>
          <a:p>
            <a:pPr>
              <a:defRPr/>
            </a:pPr>
            <a:endParaRPr lang="en-US"/>
          </a:p>
        </p:txBody>
      </p:sp>
      <p:sp>
        <p:nvSpPr>
          <p:cNvPr id="4096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8" charset="0"/>
              </a:defRPr>
            </a:lvl1pPr>
          </a:lstStyle>
          <a:p>
            <a:pPr>
              <a:defRPr/>
            </a:pPr>
            <a:fld id="{59A0837B-EFC4-B14E-A384-B25E1D18DF4A}" type="slidenum">
              <a:rPr lang="en-US"/>
              <a:pPr>
                <a:defRPr/>
              </a:pPr>
              <a:t>‹#›</a:t>
            </a:fld>
            <a:endParaRPr lang="en-US"/>
          </a:p>
        </p:txBody>
      </p:sp>
    </p:spTree>
    <p:extLst>
      <p:ext uri="{BB962C8B-B14F-4D97-AF65-F5344CB8AC3E}">
        <p14:creationId xmlns:p14="http://schemas.microsoft.com/office/powerpoint/2010/main" val="624595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08" charset="0"/>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08"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8" charset="0"/>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08" charset="0"/>
              </a:defRPr>
            </a:lvl1pPr>
          </a:lstStyle>
          <a:p>
            <a:pPr>
              <a:defRPr/>
            </a:pPr>
            <a:fld id="{7C815DC9-AE46-024B-9D9C-C031869FF504}" type="slidenum">
              <a:rPr lang="en-US"/>
              <a:pPr>
                <a:defRPr/>
              </a:pPr>
              <a:t>‹#›</a:t>
            </a:fld>
            <a:endParaRPr lang="en-US"/>
          </a:p>
        </p:txBody>
      </p:sp>
    </p:spTree>
    <p:extLst>
      <p:ext uri="{BB962C8B-B14F-4D97-AF65-F5344CB8AC3E}">
        <p14:creationId xmlns:p14="http://schemas.microsoft.com/office/powerpoint/2010/main" val="3772435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ヒラギノ角ゴ Pro W3"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implicit.harvard.edu/implicit/selectatest.html"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marL="0" indent="0">
              <a:buFontTx/>
              <a:buNone/>
            </a:pPr>
            <a:r>
              <a:rPr lang="en-US" dirty="0">
                <a:latin typeface="Arial" pitchFamily="-1" charset="0"/>
                <a:ea typeface="ＭＳ Ｐゴシック" pitchFamily="-108" charset="-128"/>
                <a:cs typeface="ＭＳ Ｐゴシック" pitchFamily="-108" charset="-128"/>
              </a:rPr>
              <a:t>Add</a:t>
            </a:r>
            <a:r>
              <a:rPr lang="en-US" baseline="0" dirty="0">
                <a:latin typeface="Arial" pitchFamily="-1" charset="0"/>
                <a:ea typeface="ＭＳ Ｐゴシック" pitchFamily="-108" charset="-128"/>
                <a:cs typeface="ＭＳ Ｐゴシック" pitchFamily="-108" charset="-128"/>
              </a:rPr>
              <a:t> trainer names for your event</a:t>
            </a:r>
            <a:endParaRPr lang="en-US" dirty="0">
              <a:latin typeface="Arial" pitchFamily="-1" charset="0"/>
              <a:ea typeface="ＭＳ Ｐゴシック" pitchFamily="-108" charset="-128"/>
              <a:cs typeface="ＭＳ Ｐゴシック" pitchFamily="-108" charset="-128"/>
            </a:endParaRPr>
          </a:p>
        </p:txBody>
      </p:sp>
      <p:sp>
        <p:nvSpPr>
          <p:cNvPr id="21508" name="Slide Number Placeholder 3"/>
          <p:cNvSpPr>
            <a:spLocks noGrp="1"/>
          </p:cNvSpPr>
          <p:nvPr>
            <p:ph type="sldNum" sz="quarter" idx="5"/>
          </p:nvPr>
        </p:nvSpPr>
        <p:spPr>
          <a:noFill/>
        </p:spPr>
        <p:txBody>
          <a:bodyPr/>
          <a:lstStyle/>
          <a:p>
            <a:fld id="{075ACD24-F3E1-7541-A3C0-23C2C100C846}" type="slidenum">
              <a:rPr lang="en-US"/>
              <a:pPr/>
              <a:t>1</a:t>
            </a:fld>
            <a:endParaRPr lang="en-US"/>
          </a:p>
        </p:txBody>
      </p:sp>
    </p:spTree>
    <p:extLst>
      <p:ext uri="{BB962C8B-B14F-4D97-AF65-F5344CB8AC3E}">
        <p14:creationId xmlns:p14="http://schemas.microsoft.com/office/powerpoint/2010/main" val="3294875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7BC3BF7A-F77D-2E47-B2AB-365D70E9B5A6}" type="slidenum">
              <a:rPr lang="en-US">
                <a:solidFill>
                  <a:srgbClr val="000000"/>
                </a:solidFill>
                <a:latin typeface="Arial" pitchFamily="-1" charset="0"/>
              </a:rPr>
              <a:pPr/>
              <a:t>14</a:t>
            </a:fld>
            <a:endParaRPr lang="en-US">
              <a:solidFill>
                <a:srgbClr val="000000"/>
              </a:solidFill>
              <a:latin typeface="Arial" pitchFamily="-1"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Times New Roman" pitchFamily="-1" charset="0"/>
            </a:endParaRPr>
          </a:p>
        </p:txBody>
      </p:sp>
    </p:spTree>
    <p:extLst>
      <p:ext uri="{BB962C8B-B14F-4D97-AF65-F5344CB8AC3E}">
        <p14:creationId xmlns:p14="http://schemas.microsoft.com/office/powerpoint/2010/main" val="37214969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157</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25176412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D256991-EE41-4442-82EC-649F51317D1A}" type="slidenum">
              <a:rPr lang="en-US"/>
              <a:pPr/>
              <a:t>159</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3728455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a:latin typeface="Britannic Bold" pitchFamily="-108" charset="0"/>
              </a:rPr>
              <a:t>Use data</a:t>
            </a:r>
          </a:p>
          <a:p>
            <a:pPr lvl="1" eaLnBrk="1" hangingPunct="1"/>
            <a:r>
              <a:rPr lang="en-US" sz="2600" dirty="0">
                <a:latin typeface="Britannic Bold" pitchFamily="-108" charset="0"/>
              </a:rPr>
              <a:t>Focus on outcomes: Academic &amp; behavior success</a:t>
            </a:r>
          </a:p>
          <a:p>
            <a:pPr lvl="1" eaLnBrk="1" hangingPunct="1"/>
            <a:r>
              <a:rPr lang="en-US" sz="2600" dirty="0">
                <a:latin typeface="Britannic Bold" pitchFamily="-108" charset="0"/>
              </a:rPr>
              <a:t>On-going evaluation</a:t>
            </a:r>
          </a:p>
          <a:p>
            <a:pPr eaLnBrk="1" hangingPunct="1"/>
            <a:r>
              <a:rPr lang="en-US" sz="3000" dirty="0">
                <a:latin typeface="Britannic Bold" pitchFamily="-108" charset="0"/>
              </a:rPr>
              <a:t>Ensure cultural and contextual fit</a:t>
            </a:r>
          </a:p>
          <a:p>
            <a:pPr eaLnBrk="1" hangingPunct="1"/>
            <a:r>
              <a:rPr lang="en-US" sz="3000" dirty="0">
                <a:latin typeface="Britannic Bold" pitchFamily="-108" charset="0"/>
              </a:rPr>
              <a:t>Invest in systems</a:t>
            </a:r>
          </a:p>
          <a:p>
            <a:pPr eaLnBrk="1" hangingPunct="1"/>
            <a:r>
              <a:rPr lang="en-US" sz="3000" dirty="0">
                <a:latin typeface="Britannic Bold" pitchFamily="-108" charset="0"/>
              </a:rPr>
              <a:t>Organize research-validated practices within a continuum</a:t>
            </a:r>
          </a:p>
          <a:p>
            <a:pPr lvl="1" eaLnBrk="1" hangingPunct="1"/>
            <a:r>
              <a:rPr lang="en-US" sz="2600" dirty="0">
                <a:latin typeface="Britannic Bold" pitchFamily="-108" charset="0"/>
              </a:rPr>
              <a:t>Instructional &amp; preventative approach</a:t>
            </a:r>
          </a:p>
          <a:p>
            <a:pPr lvl="1" eaLnBrk="1" hangingPunct="1"/>
            <a:r>
              <a:rPr lang="en-US" sz="2600" dirty="0">
                <a:latin typeface="Britannic Bold" pitchFamily="-108" charset="0"/>
              </a:rPr>
              <a:t>Integration</a:t>
            </a:r>
          </a:p>
          <a:p>
            <a:pPr lvl="1" eaLnBrk="1" hangingPunct="1"/>
            <a:r>
              <a:rPr lang="en-US" sz="2600" dirty="0">
                <a:latin typeface="Britannic Bold" pitchFamily="-108" charset="0"/>
              </a:rPr>
              <a:t>Tier 1 for all</a:t>
            </a:r>
          </a:p>
          <a:p>
            <a:pPr eaLnBrk="1" hangingPunct="1"/>
            <a:endParaRPr lang="en-US" dirty="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160</a:t>
            </a:fld>
            <a:endParaRPr lang="en-US"/>
          </a:p>
        </p:txBody>
      </p:sp>
    </p:spTree>
    <p:extLst>
      <p:ext uri="{BB962C8B-B14F-4D97-AF65-F5344CB8AC3E}">
        <p14:creationId xmlns:p14="http://schemas.microsoft.com/office/powerpoint/2010/main" val="11462955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eaLnBrk="1" hangingPunct="1"/>
            <a:r>
              <a:rPr lang="en-US" dirty="0">
                <a:latin typeface="Times New Roman" pitchFamily="-1" charset="0"/>
                <a:ea typeface="ＭＳ Ｐゴシック" pitchFamily="-108" charset="-128"/>
                <a:cs typeface="ＭＳ Ｐゴシック" pitchFamily="-108" charset="-128"/>
              </a:rPr>
              <a:t>NOTICE GREEN GOES FOR “ALL”</a:t>
            </a:r>
          </a:p>
        </p:txBody>
      </p:sp>
      <p:sp>
        <p:nvSpPr>
          <p:cNvPr id="36868" name="Slide Number Placeholder 3"/>
          <p:cNvSpPr>
            <a:spLocks noGrp="1"/>
          </p:cNvSpPr>
          <p:nvPr>
            <p:ph type="sldNum" sz="quarter" idx="5"/>
          </p:nvPr>
        </p:nvSpPr>
        <p:spPr>
          <a:noFill/>
        </p:spPr>
        <p:txBody>
          <a:bodyPr/>
          <a:lstStyle/>
          <a:p>
            <a:fld id="{461C5D91-F66F-8546-B6AD-4561DD8ADAD9}" type="slidenum">
              <a:rPr lang="en-US"/>
              <a:pPr/>
              <a:t>161</a:t>
            </a:fld>
            <a:endParaRPr lang="en-US"/>
          </a:p>
        </p:txBody>
      </p:sp>
    </p:spTree>
    <p:extLst>
      <p:ext uri="{BB962C8B-B14F-4D97-AF65-F5344CB8AC3E}">
        <p14:creationId xmlns:p14="http://schemas.microsoft.com/office/powerpoint/2010/main" val="4064292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E0EEC8B-33CA-6745-BBE1-65C7940A6207}" type="slidenum">
              <a:rPr lang="en-US"/>
              <a:pPr/>
              <a:t>162</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atin typeface="Arial" pitchFamily="-1" charset="0"/>
              </a:rPr>
              <a:t>SAY: </a:t>
            </a:r>
            <a:r>
              <a:rPr lang="en-US" i="1">
                <a:latin typeface="Arial" pitchFamily="-1" charset="0"/>
              </a:rPr>
              <a:t>In general, the implementation of a school-wide PBS approach at the school level is built around five main implementation steps.</a:t>
            </a:r>
            <a:endParaRPr lang="en-US">
              <a:latin typeface="Arial" pitchFamily="-1" charset="0"/>
            </a:endParaRPr>
          </a:p>
          <a:p>
            <a:pPr eaLnBrk="1" hangingPunct="1"/>
            <a:endParaRPr lang="en-US">
              <a:latin typeface="Arial" pitchFamily="-1" charset="0"/>
            </a:endParaRPr>
          </a:p>
        </p:txBody>
      </p:sp>
    </p:spTree>
    <p:extLst>
      <p:ext uri="{BB962C8B-B14F-4D97-AF65-F5344CB8AC3E}">
        <p14:creationId xmlns:p14="http://schemas.microsoft.com/office/powerpoint/2010/main" val="41051865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15384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E0EEC8B-33CA-6745-BBE1-65C7940A6207}" type="slidenum">
              <a:rPr lang="en-US"/>
              <a:pPr/>
              <a:t>16</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atin typeface="Arial" pitchFamily="-1" charset="0"/>
              </a:rPr>
              <a:t>SAY: </a:t>
            </a:r>
            <a:r>
              <a:rPr lang="en-US" i="1">
                <a:latin typeface="Arial" pitchFamily="-1" charset="0"/>
              </a:rPr>
              <a:t>In general, the implementation of a school-wide PBS approach at the school level is built around five main implementation steps.</a:t>
            </a:r>
            <a:endParaRPr lang="en-US">
              <a:latin typeface="Arial" pitchFamily="-1" charset="0"/>
            </a:endParaRPr>
          </a:p>
          <a:p>
            <a:pPr eaLnBrk="1" hangingPunct="1"/>
            <a:endParaRPr lang="en-US">
              <a:latin typeface="Arial" pitchFamily="-1" charset="0"/>
            </a:endParaRPr>
          </a:p>
        </p:txBody>
      </p:sp>
    </p:spTree>
    <p:extLst>
      <p:ext uri="{BB962C8B-B14F-4D97-AF65-F5344CB8AC3E}">
        <p14:creationId xmlns:p14="http://schemas.microsoft.com/office/powerpoint/2010/main" val="2896070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a:latin typeface="Britannic Bold" pitchFamily="-108" charset="0"/>
              </a:rPr>
              <a:t>Use data</a:t>
            </a:r>
          </a:p>
          <a:p>
            <a:pPr lvl="1" eaLnBrk="1" hangingPunct="1"/>
            <a:r>
              <a:rPr lang="en-US" sz="2600" dirty="0">
                <a:latin typeface="Britannic Bold" pitchFamily="-108" charset="0"/>
              </a:rPr>
              <a:t>Focus on outcomes: Academic &amp; behavior success</a:t>
            </a:r>
          </a:p>
          <a:p>
            <a:pPr lvl="1" eaLnBrk="1" hangingPunct="1"/>
            <a:r>
              <a:rPr lang="en-US" sz="2600" dirty="0">
                <a:latin typeface="Britannic Bold" pitchFamily="-108" charset="0"/>
              </a:rPr>
              <a:t>On-going evaluation</a:t>
            </a:r>
          </a:p>
          <a:p>
            <a:pPr eaLnBrk="1" hangingPunct="1"/>
            <a:r>
              <a:rPr lang="en-US" sz="3000" dirty="0">
                <a:latin typeface="Britannic Bold" pitchFamily="-108" charset="0"/>
              </a:rPr>
              <a:t>Ensure cultural and contextual fit</a:t>
            </a:r>
          </a:p>
          <a:p>
            <a:pPr eaLnBrk="1" hangingPunct="1"/>
            <a:r>
              <a:rPr lang="en-US" sz="3000" dirty="0">
                <a:latin typeface="Britannic Bold" pitchFamily="-108" charset="0"/>
              </a:rPr>
              <a:t>Invest in systems</a:t>
            </a:r>
          </a:p>
          <a:p>
            <a:pPr eaLnBrk="1" hangingPunct="1"/>
            <a:r>
              <a:rPr lang="en-US" sz="3000" dirty="0">
                <a:latin typeface="Britannic Bold" pitchFamily="-108" charset="0"/>
              </a:rPr>
              <a:t>Organize research-validated practices within a continuum</a:t>
            </a:r>
          </a:p>
          <a:p>
            <a:pPr lvl="1" eaLnBrk="1" hangingPunct="1"/>
            <a:r>
              <a:rPr lang="en-US" sz="2600" dirty="0">
                <a:latin typeface="Britannic Bold" pitchFamily="-108" charset="0"/>
              </a:rPr>
              <a:t>Instructional &amp; preventative approach</a:t>
            </a:r>
          </a:p>
          <a:p>
            <a:pPr lvl="1" eaLnBrk="1" hangingPunct="1"/>
            <a:r>
              <a:rPr lang="en-US" sz="2600" dirty="0">
                <a:latin typeface="Britannic Bold" pitchFamily="-108" charset="0"/>
              </a:rPr>
              <a:t>Integration</a:t>
            </a:r>
          </a:p>
          <a:p>
            <a:pPr lvl="1" eaLnBrk="1" hangingPunct="1"/>
            <a:r>
              <a:rPr lang="en-US" sz="2600" dirty="0">
                <a:latin typeface="Britannic Bold" pitchFamily="-108" charset="0"/>
              </a:rPr>
              <a:t>Tier 1 for all</a:t>
            </a:r>
          </a:p>
          <a:p>
            <a:pPr eaLnBrk="1" hangingPunct="1"/>
            <a:endParaRPr lang="en-US" dirty="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395579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578595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a:latin typeface="Britannic Bold" pitchFamily="-108" charset="0"/>
              </a:rPr>
              <a:t>Use data</a:t>
            </a:r>
          </a:p>
          <a:p>
            <a:pPr lvl="1" eaLnBrk="1" hangingPunct="1"/>
            <a:r>
              <a:rPr lang="en-US" sz="2600" dirty="0">
                <a:latin typeface="Britannic Bold" pitchFamily="-108" charset="0"/>
              </a:rPr>
              <a:t>Focus on outcomes: Academic &amp; behavior success</a:t>
            </a:r>
          </a:p>
          <a:p>
            <a:pPr lvl="1" eaLnBrk="1" hangingPunct="1"/>
            <a:r>
              <a:rPr lang="en-US" sz="2600" dirty="0">
                <a:latin typeface="Britannic Bold" pitchFamily="-108" charset="0"/>
              </a:rPr>
              <a:t>On-going evaluation</a:t>
            </a:r>
          </a:p>
          <a:p>
            <a:pPr eaLnBrk="1" hangingPunct="1"/>
            <a:r>
              <a:rPr lang="en-US" sz="3000" dirty="0">
                <a:latin typeface="Britannic Bold" pitchFamily="-108" charset="0"/>
              </a:rPr>
              <a:t>Ensure cultural and contextual fit</a:t>
            </a:r>
          </a:p>
          <a:p>
            <a:pPr eaLnBrk="1" hangingPunct="1"/>
            <a:r>
              <a:rPr lang="en-US" sz="3000" dirty="0">
                <a:latin typeface="Britannic Bold" pitchFamily="-108" charset="0"/>
              </a:rPr>
              <a:t>Invest in systems</a:t>
            </a:r>
          </a:p>
          <a:p>
            <a:pPr eaLnBrk="1" hangingPunct="1"/>
            <a:r>
              <a:rPr lang="en-US" sz="3000" dirty="0">
                <a:latin typeface="Britannic Bold" pitchFamily="-108" charset="0"/>
              </a:rPr>
              <a:t>Organize research-validated practices within a continuum</a:t>
            </a:r>
          </a:p>
          <a:p>
            <a:pPr lvl="1" eaLnBrk="1" hangingPunct="1"/>
            <a:r>
              <a:rPr lang="en-US" sz="2600" dirty="0">
                <a:latin typeface="Britannic Bold" pitchFamily="-108" charset="0"/>
              </a:rPr>
              <a:t>Instructional &amp; preventative approach</a:t>
            </a:r>
          </a:p>
          <a:p>
            <a:pPr lvl="1" eaLnBrk="1" hangingPunct="1"/>
            <a:r>
              <a:rPr lang="en-US" sz="2600" dirty="0">
                <a:latin typeface="Britannic Bold" pitchFamily="-108" charset="0"/>
              </a:rPr>
              <a:t>Integration</a:t>
            </a:r>
          </a:p>
          <a:p>
            <a:pPr lvl="1" eaLnBrk="1" hangingPunct="1"/>
            <a:r>
              <a:rPr lang="en-US" sz="2600" dirty="0">
                <a:latin typeface="Britannic Bold" pitchFamily="-108" charset="0"/>
              </a:rPr>
              <a:t>Tier 1 for all</a:t>
            </a:r>
          </a:p>
          <a:p>
            <a:pPr eaLnBrk="1" hangingPunct="1"/>
            <a:endParaRPr lang="en-US" dirty="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28754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endParaRPr lang="en-US" dirty="0">
              <a:latin typeface="Arial" pitchFamily="-83" charset="0"/>
              <a:ea typeface="ＭＳ Ｐゴシック" pitchFamily="-108" charset="-128"/>
              <a:cs typeface="ＭＳ Ｐゴシック" pitchFamily="-108" charset="-128"/>
            </a:endParaRPr>
          </a:p>
        </p:txBody>
      </p:sp>
      <p:sp>
        <p:nvSpPr>
          <p:cNvPr id="18125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2D4C6AF-A613-0E4D-8A5A-DD9B1D0FB63E}"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48558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245526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a:latin typeface="Britannic Bold" pitchFamily="-108" charset="0"/>
              </a:rPr>
              <a:t>Use data</a:t>
            </a:r>
          </a:p>
          <a:p>
            <a:pPr lvl="1" eaLnBrk="1" hangingPunct="1"/>
            <a:r>
              <a:rPr lang="en-US" sz="2600" dirty="0">
                <a:latin typeface="Britannic Bold" pitchFamily="-108" charset="0"/>
              </a:rPr>
              <a:t>Focus on outcomes: Academic &amp; behavior success</a:t>
            </a:r>
          </a:p>
          <a:p>
            <a:pPr lvl="1" eaLnBrk="1" hangingPunct="1"/>
            <a:r>
              <a:rPr lang="en-US" sz="2600" dirty="0">
                <a:latin typeface="Britannic Bold" pitchFamily="-108" charset="0"/>
              </a:rPr>
              <a:t>On-going evaluation</a:t>
            </a:r>
          </a:p>
          <a:p>
            <a:pPr eaLnBrk="1" hangingPunct="1"/>
            <a:r>
              <a:rPr lang="en-US" sz="3000" dirty="0">
                <a:latin typeface="Britannic Bold" pitchFamily="-108" charset="0"/>
              </a:rPr>
              <a:t>Ensure cultural and contextual fit</a:t>
            </a:r>
          </a:p>
          <a:p>
            <a:pPr eaLnBrk="1" hangingPunct="1"/>
            <a:r>
              <a:rPr lang="en-US" sz="3000" dirty="0">
                <a:latin typeface="Britannic Bold" pitchFamily="-108" charset="0"/>
              </a:rPr>
              <a:t>Invest in systems</a:t>
            </a:r>
          </a:p>
          <a:p>
            <a:pPr eaLnBrk="1" hangingPunct="1"/>
            <a:r>
              <a:rPr lang="en-US" sz="3000" dirty="0">
                <a:latin typeface="Britannic Bold" pitchFamily="-108" charset="0"/>
              </a:rPr>
              <a:t>Organize research-validated practices within a continuum</a:t>
            </a:r>
          </a:p>
          <a:p>
            <a:pPr lvl="1" eaLnBrk="1" hangingPunct="1"/>
            <a:r>
              <a:rPr lang="en-US" sz="2600" dirty="0">
                <a:latin typeface="Britannic Bold" pitchFamily="-108" charset="0"/>
              </a:rPr>
              <a:t>Instructional &amp; preventative approach</a:t>
            </a:r>
          </a:p>
          <a:p>
            <a:pPr lvl="1" eaLnBrk="1" hangingPunct="1"/>
            <a:r>
              <a:rPr lang="en-US" sz="2600" dirty="0">
                <a:latin typeface="Britannic Bold" pitchFamily="-108" charset="0"/>
              </a:rPr>
              <a:t>Integration</a:t>
            </a:r>
          </a:p>
          <a:p>
            <a:pPr lvl="1" eaLnBrk="1" hangingPunct="1"/>
            <a:r>
              <a:rPr lang="en-US" sz="2600" dirty="0">
                <a:latin typeface="Britannic Bold" pitchFamily="-108" charset="0"/>
              </a:rPr>
              <a:t>Tier 1 for all</a:t>
            </a:r>
          </a:p>
          <a:p>
            <a:pPr eaLnBrk="1" hangingPunct="1"/>
            <a:endParaRPr lang="en-US" dirty="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245681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a:latin typeface="Britannic Bold" pitchFamily="-108" charset="0"/>
              </a:rPr>
              <a:t>Use data</a:t>
            </a:r>
          </a:p>
          <a:p>
            <a:pPr lvl="1" eaLnBrk="1" hangingPunct="1"/>
            <a:r>
              <a:rPr lang="en-US" sz="2600" dirty="0">
                <a:latin typeface="Britannic Bold" pitchFamily="-108" charset="0"/>
              </a:rPr>
              <a:t>Focus on outcomes: Academic &amp; behavior success</a:t>
            </a:r>
          </a:p>
          <a:p>
            <a:pPr lvl="1" eaLnBrk="1" hangingPunct="1"/>
            <a:r>
              <a:rPr lang="en-US" sz="2600" dirty="0">
                <a:latin typeface="Britannic Bold" pitchFamily="-108" charset="0"/>
              </a:rPr>
              <a:t>On-going evaluation</a:t>
            </a:r>
          </a:p>
          <a:p>
            <a:pPr eaLnBrk="1" hangingPunct="1"/>
            <a:r>
              <a:rPr lang="en-US" sz="3000" dirty="0">
                <a:latin typeface="Britannic Bold" pitchFamily="-108" charset="0"/>
              </a:rPr>
              <a:t>Ensure cultural and contextual fit</a:t>
            </a:r>
          </a:p>
          <a:p>
            <a:pPr eaLnBrk="1" hangingPunct="1"/>
            <a:r>
              <a:rPr lang="en-US" sz="3000" dirty="0">
                <a:latin typeface="Britannic Bold" pitchFamily="-108" charset="0"/>
              </a:rPr>
              <a:t>Invest in systems</a:t>
            </a:r>
          </a:p>
          <a:p>
            <a:pPr eaLnBrk="1" hangingPunct="1"/>
            <a:r>
              <a:rPr lang="en-US" sz="3000" dirty="0">
                <a:latin typeface="Britannic Bold" pitchFamily="-108" charset="0"/>
              </a:rPr>
              <a:t>Organize research-validated practices within a continuum</a:t>
            </a:r>
          </a:p>
          <a:p>
            <a:pPr lvl="1" eaLnBrk="1" hangingPunct="1"/>
            <a:r>
              <a:rPr lang="en-US" sz="2600" dirty="0">
                <a:latin typeface="Britannic Bold" pitchFamily="-108" charset="0"/>
              </a:rPr>
              <a:t>Instructional &amp; preventative approach</a:t>
            </a:r>
          </a:p>
          <a:p>
            <a:pPr lvl="1" eaLnBrk="1" hangingPunct="1"/>
            <a:r>
              <a:rPr lang="en-US" sz="2600" dirty="0">
                <a:latin typeface="Britannic Bold" pitchFamily="-108" charset="0"/>
              </a:rPr>
              <a:t>Integration</a:t>
            </a:r>
          </a:p>
          <a:p>
            <a:pPr lvl="1" eaLnBrk="1" hangingPunct="1"/>
            <a:r>
              <a:rPr lang="en-US" sz="2600" dirty="0">
                <a:latin typeface="Britannic Bold" pitchFamily="-108" charset="0"/>
              </a:rPr>
              <a:t>Tier 1 for all</a:t>
            </a:r>
          </a:p>
          <a:p>
            <a:pPr eaLnBrk="1" hangingPunct="1"/>
            <a:endParaRPr lang="en-US" dirty="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74063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a:latin typeface="Britannic Bold" pitchFamily="-108" charset="0"/>
              </a:rPr>
              <a:t>Use data</a:t>
            </a:r>
          </a:p>
          <a:p>
            <a:pPr lvl="1" eaLnBrk="1" hangingPunct="1"/>
            <a:r>
              <a:rPr lang="en-US" sz="2600" dirty="0">
                <a:latin typeface="Britannic Bold" pitchFamily="-108" charset="0"/>
              </a:rPr>
              <a:t>Focus on outcomes: Academic &amp; behavior success</a:t>
            </a:r>
          </a:p>
          <a:p>
            <a:pPr lvl="1" eaLnBrk="1" hangingPunct="1"/>
            <a:r>
              <a:rPr lang="en-US" sz="2600" dirty="0">
                <a:latin typeface="Britannic Bold" pitchFamily="-108" charset="0"/>
              </a:rPr>
              <a:t>On-going evaluation</a:t>
            </a:r>
          </a:p>
          <a:p>
            <a:pPr eaLnBrk="1" hangingPunct="1"/>
            <a:r>
              <a:rPr lang="en-US" sz="3000" dirty="0">
                <a:latin typeface="Britannic Bold" pitchFamily="-108" charset="0"/>
              </a:rPr>
              <a:t>Ensure cultural and contextual fit</a:t>
            </a:r>
          </a:p>
          <a:p>
            <a:pPr eaLnBrk="1" hangingPunct="1"/>
            <a:r>
              <a:rPr lang="en-US" sz="3000" dirty="0">
                <a:latin typeface="Britannic Bold" pitchFamily="-108" charset="0"/>
              </a:rPr>
              <a:t>Invest in systems</a:t>
            </a:r>
          </a:p>
          <a:p>
            <a:pPr eaLnBrk="1" hangingPunct="1"/>
            <a:r>
              <a:rPr lang="en-US" sz="3000" dirty="0">
                <a:latin typeface="Britannic Bold" pitchFamily="-108" charset="0"/>
              </a:rPr>
              <a:t>Organize research-validated practices within a continuum</a:t>
            </a:r>
          </a:p>
          <a:p>
            <a:pPr lvl="1" eaLnBrk="1" hangingPunct="1"/>
            <a:r>
              <a:rPr lang="en-US" sz="2600" dirty="0">
                <a:latin typeface="Britannic Bold" pitchFamily="-108" charset="0"/>
              </a:rPr>
              <a:t>Instructional &amp; preventative approach</a:t>
            </a:r>
          </a:p>
          <a:p>
            <a:pPr lvl="1" eaLnBrk="1" hangingPunct="1"/>
            <a:r>
              <a:rPr lang="en-US" sz="2600" dirty="0">
                <a:latin typeface="Britannic Bold" pitchFamily="-108" charset="0"/>
              </a:rPr>
              <a:t>Integration</a:t>
            </a:r>
          </a:p>
          <a:p>
            <a:pPr lvl="1" eaLnBrk="1" hangingPunct="1"/>
            <a:r>
              <a:rPr lang="en-US" sz="2600" dirty="0">
                <a:latin typeface="Britannic Bold" pitchFamily="-108" charset="0"/>
              </a:rPr>
              <a:t>Tier 1 for all</a:t>
            </a:r>
          </a:p>
          <a:p>
            <a:pPr eaLnBrk="1" hangingPunct="1"/>
            <a:endParaRPr lang="en-US" dirty="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347214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US" dirty="0">
                <a:latin typeface="Arial" pitchFamily="-1" charset="0"/>
                <a:ea typeface="ＭＳ Ｐゴシック" pitchFamily="-108" charset="-128"/>
                <a:cs typeface="ＭＳ Ｐゴシック" pitchFamily="-108" charset="-128"/>
              </a:rPr>
              <a:t>Modify as appropriate to match your training</a:t>
            </a:r>
            <a:r>
              <a:rPr lang="en-US" baseline="0" dirty="0">
                <a:latin typeface="Arial" pitchFamily="-1" charset="0"/>
                <a:ea typeface="ＭＳ Ｐゴシック" pitchFamily="-108" charset="-128"/>
                <a:cs typeface="ＭＳ Ｐゴシック" pitchFamily="-108" charset="-128"/>
              </a:rPr>
              <a:t> approach (e.g., change number of TA days, but not training days)</a:t>
            </a:r>
            <a:endParaRPr lang="en-US" dirty="0">
              <a:latin typeface="Arial" pitchFamily="-1" charset="0"/>
              <a:ea typeface="ＭＳ Ｐゴシック" pitchFamily="-108" charset="-128"/>
              <a:cs typeface="ＭＳ Ｐゴシック" pitchFamily="-108" charset="-128"/>
            </a:endParaRPr>
          </a:p>
        </p:txBody>
      </p:sp>
      <p:sp>
        <p:nvSpPr>
          <p:cNvPr id="70660" name="Slide Number Placeholder 3"/>
          <p:cNvSpPr>
            <a:spLocks noGrp="1"/>
          </p:cNvSpPr>
          <p:nvPr>
            <p:ph type="sldNum" sz="quarter" idx="5"/>
          </p:nvPr>
        </p:nvSpPr>
        <p:spPr>
          <a:noFill/>
        </p:spPr>
        <p:txBody>
          <a:bodyPr/>
          <a:lstStyle/>
          <a:p>
            <a:fld id="{92B02EF1-07F5-9B4B-B939-BC8F171F663F}" type="slidenum">
              <a:rPr lang="en-US"/>
              <a:pPr/>
              <a:t>3</a:t>
            </a:fld>
            <a:endParaRPr lang="en-US"/>
          </a:p>
        </p:txBody>
      </p:sp>
    </p:spTree>
    <p:extLst>
      <p:ext uri="{BB962C8B-B14F-4D97-AF65-F5344CB8AC3E}">
        <p14:creationId xmlns:p14="http://schemas.microsoft.com/office/powerpoint/2010/main" val="34257844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063430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48583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739200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512190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686030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pPr eaLnBrk="1" hangingPunct="1"/>
            <a:endParaRPr lang="en-US">
              <a:latin typeface="Times New Roman" pitchFamily="-1" charset="0"/>
            </a:endParaRPr>
          </a:p>
        </p:txBody>
      </p:sp>
      <p:sp>
        <p:nvSpPr>
          <p:cNvPr id="18330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2AF163-BACE-EC41-9F3B-D8FB2E81DE5B}"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206261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585103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0E3BF2-4526-9F47-8D24-CC6A9ABD5C40}"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230570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848856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7800C4-011D-6040-BDD6-375B1D8D8DD4}" type="slidenum">
              <a:rPr kumimoji="0" lang="en-US" sz="1200" b="0" i="0" u="none" strike="noStrike" kern="1200" cap="none" spc="0" normalizeH="0" baseline="0" noProof="0">
                <a:ln>
                  <a:noFill/>
                </a:ln>
                <a:solidFill>
                  <a:srgbClr val="000000"/>
                </a:solidFill>
                <a:effectLst/>
                <a:uLnTx/>
                <a:uFillTx/>
                <a:latin typeface="Times New Roman" pitchFamily="-1" charset="0"/>
                <a:ea typeface="Arial" pitchFamily="-1" charset="0"/>
                <a:cs typeface="Arial" pitchFamily="-1"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pitchFamily="-1" charset="0"/>
              <a:ea typeface="Arial" pitchFamily="-1" charset="0"/>
              <a:cs typeface="Arial" pitchFamily="-1"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a:latin typeface="Times New Roman" pitchFamily="-1" charset="0"/>
                <a:ea typeface="ＭＳ Ｐゴシック" pitchFamily="-108" charset="-128"/>
                <a:cs typeface="ＭＳ Ｐゴシック" pitchFamily="-108" charset="-128"/>
              </a:rPr>
              <a:t>1. Added this slide</a:t>
            </a:r>
          </a:p>
        </p:txBody>
      </p:sp>
    </p:spTree>
    <p:extLst>
      <p:ext uri="{BB962C8B-B14F-4D97-AF65-F5344CB8AC3E}">
        <p14:creationId xmlns:p14="http://schemas.microsoft.com/office/powerpoint/2010/main" val="135588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8A3A8AA-6ACE-AE42-A9F6-8D864995452C}" type="slidenum">
              <a:rPr lang="en-US"/>
              <a:pPr/>
              <a:t>4</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462196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8FCB6B-AFD3-3C43-B1CD-3E91718DE84A}"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1327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DB7C96-9A96-944B-9004-87FC35ED3F28}"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153298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r>
              <a:rPr lang="en-US" sz="1000" dirty="0">
                <a:latin typeface="Arial" pitchFamily="-83" charset="0"/>
                <a:ea typeface="ＭＳ Ｐゴシック" pitchFamily="-108" charset="-128"/>
                <a:cs typeface="ＭＳ Ｐゴシック" pitchFamily="-108" charset="-128"/>
              </a:rPr>
              <a:t>Explicitly teaching social skills school-wide: Using a matrix to guide instruction.  Intervention in School and Clinic, 47, 259-266. </a:t>
            </a:r>
            <a:r>
              <a:rPr lang="en-US" sz="1000" dirty="0" err="1">
                <a:solidFill>
                  <a:srgbClr val="333300"/>
                </a:solidFill>
                <a:latin typeface="Arial" pitchFamily="-83" charset="0"/>
                <a:ea typeface="ＭＳ Ｐゴシック" pitchFamily="-108" charset="-128"/>
                <a:cs typeface="ＭＳ Ｐゴシック" pitchFamily="-108" charset="-128"/>
              </a:rPr>
              <a:t>doi</a:t>
            </a:r>
            <a:r>
              <a:rPr lang="en-US" sz="1000" dirty="0">
                <a:solidFill>
                  <a:srgbClr val="333300"/>
                </a:solidFill>
                <a:latin typeface="Arial" pitchFamily="-83" charset="0"/>
                <a:ea typeface="ＭＳ Ｐゴシック" pitchFamily="-108" charset="-128"/>
                <a:cs typeface="ＭＳ Ｐゴシック" pitchFamily="-108" charset="-128"/>
              </a:rPr>
              <a:t>: 10.1177/1053451211430121</a:t>
            </a:r>
          </a:p>
          <a:p>
            <a:endParaRPr lang="en-US" sz="1000" dirty="0">
              <a:solidFill>
                <a:srgbClr val="333300"/>
              </a:solidFill>
              <a:latin typeface="Arial" pitchFamily="-83" charset="0"/>
              <a:ea typeface="ＭＳ Ｐゴシック" pitchFamily="-108" charset="-128"/>
              <a:cs typeface="ＭＳ Ｐゴシック" pitchFamily="-108" charset="-128"/>
            </a:endParaRPr>
          </a:p>
          <a:p>
            <a:r>
              <a:rPr lang="en-US" sz="1000" dirty="0">
                <a:solidFill>
                  <a:srgbClr val="333300"/>
                </a:solidFill>
                <a:latin typeface="Arial" pitchFamily="-83" charset="0"/>
                <a:ea typeface="ＭＳ Ｐゴシック" pitchFamily="-108" charset="-128"/>
                <a:cs typeface="ＭＳ Ｐゴシック" pitchFamily="-108" charset="-128"/>
              </a:rPr>
              <a:t>The last authors were folks from the central MA cohort of PBIS schools we trained!!!!!</a:t>
            </a:r>
          </a:p>
          <a:p>
            <a:endParaRPr lang="en-US" dirty="0">
              <a:latin typeface="Arial" pitchFamily="-83" charset="0"/>
              <a:ea typeface="ＭＳ Ｐゴシック" pitchFamily="-108" charset="-128"/>
              <a:cs typeface="ＭＳ Ｐゴシック" pitchFamily="-108" charset="-128"/>
            </a:endParaRPr>
          </a:p>
        </p:txBody>
      </p:sp>
      <p:sp>
        <p:nvSpPr>
          <p:cNvPr id="4813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C669A0-F141-924F-A964-619E14B1D41F}" type="slidenum">
              <a:rPr kumimoji="0" lang="en-US" sz="1200" b="0" i="0" u="none" strike="noStrike" kern="1200" cap="none" spc="0" normalizeH="0" baseline="0" noProof="0" smtClean="0">
                <a:ln>
                  <a:noFill/>
                </a:ln>
                <a:solidFill>
                  <a:srgbClr val="000000"/>
                </a:solidFill>
                <a:effectLst/>
                <a:uLnTx/>
                <a:uFillTx/>
                <a:latin typeface="Arial" pitchFamily="-83" charset="0"/>
                <a:ea typeface="ＭＳ Ｐゴシック" pitchFamily="-108" charset="-128"/>
                <a:cs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pitchFamily="-83"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933411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8009837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20467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r>
              <a:rPr lang="en-US">
                <a:latin typeface="Times New Roman" pitchFamily="-1" charset="0"/>
                <a:ea typeface="ＭＳ Ｐゴシック" pitchFamily="-108" charset="-128"/>
                <a:cs typeface="ＭＳ Ｐゴシック" pitchFamily="-108" charset="-128"/>
              </a:rPr>
              <a:t>1. Added this example </a:t>
            </a:r>
          </a:p>
        </p:txBody>
      </p:sp>
      <p:sp>
        <p:nvSpPr>
          <p:cNvPr id="162820"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A57F2D-9414-5449-B017-A3EE0C9CB464}" type="slidenum">
              <a:rPr kumimoji="0" lang="en-US" sz="1200" b="0" i="0" u="none" strike="noStrike" kern="1200" cap="none" spc="0" normalizeH="0" baseline="0" noProof="0">
                <a:ln>
                  <a:noFill/>
                </a:ln>
                <a:solidFill>
                  <a:srgbClr val="000000"/>
                </a:solidFill>
                <a:effectLst/>
                <a:uLnTx/>
                <a:uFillTx/>
                <a:latin typeface="Times New Roman" pitchFamily="-1" charset="0"/>
                <a:ea typeface="Arial" pitchFamily="-1" charset="0"/>
                <a:cs typeface="Arial" pitchFamily="-1"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pitchFamily="-1" charset="0"/>
              <a:ea typeface="Arial" pitchFamily="-1" charset="0"/>
              <a:cs typeface="Arial" pitchFamily="-1" charset="0"/>
            </a:endParaRPr>
          </a:p>
        </p:txBody>
      </p:sp>
    </p:spTree>
    <p:extLst>
      <p:ext uri="{BB962C8B-B14F-4D97-AF65-F5344CB8AC3E}">
        <p14:creationId xmlns:p14="http://schemas.microsoft.com/office/powerpoint/2010/main" val="2537083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6809172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411313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5D40C3-D85F-7B47-B2D4-0622AB0129CF}"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1528836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57927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27652" name="Slide Number Placeholder 3"/>
          <p:cNvSpPr>
            <a:spLocks noGrp="1"/>
          </p:cNvSpPr>
          <p:nvPr>
            <p:ph type="sldNum" sz="quarter" idx="5"/>
          </p:nvPr>
        </p:nvSpPr>
        <p:spPr>
          <a:noFill/>
        </p:spPr>
        <p:txBody>
          <a:bodyPr/>
          <a:lstStyle/>
          <a:p>
            <a:fld id="{71426384-DA04-9147-BD2C-A7E4A3624BF2}" type="slidenum">
              <a:rPr lang="en-US"/>
              <a:pPr/>
              <a:t>5</a:t>
            </a:fld>
            <a:endParaRPr lang="en-US"/>
          </a:p>
        </p:txBody>
      </p:sp>
    </p:spTree>
    <p:extLst>
      <p:ext uri="{BB962C8B-B14F-4D97-AF65-F5344CB8AC3E}">
        <p14:creationId xmlns:p14="http://schemas.microsoft.com/office/powerpoint/2010/main" val="26298391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753482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a:t>
            </a:r>
            <a:r>
              <a:rPr lang="en-US" baseline="0" dirty="0"/>
              <a:t> </a:t>
            </a:r>
            <a:r>
              <a:rPr lang="en-US" dirty="0"/>
              <a:t>One </a:t>
            </a:r>
            <a:r>
              <a:rPr lang="en-US" baseline="0" dirty="0"/>
              <a:t>example of how a school/facility may choose to demonstrate their system of staff managed vs. office managed behaviors.</a:t>
            </a:r>
          </a:p>
          <a:p>
            <a:endParaRPr lang="en-US" baseline="0" dirty="0"/>
          </a:p>
          <a:p>
            <a:r>
              <a:rPr lang="en-US" dirty="0"/>
              <a:t>More information and examples are available at www.pbisapps.org in the SWIS Resources section. </a:t>
            </a:r>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8" charset="-128"/>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331B57-0BE5-4F82-AA58-76F53EFF3ADA}" type="datetime8">
              <a:rPr kumimoji="0" lang="en-US" sz="1200" b="0" i="0" u="none" strike="noStrike" kern="1200" cap="none" spc="0" normalizeH="0" baseline="0" noProof="0" smtClean="0">
                <a:ln>
                  <a:noFill/>
                </a:ln>
                <a:solidFill>
                  <a:prstClr val="black"/>
                </a:solidFill>
                <a:effectLst/>
                <a:uLnTx/>
                <a:uFillTx/>
                <a:latin typeface="Calibri"/>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11/22/19 10:07 AM</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8" charset="-128"/>
            </a:endParaRPr>
          </a:p>
        </p:txBody>
      </p:sp>
      <p:sp>
        <p:nvSpPr>
          <p:cNvPr id="6" name="Footer Placeholder 5"/>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br>
            <a: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t>MICROSOFT MAKES NO WARRANTIES, EXPRESS, IMPLIED OR STATUTORY, AS TO THE INFORMATION IN THIS PRESENTATION.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8" charset="-128"/>
            </a:endParaRPr>
          </a:p>
        </p:txBody>
      </p:sp>
      <p:sp>
        <p:nvSpPr>
          <p:cNvPr id="7" name="Slide Number Placeholder 6"/>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8" charset="-128"/>
            </a:endParaRPr>
          </a:p>
        </p:txBody>
      </p:sp>
    </p:spTree>
    <p:extLst>
      <p:ext uri="{BB962C8B-B14F-4D97-AF65-F5344CB8AC3E}">
        <p14:creationId xmlns:p14="http://schemas.microsoft.com/office/powerpoint/2010/main" val="1178965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a:t>
            </a:r>
            <a:r>
              <a:rPr lang="en-US" baseline="0" dirty="0"/>
              <a:t> </a:t>
            </a:r>
            <a:r>
              <a:rPr lang="en-US" dirty="0"/>
              <a:t>One </a:t>
            </a:r>
            <a:r>
              <a:rPr lang="en-US" baseline="0" dirty="0"/>
              <a:t>example of how a school/facility may choose to demonstrate their system of staff managed vs. office managed behaviors.</a:t>
            </a:r>
          </a:p>
          <a:p>
            <a:endParaRPr lang="en-US" baseline="0" dirty="0"/>
          </a:p>
          <a:p>
            <a:r>
              <a:rPr lang="en-US" dirty="0"/>
              <a:t>More information and examples are available at www.pbisapps.org in the SWIS Resources section. </a:t>
            </a:r>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8" charset="-128"/>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331B57-0BE5-4F82-AA58-76F53EFF3ADA}" type="datetime8">
              <a:rPr kumimoji="0" lang="en-US" sz="1200" b="0" i="0" u="none" strike="noStrike" kern="1200" cap="none" spc="0" normalizeH="0" baseline="0" noProof="0" smtClean="0">
                <a:ln>
                  <a:noFill/>
                </a:ln>
                <a:solidFill>
                  <a:prstClr val="black"/>
                </a:solidFill>
                <a:effectLst/>
                <a:uLnTx/>
                <a:uFillTx/>
                <a:latin typeface="Calibri"/>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11/22/19 10:07 AM</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8" charset="-128"/>
            </a:endParaRPr>
          </a:p>
        </p:txBody>
      </p:sp>
      <p:sp>
        <p:nvSpPr>
          <p:cNvPr id="6" name="Footer Placeholder 5"/>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br>
            <a: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t>MICROSOFT MAKES NO WARRANTIES, EXPRESS, IMPLIED OR STATUTORY, AS TO THE INFORMATION IN THIS PRESENTATION.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8" charset="-128"/>
            </a:endParaRPr>
          </a:p>
        </p:txBody>
      </p:sp>
      <p:sp>
        <p:nvSpPr>
          <p:cNvPr id="7" name="Slide Number Placeholder 6"/>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8" charset="-128"/>
            </a:endParaRPr>
          </a:p>
        </p:txBody>
      </p:sp>
    </p:spTree>
    <p:extLst>
      <p:ext uri="{BB962C8B-B14F-4D97-AF65-F5344CB8AC3E}">
        <p14:creationId xmlns:p14="http://schemas.microsoft.com/office/powerpoint/2010/main" val="3640041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Trainer Note: Another example of how a school/facility</a:t>
            </a:r>
            <a:r>
              <a:rPr lang="en-US" baseline="0" dirty="0"/>
              <a:t> may choose to demonstrate their system of staff managed vs. office managed behaviors. This example is displayed as a flow chart.</a:t>
            </a:r>
          </a:p>
          <a:p>
            <a:endParaRPr lang="en-US" baseline="0" dirty="0"/>
          </a:p>
          <a:p>
            <a:r>
              <a:rPr lang="en-US" baseline="0" dirty="0"/>
              <a:t>The goal is for schools/facilities to have a predictable system to support all staff in responding to behavior.</a:t>
            </a:r>
          </a:p>
          <a:p>
            <a:endParaRPr lang="en-US" baseline="0" dirty="0"/>
          </a:p>
          <a:p>
            <a:r>
              <a:rPr lang="en-US" dirty="0"/>
              <a:t>More information and examples are available at www.pbisapps.org in the SWIS Resources section. </a:t>
            </a:r>
          </a:p>
        </p:txBody>
      </p:sp>
      <p:sp>
        <p:nvSpPr>
          <p:cNvPr id="4" name="Header Placeholder 3"/>
          <p:cNvSpPr>
            <a:spLocks noGrp="1"/>
          </p:cNvSpPr>
          <p:nvPr>
            <p:ph type="hd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8" charset="-128"/>
            </a:endParaRPr>
          </a:p>
        </p:txBody>
      </p:sp>
      <p:sp>
        <p:nvSpPr>
          <p:cNvPr id="5" name="Date Placeholder 4"/>
          <p:cNvSpPr>
            <a:spLocks noGrp="1"/>
          </p:cNvSpPr>
          <p:nvPr>
            <p:ph type="dt"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331B57-0BE5-4F82-AA58-76F53EFF3ADA}" type="datetime8">
              <a:rPr kumimoji="0" lang="en-US" sz="1200" b="0" i="0" u="none" strike="noStrike" kern="1200" cap="none" spc="0" normalizeH="0" baseline="0" noProof="0" smtClean="0">
                <a:ln>
                  <a:noFill/>
                </a:ln>
                <a:solidFill>
                  <a:prstClr val="black"/>
                </a:solidFill>
                <a:effectLst/>
                <a:uLnTx/>
                <a:uFillTx/>
                <a:latin typeface="Calibri"/>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11/22/19 10:07 AM</a:t>
            </a:fld>
            <a:endParaRPr kumimoji="0" lang="en-US" sz="1200" b="0" i="0" u="none" strike="noStrike" kern="1200" cap="none" spc="0" normalizeH="0" baseline="0" noProof="0">
              <a:ln>
                <a:noFill/>
              </a:ln>
              <a:solidFill>
                <a:prstClr val="black"/>
              </a:solidFill>
              <a:effectLst/>
              <a:uLnTx/>
              <a:uFillTx/>
              <a:latin typeface="Calibri"/>
              <a:ea typeface="ＭＳ Ｐゴシック" pitchFamily="-108" charset="-128"/>
            </a:endParaRPr>
          </a:p>
        </p:txBody>
      </p:sp>
      <p:sp>
        <p:nvSpPr>
          <p:cNvPr id="6" name="Footer Placeholder 5"/>
          <p:cNvSpPr>
            <a:spLocks noGrp="1"/>
          </p:cNvSpPr>
          <p:nvPr>
            <p:ph type="ftr"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t>© 2007 Microsoft Corporation. All rights reserved. Microsoft, Windows, Windows Vista and other product names are or may be registered trademarks and/or trademarks in the U.S. and/or other countries.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br>
            <a:r>
              <a:rPr kumimoji="0" lang="en-US" sz="1200" b="0" i="0" u="none" strike="noStrike" kern="1200" cap="none" spc="0" normalizeH="0" baseline="0" noProof="0">
                <a:ln>
                  <a:noFill/>
                </a:ln>
                <a:solidFill>
                  <a:srgbClr val="000000"/>
                </a:solidFill>
                <a:effectLst/>
                <a:uLnTx/>
                <a:uFillTx/>
                <a:latin typeface="Calibri"/>
                <a:ea typeface="ＭＳ Ｐゴシック" pitchFamily="-108" charset="-128"/>
              </a:rPr>
              <a:t>MICROSOFT MAKES NO WARRANTIES, EXPRESS, IMPLIED OR STATUTORY, AS TO THE INFORMATION IN THIS PRESENTATION.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8" charset="-128"/>
            </a:endParaRPr>
          </a:p>
        </p:txBody>
      </p:sp>
      <p:sp>
        <p:nvSpPr>
          <p:cNvPr id="7" name="Slide Number Placeholder 6"/>
          <p:cNvSpPr>
            <a:spLocks noGrp="1"/>
          </p:cNvSpPr>
          <p:nvPr>
            <p:ph type="sldNum" sz="quarter" idx="13"/>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87E0CF-87F6-4B58-B8B8-DCAB2DAAF3CA}" type="slidenum">
              <a:rPr kumimoji="0" lang="en-US" sz="1200" b="0" i="0" u="none" strike="noStrike" kern="1200" cap="none" spc="0" normalizeH="0" baseline="0" noProof="0" smtClean="0">
                <a:ln>
                  <a:noFill/>
                </a:ln>
                <a:solidFill>
                  <a:prstClr val="black"/>
                </a:solidFill>
                <a:effectLst/>
                <a:uLnTx/>
                <a:uFillTx/>
                <a:latin typeface="Calibri"/>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108" charset="-128"/>
            </a:endParaRPr>
          </a:p>
        </p:txBody>
      </p:sp>
    </p:spTree>
    <p:extLst>
      <p:ext uri="{BB962C8B-B14F-4D97-AF65-F5344CB8AC3E}">
        <p14:creationId xmlns:p14="http://schemas.microsoft.com/office/powerpoint/2010/main" val="1282311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382256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1884020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1806536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section numbers, color coding, and structure into</a:t>
            </a:r>
            <a:r>
              <a:rPr lang="en-US" baseline="0" dirty="0"/>
              <a:t> ppt.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351843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0EEC8B-33CA-6745-BBE1-65C7940A6207}"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a:latin typeface="Arial" pitchFamily="-1" charset="0"/>
              </a:rPr>
              <a:t>SAY: </a:t>
            </a:r>
            <a:r>
              <a:rPr lang="en-US" i="1">
                <a:latin typeface="Arial" pitchFamily="-1" charset="0"/>
              </a:rPr>
              <a:t>In general, the implementation of a school-wide PBS approach at the school level is built around five main implementation steps.</a:t>
            </a:r>
            <a:endParaRPr lang="en-US">
              <a:latin typeface="Arial" pitchFamily="-1" charset="0"/>
            </a:endParaRPr>
          </a:p>
          <a:p>
            <a:pPr eaLnBrk="1" hangingPunct="1"/>
            <a:endParaRPr lang="en-US">
              <a:latin typeface="Arial" pitchFamily="-1" charset="0"/>
            </a:endParaRPr>
          </a:p>
        </p:txBody>
      </p:sp>
    </p:spTree>
    <p:extLst>
      <p:ext uri="{BB962C8B-B14F-4D97-AF65-F5344CB8AC3E}">
        <p14:creationId xmlns:p14="http://schemas.microsoft.com/office/powerpoint/2010/main" val="380957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section numbers, color coding, and structure into</a:t>
            </a:r>
            <a:r>
              <a:rPr lang="en-US" baseline="0" dirty="0"/>
              <a:t> ppt.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160351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6</a:t>
            </a:fld>
            <a:endParaRPr lang="en-US"/>
          </a:p>
        </p:txBody>
      </p:sp>
    </p:spTree>
    <p:extLst>
      <p:ext uri="{BB962C8B-B14F-4D97-AF65-F5344CB8AC3E}">
        <p14:creationId xmlns:p14="http://schemas.microsoft.com/office/powerpoint/2010/main" val="2935883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section numbers, color coding, and structure into</a:t>
            </a:r>
            <a:r>
              <a:rPr lang="en-US" baseline="0" dirty="0"/>
              <a:t> ppt.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9478819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section numbers, color coding, and structure into</a:t>
            </a:r>
            <a:r>
              <a:rPr lang="en-US" baseline="0" dirty="0"/>
              <a:t> ppt.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8138380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 section numbers, color coding, and structure into</a:t>
            </a:r>
            <a:r>
              <a:rPr lang="en-US" baseline="0" dirty="0"/>
              <a:t> ppt.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5823610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4609556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727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E072F8-D544-2C4E-BFCF-3A1338F84711}" type="slidenum">
              <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6328757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35113182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5109134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Workbook pg. 124</a:t>
            </a:r>
          </a:p>
        </p:txBody>
      </p:sp>
    </p:spTree>
    <p:extLst>
      <p:ext uri="{BB962C8B-B14F-4D97-AF65-F5344CB8AC3E}">
        <p14:creationId xmlns:p14="http://schemas.microsoft.com/office/powerpoint/2010/main" val="32443414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588189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412" rtl="0" eaLnBrk="1" fontAlgn="base" latinLnBrk="0" hangingPunct="1">
              <a:lnSpc>
                <a:spcPct val="100000"/>
              </a:lnSpc>
              <a:spcBef>
                <a:spcPct val="0"/>
              </a:spcBef>
              <a:spcAft>
                <a:spcPct val="0"/>
              </a:spcAft>
              <a:buClrTx/>
              <a:buSzTx/>
              <a:buFontTx/>
              <a:buNone/>
              <a:tabLst/>
              <a:defRPr/>
            </a:pPr>
            <a:fld id="{B20B5407-ADA9-4964-A34E-E0501CBD2C64}"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6412" rtl="0" eaLnBrk="1" fontAlgn="base" latinLnBrk="0" hangingPunct="1">
                <a:lnSpc>
                  <a:spcPct val="100000"/>
                </a:lnSpc>
                <a:spcBef>
                  <a:spcPct val="0"/>
                </a:spcBef>
                <a:spcAft>
                  <a:spcPct val="0"/>
                </a:spcAft>
                <a:buClrTx/>
                <a:buSzTx/>
                <a:buFontTx/>
                <a:buNone/>
                <a:tabLst/>
                <a:defRPr/>
              </a:pPr>
              <a:t>106</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73380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solidFill>
                  <a:srgbClr val="000000"/>
                </a:solidFill>
                <a:latin typeface="Arial" pitchFamily="-1" charset="0"/>
              </a:rPr>
              <a:pPr/>
              <a:t>7</a:t>
            </a:fld>
            <a:endParaRPr lang="en-US">
              <a:solidFill>
                <a:srgbClr val="000000"/>
              </a:solidFill>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8252801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indicates</a:t>
            </a:r>
            <a:r>
              <a:rPr lang="en-US" baseline="0" dirty="0"/>
              <a:t> the changes in risk for suspension by race over time. The first half shows risk by racial group in 1973, the second half indicates risk by race in 2006. You can pause here and ask participants for ideas about reasons for increased risk now, or just use this slide to point out the fact that there is a problem.</a:t>
            </a:r>
          </a:p>
          <a:p>
            <a:endParaRPr lang="en-US" baseline="0" dirty="0"/>
          </a:p>
          <a:p>
            <a:r>
              <a:rPr lang="en-US" dirty="0"/>
              <a:t>The racial gap in suspension has grown considerably since 1973, especially for African-American students.  In the 1970s Black students had a suspension rate of about 6% - twice the likelihood of suspension as White students (about 3%). With the advent of zero tolerance, Black children experienced a 9-point increase in suspension rates, from 6% in 1973 to 15% in 2006.2  Meanwhile the White suspension rate also grew but gained less than 2 percentage points. The Black/White gap has grown from 3 percentage points in the ’70s to over 10 percentage points in the 2000s. Blacks are now over three times more likely than Whites to be suspended.</a:t>
            </a:r>
          </a:p>
        </p:txBody>
      </p:sp>
      <p:sp>
        <p:nvSpPr>
          <p:cNvPr id="4" name="Slide Number Placeholder 3"/>
          <p:cNvSpPr>
            <a:spLocks noGrp="1"/>
          </p:cNvSpPr>
          <p:nvPr>
            <p:ph type="sldNum" sz="quarter" idx="10"/>
          </p:nvPr>
        </p:nvSpPr>
        <p:spPr/>
        <p:txBody>
          <a:bodyPr/>
          <a:lstStyle/>
          <a:p>
            <a:fld id="{B20B5407-ADA9-4964-A34E-E0501CBD2C64}" type="slidenum">
              <a:rPr lang="en-US" smtClean="0"/>
              <a:pPr/>
              <a:t>108</a:t>
            </a:fld>
            <a:endParaRPr lang="en-US"/>
          </a:p>
        </p:txBody>
      </p:sp>
    </p:spTree>
    <p:extLst>
      <p:ext uri="{BB962C8B-B14F-4D97-AF65-F5344CB8AC3E}">
        <p14:creationId xmlns:p14="http://schemas.microsoft.com/office/powerpoint/2010/main" val="16895179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 and additional resources on this topic can be found at </a:t>
            </a:r>
            <a:r>
              <a:rPr lang="en-US" dirty="0" err="1"/>
              <a:t>PBIS.org</a:t>
            </a:r>
            <a:r>
              <a:rPr lang="en-US" dirty="0"/>
              <a:t>/equity</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109</a:t>
            </a:fld>
            <a:endParaRPr lang="en-US"/>
          </a:p>
        </p:txBody>
      </p:sp>
    </p:spTree>
    <p:extLst>
      <p:ext uri="{BB962C8B-B14F-4D97-AF65-F5344CB8AC3E}">
        <p14:creationId xmlns:p14="http://schemas.microsoft.com/office/powerpoint/2010/main" val="24156933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5 key steps</a:t>
            </a:r>
            <a:r>
              <a:rPr lang="en-US" baseline="0" dirty="0"/>
              <a:t> to enhancing equity in school discipline. This is also the overview slide we will come back to between each step</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110</a:t>
            </a:fld>
            <a:endParaRPr lang="en-US"/>
          </a:p>
        </p:txBody>
      </p:sp>
    </p:spTree>
    <p:extLst>
      <p:ext uri="{BB962C8B-B14F-4D97-AF65-F5344CB8AC3E}">
        <p14:creationId xmlns:p14="http://schemas.microsoft.com/office/powerpoint/2010/main" val="1853741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one is to focus</a:t>
            </a:r>
            <a:r>
              <a:rPr lang="en-US" baseline="0" dirty="0"/>
              <a:t> on effective academic instruction. It is important to emphasis here that although we are focused on implementing behavior supports effective academic instruction is a critical part of ensuring all students have equal access and opportunity.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111</a:t>
            </a:fld>
            <a:endParaRPr lang="en-US"/>
          </a:p>
        </p:txBody>
      </p:sp>
    </p:spTree>
    <p:extLst>
      <p:ext uri="{BB962C8B-B14F-4D97-AF65-F5344CB8AC3E}">
        <p14:creationId xmlns:p14="http://schemas.microsoft.com/office/powerpoint/2010/main" val="244040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Tie this back to how we teach behavior- so in previous training</a:t>
            </a:r>
            <a:r>
              <a:rPr lang="en-US" baseline="0" dirty="0"/>
              <a:t> we</a:t>
            </a:r>
            <a:r>
              <a:rPr lang="fr-FR" baseline="0" dirty="0"/>
              <a:t>’</a:t>
            </a:r>
            <a:r>
              <a:rPr lang="fr-FR" baseline="0" dirty="0" err="1"/>
              <a:t>ve</a:t>
            </a:r>
            <a:r>
              <a:rPr lang="fr-FR" baseline="0" dirty="0"/>
              <a:t> </a:t>
            </a:r>
            <a:r>
              <a:rPr lang="fr-FR" baseline="0" dirty="0" err="1"/>
              <a:t>talked</a:t>
            </a:r>
            <a:r>
              <a:rPr lang="fr-FR" baseline="0" dirty="0"/>
              <a:t> about how </a:t>
            </a:r>
            <a:r>
              <a:rPr lang="fr-FR" baseline="0" dirty="0" err="1"/>
              <a:t>we</a:t>
            </a:r>
            <a:r>
              <a:rPr lang="fr-FR" baseline="0" dirty="0"/>
              <a:t> </a:t>
            </a:r>
            <a:r>
              <a:rPr lang="fr-FR" baseline="0" dirty="0" err="1"/>
              <a:t>teach</a:t>
            </a:r>
            <a:r>
              <a:rPr lang="fr-FR" baseline="0" dirty="0"/>
              <a:t> </a:t>
            </a:r>
            <a:r>
              <a:rPr lang="fr-FR" baseline="0" dirty="0" err="1"/>
              <a:t>behavior</a:t>
            </a:r>
            <a:r>
              <a:rPr lang="fr-FR" baseline="0" dirty="0"/>
              <a:t> </a:t>
            </a:r>
            <a:r>
              <a:rPr lang="fr-FR" baseline="0" dirty="0" err="1"/>
              <a:t>like</a:t>
            </a:r>
            <a:r>
              <a:rPr lang="fr-FR" baseline="0" dirty="0"/>
              <a:t> </a:t>
            </a:r>
            <a:r>
              <a:rPr lang="fr-FR" baseline="0" dirty="0" err="1"/>
              <a:t>academics</a:t>
            </a:r>
            <a:r>
              <a:rPr lang="fr-FR" baseline="0" dirty="0"/>
              <a:t> </a:t>
            </a:r>
            <a:r>
              <a:rPr lang="fr-FR" baseline="0" dirty="0" err="1"/>
              <a:t>now</a:t>
            </a:r>
            <a:r>
              <a:rPr lang="fr-FR" baseline="0" dirty="0"/>
              <a:t> </a:t>
            </a:r>
            <a:r>
              <a:rPr lang="fr-FR" baseline="0" dirty="0" err="1"/>
              <a:t>we</a:t>
            </a:r>
            <a:r>
              <a:rPr lang="fr-FR" baseline="0" dirty="0"/>
              <a:t> </a:t>
            </a:r>
            <a:r>
              <a:rPr lang="fr-FR" baseline="0" dirty="0" err="1"/>
              <a:t>want</a:t>
            </a:r>
            <a:r>
              <a:rPr lang="fr-FR" baseline="0" dirty="0"/>
              <a:t> to </a:t>
            </a:r>
            <a:r>
              <a:rPr lang="fr-FR" baseline="0" dirty="0" err="1"/>
              <a:t>tie</a:t>
            </a:r>
            <a:r>
              <a:rPr lang="fr-FR" baseline="0" dirty="0"/>
              <a:t> back to </a:t>
            </a:r>
            <a:r>
              <a:rPr lang="fr-FR" baseline="0" dirty="0" err="1"/>
              <a:t>teaching</a:t>
            </a:r>
            <a:r>
              <a:rPr lang="fr-FR" baseline="0" dirty="0"/>
              <a:t> </a:t>
            </a:r>
            <a:r>
              <a:rPr lang="fr-FR" baseline="0" dirty="0" err="1"/>
              <a:t>academics</a:t>
            </a:r>
            <a:r>
              <a:rPr lang="fr-FR" baseline="0" dirty="0"/>
              <a:t> </a:t>
            </a:r>
            <a:r>
              <a:rPr lang="fr-FR" baseline="0" dirty="0" err="1"/>
              <a:t>explicitly</a:t>
            </a:r>
            <a:r>
              <a:rPr lang="fr-FR" baseline="0" dirty="0"/>
              <a:t>, </a:t>
            </a:r>
            <a:r>
              <a:rPr lang="fr-FR" baseline="0" dirty="0" err="1"/>
              <a:t>keeping</a:t>
            </a:r>
            <a:r>
              <a:rPr lang="fr-FR" baseline="0" dirty="0"/>
              <a:t> kids </a:t>
            </a:r>
            <a:r>
              <a:rPr lang="fr-FR" baseline="0" dirty="0" err="1"/>
              <a:t>engaged</a:t>
            </a:r>
            <a:r>
              <a:rPr lang="fr-FR" baseline="0" dirty="0"/>
              <a:t> in instruction and </a:t>
            </a:r>
            <a:r>
              <a:rPr lang="fr-FR" baseline="0" dirty="0" err="1"/>
              <a:t>using</a:t>
            </a:r>
            <a:r>
              <a:rPr lang="fr-FR" baseline="0" dirty="0"/>
              <a:t> data to guide instruction.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112</a:t>
            </a:fld>
            <a:endParaRPr lang="en-US"/>
          </a:p>
        </p:txBody>
      </p:sp>
    </p:spTree>
    <p:extLst>
      <p:ext uri="{BB962C8B-B14F-4D97-AF65-F5344CB8AC3E}">
        <p14:creationId xmlns:p14="http://schemas.microsoft.com/office/powerpoint/2010/main" val="31829816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shows that the use of explicit instruction can help close achievement</a:t>
            </a:r>
            <a:r>
              <a:rPr lang="en-US" baseline="0" dirty="0"/>
              <a:t> gaps. </a:t>
            </a:r>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pPr/>
              <a:t>113</a:t>
            </a:fld>
            <a:endParaRPr lang="en-US"/>
          </a:p>
        </p:txBody>
      </p:sp>
    </p:spTree>
    <p:extLst>
      <p:ext uri="{BB962C8B-B14F-4D97-AF65-F5344CB8AC3E}">
        <p14:creationId xmlns:p14="http://schemas.microsoft.com/office/powerpoint/2010/main" val="15219670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is using SWPBIS as a foundation. Equity</a:t>
            </a:r>
            <a:r>
              <a:rPr lang="en-US" baseline="0" dirty="0"/>
              <a:t> is NOT a separate initiative. We use the same data-based decision making framework and systems.</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114</a:t>
            </a:fld>
            <a:endParaRPr lang="en-US"/>
          </a:p>
        </p:txBody>
      </p:sp>
    </p:spTree>
    <p:extLst>
      <p:ext uri="{BB962C8B-B14F-4D97-AF65-F5344CB8AC3E}">
        <p14:creationId xmlns:p14="http://schemas.microsoft.com/office/powerpoint/2010/main" val="36002922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Rational for using SWPBIS</a:t>
            </a:r>
            <a:r>
              <a:rPr lang="en-US" baseline="0" dirty="0"/>
              <a:t> as a foundation. Use this to reinforce that all the work they have been doing so far is an important first step in ensuring that all students have equal access and opportunity. </a:t>
            </a:r>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pPr/>
              <a:t>115</a:t>
            </a:fld>
            <a:endParaRPr lang="en-US"/>
          </a:p>
        </p:txBody>
      </p:sp>
    </p:spTree>
    <p:extLst>
      <p:ext uri="{BB962C8B-B14F-4D97-AF65-F5344CB8AC3E}">
        <p14:creationId xmlns:p14="http://schemas.microsoft.com/office/powerpoint/2010/main" val="7849763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is to collect,</a:t>
            </a:r>
            <a:r>
              <a:rPr lang="en-US" baseline="0" dirty="0"/>
              <a:t> use and report disaggregated data. – for schools using SWIS they can already do this! For others this may take some work.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116</a:t>
            </a:fld>
            <a:endParaRPr lang="en-US"/>
          </a:p>
        </p:txBody>
      </p:sp>
    </p:spTree>
    <p:extLst>
      <p:ext uri="{BB962C8B-B14F-4D97-AF65-F5344CB8AC3E}">
        <p14:creationId xmlns:p14="http://schemas.microsoft.com/office/powerpoint/2010/main" val="37956018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the risk indices that can be</a:t>
            </a:r>
            <a:r>
              <a:rPr lang="en-US" baseline="0" dirty="0"/>
              <a:t> generated in </a:t>
            </a:r>
            <a:r>
              <a:rPr lang="en-US" baseline="0" dirty="0" err="1"/>
              <a:t>swis</a:t>
            </a:r>
            <a:r>
              <a:rPr lang="en-US" baseline="0" dirty="0"/>
              <a:t>. Compared to white students black students are 2.5 times more likely to receive an ODR. If data indicate there is a problem it is important not to get stuck admiring the problem- use data to guide the next 2 steps.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117</a:t>
            </a:fld>
            <a:endParaRPr lang="en-US"/>
          </a:p>
        </p:txBody>
      </p:sp>
    </p:spTree>
    <p:extLst>
      <p:ext uri="{BB962C8B-B14F-4D97-AF65-F5344CB8AC3E}">
        <p14:creationId xmlns:p14="http://schemas.microsoft.com/office/powerpoint/2010/main" val="512048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endParaRPr lang="en-US" dirty="0">
              <a:latin typeface="Arial" pitchFamily="-1" charset="0"/>
              <a:ea typeface="ＭＳ Ｐゴシック" pitchFamily="-108" charset="-128"/>
              <a:cs typeface="ＭＳ Ｐゴシック" pitchFamily="-108" charset="-128"/>
            </a:endParaRPr>
          </a:p>
        </p:txBody>
      </p:sp>
      <p:sp>
        <p:nvSpPr>
          <p:cNvPr id="57348" name="Slide Number Placeholder 3"/>
          <p:cNvSpPr>
            <a:spLocks noGrp="1"/>
          </p:cNvSpPr>
          <p:nvPr>
            <p:ph type="sldNum" sz="quarter" idx="5"/>
          </p:nvPr>
        </p:nvSpPr>
        <p:spPr>
          <a:noFill/>
        </p:spPr>
        <p:txBody>
          <a:bodyPr/>
          <a:lstStyle/>
          <a:p>
            <a:fld id="{E800DBBF-832F-9044-A6AE-C1F7F93D2EAE}" type="slidenum">
              <a:rPr lang="en-US"/>
              <a:pPr/>
              <a:t>8</a:t>
            </a:fld>
            <a:endParaRPr lang="en-US"/>
          </a:p>
        </p:txBody>
      </p:sp>
    </p:spTree>
    <p:extLst>
      <p:ext uri="{BB962C8B-B14F-4D97-AF65-F5344CB8AC3E}">
        <p14:creationId xmlns:p14="http://schemas.microsoft.com/office/powerpoint/2010/main" val="5824187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with accountability</a:t>
            </a:r>
            <a:r>
              <a:rPr lang="en-US" baseline="0" dirty="0"/>
              <a:t> is the next step</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118</a:t>
            </a:fld>
            <a:endParaRPr lang="en-US"/>
          </a:p>
        </p:txBody>
      </p:sp>
    </p:spTree>
    <p:extLst>
      <p:ext uri="{BB962C8B-B14F-4D97-AF65-F5344CB8AC3E}">
        <p14:creationId xmlns:p14="http://schemas.microsoft.com/office/powerpoint/2010/main" val="12255021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Pause here to ask</a:t>
            </a:r>
            <a:r>
              <a:rPr lang="en-US" baseline="0" dirty="0"/>
              <a:t> teams what they know about existing policy in their districts. If they don’t know what currently exists they should review that. If policy exists but without accountability then the PBIS team can suggest some revisions based on the next suggestions</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119</a:t>
            </a:fld>
            <a:endParaRPr lang="en-US"/>
          </a:p>
        </p:txBody>
      </p:sp>
    </p:spTree>
    <p:extLst>
      <p:ext uri="{BB962C8B-B14F-4D97-AF65-F5344CB8AC3E}">
        <p14:creationId xmlns:p14="http://schemas.microsoft.com/office/powerpoint/2010/main" val="38552702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ask teams if they have examples of these specific recommendations </a:t>
            </a:r>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120</a:t>
            </a:fld>
            <a:endParaRPr lang="en-US"/>
          </a:p>
        </p:txBody>
      </p:sp>
    </p:spTree>
    <p:extLst>
      <p:ext uri="{BB962C8B-B14F-4D97-AF65-F5344CB8AC3E}">
        <p14:creationId xmlns:p14="http://schemas.microsoft.com/office/powerpoint/2010/main" val="16932322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teach neutralizing</a:t>
            </a:r>
            <a:r>
              <a:rPr lang="en-US" baseline="0" dirty="0"/>
              <a:t> routines – this will be guided by data!</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121</a:t>
            </a:fld>
            <a:endParaRPr lang="en-US"/>
          </a:p>
        </p:txBody>
      </p:sp>
    </p:spTree>
    <p:extLst>
      <p:ext uri="{BB962C8B-B14F-4D97-AF65-F5344CB8AC3E}">
        <p14:creationId xmlns:p14="http://schemas.microsoft.com/office/powerpoint/2010/main" val="3789588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a:ln/>
        </p:spPr>
      </p:sp>
      <p:sp>
        <p:nvSpPr>
          <p:cNvPr id="197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dirty="0"/>
              <a:t>4 min video</a:t>
            </a:r>
            <a:endParaRPr lang="en-US" altLang="en-US" dirty="0"/>
          </a:p>
        </p:txBody>
      </p:sp>
      <p:sp>
        <p:nvSpPr>
          <p:cNvPr id="197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Arial" charset="0"/>
                <a:ea typeface="ＭＳ Ｐゴシック" charset="-128"/>
              </a:defRPr>
            </a:lvl1pPr>
            <a:lvl2pPr marL="742950" indent="-285750" defTabSz="965200" eaLnBrk="0" hangingPunct="0">
              <a:defRPr sz="2400">
                <a:solidFill>
                  <a:schemeClr val="tx1"/>
                </a:solidFill>
                <a:latin typeface="Arial" charset="0"/>
                <a:ea typeface="ＭＳ Ｐゴシック" charset="-128"/>
              </a:defRPr>
            </a:lvl2pPr>
            <a:lvl3pPr marL="1143000" indent="-228600" defTabSz="965200" eaLnBrk="0" hangingPunct="0">
              <a:defRPr sz="2400">
                <a:solidFill>
                  <a:schemeClr val="tx1"/>
                </a:solidFill>
                <a:latin typeface="Arial" charset="0"/>
                <a:ea typeface="ＭＳ Ｐゴシック" charset="-128"/>
              </a:defRPr>
            </a:lvl3pPr>
            <a:lvl4pPr marL="1600200" indent="-228600" defTabSz="965200" eaLnBrk="0" hangingPunct="0">
              <a:defRPr sz="2400">
                <a:solidFill>
                  <a:schemeClr val="tx1"/>
                </a:solidFill>
                <a:latin typeface="Arial" charset="0"/>
                <a:ea typeface="ＭＳ Ｐゴシック" charset="-128"/>
              </a:defRPr>
            </a:lvl4pPr>
            <a:lvl5pPr marL="2057400" indent="-228600" defTabSz="965200" eaLnBrk="0" hangingPunct="0">
              <a:defRPr sz="2400">
                <a:solidFill>
                  <a:schemeClr val="tx1"/>
                </a:solidFill>
                <a:latin typeface="Arial" charset="0"/>
                <a:ea typeface="ＭＳ Ｐゴシック" charset="-128"/>
              </a:defRPr>
            </a:lvl5pPr>
            <a:lvl6pPr marL="2514600" indent="-228600" defTabSz="965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65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65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652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65200" rtl="0" eaLnBrk="1" fontAlgn="base" latinLnBrk="0" hangingPunct="1">
              <a:lnSpc>
                <a:spcPct val="100000"/>
              </a:lnSpc>
              <a:spcBef>
                <a:spcPct val="0"/>
              </a:spcBef>
              <a:spcAft>
                <a:spcPct val="0"/>
              </a:spcAft>
              <a:buClrTx/>
              <a:buSzTx/>
              <a:buFontTx/>
              <a:buNone/>
              <a:tabLst/>
              <a:defRPr/>
            </a:pPr>
            <a:fld id="{9BBC5112-CF2F-FA46-ACC4-79C5D235A753}" type="slidenum">
              <a:rPr kumimoji="0" lang="en-US" altLang="en-US" sz="13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65200" rtl="0" eaLnBrk="1" fontAlgn="base" latinLnBrk="0" hangingPunct="1">
                <a:lnSpc>
                  <a:spcPct val="100000"/>
                </a:lnSpc>
                <a:spcBef>
                  <a:spcPct val="0"/>
                </a:spcBef>
                <a:spcAft>
                  <a:spcPct val="0"/>
                </a:spcAft>
                <a:buClrTx/>
                <a:buSzTx/>
                <a:buFontTx/>
                <a:buNone/>
                <a:tabLst/>
                <a:defRPr/>
              </a:pPr>
              <a:t>123</a:t>
            </a:fld>
            <a:endParaRPr kumimoji="0" lang="en-US" altLang="en-US" sz="1300" b="0" i="0" u="none" strike="noStrike" kern="1200" cap="none" spc="0" normalizeH="0" baseline="0" noProof="0">
              <a:ln>
                <a:noFill/>
              </a:ln>
              <a:solidFill>
                <a:srgbClr val="000000"/>
              </a:solidFill>
              <a:effectLst/>
              <a:uLnTx/>
              <a:uFillTx/>
              <a:latin typeface="Arial" charset="0"/>
              <a:ea typeface="ＭＳ Ｐゴシック" charset="-128"/>
            </a:endParaRPr>
          </a:p>
        </p:txBody>
      </p:sp>
    </p:spTree>
    <p:extLst>
      <p:ext uri="{BB962C8B-B14F-4D97-AF65-F5344CB8AC3E}">
        <p14:creationId xmlns:p14="http://schemas.microsoft.com/office/powerpoint/2010/main" val="14770983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further at implicit bias. </a:t>
            </a:r>
          </a:p>
        </p:txBody>
      </p:sp>
      <p:sp>
        <p:nvSpPr>
          <p:cNvPr id="4" name="Slide Number Placeholder 3"/>
          <p:cNvSpPr>
            <a:spLocks noGrp="1"/>
          </p:cNvSpPr>
          <p:nvPr>
            <p:ph type="sldNum" sz="quarter" idx="10"/>
          </p:nvPr>
        </p:nvSpPr>
        <p:spPr/>
        <p:txBody>
          <a:bodyPr/>
          <a:lstStyle/>
          <a:p>
            <a:fld id="{B20B5407-ADA9-4964-A34E-E0501CBD2C64}" type="slidenum">
              <a:rPr lang="en-US" smtClean="0"/>
              <a:pPr/>
              <a:t>125</a:t>
            </a:fld>
            <a:endParaRPr lang="en-US"/>
          </a:p>
        </p:txBody>
      </p:sp>
    </p:spTree>
    <p:extLst>
      <p:ext uri="{BB962C8B-B14F-4D97-AF65-F5344CB8AC3E}">
        <p14:creationId xmlns:p14="http://schemas.microsoft.com/office/powerpoint/2010/main" val="10075127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Seravek-Light"/>
              </a:rPr>
              <a:t>Colorado Springs Philharmonic</a:t>
            </a:r>
          </a:p>
          <a:p>
            <a:endParaRPr lang="en-US" b="0" i="0" dirty="0">
              <a:effectLst/>
              <a:latin typeface="Seravek-Light"/>
            </a:endParaRPr>
          </a:p>
          <a:p>
            <a:r>
              <a:rPr lang="en-US" b="0" i="0" dirty="0">
                <a:effectLst/>
                <a:latin typeface="Seravek-Light"/>
              </a:rPr>
              <a:t>Auditions these days are ‘blind,’ that is they occur behind a screen so that the panel of listeners can make no distinctions regarding gender, age or physical ability. Sometimes the effort is refined by having floor covering to muffle the sound of each musician as they enter or leave the audition space.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EB1797-BF55-4854-AD73-D24FA895D6EB}" type="slidenum">
              <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36321461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Shaq and Kevin Hart</a:t>
            </a:r>
          </a:p>
        </p:txBody>
      </p:sp>
      <p:sp>
        <p:nvSpPr>
          <p:cNvPr id="4" name="Slide Number Placeholder 3"/>
          <p:cNvSpPr>
            <a:spLocks noGrp="1"/>
          </p:cNvSpPr>
          <p:nvPr>
            <p:ph type="sldNum" sz="quarter" idx="10"/>
          </p:nvPr>
        </p:nvSpPr>
        <p:spPr/>
        <p:txBody>
          <a:bodyPr/>
          <a:lstStyle/>
          <a:p>
            <a:pPr marL="0" marR="0" lvl="0" indent="0" algn="r" defTabSz="966412" rtl="0" eaLnBrk="1" fontAlgn="base" latinLnBrk="0" hangingPunct="1">
              <a:lnSpc>
                <a:spcPct val="100000"/>
              </a:lnSpc>
              <a:spcBef>
                <a:spcPct val="0"/>
              </a:spcBef>
              <a:spcAft>
                <a:spcPct val="0"/>
              </a:spcAft>
              <a:buClrTx/>
              <a:buSzTx/>
              <a:buFontTx/>
              <a:buNone/>
              <a:tabLst/>
              <a:defRPr/>
            </a:pPr>
            <a:fld id="{B20B5407-ADA9-4964-A34E-E0501CBD2C64}"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pitchFamily="-108" charset="-128"/>
                <a:cs typeface="+mn-cs"/>
              </a:rPr>
              <a:pPr marL="0" marR="0" lvl="0" indent="0" algn="r" defTabSz="966412" rtl="0" eaLnBrk="1" fontAlgn="base" latinLnBrk="0" hangingPunct="1">
                <a:lnSpc>
                  <a:spcPct val="100000"/>
                </a:lnSpc>
                <a:spcBef>
                  <a:spcPct val="0"/>
                </a:spcBef>
                <a:spcAft>
                  <a:spcPct val="0"/>
                </a:spcAft>
                <a:buClrTx/>
                <a:buSzTx/>
                <a:buFontTx/>
                <a:buNone/>
                <a:tabLst/>
                <a:defRPr/>
              </a:pPr>
              <a:t>127</a:t>
            </a:fld>
            <a:endParaRPr kumimoji="0" lang="en-US" sz="1300" b="0" i="0" u="none" strike="noStrike" kern="1200" cap="none" spc="0" normalizeH="0" baseline="0" noProof="0">
              <a:ln>
                <a:noFill/>
              </a:ln>
              <a:solidFill>
                <a:prstClr val="black"/>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26519430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2014 – “Is everyone a little bit racist” NYT </a:t>
            </a:r>
            <a:r>
              <a:rPr lang="en-US" dirty="0" err="1"/>
              <a:t>OpEd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B5407-ADA9-4964-A34E-E0501CBD2C64}" type="slidenum">
              <a:rPr kumimoji="0" lang="en-US" sz="1200" b="0" i="0" u="none" strike="noStrike" kern="1200" cap="none" spc="0" normalizeH="0" baseline="0" noProof="0" smtClean="0">
                <a:ln>
                  <a:noFill/>
                </a:ln>
                <a:solidFill>
                  <a:prstClr val="black"/>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0905803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4 min video</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B5407-ADA9-4964-A34E-E0501CBD2C6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endParaRPr>
          </a:p>
        </p:txBody>
      </p:sp>
    </p:spTree>
    <p:extLst>
      <p:ext uri="{BB962C8B-B14F-4D97-AF65-F5344CB8AC3E}">
        <p14:creationId xmlns:p14="http://schemas.microsoft.com/office/powerpoint/2010/main" val="2974654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4D256991-EE41-4442-82EC-649F51317D1A}" type="slidenum">
              <a:rPr lang="en-US"/>
              <a:pPr/>
              <a:t>11</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endParaRPr lang="en-US">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1744472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130</a:t>
            </a:fld>
            <a:endParaRPr lang="en-US"/>
          </a:p>
        </p:txBody>
      </p:sp>
    </p:spTree>
    <p:extLst>
      <p:ext uri="{BB962C8B-B14F-4D97-AF65-F5344CB8AC3E}">
        <p14:creationId xmlns:p14="http://schemas.microsoft.com/office/powerpoint/2010/main" val="275323042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133</a:t>
            </a:fld>
            <a:endParaRPr lang="en-US"/>
          </a:p>
        </p:txBody>
      </p:sp>
    </p:spTree>
    <p:extLst>
      <p:ext uri="{BB962C8B-B14F-4D97-AF65-F5344CB8AC3E}">
        <p14:creationId xmlns:p14="http://schemas.microsoft.com/office/powerpoint/2010/main" val="27712321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412" rtl="0" eaLnBrk="1" fontAlgn="base" latinLnBrk="0" hangingPunct="1">
              <a:lnSpc>
                <a:spcPct val="100000"/>
              </a:lnSpc>
              <a:spcBef>
                <a:spcPct val="0"/>
              </a:spcBef>
              <a:spcAft>
                <a:spcPct val="0"/>
              </a:spcAft>
              <a:buClrTx/>
              <a:buSzTx/>
              <a:buFontTx/>
              <a:buNone/>
              <a:tabLst/>
              <a:defRPr/>
            </a:pPr>
            <a:fld id="{B20B5407-ADA9-4964-A34E-E0501CBD2C64}" type="slidenum">
              <a:rPr kumimoji="0" lang="en-US" sz="1300" b="0" i="0" u="none" strike="noStrike" kern="1200" cap="none" spc="0" normalizeH="0" baseline="0" noProof="0" smtClean="0">
                <a:ln>
                  <a:noFill/>
                </a:ln>
                <a:solidFill>
                  <a:srgbClr val="000000"/>
                </a:solidFill>
                <a:effectLst/>
                <a:uLnTx/>
                <a:uFillTx/>
                <a:latin typeface="Arial" charset="0"/>
                <a:ea typeface="ＭＳ Ｐゴシック" pitchFamily="-108" charset="-128"/>
                <a:cs typeface="+mn-cs"/>
              </a:rPr>
              <a:pPr marL="0" marR="0" lvl="0" indent="0" algn="r" defTabSz="966412" rtl="0" eaLnBrk="1" fontAlgn="base" latinLnBrk="0" hangingPunct="1">
                <a:lnSpc>
                  <a:spcPct val="100000"/>
                </a:lnSpc>
                <a:spcBef>
                  <a:spcPct val="0"/>
                </a:spcBef>
                <a:spcAft>
                  <a:spcPct val="0"/>
                </a:spcAft>
                <a:buClrTx/>
                <a:buSzTx/>
                <a:buFontTx/>
                <a:buNone/>
                <a:tabLst/>
                <a:defRPr/>
              </a:pPr>
              <a:t>134</a:t>
            </a:fld>
            <a:endParaRPr kumimoji="0" lang="en-US" sz="1300" b="0" i="0" u="none" strike="noStrike" kern="1200" cap="none" spc="0" normalizeH="0" baseline="0" noProof="0">
              <a:ln>
                <a:noFill/>
              </a:ln>
              <a:solidFill>
                <a:srgbClr val="000000"/>
              </a:solidFill>
              <a:effectLst/>
              <a:uLnTx/>
              <a:uFillTx/>
              <a:latin typeface="Arial" charset="0"/>
              <a:ea typeface="ＭＳ Ｐゴシック" pitchFamily="-108" charset="-128"/>
              <a:cs typeface="+mn-cs"/>
            </a:endParaRPr>
          </a:p>
        </p:txBody>
      </p:sp>
    </p:spTree>
    <p:extLst>
      <p:ext uri="{BB962C8B-B14F-4D97-AF65-F5344CB8AC3E}">
        <p14:creationId xmlns:p14="http://schemas.microsoft.com/office/powerpoint/2010/main" val="27559439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PREVALENT</a:t>
            </a:r>
            <a:r>
              <a:rPr lang="en-US" baseline="0" dirty="0"/>
              <a:t> IB: Age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0B5407-ADA9-4964-A34E-E0501CBD2C64}"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ＭＳ Ｐゴシック" pitchFamily="-108"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Calibri" panose="020F0502020204030204"/>
              <a:ea typeface="ＭＳ Ｐゴシック" pitchFamily="-108" charset="-128"/>
              <a:cs typeface="+mn-cs"/>
            </a:endParaRPr>
          </a:p>
        </p:txBody>
      </p:sp>
    </p:spTree>
    <p:extLst>
      <p:ext uri="{BB962C8B-B14F-4D97-AF65-F5344CB8AC3E}">
        <p14:creationId xmlns:p14="http://schemas.microsoft.com/office/powerpoint/2010/main" val="21596630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time, need, or </a:t>
            </a:r>
            <a:r>
              <a:rPr lang="en-US" dirty="0" err="1"/>
              <a:t>interesst</a:t>
            </a:r>
            <a:endParaRPr lang="en-US" dirty="0"/>
          </a:p>
        </p:txBody>
      </p:sp>
      <p:sp>
        <p:nvSpPr>
          <p:cNvPr id="4" name="Slide Number Placeholder 3"/>
          <p:cNvSpPr>
            <a:spLocks noGrp="1"/>
          </p:cNvSpPr>
          <p:nvPr>
            <p:ph type="sldNum" sz="quarter" idx="5"/>
          </p:nvPr>
        </p:nvSpPr>
        <p:spPr/>
        <p:txBody>
          <a:bodyPr/>
          <a:lstStyle/>
          <a:p>
            <a:pPr>
              <a:defRPr/>
            </a:pPr>
            <a:fld id="{7C815DC9-AE46-024B-9D9C-C031869FF504}" type="slidenum">
              <a:rPr lang="en-US" smtClean="0"/>
              <a:pPr>
                <a:defRPr/>
              </a:pPr>
              <a:t>136</a:t>
            </a:fld>
            <a:endParaRPr lang="en-US"/>
          </a:p>
        </p:txBody>
      </p:sp>
    </p:spTree>
    <p:extLst>
      <p:ext uri="{BB962C8B-B14F-4D97-AF65-F5344CB8AC3E}">
        <p14:creationId xmlns:p14="http://schemas.microsoft.com/office/powerpoint/2010/main" val="13276643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sz="1200" b="0" i="0" kern="1200" dirty="0">
                <a:solidFill>
                  <a:schemeClr val="tx1"/>
                </a:solidFill>
                <a:effectLst/>
                <a:latin typeface="Arial" pitchFamily="-108" charset="0"/>
                <a:ea typeface="ＭＳ Ｐゴシック" pitchFamily="-108" charset="-128"/>
                <a:cs typeface="ＭＳ Ｐゴシック" pitchFamily="-108" charset="-128"/>
              </a:rPr>
              <a:t>The IAT measures the strength of associations between concepts (e.g., black people, gay people) and evaluations (e.g., good, bad) or stereotypes (e.g., athletic, clumsy). The main idea is that making a response is easier when closely related items share the same response key.</a:t>
            </a:r>
          </a:p>
          <a:p>
            <a:pPr eaLnBrk="1" hangingPunct="1"/>
            <a:endParaRPr lang="en-US" sz="1200" b="0" i="0" kern="1200" dirty="0">
              <a:solidFill>
                <a:schemeClr val="tx1"/>
              </a:solidFill>
              <a:effectLst/>
              <a:latin typeface="Arial" pitchFamily="-108" charset="0"/>
              <a:ea typeface="ＭＳ Ｐゴシック" pitchFamily="-108" charset="-128"/>
            </a:endParaRPr>
          </a:p>
          <a:p>
            <a:pPr eaLnBrk="1" hangingPunct="1"/>
            <a:r>
              <a:rPr lang="en-US" dirty="0">
                <a:hlinkClick r:id="rId3"/>
              </a:rPr>
              <a:t>https://implicit.harvard.edu/implicit/selectatest.html</a:t>
            </a:r>
            <a:endParaRPr lang="en-US" dirty="0"/>
          </a:p>
          <a:p>
            <a:pPr eaLnBrk="1" hangingPunct="1"/>
            <a:endParaRPr lang="en-US" dirty="0">
              <a:latin typeface="Arial" pitchFamily="-1" charset="0"/>
            </a:endParaRPr>
          </a:p>
        </p:txBody>
      </p:sp>
    </p:spTree>
    <p:extLst>
      <p:ext uri="{BB962C8B-B14F-4D97-AF65-F5344CB8AC3E}">
        <p14:creationId xmlns:p14="http://schemas.microsoft.com/office/powerpoint/2010/main" val="34555002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A8C540-E585-4C83-8F30-4A87D068039C}" type="slidenum">
              <a:rPr lang="en-CA">
                <a:solidFill>
                  <a:srgbClr val="000000"/>
                </a:solidFill>
              </a:rPr>
              <a:pPr/>
              <a:t>138</a:t>
            </a:fld>
            <a:endParaRPr lang="en-CA">
              <a:solidFill>
                <a:srgbClr val="000000"/>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CA" dirty="0"/>
              <a:t>2 problems:</a:t>
            </a:r>
            <a:endParaRPr lang="en-US" dirty="0"/>
          </a:p>
          <a:p>
            <a:r>
              <a:rPr lang="en-US" dirty="0"/>
              <a:t>1. it focuses solely on one variable that has been shown in many studies to be highly resistant to change</a:t>
            </a:r>
          </a:p>
          <a:p>
            <a:r>
              <a:rPr lang="en-US" dirty="0"/>
              <a:t>2. fails to consider contextual variables that may be as critical to biased decision making but are much more malleable.</a:t>
            </a:r>
          </a:p>
        </p:txBody>
      </p:sp>
    </p:spTree>
    <p:extLst>
      <p:ext uri="{BB962C8B-B14F-4D97-AF65-F5344CB8AC3E}">
        <p14:creationId xmlns:p14="http://schemas.microsoft.com/office/powerpoint/2010/main" val="8045247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A8C540-E585-4C83-8F30-4A87D068039C}" type="slidenum">
              <a:rPr lang="en-CA">
                <a:solidFill>
                  <a:srgbClr val="000000"/>
                </a:solidFill>
              </a:rPr>
              <a:pPr/>
              <a:t>139</a:t>
            </a:fld>
            <a:endParaRPr lang="en-CA">
              <a:solidFill>
                <a:srgbClr val="000000"/>
              </a:solidFill>
            </a:endParaRPr>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US" dirty="0"/>
              <a:t>no change to his or her attitudes or beliefs, an individual may selectively show racial bias in different decision situations. For example, a teacher may make more equitable discipline decisions at the start of the day but be more likely to send students of color to the office at the end of the day </a:t>
            </a:r>
          </a:p>
          <a:p>
            <a:endParaRPr lang="en-CA" dirty="0"/>
          </a:p>
          <a:p>
            <a:r>
              <a:rPr lang="en-CA" dirty="0"/>
              <a:t>More accurate predictor of biased decision making AND </a:t>
            </a:r>
            <a:endParaRPr lang="en-US" dirty="0"/>
          </a:p>
        </p:txBody>
      </p:sp>
    </p:spTree>
    <p:extLst>
      <p:ext uri="{BB962C8B-B14F-4D97-AF65-F5344CB8AC3E}">
        <p14:creationId xmlns:p14="http://schemas.microsoft.com/office/powerpoint/2010/main" val="32718539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Definition is more confusing than examples (got up on the wrong side of the bed syndrome)</a:t>
            </a:r>
          </a:p>
          <a:p>
            <a:r>
              <a:rPr lang="en-CA" dirty="0"/>
              <a:t>You look in their eyes and you just know!</a:t>
            </a:r>
          </a:p>
          <a:p>
            <a:r>
              <a:rPr lang="en-CA" dirty="0"/>
              <a:t>TELL ME EXAMPLES!!!</a:t>
            </a:r>
          </a:p>
        </p:txBody>
      </p:sp>
      <p:sp>
        <p:nvSpPr>
          <p:cNvPr id="4" name="Slide Number Placeholder 3"/>
          <p:cNvSpPr>
            <a:spLocks noGrp="1"/>
          </p:cNvSpPr>
          <p:nvPr>
            <p:ph type="sldNum" sz="quarter" idx="10"/>
          </p:nvPr>
        </p:nvSpPr>
        <p:spPr/>
        <p:txBody>
          <a:bodyPr/>
          <a:lstStyle/>
          <a:p>
            <a:fld id="{B20B5407-ADA9-4964-A34E-E0501CBD2C64}" type="slidenum">
              <a:rPr lang="en-US" smtClean="0">
                <a:solidFill>
                  <a:srgbClr val="000000"/>
                </a:solidFill>
              </a:rPr>
              <a:pPr/>
              <a:t>141</a:t>
            </a:fld>
            <a:endParaRPr lang="en-US">
              <a:solidFill>
                <a:srgbClr val="000000"/>
              </a:solidFill>
            </a:endParaRPr>
          </a:p>
        </p:txBody>
      </p:sp>
    </p:spTree>
    <p:extLst>
      <p:ext uri="{BB962C8B-B14F-4D97-AF65-F5344CB8AC3E}">
        <p14:creationId xmlns:p14="http://schemas.microsoft.com/office/powerpoint/2010/main" val="21500543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dirty="0"/>
              <a:t>I’m sure you don’t have triggers, but I do</a:t>
            </a:r>
          </a:p>
          <a:p>
            <a:r>
              <a:rPr lang="en-US" dirty="0"/>
              <a:t>-My kids at school</a:t>
            </a:r>
          </a:p>
          <a:p>
            <a:r>
              <a:rPr lang="en-US" dirty="0"/>
              <a:t>-My diet</a:t>
            </a:r>
          </a:p>
          <a:p>
            <a:endParaRPr lang="en-US" dirty="0"/>
          </a:p>
          <a:p>
            <a:r>
              <a:rPr lang="en-US" dirty="0"/>
              <a:t>Bias research</a:t>
            </a:r>
            <a:r>
              <a:rPr lang="en-US" baseline="0" dirty="0"/>
              <a:t> on judges and lemonade, also pediatricians</a:t>
            </a:r>
          </a:p>
          <a:p>
            <a:endParaRPr lang="en-US" baseline="0" dirty="0"/>
          </a:p>
          <a:p>
            <a:r>
              <a:rPr lang="en-US" baseline="0" dirty="0"/>
              <a:t>What are your triggers?</a:t>
            </a:r>
          </a:p>
          <a:p>
            <a:r>
              <a:rPr lang="en-US" baseline="0" dirty="0"/>
              <a:t>1. Model (Intentional disclosure): share mine (emotional response: hunger, apathy)</a:t>
            </a:r>
          </a:p>
          <a:p>
            <a:r>
              <a:rPr lang="en-US" baseline="0" dirty="0"/>
              <a:t>2. Shout out: what are some possible ones for us?</a:t>
            </a:r>
          </a:p>
          <a:p>
            <a:r>
              <a:rPr lang="en-US" baseline="0" dirty="0"/>
              <a:t>3. Individual activity: ID your own</a:t>
            </a:r>
          </a:p>
          <a:p>
            <a:endParaRPr lang="en-US" baseline="0" dirty="0"/>
          </a:p>
          <a:p>
            <a:r>
              <a:rPr lang="en-US" baseline="0" dirty="0"/>
              <a:t>Could be state or behavior</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20B5407-ADA9-4964-A34E-E0501CBD2C64}" type="slidenum">
              <a:rPr lang="en-US" smtClean="0">
                <a:solidFill>
                  <a:srgbClr val="000000"/>
                </a:solidFill>
              </a:rPr>
              <a:pPr/>
              <a:t>142</a:t>
            </a:fld>
            <a:endParaRPr lang="en-US">
              <a:solidFill>
                <a:srgbClr val="000000"/>
              </a:solidFill>
            </a:endParaRPr>
          </a:p>
        </p:txBody>
      </p:sp>
    </p:spTree>
    <p:extLst>
      <p:ext uri="{BB962C8B-B14F-4D97-AF65-F5344CB8AC3E}">
        <p14:creationId xmlns:p14="http://schemas.microsoft.com/office/powerpoint/2010/main" val="422405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3000" dirty="0">
                <a:latin typeface="Britannic Bold" pitchFamily="-108" charset="0"/>
              </a:rPr>
              <a:t>Use data</a:t>
            </a:r>
          </a:p>
          <a:p>
            <a:pPr lvl="1" eaLnBrk="1" hangingPunct="1"/>
            <a:r>
              <a:rPr lang="en-US" sz="2600" dirty="0">
                <a:latin typeface="Britannic Bold" pitchFamily="-108" charset="0"/>
              </a:rPr>
              <a:t>Focus on outcomes: Academic &amp; behavior success</a:t>
            </a:r>
          </a:p>
          <a:p>
            <a:pPr lvl="1" eaLnBrk="1" hangingPunct="1"/>
            <a:r>
              <a:rPr lang="en-US" sz="2600" dirty="0">
                <a:latin typeface="Britannic Bold" pitchFamily="-108" charset="0"/>
              </a:rPr>
              <a:t>On-going evaluation</a:t>
            </a:r>
          </a:p>
          <a:p>
            <a:pPr eaLnBrk="1" hangingPunct="1"/>
            <a:r>
              <a:rPr lang="en-US" sz="3000" dirty="0">
                <a:latin typeface="Britannic Bold" pitchFamily="-108" charset="0"/>
              </a:rPr>
              <a:t>Ensure cultural and contextual fit</a:t>
            </a:r>
          </a:p>
          <a:p>
            <a:pPr eaLnBrk="1" hangingPunct="1"/>
            <a:r>
              <a:rPr lang="en-US" sz="3000" dirty="0">
                <a:latin typeface="Britannic Bold" pitchFamily="-108" charset="0"/>
              </a:rPr>
              <a:t>Invest in systems</a:t>
            </a:r>
          </a:p>
          <a:p>
            <a:pPr eaLnBrk="1" hangingPunct="1"/>
            <a:r>
              <a:rPr lang="en-US" sz="3000" dirty="0">
                <a:latin typeface="Britannic Bold" pitchFamily="-108" charset="0"/>
              </a:rPr>
              <a:t>Organize research-validated practices within a continuum</a:t>
            </a:r>
          </a:p>
          <a:p>
            <a:pPr lvl="1" eaLnBrk="1" hangingPunct="1"/>
            <a:r>
              <a:rPr lang="en-US" sz="2600" dirty="0">
                <a:latin typeface="Britannic Bold" pitchFamily="-108" charset="0"/>
              </a:rPr>
              <a:t>Instructional &amp; preventative approach</a:t>
            </a:r>
          </a:p>
          <a:p>
            <a:pPr lvl="1" eaLnBrk="1" hangingPunct="1"/>
            <a:r>
              <a:rPr lang="en-US" sz="2600" dirty="0">
                <a:latin typeface="Britannic Bold" pitchFamily="-108" charset="0"/>
              </a:rPr>
              <a:t>Integration</a:t>
            </a:r>
          </a:p>
          <a:p>
            <a:pPr lvl="1" eaLnBrk="1" hangingPunct="1"/>
            <a:r>
              <a:rPr lang="en-US" sz="2600" dirty="0">
                <a:latin typeface="Britannic Bold" pitchFamily="-108" charset="0"/>
              </a:rPr>
              <a:t>Tier 1 for all</a:t>
            </a:r>
          </a:p>
          <a:p>
            <a:pPr eaLnBrk="1" hangingPunct="1"/>
            <a:endParaRPr lang="en-US" dirty="0">
              <a:latin typeface="Times New Roman" pitchFamily="-1" charset="0"/>
            </a:endParaRPr>
          </a:p>
          <a:p>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13</a:t>
            </a:fld>
            <a:endParaRPr lang="en-US"/>
          </a:p>
        </p:txBody>
      </p:sp>
    </p:spTree>
    <p:extLst>
      <p:ext uri="{BB962C8B-B14F-4D97-AF65-F5344CB8AC3E}">
        <p14:creationId xmlns:p14="http://schemas.microsoft.com/office/powerpoint/2010/main" val="114629554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pPr/>
              <a:t>143</a:t>
            </a:fld>
            <a:endParaRPr lang="en-US"/>
          </a:p>
        </p:txBody>
      </p:sp>
    </p:spTree>
    <p:extLst>
      <p:ext uri="{BB962C8B-B14F-4D97-AF65-F5344CB8AC3E}">
        <p14:creationId xmlns:p14="http://schemas.microsoft.com/office/powerpoint/2010/main" val="28411684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4981623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reduce the effects of implicit bias we can take these steps.</a:t>
            </a:r>
            <a:r>
              <a:rPr lang="en-US" baseline="0" dirty="0"/>
              <a:t> 1) ensure discipline systems are clearly defined teams can pause here to review the work they have done on this so far. 2) use data to identify if there are specific times, locations or rules in your school where disproportionality is more likely to show up.  3) teach a response that can be used to address those specific situations. </a:t>
            </a:r>
            <a:endParaRPr lang="en-US" dirty="0"/>
          </a:p>
        </p:txBody>
      </p:sp>
      <p:sp>
        <p:nvSpPr>
          <p:cNvPr id="4" name="Slide Number Placeholder 3"/>
          <p:cNvSpPr>
            <a:spLocks noGrp="1"/>
          </p:cNvSpPr>
          <p:nvPr>
            <p:ph type="sldNum" sz="quarter" idx="10"/>
          </p:nvPr>
        </p:nvSpPr>
        <p:spPr/>
        <p:txBody>
          <a:bodyPr/>
          <a:lstStyle/>
          <a:p>
            <a:fld id="{B20B5407-ADA9-4964-A34E-E0501CBD2C64}" type="slidenum">
              <a:rPr lang="en-US" smtClean="0"/>
              <a:pPr/>
              <a:t>145</a:t>
            </a:fld>
            <a:endParaRPr lang="en-US"/>
          </a:p>
        </p:txBody>
      </p:sp>
    </p:spTree>
    <p:extLst>
      <p:ext uri="{BB962C8B-B14F-4D97-AF65-F5344CB8AC3E}">
        <p14:creationId xmlns:p14="http://schemas.microsoft.com/office/powerpoint/2010/main" val="33732098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377349-8DC8-444D-89CA-D09BD66BF806}"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845826" name="Rectangle 2"/>
          <p:cNvSpPr>
            <a:spLocks noGrp="1" noRot="1" noChangeAspect="1" noChangeArrowheads="1" noTextEdit="1"/>
          </p:cNvSpPr>
          <p:nvPr>
            <p:ph type="sldImg"/>
          </p:nvPr>
        </p:nvSpPr>
        <p:spPr>
          <a:ln/>
        </p:spPr>
      </p:sp>
      <p:sp>
        <p:nvSpPr>
          <p:cNvPr id="845827" name="Rectangle 3"/>
          <p:cNvSpPr>
            <a:spLocks noGrp="1" noChangeArrowheads="1"/>
          </p:cNvSpPr>
          <p:nvPr>
            <p:ph type="body" idx="1"/>
          </p:nvPr>
        </p:nvSpPr>
        <p:spPr>
          <a:xfrm>
            <a:off x="731520" y="4560570"/>
            <a:ext cx="5852160" cy="4320540"/>
          </a:xfrm>
        </p:spPr>
        <p:txBody>
          <a:bodyPr/>
          <a:lstStyle/>
          <a:p>
            <a:pPr defTabSz="948507">
              <a:defRPr/>
            </a:pPr>
            <a:r>
              <a:rPr lang="en-CA" baseline="0" dirty="0"/>
              <a:t>This is ME (my routine)</a:t>
            </a:r>
          </a:p>
          <a:p>
            <a:pPr defTabSz="948507">
              <a:defRPr/>
            </a:pPr>
            <a:endParaRPr lang="en-CA" baseline="0" dirty="0"/>
          </a:p>
          <a:p>
            <a:pPr defTabSz="948507">
              <a:defRPr/>
            </a:pPr>
            <a:r>
              <a:rPr lang="en-CA" baseline="0" dirty="0"/>
              <a:t>“You can’t punish skills into a child”</a:t>
            </a:r>
            <a:endParaRPr lang="en-US" dirty="0"/>
          </a:p>
          <a:p>
            <a:endParaRPr lang="en-CA" dirty="0"/>
          </a:p>
        </p:txBody>
      </p:sp>
    </p:spTree>
    <p:extLst>
      <p:ext uri="{BB962C8B-B14F-4D97-AF65-F5344CB8AC3E}">
        <p14:creationId xmlns:p14="http://schemas.microsoft.com/office/powerpoint/2010/main" val="148433820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interruption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0B5407-ADA9-4964-A34E-E0501CBD2C64}" type="slidenum">
              <a:rPr kumimoji="0" lang="en-US" sz="1200" b="0" i="0" u="none" strike="noStrike" kern="1200" cap="none" spc="0" normalizeH="0" baseline="0" noProof="0" smtClean="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3235878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377349-8DC8-444D-89CA-D09BD66BF806}"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845826" name="Rectangle 2"/>
          <p:cNvSpPr>
            <a:spLocks noGrp="1" noRot="1" noChangeAspect="1" noChangeArrowheads="1" noTextEdit="1"/>
          </p:cNvSpPr>
          <p:nvPr>
            <p:ph type="sldImg"/>
          </p:nvPr>
        </p:nvSpPr>
        <p:spPr>
          <a:ln/>
        </p:spPr>
      </p:sp>
      <p:sp>
        <p:nvSpPr>
          <p:cNvPr id="845827" name="Rectangle 3"/>
          <p:cNvSpPr>
            <a:spLocks noGrp="1" noChangeArrowheads="1"/>
          </p:cNvSpPr>
          <p:nvPr>
            <p:ph type="body" idx="1"/>
          </p:nvPr>
        </p:nvSpPr>
        <p:spPr>
          <a:xfrm>
            <a:off x="731520" y="4560570"/>
            <a:ext cx="5852160" cy="4320540"/>
          </a:xfrm>
        </p:spPr>
        <p:txBody>
          <a:bodyPr/>
          <a:lstStyle/>
          <a:p>
            <a:endParaRPr lang="en-US" dirty="0"/>
          </a:p>
        </p:txBody>
      </p:sp>
    </p:spTree>
    <p:extLst>
      <p:ext uri="{BB962C8B-B14F-4D97-AF65-F5344CB8AC3E}">
        <p14:creationId xmlns:p14="http://schemas.microsoft.com/office/powerpoint/2010/main" val="6695942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can work for administrators. 1) pause and be sure you are ready to act with all the information you need and 1) take an instructional approach</a:t>
            </a:r>
            <a:r>
              <a:rPr lang="en-US" baseline="0" dirty="0"/>
              <a:t> which re-builds a students connection to school and teachers rather than further separates the student from the class or teacher.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152</a:t>
            </a:fld>
            <a:endParaRPr lang="en-US"/>
          </a:p>
        </p:txBody>
      </p:sp>
    </p:spTree>
    <p:extLst>
      <p:ext uri="{BB962C8B-B14F-4D97-AF65-F5344CB8AC3E}">
        <p14:creationId xmlns:p14="http://schemas.microsoft.com/office/powerpoint/2010/main" val="16814527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restorative chat is one way to do this. This script can be used by administrators when</a:t>
            </a:r>
            <a:r>
              <a:rPr lang="en-US" baseline="0" dirty="0"/>
              <a:t> handling problem behaviors. </a:t>
            </a:r>
            <a:endParaRPr lang="en-US" dirty="0"/>
          </a:p>
        </p:txBody>
      </p:sp>
      <p:sp>
        <p:nvSpPr>
          <p:cNvPr id="4" name="Slide Number Placeholder 3"/>
          <p:cNvSpPr>
            <a:spLocks noGrp="1"/>
          </p:cNvSpPr>
          <p:nvPr>
            <p:ph type="sldNum" sz="quarter" idx="10"/>
          </p:nvPr>
        </p:nvSpPr>
        <p:spPr/>
        <p:txBody>
          <a:bodyPr/>
          <a:lstStyle/>
          <a:p>
            <a:pPr>
              <a:defRPr/>
            </a:pPr>
            <a:fld id="{7C815DC9-AE46-024B-9D9C-C031869FF504}" type="slidenum">
              <a:rPr lang="en-US" smtClean="0"/>
              <a:pPr>
                <a:defRPr/>
              </a:pPr>
              <a:t>153</a:t>
            </a:fld>
            <a:endParaRPr lang="en-US"/>
          </a:p>
        </p:txBody>
      </p:sp>
    </p:spTree>
    <p:extLst>
      <p:ext uri="{BB962C8B-B14F-4D97-AF65-F5344CB8AC3E}">
        <p14:creationId xmlns:p14="http://schemas.microsoft.com/office/powerpoint/2010/main" val="21315059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18398675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64D542E-2B52-AF43-9D4E-7CC125DE2899}" type="slidenum">
              <a:rPr lang="en-US">
                <a:latin typeface="Arial" pitchFamily="-1" charset="0"/>
              </a:rPr>
              <a:pPr/>
              <a:t>155</a:t>
            </a:fld>
            <a:endParaRPr lang="en-US">
              <a:latin typeface="Arial" pitchFamily="-1"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44571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02A03D-E5E7-1A4A-9300-92307F79F3E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06E6D4-BA02-F743-877A-B32E56E4B71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533A7C-5F5D-194A-A053-726C4F1ACF3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4BEF70-12B5-544D-A82B-8B628807DDE9}"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A8DAE-3FE6-8C4A-93B9-D550CA82B7B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726EE9-C46C-2647-BBE5-033A000BC2F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332312065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F2861-886E-CF4A-A0C2-21940944D7EE}"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99BA3C-11EE-A64A-9641-95A331C24B4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FBA52C-99B0-AD4C-9FF8-9C1C71567A7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385B05-9D22-1D46-B6BC-B4ED0B20D7D1}"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5EB705-1921-1246-8907-2D8FC4ED1273}"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38149D-D116-484D-BFC8-1D75767E187F}"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2B2C4F-BF71-2946-83D0-9A20DC9E197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E82684-A39E-A24A-9EED-F9BB7A8A659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EE3C92-AF02-5244-AE59-F615E84477EF}"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800AC1-F78A-C041-999B-421B1D1DCF65}"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5EAE9B-D8ED-CC4B-B546-E70EEF6564B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gradFill flip="none" rotWithShape="1">
                  <a:gsLst>
                    <a:gs pos="0">
                      <a:schemeClr val="accent1"/>
                    </a:gs>
                    <a:gs pos="86000">
                      <a:srgbClr val="FFFF99"/>
                    </a:gs>
                    <a:gs pos="86000">
                      <a:srgbClr val="F6AE1E"/>
                    </a:gs>
                  </a:gsLst>
                  <a:lin ang="5400000" scaled="0"/>
                  <a:tileRect/>
                </a:gradFill>
                <a:effectLst/>
              </a:defRPr>
            </a:lvl1pPr>
          </a:lstStyle>
          <a:p>
            <a:r>
              <a:rPr lang="en-US"/>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E45C6F-1118-7642-8127-C87AA7BBC9C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solidFill>
                  <a:schemeClr val="tx1"/>
                </a:solidFill>
              </a:defRPr>
            </a:lvl1pPr>
            <a:lvl2pPr>
              <a:buClr>
                <a:schemeClr val="tx1"/>
              </a:buClr>
              <a:buSzPct val="70000"/>
              <a:buFont typeface="Wingdings" pitchFamily="2" charset="2"/>
              <a:buChar char="l"/>
              <a:defRPr>
                <a:solidFill>
                  <a:schemeClr val="tx1"/>
                </a:solidFill>
              </a:defRPr>
            </a:lvl2pPr>
            <a:lvl3pPr>
              <a:buClr>
                <a:schemeClr val="tx1"/>
              </a:buClr>
              <a:buSzPct val="70000"/>
              <a:buFont typeface="Wingdings" pitchFamily="2" charset="2"/>
              <a:buChar char="l"/>
              <a:defRPr>
                <a:solidFill>
                  <a:schemeClr val="tx1"/>
                </a:solidFill>
              </a:defRPr>
            </a:lvl3pPr>
            <a:lvl4pPr>
              <a:buClr>
                <a:schemeClr val="tx1"/>
              </a:buClr>
              <a:buSzPct val="70000"/>
              <a:buFont typeface="Wingdings" pitchFamily="2" charset="2"/>
              <a:buChar char="l"/>
              <a:defRPr>
                <a:solidFill>
                  <a:schemeClr val="tx1"/>
                </a:solidFill>
              </a:defRPr>
            </a:lvl4pPr>
            <a:lvl5pPr>
              <a:buClr>
                <a:schemeClr val="tx1"/>
              </a:buClr>
              <a:buSzPct val="70000"/>
              <a:buFont typeface="Wingdings" pitchFamily="2" charset="2"/>
              <a:buChar char="l"/>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228600" y="0"/>
            <a:ext cx="7043208"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bg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7E45C6F-1118-7642-8127-C87AA7BBC9CD}" type="slidenum">
              <a:rPr lang="en-US" smtClean="0"/>
              <a:pPr>
                <a:defRPr/>
              </a:pPr>
              <a:t>‹#›</a:t>
            </a:fld>
            <a:endParaRPr lang="en-US"/>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96200" y="6318938"/>
            <a:ext cx="1371600" cy="462862"/>
          </a:xfrm>
          <a:prstGeom prst="rect">
            <a:avLst/>
          </a:prstGeom>
          <a:noFill/>
          <a:ln>
            <a:noFill/>
          </a:ln>
        </p:spPr>
      </p:pic>
    </p:spTree>
    <p:extLst>
      <p:ext uri="{BB962C8B-B14F-4D97-AF65-F5344CB8AC3E}">
        <p14:creationId xmlns:p14="http://schemas.microsoft.com/office/powerpoint/2010/main" val="2655972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83253A5-9CC2-9A47-B92F-702A68267EFC}" type="slidenum">
              <a:rPr lang="en-US"/>
              <a:pPr>
                <a:defRPr/>
              </a:pPr>
              <a:t>‹#›</a:t>
            </a:fld>
            <a:endParaRPr lang="en-US" dirty="0"/>
          </a:p>
        </p:txBody>
      </p:sp>
    </p:spTree>
    <p:extLst>
      <p:ext uri="{BB962C8B-B14F-4D97-AF65-F5344CB8AC3E}">
        <p14:creationId xmlns:p14="http://schemas.microsoft.com/office/powerpoint/2010/main" val="1875450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524000"/>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191F360-C693-6949-9E09-B34495B50AFA}" type="slidenum">
              <a:rPr lang="en-US"/>
              <a:pPr>
                <a:defRPr/>
              </a:pPr>
              <a:t>‹#›</a:t>
            </a:fld>
            <a:endParaRPr lang="en-US" dirty="0"/>
          </a:p>
        </p:txBody>
      </p:sp>
    </p:spTree>
    <p:extLst>
      <p:ext uri="{BB962C8B-B14F-4D97-AF65-F5344CB8AC3E}">
        <p14:creationId xmlns:p14="http://schemas.microsoft.com/office/powerpoint/2010/main" val="2506760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8C778EE-972F-3E44-AA6E-41F486436FF3}" type="slidenum">
              <a:rPr lang="en-US"/>
              <a:pPr>
                <a:defRPr/>
              </a:pPr>
              <a:t>‹#›</a:t>
            </a:fld>
            <a:endParaRPr lang="en-US" dirty="0"/>
          </a:p>
        </p:txBody>
      </p:sp>
    </p:spTree>
    <p:extLst>
      <p:ext uri="{BB962C8B-B14F-4D97-AF65-F5344CB8AC3E}">
        <p14:creationId xmlns:p14="http://schemas.microsoft.com/office/powerpoint/2010/main" val="5200610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dirty="0"/>
          </a:p>
        </p:txBody>
      </p:sp>
    </p:spTree>
    <p:extLst>
      <p:ext uri="{BB962C8B-B14F-4D97-AF65-F5344CB8AC3E}">
        <p14:creationId xmlns:p14="http://schemas.microsoft.com/office/powerpoint/2010/main" val="4217492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24289621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5FD5DC0-41A0-E64C-80F1-C092E721000F}" type="slidenum">
              <a:rPr lang="en-US"/>
              <a:pPr>
                <a:defRPr/>
              </a:pPr>
              <a:t>‹#›</a:t>
            </a:fld>
            <a:endParaRPr lang="en-US" dirty="0"/>
          </a:p>
        </p:txBody>
      </p:sp>
    </p:spTree>
    <p:extLst>
      <p:ext uri="{BB962C8B-B14F-4D97-AF65-F5344CB8AC3E}">
        <p14:creationId xmlns:p14="http://schemas.microsoft.com/office/powerpoint/2010/main" val="1923859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F2EF8E4-E62A-4741-A50B-028C56614ED3}" type="slidenum">
              <a:rPr lang="en-US"/>
              <a:pPr>
                <a:defRPr/>
              </a:pPr>
              <a:t>‹#›</a:t>
            </a:fld>
            <a:endParaRPr lang="en-US" dirty="0"/>
          </a:p>
        </p:txBody>
      </p:sp>
    </p:spTree>
    <p:extLst>
      <p:ext uri="{BB962C8B-B14F-4D97-AF65-F5344CB8AC3E}">
        <p14:creationId xmlns:p14="http://schemas.microsoft.com/office/powerpoint/2010/main" val="3419031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D6CE332-1EA8-6140-B1B2-B48A2070A159}" type="slidenum">
              <a:rPr lang="en-US"/>
              <a:pPr>
                <a:defRPr/>
              </a:pPr>
              <a:t>‹#›</a:t>
            </a:fld>
            <a:endParaRPr lang="en-US" dirty="0"/>
          </a:p>
        </p:txBody>
      </p:sp>
    </p:spTree>
    <p:extLst>
      <p:ext uri="{BB962C8B-B14F-4D97-AF65-F5344CB8AC3E}">
        <p14:creationId xmlns:p14="http://schemas.microsoft.com/office/powerpoint/2010/main" val="2377202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1928005-EBB6-2B46-BD0A-DB80E1FFD0DF}" type="slidenum">
              <a:rPr lang="en-US"/>
              <a:pPr>
                <a:defRPr/>
              </a:pPr>
              <a:t>‹#›</a:t>
            </a:fld>
            <a:endParaRPr lang="en-US" dirty="0"/>
          </a:p>
        </p:txBody>
      </p:sp>
    </p:spTree>
    <p:extLst>
      <p:ext uri="{BB962C8B-B14F-4D97-AF65-F5344CB8AC3E}">
        <p14:creationId xmlns:p14="http://schemas.microsoft.com/office/powerpoint/2010/main" val="289264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43D0105-67D9-E442-8EDD-519FA6C34B28}" type="slidenum">
              <a:rPr lang="en-US"/>
              <a:pPr>
                <a:defRPr/>
              </a:pPr>
              <a:t>‹#›</a:t>
            </a:fld>
            <a:endParaRPr lang="en-US" dirty="0"/>
          </a:p>
        </p:txBody>
      </p:sp>
    </p:spTree>
    <p:extLst>
      <p:ext uri="{BB962C8B-B14F-4D97-AF65-F5344CB8AC3E}">
        <p14:creationId xmlns:p14="http://schemas.microsoft.com/office/powerpoint/2010/main" val="9753352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D7151EC-096B-844B-BDA3-BFE44697732E}" type="slidenum">
              <a:rPr lang="en-US"/>
              <a:pPr>
                <a:defRPr/>
              </a:pPr>
              <a:t>‹#›</a:t>
            </a:fld>
            <a:endParaRPr lang="en-US" dirty="0"/>
          </a:p>
        </p:txBody>
      </p:sp>
    </p:spTree>
    <p:extLst>
      <p:ext uri="{BB962C8B-B14F-4D97-AF65-F5344CB8AC3E}">
        <p14:creationId xmlns:p14="http://schemas.microsoft.com/office/powerpoint/2010/main" val="34211272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605E1BF-7428-F14C-9C92-772391E095E1}" type="slidenum">
              <a:rPr lang="en-US"/>
              <a:pPr>
                <a:defRPr/>
              </a:pPr>
              <a:t>‹#›</a:t>
            </a:fld>
            <a:endParaRPr lang="en-US" dirty="0"/>
          </a:p>
        </p:txBody>
      </p:sp>
    </p:spTree>
    <p:extLst>
      <p:ext uri="{BB962C8B-B14F-4D97-AF65-F5344CB8AC3E}">
        <p14:creationId xmlns:p14="http://schemas.microsoft.com/office/powerpoint/2010/main" val="1345200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dirty="0"/>
          </a:p>
        </p:txBody>
      </p:sp>
    </p:spTree>
    <p:extLst>
      <p:ext uri="{BB962C8B-B14F-4D97-AF65-F5344CB8AC3E}">
        <p14:creationId xmlns:p14="http://schemas.microsoft.com/office/powerpoint/2010/main" val="3488319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EF813A9-A284-F342-A3D3-4377E2713F80}" type="slidenum">
              <a:rPr lang="en-US"/>
              <a:pPr>
                <a:defRPr/>
              </a:pPr>
              <a:t>‹#›</a:t>
            </a:fld>
            <a:endParaRPr lang="en-US" dirty="0"/>
          </a:p>
        </p:txBody>
      </p:sp>
    </p:spTree>
    <p:extLst>
      <p:ext uri="{BB962C8B-B14F-4D97-AF65-F5344CB8AC3E}">
        <p14:creationId xmlns:p14="http://schemas.microsoft.com/office/powerpoint/2010/main" val="2206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2F145C3-5611-6248-94FC-13523396C4E4}" type="slidenum">
              <a:rPr lang="en-US"/>
              <a:pPr>
                <a:defRPr/>
              </a:pPr>
              <a:t>‹#›</a:t>
            </a:fld>
            <a:endParaRPr lang="en-US" dirty="0"/>
          </a:p>
        </p:txBody>
      </p:sp>
    </p:spTree>
    <p:extLst>
      <p:ext uri="{BB962C8B-B14F-4D97-AF65-F5344CB8AC3E}">
        <p14:creationId xmlns:p14="http://schemas.microsoft.com/office/powerpoint/2010/main" val="2198806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823481-AC41-EE41-A77A-E2D7F9A226D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096A74-180D-D44B-A58C-6E14100CC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6CE9-D091-7C4E-9815-2B48E9C4C13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5.png"/><Relationship Id="rId2" Type="http://schemas.openxmlformats.org/officeDocument/2006/relationships/slideLayout" Target="../slideLayouts/slideLayout30.xml"/><Relationship Id="rId16"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3.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image" Target="../media/image1.png"/><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B5A9E75F-C4C2-CB44-B95A-166144F71EAB}" type="slidenum">
              <a:rPr lang="en-US"/>
              <a:pPr>
                <a:defRPr/>
              </a:pPr>
              <a:t>‹#›</a:t>
            </a:fld>
            <a:endParaRPr lang="en-US"/>
          </a:p>
        </p:txBody>
      </p:sp>
      <p:pic>
        <p:nvPicPr>
          <p:cNvPr id="13" name="Picture 12">
            <a:extLst>
              <a:ext uri="{FF2B5EF4-FFF2-40B4-BE49-F238E27FC236}">
                <a16:creationId xmlns:a16="http://schemas.microsoft.com/office/drawing/2014/main" id="{BB5C0446-6BE0-4894-8320-DDB6ABF7DF7C}"/>
              </a:ext>
            </a:extLst>
          </p:cNvPr>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709" r:id="rId16"/>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defRPr>
            </a:lvl1pPr>
          </a:lstStyle>
          <a:p>
            <a:pPr>
              <a:defRPr/>
            </a:pPr>
            <a:endParaRPr lang="en-US"/>
          </a:p>
        </p:txBody>
      </p:sp>
      <p:sp>
        <p:nvSpPr>
          <p:cNvPr id="962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defRPr>
            </a:lvl1pPr>
          </a:lstStyle>
          <a:p>
            <a:pPr>
              <a:defRPr/>
            </a:pPr>
            <a:endParaRPr lang="en-US"/>
          </a:p>
        </p:txBody>
      </p:sp>
      <p:sp>
        <p:nvSpPr>
          <p:cNvPr id="962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8" charset="0"/>
              </a:defRPr>
            </a:lvl1pPr>
          </a:lstStyle>
          <a:p>
            <a:pPr>
              <a:defRPr/>
            </a:pPr>
            <a:fld id="{548EE23A-9B83-294B-A4F5-E03C51B3246E}" type="slidenum">
              <a:rPr lang="en-US"/>
              <a:pPr>
                <a:defRPr/>
              </a:pPr>
              <a:t>‹#›</a:t>
            </a:fld>
            <a:endParaRPr lang="en-US"/>
          </a:p>
        </p:txBody>
      </p:sp>
      <p:pic>
        <p:nvPicPr>
          <p:cNvPr id="13" name="Picture 12">
            <a:extLst>
              <a:ext uri="{FF2B5EF4-FFF2-40B4-BE49-F238E27FC236}">
                <a16:creationId xmlns:a16="http://schemas.microsoft.com/office/drawing/2014/main" id="{8B364025-9D8C-4212-85CE-062B3D69DCEE}"/>
              </a:ext>
            </a:extLst>
          </p:cNvPr>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chemeClr val="accent1"/>
              </a:gs>
              <a:gs pos="8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bg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bg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90538" y="1524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2CC8CC7-CD33-FB4B-9A9E-B5E7C0BBBFB1}" type="slidenum">
              <a:rPr lang="en-US"/>
              <a:pPr>
                <a:defRPr/>
              </a:pPr>
              <a:t>‹#›</a:t>
            </a:fld>
            <a:endParaRPr lang="en-US" dirty="0"/>
          </a:p>
        </p:txBody>
      </p:sp>
      <p:pic>
        <p:nvPicPr>
          <p:cNvPr id="14" name="Picture 13">
            <a:extLst>
              <a:ext uri="{FF2B5EF4-FFF2-40B4-BE49-F238E27FC236}">
                <a16:creationId xmlns:a16="http://schemas.microsoft.com/office/drawing/2014/main" id="{44027542-B5B2-40F5-8338-549311BD992D}"/>
              </a:ext>
            </a:extLst>
          </p:cNvPr>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370164" y="6126163"/>
            <a:ext cx="1752600" cy="694510"/>
          </a:xfrm>
          <a:prstGeom prst="rect">
            <a:avLst/>
          </a:prstGeom>
          <a:noFill/>
        </p:spPr>
      </p:pic>
    </p:spTree>
    <p:extLst>
      <p:ext uri="{BB962C8B-B14F-4D97-AF65-F5344CB8AC3E}">
        <p14:creationId xmlns:p14="http://schemas.microsoft.com/office/powerpoint/2010/main" val="70525442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cs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0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tiff"/><Relationship Id="rId4" Type="http://schemas.openxmlformats.org/officeDocument/2006/relationships/image" Target="../media/image52.tiff"/></Relationships>
</file>

<file path=ppt/slides/_rels/slide10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pbis.org/school/equity-pbis"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hyperlink" Target="http://www.pbis.org/school/equity-pbis"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hyperlink" Target="http://www.pbis.org/school/equity-pbis"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www.pbis.org/school/equity-pbis" TargetMode="External"/><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pbis.org/school/equity-pbis"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www.pbis.org/school/equity-pbis"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Layout" Target="../diagrams/layout8.xml"/><Relationship Id="rId7" Type="http://schemas.openxmlformats.org/officeDocument/2006/relationships/image" Target="../media/image57.tif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3.xml.rels><?xml version="1.0" encoding="UTF-8" standalone="yes"?>
<Relationships xmlns="http://schemas.openxmlformats.org/package/2006/relationships"><Relationship Id="rId3" Type="http://schemas.openxmlformats.org/officeDocument/2006/relationships/hyperlink" Target="https://www.youtube.com/watch?v=JiTz2i4VHFw"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tiff"/><Relationship Id="rId4" Type="http://schemas.openxmlformats.org/officeDocument/2006/relationships/image" Target="../media/image59.tiff"/></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tiff"/><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61.tiff"/><Relationship Id="rId5" Type="http://schemas.openxmlformats.org/officeDocument/2006/relationships/image" Target="../media/image58.png"/><Relationship Id="rId4" Type="http://schemas.openxmlformats.org/officeDocument/2006/relationships/image" Target="../media/image57.tiff"/></Relationships>
</file>

<file path=ppt/slides/_rels/slide1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12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2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tiff"/><Relationship Id="rId4" Type="http://schemas.openxmlformats.org/officeDocument/2006/relationships/hyperlink" Target="https://www.youtube.com/watch?v=fTcSVQJ2h8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tiff"/></Relationships>
</file>

<file path=ppt/slides/_rels/slide13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32.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68.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3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media/image70.tiff"/></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36.xml.rels><?xml version="1.0" encoding="UTF-8" standalone="yes"?>
<Relationships xmlns="http://schemas.openxmlformats.org/package/2006/relationships"><Relationship Id="rId3" Type="http://schemas.openxmlformats.org/officeDocument/2006/relationships/hyperlink" Target="https://www.ted.com/talks/verna_myers_how_to_overcome_our_biases_walk_boldly_toward_them?language=en"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s://implicit.harvard.edu/implicit/selectatest.html" TargetMode="External"/><Relationship Id="rId2" Type="http://schemas.openxmlformats.org/officeDocument/2006/relationships/notesSlide" Target="../notesSlides/notesSlide85.xml"/><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3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13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87.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88.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142.xml.rels><?xml version="1.0" encoding="UTF-8" standalone="yes"?>
<Relationships xmlns="http://schemas.openxmlformats.org/package/2006/relationships"><Relationship Id="rId3" Type="http://schemas.openxmlformats.org/officeDocument/2006/relationships/image" Target="../media/image73.jpg"/><Relationship Id="rId7" Type="http://schemas.openxmlformats.org/officeDocument/2006/relationships/image" Target="../media/image58.png"/><Relationship Id="rId2" Type="http://schemas.openxmlformats.org/officeDocument/2006/relationships/notesSlide" Target="../notesSlides/notesSlide89.xml"/><Relationship Id="rId1" Type="http://schemas.openxmlformats.org/officeDocument/2006/relationships/slideLayout" Target="../slideLayouts/slideLayout18.xml"/><Relationship Id="rId6" Type="http://schemas.openxmlformats.org/officeDocument/2006/relationships/image" Target="../media/image57.tiff"/><Relationship Id="rId5" Type="http://schemas.openxmlformats.org/officeDocument/2006/relationships/image" Target="../media/image75.tiff"/><Relationship Id="rId4" Type="http://schemas.openxmlformats.org/officeDocument/2006/relationships/image" Target="../media/image74.tiff"/></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tiff"/><Relationship Id="rId1" Type="http://schemas.openxmlformats.org/officeDocument/2006/relationships/slideLayout" Target="../slideLayouts/slideLayout43.xml"/></Relationships>
</file>

<file path=ppt/slides/_rels/slide14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93.xml"/><Relationship Id="rId1" Type="http://schemas.openxmlformats.org/officeDocument/2006/relationships/slideLayout" Target="../slideLayouts/slideLayout47.xml"/><Relationship Id="rId4" Type="http://schemas.openxmlformats.org/officeDocument/2006/relationships/image" Target="../media/image58.png"/></Relationships>
</file>

<file path=ppt/slides/_rels/slide14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94.xml"/><Relationship Id="rId1" Type="http://schemas.openxmlformats.org/officeDocument/2006/relationships/slideLayout" Target="../slideLayouts/slideLayout43.xml"/><Relationship Id="rId4" Type="http://schemas.openxmlformats.org/officeDocument/2006/relationships/image" Target="../media/image58.png"/></Relationships>
</file>

<file path=ppt/slides/_rels/slide149.xml.rels><?xml version="1.0" encoding="UTF-8" standalone="yes"?>
<Relationships xmlns="http://schemas.openxmlformats.org/package/2006/relationships"><Relationship Id="rId3" Type="http://schemas.openxmlformats.org/officeDocument/2006/relationships/image" Target="../media/image57.tiff"/><Relationship Id="rId7" Type="http://schemas.openxmlformats.org/officeDocument/2006/relationships/image" Target="../media/image58.png"/><Relationship Id="rId2" Type="http://schemas.openxmlformats.org/officeDocument/2006/relationships/notesSlide" Target="../notesSlides/notesSlide95.xml"/><Relationship Id="rId1" Type="http://schemas.openxmlformats.org/officeDocument/2006/relationships/slideLayout" Target="../slideLayouts/slideLayout4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79.png"/><Relationship Id="rId1" Type="http://schemas.openxmlformats.org/officeDocument/2006/relationships/slideLayout" Target="../slideLayouts/slideLayout43.xml"/><Relationship Id="rId4" Type="http://schemas.openxmlformats.org/officeDocument/2006/relationships/image" Target="../media/image58.png"/></Relationships>
</file>

<file path=ppt/slides/_rels/slide15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79.png"/><Relationship Id="rId1" Type="http://schemas.openxmlformats.org/officeDocument/2006/relationships/slideLayout" Target="../slideLayouts/slideLayout43.xml"/><Relationship Id="rId4" Type="http://schemas.openxmlformats.org/officeDocument/2006/relationships/image" Target="../media/image58.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8.xml"/><Relationship Id="rId1" Type="http://schemas.openxmlformats.org/officeDocument/2006/relationships/slideLayout" Target="../slideLayouts/slideLayout43.xml"/></Relationships>
</file>

<file path=ppt/slides/_rels/slide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hyperlink" Target="mailto:Katherine.meyer@uconn.edu"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mailto:emaki@mayinstitute.org" TargetMode="External"/></Relationships>
</file>

<file path=ppt/slides/_rels/slide1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6.png"/></Relationships>
</file>

<file path=ppt/slides/_rels/slide161.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image" Target="../media/image20.png"/><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image" Target="../media/image15.png"/><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image" Target="../media/image16.png"/></Relationships>
</file>

<file path=ppt/slides/_rels/slide1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6.png"/></Relationships>
</file>

<file path=ppt/slides/_rels/slide1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google.com/url?q=http://www.pbis.org/common/cms/files/coach_trainer/ideastoshare/freerewards4studentsnstaff.doc&amp;sa=U&amp;ei=fbuAVL3_NJSquQTmtYDoDg&amp;ved=0CAUQFjAA&amp;client=internal-uds-cse&amp;usg=AFQjCNEb33G_e3wALWoEmsaF_5FtRsq4Gw"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26.png"/><Relationship Id="rId2" Type="http://schemas.openxmlformats.org/officeDocument/2006/relationships/hyperlink" Target="file:////C:/Users/jdaily/Documents/Universal%20Trainings/Universal%20New%20Team%20Training%20Days%201%20&amp;%202/Univ%20Day%201%20&amp;%202%20Examples%20JKD/Day%201/BMHS%20Behavior%20Referral%20Definitions%20Booklet%20Version.pdf" TargetMode="External"/><Relationship Id="rId1" Type="http://schemas.openxmlformats.org/officeDocument/2006/relationships/slideLayout" Target="../slideLayouts/slideLayout4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6.png"/></Relationships>
</file>

<file path=ppt/slides/_rels/slide8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png"/><Relationship Id="rId7" Type="http://schemas.openxmlformats.org/officeDocument/2006/relationships/diagramColors" Target="../diagrams/colors4.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9.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5.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png"/><Relationship Id="rId7" Type="http://schemas.openxmlformats.org/officeDocument/2006/relationships/diagramColors" Target="../diagrams/colors5.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0.png"/><Relationship Id="rId7" Type="http://schemas.openxmlformats.org/officeDocument/2006/relationships/diagramColors" Target="../diagrams/colors6.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0.png"/><Relationship Id="rId7" Type="http://schemas.openxmlformats.org/officeDocument/2006/relationships/diagramColors" Target="../diagrams/colors7.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9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ctrTitle"/>
          </p:nvPr>
        </p:nvSpPr>
        <p:spPr>
          <a:xfrm>
            <a:off x="914400" y="685800"/>
            <a:ext cx="7543800" cy="2514600"/>
          </a:xfrm>
          <a:solidFill>
            <a:srgbClr val="008000">
              <a:alpha val="50195"/>
            </a:srgbClr>
          </a:solidFill>
        </p:spPr>
        <p:txBody>
          <a:bodyPr/>
          <a:lstStyle/>
          <a:p>
            <a:pPr eaLnBrk="1" hangingPunct="1"/>
            <a:r>
              <a:rPr lang="en-US" sz="4800" dirty="0">
                <a:latin typeface="+mj-lt"/>
                <a:ea typeface="ＭＳ Ｐゴシック" pitchFamily="-108" charset="-128"/>
                <a:cs typeface="ＭＳ Ｐゴシック" pitchFamily="-108" charset="-128"/>
              </a:rPr>
              <a:t>School-Wide Positive Behavioral Interventions and Supports (SWPBIS)</a:t>
            </a:r>
            <a:endParaRPr lang="en-US" sz="3600" i="1" dirty="0">
              <a:latin typeface="+mj-lt"/>
              <a:ea typeface="ＭＳ Ｐゴシック" pitchFamily="-108" charset="-128"/>
              <a:cs typeface="ＭＳ Ｐゴシック" pitchFamily="-108" charset="-128"/>
            </a:endParaRPr>
          </a:p>
        </p:txBody>
      </p:sp>
      <p:sp>
        <p:nvSpPr>
          <p:cNvPr id="20486" name="Rectangle 3"/>
          <p:cNvSpPr>
            <a:spLocks noGrp="1" noChangeArrowheads="1"/>
          </p:cNvSpPr>
          <p:nvPr>
            <p:ph type="subTitle" idx="1"/>
          </p:nvPr>
        </p:nvSpPr>
        <p:spPr>
          <a:xfrm>
            <a:off x="914400" y="3429000"/>
            <a:ext cx="7543800" cy="3292475"/>
          </a:xfrm>
        </p:spPr>
        <p:txBody>
          <a:bodyPr/>
          <a:lstStyle/>
          <a:p>
            <a:pPr eaLnBrk="1" hangingPunct="1">
              <a:lnSpc>
                <a:spcPct val="80000"/>
              </a:lnSpc>
            </a:pPr>
            <a:r>
              <a:rPr lang="en-US" sz="2400" b="1" dirty="0">
                <a:latin typeface="+mj-lt"/>
                <a:ea typeface="ＭＳ Ｐゴシック" pitchFamily="-108" charset="-128"/>
                <a:cs typeface="ＭＳ Ｐゴシック" pitchFamily="-108" charset="-128"/>
              </a:rPr>
              <a:t>Northeast PBIS (NEPBIS) School-Wide Team Training</a:t>
            </a:r>
          </a:p>
          <a:p>
            <a:pPr eaLnBrk="1" hangingPunct="1">
              <a:lnSpc>
                <a:spcPct val="80000"/>
              </a:lnSpc>
            </a:pPr>
            <a:endParaRPr lang="en-US" sz="1200" dirty="0">
              <a:latin typeface="+mj-lt"/>
              <a:ea typeface="ＭＳ Ｐゴシック" pitchFamily="-108" charset="-128"/>
              <a:cs typeface="ＭＳ Ｐゴシック" pitchFamily="-108" charset="-128"/>
            </a:endParaRPr>
          </a:p>
          <a:p>
            <a:pPr eaLnBrk="1" hangingPunct="1">
              <a:lnSpc>
                <a:spcPct val="80000"/>
              </a:lnSpc>
            </a:pPr>
            <a:r>
              <a:rPr lang="en-US" sz="3600" b="1" dirty="0">
                <a:solidFill>
                  <a:srgbClr val="008000"/>
                </a:solidFill>
                <a:latin typeface="+mj-lt"/>
                <a:ea typeface="ＭＳ Ｐゴシック" pitchFamily="-108" charset="-128"/>
                <a:cs typeface="ＭＳ Ｐゴシック" pitchFamily="-108" charset="-128"/>
              </a:rPr>
              <a:t>Day 7</a:t>
            </a:r>
          </a:p>
          <a:p>
            <a:pPr eaLnBrk="1" hangingPunct="1">
              <a:lnSpc>
                <a:spcPct val="80000"/>
              </a:lnSpc>
            </a:pPr>
            <a:endParaRPr lang="en-US" sz="1200" dirty="0">
              <a:latin typeface="+mj-lt"/>
              <a:ea typeface="ＭＳ Ｐゴシック" pitchFamily="-108" charset="-128"/>
              <a:cs typeface="ＭＳ Ｐゴシック" pitchFamily="-108" charset="-128"/>
            </a:endParaRPr>
          </a:p>
          <a:p>
            <a:pPr eaLnBrk="1" hangingPunct="1">
              <a:lnSpc>
                <a:spcPct val="80000"/>
              </a:lnSpc>
            </a:pPr>
            <a:r>
              <a:rPr lang="en-US" sz="2400" b="1" dirty="0">
                <a:latin typeface="+mj-lt"/>
                <a:ea typeface="ＭＳ Ｐゴシック" pitchFamily="-108" charset="-128"/>
                <a:cs typeface="ＭＳ Ｐゴシック" pitchFamily="-108" charset="-128"/>
              </a:rPr>
              <a:t>INSERT TRAINERS NAMES</a:t>
            </a:r>
          </a:p>
          <a:p>
            <a:pPr eaLnBrk="1" hangingPunct="1">
              <a:lnSpc>
                <a:spcPct val="80000"/>
              </a:lnSpc>
            </a:pPr>
            <a:endParaRPr lang="en-US" sz="1200" dirty="0">
              <a:latin typeface="+mj-lt"/>
              <a:ea typeface="ＭＳ Ｐゴシック" pitchFamily="-108" charset="-128"/>
              <a:cs typeface="ＭＳ Ｐゴシック" pitchFamily="-108" charset="-128"/>
            </a:endParaRPr>
          </a:p>
          <a:p>
            <a:pPr eaLnBrk="1" hangingPunct="1">
              <a:lnSpc>
                <a:spcPct val="80000"/>
              </a:lnSpc>
            </a:pPr>
            <a:r>
              <a:rPr lang="en-US" sz="2200" i="1" dirty="0">
                <a:latin typeface="+mj-lt"/>
                <a:ea typeface="ＭＳ Ｐゴシック" pitchFamily="-108" charset="-128"/>
                <a:cs typeface="ＭＳ Ｐゴシック" pitchFamily="-108" charset="-128"/>
              </a:rPr>
              <a:t>with support from Brandi </a:t>
            </a:r>
            <a:r>
              <a:rPr lang="en-US" sz="2200" i="1" dirty="0" err="1">
                <a:latin typeface="+mj-lt"/>
                <a:ea typeface="ＭＳ Ｐゴシック" pitchFamily="-108" charset="-128"/>
                <a:cs typeface="ＭＳ Ｐゴシック" pitchFamily="-108" charset="-128"/>
              </a:rPr>
              <a:t>Simonsen</a:t>
            </a:r>
            <a:r>
              <a:rPr lang="en-US" sz="2200" i="1" dirty="0">
                <a:latin typeface="+mj-lt"/>
                <a:ea typeface="ＭＳ Ｐゴシック" pitchFamily="-108" charset="-128"/>
                <a:cs typeface="ＭＳ Ｐゴシック" pitchFamily="-108" charset="-128"/>
              </a:rPr>
              <a:t>, Jen Freeman, </a:t>
            </a:r>
          </a:p>
          <a:p>
            <a:pPr eaLnBrk="1" hangingPunct="1">
              <a:lnSpc>
                <a:spcPct val="80000"/>
              </a:lnSpc>
            </a:pPr>
            <a:r>
              <a:rPr lang="en-US" sz="2200" i="1" dirty="0">
                <a:latin typeface="+mj-lt"/>
                <a:ea typeface="ＭＳ Ｐゴシック" pitchFamily="-108" charset="-128"/>
                <a:cs typeface="ＭＳ Ｐゴシック" pitchFamily="-108" charset="-128"/>
              </a:rPr>
              <a:t>Susannah Everett, Adam Feinberg, Katie Meyer, &amp; George </a:t>
            </a:r>
            <a:r>
              <a:rPr lang="en-US" sz="2200" i="1" dirty="0" err="1">
                <a:latin typeface="+mj-lt"/>
                <a:ea typeface="ＭＳ Ｐゴシック" pitchFamily="-108" charset="-128"/>
                <a:cs typeface="ＭＳ Ｐゴシック" pitchFamily="-108" charset="-128"/>
              </a:rPr>
              <a:t>Sugai</a:t>
            </a:r>
            <a:endParaRPr lang="en-US" sz="2200" i="1" dirty="0">
              <a:latin typeface="+mj-lt"/>
              <a:ea typeface="ＭＳ Ｐゴシック" pitchFamily="-108" charset="-128"/>
              <a:cs typeface="ＭＳ Ｐゴシック" pitchFamily="-108" charset="-128"/>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wrap="none" anchor="ctr">
            <a:prstTxWarp prst="textNoShape">
              <a:avLst/>
            </a:prstTxWarp>
          </a:bodyPr>
          <a:lstStyle/>
          <a:p>
            <a:pPr algn="ctr">
              <a:defRPr/>
            </a:pPr>
            <a:r>
              <a:rPr lang="en-US" sz="8000" b="1"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And now…</a:t>
            </a:r>
          </a:p>
          <a:p>
            <a:pPr algn="ctr">
              <a:defRPr/>
            </a:pPr>
            <a:r>
              <a:rPr lang="en-US" sz="8000" b="1"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we present…</a:t>
            </a:r>
          </a:p>
          <a:p>
            <a:pPr algn="ctr">
              <a:defRPr/>
            </a:pPr>
            <a:r>
              <a:rPr lang="en-US" sz="8000" b="1"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your tattoos!</a:t>
            </a:r>
          </a:p>
        </p:txBody>
      </p:sp>
      <p:grpSp>
        <p:nvGrpSpPr>
          <p:cNvPr id="3" name="Group 5"/>
          <p:cNvGrpSpPr/>
          <p:nvPr/>
        </p:nvGrpSpPr>
        <p:grpSpPr>
          <a:xfrm>
            <a:off x="-140380" y="5333999"/>
            <a:ext cx="1588180" cy="1676401"/>
            <a:chOff x="-140380" y="5333999"/>
            <a:chExt cx="1588180" cy="1676401"/>
          </a:xfrm>
        </p:grpSpPr>
        <p:pic>
          <p:nvPicPr>
            <p:cNvPr id="4"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a:solidFill>
                    <a:srgbClr val="000000"/>
                  </a:solidFill>
                  <a:latin typeface="+mj-lt"/>
                </a:rPr>
                <a:t>I.A</a:t>
              </a:r>
            </a:p>
          </p:txBody>
        </p:sp>
      </p:gr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3200" b="1" dirty="0">
                <a:solidFill>
                  <a:srgbClr val="3366FF"/>
                </a:solidFill>
              </a:rPr>
              <a:t>Build On-going Routines for Sustainability</a:t>
            </a:r>
            <a:endParaRPr lang="en-US" sz="32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latin typeface="+mj-lt"/>
              </a:rPr>
              <a:t>Review guidelines for building on-going routines.</a:t>
            </a:r>
          </a:p>
          <a:p>
            <a:pPr eaLnBrk="1" hangingPunct="1">
              <a:lnSpc>
                <a:spcPct val="90000"/>
              </a:lnSpc>
            </a:pPr>
            <a:endParaRPr lang="en-US" sz="2400" dirty="0">
              <a:latin typeface="+mj-lt"/>
            </a:endParaRPr>
          </a:p>
          <a:p>
            <a:pPr eaLnBrk="1" hangingPunct="1">
              <a:lnSpc>
                <a:spcPct val="90000"/>
              </a:lnSpc>
            </a:pPr>
            <a:r>
              <a:rPr lang="en-US" sz="2400" dirty="0">
                <a:latin typeface="+mj-lt"/>
              </a:rPr>
              <a:t>Self-check: do your plans meet guidelines?</a:t>
            </a:r>
          </a:p>
          <a:p>
            <a:pPr lvl="1" eaLnBrk="1" hangingPunct="1">
              <a:lnSpc>
                <a:spcPct val="90000"/>
              </a:lnSpc>
            </a:pPr>
            <a:endParaRPr lang="en-US" sz="1800" dirty="0">
              <a:latin typeface="+mj-lt"/>
            </a:endParaRPr>
          </a:p>
          <a:p>
            <a:pPr eaLnBrk="1" hangingPunct="1">
              <a:lnSpc>
                <a:spcPct val="90000"/>
              </a:lnSpc>
            </a:pPr>
            <a:r>
              <a:rPr lang="en-US" sz="2400" dirty="0">
                <a:latin typeface="+mj-lt"/>
              </a:rPr>
              <a:t>Review relevant items to your action plan and add/adjust as needed.</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44365342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10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Show, Tell, and Ask</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a:lnSpc>
                <a:spcPct val="90000"/>
              </a:lnSpc>
            </a:pPr>
            <a:r>
              <a:rPr lang="en-US" dirty="0">
                <a:latin typeface="+mj-lt"/>
                <a:ea typeface="ＭＳ Ｐゴシック" pitchFamily="-111" charset="-128"/>
              </a:rPr>
              <a:t>Review your action plan and identify </a:t>
            </a:r>
          </a:p>
          <a:p>
            <a:pPr lvl="1">
              <a:lnSpc>
                <a:spcPct val="90000"/>
              </a:lnSpc>
            </a:pPr>
            <a:endParaRPr lang="en-US" dirty="0">
              <a:latin typeface="+mj-lt"/>
              <a:ea typeface="ＭＳ Ｐゴシック" pitchFamily="-111" charset="-128"/>
            </a:endParaRPr>
          </a:p>
          <a:p>
            <a:pPr lvl="1">
              <a:lnSpc>
                <a:spcPct val="90000"/>
              </a:lnSpc>
            </a:pPr>
            <a:r>
              <a:rPr lang="en-US" dirty="0">
                <a:latin typeface="+mj-lt"/>
                <a:ea typeface="ＭＳ Ｐゴシック" pitchFamily="-111" charset="-128"/>
              </a:rPr>
              <a:t>1-2 accomplishments </a:t>
            </a:r>
          </a:p>
          <a:p>
            <a:pPr lvl="1">
              <a:lnSpc>
                <a:spcPct val="90000"/>
              </a:lnSpc>
            </a:pPr>
            <a:endParaRPr lang="en-US" dirty="0">
              <a:latin typeface="+mj-lt"/>
              <a:ea typeface="ＭＳ Ｐゴシック" pitchFamily="-111" charset="-128"/>
            </a:endParaRPr>
          </a:p>
          <a:p>
            <a:pPr lvl="1">
              <a:lnSpc>
                <a:spcPct val="90000"/>
              </a:lnSpc>
            </a:pPr>
            <a:r>
              <a:rPr lang="en-US" dirty="0">
                <a:latin typeface="+mj-lt"/>
                <a:ea typeface="ＭＳ Ｐゴシック" pitchFamily="-111" charset="-128"/>
              </a:rPr>
              <a:t>1-2 questions or concerns shared by most members of team</a:t>
            </a:r>
          </a:p>
          <a:p>
            <a:pPr lvl="1">
              <a:lnSpc>
                <a:spcPct val="90000"/>
              </a:lnSpc>
            </a:pPr>
            <a:endParaRPr lang="en-US" dirty="0">
              <a:latin typeface="+mj-lt"/>
              <a:ea typeface="ＭＳ Ｐゴシック" pitchFamily="-111" charset="-128"/>
            </a:endParaRPr>
          </a:p>
          <a:p>
            <a:pPr>
              <a:lnSpc>
                <a:spcPct val="90000"/>
              </a:lnSpc>
            </a:pPr>
            <a:r>
              <a:rPr lang="en-US" dirty="0">
                <a:latin typeface="+mj-lt"/>
                <a:ea typeface="ＭＳ Ｐゴシック" pitchFamily="-111" charset="-128"/>
              </a:rPr>
              <a:t>You’ll have 5 min to show, tell, and ask!</a:t>
            </a: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53715640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906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algn="ctr">
              <a:defRPr/>
            </a:pPr>
            <a:r>
              <a:rPr lang="en-US" sz="5400" dirty="0">
                <a:solidFill>
                  <a:srgbClr val="FFFF00"/>
                </a:solidFill>
                <a:effectLst>
                  <a:outerShdw blurRad="38100" dist="38100" dir="2700000" algn="tl">
                    <a:srgbClr val="000000"/>
                  </a:outerShdw>
                </a:effectLst>
                <a:latin typeface="+mj-lt"/>
              </a:rPr>
              <a:t>Equity</a:t>
            </a:r>
          </a:p>
          <a:p>
            <a:pPr algn="ctr">
              <a:defRPr/>
            </a:pPr>
            <a:endParaRPr lang="en-US" sz="4000" i="1" dirty="0">
              <a:solidFill>
                <a:srgbClr val="FFFF00"/>
              </a:solidFill>
              <a:effectLst>
                <a:outerShdw blurRad="38100" dist="38100" dir="2700000" algn="tl">
                  <a:srgbClr val="000000"/>
                </a:outerShdw>
              </a:effectLst>
              <a:latin typeface="+mj-lt"/>
            </a:endParaRPr>
          </a:p>
          <a:p>
            <a:pPr algn="ctr">
              <a:defRPr/>
            </a:pPr>
            <a:r>
              <a:rPr lang="en-US" sz="4000" i="1" dirty="0">
                <a:solidFill>
                  <a:srgbClr val="FFFF00"/>
                </a:solidFill>
                <a:effectLst>
                  <a:outerShdw blurRad="38100" dist="38100" dir="2700000" algn="tl">
                    <a:srgbClr val="000000"/>
                  </a:outerShdw>
                </a:effectLst>
                <a:latin typeface="+mj-lt"/>
              </a:rPr>
              <a:t>(adapted from Kent McIntosh)</a:t>
            </a:r>
            <a:endParaRPr lang="en-US" sz="7200" i="1" dirty="0">
              <a:solidFill>
                <a:srgbClr val="FFFF00"/>
              </a:solidFill>
              <a:effectLst>
                <a:outerShdw blurRad="38100" dist="38100" dir="2700000" algn="tl">
                  <a:srgbClr val="000000"/>
                </a:outerShdw>
              </a:effectLst>
              <a:latin typeface="+mj-lt"/>
            </a:endParaRPr>
          </a:p>
        </p:txBody>
      </p:sp>
    </p:spTree>
    <p:extLst>
      <p:ext uri="{BB962C8B-B14F-4D97-AF65-F5344CB8AC3E}">
        <p14:creationId xmlns:p14="http://schemas.microsoft.com/office/powerpoint/2010/main" val="2309547963"/>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200" dirty="0">
                <a:solidFill>
                  <a:srgbClr val="000000"/>
                </a:solidFill>
                <a:latin typeface="Franklin Gothic Medium"/>
              </a:rPr>
              <a:t>10</a:t>
            </a: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0432FF"/>
                </a:solidFill>
              </a:rPr>
              <a:t>Activity:</a:t>
            </a:r>
            <a:br>
              <a:rPr lang="en-US" sz="4000" b="1" dirty="0">
                <a:solidFill>
                  <a:srgbClr val="0432FF"/>
                </a:solidFill>
              </a:rPr>
            </a:br>
            <a:r>
              <a:rPr lang="en-US" altLang="x-none" sz="4000" dirty="0">
                <a:solidFill>
                  <a:srgbClr val="0432FF"/>
                </a:solidFill>
                <a:ea typeface="ＭＳ Ｐゴシック" charset="-128"/>
              </a:rPr>
              <a:t>We are all Cultural Beings</a:t>
            </a:r>
            <a:endParaRPr lang="en-US" sz="4000" b="1" i="1" dirty="0">
              <a:solidFill>
                <a:srgbClr val="0432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1800" dirty="0">
              <a:latin typeface="+mj-lt"/>
            </a:endParaRPr>
          </a:p>
          <a:p>
            <a:r>
              <a:rPr lang="en-US" altLang="x-none" sz="1800" dirty="0">
                <a:ea typeface="ＭＳ Ｐゴシック" charset="-128"/>
              </a:rPr>
              <a:t>Take 2 minutes to make a list of the aspects of your identity that are important to you</a:t>
            </a:r>
          </a:p>
          <a:p>
            <a:pPr lvl="1"/>
            <a:r>
              <a:rPr lang="en-US" altLang="x-none" sz="1800" dirty="0">
                <a:ea typeface="ＭＳ Ｐゴシック" charset="-128"/>
              </a:rPr>
              <a:t>The list may include information about friends, family, work, education, hobbies and anything else about hobbies or family that is a routine part of your discussions with others. Essentially, if someone from another country wanted to know “who you are” – how would you describe yourself and your life?</a:t>
            </a:r>
          </a:p>
          <a:p>
            <a:r>
              <a:rPr lang="en-US" altLang="x-none" sz="1800" dirty="0">
                <a:ea typeface="ＭＳ Ｐゴシック" charset="-128"/>
              </a:rPr>
              <a:t>In groups of 2, introduce yourself to someone you do not know.</a:t>
            </a:r>
          </a:p>
          <a:p>
            <a:r>
              <a:rPr lang="en-US" altLang="x-none" sz="1800" dirty="0">
                <a:ea typeface="ＭＳ Ｐゴシック" charset="-128"/>
              </a:rPr>
              <a:t>You may NOT mention any topic generated on your list of meaningful aspects of your identity. </a:t>
            </a:r>
          </a:p>
          <a:p>
            <a:r>
              <a:rPr lang="en-US" altLang="x-none" sz="1800" dirty="0">
                <a:ea typeface="ＭＳ Ｐゴシック" charset="-128"/>
              </a:rPr>
              <a:t>Now, you can continue your conversation and this time talk about the topics written on your paper </a:t>
            </a:r>
          </a:p>
          <a:p>
            <a:pPr marL="457200" lvl="1" indent="0">
              <a:buNone/>
            </a:pPr>
            <a:endParaRPr lang="en-US" sz="1800" dirty="0"/>
          </a:p>
        </p:txBody>
      </p:sp>
      <p:pic>
        <p:nvPicPr>
          <p:cNvPr id="10" name="Picture 9"/>
          <p:cNvPicPr>
            <a:picLocks noChangeAspect="1"/>
          </p:cNvPicPr>
          <p:nvPr/>
        </p:nvPicPr>
        <p:blipFill>
          <a:blip r:embed="rId3"/>
          <a:stretch>
            <a:fillRect/>
          </a:stretch>
        </p:blipFill>
        <p:spPr>
          <a:xfrm>
            <a:off x="8108244" y="618067"/>
            <a:ext cx="1066800" cy="1066800"/>
          </a:xfrm>
          <a:prstGeom prst="rect">
            <a:avLst/>
          </a:prstGeom>
        </p:spPr>
      </p:pic>
      <p:grpSp>
        <p:nvGrpSpPr>
          <p:cNvPr id="6" name="Group 4">
            <a:extLst>
              <a:ext uri="{FF2B5EF4-FFF2-40B4-BE49-F238E27FC236}">
                <a16:creationId xmlns:a16="http://schemas.microsoft.com/office/drawing/2014/main" id="{AC581F4C-0F74-48DC-A3B0-9B940421C047}"/>
              </a:ext>
            </a:extLst>
          </p:cNvPr>
          <p:cNvGrpSpPr/>
          <p:nvPr/>
        </p:nvGrpSpPr>
        <p:grpSpPr>
          <a:xfrm>
            <a:off x="240620" y="4953000"/>
            <a:ext cx="1588180" cy="1676401"/>
            <a:chOff x="-140380" y="5333999"/>
            <a:chExt cx="1588180" cy="1676401"/>
          </a:xfrm>
        </p:grpSpPr>
        <p:pic>
          <p:nvPicPr>
            <p:cNvPr id="7" name="Content Placeholder 3">
              <a:extLst>
                <a:ext uri="{FF2B5EF4-FFF2-40B4-BE49-F238E27FC236}">
                  <a16:creationId xmlns:a16="http://schemas.microsoft.com/office/drawing/2014/main" id="{761B0BDB-380B-4916-867E-DE029E58E070}"/>
                </a:ext>
              </a:extLst>
            </p:cNvPr>
            <p:cNvPicPr>
              <a:picLocks noChangeAspect="1"/>
            </p:cNvPicPr>
            <p:nvPr/>
          </p:nvPicPr>
          <p:blipFill>
            <a:blip r:embed="rId4"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8" name="TextBox 7">
              <a:extLst>
                <a:ext uri="{FF2B5EF4-FFF2-40B4-BE49-F238E27FC236}">
                  <a16:creationId xmlns:a16="http://schemas.microsoft.com/office/drawing/2014/main" id="{050ED79B-1019-4601-86B6-8968E58EF46B}"/>
                </a:ext>
              </a:extLst>
            </p:cNvPr>
            <p:cNvSpPr txBox="1">
              <a:spLocks noChangeArrowheads="1"/>
            </p:cNvSpPr>
            <p:nvPr/>
          </p:nvSpPr>
          <p:spPr bwMode="auto">
            <a:xfrm>
              <a:off x="248456" y="6380946"/>
              <a:ext cx="742144" cy="507831"/>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Franklin Gothic Medium"/>
                  <a:ea typeface="ＭＳ Ｐゴシック" pitchFamily="-108" charset="-128"/>
                </a:rPr>
                <a:t>CHAPTER</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dirty="0">
                  <a:solidFill>
                    <a:srgbClr val="000000"/>
                  </a:solidFill>
                  <a:latin typeface="Franklin Gothic Medium"/>
                </a:rPr>
                <a:t>VI.A</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Tree>
    <p:extLst>
      <p:ext uri="{BB962C8B-B14F-4D97-AF65-F5344CB8AC3E}">
        <p14:creationId xmlns:p14="http://schemas.microsoft.com/office/powerpoint/2010/main" val="26563916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926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926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926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92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5 min discussion with your team</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0432FF"/>
                </a:solidFill>
              </a:rPr>
              <a:t>Activity:</a:t>
            </a:r>
            <a:br>
              <a:rPr lang="en-US" sz="4000" b="1" dirty="0">
                <a:solidFill>
                  <a:srgbClr val="0432FF"/>
                </a:solidFill>
              </a:rPr>
            </a:br>
            <a:r>
              <a:rPr lang="en-US" altLang="x-none" sz="4000" dirty="0">
                <a:solidFill>
                  <a:srgbClr val="0432FF"/>
                </a:solidFill>
                <a:ea typeface="ＭＳ Ｐゴシック" charset="-128"/>
              </a:rPr>
              <a:t>Discussion The Silenced Self</a:t>
            </a:r>
            <a:endParaRPr lang="en-US" sz="4000" b="1" i="1" dirty="0">
              <a:solidFill>
                <a:srgbClr val="0432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1800" dirty="0">
              <a:latin typeface="+mj-lt"/>
            </a:endParaRPr>
          </a:p>
          <a:p>
            <a:r>
              <a:rPr lang="en-US" altLang="x-none" sz="1800" dirty="0">
                <a:ea typeface="ＭＳ Ｐゴシック" charset="-128"/>
              </a:rPr>
              <a:t>How did you feel as you were completing the exercise?</a:t>
            </a:r>
          </a:p>
          <a:p>
            <a:pPr lvl="1"/>
            <a:r>
              <a:rPr lang="en-US" altLang="x-none" sz="1800" dirty="0">
                <a:ea typeface="ＭＳ Ｐゴシック" charset="-128"/>
              </a:rPr>
              <a:t>What was it like making introductions and not being able to talk about important aspects of yourself?</a:t>
            </a:r>
          </a:p>
          <a:p>
            <a:pPr lvl="1"/>
            <a:r>
              <a:rPr lang="en-US" altLang="x-none" sz="1800" dirty="0">
                <a:ea typeface="ＭＳ Ｐゴシック" charset="-128"/>
              </a:rPr>
              <a:t>What were some items you listed?</a:t>
            </a:r>
          </a:p>
          <a:p>
            <a:pPr lvl="1"/>
            <a:r>
              <a:rPr lang="en-US" altLang="x-none" sz="1800" dirty="0">
                <a:ea typeface="ＭＳ Ｐゴシック" charset="-128"/>
              </a:rPr>
              <a:t>What were some items you decided to talk about?</a:t>
            </a:r>
          </a:p>
          <a:p>
            <a:r>
              <a:rPr lang="en-US" altLang="x-none" sz="1800" dirty="0">
                <a:ea typeface="ＭＳ Ｐゴシック" charset="-128"/>
              </a:rPr>
              <a:t>How do you think students might feel when important aspects of their identity or cultural backgrounds are not included in the curriculum or addressed through communications and instructional strategies?</a:t>
            </a:r>
          </a:p>
          <a:p>
            <a:r>
              <a:rPr lang="en-US" altLang="x-none" sz="1800" dirty="0">
                <a:ea typeface="ＭＳ Ｐゴシック" charset="-128"/>
              </a:rPr>
              <a:t>What are some suggestions for preventing this from happening?</a:t>
            </a:r>
          </a:p>
          <a:p>
            <a:pPr marL="457200" lvl="1" indent="0">
              <a:buNone/>
            </a:pPr>
            <a:endParaRPr lang="en-US" sz="1800" dirty="0"/>
          </a:p>
        </p:txBody>
      </p:sp>
      <p:pic>
        <p:nvPicPr>
          <p:cNvPr id="10" name="Picture 9"/>
          <p:cNvPicPr>
            <a:picLocks noChangeAspect="1"/>
          </p:cNvPicPr>
          <p:nvPr/>
        </p:nvPicPr>
        <p:blipFill>
          <a:blip r:embed="rId3"/>
          <a:stretch>
            <a:fillRect/>
          </a:stretch>
        </p:blipFill>
        <p:spPr>
          <a:xfrm>
            <a:off x="8108244" y="618067"/>
            <a:ext cx="1066800" cy="1066800"/>
          </a:xfrm>
          <a:prstGeom prst="rect">
            <a:avLst/>
          </a:prstGeom>
        </p:spPr>
      </p:pic>
    </p:spTree>
    <p:extLst>
      <p:ext uri="{BB962C8B-B14F-4D97-AF65-F5344CB8AC3E}">
        <p14:creationId xmlns:p14="http://schemas.microsoft.com/office/powerpoint/2010/main" val="34107792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txBody>
          <a:bodyPr/>
          <a:lstStyle/>
          <a:p>
            <a:r>
              <a:rPr lang="en-US" dirty="0">
                <a:solidFill>
                  <a:schemeClr val="bg1"/>
                </a:solidFill>
              </a:rPr>
              <a:t>We have a problem!</a:t>
            </a:r>
          </a:p>
        </p:txBody>
      </p:sp>
      <p:sp>
        <p:nvSpPr>
          <p:cNvPr id="3" name="Content Placeholder 2"/>
          <p:cNvSpPr>
            <a:spLocks noGrp="1"/>
          </p:cNvSpPr>
          <p:nvPr>
            <p:ph idx="1"/>
          </p:nvPr>
        </p:nvSpPr>
        <p:spPr>
          <a:xfrm>
            <a:off x="250371" y="1845734"/>
            <a:ext cx="6897626" cy="4023360"/>
          </a:xfrm>
        </p:spPr>
        <p:txBody>
          <a:bodyPr/>
          <a:lstStyle/>
          <a:p>
            <a:r>
              <a:rPr lang="en-US" sz="2400" dirty="0"/>
              <a:t>Minority students are more likely to experience</a:t>
            </a:r>
          </a:p>
          <a:p>
            <a:pPr lvl="1"/>
            <a:r>
              <a:rPr lang="en-US" sz="2400" dirty="0"/>
              <a:t>lower achievement gains </a:t>
            </a:r>
          </a:p>
          <a:p>
            <a:pPr lvl="1"/>
            <a:r>
              <a:rPr lang="en-US" sz="2400" dirty="0"/>
              <a:t>more reactive and exclusionary disciplinary consequences</a:t>
            </a:r>
          </a:p>
          <a:p>
            <a:pPr lvl="1"/>
            <a:r>
              <a:rPr lang="en-US" sz="2400" dirty="0"/>
              <a:t>higher special education placement rates</a:t>
            </a:r>
          </a:p>
          <a:p>
            <a:pPr lvl="1"/>
            <a:r>
              <a:rPr lang="en-US" sz="2400" dirty="0"/>
              <a:t>higher dropout rates</a:t>
            </a:r>
          </a:p>
          <a:p>
            <a:pPr lvl="1"/>
            <a:r>
              <a:rPr lang="en-US" sz="2400" dirty="0"/>
              <a:t>We know that the achievement gap can’t be explained away by poverty alone. </a:t>
            </a:r>
          </a:p>
          <a:p>
            <a:pPr lvl="1"/>
            <a:endParaRPr lang="en-US" sz="2400" dirty="0"/>
          </a:p>
          <a:p>
            <a:endParaRPr lang="en-US" sz="2400" dirty="0"/>
          </a:p>
        </p:txBody>
      </p:sp>
      <p:pic>
        <p:nvPicPr>
          <p:cNvPr id="4" name="Picture 3"/>
          <p:cNvPicPr>
            <a:picLocks noChangeAspect="1"/>
          </p:cNvPicPr>
          <p:nvPr/>
        </p:nvPicPr>
        <p:blipFill>
          <a:blip r:embed="rId2"/>
          <a:stretch>
            <a:fillRect/>
          </a:stretch>
        </p:blipFill>
        <p:spPr>
          <a:xfrm>
            <a:off x="3563945" y="3222171"/>
            <a:ext cx="5465712" cy="3483430"/>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8521" y="3113315"/>
            <a:ext cx="5441084" cy="35922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p:cNvPicPr>
            <a:picLocks noChangeAspect="1"/>
          </p:cNvPicPr>
          <p:nvPr/>
        </p:nvPicPr>
        <p:blipFill>
          <a:blip r:embed="rId4"/>
          <a:stretch>
            <a:fillRect/>
          </a:stretch>
        </p:blipFill>
        <p:spPr>
          <a:xfrm>
            <a:off x="4273731" y="3103636"/>
            <a:ext cx="4778187" cy="371033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7997" y="-32084"/>
            <a:ext cx="1903921" cy="6705601"/>
          </a:xfrm>
          <a:prstGeom prst="rect">
            <a:avLst/>
          </a:prstGeom>
        </p:spPr>
      </p:pic>
      <p:sp>
        <p:nvSpPr>
          <p:cNvPr id="9" name="Right Arrow 8"/>
          <p:cNvSpPr/>
          <p:nvPr/>
        </p:nvSpPr>
        <p:spPr>
          <a:xfrm>
            <a:off x="6225000" y="4958805"/>
            <a:ext cx="1110343" cy="48816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80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endParaRPr lang="en-US" dirty="0"/>
          </a:p>
          <a:p>
            <a:r>
              <a:rPr lang="en-US" dirty="0"/>
              <a:t>Poverty plays a role, but racial disproportionality remains, even when controlling for poverty</a:t>
            </a:r>
          </a:p>
          <a:p>
            <a:pPr lvl="1"/>
            <a:r>
              <a:rPr lang="en-US" dirty="0" err="1"/>
              <a:t>Anyon</a:t>
            </a:r>
            <a:r>
              <a:rPr lang="en-US" dirty="0"/>
              <a:t> et al., 2014</a:t>
            </a:r>
          </a:p>
          <a:p>
            <a:pPr lvl="1"/>
            <a:r>
              <a:rPr lang="en-US" dirty="0"/>
              <a:t>Skiba et al., 2002; 2005</a:t>
            </a:r>
          </a:p>
          <a:p>
            <a:pPr lvl="1"/>
            <a:r>
              <a:rPr lang="en-US" dirty="0"/>
              <a:t>Wallace et al., 2008</a:t>
            </a:r>
          </a:p>
        </p:txBody>
      </p:sp>
      <p:sp>
        <p:nvSpPr>
          <p:cNvPr id="3" name="Title 2"/>
          <p:cNvSpPr>
            <a:spLocks noGrp="1"/>
          </p:cNvSpPr>
          <p:nvPr>
            <p:ph type="title"/>
          </p:nvPr>
        </p:nvSpPr>
        <p:spPr/>
        <p:txBody>
          <a:bodyPr/>
          <a:lstStyle/>
          <a:p>
            <a:r>
              <a:rPr lang="en-CA" dirty="0"/>
              <a:t>Addressing Common Questions</a:t>
            </a:r>
            <a:endParaRPr lang="en-US" dirty="0"/>
          </a:p>
        </p:txBody>
      </p:sp>
      <p:sp>
        <p:nvSpPr>
          <p:cNvPr id="4" name="Oval Callout 3"/>
          <p:cNvSpPr/>
          <p:nvPr/>
        </p:nvSpPr>
        <p:spPr>
          <a:xfrm>
            <a:off x="899592" y="1556792"/>
            <a:ext cx="7344816" cy="1296144"/>
          </a:xfrm>
          <a:prstGeom prst="wedgeEllipseCallout">
            <a:avLst>
              <a:gd name="adj1" fmla="val -33579"/>
              <a:gd name="adj2" fmla="val 62500"/>
            </a:avLst>
          </a:prstGeom>
          <a:solidFill>
            <a:schemeClr val="accent3">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79646">
                    <a:lumMod val="75000"/>
                  </a:srgbClr>
                </a:solidFill>
                <a:effectLst/>
                <a:uLnTx/>
                <a:uFillTx/>
                <a:latin typeface="Calibri"/>
                <a:ea typeface="+mn-ea"/>
                <a:cs typeface="+mn-cs"/>
              </a:rPr>
              <a:t>“Isn't it all really about poverty?”</a:t>
            </a:r>
          </a:p>
        </p:txBody>
      </p:sp>
      <p:pic>
        <p:nvPicPr>
          <p:cNvPr id="6" name="Picture 5">
            <a:extLst>
              <a:ext uri="{FF2B5EF4-FFF2-40B4-BE49-F238E27FC236}">
                <a16:creationId xmlns:a16="http://schemas.microsoft.com/office/drawing/2014/main" id="{DC955146-3593-2E4D-A35F-0A9800A1BF47}"/>
              </a:ext>
            </a:extLst>
          </p:cNvPr>
          <p:cNvPicPr>
            <a:picLocks noChangeAspect="1"/>
          </p:cNvPicPr>
          <p:nvPr/>
        </p:nvPicPr>
        <p:blipFill>
          <a:blip r:embed="rId3"/>
          <a:stretch>
            <a:fillRect/>
          </a:stretch>
        </p:blipFill>
        <p:spPr>
          <a:xfrm>
            <a:off x="611708" y="381000"/>
            <a:ext cx="7998892" cy="6159016"/>
          </a:xfrm>
          <a:prstGeom prst="rect">
            <a:avLst/>
          </a:prstGeom>
        </p:spPr>
      </p:pic>
    </p:spTree>
    <p:extLst>
      <p:ext uri="{BB962C8B-B14F-4D97-AF65-F5344CB8AC3E}">
        <p14:creationId xmlns:p14="http://schemas.microsoft.com/office/powerpoint/2010/main" val="18419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4" dur="500"/>
                                        <p:tgtEl>
                                          <p:spTgt spid="2">
                                            <p:txEl>
                                              <p:pRg st="3" end="3"/>
                                            </p:txEl>
                                          </p:spTgt>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1000"/>
                                        <p:tgtEl>
                                          <p:spTgt spid="2">
                                            <p:txEl>
                                              <p:pRg st="4" end="4"/>
                                            </p:txEl>
                                          </p:spTgt>
                                        </p:tgtEl>
                                      </p:cBhvr>
                                    </p:animEffect>
                                    <p:anim calcmode="lin" valueType="num">
                                      <p:cBhvr>
                                        <p:cTn id="1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anim calcmode="lin" valueType="num">
                                      <p:cBhvr>
                                        <p:cTn id="2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1000"/>
                                        <p:tgtEl>
                                          <p:spTgt spid="2">
                                            <p:txEl>
                                              <p:pRg st="6" end="6"/>
                                            </p:txEl>
                                          </p:spTgt>
                                        </p:tgtEl>
                                      </p:cBhvr>
                                    </p:animEffect>
                                    <p:anim calcmode="lin" valueType="num">
                                      <p:cBhvr>
                                        <p:cTn id="3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endParaRPr lang="en-US" dirty="0"/>
          </a:p>
          <a:p>
            <a:r>
              <a:rPr lang="en-CA" dirty="0"/>
              <a:t>No evidence of different base rates of behavior for any subgroups</a:t>
            </a:r>
            <a:endParaRPr lang="en-US" dirty="0"/>
          </a:p>
          <a:p>
            <a:pPr lvl="1"/>
            <a:r>
              <a:rPr lang="en-US" dirty="0"/>
              <a:t>Bradshaw et al., 2010</a:t>
            </a:r>
          </a:p>
          <a:p>
            <a:pPr lvl="1"/>
            <a:r>
              <a:rPr lang="en-US" dirty="0"/>
              <a:t>Losen &amp; Skiba, 2010</a:t>
            </a:r>
          </a:p>
          <a:p>
            <a:pPr lvl="1"/>
            <a:r>
              <a:rPr lang="en-US" dirty="0"/>
              <a:t>Skiba et al., 2014</a:t>
            </a:r>
          </a:p>
        </p:txBody>
      </p:sp>
      <p:sp>
        <p:nvSpPr>
          <p:cNvPr id="3" name="Title 2"/>
          <p:cNvSpPr>
            <a:spLocks noGrp="1"/>
          </p:cNvSpPr>
          <p:nvPr>
            <p:ph type="title"/>
          </p:nvPr>
        </p:nvSpPr>
        <p:spPr>
          <a:solidFill>
            <a:srgbClr val="00B050"/>
          </a:solidFill>
        </p:spPr>
        <p:txBody>
          <a:bodyPr/>
          <a:lstStyle/>
          <a:p>
            <a:r>
              <a:rPr lang="en-CA" dirty="0">
                <a:solidFill>
                  <a:schemeClr val="bg1"/>
                </a:solidFill>
              </a:rPr>
              <a:t>Addressing Common Questions</a:t>
            </a:r>
            <a:endParaRPr lang="en-US" dirty="0">
              <a:solidFill>
                <a:schemeClr val="bg1"/>
              </a:solidFill>
            </a:endParaRPr>
          </a:p>
        </p:txBody>
      </p:sp>
      <p:sp>
        <p:nvSpPr>
          <p:cNvPr id="4" name="Oval Callout 3"/>
          <p:cNvSpPr/>
          <p:nvPr/>
        </p:nvSpPr>
        <p:spPr>
          <a:xfrm>
            <a:off x="899592" y="1556792"/>
            <a:ext cx="7632848" cy="1728192"/>
          </a:xfrm>
          <a:prstGeom prst="wedgeEllipseCallout">
            <a:avLst>
              <a:gd name="adj1" fmla="val 37265"/>
              <a:gd name="adj2" fmla="val 57461"/>
            </a:avLst>
          </a:prstGeom>
          <a:solidFill>
            <a:schemeClr val="accent4">
              <a:lumMod val="20000"/>
              <a:lumOff val="8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8064A2">
                    <a:lumMod val="75000"/>
                  </a:srgbClr>
                </a:solidFill>
                <a:effectLst/>
                <a:uLnTx/>
                <a:uFillTx/>
                <a:latin typeface="Calibri"/>
                <a:ea typeface="+mn-ea"/>
                <a:cs typeface="+mn-cs"/>
              </a:rPr>
              <a:t>“Aren’t Black boys just more violent?”</a:t>
            </a:r>
          </a:p>
        </p:txBody>
      </p:sp>
    </p:spTree>
    <p:extLst>
      <p:ext uri="{BB962C8B-B14F-4D97-AF65-F5344CB8AC3E}">
        <p14:creationId xmlns:p14="http://schemas.microsoft.com/office/powerpoint/2010/main" val="310417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4" dur="500"/>
                                        <p:tgtEl>
                                          <p:spTgt spid="2">
                                            <p:txEl>
                                              <p:pRg st="3" end="3"/>
                                            </p:txEl>
                                          </p:spTgt>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1000"/>
                                        <p:tgtEl>
                                          <p:spTgt spid="2">
                                            <p:txEl>
                                              <p:pRg st="4" end="4"/>
                                            </p:txEl>
                                          </p:spTgt>
                                        </p:tgtEl>
                                      </p:cBhvr>
                                    </p:animEffect>
                                    <p:anim calcmode="lin" valueType="num">
                                      <p:cBhvr>
                                        <p:cTn id="1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anim calcmode="lin" valueType="num">
                                      <p:cBhvr>
                                        <p:cTn id="2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1000"/>
                                        <p:tgtEl>
                                          <p:spTgt spid="2">
                                            <p:txEl>
                                              <p:pRg st="6" end="6"/>
                                            </p:txEl>
                                          </p:spTgt>
                                        </p:tgtEl>
                                      </p:cBhvr>
                                    </p:animEffect>
                                    <p:anim calcmode="lin" valueType="num">
                                      <p:cBhvr>
                                        <p:cTn id="3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00B050"/>
          </a:solidFill>
        </p:spPr>
        <p:txBody>
          <a:bodyPr/>
          <a:lstStyle/>
          <a:p>
            <a:r>
              <a:rPr lang="en-CA" dirty="0">
                <a:solidFill>
                  <a:schemeClr val="bg1"/>
                </a:solidFill>
              </a:rPr>
              <a:t>Disproportionality in School Discipline </a:t>
            </a:r>
            <a:r>
              <a:rPr lang="en-CA" sz="3200" dirty="0">
                <a:solidFill>
                  <a:schemeClr val="bg1"/>
                </a:solidFill>
              </a:rPr>
              <a:t>(Losen &amp; Skiba, 2010)</a:t>
            </a:r>
            <a:endParaRPr lang="en-US" sz="3200" dirty="0">
              <a:solidFill>
                <a:schemeClr val="bg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600200"/>
            <a:ext cx="7565998" cy="49951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4A13CB93-84B5-483F-8FB2-644A5BB0DE0A}"/>
              </a:ext>
            </a:extLst>
          </p:cNvPr>
          <p:cNvSpPr txBox="1"/>
          <p:nvPr/>
        </p:nvSpPr>
        <p:spPr>
          <a:xfrm>
            <a:off x="2743200" y="5695890"/>
            <a:ext cx="990600" cy="400110"/>
          </a:xfrm>
          <a:prstGeom prst="rect">
            <a:avLst/>
          </a:prstGeom>
          <a:noFill/>
        </p:spPr>
        <p:txBody>
          <a:bodyPr wrap="square" rtlCol="0">
            <a:spAutoFit/>
          </a:bodyPr>
          <a:lstStyle/>
          <a:p>
            <a:r>
              <a:rPr lang="en-US" sz="2000" dirty="0"/>
              <a:t>1973</a:t>
            </a:r>
          </a:p>
        </p:txBody>
      </p:sp>
      <p:sp>
        <p:nvSpPr>
          <p:cNvPr id="5" name="TextBox 4">
            <a:extLst>
              <a:ext uri="{FF2B5EF4-FFF2-40B4-BE49-F238E27FC236}">
                <a16:creationId xmlns:a16="http://schemas.microsoft.com/office/drawing/2014/main" id="{E1BAEA48-6B91-47C0-BBCF-D35BE0FB40EA}"/>
              </a:ext>
            </a:extLst>
          </p:cNvPr>
          <p:cNvSpPr txBox="1"/>
          <p:nvPr/>
        </p:nvSpPr>
        <p:spPr>
          <a:xfrm>
            <a:off x="6096000" y="5695890"/>
            <a:ext cx="990600" cy="400110"/>
          </a:xfrm>
          <a:prstGeom prst="rect">
            <a:avLst/>
          </a:prstGeom>
          <a:noFill/>
        </p:spPr>
        <p:txBody>
          <a:bodyPr wrap="square" rtlCol="0">
            <a:spAutoFit/>
          </a:bodyPr>
          <a:lstStyle/>
          <a:p>
            <a:r>
              <a:rPr lang="en-US" sz="2000" dirty="0"/>
              <a:t>2006</a:t>
            </a:r>
          </a:p>
        </p:txBody>
      </p:sp>
    </p:spTree>
    <p:extLst>
      <p:ext uri="{BB962C8B-B14F-4D97-AF65-F5344CB8AC3E}">
        <p14:creationId xmlns:p14="http://schemas.microsoft.com/office/powerpoint/2010/main" val="42254714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990600"/>
            <a:ext cx="3322290" cy="4732115"/>
          </a:xfrm>
          <a:solidFill>
            <a:srgbClr val="00B050"/>
          </a:solidFill>
        </p:spPr>
        <p:txBody>
          <a:bodyPr/>
          <a:lstStyle/>
          <a:p>
            <a:pPr marL="0" indent="0">
              <a:buNone/>
            </a:pPr>
            <a:r>
              <a:rPr lang="en-US" sz="4800" dirty="0">
                <a:solidFill>
                  <a:schemeClr val="bg1"/>
                </a:solidFill>
              </a:rPr>
              <a:t>A 5-point</a:t>
            </a:r>
          </a:p>
          <a:p>
            <a:pPr marL="0" indent="0">
              <a:buNone/>
            </a:pPr>
            <a:r>
              <a:rPr lang="en-US" sz="4800" dirty="0">
                <a:solidFill>
                  <a:schemeClr val="bg1"/>
                </a:solidFill>
              </a:rPr>
              <a:t>Intervention   to Enhance Equity in School Discipline</a:t>
            </a:r>
          </a:p>
        </p:txBody>
      </p:sp>
      <p:sp>
        <p:nvSpPr>
          <p:cNvPr id="5" name="Rectangle 6"/>
          <p:cNvSpPr>
            <a:spLocks noChangeArrowheads="1"/>
          </p:cNvSpPr>
          <p:nvPr/>
        </p:nvSpPr>
        <p:spPr bwMode="auto">
          <a:xfrm>
            <a:off x="1981200" y="6093296"/>
            <a:ext cx="5401022" cy="863600"/>
          </a:xfrm>
          <a:prstGeom prst="rect">
            <a:avLst/>
          </a:prstGeom>
          <a:noFill/>
          <a:ln w="9525">
            <a:noFill/>
            <a:miter lim="800000"/>
            <a:headEnd/>
            <a:tailEnd/>
          </a:ln>
        </p:spPr>
        <p:txBody>
          <a:bodyPr wrap="none" anchor="ctr"/>
          <a:lstStyle/>
          <a:p>
            <a:pPr algn="ctr">
              <a:lnSpc>
                <a:spcPct val="90000"/>
              </a:lnSpc>
              <a:spcBef>
                <a:spcPct val="20000"/>
              </a:spcBef>
              <a:buClr>
                <a:schemeClr val="bg2"/>
              </a:buClr>
              <a:buSzPct val="75000"/>
              <a:buFont typeface="Wingdings" pitchFamily="2" charset="2"/>
              <a:buNone/>
            </a:pPr>
            <a:r>
              <a:rPr lang="en-US" sz="2400" dirty="0">
                <a:hlinkClick r:id="rId3"/>
              </a:rPr>
              <a:t>http://www.pbis.org/school/equity-pbis</a:t>
            </a:r>
            <a:r>
              <a:rPr lang="en-US" sz="2400" dirty="0"/>
              <a:t>  </a:t>
            </a:r>
            <a:endParaRPr lang="en-CA" sz="2400" dirty="0"/>
          </a:p>
        </p:txBody>
      </p:sp>
      <p:pic>
        <p:nvPicPr>
          <p:cNvPr id="2" name="Picture 1">
            <a:extLst>
              <a:ext uri="{FF2B5EF4-FFF2-40B4-BE49-F238E27FC236}">
                <a16:creationId xmlns:a16="http://schemas.microsoft.com/office/drawing/2014/main" id="{BE732E56-5F40-4C08-A62A-CEDE7F82CA74}"/>
              </a:ext>
            </a:extLst>
          </p:cNvPr>
          <p:cNvPicPr>
            <a:picLocks noChangeAspect="1"/>
          </p:cNvPicPr>
          <p:nvPr/>
        </p:nvPicPr>
        <p:blipFill>
          <a:blip r:embed="rId4"/>
          <a:stretch>
            <a:fillRect/>
          </a:stretch>
        </p:blipFill>
        <p:spPr>
          <a:xfrm>
            <a:off x="4172205" y="152400"/>
            <a:ext cx="4666995" cy="5867400"/>
          </a:xfrm>
          <a:prstGeom prst="rect">
            <a:avLst/>
          </a:prstGeom>
        </p:spPr>
      </p:pic>
    </p:spTree>
    <p:extLst>
      <p:ext uri="{BB962C8B-B14F-4D97-AF65-F5344CB8AC3E}">
        <p14:creationId xmlns:p14="http://schemas.microsoft.com/office/powerpoint/2010/main" val="262799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solidFill>
            <a:srgbClr val="008000"/>
          </a:solidFill>
        </p:spPr>
        <p:txBody>
          <a:bodyPr/>
          <a:lstStyle/>
          <a:p>
            <a:pPr eaLnBrk="1" hangingPunct="1"/>
            <a:r>
              <a:rPr lang="en-US" sz="4800" dirty="0">
                <a:solidFill>
                  <a:srgbClr val="FFFFFF"/>
                </a:solidFill>
                <a:ea typeface="ＭＳ Ｐゴシック" pitchFamily="-108" charset="-128"/>
                <a:cs typeface="ＭＳ Ｐゴシック" pitchFamily="-108" charset="-128"/>
              </a:rPr>
              <a:t>SWPBIS Message!</a:t>
            </a:r>
          </a:p>
        </p:txBody>
      </p:sp>
      <p:sp>
        <p:nvSpPr>
          <p:cNvPr id="30723" name="Rectangle 3"/>
          <p:cNvSpPr>
            <a:spLocks noGrp="1" noChangeArrowheads="1"/>
          </p:cNvSpPr>
          <p:nvPr>
            <p:ph idx="1"/>
          </p:nvPr>
        </p:nvSpPr>
        <p:spPr>
          <a:xfrm>
            <a:off x="457200" y="1874838"/>
            <a:ext cx="8229600" cy="4525962"/>
          </a:xfrm>
          <a:noFill/>
        </p:spPr>
        <p:txBody>
          <a:bodyPr/>
          <a:lstStyle/>
          <a:p>
            <a:pPr eaLnBrk="1" hangingPunct="1">
              <a:buFontTx/>
              <a:buNone/>
            </a:pPr>
            <a:r>
              <a:rPr lang="en-US" sz="3700" i="1" dirty="0">
                <a:ea typeface="ＭＳ Ｐゴシック" pitchFamily="-108" charset="-128"/>
                <a:cs typeface="ＭＳ Ｐゴシック" pitchFamily="-108" charset="-128"/>
              </a:rPr>
              <a:t>	</a:t>
            </a:r>
            <a:r>
              <a:rPr lang="en-US" sz="4400" i="1" dirty="0">
                <a:ea typeface="ＭＳ Ｐゴシック" pitchFamily="-108" charset="-128"/>
                <a:cs typeface="ＭＳ Ｐゴシック" pitchFamily="-108" charset="-128"/>
              </a:rPr>
              <a:t>Successful individual student behavior support is linked to </a:t>
            </a:r>
            <a:r>
              <a:rPr lang="en-US" sz="4400" i="1" dirty="0">
                <a:solidFill>
                  <a:srgbClr val="FF0000"/>
                </a:solidFill>
                <a:ea typeface="ＭＳ Ｐゴシック" pitchFamily="-108" charset="-128"/>
                <a:cs typeface="ＭＳ Ｐゴシック" pitchFamily="-108" charset="-128"/>
              </a:rPr>
              <a:t>host environments</a:t>
            </a:r>
            <a:r>
              <a:rPr lang="en-US" sz="4400" i="1" dirty="0">
                <a:ea typeface="ＭＳ Ｐゴシック" pitchFamily="-108" charset="-128"/>
                <a:cs typeface="ＭＳ Ｐゴシック" pitchFamily="-108" charset="-128"/>
              </a:rPr>
              <a:t> or school  climates that are </a:t>
            </a:r>
            <a:r>
              <a:rPr lang="en-US" sz="4400" i="1" dirty="0">
                <a:solidFill>
                  <a:srgbClr val="FF0000"/>
                </a:solidFill>
                <a:ea typeface="ＭＳ Ｐゴシック" pitchFamily="-108" charset="-128"/>
                <a:cs typeface="ＭＳ Ｐゴシック" pitchFamily="-108" charset="-128"/>
              </a:rPr>
              <a:t>effective, efficient, relevant, &amp; durable</a:t>
            </a:r>
            <a:r>
              <a:rPr lang="en-US" sz="4400" i="1" dirty="0">
                <a:solidFill>
                  <a:srgbClr val="000000"/>
                </a:solidFill>
                <a:ea typeface="ＭＳ Ｐゴシック" pitchFamily="-108" charset="-128"/>
                <a:cs typeface="ＭＳ Ｐゴシック" pitchFamily="-108" charset="-128"/>
              </a:rPr>
              <a:t>.</a:t>
            </a:r>
            <a:endParaRPr lang="en-US" sz="4400" i="1" dirty="0">
              <a:solidFill>
                <a:srgbClr val="FF0000"/>
              </a:solidFill>
              <a:ea typeface="ＭＳ Ｐゴシック" pitchFamily="-108" charset="-128"/>
              <a:cs typeface="ＭＳ Ｐゴシック" pitchFamily="-108" charset="-128"/>
            </a:endParaRPr>
          </a:p>
          <a:p>
            <a:pPr algn="r" eaLnBrk="1" hangingPunct="1">
              <a:buFontTx/>
              <a:buNone/>
            </a:pPr>
            <a:endParaRPr lang="en-US" sz="2100" dirty="0">
              <a:ea typeface="ＭＳ Ｐゴシック" pitchFamily="-108" charset="-128"/>
              <a:cs typeface="ＭＳ Ｐゴシック" pitchFamily="-108" charset="-128"/>
            </a:endParaRPr>
          </a:p>
          <a:p>
            <a:pPr algn="r" eaLnBrk="1" hangingPunct="1">
              <a:buFontTx/>
              <a:buNone/>
            </a:pPr>
            <a:r>
              <a:rPr lang="en-US" sz="3600" dirty="0">
                <a:ea typeface="ＭＳ Ｐゴシック" pitchFamily="-108" charset="-128"/>
                <a:cs typeface="ＭＳ Ｐゴシック" pitchFamily="-108" charset="-128"/>
              </a:rPr>
              <a:t>	(</a:t>
            </a:r>
            <a:r>
              <a:rPr lang="en-US" sz="3600" dirty="0" err="1">
                <a:ea typeface="ＭＳ Ｐゴシック" pitchFamily="-108" charset="-128"/>
                <a:cs typeface="ＭＳ Ｐゴシック" pitchFamily="-108" charset="-128"/>
              </a:rPr>
              <a:t>Zins</a:t>
            </a:r>
            <a:r>
              <a:rPr lang="en-US" sz="3600" dirty="0">
                <a:ea typeface="ＭＳ Ｐゴシック" pitchFamily="-108" charset="-128"/>
                <a:cs typeface="ＭＳ Ｐゴシック" pitchFamily="-108" charset="-128"/>
              </a:rPr>
              <a:t> &amp; </a:t>
            </a:r>
            <a:r>
              <a:rPr lang="en-US" sz="3600" dirty="0" err="1">
                <a:ea typeface="ＭＳ Ｐゴシック" pitchFamily="-108" charset="-128"/>
                <a:cs typeface="ＭＳ Ｐゴシック" pitchFamily="-108" charset="-128"/>
              </a:rPr>
              <a:t>Ponti</a:t>
            </a:r>
            <a:r>
              <a:rPr lang="en-US" sz="3600" dirty="0">
                <a:ea typeface="ＭＳ Ｐゴシック" pitchFamily="-108" charset="-128"/>
                <a:cs typeface="ＭＳ Ｐゴシック" pitchFamily="-108" charset="-128"/>
              </a:rPr>
              <a:t>, 1990)</a:t>
            </a:r>
          </a:p>
        </p:txBody>
      </p:sp>
      <p:grpSp>
        <p:nvGrpSpPr>
          <p:cNvPr id="2" name="Group 5"/>
          <p:cNvGrpSpPr/>
          <p:nvPr/>
        </p:nvGrpSpPr>
        <p:grpSpPr>
          <a:xfrm>
            <a:off x="-140380" y="5333999"/>
            <a:ext cx="1588180" cy="1676401"/>
            <a:chOff x="-140380" y="5333999"/>
            <a:chExt cx="1588180" cy="1676401"/>
          </a:xfrm>
        </p:grpSpPr>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a:solidFill>
                    <a:srgbClr val="000000"/>
                  </a:solidFill>
                  <a:latin typeface="+mj-lt"/>
                </a:rPr>
                <a:t>I.A</a:t>
              </a:r>
            </a:p>
          </p:txBody>
        </p:sp>
      </p:grpSp>
      <p:pic>
        <p:nvPicPr>
          <p:cNvPr id="7" name="Picture 6"/>
          <p:cNvPicPr/>
          <p:nvPr/>
        </p:nvPicPr>
        <p:blipFill>
          <a:blip r:embed="rId4">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a:t>Use effective instruction to reduce the achievement gap</a:t>
            </a:r>
          </a:p>
          <a:p>
            <a:pPr marL="514350" indent="-514350">
              <a:buFont typeface="+mj-lt"/>
              <a:buAutoNum type="arabicPeriod"/>
            </a:pPr>
            <a:r>
              <a:rPr lang="en-US" dirty="0"/>
              <a:t>Implement SWPBIS to build a foundation of prevention </a:t>
            </a:r>
          </a:p>
          <a:p>
            <a:pPr marL="514350" indent="-514350">
              <a:buFont typeface="+mj-lt"/>
              <a:buAutoNum type="arabicPeriod"/>
            </a:pPr>
            <a:r>
              <a:rPr lang="en-US" dirty="0"/>
              <a:t>Collect, use, and report disaggregated student discipline data </a:t>
            </a:r>
          </a:p>
          <a:p>
            <a:pPr marL="514350" indent="-514350">
              <a:buFont typeface="+mj-lt"/>
              <a:buAutoNum type="arabicPeriod"/>
            </a:pPr>
            <a:r>
              <a:rPr lang="en-US" dirty="0"/>
              <a:t>Develop policies with accountability for disciplinary equity </a:t>
            </a:r>
          </a:p>
          <a:p>
            <a:pPr marL="514350" indent="-514350">
              <a:buFont typeface="+mj-lt"/>
              <a:buAutoNum type="arabicPeriod"/>
            </a:pPr>
            <a:r>
              <a:rPr lang="en-US" dirty="0"/>
              <a:t>Teach neutralizing routines for vulnerable decision points </a:t>
            </a:r>
          </a:p>
        </p:txBody>
      </p:sp>
      <p:sp>
        <p:nvSpPr>
          <p:cNvPr id="3" name="Title 2"/>
          <p:cNvSpPr>
            <a:spLocks noGrp="1"/>
          </p:cNvSpPr>
          <p:nvPr>
            <p:ph type="title"/>
          </p:nvPr>
        </p:nvSpPr>
        <p:spPr>
          <a:solidFill>
            <a:srgbClr val="00B050"/>
          </a:solidFill>
        </p:spPr>
        <p:txBody>
          <a:bodyPr>
            <a:noAutofit/>
          </a:bodyPr>
          <a:lstStyle/>
          <a:p>
            <a:r>
              <a:rPr lang="en-US" dirty="0">
                <a:solidFill>
                  <a:schemeClr val="bg1"/>
                </a:solidFill>
              </a:rPr>
              <a:t>5-point Intervention to Enhance Equity in School Discipline</a:t>
            </a:r>
            <a:endParaRPr lang="en-US" sz="2400" dirty="0">
              <a:solidFill>
                <a:schemeClr val="bg1"/>
              </a:solidFill>
            </a:endParaRPr>
          </a:p>
        </p:txBody>
      </p:sp>
      <p:sp>
        <p:nvSpPr>
          <p:cNvPr id="5" name="Rectangle 6"/>
          <p:cNvSpPr>
            <a:spLocks noChangeArrowheads="1"/>
          </p:cNvSpPr>
          <p:nvPr/>
        </p:nvSpPr>
        <p:spPr bwMode="auto">
          <a:xfrm>
            <a:off x="1981200" y="6093296"/>
            <a:ext cx="5401022" cy="863600"/>
          </a:xfrm>
          <a:prstGeom prst="rect">
            <a:avLst/>
          </a:prstGeom>
          <a:noFill/>
          <a:ln w="9525">
            <a:noFill/>
            <a:miter lim="800000"/>
            <a:headEnd/>
            <a:tailEnd/>
          </a:ln>
        </p:spPr>
        <p:txBody>
          <a:bodyPr wrap="none" anchor="ctr"/>
          <a:lstStyle/>
          <a:p>
            <a:pPr algn="ctr">
              <a:lnSpc>
                <a:spcPct val="90000"/>
              </a:lnSpc>
              <a:spcBef>
                <a:spcPct val="20000"/>
              </a:spcBef>
              <a:buClr>
                <a:schemeClr val="bg2"/>
              </a:buClr>
              <a:buSzPct val="75000"/>
              <a:buFont typeface="Wingdings" pitchFamily="2" charset="2"/>
              <a:buNone/>
            </a:pPr>
            <a:r>
              <a:rPr lang="en-US" sz="2400" dirty="0">
                <a:hlinkClick r:id="rId3"/>
              </a:rPr>
              <a:t>http://www.pbis.org/school/equity-pbis</a:t>
            </a:r>
            <a:r>
              <a:rPr lang="en-US" sz="2400" dirty="0"/>
              <a:t>  </a:t>
            </a:r>
            <a:endParaRPr lang="en-CA" sz="2400" dirty="0"/>
          </a:p>
        </p:txBody>
      </p:sp>
      <p:sp>
        <p:nvSpPr>
          <p:cNvPr id="2" name="Right Arrow 1"/>
          <p:cNvSpPr/>
          <p:nvPr/>
        </p:nvSpPr>
        <p:spPr>
          <a:xfrm>
            <a:off x="98578" y="1600200"/>
            <a:ext cx="7620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19432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discipline gap may be related to the achievement gap</a:t>
            </a:r>
          </a:p>
          <a:p>
            <a:pPr lvl="1"/>
            <a:r>
              <a:rPr lang="en-US" dirty="0"/>
              <a:t>Academic skills (or the lack thereof) dramatically shapes school experiences</a:t>
            </a:r>
          </a:p>
          <a:p>
            <a:pPr lvl="1"/>
            <a:r>
              <a:rPr lang="en-US" dirty="0"/>
              <a:t>Students who fall behind are more likely to act out, exposing themselves to discipline</a:t>
            </a:r>
          </a:p>
          <a:p>
            <a:pPr lvl="1"/>
            <a:r>
              <a:rPr lang="en-US" dirty="0"/>
              <a:t>By catching and intervening with students early, we can change students’ school experiences for the better</a:t>
            </a:r>
          </a:p>
        </p:txBody>
      </p:sp>
      <p:sp>
        <p:nvSpPr>
          <p:cNvPr id="3" name="Title 2"/>
          <p:cNvSpPr>
            <a:spLocks noGrp="1"/>
          </p:cNvSpPr>
          <p:nvPr>
            <p:ph type="title"/>
          </p:nvPr>
        </p:nvSpPr>
        <p:spPr>
          <a:solidFill>
            <a:srgbClr val="00B050"/>
          </a:solidFill>
        </p:spPr>
        <p:txBody>
          <a:bodyPr/>
          <a:lstStyle/>
          <a:p>
            <a:r>
              <a:rPr lang="en-US" dirty="0">
                <a:solidFill>
                  <a:schemeClr val="bg1"/>
                </a:solidFill>
              </a:rPr>
              <a:t>Why a focus on effective academic instruction?</a:t>
            </a:r>
          </a:p>
        </p:txBody>
      </p:sp>
      <p:sp>
        <p:nvSpPr>
          <p:cNvPr id="4" name="TextBox 3"/>
          <p:cNvSpPr txBox="1"/>
          <p:nvPr/>
        </p:nvSpPr>
        <p:spPr>
          <a:xfrm>
            <a:off x="76200" y="6290156"/>
            <a:ext cx="8496944" cy="523220"/>
          </a:xfrm>
          <a:prstGeom prst="rect">
            <a:avLst/>
          </a:prstGeom>
          <a:noFill/>
        </p:spPr>
        <p:txBody>
          <a:bodyPr wrap="square" rtlCol="0">
            <a:spAutoFit/>
          </a:bodyPr>
          <a:lstStyle/>
          <a:p>
            <a:r>
              <a:rPr lang="en-US" sz="2800" dirty="0"/>
              <a:t>(Gregory et al., 2010; McIntosh et al., 2008, 2012)</a:t>
            </a:r>
          </a:p>
        </p:txBody>
      </p:sp>
    </p:spTree>
    <p:extLst>
      <p:ext uri="{BB962C8B-B14F-4D97-AF65-F5344CB8AC3E}">
        <p14:creationId xmlns:p14="http://schemas.microsoft.com/office/powerpoint/2010/main" val="46886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00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1000"/>
                                        <p:tgtEl>
                                          <p:spTgt spid="2">
                                            <p:txEl>
                                              <p:pRg st="2" end="2"/>
                                            </p:txEl>
                                          </p:spTgt>
                                        </p:tgtEl>
                                      </p:cBhvr>
                                    </p:animEffect>
                                    <p:anim calcmode="lin" valueType="num">
                                      <p:cBhvr>
                                        <p:cTn id="1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nodeType="afterEffect">
                                  <p:stCondLst>
                                    <p:cond delay="200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dirty="0"/>
              <a:t>Explicit instruction</a:t>
            </a:r>
          </a:p>
          <a:p>
            <a:pPr lvl="0"/>
            <a:r>
              <a:rPr lang="en-US" dirty="0"/>
              <a:t>High rates of engagement and OTRs</a:t>
            </a:r>
          </a:p>
          <a:p>
            <a:pPr lvl="0"/>
            <a:r>
              <a:rPr lang="en-US" dirty="0"/>
              <a:t>Quality performance feedback</a:t>
            </a:r>
          </a:p>
          <a:p>
            <a:pPr lvl="0"/>
            <a:r>
              <a:rPr lang="en-US" dirty="0"/>
              <a:t>Progress monitoring and data-based decision making</a:t>
            </a:r>
          </a:p>
        </p:txBody>
      </p:sp>
      <p:sp>
        <p:nvSpPr>
          <p:cNvPr id="3" name="Title 2"/>
          <p:cNvSpPr>
            <a:spLocks noGrp="1"/>
          </p:cNvSpPr>
          <p:nvPr>
            <p:ph type="title"/>
          </p:nvPr>
        </p:nvSpPr>
        <p:spPr>
          <a:solidFill>
            <a:srgbClr val="00B050"/>
          </a:solidFill>
        </p:spPr>
        <p:txBody>
          <a:bodyPr/>
          <a:lstStyle/>
          <a:p>
            <a:r>
              <a:rPr lang="en-US" dirty="0">
                <a:solidFill>
                  <a:schemeClr val="bg1"/>
                </a:solidFill>
              </a:rPr>
              <a:t>What do we mean by effective academic instruction?</a:t>
            </a:r>
          </a:p>
        </p:txBody>
      </p:sp>
      <p:sp>
        <p:nvSpPr>
          <p:cNvPr id="4" name="TextBox 3"/>
          <p:cNvSpPr txBox="1"/>
          <p:nvPr/>
        </p:nvSpPr>
        <p:spPr>
          <a:xfrm>
            <a:off x="6167798" y="6119718"/>
            <a:ext cx="2736304" cy="523220"/>
          </a:xfrm>
          <a:prstGeom prst="rect">
            <a:avLst/>
          </a:prstGeom>
          <a:noFill/>
        </p:spPr>
        <p:txBody>
          <a:bodyPr wrap="square" rtlCol="0">
            <a:spAutoFit/>
          </a:bodyPr>
          <a:lstStyle/>
          <a:p>
            <a:r>
              <a:rPr lang="en-US" sz="2800" dirty="0"/>
              <a:t>(Hattie, 2009)</a:t>
            </a:r>
          </a:p>
        </p:txBody>
      </p:sp>
    </p:spTree>
    <p:extLst>
      <p:ext uri="{BB962C8B-B14F-4D97-AF65-F5344CB8AC3E}">
        <p14:creationId xmlns:p14="http://schemas.microsoft.com/office/powerpoint/2010/main" val="10395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down)">
                                      <p:cBhvr>
                                        <p:cTn id="11" dur="500"/>
                                        <p:tgtEl>
                                          <p:spTgt spid="2">
                                            <p:txEl>
                                              <p:pRg st="1" end="1"/>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wipe(down)">
                                      <p:cBhvr>
                                        <p:cTn id="19" dur="500"/>
                                        <p:tgtEl>
                                          <p:spTgt spid="2">
                                            <p:txEl>
                                              <p:pRg st="3" end="3"/>
                                            </p:txEl>
                                          </p:spTgt>
                                        </p:tgtEl>
                                      </p:cBhvr>
                                    </p:animEffec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1187012" y="1484784"/>
          <a:ext cx="6749290" cy="489654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solidFill>
            <a:srgbClr val="00B050"/>
          </a:solidFill>
        </p:spPr>
        <p:txBody>
          <a:bodyPr/>
          <a:lstStyle/>
          <a:p>
            <a:r>
              <a:rPr lang="en-CA" dirty="0">
                <a:solidFill>
                  <a:schemeClr val="bg1"/>
                </a:solidFill>
              </a:rPr>
              <a:t>Effects of Effective Instruction on the Achievement Gap</a:t>
            </a:r>
            <a:endParaRPr lang="en-US" dirty="0">
              <a:solidFill>
                <a:schemeClr val="bg1"/>
              </a:solidFill>
            </a:endParaRPr>
          </a:p>
        </p:txBody>
      </p:sp>
      <p:sp>
        <p:nvSpPr>
          <p:cNvPr id="5" name="TextBox 4"/>
          <p:cNvSpPr txBox="1"/>
          <p:nvPr/>
        </p:nvSpPr>
        <p:spPr>
          <a:xfrm>
            <a:off x="304800" y="6309320"/>
            <a:ext cx="8659688" cy="400110"/>
          </a:xfrm>
          <a:prstGeom prst="rect">
            <a:avLst/>
          </a:prstGeom>
          <a:noFill/>
        </p:spPr>
        <p:txBody>
          <a:bodyPr wrap="square" rtlCol="0">
            <a:spAutoFit/>
          </a:bodyPr>
          <a:lstStyle/>
          <a:p>
            <a:r>
              <a:rPr lang="en-CA" sz="2000" b="1" dirty="0"/>
              <a:t>Tigard-Tualatin School District </a:t>
            </a:r>
            <a:r>
              <a:rPr lang="en-CA" sz="2000" dirty="0"/>
              <a:t>(Chaparro, Helton, &amp; Sadler, in press)</a:t>
            </a:r>
            <a:endParaRPr lang="en-US" sz="2000" dirty="0"/>
          </a:p>
        </p:txBody>
      </p:sp>
    </p:spTree>
    <p:extLst>
      <p:ext uri="{BB962C8B-B14F-4D97-AF65-F5344CB8AC3E}">
        <p14:creationId xmlns:p14="http://schemas.microsoft.com/office/powerpoint/2010/main" val="26775115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a:t>Use effective instruction to reduce the achievement gap</a:t>
            </a:r>
          </a:p>
          <a:p>
            <a:pPr marL="514350" indent="-514350">
              <a:buFont typeface="+mj-lt"/>
              <a:buAutoNum type="arabicPeriod"/>
            </a:pPr>
            <a:r>
              <a:rPr lang="en-US" dirty="0"/>
              <a:t>Implement SWPBIS to build a foundation of prevention </a:t>
            </a:r>
          </a:p>
          <a:p>
            <a:pPr marL="514350" indent="-514350">
              <a:buFont typeface="+mj-lt"/>
              <a:buAutoNum type="arabicPeriod"/>
            </a:pPr>
            <a:r>
              <a:rPr lang="en-US" dirty="0"/>
              <a:t>Collect, use, and report disaggregated student discipline data </a:t>
            </a:r>
          </a:p>
          <a:p>
            <a:pPr marL="514350" indent="-514350">
              <a:buFont typeface="+mj-lt"/>
              <a:buAutoNum type="arabicPeriod"/>
            </a:pPr>
            <a:r>
              <a:rPr lang="en-US" dirty="0"/>
              <a:t>Develop policies with accountability for disciplinary equity </a:t>
            </a:r>
          </a:p>
          <a:p>
            <a:pPr marL="514350" indent="-514350">
              <a:buFont typeface="+mj-lt"/>
              <a:buAutoNum type="arabicPeriod"/>
            </a:pPr>
            <a:r>
              <a:rPr lang="en-US" dirty="0"/>
              <a:t>Teach neutralizing routines for vulnerable decision points </a:t>
            </a:r>
          </a:p>
        </p:txBody>
      </p:sp>
      <p:sp>
        <p:nvSpPr>
          <p:cNvPr id="3" name="Title 2"/>
          <p:cNvSpPr>
            <a:spLocks noGrp="1"/>
          </p:cNvSpPr>
          <p:nvPr>
            <p:ph type="title"/>
          </p:nvPr>
        </p:nvSpPr>
        <p:spPr>
          <a:solidFill>
            <a:srgbClr val="00B050"/>
          </a:solidFill>
        </p:spPr>
        <p:txBody>
          <a:bodyPr>
            <a:noAutofit/>
          </a:bodyPr>
          <a:lstStyle/>
          <a:p>
            <a:r>
              <a:rPr lang="en-US" dirty="0">
                <a:solidFill>
                  <a:schemeClr val="bg1"/>
                </a:solidFill>
              </a:rPr>
              <a:t>5-point Intervention to Enhance Equity in School Discipline</a:t>
            </a:r>
            <a:endParaRPr lang="en-US" sz="2400" dirty="0">
              <a:solidFill>
                <a:schemeClr val="bg1"/>
              </a:solidFill>
            </a:endParaRPr>
          </a:p>
        </p:txBody>
      </p:sp>
      <p:sp>
        <p:nvSpPr>
          <p:cNvPr id="5" name="Rectangle 6"/>
          <p:cNvSpPr>
            <a:spLocks noChangeArrowheads="1"/>
          </p:cNvSpPr>
          <p:nvPr/>
        </p:nvSpPr>
        <p:spPr bwMode="auto">
          <a:xfrm>
            <a:off x="1981200" y="6093296"/>
            <a:ext cx="5401022" cy="863600"/>
          </a:xfrm>
          <a:prstGeom prst="rect">
            <a:avLst/>
          </a:prstGeom>
          <a:noFill/>
          <a:ln w="9525">
            <a:noFill/>
            <a:miter lim="800000"/>
            <a:headEnd/>
            <a:tailEnd/>
          </a:ln>
        </p:spPr>
        <p:txBody>
          <a:bodyPr wrap="none" anchor="ctr"/>
          <a:lstStyle/>
          <a:p>
            <a:pPr algn="ctr">
              <a:lnSpc>
                <a:spcPct val="90000"/>
              </a:lnSpc>
              <a:spcBef>
                <a:spcPct val="20000"/>
              </a:spcBef>
              <a:buClr>
                <a:schemeClr val="bg2"/>
              </a:buClr>
              <a:buSzPct val="75000"/>
              <a:buFont typeface="Wingdings" pitchFamily="2" charset="2"/>
              <a:buNone/>
            </a:pPr>
            <a:r>
              <a:rPr lang="en-US" sz="2400" dirty="0">
                <a:hlinkClick r:id="rId3"/>
              </a:rPr>
              <a:t>http://www.pbis.org/school/equity-pbis</a:t>
            </a:r>
            <a:r>
              <a:rPr lang="en-US" sz="2400" dirty="0"/>
              <a:t>  </a:t>
            </a:r>
            <a:endParaRPr lang="en-CA" sz="2400" dirty="0"/>
          </a:p>
        </p:txBody>
      </p:sp>
      <p:sp>
        <p:nvSpPr>
          <p:cNvPr id="7" name="Right Arrow 6"/>
          <p:cNvSpPr/>
          <p:nvPr/>
        </p:nvSpPr>
        <p:spPr>
          <a:xfrm>
            <a:off x="76200" y="2438400"/>
            <a:ext cx="7620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53805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514350" indent="-514350">
              <a:buFont typeface="+mj-lt"/>
              <a:buAutoNum type="arabicPeriod"/>
            </a:pPr>
            <a:r>
              <a:rPr lang="en-CA" dirty="0"/>
              <a:t>Proactive, instructional approach </a:t>
            </a:r>
            <a:r>
              <a:rPr lang="en-CA" b="1" i="1" dirty="0">
                <a:solidFill>
                  <a:srgbClr val="339933"/>
                </a:solidFill>
              </a:rPr>
              <a:t>may</a:t>
            </a:r>
            <a:r>
              <a:rPr lang="en-CA" dirty="0"/>
              <a:t> prevent problem behavior and exposure to biased responses to problem behavior</a:t>
            </a:r>
          </a:p>
          <a:p>
            <a:pPr marL="514350" indent="-514350">
              <a:buFont typeface="+mj-lt"/>
              <a:buAutoNum type="arabicPeriod"/>
            </a:pPr>
            <a:r>
              <a:rPr lang="en-CA" dirty="0"/>
              <a:t>Increasing positive student-teacher interactions </a:t>
            </a:r>
            <a:r>
              <a:rPr lang="en-CA" b="1" i="1" dirty="0">
                <a:solidFill>
                  <a:srgbClr val="339933"/>
                </a:solidFill>
              </a:rPr>
              <a:t>may</a:t>
            </a:r>
            <a:r>
              <a:rPr lang="en-CA" dirty="0"/>
              <a:t> enhance relationships to prevent challenges</a:t>
            </a:r>
          </a:p>
          <a:p>
            <a:pPr marL="514350" indent="-514350">
              <a:buFont typeface="+mj-lt"/>
              <a:buAutoNum type="arabicPeriod"/>
            </a:pPr>
            <a:r>
              <a:rPr lang="en-CA" dirty="0"/>
              <a:t>More objective referral and discipline procedures </a:t>
            </a:r>
            <a:r>
              <a:rPr lang="en-CA" b="1" i="1" dirty="0">
                <a:solidFill>
                  <a:srgbClr val="339933"/>
                </a:solidFill>
              </a:rPr>
              <a:t>may</a:t>
            </a:r>
            <a:r>
              <a:rPr lang="en-CA" dirty="0">
                <a:solidFill>
                  <a:srgbClr val="339933"/>
                </a:solidFill>
              </a:rPr>
              <a:t> </a:t>
            </a:r>
            <a:r>
              <a:rPr lang="en-CA" dirty="0"/>
              <a:t>reduce subjectivity and influence of cultural bias</a:t>
            </a:r>
          </a:p>
          <a:p>
            <a:pPr marL="514350" indent="-514350">
              <a:buFont typeface="+mj-lt"/>
              <a:buAutoNum type="arabicPeriod"/>
            </a:pPr>
            <a:r>
              <a:rPr lang="en-CA" dirty="0"/>
              <a:t>Professional development </a:t>
            </a:r>
            <a:r>
              <a:rPr lang="en-CA" b="1" i="1" dirty="0">
                <a:solidFill>
                  <a:srgbClr val="339933"/>
                </a:solidFill>
              </a:rPr>
              <a:t>may</a:t>
            </a:r>
            <a:r>
              <a:rPr lang="en-CA" dirty="0">
                <a:solidFill>
                  <a:srgbClr val="339933"/>
                </a:solidFill>
              </a:rPr>
              <a:t> </a:t>
            </a:r>
            <a:r>
              <a:rPr lang="en-CA" dirty="0"/>
              <a:t>provide teachers with more instructional responses</a:t>
            </a:r>
          </a:p>
        </p:txBody>
      </p:sp>
      <p:sp>
        <p:nvSpPr>
          <p:cNvPr id="3" name="Title 2"/>
          <p:cNvSpPr>
            <a:spLocks noGrp="1"/>
          </p:cNvSpPr>
          <p:nvPr>
            <p:ph type="title"/>
          </p:nvPr>
        </p:nvSpPr>
        <p:spPr>
          <a:solidFill>
            <a:srgbClr val="00B050"/>
          </a:solidFill>
        </p:spPr>
        <p:txBody>
          <a:bodyPr/>
          <a:lstStyle/>
          <a:p>
            <a:r>
              <a:rPr lang="en-US" dirty="0">
                <a:solidFill>
                  <a:schemeClr val="bg1"/>
                </a:solidFill>
              </a:rPr>
              <a:t>Why use a foundation of SWPBIS?</a:t>
            </a:r>
          </a:p>
        </p:txBody>
      </p:sp>
      <p:sp>
        <p:nvSpPr>
          <p:cNvPr id="4" name="TextBox 3"/>
          <p:cNvSpPr txBox="1"/>
          <p:nvPr/>
        </p:nvSpPr>
        <p:spPr>
          <a:xfrm>
            <a:off x="4191000" y="6372036"/>
            <a:ext cx="4083496" cy="461665"/>
          </a:xfrm>
          <a:prstGeom prst="rect">
            <a:avLst/>
          </a:prstGeom>
          <a:noFill/>
        </p:spPr>
        <p:txBody>
          <a:bodyPr wrap="square" rtlCol="0">
            <a:spAutoFit/>
          </a:bodyPr>
          <a:lstStyle/>
          <a:p>
            <a:r>
              <a:rPr lang="en-CA" dirty="0"/>
              <a:t>(</a:t>
            </a:r>
            <a:r>
              <a:rPr lang="en-CA" dirty="0" err="1"/>
              <a:t>Greflund</a:t>
            </a:r>
            <a:r>
              <a:rPr lang="en-CA" dirty="0"/>
              <a:t> et al., 2014) </a:t>
            </a:r>
            <a:endParaRPr lang="en-US" dirty="0"/>
          </a:p>
        </p:txBody>
      </p:sp>
    </p:spTree>
    <p:extLst>
      <p:ext uri="{BB962C8B-B14F-4D97-AF65-F5344CB8AC3E}">
        <p14:creationId xmlns:p14="http://schemas.microsoft.com/office/powerpoint/2010/main" val="342868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a:t>Use effective instruction to reduce the achievement gap</a:t>
            </a:r>
          </a:p>
          <a:p>
            <a:pPr marL="514350" indent="-514350">
              <a:buFont typeface="+mj-lt"/>
              <a:buAutoNum type="arabicPeriod"/>
            </a:pPr>
            <a:r>
              <a:rPr lang="en-US" dirty="0"/>
              <a:t>Implement SWPBIS to build a foundation of prevention </a:t>
            </a:r>
          </a:p>
          <a:p>
            <a:pPr marL="514350" indent="-514350">
              <a:buFont typeface="+mj-lt"/>
              <a:buAutoNum type="arabicPeriod"/>
            </a:pPr>
            <a:r>
              <a:rPr lang="en-US" dirty="0"/>
              <a:t>Collect, use, and report disaggregated student discipline data </a:t>
            </a:r>
          </a:p>
          <a:p>
            <a:pPr marL="514350" indent="-514350">
              <a:buFont typeface="+mj-lt"/>
              <a:buAutoNum type="arabicPeriod"/>
            </a:pPr>
            <a:r>
              <a:rPr lang="en-US" dirty="0"/>
              <a:t>Develop policies with accountability for disciplinary equity </a:t>
            </a:r>
          </a:p>
          <a:p>
            <a:pPr marL="514350" indent="-514350">
              <a:buFont typeface="+mj-lt"/>
              <a:buAutoNum type="arabicPeriod"/>
            </a:pPr>
            <a:r>
              <a:rPr lang="en-US" dirty="0"/>
              <a:t>Teach neutralizing routines for vulnerable decision points </a:t>
            </a:r>
          </a:p>
        </p:txBody>
      </p:sp>
      <p:sp>
        <p:nvSpPr>
          <p:cNvPr id="3" name="Title 2"/>
          <p:cNvSpPr>
            <a:spLocks noGrp="1"/>
          </p:cNvSpPr>
          <p:nvPr>
            <p:ph type="title"/>
          </p:nvPr>
        </p:nvSpPr>
        <p:spPr>
          <a:solidFill>
            <a:srgbClr val="00B050"/>
          </a:solidFill>
        </p:spPr>
        <p:txBody>
          <a:bodyPr>
            <a:noAutofit/>
          </a:bodyPr>
          <a:lstStyle/>
          <a:p>
            <a:r>
              <a:rPr lang="en-US" dirty="0">
                <a:solidFill>
                  <a:schemeClr val="bg1"/>
                </a:solidFill>
              </a:rPr>
              <a:t>5-point Intervention to Enhance Equity in School Discipline</a:t>
            </a:r>
            <a:endParaRPr lang="en-US" sz="2400" dirty="0">
              <a:solidFill>
                <a:schemeClr val="bg1"/>
              </a:solidFill>
            </a:endParaRPr>
          </a:p>
        </p:txBody>
      </p:sp>
      <p:sp>
        <p:nvSpPr>
          <p:cNvPr id="5" name="Rectangle 6"/>
          <p:cNvSpPr>
            <a:spLocks noChangeArrowheads="1"/>
          </p:cNvSpPr>
          <p:nvPr/>
        </p:nvSpPr>
        <p:spPr bwMode="auto">
          <a:xfrm>
            <a:off x="1981200" y="6093296"/>
            <a:ext cx="5401022" cy="863600"/>
          </a:xfrm>
          <a:prstGeom prst="rect">
            <a:avLst/>
          </a:prstGeom>
          <a:noFill/>
          <a:ln w="9525">
            <a:noFill/>
            <a:miter lim="800000"/>
            <a:headEnd/>
            <a:tailEnd/>
          </a:ln>
        </p:spPr>
        <p:txBody>
          <a:bodyPr wrap="none" anchor="ctr"/>
          <a:lstStyle/>
          <a:p>
            <a:pPr algn="ctr">
              <a:lnSpc>
                <a:spcPct val="90000"/>
              </a:lnSpc>
              <a:spcBef>
                <a:spcPct val="20000"/>
              </a:spcBef>
              <a:buClr>
                <a:schemeClr val="bg2"/>
              </a:buClr>
              <a:buSzPct val="75000"/>
              <a:buFont typeface="Wingdings" pitchFamily="2" charset="2"/>
              <a:buNone/>
            </a:pPr>
            <a:r>
              <a:rPr lang="en-US" sz="2400" dirty="0">
                <a:hlinkClick r:id="rId3"/>
              </a:rPr>
              <a:t>http://www.pbis.org/school/equity-pbis</a:t>
            </a:r>
            <a:r>
              <a:rPr lang="en-US" sz="2400" dirty="0"/>
              <a:t>  </a:t>
            </a:r>
            <a:endParaRPr lang="en-CA" sz="2400" dirty="0"/>
          </a:p>
        </p:txBody>
      </p:sp>
      <p:sp>
        <p:nvSpPr>
          <p:cNvPr id="7" name="Right Arrow 6"/>
          <p:cNvSpPr/>
          <p:nvPr/>
        </p:nvSpPr>
        <p:spPr>
          <a:xfrm>
            <a:off x="152400" y="3200400"/>
            <a:ext cx="7620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5439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0B050">
            <a:alpha val="20000"/>
          </a:srgb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5562600"/>
            <a:ext cx="8229600" cy="1219200"/>
          </a:xfrm>
        </p:spPr>
        <p:txBody>
          <a:bodyPr/>
          <a:lstStyle/>
          <a:p>
            <a:r>
              <a:rPr lang="en-US" sz="2400" dirty="0"/>
              <a:t>Proportion of each ethnic group with an ODR</a:t>
            </a:r>
          </a:p>
          <a:p>
            <a:r>
              <a:rPr lang="en-US" sz="2400" dirty="0"/>
              <a:t>Use to compare referral rates across ethnic groups</a:t>
            </a:r>
          </a:p>
          <a:p>
            <a:r>
              <a:rPr lang="en-US" sz="2400" dirty="0"/>
              <a:t>Black/White ODR Risk Ratio = 2.5</a:t>
            </a:r>
          </a:p>
        </p:txBody>
      </p:sp>
      <p:sp>
        <p:nvSpPr>
          <p:cNvPr id="3" name="Title 2"/>
          <p:cNvSpPr>
            <a:spLocks noGrp="1"/>
          </p:cNvSpPr>
          <p:nvPr>
            <p:ph type="title"/>
          </p:nvPr>
        </p:nvSpPr>
        <p:spPr>
          <a:xfrm>
            <a:off x="457200" y="76200"/>
            <a:ext cx="8229600" cy="1143000"/>
          </a:xfrm>
          <a:solidFill>
            <a:schemeClr val="bg1"/>
          </a:solidFill>
        </p:spPr>
        <p:txBody>
          <a:bodyPr/>
          <a:lstStyle/>
          <a:p>
            <a:r>
              <a:rPr lang="en-US" dirty="0">
                <a:solidFill>
                  <a:srgbClr val="00B050"/>
                </a:solidFill>
              </a:rPr>
              <a:t>SWIS: Risk Indices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19200"/>
            <a:ext cx="9144000" cy="44245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1360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a:t>Use effective instruction to reduce the achievement gap</a:t>
            </a:r>
          </a:p>
          <a:p>
            <a:pPr marL="514350" indent="-514350">
              <a:buFont typeface="+mj-lt"/>
              <a:buAutoNum type="arabicPeriod"/>
            </a:pPr>
            <a:r>
              <a:rPr lang="en-US" dirty="0"/>
              <a:t>Implement SWPBIS to build a foundation of prevention </a:t>
            </a:r>
          </a:p>
          <a:p>
            <a:pPr marL="514350" indent="-514350">
              <a:buFont typeface="+mj-lt"/>
              <a:buAutoNum type="arabicPeriod"/>
            </a:pPr>
            <a:r>
              <a:rPr lang="en-US" dirty="0"/>
              <a:t>Collect, use, and report disaggregated student discipline data </a:t>
            </a:r>
          </a:p>
          <a:p>
            <a:pPr marL="514350" indent="-514350">
              <a:buFont typeface="+mj-lt"/>
              <a:buAutoNum type="arabicPeriod"/>
            </a:pPr>
            <a:r>
              <a:rPr lang="en-US" dirty="0"/>
              <a:t>Develop policies with accountability for disciplinary equity </a:t>
            </a:r>
          </a:p>
          <a:p>
            <a:pPr marL="514350" indent="-514350">
              <a:buFont typeface="+mj-lt"/>
              <a:buAutoNum type="arabicPeriod"/>
            </a:pPr>
            <a:r>
              <a:rPr lang="en-US" dirty="0"/>
              <a:t>Teach neutralizing routines for vulnerable decision points </a:t>
            </a:r>
          </a:p>
        </p:txBody>
      </p:sp>
      <p:sp>
        <p:nvSpPr>
          <p:cNvPr id="3" name="Title 2"/>
          <p:cNvSpPr>
            <a:spLocks noGrp="1"/>
          </p:cNvSpPr>
          <p:nvPr>
            <p:ph type="title"/>
          </p:nvPr>
        </p:nvSpPr>
        <p:spPr>
          <a:solidFill>
            <a:srgbClr val="00B050"/>
          </a:solidFill>
        </p:spPr>
        <p:txBody>
          <a:bodyPr>
            <a:noAutofit/>
          </a:bodyPr>
          <a:lstStyle/>
          <a:p>
            <a:r>
              <a:rPr lang="en-US" dirty="0">
                <a:solidFill>
                  <a:schemeClr val="bg1"/>
                </a:solidFill>
              </a:rPr>
              <a:t>5-point Intervention to Enhance Equity in School Discipline</a:t>
            </a:r>
            <a:endParaRPr lang="en-US" sz="2400" dirty="0">
              <a:solidFill>
                <a:schemeClr val="bg1"/>
              </a:solidFill>
            </a:endParaRPr>
          </a:p>
        </p:txBody>
      </p:sp>
      <p:sp>
        <p:nvSpPr>
          <p:cNvPr id="5" name="Rectangle 6"/>
          <p:cNvSpPr>
            <a:spLocks noChangeArrowheads="1"/>
          </p:cNvSpPr>
          <p:nvPr/>
        </p:nvSpPr>
        <p:spPr bwMode="auto">
          <a:xfrm>
            <a:off x="1981200" y="6093296"/>
            <a:ext cx="5401022" cy="863600"/>
          </a:xfrm>
          <a:prstGeom prst="rect">
            <a:avLst/>
          </a:prstGeom>
          <a:noFill/>
          <a:ln w="9525">
            <a:noFill/>
            <a:miter lim="800000"/>
            <a:headEnd/>
            <a:tailEnd/>
          </a:ln>
        </p:spPr>
        <p:txBody>
          <a:bodyPr wrap="none" anchor="ctr"/>
          <a:lstStyle/>
          <a:p>
            <a:pPr algn="ctr">
              <a:lnSpc>
                <a:spcPct val="90000"/>
              </a:lnSpc>
              <a:spcBef>
                <a:spcPct val="20000"/>
              </a:spcBef>
              <a:buClr>
                <a:schemeClr val="bg2"/>
              </a:buClr>
              <a:buSzPct val="75000"/>
              <a:buFont typeface="Wingdings" pitchFamily="2" charset="2"/>
              <a:buNone/>
            </a:pPr>
            <a:r>
              <a:rPr lang="en-US" sz="2400" dirty="0">
                <a:hlinkClick r:id="rId3"/>
              </a:rPr>
              <a:t>http://www.pbis.org/school/equity-pbis</a:t>
            </a:r>
            <a:r>
              <a:rPr lang="en-US" sz="2400" dirty="0"/>
              <a:t>  </a:t>
            </a:r>
            <a:endParaRPr lang="en-CA" sz="2400" dirty="0"/>
          </a:p>
        </p:txBody>
      </p:sp>
      <p:sp>
        <p:nvSpPr>
          <p:cNvPr id="7" name="Right Arrow 6"/>
          <p:cNvSpPr/>
          <p:nvPr/>
        </p:nvSpPr>
        <p:spPr>
          <a:xfrm>
            <a:off x="152400" y="4114800"/>
            <a:ext cx="7620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7338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0000">
            <a:alpha val="20000"/>
          </a:srgb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Enacting policies that nobody knows about</a:t>
            </a:r>
          </a:p>
          <a:p>
            <a:r>
              <a:rPr lang="en-US" dirty="0"/>
              <a:t>Enacting policies that don’t change practice</a:t>
            </a:r>
          </a:p>
          <a:p>
            <a:r>
              <a:rPr lang="en-US" dirty="0"/>
              <a:t>Policies without accountability for implementation</a:t>
            </a:r>
          </a:p>
        </p:txBody>
      </p:sp>
      <p:sp>
        <p:nvSpPr>
          <p:cNvPr id="3" name="Title 2"/>
          <p:cNvSpPr>
            <a:spLocks noGrp="1"/>
          </p:cNvSpPr>
          <p:nvPr>
            <p:ph type="title"/>
          </p:nvPr>
        </p:nvSpPr>
        <p:spPr>
          <a:solidFill>
            <a:schemeClr val="bg1"/>
          </a:solidFill>
        </p:spPr>
        <p:txBody>
          <a:bodyPr/>
          <a:lstStyle/>
          <a:p>
            <a:r>
              <a:rPr lang="en-US" dirty="0">
                <a:solidFill>
                  <a:srgbClr val="FF0000"/>
                </a:solidFill>
              </a:rPr>
              <a:t>What does </a:t>
            </a:r>
            <a:r>
              <a:rPr lang="en-US" b="1" u="sng" dirty="0">
                <a:solidFill>
                  <a:srgbClr val="FF0000"/>
                </a:solidFill>
              </a:rPr>
              <a:t>not work</a:t>
            </a:r>
            <a:r>
              <a:rPr lang="en-US" b="1" dirty="0">
                <a:solidFill>
                  <a:srgbClr val="FF0000"/>
                </a:solidFill>
              </a:rPr>
              <a:t> in policy</a:t>
            </a:r>
          </a:p>
        </p:txBody>
      </p:sp>
    </p:spTree>
    <p:extLst>
      <p:ext uri="{BB962C8B-B14F-4D97-AF65-F5344CB8AC3E}">
        <p14:creationId xmlns:p14="http://schemas.microsoft.com/office/powerpoint/2010/main" val="20387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7"/>
          <p:cNvSpPr>
            <a:spLocks noGrp="1"/>
          </p:cNvSpPr>
          <p:nvPr>
            <p:ph type="title"/>
          </p:nvPr>
        </p:nvSpPr>
        <p:spPr>
          <a:xfrm>
            <a:off x="457200" y="0"/>
            <a:ext cx="8229600" cy="1143000"/>
          </a:xfrm>
          <a:solidFill>
            <a:srgbClr val="008000"/>
          </a:solidFill>
        </p:spPr>
        <p:txBody>
          <a:bodyPr/>
          <a:lstStyle/>
          <a:p>
            <a:r>
              <a:rPr lang="en-US" sz="6000" dirty="0">
                <a:solidFill>
                  <a:schemeClr val="bg1"/>
                </a:solidFill>
              </a:rPr>
              <a:t>SWPBIS </a:t>
            </a:r>
            <a:r>
              <a:rPr lang="en-US" dirty="0">
                <a:solidFill>
                  <a:schemeClr val="bg1"/>
                </a:solidFill>
                <a:ea typeface="ＭＳ Ｐゴシック" pitchFamily="-108" charset="-128"/>
                <a:cs typeface="ＭＳ Ｐゴシック" pitchFamily="-108" charset="-128"/>
              </a:rPr>
              <a:t>is</a:t>
            </a:r>
          </a:p>
        </p:txBody>
      </p:sp>
      <p:graphicFrame>
        <p:nvGraphicFramePr>
          <p:cNvPr id="6" name="Content Placeholder 5"/>
          <p:cNvGraphicFramePr>
            <a:graphicFrameLocks noGrp="1"/>
          </p:cNvGraphicFramePr>
          <p:nvPr>
            <p:ph idx="4294967295"/>
          </p:nvPr>
        </p:nvGraphicFramePr>
        <p:xfrm>
          <a:off x="609600" y="1295400"/>
          <a:ext cx="80772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 name="Group 6"/>
          <p:cNvGrpSpPr/>
          <p:nvPr/>
        </p:nvGrpSpPr>
        <p:grpSpPr>
          <a:xfrm>
            <a:off x="-140380" y="5257800"/>
            <a:ext cx="1588180" cy="1676401"/>
            <a:chOff x="-140380" y="5333999"/>
            <a:chExt cx="1588180" cy="1676401"/>
          </a:xfrm>
        </p:grpSpPr>
        <p:pic>
          <p:nvPicPr>
            <p:cNvPr id="8" name="Content Placeholder 3"/>
            <p:cNvPicPr>
              <a:picLocks noChangeAspect="1"/>
            </p:cNvPicPr>
            <p:nvPr/>
          </p:nvPicPr>
          <p:blipFill>
            <a:blip r:embed="rId7"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I.B.i</a:t>
              </a:r>
              <a:endParaRPr lang="en-US" sz="2000" b="1" dirty="0">
                <a:solidFill>
                  <a:srgbClr val="000000"/>
                </a:solidFill>
                <a:latin typeface="+mj-lt"/>
              </a:endParaRPr>
            </a:p>
          </p:txBody>
        </p:sp>
      </p:grpSp>
      <p:pic>
        <p:nvPicPr>
          <p:cNvPr id="12" name="Picture 11"/>
          <p:cNvPicPr/>
          <p:nvPr/>
        </p:nvPicPr>
        <p:blipFill>
          <a:blip r:embed="rId8">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57400"/>
            <a:ext cx="8784976" cy="5400600"/>
          </a:xfrm>
        </p:spPr>
        <p:txBody>
          <a:bodyPr>
            <a:normAutofit fontScale="92500" lnSpcReduction="10000"/>
          </a:bodyPr>
          <a:lstStyle/>
          <a:p>
            <a:r>
              <a:rPr lang="en-CA" b="1" u="sng" dirty="0">
                <a:solidFill>
                  <a:srgbClr val="339933"/>
                </a:solidFill>
              </a:rPr>
              <a:t>Include a Specific Commitment to Equity</a:t>
            </a:r>
          </a:p>
          <a:p>
            <a:pPr lvl="1"/>
            <a:r>
              <a:rPr lang="en-CA" dirty="0"/>
              <a:t>Create mission statements that include equity</a:t>
            </a:r>
          </a:p>
          <a:p>
            <a:pPr lvl="1"/>
            <a:r>
              <a:rPr lang="en-CA" dirty="0"/>
              <a:t>Enact hiring preferences for equitable discipline</a:t>
            </a:r>
          </a:p>
          <a:p>
            <a:r>
              <a:rPr lang="en-CA" b="1" u="sng" dirty="0">
                <a:solidFill>
                  <a:srgbClr val="339933"/>
                </a:solidFill>
              </a:rPr>
              <a:t>Install Effective Practices</a:t>
            </a:r>
          </a:p>
          <a:p>
            <a:pPr lvl="1"/>
            <a:r>
              <a:rPr lang="en-CA" dirty="0"/>
              <a:t>Require clear, objective school discipline procedures</a:t>
            </a:r>
          </a:p>
          <a:p>
            <a:pPr lvl="1"/>
            <a:r>
              <a:rPr lang="en-CA" dirty="0"/>
              <a:t>Support implementation of proactive, positive approaches to discipline</a:t>
            </a:r>
          </a:p>
          <a:p>
            <a:pPr lvl="1"/>
            <a:r>
              <a:rPr lang="en-CA" dirty="0"/>
              <a:t>Replace exclusionary practices w/instructional ones</a:t>
            </a:r>
          </a:p>
          <a:p>
            <a:r>
              <a:rPr lang="en-CA" b="1" u="sng" dirty="0">
                <a:solidFill>
                  <a:srgbClr val="339933"/>
                </a:solidFill>
              </a:rPr>
              <a:t>Create Accountability for Efforts</a:t>
            </a:r>
          </a:p>
          <a:p>
            <a:pPr lvl="1"/>
            <a:r>
              <a:rPr lang="en-CA" dirty="0"/>
              <a:t>Create teams and procedures to enhance equity</a:t>
            </a:r>
          </a:p>
          <a:p>
            <a:pPr lvl="1"/>
            <a:r>
              <a:rPr lang="en-CA" dirty="0"/>
              <a:t>Share disproportionality data regularly</a:t>
            </a:r>
          </a:p>
          <a:p>
            <a:pPr lvl="1"/>
            <a:r>
              <a:rPr lang="en-CA" dirty="0"/>
              <a:t>Build equity outcomes into evaluations</a:t>
            </a:r>
            <a:endParaRPr lang="en-US" dirty="0"/>
          </a:p>
        </p:txBody>
      </p:sp>
      <p:sp>
        <p:nvSpPr>
          <p:cNvPr id="3" name="Title 2"/>
          <p:cNvSpPr>
            <a:spLocks noGrp="1"/>
          </p:cNvSpPr>
          <p:nvPr>
            <p:ph type="title"/>
          </p:nvPr>
        </p:nvSpPr>
        <p:spPr>
          <a:xfrm>
            <a:off x="457200" y="152400"/>
            <a:ext cx="8229600" cy="1243608"/>
          </a:xfrm>
          <a:solidFill>
            <a:srgbClr val="00B050"/>
          </a:solidFill>
        </p:spPr>
        <p:txBody>
          <a:bodyPr/>
          <a:lstStyle/>
          <a:p>
            <a:r>
              <a:rPr lang="en-CA" dirty="0">
                <a:solidFill>
                  <a:schemeClr val="bg1"/>
                </a:solidFill>
              </a:rPr>
              <a:t>Equity Policy Recommendations</a:t>
            </a:r>
            <a:endParaRPr lang="en-US" dirty="0">
              <a:solidFill>
                <a:schemeClr val="bg1"/>
              </a:solidFill>
            </a:endParaRPr>
          </a:p>
        </p:txBody>
      </p:sp>
    </p:spTree>
    <p:extLst>
      <p:ext uri="{BB962C8B-B14F-4D97-AF65-F5344CB8AC3E}">
        <p14:creationId xmlns:p14="http://schemas.microsoft.com/office/powerpoint/2010/main" val="28326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additive="base">
                                        <p:cTn id="2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nodeType="after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 calcmode="lin" valueType="num">
                                      <p:cBhvr additive="base">
                                        <p:cTn id="3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 calcmode="lin" valueType="num">
                                      <p:cBhvr additive="base">
                                        <p:cTn id="44"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nodeType="afterEffect">
                                  <p:stCondLst>
                                    <p:cond delay="0"/>
                                  </p:stCondLst>
                                  <p:childTnLst>
                                    <p:set>
                                      <p:cBhvr>
                                        <p:cTn id="48" dur="1" fill="hold">
                                          <p:stCondLst>
                                            <p:cond delay="0"/>
                                          </p:stCondLst>
                                        </p:cTn>
                                        <p:tgtEl>
                                          <p:spTgt spid="2">
                                            <p:txEl>
                                              <p:pRg st="8" end="8"/>
                                            </p:txEl>
                                          </p:spTgt>
                                        </p:tgtEl>
                                        <p:attrNameLst>
                                          <p:attrName>style.visibility</p:attrName>
                                        </p:attrNameLst>
                                      </p:cBhvr>
                                      <p:to>
                                        <p:strVal val="visible"/>
                                      </p:to>
                                    </p:set>
                                    <p:anim calcmode="lin" valueType="num">
                                      <p:cBhvr additive="base">
                                        <p:cTn id="4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2" presetClass="entr" presetSubtype="4" fill="hold" nodeType="after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 calcmode="lin" valueType="num">
                                      <p:cBhvr additive="base">
                                        <p:cTn id="54"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par>
                          <p:cTn id="56" fill="hold">
                            <p:stCondLst>
                              <p:cond delay="1500"/>
                            </p:stCondLst>
                            <p:childTnLst>
                              <p:par>
                                <p:cTn id="57" presetID="2" presetClass="entr" presetSubtype="4" fill="hold" nodeType="afterEffect">
                                  <p:stCondLst>
                                    <p:cond delay="0"/>
                                  </p:stCondLst>
                                  <p:childTnLst>
                                    <p:set>
                                      <p:cBhvr>
                                        <p:cTn id="58" dur="1" fill="hold">
                                          <p:stCondLst>
                                            <p:cond delay="0"/>
                                          </p:stCondLst>
                                        </p:cTn>
                                        <p:tgtEl>
                                          <p:spTgt spid="2">
                                            <p:txEl>
                                              <p:pRg st="10" end="10"/>
                                            </p:txEl>
                                          </p:spTgt>
                                        </p:tgtEl>
                                        <p:attrNameLst>
                                          <p:attrName>style.visibility</p:attrName>
                                        </p:attrNameLst>
                                      </p:cBhvr>
                                      <p:to>
                                        <p:strVal val="visible"/>
                                      </p:to>
                                    </p:set>
                                    <p:anim calcmode="lin" valueType="num">
                                      <p:cBhvr additive="base">
                                        <p:cTn id="59"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fontScale="92500" lnSpcReduction="20000"/>
          </a:bodyPr>
          <a:lstStyle/>
          <a:p>
            <a:pPr marL="514350" indent="-514350">
              <a:buFont typeface="+mj-lt"/>
              <a:buAutoNum type="arabicPeriod"/>
            </a:pPr>
            <a:r>
              <a:rPr lang="en-US" dirty="0"/>
              <a:t>Use effective instruction to reduce the achievement gap</a:t>
            </a:r>
          </a:p>
          <a:p>
            <a:pPr marL="514350" indent="-514350">
              <a:buFont typeface="+mj-lt"/>
              <a:buAutoNum type="arabicPeriod"/>
            </a:pPr>
            <a:r>
              <a:rPr lang="en-US" dirty="0"/>
              <a:t>Implement SWPBIS to build a foundation of prevention </a:t>
            </a:r>
          </a:p>
          <a:p>
            <a:pPr marL="514350" indent="-514350">
              <a:buFont typeface="+mj-lt"/>
              <a:buAutoNum type="arabicPeriod"/>
            </a:pPr>
            <a:r>
              <a:rPr lang="en-US" dirty="0"/>
              <a:t>Collect, use, and report disaggregated student discipline data </a:t>
            </a:r>
          </a:p>
          <a:p>
            <a:pPr marL="514350" indent="-514350">
              <a:buFont typeface="+mj-lt"/>
              <a:buAutoNum type="arabicPeriod"/>
            </a:pPr>
            <a:r>
              <a:rPr lang="en-US" dirty="0"/>
              <a:t>Develop policies with accountability for disciplinary equity </a:t>
            </a:r>
          </a:p>
          <a:p>
            <a:pPr marL="514350" indent="-514350">
              <a:buFont typeface="+mj-lt"/>
              <a:buAutoNum type="arabicPeriod"/>
            </a:pPr>
            <a:r>
              <a:rPr lang="en-US" dirty="0"/>
              <a:t>Teach neutralizing routines for vulnerable decision points </a:t>
            </a:r>
          </a:p>
        </p:txBody>
      </p:sp>
      <p:sp>
        <p:nvSpPr>
          <p:cNvPr id="3" name="Title 2"/>
          <p:cNvSpPr>
            <a:spLocks noGrp="1"/>
          </p:cNvSpPr>
          <p:nvPr>
            <p:ph type="title"/>
          </p:nvPr>
        </p:nvSpPr>
        <p:spPr>
          <a:solidFill>
            <a:srgbClr val="00B050"/>
          </a:solidFill>
        </p:spPr>
        <p:txBody>
          <a:bodyPr>
            <a:noAutofit/>
          </a:bodyPr>
          <a:lstStyle/>
          <a:p>
            <a:r>
              <a:rPr lang="en-US" dirty="0">
                <a:solidFill>
                  <a:schemeClr val="bg1"/>
                </a:solidFill>
              </a:rPr>
              <a:t>5-point Intervention to Enhance Equity in School Discipline</a:t>
            </a:r>
            <a:endParaRPr lang="en-US" sz="2400" dirty="0">
              <a:solidFill>
                <a:schemeClr val="bg1"/>
              </a:solidFill>
            </a:endParaRPr>
          </a:p>
        </p:txBody>
      </p:sp>
      <p:sp>
        <p:nvSpPr>
          <p:cNvPr id="5" name="Rectangle 6"/>
          <p:cNvSpPr>
            <a:spLocks noChangeArrowheads="1"/>
          </p:cNvSpPr>
          <p:nvPr/>
        </p:nvSpPr>
        <p:spPr bwMode="auto">
          <a:xfrm>
            <a:off x="1981200" y="6093296"/>
            <a:ext cx="5401022" cy="863600"/>
          </a:xfrm>
          <a:prstGeom prst="rect">
            <a:avLst/>
          </a:prstGeom>
          <a:noFill/>
          <a:ln w="9525">
            <a:noFill/>
            <a:miter lim="800000"/>
            <a:headEnd/>
            <a:tailEnd/>
          </a:ln>
        </p:spPr>
        <p:txBody>
          <a:bodyPr wrap="none" anchor="ctr"/>
          <a:lstStyle/>
          <a:p>
            <a:pPr algn="ctr">
              <a:lnSpc>
                <a:spcPct val="90000"/>
              </a:lnSpc>
              <a:spcBef>
                <a:spcPct val="20000"/>
              </a:spcBef>
              <a:buClr>
                <a:schemeClr val="bg2"/>
              </a:buClr>
              <a:buSzPct val="75000"/>
              <a:buFont typeface="Wingdings" pitchFamily="2" charset="2"/>
              <a:buNone/>
            </a:pPr>
            <a:r>
              <a:rPr lang="en-US" sz="2400" dirty="0">
                <a:hlinkClick r:id="rId3"/>
              </a:rPr>
              <a:t>http://www.pbis.org/school/equity-pbis</a:t>
            </a:r>
            <a:r>
              <a:rPr lang="en-US" sz="2400" dirty="0"/>
              <a:t>  </a:t>
            </a:r>
            <a:endParaRPr lang="en-CA" sz="2400" dirty="0"/>
          </a:p>
        </p:txBody>
      </p:sp>
      <p:sp>
        <p:nvSpPr>
          <p:cNvPr id="7" name="Right Arrow 6"/>
          <p:cNvSpPr/>
          <p:nvPr/>
        </p:nvSpPr>
        <p:spPr>
          <a:xfrm>
            <a:off x="76200" y="4876800"/>
            <a:ext cx="7620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17717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73969" y="1777547"/>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8242" name="Title 2"/>
          <p:cNvSpPr>
            <a:spLocks noGrp="1"/>
          </p:cNvSpPr>
          <p:nvPr>
            <p:ph type="title"/>
          </p:nvPr>
        </p:nvSpPr>
        <p:spPr>
          <a:solidFill>
            <a:srgbClr val="00B050"/>
          </a:solidFill>
        </p:spPr>
        <p:txBody>
          <a:bodyPr/>
          <a:lstStyle/>
          <a:p>
            <a:r>
              <a:rPr lang="en-CA" altLang="en-US" dirty="0">
                <a:solidFill>
                  <a:schemeClr val="bg1"/>
                </a:solidFill>
                <a:latin typeface="Arial" charset="0"/>
              </a:rPr>
              <a:t>Multiple Types of Bias</a:t>
            </a:r>
            <a:endParaRPr lang="en-US" altLang="en-US" dirty="0">
              <a:solidFill>
                <a:schemeClr val="bg1"/>
              </a:solidFill>
              <a:latin typeface="Arial" charset="0"/>
            </a:endParaRPr>
          </a:p>
        </p:txBody>
      </p:sp>
      <p:sp>
        <p:nvSpPr>
          <p:cNvPr id="6" name="Rectangle 5"/>
          <p:cNvSpPr/>
          <p:nvPr/>
        </p:nvSpPr>
        <p:spPr>
          <a:xfrm>
            <a:off x="1394732" y="2987879"/>
            <a:ext cx="4824413" cy="17287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7" name="Rectangle 6"/>
          <p:cNvSpPr/>
          <p:nvPr/>
        </p:nvSpPr>
        <p:spPr>
          <a:xfrm>
            <a:off x="2742281" y="4716667"/>
            <a:ext cx="4824413" cy="1641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9" name="Picture 8"/>
          <p:cNvPicPr>
            <a:picLocks noChangeAspect="1"/>
          </p:cNvPicPr>
          <p:nvPr/>
        </p:nvPicPr>
        <p:blipFill rotWithShape="1">
          <a:blip r:embed="rId8"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10" name="TextBox 9"/>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684106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546" y="1570037"/>
            <a:ext cx="8229600" cy="4525963"/>
          </a:xfrm>
        </p:spPr>
        <p:txBody>
          <a:bodyPr/>
          <a:lstStyle/>
          <a:p>
            <a:r>
              <a:rPr lang="en-CA" altLang="en-US" dirty="0">
                <a:latin typeface="Arial" charset="0"/>
              </a:rPr>
              <a:t>System 1: </a:t>
            </a:r>
            <a:r>
              <a:rPr lang="en-CA" altLang="en-US" i="1" dirty="0">
                <a:latin typeface="Arial" charset="0"/>
              </a:rPr>
              <a:t>Fast Decisions</a:t>
            </a:r>
          </a:p>
          <a:p>
            <a:pPr lvl="1"/>
            <a:r>
              <a:rPr lang="en-CA" altLang="en-US" dirty="0">
                <a:latin typeface="Arial" charset="0"/>
              </a:rPr>
              <a:t>Automatic, snap judgments</a:t>
            </a:r>
          </a:p>
          <a:p>
            <a:pPr lvl="1"/>
            <a:r>
              <a:rPr lang="en-CA" altLang="en-US" dirty="0">
                <a:latin typeface="Arial" charset="0"/>
              </a:rPr>
              <a:t>Intuitive, unconscious</a:t>
            </a:r>
          </a:p>
          <a:p>
            <a:r>
              <a:rPr lang="en-CA" altLang="en-US" dirty="0">
                <a:latin typeface="Arial" charset="0"/>
              </a:rPr>
              <a:t>System 2: </a:t>
            </a:r>
            <a:r>
              <a:rPr lang="en-CA" altLang="en-US" i="1" dirty="0">
                <a:latin typeface="Arial" charset="0"/>
              </a:rPr>
              <a:t>Slow Decisions</a:t>
            </a:r>
          </a:p>
          <a:p>
            <a:pPr lvl="1"/>
            <a:r>
              <a:rPr lang="en-CA" altLang="en-US" dirty="0">
                <a:latin typeface="Arial" charset="0"/>
              </a:rPr>
              <a:t>Deliberate decisions</a:t>
            </a:r>
          </a:p>
          <a:p>
            <a:pPr lvl="1"/>
            <a:r>
              <a:rPr lang="en-CA" altLang="en-US" dirty="0">
                <a:latin typeface="Arial" charset="0"/>
              </a:rPr>
              <a:t>Allows for conscious attention</a:t>
            </a:r>
          </a:p>
          <a:p>
            <a:pPr lvl="1"/>
            <a:endParaRPr lang="en-CA" altLang="en-US" dirty="0">
              <a:latin typeface="Arial" charset="0"/>
            </a:endParaRPr>
          </a:p>
          <a:p>
            <a:pPr lvl="1"/>
            <a:endParaRPr lang="en-CA" altLang="en-US" dirty="0">
              <a:latin typeface="Arial" charset="0"/>
            </a:endParaRPr>
          </a:p>
          <a:p>
            <a:pPr lvl="1"/>
            <a:endParaRPr lang="en-US" altLang="en-US" dirty="0">
              <a:latin typeface="Arial" charset="0"/>
            </a:endParaRPr>
          </a:p>
          <a:p>
            <a:endParaRPr lang="en-US" altLang="en-US" dirty="0">
              <a:latin typeface="Arial" charset="0"/>
            </a:endParaRPr>
          </a:p>
        </p:txBody>
      </p:sp>
      <p:sp>
        <p:nvSpPr>
          <p:cNvPr id="137218" name="Title 2"/>
          <p:cNvSpPr>
            <a:spLocks noGrp="1"/>
          </p:cNvSpPr>
          <p:nvPr>
            <p:ph type="title"/>
          </p:nvPr>
        </p:nvSpPr>
        <p:spPr>
          <a:xfrm>
            <a:off x="277192" y="152400"/>
            <a:ext cx="8714408" cy="1450757"/>
          </a:xfrm>
          <a:solidFill>
            <a:srgbClr val="00B050"/>
          </a:solidFill>
        </p:spPr>
        <p:txBody>
          <a:bodyPr>
            <a:normAutofit/>
          </a:bodyPr>
          <a:lstStyle/>
          <a:p>
            <a:r>
              <a:rPr lang="en-CA" altLang="en-US" sz="4000" dirty="0">
                <a:solidFill>
                  <a:schemeClr val="bg1"/>
                </a:solidFill>
                <a:latin typeface="Arial" charset="0"/>
              </a:rPr>
              <a:t>Two Systems for Decision Making</a:t>
            </a:r>
            <a:endParaRPr lang="en-US" altLang="en-US" sz="4000" dirty="0">
              <a:solidFill>
                <a:schemeClr val="bg1"/>
              </a:solidFill>
              <a:latin typeface="Arial" charset="0"/>
            </a:endParaRPr>
          </a:p>
        </p:txBody>
      </p:sp>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8844" y="4778449"/>
            <a:ext cx="4819005" cy="205479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7" name="Rectangle 6"/>
          <p:cNvSpPr/>
          <p:nvPr/>
        </p:nvSpPr>
        <p:spPr>
          <a:xfrm>
            <a:off x="-3405" y="5910091"/>
            <a:ext cx="207838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altLang="en-US" sz="2400" b="0" i="0" u="none" strike="noStrike" kern="1200" cap="none" spc="0" normalizeH="0" baseline="0" noProof="0" dirty="0">
                <a:ln>
                  <a:noFill/>
                </a:ln>
                <a:solidFill>
                  <a:srgbClr val="333399"/>
                </a:solidFill>
                <a:effectLst/>
                <a:uLnTx/>
                <a:uFillTx/>
                <a:latin typeface="Arial" charset="0"/>
                <a:ea typeface="ＭＳ Ｐゴシック" pitchFamily="-108" charset="-128"/>
              </a:rPr>
              <a:t>(</a:t>
            </a:r>
            <a:r>
              <a:rPr kumimoji="0" lang="en-CA" altLang="en-US" sz="2400" b="0" i="0" u="none" strike="noStrike" kern="1200" cap="none" spc="0" normalizeH="0" baseline="0" noProof="0" dirty="0" err="1">
                <a:ln>
                  <a:noFill/>
                </a:ln>
                <a:solidFill>
                  <a:srgbClr val="333399"/>
                </a:solidFill>
                <a:effectLst/>
                <a:uLnTx/>
                <a:uFillTx/>
                <a:latin typeface="Arial" charset="0"/>
                <a:ea typeface="ＭＳ Ｐゴシック" pitchFamily="-108" charset="-128"/>
              </a:rPr>
              <a:t>Kahneman</a:t>
            </a:r>
            <a:r>
              <a:rPr kumimoji="0" lang="en-CA" altLang="en-US" sz="2400" b="0" i="0" u="none" strike="noStrike" kern="1200" cap="none" spc="0" normalizeH="0" baseline="0" noProof="0" dirty="0">
                <a:ln>
                  <a:noFill/>
                </a:ln>
                <a:solidFill>
                  <a:srgbClr val="333399"/>
                </a:solidFill>
                <a:effectLst/>
                <a:uLnTx/>
                <a:uFillTx/>
                <a:latin typeface="Arial" charset="0"/>
                <a:ea typeface="ＭＳ Ｐゴシック" pitchFamily="-108" charset="-128"/>
              </a:rPr>
              <a:t>, 2011)</a:t>
            </a:r>
            <a:endParaRPr kumimoji="0" lang="en-US" sz="2400" b="0" i="0" u="none" strike="noStrike" kern="1200" cap="none" spc="0" normalizeH="0" baseline="0" noProof="0" dirty="0">
              <a:ln>
                <a:noFill/>
              </a:ln>
              <a:solidFill>
                <a:srgbClr val="000000"/>
              </a:solidFill>
              <a:effectLst/>
              <a:uLnTx/>
              <a:uFillTx/>
              <a:latin typeface="Arial" pitchFamily="-1" charset="0"/>
              <a:ea typeface="ＭＳ Ｐゴシック" pitchFamily="-108" charset="-128"/>
            </a:endParaRPr>
          </a:p>
        </p:txBody>
      </p:sp>
    </p:spTree>
    <p:extLst>
      <p:ext uri="{BB962C8B-B14F-4D97-AF65-F5344CB8AC3E}">
        <p14:creationId xmlns:p14="http://schemas.microsoft.com/office/powerpoint/2010/main" val="1475221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
                            </p:stCondLst>
                            <p:childTnLst>
                              <p:par>
                                <p:cTn id="30" presetID="42" presetClass="entr" presetSubtype="0" fill="hold" nodeType="after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1000"/>
                                        <p:tgtEl>
                                          <p:spTgt spid="2">
                                            <p:txEl>
                                              <p:pRg st="4" end="4"/>
                                            </p:txEl>
                                          </p:spTgt>
                                        </p:tgtEl>
                                      </p:cBhvr>
                                    </p:animEffect>
                                    <p:anim calcmode="lin" valueType="num">
                                      <p:cBhvr>
                                        <p:cTn id="3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2000"/>
                            </p:stCondLst>
                            <p:childTnLst>
                              <p:par>
                                <p:cTn id="36" presetID="42" presetClass="entr" presetSubtype="0" fill="hold" nodeType="afterEffect">
                                  <p:stCondLst>
                                    <p:cond delay="0"/>
                                  </p:stCondLst>
                                  <p:childTnLst>
                                    <p:set>
                                      <p:cBhvr>
                                        <p:cTn id="37" dur="1" fill="hold">
                                          <p:stCondLst>
                                            <p:cond delay="0"/>
                                          </p:stCondLst>
                                        </p:cTn>
                                        <p:tgtEl>
                                          <p:spTgt spid="2">
                                            <p:txEl>
                                              <p:pRg st="5" end="5"/>
                                            </p:txEl>
                                          </p:spTgt>
                                        </p:tgtEl>
                                        <p:attrNameLst>
                                          <p:attrName>style.visibility</p:attrName>
                                        </p:attrNameLst>
                                      </p:cBhvr>
                                      <p:to>
                                        <p:strVal val="visible"/>
                                      </p:to>
                                    </p:set>
                                    <p:animEffect transition="in" filter="fade">
                                      <p:cBhvr>
                                        <p:cTn id="38" dur="1000"/>
                                        <p:tgtEl>
                                          <p:spTgt spid="2">
                                            <p:txEl>
                                              <p:pRg st="5" end="5"/>
                                            </p:txEl>
                                          </p:spTgt>
                                        </p:tgtEl>
                                      </p:cBhvr>
                                    </p:animEffect>
                                    <p:anim calcmode="lin" valueType="num">
                                      <p:cBhvr>
                                        <p:cTn id="3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46682"/>
            <a:ext cx="8686800" cy="4873625"/>
          </a:xfrm>
        </p:spPr>
        <p:txBody>
          <a:bodyPr>
            <a:normAutofit/>
          </a:bodyPr>
          <a:lstStyle/>
          <a:p>
            <a:pPr>
              <a:buFont typeface="Wingdings" pitchFamily="2" charset="2"/>
              <a:buChar char="n"/>
              <a:defRPr/>
            </a:pPr>
            <a:r>
              <a:rPr lang="en-CA" b="1" dirty="0"/>
              <a:t>Explicit Bias </a:t>
            </a:r>
            <a:r>
              <a:rPr lang="en-CA" dirty="0"/>
              <a:t>(System 2)</a:t>
            </a:r>
          </a:p>
          <a:p>
            <a:pPr lvl="1">
              <a:buFont typeface="Wingdings" pitchFamily="2" charset="2"/>
              <a:buChar char="¨"/>
              <a:defRPr/>
            </a:pPr>
            <a:r>
              <a:rPr lang="en-CA" dirty="0">
                <a:solidFill>
                  <a:srgbClr val="FF0000"/>
                </a:solidFill>
              </a:rPr>
              <a:t>Ineffective: </a:t>
            </a:r>
            <a:r>
              <a:rPr lang="en-CA" dirty="0"/>
              <a:t>Cultural sensitivity training, explaining value of diversity, telling people to be less biased</a:t>
            </a:r>
            <a:endParaRPr lang="en-CA" sz="1400" dirty="0"/>
          </a:p>
          <a:p>
            <a:pPr lvl="1">
              <a:buFont typeface="Wingdings" pitchFamily="2" charset="2"/>
              <a:buChar char="¨"/>
              <a:defRPr/>
            </a:pPr>
            <a:r>
              <a:rPr lang="en-CA" dirty="0">
                <a:solidFill>
                  <a:srgbClr val="339933"/>
                </a:solidFill>
              </a:rPr>
              <a:t>Effective: </a:t>
            </a:r>
            <a:r>
              <a:rPr lang="en-CA" dirty="0"/>
              <a:t>Top-down policies with accountability</a:t>
            </a:r>
            <a:endParaRPr lang="en-CA" sz="1400" dirty="0"/>
          </a:p>
          <a:p>
            <a:pPr>
              <a:buFont typeface="Wingdings" pitchFamily="2" charset="2"/>
              <a:buChar char="n"/>
              <a:defRPr/>
            </a:pPr>
            <a:r>
              <a:rPr lang="en-CA" b="1" dirty="0"/>
              <a:t>Implicit Bias </a:t>
            </a:r>
            <a:r>
              <a:rPr lang="en-CA" dirty="0"/>
              <a:t>(System 1)</a:t>
            </a:r>
          </a:p>
          <a:p>
            <a:pPr lvl="1">
              <a:buFont typeface="Wingdings" pitchFamily="2" charset="2"/>
              <a:buChar char="¨"/>
              <a:defRPr/>
            </a:pPr>
            <a:r>
              <a:rPr lang="en-CA" dirty="0">
                <a:solidFill>
                  <a:srgbClr val="FF0000"/>
                </a:solidFill>
              </a:rPr>
              <a:t>Ineffective: </a:t>
            </a:r>
            <a:r>
              <a:rPr lang="en-CA" dirty="0"/>
              <a:t>Top-down policies with accountability </a:t>
            </a:r>
            <a:endParaRPr lang="en-CA" sz="1400" dirty="0"/>
          </a:p>
          <a:p>
            <a:pPr lvl="1">
              <a:buFont typeface="Wingdings" pitchFamily="2" charset="2"/>
              <a:buChar char="¨"/>
              <a:defRPr/>
            </a:pPr>
            <a:r>
              <a:rPr lang="en-CA" dirty="0">
                <a:solidFill>
                  <a:srgbClr val="339933"/>
                </a:solidFill>
              </a:rPr>
              <a:t>Effective: </a:t>
            </a:r>
            <a:r>
              <a:rPr lang="en-CA" dirty="0"/>
              <a:t>Clear discipline systems, specific guidance in decision-making </a:t>
            </a:r>
          </a:p>
          <a:p>
            <a:pPr marL="57150" indent="0">
              <a:buFont typeface="Wingdings" pitchFamily="2" charset="2"/>
              <a:buNone/>
              <a:defRPr/>
            </a:pPr>
            <a:endParaRPr lang="en-CA" sz="1800" dirty="0"/>
          </a:p>
          <a:p>
            <a:pPr marL="57150" indent="0">
              <a:buFont typeface="Wingdings" pitchFamily="2" charset="2"/>
              <a:buNone/>
              <a:defRPr/>
            </a:pPr>
            <a:r>
              <a:rPr lang="en-CA" sz="1800" dirty="0"/>
              <a:t>(Girvan, 2013; Girvan et al., 2013; Lai et al., 2013; Pettigrew &amp; </a:t>
            </a:r>
            <a:r>
              <a:rPr lang="en-CA" sz="1800" dirty="0" err="1"/>
              <a:t>Tropp</a:t>
            </a:r>
            <a:r>
              <a:rPr lang="en-CA" sz="1800" dirty="0"/>
              <a:t>, 2006)</a:t>
            </a:r>
          </a:p>
          <a:p>
            <a:pPr marL="457200" lvl="1" indent="0">
              <a:buFont typeface="Wingdings" pitchFamily="2" charset="2"/>
              <a:buNone/>
              <a:defRPr/>
            </a:pPr>
            <a:endParaRPr lang="en-CA" sz="1400" dirty="0"/>
          </a:p>
        </p:txBody>
      </p:sp>
      <p:sp>
        <p:nvSpPr>
          <p:cNvPr id="139266" name="Title 2"/>
          <p:cNvSpPr>
            <a:spLocks noGrp="1"/>
          </p:cNvSpPr>
          <p:nvPr>
            <p:ph type="title"/>
          </p:nvPr>
        </p:nvSpPr>
        <p:spPr>
          <a:xfrm>
            <a:off x="304800" y="228600"/>
            <a:ext cx="8578850" cy="1143000"/>
          </a:xfrm>
          <a:solidFill>
            <a:srgbClr val="00B050"/>
          </a:solidFill>
        </p:spPr>
        <p:txBody>
          <a:bodyPr>
            <a:normAutofit fontScale="90000"/>
          </a:bodyPr>
          <a:lstStyle/>
          <a:p>
            <a:r>
              <a:rPr lang="en-CA" altLang="en-US" dirty="0">
                <a:solidFill>
                  <a:schemeClr val="bg1"/>
                </a:solidFill>
                <a:latin typeface="Arial" charset="0"/>
              </a:rPr>
              <a:t>Different Biases, Different Solutions</a:t>
            </a:r>
            <a:endParaRPr lang="en-US" altLang="en-US" dirty="0">
              <a:solidFill>
                <a:schemeClr val="bg1"/>
              </a:solidFill>
              <a:latin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6" name="TextBox 5"/>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1048252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Font typeface="Arial" panose="020B0604020202020204" pitchFamily="34" charset="0"/>
              <a:buChar char="•"/>
            </a:pPr>
            <a:r>
              <a:rPr lang="en-US" dirty="0"/>
              <a:t>Unconscious, automatic</a:t>
            </a:r>
          </a:p>
          <a:p>
            <a:pPr>
              <a:buFont typeface="Arial" panose="020B0604020202020204" pitchFamily="34" charset="0"/>
              <a:buChar char="•"/>
            </a:pPr>
            <a:r>
              <a:rPr lang="en-US" dirty="0"/>
              <a:t>Based on stereotypes</a:t>
            </a:r>
          </a:p>
          <a:p>
            <a:pPr lvl="1">
              <a:buFont typeface="Arial" panose="020B0604020202020204" pitchFamily="34" charset="0"/>
              <a:buChar char="•"/>
            </a:pPr>
            <a:r>
              <a:rPr lang="en-US" dirty="0"/>
              <a:t>We all have it (even those affected by it)</a:t>
            </a:r>
          </a:p>
          <a:p>
            <a:pPr lvl="1">
              <a:buFont typeface="Arial" panose="020B0604020202020204" pitchFamily="34" charset="0"/>
              <a:buChar char="•"/>
            </a:pPr>
            <a:r>
              <a:rPr lang="en-US" dirty="0"/>
              <a:t>Generally </a:t>
            </a:r>
            <a:r>
              <a:rPr lang="en-US" b="1" dirty="0"/>
              <a:t>not</a:t>
            </a:r>
            <a:r>
              <a:rPr lang="en-US" dirty="0"/>
              <a:t> an indication of what we believe or would endorse</a:t>
            </a:r>
          </a:p>
          <a:p>
            <a:pPr>
              <a:buFont typeface="Arial" panose="020B0604020202020204" pitchFamily="34" charset="0"/>
              <a:buChar char="•"/>
            </a:pPr>
            <a:r>
              <a:rPr lang="en-US" dirty="0"/>
              <a:t>More likely to influence:</a:t>
            </a:r>
          </a:p>
          <a:p>
            <a:pPr lvl="1">
              <a:buFont typeface="Arial" panose="020B0604020202020204" pitchFamily="34" charset="0"/>
              <a:buChar char="•"/>
            </a:pPr>
            <a:r>
              <a:rPr lang="en-US" dirty="0"/>
              <a:t>Snap decisions</a:t>
            </a:r>
          </a:p>
          <a:p>
            <a:pPr lvl="1">
              <a:buFont typeface="Arial" panose="020B0604020202020204" pitchFamily="34" charset="0"/>
              <a:buChar char="•"/>
            </a:pPr>
            <a:r>
              <a:rPr lang="en-US" dirty="0"/>
              <a:t>Decisions that are ambiguous</a:t>
            </a:r>
          </a:p>
        </p:txBody>
      </p:sp>
      <p:sp>
        <p:nvSpPr>
          <p:cNvPr id="3" name="Title 2"/>
          <p:cNvSpPr>
            <a:spLocks noGrp="1"/>
          </p:cNvSpPr>
          <p:nvPr>
            <p:ph type="title"/>
          </p:nvPr>
        </p:nvSpPr>
        <p:spPr>
          <a:solidFill>
            <a:srgbClr val="00B050"/>
          </a:solidFill>
        </p:spPr>
        <p:txBody>
          <a:bodyPr/>
          <a:lstStyle/>
          <a:p>
            <a:r>
              <a:rPr lang="en-US" dirty="0">
                <a:solidFill>
                  <a:schemeClr val="bg1"/>
                </a:solidFill>
              </a:rPr>
              <a:t>What is implicit bias?</a:t>
            </a:r>
          </a:p>
        </p:txBody>
      </p:sp>
    </p:spTree>
    <p:extLst>
      <p:ext uri="{BB962C8B-B14F-4D97-AF65-F5344CB8AC3E}">
        <p14:creationId xmlns:p14="http://schemas.microsoft.com/office/powerpoint/2010/main" val="32689061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txBody>
          <a:bodyPr>
            <a:normAutofit/>
          </a:bodyPr>
          <a:lstStyle/>
          <a:p>
            <a:pPr algn="ctr"/>
            <a:r>
              <a:rPr lang="en-CA" sz="4000" dirty="0">
                <a:solidFill>
                  <a:schemeClr val="bg1"/>
                </a:solidFill>
              </a:rPr>
              <a:t>Implicit Bias in </a:t>
            </a:r>
            <a:r>
              <a:rPr lang="en-US" sz="4000" dirty="0">
                <a:solidFill>
                  <a:schemeClr val="bg1"/>
                </a:solidFill>
              </a:rPr>
              <a:t>Auditions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4627092" y="2236904"/>
            <a:ext cx="4045540" cy="28859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696442" y="5122843"/>
            <a:ext cx="3906839" cy="24622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ＭＳ Ｐゴシック" pitchFamily="-108" charset="-128"/>
              </a:rPr>
              <a:t>https://csphilharmonic.org/2013/10/philharmonic-audition-process/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7" name="TextBox 6"/>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pic>
        <p:nvPicPr>
          <p:cNvPr id="3" name="Picture 2"/>
          <p:cNvPicPr>
            <a:picLocks noChangeAspect="1"/>
          </p:cNvPicPr>
          <p:nvPr/>
        </p:nvPicPr>
        <p:blipFill>
          <a:blip r:embed="rId6"/>
          <a:stretch>
            <a:fillRect/>
          </a:stretch>
        </p:blipFill>
        <p:spPr>
          <a:xfrm>
            <a:off x="1027397" y="4192001"/>
            <a:ext cx="2797611" cy="1861683"/>
          </a:xfrm>
          <a:prstGeom prst="rect">
            <a:avLst/>
          </a:prstGeom>
        </p:spPr>
      </p:pic>
      <p:pic>
        <p:nvPicPr>
          <p:cNvPr id="9" name="Picture 8"/>
          <p:cNvPicPr>
            <a:picLocks noChangeAspect="1"/>
          </p:cNvPicPr>
          <p:nvPr/>
        </p:nvPicPr>
        <p:blipFill>
          <a:blip r:embed="rId7"/>
          <a:stretch>
            <a:fillRect/>
          </a:stretch>
        </p:blipFill>
        <p:spPr>
          <a:xfrm>
            <a:off x="406902" y="1926658"/>
            <a:ext cx="4038600" cy="2019300"/>
          </a:xfrm>
          <a:prstGeom prst="rect">
            <a:avLst/>
          </a:prstGeom>
        </p:spPr>
      </p:pic>
    </p:spTree>
    <p:extLst>
      <p:ext uri="{BB962C8B-B14F-4D97-AF65-F5344CB8AC3E}">
        <p14:creationId xmlns:p14="http://schemas.microsoft.com/office/powerpoint/2010/main" val="388360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4523745" cy="6858000"/>
          </a:xfrm>
        </p:spPr>
      </p:pic>
      <p:sp>
        <p:nvSpPr>
          <p:cNvPr id="6" name="Content Placeholder 1"/>
          <p:cNvSpPr txBox="1">
            <a:spLocks/>
          </p:cNvSpPr>
          <p:nvPr/>
        </p:nvSpPr>
        <p:spPr bwMode="auto">
          <a:xfrm>
            <a:off x="4572000" y="260648"/>
            <a:ext cx="4572000" cy="4896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20000"/>
              </a:spcBef>
              <a:spcAft>
                <a:spcPct val="0"/>
              </a:spcAft>
              <a:buClr>
                <a:srgbClr val="336600"/>
              </a:buClr>
              <a:buSzPct val="75000"/>
              <a:buFont typeface="Wingdings" pitchFamily="2" charset="2"/>
              <a:buChar char="n"/>
              <a:tabLst/>
              <a:defRPr sz="3200" kern="1200">
                <a:solidFill>
                  <a:schemeClr val="tx1"/>
                </a:solidFill>
                <a:latin typeface="Arial" pitchFamily="34" charset="0"/>
                <a:ea typeface="ＭＳ Ｐゴシック" charset="-128"/>
                <a:cs typeface="Arial" pitchFamily="34" charset="0"/>
              </a:defRPr>
            </a:lvl1pPr>
            <a:lvl2pPr marL="742950" marR="0" indent="-285750" algn="l" defTabSz="914400" rtl="0" eaLnBrk="1" fontAlgn="base" latinLnBrk="0" hangingPunct="1">
              <a:lnSpc>
                <a:spcPct val="100000"/>
              </a:lnSpc>
              <a:spcBef>
                <a:spcPct val="20000"/>
              </a:spcBef>
              <a:spcAft>
                <a:spcPct val="0"/>
              </a:spcAft>
              <a:buClr>
                <a:srgbClr val="669900"/>
              </a:buClr>
              <a:buSzPct val="80000"/>
              <a:buFont typeface="Wingdings" pitchFamily="2" charset="2"/>
              <a:buChar char="¨"/>
              <a:tabLst/>
              <a:defRPr sz="2800" kern="1200">
                <a:solidFill>
                  <a:schemeClr val="tx1"/>
                </a:solidFill>
                <a:latin typeface="Arial" pitchFamily="34" charset="0"/>
                <a:ea typeface="ＭＳ Ｐゴシック" charset="-128"/>
                <a:cs typeface="Arial" pitchFamily="34" charset="0"/>
              </a:defRPr>
            </a:lvl2pPr>
            <a:lvl3pPr marL="1143000" marR="0" indent="-228600" algn="l" defTabSz="914400" rtl="0" eaLnBrk="1" fontAlgn="base" latinLnBrk="0" hangingPunct="1">
              <a:lnSpc>
                <a:spcPct val="100000"/>
              </a:lnSpc>
              <a:spcBef>
                <a:spcPct val="20000"/>
              </a:spcBef>
              <a:spcAft>
                <a:spcPct val="0"/>
              </a:spcAft>
              <a:buClr>
                <a:srgbClr val="336600"/>
              </a:buClr>
              <a:buSzPct val="65000"/>
              <a:buFont typeface="Wingdings" pitchFamily="2" charset="2"/>
              <a:buChar char="n"/>
              <a:tabLst/>
              <a:defRPr sz="2400" kern="1200">
                <a:solidFill>
                  <a:schemeClr val="tx1"/>
                </a:solidFill>
                <a:latin typeface="Arial" pitchFamily="34" charset="0"/>
                <a:ea typeface="ＭＳ Ｐゴシック" charset="-128"/>
                <a:cs typeface="Arial" pitchFamily="34" charset="0"/>
              </a:defRPr>
            </a:lvl3pPr>
            <a:lvl4pPr marL="1600200" marR="0" indent="-228600" algn="l" defTabSz="914400" rtl="0" eaLnBrk="1" fontAlgn="base" latinLnBrk="0" hangingPunct="1">
              <a:lnSpc>
                <a:spcPct val="100000"/>
              </a:lnSpc>
              <a:spcBef>
                <a:spcPct val="20000"/>
              </a:spcBef>
              <a:spcAft>
                <a:spcPct val="0"/>
              </a:spcAft>
              <a:buClr>
                <a:srgbClr val="669900"/>
              </a:buClr>
              <a:buSzPct val="70000"/>
              <a:buFont typeface="Wingdings" pitchFamily="2" charset="2"/>
              <a:buChar char="¨"/>
              <a:tabLst/>
              <a:defRPr sz="2000" kern="1200">
                <a:solidFill>
                  <a:schemeClr val="tx1"/>
                </a:solidFill>
                <a:latin typeface="Arial" pitchFamily="34" charset="0"/>
                <a:ea typeface="ＭＳ Ｐゴシック" charset="-128"/>
                <a:cs typeface="Arial" pitchFamily="34" charset="0"/>
              </a:defRPr>
            </a:lvl4pPr>
            <a:lvl5pPr marL="2057400" marR="0" indent="-228600" algn="l" defTabSz="914400" rtl="0" eaLnBrk="1" fontAlgn="base" latinLnBrk="0" hangingPunct="1">
              <a:lnSpc>
                <a:spcPct val="100000"/>
              </a:lnSpc>
              <a:spcBef>
                <a:spcPct val="20000"/>
              </a:spcBef>
              <a:spcAft>
                <a:spcPct val="0"/>
              </a:spcAft>
              <a:buClr>
                <a:srgbClr val="336600"/>
              </a:buClr>
              <a:buSzTx/>
              <a:buFont typeface="Wingdings" pitchFamily="2" charset="2"/>
              <a:buChar char="§"/>
              <a:tabLst/>
              <a:defRPr sz="2000"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
                <a:srgbClr val="336600"/>
              </a:buClr>
              <a:buSzPct val="75000"/>
              <a:buFont typeface="Wingdings" pitchFamily="2" charset="2"/>
              <a:buNone/>
              <a:tabLst/>
              <a:defRPr/>
            </a:pPr>
            <a:r>
              <a:rPr kumimoji="0" lang="en-US" sz="4000" b="0" i="0" u="none" strike="noStrike" kern="1200" cap="none" spc="0" normalizeH="0" baseline="0" noProof="0" dirty="0">
                <a:ln>
                  <a:noFill/>
                </a:ln>
                <a:solidFill>
                  <a:srgbClr val="00B050"/>
                </a:solidFill>
                <a:effectLst/>
                <a:uLnTx/>
                <a:uFillTx/>
                <a:latin typeface="Arial" pitchFamily="34" charset="0"/>
                <a:ea typeface="ＭＳ Ｐゴシック" charset="-128"/>
                <a:cs typeface="Arial" pitchFamily="34" charset="0"/>
              </a:rPr>
              <a:t>Implicit Height Bias </a:t>
            </a:r>
            <a:r>
              <a:rPr kumimoji="0" lang="en-US" sz="20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(Judge &amp; Cable, 2004)</a:t>
            </a:r>
          </a:p>
          <a:p>
            <a:pPr marL="0" marR="0" lvl="0" indent="0" algn="l" defTabSz="914400" rtl="0" eaLnBrk="1" fontAlgn="base" latinLnBrk="0" hangingPunct="1">
              <a:lnSpc>
                <a:spcPct val="100000"/>
              </a:lnSpc>
              <a:spcBef>
                <a:spcPct val="20000"/>
              </a:spcBef>
              <a:spcAft>
                <a:spcPct val="0"/>
              </a:spcAft>
              <a:buClr>
                <a:srgbClr val="336600"/>
              </a:buClr>
              <a:buSzPct val="75000"/>
              <a:buFont typeface="Wingdings" pitchFamily="2" charset="2"/>
              <a:buNone/>
              <a:tabLst/>
              <a:defRPr/>
            </a:pPr>
            <a:endPar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a:p>
            <a:pPr marL="0" marR="0" lvl="0" indent="0" algn="l" defTabSz="914400" rtl="0" eaLnBrk="1" fontAlgn="base" latinLnBrk="0" hangingPunct="1">
              <a:lnSpc>
                <a:spcPct val="100000"/>
              </a:lnSpc>
              <a:spcBef>
                <a:spcPct val="20000"/>
              </a:spcBef>
              <a:spcAft>
                <a:spcPct val="0"/>
              </a:spcAft>
              <a:buClr>
                <a:srgbClr val="336600"/>
              </a:buClr>
              <a:buSzPct val="75000"/>
              <a:buFont typeface="Wingdings" pitchFamily="2" charset="2"/>
              <a:buNone/>
              <a:tabLst/>
              <a:defRPr/>
            </a:pPr>
            <a:r>
              <a:rPr kumimoji="0" lang="en-US" sz="32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rPr>
              <a:t>One inch of height is worth $789 per year     in salary</a:t>
            </a:r>
            <a:endParaRPr kumimoji="0" lang="en-US" sz="2000" b="0" i="0" u="none" strike="noStrike" kern="1200" cap="none" spc="0" normalizeH="0" baseline="0" noProof="0" dirty="0">
              <a:ln>
                <a:noFill/>
              </a:ln>
              <a:solidFill>
                <a:prstClr val="black"/>
              </a:solidFill>
              <a:effectLst/>
              <a:uLnTx/>
              <a:uFillTx/>
              <a:latin typeface="Arial" pitchFamily="34" charset="0"/>
              <a:ea typeface="ＭＳ Ｐゴシック" charset="-128"/>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4265710"/>
            <a:ext cx="4592054" cy="2592289"/>
          </a:xfrm>
          <a:prstGeom prst="rect">
            <a:avLst/>
          </a:prstGeom>
        </p:spPr>
      </p:pic>
    </p:spTree>
    <p:extLst>
      <p:ext uri="{BB962C8B-B14F-4D97-AF65-F5344CB8AC3E}">
        <p14:creationId xmlns:p14="http://schemas.microsoft.com/office/powerpoint/2010/main" val="226744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circle(in)">
                                      <p:cBhvr>
                                        <p:cTn id="12" dur="1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59" y="1845733"/>
            <a:ext cx="7543801" cy="4498001"/>
          </a:xfrm>
        </p:spPr>
        <p:txBody>
          <a:bodyPr>
            <a:normAutofit lnSpcReduction="10000"/>
          </a:bodyPr>
          <a:lstStyle/>
          <a:p>
            <a:pPr marL="0" indent="0">
              <a:buNone/>
            </a:pPr>
            <a:r>
              <a:rPr lang="en-US" sz="3600" dirty="0"/>
              <a:t>“the challenge is not a small number of twisted white supremacists but something infinitely more subtle and complex: People who believe in equality but who act in ways that perpetuate bias and inequality.”</a:t>
            </a:r>
          </a:p>
          <a:p>
            <a:pPr marL="0" indent="0">
              <a:buNone/>
            </a:pPr>
            <a:endParaRPr lang="en-US" sz="3600" dirty="0"/>
          </a:p>
          <a:p>
            <a:pPr marL="0" indent="0">
              <a:buNone/>
            </a:pPr>
            <a:r>
              <a:rPr lang="en-US" sz="2800" dirty="0"/>
              <a:t>-Nicholas Kristof, </a:t>
            </a:r>
            <a:r>
              <a:rPr lang="en-US" sz="2800" i="1" dirty="0"/>
              <a:t>The</a:t>
            </a:r>
            <a:r>
              <a:rPr lang="en-US" sz="2800" dirty="0"/>
              <a:t> </a:t>
            </a:r>
            <a:r>
              <a:rPr lang="en-US" sz="2800" i="1" dirty="0"/>
              <a:t>New York Times</a:t>
            </a:r>
          </a:p>
        </p:txBody>
      </p:sp>
      <p:sp>
        <p:nvSpPr>
          <p:cNvPr id="3" name="Title 2"/>
          <p:cNvSpPr>
            <a:spLocks noGrp="1"/>
          </p:cNvSpPr>
          <p:nvPr>
            <p:ph type="title"/>
          </p:nvPr>
        </p:nvSpPr>
        <p:spPr>
          <a:solidFill>
            <a:srgbClr val="00B050"/>
          </a:solidFill>
        </p:spPr>
        <p:txBody>
          <a:bodyPr/>
          <a:lstStyle/>
          <a:p>
            <a:r>
              <a:rPr lang="en-US" dirty="0">
                <a:solidFill>
                  <a:schemeClr val="bg1"/>
                </a:solidFill>
              </a:rPr>
              <a:t>Implicit Bias and Race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8" name="TextBox 7"/>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230239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00B050"/>
          </a:solidFill>
        </p:spPr>
        <p:txBody>
          <a:bodyPr/>
          <a:lstStyle/>
          <a:p>
            <a:r>
              <a:rPr lang="en-US" dirty="0">
                <a:solidFill>
                  <a:schemeClr val="bg1"/>
                </a:solidFill>
              </a:rPr>
              <a:t>Implicit Bias Research:</a:t>
            </a:r>
            <a:br>
              <a:rPr lang="en-US" dirty="0">
                <a:solidFill>
                  <a:schemeClr val="bg1"/>
                </a:solidFill>
              </a:rPr>
            </a:br>
            <a:r>
              <a:rPr lang="en-US" sz="3600" i="1" dirty="0">
                <a:solidFill>
                  <a:schemeClr val="bg1"/>
                </a:solidFill>
              </a:rPr>
              <a:t>Racism is Real </a:t>
            </a:r>
            <a:r>
              <a:rPr lang="en-US" sz="3600" dirty="0">
                <a:solidFill>
                  <a:schemeClr val="bg1"/>
                </a:solidFill>
              </a:rPr>
              <a:t>(Brave New Films)</a:t>
            </a:r>
          </a:p>
        </p:txBody>
      </p:sp>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155"/>
          <a:stretch/>
        </p:blipFill>
        <p:spPr bwMode="auto">
          <a:xfrm>
            <a:off x="1595438" y="2132857"/>
            <a:ext cx="5953125" cy="364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07604" y="5949280"/>
            <a:ext cx="7128792"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ＭＳ Ｐゴシック" pitchFamily="-108" charset="-128"/>
                <a:hlinkClick r:id="rId4"/>
              </a:rPr>
              <a:t>https://www.youtube.com/watch?v=fTcSVQJ2h8g</a:t>
            </a:r>
            <a:r>
              <a:rPr kumimoji="0" lang="en-US" sz="2400" b="0" i="0" u="none" strike="noStrike" kern="1200" cap="none" spc="0" normalizeH="0" baseline="0" noProof="0" dirty="0">
                <a:ln>
                  <a:noFill/>
                </a:ln>
                <a:solidFill>
                  <a:prstClr val="black"/>
                </a:solidFill>
                <a:effectLst/>
                <a:uLnTx/>
                <a:uFillTx/>
                <a:latin typeface="Arial" charset="0"/>
                <a:ea typeface="ＭＳ Ｐゴシック" pitchFamily="-108" charset="-128"/>
              </a:rPr>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8" name="TextBox 7"/>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29640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5"/>
          <p:cNvGrpSpPr/>
          <p:nvPr/>
        </p:nvGrpSpPr>
        <p:grpSpPr>
          <a:xfrm>
            <a:off x="7772400" y="4648200"/>
            <a:ext cx="1588180" cy="1676401"/>
            <a:chOff x="-140380" y="5333999"/>
            <a:chExt cx="1588180" cy="1676401"/>
          </a:xfrm>
        </p:grpSpPr>
        <p:pic>
          <p:nvPicPr>
            <p:cNvPr id="28"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a:solidFill>
                    <a:srgbClr val="000000"/>
                  </a:solidFill>
                  <a:latin typeface="+mj-lt"/>
                </a:rPr>
                <a:t>I.C</a:t>
              </a:r>
            </a:p>
          </p:txBody>
        </p:sp>
      </p:gr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a:solidFill>
                  <a:schemeClr val="bg1"/>
                </a:solidFill>
              </a:rPr>
              <a:t>Critical Features of PBIS</a:t>
            </a:r>
          </a:p>
        </p:txBody>
      </p:sp>
      <p:sp>
        <p:nvSpPr>
          <p:cNvPr id="15" name="TextBox 14"/>
          <p:cNvSpPr txBox="1"/>
          <p:nvPr/>
        </p:nvSpPr>
        <p:spPr>
          <a:xfrm>
            <a:off x="0" y="3962400"/>
            <a:ext cx="1219200" cy="2936187"/>
          </a:xfrm>
          <a:prstGeom prst="rect">
            <a:avLst/>
          </a:prstGeom>
          <a:noFill/>
        </p:spPr>
        <p:txBody>
          <a:bodyPr wrap="square">
            <a:spAutoFit/>
          </a:bodyPr>
          <a:lstStyle/>
          <a:p>
            <a:pPr>
              <a:defRPr/>
            </a:pPr>
            <a:r>
              <a:rPr lang="en-US" sz="1680" dirty="0">
                <a:solidFill>
                  <a:schemeClr val="bg2"/>
                </a:solidFill>
                <a:latin typeface="Arial" pitchFamily="-83" charset="0"/>
                <a:ea typeface="ヒラギノ角ゴ Pro W3" pitchFamily="-83" charset="-128"/>
                <a:cs typeface="ヒラギノ角ゴ Pro W3" pitchFamily="-83" charset="-128"/>
              </a:rPr>
              <a:t>(Vincent, Randal, </a:t>
            </a:r>
            <a:r>
              <a:rPr lang="en-US" sz="1680" dirty="0" err="1">
                <a:solidFill>
                  <a:schemeClr val="bg2"/>
                </a:solidFill>
                <a:latin typeface="Arial" pitchFamily="-83" charset="0"/>
                <a:ea typeface="ヒラギノ角ゴ Pro W3" pitchFamily="-83" charset="-128"/>
                <a:cs typeface="ヒラギノ角ゴ Pro W3" pitchFamily="-83" charset="-128"/>
              </a:rPr>
              <a:t>Cartledge</a:t>
            </a:r>
            <a:r>
              <a:rPr lang="en-US" sz="1680" dirty="0">
                <a:solidFill>
                  <a:schemeClr val="bg2"/>
                </a:solidFill>
                <a:latin typeface="Arial" pitchFamily="-83" charset="0"/>
                <a:ea typeface="ヒラギノ角ゴ Pro W3" pitchFamily="-83" charset="-128"/>
                <a:cs typeface="ヒラギノ角ゴ Pro W3" pitchFamily="-83" charset="-128"/>
              </a:rPr>
              <a:t>, Tobin, &amp; Swain-</a:t>
            </a:r>
            <a:r>
              <a:rPr lang="en-US" sz="1680" dirty="0" err="1">
                <a:solidFill>
                  <a:schemeClr val="bg2"/>
                </a:solidFill>
                <a:latin typeface="Arial" pitchFamily="-83" charset="0"/>
                <a:ea typeface="ヒラギノ角ゴ Pro W3" pitchFamily="-83" charset="-128"/>
                <a:cs typeface="ヒラギノ角ゴ Pro W3" pitchFamily="-83" charset="-128"/>
              </a:rPr>
              <a:t>Bradway</a:t>
            </a:r>
            <a:r>
              <a:rPr lang="en-US" sz="1680" dirty="0">
                <a:solidFill>
                  <a:schemeClr val="bg2"/>
                </a:solidFill>
                <a:latin typeface="Arial" pitchFamily="-83" charset="0"/>
                <a:ea typeface="ヒラギノ角ゴ Pro W3" pitchFamily="-83" charset="-128"/>
                <a:cs typeface="ヒラギノ角ゴ Pro W3" pitchFamily="-83" charset="-128"/>
              </a:rPr>
              <a:t>, 2011; </a:t>
            </a:r>
            <a:r>
              <a:rPr lang="en-US" sz="1680" dirty="0" err="1">
                <a:solidFill>
                  <a:schemeClr val="bg2"/>
                </a:solidFill>
                <a:latin typeface="Arial" pitchFamily="-83" charset="0"/>
                <a:ea typeface="ヒラギノ角ゴ Pro W3" pitchFamily="-83" charset="-128"/>
                <a:cs typeface="ヒラギノ角ゴ Pro W3" pitchFamily="-83" charset="-128"/>
              </a:rPr>
              <a:t>Sugai</a:t>
            </a:r>
            <a:r>
              <a:rPr lang="en-US" sz="1680" dirty="0">
                <a:solidFill>
                  <a:schemeClr val="bg2"/>
                </a:solidFill>
                <a:latin typeface="Arial" pitchFamily="-83" charset="0"/>
                <a:ea typeface="ヒラギノ角ゴ Pro W3" pitchFamily="-83" charset="-128"/>
                <a:cs typeface="ヒラギノ角ゴ Pro W3" pitchFamily="-83" charset="-128"/>
              </a:rPr>
              <a:t>, O’Keefe, &amp; Fallon 2012 </a:t>
            </a:r>
            <a:r>
              <a:rPr lang="en-US" sz="1680" dirty="0" err="1">
                <a:solidFill>
                  <a:schemeClr val="bg2"/>
                </a:solidFill>
                <a:latin typeface="Arial" pitchFamily="-83" charset="0"/>
                <a:ea typeface="ヒラギノ角ゴ Pro W3" pitchFamily="-83" charset="-128"/>
                <a:cs typeface="ヒラギノ角ゴ Pro W3" pitchFamily="-83" charset="-128"/>
              </a:rPr>
              <a:t>ab</a:t>
            </a:r>
            <a:r>
              <a:rPr lang="en-US" sz="1680" dirty="0">
                <a:solidFill>
                  <a:schemeClr val="bg2"/>
                </a:solidFill>
                <a:latin typeface="Arial" pitchFamily="-83" charset="0"/>
                <a:ea typeface="ヒラギノ角ゴ Pro W3" pitchFamily="-83" charset="-128"/>
                <a:cs typeface="ヒラギノ角ゴ Pro W3" pitchFamily="-83" charset="-128"/>
              </a:rPr>
              <a:t>)</a:t>
            </a:r>
          </a:p>
        </p:txBody>
      </p:sp>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53255" name="Text Box 7"/>
          <p:cNvSpPr txBox="1">
            <a:spLocks noChangeArrowheads="1"/>
          </p:cNvSpPr>
          <p:nvPr/>
        </p:nvSpPr>
        <p:spPr bwMode="auto">
          <a:xfrm rot="18341135">
            <a:off x="3055143" y="3036094"/>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p>
          <a:p>
            <a:pPr algn="ctr" eaLnBrk="0" hangingPunct="0"/>
            <a:r>
              <a:rPr lang="en-US" sz="2000" b="1" i="1">
                <a:ea typeface="Arial" pitchFamily="-1" charset="0"/>
                <a:cs typeface="Arial" pitchFamily="-1" charset="0"/>
              </a:rPr>
              <a:t>Culturally </a:t>
            </a:r>
          </a:p>
          <a:p>
            <a:pPr algn="ctr" eaLnBrk="0" hangingPunct="0"/>
            <a:r>
              <a:rPr lang="en-US" sz="2000" b="1" i="1">
                <a:ea typeface="Arial" pitchFamily="-1" charset="0"/>
                <a:cs typeface="Arial" pitchFamily="-1" charset="0"/>
              </a:rPr>
              <a:t>Knowledgeable </a:t>
            </a:r>
          </a:p>
          <a:p>
            <a:pPr algn="ctr" eaLnBrk="0" hangingPunct="0"/>
            <a:r>
              <a:rPr lang="en-US" sz="2000" b="1">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r>
              <a:rPr lang="en-US" sz="2000" b="1" i="1">
                <a:ea typeface="Arial" pitchFamily="-1" charset="0"/>
                <a:cs typeface="Arial" pitchFamily="-1" charset="0"/>
              </a:rPr>
              <a:t>Culturally Relevant</a:t>
            </a:r>
          </a:p>
          <a:p>
            <a:pPr algn="ctr" eaLnBrk="0" hangingPunct="0"/>
            <a:r>
              <a:rPr lang="en-US" sz="2000" b="1">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algn="ctr" eaLnBrk="0" hangingPunct="0"/>
            <a:r>
              <a:rPr lang="en-US" sz="2000" b="1" dirty="0">
                <a:ea typeface="Arial" pitchFamily="-1" charset="0"/>
                <a:cs typeface="Arial" pitchFamily="-1" charset="0"/>
              </a:rPr>
              <a:t>Supporting </a:t>
            </a:r>
            <a:r>
              <a:rPr lang="en-US" sz="2000" b="1" i="1" dirty="0">
                <a:ea typeface="Arial" pitchFamily="-1" charset="0"/>
                <a:cs typeface="Arial" pitchFamily="-1" charset="0"/>
              </a:rPr>
              <a:t>Culturally Equitable </a:t>
            </a:r>
          </a:p>
          <a:p>
            <a:pPr algn="ctr" eaLnBrk="0" hangingPunct="0"/>
            <a:r>
              <a:rPr lang="en-US" sz="2000" b="1" dirty="0">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a:t>
            </a:r>
          </a:p>
          <a:p>
            <a:pPr algn="ctr" eaLnBrk="0" hangingPunct="0"/>
            <a:r>
              <a:rPr lang="en-US" sz="2000" b="1" i="1">
                <a:ea typeface="Arial" pitchFamily="-1" charset="0"/>
                <a:cs typeface="Arial" pitchFamily="-1" charset="0"/>
              </a:rPr>
              <a:t>Culturally Valid </a:t>
            </a:r>
          </a:p>
          <a:p>
            <a:pPr algn="ctr" eaLnBrk="0" hangingPunct="0"/>
            <a:r>
              <a:rPr lang="en-US" sz="2000" b="1">
                <a:ea typeface="Arial" pitchFamily="-1" charset="0"/>
                <a:cs typeface="Arial" pitchFamily="-1" charset="0"/>
              </a:rPr>
              <a:t>Decision</a:t>
            </a:r>
          </a:p>
          <a:p>
            <a:pPr algn="ctr" eaLnBrk="0" hangingPunct="0"/>
            <a:r>
              <a:rPr lang="en-US" sz="2000" b="1">
                <a:ea typeface="Arial" pitchFamily="-1" charset="0"/>
                <a:cs typeface="Arial" pitchFamily="-1" charset="0"/>
              </a:rPr>
              <a:t>Making</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4">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fade">
                                      <p:cBhvr>
                                        <p:cTn id="7" dur="500"/>
                                        <p:tgtEl>
                                          <p:spTgt spid="532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260"/>
                                        </p:tgtEl>
                                        <p:attrNameLst>
                                          <p:attrName>style.visibility</p:attrName>
                                        </p:attrNameLst>
                                      </p:cBhvr>
                                      <p:to>
                                        <p:strVal val="visible"/>
                                      </p:to>
                                    </p:set>
                                    <p:animEffect transition="in" filter="fade">
                                      <p:cBhvr>
                                        <p:cTn id="10" dur="500"/>
                                        <p:tgtEl>
                                          <p:spTgt spid="532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251"/>
                                        </p:tgtEl>
                                        <p:attrNameLst>
                                          <p:attrName>style.visibility</p:attrName>
                                        </p:attrNameLst>
                                      </p:cBhvr>
                                      <p:to>
                                        <p:strVal val="visible"/>
                                      </p:to>
                                    </p:set>
                                    <p:animEffect transition="in" filter="fade">
                                      <p:cBhvr>
                                        <p:cTn id="13" dur="500"/>
                                        <p:tgtEl>
                                          <p:spTgt spid="5325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3257"/>
                                        </p:tgtEl>
                                        <p:attrNameLst>
                                          <p:attrName>style.visibility</p:attrName>
                                        </p:attrNameLst>
                                      </p:cBhvr>
                                      <p:to>
                                        <p:strVal val="visible"/>
                                      </p:to>
                                    </p:set>
                                    <p:animEffect transition="in" filter="fade">
                                      <p:cBhvr>
                                        <p:cTn id="18" dur="500"/>
                                        <p:tgtEl>
                                          <p:spTgt spid="5325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253"/>
                                        </p:tgtEl>
                                        <p:attrNameLst>
                                          <p:attrName>style.visibility</p:attrName>
                                        </p:attrNameLst>
                                      </p:cBhvr>
                                      <p:to>
                                        <p:strVal val="visible"/>
                                      </p:to>
                                    </p:set>
                                    <p:animEffect transition="in" filter="fade">
                                      <p:cBhvr>
                                        <p:cTn id="21" dur="500"/>
                                        <p:tgtEl>
                                          <p:spTgt spid="532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262"/>
                                        </p:tgtEl>
                                        <p:attrNameLst>
                                          <p:attrName>style.visibility</p:attrName>
                                        </p:attrNameLst>
                                      </p:cBhvr>
                                      <p:to>
                                        <p:strVal val="visible"/>
                                      </p:to>
                                    </p:set>
                                    <p:animEffect transition="in" filter="fade">
                                      <p:cBhvr>
                                        <p:cTn id="24" dur="500"/>
                                        <p:tgtEl>
                                          <p:spTgt spid="5326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256"/>
                                        </p:tgtEl>
                                        <p:attrNameLst>
                                          <p:attrName>style.visibility</p:attrName>
                                        </p:attrNameLst>
                                      </p:cBhvr>
                                      <p:to>
                                        <p:strVal val="visible"/>
                                      </p:to>
                                    </p:set>
                                    <p:animEffect transition="in" filter="fade">
                                      <p:cBhvr>
                                        <p:cTn id="29" dur="500"/>
                                        <p:tgtEl>
                                          <p:spTgt spid="5325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3252"/>
                                        </p:tgtEl>
                                        <p:attrNameLst>
                                          <p:attrName>style.visibility</p:attrName>
                                        </p:attrNameLst>
                                      </p:cBhvr>
                                      <p:to>
                                        <p:strVal val="visible"/>
                                      </p:to>
                                    </p:set>
                                    <p:animEffect transition="in" filter="fade">
                                      <p:cBhvr>
                                        <p:cTn id="32" dur="500"/>
                                        <p:tgtEl>
                                          <p:spTgt spid="5325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3259"/>
                                        </p:tgtEl>
                                        <p:attrNameLst>
                                          <p:attrName>style.visibility</p:attrName>
                                        </p:attrNameLst>
                                      </p:cBhvr>
                                      <p:to>
                                        <p:strVal val="visible"/>
                                      </p:to>
                                    </p:set>
                                    <p:animEffect transition="in" filter="fade">
                                      <p:cBhvr>
                                        <p:cTn id="35" dur="500"/>
                                        <p:tgtEl>
                                          <p:spTgt spid="532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3255"/>
                                        </p:tgtEl>
                                        <p:attrNameLst>
                                          <p:attrName>style.visibility</p:attrName>
                                        </p:attrNameLst>
                                      </p:cBhvr>
                                      <p:to>
                                        <p:strVal val="visible"/>
                                      </p:to>
                                    </p:set>
                                    <p:animEffect transition="in" filter="fade">
                                      <p:cBhvr>
                                        <p:cTn id="40" dur="500"/>
                                        <p:tgtEl>
                                          <p:spTgt spid="5325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3254"/>
                                        </p:tgtEl>
                                        <p:attrNameLst>
                                          <p:attrName>style.visibility</p:attrName>
                                        </p:attrNameLst>
                                      </p:cBhvr>
                                      <p:to>
                                        <p:strVal val="visible"/>
                                      </p:to>
                                    </p:set>
                                    <p:animEffect transition="in" filter="fade">
                                      <p:cBhvr>
                                        <p:cTn id="43" dur="500"/>
                                        <p:tgtEl>
                                          <p:spTgt spid="532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258"/>
                                        </p:tgtEl>
                                        <p:attrNameLst>
                                          <p:attrName>style.visibility</p:attrName>
                                        </p:attrNameLst>
                                      </p:cBhvr>
                                      <p:to>
                                        <p:strVal val="visible"/>
                                      </p:to>
                                    </p:set>
                                    <p:animEffect transition="in" filter="fade">
                                      <p:cBhvr>
                                        <p:cTn id="46" dur="500"/>
                                        <p:tgtEl>
                                          <p:spTgt spid="53258"/>
                                        </p:tgtEl>
                                      </p:cBhvr>
                                    </p:animEffect>
                                  </p:childTnLst>
                                </p:cTn>
                              </p:par>
                            </p:childTnLst>
                          </p:cTn>
                        </p:par>
                        <p:par>
                          <p:cTn id="47" fill="hold">
                            <p:stCondLst>
                              <p:cond delay="500"/>
                            </p:stCondLst>
                            <p:childTnLst>
                              <p:par>
                                <p:cTn id="48" presetID="35" presetClass="emph" presetSubtype="0" repeatCount="5000" fill="remove" grpId="1" nodeType="afterEffect">
                                  <p:stCondLst>
                                    <p:cond delay="0"/>
                                  </p:stCondLst>
                                  <p:childTnLst>
                                    <p:anim calcmode="discrete" valueType="str">
                                      <p:cBhvr>
                                        <p:cTn id="49" dur="1000" fill="hold"/>
                                        <p:tgtEl>
                                          <p:spTgt spid="53254"/>
                                        </p:tgtEl>
                                        <p:attrNameLst>
                                          <p:attrName>style.visibility</p:attrName>
                                        </p:attrNameLst>
                                      </p:cBhvr>
                                      <p:tavLst>
                                        <p:tav tm="0">
                                          <p:val>
                                            <p:strVal val="hidden"/>
                                          </p:val>
                                        </p:tav>
                                        <p:tav tm="50000">
                                          <p:val>
                                            <p:strVal val="visible"/>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animBg="1"/>
      <p:bldP spid="53251" grpId="0" animBg="1"/>
      <p:bldP spid="53252" grpId="0" animBg="1"/>
      <p:bldP spid="53253" grpId="0" animBg="1"/>
      <p:bldP spid="53254" grpId="0" animBg="1"/>
      <p:bldP spid="53254" grpId="1" animBg="1"/>
      <p:bldP spid="53255" grpId="0"/>
      <p:bldP spid="53256" grpId="0"/>
      <p:bldP spid="53257" grpId="0"/>
      <p:bldP spid="53258" grpId="0"/>
      <p:bldP spid="53259" grpId="0"/>
      <p:bldP spid="53260" grpId="0"/>
      <p:bldP spid="53261" grpId="0"/>
      <p:bldP spid="53262"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9865" y="1700808"/>
            <a:ext cx="9203730" cy="4630202"/>
          </a:xfrm>
        </p:spPr>
      </p:pic>
      <p:sp>
        <p:nvSpPr>
          <p:cNvPr id="3" name="Title 2"/>
          <p:cNvSpPr>
            <a:spLocks noGrp="1"/>
          </p:cNvSpPr>
          <p:nvPr>
            <p:ph type="title"/>
          </p:nvPr>
        </p:nvSpPr>
        <p:spPr>
          <a:xfrm>
            <a:off x="457200" y="228600"/>
            <a:ext cx="8229600" cy="1143000"/>
          </a:xfrm>
          <a:solidFill>
            <a:srgbClr val="00B050"/>
          </a:solidFill>
        </p:spPr>
        <p:txBody>
          <a:bodyPr/>
          <a:lstStyle/>
          <a:p>
            <a:r>
              <a:rPr lang="en-US" dirty="0">
                <a:solidFill>
                  <a:schemeClr val="bg1"/>
                </a:solidFill>
              </a:rPr>
              <a:t>Implicit Bias in Early Learning</a:t>
            </a:r>
            <a:br>
              <a:rPr lang="en-US" dirty="0">
                <a:solidFill>
                  <a:schemeClr val="bg1"/>
                </a:solidFill>
              </a:rPr>
            </a:br>
            <a:r>
              <a:rPr lang="en-US" sz="2000" dirty="0">
                <a:solidFill>
                  <a:schemeClr val="bg1"/>
                </a:solidFill>
              </a:rPr>
              <a:t>(Gilliam et al., 2016)</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7" name="TextBox 6"/>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266682292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00B050"/>
          </a:solidFill>
        </p:spPr>
        <p:txBody>
          <a:bodyPr/>
          <a:lstStyle/>
          <a:p>
            <a:r>
              <a:rPr lang="en-US" dirty="0">
                <a:solidFill>
                  <a:schemeClr val="bg1"/>
                </a:solidFill>
              </a:rPr>
              <a:t>Implicit Bias in Early Learning</a:t>
            </a:r>
            <a:br>
              <a:rPr lang="en-US" dirty="0">
                <a:solidFill>
                  <a:schemeClr val="bg1"/>
                </a:solidFill>
              </a:rPr>
            </a:br>
            <a:r>
              <a:rPr lang="en-US" sz="2000" dirty="0">
                <a:solidFill>
                  <a:schemeClr val="bg1"/>
                </a:solidFill>
              </a:rPr>
              <a:t>(Gilliam et al., 2016)</a:t>
            </a:r>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3998" y="1772816"/>
            <a:ext cx="9251997" cy="4607270"/>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7" name="TextBox 6"/>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3042236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552406"/>
            <a:ext cx="9124597" cy="4778604"/>
          </a:xfrm>
        </p:spPr>
      </p:pic>
      <p:sp>
        <p:nvSpPr>
          <p:cNvPr id="5" name="Title 2"/>
          <p:cNvSpPr>
            <a:spLocks noGrp="1"/>
          </p:cNvSpPr>
          <p:nvPr>
            <p:ph type="title"/>
          </p:nvPr>
        </p:nvSpPr>
        <p:spPr>
          <a:xfrm>
            <a:off x="457200" y="409406"/>
            <a:ext cx="8229600" cy="1143000"/>
          </a:xfrm>
          <a:solidFill>
            <a:srgbClr val="00B050"/>
          </a:solidFill>
        </p:spPr>
        <p:txBody>
          <a:bodyPr/>
          <a:lstStyle/>
          <a:p>
            <a:r>
              <a:rPr lang="en-US" dirty="0">
                <a:solidFill>
                  <a:schemeClr val="bg1"/>
                </a:solidFill>
              </a:rPr>
              <a:t>Implicit Bias in Early Learning</a:t>
            </a:r>
            <a:br>
              <a:rPr lang="en-US" dirty="0">
                <a:solidFill>
                  <a:schemeClr val="bg1"/>
                </a:solidFill>
              </a:rPr>
            </a:br>
            <a:endParaRPr lang="en-US" sz="2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8" name="TextBox 7"/>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
        <p:nvSpPr>
          <p:cNvPr id="2" name="Rectangle 1"/>
          <p:cNvSpPr/>
          <p:nvPr/>
        </p:nvSpPr>
        <p:spPr>
          <a:xfrm>
            <a:off x="2783217" y="6402095"/>
            <a:ext cx="207505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(Gilliam et al., 2016)</a:t>
            </a:r>
          </a:p>
        </p:txBody>
      </p:sp>
    </p:spTree>
    <p:extLst>
      <p:ext uri="{BB962C8B-B14F-4D97-AF65-F5344CB8AC3E}">
        <p14:creationId xmlns:p14="http://schemas.microsoft.com/office/powerpoint/2010/main" val="4027995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612322"/>
            <a:ext cx="3145971" cy="4503964"/>
          </a:xfrm>
        </p:spPr>
      </p:pic>
      <p:pic>
        <p:nvPicPr>
          <p:cNvPr id="2" name="Picture 1"/>
          <p:cNvPicPr>
            <a:picLocks noChangeAspect="1"/>
          </p:cNvPicPr>
          <p:nvPr/>
        </p:nvPicPr>
        <p:blipFill>
          <a:blip r:embed="rId4"/>
          <a:stretch>
            <a:fillRect/>
          </a:stretch>
        </p:blipFill>
        <p:spPr>
          <a:xfrm>
            <a:off x="2794000" y="612322"/>
            <a:ext cx="6349999" cy="2775857"/>
          </a:xfrm>
          <a:prstGeom prst="rect">
            <a:avLst/>
          </a:prstGeom>
        </p:spPr>
      </p:pic>
      <p:pic>
        <p:nvPicPr>
          <p:cNvPr id="5" name="Picture 4"/>
          <p:cNvPicPr>
            <a:picLocks noChangeAspect="1"/>
          </p:cNvPicPr>
          <p:nvPr/>
        </p:nvPicPr>
        <p:blipFill>
          <a:blip r:embed="rId5"/>
          <a:stretch>
            <a:fillRect/>
          </a:stretch>
        </p:blipFill>
        <p:spPr>
          <a:xfrm>
            <a:off x="2794000" y="2471056"/>
            <a:ext cx="6350000" cy="4386943"/>
          </a:xfrm>
          <a:prstGeom prst="rect">
            <a:avLst/>
          </a:prstGeom>
        </p:spPr>
      </p:pic>
      <p:pic>
        <p:nvPicPr>
          <p:cNvPr id="6" name="Picture 5"/>
          <p:cNvPicPr>
            <a:picLocks noChangeAspect="1"/>
          </p:cNvPicPr>
          <p:nvPr/>
        </p:nvPicPr>
        <p:blipFill>
          <a:blip r:embed="rId6"/>
          <a:stretch>
            <a:fillRect/>
          </a:stretch>
        </p:blipFill>
        <p:spPr>
          <a:xfrm>
            <a:off x="0" y="4000500"/>
            <a:ext cx="2857500" cy="2857500"/>
          </a:xfrm>
          <a:prstGeom prst="rect">
            <a:avLst/>
          </a:prstGeom>
        </p:spPr>
      </p:pic>
      <p:sp>
        <p:nvSpPr>
          <p:cNvPr id="7" name="Rectangle 6"/>
          <p:cNvSpPr/>
          <p:nvPr/>
        </p:nvSpPr>
        <p:spPr>
          <a:xfrm>
            <a:off x="261624" y="44552"/>
            <a:ext cx="8577576" cy="523220"/>
          </a:xfrm>
          <a:prstGeom prst="rect">
            <a:avLst/>
          </a:prstGeom>
          <a:solidFill>
            <a:srgbClr val="00B050"/>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itchFamily="-1" charset="0"/>
                <a:ea typeface="ＭＳ Ｐゴシック" pitchFamily="-108" charset="-128"/>
              </a:rPr>
              <a:t>Where do implicit biases come from?</a:t>
            </a:r>
          </a:p>
        </p:txBody>
      </p:sp>
    </p:spTree>
    <p:extLst>
      <p:ext uri="{BB962C8B-B14F-4D97-AF65-F5344CB8AC3E}">
        <p14:creationId xmlns:p14="http://schemas.microsoft.com/office/powerpoint/2010/main" val="29008163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a:p>
            <a:endParaRPr lang="en-US" dirty="0"/>
          </a:p>
          <a:p>
            <a:endParaRPr lang="en-US" dirty="0"/>
          </a:p>
          <a:p>
            <a:r>
              <a:rPr lang="en-US" dirty="0"/>
              <a:t>No! Our research indicates that disproportionality comes from implicit bias – that we’re not even aware of.</a:t>
            </a:r>
          </a:p>
          <a:p>
            <a:pPr lvl="1"/>
            <a:r>
              <a:rPr lang="en-US" dirty="0" err="1"/>
              <a:t>Banaji</a:t>
            </a:r>
            <a:r>
              <a:rPr lang="en-US" dirty="0"/>
              <a:t> &amp; Greenwald, 2013</a:t>
            </a:r>
          </a:p>
          <a:p>
            <a:pPr lvl="1"/>
            <a:r>
              <a:rPr lang="en-US" dirty="0"/>
              <a:t>Greenwald &amp; Pettigrew, 2014</a:t>
            </a:r>
          </a:p>
          <a:p>
            <a:pPr lvl="1"/>
            <a:r>
              <a:rPr lang="en-US" dirty="0"/>
              <a:t>van den Bergh et al., 2010</a:t>
            </a:r>
          </a:p>
          <a:p>
            <a:pPr lvl="1"/>
            <a:endParaRPr lang="en-US" dirty="0"/>
          </a:p>
          <a:p>
            <a:pPr marL="457200" lvl="1" indent="0">
              <a:buNone/>
            </a:pPr>
            <a:endParaRPr lang="en-US" dirty="0"/>
          </a:p>
        </p:txBody>
      </p:sp>
      <p:sp>
        <p:nvSpPr>
          <p:cNvPr id="3" name="Title 2"/>
          <p:cNvSpPr>
            <a:spLocks noGrp="1"/>
          </p:cNvSpPr>
          <p:nvPr>
            <p:ph type="title"/>
          </p:nvPr>
        </p:nvSpPr>
        <p:spPr>
          <a:solidFill>
            <a:srgbClr val="00B050"/>
          </a:solidFill>
        </p:spPr>
        <p:txBody>
          <a:bodyPr/>
          <a:lstStyle/>
          <a:p>
            <a:r>
              <a:rPr lang="en-CA" dirty="0">
                <a:solidFill>
                  <a:schemeClr val="bg1"/>
                </a:solidFill>
              </a:rPr>
              <a:t>Addressing Common Questions</a:t>
            </a:r>
            <a:endParaRPr lang="en-US" dirty="0">
              <a:solidFill>
                <a:schemeClr val="bg1"/>
              </a:solidFill>
            </a:endParaRPr>
          </a:p>
        </p:txBody>
      </p:sp>
      <p:sp>
        <p:nvSpPr>
          <p:cNvPr id="4" name="Oval Callout 3"/>
          <p:cNvSpPr/>
          <p:nvPr/>
        </p:nvSpPr>
        <p:spPr>
          <a:xfrm>
            <a:off x="899592" y="1556792"/>
            <a:ext cx="7344816" cy="1296144"/>
          </a:xfrm>
          <a:prstGeom prst="wedgeEllipseCallout">
            <a:avLst>
              <a:gd name="adj1" fmla="val -33579"/>
              <a:gd name="adj2" fmla="val 62500"/>
            </a:avLst>
          </a:prstGeom>
          <a:solidFill>
            <a:schemeClr val="accent6">
              <a:lumMod val="40000"/>
              <a:lumOff val="60000"/>
            </a:schemeClr>
          </a:solid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chemeClr val="bg1"/>
                </a:solidFill>
                <a:effectLst/>
                <a:uLnTx/>
                <a:uFillTx/>
                <a:latin typeface="Calibri"/>
                <a:ea typeface="+mn-ea"/>
                <a:cs typeface="+mn-cs"/>
              </a:rPr>
              <a:t>“Are you saying that all teachers are racist?”</a:t>
            </a:r>
          </a:p>
        </p:txBody>
      </p:sp>
    </p:spTree>
    <p:extLst>
      <p:ext uri="{BB962C8B-B14F-4D97-AF65-F5344CB8AC3E}">
        <p14:creationId xmlns:p14="http://schemas.microsoft.com/office/powerpoint/2010/main" val="368066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4" dur="500"/>
                                        <p:tgtEl>
                                          <p:spTgt spid="2">
                                            <p:txEl>
                                              <p:pRg st="3" end="3"/>
                                            </p:txEl>
                                          </p:spTgt>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1000"/>
                                        <p:tgtEl>
                                          <p:spTgt spid="2">
                                            <p:txEl>
                                              <p:pRg st="4" end="4"/>
                                            </p:txEl>
                                          </p:spTgt>
                                        </p:tgtEl>
                                      </p:cBhvr>
                                    </p:animEffect>
                                    <p:anim calcmode="lin" valueType="num">
                                      <p:cBhvr>
                                        <p:cTn id="1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anim calcmode="lin" valueType="num">
                                      <p:cBhvr>
                                        <p:cTn id="2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nodeType="after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1000"/>
                                        <p:tgtEl>
                                          <p:spTgt spid="2">
                                            <p:txEl>
                                              <p:pRg st="6" end="6"/>
                                            </p:txEl>
                                          </p:spTgt>
                                        </p:tgtEl>
                                      </p:cBhvr>
                                    </p:animEffect>
                                    <p:anim calcmode="lin" valueType="num">
                                      <p:cBhvr>
                                        <p:cTn id="3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342900" lvl="1" indent="-342900">
              <a:buClr>
                <a:srgbClr val="336600"/>
              </a:buClr>
              <a:buSzPct val="75000"/>
              <a:buFont typeface="Wingdings" pitchFamily="2" charset="2"/>
              <a:buChar char="n"/>
            </a:pPr>
            <a:r>
              <a:rPr lang="en-US" sz="2400" dirty="0"/>
              <a:t>Unconscious, automatic</a:t>
            </a:r>
          </a:p>
          <a:p>
            <a:pPr marL="342900" lvl="1" indent="-342900">
              <a:buClr>
                <a:srgbClr val="336600"/>
              </a:buClr>
              <a:buSzPct val="75000"/>
              <a:buFont typeface="Wingdings" pitchFamily="2" charset="2"/>
              <a:buChar char="n"/>
            </a:pPr>
            <a:r>
              <a:rPr lang="en-US" sz="2400" dirty="0"/>
              <a:t>Generally </a:t>
            </a:r>
            <a:r>
              <a:rPr lang="en-US" sz="2400" b="1" dirty="0">
                <a:solidFill>
                  <a:srgbClr val="339933"/>
                </a:solidFill>
              </a:rPr>
              <a:t>not</a:t>
            </a:r>
            <a:r>
              <a:rPr lang="en-US" sz="2400" dirty="0">
                <a:solidFill>
                  <a:srgbClr val="339933"/>
                </a:solidFill>
              </a:rPr>
              <a:t> </a:t>
            </a:r>
            <a:r>
              <a:rPr lang="en-US" sz="2400" dirty="0"/>
              <a:t>an indication of our beliefs and values</a:t>
            </a:r>
          </a:p>
          <a:p>
            <a:pPr marL="342900" lvl="1" indent="-342900">
              <a:buClr>
                <a:srgbClr val="336600"/>
              </a:buClr>
              <a:buSzPct val="75000"/>
              <a:buFont typeface="Wingdings" pitchFamily="2" charset="2"/>
              <a:buChar char="n"/>
            </a:pPr>
            <a:r>
              <a:rPr lang="en-US" sz="2400" u="sng" dirty="0"/>
              <a:t>We all have it (even those affected by it and those working to change it)</a:t>
            </a:r>
          </a:p>
          <a:p>
            <a:pPr marL="342900" lvl="1" indent="-342900">
              <a:buClr>
                <a:srgbClr val="336600"/>
              </a:buClr>
              <a:buSzPct val="75000"/>
              <a:buFont typeface="Wingdings" pitchFamily="2" charset="2"/>
              <a:buChar char="n"/>
            </a:pPr>
            <a:r>
              <a:rPr lang="en-US" sz="2400" dirty="0"/>
              <a:t>Based on stereotypes</a:t>
            </a:r>
          </a:p>
          <a:p>
            <a:pPr marL="342900" lvl="1" indent="-342900">
              <a:buClr>
                <a:srgbClr val="336600"/>
              </a:buClr>
              <a:buSzPct val="75000"/>
              <a:buFont typeface="Wingdings" pitchFamily="2" charset="2"/>
              <a:buChar char="n"/>
            </a:pPr>
            <a:r>
              <a:rPr lang="en-US" sz="2400" dirty="0"/>
              <a:t>More likely to influence:</a:t>
            </a:r>
          </a:p>
          <a:p>
            <a:pPr lvl="1"/>
            <a:r>
              <a:rPr lang="en-US" sz="2400" dirty="0"/>
              <a:t>Snap decisions</a:t>
            </a:r>
          </a:p>
          <a:p>
            <a:pPr lvl="1"/>
            <a:r>
              <a:rPr lang="en-US" sz="2400" dirty="0"/>
              <a:t>Decisions that are ambiguous</a:t>
            </a:r>
          </a:p>
          <a:p>
            <a:pPr lvl="1"/>
            <a:endParaRPr lang="en-US" dirty="0"/>
          </a:p>
          <a:p>
            <a:pPr lvl="1"/>
            <a:endParaRPr lang="en-US" dirty="0"/>
          </a:p>
        </p:txBody>
      </p:sp>
      <p:sp>
        <p:nvSpPr>
          <p:cNvPr id="3" name="Title 2"/>
          <p:cNvSpPr>
            <a:spLocks noGrp="1"/>
          </p:cNvSpPr>
          <p:nvPr>
            <p:ph type="title"/>
          </p:nvPr>
        </p:nvSpPr>
        <p:spPr>
          <a:solidFill>
            <a:srgbClr val="00B050"/>
          </a:solidFill>
        </p:spPr>
        <p:txBody>
          <a:bodyPr/>
          <a:lstStyle/>
          <a:p>
            <a:r>
              <a:rPr lang="en-US" dirty="0">
                <a:solidFill>
                  <a:schemeClr val="bg1"/>
                </a:solidFill>
              </a:rPr>
              <a:t>Remember:  Implicit Bias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6" name="TextBox 5"/>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mn-cs"/>
              </a:rPr>
              <a:t>Dr. </a:t>
            </a:r>
            <a:r>
              <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itchFamily="-108" charset="-128"/>
                <a:cs typeface="+mn-cs"/>
              </a:rPr>
              <a:t>Kent McIntosh</a:t>
            </a:r>
          </a:p>
        </p:txBody>
      </p:sp>
    </p:spTree>
    <p:extLst>
      <p:ext uri="{BB962C8B-B14F-4D97-AF65-F5344CB8AC3E}">
        <p14:creationId xmlns:p14="http://schemas.microsoft.com/office/powerpoint/2010/main" val="157577234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6E8A7-7812-3B45-9AC4-1E04061249E1}"/>
              </a:ext>
            </a:extLst>
          </p:cNvPr>
          <p:cNvSpPr>
            <a:spLocks noGrp="1"/>
          </p:cNvSpPr>
          <p:nvPr>
            <p:ph type="title"/>
          </p:nvPr>
        </p:nvSpPr>
        <p:spPr/>
        <p:txBody>
          <a:bodyPr/>
          <a:lstStyle/>
          <a:p>
            <a:r>
              <a:rPr lang="en-US" dirty="0"/>
              <a:t>Video for discussion</a:t>
            </a:r>
          </a:p>
        </p:txBody>
      </p:sp>
      <p:sp>
        <p:nvSpPr>
          <p:cNvPr id="8" name="Content Placeholder 7">
            <a:extLst>
              <a:ext uri="{FF2B5EF4-FFF2-40B4-BE49-F238E27FC236}">
                <a16:creationId xmlns:a16="http://schemas.microsoft.com/office/drawing/2014/main" id="{36A8072F-7B71-3C48-A8CB-CFDA210AFDB6}"/>
              </a:ext>
            </a:extLst>
          </p:cNvPr>
          <p:cNvSpPr>
            <a:spLocks noGrp="1"/>
          </p:cNvSpPr>
          <p:nvPr>
            <p:ph idx="1"/>
          </p:nvPr>
        </p:nvSpPr>
        <p:spPr/>
        <p:txBody>
          <a:bodyPr/>
          <a:lstStyle/>
          <a:p>
            <a:r>
              <a:rPr lang="en-US" dirty="0">
                <a:hlinkClick r:id="rId3"/>
              </a:rPr>
              <a:t>Verna Myers: How to overcome our biases: Walk boldly toward them</a:t>
            </a:r>
            <a:endParaRPr lang="en-US" dirty="0"/>
          </a:p>
        </p:txBody>
      </p:sp>
    </p:spTree>
    <p:extLst>
      <p:ext uri="{BB962C8B-B14F-4D97-AF65-F5344CB8AC3E}">
        <p14:creationId xmlns:p14="http://schemas.microsoft.com/office/powerpoint/2010/main" val="38697164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200" dirty="0">
                <a:solidFill>
                  <a:srgbClr val="000000"/>
                </a:solidFill>
                <a:latin typeface="Franklin Gothic Medium"/>
              </a:rPr>
              <a:t>15</a:t>
            </a: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 min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200" dirty="0">
                <a:solidFill>
                  <a:srgbClr val="000000"/>
                </a:solidFill>
                <a:latin typeface="Franklin Gothic Medium"/>
              </a:rPr>
              <a:t>5 min (team debrief)</a:t>
            </a:r>
            <a:endPar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Explore Implicit Bias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500" dirty="0">
              <a:latin typeface="+mj-lt"/>
            </a:endParaRPr>
          </a:p>
          <a:p>
            <a:pPr marL="457200" lvl="1" indent="0">
              <a:buNone/>
            </a:pPr>
            <a:r>
              <a:rPr lang="en-US" dirty="0"/>
              <a:t>Individually spend some time exploring some of the </a:t>
            </a:r>
            <a:r>
              <a:rPr lang="en-US" dirty="0">
                <a:hlinkClick r:id="rId3"/>
              </a:rPr>
              <a:t>implicit association tests</a:t>
            </a:r>
            <a:endParaRPr lang="en-US" dirty="0"/>
          </a:p>
          <a:p>
            <a:pPr lvl="1"/>
            <a:r>
              <a:rPr lang="en-US" sz="2400" dirty="0"/>
              <a:t>Select “guest” as login</a:t>
            </a:r>
          </a:p>
          <a:p>
            <a:pPr lvl="1"/>
            <a:r>
              <a:rPr lang="en-US" sz="2400" dirty="0"/>
              <a:t>Choose a preferred implicit association test (IAT) to complete</a:t>
            </a:r>
          </a:p>
          <a:p>
            <a:pPr marL="457200" lvl="1" indent="0">
              <a:buNone/>
            </a:pPr>
            <a:endParaRPr lang="en-US" sz="2000" dirty="0"/>
          </a:p>
          <a:p>
            <a:pPr marL="457200" lvl="1" indent="0">
              <a:buNone/>
            </a:pPr>
            <a:r>
              <a:rPr lang="en-US" sz="2000" b="1" dirty="0"/>
              <a:t>Team Debrief:</a:t>
            </a:r>
            <a:r>
              <a:rPr lang="en-US" sz="2000" dirty="0"/>
              <a:t> Discuss with your team how this information can impact or our relationships with staff and students.</a:t>
            </a:r>
            <a:endParaRPr lang="en-US" dirty="0"/>
          </a:p>
          <a:p>
            <a:pPr marL="457200" lvl="1" indent="0">
              <a:buNone/>
            </a:pPr>
            <a:r>
              <a:rPr lang="en-US" dirty="0">
                <a:hlinkClick r:id="rId3"/>
              </a:rPr>
              <a:t>https://implicit.harvard.edu/implicit/selectatest.html</a:t>
            </a:r>
            <a:endParaRPr lang="en-US" dirty="0"/>
          </a:p>
          <a:p>
            <a:pPr marL="457200" lvl="1" indent="0">
              <a:buNone/>
            </a:pPr>
            <a:endParaRPr lang="en-US" dirty="0"/>
          </a:p>
        </p:txBody>
      </p:sp>
      <p:pic>
        <p:nvPicPr>
          <p:cNvPr id="10" name="Picture 9"/>
          <p:cNvPicPr>
            <a:picLocks noChangeAspect="1"/>
          </p:cNvPicPr>
          <p:nvPr/>
        </p:nvPicPr>
        <p:blipFill>
          <a:blip r:embed="rId4"/>
          <a:stretch>
            <a:fillRect/>
          </a:stretch>
        </p:blipFill>
        <p:spPr>
          <a:xfrm>
            <a:off x="8108244" y="618067"/>
            <a:ext cx="1066800" cy="1066800"/>
          </a:xfrm>
          <a:prstGeom prst="rect">
            <a:avLst/>
          </a:prstGeom>
        </p:spPr>
      </p:pic>
    </p:spTree>
    <p:extLst>
      <p:ext uri="{BB962C8B-B14F-4D97-AF65-F5344CB8AC3E}">
        <p14:creationId xmlns:p14="http://schemas.microsoft.com/office/powerpoint/2010/main" val="300600913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B050"/>
          </a:solidFill>
        </p:spPr>
        <p:txBody>
          <a:bodyPr/>
          <a:lstStyle/>
          <a:p>
            <a:r>
              <a:rPr lang="en-CA" dirty="0">
                <a:solidFill>
                  <a:schemeClr val="bg1"/>
                </a:solidFill>
              </a:rPr>
              <a:t>A </a:t>
            </a:r>
            <a:r>
              <a:rPr lang="en-CA" dirty="0" err="1">
                <a:solidFill>
                  <a:schemeClr val="bg1"/>
                </a:solidFill>
              </a:rPr>
              <a:t>Unidimensional</a:t>
            </a:r>
            <a:r>
              <a:rPr lang="en-CA" dirty="0">
                <a:solidFill>
                  <a:schemeClr val="bg1"/>
                </a:solidFill>
              </a:rPr>
              <a:t> View of Bias</a:t>
            </a:r>
            <a:endParaRPr lang="en-US" dirty="0">
              <a:solidFill>
                <a:schemeClr val="bg1"/>
              </a:solidFill>
            </a:endParaRPr>
          </a:p>
        </p:txBody>
      </p:sp>
      <p:cxnSp>
        <p:nvCxnSpPr>
          <p:cNvPr id="6" name="AutoShape 7"/>
          <p:cNvCxnSpPr>
            <a:cxnSpLocks noChangeShapeType="1"/>
          </p:cNvCxnSpPr>
          <p:nvPr/>
        </p:nvCxnSpPr>
        <p:spPr bwMode="auto">
          <a:xfrm>
            <a:off x="3419872" y="2889078"/>
            <a:ext cx="2304256" cy="1587"/>
          </a:xfrm>
          <a:prstGeom prst="straightConnector1">
            <a:avLst/>
          </a:prstGeom>
          <a:noFill/>
          <a:ln w="508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7" name="Text Box 10"/>
          <p:cNvSpPr txBox="1">
            <a:spLocks noChangeArrowheads="1"/>
          </p:cNvSpPr>
          <p:nvPr/>
        </p:nvSpPr>
        <p:spPr bwMode="auto">
          <a:xfrm>
            <a:off x="1475656" y="2204865"/>
            <a:ext cx="1944216" cy="1368425"/>
          </a:xfrm>
          <a:prstGeom prst="rect">
            <a:avLst/>
          </a:prstGeom>
          <a:solidFill>
            <a:schemeClr val="bg1"/>
          </a:solidFill>
          <a:ln w="38100">
            <a:solidFill>
              <a:schemeClr val="tx1"/>
            </a:solidFill>
            <a:miter lim="800000"/>
            <a:headEnd/>
            <a:tailEnd/>
          </a:ln>
        </p:spPr>
        <p:txBody>
          <a:bodyPr anchor="ctr" anchorCtr="1"/>
          <a:lstStyle/>
          <a:p>
            <a:pPr algn="ctr" eaLnBrk="0" fontAlgn="base" hangingPunct="0">
              <a:spcBef>
                <a:spcPct val="50000"/>
              </a:spcBef>
              <a:spcAft>
                <a:spcPct val="0"/>
              </a:spcAft>
            </a:pPr>
            <a:r>
              <a:rPr lang="en-US" sz="3200" dirty="0">
                <a:solidFill>
                  <a:prstClr val="black"/>
                </a:solidFill>
                <a:latin typeface="Arial" charset="0"/>
                <a:ea typeface="ＭＳ Ｐゴシック" charset="-128"/>
              </a:rPr>
              <a:t>Racial Bias</a:t>
            </a:r>
          </a:p>
        </p:txBody>
      </p:sp>
      <p:sp>
        <p:nvSpPr>
          <p:cNvPr id="8" name="Text Box 10"/>
          <p:cNvSpPr txBox="1">
            <a:spLocks noChangeArrowheads="1"/>
          </p:cNvSpPr>
          <p:nvPr/>
        </p:nvSpPr>
        <p:spPr bwMode="auto">
          <a:xfrm>
            <a:off x="5724128" y="2204864"/>
            <a:ext cx="2124472" cy="1368425"/>
          </a:xfrm>
          <a:prstGeom prst="rect">
            <a:avLst/>
          </a:prstGeom>
          <a:solidFill>
            <a:schemeClr val="bg1"/>
          </a:solidFill>
          <a:ln w="38100">
            <a:solidFill>
              <a:schemeClr val="tx1"/>
            </a:solidFill>
            <a:miter lim="800000"/>
            <a:headEnd/>
            <a:tailEnd/>
          </a:ln>
        </p:spPr>
        <p:txBody>
          <a:bodyPr anchor="ctr" anchorCtr="1"/>
          <a:lstStyle/>
          <a:p>
            <a:pPr algn="ctr" eaLnBrk="0" fontAlgn="base" hangingPunct="0">
              <a:spcBef>
                <a:spcPct val="50000"/>
              </a:spcBef>
              <a:spcAft>
                <a:spcPct val="0"/>
              </a:spcAft>
            </a:pPr>
            <a:r>
              <a:rPr lang="en-US" dirty="0">
                <a:solidFill>
                  <a:prstClr val="black"/>
                </a:solidFill>
                <a:latin typeface="Arial" charset="0"/>
                <a:ea typeface="ＭＳ Ｐゴシック" charset="-128"/>
              </a:rPr>
              <a:t>Disproportion-ate Discipline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11" name="TextBox 10"/>
          <p:cNvSpPr txBox="1"/>
          <p:nvPr/>
        </p:nvSpPr>
        <p:spPr>
          <a:xfrm>
            <a:off x="685800" y="6554803"/>
            <a:ext cx="1297215" cy="276999"/>
          </a:xfrm>
          <a:prstGeom prst="rect">
            <a:avLst/>
          </a:prstGeom>
          <a:noFill/>
        </p:spPr>
        <p:txBody>
          <a:bodyPr wrap="none" rtlCol="0">
            <a:spAutoFit/>
          </a:bodyPr>
          <a:lstStyle/>
          <a:p>
            <a:r>
              <a:rPr lang="en-US" sz="1200"/>
              <a:t>Dr. </a:t>
            </a:r>
            <a:r>
              <a:rPr lang="en-US" sz="1200" dirty="0"/>
              <a:t>Kent McIntosh</a:t>
            </a:r>
          </a:p>
        </p:txBody>
      </p:sp>
    </p:spTree>
    <p:extLst>
      <p:ext uri="{BB962C8B-B14F-4D97-AF65-F5344CB8AC3E}">
        <p14:creationId xmlns:p14="http://schemas.microsoft.com/office/powerpoint/2010/main" val="302971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99" name="AutoShape 7"/>
          <p:cNvCxnSpPr>
            <a:cxnSpLocks noChangeShapeType="1"/>
          </p:cNvCxnSpPr>
          <p:nvPr/>
        </p:nvCxnSpPr>
        <p:spPr bwMode="auto">
          <a:xfrm>
            <a:off x="3332788" y="2889078"/>
            <a:ext cx="2304256" cy="1587"/>
          </a:xfrm>
          <a:prstGeom prst="straightConnector1">
            <a:avLst/>
          </a:prstGeom>
          <a:noFill/>
          <a:ln w="50800">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8202" name="Text Box 10"/>
          <p:cNvSpPr txBox="1">
            <a:spLocks noChangeArrowheads="1"/>
          </p:cNvSpPr>
          <p:nvPr/>
        </p:nvSpPr>
        <p:spPr bwMode="auto">
          <a:xfrm>
            <a:off x="1388572" y="2204865"/>
            <a:ext cx="1944216" cy="1368425"/>
          </a:xfrm>
          <a:prstGeom prst="rect">
            <a:avLst/>
          </a:prstGeom>
          <a:solidFill>
            <a:schemeClr val="bg1"/>
          </a:solidFill>
          <a:ln w="38100">
            <a:solidFill>
              <a:schemeClr val="tx1"/>
            </a:solidFill>
            <a:miter lim="800000"/>
            <a:headEnd/>
            <a:tailEnd/>
          </a:ln>
        </p:spPr>
        <p:txBody>
          <a:bodyPr anchor="ctr" anchorCtr="1"/>
          <a:lstStyle/>
          <a:p>
            <a:pPr algn="ctr" eaLnBrk="0" fontAlgn="base" hangingPunct="0">
              <a:spcBef>
                <a:spcPct val="50000"/>
              </a:spcBef>
              <a:spcAft>
                <a:spcPct val="0"/>
              </a:spcAft>
            </a:pPr>
            <a:r>
              <a:rPr lang="en-US" sz="3200" dirty="0">
                <a:solidFill>
                  <a:prstClr val="black"/>
                </a:solidFill>
                <a:latin typeface="Arial" charset="0"/>
                <a:ea typeface="ＭＳ Ｐゴシック" charset="-128"/>
              </a:rPr>
              <a:t>Racial Bias</a:t>
            </a:r>
          </a:p>
        </p:txBody>
      </p:sp>
      <p:sp>
        <p:nvSpPr>
          <p:cNvPr id="20" name="Text Box 10"/>
          <p:cNvSpPr txBox="1">
            <a:spLocks noChangeArrowheads="1"/>
          </p:cNvSpPr>
          <p:nvPr/>
        </p:nvSpPr>
        <p:spPr bwMode="auto">
          <a:xfrm>
            <a:off x="5637043" y="2204864"/>
            <a:ext cx="2118383" cy="1368425"/>
          </a:xfrm>
          <a:prstGeom prst="rect">
            <a:avLst/>
          </a:prstGeom>
          <a:solidFill>
            <a:schemeClr val="bg1"/>
          </a:solidFill>
          <a:ln w="38100">
            <a:solidFill>
              <a:schemeClr val="tx1"/>
            </a:solidFill>
            <a:miter lim="800000"/>
            <a:headEnd/>
            <a:tailEnd/>
          </a:ln>
        </p:spPr>
        <p:txBody>
          <a:bodyPr anchor="ctr" anchorCtr="1"/>
          <a:lstStyle/>
          <a:p>
            <a:pPr algn="ctr" eaLnBrk="0" fontAlgn="base" hangingPunct="0">
              <a:spcBef>
                <a:spcPct val="50000"/>
              </a:spcBef>
              <a:spcAft>
                <a:spcPct val="0"/>
              </a:spcAft>
            </a:pPr>
            <a:r>
              <a:rPr lang="en-US" dirty="0">
                <a:solidFill>
                  <a:prstClr val="black"/>
                </a:solidFill>
                <a:latin typeface="Arial" charset="0"/>
                <a:ea typeface="ＭＳ Ｐゴシック" charset="-128"/>
              </a:rPr>
              <a:t>Disproportion-ate Discipline</a:t>
            </a:r>
          </a:p>
        </p:txBody>
      </p:sp>
      <p:sp>
        <p:nvSpPr>
          <p:cNvPr id="5" name="Text Box 10"/>
          <p:cNvSpPr txBox="1">
            <a:spLocks noChangeArrowheads="1"/>
          </p:cNvSpPr>
          <p:nvPr/>
        </p:nvSpPr>
        <p:spPr bwMode="auto">
          <a:xfrm>
            <a:off x="3512808" y="3893202"/>
            <a:ext cx="1944216" cy="1368425"/>
          </a:xfrm>
          <a:prstGeom prst="rect">
            <a:avLst/>
          </a:prstGeom>
          <a:solidFill>
            <a:schemeClr val="bg1"/>
          </a:solidFill>
          <a:ln w="38100">
            <a:solidFill>
              <a:schemeClr val="tx1"/>
            </a:solidFill>
            <a:miter lim="800000"/>
            <a:headEnd/>
            <a:tailEnd/>
          </a:ln>
        </p:spPr>
        <p:txBody>
          <a:bodyPr anchor="ctr" anchorCtr="1"/>
          <a:lstStyle/>
          <a:p>
            <a:pPr algn="ctr" eaLnBrk="0" fontAlgn="base" hangingPunct="0">
              <a:spcBef>
                <a:spcPct val="50000"/>
              </a:spcBef>
              <a:spcAft>
                <a:spcPct val="0"/>
              </a:spcAft>
            </a:pPr>
            <a:r>
              <a:rPr lang="en-US" sz="3200" dirty="0">
                <a:solidFill>
                  <a:prstClr val="black"/>
                </a:solidFill>
                <a:latin typeface="Arial" charset="0"/>
                <a:ea typeface="ＭＳ Ｐゴシック" charset="-128"/>
              </a:rPr>
              <a:t>Situation</a:t>
            </a:r>
          </a:p>
        </p:txBody>
      </p:sp>
      <p:cxnSp>
        <p:nvCxnSpPr>
          <p:cNvPr id="6" name="AutoShape 7"/>
          <p:cNvCxnSpPr>
            <a:cxnSpLocks noChangeShapeType="1"/>
          </p:cNvCxnSpPr>
          <p:nvPr/>
        </p:nvCxnSpPr>
        <p:spPr bwMode="auto">
          <a:xfrm flipV="1">
            <a:off x="4484916" y="2890666"/>
            <a:ext cx="0" cy="1002536"/>
          </a:xfrm>
          <a:prstGeom prst="straightConnector1">
            <a:avLst/>
          </a:prstGeom>
          <a:noFill/>
          <a:ln w="50800">
            <a:solidFill>
              <a:schemeClr val="tx1"/>
            </a:solidFill>
            <a:round/>
            <a:headEnd/>
            <a:tailEnd type="oval"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cxnSp>
      <p:sp>
        <p:nvSpPr>
          <p:cNvPr id="2" name="Title 1"/>
          <p:cNvSpPr>
            <a:spLocks noGrp="1"/>
          </p:cNvSpPr>
          <p:nvPr>
            <p:ph type="title"/>
          </p:nvPr>
        </p:nvSpPr>
        <p:spPr>
          <a:solidFill>
            <a:srgbClr val="00B050"/>
          </a:solidFill>
        </p:spPr>
        <p:txBody>
          <a:bodyPr>
            <a:normAutofit/>
          </a:bodyPr>
          <a:lstStyle/>
          <a:p>
            <a:r>
              <a:rPr lang="en-CA" sz="4400" dirty="0">
                <a:solidFill>
                  <a:schemeClr val="bg1"/>
                </a:solidFill>
              </a:rPr>
              <a:t>A Multidimensional View of Bias</a:t>
            </a:r>
            <a:endParaRPr lang="en-US" sz="4400" dirty="0">
              <a:solidFill>
                <a:schemeClr val="bg1"/>
              </a:solidFill>
            </a:endParaRPr>
          </a:p>
        </p:txBody>
      </p:sp>
      <p:sp>
        <p:nvSpPr>
          <p:cNvPr id="9" name="Text Placeholder 2"/>
          <p:cNvSpPr txBox="1">
            <a:spLocks/>
          </p:cNvSpPr>
          <p:nvPr/>
        </p:nvSpPr>
        <p:spPr bwMode="auto">
          <a:xfrm>
            <a:off x="6335688" y="5899259"/>
            <a:ext cx="2808312" cy="42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marR="0" indent="-342900" algn="l" defTabSz="914400" rtl="0" eaLnBrk="1" fontAlgn="base" latinLnBrk="0" hangingPunct="1">
              <a:lnSpc>
                <a:spcPct val="100000"/>
              </a:lnSpc>
              <a:spcBef>
                <a:spcPct val="20000"/>
              </a:spcBef>
              <a:spcAft>
                <a:spcPct val="0"/>
              </a:spcAft>
              <a:buClr>
                <a:srgbClr val="336600"/>
              </a:buClr>
              <a:buSzPct val="75000"/>
              <a:buFont typeface="Wingdings" pitchFamily="2" charset="2"/>
              <a:buChar char="n"/>
              <a:tabLst/>
              <a:defRPr sz="3200" kern="1200">
                <a:solidFill>
                  <a:schemeClr val="tx1"/>
                </a:solidFill>
                <a:latin typeface="Arial" pitchFamily="34" charset="0"/>
                <a:ea typeface="ＭＳ Ｐゴシック" charset="-128"/>
                <a:cs typeface="Arial" pitchFamily="34" charset="0"/>
              </a:defRPr>
            </a:lvl1pPr>
            <a:lvl2pPr marL="742950" marR="0" indent="-285750" algn="l" defTabSz="914400" rtl="0" eaLnBrk="1" fontAlgn="base" latinLnBrk="0" hangingPunct="1">
              <a:lnSpc>
                <a:spcPct val="100000"/>
              </a:lnSpc>
              <a:spcBef>
                <a:spcPct val="20000"/>
              </a:spcBef>
              <a:spcAft>
                <a:spcPct val="0"/>
              </a:spcAft>
              <a:buClr>
                <a:srgbClr val="669900"/>
              </a:buClr>
              <a:buSzPct val="80000"/>
              <a:buFont typeface="Wingdings" pitchFamily="2" charset="2"/>
              <a:buChar char="¨"/>
              <a:tabLst/>
              <a:defRPr sz="2800" kern="1200">
                <a:solidFill>
                  <a:schemeClr val="tx1"/>
                </a:solidFill>
                <a:latin typeface="Arial" pitchFamily="34" charset="0"/>
                <a:ea typeface="ＭＳ Ｐゴシック" charset="-128"/>
                <a:cs typeface="Arial" pitchFamily="34" charset="0"/>
              </a:defRPr>
            </a:lvl2pPr>
            <a:lvl3pPr marL="1143000" marR="0" indent="-228600" algn="l" defTabSz="914400" rtl="0" eaLnBrk="1" fontAlgn="base" latinLnBrk="0" hangingPunct="1">
              <a:lnSpc>
                <a:spcPct val="100000"/>
              </a:lnSpc>
              <a:spcBef>
                <a:spcPct val="20000"/>
              </a:spcBef>
              <a:spcAft>
                <a:spcPct val="0"/>
              </a:spcAft>
              <a:buClr>
                <a:srgbClr val="336600"/>
              </a:buClr>
              <a:buSzPct val="65000"/>
              <a:buFont typeface="Wingdings" pitchFamily="2" charset="2"/>
              <a:buChar char="n"/>
              <a:tabLst/>
              <a:defRPr sz="2400" kern="1200">
                <a:solidFill>
                  <a:schemeClr val="tx1"/>
                </a:solidFill>
                <a:latin typeface="Arial" pitchFamily="34" charset="0"/>
                <a:ea typeface="ＭＳ Ｐゴシック" charset="-128"/>
                <a:cs typeface="Arial" pitchFamily="34" charset="0"/>
              </a:defRPr>
            </a:lvl3pPr>
            <a:lvl4pPr marL="1600200" marR="0" indent="-228600" algn="l" defTabSz="914400" rtl="0" eaLnBrk="1" fontAlgn="base" latinLnBrk="0" hangingPunct="1">
              <a:lnSpc>
                <a:spcPct val="100000"/>
              </a:lnSpc>
              <a:spcBef>
                <a:spcPct val="20000"/>
              </a:spcBef>
              <a:spcAft>
                <a:spcPct val="0"/>
              </a:spcAft>
              <a:buClr>
                <a:srgbClr val="669900"/>
              </a:buClr>
              <a:buSzPct val="70000"/>
              <a:buFont typeface="Wingdings" pitchFamily="2" charset="2"/>
              <a:buChar char="¨"/>
              <a:tabLst/>
              <a:defRPr sz="2000" kern="1200">
                <a:solidFill>
                  <a:schemeClr val="tx1"/>
                </a:solidFill>
                <a:latin typeface="Arial" pitchFamily="34" charset="0"/>
                <a:ea typeface="ＭＳ Ｐゴシック" charset="-128"/>
                <a:cs typeface="Arial" pitchFamily="34" charset="0"/>
              </a:defRPr>
            </a:lvl4pPr>
            <a:lvl5pPr marL="2057400" marR="0" indent="-228600" algn="l" defTabSz="914400" rtl="0" eaLnBrk="1" fontAlgn="base" latinLnBrk="0" hangingPunct="1">
              <a:lnSpc>
                <a:spcPct val="100000"/>
              </a:lnSpc>
              <a:spcBef>
                <a:spcPct val="20000"/>
              </a:spcBef>
              <a:spcAft>
                <a:spcPct val="0"/>
              </a:spcAft>
              <a:buClr>
                <a:srgbClr val="336600"/>
              </a:buClr>
              <a:buSzTx/>
              <a:buFont typeface="Wingdings" pitchFamily="2" charset="2"/>
              <a:buChar char="§"/>
              <a:tabLst/>
              <a:defRPr sz="2000" kern="1200">
                <a:solidFill>
                  <a:schemeClr val="tx1"/>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r>
              <a:rPr lang="en-CA" sz="1800" dirty="0">
                <a:solidFill>
                  <a:prstClr val="black"/>
                </a:solidFill>
              </a:rPr>
              <a:t>(Smolkowski et al., 2016)</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13" name="TextBox 12"/>
          <p:cNvSpPr txBox="1"/>
          <p:nvPr/>
        </p:nvSpPr>
        <p:spPr>
          <a:xfrm>
            <a:off x="685800" y="6554803"/>
            <a:ext cx="1297215" cy="276999"/>
          </a:xfrm>
          <a:prstGeom prst="rect">
            <a:avLst/>
          </a:prstGeom>
          <a:noFill/>
        </p:spPr>
        <p:txBody>
          <a:bodyPr wrap="none" rtlCol="0">
            <a:spAutoFit/>
          </a:bodyPr>
          <a:lstStyle/>
          <a:p>
            <a:r>
              <a:rPr lang="en-US" sz="1200"/>
              <a:t>Dr. </a:t>
            </a:r>
            <a:r>
              <a:rPr lang="en-US" sz="1200" dirty="0"/>
              <a:t>Kent McIntosh</a:t>
            </a:r>
          </a:p>
        </p:txBody>
      </p:sp>
    </p:spTree>
    <p:extLst>
      <p:ext uri="{BB962C8B-B14F-4D97-AF65-F5344CB8AC3E}">
        <p14:creationId xmlns:p14="http://schemas.microsoft.com/office/powerpoint/2010/main" val="352395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106499"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106500" name="Text Box 7"/>
          <p:cNvSpPr txBox="1">
            <a:spLocks noChangeArrowheads="1"/>
          </p:cNvSpPr>
          <p:nvPr/>
        </p:nvSpPr>
        <p:spPr bwMode="auto">
          <a:xfrm>
            <a:off x="2962275" y="1519238"/>
            <a:ext cx="2041945"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Classroom</a:t>
            </a:r>
          </a:p>
        </p:txBody>
      </p:sp>
      <p:sp>
        <p:nvSpPr>
          <p:cNvPr id="106501"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2"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106503"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106504" name="Text Box 7"/>
          <p:cNvSpPr txBox="1">
            <a:spLocks noChangeArrowheads="1"/>
          </p:cNvSpPr>
          <p:nvPr/>
        </p:nvSpPr>
        <p:spPr bwMode="auto">
          <a:xfrm>
            <a:off x="1112838" y="3200400"/>
            <a:ext cx="2800166" cy="584776"/>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Non-classroom</a:t>
            </a:r>
          </a:p>
        </p:txBody>
      </p:sp>
      <p:sp>
        <p:nvSpPr>
          <p:cNvPr id="106505" name="Text Box 7"/>
          <p:cNvSpPr txBox="1">
            <a:spLocks noChangeArrowheads="1"/>
          </p:cNvSpPr>
          <p:nvPr/>
        </p:nvSpPr>
        <p:spPr bwMode="auto">
          <a:xfrm>
            <a:off x="5541963" y="3200400"/>
            <a:ext cx="1392237"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Family</a:t>
            </a:r>
          </a:p>
        </p:txBody>
      </p:sp>
      <p:sp>
        <p:nvSpPr>
          <p:cNvPr id="106506" name="Text Box 7"/>
          <p:cNvSpPr txBox="1">
            <a:spLocks noChangeArrowheads="1"/>
          </p:cNvSpPr>
          <p:nvPr/>
        </p:nvSpPr>
        <p:spPr bwMode="auto">
          <a:xfrm>
            <a:off x="3429000" y="4953000"/>
            <a:ext cx="1597025" cy="584200"/>
          </a:xfrm>
          <a:prstGeom prst="rect">
            <a:avLst/>
          </a:prstGeom>
          <a:noFill/>
          <a:ln w="9525">
            <a:noFill/>
            <a:miter lim="800000"/>
            <a:headEnd/>
            <a:tailEnd/>
          </a:ln>
        </p:spPr>
        <p:txBody>
          <a:bodyPr wrap="none">
            <a:prstTxWarp prst="textNoShape">
              <a:avLst/>
            </a:prstTxWarp>
            <a:spAutoFit/>
          </a:bodyPr>
          <a:lstStyle/>
          <a:p>
            <a:pPr eaLnBrk="0" hangingPunct="0"/>
            <a:r>
              <a:rPr lang="en-US" sz="3200">
                <a:solidFill>
                  <a:srgbClr val="000000"/>
                </a:solidFill>
                <a:latin typeface="+mj-lt"/>
                <a:ea typeface="Britannic Bold" pitchFamily="-108" charset="0"/>
                <a:cs typeface="Britannic Bold" pitchFamily="-108" charset="0"/>
              </a:rPr>
              <a:t>Student</a:t>
            </a:r>
          </a:p>
        </p:txBody>
      </p:sp>
      <p:sp>
        <p:nvSpPr>
          <p:cNvPr id="106507" name="TextBox 17"/>
          <p:cNvSpPr txBox="1">
            <a:spLocks noChangeArrowheads="1"/>
          </p:cNvSpPr>
          <p:nvPr/>
        </p:nvSpPr>
        <p:spPr bwMode="auto">
          <a:xfrm rot="-2363248">
            <a:off x="631825" y="1241425"/>
            <a:ext cx="2590800" cy="585788"/>
          </a:xfrm>
          <a:prstGeom prst="rect">
            <a:avLst/>
          </a:prstGeom>
          <a:noFill/>
          <a:ln w="9525">
            <a:noFill/>
            <a:miter lim="800000"/>
            <a:headEnd/>
            <a:tailEnd/>
          </a:ln>
        </p:spPr>
        <p:txBody>
          <a:bodyPr>
            <a:prstTxWarp prst="textNoShape">
              <a:avLst/>
            </a:prstTxWarp>
            <a:spAutoFit/>
          </a:bodyPr>
          <a:lstStyle/>
          <a:p>
            <a:r>
              <a:rPr lang="en-US" sz="3200">
                <a:solidFill>
                  <a:srgbClr val="000000"/>
                </a:solidFill>
                <a:latin typeface="+mj-lt"/>
                <a:ea typeface="Britannic Bold" pitchFamily="-108" charset="0"/>
                <a:cs typeface="Britannic Bold" pitchFamily="-108" charset="0"/>
              </a:rPr>
              <a:t>School-wide</a:t>
            </a:r>
          </a:p>
        </p:txBody>
      </p:sp>
      <p:sp>
        <p:nvSpPr>
          <p:cNvPr id="14" name="Cloud Callout 13"/>
          <p:cNvSpPr/>
          <p:nvPr/>
        </p:nvSpPr>
        <p:spPr>
          <a:xfrm>
            <a:off x="6553200" y="2667000"/>
            <a:ext cx="2743200" cy="3352800"/>
          </a:xfrm>
          <a:prstGeom prst="cloudCallout">
            <a:avLst>
              <a:gd name="adj1" fmla="val 3782"/>
              <a:gd name="adj2" fmla="val -89848"/>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marL="279400" indent="-279400">
              <a:buFont typeface="Arial" pitchFamily="-108" charset="0"/>
              <a:buChar char="•"/>
              <a:defRPr/>
            </a:pPr>
            <a:r>
              <a:rPr lang="en-US" dirty="0">
                <a:solidFill>
                  <a:srgbClr val="0000FF"/>
                </a:solidFill>
                <a:latin typeface="+mj-lt"/>
                <a:ea typeface="Arial" pitchFamily="-108" charset="0"/>
              </a:rPr>
              <a:t>Smallest #</a:t>
            </a:r>
          </a:p>
          <a:p>
            <a:pPr marL="279400" indent="-279400">
              <a:buFont typeface="Arial" pitchFamily="-108" charset="0"/>
              <a:buChar char="•"/>
              <a:defRPr/>
            </a:pPr>
            <a:r>
              <a:rPr lang="en-US" dirty="0">
                <a:solidFill>
                  <a:srgbClr val="0000FF"/>
                </a:solidFill>
                <a:latin typeface="+mj-lt"/>
                <a:ea typeface="Arial" pitchFamily="-108" charset="0"/>
              </a:rPr>
              <a:t>Evidence-based</a:t>
            </a:r>
          </a:p>
          <a:p>
            <a:pPr marL="279400" indent="-279400">
              <a:buFont typeface="Arial" pitchFamily="-108" charset="0"/>
              <a:buChar char="•"/>
              <a:defRPr/>
            </a:pPr>
            <a:r>
              <a:rPr lang="en-US" dirty="0">
                <a:solidFill>
                  <a:srgbClr val="0000FF"/>
                </a:solidFill>
                <a:latin typeface="+mj-lt"/>
                <a:ea typeface="Arial" pitchFamily="-108" charset="0"/>
              </a:rPr>
              <a:t>Biggest, durable effect</a:t>
            </a:r>
          </a:p>
        </p:txBody>
      </p:sp>
      <p:sp>
        <p:nvSpPr>
          <p:cNvPr id="106510" name="Text Box 10"/>
          <p:cNvSpPr txBox="1">
            <a:spLocks noChangeArrowheads="1"/>
          </p:cNvSpPr>
          <p:nvPr/>
        </p:nvSpPr>
        <p:spPr bwMode="auto">
          <a:xfrm>
            <a:off x="6477000" y="0"/>
            <a:ext cx="2667000" cy="1446213"/>
          </a:xfrm>
          <a:prstGeom prst="rect">
            <a:avLst/>
          </a:prstGeom>
          <a:solidFill>
            <a:srgbClr val="008000"/>
          </a:solidFill>
          <a:ln w="12700">
            <a:noFill/>
            <a:miter lim="800000"/>
            <a:headEnd/>
            <a:tailEnd/>
          </a:ln>
        </p:spPr>
        <p:txBody>
          <a:bodyPr>
            <a:prstTxWarp prst="textNoShape">
              <a:avLst/>
            </a:prstTxWarp>
            <a:spAutoFit/>
          </a:bodyPr>
          <a:lstStyle/>
          <a:p>
            <a:pPr algn="ctr" eaLnBrk="0" hangingPunct="0"/>
            <a:r>
              <a:rPr lang="en-US" sz="4400" dirty="0">
                <a:solidFill>
                  <a:schemeClr val="bg1"/>
                </a:solidFill>
                <a:latin typeface="+mj-lt"/>
                <a:ea typeface="Britannic Bold" pitchFamily="-108" charset="0"/>
                <a:cs typeface="Britannic Bold" pitchFamily="-108" charset="0"/>
              </a:rPr>
              <a:t>SWPBIS</a:t>
            </a:r>
          </a:p>
          <a:p>
            <a:pPr algn="ctr" eaLnBrk="0" hangingPunct="0"/>
            <a:r>
              <a:rPr lang="en-US" sz="4400" dirty="0">
                <a:solidFill>
                  <a:schemeClr val="bg1"/>
                </a:solidFill>
                <a:latin typeface="+mj-lt"/>
                <a:ea typeface="Britannic Bold" pitchFamily="-108" charset="0"/>
                <a:cs typeface="Britannic Bold" pitchFamily="-108" charset="0"/>
              </a:rPr>
              <a:t>Practices</a:t>
            </a:r>
          </a:p>
        </p:txBody>
      </p:sp>
      <p:grpSp>
        <p:nvGrpSpPr>
          <p:cNvPr id="19" name="Group 5"/>
          <p:cNvGrpSpPr/>
          <p:nvPr/>
        </p:nvGrpSpPr>
        <p:grpSpPr>
          <a:xfrm>
            <a:off x="-140380" y="5333999"/>
            <a:ext cx="1588180" cy="1676401"/>
            <a:chOff x="-140380" y="5333999"/>
            <a:chExt cx="1588180" cy="1676401"/>
          </a:xfrm>
        </p:grpSpPr>
        <p:pic>
          <p:nvPicPr>
            <p:cNvPr id="20"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1"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I.C.iii</a:t>
              </a:r>
              <a:endParaRPr lang="en-US" sz="2000" b="1" dirty="0">
                <a:solidFill>
                  <a:srgbClr val="000000"/>
                </a:solidFill>
                <a:latin typeface="+mj-lt"/>
              </a:endParaRPr>
            </a:p>
          </p:txBody>
        </p:sp>
      </p:grpSp>
      <p:pic>
        <p:nvPicPr>
          <p:cNvPr id="22" name="Picture 21"/>
          <p:cNvPicPr/>
          <p:nvPr/>
        </p:nvPicPr>
        <p:blipFill>
          <a:blip r:embed="rId4">
            <a:extLst>
              <a:ext uri="{28A0092B-C50C-407E-A947-70E740481C1C}">
                <a14:useLocalDpi xmlns:a14="http://schemas.microsoft.com/office/drawing/2010/main"/>
              </a:ext>
            </a:extLst>
          </a:blip>
          <a:srcRect/>
          <a:stretch>
            <a:fillRect/>
          </a:stretch>
        </p:blipFill>
        <p:spPr bwMode="auto">
          <a:xfrm>
            <a:off x="5791200" y="-76200"/>
            <a:ext cx="1142494" cy="1143000"/>
          </a:xfrm>
          <a:prstGeom prst="rect">
            <a:avLst/>
          </a:prstGeom>
          <a:noFill/>
          <a:ln>
            <a:noFill/>
          </a:ln>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childTnLst>
                                    <p:set>
                                      <p:cBhvr>
                                        <p:cTn id="6" dur="1" fill="hold">
                                          <p:stCondLst>
                                            <p:cond delay="0"/>
                                          </p:stCondLst>
                                        </p:cTn>
                                        <p:tgtEl>
                                          <p:spTgt spid="14">
                                            <p:bg/>
                                          </p:spTgt>
                                        </p:tgtEl>
                                        <p:attrNameLst>
                                          <p:attrName>style.visibility</p:attrName>
                                        </p:attrNameLst>
                                      </p:cBhvr>
                                      <p:to>
                                        <p:strVal val="visible"/>
                                      </p:to>
                                    </p:set>
                                    <p:set>
                                      <p:cBhvr>
                                        <p:cTn id="7" dur="455" fill="hold">
                                          <p:stCondLst>
                                            <p:cond delay="0"/>
                                          </p:stCondLst>
                                        </p:cTn>
                                        <p:tgtEl>
                                          <p:spTgt spid="14">
                                            <p:bg/>
                                          </p:spTgt>
                                        </p:tgtEl>
                                        <p:attrNameLst>
                                          <p:attrName>style.rotation</p:attrName>
                                        </p:attrNameLst>
                                      </p:cBhvr>
                                      <p:to>
                                        <p:strVal val="-45.0"/>
                                      </p:to>
                                    </p:set>
                                    <p:anim calcmode="lin" valueType="num">
                                      <p:cBhvr>
                                        <p:cTn id="8" dur="455" fill="hold">
                                          <p:stCondLst>
                                            <p:cond delay="455"/>
                                          </p:stCondLst>
                                        </p:cTn>
                                        <p:tgtEl>
                                          <p:spTgt spid="14">
                                            <p:bg/>
                                          </p:spTgt>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14">
                                            <p:bg/>
                                          </p:spTgt>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14">
                                            <p:bg/>
                                          </p:spTgt>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14">
                                            <p:bg/>
                                          </p:spTgt>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set>
                                      <p:cBhvr>
                                        <p:cTn id="14" dur="455" fill="hold">
                                          <p:stCondLst>
                                            <p:cond delay="0"/>
                                          </p:stCondLst>
                                        </p:cTn>
                                        <p:tgtEl>
                                          <p:spTgt spid="14">
                                            <p:txEl>
                                              <p:pRg st="0" end="0"/>
                                            </p:txEl>
                                          </p:spTgt>
                                        </p:tgtEl>
                                        <p:attrNameLst>
                                          <p:attrName>style.rotation</p:attrName>
                                        </p:attrNameLst>
                                      </p:cBhvr>
                                      <p:to>
                                        <p:strVal val="-45.0"/>
                                      </p:to>
                                    </p:set>
                                    <p:anim calcmode="lin" valueType="num">
                                      <p:cBhvr>
                                        <p:cTn id="15" dur="455" fill="hold">
                                          <p:stCondLst>
                                            <p:cond delay="455"/>
                                          </p:stCondLst>
                                        </p:cTn>
                                        <p:tgtEl>
                                          <p:spTgt spid="14">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14">
                                            <p:txEl>
                                              <p:pRg st="0" end="0"/>
                                            </p:txEl>
                                          </p:spTgt>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14">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14">
                                            <p:txEl>
                                              <p:pRg st="0" end="0"/>
                                            </p:txEl>
                                          </p:spTgt>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grpId="0" nodeType="with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set>
                                      <p:cBhvr>
                                        <p:cTn id="21" dur="455" fill="hold">
                                          <p:stCondLst>
                                            <p:cond delay="0"/>
                                          </p:stCondLst>
                                        </p:cTn>
                                        <p:tgtEl>
                                          <p:spTgt spid="14">
                                            <p:txEl>
                                              <p:pRg st="1" end="1"/>
                                            </p:txEl>
                                          </p:spTgt>
                                        </p:tgtEl>
                                        <p:attrNameLst>
                                          <p:attrName>style.rotation</p:attrName>
                                        </p:attrNameLst>
                                      </p:cBhvr>
                                      <p:to>
                                        <p:strVal val="-45.0"/>
                                      </p:to>
                                    </p:set>
                                    <p:anim calcmode="lin" valueType="num">
                                      <p:cBhvr>
                                        <p:cTn id="22" dur="455" fill="hold">
                                          <p:stCondLst>
                                            <p:cond delay="455"/>
                                          </p:stCondLst>
                                        </p:cTn>
                                        <p:tgtEl>
                                          <p:spTgt spid="14">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14">
                                            <p:txEl>
                                              <p:pRg st="1" end="1"/>
                                            </p:txEl>
                                          </p:spTgt>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14">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14">
                                            <p:txEl>
                                              <p:pRg st="1" end="1"/>
                                            </p:txEl>
                                          </p:spTgt>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grpId="0" nodeType="with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set>
                                      <p:cBhvr>
                                        <p:cTn id="28" dur="455" fill="hold">
                                          <p:stCondLst>
                                            <p:cond delay="0"/>
                                          </p:stCondLst>
                                        </p:cTn>
                                        <p:tgtEl>
                                          <p:spTgt spid="14">
                                            <p:txEl>
                                              <p:pRg st="2" end="2"/>
                                            </p:txEl>
                                          </p:spTgt>
                                        </p:tgtEl>
                                        <p:attrNameLst>
                                          <p:attrName>style.rotation</p:attrName>
                                        </p:attrNameLst>
                                      </p:cBhvr>
                                      <p:to>
                                        <p:strVal val="-45.0"/>
                                      </p:to>
                                    </p:set>
                                    <p:anim calcmode="lin" valueType="num">
                                      <p:cBhvr>
                                        <p:cTn id="29" dur="455" fill="hold">
                                          <p:stCondLst>
                                            <p:cond delay="455"/>
                                          </p:stCondLst>
                                        </p:cTn>
                                        <p:tgtEl>
                                          <p:spTgt spid="14">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14">
                                            <p:txEl>
                                              <p:pRg st="2" end="2"/>
                                            </p:txEl>
                                          </p:spTgt>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14">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14">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14">
                                            <p:txEl>
                                              <p:pRg st="0" end="0"/>
                                            </p:txEl>
                                          </p:spTgt>
                                        </p:tgtEl>
                                      </p:cBhvr>
                                    </p:animEffect>
                                    <p:anim calcmode="lin" valueType="num">
                                      <p:cBhvr>
                                        <p:cTn id="37" dur="1000"/>
                                        <p:tgtEl>
                                          <p:spTgt spid="14">
                                            <p:txEl>
                                              <p:pRg st="0" end="0"/>
                                            </p:txEl>
                                          </p:spTgt>
                                        </p:tgtEl>
                                        <p:attrNameLst>
                                          <p:attrName>ppt_x</p:attrName>
                                        </p:attrNameLst>
                                      </p:cBhvr>
                                      <p:tavLst>
                                        <p:tav tm="0">
                                          <p:val>
                                            <p:strVal val="ppt_x"/>
                                          </p:val>
                                        </p:tav>
                                        <p:tav tm="100000">
                                          <p:val>
                                            <p:strVal val="ppt_x"/>
                                          </p:val>
                                        </p:tav>
                                      </p:tavLst>
                                    </p:anim>
                                    <p:anim calcmode="lin" valueType="num">
                                      <p:cBhvr>
                                        <p:cTn id="38" dur="1000"/>
                                        <p:tgtEl>
                                          <p:spTgt spid="14">
                                            <p:txEl>
                                              <p:pRg st="0" end="0"/>
                                            </p:txEl>
                                          </p:spTgt>
                                        </p:tgtEl>
                                        <p:attrNameLst>
                                          <p:attrName>ppt_y</p:attrName>
                                        </p:attrNameLst>
                                      </p:cBhvr>
                                      <p:tavLst>
                                        <p:tav tm="0">
                                          <p:val>
                                            <p:strVal val="ppt_y"/>
                                          </p:val>
                                        </p:tav>
                                        <p:tav tm="100000">
                                          <p:val>
                                            <p:strVal val="ppt_y+.1"/>
                                          </p:val>
                                        </p:tav>
                                      </p:tavLst>
                                    </p:anim>
                                    <p:set>
                                      <p:cBhvr>
                                        <p:cTn id="39" dur="1" fill="hold">
                                          <p:stCondLst>
                                            <p:cond delay="999"/>
                                          </p:stCondLst>
                                        </p:cTn>
                                        <p:tgtEl>
                                          <p:spTgt spid="14">
                                            <p:txEl>
                                              <p:pRg st="0" end="0"/>
                                            </p:txEl>
                                          </p:spTgt>
                                        </p:tgtEl>
                                        <p:attrNameLst>
                                          <p:attrName>style.visibility</p:attrName>
                                        </p:attrNameLst>
                                      </p:cBhvr>
                                      <p:to>
                                        <p:strVal val="hidden"/>
                                      </p:to>
                                    </p:set>
                                  </p:childTnLst>
                                </p:cTn>
                              </p:par>
                              <p:par>
                                <p:cTn id="40" presetID="42" presetClass="exit" presetSubtype="0" fill="hold" grpId="1" nodeType="withEffect">
                                  <p:stCondLst>
                                    <p:cond delay="0"/>
                                  </p:stCondLst>
                                  <p:childTnLst>
                                    <p:animEffect transition="out" filter="fade">
                                      <p:cBhvr>
                                        <p:cTn id="41" dur="1000"/>
                                        <p:tgtEl>
                                          <p:spTgt spid="14">
                                            <p:txEl>
                                              <p:pRg st="1" end="1"/>
                                            </p:txEl>
                                          </p:spTgt>
                                        </p:tgtEl>
                                      </p:cBhvr>
                                    </p:animEffect>
                                    <p:anim calcmode="lin" valueType="num">
                                      <p:cBhvr>
                                        <p:cTn id="42" dur="1000"/>
                                        <p:tgtEl>
                                          <p:spTgt spid="14">
                                            <p:txEl>
                                              <p:pRg st="1" end="1"/>
                                            </p:txEl>
                                          </p:spTgt>
                                        </p:tgtEl>
                                        <p:attrNameLst>
                                          <p:attrName>ppt_x</p:attrName>
                                        </p:attrNameLst>
                                      </p:cBhvr>
                                      <p:tavLst>
                                        <p:tav tm="0">
                                          <p:val>
                                            <p:strVal val="ppt_x"/>
                                          </p:val>
                                        </p:tav>
                                        <p:tav tm="100000">
                                          <p:val>
                                            <p:strVal val="ppt_x"/>
                                          </p:val>
                                        </p:tav>
                                      </p:tavLst>
                                    </p:anim>
                                    <p:anim calcmode="lin" valueType="num">
                                      <p:cBhvr>
                                        <p:cTn id="43" dur="1000"/>
                                        <p:tgtEl>
                                          <p:spTgt spid="14">
                                            <p:txEl>
                                              <p:pRg st="1" end="1"/>
                                            </p:txEl>
                                          </p:spTgt>
                                        </p:tgtEl>
                                        <p:attrNameLst>
                                          <p:attrName>ppt_y</p:attrName>
                                        </p:attrNameLst>
                                      </p:cBhvr>
                                      <p:tavLst>
                                        <p:tav tm="0">
                                          <p:val>
                                            <p:strVal val="ppt_y"/>
                                          </p:val>
                                        </p:tav>
                                        <p:tav tm="100000">
                                          <p:val>
                                            <p:strVal val="ppt_y+.1"/>
                                          </p:val>
                                        </p:tav>
                                      </p:tavLst>
                                    </p:anim>
                                    <p:set>
                                      <p:cBhvr>
                                        <p:cTn id="44" dur="1" fill="hold">
                                          <p:stCondLst>
                                            <p:cond delay="999"/>
                                          </p:stCondLst>
                                        </p:cTn>
                                        <p:tgtEl>
                                          <p:spTgt spid="14">
                                            <p:txEl>
                                              <p:pRg st="1" end="1"/>
                                            </p:txEl>
                                          </p:spTgt>
                                        </p:tgtEl>
                                        <p:attrNameLst>
                                          <p:attrName>style.visibility</p:attrName>
                                        </p:attrNameLst>
                                      </p:cBhvr>
                                      <p:to>
                                        <p:strVal val="hidden"/>
                                      </p:to>
                                    </p:set>
                                  </p:childTnLst>
                                </p:cTn>
                              </p:par>
                              <p:par>
                                <p:cTn id="45" presetID="42" presetClass="exit" presetSubtype="0" fill="hold" grpId="1" nodeType="withEffect">
                                  <p:stCondLst>
                                    <p:cond delay="0"/>
                                  </p:stCondLst>
                                  <p:childTnLst>
                                    <p:animEffect transition="out" filter="fade">
                                      <p:cBhvr>
                                        <p:cTn id="46" dur="1000"/>
                                        <p:tgtEl>
                                          <p:spTgt spid="14">
                                            <p:txEl>
                                              <p:pRg st="2" end="2"/>
                                            </p:txEl>
                                          </p:spTgt>
                                        </p:tgtEl>
                                      </p:cBhvr>
                                    </p:animEffect>
                                    <p:anim calcmode="lin" valueType="num">
                                      <p:cBhvr>
                                        <p:cTn id="47" dur="1000"/>
                                        <p:tgtEl>
                                          <p:spTgt spid="14">
                                            <p:txEl>
                                              <p:pRg st="2" end="2"/>
                                            </p:txEl>
                                          </p:spTgt>
                                        </p:tgtEl>
                                        <p:attrNameLst>
                                          <p:attrName>ppt_x</p:attrName>
                                        </p:attrNameLst>
                                      </p:cBhvr>
                                      <p:tavLst>
                                        <p:tav tm="0">
                                          <p:val>
                                            <p:strVal val="ppt_x"/>
                                          </p:val>
                                        </p:tav>
                                        <p:tav tm="100000">
                                          <p:val>
                                            <p:strVal val="ppt_x"/>
                                          </p:val>
                                        </p:tav>
                                      </p:tavLst>
                                    </p:anim>
                                    <p:anim calcmode="lin" valueType="num">
                                      <p:cBhvr>
                                        <p:cTn id="48" dur="1000"/>
                                        <p:tgtEl>
                                          <p:spTgt spid="14">
                                            <p:txEl>
                                              <p:pRg st="2" end="2"/>
                                            </p:txEl>
                                          </p:spTgt>
                                        </p:tgtEl>
                                        <p:attrNameLst>
                                          <p:attrName>ppt_y</p:attrName>
                                        </p:attrNameLst>
                                      </p:cBhvr>
                                      <p:tavLst>
                                        <p:tav tm="0">
                                          <p:val>
                                            <p:strVal val="ppt_y"/>
                                          </p:val>
                                        </p:tav>
                                        <p:tav tm="100000">
                                          <p:val>
                                            <p:strVal val="ppt_y+.1"/>
                                          </p:val>
                                        </p:tav>
                                      </p:tavLst>
                                    </p:anim>
                                    <p:set>
                                      <p:cBhvr>
                                        <p:cTn id="49" dur="1" fill="hold">
                                          <p:stCondLst>
                                            <p:cond delay="999"/>
                                          </p:stCondLst>
                                        </p:cTn>
                                        <p:tgtEl>
                                          <p:spTgt spid="14">
                                            <p:txEl>
                                              <p:pRg st="2" end="2"/>
                                            </p:txEl>
                                          </p:spTgt>
                                        </p:tgtEl>
                                        <p:attrNameLst>
                                          <p:attrName>style.visibility</p:attrName>
                                        </p:attrNameLst>
                                      </p:cBhvr>
                                      <p:to>
                                        <p:strVal val="hidden"/>
                                      </p:to>
                                    </p:set>
                                  </p:childTnLst>
                                </p:cTn>
                              </p:par>
                              <p:par>
                                <p:cTn id="50" presetID="42" presetClass="exit" presetSubtype="0" fill="hold" grpId="1" nodeType="withEffect">
                                  <p:stCondLst>
                                    <p:cond delay="0"/>
                                  </p:stCondLst>
                                  <p:childTnLst>
                                    <p:animEffect transition="out" filter="fade">
                                      <p:cBhvr>
                                        <p:cTn id="51" dur="1000"/>
                                        <p:tgtEl>
                                          <p:spTgt spid="14">
                                            <p:bg/>
                                          </p:spTgt>
                                        </p:tgtEl>
                                      </p:cBhvr>
                                    </p:animEffect>
                                    <p:anim calcmode="lin" valueType="num">
                                      <p:cBhvr>
                                        <p:cTn id="52" dur="1000"/>
                                        <p:tgtEl>
                                          <p:spTgt spid="14">
                                            <p:bg/>
                                          </p:spTgt>
                                        </p:tgtEl>
                                        <p:attrNameLst>
                                          <p:attrName>ppt_x</p:attrName>
                                        </p:attrNameLst>
                                      </p:cBhvr>
                                      <p:tavLst>
                                        <p:tav tm="0">
                                          <p:val>
                                            <p:strVal val="ppt_x"/>
                                          </p:val>
                                        </p:tav>
                                        <p:tav tm="100000">
                                          <p:val>
                                            <p:strVal val="ppt_x"/>
                                          </p:val>
                                        </p:tav>
                                      </p:tavLst>
                                    </p:anim>
                                    <p:anim calcmode="lin" valueType="num">
                                      <p:cBhvr>
                                        <p:cTn id="53" dur="1000"/>
                                        <p:tgtEl>
                                          <p:spTgt spid="14">
                                            <p:bg/>
                                          </p:spTgt>
                                        </p:tgtEl>
                                        <p:attrNameLst>
                                          <p:attrName>ppt_y</p:attrName>
                                        </p:attrNameLst>
                                      </p:cBhvr>
                                      <p:tavLst>
                                        <p:tav tm="0">
                                          <p:val>
                                            <p:strVal val="ppt_y"/>
                                          </p:val>
                                        </p:tav>
                                        <p:tav tm="100000">
                                          <p:val>
                                            <p:strVal val="ppt_y+.1"/>
                                          </p:val>
                                        </p:tav>
                                      </p:tavLst>
                                    </p:anim>
                                    <p:set>
                                      <p:cBhvr>
                                        <p:cTn id="54" dur="1" fill="hold">
                                          <p:stCondLst>
                                            <p:cond delay="999"/>
                                          </p:stCondLst>
                                        </p:cTn>
                                        <p:tgtEl>
                                          <p:spTgt spid="1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P spid="14" grpId="1" build="allAtOnce"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69BE-6AAD-4A98-86AF-1C70B6B5CD34}"/>
              </a:ext>
            </a:extLst>
          </p:cNvPr>
          <p:cNvSpPr>
            <a:spLocks noGrp="1"/>
          </p:cNvSpPr>
          <p:nvPr>
            <p:ph type="title"/>
          </p:nvPr>
        </p:nvSpPr>
        <p:spPr>
          <a:solidFill>
            <a:srgbClr val="00B050"/>
          </a:solidFill>
        </p:spPr>
        <p:txBody>
          <a:bodyPr/>
          <a:lstStyle/>
          <a:p>
            <a:r>
              <a:rPr lang="en-US" dirty="0">
                <a:solidFill>
                  <a:schemeClr val="bg1"/>
                </a:solidFill>
              </a:rPr>
              <a:t>Decision Points</a:t>
            </a:r>
          </a:p>
        </p:txBody>
      </p:sp>
      <p:sp>
        <p:nvSpPr>
          <p:cNvPr id="3" name="Text Placeholder 2">
            <a:extLst>
              <a:ext uri="{FF2B5EF4-FFF2-40B4-BE49-F238E27FC236}">
                <a16:creationId xmlns:a16="http://schemas.microsoft.com/office/drawing/2014/main" id="{59E18573-BDD5-48A2-915D-4A7E79B62899}"/>
              </a:ext>
            </a:extLst>
          </p:cNvPr>
          <p:cNvSpPr>
            <a:spLocks noGrp="1"/>
          </p:cNvSpPr>
          <p:nvPr>
            <p:ph type="body" idx="1"/>
          </p:nvPr>
        </p:nvSpPr>
        <p:spPr>
          <a:xfrm>
            <a:off x="457200" y="1535112"/>
            <a:ext cx="4040188" cy="979487"/>
          </a:xfrm>
        </p:spPr>
        <p:txBody>
          <a:bodyPr/>
          <a:lstStyle/>
          <a:p>
            <a:r>
              <a:rPr lang="en-US" dirty="0"/>
              <a:t>What is an </a:t>
            </a:r>
            <a:r>
              <a:rPr lang="en-US" u="sng" dirty="0"/>
              <a:t>Equitable</a:t>
            </a:r>
            <a:r>
              <a:rPr lang="en-US" dirty="0"/>
              <a:t> Decision Point?	</a:t>
            </a:r>
          </a:p>
        </p:txBody>
      </p:sp>
      <p:sp>
        <p:nvSpPr>
          <p:cNvPr id="4" name="Content Placeholder 3">
            <a:extLst>
              <a:ext uri="{FF2B5EF4-FFF2-40B4-BE49-F238E27FC236}">
                <a16:creationId xmlns:a16="http://schemas.microsoft.com/office/drawing/2014/main" id="{BB2D09AE-1A80-4B5A-A1D4-342FF77C93F8}"/>
              </a:ext>
            </a:extLst>
          </p:cNvPr>
          <p:cNvSpPr>
            <a:spLocks noGrp="1"/>
          </p:cNvSpPr>
          <p:nvPr>
            <p:ph sz="half" idx="2"/>
          </p:nvPr>
        </p:nvSpPr>
        <p:spPr>
          <a:xfrm>
            <a:off x="457200" y="2819399"/>
            <a:ext cx="4040188" cy="3306763"/>
          </a:xfrm>
        </p:spPr>
        <p:txBody>
          <a:bodyPr/>
          <a:lstStyle/>
          <a:p>
            <a:r>
              <a:rPr lang="en-US" dirty="0"/>
              <a:t>A specific decision in which school/district data shows little to no disproportionality </a:t>
            </a:r>
          </a:p>
          <a:p>
            <a:endParaRPr lang="en-US" dirty="0"/>
          </a:p>
        </p:txBody>
      </p:sp>
      <p:sp>
        <p:nvSpPr>
          <p:cNvPr id="5" name="Text Placeholder 4">
            <a:extLst>
              <a:ext uri="{FF2B5EF4-FFF2-40B4-BE49-F238E27FC236}">
                <a16:creationId xmlns:a16="http://schemas.microsoft.com/office/drawing/2014/main" id="{A7A8D36C-639B-4679-9F86-D7807A13F4BF}"/>
              </a:ext>
            </a:extLst>
          </p:cNvPr>
          <p:cNvSpPr>
            <a:spLocks noGrp="1"/>
          </p:cNvSpPr>
          <p:nvPr>
            <p:ph type="body" sz="quarter" idx="3"/>
          </p:nvPr>
        </p:nvSpPr>
        <p:spPr>
          <a:xfrm>
            <a:off x="4645025" y="1535113"/>
            <a:ext cx="4041775" cy="979486"/>
          </a:xfrm>
        </p:spPr>
        <p:txBody>
          <a:bodyPr/>
          <a:lstStyle/>
          <a:p>
            <a:r>
              <a:rPr lang="en-US" dirty="0"/>
              <a:t>What is a </a:t>
            </a:r>
            <a:r>
              <a:rPr lang="en-US" u="sng" dirty="0"/>
              <a:t>Vulnerable</a:t>
            </a:r>
            <a:r>
              <a:rPr lang="en-US" dirty="0"/>
              <a:t> Decision Point?</a:t>
            </a:r>
          </a:p>
        </p:txBody>
      </p:sp>
      <p:sp>
        <p:nvSpPr>
          <p:cNvPr id="6" name="Content Placeholder 5">
            <a:extLst>
              <a:ext uri="{FF2B5EF4-FFF2-40B4-BE49-F238E27FC236}">
                <a16:creationId xmlns:a16="http://schemas.microsoft.com/office/drawing/2014/main" id="{3326355B-F4A5-4971-8E9C-00ED2AE7C518}"/>
              </a:ext>
            </a:extLst>
          </p:cNvPr>
          <p:cNvSpPr>
            <a:spLocks noGrp="1"/>
          </p:cNvSpPr>
          <p:nvPr>
            <p:ph sz="quarter" idx="4"/>
          </p:nvPr>
        </p:nvSpPr>
        <p:spPr>
          <a:xfrm>
            <a:off x="4645025" y="2819399"/>
            <a:ext cx="4041775" cy="3306764"/>
          </a:xfrm>
        </p:spPr>
        <p:txBody>
          <a:bodyPr/>
          <a:lstStyle/>
          <a:p>
            <a:r>
              <a:rPr lang="en-US" dirty="0"/>
              <a:t>A specific decision that is more vulnerable to the effects of implicit bias</a:t>
            </a:r>
          </a:p>
          <a:p>
            <a:r>
              <a:rPr lang="en-US" dirty="0"/>
              <a:t>Two parts:</a:t>
            </a:r>
          </a:p>
          <a:p>
            <a:pPr lvl="1"/>
            <a:r>
              <a:rPr lang="en-US" sz="2400" dirty="0"/>
              <a:t>Elements of the </a:t>
            </a:r>
            <a:r>
              <a:rPr lang="en-US" sz="2400" b="1" u="sng" dirty="0"/>
              <a:t>situation</a:t>
            </a:r>
          </a:p>
          <a:p>
            <a:pPr lvl="1"/>
            <a:r>
              <a:rPr lang="en-US" sz="2400" dirty="0"/>
              <a:t>The person’s </a:t>
            </a:r>
            <a:r>
              <a:rPr lang="en-US" sz="2400" b="1" u="sng" dirty="0"/>
              <a:t>decision state</a:t>
            </a:r>
            <a:r>
              <a:rPr lang="en-US" sz="2400" b="1" dirty="0">
                <a:solidFill>
                  <a:srgbClr val="99CCFF"/>
                </a:solidFill>
              </a:rPr>
              <a:t> </a:t>
            </a:r>
            <a:r>
              <a:rPr lang="en-US" sz="2400" dirty="0"/>
              <a:t>(internal state)</a:t>
            </a:r>
            <a:endParaRPr lang="en-US" sz="1800" dirty="0"/>
          </a:p>
        </p:txBody>
      </p:sp>
    </p:spTree>
    <p:extLst>
      <p:ext uri="{BB962C8B-B14F-4D97-AF65-F5344CB8AC3E}">
        <p14:creationId xmlns:p14="http://schemas.microsoft.com/office/powerpoint/2010/main" val="42600036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4248"/>
            <a:ext cx="8579296" cy="4525963"/>
          </a:xfrm>
        </p:spPr>
        <p:txBody>
          <a:bodyPr>
            <a:normAutofit/>
          </a:bodyPr>
          <a:lstStyle/>
          <a:p>
            <a:r>
              <a:rPr lang="en-US" sz="2800" dirty="0"/>
              <a:t>An event occurring before or with an antecedent that alters the value of available reinforcement</a:t>
            </a:r>
          </a:p>
          <a:p>
            <a:pPr>
              <a:lnSpc>
                <a:spcPct val="90000"/>
              </a:lnSpc>
            </a:pPr>
            <a:r>
              <a:rPr lang="en-US" sz="2800" dirty="0"/>
              <a:t>Sometimes is present and </a:t>
            </a:r>
            <a:r>
              <a:rPr lang="en-US" sz="2800" dirty="0">
                <a:solidFill>
                  <a:srgbClr val="CC3300"/>
                </a:solidFill>
              </a:rPr>
              <a:t>sometimes is not</a:t>
            </a:r>
          </a:p>
          <a:p>
            <a:r>
              <a:rPr lang="en-US" sz="2800" dirty="0"/>
              <a:t>Does not require one’s awareness</a:t>
            </a:r>
          </a:p>
          <a:p>
            <a:r>
              <a:rPr lang="en-US" sz="2800" dirty="0"/>
              <a:t>Examples from students:</a:t>
            </a:r>
            <a:endParaRPr lang="en-US" sz="2800" u="sng" dirty="0"/>
          </a:p>
          <a:p>
            <a:pPr lvl="1">
              <a:lnSpc>
                <a:spcPct val="90000"/>
              </a:lnSpc>
            </a:pPr>
            <a:r>
              <a:rPr lang="en-US" sz="2000" dirty="0"/>
              <a:t>Lack of sleep</a:t>
            </a:r>
          </a:p>
          <a:p>
            <a:pPr lvl="1">
              <a:lnSpc>
                <a:spcPct val="90000"/>
              </a:lnSpc>
            </a:pPr>
            <a:r>
              <a:rPr lang="en-US" sz="2000" dirty="0"/>
              <a:t>Headache/illness</a:t>
            </a:r>
          </a:p>
          <a:p>
            <a:pPr lvl="1">
              <a:lnSpc>
                <a:spcPct val="90000"/>
              </a:lnSpc>
            </a:pPr>
            <a:r>
              <a:rPr lang="en-US" sz="2000" dirty="0"/>
              <a:t>Lack of food (e.g., no breakfast)</a:t>
            </a:r>
          </a:p>
          <a:p>
            <a:pPr lvl="1">
              <a:lnSpc>
                <a:spcPct val="90000"/>
              </a:lnSpc>
            </a:pPr>
            <a:r>
              <a:rPr lang="en-US" sz="2000" dirty="0"/>
              <a:t>Fight with peer/parent/etc. </a:t>
            </a:r>
          </a:p>
          <a:p>
            <a:pPr lvl="1">
              <a:lnSpc>
                <a:spcPct val="90000"/>
              </a:lnSpc>
            </a:pPr>
            <a:r>
              <a:rPr lang="en-US" sz="2000" dirty="0"/>
              <a:t>Failed a test in previous class</a:t>
            </a:r>
          </a:p>
          <a:p>
            <a:pPr lvl="1">
              <a:lnSpc>
                <a:spcPct val="90000"/>
              </a:lnSpc>
            </a:pPr>
            <a:r>
              <a:rPr lang="en-US" sz="2000" dirty="0"/>
              <a:t>Didn’t get any coffee this morning</a:t>
            </a:r>
          </a:p>
          <a:p>
            <a:endParaRPr lang="en-US" sz="2800" dirty="0"/>
          </a:p>
        </p:txBody>
      </p:sp>
      <p:sp>
        <p:nvSpPr>
          <p:cNvPr id="3" name="Title 2"/>
          <p:cNvSpPr>
            <a:spLocks noGrp="1"/>
          </p:cNvSpPr>
          <p:nvPr>
            <p:ph type="title"/>
          </p:nvPr>
        </p:nvSpPr>
        <p:spPr>
          <a:xfrm>
            <a:off x="337457" y="286604"/>
            <a:ext cx="8029303" cy="1450757"/>
          </a:xfrm>
          <a:solidFill>
            <a:srgbClr val="00B050"/>
          </a:solidFill>
        </p:spPr>
        <p:txBody>
          <a:bodyPr/>
          <a:lstStyle/>
          <a:p>
            <a:r>
              <a:rPr lang="en-US" b="1" dirty="0">
                <a:solidFill>
                  <a:schemeClr val="bg1"/>
                </a:solidFill>
              </a:rPr>
              <a:t>Decision States</a:t>
            </a:r>
            <a:r>
              <a:rPr lang="en-US" b="1">
                <a:solidFill>
                  <a:schemeClr val="bg1"/>
                </a:solidFill>
              </a:rPr>
              <a:t>: </a:t>
            </a:r>
            <a:r>
              <a:rPr lang="en-US">
                <a:solidFill>
                  <a:schemeClr val="bg1"/>
                </a:solidFill>
              </a:rPr>
              <a:t>Setting </a:t>
            </a:r>
            <a:r>
              <a:rPr lang="en-US" dirty="0">
                <a:solidFill>
                  <a:schemeClr val="bg1"/>
                </a:solidFill>
              </a:rPr>
              <a:t>Events</a:t>
            </a:r>
            <a:endParaRPr lang="en-US" sz="20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7" name="TextBox 6"/>
          <p:cNvSpPr txBox="1"/>
          <p:nvPr/>
        </p:nvSpPr>
        <p:spPr>
          <a:xfrm>
            <a:off x="685800" y="6554803"/>
            <a:ext cx="1297215" cy="276999"/>
          </a:xfrm>
          <a:prstGeom prst="rect">
            <a:avLst/>
          </a:prstGeom>
          <a:noFill/>
        </p:spPr>
        <p:txBody>
          <a:bodyPr wrap="none" rtlCol="0">
            <a:spAutoFit/>
          </a:bodyPr>
          <a:lstStyle/>
          <a:p>
            <a:r>
              <a:rPr lang="en-US" sz="1200"/>
              <a:t>Dr. </a:t>
            </a:r>
            <a:r>
              <a:rPr lang="en-US" sz="1200" dirty="0"/>
              <a:t>Kent McIntosh</a:t>
            </a:r>
          </a:p>
        </p:txBody>
      </p:sp>
    </p:spTree>
    <p:extLst>
      <p:ext uri="{BB962C8B-B14F-4D97-AF65-F5344CB8AC3E}">
        <p14:creationId xmlns:p14="http://schemas.microsoft.com/office/powerpoint/2010/main" val="18638423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4248"/>
            <a:ext cx="8579296" cy="4525963"/>
          </a:xfrm>
        </p:spPr>
        <p:txBody>
          <a:bodyPr/>
          <a:lstStyle/>
          <a:p>
            <a:r>
              <a:rPr lang="en-US" dirty="0"/>
              <a:t>As we become fatigued, our filters for appropriate behavior can be affected </a:t>
            </a:r>
          </a:p>
          <a:p>
            <a:r>
              <a:rPr lang="en-US" dirty="0"/>
              <a:t>Effects of hunger </a:t>
            </a:r>
            <a:r>
              <a:rPr lang="en-US" sz="2000" dirty="0"/>
              <a:t>(</a:t>
            </a:r>
            <a:r>
              <a:rPr lang="en-US" sz="2000" dirty="0" err="1"/>
              <a:t>Gailliot</a:t>
            </a:r>
            <a:r>
              <a:rPr lang="en-US" sz="2000" dirty="0"/>
              <a:t> et al., 2009)</a:t>
            </a:r>
          </a:p>
          <a:p>
            <a:r>
              <a:rPr lang="en-US" dirty="0"/>
              <a:t>Decreases in willpower later in day</a:t>
            </a:r>
          </a:p>
          <a:p>
            <a:pPr lvl="1"/>
            <a:r>
              <a:rPr lang="en-US" dirty="0"/>
              <a:t>“The Morning Morality Effect” </a:t>
            </a:r>
            <a:r>
              <a:rPr lang="en-US" sz="2000" dirty="0"/>
              <a:t>(</a:t>
            </a:r>
            <a:r>
              <a:rPr lang="en-US" sz="2000" dirty="0" err="1"/>
              <a:t>Kouchaki</a:t>
            </a:r>
            <a:r>
              <a:rPr lang="en-US" sz="2000" dirty="0"/>
              <a:t> &amp; Smith, 2014)</a:t>
            </a:r>
            <a:endParaRPr lang="en-US" dirty="0"/>
          </a:p>
          <a:p>
            <a:pPr lvl="1"/>
            <a:r>
              <a:rPr lang="en-US" dirty="0"/>
              <a:t>Examples…</a:t>
            </a:r>
          </a:p>
        </p:txBody>
      </p:sp>
      <p:sp>
        <p:nvSpPr>
          <p:cNvPr id="3" name="Title 2"/>
          <p:cNvSpPr>
            <a:spLocks noGrp="1"/>
          </p:cNvSpPr>
          <p:nvPr>
            <p:ph type="title"/>
          </p:nvPr>
        </p:nvSpPr>
        <p:spPr>
          <a:xfrm>
            <a:off x="548640" y="286604"/>
            <a:ext cx="7985760" cy="1450757"/>
          </a:xfrm>
          <a:solidFill>
            <a:srgbClr val="00B050"/>
          </a:solidFill>
        </p:spPr>
        <p:txBody>
          <a:bodyPr>
            <a:normAutofit fontScale="90000"/>
          </a:bodyPr>
          <a:lstStyle/>
          <a:p>
            <a:r>
              <a:rPr lang="en-US" b="1" dirty="0">
                <a:solidFill>
                  <a:schemeClr val="bg1"/>
                </a:solidFill>
              </a:rPr>
              <a:t>Decision States: </a:t>
            </a:r>
            <a:r>
              <a:rPr lang="en-US" dirty="0">
                <a:solidFill>
                  <a:schemeClr val="bg1"/>
                </a:solidFill>
              </a:rPr>
              <a:t>Resource Depletion         </a:t>
            </a:r>
            <a:br>
              <a:rPr lang="en-US" dirty="0">
                <a:solidFill>
                  <a:schemeClr val="bg1"/>
                </a:solidFill>
              </a:rPr>
            </a:br>
            <a:endParaRPr lang="en-US" sz="2000" dirty="0">
              <a:solidFill>
                <a:schemeClr val="bg1"/>
              </a:solidFill>
            </a:endParaRPr>
          </a:p>
        </p:txBody>
      </p:sp>
      <p:sp>
        <p:nvSpPr>
          <p:cNvPr id="5" name="Content Placeholder 1"/>
          <p:cNvSpPr txBox="1">
            <a:spLocks/>
          </p:cNvSpPr>
          <p:nvPr/>
        </p:nvSpPr>
        <p:spPr>
          <a:xfrm>
            <a:off x="4746848" y="4004402"/>
            <a:ext cx="3980823" cy="2383364"/>
          </a:xfrm>
          <a:prstGeom prst="rect">
            <a:avLst/>
          </a:prstGeom>
        </p:spPr>
        <p:txBody>
          <a:bodyPr vert="horz" lIns="0" tIns="45720" rIns="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Handwashing compliance drops 8.7% over the course of a 12-hr shift</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9088" y="3635479"/>
            <a:ext cx="3396341" cy="2264228"/>
          </a:xfrm>
          <a:prstGeom prst="rect">
            <a:avLst/>
          </a:prstGeom>
        </p:spPr>
      </p:pic>
      <p:sp>
        <p:nvSpPr>
          <p:cNvPr id="8" name="TextBox 7"/>
          <p:cNvSpPr txBox="1"/>
          <p:nvPr/>
        </p:nvSpPr>
        <p:spPr>
          <a:xfrm>
            <a:off x="770270" y="5608407"/>
            <a:ext cx="3494315" cy="584775"/>
          </a:xfrm>
          <a:prstGeom prst="rect">
            <a:avLst/>
          </a:prstGeom>
          <a:noFill/>
        </p:spPr>
        <p:txBody>
          <a:bodyPr wrap="square" rtlCol="0">
            <a:spAutoFit/>
          </a:bodyPr>
          <a:lstStyle/>
          <a:p>
            <a:r>
              <a:rPr lang="en-US" sz="1600"/>
              <a:t>Best time to go before a judge is first thing in the morning or right after lunch</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584" y="3909060"/>
            <a:ext cx="2775930" cy="1748914"/>
          </a:xfrm>
          <a:prstGeom prst="rect">
            <a:avLst/>
          </a:prstGeom>
        </p:spPr>
      </p:pic>
      <p:pic>
        <p:nvPicPr>
          <p:cNvPr id="7" name="Picture 6"/>
          <p:cNvPicPr>
            <a:picLocks noChangeAspect="1"/>
          </p:cNvPicPr>
          <p:nvPr/>
        </p:nvPicPr>
        <p:blipFill>
          <a:blip r:embed="rId5"/>
          <a:stretch>
            <a:fillRect/>
          </a:stretch>
        </p:blipFill>
        <p:spPr>
          <a:xfrm>
            <a:off x="288937" y="3985800"/>
            <a:ext cx="1090274" cy="66020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12" name="TextBox 11"/>
          <p:cNvSpPr txBox="1"/>
          <p:nvPr/>
        </p:nvSpPr>
        <p:spPr>
          <a:xfrm>
            <a:off x="685800" y="6554803"/>
            <a:ext cx="1297215" cy="276999"/>
          </a:xfrm>
          <a:prstGeom prst="rect">
            <a:avLst/>
          </a:prstGeom>
          <a:noFill/>
        </p:spPr>
        <p:txBody>
          <a:bodyPr wrap="none" rtlCol="0">
            <a:spAutoFit/>
          </a:bodyPr>
          <a:lstStyle/>
          <a:p>
            <a:r>
              <a:rPr lang="en-US" sz="1200"/>
              <a:t>Dr. </a:t>
            </a:r>
            <a:r>
              <a:rPr lang="en-US" sz="1200" dirty="0"/>
              <a:t>Kent McIntosh</a:t>
            </a:r>
          </a:p>
        </p:txBody>
      </p:sp>
    </p:spTree>
    <p:extLst>
      <p:ext uri="{BB962C8B-B14F-4D97-AF65-F5344CB8AC3E}">
        <p14:creationId xmlns:p14="http://schemas.microsoft.com/office/powerpoint/2010/main" val="5058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Subjective problem behavior</a:t>
            </a:r>
          </a:p>
          <a:p>
            <a:pPr lvl="1"/>
            <a:r>
              <a:rPr lang="en-US" sz="3200" dirty="0"/>
              <a:t>Defiance, Disrespect, Disruption</a:t>
            </a:r>
          </a:p>
          <a:p>
            <a:pPr lvl="1"/>
            <a:r>
              <a:rPr lang="en-US" sz="3200" dirty="0"/>
              <a:t>Major vs. minor</a:t>
            </a:r>
          </a:p>
          <a:p>
            <a:r>
              <a:rPr lang="en-US" sz="3200" dirty="0"/>
              <a:t>Non-classroom areas</a:t>
            </a:r>
          </a:p>
          <a:p>
            <a:pPr lvl="1"/>
            <a:r>
              <a:rPr lang="en-US" sz="3200" dirty="0"/>
              <a:t>Hallways</a:t>
            </a:r>
          </a:p>
          <a:p>
            <a:r>
              <a:rPr lang="en-US" sz="3200" dirty="0"/>
              <a:t>Classrooms</a:t>
            </a:r>
          </a:p>
          <a:p>
            <a:r>
              <a:rPr lang="en-US" sz="3200" dirty="0"/>
              <a:t>Afternoons</a:t>
            </a:r>
          </a:p>
        </p:txBody>
      </p:sp>
      <p:sp>
        <p:nvSpPr>
          <p:cNvPr id="3" name="Title 2"/>
          <p:cNvSpPr>
            <a:spLocks noGrp="1"/>
          </p:cNvSpPr>
          <p:nvPr>
            <p:ph type="title"/>
          </p:nvPr>
        </p:nvSpPr>
        <p:spPr>
          <a:solidFill>
            <a:srgbClr val="00B050"/>
          </a:solidFill>
        </p:spPr>
        <p:txBody>
          <a:bodyPr/>
          <a:lstStyle/>
          <a:p>
            <a:r>
              <a:rPr lang="en-US" dirty="0">
                <a:solidFill>
                  <a:schemeClr val="bg1"/>
                </a:solidFill>
              </a:rPr>
              <a:t>VDPs from national ODR data</a:t>
            </a:r>
          </a:p>
        </p:txBody>
      </p:sp>
      <p:sp>
        <p:nvSpPr>
          <p:cNvPr id="4" name="TextBox 3"/>
          <p:cNvSpPr txBox="1"/>
          <p:nvPr/>
        </p:nvSpPr>
        <p:spPr>
          <a:xfrm rot="20654506">
            <a:off x="5962871" y="1863787"/>
            <a:ext cx="3016575" cy="707886"/>
          </a:xfrm>
          <a:prstGeom prst="rect">
            <a:avLst/>
          </a:prstGeom>
          <a:noFill/>
        </p:spPr>
        <p:txBody>
          <a:bodyPr wrap="square" rtlCol="0">
            <a:spAutoFit/>
          </a:bodyPr>
          <a:lstStyle/>
          <a:p>
            <a:r>
              <a:rPr lang="en-US" sz="4000" b="1" dirty="0">
                <a:solidFill>
                  <a:srgbClr val="FFC000"/>
                </a:solidFill>
                <a:latin typeface="Stencil" panose="040409050D0802020404" pitchFamily="82" charset="0"/>
              </a:rPr>
              <a:t>ambiguity</a:t>
            </a:r>
          </a:p>
        </p:txBody>
      </p:sp>
      <p:sp>
        <p:nvSpPr>
          <p:cNvPr id="5" name="TextBox 4"/>
          <p:cNvSpPr txBox="1"/>
          <p:nvPr/>
        </p:nvSpPr>
        <p:spPr>
          <a:xfrm rot="20654506">
            <a:off x="4332677" y="3129660"/>
            <a:ext cx="4787312" cy="707886"/>
          </a:xfrm>
          <a:prstGeom prst="rect">
            <a:avLst/>
          </a:prstGeom>
          <a:noFill/>
        </p:spPr>
        <p:txBody>
          <a:bodyPr wrap="square" rtlCol="0">
            <a:spAutoFit/>
          </a:bodyPr>
          <a:lstStyle/>
          <a:p>
            <a:r>
              <a:rPr lang="en-US" sz="4000" b="1" dirty="0">
                <a:solidFill>
                  <a:srgbClr val="FFC000"/>
                </a:solidFill>
                <a:latin typeface="Stencil" panose="040409050D0802020404" pitchFamily="82" charset="0"/>
              </a:rPr>
              <a:t>LACK OF contact</a:t>
            </a:r>
          </a:p>
        </p:txBody>
      </p:sp>
      <p:sp>
        <p:nvSpPr>
          <p:cNvPr id="6" name="TextBox 5"/>
          <p:cNvSpPr txBox="1"/>
          <p:nvPr/>
        </p:nvSpPr>
        <p:spPr>
          <a:xfrm rot="20654506">
            <a:off x="3108107" y="5124969"/>
            <a:ext cx="2546229" cy="707886"/>
          </a:xfrm>
          <a:prstGeom prst="rect">
            <a:avLst/>
          </a:prstGeom>
          <a:noFill/>
        </p:spPr>
        <p:txBody>
          <a:bodyPr wrap="square" rtlCol="0">
            <a:spAutoFit/>
          </a:bodyPr>
          <a:lstStyle/>
          <a:p>
            <a:r>
              <a:rPr lang="en-US" sz="4000" b="1" dirty="0">
                <a:solidFill>
                  <a:srgbClr val="FFC000"/>
                </a:solidFill>
                <a:latin typeface="Stencil" panose="040409050D0802020404" pitchFamily="82" charset="0"/>
              </a:rPr>
              <a:t>fatigue</a:t>
            </a:r>
          </a:p>
        </p:txBody>
      </p:sp>
      <p:sp>
        <p:nvSpPr>
          <p:cNvPr id="7" name="TextBox 6"/>
          <p:cNvSpPr txBox="1"/>
          <p:nvPr/>
        </p:nvSpPr>
        <p:spPr>
          <a:xfrm rot="20654506">
            <a:off x="3079362" y="4010879"/>
            <a:ext cx="6116376" cy="707886"/>
          </a:xfrm>
          <a:prstGeom prst="rect">
            <a:avLst/>
          </a:prstGeom>
          <a:noFill/>
        </p:spPr>
        <p:txBody>
          <a:bodyPr wrap="square" rtlCol="0">
            <a:spAutoFit/>
          </a:bodyPr>
          <a:lstStyle/>
          <a:p>
            <a:r>
              <a:rPr lang="en-US" sz="4000" b="1" dirty="0">
                <a:solidFill>
                  <a:srgbClr val="FFC000"/>
                </a:solidFill>
                <a:latin typeface="Stencil" panose="040409050D0802020404" pitchFamily="82" charset="0"/>
              </a:rPr>
              <a:t>DEMANDS? Relevance?</a:t>
            </a:r>
          </a:p>
        </p:txBody>
      </p:sp>
    </p:spTree>
    <p:extLst>
      <p:ext uri="{BB962C8B-B14F-4D97-AF65-F5344CB8AC3E}">
        <p14:creationId xmlns:p14="http://schemas.microsoft.com/office/powerpoint/2010/main" val="245140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1+#ppt_w/2"/>
                                          </p:val>
                                        </p:tav>
                                        <p:tav tm="100000">
                                          <p:val>
                                            <p:strVal val="#ppt_x"/>
                                          </p:val>
                                        </p:tav>
                                      </p:tavLst>
                                    </p:anim>
                                    <p:anim calcmode="lin" valueType="num">
                                      <p:cBhvr additive="base">
                                        <p:cTn id="3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fade">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1+#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Effect transition="in" filter="fade">
                                      <p:cBhvr>
                                        <p:cTn id="51" dur="500"/>
                                        <p:tgtEl>
                                          <p:spTgt spid="2">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2"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additive="base">
                                        <p:cTn id="56" dur="500" fill="hold"/>
                                        <p:tgtEl>
                                          <p:spTgt spid="6"/>
                                        </p:tgtEl>
                                        <p:attrNameLst>
                                          <p:attrName>ppt_x</p:attrName>
                                        </p:attrNameLst>
                                      </p:cBhvr>
                                      <p:tavLst>
                                        <p:tav tm="0">
                                          <p:val>
                                            <p:strVal val="1+#ppt_w/2"/>
                                          </p:val>
                                        </p:tav>
                                        <p:tav tm="100000">
                                          <p:val>
                                            <p:strVal val="#ppt_x"/>
                                          </p:val>
                                        </p:tav>
                                      </p:tavLst>
                                    </p:anim>
                                    <p:anim calcmode="lin" valueType="num">
                                      <p:cBhvr additive="base">
                                        <p:cTn id="57"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200" dirty="0">
                <a:solidFill>
                  <a:srgbClr val="000000"/>
                </a:solidFill>
                <a:latin typeface="Franklin Gothic Medium"/>
              </a:rPr>
              <a:t>1</a:t>
            </a: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Explore Vulnerable Decision Points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500" dirty="0">
              <a:latin typeface="+mj-lt"/>
            </a:endParaRPr>
          </a:p>
          <a:p>
            <a:pPr>
              <a:buNone/>
            </a:pPr>
            <a:r>
              <a:rPr lang="en-US" sz="2200" dirty="0">
                <a:solidFill>
                  <a:prstClr val="black"/>
                </a:solidFill>
                <a:latin typeface="Calibri" panose="020F0502020204030204"/>
              </a:rPr>
              <a:t>Discuss with your group:</a:t>
            </a:r>
            <a:endParaRPr lang="en-CA" sz="2200" dirty="0">
              <a:solidFill>
                <a:prstClr val="black"/>
              </a:solidFill>
              <a:latin typeface="Calibri" charset="0"/>
              <a:ea typeface="Calibri" charset="0"/>
              <a:cs typeface="Calibri" charset="0"/>
            </a:endParaRPr>
          </a:p>
          <a:p>
            <a:r>
              <a:rPr lang="en-CA" sz="2200" dirty="0">
                <a:latin typeface="Calibri" charset="0"/>
                <a:ea typeface="Calibri" charset="0"/>
                <a:cs typeface="Calibri" charset="0"/>
              </a:rPr>
              <a:t>What are some common VDPs for many adults in schools?</a:t>
            </a:r>
          </a:p>
          <a:p>
            <a:pPr>
              <a:buNone/>
            </a:pPr>
            <a:r>
              <a:rPr lang="en-CA" sz="2200" dirty="0">
                <a:latin typeface="Calibri" charset="0"/>
                <a:ea typeface="Calibri" charset="0"/>
                <a:cs typeface="Calibri" charset="0"/>
              </a:rPr>
              <a:t>Individually</a:t>
            </a:r>
          </a:p>
          <a:p>
            <a:r>
              <a:rPr lang="en-US" sz="2200" dirty="0">
                <a:latin typeface="Calibri" charset="0"/>
                <a:ea typeface="Calibri" charset="0"/>
                <a:cs typeface="Calibri" charset="0"/>
              </a:rPr>
              <a:t>What do you think might be possible VDPs (situations or states) for </a:t>
            </a:r>
            <a:r>
              <a:rPr lang="en-US" sz="2200" b="1" u="sng" dirty="0">
                <a:latin typeface="Calibri" charset="0"/>
                <a:ea typeface="Calibri" charset="0"/>
                <a:cs typeface="Calibri" charset="0"/>
              </a:rPr>
              <a:t>you</a:t>
            </a:r>
            <a:r>
              <a:rPr lang="en-CA" sz="2200" dirty="0">
                <a:latin typeface="Calibri" charset="0"/>
                <a:ea typeface="Calibri" charset="0"/>
                <a:cs typeface="Calibri" charset="0"/>
              </a:rPr>
              <a:t>?</a:t>
            </a:r>
          </a:p>
          <a:p>
            <a:pPr marL="457200" lvl="1" indent="0">
              <a:buNone/>
            </a:pPr>
            <a:endParaRPr lang="en-US" dirty="0"/>
          </a:p>
        </p:txBody>
      </p:sp>
      <p:pic>
        <p:nvPicPr>
          <p:cNvPr id="10" name="Picture 9"/>
          <p:cNvPicPr>
            <a:picLocks noChangeAspect="1"/>
          </p:cNvPicPr>
          <p:nvPr/>
        </p:nvPicPr>
        <p:blipFill>
          <a:blip r:embed="rId3"/>
          <a:stretch>
            <a:fillRect/>
          </a:stretch>
        </p:blipFill>
        <p:spPr>
          <a:xfrm>
            <a:off x="8093242" y="76200"/>
            <a:ext cx="1066800" cy="1066800"/>
          </a:xfrm>
          <a:prstGeom prst="rect">
            <a:avLst/>
          </a:prstGeom>
        </p:spPr>
      </p:pic>
    </p:spTree>
    <p:extLst>
      <p:ext uri="{BB962C8B-B14F-4D97-AF65-F5344CB8AC3E}">
        <p14:creationId xmlns:p14="http://schemas.microsoft.com/office/powerpoint/2010/main" val="2209954484"/>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p:txBody>
          <a:bodyPr>
            <a:normAutofit fontScale="92500" lnSpcReduction="20000"/>
          </a:bodyPr>
          <a:lstStyle/>
          <a:p>
            <a:pPr marL="514350" indent="-514350">
              <a:buFont typeface="+mj-lt"/>
              <a:buAutoNum type="arabicPeriod"/>
            </a:pPr>
            <a:r>
              <a:rPr lang="en-CA" dirty="0"/>
              <a:t>Reduce ambiguity in ODR definitions and processes</a:t>
            </a:r>
          </a:p>
          <a:p>
            <a:pPr lvl="1"/>
            <a:r>
              <a:rPr lang="en-CA" dirty="0"/>
              <a:t>Clear guidelines for classroom vs. office-managed behaviors</a:t>
            </a:r>
          </a:p>
          <a:p>
            <a:pPr lvl="1"/>
            <a:r>
              <a:rPr lang="en-CA" dirty="0"/>
              <a:t>Avoid rules that result in disproportionate exclusion</a:t>
            </a:r>
            <a:endParaRPr lang="en-US" dirty="0"/>
          </a:p>
          <a:p>
            <a:pPr marL="514350" indent="-514350">
              <a:buFont typeface="+mj-lt"/>
              <a:buAutoNum type="arabicPeriod"/>
            </a:pPr>
            <a:r>
              <a:rPr lang="en-CA" dirty="0"/>
              <a:t>Identify </a:t>
            </a:r>
            <a:r>
              <a:rPr lang="en-CA" u="sng" dirty="0"/>
              <a:t>specific</a:t>
            </a:r>
            <a:r>
              <a:rPr lang="en-CA" dirty="0"/>
              <a:t> vulnerable decision points </a:t>
            </a:r>
          </a:p>
          <a:p>
            <a:pPr lvl="1"/>
            <a:r>
              <a:rPr lang="en-CA" dirty="0"/>
              <a:t>General</a:t>
            </a:r>
          </a:p>
          <a:p>
            <a:pPr lvl="1"/>
            <a:r>
              <a:rPr lang="en-CA" dirty="0"/>
              <a:t>Local (school)</a:t>
            </a:r>
          </a:p>
          <a:p>
            <a:pPr marL="514350" indent="-514350">
              <a:buFont typeface="+mj-lt"/>
              <a:buAutoNum type="arabicPeriod"/>
            </a:pPr>
            <a:r>
              <a:rPr lang="en-CA" dirty="0"/>
              <a:t>Teach a neutralizing routine</a:t>
            </a:r>
          </a:p>
          <a:p>
            <a:pPr marL="914400" lvl="1" indent="-514350">
              <a:buFont typeface="+mj-lt"/>
              <a:buAutoNum type="arabicPeriod"/>
            </a:pPr>
            <a:r>
              <a:rPr lang="en-CA" dirty="0"/>
              <a:t>Self-assess presence of VDP</a:t>
            </a:r>
          </a:p>
          <a:p>
            <a:pPr marL="914400" lvl="1" indent="-514350">
              <a:buFont typeface="+mj-lt"/>
              <a:buAutoNum type="arabicPeriod"/>
            </a:pPr>
            <a:r>
              <a:rPr lang="en-CA" dirty="0"/>
              <a:t>Use alternative response</a:t>
            </a:r>
          </a:p>
        </p:txBody>
      </p:sp>
      <p:sp>
        <p:nvSpPr>
          <p:cNvPr id="3" name="Title 2"/>
          <p:cNvSpPr>
            <a:spLocks noGrp="1"/>
          </p:cNvSpPr>
          <p:nvPr>
            <p:ph type="title"/>
          </p:nvPr>
        </p:nvSpPr>
        <p:spPr>
          <a:solidFill>
            <a:srgbClr val="00B050"/>
          </a:solidFill>
        </p:spPr>
        <p:txBody>
          <a:bodyPr/>
          <a:lstStyle/>
          <a:p>
            <a:r>
              <a:rPr lang="en-CA" sz="4000" dirty="0">
                <a:solidFill>
                  <a:schemeClr val="bg1"/>
                </a:solidFill>
              </a:rPr>
              <a:t>Reduce Effects of </a:t>
            </a:r>
            <a:r>
              <a:rPr lang="en-CA" sz="4000" b="1" dirty="0">
                <a:solidFill>
                  <a:schemeClr val="bg1"/>
                </a:solidFill>
              </a:rPr>
              <a:t>Implicit Bias </a:t>
            </a:r>
            <a:r>
              <a:rPr lang="en-CA" sz="4000" dirty="0">
                <a:solidFill>
                  <a:schemeClr val="bg1"/>
                </a:solidFill>
              </a:rPr>
              <a:t>through Specific Training</a:t>
            </a:r>
            <a:endParaRPr lang="en-US" sz="4000" dirty="0">
              <a:solidFill>
                <a:schemeClr val="bg1"/>
              </a:solidFill>
            </a:endParaRPr>
          </a:p>
        </p:txBody>
      </p:sp>
    </p:spTree>
    <p:extLst>
      <p:ext uri="{BB962C8B-B14F-4D97-AF65-F5344CB8AC3E}">
        <p14:creationId xmlns:p14="http://schemas.microsoft.com/office/powerpoint/2010/main" val="2418026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22437"/>
            <a:ext cx="8229600" cy="4525963"/>
          </a:xfrm>
        </p:spPr>
        <p:txBody>
          <a:bodyPr>
            <a:normAutofit/>
          </a:bodyPr>
          <a:lstStyle/>
          <a:p>
            <a:r>
              <a:rPr lang="en-US" sz="2800" dirty="0"/>
              <a:t>When you see unwanted behavior or the start of a power struggle, stop and ask yourself:</a:t>
            </a:r>
          </a:p>
          <a:p>
            <a:pPr marL="514350" indent="-514350">
              <a:buFont typeface="+mj-lt"/>
              <a:buAutoNum type="arabicPeriod"/>
            </a:pPr>
            <a:r>
              <a:rPr lang="en-US" sz="2800" dirty="0"/>
              <a:t>Is this a VDP? </a:t>
            </a:r>
          </a:p>
          <a:p>
            <a:pPr marL="914400" lvl="1" indent="-514350"/>
            <a:r>
              <a:rPr lang="en-US" sz="2400" dirty="0"/>
              <a:t>Situation</a:t>
            </a:r>
          </a:p>
          <a:p>
            <a:pPr marL="914400" lvl="1" indent="-514350"/>
            <a:r>
              <a:rPr lang="en-US" sz="2400" dirty="0"/>
              <a:t>Decision state</a:t>
            </a:r>
          </a:p>
          <a:p>
            <a:pPr marL="514350" indent="-514350">
              <a:buFont typeface="+mj-lt"/>
              <a:buAutoNum type="arabicPeriod"/>
            </a:pPr>
            <a:r>
              <a:rPr lang="en-US" sz="2800" dirty="0"/>
              <a:t>If so, use an agreed-upon alternative response</a:t>
            </a:r>
          </a:p>
          <a:p>
            <a:pPr marL="514350" indent="-514350">
              <a:buFont typeface="+mj-lt"/>
              <a:buAutoNum type="arabicPeriod"/>
            </a:pPr>
            <a:endParaRPr lang="en-US" sz="2800" dirty="0"/>
          </a:p>
        </p:txBody>
      </p:sp>
      <p:sp>
        <p:nvSpPr>
          <p:cNvPr id="3" name="Title 2"/>
          <p:cNvSpPr>
            <a:spLocks noGrp="1"/>
          </p:cNvSpPr>
          <p:nvPr>
            <p:ph type="title"/>
          </p:nvPr>
        </p:nvSpPr>
        <p:spPr>
          <a:xfrm>
            <a:off x="283029" y="152400"/>
            <a:ext cx="8251371" cy="1450757"/>
          </a:xfrm>
          <a:solidFill>
            <a:srgbClr val="00B050"/>
          </a:solidFill>
        </p:spPr>
        <p:txBody>
          <a:bodyPr/>
          <a:lstStyle/>
          <a:p>
            <a:r>
              <a:rPr lang="en-US" dirty="0">
                <a:solidFill>
                  <a:schemeClr val="bg1"/>
                </a:solidFill>
              </a:rPr>
              <a:t>Two-step Neutralizing Routine (STAFF):</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6" name="TextBox 5"/>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
        <p:nvSpPr>
          <p:cNvPr id="7" name="Rounded Rectangle 6">
            <a:extLst>
              <a:ext uri="{FF2B5EF4-FFF2-40B4-BE49-F238E27FC236}">
                <a16:creationId xmlns:a16="http://schemas.microsoft.com/office/drawing/2014/main" id="{6A6DF5CB-8460-F245-9EB3-A00D26EACC4C}"/>
              </a:ext>
            </a:extLst>
          </p:cNvPr>
          <p:cNvSpPr/>
          <p:nvPr/>
        </p:nvSpPr>
        <p:spPr>
          <a:xfrm>
            <a:off x="1983015" y="4800600"/>
            <a:ext cx="4341585" cy="990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Franklin Gothic Book"/>
                <a:ea typeface="+mn-ea"/>
                <a:cs typeface="+mn-cs"/>
              </a:rPr>
              <a:t>Remember we’ve used this strategy before to remain calm and avoid power struggles! </a:t>
            </a:r>
          </a:p>
        </p:txBody>
      </p:sp>
    </p:spTree>
    <p:extLst>
      <p:ext uri="{BB962C8B-B14F-4D97-AF65-F5344CB8AC3E}">
        <p14:creationId xmlns:p14="http://schemas.microsoft.com/office/powerpoint/2010/main" val="367725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304800" y="304800"/>
            <a:ext cx="8507288" cy="1143000"/>
          </a:xfrm>
          <a:solidFill>
            <a:srgbClr val="00B050"/>
          </a:solidFill>
        </p:spPr>
        <p:txBody>
          <a:bodyPr>
            <a:normAutofit/>
          </a:bodyPr>
          <a:lstStyle/>
          <a:p>
            <a:r>
              <a:rPr lang="en-US" dirty="0">
                <a:solidFill>
                  <a:schemeClr val="bg1"/>
                </a:solidFill>
              </a:rPr>
              <a:t>Neutralizing Routines</a:t>
            </a:r>
            <a:endParaRPr lang="en-US" b="1" dirty="0">
              <a:solidFill>
                <a:schemeClr val="bg1"/>
              </a:solidFill>
            </a:endParaRPr>
          </a:p>
        </p:txBody>
      </p:sp>
      <p:sp>
        <p:nvSpPr>
          <p:cNvPr id="844803" name="Rectangle 3"/>
          <p:cNvSpPr>
            <a:spLocks noChangeArrowheads="1"/>
          </p:cNvSpPr>
          <p:nvPr/>
        </p:nvSpPr>
        <p:spPr bwMode="auto">
          <a:xfrm>
            <a:off x="750888"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844804" name="Rectangle 4"/>
          <p:cNvSpPr>
            <a:spLocks noChangeArrowheads="1"/>
          </p:cNvSpPr>
          <p:nvPr/>
        </p:nvSpPr>
        <p:spPr bwMode="auto">
          <a:xfrm>
            <a:off x="2763838"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844805" name="Rectangle 5"/>
          <p:cNvSpPr>
            <a:spLocks noChangeArrowheads="1"/>
          </p:cNvSpPr>
          <p:nvPr/>
        </p:nvSpPr>
        <p:spPr bwMode="auto">
          <a:xfrm>
            <a:off x="4779963"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844806" name="Rectangle 6"/>
          <p:cNvSpPr>
            <a:spLocks noChangeArrowheads="1"/>
          </p:cNvSpPr>
          <p:nvPr/>
        </p:nvSpPr>
        <p:spPr bwMode="auto">
          <a:xfrm>
            <a:off x="6781800" y="2882925"/>
            <a:ext cx="1600200" cy="2133600"/>
          </a:xfrm>
          <a:prstGeom prst="rect">
            <a:avLst/>
          </a:prstGeom>
          <a:no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844807" name="Text Box 7"/>
          <p:cNvSpPr txBox="1">
            <a:spLocks noChangeArrowheads="1"/>
          </p:cNvSpPr>
          <p:nvPr/>
        </p:nvSpPr>
        <p:spPr bwMode="auto">
          <a:xfrm>
            <a:off x="827088" y="2882925"/>
            <a:ext cx="1384300" cy="3667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Arial" charset="0"/>
                <a:ea typeface="ＭＳ Ｐゴシック" pitchFamily="-108" charset="-128"/>
              </a:rPr>
              <a:t>Setting event</a:t>
            </a: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844808" name="Text Box 8"/>
          <p:cNvSpPr txBox="1">
            <a:spLocks noChangeArrowheads="1"/>
          </p:cNvSpPr>
          <p:nvPr/>
        </p:nvSpPr>
        <p:spPr bwMode="auto">
          <a:xfrm>
            <a:off x="2992438" y="2882925"/>
            <a:ext cx="1225550" cy="3667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Arial" charset="0"/>
                <a:ea typeface="ＭＳ Ｐゴシック" pitchFamily="-108" charset="-128"/>
              </a:rPr>
              <a:t>Antecedent</a:t>
            </a: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844809" name="Text Box 9"/>
          <p:cNvSpPr txBox="1">
            <a:spLocks noChangeArrowheads="1"/>
          </p:cNvSpPr>
          <p:nvPr/>
        </p:nvSpPr>
        <p:spPr bwMode="auto">
          <a:xfrm>
            <a:off x="5084763" y="2882925"/>
            <a:ext cx="11366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Arial" charset="0"/>
                <a:ea typeface="ＭＳ Ｐゴシック" pitchFamily="-108" charset="-128"/>
              </a:rPr>
              <a:t>Behavior</a:t>
            </a:r>
            <a:endParaRPr kumimoji="0" lang="en-US" sz="1800" b="0" i="0" u="none" strike="noStrike" kern="1200" cap="none" spc="0" normalizeH="0" baseline="0" noProof="0" dirty="0">
              <a:ln>
                <a:noFill/>
              </a:ln>
              <a:solidFill>
                <a:prstClr val="black"/>
              </a:solidFill>
              <a:effectLst/>
              <a:uLnTx/>
              <a:uFillTx/>
              <a:latin typeface="Arial" charset="0"/>
              <a:ea typeface="ＭＳ Ｐゴシック" pitchFamily="-108" charset="-128"/>
            </a:endParaRPr>
          </a:p>
        </p:txBody>
      </p:sp>
      <p:sp>
        <p:nvSpPr>
          <p:cNvPr id="844810" name="Text Box 10"/>
          <p:cNvSpPr txBox="1">
            <a:spLocks noChangeArrowheads="1"/>
          </p:cNvSpPr>
          <p:nvPr/>
        </p:nvSpPr>
        <p:spPr bwMode="auto">
          <a:xfrm>
            <a:off x="6858000" y="2882925"/>
            <a:ext cx="1403350" cy="366713"/>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a:ln>
                  <a:noFill/>
                </a:ln>
                <a:solidFill>
                  <a:prstClr val="black"/>
                </a:solidFill>
                <a:effectLst/>
                <a:uLnTx/>
                <a:uFillTx/>
                <a:latin typeface="Arial" charset="0"/>
                <a:ea typeface="ＭＳ Ｐゴシック" pitchFamily="-108" charset="-128"/>
              </a:rPr>
              <a:t>Consequence</a:t>
            </a: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844812" name="Text Box 12"/>
          <p:cNvSpPr txBox="1">
            <a:spLocks noChangeArrowheads="1"/>
          </p:cNvSpPr>
          <p:nvPr/>
        </p:nvSpPr>
        <p:spPr bwMode="auto">
          <a:xfrm>
            <a:off x="750888" y="3212976"/>
            <a:ext cx="1600200" cy="1754326"/>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ＭＳ Ｐゴシック" pitchFamily="-108" charset="-128"/>
              </a:rPr>
              <a:t>Lack of positive interactions with student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rial" charset="0"/>
              <a:ea typeface="ＭＳ Ｐゴシック" pitchFamily="-10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ＭＳ Ｐゴシック" pitchFamily="-108" charset="-128"/>
              </a:rPr>
              <a:t>Fatigue</a:t>
            </a:r>
          </a:p>
        </p:txBody>
      </p:sp>
      <p:sp>
        <p:nvSpPr>
          <p:cNvPr id="844813" name="Text Box 13"/>
          <p:cNvSpPr txBox="1">
            <a:spLocks noChangeArrowheads="1"/>
          </p:cNvSpPr>
          <p:nvPr/>
        </p:nvSpPr>
        <p:spPr bwMode="auto">
          <a:xfrm>
            <a:off x="2763838" y="3284984"/>
            <a:ext cx="1600200" cy="147732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ＭＳ Ｐゴシック" pitchFamily="-108" charset="-128"/>
              </a:rPr>
              <a:t>Loud complaints about work (subjective behavior)</a:t>
            </a:r>
          </a:p>
        </p:txBody>
      </p:sp>
      <p:sp>
        <p:nvSpPr>
          <p:cNvPr id="844814" name="Text Box 14"/>
          <p:cNvSpPr txBox="1">
            <a:spLocks noChangeArrowheads="1"/>
          </p:cNvSpPr>
          <p:nvPr/>
        </p:nvSpPr>
        <p:spPr bwMode="auto">
          <a:xfrm>
            <a:off x="4957446" y="3351475"/>
            <a:ext cx="1219200" cy="1477328"/>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800" b="0" i="1" u="none" strike="noStrike" kern="1200" cap="none" spc="0" normalizeH="0" baseline="0" noProof="0" dirty="0">
                <a:ln>
                  <a:noFill/>
                </a:ln>
                <a:solidFill>
                  <a:prstClr val="black"/>
                </a:solidFill>
                <a:effectLst/>
                <a:uLnTx/>
                <a:uFillTx/>
                <a:latin typeface="Arial" charset="0"/>
                <a:ea typeface="ＭＳ Ｐゴシック" pitchFamily="-108" charset="-128"/>
              </a:rPr>
              <a:t>Send student to office (ODR)</a:t>
            </a:r>
            <a:endParaRPr kumimoji="0" lang="en-US" sz="1800" b="0" i="1" u="none" strike="noStrike" kern="1200" cap="none" spc="0" normalizeH="0" baseline="0" noProof="0" dirty="0">
              <a:ln>
                <a:noFill/>
              </a:ln>
              <a:solidFill>
                <a:prstClr val="black"/>
              </a:solidFill>
              <a:effectLst/>
              <a:uLnTx/>
              <a:uFillTx/>
              <a:latin typeface="Arial" charset="0"/>
              <a:ea typeface="ＭＳ Ｐゴシック" pitchFamily="-10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Arial" charset="0"/>
              <a:ea typeface="ＭＳ Ｐゴシック" pitchFamily="-108" charset="-128"/>
            </a:endParaRPr>
          </a:p>
        </p:txBody>
      </p:sp>
      <p:sp>
        <p:nvSpPr>
          <p:cNvPr id="844815" name="Text Box 15"/>
          <p:cNvSpPr txBox="1">
            <a:spLocks noChangeArrowheads="1"/>
          </p:cNvSpPr>
          <p:nvPr/>
        </p:nvSpPr>
        <p:spPr bwMode="auto">
          <a:xfrm>
            <a:off x="6858000" y="3340125"/>
            <a:ext cx="1500214" cy="1477328"/>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charset="0"/>
                <a:ea typeface="ＭＳ Ｐゴシック" pitchFamily="-108" charset="-128"/>
              </a:rPr>
              <a:t>Student leaves class (Escape social interaction)</a:t>
            </a:r>
          </a:p>
        </p:txBody>
      </p:sp>
      <p:cxnSp>
        <p:nvCxnSpPr>
          <p:cNvPr id="844820" name="AutoShape 20"/>
          <p:cNvCxnSpPr>
            <a:cxnSpLocks noChangeShapeType="1"/>
            <a:stCxn id="844803" idx="3"/>
            <a:endCxn id="844804" idx="1"/>
          </p:cNvCxnSpPr>
          <p:nvPr/>
        </p:nvCxnSpPr>
        <p:spPr bwMode="auto">
          <a:xfrm>
            <a:off x="2351088" y="3949725"/>
            <a:ext cx="412750" cy="0"/>
          </a:xfrm>
          <a:prstGeom prst="straightConnector1">
            <a:avLst/>
          </a:prstGeom>
          <a:noFill/>
          <a:ln w="9525">
            <a:solidFill>
              <a:schemeClr val="tx1"/>
            </a:solidFill>
            <a:round/>
            <a:headEnd/>
            <a:tailEnd type="triangle" w="med" len="med"/>
          </a:ln>
          <a:effectLst/>
        </p:spPr>
      </p:cxnSp>
      <p:cxnSp>
        <p:nvCxnSpPr>
          <p:cNvPr id="844821" name="AutoShape 21"/>
          <p:cNvCxnSpPr>
            <a:cxnSpLocks noChangeShapeType="1"/>
          </p:cNvCxnSpPr>
          <p:nvPr/>
        </p:nvCxnSpPr>
        <p:spPr bwMode="auto">
          <a:xfrm>
            <a:off x="4364038" y="4005064"/>
            <a:ext cx="415925" cy="0"/>
          </a:xfrm>
          <a:prstGeom prst="straightConnector1">
            <a:avLst/>
          </a:prstGeom>
          <a:noFill/>
          <a:ln w="9525">
            <a:solidFill>
              <a:schemeClr val="tx1"/>
            </a:solidFill>
            <a:round/>
            <a:headEnd/>
            <a:tailEnd type="triangle" w="med" len="med"/>
          </a:ln>
          <a:effectLst/>
        </p:spPr>
      </p:cxnSp>
      <p:cxnSp>
        <p:nvCxnSpPr>
          <p:cNvPr id="844822" name="AutoShape 22"/>
          <p:cNvCxnSpPr>
            <a:cxnSpLocks noChangeShapeType="1"/>
            <a:stCxn id="844805" idx="3"/>
            <a:endCxn id="844806" idx="1"/>
          </p:cNvCxnSpPr>
          <p:nvPr/>
        </p:nvCxnSpPr>
        <p:spPr bwMode="auto">
          <a:xfrm>
            <a:off x="6380163" y="3949725"/>
            <a:ext cx="401637" cy="0"/>
          </a:xfrm>
          <a:prstGeom prst="straightConnector1">
            <a:avLst/>
          </a:prstGeom>
          <a:noFill/>
          <a:ln w="9525">
            <a:solidFill>
              <a:schemeClr val="tx1"/>
            </a:solidFill>
            <a:round/>
            <a:headEnd/>
            <a:tailEnd type="triangle" w="med" len="med"/>
          </a:ln>
          <a:effectLst/>
        </p:spPr>
      </p:cxnSp>
      <p:sp>
        <p:nvSpPr>
          <p:cNvPr id="844826" name="AutoShape 26"/>
          <p:cNvSpPr>
            <a:spLocks noChangeArrowheads="1"/>
          </p:cNvSpPr>
          <p:nvPr/>
        </p:nvSpPr>
        <p:spPr bwMode="auto">
          <a:xfrm>
            <a:off x="4644008" y="5229200"/>
            <a:ext cx="1864518" cy="574675"/>
          </a:xfrm>
          <a:prstGeom prst="curvedUpArrow">
            <a:avLst>
              <a:gd name="adj1" fmla="val 37569"/>
              <a:gd name="adj2" fmla="val 75138"/>
              <a:gd name="adj3" fmla="val 33333"/>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2" name="Oval Callout 1"/>
          <p:cNvSpPr/>
          <p:nvPr/>
        </p:nvSpPr>
        <p:spPr>
          <a:xfrm>
            <a:off x="3203848" y="4582417"/>
            <a:ext cx="3176315" cy="1246693"/>
          </a:xfrm>
          <a:prstGeom prst="wedgeEllipseCallout">
            <a:avLst>
              <a:gd name="adj1" fmla="val -37392"/>
              <a:gd name="adj2" fmla="val 56453"/>
            </a:avLst>
          </a:prstGeom>
          <a:solidFill>
            <a:srgbClr val="CCFF33"/>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1800" b="0" i="0" u="sng" strike="noStrike" kern="1200" cap="none" spc="0" normalizeH="0" baseline="0" noProof="0" dirty="0">
              <a:ln>
                <a:noFill/>
              </a:ln>
              <a:solidFill>
                <a:prstClr val="black"/>
              </a:solidFill>
              <a:effectLst/>
              <a:uLnTx/>
              <a:uFillTx/>
              <a:latin typeface="Franklin Gothic Book"/>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800" b="0" i="0" u="sng" strike="noStrike" kern="1200" cap="none" spc="0" normalizeH="0" baseline="0" noProof="0" dirty="0">
                <a:ln>
                  <a:noFill/>
                </a:ln>
                <a:solidFill>
                  <a:prstClr val="black"/>
                </a:solidFill>
                <a:effectLst/>
                <a:uLnTx/>
                <a:uFillTx/>
                <a:latin typeface="Franklin Gothic Book"/>
                <a:ea typeface="+mn-ea"/>
                <a:cs typeface="+mn-cs"/>
              </a:rPr>
              <a:t>Alternative Response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Franklin Gothic Book"/>
                <a:ea typeface="+mn-ea"/>
                <a:cs typeface="+mn-cs"/>
              </a:rPr>
              <a:t>Take deep breath &amp; model desired behavior.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23" name="Line 7"/>
          <p:cNvSpPr>
            <a:spLocks noChangeShapeType="1"/>
          </p:cNvSpPr>
          <p:nvPr/>
        </p:nvSpPr>
        <p:spPr bwMode="auto">
          <a:xfrm>
            <a:off x="5876081" y="5229201"/>
            <a:ext cx="754063" cy="332517"/>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24" name="Line 8"/>
          <p:cNvSpPr>
            <a:spLocks noChangeShapeType="1"/>
          </p:cNvSpPr>
          <p:nvPr/>
        </p:nvSpPr>
        <p:spPr bwMode="auto">
          <a:xfrm flipV="1">
            <a:off x="5868144" y="5229200"/>
            <a:ext cx="800100" cy="332516"/>
          </a:xfrm>
          <a:prstGeom prst="line">
            <a:avLst/>
          </a:prstGeom>
          <a:noFill/>
          <a:ln w="38100">
            <a:solidFill>
              <a:srgbClr val="FF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844825" name="AutoShape 25"/>
          <p:cNvSpPr>
            <a:spLocks noChangeArrowheads="1"/>
          </p:cNvSpPr>
          <p:nvPr/>
        </p:nvSpPr>
        <p:spPr bwMode="auto">
          <a:xfrm>
            <a:off x="4572000" y="3070250"/>
            <a:ext cx="360363" cy="1582886"/>
          </a:xfrm>
          <a:prstGeom prst="downArrow">
            <a:avLst>
              <a:gd name="adj1" fmla="val 50000"/>
              <a:gd name="adj2" fmla="val 39868"/>
            </a:avLst>
          </a:prstGeom>
          <a:solidFill>
            <a:schemeClr val="tx1"/>
          </a:soli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ＭＳ Ｐゴシック" pitchFamily="-108" charset="-128"/>
            </a:endParaRPr>
          </a:p>
        </p:txBody>
      </p:sp>
      <p:sp>
        <p:nvSpPr>
          <p:cNvPr id="844823" name="AutoShape 23"/>
          <p:cNvSpPr>
            <a:spLocks noChangeArrowheads="1"/>
          </p:cNvSpPr>
          <p:nvPr/>
        </p:nvSpPr>
        <p:spPr bwMode="auto">
          <a:xfrm>
            <a:off x="3348038" y="1628800"/>
            <a:ext cx="2879725" cy="1582738"/>
          </a:xfrm>
          <a:prstGeom prst="cloudCallout">
            <a:avLst>
              <a:gd name="adj1" fmla="val -43273"/>
              <a:gd name="adj2" fmla="val 71264"/>
            </a:avLst>
          </a:prstGeom>
          <a:solidFill>
            <a:srgbClr val="CCECFF"/>
          </a:solidFill>
          <a:ln w="9525">
            <a:solidFill>
              <a:schemeClr val="tx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0" i="0" u="sng" strike="noStrike" kern="1200" cap="none" spc="0" normalizeH="0" baseline="0" noProof="0" dirty="0">
                <a:ln>
                  <a:noFill/>
                </a:ln>
                <a:solidFill>
                  <a:prstClr val="black"/>
                </a:solidFill>
                <a:effectLst/>
                <a:uLnTx/>
                <a:uFillTx/>
                <a:latin typeface="Arial" pitchFamily="-1" charset="0"/>
                <a:ea typeface="ＭＳ Ｐゴシック" pitchFamily="-108" charset="-128"/>
              </a:rPr>
              <a:t>Self-assessment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A" sz="1600" b="0" i="0" u="none" strike="noStrike" kern="1200" cap="none" spc="0" normalizeH="0" baseline="0" noProof="0" dirty="0">
                <a:ln>
                  <a:noFill/>
                </a:ln>
                <a:solidFill>
                  <a:prstClr val="black"/>
                </a:solidFill>
                <a:effectLst/>
                <a:uLnTx/>
                <a:uFillTx/>
                <a:latin typeface="Arial" pitchFamily="-1" charset="0"/>
                <a:ea typeface="ＭＳ Ｐゴシック" pitchFamily="-108" charset="-128"/>
              </a:rPr>
              <a:t>“Am I triggered or agitated?”</a:t>
            </a: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27" name="TextBox 26"/>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22796008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7083 0 " pathEditMode="relative" ptsTypes="AA">
                                      <p:cBhvr>
                                        <p:cTn id="6" dur="2000" fill="hold"/>
                                        <p:tgtEl>
                                          <p:spTgt spid="844803"/>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07083 0 " pathEditMode="relative" ptsTypes="AA">
                                      <p:cBhvr>
                                        <p:cTn id="8" dur="2000" fill="hold"/>
                                        <p:tgtEl>
                                          <p:spTgt spid="844804"/>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07083 0 " pathEditMode="relative" ptsTypes="AA">
                                      <p:cBhvr>
                                        <p:cTn id="10" dur="2000" fill="hold"/>
                                        <p:tgtEl>
                                          <p:spTgt spid="844807"/>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07083 0 " pathEditMode="relative" ptsTypes="AA">
                                      <p:cBhvr>
                                        <p:cTn id="12" dur="2000" fill="hold"/>
                                        <p:tgtEl>
                                          <p:spTgt spid="844808"/>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07083 0 " pathEditMode="relative" ptsTypes="AA">
                                      <p:cBhvr>
                                        <p:cTn id="14" dur="2000" fill="hold"/>
                                        <p:tgtEl>
                                          <p:spTgt spid="844812"/>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07083 0 " pathEditMode="relative" ptsTypes="AA">
                                      <p:cBhvr>
                                        <p:cTn id="16" dur="2000" fill="hold"/>
                                        <p:tgtEl>
                                          <p:spTgt spid="844813"/>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L -0.07083 0 " pathEditMode="relative" ptsTypes="AA">
                                      <p:cBhvr>
                                        <p:cTn id="18" dur="2000" fill="hold"/>
                                        <p:tgtEl>
                                          <p:spTgt spid="84482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07083 0 " pathEditMode="relative" ptsTypes="AA">
                                      <p:cBhvr>
                                        <p:cTn id="20" dur="2000" fill="hold"/>
                                        <p:tgtEl>
                                          <p:spTgt spid="844805"/>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07083 0 " pathEditMode="relative" ptsTypes="AA">
                                      <p:cBhvr>
                                        <p:cTn id="22" dur="2000" fill="hold"/>
                                        <p:tgtEl>
                                          <p:spTgt spid="844806"/>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07083 0 " pathEditMode="relative" ptsTypes="AA">
                                      <p:cBhvr>
                                        <p:cTn id="24" dur="2000" fill="hold"/>
                                        <p:tgtEl>
                                          <p:spTgt spid="844809"/>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07083 0 " pathEditMode="relative" ptsTypes="AA">
                                      <p:cBhvr>
                                        <p:cTn id="26" dur="2000" fill="hold"/>
                                        <p:tgtEl>
                                          <p:spTgt spid="844810"/>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07083 0 " pathEditMode="relative" ptsTypes="AA">
                                      <p:cBhvr>
                                        <p:cTn id="28" dur="2000" fill="hold"/>
                                        <p:tgtEl>
                                          <p:spTgt spid="844814"/>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07083 0 " pathEditMode="relative" ptsTypes="AA">
                                      <p:cBhvr>
                                        <p:cTn id="30" dur="2000" fill="hold"/>
                                        <p:tgtEl>
                                          <p:spTgt spid="844815"/>
                                        </p:tgtEl>
                                        <p:attrNameLst>
                                          <p:attrName>ppt_x</p:attrName>
                                          <p:attrName>ppt_y</p:attrName>
                                        </p:attrNameLst>
                                      </p:cBhvr>
                                    </p:animMotion>
                                  </p:childTnLst>
                                </p:cTn>
                              </p:par>
                              <p:par>
                                <p:cTn id="31" presetID="0" presetClass="path" presetSubtype="0" accel="50000" decel="50000" fill="hold" nodeType="withEffect">
                                  <p:stCondLst>
                                    <p:cond delay="0"/>
                                  </p:stCondLst>
                                  <p:childTnLst>
                                    <p:animMotion origin="layout" path="M 0 0 L 0.07083 0 " pathEditMode="relative" ptsTypes="AA">
                                      <p:cBhvr>
                                        <p:cTn id="32" dur="2000" fill="hold"/>
                                        <p:tgtEl>
                                          <p:spTgt spid="844822"/>
                                        </p:tgtEl>
                                        <p:attrNameLst>
                                          <p:attrName>ppt_x</p:attrName>
                                          <p:attrName>ppt_y</p:attrName>
                                        </p:attrNameLst>
                                      </p:cBhvr>
                                    </p:animMotion>
                                  </p:childTnLst>
                                </p:cTn>
                              </p:par>
                              <p:par>
                                <p:cTn id="33" presetID="1" presetClass="exit" presetSubtype="0" fill="hold" nodeType="withEffect">
                                  <p:stCondLst>
                                    <p:cond delay="0"/>
                                  </p:stCondLst>
                                  <p:childTnLst>
                                    <p:set>
                                      <p:cBhvr>
                                        <p:cTn id="34" dur="1" fill="hold">
                                          <p:stCondLst>
                                            <p:cond delay="0"/>
                                          </p:stCondLst>
                                        </p:cTn>
                                        <p:tgtEl>
                                          <p:spTgt spid="8448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2" presetClass="entr" presetSubtype="0" fill="hold" grpId="0" nodeType="clickEffect">
                                  <p:stCondLst>
                                    <p:cond delay="0"/>
                                  </p:stCondLst>
                                  <p:childTnLst>
                                    <p:set>
                                      <p:cBhvr>
                                        <p:cTn id="38" dur="1" fill="hold">
                                          <p:stCondLst>
                                            <p:cond delay="0"/>
                                          </p:stCondLst>
                                        </p:cTn>
                                        <p:tgtEl>
                                          <p:spTgt spid="844823"/>
                                        </p:tgtEl>
                                        <p:attrNameLst>
                                          <p:attrName>style.visibility</p:attrName>
                                        </p:attrNameLst>
                                      </p:cBhvr>
                                      <p:to>
                                        <p:strVal val="visible"/>
                                      </p:to>
                                    </p:set>
                                    <p:animScale>
                                      <p:cBhvr>
                                        <p:cTn id="39" dur="2000" decel="50000" fill="hold">
                                          <p:stCondLst>
                                            <p:cond delay="0"/>
                                          </p:stCondLst>
                                        </p:cTn>
                                        <p:tgtEl>
                                          <p:spTgt spid="8448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2000" decel="50000" fill="hold">
                                          <p:stCondLst>
                                            <p:cond delay="0"/>
                                          </p:stCondLst>
                                        </p:cTn>
                                        <p:tgtEl>
                                          <p:spTgt spid="844823"/>
                                        </p:tgtEl>
                                        <p:attrNameLst>
                                          <p:attrName>ppt_x</p:attrName>
                                          <p:attrName>ppt_y</p:attrName>
                                        </p:attrNameLst>
                                      </p:cBhvr>
                                    </p:animMotion>
                                    <p:animEffect transition="in" filter="fade">
                                      <p:cBhvr>
                                        <p:cTn id="41" dur="2000"/>
                                        <p:tgtEl>
                                          <p:spTgt spid="8448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44825"/>
                                        </p:tgtEl>
                                        <p:attrNameLst>
                                          <p:attrName>style.visibility</p:attrName>
                                        </p:attrNameLst>
                                      </p:cBhvr>
                                      <p:to>
                                        <p:strVal val="visible"/>
                                      </p:to>
                                    </p:set>
                                    <p:animEffect transition="in" filter="wipe(up)">
                                      <p:cBhvr>
                                        <p:cTn id="46" dur="500"/>
                                        <p:tgtEl>
                                          <p:spTgt spid="844825"/>
                                        </p:tgtEl>
                                      </p:cBhvr>
                                    </p:animEffect>
                                  </p:childTnLst>
                                </p:cTn>
                              </p:par>
                            </p:childTnLst>
                          </p:cTn>
                        </p:par>
                        <p:par>
                          <p:cTn id="47" fill="hold">
                            <p:stCondLst>
                              <p:cond delay="500"/>
                            </p:stCondLst>
                            <p:childTnLst>
                              <p:par>
                                <p:cTn id="48" presetID="52" presetClass="entr" presetSubtype="0"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Scale>
                                      <p:cBhvr>
                                        <p:cTn id="5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2"/>
                                        </p:tgtEl>
                                        <p:attrNameLst>
                                          <p:attrName>ppt_x</p:attrName>
                                          <p:attrName>ppt_y</p:attrName>
                                        </p:attrNameLst>
                                      </p:cBhvr>
                                    </p:animMotion>
                                    <p:animEffect transition="in" filter="fade">
                                      <p:cBhvr>
                                        <p:cTn id="52" dur="10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44826"/>
                                        </p:tgtEl>
                                        <p:attrNameLst>
                                          <p:attrName>style.visibility</p:attrName>
                                        </p:attrNameLst>
                                      </p:cBhvr>
                                      <p:to>
                                        <p:strVal val="visible"/>
                                      </p:to>
                                    </p:set>
                                    <p:animEffect transition="in" filter="wipe(left)">
                                      <p:cBhvr>
                                        <p:cTn id="57" dur="500"/>
                                        <p:tgtEl>
                                          <p:spTgt spid="844826"/>
                                        </p:tgtEl>
                                      </p:cBhvr>
                                    </p:animEffect>
                                  </p:childTnLst>
                                </p:cTn>
                              </p:par>
                            </p:childTnLst>
                          </p:cTn>
                        </p:par>
                        <p:par>
                          <p:cTn id="58" fill="hold">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up)">
                                      <p:cBhvr>
                                        <p:cTn id="61" dur="500"/>
                                        <p:tgtEl>
                                          <p:spTgt spid="23"/>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803" grpId="0" animBg="1"/>
      <p:bldP spid="844804" grpId="0" animBg="1"/>
      <p:bldP spid="844805" grpId="0" animBg="1"/>
      <p:bldP spid="844806" grpId="0" animBg="1"/>
      <p:bldP spid="844807" grpId="0"/>
      <p:bldP spid="844808" grpId="0"/>
      <p:bldP spid="844809" grpId="0"/>
      <p:bldP spid="844810" grpId="0"/>
      <p:bldP spid="844812" grpId="0"/>
      <p:bldP spid="844813" grpId="0"/>
      <p:bldP spid="844814" grpId="0"/>
      <p:bldP spid="844815" grpId="0"/>
      <p:bldP spid="844826" grpId="0" animBg="1"/>
      <p:bldP spid="2" grpId="0" animBg="1"/>
      <p:bldP spid="23" grpId="0" animBg="1"/>
      <p:bldP spid="24" grpId="0" animBg="1"/>
      <p:bldP spid="844825" grpId="0" animBg="1"/>
      <p:bldP spid="84482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22959" y="2139648"/>
            <a:ext cx="7543801" cy="4023360"/>
          </a:xfrm>
        </p:spPr>
        <p:txBody>
          <a:bodyPr/>
          <a:lstStyle/>
          <a:p>
            <a:pPr marL="514350" indent="-514350">
              <a:buFont typeface="+mj-lt"/>
              <a:buAutoNum type="arabicPeriod"/>
            </a:pPr>
            <a:r>
              <a:rPr lang="en-US" sz="4000" dirty="0"/>
              <a:t>If-then statement</a:t>
            </a:r>
          </a:p>
          <a:p>
            <a:pPr marL="514350" indent="-514350">
              <a:buFont typeface="+mj-lt"/>
              <a:buAutoNum type="arabicPeriod"/>
            </a:pPr>
            <a:r>
              <a:rPr lang="en-US" sz="4000" dirty="0"/>
              <a:t>Brief</a:t>
            </a:r>
          </a:p>
          <a:p>
            <a:pPr marL="514350" indent="-514350">
              <a:buFont typeface="+mj-lt"/>
              <a:buAutoNum type="arabicPeriod"/>
            </a:pPr>
            <a:r>
              <a:rPr lang="en-US" sz="4000" dirty="0"/>
              <a:t>Clear steps</a:t>
            </a:r>
          </a:p>
          <a:p>
            <a:pPr marL="514350" indent="-514350">
              <a:buFont typeface="+mj-lt"/>
              <a:buAutoNum type="arabicPeriod"/>
            </a:pPr>
            <a:r>
              <a:rPr lang="en-US" sz="4000" dirty="0"/>
              <a:t>Doable</a:t>
            </a:r>
          </a:p>
          <a:p>
            <a:pPr marL="514350" indent="-514350">
              <a:buFont typeface="+mj-lt"/>
              <a:buAutoNum type="arabicPeriod"/>
            </a:pPr>
            <a:r>
              <a:rPr lang="en-US" sz="4000" dirty="0"/>
              <a:t>Interrupts the chain of events </a:t>
            </a:r>
          </a:p>
        </p:txBody>
      </p:sp>
      <p:sp>
        <p:nvSpPr>
          <p:cNvPr id="3" name="Title 2"/>
          <p:cNvSpPr>
            <a:spLocks noGrp="1"/>
          </p:cNvSpPr>
          <p:nvPr>
            <p:ph type="title"/>
          </p:nvPr>
        </p:nvSpPr>
        <p:spPr>
          <a:xfrm>
            <a:off x="217713" y="286604"/>
            <a:ext cx="8630689" cy="1450757"/>
          </a:xfrm>
          <a:solidFill>
            <a:srgbClr val="00B050"/>
          </a:solidFill>
        </p:spPr>
        <p:txBody>
          <a:bodyPr>
            <a:normAutofit/>
          </a:bodyPr>
          <a:lstStyle/>
          <a:p>
            <a:r>
              <a:rPr lang="en-US" sz="4000" dirty="0">
                <a:solidFill>
                  <a:schemeClr val="bg1"/>
                </a:solidFill>
              </a:rPr>
              <a:t>What </a:t>
            </a:r>
            <a:r>
              <a:rPr lang="en-US" sz="4000">
                <a:solidFill>
                  <a:schemeClr val="bg1"/>
                </a:solidFill>
              </a:rPr>
              <a:t>makes a </a:t>
            </a:r>
            <a:r>
              <a:rPr lang="en-US" sz="4000" dirty="0">
                <a:solidFill>
                  <a:schemeClr val="bg1"/>
                </a:solidFill>
              </a:rPr>
              <a:t>good neutralizing routine?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7" name="TextBox 6"/>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348580554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sp>
        <p:nvSpPr>
          <p:cNvPr id="2" name="Content Placeholder 1"/>
          <p:cNvSpPr>
            <a:spLocks noGrp="1"/>
          </p:cNvSpPr>
          <p:nvPr>
            <p:ph idx="1"/>
          </p:nvPr>
        </p:nvSpPr>
        <p:spPr>
          <a:xfrm>
            <a:off x="130629" y="1488976"/>
            <a:ext cx="8435280" cy="5445224"/>
          </a:xfrm>
        </p:spPr>
        <p:txBody>
          <a:bodyPr>
            <a:normAutofit lnSpcReduction="10000"/>
          </a:bodyPr>
          <a:lstStyle/>
          <a:p>
            <a:r>
              <a:rPr lang="en-CA" sz="1800" dirty="0"/>
              <a:t>If I am triggered or agitated…, </a:t>
            </a:r>
          </a:p>
          <a:p>
            <a:pPr lvl="1"/>
            <a:r>
              <a:rPr lang="en-CA" b="1" dirty="0">
                <a:solidFill>
                  <a:srgbClr val="00B050"/>
                </a:solidFill>
              </a:rPr>
              <a:t>Delay</a:t>
            </a:r>
            <a:r>
              <a:rPr lang="en-CA" dirty="0">
                <a:solidFill>
                  <a:srgbClr val="00B050"/>
                </a:solidFill>
              </a:rPr>
              <a:t> </a:t>
            </a:r>
            <a:r>
              <a:rPr lang="en-CA" b="1" dirty="0">
                <a:solidFill>
                  <a:srgbClr val="00B050"/>
                </a:solidFill>
              </a:rPr>
              <a:t>decision until I can think clearly</a:t>
            </a:r>
          </a:p>
          <a:p>
            <a:pPr lvl="2"/>
            <a:r>
              <a:rPr lang="en-CA" sz="1800" dirty="0"/>
              <a:t>“See me after class/at the next break”</a:t>
            </a:r>
          </a:p>
          <a:p>
            <a:pPr lvl="2"/>
            <a:r>
              <a:rPr lang="en-CA" sz="1800" dirty="0"/>
              <a:t>ask the student to reflect on their feelings/behavior</a:t>
            </a:r>
          </a:p>
          <a:p>
            <a:pPr lvl="2"/>
            <a:r>
              <a:rPr lang="en-CA" sz="1800" dirty="0"/>
              <a:t>am I acting in line with my values?</a:t>
            </a:r>
          </a:p>
          <a:p>
            <a:pPr lvl="1"/>
            <a:r>
              <a:rPr lang="en-CA" b="1" dirty="0">
                <a:solidFill>
                  <a:srgbClr val="00B050"/>
                </a:solidFill>
              </a:rPr>
              <a:t>Reframe the situation</a:t>
            </a:r>
          </a:p>
          <a:p>
            <a:pPr lvl="2"/>
            <a:r>
              <a:rPr lang="en-CA" sz="1800" dirty="0"/>
              <a:t>“I respect you, but that behavior is not ok”</a:t>
            </a:r>
          </a:p>
          <a:p>
            <a:pPr lvl="2"/>
            <a:r>
              <a:rPr lang="en-CA" sz="1800" dirty="0"/>
              <a:t>“How do we do that at school?”</a:t>
            </a:r>
          </a:p>
          <a:p>
            <a:pPr lvl="2"/>
            <a:r>
              <a:rPr lang="en-CA" sz="1800" dirty="0"/>
              <a:t>picture this student as a future doctor/lawyer/teacher</a:t>
            </a:r>
          </a:p>
          <a:p>
            <a:pPr lvl="2"/>
            <a:r>
              <a:rPr lang="en-CA" sz="1800" dirty="0"/>
              <a:t>assume student’s best effort at getting needs met</a:t>
            </a:r>
          </a:p>
          <a:p>
            <a:pPr lvl="2"/>
            <a:r>
              <a:rPr lang="en-CA" sz="1800" dirty="0"/>
              <a:t>respond as if the student was physically injured</a:t>
            </a:r>
          </a:p>
          <a:p>
            <a:pPr lvl="1"/>
            <a:r>
              <a:rPr lang="en-CA" b="1" dirty="0">
                <a:solidFill>
                  <a:srgbClr val="00B050"/>
                </a:solidFill>
              </a:rPr>
              <a:t>Take care of yourself</a:t>
            </a:r>
          </a:p>
          <a:p>
            <a:pPr lvl="2"/>
            <a:r>
              <a:rPr lang="en-CA" sz="1800" dirty="0"/>
              <a:t>take two deep breaths</a:t>
            </a:r>
          </a:p>
          <a:p>
            <a:pPr lvl="2"/>
            <a:r>
              <a:rPr lang="en-CA" sz="1800" dirty="0"/>
              <a:t>recognize my upset feelings and let them go</a:t>
            </a:r>
          </a:p>
          <a:p>
            <a:pPr lvl="2"/>
            <a:r>
              <a:rPr lang="en-CA" sz="1800" dirty="0"/>
              <a:t>model </a:t>
            </a:r>
            <a:r>
              <a:rPr lang="en-CA" sz="1800" dirty="0" err="1"/>
              <a:t>classwide</a:t>
            </a:r>
            <a:r>
              <a:rPr lang="en-CA" sz="1800" dirty="0"/>
              <a:t> cool-down strategy</a:t>
            </a:r>
          </a:p>
        </p:txBody>
      </p:sp>
      <p:sp>
        <p:nvSpPr>
          <p:cNvPr id="844802" name="Rectangle 2"/>
          <p:cNvSpPr>
            <a:spLocks noGrp="1" noChangeArrowheads="1"/>
          </p:cNvSpPr>
          <p:nvPr>
            <p:ph type="title"/>
          </p:nvPr>
        </p:nvSpPr>
        <p:spPr>
          <a:xfrm>
            <a:off x="304800" y="228600"/>
            <a:ext cx="8686800" cy="1143000"/>
          </a:xfrm>
          <a:solidFill>
            <a:srgbClr val="00B050"/>
          </a:solidFill>
        </p:spPr>
        <p:txBody>
          <a:bodyPr/>
          <a:lstStyle/>
          <a:p>
            <a:r>
              <a:rPr lang="en-US" dirty="0">
                <a:solidFill>
                  <a:schemeClr val="bg1"/>
                </a:solidFill>
              </a:rPr>
              <a:t>Neutralizing Routine Examples</a:t>
            </a:r>
            <a:endParaRPr lang="en-US" b="1" dirty="0">
              <a:solidFill>
                <a:schemeClr val="bg1"/>
              </a:solidFil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30469">
            <a:off x="7481611" y="1273658"/>
            <a:ext cx="1521778" cy="1445689"/>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521501">
            <a:off x="7020790" y="3026371"/>
            <a:ext cx="1965505" cy="1332929"/>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324024">
            <a:off x="7677484" y="5129135"/>
            <a:ext cx="1112750" cy="1527304"/>
          </a:xfrm>
          <a:prstGeom prst="rect">
            <a:avLst/>
          </a:prstGeom>
        </p:spPr>
      </p:pic>
      <p:pic>
        <p:nvPicPr>
          <p:cNvPr id="9" name="Picture 8"/>
          <p:cNvPicPr>
            <a:picLocks noChangeAspect="1"/>
          </p:cNvPicPr>
          <p:nvPr/>
        </p:nvPicPr>
        <p:blipFill rotWithShape="1">
          <a:blip r:embed="rId7"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10" name="TextBox 9"/>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16622613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1000"/>
                                        <p:tgtEl>
                                          <p:spTgt spid="2">
                                            <p:txEl>
                                              <p:pRg st="3" end="3"/>
                                            </p:txEl>
                                          </p:spTgt>
                                        </p:tgtEl>
                                      </p:cBhvr>
                                    </p:animEffect>
                                    <p:anim calcmode="lin" valueType="num">
                                      <p:cBhvr>
                                        <p:cTn id="34"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42" presetClass="entr" presetSubtype="0" fill="hold" nodeType="after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Effect transition="in" filter="fade">
                                      <p:cBhvr>
                                        <p:cTn id="46" dur="1000"/>
                                        <p:tgtEl>
                                          <p:spTgt spid="2">
                                            <p:txEl>
                                              <p:pRg st="5" end="5"/>
                                            </p:txEl>
                                          </p:spTgt>
                                        </p:tgtEl>
                                      </p:cBhvr>
                                    </p:animEffect>
                                    <p:anim calcmode="lin" valueType="num">
                                      <p:cBhvr>
                                        <p:cTn id="4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49" fill="hold">
                            <p:stCondLst>
                              <p:cond delay="1000"/>
                            </p:stCondLst>
                            <p:childTnLst>
                              <p:par>
                                <p:cTn id="50" presetID="53" presetClass="entr" presetSubtype="16"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2">
                                            <p:txEl>
                                              <p:pRg st="6" end="6"/>
                                            </p:txEl>
                                          </p:spTgt>
                                        </p:tgtEl>
                                        <p:attrNameLst>
                                          <p:attrName>style.visibility</p:attrName>
                                        </p:attrNameLst>
                                      </p:cBhvr>
                                      <p:to>
                                        <p:strVal val="visible"/>
                                      </p:to>
                                    </p:set>
                                    <p:animEffect transition="in" filter="fade">
                                      <p:cBhvr>
                                        <p:cTn id="59" dur="1000"/>
                                        <p:tgtEl>
                                          <p:spTgt spid="2">
                                            <p:txEl>
                                              <p:pRg st="6" end="6"/>
                                            </p:txEl>
                                          </p:spTgt>
                                        </p:tgtEl>
                                      </p:cBhvr>
                                    </p:animEffect>
                                    <p:anim calcmode="lin" valueType="num">
                                      <p:cBhvr>
                                        <p:cTn id="6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6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nodeType="afterEffect">
                                  <p:stCondLst>
                                    <p:cond delay="0"/>
                                  </p:stCondLst>
                                  <p:childTnLst>
                                    <p:set>
                                      <p:cBhvr>
                                        <p:cTn id="64" dur="1" fill="hold">
                                          <p:stCondLst>
                                            <p:cond delay="0"/>
                                          </p:stCondLst>
                                        </p:cTn>
                                        <p:tgtEl>
                                          <p:spTgt spid="2">
                                            <p:txEl>
                                              <p:pRg st="7" end="7"/>
                                            </p:txEl>
                                          </p:spTgt>
                                        </p:tgtEl>
                                        <p:attrNameLst>
                                          <p:attrName>style.visibility</p:attrName>
                                        </p:attrNameLst>
                                      </p:cBhvr>
                                      <p:to>
                                        <p:strVal val="visible"/>
                                      </p:to>
                                    </p:set>
                                    <p:animEffect transition="in" filter="fade">
                                      <p:cBhvr>
                                        <p:cTn id="65" dur="1000"/>
                                        <p:tgtEl>
                                          <p:spTgt spid="2">
                                            <p:txEl>
                                              <p:pRg st="7" end="7"/>
                                            </p:txEl>
                                          </p:spTgt>
                                        </p:tgtEl>
                                      </p:cBhvr>
                                    </p:animEffect>
                                    <p:anim calcmode="lin" valueType="num">
                                      <p:cBhvr>
                                        <p:cTn id="6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68" fill="hold">
                            <p:stCondLst>
                              <p:cond delay="2000"/>
                            </p:stCondLst>
                            <p:childTnLst>
                              <p:par>
                                <p:cTn id="69" presetID="42" presetClass="entr" presetSubtype="0" fill="hold" nodeType="afterEffect">
                                  <p:stCondLst>
                                    <p:cond delay="0"/>
                                  </p:stCondLst>
                                  <p:childTnLst>
                                    <p:set>
                                      <p:cBhvr>
                                        <p:cTn id="70" dur="1" fill="hold">
                                          <p:stCondLst>
                                            <p:cond delay="0"/>
                                          </p:stCondLst>
                                        </p:cTn>
                                        <p:tgtEl>
                                          <p:spTgt spid="2">
                                            <p:txEl>
                                              <p:pRg st="8" end="8"/>
                                            </p:txEl>
                                          </p:spTgt>
                                        </p:tgtEl>
                                        <p:attrNameLst>
                                          <p:attrName>style.visibility</p:attrName>
                                        </p:attrNameLst>
                                      </p:cBhvr>
                                      <p:to>
                                        <p:strVal val="visible"/>
                                      </p:to>
                                    </p:set>
                                    <p:animEffect transition="in" filter="fade">
                                      <p:cBhvr>
                                        <p:cTn id="71" dur="1000"/>
                                        <p:tgtEl>
                                          <p:spTgt spid="2">
                                            <p:txEl>
                                              <p:pRg st="8" end="8"/>
                                            </p:txEl>
                                          </p:spTgt>
                                        </p:tgtEl>
                                      </p:cBhvr>
                                    </p:animEffect>
                                    <p:anim calcmode="lin" valueType="num">
                                      <p:cBhvr>
                                        <p:cTn id="7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74" fill="hold">
                            <p:stCondLst>
                              <p:cond delay="3000"/>
                            </p:stCondLst>
                            <p:childTnLst>
                              <p:par>
                                <p:cTn id="75" presetID="42" presetClass="entr" presetSubtype="0" fill="hold" nodeType="afterEffect">
                                  <p:stCondLst>
                                    <p:cond delay="0"/>
                                  </p:stCondLst>
                                  <p:childTnLst>
                                    <p:set>
                                      <p:cBhvr>
                                        <p:cTn id="76" dur="1" fill="hold">
                                          <p:stCondLst>
                                            <p:cond delay="0"/>
                                          </p:stCondLst>
                                        </p:cTn>
                                        <p:tgtEl>
                                          <p:spTgt spid="2">
                                            <p:txEl>
                                              <p:pRg st="9" end="9"/>
                                            </p:txEl>
                                          </p:spTgt>
                                        </p:tgtEl>
                                        <p:attrNameLst>
                                          <p:attrName>style.visibility</p:attrName>
                                        </p:attrNameLst>
                                      </p:cBhvr>
                                      <p:to>
                                        <p:strVal val="visible"/>
                                      </p:to>
                                    </p:set>
                                    <p:animEffect transition="in" filter="fade">
                                      <p:cBhvr>
                                        <p:cTn id="77" dur="1000"/>
                                        <p:tgtEl>
                                          <p:spTgt spid="2">
                                            <p:txEl>
                                              <p:pRg st="9" end="9"/>
                                            </p:txEl>
                                          </p:spTgt>
                                        </p:tgtEl>
                                      </p:cBhvr>
                                    </p:animEffect>
                                    <p:anim calcmode="lin" valueType="num">
                                      <p:cBhvr>
                                        <p:cTn id="7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par>
                          <p:cTn id="80" fill="hold">
                            <p:stCondLst>
                              <p:cond delay="4000"/>
                            </p:stCondLst>
                            <p:childTnLst>
                              <p:par>
                                <p:cTn id="81" presetID="42" presetClass="entr" presetSubtype="0" fill="hold" nodeType="afterEffect">
                                  <p:stCondLst>
                                    <p:cond delay="0"/>
                                  </p:stCondLst>
                                  <p:childTnLst>
                                    <p:set>
                                      <p:cBhvr>
                                        <p:cTn id="82" dur="1" fill="hold">
                                          <p:stCondLst>
                                            <p:cond delay="0"/>
                                          </p:stCondLst>
                                        </p:cTn>
                                        <p:tgtEl>
                                          <p:spTgt spid="2">
                                            <p:txEl>
                                              <p:pRg st="10" end="10"/>
                                            </p:txEl>
                                          </p:spTgt>
                                        </p:tgtEl>
                                        <p:attrNameLst>
                                          <p:attrName>style.visibility</p:attrName>
                                        </p:attrNameLst>
                                      </p:cBhvr>
                                      <p:to>
                                        <p:strVal val="visible"/>
                                      </p:to>
                                    </p:set>
                                    <p:animEffect transition="in" filter="fade">
                                      <p:cBhvr>
                                        <p:cTn id="83" dur="1000"/>
                                        <p:tgtEl>
                                          <p:spTgt spid="2">
                                            <p:txEl>
                                              <p:pRg st="10" end="10"/>
                                            </p:txEl>
                                          </p:spTgt>
                                        </p:tgtEl>
                                      </p:cBhvr>
                                    </p:animEffect>
                                    <p:anim calcmode="lin" valueType="num">
                                      <p:cBhvr>
                                        <p:cTn id="8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5"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2">
                                            <p:txEl>
                                              <p:pRg st="11" end="11"/>
                                            </p:txEl>
                                          </p:spTgt>
                                        </p:tgtEl>
                                        <p:attrNameLst>
                                          <p:attrName>style.visibility</p:attrName>
                                        </p:attrNameLst>
                                      </p:cBhvr>
                                      <p:to>
                                        <p:strVal val="visible"/>
                                      </p:to>
                                    </p:set>
                                    <p:animEffect transition="in" filter="fade">
                                      <p:cBhvr>
                                        <p:cTn id="90" dur="1000"/>
                                        <p:tgtEl>
                                          <p:spTgt spid="2">
                                            <p:txEl>
                                              <p:pRg st="11" end="11"/>
                                            </p:txEl>
                                          </p:spTgt>
                                        </p:tgtEl>
                                      </p:cBhvr>
                                    </p:animEffect>
                                    <p:anim calcmode="lin" valueType="num">
                                      <p:cBhvr>
                                        <p:cTn id="91"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92"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par>
                          <p:cTn id="93" fill="hold">
                            <p:stCondLst>
                              <p:cond delay="1000"/>
                            </p:stCondLst>
                            <p:childTnLst>
                              <p:par>
                                <p:cTn id="94" presetID="53" presetClass="entr" presetSubtype="16" fill="hold" nodeType="after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p:cTn id="96" dur="500" fill="hold"/>
                                        <p:tgtEl>
                                          <p:spTgt spid="6"/>
                                        </p:tgtEl>
                                        <p:attrNameLst>
                                          <p:attrName>ppt_w</p:attrName>
                                        </p:attrNameLst>
                                      </p:cBhvr>
                                      <p:tavLst>
                                        <p:tav tm="0">
                                          <p:val>
                                            <p:fltVal val="0"/>
                                          </p:val>
                                        </p:tav>
                                        <p:tav tm="100000">
                                          <p:val>
                                            <p:strVal val="#ppt_w"/>
                                          </p:val>
                                        </p:tav>
                                      </p:tavLst>
                                    </p:anim>
                                    <p:anim calcmode="lin" valueType="num">
                                      <p:cBhvr>
                                        <p:cTn id="97" dur="500" fill="hold"/>
                                        <p:tgtEl>
                                          <p:spTgt spid="6"/>
                                        </p:tgtEl>
                                        <p:attrNameLst>
                                          <p:attrName>ppt_h</p:attrName>
                                        </p:attrNameLst>
                                      </p:cBhvr>
                                      <p:tavLst>
                                        <p:tav tm="0">
                                          <p:val>
                                            <p:fltVal val="0"/>
                                          </p:val>
                                        </p:tav>
                                        <p:tav tm="100000">
                                          <p:val>
                                            <p:strVal val="#ppt_h"/>
                                          </p:val>
                                        </p:tav>
                                      </p:tavLst>
                                    </p:anim>
                                    <p:animEffect transition="in" filter="fade">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2">
                                            <p:txEl>
                                              <p:pRg st="12" end="12"/>
                                            </p:txEl>
                                          </p:spTgt>
                                        </p:tgtEl>
                                        <p:attrNameLst>
                                          <p:attrName>style.visibility</p:attrName>
                                        </p:attrNameLst>
                                      </p:cBhvr>
                                      <p:to>
                                        <p:strVal val="visible"/>
                                      </p:to>
                                    </p:set>
                                    <p:animEffect transition="in" filter="fade">
                                      <p:cBhvr>
                                        <p:cTn id="103" dur="1000"/>
                                        <p:tgtEl>
                                          <p:spTgt spid="2">
                                            <p:txEl>
                                              <p:pRg st="12" end="12"/>
                                            </p:txEl>
                                          </p:spTgt>
                                        </p:tgtEl>
                                      </p:cBhvr>
                                    </p:animEffect>
                                    <p:anim calcmode="lin" valueType="num">
                                      <p:cBhvr>
                                        <p:cTn id="104"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105"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par>
                          <p:cTn id="106" fill="hold">
                            <p:stCondLst>
                              <p:cond delay="1000"/>
                            </p:stCondLst>
                            <p:childTnLst>
                              <p:par>
                                <p:cTn id="107" presetID="42" presetClass="entr" presetSubtype="0" fill="hold" nodeType="afterEffect">
                                  <p:stCondLst>
                                    <p:cond delay="0"/>
                                  </p:stCondLst>
                                  <p:childTnLst>
                                    <p:set>
                                      <p:cBhvr>
                                        <p:cTn id="108" dur="1" fill="hold">
                                          <p:stCondLst>
                                            <p:cond delay="0"/>
                                          </p:stCondLst>
                                        </p:cTn>
                                        <p:tgtEl>
                                          <p:spTgt spid="2">
                                            <p:txEl>
                                              <p:pRg st="13" end="13"/>
                                            </p:txEl>
                                          </p:spTgt>
                                        </p:tgtEl>
                                        <p:attrNameLst>
                                          <p:attrName>style.visibility</p:attrName>
                                        </p:attrNameLst>
                                      </p:cBhvr>
                                      <p:to>
                                        <p:strVal val="visible"/>
                                      </p:to>
                                    </p:set>
                                    <p:animEffect transition="in" filter="fade">
                                      <p:cBhvr>
                                        <p:cTn id="109" dur="1000"/>
                                        <p:tgtEl>
                                          <p:spTgt spid="2">
                                            <p:txEl>
                                              <p:pRg st="13" end="13"/>
                                            </p:txEl>
                                          </p:spTgt>
                                        </p:tgtEl>
                                      </p:cBhvr>
                                    </p:animEffect>
                                    <p:anim calcmode="lin" valueType="num">
                                      <p:cBhvr>
                                        <p:cTn id="110"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111"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par>
                          <p:cTn id="112" fill="hold">
                            <p:stCondLst>
                              <p:cond delay="2000"/>
                            </p:stCondLst>
                            <p:childTnLst>
                              <p:par>
                                <p:cTn id="113" presetID="42" presetClass="entr" presetSubtype="0" fill="hold" nodeType="afterEffect">
                                  <p:stCondLst>
                                    <p:cond delay="0"/>
                                  </p:stCondLst>
                                  <p:childTnLst>
                                    <p:set>
                                      <p:cBhvr>
                                        <p:cTn id="114" dur="1" fill="hold">
                                          <p:stCondLst>
                                            <p:cond delay="0"/>
                                          </p:stCondLst>
                                        </p:cTn>
                                        <p:tgtEl>
                                          <p:spTgt spid="2">
                                            <p:txEl>
                                              <p:pRg st="14" end="14"/>
                                            </p:txEl>
                                          </p:spTgt>
                                        </p:tgtEl>
                                        <p:attrNameLst>
                                          <p:attrName>style.visibility</p:attrName>
                                        </p:attrNameLst>
                                      </p:cBhvr>
                                      <p:to>
                                        <p:strVal val="visible"/>
                                      </p:to>
                                    </p:set>
                                    <p:animEffect transition="in" filter="fade">
                                      <p:cBhvr>
                                        <p:cTn id="115" dur="1000"/>
                                        <p:tgtEl>
                                          <p:spTgt spid="2">
                                            <p:txEl>
                                              <p:pRg st="14" end="14"/>
                                            </p:txEl>
                                          </p:spTgt>
                                        </p:tgtEl>
                                      </p:cBhvr>
                                    </p:animEffect>
                                    <p:anim calcmode="lin" valueType="num">
                                      <p:cBhvr>
                                        <p:cTn id="116"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117" dur="1000" fill="hold"/>
                                        <p:tgtEl>
                                          <p:spTgt spid="2">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solidFill>
            <a:srgbClr val="008000"/>
          </a:solidFill>
        </p:spPr>
        <p:txBody>
          <a:bodyPr/>
          <a:lstStyle/>
          <a:p>
            <a:pPr eaLnBrk="1" hangingPunct="1"/>
            <a:r>
              <a:rPr lang="en-US" sz="3200" dirty="0">
                <a:solidFill>
                  <a:srgbClr val="FFFFFF"/>
                </a:solidFill>
              </a:rPr>
              <a:t>Continuum of School-Wide </a:t>
            </a:r>
            <a:br>
              <a:rPr lang="en-US" sz="3200" dirty="0">
                <a:solidFill>
                  <a:srgbClr val="FFFFFF"/>
                </a:solidFill>
              </a:rPr>
            </a:br>
            <a:r>
              <a:rPr lang="en-US" sz="3200" dirty="0">
                <a:solidFill>
                  <a:srgbClr val="FFFFFF"/>
                </a:solidFill>
              </a:rPr>
              <a:t>Instructional &amp; Positive Behavior Support</a:t>
            </a:r>
          </a:p>
        </p:txBody>
      </p:sp>
      <p:sp>
        <p:nvSpPr>
          <p:cNvPr id="128003" name="Rectangle 3"/>
          <p:cNvSpPr>
            <a:spLocks noChangeArrowheads="1"/>
          </p:cNvSpPr>
          <p:nvPr/>
        </p:nvSpPr>
        <p:spPr bwMode="auto">
          <a:xfrm>
            <a:off x="0" y="1529834"/>
            <a:ext cx="184666" cy="369332"/>
          </a:xfrm>
          <a:prstGeom prst="rect">
            <a:avLst/>
          </a:prstGeom>
          <a:noFill/>
          <a:ln w="9525">
            <a:noFill/>
            <a:miter lim="800000"/>
            <a:headEnd/>
            <a:tailEnd/>
          </a:ln>
        </p:spPr>
        <p:txBody>
          <a:bodyPr wrap="none" anchor="ctr">
            <a:prstTxWarp prst="textNoShape">
              <a:avLst/>
            </a:prstTxWarp>
            <a:spAutoFit/>
          </a:bodyPr>
          <a:lstStyle/>
          <a:p>
            <a:endParaRPr lang="en-US" sz="1800">
              <a:latin typeface="+mj-lt"/>
            </a:endParaRPr>
          </a:p>
        </p:txBody>
      </p:sp>
      <p:sp>
        <p:nvSpPr>
          <p:cNvPr id="203780" name="Text Box 4"/>
          <p:cNvSpPr txBox="1">
            <a:spLocks noChangeArrowheads="1"/>
          </p:cNvSpPr>
          <p:nvPr/>
        </p:nvSpPr>
        <p:spPr bwMode="auto">
          <a:xfrm>
            <a:off x="946295" y="2743200"/>
            <a:ext cx="2136485" cy="1477328"/>
          </a:xfrm>
          <a:prstGeom prst="rect">
            <a:avLst/>
          </a:prstGeom>
          <a:solidFill>
            <a:srgbClr val="EAEAEA"/>
          </a:solidFill>
          <a:ln w="9525">
            <a:solidFill>
              <a:schemeClr val="tx2"/>
            </a:solidFill>
            <a:miter lim="800000"/>
            <a:headEnd/>
            <a:tailEnd/>
          </a:ln>
        </p:spPr>
        <p:txBody>
          <a:bodyPr wrap="none">
            <a:prstTxWarp prst="textNoShape">
              <a:avLst/>
            </a:prstTxWarp>
            <a:spAutoFit/>
          </a:bodyPr>
          <a:lstStyle/>
          <a:p>
            <a:pPr algn="ctr" eaLnBrk="0" hangingPunct="0"/>
            <a:r>
              <a:rPr lang="en-US" sz="1800" b="1" dirty="0">
                <a:solidFill>
                  <a:srgbClr val="00CC66"/>
                </a:solidFill>
                <a:latin typeface="+mj-lt"/>
              </a:rPr>
              <a:t>Primary Prevention</a:t>
            </a:r>
            <a:r>
              <a:rPr lang="en-US" sz="1800" dirty="0">
                <a:latin typeface="+mj-lt"/>
              </a:rPr>
              <a:t>:</a:t>
            </a:r>
          </a:p>
          <a:p>
            <a:pPr algn="ctr" eaLnBrk="0" hangingPunct="0"/>
            <a:r>
              <a:rPr lang="en-US" sz="1800" dirty="0">
                <a:latin typeface="+mj-lt"/>
              </a:rPr>
              <a:t>School-/Classroom-</a:t>
            </a:r>
          </a:p>
          <a:p>
            <a:pPr algn="ctr" eaLnBrk="0" hangingPunct="0"/>
            <a:r>
              <a:rPr lang="en-US" sz="1800" dirty="0">
                <a:latin typeface="+mj-lt"/>
              </a:rPr>
              <a:t>Wide Systems for</a:t>
            </a:r>
          </a:p>
          <a:p>
            <a:pPr algn="ctr" eaLnBrk="0" hangingPunct="0"/>
            <a:r>
              <a:rPr lang="en-US" sz="1800" dirty="0">
                <a:latin typeface="+mj-lt"/>
              </a:rPr>
              <a:t>All Students,</a:t>
            </a:r>
          </a:p>
          <a:p>
            <a:pPr algn="ctr" eaLnBrk="0" hangingPunct="0"/>
            <a:r>
              <a:rPr lang="en-US" sz="1800" dirty="0">
                <a:latin typeface="+mj-lt"/>
              </a:rPr>
              <a:t>Staff, &amp; Settings</a:t>
            </a:r>
          </a:p>
        </p:txBody>
      </p:sp>
      <p:sp>
        <p:nvSpPr>
          <p:cNvPr id="203781" name="Text Box 5"/>
          <p:cNvSpPr txBox="1">
            <a:spLocks noChangeArrowheads="1"/>
          </p:cNvSpPr>
          <p:nvPr/>
        </p:nvSpPr>
        <p:spPr bwMode="auto">
          <a:xfrm>
            <a:off x="6248400" y="3429000"/>
            <a:ext cx="2689225" cy="1200150"/>
          </a:xfrm>
          <a:prstGeom prst="rect">
            <a:avLst/>
          </a:prstGeom>
          <a:solidFill>
            <a:srgbClr val="EAEAEA"/>
          </a:solidFill>
          <a:ln w="9525">
            <a:solidFill>
              <a:schemeClr val="tx2"/>
            </a:solidFill>
            <a:miter lim="800000"/>
            <a:headEnd/>
            <a:tailEnd/>
          </a:ln>
        </p:spPr>
        <p:txBody>
          <a:bodyPr>
            <a:prstTxWarp prst="textNoShape">
              <a:avLst/>
            </a:prstTxWarp>
            <a:spAutoFit/>
          </a:bodyPr>
          <a:lstStyle/>
          <a:p>
            <a:pPr algn="ctr" eaLnBrk="0" hangingPunct="0"/>
            <a:r>
              <a:rPr lang="en-US" sz="1800" b="1">
                <a:solidFill>
                  <a:srgbClr val="FFFF00"/>
                </a:solidFill>
                <a:latin typeface="+mj-lt"/>
              </a:rPr>
              <a:t>Secondary Prevention</a:t>
            </a:r>
            <a:r>
              <a:rPr lang="en-US" sz="1800">
                <a:latin typeface="+mj-lt"/>
              </a:rPr>
              <a:t>:</a:t>
            </a:r>
          </a:p>
          <a:p>
            <a:pPr algn="ctr" eaLnBrk="0" hangingPunct="0"/>
            <a:r>
              <a:rPr lang="en-US" sz="1800">
                <a:latin typeface="+mj-lt"/>
              </a:rPr>
              <a:t>Specialized Group</a:t>
            </a:r>
          </a:p>
          <a:p>
            <a:pPr algn="ctr" eaLnBrk="0" hangingPunct="0"/>
            <a:r>
              <a:rPr lang="en-US" sz="1800">
                <a:latin typeface="+mj-lt"/>
              </a:rPr>
              <a:t>Systems for Students with At-Risk Behavior</a:t>
            </a:r>
          </a:p>
        </p:txBody>
      </p:sp>
      <p:sp>
        <p:nvSpPr>
          <p:cNvPr id="203782" name="Text Box 6"/>
          <p:cNvSpPr txBox="1">
            <a:spLocks noChangeArrowheads="1"/>
          </p:cNvSpPr>
          <p:nvPr/>
        </p:nvSpPr>
        <p:spPr bwMode="auto">
          <a:xfrm>
            <a:off x="6248400" y="1828800"/>
            <a:ext cx="2667000" cy="1474788"/>
          </a:xfrm>
          <a:prstGeom prst="rect">
            <a:avLst/>
          </a:prstGeom>
          <a:solidFill>
            <a:srgbClr val="EAEAEA"/>
          </a:solidFill>
          <a:ln w="9525">
            <a:solidFill>
              <a:schemeClr val="tx2"/>
            </a:solidFill>
            <a:miter lim="800000"/>
            <a:headEnd/>
            <a:tailEnd/>
          </a:ln>
        </p:spPr>
        <p:txBody>
          <a:bodyPr>
            <a:prstTxWarp prst="textNoShape">
              <a:avLst/>
            </a:prstTxWarp>
            <a:spAutoFit/>
          </a:bodyPr>
          <a:lstStyle/>
          <a:p>
            <a:pPr algn="ctr" eaLnBrk="0" hangingPunct="0"/>
            <a:r>
              <a:rPr lang="en-US" sz="1800" b="1">
                <a:solidFill>
                  <a:srgbClr val="FF0000"/>
                </a:solidFill>
                <a:latin typeface="+mj-lt"/>
              </a:rPr>
              <a:t>Tertiary Prevention</a:t>
            </a:r>
            <a:r>
              <a:rPr lang="en-US" sz="1800">
                <a:solidFill>
                  <a:srgbClr val="FF0000"/>
                </a:solidFill>
                <a:latin typeface="+mj-lt"/>
              </a:rPr>
              <a:t>:</a:t>
            </a:r>
          </a:p>
          <a:p>
            <a:pPr algn="ctr" eaLnBrk="0" hangingPunct="0"/>
            <a:r>
              <a:rPr lang="en-US" sz="1800">
                <a:latin typeface="+mj-lt"/>
              </a:rPr>
              <a:t>Specialized </a:t>
            </a:r>
          </a:p>
          <a:p>
            <a:pPr algn="ctr" eaLnBrk="0" hangingPunct="0"/>
            <a:r>
              <a:rPr lang="en-US" sz="1800">
                <a:latin typeface="+mj-lt"/>
              </a:rPr>
              <a:t>Individualized</a:t>
            </a:r>
          </a:p>
          <a:p>
            <a:pPr algn="ctr" eaLnBrk="0" hangingPunct="0"/>
            <a:r>
              <a:rPr lang="en-US" sz="1800">
                <a:latin typeface="+mj-lt"/>
              </a:rPr>
              <a:t>Systems for Students with High-Risk Behavior</a:t>
            </a:r>
          </a:p>
        </p:txBody>
      </p:sp>
      <p:sp>
        <p:nvSpPr>
          <p:cNvPr id="128007" name="AutoShape 7"/>
          <p:cNvSpPr>
            <a:spLocks noChangeArrowheads="1"/>
          </p:cNvSpPr>
          <p:nvPr/>
        </p:nvSpPr>
        <p:spPr bwMode="auto">
          <a:xfrm>
            <a:off x="2514600" y="2154238"/>
            <a:ext cx="4724400" cy="4308475"/>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03784" name="AutoShape 8"/>
          <p:cNvSpPr>
            <a:spLocks noChangeArrowheads="1"/>
          </p:cNvSpPr>
          <p:nvPr/>
        </p:nvSpPr>
        <p:spPr bwMode="auto">
          <a:xfrm>
            <a:off x="4286250" y="2092325"/>
            <a:ext cx="1181100" cy="1123950"/>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03785" name="AutoShape 9"/>
          <p:cNvSpPr>
            <a:spLocks noChangeArrowheads="1"/>
          </p:cNvSpPr>
          <p:nvPr/>
        </p:nvSpPr>
        <p:spPr bwMode="auto">
          <a:xfrm>
            <a:off x="4621213" y="2092325"/>
            <a:ext cx="522287" cy="500063"/>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sz="1800">
              <a:solidFill>
                <a:srgbClr val="FFFFFF"/>
              </a:solidFill>
              <a:latin typeface="+mj-lt"/>
            </a:endParaRPr>
          </a:p>
        </p:txBody>
      </p:sp>
      <p:sp>
        <p:nvSpPr>
          <p:cNvPr id="203786" name="AutoShape 10"/>
          <p:cNvSpPr>
            <a:spLocks/>
          </p:cNvSpPr>
          <p:nvPr/>
        </p:nvSpPr>
        <p:spPr bwMode="auto">
          <a:xfrm rot="1672209">
            <a:off x="3048000" y="1752600"/>
            <a:ext cx="590550" cy="4648200"/>
          </a:xfrm>
          <a:prstGeom prst="leftBrace">
            <a:avLst>
              <a:gd name="adj1" fmla="val 65591"/>
              <a:gd name="adj2" fmla="val 50000"/>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03787" name="AutoShape 11"/>
          <p:cNvSpPr>
            <a:spLocks/>
          </p:cNvSpPr>
          <p:nvPr/>
        </p:nvSpPr>
        <p:spPr bwMode="auto">
          <a:xfrm rot="-1359906">
            <a:off x="5410200" y="1828800"/>
            <a:ext cx="393700" cy="498475"/>
          </a:xfrm>
          <a:prstGeom prst="rightBrace">
            <a:avLst>
              <a:gd name="adj1" fmla="val 10551"/>
              <a:gd name="adj2" fmla="val 56769"/>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03788" name="AutoShape 12"/>
          <p:cNvSpPr>
            <a:spLocks/>
          </p:cNvSpPr>
          <p:nvPr/>
        </p:nvSpPr>
        <p:spPr bwMode="auto">
          <a:xfrm rot="-1676041">
            <a:off x="5335588" y="1984375"/>
            <a:ext cx="393700" cy="1185863"/>
          </a:xfrm>
          <a:prstGeom prst="rightBrace">
            <a:avLst>
              <a:gd name="adj1" fmla="val 25101"/>
              <a:gd name="adj2" fmla="val 83333"/>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03789" name="Text Box 13"/>
          <p:cNvSpPr txBox="1">
            <a:spLocks noChangeArrowheads="1"/>
          </p:cNvSpPr>
          <p:nvPr/>
        </p:nvSpPr>
        <p:spPr bwMode="auto">
          <a:xfrm>
            <a:off x="3400425" y="6089650"/>
            <a:ext cx="3051175" cy="457200"/>
          </a:xfrm>
          <a:prstGeom prst="rect">
            <a:avLst/>
          </a:prstGeom>
          <a:noFill/>
          <a:ln w="9525">
            <a:noFill/>
            <a:miter lim="800000"/>
            <a:headEnd/>
            <a:tailEnd/>
          </a:ln>
        </p:spPr>
        <p:txBody>
          <a:bodyPr>
            <a:prstTxWarp prst="textNoShape">
              <a:avLst/>
            </a:prstTxWarp>
            <a:spAutoFit/>
          </a:bodyPr>
          <a:lstStyle/>
          <a:p>
            <a:pPr algn="ctr" eaLnBrk="0" hangingPunct="0"/>
            <a:r>
              <a:rPr lang="en-US" dirty="0">
                <a:solidFill>
                  <a:srgbClr val="FFFFFF"/>
                </a:solidFill>
                <a:latin typeface="+mj-lt"/>
              </a:rPr>
              <a:t>~80% of Students</a:t>
            </a:r>
          </a:p>
        </p:txBody>
      </p:sp>
      <p:sp>
        <p:nvSpPr>
          <p:cNvPr id="203790" name="Text Box 14"/>
          <p:cNvSpPr txBox="1">
            <a:spLocks noChangeArrowheads="1"/>
          </p:cNvSpPr>
          <p:nvPr/>
        </p:nvSpPr>
        <p:spPr bwMode="auto">
          <a:xfrm>
            <a:off x="4356100" y="2903538"/>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a:latin typeface="+mj-lt"/>
              </a:rPr>
              <a:t>~15%</a:t>
            </a:r>
            <a:r>
              <a:rPr lang="en-US" sz="1800">
                <a:latin typeface="+mj-lt"/>
              </a:rPr>
              <a:t> </a:t>
            </a:r>
          </a:p>
        </p:txBody>
      </p:sp>
      <p:sp>
        <p:nvSpPr>
          <p:cNvPr id="203791" name="Text Box 15"/>
          <p:cNvSpPr txBox="1">
            <a:spLocks noChangeArrowheads="1"/>
          </p:cNvSpPr>
          <p:nvPr/>
        </p:nvSpPr>
        <p:spPr bwMode="auto">
          <a:xfrm>
            <a:off x="4343400" y="2209800"/>
            <a:ext cx="1082675" cy="396875"/>
          </a:xfrm>
          <a:prstGeom prst="rect">
            <a:avLst/>
          </a:prstGeom>
          <a:noFill/>
          <a:ln w="9525">
            <a:noFill/>
            <a:miter lim="800000"/>
            <a:headEnd/>
            <a:tailEnd/>
          </a:ln>
        </p:spPr>
        <p:txBody>
          <a:bodyPr>
            <a:prstTxWarp prst="textNoShape">
              <a:avLst/>
            </a:prstTxWarp>
            <a:spAutoFit/>
          </a:bodyPr>
          <a:lstStyle/>
          <a:p>
            <a:pPr algn="ctr" eaLnBrk="0" hangingPunct="0"/>
            <a:r>
              <a:rPr lang="en-US" sz="2000" dirty="0">
                <a:solidFill>
                  <a:srgbClr val="FFFFFF"/>
                </a:solidFill>
                <a:latin typeface="+mj-lt"/>
              </a:rPr>
              <a:t>~5%</a:t>
            </a:r>
            <a:r>
              <a:rPr lang="en-US" sz="1800" dirty="0">
                <a:solidFill>
                  <a:srgbClr val="FFFFFF"/>
                </a:solidFill>
                <a:latin typeface="+mj-lt"/>
              </a:rPr>
              <a:t> </a:t>
            </a:r>
          </a:p>
        </p:txBody>
      </p:sp>
      <p:cxnSp>
        <p:nvCxnSpPr>
          <p:cNvPr id="203792" name="AutoShape 16"/>
          <p:cNvCxnSpPr>
            <a:cxnSpLocks noChangeShapeType="1"/>
            <a:stCxn id="203788" idx="1"/>
            <a:endCxn id="203781" idx="1"/>
          </p:cNvCxnSpPr>
          <p:nvPr/>
        </p:nvCxnSpPr>
        <p:spPr bwMode="auto">
          <a:xfrm>
            <a:off x="5897563" y="2828925"/>
            <a:ext cx="350837" cy="1200150"/>
          </a:xfrm>
          <a:prstGeom prst="curvedConnector3">
            <a:avLst>
              <a:gd name="adj1" fmla="val 61991"/>
            </a:avLst>
          </a:prstGeom>
          <a:noFill/>
          <a:ln w="9525">
            <a:solidFill>
              <a:schemeClr val="tx1"/>
            </a:solidFill>
            <a:round/>
            <a:headEnd/>
            <a:tailEnd/>
          </a:ln>
        </p:spPr>
      </p:cxnSp>
      <p:cxnSp>
        <p:nvCxnSpPr>
          <p:cNvPr id="203793" name="AutoShape 17"/>
          <p:cNvCxnSpPr>
            <a:cxnSpLocks noChangeShapeType="1"/>
            <a:stCxn id="203787" idx="1"/>
            <a:endCxn id="203782" idx="1"/>
          </p:cNvCxnSpPr>
          <p:nvPr/>
        </p:nvCxnSpPr>
        <p:spPr bwMode="auto">
          <a:xfrm>
            <a:off x="5810250" y="2028825"/>
            <a:ext cx="438150" cy="538163"/>
          </a:xfrm>
          <a:prstGeom prst="curvedConnector3">
            <a:avLst>
              <a:gd name="adj1" fmla="val 58333"/>
            </a:avLst>
          </a:prstGeom>
          <a:noFill/>
          <a:ln w="9525">
            <a:solidFill>
              <a:schemeClr val="tx1"/>
            </a:solidFill>
            <a:round/>
            <a:headEnd/>
            <a:tailEnd/>
          </a:ln>
        </p:spPr>
      </p:cxnSp>
      <p:grpSp>
        <p:nvGrpSpPr>
          <p:cNvPr id="25" name="Group 5"/>
          <p:cNvGrpSpPr/>
          <p:nvPr/>
        </p:nvGrpSpPr>
        <p:grpSpPr>
          <a:xfrm>
            <a:off x="-140380" y="5333999"/>
            <a:ext cx="1588180" cy="1676401"/>
            <a:chOff x="-140380" y="5333999"/>
            <a:chExt cx="1588180" cy="1676401"/>
          </a:xfrm>
        </p:grpSpPr>
        <p:pic>
          <p:nvPicPr>
            <p:cNvPr id="26"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I.C.iii</a:t>
              </a:r>
              <a:endParaRPr lang="en-US" sz="2000" b="1" dirty="0">
                <a:solidFill>
                  <a:srgbClr val="000000"/>
                </a:solidFill>
                <a:latin typeface="+mj-lt"/>
              </a:endParaRPr>
            </a:p>
          </p:txBody>
        </p:sp>
      </p:grpSp>
      <p:pic>
        <p:nvPicPr>
          <p:cNvPr id="28" name="Picture 27"/>
          <p:cNvPicPr/>
          <p:nvPr/>
        </p:nvPicPr>
        <p:blipFill>
          <a:blip r:embed="rId3">
            <a:extLst>
              <a:ext uri="{28A0092B-C50C-407E-A947-70E740481C1C}">
                <a14:useLocalDpi xmlns:a14="http://schemas.microsoft.com/office/drawing/2010/main"/>
              </a:ext>
            </a:extLst>
          </a:blip>
          <a:srcRect/>
          <a:stretch>
            <a:fillRect/>
          </a:stretch>
        </p:blipFill>
        <p:spPr bwMode="auto">
          <a:xfrm>
            <a:off x="8001506" y="838200"/>
            <a:ext cx="1142494" cy="114300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wipe(down)">
                                      <p:cBhvr>
                                        <p:cTn id="7" dur="500"/>
                                        <p:tgtEl>
                                          <p:spTgt spid="20378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3786"/>
                                        </p:tgtEl>
                                        <p:attrNameLst>
                                          <p:attrName>style.visibility</p:attrName>
                                        </p:attrNameLst>
                                      </p:cBhvr>
                                      <p:to>
                                        <p:strVal val="visible"/>
                                      </p:to>
                                    </p:set>
                                    <p:animEffect transition="in" filter="wipe(down)">
                                      <p:cBhvr>
                                        <p:cTn id="10" dur="500"/>
                                        <p:tgtEl>
                                          <p:spTgt spid="20378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3789"/>
                                        </p:tgtEl>
                                        <p:attrNameLst>
                                          <p:attrName>style.visibility</p:attrName>
                                        </p:attrNameLst>
                                      </p:cBhvr>
                                      <p:to>
                                        <p:strVal val="visible"/>
                                      </p:to>
                                    </p:set>
                                    <p:anim calcmode="lin" valueType="num">
                                      <p:cBhvr additive="base">
                                        <p:cTn id="15" dur="500" fill="hold"/>
                                        <p:tgtEl>
                                          <p:spTgt spid="203789"/>
                                        </p:tgtEl>
                                        <p:attrNameLst>
                                          <p:attrName>ppt_x</p:attrName>
                                        </p:attrNameLst>
                                      </p:cBhvr>
                                      <p:tavLst>
                                        <p:tav tm="0">
                                          <p:val>
                                            <p:strVal val="#ppt_x"/>
                                          </p:val>
                                        </p:tav>
                                        <p:tav tm="100000">
                                          <p:val>
                                            <p:strVal val="#ppt_x"/>
                                          </p:val>
                                        </p:tav>
                                      </p:tavLst>
                                    </p:anim>
                                    <p:anim calcmode="lin" valueType="num">
                                      <p:cBhvr additive="base">
                                        <p:cTn id="16" dur="500" fill="hold"/>
                                        <p:tgtEl>
                                          <p:spTgt spid="20378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03784"/>
                                        </p:tgtEl>
                                        <p:attrNameLst>
                                          <p:attrName>style.visibility</p:attrName>
                                        </p:attrNameLst>
                                      </p:cBhvr>
                                      <p:to>
                                        <p:strVal val="visible"/>
                                      </p:to>
                                    </p:set>
                                    <p:animEffect transition="in" filter="wipe(down)">
                                      <p:cBhvr>
                                        <p:cTn id="21" dur="500"/>
                                        <p:tgtEl>
                                          <p:spTgt spid="20378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03788"/>
                                        </p:tgtEl>
                                        <p:attrNameLst>
                                          <p:attrName>style.visibility</p:attrName>
                                        </p:attrNameLst>
                                      </p:cBhvr>
                                      <p:to>
                                        <p:strVal val="visible"/>
                                      </p:to>
                                    </p:set>
                                    <p:animEffect transition="in" filter="wipe(down)">
                                      <p:cBhvr>
                                        <p:cTn id="24" dur="500"/>
                                        <p:tgtEl>
                                          <p:spTgt spid="203788"/>
                                        </p:tgtEl>
                                      </p:cBhvr>
                                    </p:animEffect>
                                  </p:childTnLst>
                                </p:cTn>
                              </p:par>
                              <p:par>
                                <p:cTn id="25" presetID="22" presetClass="entr" presetSubtype="4" fill="hold" nodeType="withEffect">
                                  <p:stCondLst>
                                    <p:cond delay="0"/>
                                  </p:stCondLst>
                                  <p:childTnLst>
                                    <p:set>
                                      <p:cBhvr>
                                        <p:cTn id="26" dur="1" fill="hold">
                                          <p:stCondLst>
                                            <p:cond delay="0"/>
                                          </p:stCondLst>
                                        </p:cTn>
                                        <p:tgtEl>
                                          <p:spTgt spid="203792"/>
                                        </p:tgtEl>
                                        <p:attrNameLst>
                                          <p:attrName>style.visibility</p:attrName>
                                        </p:attrNameLst>
                                      </p:cBhvr>
                                      <p:to>
                                        <p:strVal val="visible"/>
                                      </p:to>
                                    </p:set>
                                    <p:animEffect transition="in" filter="wipe(down)">
                                      <p:cBhvr>
                                        <p:cTn id="27" dur="500"/>
                                        <p:tgtEl>
                                          <p:spTgt spid="203792"/>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3781"/>
                                        </p:tgtEl>
                                        <p:attrNameLst>
                                          <p:attrName>style.visibility</p:attrName>
                                        </p:attrNameLst>
                                      </p:cBhvr>
                                      <p:to>
                                        <p:strVal val="visible"/>
                                      </p:to>
                                    </p:set>
                                    <p:animEffect transition="in" filter="wipe(down)">
                                      <p:cBhvr>
                                        <p:cTn id="30" dur="500"/>
                                        <p:tgtEl>
                                          <p:spTgt spid="20378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3790"/>
                                        </p:tgtEl>
                                        <p:attrNameLst>
                                          <p:attrName>style.visibility</p:attrName>
                                        </p:attrNameLst>
                                      </p:cBhvr>
                                      <p:to>
                                        <p:strVal val="visible"/>
                                      </p:to>
                                    </p:set>
                                    <p:anim calcmode="lin" valueType="num">
                                      <p:cBhvr additive="base">
                                        <p:cTn id="35" dur="500" fill="hold"/>
                                        <p:tgtEl>
                                          <p:spTgt spid="203790"/>
                                        </p:tgtEl>
                                        <p:attrNameLst>
                                          <p:attrName>ppt_x</p:attrName>
                                        </p:attrNameLst>
                                      </p:cBhvr>
                                      <p:tavLst>
                                        <p:tav tm="0">
                                          <p:val>
                                            <p:strVal val="#ppt_x"/>
                                          </p:val>
                                        </p:tav>
                                        <p:tav tm="100000">
                                          <p:val>
                                            <p:strVal val="#ppt_x"/>
                                          </p:val>
                                        </p:tav>
                                      </p:tavLst>
                                    </p:anim>
                                    <p:anim calcmode="lin" valueType="num">
                                      <p:cBhvr additive="base">
                                        <p:cTn id="36" dur="500" fill="hold"/>
                                        <p:tgtEl>
                                          <p:spTgt spid="20379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3785"/>
                                        </p:tgtEl>
                                        <p:attrNameLst>
                                          <p:attrName>style.visibility</p:attrName>
                                        </p:attrNameLst>
                                      </p:cBhvr>
                                      <p:to>
                                        <p:strVal val="visible"/>
                                      </p:to>
                                    </p:set>
                                    <p:animEffect transition="in" filter="wipe(down)">
                                      <p:cBhvr>
                                        <p:cTn id="41" dur="500"/>
                                        <p:tgtEl>
                                          <p:spTgt spid="203785"/>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203787"/>
                                        </p:tgtEl>
                                        <p:attrNameLst>
                                          <p:attrName>style.visibility</p:attrName>
                                        </p:attrNameLst>
                                      </p:cBhvr>
                                      <p:to>
                                        <p:strVal val="visible"/>
                                      </p:to>
                                    </p:set>
                                    <p:animEffect transition="in" filter="wipe(down)">
                                      <p:cBhvr>
                                        <p:cTn id="44" dur="500"/>
                                        <p:tgtEl>
                                          <p:spTgt spid="203787"/>
                                        </p:tgtEl>
                                      </p:cBhvr>
                                    </p:animEffect>
                                  </p:childTnLst>
                                </p:cTn>
                              </p:par>
                              <p:par>
                                <p:cTn id="45" presetID="22" presetClass="entr" presetSubtype="4" fill="hold" nodeType="withEffect">
                                  <p:stCondLst>
                                    <p:cond delay="0"/>
                                  </p:stCondLst>
                                  <p:childTnLst>
                                    <p:set>
                                      <p:cBhvr>
                                        <p:cTn id="46" dur="1" fill="hold">
                                          <p:stCondLst>
                                            <p:cond delay="0"/>
                                          </p:stCondLst>
                                        </p:cTn>
                                        <p:tgtEl>
                                          <p:spTgt spid="203793"/>
                                        </p:tgtEl>
                                        <p:attrNameLst>
                                          <p:attrName>style.visibility</p:attrName>
                                        </p:attrNameLst>
                                      </p:cBhvr>
                                      <p:to>
                                        <p:strVal val="visible"/>
                                      </p:to>
                                    </p:set>
                                    <p:animEffect transition="in" filter="wipe(down)">
                                      <p:cBhvr>
                                        <p:cTn id="47" dur="500"/>
                                        <p:tgtEl>
                                          <p:spTgt spid="203793"/>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03782"/>
                                        </p:tgtEl>
                                        <p:attrNameLst>
                                          <p:attrName>style.visibility</p:attrName>
                                        </p:attrNameLst>
                                      </p:cBhvr>
                                      <p:to>
                                        <p:strVal val="visible"/>
                                      </p:to>
                                    </p:set>
                                    <p:animEffect transition="in" filter="wipe(down)">
                                      <p:cBhvr>
                                        <p:cTn id="50" dur="500"/>
                                        <p:tgtEl>
                                          <p:spTgt spid="203782"/>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3791"/>
                                        </p:tgtEl>
                                        <p:attrNameLst>
                                          <p:attrName>style.visibility</p:attrName>
                                        </p:attrNameLst>
                                      </p:cBhvr>
                                      <p:to>
                                        <p:strVal val="visible"/>
                                      </p:to>
                                    </p:set>
                                    <p:anim calcmode="lin" valueType="num">
                                      <p:cBhvr additive="base">
                                        <p:cTn id="55" dur="500" fill="hold"/>
                                        <p:tgtEl>
                                          <p:spTgt spid="203791"/>
                                        </p:tgtEl>
                                        <p:attrNameLst>
                                          <p:attrName>ppt_x</p:attrName>
                                        </p:attrNameLst>
                                      </p:cBhvr>
                                      <p:tavLst>
                                        <p:tav tm="0">
                                          <p:val>
                                            <p:strVal val="#ppt_x"/>
                                          </p:val>
                                        </p:tav>
                                        <p:tav tm="100000">
                                          <p:val>
                                            <p:strVal val="#ppt_x"/>
                                          </p:val>
                                        </p:tav>
                                      </p:tavLst>
                                    </p:anim>
                                    <p:anim calcmode="lin" valueType="num">
                                      <p:cBhvr additive="base">
                                        <p:cTn id="56" dur="500" fill="hold"/>
                                        <p:tgtEl>
                                          <p:spTgt spid="20379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animBg="1"/>
      <p:bldP spid="203781" grpId="0" animBg="1"/>
      <p:bldP spid="203782" grpId="0" animBg="1"/>
      <p:bldP spid="203784" grpId="0" animBg="1"/>
      <p:bldP spid="203785" grpId="0" animBg="1"/>
      <p:bldP spid="203786" grpId="0" animBg="1"/>
      <p:bldP spid="203787" grpId="0" animBg="1"/>
      <p:bldP spid="203788" grpId="0" animBg="1"/>
      <p:bldP spid="203789" grpId="0"/>
      <p:bldP spid="203790" grpId="0"/>
      <p:bldP spid="203791"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b="1" i="1" dirty="0"/>
              <a:t>TRY</a:t>
            </a:r>
            <a:endParaRPr lang="en-US" sz="2400" u="sng" dirty="0"/>
          </a:p>
          <a:p>
            <a:pPr lvl="1"/>
            <a:r>
              <a:rPr lang="en-US" sz="2400" b="1" i="1" dirty="0"/>
              <a:t>T</a:t>
            </a:r>
            <a:r>
              <a:rPr lang="en-US" sz="2400" dirty="0"/>
              <a:t>ake a deep breath</a:t>
            </a:r>
          </a:p>
          <a:p>
            <a:pPr lvl="1"/>
            <a:r>
              <a:rPr lang="en-US" sz="2400" b="1" i="1" dirty="0"/>
              <a:t>R</a:t>
            </a:r>
            <a:r>
              <a:rPr lang="en-US" sz="2400" dirty="0"/>
              <a:t>eflect on your emotions</a:t>
            </a:r>
          </a:p>
          <a:p>
            <a:pPr lvl="1"/>
            <a:r>
              <a:rPr lang="en-US" sz="2400" b="1" i="1" dirty="0"/>
              <a:t>Y</a:t>
            </a:r>
            <a:r>
              <a:rPr lang="en-US" sz="2400" dirty="0"/>
              <a:t>outh’s best interest</a:t>
            </a:r>
          </a:p>
          <a:p>
            <a:pPr lvl="2"/>
            <a:r>
              <a:rPr lang="en-US" sz="2400" dirty="0"/>
              <a:t>“Let’s </a:t>
            </a:r>
            <a:r>
              <a:rPr lang="en-US" sz="2400" b="1" i="1" dirty="0"/>
              <a:t>TRY </a:t>
            </a:r>
            <a:r>
              <a:rPr lang="en-US" sz="2400" dirty="0"/>
              <a:t>that again.”</a:t>
            </a:r>
          </a:p>
          <a:p>
            <a:pPr lvl="2"/>
            <a:r>
              <a:rPr lang="en-US" sz="2400" dirty="0"/>
              <a:t>“Let’s </a:t>
            </a:r>
            <a:r>
              <a:rPr lang="en-US" sz="2400" b="1" i="1" dirty="0"/>
              <a:t>TRY </a:t>
            </a:r>
            <a:r>
              <a:rPr lang="en-US" sz="2400" dirty="0"/>
              <a:t>it a different way.”</a:t>
            </a:r>
          </a:p>
          <a:p>
            <a:pPr lvl="2"/>
            <a:r>
              <a:rPr lang="en-US" sz="2400" dirty="0"/>
              <a:t>“Let’s </a:t>
            </a:r>
            <a:r>
              <a:rPr lang="en-US" sz="2400" b="1" i="1" dirty="0"/>
              <a:t>TRY </a:t>
            </a:r>
            <a:r>
              <a:rPr lang="en-US" sz="2400" dirty="0"/>
              <a:t>it how we do it at school.”</a:t>
            </a:r>
          </a:p>
          <a:p>
            <a:pPr lvl="2"/>
            <a:endParaRPr lang="en-US" sz="2400" dirty="0"/>
          </a:p>
          <a:p>
            <a:pPr lvl="1"/>
            <a:endParaRPr lang="en-US" sz="2400" dirty="0"/>
          </a:p>
          <a:p>
            <a:endParaRPr lang="en-US" sz="2400" dirty="0"/>
          </a:p>
          <a:p>
            <a:pPr lvl="1"/>
            <a:endParaRPr lang="en-US" sz="2400" dirty="0"/>
          </a:p>
        </p:txBody>
      </p:sp>
      <p:sp>
        <p:nvSpPr>
          <p:cNvPr id="3" name="Title 2"/>
          <p:cNvSpPr>
            <a:spLocks noGrp="1"/>
          </p:cNvSpPr>
          <p:nvPr>
            <p:ph type="title"/>
          </p:nvPr>
        </p:nvSpPr>
        <p:spPr>
          <a:solidFill>
            <a:schemeClr val="bg1"/>
          </a:solidFill>
        </p:spPr>
        <p:txBody>
          <a:bodyPr/>
          <a:lstStyle/>
          <a:p>
            <a:r>
              <a:rPr lang="en-US" dirty="0">
                <a:solidFill>
                  <a:srgbClr val="00B050"/>
                </a:solidFill>
              </a:rPr>
              <a:t>Example: Neutralizing Routine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1600" y="1524000"/>
            <a:ext cx="4186898" cy="41868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7" name="TextBox 6"/>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10243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2">
                                            <p:txEl>
                                              <p:pRg st="5" end="5"/>
                                            </p:txEl>
                                          </p:spTgt>
                                        </p:tgtEl>
                                        <p:attrNameLst>
                                          <p:attrName>style.visibility</p:attrName>
                                        </p:attrNameLst>
                                      </p:cBhvr>
                                      <p:to>
                                        <p:strVal val="visible"/>
                                      </p:to>
                                    </p:set>
                                    <p:animEffect transition="in" filter="fade">
                                      <p:cBhvr>
                                        <p:cTn id="34" dur="1000"/>
                                        <p:tgtEl>
                                          <p:spTgt spid="2">
                                            <p:txEl>
                                              <p:pRg st="5" end="5"/>
                                            </p:txEl>
                                          </p:spTgt>
                                        </p:tgtEl>
                                      </p:cBhvr>
                                    </p:animEffect>
                                    <p:anim calcmode="lin" valueType="num">
                                      <p:cBhvr>
                                        <p:cTn id="3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nodeType="after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1000"/>
                                        <p:tgtEl>
                                          <p:spTgt spid="2">
                                            <p:txEl>
                                              <p:pRg st="6" end="6"/>
                                            </p:txEl>
                                          </p:spTgt>
                                        </p:tgtEl>
                                      </p:cBhvr>
                                    </p:animEffect>
                                    <p:anim calcmode="lin" valueType="num">
                                      <p:cBhvr>
                                        <p:cTn id="41"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60487" y="1931575"/>
            <a:ext cx="8229600" cy="4873752"/>
          </a:xfrm>
        </p:spPr>
        <p:txBody>
          <a:bodyPr/>
          <a:lstStyle/>
          <a:p>
            <a:r>
              <a:rPr lang="en-US" b="1" i="1" dirty="0"/>
              <a:t>TRY</a:t>
            </a:r>
            <a:r>
              <a:rPr lang="en-US" b="1" dirty="0"/>
              <a:t> </a:t>
            </a:r>
            <a:r>
              <a:rPr lang="en-US" dirty="0"/>
              <a:t>for </a:t>
            </a:r>
            <a:r>
              <a:rPr lang="en-US" u="sng" dirty="0"/>
              <a:t>students</a:t>
            </a:r>
          </a:p>
          <a:p>
            <a:pPr lvl="1"/>
            <a:r>
              <a:rPr lang="en-US" b="1" i="1" dirty="0"/>
              <a:t>T</a:t>
            </a:r>
            <a:r>
              <a:rPr lang="en-US" dirty="0"/>
              <a:t>ake three deep breaths</a:t>
            </a:r>
          </a:p>
          <a:p>
            <a:pPr lvl="1"/>
            <a:r>
              <a:rPr lang="en-US" b="1" i="1" dirty="0"/>
              <a:t>R</a:t>
            </a:r>
            <a:r>
              <a:rPr lang="en-US" dirty="0"/>
              <a:t>eflect on your emotions</a:t>
            </a:r>
          </a:p>
          <a:p>
            <a:pPr lvl="1"/>
            <a:r>
              <a:rPr lang="en-US" b="1" i="1" dirty="0"/>
              <a:t>Y</a:t>
            </a:r>
            <a:r>
              <a:rPr lang="en-US" dirty="0"/>
              <a:t>ou got this!</a:t>
            </a:r>
          </a:p>
          <a:p>
            <a:r>
              <a:rPr lang="en-US" dirty="0"/>
              <a:t>Social-emotional Theme</a:t>
            </a:r>
          </a:p>
          <a:p>
            <a:pPr lvl="1"/>
            <a:r>
              <a:rPr lang="en-US" dirty="0"/>
              <a:t>Mistakes are part of the learning process</a:t>
            </a:r>
          </a:p>
          <a:p>
            <a:pPr lvl="1"/>
            <a:r>
              <a:rPr lang="en-US" dirty="0"/>
              <a:t>We won’t always do it right the first time</a:t>
            </a:r>
          </a:p>
          <a:p>
            <a:pPr lvl="1"/>
            <a:r>
              <a:rPr lang="en-US" dirty="0"/>
              <a:t>We can’t succeed unless we </a:t>
            </a:r>
            <a:r>
              <a:rPr lang="en-US" b="1" i="1" dirty="0"/>
              <a:t>TRY</a:t>
            </a:r>
            <a:r>
              <a:rPr lang="en-US" b="1" dirty="0"/>
              <a:t> </a:t>
            </a:r>
            <a:endParaRPr lang="en-US" dirty="0"/>
          </a:p>
        </p:txBody>
      </p:sp>
      <p:sp>
        <p:nvSpPr>
          <p:cNvPr id="3" name="Title 2"/>
          <p:cNvSpPr>
            <a:spLocks noGrp="1"/>
          </p:cNvSpPr>
          <p:nvPr>
            <p:ph type="title"/>
          </p:nvPr>
        </p:nvSpPr>
        <p:spPr>
          <a:solidFill>
            <a:schemeClr val="bg1"/>
          </a:solidFill>
        </p:spPr>
        <p:txBody>
          <a:bodyPr/>
          <a:lstStyle/>
          <a:p>
            <a:r>
              <a:rPr lang="en-US" dirty="0">
                <a:solidFill>
                  <a:srgbClr val="008000"/>
                </a:solidFill>
              </a:rPr>
              <a:t>Example: </a:t>
            </a:r>
            <a:r>
              <a:rPr lang="en-US" dirty="0" err="1">
                <a:solidFill>
                  <a:srgbClr val="008000"/>
                </a:solidFill>
              </a:rPr>
              <a:t>Classwide</a:t>
            </a:r>
            <a:r>
              <a:rPr lang="en-US" dirty="0">
                <a:solidFill>
                  <a:srgbClr val="008000"/>
                </a:solidFill>
              </a:rPr>
              <a:t> “Reset” Routine</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48245" y="990600"/>
            <a:ext cx="4186898" cy="41868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95" y="6365506"/>
            <a:ext cx="2070100" cy="4318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t="15289" b="12495"/>
          <a:stretch/>
        </p:blipFill>
        <p:spPr>
          <a:xfrm>
            <a:off x="6551517" y="6343734"/>
            <a:ext cx="2296886" cy="622019"/>
          </a:xfrm>
          <a:prstGeom prst="rect">
            <a:avLst/>
          </a:prstGeom>
        </p:spPr>
      </p:pic>
      <p:sp>
        <p:nvSpPr>
          <p:cNvPr id="8" name="TextBox 7"/>
          <p:cNvSpPr txBox="1"/>
          <p:nvPr/>
        </p:nvSpPr>
        <p:spPr>
          <a:xfrm>
            <a:off x="685800" y="6554803"/>
            <a:ext cx="12972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rPr>
              <a:t>Dr. </a:t>
            </a:r>
            <a:r>
              <a:rPr kumimoji="0" lang="en-US" sz="12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Kent McIntosh</a:t>
            </a:r>
          </a:p>
        </p:txBody>
      </p:sp>
    </p:spTree>
    <p:extLst>
      <p:ext uri="{BB962C8B-B14F-4D97-AF65-F5344CB8AC3E}">
        <p14:creationId xmlns:p14="http://schemas.microsoft.com/office/powerpoint/2010/main" val="25294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1000"/>
                                        <p:tgtEl>
                                          <p:spTgt spid="2">
                                            <p:txEl>
                                              <p:pRg st="4" end="4"/>
                                            </p:txEl>
                                          </p:spTgt>
                                        </p:tgtEl>
                                      </p:cBhvr>
                                    </p:animEffect>
                                    <p:anim calcmode="lin" valueType="num">
                                      <p:cBhvr>
                                        <p:cTn id="3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42" presetClass="entr" presetSubtype="0" fill="hold" nodeType="after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fade">
                                      <p:cBhvr>
                                        <p:cTn id="47" dur="1000"/>
                                        <p:tgtEl>
                                          <p:spTgt spid="2">
                                            <p:txEl>
                                              <p:pRg st="7" end="7"/>
                                            </p:txEl>
                                          </p:spTgt>
                                        </p:tgtEl>
                                      </p:cBhvr>
                                    </p:animEffect>
                                    <p:anim calcmode="lin" valueType="num">
                                      <p:cBhvr>
                                        <p:cTn id="4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81200"/>
            <a:ext cx="8229600" cy="4568952"/>
          </a:xfrm>
        </p:spPr>
        <p:txBody>
          <a:bodyPr>
            <a:normAutofit fontScale="92500" lnSpcReduction="10000"/>
          </a:bodyPr>
          <a:lstStyle/>
          <a:p>
            <a:r>
              <a:rPr lang="en-US" dirty="0"/>
              <a:t>When you have to handle problem behavior, stop and tell yourself:</a:t>
            </a:r>
          </a:p>
          <a:p>
            <a:pPr marL="514350" indent="-514350">
              <a:buFont typeface="+mj-lt"/>
              <a:buAutoNum type="arabicPeriod"/>
            </a:pPr>
            <a:r>
              <a:rPr lang="en-US" dirty="0"/>
              <a:t>Don’t just do something, stand there!</a:t>
            </a:r>
          </a:p>
          <a:p>
            <a:pPr marL="914400" lvl="1" indent="-514350"/>
            <a:r>
              <a:rPr lang="en-US" dirty="0"/>
              <a:t>Be sure you are ready to act in line with values</a:t>
            </a:r>
          </a:p>
          <a:p>
            <a:pPr marL="914400" lvl="1" indent="-514350"/>
            <a:r>
              <a:rPr lang="en-US" dirty="0"/>
              <a:t>Get information from student and staff</a:t>
            </a:r>
          </a:p>
          <a:p>
            <a:pPr marL="914400" lvl="1" indent="-514350"/>
            <a:r>
              <a:rPr lang="en-US" dirty="0"/>
              <a:t>Assess student-teacher relationship</a:t>
            </a:r>
          </a:p>
          <a:p>
            <a:pPr marL="514350" indent="-514350">
              <a:buFont typeface="+mj-lt"/>
              <a:buAutoNum type="arabicPeriod"/>
            </a:pPr>
            <a:r>
              <a:rPr lang="en-US" dirty="0"/>
              <a:t>Whenever possible, use an agreed-upon </a:t>
            </a:r>
            <a:r>
              <a:rPr lang="en-US" b="1" dirty="0"/>
              <a:t>instructional response </a:t>
            </a:r>
          </a:p>
          <a:p>
            <a:pPr marL="914400" lvl="1" indent="-514350"/>
            <a:r>
              <a:rPr lang="en-US" dirty="0"/>
              <a:t>Teaches missing skills</a:t>
            </a:r>
          </a:p>
          <a:p>
            <a:pPr marL="914400" lvl="1" indent="-514350"/>
            <a:r>
              <a:rPr lang="en-US" dirty="0"/>
              <a:t>Connects student to school and staff</a:t>
            </a:r>
          </a:p>
          <a:p>
            <a:pPr marL="514350" indent="-514350">
              <a:buFont typeface="+mj-lt"/>
              <a:buAutoNum type="arabicPeriod"/>
            </a:pPr>
            <a:endParaRPr lang="en-US" dirty="0"/>
          </a:p>
        </p:txBody>
      </p:sp>
      <p:sp>
        <p:nvSpPr>
          <p:cNvPr id="3" name="Title 2"/>
          <p:cNvSpPr>
            <a:spLocks noGrp="1"/>
          </p:cNvSpPr>
          <p:nvPr>
            <p:ph type="title"/>
          </p:nvPr>
        </p:nvSpPr>
        <p:spPr>
          <a:xfrm>
            <a:off x="457200" y="152400"/>
            <a:ext cx="8229600" cy="1676400"/>
          </a:xfrm>
          <a:solidFill>
            <a:schemeClr val="bg1"/>
          </a:solidFill>
        </p:spPr>
        <p:txBody>
          <a:bodyPr/>
          <a:lstStyle/>
          <a:p>
            <a:r>
              <a:rPr lang="en-US" sz="4000" dirty="0">
                <a:solidFill>
                  <a:srgbClr val="008000"/>
                </a:solidFill>
              </a:rPr>
              <a:t>Example: Two-step Neutralizing Routine for </a:t>
            </a:r>
            <a:r>
              <a:rPr lang="en-US" sz="4000" b="1" u="sng" dirty="0">
                <a:solidFill>
                  <a:srgbClr val="008000"/>
                </a:solidFill>
              </a:rPr>
              <a:t>Administrators</a:t>
            </a:r>
            <a:br>
              <a:rPr lang="en-US" sz="4000" b="1" u="sng" dirty="0">
                <a:solidFill>
                  <a:srgbClr val="008000"/>
                </a:solidFill>
              </a:rPr>
            </a:br>
            <a:r>
              <a:rPr lang="en-US" sz="1800" b="1" dirty="0">
                <a:solidFill>
                  <a:srgbClr val="008000"/>
                </a:solidFill>
              </a:rPr>
              <a:t>(Susan Barrett)</a:t>
            </a:r>
            <a:br>
              <a:rPr lang="en-US" dirty="0">
                <a:solidFill>
                  <a:srgbClr val="008000"/>
                </a:solidFill>
              </a:rPr>
            </a:br>
            <a:endParaRPr lang="en-US" sz="1800" dirty="0">
              <a:solidFill>
                <a:srgbClr val="008000"/>
              </a:solidFill>
            </a:endParaRPr>
          </a:p>
        </p:txBody>
      </p:sp>
    </p:spTree>
    <p:extLst>
      <p:ext uri="{BB962C8B-B14F-4D97-AF65-F5344CB8AC3E}">
        <p14:creationId xmlns:p14="http://schemas.microsoft.com/office/powerpoint/2010/main" val="163473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500"/>
                                        <p:tgtEl>
                                          <p:spTgt spid="2">
                                            <p:txEl>
                                              <p:pRg st="1" end="1"/>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1" dur="500"/>
                                        <p:tgtEl>
                                          <p:spTgt spid="2">
                                            <p:txEl>
                                              <p:pRg st="2" end="2"/>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5" dur="500"/>
                                        <p:tgtEl>
                                          <p:spTgt spid="2">
                                            <p:txEl>
                                              <p:pRg st="3" end="3"/>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9" dur="5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randombar(horizontal)">
                                      <p:cBhvr>
                                        <p:cTn id="24" dur="500"/>
                                        <p:tgtEl>
                                          <p:spTgt spid="2">
                                            <p:txEl>
                                              <p:pRg st="5" end="5"/>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8" dur="500"/>
                                        <p:tgtEl>
                                          <p:spTgt spid="2">
                                            <p:txEl>
                                              <p:pRg st="6" end="6"/>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randombar(horizontal)">
                                      <p:cBhvr>
                                        <p:cTn id="3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en-US" dirty="0"/>
              <a:t>Tell me what happened.</a:t>
            </a:r>
          </a:p>
          <a:p>
            <a:pPr marL="514350" indent="-514350">
              <a:buFont typeface="+mj-lt"/>
              <a:buAutoNum type="arabicPeriod"/>
            </a:pPr>
            <a:r>
              <a:rPr lang="en-US" dirty="0"/>
              <a:t>What you were thinking at the time?</a:t>
            </a:r>
          </a:p>
          <a:p>
            <a:pPr marL="514350" indent="-514350">
              <a:buFont typeface="+mj-lt"/>
              <a:buAutoNum type="arabicPeriod"/>
            </a:pPr>
            <a:r>
              <a:rPr lang="en-US" dirty="0"/>
              <a:t>What do you think about it now?</a:t>
            </a:r>
          </a:p>
          <a:p>
            <a:pPr marL="514350" indent="-514350">
              <a:buFont typeface="+mj-lt"/>
              <a:buAutoNum type="arabicPeriod"/>
            </a:pPr>
            <a:r>
              <a:rPr lang="en-US" dirty="0"/>
              <a:t>Who did this affect?</a:t>
            </a:r>
          </a:p>
          <a:p>
            <a:pPr marL="514350" indent="-514350">
              <a:buFont typeface="+mj-lt"/>
              <a:buAutoNum type="arabicPeriod"/>
            </a:pPr>
            <a:r>
              <a:rPr lang="en-US" dirty="0"/>
              <a:t>What do you need to do about it?</a:t>
            </a:r>
          </a:p>
          <a:p>
            <a:pPr marL="514350" indent="-514350">
              <a:buFont typeface="+mj-lt"/>
              <a:buAutoNum type="arabicPeriod"/>
            </a:pPr>
            <a:r>
              <a:rPr lang="en-US" dirty="0"/>
              <a:t>How can we make sure this doesn't happen again?</a:t>
            </a:r>
          </a:p>
          <a:p>
            <a:pPr marL="514350" indent="-514350">
              <a:buFont typeface="+mj-lt"/>
              <a:buAutoNum type="arabicPeriod"/>
            </a:pPr>
            <a:r>
              <a:rPr lang="en-US" dirty="0"/>
              <a:t>What I can do to help you?</a:t>
            </a:r>
          </a:p>
        </p:txBody>
      </p:sp>
      <p:sp>
        <p:nvSpPr>
          <p:cNvPr id="3" name="Title 2"/>
          <p:cNvSpPr>
            <a:spLocks noGrp="1"/>
          </p:cNvSpPr>
          <p:nvPr>
            <p:ph type="title"/>
          </p:nvPr>
        </p:nvSpPr>
        <p:spPr>
          <a:solidFill>
            <a:schemeClr val="bg1"/>
          </a:solidFill>
        </p:spPr>
        <p:txBody>
          <a:bodyPr/>
          <a:lstStyle/>
          <a:p>
            <a:r>
              <a:rPr lang="en-US" dirty="0">
                <a:solidFill>
                  <a:srgbClr val="008000"/>
                </a:solidFill>
              </a:rPr>
              <a:t>The Restorative Chat </a:t>
            </a:r>
            <a:br>
              <a:rPr lang="en-US" dirty="0">
                <a:solidFill>
                  <a:srgbClr val="008000"/>
                </a:solidFill>
              </a:rPr>
            </a:br>
            <a:r>
              <a:rPr lang="en-US" sz="2000" dirty="0">
                <a:solidFill>
                  <a:srgbClr val="008000"/>
                </a:solidFill>
              </a:rPr>
              <a:t>(Lucille Eber)</a:t>
            </a:r>
          </a:p>
        </p:txBody>
      </p:sp>
    </p:spTree>
    <p:extLst>
      <p:ext uri="{BB962C8B-B14F-4D97-AF65-F5344CB8AC3E}">
        <p14:creationId xmlns:p14="http://schemas.microsoft.com/office/powerpoint/2010/main" val="215380344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10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Developing a Neutralizing Routine</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endParaRPr lang="en-US" sz="2400" dirty="0">
              <a:solidFill>
                <a:prstClr val="black"/>
              </a:solidFill>
              <a:latin typeface="+mj-lt"/>
            </a:endParaRPr>
          </a:p>
          <a:p>
            <a:r>
              <a:rPr lang="en-US" sz="2400" dirty="0">
                <a:solidFill>
                  <a:prstClr val="black"/>
                </a:solidFill>
                <a:latin typeface="+mj-lt"/>
              </a:rPr>
              <a:t>Individually</a:t>
            </a:r>
            <a:r>
              <a:rPr lang="en-CA" sz="2400" dirty="0">
                <a:solidFill>
                  <a:prstClr val="black"/>
                </a:solidFill>
                <a:latin typeface="+mj-lt"/>
                <a:cs typeface="Calibri" charset="0"/>
              </a:rPr>
              <a:t>, i</a:t>
            </a:r>
            <a:r>
              <a:rPr lang="en-CA" sz="2400" dirty="0">
                <a:solidFill>
                  <a:prstClr val="black"/>
                </a:solidFill>
                <a:latin typeface="+mj-lt"/>
                <a:ea typeface="Calibri" charset="0"/>
                <a:cs typeface="Calibri" charset="0"/>
              </a:rPr>
              <a:t>dentify 2-3 examples of neutralizing routines that you could use in your classroom</a:t>
            </a:r>
          </a:p>
          <a:p>
            <a:pPr>
              <a:buNone/>
            </a:pPr>
            <a:endParaRPr lang="en-CA" sz="2400" dirty="0">
              <a:solidFill>
                <a:prstClr val="black"/>
              </a:solidFill>
              <a:latin typeface="+mj-lt"/>
              <a:ea typeface="Calibri" charset="0"/>
              <a:cs typeface="Calibri" charset="0"/>
            </a:endParaRPr>
          </a:p>
          <a:p>
            <a:r>
              <a:rPr lang="en-CA" sz="2400" dirty="0">
                <a:solidFill>
                  <a:prstClr val="black"/>
                </a:solidFill>
                <a:latin typeface="+mj-lt"/>
                <a:ea typeface="Calibri" charset="0"/>
                <a:cs typeface="Calibri" charset="0"/>
              </a:rPr>
              <a:t>Discuss and share with your team</a:t>
            </a:r>
          </a:p>
          <a:p>
            <a:pPr>
              <a:buNone/>
            </a:pPr>
            <a:endParaRPr lang="en-CA" sz="2400" dirty="0">
              <a:solidFill>
                <a:prstClr val="black"/>
              </a:solidFill>
              <a:latin typeface="+mj-lt"/>
              <a:ea typeface="Calibri" charset="0"/>
              <a:cs typeface="Calibri" charset="0"/>
            </a:endParaRPr>
          </a:p>
          <a:p>
            <a:pPr lvl="0" eaLnBrk="1" hangingPunct="1">
              <a:lnSpc>
                <a:spcPct val="90000"/>
              </a:lnSpc>
            </a:pPr>
            <a:r>
              <a:rPr lang="en-US" sz="2400" dirty="0">
                <a:solidFill>
                  <a:srgbClr val="000000"/>
                </a:solidFill>
                <a:latin typeface="+mj-lt"/>
                <a:ea typeface="ＭＳ Ｐゴシック" pitchFamily="-108" charset="-128"/>
              </a:rPr>
              <a:t>Present 2-3 “</a:t>
            </a:r>
            <a:r>
              <a:rPr lang="en-US" sz="2400" b="1" dirty="0">
                <a:solidFill>
                  <a:srgbClr val="000000"/>
                </a:solidFill>
                <a:latin typeface="+mj-lt"/>
                <a:ea typeface="ＭＳ Ｐゴシック" pitchFamily="-108" charset="-128"/>
              </a:rPr>
              <a:t>big ideas</a:t>
            </a:r>
            <a:r>
              <a:rPr lang="en-US" sz="2400" dirty="0">
                <a:solidFill>
                  <a:srgbClr val="000000"/>
                </a:solidFill>
                <a:latin typeface="+mj-lt"/>
                <a:ea typeface="ＭＳ Ｐゴシック" pitchFamily="-108" charset="-128"/>
              </a:rPr>
              <a:t>” from your group (1 min. reports) </a:t>
            </a:r>
          </a:p>
          <a:p>
            <a:pPr>
              <a:buNone/>
            </a:pPr>
            <a:endParaRPr lang="en-CA" sz="2400" dirty="0">
              <a:solidFill>
                <a:prstClr val="black"/>
              </a:solidFill>
              <a:latin typeface="+mj-lt"/>
              <a:ea typeface="Calibri" charset="0"/>
              <a:cs typeface="Calibri" charset="0"/>
            </a:endParaRP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812044744"/>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for 15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 Equity </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latin typeface="+mj-lt"/>
              </a:rPr>
              <a:t>Review Equity content. </a:t>
            </a:r>
          </a:p>
          <a:p>
            <a:pPr lvl="1" eaLnBrk="1" hangingPunct="1">
              <a:lnSpc>
                <a:spcPct val="90000"/>
              </a:lnSpc>
            </a:pPr>
            <a:r>
              <a:rPr lang="en-US" sz="2000" dirty="0">
                <a:latin typeface="+mj-lt"/>
              </a:rPr>
              <a:t>What questions do you have about the content we just reviewed?</a:t>
            </a:r>
          </a:p>
          <a:p>
            <a:pPr lvl="1" eaLnBrk="1" hangingPunct="1">
              <a:lnSpc>
                <a:spcPct val="90000"/>
              </a:lnSpc>
            </a:pPr>
            <a:r>
              <a:rPr lang="en-US" sz="2000" dirty="0">
                <a:latin typeface="+mj-lt"/>
              </a:rPr>
              <a:t>What additional resources do you need to be able to address this issue in your school?</a:t>
            </a:r>
          </a:p>
          <a:p>
            <a:pPr lvl="1" eaLnBrk="1" hangingPunct="1">
              <a:lnSpc>
                <a:spcPct val="90000"/>
              </a:lnSpc>
            </a:pPr>
            <a:endParaRPr lang="en-US" sz="1800" dirty="0">
              <a:latin typeface="+mj-lt"/>
            </a:endParaRPr>
          </a:p>
          <a:p>
            <a:pPr eaLnBrk="1" hangingPunct="1">
              <a:lnSpc>
                <a:spcPct val="90000"/>
              </a:lnSpc>
            </a:pPr>
            <a:r>
              <a:rPr lang="en-US" sz="2400" dirty="0">
                <a:latin typeface="+mj-lt"/>
              </a:rPr>
              <a:t>Review relevant items to your action plan and add/adjust as needed.</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747358093"/>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SWPBIS Action Planning</a:t>
            </a:r>
          </a:p>
        </p:txBody>
      </p:sp>
      <p:pic>
        <p:nvPicPr>
          <p:cNvPr id="200707" name="Picture 4"/>
          <p:cNvPicPr>
            <a:picLocks noChangeAspect="1"/>
          </p:cNvPicPr>
          <p:nvPr/>
        </p:nvPicPr>
        <p:blipFill>
          <a:blip r:embed="rId2"/>
          <a:srcRect/>
          <a:stretch>
            <a:fillRect/>
          </a:stretch>
        </p:blipFill>
        <p:spPr bwMode="auto">
          <a:xfrm>
            <a:off x="6465888" y="4495800"/>
            <a:ext cx="2678112" cy="2362200"/>
          </a:xfrm>
          <a:prstGeom prst="rect">
            <a:avLst/>
          </a:prstGeom>
          <a:noFill/>
          <a:ln w="9525">
            <a:noFill/>
            <a:miter lim="800000"/>
            <a:headEnd/>
            <a:tailEnd/>
          </a:ln>
        </p:spPr>
      </p:pic>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latin typeface="+mj-lt"/>
              </a:rPr>
              <a:t>Work as team for  120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Action Planning</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5257800"/>
          </a:xfrm>
          <a:solidFill>
            <a:srgbClr val="FFFFFF"/>
          </a:solidFill>
        </p:spPr>
        <p:txBody>
          <a:bodyPr/>
          <a:lstStyle/>
          <a:p>
            <a:pPr eaLnBrk="1" hangingPunct="1">
              <a:lnSpc>
                <a:spcPct val="90000"/>
              </a:lnSpc>
            </a:pPr>
            <a:r>
              <a:rPr lang="en-US" sz="2000" dirty="0">
                <a:ea typeface="ＭＳ Ｐゴシック" pitchFamily="-111" charset="-128"/>
              </a:rPr>
              <a:t>Complete the </a:t>
            </a:r>
            <a:r>
              <a:rPr lang="en-US" sz="2000" b="1" dirty="0">
                <a:ea typeface="ＭＳ Ｐゴシック" pitchFamily="-111" charset="-128"/>
              </a:rPr>
              <a:t>Team Implementation Checklist and Family Engagement Rubric (Appendix M)</a:t>
            </a:r>
            <a:endParaRPr lang="en-US" sz="2000" dirty="0">
              <a:ea typeface="ＭＳ Ｐゴシック" pitchFamily="-111" charset="-128"/>
            </a:endParaRPr>
          </a:p>
          <a:p>
            <a:pPr eaLnBrk="1" hangingPunct="1">
              <a:lnSpc>
                <a:spcPct val="90000"/>
              </a:lnSpc>
            </a:pPr>
            <a:r>
              <a:rPr lang="en-US" sz="2000" dirty="0">
                <a:ea typeface="ＭＳ Ｐゴシック" pitchFamily="-111" charset="-128"/>
              </a:rPr>
              <a:t>Return to your </a:t>
            </a:r>
            <a:r>
              <a:rPr lang="en-US" sz="2000" b="1" dirty="0">
                <a:ea typeface="ＭＳ Ｐゴシック" pitchFamily="-111" charset="-128"/>
              </a:rPr>
              <a:t>Action Plan</a:t>
            </a:r>
            <a:endParaRPr lang="en-US" sz="2000" dirty="0">
              <a:ea typeface="ＭＳ Ｐゴシック" pitchFamily="-111" charset="-128"/>
            </a:endParaRPr>
          </a:p>
          <a:p>
            <a:pPr eaLnBrk="1" hangingPunct="1">
              <a:lnSpc>
                <a:spcPct val="90000"/>
              </a:lnSpc>
            </a:pPr>
            <a:r>
              <a:rPr lang="en-US" sz="2000" dirty="0">
                <a:ea typeface="ＭＳ Ｐゴシック" pitchFamily="-111" charset="-128"/>
              </a:rPr>
              <a:t>Identify relevant resources and steps to help move your school forward.</a:t>
            </a:r>
          </a:p>
          <a:p>
            <a:pPr eaLnBrk="1" hangingPunct="1">
              <a:lnSpc>
                <a:spcPct val="90000"/>
              </a:lnSpc>
            </a:pPr>
            <a:endParaRPr lang="en-US" sz="2000" dirty="0">
              <a:ea typeface="ＭＳ Ｐゴシック" pitchFamily="-111" charset="-128"/>
            </a:endParaRPr>
          </a:p>
          <a:p>
            <a:pPr eaLnBrk="1" hangingPunct="1">
              <a:lnSpc>
                <a:spcPct val="90000"/>
              </a:lnSpc>
            </a:pPr>
            <a:r>
              <a:rPr lang="en-US" sz="2000" dirty="0">
                <a:ea typeface="ＭＳ Ｐゴシック" pitchFamily="-111" charset="-128"/>
              </a:rPr>
              <a:t>In particular, make sure you have completed all of the steps in getting started (review your notebook).</a:t>
            </a:r>
          </a:p>
          <a:p>
            <a:pPr eaLnBrk="1" hangingPunct="1">
              <a:lnSpc>
                <a:spcPct val="90000"/>
              </a:lnSpc>
            </a:pPr>
            <a:endParaRPr lang="en-US" sz="2000" dirty="0">
              <a:ea typeface="ＭＳ Ｐゴシック" pitchFamily="-111" charset="-128"/>
            </a:endParaRPr>
          </a:p>
          <a:p>
            <a:pPr eaLnBrk="1" hangingPunct="1">
              <a:lnSpc>
                <a:spcPct val="90000"/>
              </a:lnSpc>
            </a:pPr>
            <a:r>
              <a:rPr lang="en-US" sz="2000" dirty="0">
                <a:ea typeface="ＭＳ Ｐゴシック" pitchFamily="-111" charset="-128"/>
              </a:rPr>
              <a:t>Present 2-3 “</a:t>
            </a:r>
            <a:r>
              <a:rPr lang="en-US" sz="2000" b="1" dirty="0">
                <a:ea typeface="ＭＳ Ｐゴシック" pitchFamily="-111" charset="-128"/>
              </a:rPr>
              <a:t>big ideas</a:t>
            </a:r>
            <a:r>
              <a:rPr lang="en-US" sz="2000" dirty="0">
                <a:ea typeface="ＭＳ Ｐゴシック" pitchFamily="-111" charset="-128"/>
              </a:rPr>
              <a:t>” from your group (1 min. reports) </a:t>
            </a:r>
          </a:p>
          <a:p>
            <a:pPr eaLnBrk="1" hangingPunct="1">
              <a:lnSpc>
                <a:spcPct val="90000"/>
              </a:lnSpc>
            </a:pPr>
            <a:r>
              <a:rPr lang="en-US" sz="2000" dirty="0">
                <a:ea typeface="ＭＳ Ｐゴシック" pitchFamily="-111" charset="-128"/>
              </a:rPr>
              <a:t>Email action plans to your trainer before leaving today!</a:t>
            </a:r>
          </a:p>
          <a:p>
            <a:pPr eaLnBrk="1" hangingPunct="1">
              <a:lnSpc>
                <a:spcPct val="90000"/>
              </a:lnSpc>
            </a:pPr>
            <a:r>
              <a:rPr lang="en-US" sz="2000" dirty="0">
                <a:ea typeface="ＭＳ Ｐゴシック" pitchFamily="-111" charset="-128"/>
                <a:hlinkClick r:id="rId3"/>
              </a:rPr>
              <a:t>Katherine.meyer@uconn.edu</a:t>
            </a:r>
            <a:endParaRPr lang="en-US" sz="2000" dirty="0">
              <a:ea typeface="ＭＳ Ｐゴシック" pitchFamily="-111" charset="-128"/>
            </a:endParaRPr>
          </a:p>
          <a:p>
            <a:pPr eaLnBrk="1" hangingPunct="1">
              <a:lnSpc>
                <a:spcPct val="90000"/>
              </a:lnSpc>
            </a:pPr>
            <a:r>
              <a:rPr lang="en-US" sz="2000" dirty="0">
                <a:ea typeface="ＭＳ Ｐゴシック" pitchFamily="-111" charset="-128"/>
                <a:hlinkClick r:id="rId4"/>
              </a:rPr>
              <a:t>emaki@mayinstitute.org</a:t>
            </a:r>
            <a:r>
              <a:rPr lang="en-US" sz="2000" dirty="0">
                <a:ea typeface="ＭＳ Ｐゴシック" pitchFamily="-111" charset="-128"/>
              </a:rPr>
              <a:t> </a:t>
            </a:r>
          </a:p>
        </p:txBody>
      </p:sp>
      <p:pic>
        <p:nvPicPr>
          <p:cNvPr id="10" name="Picture 9"/>
          <p:cNvPicPr>
            <a:picLocks noChangeAspect="1"/>
          </p:cNvPicPr>
          <p:nvPr/>
        </p:nvPicPr>
        <p:blipFill>
          <a:blip r:embed="rId5"/>
          <a:stretch>
            <a:fillRect/>
          </a:stretch>
        </p:blipFill>
        <p:spPr>
          <a:xfrm>
            <a:off x="8077200" y="304800"/>
            <a:ext cx="1066800" cy="1066800"/>
          </a:xfrm>
          <a:prstGeom prst="rect">
            <a:avLst/>
          </a:prstGeom>
        </p:spPr>
      </p:pic>
    </p:spTree>
    <p:extLst>
      <p:ext uri="{BB962C8B-B14F-4D97-AF65-F5344CB8AC3E}">
        <p14:creationId xmlns:p14="http://schemas.microsoft.com/office/powerpoint/2010/main" val="167375281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14400"/>
            <a:ext cx="8382000" cy="4343400"/>
          </a:xfrm>
          <a:prstGeom prst="rect">
            <a:avLst/>
          </a:prstGeom>
          <a:solidFill>
            <a:srgbClr val="008000">
              <a:alpha val="75000"/>
            </a:srgbClr>
          </a:solidFill>
          <a:ln w="9525">
            <a:solidFill>
              <a:schemeClr val="tx1"/>
            </a:solidFill>
            <a:miter lim="800000"/>
            <a:headEnd/>
            <a:tailEnd/>
          </a:ln>
          <a:effectLst/>
        </p:spPr>
        <p:txBody>
          <a:bodyPr anchor="ctr">
            <a:prstTxWarp prst="textNoShape">
              <a:avLst/>
            </a:prstTxWarp>
          </a:bodyPr>
          <a:lstStyle/>
          <a:p>
            <a:pPr algn="ctr">
              <a:defRPr/>
            </a:pPr>
            <a:r>
              <a:rPr lang="en-US" sz="5700" dirty="0">
                <a:solidFill>
                  <a:srgbClr val="FFFF00"/>
                </a:solidFill>
                <a:effectLst>
                  <a:outerShdw blurRad="38100" dist="38100" dir="2700000" algn="tl">
                    <a:srgbClr val="000000"/>
                  </a:outerShdw>
                </a:effectLst>
                <a:latin typeface="+mj-lt"/>
                <a:ea typeface="Britannic Bold" pitchFamily="-108" charset="0"/>
                <a:cs typeface="Britannic Bold" pitchFamily="-108" charset="0"/>
              </a:rPr>
              <a:t>Review of SWPBIS</a:t>
            </a:r>
          </a:p>
        </p:txBody>
      </p:sp>
      <p:pic>
        <p:nvPicPr>
          <p:cNvPr id="3" name="Picture 2"/>
          <p:cNvPicPr/>
          <p:nvPr/>
        </p:nvPicPr>
        <p:blipFill>
          <a:blip r:embed="rId2">
            <a:extLst>
              <a:ext uri="{28A0092B-C50C-407E-A947-70E740481C1C}">
                <a14:useLocalDpi xmlns:a14="http://schemas.microsoft.com/office/drawing/2010/main"/>
              </a:ext>
            </a:extLst>
          </a:blip>
          <a:srcRect/>
          <a:stretch>
            <a:fillRect/>
          </a:stretch>
        </p:blipFill>
        <p:spPr bwMode="auto">
          <a:xfrm>
            <a:off x="7772400" y="4800600"/>
            <a:ext cx="1092200" cy="1092200"/>
          </a:xfrm>
          <a:prstGeom prst="rect">
            <a:avLst/>
          </a:prstGeom>
          <a:noFill/>
          <a:ln>
            <a:noFill/>
          </a:ln>
        </p:spPr>
      </p:pic>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solidFill>
            <a:srgbClr val="008000"/>
          </a:solidFill>
        </p:spPr>
        <p:txBody>
          <a:bodyPr/>
          <a:lstStyle/>
          <a:p>
            <a:pPr eaLnBrk="1" hangingPunct="1"/>
            <a:r>
              <a:rPr lang="en-US" sz="4800" dirty="0">
                <a:solidFill>
                  <a:srgbClr val="FFFFFF"/>
                </a:solidFill>
                <a:ea typeface="ＭＳ Ｐゴシック" pitchFamily="-108" charset="-128"/>
                <a:cs typeface="ＭＳ Ｐゴシック" pitchFamily="-108" charset="-128"/>
              </a:rPr>
              <a:t>SWPBIS Message!</a:t>
            </a:r>
          </a:p>
        </p:txBody>
      </p:sp>
      <p:sp>
        <p:nvSpPr>
          <p:cNvPr id="30723" name="Rectangle 3"/>
          <p:cNvSpPr>
            <a:spLocks noGrp="1" noChangeArrowheads="1"/>
          </p:cNvSpPr>
          <p:nvPr>
            <p:ph idx="1"/>
          </p:nvPr>
        </p:nvSpPr>
        <p:spPr>
          <a:xfrm>
            <a:off x="457200" y="1874838"/>
            <a:ext cx="8229600" cy="4525962"/>
          </a:xfrm>
          <a:noFill/>
        </p:spPr>
        <p:txBody>
          <a:bodyPr/>
          <a:lstStyle/>
          <a:p>
            <a:pPr eaLnBrk="1" hangingPunct="1">
              <a:buFontTx/>
              <a:buNone/>
            </a:pPr>
            <a:r>
              <a:rPr lang="en-US" sz="3700" i="1" dirty="0">
                <a:ea typeface="ＭＳ Ｐゴシック" pitchFamily="-108" charset="-128"/>
                <a:cs typeface="ＭＳ Ｐゴシック" pitchFamily="-108" charset="-128"/>
              </a:rPr>
              <a:t>	</a:t>
            </a:r>
            <a:r>
              <a:rPr lang="en-US" sz="4400" i="1" dirty="0">
                <a:ea typeface="ＭＳ Ｐゴシック" pitchFamily="-108" charset="-128"/>
                <a:cs typeface="ＭＳ Ｐゴシック" pitchFamily="-108" charset="-128"/>
              </a:rPr>
              <a:t>Successful individual student behavior support is linked to </a:t>
            </a:r>
            <a:r>
              <a:rPr lang="en-US" sz="4400" i="1" dirty="0">
                <a:solidFill>
                  <a:srgbClr val="FF0000"/>
                </a:solidFill>
                <a:ea typeface="ＭＳ Ｐゴシック" pitchFamily="-108" charset="-128"/>
                <a:cs typeface="ＭＳ Ｐゴシック" pitchFamily="-108" charset="-128"/>
              </a:rPr>
              <a:t>host environments</a:t>
            </a:r>
            <a:r>
              <a:rPr lang="en-US" sz="4400" i="1" dirty="0">
                <a:ea typeface="ＭＳ Ｐゴシック" pitchFamily="-108" charset="-128"/>
                <a:cs typeface="ＭＳ Ｐゴシック" pitchFamily="-108" charset="-128"/>
              </a:rPr>
              <a:t> or school  climates that are </a:t>
            </a:r>
            <a:r>
              <a:rPr lang="en-US" sz="4400" i="1" dirty="0">
                <a:solidFill>
                  <a:srgbClr val="FF0000"/>
                </a:solidFill>
                <a:ea typeface="ＭＳ Ｐゴシック" pitchFamily="-108" charset="-128"/>
                <a:cs typeface="ＭＳ Ｐゴシック" pitchFamily="-108" charset="-128"/>
              </a:rPr>
              <a:t>effective, efficient, relevant, &amp; durable</a:t>
            </a:r>
            <a:r>
              <a:rPr lang="en-US" sz="4400" i="1" dirty="0">
                <a:solidFill>
                  <a:srgbClr val="000000"/>
                </a:solidFill>
                <a:ea typeface="ＭＳ Ｐゴシック" pitchFamily="-108" charset="-128"/>
                <a:cs typeface="ＭＳ Ｐゴシック" pitchFamily="-108" charset="-128"/>
              </a:rPr>
              <a:t>.</a:t>
            </a:r>
            <a:endParaRPr lang="en-US" sz="4400" i="1" dirty="0">
              <a:solidFill>
                <a:srgbClr val="FF0000"/>
              </a:solidFill>
              <a:ea typeface="ＭＳ Ｐゴシック" pitchFamily="-108" charset="-128"/>
              <a:cs typeface="ＭＳ Ｐゴシック" pitchFamily="-108" charset="-128"/>
            </a:endParaRPr>
          </a:p>
          <a:p>
            <a:pPr algn="r" eaLnBrk="1" hangingPunct="1">
              <a:buFontTx/>
              <a:buNone/>
            </a:pPr>
            <a:endParaRPr lang="en-US" sz="2100" dirty="0">
              <a:ea typeface="ＭＳ Ｐゴシック" pitchFamily="-108" charset="-128"/>
              <a:cs typeface="ＭＳ Ｐゴシック" pitchFamily="-108" charset="-128"/>
            </a:endParaRPr>
          </a:p>
          <a:p>
            <a:pPr algn="r" eaLnBrk="1" hangingPunct="1">
              <a:buFontTx/>
              <a:buNone/>
            </a:pPr>
            <a:r>
              <a:rPr lang="en-US" sz="3600" dirty="0">
                <a:ea typeface="ＭＳ Ｐゴシック" pitchFamily="-108" charset="-128"/>
                <a:cs typeface="ＭＳ Ｐゴシック" pitchFamily="-108" charset="-128"/>
              </a:rPr>
              <a:t>	(</a:t>
            </a:r>
            <a:r>
              <a:rPr lang="en-US" sz="3600" dirty="0" err="1">
                <a:ea typeface="ＭＳ Ｐゴシック" pitchFamily="-108" charset="-128"/>
                <a:cs typeface="ＭＳ Ｐゴシック" pitchFamily="-108" charset="-128"/>
              </a:rPr>
              <a:t>Zins</a:t>
            </a:r>
            <a:r>
              <a:rPr lang="en-US" sz="3600" dirty="0">
                <a:ea typeface="ＭＳ Ｐゴシック" pitchFamily="-108" charset="-128"/>
                <a:cs typeface="ＭＳ Ｐゴシック" pitchFamily="-108" charset="-128"/>
              </a:rPr>
              <a:t> &amp; </a:t>
            </a:r>
            <a:r>
              <a:rPr lang="en-US" sz="3600" dirty="0" err="1">
                <a:ea typeface="ＭＳ Ｐゴシック" pitchFamily="-108" charset="-128"/>
                <a:cs typeface="ＭＳ Ｐゴシック" pitchFamily="-108" charset="-128"/>
              </a:rPr>
              <a:t>Ponti</a:t>
            </a:r>
            <a:r>
              <a:rPr lang="en-US" sz="3600" dirty="0">
                <a:ea typeface="ＭＳ Ｐゴシック" pitchFamily="-108" charset="-128"/>
                <a:cs typeface="ＭＳ Ｐゴシック" pitchFamily="-108" charset="-128"/>
              </a:rPr>
              <a:t>, 1990)</a:t>
            </a:r>
          </a:p>
        </p:txBody>
      </p:sp>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257800"/>
            <a:ext cx="1588180" cy="1676401"/>
          </a:xfrm>
          <a:prstGeom prst="rect">
            <a:avLst/>
          </a:prstGeom>
          <a:noFill/>
          <a:ln w="9525">
            <a:noFill/>
            <a:miter lim="800000"/>
            <a:headEnd/>
            <a:tailEnd/>
          </a:ln>
        </p:spPr>
      </p:pic>
      <p:pic>
        <p:nvPicPr>
          <p:cNvPr id="7" name="Picture 6"/>
          <p:cNvPicPr/>
          <p:nvPr/>
        </p:nvPicPr>
        <p:blipFill>
          <a:blip r:embed="rId4">
            <a:extLst>
              <a:ext uri="{28A0092B-C50C-407E-A947-70E740481C1C}">
                <a14:useLocalDpi xmlns:a14="http://schemas.microsoft.com/office/drawing/2010/main"/>
              </a:ext>
            </a:extLst>
          </a:blip>
          <a:srcRect/>
          <a:stretch>
            <a:fillRect/>
          </a:stretch>
        </p:blipFill>
        <p:spPr bwMode="auto">
          <a:xfrm>
            <a:off x="8001000" y="762000"/>
            <a:ext cx="1142494" cy="1143000"/>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a:ext>
            </a:extLst>
          </a:blip>
          <a:srcRect/>
          <a:stretch>
            <a:fillRect/>
          </a:stretch>
        </p:blipFill>
        <p:spPr bwMode="auto">
          <a:xfrm>
            <a:off x="228600" y="838200"/>
            <a:ext cx="1092200" cy="1092200"/>
          </a:xfrm>
          <a:prstGeom prst="rect">
            <a:avLst/>
          </a:prstGeom>
          <a:noFill/>
          <a:ln>
            <a:noFill/>
          </a:ln>
        </p:spPr>
      </p:pic>
    </p:spTree>
    <p:extLst>
      <p:ext uri="{BB962C8B-B14F-4D97-AF65-F5344CB8AC3E}">
        <p14:creationId xmlns:p14="http://schemas.microsoft.com/office/powerpoint/2010/main" val="24584097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3657600" y="4264025"/>
            <a:ext cx="792163" cy="688975"/>
          </a:xfrm>
          <a:prstGeom prst="straightConnector1">
            <a:avLst/>
          </a:prstGeom>
          <a:noFill/>
          <a:ln w="63500">
            <a:solidFill>
              <a:schemeClr val="tx1"/>
            </a:solidFill>
            <a:round/>
            <a:headEnd/>
            <a:tailEnd type="triangle" w="med" len="med"/>
          </a:ln>
        </p:spPr>
      </p:cxnSp>
      <p:sp>
        <p:nvSpPr>
          <p:cNvPr id="611331" name="Oval 3">
            <a:hlinkClick r:id="" action="ppaction://noaction"/>
          </p:cNvPr>
          <p:cNvSpPr>
            <a:spLocks noChangeArrowheads="1"/>
          </p:cNvSpPr>
          <p:nvPr/>
        </p:nvSpPr>
        <p:spPr bwMode="auto">
          <a:xfrm>
            <a:off x="25146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Evaluation</a:t>
            </a:r>
          </a:p>
        </p:txBody>
      </p:sp>
      <p:cxnSp>
        <p:nvCxnSpPr>
          <p:cNvPr id="611332" name="AutoShape 4"/>
          <p:cNvCxnSpPr>
            <a:cxnSpLocks noChangeShapeType="1"/>
            <a:stCxn id="611333" idx="2"/>
            <a:endCxn id="611331" idx="6"/>
          </p:cNvCxnSpPr>
          <p:nvPr/>
        </p:nvCxnSpPr>
        <p:spPr bwMode="auto">
          <a:xfrm flipH="1">
            <a:off x="4800600" y="5486400"/>
            <a:ext cx="1219200" cy="0"/>
          </a:xfrm>
          <a:prstGeom prst="straightConnector1">
            <a:avLst/>
          </a:prstGeom>
          <a:noFill/>
          <a:ln w="63500">
            <a:solidFill>
              <a:schemeClr val="tx1"/>
            </a:solidFill>
            <a:round/>
            <a:headEnd/>
            <a:tailEnd type="triangle" w="med" len="med"/>
          </a:ln>
        </p:spPr>
      </p:cxnSp>
      <p:sp>
        <p:nvSpPr>
          <p:cNvPr id="611333" name="Oval 5">
            <a:hlinkClick r:id="" action="ppaction://noaction"/>
          </p:cNvPr>
          <p:cNvSpPr>
            <a:spLocks noChangeArrowheads="1"/>
          </p:cNvSpPr>
          <p:nvPr/>
        </p:nvSpPr>
        <p:spPr bwMode="auto">
          <a:xfrm>
            <a:off x="60198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Implementation</a:t>
            </a:r>
          </a:p>
        </p:txBody>
      </p:sp>
      <p:cxnSp>
        <p:nvCxnSpPr>
          <p:cNvPr id="611334" name="AutoShape 6"/>
          <p:cNvCxnSpPr>
            <a:cxnSpLocks noChangeShapeType="1"/>
            <a:stCxn id="611335" idx="5"/>
            <a:endCxn id="611333" idx="0"/>
          </p:cNvCxnSpPr>
          <p:nvPr/>
        </p:nvCxnSpPr>
        <p:spPr bwMode="auto">
          <a:xfrm>
            <a:off x="6066023" y="4263371"/>
            <a:ext cx="1096777" cy="689629"/>
          </a:xfrm>
          <a:prstGeom prst="straightConnector1">
            <a:avLst/>
          </a:prstGeom>
          <a:noFill/>
          <a:ln w="63500">
            <a:solidFill>
              <a:schemeClr val="tx1"/>
            </a:solidFill>
            <a:round/>
            <a:headEnd/>
            <a:tailEnd type="triangle" w="med" len="med"/>
          </a:ln>
        </p:spPr>
      </p:cxnSp>
      <p:sp>
        <p:nvSpPr>
          <p:cNvPr id="611335" name="Oval 7">
            <a:hlinkClick r:id="" action="ppaction://noaction"/>
          </p:cNvPr>
          <p:cNvSpPr>
            <a:spLocks noChangeArrowheads="1"/>
          </p:cNvSpPr>
          <p:nvPr/>
        </p:nvSpPr>
        <p:spPr bwMode="auto">
          <a:xfrm>
            <a:off x="4114800" y="33528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Data-based </a:t>
            </a:r>
          </a:p>
          <a:p>
            <a:r>
              <a:rPr lang="en-US" sz="2400">
                <a:solidFill>
                  <a:srgbClr val="000066"/>
                </a:solidFill>
                <a:latin typeface="Arial" pitchFamily="-1" charset="0"/>
                <a:ea typeface="Arial" pitchFamily="-1" charset="0"/>
                <a:cs typeface="Arial" pitchFamily="-1" charset="0"/>
              </a:rPr>
              <a:t>Action Plan</a:t>
            </a:r>
          </a:p>
        </p:txBody>
      </p:sp>
      <p:cxnSp>
        <p:nvCxnSpPr>
          <p:cNvPr id="611336" name="AutoShape 8"/>
          <p:cNvCxnSpPr>
            <a:cxnSpLocks noChangeShapeType="1"/>
            <a:stCxn id="611337" idx="4"/>
            <a:endCxn id="611335" idx="0"/>
          </p:cNvCxnSpPr>
          <p:nvPr/>
        </p:nvCxnSpPr>
        <p:spPr bwMode="auto">
          <a:xfrm>
            <a:off x="5257800" y="2895600"/>
            <a:ext cx="0" cy="457200"/>
          </a:xfrm>
          <a:prstGeom prst="straightConnector1">
            <a:avLst/>
          </a:prstGeom>
          <a:noFill/>
          <a:ln w="63500">
            <a:solidFill>
              <a:schemeClr val="tx1"/>
            </a:solidFill>
            <a:round/>
            <a:headEnd/>
            <a:tailEnd type="triangle" w="med" len="med"/>
          </a:ln>
        </p:spPr>
      </p:cxnSp>
      <p:sp>
        <p:nvSpPr>
          <p:cNvPr id="611337" name="Oval 9">
            <a:hlinkClick r:id="" action="ppaction://noaction"/>
          </p:cNvPr>
          <p:cNvSpPr>
            <a:spLocks noChangeArrowheads="1"/>
          </p:cNvSpPr>
          <p:nvPr/>
        </p:nvSpPr>
        <p:spPr bwMode="auto">
          <a:xfrm>
            <a:off x="4114800" y="1828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Agreements</a:t>
            </a:r>
          </a:p>
        </p:txBody>
      </p:sp>
      <p:cxnSp>
        <p:nvCxnSpPr>
          <p:cNvPr id="611338" name="AutoShape 10"/>
          <p:cNvCxnSpPr>
            <a:cxnSpLocks noChangeShapeType="1"/>
            <a:stCxn id="27659" idx="4"/>
            <a:endCxn id="611337" idx="0"/>
          </p:cNvCxnSpPr>
          <p:nvPr/>
        </p:nvCxnSpPr>
        <p:spPr bwMode="auto">
          <a:xfrm>
            <a:off x="5257800" y="1371600"/>
            <a:ext cx="0" cy="457200"/>
          </a:xfrm>
          <a:prstGeom prst="straightConnector1">
            <a:avLst/>
          </a:prstGeom>
          <a:noFill/>
          <a:ln w="63500">
            <a:solidFill>
              <a:schemeClr val="tx1"/>
            </a:solidFill>
            <a:round/>
            <a:headEnd/>
            <a:tailEnd type="triangle" w="med" len="med"/>
          </a:ln>
        </p:spPr>
      </p:cxnSp>
      <p:sp>
        <p:nvSpPr>
          <p:cNvPr id="27659" name="Oval 11">
            <a:hlinkClick r:id="" action="ppaction://noaction"/>
          </p:cNvPr>
          <p:cNvSpPr>
            <a:spLocks noChangeArrowheads="1"/>
          </p:cNvSpPr>
          <p:nvPr/>
        </p:nvSpPr>
        <p:spPr bwMode="auto">
          <a:xfrm>
            <a:off x="4114800" y="304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Team</a:t>
            </a:r>
          </a:p>
        </p:txBody>
      </p:sp>
      <p:sp>
        <p:nvSpPr>
          <p:cNvPr id="27660" name="Rectangle 12"/>
          <p:cNvSpPr>
            <a:spLocks noGrp="1" noChangeArrowheads="1"/>
          </p:cNvSpPr>
          <p:nvPr>
            <p:ph type="title"/>
          </p:nvPr>
        </p:nvSpPr>
        <p:spPr>
          <a:xfrm>
            <a:off x="381000" y="457200"/>
            <a:ext cx="3352800" cy="2514600"/>
          </a:xfrm>
          <a:solidFill>
            <a:srgbClr val="008000"/>
          </a:solidFill>
        </p:spPr>
        <p:txBody>
          <a:bodyPr/>
          <a:lstStyle/>
          <a:p>
            <a:pPr eaLnBrk="1" hangingPunct="1"/>
            <a:r>
              <a:rPr lang="en-US" sz="2800">
                <a:solidFill>
                  <a:srgbClr val="FFFFFF"/>
                </a:solidFill>
              </a:rPr>
              <a:t>GENERAL IMPLEMENTATION PROCESS</a:t>
            </a:r>
          </a:p>
        </p:txBody>
      </p:sp>
      <p:grpSp>
        <p:nvGrpSpPr>
          <p:cNvPr id="16" name="Group 5"/>
          <p:cNvGrpSpPr/>
          <p:nvPr/>
        </p:nvGrpSpPr>
        <p:grpSpPr>
          <a:xfrm>
            <a:off x="-140380" y="5257800"/>
            <a:ext cx="1588180" cy="1676401"/>
            <a:chOff x="-140380" y="5333999"/>
            <a:chExt cx="1588180" cy="1676401"/>
          </a:xfrm>
        </p:grpSpPr>
        <p:pic>
          <p:nvPicPr>
            <p:cNvPr id="17"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8" name="TextBox 1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I.C.iv</a:t>
              </a:r>
              <a:endParaRPr lang="en-US" sz="2000" b="1" dirty="0">
                <a:solidFill>
                  <a:srgbClr val="000000"/>
                </a:solidFill>
                <a:latin typeface="+mj-lt"/>
              </a:endParaRPr>
            </a:p>
          </p:txBody>
        </p:sp>
      </p:grpSp>
      <p:pic>
        <p:nvPicPr>
          <p:cNvPr id="19" name="Picture 18"/>
          <p:cNvPicPr/>
          <p:nvPr/>
        </p:nvPicPr>
        <p:blipFill>
          <a:blip r:embed="rId4">
            <a:extLst>
              <a:ext uri="{28A0092B-C50C-407E-A947-70E740481C1C}">
                <a14:useLocalDpi xmlns:a14="http://schemas.microsoft.com/office/drawing/2010/main"/>
              </a:ext>
            </a:extLst>
          </a:blip>
          <a:srcRect/>
          <a:stretch>
            <a:fillRect/>
          </a:stretch>
        </p:blipFill>
        <p:spPr bwMode="auto">
          <a:xfrm>
            <a:off x="2895600" y="2286000"/>
            <a:ext cx="1142494" cy="114300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11338"/>
                                        </p:tgtEl>
                                        <p:attrNameLst>
                                          <p:attrName>style.visibility</p:attrName>
                                        </p:attrNameLst>
                                      </p:cBhvr>
                                      <p:to>
                                        <p:strVal val="visible"/>
                                      </p:to>
                                    </p:set>
                                    <p:anim calcmode="lin" valueType="num">
                                      <p:cBhvr additive="base">
                                        <p:cTn id="7" dur="500" fill="hold"/>
                                        <p:tgtEl>
                                          <p:spTgt spid="611338"/>
                                        </p:tgtEl>
                                        <p:attrNameLst>
                                          <p:attrName>ppt_x</p:attrName>
                                        </p:attrNameLst>
                                      </p:cBhvr>
                                      <p:tavLst>
                                        <p:tav tm="0">
                                          <p:val>
                                            <p:strVal val="#ppt_x"/>
                                          </p:val>
                                        </p:tav>
                                        <p:tav tm="100000">
                                          <p:val>
                                            <p:strVal val="#ppt_x"/>
                                          </p:val>
                                        </p:tav>
                                      </p:tavLst>
                                    </p:anim>
                                    <p:anim calcmode="lin" valueType="num">
                                      <p:cBhvr additive="base">
                                        <p:cTn id="8" dur="500" fill="hold"/>
                                        <p:tgtEl>
                                          <p:spTgt spid="61133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11337"/>
                                        </p:tgtEl>
                                        <p:attrNameLst>
                                          <p:attrName>style.visibility</p:attrName>
                                        </p:attrNameLst>
                                      </p:cBhvr>
                                      <p:to>
                                        <p:strVal val="visible"/>
                                      </p:to>
                                    </p:set>
                                    <p:anim calcmode="lin" valueType="num">
                                      <p:cBhvr additive="base">
                                        <p:cTn id="11" dur="500" fill="hold"/>
                                        <p:tgtEl>
                                          <p:spTgt spid="611337"/>
                                        </p:tgtEl>
                                        <p:attrNameLst>
                                          <p:attrName>ppt_x</p:attrName>
                                        </p:attrNameLst>
                                      </p:cBhvr>
                                      <p:tavLst>
                                        <p:tav tm="0">
                                          <p:val>
                                            <p:strVal val="#ppt_x"/>
                                          </p:val>
                                        </p:tav>
                                        <p:tav tm="100000">
                                          <p:val>
                                            <p:strVal val="#ppt_x"/>
                                          </p:val>
                                        </p:tav>
                                      </p:tavLst>
                                    </p:anim>
                                    <p:anim calcmode="lin" valueType="num">
                                      <p:cBhvr additive="base">
                                        <p:cTn id="12" dur="500" fill="hold"/>
                                        <p:tgtEl>
                                          <p:spTgt spid="61133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611336"/>
                                        </p:tgtEl>
                                        <p:attrNameLst>
                                          <p:attrName>style.visibility</p:attrName>
                                        </p:attrNameLst>
                                      </p:cBhvr>
                                      <p:to>
                                        <p:strVal val="visible"/>
                                      </p:to>
                                    </p:set>
                                    <p:anim calcmode="lin" valueType="num">
                                      <p:cBhvr additive="base">
                                        <p:cTn id="17" dur="500" fill="hold"/>
                                        <p:tgtEl>
                                          <p:spTgt spid="611336"/>
                                        </p:tgtEl>
                                        <p:attrNameLst>
                                          <p:attrName>ppt_x</p:attrName>
                                        </p:attrNameLst>
                                      </p:cBhvr>
                                      <p:tavLst>
                                        <p:tav tm="0">
                                          <p:val>
                                            <p:strVal val="#ppt_x"/>
                                          </p:val>
                                        </p:tav>
                                        <p:tav tm="100000">
                                          <p:val>
                                            <p:strVal val="#ppt_x"/>
                                          </p:val>
                                        </p:tav>
                                      </p:tavLst>
                                    </p:anim>
                                    <p:anim calcmode="lin" valueType="num">
                                      <p:cBhvr additive="base">
                                        <p:cTn id="18" dur="500" fill="hold"/>
                                        <p:tgtEl>
                                          <p:spTgt spid="611336"/>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611335"/>
                                        </p:tgtEl>
                                        <p:attrNameLst>
                                          <p:attrName>style.visibility</p:attrName>
                                        </p:attrNameLst>
                                      </p:cBhvr>
                                      <p:to>
                                        <p:strVal val="visible"/>
                                      </p:to>
                                    </p:set>
                                    <p:anim calcmode="lin" valueType="num">
                                      <p:cBhvr additive="base">
                                        <p:cTn id="21" dur="500" fill="hold"/>
                                        <p:tgtEl>
                                          <p:spTgt spid="611335"/>
                                        </p:tgtEl>
                                        <p:attrNameLst>
                                          <p:attrName>ppt_x</p:attrName>
                                        </p:attrNameLst>
                                      </p:cBhvr>
                                      <p:tavLst>
                                        <p:tav tm="0">
                                          <p:val>
                                            <p:strVal val="#ppt_x"/>
                                          </p:val>
                                        </p:tav>
                                        <p:tav tm="100000">
                                          <p:val>
                                            <p:strVal val="#ppt_x"/>
                                          </p:val>
                                        </p:tav>
                                      </p:tavLst>
                                    </p:anim>
                                    <p:anim calcmode="lin" valueType="num">
                                      <p:cBhvr additive="base">
                                        <p:cTn id="22" dur="500" fill="hold"/>
                                        <p:tgtEl>
                                          <p:spTgt spid="611335"/>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611334"/>
                                        </p:tgtEl>
                                        <p:attrNameLst>
                                          <p:attrName>style.visibility</p:attrName>
                                        </p:attrNameLst>
                                      </p:cBhvr>
                                      <p:to>
                                        <p:strVal val="visible"/>
                                      </p:to>
                                    </p:set>
                                    <p:anim calcmode="lin" valueType="num">
                                      <p:cBhvr additive="base">
                                        <p:cTn id="27" dur="500" fill="hold"/>
                                        <p:tgtEl>
                                          <p:spTgt spid="611334"/>
                                        </p:tgtEl>
                                        <p:attrNameLst>
                                          <p:attrName>ppt_x</p:attrName>
                                        </p:attrNameLst>
                                      </p:cBhvr>
                                      <p:tavLst>
                                        <p:tav tm="0">
                                          <p:val>
                                            <p:strVal val="0-#ppt_w/2"/>
                                          </p:val>
                                        </p:tav>
                                        <p:tav tm="100000">
                                          <p:val>
                                            <p:strVal val="#ppt_x"/>
                                          </p:val>
                                        </p:tav>
                                      </p:tavLst>
                                    </p:anim>
                                    <p:anim calcmode="lin" valueType="num">
                                      <p:cBhvr additive="base">
                                        <p:cTn id="28" dur="500" fill="hold"/>
                                        <p:tgtEl>
                                          <p:spTgt spid="611334"/>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611333"/>
                                        </p:tgtEl>
                                        <p:attrNameLst>
                                          <p:attrName>style.visibility</p:attrName>
                                        </p:attrNameLst>
                                      </p:cBhvr>
                                      <p:to>
                                        <p:strVal val="visible"/>
                                      </p:to>
                                    </p:set>
                                    <p:anim calcmode="lin" valueType="num">
                                      <p:cBhvr additive="base">
                                        <p:cTn id="31" dur="500" fill="hold"/>
                                        <p:tgtEl>
                                          <p:spTgt spid="611333"/>
                                        </p:tgtEl>
                                        <p:attrNameLst>
                                          <p:attrName>ppt_x</p:attrName>
                                        </p:attrNameLst>
                                      </p:cBhvr>
                                      <p:tavLst>
                                        <p:tav tm="0">
                                          <p:val>
                                            <p:strVal val="0-#ppt_w/2"/>
                                          </p:val>
                                        </p:tav>
                                        <p:tav tm="100000">
                                          <p:val>
                                            <p:strVal val="#ppt_x"/>
                                          </p:val>
                                        </p:tav>
                                      </p:tavLst>
                                    </p:anim>
                                    <p:anim calcmode="lin" valueType="num">
                                      <p:cBhvr additive="base">
                                        <p:cTn id="32" dur="500" fill="hold"/>
                                        <p:tgtEl>
                                          <p:spTgt spid="61133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611332"/>
                                        </p:tgtEl>
                                        <p:attrNameLst>
                                          <p:attrName>style.visibility</p:attrName>
                                        </p:attrNameLst>
                                      </p:cBhvr>
                                      <p:to>
                                        <p:strVal val="visible"/>
                                      </p:to>
                                    </p:set>
                                    <p:anim calcmode="lin" valueType="num">
                                      <p:cBhvr additive="base">
                                        <p:cTn id="37" dur="500" fill="hold"/>
                                        <p:tgtEl>
                                          <p:spTgt spid="611332"/>
                                        </p:tgtEl>
                                        <p:attrNameLst>
                                          <p:attrName>ppt_x</p:attrName>
                                        </p:attrNameLst>
                                      </p:cBhvr>
                                      <p:tavLst>
                                        <p:tav tm="0">
                                          <p:val>
                                            <p:strVal val="1+#ppt_w/2"/>
                                          </p:val>
                                        </p:tav>
                                        <p:tav tm="100000">
                                          <p:val>
                                            <p:strVal val="#ppt_x"/>
                                          </p:val>
                                        </p:tav>
                                      </p:tavLst>
                                    </p:anim>
                                    <p:anim calcmode="lin" valueType="num">
                                      <p:cBhvr additive="base">
                                        <p:cTn id="38" dur="500" fill="hold"/>
                                        <p:tgtEl>
                                          <p:spTgt spid="61133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611331"/>
                                        </p:tgtEl>
                                        <p:attrNameLst>
                                          <p:attrName>style.visibility</p:attrName>
                                        </p:attrNameLst>
                                      </p:cBhvr>
                                      <p:to>
                                        <p:strVal val="visible"/>
                                      </p:to>
                                    </p:set>
                                    <p:anim calcmode="lin" valueType="num">
                                      <p:cBhvr additive="base">
                                        <p:cTn id="41" dur="500" fill="hold"/>
                                        <p:tgtEl>
                                          <p:spTgt spid="611331"/>
                                        </p:tgtEl>
                                        <p:attrNameLst>
                                          <p:attrName>ppt_x</p:attrName>
                                        </p:attrNameLst>
                                      </p:cBhvr>
                                      <p:tavLst>
                                        <p:tav tm="0">
                                          <p:val>
                                            <p:strVal val="1+#ppt_w/2"/>
                                          </p:val>
                                        </p:tav>
                                        <p:tav tm="100000">
                                          <p:val>
                                            <p:strVal val="#ppt_x"/>
                                          </p:val>
                                        </p:tav>
                                      </p:tavLst>
                                    </p:anim>
                                    <p:anim calcmode="lin" valueType="num">
                                      <p:cBhvr additive="base">
                                        <p:cTn id="42" dur="500" fill="hold"/>
                                        <p:tgtEl>
                                          <p:spTgt spid="61133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611330"/>
                                        </p:tgtEl>
                                        <p:attrNameLst>
                                          <p:attrName>style.visibility</p:attrName>
                                        </p:attrNameLst>
                                      </p:cBhvr>
                                      <p:to>
                                        <p:strVal val="visible"/>
                                      </p:to>
                                    </p:set>
                                    <p:anim calcmode="lin" valueType="num">
                                      <p:cBhvr additive="base">
                                        <p:cTn id="47" dur="500" fill="hold"/>
                                        <p:tgtEl>
                                          <p:spTgt spid="611330"/>
                                        </p:tgtEl>
                                        <p:attrNameLst>
                                          <p:attrName>ppt_x</p:attrName>
                                        </p:attrNameLst>
                                      </p:cBhvr>
                                      <p:tavLst>
                                        <p:tav tm="0">
                                          <p:val>
                                            <p:strVal val="0-#ppt_w/2"/>
                                          </p:val>
                                        </p:tav>
                                        <p:tav tm="100000">
                                          <p:val>
                                            <p:strVal val="#ppt_x"/>
                                          </p:val>
                                        </p:tav>
                                      </p:tavLst>
                                    </p:anim>
                                    <p:anim calcmode="lin" valueType="num">
                                      <p:cBhvr additive="base">
                                        <p:cTn id="48" dur="500" fill="hold"/>
                                        <p:tgtEl>
                                          <p:spTgt spid="611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1" grpId="0" animBg="1"/>
      <p:bldP spid="611333" grpId="0" animBg="1"/>
      <p:bldP spid="611335" grpId="0" animBg="1"/>
      <p:bldP spid="611337"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pSp>
        <p:nvGrpSpPr>
          <p:cNvPr id="27" name="Group 5"/>
          <p:cNvGrpSpPr/>
          <p:nvPr/>
        </p:nvGrpSpPr>
        <p:grpSpPr>
          <a:xfrm>
            <a:off x="7772400" y="4648200"/>
            <a:ext cx="1588180" cy="1676401"/>
            <a:chOff x="-140380" y="5333999"/>
            <a:chExt cx="1588180" cy="1676401"/>
          </a:xfrm>
        </p:grpSpPr>
        <p:pic>
          <p:nvPicPr>
            <p:cNvPr id="28"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9"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a:solidFill>
                    <a:srgbClr val="000000"/>
                  </a:solidFill>
                  <a:latin typeface="+mj-lt"/>
                </a:rPr>
                <a:t>I.C</a:t>
              </a:r>
            </a:p>
          </p:txBody>
        </p:sp>
      </p:grpSp>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algn="ctr"/>
            <a:r>
              <a:rPr lang="en-US" sz="3200" b="1">
                <a:solidFill>
                  <a:schemeClr val="bg1"/>
                </a:solidFill>
              </a:rPr>
              <a:t>Critical Features of PBIS</a:t>
            </a: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algn="ctr"/>
            <a:endParaRPr lang="en-US" sz="1600" b="1"/>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algn="ctr" eaLnBrk="0" hangingPunct="0"/>
            <a:endParaRPr lang="en-US" sz="2000" b="1">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algn="ctr"/>
            <a:endParaRPr lang="en-US" sz="1600" b="1"/>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algn="ctr"/>
            <a:endParaRPr lang="en-US" sz="1600" b="1"/>
          </a:p>
        </p:txBody>
      </p:sp>
      <p:sp>
        <p:nvSpPr>
          <p:cNvPr id="53255" name="Text Box 7"/>
          <p:cNvSpPr txBox="1">
            <a:spLocks noChangeArrowheads="1"/>
          </p:cNvSpPr>
          <p:nvPr/>
        </p:nvSpPr>
        <p:spPr bwMode="auto">
          <a:xfrm rot="-3258865">
            <a:off x="3055143" y="3036094"/>
            <a:ext cx="1411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dirty="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p>
          <a:p>
            <a:pPr algn="ctr" eaLnBrk="0" hangingPunct="0"/>
            <a:r>
              <a:rPr lang="en-US" sz="2000" b="1" i="1">
                <a:ea typeface="Arial" pitchFamily="-1" charset="0"/>
                <a:cs typeface="Arial" pitchFamily="-1" charset="0"/>
              </a:rPr>
              <a:t>Culturally </a:t>
            </a:r>
          </a:p>
          <a:p>
            <a:pPr algn="ctr" eaLnBrk="0" hangingPunct="0"/>
            <a:r>
              <a:rPr lang="en-US" sz="2000" b="1" i="1">
                <a:ea typeface="Arial" pitchFamily="-1" charset="0"/>
                <a:cs typeface="Arial" pitchFamily="-1" charset="0"/>
              </a:rPr>
              <a:t>Knowledgeable </a:t>
            </a:r>
          </a:p>
          <a:p>
            <a:pPr algn="ctr" eaLnBrk="0" hangingPunct="0"/>
            <a:r>
              <a:rPr lang="en-US" sz="2000" b="1">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 </a:t>
            </a:r>
            <a:r>
              <a:rPr lang="en-US" sz="2000" b="1" i="1">
                <a:ea typeface="Arial" pitchFamily="-1" charset="0"/>
                <a:cs typeface="Arial" pitchFamily="-1" charset="0"/>
              </a:rPr>
              <a:t>Culturally Relevant</a:t>
            </a:r>
          </a:p>
          <a:p>
            <a:pPr algn="ctr" eaLnBrk="0" hangingPunct="0"/>
            <a:r>
              <a:rPr lang="en-US" sz="2000" b="1">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algn="ctr" eaLnBrk="0" hangingPunct="0"/>
            <a:r>
              <a:rPr lang="en-US" sz="2000" b="1">
                <a:ea typeface="Arial" pitchFamily="-1" charset="0"/>
                <a:cs typeface="Arial" pitchFamily="-1" charset="0"/>
              </a:rPr>
              <a:t>Supporting </a:t>
            </a:r>
            <a:r>
              <a:rPr lang="en-US" sz="2000" b="1" i="1">
                <a:ea typeface="Arial" pitchFamily="-1" charset="0"/>
                <a:cs typeface="Arial" pitchFamily="-1" charset="0"/>
              </a:rPr>
              <a:t>Culturally Equitable </a:t>
            </a:r>
          </a:p>
          <a:p>
            <a:pPr algn="ctr" eaLnBrk="0" hangingPunct="0"/>
            <a:r>
              <a:rPr lang="en-US" sz="2000" b="1">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algn="ctr" eaLnBrk="0" hangingPunct="0"/>
            <a:r>
              <a:rPr lang="en-US" sz="2000" b="1">
                <a:ea typeface="Arial" pitchFamily="-1" charset="0"/>
                <a:cs typeface="Arial" pitchFamily="-1" charset="0"/>
              </a:rPr>
              <a:t>Supporting</a:t>
            </a:r>
          </a:p>
          <a:p>
            <a:pPr algn="ctr" eaLnBrk="0" hangingPunct="0"/>
            <a:r>
              <a:rPr lang="en-US" sz="2000" b="1" i="1">
                <a:ea typeface="Arial" pitchFamily="-1" charset="0"/>
                <a:cs typeface="Arial" pitchFamily="-1" charset="0"/>
              </a:rPr>
              <a:t>Culturally Valid </a:t>
            </a:r>
          </a:p>
          <a:p>
            <a:pPr algn="ctr" eaLnBrk="0" hangingPunct="0"/>
            <a:r>
              <a:rPr lang="en-US" sz="2000" b="1">
                <a:ea typeface="Arial" pitchFamily="-1" charset="0"/>
                <a:cs typeface="Arial" pitchFamily="-1" charset="0"/>
              </a:rPr>
              <a:t>Decision</a:t>
            </a:r>
          </a:p>
          <a:p>
            <a:pPr algn="ctr" eaLnBrk="0" hangingPunct="0"/>
            <a:r>
              <a:rPr lang="en-US" sz="2000" b="1">
                <a:ea typeface="Arial" pitchFamily="-1" charset="0"/>
                <a:cs typeface="Arial" pitchFamily="-1" charset="0"/>
              </a:rPr>
              <a:t>Making</a:t>
            </a:r>
          </a:p>
        </p:txBody>
      </p:sp>
      <p:sp>
        <p:nvSpPr>
          <p:cNvPr id="15" name="TextBox 14"/>
          <p:cNvSpPr txBox="1"/>
          <p:nvPr/>
        </p:nvSpPr>
        <p:spPr>
          <a:xfrm>
            <a:off x="0" y="3962400"/>
            <a:ext cx="1219200" cy="2936187"/>
          </a:xfrm>
          <a:prstGeom prst="rect">
            <a:avLst/>
          </a:prstGeom>
          <a:noFill/>
        </p:spPr>
        <p:txBody>
          <a:bodyPr wrap="square">
            <a:spAutoFit/>
          </a:bodyPr>
          <a:lstStyle/>
          <a:p>
            <a:pPr>
              <a:defRPr/>
            </a:pPr>
            <a:r>
              <a:rPr lang="en-US" sz="1680" dirty="0">
                <a:solidFill>
                  <a:schemeClr val="bg2"/>
                </a:solidFill>
                <a:latin typeface="Arial" pitchFamily="-83" charset="0"/>
                <a:ea typeface="ヒラギノ角ゴ Pro W3" pitchFamily="-83" charset="-128"/>
                <a:cs typeface="ヒラギノ角ゴ Pro W3" pitchFamily="-83" charset="-128"/>
              </a:rPr>
              <a:t>(Vincent, Randal, </a:t>
            </a:r>
            <a:r>
              <a:rPr lang="en-US" sz="1680" dirty="0" err="1">
                <a:solidFill>
                  <a:schemeClr val="bg2"/>
                </a:solidFill>
                <a:latin typeface="Arial" pitchFamily="-83" charset="0"/>
                <a:ea typeface="ヒラギノ角ゴ Pro W3" pitchFamily="-83" charset="-128"/>
                <a:cs typeface="ヒラギノ角ゴ Pro W3" pitchFamily="-83" charset="-128"/>
              </a:rPr>
              <a:t>Cartledge</a:t>
            </a:r>
            <a:r>
              <a:rPr lang="en-US" sz="1680" dirty="0">
                <a:solidFill>
                  <a:schemeClr val="bg2"/>
                </a:solidFill>
                <a:latin typeface="Arial" pitchFamily="-83" charset="0"/>
                <a:ea typeface="ヒラギノ角ゴ Pro W3" pitchFamily="-83" charset="-128"/>
                <a:cs typeface="ヒラギノ角ゴ Pro W3" pitchFamily="-83" charset="-128"/>
              </a:rPr>
              <a:t>, Tobin, &amp; Swain-</a:t>
            </a:r>
            <a:r>
              <a:rPr lang="en-US" sz="1680" dirty="0" err="1">
                <a:solidFill>
                  <a:schemeClr val="bg2"/>
                </a:solidFill>
                <a:latin typeface="Arial" pitchFamily="-83" charset="0"/>
                <a:ea typeface="ヒラギノ角ゴ Pro W3" pitchFamily="-83" charset="-128"/>
                <a:cs typeface="ヒラギノ角ゴ Pro W3" pitchFamily="-83" charset="-128"/>
              </a:rPr>
              <a:t>Bradway</a:t>
            </a:r>
            <a:r>
              <a:rPr lang="en-US" sz="1680" dirty="0">
                <a:solidFill>
                  <a:schemeClr val="bg2"/>
                </a:solidFill>
                <a:latin typeface="Arial" pitchFamily="-83" charset="0"/>
                <a:ea typeface="ヒラギノ角ゴ Pro W3" pitchFamily="-83" charset="-128"/>
                <a:cs typeface="ヒラギノ角ゴ Pro W3" pitchFamily="-83" charset="-128"/>
              </a:rPr>
              <a:t>, 2011; </a:t>
            </a:r>
            <a:r>
              <a:rPr lang="en-US" sz="1680" dirty="0" err="1">
                <a:solidFill>
                  <a:schemeClr val="bg2"/>
                </a:solidFill>
                <a:latin typeface="Arial" pitchFamily="-83" charset="0"/>
                <a:ea typeface="ヒラギノ角ゴ Pro W3" pitchFamily="-83" charset="-128"/>
                <a:cs typeface="ヒラギノ角ゴ Pro W3" pitchFamily="-83" charset="-128"/>
              </a:rPr>
              <a:t>Sugai</a:t>
            </a:r>
            <a:r>
              <a:rPr lang="en-US" sz="1680" dirty="0">
                <a:solidFill>
                  <a:schemeClr val="bg2"/>
                </a:solidFill>
                <a:latin typeface="Arial" pitchFamily="-83" charset="0"/>
                <a:ea typeface="ヒラギノ角ゴ Pro W3" pitchFamily="-83" charset="-128"/>
                <a:cs typeface="ヒラギノ角ゴ Pro W3" pitchFamily="-83" charset="-128"/>
              </a:rPr>
              <a:t>, O’Keefe, &amp; Fallon 2012 </a:t>
            </a:r>
            <a:r>
              <a:rPr lang="en-US" sz="1680" dirty="0" err="1">
                <a:solidFill>
                  <a:schemeClr val="bg2"/>
                </a:solidFill>
                <a:latin typeface="Arial" pitchFamily="-83" charset="0"/>
                <a:ea typeface="ヒラギノ角ゴ Pro W3" pitchFamily="-83" charset="-128"/>
                <a:cs typeface="ヒラギノ角ゴ Pro W3" pitchFamily="-83" charset="-128"/>
              </a:rPr>
              <a:t>ab</a:t>
            </a:r>
            <a:r>
              <a:rPr lang="en-US" sz="1680" dirty="0">
                <a:solidFill>
                  <a:schemeClr val="bg2"/>
                </a:solidFill>
                <a:latin typeface="Arial" pitchFamily="-83" charset="0"/>
                <a:ea typeface="ヒラギノ角ゴ Pro W3" pitchFamily="-83" charset="-128"/>
                <a:cs typeface="ヒラギノ角ゴ Pro W3" pitchFamily="-83" charset="-128"/>
              </a:rPr>
              <a:t>)</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4">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pic>
        <p:nvPicPr>
          <p:cNvPr id="31" name="Picture 30"/>
          <p:cNvPicPr/>
          <p:nvPr/>
        </p:nvPicPr>
        <p:blipFill>
          <a:blip r:embed="rId5">
            <a:extLst>
              <a:ext uri="{28A0092B-C50C-407E-A947-70E740481C1C}">
                <a14:useLocalDpi xmlns:a14="http://schemas.microsoft.com/office/drawing/2010/main"/>
              </a:ext>
            </a:extLst>
          </a:blip>
          <a:srcRect/>
          <a:stretch>
            <a:fillRect/>
          </a:stretch>
        </p:blipFill>
        <p:spPr bwMode="auto">
          <a:xfrm>
            <a:off x="0" y="228600"/>
            <a:ext cx="1092200" cy="1092200"/>
          </a:xfrm>
          <a:prstGeom prst="rect">
            <a:avLst/>
          </a:prstGeom>
          <a:noFill/>
          <a:ln>
            <a:noFill/>
          </a:ln>
        </p:spPr>
      </p:pic>
    </p:spTree>
    <p:extLst>
      <p:ext uri="{BB962C8B-B14F-4D97-AF65-F5344CB8AC3E}">
        <p14:creationId xmlns:p14="http://schemas.microsoft.com/office/powerpoint/2010/main" val="43444412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56278384"/>
              </p:ext>
            </p:extLst>
          </p:nvPr>
        </p:nvGraphicFramePr>
        <p:xfrm>
          <a:off x="1752600" y="711200"/>
          <a:ext cx="6096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1081328868"/>
              </p:ext>
            </p:extLst>
          </p:nvPr>
        </p:nvGraphicFramePr>
        <p:xfrm>
          <a:off x="-381000" y="304800"/>
          <a:ext cx="5181600" cy="612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Rectangle 9"/>
          <p:cNvSpPr/>
          <p:nvPr/>
        </p:nvSpPr>
        <p:spPr>
          <a:xfrm>
            <a:off x="3938588" y="4724400"/>
            <a:ext cx="1471612"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a:lstStyle/>
          <a:p>
            <a:pPr algn="ctr" defTabSz="1600200">
              <a:lnSpc>
                <a:spcPct val="90000"/>
              </a:lnSpc>
              <a:spcAft>
                <a:spcPct val="35000"/>
              </a:spcAft>
              <a:defRPr/>
            </a:pPr>
            <a:r>
              <a:rPr lang="en-US" sz="3600">
                <a:solidFill>
                  <a:srgbClr val="000000"/>
                </a:solidFill>
                <a:latin typeface="+mj-lt"/>
                <a:ea typeface="Arial" pitchFamily="-108" charset="0"/>
              </a:rPr>
              <a:t>All</a:t>
            </a:r>
          </a:p>
        </p:txBody>
      </p:sp>
      <p:sp>
        <p:nvSpPr>
          <p:cNvPr id="11" name="Rectangle 10"/>
          <p:cNvSpPr/>
          <p:nvPr/>
        </p:nvSpPr>
        <p:spPr>
          <a:xfrm>
            <a:off x="3810000" y="2022475"/>
            <a:ext cx="1905000"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a:lstStyle/>
          <a:p>
            <a:pPr algn="ctr" defTabSz="1600200">
              <a:lnSpc>
                <a:spcPct val="90000"/>
              </a:lnSpc>
              <a:spcAft>
                <a:spcPct val="35000"/>
              </a:spcAft>
              <a:defRPr/>
            </a:pPr>
            <a:r>
              <a:rPr lang="en-US" sz="3600">
                <a:solidFill>
                  <a:srgbClr val="000000"/>
                </a:solidFill>
                <a:latin typeface="+mj-lt"/>
                <a:ea typeface="Arial" pitchFamily="-108" charset="0"/>
              </a:rPr>
              <a:t>Some</a:t>
            </a:r>
          </a:p>
        </p:txBody>
      </p:sp>
      <p:sp>
        <p:nvSpPr>
          <p:cNvPr id="12" name="Rectangle 11"/>
          <p:cNvSpPr/>
          <p:nvPr/>
        </p:nvSpPr>
        <p:spPr>
          <a:xfrm>
            <a:off x="4038600" y="914400"/>
            <a:ext cx="1447800" cy="4921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78465" tIns="0" rIns="0" bIns="0"/>
          <a:lstStyle/>
          <a:p>
            <a:pPr algn="ctr" defTabSz="1600200">
              <a:lnSpc>
                <a:spcPct val="90000"/>
              </a:lnSpc>
              <a:spcAft>
                <a:spcPct val="35000"/>
              </a:spcAft>
              <a:defRPr/>
            </a:pPr>
            <a:r>
              <a:rPr lang="en-US" sz="3600" dirty="0">
                <a:solidFill>
                  <a:srgbClr val="000000"/>
                </a:solidFill>
                <a:latin typeface="+mj-lt"/>
                <a:ea typeface="Arial" pitchFamily="-108" charset="0"/>
              </a:rPr>
              <a:t>Few</a:t>
            </a:r>
          </a:p>
        </p:txBody>
      </p:sp>
      <p:sp>
        <p:nvSpPr>
          <p:cNvPr id="35847" name="TextBox 13"/>
          <p:cNvSpPr txBox="1">
            <a:spLocks noChangeArrowheads="1"/>
          </p:cNvSpPr>
          <p:nvPr/>
        </p:nvSpPr>
        <p:spPr bwMode="auto">
          <a:xfrm>
            <a:off x="5638800" y="228600"/>
            <a:ext cx="3352800" cy="1200150"/>
          </a:xfrm>
          <a:prstGeom prst="rect">
            <a:avLst/>
          </a:prstGeom>
          <a:solidFill>
            <a:srgbClr val="008000"/>
          </a:solidFill>
          <a:ln w="9525">
            <a:noFill/>
            <a:miter lim="800000"/>
            <a:headEnd/>
            <a:tailEnd/>
          </a:ln>
        </p:spPr>
        <p:txBody>
          <a:bodyPr>
            <a:prstTxWarp prst="textNoShape">
              <a:avLst/>
            </a:prstTxWarp>
            <a:spAutoFit/>
          </a:bodyPr>
          <a:lstStyle/>
          <a:p>
            <a:pPr algn="ctr"/>
            <a:r>
              <a:rPr lang="en-US" sz="3600" dirty="0">
                <a:solidFill>
                  <a:srgbClr val="FFFFFF"/>
                </a:solidFill>
                <a:latin typeface="+mj-lt"/>
              </a:rPr>
              <a:t>Continuum of Support for ALL</a:t>
            </a:r>
          </a:p>
        </p:txBody>
      </p:sp>
      <p:sp>
        <p:nvSpPr>
          <p:cNvPr id="35848" name="TextBox 14"/>
          <p:cNvSpPr txBox="1">
            <a:spLocks noChangeArrowheads="1"/>
          </p:cNvSpPr>
          <p:nvPr/>
        </p:nvSpPr>
        <p:spPr bwMode="auto">
          <a:xfrm>
            <a:off x="3200400" y="6396038"/>
            <a:ext cx="3276600" cy="461665"/>
          </a:xfrm>
          <a:prstGeom prst="rect">
            <a:avLst/>
          </a:prstGeom>
          <a:noFill/>
          <a:ln w="9525">
            <a:noFill/>
            <a:miter lim="800000"/>
            <a:headEnd/>
            <a:tailEnd/>
          </a:ln>
        </p:spPr>
        <p:txBody>
          <a:bodyPr wrap="square">
            <a:prstTxWarp prst="textNoShape">
              <a:avLst/>
            </a:prstTxWarp>
            <a:spAutoFit/>
          </a:bodyPr>
          <a:lstStyle/>
          <a:p>
            <a:pPr algn="ctr"/>
            <a:r>
              <a:rPr lang="en-US" dirty="0">
                <a:latin typeface="+mj-lt"/>
              </a:rPr>
              <a:t>(</a:t>
            </a:r>
            <a:r>
              <a:rPr lang="en-US" dirty="0" err="1">
                <a:latin typeface="+mj-lt"/>
              </a:rPr>
              <a:t>Sugai</a:t>
            </a:r>
            <a:r>
              <a:rPr lang="en-US" dirty="0">
                <a:latin typeface="+mj-lt"/>
              </a:rPr>
              <a:t>, Dec 7, 2007)</a:t>
            </a:r>
          </a:p>
        </p:txBody>
      </p:sp>
      <p:grpSp>
        <p:nvGrpSpPr>
          <p:cNvPr id="19" name="Group 5"/>
          <p:cNvGrpSpPr/>
          <p:nvPr/>
        </p:nvGrpSpPr>
        <p:grpSpPr>
          <a:xfrm>
            <a:off x="-140380" y="5333999"/>
            <a:ext cx="1588180" cy="1676401"/>
            <a:chOff x="-140380" y="5333999"/>
            <a:chExt cx="1588180" cy="1676401"/>
          </a:xfrm>
        </p:grpSpPr>
        <p:pic>
          <p:nvPicPr>
            <p:cNvPr id="20" name="Content Placeholder 3"/>
            <p:cNvPicPr>
              <a:picLocks noChangeAspect="1"/>
            </p:cNvPicPr>
            <p:nvPr/>
          </p:nvPicPr>
          <p:blipFill>
            <a:blip r:embed="rId1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21"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I.C.iii</a:t>
              </a:r>
              <a:endParaRPr lang="en-US" sz="2000" b="1" dirty="0">
                <a:solidFill>
                  <a:srgbClr val="000000"/>
                </a:solidFill>
                <a:latin typeface="+mj-lt"/>
              </a:endParaRPr>
            </a:p>
          </p:txBody>
        </p:sp>
      </p:grpSp>
      <p:pic>
        <p:nvPicPr>
          <p:cNvPr id="13" name="Picture 12"/>
          <p:cNvPicPr/>
          <p:nvPr/>
        </p:nvPicPr>
        <p:blipFill>
          <a:blip r:embed="rId14">
            <a:extLst>
              <a:ext uri="{28A0092B-C50C-407E-A947-70E740481C1C}">
                <a14:useLocalDpi xmlns:a14="http://schemas.microsoft.com/office/drawing/2010/main"/>
              </a:ext>
            </a:extLst>
          </a:blip>
          <a:srcRect/>
          <a:stretch>
            <a:fillRect/>
          </a:stretch>
        </p:blipFill>
        <p:spPr bwMode="auto">
          <a:xfrm>
            <a:off x="4953000" y="0"/>
            <a:ext cx="1142494" cy="1143000"/>
          </a:xfrm>
          <a:prstGeom prst="rect">
            <a:avLst/>
          </a:prstGeom>
          <a:noFill/>
          <a:ln>
            <a:noFill/>
          </a:ln>
        </p:spPr>
      </p:pic>
      <p:pic>
        <p:nvPicPr>
          <p:cNvPr id="14" name="Picture 13"/>
          <p:cNvPicPr/>
          <p:nvPr/>
        </p:nvPicPr>
        <p:blipFill>
          <a:blip r:embed="rId15">
            <a:extLst>
              <a:ext uri="{28A0092B-C50C-407E-A947-70E740481C1C}">
                <a14:useLocalDpi xmlns:a14="http://schemas.microsoft.com/office/drawing/2010/main"/>
              </a:ext>
            </a:extLst>
          </a:blip>
          <a:srcRect/>
          <a:stretch>
            <a:fillRect/>
          </a:stretch>
        </p:blipFill>
        <p:spPr bwMode="auto">
          <a:xfrm>
            <a:off x="-3175" y="-3175"/>
            <a:ext cx="1092200" cy="1092200"/>
          </a:xfrm>
          <a:prstGeom prst="rect">
            <a:avLst/>
          </a:prstGeom>
          <a:noFill/>
          <a:ln>
            <a:noFill/>
          </a:ln>
        </p:spPr>
      </p:pic>
    </p:spTree>
    <p:extLst>
      <p:ext uri="{BB962C8B-B14F-4D97-AF65-F5344CB8AC3E}">
        <p14:creationId xmlns:p14="http://schemas.microsoft.com/office/powerpoint/2010/main" val="192689241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3657600" y="4264025"/>
            <a:ext cx="792163" cy="688975"/>
          </a:xfrm>
          <a:prstGeom prst="straightConnector1">
            <a:avLst/>
          </a:prstGeom>
          <a:noFill/>
          <a:ln w="63500">
            <a:solidFill>
              <a:schemeClr val="tx1"/>
            </a:solidFill>
            <a:round/>
            <a:headEnd/>
            <a:tailEnd type="triangle" w="med" len="med"/>
          </a:ln>
        </p:spPr>
      </p:cxnSp>
      <p:sp>
        <p:nvSpPr>
          <p:cNvPr id="611331" name="Oval 3">
            <a:hlinkClick r:id="" action="ppaction://noaction"/>
          </p:cNvPr>
          <p:cNvSpPr>
            <a:spLocks noChangeArrowheads="1"/>
          </p:cNvSpPr>
          <p:nvPr/>
        </p:nvSpPr>
        <p:spPr bwMode="auto">
          <a:xfrm>
            <a:off x="25146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Evaluation</a:t>
            </a:r>
          </a:p>
        </p:txBody>
      </p:sp>
      <p:cxnSp>
        <p:nvCxnSpPr>
          <p:cNvPr id="611332" name="AutoShape 4"/>
          <p:cNvCxnSpPr>
            <a:cxnSpLocks noChangeShapeType="1"/>
            <a:stCxn id="611333" idx="2"/>
            <a:endCxn id="611331" idx="6"/>
          </p:cNvCxnSpPr>
          <p:nvPr/>
        </p:nvCxnSpPr>
        <p:spPr bwMode="auto">
          <a:xfrm flipH="1">
            <a:off x="4800600" y="5486400"/>
            <a:ext cx="1219200" cy="0"/>
          </a:xfrm>
          <a:prstGeom prst="straightConnector1">
            <a:avLst/>
          </a:prstGeom>
          <a:noFill/>
          <a:ln w="63500">
            <a:solidFill>
              <a:schemeClr val="tx1"/>
            </a:solidFill>
            <a:round/>
            <a:headEnd/>
            <a:tailEnd type="triangle" w="med" len="med"/>
          </a:ln>
        </p:spPr>
      </p:cxnSp>
      <p:sp>
        <p:nvSpPr>
          <p:cNvPr id="611333" name="Oval 5">
            <a:hlinkClick r:id="" action="ppaction://noaction"/>
          </p:cNvPr>
          <p:cNvSpPr>
            <a:spLocks noChangeArrowheads="1"/>
          </p:cNvSpPr>
          <p:nvPr/>
        </p:nvSpPr>
        <p:spPr bwMode="auto">
          <a:xfrm>
            <a:off x="60198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Implementation</a:t>
            </a:r>
          </a:p>
        </p:txBody>
      </p:sp>
      <p:cxnSp>
        <p:nvCxnSpPr>
          <p:cNvPr id="611334" name="AutoShape 6"/>
          <p:cNvCxnSpPr>
            <a:cxnSpLocks noChangeShapeType="1"/>
            <a:stCxn id="611335" idx="5"/>
            <a:endCxn id="611333" idx="0"/>
          </p:cNvCxnSpPr>
          <p:nvPr/>
        </p:nvCxnSpPr>
        <p:spPr bwMode="auto">
          <a:xfrm>
            <a:off x="6066023" y="4263371"/>
            <a:ext cx="1096777" cy="689629"/>
          </a:xfrm>
          <a:prstGeom prst="straightConnector1">
            <a:avLst/>
          </a:prstGeom>
          <a:noFill/>
          <a:ln w="63500">
            <a:solidFill>
              <a:schemeClr val="tx1"/>
            </a:solidFill>
            <a:round/>
            <a:headEnd/>
            <a:tailEnd type="triangle" w="med" len="med"/>
          </a:ln>
        </p:spPr>
      </p:cxnSp>
      <p:sp>
        <p:nvSpPr>
          <p:cNvPr id="611335" name="Oval 7">
            <a:hlinkClick r:id="" action="ppaction://noaction"/>
          </p:cNvPr>
          <p:cNvSpPr>
            <a:spLocks noChangeArrowheads="1"/>
          </p:cNvSpPr>
          <p:nvPr/>
        </p:nvSpPr>
        <p:spPr bwMode="auto">
          <a:xfrm>
            <a:off x="4114800" y="33528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Data-based </a:t>
            </a:r>
          </a:p>
          <a:p>
            <a:r>
              <a:rPr lang="en-US" sz="2400">
                <a:solidFill>
                  <a:srgbClr val="000066"/>
                </a:solidFill>
                <a:latin typeface="Arial" pitchFamily="-1" charset="0"/>
                <a:ea typeface="Arial" pitchFamily="-1" charset="0"/>
                <a:cs typeface="Arial" pitchFamily="-1" charset="0"/>
              </a:rPr>
              <a:t>Action Plan</a:t>
            </a:r>
          </a:p>
        </p:txBody>
      </p:sp>
      <p:cxnSp>
        <p:nvCxnSpPr>
          <p:cNvPr id="611336" name="AutoShape 8"/>
          <p:cNvCxnSpPr>
            <a:cxnSpLocks noChangeShapeType="1"/>
            <a:stCxn id="611337" idx="4"/>
            <a:endCxn id="611335" idx="0"/>
          </p:cNvCxnSpPr>
          <p:nvPr/>
        </p:nvCxnSpPr>
        <p:spPr bwMode="auto">
          <a:xfrm>
            <a:off x="5257800" y="2895600"/>
            <a:ext cx="0" cy="457200"/>
          </a:xfrm>
          <a:prstGeom prst="straightConnector1">
            <a:avLst/>
          </a:prstGeom>
          <a:noFill/>
          <a:ln w="63500">
            <a:solidFill>
              <a:schemeClr val="tx1"/>
            </a:solidFill>
            <a:round/>
            <a:headEnd/>
            <a:tailEnd type="triangle" w="med" len="med"/>
          </a:ln>
        </p:spPr>
      </p:cxnSp>
      <p:sp>
        <p:nvSpPr>
          <p:cNvPr id="611337" name="Oval 9">
            <a:hlinkClick r:id="" action="ppaction://noaction"/>
          </p:cNvPr>
          <p:cNvSpPr>
            <a:spLocks noChangeArrowheads="1"/>
          </p:cNvSpPr>
          <p:nvPr/>
        </p:nvSpPr>
        <p:spPr bwMode="auto">
          <a:xfrm>
            <a:off x="4114800" y="1828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r>
              <a:rPr lang="en-US" sz="2400">
                <a:solidFill>
                  <a:srgbClr val="000066"/>
                </a:solidFill>
                <a:latin typeface="Arial" pitchFamily="-1" charset="0"/>
                <a:ea typeface="Arial" pitchFamily="-1" charset="0"/>
                <a:cs typeface="Arial" pitchFamily="-1" charset="0"/>
              </a:rPr>
              <a:t>Agreements</a:t>
            </a:r>
          </a:p>
        </p:txBody>
      </p:sp>
      <p:cxnSp>
        <p:nvCxnSpPr>
          <p:cNvPr id="611338" name="AutoShape 10"/>
          <p:cNvCxnSpPr>
            <a:cxnSpLocks noChangeShapeType="1"/>
            <a:stCxn id="27659" idx="4"/>
            <a:endCxn id="611337" idx="0"/>
          </p:cNvCxnSpPr>
          <p:nvPr/>
        </p:nvCxnSpPr>
        <p:spPr bwMode="auto">
          <a:xfrm>
            <a:off x="5257800" y="1371600"/>
            <a:ext cx="0" cy="457200"/>
          </a:xfrm>
          <a:prstGeom prst="straightConnector1">
            <a:avLst/>
          </a:prstGeom>
          <a:noFill/>
          <a:ln w="63500">
            <a:solidFill>
              <a:schemeClr val="tx1"/>
            </a:solidFill>
            <a:round/>
            <a:headEnd/>
            <a:tailEnd type="triangle" w="med" len="med"/>
          </a:ln>
        </p:spPr>
      </p:cxnSp>
      <p:sp>
        <p:nvSpPr>
          <p:cNvPr id="27659" name="Oval 11">
            <a:hlinkClick r:id="" action="ppaction://noaction"/>
          </p:cNvPr>
          <p:cNvSpPr>
            <a:spLocks noChangeArrowheads="1"/>
          </p:cNvSpPr>
          <p:nvPr/>
        </p:nvSpPr>
        <p:spPr bwMode="auto">
          <a:xfrm>
            <a:off x="4114800" y="304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algn="ctr"/>
            <a:r>
              <a:rPr lang="en-US" sz="2400" dirty="0">
                <a:solidFill>
                  <a:srgbClr val="000066"/>
                </a:solidFill>
                <a:latin typeface="Arial" pitchFamily="-1" charset="0"/>
                <a:ea typeface="Arial" pitchFamily="-1" charset="0"/>
                <a:cs typeface="Arial" pitchFamily="-1" charset="0"/>
              </a:rPr>
              <a:t>Team</a:t>
            </a:r>
          </a:p>
        </p:txBody>
      </p:sp>
      <p:sp>
        <p:nvSpPr>
          <p:cNvPr id="27660" name="Rectangle 12"/>
          <p:cNvSpPr>
            <a:spLocks noGrp="1" noChangeArrowheads="1"/>
          </p:cNvSpPr>
          <p:nvPr>
            <p:ph type="title"/>
          </p:nvPr>
        </p:nvSpPr>
        <p:spPr>
          <a:xfrm>
            <a:off x="381000" y="457200"/>
            <a:ext cx="3352800" cy="2514600"/>
          </a:xfrm>
          <a:solidFill>
            <a:srgbClr val="008000"/>
          </a:solidFill>
        </p:spPr>
        <p:txBody>
          <a:bodyPr/>
          <a:lstStyle/>
          <a:p>
            <a:pPr eaLnBrk="1" hangingPunct="1"/>
            <a:r>
              <a:rPr lang="en-US" sz="2800">
                <a:solidFill>
                  <a:srgbClr val="FFFFFF"/>
                </a:solidFill>
              </a:rPr>
              <a:t>GENERAL IMPLEMENTATION PROCESS</a:t>
            </a:r>
          </a:p>
        </p:txBody>
      </p:sp>
      <p:grpSp>
        <p:nvGrpSpPr>
          <p:cNvPr id="16" name="Group 5"/>
          <p:cNvGrpSpPr/>
          <p:nvPr/>
        </p:nvGrpSpPr>
        <p:grpSpPr>
          <a:xfrm>
            <a:off x="-140380" y="5257800"/>
            <a:ext cx="1588180" cy="1676401"/>
            <a:chOff x="-140380" y="5333999"/>
            <a:chExt cx="1588180" cy="1676401"/>
          </a:xfrm>
        </p:grpSpPr>
        <p:pic>
          <p:nvPicPr>
            <p:cNvPr id="17"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8" name="TextBox 1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algn="ctr"/>
              <a:r>
                <a:rPr lang="en-US" sz="2000" b="1" dirty="0" err="1">
                  <a:solidFill>
                    <a:srgbClr val="000000"/>
                  </a:solidFill>
                  <a:latin typeface="+mj-lt"/>
                </a:rPr>
                <a:t>I.C.iv</a:t>
              </a:r>
              <a:endParaRPr lang="en-US" sz="2000" b="1" dirty="0">
                <a:solidFill>
                  <a:srgbClr val="000000"/>
                </a:solidFill>
                <a:latin typeface="+mj-lt"/>
              </a:endParaRPr>
            </a:p>
          </p:txBody>
        </p:sp>
      </p:grpSp>
      <p:pic>
        <p:nvPicPr>
          <p:cNvPr id="19" name="Picture 18"/>
          <p:cNvPicPr/>
          <p:nvPr/>
        </p:nvPicPr>
        <p:blipFill>
          <a:blip r:embed="rId4">
            <a:extLst>
              <a:ext uri="{28A0092B-C50C-407E-A947-70E740481C1C}">
                <a14:useLocalDpi xmlns:a14="http://schemas.microsoft.com/office/drawing/2010/main"/>
              </a:ext>
            </a:extLst>
          </a:blip>
          <a:srcRect/>
          <a:stretch>
            <a:fillRect/>
          </a:stretch>
        </p:blipFill>
        <p:spPr bwMode="auto">
          <a:xfrm>
            <a:off x="2895600" y="2286000"/>
            <a:ext cx="1142494" cy="1143000"/>
          </a:xfrm>
          <a:prstGeom prst="rect">
            <a:avLst/>
          </a:prstGeom>
          <a:noFill/>
          <a:ln>
            <a:noFill/>
          </a:ln>
        </p:spPr>
      </p:pic>
      <p:pic>
        <p:nvPicPr>
          <p:cNvPr id="20" name="Picture 19"/>
          <p:cNvPicPr/>
          <p:nvPr/>
        </p:nvPicPr>
        <p:blipFill>
          <a:blip r:embed="rId5">
            <a:extLst>
              <a:ext uri="{28A0092B-C50C-407E-A947-70E740481C1C}">
                <a14:useLocalDpi xmlns:a14="http://schemas.microsoft.com/office/drawing/2010/main"/>
              </a:ext>
            </a:extLst>
          </a:blip>
          <a:srcRect/>
          <a:stretch>
            <a:fillRect/>
          </a:stretch>
        </p:blipFill>
        <p:spPr bwMode="auto">
          <a:xfrm>
            <a:off x="0" y="-9525"/>
            <a:ext cx="1092200" cy="1092200"/>
          </a:xfrm>
          <a:prstGeom prst="rect">
            <a:avLst/>
          </a:prstGeom>
          <a:noFill/>
          <a:ln>
            <a:noFill/>
          </a:ln>
        </p:spPr>
      </p:pic>
    </p:spTree>
    <p:extLst>
      <p:ext uri="{BB962C8B-B14F-4D97-AF65-F5344CB8AC3E}">
        <p14:creationId xmlns:p14="http://schemas.microsoft.com/office/powerpoint/2010/main" val="4215823880"/>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FF00">
            <a:alpha val="20000"/>
          </a:srgbClr>
        </a:solidFill>
        <a:effectLst/>
      </p:bgPr>
    </p:bg>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524000"/>
            <a:ext cx="7620000" cy="5257800"/>
          </a:xfrm>
          <a:solidFill>
            <a:srgbClr val="FFFF00">
              <a:alpha val="50195"/>
            </a:srgbClr>
          </a:solidFill>
        </p:spPr>
        <p:txBody>
          <a:bodyPr/>
          <a:lstStyle/>
          <a:p>
            <a:pPr marL="514350" indent="-514350" eaLnBrk="1" hangingPunct="1">
              <a:buFontTx/>
              <a:buAutoNum type="arabicPeriod"/>
            </a:pPr>
            <a:r>
              <a:rPr lang="en-US" sz="2250" dirty="0">
                <a:solidFill>
                  <a:srgbClr val="000000"/>
                </a:solidFill>
              </a:rPr>
              <a:t>Establish an effective and representative leadership team</a:t>
            </a:r>
          </a:p>
          <a:p>
            <a:pPr marL="514350" indent="-514350" eaLnBrk="1" hangingPunct="1">
              <a:buFontTx/>
              <a:buAutoNum type="arabicPeriod"/>
            </a:pPr>
            <a:r>
              <a:rPr lang="en-US" sz="2250" dirty="0">
                <a:solidFill>
                  <a:srgbClr val="000000"/>
                </a:solidFill>
              </a:rPr>
              <a:t>Develop brief statement of behavioral purpose</a:t>
            </a:r>
          </a:p>
          <a:p>
            <a:pPr marL="514350" indent="-514350" eaLnBrk="1" hangingPunct="1">
              <a:buFontTx/>
              <a:buAutoNum type="arabicPeriod"/>
            </a:pPr>
            <a:r>
              <a:rPr lang="en-US" sz="2250" dirty="0">
                <a:solidFill>
                  <a:srgbClr val="000000"/>
                </a:solidFill>
              </a:rPr>
              <a:t>Identify positive SW behavioral expectations</a:t>
            </a:r>
          </a:p>
          <a:p>
            <a:pPr marL="514350" indent="-514350" eaLnBrk="1" hangingPunct="1">
              <a:buFontTx/>
              <a:buAutoNum type="arabicPeriod"/>
            </a:pPr>
            <a:r>
              <a:rPr lang="en-US" sz="2250" dirty="0">
                <a:solidFill>
                  <a:srgbClr val="000000"/>
                </a:solidFill>
              </a:rPr>
              <a:t>Develop procedures for teaching SW expectations</a:t>
            </a:r>
          </a:p>
          <a:p>
            <a:pPr marL="514350" indent="-514350" eaLnBrk="1" hangingPunct="1">
              <a:buFontTx/>
              <a:buAutoNum type="arabicPeriod"/>
            </a:pPr>
            <a:r>
              <a:rPr lang="en-US" sz="2250" dirty="0">
                <a:solidFill>
                  <a:srgbClr val="000000"/>
                </a:solidFill>
              </a:rPr>
              <a:t>Develop procedures for teaching class-wide expectations</a:t>
            </a:r>
          </a:p>
          <a:p>
            <a:pPr marL="514350" indent="-514350" eaLnBrk="1" hangingPunct="1">
              <a:buFontTx/>
              <a:buAutoNum type="arabicPeriod"/>
            </a:pPr>
            <a:r>
              <a:rPr lang="en-US" sz="2250" dirty="0">
                <a:solidFill>
                  <a:srgbClr val="000000"/>
                </a:solidFill>
              </a:rPr>
              <a:t>Develop continuum for strengthening appropriate behavior</a:t>
            </a:r>
          </a:p>
          <a:p>
            <a:pPr marL="514350" indent="-514350" eaLnBrk="1" hangingPunct="1">
              <a:buFontTx/>
              <a:buAutoNum type="arabicPeriod"/>
            </a:pPr>
            <a:r>
              <a:rPr lang="en-US" sz="2250" dirty="0">
                <a:solidFill>
                  <a:srgbClr val="000000"/>
                </a:solidFill>
              </a:rPr>
              <a:t>Develop continuum for discouraging violations of expectations</a:t>
            </a:r>
          </a:p>
          <a:p>
            <a:pPr marL="514350" indent="-514350" eaLnBrk="1" hangingPunct="1">
              <a:buFontTx/>
              <a:buAutoNum type="arabicPeriod"/>
            </a:pPr>
            <a:r>
              <a:rPr lang="en-US" sz="2250" dirty="0">
                <a:solidFill>
                  <a:srgbClr val="000000"/>
                </a:solidFill>
              </a:rPr>
              <a:t>Develop data-based procedures for monitoring</a:t>
            </a:r>
          </a:p>
          <a:p>
            <a:pPr marL="514350" indent="-514350" eaLnBrk="1" hangingPunct="1">
              <a:buFontTx/>
              <a:buAutoNum type="arabicPeriod"/>
            </a:pPr>
            <a:r>
              <a:rPr lang="en-US" sz="2250" dirty="0">
                <a:solidFill>
                  <a:srgbClr val="000000"/>
                </a:solidFill>
              </a:rPr>
              <a:t>Develop systems to support staff</a:t>
            </a:r>
          </a:p>
          <a:p>
            <a:pPr marL="514350" indent="-514350" eaLnBrk="1" hangingPunct="1">
              <a:buFontTx/>
              <a:buAutoNum type="arabicPeriod"/>
            </a:pPr>
            <a:r>
              <a:rPr lang="en-US" sz="2250" dirty="0">
                <a:solidFill>
                  <a:srgbClr val="000000"/>
                </a:solidFill>
              </a:rPr>
              <a:t>Build routines to ensure on-going implementation</a:t>
            </a:r>
          </a:p>
          <a:p>
            <a:pPr marL="514350" indent="-514350" eaLnBrk="1" hangingPunct="1">
              <a:buFontTx/>
              <a:buAutoNum type="arabicPeriod"/>
            </a:pPr>
            <a:endParaRPr lang="en-US" sz="2250" dirty="0">
              <a:solidFill>
                <a:srgbClr val="000000"/>
              </a:solidFill>
            </a:endParaRPr>
          </a:p>
        </p:txBody>
      </p:sp>
      <p:sp>
        <p:nvSpPr>
          <p:cNvPr id="4" name="Right Brace 3"/>
          <p:cNvSpPr>
            <a:spLocks/>
          </p:cNvSpPr>
          <p:nvPr/>
        </p:nvSpPr>
        <p:spPr bwMode="auto">
          <a:xfrm>
            <a:off x="8077200" y="1676400"/>
            <a:ext cx="381000" cy="1417638"/>
          </a:xfrm>
          <a:prstGeom prst="rightBrace">
            <a:avLst>
              <a:gd name="adj1" fmla="val 8333"/>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5" name="Right Brace 4"/>
          <p:cNvSpPr>
            <a:spLocks/>
          </p:cNvSpPr>
          <p:nvPr/>
        </p:nvSpPr>
        <p:spPr bwMode="auto">
          <a:xfrm>
            <a:off x="8001000" y="3200400"/>
            <a:ext cx="457200" cy="1485900"/>
          </a:xfrm>
          <a:prstGeom prst="rightBrace">
            <a:avLst>
              <a:gd name="adj1" fmla="val 24470"/>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7" name="Rectangle 6"/>
          <p:cNvSpPr>
            <a:spLocks noChangeArrowheads="1"/>
          </p:cNvSpPr>
          <p:nvPr/>
        </p:nvSpPr>
        <p:spPr bwMode="auto">
          <a:xfrm rot="5400000">
            <a:off x="8096250" y="3524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2</a:t>
            </a:r>
          </a:p>
        </p:txBody>
      </p:sp>
      <p:sp>
        <p:nvSpPr>
          <p:cNvPr id="8" name="Rectangle 7"/>
          <p:cNvSpPr>
            <a:spLocks noChangeArrowheads="1"/>
          </p:cNvSpPr>
          <p:nvPr/>
        </p:nvSpPr>
        <p:spPr bwMode="auto">
          <a:xfrm rot="5400000">
            <a:off x="8096250" y="2000250"/>
            <a:ext cx="14859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1</a:t>
            </a:r>
          </a:p>
        </p:txBody>
      </p:sp>
      <p:sp>
        <p:nvSpPr>
          <p:cNvPr id="12" name="Right Brace 11"/>
          <p:cNvSpPr>
            <a:spLocks/>
          </p:cNvSpPr>
          <p:nvPr/>
        </p:nvSpPr>
        <p:spPr bwMode="auto">
          <a:xfrm>
            <a:off x="8001000" y="4800600"/>
            <a:ext cx="457200" cy="9144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13" name="Rectangle 12"/>
          <p:cNvSpPr>
            <a:spLocks noChangeArrowheads="1"/>
          </p:cNvSpPr>
          <p:nvPr/>
        </p:nvSpPr>
        <p:spPr bwMode="auto">
          <a:xfrm rot="5400000">
            <a:off x="8439150" y="5010150"/>
            <a:ext cx="8001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3</a:t>
            </a:r>
          </a:p>
        </p:txBody>
      </p:sp>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8001506" y="533400"/>
            <a:ext cx="1142494" cy="1143000"/>
          </a:xfrm>
          <a:prstGeom prst="rect">
            <a:avLst/>
          </a:prstGeom>
          <a:noFill/>
          <a:ln>
            <a:noFill/>
          </a:ln>
        </p:spPr>
      </p:pic>
      <p:sp>
        <p:nvSpPr>
          <p:cNvPr id="15" name="Right Brace 14">
            <a:extLst>
              <a:ext uri="{FF2B5EF4-FFF2-40B4-BE49-F238E27FC236}">
                <a16:creationId xmlns:a16="http://schemas.microsoft.com/office/drawing/2014/main" id="{31D6AE56-A275-4218-A73F-4A7379076B3A}"/>
              </a:ext>
            </a:extLst>
          </p:cNvPr>
          <p:cNvSpPr>
            <a:spLocks/>
          </p:cNvSpPr>
          <p:nvPr/>
        </p:nvSpPr>
        <p:spPr bwMode="auto">
          <a:xfrm>
            <a:off x="8001000" y="5791200"/>
            <a:ext cx="457200" cy="914400"/>
          </a:xfrm>
          <a:prstGeom prst="rightBrace">
            <a:avLst>
              <a:gd name="adj1" fmla="val 8341"/>
              <a:gd name="adj2" fmla="val 50000"/>
            </a:avLst>
          </a:prstGeom>
          <a:noFill/>
          <a:ln w="38100">
            <a:solidFill>
              <a:schemeClr val="tx1"/>
            </a:solidFill>
            <a:round/>
            <a:headEnd/>
            <a:tailEnd/>
          </a:ln>
          <a:effectLst>
            <a:outerShdw blurRad="40000" dist="20000" dir="5400000" rotWithShape="0">
              <a:srgbClr val="000000">
                <a:alpha val="37999"/>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cs typeface="+mn-cs"/>
            </a:endParaRPr>
          </a:p>
        </p:txBody>
      </p:sp>
      <p:sp>
        <p:nvSpPr>
          <p:cNvPr id="16" name="Rectangle 15">
            <a:extLst>
              <a:ext uri="{FF2B5EF4-FFF2-40B4-BE49-F238E27FC236}">
                <a16:creationId xmlns:a16="http://schemas.microsoft.com/office/drawing/2014/main" id="{7A55D587-5583-437F-BAC5-37C8D988C093}"/>
              </a:ext>
            </a:extLst>
          </p:cNvPr>
          <p:cNvSpPr>
            <a:spLocks noChangeArrowheads="1"/>
          </p:cNvSpPr>
          <p:nvPr/>
        </p:nvSpPr>
        <p:spPr bwMode="auto">
          <a:xfrm rot="5400000">
            <a:off x="8439150" y="5924550"/>
            <a:ext cx="800100" cy="609600"/>
          </a:xfrm>
          <a:prstGeom prst="rect">
            <a:avLst/>
          </a:prstGeom>
          <a:solidFill>
            <a:srgbClr val="008000">
              <a:alpha val="50195"/>
            </a:srgbClr>
          </a:solidFill>
          <a:ln w="9525">
            <a:solidFill>
              <a:srgbClr val="B6DCDF"/>
            </a:solidFill>
            <a:miter lim="800000"/>
            <a:headEnd/>
            <a:tailEnd/>
          </a:ln>
          <a:effectLst>
            <a:outerShdw blurRad="40000" dist="23000" dir="5400000" rotWithShape="0">
              <a:srgbClr val="000000">
                <a:alpha val="34998"/>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ranklin Gothic Medium"/>
                <a:ea typeface="Britannic Bold" pitchFamily="-108" charset="0"/>
                <a:cs typeface="Britannic Bold" pitchFamily="-108" charset="0"/>
              </a:rPr>
              <a:t>Day 4</a:t>
            </a:r>
          </a:p>
        </p:txBody>
      </p:sp>
      <p:pic>
        <p:nvPicPr>
          <p:cNvPr id="17" name="Picture 16">
            <a:extLst>
              <a:ext uri="{FF2B5EF4-FFF2-40B4-BE49-F238E27FC236}">
                <a16:creationId xmlns:a16="http://schemas.microsoft.com/office/drawing/2014/main" id="{983422DD-1342-4FB0-A151-6634CD5A7E84}"/>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0" y="-9525"/>
            <a:ext cx="1092200" cy="1092200"/>
          </a:xfrm>
          <a:prstGeom prst="rect">
            <a:avLst/>
          </a:prstGeom>
          <a:noFill/>
          <a:ln>
            <a:noFill/>
          </a:ln>
        </p:spPr>
      </p:pic>
    </p:spTree>
    <p:extLst>
      <p:ext uri="{BB962C8B-B14F-4D97-AF65-F5344CB8AC3E}">
        <p14:creationId xmlns:p14="http://schemas.microsoft.com/office/powerpoint/2010/main" val="37245015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r>
              <a:rPr lang="en-US" sz="8000" dirty="0">
                <a:ea typeface="Britannic Bold" pitchFamily="-108" charset="0"/>
                <a:cs typeface="Britannic Bold" pitchFamily="-108" charset="0"/>
              </a:rPr>
              <a:t>Consider Tattoos!</a:t>
            </a:r>
          </a:p>
        </p:txBody>
      </p:sp>
      <p:grpSp>
        <p:nvGrpSpPr>
          <p:cNvPr id="2" name="Group 3"/>
          <p:cNvGrpSpPr>
            <a:grpSpLocks/>
          </p:cNvGrpSpPr>
          <p:nvPr/>
        </p:nvGrpSpPr>
        <p:grpSpPr bwMode="auto">
          <a:xfrm>
            <a:off x="0" y="2438400"/>
            <a:ext cx="3221038" cy="2444750"/>
            <a:chOff x="3822" y="128"/>
            <a:chExt cx="1850" cy="1540"/>
          </a:xfrm>
        </p:grpSpPr>
        <p:sp>
          <p:nvSpPr>
            <p:cNvPr id="227361" name="Oval 4"/>
            <p:cNvSpPr>
              <a:spLocks noChangeArrowheads="1"/>
            </p:cNvSpPr>
            <p:nvPr/>
          </p:nvSpPr>
          <p:spPr bwMode="auto">
            <a:xfrm>
              <a:off x="4321" y="322"/>
              <a:ext cx="957" cy="1058"/>
            </a:xfrm>
            <a:prstGeom prst="ellipse">
              <a:avLst/>
            </a:prstGeom>
            <a:solidFill>
              <a:schemeClr val="bg1">
                <a:alpha val="50195"/>
              </a:schemeClr>
            </a:solidFill>
            <a:ln w="63500">
              <a:solidFill>
                <a:srgbClr val="333399"/>
              </a:solidFill>
              <a:round/>
              <a:headEnd/>
              <a:tailEnd/>
            </a:ln>
          </p:spPr>
          <p:txBody>
            <a:bodyPr wrap="none" anchor="ctr">
              <a:prstTxWarp prst="textNoShape">
                <a:avLst/>
              </a:prstTxWarp>
            </a:bodyPr>
            <a:lstStyle/>
            <a:p>
              <a:endParaRPr lang="en-US" sz="1800">
                <a:latin typeface="+mj-lt"/>
              </a:endParaRPr>
            </a:p>
          </p:txBody>
        </p:sp>
        <p:sp>
          <p:nvSpPr>
            <p:cNvPr id="227362" name="Oval 5"/>
            <p:cNvSpPr>
              <a:spLocks noChangeArrowheads="1"/>
            </p:cNvSpPr>
            <p:nvPr/>
          </p:nvSpPr>
          <p:spPr bwMode="auto">
            <a:xfrm>
              <a:off x="4526" y="772"/>
              <a:ext cx="530" cy="519"/>
            </a:xfrm>
            <a:prstGeom prst="ellipse">
              <a:avLst/>
            </a:prstGeom>
            <a:noFill/>
            <a:ln w="63500">
              <a:solidFill>
                <a:srgbClr val="99CC00"/>
              </a:solidFill>
              <a:round/>
              <a:headEnd/>
              <a:tailEnd/>
            </a:ln>
          </p:spPr>
          <p:txBody>
            <a:bodyPr wrap="none" anchor="ctr">
              <a:prstTxWarp prst="textNoShape">
                <a:avLst/>
              </a:prstTxWarp>
            </a:bodyPr>
            <a:lstStyle/>
            <a:p>
              <a:pPr algn="ctr" eaLnBrk="0" hangingPunct="0"/>
              <a:endParaRPr lang="en-US" sz="800">
                <a:latin typeface="+mj-lt"/>
                <a:ea typeface="Arial" pitchFamily="-1" charset="0"/>
                <a:cs typeface="Arial" pitchFamily="-1" charset="0"/>
              </a:endParaRPr>
            </a:p>
          </p:txBody>
        </p:sp>
        <p:sp>
          <p:nvSpPr>
            <p:cNvPr id="227363" name="Oval 6"/>
            <p:cNvSpPr>
              <a:spLocks noChangeArrowheads="1"/>
            </p:cNvSpPr>
            <p:nvPr/>
          </p:nvSpPr>
          <p:spPr bwMode="auto">
            <a:xfrm>
              <a:off x="4680" y="504"/>
              <a:ext cx="513" cy="519"/>
            </a:xfrm>
            <a:prstGeom prst="ellipse">
              <a:avLst/>
            </a:prstGeom>
            <a:noFill/>
            <a:ln w="63500">
              <a:solidFill>
                <a:srgbClr val="FF99CC"/>
              </a:solidFill>
              <a:round/>
              <a:headEnd/>
              <a:tailEnd/>
            </a:ln>
          </p:spPr>
          <p:txBody>
            <a:bodyPr wrap="none" anchor="ctr">
              <a:prstTxWarp prst="textNoShape">
                <a:avLst/>
              </a:prstTxWarp>
            </a:bodyPr>
            <a:lstStyle/>
            <a:p>
              <a:endParaRPr lang="en-US" sz="1800">
                <a:latin typeface="+mj-lt"/>
              </a:endParaRPr>
            </a:p>
          </p:txBody>
        </p:sp>
        <p:sp>
          <p:nvSpPr>
            <p:cNvPr id="227364" name="Oval 7"/>
            <p:cNvSpPr>
              <a:spLocks noChangeArrowheads="1"/>
            </p:cNvSpPr>
            <p:nvPr/>
          </p:nvSpPr>
          <p:spPr bwMode="auto">
            <a:xfrm>
              <a:off x="4390" y="504"/>
              <a:ext cx="495" cy="519"/>
            </a:xfrm>
            <a:prstGeom prst="ellipse">
              <a:avLst/>
            </a:prstGeom>
            <a:noFill/>
            <a:ln w="63500">
              <a:solidFill>
                <a:srgbClr val="00FFCC"/>
              </a:solidFill>
              <a:round/>
              <a:headEnd/>
              <a:tailEnd/>
            </a:ln>
          </p:spPr>
          <p:txBody>
            <a:bodyPr wrap="none" anchor="ctr">
              <a:prstTxWarp prst="textNoShape">
                <a:avLst/>
              </a:prstTxWarp>
            </a:bodyPr>
            <a:lstStyle/>
            <a:p>
              <a:endParaRPr lang="en-US" sz="1800">
                <a:latin typeface="+mj-lt"/>
              </a:endParaRPr>
            </a:p>
          </p:txBody>
        </p:sp>
        <p:sp>
          <p:nvSpPr>
            <p:cNvPr id="227365" name="Text Box 8"/>
            <p:cNvSpPr txBox="1">
              <a:spLocks noChangeArrowheads="1"/>
            </p:cNvSpPr>
            <p:nvPr/>
          </p:nvSpPr>
          <p:spPr bwMode="auto">
            <a:xfrm rot="18341135">
              <a:off x="4382" y="625"/>
              <a:ext cx="383"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SYSTEMS</a:t>
              </a:r>
            </a:p>
          </p:txBody>
        </p:sp>
        <p:sp>
          <p:nvSpPr>
            <p:cNvPr id="227366" name="Text Box 9"/>
            <p:cNvSpPr txBox="1">
              <a:spLocks noChangeArrowheads="1"/>
            </p:cNvSpPr>
            <p:nvPr/>
          </p:nvSpPr>
          <p:spPr bwMode="auto">
            <a:xfrm>
              <a:off x="4560" y="1056"/>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PRACTICES</a:t>
              </a:r>
            </a:p>
          </p:txBody>
        </p:sp>
        <p:sp>
          <p:nvSpPr>
            <p:cNvPr id="227367" name="Text Box 10"/>
            <p:cNvSpPr txBox="1">
              <a:spLocks noChangeArrowheads="1"/>
            </p:cNvSpPr>
            <p:nvPr/>
          </p:nvSpPr>
          <p:spPr bwMode="auto">
            <a:xfrm rot="2905354">
              <a:off x="4887" y="608"/>
              <a:ext cx="262" cy="124"/>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DATA</a:t>
              </a:r>
            </a:p>
          </p:txBody>
        </p:sp>
        <p:sp>
          <p:nvSpPr>
            <p:cNvPr id="227368" name="Text Box 11"/>
            <p:cNvSpPr txBox="1">
              <a:spLocks noChangeArrowheads="1"/>
            </p:cNvSpPr>
            <p:nvPr/>
          </p:nvSpPr>
          <p:spPr bwMode="auto">
            <a:xfrm>
              <a:off x="3822" y="737"/>
              <a:ext cx="475"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Staff Behavior</a:t>
              </a:r>
            </a:p>
          </p:txBody>
        </p:sp>
        <p:sp>
          <p:nvSpPr>
            <p:cNvPr id="227369" name="Text Box 12"/>
            <p:cNvSpPr txBox="1">
              <a:spLocks noChangeArrowheads="1"/>
            </p:cNvSpPr>
            <p:nvPr/>
          </p:nvSpPr>
          <p:spPr bwMode="auto">
            <a:xfrm>
              <a:off x="4513" y="1456"/>
              <a:ext cx="557"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Student Behavior</a:t>
              </a:r>
            </a:p>
          </p:txBody>
        </p:sp>
        <p:sp>
          <p:nvSpPr>
            <p:cNvPr id="227370" name="Text Box 13"/>
            <p:cNvSpPr txBox="1">
              <a:spLocks noChangeArrowheads="1"/>
            </p:cNvSpPr>
            <p:nvPr/>
          </p:nvSpPr>
          <p:spPr bwMode="auto">
            <a:xfrm>
              <a:off x="4560" y="384"/>
              <a:ext cx="393" cy="136"/>
            </a:xfrm>
            <a:prstGeom prst="rect">
              <a:avLst/>
            </a:prstGeom>
            <a:noFill/>
            <a:ln w="9525">
              <a:noFill/>
              <a:miter lim="800000"/>
              <a:headEnd/>
              <a:tailEnd/>
            </a:ln>
          </p:spPr>
          <p:txBody>
            <a:bodyPr wrap="none">
              <a:prstTxWarp prst="textNoShape">
                <a:avLst/>
              </a:prstTxWarp>
              <a:spAutoFit/>
            </a:bodyPr>
            <a:lstStyle/>
            <a:p>
              <a:pPr eaLnBrk="0" hangingPunct="0"/>
              <a:r>
                <a:rPr lang="en-US" sz="800">
                  <a:latin typeface="+mj-lt"/>
                  <a:ea typeface="Arial" pitchFamily="-1" charset="0"/>
                  <a:cs typeface="Arial" pitchFamily="-1" charset="0"/>
                </a:rPr>
                <a:t>OUTCOMES</a:t>
              </a:r>
            </a:p>
          </p:txBody>
        </p:sp>
        <p:sp>
          <p:nvSpPr>
            <p:cNvPr id="227371" name="Text Box 14"/>
            <p:cNvSpPr txBox="1">
              <a:spLocks noChangeArrowheads="1"/>
            </p:cNvSpPr>
            <p:nvPr/>
          </p:nvSpPr>
          <p:spPr bwMode="auto">
            <a:xfrm>
              <a:off x="4332" y="128"/>
              <a:ext cx="972" cy="212"/>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 Social Competence &amp;</a:t>
              </a:r>
            </a:p>
            <a:p>
              <a:pPr algn="ctr" eaLnBrk="0" hangingPunct="0"/>
              <a:r>
                <a:rPr lang="en-US" sz="800">
                  <a:latin typeface="+mj-lt"/>
                  <a:ea typeface="Arial" pitchFamily="-1" charset="0"/>
                  <a:cs typeface="Arial" pitchFamily="-1" charset="0"/>
                </a:rPr>
                <a:t>Academic Achievement</a:t>
              </a:r>
            </a:p>
          </p:txBody>
        </p:sp>
        <p:sp>
          <p:nvSpPr>
            <p:cNvPr id="227372" name="Text Box 15"/>
            <p:cNvSpPr txBox="1">
              <a:spLocks noChangeArrowheads="1"/>
            </p:cNvSpPr>
            <p:nvPr/>
          </p:nvSpPr>
          <p:spPr bwMode="auto">
            <a:xfrm>
              <a:off x="5282" y="683"/>
              <a:ext cx="390" cy="289"/>
            </a:xfrm>
            <a:prstGeom prst="rect">
              <a:avLst/>
            </a:prstGeom>
            <a:noFill/>
            <a:ln w="9525">
              <a:noFill/>
              <a:miter lim="800000"/>
              <a:headEnd/>
              <a:tailEnd/>
            </a:ln>
          </p:spPr>
          <p:txBody>
            <a:bodyPr wrap="none">
              <a:prstTxWarp prst="textNoShape">
                <a:avLst/>
              </a:prstTxWarp>
              <a:spAutoFit/>
            </a:bodyPr>
            <a:lstStyle/>
            <a:p>
              <a:pPr algn="ctr" eaLnBrk="0" hangingPunct="0"/>
              <a:r>
                <a:rPr lang="en-US" sz="800">
                  <a:latin typeface="+mj-lt"/>
                  <a:ea typeface="Arial" pitchFamily="-1" charset="0"/>
                  <a:cs typeface="Arial" pitchFamily="-1" charset="0"/>
                </a:rPr>
                <a:t>Supporting</a:t>
              </a:r>
            </a:p>
            <a:p>
              <a:pPr algn="ctr" eaLnBrk="0" hangingPunct="0"/>
              <a:r>
                <a:rPr lang="en-US" sz="800">
                  <a:latin typeface="+mj-lt"/>
                  <a:ea typeface="Arial" pitchFamily="-1" charset="0"/>
                  <a:cs typeface="Arial" pitchFamily="-1" charset="0"/>
                </a:rPr>
                <a:t>Decision</a:t>
              </a:r>
            </a:p>
            <a:p>
              <a:pPr algn="ctr" eaLnBrk="0" hangingPunct="0"/>
              <a:r>
                <a:rPr lang="en-US" sz="800">
                  <a:latin typeface="+mj-lt"/>
                  <a:ea typeface="Arial" pitchFamily="-1" charset="0"/>
                  <a:cs typeface="Arial" pitchFamily="-1" charset="0"/>
                </a:rPr>
                <a:t>Making</a:t>
              </a:r>
            </a:p>
          </p:txBody>
        </p:sp>
      </p:grpSp>
      <p:sp>
        <p:nvSpPr>
          <p:cNvPr id="129040" name="Rectangle 16"/>
          <p:cNvSpPr>
            <a:spLocks noChangeArrowheads="1"/>
          </p:cNvSpPr>
          <p:nvPr/>
        </p:nvSpPr>
        <p:spPr bwMode="auto">
          <a:xfrm>
            <a:off x="838200" y="15240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dirty="0">
                <a:latin typeface="+mj-lt"/>
              </a:rPr>
              <a:t>4 PBIS Elements</a:t>
            </a:r>
          </a:p>
        </p:txBody>
      </p:sp>
      <p:sp>
        <p:nvSpPr>
          <p:cNvPr id="129041" name="Rectangle 17"/>
          <p:cNvSpPr>
            <a:spLocks noChangeArrowheads="1"/>
          </p:cNvSpPr>
          <p:nvPr/>
        </p:nvSpPr>
        <p:spPr bwMode="auto">
          <a:xfrm>
            <a:off x="6705600" y="15240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a:latin typeface="+mj-lt"/>
              </a:rPr>
              <a:t>School Systems</a:t>
            </a:r>
          </a:p>
        </p:txBody>
      </p:sp>
      <p:sp>
        <p:nvSpPr>
          <p:cNvPr id="129042" name="Rectangle 18"/>
          <p:cNvSpPr>
            <a:spLocks noChangeArrowheads="1"/>
          </p:cNvSpPr>
          <p:nvPr/>
        </p:nvSpPr>
        <p:spPr bwMode="auto">
          <a:xfrm>
            <a:off x="3733800" y="2971800"/>
            <a:ext cx="1706563" cy="762000"/>
          </a:xfrm>
          <a:prstGeom prst="rect">
            <a:avLst/>
          </a:prstGeom>
          <a:solidFill>
            <a:schemeClr val="accent1"/>
          </a:solidFill>
          <a:ln w="9525">
            <a:solidFill>
              <a:schemeClr val="tx1"/>
            </a:solidFill>
            <a:miter lim="800000"/>
            <a:headEnd/>
            <a:tailEnd/>
          </a:ln>
        </p:spPr>
        <p:txBody>
          <a:bodyPr anchor="ctr">
            <a:prstTxWarp prst="textNoShape">
              <a:avLst/>
            </a:prstTxWarp>
          </a:bodyPr>
          <a:lstStyle/>
          <a:p>
            <a:pPr algn="ctr"/>
            <a:r>
              <a:rPr lang="en-US" sz="2000" dirty="0">
                <a:latin typeface="+mj-lt"/>
              </a:rPr>
              <a:t>SWPBIS</a:t>
            </a:r>
          </a:p>
        </p:txBody>
      </p:sp>
      <p:grpSp>
        <p:nvGrpSpPr>
          <p:cNvPr id="3" name="Group 43"/>
          <p:cNvGrpSpPr>
            <a:grpSpLocks/>
          </p:cNvGrpSpPr>
          <p:nvPr/>
        </p:nvGrpSpPr>
        <p:grpSpPr bwMode="auto">
          <a:xfrm>
            <a:off x="2624138" y="3962400"/>
            <a:ext cx="4005262" cy="2824163"/>
            <a:chOff x="2624138" y="3962400"/>
            <a:chExt cx="4005262" cy="2824163"/>
          </a:xfrm>
        </p:grpSpPr>
        <p:sp>
          <p:nvSpPr>
            <p:cNvPr id="227347" name="Text Box 20"/>
            <p:cNvSpPr txBox="1">
              <a:spLocks noChangeArrowheads="1"/>
            </p:cNvSpPr>
            <p:nvPr/>
          </p:nvSpPr>
          <p:spPr bwMode="auto">
            <a:xfrm>
              <a:off x="2624138" y="4657256"/>
              <a:ext cx="1088809" cy="712942"/>
            </a:xfrm>
            <a:prstGeom prst="rect">
              <a:avLst/>
            </a:prstGeom>
            <a:noFill/>
            <a:ln w="9525">
              <a:solidFill>
                <a:schemeClr val="tx2"/>
              </a:solidFill>
              <a:miter lim="800000"/>
              <a:headEnd/>
              <a:tailEnd/>
            </a:ln>
          </p:spPr>
          <p:txBody>
            <a:bodyPr wrap="none">
              <a:prstTxWarp prst="textNoShape">
                <a:avLst/>
              </a:prstTxWarp>
              <a:spAutoFit/>
            </a:bodyPr>
            <a:lstStyle/>
            <a:p>
              <a:pPr algn="ctr" eaLnBrk="0" hangingPunct="0"/>
              <a:r>
                <a:rPr lang="en-US" sz="800">
                  <a:solidFill>
                    <a:schemeClr val="accent1"/>
                  </a:solidFill>
                  <a:latin typeface="+mj-lt"/>
                </a:rPr>
                <a:t>Primary Prevention</a:t>
              </a:r>
              <a:r>
                <a:rPr lang="en-US" sz="800">
                  <a:latin typeface="+mj-lt"/>
                </a:rPr>
                <a:t>:</a:t>
              </a:r>
            </a:p>
            <a:p>
              <a:pPr algn="ctr" eaLnBrk="0" hangingPunct="0"/>
              <a:r>
                <a:rPr lang="en-US" sz="800">
                  <a:latin typeface="+mj-lt"/>
                </a:rPr>
                <a:t>School-/Classroom-</a:t>
              </a:r>
            </a:p>
            <a:p>
              <a:pPr algn="ctr" eaLnBrk="0" hangingPunct="0"/>
              <a:r>
                <a:rPr lang="en-US" sz="800">
                  <a:latin typeface="+mj-lt"/>
                </a:rPr>
                <a:t>Wide Systems for</a:t>
              </a:r>
            </a:p>
            <a:p>
              <a:pPr algn="ctr" eaLnBrk="0" hangingPunct="0"/>
              <a:r>
                <a:rPr lang="en-US" sz="800">
                  <a:latin typeface="+mj-lt"/>
                </a:rPr>
                <a:t>All Students,</a:t>
              </a:r>
            </a:p>
            <a:p>
              <a:pPr algn="ctr" eaLnBrk="0" hangingPunct="0"/>
              <a:r>
                <a:rPr lang="en-US" sz="800">
                  <a:latin typeface="+mj-lt"/>
                </a:rPr>
                <a:t>Staff, &amp; Settings</a:t>
              </a:r>
            </a:p>
          </p:txBody>
        </p:sp>
        <p:sp>
          <p:nvSpPr>
            <p:cNvPr id="227348" name="Text Box 21"/>
            <p:cNvSpPr txBox="1">
              <a:spLocks noChangeArrowheads="1"/>
            </p:cNvSpPr>
            <p:nvPr/>
          </p:nvSpPr>
          <p:spPr bwMode="auto">
            <a:xfrm>
              <a:off x="5285054" y="4967562"/>
              <a:ext cx="1344346" cy="59015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Secondary Prevention</a:t>
              </a:r>
              <a:r>
                <a:rPr lang="en-US" sz="800">
                  <a:latin typeface="+mj-lt"/>
                </a:rPr>
                <a:t>:</a:t>
              </a:r>
            </a:p>
            <a:p>
              <a:pPr algn="ctr" eaLnBrk="0" hangingPunct="0"/>
              <a:r>
                <a:rPr lang="en-US" sz="800">
                  <a:latin typeface="+mj-lt"/>
                </a:rPr>
                <a:t>Specialized Group</a:t>
              </a:r>
            </a:p>
            <a:p>
              <a:pPr algn="ctr" eaLnBrk="0" hangingPunct="0"/>
              <a:r>
                <a:rPr lang="en-US" sz="800">
                  <a:latin typeface="+mj-lt"/>
                </a:rPr>
                <a:t>Systems for Students with At-Risk Behavior</a:t>
              </a:r>
            </a:p>
          </p:txBody>
        </p:sp>
        <p:sp>
          <p:nvSpPr>
            <p:cNvPr id="227349" name="Text Box 22"/>
            <p:cNvSpPr txBox="1">
              <a:spLocks noChangeArrowheads="1"/>
            </p:cNvSpPr>
            <p:nvPr/>
          </p:nvSpPr>
          <p:spPr bwMode="auto">
            <a:xfrm>
              <a:off x="5285054" y="4008089"/>
              <a:ext cx="1334823" cy="712942"/>
            </a:xfrm>
            <a:prstGeom prst="rect">
              <a:avLst/>
            </a:prstGeom>
            <a:noFill/>
            <a:ln w="9525">
              <a:solidFill>
                <a:schemeClr val="tx2"/>
              </a:solidFill>
              <a:miter lim="800000"/>
              <a:headEnd/>
              <a:tailEnd/>
            </a:ln>
          </p:spPr>
          <p:txBody>
            <a:bodyPr>
              <a:prstTxWarp prst="textNoShape">
                <a:avLst/>
              </a:prstTxWarp>
              <a:spAutoFit/>
            </a:bodyPr>
            <a:lstStyle/>
            <a:p>
              <a:pPr algn="ctr" eaLnBrk="0" hangingPunct="0"/>
              <a:r>
                <a:rPr lang="en-US" sz="800">
                  <a:solidFill>
                    <a:schemeClr val="accent1"/>
                  </a:solidFill>
                  <a:latin typeface="+mj-lt"/>
                </a:rPr>
                <a:t>Tertiary Prevention</a:t>
              </a:r>
              <a:r>
                <a:rPr lang="en-US" sz="800">
                  <a:latin typeface="+mj-lt"/>
                </a:rPr>
                <a:t>:</a:t>
              </a:r>
            </a:p>
            <a:p>
              <a:pPr algn="ctr" eaLnBrk="0" hangingPunct="0"/>
              <a:r>
                <a:rPr lang="en-US" sz="800">
                  <a:latin typeface="+mj-lt"/>
                </a:rPr>
                <a:t>Specialized </a:t>
              </a:r>
            </a:p>
            <a:p>
              <a:pPr algn="ctr" eaLnBrk="0" hangingPunct="0"/>
              <a:r>
                <a:rPr lang="en-US" sz="800">
                  <a:latin typeface="+mj-lt"/>
                </a:rPr>
                <a:t>Individualized</a:t>
              </a:r>
            </a:p>
            <a:p>
              <a:pPr algn="ctr" eaLnBrk="0" hangingPunct="0"/>
              <a:r>
                <a:rPr lang="en-US" sz="800">
                  <a:latin typeface="+mj-lt"/>
                </a:rPr>
                <a:t>Systems for Students with High-Risk Behavior</a:t>
              </a:r>
            </a:p>
          </p:txBody>
        </p:sp>
        <p:sp>
          <p:nvSpPr>
            <p:cNvPr id="227350" name="AutoShape 23"/>
            <p:cNvSpPr>
              <a:spLocks noChangeArrowheads="1"/>
            </p:cNvSpPr>
            <p:nvPr/>
          </p:nvSpPr>
          <p:spPr bwMode="auto">
            <a:xfrm>
              <a:off x="3418524" y="4203220"/>
              <a:ext cx="2361732" cy="2583343"/>
            </a:xfrm>
            <a:prstGeom prst="triangle">
              <a:avLst>
                <a:gd name="adj" fmla="val 50000"/>
              </a:avLst>
            </a:prstGeom>
            <a:solidFill>
              <a:srgbClr val="008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1" name="AutoShape 24"/>
            <p:cNvSpPr>
              <a:spLocks noChangeArrowheads="1"/>
            </p:cNvSpPr>
            <p:nvPr/>
          </p:nvSpPr>
          <p:spPr bwMode="auto">
            <a:xfrm>
              <a:off x="4304174" y="4166098"/>
              <a:ext cx="590433" cy="673916"/>
            </a:xfrm>
            <a:prstGeom prst="triangle">
              <a:avLst>
                <a:gd name="adj" fmla="val 50000"/>
              </a:avLst>
            </a:prstGeom>
            <a:solidFill>
              <a:srgbClr val="FFFF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2" name="AutoShape 25"/>
            <p:cNvSpPr>
              <a:spLocks noChangeArrowheads="1"/>
            </p:cNvSpPr>
            <p:nvPr/>
          </p:nvSpPr>
          <p:spPr bwMode="auto">
            <a:xfrm>
              <a:off x="4471622" y="4166098"/>
              <a:ext cx="261092" cy="299835"/>
            </a:xfrm>
            <a:prstGeom prst="triangle">
              <a:avLst>
                <a:gd name="adj" fmla="val 50000"/>
              </a:avLst>
            </a:prstGeom>
            <a:solidFill>
              <a:srgbClr val="800000"/>
            </a:solidFill>
            <a:ln w="9525">
              <a:solidFill>
                <a:schemeClr val="tx1"/>
              </a:solidFill>
              <a:miter lim="800000"/>
              <a:headEnd/>
              <a:tailEnd/>
            </a:ln>
          </p:spPr>
          <p:txBody>
            <a:bodyPr wrap="none" anchor="ctr">
              <a:prstTxWarp prst="textNoShape">
                <a:avLst/>
              </a:prstTxWarp>
            </a:bodyPr>
            <a:lstStyle/>
            <a:p>
              <a:endParaRPr lang="en-US" sz="1800">
                <a:latin typeface="+mj-lt"/>
              </a:endParaRPr>
            </a:p>
          </p:txBody>
        </p:sp>
        <p:sp>
          <p:nvSpPr>
            <p:cNvPr id="227353" name="AutoShape 26"/>
            <p:cNvSpPr>
              <a:spLocks/>
            </p:cNvSpPr>
            <p:nvPr/>
          </p:nvSpPr>
          <p:spPr bwMode="auto">
            <a:xfrm rot="1672209">
              <a:off x="3685171" y="3962400"/>
              <a:ext cx="295216" cy="2787041"/>
            </a:xfrm>
            <a:prstGeom prst="leftBrace">
              <a:avLst>
                <a:gd name="adj1" fmla="val 65604"/>
                <a:gd name="adj2" fmla="val 50000"/>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4" name="AutoShape 27"/>
            <p:cNvSpPr>
              <a:spLocks/>
            </p:cNvSpPr>
            <p:nvPr/>
          </p:nvSpPr>
          <p:spPr bwMode="auto">
            <a:xfrm rot="-1359906">
              <a:off x="4866037" y="4008089"/>
              <a:ext cx="196811" cy="298883"/>
            </a:xfrm>
            <a:prstGeom prst="rightBrace">
              <a:avLst>
                <a:gd name="adj1" fmla="val 10553"/>
                <a:gd name="adj2" fmla="val 56769"/>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5" name="AutoShape 28"/>
            <p:cNvSpPr>
              <a:spLocks/>
            </p:cNvSpPr>
            <p:nvPr/>
          </p:nvSpPr>
          <p:spPr bwMode="auto">
            <a:xfrm rot="-1676041">
              <a:off x="4828738" y="4101371"/>
              <a:ext cx="196811" cy="711038"/>
            </a:xfrm>
            <a:prstGeom prst="rightBrace">
              <a:avLst>
                <a:gd name="adj1" fmla="val 25106"/>
                <a:gd name="adj2" fmla="val 83333"/>
              </a:avLst>
            </a:prstGeom>
            <a:noFill/>
            <a:ln w="19050">
              <a:solidFill>
                <a:schemeClr val="tx1"/>
              </a:solidFill>
              <a:round/>
              <a:headEnd/>
              <a:tailEnd/>
            </a:ln>
          </p:spPr>
          <p:txBody>
            <a:bodyPr wrap="none" anchor="ctr">
              <a:prstTxWarp prst="textNoShape">
                <a:avLst/>
              </a:prstTxWarp>
            </a:bodyPr>
            <a:lstStyle/>
            <a:p>
              <a:endParaRPr lang="en-US" sz="1800">
                <a:latin typeface="+mj-lt"/>
              </a:endParaRPr>
            </a:p>
          </p:txBody>
        </p:sp>
        <p:sp>
          <p:nvSpPr>
            <p:cNvPr id="227356" name="Text Box 29"/>
            <p:cNvSpPr txBox="1">
              <a:spLocks noChangeArrowheads="1"/>
            </p:cNvSpPr>
            <p:nvPr/>
          </p:nvSpPr>
          <p:spPr bwMode="auto">
            <a:xfrm>
              <a:off x="3859762" y="6563828"/>
              <a:ext cx="1529253"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~80% of Students</a:t>
              </a:r>
            </a:p>
          </p:txBody>
        </p:sp>
        <p:sp>
          <p:nvSpPr>
            <p:cNvPr id="227357" name="Text Box 30"/>
            <p:cNvSpPr txBox="1">
              <a:spLocks noChangeArrowheads="1"/>
            </p:cNvSpPr>
            <p:nvPr/>
          </p:nvSpPr>
          <p:spPr bwMode="auto">
            <a:xfrm>
              <a:off x="4339885" y="4652497"/>
              <a:ext cx="540437" cy="215120"/>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~15%</a:t>
              </a:r>
              <a:r>
                <a:rPr lang="en-US" sz="800">
                  <a:latin typeface="+mj-lt"/>
                </a:rPr>
                <a:t> </a:t>
              </a:r>
            </a:p>
          </p:txBody>
        </p:sp>
        <p:sp>
          <p:nvSpPr>
            <p:cNvPr id="227358" name="Text Box 31"/>
            <p:cNvSpPr txBox="1">
              <a:spLocks noChangeArrowheads="1"/>
            </p:cNvSpPr>
            <p:nvPr/>
          </p:nvSpPr>
          <p:spPr bwMode="auto">
            <a:xfrm>
              <a:off x="4333537" y="4238439"/>
              <a:ext cx="541230" cy="214168"/>
            </a:xfrm>
            <a:prstGeom prst="rect">
              <a:avLst/>
            </a:prstGeom>
            <a:noFill/>
            <a:ln w="9525">
              <a:noFill/>
              <a:miter lim="800000"/>
              <a:headEnd/>
              <a:tailEnd/>
            </a:ln>
          </p:spPr>
          <p:txBody>
            <a:bodyPr>
              <a:prstTxWarp prst="textNoShape">
                <a:avLst/>
              </a:prstTxWarp>
              <a:spAutoFit/>
            </a:bodyPr>
            <a:lstStyle/>
            <a:p>
              <a:pPr algn="ctr" eaLnBrk="0" hangingPunct="0"/>
              <a:r>
                <a:rPr lang="en-US" sz="800">
                  <a:solidFill>
                    <a:schemeClr val="bg1"/>
                  </a:solidFill>
                  <a:latin typeface="+mj-lt"/>
                </a:rPr>
                <a:t>~5%</a:t>
              </a:r>
              <a:r>
                <a:rPr lang="en-US" sz="800">
                  <a:latin typeface="+mj-lt"/>
                </a:rPr>
                <a:t> </a:t>
              </a:r>
            </a:p>
          </p:txBody>
        </p:sp>
        <p:cxnSp>
          <p:nvCxnSpPr>
            <p:cNvPr id="227359" name="AutoShape 32"/>
            <p:cNvCxnSpPr>
              <a:cxnSpLocks noChangeShapeType="1"/>
              <a:stCxn id="227355" idx="1"/>
              <a:endCxn id="227348" idx="1"/>
            </p:cNvCxnSpPr>
            <p:nvPr/>
          </p:nvCxnSpPr>
          <p:spPr bwMode="auto">
            <a:xfrm>
              <a:off x="5109670" y="4607760"/>
              <a:ext cx="175384" cy="719605"/>
            </a:xfrm>
            <a:prstGeom prst="curvedConnector3">
              <a:avLst>
                <a:gd name="adj1" fmla="val 61991"/>
              </a:avLst>
            </a:prstGeom>
            <a:noFill/>
            <a:ln w="9525">
              <a:solidFill>
                <a:schemeClr val="tx1"/>
              </a:solidFill>
              <a:round/>
              <a:headEnd/>
              <a:tailEnd/>
            </a:ln>
          </p:spPr>
        </p:cxnSp>
        <p:cxnSp>
          <p:nvCxnSpPr>
            <p:cNvPr id="227360" name="AutoShape 33"/>
            <p:cNvCxnSpPr>
              <a:cxnSpLocks noChangeShapeType="1"/>
              <a:stCxn id="227354" idx="1"/>
              <a:endCxn id="227349" idx="1"/>
            </p:cNvCxnSpPr>
            <p:nvPr/>
          </p:nvCxnSpPr>
          <p:spPr bwMode="auto">
            <a:xfrm>
              <a:off x="5066023" y="4128023"/>
              <a:ext cx="219032" cy="322680"/>
            </a:xfrm>
            <a:prstGeom prst="curvedConnector3">
              <a:avLst>
                <a:gd name="adj1" fmla="val 58333"/>
              </a:avLst>
            </a:prstGeom>
            <a:noFill/>
            <a:ln w="9525">
              <a:solidFill>
                <a:schemeClr val="tx1"/>
              </a:solidFill>
              <a:round/>
              <a:headEnd/>
              <a:tailEnd/>
            </a:ln>
          </p:spPr>
        </p:cxnSp>
      </p:grpSp>
      <p:grpSp>
        <p:nvGrpSpPr>
          <p:cNvPr id="227336" name="Group 42"/>
          <p:cNvGrpSpPr>
            <a:grpSpLocks/>
          </p:cNvGrpSpPr>
          <p:nvPr/>
        </p:nvGrpSpPr>
        <p:grpSpPr bwMode="auto">
          <a:xfrm>
            <a:off x="6324600" y="2438400"/>
            <a:ext cx="2497138" cy="2438400"/>
            <a:chOff x="474663" y="304800"/>
            <a:chExt cx="6934200" cy="6324600"/>
          </a:xfrm>
        </p:grpSpPr>
        <p:sp>
          <p:nvSpPr>
            <p:cNvPr id="227337" name="Oval 2"/>
            <p:cNvSpPr>
              <a:spLocks noChangeArrowheads="1"/>
            </p:cNvSpPr>
            <p:nvPr/>
          </p:nvSpPr>
          <p:spPr bwMode="auto">
            <a:xfrm>
              <a:off x="474663" y="304800"/>
              <a:ext cx="6934200" cy="6324600"/>
            </a:xfrm>
            <a:prstGeom prst="ellipse">
              <a:avLst/>
            </a:prstGeom>
            <a:solidFill>
              <a:srgbClr val="00CCFF"/>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ndParaRPr>
            </a:p>
          </p:txBody>
        </p:sp>
        <p:sp>
          <p:nvSpPr>
            <p:cNvPr id="227338" name="Oval 3"/>
            <p:cNvSpPr>
              <a:spLocks noChangeArrowheads="1"/>
            </p:cNvSpPr>
            <p:nvPr/>
          </p:nvSpPr>
          <p:spPr bwMode="auto">
            <a:xfrm rot="-5462048">
              <a:off x="2152650" y="1125538"/>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a typeface="Britannic Bold" pitchFamily="-108" charset="0"/>
                <a:cs typeface="Britannic Bold" pitchFamily="-108" charset="0"/>
              </a:endParaRPr>
            </a:p>
          </p:txBody>
        </p:sp>
        <p:sp>
          <p:nvSpPr>
            <p:cNvPr id="227339" name="Text Box 7"/>
            <p:cNvSpPr txBox="1">
              <a:spLocks noChangeArrowheads="1"/>
            </p:cNvSpPr>
            <p:nvPr/>
          </p:nvSpPr>
          <p:spPr bwMode="auto">
            <a:xfrm>
              <a:off x="2962274" y="1519238"/>
              <a:ext cx="21431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Classroom</a:t>
              </a:r>
            </a:p>
          </p:txBody>
        </p:sp>
        <p:sp>
          <p:nvSpPr>
            <p:cNvPr id="227340" name="Oval 4"/>
            <p:cNvSpPr>
              <a:spLocks noChangeArrowheads="1"/>
            </p:cNvSpPr>
            <p:nvPr/>
          </p:nvSpPr>
          <p:spPr bwMode="auto">
            <a:xfrm rot="10800000">
              <a:off x="3497263" y="20335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1" name="Oval 4"/>
            <p:cNvSpPr>
              <a:spLocks noChangeArrowheads="1"/>
            </p:cNvSpPr>
            <p:nvPr/>
          </p:nvSpPr>
          <p:spPr bwMode="auto">
            <a:xfrm rot="10800000">
              <a:off x="779463" y="2109788"/>
              <a:ext cx="3708400" cy="2781300"/>
            </a:xfrm>
            <a:prstGeom prst="ellipse">
              <a:avLst/>
            </a:prstGeom>
            <a:solidFill>
              <a:srgbClr val="3366FF">
                <a:alpha val="50195"/>
              </a:srgbClr>
            </a:solidFill>
            <a:ln w="9525">
              <a:solidFill>
                <a:schemeClr val="tx1"/>
              </a:solidFill>
              <a:round/>
              <a:headEnd/>
              <a:tailEnd/>
            </a:ln>
          </p:spPr>
          <p:txBody>
            <a:bodyPr wrap="none" anchor="ctr">
              <a:prstTxWarp prst="textNoShape">
                <a:avLst/>
              </a:prstTxWarp>
            </a:bodyPr>
            <a:lstStyle/>
            <a:p>
              <a:endParaRPr lang="en-US" sz="1800">
                <a:solidFill>
                  <a:srgbClr val="000000"/>
                </a:solidFill>
                <a:latin typeface="+mj-lt"/>
                <a:ea typeface="Britannic Bold" pitchFamily="-108" charset="0"/>
                <a:cs typeface="Britannic Bold" pitchFamily="-108" charset="0"/>
              </a:endParaRPr>
            </a:p>
          </p:txBody>
        </p:sp>
        <p:sp>
          <p:nvSpPr>
            <p:cNvPr id="227342" name="Oval 3"/>
            <p:cNvSpPr>
              <a:spLocks noChangeArrowheads="1"/>
            </p:cNvSpPr>
            <p:nvPr/>
          </p:nvSpPr>
          <p:spPr bwMode="auto">
            <a:xfrm rot="-5462048">
              <a:off x="2327275" y="2978150"/>
              <a:ext cx="3708400" cy="2781300"/>
            </a:xfrm>
            <a:prstGeom prst="ellipse">
              <a:avLst/>
            </a:prstGeom>
            <a:solidFill>
              <a:srgbClr val="3366FF">
                <a:alpha val="50195"/>
              </a:srgbClr>
            </a:solidFill>
            <a:ln w="9525">
              <a:solidFill>
                <a:schemeClr val="tx1"/>
              </a:solidFill>
              <a:round/>
              <a:headEnd/>
              <a:tailEnd/>
            </a:ln>
          </p:spPr>
          <p:txBody>
            <a:bodyPr vert="eaVert" wrap="none" anchor="ctr">
              <a:prstTxWarp prst="textNoShape">
                <a:avLst/>
              </a:prstTxWarp>
            </a:bodyPr>
            <a:lstStyle/>
            <a:p>
              <a:pPr eaLnBrk="0" hangingPunct="0"/>
              <a:endParaRPr lang="en-US" sz="1800">
                <a:solidFill>
                  <a:srgbClr val="000000"/>
                </a:solidFill>
                <a:latin typeface="+mj-lt"/>
              </a:endParaRPr>
            </a:p>
          </p:txBody>
        </p:sp>
        <p:sp>
          <p:nvSpPr>
            <p:cNvPr id="227343" name="Text Box 7"/>
            <p:cNvSpPr txBox="1">
              <a:spLocks noChangeArrowheads="1"/>
            </p:cNvSpPr>
            <p:nvPr/>
          </p:nvSpPr>
          <p:spPr bwMode="auto">
            <a:xfrm>
              <a:off x="1112838" y="3200400"/>
              <a:ext cx="2940051"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Non-classroom</a:t>
              </a:r>
            </a:p>
          </p:txBody>
        </p:sp>
        <p:sp>
          <p:nvSpPr>
            <p:cNvPr id="227344" name="Text Box 7"/>
            <p:cNvSpPr txBox="1">
              <a:spLocks noChangeArrowheads="1"/>
            </p:cNvSpPr>
            <p:nvPr/>
          </p:nvSpPr>
          <p:spPr bwMode="auto">
            <a:xfrm>
              <a:off x="5541963" y="3200400"/>
              <a:ext cx="1392237"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Family</a:t>
              </a:r>
            </a:p>
          </p:txBody>
        </p:sp>
        <p:sp>
          <p:nvSpPr>
            <p:cNvPr id="227345" name="Text Box 7"/>
            <p:cNvSpPr txBox="1">
              <a:spLocks noChangeArrowheads="1"/>
            </p:cNvSpPr>
            <p:nvPr/>
          </p:nvSpPr>
          <p:spPr bwMode="auto">
            <a:xfrm>
              <a:off x="3429001" y="4953000"/>
              <a:ext cx="1597025" cy="558808"/>
            </a:xfrm>
            <a:prstGeom prst="rect">
              <a:avLst/>
            </a:prstGeom>
            <a:noFill/>
            <a:ln w="9525">
              <a:noFill/>
              <a:miter lim="800000"/>
              <a:headEnd/>
              <a:tailEnd/>
            </a:ln>
          </p:spPr>
          <p:txBody>
            <a:bodyPr>
              <a:prstTxWarp prst="textNoShape">
                <a:avLst/>
              </a:prstTxWarp>
              <a:spAutoFit/>
            </a:bodyPr>
            <a:lstStyle/>
            <a:p>
              <a:pPr eaLnBrk="0" hangingPunct="0"/>
              <a:r>
                <a:rPr lang="en-US" sz="800">
                  <a:solidFill>
                    <a:srgbClr val="000000"/>
                  </a:solidFill>
                  <a:latin typeface="+mj-lt"/>
                  <a:ea typeface="Britannic Bold" pitchFamily="-108" charset="0"/>
                  <a:cs typeface="Britannic Bold" pitchFamily="-108" charset="0"/>
                </a:rPr>
                <a:t>Student</a:t>
              </a:r>
            </a:p>
          </p:txBody>
        </p:sp>
        <p:sp>
          <p:nvSpPr>
            <p:cNvPr id="227346" name="TextBox 17"/>
            <p:cNvSpPr txBox="1">
              <a:spLocks noChangeArrowheads="1"/>
            </p:cNvSpPr>
            <p:nvPr/>
          </p:nvSpPr>
          <p:spPr bwMode="auto">
            <a:xfrm rot="-2363248">
              <a:off x="631825" y="1254914"/>
              <a:ext cx="2590799" cy="558808"/>
            </a:xfrm>
            <a:prstGeom prst="rect">
              <a:avLst/>
            </a:prstGeom>
            <a:noFill/>
            <a:ln w="9525">
              <a:noFill/>
              <a:miter lim="800000"/>
              <a:headEnd/>
              <a:tailEnd/>
            </a:ln>
          </p:spPr>
          <p:txBody>
            <a:bodyPr>
              <a:prstTxWarp prst="textNoShape">
                <a:avLst/>
              </a:prstTxWarp>
              <a:spAutoFit/>
            </a:bodyPr>
            <a:lstStyle/>
            <a:p>
              <a:r>
                <a:rPr lang="en-US" sz="800">
                  <a:solidFill>
                    <a:srgbClr val="000000"/>
                  </a:solidFill>
                  <a:latin typeface="+mj-lt"/>
                  <a:ea typeface="Britannic Bold" pitchFamily="-108" charset="0"/>
                  <a:cs typeface="Britannic Bold" pitchFamily="-108" charset="0"/>
                </a:rPr>
                <a:t>School-wide</a:t>
              </a:r>
            </a:p>
          </p:txBody>
        </p:sp>
      </p:gr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1000" y="990600"/>
            <a:ext cx="8382000" cy="4343400"/>
          </a:xfrm>
          <a:prstGeom prst="rect">
            <a:avLst/>
          </a:prstGeom>
          <a:solidFill>
            <a:srgbClr val="008000">
              <a:alpha val="75000"/>
            </a:srgbClr>
          </a:solidFill>
          <a:ln w="9525">
            <a:solidFill>
              <a:schemeClr val="tx1"/>
            </a:solid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0" i="0" u="none" strike="noStrike" kern="1200" cap="none" spc="0" normalizeH="0" baseline="0" noProof="0" dirty="0">
                <a:ln>
                  <a:noFill/>
                </a:ln>
                <a:solidFill>
                  <a:srgbClr val="FFFF00"/>
                </a:solidFill>
                <a:effectLst>
                  <a:outerShdw blurRad="38100" dist="38100" dir="2700000" algn="tl">
                    <a:srgbClr val="000000"/>
                  </a:outerShdw>
                </a:effectLst>
                <a:uLnTx/>
                <a:uFillTx/>
                <a:latin typeface="Franklin Gothic Medium"/>
                <a:ea typeface="ＭＳ Ｐゴシック" pitchFamily="-108" charset="-128"/>
              </a:rPr>
              <a:t>Implementing SWPBS: </a:t>
            </a:r>
            <a:r>
              <a:rPr kumimoji="0" lang="en-US" sz="4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Franklin Gothic Medium"/>
                <a:ea typeface="ＭＳ Ｐゴシック" pitchFamily="-108" charset="-128"/>
              </a:rPr>
              <a:t>Guidelines, Examples, &amp;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Franklin Gothic Medium"/>
                <a:ea typeface="ＭＳ Ｐゴシック" pitchFamily="-108" charset="-128"/>
              </a:rPr>
              <a:t>Self-check Activities</a:t>
            </a:r>
            <a:endParaRPr kumimoji="0" lang="en-US" sz="9200" b="0" i="1" u="none" strike="noStrike" kern="1200" cap="none" spc="0" normalizeH="0" baseline="0" noProof="0" dirty="0">
              <a:ln>
                <a:noFill/>
              </a:ln>
              <a:solidFill>
                <a:srgbClr val="FFFF00"/>
              </a:solidFill>
              <a:effectLst>
                <a:outerShdw blurRad="38100" dist="38100" dir="2700000" algn="tl">
                  <a:srgbClr val="000000"/>
                </a:outerShdw>
              </a:effectLst>
              <a:uLnTx/>
              <a:uFillTx/>
              <a:latin typeface="Franklin Gothic Medium"/>
              <a:ea typeface="ＭＳ Ｐゴシック" pitchFamily="-108" charset="-128"/>
            </a:endParaRPr>
          </a:p>
        </p:txBody>
      </p:sp>
    </p:spTree>
    <p:extLst>
      <p:ext uri="{BB962C8B-B14F-4D97-AF65-F5344CB8AC3E}">
        <p14:creationId xmlns:p14="http://schemas.microsoft.com/office/powerpoint/2010/main" val="10908842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itchFamily="-1" charset="0"/>
                <a:ea typeface="ＭＳ Ｐゴシック" pitchFamily="-108" charset="-128"/>
              </a:rPr>
              <a:t>Critical Features of PBIS</a:t>
            </a: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5" name="Text Box 7"/>
          <p:cNvSpPr txBox="1">
            <a:spLocks noChangeArrowheads="1"/>
          </p:cNvSpPr>
          <p:nvPr/>
        </p:nvSpPr>
        <p:spPr bwMode="auto">
          <a:xfrm rot="-3258865">
            <a:off x="3055143" y="3036094"/>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Knowledgeable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Culturally Relevant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Culturally Equitable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Supporting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Culturally Valid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Decision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Making</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3">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spTree>
    <p:extLst>
      <p:ext uri="{BB962C8B-B14F-4D97-AF65-F5344CB8AC3E}">
        <p14:creationId xmlns:p14="http://schemas.microsoft.com/office/powerpoint/2010/main" val="2167126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after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nodeType="withEffect">
                                  <p:stCondLst>
                                    <p:cond delay="0"/>
                                  </p:stCondLst>
                                  <p:childTnLst>
                                    <p:set>
                                      <p:cBhvr rctx="PPT">
                                        <p:cTn id="9" dur="indefinite"/>
                                        <p:tgtEl>
                                          <p:spTgt spid="22"/>
                                        </p:tgtEl>
                                        <p:attrNameLst>
                                          <p:attrName>style.opacity</p:attrName>
                                        </p:attrNameLst>
                                      </p:cBhvr>
                                      <p:to>
                                        <p:strVal val="0.25"/>
                                      </p:to>
                                    </p:set>
                                    <p:animEffect filter="image" prLst="opacity: 0.25">
                                      <p:cBhvr rctx="IE">
                                        <p:cTn id="10" dur="indefinite"/>
                                        <p:tgtEl>
                                          <p:spTgt spid="22"/>
                                        </p:tgtEl>
                                      </p:cBhvr>
                                    </p:animEffect>
                                  </p:childTnLst>
                                </p:cTn>
                              </p:par>
                              <p:par>
                                <p:cTn id="11" presetID="9" presetClass="emph" presetSubtype="0" nodeType="withEffect">
                                  <p:stCondLst>
                                    <p:cond delay="0"/>
                                  </p:stCondLst>
                                  <p:childTnLst>
                                    <p:set>
                                      <p:cBhvr rctx="PPT">
                                        <p:cTn id="12" dur="indefinite"/>
                                        <p:tgtEl>
                                          <p:spTgt spid="5"/>
                                        </p:tgtEl>
                                        <p:attrNameLst>
                                          <p:attrName>style.opacity</p:attrName>
                                        </p:attrNameLst>
                                      </p:cBhvr>
                                      <p:to>
                                        <p:strVal val="0.25"/>
                                      </p:to>
                                    </p:set>
                                    <p:animEffect filter="image" prLst="opacity: 0.25">
                                      <p:cBhvr rctx="IE">
                                        <p:cTn id="13" dur="indefinite"/>
                                        <p:tgtEl>
                                          <p:spTgt spid="5"/>
                                        </p:tgtEl>
                                      </p:cBhvr>
                                    </p:animEffect>
                                  </p:childTnLst>
                                </p:cTn>
                              </p:par>
                              <p:par>
                                <p:cTn id="14" presetID="9" presetClass="emph" presetSubtype="0" nodeType="withEffect">
                                  <p:stCondLst>
                                    <p:cond delay="0"/>
                                  </p:stCondLst>
                                  <p:childTnLst>
                                    <p:set>
                                      <p:cBhvr rctx="PPT">
                                        <p:cTn id="15" dur="indefinite"/>
                                        <p:tgtEl>
                                          <p:spTgt spid="25"/>
                                        </p:tgtEl>
                                        <p:attrNameLst>
                                          <p:attrName>style.opacity</p:attrName>
                                        </p:attrNameLst>
                                      </p:cBhvr>
                                      <p:to>
                                        <p:strVal val="0.25"/>
                                      </p:to>
                                    </p:set>
                                    <p:animEffect filter="image" prLst="opacity: 0.25">
                                      <p:cBhvr rctx="IE">
                                        <p:cTn id="16" dur="indefinite"/>
                                        <p:tgtEl>
                                          <p:spTgt spid="25"/>
                                        </p:tgtEl>
                                      </p:cBhvr>
                                    </p:animEffect>
                                  </p:childTnLst>
                                </p:cTn>
                              </p:par>
                              <p:par>
                                <p:cTn id="17" presetID="9" presetClass="emph" presetSubtype="0" nodeType="withEffect">
                                  <p:stCondLst>
                                    <p:cond delay="0"/>
                                  </p:stCondLst>
                                  <p:childTnLst>
                                    <p:set>
                                      <p:cBhvr rctx="PPT">
                                        <p:cTn id="18" dur="indefinite"/>
                                        <p:tgtEl>
                                          <p:spTgt spid="26"/>
                                        </p:tgtEl>
                                        <p:attrNameLst>
                                          <p:attrName>style.opacity</p:attrName>
                                        </p:attrNameLst>
                                      </p:cBhvr>
                                      <p:to>
                                        <p:strVal val="0.25"/>
                                      </p:to>
                                    </p:set>
                                    <p:animEffect filter="image" prLst="opacity: 0.25">
                                      <p:cBhvr rctx="IE">
                                        <p:cTn id="19" dur="indefinite"/>
                                        <p:tgtEl>
                                          <p:spTgt spid="26"/>
                                        </p:tgtEl>
                                      </p:cBhvr>
                                    </p:animEffect>
                                  </p:childTnLst>
                                </p:cTn>
                              </p:par>
                              <p:par>
                                <p:cTn id="20" presetID="9" presetClass="emph" presetSubtype="0" nodeType="withEffect">
                                  <p:stCondLst>
                                    <p:cond delay="0"/>
                                  </p:stCondLst>
                                  <p:childTnLst>
                                    <p:set>
                                      <p:cBhvr rctx="PPT">
                                        <p:cTn id="21" dur="indefinite"/>
                                        <p:tgtEl>
                                          <p:spTgt spid="24"/>
                                        </p:tgtEl>
                                        <p:attrNameLst>
                                          <p:attrName>style.opacity</p:attrName>
                                        </p:attrNameLst>
                                      </p:cBhvr>
                                      <p:to>
                                        <p:strVal val="0.25"/>
                                      </p:to>
                                    </p:set>
                                    <p:animEffect filter="image" prLst="opacity: 0.25">
                                      <p:cBhvr rctx="IE">
                                        <p:cTn id="22" dur="indefinite"/>
                                        <p:tgtEl>
                                          <p:spTgt spid="24"/>
                                        </p:tgtEl>
                                      </p:cBhvr>
                                    </p:animEffect>
                                  </p:childTnLst>
                                </p:cTn>
                              </p:par>
                              <p:par>
                                <p:cTn id="23" presetID="9" presetClass="emph" presetSubtype="0" grpId="0" nodeType="withEffect">
                                  <p:stCondLst>
                                    <p:cond delay="0"/>
                                  </p:stCondLst>
                                  <p:childTnLst>
                                    <p:set>
                                      <p:cBhvr rctx="PPT">
                                        <p:cTn id="24" dur="indefinite"/>
                                        <p:tgtEl>
                                          <p:spTgt spid="53252"/>
                                        </p:tgtEl>
                                        <p:attrNameLst>
                                          <p:attrName>style.opacity</p:attrName>
                                        </p:attrNameLst>
                                      </p:cBhvr>
                                      <p:to>
                                        <p:strVal val="0.25"/>
                                      </p:to>
                                    </p:set>
                                    <p:animEffect filter="image" prLst="opacity: 0.25">
                                      <p:cBhvr rctx="IE">
                                        <p:cTn id="25" dur="indefinite"/>
                                        <p:tgtEl>
                                          <p:spTgt spid="53252"/>
                                        </p:tgtEl>
                                      </p:cBhvr>
                                    </p:animEffect>
                                  </p:childTnLst>
                                </p:cTn>
                              </p:par>
                              <p:par>
                                <p:cTn id="26" presetID="9" presetClass="emph" presetSubtype="0" grpId="0" nodeType="withEffect">
                                  <p:stCondLst>
                                    <p:cond delay="0"/>
                                  </p:stCondLst>
                                  <p:childTnLst>
                                    <p:set>
                                      <p:cBhvr rctx="PPT">
                                        <p:cTn id="27" dur="indefinite"/>
                                        <p:tgtEl>
                                          <p:spTgt spid="53256"/>
                                        </p:tgtEl>
                                        <p:attrNameLst>
                                          <p:attrName>style.opacity</p:attrName>
                                        </p:attrNameLst>
                                      </p:cBhvr>
                                      <p:to>
                                        <p:strVal val="0.25"/>
                                      </p:to>
                                    </p:set>
                                    <p:animEffect filter="image" prLst="opacity: 0.25">
                                      <p:cBhvr rctx="IE">
                                        <p:cTn id="28" dur="indefinite"/>
                                        <p:tgtEl>
                                          <p:spTgt spid="53256"/>
                                        </p:tgtEl>
                                      </p:cBhvr>
                                    </p:animEffect>
                                  </p:childTnLst>
                                </p:cTn>
                              </p:par>
                              <p:par>
                                <p:cTn id="29" presetID="9" presetClass="emph" presetSubtype="0" grpId="0" nodeType="withEffect">
                                  <p:stCondLst>
                                    <p:cond delay="0"/>
                                  </p:stCondLst>
                                  <p:childTnLst>
                                    <p:set>
                                      <p:cBhvr rctx="PPT">
                                        <p:cTn id="30" dur="indefinite"/>
                                        <p:tgtEl>
                                          <p:spTgt spid="53257"/>
                                        </p:tgtEl>
                                        <p:attrNameLst>
                                          <p:attrName>style.opacity</p:attrName>
                                        </p:attrNameLst>
                                      </p:cBhvr>
                                      <p:to>
                                        <p:strVal val="0.25"/>
                                      </p:to>
                                    </p:set>
                                    <p:animEffect filter="image" prLst="opacity: 0.25">
                                      <p:cBhvr rctx="IE">
                                        <p:cTn id="31" dur="indefinite"/>
                                        <p:tgtEl>
                                          <p:spTgt spid="53257"/>
                                        </p:tgtEl>
                                      </p:cBhvr>
                                    </p:animEffect>
                                  </p:childTnLst>
                                </p:cTn>
                              </p:par>
                              <p:par>
                                <p:cTn id="32" presetID="9" presetClass="emph" presetSubtype="0" grpId="0" nodeType="withEffect">
                                  <p:stCondLst>
                                    <p:cond delay="0"/>
                                  </p:stCondLst>
                                  <p:childTnLst>
                                    <p:set>
                                      <p:cBhvr rctx="PPT">
                                        <p:cTn id="33" dur="indefinite"/>
                                        <p:tgtEl>
                                          <p:spTgt spid="53253"/>
                                        </p:tgtEl>
                                        <p:attrNameLst>
                                          <p:attrName>style.opacity</p:attrName>
                                        </p:attrNameLst>
                                      </p:cBhvr>
                                      <p:to>
                                        <p:strVal val="0.25"/>
                                      </p:to>
                                    </p:set>
                                    <p:animEffect filter="image" prLst="opacity: 0.25">
                                      <p:cBhvr rctx="IE">
                                        <p:cTn id="34" dur="indefinite"/>
                                        <p:tgtEl>
                                          <p:spTgt spid="53253"/>
                                        </p:tgtEl>
                                      </p:cBhvr>
                                    </p:animEffect>
                                  </p:childTnLst>
                                </p:cTn>
                              </p:par>
                              <p:par>
                                <p:cTn id="35" presetID="9" presetClass="emph" presetSubtype="0" grpId="0" nodeType="withEffect">
                                  <p:stCondLst>
                                    <p:cond delay="0"/>
                                  </p:stCondLst>
                                  <p:childTnLst>
                                    <p:set>
                                      <p:cBhvr rctx="PPT">
                                        <p:cTn id="36" dur="indefinite"/>
                                        <p:tgtEl>
                                          <p:spTgt spid="53255"/>
                                        </p:tgtEl>
                                        <p:attrNameLst>
                                          <p:attrName>style.opacity</p:attrName>
                                        </p:attrNameLst>
                                      </p:cBhvr>
                                      <p:to>
                                        <p:strVal val="0.25"/>
                                      </p:to>
                                    </p:set>
                                    <p:animEffect filter="image" prLst="opacity: 0.25">
                                      <p:cBhvr rctx="IE">
                                        <p:cTn id="37" dur="indefinite"/>
                                        <p:tgtEl>
                                          <p:spTgt spid="53255"/>
                                        </p:tgtEl>
                                      </p:cBhvr>
                                    </p:animEffect>
                                  </p:childTnLst>
                                </p:cTn>
                              </p:par>
                              <p:par>
                                <p:cTn id="38" presetID="9" presetClass="emph" presetSubtype="0" grpId="0" nodeType="withEffect">
                                  <p:stCondLst>
                                    <p:cond delay="0"/>
                                  </p:stCondLst>
                                  <p:childTnLst>
                                    <p:set>
                                      <p:cBhvr rctx="PPT">
                                        <p:cTn id="39" dur="indefinite"/>
                                        <p:tgtEl>
                                          <p:spTgt spid="53254"/>
                                        </p:tgtEl>
                                        <p:attrNameLst>
                                          <p:attrName>style.opacity</p:attrName>
                                        </p:attrNameLst>
                                      </p:cBhvr>
                                      <p:to>
                                        <p:strVal val="0.25"/>
                                      </p:to>
                                    </p:set>
                                    <p:animEffect filter="image" prLst="opacity: 0.25">
                                      <p:cBhvr rctx="IE">
                                        <p:cTn id="40" dur="indefinite"/>
                                        <p:tgtEl>
                                          <p:spTgt spid="53254"/>
                                        </p:tgtEl>
                                      </p:cBhvr>
                                    </p:animEffect>
                                  </p:childTnLst>
                                </p:cTn>
                              </p:par>
                              <p:par>
                                <p:cTn id="41" presetID="9" presetClass="emph" presetSubtype="0" grpId="0" nodeType="withEffect">
                                  <p:stCondLst>
                                    <p:cond delay="0"/>
                                  </p:stCondLst>
                                  <p:childTnLst>
                                    <p:set>
                                      <p:cBhvr rctx="PPT">
                                        <p:cTn id="42" dur="indefinite"/>
                                        <p:tgtEl>
                                          <p:spTgt spid="53258"/>
                                        </p:tgtEl>
                                        <p:attrNameLst>
                                          <p:attrName>style.opacity</p:attrName>
                                        </p:attrNameLst>
                                      </p:cBhvr>
                                      <p:to>
                                        <p:strVal val="0.25"/>
                                      </p:to>
                                    </p:set>
                                    <p:animEffect filter="image" prLst="opacity: 0.25">
                                      <p:cBhvr rctx="IE">
                                        <p:cTn id="43" dur="indefinite"/>
                                        <p:tgtEl>
                                          <p:spTgt spid="53258"/>
                                        </p:tgtEl>
                                      </p:cBhvr>
                                    </p:animEffect>
                                  </p:childTnLst>
                                </p:cTn>
                              </p:par>
                              <p:par>
                                <p:cTn id="44" presetID="9" presetClass="emph" presetSubtype="0" grpId="0" nodeType="withEffect">
                                  <p:stCondLst>
                                    <p:cond delay="0"/>
                                  </p:stCondLst>
                                  <p:childTnLst>
                                    <p:set>
                                      <p:cBhvr rctx="PPT">
                                        <p:cTn id="45" dur="indefinite"/>
                                        <p:tgtEl>
                                          <p:spTgt spid="53261"/>
                                        </p:tgtEl>
                                        <p:attrNameLst>
                                          <p:attrName>style.opacity</p:attrName>
                                        </p:attrNameLst>
                                      </p:cBhvr>
                                      <p:to>
                                        <p:strVal val="0.25"/>
                                      </p:to>
                                    </p:set>
                                    <p:animEffect filter="image" prLst="opacity: 0.25">
                                      <p:cBhvr rctx="IE">
                                        <p:cTn id="46" dur="indefinite"/>
                                        <p:tgtEl>
                                          <p:spTgt spid="53261"/>
                                        </p:tgtEl>
                                      </p:cBhvr>
                                    </p:animEffect>
                                  </p:childTnLst>
                                </p:cTn>
                              </p:par>
                              <p:par>
                                <p:cTn id="47" presetID="9" presetClass="emph" presetSubtype="0" grpId="0" nodeType="withEffect">
                                  <p:stCondLst>
                                    <p:cond delay="0"/>
                                  </p:stCondLst>
                                  <p:childTnLst>
                                    <p:set>
                                      <p:cBhvr rctx="PPT">
                                        <p:cTn id="48" dur="indefinite"/>
                                        <p:tgtEl>
                                          <p:spTgt spid="53262"/>
                                        </p:tgtEl>
                                        <p:attrNameLst>
                                          <p:attrName>style.opacity</p:attrName>
                                        </p:attrNameLst>
                                      </p:cBhvr>
                                      <p:to>
                                        <p:strVal val="0.25"/>
                                      </p:to>
                                    </p:set>
                                    <p:animEffect filter="image" prLst="opacity: 0.25">
                                      <p:cBhvr rctx="IE">
                                        <p:cTn id="49" dur="indefinite"/>
                                        <p:tgtEl>
                                          <p:spTgt spid="53262"/>
                                        </p:tgtEl>
                                      </p:cBhvr>
                                    </p:animEffect>
                                  </p:childTnLst>
                                </p:cTn>
                              </p:par>
                              <p:par>
                                <p:cTn id="50" presetID="9" presetClass="emph" presetSubtype="0" grpId="0" nodeType="withEffect">
                                  <p:stCondLst>
                                    <p:cond delay="0"/>
                                  </p:stCondLst>
                                  <p:childTnLst>
                                    <p:set>
                                      <p:cBhvr rctx="PPT">
                                        <p:cTn id="51" dur="indefinite"/>
                                        <p:tgtEl>
                                          <p:spTgt spid="53259"/>
                                        </p:tgtEl>
                                        <p:attrNameLst>
                                          <p:attrName>style.opacity</p:attrName>
                                        </p:attrNameLst>
                                      </p:cBhvr>
                                      <p:to>
                                        <p:strVal val="0.25"/>
                                      </p:to>
                                    </p:set>
                                    <p:animEffect filter="image" prLst="opacity: 0.25">
                                      <p:cBhvr rctx="IE">
                                        <p:cTn id="52" dur="indefinite"/>
                                        <p:tgtEl>
                                          <p:spTgt spid="53259"/>
                                        </p:tgtEl>
                                      </p:cBhvr>
                                    </p:animEffect>
                                  </p:childTnLst>
                                </p:cTn>
                              </p:par>
                              <p:par>
                                <p:cTn id="53" presetID="6" presetClass="emph" presetSubtype="0" fill="hold" grpId="0" nodeType="withEffect">
                                  <p:stCondLst>
                                    <p:cond delay="0"/>
                                  </p:stCondLst>
                                  <p:childTnLst>
                                    <p:animScale>
                                      <p:cBhvr>
                                        <p:cTn id="54" dur="2000" fill="hold"/>
                                        <p:tgtEl>
                                          <p:spTgt spid="53260"/>
                                        </p:tgtEl>
                                      </p:cBhvr>
                                      <p:by x="150000" y="150000"/>
                                    </p:animScale>
                                  </p:childTnLst>
                                </p:cTn>
                              </p:par>
                              <p:par>
                                <p:cTn id="55" presetID="6" presetClass="emph" presetSubtype="0" fill="hold" grpId="0" nodeType="withEffect">
                                  <p:stCondLst>
                                    <p:cond delay="0"/>
                                  </p:stCondLst>
                                  <p:childTnLst>
                                    <p:animScale>
                                      <p:cBhvr>
                                        <p:cTn id="56" dur="2000" fill="hold"/>
                                        <p:tgtEl>
                                          <p:spTgt spid="5325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3251" grpId="0" animBg="1"/>
      <p:bldP spid="53252" grpId="0" animBg="1"/>
      <p:bldP spid="53253" grpId="0" animBg="1"/>
      <p:bldP spid="53254" grpId="0" animBg="1"/>
      <p:bldP spid="53255" grpId="0"/>
      <p:bldP spid="53256" grpId="0"/>
      <p:bldP spid="53257" grpId="0"/>
      <p:bldP spid="53258" grpId="0"/>
      <p:bldP spid="53259" grpId="0"/>
      <p:bldP spid="53260" grpId="0"/>
      <p:bldP spid="53261" grpId="0"/>
      <p:bldP spid="532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Focus on Outcomes</a:t>
            </a:r>
          </a:p>
        </p:txBody>
      </p:sp>
      <p:sp>
        <p:nvSpPr>
          <p:cNvPr id="8" name="Oval 3"/>
          <p:cNvSpPr>
            <a:spLocks noChangeArrowheads="1"/>
          </p:cNvSpPr>
          <p:nvPr/>
        </p:nvSpPr>
        <p:spPr bwMode="auto">
          <a:xfrm>
            <a:off x="6629400" y="76201"/>
            <a:ext cx="2508200" cy="2514599"/>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9" name="Text Box 12"/>
          <p:cNvSpPr txBox="1">
            <a:spLocks noChangeArrowheads="1"/>
          </p:cNvSpPr>
          <p:nvPr/>
        </p:nvSpPr>
        <p:spPr bwMode="auto">
          <a:xfrm>
            <a:off x="7097713" y="304800"/>
            <a:ext cx="1665287"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OUTCOMES</a:t>
            </a:r>
          </a:p>
        </p:txBody>
      </p:sp>
      <p:sp>
        <p:nvSpPr>
          <p:cNvPr id="10" name="Oval Callout 9"/>
          <p:cNvSpPr/>
          <p:nvPr/>
        </p:nvSpPr>
        <p:spPr>
          <a:xfrm>
            <a:off x="2286000" y="2438400"/>
            <a:ext cx="4419600" cy="3048000"/>
          </a:xfrm>
          <a:prstGeom prst="wedgeEllipseCallout">
            <a:avLst>
              <a:gd name="adj1" fmla="val 55650"/>
              <a:gd name="adj2" fmla="val -62483"/>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Franklin Gothic Book"/>
                <a:ea typeface="+mn-ea"/>
                <a:cs typeface="+mn-cs"/>
              </a:rPr>
              <a:t>How do we develop outcome statements?</a:t>
            </a:r>
          </a:p>
        </p:txBody>
      </p:sp>
      <p:grpSp>
        <p:nvGrpSpPr>
          <p:cNvPr id="11" name="Group 5"/>
          <p:cNvGrpSpPr/>
          <p:nvPr/>
        </p:nvGrpSpPr>
        <p:grpSpPr>
          <a:xfrm>
            <a:off x="-152400" y="5334000"/>
            <a:ext cx="1588180" cy="1676401"/>
            <a:chOff x="-140380" y="5333999"/>
            <a:chExt cx="1588180" cy="1676401"/>
          </a:xfrm>
        </p:grpSpPr>
        <p:pic>
          <p:nvPicPr>
            <p:cNvPr id="12"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Tree>
    <p:extLst>
      <p:ext uri="{BB962C8B-B14F-4D97-AF65-F5344CB8AC3E}">
        <p14:creationId xmlns:p14="http://schemas.microsoft.com/office/powerpoint/2010/main" val="9331350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457200"/>
            <a:ext cx="8305800" cy="990600"/>
          </a:xfrm>
          <a:solidFill>
            <a:srgbClr val="FFFFFF">
              <a:alpha val="50195"/>
            </a:srgbClr>
          </a:solidFill>
          <a:ln w="38100" cmpd="sng">
            <a:solidFill>
              <a:srgbClr val="008000"/>
            </a:solidFill>
          </a:ln>
        </p:spPr>
        <p:txBody>
          <a:bodyPr/>
          <a:lstStyle/>
          <a:p>
            <a:pPr eaLnBrk="1" hangingPunct="1"/>
            <a:r>
              <a:rPr lang="en-US" b="1" dirty="0">
                <a:latin typeface="+mj-lt"/>
              </a:rPr>
              <a:t>Advance Organizer</a:t>
            </a:r>
          </a:p>
        </p:txBody>
      </p:sp>
      <p:sp>
        <p:nvSpPr>
          <p:cNvPr id="33795" name="Rectangle 3"/>
          <p:cNvSpPr>
            <a:spLocks noGrp="1" noChangeArrowheads="1"/>
          </p:cNvSpPr>
          <p:nvPr>
            <p:ph type="body" idx="1"/>
          </p:nvPr>
        </p:nvSpPr>
        <p:spPr>
          <a:xfrm>
            <a:off x="457200" y="1524000"/>
            <a:ext cx="8305800" cy="5257800"/>
          </a:xfrm>
          <a:solidFill>
            <a:srgbClr val="FFFFFF">
              <a:alpha val="50195"/>
            </a:srgbClr>
          </a:solidFill>
          <a:ln>
            <a:noFill/>
          </a:ln>
        </p:spPr>
        <p:txBody>
          <a:bodyPr/>
          <a:lstStyle/>
          <a:p>
            <a:pPr eaLnBrk="1" hangingPunct="1">
              <a:lnSpc>
                <a:spcPct val="90000"/>
              </a:lnSpc>
            </a:pPr>
            <a:endParaRPr lang="en-US" sz="900" dirty="0">
              <a:latin typeface="+mj-lt"/>
            </a:endParaRPr>
          </a:p>
          <a:p>
            <a:pPr eaLnBrk="1" hangingPunct="1">
              <a:lnSpc>
                <a:spcPct val="90000"/>
              </a:lnSpc>
            </a:pPr>
            <a:r>
              <a:rPr lang="en-US" sz="2800" b="1" dirty="0"/>
              <a:t>Quick Recap of Year 1 (Days 1-6) Training</a:t>
            </a:r>
          </a:p>
          <a:p>
            <a:pPr eaLnBrk="1" hangingPunct="1">
              <a:lnSpc>
                <a:spcPct val="90000"/>
              </a:lnSpc>
            </a:pPr>
            <a:r>
              <a:rPr lang="en-US" sz="2800" b="1" dirty="0"/>
              <a:t>Tier 1 SWPBIS: Problem Solving Critical Features</a:t>
            </a:r>
          </a:p>
          <a:p>
            <a:pPr eaLnBrk="1" hangingPunct="1">
              <a:lnSpc>
                <a:spcPct val="90000"/>
              </a:lnSpc>
            </a:pPr>
            <a:r>
              <a:rPr lang="en-US" sz="2800" b="1" dirty="0"/>
              <a:t>Equity</a:t>
            </a:r>
          </a:p>
          <a:p>
            <a:pPr eaLnBrk="1" hangingPunct="1">
              <a:lnSpc>
                <a:spcPct val="90000"/>
              </a:lnSpc>
            </a:pPr>
            <a:r>
              <a:rPr lang="en-US" sz="2800" b="1" dirty="0"/>
              <a:t>Action Planning</a:t>
            </a:r>
          </a:p>
        </p:txBody>
      </p:sp>
      <p:pic>
        <p:nvPicPr>
          <p:cNvPr id="4" name="Picture 3"/>
          <p:cNvPicPr>
            <a:picLocks noChangeAspect="1"/>
          </p:cNvPicPr>
          <p:nvPr/>
        </p:nvPicPr>
        <p:blipFill>
          <a:blip r:embed="rId2"/>
          <a:stretch>
            <a:fillRect/>
          </a:stretch>
        </p:blipFill>
        <p:spPr>
          <a:xfrm>
            <a:off x="8077200" y="838200"/>
            <a:ext cx="1066800" cy="1066800"/>
          </a:xfrm>
          <a:prstGeom prst="rect">
            <a:avLst/>
          </a:prstGeom>
        </p:spPr>
      </p:pic>
      <p:sp>
        <p:nvSpPr>
          <p:cNvPr id="2" name="Right Brace 1"/>
          <p:cNvSpPr/>
          <p:nvPr/>
        </p:nvSpPr>
        <p:spPr>
          <a:xfrm>
            <a:off x="11582400" y="5791200"/>
            <a:ext cx="155448" cy="9144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60725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Good Outcomes</a:t>
            </a:r>
          </a:p>
        </p:txBody>
      </p:sp>
      <p:grpSp>
        <p:nvGrpSpPr>
          <p:cNvPr id="2" name="Group 1"/>
          <p:cNvGrpSpPr/>
          <p:nvPr/>
        </p:nvGrpSpPr>
        <p:grpSpPr>
          <a:xfrm>
            <a:off x="6629400" y="76201"/>
            <a:ext cx="2508200" cy="2514599"/>
            <a:chOff x="6629400" y="76201"/>
            <a:chExt cx="2508200" cy="2514599"/>
          </a:xfrm>
        </p:grpSpPr>
        <p:sp>
          <p:nvSpPr>
            <p:cNvPr id="8" name="Oval 3"/>
            <p:cNvSpPr>
              <a:spLocks noChangeArrowheads="1"/>
            </p:cNvSpPr>
            <p:nvPr/>
          </p:nvSpPr>
          <p:spPr bwMode="auto">
            <a:xfrm>
              <a:off x="6629400" y="76201"/>
              <a:ext cx="2508200" cy="2514599"/>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9" name="Text Box 12"/>
            <p:cNvSpPr txBox="1">
              <a:spLocks noChangeArrowheads="1"/>
            </p:cNvSpPr>
            <p:nvPr/>
          </p:nvSpPr>
          <p:spPr bwMode="auto">
            <a:xfrm>
              <a:off x="7097713" y="304800"/>
              <a:ext cx="1665287"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OUTCOMES</a:t>
              </a:r>
            </a:p>
          </p:txBody>
        </p:sp>
      </p:grpSp>
      <p:sp>
        <p:nvSpPr>
          <p:cNvPr id="3" name="Content Placeholder 2"/>
          <p:cNvSpPr>
            <a:spLocks noGrp="1"/>
          </p:cNvSpPr>
          <p:nvPr>
            <p:ph idx="1"/>
          </p:nvPr>
        </p:nvSpPr>
        <p:spPr/>
        <p:txBody>
          <a:bodyPr/>
          <a:lstStyle/>
          <a:p>
            <a:pPr>
              <a:buFont typeface="Wingdings" charset="2"/>
              <a:buChar char="q"/>
            </a:pPr>
            <a:r>
              <a:rPr lang="en-US" dirty="0"/>
              <a:t>Based on data</a:t>
            </a:r>
          </a:p>
          <a:p>
            <a:pPr>
              <a:buFont typeface="Wingdings" charset="2"/>
              <a:buChar char="q"/>
            </a:pPr>
            <a:r>
              <a:rPr lang="en-US" dirty="0"/>
              <a:t>Locally important and meaningful</a:t>
            </a:r>
          </a:p>
          <a:p>
            <a:pPr>
              <a:buFont typeface="Wingdings" charset="2"/>
              <a:buChar char="q"/>
            </a:pPr>
            <a:r>
              <a:rPr lang="en-US" dirty="0"/>
              <a:t>Applicable to </a:t>
            </a:r>
            <a:r>
              <a:rPr lang="en-US" i="1" dirty="0"/>
              <a:t>all</a:t>
            </a:r>
            <a:r>
              <a:rPr lang="en-US" dirty="0"/>
              <a:t> (culturally equitable)</a:t>
            </a:r>
          </a:p>
          <a:p>
            <a:pPr lvl="1">
              <a:buFont typeface="Arial"/>
              <a:buChar char="•"/>
            </a:pPr>
            <a:r>
              <a:rPr lang="en-US" dirty="0"/>
              <a:t>Students’ social competence and academic achievement</a:t>
            </a:r>
          </a:p>
          <a:p>
            <a:pPr lvl="1">
              <a:buFont typeface="Arial"/>
              <a:buChar char="•"/>
            </a:pPr>
            <a:r>
              <a:rPr lang="en-US" dirty="0"/>
              <a:t>Staff implementation of critical skills </a:t>
            </a:r>
          </a:p>
          <a:p>
            <a:pPr>
              <a:buFont typeface="Wingdings" charset="2"/>
              <a:buChar char="q"/>
            </a:pPr>
            <a:r>
              <a:rPr lang="en-US" dirty="0"/>
              <a:t>Observable and measurable</a:t>
            </a:r>
          </a:p>
          <a:p>
            <a:pPr>
              <a:buFont typeface="Wingdings" charset="2"/>
              <a:buChar char="q"/>
            </a:pPr>
            <a:r>
              <a:rPr lang="en-US" dirty="0"/>
              <a:t>Written as a goal</a:t>
            </a:r>
          </a:p>
          <a:p>
            <a:endParaRPr lang="en-US" dirty="0"/>
          </a:p>
        </p:txBody>
      </p:sp>
      <p:pic>
        <p:nvPicPr>
          <p:cNvPr id="11" name="Picture 10"/>
          <p:cNvPicPr>
            <a:picLocks noChangeAspect="1"/>
          </p:cNvPicPr>
          <p:nvPr/>
        </p:nvPicPr>
        <p:blipFill>
          <a:blip r:embed="rId2"/>
          <a:stretch>
            <a:fillRect/>
          </a:stretch>
        </p:blipFill>
        <p:spPr>
          <a:xfrm>
            <a:off x="-29667" y="914400"/>
            <a:ext cx="838200" cy="838200"/>
          </a:xfrm>
          <a:prstGeom prst="rect">
            <a:avLst/>
          </a:prstGeom>
        </p:spPr>
      </p:pic>
      <p:grpSp>
        <p:nvGrpSpPr>
          <p:cNvPr id="12" name="Group 5"/>
          <p:cNvGrpSpPr/>
          <p:nvPr/>
        </p:nvGrpSpPr>
        <p:grpSpPr>
          <a:xfrm>
            <a:off x="7772400" y="4648200"/>
            <a:ext cx="1588180" cy="1676401"/>
            <a:chOff x="-140380" y="5333999"/>
            <a:chExt cx="1588180" cy="1676401"/>
          </a:xfrm>
        </p:grpSpPr>
        <p:pic>
          <p:nvPicPr>
            <p:cNvPr id="13"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Tree>
    <p:extLst>
      <p:ext uri="{BB962C8B-B14F-4D97-AF65-F5344CB8AC3E}">
        <p14:creationId xmlns:p14="http://schemas.microsoft.com/office/powerpoint/2010/main" val="131832479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a:solidFill>
                  <a:srgbClr val="008000"/>
                </a:solidFill>
              </a:rPr>
              <a:t>Example Outcome Statements</a:t>
            </a:r>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
        <p:nvSpPr>
          <p:cNvPr id="6" name="Content Placeholder 2"/>
          <p:cNvSpPr txBox="1">
            <a:spLocks/>
          </p:cNvSpPr>
          <p:nvPr/>
        </p:nvSpPr>
        <p:spPr bwMode="auto">
          <a:xfrm rot="20652931">
            <a:off x="-17777" y="2013650"/>
            <a:ext cx="4953000" cy="16764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During the 20XX-XX school year, staff members will </a:t>
            </a:r>
            <a:r>
              <a:rPr kumimoji="0" lang="en-US" sz="2000" b="1" i="0" u="sng" strike="noStrike" kern="1200" cap="none" spc="0" normalizeH="0" baseline="0" noProof="0" dirty="0">
                <a:ln>
                  <a:noFill/>
                </a:ln>
                <a:solidFill>
                  <a:srgbClr val="008000"/>
                </a:solidFill>
                <a:effectLst/>
                <a:uLnTx/>
                <a:uFillTx/>
                <a:latin typeface="Franklin Gothic Book"/>
                <a:ea typeface="ＭＳ Ｐゴシック" pitchFamily="-108" charset="-128"/>
              </a:rPr>
              <a:t>implement PBIS with fidelity</a:t>
            </a: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 as measured by meeting criteria on the Tiered Fidelity Inventory.</a:t>
            </a:r>
          </a:p>
        </p:txBody>
      </p:sp>
      <p:sp>
        <p:nvSpPr>
          <p:cNvPr id="5" name="Content Placeholder 2"/>
          <p:cNvSpPr txBox="1">
            <a:spLocks/>
          </p:cNvSpPr>
          <p:nvPr/>
        </p:nvSpPr>
        <p:spPr bwMode="auto">
          <a:xfrm rot="1424863">
            <a:off x="4288935" y="2804746"/>
            <a:ext cx="4953000" cy="159966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As a result of implementing PBIS during the 20XX-20XY school year, </a:t>
            </a:r>
            <a:r>
              <a:rPr kumimoji="0" lang="en-US" sz="2000" b="1" i="0" u="sng" strike="noStrike" kern="1200" cap="none" spc="0" normalizeH="0" baseline="0" noProof="0" dirty="0">
                <a:ln>
                  <a:noFill/>
                </a:ln>
                <a:solidFill>
                  <a:srgbClr val="008000"/>
                </a:solidFill>
                <a:effectLst/>
                <a:uLnTx/>
                <a:uFillTx/>
                <a:latin typeface="Franklin Gothic Book"/>
                <a:ea typeface="ＭＳ Ｐゴシック" pitchFamily="-108" charset="-128"/>
              </a:rPr>
              <a:t>ODR data </a:t>
            </a: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will decrease by __% relative to that same period the prior year.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endParaRPr>
          </a:p>
        </p:txBody>
      </p:sp>
      <p:sp>
        <p:nvSpPr>
          <p:cNvPr id="3" name="Content Placeholder 2"/>
          <p:cNvSpPr>
            <a:spLocks noGrp="1"/>
          </p:cNvSpPr>
          <p:nvPr>
            <p:ph idx="1"/>
          </p:nvPr>
        </p:nvSpPr>
        <p:spPr>
          <a:xfrm>
            <a:off x="2209800" y="4176433"/>
            <a:ext cx="4953000" cy="2666999"/>
          </a:xfrm>
          <a:solidFill>
            <a:schemeClr val="bg1"/>
          </a:solidFill>
        </p:spPr>
        <p:txBody>
          <a:bodyPr/>
          <a:lstStyle/>
          <a:p>
            <a:r>
              <a:rPr lang="en-US" sz="2000" dirty="0">
                <a:solidFill>
                  <a:srgbClr val="008000"/>
                </a:solidFill>
              </a:rPr>
              <a:t> As a result of implementing PBIS, staff, student, and parent surveys will indicate </a:t>
            </a:r>
            <a:r>
              <a:rPr lang="en-US" sz="2000" b="1" u="sng" dirty="0">
                <a:solidFill>
                  <a:srgbClr val="008000"/>
                </a:solidFill>
              </a:rPr>
              <a:t>improved overall school climate </a:t>
            </a:r>
            <a:r>
              <a:rPr lang="en-US" sz="2000" dirty="0">
                <a:solidFill>
                  <a:srgbClr val="008000"/>
                </a:solidFill>
              </a:rPr>
              <a:t>(or target specific items related to acknowledgement, respect, etc.) as measured by an improvement of __ points on the Georgia Brief School Climate Surveys.</a:t>
            </a:r>
          </a:p>
        </p:txBody>
      </p:sp>
    </p:spTree>
    <p:extLst>
      <p:ext uri="{BB962C8B-B14F-4D97-AF65-F5344CB8AC3E}">
        <p14:creationId xmlns:p14="http://schemas.microsoft.com/office/powerpoint/2010/main" val="195669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4000" b="1" dirty="0">
                <a:solidFill>
                  <a:srgbClr val="3366FF"/>
                </a:solidFill>
              </a:rPr>
              <a:t>Relevant Measurable Outcomes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2200" dirty="0">
              <a:latin typeface="+mj-lt"/>
            </a:endParaRPr>
          </a:p>
          <a:p>
            <a:pPr eaLnBrk="1" hangingPunct="1">
              <a:lnSpc>
                <a:spcPct val="90000"/>
              </a:lnSpc>
            </a:pPr>
            <a:r>
              <a:rPr lang="en-US" sz="2400" dirty="0">
                <a:latin typeface="+mj-lt"/>
              </a:rPr>
              <a:t>Review your 1-3 observable and measurable outcome statements for your school.</a:t>
            </a:r>
          </a:p>
          <a:p>
            <a:pPr eaLnBrk="1" hangingPunct="1">
              <a:lnSpc>
                <a:spcPct val="90000"/>
              </a:lnSpc>
            </a:pPr>
            <a:endParaRPr lang="en-US" sz="2400" dirty="0">
              <a:latin typeface="+mj-lt"/>
            </a:endParaRPr>
          </a:p>
          <a:p>
            <a:pPr eaLnBrk="1" hangingPunct="1">
              <a:lnSpc>
                <a:spcPct val="90000"/>
              </a:lnSpc>
            </a:pPr>
            <a:r>
              <a:rPr lang="en-US" sz="2400" dirty="0">
                <a:latin typeface="+mj-lt"/>
              </a:rPr>
              <a:t>Check to see outcomes reflect guidelines and include critical features illustrated by examples.</a:t>
            </a:r>
          </a:p>
          <a:p>
            <a:pPr eaLnBrk="1" hangingPunct="1">
              <a:lnSpc>
                <a:spcPct val="90000"/>
              </a:lnSpc>
            </a:pPr>
            <a:endParaRPr lang="en-US" sz="22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452339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itchFamily="-1" charset="0"/>
                <a:ea typeface="ＭＳ Ｐゴシック" pitchFamily="-108" charset="-128"/>
              </a:rPr>
              <a:t>Critical Features of PBIS</a:t>
            </a: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5" name="Text Box 7"/>
          <p:cNvSpPr txBox="1">
            <a:spLocks noChangeArrowheads="1"/>
          </p:cNvSpPr>
          <p:nvPr/>
        </p:nvSpPr>
        <p:spPr bwMode="auto">
          <a:xfrm rot="-3258865">
            <a:off x="3055143" y="3036094"/>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Supporting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Culturally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Knowledgeable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Culturally Relevant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Culturally Equitable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Supporting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Culturally Valid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Decision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Making</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3">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spTree>
    <p:extLst>
      <p:ext uri="{BB962C8B-B14F-4D97-AF65-F5344CB8AC3E}">
        <p14:creationId xmlns:p14="http://schemas.microsoft.com/office/powerpoint/2010/main" val="2176373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9" presetClass="emph" presetSubtype="0" grpId="0" nodeType="withEffect">
                                  <p:stCondLst>
                                    <p:cond delay="0"/>
                                  </p:stCondLst>
                                  <p:childTnLst>
                                    <p:set>
                                      <p:cBhvr rctx="PPT">
                                        <p:cTn id="9" dur="indefinite"/>
                                        <p:tgtEl>
                                          <p:spTgt spid="53258"/>
                                        </p:tgtEl>
                                        <p:attrNameLst>
                                          <p:attrName>style.opacity</p:attrName>
                                        </p:attrNameLst>
                                      </p:cBhvr>
                                      <p:to>
                                        <p:strVal val="0.25"/>
                                      </p:to>
                                    </p:set>
                                    <p:animEffect filter="image" prLst="opacity: 0.25">
                                      <p:cBhvr rctx="IE">
                                        <p:cTn id="10" dur="indefinite"/>
                                        <p:tgtEl>
                                          <p:spTgt spid="53258"/>
                                        </p:tgtEl>
                                      </p:cBhvr>
                                    </p:animEffect>
                                  </p:childTnLst>
                                </p:cTn>
                              </p:par>
                              <p:par>
                                <p:cTn id="11" presetID="9" presetClass="emph" presetSubtype="0" grpId="0" nodeType="withEffect">
                                  <p:stCondLst>
                                    <p:cond delay="0"/>
                                  </p:stCondLst>
                                  <p:childTnLst>
                                    <p:set>
                                      <p:cBhvr rctx="PPT">
                                        <p:cTn id="12" dur="indefinite"/>
                                        <p:tgtEl>
                                          <p:spTgt spid="53261"/>
                                        </p:tgtEl>
                                        <p:attrNameLst>
                                          <p:attrName>style.opacity</p:attrName>
                                        </p:attrNameLst>
                                      </p:cBhvr>
                                      <p:to>
                                        <p:strVal val="0.25"/>
                                      </p:to>
                                    </p:set>
                                    <p:animEffect filter="image" prLst="opacity: 0.25">
                                      <p:cBhvr rctx="IE">
                                        <p:cTn id="13" dur="indefinite"/>
                                        <p:tgtEl>
                                          <p:spTgt spid="53261"/>
                                        </p:tgtEl>
                                      </p:cBhvr>
                                    </p:animEffect>
                                  </p:childTnLst>
                                </p:cTn>
                              </p:par>
                              <p:par>
                                <p:cTn id="14" presetID="9" presetClass="emph" presetSubtype="0" grpId="0" nodeType="withEffect">
                                  <p:stCondLst>
                                    <p:cond delay="0"/>
                                  </p:stCondLst>
                                  <p:childTnLst>
                                    <p:set>
                                      <p:cBhvr rctx="PPT">
                                        <p:cTn id="15" dur="indefinite"/>
                                        <p:tgtEl>
                                          <p:spTgt spid="53262"/>
                                        </p:tgtEl>
                                        <p:attrNameLst>
                                          <p:attrName>style.opacity</p:attrName>
                                        </p:attrNameLst>
                                      </p:cBhvr>
                                      <p:to>
                                        <p:strVal val="0.25"/>
                                      </p:to>
                                    </p:set>
                                    <p:animEffect filter="image" prLst="opacity: 0.25">
                                      <p:cBhvr rctx="IE">
                                        <p:cTn id="16" dur="indefinite"/>
                                        <p:tgtEl>
                                          <p:spTgt spid="53262"/>
                                        </p:tgtEl>
                                      </p:cBhvr>
                                    </p:animEffect>
                                  </p:childTnLst>
                                </p:cTn>
                              </p:par>
                              <p:par>
                                <p:cTn id="17" presetID="9" presetClass="emph" presetSubtype="0" grpId="0" nodeType="withEffect">
                                  <p:stCondLst>
                                    <p:cond delay="0"/>
                                  </p:stCondLst>
                                  <p:childTnLst>
                                    <p:set>
                                      <p:cBhvr rctx="PPT">
                                        <p:cTn id="18" dur="indefinite"/>
                                        <p:tgtEl>
                                          <p:spTgt spid="53259"/>
                                        </p:tgtEl>
                                        <p:attrNameLst>
                                          <p:attrName>style.opacity</p:attrName>
                                        </p:attrNameLst>
                                      </p:cBhvr>
                                      <p:to>
                                        <p:strVal val="0.25"/>
                                      </p:to>
                                    </p:set>
                                    <p:animEffect filter="image" prLst="opacity: 0.25">
                                      <p:cBhvr rctx="IE">
                                        <p:cTn id="19" dur="indefinite"/>
                                        <p:tgtEl>
                                          <p:spTgt spid="53259"/>
                                        </p:tgtEl>
                                      </p:cBhvr>
                                    </p:animEffect>
                                  </p:childTnLst>
                                </p:cTn>
                              </p:par>
                              <p:par>
                                <p:cTn id="20" presetID="9" presetClass="emph" presetSubtype="0" nodeType="withEffect">
                                  <p:stCondLst>
                                    <p:cond delay="0"/>
                                  </p:stCondLst>
                                  <p:childTnLst>
                                    <p:set>
                                      <p:cBhvr rctx="PPT">
                                        <p:cTn id="21" dur="indefinite"/>
                                        <p:tgtEl>
                                          <p:spTgt spid="26"/>
                                        </p:tgtEl>
                                        <p:attrNameLst>
                                          <p:attrName>style.opacity</p:attrName>
                                        </p:attrNameLst>
                                      </p:cBhvr>
                                      <p:to>
                                        <p:strVal val="0.25"/>
                                      </p:to>
                                    </p:set>
                                    <p:animEffect filter="image" prLst="opacity: 0.25">
                                      <p:cBhvr rctx="IE">
                                        <p:cTn id="22" dur="indefinite"/>
                                        <p:tgtEl>
                                          <p:spTgt spid="26"/>
                                        </p:tgtEl>
                                      </p:cBhvr>
                                    </p:animEffect>
                                  </p:childTnLst>
                                </p:cTn>
                              </p:par>
                              <p:par>
                                <p:cTn id="23" presetID="9" presetClass="emph" presetSubtype="0" nodeType="withEffect">
                                  <p:stCondLst>
                                    <p:cond delay="0"/>
                                  </p:stCondLst>
                                  <p:childTnLst>
                                    <p:set>
                                      <p:cBhvr rctx="PPT">
                                        <p:cTn id="24" dur="indefinite"/>
                                        <p:tgtEl>
                                          <p:spTgt spid="25"/>
                                        </p:tgtEl>
                                        <p:attrNameLst>
                                          <p:attrName>style.opacity</p:attrName>
                                        </p:attrNameLst>
                                      </p:cBhvr>
                                      <p:to>
                                        <p:strVal val="0.25"/>
                                      </p:to>
                                    </p:set>
                                    <p:animEffect filter="image" prLst="opacity: 0.25">
                                      <p:cBhvr rctx="IE">
                                        <p:cTn id="25" dur="indefinite"/>
                                        <p:tgtEl>
                                          <p:spTgt spid="25"/>
                                        </p:tgtEl>
                                      </p:cBhvr>
                                    </p:animEffect>
                                  </p:childTnLst>
                                </p:cTn>
                              </p:par>
                              <p:par>
                                <p:cTn id="26" presetID="9" presetClass="emph" presetSubtype="0" nodeType="withEffect">
                                  <p:stCondLst>
                                    <p:cond delay="0"/>
                                  </p:stCondLst>
                                  <p:childTnLst>
                                    <p:set>
                                      <p:cBhvr rctx="PPT">
                                        <p:cTn id="27" dur="indefinite"/>
                                        <p:tgtEl>
                                          <p:spTgt spid="5"/>
                                        </p:tgtEl>
                                        <p:attrNameLst>
                                          <p:attrName>style.opacity</p:attrName>
                                        </p:attrNameLst>
                                      </p:cBhvr>
                                      <p:to>
                                        <p:strVal val="0.25"/>
                                      </p:to>
                                    </p:set>
                                    <p:animEffect filter="image" prLst="opacity: 0.25">
                                      <p:cBhvr rctx="IE">
                                        <p:cTn id="28" dur="indefinite"/>
                                        <p:tgtEl>
                                          <p:spTgt spid="5"/>
                                        </p:tgtEl>
                                      </p:cBhvr>
                                    </p:animEffect>
                                  </p:childTnLst>
                                </p:cTn>
                              </p:par>
                              <p:par>
                                <p:cTn id="29" presetID="9" presetClass="emph" presetSubtype="0" nodeType="withEffect">
                                  <p:stCondLst>
                                    <p:cond delay="0"/>
                                  </p:stCondLst>
                                  <p:childTnLst>
                                    <p:set>
                                      <p:cBhvr rctx="PPT">
                                        <p:cTn id="30" dur="indefinite"/>
                                        <p:tgtEl>
                                          <p:spTgt spid="22"/>
                                        </p:tgtEl>
                                        <p:attrNameLst>
                                          <p:attrName>style.opacity</p:attrName>
                                        </p:attrNameLst>
                                      </p:cBhvr>
                                      <p:to>
                                        <p:strVal val="0.25"/>
                                      </p:to>
                                    </p:set>
                                    <p:animEffect filter="image" prLst="opacity: 0.25">
                                      <p:cBhvr rctx="IE">
                                        <p:cTn id="31" dur="indefinite"/>
                                        <p:tgtEl>
                                          <p:spTgt spid="22"/>
                                        </p:tgtEl>
                                      </p:cBhvr>
                                    </p:animEffect>
                                  </p:childTnLst>
                                </p:cTn>
                              </p:par>
                              <p:par>
                                <p:cTn id="32" presetID="9" presetClass="emph" presetSubtype="0" nodeType="withEffect">
                                  <p:stCondLst>
                                    <p:cond delay="0"/>
                                  </p:stCondLst>
                                  <p:childTnLst>
                                    <p:set>
                                      <p:cBhvr rctx="PPT">
                                        <p:cTn id="33" dur="indefinite"/>
                                        <p:tgtEl>
                                          <p:spTgt spid="24"/>
                                        </p:tgtEl>
                                        <p:attrNameLst>
                                          <p:attrName>style.opacity</p:attrName>
                                        </p:attrNameLst>
                                      </p:cBhvr>
                                      <p:to>
                                        <p:strVal val="0.25"/>
                                      </p:to>
                                    </p:set>
                                    <p:animEffect filter="image" prLst="opacity: 0.25">
                                      <p:cBhvr rctx="IE">
                                        <p:cTn id="34" dur="indefinite"/>
                                        <p:tgtEl>
                                          <p:spTgt spid="24"/>
                                        </p:tgtEl>
                                      </p:cBhvr>
                                    </p:animEffect>
                                  </p:childTnLst>
                                </p:cTn>
                              </p:par>
                              <p:par>
                                <p:cTn id="35" presetID="9" presetClass="emph" presetSubtype="0" grpId="0" nodeType="withEffect">
                                  <p:stCondLst>
                                    <p:cond delay="0"/>
                                  </p:stCondLst>
                                  <p:childTnLst>
                                    <p:set>
                                      <p:cBhvr rctx="PPT">
                                        <p:cTn id="36" dur="indefinite"/>
                                        <p:tgtEl>
                                          <p:spTgt spid="53256"/>
                                        </p:tgtEl>
                                        <p:attrNameLst>
                                          <p:attrName>style.opacity</p:attrName>
                                        </p:attrNameLst>
                                      </p:cBhvr>
                                      <p:to>
                                        <p:strVal val="0.25"/>
                                      </p:to>
                                    </p:set>
                                    <p:animEffect filter="image" prLst="opacity: 0.25">
                                      <p:cBhvr rctx="IE">
                                        <p:cTn id="37" dur="indefinite"/>
                                        <p:tgtEl>
                                          <p:spTgt spid="53256"/>
                                        </p:tgtEl>
                                      </p:cBhvr>
                                    </p:animEffect>
                                  </p:childTnLst>
                                </p:cTn>
                              </p:par>
                              <p:par>
                                <p:cTn id="38" presetID="9" presetClass="emph" presetSubtype="0" grpId="0" nodeType="withEffect">
                                  <p:stCondLst>
                                    <p:cond delay="0"/>
                                  </p:stCondLst>
                                  <p:childTnLst>
                                    <p:set>
                                      <p:cBhvr rctx="PPT">
                                        <p:cTn id="39" dur="indefinite"/>
                                        <p:tgtEl>
                                          <p:spTgt spid="53252"/>
                                        </p:tgtEl>
                                        <p:attrNameLst>
                                          <p:attrName>style.opacity</p:attrName>
                                        </p:attrNameLst>
                                      </p:cBhvr>
                                      <p:to>
                                        <p:strVal val="0.25"/>
                                      </p:to>
                                    </p:set>
                                    <p:animEffect filter="image" prLst="opacity: 0.25">
                                      <p:cBhvr rctx="IE">
                                        <p:cTn id="40" dur="indefinite"/>
                                        <p:tgtEl>
                                          <p:spTgt spid="53252"/>
                                        </p:tgtEl>
                                      </p:cBhvr>
                                    </p:animEffect>
                                  </p:childTnLst>
                                </p:cTn>
                              </p:par>
                              <p:par>
                                <p:cTn id="41" presetID="9" presetClass="emph" presetSubtype="0" grpId="0" nodeType="withEffect">
                                  <p:stCondLst>
                                    <p:cond delay="0"/>
                                  </p:stCondLst>
                                  <p:childTnLst>
                                    <p:set>
                                      <p:cBhvr rctx="PPT">
                                        <p:cTn id="42" dur="indefinite"/>
                                        <p:tgtEl>
                                          <p:spTgt spid="53251"/>
                                        </p:tgtEl>
                                        <p:attrNameLst>
                                          <p:attrName>style.opacity</p:attrName>
                                        </p:attrNameLst>
                                      </p:cBhvr>
                                      <p:to>
                                        <p:strVal val="0.25"/>
                                      </p:to>
                                    </p:set>
                                    <p:animEffect filter="image" prLst="opacity: 0.25">
                                      <p:cBhvr rctx="IE">
                                        <p:cTn id="43" dur="indefinite"/>
                                        <p:tgtEl>
                                          <p:spTgt spid="53251"/>
                                        </p:tgtEl>
                                      </p:cBhvr>
                                    </p:animEffect>
                                  </p:childTnLst>
                                </p:cTn>
                              </p:par>
                              <p:par>
                                <p:cTn id="44" presetID="9" presetClass="emph" presetSubtype="0" grpId="0" nodeType="withEffect">
                                  <p:stCondLst>
                                    <p:cond delay="0"/>
                                  </p:stCondLst>
                                  <p:childTnLst>
                                    <p:set>
                                      <p:cBhvr rctx="PPT">
                                        <p:cTn id="45" dur="indefinite"/>
                                        <p:tgtEl>
                                          <p:spTgt spid="53260"/>
                                        </p:tgtEl>
                                        <p:attrNameLst>
                                          <p:attrName>style.opacity</p:attrName>
                                        </p:attrNameLst>
                                      </p:cBhvr>
                                      <p:to>
                                        <p:strVal val="0.25"/>
                                      </p:to>
                                    </p:set>
                                    <p:animEffect filter="image" prLst="opacity: 0.25">
                                      <p:cBhvr rctx="IE">
                                        <p:cTn id="46" dur="indefinite"/>
                                        <p:tgtEl>
                                          <p:spTgt spid="53260"/>
                                        </p:tgtEl>
                                      </p:cBhvr>
                                    </p:animEffect>
                                  </p:childTnLst>
                                </p:cTn>
                              </p:par>
                              <p:par>
                                <p:cTn id="47" presetID="9" presetClass="emph" presetSubtype="0" grpId="0" nodeType="withEffect">
                                  <p:stCondLst>
                                    <p:cond delay="0"/>
                                  </p:stCondLst>
                                  <p:childTnLst>
                                    <p:set>
                                      <p:cBhvr rctx="PPT">
                                        <p:cTn id="48" dur="indefinite"/>
                                        <p:tgtEl>
                                          <p:spTgt spid="53255"/>
                                        </p:tgtEl>
                                        <p:attrNameLst>
                                          <p:attrName>style.opacity</p:attrName>
                                        </p:attrNameLst>
                                      </p:cBhvr>
                                      <p:to>
                                        <p:strVal val="0.25"/>
                                      </p:to>
                                    </p:set>
                                    <p:animEffect filter="image" prLst="opacity: 0.25">
                                      <p:cBhvr rctx="IE">
                                        <p:cTn id="49" dur="indefinite"/>
                                        <p:tgtEl>
                                          <p:spTgt spid="53255"/>
                                        </p:tgtEl>
                                      </p:cBhvr>
                                    </p:animEffect>
                                  </p:childTnLst>
                                </p:cTn>
                              </p:par>
                              <p:par>
                                <p:cTn id="50" presetID="9" presetClass="emph" presetSubtype="0" grpId="0" nodeType="withEffect">
                                  <p:stCondLst>
                                    <p:cond delay="0"/>
                                  </p:stCondLst>
                                  <p:childTnLst>
                                    <p:set>
                                      <p:cBhvr rctx="PPT">
                                        <p:cTn id="51" dur="indefinite"/>
                                        <p:tgtEl>
                                          <p:spTgt spid="53254"/>
                                        </p:tgtEl>
                                        <p:attrNameLst>
                                          <p:attrName>style.opacity</p:attrName>
                                        </p:attrNameLst>
                                      </p:cBhvr>
                                      <p:to>
                                        <p:strVal val="0.25"/>
                                      </p:to>
                                    </p:set>
                                    <p:animEffect filter="image" prLst="opacity: 0.25">
                                      <p:cBhvr rctx="IE">
                                        <p:cTn id="52" dur="indefinite"/>
                                        <p:tgtEl>
                                          <p:spTgt spid="53254"/>
                                        </p:tgtEl>
                                      </p:cBhvr>
                                    </p:animEffect>
                                  </p:childTnLst>
                                </p:cTn>
                              </p:par>
                              <p:par>
                                <p:cTn id="53" presetID="6" presetClass="emph" presetSubtype="0" fill="hold" grpId="0" nodeType="withEffect">
                                  <p:stCondLst>
                                    <p:cond delay="0"/>
                                  </p:stCondLst>
                                  <p:childTnLst>
                                    <p:animScale>
                                      <p:cBhvr>
                                        <p:cTn id="54" dur="2000" fill="hold"/>
                                        <p:tgtEl>
                                          <p:spTgt spid="53257"/>
                                        </p:tgtEl>
                                      </p:cBhvr>
                                      <p:by x="150000" y="150000"/>
                                    </p:animScale>
                                  </p:childTnLst>
                                </p:cTn>
                              </p:par>
                              <p:par>
                                <p:cTn id="55" presetID="6" presetClass="emph" presetSubtype="0" fill="hold" grpId="0" nodeType="withEffect">
                                  <p:stCondLst>
                                    <p:cond delay="0"/>
                                  </p:stCondLst>
                                  <p:childTnLst>
                                    <p:animScale>
                                      <p:cBhvr>
                                        <p:cTn id="56" dur="2000" fill="hold"/>
                                        <p:tgtEl>
                                          <p:spTgt spid="5325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3251" grpId="0" animBg="1"/>
      <p:bldP spid="53252" grpId="0" animBg="1"/>
      <p:bldP spid="53253" grpId="0" animBg="1"/>
      <p:bldP spid="53254" grpId="0" animBg="1"/>
      <p:bldP spid="53255" grpId="0"/>
      <p:bldP spid="53256" grpId="0"/>
      <p:bldP spid="53257" grpId="0"/>
      <p:bldP spid="53258" grpId="0"/>
      <p:bldP spid="53259" grpId="0"/>
      <p:bldP spid="53260" grpId="0"/>
      <p:bldP spid="53261" grpId="0"/>
      <p:bldP spid="532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Focus on Data</a:t>
            </a:r>
          </a:p>
        </p:txBody>
      </p:sp>
      <p:grpSp>
        <p:nvGrpSpPr>
          <p:cNvPr id="3" name="Group 2"/>
          <p:cNvGrpSpPr/>
          <p:nvPr/>
        </p:nvGrpSpPr>
        <p:grpSpPr>
          <a:xfrm>
            <a:off x="6858000" y="16807"/>
            <a:ext cx="2286000" cy="2209800"/>
            <a:chOff x="6858000" y="16807"/>
            <a:chExt cx="2286000" cy="2209800"/>
          </a:xfrm>
        </p:grpSpPr>
        <p:sp>
          <p:nvSpPr>
            <p:cNvPr id="6" name="Oval 5"/>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7"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DATA</a:t>
              </a:r>
            </a:p>
          </p:txBody>
        </p:sp>
      </p:grpSp>
      <p:sp>
        <p:nvSpPr>
          <p:cNvPr id="2" name="Oval Callout 1"/>
          <p:cNvSpPr/>
          <p:nvPr/>
        </p:nvSpPr>
        <p:spPr>
          <a:xfrm>
            <a:off x="2286000" y="2438400"/>
            <a:ext cx="4419600" cy="3048000"/>
          </a:xfrm>
          <a:prstGeom prst="wedgeEllipseCallout">
            <a:avLst>
              <a:gd name="adj1" fmla="val 55650"/>
              <a:gd name="adj2" fmla="val -62483"/>
            </a:avLst>
          </a:prstGeom>
          <a:solidFill>
            <a:srgbClr val="B2ECC4">
              <a:alpha val="50000"/>
            </a:srgbClr>
          </a:solidFill>
          <a:ln w="38100" cmpd="sng">
            <a:solidFill>
              <a:srgbClr val="B2ECC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Franklin Gothic Book"/>
                <a:ea typeface="+mn-ea"/>
                <a:cs typeface="+mn-cs"/>
              </a:rPr>
              <a:t>What is data-driven decision making?</a:t>
            </a:r>
          </a:p>
        </p:txBody>
      </p:sp>
      <p:grpSp>
        <p:nvGrpSpPr>
          <p:cNvPr id="8" name="Group 5"/>
          <p:cNvGrpSpPr/>
          <p:nvPr/>
        </p:nvGrpSpPr>
        <p:grpSpPr>
          <a:xfrm>
            <a:off x="-140380" y="5257799"/>
            <a:ext cx="1588180" cy="1676401"/>
            <a:chOff x="-140380" y="5333999"/>
            <a:chExt cx="1588180" cy="1676401"/>
          </a:xfrm>
        </p:grpSpPr>
        <p:pic>
          <p:nvPicPr>
            <p:cNvPr id="9"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0"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Tree>
    <p:extLst>
      <p:ext uri="{BB962C8B-B14F-4D97-AF65-F5344CB8AC3E}">
        <p14:creationId xmlns:p14="http://schemas.microsoft.com/office/powerpoint/2010/main" val="15160920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4708" y="76200"/>
            <a:ext cx="7364892" cy="144655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To effectively use data…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…use your evaluation plan</a:t>
            </a:r>
          </a:p>
        </p:txBody>
      </p:sp>
      <p:sp>
        <p:nvSpPr>
          <p:cNvPr id="5" name="TextBox 4"/>
          <p:cNvSpPr txBox="1"/>
          <p:nvPr/>
        </p:nvSpPr>
        <p:spPr>
          <a:xfrm>
            <a:off x="228600" y="6088559"/>
            <a:ext cx="6643866" cy="76944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…and tools available at: </a:t>
            </a:r>
          </a:p>
        </p:txBody>
      </p:sp>
      <p:graphicFrame>
        <p:nvGraphicFramePr>
          <p:cNvPr id="6" name="Table 5">
            <a:extLst>
              <a:ext uri="{FF2B5EF4-FFF2-40B4-BE49-F238E27FC236}">
                <a16:creationId xmlns:a16="http://schemas.microsoft.com/office/drawing/2014/main" id="{1E27DFD7-906B-45AE-A208-8705E0DA7E62}"/>
              </a:ext>
            </a:extLst>
          </p:cNvPr>
          <p:cNvGraphicFramePr>
            <a:graphicFrameLocks noGrp="1"/>
          </p:cNvGraphicFramePr>
          <p:nvPr>
            <p:extLst>
              <p:ext uri="{D42A27DB-BD31-4B8C-83A1-F6EECF244321}">
                <p14:modId xmlns:p14="http://schemas.microsoft.com/office/powerpoint/2010/main" val="2781795188"/>
              </p:ext>
            </p:extLst>
          </p:nvPr>
        </p:nvGraphicFramePr>
        <p:xfrm>
          <a:off x="609600" y="1478389"/>
          <a:ext cx="7924800" cy="4707449"/>
        </p:xfrm>
        <a:graphic>
          <a:graphicData uri="http://schemas.openxmlformats.org/drawingml/2006/table">
            <a:tbl>
              <a:tblPr/>
              <a:tblGrid>
                <a:gridCol w="12954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594360">
                  <a:extLst>
                    <a:ext uri="{9D8B030D-6E8A-4147-A177-3AD203B41FA5}">
                      <a16:colId xmlns:a16="http://schemas.microsoft.com/office/drawing/2014/main" val="20003"/>
                    </a:ext>
                  </a:extLst>
                </a:gridCol>
                <a:gridCol w="594360">
                  <a:extLst>
                    <a:ext uri="{9D8B030D-6E8A-4147-A177-3AD203B41FA5}">
                      <a16:colId xmlns:a16="http://schemas.microsoft.com/office/drawing/2014/main" val="20004"/>
                    </a:ext>
                  </a:extLst>
                </a:gridCol>
                <a:gridCol w="594360">
                  <a:extLst>
                    <a:ext uri="{9D8B030D-6E8A-4147-A177-3AD203B41FA5}">
                      <a16:colId xmlns:a16="http://schemas.microsoft.com/office/drawing/2014/main" val="20005"/>
                    </a:ext>
                  </a:extLst>
                </a:gridCol>
                <a:gridCol w="594360">
                  <a:extLst>
                    <a:ext uri="{9D8B030D-6E8A-4147-A177-3AD203B41FA5}">
                      <a16:colId xmlns:a16="http://schemas.microsoft.com/office/drawing/2014/main" val="20006"/>
                    </a:ext>
                  </a:extLst>
                </a:gridCol>
                <a:gridCol w="594360">
                  <a:extLst>
                    <a:ext uri="{9D8B030D-6E8A-4147-A177-3AD203B41FA5}">
                      <a16:colId xmlns:a16="http://schemas.microsoft.com/office/drawing/2014/main" val="20007"/>
                    </a:ext>
                  </a:extLst>
                </a:gridCol>
              </a:tblGrid>
              <a:tr h="192023">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DISTRICTS/SCHOOLS IN TRAINING</a:t>
                      </a:r>
                      <a:endParaRPr kumimoji="0" lang="en-US" sz="9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1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SCHEDULE</a:t>
                      </a:r>
                      <a:endParaRPr kumimoji="0" lang="en-US" sz="9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9851">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Purpose</a:t>
                      </a:r>
                      <a:endParaRPr kumimoji="0" lang="en-US" sz="10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Measure</a:t>
                      </a:r>
                      <a:endParaRPr kumimoji="0" lang="en-US" sz="10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row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Function</a:t>
                      </a:r>
                      <a:endParaRPr kumimoji="0" lang="en-US" sz="10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Year 1 Training</a:t>
                      </a:r>
                      <a:endParaRPr kumimoji="0" lang="en-US" sz="100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1"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Year 2 Training</a:t>
                      </a:r>
                      <a:endParaRPr kumimoji="0" lang="en-US" sz="1000" b="1"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8468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Winter</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Spring</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Fall</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Winter</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1000" b="0" i="1"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Spring</a:t>
                      </a:r>
                      <a:endParaRPr kumimoji="0" lang="en-US" sz="1000" b="0" i="1"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2"/>
                  </a:ext>
                </a:extLst>
              </a:tr>
              <a:tr h="541324">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Capacity Building—District Level</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District Systems Fidelity Inventory (DSFI)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Completed by district leadership team (with the support of a trained facilitator) to assess district capacity and to guide Action Planning.</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26649">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Fidelity of Implementation—Building Level </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PBIS Tiered Fidelity Inventory (TFI)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Leadership team self-evaluation (with support of external coach) to assess the critical features of PBIS across Tiers I, II, and III.</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497685">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Progress Monitoring—Building Level</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Self-Assessment Survey (SAS)</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Used by school staff for initial and annual assessment of effective behavior support systems in their school and to guide Action Planning.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626451">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Progress Monitoring—Team Level</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Team Implementation Checklist (TIC)</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A self-assessment tool that serves as a multi-level guide for creating School-Wide PBIS Action Plans and evaluating the status of implementation activities. </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1365022">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School Climate</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Georgia School Climate Surveys</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An annual survey that assesses student (grades 3-12), teacher, and parent perceptions of school climate. The middle and high school surveys also include items about adolescent drug/alcohol/tobacco use, self-harm ideation and behaviors, school dropout, and parental involvement. The survey provides information to determine training support needs related to school climate, safety, and violence prevention.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X</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583758">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1"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Student Outcomes</a:t>
                      </a:r>
                      <a:endParaRPr kumimoji="0" lang="en-US" sz="850" b="1"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School-wide Information System (SWIS)</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Office discipline referrals (ODR) provide data for monthly team reviews and decision-making by teachers, administrators, and other staff to guide prevention efforts and Action Planning. </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 </a:t>
                      </a:r>
                    </a:p>
                    <a:p>
                      <a:pPr marL="0" marR="0" lvl="0" indent="0" algn="ctr" defTabSz="457200" rtl="0" eaLnBrk="1" fontAlgn="base" latinLnBrk="0" hangingPunct="1">
                        <a:lnSpc>
                          <a:spcPct val="115000"/>
                        </a:lnSpc>
                        <a:spcBef>
                          <a:spcPct val="0"/>
                        </a:spcBef>
                        <a:spcAft>
                          <a:spcPct val="0"/>
                        </a:spcAft>
                        <a:buClrTx/>
                        <a:buSzTx/>
                        <a:buFontTx/>
                        <a:buNone/>
                        <a:tabLst/>
                      </a:pPr>
                      <a:r>
                        <a:rPr kumimoji="0" lang="en-US" sz="850" b="0" i="0" u="none" strike="noStrike" cap="none" normalizeH="0" baseline="0" dirty="0">
                          <a:ln>
                            <a:noFill/>
                          </a:ln>
                          <a:solidFill>
                            <a:schemeClr val="accent1">
                              <a:lumMod val="25000"/>
                            </a:schemeClr>
                          </a:solidFill>
                          <a:effectLst/>
                          <a:latin typeface="Arial" panose="020B0604020202020204" pitchFamily="34" charset="0"/>
                          <a:ea typeface="ＭＳ Ｐゴシック" pitchFamily="-108" charset="-128"/>
                          <a:cs typeface="Arial" panose="020B0604020202020204" pitchFamily="34" charset="0"/>
                        </a:rPr>
                        <a:t>Weekly</a:t>
                      </a:r>
                      <a:endParaRPr kumimoji="0" lang="en-US" sz="850" b="0" i="0" u="none" strike="noStrike" cap="none" normalizeH="0" baseline="0" dirty="0">
                        <a:ln>
                          <a:noFill/>
                        </a:ln>
                        <a:solidFill>
                          <a:schemeClr val="accent1">
                            <a:lumMod val="25000"/>
                          </a:schemeClr>
                        </a:solidFill>
                        <a:effectLst/>
                        <a:latin typeface="Arial" panose="020B0604020202020204" pitchFamily="34" charset="0"/>
                        <a:ea typeface="Calibri" charset="0"/>
                        <a:cs typeface="Arial" panose="020B0604020202020204" pitchFamily="34" charset="0"/>
                      </a:endParaRPr>
                    </a:p>
                  </a:txBody>
                  <a:tcPr marL="53042" marR="53042"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448814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a:solidFill>
                  <a:srgbClr val="008000"/>
                </a:solidFill>
              </a:rPr>
              <a:t>Example Data Routines</a:t>
            </a:r>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
        <p:nvSpPr>
          <p:cNvPr id="6" name="Content Placeholder 2"/>
          <p:cNvSpPr txBox="1">
            <a:spLocks/>
          </p:cNvSpPr>
          <p:nvPr/>
        </p:nvSpPr>
        <p:spPr bwMode="auto">
          <a:xfrm rot="20652931">
            <a:off x="93977" y="2013650"/>
            <a:ext cx="4953000" cy="16764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During each PBIS meeting, we (a) review our outcomes, (b) review data sources related to each outcome, and (c) discuss our progress toward outcomes.</a:t>
            </a:r>
          </a:p>
        </p:txBody>
      </p:sp>
      <p:sp>
        <p:nvSpPr>
          <p:cNvPr id="5" name="Content Placeholder 2"/>
          <p:cNvSpPr txBox="1">
            <a:spLocks/>
          </p:cNvSpPr>
          <p:nvPr/>
        </p:nvSpPr>
        <p:spPr bwMode="auto">
          <a:xfrm rot="937863">
            <a:off x="4238719" y="3152292"/>
            <a:ext cx="4953000" cy="159966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When a team member (or another staff person) brings a problem to the team, we define it precisely and engage in a clear problem-solving process to address it.</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endParaRPr>
          </a:p>
        </p:txBody>
      </p:sp>
      <p:sp>
        <p:nvSpPr>
          <p:cNvPr id="3" name="Content Placeholder 2"/>
          <p:cNvSpPr>
            <a:spLocks noGrp="1"/>
          </p:cNvSpPr>
          <p:nvPr>
            <p:ph idx="1"/>
          </p:nvPr>
        </p:nvSpPr>
        <p:spPr>
          <a:xfrm>
            <a:off x="2209800" y="4800600"/>
            <a:ext cx="4953000" cy="2042832"/>
          </a:xfrm>
          <a:solidFill>
            <a:schemeClr val="bg1"/>
          </a:solidFill>
        </p:spPr>
        <p:txBody>
          <a:bodyPr/>
          <a:lstStyle/>
          <a:p>
            <a:r>
              <a:rPr lang="en-US" sz="2000" dirty="0">
                <a:solidFill>
                  <a:srgbClr val="008000"/>
                </a:solidFill>
              </a:rPr>
              <a:t>We share data with staff to (a) celebrate successes, (b) highlight current trends and needs identified in our data, and (c) facilitate school-wide conversations about the importance of fidelity and outcome monitoring across time.</a:t>
            </a:r>
          </a:p>
        </p:txBody>
      </p:sp>
    </p:spTree>
    <p:extLst>
      <p:ext uri="{BB962C8B-B14F-4D97-AF65-F5344CB8AC3E}">
        <p14:creationId xmlns:p14="http://schemas.microsoft.com/office/powerpoint/2010/main" val="25387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4000" b="1" dirty="0">
                <a:solidFill>
                  <a:srgbClr val="3366FF"/>
                </a:solidFill>
              </a:rPr>
              <a:t>Using Data</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100" dirty="0">
              <a:latin typeface="+mj-lt"/>
            </a:endParaRPr>
          </a:p>
          <a:p>
            <a:pPr eaLnBrk="1" hangingPunct="1">
              <a:lnSpc>
                <a:spcPct val="90000"/>
              </a:lnSpc>
            </a:pPr>
            <a:r>
              <a:rPr lang="en-US" sz="2200" dirty="0">
                <a:latin typeface="+mj-lt"/>
              </a:rPr>
              <a:t>Review data sources your team currently uses to drive decision making.  </a:t>
            </a:r>
          </a:p>
          <a:p>
            <a:pPr eaLnBrk="1" hangingPunct="1">
              <a:lnSpc>
                <a:spcPct val="90000"/>
              </a:lnSpc>
            </a:pPr>
            <a:endParaRPr lang="en-US" sz="2200" dirty="0">
              <a:latin typeface="+mj-lt"/>
            </a:endParaRPr>
          </a:p>
          <a:p>
            <a:pPr eaLnBrk="1" hangingPunct="1">
              <a:lnSpc>
                <a:spcPct val="90000"/>
              </a:lnSpc>
            </a:pPr>
            <a:r>
              <a:rPr lang="en-US" sz="2200" dirty="0">
                <a:latin typeface="+mj-lt"/>
              </a:rPr>
              <a:t>Self-evaluate the extent to which:</a:t>
            </a:r>
          </a:p>
          <a:p>
            <a:pPr lvl="1" eaLnBrk="1" hangingPunct="1">
              <a:lnSpc>
                <a:spcPct val="90000"/>
              </a:lnSpc>
            </a:pPr>
            <a:r>
              <a:rPr lang="en-US" sz="2000" dirty="0">
                <a:latin typeface="+mj-lt"/>
              </a:rPr>
              <a:t>You have routines to ensure regular data review</a:t>
            </a:r>
          </a:p>
          <a:p>
            <a:pPr lvl="1" eaLnBrk="1" hangingPunct="1">
              <a:lnSpc>
                <a:spcPct val="90000"/>
              </a:lnSpc>
            </a:pPr>
            <a:r>
              <a:rPr lang="en-US" sz="2000" dirty="0">
                <a:latin typeface="+mj-lt"/>
              </a:rPr>
              <a:t>You are actively collecting data to measure progress toward each of your outcomes</a:t>
            </a:r>
          </a:p>
          <a:p>
            <a:pPr lvl="1" eaLnBrk="1" hangingPunct="1">
              <a:lnSpc>
                <a:spcPct val="90000"/>
              </a:lnSpc>
            </a:pPr>
            <a:endParaRPr lang="en-US" sz="1800" dirty="0">
              <a:latin typeface="+mj-lt"/>
            </a:endParaRPr>
          </a:p>
          <a:p>
            <a:pPr eaLnBrk="1" hangingPunct="1">
              <a:lnSpc>
                <a:spcPct val="90000"/>
              </a:lnSpc>
            </a:pPr>
            <a:r>
              <a:rPr lang="en-US" sz="2200" dirty="0">
                <a:latin typeface="+mj-lt"/>
              </a:rPr>
              <a:t>If needed, adjust your action plan to:</a:t>
            </a:r>
          </a:p>
          <a:p>
            <a:pPr lvl="1" eaLnBrk="1" hangingPunct="1">
              <a:lnSpc>
                <a:spcPct val="90000"/>
              </a:lnSpc>
            </a:pPr>
            <a:r>
              <a:rPr lang="en-US" sz="2000" dirty="0">
                <a:latin typeface="+mj-lt"/>
              </a:rPr>
              <a:t>Enhance routines for data review</a:t>
            </a:r>
          </a:p>
          <a:p>
            <a:pPr lvl="1" eaLnBrk="1" hangingPunct="1">
              <a:lnSpc>
                <a:spcPct val="90000"/>
              </a:lnSpc>
            </a:pPr>
            <a:r>
              <a:rPr lang="en-US" sz="2000" dirty="0">
                <a:latin typeface="+mj-lt"/>
              </a:rPr>
              <a:t>Actively monitor progress toward outcomes</a:t>
            </a:r>
          </a:p>
          <a:p>
            <a:pPr lvl="1" eaLnBrk="1" hangingPunct="1">
              <a:lnSpc>
                <a:spcPct val="90000"/>
              </a:lnSpc>
            </a:pPr>
            <a:r>
              <a:rPr lang="en-US" sz="2000" dirty="0">
                <a:latin typeface="+mj-lt"/>
              </a:rPr>
              <a:t>Collect new (or revise existing) data to address need areas and/or track progress toward outcomes</a:t>
            </a:r>
          </a:p>
          <a:p>
            <a:pPr eaLnBrk="1" hangingPunct="1">
              <a:lnSpc>
                <a:spcPct val="90000"/>
              </a:lnSpc>
            </a:pPr>
            <a:endParaRPr lang="en-US" sz="22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26017543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itchFamily="-1" charset="0"/>
                <a:ea typeface="ＭＳ Ｐゴシック" pitchFamily="-108" charset="-128"/>
              </a:rPr>
              <a:t>Critical Features of PBIS</a:t>
            </a: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4" name="Oval 6"/>
          <p:cNvSpPr>
            <a:spLocks noChangeArrowheads="1"/>
          </p:cNvSpPr>
          <p:nvPr/>
        </p:nvSpPr>
        <p:spPr bwMode="auto">
          <a:xfrm>
            <a:off x="2998787" y="2263775"/>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5" name="Text Box 7"/>
          <p:cNvSpPr txBox="1">
            <a:spLocks noChangeArrowheads="1"/>
          </p:cNvSpPr>
          <p:nvPr/>
        </p:nvSpPr>
        <p:spPr bwMode="auto">
          <a:xfrm rot="-3258865">
            <a:off x="3055143" y="3036094"/>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Knowledgeable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Relevant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Equitable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Supporting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Culturally Valid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Decision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Making</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3">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spTree>
    <p:extLst>
      <p:ext uri="{BB962C8B-B14F-4D97-AF65-F5344CB8AC3E}">
        <p14:creationId xmlns:p14="http://schemas.microsoft.com/office/powerpoint/2010/main" val="590598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3255"/>
                                        </p:tgtEl>
                                        <p:attrNameLst>
                                          <p:attrName>style.opacity</p:attrName>
                                        </p:attrNameLst>
                                      </p:cBhvr>
                                      <p:to>
                                        <p:strVal val="0.25"/>
                                      </p:to>
                                    </p:set>
                                    <p:animEffect filter="image" prLst="opacity: 0.25">
                                      <p:cBhvr rctx="IE">
                                        <p:cTn id="7" dur="indefinite"/>
                                        <p:tgtEl>
                                          <p:spTgt spid="53255"/>
                                        </p:tgtEl>
                                      </p:cBhvr>
                                    </p:animEffect>
                                  </p:childTnLst>
                                </p:cTn>
                              </p:par>
                              <p:par>
                                <p:cTn id="8" presetID="9" presetClass="emph" presetSubtype="0" grpId="0" nodeType="withEffect">
                                  <p:stCondLst>
                                    <p:cond delay="0"/>
                                  </p:stCondLst>
                                  <p:childTnLst>
                                    <p:set>
                                      <p:cBhvr rctx="PPT">
                                        <p:cTn id="9" dur="indefinite"/>
                                        <p:tgtEl>
                                          <p:spTgt spid="53254"/>
                                        </p:tgtEl>
                                        <p:attrNameLst>
                                          <p:attrName>style.opacity</p:attrName>
                                        </p:attrNameLst>
                                      </p:cBhvr>
                                      <p:to>
                                        <p:strVal val="0.25"/>
                                      </p:to>
                                    </p:set>
                                    <p:animEffect filter="image" prLst="opacity: 0.25">
                                      <p:cBhvr rctx="IE">
                                        <p:cTn id="10" dur="indefinite"/>
                                        <p:tgtEl>
                                          <p:spTgt spid="53254"/>
                                        </p:tgtEl>
                                      </p:cBhvr>
                                    </p:animEffect>
                                  </p:childTnLst>
                                </p:cTn>
                              </p:par>
                              <p:par>
                                <p:cTn id="11" presetID="9" presetClass="emph" presetSubtype="0" grpId="0" nodeType="withEffect">
                                  <p:stCondLst>
                                    <p:cond delay="0"/>
                                  </p:stCondLst>
                                  <p:childTnLst>
                                    <p:set>
                                      <p:cBhvr rctx="PPT">
                                        <p:cTn id="12" dur="indefinite"/>
                                        <p:tgtEl>
                                          <p:spTgt spid="53260"/>
                                        </p:tgtEl>
                                        <p:attrNameLst>
                                          <p:attrName>style.opacity</p:attrName>
                                        </p:attrNameLst>
                                      </p:cBhvr>
                                      <p:to>
                                        <p:strVal val="0.25"/>
                                      </p:to>
                                    </p:set>
                                    <p:animEffect filter="image" prLst="opacity: 0.25">
                                      <p:cBhvr rctx="IE">
                                        <p:cTn id="13" dur="indefinite"/>
                                        <p:tgtEl>
                                          <p:spTgt spid="53260"/>
                                        </p:tgtEl>
                                      </p:cBhvr>
                                    </p:animEffect>
                                  </p:childTnLst>
                                </p:cTn>
                              </p:par>
                              <p:par>
                                <p:cTn id="14" presetID="9" presetClass="emph" presetSubtype="0" grpId="0" nodeType="withEffect">
                                  <p:stCondLst>
                                    <p:cond delay="0"/>
                                  </p:stCondLst>
                                  <p:childTnLst>
                                    <p:set>
                                      <p:cBhvr rctx="PPT">
                                        <p:cTn id="15" dur="indefinite"/>
                                        <p:tgtEl>
                                          <p:spTgt spid="53251"/>
                                        </p:tgtEl>
                                        <p:attrNameLst>
                                          <p:attrName>style.opacity</p:attrName>
                                        </p:attrNameLst>
                                      </p:cBhvr>
                                      <p:to>
                                        <p:strVal val="0.25"/>
                                      </p:to>
                                    </p:set>
                                    <p:animEffect filter="image" prLst="opacity: 0.25">
                                      <p:cBhvr rctx="IE">
                                        <p:cTn id="16" dur="indefinite"/>
                                        <p:tgtEl>
                                          <p:spTgt spid="53251"/>
                                        </p:tgtEl>
                                      </p:cBhvr>
                                    </p:animEffect>
                                  </p:childTnLst>
                                </p:cTn>
                              </p:par>
                              <p:par>
                                <p:cTn id="17" presetID="9" presetClass="emph" presetSubtype="0" grpId="0" nodeType="withEffect">
                                  <p:stCondLst>
                                    <p:cond delay="0"/>
                                  </p:stCondLst>
                                  <p:childTnLst>
                                    <p:set>
                                      <p:cBhvr rctx="PPT">
                                        <p:cTn id="18" dur="indefinite"/>
                                        <p:tgtEl>
                                          <p:spTgt spid="53253"/>
                                        </p:tgtEl>
                                        <p:attrNameLst>
                                          <p:attrName>style.opacity</p:attrName>
                                        </p:attrNameLst>
                                      </p:cBhvr>
                                      <p:to>
                                        <p:strVal val="0.25"/>
                                      </p:to>
                                    </p:set>
                                    <p:animEffect filter="image" prLst="opacity: 0.25">
                                      <p:cBhvr rctx="IE">
                                        <p:cTn id="19" dur="indefinite"/>
                                        <p:tgtEl>
                                          <p:spTgt spid="53253"/>
                                        </p:tgtEl>
                                      </p:cBhvr>
                                    </p:animEffect>
                                  </p:childTnLst>
                                </p:cTn>
                              </p:par>
                              <p:par>
                                <p:cTn id="20" presetID="9" presetClass="emph" presetSubtype="0" grpId="0" nodeType="withEffect">
                                  <p:stCondLst>
                                    <p:cond delay="0"/>
                                  </p:stCondLst>
                                  <p:childTnLst>
                                    <p:set>
                                      <p:cBhvr rctx="PPT">
                                        <p:cTn id="21" dur="indefinite"/>
                                        <p:tgtEl>
                                          <p:spTgt spid="53257"/>
                                        </p:tgtEl>
                                        <p:attrNameLst>
                                          <p:attrName>style.opacity</p:attrName>
                                        </p:attrNameLst>
                                      </p:cBhvr>
                                      <p:to>
                                        <p:strVal val="0.25"/>
                                      </p:to>
                                    </p:set>
                                    <p:animEffect filter="image" prLst="opacity: 0.25">
                                      <p:cBhvr rctx="IE">
                                        <p:cTn id="22" dur="indefinite"/>
                                        <p:tgtEl>
                                          <p:spTgt spid="53257"/>
                                        </p:tgtEl>
                                      </p:cBhvr>
                                    </p:animEffect>
                                  </p:childTnLst>
                                </p:cTn>
                              </p:par>
                              <p:par>
                                <p:cTn id="23" presetID="9" presetClass="emph" presetSubtype="0" grpId="0" nodeType="withEffect">
                                  <p:stCondLst>
                                    <p:cond delay="0"/>
                                  </p:stCondLst>
                                  <p:childTnLst>
                                    <p:set>
                                      <p:cBhvr rctx="PPT">
                                        <p:cTn id="24" dur="indefinite"/>
                                        <p:tgtEl>
                                          <p:spTgt spid="3"/>
                                        </p:tgtEl>
                                        <p:attrNameLst>
                                          <p:attrName>style.opacity</p:attrName>
                                        </p:attrNameLst>
                                      </p:cBhvr>
                                      <p:to>
                                        <p:strVal val="0.25"/>
                                      </p:to>
                                    </p:set>
                                    <p:animEffect filter="image" prLst="opacity: 0.25">
                                      <p:cBhvr rctx="IE">
                                        <p:cTn id="25" dur="indefinite"/>
                                        <p:tgtEl>
                                          <p:spTgt spid="3"/>
                                        </p:tgtEl>
                                      </p:cBhvr>
                                    </p:animEffect>
                                  </p:childTnLst>
                                </p:cTn>
                              </p:par>
                              <p:par>
                                <p:cTn id="26" presetID="9" presetClass="emph" presetSubtype="0" nodeType="withEffect">
                                  <p:stCondLst>
                                    <p:cond delay="0"/>
                                  </p:stCondLst>
                                  <p:childTnLst>
                                    <p:set>
                                      <p:cBhvr rctx="PPT">
                                        <p:cTn id="27" dur="indefinite"/>
                                        <p:tgtEl>
                                          <p:spTgt spid="22"/>
                                        </p:tgtEl>
                                        <p:attrNameLst>
                                          <p:attrName>style.opacity</p:attrName>
                                        </p:attrNameLst>
                                      </p:cBhvr>
                                      <p:to>
                                        <p:strVal val="0.25"/>
                                      </p:to>
                                    </p:set>
                                    <p:animEffect filter="image" prLst="opacity: 0.25">
                                      <p:cBhvr rctx="IE">
                                        <p:cTn id="28" dur="indefinite"/>
                                        <p:tgtEl>
                                          <p:spTgt spid="22"/>
                                        </p:tgtEl>
                                      </p:cBhvr>
                                    </p:animEffect>
                                  </p:childTnLst>
                                </p:cTn>
                              </p:par>
                              <p:par>
                                <p:cTn id="29" presetID="9" presetClass="emph" presetSubtype="0" nodeType="withEffect">
                                  <p:stCondLst>
                                    <p:cond delay="0"/>
                                  </p:stCondLst>
                                  <p:childTnLst>
                                    <p:set>
                                      <p:cBhvr rctx="PPT">
                                        <p:cTn id="30" dur="indefinite"/>
                                        <p:tgtEl>
                                          <p:spTgt spid="5"/>
                                        </p:tgtEl>
                                        <p:attrNameLst>
                                          <p:attrName>style.opacity</p:attrName>
                                        </p:attrNameLst>
                                      </p:cBhvr>
                                      <p:to>
                                        <p:strVal val="0.25"/>
                                      </p:to>
                                    </p:set>
                                    <p:animEffect filter="image" prLst="opacity: 0.25">
                                      <p:cBhvr rctx="IE">
                                        <p:cTn id="31" dur="indefinite"/>
                                        <p:tgtEl>
                                          <p:spTgt spid="5"/>
                                        </p:tgtEl>
                                      </p:cBhvr>
                                    </p:animEffect>
                                  </p:childTnLst>
                                </p:cTn>
                              </p:par>
                              <p:par>
                                <p:cTn id="32" presetID="9" presetClass="emph" presetSubtype="0" nodeType="withEffect">
                                  <p:stCondLst>
                                    <p:cond delay="0"/>
                                  </p:stCondLst>
                                  <p:childTnLst>
                                    <p:set>
                                      <p:cBhvr rctx="PPT">
                                        <p:cTn id="33" dur="indefinite"/>
                                        <p:tgtEl>
                                          <p:spTgt spid="25"/>
                                        </p:tgtEl>
                                        <p:attrNameLst>
                                          <p:attrName>style.opacity</p:attrName>
                                        </p:attrNameLst>
                                      </p:cBhvr>
                                      <p:to>
                                        <p:strVal val="0.25"/>
                                      </p:to>
                                    </p:set>
                                    <p:animEffect filter="image" prLst="opacity: 0.25">
                                      <p:cBhvr rctx="IE">
                                        <p:cTn id="34" dur="indefinite"/>
                                        <p:tgtEl>
                                          <p:spTgt spid="25"/>
                                        </p:tgtEl>
                                      </p:cBhvr>
                                    </p:animEffect>
                                  </p:childTnLst>
                                </p:cTn>
                              </p:par>
                              <p:par>
                                <p:cTn id="35" presetID="9" presetClass="emph" presetSubtype="0" nodeType="withEffect">
                                  <p:stCondLst>
                                    <p:cond delay="0"/>
                                  </p:stCondLst>
                                  <p:childTnLst>
                                    <p:set>
                                      <p:cBhvr rctx="PPT">
                                        <p:cTn id="36" dur="indefinite"/>
                                        <p:tgtEl>
                                          <p:spTgt spid="26"/>
                                        </p:tgtEl>
                                        <p:attrNameLst>
                                          <p:attrName>style.opacity</p:attrName>
                                        </p:attrNameLst>
                                      </p:cBhvr>
                                      <p:to>
                                        <p:strVal val="0.25"/>
                                      </p:to>
                                    </p:set>
                                    <p:animEffect filter="image" prLst="opacity: 0.25">
                                      <p:cBhvr rctx="IE">
                                        <p:cTn id="37" dur="indefinite"/>
                                        <p:tgtEl>
                                          <p:spTgt spid="26"/>
                                        </p:tgtEl>
                                      </p:cBhvr>
                                    </p:animEffect>
                                  </p:childTnLst>
                                </p:cTn>
                              </p:par>
                              <p:par>
                                <p:cTn id="38" presetID="9" presetClass="emph" presetSubtype="0" nodeType="withEffect">
                                  <p:stCondLst>
                                    <p:cond delay="0"/>
                                  </p:stCondLst>
                                  <p:childTnLst>
                                    <p:set>
                                      <p:cBhvr rctx="PPT">
                                        <p:cTn id="39" dur="indefinite"/>
                                        <p:tgtEl>
                                          <p:spTgt spid="24"/>
                                        </p:tgtEl>
                                        <p:attrNameLst>
                                          <p:attrName>style.opacity</p:attrName>
                                        </p:attrNameLst>
                                      </p:cBhvr>
                                      <p:to>
                                        <p:strVal val="0.25"/>
                                      </p:to>
                                    </p:set>
                                    <p:animEffect filter="image" prLst="opacity: 0.25">
                                      <p:cBhvr rctx="IE">
                                        <p:cTn id="40" dur="indefinite"/>
                                        <p:tgtEl>
                                          <p:spTgt spid="24"/>
                                        </p:tgtEl>
                                      </p:cBhvr>
                                    </p:animEffect>
                                  </p:childTnLst>
                                </p:cTn>
                              </p:par>
                              <p:par>
                                <p:cTn id="41" presetID="6" presetClass="emph" presetSubtype="0" fill="hold" grpId="0" nodeType="withEffect">
                                  <p:stCondLst>
                                    <p:cond delay="0"/>
                                  </p:stCondLst>
                                  <p:childTnLst>
                                    <p:animScale>
                                      <p:cBhvr>
                                        <p:cTn id="42" dur="2000" fill="hold"/>
                                        <p:tgtEl>
                                          <p:spTgt spid="53256"/>
                                        </p:tgtEl>
                                      </p:cBhvr>
                                      <p:by x="150000" y="150000"/>
                                    </p:animScale>
                                  </p:childTnLst>
                                </p:cTn>
                              </p:par>
                              <p:par>
                                <p:cTn id="43" presetID="6" presetClass="emph" presetSubtype="0" fill="hold" grpId="0" nodeType="withEffect">
                                  <p:stCondLst>
                                    <p:cond delay="0"/>
                                  </p:stCondLst>
                                  <p:childTnLst>
                                    <p:animScale>
                                      <p:cBhvr>
                                        <p:cTn id="44" dur="2000" fill="hold"/>
                                        <p:tgtEl>
                                          <p:spTgt spid="53252"/>
                                        </p:tgtEl>
                                      </p:cBhvr>
                                      <p:by x="150000" y="150000"/>
                                    </p:animScale>
                                  </p:childTnLst>
                                </p:cTn>
                              </p:par>
                              <p:par>
                                <p:cTn id="45" presetID="9" presetClass="emph" presetSubtype="0" grpId="0" nodeType="withEffect">
                                  <p:stCondLst>
                                    <p:cond delay="0"/>
                                  </p:stCondLst>
                                  <p:childTnLst>
                                    <p:set>
                                      <p:cBhvr rctx="PPT">
                                        <p:cTn id="46" dur="indefinite"/>
                                        <p:tgtEl>
                                          <p:spTgt spid="53258"/>
                                        </p:tgtEl>
                                        <p:attrNameLst>
                                          <p:attrName>style.opacity</p:attrName>
                                        </p:attrNameLst>
                                      </p:cBhvr>
                                      <p:to>
                                        <p:strVal val="0.25"/>
                                      </p:to>
                                    </p:set>
                                    <p:animEffect filter="image" prLst="opacity: 0.25">
                                      <p:cBhvr rctx="IE">
                                        <p:cTn id="47" dur="indefinite"/>
                                        <p:tgtEl>
                                          <p:spTgt spid="53258"/>
                                        </p:tgtEl>
                                      </p:cBhvr>
                                    </p:animEffect>
                                  </p:childTnLst>
                                </p:cTn>
                              </p:par>
                              <p:par>
                                <p:cTn id="48" presetID="9" presetClass="emph" presetSubtype="0" grpId="0" nodeType="withEffect">
                                  <p:stCondLst>
                                    <p:cond delay="0"/>
                                  </p:stCondLst>
                                  <p:childTnLst>
                                    <p:set>
                                      <p:cBhvr rctx="PPT">
                                        <p:cTn id="49" dur="indefinite"/>
                                        <p:tgtEl>
                                          <p:spTgt spid="53261"/>
                                        </p:tgtEl>
                                        <p:attrNameLst>
                                          <p:attrName>style.opacity</p:attrName>
                                        </p:attrNameLst>
                                      </p:cBhvr>
                                      <p:to>
                                        <p:strVal val="0.25"/>
                                      </p:to>
                                    </p:set>
                                    <p:animEffect filter="image" prLst="opacity: 0.25">
                                      <p:cBhvr rctx="IE">
                                        <p:cTn id="50" dur="indefinite"/>
                                        <p:tgtEl>
                                          <p:spTgt spid="53261"/>
                                        </p:tgtEl>
                                      </p:cBhvr>
                                    </p:animEffect>
                                  </p:childTnLst>
                                </p:cTn>
                              </p:par>
                              <p:par>
                                <p:cTn id="51" presetID="9" presetClass="emph" presetSubtype="0" grpId="0" nodeType="withEffect">
                                  <p:stCondLst>
                                    <p:cond delay="0"/>
                                  </p:stCondLst>
                                  <p:childTnLst>
                                    <p:set>
                                      <p:cBhvr rctx="PPT">
                                        <p:cTn id="52" dur="indefinite"/>
                                        <p:tgtEl>
                                          <p:spTgt spid="53262"/>
                                        </p:tgtEl>
                                        <p:attrNameLst>
                                          <p:attrName>style.opacity</p:attrName>
                                        </p:attrNameLst>
                                      </p:cBhvr>
                                      <p:to>
                                        <p:strVal val="0.25"/>
                                      </p:to>
                                    </p:set>
                                    <p:animEffect filter="image" prLst="opacity: 0.25">
                                      <p:cBhvr rctx="IE">
                                        <p:cTn id="53" dur="indefinite"/>
                                        <p:tgtEl>
                                          <p:spTgt spid="53262"/>
                                        </p:tgtEl>
                                      </p:cBhvr>
                                    </p:animEffect>
                                  </p:childTnLst>
                                </p:cTn>
                              </p:par>
                              <p:par>
                                <p:cTn id="54" presetID="9" presetClass="emph" presetSubtype="0" grpId="0" nodeType="withEffect">
                                  <p:stCondLst>
                                    <p:cond delay="0"/>
                                  </p:stCondLst>
                                  <p:childTnLst>
                                    <p:set>
                                      <p:cBhvr rctx="PPT">
                                        <p:cTn id="55" dur="indefinite"/>
                                        <p:tgtEl>
                                          <p:spTgt spid="53259"/>
                                        </p:tgtEl>
                                        <p:attrNameLst>
                                          <p:attrName>style.opacity</p:attrName>
                                        </p:attrNameLst>
                                      </p:cBhvr>
                                      <p:to>
                                        <p:strVal val="0.25"/>
                                      </p:to>
                                    </p:set>
                                    <p:animEffect filter="image" prLst="opacity: 0.25">
                                      <p:cBhvr rctx="IE">
                                        <p:cTn id="56" dur="indefinite"/>
                                        <p:tgtEl>
                                          <p:spTgt spid="53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3251" grpId="0" animBg="1"/>
      <p:bldP spid="53252" grpId="0" animBg="1"/>
      <p:bldP spid="53253" grpId="0" animBg="1"/>
      <p:bldP spid="53254" grpId="0" animBg="1"/>
      <p:bldP spid="53255" grpId="0"/>
      <p:bldP spid="53256" grpId="0"/>
      <p:bldP spid="53257" grpId="0"/>
      <p:bldP spid="53258" grpId="0"/>
      <p:bldP spid="53259" grpId="0"/>
      <p:bldP spid="53260" grpId="0"/>
      <p:bldP spid="53261" grpId="0"/>
      <p:bldP spid="5326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Focus on Practices</a:t>
            </a:r>
          </a:p>
        </p:txBody>
      </p:sp>
      <p:grpSp>
        <p:nvGrpSpPr>
          <p:cNvPr id="3" name="Group 2"/>
          <p:cNvGrpSpPr/>
          <p:nvPr/>
        </p:nvGrpSpPr>
        <p:grpSpPr>
          <a:xfrm>
            <a:off x="6758922" y="16184"/>
            <a:ext cx="2362200" cy="2209800"/>
            <a:chOff x="6758922" y="16184"/>
            <a:chExt cx="2362200" cy="2209800"/>
          </a:xfrm>
        </p:grpSpPr>
        <p:sp>
          <p:nvSpPr>
            <p:cNvPr id="8"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endParaRPr>
            </a:p>
          </p:txBody>
        </p:sp>
        <p:sp>
          <p:nvSpPr>
            <p:cNvPr id="9" name="Text Box 8"/>
            <p:cNvSpPr txBox="1">
              <a:spLocks noChangeArrowheads="1"/>
            </p:cNvSpPr>
            <p:nvPr/>
          </p:nvSpPr>
          <p:spPr bwMode="auto">
            <a:xfrm>
              <a:off x="7124047" y="1317934"/>
              <a:ext cx="1665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PRACTICES</a:t>
              </a:r>
            </a:p>
          </p:txBody>
        </p:sp>
      </p:grpSp>
      <p:sp>
        <p:nvSpPr>
          <p:cNvPr id="10" name="Oval Callout 9"/>
          <p:cNvSpPr/>
          <p:nvPr/>
        </p:nvSpPr>
        <p:spPr>
          <a:xfrm>
            <a:off x="2286000" y="2438400"/>
            <a:ext cx="4419600" cy="3048000"/>
          </a:xfrm>
          <a:prstGeom prst="wedgeEllipseCallout">
            <a:avLst>
              <a:gd name="adj1" fmla="val 55650"/>
              <a:gd name="adj2" fmla="val -62483"/>
            </a:avLst>
          </a:prstGeom>
          <a:solidFill>
            <a:srgbClr val="3366FF">
              <a:alpha val="50000"/>
            </a:srgbClr>
          </a:solid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Franklin Gothic Book"/>
                <a:ea typeface="+mn-ea"/>
                <a:cs typeface="+mn-cs"/>
              </a:rPr>
              <a:t>What evidence-based interventions are included in SWPBIS?</a:t>
            </a:r>
          </a:p>
        </p:txBody>
      </p:sp>
      <p:grpSp>
        <p:nvGrpSpPr>
          <p:cNvPr id="11" name="Group 5"/>
          <p:cNvGrpSpPr/>
          <p:nvPr/>
        </p:nvGrpSpPr>
        <p:grpSpPr>
          <a:xfrm>
            <a:off x="-140380" y="5333999"/>
            <a:ext cx="1588180" cy="1676401"/>
            <a:chOff x="-140380" y="5333999"/>
            <a:chExt cx="1588180" cy="1676401"/>
          </a:xfrm>
        </p:grpSpPr>
        <p:pic>
          <p:nvPicPr>
            <p:cNvPr id="12"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I.C.iii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Tree>
    <p:extLst>
      <p:ext uri="{BB962C8B-B14F-4D97-AF65-F5344CB8AC3E}">
        <p14:creationId xmlns:p14="http://schemas.microsoft.com/office/powerpoint/2010/main" val="990607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598488"/>
          </a:xfrm>
        </p:spPr>
        <p:txBody>
          <a:bodyPr/>
          <a:lstStyle/>
          <a:p>
            <a:pPr eaLnBrk="1" fontAlgn="auto" hangingPunct="1">
              <a:spcAft>
                <a:spcPts val="0"/>
              </a:spcAft>
              <a:defRPr/>
            </a:pPr>
            <a:r>
              <a:rPr lang="en-US" sz="3200" b="1" cap="small" dirty="0">
                <a:ea typeface="+mj-ea"/>
                <a:cs typeface="+mj-cs"/>
              </a:rPr>
              <a:t>Tier 1 Leadership Team &amp; Coaches Meetings</a:t>
            </a:r>
          </a:p>
        </p:txBody>
      </p:sp>
      <p:graphicFrame>
        <p:nvGraphicFramePr>
          <p:cNvPr id="3" name="Table 2"/>
          <p:cNvGraphicFramePr>
            <a:graphicFrameLocks noGrp="1"/>
          </p:cNvGraphicFramePr>
          <p:nvPr>
            <p:extLst>
              <p:ext uri="{D42A27DB-BD31-4B8C-83A1-F6EECF244321}">
                <p14:modId xmlns:p14="http://schemas.microsoft.com/office/powerpoint/2010/main" val="558117832"/>
              </p:ext>
            </p:extLst>
          </p:nvPr>
        </p:nvGraphicFramePr>
        <p:xfrm>
          <a:off x="520700" y="517526"/>
          <a:ext cx="8077200" cy="427037"/>
        </p:xfrm>
        <a:graphic>
          <a:graphicData uri="http://schemas.openxmlformats.org/drawingml/2006/table">
            <a:tbl>
              <a:tblPr firstRow="1" bandRow="1">
                <a:tableStyleId>{85BE263C-DBD7-4A20-BB59-AAB30ACAA65A}</a:tableStyleId>
              </a:tblPr>
              <a:tblGrid>
                <a:gridCol w="37338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27037">
                <a:tc>
                  <a:txBody>
                    <a:bodyPr/>
                    <a:lstStyle/>
                    <a:p>
                      <a:pPr algn="ctr"/>
                      <a:r>
                        <a:rPr lang="en-US" sz="2200" dirty="0">
                          <a:solidFill>
                            <a:schemeClr val="accent1">
                              <a:lumMod val="25000"/>
                            </a:schemeClr>
                          </a:solidFill>
                        </a:rPr>
                        <a:t>WHAT</a:t>
                      </a:r>
                    </a:p>
                  </a:txBody>
                  <a:tcPr marT="45725" marB="45725">
                    <a:solidFill>
                      <a:schemeClr val="accent1"/>
                    </a:solidFill>
                  </a:tcPr>
                </a:tc>
                <a:tc>
                  <a:txBody>
                    <a:bodyPr/>
                    <a:lstStyle/>
                    <a:p>
                      <a:pPr algn="ctr"/>
                      <a:r>
                        <a:rPr lang="en-US" sz="2200" dirty="0">
                          <a:solidFill>
                            <a:schemeClr val="accent1">
                              <a:lumMod val="25000"/>
                            </a:schemeClr>
                          </a:solidFill>
                        </a:rPr>
                        <a:t>WHO</a:t>
                      </a:r>
                    </a:p>
                  </a:txBody>
                  <a:tcPr marT="45725" marB="45725">
                    <a:solidFill>
                      <a:schemeClr val="accent1"/>
                    </a:solidFill>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32725623"/>
              </p:ext>
            </p:extLst>
          </p:nvPr>
        </p:nvGraphicFramePr>
        <p:xfrm>
          <a:off x="520700" y="1022351"/>
          <a:ext cx="8083550" cy="1826144"/>
        </p:xfrm>
        <a:graphic>
          <a:graphicData uri="http://schemas.openxmlformats.org/drawingml/2006/table">
            <a:tbl>
              <a:tblPr/>
              <a:tblGrid>
                <a:gridCol w="4087813">
                  <a:extLst>
                    <a:ext uri="{9D8B030D-6E8A-4147-A177-3AD203B41FA5}">
                      <a16:colId xmlns:a16="http://schemas.microsoft.com/office/drawing/2014/main" val="20000"/>
                    </a:ext>
                  </a:extLst>
                </a:gridCol>
                <a:gridCol w="3995737">
                  <a:extLst>
                    <a:ext uri="{9D8B030D-6E8A-4147-A177-3AD203B41FA5}">
                      <a16:colId xmlns:a16="http://schemas.microsoft.com/office/drawing/2014/main" val="20001"/>
                    </a:ext>
                  </a:extLst>
                </a:gridCol>
              </a:tblGrid>
              <a:tr h="615950">
                <a:tc>
                  <a:txBody>
                    <a:bodyPr/>
                    <a:lstStyle/>
                    <a:p>
                      <a:pPr marL="285750" marR="0" lvl="0" indent="-285750" algn="l" defTabSz="4572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6 days of Team Training</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Minimum membership: administrator, grade level representatives, support staff</a:t>
                      </a:r>
                    </a:p>
                  </a:txBody>
                  <a:tcPr marL="91432" marR="91432" marT="40214" marB="402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0"/>
                  </a:ext>
                </a:extLst>
              </a:tr>
              <a:tr h="446088">
                <a:tc>
                  <a:txBody>
                    <a:bodyPr/>
                    <a:lstStyle/>
                    <a:p>
                      <a:pPr marL="285750" marR="0" lvl="0" indent="-285750" algn="l" defTabSz="4572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3 days Coaches Meetings</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2 Coaches</a:t>
                      </a:r>
                    </a:p>
                  </a:txBody>
                  <a:tcPr marL="91432" marR="91432" marT="40214" marB="402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1"/>
                  </a:ext>
                </a:extLst>
              </a:tr>
              <a:tr h="369888">
                <a:tc>
                  <a:txBody>
                    <a:bodyPr/>
                    <a:lstStyle/>
                    <a:p>
                      <a:pPr marL="285750" marR="0" lvl="0" indent="-285750" algn="l" defTabSz="9144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1 day of TA per school</a:t>
                      </a:r>
                    </a:p>
                  </a:txBody>
                  <a:tcPr marL="91432" marR="91432" marT="40214" marB="40214"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Admin, Coach, Data Entry</a:t>
                      </a:r>
                    </a:p>
                  </a:txBody>
                  <a:tcPr marL="91432" marR="91432" marT="40214" marB="4021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45349172"/>
              </p:ext>
            </p:extLst>
          </p:nvPr>
        </p:nvGraphicFramePr>
        <p:xfrm>
          <a:off x="520700" y="3200400"/>
          <a:ext cx="8137525" cy="1381126"/>
        </p:xfrm>
        <a:graphic>
          <a:graphicData uri="http://schemas.openxmlformats.org/drawingml/2006/table">
            <a:tbl>
              <a:tblPr/>
              <a:tblGrid>
                <a:gridCol w="4087813">
                  <a:extLst>
                    <a:ext uri="{9D8B030D-6E8A-4147-A177-3AD203B41FA5}">
                      <a16:colId xmlns:a16="http://schemas.microsoft.com/office/drawing/2014/main" val="20000"/>
                    </a:ext>
                  </a:extLst>
                </a:gridCol>
                <a:gridCol w="4049712">
                  <a:extLst>
                    <a:ext uri="{9D8B030D-6E8A-4147-A177-3AD203B41FA5}">
                      <a16:colId xmlns:a16="http://schemas.microsoft.com/office/drawing/2014/main" val="20001"/>
                    </a:ext>
                  </a:extLst>
                </a:gridCol>
              </a:tblGrid>
              <a:tr h="430213">
                <a:tc>
                  <a:txBody>
                    <a:bodyPr/>
                    <a:lstStyle/>
                    <a:p>
                      <a:pPr marL="285750" marR="0" lvl="0" indent="-285750" algn="l" defTabSz="4572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3 days of Team Training</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Arial" pitchFamily="-1" charset="0"/>
                          <a:ea typeface="ＭＳ Ｐゴシック" pitchFamily="-108" charset="-128"/>
                          <a:cs typeface="ＭＳ Ｐゴシック" pitchFamily="-108" charset="-128"/>
                        </a:rPr>
                        <a:t>Same above</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0"/>
                  </a:ext>
                </a:extLst>
              </a:tr>
              <a:tr h="430213">
                <a:tc>
                  <a:txBody>
                    <a:bodyPr/>
                    <a:lstStyle/>
                    <a:p>
                      <a:pPr marL="285750" marR="0" lvl="0" indent="-285750" algn="l" defTabSz="4572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3 days Coaches Meetings</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Same above</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1"/>
                  </a:ext>
                </a:extLst>
              </a:tr>
              <a:tr h="520700">
                <a:tc>
                  <a:txBody>
                    <a:bodyPr/>
                    <a:lstStyle/>
                    <a:p>
                      <a:pPr marL="285750" marR="0" lvl="0" indent="-285750" algn="l" defTabSz="9144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1 day of TA per school</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Same above</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7574"/>
              </p:ext>
            </p:extLst>
          </p:nvPr>
        </p:nvGraphicFramePr>
        <p:xfrm>
          <a:off x="538163" y="4849813"/>
          <a:ext cx="8137525" cy="1439864"/>
        </p:xfrm>
        <a:graphic>
          <a:graphicData uri="http://schemas.openxmlformats.org/drawingml/2006/table">
            <a:tbl>
              <a:tblPr/>
              <a:tblGrid>
                <a:gridCol w="4068762">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430213">
                <a:tc>
                  <a:txBody>
                    <a:bodyPr/>
                    <a:lstStyle/>
                    <a:p>
                      <a:pPr marL="285750" marR="0" lvl="0" indent="-285750" algn="l" defTabSz="4572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2 days of Team Training</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Same above</a:t>
                      </a:r>
                    </a:p>
                  </a:txBody>
                  <a:tcPr marL="91433" marR="91433"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0"/>
                  </a:ext>
                </a:extLst>
              </a:tr>
              <a:tr h="430213">
                <a:tc>
                  <a:txBody>
                    <a:bodyPr/>
                    <a:lstStyle/>
                    <a:p>
                      <a:pPr marL="285750" marR="0" lvl="0" indent="-285750" algn="l" defTabSz="4572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2 days Coaches Meetings</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Same above</a:t>
                      </a:r>
                    </a:p>
                  </a:txBody>
                  <a:tcPr marL="91433" marR="91433"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1"/>
                  </a:ext>
                </a:extLst>
              </a:tr>
              <a:tr h="579438">
                <a:tc>
                  <a:txBody>
                    <a:bodyPr/>
                    <a:lstStyle/>
                    <a:p>
                      <a:pPr marL="285750" marR="0" lvl="0" indent="-285750" algn="l" defTabSz="914400" rtl="0" eaLnBrk="1" fontAlgn="base" latinLnBrk="0" hangingPunct="1">
                        <a:lnSpc>
                          <a:spcPct val="100000"/>
                        </a:lnSpc>
                        <a:spcBef>
                          <a:spcPct val="0"/>
                        </a:spcBef>
                        <a:spcAft>
                          <a:spcPct val="0"/>
                        </a:spcAft>
                        <a:buClrTx/>
                        <a:buSzTx/>
                        <a:buFont typeface="Arial" pitchFamily="-1" charset="0"/>
                        <a:buChar char="•"/>
                        <a:tabLst/>
                      </a:pPr>
                      <a:r>
                        <a:rPr kumimoji="0" lang="en-US" sz="2000" b="0" i="0" u="none" strike="noStrike" cap="none" normalizeH="0" baseline="0">
                          <a:ln>
                            <a:noFill/>
                          </a:ln>
                          <a:solidFill>
                            <a:srgbClr val="000000"/>
                          </a:solidFill>
                          <a:effectLst/>
                          <a:latin typeface="Arial" pitchFamily="-1" charset="0"/>
                          <a:ea typeface="ＭＳ Ｐゴシック" pitchFamily="-108" charset="-128"/>
                          <a:cs typeface="ＭＳ Ｐゴシック" pitchFamily="-108" charset="-128"/>
                        </a:rPr>
                        <a:t>1 day </a:t>
                      </a: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of TA per school</a:t>
                      </a:r>
                    </a:p>
                  </a:txBody>
                  <a:tcPr marL="91433" marR="91433" marT="45721" marB="4572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rgbClr val="000000"/>
                          </a:solidFill>
                          <a:effectLst/>
                          <a:latin typeface="Arial" pitchFamily="-1" charset="0"/>
                          <a:ea typeface="ＭＳ Ｐゴシック" pitchFamily="-108" charset="-128"/>
                          <a:cs typeface="ＭＳ Ｐゴシック" pitchFamily="-108" charset="-128"/>
                        </a:rPr>
                        <a:t>Same above</a:t>
                      </a:r>
                    </a:p>
                  </a:txBody>
                  <a:tcPr marL="91433" marR="91433"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2"/>
                  </a:ext>
                </a:extLst>
              </a:tr>
            </a:tbl>
          </a:graphicData>
        </a:graphic>
      </p:graphicFrame>
      <p:sp>
        <p:nvSpPr>
          <p:cNvPr id="9" name="Rectangle 8"/>
          <p:cNvSpPr/>
          <p:nvPr/>
        </p:nvSpPr>
        <p:spPr>
          <a:xfrm rot="16200000">
            <a:off x="-382102" y="1573820"/>
            <a:ext cx="1309273" cy="461665"/>
          </a:xfrm>
          <a:prstGeom prst="rect">
            <a:avLst/>
          </a:prstGeom>
        </p:spPr>
        <p:txBody>
          <a:bodyPr wrap="none">
            <a:spAutoFit/>
          </a:bodyPr>
          <a:lstStyle/>
          <a:p>
            <a:pPr lvl="0" defTabSz="457200"/>
            <a:r>
              <a:rPr lang="en-US" sz="2400" b="1" dirty="0">
                <a:solidFill>
                  <a:srgbClr val="000000"/>
                </a:solidFill>
              </a:rPr>
              <a:t>YEAR 1</a:t>
            </a:r>
          </a:p>
        </p:txBody>
      </p:sp>
      <p:sp>
        <p:nvSpPr>
          <p:cNvPr id="10" name="Rectangle 9"/>
          <p:cNvSpPr/>
          <p:nvPr/>
        </p:nvSpPr>
        <p:spPr>
          <a:xfrm rot="16200000">
            <a:off x="-423804" y="3700404"/>
            <a:ext cx="1309273" cy="461665"/>
          </a:xfrm>
          <a:prstGeom prst="rect">
            <a:avLst/>
          </a:prstGeom>
        </p:spPr>
        <p:txBody>
          <a:bodyPr wrap="none">
            <a:spAutoFit/>
          </a:bodyPr>
          <a:lstStyle/>
          <a:p>
            <a:pPr lvl="0" defTabSz="457200"/>
            <a:r>
              <a:rPr lang="en-US" sz="2400" b="1" dirty="0">
                <a:solidFill>
                  <a:srgbClr val="000000"/>
                </a:solidFill>
              </a:rPr>
              <a:t>YEAR 2</a:t>
            </a:r>
          </a:p>
        </p:txBody>
      </p:sp>
      <p:sp>
        <p:nvSpPr>
          <p:cNvPr id="11" name="Rectangle 10"/>
          <p:cNvSpPr/>
          <p:nvPr/>
        </p:nvSpPr>
        <p:spPr>
          <a:xfrm rot="16200000">
            <a:off x="-513672" y="5376804"/>
            <a:ext cx="1489009" cy="461665"/>
          </a:xfrm>
          <a:prstGeom prst="rect">
            <a:avLst/>
          </a:prstGeom>
        </p:spPr>
        <p:txBody>
          <a:bodyPr wrap="none">
            <a:spAutoFit/>
          </a:bodyPr>
          <a:lstStyle/>
          <a:p>
            <a:pPr lvl="0" defTabSz="457200"/>
            <a:r>
              <a:rPr lang="en-US" sz="2400" b="1" dirty="0">
                <a:solidFill>
                  <a:srgbClr val="000000"/>
                </a:solidFill>
              </a:rPr>
              <a:t>YEAR 3+</a:t>
            </a:r>
          </a:p>
        </p:txBody>
      </p:sp>
      <p:sp>
        <p:nvSpPr>
          <p:cNvPr id="12" name="Rectangle 11"/>
          <p:cNvSpPr/>
          <p:nvPr/>
        </p:nvSpPr>
        <p:spPr>
          <a:xfrm>
            <a:off x="0" y="6396335"/>
            <a:ext cx="9144000" cy="400110"/>
          </a:xfrm>
          <a:prstGeom prst="rect">
            <a:avLst/>
          </a:prstGeom>
        </p:spPr>
        <p:txBody>
          <a:bodyPr wrap="square">
            <a:spAutoFit/>
          </a:bodyPr>
          <a:lstStyle/>
          <a:p>
            <a:pPr lvl="0" algn="ctr" defTabSz="457200"/>
            <a:r>
              <a:rPr lang="en-US" sz="2000" b="1" dirty="0">
                <a:solidFill>
                  <a:srgbClr val="000000"/>
                </a:solidFill>
              </a:rPr>
              <a:t>Tier 2 Training </a:t>
            </a:r>
            <a:r>
              <a:rPr lang="en-US" sz="2000" dirty="0">
                <a:solidFill>
                  <a:srgbClr val="000000"/>
                </a:solidFill>
              </a:rPr>
              <a:t>will also be offered to schools implementing Tier 1 with fidelity.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724400"/>
          </a:xfrm>
        </p:spPr>
        <p:txBody>
          <a:bodyPr/>
          <a:lstStyle/>
          <a:p>
            <a:pPr marL="0" indent="0" eaLnBrk="1" hangingPunct="1">
              <a:buNone/>
            </a:pPr>
            <a:r>
              <a:rPr lang="en-US" sz="2400" dirty="0"/>
              <a:t>The selection and organization of these practices should:</a:t>
            </a:r>
            <a:endParaRPr lang="en-US" sz="2400" dirty="0">
              <a:ea typeface="Britannic Bold" pitchFamily="-108" charset="0"/>
              <a:cs typeface="Britannic Bold" pitchFamily="-108" charset="0"/>
            </a:endParaRPr>
          </a:p>
          <a:p>
            <a:pPr lvl="0">
              <a:buFont typeface="Wingdings" charset="2"/>
              <a:buChar char="q"/>
            </a:pPr>
            <a:r>
              <a:rPr lang="en-US" sz="2200" dirty="0"/>
              <a:t>Be developmentally, contextually, and culturally appropriate and adaptable</a:t>
            </a:r>
          </a:p>
          <a:p>
            <a:pPr lvl="0">
              <a:buFont typeface="Wingdings" charset="2"/>
              <a:buChar char="q"/>
            </a:pPr>
            <a:r>
              <a:rPr lang="en-US" sz="2200" dirty="0"/>
              <a:t>Be linked conceptually</a:t>
            </a:r>
          </a:p>
          <a:p>
            <a:pPr lvl="0">
              <a:buFont typeface="Wingdings" charset="2"/>
              <a:buChar char="q"/>
            </a:pPr>
            <a:r>
              <a:rPr lang="en-US" sz="2200" dirty="0"/>
              <a:t>Have data rules that guide timely decisions within and between practices and systems</a:t>
            </a:r>
          </a:p>
          <a:p>
            <a:pPr lvl="0">
              <a:buFont typeface="Wingdings" charset="2"/>
              <a:buChar char="q"/>
            </a:pPr>
            <a:r>
              <a:rPr lang="en-US" sz="2200" dirty="0"/>
              <a:t>Be empirically and educationally defendable</a:t>
            </a:r>
          </a:p>
          <a:p>
            <a:pPr lvl="0">
              <a:buFont typeface="Wingdings" charset="2"/>
              <a:buChar char="q"/>
            </a:pPr>
            <a:r>
              <a:rPr lang="en-US" sz="2200" dirty="0"/>
              <a:t>Be associated directly with the most important and documented school climate and behavior priorities of the school</a:t>
            </a:r>
          </a:p>
          <a:p>
            <a:pPr lvl="0">
              <a:buFont typeface="Wingdings" charset="2"/>
              <a:buChar char="q"/>
            </a:pPr>
            <a:r>
              <a:rPr lang="en-US" sz="2200" dirty="0"/>
              <a:t>Be monitored continuously for implementation fidelity and student benefit </a:t>
            </a:r>
          </a:p>
          <a:p>
            <a:pPr>
              <a:buFont typeface="Wingdings" charset="2"/>
              <a:buChar char="q"/>
            </a:pPr>
            <a:r>
              <a:rPr lang="en-US" sz="2200" dirty="0"/>
              <a:t>Represent the core features that define the tiered prevention logic</a:t>
            </a:r>
            <a:endParaRPr lang="en-US" sz="2200" dirty="0">
              <a:ea typeface="Britannic Bold" pitchFamily="-108" charset="0"/>
              <a:cs typeface="Britannic Bold" pitchFamily="-108" charset="0"/>
            </a:endParaRPr>
          </a:p>
        </p:txBody>
      </p:sp>
      <p:sp>
        <p:nvSpPr>
          <p:cNvPr id="5" name="Rectangle 2"/>
          <p:cNvSpPr>
            <a:spLocks noChangeArrowheads="1"/>
          </p:cNvSpPr>
          <p:nvPr/>
        </p:nvSpPr>
        <p:spPr bwMode="auto">
          <a:xfrm>
            <a:off x="457200" y="304800"/>
            <a:ext cx="70104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Practices</a:t>
            </a:r>
          </a:p>
        </p:txBody>
      </p:sp>
      <p:pic>
        <p:nvPicPr>
          <p:cNvPr id="6" name="Picture 5"/>
          <p:cNvPicPr>
            <a:picLocks noChangeAspect="1"/>
          </p:cNvPicPr>
          <p:nvPr/>
        </p:nvPicPr>
        <p:blipFill>
          <a:blip r:embed="rId2"/>
          <a:stretch>
            <a:fillRect/>
          </a:stretch>
        </p:blipFill>
        <p:spPr>
          <a:xfrm>
            <a:off x="-29667" y="914400"/>
            <a:ext cx="838200" cy="838200"/>
          </a:xfrm>
          <a:prstGeom prst="rect">
            <a:avLst/>
          </a:prstGeom>
        </p:spPr>
      </p:pic>
      <p:grpSp>
        <p:nvGrpSpPr>
          <p:cNvPr id="2" name="Group 1"/>
          <p:cNvGrpSpPr/>
          <p:nvPr/>
        </p:nvGrpSpPr>
        <p:grpSpPr>
          <a:xfrm>
            <a:off x="7498628" y="0"/>
            <a:ext cx="1623389" cy="1577013"/>
            <a:chOff x="6758922" y="16184"/>
            <a:chExt cx="2362200" cy="2209800"/>
          </a:xfrm>
        </p:grpSpPr>
        <p:sp>
          <p:nvSpPr>
            <p:cNvPr id="8"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endParaRPr>
            </a:p>
          </p:txBody>
        </p:sp>
        <p:sp>
          <p:nvSpPr>
            <p:cNvPr id="12" name="Text Box 8"/>
            <p:cNvSpPr txBox="1">
              <a:spLocks noChangeArrowheads="1"/>
            </p:cNvSpPr>
            <p:nvPr/>
          </p:nvSpPr>
          <p:spPr bwMode="auto">
            <a:xfrm>
              <a:off x="7124047" y="1317934"/>
              <a:ext cx="1665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PRACTICES</a:t>
              </a:r>
            </a:p>
          </p:txBody>
        </p:sp>
      </p:grpSp>
    </p:spTree>
    <p:extLst>
      <p:ext uri="{BB962C8B-B14F-4D97-AF65-F5344CB8AC3E}">
        <p14:creationId xmlns:p14="http://schemas.microsoft.com/office/powerpoint/2010/main" val="235470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a:solidFill>
                  <a:srgbClr val="008000"/>
                </a:solidFill>
              </a:rPr>
              <a:t>Example PBIS Practices</a:t>
            </a:r>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
        <p:nvSpPr>
          <p:cNvPr id="6" name="Content Placeholder 2"/>
          <p:cNvSpPr txBox="1">
            <a:spLocks/>
          </p:cNvSpPr>
          <p:nvPr/>
        </p:nvSpPr>
        <p:spPr bwMode="auto">
          <a:xfrm rot="20652931">
            <a:off x="127379" y="2009020"/>
            <a:ext cx="4953000" cy="1921986"/>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During the first week of school, we set up stations and taught all school-wide expectations to every student across each school setting.  We stamped “passports” to track who had received which lessons.</a:t>
            </a:r>
          </a:p>
        </p:txBody>
      </p:sp>
      <p:sp>
        <p:nvSpPr>
          <p:cNvPr id="5" name="Content Placeholder 2"/>
          <p:cNvSpPr txBox="1">
            <a:spLocks/>
          </p:cNvSpPr>
          <p:nvPr/>
        </p:nvSpPr>
        <p:spPr bwMode="auto">
          <a:xfrm rot="937863">
            <a:off x="4533650" y="3465026"/>
            <a:ext cx="4446268" cy="159966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We implemented a school-wide coupon system, and students can exchange tickets for privileges (e.g., teacher’s helper, announcer).</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endParaRPr>
          </a:p>
        </p:txBody>
      </p:sp>
      <p:sp>
        <p:nvSpPr>
          <p:cNvPr id="3" name="Content Placeholder 2"/>
          <p:cNvSpPr>
            <a:spLocks noGrp="1"/>
          </p:cNvSpPr>
          <p:nvPr>
            <p:ph idx="1"/>
          </p:nvPr>
        </p:nvSpPr>
        <p:spPr>
          <a:xfrm>
            <a:off x="2209800" y="5181600"/>
            <a:ext cx="4953000" cy="1661832"/>
          </a:xfrm>
          <a:solidFill>
            <a:schemeClr val="bg1"/>
          </a:solidFill>
        </p:spPr>
        <p:txBody>
          <a:bodyPr/>
          <a:lstStyle/>
          <a:p>
            <a:r>
              <a:rPr lang="en-US" sz="2000" dirty="0">
                <a:solidFill>
                  <a:srgbClr val="008000"/>
                </a:solidFill>
              </a:rPr>
              <a:t>We revised our office discipline referral procedure. Students who receive 2 or more referrals are invited to a social skills ‘lunch bunch’ to work on the targeted skill during lunch on Friday.</a:t>
            </a:r>
          </a:p>
        </p:txBody>
      </p:sp>
    </p:spTree>
    <p:extLst>
      <p:ext uri="{BB962C8B-B14F-4D97-AF65-F5344CB8AC3E}">
        <p14:creationId xmlns:p14="http://schemas.microsoft.com/office/powerpoint/2010/main" val="359262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8637" y="815975"/>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itchFamily="-1" charset="0"/>
                <a:ea typeface="ＭＳ Ｐゴシック" pitchFamily="-108" charset="-128"/>
              </a:rPr>
              <a:t>Critical Features of PBIS</a:t>
            </a: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4" name="Oval 6"/>
          <p:cNvSpPr>
            <a:spLocks noChangeArrowheads="1"/>
          </p:cNvSpPr>
          <p:nvPr/>
        </p:nvSpPr>
        <p:spPr bwMode="auto">
          <a:xfrm>
            <a:off x="2971800" y="20574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5" name="Text Box 7"/>
          <p:cNvSpPr txBox="1">
            <a:spLocks noChangeArrowheads="1"/>
          </p:cNvSpPr>
          <p:nvPr/>
        </p:nvSpPr>
        <p:spPr bwMode="auto">
          <a:xfrm rot="-3258865">
            <a:off x="3028156" y="28297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Knowledgeable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Relevant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Equitable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Supporting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Culturally Valid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Decision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Making</a:t>
            </a:r>
          </a:p>
        </p:txBody>
      </p:sp>
      <p:cxnSp>
        <p:nvCxnSpPr>
          <p:cNvPr id="5" name="Straight Connector 4"/>
          <p:cNvCxnSpPr/>
          <p:nvPr/>
        </p:nvCxnSpPr>
        <p:spPr>
          <a:xfrm>
            <a:off x="4338637" y="11969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3">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spTree>
    <p:extLst>
      <p:ext uri="{BB962C8B-B14F-4D97-AF65-F5344CB8AC3E}">
        <p14:creationId xmlns:p14="http://schemas.microsoft.com/office/powerpoint/2010/main" val="16292697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3260"/>
                                        </p:tgtEl>
                                        <p:attrNameLst>
                                          <p:attrName>style.opacity</p:attrName>
                                        </p:attrNameLst>
                                      </p:cBhvr>
                                      <p:to>
                                        <p:strVal val="0.25"/>
                                      </p:to>
                                    </p:set>
                                    <p:animEffect filter="image" prLst="opacity: 0.25">
                                      <p:cBhvr rctx="IE">
                                        <p:cTn id="7" dur="indefinite"/>
                                        <p:tgtEl>
                                          <p:spTgt spid="53260"/>
                                        </p:tgtEl>
                                      </p:cBhvr>
                                    </p:animEffect>
                                  </p:childTnLst>
                                </p:cTn>
                              </p:par>
                              <p:par>
                                <p:cTn id="8" presetID="9" presetClass="emph" presetSubtype="0" grpId="0" nodeType="withEffect">
                                  <p:stCondLst>
                                    <p:cond delay="0"/>
                                  </p:stCondLst>
                                  <p:childTnLst>
                                    <p:set>
                                      <p:cBhvr rctx="PPT">
                                        <p:cTn id="9" dur="indefinite"/>
                                        <p:tgtEl>
                                          <p:spTgt spid="53251"/>
                                        </p:tgtEl>
                                        <p:attrNameLst>
                                          <p:attrName>style.opacity</p:attrName>
                                        </p:attrNameLst>
                                      </p:cBhvr>
                                      <p:to>
                                        <p:strVal val="0.25"/>
                                      </p:to>
                                    </p:set>
                                    <p:animEffect filter="image" prLst="opacity: 0.25">
                                      <p:cBhvr rctx="IE">
                                        <p:cTn id="10" dur="indefinite"/>
                                        <p:tgtEl>
                                          <p:spTgt spid="53251"/>
                                        </p:tgtEl>
                                      </p:cBhvr>
                                    </p:animEffect>
                                  </p:childTnLst>
                                </p:cTn>
                              </p:par>
                              <p:par>
                                <p:cTn id="11" presetID="9" presetClass="emph" presetSubtype="0" grpId="0" nodeType="withEffect">
                                  <p:stCondLst>
                                    <p:cond delay="0"/>
                                  </p:stCondLst>
                                  <p:childTnLst>
                                    <p:set>
                                      <p:cBhvr rctx="PPT">
                                        <p:cTn id="12" dur="indefinite"/>
                                        <p:tgtEl>
                                          <p:spTgt spid="53253"/>
                                        </p:tgtEl>
                                        <p:attrNameLst>
                                          <p:attrName>style.opacity</p:attrName>
                                        </p:attrNameLst>
                                      </p:cBhvr>
                                      <p:to>
                                        <p:strVal val="0.25"/>
                                      </p:to>
                                    </p:set>
                                    <p:animEffect filter="image" prLst="opacity: 0.25">
                                      <p:cBhvr rctx="IE">
                                        <p:cTn id="13" dur="indefinite"/>
                                        <p:tgtEl>
                                          <p:spTgt spid="53253"/>
                                        </p:tgtEl>
                                      </p:cBhvr>
                                    </p:animEffect>
                                  </p:childTnLst>
                                </p:cTn>
                              </p:par>
                              <p:par>
                                <p:cTn id="14" presetID="9" presetClass="emph" presetSubtype="0" grpId="0" nodeType="withEffect">
                                  <p:stCondLst>
                                    <p:cond delay="0"/>
                                  </p:stCondLst>
                                  <p:childTnLst>
                                    <p:set>
                                      <p:cBhvr rctx="PPT">
                                        <p:cTn id="15" dur="indefinite"/>
                                        <p:tgtEl>
                                          <p:spTgt spid="53257"/>
                                        </p:tgtEl>
                                        <p:attrNameLst>
                                          <p:attrName>style.opacity</p:attrName>
                                        </p:attrNameLst>
                                      </p:cBhvr>
                                      <p:to>
                                        <p:strVal val="0.25"/>
                                      </p:to>
                                    </p:set>
                                    <p:animEffect filter="image" prLst="opacity: 0.25">
                                      <p:cBhvr rctx="IE">
                                        <p:cTn id="16" dur="indefinite"/>
                                        <p:tgtEl>
                                          <p:spTgt spid="53257"/>
                                        </p:tgtEl>
                                      </p:cBhvr>
                                    </p:animEffect>
                                  </p:childTnLst>
                                </p:cTn>
                              </p:par>
                              <p:par>
                                <p:cTn id="17" presetID="9" presetClass="emph" presetSubtype="0" grpId="0" nodeType="withEffect">
                                  <p:stCondLst>
                                    <p:cond delay="0"/>
                                  </p:stCondLst>
                                  <p:childTnLst>
                                    <p:set>
                                      <p:cBhvr rctx="PPT">
                                        <p:cTn id="18" dur="indefinite"/>
                                        <p:tgtEl>
                                          <p:spTgt spid="3"/>
                                        </p:tgtEl>
                                        <p:attrNameLst>
                                          <p:attrName>style.opacity</p:attrName>
                                        </p:attrNameLst>
                                      </p:cBhvr>
                                      <p:to>
                                        <p:strVal val="0.25"/>
                                      </p:to>
                                    </p:set>
                                    <p:animEffect filter="image" prLst="opacity: 0.25">
                                      <p:cBhvr rctx="IE">
                                        <p:cTn id="19" dur="indefinite"/>
                                        <p:tgtEl>
                                          <p:spTgt spid="3"/>
                                        </p:tgtEl>
                                      </p:cBhvr>
                                    </p:animEffect>
                                  </p:childTnLst>
                                </p:cTn>
                              </p:par>
                              <p:par>
                                <p:cTn id="20" presetID="9" presetClass="emph" presetSubtype="0" nodeType="withEffect">
                                  <p:stCondLst>
                                    <p:cond delay="0"/>
                                  </p:stCondLst>
                                  <p:childTnLst>
                                    <p:set>
                                      <p:cBhvr rctx="PPT">
                                        <p:cTn id="21" dur="indefinite"/>
                                        <p:tgtEl>
                                          <p:spTgt spid="22"/>
                                        </p:tgtEl>
                                        <p:attrNameLst>
                                          <p:attrName>style.opacity</p:attrName>
                                        </p:attrNameLst>
                                      </p:cBhvr>
                                      <p:to>
                                        <p:strVal val="0.25"/>
                                      </p:to>
                                    </p:set>
                                    <p:animEffect filter="image" prLst="opacity: 0.25">
                                      <p:cBhvr rctx="IE">
                                        <p:cTn id="22" dur="indefinite"/>
                                        <p:tgtEl>
                                          <p:spTgt spid="22"/>
                                        </p:tgtEl>
                                      </p:cBhvr>
                                    </p:animEffect>
                                  </p:childTnLst>
                                </p:cTn>
                              </p:par>
                              <p:par>
                                <p:cTn id="23" presetID="9" presetClass="emph" presetSubtype="0" nodeType="withEffect">
                                  <p:stCondLst>
                                    <p:cond delay="0"/>
                                  </p:stCondLst>
                                  <p:childTnLst>
                                    <p:set>
                                      <p:cBhvr rctx="PPT">
                                        <p:cTn id="24" dur="indefinite"/>
                                        <p:tgtEl>
                                          <p:spTgt spid="5"/>
                                        </p:tgtEl>
                                        <p:attrNameLst>
                                          <p:attrName>style.opacity</p:attrName>
                                        </p:attrNameLst>
                                      </p:cBhvr>
                                      <p:to>
                                        <p:strVal val="0.25"/>
                                      </p:to>
                                    </p:set>
                                    <p:animEffect filter="image" prLst="opacity: 0.25">
                                      <p:cBhvr rctx="IE">
                                        <p:cTn id="25" dur="indefinite"/>
                                        <p:tgtEl>
                                          <p:spTgt spid="5"/>
                                        </p:tgtEl>
                                      </p:cBhvr>
                                    </p:animEffect>
                                  </p:childTnLst>
                                </p:cTn>
                              </p:par>
                              <p:par>
                                <p:cTn id="26" presetID="9" presetClass="emph" presetSubtype="0" nodeType="withEffect">
                                  <p:stCondLst>
                                    <p:cond delay="0"/>
                                  </p:stCondLst>
                                  <p:childTnLst>
                                    <p:set>
                                      <p:cBhvr rctx="PPT">
                                        <p:cTn id="27" dur="indefinite"/>
                                        <p:tgtEl>
                                          <p:spTgt spid="25"/>
                                        </p:tgtEl>
                                        <p:attrNameLst>
                                          <p:attrName>style.opacity</p:attrName>
                                        </p:attrNameLst>
                                      </p:cBhvr>
                                      <p:to>
                                        <p:strVal val="0.25"/>
                                      </p:to>
                                    </p:set>
                                    <p:animEffect filter="image" prLst="opacity: 0.25">
                                      <p:cBhvr rctx="IE">
                                        <p:cTn id="28" dur="indefinite"/>
                                        <p:tgtEl>
                                          <p:spTgt spid="25"/>
                                        </p:tgtEl>
                                      </p:cBhvr>
                                    </p:animEffect>
                                  </p:childTnLst>
                                </p:cTn>
                              </p:par>
                              <p:par>
                                <p:cTn id="29" presetID="9" presetClass="emph" presetSubtype="0" nodeType="withEffect">
                                  <p:stCondLst>
                                    <p:cond delay="0"/>
                                  </p:stCondLst>
                                  <p:childTnLst>
                                    <p:set>
                                      <p:cBhvr rctx="PPT">
                                        <p:cTn id="30" dur="indefinite"/>
                                        <p:tgtEl>
                                          <p:spTgt spid="26"/>
                                        </p:tgtEl>
                                        <p:attrNameLst>
                                          <p:attrName>style.opacity</p:attrName>
                                        </p:attrNameLst>
                                      </p:cBhvr>
                                      <p:to>
                                        <p:strVal val="0.25"/>
                                      </p:to>
                                    </p:set>
                                    <p:animEffect filter="image" prLst="opacity: 0.25">
                                      <p:cBhvr rctx="IE">
                                        <p:cTn id="31" dur="indefinite"/>
                                        <p:tgtEl>
                                          <p:spTgt spid="26"/>
                                        </p:tgtEl>
                                      </p:cBhvr>
                                    </p:animEffect>
                                  </p:childTnLst>
                                </p:cTn>
                              </p:par>
                              <p:par>
                                <p:cTn id="32" presetID="9" presetClass="emph" presetSubtype="0" nodeType="withEffect">
                                  <p:stCondLst>
                                    <p:cond delay="0"/>
                                  </p:stCondLst>
                                  <p:childTnLst>
                                    <p:set>
                                      <p:cBhvr rctx="PPT">
                                        <p:cTn id="33" dur="indefinite"/>
                                        <p:tgtEl>
                                          <p:spTgt spid="24"/>
                                        </p:tgtEl>
                                        <p:attrNameLst>
                                          <p:attrName>style.opacity</p:attrName>
                                        </p:attrNameLst>
                                      </p:cBhvr>
                                      <p:to>
                                        <p:strVal val="0.25"/>
                                      </p:to>
                                    </p:set>
                                    <p:animEffect filter="image" prLst="opacity: 0.25">
                                      <p:cBhvr rctx="IE">
                                        <p:cTn id="34" dur="indefinite"/>
                                        <p:tgtEl>
                                          <p:spTgt spid="24"/>
                                        </p:tgtEl>
                                      </p:cBhvr>
                                    </p:animEffect>
                                  </p:childTnLst>
                                </p:cTn>
                              </p:par>
                              <p:par>
                                <p:cTn id="35" presetID="9" presetClass="emph" presetSubtype="0" grpId="0" nodeType="withEffect">
                                  <p:stCondLst>
                                    <p:cond delay="0"/>
                                  </p:stCondLst>
                                  <p:childTnLst>
                                    <p:set>
                                      <p:cBhvr rctx="PPT">
                                        <p:cTn id="36" dur="indefinite"/>
                                        <p:tgtEl>
                                          <p:spTgt spid="53258"/>
                                        </p:tgtEl>
                                        <p:attrNameLst>
                                          <p:attrName>style.opacity</p:attrName>
                                        </p:attrNameLst>
                                      </p:cBhvr>
                                      <p:to>
                                        <p:strVal val="0.25"/>
                                      </p:to>
                                    </p:set>
                                    <p:animEffect filter="image" prLst="opacity: 0.25">
                                      <p:cBhvr rctx="IE">
                                        <p:cTn id="37" dur="indefinite"/>
                                        <p:tgtEl>
                                          <p:spTgt spid="53258"/>
                                        </p:tgtEl>
                                      </p:cBhvr>
                                    </p:animEffect>
                                  </p:childTnLst>
                                </p:cTn>
                              </p:par>
                              <p:par>
                                <p:cTn id="38" presetID="9" presetClass="emph" presetSubtype="0" grpId="0" nodeType="withEffect">
                                  <p:stCondLst>
                                    <p:cond delay="0"/>
                                  </p:stCondLst>
                                  <p:childTnLst>
                                    <p:set>
                                      <p:cBhvr rctx="PPT">
                                        <p:cTn id="39" dur="indefinite"/>
                                        <p:tgtEl>
                                          <p:spTgt spid="53261"/>
                                        </p:tgtEl>
                                        <p:attrNameLst>
                                          <p:attrName>style.opacity</p:attrName>
                                        </p:attrNameLst>
                                      </p:cBhvr>
                                      <p:to>
                                        <p:strVal val="0.25"/>
                                      </p:to>
                                    </p:set>
                                    <p:animEffect filter="image" prLst="opacity: 0.25">
                                      <p:cBhvr rctx="IE">
                                        <p:cTn id="40" dur="indefinite"/>
                                        <p:tgtEl>
                                          <p:spTgt spid="53261"/>
                                        </p:tgtEl>
                                      </p:cBhvr>
                                    </p:animEffect>
                                  </p:childTnLst>
                                </p:cTn>
                              </p:par>
                              <p:par>
                                <p:cTn id="41" presetID="9" presetClass="emph" presetSubtype="0" grpId="0" nodeType="withEffect">
                                  <p:stCondLst>
                                    <p:cond delay="0"/>
                                  </p:stCondLst>
                                  <p:childTnLst>
                                    <p:set>
                                      <p:cBhvr rctx="PPT">
                                        <p:cTn id="42" dur="indefinite"/>
                                        <p:tgtEl>
                                          <p:spTgt spid="53262"/>
                                        </p:tgtEl>
                                        <p:attrNameLst>
                                          <p:attrName>style.opacity</p:attrName>
                                        </p:attrNameLst>
                                      </p:cBhvr>
                                      <p:to>
                                        <p:strVal val="0.25"/>
                                      </p:to>
                                    </p:set>
                                    <p:animEffect filter="image" prLst="opacity: 0.25">
                                      <p:cBhvr rctx="IE">
                                        <p:cTn id="43" dur="indefinite"/>
                                        <p:tgtEl>
                                          <p:spTgt spid="53262"/>
                                        </p:tgtEl>
                                      </p:cBhvr>
                                    </p:animEffect>
                                  </p:childTnLst>
                                </p:cTn>
                              </p:par>
                              <p:par>
                                <p:cTn id="44" presetID="9" presetClass="emph" presetSubtype="0" grpId="0" nodeType="withEffect">
                                  <p:stCondLst>
                                    <p:cond delay="0"/>
                                  </p:stCondLst>
                                  <p:childTnLst>
                                    <p:set>
                                      <p:cBhvr rctx="PPT">
                                        <p:cTn id="45" dur="indefinite"/>
                                        <p:tgtEl>
                                          <p:spTgt spid="53259"/>
                                        </p:tgtEl>
                                        <p:attrNameLst>
                                          <p:attrName>style.opacity</p:attrName>
                                        </p:attrNameLst>
                                      </p:cBhvr>
                                      <p:to>
                                        <p:strVal val="0.25"/>
                                      </p:to>
                                    </p:set>
                                    <p:animEffect filter="image" prLst="opacity: 0.25">
                                      <p:cBhvr rctx="IE">
                                        <p:cTn id="46" dur="indefinite"/>
                                        <p:tgtEl>
                                          <p:spTgt spid="53259"/>
                                        </p:tgtEl>
                                      </p:cBhvr>
                                    </p:animEffect>
                                  </p:childTnLst>
                                </p:cTn>
                              </p:par>
                              <p:par>
                                <p:cTn id="47" presetID="9" presetClass="emph" presetSubtype="0" grpId="0" nodeType="withEffect">
                                  <p:stCondLst>
                                    <p:cond delay="0"/>
                                  </p:stCondLst>
                                  <p:childTnLst>
                                    <p:set>
                                      <p:cBhvr rctx="PPT">
                                        <p:cTn id="48" dur="indefinite"/>
                                        <p:tgtEl>
                                          <p:spTgt spid="53256"/>
                                        </p:tgtEl>
                                        <p:attrNameLst>
                                          <p:attrName>style.opacity</p:attrName>
                                        </p:attrNameLst>
                                      </p:cBhvr>
                                      <p:to>
                                        <p:strVal val="0.25"/>
                                      </p:to>
                                    </p:set>
                                    <p:animEffect filter="image" prLst="opacity: 0.25">
                                      <p:cBhvr rctx="IE">
                                        <p:cTn id="49" dur="indefinite"/>
                                        <p:tgtEl>
                                          <p:spTgt spid="53256"/>
                                        </p:tgtEl>
                                      </p:cBhvr>
                                    </p:animEffect>
                                  </p:childTnLst>
                                </p:cTn>
                              </p:par>
                              <p:par>
                                <p:cTn id="50" presetID="9" presetClass="emph" presetSubtype="0" grpId="0" nodeType="withEffect">
                                  <p:stCondLst>
                                    <p:cond delay="0"/>
                                  </p:stCondLst>
                                  <p:childTnLst>
                                    <p:set>
                                      <p:cBhvr rctx="PPT">
                                        <p:cTn id="51" dur="indefinite"/>
                                        <p:tgtEl>
                                          <p:spTgt spid="53252"/>
                                        </p:tgtEl>
                                        <p:attrNameLst>
                                          <p:attrName>style.opacity</p:attrName>
                                        </p:attrNameLst>
                                      </p:cBhvr>
                                      <p:to>
                                        <p:strVal val="0.25"/>
                                      </p:to>
                                    </p:set>
                                    <p:animEffect filter="image" prLst="opacity: 0.25">
                                      <p:cBhvr rctx="IE">
                                        <p:cTn id="52" dur="indefinite"/>
                                        <p:tgtEl>
                                          <p:spTgt spid="53252"/>
                                        </p:tgtEl>
                                      </p:cBhvr>
                                    </p:animEffect>
                                  </p:childTnLst>
                                </p:cTn>
                              </p:par>
                              <p:par>
                                <p:cTn id="53" presetID="6" presetClass="emph" presetSubtype="0" fill="hold" grpId="0" nodeType="withEffect">
                                  <p:stCondLst>
                                    <p:cond delay="0"/>
                                  </p:stCondLst>
                                  <p:childTnLst>
                                    <p:animScale>
                                      <p:cBhvr>
                                        <p:cTn id="54" dur="2000" fill="hold"/>
                                        <p:tgtEl>
                                          <p:spTgt spid="53255"/>
                                        </p:tgtEl>
                                      </p:cBhvr>
                                      <p:by x="150000" y="150000"/>
                                    </p:animScale>
                                  </p:childTnLst>
                                </p:cTn>
                              </p:par>
                              <p:par>
                                <p:cTn id="55" presetID="6" presetClass="emph" presetSubtype="0" fill="hold" grpId="0" nodeType="withEffect">
                                  <p:stCondLst>
                                    <p:cond delay="0"/>
                                  </p:stCondLst>
                                  <p:childTnLst>
                                    <p:animScale>
                                      <p:cBhvr>
                                        <p:cTn id="56" dur="2000" fill="hold"/>
                                        <p:tgtEl>
                                          <p:spTgt spid="5325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3251" grpId="0" animBg="1"/>
      <p:bldP spid="53252" grpId="0" animBg="1"/>
      <p:bldP spid="53253" grpId="0" animBg="1"/>
      <p:bldP spid="53254" grpId="0" animBg="1"/>
      <p:bldP spid="53255" grpId="0"/>
      <p:bldP spid="53256" grpId="0"/>
      <p:bldP spid="53257" grpId="0"/>
      <p:bldP spid="53258" grpId="0"/>
      <p:bldP spid="53259" grpId="0"/>
      <p:bldP spid="53260" grpId="0"/>
      <p:bldP spid="53261" grpId="0"/>
      <p:bldP spid="5326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Focus on Systems</a:t>
            </a:r>
          </a:p>
        </p:txBody>
      </p:sp>
      <p:grpSp>
        <p:nvGrpSpPr>
          <p:cNvPr id="2" name="Group 1"/>
          <p:cNvGrpSpPr/>
          <p:nvPr/>
        </p:nvGrpSpPr>
        <p:grpSpPr>
          <a:xfrm>
            <a:off x="6858000" y="76200"/>
            <a:ext cx="2209800" cy="2209800"/>
            <a:chOff x="6858000" y="76200"/>
            <a:chExt cx="2209800" cy="2209800"/>
          </a:xfrm>
        </p:grpSpPr>
        <p:sp>
          <p:nvSpPr>
            <p:cNvPr id="6"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7"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
        <p:nvSpPr>
          <p:cNvPr id="10" name="Oval Callout 9"/>
          <p:cNvSpPr/>
          <p:nvPr/>
        </p:nvSpPr>
        <p:spPr>
          <a:xfrm>
            <a:off x="2286000" y="2438400"/>
            <a:ext cx="4419600" cy="3048000"/>
          </a:xfrm>
          <a:prstGeom prst="wedgeEllipseCallout">
            <a:avLst>
              <a:gd name="adj1" fmla="val 55650"/>
              <a:gd name="adj2" fmla="val -62483"/>
            </a:avLst>
          </a:prstGeom>
          <a:solidFill>
            <a:srgbClr val="FF6FCF">
              <a:alpha val="25000"/>
            </a:srgbClr>
          </a:solidFill>
          <a:ln w="38100" cmpd="sng">
            <a:solidFill>
              <a:srgbClr val="FF6FC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Franklin Gothic Book"/>
                <a:ea typeface="+mn-ea"/>
                <a:cs typeface="+mn-cs"/>
              </a:rPr>
              <a:t>What are key systems features to support staff?</a:t>
            </a:r>
          </a:p>
        </p:txBody>
      </p:sp>
      <p:grpSp>
        <p:nvGrpSpPr>
          <p:cNvPr id="11" name="Group 5"/>
          <p:cNvGrpSpPr/>
          <p:nvPr/>
        </p:nvGrpSpPr>
        <p:grpSpPr>
          <a:xfrm>
            <a:off x="-140380" y="5333999"/>
            <a:ext cx="1588180" cy="1676401"/>
            <a:chOff x="-140380" y="5333999"/>
            <a:chExt cx="1588180" cy="1676401"/>
          </a:xfrm>
        </p:grpSpPr>
        <p:pic>
          <p:nvPicPr>
            <p:cNvPr id="12"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Tree>
    <p:extLst>
      <p:ext uri="{BB962C8B-B14F-4D97-AF65-F5344CB8AC3E}">
        <p14:creationId xmlns:p14="http://schemas.microsoft.com/office/powerpoint/2010/main" val="56449620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Systems</a:t>
            </a:r>
          </a:p>
        </p:txBody>
      </p:sp>
      <p:sp>
        <p:nvSpPr>
          <p:cNvPr id="3" name="Content Placeholder 2"/>
          <p:cNvSpPr>
            <a:spLocks noGrp="1"/>
          </p:cNvSpPr>
          <p:nvPr>
            <p:ph idx="1"/>
          </p:nvPr>
        </p:nvSpPr>
        <p:spPr>
          <a:xfrm>
            <a:off x="457200" y="1722437"/>
            <a:ext cx="7391400" cy="4906963"/>
          </a:xfrm>
        </p:spPr>
        <p:txBody>
          <a:bodyPr/>
          <a:lstStyle/>
          <a:p>
            <a:pPr marL="0" lvl="0" indent="0">
              <a:buNone/>
            </a:pPr>
            <a:r>
              <a:rPr lang="en-US" sz="2800" dirty="0"/>
              <a:t>For each item in your action plan, ensure:</a:t>
            </a:r>
          </a:p>
          <a:p>
            <a:pPr lvl="0">
              <a:buFont typeface="Wingdings" charset="2"/>
              <a:buChar char="q"/>
            </a:pPr>
            <a:r>
              <a:rPr lang="en-US" sz="2400" dirty="0"/>
              <a:t>Agreement by &gt;80% faculty and staff</a:t>
            </a:r>
          </a:p>
          <a:p>
            <a:pPr>
              <a:buFont typeface="Wingdings" charset="2"/>
              <a:buChar char="q"/>
            </a:pPr>
            <a:r>
              <a:rPr lang="en-US" sz="2400" dirty="0"/>
              <a:t>Include procedures for informing others (e.g. families, community, district administrators, substitute teachers &amp; staff)</a:t>
            </a:r>
          </a:p>
          <a:p>
            <a:pPr lvl="0">
              <a:buFont typeface="Wingdings" charset="2"/>
              <a:buChar char="q"/>
            </a:pPr>
            <a:r>
              <a:rPr lang="en-US" sz="2400" dirty="0"/>
              <a:t>Includes procedures for providing instruction to new faculty, staff, students, etc.</a:t>
            </a:r>
          </a:p>
          <a:p>
            <a:pPr>
              <a:buFont typeface="Wingdings" charset="2"/>
              <a:buChar char="q"/>
            </a:pPr>
            <a:r>
              <a:rPr lang="en-US" sz="2400" dirty="0"/>
              <a:t>Schedule continuous evaluation of effectiveness, efficiency, and relevance</a:t>
            </a:r>
          </a:p>
          <a:p>
            <a:pPr>
              <a:buFont typeface="Wingdings" charset="2"/>
              <a:buChar char="q"/>
            </a:pPr>
            <a:r>
              <a:rPr lang="en-US" sz="2400" dirty="0"/>
              <a:t>Include in school publications (e.g., handbook, posters, newsletters, etc.)</a:t>
            </a:r>
          </a:p>
          <a:p>
            <a:pPr lvl="0"/>
            <a:endParaRPr lang="en-US" sz="2400" dirty="0"/>
          </a:p>
          <a:p>
            <a:pPr lvl="0"/>
            <a:endParaRPr lang="en-US" sz="2400" dirty="0"/>
          </a:p>
          <a:p>
            <a:endParaRPr lang="en-US" sz="2800" dirty="0"/>
          </a:p>
        </p:txBody>
      </p:sp>
      <p:pic>
        <p:nvPicPr>
          <p:cNvPr id="11" name="Picture 10"/>
          <p:cNvPicPr>
            <a:picLocks noChangeAspect="1"/>
          </p:cNvPicPr>
          <p:nvPr/>
        </p:nvPicPr>
        <p:blipFill>
          <a:blip r:embed="rId2"/>
          <a:stretch>
            <a:fillRect/>
          </a:stretch>
        </p:blipFill>
        <p:spPr>
          <a:xfrm>
            <a:off x="-29667" y="914400"/>
            <a:ext cx="838200" cy="838200"/>
          </a:xfrm>
          <a:prstGeom prst="rect">
            <a:avLst/>
          </a:prstGeom>
        </p:spPr>
      </p:pic>
      <p:grpSp>
        <p:nvGrpSpPr>
          <p:cNvPr id="12" name="Group 5"/>
          <p:cNvGrpSpPr/>
          <p:nvPr/>
        </p:nvGrpSpPr>
        <p:grpSpPr>
          <a:xfrm>
            <a:off x="7772400" y="4648200"/>
            <a:ext cx="1588180" cy="1676401"/>
            <a:chOff x="-140380" y="5333999"/>
            <a:chExt cx="1588180" cy="1676401"/>
          </a:xfrm>
        </p:grpSpPr>
        <p:pic>
          <p:nvPicPr>
            <p:cNvPr id="13"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grpSp>
        <p:nvGrpSpPr>
          <p:cNvPr id="2" name="Group 1"/>
          <p:cNvGrpSpPr/>
          <p:nvPr/>
        </p:nvGrpSpPr>
        <p:grpSpPr>
          <a:xfrm>
            <a:off x="6858000" y="76200"/>
            <a:ext cx="2209800" cy="2209800"/>
            <a:chOff x="6858000" y="76200"/>
            <a:chExt cx="2209800" cy="2209800"/>
          </a:xfrm>
        </p:grpSpPr>
        <p:sp>
          <p:nvSpPr>
            <p:cNvPr id="10"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5"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Tree>
    <p:extLst>
      <p:ext uri="{BB962C8B-B14F-4D97-AF65-F5344CB8AC3E}">
        <p14:creationId xmlns:p14="http://schemas.microsoft.com/office/powerpoint/2010/main" val="49054044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a:solidFill>
                  <a:srgbClr val="008000"/>
                </a:solidFill>
              </a:rPr>
              <a:t>Example PBIS Systems</a:t>
            </a:r>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
        <p:nvSpPr>
          <p:cNvPr id="6" name="Content Placeholder 2"/>
          <p:cNvSpPr txBox="1">
            <a:spLocks/>
          </p:cNvSpPr>
          <p:nvPr/>
        </p:nvSpPr>
        <p:spPr bwMode="auto">
          <a:xfrm rot="20652931">
            <a:off x="127379" y="2009020"/>
            <a:ext cx="4953000" cy="1921985"/>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Members of our team presented PBIS to our staff and presented drafts of each component of the practices.  Staff were invited to give feedback and then asked to fully support the revised versions.  Explicit training was also provided.</a:t>
            </a:r>
          </a:p>
        </p:txBody>
      </p:sp>
      <p:sp>
        <p:nvSpPr>
          <p:cNvPr id="5" name="Content Placeholder 2"/>
          <p:cNvSpPr txBox="1">
            <a:spLocks/>
          </p:cNvSpPr>
          <p:nvPr/>
        </p:nvSpPr>
        <p:spPr bwMode="auto">
          <a:xfrm rot="937863">
            <a:off x="4595741" y="2618303"/>
            <a:ext cx="4446268" cy="206055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Members of the administrative and PBIS teams actively observed staff members implementation efforts and gave “Thank you” notes to staff who met and exceeded expectations.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endParaRPr>
          </a:p>
        </p:txBody>
      </p:sp>
      <p:sp>
        <p:nvSpPr>
          <p:cNvPr id="3" name="Content Placeholder 2"/>
          <p:cNvSpPr>
            <a:spLocks noGrp="1"/>
          </p:cNvSpPr>
          <p:nvPr>
            <p:ph idx="1"/>
          </p:nvPr>
        </p:nvSpPr>
        <p:spPr>
          <a:xfrm>
            <a:off x="2209800" y="4648200"/>
            <a:ext cx="4953000" cy="2195232"/>
          </a:xfrm>
          <a:solidFill>
            <a:schemeClr val="bg1"/>
          </a:solidFill>
        </p:spPr>
        <p:txBody>
          <a:bodyPr/>
          <a:lstStyle/>
          <a:p>
            <a:r>
              <a:rPr lang="en-US" sz="2000" dirty="0">
                <a:solidFill>
                  <a:srgbClr val="008000"/>
                </a:solidFill>
              </a:rPr>
              <a:t>Students were invited to nominate staff for going above and beyond by providing positive supports during classes.  Nominated staff had their names read, and students brought staff coffee/tea/preferred liquid the next morning.</a:t>
            </a:r>
          </a:p>
        </p:txBody>
      </p:sp>
    </p:spTree>
    <p:extLst>
      <p:ext uri="{BB962C8B-B14F-4D97-AF65-F5344CB8AC3E}">
        <p14:creationId xmlns:p14="http://schemas.microsoft.com/office/powerpoint/2010/main" val="394012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33400" y="762000"/>
            <a:ext cx="8229600" cy="5867400"/>
          </a:xfrm>
          <a:prstGeom prst="roundRect">
            <a:avLst/>
          </a:prstGeom>
          <a:solidFill>
            <a:srgbClr val="FFFF00">
              <a:alpha val="25000"/>
            </a:srgb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32770" name="Rectangle 2"/>
          <p:cNvSpPr>
            <a:spLocks noChangeArrowheads="1"/>
          </p:cNvSpPr>
          <p:nvPr/>
        </p:nvSpPr>
        <p:spPr bwMode="auto">
          <a:xfrm>
            <a:off x="76200" y="76200"/>
            <a:ext cx="8991600" cy="6096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pitchFamily="-1" charset="0"/>
                <a:ea typeface="ＭＳ Ｐゴシック" pitchFamily="-108" charset="-128"/>
              </a:rPr>
              <a:t>Critical Features of PBIS</a:t>
            </a:r>
          </a:p>
        </p:txBody>
      </p:sp>
      <p:sp>
        <p:nvSpPr>
          <p:cNvPr id="53251" name="Oval 3"/>
          <p:cNvSpPr>
            <a:spLocks noChangeArrowheads="1"/>
          </p:cNvSpPr>
          <p:nvPr/>
        </p:nvSpPr>
        <p:spPr bwMode="auto">
          <a:xfrm>
            <a:off x="2693987" y="1485900"/>
            <a:ext cx="4267200" cy="4511675"/>
          </a:xfrm>
          <a:prstGeom prst="ellipse">
            <a:avLst/>
          </a:prstGeom>
          <a:solidFill>
            <a:schemeClr val="bg1"/>
          </a:solidFill>
          <a:ln w="63500">
            <a:solidFill>
              <a:srgbClr val="333399"/>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2" name="Oval 4"/>
          <p:cNvSpPr>
            <a:spLocks noChangeArrowheads="1"/>
          </p:cNvSpPr>
          <p:nvPr/>
        </p:nvSpPr>
        <p:spPr bwMode="auto">
          <a:xfrm>
            <a:off x="3608387" y="3406775"/>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endParaRPr>
          </a:p>
        </p:txBody>
      </p:sp>
      <p:sp>
        <p:nvSpPr>
          <p:cNvPr id="53253" name="Oval 5"/>
          <p:cNvSpPr>
            <a:spLocks noChangeArrowheads="1"/>
          </p:cNvSpPr>
          <p:nvPr/>
        </p:nvSpPr>
        <p:spPr bwMode="auto">
          <a:xfrm>
            <a:off x="4294187" y="2263775"/>
            <a:ext cx="2286000" cy="2209800"/>
          </a:xfrm>
          <a:prstGeom prst="ellipse">
            <a:avLst/>
          </a:prstGeom>
          <a:solidFill>
            <a:srgbClr val="B2ECC4">
              <a:alpha val="50195"/>
            </a:srgbClr>
          </a:solidFill>
          <a:ln w="63500">
            <a:solidFill>
              <a:srgbClr val="B2ECC4"/>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4" name="Oval 6"/>
          <p:cNvSpPr>
            <a:spLocks noChangeArrowheads="1"/>
          </p:cNvSpPr>
          <p:nvPr/>
        </p:nvSpPr>
        <p:spPr bwMode="auto">
          <a:xfrm>
            <a:off x="2971800" y="20574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53255" name="Text Box 7"/>
          <p:cNvSpPr txBox="1">
            <a:spLocks noChangeArrowheads="1"/>
          </p:cNvSpPr>
          <p:nvPr/>
        </p:nvSpPr>
        <p:spPr bwMode="auto">
          <a:xfrm rot="-3258865">
            <a:off x="3028156" y="28297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sp>
        <p:nvSpPr>
          <p:cNvPr id="53256" name="Text Box 8"/>
          <p:cNvSpPr txBox="1">
            <a:spLocks noChangeArrowheads="1"/>
          </p:cNvSpPr>
          <p:nvPr/>
        </p:nvSpPr>
        <p:spPr bwMode="auto">
          <a:xfrm>
            <a:off x="3973512" y="4708525"/>
            <a:ext cx="1665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PRACTICES</a:t>
            </a:r>
          </a:p>
        </p:txBody>
      </p:sp>
      <p:sp>
        <p:nvSpPr>
          <p:cNvPr id="53257" name="Text Box 9"/>
          <p:cNvSpPr txBox="1">
            <a:spLocks noChangeArrowheads="1"/>
          </p:cNvSpPr>
          <p:nvPr/>
        </p:nvSpPr>
        <p:spPr bwMode="auto">
          <a:xfrm rot="2905354">
            <a:off x="5316537" y="2965450"/>
            <a:ext cx="850900"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DATA</a:t>
            </a:r>
          </a:p>
        </p:txBody>
      </p:sp>
      <p:sp>
        <p:nvSpPr>
          <p:cNvPr id="53258" name="Text Box 10"/>
          <p:cNvSpPr txBox="1">
            <a:spLocks noChangeArrowheads="1"/>
          </p:cNvSpPr>
          <p:nvPr/>
        </p:nvSpPr>
        <p:spPr bwMode="auto">
          <a:xfrm>
            <a:off x="457200" y="1958975"/>
            <a:ext cx="2128837"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Knowledgeable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Staff Behavior</a:t>
            </a:r>
          </a:p>
        </p:txBody>
      </p:sp>
      <p:sp>
        <p:nvSpPr>
          <p:cNvPr id="53259" name="Text Box 11"/>
          <p:cNvSpPr txBox="1">
            <a:spLocks noChangeArrowheads="1"/>
          </p:cNvSpPr>
          <p:nvPr/>
        </p:nvSpPr>
        <p:spPr bwMode="auto">
          <a:xfrm>
            <a:off x="2900362" y="5997575"/>
            <a:ext cx="3995738" cy="70802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Relevant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Evidence-based Interventions</a:t>
            </a:r>
          </a:p>
        </p:txBody>
      </p:sp>
      <p:sp>
        <p:nvSpPr>
          <p:cNvPr id="53260" name="Text Box 12"/>
          <p:cNvSpPr txBox="1">
            <a:spLocks noChangeArrowheads="1"/>
          </p:cNvSpPr>
          <p:nvPr/>
        </p:nvSpPr>
        <p:spPr bwMode="auto">
          <a:xfrm>
            <a:off x="3937000" y="1714500"/>
            <a:ext cx="1665287"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itchFamily="-1" charset="0"/>
                <a:ea typeface="Arial" pitchFamily="-1" charset="0"/>
                <a:cs typeface="Arial" pitchFamily="-1" charset="0"/>
              </a:rPr>
              <a:t>OUTCOMES</a:t>
            </a:r>
          </a:p>
        </p:txBody>
      </p:sp>
      <p:sp>
        <p:nvSpPr>
          <p:cNvPr id="53261" name="Text Box 13"/>
          <p:cNvSpPr txBox="1">
            <a:spLocks noChangeArrowheads="1"/>
          </p:cNvSpPr>
          <p:nvPr/>
        </p:nvSpPr>
        <p:spPr bwMode="auto">
          <a:xfrm>
            <a:off x="757237" y="793750"/>
            <a:ext cx="8034338" cy="70802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 </a:t>
            </a: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Equitable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Social Competence &amp; Academic Achievement</a:t>
            </a:r>
          </a:p>
        </p:txBody>
      </p:sp>
      <p:sp>
        <p:nvSpPr>
          <p:cNvPr id="53262" name="Text Box 14"/>
          <p:cNvSpPr txBox="1">
            <a:spLocks noChangeArrowheads="1"/>
          </p:cNvSpPr>
          <p:nvPr/>
        </p:nvSpPr>
        <p:spPr bwMode="auto">
          <a:xfrm>
            <a:off x="6700837" y="1958975"/>
            <a:ext cx="2103438" cy="1323975"/>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Supporting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Culturally Valid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Decision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Making</a:t>
            </a:r>
          </a:p>
        </p:txBody>
      </p:sp>
      <p:cxnSp>
        <p:nvCxnSpPr>
          <p:cNvPr id="5" name="Straight Connector 4"/>
          <p:cNvCxnSpPr/>
          <p:nvPr/>
        </p:nvCxnSpPr>
        <p:spPr>
          <a:xfrm>
            <a:off x="4419600" y="1219200"/>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8532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414837" y="6378575"/>
            <a:ext cx="22860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604837" y="26447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4837" y="2949575"/>
            <a:ext cx="182880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30" name="Picture 29"/>
          <p:cNvPicPr/>
          <p:nvPr/>
        </p:nvPicPr>
        <p:blipFill>
          <a:blip r:embed="rId3">
            <a:extLst>
              <a:ext uri="{28A0092B-C50C-407E-A947-70E740481C1C}">
                <a14:useLocalDpi xmlns:a14="http://schemas.microsoft.com/office/drawing/2010/main"/>
              </a:ext>
            </a:extLst>
          </a:blip>
          <a:srcRect/>
          <a:stretch>
            <a:fillRect/>
          </a:stretch>
        </p:blipFill>
        <p:spPr bwMode="auto">
          <a:xfrm>
            <a:off x="8001506" y="228600"/>
            <a:ext cx="1142494" cy="1143000"/>
          </a:xfrm>
          <a:prstGeom prst="rect">
            <a:avLst/>
          </a:prstGeom>
          <a:noFill/>
          <a:ln>
            <a:noFill/>
          </a:ln>
        </p:spPr>
      </p:pic>
    </p:spTree>
    <p:extLst>
      <p:ext uri="{BB962C8B-B14F-4D97-AF65-F5344CB8AC3E}">
        <p14:creationId xmlns:p14="http://schemas.microsoft.com/office/powerpoint/2010/main" val="137552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53260"/>
                                        </p:tgtEl>
                                        <p:attrNameLst>
                                          <p:attrName>style.opacity</p:attrName>
                                        </p:attrNameLst>
                                      </p:cBhvr>
                                      <p:to>
                                        <p:strVal val="0.25"/>
                                      </p:to>
                                    </p:set>
                                    <p:animEffect filter="image" prLst="opacity: 0.25">
                                      <p:cBhvr rctx="IE">
                                        <p:cTn id="7" dur="indefinite"/>
                                        <p:tgtEl>
                                          <p:spTgt spid="53260"/>
                                        </p:tgtEl>
                                      </p:cBhvr>
                                    </p:animEffect>
                                  </p:childTnLst>
                                </p:cTn>
                              </p:par>
                              <p:par>
                                <p:cTn id="8" presetID="9" presetClass="emph" presetSubtype="0" grpId="0" nodeType="withEffect">
                                  <p:stCondLst>
                                    <p:cond delay="0"/>
                                  </p:stCondLst>
                                  <p:childTnLst>
                                    <p:set>
                                      <p:cBhvr rctx="PPT">
                                        <p:cTn id="9" dur="indefinite"/>
                                        <p:tgtEl>
                                          <p:spTgt spid="53251"/>
                                        </p:tgtEl>
                                        <p:attrNameLst>
                                          <p:attrName>style.opacity</p:attrName>
                                        </p:attrNameLst>
                                      </p:cBhvr>
                                      <p:to>
                                        <p:strVal val="0.25"/>
                                      </p:to>
                                    </p:set>
                                    <p:animEffect filter="image" prLst="opacity: 0.25">
                                      <p:cBhvr rctx="IE">
                                        <p:cTn id="10" dur="indefinite"/>
                                        <p:tgtEl>
                                          <p:spTgt spid="53251"/>
                                        </p:tgtEl>
                                      </p:cBhvr>
                                    </p:animEffect>
                                  </p:childTnLst>
                                </p:cTn>
                              </p:par>
                              <p:par>
                                <p:cTn id="11" presetID="9" presetClass="emph" presetSubtype="0" grpId="0" nodeType="withEffect">
                                  <p:stCondLst>
                                    <p:cond delay="0"/>
                                  </p:stCondLst>
                                  <p:childTnLst>
                                    <p:set>
                                      <p:cBhvr rctx="PPT">
                                        <p:cTn id="12" dur="indefinite"/>
                                        <p:tgtEl>
                                          <p:spTgt spid="53253"/>
                                        </p:tgtEl>
                                        <p:attrNameLst>
                                          <p:attrName>style.opacity</p:attrName>
                                        </p:attrNameLst>
                                      </p:cBhvr>
                                      <p:to>
                                        <p:strVal val="0.25"/>
                                      </p:to>
                                    </p:set>
                                    <p:animEffect filter="image" prLst="opacity: 0.25">
                                      <p:cBhvr rctx="IE">
                                        <p:cTn id="13" dur="indefinite"/>
                                        <p:tgtEl>
                                          <p:spTgt spid="53253"/>
                                        </p:tgtEl>
                                      </p:cBhvr>
                                    </p:animEffect>
                                  </p:childTnLst>
                                </p:cTn>
                              </p:par>
                              <p:par>
                                <p:cTn id="14" presetID="9" presetClass="emph" presetSubtype="0" grpId="0" nodeType="withEffect">
                                  <p:stCondLst>
                                    <p:cond delay="0"/>
                                  </p:stCondLst>
                                  <p:childTnLst>
                                    <p:set>
                                      <p:cBhvr rctx="PPT">
                                        <p:cTn id="15" dur="indefinite"/>
                                        <p:tgtEl>
                                          <p:spTgt spid="53257"/>
                                        </p:tgtEl>
                                        <p:attrNameLst>
                                          <p:attrName>style.opacity</p:attrName>
                                        </p:attrNameLst>
                                      </p:cBhvr>
                                      <p:to>
                                        <p:strVal val="0.25"/>
                                      </p:to>
                                    </p:set>
                                    <p:animEffect filter="image" prLst="opacity: 0.25">
                                      <p:cBhvr rctx="IE">
                                        <p:cTn id="16" dur="indefinite"/>
                                        <p:tgtEl>
                                          <p:spTgt spid="53257"/>
                                        </p:tgtEl>
                                      </p:cBhvr>
                                    </p:animEffect>
                                  </p:childTnLst>
                                </p:cTn>
                              </p:par>
                              <p:par>
                                <p:cTn id="17" presetID="9" presetClass="emph" presetSubtype="0" grpId="0" nodeType="withEffect">
                                  <p:stCondLst>
                                    <p:cond delay="0"/>
                                  </p:stCondLst>
                                  <p:childTnLst>
                                    <p:set>
                                      <p:cBhvr rctx="PPT">
                                        <p:cTn id="18" dur="indefinite"/>
                                        <p:tgtEl>
                                          <p:spTgt spid="53256"/>
                                        </p:tgtEl>
                                        <p:attrNameLst>
                                          <p:attrName>style.opacity</p:attrName>
                                        </p:attrNameLst>
                                      </p:cBhvr>
                                      <p:to>
                                        <p:strVal val="0.25"/>
                                      </p:to>
                                    </p:set>
                                    <p:animEffect filter="image" prLst="opacity: 0.25">
                                      <p:cBhvr rctx="IE">
                                        <p:cTn id="19" dur="indefinite"/>
                                        <p:tgtEl>
                                          <p:spTgt spid="53256"/>
                                        </p:tgtEl>
                                      </p:cBhvr>
                                    </p:animEffect>
                                  </p:childTnLst>
                                </p:cTn>
                              </p:par>
                              <p:par>
                                <p:cTn id="20" presetID="9" presetClass="emph" presetSubtype="0" grpId="0" nodeType="withEffect">
                                  <p:stCondLst>
                                    <p:cond delay="0"/>
                                  </p:stCondLst>
                                  <p:childTnLst>
                                    <p:set>
                                      <p:cBhvr rctx="PPT">
                                        <p:cTn id="21" dur="indefinite"/>
                                        <p:tgtEl>
                                          <p:spTgt spid="53252"/>
                                        </p:tgtEl>
                                        <p:attrNameLst>
                                          <p:attrName>style.opacity</p:attrName>
                                        </p:attrNameLst>
                                      </p:cBhvr>
                                      <p:to>
                                        <p:strVal val="0.25"/>
                                      </p:to>
                                    </p:set>
                                    <p:animEffect filter="image" prLst="opacity: 0.25">
                                      <p:cBhvr rctx="IE">
                                        <p:cTn id="22" dur="indefinite"/>
                                        <p:tgtEl>
                                          <p:spTgt spid="53252"/>
                                        </p:tgtEl>
                                      </p:cBhvr>
                                    </p:animEffect>
                                  </p:childTnLst>
                                </p:cTn>
                              </p:par>
                              <p:par>
                                <p:cTn id="23" presetID="9" presetClass="emph" presetSubtype="0" grpId="0" nodeType="withEffect">
                                  <p:stCondLst>
                                    <p:cond delay="0"/>
                                  </p:stCondLst>
                                  <p:childTnLst>
                                    <p:set>
                                      <p:cBhvr rctx="PPT">
                                        <p:cTn id="24" dur="indefinite"/>
                                        <p:tgtEl>
                                          <p:spTgt spid="53254"/>
                                        </p:tgtEl>
                                        <p:attrNameLst>
                                          <p:attrName>style.opacity</p:attrName>
                                        </p:attrNameLst>
                                      </p:cBhvr>
                                      <p:to>
                                        <p:strVal val="0.5"/>
                                      </p:to>
                                    </p:set>
                                    <p:animEffect filter="image" prLst="opacity: 0.5">
                                      <p:cBhvr rctx="IE">
                                        <p:cTn id="25" dur="indefinite"/>
                                        <p:tgtEl>
                                          <p:spTgt spid="53254"/>
                                        </p:tgtEl>
                                      </p:cBhvr>
                                    </p:animEffect>
                                  </p:childTnLst>
                                </p:cTn>
                              </p:par>
                              <p:par>
                                <p:cTn id="26" presetID="9" presetClass="emph" presetSubtype="0" grpId="0" nodeType="withEffect">
                                  <p:stCondLst>
                                    <p:cond delay="0"/>
                                  </p:stCondLst>
                                  <p:childTnLst>
                                    <p:set>
                                      <p:cBhvr rctx="PPT">
                                        <p:cTn id="27" dur="indefinite"/>
                                        <p:tgtEl>
                                          <p:spTgt spid="53255"/>
                                        </p:tgtEl>
                                        <p:attrNameLst>
                                          <p:attrName>style.opacity</p:attrName>
                                        </p:attrNameLst>
                                      </p:cBhvr>
                                      <p:to>
                                        <p:strVal val="0.5"/>
                                      </p:to>
                                    </p:set>
                                    <p:animEffect filter="image" prLst="opacity: 0.5">
                                      <p:cBhvr rctx="IE">
                                        <p:cTn id="28" dur="indefinite"/>
                                        <p:tgtEl>
                                          <p:spTgt spid="53255"/>
                                        </p:tgtEl>
                                      </p:cBhvr>
                                    </p:animEffect>
                                  </p:childTnLst>
                                </p:cTn>
                              </p:par>
                              <p:par>
                                <p:cTn id="29" presetID="1" presetClass="emph" presetSubtype="2" fill="hold" grpId="0" nodeType="withEffect">
                                  <p:stCondLst>
                                    <p:cond delay="0"/>
                                  </p:stCondLst>
                                  <p:childTnLst>
                                    <p:animClr clrSpc="rgb" dir="cw">
                                      <p:cBhvr>
                                        <p:cTn id="30" dur="500" fill="hold"/>
                                        <p:tgtEl>
                                          <p:spTgt spid="3"/>
                                        </p:tgtEl>
                                        <p:attrNameLst>
                                          <p:attrName>fillcolor</p:attrName>
                                        </p:attrNameLst>
                                      </p:cBhvr>
                                      <p:to>
                                        <a:srgbClr val="DDB969"/>
                                      </p:to>
                                    </p:animClr>
                                    <p:set>
                                      <p:cBhvr>
                                        <p:cTn id="31" dur="500" fill="hold"/>
                                        <p:tgtEl>
                                          <p:spTgt spid="3"/>
                                        </p:tgtEl>
                                        <p:attrNameLst>
                                          <p:attrName>fill.type</p:attrName>
                                        </p:attrNameLst>
                                      </p:cBhvr>
                                      <p:to>
                                        <p:strVal val="solid"/>
                                      </p:to>
                                    </p:set>
                                    <p:set>
                                      <p:cBhvr>
                                        <p:cTn id="32" dur="5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3251" grpId="0" animBg="1"/>
      <p:bldP spid="53252" grpId="0" animBg="1"/>
      <p:bldP spid="53253" grpId="0" animBg="1"/>
      <p:bldP spid="53254" grpId="0" animBg="1"/>
      <p:bldP spid="53255" grpId="0"/>
      <p:bldP spid="53256" grpId="0"/>
      <p:bldP spid="53257" grpId="0"/>
      <p:bldP spid="5326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008000"/>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Cultural and Contextual Fit</a:t>
            </a:r>
          </a:p>
        </p:txBody>
      </p:sp>
      <p:grpSp>
        <p:nvGrpSpPr>
          <p:cNvPr id="2" name="Group 1"/>
          <p:cNvGrpSpPr/>
          <p:nvPr/>
        </p:nvGrpSpPr>
        <p:grpSpPr>
          <a:xfrm>
            <a:off x="6824183" y="-13279"/>
            <a:ext cx="2364750" cy="1740669"/>
            <a:chOff x="6824183" y="-13279"/>
            <a:chExt cx="2364750" cy="1740669"/>
          </a:xfrm>
        </p:grpSpPr>
        <p:sp>
          <p:nvSpPr>
            <p:cNvPr id="8" name="Rounded Rectangle 7"/>
            <p:cNvSpPr/>
            <p:nvPr/>
          </p:nvSpPr>
          <p:spPr>
            <a:xfrm>
              <a:off x="6825843" y="-13279"/>
              <a:ext cx="2335724" cy="1740669"/>
            </a:xfrm>
            <a:prstGeom prst="roundRect">
              <a:avLst/>
            </a:prstGeom>
            <a:solidFill>
              <a:srgbClr val="FFFF00">
                <a:alpha val="25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9" name="Text Box 12"/>
            <p:cNvSpPr txBox="1">
              <a:spLocks noChangeArrowheads="1"/>
            </p:cNvSpPr>
            <p:nvPr/>
          </p:nvSpPr>
          <p:spPr bwMode="auto">
            <a:xfrm>
              <a:off x="6824183" y="304800"/>
              <a:ext cx="2364750" cy="40011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Culture &amp; Context</a:t>
              </a:r>
            </a:p>
          </p:txBody>
        </p:sp>
      </p:grpSp>
      <p:sp>
        <p:nvSpPr>
          <p:cNvPr id="10" name="Oval Callout 9"/>
          <p:cNvSpPr/>
          <p:nvPr/>
        </p:nvSpPr>
        <p:spPr>
          <a:xfrm>
            <a:off x="2286000" y="2438400"/>
            <a:ext cx="4419600" cy="3048000"/>
          </a:xfrm>
          <a:prstGeom prst="wedgeEllipseCallout">
            <a:avLst>
              <a:gd name="adj1" fmla="val 55650"/>
              <a:gd name="adj2" fmla="val -62483"/>
            </a:avLst>
          </a:prstGeom>
          <a:solidFill>
            <a:srgbClr val="FFFF00">
              <a:alpha val="25000"/>
            </a:srgbClr>
          </a:solid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Franklin Gothic Book"/>
                <a:ea typeface="+mn-ea"/>
                <a:cs typeface="+mn-cs"/>
              </a:rPr>
              <a:t>How do you ensure cultural and contextual fit?</a:t>
            </a:r>
          </a:p>
        </p:txBody>
      </p:sp>
    </p:spTree>
    <p:extLst>
      <p:ext uri="{BB962C8B-B14F-4D97-AF65-F5344CB8AC3E}">
        <p14:creationId xmlns:p14="http://schemas.microsoft.com/office/powerpoint/2010/main" val="173802148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457200" y="304800"/>
            <a:ext cx="6400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14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Culture &amp; Context</a:t>
            </a:r>
          </a:p>
        </p:txBody>
      </p:sp>
      <p:sp>
        <p:nvSpPr>
          <p:cNvPr id="3" name="Content Placeholder 2"/>
          <p:cNvSpPr>
            <a:spLocks noGrp="1"/>
          </p:cNvSpPr>
          <p:nvPr>
            <p:ph idx="1"/>
          </p:nvPr>
        </p:nvSpPr>
        <p:spPr/>
        <p:txBody>
          <a:bodyPr/>
          <a:lstStyle/>
          <a:p>
            <a:pPr marL="0" lvl="0" indent="0">
              <a:buNone/>
            </a:pPr>
            <a:r>
              <a:rPr lang="en-US" dirty="0"/>
              <a:t>For each item in your action plan, ensure:</a:t>
            </a:r>
          </a:p>
          <a:p>
            <a:pPr>
              <a:buFont typeface="Wingdings" charset="2"/>
              <a:buChar char="q"/>
            </a:pPr>
            <a:r>
              <a:rPr lang="en-US" sz="2800" dirty="0"/>
              <a:t>Involve staff, students, &amp;  families in development </a:t>
            </a:r>
          </a:p>
          <a:p>
            <a:pPr>
              <a:buFont typeface="Wingdings" charset="2"/>
              <a:buChar char="q"/>
            </a:pPr>
            <a:r>
              <a:rPr lang="en-US" sz="2800" dirty="0"/>
              <a:t>Contextually/culturally appropriate (e.g., age, level, language) </a:t>
            </a:r>
          </a:p>
          <a:p>
            <a:pPr>
              <a:buFont typeface="Wingdings" charset="2"/>
              <a:buChar char="q"/>
            </a:pPr>
            <a:r>
              <a:rPr lang="en-US" sz="2800" dirty="0"/>
              <a:t>Examine disaggregated data to ensure implementation of each feature works for </a:t>
            </a:r>
            <a:r>
              <a:rPr lang="en-US" sz="2800" i="1" dirty="0"/>
              <a:t>all</a:t>
            </a:r>
            <a:r>
              <a:rPr lang="en-US" sz="2800" dirty="0"/>
              <a:t> subgroups of students</a:t>
            </a:r>
          </a:p>
          <a:p>
            <a:endParaRPr lang="en-US" dirty="0"/>
          </a:p>
        </p:txBody>
      </p:sp>
      <p:pic>
        <p:nvPicPr>
          <p:cNvPr id="11" name="Picture 10"/>
          <p:cNvPicPr>
            <a:picLocks noChangeAspect="1"/>
          </p:cNvPicPr>
          <p:nvPr/>
        </p:nvPicPr>
        <p:blipFill>
          <a:blip r:embed="rId2"/>
          <a:stretch>
            <a:fillRect/>
          </a:stretch>
        </p:blipFill>
        <p:spPr>
          <a:xfrm>
            <a:off x="-29667" y="914400"/>
            <a:ext cx="838200" cy="838200"/>
          </a:xfrm>
          <a:prstGeom prst="rect">
            <a:avLst/>
          </a:prstGeom>
        </p:spPr>
      </p:pic>
      <p:grpSp>
        <p:nvGrpSpPr>
          <p:cNvPr id="12" name="Group 5"/>
          <p:cNvGrpSpPr/>
          <p:nvPr/>
        </p:nvGrpSpPr>
        <p:grpSpPr>
          <a:xfrm>
            <a:off x="7772400" y="4648200"/>
            <a:ext cx="1588180" cy="1676401"/>
            <a:chOff x="-140380" y="5333999"/>
            <a:chExt cx="1588180" cy="1676401"/>
          </a:xfrm>
        </p:grpSpPr>
        <p:pic>
          <p:nvPicPr>
            <p:cNvPr id="13"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4"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16" name="Text Box 12"/>
          <p:cNvSpPr txBox="1">
            <a:spLocks noChangeArrowheads="1"/>
          </p:cNvSpPr>
          <p:nvPr/>
        </p:nvSpPr>
        <p:spPr bwMode="auto">
          <a:xfrm>
            <a:off x="6747983" y="304800"/>
            <a:ext cx="2364750" cy="40011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Culture &amp; Context</a:t>
            </a:r>
          </a:p>
        </p:txBody>
      </p:sp>
      <p:sp>
        <p:nvSpPr>
          <p:cNvPr id="17" name="Rounded Rectangle 16"/>
          <p:cNvSpPr/>
          <p:nvPr/>
        </p:nvSpPr>
        <p:spPr>
          <a:xfrm>
            <a:off x="6781801" y="11931"/>
            <a:ext cx="2335724" cy="1740669"/>
          </a:xfrm>
          <a:prstGeom prst="roundRect">
            <a:avLst/>
          </a:prstGeom>
          <a:solidFill>
            <a:srgbClr val="FFFF00">
              <a:alpha val="25000"/>
            </a:srgbClr>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13381790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US" dirty="0">
                <a:solidFill>
                  <a:srgbClr val="008000"/>
                </a:solidFill>
              </a:rPr>
              <a:t>Examples of Promoting Cultural and Contextual Fit</a:t>
            </a:r>
          </a:p>
        </p:txBody>
      </p:sp>
      <p:pic>
        <p:nvPicPr>
          <p:cNvPr id="4" name="Picture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53400" y="838200"/>
            <a:ext cx="990600" cy="990600"/>
          </a:xfrm>
          <a:prstGeom prst="rect">
            <a:avLst/>
          </a:prstGeom>
          <a:noFill/>
          <a:ln>
            <a:noFill/>
          </a:ln>
        </p:spPr>
      </p:pic>
      <p:sp>
        <p:nvSpPr>
          <p:cNvPr id="6" name="Content Placeholder 2"/>
          <p:cNvSpPr txBox="1">
            <a:spLocks/>
          </p:cNvSpPr>
          <p:nvPr/>
        </p:nvSpPr>
        <p:spPr bwMode="auto">
          <a:xfrm rot="20652931">
            <a:off x="181037" y="2201514"/>
            <a:ext cx="3510728" cy="2116564"/>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Two parent representatives were invited onto the PBIS team, and they were asked for input on all key action steps (even if they missed a meeting).</a:t>
            </a:r>
          </a:p>
        </p:txBody>
      </p:sp>
      <p:sp>
        <p:nvSpPr>
          <p:cNvPr id="5" name="Content Placeholder 2"/>
          <p:cNvSpPr txBox="1">
            <a:spLocks/>
          </p:cNvSpPr>
          <p:nvPr/>
        </p:nvSpPr>
        <p:spPr bwMode="auto">
          <a:xfrm rot="937863">
            <a:off x="4628165" y="2776433"/>
            <a:ext cx="4446268" cy="23012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rPr>
              <a:t>Major “practice” ideas (lesson plans, recognition systems) were presented to student council for feedback; and student council members were also asked to suggest new ideas for promoting PBIS.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srgbClr val="008000"/>
              </a:solidFill>
              <a:effectLst/>
              <a:uLnTx/>
              <a:uFillTx/>
              <a:latin typeface="Franklin Gothic Book"/>
              <a:ea typeface="ＭＳ Ｐゴシック" pitchFamily="-108" charset="-128"/>
            </a:endParaRPr>
          </a:p>
        </p:txBody>
      </p:sp>
      <p:sp>
        <p:nvSpPr>
          <p:cNvPr id="3" name="Content Placeholder 2"/>
          <p:cNvSpPr>
            <a:spLocks noGrp="1"/>
          </p:cNvSpPr>
          <p:nvPr>
            <p:ph idx="1"/>
          </p:nvPr>
        </p:nvSpPr>
        <p:spPr>
          <a:xfrm>
            <a:off x="2209800" y="5410200"/>
            <a:ext cx="4953000" cy="1433232"/>
          </a:xfrm>
          <a:solidFill>
            <a:schemeClr val="bg1"/>
          </a:solidFill>
        </p:spPr>
        <p:txBody>
          <a:bodyPr/>
          <a:lstStyle/>
          <a:p>
            <a:r>
              <a:rPr lang="en-US" sz="2000" dirty="0">
                <a:solidFill>
                  <a:srgbClr val="008000"/>
                </a:solidFill>
              </a:rPr>
              <a:t>Staff worked with students to ensure the “voice” of PBIS products reflected them.  (Expectations, lessons, posters, etc. were presented in student-friendly language.)</a:t>
            </a:r>
          </a:p>
        </p:txBody>
      </p:sp>
    </p:spTree>
    <p:extLst>
      <p:ext uri="{BB962C8B-B14F-4D97-AF65-F5344CB8AC3E}">
        <p14:creationId xmlns:p14="http://schemas.microsoft.com/office/powerpoint/2010/main" val="195933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fade">
                                      <p:cBhvr>
                                        <p:cTn id="17" dur="500"/>
                                        <p:tgtEl>
                                          <p:spTgt spid="3">
                                            <p:bg/>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04800"/>
            <a:ext cx="7772400" cy="914400"/>
          </a:xfrm>
          <a:ln w="57150" cap="flat" cmpd="sng" algn="ctr">
            <a:solidFill>
              <a:srgbClr val="008000"/>
            </a:solidFill>
            <a:prstDash val="solid"/>
            <a:miter lim="800000"/>
            <a:headEnd type="none" w="med" len="med"/>
            <a:tailEnd type="none" w="med" len="med"/>
          </a:ln>
        </p:spPr>
        <p:txBody>
          <a:bodyPr/>
          <a:lstStyle/>
          <a:p>
            <a:pPr eaLnBrk="1" hangingPunct="1"/>
            <a:r>
              <a:rPr lang="en-US" sz="3600" b="1" dirty="0">
                <a:latin typeface="+mj-lt"/>
                <a:ea typeface="ＭＳ Ｐゴシック" pitchFamily="-108" charset="-128"/>
                <a:cs typeface="ＭＳ Ｐゴシック" pitchFamily="-108" charset="-128"/>
              </a:rPr>
              <a:t>MAIN TRAINING OBJECTIVES in YEAR 2</a:t>
            </a:r>
          </a:p>
        </p:txBody>
      </p:sp>
      <p:sp>
        <p:nvSpPr>
          <p:cNvPr id="24579" name="Rectangle 3"/>
          <p:cNvSpPr>
            <a:spLocks noGrp="1" noChangeArrowheads="1"/>
          </p:cNvSpPr>
          <p:nvPr>
            <p:ph idx="1"/>
          </p:nvPr>
        </p:nvSpPr>
        <p:spPr>
          <a:xfrm>
            <a:off x="685800" y="1371600"/>
            <a:ext cx="7772400" cy="4800600"/>
          </a:xfrm>
        </p:spPr>
        <p:txBody>
          <a:bodyPr/>
          <a:lstStyle/>
          <a:p>
            <a:pPr eaLnBrk="1" hangingPunct="1">
              <a:lnSpc>
                <a:spcPct val="90000"/>
              </a:lnSpc>
              <a:spcAft>
                <a:spcPts val="2400"/>
              </a:spcAft>
            </a:pPr>
            <a:r>
              <a:rPr lang="en-US" b="1" dirty="0">
                <a:latin typeface="+mj-lt"/>
                <a:ea typeface="ＭＳ Ｐゴシック" pitchFamily="-108" charset="-128"/>
                <a:cs typeface="ＭＳ Ｐゴシック" pitchFamily="-108" charset="-128"/>
              </a:rPr>
              <a:t>Enhance leadership </a:t>
            </a:r>
            <a:r>
              <a:rPr lang="en-US" b="1" dirty="0">
                <a:solidFill>
                  <a:srgbClr val="FF0000"/>
                </a:solidFill>
                <a:latin typeface="+mj-lt"/>
                <a:ea typeface="ＭＳ Ｐゴシック" pitchFamily="-108" charset="-128"/>
                <a:cs typeface="ＭＳ Ｐゴシック" pitchFamily="-108" charset="-128"/>
              </a:rPr>
              <a:t>team</a:t>
            </a:r>
          </a:p>
          <a:p>
            <a:pPr eaLnBrk="1" hangingPunct="1">
              <a:lnSpc>
                <a:spcPct val="90000"/>
              </a:lnSpc>
              <a:spcAft>
                <a:spcPts val="2400"/>
              </a:spcAft>
            </a:pPr>
            <a:r>
              <a:rPr lang="en-US" b="1" dirty="0">
                <a:latin typeface="+mj-lt"/>
                <a:ea typeface="ＭＳ Ｐゴシック" pitchFamily="-108" charset="-128"/>
                <a:cs typeface="ＭＳ Ｐゴシック" pitchFamily="-108" charset="-128"/>
              </a:rPr>
              <a:t>Maintain staff </a:t>
            </a:r>
            <a:r>
              <a:rPr lang="en-US" b="1" dirty="0">
                <a:solidFill>
                  <a:srgbClr val="FF0000"/>
                </a:solidFill>
                <a:latin typeface="+mj-lt"/>
                <a:ea typeface="ＭＳ Ｐゴシック" pitchFamily="-108" charset="-128"/>
                <a:cs typeface="ＭＳ Ｐゴシック" pitchFamily="-108" charset="-128"/>
              </a:rPr>
              <a:t>agreements</a:t>
            </a:r>
          </a:p>
          <a:p>
            <a:pPr eaLnBrk="1" hangingPunct="1">
              <a:lnSpc>
                <a:spcPct val="90000"/>
              </a:lnSpc>
              <a:spcAft>
                <a:spcPts val="2400"/>
              </a:spcAft>
            </a:pPr>
            <a:r>
              <a:rPr lang="en-US" b="1" dirty="0">
                <a:latin typeface="+mj-lt"/>
                <a:ea typeface="ＭＳ Ｐゴシック" pitchFamily="-108" charset="-128"/>
                <a:cs typeface="ＭＳ Ｐゴシック" pitchFamily="-108" charset="-128"/>
              </a:rPr>
              <a:t>Enhance knowledge of SWPBIS </a:t>
            </a:r>
            <a:r>
              <a:rPr lang="en-US" b="1" dirty="0">
                <a:solidFill>
                  <a:srgbClr val="FF0000"/>
                </a:solidFill>
                <a:latin typeface="+mj-lt"/>
                <a:ea typeface="ＭＳ Ｐゴシック" pitchFamily="-108" charset="-128"/>
                <a:cs typeface="ＭＳ Ｐゴシック" pitchFamily="-108" charset="-128"/>
              </a:rPr>
              <a:t>outcomes, data, practices, and systems</a:t>
            </a:r>
          </a:p>
          <a:p>
            <a:pPr eaLnBrk="1" hangingPunct="1">
              <a:lnSpc>
                <a:spcPct val="90000"/>
              </a:lnSpc>
              <a:spcAft>
                <a:spcPts val="2400"/>
              </a:spcAft>
            </a:pPr>
            <a:r>
              <a:rPr lang="en-US" b="1" dirty="0">
                <a:latin typeface="+mj-lt"/>
                <a:ea typeface="ＭＳ Ｐゴシック" pitchFamily="-108" charset="-128"/>
                <a:cs typeface="ＭＳ Ｐゴシック" pitchFamily="-108" charset="-128"/>
              </a:rPr>
              <a:t>Refine </a:t>
            </a:r>
            <a:r>
              <a:rPr lang="en-US" b="1" dirty="0">
                <a:solidFill>
                  <a:srgbClr val="FF0000"/>
                </a:solidFill>
                <a:latin typeface="+mj-lt"/>
                <a:ea typeface="ＭＳ Ｐゴシック" pitchFamily="-108" charset="-128"/>
                <a:cs typeface="ＭＳ Ｐゴシック" pitchFamily="-108" charset="-128"/>
              </a:rPr>
              <a:t>individualized action plan </a:t>
            </a:r>
            <a:r>
              <a:rPr lang="en-US" b="1" dirty="0">
                <a:latin typeface="+mj-lt"/>
                <a:ea typeface="ＭＳ Ｐゴシック" pitchFamily="-108" charset="-128"/>
                <a:cs typeface="ＭＳ Ｐゴシック" pitchFamily="-108" charset="-128"/>
              </a:rPr>
              <a:t>for SWPBIS</a:t>
            </a:r>
          </a:p>
          <a:p>
            <a:pPr eaLnBrk="1" hangingPunct="1">
              <a:lnSpc>
                <a:spcPct val="90000"/>
              </a:lnSpc>
              <a:spcAft>
                <a:spcPts val="2400"/>
              </a:spcAft>
            </a:pPr>
            <a:r>
              <a:rPr lang="en-US" b="1" dirty="0">
                <a:solidFill>
                  <a:srgbClr val="FF0000"/>
                </a:solidFill>
                <a:latin typeface="+mj-lt"/>
                <a:ea typeface="ＭＳ Ｐゴシック" pitchFamily="-108" charset="-128"/>
                <a:cs typeface="ＭＳ Ｐゴシック" pitchFamily="-108" charset="-128"/>
              </a:rPr>
              <a:t>Enhance and sustain </a:t>
            </a:r>
            <a:r>
              <a:rPr lang="en-US" b="1" dirty="0">
                <a:latin typeface="+mj-lt"/>
                <a:ea typeface="ＭＳ Ｐゴシック" pitchFamily="-108" charset="-128"/>
                <a:cs typeface="ＭＳ Ｐゴシック" pitchFamily="-108" charset="-128"/>
              </a:rPr>
              <a:t>implementation in future years</a:t>
            </a:r>
          </a:p>
        </p:txBody>
      </p:sp>
      <p:pic>
        <p:nvPicPr>
          <p:cNvPr id="6" name="Picture 5"/>
          <p:cNvPicPr>
            <a:picLocks noChangeAspect="1"/>
          </p:cNvPicPr>
          <p:nvPr/>
        </p:nvPicPr>
        <p:blipFill>
          <a:blip r:embed="rId3"/>
          <a:stretch>
            <a:fillRect/>
          </a:stretch>
        </p:blipFill>
        <p:spPr>
          <a:xfrm>
            <a:off x="8077200" y="685800"/>
            <a:ext cx="1066800" cy="1066800"/>
          </a:xfrm>
          <a:prstGeom prst="rect">
            <a:avLst/>
          </a:prstGeom>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4000" b="1" dirty="0">
                <a:solidFill>
                  <a:srgbClr val="3366FF"/>
                </a:solidFill>
              </a:rPr>
              <a:t>Promoting Cultural &amp; Contextual Fit</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100" dirty="0">
              <a:latin typeface="+mj-lt"/>
            </a:endParaRPr>
          </a:p>
          <a:p>
            <a:pPr eaLnBrk="1" hangingPunct="1">
              <a:lnSpc>
                <a:spcPct val="90000"/>
              </a:lnSpc>
            </a:pPr>
            <a:r>
              <a:rPr lang="en-US" sz="2200" dirty="0">
                <a:latin typeface="+mj-lt"/>
              </a:rPr>
              <a:t>Return to your action plan.</a:t>
            </a:r>
          </a:p>
          <a:p>
            <a:pPr eaLnBrk="1" hangingPunct="1">
              <a:lnSpc>
                <a:spcPct val="90000"/>
              </a:lnSpc>
            </a:pPr>
            <a:endParaRPr lang="en-US" sz="2200" dirty="0">
              <a:latin typeface="+mj-lt"/>
            </a:endParaRPr>
          </a:p>
          <a:p>
            <a:pPr eaLnBrk="1" hangingPunct="1">
              <a:lnSpc>
                <a:spcPct val="90000"/>
              </a:lnSpc>
            </a:pPr>
            <a:r>
              <a:rPr lang="en-US" sz="2200" dirty="0">
                <a:latin typeface="+mj-lt"/>
              </a:rPr>
              <a:t>Determine the extent to which items on your action plan meet guidelines for practices, systems, and cultural and contextual fit.</a:t>
            </a:r>
          </a:p>
          <a:p>
            <a:pPr eaLnBrk="1" hangingPunct="1">
              <a:lnSpc>
                <a:spcPct val="90000"/>
              </a:lnSpc>
            </a:pPr>
            <a:endParaRPr lang="en-US" sz="2200" dirty="0">
              <a:latin typeface="+mj-lt"/>
            </a:endParaRPr>
          </a:p>
          <a:p>
            <a:pPr eaLnBrk="1" hangingPunct="1">
              <a:lnSpc>
                <a:spcPct val="90000"/>
              </a:lnSpc>
            </a:pPr>
            <a:r>
              <a:rPr lang="en-US" sz="2200" dirty="0">
                <a:latin typeface="+mj-lt"/>
              </a:rPr>
              <a:t>Update/revise your action plan if needed.</a:t>
            </a:r>
            <a:endParaRPr lang="en-US" sz="2000" dirty="0">
              <a:latin typeface="+mj-lt"/>
            </a:endParaRPr>
          </a:p>
          <a:p>
            <a:pPr eaLnBrk="1" hangingPunct="1">
              <a:lnSpc>
                <a:spcPct val="90000"/>
              </a:lnSpc>
            </a:pPr>
            <a:endParaRPr lang="en-US" sz="22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290878541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524000"/>
            <a:ext cx="8229600" cy="5257800"/>
          </a:xfrm>
          <a:solidFill>
            <a:srgbClr val="FFFF00">
              <a:alpha val="50195"/>
            </a:srgbClr>
          </a:solidFill>
        </p:spPr>
        <p:txBody>
          <a:bodyPr/>
          <a:lstStyle/>
          <a:p>
            <a:pPr marL="514350" indent="-514350" eaLnBrk="1" hangingPunct="1">
              <a:buFontTx/>
              <a:buAutoNum type="arabicPeriod"/>
            </a:pPr>
            <a:r>
              <a:rPr lang="en-US" sz="2400" dirty="0">
                <a:solidFill>
                  <a:srgbClr val="000000"/>
                </a:solidFill>
              </a:rPr>
              <a:t>Establish an effective leadership team</a:t>
            </a:r>
          </a:p>
          <a:p>
            <a:pPr marL="514350" indent="-514350" eaLnBrk="1" hangingPunct="1">
              <a:buFontTx/>
              <a:buAutoNum type="arabicPeriod"/>
            </a:pPr>
            <a:r>
              <a:rPr lang="en-US" sz="2400" dirty="0">
                <a:solidFill>
                  <a:srgbClr val="000000"/>
                </a:solidFill>
              </a:rPr>
              <a:t>Develop brief statement of behavioral purpose</a:t>
            </a:r>
          </a:p>
          <a:p>
            <a:pPr marL="514350" indent="-514350" eaLnBrk="1" hangingPunct="1">
              <a:buFontTx/>
              <a:buAutoNum type="arabicPeriod"/>
            </a:pPr>
            <a:r>
              <a:rPr lang="en-US" sz="2400" dirty="0">
                <a:solidFill>
                  <a:srgbClr val="000000"/>
                </a:solidFill>
              </a:rPr>
              <a:t>Identify positive SW behavioral expectations</a:t>
            </a:r>
          </a:p>
          <a:p>
            <a:pPr marL="514350" indent="-514350" eaLnBrk="1" hangingPunct="1">
              <a:buFontTx/>
              <a:buAutoNum type="arabicPeriod"/>
            </a:pPr>
            <a:r>
              <a:rPr lang="en-US" sz="2400" dirty="0">
                <a:solidFill>
                  <a:srgbClr val="000000"/>
                </a:solidFill>
              </a:rPr>
              <a:t>Develop procedures for teaching SW expectations</a:t>
            </a:r>
          </a:p>
          <a:p>
            <a:pPr marL="514350" indent="-514350" eaLnBrk="1" hangingPunct="1">
              <a:buFontTx/>
              <a:buAutoNum type="arabicPeriod"/>
            </a:pPr>
            <a:r>
              <a:rPr lang="en-US" sz="2400" dirty="0">
                <a:solidFill>
                  <a:srgbClr val="000000"/>
                </a:solidFill>
              </a:rPr>
              <a:t>Develop procedures for teaching class-wide expectations</a:t>
            </a:r>
          </a:p>
          <a:p>
            <a:pPr marL="514350" indent="-514350" eaLnBrk="1" hangingPunct="1">
              <a:buFontTx/>
              <a:buAutoNum type="arabicPeriod"/>
            </a:pPr>
            <a:r>
              <a:rPr lang="en-US" sz="2400" dirty="0">
                <a:solidFill>
                  <a:srgbClr val="000000"/>
                </a:solidFill>
              </a:rPr>
              <a:t>Develop continuum for strengthening appropriate behavior</a:t>
            </a:r>
          </a:p>
          <a:p>
            <a:pPr marL="514350" indent="-514350" eaLnBrk="1" hangingPunct="1">
              <a:buFontTx/>
              <a:buAutoNum type="arabicPeriod"/>
            </a:pPr>
            <a:r>
              <a:rPr lang="en-US" sz="2400" dirty="0">
                <a:solidFill>
                  <a:srgbClr val="000000"/>
                </a:solidFill>
              </a:rPr>
              <a:t>Develop continuum for discouraging violations of expectations</a:t>
            </a:r>
          </a:p>
          <a:p>
            <a:pPr marL="514350" indent="-514350" eaLnBrk="1" hangingPunct="1">
              <a:buFontTx/>
              <a:buAutoNum type="arabicPeriod"/>
            </a:pPr>
            <a:r>
              <a:rPr lang="en-US" sz="2400" dirty="0">
                <a:solidFill>
                  <a:srgbClr val="000000"/>
                </a:solidFill>
              </a:rPr>
              <a:t>Develop data-based procedures for monitoring</a:t>
            </a:r>
          </a:p>
          <a:p>
            <a:pPr marL="514350" indent="-514350" eaLnBrk="1" hangingPunct="1">
              <a:buFontTx/>
              <a:buAutoNum type="arabicPeriod"/>
            </a:pPr>
            <a:r>
              <a:rPr lang="en-US" sz="2400" dirty="0">
                <a:solidFill>
                  <a:srgbClr val="000000"/>
                </a:solidFill>
              </a:rPr>
              <a:t>Develop systems to support staff</a:t>
            </a:r>
          </a:p>
          <a:p>
            <a:pPr marL="514350" indent="-514350" eaLnBrk="1" hangingPunct="1">
              <a:buFontTx/>
              <a:buAutoNum type="arabicPeriod"/>
            </a:pPr>
            <a:r>
              <a:rPr lang="en-US" sz="2400" dirty="0">
                <a:solidFill>
                  <a:srgbClr val="000000"/>
                </a:solidFill>
              </a:rPr>
              <a:t>Build routines to ensure on-going implementation</a:t>
            </a:r>
          </a:p>
          <a:p>
            <a:pPr marL="514350" indent="-514350" eaLnBrk="1" hangingPunct="1">
              <a:buFontTx/>
              <a:buAutoNum type="arabicPeriod"/>
            </a:pPr>
            <a:endParaRPr lang="en-US" sz="2400" dirty="0">
              <a:solidFill>
                <a:srgbClr val="000000"/>
              </a:solidFill>
            </a:endParaRPr>
          </a:p>
        </p:txBody>
      </p:sp>
      <p:pic>
        <p:nvPicPr>
          <p:cNvPr id="14" name="Picture 13"/>
          <p:cNvPicPr/>
          <p:nvPr/>
        </p:nvPicPr>
        <p:blipFill>
          <a:blip r:embed="rId3">
            <a:extLst>
              <a:ext uri="{28A0092B-C50C-407E-A947-70E740481C1C}">
                <a14:useLocalDpi xmlns:a14="http://schemas.microsoft.com/office/drawing/2010/main"/>
              </a:ext>
            </a:extLst>
          </a:blip>
          <a:srcRect/>
          <a:stretch>
            <a:fillRect/>
          </a:stretch>
        </p:blipFill>
        <p:spPr bwMode="auto">
          <a:xfrm>
            <a:off x="8001506" y="533400"/>
            <a:ext cx="1142494" cy="1143000"/>
          </a:xfrm>
          <a:prstGeom prst="rect">
            <a:avLst/>
          </a:prstGeom>
          <a:noFill/>
          <a:ln>
            <a:noFill/>
          </a:ln>
        </p:spPr>
      </p:pic>
    </p:spTree>
    <p:extLst>
      <p:ext uri="{BB962C8B-B14F-4D97-AF65-F5344CB8AC3E}">
        <p14:creationId xmlns:p14="http://schemas.microsoft.com/office/powerpoint/2010/main" val="1201250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1981200"/>
            <a:ext cx="7620000" cy="487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grpSp>
        <p:nvGrpSpPr>
          <p:cNvPr id="16" name="Group 15"/>
          <p:cNvGrpSpPr/>
          <p:nvPr/>
        </p:nvGrpSpPr>
        <p:grpSpPr>
          <a:xfrm>
            <a:off x="7695889" y="48006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
        <p:nvSpPr>
          <p:cNvPr id="3" name="Rounded Rectangular Callout 2"/>
          <p:cNvSpPr/>
          <p:nvPr/>
        </p:nvSpPr>
        <p:spPr>
          <a:xfrm>
            <a:off x="2514600" y="2438400"/>
            <a:ext cx="3733800" cy="2133600"/>
          </a:xfrm>
          <a:prstGeom prst="wedgeRoundRectCallout">
            <a:avLst>
              <a:gd name="adj1" fmla="val -19833"/>
              <a:gd name="adj2" fmla="val -67034"/>
              <a:gd name="adj3" fmla="val 16667"/>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Franklin Gothic Medium"/>
                <a:ea typeface="+mn-ea"/>
                <a:cs typeface="+mn-cs"/>
              </a:rPr>
              <a:t>How will we play together?</a:t>
            </a:r>
          </a:p>
        </p:txBody>
      </p:sp>
    </p:spTree>
    <p:extLst>
      <p:ext uri="{BB962C8B-B14F-4D97-AF65-F5344CB8AC3E}">
        <p14:creationId xmlns:p14="http://schemas.microsoft.com/office/powerpoint/2010/main" val="36667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dissolv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buFont typeface="Wingdings" charset="2"/>
              <a:buChar char="q"/>
            </a:pPr>
            <a:r>
              <a:rPr lang="en-US" sz="2400" dirty="0">
                <a:ea typeface="Britannic Bold" pitchFamily="-108" charset="0"/>
                <a:cs typeface="Britannic Bold" pitchFamily="-108" charset="0"/>
              </a:rPr>
              <a:t>Representative of school/community demographics</a:t>
            </a:r>
          </a:p>
          <a:p>
            <a:pPr eaLnBrk="1" hangingPunct="1">
              <a:buFont typeface="Wingdings" charset="2"/>
              <a:buChar char="q"/>
            </a:pPr>
            <a:r>
              <a:rPr lang="en-US" sz="2400" dirty="0">
                <a:ea typeface="Britannic Bold" pitchFamily="-108" charset="0"/>
                <a:cs typeface="Britannic Bold" pitchFamily="-108" charset="0"/>
              </a:rPr>
              <a:t>1-2 individuals with behavior/classroom management competence</a:t>
            </a:r>
          </a:p>
          <a:p>
            <a:pPr eaLnBrk="1" hangingPunct="1">
              <a:buFont typeface="Wingdings" charset="2"/>
              <a:buChar char="q"/>
            </a:pPr>
            <a:r>
              <a:rPr lang="en-US" sz="2400" dirty="0">
                <a:ea typeface="Britannic Bold" pitchFamily="-108" charset="0"/>
                <a:cs typeface="Britannic Bold" pitchFamily="-108" charset="0"/>
              </a:rPr>
              <a:t>Administrator as active member</a:t>
            </a:r>
          </a:p>
          <a:p>
            <a:pPr eaLnBrk="1" hangingPunct="1">
              <a:buFont typeface="Wingdings" charset="2"/>
              <a:buChar char="q"/>
            </a:pPr>
            <a:r>
              <a:rPr lang="en-US" sz="2400" dirty="0">
                <a:ea typeface="Britannic Bold" pitchFamily="-108" charset="0"/>
                <a:cs typeface="Britannic Bold" pitchFamily="-108" charset="0"/>
              </a:rPr>
              <a:t>Schedule for presenting to whole staff at least monthly</a:t>
            </a:r>
          </a:p>
          <a:p>
            <a:pPr eaLnBrk="1" hangingPunct="1">
              <a:buFont typeface="Wingdings" charset="2"/>
              <a:buChar char="q"/>
            </a:pPr>
            <a:r>
              <a:rPr lang="en-US" sz="2400" dirty="0">
                <a:ea typeface="Britannic Bold" pitchFamily="-108" charset="0"/>
                <a:cs typeface="Britannic Bold" pitchFamily="-108" charset="0"/>
              </a:rPr>
              <a:t>Schedule for meeting at least monthly</a:t>
            </a:r>
          </a:p>
          <a:p>
            <a:pPr eaLnBrk="1" hangingPunct="1">
              <a:buFont typeface="Wingdings" charset="2"/>
              <a:buChar char="q"/>
            </a:pPr>
            <a:r>
              <a:rPr lang="en-US" sz="2400" dirty="0">
                <a:ea typeface="Britannic Bold" pitchFamily="-108" charset="0"/>
                <a:cs typeface="Britannic Bold" pitchFamily="-108" charset="0"/>
              </a:rPr>
              <a:t>Integration with other behavior related initiatives and programs</a:t>
            </a:r>
          </a:p>
          <a:p>
            <a:pPr eaLnBrk="1" hangingPunct="1">
              <a:buFont typeface="Wingdings" charset="2"/>
              <a:buChar char="q"/>
            </a:pPr>
            <a:r>
              <a:rPr lang="en-US" sz="2400" dirty="0">
                <a:ea typeface="Britannic Bold" pitchFamily="-108" charset="0"/>
                <a:cs typeface="Britannic Bold" pitchFamily="-108" charset="0"/>
              </a:rPr>
              <a:t>Appropriate priority relative to school/district goals</a:t>
            </a:r>
          </a:p>
          <a:p>
            <a:pPr eaLnBrk="1" hangingPunct="1">
              <a:buFont typeface="Wingdings" charset="2"/>
              <a:buChar char="q"/>
            </a:pPr>
            <a:r>
              <a:rPr lang="en-US" sz="2400" dirty="0">
                <a:ea typeface="Britannic Bold" pitchFamily="-108" charset="0"/>
                <a:cs typeface="Britannic Bold" pitchFamily="-108" charset="0"/>
              </a:rPr>
              <a:t>Rules/agreements established </a:t>
            </a:r>
          </a:p>
          <a:p>
            <a:pPr eaLnBrk="1" hangingPunct="1">
              <a:buFont typeface="Wingdings" charset="2"/>
              <a:buChar char="q"/>
            </a:pPr>
            <a:r>
              <a:rPr lang="en-US" sz="2400" dirty="0">
                <a:ea typeface="Britannic Bold" pitchFamily="-108" charset="0"/>
                <a:cs typeface="Britannic Bold" pitchFamily="-108" charset="0"/>
              </a:rPr>
              <a:t>Schedule for annual self-assessments (see list)</a:t>
            </a:r>
          </a:p>
          <a:p>
            <a:pPr eaLnBrk="1" hangingPunct="1">
              <a:buFont typeface="Wingdings" charset="2"/>
              <a:buChar char="q"/>
            </a:pPr>
            <a:r>
              <a:rPr lang="en-US" sz="2400" dirty="0">
                <a:ea typeface="Britannic Bold" pitchFamily="-108" charset="0"/>
                <a:cs typeface="Britannic Bold" pitchFamily="-108" charset="0"/>
              </a:rPr>
              <a:t>Coaching support (school/district/region)</a:t>
            </a:r>
          </a:p>
        </p:txBody>
      </p:sp>
      <p:sp>
        <p:nvSpPr>
          <p:cNvPr id="5" name="Rectangle 2"/>
          <p:cNvSpPr>
            <a:spLocks noChangeArrowheads="1"/>
          </p:cNvSpPr>
          <p:nvPr/>
        </p:nvSpPr>
        <p:spPr bwMode="auto">
          <a:xfrm>
            <a:off x="457200" y="304800"/>
            <a:ext cx="70104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Team Composition</a:t>
            </a:r>
          </a:p>
        </p:txBody>
      </p:sp>
      <p:pic>
        <p:nvPicPr>
          <p:cNvPr id="6" name="Picture 5"/>
          <p:cNvPicPr>
            <a:picLocks noChangeAspect="1"/>
          </p:cNvPicPr>
          <p:nvPr/>
        </p:nvPicPr>
        <p:blipFill>
          <a:blip r:embed="rId2"/>
          <a:stretch>
            <a:fillRect/>
          </a:stretch>
        </p:blipFill>
        <p:spPr>
          <a:xfrm>
            <a:off x="-29667" y="914400"/>
            <a:ext cx="838200" cy="838200"/>
          </a:xfrm>
          <a:prstGeom prst="rect">
            <a:avLst/>
          </a:prstGeom>
        </p:spPr>
      </p:pic>
      <p:grpSp>
        <p:nvGrpSpPr>
          <p:cNvPr id="9" name="Group 8"/>
          <p:cNvGrpSpPr/>
          <p:nvPr/>
        </p:nvGrpSpPr>
        <p:grpSpPr>
          <a:xfrm>
            <a:off x="7467600" y="0"/>
            <a:ext cx="1447800" cy="1447800"/>
            <a:chOff x="6858000" y="76200"/>
            <a:chExt cx="2209800" cy="2209800"/>
          </a:xfrm>
        </p:grpSpPr>
        <p:sp>
          <p:nvSpPr>
            <p:cNvPr id="10"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1"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Tree>
    <p:extLst>
      <p:ext uri="{BB962C8B-B14F-4D97-AF65-F5344CB8AC3E}">
        <p14:creationId xmlns:p14="http://schemas.microsoft.com/office/powerpoint/2010/main" val="23265271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381000"/>
            <a:ext cx="5105400" cy="1143000"/>
          </a:xfrm>
          <a:solidFill>
            <a:schemeClr val="bg1"/>
          </a:solidFill>
        </p:spPr>
        <p:txBody>
          <a:bodyPr/>
          <a:lstStyle/>
          <a:p>
            <a:pPr eaLnBrk="1" hangingPunct="1"/>
            <a:r>
              <a:rPr lang="en-US" dirty="0">
                <a:solidFill>
                  <a:srgbClr val="008000"/>
                </a:solidFill>
                <a:ea typeface="Britannic Bold" pitchFamily="-108" charset="0"/>
                <a:cs typeface="Britannic Bold" pitchFamily="-108" charset="0"/>
              </a:rPr>
              <a:t>Team Composition</a:t>
            </a:r>
          </a:p>
        </p:txBody>
      </p:sp>
      <p:sp>
        <p:nvSpPr>
          <p:cNvPr id="176131" name="Rectangle 3"/>
          <p:cNvSpPr>
            <a:spLocks noGrp="1" noChangeArrowheads="1"/>
          </p:cNvSpPr>
          <p:nvPr>
            <p:ph type="body" idx="1"/>
          </p:nvPr>
        </p:nvSpPr>
        <p:spPr>
          <a:xfrm>
            <a:off x="2667000" y="1752600"/>
            <a:ext cx="6248400" cy="4648200"/>
          </a:xfrm>
        </p:spPr>
        <p:txBody>
          <a:bodyPr/>
          <a:lstStyle/>
          <a:p>
            <a:pPr eaLnBrk="1" hangingPunct="1">
              <a:lnSpc>
                <a:spcPct val="80000"/>
              </a:lnSpc>
              <a:buFont typeface="Wingdings" charset="2"/>
              <a:buChar char="ü"/>
            </a:pPr>
            <a:r>
              <a:rPr lang="en-US" sz="2800" dirty="0">
                <a:latin typeface="+mj-lt"/>
                <a:ea typeface="Britannic Bold" pitchFamily="-108" charset="0"/>
                <a:cs typeface="Britannic Bold" pitchFamily="-108" charset="0"/>
              </a:rPr>
              <a:t>Administrator</a:t>
            </a:r>
          </a:p>
          <a:p>
            <a:pPr eaLnBrk="1" hangingPunct="1">
              <a:lnSpc>
                <a:spcPct val="80000"/>
              </a:lnSpc>
              <a:buFont typeface="Wingdings" charset="2"/>
              <a:buChar char="ü"/>
            </a:pPr>
            <a:r>
              <a:rPr lang="en-US" sz="2800" dirty="0">
                <a:latin typeface="+mj-lt"/>
                <a:ea typeface="Britannic Bold" pitchFamily="-108" charset="0"/>
                <a:cs typeface="Britannic Bold" pitchFamily="-108" charset="0"/>
              </a:rPr>
              <a:t>Grade/Department Representation</a:t>
            </a:r>
          </a:p>
          <a:p>
            <a:pPr eaLnBrk="1" hangingPunct="1">
              <a:lnSpc>
                <a:spcPct val="80000"/>
              </a:lnSpc>
              <a:buFont typeface="Wingdings" charset="2"/>
              <a:buChar char="ü"/>
            </a:pPr>
            <a:r>
              <a:rPr lang="en-US" sz="2800" dirty="0">
                <a:latin typeface="+mj-lt"/>
                <a:ea typeface="Britannic Bold" pitchFamily="-108" charset="0"/>
                <a:cs typeface="Britannic Bold" pitchFamily="-108" charset="0"/>
              </a:rPr>
              <a:t>Specialized Support</a:t>
            </a:r>
          </a:p>
          <a:p>
            <a:pPr marL="400050" lvl="1" indent="0" eaLnBrk="1" hangingPunct="1">
              <a:lnSpc>
                <a:spcPct val="80000"/>
              </a:lnSpc>
              <a:buNone/>
            </a:pPr>
            <a:r>
              <a:rPr lang="en-US" sz="2400" dirty="0">
                <a:latin typeface="+mj-lt"/>
                <a:ea typeface="Britannic Bold" pitchFamily="-108" charset="0"/>
                <a:cs typeface="Britannic Bold" pitchFamily="-108" charset="0"/>
              </a:rPr>
              <a:t>(e.g., </a:t>
            </a:r>
            <a:r>
              <a:rPr lang="en-US" sz="2000" dirty="0">
                <a:latin typeface="+mj-lt"/>
                <a:ea typeface="Britannic Bold" pitchFamily="-108" charset="0"/>
                <a:cs typeface="Britannic Bold" pitchFamily="-108" charset="0"/>
              </a:rPr>
              <a:t>Special Educator, Counselor, 	School Psychologist, Social Worker, 	etc.)</a:t>
            </a:r>
          </a:p>
          <a:p>
            <a:pPr eaLnBrk="1" hangingPunct="1">
              <a:lnSpc>
                <a:spcPct val="80000"/>
              </a:lnSpc>
              <a:buFont typeface="Wingdings" charset="2"/>
              <a:buChar char="ü"/>
            </a:pPr>
            <a:r>
              <a:rPr lang="en-US" sz="2800" dirty="0">
                <a:latin typeface="+mj-lt"/>
                <a:ea typeface="Britannic Bold" pitchFamily="-108" charset="0"/>
                <a:cs typeface="Britannic Bold" pitchFamily="-108" charset="0"/>
              </a:rPr>
              <a:t>Support Staff</a:t>
            </a:r>
          </a:p>
          <a:p>
            <a:pPr marL="457200" lvl="1" indent="0" eaLnBrk="1" hangingPunct="1">
              <a:lnSpc>
                <a:spcPct val="80000"/>
              </a:lnSpc>
              <a:buNone/>
            </a:pPr>
            <a:r>
              <a:rPr lang="en-US" sz="2400" dirty="0">
                <a:latin typeface="+mj-lt"/>
                <a:ea typeface="Britannic Bold" pitchFamily="-108" charset="0"/>
                <a:cs typeface="Britannic Bold" pitchFamily="-108" charset="0"/>
              </a:rPr>
              <a:t>(e.g., Office, Supervisory, Custodial, Bus, Security, etc.)</a:t>
            </a:r>
          </a:p>
          <a:p>
            <a:pPr eaLnBrk="1" hangingPunct="1">
              <a:lnSpc>
                <a:spcPct val="80000"/>
              </a:lnSpc>
              <a:buFont typeface="Wingdings" charset="2"/>
              <a:buChar char="ü"/>
            </a:pPr>
            <a:r>
              <a:rPr lang="en-US" sz="2800" u="sng" dirty="0">
                <a:latin typeface="+mj-lt"/>
                <a:ea typeface="Britannic Bold" pitchFamily="-108" charset="0"/>
                <a:cs typeface="Britannic Bold" pitchFamily="-108" charset="0"/>
              </a:rPr>
              <a:t>Parent (that is not also a staff member)</a:t>
            </a:r>
          </a:p>
          <a:p>
            <a:pPr eaLnBrk="1" hangingPunct="1">
              <a:lnSpc>
                <a:spcPct val="80000"/>
              </a:lnSpc>
            </a:pPr>
            <a:r>
              <a:rPr lang="en-US" sz="2800" dirty="0">
                <a:latin typeface="+mj-lt"/>
                <a:ea typeface="Britannic Bold" pitchFamily="-108" charset="0"/>
                <a:cs typeface="Britannic Bold" pitchFamily="-108" charset="0"/>
              </a:rPr>
              <a:t>Community</a:t>
            </a:r>
          </a:p>
          <a:p>
            <a:pPr lvl="1" eaLnBrk="1" hangingPunct="1">
              <a:lnSpc>
                <a:spcPct val="80000"/>
              </a:lnSpc>
            </a:pPr>
            <a:r>
              <a:rPr lang="en-US" sz="2400" dirty="0">
                <a:latin typeface="+mj-lt"/>
                <a:ea typeface="Britannic Bold" pitchFamily="-108" charset="0"/>
                <a:cs typeface="Britannic Bold" pitchFamily="-108" charset="0"/>
              </a:rPr>
              <a:t>Mental Health, Business</a:t>
            </a:r>
          </a:p>
          <a:p>
            <a:pPr eaLnBrk="1" hangingPunct="1">
              <a:lnSpc>
                <a:spcPct val="80000"/>
              </a:lnSpc>
            </a:pPr>
            <a:r>
              <a:rPr lang="en-US" sz="2800" dirty="0">
                <a:latin typeface="+mj-lt"/>
                <a:ea typeface="Britannic Bold" pitchFamily="-108" charset="0"/>
                <a:cs typeface="Britannic Bold" pitchFamily="-108" charset="0"/>
              </a:rPr>
              <a:t>Student</a:t>
            </a:r>
          </a:p>
        </p:txBody>
      </p:sp>
      <p:pic>
        <p:nvPicPr>
          <p:cNvPr id="176132" name="Picture 5" descr="PICT032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53200" y="0"/>
            <a:ext cx="2590800" cy="1943100"/>
          </a:xfrm>
          <a:prstGeom prst="rect">
            <a:avLst/>
          </a:prstGeom>
          <a:noFill/>
          <a:ln w="9525">
            <a:noFill/>
            <a:miter lim="800000"/>
            <a:headEnd/>
            <a:tailEnd/>
          </a:ln>
        </p:spPr>
      </p:pic>
      <p:pic>
        <p:nvPicPr>
          <p:cNvPr id="176133" name="Picture 6" descr="IMG_057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800600"/>
            <a:ext cx="2743200" cy="2057400"/>
          </a:xfrm>
          <a:prstGeom prst="rect">
            <a:avLst/>
          </a:prstGeom>
          <a:noFill/>
          <a:ln w="9525">
            <a:noFill/>
            <a:miter lim="800000"/>
            <a:headEnd/>
            <a:tailEnd/>
          </a:ln>
        </p:spPr>
      </p:pic>
      <p:sp>
        <p:nvSpPr>
          <p:cNvPr id="6" name="Oval 4"/>
          <p:cNvSpPr>
            <a:spLocks noChangeArrowheads="1"/>
          </p:cNvSpPr>
          <p:nvPr/>
        </p:nvSpPr>
        <p:spPr bwMode="auto">
          <a:xfrm>
            <a:off x="141890" y="2209800"/>
            <a:ext cx="2514600" cy="1295400"/>
          </a:xfrm>
          <a:prstGeom prst="ellipse">
            <a:avLst/>
          </a:prstGeom>
          <a:solidFill>
            <a:srgbClr val="FFFFFF"/>
          </a:solidFill>
          <a:ln w="9525">
            <a:solidFill>
              <a:schemeClr val="tx1"/>
            </a:solidFill>
            <a:round/>
            <a:headEnd/>
            <a:tailEnd/>
          </a:ln>
        </p:spPr>
        <p:txBody>
          <a:bodyPr anchor="ctr">
            <a:prstTxWarp prst="textNoShape">
              <a:avLst/>
            </a:prstTxWarp>
          </a:bodyPr>
          <a:lstStyle/>
          <a:p>
            <a:pPr marL="0" marR="0" lvl="0" indent="0" algn="ctr" defTabSz="914400" rtl="0" eaLnBrk="1" fontAlgn="base" latinLnBrk="0" hangingPunct="1">
              <a:lnSpc>
                <a:spcPct val="5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Franklin Gothic Medium"/>
                <a:ea typeface="Arial" pitchFamily="-1" charset="0"/>
                <a:cs typeface="Arial" pitchFamily="-1" charset="0"/>
              </a:rPr>
              <a:t>Start with a</a:t>
            </a:r>
          </a:p>
          <a:p>
            <a:pPr marL="0" marR="0" lvl="0" indent="0" algn="ctr" defTabSz="914400" rtl="0" eaLnBrk="1" fontAlgn="base" latinLnBrk="0" hangingPunct="1">
              <a:lnSpc>
                <a:spcPct val="5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Franklin Gothic Medium"/>
                <a:ea typeface="Arial" pitchFamily="-1" charset="0"/>
                <a:cs typeface="Arial" pitchFamily="-1" charset="0"/>
              </a:rPr>
              <a:t> team that </a:t>
            </a:r>
          </a:p>
          <a:p>
            <a:pPr marL="0" marR="0" lvl="0" indent="0" algn="ctr" defTabSz="914400" rtl="0" eaLnBrk="1" fontAlgn="base" latinLnBrk="0" hangingPunct="1">
              <a:lnSpc>
                <a:spcPct val="5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Franklin Gothic Medium"/>
                <a:ea typeface="Arial" pitchFamily="-1" charset="0"/>
                <a:cs typeface="Arial" pitchFamily="-1" charset="0"/>
              </a:rPr>
              <a:t> “works.”</a:t>
            </a:r>
          </a:p>
        </p:txBody>
      </p:sp>
      <p:pic>
        <p:nvPicPr>
          <p:cNvPr id="7" name="Picture 6"/>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762000"/>
            <a:ext cx="990600" cy="990600"/>
          </a:xfrm>
          <a:prstGeom prst="rect">
            <a:avLst/>
          </a:prstGeom>
          <a:noFill/>
          <a:ln>
            <a:noFill/>
          </a:ln>
        </p:spPr>
      </p:pic>
    </p:spTree>
    <p:extLst>
      <p:ext uri="{BB962C8B-B14F-4D97-AF65-F5344CB8AC3E}">
        <p14:creationId xmlns:p14="http://schemas.microsoft.com/office/powerpoint/2010/main" val="4184953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10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4000" b="1" dirty="0">
                <a:solidFill>
                  <a:srgbClr val="3366FF"/>
                </a:solidFill>
              </a:rPr>
              <a:t>Effective Leadership Team</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100" dirty="0">
              <a:latin typeface="+mj-lt"/>
            </a:endParaRPr>
          </a:p>
          <a:p>
            <a:pPr eaLnBrk="1" hangingPunct="1">
              <a:lnSpc>
                <a:spcPct val="90000"/>
              </a:lnSpc>
            </a:pPr>
            <a:r>
              <a:rPr lang="en-US" sz="2200" dirty="0">
                <a:latin typeface="+mj-lt"/>
              </a:rPr>
              <a:t>Review guidelines for team composition.</a:t>
            </a:r>
          </a:p>
          <a:p>
            <a:pPr lvl="1" eaLnBrk="1" hangingPunct="1">
              <a:lnSpc>
                <a:spcPct val="80000"/>
              </a:lnSpc>
              <a:buFont typeface="Wingdings" charset="2"/>
              <a:buChar char="ü"/>
            </a:pPr>
            <a:r>
              <a:rPr lang="en-US" sz="1400" dirty="0">
                <a:ea typeface="Britannic Bold" pitchFamily="-108" charset="0"/>
                <a:cs typeface="Britannic Bold" pitchFamily="-108" charset="0"/>
              </a:rPr>
              <a:t>Administrator</a:t>
            </a:r>
          </a:p>
          <a:p>
            <a:pPr lvl="1" eaLnBrk="1" hangingPunct="1">
              <a:lnSpc>
                <a:spcPct val="80000"/>
              </a:lnSpc>
              <a:buFont typeface="Wingdings" charset="2"/>
              <a:buChar char="ü"/>
            </a:pPr>
            <a:r>
              <a:rPr lang="en-US" sz="1400" dirty="0">
                <a:ea typeface="Britannic Bold" pitchFamily="-108" charset="0"/>
                <a:cs typeface="Britannic Bold" pitchFamily="-108" charset="0"/>
              </a:rPr>
              <a:t>Grade/Department Representation</a:t>
            </a:r>
          </a:p>
          <a:p>
            <a:pPr lvl="1" eaLnBrk="1" hangingPunct="1">
              <a:lnSpc>
                <a:spcPct val="80000"/>
              </a:lnSpc>
              <a:buFont typeface="Wingdings" charset="2"/>
              <a:buChar char="ü"/>
            </a:pPr>
            <a:r>
              <a:rPr lang="en-US" sz="1400" dirty="0">
                <a:ea typeface="Britannic Bold" pitchFamily="-108" charset="0"/>
                <a:cs typeface="Britannic Bold" pitchFamily="-108" charset="0"/>
              </a:rPr>
              <a:t>Specialized Support</a:t>
            </a:r>
          </a:p>
          <a:p>
            <a:pPr marL="857250" lvl="2" indent="0" eaLnBrk="1" hangingPunct="1">
              <a:lnSpc>
                <a:spcPct val="80000"/>
              </a:lnSpc>
              <a:buNone/>
            </a:pPr>
            <a:r>
              <a:rPr lang="en-US" sz="1400" dirty="0">
                <a:ea typeface="Britannic Bold" pitchFamily="-108" charset="0"/>
                <a:cs typeface="Britannic Bold" pitchFamily="-108" charset="0"/>
              </a:rPr>
              <a:t>(e.g., Special Educator, Counselor, School Psychologist, Social Worker, etc.)</a:t>
            </a:r>
          </a:p>
          <a:p>
            <a:pPr lvl="1" eaLnBrk="1" hangingPunct="1">
              <a:lnSpc>
                <a:spcPct val="80000"/>
              </a:lnSpc>
              <a:buFont typeface="Wingdings" charset="2"/>
              <a:buChar char="ü"/>
            </a:pPr>
            <a:r>
              <a:rPr lang="en-US" sz="1400" dirty="0">
                <a:ea typeface="Britannic Bold" pitchFamily="-108" charset="0"/>
                <a:cs typeface="Britannic Bold" pitchFamily="-108" charset="0"/>
              </a:rPr>
              <a:t>Support Staff</a:t>
            </a:r>
          </a:p>
          <a:p>
            <a:pPr marL="857250" lvl="2" indent="0" eaLnBrk="1" hangingPunct="1">
              <a:lnSpc>
                <a:spcPct val="80000"/>
              </a:lnSpc>
              <a:buNone/>
            </a:pPr>
            <a:r>
              <a:rPr lang="en-US" sz="1400" dirty="0">
                <a:ea typeface="Britannic Bold" pitchFamily="-108" charset="0"/>
                <a:cs typeface="Britannic Bold" pitchFamily="-108" charset="0"/>
              </a:rPr>
              <a:t>(e.g., Office, Supervisory, Custodial, Bus, Security, etc.)</a:t>
            </a:r>
          </a:p>
          <a:p>
            <a:pPr lvl="1" eaLnBrk="1" hangingPunct="1">
              <a:lnSpc>
                <a:spcPct val="80000"/>
              </a:lnSpc>
              <a:buFont typeface="Wingdings" charset="2"/>
              <a:buChar char="ü"/>
            </a:pPr>
            <a:r>
              <a:rPr lang="en-US" sz="1400" u="sng" dirty="0">
                <a:ea typeface="Britannic Bold" pitchFamily="-108" charset="0"/>
                <a:cs typeface="Britannic Bold" pitchFamily="-108" charset="0"/>
              </a:rPr>
              <a:t>Parent (who is not also a staff member)</a:t>
            </a:r>
          </a:p>
          <a:p>
            <a:pPr lvl="1" eaLnBrk="1" hangingPunct="1">
              <a:lnSpc>
                <a:spcPct val="80000"/>
              </a:lnSpc>
            </a:pPr>
            <a:r>
              <a:rPr lang="en-US" sz="1400" dirty="0">
                <a:ea typeface="Britannic Bold" pitchFamily="-108" charset="0"/>
                <a:cs typeface="Britannic Bold" pitchFamily="-108" charset="0"/>
              </a:rPr>
              <a:t>Community</a:t>
            </a:r>
          </a:p>
          <a:p>
            <a:pPr lvl="2" eaLnBrk="1" hangingPunct="1">
              <a:lnSpc>
                <a:spcPct val="80000"/>
              </a:lnSpc>
            </a:pPr>
            <a:r>
              <a:rPr lang="en-US" sz="1400" dirty="0">
                <a:ea typeface="Britannic Bold" pitchFamily="-108" charset="0"/>
                <a:cs typeface="Britannic Bold" pitchFamily="-108" charset="0"/>
              </a:rPr>
              <a:t>Mental Health, Business</a:t>
            </a:r>
          </a:p>
          <a:p>
            <a:pPr lvl="1" eaLnBrk="1" hangingPunct="1">
              <a:lnSpc>
                <a:spcPct val="80000"/>
              </a:lnSpc>
            </a:pPr>
            <a:r>
              <a:rPr lang="en-US" sz="1400" dirty="0">
                <a:ea typeface="Britannic Bold" pitchFamily="-108" charset="0"/>
                <a:cs typeface="Britannic Bold" pitchFamily="-108" charset="0"/>
              </a:rPr>
              <a:t>Student</a:t>
            </a:r>
          </a:p>
          <a:p>
            <a:pPr eaLnBrk="1" hangingPunct="1">
              <a:lnSpc>
                <a:spcPct val="80000"/>
              </a:lnSpc>
            </a:pPr>
            <a:r>
              <a:rPr lang="en-US" sz="2000" b="1" u="sng" dirty="0"/>
              <a:t>Ensure you have 1-2 parents on your leadership team this year</a:t>
            </a:r>
          </a:p>
          <a:p>
            <a:pPr eaLnBrk="1" hangingPunct="1">
              <a:lnSpc>
                <a:spcPct val="90000"/>
              </a:lnSpc>
            </a:pPr>
            <a:r>
              <a:rPr lang="en-US" sz="2000" dirty="0">
                <a:latin typeface="+mj-lt"/>
              </a:rPr>
              <a:t>Review relevant items on your action plan and add/adjust as needed to ensure your team is ready to work this year (and in the future)!</a:t>
            </a:r>
          </a:p>
          <a:p>
            <a:pPr eaLnBrk="1" hangingPunct="1">
              <a:lnSpc>
                <a:spcPct val="90000"/>
              </a:lnSpc>
            </a:pPr>
            <a:endParaRPr lang="en-US" sz="22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727186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2514600"/>
            <a:ext cx="7620000" cy="434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II.B.ii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12" name="Rectangle 11"/>
          <p:cNvSpPr/>
          <p:nvPr/>
        </p:nvSpPr>
        <p:spPr>
          <a:xfrm>
            <a:off x="457200" y="1600200"/>
            <a:ext cx="7620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
        <p:nvSpPr>
          <p:cNvPr id="21" name="Rounded Rectangular Callout 20"/>
          <p:cNvSpPr/>
          <p:nvPr/>
        </p:nvSpPr>
        <p:spPr>
          <a:xfrm>
            <a:off x="2514600" y="2971800"/>
            <a:ext cx="3733800" cy="2133600"/>
          </a:xfrm>
          <a:prstGeom prst="wedgeRoundRectCallout">
            <a:avLst>
              <a:gd name="adj1" fmla="val -19833"/>
              <a:gd name="adj2" fmla="val -67034"/>
              <a:gd name="adj3" fmla="val 16667"/>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Franklin Gothic Medium"/>
                <a:ea typeface="+mn-ea"/>
                <a:cs typeface="+mn-cs"/>
              </a:rPr>
              <a:t>What are we “about”?</a:t>
            </a:r>
          </a:p>
        </p:txBody>
      </p:sp>
    </p:spTree>
    <p:extLst>
      <p:ext uri="{BB962C8B-B14F-4D97-AF65-F5344CB8AC3E}">
        <p14:creationId xmlns:p14="http://schemas.microsoft.com/office/powerpoint/2010/main" val="363037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p:tgtEl>
                                          <p:spTgt spid="21"/>
                                        </p:tgtEl>
                                        <p:attrNameLst>
                                          <p:attrName>ppt_y</p:attrName>
                                        </p:attrNameLst>
                                      </p:cBhvr>
                                      <p:tavLst>
                                        <p:tav tm="0">
                                          <p:val>
                                            <p:strVal val="#ppt_y-#ppt_h*1.125000"/>
                                          </p:val>
                                        </p:tav>
                                        <p:tav tm="100000">
                                          <p:val>
                                            <p:strVal val="#ppt_y"/>
                                          </p:val>
                                        </p:tav>
                                      </p:tavLst>
                                    </p:anim>
                                    <p:animEffect transition="in" filter="wipe(down)">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525963"/>
          </a:xfrm>
        </p:spPr>
        <p:txBody>
          <a:bodyPr/>
          <a:lstStyle/>
          <a:p>
            <a:pPr eaLnBrk="1" hangingPunct="1">
              <a:spcAft>
                <a:spcPts val="1200"/>
              </a:spcAft>
              <a:buFont typeface="Wingdings" charset="2"/>
              <a:buChar char="q"/>
            </a:pPr>
            <a:r>
              <a:rPr lang="en-US" sz="2400" dirty="0">
                <a:ea typeface="Britannic Bold" pitchFamily="-108" charset="0"/>
                <a:cs typeface="Britannic Bold" pitchFamily="-108" charset="0"/>
              </a:rPr>
              <a:t>Positively stated</a:t>
            </a:r>
          </a:p>
          <a:p>
            <a:pPr eaLnBrk="1" hangingPunct="1">
              <a:spcAft>
                <a:spcPts val="1200"/>
              </a:spcAft>
              <a:buFont typeface="Wingdings" charset="2"/>
              <a:buChar char="q"/>
            </a:pPr>
            <a:r>
              <a:rPr lang="en-US" sz="2400" dirty="0">
                <a:ea typeface="Britannic Bold" pitchFamily="-108" charset="0"/>
                <a:cs typeface="Britannic Bold" pitchFamily="-108" charset="0"/>
              </a:rPr>
              <a:t>2-3 sentences in length</a:t>
            </a:r>
          </a:p>
          <a:p>
            <a:pPr eaLnBrk="1" hangingPunct="1">
              <a:spcAft>
                <a:spcPts val="1200"/>
              </a:spcAft>
              <a:buFont typeface="Wingdings" charset="2"/>
              <a:buChar char="q"/>
            </a:pPr>
            <a:r>
              <a:rPr lang="en-US" sz="2400" dirty="0">
                <a:ea typeface="Britannic Bold" pitchFamily="-108" charset="0"/>
                <a:cs typeface="Britannic Bold" pitchFamily="-108" charset="0"/>
              </a:rPr>
              <a:t>Supportive of academic achievement</a:t>
            </a:r>
          </a:p>
          <a:p>
            <a:pPr eaLnBrk="1" hangingPunct="1">
              <a:spcAft>
                <a:spcPts val="1200"/>
              </a:spcAft>
              <a:buFont typeface="Wingdings" charset="2"/>
              <a:buChar char="q"/>
            </a:pPr>
            <a:r>
              <a:rPr lang="en-US" sz="2400" dirty="0">
                <a:ea typeface="Britannic Bold" pitchFamily="-108" charset="0"/>
                <a:cs typeface="Britannic Bold" pitchFamily="-108" charset="0"/>
              </a:rPr>
              <a:t>Comprehensive in scope (</a:t>
            </a:r>
            <a:r>
              <a:rPr lang="en-US" sz="2400" i="1" dirty="0">
                <a:ea typeface="Britannic Bold" pitchFamily="-108" charset="0"/>
                <a:cs typeface="Britannic Bold" pitchFamily="-108" charset="0"/>
              </a:rPr>
              <a:t>all</a:t>
            </a:r>
            <a:r>
              <a:rPr lang="en-US" sz="2400" dirty="0">
                <a:ea typeface="Britannic Bold" pitchFamily="-108" charset="0"/>
                <a:cs typeface="Britannic Bold" pitchFamily="-108" charset="0"/>
              </a:rPr>
              <a:t> students/staff/settings)</a:t>
            </a:r>
          </a:p>
          <a:p>
            <a:pPr marL="0" indent="0" eaLnBrk="1" hangingPunct="1">
              <a:spcAft>
                <a:spcPts val="1200"/>
              </a:spcAft>
              <a:buNone/>
            </a:pPr>
            <a:endParaRPr lang="en-US" sz="500" dirty="0">
              <a:solidFill>
                <a:srgbClr val="3366FF"/>
              </a:solidFill>
              <a:ea typeface="Britannic Bold" pitchFamily="-108" charset="0"/>
              <a:cs typeface="Britannic Bold" pitchFamily="-108" charset="0"/>
            </a:endParaRPr>
          </a:p>
          <a:p>
            <a:pPr marL="0" indent="0" eaLnBrk="1" hangingPunct="1">
              <a:spcAft>
                <a:spcPts val="1200"/>
              </a:spcAft>
              <a:buNone/>
            </a:pPr>
            <a:r>
              <a:rPr lang="en-US" sz="2400" dirty="0">
                <a:solidFill>
                  <a:srgbClr val="3366FF"/>
                </a:solidFill>
                <a:ea typeface="Britannic Bold" pitchFamily="-108" charset="0"/>
                <a:cs typeface="Britannic Bold" pitchFamily="-108" charset="0"/>
              </a:rPr>
              <a:t>And always remember to consider systems, culture, &amp; context:</a:t>
            </a:r>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Purpose Statement</a:t>
            </a:r>
          </a:p>
        </p:txBody>
      </p:sp>
      <p:pic>
        <p:nvPicPr>
          <p:cNvPr id="6" name="Picture 5"/>
          <p:cNvPicPr>
            <a:picLocks noChangeAspect="1"/>
          </p:cNvPicPr>
          <p:nvPr/>
        </p:nvPicPr>
        <p:blipFill>
          <a:blip r:embed="rId2"/>
          <a:stretch>
            <a:fillRect/>
          </a:stretch>
        </p:blipFill>
        <p:spPr>
          <a:xfrm>
            <a:off x="-29667" y="914400"/>
            <a:ext cx="838200" cy="838200"/>
          </a:xfrm>
          <a:prstGeom prst="rect">
            <a:avLst/>
          </a:prstGeom>
        </p:spPr>
      </p:pic>
      <p:grpSp>
        <p:nvGrpSpPr>
          <p:cNvPr id="7" name="Group 6"/>
          <p:cNvGrpSpPr/>
          <p:nvPr/>
        </p:nvGrpSpPr>
        <p:grpSpPr>
          <a:xfrm>
            <a:off x="7584458" y="0"/>
            <a:ext cx="1559542" cy="1447800"/>
            <a:chOff x="6758922" y="16184"/>
            <a:chExt cx="2362200" cy="2209800"/>
          </a:xfrm>
        </p:grpSpPr>
        <p:sp>
          <p:nvSpPr>
            <p:cNvPr id="8"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9"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pic>
        <p:nvPicPr>
          <p:cNvPr id="4" name="Picture 3"/>
          <p:cNvPicPr>
            <a:picLocks noChangeAspect="1"/>
          </p:cNvPicPr>
          <p:nvPr/>
        </p:nvPicPr>
        <p:blipFill>
          <a:blip r:embed="rId3"/>
          <a:stretch>
            <a:fillRect/>
          </a:stretch>
        </p:blipFill>
        <p:spPr>
          <a:xfrm>
            <a:off x="269734" y="4648507"/>
            <a:ext cx="2930613" cy="2197960"/>
          </a:xfrm>
          <a:prstGeom prst="rect">
            <a:avLst/>
          </a:prstGeom>
        </p:spPr>
      </p:pic>
      <p:pic>
        <p:nvPicPr>
          <p:cNvPr id="10" name="Picture 9"/>
          <p:cNvPicPr>
            <a:picLocks noChangeAspect="1"/>
          </p:cNvPicPr>
          <p:nvPr/>
        </p:nvPicPr>
        <p:blipFill>
          <a:blip r:embed="rId4"/>
          <a:stretch>
            <a:fillRect/>
          </a:stretch>
        </p:blipFill>
        <p:spPr>
          <a:xfrm>
            <a:off x="3886200" y="4648507"/>
            <a:ext cx="2934994" cy="2201245"/>
          </a:xfrm>
          <a:prstGeom prst="rect">
            <a:avLst/>
          </a:prstGeom>
        </p:spPr>
      </p:pic>
    </p:spTree>
    <p:extLst>
      <p:ext uri="{BB962C8B-B14F-4D97-AF65-F5344CB8AC3E}">
        <p14:creationId xmlns:p14="http://schemas.microsoft.com/office/powerpoint/2010/main" val="374394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down)">
                                      <p:cBhvr>
                                        <p:cTn id="8" dur="500"/>
                                        <p:tgtEl>
                                          <p:spTgt spid="3">
                                            <p:txEl>
                                              <p:pRg st="5" end="5"/>
                                            </p:txEl>
                                          </p:spTgt>
                                        </p:tgtEl>
                                      </p:cBhvr>
                                    </p:animEffect>
                                  </p:childTnLst>
                                </p:cTn>
                              </p:par>
                              <p:par>
                                <p:cTn id="9" presetID="1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down)">
                                      <p:cBhvr>
                                        <p:cTn id="12" dur="500"/>
                                        <p:tgtEl>
                                          <p:spTgt spid="4"/>
                                        </p:tgtEl>
                                      </p:cBhvr>
                                    </p:animEffect>
                                  </p:childTnLst>
                                </p:cTn>
                              </p:par>
                              <p:par>
                                <p:cTn id="13" presetID="1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182274" name="Title 3"/>
          <p:cNvSpPr>
            <a:spLocks noGrp="1"/>
          </p:cNvSpPr>
          <p:nvPr>
            <p:ph type="title"/>
          </p:nvPr>
        </p:nvSpPr>
        <p:spPr>
          <a:xfrm>
            <a:off x="457200" y="228600"/>
            <a:ext cx="8153400" cy="1143000"/>
          </a:xfrm>
          <a:solidFill>
            <a:srgbClr val="FFFFFF"/>
          </a:solidFill>
        </p:spPr>
        <p:txBody>
          <a:bodyPr/>
          <a:lstStyle/>
          <a:p>
            <a:pPr eaLnBrk="1" hangingPunct="1"/>
            <a:r>
              <a:rPr lang="en-US" dirty="0">
                <a:solidFill>
                  <a:srgbClr val="008000"/>
                </a:solidFill>
                <a:ea typeface="Britannic Bold" pitchFamily="-108" charset="0"/>
                <a:cs typeface="Britannic Bold" pitchFamily="-108" charset="0"/>
              </a:rPr>
              <a:t>Examples of Purpose Statements</a:t>
            </a:r>
          </a:p>
        </p:txBody>
      </p:sp>
      <p:sp>
        <p:nvSpPr>
          <p:cNvPr id="182275" name="Content Placeholder 4"/>
          <p:cNvSpPr>
            <a:spLocks noGrp="1"/>
          </p:cNvSpPr>
          <p:nvPr>
            <p:ph sz="half" idx="1"/>
          </p:nvPr>
        </p:nvSpPr>
        <p:spPr>
          <a:xfrm>
            <a:off x="457200" y="1600200"/>
            <a:ext cx="3810000" cy="4495800"/>
          </a:xfrm>
          <a:solidFill>
            <a:srgbClr val="FFFFFF"/>
          </a:solidFill>
          <a:ln>
            <a:solidFill>
              <a:srgbClr val="FFFFFF"/>
            </a:solidFill>
          </a:ln>
        </p:spPr>
        <p:txBody>
          <a:bodyPr/>
          <a:lstStyle/>
          <a:p>
            <a:pPr algn="ctr" eaLnBrk="1" hangingPunct="1">
              <a:buFontTx/>
              <a:buNone/>
            </a:pPr>
            <a:endParaRPr lang="en-US" dirty="0">
              <a:solidFill>
                <a:srgbClr val="008000"/>
              </a:solidFill>
              <a:latin typeface="+mj-lt"/>
              <a:ea typeface="Britannic Bold" pitchFamily="-108" charset="0"/>
              <a:cs typeface="Britannic Bold" pitchFamily="-108" charset="0"/>
            </a:endParaRPr>
          </a:p>
          <a:p>
            <a:pPr eaLnBrk="1" hangingPunct="1">
              <a:buFontTx/>
              <a:buNone/>
            </a:pPr>
            <a:r>
              <a:rPr lang="en-US" sz="3200" i="1" dirty="0">
                <a:solidFill>
                  <a:srgbClr val="008000"/>
                </a:solidFill>
                <a:latin typeface="+mj-lt"/>
                <a:ea typeface="Britannic Bold" pitchFamily="-108" charset="0"/>
                <a:cs typeface="Britannic Bold" pitchFamily="-108" charset="0"/>
              </a:rPr>
              <a:t>	G. </a:t>
            </a:r>
            <a:r>
              <a:rPr lang="en-US" sz="3200" i="1" dirty="0" err="1">
                <a:solidFill>
                  <a:srgbClr val="008000"/>
                </a:solidFill>
                <a:latin typeface="+mj-lt"/>
                <a:ea typeface="Britannic Bold" pitchFamily="-108" charset="0"/>
                <a:cs typeface="Britannic Bold" pitchFamily="-108" charset="0"/>
              </a:rPr>
              <a:t>Ikuma</a:t>
            </a:r>
            <a:r>
              <a:rPr lang="en-US" sz="3200" i="1" dirty="0">
                <a:solidFill>
                  <a:srgbClr val="008000"/>
                </a:solidFill>
                <a:latin typeface="+mj-lt"/>
                <a:ea typeface="Britannic Bold" pitchFamily="-108" charset="0"/>
                <a:cs typeface="Britannic Bold" pitchFamily="-108" charset="0"/>
              </a:rPr>
              <a:t> School is a community of learners and teachers. We are here to learn, grow, and become good citizens.</a:t>
            </a:r>
          </a:p>
        </p:txBody>
      </p:sp>
      <p:sp>
        <p:nvSpPr>
          <p:cNvPr id="182276" name="Content Placeholder 5"/>
          <p:cNvSpPr>
            <a:spLocks noGrp="1"/>
          </p:cNvSpPr>
          <p:nvPr>
            <p:ph sz="half" idx="2"/>
          </p:nvPr>
        </p:nvSpPr>
        <p:spPr>
          <a:xfrm>
            <a:off x="4800600" y="1600200"/>
            <a:ext cx="3810000" cy="4495800"/>
          </a:xfrm>
          <a:solidFill>
            <a:srgbClr val="FFFFFF"/>
          </a:solidFill>
          <a:ln>
            <a:solidFill>
              <a:srgbClr val="FFFFFF"/>
            </a:solidFill>
          </a:ln>
        </p:spPr>
        <p:txBody>
          <a:bodyPr/>
          <a:lstStyle/>
          <a:p>
            <a:pPr algn="ctr" eaLnBrk="1" hangingPunct="1">
              <a:buFontTx/>
              <a:buNone/>
            </a:pPr>
            <a:endParaRPr lang="en-US" dirty="0">
              <a:solidFill>
                <a:srgbClr val="008000"/>
              </a:solidFill>
              <a:latin typeface="+mj-lt"/>
              <a:ea typeface="Britannic Bold" pitchFamily="-108" charset="0"/>
              <a:cs typeface="Britannic Bold" pitchFamily="-108" charset="0"/>
            </a:endParaRPr>
          </a:p>
          <a:p>
            <a:pPr eaLnBrk="1" hangingPunct="1">
              <a:buFontTx/>
              <a:buNone/>
            </a:pPr>
            <a:r>
              <a:rPr lang="en-US" i="1" dirty="0">
                <a:solidFill>
                  <a:srgbClr val="008000"/>
                </a:solidFill>
                <a:latin typeface="+mj-lt"/>
                <a:ea typeface="Britannic Bold" pitchFamily="-108" charset="0"/>
                <a:cs typeface="Britannic Bold" pitchFamily="-108" charset="0"/>
              </a:rPr>
              <a:t>	At </a:t>
            </a:r>
            <a:r>
              <a:rPr lang="en-US" i="1" dirty="0" err="1">
                <a:solidFill>
                  <a:srgbClr val="008000"/>
                </a:solidFill>
                <a:latin typeface="+mj-lt"/>
                <a:ea typeface="Britannic Bold" pitchFamily="-108" charset="0"/>
                <a:cs typeface="Britannic Bold" pitchFamily="-108" charset="0"/>
              </a:rPr>
              <a:t>Abrigato</a:t>
            </a:r>
            <a:r>
              <a:rPr lang="en-US" i="1" dirty="0">
                <a:solidFill>
                  <a:srgbClr val="008000"/>
                </a:solidFill>
                <a:latin typeface="+mj-lt"/>
                <a:ea typeface="Britannic Bold" pitchFamily="-108" charset="0"/>
                <a:cs typeface="Britannic Bold" pitchFamily="-108" charset="0"/>
              </a:rPr>
              <a:t> School, we treat each other with respect, take responsibility for our learning, and strive for a safe and positive school for all!</a:t>
            </a:r>
          </a:p>
        </p:txBody>
      </p:sp>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0690" y="838200"/>
            <a:ext cx="1083310" cy="1083310"/>
          </a:xfrm>
          <a:prstGeom prst="rect">
            <a:avLst/>
          </a:prstGeom>
          <a:noFill/>
          <a:ln>
            <a:noFill/>
          </a:ln>
        </p:spPr>
      </p:pic>
    </p:spTree>
    <p:extLst>
      <p:ext uri="{BB962C8B-B14F-4D97-AF65-F5344CB8AC3E}">
        <p14:creationId xmlns:p14="http://schemas.microsoft.com/office/powerpoint/2010/main" val="4711853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2895600"/>
            <a:ext cx="7620000" cy="396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II.B.iii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12" name="Rectangle 11"/>
          <p:cNvSpPr/>
          <p:nvPr/>
        </p:nvSpPr>
        <p:spPr>
          <a:xfrm>
            <a:off x="457200" y="1600200"/>
            <a:ext cx="7620000" cy="838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
        <p:nvSpPr>
          <p:cNvPr id="16" name="Rounded Rectangular Callout 15"/>
          <p:cNvSpPr/>
          <p:nvPr/>
        </p:nvSpPr>
        <p:spPr>
          <a:xfrm>
            <a:off x="2514600" y="3276600"/>
            <a:ext cx="3733800" cy="2133600"/>
          </a:xfrm>
          <a:prstGeom prst="wedgeRoundRectCallout">
            <a:avLst>
              <a:gd name="adj1" fmla="val -19833"/>
              <a:gd name="adj2" fmla="val -67034"/>
              <a:gd name="adj3" fmla="val 16667"/>
            </a:avLst>
          </a:prstGeom>
          <a:solidFill>
            <a:srgbClr val="FFFF00">
              <a:alpha val="2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Franklin Gothic Medium"/>
                <a:ea typeface="+mn-ea"/>
                <a:cs typeface="+mn-cs"/>
              </a:rPr>
              <a:t>What do we expect?</a:t>
            </a:r>
          </a:p>
        </p:txBody>
      </p:sp>
    </p:spTree>
    <p:extLst>
      <p:ext uri="{BB962C8B-B14F-4D97-AF65-F5344CB8AC3E}">
        <p14:creationId xmlns:p14="http://schemas.microsoft.com/office/powerpoint/2010/main" val="121878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ppt_y</p:attrName>
                                        </p:attrNameLst>
                                      </p:cBhvr>
                                      <p:tavLst>
                                        <p:tav tm="0">
                                          <p:val>
                                            <p:strVal val="#ppt_y-#ppt_h*1.125000"/>
                                          </p:val>
                                        </p:tav>
                                        <p:tav tm="100000">
                                          <p:val>
                                            <p:strVal val="#ppt_y"/>
                                          </p:val>
                                        </p:tav>
                                      </p:tavLst>
                                    </p:anim>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95389264"/>
              </p:ext>
            </p:extLst>
          </p:nvPr>
        </p:nvGraphicFramePr>
        <p:xfrm>
          <a:off x="304800" y="1828800"/>
          <a:ext cx="8567272" cy="4998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a:off x="457200" y="228600"/>
            <a:ext cx="8229600" cy="685800"/>
          </a:xfrm>
          <a:ln w="57150" cap="flat" cmpd="sng" algn="ctr">
            <a:solidFill>
              <a:srgbClr val="008000"/>
            </a:solidFill>
            <a:prstDash val="solid"/>
            <a:miter lim="800000"/>
            <a:headEnd type="none" w="med" len="med"/>
            <a:tailEnd type="none" w="med" len="med"/>
          </a:ln>
        </p:spPr>
        <p:txBody>
          <a:bodyPr/>
          <a:lstStyle/>
          <a:p>
            <a:r>
              <a:rPr lang="en-US" sz="5400" b="1" cap="small" dirty="0">
                <a:latin typeface="+mj-lt"/>
              </a:rPr>
              <a:t>Training Expectations:</a:t>
            </a:r>
          </a:p>
        </p:txBody>
      </p:sp>
      <p:sp>
        <p:nvSpPr>
          <p:cNvPr id="6" name="TextBox 5"/>
          <p:cNvSpPr txBox="1"/>
          <p:nvPr/>
        </p:nvSpPr>
        <p:spPr>
          <a:xfrm>
            <a:off x="457200" y="1066800"/>
            <a:ext cx="2830998" cy="769441"/>
          </a:xfrm>
          <a:prstGeom prst="rect">
            <a:avLst/>
          </a:prstGeom>
          <a:noFill/>
        </p:spPr>
        <p:txBody>
          <a:bodyPr wrap="none" rtlCol="0">
            <a:spAutoFit/>
          </a:bodyPr>
          <a:lstStyle/>
          <a:p>
            <a:r>
              <a:rPr lang="en-US" sz="4400" cap="small" dirty="0">
                <a:solidFill>
                  <a:srgbClr val="008000"/>
                </a:solidFill>
                <a:latin typeface="+mj-lt"/>
              </a:rPr>
              <a:t>RESPECT…</a:t>
            </a:r>
          </a:p>
        </p:txBody>
      </p:sp>
      <p:pic>
        <p:nvPicPr>
          <p:cNvPr id="10" name="Picture 9"/>
          <p:cNvPicPr>
            <a:picLocks noChangeAspect="1"/>
          </p:cNvPicPr>
          <p:nvPr/>
        </p:nvPicPr>
        <p:blipFill>
          <a:blip r:embed="rId8"/>
          <a:stretch>
            <a:fillRect/>
          </a:stretch>
        </p:blipFill>
        <p:spPr>
          <a:xfrm>
            <a:off x="8077200" y="533400"/>
            <a:ext cx="1066800" cy="1066800"/>
          </a:xfrm>
          <a:prstGeom prst="rect">
            <a:avLst/>
          </a:prstGeom>
        </p:spPr>
      </p:pic>
    </p:spTree>
  </p:cSld>
  <p:clrMapOvr>
    <a:masterClrMapping/>
  </p:clrMapOvr>
  <p:transition>
    <p:circl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369332"/>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II.B.iii</a:t>
              </a:r>
              <a:endParaRPr kumimoji="0" lang="en-US" sz="18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3" name="Content Placeholder 2"/>
          <p:cNvSpPr>
            <a:spLocks noGrp="1"/>
          </p:cNvSpPr>
          <p:nvPr>
            <p:ph idx="1"/>
          </p:nvPr>
        </p:nvSpPr>
        <p:spPr>
          <a:xfrm>
            <a:off x="762000" y="1219200"/>
            <a:ext cx="8229600" cy="4525963"/>
          </a:xfrm>
        </p:spPr>
        <p:txBody>
          <a:bodyPr/>
          <a:lstStyle/>
          <a:p>
            <a:pPr eaLnBrk="1" hangingPunct="1">
              <a:buFont typeface="Wingdings" charset="2"/>
              <a:buChar char="q"/>
            </a:pPr>
            <a:r>
              <a:rPr lang="en-US" sz="2400" dirty="0">
                <a:latin typeface="+mj-lt"/>
                <a:ea typeface="Britannic Bold" pitchFamily="-108" charset="0"/>
                <a:cs typeface="Britannic Bold" pitchFamily="-108" charset="0"/>
              </a:rPr>
              <a:t>Linked to social culture of school</a:t>
            </a:r>
          </a:p>
          <a:p>
            <a:pPr eaLnBrk="1" hangingPunct="1">
              <a:buFont typeface="Wingdings" charset="2"/>
              <a:buChar char="q"/>
            </a:pPr>
            <a:r>
              <a:rPr lang="en-US" sz="2400" dirty="0">
                <a:latin typeface="+mj-lt"/>
                <a:ea typeface="Britannic Bold" pitchFamily="-108" charset="0"/>
                <a:cs typeface="Britannic Bold" pitchFamily="-108" charset="0"/>
              </a:rPr>
              <a:t>Considerate of social skills that already exist</a:t>
            </a:r>
          </a:p>
          <a:p>
            <a:pPr eaLnBrk="1" hangingPunct="1">
              <a:buFont typeface="Wingdings" charset="2"/>
              <a:buChar char="q"/>
            </a:pPr>
            <a:r>
              <a:rPr lang="en-US" sz="2400" dirty="0">
                <a:latin typeface="+mj-lt"/>
                <a:ea typeface="Britannic Bold" pitchFamily="-108" charset="0"/>
                <a:cs typeface="Britannic Bold" pitchFamily="-108" charset="0"/>
              </a:rPr>
              <a:t>3-5 in number</a:t>
            </a:r>
          </a:p>
          <a:p>
            <a:pPr eaLnBrk="1" hangingPunct="1">
              <a:buFont typeface="Wingdings" charset="2"/>
              <a:buChar char="q"/>
            </a:pPr>
            <a:r>
              <a:rPr lang="en-US" sz="2400" dirty="0">
                <a:latin typeface="+mj-lt"/>
                <a:ea typeface="Britannic Bold" pitchFamily="-108" charset="0"/>
                <a:cs typeface="Britannic Bold" pitchFamily="-108" charset="0"/>
              </a:rPr>
              <a:t>1-3 words per expectation</a:t>
            </a:r>
          </a:p>
          <a:p>
            <a:pPr eaLnBrk="1" hangingPunct="1">
              <a:buFont typeface="Wingdings" charset="2"/>
              <a:buChar char="q"/>
            </a:pPr>
            <a:r>
              <a:rPr lang="en-US" sz="2400" dirty="0">
                <a:latin typeface="+mj-lt"/>
                <a:ea typeface="Britannic Bold" pitchFamily="-108" charset="0"/>
                <a:cs typeface="Britannic Bold" pitchFamily="-108" charset="0"/>
              </a:rPr>
              <a:t>Positively Stated</a:t>
            </a:r>
          </a:p>
          <a:p>
            <a:pPr eaLnBrk="1" hangingPunct="1">
              <a:buFont typeface="Wingdings" charset="2"/>
              <a:buChar char="q"/>
            </a:pPr>
            <a:r>
              <a:rPr lang="en-US" sz="2400" dirty="0">
                <a:latin typeface="+mj-lt"/>
                <a:ea typeface="Britannic Bold" pitchFamily="-108" charset="0"/>
                <a:cs typeface="Britannic Bold" pitchFamily="-108" charset="0"/>
              </a:rPr>
              <a:t>Supportive of academic achievement</a:t>
            </a:r>
          </a:p>
          <a:p>
            <a:pPr eaLnBrk="1" hangingPunct="1">
              <a:buFont typeface="Wingdings" charset="2"/>
              <a:buChar char="q"/>
            </a:pPr>
            <a:r>
              <a:rPr lang="en-US" sz="2400" dirty="0">
                <a:latin typeface="+mj-lt"/>
                <a:ea typeface="Britannic Bold" pitchFamily="-108" charset="0"/>
                <a:cs typeface="Britannic Bold" pitchFamily="-108" charset="0"/>
              </a:rPr>
              <a:t>Comprehensive in scope</a:t>
            </a:r>
          </a:p>
          <a:p>
            <a:pPr eaLnBrk="1" hangingPunct="1">
              <a:buFont typeface="Wingdings" charset="2"/>
              <a:buChar char="q"/>
            </a:pPr>
            <a:r>
              <a:rPr lang="en-US" sz="2400" dirty="0">
                <a:latin typeface="+mj-lt"/>
                <a:ea typeface="Britannic Bold" pitchFamily="-108" charset="0"/>
                <a:cs typeface="Britannic Bold" pitchFamily="-108" charset="0"/>
              </a:rPr>
              <a:t>Mutually exclusive (minimal overlap)</a:t>
            </a:r>
          </a:p>
          <a:p>
            <a:pPr marL="457200" indent="-457200" eaLnBrk="1" hangingPunct="1">
              <a:buFontTx/>
              <a:buAutoNum type="arabicPeriod"/>
            </a:pPr>
            <a:endParaRPr lang="en-US" sz="2400" dirty="0">
              <a:latin typeface="Britannic Bold" pitchFamily="-108" charset="0"/>
              <a:ea typeface="Britannic Bold" pitchFamily="-108" charset="0"/>
              <a:cs typeface="Britannic Bold" pitchFamily="-108" charset="0"/>
            </a:endParaRPr>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Expectations</a:t>
            </a:r>
          </a:p>
        </p:txBody>
      </p:sp>
      <p:pic>
        <p:nvPicPr>
          <p:cNvPr id="6" name="Picture 5"/>
          <p:cNvPicPr>
            <a:picLocks noChangeAspect="1"/>
          </p:cNvPicPr>
          <p:nvPr/>
        </p:nvPicPr>
        <p:blipFill>
          <a:blip r:embed="rId3"/>
          <a:stretch>
            <a:fillRect/>
          </a:stretch>
        </p:blipFill>
        <p:spPr>
          <a:xfrm>
            <a:off x="-29667" y="914400"/>
            <a:ext cx="838200" cy="838200"/>
          </a:xfrm>
          <a:prstGeom prst="rect">
            <a:avLst/>
          </a:prstGeom>
        </p:spPr>
      </p:pic>
      <p:grpSp>
        <p:nvGrpSpPr>
          <p:cNvPr id="7" name="Group 6"/>
          <p:cNvGrpSpPr/>
          <p:nvPr/>
        </p:nvGrpSpPr>
        <p:grpSpPr>
          <a:xfrm>
            <a:off x="7584458" y="0"/>
            <a:ext cx="1559542" cy="1447800"/>
            <a:chOff x="6758922" y="16184"/>
            <a:chExt cx="2362200" cy="2209800"/>
          </a:xfrm>
        </p:grpSpPr>
        <p:sp>
          <p:nvSpPr>
            <p:cNvPr id="8"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9"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
        <p:nvSpPr>
          <p:cNvPr id="4" name="Rectangle 3"/>
          <p:cNvSpPr/>
          <p:nvPr/>
        </p:nvSpPr>
        <p:spPr>
          <a:xfrm>
            <a:off x="152400" y="4800600"/>
            <a:ext cx="8839200"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9130" y="5248314"/>
            <a:ext cx="1826070" cy="1369553"/>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24400" y="5249552"/>
            <a:ext cx="1828800" cy="1371600"/>
          </a:xfrm>
          <a:prstGeom prst="rect">
            <a:avLst/>
          </a:prstGeom>
        </p:spPr>
      </p:pic>
    </p:spTree>
    <p:extLst>
      <p:ext uri="{BB962C8B-B14F-4D97-AF65-F5344CB8AC3E}">
        <p14:creationId xmlns:p14="http://schemas.microsoft.com/office/powerpoint/2010/main" val="98633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par>
                                <p:cTn id="9" presetID="1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down)">
                                      <p:cBhvr>
                                        <p:cTn id="12" dur="500"/>
                                        <p:tgtEl>
                                          <p:spTgt spid="11"/>
                                        </p:tgtEl>
                                      </p:cBhvr>
                                    </p:animEffect>
                                  </p:childTnLst>
                                </p:cTn>
                              </p:par>
                              <p:par>
                                <p:cTn id="13" presetID="1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pic>
        <p:nvPicPr>
          <p:cNvPr id="197634" name="Picture 3" descr="DSC0022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0" y="762000"/>
            <a:ext cx="9144000" cy="6096000"/>
          </a:xfrm>
          <a:noFill/>
        </p:spPr>
      </p:pic>
      <p:sp>
        <p:nvSpPr>
          <p:cNvPr id="197635" name="Rectangle 2"/>
          <p:cNvSpPr>
            <a:spLocks noGrp="1" noChangeArrowheads="1"/>
          </p:cNvSpPr>
          <p:nvPr>
            <p:ph type="title"/>
          </p:nvPr>
        </p:nvSpPr>
        <p:spPr>
          <a:xfrm>
            <a:off x="3733800" y="6324600"/>
            <a:ext cx="5334000" cy="533400"/>
          </a:xfrm>
        </p:spPr>
        <p:txBody>
          <a:bodyPr/>
          <a:lstStyle/>
          <a:p>
            <a:pPr algn="r" eaLnBrk="1" hangingPunct="1"/>
            <a:r>
              <a:rPr lang="en-US" sz="3600" b="1">
                <a:solidFill>
                  <a:schemeClr val="bg1"/>
                </a:solidFill>
              </a:rPr>
              <a:t>City View School</a:t>
            </a:r>
          </a:p>
        </p:txBody>
      </p:sp>
      <p:sp>
        <p:nvSpPr>
          <p:cNvPr id="197636" name="Rectangle 4"/>
          <p:cNvSpPr>
            <a:spLocks noChangeArrowheads="1"/>
          </p:cNvSpPr>
          <p:nvPr/>
        </p:nvSpPr>
        <p:spPr bwMode="auto">
          <a:xfrm>
            <a:off x="304800" y="76200"/>
            <a:ext cx="8610600" cy="609600"/>
          </a:xfrm>
          <a:prstGeom prst="rect">
            <a:avLst/>
          </a:prstGeom>
          <a:solidFill>
            <a:srgbClr val="FFFFFF"/>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Franklin Gothic Medium"/>
                <a:ea typeface="ＭＳ Ｐゴシック" pitchFamily="-108" charset="-128"/>
              </a:rPr>
              <a:t>MA lighting the way with expectations!</a:t>
            </a:r>
          </a:p>
        </p:txBody>
      </p:sp>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9600" y="381000"/>
            <a:ext cx="1083310" cy="1083310"/>
          </a:xfrm>
          <a:prstGeom prst="rect">
            <a:avLst/>
          </a:prstGeom>
          <a:noFill/>
          <a:ln>
            <a:noFill/>
          </a:ln>
        </p:spPr>
      </p:pic>
    </p:spTree>
    <p:extLst>
      <p:ext uri="{BB962C8B-B14F-4D97-AF65-F5344CB8AC3E}">
        <p14:creationId xmlns:p14="http://schemas.microsoft.com/office/powerpoint/2010/main" val="1905431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pic>
        <p:nvPicPr>
          <p:cNvPr id="192514" name="Picture 2" descr="FF rules small"/>
          <p:cNvPicPr>
            <a:picLocks noChangeAspect="1" noChangeArrowheads="1"/>
          </p:cNvPicPr>
          <p:nvPr/>
        </p:nvPicPr>
        <p:blipFill>
          <a:blip r:embed="rId3"/>
          <a:srcRect/>
          <a:stretch>
            <a:fillRect/>
          </a:stretch>
        </p:blipFill>
        <p:spPr bwMode="auto">
          <a:xfrm>
            <a:off x="381000" y="381000"/>
            <a:ext cx="8229600" cy="6172200"/>
          </a:xfrm>
          <a:prstGeom prst="rect">
            <a:avLst/>
          </a:prstGeom>
          <a:noFill/>
          <a:ln w="9525">
            <a:noFill/>
            <a:miter lim="800000"/>
            <a:headEnd/>
            <a:tailEnd/>
          </a:ln>
        </p:spPr>
      </p:pic>
      <p:pic>
        <p:nvPicPr>
          <p:cNvPr id="3" name="Picture 2"/>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85592" y="-10756"/>
            <a:ext cx="1083310" cy="1083310"/>
          </a:xfrm>
          <a:prstGeom prst="rect">
            <a:avLst/>
          </a:prstGeom>
          <a:noFill/>
          <a:ln>
            <a:noFill/>
          </a:ln>
        </p:spPr>
      </p:pic>
    </p:spTree>
    <p:extLst>
      <p:ext uri="{BB962C8B-B14F-4D97-AF65-F5344CB8AC3E}">
        <p14:creationId xmlns:p14="http://schemas.microsoft.com/office/powerpoint/2010/main" val="226982968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3352800"/>
            <a:ext cx="7620000" cy="3505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12" name="Rectangle 11"/>
          <p:cNvSpPr/>
          <p:nvPr/>
        </p:nvSpPr>
        <p:spPr>
          <a:xfrm>
            <a:off x="457200" y="1600200"/>
            <a:ext cx="76200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
        <p:nvSpPr>
          <p:cNvPr id="17" name="Rounded Rectangular Callout 16"/>
          <p:cNvSpPr>
            <a:spLocks noChangeArrowheads="1"/>
          </p:cNvSpPr>
          <p:nvPr/>
        </p:nvSpPr>
        <p:spPr bwMode="auto">
          <a:xfrm rot="21151445">
            <a:off x="1594443" y="3801731"/>
            <a:ext cx="6018930" cy="2647386"/>
          </a:xfrm>
          <a:prstGeom prst="wedgeRoundRectCallout">
            <a:avLst>
              <a:gd name="adj1" fmla="val -33748"/>
              <a:gd name="adj2" fmla="val -67987"/>
              <a:gd name="adj3" fmla="val 16667"/>
            </a:avLst>
          </a:prstGeom>
          <a:solidFill>
            <a:srgbClr val="008000"/>
          </a:solidFill>
          <a:ln w="9525">
            <a:solidFill>
              <a:srgbClr val="B6DCDF"/>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Franklin Gothic Medium"/>
                <a:ea typeface="ＭＳ Ｐゴシック" pitchFamily="-108" charset="-128"/>
                <a:cs typeface="+mn-cs"/>
              </a:rPr>
              <a:t>Teaching social behavior explicitly?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000" b="0" i="1" u="none" strike="noStrike" kern="1200" cap="none" spc="0" normalizeH="0" baseline="0" noProof="0" dirty="0">
              <a:ln>
                <a:noFill/>
              </a:ln>
              <a:solidFill>
                <a:srgbClr val="FFFFFF"/>
              </a:solidFill>
              <a:effectLst/>
              <a:uLnTx/>
              <a:uFillTx/>
              <a:latin typeface="Franklin Gothic Medium"/>
              <a:ea typeface="ＭＳ Ｐゴシック" pitchFamily="-10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1" u="none" strike="noStrike" kern="1200" cap="none" spc="0" normalizeH="0" baseline="0" noProof="0" dirty="0">
                <a:ln>
                  <a:noFill/>
                </a:ln>
                <a:solidFill>
                  <a:srgbClr val="FFFFFF"/>
                </a:solidFill>
                <a:effectLst/>
                <a:uLnTx/>
                <a:uFillTx/>
                <a:latin typeface="Franklin Gothic Medium"/>
                <a:ea typeface="ＭＳ Ｐゴシック" pitchFamily="-108" charset="-128"/>
                <a:cs typeface="+mn-cs"/>
              </a:rPr>
              <a:t>Like academic behavior</a:t>
            </a:r>
          </a:p>
        </p:txBody>
      </p:sp>
    </p:spTree>
    <p:extLst>
      <p:ext uri="{BB962C8B-B14F-4D97-AF65-F5344CB8AC3E}">
        <p14:creationId xmlns:p14="http://schemas.microsoft.com/office/powerpoint/2010/main" val="11219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7">
                                            <p:bg/>
                                          </p:spTgt>
                                        </p:tgtEl>
                                        <p:attrNameLst>
                                          <p:attrName>style.visibility</p:attrName>
                                        </p:attrNameLst>
                                      </p:cBhvr>
                                      <p:to>
                                        <p:strVal val="visible"/>
                                      </p:to>
                                    </p:set>
                                    <p:anim calcmode="lin" valueType="num">
                                      <p:cBhvr additive="base">
                                        <p:cTn id="21" dur="500"/>
                                        <p:tgtEl>
                                          <p:spTgt spid="17">
                                            <p:bg/>
                                          </p:spTgt>
                                        </p:tgtEl>
                                        <p:attrNameLst>
                                          <p:attrName>ppt_y</p:attrName>
                                        </p:attrNameLst>
                                      </p:cBhvr>
                                      <p:tavLst>
                                        <p:tav tm="0">
                                          <p:val>
                                            <p:strVal val="#ppt_y-#ppt_h*1.125000"/>
                                          </p:val>
                                        </p:tav>
                                        <p:tav tm="100000">
                                          <p:val>
                                            <p:strVal val="#ppt_y"/>
                                          </p:val>
                                        </p:tav>
                                      </p:tavLst>
                                    </p:anim>
                                    <p:animEffect transition="in" filter="wipe(down)">
                                      <p:cBhvr>
                                        <p:cTn id="22" dur="500"/>
                                        <p:tgtEl>
                                          <p:spTgt spid="17">
                                            <p:bg/>
                                          </p:spTgt>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down)">
                                      <p:cBhvr>
                                        <p:cTn id="26" dur="500"/>
                                        <p:tgtEl>
                                          <p:spTgt spid="17">
                                            <p:txEl>
                                              <p:pRg st="0" end="0"/>
                                            </p:txEl>
                                          </p:spTgt>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7">
                                            <p:txEl>
                                              <p:pRg st="2" end="2"/>
                                            </p:txEl>
                                          </p:spTgt>
                                        </p:tgtEl>
                                        <p:attrNameLst>
                                          <p:attrName>style.visibility</p:attrName>
                                        </p:attrNameLst>
                                      </p:cBhvr>
                                      <p:to>
                                        <p:strVal val="visible"/>
                                      </p:to>
                                    </p:set>
                                    <p:anim calcmode="lin" valueType="num">
                                      <p:cBhvr additive="base">
                                        <p:cTn id="29" dur="500"/>
                                        <p:tgtEl>
                                          <p:spTgt spid="17">
                                            <p:txEl>
                                              <p:pRg st="2" end="2"/>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7" grpId="0" build="allAtOnce"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p:cNvGrpSpPr/>
          <p:nvPr/>
        </p:nvGrpSpPr>
        <p:grpSpPr>
          <a:xfrm>
            <a:off x="-152400" y="5257799"/>
            <a:ext cx="1588180" cy="1676401"/>
            <a:chOff x="-140380" y="5333999"/>
            <a:chExt cx="1588180" cy="1676401"/>
          </a:xfrm>
        </p:grpSpPr>
        <p:pic>
          <p:nvPicPr>
            <p:cNvPr id="15"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6"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3" name="Content Placeholder 2"/>
          <p:cNvSpPr>
            <a:spLocks noGrp="1"/>
          </p:cNvSpPr>
          <p:nvPr>
            <p:ph idx="1"/>
          </p:nvPr>
        </p:nvSpPr>
        <p:spPr>
          <a:xfrm>
            <a:off x="914400" y="1219200"/>
            <a:ext cx="6019800" cy="5334000"/>
          </a:xfrm>
        </p:spPr>
        <p:txBody>
          <a:bodyPr/>
          <a:lstStyle/>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Considerate of main school settings/contexts</a:t>
            </a:r>
          </a:p>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Considerate of lessons that already exist</a:t>
            </a:r>
          </a:p>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Specification of 2-3 observable, positive examples for each expectation within each setting/context</a:t>
            </a:r>
          </a:p>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Teach social behavior like academic skill</a:t>
            </a:r>
          </a:p>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Prompts, reminders, or </a:t>
            </a:r>
            <a:r>
              <a:rPr lang="en-US" sz="2000" dirty="0" err="1">
                <a:ea typeface="ＭＳ Ｐゴシック" pitchFamily="-108" charset="-128"/>
                <a:cs typeface="ＭＳ Ｐゴシック" pitchFamily="-108" charset="-128"/>
              </a:rPr>
              <a:t>precorrections</a:t>
            </a:r>
            <a:r>
              <a:rPr lang="en-US" sz="2000" dirty="0">
                <a:ea typeface="ＭＳ Ｐゴシック" pitchFamily="-108" charset="-128"/>
                <a:cs typeface="ＭＳ Ｐゴシック" pitchFamily="-108" charset="-128"/>
              </a:rPr>
              <a:t> in natural context</a:t>
            </a:r>
          </a:p>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Feedback in natural context</a:t>
            </a:r>
          </a:p>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Schedule (add to PD calendar) for introducing teaching plan to staff and getting feedback on lesson plans</a:t>
            </a:r>
          </a:p>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Schedule (add to school calendar) for initial instruction in natural/typical context</a:t>
            </a:r>
          </a:p>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Schedule (add to school calendar)  for regular review, practice, and follow-up</a:t>
            </a:r>
          </a:p>
          <a:p>
            <a:pPr eaLnBrk="1" hangingPunct="1">
              <a:spcBef>
                <a:spcPts val="0"/>
              </a:spcBef>
              <a:spcAft>
                <a:spcPts val="0"/>
              </a:spcAft>
              <a:buFont typeface="Wingdings" charset="2"/>
              <a:buChar char="q"/>
            </a:pPr>
            <a:r>
              <a:rPr lang="en-US" sz="2000" dirty="0">
                <a:ea typeface="ＭＳ Ｐゴシック" pitchFamily="-108" charset="-128"/>
                <a:cs typeface="ＭＳ Ｐゴシック" pitchFamily="-108" charset="-128"/>
              </a:rPr>
              <a:t>Procedures for identifying/supporting students whose behaviors do not respond to instruction</a:t>
            </a:r>
          </a:p>
          <a:p>
            <a:pPr eaLnBrk="1" hangingPunct="1">
              <a:spcAft>
                <a:spcPts val="600"/>
              </a:spcAft>
              <a:buFont typeface="Wingdings" charset="2"/>
              <a:buChar char="q"/>
            </a:pPr>
            <a:endParaRPr lang="en-US" sz="2000" dirty="0">
              <a:ea typeface="ＭＳ Ｐゴシック" pitchFamily="-108" charset="-128"/>
              <a:cs typeface="ＭＳ Ｐゴシック" pitchFamily="-108" charset="-128"/>
            </a:endParaRPr>
          </a:p>
          <a:p>
            <a:pPr eaLnBrk="1" hangingPunct="1">
              <a:spcAft>
                <a:spcPts val="1200"/>
              </a:spcAft>
              <a:buFont typeface="Wingdings" charset="2"/>
              <a:buChar char="q"/>
            </a:pPr>
            <a:endParaRPr lang="en-US" sz="2000" dirty="0">
              <a:ea typeface="ＭＳ Ｐゴシック" pitchFamily="-108" charset="-128"/>
              <a:cs typeface="ＭＳ Ｐゴシック" pitchFamily="-108" charset="-128"/>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Teaching Expected Behaviors (Social Skills)</a:t>
            </a:r>
          </a:p>
        </p:txBody>
      </p:sp>
      <p:pic>
        <p:nvPicPr>
          <p:cNvPr id="7" name="Picture 6"/>
          <p:cNvPicPr>
            <a:picLocks noChangeAspect="1"/>
          </p:cNvPicPr>
          <p:nvPr/>
        </p:nvPicPr>
        <p:blipFill>
          <a:blip r:embed="rId3"/>
          <a:stretch>
            <a:fillRect/>
          </a:stretch>
        </p:blipFill>
        <p:spPr>
          <a:xfrm>
            <a:off x="-29667" y="914400"/>
            <a:ext cx="838200" cy="838200"/>
          </a:xfrm>
          <a:prstGeom prst="rect">
            <a:avLst/>
          </a:prstGeom>
        </p:spPr>
      </p:pic>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
        <p:nvSpPr>
          <p:cNvPr id="11" name="Rectangle 10"/>
          <p:cNvSpPr/>
          <p:nvPr/>
        </p:nvSpPr>
        <p:spPr>
          <a:xfrm>
            <a:off x="7315200" y="1600200"/>
            <a:ext cx="1828800" cy="17543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0400" y="3352800"/>
            <a:ext cx="1826070" cy="1369553"/>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0400" y="4800600"/>
            <a:ext cx="1828800" cy="1371600"/>
          </a:xfrm>
          <a:prstGeom prst="rect">
            <a:avLst/>
          </a:prstGeom>
        </p:spPr>
      </p:pic>
    </p:spTree>
    <p:extLst>
      <p:ext uri="{BB962C8B-B14F-4D97-AF65-F5344CB8AC3E}">
        <p14:creationId xmlns:p14="http://schemas.microsoft.com/office/powerpoint/2010/main" val="107306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p:tgtEl>
                                          <p:spTgt spid="11"/>
                                        </p:tgtEl>
                                        <p:attrNameLst>
                                          <p:attrName>ppt_y</p:attrName>
                                        </p:attrNameLst>
                                      </p:cBhvr>
                                      <p:tavLst>
                                        <p:tav tm="0">
                                          <p:val>
                                            <p:strVal val="#ppt_y-#ppt_h*1.125000"/>
                                          </p:val>
                                        </p:tav>
                                        <p:tav tm="100000">
                                          <p:val>
                                            <p:strVal val="#ppt_y"/>
                                          </p:val>
                                        </p:tav>
                                      </p:tavLst>
                                    </p:anim>
                                    <p:animEffect transition="in" filter="wipe(down)">
                                      <p:cBhvr>
                                        <p:cTn id="48" dur="500"/>
                                        <p:tgtEl>
                                          <p:spTgt spid="11"/>
                                        </p:tgtEl>
                                      </p:cBhvr>
                                    </p:animEffect>
                                  </p:childTnLst>
                                </p:cTn>
                              </p:par>
                              <p:par>
                                <p:cTn id="49" presetID="12" presetClass="entr" presetSubtype="1"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p:tgtEl>
                                          <p:spTgt spid="12"/>
                                        </p:tgtEl>
                                        <p:attrNameLst>
                                          <p:attrName>ppt_y</p:attrName>
                                        </p:attrNameLst>
                                      </p:cBhvr>
                                      <p:tavLst>
                                        <p:tav tm="0">
                                          <p:val>
                                            <p:strVal val="#ppt_y-#ppt_h*1.125000"/>
                                          </p:val>
                                        </p:tav>
                                        <p:tav tm="100000">
                                          <p:val>
                                            <p:strVal val="#ppt_y"/>
                                          </p:val>
                                        </p:tav>
                                      </p:tavLst>
                                    </p:anim>
                                    <p:animEffect transition="in" filter="wipe(down)">
                                      <p:cBhvr>
                                        <p:cTn id="52" dur="500"/>
                                        <p:tgtEl>
                                          <p:spTgt spid="12"/>
                                        </p:tgtEl>
                                      </p:cBhvr>
                                    </p:animEffect>
                                  </p:childTnLst>
                                </p:cTn>
                              </p:par>
                              <p:par>
                                <p:cTn id="53" presetID="12" presetClass="entr" presetSubtype="1"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p:tgtEl>
                                          <p:spTgt spid="13"/>
                                        </p:tgtEl>
                                        <p:attrNameLst>
                                          <p:attrName>ppt_y</p:attrName>
                                        </p:attrNameLst>
                                      </p:cBhvr>
                                      <p:tavLst>
                                        <p:tav tm="0">
                                          <p:val>
                                            <p:strVal val="#ppt_y-#ppt_h*1.125000"/>
                                          </p:val>
                                        </p:tav>
                                        <p:tav tm="100000">
                                          <p:val>
                                            <p:strVal val="#ppt_y"/>
                                          </p:val>
                                        </p:tav>
                                      </p:tavLst>
                                    </p:anim>
                                    <p:animEffect transition="in" filter="wipe(down)">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grpSp>
        <p:nvGrpSpPr>
          <p:cNvPr id="9" name="Group 17"/>
          <p:cNvGrpSpPr/>
          <p:nvPr/>
        </p:nvGrpSpPr>
        <p:grpSpPr>
          <a:xfrm>
            <a:off x="-152400" y="5257799"/>
            <a:ext cx="1588180" cy="1676401"/>
            <a:chOff x="-140380" y="5333999"/>
            <a:chExt cx="1588180" cy="1676401"/>
          </a:xfrm>
        </p:grpSpPr>
        <p:pic>
          <p:nvPicPr>
            <p:cNvPr id="10"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graphicFrame>
        <p:nvGraphicFramePr>
          <p:cNvPr id="1751104" name="Group 64"/>
          <p:cNvGraphicFramePr>
            <a:graphicFrameLocks noGrp="1"/>
          </p:cNvGraphicFramePr>
          <p:nvPr/>
        </p:nvGraphicFramePr>
        <p:xfrm>
          <a:off x="152400" y="457200"/>
          <a:ext cx="8839200" cy="5738813"/>
        </p:xfrm>
        <a:graphic>
          <a:graphicData uri="http://schemas.openxmlformats.org/drawingml/2006/table">
            <a:tbl>
              <a:tblPr/>
              <a:tblGrid>
                <a:gridCol w="531813">
                  <a:extLst>
                    <a:ext uri="{9D8B030D-6E8A-4147-A177-3AD203B41FA5}">
                      <a16:colId xmlns:a16="http://schemas.microsoft.com/office/drawing/2014/main" val="20000"/>
                    </a:ext>
                  </a:extLst>
                </a:gridCol>
                <a:gridCol w="1068387">
                  <a:extLst>
                    <a:ext uri="{9D8B030D-6E8A-4147-A177-3AD203B41FA5}">
                      <a16:colId xmlns:a16="http://schemas.microsoft.com/office/drawing/2014/main" val="20001"/>
                    </a:ext>
                  </a:extLst>
                </a:gridCol>
                <a:gridCol w="947738">
                  <a:extLst>
                    <a:ext uri="{9D8B030D-6E8A-4147-A177-3AD203B41FA5}">
                      <a16:colId xmlns:a16="http://schemas.microsoft.com/office/drawing/2014/main" val="20002"/>
                    </a:ext>
                  </a:extLst>
                </a:gridCol>
                <a:gridCol w="998537">
                  <a:extLst>
                    <a:ext uri="{9D8B030D-6E8A-4147-A177-3AD203B41FA5}">
                      <a16:colId xmlns:a16="http://schemas.microsoft.com/office/drawing/2014/main" val="20003"/>
                    </a:ext>
                  </a:extLst>
                </a:gridCol>
                <a:gridCol w="1177925">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35038">
                  <a:extLst>
                    <a:ext uri="{9D8B030D-6E8A-4147-A177-3AD203B41FA5}">
                      <a16:colId xmlns:a16="http://schemas.microsoft.com/office/drawing/2014/main" val="20006"/>
                    </a:ext>
                  </a:extLst>
                </a:gridCol>
                <a:gridCol w="1093787">
                  <a:extLst>
                    <a:ext uri="{9D8B030D-6E8A-4147-A177-3AD203B41FA5}">
                      <a16:colId xmlns:a16="http://schemas.microsoft.com/office/drawing/2014/main" val="20007"/>
                    </a:ext>
                  </a:extLst>
                </a:gridCol>
                <a:gridCol w="1095375">
                  <a:extLst>
                    <a:ext uri="{9D8B030D-6E8A-4147-A177-3AD203B41FA5}">
                      <a16:colId xmlns:a16="http://schemas.microsoft.com/office/drawing/2014/main" val="20008"/>
                    </a:ext>
                  </a:extLst>
                </a:gridCol>
              </a:tblGrid>
              <a:tr h="609600">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a:ln>
                            <a:noFill/>
                          </a:ln>
                          <a:solidFill>
                            <a:schemeClr val="tx1"/>
                          </a:solidFill>
                          <a:effectLst/>
                          <a:latin typeface="Arial" pitchFamily="-1" charset="0"/>
                          <a:ea typeface="Arial" pitchFamily="-1" charset="0"/>
                          <a:cs typeface="Arial" pitchFamily="-1" charset="0"/>
                        </a:rPr>
                        <a:t>Teaching Matrix</a:t>
                      </a:r>
                    </a:p>
                  </a:txBody>
                  <a:tcPr marT="45718" marB="45718"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1" charset="0"/>
                          <a:ea typeface="Arial" pitchFamily="-1" charset="0"/>
                          <a:cs typeface="Arial" pitchFamily="-1" charset="0"/>
                        </a:rPr>
                        <a:t>SETTING</a:t>
                      </a:r>
                      <a:endParaRPr kumimoji="0" lang="en-US" sz="1400" b="0" i="0" u="none" strike="noStrike" cap="none" normalizeH="0" baseline="0" dirty="0">
                        <a:ln>
                          <a:noFill/>
                        </a:ln>
                        <a:solidFill>
                          <a:schemeClr val="tx1"/>
                        </a:solidFill>
                        <a:effectLst/>
                        <a:latin typeface="Times New Roman" pitchFamily="-1" charset="0"/>
                        <a:ea typeface="Times New Roman" pitchFamily="-1" charset="0"/>
                        <a:cs typeface="Times New Roman"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6600">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All Settings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Hallways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Playgrounds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Cafeteria</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Library/</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Computer Lab</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Assembly</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Bus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46367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Respect Ourselves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Be on task.</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Give your best effort.</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Be prepared.</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Walk.</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Have a plan.</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Eat all your food.</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Select healthy foods.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Study, read, compute.</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Sit in one spot.</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Watch for your stop.</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526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Respect Others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Be kind.</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Hands/feet to self.</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Help/share with others.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Use normal voice volume.</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Walk to right.</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Play safe.</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Include others.</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Share equipment.</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Practice good table manners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Arial" pitchFamily="-1" charset="0"/>
                          <a:cs typeface="Arial" pitchFamily="-1" charset="0"/>
                        </a:rPr>
                        <a:t>Whisper.</a:t>
                      </a:r>
                      <a:endParaRPr kumimoji="0" lang="en-US" sz="14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Return books.</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Listen/watch.</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Use appropriate applause.</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Use a quiet voice.</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Stay in your seat.</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6367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1" charset="0"/>
                          <a:ea typeface="Times New Roman" pitchFamily="-1" charset="0"/>
                          <a:cs typeface="Times New Roman" pitchFamily="-1" charset="0"/>
                        </a:rPr>
                        <a:t>Respect Property</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Recycle.</a:t>
                      </a:r>
                      <a:endParaRPr kumimoji="0" lang="en-US" sz="1200" b="0" i="0" u="none" strike="noStrike" cap="none" normalizeH="0" baseline="0" dirty="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Clean up after self.</a:t>
                      </a:r>
                      <a:endParaRPr kumimoji="0" lang="en-US" sz="2000" b="0" i="0" u="none" strike="noStrike" cap="none" normalizeH="0" baseline="0" dirty="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Pick up litter.</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Maintain physical space.</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Use equipment properly.</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Put litter in garbage can.</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Replace trays &amp; utensils.</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Clean up eating area.</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Push in chairs.</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Treat books carefully.</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Pick up.</a:t>
                      </a:r>
                      <a:endParaRPr kumimoji="0" lang="en-US" sz="12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1" charset="0"/>
                          <a:ea typeface="Times New Roman" pitchFamily="-1" charset="0"/>
                          <a:cs typeface="Times New Roman" pitchFamily="-1" charset="0"/>
                        </a:rPr>
                        <a:t>Treat chairs appropriately.</a:t>
                      </a:r>
                      <a:endParaRPr kumimoji="0" lang="en-US" sz="2000" b="0" i="0" u="none" strike="noStrike" cap="none" normalizeH="0" baseline="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Wipe your feet.</a:t>
                      </a:r>
                      <a:endParaRPr kumimoji="0" lang="en-US" sz="1200" b="0" i="0" u="none" strike="noStrike" cap="none" normalizeH="0" baseline="0" dirty="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1" charset="0"/>
                          <a:ea typeface="Times New Roman" pitchFamily="-1" charset="0"/>
                          <a:cs typeface="Times New Roman" pitchFamily="-1" charset="0"/>
                        </a:rPr>
                        <a:t>Sit appropriately.</a:t>
                      </a:r>
                      <a:endParaRPr kumimoji="0" lang="en-US" sz="2000" b="0" i="0" u="none" strike="noStrike" cap="none" normalizeH="0" baseline="0" dirty="0">
                        <a:ln>
                          <a:noFill/>
                        </a:ln>
                        <a:solidFill>
                          <a:schemeClr val="tx1"/>
                        </a:solidFill>
                        <a:effectLst/>
                        <a:latin typeface="Arial" pitchFamily="-1" charset="0"/>
                        <a:ea typeface="Arial" pitchFamily="-1" charset="0"/>
                        <a:cs typeface="Arial" pitchFamily="-1" charset="0"/>
                      </a:endParaRPr>
                    </a:p>
                  </a:txBody>
                  <a:tcPr marT="45718" marB="4571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92213" name="Rectangle 59"/>
          <p:cNvSpPr>
            <a:spLocks noChangeArrowheads="1"/>
          </p:cNvSpPr>
          <p:nvPr/>
        </p:nvSpPr>
        <p:spPr bwMode="auto">
          <a:xfrm>
            <a:off x="211138" y="8043863"/>
            <a:ext cx="227012" cy="647700"/>
          </a:xfrm>
          <a:prstGeom prst="rect">
            <a:avLst/>
          </a:prstGeom>
          <a:noFill/>
          <a:ln w="9525">
            <a:noFill/>
            <a:miter lim="800000"/>
            <a:headEnd/>
            <a:tailEnd/>
          </a:ln>
        </p:spPr>
        <p:txBody>
          <a:bodyPr wrap="none" lIns="91304" tIns="45648" rIns="91304" bIns="45648" anchor="ct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rgbClr val="000000"/>
                </a:solidFill>
                <a:effectLst/>
                <a:uLnTx/>
                <a:uFillTx/>
                <a:latin typeface="Franklin Gothic Medium"/>
                <a:ea typeface="Times New Roman" pitchFamily="-1" charset="0"/>
                <a:cs typeface="Times New Roman" pitchFamily="-1" charset="0"/>
              </a:rPr>
            </a:br>
            <a:endParaRPr kumimoji="0" lang="en-US" sz="2400" b="0" i="0" u="none" strike="noStrike" kern="1200" cap="none" spc="0" normalizeH="0" baseline="0" noProof="0">
              <a:ln>
                <a:noFill/>
              </a:ln>
              <a:solidFill>
                <a:srgbClr val="000000"/>
              </a:solidFill>
              <a:effectLst/>
              <a:uLnTx/>
              <a:uFillTx/>
              <a:latin typeface="Franklin Gothic Medium"/>
              <a:ea typeface="Times New Roman" pitchFamily="-1" charset="0"/>
              <a:cs typeface="Times New Roman" pitchFamily="-1" charset="0"/>
            </a:endParaRPr>
          </a:p>
        </p:txBody>
      </p:sp>
      <p:sp>
        <p:nvSpPr>
          <p:cNvPr id="92214" name="Text Box 60"/>
          <p:cNvSpPr txBox="1">
            <a:spLocks noChangeArrowheads="1"/>
          </p:cNvSpPr>
          <p:nvPr/>
        </p:nvSpPr>
        <p:spPr bwMode="auto">
          <a:xfrm rot="-5400000">
            <a:off x="-896937" y="3594100"/>
            <a:ext cx="2590800" cy="431800"/>
          </a:xfrm>
          <a:prstGeom prst="rect">
            <a:avLst/>
          </a:prstGeom>
          <a:noFill/>
          <a:ln w="9525">
            <a:noFill/>
            <a:miter lim="800000"/>
            <a:headEnd/>
            <a:tailEnd/>
          </a:ln>
        </p:spPr>
        <p:txBody>
          <a:bodyPr lIns="91304" tIns="45648" rIns="91304" bIns="45648">
            <a:prstTxWarp prst="textNoShape">
              <a:avLst/>
            </a:prstTxWarp>
            <a:spAutoFit/>
          </a:bodyPr>
          <a:lstStyle/>
          <a:p>
            <a:pPr marL="0" marR="0" lvl="0" indent="0" algn="l" defTabSz="914400" rtl="0" eaLnBrk="1" fontAlgn="base" latinLnBrk="0" hangingPunct="1">
              <a:lnSpc>
                <a:spcPct val="90000"/>
              </a:lnSpc>
              <a:spcBef>
                <a:spcPct val="50000"/>
              </a:spcBef>
              <a:spcAft>
                <a:spcPct val="25000"/>
              </a:spcAft>
              <a:buClr>
                <a:srgbClr val="000000"/>
              </a:buClr>
              <a:buSzTx/>
              <a:buFontTx/>
              <a:buNone/>
              <a:tabLst/>
              <a:defRPr/>
            </a:pPr>
            <a:r>
              <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rPr>
              <a:t>Expectations</a:t>
            </a:r>
          </a:p>
        </p:txBody>
      </p:sp>
      <p:sp>
        <p:nvSpPr>
          <p:cNvPr id="5" name="Left Arrow 4"/>
          <p:cNvSpPr>
            <a:spLocks noChangeArrowheads="1"/>
          </p:cNvSpPr>
          <p:nvPr/>
        </p:nvSpPr>
        <p:spPr bwMode="auto">
          <a:xfrm rot="-1679496">
            <a:off x="1206500" y="1571625"/>
            <a:ext cx="4267200" cy="1981200"/>
          </a:xfrm>
          <a:prstGeom prst="leftArrow">
            <a:avLst>
              <a:gd name="adj1" fmla="val 50000"/>
              <a:gd name="adj2" fmla="val 49997"/>
            </a:avLst>
          </a:prstGeom>
          <a:solidFill>
            <a:srgbClr val="FFFF00"/>
          </a:solidFill>
          <a:ln w="9525">
            <a:solidFill>
              <a:schemeClr val="tx1"/>
            </a:solidFill>
            <a:round/>
            <a:headEnd/>
            <a:tailEnd/>
          </a:ln>
        </p:spPr>
        <p:txBody>
          <a:bodyPr lIns="91304" tIns="45648" rIns="91304" bIns="45648"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Franklin Gothic Medium"/>
                <a:ea typeface="ＭＳ Ｐゴシック" pitchFamily="-108" charset="-128"/>
              </a:rPr>
              <a:t>1.  SOCIAL SKILL</a:t>
            </a:r>
          </a:p>
        </p:txBody>
      </p:sp>
      <p:sp>
        <p:nvSpPr>
          <p:cNvPr id="6" name="Left Arrow 5"/>
          <p:cNvSpPr>
            <a:spLocks noChangeArrowheads="1"/>
          </p:cNvSpPr>
          <p:nvPr/>
        </p:nvSpPr>
        <p:spPr bwMode="auto">
          <a:xfrm rot="2195919">
            <a:off x="5427663" y="1304925"/>
            <a:ext cx="4267200" cy="1981200"/>
          </a:xfrm>
          <a:prstGeom prst="leftArrow">
            <a:avLst>
              <a:gd name="adj1" fmla="val 50000"/>
              <a:gd name="adj2" fmla="val 49997"/>
            </a:avLst>
          </a:prstGeom>
          <a:solidFill>
            <a:srgbClr val="FFFF00"/>
          </a:solidFill>
          <a:ln w="9525">
            <a:solidFill>
              <a:schemeClr val="tx1"/>
            </a:solidFill>
            <a:round/>
            <a:headEnd/>
            <a:tailEnd/>
          </a:ln>
        </p:spPr>
        <p:txBody>
          <a:bodyPr lIns="91304" tIns="45648" rIns="91304" bIns="45648"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Franklin Gothic Medium"/>
                <a:ea typeface="ＭＳ Ｐゴシック" pitchFamily="-108" charset="-128"/>
              </a:rPr>
              <a:t>2.  NATURAL CONTEXT</a:t>
            </a:r>
          </a:p>
        </p:txBody>
      </p:sp>
      <p:sp>
        <p:nvSpPr>
          <p:cNvPr id="8" name="Right Arrow 7"/>
          <p:cNvSpPr>
            <a:spLocks noChangeArrowheads="1"/>
          </p:cNvSpPr>
          <p:nvPr/>
        </p:nvSpPr>
        <p:spPr bwMode="auto">
          <a:xfrm rot="-1449623">
            <a:off x="2520950" y="4168775"/>
            <a:ext cx="3886200" cy="1981200"/>
          </a:xfrm>
          <a:prstGeom prst="rightArrow">
            <a:avLst>
              <a:gd name="adj1" fmla="val 50000"/>
              <a:gd name="adj2" fmla="val 50001"/>
            </a:avLst>
          </a:prstGeom>
          <a:solidFill>
            <a:srgbClr val="FFFF00"/>
          </a:solidFill>
          <a:ln w="9525">
            <a:solidFill>
              <a:schemeClr val="tx1"/>
            </a:solidFill>
            <a:round/>
            <a:headEnd/>
            <a:tailEnd/>
          </a:ln>
        </p:spPr>
        <p:txBody>
          <a:bodyPr lIns="91304" tIns="45648" rIns="91304" bIns="45648">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Franklin Gothic Medium"/>
                <a:ea typeface="ＭＳ Ｐゴシック" pitchFamily="-108" charset="-128"/>
              </a:rPr>
              <a:t>3.  BEHAVIOR EXAMPLES</a:t>
            </a:r>
          </a:p>
        </p:txBody>
      </p:sp>
      <p:pic>
        <p:nvPicPr>
          <p:cNvPr id="11" name="Picture 10"/>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85592" y="-10756"/>
            <a:ext cx="1083310" cy="1083310"/>
          </a:xfrm>
          <a:prstGeom prst="rect">
            <a:avLst/>
          </a:prstGeom>
          <a:noFill/>
          <a:ln>
            <a:noFill/>
          </a:ln>
        </p:spPr>
      </p:pic>
    </p:spTree>
    <p:extLst>
      <p:ext uri="{BB962C8B-B14F-4D97-AF65-F5344CB8AC3E}">
        <p14:creationId xmlns:p14="http://schemas.microsoft.com/office/powerpoint/2010/main" val="12434925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457200" y="6248400"/>
            <a:ext cx="8229600" cy="609600"/>
          </a:xfrm>
        </p:spPr>
        <p:txBody>
          <a:bodyPr/>
          <a:lstStyle/>
          <a:p>
            <a:pPr eaLnBrk="1" hangingPunct="1"/>
            <a:r>
              <a:rPr lang="en-US" sz="3200" dirty="0" err="1">
                <a:solidFill>
                  <a:srgbClr val="FF0000"/>
                </a:solidFill>
                <a:ea typeface="ＭＳ Ｐゴシック" pitchFamily="-108" charset="-128"/>
                <a:cs typeface="ＭＳ Ｐゴシック" pitchFamily="-108" charset="-128"/>
              </a:rPr>
              <a:t>Norrback</a:t>
            </a:r>
            <a:r>
              <a:rPr lang="en-US" sz="3200" dirty="0">
                <a:solidFill>
                  <a:srgbClr val="FF0000"/>
                </a:solidFill>
                <a:ea typeface="ＭＳ Ｐゴシック" pitchFamily="-108" charset="-128"/>
                <a:cs typeface="ＭＳ Ｐゴシック" pitchFamily="-108" charset="-128"/>
              </a:rPr>
              <a:t> Ave. School, MA</a:t>
            </a:r>
          </a:p>
        </p:txBody>
      </p:sp>
      <p:pic>
        <p:nvPicPr>
          <p:cNvPr id="126979" name="Picture 3" descr="Picture 014"/>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62000" y="552450"/>
            <a:ext cx="7772400" cy="5829300"/>
          </a:xfrm>
          <a:noFill/>
        </p:spPr>
      </p:pic>
      <p:sp>
        <p:nvSpPr>
          <p:cNvPr id="126980" name="Text Box 4"/>
          <p:cNvSpPr txBox="1">
            <a:spLocks noChangeArrowheads="1"/>
          </p:cNvSpPr>
          <p:nvPr/>
        </p:nvSpPr>
        <p:spPr bwMode="auto">
          <a:xfrm>
            <a:off x="0" y="0"/>
            <a:ext cx="9144000" cy="579438"/>
          </a:xfrm>
          <a:prstGeom prst="rect">
            <a:avLst/>
          </a:prstGeom>
          <a:solidFill>
            <a:srgbClr val="FFFFFF"/>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Franklin Gothic Medium"/>
                <a:ea typeface="ＭＳ Ｐゴシック" pitchFamily="-108" charset="-128"/>
              </a:rPr>
              <a:t>Prompt that considers diverse reading abilities… </a:t>
            </a:r>
          </a:p>
        </p:txBody>
      </p:sp>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0690" y="457200"/>
            <a:ext cx="1083310" cy="1083310"/>
          </a:xfrm>
          <a:prstGeom prst="rect">
            <a:avLst/>
          </a:prstGeom>
          <a:noFill/>
          <a:ln>
            <a:noFill/>
          </a:ln>
        </p:spPr>
      </p:pic>
    </p:spTree>
    <p:extLst>
      <p:ext uri="{BB962C8B-B14F-4D97-AF65-F5344CB8AC3E}">
        <p14:creationId xmlns:p14="http://schemas.microsoft.com/office/powerpoint/2010/main" val="2648972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bg>
      <p:bgPr>
        <a:solidFill>
          <a:srgbClr val="008000">
            <a:alpha val="20000"/>
          </a:srgbClr>
        </a:soli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3"/>
          <a:srcRect/>
          <a:stretch>
            <a:fillRect/>
          </a:stretch>
        </p:blipFill>
        <p:spPr bwMode="auto">
          <a:xfrm>
            <a:off x="2209800" y="0"/>
            <a:ext cx="5148263" cy="6858000"/>
          </a:xfrm>
          <a:prstGeom prst="rect">
            <a:avLst/>
          </a:prstGeom>
          <a:noFill/>
          <a:ln w="9525">
            <a:noFill/>
            <a:miter lim="800000"/>
            <a:headEnd/>
            <a:tailEnd/>
          </a:ln>
        </p:spPr>
      </p:pic>
      <p:sp>
        <p:nvSpPr>
          <p:cNvPr id="165891" name="Text Box 3"/>
          <p:cNvSpPr txBox="1">
            <a:spLocks noChangeArrowheads="1"/>
          </p:cNvSpPr>
          <p:nvPr/>
        </p:nvSpPr>
        <p:spPr bwMode="auto">
          <a:xfrm>
            <a:off x="0" y="0"/>
            <a:ext cx="9144000" cy="579438"/>
          </a:xfrm>
          <a:prstGeom prst="rect">
            <a:avLst/>
          </a:prstGeom>
          <a:solidFill>
            <a:srgbClr val="FFFFFF"/>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8000"/>
                </a:solidFill>
                <a:effectLst/>
                <a:uLnTx/>
                <a:uFillTx/>
                <a:latin typeface="Franklin Gothic Medium"/>
                <a:ea typeface="ＭＳ Ｐゴシック" pitchFamily="-108" charset="-128"/>
              </a:rPr>
              <a:t>And people say high schools are different…</a:t>
            </a:r>
          </a:p>
        </p:txBody>
      </p:sp>
      <p:pic>
        <p:nvPicPr>
          <p:cNvPr id="4" name="Picture 3"/>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85592" y="288290"/>
            <a:ext cx="1083310" cy="1083310"/>
          </a:xfrm>
          <a:prstGeom prst="rect">
            <a:avLst/>
          </a:prstGeom>
          <a:noFill/>
          <a:ln>
            <a:noFill/>
          </a:ln>
        </p:spPr>
      </p:pic>
    </p:spTree>
    <p:extLst>
      <p:ext uri="{BB962C8B-B14F-4D97-AF65-F5344CB8AC3E}">
        <p14:creationId xmlns:p14="http://schemas.microsoft.com/office/powerpoint/2010/main" val="982775385"/>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solidFill>
            <a:srgbClr val="FFFFFF"/>
          </a:solidFill>
        </p:spPr>
        <p:txBody>
          <a:bodyPr/>
          <a:lstStyle/>
          <a:p>
            <a:pPr eaLnBrk="1" hangingPunct="1"/>
            <a:r>
              <a:rPr lang="en-US" sz="4000" dirty="0">
                <a:solidFill>
                  <a:srgbClr val="008000"/>
                </a:solidFill>
              </a:rPr>
              <a:t>Active Supervision</a:t>
            </a:r>
            <a:br>
              <a:rPr lang="en-US" sz="4000" dirty="0">
                <a:solidFill>
                  <a:srgbClr val="008000"/>
                </a:solidFill>
              </a:rPr>
            </a:br>
            <a:r>
              <a:rPr lang="en-US" sz="4000" dirty="0">
                <a:solidFill>
                  <a:srgbClr val="008000"/>
                </a:solidFill>
              </a:rPr>
              <a:t>Monitoring Dismissal</a:t>
            </a:r>
          </a:p>
        </p:txBody>
      </p:sp>
      <p:pic>
        <p:nvPicPr>
          <p:cNvPr id="134147" name="Picture 4" descr="MVC-011F"/>
          <p:cNvPicPr>
            <a:picLocks noGrp="1" noChangeAspect="1" noChangeArrowheads="1"/>
          </p:cNvPicPr>
          <p:nvPr>
            <p:ph type="clipArt" sz="half" idx="1"/>
          </p:nvPr>
        </p:nvPicPr>
        <p:blipFill>
          <a:blip r:embed="rId3"/>
          <a:srcRect/>
          <a:stretch>
            <a:fillRect/>
          </a:stretch>
        </p:blipFill>
        <p:spPr>
          <a:xfrm>
            <a:off x="1600200" y="1676400"/>
            <a:ext cx="5943600" cy="4457700"/>
          </a:xfrm>
        </p:spPr>
      </p:pic>
      <p:sp>
        <p:nvSpPr>
          <p:cNvPr id="134149" name="Text Box 5"/>
          <p:cNvSpPr txBox="1">
            <a:spLocks noChangeArrowheads="1"/>
          </p:cNvSpPr>
          <p:nvPr/>
        </p:nvSpPr>
        <p:spPr bwMode="auto">
          <a:xfrm>
            <a:off x="2362200" y="6172200"/>
            <a:ext cx="4819198"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8000"/>
                </a:solidFill>
                <a:effectLst/>
                <a:uLnTx/>
                <a:uFillTx/>
                <a:latin typeface="Franklin Gothic Medium"/>
                <a:ea typeface="ＭＳ Ｐゴシック" pitchFamily="-108" charset="-128"/>
              </a:rPr>
              <a:t>McCormick Elementary School, MD</a:t>
            </a:r>
          </a:p>
        </p:txBody>
      </p:sp>
      <p:pic>
        <p:nvPicPr>
          <p:cNvPr id="5" name="Picture 4"/>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85592" y="-10756"/>
            <a:ext cx="1083310" cy="1083310"/>
          </a:xfrm>
          <a:prstGeom prst="rect">
            <a:avLst/>
          </a:prstGeom>
          <a:noFill/>
          <a:ln>
            <a:noFill/>
          </a:ln>
        </p:spPr>
      </p:pic>
    </p:spTree>
    <p:extLst>
      <p:ext uri="{BB962C8B-B14F-4D97-AF65-F5344CB8AC3E}">
        <p14:creationId xmlns:p14="http://schemas.microsoft.com/office/powerpoint/2010/main" val="286189478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pic>
        <p:nvPicPr>
          <p:cNvPr id="47106" name="Picture 3"/>
          <p:cNvPicPr>
            <a:picLocks noChangeAspect="1"/>
          </p:cNvPicPr>
          <p:nvPr/>
        </p:nvPicPr>
        <p:blipFill>
          <a:blip r:embed="rId3"/>
          <a:srcRect/>
          <a:stretch>
            <a:fillRect/>
          </a:stretch>
        </p:blipFill>
        <p:spPr bwMode="auto">
          <a:xfrm>
            <a:off x="1752600" y="0"/>
            <a:ext cx="5791200" cy="6850063"/>
          </a:xfrm>
          <a:prstGeom prst="rect">
            <a:avLst/>
          </a:prstGeom>
          <a:noFill/>
          <a:ln w="9525">
            <a:noFill/>
            <a:miter lim="800000"/>
            <a:headEnd/>
            <a:tailEnd/>
          </a:ln>
        </p:spPr>
      </p:pic>
      <p:sp>
        <p:nvSpPr>
          <p:cNvPr id="4" name="Rectangle 3"/>
          <p:cNvSpPr/>
          <p:nvPr/>
        </p:nvSpPr>
        <p:spPr>
          <a:xfrm rot="16200000">
            <a:off x="-2895600" y="2890392"/>
            <a:ext cx="6858000"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nchor="ct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Franklin Gothic Book"/>
                <a:ea typeface="ＭＳ Ｐゴシック" pitchFamily="34" charset="-128"/>
                <a:cs typeface="ＭＳ Ｐゴシック" pitchFamily="34" charset="-128"/>
              </a:rPr>
              <a:t>A lesson plan that prompts the critical features just described:</a:t>
            </a:r>
            <a:endParaRPr kumimoji="0" lang="en-US" sz="3200" b="0" i="0" u="none" strike="noStrike" kern="1200" cap="none" spc="0" normalizeH="0" baseline="0" noProof="0" dirty="0">
              <a:ln>
                <a:noFill/>
              </a:ln>
              <a:solidFill>
                <a:srgbClr val="333300"/>
              </a:solidFill>
              <a:effectLst/>
              <a:uLnTx/>
              <a:uFillTx/>
              <a:latin typeface="Franklin Gothic Book"/>
              <a:ea typeface="ＭＳ Ｐゴシック" pitchFamily="34" charset="-128"/>
              <a:cs typeface="ＭＳ Ｐゴシック" pitchFamily="34" charset="-128"/>
            </a:endParaRPr>
          </a:p>
        </p:txBody>
      </p:sp>
      <p:sp>
        <p:nvSpPr>
          <p:cNvPr id="5" name="Rectangle 4"/>
          <p:cNvSpPr/>
          <p:nvPr/>
        </p:nvSpPr>
        <p:spPr>
          <a:xfrm rot="16200000">
            <a:off x="5530057" y="3244056"/>
            <a:ext cx="6858000" cy="36988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Simonsen, Myers, Everett, </a:t>
            </a:r>
            <a:r>
              <a:rPr kumimoji="0" lang="en-US" sz="2400" b="0" i="0" u="none" strike="noStrike" kern="1200" cap="none" spc="0" normalizeH="0" baseline="0" noProof="0" dirty="0" err="1">
                <a:ln>
                  <a:noFill/>
                </a:ln>
                <a:solidFill>
                  <a:srgbClr val="000000"/>
                </a:solidFill>
                <a:effectLst/>
                <a:uLnTx/>
                <a:uFillTx/>
                <a:latin typeface="Franklin Gothic Book"/>
                <a:ea typeface="+mn-ea"/>
                <a:cs typeface="+mn-cs"/>
              </a:rPr>
              <a:t>Sugai</a:t>
            </a: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 Spencer, &amp; </a:t>
            </a:r>
            <a:r>
              <a:rPr kumimoji="0" lang="en-US" sz="2400" b="0" i="0" u="none" strike="noStrike" kern="1200" cap="none" spc="0" normalizeH="0" baseline="0" noProof="0" dirty="0" err="1">
                <a:ln>
                  <a:noFill/>
                </a:ln>
                <a:solidFill>
                  <a:srgbClr val="000000"/>
                </a:solidFill>
                <a:effectLst/>
                <a:uLnTx/>
                <a:uFillTx/>
                <a:latin typeface="Franklin Gothic Book"/>
                <a:ea typeface="+mn-ea"/>
                <a:cs typeface="+mn-cs"/>
              </a:rPr>
              <a:t>LaBreck</a:t>
            </a:r>
            <a:r>
              <a:rPr kumimoji="0" lang="en-US" sz="2400" b="0" i="0" u="none" strike="noStrike" kern="1200" cap="none" spc="0" normalizeH="0" baseline="0" noProof="0" dirty="0">
                <a:ln>
                  <a:noFill/>
                </a:ln>
                <a:solidFill>
                  <a:srgbClr val="000000"/>
                </a:solidFill>
                <a:effectLst/>
                <a:uLnTx/>
                <a:uFillTx/>
                <a:latin typeface="Franklin Gothic Book"/>
                <a:ea typeface="+mn-ea"/>
                <a:cs typeface="+mn-cs"/>
              </a:rPr>
              <a:t> (2012)</a:t>
            </a:r>
            <a:endParaRPr kumimoji="0" lang="en-US" sz="2400" b="0" i="0" u="none" strike="noStrike" kern="1200" cap="none" spc="0" normalizeH="0" baseline="0" noProof="0" dirty="0">
              <a:ln>
                <a:noFill/>
              </a:ln>
              <a:solidFill>
                <a:srgbClr val="333300"/>
              </a:solidFill>
              <a:effectLst/>
              <a:uLnTx/>
              <a:uFillTx/>
              <a:latin typeface="Franklin Gothic Book"/>
              <a:ea typeface="+mn-ea"/>
              <a:cs typeface="+mn-cs"/>
            </a:endParaRPr>
          </a:p>
        </p:txBody>
      </p:sp>
      <p:grpSp>
        <p:nvGrpSpPr>
          <p:cNvPr id="10" name="Group 9"/>
          <p:cNvGrpSpPr/>
          <p:nvPr/>
        </p:nvGrpSpPr>
        <p:grpSpPr>
          <a:xfrm>
            <a:off x="0" y="5181599"/>
            <a:ext cx="9144000" cy="1676401"/>
            <a:chOff x="0" y="5181599"/>
            <a:chExt cx="9144000" cy="1676401"/>
          </a:xfrm>
        </p:grpSpPr>
        <p:sp>
          <p:nvSpPr>
            <p:cNvPr id="9" name="Rounded Rectangle 8"/>
            <p:cNvSpPr/>
            <p:nvPr/>
          </p:nvSpPr>
          <p:spPr>
            <a:xfrm>
              <a:off x="0" y="5181600"/>
              <a:ext cx="9144000" cy="1676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Franklin Gothic Book"/>
                  <a:ea typeface="+mn-ea"/>
                  <a:cs typeface="+mn-cs"/>
                </a:rPr>
                <a:t>   Also see Appendix </a:t>
              </a:r>
              <a:r>
                <a:rPr kumimoji="0" lang="en-US" sz="5400" b="1" i="0" u="none" strike="noStrike" kern="1200" cap="none" spc="0" normalizeH="0" baseline="0" noProof="0" dirty="0">
                  <a:ln>
                    <a:noFill/>
                  </a:ln>
                  <a:solidFill>
                    <a:srgbClr val="008000"/>
                  </a:solidFill>
                  <a:effectLst/>
                  <a:uLnTx/>
                  <a:uFillTx/>
                  <a:latin typeface="Franklin Gothic Book"/>
                  <a:ea typeface="+mn-ea"/>
                  <a:cs typeface="+mn-cs"/>
                </a:rPr>
                <a:t>I</a:t>
              </a:r>
            </a:p>
          </p:txBody>
        </p:sp>
        <p:pic>
          <p:nvPicPr>
            <p:cNvPr id="7" name="Content Placeholder 3"/>
            <p:cNvPicPr>
              <a:picLocks noChangeAspect="1"/>
            </p:cNvPicPr>
            <p:nvPr/>
          </p:nvPicPr>
          <p:blipFill>
            <a:blip r:embed="rId4" cstate="screen">
              <a:extLst>
                <a:ext uri="{28A0092B-C50C-407E-A947-70E740481C1C}">
                  <a14:useLocalDpi xmlns:a14="http://schemas.microsoft.com/office/drawing/2010/main"/>
                </a:ext>
              </a:extLst>
            </a:blip>
            <a:srcRect l="-14630" t="-1331" r="-15973" b="-5609"/>
            <a:stretch>
              <a:fillRect/>
            </a:stretch>
          </p:blipFill>
          <p:spPr bwMode="auto">
            <a:xfrm>
              <a:off x="7327220" y="5181599"/>
              <a:ext cx="1588180" cy="1676401"/>
            </a:xfrm>
            <a:prstGeom prst="rect">
              <a:avLst/>
            </a:prstGeom>
            <a:noFill/>
            <a:ln w="9525">
              <a:noFill/>
              <a:miter lim="800000"/>
              <a:headEnd/>
              <a:tailEnd/>
            </a:ln>
          </p:spPr>
        </p:pic>
      </p:grpSp>
      <p:pic>
        <p:nvPicPr>
          <p:cNvPr id="8" name="Picture 7"/>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00" y="-22251"/>
            <a:ext cx="1083310" cy="1083310"/>
          </a:xfrm>
          <a:prstGeom prst="rect">
            <a:avLst/>
          </a:prstGeom>
          <a:noFill/>
          <a:ln>
            <a:noFill/>
          </a:ln>
        </p:spPr>
      </p:pic>
    </p:spTree>
    <p:extLst>
      <p:ext uri="{BB962C8B-B14F-4D97-AF65-F5344CB8AC3E}">
        <p14:creationId xmlns:p14="http://schemas.microsoft.com/office/powerpoint/2010/main" val="25442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rot="629489">
            <a:off x="3124200" y="3886200"/>
            <a:ext cx="3200400" cy="3200400"/>
          </a:xfrm>
          <a:prstGeom prst="rect">
            <a:avLst/>
          </a:prstGeom>
        </p:spPr>
      </p:pic>
      <p:pic>
        <p:nvPicPr>
          <p:cNvPr id="11" name="Content Placeholder 3"/>
          <p:cNvPicPr>
            <a:picLocks noChangeAspect="1"/>
          </p:cNvPicPr>
          <p:nvPr/>
        </p:nvPicPr>
        <p:blipFill>
          <a:blip r:embed="rId4" cstate="screen">
            <a:extLst>
              <a:ext uri="{28A0092B-C50C-407E-A947-70E740481C1C}">
                <a14:useLocalDpi xmlns:a14="http://schemas.microsoft.com/office/drawing/2010/main"/>
              </a:ext>
            </a:extLst>
          </a:blip>
          <a:srcRect l="-14630" t="-1331" r="-15973" b="-5609"/>
          <a:stretch>
            <a:fillRect/>
          </a:stretch>
        </p:blipFill>
        <p:spPr bwMode="auto">
          <a:xfrm rot="20565071">
            <a:off x="304800" y="1295400"/>
            <a:ext cx="2887599" cy="3048000"/>
          </a:xfrm>
          <a:prstGeom prst="rect">
            <a:avLst/>
          </a:prstGeom>
          <a:noFill/>
          <a:ln w="9525">
            <a:noFill/>
            <a:miter lim="800000"/>
            <a:headEnd/>
            <a:tailEnd/>
          </a:ln>
        </p:spPr>
      </p:pic>
      <p:grpSp>
        <p:nvGrpSpPr>
          <p:cNvPr id="2" name="Group 17"/>
          <p:cNvGrpSpPr/>
          <p:nvPr/>
        </p:nvGrpSpPr>
        <p:grpSpPr>
          <a:xfrm>
            <a:off x="2819400" y="685800"/>
            <a:ext cx="3810000" cy="3352800"/>
            <a:chOff x="3124200" y="1447800"/>
            <a:chExt cx="3810000" cy="3352800"/>
          </a:xfrm>
        </p:grpSpPr>
        <p:pic>
          <p:nvPicPr>
            <p:cNvPr id="15" name="Picture 14"/>
            <p:cNvPicPr>
              <a:picLocks noChangeAspect="1"/>
            </p:cNvPicPr>
            <p:nvPr/>
          </p:nvPicPr>
          <p:blipFill>
            <a:blip r:embed="rId5"/>
            <a:stretch>
              <a:fillRect/>
            </a:stretch>
          </p:blipFill>
          <p:spPr>
            <a:xfrm>
              <a:off x="3352800" y="1447800"/>
              <a:ext cx="3352800" cy="3352800"/>
            </a:xfrm>
            <a:prstGeom prst="rect">
              <a:avLst/>
            </a:prstGeom>
          </p:spPr>
        </p:pic>
        <p:sp>
          <p:nvSpPr>
            <p:cNvPr id="14" name="Text Placeholder 2"/>
            <p:cNvSpPr txBox="1">
              <a:spLocks/>
            </p:cNvSpPr>
            <p:nvPr/>
          </p:nvSpPr>
          <p:spPr bwMode="auto">
            <a:xfrm>
              <a:off x="3124200" y="2286000"/>
              <a:ext cx="38100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sz="3200" b="1" i="0" u="none" strike="noStrike" kern="0" cap="none" spc="0" normalizeH="0" baseline="0" noProof="0" dirty="0" err="1">
                  <a:ln>
                    <a:noFill/>
                  </a:ln>
                  <a:solidFill>
                    <a:srgbClr val="FFFFFF"/>
                  </a:solidFill>
                  <a:effectLst/>
                  <a:uLnTx/>
                  <a:uFillTx/>
                  <a:latin typeface="+mn-lt"/>
                  <a:ea typeface="ＭＳ Ｐゴシック" pitchFamily="-108" charset="-128"/>
                  <a:cs typeface="ＭＳ Ｐゴシック" pitchFamily="-108" charset="-128"/>
                </a:rPr>
                <a:t>nepbis.org</a:t>
              </a:r>
              <a:endParaRPr kumimoji="0" lang="en-US" sz="32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lang="en-US" sz="3200" b="1" kern="0" dirty="0" err="1">
                  <a:solidFill>
                    <a:srgbClr val="FFFFFF"/>
                  </a:solidFill>
                  <a:latin typeface="+mn-lt"/>
                </a:rPr>
                <a:t>pbis.org</a:t>
              </a:r>
              <a:endParaRPr kumimoji="0" lang="en-US" sz="32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2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a:p>
              <a:pPr marL="342900" marR="0" lvl="0" indent="-342900" algn="l" defTabSz="914400" rtl="0" eaLnBrk="0" fontAlgn="base" latinLnBrk="0" hangingPunct="0">
                <a:lnSpc>
                  <a:spcPct val="90000"/>
                </a:lnSpc>
                <a:spcBef>
                  <a:spcPct val="20000"/>
                </a:spcBef>
                <a:spcAft>
                  <a:spcPct val="0"/>
                </a:spcAft>
                <a:buClrTx/>
                <a:buSzTx/>
                <a:buFontTx/>
                <a:buNone/>
                <a:tabLst/>
                <a:defRPr/>
              </a:pPr>
              <a:endParaRPr kumimoji="0" lang="en-US" sz="1300" b="1" i="0" u="none" strike="noStrike" kern="0" cap="none" spc="0" normalizeH="0" baseline="0" noProof="0" dirty="0">
                <a:ln>
                  <a:noFill/>
                </a:ln>
                <a:solidFill>
                  <a:srgbClr val="FFFFFF"/>
                </a:solidFill>
                <a:effectLst/>
                <a:uLnTx/>
                <a:uFillTx/>
                <a:latin typeface="+mn-lt"/>
                <a:ea typeface="ＭＳ Ｐゴシック" pitchFamily="-108" charset="-128"/>
                <a:cs typeface="ＭＳ Ｐゴシック" pitchFamily="-108" charset="-128"/>
              </a:endParaRPr>
            </a:p>
          </p:txBody>
        </p:sp>
      </p:grpSp>
      <p:sp>
        <p:nvSpPr>
          <p:cNvPr id="13" name="Rectangle 12"/>
          <p:cNvSpPr/>
          <p:nvPr/>
        </p:nvSpPr>
        <p:spPr>
          <a:xfrm rot="1571284">
            <a:off x="5122280" y="3930001"/>
            <a:ext cx="4572000" cy="986937"/>
          </a:xfrm>
          <a:prstGeom prst="rect">
            <a:avLst/>
          </a:prstGeom>
        </p:spPr>
        <p:txBody>
          <a:bodyPr>
            <a:spAutoFit/>
          </a:bodyPr>
          <a:lstStyle/>
          <a:p>
            <a:pPr>
              <a:lnSpc>
                <a:spcPct val="90000"/>
              </a:lnSpc>
            </a:pPr>
            <a:endParaRPr lang="en-US" sz="3200" b="1" dirty="0"/>
          </a:p>
          <a:p>
            <a:pPr algn="ctr">
              <a:lnSpc>
                <a:spcPct val="90000"/>
              </a:lnSpc>
            </a:pPr>
            <a:r>
              <a:rPr lang="en-US" sz="3200" b="1" dirty="0"/>
              <a:t>Evaluation Plan</a:t>
            </a:r>
          </a:p>
        </p:txBody>
      </p:sp>
      <p:pic>
        <p:nvPicPr>
          <p:cNvPr id="17" name="Picture 16"/>
          <p:cNvPicPr>
            <a:picLocks noChangeAspect="1"/>
          </p:cNvPicPr>
          <p:nvPr/>
        </p:nvPicPr>
        <p:blipFill>
          <a:blip r:embed="rId6"/>
          <a:srcRect/>
          <a:stretch/>
        </p:blipFill>
        <p:spPr>
          <a:xfrm rot="1571284">
            <a:off x="6468378" y="2626142"/>
            <a:ext cx="2849120" cy="1919017"/>
          </a:xfrm>
          <a:prstGeom prst="rect">
            <a:avLst/>
          </a:prstGeom>
        </p:spPr>
      </p:pic>
      <p:sp>
        <p:nvSpPr>
          <p:cNvPr id="56323" name="Text Placeholder 2"/>
          <p:cNvSpPr>
            <a:spLocks noGrp="1"/>
          </p:cNvSpPr>
          <p:nvPr>
            <p:ph type="body" sz="half" idx="1"/>
          </p:nvPr>
        </p:nvSpPr>
        <p:spPr>
          <a:xfrm rot="20565071">
            <a:off x="433777" y="3885118"/>
            <a:ext cx="3810000" cy="1447800"/>
          </a:xfrm>
        </p:spPr>
        <p:txBody>
          <a:bodyPr/>
          <a:lstStyle/>
          <a:p>
            <a:pPr marL="0" indent="0" algn="ctr">
              <a:lnSpc>
                <a:spcPct val="90000"/>
              </a:lnSpc>
              <a:buNone/>
            </a:pPr>
            <a:r>
              <a:rPr lang="en-US" b="1" dirty="0">
                <a:ea typeface="ＭＳ Ｐゴシック" pitchFamily="-108" charset="-128"/>
                <a:cs typeface="ＭＳ Ｐゴシック" pitchFamily="-108" charset="-128"/>
              </a:rPr>
              <a:t>School-wide PBIS Workbook and Appendices</a:t>
            </a:r>
          </a:p>
          <a:p>
            <a:pPr>
              <a:lnSpc>
                <a:spcPct val="90000"/>
              </a:lnSpc>
            </a:pPr>
            <a:endParaRPr lang="en-US" sz="1200" b="1" dirty="0">
              <a:ea typeface="ＭＳ Ｐゴシック" pitchFamily="-108" charset="-128"/>
              <a:cs typeface="ＭＳ Ｐゴシック" pitchFamily="-108" charset="-128"/>
            </a:endParaRPr>
          </a:p>
          <a:p>
            <a:pPr>
              <a:lnSpc>
                <a:spcPct val="90000"/>
              </a:lnSpc>
              <a:buFontTx/>
              <a:buNone/>
            </a:pPr>
            <a:endParaRPr lang="en-US" sz="1300" b="1" dirty="0">
              <a:ea typeface="ＭＳ Ｐゴシック" pitchFamily="-108" charset="-128"/>
              <a:cs typeface="ＭＳ Ｐゴシック" pitchFamily="-108" charset="-128"/>
            </a:endParaRPr>
          </a:p>
        </p:txBody>
      </p:sp>
      <p:sp>
        <p:nvSpPr>
          <p:cNvPr id="20" name="Rectangle 19"/>
          <p:cNvSpPr/>
          <p:nvPr/>
        </p:nvSpPr>
        <p:spPr>
          <a:xfrm>
            <a:off x="2743200" y="6248400"/>
            <a:ext cx="4572000" cy="54373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90000"/>
              </a:lnSpc>
            </a:pPr>
            <a:r>
              <a:rPr lang="en-US" sz="3200" b="1" dirty="0"/>
              <a:t>Action Plan</a:t>
            </a:r>
          </a:p>
        </p:txBody>
      </p:sp>
      <p:sp>
        <p:nvSpPr>
          <p:cNvPr id="16"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a:solidFill>
                  <a:srgbClr val="008000"/>
                </a:solidFill>
                <a:latin typeface="+mj-lt"/>
              </a:rPr>
              <a:t> Tools!</a:t>
            </a:r>
            <a:endParaRPr lang="en-US" sz="5400" b="1" dirty="0">
              <a:solidFill>
                <a:srgbClr val="008000"/>
              </a:solidFill>
              <a:latin typeface="+mj-lt"/>
            </a:endParaRPr>
          </a:p>
        </p:txBody>
      </p:sp>
      <p:pic>
        <p:nvPicPr>
          <p:cNvPr id="18" name="Picture 17"/>
          <p:cNvPicPr>
            <a:picLocks noChangeAspect="1"/>
          </p:cNvPicPr>
          <p:nvPr/>
        </p:nvPicPr>
        <p:blipFill>
          <a:blip r:embed="rId7"/>
          <a:stretch>
            <a:fillRect/>
          </a:stretch>
        </p:blipFill>
        <p:spPr>
          <a:xfrm>
            <a:off x="8077200" y="609600"/>
            <a:ext cx="1066800" cy="1066800"/>
          </a:xfrm>
          <a:prstGeom prst="rect">
            <a:avLst/>
          </a:prstGeom>
        </p:spPr>
      </p:pic>
    </p:spTree>
    <p:extLst>
      <p:ext uri="{BB962C8B-B14F-4D97-AF65-F5344CB8AC3E}">
        <p14:creationId xmlns:p14="http://schemas.microsoft.com/office/powerpoint/2010/main" val="771238538"/>
      </p:ext>
    </p:extLst>
  </p:cSld>
  <p:clrMapOvr>
    <a:masterClrMapping/>
  </p:clrMapOvr>
  <p:transition>
    <p:circl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8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4000" b="1" dirty="0">
                <a:solidFill>
                  <a:srgbClr val="3366FF"/>
                </a:solidFill>
              </a:rPr>
              <a:t>Explicitly Teaching Expectations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latin typeface="+mj-lt"/>
              </a:rPr>
              <a:t>Review guidelines for behavioral purpose statement, </a:t>
            </a:r>
            <a:r>
              <a:rPr lang="en-US" sz="2400" dirty="0">
                <a:solidFill>
                  <a:srgbClr val="000000"/>
                </a:solidFill>
                <a:latin typeface="Franklin Gothic Medium"/>
              </a:rPr>
              <a:t>positively stated behavioral expectations, &amp; </a:t>
            </a:r>
            <a:r>
              <a:rPr lang="en-US" sz="2400" dirty="0">
                <a:latin typeface="+mj-lt"/>
              </a:rPr>
              <a:t>teaching expectations.</a:t>
            </a:r>
          </a:p>
          <a:p>
            <a:pPr eaLnBrk="1" hangingPunct="1">
              <a:lnSpc>
                <a:spcPct val="90000"/>
              </a:lnSpc>
            </a:pPr>
            <a:endParaRPr lang="en-US" sz="2400" dirty="0">
              <a:latin typeface="+mj-lt"/>
            </a:endParaRPr>
          </a:p>
          <a:p>
            <a:pPr eaLnBrk="1" hangingPunct="1">
              <a:lnSpc>
                <a:spcPct val="90000"/>
              </a:lnSpc>
            </a:pPr>
            <a:r>
              <a:rPr lang="en-US" sz="2400" dirty="0">
                <a:latin typeface="+mj-lt"/>
              </a:rPr>
              <a:t>Self-check: does each meet guidelines?</a:t>
            </a:r>
          </a:p>
          <a:p>
            <a:pPr lvl="1" eaLnBrk="1" hangingPunct="1">
              <a:lnSpc>
                <a:spcPct val="90000"/>
              </a:lnSpc>
            </a:pPr>
            <a:endParaRPr lang="en-US" sz="1800" dirty="0">
              <a:latin typeface="+mj-lt"/>
            </a:endParaRPr>
          </a:p>
          <a:p>
            <a:pPr eaLnBrk="1" hangingPunct="1">
              <a:lnSpc>
                <a:spcPct val="90000"/>
              </a:lnSpc>
            </a:pPr>
            <a:r>
              <a:rPr lang="en-US" sz="2400" dirty="0">
                <a:latin typeface="+mj-lt"/>
              </a:rPr>
              <a:t>Review relevant items to your action plan and add/adjust as needed.</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06682877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4114800"/>
            <a:ext cx="7620000"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12" name="Rectangle 11"/>
          <p:cNvSpPr/>
          <p:nvPr/>
        </p:nvSpPr>
        <p:spPr>
          <a:xfrm>
            <a:off x="457200" y="1600200"/>
            <a:ext cx="7620000" cy="167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Tree>
    <p:extLst>
      <p:ext uri="{BB962C8B-B14F-4D97-AF65-F5344CB8AC3E}">
        <p14:creationId xmlns:p14="http://schemas.microsoft.com/office/powerpoint/2010/main" val="382987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p:cNvGrpSpPr/>
          <p:nvPr/>
        </p:nvGrpSpPr>
        <p:grpSpPr>
          <a:xfrm>
            <a:off x="-152400" y="5257799"/>
            <a:ext cx="1588180" cy="1676401"/>
            <a:chOff x="-140380" y="5333999"/>
            <a:chExt cx="1588180" cy="1676401"/>
          </a:xfrm>
        </p:grpSpPr>
        <p:pic>
          <p:nvPicPr>
            <p:cNvPr id="15"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6"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3" name="Content Placeholder 2"/>
          <p:cNvSpPr>
            <a:spLocks noGrp="1"/>
          </p:cNvSpPr>
          <p:nvPr>
            <p:ph idx="1"/>
          </p:nvPr>
        </p:nvSpPr>
        <p:spPr>
          <a:xfrm>
            <a:off x="838200" y="1219200"/>
            <a:ext cx="6400800" cy="4525963"/>
          </a:xfrm>
        </p:spPr>
        <p:txBody>
          <a:bodyPr/>
          <a:lstStyle/>
          <a:p>
            <a:pPr eaLnBrk="1" hangingPunct="1">
              <a:spcAft>
                <a:spcPts val="600"/>
              </a:spcAft>
              <a:buFont typeface="Wingdings" charset="2"/>
              <a:buChar char="q"/>
            </a:pPr>
            <a:r>
              <a:rPr lang="en-US" sz="1900" dirty="0">
                <a:ea typeface="ＭＳ Ｐゴシック" pitchFamily="-108" charset="-128"/>
                <a:cs typeface="ＭＳ Ｐゴシック" pitchFamily="-108" charset="-128"/>
              </a:rPr>
              <a:t>School-wide action plan for classroom management practices and procedures based on data (self-assessment)</a:t>
            </a:r>
          </a:p>
          <a:p>
            <a:pPr eaLnBrk="1" hangingPunct="1">
              <a:spcAft>
                <a:spcPts val="600"/>
              </a:spcAft>
              <a:buFont typeface="Wingdings" charset="2"/>
              <a:buChar char="q"/>
            </a:pPr>
            <a:r>
              <a:rPr lang="en-US" sz="1900" dirty="0">
                <a:ea typeface="ＭＳ Ｐゴシック" pitchFamily="-108" charset="-128"/>
                <a:cs typeface="ＭＳ Ｐゴシック" pitchFamily="-108" charset="-128"/>
              </a:rPr>
              <a:t>Definitions and process for class vs. office managed expectation-violating behaviors</a:t>
            </a:r>
          </a:p>
          <a:p>
            <a:pPr eaLnBrk="1" hangingPunct="1">
              <a:spcAft>
                <a:spcPts val="600"/>
              </a:spcAft>
              <a:buFont typeface="Wingdings" charset="2"/>
              <a:buChar char="q"/>
            </a:pPr>
            <a:r>
              <a:rPr lang="en-US" sz="1900" dirty="0">
                <a:ea typeface="ＭＳ Ｐゴシック" pitchFamily="-108" charset="-128"/>
                <a:cs typeface="ＭＳ Ｐゴシック" pitchFamily="-108" charset="-128"/>
              </a:rPr>
              <a:t>Teaching matrix, procedures, and schedules developed for teaching school-wide behavior expectations in typical classroom contexts and routines</a:t>
            </a:r>
          </a:p>
          <a:p>
            <a:pPr eaLnBrk="1" hangingPunct="1">
              <a:spcAft>
                <a:spcPts val="600"/>
              </a:spcAft>
              <a:buFont typeface="Wingdings" charset="2"/>
              <a:buChar char="q"/>
            </a:pPr>
            <a:r>
              <a:rPr lang="en-US" sz="1900" dirty="0">
                <a:ea typeface="ＭＳ Ｐゴシック" pitchFamily="-108" charset="-128"/>
                <a:cs typeface="ＭＳ Ｐゴシック" pitchFamily="-108" charset="-128"/>
              </a:rPr>
              <a:t>Data systems in place to monitor ODRs from classrooms</a:t>
            </a:r>
          </a:p>
          <a:p>
            <a:pPr eaLnBrk="1" hangingPunct="1">
              <a:spcAft>
                <a:spcPts val="600"/>
              </a:spcAft>
              <a:buFont typeface="Wingdings" charset="2"/>
              <a:buChar char="q"/>
            </a:pPr>
            <a:r>
              <a:rPr lang="en-US" sz="1900" dirty="0">
                <a:ea typeface="ＭＳ Ｐゴシック" pitchFamily="-108" charset="-128"/>
                <a:cs typeface="ＭＳ Ｐゴシック" pitchFamily="-108" charset="-128"/>
              </a:rPr>
              <a:t>Procedures in place to support behavior of students whose behaviors do not respond to classroom management</a:t>
            </a:r>
          </a:p>
          <a:p>
            <a:pPr eaLnBrk="1" hangingPunct="1">
              <a:spcAft>
                <a:spcPts val="600"/>
              </a:spcAft>
              <a:buFont typeface="Wingdings" charset="2"/>
              <a:buChar char="q"/>
            </a:pPr>
            <a:r>
              <a:rPr lang="en-US" sz="1900" dirty="0">
                <a:ea typeface="ＭＳ Ｐゴシック" pitchFamily="-108" charset="-128"/>
                <a:cs typeface="ＭＳ Ｐゴシック" pitchFamily="-108" charset="-128"/>
              </a:rPr>
              <a:t>Prompts for display of expected behaviors in natural contexts</a:t>
            </a:r>
          </a:p>
          <a:p>
            <a:pPr eaLnBrk="1" hangingPunct="1">
              <a:spcAft>
                <a:spcPts val="600"/>
              </a:spcAft>
              <a:buFont typeface="Wingdings" charset="2"/>
              <a:buChar char="q"/>
            </a:pPr>
            <a:r>
              <a:rPr lang="en-US" sz="1900" dirty="0">
                <a:ea typeface="ＭＳ Ｐゴシック" pitchFamily="-108" charset="-128"/>
                <a:cs typeface="ＭＳ Ｐゴシック" pitchFamily="-108" charset="-128"/>
              </a:rPr>
              <a:t>Feedback for displays of behaviors in natural context</a:t>
            </a: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Teaching Class-Wide Expectations (Social Skills)</a:t>
            </a:r>
          </a:p>
        </p:txBody>
      </p:sp>
      <p:pic>
        <p:nvPicPr>
          <p:cNvPr id="7" name="Picture 6"/>
          <p:cNvPicPr>
            <a:picLocks noChangeAspect="1"/>
          </p:cNvPicPr>
          <p:nvPr/>
        </p:nvPicPr>
        <p:blipFill>
          <a:blip r:embed="rId3"/>
          <a:stretch>
            <a:fillRect/>
          </a:stretch>
        </p:blipFill>
        <p:spPr>
          <a:xfrm>
            <a:off x="-29667" y="914400"/>
            <a:ext cx="838200" cy="838200"/>
          </a:xfrm>
          <a:prstGeom prst="rect">
            <a:avLst/>
          </a:prstGeom>
        </p:spPr>
      </p:pic>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
        <p:nvSpPr>
          <p:cNvPr id="11" name="Rectangle 10"/>
          <p:cNvSpPr/>
          <p:nvPr/>
        </p:nvSpPr>
        <p:spPr>
          <a:xfrm>
            <a:off x="7315200" y="1600200"/>
            <a:ext cx="1828800" cy="17543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35689901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p:tgtEl>
                                          <p:spTgt spid="11"/>
                                        </p:tgtEl>
                                        <p:attrNameLst>
                                          <p:attrName>ppt_y</p:attrName>
                                        </p:attrNameLst>
                                      </p:cBhvr>
                                      <p:tavLst>
                                        <p:tav tm="0">
                                          <p:val>
                                            <p:strVal val="#ppt_y-#ppt_h*1.125000"/>
                                          </p:val>
                                        </p:tav>
                                        <p:tav tm="100000">
                                          <p:val>
                                            <p:strVal val="#ppt_y"/>
                                          </p:val>
                                        </p:tav>
                                      </p:tavLst>
                                    </p:anim>
                                    <p:animEffect transition="in" filter="wipe(down)">
                                      <p:cBhvr>
                                        <p:cTn id="36" dur="500"/>
                                        <p:tgtEl>
                                          <p:spTgt spid="11"/>
                                        </p:tgtEl>
                                      </p:cBhvr>
                                    </p:animEffect>
                                  </p:childTnLst>
                                </p:cTn>
                              </p:par>
                              <p:par>
                                <p:cTn id="37" presetID="12" presetClass="entr" presetSubtype="1"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p:tgtEl>
                                          <p:spTgt spid="12"/>
                                        </p:tgtEl>
                                        <p:attrNameLst>
                                          <p:attrName>ppt_y</p:attrName>
                                        </p:attrNameLst>
                                      </p:cBhvr>
                                      <p:tavLst>
                                        <p:tav tm="0">
                                          <p:val>
                                            <p:strVal val="#ppt_y-#ppt_h*1.125000"/>
                                          </p:val>
                                        </p:tav>
                                        <p:tav tm="100000">
                                          <p:val>
                                            <p:strVal val="#ppt_y"/>
                                          </p:val>
                                        </p:tav>
                                      </p:tavLst>
                                    </p:anim>
                                    <p:animEffect transition="in" filter="wipe(down)">
                                      <p:cBhvr>
                                        <p:cTn id="40" dur="500"/>
                                        <p:tgtEl>
                                          <p:spTgt spid="12"/>
                                        </p:tgtEl>
                                      </p:cBhvr>
                                    </p:animEffect>
                                  </p:childTnLst>
                                </p:cTn>
                              </p:par>
                              <p:par>
                                <p:cTn id="41" presetID="12" presetClass="entr" presetSubtype="1"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p:tgtEl>
                                          <p:spTgt spid="13"/>
                                        </p:tgtEl>
                                        <p:attrNameLst>
                                          <p:attrName>ppt_y</p:attrName>
                                        </p:attrNameLst>
                                      </p:cBhvr>
                                      <p:tavLst>
                                        <p:tav tm="0">
                                          <p:val>
                                            <p:strVal val="#ppt_y-#ppt_h*1.125000"/>
                                          </p:val>
                                        </p:tav>
                                        <p:tav tm="100000">
                                          <p:val>
                                            <p:strVal val="#ppt_y"/>
                                          </p:val>
                                        </p:tav>
                                      </p:tavLst>
                                    </p:anim>
                                    <p:animEffect transition="in" filter="wipe(down)">
                                      <p:cBhvr>
                                        <p:cTn id="44" dur="500"/>
                                        <p:tgtEl>
                                          <p:spTgt spid="13"/>
                                        </p:tgtEl>
                                      </p:cBhvr>
                                    </p:animEffect>
                                  </p:childTnLst>
                                </p:cTn>
                              </p:par>
                              <p:par>
                                <p:cTn id="45" presetID="9"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dissolv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endParaRPr lang="en-US">
              <a:ea typeface="ＭＳ Ｐゴシック" pitchFamily="-108" charset="-128"/>
              <a:cs typeface="ＭＳ Ｐゴシック" pitchFamily="-108" charset="-128"/>
            </a:endParaRPr>
          </a:p>
        </p:txBody>
      </p:sp>
      <p:graphicFrame>
        <p:nvGraphicFramePr>
          <p:cNvPr id="4" name="Table 3"/>
          <p:cNvGraphicFramePr>
            <a:graphicFrameLocks noGrp="1"/>
          </p:cNvGraphicFramePr>
          <p:nvPr/>
        </p:nvGraphicFramePr>
        <p:xfrm>
          <a:off x="304800" y="152400"/>
          <a:ext cx="8610600" cy="6556378"/>
        </p:xfrm>
        <a:graphic>
          <a:graphicData uri="http://schemas.openxmlformats.org/drawingml/2006/table">
            <a:tbl>
              <a:tblPr/>
              <a:tblGrid>
                <a:gridCol w="2019300">
                  <a:extLst>
                    <a:ext uri="{9D8B030D-6E8A-4147-A177-3AD203B41FA5}">
                      <a16:colId xmlns:a16="http://schemas.microsoft.com/office/drawing/2014/main" val="20000"/>
                    </a:ext>
                  </a:extLst>
                </a:gridCol>
                <a:gridCol w="2187575">
                  <a:extLst>
                    <a:ext uri="{9D8B030D-6E8A-4147-A177-3AD203B41FA5}">
                      <a16:colId xmlns:a16="http://schemas.microsoft.com/office/drawing/2014/main" val="20001"/>
                    </a:ext>
                  </a:extLst>
                </a:gridCol>
                <a:gridCol w="2201863">
                  <a:extLst>
                    <a:ext uri="{9D8B030D-6E8A-4147-A177-3AD203B41FA5}">
                      <a16:colId xmlns:a16="http://schemas.microsoft.com/office/drawing/2014/main" val="20002"/>
                    </a:ext>
                  </a:extLst>
                </a:gridCol>
                <a:gridCol w="2201862">
                  <a:extLst>
                    <a:ext uri="{9D8B030D-6E8A-4147-A177-3AD203B41FA5}">
                      <a16:colId xmlns:a16="http://schemas.microsoft.com/office/drawing/2014/main" val="20003"/>
                    </a:ext>
                  </a:extLst>
                </a:gridCol>
              </a:tblGrid>
              <a:tr h="247650">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Typical Contexts/ Routines</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FFF0"/>
                    </a:solid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Class-Wide Rules/Expectations</a:t>
                      </a:r>
                      <a:endParaRPr kumimoji="0" lang="en-US" sz="1600" b="0" i="0" u="none" strike="noStrike" cap="none" normalizeH="0" baseline="0" dirty="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2D2F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7650">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Respect Others</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2D2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pitchFamily="-1" charset="0"/>
                          <a:ea typeface="Times New Roman" pitchFamily="-1" charset="0"/>
                          <a:cs typeface="Times New Roman" pitchFamily="-1" charset="0"/>
                        </a:rPr>
                        <a:t>Respect Property</a:t>
                      </a:r>
                      <a:endParaRPr kumimoji="0" lang="en-US" sz="1600" b="0" i="0" u="none" strike="noStrike" cap="none" normalizeH="0" baseline="0" dirty="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2D2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Respect Self</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2D2F4"/>
                    </a:solidFill>
                  </a:tcPr>
                </a:tc>
                <a:extLst>
                  <a:ext uri="{0D108BD9-81ED-4DB2-BD59-A6C34878D82A}">
                    <a16:rowId xmlns:a16="http://schemas.microsoft.com/office/drawing/2014/main" val="10001"/>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All</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pitchFamily="-1" charset="0"/>
                          <a:ea typeface="Times New Roman" pitchFamily="-1" charset="0"/>
                          <a:cs typeface="Times New Roman" pitchFamily="-1" charset="0"/>
                        </a:rPr>
                        <a:t>Use inside voice.</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pitchFamily="-1" charset="0"/>
                          <a:ea typeface="Times New Roman" pitchFamily="-1" charset="0"/>
                          <a:cs typeface="Times New Roman" pitchFamily="-1" charset="0"/>
                        </a:rPr>
                        <a:t>Raise hand to answer/talk.</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pitchFamily="-1" charset="0"/>
                          <a:ea typeface="Times New Roman" pitchFamily="-1" charset="0"/>
                          <a:cs typeface="Times New Roman" pitchFamily="-1" charset="0"/>
                        </a:rPr>
                        <a:t>Recycle paper.</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00"/>
                          </a:solidFill>
                          <a:effectLst/>
                          <a:latin typeface="Arial" pitchFamily="-1" charset="0"/>
                          <a:ea typeface="Times New Roman" pitchFamily="-1" charset="0"/>
                          <a:cs typeface="Times New Roman" pitchFamily="-1" charset="0"/>
                        </a:rPr>
                        <a:t>Put writing tools inside desk.</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00"/>
                          </a:solidFill>
                          <a:effectLst/>
                          <a:latin typeface="Arial" pitchFamily="-1" charset="0"/>
                          <a:ea typeface="Times New Roman" pitchFamily="-1" charset="0"/>
                          <a:cs typeface="Times New Roman" pitchFamily="-1" charset="0"/>
                        </a:rPr>
                        <a:t>Do your best.</a:t>
                      </a:r>
                      <a:endParaRPr kumimoji="0" lang="en-US" sz="1600" b="0" i="0" u="none" strike="noStrike" cap="none" normalizeH="0" baseline="0" dirty="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00"/>
                          </a:solidFill>
                          <a:effectLst/>
                          <a:latin typeface="Arial" pitchFamily="-1" charset="0"/>
                          <a:ea typeface="Times New Roman" pitchFamily="-1" charset="0"/>
                          <a:cs typeface="Times New Roman" pitchFamily="-1" charset="0"/>
                        </a:rPr>
                        <a:t>Ask.</a:t>
                      </a:r>
                      <a:endParaRPr kumimoji="0" lang="en-US" sz="1600" b="0" i="0" u="none" strike="noStrike" cap="none" normalizeH="0" baseline="0" dirty="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Morning Meeting</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Eyes on speaker.</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Give brief answers.</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Put announcements in desk.</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Keep feet on floor.</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pitchFamily="-1" charset="0"/>
                          <a:ea typeface="Times New Roman" pitchFamily="-1" charset="0"/>
                          <a:cs typeface="Times New Roman" pitchFamily="-1" charset="0"/>
                        </a:rPr>
                        <a:t>Put check by my announcements.</a:t>
                      </a:r>
                      <a:endParaRPr kumimoji="0" lang="en-US" sz="1600" b="0" i="0" u="none" strike="noStrike" cap="none" normalizeH="0" baseline="0" dirty="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989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Homework</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Do own work.</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Turn in before lesson.</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Put homework neatly in box.</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Touch your work only.</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Turn in lesson on time.</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Do homework night/day before.</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Transition</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Use inside voice.</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Keep hands to self.</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Put/get materials first.</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Keep hands to self.</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Have plan.</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Go directly.</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989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“I Need Assistance”</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Raise hand or show “Assistance Card”.</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Wait 2 minutes &amp; try again.</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Have materials ready.</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Have plan.</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Ask if unclear.</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58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Teacher Directed</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Eyes on speaker.</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Keep hands to self.</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Use materials as intended.</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Have plan.</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Ask.</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Independent Work</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Use inside voice.</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Keep hands to self.</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Use materials as intended.</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Return with done.</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Use time as planned.</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Ask.</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558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pitchFamily="-1" charset="0"/>
                          <a:ea typeface="Times New Roman" pitchFamily="-1" charset="0"/>
                          <a:cs typeface="Times New Roman" pitchFamily="-1" charset="0"/>
                        </a:rPr>
                        <a:t>Problem to Solve</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2FF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Stop, Step Back, Think, Act</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chemeClr val="tx1"/>
                          </a:solidFill>
                          <a:effectLst/>
                          <a:latin typeface="Arial" pitchFamily="-1" charset="0"/>
                          <a:ea typeface="Times New Roman" pitchFamily="-1" charset="0"/>
                          <a:cs typeface="Times New Roman" pitchFamily="-1" charset="0"/>
                        </a:rPr>
                        <a:t>Stop, Step Back, Think, Act</a:t>
                      </a:r>
                      <a:endParaRPr kumimoji="0" lang="en-US" sz="1600" b="0" i="0" u="none" strike="noStrike" cap="none" normalizeH="0" baseline="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pitchFamily="-1" charset="0"/>
                          <a:ea typeface="Times New Roman" pitchFamily="-1" charset="0"/>
                          <a:cs typeface="Times New Roman" pitchFamily="-1" charset="0"/>
                        </a:rPr>
                        <a:t>Stop, Step Back, Think, Act</a:t>
                      </a:r>
                      <a:endParaRPr kumimoji="0" lang="en-US" sz="1600" b="0" i="0" u="none" strike="noStrike" cap="none" normalizeH="0" baseline="0" dirty="0">
                        <a:ln>
                          <a:noFill/>
                        </a:ln>
                        <a:solidFill>
                          <a:schemeClr val="tx1"/>
                        </a:solidFill>
                        <a:effectLst/>
                        <a:latin typeface="Times New Roman" pitchFamily="-1" charset="0"/>
                        <a:ea typeface="Times New Roman" pitchFamily="-1" charset="0"/>
                        <a:cs typeface="Times New Roman" pitchFamily="-1" charset="0"/>
                      </a:endParaRPr>
                    </a:p>
                  </a:txBody>
                  <a:tcPr marL="42197" marR="42197"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
        <p:nvSpPr>
          <p:cNvPr id="161849" name="Rectangle 1"/>
          <p:cNvSpPr>
            <a:spLocks noChangeArrowheads="1"/>
          </p:cNvSpPr>
          <p:nvPr/>
        </p:nvSpPr>
        <p:spPr bwMode="auto">
          <a:xfrm>
            <a:off x="4479925" y="-1588"/>
            <a:ext cx="184150" cy="460376"/>
          </a:xfrm>
          <a:prstGeom prst="rect">
            <a:avLst/>
          </a:prstGeom>
          <a:noFill/>
          <a:ln w="9525">
            <a:noFill/>
            <a:miter lim="800000"/>
            <a:headEnd/>
            <a:tailEnd/>
          </a:ln>
        </p:spPr>
        <p:txBody>
          <a:bodyPr wrap="none" lIns="91304" tIns="45648" rIns="91304" bIns="45648" anchor="ct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Medium"/>
              <a:ea typeface="ＭＳ Ｐゴシック" pitchFamily="-108" charset="-128"/>
            </a:endParaRPr>
          </a:p>
        </p:txBody>
      </p:sp>
      <p:sp>
        <p:nvSpPr>
          <p:cNvPr id="5" name="Left Arrow 4"/>
          <p:cNvSpPr>
            <a:spLocks noChangeArrowheads="1"/>
          </p:cNvSpPr>
          <p:nvPr/>
        </p:nvSpPr>
        <p:spPr bwMode="auto">
          <a:xfrm rot="2371211">
            <a:off x="5095875" y="1131888"/>
            <a:ext cx="4267200" cy="1981200"/>
          </a:xfrm>
          <a:prstGeom prst="leftArrow">
            <a:avLst>
              <a:gd name="adj1" fmla="val 50000"/>
              <a:gd name="adj2" fmla="val 49997"/>
            </a:avLst>
          </a:prstGeom>
          <a:solidFill>
            <a:srgbClr val="008000"/>
          </a:solidFill>
          <a:ln w="9525">
            <a:solidFill>
              <a:schemeClr val="tx1"/>
            </a:solidFill>
            <a:round/>
            <a:headEnd/>
            <a:tailEnd/>
          </a:ln>
        </p:spPr>
        <p:txBody>
          <a:bodyPr lIns="91304" tIns="45648" rIns="91304" bIns="45648"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Franklin Gothic Medium"/>
                <a:ea typeface="ＭＳ Ｐゴシック" pitchFamily="-108" charset="-128"/>
              </a:rPr>
              <a:t>1.  SOCIAL SKILL</a:t>
            </a:r>
          </a:p>
        </p:txBody>
      </p:sp>
      <p:sp>
        <p:nvSpPr>
          <p:cNvPr id="6" name="Left Arrow 5"/>
          <p:cNvSpPr>
            <a:spLocks noChangeArrowheads="1"/>
          </p:cNvSpPr>
          <p:nvPr/>
        </p:nvSpPr>
        <p:spPr bwMode="auto">
          <a:xfrm rot="-1554993">
            <a:off x="1057275" y="2366963"/>
            <a:ext cx="4267200" cy="1981200"/>
          </a:xfrm>
          <a:prstGeom prst="leftArrow">
            <a:avLst>
              <a:gd name="adj1" fmla="val 50000"/>
              <a:gd name="adj2" fmla="val 49997"/>
            </a:avLst>
          </a:prstGeom>
          <a:solidFill>
            <a:srgbClr val="008000"/>
          </a:solidFill>
          <a:ln w="9525">
            <a:solidFill>
              <a:schemeClr val="tx1"/>
            </a:solidFill>
            <a:round/>
            <a:headEnd/>
            <a:tailEnd/>
          </a:ln>
        </p:spPr>
        <p:txBody>
          <a:bodyPr lIns="91304" tIns="45648" rIns="91304" bIns="45648"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a:ea typeface="ＭＳ Ｐゴシック" pitchFamily="-108" charset="-128"/>
              </a:rPr>
              <a:t>2.  NATURAL CONTEXT</a:t>
            </a:r>
          </a:p>
        </p:txBody>
      </p:sp>
      <p:sp>
        <p:nvSpPr>
          <p:cNvPr id="7" name="Right Arrow 6"/>
          <p:cNvSpPr>
            <a:spLocks noChangeArrowheads="1"/>
          </p:cNvSpPr>
          <p:nvPr/>
        </p:nvSpPr>
        <p:spPr bwMode="auto">
          <a:xfrm rot="-323406">
            <a:off x="3587750" y="4473575"/>
            <a:ext cx="3886200" cy="1981200"/>
          </a:xfrm>
          <a:prstGeom prst="rightArrow">
            <a:avLst>
              <a:gd name="adj1" fmla="val 50000"/>
              <a:gd name="adj2" fmla="val 50001"/>
            </a:avLst>
          </a:prstGeom>
          <a:solidFill>
            <a:srgbClr val="008000"/>
          </a:solidFill>
          <a:ln w="9525">
            <a:solidFill>
              <a:schemeClr val="tx1"/>
            </a:solidFill>
            <a:round/>
            <a:headEnd/>
            <a:tailEnd/>
          </a:ln>
        </p:spPr>
        <p:txBody>
          <a:bodyPr lIns="91304" tIns="45648" rIns="91304" bIns="45648">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Franklin Gothic Medium"/>
                <a:ea typeface="ＭＳ Ｐゴシック" pitchFamily="-108" charset="-128"/>
              </a:rPr>
              <a:t>3.  BEHAVIOR EXAMPLES</a:t>
            </a:r>
          </a:p>
        </p:txBody>
      </p:sp>
      <p:pic>
        <p:nvPicPr>
          <p:cNvPr id="8" name="Picture 7"/>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0" y="-10756"/>
            <a:ext cx="786902" cy="772756"/>
          </a:xfrm>
          <a:prstGeom prst="rect">
            <a:avLst/>
          </a:prstGeom>
          <a:noFill/>
          <a:ln>
            <a:noFill/>
          </a:ln>
        </p:spPr>
      </p:pic>
    </p:spTree>
    <p:extLst>
      <p:ext uri="{BB962C8B-B14F-4D97-AF65-F5344CB8AC3E}">
        <p14:creationId xmlns:p14="http://schemas.microsoft.com/office/powerpoint/2010/main" val="4215778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4000" b="1" dirty="0">
                <a:solidFill>
                  <a:srgbClr val="3366FF"/>
                </a:solidFill>
              </a:rPr>
              <a:t>Class-wide Expectations</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latin typeface="+mj-lt"/>
              </a:rPr>
              <a:t>Review guidelines for teaching class-wide expectation.</a:t>
            </a:r>
          </a:p>
          <a:p>
            <a:pPr eaLnBrk="1" hangingPunct="1">
              <a:lnSpc>
                <a:spcPct val="90000"/>
              </a:lnSpc>
            </a:pPr>
            <a:endParaRPr lang="en-US" sz="2400" dirty="0">
              <a:latin typeface="+mj-lt"/>
            </a:endParaRPr>
          </a:p>
          <a:p>
            <a:pPr eaLnBrk="1" hangingPunct="1">
              <a:lnSpc>
                <a:spcPct val="90000"/>
              </a:lnSpc>
            </a:pPr>
            <a:r>
              <a:rPr lang="en-US" sz="2400" dirty="0">
                <a:latin typeface="+mj-lt"/>
              </a:rPr>
              <a:t>Self-check: does your plan meet guidelines?</a:t>
            </a:r>
          </a:p>
          <a:p>
            <a:pPr lvl="1" eaLnBrk="1" hangingPunct="1">
              <a:lnSpc>
                <a:spcPct val="90000"/>
              </a:lnSpc>
            </a:pPr>
            <a:endParaRPr lang="en-US" sz="1800" dirty="0">
              <a:latin typeface="+mj-lt"/>
            </a:endParaRPr>
          </a:p>
          <a:p>
            <a:pPr eaLnBrk="1" hangingPunct="1">
              <a:lnSpc>
                <a:spcPct val="90000"/>
              </a:lnSpc>
            </a:pPr>
            <a:r>
              <a:rPr lang="en-US" sz="2400" dirty="0">
                <a:latin typeface="+mj-lt"/>
              </a:rPr>
              <a:t>Review relevant items to your action plan and add/adjust as needed.</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04748843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4800600"/>
            <a:ext cx="7620000" cy="2057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5257799"/>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12" name="Rectangle 11"/>
          <p:cNvSpPr/>
          <p:nvPr/>
        </p:nvSpPr>
        <p:spPr>
          <a:xfrm>
            <a:off x="457200" y="1600200"/>
            <a:ext cx="7620000" cy="243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3" name="Group 12"/>
          <p:cNvGrpSpPr/>
          <p:nvPr/>
        </p:nvGrpSpPr>
        <p:grpSpPr>
          <a:xfrm>
            <a:off x="7590138" y="4876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Tree>
    <p:extLst>
      <p:ext uri="{BB962C8B-B14F-4D97-AF65-F5344CB8AC3E}">
        <p14:creationId xmlns:p14="http://schemas.microsoft.com/office/powerpoint/2010/main" val="62027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p:cNvGrpSpPr/>
          <p:nvPr/>
        </p:nvGrpSpPr>
        <p:grpSpPr>
          <a:xfrm>
            <a:off x="-152400" y="5257799"/>
            <a:ext cx="1588180" cy="1676401"/>
            <a:chOff x="-140380" y="5333999"/>
            <a:chExt cx="1588180" cy="1676401"/>
          </a:xfrm>
        </p:grpSpPr>
        <p:pic>
          <p:nvPicPr>
            <p:cNvPr id="15"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6"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3" name="Content Placeholder 2"/>
          <p:cNvSpPr>
            <a:spLocks noGrp="1"/>
          </p:cNvSpPr>
          <p:nvPr>
            <p:ph idx="1"/>
          </p:nvPr>
        </p:nvSpPr>
        <p:spPr>
          <a:xfrm>
            <a:off x="838200" y="1219200"/>
            <a:ext cx="6781800" cy="4525963"/>
          </a:xfrm>
        </p:spPr>
        <p:txBody>
          <a:bodyPr/>
          <a:lstStyle/>
          <a:p>
            <a:pPr eaLnBrk="1" hangingPunct="1">
              <a:lnSpc>
                <a:spcPct val="12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Easy and quick form of acknowledgement linked to SW-expectations and used across all settings (non-classroom and classroom </a:t>
            </a:r>
          </a:p>
          <a:p>
            <a:pPr eaLnBrk="1" hangingPunct="1">
              <a:lnSpc>
                <a:spcPct val="12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Considerate of strategies/processes that already exist</a:t>
            </a:r>
          </a:p>
          <a:p>
            <a:pPr eaLnBrk="1" hangingPunct="1">
              <a:lnSpc>
                <a:spcPct val="12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Culturally, developmentally, contextually appropriate/relevant name and form of acknowledgement</a:t>
            </a:r>
          </a:p>
          <a:p>
            <a:pPr eaLnBrk="1" hangingPunct="1">
              <a:lnSpc>
                <a:spcPct val="12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Define back-up or follow-up acknowledgements</a:t>
            </a:r>
          </a:p>
          <a:p>
            <a:pPr eaLnBrk="1" hangingPunct="1">
              <a:lnSpc>
                <a:spcPct val="12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Develop written procedures for acknowledgements</a:t>
            </a:r>
          </a:p>
          <a:p>
            <a:pPr eaLnBrk="1" hangingPunct="1">
              <a:lnSpc>
                <a:spcPct val="12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Schedule (add to PD calendar) for teaching acknowledgement systems </a:t>
            </a:r>
          </a:p>
          <a:p>
            <a:pPr marL="0" indent="0" eaLnBrk="1" hangingPunct="1">
              <a:lnSpc>
                <a:spcPct val="120000"/>
              </a:lnSpc>
              <a:spcAft>
                <a:spcPts val="600"/>
              </a:spcAft>
              <a:buNone/>
            </a:pPr>
            <a:endParaRPr lang="en-US" sz="2200" dirty="0">
              <a:ea typeface="ＭＳ Ｐゴシック" pitchFamily="-108" charset="-128"/>
              <a:cs typeface="ＭＳ Ｐゴシック" pitchFamily="-108" charset="-128"/>
            </a:endParaRPr>
          </a:p>
          <a:p>
            <a:pPr eaLnBrk="1" hangingPunct="1">
              <a:lnSpc>
                <a:spcPct val="120000"/>
              </a:lnSpc>
              <a:spcAft>
                <a:spcPts val="600"/>
              </a:spcAft>
              <a:buFont typeface="Wingdings" charset="2"/>
              <a:buChar char="q"/>
            </a:pPr>
            <a:endParaRPr lang="en-US" sz="2200" dirty="0">
              <a:ea typeface="ＭＳ Ｐゴシック" pitchFamily="-108" charset="-128"/>
              <a:cs typeface="ＭＳ Ｐゴシック" pitchFamily="-108" charset="-128"/>
            </a:endParaRPr>
          </a:p>
          <a:p>
            <a:pPr eaLnBrk="1" hangingPunct="1">
              <a:lnSpc>
                <a:spcPct val="120000"/>
              </a:lnSpc>
              <a:spcAft>
                <a:spcPts val="600"/>
              </a:spcAft>
              <a:buFont typeface="Wingdings" charset="2"/>
              <a:buChar char="q"/>
            </a:pPr>
            <a:endParaRPr lang="en-US" sz="2200" dirty="0">
              <a:ea typeface="ＭＳ Ｐゴシック" pitchFamily="-108" charset="-128"/>
              <a:cs typeface="ＭＳ Ｐゴシック" pitchFamily="-108" charset="-128"/>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Continuum of Procedures to Strengthen Behavior</a:t>
            </a:r>
          </a:p>
        </p:txBody>
      </p:sp>
      <p:pic>
        <p:nvPicPr>
          <p:cNvPr id="7" name="Picture 6"/>
          <p:cNvPicPr>
            <a:picLocks noChangeAspect="1"/>
          </p:cNvPicPr>
          <p:nvPr/>
        </p:nvPicPr>
        <p:blipFill>
          <a:blip r:embed="rId3"/>
          <a:stretch>
            <a:fillRect/>
          </a:stretch>
        </p:blipFill>
        <p:spPr>
          <a:xfrm>
            <a:off x="-29667" y="914400"/>
            <a:ext cx="838200" cy="838200"/>
          </a:xfrm>
          <a:prstGeom prst="rect">
            <a:avLst/>
          </a:prstGeom>
        </p:spPr>
      </p:pic>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Tree>
    <p:extLst>
      <p:ext uri="{BB962C8B-B14F-4D97-AF65-F5344CB8AC3E}">
        <p14:creationId xmlns:p14="http://schemas.microsoft.com/office/powerpoint/2010/main" val="1703688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p:cNvGrpSpPr/>
          <p:nvPr/>
        </p:nvGrpSpPr>
        <p:grpSpPr>
          <a:xfrm>
            <a:off x="-152400" y="5257799"/>
            <a:ext cx="1588180" cy="1676401"/>
            <a:chOff x="-140380" y="5333999"/>
            <a:chExt cx="1588180" cy="1676401"/>
          </a:xfrm>
        </p:grpSpPr>
        <p:pic>
          <p:nvPicPr>
            <p:cNvPr id="15"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6" name="TextBox 6"/>
            <p:cNvSpPr txBox="1">
              <a:spLocks noChangeArrowheads="1"/>
            </p:cNvSpPr>
            <p:nvPr/>
          </p:nvSpPr>
          <p:spPr bwMode="auto">
            <a:xfrm>
              <a:off x="248456" y="6380946"/>
              <a:ext cx="8303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3" name="Content Placeholder 2"/>
          <p:cNvSpPr>
            <a:spLocks noGrp="1"/>
          </p:cNvSpPr>
          <p:nvPr>
            <p:ph idx="1"/>
          </p:nvPr>
        </p:nvSpPr>
        <p:spPr>
          <a:xfrm>
            <a:off x="838200" y="1219200"/>
            <a:ext cx="6553200" cy="4525963"/>
          </a:xfrm>
        </p:spPr>
        <p:txBody>
          <a:bodyPr/>
          <a:lstStyle/>
          <a:p>
            <a:pPr eaLnBrk="1" hangingPunct="1">
              <a:lnSpc>
                <a:spcPct val="11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Instructions and practice for staff (add to PD calendar) on how to pair tangible/activity acknowledgements with social acknowledgments</a:t>
            </a:r>
          </a:p>
          <a:p>
            <a:pPr eaLnBrk="1" hangingPunct="1">
              <a:lnSpc>
                <a:spcPct val="11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Schedule (add to school calendar) for initial introduction of acknowledgements to students and regular boosters or reimplementation of acknowledgements </a:t>
            </a:r>
          </a:p>
          <a:p>
            <a:pPr eaLnBrk="1" hangingPunct="1">
              <a:lnSpc>
                <a:spcPct val="11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Means for keeping track of the ratio of acknowledgements to ODRs or corrective actions</a:t>
            </a:r>
          </a:p>
          <a:p>
            <a:pPr eaLnBrk="1" hangingPunct="1">
              <a:lnSpc>
                <a:spcPct val="110000"/>
              </a:lnSpc>
              <a:spcBef>
                <a:spcPts val="0"/>
              </a:spcBef>
              <a:spcAft>
                <a:spcPts val="0"/>
              </a:spcAft>
              <a:buFont typeface="Wingdings" charset="2"/>
              <a:buChar char="q"/>
            </a:pPr>
            <a:r>
              <a:rPr lang="en-US" sz="2200" dirty="0">
                <a:ea typeface="ＭＳ Ｐゴシック" pitchFamily="-108" charset="-128"/>
                <a:cs typeface="ＭＳ Ｐゴシック" pitchFamily="-108" charset="-128"/>
              </a:rPr>
              <a:t>Schedule (add to PD and school calendars) for daily, weekly, monthly, and quarterly feedback to students and staff</a:t>
            </a:r>
          </a:p>
          <a:p>
            <a:pPr marL="0" indent="0" eaLnBrk="1" hangingPunct="1">
              <a:lnSpc>
                <a:spcPct val="110000"/>
              </a:lnSpc>
              <a:spcAft>
                <a:spcPts val="600"/>
              </a:spcAft>
              <a:buNone/>
            </a:pPr>
            <a:endParaRPr lang="en-US" sz="2200" dirty="0">
              <a:ea typeface="ＭＳ Ｐゴシック" pitchFamily="-108" charset="-128"/>
              <a:cs typeface="ＭＳ Ｐゴシック" pitchFamily="-108" charset="-128"/>
            </a:endParaRPr>
          </a:p>
          <a:p>
            <a:pPr eaLnBrk="1" hangingPunct="1">
              <a:lnSpc>
                <a:spcPct val="110000"/>
              </a:lnSpc>
              <a:spcAft>
                <a:spcPts val="600"/>
              </a:spcAft>
              <a:buFont typeface="Wingdings" charset="2"/>
              <a:buChar char="q"/>
            </a:pPr>
            <a:endParaRPr lang="en-US" sz="2200" dirty="0">
              <a:ea typeface="ＭＳ Ｐゴシック" pitchFamily="-108" charset="-128"/>
              <a:cs typeface="ＭＳ Ｐゴシック" pitchFamily="-108" charset="-128"/>
            </a:endParaRPr>
          </a:p>
          <a:p>
            <a:pPr eaLnBrk="1" hangingPunct="1">
              <a:lnSpc>
                <a:spcPct val="110000"/>
              </a:lnSpc>
              <a:spcAft>
                <a:spcPts val="600"/>
              </a:spcAft>
              <a:buFont typeface="Wingdings" charset="2"/>
              <a:buChar char="q"/>
            </a:pPr>
            <a:endParaRPr lang="en-US" sz="2200" dirty="0">
              <a:ea typeface="ＭＳ Ｐゴシック" pitchFamily="-108" charset="-128"/>
              <a:cs typeface="ＭＳ Ｐゴシック" pitchFamily="-108" charset="-128"/>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Continuum of Procedures to Strengthen Behavior</a:t>
            </a:r>
          </a:p>
        </p:txBody>
      </p:sp>
      <p:pic>
        <p:nvPicPr>
          <p:cNvPr id="7" name="Picture 6"/>
          <p:cNvPicPr>
            <a:picLocks noChangeAspect="1"/>
          </p:cNvPicPr>
          <p:nvPr/>
        </p:nvPicPr>
        <p:blipFill>
          <a:blip r:embed="rId3"/>
          <a:stretch>
            <a:fillRect/>
          </a:stretch>
        </p:blipFill>
        <p:spPr>
          <a:xfrm>
            <a:off x="-29667" y="914400"/>
            <a:ext cx="838200" cy="838200"/>
          </a:xfrm>
          <a:prstGeom prst="rect">
            <a:avLst/>
          </a:prstGeom>
        </p:spPr>
      </p:pic>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
        <p:nvSpPr>
          <p:cNvPr id="11" name="Rectangle 10"/>
          <p:cNvSpPr/>
          <p:nvPr/>
        </p:nvSpPr>
        <p:spPr>
          <a:xfrm>
            <a:off x="7315200" y="1600200"/>
            <a:ext cx="1828800" cy="1754327"/>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spTree>
    <p:extLst>
      <p:ext uri="{BB962C8B-B14F-4D97-AF65-F5344CB8AC3E}">
        <p14:creationId xmlns:p14="http://schemas.microsoft.com/office/powerpoint/2010/main" val="6318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p:tgtEl>
                                          <p:spTgt spid="11"/>
                                        </p:tgtEl>
                                        <p:attrNameLst>
                                          <p:attrName>ppt_y</p:attrName>
                                        </p:attrNameLst>
                                      </p:cBhvr>
                                      <p:tavLst>
                                        <p:tav tm="0">
                                          <p:val>
                                            <p:strVal val="#ppt_y-#ppt_h*1.125000"/>
                                          </p:val>
                                        </p:tav>
                                        <p:tav tm="100000">
                                          <p:val>
                                            <p:strVal val="#ppt_y"/>
                                          </p:val>
                                        </p:tav>
                                      </p:tavLst>
                                    </p:anim>
                                    <p:animEffect transition="in" filter="wipe(down)">
                                      <p:cBhvr>
                                        <p:cTn id="24" dur="500"/>
                                        <p:tgtEl>
                                          <p:spTgt spid="11"/>
                                        </p:tgtEl>
                                      </p:cBhvr>
                                    </p:animEffect>
                                  </p:childTnLst>
                                </p:cTn>
                              </p:par>
                              <p:par>
                                <p:cTn id="25" presetID="12" presetClass="entr" presetSubtype="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down)">
                                      <p:cBhvr>
                                        <p:cTn id="28" dur="500"/>
                                        <p:tgtEl>
                                          <p:spTgt spid="12"/>
                                        </p:tgtEl>
                                      </p:cBhvr>
                                    </p:animEffect>
                                  </p:childTnLst>
                                </p:cTn>
                              </p:par>
                              <p:par>
                                <p:cTn id="29" presetID="12" presetClass="entr" presetSubtype="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609600" y="152400"/>
            <a:ext cx="7772400" cy="990600"/>
          </a:xfrm>
          <a:solidFill>
            <a:schemeClr val="bg1"/>
          </a:solidFill>
        </p:spPr>
        <p:txBody>
          <a:bodyPr/>
          <a:lstStyle/>
          <a:p>
            <a:pPr eaLnBrk="1" hangingPunct="1"/>
            <a:r>
              <a:rPr lang="en-US" sz="3600" b="1" i="1" dirty="0">
                <a:solidFill>
                  <a:srgbClr val="008000"/>
                </a:solidFill>
                <a:ea typeface="ＭＳ Ｐゴシック" pitchFamily="-108" charset="-128"/>
                <a:cs typeface="ＭＳ Ｐゴシック" pitchFamily="-108" charset="-128"/>
              </a:rPr>
              <a:t>Establish</a:t>
            </a:r>
            <a:r>
              <a:rPr lang="en-US" sz="3600" dirty="0">
                <a:solidFill>
                  <a:srgbClr val="008000"/>
                </a:solidFill>
                <a:ea typeface="ＭＳ Ｐゴシック" pitchFamily="-108" charset="-128"/>
                <a:cs typeface="ＭＳ Ｐゴシック" pitchFamily="-108" charset="-128"/>
              </a:rPr>
              <a:t> a continuum of procedures to encourage rule following behavior</a:t>
            </a:r>
          </a:p>
        </p:txBody>
      </p:sp>
      <p:pic>
        <p:nvPicPr>
          <p:cNvPr id="292870" name="Picture 6" descr="MVC-001F"/>
          <p:cNvPicPr>
            <a:picLocks noChangeAspect="1" noChangeArrowheads="1"/>
          </p:cNvPicPr>
          <p:nvPr/>
        </p:nvPicPr>
        <p:blipFill>
          <a:blip r:embed="rId3"/>
          <a:srcRect/>
          <a:stretch>
            <a:fillRect/>
          </a:stretch>
        </p:blipFill>
        <p:spPr bwMode="auto">
          <a:xfrm>
            <a:off x="4724400" y="1219200"/>
            <a:ext cx="4419600" cy="2895600"/>
          </a:xfrm>
          <a:prstGeom prst="rect">
            <a:avLst/>
          </a:prstGeom>
          <a:noFill/>
          <a:ln w="9525">
            <a:noFill/>
            <a:miter lim="800000"/>
            <a:headEnd/>
            <a:tailEnd/>
          </a:ln>
        </p:spPr>
      </p:pic>
      <p:pic>
        <p:nvPicPr>
          <p:cNvPr id="292871" name="Picture 7" descr="2001_0413_194152A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4038600"/>
            <a:ext cx="4419600" cy="2819400"/>
          </a:xfrm>
          <a:prstGeom prst="rect">
            <a:avLst/>
          </a:prstGeom>
          <a:noFill/>
          <a:ln w="9525">
            <a:noFill/>
            <a:miter lim="800000"/>
            <a:headEnd/>
            <a:tailEnd/>
          </a:ln>
        </p:spPr>
      </p:pic>
      <p:pic>
        <p:nvPicPr>
          <p:cNvPr id="292873" name="Picture 9" descr="2001_0413_193759A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943350"/>
            <a:ext cx="4419600" cy="2914650"/>
          </a:xfrm>
          <a:prstGeom prst="rect">
            <a:avLst/>
          </a:prstGeom>
          <a:noFill/>
          <a:ln w="9525">
            <a:noFill/>
            <a:miter lim="800000"/>
            <a:headEnd/>
            <a:tailEnd/>
          </a:ln>
        </p:spPr>
      </p:pic>
      <p:pic>
        <p:nvPicPr>
          <p:cNvPr id="292874" name="Picture 10" descr="MVC-013F"/>
          <p:cNvPicPr>
            <a:picLocks noChangeAspect="1" noChangeArrowheads="1"/>
          </p:cNvPicPr>
          <p:nvPr/>
        </p:nvPicPr>
        <p:blipFill>
          <a:blip r:embed="rId6"/>
          <a:srcRect/>
          <a:stretch>
            <a:fillRect/>
          </a:stretch>
        </p:blipFill>
        <p:spPr bwMode="auto">
          <a:xfrm>
            <a:off x="0" y="1219200"/>
            <a:ext cx="4343400" cy="2792413"/>
          </a:xfrm>
          <a:prstGeom prst="rect">
            <a:avLst/>
          </a:prstGeom>
          <a:noFill/>
          <a:ln w="9525">
            <a:noFill/>
            <a:miter lim="800000"/>
            <a:headEnd/>
            <a:tailEnd/>
          </a:ln>
        </p:spPr>
      </p:pic>
      <p:pic>
        <p:nvPicPr>
          <p:cNvPr id="292872" name="Picture 8" descr="100_064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90800" y="2209800"/>
            <a:ext cx="4114800" cy="2914650"/>
          </a:xfrm>
          <a:prstGeom prst="rect">
            <a:avLst/>
          </a:prstGeom>
          <a:noFill/>
          <a:ln w="9525">
            <a:noFill/>
            <a:miter lim="800000"/>
            <a:headEnd/>
            <a:tailEnd/>
          </a:ln>
        </p:spPr>
      </p:pic>
      <p:pic>
        <p:nvPicPr>
          <p:cNvPr id="8" name="Picture 7"/>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85592" y="59690"/>
            <a:ext cx="1083310" cy="1083310"/>
          </a:xfrm>
          <a:prstGeom prst="rect">
            <a:avLst/>
          </a:prstGeom>
          <a:noFill/>
          <a:ln>
            <a:noFill/>
          </a:ln>
        </p:spPr>
      </p:pic>
    </p:spTree>
    <p:extLst>
      <p:ext uri="{BB962C8B-B14F-4D97-AF65-F5344CB8AC3E}">
        <p14:creationId xmlns:p14="http://schemas.microsoft.com/office/powerpoint/2010/main" val="802273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28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287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928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928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92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193538" name="Title 1"/>
          <p:cNvSpPr>
            <a:spLocks noGrp="1"/>
          </p:cNvSpPr>
          <p:nvPr>
            <p:ph type="title"/>
          </p:nvPr>
        </p:nvSpPr>
        <p:spPr>
          <a:xfrm>
            <a:off x="76200" y="152400"/>
            <a:ext cx="9067800" cy="1219200"/>
          </a:xfrm>
          <a:solidFill>
            <a:srgbClr val="FFFFFF"/>
          </a:solidFill>
        </p:spPr>
        <p:txBody>
          <a:bodyPr/>
          <a:lstStyle/>
          <a:p>
            <a:r>
              <a:rPr lang="en-US" sz="3600" dirty="0">
                <a:solidFill>
                  <a:srgbClr val="008000"/>
                </a:solidFill>
                <a:ea typeface="ＭＳ Ｐゴシック" pitchFamily="-108" charset="-128"/>
                <a:cs typeface="ＭＳ Ｐゴシック" pitchFamily="-108" charset="-128"/>
                <a:hlinkClick r:id="rId2"/>
              </a:rPr>
              <a:t>Also consider these no or low cost options </a:t>
            </a:r>
            <a:br>
              <a:rPr lang="en-US" sz="3600" dirty="0">
                <a:solidFill>
                  <a:srgbClr val="008000"/>
                </a:solidFill>
                <a:ea typeface="ＭＳ Ｐゴシック" pitchFamily="-108" charset="-128"/>
                <a:cs typeface="ＭＳ Ｐゴシック" pitchFamily="-108" charset="-128"/>
                <a:hlinkClick r:id="rId2"/>
              </a:rPr>
            </a:br>
            <a:r>
              <a:rPr lang="en-US" sz="2800" dirty="0">
                <a:solidFill>
                  <a:srgbClr val="008000"/>
                </a:solidFill>
                <a:ea typeface="ＭＳ Ｐゴシック" pitchFamily="-108" charset="-128"/>
                <a:cs typeface="ＭＳ Ｐゴシック" pitchFamily="-108" charset="-128"/>
                <a:hlinkClick r:id="rId2"/>
              </a:rPr>
              <a:t>(See full list compiled by Laura Riffel*)</a:t>
            </a:r>
            <a:endParaRPr lang="en-US" sz="3600" dirty="0">
              <a:solidFill>
                <a:srgbClr val="008000"/>
              </a:solidFill>
              <a:ea typeface="ＭＳ Ｐゴシック" pitchFamily="-108" charset="-128"/>
              <a:cs typeface="ＭＳ Ｐゴシック" pitchFamily="-108" charset="-128"/>
            </a:endParaRPr>
          </a:p>
        </p:txBody>
      </p:sp>
      <p:sp>
        <p:nvSpPr>
          <p:cNvPr id="193539" name="Content Placeholder 2"/>
          <p:cNvSpPr>
            <a:spLocks noGrp="1"/>
          </p:cNvSpPr>
          <p:nvPr>
            <p:ph idx="1"/>
          </p:nvPr>
        </p:nvSpPr>
        <p:spPr/>
        <p:txBody>
          <a:bodyPr/>
          <a:lstStyle/>
          <a:p>
            <a:pPr>
              <a:spcAft>
                <a:spcPts val="1200"/>
              </a:spcAft>
            </a:pPr>
            <a:r>
              <a:rPr lang="en-US" sz="2400" dirty="0">
                <a:ea typeface="ＭＳ Ｐゴシック" pitchFamily="-108" charset="-128"/>
                <a:cs typeface="ＭＳ Ｐゴシック" pitchFamily="-108" charset="-128"/>
              </a:rPr>
              <a:t>Assist school staff (e.g., cleaning, office work, announcements, job shadow, keep score)</a:t>
            </a:r>
          </a:p>
          <a:p>
            <a:pPr>
              <a:spcAft>
                <a:spcPts val="1200"/>
              </a:spcAft>
            </a:pPr>
            <a:r>
              <a:rPr lang="en-US" sz="2400" dirty="0">
                <a:ea typeface="ＭＳ Ｐゴシック" pitchFamily="-108" charset="-128"/>
                <a:cs typeface="ＭＳ Ｐゴシック" pitchFamily="-108" charset="-128"/>
              </a:rPr>
              <a:t>Be a leader (e.g., first in line, lead game)</a:t>
            </a:r>
          </a:p>
          <a:p>
            <a:pPr>
              <a:spcAft>
                <a:spcPts val="1200"/>
              </a:spcAft>
            </a:pPr>
            <a:r>
              <a:rPr lang="en-US" sz="2400" dirty="0">
                <a:ea typeface="ＭＳ Ｐゴシック" pitchFamily="-108" charset="-128"/>
                <a:cs typeface="ＭＳ Ｐゴシック" pitchFamily="-108" charset="-128"/>
              </a:rPr>
              <a:t>Choice (e.g., class job, book to read)</a:t>
            </a:r>
          </a:p>
          <a:p>
            <a:pPr>
              <a:spcAft>
                <a:spcPts val="1200"/>
              </a:spcAft>
            </a:pPr>
            <a:r>
              <a:rPr lang="en-US" sz="2400" dirty="0">
                <a:ea typeface="ＭＳ Ｐゴシック" pitchFamily="-108" charset="-128"/>
                <a:cs typeface="ＭＳ Ｐゴシック" pitchFamily="-108" charset="-128"/>
              </a:rPr>
              <a:t>Privileges (e.g., partial assignment, access/pass to special class/school activity, music between classes) </a:t>
            </a:r>
          </a:p>
          <a:p>
            <a:pPr>
              <a:spcAft>
                <a:spcPts val="1200"/>
              </a:spcAft>
            </a:pPr>
            <a:r>
              <a:rPr lang="en-US" sz="2400" dirty="0">
                <a:ea typeface="ＭＳ Ｐゴシック" pitchFamily="-108" charset="-128"/>
                <a:cs typeface="ＭＳ Ｐゴシック" pitchFamily="-108" charset="-128"/>
              </a:rPr>
              <a:t>Social privileges (e.g., eat with preferred peers or staff)</a:t>
            </a:r>
          </a:p>
          <a:p>
            <a:pPr>
              <a:spcAft>
                <a:spcPts val="1200"/>
              </a:spcAft>
            </a:pPr>
            <a:r>
              <a:rPr lang="en-US" sz="2400" dirty="0">
                <a:ea typeface="ＭＳ Ｐゴシック" pitchFamily="-108" charset="-128"/>
                <a:cs typeface="ＭＳ Ｐゴシック" pitchFamily="-108" charset="-128"/>
              </a:rPr>
              <a:t>Positive recognition (e.g., recommendation letter)</a:t>
            </a:r>
          </a:p>
          <a:p>
            <a:pPr>
              <a:spcAft>
                <a:spcPts val="1200"/>
              </a:spcAft>
            </a:pPr>
            <a:endParaRPr lang="en-US" sz="2400" dirty="0">
              <a:ea typeface="ＭＳ Ｐゴシック" pitchFamily="-108" charset="-128"/>
              <a:cs typeface="ＭＳ Ｐゴシック" pitchFamily="-108" charset="-128"/>
            </a:endParaRPr>
          </a:p>
        </p:txBody>
      </p:sp>
      <p:sp>
        <p:nvSpPr>
          <p:cNvPr id="4" name="TextBox 3"/>
          <p:cNvSpPr txBox="1"/>
          <p:nvPr/>
        </p:nvSpPr>
        <p:spPr>
          <a:xfrm>
            <a:off x="0" y="5715000"/>
            <a:ext cx="9144000"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https://</a:t>
            </a:r>
            <a:r>
              <a:rPr kumimoji="0" lang="en-US" sz="1400" b="0" i="0" u="none" strike="noStrike" kern="1200" cap="none" spc="0" normalizeH="0" baseline="0" noProof="0" dirty="0" err="1">
                <a:ln>
                  <a:noFill/>
                </a:ln>
                <a:solidFill>
                  <a:srgbClr val="000000"/>
                </a:solidFill>
                <a:effectLst/>
                <a:uLnTx/>
                <a:uFillTx/>
                <a:latin typeface="Arial" pitchFamily="-1" charset="0"/>
                <a:ea typeface="ＭＳ Ｐゴシック" pitchFamily="-108" charset="-128"/>
              </a:rPr>
              <a:t>www.google.com/url?q</a:t>
            </a:r>
            <a:r>
              <a:rPr kumimoji="0" lang="en-US" sz="14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=http://www.pbis.org/common/cms/files/coach_trainer/ideastoshare/freerewards4studentsnstaff.doc&amp;sa=</a:t>
            </a:r>
            <a:r>
              <a:rPr kumimoji="0" lang="en-US" sz="1400" b="0" i="0" u="none" strike="noStrike" kern="1200" cap="none" spc="0" normalizeH="0" baseline="0" noProof="0" dirty="0" err="1">
                <a:ln>
                  <a:noFill/>
                </a:ln>
                <a:solidFill>
                  <a:srgbClr val="000000"/>
                </a:solidFill>
                <a:effectLst/>
                <a:uLnTx/>
                <a:uFillTx/>
                <a:latin typeface="Arial" pitchFamily="-1" charset="0"/>
                <a:ea typeface="ＭＳ Ｐゴシック" pitchFamily="-108" charset="-128"/>
              </a:rPr>
              <a:t>U&amp;ei</a:t>
            </a:r>
            <a:r>
              <a:rPr kumimoji="0" lang="en-US" sz="14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=fbuAVL3_NJSquQTmtYDoDg&amp;ved=0CAUQFjAA&amp;client=internal-</a:t>
            </a:r>
            <a:r>
              <a:rPr kumimoji="0" lang="en-US" sz="1400" b="0" i="0" u="none" strike="noStrike" kern="1200" cap="none" spc="0" normalizeH="0" baseline="0" noProof="0" dirty="0" err="1">
                <a:ln>
                  <a:noFill/>
                </a:ln>
                <a:solidFill>
                  <a:srgbClr val="000000"/>
                </a:solidFill>
                <a:effectLst/>
                <a:uLnTx/>
                <a:uFillTx/>
                <a:latin typeface="Arial" pitchFamily="-1" charset="0"/>
                <a:ea typeface="ＭＳ Ｐゴシック" pitchFamily="-108" charset="-128"/>
              </a:rPr>
              <a:t>uds-cse&amp;usg</a:t>
            </a:r>
            <a:r>
              <a:rPr kumimoji="0" lang="en-US" sz="1400" b="0" i="0" u="none" strike="noStrike" kern="1200" cap="none" spc="0" normalizeH="0" baseline="0" noProof="0" dirty="0">
                <a:ln>
                  <a:noFill/>
                </a:ln>
                <a:solidFill>
                  <a:srgbClr val="000000"/>
                </a:solidFill>
                <a:effectLst/>
                <a:uLnTx/>
                <a:uFillTx/>
                <a:latin typeface="Arial" pitchFamily="-1" charset="0"/>
                <a:ea typeface="ＭＳ Ｐゴシック" pitchFamily="-108" charset="-128"/>
              </a:rPr>
              <a:t>=AFQjCNEb33G_e3wALWoEmsaF_5FtRsq4Gw</a:t>
            </a:r>
          </a:p>
        </p:txBody>
      </p:sp>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43833" y="838200"/>
            <a:ext cx="1083310" cy="1083310"/>
          </a:xfrm>
          <a:prstGeom prst="rect">
            <a:avLst/>
          </a:prstGeom>
          <a:noFill/>
          <a:ln>
            <a:noFill/>
          </a:ln>
        </p:spPr>
      </p:pic>
    </p:spTree>
    <p:extLst>
      <p:ext uri="{BB962C8B-B14F-4D97-AF65-F5344CB8AC3E}">
        <p14:creationId xmlns:p14="http://schemas.microsoft.com/office/powerpoint/2010/main" val="190732031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200" dirty="0">
                <a:solidFill>
                  <a:srgbClr val="000000"/>
                </a:solidFill>
                <a:latin typeface="Franklin Gothic Medium"/>
              </a:rPr>
              <a:t>1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Activity:</a:t>
            </a:r>
            <a:br>
              <a:rPr lang="en-US" sz="4000" b="1" dirty="0">
                <a:solidFill>
                  <a:srgbClr val="3366FF"/>
                </a:solidFill>
              </a:rPr>
            </a:br>
            <a:r>
              <a:rPr lang="en-US" sz="4000" b="1" dirty="0">
                <a:solidFill>
                  <a:srgbClr val="3366FF"/>
                </a:solidFill>
              </a:rPr>
              <a:t>Please Enter Attendance</a:t>
            </a:r>
            <a:endParaRPr lang="en-US" sz="40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endParaRPr lang="en-US" sz="500" dirty="0">
              <a:latin typeface="+mj-lt"/>
            </a:endParaRPr>
          </a:p>
          <a:p>
            <a:pPr eaLnBrk="1" hangingPunct="1">
              <a:lnSpc>
                <a:spcPct val="90000"/>
              </a:lnSpc>
            </a:pPr>
            <a:r>
              <a:rPr lang="en-US" sz="2000" dirty="0">
                <a:latin typeface="+mj-lt"/>
              </a:rPr>
              <a:t>Please login on nepbis.org, go to the coaches’ tab, and click on the Team Training Attendance Link.  Follow prompts to enter team attendance.</a:t>
            </a:r>
          </a:p>
        </p:txBody>
      </p:sp>
      <p:pic>
        <p:nvPicPr>
          <p:cNvPr id="10" name="Picture 9"/>
          <p:cNvPicPr>
            <a:picLocks noChangeAspect="1"/>
          </p:cNvPicPr>
          <p:nvPr/>
        </p:nvPicPr>
        <p:blipFill>
          <a:blip r:embed="rId3"/>
          <a:stretch>
            <a:fillRect/>
          </a:stretch>
        </p:blipFill>
        <p:spPr>
          <a:xfrm>
            <a:off x="8108244" y="618067"/>
            <a:ext cx="1066800" cy="1066800"/>
          </a:xfrm>
          <a:prstGeom prst="rect">
            <a:avLst/>
          </a:prstGeom>
        </p:spPr>
      </p:pic>
      <p:pic>
        <p:nvPicPr>
          <p:cNvPr id="5" name="Picture 4">
            <a:extLst>
              <a:ext uri="{FF2B5EF4-FFF2-40B4-BE49-F238E27FC236}">
                <a16:creationId xmlns:a16="http://schemas.microsoft.com/office/drawing/2014/main" id="{D107DD29-ADC9-4482-A410-7D9DE6E035F6}"/>
              </a:ext>
            </a:extLst>
          </p:cNvPr>
          <p:cNvPicPr>
            <a:picLocks noChangeAspect="1"/>
          </p:cNvPicPr>
          <p:nvPr/>
        </p:nvPicPr>
        <p:blipFill>
          <a:blip r:embed="rId4"/>
          <a:srcRect/>
          <a:stretch/>
        </p:blipFill>
        <p:spPr>
          <a:xfrm>
            <a:off x="2971800" y="3042465"/>
            <a:ext cx="5029200" cy="3078480"/>
          </a:xfrm>
          <a:prstGeom prst="rect">
            <a:avLst/>
          </a:prstGeom>
        </p:spPr>
      </p:pic>
      <p:sp>
        <p:nvSpPr>
          <p:cNvPr id="9" name="Left Arrow 8"/>
          <p:cNvSpPr/>
          <p:nvPr/>
        </p:nvSpPr>
        <p:spPr>
          <a:xfrm rot="19578596">
            <a:off x="4875042" y="4942707"/>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4" name="Left Arrow 3"/>
          <p:cNvSpPr/>
          <p:nvPr/>
        </p:nvSpPr>
        <p:spPr>
          <a:xfrm rot="19578596">
            <a:off x="6018041" y="2627324"/>
            <a:ext cx="536917" cy="430969"/>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58397546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3200" b="1" dirty="0">
                <a:solidFill>
                  <a:srgbClr val="3366FF"/>
                </a:solidFill>
              </a:rPr>
              <a:t>Procedures to Strengthen Expected Behaviors</a:t>
            </a:r>
            <a:endParaRPr lang="en-US" sz="32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latin typeface="+mj-lt"/>
              </a:rPr>
              <a:t>Review guidelines for procedures to strengthen expected behaviors.</a:t>
            </a:r>
          </a:p>
          <a:p>
            <a:pPr eaLnBrk="1" hangingPunct="1">
              <a:lnSpc>
                <a:spcPct val="90000"/>
              </a:lnSpc>
            </a:pPr>
            <a:endParaRPr lang="en-US" sz="2400" dirty="0">
              <a:latin typeface="+mj-lt"/>
            </a:endParaRPr>
          </a:p>
          <a:p>
            <a:pPr eaLnBrk="1" hangingPunct="1">
              <a:lnSpc>
                <a:spcPct val="90000"/>
              </a:lnSpc>
            </a:pPr>
            <a:r>
              <a:rPr lang="en-US" sz="2400" dirty="0">
                <a:latin typeface="+mj-lt"/>
              </a:rPr>
              <a:t>Self-check: does your plan meet guidelines?</a:t>
            </a:r>
          </a:p>
          <a:p>
            <a:pPr lvl="1" eaLnBrk="1" hangingPunct="1">
              <a:lnSpc>
                <a:spcPct val="90000"/>
              </a:lnSpc>
            </a:pPr>
            <a:endParaRPr lang="en-US" sz="1800" dirty="0">
              <a:latin typeface="+mj-lt"/>
            </a:endParaRPr>
          </a:p>
          <a:p>
            <a:pPr eaLnBrk="1" hangingPunct="1">
              <a:lnSpc>
                <a:spcPct val="90000"/>
              </a:lnSpc>
            </a:pPr>
            <a:r>
              <a:rPr lang="en-US" sz="2400" dirty="0">
                <a:latin typeface="+mj-lt"/>
              </a:rPr>
              <a:t>Review relevant items to your action plan and add/adjust as needed.</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341782038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5638800"/>
            <a:ext cx="76200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p:cNvSpPr/>
          <p:nvPr/>
        </p:nvSpPr>
        <p:spPr>
          <a:xfrm>
            <a:off x="457200" y="1600200"/>
            <a:ext cx="7620000" cy="3200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3" name="Group 12"/>
          <p:cNvGrpSpPr/>
          <p:nvPr/>
        </p:nvGrpSpPr>
        <p:grpSpPr>
          <a:xfrm>
            <a:off x="7590138" y="1447800"/>
            <a:ext cx="1559542" cy="1447800"/>
            <a:chOff x="6758922" y="16184"/>
            <a:chExt cx="2362200" cy="2209800"/>
          </a:xfrm>
        </p:grpSpPr>
        <p:sp>
          <p:nvSpPr>
            <p:cNvPr id="1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2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II.B.vii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Tree>
    <p:extLst>
      <p:ext uri="{BB962C8B-B14F-4D97-AF65-F5344CB8AC3E}">
        <p14:creationId xmlns:p14="http://schemas.microsoft.com/office/powerpoint/2010/main" val="323047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7924800" cy="4800600"/>
          </a:xfrm>
        </p:spPr>
        <p:txBody>
          <a:bodyPr/>
          <a:lstStyle/>
          <a:p>
            <a:pPr marL="457200" indent="-457200" eaLnBrk="1" hangingPunct="1">
              <a:buFont typeface="+mj-lt"/>
              <a:buAutoNum type="arabicPeriod"/>
            </a:pPr>
            <a:r>
              <a:rPr lang="en-US" sz="2400" dirty="0">
                <a:ea typeface="Britannic Bold" pitchFamily="-108" charset="0"/>
                <a:cs typeface="Britannic Bold" pitchFamily="-108" charset="0"/>
              </a:rPr>
              <a:t>Specify </a:t>
            </a:r>
            <a:r>
              <a:rPr lang="en-US" sz="2400" b="1" u="sng" dirty="0">
                <a:ea typeface="Britannic Bold" pitchFamily="-108" charset="0"/>
                <a:cs typeface="Britannic Bold" pitchFamily="-108" charset="0"/>
              </a:rPr>
              <a:t>Definitions</a:t>
            </a:r>
            <a:r>
              <a:rPr lang="en-US" sz="2400" dirty="0">
                <a:ea typeface="Britannic Bold" pitchFamily="-108" charset="0"/>
                <a:cs typeface="Britannic Bold" pitchFamily="-108" charset="0"/>
              </a:rPr>
              <a:t> for Violations of SW Expectations</a:t>
            </a:r>
          </a:p>
          <a:p>
            <a:pPr marL="857250" lvl="1" indent="-457200" eaLnBrk="1" hangingPunct="1">
              <a:buFont typeface="Wingdings" charset="2"/>
              <a:buChar char="q"/>
            </a:pPr>
            <a:r>
              <a:rPr lang="en-US" sz="2000" dirty="0">
                <a:ea typeface="Britannic Bold" pitchFamily="-108" charset="0"/>
                <a:cs typeface="Britannic Bold" pitchFamily="-108" charset="0"/>
              </a:rPr>
              <a:t>Contextually appropriate labels/names</a:t>
            </a:r>
          </a:p>
          <a:p>
            <a:pPr marL="857250" lvl="1" indent="-457200" eaLnBrk="1" hangingPunct="1">
              <a:buFont typeface="Wingdings" charset="2"/>
              <a:buChar char="q"/>
            </a:pPr>
            <a:r>
              <a:rPr lang="en-US" sz="2000" dirty="0">
                <a:ea typeface="Britannic Bold" pitchFamily="-108" charset="0"/>
                <a:cs typeface="Britannic Bold" pitchFamily="-108" charset="0"/>
              </a:rPr>
              <a:t>Definitions represent continuum of severity (e.g., minor, major, illegal)</a:t>
            </a:r>
          </a:p>
          <a:p>
            <a:pPr marL="857250" lvl="1" indent="-457200" eaLnBrk="1" hangingPunct="1">
              <a:buFont typeface="Wingdings" charset="2"/>
              <a:buChar char="q"/>
            </a:pPr>
            <a:r>
              <a:rPr lang="en-US" sz="2000" dirty="0">
                <a:ea typeface="Britannic Bold" pitchFamily="-108" charset="0"/>
                <a:cs typeface="Britannic Bold" pitchFamily="-108" charset="0"/>
              </a:rPr>
              <a:t>Definitions comprehensive in scope (school-wide)</a:t>
            </a:r>
          </a:p>
          <a:p>
            <a:pPr marL="857250" lvl="1" indent="-457200" eaLnBrk="1" hangingPunct="1">
              <a:buFont typeface="Wingdings" charset="2"/>
              <a:buChar char="q"/>
            </a:pPr>
            <a:r>
              <a:rPr lang="en-US" sz="2000" dirty="0">
                <a:ea typeface="Britannic Bold" pitchFamily="-108" charset="0"/>
                <a:cs typeface="Britannic Bold" pitchFamily="-108" charset="0"/>
              </a:rPr>
              <a:t>Definitions in measurable terms</a:t>
            </a:r>
          </a:p>
          <a:p>
            <a:pPr marL="857250" lvl="1" indent="-457200" eaLnBrk="1" hangingPunct="1">
              <a:buFont typeface="Wingdings" charset="2"/>
              <a:buChar char="q"/>
            </a:pPr>
            <a:r>
              <a:rPr lang="en-US" sz="2000" dirty="0">
                <a:ea typeface="Britannic Bold" pitchFamily="-108" charset="0"/>
                <a:cs typeface="Britannic Bold" pitchFamily="-108" charset="0"/>
              </a:rPr>
              <a:t>Mutually exclusive (minimal overlap)</a:t>
            </a: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457200" indent="-457200" eaLnBrk="1" hangingPunct="1">
              <a:buFontTx/>
              <a:buAutoNum type="arabicPeriod"/>
            </a:pPr>
            <a:endParaRPr lang="en-US" sz="2400" dirty="0">
              <a:ea typeface="Britannic Bold" pitchFamily="-108" charset="0"/>
              <a:cs typeface="Britannic Bold" pitchFamily="-108" charset="0"/>
            </a:endParaRPr>
          </a:p>
          <a:p>
            <a:pPr marL="457200" indent="-457200" eaLnBrk="1" hangingPunct="1">
              <a:buFontTx/>
              <a:buAutoNum type="arabicPeriod"/>
            </a:pPr>
            <a:endParaRPr lang="en-US" sz="2200" dirty="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Continuum of Procedures to Decrease Behavior</a:t>
            </a: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pic>
        <p:nvPicPr>
          <p:cNvPr id="14" name="Picture 13"/>
          <p:cNvPicPr>
            <a:picLocks noChangeAspect="1"/>
          </p:cNvPicPr>
          <p:nvPr/>
        </p:nvPicPr>
        <p:blipFill>
          <a:blip r:embed="rId2"/>
          <a:stretch>
            <a:fillRect/>
          </a:stretch>
        </p:blipFill>
        <p:spPr>
          <a:xfrm>
            <a:off x="-29667" y="914400"/>
            <a:ext cx="838200" cy="838200"/>
          </a:xfrm>
          <a:prstGeom prst="rect">
            <a:avLst/>
          </a:prstGeom>
        </p:spPr>
      </p:pic>
    </p:spTree>
    <p:extLst>
      <p:ext uri="{BB962C8B-B14F-4D97-AF65-F5344CB8AC3E}">
        <p14:creationId xmlns:p14="http://schemas.microsoft.com/office/powerpoint/2010/main" val="330047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0" y="-44638"/>
            <a:ext cx="9144000" cy="664797"/>
          </a:xfrm>
          <a:solidFill>
            <a:srgbClr val="FFFFFF"/>
          </a:solidFill>
        </p:spPr>
        <p:txBody>
          <a:bodyPr>
            <a:normAutofit fontScale="90000"/>
          </a:bodyPr>
          <a:lstStyle/>
          <a:p>
            <a:pPr lvl="0"/>
            <a:r>
              <a:rPr lang="en-US" dirty="0">
                <a:solidFill>
                  <a:srgbClr val="008000"/>
                </a:solidFill>
              </a:rPr>
              <a:t>SWIS Example Definitions</a:t>
            </a:r>
          </a:p>
        </p:txBody>
      </p:sp>
      <p:graphicFrame>
        <p:nvGraphicFramePr>
          <p:cNvPr id="7" name="Content Placeholder 3"/>
          <p:cNvGraphicFramePr>
            <a:graphicFrameLocks/>
          </p:cNvGraphicFramePr>
          <p:nvPr/>
        </p:nvGraphicFramePr>
        <p:xfrm>
          <a:off x="0" y="563374"/>
          <a:ext cx="9144000" cy="6247892"/>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tblGrid>
              <a:tr h="370840">
                <a:tc>
                  <a:txBody>
                    <a:bodyPr/>
                    <a:lstStyle/>
                    <a:p>
                      <a:pPr marL="0" marR="0" algn="ctr">
                        <a:lnSpc>
                          <a:spcPct val="115000"/>
                        </a:lnSpc>
                        <a:spcBef>
                          <a:spcPts val="0"/>
                        </a:spcBef>
                        <a:spcAft>
                          <a:spcPts val="0"/>
                        </a:spcAft>
                      </a:pPr>
                      <a:r>
                        <a:rPr lang="en-US" sz="1800" b="0" dirty="0">
                          <a:solidFill>
                            <a:srgbClr val="000000"/>
                          </a:solidFill>
                          <a:effectLst/>
                          <a:latin typeface="+mn-lt"/>
                          <a:ea typeface="Calibri"/>
                          <a:cs typeface="Times New Roman"/>
                        </a:rPr>
                        <a:t>Behavior</a:t>
                      </a:r>
                    </a:p>
                  </a:txBody>
                  <a:tcPr marL="68580" marR="68580" marT="0" marB="0"/>
                </a:tc>
                <a:tc>
                  <a:txBody>
                    <a:bodyPr/>
                    <a:lstStyle/>
                    <a:p>
                      <a:pPr marL="0" marR="0" algn="ctr">
                        <a:lnSpc>
                          <a:spcPct val="115000"/>
                        </a:lnSpc>
                        <a:spcBef>
                          <a:spcPts val="0"/>
                        </a:spcBef>
                        <a:spcAft>
                          <a:spcPts val="0"/>
                        </a:spcAft>
                      </a:pPr>
                      <a:r>
                        <a:rPr lang="en-US" sz="1800" b="0" dirty="0">
                          <a:solidFill>
                            <a:srgbClr val="000000"/>
                          </a:solidFill>
                          <a:effectLst/>
                          <a:latin typeface="+mn-lt"/>
                          <a:ea typeface="Calibri"/>
                          <a:cs typeface="Times New Roman"/>
                        </a:rPr>
                        <a:t>Minor (Teacher Managed)</a:t>
                      </a:r>
                    </a:p>
                  </a:txBody>
                  <a:tcPr marL="68580" marR="68580" marT="0" marB="0"/>
                </a:tc>
                <a:tc>
                  <a:txBody>
                    <a:bodyPr/>
                    <a:lstStyle/>
                    <a:p>
                      <a:pPr marL="0" marR="0" algn="ctr">
                        <a:lnSpc>
                          <a:spcPct val="115000"/>
                        </a:lnSpc>
                        <a:spcBef>
                          <a:spcPts val="0"/>
                        </a:spcBef>
                        <a:spcAft>
                          <a:spcPts val="0"/>
                        </a:spcAft>
                      </a:pPr>
                      <a:r>
                        <a:rPr lang="en-US" sz="1800" b="0" dirty="0">
                          <a:solidFill>
                            <a:srgbClr val="000000"/>
                          </a:solidFill>
                          <a:effectLst/>
                          <a:latin typeface="+mn-lt"/>
                          <a:ea typeface="Calibri"/>
                          <a:cs typeface="Times New Roman"/>
                        </a:rPr>
                        <a:t>Major (Office Managed)</a:t>
                      </a:r>
                    </a:p>
                  </a:txBody>
                  <a:tcPr marL="68580" marR="68580" marT="0" marB="0"/>
                </a:tc>
                <a:extLst>
                  <a:ext uri="{0D108BD9-81ED-4DB2-BD59-A6C34878D82A}">
                    <a16:rowId xmlns:a16="http://schemas.microsoft.com/office/drawing/2014/main" val="10000"/>
                  </a:ext>
                </a:extLst>
              </a:tr>
              <a:tr h="370840">
                <a:tc>
                  <a:txBody>
                    <a:bodyPr/>
                    <a:lstStyle/>
                    <a:p>
                      <a:pPr marL="0" marR="0" algn="ctr">
                        <a:lnSpc>
                          <a:spcPct val="115000"/>
                        </a:lnSpc>
                        <a:spcBef>
                          <a:spcPts val="100"/>
                        </a:spcBef>
                        <a:spcAft>
                          <a:spcPts val="100"/>
                        </a:spcAft>
                      </a:pPr>
                      <a:r>
                        <a:rPr lang="en-US" sz="1600" b="1" dirty="0">
                          <a:effectLst/>
                          <a:latin typeface="+mn-lt"/>
                          <a:ea typeface="Calibri"/>
                          <a:cs typeface="Times New Roman"/>
                        </a:rPr>
                        <a:t>Disrespect</a:t>
                      </a:r>
                      <a:endParaRPr lang="en-US" sz="1800" b="1" dirty="0">
                        <a:effectLst/>
                        <a:latin typeface="+mn-lt"/>
                        <a:ea typeface="Calibri"/>
                        <a:cs typeface="Times New Roman"/>
                      </a:endParaRPr>
                    </a:p>
                  </a:txBody>
                  <a:tcPr marL="68580" marR="68580" marT="0" marB="0"/>
                </a:tc>
                <a:tc>
                  <a:txBody>
                    <a:bodyPr/>
                    <a:lstStyle/>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Not working/Unfinished work</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Not participating in Group Work</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Making faces/ Rolling eyes</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Huffing, signing, etc. </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Arguing/defiance – Inappropriate</a:t>
                      </a:r>
                      <a:r>
                        <a:rPr lang="en-US" sz="1800" baseline="0" dirty="0">
                          <a:effectLst/>
                          <a:latin typeface="+mn-lt"/>
                          <a:ea typeface="Calibri"/>
                          <a:cs typeface="Times New Roman"/>
                        </a:rPr>
                        <a:t> </a:t>
                      </a:r>
                      <a:r>
                        <a:rPr lang="en-US" sz="1600" dirty="0">
                          <a:effectLst/>
                          <a:latin typeface="+mn-lt"/>
                          <a:ea typeface="Calibri"/>
                          <a:cs typeface="Times New Roman"/>
                        </a:rPr>
                        <a:t>Response to Teacher Request</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Uncooperative behavior</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Talking back</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Cheating/Lying</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Leaving assigned area</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Minor object stealing</a:t>
                      </a:r>
                      <a:endParaRPr lang="en-US" sz="1800" dirty="0">
                        <a:effectLst/>
                        <a:latin typeface="+mn-lt"/>
                        <a:ea typeface="Calibri"/>
                        <a:cs typeface="Times New Roman"/>
                      </a:endParaRPr>
                    </a:p>
                  </a:txBody>
                  <a:tcPr marL="68580" marR="68580" marT="0" marB="0"/>
                </a:tc>
                <a:tc>
                  <a:txBody>
                    <a:bodyPr/>
                    <a:lstStyle/>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Blatant or excessive non-compliance or defiance</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“F-you”, flipping off, etc. </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Repetitive minor incidences that normal classroom consequences are not addressing</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Leaving campus/hiding from staff</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Forgery</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Theft of major objects or pattern of minor stealing that is ongoing</a:t>
                      </a:r>
                      <a:endParaRPr lang="en-US" sz="1800" dirty="0">
                        <a:effectLst/>
                        <a:latin typeface="+mn-lt"/>
                        <a:ea typeface="Calibri"/>
                        <a:cs typeface="Times New Roman"/>
                      </a:endParaRPr>
                    </a:p>
                  </a:txBody>
                  <a:tcPr marL="68580" marR="68580" marT="0" marB="0"/>
                </a:tc>
                <a:extLst>
                  <a:ext uri="{0D108BD9-81ED-4DB2-BD59-A6C34878D82A}">
                    <a16:rowId xmlns:a16="http://schemas.microsoft.com/office/drawing/2014/main" val="10001"/>
                  </a:ext>
                </a:extLst>
              </a:tr>
              <a:tr h="370840">
                <a:tc>
                  <a:txBody>
                    <a:bodyPr/>
                    <a:lstStyle/>
                    <a:p>
                      <a:pPr marL="0" marR="0" algn="ctr">
                        <a:lnSpc>
                          <a:spcPct val="115000"/>
                        </a:lnSpc>
                        <a:spcBef>
                          <a:spcPts val="100"/>
                        </a:spcBef>
                        <a:spcAft>
                          <a:spcPts val="100"/>
                        </a:spcAft>
                      </a:pPr>
                      <a:r>
                        <a:rPr lang="en-US" sz="1600" b="1" dirty="0">
                          <a:effectLst/>
                          <a:latin typeface="+mn-lt"/>
                          <a:ea typeface="Calibri"/>
                          <a:cs typeface="Times New Roman"/>
                        </a:rPr>
                        <a:t>Disruption</a:t>
                      </a:r>
                      <a:endParaRPr lang="en-US" sz="1800" b="1" dirty="0">
                        <a:effectLst/>
                        <a:latin typeface="+mn-lt"/>
                        <a:ea typeface="Calibri"/>
                        <a:cs typeface="Times New Roman"/>
                      </a:endParaRPr>
                    </a:p>
                  </a:txBody>
                  <a:tcPr marL="68580" marR="68580" marT="0" marB="0"/>
                </a:tc>
                <a:tc>
                  <a:txBody>
                    <a:bodyPr/>
                    <a:lstStyle/>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Making noises</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Constant talking</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Yelling Out or Blurting</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Disruption during instruction</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Crying</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Throwing objects</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Out of seat</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Not listening</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Not following directions</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Tardy to class or leave early</a:t>
                      </a:r>
                      <a:endParaRPr lang="en-US" sz="1800" dirty="0">
                        <a:effectLst/>
                        <a:latin typeface="+mn-lt"/>
                        <a:ea typeface="Calibri"/>
                        <a:cs typeface="Times New Roman"/>
                      </a:endParaRPr>
                    </a:p>
                  </a:txBody>
                  <a:tcPr marL="68580" marR="68580" marT="0" marB="0"/>
                </a:tc>
                <a:tc>
                  <a:txBody>
                    <a:bodyPr/>
                    <a:lstStyle/>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Screaming/Yelling excessively</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Teacher cannot teach</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Students cannot learn</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Out of control behavior in the extreme</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Throwing objects with the intent to cause harm</a:t>
                      </a:r>
                      <a:endParaRPr lang="en-US" sz="1800" dirty="0">
                        <a:effectLst/>
                        <a:latin typeface="+mn-lt"/>
                        <a:ea typeface="Calibri"/>
                        <a:cs typeface="Times New Roman"/>
                      </a:endParaRPr>
                    </a:p>
                    <a:p>
                      <a:pPr marL="342900" marR="0" lvl="0" indent="-342900">
                        <a:lnSpc>
                          <a:spcPct val="115000"/>
                        </a:lnSpc>
                        <a:spcBef>
                          <a:spcPts val="0"/>
                        </a:spcBef>
                        <a:spcAft>
                          <a:spcPts val="0"/>
                        </a:spcAft>
                        <a:buFont typeface="Symbol"/>
                        <a:buChar char=""/>
                      </a:pPr>
                      <a:r>
                        <a:rPr lang="en-US" sz="1600" dirty="0">
                          <a:effectLst/>
                          <a:latin typeface="+mn-lt"/>
                          <a:ea typeface="Calibri"/>
                          <a:cs typeface="Times New Roman"/>
                        </a:rPr>
                        <a:t>Excessive pattern of absence, tardy or truancy</a:t>
                      </a:r>
                      <a:endParaRPr lang="en-US" sz="1800" dirty="0">
                        <a:effectLst/>
                        <a:latin typeface="+mn-lt"/>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5800" y="-10756"/>
            <a:ext cx="863102" cy="925156"/>
          </a:xfrm>
          <a:prstGeom prst="rect">
            <a:avLst/>
          </a:prstGeom>
          <a:noFill/>
          <a:ln>
            <a:noFill/>
          </a:ln>
        </p:spPr>
      </p:pic>
    </p:spTree>
    <p:extLst>
      <p:ext uri="{BB962C8B-B14F-4D97-AF65-F5344CB8AC3E}">
        <p14:creationId xmlns:p14="http://schemas.microsoft.com/office/powerpoint/2010/main" val="3338484967"/>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7924800" cy="4800600"/>
          </a:xfrm>
        </p:spPr>
        <p:txBody>
          <a:bodyPr/>
          <a:lstStyle/>
          <a:p>
            <a:pPr marL="457200" indent="-457200" eaLnBrk="1" hangingPunct="1">
              <a:buFont typeface="+mj-lt"/>
              <a:buAutoNum type="arabicPeriod" startAt="2"/>
            </a:pPr>
            <a:r>
              <a:rPr lang="en-US" sz="2400" dirty="0">
                <a:ea typeface="Britannic Bold" pitchFamily="-108" charset="0"/>
                <a:cs typeface="Britannic Bold" pitchFamily="-108" charset="0"/>
              </a:rPr>
              <a:t>Specify </a:t>
            </a:r>
            <a:r>
              <a:rPr lang="en-US" sz="2400" b="1" u="sng" dirty="0">
                <a:ea typeface="Britannic Bold" pitchFamily="-108" charset="0"/>
                <a:cs typeface="Britannic Bold" pitchFamily="-108" charset="0"/>
              </a:rPr>
              <a:t>Procedures</a:t>
            </a:r>
            <a:r>
              <a:rPr lang="en-US" sz="2400" dirty="0">
                <a:ea typeface="Britannic Bold" pitchFamily="-108" charset="0"/>
                <a:cs typeface="Britannic Bold" pitchFamily="-108" charset="0"/>
              </a:rPr>
              <a:t> for Processing Violations of SW Expectations</a:t>
            </a:r>
          </a:p>
          <a:p>
            <a:pPr marL="857250" lvl="1" indent="-457200" eaLnBrk="1" hangingPunct="1">
              <a:buFont typeface="Wingdings" charset="2"/>
              <a:buChar char="q"/>
            </a:pPr>
            <a:r>
              <a:rPr lang="en-US" sz="2000" dirty="0">
                <a:ea typeface="Britannic Bold" pitchFamily="-108" charset="0"/>
                <a:cs typeface="Britannic Bold" pitchFamily="-108" charset="0"/>
              </a:rPr>
              <a:t>Agreement regarding office staff vs. teacher/staff responsibilities</a:t>
            </a:r>
          </a:p>
          <a:p>
            <a:pPr marL="857250" lvl="1" indent="-457200" eaLnBrk="1" hangingPunct="1">
              <a:buFont typeface="Wingdings" charset="2"/>
              <a:buChar char="q"/>
            </a:pPr>
            <a:r>
              <a:rPr lang="en-US" sz="2000" dirty="0">
                <a:ea typeface="Britannic Bold" pitchFamily="-108" charset="0"/>
                <a:cs typeface="Britannic Bold" pitchFamily="-108" charset="0"/>
              </a:rPr>
              <a:t>ODR form for tracking discipline event specifies:</a:t>
            </a:r>
          </a:p>
          <a:p>
            <a:pPr marL="1257300" lvl="2" indent="-457200" eaLnBrk="1" hangingPunct="1">
              <a:buFont typeface="+mj-lt"/>
              <a:buAutoNum type="alphaLcPeriod"/>
            </a:pPr>
            <a:r>
              <a:rPr lang="en-US" sz="2000" dirty="0">
                <a:ea typeface="Britannic Bold" pitchFamily="-108" charset="0"/>
                <a:cs typeface="Britannic Bold" pitchFamily="-108" charset="0"/>
              </a:rPr>
              <a:t>Who (</a:t>
            </a:r>
            <a:r>
              <a:rPr lang="en-US" sz="2000" dirty="0" err="1">
                <a:ea typeface="Britannic Bold" pitchFamily="-108" charset="0"/>
                <a:cs typeface="Britannic Bold" pitchFamily="-108" charset="0"/>
              </a:rPr>
              <a:t>i</a:t>
            </a:r>
            <a:r>
              <a:rPr lang="en-US" sz="2000" dirty="0">
                <a:ea typeface="Britannic Bold" pitchFamily="-108" charset="0"/>
                <a:cs typeface="Britannic Bold" pitchFamily="-108" charset="0"/>
              </a:rPr>
              <a:t>) violated rule, (ii) observed and responded to violation of expectation, and (iii) else was involved</a:t>
            </a:r>
          </a:p>
          <a:p>
            <a:pPr marL="1257300" lvl="2" indent="-457200" eaLnBrk="1" hangingPunct="1">
              <a:buFont typeface="+mj-lt"/>
              <a:buAutoNum type="alphaLcPeriod"/>
            </a:pPr>
            <a:r>
              <a:rPr lang="en-US" sz="2000" dirty="0">
                <a:ea typeface="Britannic Bold" pitchFamily="-108" charset="0"/>
                <a:cs typeface="Britannic Bold" pitchFamily="-108" charset="0"/>
              </a:rPr>
              <a:t>When (day/time)</a:t>
            </a:r>
          </a:p>
          <a:p>
            <a:pPr marL="1257300" lvl="2" indent="-457200" eaLnBrk="1" hangingPunct="1">
              <a:buFont typeface="+mj-lt"/>
              <a:buAutoNum type="alphaLcPeriod"/>
            </a:pPr>
            <a:r>
              <a:rPr lang="en-US" sz="2000" dirty="0">
                <a:ea typeface="Britannic Bold" pitchFamily="-108" charset="0"/>
                <a:cs typeface="Britannic Bold" pitchFamily="-108" charset="0"/>
              </a:rPr>
              <a:t>Where</a:t>
            </a:r>
          </a:p>
          <a:p>
            <a:pPr marL="1257300" lvl="2" indent="-457200" eaLnBrk="1" hangingPunct="1">
              <a:buFont typeface="+mj-lt"/>
              <a:buAutoNum type="alphaLcPeriod"/>
            </a:pPr>
            <a:r>
              <a:rPr lang="en-US" sz="2000" dirty="0">
                <a:ea typeface="Britannic Bold" pitchFamily="-108" charset="0"/>
                <a:cs typeface="Britannic Bold" pitchFamily="-108" charset="0"/>
              </a:rPr>
              <a:t>What (</a:t>
            </a:r>
            <a:r>
              <a:rPr lang="en-US" sz="2000" dirty="0" err="1">
                <a:ea typeface="Britannic Bold" pitchFamily="-108" charset="0"/>
                <a:cs typeface="Britannic Bold" pitchFamily="-108" charset="0"/>
              </a:rPr>
              <a:t>i</a:t>
            </a:r>
            <a:r>
              <a:rPr lang="en-US" sz="2000" dirty="0">
                <a:ea typeface="Britannic Bold" pitchFamily="-108" charset="0"/>
                <a:cs typeface="Britannic Bold" pitchFamily="-108" charset="0"/>
              </a:rPr>
              <a:t>) expectation was violated and (ii) was the possible motivation</a:t>
            </a:r>
          </a:p>
          <a:p>
            <a:pPr marL="857250" lvl="1" indent="-457200" eaLnBrk="1" hangingPunct="1">
              <a:buFont typeface="Wingdings" charset="2"/>
              <a:buChar char="q"/>
            </a:pPr>
            <a:r>
              <a:rPr lang="en-US" sz="2000" dirty="0">
                <a:ea typeface="Britannic Bold" pitchFamily="-108" charset="0"/>
                <a:cs typeface="Britannic Bold" pitchFamily="-108" charset="0"/>
              </a:rPr>
              <a:t>Agreement regarding options for continuum of consequences</a:t>
            </a:r>
          </a:p>
          <a:p>
            <a:pPr marL="857250" lvl="1" indent="-457200" eaLnBrk="1" hangingPunct="1">
              <a:buFont typeface="Wingdings" charset="2"/>
              <a:buChar char="q"/>
            </a:pPr>
            <a:r>
              <a:rPr lang="en-US" sz="2000" dirty="0">
                <a:ea typeface="Britannic Bold" pitchFamily="-108" charset="0"/>
                <a:cs typeface="Britannic Bold" pitchFamily="-108" charset="0"/>
              </a:rPr>
              <a:t>Data decision rules for intervention and support selection</a:t>
            </a: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857250" lvl="1" indent="-457200" eaLnBrk="1" hangingPunct="1">
              <a:buFontTx/>
              <a:buNone/>
            </a:pPr>
            <a:r>
              <a:rPr lang="en-US" sz="2200" dirty="0">
                <a:ea typeface="Britannic Bold" pitchFamily="-108" charset="0"/>
                <a:cs typeface="Britannic Bold" pitchFamily="-108" charset="0"/>
              </a:rPr>
              <a:t> </a:t>
            </a:r>
          </a:p>
          <a:p>
            <a:pPr marL="457200" indent="-457200" eaLnBrk="1" hangingPunct="1">
              <a:buFontTx/>
              <a:buAutoNum type="arabicPeriod" startAt="2"/>
            </a:pPr>
            <a:endParaRPr lang="en-US" sz="2200" dirty="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Continuum of Procedures to Decrease Behavior</a:t>
            </a: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pic>
        <p:nvPicPr>
          <p:cNvPr id="14" name="Picture 13"/>
          <p:cNvPicPr>
            <a:picLocks noChangeAspect="1"/>
          </p:cNvPicPr>
          <p:nvPr/>
        </p:nvPicPr>
        <p:blipFill>
          <a:blip r:embed="rId2"/>
          <a:stretch>
            <a:fillRect/>
          </a:stretch>
        </p:blipFill>
        <p:spPr>
          <a:xfrm>
            <a:off x="-29667" y="914400"/>
            <a:ext cx="838200" cy="838200"/>
          </a:xfrm>
          <a:prstGeom prst="rect">
            <a:avLst/>
          </a:prstGeom>
        </p:spPr>
      </p:pic>
    </p:spTree>
    <p:extLst>
      <p:ext uri="{BB962C8B-B14F-4D97-AF65-F5344CB8AC3E}">
        <p14:creationId xmlns:p14="http://schemas.microsoft.com/office/powerpoint/2010/main" val="139312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rgbClr val="008000">
            <a:alpha val="20000"/>
          </a:srgbClr>
        </a:soli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0" y="914400"/>
          <a:ext cx="9144000" cy="573024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70840">
                <a:tc>
                  <a:txBody>
                    <a:bodyPr/>
                    <a:lstStyle/>
                    <a:p>
                      <a:pPr algn="ctr"/>
                      <a:r>
                        <a:rPr lang="en-US" sz="2400" dirty="0">
                          <a:solidFill>
                            <a:srgbClr val="008000"/>
                          </a:solidFill>
                        </a:rPr>
                        <a:t>Staff Managed are Minors</a:t>
                      </a:r>
                    </a:p>
                  </a:txBody>
                  <a:tcPr anchor="ctr">
                    <a:solidFill>
                      <a:srgbClr val="FFFFFF"/>
                    </a:solidFill>
                  </a:tcPr>
                </a:tc>
                <a:tc>
                  <a:txBody>
                    <a:bodyPr/>
                    <a:lstStyle/>
                    <a:p>
                      <a:pPr algn="ctr"/>
                      <a:r>
                        <a:rPr lang="en-US" sz="2400" dirty="0">
                          <a:solidFill>
                            <a:srgbClr val="008000"/>
                          </a:solidFill>
                        </a:rPr>
                        <a:t>Office Managed are Majors</a:t>
                      </a:r>
                    </a:p>
                  </a:txBody>
                  <a:tcPr anchor="ctr">
                    <a:solidFill>
                      <a:srgbClr val="FFFFFF"/>
                    </a:solidFill>
                  </a:tcPr>
                </a:tc>
                <a:extLst>
                  <a:ext uri="{0D108BD9-81ED-4DB2-BD59-A6C34878D82A}">
                    <a16:rowId xmlns:a16="http://schemas.microsoft.com/office/drawing/2014/main" val="10000"/>
                  </a:ext>
                </a:extLst>
              </a:tr>
              <a:tr h="4480560">
                <a:tc>
                  <a:txBody>
                    <a:bodyPr/>
                    <a:lstStyle/>
                    <a:p>
                      <a:r>
                        <a:rPr lang="en-US" sz="2000" dirty="0"/>
                        <a:t>Minors</a:t>
                      </a:r>
                    </a:p>
                    <a:p>
                      <a:pPr marL="285750" indent="-285750">
                        <a:buFont typeface="Arial" pitchFamily="34" charset="0"/>
                        <a:buChar char="•"/>
                      </a:pPr>
                      <a:r>
                        <a:rPr lang="en-US" sz="2000" dirty="0"/>
                        <a:t>Inappropriate Language</a:t>
                      </a:r>
                    </a:p>
                    <a:p>
                      <a:pPr marL="285750" indent="-285750">
                        <a:buFont typeface="Arial" pitchFamily="34" charset="0"/>
                        <a:buChar char="•"/>
                      </a:pPr>
                      <a:r>
                        <a:rPr lang="en-US" sz="2000" dirty="0"/>
                        <a:t>Physical Contact</a:t>
                      </a:r>
                    </a:p>
                    <a:p>
                      <a:pPr marL="285750" indent="-285750">
                        <a:buFont typeface="Arial" pitchFamily="34" charset="0"/>
                        <a:buChar char="•"/>
                      </a:pPr>
                      <a:r>
                        <a:rPr lang="en-US" sz="2000" dirty="0"/>
                        <a:t>Defiance/Insubordination/Non-Compliance</a:t>
                      </a:r>
                    </a:p>
                    <a:p>
                      <a:pPr marL="285750" indent="-285750">
                        <a:buFont typeface="Arial" pitchFamily="34" charset="0"/>
                        <a:buChar char="•"/>
                      </a:pPr>
                      <a:r>
                        <a:rPr lang="en-US" sz="2000" dirty="0"/>
                        <a:t>Disrespect</a:t>
                      </a:r>
                    </a:p>
                    <a:p>
                      <a:pPr marL="285750" indent="-285750">
                        <a:buFont typeface="Arial" pitchFamily="34" charset="0"/>
                        <a:buChar char="•"/>
                      </a:pPr>
                      <a:r>
                        <a:rPr lang="en-US" sz="2000" dirty="0"/>
                        <a:t>Disruption</a:t>
                      </a:r>
                    </a:p>
                    <a:p>
                      <a:pPr marL="285750" indent="-285750">
                        <a:buFont typeface="Arial" pitchFamily="34" charset="0"/>
                        <a:buChar char="•"/>
                      </a:pPr>
                      <a:r>
                        <a:rPr lang="en-US" sz="2000" dirty="0"/>
                        <a:t>Dress Code</a:t>
                      </a:r>
                    </a:p>
                    <a:p>
                      <a:pPr marL="285750" indent="-285750">
                        <a:buFont typeface="Arial" pitchFamily="34" charset="0"/>
                        <a:buChar char="•"/>
                      </a:pPr>
                      <a:r>
                        <a:rPr lang="en-US" sz="2000" dirty="0"/>
                        <a:t>Technology Violation</a:t>
                      </a:r>
                    </a:p>
                    <a:p>
                      <a:pPr marL="285750" indent="-285750">
                        <a:buFont typeface="Arial" pitchFamily="34" charset="0"/>
                        <a:buChar char="•"/>
                      </a:pPr>
                      <a:r>
                        <a:rPr lang="en-US" sz="2000" dirty="0"/>
                        <a:t>Property Misuse</a:t>
                      </a:r>
                    </a:p>
                    <a:p>
                      <a:pPr marL="285750" indent="-285750">
                        <a:buFont typeface="Arial" pitchFamily="34" charset="0"/>
                        <a:buChar char="•"/>
                      </a:pPr>
                      <a:r>
                        <a:rPr lang="en-US" sz="2000" dirty="0"/>
                        <a:t>Tardy</a:t>
                      </a:r>
                    </a:p>
                    <a:p>
                      <a:pPr marL="285750" indent="-285750">
                        <a:buFont typeface="Arial" pitchFamily="34" charset="0"/>
                        <a:buChar char="•"/>
                      </a:pPr>
                      <a:endParaRPr lang="en-US" sz="2000" dirty="0"/>
                    </a:p>
                    <a:p>
                      <a:pPr marL="0" indent="0">
                        <a:buFont typeface="Arial" pitchFamily="34" charset="0"/>
                        <a:buNone/>
                      </a:pPr>
                      <a:r>
                        <a:rPr lang="en-US" sz="2000" i="1" dirty="0"/>
                        <a:t>Consequences</a:t>
                      </a:r>
                      <a:r>
                        <a:rPr lang="en-US" sz="2000" i="1" baseline="0" dirty="0"/>
                        <a:t> are determined by staff</a:t>
                      </a:r>
                      <a:endParaRPr lang="en-US" sz="2000" i="1" dirty="0"/>
                    </a:p>
                  </a:txBody>
                  <a:tcPr/>
                </a:tc>
                <a:tc>
                  <a:txBody>
                    <a:bodyPr/>
                    <a:lstStyle/>
                    <a:p>
                      <a:r>
                        <a:rPr lang="en-US" sz="2000" dirty="0"/>
                        <a:t>Majors</a:t>
                      </a:r>
                    </a:p>
                    <a:p>
                      <a:pPr marL="285750" indent="-285750">
                        <a:buFont typeface="Arial" pitchFamily="34" charset="0"/>
                        <a:buChar char="•"/>
                      </a:pPr>
                      <a:r>
                        <a:rPr lang="en-US" sz="2000" dirty="0"/>
                        <a:t>Abusive/Inappropriate Language</a:t>
                      </a:r>
                    </a:p>
                    <a:p>
                      <a:pPr marL="285750" indent="-285750">
                        <a:buFont typeface="Arial" pitchFamily="34" charset="0"/>
                        <a:buChar char="•"/>
                      </a:pPr>
                      <a:r>
                        <a:rPr lang="en-US" sz="2000" dirty="0"/>
                        <a:t>Fighting</a:t>
                      </a:r>
                    </a:p>
                    <a:p>
                      <a:pPr marL="285750" indent="-285750">
                        <a:buFont typeface="Arial" pitchFamily="34" charset="0"/>
                        <a:buChar char="•"/>
                      </a:pPr>
                      <a:r>
                        <a:rPr lang="en-US" sz="2000" dirty="0"/>
                        <a:t>Physical Aggression</a:t>
                      </a:r>
                    </a:p>
                    <a:p>
                      <a:pPr marL="285750" indent="-285750">
                        <a:buFont typeface="Arial" pitchFamily="34" charset="0"/>
                        <a:buChar char="•"/>
                      </a:pPr>
                      <a:r>
                        <a:rPr lang="en-US" sz="2000" dirty="0"/>
                        <a:t>Defiance/Insubordination</a:t>
                      </a:r>
                    </a:p>
                    <a:p>
                      <a:pPr marL="285750" indent="-285750">
                        <a:buFont typeface="Arial" pitchFamily="34" charset="0"/>
                        <a:buChar char="•"/>
                      </a:pPr>
                      <a:r>
                        <a:rPr lang="en-US" sz="2000" dirty="0"/>
                        <a:t>Harassment/Intimidation</a:t>
                      </a:r>
                    </a:p>
                    <a:p>
                      <a:pPr marL="285750" indent="-285750">
                        <a:buFont typeface="Arial" pitchFamily="34" charset="0"/>
                        <a:buChar char="•"/>
                      </a:pPr>
                      <a:r>
                        <a:rPr lang="en-US" sz="2000" dirty="0"/>
                        <a:t>Inappropriate</a:t>
                      </a:r>
                      <a:r>
                        <a:rPr lang="en-US" sz="2000" baseline="0" dirty="0"/>
                        <a:t> Display of Affection</a:t>
                      </a:r>
                    </a:p>
                    <a:p>
                      <a:pPr marL="285750" indent="-285750">
                        <a:buFont typeface="Arial" pitchFamily="34" charset="0"/>
                        <a:buChar char="•"/>
                      </a:pPr>
                      <a:r>
                        <a:rPr lang="en-US" sz="2000" baseline="0" dirty="0"/>
                        <a:t>Vandalism/Property Destruction</a:t>
                      </a:r>
                    </a:p>
                    <a:p>
                      <a:pPr marL="285750" indent="-285750">
                        <a:buFont typeface="Arial" pitchFamily="34" charset="0"/>
                        <a:buChar char="•"/>
                      </a:pPr>
                      <a:r>
                        <a:rPr lang="en-US" sz="2000" baseline="0" dirty="0"/>
                        <a:t>Lying/Cheating</a:t>
                      </a:r>
                    </a:p>
                    <a:p>
                      <a:pPr marL="285750" indent="-285750">
                        <a:buFont typeface="Arial" pitchFamily="34" charset="0"/>
                        <a:buChar char="•"/>
                      </a:pPr>
                      <a:r>
                        <a:rPr lang="en-US" sz="2000" baseline="0" dirty="0"/>
                        <a:t>Skipping</a:t>
                      </a:r>
                    </a:p>
                    <a:p>
                      <a:pPr marL="285750" indent="-285750">
                        <a:buFont typeface="Arial" pitchFamily="34" charset="0"/>
                        <a:buChar char="•"/>
                      </a:pPr>
                      <a:r>
                        <a:rPr lang="en-US" sz="2000" baseline="0" dirty="0"/>
                        <a:t>Technology Violation</a:t>
                      </a:r>
                    </a:p>
                    <a:p>
                      <a:pPr marL="285750" indent="-285750">
                        <a:buFont typeface="Arial" pitchFamily="34" charset="0"/>
                        <a:buChar char="•"/>
                      </a:pPr>
                      <a:r>
                        <a:rPr lang="en-US" sz="2000" baseline="0" dirty="0"/>
                        <a:t>Dress Code</a:t>
                      </a:r>
                    </a:p>
                    <a:p>
                      <a:pPr marL="285750" indent="-285750">
                        <a:buFont typeface="Arial" pitchFamily="34" charset="0"/>
                        <a:buChar char="•"/>
                      </a:pPr>
                      <a:r>
                        <a:rPr lang="en-US" sz="2000" baseline="0" dirty="0"/>
                        <a:t>Theft</a:t>
                      </a:r>
                    </a:p>
                    <a:p>
                      <a:pPr marL="285750" indent="-285750">
                        <a:buFont typeface="Arial" pitchFamily="34" charset="0"/>
                        <a:buChar char="•"/>
                      </a:pPr>
                      <a:r>
                        <a:rPr lang="en-US" sz="2000" baseline="0" dirty="0"/>
                        <a:t>Arson</a:t>
                      </a:r>
                    </a:p>
                    <a:p>
                      <a:pPr marL="285750" indent="-285750">
                        <a:buFont typeface="Arial" pitchFamily="34" charset="0"/>
                        <a:buChar char="•"/>
                      </a:pPr>
                      <a:r>
                        <a:rPr lang="en-US" sz="2000" baseline="0" dirty="0"/>
                        <a:t>Weapons</a:t>
                      </a:r>
                    </a:p>
                    <a:p>
                      <a:pPr marL="285750" indent="-285750">
                        <a:buFont typeface="Arial" pitchFamily="34" charset="0"/>
                        <a:buChar char="•"/>
                      </a:pPr>
                      <a:r>
                        <a:rPr lang="en-US" sz="2000" baseline="0" dirty="0"/>
                        <a:t>Tobacco</a:t>
                      </a:r>
                    </a:p>
                    <a:p>
                      <a:pPr marL="285750" indent="-285750">
                        <a:buFont typeface="Arial" pitchFamily="34" charset="0"/>
                        <a:buChar char="•"/>
                      </a:pPr>
                      <a:r>
                        <a:rPr lang="en-US" sz="2000" baseline="0" dirty="0"/>
                        <a:t>Alcohol/Drugs</a:t>
                      </a:r>
                      <a:endParaRPr lang="en-US" sz="2000" dirty="0"/>
                    </a:p>
                  </a:txBody>
                  <a:tcPr/>
                </a:tc>
                <a:extLst>
                  <a:ext uri="{0D108BD9-81ED-4DB2-BD59-A6C34878D82A}">
                    <a16:rowId xmlns:a16="http://schemas.microsoft.com/office/drawing/2014/main" val="10001"/>
                  </a:ext>
                </a:extLst>
              </a:tr>
            </a:tbl>
          </a:graphicData>
        </a:graphic>
      </p:graphicFrame>
      <p:sp>
        <p:nvSpPr>
          <p:cNvPr id="11" name="Title 1"/>
          <p:cNvSpPr>
            <a:spLocks noGrp="1"/>
          </p:cNvSpPr>
          <p:nvPr>
            <p:ph type="title"/>
          </p:nvPr>
        </p:nvSpPr>
        <p:spPr>
          <a:xfrm>
            <a:off x="0" y="0"/>
            <a:ext cx="9144000" cy="664797"/>
          </a:xfrm>
        </p:spPr>
        <p:txBody>
          <a:bodyPr>
            <a:normAutofit fontScale="90000"/>
          </a:bodyPr>
          <a:lstStyle/>
          <a:p>
            <a:pPr lvl="0"/>
            <a:r>
              <a:rPr lang="en-US" dirty="0">
                <a:solidFill>
                  <a:srgbClr val="008000"/>
                </a:solidFill>
              </a:rPr>
              <a:t>SWIS Example: Classroom vs. Office</a:t>
            </a:r>
          </a:p>
        </p:txBody>
      </p:sp>
      <p:sp>
        <p:nvSpPr>
          <p:cNvPr id="5" name="TextBox 4"/>
          <p:cNvSpPr txBox="1"/>
          <p:nvPr/>
        </p:nvSpPr>
        <p:spPr>
          <a:xfrm>
            <a:off x="228600" y="6553200"/>
            <a:ext cx="73805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50595">
                    <a:lumMod val="60000"/>
                    <a:lumOff val="40000"/>
                  </a:srgbClr>
                </a:solidFill>
                <a:effectLst/>
                <a:uLnTx/>
                <a:uFillTx/>
                <a:latin typeface="Calibri"/>
                <a:ea typeface="ＭＳ Ｐゴシック" pitchFamily="-108" charset="-128"/>
                <a:cs typeface="+mn-cs"/>
              </a:rPr>
              <a:t>More information and examples are available at www.pbisapps.org in the SWIS Resources section</a:t>
            </a:r>
          </a:p>
        </p:txBody>
      </p:sp>
      <p:pic>
        <p:nvPicPr>
          <p:cNvPr id="7" name="Picture 6"/>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85592" y="5410200"/>
            <a:ext cx="1083310" cy="1083310"/>
          </a:xfrm>
          <a:prstGeom prst="rect">
            <a:avLst/>
          </a:prstGeom>
          <a:noFill/>
          <a:ln>
            <a:noFill/>
          </a:ln>
        </p:spPr>
      </p:pic>
    </p:spTree>
    <p:extLst>
      <p:ext uri="{BB962C8B-B14F-4D97-AF65-F5344CB8AC3E}">
        <p14:creationId xmlns:p14="http://schemas.microsoft.com/office/powerpoint/2010/main" val="3635181382"/>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extBox 1"/>
          <p:cNvSpPr txBox="1"/>
          <p:nvPr/>
        </p:nvSpPr>
        <p:spPr>
          <a:xfrm>
            <a:off x="228600" y="6477000"/>
            <a:ext cx="73805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50595">
                    <a:lumMod val="60000"/>
                    <a:lumOff val="40000"/>
                  </a:srgbClr>
                </a:solidFill>
                <a:effectLst/>
                <a:uLnTx/>
                <a:uFillTx/>
                <a:latin typeface="Calibri"/>
                <a:ea typeface="ＭＳ Ｐゴシック" pitchFamily="-108" charset="-128"/>
                <a:cs typeface="+mn-cs"/>
              </a:rPr>
              <a:t>More information and examples are available at www.pbisapps.org in the SWIS Resources section</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698126">
            <a:off x="3315673" y="725948"/>
            <a:ext cx="4434910" cy="612879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609600" y="990600"/>
            <a:ext cx="2384961"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9050">
                  <a:solidFill>
                    <a:srgbClr val="FFFF99">
                      <a:tint val="1000"/>
                    </a:srgbClr>
                  </a:solidFill>
                  <a:prstDash val="solid"/>
                </a:ln>
                <a:solidFill>
                  <a:srgbClr val="008000"/>
                </a:solidFill>
                <a:effectLst>
                  <a:outerShdw blurRad="50000" dist="50800" dir="7500000" algn="tl">
                    <a:srgbClr val="000000">
                      <a:shade val="5000"/>
                      <a:alpha val="35000"/>
                    </a:srgbClr>
                  </a:outerShdw>
                </a:effectLst>
                <a:uLnTx/>
                <a:uFillTx/>
                <a:latin typeface="Calibri"/>
                <a:ea typeface="ＭＳ Ｐゴシック" pitchFamily="-108" charset="-128"/>
                <a:cs typeface="+mn-cs"/>
              </a:rPr>
              <a:t>General Process</a:t>
            </a:r>
          </a:p>
        </p:txBody>
      </p:sp>
      <p:sp>
        <p:nvSpPr>
          <p:cNvPr id="12" name="Rectangle 11"/>
          <p:cNvSpPr/>
          <p:nvPr/>
        </p:nvSpPr>
        <p:spPr>
          <a:xfrm>
            <a:off x="354280" y="3352800"/>
            <a:ext cx="2895600"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9050">
                  <a:solidFill>
                    <a:srgbClr val="FFFF99">
                      <a:tint val="1000"/>
                    </a:srgbClr>
                  </a:solidFill>
                  <a:prstDash val="solid"/>
                </a:ln>
                <a:solidFill>
                  <a:srgbClr val="008000"/>
                </a:solidFill>
                <a:effectLst>
                  <a:outerShdw blurRad="50000" dist="50800" dir="7500000" algn="tl">
                    <a:srgbClr val="000000">
                      <a:shade val="5000"/>
                      <a:alpha val="35000"/>
                    </a:srgbClr>
                  </a:outerShdw>
                </a:effectLst>
                <a:uLnTx/>
                <a:uFillTx/>
                <a:latin typeface="Calibri"/>
                <a:ea typeface="ＭＳ Ｐゴシック" pitchFamily="-108" charset="-128"/>
                <a:cs typeface="+mn-cs"/>
              </a:rPr>
              <a:t>Predictable System</a:t>
            </a:r>
          </a:p>
        </p:txBody>
      </p:sp>
      <p:sp>
        <p:nvSpPr>
          <p:cNvPr id="13" name="Rectangle 12"/>
          <p:cNvSpPr/>
          <p:nvPr/>
        </p:nvSpPr>
        <p:spPr>
          <a:xfrm>
            <a:off x="609600" y="2583359"/>
            <a:ext cx="2384961"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19050">
                  <a:solidFill>
                    <a:srgbClr val="FFFF99">
                      <a:tint val="1000"/>
                    </a:srgbClr>
                  </a:solidFill>
                  <a:prstDash val="solid"/>
                </a:ln>
                <a:solidFill>
                  <a:srgbClr val="008000"/>
                </a:solidFill>
                <a:effectLst>
                  <a:outerShdw blurRad="50000" dist="50800" dir="7500000" algn="tl">
                    <a:srgbClr val="000000">
                      <a:shade val="5000"/>
                      <a:alpha val="35000"/>
                    </a:srgbClr>
                  </a:outerShdw>
                </a:effectLst>
                <a:uLnTx/>
                <a:uFillTx/>
                <a:latin typeface="Calibri"/>
                <a:ea typeface="ＭＳ Ｐゴシック" pitchFamily="-108" charset="-128"/>
                <a:cs typeface="+mn-cs"/>
              </a:rPr>
              <a:t>&amp;</a:t>
            </a:r>
          </a:p>
        </p:txBody>
      </p:sp>
      <p:sp>
        <p:nvSpPr>
          <p:cNvPr id="14" name="Title 1"/>
          <p:cNvSpPr>
            <a:spLocks noGrp="1"/>
          </p:cNvSpPr>
          <p:nvPr>
            <p:ph type="title"/>
          </p:nvPr>
        </p:nvSpPr>
        <p:spPr>
          <a:xfrm>
            <a:off x="0" y="0"/>
            <a:ext cx="9144000" cy="664797"/>
          </a:xfrm>
          <a:solidFill>
            <a:srgbClr val="FFFFFF"/>
          </a:solidFill>
        </p:spPr>
        <p:txBody>
          <a:bodyPr>
            <a:normAutofit fontScale="90000"/>
          </a:bodyPr>
          <a:lstStyle/>
          <a:p>
            <a:pPr lvl="0"/>
            <a:r>
              <a:rPr lang="en-US" dirty="0">
                <a:solidFill>
                  <a:srgbClr val="008000"/>
                </a:solidFill>
              </a:rPr>
              <a:t>SWIS Example Flow Chart</a:t>
            </a:r>
          </a:p>
        </p:txBody>
      </p:sp>
      <p:pic>
        <p:nvPicPr>
          <p:cNvPr id="9" name="Picture 8"/>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85592" y="-10756"/>
            <a:ext cx="1083310" cy="1083310"/>
          </a:xfrm>
          <a:prstGeom prst="rect">
            <a:avLst/>
          </a:prstGeom>
          <a:noFill/>
          <a:ln>
            <a:noFill/>
          </a:ln>
        </p:spPr>
      </p:pic>
    </p:spTree>
    <p:extLst>
      <p:ext uri="{BB962C8B-B14F-4D97-AF65-F5344CB8AC3E}">
        <p14:creationId xmlns:p14="http://schemas.microsoft.com/office/powerpoint/2010/main" val="3317586946"/>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52600"/>
            <a:ext cx="6553200" cy="4800600"/>
          </a:xfrm>
        </p:spPr>
        <p:txBody>
          <a:bodyPr/>
          <a:lstStyle/>
          <a:p>
            <a:pPr marL="457200" indent="-457200" eaLnBrk="1" hangingPunct="1">
              <a:buFont typeface="+mj-lt"/>
              <a:buAutoNum type="arabicPeriod" startAt="3"/>
            </a:pPr>
            <a:r>
              <a:rPr lang="en-US" sz="2400" dirty="0">
                <a:ea typeface="Britannic Bold" pitchFamily="-108" charset="0"/>
                <a:cs typeface="Britannic Bold" pitchFamily="-108" charset="0"/>
              </a:rPr>
              <a:t>Implement procedures</a:t>
            </a:r>
          </a:p>
          <a:p>
            <a:pPr marL="857250" lvl="1" indent="-457200" eaLnBrk="1" hangingPunct="1">
              <a:buFont typeface="Wingdings" charset="2"/>
              <a:buChar char="q"/>
            </a:pPr>
            <a:r>
              <a:rPr lang="en-US" sz="2000" dirty="0">
                <a:ea typeface="Britannic Bold" pitchFamily="-108" charset="0"/>
                <a:cs typeface="Britannic Bold" pitchFamily="-108" charset="0"/>
              </a:rPr>
              <a:t>Use by all staff</a:t>
            </a:r>
          </a:p>
          <a:p>
            <a:pPr marL="857250" lvl="1" indent="-457200" eaLnBrk="1" hangingPunct="1">
              <a:buFont typeface="Wingdings" charset="2"/>
              <a:buChar char="q"/>
            </a:pPr>
            <a:r>
              <a:rPr lang="en-US" sz="2000" dirty="0">
                <a:ea typeface="Britannic Bold" pitchFamily="-108" charset="0"/>
                <a:cs typeface="Britannic Bold" pitchFamily="-108" charset="0"/>
              </a:rPr>
              <a:t>Schedule for regular review of use and effectiveness</a:t>
            </a:r>
          </a:p>
          <a:p>
            <a:pPr marL="857250" lvl="1" indent="-457200" eaLnBrk="1" hangingPunct="1">
              <a:buFont typeface="Wingdings" charset="2"/>
              <a:buChar char="q"/>
            </a:pPr>
            <a:r>
              <a:rPr lang="en-US" sz="2000" dirty="0">
                <a:ea typeface="Britannic Bold" pitchFamily="-108" charset="0"/>
                <a:cs typeface="Britannic Bold" pitchFamily="-108" charset="0"/>
              </a:rPr>
              <a:t>Means for keeping track of number of acknowledgments vs. ODRs or other disciplinary actions</a:t>
            </a:r>
          </a:p>
          <a:p>
            <a:pPr marL="857250" lvl="1" indent="-457200" eaLnBrk="1" hangingPunct="1">
              <a:buFont typeface="Wingdings" charset="2"/>
              <a:buChar char="q"/>
            </a:pPr>
            <a:r>
              <a:rPr lang="en-US" sz="2000" dirty="0">
                <a:ea typeface="Britannic Bold" pitchFamily="-108" charset="0"/>
                <a:cs typeface="Britannic Bold" pitchFamily="-108" charset="0"/>
              </a:rPr>
              <a:t>Schedule and procedures for regular review and enhancement of acknowledgements</a:t>
            </a:r>
          </a:p>
          <a:p>
            <a:pPr marL="857250" lvl="1" indent="-457200" eaLnBrk="1" hangingPunct="1">
              <a:buFont typeface="Wingdings" charset="2"/>
              <a:buChar char="q"/>
            </a:pPr>
            <a:r>
              <a:rPr lang="en-US" sz="2000" dirty="0">
                <a:ea typeface="Britannic Bold" pitchFamily="-108" charset="0"/>
                <a:cs typeface="Britannic Bold" pitchFamily="-108" charset="0"/>
              </a:rPr>
              <a:t>Procedures in place for identifying and supporting students whose behaviors are not responsive</a:t>
            </a: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857250" lvl="1" indent="-457200" eaLnBrk="1" hangingPunct="1">
              <a:buFont typeface="+mj-lt"/>
              <a:buAutoNum type="alphaLcPeriod"/>
            </a:pPr>
            <a:endParaRPr lang="en-US" sz="2000" dirty="0">
              <a:ea typeface="Britannic Bold" pitchFamily="-108" charset="0"/>
              <a:cs typeface="Britannic Bold" pitchFamily="-108" charset="0"/>
            </a:endParaRPr>
          </a:p>
          <a:p>
            <a:pPr marL="457200" indent="-457200" eaLnBrk="1" hangingPunct="1">
              <a:buFontTx/>
              <a:buAutoNum type="arabicPeriod" startAt="3"/>
            </a:pPr>
            <a:endParaRPr lang="en-US" sz="2000" dirty="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Continuum of Procedures to Decrease Behavior</a:t>
            </a:r>
          </a:p>
        </p:txBody>
      </p:sp>
      <p:grpSp>
        <p:nvGrpSpPr>
          <p:cNvPr id="8" name="Group 7"/>
          <p:cNvGrpSpPr/>
          <p:nvPr/>
        </p:nvGrpSpPr>
        <p:grpSpPr>
          <a:xfrm>
            <a:off x="7584458" y="0"/>
            <a:ext cx="1559542" cy="1447800"/>
            <a:chOff x="6758922" y="16184"/>
            <a:chExt cx="2362200" cy="2209800"/>
          </a:xfrm>
        </p:grpSpPr>
        <p:sp>
          <p:nvSpPr>
            <p:cNvPr id="9" name="Oval 4"/>
            <p:cNvSpPr>
              <a:spLocks noChangeArrowheads="1"/>
            </p:cNvSpPr>
            <p:nvPr/>
          </p:nvSpPr>
          <p:spPr bwMode="auto">
            <a:xfrm>
              <a:off x="6758922" y="16184"/>
              <a:ext cx="2362200" cy="2209800"/>
            </a:xfrm>
            <a:prstGeom prst="ellipse">
              <a:avLst/>
            </a:prstGeom>
            <a:solidFill>
              <a:srgbClr val="3366FF">
                <a:alpha val="50195"/>
              </a:srgbClr>
            </a:solidFill>
            <a:ln w="63500">
              <a:solidFill>
                <a:srgbClr val="3366FF"/>
              </a:solidFill>
              <a:round/>
              <a:headEnd/>
              <a:tailEnd/>
            </a:ln>
          </p:spPr>
          <p:txBody>
            <a:bodyPr wrap="none" anchor="ctr">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Franklin Gothic Medium"/>
                <a:ea typeface="Arial" pitchFamily="-1" charset="0"/>
                <a:cs typeface="Arial" pitchFamily="-1" charset="0"/>
              </a:endParaRPr>
            </a:p>
          </p:txBody>
        </p:sp>
        <p:sp>
          <p:nvSpPr>
            <p:cNvPr id="10" name="Text Box 8"/>
            <p:cNvSpPr txBox="1">
              <a:spLocks noChangeArrowheads="1"/>
            </p:cNvSpPr>
            <p:nvPr/>
          </p:nvSpPr>
          <p:spPr bwMode="auto">
            <a:xfrm>
              <a:off x="6970914" y="1317934"/>
              <a:ext cx="1971552" cy="563717"/>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Franklin Gothic Medium"/>
                  <a:ea typeface="Arial" pitchFamily="-1" charset="0"/>
                  <a:cs typeface="Arial" pitchFamily="-1" charset="0"/>
                </a:rPr>
                <a:t>PRACTICES</a:t>
              </a:r>
            </a:p>
          </p:txBody>
        </p:sp>
      </p:grpSp>
      <p:sp>
        <p:nvSpPr>
          <p:cNvPr id="11" name="Rectangle 10"/>
          <p:cNvSpPr/>
          <p:nvPr/>
        </p:nvSpPr>
        <p:spPr>
          <a:xfrm>
            <a:off x="7315200" y="1674673"/>
            <a:ext cx="1828800" cy="17543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pic>
        <p:nvPicPr>
          <p:cNvPr id="14" name="Picture 13"/>
          <p:cNvPicPr>
            <a:picLocks noChangeAspect="1"/>
          </p:cNvPicPr>
          <p:nvPr/>
        </p:nvPicPr>
        <p:blipFill>
          <a:blip r:embed="rId4"/>
          <a:stretch>
            <a:fillRect/>
          </a:stretch>
        </p:blipFill>
        <p:spPr>
          <a:xfrm>
            <a:off x="-29667" y="914400"/>
            <a:ext cx="838200" cy="838200"/>
          </a:xfrm>
          <a:prstGeom prst="rect">
            <a:avLst/>
          </a:prstGeom>
        </p:spPr>
      </p:pic>
    </p:spTree>
    <p:extLst>
      <p:ext uri="{BB962C8B-B14F-4D97-AF65-F5344CB8AC3E}">
        <p14:creationId xmlns:p14="http://schemas.microsoft.com/office/powerpoint/2010/main" val="82154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down)">
                                      <p:cBhvr>
                                        <p:cTn id="22" dur="500"/>
                                        <p:tgtEl>
                                          <p:spTgt spid="11"/>
                                        </p:tgtEl>
                                      </p:cBhvr>
                                    </p:animEffect>
                                  </p:childTnLst>
                                </p:cTn>
                              </p:par>
                              <p:par>
                                <p:cTn id="23" presetID="1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down)">
                                      <p:cBhvr>
                                        <p:cTn id="26" dur="500"/>
                                        <p:tgtEl>
                                          <p:spTgt spid="12"/>
                                        </p:tgtEl>
                                      </p:cBhvr>
                                    </p:animEffect>
                                  </p:childTnLst>
                                </p:cTn>
                              </p:par>
                              <p:par>
                                <p:cTn id="27" presetID="12" presetClass="entr" presetSubtype="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p:tgtEl>
                                          <p:spTgt spid="13"/>
                                        </p:tgtEl>
                                        <p:attrNameLst>
                                          <p:attrName>ppt_y</p:attrName>
                                        </p:attrNameLst>
                                      </p:cBhvr>
                                      <p:tavLst>
                                        <p:tav tm="0">
                                          <p:val>
                                            <p:strVal val="#ppt_y-#ppt_h*1.125000"/>
                                          </p:val>
                                        </p:tav>
                                        <p:tav tm="100000">
                                          <p:val>
                                            <p:strVal val="#ppt_y"/>
                                          </p:val>
                                        </p:tav>
                                      </p:tavLst>
                                    </p:anim>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00">
            <a:alpha val="25000"/>
          </a:srgbClr>
        </a:solidFill>
        <a:effectLst/>
      </p:bgPr>
    </p:bg>
    <p:spTree>
      <p:nvGrpSpPr>
        <p:cNvPr id="1" name=""/>
        <p:cNvGrpSpPr/>
        <p:nvPr/>
      </p:nvGrpSpPr>
      <p:grpSpPr>
        <a:xfrm>
          <a:off x="0" y="0"/>
          <a:ext cx="0" cy="0"/>
          <a:chOff x="0" y="0"/>
          <a:chExt cx="0" cy="0"/>
        </a:xfrm>
      </p:grpSpPr>
      <p:pic>
        <p:nvPicPr>
          <p:cNvPr id="4" name="Picture 3">
            <a:hlinkClick r:id="rId2" action="ppaction://hlinkfile"/>
            <a:extLst>
              <a:ext uri="{FF2B5EF4-FFF2-40B4-BE49-F238E27FC236}">
                <a16:creationId xmlns:a16="http://schemas.microsoft.com/office/drawing/2014/main" id="{0EC4587D-8D0C-483A-B9DF-DC9DBF841BBD}"/>
              </a:ext>
            </a:extLst>
          </p:cNvPr>
          <p:cNvPicPr>
            <a:picLocks noChangeAspect="1"/>
          </p:cNvPicPr>
          <p:nvPr/>
        </p:nvPicPr>
        <p:blipFill>
          <a:blip r:embed="rId3"/>
          <a:stretch>
            <a:fillRect/>
          </a:stretch>
        </p:blipFill>
        <p:spPr>
          <a:xfrm rot="20300380">
            <a:off x="538480" y="2209801"/>
            <a:ext cx="3468304" cy="3505200"/>
          </a:xfrm>
          <a:prstGeom prst="rect">
            <a:avLst/>
          </a:prstGeom>
          <a:ln>
            <a:noFill/>
          </a:ln>
          <a:effectLst>
            <a:outerShdw blurRad="292100" dist="139700" dir="2700000" algn="tl" rotWithShape="0">
              <a:srgbClr val="333333">
                <a:alpha val="65000"/>
              </a:srgbClr>
            </a:outerShdw>
          </a:effectLst>
        </p:spPr>
      </p:pic>
      <p:pic>
        <p:nvPicPr>
          <p:cNvPr id="5" name="Picture 4">
            <a:hlinkClick r:id="rId4" action="ppaction://hlinkfile"/>
            <a:extLst>
              <a:ext uri="{FF2B5EF4-FFF2-40B4-BE49-F238E27FC236}">
                <a16:creationId xmlns:a16="http://schemas.microsoft.com/office/drawing/2014/main" id="{A6CD2DBF-8953-4981-A346-4B5D3FABA24F}"/>
              </a:ext>
            </a:extLst>
          </p:cNvPr>
          <p:cNvPicPr>
            <a:picLocks noChangeAspect="1"/>
          </p:cNvPicPr>
          <p:nvPr/>
        </p:nvPicPr>
        <p:blipFill>
          <a:blip r:embed="rId5"/>
          <a:stretch>
            <a:fillRect/>
          </a:stretch>
        </p:blipFill>
        <p:spPr>
          <a:xfrm>
            <a:off x="3088778" y="2667000"/>
            <a:ext cx="3048000" cy="389924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C8E5053-ED58-4309-9EA7-85C3F7B84A19}"/>
              </a:ext>
            </a:extLst>
          </p:cNvPr>
          <p:cNvPicPr>
            <a:picLocks noChangeAspect="1"/>
          </p:cNvPicPr>
          <p:nvPr/>
        </p:nvPicPr>
        <p:blipFill>
          <a:blip r:embed="rId6"/>
          <a:stretch>
            <a:fillRect/>
          </a:stretch>
        </p:blipFill>
        <p:spPr>
          <a:xfrm rot="1190799">
            <a:off x="5486400" y="1905000"/>
            <a:ext cx="3048000" cy="439270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0AE8C040-8D0B-4694-88B8-EF4D9751BD5E}"/>
              </a:ext>
            </a:extLst>
          </p:cNvPr>
          <p:cNvSpPr txBox="1"/>
          <p:nvPr/>
        </p:nvSpPr>
        <p:spPr>
          <a:xfrm rot="20337808">
            <a:off x="55054" y="1475880"/>
            <a:ext cx="3121059"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Behavior Definitions</a:t>
            </a:r>
          </a:p>
        </p:txBody>
      </p:sp>
      <p:sp>
        <p:nvSpPr>
          <p:cNvPr id="8" name="TextBox 7">
            <a:extLst>
              <a:ext uri="{FF2B5EF4-FFF2-40B4-BE49-F238E27FC236}">
                <a16:creationId xmlns:a16="http://schemas.microsoft.com/office/drawing/2014/main" id="{0EED4E04-791C-4B89-A658-9041FDB8866E}"/>
              </a:ext>
            </a:extLst>
          </p:cNvPr>
          <p:cNvSpPr txBox="1"/>
          <p:nvPr/>
        </p:nvSpPr>
        <p:spPr>
          <a:xfrm>
            <a:off x="3552798" y="1752600"/>
            <a:ext cx="2140155"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Discipline Flow Chart</a:t>
            </a:r>
          </a:p>
        </p:txBody>
      </p:sp>
      <p:sp>
        <p:nvSpPr>
          <p:cNvPr id="9" name="TextBox 8">
            <a:extLst>
              <a:ext uri="{FF2B5EF4-FFF2-40B4-BE49-F238E27FC236}">
                <a16:creationId xmlns:a16="http://schemas.microsoft.com/office/drawing/2014/main" id="{5C98277C-C30F-40FB-8463-868C909FDBC8}"/>
              </a:ext>
            </a:extLst>
          </p:cNvPr>
          <p:cNvSpPr txBox="1"/>
          <p:nvPr/>
        </p:nvSpPr>
        <p:spPr>
          <a:xfrm rot="1126922">
            <a:off x="6555328" y="1176385"/>
            <a:ext cx="2711502" cy="83099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1" charset="0"/>
                <a:ea typeface="ＭＳ Ｐゴシック" pitchFamily="-108" charset="-128"/>
                <a:cs typeface="+mn-cs"/>
              </a:rPr>
              <a:t>Discipline Referral Form</a:t>
            </a:r>
          </a:p>
        </p:txBody>
      </p:sp>
      <p:pic>
        <p:nvPicPr>
          <p:cNvPr id="10" name="Picture 9">
            <a:extLst>
              <a:ext uri="{FF2B5EF4-FFF2-40B4-BE49-F238E27FC236}">
                <a16:creationId xmlns:a16="http://schemas.microsoft.com/office/drawing/2014/main" id="{815E1C56-A663-4062-9194-0B7F820E9EFE}"/>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8085592" y="-10756"/>
            <a:ext cx="1083310" cy="1083310"/>
          </a:xfrm>
          <a:prstGeom prst="rect">
            <a:avLst/>
          </a:prstGeom>
          <a:noFill/>
          <a:ln>
            <a:noFill/>
          </a:ln>
        </p:spPr>
      </p:pic>
    </p:spTree>
    <p:extLst>
      <p:ext uri="{BB962C8B-B14F-4D97-AF65-F5344CB8AC3E}">
        <p14:creationId xmlns:p14="http://schemas.microsoft.com/office/powerpoint/2010/main" val="6779653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6096000"/>
            <a:ext cx="7620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p:cNvSpPr/>
          <p:nvPr/>
        </p:nvSpPr>
        <p:spPr>
          <a:xfrm>
            <a:off x="457200" y="1600200"/>
            <a:ext cx="7620000" cy="396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827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II.B.viii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grpSp>
        <p:nvGrpSpPr>
          <p:cNvPr id="16" name="Group 15"/>
          <p:cNvGrpSpPr/>
          <p:nvPr/>
        </p:nvGrpSpPr>
        <p:grpSpPr>
          <a:xfrm>
            <a:off x="7629525" y="1447800"/>
            <a:ext cx="1476375" cy="1447800"/>
            <a:chOff x="6858000" y="16807"/>
            <a:chExt cx="2286000" cy="2209800"/>
          </a:xfrm>
        </p:grpSpPr>
        <p:sp>
          <p:nvSpPr>
            <p:cNvPr id="17" name="Oval 16"/>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8"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DATA</a:t>
              </a:r>
            </a:p>
          </p:txBody>
        </p:sp>
      </p:grpSp>
    </p:spTree>
    <p:extLst>
      <p:ext uri="{BB962C8B-B14F-4D97-AF65-F5344CB8AC3E}">
        <p14:creationId xmlns:p14="http://schemas.microsoft.com/office/powerpoint/2010/main" val="4860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Rectangle 25"/>
          <p:cNvSpPr/>
          <p:nvPr/>
        </p:nvSpPr>
        <p:spPr>
          <a:xfrm>
            <a:off x="5181600" y="1524000"/>
            <a:ext cx="2819400" cy="1447800"/>
          </a:xfrm>
          <a:prstGeom prst="rect">
            <a:avLst/>
          </a:prstGeom>
          <a:solidFill>
            <a:srgbClr val="FFFF00">
              <a:alpha val="5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 name="Text Placeholder 2"/>
          <p:cNvSpPr>
            <a:spLocks noGrp="1"/>
          </p:cNvSpPr>
          <p:nvPr>
            <p:ph type="body" sz="half" idx="1"/>
          </p:nvPr>
        </p:nvSpPr>
        <p:spPr>
          <a:xfrm>
            <a:off x="1699260" y="1600200"/>
            <a:ext cx="1824318" cy="637031"/>
          </a:xfrm>
          <a:solidFill>
            <a:srgbClr val="008000"/>
          </a:solidFill>
        </p:spPr>
        <p:txBody>
          <a:bodyPr/>
          <a:lstStyle/>
          <a:p>
            <a:pPr marL="0" indent="0" algn="ctr">
              <a:buNone/>
            </a:pPr>
            <a:r>
              <a:rPr lang="en-US" sz="2000" b="1" dirty="0">
                <a:solidFill>
                  <a:schemeClr val="bg1"/>
                </a:solidFill>
                <a:latin typeface="+mj-lt"/>
              </a:rPr>
              <a:t>New Content</a:t>
            </a:r>
          </a:p>
        </p:txBody>
      </p:sp>
      <p:sp>
        <p:nvSpPr>
          <p:cNvPr id="4" name="Rectangle 3"/>
          <p:cNvSpPr/>
          <p:nvPr/>
        </p:nvSpPr>
        <p:spPr>
          <a:xfrm>
            <a:off x="1242060" y="1524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16" name="Text Placeholder 2"/>
          <p:cNvSpPr txBox="1">
            <a:spLocks/>
          </p:cNvSpPr>
          <p:nvPr/>
        </p:nvSpPr>
        <p:spPr bwMode="auto">
          <a:xfrm>
            <a:off x="1699260" y="3276600"/>
            <a:ext cx="1824318" cy="637031"/>
          </a:xfrm>
          <a:prstGeom prst="rect">
            <a:avLst/>
          </a:prstGeom>
          <a:solidFill>
            <a:srgbClr val="3366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chemeClr val="bg1"/>
                </a:solidFill>
                <a:latin typeface="+mj-lt"/>
              </a:rPr>
              <a:t>Guidelines</a:t>
            </a:r>
          </a:p>
        </p:txBody>
      </p:sp>
      <p:sp>
        <p:nvSpPr>
          <p:cNvPr id="18" name="Rectangle 17"/>
          <p:cNvSpPr/>
          <p:nvPr/>
        </p:nvSpPr>
        <p:spPr>
          <a:xfrm>
            <a:off x="1242060" y="32004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3" name="Text Placeholder 2"/>
          <p:cNvSpPr txBox="1">
            <a:spLocks/>
          </p:cNvSpPr>
          <p:nvPr/>
        </p:nvSpPr>
        <p:spPr bwMode="auto">
          <a:xfrm>
            <a:off x="1699260" y="5029200"/>
            <a:ext cx="1824318" cy="637031"/>
          </a:xfrm>
          <a:prstGeom prst="rect">
            <a:avLst/>
          </a:prstGeom>
          <a:noFill/>
          <a:ln w="9525">
            <a:solidFill>
              <a:srgbClr val="008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008000"/>
                </a:solidFill>
                <a:latin typeface="+mj-lt"/>
              </a:rPr>
              <a:t>Training Organization</a:t>
            </a:r>
          </a:p>
        </p:txBody>
      </p:sp>
      <p:sp>
        <p:nvSpPr>
          <p:cNvPr id="24" name="Rectangle 23"/>
          <p:cNvSpPr/>
          <p:nvPr/>
        </p:nvSpPr>
        <p:spPr>
          <a:xfrm>
            <a:off x="1242060" y="4953000"/>
            <a:ext cx="2819400" cy="14478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5" name="Text Placeholder 2"/>
          <p:cNvSpPr txBox="1">
            <a:spLocks/>
          </p:cNvSpPr>
          <p:nvPr/>
        </p:nvSpPr>
        <p:spPr bwMode="auto">
          <a:xfrm>
            <a:off x="5638800" y="1600200"/>
            <a:ext cx="1824318"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008000"/>
                </a:solidFill>
                <a:latin typeface="+mj-lt"/>
              </a:rPr>
              <a:t>Review</a:t>
            </a:r>
          </a:p>
        </p:txBody>
      </p:sp>
      <p:sp>
        <p:nvSpPr>
          <p:cNvPr id="28" name="Rectangle 27"/>
          <p:cNvSpPr/>
          <p:nvPr/>
        </p:nvSpPr>
        <p:spPr>
          <a:xfrm>
            <a:off x="5181600" y="3200400"/>
            <a:ext cx="1371600" cy="1447800"/>
          </a:xfrm>
          <a:prstGeom prst="rect">
            <a:avLst/>
          </a:prstGeom>
          <a:solidFill>
            <a:srgbClr val="008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29" name="Text Placeholder 2"/>
          <p:cNvSpPr txBox="1">
            <a:spLocks/>
          </p:cNvSpPr>
          <p:nvPr/>
        </p:nvSpPr>
        <p:spPr bwMode="auto">
          <a:xfrm>
            <a:off x="5486400" y="3276600"/>
            <a:ext cx="887506"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008000"/>
                </a:solidFill>
                <a:latin typeface="+mj-lt"/>
              </a:rPr>
              <a:t>+Ex</a:t>
            </a:r>
          </a:p>
        </p:txBody>
      </p:sp>
      <p:sp>
        <p:nvSpPr>
          <p:cNvPr id="30" name="Rectangle 29"/>
          <p:cNvSpPr/>
          <p:nvPr/>
        </p:nvSpPr>
        <p:spPr>
          <a:xfrm>
            <a:off x="6629400" y="3200400"/>
            <a:ext cx="1371600" cy="1447800"/>
          </a:xfrm>
          <a:prstGeom prst="rect">
            <a:avLst/>
          </a:prstGeom>
          <a:solidFill>
            <a:srgbClr val="800000">
              <a:alpha val="25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1" name="Text Placeholder 2"/>
          <p:cNvSpPr txBox="1">
            <a:spLocks/>
          </p:cNvSpPr>
          <p:nvPr/>
        </p:nvSpPr>
        <p:spPr bwMode="auto">
          <a:xfrm>
            <a:off x="6934200" y="3276600"/>
            <a:ext cx="887506" cy="63703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800000"/>
                </a:solidFill>
                <a:latin typeface="+mj-lt"/>
              </a:rPr>
              <a:t>-Ex</a:t>
            </a:r>
          </a:p>
        </p:txBody>
      </p:sp>
      <p:pic>
        <p:nvPicPr>
          <p:cNvPr id="32" name="Picture 3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4114800"/>
            <a:ext cx="795020" cy="795020"/>
          </a:xfrm>
          <a:prstGeom prst="rect">
            <a:avLst/>
          </a:prstGeom>
          <a:noFill/>
          <a:ln>
            <a:noFill/>
          </a:ln>
        </p:spPr>
      </p:pic>
      <p:pic>
        <p:nvPicPr>
          <p:cNvPr id="33" name="Picture 32"/>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400" y="4114800"/>
            <a:ext cx="795020" cy="795020"/>
          </a:xfrm>
          <a:prstGeom prst="rect">
            <a:avLst/>
          </a:prstGeom>
          <a:noFill/>
          <a:ln>
            <a:noFill/>
          </a:ln>
        </p:spPr>
      </p:pic>
      <p:pic>
        <p:nvPicPr>
          <p:cNvPr id="34" name="Picture 33"/>
          <p:cNvPicPr/>
          <p:nvPr/>
        </p:nvPicPr>
        <p:blipFill>
          <a:blip r:embed="rId5">
            <a:extLst>
              <a:ext uri="{28A0092B-C50C-407E-A947-70E740481C1C}">
                <a14:useLocalDpi xmlns:a14="http://schemas.microsoft.com/office/drawing/2010/main"/>
              </a:ext>
            </a:extLst>
          </a:blip>
          <a:srcRect/>
          <a:stretch>
            <a:fillRect/>
          </a:stretch>
        </p:blipFill>
        <p:spPr bwMode="auto">
          <a:xfrm>
            <a:off x="7391400" y="2362200"/>
            <a:ext cx="838200" cy="838200"/>
          </a:xfrm>
          <a:prstGeom prst="rect">
            <a:avLst/>
          </a:prstGeom>
          <a:noFill/>
          <a:ln>
            <a:noFill/>
          </a:ln>
        </p:spPr>
      </p:pic>
      <p:sp>
        <p:nvSpPr>
          <p:cNvPr id="35" name="Rectangle 34"/>
          <p:cNvSpPr/>
          <p:nvPr/>
        </p:nvSpPr>
        <p:spPr>
          <a:xfrm>
            <a:off x="5257800" y="4876800"/>
            <a:ext cx="2819400" cy="1447800"/>
          </a:xfrm>
          <a:prstGeom prst="rect">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latin typeface="+mj-lt"/>
            </a:endParaRPr>
          </a:p>
        </p:txBody>
      </p:sp>
      <p:sp>
        <p:nvSpPr>
          <p:cNvPr id="36" name="Text Placeholder 2"/>
          <p:cNvSpPr txBox="1">
            <a:spLocks/>
          </p:cNvSpPr>
          <p:nvPr/>
        </p:nvSpPr>
        <p:spPr bwMode="auto">
          <a:xfrm>
            <a:off x="5715000" y="4953000"/>
            <a:ext cx="1824318" cy="637031"/>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Britannic Bold"/>
                <a:ea typeface="ＭＳ Ｐゴシック" pitchFamily="-108" charset="-128"/>
                <a:cs typeface="Britannic Bold"/>
              </a:defRPr>
            </a:lvl1pPr>
            <a:lvl2pPr marL="742950" indent="-285750" algn="l" rtl="0" eaLnBrk="0" fontAlgn="base" hangingPunct="0">
              <a:spcBef>
                <a:spcPct val="20000"/>
              </a:spcBef>
              <a:spcAft>
                <a:spcPct val="0"/>
              </a:spcAft>
              <a:buChar char="–"/>
              <a:defRPr sz="2800">
                <a:solidFill>
                  <a:schemeClr val="tx1"/>
                </a:solidFill>
                <a:latin typeface="Britannic Bold"/>
                <a:ea typeface="ＭＳ Ｐゴシック" pitchFamily="-108" charset="-128"/>
                <a:cs typeface="Britannic Bold"/>
              </a:defRPr>
            </a:lvl2pPr>
            <a:lvl3pPr marL="1143000" indent="-228600" algn="l" rtl="0" eaLnBrk="0" fontAlgn="base" hangingPunct="0">
              <a:spcBef>
                <a:spcPct val="20000"/>
              </a:spcBef>
              <a:spcAft>
                <a:spcPct val="0"/>
              </a:spcAft>
              <a:buChar char="•"/>
              <a:defRPr sz="2400">
                <a:solidFill>
                  <a:schemeClr val="tx1"/>
                </a:solidFill>
                <a:latin typeface="Britannic Bold"/>
                <a:ea typeface="ＭＳ Ｐゴシック" pitchFamily="-108" charset="-128"/>
                <a:cs typeface="Britannic Bold"/>
              </a:defRPr>
            </a:lvl3pPr>
            <a:lvl4pPr marL="16002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4pPr>
            <a:lvl5pPr marL="2057400" indent="-228600" algn="l" rtl="0" eaLnBrk="0" fontAlgn="base" hangingPunct="0">
              <a:spcBef>
                <a:spcPct val="20000"/>
              </a:spcBef>
              <a:spcAft>
                <a:spcPct val="0"/>
              </a:spcAft>
              <a:buChar char="»"/>
              <a:defRPr sz="2000">
                <a:solidFill>
                  <a:schemeClr val="tx1"/>
                </a:solidFill>
                <a:latin typeface="Britannic Bold"/>
                <a:ea typeface="ＭＳ Ｐゴシック" pitchFamily="-108" charset="-128"/>
                <a:cs typeface="Britannic Bold"/>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a:lstStyle>
          <a:p>
            <a:pPr marL="0" indent="0" algn="ctr">
              <a:buFontTx/>
              <a:buNone/>
            </a:pPr>
            <a:r>
              <a:rPr lang="en-US" sz="2000" b="1" dirty="0">
                <a:solidFill>
                  <a:srgbClr val="3366FF"/>
                </a:solidFill>
                <a:latin typeface="+mj-lt"/>
              </a:rPr>
              <a:t>Activity</a:t>
            </a:r>
          </a:p>
        </p:txBody>
      </p:sp>
      <p:pic>
        <p:nvPicPr>
          <p:cNvPr id="38" name="Picture 37"/>
          <p:cNvPicPr/>
          <p:nvPr/>
        </p:nvPicPr>
        <p:blipFill>
          <a:blip r:embed="rId6">
            <a:extLst>
              <a:ext uri="{28A0092B-C50C-407E-A947-70E740481C1C}">
                <a14:useLocalDpi xmlns:a14="http://schemas.microsoft.com/office/drawing/2010/main"/>
              </a:ext>
            </a:extLst>
          </a:blip>
          <a:srcRect/>
          <a:stretch>
            <a:fillRect/>
          </a:stretch>
        </p:blipFill>
        <p:spPr bwMode="auto">
          <a:xfrm>
            <a:off x="3680460" y="2362200"/>
            <a:ext cx="815340" cy="815340"/>
          </a:xfrm>
          <a:prstGeom prst="rect">
            <a:avLst/>
          </a:prstGeom>
          <a:noFill/>
          <a:ln>
            <a:noFill/>
          </a:ln>
        </p:spPr>
      </p:pic>
      <p:pic>
        <p:nvPicPr>
          <p:cNvPr id="5" name="Picture 4"/>
          <p:cNvPicPr>
            <a:picLocks noChangeAspect="1"/>
          </p:cNvPicPr>
          <p:nvPr/>
        </p:nvPicPr>
        <p:blipFill>
          <a:blip r:embed="rId7"/>
          <a:stretch>
            <a:fillRect/>
          </a:stretch>
        </p:blipFill>
        <p:spPr>
          <a:xfrm>
            <a:off x="3657600" y="4114800"/>
            <a:ext cx="838200" cy="838200"/>
          </a:xfrm>
          <a:prstGeom prst="rect">
            <a:avLst/>
          </a:prstGeom>
        </p:spPr>
      </p:pic>
      <p:pic>
        <p:nvPicPr>
          <p:cNvPr id="7" name="Picture 6"/>
          <p:cNvPicPr>
            <a:picLocks noChangeAspect="1"/>
          </p:cNvPicPr>
          <p:nvPr/>
        </p:nvPicPr>
        <p:blipFill>
          <a:blip r:embed="rId8"/>
          <a:stretch>
            <a:fillRect/>
          </a:stretch>
        </p:blipFill>
        <p:spPr>
          <a:xfrm>
            <a:off x="3657600" y="5791200"/>
            <a:ext cx="838200" cy="838200"/>
          </a:xfrm>
          <a:prstGeom prst="rect">
            <a:avLst/>
          </a:prstGeom>
        </p:spPr>
      </p:pic>
      <p:sp>
        <p:nvSpPr>
          <p:cNvPr id="39"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dirty="0">
                <a:solidFill>
                  <a:srgbClr val="008000"/>
                </a:solidFill>
                <a:latin typeface="+mj-lt"/>
              </a:rPr>
              <a:t> Legend</a:t>
            </a:r>
          </a:p>
        </p:txBody>
      </p:sp>
      <p:pic>
        <p:nvPicPr>
          <p:cNvPr id="40" name="Picture 39"/>
          <p:cNvPicPr>
            <a:picLocks noChangeAspect="1"/>
          </p:cNvPicPr>
          <p:nvPr/>
        </p:nvPicPr>
        <p:blipFill>
          <a:blip r:embed="rId8"/>
          <a:stretch>
            <a:fillRect/>
          </a:stretch>
        </p:blipFill>
        <p:spPr>
          <a:xfrm>
            <a:off x="8077200" y="609600"/>
            <a:ext cx="1066800" cy="1066800"/>
          </a:xfrm>
          <a:prstGeom prst="rect">
            <a:avLst/>
          </a:prstGeom>
        </p:spPr>
      </p:pic>
      <p:pic>
        <p:nvPicPr>
          <p:cNvPr id="9" name="Picture 8"/>
          <p:cNvPicPr>
            <a:picLocks noChangeAspect="1"/>
          </p:cNvPicPr>
          <p:nvPr/>
        </p:nvPicPr>
        <p:blipFill>
          <a:blip r:embed="rId9"/>
          <a:stretch>
            <a:fillRect/>
          </a:stretch>
        </p:blipFill>
        <p:spPr>
          <a:xfrm>
            <a:off x="7391400" y="5791200"/>
            <a:ext cx="838200" cy="838200"/>
          </a:xfrm>
          <a:prstGeom prst="rect">
            <a:avLst/>
          </a:prstGeom>
        </p:spPr>
      </p:pic>
    </p:spTree>
    <p:extLst>
      <p:ext uri="{BB962C8B-B14F-4D97-AF65-F5344CB8AC3E}">
        <p14:creationId xmlns:p14="http://schemas.microsoft.com/office/powerpoint/2010/main" val="771238538"/>
      </p:ext>
    </p:extLst>
  </p:cSld>
  <p:clrMapOvr>
    <a:masterClrMapping/>
  </p:clrMapOvr>
  <p:transition>
    <p:circl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7"/>
          <p:cNvGrpSpPr/>
          <p:nvPr/>
        </p:nvGrpSpPr>
        <p:grpSpPr>
          <a:xfrm>
            <a:off x="-140380" y="5257800"/>
            <a:ext cx="1588180" cy="1676401"/>
            <a:chOff x="-140380" y="5333999"/>
            <a:chExt cx="1588180" cy="1676401"/>
          </a:xfrm>
        </p:grpSpPr>
        <p:pic>
          <p:nvPicPr>
            <p:cNvPr id="15"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6"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II.B.viii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3" name="Content Placeholder 2"/>
          <p:cNvSpPr>
            <a:spLocks noGrp="1"/>
          </p:cNvSpPr>
          <p:nvPr>
            <p:ph idx="1"/>
          </p:nvPr>
        </p:nvSpPr>
        <p:spPr>
          <a:xfrm>
            <a:off x="762000" y="1371600"/>
            <a:ext cx="8001000" cy="4525963"/>
          </a:xfrm>
        </p:spPr>
        <p:txBody>
          <a:bodyPr/>
          <a:lstStyle/>
          <a:p>
            <a:pPr marL="457200" indent="-457200" eaLnBrk="1" hangingPunct="1">
              <a:buFontTx/>
              <a:buAutoNum type="arabicPeriod"/>
            </a:pPr>
            <a:r>
              <a:rPr lang="en-US" sz="2000" b="1" u="sng" dirty="0">
                <a:ea typeface="Britannic Bold" pitchFamily="-108" charset="0"/>
                <a:cs typeface="Britannic Bold" pitchFamily="-108" charset="0"/>
              </a:rPr>
              <a:t>General data collection procedures</a:t>
            </a:r>
          </a:p>
          <a:p>
            <a:pPr marL="857250" lvl="1" indent="-457200" eaLnBrk="1" hangingPunct="1">
              <a:buFont typeface="Wingdings" charset="2"/>
              <a:buChar char="q"/>
            </a:pPr>
            <a:r>
              <a:rPr lang="en-US" sz="2000" dirty="0">
                <a:ea typeface="Britannic Bold" pitchFamily="-108" charset="0"/>
                <a:cs typeface="Britannic Bold" pitchFamily="-108" charset="0"/>
              </a:rPr>
              <a:t>Data collection procedures are integrated into typical routines (e.g., </a:t>
            </a:r>
            <a:r>
              <a:rPr lang="en-US" sz="2000" dirty="0" err="1">
                <a:ea typeface="Britannic Bold" pitchFamily="-108" charset="0"/>
                <a:cs typeface="Britannic Bold" pitchFamily="-108" charset="0"/>
              </a:rPr>
              <a:t>ODRs</a:t>
            </a:r>
            <a:r>
              <a:rPr lang="en-US" sz="2000" dirty="0">
                <a:ea typeface="Britannic Bold" pitchFamily="-108" charset="0"/>
                <a:cs typeface="Britannic Bold" pitchFamily="-108" charset="0"/>
              </a:rPr>
              <a:t>, attendance, behavior incident reports)</a:t>
            </a:r>
          </a:p>
          <a:p>
            <a:pPr marL="857250" lvl="1" indent="-457200" eaLnBrk="1" hangingPunct="1">
              <a:buFont typeface="Wingdings" charset="2"/>
              <a:buChar char="q"/>
            </a:pPr>
            <a:r>
              <a:rPr lang="en-US" sz="2000" dirty="0">
                <a:ea typeface="Britannic Bold" pitchFamily="-108" charset="0"/>
                <a:cs typeface="Britannic Bold" pitchFamily="-108" charset="0"/>
              </a:rPr>
              <a:t>Data collection reports regularly checked for accuracy</a:t>
            </a:r>
          </a:p>
          <a:p>
            <a:pPr marL="857250" lvl="1" indent="-457200" eaLnBrk="1" hangingPunct="1">
              <a:buFont typeface="Wingdings" charset="2"/>
              <a:buChar char="q"/>
            </a:pPr>
            <a:r>
              <a:rPr lang="en-US" sz="2000" dirty="0">
                <a:ea typeface="Britannic Bold" pitchFamily="-108" charset="0"/>
                <a:cs typeface="Britannic Bold" pitchFamily="-108" charset="0"/>
              </a:rPr>
              <a:t>Data collection limited to information that answers important student, classroom, and school questions</a:t>
            </a:r>
          </a:p>
          <a:p>
            <a:pPr marL="857250" lvl="1" indent="-457200" eaLnBrk="1" hangingPunct="1">
              <a:buFont typeface="Wingdings" charset="2"/>
              <a:buChar char="q"/>
            </a:pPr>
            <a:r>
              <a:rPr lang="en-US" sz="2000" dirty="0">
                <a:ea typeface="Britannic Bold" pitchFamily="-108" charset="0"/>
                <a:cs typeface="Britannic Bold" pitchFamily="-108" charset="0"/>
              </a:rPr>
              <a:t>Structures and routines for staff members to receive weekly/monthly data reports about status of SW discipline</a:t>
            </a:r>
          </a:p>
          <a:p>
            <a:pPr marL="857250" lvl="1" indent="-457200" eaLnBrk="1" hangingPunct="1">
              <a:buFont typeface="Wingdings" charset="2"/>
              <a:buChar char="q"/>
            </a:pPr>
            <a:r>
              <a:rPr lang="en-US" sz="2000" dirty="0">
                <a:ea typeface="Britannic Bold" pitchFamily="-108" charset="0"/>
                <a:cs typeface="Britannic Bold" pitchFamily="-108" charset="0"/>
              </a:rPr>
              <a:t>Decision rules for guiding data analysis and actions</a:t>
            </a:r>
          </a:p>
          <a:p>
            <a:pPr marL="857250" lvl="1" indent="-457200" eaLnBrk="1" hangingPunct="1">
              <a:buFont typeface="Wingdings" charset="2"/>
              <a:buChar char="q"/>
            </a:pPr>
            <a:r>
              <a:rPr lang="en-US" sz="2000" dirty="0">
                <a:ea typeface="Britannic Bold" pitchFamily="-108" charset="0"/>
                <a:cs typeface="Britannic Bold" pitchFamily="-108" charset="0"/>
              </a:rPr>
              <a:t>Schedule for daily, weekly, monthly, quarterly feedback</a:t>
            </a:r>
          </a:p>
          <a:p>
            <a:pPr marL="857250" lvl="1" indent="-457200" eaLnBrk="1" hangingPunct="1">
              <a:buFont typeface="Wingdings" charset="2"/>
              <a:buChar char="q"/>
            </a:pPr>
            <a:r>
              <a:rPr lang="en-US" sz="2000" dirty="0">
                <a:ea typeface="Britannic Bold" pitchFamily="-108" charset="0"/>
                <a:cs typeface="Britannic Bold" pitchFamily="-108" charset="0"/>
              </a:rPr>
              <a:t>Data system managed by 2-3 staff members</a:t>
            </a:r>
          </a:p>
          <a:p>
            <a:pPr marL="857250" lvl="1" indent="-457200" eaLnBrk="1" hangingPunct="1">
              <a:buFont typeface="Wingdings" charset="2"/>
              <a:buChar char="q"/>
            </a:pPr>
            <a:r>
              <a:rPr lang="en-US" sz="2000" dirty="0">
                <a:ea typeface="Britannic Bold" pitchFamily="-108" charset="0"/>
                <a:cs typeface="Britannic Bold" pitchFamily="-108" charset="0"/>
              </a:rPr>
              <a:t>No more than 1% of time each day for managing data</a:t>
            </a:r>
          </a:p>
          <a:p>
            <a:pPr marL="857250" lvl="1" indent="-457200" eaLnBrk="1" hangingPunct="1">
              <a:buFont typeface="Wingdings" charset="2"/>
              <a:buChar char="q"/>
            </a:pPr>
            <a:r>
              <a:rPr lang="en-US" sz="2000" dirty="0">
                <a:ea typeface="Britannic Bold" pitchFamily="-108" charset="0"/>
                <a:cs typeface="Britannic Bold" pitchFamily="-108" charset="0"/>
              </a:rPr>
              <a:t>Efficient, timely, and graphic displays of data</a:t>
            </a:r>
          </a:p>
          <a:p>
            <a:pPr marL="0" indent="0" eaLnBrk="1" hangingPunct="1">
              <a:buNone/>
            </a:pPr>
            <a:endParaRPr lang="en-US" sz="2000" dirty="0">
              <a:ea typeface="Britannic Bold" pitchFamily="-108" charset="0"/>
              <a:cs typeface="Britannic Bold" pitchFamily="-108" charset="0"/>
            </a:endParaRP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Data-Based Monitoring of SWPBIS Outcomes</a:t>
            </a:r>
          </a:p>
        </p:txBody>
      </p:sp>
      <p:pic>
        <p:nvPicPr>
          <p:cNvPr id="11" name="Picture 10"/>
          <p:cNvPicPr>
            <a:picLocks noChangeAspect="1"/>
          </p:cNvPicPr>
          <p:nvPr/>
        </p:nvPicPr>
        <p:blipFill>
          <a:blip r:embed="rId3"/>
          <a:stretch>
            <a:fillRect/>
          </a:stretch>
        </p:blipFill>
        <p:spPr>
          <a:xfrm>
            <a:off x="-29667" y="914400"/>
            <a:ext cx="838200" cy="838200"/>
          </a:xfrm>
          <a:prstGeom prst="rect">
            <a:avLst/>
          </a:prstGeom>
        </p:spPr>
      </p:pic>
      <p:grpSp>
        <p:nvGrpSpPr>
          <p:cNvPr id="12" name="Group 11"/>
          <p:cNvGrpSpPr/>
          <p:nvPr/>
        </p:nvGrpSpPr>
        <p:grpSpPr>
          <a:xfrm>
            <a:off x="7667625" y="12700"/>
            <a:ext cx="1476375" cy="1447800"/>
            <a:chOff x="6858000" y="16807"/>
            <a:chExt cx="2286000" cy="2209800"/>
          </a:xfrm>
        </p:grpSpPr>
        <p:sp>
          <p:nvSpPr>
            <p:cNvPr id="13" name="Oval 12"/>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7"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DATA</a:t>
              </a:r>
            </a:p>
          </p:txBody>
        </p:sp>
      </p:grpSp>
    </p:spTree>
    <p:extLst>
      <p:ext uri="{BB962C8B-B14F-4D97-AF65-F5344CB8AC3E}">
        <p14:creationId xmlns:p14="http://schemas.microsoft.com/office/powerpoint/2010/main" val="7648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7"/>
          <p:cNvGrpSpPr/>
          <p:nvPr/>
        </p:nvGrpSpPr>
        <p:grpSpPr>
          <a:xfrm>
            <a:off x="-140380" y="5257800"/>
            <a:ext cx="1588180" cy="1676401"/>
            <a:chOff x="-140380" y="5333999"/>
            <a:chExt cx="1588180" cy="1676401"/>
          </a:xfrm>
        </p:grpSpPr>
        <p:pic>
          <p:nvPicPr>
            <p:cNvPr id="12" name="Content Placeholder 3"/>
            <p:cNvPicPr>
              <a:picLocks noChangeAspect="1"/>
            </p:cNvPicPr>
            <p:nvPr/>
          </p:nvPicPr>
          <p:blipFill>
            <a:blip r:embed="rId2"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3" name="TextBox 6"/>
            <p:cNvSpPr txBox="1">
              <a:spLocks noChangeArrowheads="1"/>
            </p:cNvSpPr>
            <p:nvPr/>
          </p:nvSpPr>
          <p:spPr bwMode="auto">
            <a:xfrm>
              <a:off x="248456" y="6380946"/>
              <a:ext cx="8945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II.B.viii</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3" name="Content Placeholder 2"/>
          <p:cNvSpPr>
            <a:spLocks noGrp="1"/>
          </p:cNvSpPr>
          <p:nvPr>
            <p:ph idx="1"/>
          </p:nvPr>
        </p:nvSpPr>
        <p:spPr>
          <a:xfrm>
            <a:off x="762000" y="1295400"/>
            <a:ext cx="6629400" cy="4525963"/>
          </a:xfrm>
        </p:spPr>
        <p:txBody>
          <a:bodyPr/>
          <a:lstStyle/>
          <a:p>
            <a:pPr marL="457200" indent="-457200" eaLnBrk="1" hangingPunct="1">
              <a:buFontTx/>
              <a:buAutoNum type="arabicPeriod" startAt="2"/>
            </a:pPr>
            <a:r>
              <a:rPr lang="en-US" sz="2000" b="1" u="sng" dirty="0">
                <a:ea typeface="Britannic Bold" pitchFamily="-108" charset="0"/>
                <a:cs typeface="Britannic Bold" pitchFamily="-108" charset="0"/>
              </a:rPr>
              <a:t>Office discipline referral procedures</a:t>
            </a:r>
          </a:p>
          <a:p>
            <a:pPr marL="857250" lvl="1" indent="-457200" eaLnBrk="1" hangingPunct="1">
              <a:buFont typeface="Wingdings" charset="2"/>
              <a:buChar char="q"/>
            </a:pPr>
            <a:r>
              <a:rPr lang="en-US" sz="2000" dirty="0">
                <a:ea typeface="Britannic Bold" pitchFamily="-108" charset="0"/>
                <a:cs typeface="Britannic Bold" pitchFamily="-108" charset="0"/>
              </a:rPr>
              <a:t>Agreed upon definitions of violations of expectations organized in a continuum</a:t>
            </a:r>
          </a:p>
          <a:p>
            <a:pPr marL="857250" lvl="1" indent="-457200" eaLnBrk="1" hangingPunct="1">
              <a:buFont typeface="Wingdings" charset="2"/>
              <a:buChar char="q"/>
            </a:pPr>
            <a:r>
              <a:rPr lang="en-US" sz="2000" dirty="0">
                <a:ea typeface="Britannic Bold" pitchFamily="-108" charset="0"/>
                <a:cs typeface="Britannic Bold" pitchFamily="-108" charset="0"/>
              </a:rPr>
              <a:t>A form for documenting noteworthy behavior incidents (ODR)</a:t>
            </a:r>
          </a:p>
          <a:p>
            <a:pPr marL="857250" lvl="1" indent="-457200" eaLnBrk="1" hangingPunct="1">
              <a:buFont typeface="Wingdings" charset="2"/>
              <a:buChar char="q"/>
            </a:pPr>
            <a:r>
              <a:rPr lang="en-US" sz="2000" dirty="0">
                <a:ea typeface="Britannic Bold" pitchFamily="-108" charset="0"/>
                <a:cs typeface="Britannic Bold" pitchFamily="-108" charset="0"/>
              </a:rPr>
              <a:t>School-wide procedures for processing/responding</a:t>
            </a:r>
          </a:p>
          <a:p>
            <a:pPr marL="857250" lvl="1" indent="-457200" eaLnBrk="1" hangingPunct="1">
              <a:buFont typeface="Wingdings" charset="2"/>
              <a:buChar char="q"/>
            </a:pPr>
            <a:r>
              <a:rPr lang="en-US" sz="2000" dirty="0">
                <a:ea typeface="Britannic Bold" pitchFamily="-108" charset="0"/>
                <a:cs typeface="Britannic Bold" pitchFamily="-108" charset="0"/>
              </a:rPr>
              <a:t>Efficient and user-friendly data input and storage</a:t>
            </a:r>
          </a:p>
          <a:p>
            <a:pPr marL="857250" lvl="1" indent="-457200" eaLnBrk="1" hangingPunct="1">
              <a:buFont typeface="Wingdings" charset="2"/>
              <a:buChar char="q"/>
            </a:pPr>
            <a:r>
              <a:rPr lang="en-US" sz="2000" dirty="0">
                <a:ea typeface="Britannic Bold" pitchFamily="-108" charset="0"/>
                <a:cs typeface="Britannic Bold" pitchFamily="-108" charset="0"/>
              </a:rPr>
              <a:t>Efficient and user-friendly process for summarizing and storing data</a:t>
            </a:r>
          </a:p>
          <a:p>
            <a:pPr marL="857250" lvl="1" indent="-457200" eaLnBrk="1" hangingPunct="1">
              <a:buFont typeface="Wingdings" charset="2"/>
              <a:buChar char="q"/>
            </a:pPr>
            <a:r>
              <a:rPr lang="en-US" sz="2000" dirty="0">
                <a:ea typeface="Britannic Bold" pitchFamily="-108" charset="0"/>
                <a:cs typeface="Britannic Bold" pitchFamily="-108" charset="0"/>
              </a:rPr>
              <a:t>Efficient and user-friendly procedures for producing visual displays of data</a:t>
            </a:r>
          </a:p>
          <a:p>
            <a:pPr marL="857250" lvl="1" indent="-457200" eaLnBrk="1" hangingPunct="1">
              <a:buFont typeface="Wingdings" charset="2"/>
              <a:buChar char="q"/>
            </a:pPr>
            <a:r>
              <a:rPr lang="en-US" sz="2000" dirty="0">
                <a:ea typeface="Britannic Bold" pitchFamily="-108" charset="0"/>
                <a:cs typeface="Britannic Bold" pitchFamily="-108" charset="0"/>
              </a:rPr>
              <a:t>Procedures for presenting data to staff on routine basis</a:t>
            </a:r>
          </a:p>
          <a:p>
            <a:pPr marL="857250" lvl="1" indent="-457200" eaLnBrk="1" hangingPunct="1">
              <a:buFont typeface="Wingdings" charset="2"/>
              <a:buChar char="q"/>
            </a:pPr>
            <a:r>
              <a:rPr lang="en-US" sz="2000" dirty="0">
                <a:ea typeface="Britannic Bold" pitchFamily="-108" charset="0"/>
                <a:cs typeface="Britannic Bold" pitchFamily="-108" charset="0"/>
              </a:rPr>
              <a:t>Procedures for making decisions and developing actions based on data</a:t>
            </a:r>
          </a:p>
        </p:txBody>
      </p:sp>
      <p:sp>
        <p:nvSpPr>
          <p:cNvPr id="6"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Data-Based Monitoring of SWPBIS Outcomes</a:t>
            </a:r>
          </a:p>
        </p:txBody>
      </p:sp>
      <p:pic>
        <p:nvPicPr>
          <p:cNvPr id="15" name="Picture 14"/>
          <p:cNvPicPr>
            <a:picLocks noChangeAspect="1"/>
          </p:cNvPicPr>
          <p:nvPr/>
        </p:nvPicPr>
        <p:blipFill>
          <a:blip r:embed="rId3"/>
          <a:stretch>
            <a:fillRect/>
          </a:stretch>
        </p:blipFill>
        <p:spPr>
          <a:xfrm>
            <a:off x="-29667" y="914400"/>
            <a:ext cx="838200" cy="838200"/>
          </a:xfrm>
          <a:prstGeom prst="rect">
            <a:avLst/>
          </a:prstGeom>
        </p:spPr>
      </p:pic>
      <p:grpSp>
        <p:nvGrpSpPr>
          <p:cNvPr id="14" name="Group 13"/>
          <p:cNvGrpSpPr/>
          <p:nvPr/>
        </p:nvGrpSpPr>
        <p:grpSpPr>
          <a:xfrm>
            <a:off x="7667625" y="12700"/>
            <a:ext cx="1476375" cy="1447800"/>
            <a:chOff x="6858000" y="16807"/>
            <a:chExt cx="2286000" cy="2209800"/>
          </a:xfrm>
        </p:grpSpPr>
        <p:sp>
          <p:nvSpPr>
            <p:cNvPr id="16" name="Oval 15"/>
            <p:cNvSpPr>
              <a:spLocks noChangeArrowheads="1"/>
            </p:cNvSpPr>
            <p:nvPr/>
          </p:nvSpPr>
          <p:spPr bwMode="auto">
            <a:xfrm>
              <a:off x="6858000" y="16807"/>
              <a:ext cx="2286000" cy="2209800"/>
            </a:xfrm>
            <a:prstGeom prst="ellipse">
              <a:avLst/>
            </a:prstGeom>
            <a:solidFill>
              <a:srgbClr val="B2ECC4">
                <a:alpha val="50000"/>
              </a:srgbClr>
            </a:solidFill>
            <a:ln w="63500">
              <a:solidFill>
                <a:srgbClr val="B2ECC4"/>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7" name="Text Box 9"/>
            <p:cNvSpPr txBox="1">
              <a:spLocks noChangeArrowheads="1"/>
            </p:cNvSpPr>
            <p:nvPr/>
          </p:nvSpPr>
          <p:spPr bwMode="auto">
            <a:xfrm rot="2905354">
              <a:off x="7880350" y="718482"/>
              <a:ext cx="850900"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DATA</a:t>
              </a:r>
            </a:p>
          </p:txBody>
        </p:sp>
      </p:grpSp>
      <p:sp>
        <p:nvSpPr>
          <p:cNvPr id="18" name="Rectangle 17"/>
          <p:cNvSpPr/>
          <p:nvPr/>
        </p:nvSpPr>
        <p:spPr>
          <a:xfrm>
            <a:off x="7315200" y="1600200"/>
            <a:ext cx="1828800" cy="17543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352573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down)">
                                      <p:cBhvr>
                                        <p:cTn id="28" dur="500"/>
                                        <p:tgtEl>
                                          <p:spTgt spid="18"/>
                                        </p:tgtEl>
                                      </p:cBhvr>
                                    </p:animEffect>
                                  </p:childTnLst>
                                </p:cTn>
                              </p:par>
                              <p:par>
                                <p:cTn id="29" presetID="1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down)">
                                      <p:cBhvr>
                                        <p:cTn id="32" dur="500"/>
                                        <p:tgtEl>
                                          <p:spTgt spid="19"/>
                                        </p:tgtEl>
                                      </p:cBhvr>
                                    </p:animEffect>
                                  </p:childTnLst>
                                </p:cTn>
                              </p:par>
                              <p:par>
                                <p:cTn id="33" presetID="12" presetClass="entr" presetSubtype="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ppt_y</p:attrName>
                                        </p:attrNameLst>
                                      </p:cBhvr>
                                      <p:tavLst>
                                        <p:tav tm="0">
                                          <p:val>
                                            <p:strVal val="#ppt_y-#ppt_h*1.125000"/>
                                          </p:val>
                                        </p:tav>
                                        <p:tav tm="100000">
                                          <p:val>
                                            <p:strVal val="#ppt_y"/>
                                          </p:val>
                                        </p:tav>
                                      </p:tavLst>
                                    </p:anim>
                                    <p:animEffect transition="in" filter="wipe(down)">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pic>
        <p:nvPicPr>
          <p:cNvPr id="67586" name="Picture 4"/>
          <p:cNvPicPr>
            <a:picLocks noChangeAspect="1"/>
          </p:cNvPicPr>
          <p:nvPr/>
        </p:nvPicPr>
        <p:blipFill>
          <a:blip r:embed="rId2"/>
          <a:srcRect/>
          <a:stretch>
            <a:fillRect/>
          </a:stretch>
        </p:blipFill>
        <p:spPr bwMode="auto">
          <a:xfrm>
            <a:off x="939800" y="0"/>
            <a:ext cx="7243763" cy="6858000"/>
          </a:xfrm>
          <a:prstGeom prst="rect">
            <a:avLst/>
          </a:prstGeom>
          <a:noFill/>
          <a:ln w="9525">
            <a:noFill/>
            <a:miter lim="800000"/>
            <a:headEnd/>
            <a:tailEnd/>
          </a:ln>
        </p:spPr>
      </p:pic>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85592" y="-10756"/>
            <a:ext cx="1083310" cy="1083310"/>
          </a:xfrm>
          <a:prstGeom prst="rect">
            <a:avLst/>
          </a:prstGeom>
          <a:noFill/>
          <a:ln>
            <a:noFill/>
          </a:ln>
        </p:spPr>
      </p:pic>
    </p:spTree>
    <p:extLst>
      <p:ext uri="{BB962C8B-B14F-4D97-AF65-F5344CB8AC3E}">
        <p14:creationId xmlns:p14="http://schemas.microsoft.com/office/powerpoint/2010/main" val="2874977783"/>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57800" y="152400"/>
            <a:ext cx="3352800" cy="2743200"/>
          </a:xfrm>
          <a:solidFill>
            <a:srgbClr val="FFFFFF"/>
          </a:solidFill>
        </p:spPr>
        <p:txBody>
          <a:bodyPr/>
          <a:lstStyle/>
          <a:p>
            <a:r>
              <a:rPr lang="en-US" dirty="0">
                <a:solidFill>
                  <a:srgbClr val="008000"/>
                </a:solidFill>
              </a:rPr>
              <a:t>Example: Office Referral Form</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rot="19775705">
            <a:off x="1104398" y="231267"/>
            <a:ext cx="4483108" cy="648588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0690" y="2438400"/>
            <a:ext cx="1083310" cy="1083310"/>
          </a:xfrm>
          <a:prstGeom prst="rect">
            <a:avLst/>
          </a:prstGeom>
          <a:noFill/>
          <a:ln>
            <a:noFill/>
          </a:ln>
        </p:spPr>
      </p:pic>
    </p:spTree>
    <p:extLst>
      <p:ext uri="{BB962C8B-B14F-4D97-AF65-F5344CB8AC3E}">
        <p14:creationId xmlns:p14="http://schemas.microsoft.com/office/powerpoint/2010/main" val="256342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10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3200" b="1" dirty="0">
                <a:solidFill>
                  <a:srgbClr val="3366FF"/>
                </a:solidFill>
              </a:rPr>
              <a:t>Procedures to Monitor</a:t>
            </a:r>
            <a:endParaRPr lang="en-US" sz="32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latin typeface="+mj-lt"/>
              </a:rPr>
              <a:t>Review guidelines for procedures to discourage violations of expected behaviors and monitor implementation and outcomes.</a:t>
            </a:r>
          </a:p>
          <a:p>
            <a:pPr eaLnBrk="1" hangingPunct="1">
              <a:lnSpc>
                <a:spcPct val="90000"/>
              </a:lnSpc>
            </a:pPr>
            <a:endParaRPr lang="en-US" sz="2400" dirty="0">
              <a:latin typeface="+mj-lt"/>
            </a:endParaRPr>
          </a:p>
          <a:p>
            <a:pPr eaLnBrk="1" hangingPunct="1">
              <a:lnSpc>
                <a:spcPct val="90000"/>
              </a:lnSpc>
            </a:pPr>
            <a:r>
              <a:rPr lang="en-US" sz="2400" dirty="0">
                <a:latin typeface="+mj-lt"/>
              </a:rPr>
              <a:t>Self-check: does your plan meet guidelines?</a:t>
            </a:r>
          </a:p>
          <a:p>
            <a:pPr lvl="1" eaLnBrk="1" hangingPunct="1">
              <a:lnSpc>
                <a:spcPct val="90000"/>
              </a:lnSpc>
            </a:pPr>
            <a:endParaRPr lang="en-US" sz="1800" dirty="0">
              <a:latin typeface="+mj-lt"/>
            </a:endParaRPr>
          </a:p>
          <a:p>
            <a:pPr eaLnBrk="1" hangingPunct="1">
              <a:lnSpc>
                <a:spcPct val="90000"/>
              </a:lnSpc>
            </a:pPr>
            <a:r>
              <a:rPr lang="en-US" sz="2400" dirty="0">
                <a:latin typeface="+mj-lt"/>
              </a:rPr>
              <a:t>Review relevant items to your action plan and add/adjust as needed.</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403864524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2" name="Rectangle 1"/>
          <p:cNvSpPr/>
          <p:nvPr/>
        </p:nvSpPr>
        <p:spPr>
          <a:xfrm>
            <a:off x="457200" y="6477000"/>
            <a:ext cx="7620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
        <p:nvSpPr>
          <p:cNvPr id="12" name="Rectangle 11"/>
          <p:cNvSpPr/>
          <p:nvPr/>
        </p:nvSpPr>
        <p:spPr>
          <a:xfrm>
            <a:off x="457200" y="1600200"/>
            <a:ext cx="7620000" cy="441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90656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II.B.ix</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grpSp>
        <p:nvGrpSpPr>
          <p:cNvPr id="16" name="Group 15"/>
          <p:cNvGrpSpPr/>
          <p:nvPr/>
        </p:nvGrpSpPr>
        <p:grpSpPr>
          <a:xfrm>
            <a:off x="7620000" y="14478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Tree>
    <p:extLst>
      <p:ext uri="{BB962C8B-B14F-4D97-AF65-F5344CB8AC3E}">
        <p14:creationId xmlns:p14="http://schemas.microsoft.com/office/powerpoint/2010/main" val="200787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333999"/>
            <a:ext cx="1588180" cy="1676401"/>
            <a:chOff x="-140380" y="5333999"/>
            <a:chExt cx="1588180" cy="1676401"/>
          </a:xfrm>
        </p:grpSpPr>
        <p:pic>
          <p:nvPicPr>
            <p:cNvPr id="6"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2" name="Title 1"/>
          <p:cNvSpPr>
            <a:spLocks noGrp="1"/>
          </p:cNvSpPr>
          <p:nvPr>
            <p:ph type="title"/>
          </p:nvPr>
        </p:nvSpPr>
        <p:spPr>
          <a:solidFill>
            <a:srgbClr val="008000"/>
          </a:solidFill>
        </p:spPr>
        <p:txBody>
          <a:bodyPr/>
          <a:lstStyle/>
          <a:p>
            <a:r>
              <a:rPr lang="en-US" dirty="0">
                <a:solidFill>
                  <a:schemeClr val="bg1"/>
                </a:solidFill>
              </a:rPr>
              <a:t>Key Systems Features</a:t>
            </a:r>
          </a:p>
        </p:txBody>
      </p:sp>
      <p:graphicFrame>
        <p:nvGraphicFramePr>
          <p:cNvPr id="4" name="Content Placeholder 3"/>
          <p:cNvGraphicFramePr>
            <a:graphicFrameLocks noGrp="1"/>
          </p:cNvGraphicFramePr>
          <p:nvPr>
            <p:ph idx="1"/>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533400" y="16764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42297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1330" name="AutoShape 2"/>
          <p:cNvCxnSpPr>
            <a:cxnSpLocks noChangeShapeType="1"/>
            <a:stCxn id="611331" idx="0"/>
            <a:endCxn id="611335" idx="3"/>
          </p:cNvCxnSpPr>
          <p:nvPr/>
        </p:nvCxnSpPr>
        <p:spPr bwMode="auto">
          <a:xfrm flipV="1">
            <a:off x="3657600" y="4264025"/>
            <a:ext cx="792163" cy="688975"/>
          </a:xfrm>
          <a:prstGeom prst="straightConnector1">
            <a:avLst/>
          </a:prstGeom>
          <a:noFill/>
          <a:ln w="63500">
            <a:solidFill>
              <a:schemeClr val="tx1"/>
            </a:solidFill>
            <a:round/>
            <a:headEnd/>
            <a:tailEnd type="triangle" w="med" len="med"/>
          </a:ln>
        </p:spPr>
      </p:cxnSp>
      <p:sp>
        <p:nvSpPr>
          <p:cNvPr id="611331" name="Oval 3">
            <a:hlinkClick r:id="" action="ppaction://noaction"/>
          </p:cNvPr>
          <p:cNvSpPr>
            <a:spLocks noChangeArrowheads="1"/>
          </p:cNvSpPr>
          <p:nvPr/>
        </p:nvSpPr>
        <p:spPr bwMode="auto">
          <a:xfrm>
            <a:off x="25146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66"/>
                </a:solidFill>
                <a:effectLst/>
                <a:uLnTx/>
                <a:uFillTx/>
                <a:latin typeface="Arial" pitchFamily="-1" charset="0"/>
                <a:ea typeface="Arial" pitchFamily="-1" charset="0"/>
                <a:cs typeface="Arial" pitchFamily="-1" charset="0"/>
              </a:rPr>
              <a:t>Evaluation</a:t>
            </a:r>
          </a:p>
        </p:txBody>
      </p:sp>
      <p:cxnSp>
        <p:nvCxnSpPr>
          <p:cNvPr id="611332" name="AutoShape 4"/>
          <p:cNvCxnSpPr>
            <a:cxnSpLocks noChangeShapeType="1"/>
            <a:stCxn id="611333" idx="2"/>
            <a:endCxn id="611331" idx="6"/>
          </p:cNvCxnSpPr>
          <p:nvPr/>
        </p:nvCxnSpPr>
        <p:spPr bwMode="auto">
          <a:xfrm flipH="1">
            <a:off x="4800600" y="5486400"/>
            <a:ext cx="1219200" cy="0"/>
          </a:xfrm>
          <a:prstGeom prst="straightConnector1">
            <a:avLst/>
          </a:prstGeom>
          <a:noFill/>
          <a:ln w="63500">
            <a:solidFill>
              <a:schemeClr val="tx1"/>
            </a:solidFill>
            <a:round/>
            <a:headEnd/>
            <a:tailEnd type="triangle" w="med" len="med"/>
          </a:ln>
        </p:spPr>
      </p:cxnSp>
      <p:sp>
        <p:nvSpPr>
          <p:cNvPr id="611333" name="Oval 5">
            <a:hlinkClick r:id="" action="ppaction://noaction"/>
          </p:cNvPr>
          <p:cNvSpPr>
            <a:spLocks noChangeArrowheads="1"/>
          </p:cNvSpPr>
          <p:nvPr/>
        </p:nvSpPr>
        <p:spPr bwMode="auto">
          <a:xfrm>
            <a:off x="6019800" y="49530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66"/>
                </a:solidFill>
                <a:effectLst/>
                <a:uLnTx/>
                <a:uFillTx/>
                <a:latin typeface="Arial" pitchFamily="-1" charset="0"/>
                <a:ea typeface="Arial" pitchFamily="-1" charset="0"/>
                <a:cs typeface="Arial" pitchFamily="-1" charset="0"/>
              </a:rPr>
              <a:t>Implementation</a:t>
            </a:r>
          </a:p>
        </p:txBody>
      </p:sp>
      <p:cxnSp>
        <p:nvCxnSpPr>
          <p:cNvPr id="611334" name="AutoShape 6"/>
          <p:cNvCxnSpPr>
            <a:cxnSpLocks noChangeShapeType="1"/>
            <a:stCxn id="611335" idx="5"/>
            <a:endCxn id="611333" idx="0"/>
          </p:cNvCxnSpPr>
          <p:nvPr/>
        </p:nvCxnSpPr>
        <p:spPr bwMode="auto">
          <a:xfrm>
            <a:off x="6066023" y="4263371"/>
            <a:ext cx="1096777" cy="689629"/>
          </a:xfrm>
          <a:prstGeom prst="straightConnector1">
            <a:avLst/>
          </a:prstGeom>
          <a:noFill/>
          <a:ln w="63500">
            <a:solidFill>
              <a:schemeClr val="tx1"/>
            </a:solidFill>
            <a:round/>
            <a:headEnd/>
            <a:tailEnd type="triangle" w="med" len="med"/>
          </a:ln>
        </p:spPr>
      </p:cxnSp>
      <p:sp>
        <p:nvSpPr>
          <p:cNvPr id="611335" name="Oval 7">
            <a:hlinkClick r:id="" action="ppaction://noaction"/>
          </p:cNvPr>
          <p:cNvSpPr>
            <a:spLocks noChangeArrowheads="1"/>
          </p:cNvSpPr>
          <p:nvPr/>
        </p:nvSpPr>
        <p:spPr bwMode="auto">
          <a:xfrm>
            <a:off x="4114800" y="3352800"/>
            <a:ext cx="2286000" cy="1066800"/>
          </a:xfrm>
          <a:prstGeom prst="ellipse">
            <a:avLst/>
          </a:prstGeom>
          <a:solidFill>
            <a:srgbClr val="99FF99"/>
          </a:soli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66"/>
                </a:solidFill>
                <a:effectLst/>
                <a:uLnTx/>
                <a:uFillTx/>
                <a:latin typeface="Arial" pitchFamily="-1" charset="0"/>
                <a:ea typeface="Arial" pitchFamily="-1" charset="0"/>
                <a:cs typeface="Arial" pitchFamily="-1" charset="0"/>
              </a:rPr>
              <a:t>Data-based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66"/>
                </a:solidFill>
                <a:effectLst/>
                <a:uLnTx/>
                <a:uFillTx/>
                <a:latin typeface="Arial" pitchFamily="-1" charset="0"/>
                <a:ea typeface="Arial" pitchFamily="-1" charset="0"/>
                <a:cs typeface="Arial" pitchFamily="-1" charset="0"/>
              </a:rPr>
              <a:t>Action Plan</a:t>
            </a:r>
          </a:p>
        </p:txBody>
      </p:sp>
      <p:cxnSp>
        <p:nvCxnSpPr>
          <p:cNvPr id="611336" name="AutoShape 8"/>
          <p:cNvCxnSpPr>
            <a:cxnSpLocks noChangeShapeType="1"/>
            <a:stCxn id="611337" idx="4"/>
            <a:endCxn id="611335" idx="0"/>
          </p:cNvCxnSpPr>
          <p:nvPr/>
        </p:nvCxnSpPr>
        <p:spPr bwMode="auto">
          <a:xfrm>
            <a:off x="5257800" y="2895600"/>
            <a:ext cx="0" cy="457200"/>
          </a:xfrm>
          <a:prstGeom prst="straightConnector1">
            <a:avLst/>
          </a:prstGeom>
          <a:noFill/>
          <a:ln w="63500">
            <a:solidFill>
              <a:schemeClr val="tx1"/>
            </a:solidFill>
            <a:round/>
            <a:headEnd/>
            <a:tailEnd type="triangle" w="med" len="med"/>
          </a:ln>
        </p:spPr>
      </p:cxnSp>
      <p:sp>
        <p:nvSpPr>
          <p:cNvPr id="611337" name="Oval 9">
            <a:hlinkClick r:id="" action="ppaction://noaction"/>
          </p:cNvPr>
          <p:cNvSpPr>
            <a:spLocks noChangeArrowheads="1"/>
          </p:cNvSpPr>
          <p:nvPr/>
        </p:nvSpPr>
        <p:spPr bwMode="auto">
          <a:xfrm>
            <a:off x="4114800" y="1828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66"/>
                </a:solidFill>
                <a:effectLst/>
                <a:uLnTx/>
                <a:uFillTx/>
                <a:latin typeface="Arial" pitchFamily="-1" charset="0"/>
                <a:ea typeface="Arial" pitchFamily="-1" charset="0"/>
                <a:cs typeface="Arial" pitchFamily="-1" charset="0"/>
              </a:rPr>
              <a:t>Agreements</a:t>
            </a:r>
          </a:p>
        </p:txBody>
      </p:sp>
      <p:cxnSp>
        <p:nvCxnSpPr>
          <p:cNvPr id="611338" name="AutoShape 10"/>
          <p:cNvCxnSpPr>
            <a:cxnSpLocks noChangeShapeType="1"/>
            <a:stCxn id="27659" idx="4"/>
            <a:endCxn id="611337" idx="0"/>
          </p:cNvCxnSpPr>
          <p:nvPr/>
        </p:nvCxnSpPr>
        <p:spPr bwMode="auto">
          <a:xfrm>
            <a:off x="5257800" y="1371600"/>
            <a:ext cx="0" cy="457200"/>
          </a:xfrm>
          <a:prstGeom prst="straightConnector1">
            <a:avLst/>
          </a:prstGeom>
          <a:noFill/>
          <a:ln w="63500">
            <a:solidFill>
              <a:schemeClr val="tx1"/>
            </a:solidFill>
            <a:round/>
            <a:headEnd/>
            <a:tailEnd type="triangle" w="med" len="med"/>
          </a:ln>
        </p:spPr>
      </p:cxnSp>
      <p:sp>
        <p:nvSpPr>
          <p:cNvPr id="27659" name="Oval 11">
            <a:hlinkClick r:id="" action="ppaction://noaction"/>
          </p:cNvPr>
          <p:cNvSpPr>
            <a:spLocks noChangeArrowheads="1"/>
          </p:cNvSpPr>
          <p:nvPr/>
        </p:nvSpPr>
        <p:spPr bwMode="auto">
          <a:xfrm>
            <a:off x="4114800" y="304800"/>
            <a:ext cx="2286000" cy="1066800"/>
          </a:xfrm>
          <a:prstGeom prst="ellipse">
            <a:avLst/>
          </a:prstGeom>
          <a:solidFill>
            <a:srgbClr val="66CCFF"/>
          </a:solidFill>
          <a:ln w="9525">
            <a:solidFill>
              <a:schemeClr val="tx1"/>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66"/>
                </a:solidFill>
                <a:effectLst/>
                <a:uLnTx/>
                <a:uFillTx/>
                <a:latin typeface="Arial" pitchFamily="-1" charset="0"/>
                <a:ea typeface="Arial" pitchFamily="-1" charset="0"/>
                <a:cs typeface="Arial" pitchFamily="-1" charset="0"/>
              </a:rPr>
              <a:t>Team</a:t>
            </a:r>
          </a:p>
        </p:txBody>
      </p:sp>
      <p:sp>
        <p:nvSpPr>
          <p:cNvPr id="27660" name="Rectangle 12"/>
          <p:cNvSpPr>
            <a:spLocks noGrp="1" noChangeArrowheads="1"/>
          </p:cNvSpPr>
          <p:nvPr>
            <p:ph type="title"/>
          </p:nvPr>
        </p:nvSpPr>
        <p:spPr>
          <a:xfrm>
            <a:off x="381000" y="457200"/>
            <a:ext cx="3352800" cy="2514600"/>
          </a:xfrm>
          <a:solidFill>
            <a:srgbClr val="008000"/>
          </a:solidFill>
        </p:spPr>
        <p:txBody>
          <a:bodyPr/>
          <a:lstStyle/>
          <a:p>
            <a:pPr eaLnBrk="1" hangingPunct="1"/>
            <a:r>
              <a:rPr lang="en-US" sz="2800">
                <a:solidFill>
                  <a:srgbClr val="FFFFFF"/>
                </a:solidFill>
              </a:rPr>
              <a:t>GENERAL IMPLEMENTATION PROCESS</a:t>
            </a:r>
          </a:p>
        </p:txBody>
      </p:sp>
      <p:grpSp>
        <p:nvGrpSpPr>
          <p:cNvPr id="16" name="Group 5"/>
          <p:cNvGrpSpPr/>
          <p:nvPr/>
        </p:nvGrpSpPr>
        <p:grpSpPr>
          <a:xfrm>
            <a:off x="-140380" y="5257800"/>
            <a:ext cx="1588180" cy="1676401"/>
            <a:chOff x="-140380" y="5333999"/>
            <a:chExt cx="1588180" cy="1676401"/>
          </a:xfrm>
        </p:grpSpPr>
        <p:pic>
          <p:nvPicPr>
            <p:cNvPr id="17"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8" name="TextBox 17"/>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pic>
        <p:nvPicPr>
          <p:cNvPr id="19" name="Picture 18"/>
          <p:cNvPicPr/>
          <p:nvPr/>
        </p:nvPicPr>
        <p:blipFill>
          <a:blip r:embed="rId4">
            <a:extLst>
              <a:ext uri="{28A0092B-C50C-407E-A947-70E740481C1C}">
                <a14:useLocalDpi xmlns:a14="http://schemas.microsoft.com/office/drawing/2010/main"/>
              </a:ext>
            </a:extLst>
          </a:blip>
          <a:srcRect/>
          <a:stretch>
            <a:fillRect/>
          </a:stretch>
        </p:blipFill>
        <p:spPr bwMode="auto">
          <a:xfrm>
            <a:off x="2895600" y="2286000"/>
            <a:ext cx="1142494" cy="1143000"/>
          </a:xfrm>
          <a:prstGeom prst="rect">
            <a:avLst/>
          </a:prstGeom>
          <a:noFill/>
          <a:ln>
            <a:noFill/>
          </a:ln>
        </p:spPr>
      </p:pic>
      <p:pic>
        <p:nvPicPr>
          <p:cNvPr id="20" name="Picture 19"/>
          <p:cNvPicPr/>
          <p:nvPr/>
        </p:nvPicPr>
        <p:blipFill>
          <a:blip r:embed="rId5">
            <a:extLst>
              <a:ext uri="{28A0092B-C50C-407E-A947-70E740481C1C}">
                <a14:useLocalDpi xmlns:a14="http://schemas.microsoft.com/office/drawing/2010/main"/>
              </a:ext>
            </a:extLst>
          </a:blip>
          <a:srcRect/>
          <a:stretch>
            <a:fillRect/>
          </a:stretch>
        </p:blipFill>
        <p:spPr bwMode="auto">
          <a:xfrm>
            <a:off x="0" y="0"/>
            <a:ext cx="1092200" cy="1092200"/>
          </a:xfrm>
          <a:prstGeom prst="rect">
            <a:avLst/>
          </a:prstGeom>
          <a:noFill/>
          <a:ln>
            <a:noFill/>
          </a:ln>
        </p:spPr>
      </p:pic>
    </p:spTree>
    <p:extLst>
      <p:ext uri="{BB962C8B-B14F-4D97-AF65-F5344CB8AC3E}">
        <p14:creationId xmlns:p14="http://schemas.microsoft.com/office/powerpoint/2010/main" val="3728553949"/>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2" name="Title 1"/>
          <p:cNvSpPr>
            <a:spLocks noGrp="1"/>
          </p:cNvSpPr>
          <p:nvPr>
            <p:ph type="title"/>
          </p:nvPr>
        </p:nvSpPr>
        <p:spPr>
          <a:solidFill>
            <a:srgbClr val="008000"/>
          </a:solidFill>
        </p:spPr>
        <p:txBody>
          <a:bodyPr/>
          <a:lstStyle/>
          <a:p>
            <a:r>
              <a:rPr lang="en-US" dirty="0">
                <a:solidFill>
                  <a:schemeClr val="bg1"/>
                </a:solidFill>
              </a:rPr>
              <a:t>Key Systems Features</a:t>
            </a:r>
          </a:p>
        </p:txBody>
      </p:sp>
      <p:graphicFrame>
        <p:nvGraphicFramePr>
          <p:cNvPr id="4" name="Content Placeholder 3"/>
          <p:cNvGraphicFramePr>
            <a:graphicFrameLocks noGrp="1"/>
          </p:cNvGraphicFramePr>
          <p:nvPr>
            <p:ph idx="1"/>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990600" y="25908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46378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8000"/>
          </a:solidFill>
        </p:spPr>
        <p:txBody>
          <a:bodyPr/>
          <a:lstStyle/>
          <a:p>
            <a:r>
              <a:rPr lang="en-US" dirty="0">
                <a:solidFill>
                  <a:schemeClr val="bg1"/>
                </a:solidFill>
              </a:rPr>
              <a:t>Action Planning</a:t>
            </a:r>
          </a:p>
        </p:txBody>
      </p:sp>
      <p:sp>
        <p:nvSpPr>
          <p:cNvPr id="3" name="Content Placeholder 2"/>
          <p:cNvSpPr>
            <a:spLocks noGrp="1"/>
          </p:cNvSpPr>
          <p:nvPr>
            <p:ph idx="1"/>
          </p:nvPr>
        </p:nvSpPr>
        <p:spPr/>
        <p:txBody>
          <a:bodyPr/>
          <a:lstStyle/>
          <a:p>
            <a:r>
              <a:rPr lang="en-US" dirty="0"/>
              <a:t>Process of </a:t>
            </a:r>
            <a:r>
              <a:rPr lang="en-US" u="sng" dirty="0">
                <a:solidFill>
                  <a:srgbClr val="008000"/>
                </a:solidFill>
              </a:rPr>
              <a:t>organizing</a:t>
            </a:r>
            <a:r>
              <a:rPr lang="en-US" dirty="0"/>
              <a:t> and using resources to enable individuals to engage in </a:t>
            </a:r>
            <a:r>
              <a:rPr lang="en-US" u="sng" dirty="0">
                <a:solidFill>
                  <a:srgbClr val="008000"/>
                </a:solidFill>
              </a:rPr>
              <a:t>activities</a:t>
            </a:r>
            <a:r>
              <a:rPr lang="en-US" dirty="0"/>
              <a:t> designed to achieve specific and important </a:t>
            </a:r>
            <a:r>
              <a:rPr lang="en-US" u="sng" dirty="0">
                <a:solidFill>
                  <a:srgbClr val="008000"/>
                </a:solidFill>
              </a:rPr>
              <a:t>outcomes </a:t>
            </a:r>
          </a:p>
        </p:txBody>
      </p:sp>
      <p:graphicFrame>
        <p:nvGraphicFramePr>
          <p:cNvPr id="6" name="Object 5"/>
          <p:cNvGraphicFramePr>
            <a:graphicFrameLocks noChangeAspect="1"/>
          </p:cNvGraphicFramePr>
          <p:nvPr/>
        </p:nvGraphicFramePr>
        <p:xfrm>
          <a:off x="1295400" y="3657600"/>
          <a:ext cx="6642100" cy="2438400"/>
        </p:xfrm>
        <a:graphic>
          <a:graphicData uri="http://schemas.openxmlformats.org/presentationml/2006/ole">
            <mc:AlternateContent xmlns:mc="http://schemas.openxmlformats.org/markup-compatibility/2006">
              <mc:Choice xmlns:v="urn:schemas-microsoft-com:vml" Requires="v">
                <p:oleObj spid="_x0000_s4140" name="Document" r:id="rId3" imgW="6642100" imgH="2438400" progId="Word.Document.12">
                  <p:embed/>
                </p:oleObj>
              </mc:Choice>
              <mc:Fallback>
                <p:oleObj name="Document" r:id="rId3" imgW="6642100" imgH="2438400" progId="Word.Document.12">
                  <p:embed/>
                  <p:pic>
                    <p:nvPicPr>
                      <p:cNvPr id="6" name="Object 5"/>
                      <p:cNvPicPr/>
                      <p:nvPr/>
                    </p:nvPicPr>
                    <p:blipFill>
                      <a:blip r:embed="rId4"/>
                      <a:stretch>
                        <a:fillRect/>
                      </a:stretch>
                    </p:blipFill>
                    <p:spPr>
                      <a:xfrm>
                        <a:off x="1295400" y="3657600"/>
                        <a:ext cx="6642100" cy="2438400"/>
                      </a:xfrm>
                      <a:prstGeom prst="rect">
                        <a:avLst/>
                      </a:prstGeom>
                    </p:spPr>
                  </p:pic>
                </p:oleObj>
              </mc:Fallback>
            </mc:AlternateContent>
          </a:graphicData>
        </a:graphic>
      </p:graphicFrame>
      <p:pic>
        <p:nvPicPr>
          <p:cNvPr id="5" name="Picture 4"/>
          <p:cNvPicPr/>
          <p:nvPr/>
        </p:nvPicPr>
        <p:blipFill>
          <a:blip r:embed="rId5">
            <a:extLst>
              <a:ext uri="{28A0092B-C50C-407E-A947-70E740481C1C}">
                <a14:useLocalDpi xmlns:a14="http://schemas.microsoft.com/office/drawing/2010/main"/>
              </a:ext>
            </a:extLst>
          </a:blip>
          <a:srcRect/>
          <a:stretch>
            <a:fillRect/>
          </a:stretch>
        </p:blipFill>
        <p:spPr bwMode="auto">
          <a:xfrm>
            <a:off x="0" y="609600"/>
            <a:ext cx="1092200" cy="1092200"/>
          </a:xfrm>
          <a:prstGeom prst="rect">
            <a:avLst/>
          </a:prstGeom>
          <a:noFill/>
          <a:ln>
            <a:noFill/>
          </a:ln>
        </p:spPr>
      </p:pic>
    </p:spTree>
    <p:extLst>
      <p:ext uri="{BB962C8B-B14F-4D97-AF65-F5344CB8AC3E}">
        <p14:creationId xmlns:p14="http://schemas.microsoft.com/office/powerpoint/2010/main" val="127778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38200" y="1524000"/>
            <a:ext cx="3792838" cy="2806700"/>
          </a:xfrm>
          <a:prstGeom prst="rect">
            <a:avLst/>
          </a:prstGeom>
          <a:ln>
            <a:solidFill>
              <a:schemeClr val="tx1"/>
            </a:solidFill>
          </a:ln>
        </p:spPr>
      </p:pic>
      <p:pic>
        <p:nvPicPr>
          <p:cNvPr id="7" name="Picture 6"/>
          <p:cNvPicPr>
            <a:picLocks noChangeAspect="1"/>
          </p:cNvPicPr>
          <p:nvPr/>
        </p:nvPicPr>
        <p:blipFill>
          <a:blip r:embed="rId3"/>
          <a:stretch>
            <a:fillRect/>
          </a:stretch>
        </p:blipFill>
        <p:spPr>
          <a:xfrm>
            <a:off x="4724400" y="4008410"/>
            <a:ext cx="3765037" cy="2819400"/>
          </a:xfrm>
          <a:prstGeom prst="rect">
            <a:avLst/>
          </a:prstGeom>
          <a:ln>
            <a:solidFill>
              <a:srgbClr val="000000"/>
            </a:solidFill>
          </a:ln>
        </p:spPr>
      </p:pic>
      <p:sp>
        <p:nvSpPr>
          <p:cNvPr id="8" name="Title 1"/>
          <p:cNvSpPr txBox="1">
            <a:spLocks/>
          </p:cNvSpPr>
          <p:nvPr/>
        </p:nvSpPr>
        <p:spPr bwMode="auto">
          <a:xfrm>
            <a:off x="685800" y="304800"/>
            <a:ext cx="7772400" cy="762000"/>
          </a:xfrm>
          <a:prstGeom prst="rect">
            <a:avLst/>
          </a:prstGeom>
          <a:solidFill>
            <a:srgbClr val="FFFFFF"/>
          </a:solidFill>
          <a:ln w="38100" cmpd="sng">
            <a:solidFill>
              <a:srgbClr val="008000"/>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Britannic Bold"/>
                <a:ea typeface="ＭＳ Ｐゴシック" pitchFamily="-108" charset="-128"/>
                <a:cs typeface="Britannic Bold"/>
              </a:defRPr>
            </a:lvl1pPr>
            <a:lvl2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2pPr>
            <a:lvl3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3pPr>
            <a:lvl4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4pPr>
            <a:lvl5pPr algn="ctr" rtl="0" eaLnBrk="0" fontAlgn="base" hangingPunct="0">
              <a:spcBef>
                <a:spcPct val="0"/>
              </a:spcBef>
              <a:spcAft>
                <a:spcPct val="0"/>
              </a:spcAft>
              <a:defRPr sz="4400">
                <a:solidFill>
                  <a:schemeClr val="tx2"/>
                </a:solidFill>
                <a:latin typeface="Britannic Bold" pitchFamily="-108" charset="0"/>
                <a:ea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a:defRPr/>
            </a:pPr>
            <a:r>
              <a:rPr lang="en-US" sz="5400" b="1" dirty="0">
                <a:solidFill>
                  <a:srgbClr val="008000"/>
                </a:solidFill>
                <a:latin typeface="+mj-lt"/>
              </a:rPr>
              <a:t> Legend</a:t>
            </a:r>
          </a:p>
        </p:txBody>
      </p:sp>
      <p:pic>
        <p:nvPicPr>
          <p:cNvPr id="9" name="Picture 8"/>
          <p:cNvPicPr>
            <a:picLocks noChangeAspect="1"/>
          </p:cNvPicPr>
          <p:nvPr/>
        </p:nvPicPr>
        <p:blipFill>
          <a:blip r:embed="rId4"/>
          <a:stretch>
            <a:fillRect/>
          </a:stretch>
        </p:blipFill>
        <p:spPr>
          <a:xfrm>
            <a:off x="8077200" y="609600"/>
            <a:ext cx="1066800" cy="1066800"/>
          </a:xfrm>
          <a:prstGeom prst="rect">
            <a:avLst/>
          </a:prstGeom>
        </p:spPr>
      </p:pic>
      <p:sp>
        <p:nvSpPr>
          <p:cNvPr id="10" name="TextBox 9"/>
          <p:cNvSpPr txBox="1"/>
          <p:nvPr/>
        </p:nvSpPr>
        <p:spPr>
          <a:xfrm>
            <a:off x="1137045" y="4419600"/>
            <a:ext cx="3434955" cy="461665"/>
          </a:xfrm>
          <a:prstGeom prst="rect">
            <a:avLst/>
          </a:prstGeom>
          <a:noFill/>
        </p:spPr>
        <p:txBody>
          <a:bodyPr wrap="none" rtlCol="0">
            <a:spAutoFit/>
          </a:bodyPr>
          <a:lstStyle/>
          <a:p>
            <a:r>
              <a:rPr lang="en-US" dirty="0"/>
              <a:t>Chapter Header (e.g., I)</a:t>
            </a:r>
          </a:p>
        </p:txBody>
      </p:sp>
      <p:sp>
        <p:nvSpPr>
          <p:cNvPr id="11" name="TextBox 10"/>
          <p:cNvSpPr txBox="1"/>
          <p:nvPr/>
        </p:nvSpPr>
        <p:spPr>
          <a:xfrm>
            <a:off x="5105400" y="3429000"/>
            <a:ext cx="2972989" cy="461665"/>
          </a:xfrm>
          <a:prstGeom prst="rect">
            <a:avLst/>
          </a:prstGeom>
          <a:noFill/>
        </p:spPr>
        <p:txBody>
          <a:bodyPr wrap="none" rtlCol="0">
            <a:spAutoFit/>
          </a:bodyPr>
          <a:lstStyle/>
          <a:p>
            <a:r>
              <a:rPr lang="en-US" dirty="0"/>
              <a:t>Section Header (I.A)</a:t>
            </a:r>
          </a:p>
        </p:txBody>
      </p:sp>
    </p:spTree>
    <p:extLst>
      <p:ext uri="{BB962C8B-B14F-4D97-AF65-F5344CB8AC3E}">
        <p14:creationId xmlns:p14="http://schemas.microsoft.com/office/powerpoint/2010/main" val="24492136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2" name="Title 1"/>
          <p:cNvSpPr>
            <a:spLocks noGrp="1"/>
          </p:cNvSpPr>
          <p:nvPr>
            <p:ph type="title"/>
          </p:nvPr>
        </p:nvSpPr>
        <p:spPr>
          <a:solidFill>
            <a:srgbClr val="008000"/>
          </a:solidFill>
        </p:spPr>
        <p:txBody>
          <a:bodyPr/>
          <a:lstStyle/>
          <a:p>
            <a:r>
              <a:rPr lang="en-US" dirty="0">
                <a:solidFill>
                  <a:schemeClr val="bg1"/>
                </a:solidFill>
              </a:rPr>
              <a:t>Key Systems Features</a:t>
            </a:r>
          </a:p>
        </p:txBody>
      </p:sp>
      <p:graphicFrame>
        <p:nvGraphicFramePr>
          <p:cNvPr id="4" name="Content Placeholder 3"/>
          <p:cNvGraphicFramePr>
            <a:graphicFrameLocks noGrp="1"/>
          </p:cNvGraphicFramePr>
          <p:nvPr>
            <p:ph idx="1"/>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1066800" y="35814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1251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467600" cy="4800599"/>
          </a:xfrm>
        </p:spPr>
        <p:txBody>
          <a:bodyPr/>
          <a:lstStyle/>
          <a:p>
            <a:pPr>
              <a:buFont typeface="Wingdings" charset="2"/>
              <a:buChar char="q"/>
            </a:pPr>
            <a:r>
              <a:rPr lang="en-US" sz="2800" dirty="0"/>
              <a:t>Use data to establish need</a:t>
            </a:r>
          </a:p>
          <a:p>
            <a:pPr lvl="1">
              <a:buFont typeface="Wingdings" charset="2"/>
              <a:buChar char="§"/>
            </a:pPr>
            <a:r>
              <a:rPr lang="en-US" sz="2400" dirty="0"/>
              <a:t>Self-assessment</a:t>
            </a:r>
          </a:p>
          <a:p>
            <a:pPr lvl="1">
              <a:buFont typeface="Wingdings" charset="2"/>
              <a:buChar char="§"/>
            </a:pPr>
            <a:r>
              <a:rPr lang="en-US" sz="2400" dirty="0"/>
              <a:t>Baseline discipline/behavior/climate data</a:t>
            </a:r>
          </a:p>
          <a:p>
            <a:pPr>
              <a:buFont typeface="Wingdings" charset="2"/>
              <a:buChar char="q"/>
            </a:pPr>
            <a:r>
              <a:rPr lang="en-US" sz="2800" dirty="0"/>
              <a:t>Establish an effective team (past item) with active administrator participation</a:t>
            </a:r>
          </a:p>
          <a:p>
            <a:pPr>
              <a:buFont typeface="Wingdings" charset="2"/>
              <a:buChar char="q"/>
            </a:pPr>
            <a:r>
              <a:rPr lang="en-US" sz="2800" dirty="0"/>
              <a:t>Present information in clear and efficient way(s)</a:t>
            </a:r>
          </a:p>
          <a:p>
            <a:pPr>
              <a:buFont typeface="Wingdings" charset="2"/>
              <a:buChar char="q"/>
            </a:pPr>
            <a:r>
              <a:rPr lang="en-US" sz="2800" dirty="0"/>
              <a:t>Obtain and incorporate feedback on all elements of SWPBIS from staff</a:t>
            </a:r>
          </a:p>
          <a:p>
            <a:pPr>
              <a:buFont typeface="Wingdings" charset="2"/>
              <a:buChar char="q"/>
            </a:pPr>
            <a:r>
              <a:rPr lang="en-US" sz="2800" dirty="0"/>
              <a:t>Start small and demonstrate success</a:t>
            </a:r>
          </a:p>
          <a:p>
            <a:endParaRPr lang="en-US" sz="2400" dirty="0"/>
          </a:p>
          <a:p>
            <a:endParaRPr lang="en-US" sz="2400" dirty="0"/>
          </a:p>
          <a:p>
            <a:endParaRPr lang="en-US" sz="2400" dirty="0"/>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Staff Buy-In</a:t>
            </a:r>
          </a:p>
        </p:txBody>
      </p:sp>
      <p:pic>
        <p:nvPicPr>
          <p:cNvPr id="6" name="Picture 5"/>
          <p:cNvPicPr>
            <a:picLocks noChangeAspect="1"/>
          </p:cNvPicPr>
          <p:nvPr/>
        </p:nvPicPr>
        <p:blipFill>
          <a:blip r:embed="rId2"/>
          <a:stretch>
            <a:fillRect/>
          </a:stretch>
        </p:blipFill>
        <p:spPr>
          <a:xfrm>
            <a:off x="-29667" y="914400"/>
            <a:ext cx="838200" cy="838200"/>
          </a:xfrm>
          <a:prstGeom prst="rect">
            <a:avLst/>
          </a:prstGeom>
        </p:spPr>
      </p:pic>
      <p:grpSp>
        <p:nvGrpSpPr>
          <p:cNvPr id="10" name="Group 9"/>
          <p:cNvGrpSpPr/>
          <p:nvPr/>
        </p:nvGrpSpPr>
        <p:grpSpPr>
          <a:xfrm>
            <a:off x="7315200" y="76200"/>
            <a:ext cx="1752600" cy="1752600"/>
            <a:chOff x="6858000" y="76200"/>
            <a:chExt cx="2209800" cy="2209800"/>
          </a:xfrm>
        </p:grpSpPr>
        <p:sp>
          <p:nvSpPr>
            <p:cNvPr id="11"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2"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
        <p:nvSpPr>
          <p:cNvPr id="8" name="Rectangle 7"/>
          <p:cNvSpPr/>
          <p:nvPr/>
        </p:nvSpPr>
        <p:spPr>
          <a:xfrm>
            <a:off x="7315200" y="1600200"/>
            <a:ext cx="1828800" cy="17543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10982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down)">
                                      <p:cBhvr>
                                        <p:cTn id="8" dur="500"/>
                                        <p:tgtEl>
                                          <p:spTgt spid="8"/>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par>
                                <p:cTn id="13" presetID="12" presetClass="entr" presetSubtype="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2" name="Title 1"/>
          <p:cNvSpPr>
            <a:spLocks noGrp="1"/>
          </p:cNvSpPr>
          <p:nvPr>
            <p:ph type="title"/>
          </p:nvPr>
        </p:nvSpPr>
        <p:spPr>
          <a:solidFill>
            <a:srgbClr val="008000"/>
          </a:solidFill>
        </p:spPr>
        <p:txBody>
          <a:bodyPr/>
          <a:lstStyle/>
          <a:p>
            <a:r>
              <a:rPr lang="en-US" dirty="0">
                <a:solidFill>
                  <a:schemeClr val="bg1"/>
                </a:solidFill>
              </a:rPr>
              <a:t>Key Systems Features</a:t>
            </a:r>
          </a:p>
        </p:txBody>
      </p:sp>
      <p:graphicFrame>
        <p:nvGraphicFramePr>
          <p:cNvPr id="4" name="Content Placeholder 3"/>
          <p:cNvGraphicFramePr>
            <a:graphicFrameLocks noGrp="1"/>
          </p:cNvGraphicFramePr>
          <p:nvPr>
            <p:ph idx="1"/>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990600" y="45720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314397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086600" cy="4800599"/>
          </a:xfrm>
        </p:spPr>
        <p:txBody>
          <a:bodyPr/>
          <a:lstStyle/>
          <a:p>
            <a:pPr lvl="0">
              <a:buFont typeface="Wingdings" charset="2"/>
              <a:buChar char="q"/>
            </a:pPr>
            <a:r>
              <a:rPr lang="en-US" sz="2800" dirty="0"/>
              <a:t>Ensure PD includes explicit training, performance feedback and ongoing coaching</a:t>
            </a:r>
          </a:p>
          <a:p>
            <a:pPr lvl="0">
              <a:buFont typeface="Wingdings" charset="2"/>
              <a:buChar char="q"/>
            </a:pPr>
            <a:r>
              <a:rPr lang="en-US" sz="2800" dirty="0"/>
              <a:t>Document staff systems in staff handbook</a:t>
            </a:r>
          </a:p>
          <a:p>
            <a:pPr lvl="0">
              <a:buFont typeface="Wingdings" charset="2"/>
              <a:buChar char="q"/>
            </a:pPr>
            <a:r>
              <a:rPr lang="en-US" sz="2800" dirty="0"/>
              <a:t>Align staff evaluation procedures with expected practices where possible</a:t>
            </a:r>
          </a:p>
          <a:p>
            <a:endParaRPr lang="en-US" sz="2400" dirty="0"/>
          </a:p>
          <a:p>
            <a:endParaRPr lang="en-US" sz="2400" dirty="0"/>
          </a:p>
          <a:p>
            <a:endParaRPr lang="en-US" sz="2400" dirty="0"/>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Embedded PD</a:t>
            </a:r>
          </a:p>
        </p:txBody>
      </p:sp>
      <p:pic>
        <p:nvPicPr>
          <p:cNvPr id="6" name="Picture 5"/>
          <p:cNvPicPr>
            <a:picLocks noChangeAspect="1"/>
          </p:cNvPicPr>
          <p:nvPr/>
        </p:nvPicPr>
        <p:blipFill>
          <a:blip r:embed="rId2"/>
          <a:stretch>
            <a:fillRect/>
          </a:stretch>
        </p:blipFill>
        <p:spPr>
          <a:xfrm>
            <a:off x="-29667" y="914400"/>
            <a:ext cx="838200" cy="838200"/>
          </a:xfrm>
          <a:prstGeom prst="rect">
            <a:avLst/>
          </a:prstGeom>
        </p:spPr>
      </p:pic>
      <p:grpSp>
        <p:nvGrpSpPr>
          <p:cNvPr id="7" name="Group 6"/>
          <p:cNvGrpSpPr/>
          <p:nvPr/>
        </p:nvGrpSpPr>
        <p:grpSpPr>
          <a:xfrm>
            <a:off x="7315200" y="76200"/>
            <a:ext cx="1752600" cy="1752600"/>
            <a:chOff x="6858000" y="76200"/>
            <a:chExt cx="2209800" cy="2209800"/>
          </a:xfrm>
        </p:grpSpPr>
        <p:sp>
          <p:nvSpPr>
            <p:cNvPr id="8"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9"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
        <p:nvSpPr>
          <p:cNvPr id="10" name="Rectangle 9"/>
          <p:cNvSpPr/>
          <p:nvPr/>
        </p:nvSpPr>
        <p:spPr>
          <a:xfrm>
            <a:off x="7315200" y="1600200"/>
            <a:ext cx="1828800" cy="17543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82015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down)">
                                      <p:cBhvr>
                                        <p:cTn id="8" dur="500"/>
                                        <p:tgtEl>
                                          <p:spTgt spid="10"/>
                                        </p:tgtEl>
                                      </p:cBhvr>
                                    </p:animEffect>
                                  </p:childTnLst>
                                </p:cTn>
                              </p:par>
                              <p:par>
                                <p:cTn id="9" presetID="1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down)">
                                      <p:cBhvr>
                                        <p:cTn id="12" dur="500"/>
                                        <p:tgtEl>
                                          <p:spTgt spid="11"/>
                                        </p:tgtEl>
                                      </p:cBhvr>
                                    </p:animEffect>
                                  </p:childTnLst>
                                </p:cTn>
                              </p:par>
                              <p:par>
                                <p:cTn id="13" presetID="1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40380" y="5257800"/>
            <a:ext cx="1588180" cy="1676401"/>
            <a:chOff x="-140380" y="5333999"/>
            <a:chExt cx="1588180" cy="1676401"/>
          </a:xfrm>
        </p:grpSpPr>
        <p:pic>
          <p:nvPicPr>
            <p:cNvPr id="6"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7" name="TextBox 6"/>
            <p:cNvSpPr txBox="1">
              <a:spLocks noChangeArrowheads="1"/>
            </p:cNvSpPr>
            <p:nvPr/>
          </p:nvSpPr>
          <p:spPr bwMode="auto">
            <a:xfrm>
              <a:off x="248456" y="6380946"/>
              <a:ext cx="742144" cy="400110"/>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I.C.iv</a:t>
              </a:r>
              <a:endPar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sp>
        <p:nvSpPr>
          <p:cNvPr id="2" name="Title 1"/>
          <p:cNvSpPr>
            <a:spLocks noGrp="1"/>
          </p:cNvSpPr>
          <p:nvPr>
            <p:ph type="title"/>
          </p:nvPr>
        </p:nvSpPr>
        <p:spPr>
          <a:solidFill>
            <a:srgbClr val="008000"/>
          </a:solidFill>
        </p:spPr>
        <p:txBody>
          <a:bodyPr/>
          <a:lstStyle/>
          <a:p>
            <a:r>
              <a:rPr lang="en-US" dirty="0">
                <a:solidFill>
                  <a:schemeClr val="bg1"/>
                </a:solidFill>
              </a:rPr>
              <a:t>Key Systems Features</a:t>
            </a:r>
          </a:p>
        </p:txBody>
      </p:sp>
      <p:graphicFrame>
        <p:nvGraphicFramePr>
          <p:cNvPr id="4" name="Content Placeholder 3"/>
          <p:cNvGraphicFramePr>
            <a:graphicFrameLocks noGrp="1"/>
          </p:cNvGraphicFramePr>
          <p:nvPr>
            <p:ph idx="1"/>
          </p:nvPr>
        </p:nvGraphicFramePr>
        <p:xfrm>
          <a:off x="457200" y="1447800"/>
          <a:ext cx="8229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533400" y="5486400"/>
            <a:ext cx="838200" cy="8382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spTree>
    <p:extLst>
      <p:ext uri="{BB962C8B-B14F-4D97-AF65-F5344CB8AC3E}">
        <p14:creationId xmlns:p14="http://schemas.microsoft.com/office/powerpoint/2010/main" val="258179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086600" cy="4800599"/>
          </a:xfrm>
        </p:spPr>
        <p:txBody>
          <a:bodyPr/>
          <a:lstStyle/>
          <a:p>
            <a:pPr lvl="0">
              <a:buFont typeface="Wingdings" charset="2"/>
              <a:buChar char="q"/>
            </a:pPr>
            <a:r>
              <a:rPr lang="en-US" sz="2400" dirty="0"/>
              <a:t>Easy and quick form of acknowledgement </a:t>
            </a:r>
          </a:p>
          <a:p>
            <a:pPr lvl="0">
              <a:buFont typeface="Wingdings" charset="2"/>
              <a:buChar char="q"/>
            </a:pPr>
            <a:r>
              <a:rPr lang="en-US" sz="2400" dirty="0"/>
              <a:t>Considerate of strategies/processes that already exist</a:t>
            </a:r>
          </a:p>
          <a:p>
            <a:pPr lvl="0">
              <a:buFont typeface="Wingdings" charset="2"/>
              <a:buChar char="q"/>
            </a:pPr>
            <a:r>
              <a:rPr lang="en-US" sz="2400" dirty="0"/>
              <a:t>Culturally, developmentally, contextually appropriate/relevant name and form of acknowledgement</a:t>
            </a:r>
          </a:p>
          <a:p>
            <a:pPr lvl="0">
              <a:buFont typeface="Wingdings" charset="2"/>
              <a:buChar char="q"/>
            </a:pPr>
            <a:r>
              <a:rPr lang="en-US" sz="2400" dirty="0"/>
              <a:t>Consider Back-up or follow-up acknowledgements</a:t>
            </a:r>
          </a:p>
          <a:p>
            <a:pPr lvl="0">
              <a:buFont typeface="Wingdings" charset="2"/>
              <a:buChar char="q"/>
            </a:pPr>
            <a:r>
              <a:rPr lang="en-US" sz="2400" dirty="0"/>
              <a:t>Schedule for initial introduction of acknowledgements and regular boosters or reimplementation of acknowledgements </a:t>
            </a:r>
          </a:p>
          <a:p>
            <a:pPr>
              <a:buFont typeface="Wingdings" charset="2"/>
              <a:buChar char="q"/>
            </a:pPr>
            <a:r>
              <a:rPr lang="en-US" sz="2400" dirty="0"/>
              <a:t>Schedule for daily, weekly, monthly, and quarterly feedback to students and staff </a:t>
            </a:r>
          </a:p>
          <a:p>
            <a:pPr>
              <a:buFont typeface="Wingdings" charset="2"/>
              <a:buChar char="q"/>
            </a:pPr>
            <a:endParaRPr lang="en-US" sz="2400" dirty="0"/>
          </a:p>
          <a:p>
            <a:pPr>
              <a:buFont typeface="Wingdings" charset="2"/>
              <a:buChar char="q"/>
            </a:pPr>
            <a:endParaRPr lang="en-US" sz="2400" dirty="0"/>
          </a:p>
        </p:txBody>
      </p:sp>
      <p:sp>
        <p:nvSpPr>
          <p:cNvPr id="5"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Staff Recognition</a:t>
            </a:r>
          </a:p>
        </p:txBody>
      </p:sp>
      <p:pic>
        <p:nvPicPr>
          <p:cNvPr id="6" name="Picture 5"/>
          <p:cNvPicPr>
            <a:picLocks noChangeAspect="1"/>
          </p:cNvPicPr>
          <p:nvPr/>
        </p:nvPicPr>
        <p:blipFill>
          <a:blip r:embed="rId2"/>
          <a:stretch>
            <a:fillRect/>
          </a:stretch>
        </p:blipFill>
        <p:spPr>
          <a:xfrm>
            <a:off x="-29667" y="914400"/>
            <a:ext cx="838200" cy="838200"/>
          </a:xfrm>
          <a:prstGeom prst="rect">
            <a:avLst/>
          </a:prstGeom>
        </p:spPr>
      </p:pic>
      <p:grpSp>
        <p:nvGrpSpPr>
          <p:cNvPr id="7" name="Group 6"/>
          <p:cNvGrpSpPr/>
          <p:nvPr/>
        </p:nvGrpSpPr>
        <p:grpSpPr>
          <a:xfrm>
            <a:off x="7315200" y="76200"/>
            <a:ext cx="1752600" cy="1752600"/>
            <a:chOff x="6858000" y="76200"/>
            <a:chExt cx="2209800" cy="2209800"/>
          </a:xfrm>
        </p:grpSpPr>
        <p:sp>
          <p:nvSpPr>
            <p:cNvPr id="8"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9"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
        <p:nvSpPr>
          <p:cNvPr id="10" name="Rectangle 9"/>
          <p:cNvSpPr/>
          <p:nvPr/>
        </p:nvSpPr>
        <p:spPr>
          <a:xfrm>
            <a:off x="7315200" y="1600200"/>
            <a:ext cx="1828800" cy="17543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126801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down)">
                                      <p:cBhvr>
                                        <p:cTn id="8" dur="500"/>
                                        <p:tgtEl>
                                          <p:spTgt spid="10"/>
                                        </p:tgtEl>
                                      </p:cBhvr>
                                    </p:animEffect>
                                  </p:childTnLst>
                                </p:cTn>
                              </p:par>
                              <p:par>
                                <p:cTn id="9" presetID="1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down)">
                                      <p:cBhvr>
                                        <p:cTn id="12" dur="500"/>
                                        <p:tgtEl>
                                          <p:spTgt spid="11"/>
                                        </p:tgtEl>
                                      </p:cBhvr>
                                    </p:animEffect>
                                  </p:childTnLst>
                                </p:cTn>
                              </p:par>
                              <p:par>
                                <p:cTn id="13" presetID="1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3366FF"/>
        </a:solidFill>
        <a:effectLst/>
      </p:bgPr>
    </p:bg>
    <p:spTree>
      <p:nvGrpSpPr>
        <p:cNvPr id="1" name=""/>
        <p:cNvGrpSpPr/>
        <p:nvPr/>
      </p:nvGrpSpPr>
      <p:grpSpPr>
        <a:xfrm>
          <a:off x="0" y="0"/>
          <a:ext cx="0" cy="0"/>
          <a:chOff x="0" y="0"/>
          <a:chExt cx="0" cy="0"/>
        </a:xfrm>
      </p:grpSpPr>
      <p:sp>
        <p:nvSpPr>
          <p:cNvPr id="139266" name="Rectangle 3"/>
          <p:cNvSpPr txBox="1">
            <a:spLocks noChangeArrowheads="1"/>
          </p:cNvSpPr>
          <p:nvPr/>
        </p:nvSpPr>
        <p:spPr bwMode="auto">
          <a:xfrm>
            <a:off x="228600" y="1600200"/>
            <a:ext cx="1905000" cy="1981200"/>
          </a:xfrm>
          <a:prstGeom prst="rect">
            <a:avLst/>
          </a:prstGeom>
          <a:solidFill>
            <a:srgbClr val="FFFFFF"/>
          </a:solid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200" b="0" i="0" u="none" strike="noStrike" kern="1200" cap="none" spc="0" normalizeH="0" baseline="0" noProof="0" dirty="0">
                <a:ln>
                  <a:noFill/>
                </a:ln>
                <a:solidFill>
                  <a:srgbClr val="000000"/>
                </a:solidFill>
                <a:effectLst/>
                <a:uLnTx/>
                <a:uFillTx/>
                <a:latin typeface="Franklin Gothic Medium"/>
                <a:ea typeface="ＭＳ Ｐゴシック" pitchFamily="-108" charset="-128"/>
              </a:rPr>
              <a:t>Work as team for 5 min</a:t>
            </a:r>
          </a:p>
        </p:txBody>
      </p:sp>
      <p:sp>
        <p:nvSpPr>
          <p:cNvPr id="139267" name="Rectangle 2"/>
          <p:cNvSpPr>
            <a:spLocks noGrp="1" noChangeArrowheads="1"/>
          </p:cNvSpPr>
          <p:nvPr>
            <p:ph type="title"/>
          </p:nvPr>
        </p:nvSpPr>
        <p:spPr>
          <a:xfrm>
            <a:off x="228600" y="228600"/>
            <a:ext cx="8686800" cy="1219200"/>
          </a:xfrm>
          <a:solidFill>
            <a:srgbClr val="FFFFFF"/>
          </a:solidFill>
        </p:spPr>
        <p:txBody>
          <a:bodyPr/>
          <a:lstStyle/>
          <a:p>
            <a:pPr eaLnBrk="1" hangingPunct="1"/>
            <a:r>
              <a:rPr lang="en-US" sz="4000" b="1" dirty="0">
                <a:solidFill>
                  <a:srgbClr val="3366FF"/>
                </a:solidFill>
              </a:rPr>
              <a:t>Self-Check:</a:t>
            </a:r>
            <a:br>
              <a:rPr lang="en-US" sz="4000" b="1" dirty="0">
                <a:solidFill>
                  <a:srgbClr val="3366FF"/>
                </a:solidFill>
              </a:rPr>
            </a:br>
            <a:r>
              <a:rPr lang="en-US" sz="3200" b="1" dirty="0">
                <a:solidFill>
                  <a:srgbClr val="3366FF"/>
                </a:solidFill>
              </a:rPr>
              <a:t>Systems to Support Staff (Revisited)</a:t>
            </a:r>
            <a:endParaRPr lang="en-US" sz="3200" b="1" i="1" dirty="0">
              <a:solidFill>
                <a:srgbClr val="3366FF"/>
              </a:solidFill>
            </a:endParaRPr>
          </a:p>
        </p:txBody>
      </p:sp>
      <p:sp>
        <p:nvSpPr>
          <p:cNvPr id="139268" name="Rectangle 3"/>
          <p:cNvSpPr>
            <a:spLocks noGrp="1" noChangeArrowheads="1"/>
          </p:cNvSpPr>
          <p:nvPr>
            <p:ph type="body" idx="1"/>
          </p:nvPr>
        </p:nvSpPr>
        <p:spPr>
          <a:xfrm>
            <a:off x="2362200" y="1600200"/>
            <a:ext cx="6477000" cy="4648200"/>
          </a:xfrm>
          <a:solidFill>
            <a:srgbClr val="FFFFFF"/>
          </a:solidFill>
        </p:spPr>
        <p:txBody>
          <a:bodyPr/>
          <a:lstStyle/>
          <a:p>
            <a:pPr eaLnBrk="1" hangingPunct="1">
              <a:lnSpc>
                <a:spcPct val="90000"/>
              </a:lnSpc>
            </a:pPr>
            <a:r>
              <a:rPr lang="en-US" sz="2400" dirty="0">
                <a:latin typeface="+mj-lt"/>
              </a:rPr>
              <a:t>Review guidelines for obtaining staff buy-in, embedded PD, and staff recognition.</a:t>
            </a:r>
          </a:p>
          <a:p>
            <a:pPr eaLnBrk="1" hangingPunct="1">
              <a:lnSpc>
                <a:spcPct val="90000"/>
              </a:lnSpc>
            </a:pPr>
            <a:endParaRPr lang="en-US" sz="2400" dirty="0">
              <a:latin typeface="+mj-lt"/>
            </a:endParaRPr>
          </a:p>
          <a:p>
            <a:pPr eaLnBrk="1" hangingPunct="1">
              <a:lnSpc>
                <a:spcPct val="90000"/>
              </a:lnSpc>
            </a:pPr>
            <a:r>
              <a:rPr lang="en-US" sz="2400" dirty="0">
                <a:latin typeface="+mj-lt"/>
              </a:rPr>
              <a:t>Self-check: do your plans meet guidelines?</a:t>
            </a:r>
          </a:p>
          <a:p>
            <a:pPr lvl="1" eaLnBrk="1" hangingPunct="1">
              <a:lnSpc>
                <a:spcPct val="90000"/>
              </a:lnSpc>
            </a:pPr>
            <a:endParaRPr lang="en-US" sz="1800" dirty="0">
              <a:latin typeface="+mj-lt"/>
            </a:endParaRPr>
          </a:p>
          <a:p>
            <a:pPr eaLnBrk="1" hangingPunct="1">
              <a:lnSpc>
                <a:spcPct val="90000"/>
              </a:lnSpc>
            </a:pPr>
            <a:r>
              <a:rPr lang="en-US" sz="2400" dirty="0">
                <a:latin typeface="+mj-lt"/>
              </a:rPr>
              <a:t>Review relevant items to your action plan and add/adjust as needed.</a:t>
            </a:r>
          </a:p>
          <a:p>
            <a:pPr eaLnBrk="1" hangingPunct="1">
              <a:lnSpc>
                <a:spcPct val="90000"/>
              </a:lnSpc>
            </a:pPr>
            <a:endParaRPr lang="en-US" sz="2400" dirty="0">
              <a:latin typeface="+mj-lt"/>
            </a:endParaRPr>
          </a:p>
        </p:txBody>
      </p:sp>
      <p:pic>
        <p:nvPicPr>
          <p:cNvPr id="10" name="Picture 9"/>
          <p:cNvPicPr>
            <a:picLocks noChangeAspect="1"/>
          </p:cNvPicPr>
          <p:nvPr/>
        </p:nvPicPr>
        <p:blipFill>
          <a:blip r:embed="rId3"/>
          <a:stretch>
            <a:fillRect/>
          </a:stretch>
        </p:blipFill>
        <p:spPr>
          <a:xfrm>
            <a:off x="8153400" y="914400"/>
            <a:ext cx="1066800" cy="1066800"/>
          </a:xfrm>
          <a:prstGeom prst="rect">
            <a:avLst/>
          </a:prstGeom>
        </p:spPr>
      </p:pic>
    </p:spTree>
    <p:extLst>
      <p:ext uri="{BB962C8B-B14F-4D97-AF65-F5344CB8AC3E}">
        <p14:creationId xmlns:p14="http://schemas.microsoft.com/office/powerpoint/2010/main" val="188388673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solidFill>
            <a:srgbClr val="008000"/>
          </a:solidFill>
        </p:spPr>
        <p:txBody>
          <a:bodyPr/>
          <a:lstStyle/>
          <a:p>
            <a:pPr eaLnBrk="1" hangingPunct="1"/>
            <a:r>
              <a:rPr lang="en-US" dirty="0">
                <a:solidFill>
                  <a:schemeClr val="bg1"/>
                </a:solidFill>
                <a:ea typeface="ＭＳ Ｐゴシック" pitchFamily="-108" charset="-128"/>
                <a:cs typeface="ＭＳ Ｐゴシック" pitchFamily="-108" charset="-128"/>
              </a:rPr>
              <a:t>Getting Started with SWPBIS</a:t>
            </a:r>
          </a:p>
        </p:txBody>
      </p:sp>
      <p:sp>
        <p:nvSpPr>
          <p:cNvPr id="71683" name="Content Placeholder 2"/>
          <p:cNvSpPr>
            <a:spLocks noGrp="1"/>
          </p:cNvSpPr>
          <p:nvPr>
            <p:ph idx="1"/>
          </p:nvPr>
        </p:nvSpPr>
        <p:spPr>
          <a:xfrm>
            <a:off x="457200" y="1600200"/>
            <a:ext cx="7620000" cy="5257800"/>
          </a:xfrm>
          <a:solidFill>
            <a:srgbClr val="FFFF00">
              <a:alpha val="50195"/>
            </a:srgbClr>
          </a:solidFill>
        </p:spPr>
        <p:txBody>
          <a:bodyPr/>
          <a:lstStyle/>
          <a:p>
            <a:pPr marL="514350" indent="-514350" eaLnBrk="1" hangingPunct="1">
              <a:buFontTx/>
              <a:buAutoNum type="arabicPeriod"/>
            </a:pPr>
            <a:r>
              <a:rPr lang="en-US" sz="2300" dirty="0">
                <a:solidFill>
                  <a:srgbClr val="000000"/>
                </a:solidFill>
              </a:rPr>
              <a:t>Establish an effective leadership team</a:t>
            </a:r>
          </a:p>
          <a:p>
            <a:pPr marL="514350" indent="-514350" eaLnBrk="1" hangingPunct="1">
              <a:buFontTx/>
              <a:buAutoNum type="arabicPeriod"/>
            </a:pPr>
            <a:r>
              <a:rPr lang="en-US" sz="2300" dirty="0">
                <a:solidFill>
                  <a:srgbClr val="000000"/>
                </a:solidFill>
              </a:rPr>
              <a:t>Develop brief statement of behavioral purpose</a:t>
            </a:r>
          </a:p>
          <a:p>
            <a:pPr marL="514350" indent="-514350" eaLnBrk="1" hangingPunct="1">
              <a:buFontTx/>
              <a:buAutoNum type="arabicPeriod"/>
            </a:pPr>
            <a:r>
              <a:rPr lang="en-US" sz="2300" dirty="0">
                <a:solidFill>
                  <a:srgbClr val="000000"/>
                </a:solidFill>
              </a:rPr>
              <a:t>Identify positive SW behavioral expectations</a:t>
            </a:r>
          </a:p>
          <a:p>
            <a:pPr marL="514350" indent="-514350" eaLnBrk="1" hangingPunct="1">
              <a:buFontTx/>
              <a:buAutoNum type="arabicPeriod"/>
            </a:pPr>
            <a:r>
              <a:rPr lang="en-US" sz="2300" dirty="0">
                <a:solidFill>
                  <a:srgbClr val="000000"/>
                </a:solidFill>
              </a:rPr>
              <a:t>Develop procedures for teaching SW expectations</a:t>
            </a:r>
          </a:p>
          <a:p>
            <a:pPr marL="514350" indent="-514350" eaLnBrk="1" hangingPunct="1">
              <a:buFontTx/>
              <a:buAutoNum type="arabicPeriod"/>
            </a:pPr>
            <a:r>
              <a:rPr lang="en-US" sz="2300" dirty="0">
                <a:solidFill>
                  <a:srgbClr val="000000"/>
                </a:solidFill>
              </a:rPr>
              <a:t>Develop procedures for teaching class-wide expectations</a:t>
            </a:r>
          </a:p>
          <a:p>
            <a:pPr marL="514350" indent="-514350" eaLnBrk="1" hangingPunct="1">
              <a:buFontTx/>
              <a:buAutoNum type="arabicPeriod"/>
            </a:pPr>
            <a:r>
              <a:rPr lang="en-US" sz="2300" dirty="0">
                <a:solidFill>
                  <a:srgbClr val="000000"/>
                </a:solidFill>
              </a:rPr>
              <a:t>Develop continuum for strengthening appropriate behavior</a:t>
            </a:r>
          </a:p>
          <a:p>
            <a:pPr marL="514350" indent="-514350" eaLnBrk="1" hangingPunct="1">
              <a:buFontTx/>
              <a:buAutoNum type="arabicPeriod"/>
            </a:pPr>
            <a:r>
              <a:rPr lang="en-US" sz="2300" dirty="0">
                <a:solidFill>
                  <a:srgbClr val="000000"/>
                </a:solidFill>
              </a:rPr>
              <a:t>Develop continuum for discouraging violations of expectations</a:t>
            </a:r>
          </a:p>
          <a:p>
            <a:pPr marL="514350" indent="-514350" eaLnBrk="1" hangingPunct="1">
              <a:buFontTx/>
              <a:buAutoNum type="arabicPeriod"/>
            </a:pPr>
            <a:r>
              <a:rPr lang="en-US" sz="2300" dirty="0">
                <a:solidFill>
                  <a:srgbClr val="000000"/>
                </a:solidFill>
              </a:rPr>
              <a:t>Develop data-based procedures for monitoring</a:t>
            </a:r>
          </a:p>
          <a:p>
            <a:pPr marL="514350" indent="-514350" eaLnBrk="1" hangingPunct="1">
              <a:buFontTx/>
              <a:buAutoNum type="arabicPeriod"/>
            </a:pPr>
            <a:r>
              <a:rPr lang="en-US" sz="2300" dirty="0">
                <a:solidFill>
                  <a:srgbClr val="000000"/>
                </a:solidFill>
              </a:rPr>
              <a:t>Develop systems to support staff</a:t>
            </a:r>
          </a:p>
          <a:p>
            <a:pPr marL="514350" indent="-514350" eaLnBrk="1" hangingPunct="1">
              <a:buFontTx/>
              <a:buAutoNum type="arabicPeriod"/>
            </a:pPr>
            <a:r>
              <a:rPr lang="en-US" sz="2300" dirty="0">
                <a:solidFill>
                  <a:srgbClr val="000000"/>
                </a:solidFill>
              </a:rPr>
              <a:t>Build routines to ensure on-going implementation</a:t>
            </a:r>
          </a:p>
          <a:p>
            <a:pPr marL="514350" indent="-514350" eaLnBrk="1" hangingPunct="1">
              <a:buFontTx/>
              <a:buAutoNum type="arabicPeriod"/>
            </a:pPr>
            <a:endParaRPr lang="en-US" sz="2300" dirty="0">
              <a:solidFill>
                <a:srgbClr val="000000"/>
              </a:solidFill>
            </a:endParaRPr>
          </a:p>
        </p:txBody>
      </p:sp>
      <p:sp>
        <p:nvSpPr>
          <p:cNvPr id="12" name="Rectangle 11"/>
          <p:cNvSpPr/>
          <p:nvPr/>
        </p:nvSpPr>
        <p:spPr>
          <a:xfrm>
            <a:off x="457200" y="1600200"/>
            <a:ext cx="7620000" cy="487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Franklin Gothic Book"/>
              <a:ea typeface="+mn-ea"/>
              <a:cs typeface="+mn-cs"/>
            </a:endParaRPr>
          </a:p>
        </p:txBody>
      </p:sp>
      <p:grpSp>
        <p:nvGrpSpPr>
          <p:cNvPr id="11" name="Group 17"/>
          <p:cNvGrpSpPr/>
          <p:nvPr/>
        </p:nvGrpSpPr>
        <p:grpSpPr>
          <a:xfrm>
            <a:off x="-152400" y="1447800"/>
            <a:ext cx="1588180" cy="1676401"/>
            <a:chOff x="-140380" y="5333999"/>
            <a:chExt cx="1588180" cy="1676401"/>
          </a:xfrm>
        </p:grpSpPr>
        <p:pic>
          <p:nvPicPr>
            <p:cNvPr id="14"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5" name="TextBox 6"/>
            <p:cNvSpPr txBox="1">
              <a:spLocks noChangeArrowheads="1"/>
            </p:cNvSpPr>
            <p:nvPr/>
          </p:nvSpPr>
          <p:spPr bwMode="auto">
            <a:xfrm>
              <a:off x="248456" y="6380946"/>
              <a:ext cx="742144" cy="338554"/>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Franklin Gothic Medium"/>
                  <a:ea typeface="ＭＳ Ｐゴシック" pitchFamily="-108" charset="-128"/>
                </a:rPr>
                <a:t>II.B.x</a:t>
              </a:r>
              <a:endParaRPr kumimoji="0" lang="en-US" sz="1600" b="1" i="0" u="none" strike="noStrike" kern="1200" cap="none" spc="0" normalizeH="0" baseline="0" noProof="0" dirty="0">
                <a:ln>
                  <a:noFill/>
                </a:ln>
                <a:solidFill>
                  <a:srgbClr val="000000"/>
                </a:solidFill>
                <a:effectLst/>
                <a:uLnTx/>
                <a:uFillTx/>
                <a:latin typeface="Franklin Gothic Medium"/>
                <a:ea typeface="ＭＳ Ｐゴシック" pitchFamily="-108" charset="-128"/>
              </a:endParaRPr>
            </a:p>
          </p:txBody>
        </p:sp>
      </p:grpSp>
      <p:grpSp>
        <p:nvGrpSpPr>
          <p:cNvPr id="16" name="Group 15"/>
          <p:cNvGrpSpPr/>
          <p:nvPr/>
        </p:nvGrpSpPr>
        <p:grpSpPr>
          <a:xfrm>
            <a:off x="7620000" y="144780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spTree>
    <p:extLst>
      <p:ext uri="{BB962C8B-B14F-4D97-AF65-F5344CB8AC3E}">
        <p14:creationId xmlns:p14="http://schemas.microsoft.com/office/powerpoint/2010/main" val="40885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19200"/>
            <a:ext cx="7239000" cy="4678363"/>
          </a:xfrm>
        </p:spPr>
        <p:txBody>
          <a:bodyPr/>
          <a:lstStyle/>
          <a:p>
            <a:pPr lvl="0">
              <a:buFont typeface="Wingdings" charset="2"/>
              <a:buChar char="q"/>
            </a:pPr>
            <a:r>
              <a:rPr lang="en-US" sz="2400" dirty="0"/>
              <a:t>Work as a team.</a:t>
            </a:r>
          </a:p>
          <a:p>
            <a:pPr lvl="0">
              <a:buFont typeface="Wingdings" charset="2"/>
              <a:buChar char="q"/>
            </a:pPr>
            <a:r>
              <a:rPr lang="en-US" sz="2400" dirty="0"/>
              <a:t>Make decisions based upon data.</a:t>
            </a:r>
          </a:p>
          <a:p>
            <a:pPr lvl="0">
              <a:buFont typeface="Wingdings" charset="2"/>
              <a:buChar char="q"/>
            </a:pPr>
            <a:r>
              <a:rPr lang="en-US" sz="2400" dirty="0"/>
              <a:t>Consider needs of all students.</a:t>
            </a:r>
          </a:p>
          <a:p>
            <a:pPr lvl="0">
              <a:buFont typeface="Wingdings" charset="2"/>
              <a:buChar char="q"/>
            </a:pPr>
            <a:r>
              <a:rPr lang="en-US" sz="2400" dirty="0"/>
              <a:t>Integrate PBS activities into other initiatives and projects.</a:t>
            </a:r>
          </a:p>
          <a:p>
            <a:pPr lvl="0">
              <a:buFont typeface="Wingdings" charset="2"/>
              <a:buChar char="q"/>
            </a:pPr>
            <a:r>
              <a:rPr lang="en-US" sz="2400" dirty="0"/>
              <a:t>Begin teaching, learning, and behavioral expectations on the first day.</a:t>
            </a:r>
          </a:p>
          <a:p>
            <a:pPr lvl="0">
              <a:buFont typeface="Wingdings" charset="2"/>
              <a:buChar char="q"/>
            </a:pPr>
            <a:r>
              <a:rPr lang="en-US" sz="2400" dirty="0"/>
              <a:t>Involve students, staff, parents, and community.</a:t>
            </a:r>
          </a:p>
          <a:p>
            <a:pPr lvl="0">
              <a:buFont typeface="Wingdings" charset="2"/>
              <a:buChar char="q"/>
            </a:pPr>
            <a:r>
              <a:rPr lang="en-US" sz="2400" dirty="0"/>
              <a:t>Increase use of reminders and pre-corrections before and after transitions.</a:t>
            </a:r>
          </a:p>
          <a:p>
            <a:pPr lvl="0">
              <a:buFont typeface="Wingdings" charset="2"/>
              <a:buChar char="q"/>
            </a:pPr>
            <a:r>
              <a:rPr lang="en-US" sz="2400" dirty="0"/>
              <a:t>Increase/maintain high rates of positive acknowledgements.</a:t>
            </a:r>
          </a:p>
          <a:p>
            <a:pPr lvl="0">
              <a:buFont typeface="Wingdings" charset="2"/>
              <a:buChar char="q"/>
            </a:pPr>
            <a:r>
              <a:rPr lang="en-US" sz="2400" dirty="0"/>
              <a:t>Specify expected outcomes of every activity.</a:t>
            </a:r>
          </a:p>
          <a:p>
            <a:pPr>
              <a:buFont typeface="Wingdings" charset="2"/>
              <a:buChar char="q"/>
            </a:pPr>
            <a:endParaRPr lang="en-US" sz="2400" dirty="0"/>
          </a:p>
        </p:txBody>
      </p:sp>
      <p:sp>
        <p:nvSpPr>
          <p:cNvPr id="11" name="Rectangle 2"/>
          <p:cNvSpPr>
            <a:spLocks noChangeArrowheads="1"/>
          </p:cNvSpPr>
          <p:nvPr/>
        </p:nvSpPr>
        <p:spPr bwMode="auto">
          <a:xfrm>
            <a:off x="457200" y="304800"/>
            <a:ext cx="7162800" cy="914400"/>
          </a:xfrm>
          <a:prstGeom prst="rect">
            <a:avLst/>
          </a:prstGeom>
          <a:solidFill>
            <a:srgbClr val="3366FF"/>
          </a:solidFill>
          <a:ln w="9525">
            <a:solidFill>
              <a:srgbClr val="FFFFFF"/>
            </a:solid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Guidelines for Building Routines for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1" charset="0"/>
                <a:ea typeface="ＭＳ Ｐゴシック" pitchFamily="-108" charset="-128"/>
              </a:rPr>
              <a:t>On-going Implementation</a:t>
            </a:r>
          </a:p>
        </p:txBody>
      </p:sp>
      <p:grpSp>
        <p:nvGrpSpPr>
          <p:cNvPr id="16" name="Group 15"/>
          <p:cNvGrpSpPr/>
          <p:nvPr/>
        </p:nvGrpSpPr>
        <p:grpSpPr>
          <a:xfrm>
            <a:off x="7620000" y="0"/>
            <a:ext cx="1447800" cy="1447800"/>
            <a:chOff x="6858000" y="76200"/>
            <a:chExt cx="2209800" cy="2209800"/>
          </a:xfrm>
        </p:grpSpPr>
        <p:sp>
          <p:nvSpPr>
            <p:cNvPr id="17" name="Oval 6"/>
            <p:cNvSpPr>
              <a:spLocks noChangeArrowheads="1"/>
            </p:cNvSpPr>
            <p:nvPr/>
          </p:nvSpPr>
          <p:spPr bwMode="auto">
            <a:xfrm>
              <a:off x="6858000" y="76200"/>
              <a:ext cx="2209800" cy="2209800"/>
            </a:xfrm>
            <a:prstGeom prst="ellipse">
              <a:avLst/>
            </a:prstGeom>
            <a:solidFill>
              <a:srgbClr val="FF99CC">
                <a:alpha val="50195"/>
              </a:srgbClr>
            </a:solidFill>
            <a:ln w="63500">
              <a:solidFill>
                <a:srgbClr val="FF99CC"/>
              </a:solidFill>
              <a:round/>
              <a:headEnd/>
              <a:tailEnd/>
            </a:ln>
          </p:spPr>
          <p:txBody>
            <a:bodyPr wrap="none"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itchFamily="-1" charset="0"/>
                <a:ea typeface="ＭＳ Ｐゴシック" pitchFamily="-108" charset="-128"/>
              </a:endParaRPr>
            </a:p>
          </p:txBody>
        </p:sp>
        <p:sp>
          <p:nvSpPr>
            <p:cNvPr id="18" name="Text Box 7"/>
            <p:cNvSpPr txBox="1">
              <a:spLocks noChangeArrowheads="1"/>
            </p:cNvSpPr>
            <p:nvPr/>
          </p:nvSpPr>
          <p:spPr bwMode="auto">
            <a:xfrm rot="18341135">
              <a:off x="6914356" y="848519"/>
              <a:ext cx="1411288" cy="400050"/>
            </a:xfrm>
            <a:prstGeom prst="rect">
              <a:avLst/>
            </a:prstGeom>
            <a:noFill/>
            <a:ln w="9525">
              <a:noFill/>
              <a:miter lim="800000"/>
              <a:headEnd/>
              <a:tailEnd/>
            </a:ln>
          </p:spPr>
          <p:txBody>
            <a:bodyPr wrap="non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1" charset="0"/>
                  <a:ea typeface="Arial" pitchFamily="-1" charset="0"/>
                  <a:cs typeface="Arial" pitchFamily="-1" charset="0"/>
                </a:rPr>
                <a:t>SYSTEMS</a:t>
              </a:r>
            </a:p>
          </p:txBody>
        </p:sp>
      </p:grpSp>
      <p:pic>
        <p:nvPicPr>
          <p:cNvPr id="8" name="Picture 7"/>
          <p:cNvPicPr>
            <a:picLocks noChangeAspect="1"/>
          </p:cNvPicPr>
          <p:nvPr/>
        </p:nvPicPr>
        <p:blipFill>
          <a:blip r:embed="rId2"/>
          <a:stretch>
            <a:fillRect/>
          </a:stretch>
        </p:blipFill>
        <p:spPr>
          <a:xfrm>
            <a:off x="-29667" y="914400"/>
            <a:ext cx="838200" cy="838200"/>
          </a:xfrm>
          <a:prstGeom prst="rect">
            <a:avLst/>
          </a:prstGeom>
        </p:spPr>
      </p:pic>
      <p:sp>
        <p:nvSpPr>
          <p:cNvPr id="9" name="Rectangle 8"/>
          <p:cNvSpPr/>
          <p:nvPr/>
        </p:nvSpPr>
        <p:spPr>
          <a:xfrm>
            <a:off x="7315200" y="1600200"/>
            <a:ext cx="1828800" cy="175432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3366FF"/>
                </a:solidFill>
                <a:effectLst/>
                <a:uLnTx/>
                <a:uFillTx/>
                <a:latin typeface="Arial" pitchFamily="-1" charset="0"/>
                <a:ea typeface="Britannic Bold" pitchFamily="-108" charset="0"/>
                <a:cs typeface="Britannic Bold" pitchFamily="-108" charset="0"/>
              </a:rPr>
              <a:t>And always remember to consider systems, culture, &amp; context:</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3352800"/>
            <a:ext cx="1826070" cy="1369553"/>
          </a:xfrm>
          <a:prstGeom prst="rect">
            <a:avLst/>
          </a:prstGeom>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4800600"/>
            <a:ext cx="1828800" cy="1371600"/>
          </a:xfrm>
          <a:prstGeom prst="rect">
            <a:avLst/>
          </a:prstGeom>
        </p:spPr>
      </p:pic>
    </p:spTree>
    <p:extLst>
      <p:ext uri="{BB962C8B-B14F-4D97-AF65-F5344CB8AC3E}">
        <p14:creationId xmlns:p14="http://schemas.microsoft.com/office/powerpoint/2010/main" val="41573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par>
                                <p:cTn id="13" presetID="12" presetClass="entr" presetSubtype="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p:tgtEl>
                                          <p:spTgt spid="12"/>
                                        </p:tgtEl>
                                        <p:attrNameLst>
                                          <p:attrName>ppt_y</p:attrName>
                                        </p:attrNameLst>
                                      </p:cBhvr>
                                      <p:tavLst>
                                        <p:tav tm="0">
                                          <p:val>
                                            <p:strVal val="#ppt_y-#ppt_h*1.125000"/>
                                          </p:val>
                                        </p:tav>
                                        <p:tav tm="100000">
                                          <p:val>
                                            <p:strVal val="#ppt_y"/>
                                          </p:val>
                                        </p:tav>
                                      </p:tavLst>
                                    </p:anim>
                                    <p:animEffect transition="in" filter="wipe(down)">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8000">
            <a:alpha val="2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2362200"/>
          </a:xfrm>
          <a:solidFill>
            <a:srgbClr val="FFFFFF"/>
          </a:solidFill>
        </p:spPr>
        <p:txBody>
          <a:bodyPr anchor="ctr"/>
          <a:lstStyle/>
          <a:p>
            <a:r>
              <a:rPr lang="en-US" sz="3600" dirty="0">
                <a:solidFill>
                  <a:srgbClr val="008000"/>
                </a:solidFill>
              </a:rPr>
              <a:t>To start your semester/year off well, begin teaching and learning activities on the first day of semester/school</a:t>
            </a:r>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05000" y="2743200"/>
            <a:ext cx="5595036" cy="4114800"/>
          </a:xfrm>
          <a:prstGeom prst="rect">
            <a:avLst/>
          </a:prstGeom>
        </p:spPr>
      </p:pic>
      <p:sp>
        <p:nvSpPr>
          <p:cNvPr id="11" name="Donut 10"/>
          <p:cNvSpPr/>
          <p:nvPr/>
        </p:nvSpPr>
        <p:spPr>
          <a:xfrm>
            <a:off x="1447800" y="4724400"/>
            <a:ext cx="2209800" cy="1905000"/>
          </a:xfrm>
          <a:prstGeom prst="donut">
            <a:avLst>
              <a:gd name="adj" fmla="val 9744"/>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ranklin Gothic Book"/>
              <a:ea typeface="+mn-ea"/>
              <a:cs typeface="+mn-cs"/>
            </a:endParaRPr>
          </a:p>
        </p:txBody>
      </p:sp>
      <p:grpSp>
        <p:nvGrpSpPr>
          <p:cNvPr id="8" name="Group 4"/>
          <p:cNvGrpSpPr/>
          <p:nvPr/>
        </p:nvGrpSpPr>
        <p:grpSpPr>
          <a:xfrm>
            <a:off x="-140380" y="5181600"/>
            <a:ext cx="1588180" cy="1676401"/>
            <a:chOff x="-140380" y="5333999"/>
            <a:chExt cx="1588180" cy="1676401"/>
          </a:xfrm>
        </p:grpSpPr>
        <p:pic>
          <p:nvPicPr>
            <p:cNvPr id="9" name="Content Placeholder 3"/>
            <p:cNvPicPr>
              <a:picLocks noChangeAspect="1"/>
            </p:cNvPicPr>
            <p:nvPr/>
          </p:nvPicPr>
          <p:blipFill>
            <a:blip r:embed="rId3" cstate="screen">
              <a:extLst>
                <a:ext uri="{28A0092B-C50C-407E-A947-70E740481C1C}">
                  <a14:useLocalDpi xmlns:a14="http://schemas.microsoft.com/office/drawing/2010/main"/>
                </a:ext>
              </a:extLst>
            </a:blip>
            <a:srcRect l="-14630" t="-1331" r="-15973" b="-5609"/>
            <a:stretch>
              <a:fillRect/>
            </a:stretch>
          </p:blipFill>
          <p:spPr bwMode="auto">
            <a:xfrm>
              <a:off x="-140380" y="5333999"/>
              <a:ext cx="1588180" cy="1676401"/>
            </a:xfrm>
            <a:prstGeom prst="rect">
              <a:avLst/>
            </a:prstGeom>
            <a:noFill/>
            <a:ln w="9525">
              <a:noFill/>
              <a:miter lim="800000"/>
              <a:headEnd/>
              <a:tailEnd/>
            </a:ln>
          </p:spPr>
        </p:pic>
        <p:sp>
          <p:nvSpPr>
            <p:cNvPr id="12" name="TextBox 11"/>
            <p:cNvSpPr txBox="1">
              <a:spLocks noChangeArrowheads="1"/>
            </p:cNvSpPr>
            <p:nvPr/>
          </p:nvSpPr>
          <p:spPr bwMode="auto">
            <a:xfrm>
              <a:off x="248456" y="6380946"/>
              <a:ext cx="742144" cy="507831"/>
            </a:xfrm>
            <a:prstGeom prst="rect">
              <a:avLst/>
            </a:prstGeom>
            <a:solidFill>
              <a:srgbClr val="FFFF00"/>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Franklin Gothic Medium"/>
                  <a:ea typeface="ＭＳ Ｐゴシック" pitchFamily="-108" charset="-128"/>
                </a:rPr>
                <a:t>CHAPTER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Franklin Gothic Medium"/>
                  <a:ea typeface="ＭＳ Ｐゴシック" pitchFamily="-108" charset="-128"/>
                </a:rPr>
                <a:t>II.B.X</a:t>
              </a:r>
            </a:p>
          </p:txBody>
        </p:sp>
      </p:grpSp>
    </p:spTree>
    <p:extLst>
      <p:ext uri="{BB962C8B-B14F-4D97-AF65-F5344CB8AC3E}">
        <p14:creationId xmlns:p14="http://schemas.microsoft.com/office/powerpoint/2010/main" val="267050055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WIS 5.0 Look and Feel">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18924</TotalTime>
  <Words>11153</Words>
  <Application>Microsoft Macintosh PowerPoint</Application>
  <PresentationFormat>On-screen Show (4:3)</PresentationFormat>
  <Paragraphs>1839</Paragraphs>
  <Slides>164</Slides>
  <Notes>105</Notes>
  <HiddenSlides>4</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164</vt:i4>
      </vt:variant>
    </vt:vector>
  </HeadingPairs>
  <TitlesOfParts>
    <vt:vector size="179" baseType="lpstr">
      <vt:lpstr>Arial</vt:lpstr>
      <vt:lpstr>Britannic Bold</vt:lpstr>
      <vt:lpstr>Calibri</vt:lpstr>
      <vt:lpstr>Franklin Gothic Book</vt:lpstr>
      <vt:lpstr>Franklin Gothic Medium</vt:lpstr>
      <vt:lpstr>Seravek-Light</vt:lpstr>
      <vt:lpstr>Stencil</vt:lpstr>
      <vt:lpstr>Symbol</vt:lpstr>
      <vt:lpstr>Times New Roman</vt:lpstr>
      <vt:lpstr>Wingdings</vt:lpstr>
      <vt:lpstr>Default Design</vt:lpstr>
      <vt:lpstr>1_Default Design</vt:lpstr>
      <vt:lpstr>SWIS 5.0 Look and Feel</vt:lpstr>
      <vt:lpstr>2_Default Design</vt:lpstr>
      <vt:lpstr>Document</vt:lpstr>
      <vt:lpstr>School-Wide Positive Behavioral Interventions and Supports (SWPBIS)</vt:lpstr>
      <vt:lpstr>Advance Organizer</vt:lpstr>
      <vt:lpstr>Tier 1 Leadership Team &amp; Coaches Meetings</vt:lpstr>
      <vt:lpstr>MAIN TRAINING OBJECTIVES in YEAR 2</vt:lpstr>
      <vt:lpstr>Training Expectations:</vt:lpstr>
      <vt:lpstr>PowerPoint Presentation</vt:lpstr>
      <vt:lpstr>Activity: Please Enter Attendance</vt:lpstr>
      <vt:lpstr>PowerPoint Presentation</vt:lpstr>
      <vt:lpstr>PowerPoint Presentation</vt:lpstr>
      <vt:lpstr>PowerPoint Presentation</vt:lpstr>
      <vt:lpstr>SWPBIS Message!</vt:lpstr>
      <vt:lpstr>SWPBIS is</vt:lpstr>
      <vt:lpstr>PowerPoint Presentation</vt:lpstr>
      <vt:lpstr>PowerPoint Presentation</vt:lpstr>
      <vt:lpstr>Continuum of School-Wide  Instructional &amp; Positive Behavior Support</vt:lpstr>
      <vt:lpstr>GENERAL IMPLEMENTATION PROCESS</vt:lpstr>
      <vt:lpstr>PowerPoint Presentation</vt:lpstr>
      <vt:lpstr>PowerPoint Presentation</vt:lpstr>
      <vt:lpstr>PowerPoint Presentation</vt:lpstr>
      <vt:lpstr>PowerPoint Presentation</vt:lpstr>
      <vt:lpstr>Example Outcome Statements</vt:lpstr>
      <vt:lpstr>Self-Check: Relevant Measurable Outcomes</vt:lpstr>
      <vt:lpstr>PowerPoint Presentation</vt:lpstr>
      <vt:lpstr>PowerPoint Presentation</vt:lpstr>
      <vt:lpstr>PowerPoint Presentation</vt:lpstr>
      <vt:lpstr>Example Data Routines</vt:lpstr>
      <vt:lpstr>Self-Check: Using Data</vt:lpstr>
      <vt:lpstr>PowerPoint Presentation</vt:lpstr>
      <vt:lpstr>PowerPoint Presentation</vt:lpstr>
      <vt:lpstr>PowerPoint Presentation</vt:lpstr>
      <vt:lpstr>Example PBIS Practices</vt:lpstr>
      <vt:lpstr>PowerPoint Presentation</vt:lpstr>
      <vt:lpstr>PowerPoint Presentation</vt:lpstr>
      <vt:lpstr>PowerPoint Presentation</vt:lpstr>
      <vt:lpstr>Example PBIS Systems</vt:lpstr>
      <vt:lpstr>PowerPoint Presentation</vt:lpstr>
      <vt:lpstr>PowerPoint Presentation</vt:lpstr>
      <vt:lpstr>PowerPoint Presentation</vt:lpstr>
      <vt:lpstr>Examples of Promoting Cultural and Contextual Fit</vt:lpstr>
      <vt:lpstr>Self-Check: Promoting Cultural &amp; Contextual Fit</vt:lpstr>
      <vt:lpstr>Getting Started with SWPBIS</vt:lpstr>
      <vt:lpstr>Getting Started with SWPBIS</vt:lpstr>
      <vt:lpstr>PowerPoint Presentation</vt:lpstr>
      <vt:lpstr>Team Composition</vt:lpstr>
      <vt:lpstr>Self-Check: Effective Leadership Team</vt:lpstr>
      <vt:lpstr>Getting Started with SWPBIS</vt:lpstr>
      <vt:lpstr>PowerPoint Presentation</vt:lpstr>
      <vt:lpstr>Examples of Purpose Statements</vt:lpstr>
      <vt:lpstr>Getting Started with SWPBIS</vt:lpstr>
      <vt:lpstr>PowerPoint Presentation</vt:lpstr>
      <vt:lpstr>City View School</vt:lpstr>
      <vt:lpstr>PowerPoint Presentation</vt:lpstr>
      <vt:lpstr>Getting Started with SWPBIS</vt:lpstr>
      <vt:lpstr>PowerPoint Presentation</vt:lpstr>
      <vt:lpstr>PowerPoint Presentation</vt:lpstr>
      <vt:lpstr>Norrback Ave. School, MA</vt:lpstr>
      <vt:lpstr>PowerPoint Presentation</vt:lpstr>
      <vt:lpstr>Active Supervision Monitoring Dismissal</vt:lpstr>
      <vt:lpstr>PowerPoint Presentation</vt:lpstr>
      <vt:lpstr>Self-Check: Explicitly Teaching Expectations</vt:lpstr>
      <vt:lpstr>Getting Started with SWPBIS</vt:lpstr>
      <vt:lpstr>PowerPoint Presentation</vt:lpstr>
      <vt:lpstr>PowerPoint Presentation</vt:lpstr>
      <vt:lpstr>Self-Check: Class-wide Expectations</vt:lpstr>
      <vt:lpstr>Getting Started with SWPBIS</vt:lpstr>
      <vt:lpstr>PowerPoint Presentation</vt:lpstr>
      <vt:lpstr>PowerPoint Presentation</vt:lpstr>
      <vt:lpstr>Establish a continuum of procedures to encourage rule following behavior</vt:lpstr>
      <vt:lpstr>Also consider these no or low cost options  (See full list compiled by Laura Riffel*)</vt:lpstr>
      <vt:lpstr>Self-Check: Procedures to Strengthen Expected Behaviors</vt:lpstr>
      <vt:lpstr>Getting Started with SWPBIS</vt:lpstr>
      <vt:lpstr>PowerPoint Presentation</vt:lpstr>
      <vt:lpstr>SWIS Example Definitions</vt:lpstr>
      <vt:lpstr>PowerPoint Presentation</vt:lpstr>
      <vt:lpstr>SWIS Example: Classroom vs. Office</vt:lpstr>
      <vt:lpstr>SWIS Example Flow Chart</vt:lpstr>
      <vt:lpstr>PowerPoint Presentation</vt:lpstr>
      <vt:lpstr>PowerPoint Presentation</vt:lpstr>
      <vt:lpstr>Getting Started with SWPBIS</vt:lpstr>
      <vt:lpstr>PowerPoint Presentation</vt:lpstr>
      <vt:lpstr>PowerPoint Presentation</vt:lpstr>
      <vt:lpstr>PowerPoint Presentation</vt:lpstr>
      <vt:lpstr>Example: Office Referral Form</vt:lpstr>
      <vt:lpstr>Self-Check: Procedures to Monitor</vt:lpstr>
      <vt:lpstr>Getting Started with SWPBIS</vt:lpstr>
      <vt:lpstr>Key Systems Features</vt:lpstr>
      <vt:lpstr>GENERAL IMPLEMENTATION PROCESS</vt:lpstr>
      <vt:lpstr>Key Systems Features</vt:lpstr>
      <vt:lpstr>Action Planning</vt:lpstr>
      <vt:lpstr>Key Systems Features</vt:lpstr>
      <vt:lpstr>PowerPoint Presentation</vt:lpstr>
      <vt:lpstr>Key Systems Features</vt:lpstr>
      <vt:lpstr>PowerPoint Presentation</vt:lpstr>
      <vt:lpstr>Key Systems Features</vt:lpstr>
      <vt:lpstr>PowerPoint Presentation</vt:lpstr>
      <vt:lpstr>Self-Check: Systems to Support Staff (Revisited)</vt:lpstr>
      <vt:lpstr>Getting Started with SWPBIS</vt:lpstr>
      <vt:lpstr>PowerPoint Presentation</vt:lpstr>
      <vt:lpstr>To start your semester/year off well, begin teaching and learning activities on the first day of semester/school</vt:lpstr>
      <vt:lpstr>Self-Check: Build On-going Routines for Sustainability</vt:lpstr>
      <vt:lpstr>Activity: Show, Tell, and Ask</vt:lpstr>
      <vt:lpstr>PowerPoint Presentation</vt:lpstr>
      <vt:lpstr>Activity: We are all Cultural Beings</vt:lpstr>
      <vt:lpstr>Activity: Discussion The Silenced Self</vt:lpstr>
      <vt:lpstr>We have a problem!</vt:lpstr>
      <vt:lpstr>Addressing Common Questions</vt:lpstr>
      <vt:lpstr>Addressing Common Questions</vt:lpstr>
      <vt:lpstr>Disproportionality in School Discipline (Losen &amp; Skiba, 2010)</vt:lpstr>
      <vt:lpstr>PowerPoint Presentation</vt:lpstr>
      <vt:lpstr>5-point Intervention to Enhance Equity in School Discipline</vt:lpstr>
      <vt:lpstr>Why a focus on effective academic instruction?</vt:lpstr>
      <vt:lpstr>What do we mean by effective academic instruction?</vt:lpstr>
      <vt:lpstr>Effects of Effective Instruction on the Achievement Gap</vt:lpstr>
      <vt:lpstr>5-point Intervention to Enhance Equity in School Discipline</vt:lpstr>
      <vt:lpstr>Why use a foundation of SWPBIS?</vt:lpstr>
      <vt:lpstr>5-point Intervention to Enhance Equity in School Discipline</vt:lpstr>
      <vt:lpstr>SWIS: Risk Indices</vt:lpstr>
      <vt:lpstr>5-point Intervention to Enhance Equity in School Discipline</vt:lpstr>
      <vt:lpstr>What does not work in policy</vt:lpstr>
      <vt:lpstr>Equity Policy Recommendations</vt:lpstr>
      <vt:lpstr>5-point Intervention to Enhance Equity in School Discipline</vt:lpstr>
      <vt:lpstr>Multiple Types of Bias</vt:lpstr>
      <vt:lpstr>Two Systems for Decision Making</vt:lpstr>
      <vt:lpstr>Different Biases, Different Solutions</vt:lpstr>
      <vt:lpstr>What is implicit bias?</vt:lpstr>
      <vt:lpstr>Implicit Bias in Auditions</vt:lpstr>
      <vt:lpstr>PowerPoint Presentation</vt:lpstr>
      <vt:lpstr>Implicit Bias and Race</vt:lpstr>
      <vt:lpstr>Implicit Bias Research: Racism is Real (Brave New Films)</vt:lpstr>
      <vt:lpstr>Implicit Bias in Early Learning (Gilliam et al., 2016)</vt:lpstr>
      <vt:lpstr>Implicit Bias in Early Learning (Gilliam et al., 2016)</vt:lpstr>
      <vt:lpstr>Implicit Bias in Early Learning </vt:lpstr>
      <vt:lpstr>PowerPoint Presentation</vt:lpstr>
      <vt:lpstr>Addressing Common Questions</vt:lpstr>
      <vt:lpstr>Remember:  Implicit Bias</vt:lpstr>
      <vt:lpstr>Video for discussion</vt:lpstr>
      <vt:lpstr>Activity: Explore Implicit Bias</vt:lpstr>
      <vt:lpstr>A Unidimensional View of Bias</vt:lpstr>
      <vt:lpstr>A Multidimensional View of Bias</vt:lpstr>
      <vt:lpstr>Decision Points</vt:lpstr>
      <vt:lpstr>Decision States: Setting Events</vt:lpstr>
      <vt:lpstr>Decision States: Resource Depletion          </vt:lpstr>
      <vt:lpstr>VDPs from national ODR data</vt:lpstr>
      <vt:lpstr>Activity: Explore Vulnerable Decision Points</vt:lpstr>
      <vt:lpstr>Reduce Effects of Implicit Bias through Specific Training</vt:lpstr>
      <vt:lpstr>Two-step Neutralizing Routine (STAFF):</vt:lpstr>
      <vt:lpstr>Neutralizing Routines</vt:lpstr>
      <vt:lpstr>What makes a good neutralizing routine?</vt:lpstr>
      <vt:lpstr>Neutralizing Routine Examples</vt:lpstr>
      <vt:lpstr>Example: Neutralizing Routine</vt:lpstr>
      <vt:lpstr>Example: Classwide “Reset” Routine</vt:lpstr>
      <vt:lpstr>Example: Two-step Neutralizing Routine for Administrators (Susan Barrett) </vt:lpstr>
      <vt:lpstr>The Restorative Chat  (Lucille Eber)</vt:lpstr>
      <vt:lpstr>Activity: Developing a Neutralizing Routine</vt:lpstr>
      <vt:lpstr>Self-Check: Equity </vt:lpstr>
      <vt:lpstr>PowerPoint Presentation</vt:lpstr>
      <vt:lpstr>Activity: Action Planning</vt:lpstr>
      <vt:lpstr>PowerPoint Presentation</vt:lpstr>
      <vt:lpstr>SWPBIS Message!</vt:lpstr>
      <vt:lpstr>PowerPoint Presentation</vt:lpstr>
      <vt:lpstr>PowerPoint Presentation</vt:lpstr>
      <vt:lpstr>GENERAL IMPLEMENTATION PROCESS</vt:lpstr>
      <vt:lpstr>Getting Started with SWPBIS</vt:lpstr>
      <vt:lpstr>Consider Tattoos!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Universal     Secondary       Primary</dc:title>
  <dc:creator>Brandi Simonsen</dc:creator>
  <cp:lastModifiedBy>Feinberg, Adam</cp:lastModifiedBy>
  <cp:revision>457</cp:revision>
  <dcterms:created xsi:type="dcterms:W3CDTF">2015-04-22T02:25:07Z</dcterms:created>
  <dcterms:modified xsi:type="dcterms:W3CDTF">2019-11-22T15:09:54Z</dcterms:modified>
</cp:coreProperties>
</file>