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3.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4.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5.xml" ContentType="application/vnd.openxmlformats-officedocument.presentationml.comments+xml"/>
  <Override PartName="/ppt/notesSlides/notesSlide19.xml" ContentType="application/vnd.openxmlformats-officedocument.presentationml.notesSlide+xml"/>
  <Override PartName="/ppt/comments/comment6.xml" ContentType="application/vnd.openxmlformats-officedocument.presentationml.comments+xml"/>
  <Override PartName="/ppt/tags/tag1.xml" ContentType="application/vnd.openxmlformats-officedocument.presentationml.tags+xml"/>
  <Override PartName="/ppt/notesSlides/notesSlide20.xml" ContentType="application/vnd.openxmlformats-officedocument.presentationml.notesSlide+xml"/>
  <Override PartName="/ppt/comments/comment7.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8.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94" r:id="rId3"/>
  </p:sldMasterIdLst>
  <p:notesMasterIdLst>
    <p:notesMasterId r:id="rId83"/>
  </p:notesMasterIdLst>
  <p:handoutMasterIdLst>
    <p:handoutMasterId r:id="rId84"/>
  </p:handoutMasterIdLst>
  <p:sldIdLst>
    <p:sldId id="1234" r:id="rId4"/>
    <p:sldId id="1201" r:id="rId5"/>
    <p:sldId id="1202" r:id="rId6"/>
    <p:sldId id="1203" r:id="rId7"/>
    <p:sldId id="1204" r:id="rId8"/>
    <p:sldId id="1068" r:id="rId9"/>
    <p:sldId id="1205" r:id="rId10"/>
    <p:sldId id="1206" r:id="rId11"/>
    <p:sldId id="1207" r:id="rId12"/>
    <p:sldId id="1209" r:id="rId13"/>
    <p:sldId id="1180" r:id="rId14"/>
    <p:sldId id="1251" r:id="rId15"/>
    <p:sldId id="1006" r:id="rId16"/>
    <p:sldId id="260" r:id="rId17"/>
    <p:sldId id="1253" r:id="rId18"/>
    <p:sldId id="1252" r:id="rId19"/>
    <p:sldId id="1258" r:id="rId20"/>
    <p:sldId id="821" r:id="rId21"/>
    <p:sldId id="1255" r:id="rId22"/>
    <p:sldId id="1256" r:id="rId23"/>
    <p:sldId id="1259" r:id="rId24"/>
    <p:sldId id="1257" r:id="rId25"/>
    <p:sldId id="1260" r:id="rId26"/>
    <p:sldId id="1261" r:id="rId27"/>
    <p:sldId id="1262" r:id="rId28"/>
    <p:sldId id="1263" r:id="rId29"/>
    <p:sldId id="1254" r:id="rId30"/>
    <p:sldId id="820" r:id="rId31"/>
    <p:sldId id="1250" r:id="rId32"/>
    <p:sldId id="1249" r:id="rId33"/>
    <p:sldId id="264" r:id="rId34"/>
    <p:sldId id="1265" r:id="rId35"/>
    <p:sldId id="1266" r:id="rId36"/>
    <p:sldId id="1267" r:id="rId37"/>
    <p:sldId id="1268" r:id="rId38"/>
    <p:sldId id="273" r:id="rId39"/>
    <p:sldId id="272" r:id="rId40"/>
    <p:sldId id="380" r:id="rId41"/>
    <p:sldId id="1074" r:id="rId42"/>
    <p:sldId id="1246" r:id="rId43"/>
    <p:sldId id="1241" r:id="rId44"/>
    <p:sldId id="309" r:id="rId45"/>
    <p:sldId id="351" r:id="rId46"/>
    <p:sldId id="520" r:id="rId47"/>
    <p:sldId id="523" r:id="rId48"/>
    <p:sldId id="543" r:id="rId49"/>
    <p:sldId id="1242" r:id="rId50"/>
    <p:sldId id="1240" r:id="rId51"/>
    <p:sldId id="866" r:id="rId52"/>
    <p:sldId id="1236" r:id="rId53"/>
    <p:sldId id="1196" r:id="rId54"/>
    <p:sldId id="730" r:id="rId55"/>
    <p:sldId id="1264" r:id="rId56"/>
    <p:sldId id="262" r:id="rId57"/>
    <p:sldId id="263" r:id="rId58"/>
    <p:sldId id="275" r:id="rId59"/>
    <p:sldId id="1213" r:id="rId60"/>
    <p:sldId id="1232" r:id="rId61"/>
    <p:sldId id="1214" r:id="rId62"/>
    <p:sldId id="1215" r:id="rId63"/>
    <p:sldId id="1216" r:id="rId64"/>
    <p:sldId id="1217" r:id="rId65"/>
    <p:sldId id="1218" r:id="rId66"/>
    <p:sldId id="1219" r:id="rId67"/>
    <p:sldId id="1228" r:id="rId68"/>
    <p:sldId id="1083" r:id="rId69"/>
    <p:sldId id="1222" r:id="rId70"/>
    <p:sldId id="1223" r:id="rId71"/>
    <p:sldId id="1224" r:id="rId72"/>
    <p:sldId id="1225" r:id="rId73"/>
    <p:sldId id="1226" r:id="rId74"/>
    <p:sldId id="1243" r:id="rId75"/>
    <p:sldId id="1244" r:id="rId76"/>
    <p:sldId id="1245" r:id="rId77"/>
    <p:sldId id="1190" r:id="rId78"/>
    <p:sldId id="1191" r:id="rId79"/>
    <p:sldId id="1192" r:id="rId80"/>
    <p:sldId id="1227" r:id="rId81"/>
    <p:sldId id="1189"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Pohlman" initials="" lastIdx="2" clrIdx="0"/>
  <p:cmAuthor id="2" name="Feinberg, Adam" initials="FA" lastIdx="21" clrIdx="1">
    <p:extLst>
      <p:ext uri="{19B8F6BF-5375-455C-9EA6-DF929625EA0E}">
        <p15:presenceInfo xmlns:p15="http://schemas.microsoft.com/office/powerpoint/2012/main" userId="S::adam.feinberg@uconn.edu::177393b2-bc5b-4b41-8d24-c053677dafcb" providerId="AD"/>
      </p:ext>
    </p:extLst>
  </p:cmAuthor>
  <p:cmAuthor id="3" name="Simonsen, Brandi" initials="SB" lastIdx="2" clrIdx="2">
    <p:extLst>
      <p:ext uri="{19B8F6BF-5375-455C-9EA6-DF929625EA0E}">
        <p15:presenceInfo xmlns:p15="http://schemas.microsoft.com/office/powerpoint/2012/main" userId="S::brandi.simonsen@uconn.edu::b4c44b03-2295-445b-acba-254a80b18374" providerId="AD"/>
      </p:ext>
    </p:extLst>
  </p:cmAuthor>
  <p:cmAuthor id="4" name="Katie Meyer" initials="KM" lastIdx="4" clrIdx="3">
    <p:extLst>
      <p:ext uri="{19B8F6BF-5375-455C-9EA6-DF929625EA0E}">
        <p15:presenceInfo xmlns:p15="http://schemas.microsoft.com/office/powerpoint/2012/main" userId="S::kmeyer@mayinstitute.org::3a9fa68d-82da-4505-b9ec-d573cd677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FFFFFF"/>
    <a:srgbClr val="FF6FCF"/>
    <a:srgbClr val="FFFFCC"/>
    <a:srgbClr val="EAEAEA"/>
    <a:srgbClr val="CAC0DE"/>
    <a:srgbClr val="B2ECC4"/>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317"/>
    <p:restoredTop sz="86938" autoAdjust="0"/>
  </p:normalViewPr>
  <p:slideViewPr>
    <p:cSldViewPr>
      <p:cViewPr varScale="1">
        <p:scale>
          <a:sx n="107" d="100"/>
          <a:sy n="107" d="100"/>
        </p:scale>
        <p:origin x="108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8-22T15:56:13.651" idx="18">
    <p:pos x="10" y="10"/>
    <p:text>I am assuming the first alignment definition comes from Webster dictionary. If so should we note this for our trainers?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8-22T15:59:14.195" idx="19">
    <p:pos x="10" y="10"/>
    <p:text>added hyperlink to green box as well as in notes.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9-08-23T14:01:15.279" idx="2">
    <p:pos x="10" y="10"/>
    <p:text>I think there's a word missing in c) after "acceptable"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9-08-23T14:04:49.511" idx="3">
    <p:pos x="3882" y="2177"/>
    <p:text>I love this example!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7-25T11:08:02.283" idx="12">
    <p:pos x="10" y="10"/>
    <p:text>Eber/ Barrett</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7-25T11:08:08.191" idx="13">
    <p:pos x="10" y="10"/>
    <p:text>Eber/ Barrett</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07-25T11:08:22.602" idx="14">
    <p:pos x="10" y="10"/>
    <p:text>Eber/ Barrett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9-07-25T11:08:44.067" idx="17">
    <p:pos x="10" y="10"/>
    <p:text>This is modified from Kent, but I modified it with Sara Whitcomb.</p:text>
    <p:extLst>
      <p:ext uri="{C676402C-5697-4E1C-873F-D02D1690AC5C}">
        <p15:threadingInfo xmlns:p15="http://schemas.microsoft.com/office/powerpoint/2012/main" timeZoneBias="240"/>
      </p:ext>
    </p:extLst>
  </p:cm>
  <p:cm authorId="3" dt="2019-08-21T13:21:48.674" idx="2">
    <p:pos x="10" y="106"/>
    <p:text>I like this, but outcome data seem to show up twice???  The top could be tweaked by saying OUTCOMES (Goals) and including outcome/impact data at bottom</p:text>
    <p:extLst>
      <p:ext uri="{C676402C-5697-4E1C-873F-D02D1690AC5C}">
        <p15:threadingInfo xmlns:p15="http://schemas.microsoft.com/office/powerpoint/2012/main" timeZoneBias="420">
          <p15:parentCm authorId="2" idx="17"/>
        </p15:threadingInfo>
      </p:ext>
    </p:extLst>
  </p:cm>
  <p:cm authorId="2" dt="2019-08-22T16:10:39.508" idx="20">
    <p:pos x="10" y="202"/>
    <p:text>Oh, good call. I didn't see the word measure in there. I agree.</p:text>
    <p:extLst>
      <p:ext uri="{C676402C-5697-4E1C-873F-D02D1690AC5C}">
        <p15:threadingInfo xmlns:p15="http://schemas.microsoft.com/office/powerpoint/2012/main" timeZoneBias="420">
          <p15:parentCm authorId="2" idx="17"/>
        </p15:threadingInfo>
      </p:ext>
    </p:extLst>
  </p:cm>
  <p:cm authorId="2" dt="2019-08-22T16:12:00.712" idx="21">
    <p:pos x="10" y="298"/>
    <p:text>Changed!</p:text>
    <p:extLst>
      <p:ext uri="{C676402C-5697-4E1C-873F-D02D1690AC5C}">
        <p15:threadingInfo xmlns:p15="http://schemas.microsoft.com/office/powerpoint/2012/main" timeZoneBias="420">
          <p15:parentCm authorId="2" idx="17"/>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A3E33F02-FF69-B345-85F1-12A7F0958ACC}" type="presOf" srcId="{90BB7C8E-C886-40C7-B54F-2F1274C488B6}" destId="{73B8297C-E026-4F7A-A91D-6D63AE093033}" srcOrd="0" destOrd="0" presId="urn:microsoft.com/office/officeart/2005/8/layout/vList5"/>
    <dgm:cxn modelId="{22CFA714-675C-5D4A-B813-C9C0E09CD616}" type="presOf" srcId="{9ADDCAEC-1D78-4949-908C-25CD2ABB84E9}" destId="{38A38705-5C12-4DC9-AF98-210868F22923}" srcOrd="0" destOrd="1" presId="urn:microsoft.com/office/officeart/2005/8/layout/vList5"/>
    <dgm:cxn modelId="{63C83421-DAF4-1F4E-87DC-8C592D104387}" type="presOf" srcId="{9B7C389F-29D8-4A65-97D5-D993500DDE1B}" destId="{8D309314-6CF2-442B-9C70-6BF1DCB0DB03}" srcOrd="0" destOrd="1" presId="urn:microsoft.com/office/officeart/2005/8/layout/vList5"/>
    <dgm:cxn modelId="{2095DD25-9AA3-4062-85E9-1B50F364C982}" srcId="{7ABF3CFF-019E-4A09-B197-CF0920AF7E62}" destId="{0B004381-5F6F-462D-806D-A87F56CA9BB0}" srcOrd="0" destOrd="0" parTransId="{82B8BAA3-AB11-4CA1-89B5-2B4BF6037BCF}" sibTransId="{F676F31F-2124-4D4B-8774-7C30D9E81FB0}"/>
    <dgm:cxn modelId="{708E7C40-D458-5841-80D4-BBB6143F15DC}" type="presOf" srcId="{00DDD286-32BC-4E5F-A7F4-34675297FD88}" destId="{F4B4F11E-D463-4351-8E0E-A4D33BFB8F78}" srcOrd="0" destOrd="0" presId="urn:microsoft.com/office/officeart/2005/8/layout/vList5"/>
    <dgm:cxn modelId="{3BF0CA63-DD5B-6044-9189-A60BFEDAC1B8}" type="presOf" srcId="{0B004381-5F6F-462D-806D-A87F56CA9BB0}" destId="{708B5073-F319-4E3C-87A3-3AB41F2EB2D1}"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F283DA6B-8CC3-4EB5-B048-B5DC7DC9F832}" srcId="{706E71D6-CAFE-4EAD-9C57-0307F64B494D}" destId="{9B7C389F-29D8-4A65-97D5-D993500DDE1B}" srcOrd="1" destOrd="0" parTransId="{9EE345E2-3B59-4EEF-8E8C-497E28885814}" sibTransId="{AF2C7B60-C1E0-44B5-A25A-B84AAEE3EF6D}"/>
    <dgm:cxn modelId="{88374E6D-04E2-C544-86B2-C3C8E018CF1D}" type="presOf" srcId="{0F8927F6-BE80-4596-9BAA-1A6006FC9A19}" destId="{8D309314-6CF2-442B-9C70-6BF1DCB0DB03}" srcOrd="0" destOrd="0" presId="urn:microsoft.com/office/officeart/2005/8/layout/vList5"/>
    <dgm:cxn modelId="{B8D5006E-CCFA-A548-A0B6-D90860C76D76}" type="presOf" srcId="{02608EF9-02DE-4A7B-A461-EEDFB09DC0E4}" destId="{38A38705-5C12-4DC9-AF98-210868F22923}" srcOrd="0" destOrd="0" presId="urn:microsoft.com/office/officeart/2005/8/layout/vList5"/>
    <dgm:cxn modelId="{FF753774-490E-C24C-9F09-731EEF0D4545}" type="presOf" srcId="{7ABF3CFF-019E-4A09-B197-CF0920AF7E62}" destId="{B07BA4AB-9C9A-482B-8183-E23712585A12}" srcOrd="0" destOrd="0" presId="urn:microsoft.com/office/officeart/2005/8/layout/vList5"/>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264856B1-AFA1-4F43-B3DE-96AB75D6F3CF}" type="presOf" srcId="{E7452455-03DA-4E14-8C7C-2BE3261DA132}" destId="{708B5073-F319-4E3C-87A3-3AB41F2EB2D1}" srcOrd="0" destOrd="1"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DA0018C3-C08E-0449-8057-DA31CFE1BBD7}" type="presOf" srcId="{706E71D6-CAFE-4EAD-9C57-0307F64B494D}" destId="{3C485D32-904F-4F36-BE55-B91C3119B42E}" srcOrd="0" destOrd="0"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DBAB2D48-63C9-FF4C-9BBA-ADB5878AA5F7}" type="presParOf" srcId="{73B8297C-E026-4F7A-A91D-6D63AE093033}" destId="{EC78A059-77B8-43F5-AC87-6EC05C703A1E}" srcOrd="0" destOrd="0" presId="urn:microsoft.com/office/officeart/2005/8/layout/vList5"/>
    <dgm:cxn modelId="{8B03BD5D-E88B-E844-8D35-85FF62177774}" type="presParOf" srcId="{EC78A059-77B8-43F5-AC87-6EC05C703A1E}" destId="{B07BA4AB-9C9A-482B-8183-E23712585A12}" srcOrd="0" destOrd="0" presId="urn:microsoft.com/office/officeart/2005/8/layout/vList5"/>
    <dgm:cxn modelId="{5187B39D-1F13-5B43-A78A-58C6DC386DD8}" type="presParOf" srcId="{EC78A059-77B8-43F5-AC87-6EC05C703A1E}" destId="{708B5073-F319-4E3C-87A3-3AB41F2EB2D1}" srcOrd="1" destOrd="0" presId="urn:microsoft.com/office/officeart/2005/8/layout/vList5"/>
    <dgm:cxn modelId="{EA7E852E-036A-D54E-84A1-DE2266B2519B}" type="presParOf" srcId="{73B8297C-E026-4F7A-A91D-6D63AE093033}" destId="{5C92703D-679B-4BED-B0CB-706AD20CE916}" srcOrd="1" destOrd="0" presId="urn:microsoft.com/office/officeart/2005/8/layout/vList5"/>
    <dgm:cxn modelId="{D4DA4CC0-A92D-E448-A55A-8A4CBFBE16ED}" type="presParOf" srcId="{73B8297C-E026-4F7A-A91D-6D63AE093033}" destId="{F6F6BD18-C830-401B-AC53-6AA7ED8EEFC5}" srcOrd="2" destOrd="0" presId="urn:microsoft.com/office/officeart/2005/8/layout/vList5"/>
    <dgm:cxn modelId="{AB474F4D-0606-C848-AD37-78CA80090BDB}" type="presParOf" srcId="{F6F6BD18-C830-401B-AC53-6AA7ED8EEFC5}" destId="{F4B4F11E-D463-4351-8E0E-A4D33BFB8F78}" srcOrd="0" destOrd="0" presId="urn:microsoft.com/office/officeart/2005/8/layout/vList5"/>
    <dgm:cxn modelId="{454CFD66-9A54-DB45-B52A-607FFC00A42E}" type="presParOf" srcId="{F6F6BD18-C830-401B-AC53-6AA7ED8EEFC5}" destId="{38A38705-5C12-4DC9-AF98-210868F22923}" srcOrd="1" destOrd="0" presId="urn:microsoft.com/office/officeart/2005/8/layout/vList5"/>
    <dgm:cxn modelId="{F804EB2B-1EA8-2F4B-8E39-650D528119E7}" type="presParOf" srcId="{73B8297C-E026-4F7A-A91D-6D63AE093033}" destId="{DDB50D69-068B-4B31-A3D8-EA4F6C301606}" srcOrd="3" destOrd="0" presId="urn:microsoft.com/office/officeart/2005/8/layout/vList5"/>
    <dgm:cxn modelId="{AEB526C5-5A6E-A741-A71F-8EA1ED498800}" type="presParOf" srcId="{73B8297C-E026-4F7A-A91D-6D63AE093033}" destId="{B1AF7DE5-97BA-4E99-B2B1-55A67D809CA8}" srcOrd="4" destOrd="0" presId="urn:microsoft.com/office/officeart/2005/8/layout/vList5"/>
    <dgm:cxn modelId="{E875031B-4414-7F40-8D9B-9EEA302EE0AF}" type="presParOf" srcId="{B1AF7DE5-97BA-4E99-B2B1-55A67D809CA8}" destId="{3C485D32-904F-4F36-BE55-B91C3119B42E}" srcOrd="0" destOrd="0" presId="urn:microsoft.com/office/officeart/2005/8/layout/vList5"/>
    <dgm:cxn modelId="{E65BBEA8-4EA5-1C46-BB15-D5C34DE280B3}"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3B5B2D-D5B6-48C1-ABE0-0DB1C449D666}"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B82BE27C-6DB5-4618-988C-2553BAD698EC}">
      <dgm:prSet phldrT="[Text]"/>
      <dgm:spPr/>
      <dgm:t>
        <a:bodyPr/>
        <a:lstStyle/>
        <a:p>
          <a:r>
            <a:rPr lang="en-US" dirty="0"/>
            <a:t>Create an electronic document of your PBIS Framework</a:t>
          </a:r>
        </a:p>
      </dgm:t>
    </dgm:pt>
    <dgm:pt modelId="{CFDF7A9C-D355-4195-B82C-AB095B816C15}" type="parTrans" cxnId="{68BEA72B-2507-46C6-A2E8-6E7DDEA355BB}">
      <dgm:prSet/>
      <dgm:spPr/>
      <dgm:t>
        <a:bodyPr/>
        <a:lstStyle/>
        <a:p>
          <a:endParaRPr lang="en-US"/>
        </a:p>
      </dgm:t>
    </dgm:pt>
    <dgm:pt modelId="{05BF4CE2-A7FC-4D3C-895E-2138FB6FD24E}" type="sibTrans" cxnId="{68BEA72B-2507-46C6-A2E8-6E7DDEA355BB}">
      <dgm:prSet/>
      <dgm:spPr/>
      <dgm:t>
        <a:bodyPr/>
        <a:lstStyle/>
        <a:p>
          <a:endParaRPr lang="en-US"/>
        </a:p>
      </dgm:t>
    </dgm:pt>
    <dgm:pt modelId="{29725D6F-83DD-4FCF-9282-CFFF5BF96CCF}">
      <dgm:prSet/>
      <dgm:spPr/>
      <dgm:t>
        <a:bodyPr/>
        <a:lstStyle/>
        <a:p>
          <a:r>
            <a:rPr lang="en-US"/>
            <a:t>Present the plan to school staff</a:t>
          </a:r>
        </a:p>
      </dgm:t>
    </dgm:pt>
    <dgm:pt modelId="{B53F93A4-6DAB-44E2-BB68-7995E60EE003}" type="parTrans" cxnId="{ECA6F50D-0277-4156-B484-D659F510E86A}">
      <dgm:prSet/>
      <dgm:spPr/>
      <dgm:t>
        <a:bodyPr/>
        <a:lstStyle/>
        <a:p>
          <a:endParaRPr lang="en-US"/>
        </a:p>
      </dgm:t>
    </dgm:pt>
    <dgm:pt modelId="{4325FBFD-0ED4-4322-A4D6-E9075D26345D}" type="sibTrans" cxnId="{ECA6F50D-0277-4156-B484-D659F510E86A}">
      <dgm:prSet/>
      <dgm:spPr/>
      <dgm:t>
        <a:bodyPr/>
        <a:lstStyle/>
        <a:p>
          <a:endParaRPr lang="en-US"/>
        </a:p>
      </dgm:t>
    </dgm:pt>
    <dgm:pt modelId="{E0024BE1-0E1E-4F52-8636-9EF99FD2E20E}">
      <dgm:prSet/>
      <dgm:spPr/>
      <dgm:t>
        <a:bodyPr/>
        <a:lstStyle/>
        <a:p>
          <a:r>
            <a:rPr lang="en-US"/>
            <a:t>Present the plan to students</a:t>
          </a:r>
        </a:p>
      </dgm:t>
    </dgm:pt>
    <dgm:pt modelId="{3FBEA1AD-A64B-44F1-ACF2-90320C57D38F}" type="parTrans" cxnId="{A869A39C-6D44-4D97-880D-CEB39E4973B2}">
      <dgm:prSet/>
      <dgm:spPr/>
      <dgm:t>
        <a:bodyPr/>
        <a:lstStyle/>
        <a:p>
          <a:endParaRPr lang="en-US"/>
        </a:p>
      </dgm:t>
    </dgm:pt>
    <dgm:pt modelId="{C9F146ED-104E-46B9-AAEF-82B6C15B71DF}" type="sibTrans" cxnId="{A869A39C-6D44-4D97-880D-CEB39E4973B2}">
      <dgm:prSet/>
      <dgm:spPr/>
      <dgm:t>
        <a:bodyPr/>
        <a:lstStyle/>
        <a:p>
          <a:endParaRPr lang="en-US"/>
        </a:p>
      </dgm:t>
    </dgm:pt>
    <dgm:pt modelId="{8E544568-B6A1-471E-8E56-78882794C1B8}">
      <dgm:prSet/>
      <dgm:spPr/>
      <dgm:t>
        <a:bodyPr/>
        <a:lstStyle/>
        <a:p>
          <a:r>
            <a:rPr lang="en-US" dirty="0"/>
            <a:t>Serve as role models, coaches, and cheerleaders to support implementation and build internal capacity</a:t>
          </a:r>
        </a:p>
      </dgm:t>
    </dgm:pt>
    <dgm:pt modelId="{395A11B2-CCDC-4DD3-B13F-49CB754789A4}" type="parTrans" cxnId="{AB0F57AD-4DEC-458B-B48D-E8C648E9DA2D}">
      <dgm:prSet/>
      <dgm:spPr/>
      <dgm:t>
        <a:bodyPr/>
        <a:lstStyle/>
        <a:p>
          <a:endParaRPr lang="en-US"/>
        </a:p>
      </dgm:t>
    </dgm:pt>
    <dgm:pt modelId="{F3E28342-8445-4493-B02D-2EB93A8C50F5}" type="sibTrans" cxnId="{AB0F57AD-4DEC-458B-B48D-E8C648E9DA2D}">
      <dgm:prSet/>
      <dgm:spPr/>
      <dgm:t>
        <a:bodyPr/>
        <a:lstStyle/>
        <a:p>
          <a:endParaRPr lang="en-US"/>
        </a:p>
      </dgm:t>
    </dgm:pt>
    <dgm:pt modelId="{1A700C38-C6E6-45B6-A422-22D8B76B4FDA}" type="pres">
      <dgm:prSet presAssocID="{133B5B2D-D5B6-48C1-ABE0-0DB1C449D666}" presName="Name0" presStyleCnt="0">
        <dgm:presLayoutVars>
          <dgm:chMax val="7"/>
          <dgm:chPref val="7"/>
          <dgm:dir/>
        </dgm:presLayoutVars>
      </dgm:prSet>
      <dgm:spPr/>
    </dgm:pt>
    <dgm:pt modelId="{9A97A1D5-F09C-49F2-B311-0B3417593D4C}" type="pres">
      <dgm:prSet presAssocID="{133B5B2D-D5B6-48C1-ABE0-0DB1C449D666}" presName="Name1" presStyleCnt="0"/>
      <dgm:spPr/>
    </dgm:pt>
    <dgm:pt modelId="{03D8BFAC-642F-43B0-AEAA-AB2713877E87}" type="pres">
      <dgm:prSet presAssocID="{133B5B2D-D5B6-48C1-ABE0-0DB1C449D666}" presName="cycle" presStyleCnt="0"/>
      <dgm:spPr/>
    </dgm:pt>
    <dgm:pt modelId="{020A7607-BA26-4B17-852B-A386E762161F}" type="pres">
      <dgm:prSet presAssocID="{133B5B2D-D5B6-48C1-ABE0-0DB1C449D666}" presName="srcNode" presStyleLbl="node1" presStyleIdx="0" presStyleCnt="4"/>
      <dgm:spPr/>
    </dgm:pt>
    <dgm:pt modelId="{E530ABF8-BBAC-44F6-8C99-6D7FDA64FC7C}" type="pres">
      <dgm:prSet presAssocID="{133B5B2D-D5B6-48C1-ABE0-0DB1C449D666}" presName="conn" presStyleLbl="parChTrans1D2" presStyleIdx="0" presStyleCnt="1"/>
      <dgm:spPr/>
    </dgm:pt>
    <dgm:pt modelId="{018F86BA-1458-469A-B166-4CCAD688F4B2}" type="pres">
      <dgm:prSet presAssocID="{133B5B2D-D5B6-48C1-ABE0-0DB1C449D666}" presName="extraNode" presStyleLbl="node1" presStyleIdx="0" presStyleCnt="4"/>
      <dgm:spPr/>
    </dgm:pt>
    <dgm:pt modelId="{1AE975D3-6742-466F-972A-C25F6597097D}" type="pres">
      <dgm:prSet presAssocID="{133B5B2D-D5B6-48C1-ABE0-0DB1C449D666}" presName="dstNode" presStyleLbl="node1" presStyleIdx="0" presStyleCnt="4"/>
      <dgm:spPr/>
    </dgm:pt>
    <dgm:pt modelId="{C5EFEF51-D50E-47C6-AFA9-98B64E03DF61}" type="pres">
      <dgm:prSet presAssocID="{B82BE27C-6DB5-4618-988C-2553BAD698EC}" presName="text_1" presStyleLbl="node1" presStyleIdx="0" presStyleCnt="4">
        <dgm:presLayoutVars>
          <dgm:bulletEnabled val="1"/>
        </dgm:presLayoutVars>
      </dgm:prSet>
      <dgm:spPr/>
    </dgm:pt>
    <dgm:pt modelId="{A5C611F1-6B2B-492A-A8A5-043439A90DDD}" type="pres">
      <dgm:prSet presAssocID="{B82BE27C-6DB5-4618-988C-2553BAD698EC}" presName="accent_1" presStyleCnt="0"/>
      <dgm:spPr/>
    </dgm:pt>
    <dgm:pt modelId="{7591CA1D-6ED3-444C-9B38-55545446586C}" type="pres">
      <dgm:prSet presAssocID="{B82BE27C-6DB5-4618-988C-2553BAD698EC}" presName="accentRepeatNode" presStyleLbl="solidFgAcc1" presStyleIdx="0" presStyleCnt="4"/>
      <dgm:spPr/>
    </dgm:pt>
    <dgm:pt modelId="{E0BAB1B8-B243-46FD-A367-35F86E989D2D}" type="pres">
      <dgm:prSet presAssocID="{29725D6F-83DD-4FCF-9282-CFFF5BF96CCF}" presName="text_2" presStyleLbl="node1" presStyleIdx="1" presStyleCnt="4">
        <dgm:presLayoutVars>
          <dgm:bulletEnabled val="1"/>
        </dgm:presLayoutVars>
      </dgm:prSet>
      <dgm:spPr/>
    </dgm:pt>
    <dgm:pt modelId="{802369CA-F80A-426A-870F-818F4220A1D7}" type="pres">
      <dgm:prSet presAssocID="{29725D6F-83DD-4FCF-9282-CFFF5BF96CCF}" presName="accent_2" presStyleCnt="0"/>
      <dgm:spPr/>
    </dgm:pt>
    <dgm:pt modelId="{93F08FC3-804D-49CE-B311-C7DFB175DBA4}" type="pres">
      <dgm:prSet presAssocID="{29725D6F-83DD-4FCF-9282-CFFF5BF96CCF}" presName="accentRepeatNode" presStyleLbl="solidFgAcc1" presStyleIdx="1" presStyleCnt="4"/>
      <dgm:spPr/>
    </dgm:pt>
    <dgm:pt modelId="{6F5B31EA-8B50-43EA-BBC7-D2615B60B716}" type="pres">
      <dgm:prSet presAssocID="{E0024BE1-0E1E-4F52-8636-9EF99FD2E20E}" presName="text_3" presStyleLbl="node1" presStyleIdx="2" presStyleCnt="4">
        <dgm:presLayoutVars>
          <dgm:bulletEnabled val="1"/>
        </dgm:presLayoutVars>
      </dgm:prSet>
      <dgm:spPr/>
    </dgm:pt>
    <dgm:pt modelId="{1ACB186D-8957-4056-AA7E-C49C3A6A80E9}" type="pres">
      <dgm:prSet presAssocID="{E0024BE1-0E1E-4F52-8636-9EF99FD2E20E}" presName="accent_3" presStyleCnt="0"/>
      <dgm:spPr/>
    </dgm:pt>
    <dgm:pt modelId="{E94B0129-10B7-4D6B-AD81-BA34C3DE3D1E}" type="pres">
      <dgm:prSet presAssocID="{E0024BE1-0E1E-4F52-8636-9EF99FD2E20E}" presName="accentRepeatNode" presStyleLbl="solidFgAcc1" presStyleIdx="2" presStyleCnt="4"/>
      <dgm:spPr/>
    </dgm:pt>
    <dgm:pt modelId="{4CC37716-8CF6-442C-A6AC-FAA95BE8B56A}" type="pres">
      <dgm:prSet presAssocID="{8E544568-B6A1-471E-8E56-78882794C1B8}" presName="text_4" presStyleLbl="node1" presStyleIdx="3" presStyleCnt="4">
        <dgm:presLayoutVars>
          <dgm:bulletEnabled val="1"/>
        </dgm:presLayoutVars>
      </dgm:prSet>
      <dgm:spPr/>
    </dgm:pt>
    <dgm:pt modelId="{F815608F-00FC-4E9B-84DC-B36A15523B10}" type="pres">
      <dgm:prSet presAssocID="{8E544568-B6A1-471E-8E56-78882794C1B8}" presName="accent_4" presStyleCnt="0"/>
      <dgm:spPr/>
    </dgm:pt>
    <dgm:pt modelId="{9BE5E357-CB06-4ED8-B489-130E2099ADB5}" type="pres">
      <dgm:prSet presAssocID="{8E544568-B6A1-471E-8E56-78882794C1B8}" presName="accentRepeatNode" presStyleLbl="solidFgAcc1" presStyleIdx="3" presStyleCnt="4"/>
      <dgm:spPr/>
    </dgm:pt>
  </dgm:ptLst>
  <dgm:cxnLst>
    <dgm:cxn modelId="{ECA6F50D-0277-4156-B484-D659F510E86A}" srcId="{133B5B2D-D5B6-48C1-ABE0-0DB1C449D666}" destId="{29725D6F-83DD-4FCF-9282-CFFF5BF96CCF}" srcOrd="1" destOrd="0" parTransId="{B53F93A4-6DAB-44E2-BB68-7995E60EE003}" sibTransId="{4325FBFD-0ED4-4322-A4D6-E9075D26345D}"/>
    <dgm:cxn modelId="{68BEA72B-2507-46C6-A2E8-6E7DDEA355BB}" srcId="{133B5B2D-D5B6-48C1-ABE0-0DB1C449D666}" destId="{B82BE27C-6DB5-4618-988C-2553BAD698EC}" srcOrd="0" destOrd="0" parTransId="{CFDF7A9C-D355-4195-B82C-AB095B816C15}" sibTransId="{05BF4CE2-A7FC-4D3C-895E-2138FB6FD24E}"/>
    <dgm:cxn modelId="{EC486A32-F499-464B-8795-37870876C778}" type="presOf" srcId="{E0024BE1-0E1E-4F52-8636-9EF99FD2E20E}" destId="{6F5B31EA-8B50-43EA-BBC7-D2615B60B716}" srcOrd="0" destOrd="0" presId="urn:microsoft.com/office/officeart/2008/layout/VerticalCurvedList"/>
    <dgm:cxn modelId="{6628B349-089A-4A4B-9420-19D5465E7BC0}" type="presOf" srcId="{B82BE27C-6DB5-4618-988C-2553BAD698EC}" destId="{C5EFEF51-D50E-47C6-AFA9-98B64E03DF61}" srcOrd="0" destOrd="0" presId="urn:microsoft.com/office/officeart/2008/layout/VerticalCurvedList"/>
    <dgm:cxn modelId="{BF0F4663-D9FA-49EA-A4CD-0CAF007362FE}" type="presOf" srcId="{29725D6F-83DD-4FCF-9282-CFFF5BF96CCF}" destId="{E0BAB1B8-B243-46FD-A367-35F86E989D2D}" srcOrd="0" destOrd="0" presId="urn:microsoft.com/office/officeart/2008/layout/VerticalCurvedList"/>
    <dgm:cxn modelId="{0FE52979-2659-469D-9B2C-CECEE8B8A162}" type="presOf" srcId="{8E544568-B6A1-471E-8E56-78882794C1B8}" destId="{4CC37716-8CF6-442C-A6AC-FAA95BE8B56A}" srcOrd="0" destOrd="0" presId="urn:microsoft.com/office/officeart/2008/layout/VerticalCurvedList"/>
    <dgm:cxn modelId="{A869A39C-6D44-4D97-880D-CEB39E4973B2}" srcId="{133B5B2D-D5B6-48C1-ABE0-0DB1C449D666}" destId="{E0024BE1-0E1E-4F52-8636-9EF99FD2E20E}" srcOrd="2" destOrd="0" parTransId="{3FBEA1AD-A64B-44F1-ACF2-90320C57D38F}" sibTransId="{C9F146ED-104E-46B9-AAEF-82B6C15B71DF}"/>
    <dgm:cxn modelId="{AB0F57AD-4DEC-458B-B48D-E8C648E9DA2D}" srcId="{133B5B2D-D5B6-48C1-ABE0-0DB1C449D666}" destId="{8E544568-B6A1-471E-8E56-78882794C1B8}" srcOrd="3" destOrd="0" parTransId="{395A11B2-CCDC-4DD3-B13F-49CB754789A4}" sibTransId="{F3E28342-8445-4493-B02D-2EB93A8C50F5}"/>
    <dgm:cxn modelId="{C0CD95AD-07F9-4826-A0C2-D5EFE5834CC0}" type="presOf" srcId="{133B5B2D-D5B6-48C1-ABE0-0DB1C449D666}" destId="{1A700C38-C6E6-45B6-A422-22D8B76B4FDA}" srcOrd="0" destOrd="0" presId="urn:microsoft.com/office/officeart/2008/layout/VerticalCurvedList"/>
    <dgm:cxn modelId="{3967D5F0-F842-4A94-BFE8-D7EBC80ADD8B}" type="presOf" srcId="{05BF4CE2-A7FC-4D3C-895E-2138FB6FD24E}" destId="{E530ABF8-BBAC-44F6-8C99-6D7FDA64FC7C}" srcOrd="0" destOrd="0" presId="urn:microsoft.com/office/officeart/2008/layout/VerticalCurvedList"/>
    <dgm:cxn modelId="{2A6C50B1-0B69-4D34-B033-41677B9587FA}" type="presParOf" srcId="{1A700C38-C6E6-45B6-A422-22D8B76B4FDA}" destId="{9A97A1D5-F09C-49F2-B311-0B3417593D4C}" srcOrd="0" destOrd="0" presId="urn:microsoft.com/office/officeart/2008/layout/VerticalCurvedList"/>
    <dgm:cxn modelId="{E6A9C11D-2752-4EFD-89D6-14E5F0884CF0}" type="presParOf" srcId="{9A97A1D5-F09C-49F2-B311-0B3417593D4C}" destId="{03D8BFAC-642F-43B0-AEAA-AB2713877E87}" srcOrd="0" destOrd="0" presId="urn:microsoft.com/office/officeart/2008/layout/VerticalCurvedList"/>
    <dgm:cxn modelId="{83B61DD3-F051-4F29-B62A-E5EC1D5B9794}" type="presParOf" srcId="{03D8BFAC-642F-43B0-AEAA-AB2713877E87}" destId="{020A7607-BA26-4B17-852B-A386E762161F}" srcOrd="0" destOrd="0" presId="urn:microsoft.com/office/officeart/2008/layout/VerticalCurvedList"/>
    <dgm:cxn modelId="{C4D155DB-9468-41DC-BBEB-32834E1A80AB}" type="presParOf" srcId="{03D8BFAC-642F-43B0-AEAA-AB2713877E87}" destId="{E530ABF8-BBAC-44F6-8C99-6D7FDA64FC7C}" srcOrd="1" destOrd="0" presId="urn:microsoft.com/office/officeart/2008/layout/VerticalCurvedList"/>
    <dgm:cxn modelId="{DFBF6EA7-FD3B-473C-AB63-140A3BDC0962}" type="presParOf" srcId="{03D8BFAC-642F-43B0-AEAA-AB2713877E87}" destId="{018F86BA-1458-469A-B166-4CCAD688F4B2}" srcOrd="2" destOrd="0" presId="urn:microsoft.com/office/officeart/2008/layout/VerticalCurvedList"/>
    <dgm:cxn modelId="{BCC0CF5D-CA47-416E-A656-A159D97E943E}" type="presParOf" srcId="{03D8BFAC-642F-43B0-AEAA-AB2713877E87}" destId="{1AE975D3-6742-466F-972A-C25F6597097D}" srcOrd="3" destOrd="0" presId="urn:microsoft.com/office/officeart/2008/layout/VerticalCurvedList"/>
    <dgm:cxn modelId="{79C5BBE9-029D-43F4-8C48-DB25E243FF80}" type="presParOf" srcId="{9A97A1D5-F09C-49F2-B311-0B3417593D4C}" destId="{C5EFEF51-D50E-47C6-AFA9-98B64E03DF61}" srcOrd="1" destOrd="0" presId="urn:microsoft.com/office/officeart/2008/layout/VerticalCurvedList"/>
    <dgm:cxn modelId="{5F408AF3-3CC8-4809-B8FA-D1E3E15C171E}" type="presParOf" srcId="{9A97A1D5-F09C-49F2-B311-0B3417593D4C}" destId="{A5C611F1-6B2B-492A-A8A5-043439A90DDD}" srcOrd="2" destOrd="0" presId="urn:microsoft.com/office/officeart/2008/layout/VerticalCurvedList"/>
    <dgm:cxn modelId="{FD6CD063-84F2-4D8F-856B-DCCBE8046F2A}" type="presParOf" srcId="{A5C611F1-6B2B-492A-A8A5-043439A90DDD}" destId="{7591CA1D-6ED3-444C-9B38-55545446586C}" srcOrd="0" destOrd="0" presId="urn:microsoft.com/office/officeart/2008/layout/VerticalCurvedList"/>
    <dgm:cxn modelId="{EB45EF2D-D50C-4FFA-9E40-13EBCC0DE69C}" type="presParOf" srcId="{9A97A1D5-F09C-49F2-B311-0B3417593D4C}" destId="{E0BAB1B8-B243-46FD-A367-35F86E989D2D}" srcOrd="3" destOrd="0" presId="urn:microsoft.com/office/officeart/2008/layout/VerticalCurvedList"/>
    <dgm:cxn modelId="{CC36C5F3-507A-451D-B2AB-2055F2BEA16B}" type="presParOf" srcId="{9A97A1D5-F09C-49F2-B311-0B3417593D4C}" destId="{802369CA-F80A-426A-870F-818F4220A1D7}" srcOrd="4" destOrd="0" presId="urn:microsoft.com/office/officeart/2008/layout/VerticalCurvedList"/>
    <dgm:cxn modelId="{615353F7-C5A9-42DD-8D89-AFD0606B4AD1}" type="presParOf" srcId="{802369CA-F80A-426A-870F-818F4220A1D7}" destId="{93F08FC3-804D-49CE-B311-C7DFB175DBA4}" srcOrd="0" destOrd="0" presId="urn:microsoft.com/office/officeart/2008/layout/VerticalCurvedList"/>
    <dgm:cxn modelId="{F7874C8F-9144-4450-96E2-6CAD1737DD2D}" type="presParOf" srcId="{9A97A1D5-F09C-49F2-B311-0B3417593D4C}" destId="{6F5B31EA-8B50-43EA-BBC7-D2615B60B716}" srcOrd="5" destOrd="0" presId="urn:microsoft.com/office/officeart/2008/layout/VerticalCurvedList"/>
    <dgm:cxn modelId="{84AA7B1E-22DD-4290-8F43-A7B9D1633C33}" type="presParOf" srcId="{9A97A1D5-F09C-49F2-B311-0B3417593D4C}" destId="{1ACB186D-8957-4056-AA7E-C49C3A6A80E9}" srcOrd="6" destOrd="0" presId="urn:microsoft.com/office/officeart/2008/layout/VerticalCurvedList"/>
    <dgm:cxn modelId="{7E3A8AC3-0D81-4774-938E-657E0FF868E3}" type="presParOf" srcId="{1ACB186D-8957-4056-AA7E-C49C3A6A80E9}" destId="{E94B0129-10B7-4D6B-AD81-BA34C3DE3D1E}" srcOrd="0" destOrd="0" presId="urn:microsoft.com/office/officeart/2008/layout/VerticalCurvedList"/>
    <dgm:cxn modelId="{27F8AEA0-6B8C-4824-94B0-2B144036FEFD}" type="presParOf" srcId="{9A97A1D5-F09C-49F2-B311-0B3417593D4C}" destId="{4CC37716-8CF6-442C-A6AC-FAA95BE8B56A}" srcOrd="7" destOrd="0" presId="urn:microsoft.com/office/officeart/2008/layout/VerticalCurvedList"/>
    <dgm:cxn modelId="{A9733BE2-FEAD-45D5-A017-76DE7D186A66}" type="presParOf" srcId="{9A97A1D5-F09C-49F2-B311-0B3417593D4C}" destId="{F815608F-00FC-4E9B-84DC-B36A15523B10}" srcOrd="8" destOrd="0" presId="urn:microsoft.com/office/officeart/2008/layout/VerticalCurvedList"/>
    <dgm:cxn modelId="{C5499642-D3BE-4578-BA63-12FE291166C1}" type="presParOf" srcId="{F815608F-00FC-4E9B-84DC-B36A15523B10}" destId="{9BE5E357-CB06-4ED8-B489-130E2099ADB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A9D1C6-0AE0-46E7-AFA1-02FD6BF8F1B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8D7A61C-8C93-4349-B275-BC72D3F0FDF2}">
      <dgm:prSet phldrT="[Text]"/>
      <dgm:spPr/>
      <dgm:t>
        <a:bodyPr/>
        <a:lstStyle/>
        <a:p>
          <a:r>
            <a:rPr lang="en-US" dirty="0"/>
            <a:t>First, find and schedule time to present to faculty</a:t>
          </a:r>
        </a:p>
      </dgm:t>
    </dgm:pt>
    <dgm:pt modelId="{684473F7-7FDD-4556-8AB4-3C070A42404D}" type="parTrans" cxnId="{D88C1202-828F-4881-9CAF-046B42DC7111}">
      <dgm:prSet/>
      <dgm:spPr/>
      <dgm:t>
        <a:bodyPr/>
        <a:lstStyle/>
        <a:p>
          <a:endParaRPr lang="en-US"/>
        </a:p>
      </dgm:t>
    </dgm:pt>
    <dgm:pt modelId="{03D10BB0-CBC8-4F85-A38F-134C2ACBBB83}" type="sibTrans" cxnId="{D88C1202-828F-4881-9CAF-046B42DC7111}">
      <dgm:prSet/>
      <dgm:spPr/>
      <dgm:t>
        <a:bodyPr/>
        <a:lstStyle/>
        <a:p>
          <a:endParaRPr lang="en-US"/>
        </a:p>
      </dgm:t>
    </dgm:pt>
    <dgm:pt modelId="{7C936CDC-1EE5-43ED-84F6-1E89EAE36D88}">
      <dgm:prSet phldrT="[Text]"/>
      <dgm:spPr/>
      <dgm:t>
        <a:bodyPr/>
        <a:lstStyle/>
        <a:p>
          <a:r>
            <a:rPr lang="en-US" dirty="0"/>
            <a:t>It is important to review the following components with </a:t>
          </a:r>
          <a:r>
            <a:rPr lang="en-US" i="1" dirty="0"/>
            <a:t>all</a:t>
          </a:r>
          <a:r>
            <a:rPr lang="en-US" dirty="0"/>
            <a:t> staff:</a:t>
          </a:r>
        </a:p>
      </dgm:t>
    </dgm:pt>
    <dgm:pt modelId="{58C2244E-7D8C-43F4-9E07-CC1DF034986D}" type="parTrans" cxnId="{17B82EBF-5F43-41EB-B401-1295410CA629}">
      <dgm:prSet/>
      <dgm:spPr/>
      <dgm:t>
        <a:bodyPr/>
        <a:lstStyle/>
        <a:p>
          <a:endParaRPr lang="en-US"/>
        </a:p>
      </dgm:t>
    </dgm:pt>
    <dgm:pt modelId="{69D7C757-5EF7-4633-A332-F6808ED0BC6F}" type="sibTrans" cxnId="{17B82EBF-5F43-41EB-B401-1295410CA629}">
      <dgm:prSet/>
      <dgm:spPr/>
      <dgm:t>
        <a:bodyPr/>
        <a:lstStyle/>
        <a:p>
          <a:endParaRPr lang="en-US"/>
        </a:p>
      </dgm:t>
    </dgm:pt>
    <dgm:pt modelId="{DBF46FAF-42CC-419C-A1C3-24610F1E36DD}">
      <dgm:prSet phldrT="[Text]"/>
      <dgm:spPr/>
      <dgm:t>
        <a:bodyPr/>
        <a:lstStyle/>
        <a:p>
          <a:r>
            <a:rPr lang="en-US" dirty="0"/>
            <a:t>PBIS Philosophy</a:t>
          </a:r>
        </a:p>
      </dgm:t>
    </dgm:pt>
    <dgm:pt modelId="{DE702628-CF6E-4A03-942F-CF90B3C173BE}" type="parTrans" cxnId="{F9FAAF47-C414-4FC7-966F-AE7A8A18B463}">
      <dgm:prSet/>
      <dgm:spPr/>
      <dgm:t>
        <a:bodyPr/>
        <a:lstStyle/>
        <a:p>
          <a:endParaRPr lang="en-US"/>
        </a:p>
      </dgm:t>
    </dgm:pt>
    <dgm:pt modelId="{D1B1DB93-6AB7-4309-861C-9769F376D36C}" type="sibTrans" cxnId="{F9FAAF47-C414-4FC7-966F-AE7A8A18B463}">
      <dgm:prSet/>
      <dgm:spPr/>
      <dgm:t>
        <a:bodyPr/>
        <a:lstStyle/>
        <a:p>
          <a:endParaRPr lang="en-US"/>
        </a:p>
      </dgm:t>
    </dgm:pt>
    <dgm:pt modelId="{33EF64E7-5344-4325-860A-50DAD85534F8}">
      <dgm:prSet phldrT="[Text]"/>
      <dgm:spPr/>
      <dgm:t>
        <a:bodyPr/>
        <a:lstStyle/>
        <a:p>
          <a:r>
            <a:rPr lang="en-US" dirty="0"/>
            <a:t>Expectations Matrix</a:t>
          </a:r>
        </a:p>
      </dgm:t>
    </dgm:pt>
    <dgm:pt modelId="{76DCB389-1BDF-4DF7-BCFD-728F8787ADA3}" type="parTrans" cxnId="{25E40FF5-F136-4E8E-8925-D57646D94C0E}">
      <dgm:prSet/>
      <dgm:spPr/>
      <dgm:t>
        <a:bodyPr/>
        <a:lstStyle/>
        <a:p>
          <a:endParaRPr lang="en-US"/>
        </a:p>
      </dgm:t>
    </dgm:pt>
    <dgm:pt modelId="{3697DC93-56EC-4378-9D76-190F00DC0D8F}" type="sibTrans" cxnId="{25E40FF5-F136-4E8E-8925-D57646D94C0E}">
      <dgm:prSet/>
      <dgm:spPr/>
      <dgm:t>
        <a:bodyPr/>
        <a:lstStyle/>
        <a:p>
          <a:endParaRPr lang="en-US"/>
        </a:p>
      </dgm:t>
    </dgm:pt>
    <dgm:pt modelId="{33032169-4FD2-4286-ACE7-F05542F1D708}">
      <dgm:prSet phldrT="[Text]"/>
      <dgm:spPr/>
      <dgm:t>
        <a:bodyPr/>
        <a:lstStyle/>
        <a:p>
          <a:r>
            <a:rPr lang="en-US" dirty="0"/>
            <a:t>Lesson Plans</a:t>
          </a:r>
        </a:p>
      </dgm:t>
    </dgm:pt>
    <dgm:pt modelId="{786C194F-E3AE-4EF6-A329-251996F0DB5F}" type="parTrans" cxnId="{8C2F375C-66BE-45A7-B054-C202B93C222A}">
      <dgm:prSet/>
      <dgm:spPr/>
      <dgm:t>
        <a:bodyPr/>
        <a:lstStyle/>
        <a:p>
          <a:endParaRPr lang="en-US"/>
        </a:p>
      </dgm:t>
    </dgm:pt>
    <dgm:pt modelId="{A41487C2-FC38-4E6B-AD3C-22CBEA8A6304}" type="sibTrans" cxnId="{8C2F375C-66BE-45A7-B054-C202B93C222A}">
      <dgm:prSet/>
      <dgm:spPr/>
      <dgm:t>
        <a:bodyPr/>
        <a:lstStyle/>
        <a:p>
          <a:endParaRPr lang="en-US"/>
        </a:p>
      </dgm:t>
    </dgm:pt>
    <dgm:pt modelId="{D9790240-B662-4FF6-B91F-185E76C7A612}">
      <dgm:prSet phldrT="[Text]"/>
      <dgm:spPr/>
      <dgm:t>
        <a:bodyPr/>
        <a:lstStyle/>
        <a:p>
          <a:r>
            <a:rPr lang="en-US" dirty="0"/>
            <a:t>Acknowledgement procedures</a:t>
          </a:r>
        </a:p>
      </dgm:t>
    </dgm:pt>
    <dgm:pt modelId="{E10365E4-3243-4148-A7F4-FD322727A03D}" type="parTrans" cxnId="{1F6D97BD-7717-4975-A5E1-61269935C8FD}">
      <dgm:prSet/>
      <dgm:spPr/>
      <dgm:t>
        <a:bodyPr/>
        <a:lstStyle/>
        <a:p>
          <a:endParaRPr lang="en-US"/>
        </a:p>
      </dgm:t>
    </dgm:pt>
    <dgm:pt modelId="{CA3DBEDA-A730-4BED-B1F3-E35584C0967E}" type="sibTrans" cxnId="{1F6D97BD-7717-4975-A5E1-61269935C8FD}">
      <dgm:prSet/>
      <dgm:spPr/>
      <dgm:t>
        <a:bodyPr/>
        <a:lstStyle/>
        <a:p>
          <a:endParaRPr lang="en-US"/>
        </a:p>
      </dgm:t>
    </dgm:pt>
    <dgm:pt modelId="{5A7288A4-AA05-455E-BFE0-53DC3C5BEF25}">
      <dgm:prSet phldrT="[Text]"/>
      <dgm:spPr/>
      <dgm:t>
        <a:bodyPr/>
        <a:lstStyle/>
        <a:p>
          <a:r>
            <a:rPr lang="en-US" dirty="0"/>
            <a:t>Consequence procedures</a:t>
          </a:r>
        </a:p>
      </dgm:t>
    </dgm:pt>
    <dgm:pt modelId="{7B6F3828-F179-463E-B347-AE2A2EFFBC5C}" type="parTrans" cxnId="{18ABDC22-C614-4AB7-8360-293D165A03AE}">
      <dgm:prSet/>
      <dgm:spPr/>
      <dgm:t>
        <a:bodyPr/>
        <a:lstStyle/>
        <a:p>
          <a:endParaRPr lang="en-US"/>
        </a:p>
      </dgm:t>
    </dgm:pt>
    <dgm:pt modelId="{2B8016E7-4889-49AA-BDCE-3113443D6074}" type="sibTrans" cxnId="{18ABDC22-C614-4AB7-8360-293D165A03AE}">
      <dgm:prSet/>
      <dgm:spPr/>
      <dgm:t>
        <a:bodyPr/>
        <a:lstStyle/>
        <a:p>
          <a:endParaRPr lang="en-US"/>
        </a:p>
      </dgm:t>
    </dgm:pt>
    <dgm:pt modelId="{1D451287-C79A-4AAB-BE18-9437064D1C65}">
      <dgm:prSet phldrT="[Text]"/>
      <dgm:spPr/>
      <dgm:t>
        <a:bodyPr/>
        <a:lstStyle/>
        <a:p>
          <a:r>
            <a:rPr lang="en-US" dirty="0"/>
            <a:t>How data will be used to evaluate plan</a:t>
          </a:r>
        </a:p>
      </dgm:t>
    </dgm:pt>
    <dgm:pt modelId="{5254F6EE-A161-4D03-BB9C-49AE57AC88D7}" type="parTrans" cxnId="{A84F088B-8800-4A5D-AECE-DD2E79C585B2}">
      <dgm:prSet/>
      <dgm:spPr/>
      <dgm:t>
        <a:bodyPr/>
        <a:lstStyle/>
        <a:p>
          <a:endParaRPr lang="en-US"/>
        </a:p>
      </dgm:t>
    </dgm:pt>
    <dgm:pt modelId="{22FE096F-4808-4CF9-A42B-91496BC12F41}" type="sibTrans" cxnId="{A84F088B-8800-4A5D-AECE-DD2E79C585B2}">
      <dgm:prSet/>
      <dgm:spPr/>
      <dgm:t>
        <a:bodyPr/>
        <a:lstStyle/>
        <a:p>
          <a:endParaRPr lang="en-US"/>
        </a:p>
      </dgm:t>
    </dgm:pt>
    <dgm:pt modelId="{D3AD7C11-DEEC-499D-B414-8E29E6A5CC85}" type="pres">
      <dgm:prSet presAssocID="{7BA9D1C6-0AE0-46E7-AFA1-02FD6BF8F1B1}" presName="linear" presStyleCnt="0">
        <dgm:presLayoutVars>
          <dgm:animLvl val="lvl"/>
          <dgm:resizeHandles val="exact"/>
        </dgm:presLayoutVars>
      </dgm:prSet>
      <dgm:spPr/>
    </dgm:pt>
    <dgm:pt modelId="{ECD09F92-7766-40E3-B29A-64EA552B307E}" type="pres">
      <dgm:prSet presAssocID="{88D7A61C-8C93-4349-B275-BC72D3F0FDF2}" presName="parentText" presStyleLbl="node1" presStyleIdx="0" presStyleCnt="2">
        <dgm:presLayoutVars>
          <dgm:chMax val="0"/>
          <dgm:bulletEnabled val="1"/>
        </dgm:presLayoutVars>
      </dgm:prSet>
      <dgm:spPr/>
    </dgm:pt>
    <dgm:pt modelId="{A2A6E874-66CA-4636-98D3-187FEFC5038F}" type="pres">
      <dgm:prSet presAssocID="{03D10BB0-CBC8-4F85-A38F-134C2ACBBB83}" presName="spacer" presStyleCnt="0"/>
      <dgm:spPr/>
    </dgm:pt>
    <dgm:pt modelId="{44B413A7-42CC-4D6F-8B79-884B66431943}" type="pres">
      <dgm:prSet presAssocID="{7C936CDC-1EE5-43ED-84F6-1E89EAE36D88}" presName="parentText" presStyleLbl="node1" presStyleIdx="1" presStyleCnt="2">
        <dgm:presLayoutVars>
          <dgm:chMax val="0"/>
          <dgm:bulletEnabled val="1"/>
        </dgm:presLayoutVars>
      </dgm:prSet>
      <dgm:spPr/>
    </dgm:pt>
    <dgm:pt modelId="{B8E5A6E2-CC99-43B2-BF41-2316508E9609}" type="pres">
      <dgm:prSet presAssocID="{7C936CDC-1EE5-43ED-84F6-1E89EAE36D88}" presName="childText" presStyleLbl="revTx" presStyleIdx="0" presStyleCnt="1">
        <dgm:presLayoutVars>
          <dgm:bulletEnabled val="1"/>
        </dgm:presLayoutVars>
      </dgm:prSet>
      <dgm:spPr/>
    </dgm:pt>
  </dgm:ptLst>
  <dgm:cxnLst>
    <dgm:cxn modelId="{D88C1202-828F-4881-9CAF-046B42DC7111}" srcId="{7BA9D1C6-0AE0-46E7-AFA1-02FD6BF8F1B1}" destId="{88D7A61C-8C93-4349-B275-BC72D3F0FDF2}" srcOrd="0" destOrd="0" parTransId="{684473F7-7FDD-4556-8AB4-3C070A42404D}" sibTransId="{03D10BB0-CBC8-4F85-A38F-134C2ACBBB83}"/>
    <dgm:cxn modelId="{1254E311-C1EC-470A-90A5-DC93E455F6AB}" type="presOf" srcId="{7BA9D1C6-0AE0-46E7-AFA1-02FD6BF8F1B1}" destId="{D3AD7C11-DEEC-499D-B414-8E29E6A5CC85}" srcOrd="0" destOrd="0" presId="urn:microsoft.com/office/officeart/2005/8/layout/vList2"/>
    <dgm:cxn modelId="{6E605112-37DE-42CC-AE7A-6C055D30918A}" type="presOf" srcId="{33032169-4FD2-4286-ACE7-F05542F1D708}" destId="{B8E5A6E2-CC99-43B2-BF41-2316508E9609}" srcOrd="0" destOrd="2" presId="urn:microsoft.com/office/officeart/2005/8/layout/vList2"/>
    <dgm:cxn modelId="{18ABDC22-C614-4AB7-8360-293D165A03AE}" srcId="{7C936CDC-1EE5-43ED-84F6-1E89EAE36D88}" destId="{5A7288A4-AA05-455E-BFE0-53DC3C5BEF25}" srcOrd="4" destOrd="0" parTransId="{7B6F3828-F179-463E-B347-AE2A2EFFBC5C}" sibTransId="{2B8016E7-4889-49AA-BDCE-3113443D6074}"/>
    <dgm:cxn modelId="{E981C124-E8E1-4AAA-87EA-C087A7EE4EA6}" type="presOf" srcId="{88D7A61C-8C93-4349-B275-BC72D3F0FDF2}" destId="{ECD09F92-7766-40E3-B29A-64EA552B307E}" srcOrd="0" destOrd="0" presId="urn:microsoft.com/office/officeart/2005/8/layout/vList2"/>
    <dgm:cxn modelId="{4479B645-6B78-49DB-929A-BA0223A7DFB5}" type="presOf" srcId="{DBF46FAF-42CC-419C-A1C3-24610F1E36DD}" destId="{B8E5A6E2-CC99-43B2-BF41-2316508E9609}" srcOrd="0" destOrd="0" presId="urn:microsoft.com/office/officeart/2005/8/layout/vList2"/>
    <dgm:cxn modelId="{F9FAAF47-C414-4FC7-966F-AE7A8A18B463}" srcId="{7C936CDC-1EE5-43ED-84F6-1E89EAE36D88}" destId="{DBF46FAF-42CC-419C-A1C3-24610F1E36DD}" srcOrd="0" destOrd="0" parTransId="{DE702628-CF6E-4A03-942F-CF90B3C173BE}" sibTransId="{D1B1DB93-6AB7-4309-861C-9769F376D36C}"/>
    <dgm:cxn modelId="{9E23734D-BD15-4C03-BF9A-604E15F2FC4D}" type="presOf" srcId="{1D451287-C79A-4AAB-BE18-9437064D1C65}" destId="{B8E5A6E2-CC99-43B2-BF41-2316508E9609}" srcOrd="0" destOrd="5" presId="urn:microsoft.com/office/officeart/2005/8/layout/vList2"/>
    <dgm:cxn modelId="{8C2F375C-66BE-45A7-B054-C202B93C222A}" srcId="{7C936CDC-1EE5-43ED-84F6-1E89EAE36D88}" destId="{33032169-4FD2-4286-ACE7-F05542F1D708}" srcOrd="2" destOrd="0" parTransId="{786C194F-E3AE-4EF6-A329-251996F0DB5F}" sibTransId="{A41487C2-FC38-4E6B-AD3C-22CBEA8A6304}"/>
    <dgm:cxn modelId="{A84F088B-8800-4A5D-AECE-DD2E79C585B2}" srcId="{7C936CDC-1EE5-43ED-84F6-1E89EAE36D88}" destId="{1D451287-C79A-4AAB-BE18-9437064D1C65}" srcOrd="5" destOrd="0" parTransId="{5254F6EE-A161-4D03-BB9C-49AE57AC88D7}" sibTransId="{22FE096F-4808-4CF9-A42B-91496BC12F41}"/>
    <dgm:cxn modelId="{D65244A5-907F-4DB7-8B28-6C6820296B24}" type="presOf" srcId="{7C936CDC-1EE5-43ED-84F6-1E89EAE36D88}" destId="{44B413A7-42CC-4D6F-8B79-884B66431943}" srcOrd="0" destOrd="0" presId="urn:microsoft.com/office/officeart/2005/8/layout/vList2"/>
    <dgm:cxn modelId="{9BCCEBA5-134C-48E2-9688-76125E31A881}" type="presOf" srcId="{D9790240-B662-4FF6-B91F-185E76C7A612}" destId="{B8E5A6E2-CC99-43B2-BF41-2316508E9609}" srcOrd="0" destOrd="3" presId="urn:microsoft.com/office/officeart/2005/8/layout/vList2"/>
    <dgm:cxn modelId="{1F6D97BD-7717-4975-A5E1-61269935C8FD}" srcId="{7C936CDC-1EE5-43ED-84F6-1E89EAE36D88}" destId="{D9790240-B662-4FF6-B91F-185E76C7A612}" srcOrd="3" destOrd="0" parTransId="{E10365E4-3243-4148-A7F4-FD322727A03D}" sibTransId="{CA3DBEDA-A730-4BED-B1F3-E35584C0967E}"/>
    <dgm:cxn modelId="{17B82EBF-5F43-41EB-B401-1295410CA629}" srcId="{7BA9D1C6-0AE0-46E7-AFA1-02FD6BF8F1B1}" destId="{7C936CDC-1EE5-43ED-84F6-1E89EAE36D88}" srcOrd="1" destOrd="0" parTransId="{58C2244E-7D8C-43F4-9E07-CC1DF034986D}" sibTransId="{69D7C757-5EF7-4633-A332-F6808ED0BC6F}"/>
    <dgm:cxn modelId="{1CDFF0CC-9A09-434C-B244-CC07CDAF6856}" type="presOf" srcId="{5A7288A4-AA05-455E-BFE0-53DC3C5BEF25}" destId="{B8E5A6E2-CC99-43B2-BF41-2316508E9609}" srcOrd="0" destOrd="4" presId="urn:microsoft.com/office/officeart/2005/8/layout/vList2"/>
    <dgm:cxn modelId="{9ED876F2-34CC-4EF5-9B4E-C938FFC753DC}" type="presOf" srcId="{33EF64E7-5344-4325-860A-50DAD85534F8}" destId="{B8E5A6E2-CC99-43B2-BF41-2316508E9609}" srcOrd="0" destOrd="1" presId="urn:microsoft.com/office/officeart/2005/8/layout/vList2"/>
    <dgm:cxn modelId="{25E40FF5-F136-4E8E-8925-D57646D94C0E}" srcId="{7C936CDC-1EE5-43ED-84F6-1E89EAE36D88}" destId="{33EF64E7-5344-4325-860A-50DAD85534F8}" srcOrd="1" destOrd="0" parTransId="{76DCB389-1BDF-4DF7-BCFD-728F8787ADA3}" sibTransId="{3697DC93-56EC-4378-9D76-190F00DC0D8F}"/>
    <dgm:cxn modelId="{B65C4099-5BA8-403B-B5AA-D6F7E723807B}" type="presParOf" srcId="{D3AD7C11-DEEC-499D-B414-8E29E6A5CC85}" destId="{ECD09F92-7766-40E3-B29A-64EA552B307E}" srcOrd="0" destOrd="0" presId="urn:microsoft.com/office/officeart/2005/8/layout/vList2"/>
    <dgm:cxn modelId="{49CB00D5-4B7B-4176-99C9-23D5DE4BB164}" type="presParOf" srcId="{D3AD7C11-DEEC-499D-B414-8E29E6A5CC85}" destId="{A2A6E874-66CA-4636-98D3-187FEFC5038F}" srcOrd="1" destOrd="0" presId="urn:microsoft.com/office/officeart/2005/8/layout/vList2"/>
    <dgm:cxn modelId="{AD6DD79C-B536-451D-B7ED-CD0CC2C97F75}" type="presParOf" srcId="{D3AD7C11-DEEC-499D-B414-8E29E6A5CC85}" destId="{44B413A7-42CC-4D6F-8B79-884B66431943}" srcOrd="2" destOrd="0" presId="urn:microsoft.com/office/officeart/2005/8/layout/vList2"/>
    <dgm:cxn modelId="{5F989274-D8B4-4A1A-907C-113DB3A4AF2E}" type="presParOf" srcId="{D3AD7C11-DEEC-499D-B414-8E29E6A5CC85}" destId="{B8E5A6E2-CC99-43B2-BF41-2316508E960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A9D1C6-0AE0-46E7-AFA1-02FD6BF8F1B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8D7A61C-8C93-4349-B275-BC72D3F0FDF2}">
      <dgm:prSet phldrT="[Text]"/>
      <dgm:spPr/>
      <dgm:t>
        <a:bodyPr/>
        <a:lstStyle/>
        <a:p>
          <a:r>
            <a:rPr lang="en-US" dirty="0"/>
            <a:t>How to present to students?</a:t>
          </a:r>
        </a:p>
      </dgm:t>
    </dgm:pt>
    <dgm:pt modelId="{684473F7-7FDD-4556-8AB4-3C070A42404D}" type="parTrans" cxnId="{D88C1202-828F-4881-9CAF-046B42DC7111}">
      <dgm:prSet/>
      <dgm:spPr/>
      <dgm:t>
        <a:bodyPr/>
        <a:lstStyle/>
        <a:p>
          <a:endParaRPr lang="en-US"/>
        </a:p>
      </dgm:t>
    </dgm:pt>
    <dgm:pt modelId="{03D10BB0-CBC8-4F85-A38F-134C2ACBBB83}" type="sibTrans" cxnId="{D88C1202-828F-4881-9CAF-046B42DC7111}">
      <dgm:prSet/>
      <dgm:spPr/>
      <dgm:t>
        <a:bodyPr/>
        <a:lstStyle/>
        <a:p>
          <a:endParaRPr lang="en-US"/>
        </a:p>
      </dgm:t>
    </dgm:pt>
    <dgm:pt modelId="{7C936CDC-1EE5-43ED-84F6-1E89EAE36D88}">
      <dgm:prSet phldrT="[Text]"/>
      <dgm:spPr/>
      <dgm:t>
        <a:bodyPr/>
        <a:lstStyle/>
        <a:p>
          <a:r>
            <a:rPr lang="en-US" dirty="0"/>
            <a:t>When will presentation(s) to students occur?</a:t>
          </a:r>
        </a:p>
      </dgm:t>
    </dgm:pt>
    <dgm:pt modelId="{58C2244E-7D8C-43F4-9E07-CC1DF034986D}" type="parTrans" cxnId="{17B82EBF-5F43-41EB-B401-1295410CA629}">
      <dgm:prSet/>
      <dgm:spPr/>
      <dgm:t>
        <a:bodyPr/>
        <a:lstStyle/>
        <a:p>
          <a:endParaRPr lang="en-US"/>
        </a:p>
      </dgm:t>
    </dgm:pt>
    <dgm:pt modelId="{69D7C757-5EF7-4633-A332-F6808ED0BC6F}" type="sibTrans" cxnId="{17B82EBF-5F43-41EB-B401-1295410CA629}">
      <dgm:prSet/>
      <dgm:spPr/>
      <dgm:t>
        <a:bodyPr/>
        <a:lstStyle/>
        <a:p>
          <a:endParaRPr lang="en-US"/>
        </a:p>
      </dgm:t>
    </dgm:pt>
    <dgm:pt modelId="{DBF46FAF-42CC-419C-A1C3-24610F1E36DD}">
      <dgm:prSet phldrT="[Text]"/>
      <dgm:spPr/>
      <dgm:t>
        <a:bodyPr/>
        <a:lstStyle/>
        <a:p>
          <a:r>
            <a:rPr lang="en-US" dirty="0"/>
            <a:t>It is important to review the following components with students</a:t>
          </a:r>
        </a:p>
      </dgm:t>
    </dgm:pt>
    <dgm:pt modelId="{DE702628-CF6E-4A03-942F-CF90B3C173BE}" type="parTrans" cxnId="{F9FAAF47-C414-4FC7-966F-AE7A8A18B463}">
      <dgm:prSet/>
      <dgm:spPr/>
      <dgm:t>
        <a:bodyPr/>
        <a:lstStyle/>
        <a:p>
          <a:endParaRPr lang="en-US"/>
        </a:p>
      </dgm:t>
    </dgm:pt>
    <dgm:pt modelId="{D1B1DB93-6AB7-4309-861C-9769F376D36C}" type="sibTrans" cxnId="{F9FAAF47-C414-4FC7-966F-AE7A8A18B463}">
      <dgm:prSet/>
      <dgm:spPr/>
      <dgm:t>
        <a:bodyPr/>
        <a:lstStyle/>
        <a:p>
          <a:endParaRPr lang="en-US"/>
        </a:p>
      </dgm:t>
    </dgm:pt>
    <dgm:pt modelId="{33EF64E7-5344-4325-860A-50DAD85534F8}">
      <dgm:prSet phldrT="[Text]"/>
      <dgm:spPr/>
      <dgm:t>
        <a:bodyPr/>
        <a:lstStyle/>
        <a:p>
          <a:r>
            <a:rPr lang="en-US" dirty="0"/>
            <a:t>Expectations Matrix</a:t>
          </a:r>
        </a:p>
      </dgm:t>
    </dgm:pt>
    <dgm:pt modelId="{76DCB389-1BDF-4DF7-BCFD-728F8787ADA3}" type="parTrans" cxnId="{25E40FF5-F136-4E8E-8925-D57646D94C0E}">
      <dgm:prSet/>
      <dgm:spPr/>
      <dgm:t>
        <a:bodyPr/>
        <a:lstStyle/>
        <a:p>
          <a:endParaRPr lang="en-US"/>
        </a:p>
      </dgm:t>
    </dgm:pt>
    <dgm:pt modelId="{3697DC93-56EC-4378-9D76-190F00DC0D8F}" type="sibTrans" cxnId="{25E40FF5-F136-4E8E-8925-D57646D94C0E}">
      <dgm:prSet/>
      <dgm:spPr/>
      <dgm:t>
        <a:bodyPr/>
        <a:lstStyle/>
        <a:p>
          <a:endParaRPr lang="en-US"/>
        </a:p>
      </dgm:t>
    </dgm:pt>
    <dgm:pt modelId="{D9790240-B662-4FF6-B91F-185E76C7A612}">
      <dgm:prSet phldrT="[Text]"/>
      <dgm:spPr/>
      <dgm:t>
        <a:bodyPr/>
        <a:lstStyle/>
        <a:p>
          <a:r>
            <a:rPr lang="en-US" dirty="0"/>
            <a:t>Acknowledgement procedures</a:t>
          </a:r>
        </a:p>
      </dgm:t>
    </dgm:pt>
    <dgm:pt modelId="{E10365E4-3243-4148-A7F4-FD322727A03D}" type="parTrans" cxnId="{1F6D97BD-7717-4975-A5E1-61269935C8FD}">
      <dgm:prSet/>
      <dgm:spPr/>
      <dgm:t>
        <a:bodyPr/>
        <a:lstStyle/>
        <a:p>
          <a:endParaRPr lang="en-US"/>
        </a:p>
      </dgm:t>
    </dgm:pt>
    <dgm:pt modelId="{CA3DBEDA-A730-4BED-B1F3-E35584C0967E}" type="sibTrans" cxnId="{1F6D97BD-7717-4975-A5E1-61269935C8FD}">
      <dgm:prSet/>
      <dgm:spPr/>
      <dgm:t>
        <a:bodyPr/>
        <a:lstStyle/>
        <a:p>
          <a:endParaRPr lang="en-US"/>
        </a:p>
      </dgm:t>
    </dgm:pt>
    <dgm:pt modelId="{5A7288A4-AA05-455E-BFE0-53DC3C5BEF25}">
      <dgm:prSet phldrT="[Text]"/>
      <dgm:spPr/>
      <dgm:t>
        <a:bodyPr/>
        <a:lstStyle/>
        <a:p>
          <a:r>
            <a:rPr lang="en-US" dirty="0"/>
            <a:t>Consequence procedures</a:t>
          </a:r>
        </a:p>
      </dgm:t>
    </dgm:pt>
    <dgm:pt modelId="{7B6F3828-F179-463E-B347-AE2A2EFFBC5C}" type="parTrans" cxnId="{18ABDC22-C614-4AB7-8360-293D165A03AE}">
      <dgm:prSet/>
      <dgm:spPr/>
      <dgm:t>
        <a:bodyPr/>
        <a:lstStyle/>
        <a:p>
          <a:endParaRPr lang="en-US"/>
        </a:p>
      </dgm:t>
    </dgm:pt>
    <dgm:pt modelId="{2B8016E7-4889-49AA-BDCE-3113443D6074}" type="sibTrans" cxnId="{18ABDC22-C614-4AB7-8360-293D165A03AE}">
      <dgm:prSet/>
      <dgm:spPr/>
      <dgm:t>
        <a:bodyPr/>
        <a:lstStyle/>
        <a:p>
          <a:endParaRPr lang="en-US"/>
        </a:p>
      </dgm:t>
    </dgm:pt>
    <dgm:pt modelId="{19449A6E-D7F9-4370-95A3-B23C997A99A1}">
      <dgm:prSet phldrT="[Text]"/>
      <dgm:spPr/>
      <dgm:t>
        <a:bodyPr/>
        <a:lstStyle/>
        <a:p>
          <a:r>
            <a:rPr lang="en-US" dirty="0"/>
            <a:t>Whole school or grade level presentation (e.g. pep rally)</a:t>
          </a:r>
        </a:p>
      </dgm:t>
    </dgm:pt>
    <dgm:pt modelId="{4813DA9A-0153-4D59-9C8C-71D9C14BC403}" type="parTrans" cxnId="{AEF18419-EF26-4EC3-B4C4-575DA26B0725}">
      <dgm:prSet/>
      <dgm:spPr/>
      <dgm:t>
        <a:bodyPr/>
        <a:lstStyle/>
        <a:p>
          <a:endParaRPr lang="en-US"/>
        </a:p>
      </dgm:t>
    </dgm:pt>
    <dgm:pt modelId="{A38D57AC-449B-4BF7-A802-640787F7817B}" type="sibTrans" cxnId="{AEF18419-EF26-4EC3-B4C4-575DA26B0725}">
      <dgm:prSet/>
      <dgm:spPr/>
      <dgm:t>
        <a:bodyPr/>
        <a:lstStyle/>
        <a:p>
          <a:endParaRPr lang="en-US"/>
        </a:p>
      </dgm:t>
    </dgm:pt>
    <dgm:pt modelId="{8544B800-4E40-4B9B-8CD1-29C168969C6C}">
      <dgm:prSet phldrT="[Text]"/>
      <dgm:spPr/>
      <dgm:t>
        <a:bodyPr/>
        <a:lstStyle/>
        <a:p>
          <a:r>
            <a:rPr lang="en-US" dirty="0"/>
            <a:t>School event</a:t>
          </a:r>
        </a:p>
      </dgm:t>
    </dgm:pt>
    <dgm:pt modelId="{A00E9D4A-9624-41EB-90BE-4C3445D58AC0}" type="parTrans" cxnId="{1D048AC7-0C03-45ED-AF50-BB959A7DE319}">
      <dgm:prSet/>
      <dgm:spPr/>
      <dgm:t>
        <a:bodyPr/>
        <a:lstStyle/>
        <a:p>
          <a:endParaRPr lang="en-US"/>
        </a:p>
      </dgm:t>
    </dgm:pt>
    <dgm:pt modelId="{5ACE222E-D8AE-4076-9553-B73ABE040491}" type="sibTrans" cxnId="{1D048AC7-0C03-45ED-AF50-BB959A7DE319}">
      <dgm:prSet/>
      <dgm:spPr/>
      <dgm:t>
        <a:bodyPr/>
        <a:lstStyle/>
        <a:p>
          <a:endParaRPr lang="en-US"/>
        </a:p>
      </dgm:t>
    </dgm:pt>
    <dgm:pt modelId="{A3B6DC22-A690-4076-8F76-9CC8FDEB7C54}">
      <dgm:prSet phldrT="[Text]"/>
      <dgm:spPr/>
      <dgm:t>
        <a:bodyPr/>
        <a:lstStyle/>
        <a:p>
          <a:r>
            <a:rPr lang="en-US" dirty="0"/>
            <a:t>Classroom by classroom activities</a:t>
          </a:r>
        </a:p>
      </dgm:t>
    </dgm:pt>
    <dgm:pt modelId="{F2C850C9-82FD-4961-BC8C-1CCB0C5BE705}" type="parTrans" cxnId="{8C6FF5C6-48D2-4C51-9A96-957EDA7EEBAC}">
      <dgm:prSet/>
      <dgm:spPr/>
      <dgm:t>
        <a:bodyPr/>
        <a:lstStyle/>
        <a:p>
          <a:endParaRPr lang="en-US"/>
        </a:p>
      </dgm:t>
    </dgm:pt>
    <dgm:pt modelId="{B5668145-8972-4123-84BF-02F8AFA910AE}" type="sibTrans" cxnId="{8C6FF5C6-48D2-4C51-9A96-957EDA7EEBAC}">
      <dgm:prSet/>
      <dgm:spPr/>
      <dgm:t>
        <a:bodyPr/>
        <a:lstStyle/>
        <a:p>
          <a:endParaRPr lang="en-US"/>
        </a:p>
      </dgm:t>
    </dgm:pt>
    <dgm:pt modelId="{9C1DDA38-7116-4ECA-9F56-CC4F70742B64}">
      <dgm:prSet phldrT="[Text]"/>
      <dgm:spPr/>
      <dgm:t>
        <a:bodyPr/>
        <a:lstStyle/>
        <a:p>
          <a:r>
            <a:rPr lang="en-US" dirty="0"/>
            <a:t>Involve students/family/community and/or incorporate input</a:t>
          </a:r>
        </a:p>
      </dgm:t>
    </dgm:pt>
    <dgm:pt modelId="{F6DB9123-BA15-4230-8360-CC346DC7836D}" type="parTrans" cxnId="{98BEBC23-4CDE-4C4F-ACE6-7B9451C30A05}">
      <dgm:prSet/>
      <dgm:spPr/>
    </dgm:pt>
    <dgm:pt modelId="{07FEB47C-F225-4B92-8332-9B19DC14A9D8}" type="sibTrans" cxnId="{98BEBC23-4CDE-4C4F-ACE6-7B9451C30A05}">
      <dgm:prSet/>
      <dgm:spPr/>
    </dgm:pt>
    <dgm:pt modelId="{D3AD7C11-DEEC-499D-B414-8E29E6A5CC85}" type="pres">
      <dgm:prSet presAssocID="{7BA9D1C6-0AE0-46E7-AFA1-02FD6BF8F1B1}" presName="linear" presStyleCnt="0">
        <dgm:presLayoutVars>
          <dgm:animLvl val="lvl"/>
          <dgm:resizeHandles val="exact"/>
        </dgm:presLayoutVars>
      </dgm:prSet>
      <dgm:spPr/>
    </dgm:pt>
    <dgm:pt modelId="{ECD09F92-7766-40E3-B29A-64EA552B307E}" type="pres">
      <dgm:prSet presAssocID="{88D7A61C-8C93-4349-B275-BC72D3F0FDF2}" presName="parentText" presStyleLbl="node1" presStyleIdx="0" presStyleCnt="3">
        <dgm:presLayoutVars>
          <dgm:chMax val="0"/>
          <dgm:bulletEnabled val="1"/>
        </dgm:presLayoutVars>
      </dgm:prSet>
      <dgm:spPr/>
    </dgm:pt>
    <dgm:pt modelId="{9E46401D-4BB3-4122-A23F-2BB392F34946}" type="pres">
      <dgm:prSet presAssocID="{88D7A61C-8C93-4349-B275-BC72D3F0FDF2}" presName="childText" presStyleLbl="revTx" presStyleIdx="0" presStyleCnt="2">
        <dgm:presLayoutVars>
          <dgm:bulletEnabled val="1"/>
        </dgm:presLayoutVars>
      </dgm:prSet>
      <dgm:spPr/>
    </dgm:pt>
    <dgm:pt modelId="{44B413A7-42CC-4D6F-8B79-884B66431943}" type="pres">
      <dgm:prSet presAssocID="{7C936CDC-1EE5-43ED-84F6-1E89EAE36D88}" presName="parentText" presStyleLbl="node1" presStyleIdx="1" presStyleCnt="3">
        <dgm:presLayoutVars>
          <dgm:chMax val="0"/>
          <dgm:bulletEnabled val="1"/>
        </dgm:presLayoutVars>
      </dgm:prSet>
      <dgm:spPr/>
    </dgm:pt>
    <dgm:pt modelId="{CCC68A36-C4D3-4079-9A8E-02149B9D3DC9}" type="pres">
      <dgm:prSet presAssocID="{69D7C757-5EF7-4633-A332-F6808ED0BC6F}" presName="spacer" presStyleCnt="0"/>
      <dgm:spPr/>
    </dgm:pt>
    <dgm:pt modelId="{2A7ED0B6-B1CA-44B5-9C21-9C3BCEA90C9D}" type="pres">
      <dgm:prSet presAssocID="{DBF46FAF-42CC-419C-A1C3-24610F1E36DD}" presName="parentText" presStyleLbl="node1" presStyleIdx="2" presStyleCnt="3">
        <dgm:presLayoutVars>
          <dgm:chMax val="0"/>
          <dgm:bulletEnabled val="1"/>
        </dgm:presLayoutVars>
      </dgm:prSet>
      <dgm:spPr/>
    </dgm:pt>
    <dgm:pt modelId="{801A0777-304B-484C-A89A-27E3D78763E8}" type="pres">
      <dgm:prSet presAssocID="{DBF46FAF-42CC-419C-A1C3-24610F1E36DD}" presName="childText" presStyleLbl="revTx" presStyleIdx="1" presStyleCnt="2">
        <dgm:presLayoutVars>
          <dgm:bulletEnabled val="1"/>
        </dgm:presLayoutVars>
      </dgm:prSet>
      <dgm:spPr/>
    </dgm:pt>
  </dgm:ptLst>
  <dgm:cxnLst>
    <dgm:cxn modelId="{D88C1202-828F-4881-9CAF-046B42DC7111}" srcId="{7BA9D1C6-0AE0-46E7-AFA1-02FD6BF8F1B1}" destId="{88D7A61C-8C93-4349-B275-BC72D3F0FDF2}" srcOrd="0" destOrd="0" parTransId="{684473F7-7FDD-4556-8AB4-3C070A42404D}" sibTransId="{03D10BB0-CBC8-4F85-A38F-134C2ACBBB83}"/>
    <dgm:cxn modelId="{AEF18419-EF26-4EC3-B4C4-575DA26B0725}" srcId="{88D7A61C-8C93-4349-B275-BC72D3F0FDF2}" destId="{19449A6E-D7F9-4370-95A3-B23C997A99A1}" srcOrd="0" destOrd="0" parTransId="{4813DA9A-0153-4D59-9C8C-71D9C14BC403}" sibTransId="{A38D57AC-449B-4BF7-A802-640787F7817B}"/>
    <dgm:cxn modelId="{18ABDC22-C614-4AB7-8360-293D165A03AE}" srcId="{DBF46FAF-42CC-419C-A1C3-24610F1E36DD}" destId="{5A7288A4-AA05-455E-BFE0-53DC3C5BEF25}" srcOrd="2" destOrd="0" parTransId="{7B6F3828-F179-463E-B347-AE2A2EFFBC5C}" sibTransId="{2B8016E7-4889-49AA-BDCE-3113443D6074}"/>
    <dgm:cxn modelId="{B942F322-FF0E-491F-893D-F2E826FAF4EC}" type="presOf" srcId="{7BA9D1C6-0AE0-46E7-AFA1-02FD6BF8F1B1}" destId="{D3AD7C11-DEEC-499D-B414-8E29E6A5CC85}" srcOrd="0" destOrd="0" presId="urn:microsoft.com/office/officeart/2005/8/layout/vList2"/>
    <dgm:cxn modelId="{98BEBC23-4CDE-4C4F-ACE6-7B9451C30A05}" srcId="{88D7A61C-8C93-4349-B275-BC72D3F0FDF2}" destId="{9C1DDA38-7116-4ECA-9F56-CC4F70742B64}" srcOrd="3" destOrd="0" parTransId="{F6DB9123-BA15-4230-8360-CC346DC7836D}" sibTransId="{07FEB47C-F225-4B92-8332-9B19DC14A9D8}"/>
    <dgm:cxn modelId="{445DD33E-EEDB-4CC3-AC86-F5653FA31CE8}" type="presOf" srcId="{9C1DDA38-7116-4ECA-9F56-CC4F70742B64}" destId="{9E46401D-4BB3-4122-A23F-2BB392F34946}" srcOrd="0" destOrd="3" presId="urn:microsoft.com/office/officeart/2005/8/layout/vList2"/>
    <dgm:cxn modelId="{F9FAAF47-C414-4FC7-966F-AE7A8A18B463}" srcId="{7BA9D1C6-0AE0-46E7-AFA1-02FD6BF8F1B1}" destId="{DBF46FAF-42CC-419C-A1C3-24610F1E36DD}" srcOrd="2" destOrd="0" parTransId="{DE702628-CF6E-4A03-942F-CF90B3C173BE}" sibTransId="{D1B1DB93-6AB7-4309-861C-9769F376D36C}"/>
    <dgm:cxn modelId="{A4FD9753-D65C-4FC7-A1B8-849FC3CBAE01}" type="presOf" srcId="{8544B800-4E40-4B9B-8CD1-29C168969C6C}" destId="{9E46401D-4BB3-4122-A23F-2BB392F34946}" srcOrd="0" destOrd="1" presId="urn:microsoft.com/office/officeart/2005/8/layout/vList2"/>
    <dgm:cxn modelId="{1C4C8F64-FB06-4EBC-B1B8-1E9F4F45002D}" type="presOf" srcId="{88D7A61C-8C93-4349-B275-BC72D3F0FDF2}" destId="{ECD09F92-7766-40E3-B29A-64EA552B307E}" srcOrd="0" destOrd="0" presId="urn:microsoft.com/office/officeart/2005/8/layout/vList2"/>
    <dgm:cxn modelId="{5814E3A0-5FF2-4CE4-BD95-A502698D1652}" type="presOf" srcId="{5A7288A4-AA05-455E-BFE0-53DC3C5BEF25}" destId="{801A0777-304B-484C-A89A-27E3D78763E8}" srcOrd="0" destOrd="2" presId="urn:microsoft.com/office/officeart/2005/8/layout/vList2"/>
    <dgm:cxn modelId="{0C8C2AA1-6BD4-4388-971B-B33F44973371}" type="presOf" srcId="{A3B6DC22-A690-4076-8F76-9CC8FDEB7C54}" destId="{9E46401D-4BB3-4122-A23F-2BB392F34946}" srcOrd="0" destOrd="2" presId="urn:microsoft.com/office/officeart/2005/8/layout/vList2"/>
    <dgm:cxn modelId="{7348B5B8-DF25-41AA-B6B9-053F38125622}" type="presOf" srcId="{D9790240-B662-4FF6-B91F-185E76C7A612}" destId="{801A0777-304B-484C-A89A-27E3D78763E8}" srcOrd="0" destOrd="1" presId="urn:microsoft.com/office/officeart/2005/8/layout/vList2"/>
    <dgm:cxn modelId="{1F6D97BD-7717-4975-A5E1-61269935C8FD}" srcId="{DBF46FAF-42CC-419C-A1C3-24610F1E36DD}" destId="{D9790240-B662-4FF6-B91F-185E76C7A612}" srcOrd="1" destOrd="0" parTransId="{E10365E4-3243-4148-A7F4-FD322727A03D}" sibTransId="{CA3DBEDA-A730-4BED-B1F3-E35584C0967E}"/>
    <dgm:cxn modelId="{17B82EBF-5F43-41EB-B401-1295410CA629}" srcId="{7BA9D1C6-0AE0-46E7-AFA1-02FD6BF8F1B1}" destId="{7C936CDC-1EE5-43ED-84F6-1E89EAE36D88}" srcOrd="1" destOrd="0" parTransId="{58C2244E-7D8C-43F4-9E07-CC1DF034986D}" sibTransId="{69D7C757-5EF7-4633-A332-F6808ED0BC6F}"/>
    <dgm:cxn modelId="{8C6FF5C6-48D2-4C51-9A96-957EDA7EEBAC}" srcId="{88D7A61C-8C93-4349-B275-BC72D3F0FDF2}" destId="{A3B6DC22-A690-4076-8F76-9CC8FDEB7C54}" srcOrd="2" destOrd="0" parTransId="{F2C850C9-82FD-4961-BC8C-1CCB0C5BE705}" sibTransId="{B5668145-8972-4123-84BF-02F8AFA910AE}"/>
    <dgm:cxn modelId="{1D048AC7-0C03-45ED-AF50-BB959A7DE319}" srcId="{88D7A61C-8C93-4349-B275-BC72D3F0FDF2}" destId="{8544B800-4E40-4B9B-8CD1-29C168969C6C}" srcOrd="1" destOrd="0" parTransId="{A00E9D4A-9624-41EB-90BE-4C3445D58AC0}" sibTransId="{5ACE222E-D8AE-4076-9553-B73ABE040491}"/>
    <dgm:cxn modelId="{941955DA-DDF9-413F-9B4A-6E08EF5CE32B}" type="presOf" srcId="{DBF46FAF-42CC-419C-A1C3-24610F1E36DD}" destId="{2A7ED0B6-B1CA-44B5-9C21-9C3BCEA90C9D}" srcOrd="0" destOrd="0" presId="urn:microsoft.com/office/officeart/2005/8/layout/vList2"/>
    <dgm:cxn modelId="{C0624FEC-5CBE-4EDD-85FA-54ACADB5EAD6}" type="presOf" srcId="{33EF64E7-5344-4325-860A-50DAD85534F8}" destId="{801A0777-304B-484C-A89A-27E3D78763E8}" srcOrd="0" destOrd="0" presId="urn:microsoft.com/office/officeart/2005/8/layout/vList2"/>
    <dgm:cxn modelId="{25E40FF5-F136-4E8E-8925-D57646D94C0E}" srcId="{DBF46FAF-42CC-419C-A1C3-24610F1E36DD}" destId="{33EF64E7-5344-4325-860A-50DAD85534F8}" srcOrd="0" destOrd="0" parTransId="{76DCB389-1BDF-4DF7-BCFD-728F8787ADA3}" sibTransId="{3697DC93-56EC-4378-9D76-190F00DC0D8F}"/>
    <dgm:cxn modelId="{28FAE3F8-E063-4953-BE99-D673BC3ECDDE}" type="presOf" srcId="{7C936CDC-1EE5-43ED-84F6-1E89EAE36D88}" destId="{44B413A7-42CC-4D6F-8B79-884B66431943}" srcOrd="0" destOrd="0" presId="urn:microsoft.com/office/officeart/2005/8/layout/vList2"/>
    <dgm:cxn modelId="{2F22D0FC-FB07-4FEB-AA77-66A61771B1DB}" type="presOf" srcId="{19449A6E-D7F9-4370-95A3-B23C997A99A1}" destId="{9E46401D-4BB3-4122-A23F-2BB392F34946}" srcOrd="0" destOrd="0" presId="urn:microsoft.com/office/officeart/2005/8/layout/vList2"/>
    <dgm:cxn modelId="{C3A8D0BC-3095-4603-8526-A8C3B47A3BCE}" type="presParOf" srcId="{D3AD7C11-DEEC-499D-B414-8E29E6A5CC85}" destId="{ECD09F92-7766-40E3-B29A-64EA552B307E}" srcOrd="0" destOrd="0" presId="urn:microsoft.com/office/officeart/2005/8/layout/vList2"/>
    <dgm:cxn modelId="{0FF2EDAA-E739-408C-9425-76E0038A47B2}" type="presParOf" srcId="{D3AD7C11-DEEC-499D-B414-8E29E6A5CC85}" destId="{9E46401D-4BB3-4122-A23F-2BB392F34946}" srcOrd="1" destOrd="0" presId="urn:microsoft.com/office/officeart/2005/8/layout/vList2"/>
    <dgm:cxn modelId="{2C767FED-D060-4501-B409-E0F74A4AA6FE}" type="presParOf" srcId="{D3AD7C11-DEEC-499D-B414-8E29E6A5CC85}" destId="{44B413A7-42CC-4D6F-8B79-884B66431943}" srcOrd="2" destOrd="0" presId="urn:microsoft.com/office/officeart/2005/8/layout/vList2"/>
    <dgm:cxn modelId="{0699421F-DE7B-43CD-BA18-F2B261B6201F}" type="presParOf" srcId="{D3AD7C11-DEEC-499D-B414-8E29E6A5CC85}" destId="{CCC68A36-C4D3-4079-9A8E-02149B9D3DC9}" srcOrd="3" destOrd="0" presId="urn:microsoft.com/office/officeart/2005/8/layout/vList2"/>
    <dgm:cxn modelId="{0601C8CE-CC55-49BA-BFAC-AE541B9F3033}" type="presParOf" srcId="{D3AD7C11-DEEC-499D-B414-8E29E6A5CC85}" destId="{2A7ED0B6-B1CA-44B5-9C21-9C3BCEA90C9D}" srcOrd="4" destOrd="0" presId="urn:microsoft.com/office/officeart/2005/8/layout/vList2"/>
    <dgm:cxn modelId="{CF647DB7-CE3E-4D89-B62A-40A5B488A1F1}" type="presParOf" srcId="{D3AD7C11-DEEC-499D-B414-8E29E6A5CC85}" destId="{801A0777-304B-484C-A89A-27E3D78763E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82E49B3A-71FB-B44B-9782-E1490A7C14D4}">
      <dgm:prSet custT="1"/>
      <dgm:spPr>
        <a:solidFill>
          <a:srgbClr val="002060"/>
        </a:solidFill>
      </dgm:spPr>
      <dgm:t>
        <a:bodyPr/>
        <a:lstStyle/>
        <a:p>
          <a:r>
            <a:rPr lang="en-US" sz="2000" dirty="0">
              <a:solidFill>
                <a:schemeClr val="bg1"/>
              </a:solidFill>
              <a:latin typeface="+mj-lt"/>
            </a:rPr>
            <a:t>Define the </a:t>
          </a:r>
          <a:r>
            <a:rPr lang="en-US" sz="2000" b="1" dirty="0">
              <a:solidFill>
                <a:schemeClr val="bg1"/>
              </a:solidFill>
              <a:latin typeface="+mj-lt"/>
            </a:rPr>
            <a:t>valued outcome(s)</a:t>
          </a:r>
          <a:r>
            <a:rPr lang="en-US" sz="2000" dirty="0">
              <a:solidFill>
                <a:schemeClr val="bg1"/>
              </a:solidFill>
              <a:latin typeface="+mj-lt"/>
            </a:rPr>
            <a:t>.</a:t>
          </a:r>
        </a:p>
      </dgm:t>
    </dgm:pt>
    <dgm:pt modelId="{2A397930-D4E7-EE49-BF79-EA7F8267FF60}" type="parTrans" cxnId="{3C85AE40-6966-1048-8CB6-432438F37FA0}">
      <dgm:prSet/>
      <dgm:spPr/>
      <dgm:t>
        <a:bodyPr/>
        <a:lstStyle/>
        <a:p>
          <a:endParaRPr lang="en-US" sz="3600">
            <a:latin typeface="+mj-lt"/>
          </a:endParaRPr>
        </a:p>
      </dgm:t>
    </dgm:pt>
    <dgm:pt modelId="{B33B3F44-8AF6-2A44-9E6E-008FA94F14C0}" type="sibTrans" cxnId="{3C85AE40-6966-1048-8CB6-432438F37FA0}">
      <dgm:prSet custT="1"/>
      <dgm:spPr>
        <a:solidFill>
          <a:srgbClr val="002060"/>
        </a:solidFill>
      </dgm:spPr>
      <dgm:t>
        <a:bodyPr/>
        <a:lstStyle/>
        <a:p>
          <a:endParaRPr lang="en-US" sz="1200">
            <a:latin typeface="+mj-lt"/>
          </a:endParaRPr>
        </a:p>
      </dgm:t>
    </dgm:pt>
    <dgm:pt modelId="{AE39E101-670E-3941-9E0C-5B9E58959536}">
      <dgm:prSet custT="1"/>
      <dgm:spPr>
        <a:solidFill>
          <a:srgbClr val="002060"/>
        </a:solidFill>
      </dgm:spPr>
      <dgm:t>
        <a:bodyPr/>
        <a:lstStyle/>
        <a:p>
          <a:r>
            <a:rPr lang="en-US" sz="2000" dirty="0">
              <a:solidFill>
                <a:schemeClr val="bg1"/>
              </a:solidFill>
              <a:latin typeface="+mj-lt"/>
            </a:rPr>
            <a:t>List </a:t>
          </a:r>
          <a:r>
            <a:rPr lang="en-US" sz="2000" b="1" dirty="0">
              <a:solidFill>
                <a:schemeClr val="bg1"/>
              </a:solidFill>
              <a:latin typeface="+mj-lt"/>
            </a:rPr>
            <a:t>related initiatives</a:t>
          </a:r>
          <a:r>
            <a:rPr lang="en-US" sz="2000" dirty="0">
              <a:solidFill>
                <a:schemeClr val="bg1"/>
              </a:solidFill>
              <a:latin typeface="+mj-lt"/>
            </a:rPr>
            <a:t>.</a:t>
          </a:r>
        </a:p>
      </dgm:t>
    </dgm:pt>
    <dgm:pt modelId="{4D0C2E3B-CC23-9248-B177-4468E5C9B1E5}" type="parTrans" cxnId="{BC582CA0-A846-0347-B9A0-A5F815B19FA6}">
      <dgm:prSet/>
      <dgm:spPr/>
      <dgm:t>
        <a:bodyPr/>
        <a:lstStyle/>
        <a:p>
          <a:endParaRPr lang="en-US" sz="3600">
            <a:latin typeface="+mj-lt"/>
          </a:endParaRPr>
        </a:p>
      </dgm:t>
    </dgm:pt>
    <dgm:pt modelId="{5321E671-A364-A44B-8E1A-D62A61AEBA31}" type="sibTrans" cxnId="{BC582CA0-A846-0347-B9A0-A5F815B19FA6}">
      <dgm:prSet custT="1"/>
      <dgm:spPr>
        <a:solidFill>
          <a:srgbClr val="002060"/>
        </a:solidFill>
      </dgm:spPr>
      <dgm:t>
        <a:bodyPr/>
        <a:lstStyle/>
        <a:p>
          <a:endParaRPr lang="en-US" sz="1200">
            <a:latin typeface="+mj-lt"/>
          </a:endParaRPr>
        </a:p>
      </dgm:t>
    </dgm:pt>
    <dgm:pt modelId="{667CD73A-F423-8A45-801D-FBA84B632127}">
      <dgm:prSet custT="1"/>
      <dgm:spPr>
        <a:solidFill>
          <a:srgbClr val="002060"/>
        </a:solidFill>
      </dgm:spPr>
      <dgm:t>
        <a:bodyPr/>
        <a:lstStyle/>
        <a:p>
          <a:r>
            <a:rPr lang="en-US" sz="2000" dirty="0">
              <a:solidFill>
                <a:schemeClr val="bg1"/>
              </a:solidFill>
              <a:latin typeface="+mj-lt"/>
            </a:rPr>
            <a:t>Identify </a:t>
          </a:r>
          <a:r>
            <a:rPr lang="en-US" sz="2000" b="1" dirty="0">
              <a:solidFill>
                <a:schemeClr val="bg1"/>
              </a:solidFill>
              <a:latin typeface="+mj-lt"/>
            </a:rPr>
            <a:t>core system features.</a:t>
          </a:r>
          <a:endParaRPr lang="en-US" sz="2000" dirty="0">
            <a:solidFill>
              <a:schemeClr val="bg1"/>
            </a:solidFill>
            <a:latin typeface="+mj-lt"/>
          </a:endParaRPr>
        </a:p>
      </dgm:t>
    </dgm:pt>
    <dgm:pt modelId="{531AA5FD-4902-EF43-8505-7ED8232F2166}" type="parTrans" cxnId="{44A9A155-7882-974C-B11D-559371255655}">
      <dgm:prSet/>
      <dgm:spPr/>
      <dgm:t>
        <a:bodyPr/>
        <a:lstStyle/>
        <a:p>
          <a:endParaRPr lang="en-US" sz="3600">
            <a:latin typeface="+mj-lt"/>
          </a:endParaRPr>
        </a:p>
      </dgm:t>
    </dgm:pt>
    <dgm:pt modelId="{95642011-BA37-CC45-8E86-7F3E172C6056}" type="sibTrans" cxnId="{44A9A155-7882-974C-B11D-559371255655}">
      <dgm:prSet custT="1"/>
      <dgm:spPr>
        <a:solidFill>
          <a:srgbClr val="002060"/>
        </a:solidFill>
      </dgm:spPr>
      <dgm:t>
        <a:bodyPr/>
        <a:lstStyle/>
        <a:p>
          <a:endParaRPr lang="en-US" sz="1200">
            <a:latin typeface="+mj-lt"/>
          </a:endParaRPr>
        </a:p>
      </dgm:t>
    </dgm:pt>
    <dgm:pt modelId="{0082D749-68EB-6B49-B901-BC4ADF27757E}">
      <dgm:prSet custT="1"/>
      <dgm:spPr>
        <a:solidFill>
          <a:srgbClr val="002060"/>
        </a:solidFill>
      </dgm:spPr>
      <dgm:t>
        <a:bodyPr/>
        <a:lstStyle/>
        <a:p>
          <a:r>
            <a:rPr lang="en-US" sz="2000" dirty="0">
              <a:solidFill>
                <a:schemeClr val="bg1"/>
              </a:solidFill>
              <a:latin typeface="+mj-lt"/>
            </a:rPr>
            <a:t>Analyze and </a:t>
          </a:r>
          <a:r>
            <a:rPr lang="en-US" sz="2000" b="1" dirty="0">
              <a:solidFill>
                <a:schemeClr val="bg1"/>
              </a:solidFill>
              <a:latin typeface="+mj-lt"/>
            </a:rPr>
            <a:t>make decisions </a:t>
          </a:r>
          <a:r>
            <a:rPr lang="en-US" sz="2000" dirty="0">
              <a:solidFill>
                <a:schemeClr val="bg1"/>
              </a:solidFill>
              <a:latin typeface="+mj-lt"/>
            </a:rPr>
            <a:t>for alignment.</a:t>
          </a:r>
        </a:p>
      </dgm:t>
    </dgm:pt>
    <dgm:pt modelId="{4E1029BA-27B3-F24A-A44D-4DC7E9FB27BF}" type="parTrans" cxnId="{7A700281-337B-E04D-9291-1AA08383A253}">
      <dgm:prSet/>
      <dgm:spPr/>
      <dgm:t>
        <a:bodyPr/>
        <a:lstStyle/>
        <a:p>
          <a:endParaRPr lang="en-US" sz="3600">
            <a:latin typeface="+mj-lt"/>
          </a:endParaRPr>
        </a:p>
      </dgm:t>
    </dgm:pt>
    <dgm:pt modelId="{25B79068-66D0-364B-A5B4-FBE0D4923217}" type="sibTrans" cxnId="{7A700281-337B-E04D-9291-1AA08383A253}">
      <dgm:prSet custT="1"/>
      <dgm:spPr>
        <a:solidFill>
          <a:srgbClr val="002060"/>
        </a:solidFill>
      </dgm:spPr>
      <dgm:t>
        <a:bodyPr/>
        <a:lstStyle/>
        <a:p>
          <a:endParaRPr lang="en-US" sz="1200">
            <a:latin typeface="+mj-lt"/>
          </a:endParaRPr>
        </a:p>
      </dgm:t>
    </dgm:pt>
    <dgm:pt modelId="{C78C748B-3D67-2240-814B-68BF83D3D2D6}">
      <dgm:prSet custT="1"/>
      <dgm:spPr>
        <a:solidFill>
          <a:srgbClr val="002060"/>
        </a:solidFill>
      </dgm:spPr>
      <dgm:t>
        <a:bodyPr/>
        <a:lstStyle/>
        <a:p>
          <a:r>
            <a:rPr lang="en-US" sz="2000" dirty="0">
              <a:solidFill>
                <a:schemeClr val="bg1"/>
              </a:solidFill>
              <a:latin typeface="+mj-lt"/>
            </a:rPr>
            <a:t>Design the </a:t>
          </a:r>
          <a:r>
            <a:rPr lang="en-US" sz="2000" b="1" dirty="0">
              <a:solidFill>
                <a:schemeClr val="bg1"/>
              </a:solidFill>
              <a:latin typeface="+mj-lt"/>
            </a:rPr>
            <a:t>plan for effective alignment</a:t>
          </a:r>
          <a:r>
            <a:rPr lang="en-US" sz="2000" dirty="0">
              <a:solidFill>
                <a:schemeClr val="bg1"/>
              </a:solidFill>
              <a:latin typeface="+mj-lt"/>
            </a:rPr>
            <a:t>.</a:t>
          </a:r>
          <a:endParaRPr lang="en-US" sz="2000" dirty="0">
            <a:solidFill>
              <a:schemeClr val="bg1"/>
            </a:solidFill>
            <a:effectLst/>
            <a:latin typeface="+mj-lt"/>
          </a:endParaRPr>
        </a:p>
      </dgm:t>
    </dgm:pt>
    <dgm:pt modelId="{63467D6D-8383-C748-853F-21826367350C}" type="parTrans" cxnId="{84A4A581-08BB-6B49-B797-C1C10A1699C0}">
      <dgm:prSet/>
      <dgm:spPr/>
      <dgm:t>
        <a:bodyPr/>
        <a:lstStyle/>
        <a:p>
          <a:endParaRPr lang="en-US" sz="3600">
            <a:latin typeface="+mj-lt"/>
          </a:endParaRPr>
        </a:p>
      </dgm:t>
    </dgm:pt>
    <dgm:pt modelId="{EF0F8ABE-225A-B94C-89E9-F0E01345B848}" type="sibTrans" cxnId="{84A4A581-08BB-6B49-B797-C1C10A1699C0}">
      <dgm:prSet/>
      <dgm:spPr/>
      <dgm:t>
        <a:bodyPr/>
        <a:lstStyle/>
        <a:p>
          <a:endParaRPr lang="en-US" sz="3600">
            <a:latin typeface="+mj-lt"/>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D954B348-8B0C-8A48-84D2-126BA154BBAB}" type="presOf" srcId="{5321E671-A364-A44B-8E1A-D62A61AEBA31}" destId="{BEFEC713-22BA-7245-8FA8-4C8BA08ECA50}"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E1B70261-E667-0E47-A1FB-49892EDC095B}" type="presOf" srcId="{82E49B3A-71FB-B44B-9782-E1490A7C14D4}" destId="{17BD6C7C-690E-8A42-8F1A-4FD0D07F6037}" srcOrd="0"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82E49B3A-71FB-B44B-9782-E1490A7C14D4}">
      <dgm:prSet custT="1"/>
      <dgm:spPr>
        <a:solidFill>
          <a:srgbClr val="002060"/>
        </a:solidFill>
      </dgm:spPr>
      <dgm:t>
        <a:bodyPr/>
        <a:lstStyle/>
        <a:p>
          <a:r>
            <a:rPr lang="en-US" sz="2000" dirty="0">
              <a:solidFill>
                <a:schemeClr val="bg1"/>
              </a:solidFill>
              <a:latin typeface="+mj-lt"/>
            </a:rPr>
            <a:t>Define the </a:t>
          </a:r>
          <a:r>
            <a:rPr lang="en-US" sz="2000" b="1" dirty="0">
              <a:solidFill>
                <a:schemeClr val="bg1"/>
              </a:solidFill>
              <a:latin typeface="+mj-lt"/>
            </a:rPr>
            <a:t>valued outcome(s)</a:t>
          </a:r>
          <a:r>
            <a:rPr lang="en-US" sz="2000" dirty="0">
              <a:solidFill>
                <a:schemeClr val="bg1"/>
              </a:solidFill>
              <a:latin typeface="+mj-lt"/>
            </a:rPr>
            <a:t>.</a:t>
          </a:r>
        </a:p>
      </dgm:t>
    </dgm:pt>
    <dgm:pt modelId="{2A397930-D4E7-EE49-BF79-EA7F8267FF60}" type="parTrans" cxnId="{3C85AE40-6966-1048-8CB6-432438F37FA0}">
      <dgm:prSet/>
      <dgm:spPr/>
      <dgm:t>
        <a:bodyPr/>
        <a:lstStyle/>
        <a:p>
          <a:endParaRPr lang="en-US" sz="3600">
            <a:latin typeface="+mj-lt"/>
          </a:endParaRPr>
        </a:p>
      </dgm:t>
    </dgm:pt>
    <dgm:pt modelId="{B33B3F44-8AF6-2A44-9E6E-008FA94F14C0}" type="sibTrans" cxnId="{3C85AE40-6966-1048-8CB6-432438F37FA0}">
      <dgm:prSet custT="1"/>
      <dgm:spPr>
        <a:solidFill>
          <a:srgbClr val="002060"/>
        </a:solidFill>
      </dgm:spPr>
      <dgm:t>
        <a:bodyPr/>
        <a:lstStyle/>
        <a:p>
          <a:endParaRPr lang="en-US" sz="1200">
            <a:latin typeface="+mj-lt"/>
          </a:endParaRPr>
        </a:p>
      </dgm:t>
    </dgm:pt>
    <dgm:pt modelId="{AE39E101-670E-3941-9E0C-5B9E58959536}">
      <dgm:prSet custT="1"/>
      <dgm:spPr>
        <a:solidFill>
          <a:srgbClr val="002060"/>
        </a:solidFill>
      </dgm:spPr>
      <dgm:t>
        <a:bodyPr/>
        <a:lstStyle/>
        <a:p>
          <a:r>
            <a:rPr lang="en-US" sz="2000" dirty="0">
              <a:solidFill>
                <a:schemeClr val="bg1"/>
              </a:solidFill>
              <a:latin typeface="+mj-lt"/>
            </a:rPr>
            <a:t>List </a:t>
          </a:r>
          <a:r>
            <a:rPr lang="en-US" sz="2000" b="1" dirty="0">
              <a:solidFill>
                <a:schemeClr val="bg1"/>
              </a:solidFill>
              <a:latin typeface="+mj-lt"/>
            </a:rPr>
            <a:t>related initiatives</a:t>
          </a:r>
          <a:r>
            <a:rPr lang="en-US" sz="2000" dirty="0">
              <a:solidFill>
                <a:schemeClr val="bg1"/>
              </a:solidFill>
              <a:latin typeface="+mj-lt"/>
            </a:rPr>
            <a:t>.</a:t>
          </a:r>
        </a:p>
      </dgm:t>
    </dgm:pt>
    <dgm:pt modelId="{4D0C2E3B-CC23-9248-B177-4468E5C9B1E5}" type="parTrans" cxnId="{BC582CA0-A846-0347-B9A0-A5F815B19FA6}">
      <dgm:prSet/>
      <dgm:spPr/>
      <dgm:t>
        <a:bodyPr/>
        <a:lstStyle/>
        <a:p>
          <a:endParaRPr lang="en-US" sz="3600">
            <a:latin typeface="+mj-lt"/>
          </a:endParaRPr>
        </a:p>
      </dgm:t>
    </dgm:pt>
    <dgm:pt modelId="{5321E671-A364-A44B-8E1A-D62A61AEBA31}" type="sibTrans" cxnId="{BC582CA0-A846-0347-B9A0-A5F815B19FA6}">
      <dgm:prSet custT="1"/>
      <dgm:spPr>
        <a:solidFill>
          <a:srgbClr val="002060"/>
        </a:solidFill>
      </dgm:spPr>
      <dgm:t>
        <a:bodyPr/>
        <a:lstStyle/>
        <a:p>
          <a:endParaRPr lang="en-US" sz="1200">
            <a:latin typeface="+mj-lt"/>
          </a:endParaRPr>
        </a:p>
      </dgm:t>
    </dgm:pt>
    <dgm:pt modelId="{667CD73A-F423-8A45-801D-FBA84B632127}">
      <dgm:prSet custT="1"/>
      <dgm:spPr>
        <a:solidFill>
          <a:srgbClr val="002060"/>
        </a:solidFill>
      </dgm:spPr>
      <dgm:t>
        <a:bodyPr/>
        <a:lstStyle/>
        <a:p>
          <a:r>
            <a:rPr lang="en-US" sz="2000" dirty="0">
              <a:solidFill>
                <a:schemeClr val="bg1"/>
              </a:solidFill>
              <a:latin typeface="+mj-lt"/>
            </a:rPr>
            <a:t>Identify </a:t>
          </a:r>
          <a:r>
            <a:rPr lang="en-US" sz="2000" b="1" dirty="0">
              <a:solidFill>
                <a:schemeClr val="bg1"/>
              </a:solidFill>
              <a:latin typeface="+mj-lt"/>
            </a:rPr>
            <a:t>core system features.</a:t>
          </a:r>
          <a:endParaRPr lang="en-US" sz="2000" dirty="0">
            <a:solidFill>
              <a:schemeClr val="bg1"/>
            </a:solidFill>
            <a:latin typeface="+mj-lt"/>
          </a:endParaRPr>
        </a:p>
      </dgm:t>
    </dgm:pt>
    <dgm:pt modelId="{531AA5FD-4902-EF43-8505-7ED8232F2166}" type="parTrans" cxnId="{44A9A155-7882-974C-B11D-559371255655}">
      <dgm:prSet/>
      <dgm:spPr/>
      <dgm:t>
        <a:bodyPr/>
        <a:lstStyle/>
        <a:p>
          <a:endParaRPr lang="en-US" sz="3600">
            <a:latin typeface="+mj-lt"/>
          </a:endParaRPr>
        </a:p>
      </dgm:t>
    </dgm:pt>
    <dgm:pt modelId="{95642011-BA37-CC45-8E86-7F3E172C6056}" type="sibTrans" cxnId="{44A9A155-7882-974C-B11D-559371255655}">
      <dgm:prSet custT="1"/>
      <dgm:spPr>
        <a:solidFill>
          <a:srgbClr val="002060"/>
        </a:solidFill>
      </dgm:spPr>
      <dgm:t>
        <a:bodyPr/>
        <a:lstStyle/>
        <a:p>
          <a:endParaRPr lang="en-US" sz="1200">
            <a:latin typeface="+mj-lt"/>
          </a:endParaRPr>
        </a:p>
      </dgm:t>
    </dgm:pt>
    <dgm:pt modelId="{0082D749-68EB-6B49-B901-BC4ADF27757E}">
      <dgm:prSet custT="1"/>
      <dgm:spPr>
        <a:solidFill>
          <a:srgbClr val="002060"/>
        </a:solidFill>
      </dgm:spPr>
      <dgm:t>
        <a:bodyPr/>
        <a:lstStyle/>
        <a:p>
          <a:r>
            <a:rPr lang="en-US" sz="2000" dirty="0">
              <a:solidFill>
                <a:schemeClr val="bg1"/>
              </a:solidFill>
              <a:latin typeface="+mj-lt"/>
            </a:rPr>
            <a:t>Analyze and </a:t>
          </a:r>
          <a:r>
            <a:rPr lang="en-US" sz="2000" b="1" dirty="0">
              <a:solidFill>
                <a:schemeClr val="bg1"/>
              </a:solidFill>
              <a:latin typeface="+mj-lt"/>
            </a:rPr>
            <a:t>make decisions </a:t>
          </a:r>
          <a:r>
            <a:rPr lang="en-US" sz="2000" dirty="0">
              <a:solidFill>
                <a:schemeClr val="bg1"/>
              </a:solidFill>
              <a:latin typeface="+mj-lt"/>
            </a:rPr>
            <a:t>for alignment.</a:t>
          </a:r>
        </a:p>
      </dgm:t>
    </dgm:pt>
    <dgm:pt modelId="{4E1029BA-27B3-F24A-A44D-4DC7E9FB27BF}" type="parTrans" cxnId="{7A700281-337B-E04D-9291-1AA08383A253}">
      <dgm:prSet/>
      <dgm:spPr/>
      <dgm:t>
        <a:bodyPr/>
        <a:lstStyle/>
        <a:p>
          <a:endParaRPr lang="en-US" sz="3600">
            <a:latin typeface="+mj-lt"/>
          </a:endParaRPr>
        </a:p>
      </dgm:t>
    </dgm:pt>
    <dgm:pt modelId="{25B79068-66D0-364B-A5B4-FBE0D4923217}" type="sibTrans" cxnId="{7A700281-337B-E04D-9291-1AA08383A253}">
      <dgm:prSet custT="1"/>
      <dgm:spPr>
        <a:solidFill>
          <a:srgbClr val="002060"/>
        </a:solidFill>
      </dgm:spPr>
      <dgm:t>
        <a:bodyPr/>
        <a:lstStyle/>
        <a:p>
          <a:endParaRPr lang="en-US" sz="1200">
            <a:latin typeface="+mj-lt"/>
          </a:endParaRPr>
        </a:p>
      </dgm:t>
    </dgm:pt>
    <dgm:pt modelId="{C78C748B-3D67-2240-814B-68BF83D3D2D6}">
      <dgm:prSet custT="1"/>
      <dgm:spPr>
        <a:solidFill>
          <a:srgbClr val="002060"/>
        </a:solidFill>
      </dgm:spPr>
      <dgm:t>
        <a:bodyPr/>
        <a:lstStyle/>
        <a:p>
          <a:r>
            <a:rPr lang="en-US" sz="2000" dirty="0">
              <a:solidFill>
                <a:schemeClr val="bg1"/>
              </a:solidFill>
              <a:latin typeface="+mj-lt"/>
            </a:rPr>
            <a:t>Design the </a:t>
          </a:r>
          <a:r>
            <a:rPr lang="en-US" sz="2000" b="1" dirty="0">
              <a:solidFill>
                <a:schemeClr val="bg1"/>
              </a:solidFill>
              <a:latin typeface="+mj-lt"/>
            </a:rPr>
            <a:t>plan for effective alignment</a:t>
          </a:r>
          <a:r>
            <a:rPr lang="en-US" sz="2000" dirty="0">
              <a:solidFill>
                <a:schemeClr val="bg1"/>
              </a:solidFill>
              <a:latin typeface="+mj-lt"/>
            </a:rPr>
            <a:t>.</a:t>
          </a:r>
          <a:endParaRPr lang="en-US" sz="2000" dirty="0">
            <a:solidFill>
              <a:schemeClr val="bg1"/>
            </a:solidFill>
            <a:effectLst/>
            <a:latin typeface="+mj-lt"/>
          </a:endParaRPr>
        </a:p>
      </dgm:t>
    </dgm:pt>
    <dgm:pt modelId="{63467D6D-8383-C748-853F-21826367350C}" type="parTrans" cxnId="{84A4A581-08BB-6B49-B797-C1C10A1699C0}">
      <dgm:prSet/>
      <dgm:spPr/>
      <dgm:t>
        <a:bodyPr/>
        <a:lstStyle/>
        <a:p>
          <a:endParaRPr lang="en-US" sz="3600">
            <a:latin typeface="+mj-lt"/>
          </a:endParaRPr>
        </a:p>
      </dgm:t>
    </dgm:pt>
    <dgm:pt modelId="{EF0F8ABE-225A-B94C-89E9-F0E01345B848}" type="sibTrans" cxnId="{84A4A581-08BB-6B49-B797-C1C10A1699C0}">
      <dgm:prSet/>
      <dgm:spPr/>
      <dgm:t>
        <a:bodyPr/>
        <a:lstStyle/>
        <a:p>
          <a:endParaRPr lang="en-US" sz="3600">
            <a:latin typeface="+mj-lt"/>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D954B348-8B0C-8A48-84D2-126BA154BBAB}" type="presOf" srcId="{5321E671-A364-A44B-8E1A-D62A61AEBA31}" destId="{BEFEC713-22BA-7245-8FA8-4C8BA08ECA50}"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E1B70261-E667-0E47-A1FB-49892EDC095B}" type="presOf" srcId="{82E49B3A-71FB-B44B-9782-E1490A7C14D4}" destId="{17BD6C7C-690E-8A42-8F1A-4FD0D07F6037}" srcOrd="0"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82E49B3A-71FB-B44B-9782-E1490A7C14D4}">
      <dgm:prSet custT="1"/>
      <dgm:spPr>
        <a:solidFill>
          <a:srgbClr val="002060"/>
        </a:solidFill>
      </dgm:spPr>
      <dgm:t>
        <a:bodyPr/>
        <a:lstStyle/>
        <a:p>
          <a:r>
            <a:rPr lang="en-US" sz="2000" dirty="0">
              <a:solidFill>
                <a:schemeClr val="bg1"/>
              </a:solidFill>
              <a:latin typeface="+mj-lt"/>
            </a:rPr>
            <a:t>Define the </a:t>
          </a:r>
          <a:r>
            <a:rPr lang="en-US" sz="2000" b="1" dirty="0">
              <a:solidFill>
                <a:schemeClr val="bg1"/>
              </a:solidFill>
              <a:latin typeface="+mj-lt"/>
            </a:rPr>
            <a:t>valued outcome(s)</a:t>
          </a:r>
          <a:r>
            <a:rPr lang="en-US" sz="2000" dirty="0">
              <a:solidFill>
                <a:schemeClr val="bg1"/>
              </a:solidFill>
              <a:latin typeface="+mj-lt"/>
            </a:rPr>
            <a:t>.</a:t>
          </a:r>
        </a:p>
      </dgm:t>
    </dgm:pt>
    <dgm:pt modelId="{2A397930-D4E7-EE49-BF79-EA7F8267FF60}" type="parTrans" cxnId="{3C85AE40-6966-1048-8CB6-432438F37FA0}">
      <dgm:prSet/>
      <dgm:spPr/>
      <dgm:t>
        <a:bodyPr/>
        <a:lstStyle/>
        <a:p>
          <a:endParaRPr lang="en-US" sz="3600">
            <a:latin typeface="+mj-lt"/>
          </a:endParaRPr>
        </a:p>
      </dgm:t>
    </dgm:pt>
    <dgm:pt modelId="{B33B3F44-8AF6-2A44-9E6E-008FA94F14C0}" type="sibTrans" cxnId="{3C85AE40-6966-1048-8CB6-432438F37FA0}">
      <dgm:prSet custT="1"/>
      <dgm:spPr>
        <a:solidFill>
          <a:srgbClr val="002060"/>
        </a:solidFill>
      </dgm:spPr>
      <dgm:t>
        <a:bodyPr/>
        <a:lstStyle/>
        <a:p>
          <a:endParaRPr lang="en-US" sz="1200">
            <a:latin typeface="+mj-lt"/>
          </a:endParaRPr>
        </a:p>
      </dgm:t>
    </dgm:pt>
    <dgm:pt modelId="{AE39E101-670E-3941-9E0C-5B9E58959536}">
      <dgm:prSet custT="1"/>
      <dgm:spPr>
        <a:solidFill>
          <a:srgbClr val="002060"/>
        </a:solidFill>
      </dgm:spPr>
      <dgm:t>
        <a:bodyPr/>
        <a:lstStyle/>
        <a:p>
          <a:r>
            <a:rPr lang="en-US" sz="2000" dirty="0">
              <a:solidFill>
                <a:schemeClr val="bg1"/>
              </a:solidFill>
              <a:latin typeface="+mj-lt"/>
            </a:rPr>
            <a:t>List </a:t>
          </a:r>
          <a:r>
            <a:rPr lang="en-US" sz="2000" b="1" dirty="0">
              <a:solidFill>
                <a:schemeClr val="bg1"/>
              </a:solidFill>
              <a:latin typeface="+mj-lt"/>
            </a:rPr>
            <a:t>related initiatives</a:t>
          </a:r>
          <a:r>
            <a:rPr lang="en-US" sz="2000" dirty="0">
              <a:solidFill>
                <a:schemeClr val="bg1"/>
              </a:solidFill>
              <a:latin typeface="+mj-lt"/>
            </a:rPr>
            <a:t>.</a:t>
          </a:r>
        </a:p>
      </dgm:t>
    </dgm:pt>
    <dgm:pt modelId="{4D0C2E3B-CC23-9248-B177-4468E5C9B1E5}" type="parTrans" cxnId="{BC582CA0-A846-0347-B9A0-A5F815B19FA6}">
      <dgm:prSet/>
      <dgm:spPr/>
      <dgm:t>
        <a:bodyPr/>
        <a:lstStyle/>
        <a:p>
          <a:endParaRPr lang="en-US" sz="3600">
            <a:latin typeface="+mj-lt"/>
          </a:endParaRPr>
        </a:p>
      </dgm:t>
    </dgm:pt>
    <dgm:pt modelId="{5321E671-A364-A44B-8E1A-D62A61AEBA31}" type="sibTrans" cxnId="{BC582CA0-A846-0347-B9A0-A5F815B19FA6}">
      <dgm:prSet custT="1"/>
      <dgm:spPr>
        <a:solidFill>
          <a:srgbClr val="002060"/>
        </a:solidFill>
      </dgm:spPr>
      <dgm:t>
        <a:bodyPr/>
        <a:lstStyle/>
        <a:p>
          <a:endParaRPr lang="en-US" sz="1200">
            <a:latin typeface="+mj-lt"/>
          </a:endParaRPr>
        </a:p>
      </dgm:t>
    </dgm:pt>
    <dgm:pt modelId="{667CD73A-F423-8A45-801D-FBA84B632127}">
      <dgm:prSet custT="1"/>
      <dgm:spPr>
        <a:solidFill>
          <a:srgbClr val="002060"/>
        </a:solidFill>
      </dgm:spPr>
      <dgm:t>
        <a:bodyPr/>
        <a:lstStyle/>
        <a:p>
          <a:r>
            <a:rPr lang="en-US" sz="2000" dirty="0">
              <a:solidFill>
                <a:schemeClr val="bg1"/>
              </a:solidFill>
              <a:latin typeface="+mj-lt"/>
            </a:rPr>
            <a:t>Identify </a:t>
          </a:r>
          <a:r>
            <a:rPr lang="en-US" sz="2000" b="1" dirty="0">
              <a:solidFill>
                <a:schemeClr val="bg1"/>
              </a:solidFill>
              <a:latin typeface="+mj-lt"/>
            </a:rPr>
            <a:t>core system features.</a:t>
          </a:r>
          <a:endParaRPr lang="en-US" sz="2000" dirty="0">
            <a:solidFill>
              <a:schemeClr val="bg1"/>
            </a:solidFill>
            <a:latin typeface="+mj-lt"/>
          </a:endParaRPr>
        </a:p>
      </dgm:t>
    </dgm:pt>
    <dgm:pt modelId="{531AA5FD-4902-EF43-8505-7ED8232F2166}" type="parTrans" cxnId="{44A9A155-7882-974C-B11D-559371255655}">
      <dgm:prSet/>
      <dgm:spPr/>
      <dgm:t>
        <a:bodyPr/>
        <a:lstStyle/>
        <a:p>
          <a:endParaRPr lang="en-US" sz="3600">
            <a:latin typeface="+mj-lt"/>
          </a:endParaRPr>
        </a:p>
      </dgm:t>
    </dgm:pt>
    <dgm:pt modelId="{95642011-BA37-CC45-8E86-7F3E172C6056}" type="sibTrans" cxnId="{44A9A155-7882-974C-B11D-559371255655}">
      <dgm:prSet custT="1"/>
      <dgm:spPr>
        <a:solidFill>
          <a:srgbClr val="002060"/>
        </a:solidFill>
      </dgm:spPr>
      <dgm:t>
        <a:bodyPr/>
        <a:lstStyle/>
        <a:p>
          <a:endParaRPr lang="en-US" sz="1200">
            <a:latin typeface="+mj-lt"/>
          </a:endParaRPr>
        </a:p>
      </dgm:t>
    </dgm:pt>
    <dgm:pt modelId="{0082D749-68EB-6B49-B901-BC4ADF27757E}">
      <dgm:prSet custT="1"/>
      <dgm:spPr>
        <a:solidFill>
          <a:srgbClr val="002060"/>
        </a:solidFill>
      </dgm:spPr>
      <dgm:t>
        <a:bodyPr/>
        <a:lstStyle/>
        <a:p>
          <a:r>
            <a:rPr lang="en-US" sz="2000" dirty="0">
              <a:solidFill>
                <a:schemeClr val="bg1"/>
              </a:solidFill>
              <a:latin typeface="+mj-lt"/>
            </a:rPr>
            <a:t>Analyze and </a:t>
          </a:r>
          <a:r>
            <a:rPr lang="en-US" sz="2000" b="1" dirty="0">
              <a:solidFill>
                <a:schemeClr val="bg1"/>
              </a:solidFill>
              <a:latin typeface="+mj-lt"/>
            </a:rPr>
            <a:t>make decisions </a:t>
          </a:r>
          <a:r>
            <a:rPr lang="en-US" sz="2000" dirty="0">
              <a:solidFill>
                <a:schemeClr val="bg1"/>
              </a:solidFill>
              <a:latin typeface="+mj-lt"/>
            </a:rPr>
            <a:t>for alignment.</a:t>
          </a:r>
        </a:p>
      </dgm:t>
    </dgm:pt>
    <dgm:pt modelId="{4E1029BA-27B3-F24A-A44D-4DC7E9FB27BF}" type="parTrans" cxnId="{7A700281-337B-E04D-9291-1AA08383A253}">
      <dgm:prSet/>
      <dgm:spPr/>
      <dgm:t>
        <a:bodyPr/>
        <a:lstStyle/>
        <a:p>
          <a:endParaRPr lang="en-US" sz="3600">
            <a:latin typeface="+mj-lt"/>
          </a:endParaRPr>
        </a:p>
      </dgm:t>
    </dgm:pt>
    <dgm:pt modelId="{25B79068-66D0-364B-A5B4-FBE0D4923217}" type="sibTrans" cxnId="{7A700281-337B-E04D-9291-1AA08383A253}">
      <dgm:prSet custT="1"/>
      <dgm:spPr>
        <a:solidFill>
          <a:srgbClr val="002060"/>
        </a:solidFill>
      </dgm:spPr>
      <dgm:t>
        <a:bodyPr/>
        <a:lstStyle/>
        <a:p>
          <a:endParaRPr lang="en-US" sz="1200">
            <a:latin typeface="+mj-lt"/>
          </a:endParaRPr>
        </a:p>
      </dgm:t>
    </dgm:pt>
    <dgm:pt modelId="{C78C748B-3D67-2240-814B-68BF83D3D2D6}">
      <dgm:prSet custT="1"/>
      <dgm:spPr>
        <a:solidFill>
          <a:srgbClr val="002060"/>
        </a:solidFill>
      </dgm:spPr>
      <dgm:t>
        <a:bodyPr/>
        <a:lstStyle/>
        <a:p>
          <a:r>
            <a:rPr lang="en-US" sz="2000" dirty="0">
              <a:solidFill>
                <a:schemeClr val="bg1"/>
              </a:solidFill>
              <a:latin typeface="+mj-lt"/>
            </a:rPr>
            <a:t>Design the </a:t>
          </a:r>
          <a:r>
            <a:rPr lang="en-US" sz="2000" b="1" dirty="0">
              <a:solidFill>
                <a:schemeClr val="bg1"/>
              </a:solidFill>
              <a:latin typeface="+mj-lt"/>
            </a:rPr>
            <a:t>plan for effective alignment</a:t>
          </a:r>
          <a:r>
            <a:rPr lang="en-US" sz="2000" dirty="0">
              <a:solidFill>
                <a:schemeClr val="bg1"/>
              </a:solidFill>
              <a:latin typeface="+mj-lt"/>
            </a:rPr>
            <a:t>.</a:t>
          </a:r>
          <a:endParaRPr lang="en-US" sz="2000" dirty="0">
            <a:solidFill>
              <a:schemeClr val="bg1"/>
            </a:solidFill>
            <a:effectLst/>
            <a:latin typeface="+mj-lt"/>
          </a:endParaRPr>
        </a:p>
      </dgm:t>
    </dgm:pt>
    <dgm:pt modelId="{63467D6D-8383-C748-853F-21826367350C}" type="parTrans" cxnId="{84A4A581-08BB-6B49-B797-C1C10A1699C0}">
      <dgm:prSet/>
      <dgm:spPr/>
      <dgm:t>
        <a:bodyPr/>
        <a:lstStyle/>
        <a:p>
          <a:endParaRPr lang="en-US" sz="3600">
            <a:latin typeface="+mj-lt"/>
          </a:endParaRPr>
        </a:p>
      </dgm:t>
    </dgm:pt>
    <dgm:pt modelId="{EF0F8ABE-225A-B94C-89E9-F0E01345B848}" type="sibTrans" cxnId="{84A4A581-08BB-6B49-B797-C1C10A1699C0}">
      <dgm:prSet/>
      <dgm:spPr/>
      <dgm:t>
        <a:bodyPr/>
        <a:lstStyle/>
        <a:p>
          <a:endParaRPr lang="en-US" sz="3600">
            <a:latin typeface="+mj-lt"/>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D954B348-8B0C-8A48-84D2-126BA154BBAB}" type="presOf" srcId="{5321E671-A364-A44B-8E1A-D62A61AEBA31}" destId="{BEFEC713-22BA-7245-8FA8-4C8BA08ECA50}"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E1B70261-E667-0E47-A1FB-49892EDC095B}" type="presOf" srcId="{82E49B3A-71FB-B44B-9782-E1490A7C14D4}" destId="{17BD6C7C-690E-8A42-8F1A-4FD0D07F6037}" srcOrd="0"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82E49B3A-71FB-B44B-9782-E1490A7C14D4}">
      <dgm:prSet custT="1"/>
      <dgm:spPr>
        <a:solidFill>
          <a:srgbClr val="002060"/>
        </a:solidFill>
      </dgm:spPr>
      <dgm:t>
        <a:bodyPr/>
        <a:lstStyle/>
        <a:p>
          <a:r>
            <a:rPr lang="en-US" sz="2000" dirty="0">
              <a:solidFill>
                <a:schemeClr val="bg1"/>
              </a:solidFill>
              <a:latin typeface="+mj-lt"/>
            </a:rPr>
            <a:t>Define the </a:t>
          </a:r>
          <a:r>
            <a:rPr lang="en-US" sz="2000" b="1" dirty="0">
              <a:solidFill>
                <a:schemeClr val="bg1"/>
              </a:solidFill>
              <a:latin typeface="+mj-lt"/>
            </a:rPr>
            <a:t>valued outcome(s)</a:t>
          </a:r>
          <a:r>
            <a:rPr lang="en-US" sz="2000" dirty="0">
              <a:solidFill>
                <a:schemeClr val="bg1"/>
              </a:solidFill>
              <a:latin typeface="+mj-lt"/>
            </a:rPr>
            <a:t>.</a:t>
          </a:r>
        </a:p>
      </dgm:t>
    </dgm:pt>
    <dgm:pt modelId="{2A397930-D4E7-EE49-BF79-EA7F8267FF60}" type="parTrans" cxnId="{3C85AE40-6966-1048-8CB6-432438F37FA0}">
      <dgm:prSet/>
      <dgm:spPr/>
      <dgm:t>
        <a:bodyPr/>
        <a:lstStyle/>
        <a:p>
          <a:endParaRPr lang="en-US" sz="3600">
            <a:latin typeface="+mj-lt"/>
          </a:endParaRPr>
        </a:p>
      </dgm:t>
    </dgm:pt>
    <dgm:pt modelId="{B33B3F44-8AF6-2A44-9E6E-008FA94F14C0}" type="sibTrans" cxnId="{3C85AE40-6966-1048-8CB6-432438F37FA0}">
      <dgm:prSet custT="1"/>
      <dgm:spPr>
        <a:solidFill>
          <a:srgbClr val="002060"/>
        </a:solidFill>
      </dgm:spPr>
      <dgm:t>
        <a:bodyPr/>
        <a:lstStyle/>
        <a:p>
          <a:endParaRPr lang="en-US" sz="1200">
            <a:latin typeface="+mj-lt"/>
          </a:endParaRPr>
        </a:p>
      </dgm:t>
    </dgm:pt>
    <dgm:pt modelId="{AE39E101-670E-3941-9E0C-5B9E58959536}">
      <dgm:prSet custT="1"/>
      <dgm:spPr>
        <a:solidFill>
          <a:srgbClr val="002060"/>
        </a:solidFill>
      </dgm:spPr>
      <dgm:t>
        <a:bodyPr/>
        <a:lstStyle/>
        <a:p>
          <a:r>
            <a:rPr lang="en-US" sz="2000" dirty="0">
              <a:solidFill>
                <a:schemeClr val="bg1"/>
              </a:solidFill>
              <a:latin typeface="+mj-lt"/>
            </a:rPr>
            <a:t>List </a:t>
          </a:r>
          <a:r>
            <a:rPr lang="en-US" sz="2000" b="1" dirty="0">
              <a:solidFill>
                <a:schemeClr val="bg1"/>
              </a:solidFill>
              <a:latin typeface="+mj-lt"/>
            </a:rPr>
            <a:t>related initiatives</a:t>
          </a:r>
          <a:r>
            <a:rPr lang="en-US" sz="2000" dirty="0">
              <a:solidFill>
                <a:schemeClr val="bg1"/>
              </a:solidFill>
              <a:latin typeface="+mj-lt"/>
            </a:rPr>
            <a:t>.</a:t>
          </a:r>
        </a:p>
      </dgm:t>
    </dgm:pt>
    <dgm:pt modelId="{4D0C2E3B-CC23-9248-B177-4468E5C9B1E5}" type="parTrans" cxnId="{BC582CA0-A846-0347-B9A0-A5F815B19FA6}">
      <dgm:prSet/>
      <dgm:spPr/>
      <dgm:t>
        <a:bodyPr/>
        <a:lstStyle/>
        <a:p>
          <a:endParaRPr lang="en-US" sz="3600">
            <a:latin typeface="+mj-lt"/>
          </a:endParaRPr>
        </a:p>
      </dgm:t>
    </dgm:pt>
    <dgm:pt modelId="{5321E671-A364-A44B-8E1A-D62A61AEBA31}" type="sibTrans" cxnId="{BC582CA0-A846-0347-B9A0-A5F815B19FA6}">
      <dgm:prSet custT="1"/>
      <dgm:spPr>
        <a:solidFill>
          <a:srgbClr val="002060"/>
        </a:solidFill>
      </dgm:spPr>
      <dgm:t>
        <a:bodyPr/>
        <a:lstStyle/>
        <a:p>
          <a:endParaRPr lang="en-US" sz="1200">
            <a:latin typeface="+mj-lt"/>
          </a:endParaRPr>
        </a:p>
      </dgm:t>
    </dgm:pt>
    <dgm:pt modelId="{667CD73A-F423-8A45-801D-FBA84B632127}">
      <dgm:prSet custT="1"/>
      <dgm:spPr>
        <a:solidFill>
          <a:srgbClr val="002060"/>
        </a:solidFill>
      </dgm:spPr>
      <dgm:t>
        <a:bodyPr/>
        <a:lstStyle/>
        <a:p>
          <a:r>
            <a:rPr lang="en-US" sz="2000" dirty="0">
              <a:solidFill>
                <a:schemeClr val="bg1"/>
              </a:solidFill>
              <a:latin typeface="+mj-lt"/>
            </a:rPr>
            <a:t>Identify </a:t>
          </a:r>
          <a:r>
            <a:rPr lang="en-US" sz="2000" b="1" dirty="0">
              <a:solidFill>
                <a:schemeClr val="bg1"/>
              </a:solidFill>
              <a:latin typeface="+mj-lt"/>
            </a:rPr>
            <a:t>core system features.</a:t>
          </a:r>
          <a:endParaRPr lang="en-US" sz="2000" dirty="0">
            <a:solidFill>
              <a:schemeClr val="bg1"/>
            </a:solidFill>
            <a:latin typeface="+mj-lt"/>
          </a:endParaRPr>
        </a:p>
      </dgm:t>
    </dgm:pt>
    <dgm:pt modelId="{531AA5FD-4902-EF43-8505-7ED8232F2166}" type="parTrans" cxnId="{44A9A155-7882-974C-B11D-559371255655}">
      <dgm:prSet/>
      <dgm:spPr/>
      <dgm:t>
        <a:bodyPr/>
        <a:lstStyle/>
        <a:p>
          <a:endParaRPr lang="en-US" sz="3600">
            <a:latin typeface="+mj-lt"/>
          </a:endParaRPr>
        </a:p>
      </dgm:t>
    </dgm:pt>
    <dgm:pt modelId="{95642011-BA37-CC45-8E86-7F3E172C6056}" type="sibTrans" cxnId="{44A9A155-7882-974C-B11D-559371255655}">
      <dgm:prSet custT="1"/>
      <dgm:spPr>
        <a:solidFill>
          <a:srgbClr val="002060"/>
        </a:solidFill>
      </dgm:spPr>
      <dgm:t>
        <a:bodyPr/>
        <a:lstStyle/>
        <a:p>
          <a:endParaRPr lang="en-US" sz="1200">
            <a:latin typeface="+mj-lt"/>
          </a:endParaRPr>
        </a:p>
      </dgm:t>
    </dgm:pt>
    <dgm:pt modelId="{0082D749-68EB-6B49-B901-BC4ADF27757E}">
      <dgm:prSet custT="1"/>
      <dgm:spPr>
        <a:solidFill>
          <a:srgbClr val="002060"/>
        </a:solidFill>
      </dgm:spPr>
      <dgm:t>
        <a:bodyPr/>
        <a:lstStyle/>
        <a:p>
          <a:r>
            <a:rPr lang="en-US" sz="2000" dirty="0">
              <a:solidFill>
                <a:schemeClr val="bg1"/>
              </a:solidFill>
              <a:latin typeface="+mj-lt"/>
            </a:rPr>
            <a:t>Analyze and </a:t>
          </a:r>
          <a:r>
            <a:rPr lang="en-US" sz="2000" b="1" dirty="0">
              <a:solidFill>
                <a:schemeClr val="bg1"/>
              </a:solidFill>
              <a:latin typeface="+mj-lt"/>
            </a:rPr>
            <a:t>make decisions </a:t>
          </a:r>
          <a:r>
            <a:rPr lang="en-US" sz="2000" dirty="0">
              <a:solidFill>
                <a:schemeClr val="bg1"/>
              </a:solidFill>
              <a:latin typeface="+mj-lt"/>
            </a:rPr>
            <a:t>for alignment.</a:t>
          </a:r>
        </a:p>
      </dgm:t>
    </dgm:pt>
    <dgm:pt modelId="{4E1029BA-27B3-F24A-A44D-4DC7E9FB27BF}" type="parTrans" cxnId="{7A700281-337B-E04D-9291-1AA08383A253}">
      <dgm:prSet/>
      <dgm:spPr/>
      <dgm:t>
        <a:bodyPr/>
        <a:lstStyle/>
        <a:p>
          <a:endParaRPr lang="en-US" sz="3600">
            <a:latin typeface="+mj-lt"/>
          </a:endParaRPr>
        </a:p>
      </dgm:t>
    </dgm:pt>
    <dgm:pt modelId="{25B79068-66D0-364B-A5B4-FBE0D4923217}" type="sibTrans" cxnId="{7A700281-337B-E04D-9291-1AA08383A253}">
      <dgm:prSet custT="1"/>
      <dgm:spPr>
        <a:solidFill>
          <a:srgbClr val="002060"/>
        </a:solidFill>
      </dgm:spPr>
      <dgm:t>
        <a:bodyPr/>
        <a:lstStyle/>
        <a:p>
          <a:endParaRPr lang="en-US" sz="1200">
            <a:latin typeface="+mj-lt"/>
          </a:endParaRPr>
        </a:p>
      </dgm:t>
    </dgm:pt>
    <dgm:pt modelId="{C78C748B-3D67-2240-814B-68BF83D3D2D6}">
      <dgm:prSet custT="1"/>
      <dgm:spPr>
        <a:solidFill>
          <a:srgbClr val="002060"/>
        </a:solidFill>
      </dgm:spPr>
      <dgm:t>
        <a:bodyPr/>
        <a:lstStyle/>
        <a:p>
          <a:r>
            <a:rPr lang="en-US" sz="2000" dirty="0">
              <a:solidFill>
                <a:schemeClr val="bg1"/>
              </a:solidFill>
              <a:latin typeface="+mj-lt"/>
            </a:rPr>
            <a:t>Design the </a:t>
          </a:r>
          <a:r>
            <a:rPr lang="en-US" sz="2000" b="1" dirty="0">
              <a:solidFill>
                <a:schemeClr val="bg1"/>
              </a:solidFill>
              <a:latin typeface="+mj-lt"/>
            </a:rPr>
            <a:t>plan for effective alignment</a:t>
          </a:r>
          <a:r>
            <a:rPr lang="en-US" sz="2000" dirty="0">
              <a:solidFill>
                <a:schemeClr val="bg1"/>
              </a:solidFill>
              <a:latin typeface="+mj-lt"/>
            </a:rPr>
            <a:t>.</a:t>
          </a:r>
          <a:endParaRPr lang="en-US" sz="2000" dirty="0">
            <a:solidFill>
              <a:schemeClr val="bg1"/>
            </a:solidFill>
            <a:effectLst/>
            <a:latin typeface="+mj-lt"/>
          </a:endParaRPr>
        </a:p>
      </dgm:t>
    </dgm:pt>
    <dgm:pt modelId="{63467D6D-8383-C748-853F-21826367350C}" type="parTrans" cxnId="{84A4A581-08BB-6B49-B797-C1C10A1699C0}">
      <dgm:prSet/>
      <dgm:spPr/>
      <dgm:t>
        <a:bodyPr/>
        <a:lstStyle/>
        <a:p>
          <a:endParaRPr lang="en-US" sz="3600">
            <a:latin typeface="+mj-lt"/>
          </a:endParaRPr>
        </a:p>
      </dgm:t>
    </dgm:pt>
    <dgm:pt modelId="{EF0F8ABE-225A-B94C-89E9-F0E01345B848}" type="sibTrans" cxnId="{84A4A581-08BB-6B49-B797-C1C10A1699C0}">
      <dgm:prSet/>
      <dgm:spPr/>
      <dgm:t>
        <a:bodyPr/>
        <a:lstStyle/>
        <a:p>
          <a:endParaRPr lang="en-US" sz="3600">
            <a:latin typeface="+mj-lt"/>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D954B348-8B0C-8A48-84D2-126BA154BBAB}" type="presOf" srcId="{5321E671-A364-A44B-8E1A-D62A61AEBA31}" destId="{BEFEC713-22BA-7245-8FA8-4C8BA08ECA50}"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E1B70261-E667-0E47-A1FB-49892EDC095B}" type="presOf" srcId="{82E49B3A-71FB-B44B-9782-E1490A7C14D4}" destId="{17BD6C7C-690E-8A42-8F1A-4FD0D07F6037}" srcOrd="0"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82E49B3A-71FB-B44B-9782-E1490A7C14D4}">
      <dgm:prSet custT="1"/>
      <dgm:spPr>
        <a:solidFill>
          <a:srgbClr val="002060"/>
        </a:solidFill>
      </dgm:spPr>
      <dgm:t>
        <a:bodyPr/>
        <a:lstStyle/>
        <a:p>
          <a:r>
            <a:rPr lang="en-US" sz="2000" dirty="0">
              <a:solidFill>
                <a:schemeClr val="bg1"/>
              </a:solidFill>
              <a:latin typeface="+mj-lt"/>
            </a:rPr>
            <a:t>Define the </a:t>
          </a:r>
          <a:r>
            <a:rPr lang="en-US" sz="2000" b="1" dirty="0">
              <a:solidFill>
                <a:schemeClr val="bg1"/>
              </a:solidFill>
              <a:latin typeface="+mj-lt"/>
            </a:rPr>
            <a:t>valued outcome(s)</a:t>
          </a:r>
          <a:r>
            <a:rPr lang="en-US" sz="2000" dirty="0">
              <a:solidFill>
                <a:schemeClr val="bg1"/>
              </a:solidFill>
              <a:latin typeface="+mj-lt"/>
            </a:rPr>
            <a:t>.</a:t>
          </a:r>
        </a:p>
      </dgm:t>
    </dgm:pt>
    <dgm:pt modelId="{2A397930-D4E7-EE49-BF79-EA7F8267FF60}" type="parTrans" cxnId="{3C85AE40-6966-1048-8CB6-432438F37FA0}">
      <dgm:prSet/>
      <dgm:spPr/>
      <dgm:t>
        <a:bodyPr/>
        <a:lstStyle/>
        <a:p>
          <a:endParaRPr lang="en-US" sz="3600">
            <a:latin typeface="+mj-lt"/>
          </a:endParaRPr>
        </a:p>
      </dgm:t>
    </dgm:pt>
    <dgm:pt modelId="{B33B3F44-8AF6-2A44-9E6E-008FA94F14C0}" type="sibTrans" cxnId="{3C85AE40-6966-1048-8CB6-432438F37FA0}">
      <dgm:prSet custT="1"/>
      <dgm:spPr>
        <a:solidFill>
          <a:srgbClr val="002060"/>
        </a:solidFill>
      </dgm:spPr>
      <dgm:t>
        <a:bodyPr/>
        <a:lstStyle/>
        <a:p>
          <a:endParaRPr lang="en-US" sz="1200">
            <a:latin typeface="+mj-lt"/>
          </a:endParaRPr>
        </a:p>
      </dgm:t>
    </dgm:pt>
    <dgm:pt modelId="{AE39E101-670E-3941-9E0C-5B9E58959536}">
      <dgm:prSet custT="1"/>
      <dgm:spPr>
        <a:solidFill>
          <a:srgbClr val="002060"/>
        </a:solidFill>
      </dgm:spPr>
      <dgm:t>
        <a:bodyPr/>
        <a:lstStyle/>
        <a:p>
          <a:r>
            <a:rPr lang="en-US" sz="2000" dirty="0">
              <a:solidFill>
                <a:schemeClr val="bg1"/>
              </a:solidFill>
              <a:latin typeface="+mj-lt"/>
            </a:rPr>
            <a:t>List </a:t>
          </a:r>
          <a:r>
            <a:rPr lang="en-US" sz="2000" b="1" dirty="0">
              <a:solidFill>
                <a:schemeClr val="bg1"/>
              </a:solidFill>
              <a:latin typeface="+mj-lt"/>
            </a:rPr>
            <a:t>related initiatives</a:t>
          </a:r>
          <a:r>
            <a:rPr lang="en-US" sz="2000" dirty="0">
              <a:solidFill>
                <a:schemeClr val="bg1"/>
              </a:solidFill>
              <a:latin typeface="+mj-lt"/>
            </a:rPr>
            <a:t>.</a:t>
          </a:r>
        </a:p>
      </dgm:t>
    </dgm:pt>
    <dgm:pt modelId="{4D0C2E3B-CC23-9248-B177-4468E5C9B1E5}" type="parTrans" cxnId="{BC582CA0-A846-0347-B9A0-A5F815B19FA6}">
      <dgm:prSet/>
      <dgm:spPr/>
      <dgm:t>
        <a:bodyPr/>
        <a:lstStyle/>
        <a:p>
          <a:endParaRPr lang="en-US" sz="3600">
            <a:latin typeface="+mj-lt"/>
          </a:endParaRPr>
        </a:p>
      </dgm:t>
    </dgm:pt>
    <dgm:pt modelId="{5321E671-A364-A44B-8E1A-D62A61AEBA31}" type="sibTrans" cxnId="{BC582CA0-A846-0347-B9A0-A5F815B19FA6}">
      <dgm:prSet custT="1"/>
      <dgm:spPr>
        <a:solidFill>
          <a:srgbClr val="002060"/>
        </a:solidFill>
      </dgm:spPr>
      <dgm:t>
        <a:bodyPr/>
        <a:lstStyle/>
        <a:p>
          <a:endParaRPr lang="en-US" sz="1200">
            <a:latin typeface="+mj-lt"/>
          </a:endParaRPr>
        </a:p>
      </dgm:t>
    </dgm:pt>
    <dgm:pt modelId="{667CD73A-F423-8A45-801D-FBA84B632127}">
      <dgm:prSet custT="1"/>
      <dgm:spPr>
        <a:solidFill>
          <a:srgbClr val="002060"/>
        </a:solidFill>
      </dgm:spPr>
      <dgm:t>
        <a:bodyPr/>
        <a:lstStyle/>
        <a:p>
          <a:r>
            <a:rPr lang="en-US" sz="2000" dirty="0">
              <a:solidFill>
                <a:schemeClr val="bg1"/>
              </a:solidFill>
              <a:latin typeface="+mj-lt"/>
            </a:rPr>
            <a:t>Identify </a:t>
          </a:r>
          <a:r>
            <a:rPr lang="en-US" sz="2000" b="1" dirty="0">
              <a:solidFill>
                <a:schemeClr val="bg1"/>
              </a:solidFill>
              <a:latin typeface="+mj-lt"/>
            </a:rPr>
            <a:t>core system features.</a:t>
          </a:r>
          <a:endParaRPr lang="en-US" sz="2000" dirty="0">
            <a:solidFill>
              <a:schemeClr val="bg1"/>
            </a:solidFill>
            <a:latin typeface="+mj-lt"/>
          </a:endParaRPr>
        </a:p>
      </dgm:t>
    </dgm:pt>
    <dgm:pt modelId="{531AA5FD-4902-EF43-8505-7ED8232F2166}" type="parTrans" cxnId="{44A9A155-7882-974C-B11D-559371255655}">
      <dgm:prSet/>
      <dgm:spPr/>
      <dgm:t>
        <a:bodyPr/>
        <a:lstStyle/>
        <a:p>
          <a:endParaRPr lang="en-US" sz="3600">
            <a:latin typeface="+mj-lt"/>
          </a:endParaRPr>
        </a:p>
      </dgm:t>
    </dgm:pt>
    <dgm:pt modelId="{95642011-BA37-CC45-8E86-7F3E172C6056}" type="sibTrans" cxnId="{44A9A155-7882-974C-B11D-559371255655}">
      <dgm:prSet custT="1"/>
      <dgm:spPr>
        <a:solidFill>
          <a:srgbClr val="002060"/>
        </a:solidFill>
      </dgm:spPr>
      <dgm:t>
        <a:bodyPr/>
        <a:lstStyle/>
        <a:p>
          <a:endParaRPr lang="en-US" sz="1200">
            <a:latin typeface="+mj-lt"/>
          </a:endParaRPr>
        </a:p>
      </dgm:t>
    </dgm:pt>
    <dgm:pt modelId="{0082D749-68EB-6B49-B901-BC4ADF27757E}">
      <dgm:prSet custT="1"/>
      <dgm:spPr>
        <a:solidFill>
          <a:srgbClr val="002060"/>
        </a:solidFill>
      </dgm:spPr>
      <dgm:t>
        <a:bodyPr/>
        <a:lstStyle/>
        <a:p>
          <a:r>
            <a:rPr lang="en-US" sz="2000" dirty="0">
              <a:solidFill>
                <a:schemeClr val="bg1"/>
              </a:solidFill>
              <a:latin typeface="+mj-lt"/>
            </a:rPr>
            <a:t>Analyze and </a:t>
          </a:r>
          <a:r>
            <a:rPr lang="en-US" sz="2000" b="1" dirty="0">
              <a:solidFill>
                <a:schemeClr val="bg1"/>
              </a:solidFill>
              <a:latin typeface="+mj-lt"/>
            </a:rPr>
            <a:t>make decisions </a:t>
          </a:r>
          <a:r>
            <a:rPr lang="en-US" sz="2000" dirty="0">
              <a:solidFill>
                <a:schemeClr val="bg1"/>
              </a:solidFill>
              <a:latin typeface="+mj-lt"/>
            </a:rPr>
            <a:t>for alignment.</a:t>
          </a:r>
        </a:p>
      </dgm:t>
    </dgm:pt>
    <dgm:pt modelId="{4E1029BA-27B3-F24A-A44D-4DC7E9FB27BF}" type="parTrans" cxnId="{7A700281-337B-E04D-9291-1AA08383A253}">
      <dgm:prSet/>
      <dgm:spPr/>
      <dgm:t>
        <a:bodyPr/>
        <a:lstStyle/>
        <a:p>
          <a:endParaRPr lang="en-US" sz="3600">
            <a:latin typeface="+mj-lt"/>
          </a:endParaRPr>
        </a:p>
      </dgm:t>
    </dgm:pt>
    <dgm:pt modelId="{25B79068-66D0-364B-A5B4-FBE0D4923217}" type="sibTrans" cxnId="{7A700281-337B-E04D-9291-1AA08383A253}">
      <dgm:prSet custT="1"/>
      <dgm:spPr>
        <a:solidFill>
          <a:srgbClr val="002060"/>
        </a:solidFill>
      </dgm:spPr>
      <dgm:t>
        <a:bodyPr/>
        <a:lstStyle/>
        <a:p>
          <a:endParaRPr lang="en-US" sz="1200">
            <a:latin typeface="+mj-lt"/>
          </a:endParaRPr>
        </a:p>
      </dgm:t>
    </dgm:pt>
    <dgm:pt modelId="{C78C748B-3D67-2240-814B-68BF83D3D2D6}">
      <dgm:prSet custT="1"/>
      <dgm:spPr>
        <a:solidFill>
          <a:srgbClr val="002060"/>
        </a:solidFill>
      </dgm:spPr>
      <dgm:t>
        <a:bodyPr/>
        <a:lstStyle/>
        <a:p>
          <a:r>
            <a:rPr lang="en-US" sz="2000" dirty="0">
              <a:solidFill>
                <a:schemeClr val="bg1"/>
              </a:solidFill>
              <a:latin typeface="+mj-lt"/>
            </a:rPr>
            <a:t>Design the </a:t>
          </a:r>
          <a:r>
            <a:rPr lang="en-US" sz="2000" b="1" dirty="0">
              <a:solidFill>
                <a:schemeClr val="bg1"/>
              </a:solidFill>
              <a:latin typeface="+mj-lt"/>
            </a:rPr>
            <a:t>plan for effective alignment</a:t>
          </a:r>
          <a:r>
            <a:rPr lang="en-US" sz="2000" dirty="0">
              <a:solidFill>
                <a:schemeClr val="bg1"/>
              </a:solidFill>
              <a:latin typeface="+mj-lt"/>
            </a:rPr>
            <a:t>.</a:t>
          </a:r>
          <a:endParaRPr lang="en-US" sz="2000" dirty="0">
            <a:solidFill>
              <a:schemeClr val="bg1"/>
            </a:solidFill>
            <a:effectLst/>
            <a:latin typeface="+mj-lt"/>
          </a:endParaRPr>
        </a:p>
      </dgm:t>
    </dgm:pt>
    <dgm:pt modelId="{63467D6D-8383-C748-853F-21826367350C}" type="parTrans" cxnId="{84A4A581-08BB-6B49-B797-C1C10A1699C0}">
      <dgm:prSet/>
      <dgm:spPr/>
      <dgm:t>
        <a:bodyPr/>
        <a:lstStyle/>
        <a:p>
          <a:endParaRPr lang="en-US" sz="3600">
            <a:latin typeface="+mj-lt"/>
          </a:endParaRPr>
        </a:p>
      </dgm:t>
    </dgm:pt>
    <dgm:pt modelId="{EF0F8ABE-225A-B94C-89E9-F0E01345B848}" type="sibTrans" cxnId="{84A4A581-08BB-6B49-B797-C1C10A1699C0}">
      <dgm:prSet/>
      <dgm:spPr/>
      <dgm:t>
        <a:bodyPr/>
        <a:lstStyle/>
        <a:p>
          <a:endParaRPr lang="en-US" sz="3600">
            <a:latin typeface="+mj-lt"/>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D954B348-8B0C-8A48-84D2-126BA154BBAB}" type="presOf" srcId="{5321E671-A364-A44B-8E1A-D62A61AEBA31}" destId="{BEFEC713-22BA-7245-8FA8-4C8BA08ECA50}"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E1B70261-E667-0E47-A1FB-49892EDC095B}" type="presOf" srcId="{82E49B3A-71FB-B44B-9782-E1490A7C14D4}" destId="{17BD6C7C-690E-8A42-8F1A-4FD0D07F6037}" srcOrd="0"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82E49B3A-71FB-B44B-9782-E1490A7C14D4}">
      <dgm:prSet custT="1"/>
      <dgm:spPr>
        <a:solidFill>
          <a:srgbClr val="002060"/>
        </a:solidFill>
      </dgm:spPr>
      <dgm:t>
        <a:bodyPr/>
        <a:lstStyle/>
        <a:p>
          <a:r>
            <a:rPr lang="en-US" sz="2000" dirty="0">
              <a:solidFill>
                <a:schemeClr val="bg1"/>
              </a:solidFill>
              <a:latin typeface="+mj-lt"/>
            </a:rPr>
            <a:t>Define the </a:t>
          </a:r>
          <a:r>
            <a:rPr lang="en-US" sz="2000" b="1" dirty="0">
              <a:solidFill>
                <a:schemeClr val="bg1"/>
              </a:solidFill>
              <a:latin typeface="+mj-lt"/>
            </a:rPr>
            <a:t>valued outcome(s)</a:t>
          </a:r>
          <a:r>
            <a:rPr lang="en-US" sz="2000" dirty="0">
              <a:solidFill>
                <a:schemeClr val="bg1"/>
              </a:solidFill>
              <a:latin typeface="+mj-lt"/>
            </a:rPr>
            <a:t>.</a:t>
          </a:r>
        </a:p>
      </dgm:t>
    </dgm:pt>
    <dgm:pt modelId="{2A397930-D4E7-EE49-BF79-EA7F8267FF60}" type="parTrans" cxnId="{3C85AE40-6966-1048-8CB6-432438F37FA0}">
      <dgm:prSet/>
      <dgm:spPr/>
      <dgm:t>
        <a:bodyPr/>
        <a:lstStyle/>
        <a:p>
          <a:endParaRPr lang="en-US" sz="3600">
            <a:latin typeface="+mj-lt"/>
          </a:endParaRPr>
        </a:p>
      </dgm:t>
    </dgm:pt>
    <dgm:pt modelId="{B33B3F44-8AF6-2A44-9E6E-008FA94F14C0}" type="sibTrans" cxnId="{3C85AE40-6966-1048-8CB6-432438F37FA0}">
      <dgm:prSet custT="1"/>
      <dgm:spPr>
        <a:solidFill>
          <a:srgbClr val="002060"/>
        </a:solidFill>
      </dgm:spPr>
      <dgm:t>
        <a:bodyPr/>
        <a:lstStyle/>
        <a:p>
          <a:endParaRPr lang="en-US" sz="1200">
            <a:latin typeface="+mj-lt"/>
          </a:endParaRPr>
        </a:p>
      </dgm:t>
    </dgm:pt>
    <dgm:pt modelId="{AE39E101-670E-3941-9E0C-5B9E58959536}">
      <dgm:prSet custT="1"/>
      <dgm:spPr>
        <a:solidFill>
          <a:srgbClr val="002060"/>
        </a:solidFill>
      </dgm:spPr>
      <dgm:t>
        <a:bodyPr/>
        <a:lstStyle/>
        <a:p>
          <a:r>
            <a:rPr lang="en-US" sz="2000" dirty="0">
              <a:solidFill>
                <a:schemeClr val="bg1"/>
              </a:solidFill>
              <a:latin typeface="+mj-lt"/>
            </a:rPr>
            <a:t>List </a:t>
          </a:r>
          <a:r>
            <a:rPr lang="en-US" sz="2000" b="1" dirty="0">
              <a:solidFill>
                <a:schemeClr val="bg1"/>
              </a:solidFill>
              <a:latin typeface="+mj-lt"/>
            </a:rPr>
            <a:t>related initiatives</a:t>
          </a:r>
          <a:r>
            <a:rPr lang="en-US" sz="2000" dirty="0">
              <a:solidFill>
                <a:schemeClr val="bg1"/>
              </a:solidFill>
              <a:latin typeface="+mj-lt"/>
            </a:rPr>
            <a:t>.</a:t>
          </a:r>
        </a:p>
      </dgm:t>
    </dgm:pt>
    <dgm:pt modelId="{4D0C2E3B-CC23-9248-B177-4468E5C9B1E5}" type="parTrans" cxnId="{BC582CA0-A846-0347-B9A0-A5F815B19FA6}">
      <dgm:prSet/>
      <dgm:spPr/>
      <dgm:t>
        <a:bodyPr/>
        <a:lstStyle/>
        <a:p>
          <a:endParaRPr lang="en-US" sz="3600">
            <a:latin typeface="+mj-lt"/>
          </a:endParaRPr>
        </a:p>
      </dgm:t>
    </dgm:pt>
    <dgm:pt modelId="{5321E671-A364-A44B-8E1A-D62A61AEBA31}" type="sibTrans" cxnId="{BC582CA0-A846-0347-B9A0-A5F815B19FA6}">
      <dgm:prSet custT="1"/>
      <dgm:spPr>
        <a:solidFill>
          <a:srgbClr val="002060"/>
        </a:solidFill>
      </dgm:spPr>
      <dgm:t>
        <a:bodyPr/>
        <a:lstStyle/>
        <a:p>
          <a:endParaRPr lang="en-US" sz="1200">
            <a:latin typeface="+mj-lt"/>
          </a:endParaRPr>
        </a:p>
      </dgm:t>
    </dgm:pt>
    <dgm:pt modelId="{667CD73A-F423-8A45-801D-FBA84B632127}">
      <dgm:prSet custT="1"/>
      <dgm:spPr>
        <a:solidFill>
          <a:srgbClr val="002060"/>
        </a:solidFill>
      </dgm:spPr>
      <dgm:t>
        <a:bodyPr/>
        <a:lstStyle/>
        <a:p>
          <a:r>
            <a:rPr lang="en-US" sz="2000" dirty="0">
              <a:solidFill>
                <a:schemeClr val="bg1"/>
              </a:solidFill>
              <a:latin typeface="+mj-lt"/>
            </a:rPr>
            <a:t>Identify </a:t>
          </a:r>
          <a:r>
            <a:rPr lang="en-US" sz="2000" b="1" dirty="0">
              <a:solidFill>
                <a:schemeClr val="bg1"/>
              </a:solidFill>
              <a:latin typeface="+mj-lt"/>
            </a:rPr>
            <a:t>core system features.</a:t>
          </a:r>
          <a:endParaRPr lang="en-US" sz="2000" dirty="0">
            <a:solidFill>
              <a:schemeClr val="bg1"/>
            </a:solidFill>
            <a:latin typeface="+mj-lt"/>
          </a:endParaRPr>
        </a:p>
      </dgm:t>
    </dgm:pt>
    <dgm:pt modelId="{531AA5FD-4902-EF43-8505-7ED8232F2166}" type="parTrans" cxnId="{44A9A155-7882-974C-B11D-559371255655}">
      <dgm:prSet/>
      <dgm:spPr/>
      <dgm:t>
        <a:bodyPr/>
        <a:lstStyle/>
        <a:p>
          <a:endParaRPr lang="en-US" sz="3600">
            <a:latin typeface="+mj-lt"/>
          </a:endParaRPr>
        </a:p>
      </dgm:t>
    </dgm:pt>
    <dgm:pt modelId="{95642011-BA37-CC45-8E86-7F3E172C6056}" type="sibTrans" cxnId="{44A9A155-7882-974C-B11D-559371255655}">
      <dgm:prSet custT="1"/>
      <dgm:spPr>
        <a:solidFill>
          <a:srgbClr val="002060"/>
        </a:solidFill>
      </dgm:spPr>
      <dgm:t>
        <a:bodyPr/>
        <a:lstStyle/>
        <a:p>
          <a:endParaRPr lang="en-US" sz="1200">
            <a:latin typeface="+mj-lt"/>
          </a:endParaRPr>
        </a:p>
      </dgm:t>
    </dgm:pt>
    <dgm:pt modelId="{0082D749-68EB-6B49-B901-BC4ADF27757E}">
      <dgm:prSet custT="1"/>
      <dgm:spPr>
        <a:solidFill>
          <a:srgbClr val="002060"/>
        </a:solidFill>
      </dgm:spPr>
      <dgm:t>
        <a:bodyPr/>
        <a:lstStyle/>
        <a:p>
          <a:r>
            <a:rPr lang="en-US" sz="2000" dirty="0">
              <a:solidFill>
                <a:schemeClr val="bg1"/>
              </a:solidFill>
              <a:latin typeface="+mj-lt"/>
            </a:rPr>
            <a:t>Analyze and </a:t>
          </a:r>
          <a:r>
            <a:rPr lang="en-US" sz="2000" b="1" dirty="0">
              <a:solidFill>
                <a:schemeClr val="bg1"/>
              </a:solidFill>
              <a:latin typeface="+mj-lt"/>
            </a:rPr>
            <a:t>make decisions </a:t>
          </a:r>
          <a:r>
            <a:rPr lang="en-US" sz="2000" dirty="0">
              <a:solidFill>
                <a:schemeClr val="bg1"/>
              </a:solidFill>
              <a:latin typeface="+mj-lt"/>
            </a:rPr>
            <a:t>for alignment.</a:t>
          </a:r>
        </a:p>
      </dgm:t>
    </dgm:pt>
    <dgm:pt modelId="{4E1029BA-27B3-F24A-A44D-4DC7E9FB27BF}" type="parTrans" cxnId="{7A700281-337B-E04D-9291-1AA08383A253}">
      <dgm:prSet/>
      <dgm:spPr/>
      <dgm:t>
        <a:bodyPr/>
        <a:lstStyle/>
        <a:p>
          <a:endParaRPr lang="en-US" sz="3600">
            <a:latin typeface="+mj-lt"/>
          </a:endParaRPr>
        </a:p>
      </dgm:t>
    </dgm:pt>
    <dgm:pt modelId="{25B79068-66D0-364B-A5B4-FBE0D4923217}" type="sibTrans" cxnId="{7A700281-337B-E04D-9291-1AA08383A253}">
      <dgm:prSet custT="1"/>
      <dgm:spPr>
        <a:solidFill>
          <a:srgbClr val="002060"/>
        </a:solidFill>
      </dgm:spPr>
      <dgm:t>
        <a:bodyPr/>
        <a:lstStyle/>
        <a:p>
          <a:endParaRPr lang="en-US" sz="1200">
            <a:latin typeface="+mj-lt"/>
          </a:endParaRPr>
        </a:p>
      </dgm:t>
    </dgm:pt>
    <dgm:pt modelId="{C78C748B-3D67-2240-814B-68BF83D3D2D6}">
      <dgm:prSet custT="1"/>
      <dgm:spPr>
        <a:solidFill>
          <a:srgbClr val="002060"/>
        </a:solidFill>
      </dgm:spPr>
      <dgm:t>
        <a:bodyPr/>
        <a:lstStyle/>
        <a:p>
          <a:r>
            <a:rPr lang="en-US" sz="2000" dirty="0">
              <a:solidFill>
                <a:schemeClr val="bg1"/>
              </a:solidFill>
              <a:latin typeface="+mj-lt"/>
            </a:rPr>
            <a:t>Design the </a:t>
          </a:r>
          <a:r>
            <a:rPr lang="en-US" sz="2000" b="1" dirty="0">
              <a:solidFill>
                <a:schemeClr val="bg1"/>
              </a:solidFill>
              <a:latin typeface="+mj-lt"/>
            </a:rPr>
            <a:t>plan for effective alignment</a:t>
          </a:r>
          <a:r>
            <a:rPr lang="en-US" sz="2000" dirty="0">
              <a:solidFill>
                <a:schemeClr val="bg1"/>
              </a:solidFill>
              <a:latin typeface="+mj-lt"/>
            </a:rPr>
            <a:t>.</a:t>
          </a:r>
          <a:endParaRPr lang="en-US" sz="2000" dirty="0">
            <a:solidFill>
              <a:schemeClr val="bg1"/>
            </a:solidFill>
            <a:effectLst/>
            <a:latin typeface="+mj-lt"/>
          </a:endParaRPr>
        </a:p>
      </dgm:t>
    </dgm:pt>
    <dgm:pt modelId="{63467D6D-8383-C748-853F-21826367350C}" type="parTrans" cxnId="{84A4A581-08BB-6B49-B797-C1C10A1699C0}">
      <dgm:prSet/>
      <dgm:spPr/>
      <dgm:t>
        <a:bodyPr/>
        <a:lstStyle/>
        <a:p>
          <a:endParaRPr lang="en-US" sz="3600">
            <a:latin typeface="+mj-lt"/>
          </a:endParaRPr>
        </a:p>
      </dgm:t>
    </dgm:pt>
    <dgm:pt modelId="{EF0F8ABE-225A-B94C-89E9-F0E01345B848}" type="sibTrans" cxnId="{84A4A581-08BB-6B49-B797-C1C10A1699C0}">
      <dgm:prSet/>
      <dgm:spPr/>
      <dgm:t>
        <a:bodyPr/>
        <a:lstStyle/>
        <a:p>
          <a:endParaRPr lang="en-US" sz="3600">
            <a:latin typeface="+mj-lt"/>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D954B348-8B0C-8A48-84D2-126BA154BBAB}" type="presOf" srcId="{5321E671-A364-A44B-8E1A-D62A61AEBA31}" destId="{BEFEC713-22BA-7245-8FA8-4C8BA08ECA50}"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E1B70261-E667-0E47-A1FB-49892EDC095B}" type="presOf" srcId="{82E49B3A-71FB-B44B-9782-E1490A7C14D4}" destId="{17BD6C7C-690E-8A42-8F1A-4FD0D07F6037}" srcOrd="0"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82E49B3A-71FB-B44B-9782-E1490A7C14D4}">
      <dgm:prSet custT="1"/>
      <dgm:spPr>
        <a:solidFill>
          <a:srgbClr val="002060"/>
        </a:solidFill>
      </dgm:spPr>
      <dgm:t>
        <a:bodyPr/>
        <a:lstStyle/>
        <a:p>
          <a:r>
            <a:rPr lang="en-US" sz="2000" dirty="0">
              <a:solidFill>
                <a:schemeClr val="bg1"/>
              </a:solidFill>
              <a:latin typeface="+mj-lt"/>
            </a:rPr>
            <a:t>Define the </a:t>
          </a:r>
          <a:r>
            <a:rPr lang="en-US" sz="2000" b="1" dirty="0">
              <a:solidFill>
                <a:schemeClr val="bg1"/>
              </a:solidFill>
              <a:latin typeface="+mj-lt"/>
            </a:rPr>
            <a:t>valued outcome(s)</a:t>
          </a:r>
          <a:r>
            <a:rPr lang="en-US" sz="2000" dirty="0">
              <a:solidFill>
                <a:schemeClr val="bg1"/>
              </a:solidFill>
              <a:latin typeface="+mj-lt"/>
            </a:rPr>
            <a:t>.</a:t>
          </a:r>
        </a:p>
      </dgm:t>
    </dgm:pt>
    <dgm:pt modelId="{2A397930-D4E7-EE49-BF79-EA7F8267FF60}" type="parTrans" cxnId="{3C85AE40-6966-1048-8CB6-432438F37FA0}">
      <dgm:prSet/>
      <dgm:spPr/>
      <dgm:t>
        <a:bodyPr/>
        <a:lstStyle/>
        <a:p>
          <a:endParaRPr lang="en-US" sz="3600">
            <a:latin typeface="+mj-lt"/>
          </a:endParaRPr>
        </a:p>
      </dgm:t>
    </dgm:pt>
    <dgm:pt modelId="{B33B3F44-8AF6-2A44-9E6E-008FA94F14C0}" type="sibTrans" cxnId="{3C85AE40-6966-1048-8CB6-432438F37FA0}">
      <dgm:prSet custT="1"/>
      <dgm:spPr>
        <a:solidFill>
          <a:srgbClr val="002060"/>
        </a:solidFill>
      </dgm:spPr>
      <dgm:t>
        <a:bodyPr/>
        <a:lstStyle/>
        <a:p>
          <a:endParaRPr lang="en-US" sz="1200">
            <a:latin typeface="+mj-lt"/>
          </a:endParaRPr>
        </a:p>
      </dgm:t>
    </dgm:pt>
    <dgm:pt modelId="{AE39E101-670E-3941-9E0C-5B9E58959536}">
      <dgm:prSet custT="1"/>
      <dgm:spPr>
        <a:solidFill>
          <a:srgbClr val="002060"/>
        </a:solidFill>
      </dgm:spPr>
      <dgm:t>
        <a:bodyPr/>
        <a:lstStyle/>
        <a:p>
          <a:r>
            <a:rPr lang="en-US" sz="2000" dirty="0">
              <a:solidFill>
                <a:schemeClr val="bg1"/>
              </a:solidFill>
              <a:latin typeface="+mj-lt"/>
            </a:rPr>
            <a:t>List </a:t>
          </a:r>
          <a:r>
            <a:rPr lang="en-US" sz="2000" b="1" dirty="0">
              <a:solidFill>
                <a:schemeClr val="bg1"/>
              </a:solidFill>
              <a:latin typeface="+mj-lt"/>
            </a:rPr>
            <a:t>related initiatives</a:t>
          </a:r>
          <a:r>
            <a:rPr lang="en-US" sz="2000" dirty="0">
              <a:solidFill>
                <a:schemeClr val="bg1"/>
              </a:solidFill>
              <a:latin typeface="+mj-lt"/>
            </a:rPr>
            <a:t>.</a:t>
          </a:r>
        </a:p>
      </dgm:t>
    </dgm:pt>
    <dgm:pt modelId="{4D0C2E3B-CC23-9248-B177-4468E5C9B1E5}" type="parTrans" cxnId="{BC582CA0-A846-0347-B9A0-A5F815B19FA6}">
      <dgm:prSet/>
      <dgm:spPr/>
      <dgm:t>
        <a:bodyPr/>
        <a:lstStyle/>
        <a:p>
          <a:endParaRPr lang="en-US" sz="3600">
            <a:latin typeface="+mj-lt"/>
          </a:endParaRPr>
        </a:p>
      </dgm:t>
    </dgm:pt>
    <dgm:pt modelId="{5321E671-A364-A44B-8E1A-D62A61AEBA31}" type="sibTrans" cxnId="{BC582CA0-A846-0347-B9A0-A5F815B19FA6}">
      <dgm:prSet custT="1"/>
      <dgm:spPr>
        <a:solidFill>
          <a:srgbClr val="002060"/>
        </a:solidFill>
      </dgm:spPr>
      <dgm:t>
        <a:bodyPr/>
        <a:lstStyle/>
        <a:p>
          <a:endParaRPr lang="en-US" sz="1200">
            <a:latin typeface="+mj-lt"/>
          </a:endParaRPr>
        </a:p>
      </dgm:t>
    </dgm:pt>
    <dgm:pt modelId="{667CD73A-F423-8A45-801D-FBA84B632127}">
      <dgm:prSet custT="1"/>
      <dgm:spPr>
        <a:solidFill>
          <a:srgbClr val="002060"/>
        </a:solidFill>
      </dgm:spPr>
      <dgm:t>
        <a:bodyPr/>
        <a:lstStyle/>
        <a:p>
          <a:r>
            <a:rPr lang="en-US" sz="2000" dirty="0">
              <a:solidFill>
                <a:schemeClr val="bg1"/>
              </a:solidFill>
              <a:latin typeface="+mj-lt"/>
            </a:rPr>
            <a:t>Identify </a:t>
          </a:r>
          <a:r>
            <a:rPr lang="en-US" sz="2000" b="1" dirty="0">
              <a:solidFill>
                <a:schemeClr val="bg1"/>
              </a:solidFill>
              <a:latin typeface="+mj-lt"/>
            </a:rPr>
            <a:t>core system features.</a:t>
          </a:r>
          <a:endParaRPr lang="en-US" sz="2000" dirty="0">
            <a:solidFill>
              <a:schemeClr val="bg1"/>
            </a:solidFill>
            <a:latin typeface="+mj-lt"/>
          </a:endParaRPr>
        </a:p>
      </dgm:t>
    </dgm:pt>
    <dgm:pt modelId="{531AA5FD-4902-EF43-8505-7ED8232F2166}" type="parTrans" cxnId="{44A9A155-7882-974C-B11D-559371255655}">
      <dgm:prSet/>
      <dgm:spPr/>
      <dgm:t>
        <a:bodyPr/>
        <a:lstStyle/>
        <a:p>
          <a:endParaRPr lang="en-US" sz="3600">
            <a:latin typeface="+mj-lt"/>
          </a:endParaRPr>
        </a:p>
      </dgm:t>
    </dgm:pt>
    <dgm:pt modelId="{95642011-BA37-CC45-8E86-7F3E172C6056}" type="sibTrans" cxnId="{44A9A155-7882-974C-B11D-559371255655}">
      <dgm:prSet custT="1"/>
      <dgm:spPr>
        <a:solidFill>
          <a:srgbClr val="002060"/>
        </a:solidFill>
      </dgm:spPr>
      <dgm:t>
        <a:bodyPr/>
        <a:lstStyle/>
        <a:p>
          <a:endParaRPr lang="en-US" sz="1200">
            <a:latin typeface="+mj-lt"/>
          </a:endParaRPr>
        </a:p>
      </dgm:t>
    </dgm:pt>
    <dgm:pt modelId="{0082D749-68EB-6B49-B901-BC4ADF27757E}">
      <dgm:prSet custT="1"/>
      <dgm:spPr>
        <a:solidFill>
          <a:srgbClr val="002060"/>
        </a:solidFill>
      </dgm:spPr>
      <dgm:t>
        <a:bodyPr/>
        <a:lstStyle/>
        <a:p>
          <a:r>
            <a:rPr lang="en-US" sz="2000" dirty="0">
              <a:solidFill>
                <a:schemeClr val="bg1"/>
              </a:solidFill>
              <a:latin typeface="+mj-lt"/>
            </a:rPr>
            <a:t>Analyze and </a:t>
          </a:r>
          <a:r>
            <a:rPr lang="en-US" sz="2000" b="1" dirty="0">
              <a:solidFill>
                <a:schemeClr val="bg1"/>
              </a:solidFill>
              <a:latin typeface="+mj-lt"/>
            </a:rPr>
            <a:t>make decisions </a:t>
          </a:r>
          <a:r>
            <a:rPr lang="en-US" sz="2000" dirty="0">
              <a:solidFill>
                <a:schemeClr val="bg1"/>
              </a:solidFill>
              <a:latin typeface="+mj-lt"/>
            </a:rPr>
            <a:t>for alignment.</a:t>
          </a:r>
        </a:p>
      </dgm:t>
    </dgm:pt>
    <dgm:pt modelId="{4E1029BA-27B3-F24A-A44D-4DC7E9FB27BF}" type="parTrans" cxnId="{7A700281-337B-E04D-9291-1AA08383A253}">
      <dgm:prSet/>
      <dgm:spPr/>
      <dgm:t>
        <a:bodyPr/>
        <a:lstStyle/>
        <a:p>
          <a:endParaRPr lang="en-US" sz="3600">
            <a:latin typeface="+mj-lt"/>
          </a:endParaRPr>
        </a:p>
      </dgm:t>
    </dgm:pt>
    <dgm:pt modelId="{25B79068-66D0-364B-A5B4-FBE0D4923217}" type="sibTrans" cxnId="{7A700281-337B-E04D-9291-1AA08383A253}">
      <dgm:prSet custT="1"/>
      <dgm:spPr>
        <a:solidFill>
          <a:srgbClr val="002060"/>
        </a:solidFill>
      </dgm:spPr>
      <dgm:t>
        <a:bodyPr/>
        <a:lstStyle/>
        <a:p>
          <a:endParaRPr lang="en-US" sz="1200">
            <a:latin typeface="+mj-lt"/>
          </a:endParaRPr>
        </a:p>
      </dgm:t>
    </dgm:pt>
    <dgm:pt modelId="{C78C748B-3D67-2240-814B-68BF83D3D2D6}">
      <dgm:prSet custT="1"/>
      <dgm:spPr>
        <a:solidFill>
          <a:srgbClr val="002060"/>
        </a:solidFill>
      </dgm:spPr>
      <dgm:t>
        <a:bodyPr/>
        <a:lstStyle/>
        <a:p>
          <a:r>
            <a:rPr lang="en-US" sz="2000" dirty="0">
              <a:solidFill>
                <a:schemeClr val="bg1"/>
              </a:solidFill>
              <a:latin typeface="+mj-lt"/>
            </a:rPr>
            <a:t>Design the </a:t>
          </a:r>
          <a:r>
            <a:rPr lang="en-US" sz="2000" b="1" dirty="0">
              <a:solidFill>
                <a:schemeClr val="bg1"/>
              </a:solidFill>
              <a:latin typeface="+mj-lt"/>
            </a:rPr>
            <a:t>plan for effective alignment</a:t>
          </a:r>
          <a:r>
            <a:rPr lang="en-US" sz="2000" dirty="0">
              <a:solidFill>
                <a:schemeClr val="bg1"/>
              </a:solidFill>
              <a:latin typeface="+mj-lt"/>
            </a:rPr>
            <a:t>.</a:t>
          </a:r>
          <a:endParaRPr lang="en-US" sz="2000" dirty="0">
            <a:solidFill>
              <a:schemeClr val="bg1"/>
            </a:solidFill>
            <a:effectLst/>
            <a:latin typeface="+mj-lt"/>
          </a:endParaRPr>
        </a:p>
      </dgm:t>
    </dgm:pt>
    <dgm:pt modelId="{63467D6D-8383-C748-853F-21826367350C}" type="parTrans" cxnId="{84A4A581-08BB-6B49-B797-C1C10A1699C0}">
      <dgm:prSet/>
      <dgm:spPr/>
      <dgm:t>
        <a:bodyPr/>
        <a:lstStyle/>
        <a:p>
          <a:endParaRPr lang="en-US" sz="3600">
            <a:latin typeface="+mj-lt"/>
          </a:endParaRPr>
        </a:p>
      </dgm:t>
    </dgm:pt>
    <dgm:pt modelId="{EF0F8ABE-225A-B94C-89E9-F0E01345B848}" type="sibTrans" cxnId="{84A4A581-08BB-6B49-B797-C1C10A1699C0}">
      <dgm:prSet/>
      <dgm:spPr/>
      <dgm:t>
        <a:bodyPr/>
        <a:lstStyle/>
        <a:p>
          <a:endParaRPr lang="en-US" sz="3600">
            <a:latin typeface="+mj-lt"/>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D954B348-8B0C-8A48-84D2-126BA154BBAB}" type="presOf" srcId="{5321E671-A364-A44B-8E1A-D62A61AEBA31}" destId="{BEFEC713-22BA-7245-8FA8-4C8BA08ECA50}"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E1B70261-E667-0E47-A1FB-49892EDC095B}" type="presOf" srcId="{82E49B3A-71FB-B44B-9782-E1490A7C14D4}" destId="{17BD6C7C-690E-8A42-8F1A-4FD0D07F6037}" srcOrd="0"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82E49B3A-71FB-B44B-9782-E1490A7C14D4}">
      <dgm:prSet custT="1"/>
      <dgm:spPr>
        <a:solidFill>
          <a:srgbClr val="002060"/>
        </a:solidFill>
      </dgm:spPr>
      <dgm:t>
        <a:bodyPr/>
        <a:lstStyle/>
        <a:p>
          <a:r>
            <a:rPr lang="en-US" sz="2000" dirty="0">
              <a:solidFill>
                <a:schemeClr val="bg1"/>
              </a:solidFill>
              <a:latin typeface="+mj-lt"/>
            </a:rPr>
            <a:t>Consider </a:t>
          </a:r>
          <a:r>
            <a:rPr lang="en-US" sz="2000" b="1" dirty="0">
              <a:solidFill>
                <a:schemeClr val="bg1"/>
              </a:solidFill>
              <a:latin typeface="+mj-lt"/>
            </a:rPr>
            <a:t>fit</a:t>
          </a:r>
          <a:r>
            <a:rPr lang="en-US" sz="2000" dirty="0">
              <a:solidFill>
                <a:schemeClr val="bg1"/>
              </a:solidFill>
              <a:latin typeface="+mj-lt"/>
            </a:rPr>
            <a:t> and ev</a:t>
          </a:r>
          <a:r>
            <a:rPr lang="en-US" sz="2000" b="1" dirty="0">
              <a:solidFill>
                <a:schemeClr val="bg1"/>
              </a:solidFill>
              <a:latin typeface="+mj-lt"/>
            </a:rPr>
            <a:t>idence-base</a:t>
          </a:r>
          <a:r>
            <a:rPr lang="en-US" sz="2000" dirty="0">
              <a:solidFill>
                <a:schemeClr val="bg1"/>
              </a:solidFill>
              <a:latin typeface="+mj-lt"/>
            </a:rPr>
            <a:t>.</a:t>
          </a:r>
        </a:p>
      </dgm:t>
    </dgm:pt>
    <dgm:pt modelId="{2A397930-D4E7-EE49-BF79-EA7F8267FF60}" type="parTrans" cxnId="{3C85AE40-6966-1048-8CB6-432438F37FA0}">
      <dgm:prSet/>
      <dgm:spPr/>
      <dgm:t>
        <a:bodyPr/>
        <a:lstStyle/>
        <a:p>
          <a:endParaRPr lang="en-US" sz="3600">
            <a:latin typeface="+mj-lt"/>
          </a:endParaRPr>
        </a:p>
      </dgm:t>
    </dgm:pt>
    <dgm:pt modelId="{B33B3F44-8AF6-2A44-9E6E-008FA94F14C0}" type="sibTrans" cxnId="{3C85AE40-6966-1048-8CB6-432438F37FA0}">
      <dgm:prSet custT="1"/>
      <dgm:spPr>
        <a:solidFill>
          <a:srgbClr val="002060"/>
        </a:solidFill>
      </dgm:spPr>
      <dgm:t>
        <a:bodyPr/>
        <a:lstStyle/>
        <a:p>
          <a:endParaRPr lang="en-US" sz="1200">
            <a:latin typeface="+mj-lt"/>
          </a:endParaRPr>
        </a:p>
      </dgm:t>
    </dgm:pt>
    <dgm:pt modelId="{AE39E101-670E-3941-9E0C-5B9E58959536}">
      <dgm:prSet custT="1"/>
      <dgm:spPr>
        <a:solidFill>
          <a:srgbClr val="002060"/>
        </a:solidFill>
      </dgm:spPr>
      <dgm:t>
        <a:bodyPr/>
        <a:lstStyle/>
        <a:p>
          <a:r>
            <a:rPr lang="en-US" sz="2400" dirty="0">
              <a:latin typeface="+mj-lt"/>
            </a:rPr>
            <a:t>If </a:t>
          </a:r>
          <a:r>
            <a:rPr lang="en-US" sz="2000" dirty="0">
              <a:latin typeface="+mj-lt"/>
            </a:rPr>
            <a:t>new practice/initiative is to be adopted, </a:t>
          </a:r>
          <a:r>
            <a:rPr lang="en-US" sz="2000" b="1" dirty="0">
              <a:latin typeface="+mj-lt"/>
            </a:rPr>
            <a:t>determine</a:t>
          </a:r>
          <a:r>
            <a:rPr lang="en-US" sz="2000" dirty="0">
              <a:latin typeface="+mj-lt"/>
            </a:rPr>
            <a:t> how the new practice/initiative can be </a:t>
          </a:r>
          <a:r>
            <a:rPr lang="en-US" sz="2000" b="1" dirty="0">
              <a:latin typeface="+mj-lt"/>
            </a:rPr>
            <a:t>aligned within the existing framework</a:t>
          </a:r>
          <a:r>
            <a:rPr lang="en-US" sz="2000" dirty="0">
              <a:latin typeface="+mj-lt"/>
            </a:rPr>
            <a:t> for related initiatives.</a:t>
          </a:r>
          <a:endParaRPr lang="en-US" sz="2000" dirty="0">
            <a:solidFill>
              <a:schemeClr val="bg1"/>
            </a:solidFill>
            <a:latin typeface="+mj-lt"/>
          </a:endParaRPr>
        </a:p>
      </dgm:t>
    </dgm:pt>
    <dgm:pt modelId="{4D0C2E3B-CC23-9248-B177-4468E5C9B1E5}" type="parTrans" cxnId="{BC582CA0-A846-0347-B9A0-A5F815B19FA6}">
      <dgm:prSet/>
      <dgm:spPr/>
      <dgm:t>
        <a:bodyPr/>
        <a:lstStyle/>
        <a:p>
          <a:endParaRPr lang="en-US" sz="3600">
            <a:latin typeface="+mj-lt"/>
          </a:endParaRPr>
        </a:p>
      </dgm:t>
    </dgm:pt>
    <dgm:pt modelId="{5321E671-A364-A44B-8E1A-D62A61AEBA31}" type="sibTrans" cxnId="{BC582CA0-A846-0347-B9A0-A5F815B19FA6}">
      <dgm:prSet custT="1"/>
      <dgm:spPr>
        <a:solidFill>
          <a:srgbClr val="002060"/>
        </a:solidFill>
      </dgm:spPr>
      <dgm:t>
        <a:bodyPr/>
        <a:lstStyle/>
        <a:p>
          <a:endParaRPr lang="en-US" sz="1200">
            <a:latin typeface="+mj-lt"/>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2" custScaleX="130818" custLinFactNeighborX="5947" custLinFactNeighborY="-5566">
        <dgm:presLayoutVars>
          <dgm:bulletEnabled val="1"/>
        </dgm:presLayoutVars>
      </dgm:prSet>
      <dgm:spPr/>
    </dgm:pt>
    <dgm:pt modelId="{AB1215F8-2153-3E44-A7D1-A416563A7EE5}" type="pres">
      <dgm:prSet presAssocID="{B33B3F44-8AF6-2A44-9E6E-008FA94F14C0}" presName="sibTrans" presStyleLbl="sibTrans2D1" presStyleIdx="0" presStyleCnt="1"/>
      <dgm:spPr/>
    </dgm:pt>
    <dgm:pt modelId="{F989F5D0-2880-DF4A-8B44-6B5AA03C2450}" type="pres">
      <dgm:prSet presAssocID="{B33B3F44-8AF6-2A44-9E6E-008FA94F14C0}" presName="connectorText" presStyleLbl="sibTrans2D1" presStyleIdx="0" presStyleCnt="1"/>
      <dgm:spPr/>
    </dgm:pt>
    <dgm:pt modelId="{081EED3E-7607-8E4F-BD7B-A3E5A66EDCEA}" type="pres">
      <dgm:prSet presAssocID="{AE39E101-670E-3941-9E0C-5B9E58959536}" presName="node" presStyleLbl="node1" presStyleIdx="1" presStyleCnt="2" custScaleX="130818" custScaleY="209173">
        <dgm:presLayoutVars>
          <dgm:bulletEnabled val="1"/>
        </dgm:presLayoutVars>
      </dgm:prSet>
      <dgm:spPr/>
    </dgm:pt>
  </dgm:ptLst>
  <dgm:cxnLst>
    <dgm:cxn modelId="{3C85AE40-6966-1048-8CB6-432438F37FA0}" srcId="{884EB86A-7F95-A548-AE3E-7C95882DCDA3}" destId="{82E49B3A-71FB-B44B-9782-E1490A7C14D4}" srcOrd="0" destOrd="0" parTransId="{2A397930-D4E7-EE49-BF79-EA7F8267FF60}" sibTransId="{B33B3F44-8AF6-2A44-9E6E-008FA94F14C0}"/>
    <dgm:cxn modelId="{E1B70261-E667-0E47-A1FB-49892EDC095B}" type="presOf" srcId="{82E49B3A-71FB-B44B-9782-E1490A7C14D4}" destId="{17BD6C7C-690E-8A42-8F1A-4FD0D07F6037}" srcOrd="0" destOrd="0" presId="urn:microsoft.com/office/officeart/2005/8/layout/process2"/>
    <dgm:cxn modelId="{0F957A84-7773-1043-9431-AD062E5B0159}" type="presOf" srcId="{AE39E101-670E-3941-9E0C-5B9E58959536}" destId="{081EED3E-7607-8E4F-BD7B-A3E5A66EDCEA}"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1F9421B1-1F47-F841-87F7-F153905E9403}" type="presOf" srcId="{B33B3F44-8AF6-2A44-9E6E-008FA94F14C0}" destId="{F989F5D0-2880-DF4A-8B44-6B5AA03C2450}" srcOrd="1"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0ABF8-BBAC-44F6-8C99-6D7FDA64FC7C}">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FEF51-D50E-47C6-AFA9-98B64E03DF61}">
      <dsp:nvSpPr>
        <dsp:cNvPr id="0" name=""/>
        <dsp:cNvSpPr/>
      </dsp:nvSpPr>
      <dsp:spPr>
        <a:xfrm>
          <a:off x="511409" y="347956"/>
          <a:ext cx="7655707" cy="6962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Create an electronic document of your PBIS Framework</a:t>
          </a:r>
        </a:p>
      </dsp:txBody>
      <dsp:txXfrm>
        <a:off x="511409" y="347956"/>
        <a:ext cx="7655707" cy="696274"/>
      </dsp:txXfrm>
    </dsp:sp>
    <dsp:sp modelId="{7591CA1D-6ED3-444C-9B38-55545446586C}">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AB1B8-B243-46FD-A367-35F86E989D2D}">
      <dsp:nvSpPr>
        <dsp:cNvPr id="0" name=""/>
        <dsp:cNvSpPr/>
      </dsp:nvSpPr>
      <dsp:spPr>
        <a:xfrm>
          <a:off x="910599" y="1392548"/>
          <a:ext cx="7256517" cy="6962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Present the plan to school staff</a:t>
          </a:r>
        </a:p>
      </dsp:txBody>
      <dsp:txXfrm>
        <a:off x="910599" y="1392548"/>
        <a:ext cx="7256517" cy="696274"/>
      </dsp:txXfrm>
    </dsp:sp>
    <dsp:sp modelId="{93F08FC3-804D-49CE-B311-C7DFB175DBA4}">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5B31EA-8B50-43EA-BBC7-D2615B60B716}">
      <dsp:nvSpPr>
        <dsp:cNvPr id="0" name=""/>
        <dsp:cNvSpPr/>
      </dsp:nvSpPr>
      <dsp:spPr>
        <a:xfrm>
          <a:off x="910599" y="2437140"/>
          <a:ext cx="7256517" cy="6962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Present the plan to students</a:t>
          </a:r>
        </a:p>
      </dsp:txBody>
      <dsp:txXfrm>
        <a:off x="910599" y="2437140"/>
        <a:ext cx="7256517" cy="696274"/>
      </dsp:txXfrm>
    </dsp:sp>
    <dsp:sp modelId="{E94B0129-10B7-4D6B-AD81-BA34C3DE3D1E}">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37716-8CF6-442C-A6AC-FAA95BE8B56A}">
      <dsp:nvSpPr>
        <dsp:cNvPr id="0" name=""/>
        <dsp:cNvSpPr/>
      </dsp:nvSpPr>
      <dsp:spPr>
        <a:xfrm>
          <a:off x="511409" y="3481732"/>
          <a:ext cx="7655707" cy="6962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Serve as role models, coaches, and cheerleaders to support implementation and build internal capacity</a:t>
          </a:r>
        </a:p>
      </dsp:txBody>
      <dsp:txXfrm>
        <a:off x="511409" y="3481732"/>
        <a:ext cx="7655707" cy="696274"/>
      </dsp:txXfrm>
    </dsp:sp>
    <dsp:sp modelId="{9BE5E357-CB06-4ED8-B489-130E2099ADB5}">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9F92-7766-40E3-B29A-64EA552B307E}">
      <dsp:nvSpPr>
        <dsp:cNvPr id="0" name=""/>
        <dsp:cNvSpPr/>
      </dsp:nvSpPr>
      <dsp:spPr>
        <a:xfrm>
          <a:off x="0" y="37852"/>
          <a:ext cx="8229600" cy="1095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First, find and schedule time to present to faculty</a:t>
          </a:r>
        </a:p>
      </dsp:txBody>
      <dsp:txXfrm>
        <a:off x="53494" y="91346"/>
        <a:ext cx="8122612" cy="988844"/>
      </dsp:txXfrm>
    </dsp:sp>
    <dsp:sp modelId="{44B413A7-42CC-4D6F-8B79-884B66431943}">
      <dsp:nvSpPr>
        <dsp:cNvPr id="0" name=""/>
        <dsp:cNvSpPr/>
      </dsp:nvSpPr>
      <dsp:spPr>
        <a:xfrm>
          <a:off x="0" y="1217205"/>
          <a:ext cx="8229600" cy="10958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It is important to review the following components with </a:t>
          </a:r>
          <a:r>
            <a:rPr lang="en-US" sz="2900" i="1" kern="1200" dirty="0"/>
            <a:t>all</a:t>
          </a:r>
          <a:r>
            <a:rPr lang="en-US" sz="2900" kern="1200" dirty="0"/>
            <a:t> staff:</a:t>
          </a:r>
        </a:p>
      </dsp:txBody>
      <dsp:txXfrm>
        <a:off x="53494" y="1270699"/>
        <a:ext cx="8122612" cy="988844"/>
      </dsp:txXfrm>
    </dsp:sp>
    <dsp:sp modelId="{B8E5A6E2-CC99-43B2-BF41-2316508E9609}">
      <dsp:nvSpPr>
        <dsp:cNvPr id="0" name=""/>
        <dsp:cNvSpPr/>
      </dsp:nvSpPr>
      <dsp:spPr>
        <a:xfrm>
          <a:off x="0" y="2313037"/>
          <a:ext cx="8229600" cy="222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PBIS Philosophy</a:t>
          </a:r>
        </a:p>
        <a:p>
          <a:pPr marL="228600" lvl="1" indent="-228600" algn="l" defTabSz="1022350">
            <a:lnSpc>
              <a:spcPct val="90000"/>
            </a:lnSpc>
            <a:spcBef>
              <a:spcPct val="0"/>
            </a:spcBef>
            <a:spcAft>
              <a:spcPct val="20000"/>
            </a:spcAft>
            <a:buChar char="•"/>
          </a:pPr>
          <a:r>
            <a:rPr lang="en-US" sz="2300" kern="1200" dirty="0"/>
            <a:t>Expectations Matrix</a:t>
          </a:r>
        </a:p>
        <a:p>
          <a:pPr marL="228600" lvl="1" indent="-228600" algn="l" defTabSz="1022350">
            <a:lnSpc>
              <a:spcPct val="90000"/>
            </a:lnSpc>
            <a:spcBef>
              <a:spcPct val="0"/>
            </a:spcBef>
            <a:spcAft>
              <a:spcPct val="20000"/>
            </a:spcAft>
            <a:buChar char="•"/>
          </a:pPr>
          <a:r>
            <a:rPr lang="en-US" sz="2300" kern="1200" dirty="0"/>
            <a:t>Lesson Plans</a:t>
          </a:r>
        </a:p>
        <a:p>
          <a:pPr marL="228600" lvl="1" indent="-228600" algn="l" defTabSz="1022350">
            <a:lnSpc>
              <a:spcPct val="90000"/>
            </a:lnSpc>
            <a:spcBef>
              <a:spcPct val="0"/>
            </a:spcBef>
            <a:spcAft>
              <a:spcPct val="20000"/>
            </a:spcAft>
            <a:buChar char="•"/>
          </a:pPr>
          <a:r>
            <a:rPr lang="en-US" sz="2300" kern="1200" dirty="0"/>
            <a:t>Acknowledgement procedures</a:t>
          </a:r>
        </a:p>
        <a:p>
          <a:pPr marL="228600" lvl="1" indent="-228600" algn="l" defTabSz="1022350">
            <a:lnSpc>
              <a:spcPct val="90000"/>
            </a:lnSpc>
            <a:spcBef>
              <a:spcPct val="0"/>
            </a:spcBef>
            <a:spcAft>
              <a:spcPct val="20000"/>
            </a:spcAft>
            <a:buChar char="•"/>
          </a:pPr>
          <a:r>
            <a:rPr lang="en-US" sz="2300" kern="1200" dirty="0"/>
            <a:t>Consequence procedures</a:t>
          </a:r>
        </a:p>
        <a:p>
          <a:pPr marL="228600" lvl="1" indent="-228600" algn="l" defTabSz="1022350">
            <a:lnSpc>
              <a:spcPct val="90000"/>
            </a:lnSpc>
            <a:spcBef>
              <a:spcPct val="0"/>
            </a:spcBef>
            <a:spcAft>
              <a:spcPct val="20000"/>
            </a:spcAft>
            <a:buChar char="•"/>
          </a:pPr>
          <a:r>
            <a:rPr lang="en-US" sz="2300" kern="1200" dirty="0"/>
            <a:t>How data will be used to evaluate plan</a:t>
          </a:r>
        </a:p>
      </dsp:txBody>
      <dsp:txXfrm>
        <a:off x="0" y="2313037"/>
        <a:ext cx="8229600" cy="22211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9F92-7766-40E3-B29A-64EA552B307E}">
      <dsp:nvSpPr>
        <dsp:cNvPr id="0" name=""/>
        <dsp:cNvSpPr/>
      </dsp:nvSpPr>
      <dsp:spPr>
        <a:xfrm>
          <a:off x="0" y="2614"/>
          <a:ext cx="8229600" cy="9824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How to present to students?</a:t>
          </a:r>
        </a:p>
      </dsp:txBody>
      <dsp:txXfrm>
        <a:off x="47960" y="50574"/>
        <a:ext cx="8133680" cy="886550"/>
      </dsp:txXfrm>
    </dsp:sp>
    <dsp:sp modelId="{9E46401D-4BB3-4122-A23F-2BB392F34946}">
      <dsp:nvSpPr>
        <dsp:cNvPr id="0" name=""/>
        <dsp:cNvSpPr/>
      </dsp:nvSpPr>
      <dsp:spPr>
        <a:xfrm>
          <a:off x="0" y="985085"/>
          <a:ext cx="822960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Whole school or grade level presentation (e.g. pep rally)</a:t>
          </a:r>
        </a:p>
        <a:p>
          <a:pPr marL="228600" lvl="1" indent="-228600" algn="l" defTabSz="889000">
            <a:lnSpc>
              <a:spcPct val="90000"/>
            </a:lnSpc>
            <a:spcBef>
              <a:spcPct val="0"/>
            </a:spcBef>
            <a:spcAft>
              <a:spcPct val="20000"/>
            </a:spcAft>
            <a:buChar char="•"/>
          </a:pPr>
          <a:r>
            <a:rPr lang="en-US" sz="2000" kern="1200" dirty="0"/>
            <a:t>School event</a:t>
          </a:r>
        </a:p>
        <a:p>
          <a:pPr marL="228600" lvl="1" indent="-228600" algn="l" defTabSz="889000">
            <a:lnSpc>
              <a:spcPct val="90000"/>
            </a:lnSpc>
            <a:spcBef>
              <a:spcPct val="0"/>
            </a:spcBef>
            <a:spcAft>
              <a:spcPct val="20000"/>
            </a:spcAft>
            <a:buChar char="•"/>
          </a:pPr>
          <a:r>
            <a:rPr lang="en-US" sz="2000" kern="1200" dirty="0"/>
            <a:t>Classroom by classroom activities</a:t>
          </a:r>
        </a:p>
        <a:p>
          <a:pPr marL="228600" lvl="1" indent="-228600" algn="l" defTabSz="889000">
            <a:lnSpc>
              <a:spcPct val="90000"/>
            </a:lnSpc>
            <a:spcBef>
              <a:spcPct val="0"/>
            </a:spcBef>
            <a:spcAft>
              <a:spcPct val="20000"/>
            </a:spcAft>
            <a:buChar char="•"/>
          </a:pPr>
          <a:r>
            <a:rPr lang="en-US" sz="2000" kern="1200" dirty="0"/>
            <a:t>Involve students/family/community and/or incorporate input</a:t>
          </a:r>
        </a:p>
      </dsp:txBody>
      <dsp:txXfrm>
        <a:off x="0" y="985085"/>
        <a:ext cx="8229600" cy="1291680"/>
      </dsp:txXfrm>
    </dsp:sp>
    <dsp:sp modelId="{44B413A7-42CC-4D6F-8B79-884B66431943}">
      <dsp:nvSpPr>
        <dsp:cNvPr id="0" name=""/>
        <dsp:cNvSpPr/>
      </dsp:nvSpPr>
      <dsp:spPr>
        <a:xfrm>
          <a:off x="0" y="2276765"/>
          <a:ext cx="8229600" cy="9824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When will presentation(s) to students occur?</a:t>
          </a:r>
        </a:p>
      </dsp:txBody>
      <dsp:txXfrm>
        <a:off x="47960" y="2324725"/>
        <a:ext cx="8133680" cy="886550"/>
      </dsp:txXfrm>
    </dsp:sp>
    <dsp:sp modelId="{2A7ED0B6-B1CA-44B5-9C21-9C3BCEA90C9D}">
      <dsp:nvSpPr>
        <dsp:cNvPr id="0" name=""/>
        <dsp:cNvSpPr/>
      </dsp:nvSpPr>
      <dsp:spPr>
        <a:xfrm>
          <a:off x="0" y="3334116"/>
          <a:ext cx="8229600" cy="9824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It is important to review the following components with students</a:t>
          </a:r>
        </a:p>
      </dsp:txBody>
      <dsp:txXfrm>
        <a:off x="47960" y="3382076"/>
        <a:ext cx="8133680" cy="886550"/>
      </dsp:txXfrm>
    </dsp:sp>
    <dsp:sp modelId="{801A0777-304B-484C-A89A-27E3D78763E8}">
      <dsp:nvSpPr>
        <dsp:cNvPr id="0" name=""/>
        <dsp:cNvSpPr/>
      </dsp:nvSpPr>
      <dsp:spPr>
        <a:xfrm>
          <a:off x="0" y="4316587"/>
          <a:ext cx="8229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Expectations Matrix</a:t>
          </a:r>
        </a:p>
        <a:p>
          <a:pPr marL="228600" lvl="1" indent="-228600" algn="l" defTabSz="889000">
            <a:lnSpc>
              <a:spcPct val="90000"/>
            </a:lnSpc>
            <a:spcBef>
              <a:spcPct val="0"/>
            </a:spcBef>
            <a:spcAft>
              <a:spcPct val="20000"/>
            </a:spcAft>
            <a:buChar char="•"/>
          </a:pPr>
          <a:r>
            <a:rPr lang="en-US" sz="2000" kern="1200" dirty="0"/>
            <a:t>Acknowledgement procedures</a:t>
          </a:r>
        </a:p>
        <a:p>
          <a:pPr marL="228600" lvl="1" indent="-228600" algn="l" defTabSz="889000">
            <a:lnSpc>
              <a:spcPct val="90000"/>
            </a:lnSpc>
            <a:spcBef>
              <a:spcPct val="0"/>
            </a:spcBef>
            <a:spcAft>
              <a:spcPct val="20000"/>
            </a:spcAft>
            <a:buChar char="•"/>
          </a:pPr>
          <a:r>
            <a:rPr lang="en-US" sz="2000" kern="1200" dirty="0"/>
            <a:t>Consequence procedures</a:t>
          </a:r>
        </a:p>
      </dsp:txBody>
      <dsp:txXfrm>
        <a:off x="0" y="4316587"/>
        <a:ext cx="8229600" cy="96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304792" y="2479"/>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Define the </a:t>
          </a:r>
          <a:r>
            <a:rPr lang="en-US" sz="2000" b="1" kern="1200" dirty="0">
              <a:solidFill>
                <a:schemeClr val="bg1"/>
              </a:solidFill>
              <a:latin typeface="+mj-lt"/>
            </a:rPr>
            <a:t>valued outcome(s)</a:t>
          </a:r>
          <a:r>
            <a:rPr lang="en-US" sz="2000" kern="1200" dirty="0">
              <a:solidFill>
                <a:schemeClr val="bg1"/>
              </a:solidFill>
              <a:latin typeface="+mj-lt"/>
            </a:rPr>
            <a:t>.</a:t>
          </a:r>
        </a:p>
      </dsp:txBody>
      <dsp:txXfrm>
        <a:off x="321776" y="19463"/>
        <a:ext cx="3000291" cy="545894"/>
      </dsp:txXfrm>
    </dsp:sp>
    <dsp:sp modelId="{AB1215F8-2153-3E44-A7D1-A416563A7EE5}">
      <dsp:nvSpPr>
        <dsp:cNvPr id="0" name=""/>
        <dsp:cNvSpPr/>
      </dsp:nvSpPr>
      <dsp:spPr>
        <a:xfrm rot="5400000">
          <a:off x="1713198" y="596839"/>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618584"/>
        <a:ext cx="156562" cy="152214"/>
      </dsp:txXfrm>
    </dsp:sp>
    <dsp:sp modelId="{081EED3E-7607-8E4F-BD7B-A3E5A66EDCEA}">
      <dsp:nvSpPr>
        <dsp:cNvPr id="0" name=""/>
        <dsp:cNvSpPr/>
      </dsp:nvSpPr>
      <dsp:spPr>
        <a:xfrm>
          <a:off x="304792" y="872274"/>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List </a:t>
          </a:r>
          <a:r>
            <a:rPr lang="en-US" sz="2000" b="1" kern="1200" dirty="0">
              <a:solidFill>
                <a:schemeClr val="bg1"/>
              </a:solidFill>
              <a:latin typeface="+mj-lt"/>
            </a:rPr>
            <a:t>related initiatives</a:t>
          </a:r>
          <a:r>
            <a:rPr lang="en-US" sz="2000" kern="1200" dirty="0">
              <a:solidFill>
                <a:schemeClr val="bg1"/>
              </a:solidFill>
              <a:latin typeface="+mj-lt"/>
            </a:rPr>
            <a:t>.</a:t>
          </a:r>
        </a:p>
      </dsp:txBody>
      <dsp:txXfrm>
        <a:off x="321776" y="889258"/>
        <a:ext cx="3000291" cy="545894"/>
      </dsp:txXfrm>
    </dsp:sp>
    <dsp:sp modelId="{EFF85925-A1FD-F441-BBBF-29D201A24891}">
      <dsp:nvSpPr>
        <dsp:cNvPr id="0" name=""/>
        <dsp:cNvSpPr/>
      </dsp:nvSpPr>
      <dsp:spPr>
        <a:xfrm rot="5400000">
          <a:off x="1713198" y="1466633"/>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1488378"/>
        <a:ext cx="156562" cy="152214"/>
      </dsp:txXfrm>
    </dsp:sp>
    <dsp:sp modelId="{23F45AFC-16CC-6145-9CD4-55ED141B46D3}">
      <dsp:nvSpPr>
        <dsp:cNvPr id="0" name=""/>
        <dsp:cNvSpPr/>
      </dsp:nvSpPr>
      <dsp:spPr>
        <a:xfrm>
          <a:off x="304792" y="1742068"/>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Identify </a:t>
          </a:r>
          <a:r>
            <a:rPr lang="en-US" sz="2000" b="1" kern="1200" dirty="0">
              <a:solidFill>
                <a:schemeClr val="bg1"/>
              </a:solidFill>
              <a:latin typeface="+mj-lt"/>
            </a:rPr>
            <a:t>core system features.</a:t>
          </a:r>
          <a:endParaRPr lang="en-US" sz="2000" kern="1200" dirty="0">
            <a:solidFill>
              <a:schemeClr val="bg1"/>
            </a:solidFill>
            <a:latin typeface="+mj-lt"/>
          </a:endParaRPr>
        </a:p>
      </dsp:txBody>
      <dsp:txXfrm>
        <a:off x="321776" y="1759052"/>
        <a:ext cx="3000291" cy="545894"/>
      </dsp:txXfrm>
    </dsp:sp>
    <dsp:sp modelId="{DCDED1C1-3FD1-E84A-AD0E-A45C21B7AB4B}">
      <dsp:nvSpPr>
        <dsp:cNvPr id="0" name=""/>
        <dsp:cNvSpPr/>
      </dsp:nvSpPr>
      <dsp:spPr>
        <a:xfrm rot="5400000">
          <a:off x="1713198" y="2336428"/>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2358173"/>
        <a:ext cx="156562" cy="152214"/>
      </dsp:txXfrm>
    </dsp:sp>
    <dsp:sp modelId="{ABF7BC66-7FEB-9046-9F3C-45CF947B4AEF}">
      <dsp:nvSpPr>
        <dsp:cNvPr id="0" name=""/>
        <dsp:cNvSpPr/>
      </dsp:nvSpPr>
      <dsp:spPr>
        <a:xfrm>
          <a:off x="304792" y="2611862"/>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Analyze and </a:t>
          </a:r>
          <a:r>
            <a:rPr lang="en-US" sz="2000" b="1" kern="1200" dirty="0">
              <a:solidFill>
                <a:schemeClr val="bg1"/>
              </a:solidFill>
              <a:latin typeface="+mj-lt"/>
            </a:rPr>
            <a:t>make decisions </a:t>
          </a:r>
          <a:r>
            <a:rPr lang="en-US" sz="2000" kern="1200" dirty="0">
              <a:solidFill>
                <a:schemeClr val="bg1"/>
              </a:solidFill>
              <a:latin typeface="+mj-lt"/>
            </a:rPr>
            <a:t>for alignment.</a:t>
          </a:r>
        </a:p>
      </dsp:txBody>
      <dsp:txXfrm>
        <a:off x="321776" y="2628846"/>
        <a:ext cx="3000291" cy="545894"/>
      </dsp:txXfrm>
    </dsp:sp>
    <dsp:sp modelId="{203AF172-3161-1E4F-876E-A381D66D20E5}">
      <dsp:nvSpPr>
        <dsp:cNvPr id="0" name=""/>
        <dsp:cNvSpPr/>
      </dsp:nvSpPr>
      <dsp:spPr>
        <a:xfrm rot="5400000">
          <a:off x="1713198" y="3206222"/>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3227967"/>
        <a:ext cx="156562" cy="152214"/>
      </dsp:txXfrm>
    </dsp:sp>
    <dsp:sp modelId="{73D40FD2-AC48-7D4D-8C33-13A566EE2A52}">
      <dsp:nvSpPr>
        <dsp:cNvPr id="0" name=""/>
        <dsp:cNvSpPr/>
      </dsp:nvSpPr>
      <dsp:spPr>
        <a:xfrm>
          <a:off x="304792" y="3481657"/>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Design the </a:t>
          </a:r>
          <a:r>
            <a:rPr lang="en-US" sz="2000" b="1" kern="1200" dirty="0">
              <a:solidFill>
                <a:schemeClr val="bg1"/>
              </a:solidFill>
              <a:latin typeface="+mj-lt"/>
            </a:rPr>
            <a:t>plan for effective alignment</a:t>
          </a:r>
          <a:r>
            <a:rPr lang="en-US" sz="2000" kern="1200" dirty="0">
              <a:solidFill>
                <a:schemeClr val="bg1"/>
              </a:solidFill>
              <a:latin typeface="+mj-lt"/>
            </a:rPr>
            <a:t>.</a:t>
          </a:r>
          <a:endParaRPr lang="en-US" sz="2000" kern="1200" dirty="0">
            <a:solidFill>
              <a:schemeClr val="bg1"/>
            </a:solidFill>
            <a:effectLst/>
            <a:latin typeface="+mj-lt"/>
          </a:endParaRPr>
        </a:p>
      </dsp:txBody>
      <dsp:txXfrm>
        <a:off x="321776" y="3498641"/>
        <a:ext cx="3000291" cy="545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304792" y="2479"/>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Define the </a:t>
          </a:r>
          <a:r>
            <a:rPr lang="en-US" sz="2000" b="1" kern="1200" dirty="0">
              <a:solidFill>
                <a:schemeClr val="bg1"/>
              </a:solidFill>
              <a:latin typeface="+mj-lt"/>
            </a:rPr>
            <a:t>valued outcome(s)</a:t>
          </a:r>
          <a:r>
            <a:rPr lang="en-US" sz="2000" kern="1200" dirty="0">
              <a:solidFill>
                <a:schemeClr val="bg1"/>
              </a:solidFill>
              <a:latin typeface="+mj-lt"/>
            </a:rPr>
            <a:t>.</a:t>
          </a:r>
        </a:p>
      </dsp:txBody>
      <dsp:txXfrm>
        <a:off x="321776" y="19463"/>
        <a:ext cx="3000291" cy="545894"/>
      </dsp:txXfrm>
    </dsp:sp>
    <dsp:sp modelId="{AB1215F8-2153-3E44-A7D1-A416563A7EE5}">
      <dsp:nvSpPr>
        <dsp:cNvPr id="0" name=""/>
        <dsp:cNvSpPr/>
      </dsp:nvSpPr>
      <dsp:spPr>
        <a:xfrm rot="5400000">
          <a:off x="1713198" y="596839"/>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618584"/>
        <a:ext cx="156562" cy="152214"/>
      </dsp:txXfrm>
    </dsp:sp>
    <dsp:sp modelId="{081EED3E-7607-8E4F-BD7B-A3E5A66EDCEA}">
      <dsp:nvSpPr>
        <dsp:cNvPr id="0" name=""/>
        <dsp:cNvSpPr/>
      </dsp:nvSpPr>
      <dsp:spPr>
        <a:xfrm>
          <a:off x="304792" y="872274"/>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List </a:t>
          </a:r>
          <a:r>
            <a:rPr lang="en-US" sz="2000" b="1" kern="1200" dirty="0">
              <a:solidFill>
                <a:schemeClr val="bg1"/>
              </a:solidFill>
              <a:latin typeface="+mj-lt"/>
            </a:rPr>
            <a:t>related initiatives</a:t>
          </a:r>
          <a:r>
            <a:rPr lang="en-US" sz="2000" kern="1200" dirty="0">
              <a:solidFill>
                <a:schemeClr val="bg1"/>
              </a:solidFill>
              <a:latin typeface="+mj-lt"/>
            </a:rPr>
            <a:t>.</a:t>
          </a:r>
        </a:p>
      </dsp:txBody>
      <dsp:txXfrm>
        <a:off x="321776" y="889258"/>
        <a:ext cx="3000291" cy="545894"/>
      </dsp:txXfrm>
    </dsp:sp>
    <dsp:sp modelId="{EFF85925-A1FD-F441-BBBF-29D201A24891}">
      <dsp:nvSpPr>
        <dsp:cNvPr id="0" name=""/>
        <dsp:cNvSpPr/>
      </dsp:nvSpPr>
      <dsp:spPr>
        <a:xfrm rot="5400000">
          <a:off x="1713198" y="1466633"/>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1488378"/>
        <a:ext cx="156562" cy="152214"/>
      </dsp:txXfrm>
    </dsp:sp>
    <dsp:sp modelId="{23F45AFC-16CC-6145-9CD4-55ED141B46D3}">
      <dsp:nvSpPr>
        <dsp:cNvPr id="0" name=""/>
        <dsp:cNvSpPr/>
      </dsp:nvSpPr>
      <dsp:spPr>
        <a:xfrm>
          <a:off x="304792" y="1742068"/>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Identify </a:t>
          </a:r>
          <a:r>
            <a:rPr lang="en-US" sz="2000" b="1" kern="1200" dirty="0">
              <a:solidFill>
                <a:schemeClr val="bg1"/>
              </a:solidFill>
              <a:latin typeface="+mj-lt"/>
            </a:rPr>
            <a:t>core system features.</a:t>
          </a:r>
          <a:endParaRPr lang="en-US" sz="2000" kern="1200" dirty="0">
            <a:solidFill>
              <a:schemeClr val="bg1"/>
            </a:solidFill>
            <a:latin typeface="+mj-lt"/>
          </a:endParaRPr>
        </a:p>
      </dsp:txBody>
      <dsp:txXfrm>
        <a:off x="321776" y="1759052"/>
        <a:ext cx="3000291" cy="545894"/>
      </dsp:txXfrm>
    </dsp:sp>
    <dsp:sp modelId="{DCDED1C1-3FD1-E84A-AD0E-A45C21B7AB4B}">
      <dsp:nvSpPr>
        <dsp:cNvPr id="0" name=""/>
        <dsp:cNvSpPr/>
      </dsp:nvSpPr>
      <dsp:spPr>
        <a:xfrm rot="5400000">
          <a:off x="1713198" y="2336428"/>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2358173"/>
        <a:ext cx="156562" cy="152214"/>
      </dsp:txXfrm>
    </dsp:sp>
    <dsp:sp modelId="{ABF7BC66-7FEB-9046-9F3C-45CF947B4AEF}">
      <dsp:nvSpPr>
        <dsp:cNvPr id="0" name=""/>
        <dsp:cNvSpPr/>
      </dsp:nvSpPr>
      <dsp:spPr>
        <a:xfrm>
          <a:off x="304792" y="2611862"/>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Analyze and </a:t>
          </a:r>
          <a:r>
            <a:rPr lang="en-US" sz="2000" b="1" kern="1200" dirty="0">
              <a:solidFill>
                <a:schemeClr val="bg1"/>
              </a:solidFill>
              <a:latin typeface="+mj-lt"/>
            </a:rPr>
            <a:t>make decisions </a:t>
          </a:r>
          <a:r>
            <a:rPr lang="en-US" sz="2000" kern="1200" dirty="0">
              <a:solidFill>
                <a:schemeClr val="bg1"/>
              </a:solidFill>
              <a:latin typeface="+mj-lt"/>
            </a:rPr>
            <a:t>for alignment.</a:t>
          </a:r>
        </a:p>
      </dsp:txBody>
      <dsp:txXfrm>
        <a:off x="321776" y="2628846"/>
        <a:ext cx="3000291" cy="545894"/>
      </dsp:txXfrm>
    </dsp:sp>
    <dsp:sp modelId="{203AF172-3161-1E4F-876E-A381D66D20E5}">
      <dsp:nvSpPr>
        <dsp:cNvPr id="0" name=""/>
        <dsp:cNvSpPr/>
      </dsp:nvSpPr>
      <dsp:spPr>
        <a:xfrm rot="5400000">
          <a:off x="1713198" y="3206222"/>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3227967"/>
        <a:ext cx="156562" cy="152214"/>
      </dsp:txXfrm>
    </dsp:sp>
    <dsp:sp modelId="{73D40FD2-AC48-7D4D-8C33-13A566EE2A52}">
      <dsp:nvSpPr>
        <dsp:cNvPr id="0" name=""/>
        <dsp:cNvSpPr/>
      </dsp:nvSpPr>
      <dsp:spPr>
        <a:xfrm>
          <a:off x="304792" y="3481657"/>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Design the </a:t>
          </a:r>
          <a:r>
            <a:rPr lang="en-US" sz="2000" b="1" kern="1200" dirty="0">
              <a:solidFill>
                <a:schemeClr val="bg1"/>
              </a:solidFill>
              <a:latin typeface="+mj-lt"/>
            </a:rPr>
            <a:t>plan for effective alignment</a:t>
          </a:r>
          <a:r>
            <a:rPr lang="en-US" sz="2000" kern="1200" dirty="0">
              <a:solidFill>
                <a:schemeClr val="bg1"/>
              </a:solidFill>
              <a:latin typeface="+mj-lt"/>
            </a:rPr>
            <a:t>.</a:t>
          </a:r>
          <a:endParaRPr lang="en-US" sz="2000" kern="1200" dirty="0">
            <a:solidFill>
              <a:schemeClr val="bg1"/>
            </a:solidFill>
            <a:effectLst/>
            <a:latin typeface="+mj-lt"/>
          </a:endParaRPr>
        </a:p>
      </dsp:txBody>
      <dsp:txXfrm>
        <a:off x="321776" y="3498641"/>
        <a:ext cx="3000291" cy="545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304792" y="2479"/>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Define the </a:t>
          </a:r>
          <a:r>
            <a:rPr lang="en-US" sz="2000" b="1" kern="1200" dirty="0">
              <a:solidFill>
                <a:schemeClr val="bg1"/>
              </a:solidFill>
              <a:latin typeface="+mj-lt"/>
            </a:rPr>
            <a:t>valued outcome(s)</a:t>
          </a:r>
          <a:r>
            <a:rPr lang="en-US" sz="2000" kern="1200" dirty="0">
              <a:solidFill>
                <a:schemeClr val="bg1"/>
              </a:solidFill>
              <a:latin typeface="+mj-lt"/>
            </a:rPr>
            <a:t>.</a:t>
          </a:r>
        </a:p>
      </dsp:txBody>
      <dsp:txXfrm>
        <a:off x="321776" y="19463"/>
        <a:ext cx="3000291" cy="545894"/>
      </dsp:txXfrm>
    </dsp:sp>
    <dsp:sp modelId="{AB1215F8-2153-3E44-A7D1-A416563A7EE5}">
      <dsp:nvSpPr>
        <dsp:cNvPr id="0" name=""/>
        <dsp:cNvSpPr/>
      </dsp:nvSpPr>
      <dsp:spPr>
        <a:xfrm rot="5400000">
          <a:off x="1713198" y="596839"/>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618584"/>
        <a:ext cx="156562" cy="152214"/>
      </dsp:txXfrm>
    </dsp:sp>
    <dsp:sp modelId="{081EED3E-7607-8E4F-BD7B-A3E5A66EDCEA}">
      <dsp:nvSpPr>
        <dsp:cNvPr id="0" name=""/>
        <dsp:cNvSpPr/>
      </dsp:nvSpPr>
      <dsp:spPr>
        <a:xfrm>
          <a:off x="304792" y="872274"/>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List </a:t>
          </a:r>
          <a:r>
            <a:rPr lang="en-US" sz="2000" b="1" kern="1200" dirty="0">
              <a:solidFill>
                <a:schemeClr val="bg1"/>
              </a:solidFill>
              <a:latin typeface="+mj-lt"/>
            </a:rPr>
            <a:t>related initiatives</a:t>
          </a:r>
          <a:r>
            <a:rPr lang="en-US" sz="2000" kern="1200" dirty="0">
              <a:solidFill>
                <a:schemeClr val="bg1"/>
              </a:solidFill>
              <a:latin typeface="+mj-lt"/>
            </a:rPr>
            <a:t>.</a:t>
          </a:r>
        </a:p>
      </dsp:txBody>
      <dsp:txXfrm>
        <a:off x="321776" y="889258"/>
        <a:ext cx="3000291" cy="545894"/>
      </dsp:txXfrm>
    </dsp:sp>
    <dsp:sp modelId="{EFF85925-A1FD-F441-BBBF-29D201A24891}">
      <dsp:nvSpPr>
        <dsp:cNvPr id="0" name=""/>
        <dsp:cNvSpPr/>
      </dsp:nvSpPr>
      <dsp:spPr>
        <a:xfrm rot="5400000">
          <a:off x="1713198" y="1466633"/>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1488378"/>
        <a:ext cx="156562" cy="152214"/>
      </dsp:txXfrm>
    </dsp:sp>
    <dsp:sp modelId="{23F45AFC-16CC-6145-9CD4-55ED141B46D3}">
      <dsp:nvSpPr>
        <dsp:cNvPr id="0" name=""/>
        <dsp:cNvSpPr/>
      </dsp:nvSpPr>
      <dsp:spPr>
        <a:xfrm>
          <a:off x="304792" y="1742068"/>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Identify </a:t>
          </a:r>
          <a:r>
            <a:rPr lang="en-US" sz="2000" b="1" kern="1200" dirty="0">
              <a:solidFill>
                <a:schemeClr val="bg1"/>
              </a:solidFill>
              <a:latin typeface="+mj-lt"/>
            </a:rPr>
            <a:t>core system features.</a:t>
          </a:r>
          <a:endParaRPr lang="en-US" sz="2000" kern="1200" dirty="0">
            <a:solidFill>
              <a:schemeClr val="bg1"/>
            </a:solidFill>
            <a:latin typeface="+mj-lt"/>
          </a:endParaRPr>
        </a:p>
      </dsp:txBody>
      <dsp:txXfrm>
        <a:off x="321776" y="1759052"/>
        <a:ext cx="3000291" cy="545894"/>
      </dsp:txXfrm>
    </dsp:sp>
    <dsp:sp modelId="{DCDED1C1-3FD1-E84A-AD0E-A45C21B7AB4B}">
      <dsp:nvSpPr>
        <dsp:cNvPr id="0" name=""/>
        <dsp:cNvSpPr/>
      </dsp:nvSpPr>
      <dsp:spPr>
        <a:xfrm rot="5400000">
          <a:off x="1713198" y="2336428"/>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2358173"/>
        <a:ext cx="156562" cy="152214"/>
      </dsp:txXfrm>
    </dsp:sp>
    <dsp:sp modelId="{ABF7BC66-7FEB-9046-9F3C-45CF947B4AEF}">
      <dsp:nvSpPr>
        <dsp:cNvPr id="0" name=""/>
        <dsp:cNvSpPr/>
      </dsp:nvSpPr>
      <dsp:spPr>
        <a:xfrm>
          <a:off x="304792" y="2611862"/>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Analyze and </a:t>
          </a:r>
          <a:r>
            <a:rPr lang="en-US" sz="2000" b="1" kern="1200" dirty="0">
              <a:solidFill>
                <a:schemeClr val="bg1"/>
              </a:solidFill>
              <a:latin typeface="+mj-lt"/>
            </a:rPr>
            <a:t>make decisions </a:t>
          </a:r>
          <a:r>
            <a:rPr lang="en-US" sz="2000" kern="1200" dirty="0">
              <a:solidFill>
                <a:schemeClr val="bg1"/>
              </a:solidFill>
              <a:latin typeface="+mj-lt"/>
            </a:rPr>
            <a:t>for alignment.</a:t>
          </a:r>
        </a:p>
      </dsp:txBody>
      <dsp:txXfrm>
        <a:off x="321776" y="2628846"/>
        <a:ext cx="3000291" cy="545894"/>
      </dsp:txXfrm>
    </dsp:sp>
    <dsp:sp modelId="{203AF172-3161-1E4F-876E-A381D66D20E5}">
      <dsp:nvSpPr>
        <dsp:cNvPr id="0" name=""/>
        <dsp:cNvSpPr/>
      </dsp:nvSpPr>
      <dsp:spPr>
        <a:xfrm rot="5400000">
          <a:off x="1713198" y="3206222"/>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3227967"/>
        <a:ext cx="156562" cy="152214"/>
      </dsp:txXfrm>
    </dsp:sp>
    <dsp:sp modelId="{73D40FD2-AC48-7D4D-8C33-13A566EE2A52}">
      <dsp:nvSpPr>
        <dsp:cNvPr id="0" name=""/>
        <dsp:cNvSpPr/>
      </dsp:nvSpPr>
      <dsp:spPr>
        <a:xfrm>
          <a:off x="304792" y="3481657"/>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Design the </a:t>
          </a:r>
          <a:r>
            <a:rPr lang="en-US" sz="2000" b="1" kern="1200" dirty="0">
              <a:solidFill>
                <a:schemeClr val="bg1"/>
              </a:solidFill>
              <a:latin typeface="+mj-lt"/>
            </a:rPr>
            <a:t>plan for effective alignment</a:t>
          </a:r>
          <a:r>
            <a:rPr lang="en-US" sz="2000" kern="1200" dirty="0">
              <a:solidFill>
                <a:schemeClr val="bg1"/>
              </a:solidFill>
              <a:latin typeface="+mj-lt"/>
            </a:rPr>
            <a:t>.</a:t>
          </a:r>
          <a:endParaRPr lang="en-US" sz="2000" kern="1200" dirty="0">
            <a:solidFill>
              <a:schemeClr val="bg1"/>
            </a:solidFill>
            <a:effectLst/>
            <a:latin typeface="+mj-lt"/>
          </a:endParaRPr>
        </a:p>
      </dsp:txBody>
      <dsp:txXfrm>
        <a:off x="321776" y="3498641"/>
        <a:ext cx="3000291" cy="545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304792" y="2479"/>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Define the </a:t>
          </a:r>
          <a:r>
            <a:rPr lang="en-US" sz="2000" b="1" kern="1200" dirty="0">
              <a:solidFill>
                <a:schemeClr val="bg1"/>
              </a:solidFill>
              <a:latin typeface="+mj-lt"/>
            </a:rPr>
            <a:t>valued outcome(s)</a:t>
          </a:r>
          <a:r>
            <a:rPr lang="en-US" sz="2000" kern="1200" dirty="0">
              <a:solidFill>
                <a:schemeClr val="bg1"/>
              </a:solidFill>
              <a:latin typeface="+mj-lt"/>
            </a:rPr>
            <a:t>.</a:t>
          </a:r>
        </a:p>
      </dsp:txBody>
      <dsp:txXfrm>
        <a:off x="321776" y="19463"/>
        <a:ext cx="3000291" cy="545894"/>
      </dsp:txXfrm>
    </dsp:sp>
    <dsp:sp modelId="{AB1215F8-2153-3E44-A7D1-A416563A7EE5}">
      <dsp:nvSpPr>
        <dsp:cNvPr id="0" name=""/>
        <dsp:cNvSpPr/>
      </dsp:nvSpPr>
      <dsp:spPr>
        <a:xfrm rot="5400000">
          <a:off x="1713198" y="596839"/>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618584"/>
        <a:ext cx="156562" cy="152214"/>
      </dsp:txXfrm>
    </dsp:sp>
    <dsp:sp modelId="{081EED3E-7607-8E4F-BD7B-A3E5A66EDCEA}">
      <dsp:nvSpPr>
        <dsp:cNvPr id="0" name=""/>
        <dsp:cNvSpPr/>
      </dsp:nvSpPr>
      <dsp:spPr>
        <a:xfrm>
          <a:off x="304792" y="872274"/>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List </a:t>
          </a:r>
          <a:r>
            <a:rPr lang="en-US" sz="2000" b="1" kern="1200" dirty="0">
              <a:solidFill>
                <a:schemeClr val="bg1"/>
              </a:solidFill>
              <a:latin typeface="+mj-lt"/>
            </a:rPr>
            <a:t>related initiatives</a:t>
          </a:r>
          <a:r>
            <a:rPr lang="en-US" sz="2000" kern="1200" dirty="0">
              <a:solidFill>
                <a:schemeClr val="bg1"/>
              </a:solidFill>
              <a:latin typeface="+mj-lt"/>
            </a:rPr>
            <a:t>.</a:t>
          </a:r>
        </a:p>
      </dsp:txBody>
      <dsp:txXfrm>
        <a:off x="321776" y="889258"/>
        <a:ext cx="3000291" cy="545894"/>
      </dsp:txXfrm>
    </dsp:sp>
    <dsp:sp modelId="{EFF85925-A1FD-F441-BBBF-29D201A24891}">
      <dsp:nvSpPr>
        <dsp:cNvPr id="0" name=""/>
        <dsp:cNvSpPr/>
      </dsp:nvSpPr>
      <dsp:spPr>
        <a:xfrm rot="5400000">
          <a:off x="1713198" y="1466633"/>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1488378"/>
        <a:ext cx="156562" cy="152214"/>
      </dsp:txXfrm>
    </dsp:sp>
    <dsp:sp modelId="{23F45AFC-16CC-6145-9CD4-55ED141B46D3}">
      <dsp:nvSpPr>
        <dsp:cNvPr id="0" name=""/>
        <dsp:cNvSpPr/>
      </dsp:nvSpPr>
      <dsp:spPr>
        <a:xfrm>
          <a:off x="304792" y="1742068"/>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Identify </a:t>
          </a:r>
          <a:r>
            <a:rPr lang="en-US" sz="2000" b="1" kern="1200" dirty="0">
              <a:solidFill>
                <a:schemeClr val="bg1"/>
              </a:solidFill>
              <a:latin typeface="+mj-lt"/>
            </a:rPr>
            <a:t>core system features.</a:t>
          </a:r>
          <a:endParaRPr lang="en-US" sz="2000" kern="1200" dirty="0">
            <a:solidFill>
              <a:schemeClr val="bg1"/>
            </a:solidFill>
            <a:latin typeface="+mj-lt"/>
          </a:endParaRPr>
        </a:p>
      </dsp:txBody>
      <dsp:txXfrm>
        <a:off x="321776" y="1759052"/>
        <a:ext cx="3000291" cy="545894"/>
      </dsp:txXfrm>
    </dsp:sp>
    <dsp:sp modelId="{DCDED1C1-3FD1-E84A-AD0E-A45C21B7AB4B}">
      <dsp:nvSpPr>
        <dsp:cNvPr id="0" name=""/>
        <dsp:cNvSpPr/>
      </dsp:nvSpPr>
      <dsp:spPr>
        <a:xfrm rot="5400000">
          <a:off x="1713198" y="2336428"/>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2358173"/>
        <a:ext cx="156562" cy="152214"/>
      </dsp:txXfrm>
    </dsp:sp>
    <dsp:sp modelId="{ABF7BC66-7FEB-9046-9F3C-45CF947B4AEF}">
      <dsp:nvSpPr>
        <dsp:cNvPr id="0" name=""/>
        <dsp:cNvSpPr/>
      </dsp:nvSpPr>
      <dsp:spPr>
        <a:xfrm>
          <a:off x="304792" y="2611862"/>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Analyze and </a:t>
          </a:r>
          <a:r>
            <a:rPr lang="en-US" sz="2000" b="1" kern="1200" dirty="0">
              <a:solidFill>
                <a:schemeClr val="bg1"/>
              </a:solidFill>
              <a:latin typeface="+mj-lt"/>
            </a:rPr>
            <a:t>make decisions </a:t>
          </a:r>
          <a:r>
            <a:rPr lang="en-US" sz="2000" kern="1200" dirty="0">
              <a:solidFill>
                <a:schemeClr val="bg1"/>
              </a:solidFill>
              <a:latin typeface="+mj-lt"/>
            </a:rPr>
            <a:t>for alignment.</a:t>
          </a:r>
        </a:p>
      </dsp:txBody>
      <dsp:txXfrm>
        <a:off x="321776" y="2628846"/>
        <a:ext cx="3000291" cy="545894"/>
      </dsp:txXfrm>
    </dsp:sp>
    <dsp:sp modelId="{203AF172-3161-1E4F-876E-A381D66D20E5}">
      <dsp:nvSpPr>
        <dsp:cNvPr id="0" name=""/>
        <dsp:cNvSpPr/>
      </dsp:nvSpPr>
      <dsp:spPr>
        <a:xfrm rot="5400000">
          <a:off x="1713198" y="3206222"/>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3227967"/>
        <a:ext cx="156562" cy="152214"/>
      </dsp:txXfrm>
    </dsp:sp>
    <dsp:sp modelId="{73D40FD2-AC48-7D4D-8C33-13A566EE2A52}">
      <dsp:nvSpPr>
        <dsp:cNvPr id="0" name=""/>
        <dsp:cNvSpPr/>
      </dsp:nvSpPr>
      <dsp:spPr>
        <a:xfrm>
          <a:off x="304792" y="3481657"/>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Design the </a:t>
          </a:r>
          <a:r>
            <a:rPr lang="en-US" sz="2000" b="1" kern="1200" dirty="0">
              <a:solidFill>
                <a:schemeClr val="bg1"/>
              </a:solidFill>
              <a:latin typeface="+mj-lt"/>
            </a:rPr>
            <a:t>plan for effective alignment</a:t>
          </a:r>
          <a:r>
            <a:rPr lang="en-US" sz="2000" kern="1200" dirty="0">
              <a:solidFill>
                <a:schemeClr val="bg1"/>
              </a:solidFill>
              <a:latin typeface="+mj-lt"/>
            </a:rPr>
            <a:t>.</a:t>
          </a:r>
          <a:endParaRPr lang="en-US" sz="2000" kern="1200" dirty="0">
            <a:solidFill>
              <a:schemeClr val="bg1"/>
            </a:solidFill>
            <a:effectLst/>
            <a:latin typeface="+mj-lt"/>
          </a:endParaRPr>
        </a:p>
      </dsp:txBody>
      <dsp:txXfrm>
        <a:off x="321776" y="3498641"/>
        <a:ext cx="3000291" cy="545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304792" y="2479"/>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Define the </a:t>
          </a:r>
          <a:r>
            <a:rPr lang="en-US" sz="2000" b="1" kern="1200" dirty="0">
              <a:solidFill>
                <a:schemeClr val="bg1"/>
              </a:solidFill>
              <a:latin typeface="+mj-lt"/>
            </a:rPr>
            <a:t>valued outcome(s)</a:t>
          </a:r>
          <a:r>
            <a:rPr lang="en-US" sz="2000" kern="1200" dirty="0">
              <a:solidFill>
                <a:schemeClr val="bg1"/>
              </a:solidFill>
              <a:latin typeface="+mj-lt"/>
            </a:rPr>
            <a:t>.</a:t>
          </a:r>
        </a:p>
      </dsp:txBody>
      <dsp:txXfrm>
        <a:off x="321776" y="19463"/>
        <a:ext cx="3000291" cy="545894"/>
      </dsp:txXfrm>
    </dsp:sp>
    <dsp:sp modelId="{AB1215F8-2153-3E44-A7D1-A416563A7EE5}">
      <dsp:nvSpPr>
        <dsp:cNvPr id="0" name=""/>
        <dsp:cNvSpPr/>
      </dsp:nvSpPr>
      <dsp:spPr>
        <a:xfrm rot="5400000">
          <a:off x="1713198" y="596839"/>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618584"/>
        <a:ext cx="156562" cy="152214"/>
      </dsp:txXfrm>
    </dsp:sp>
    <dsp:sp modelId="{081EED3E-7607-8E4F-BD7B-A3E5A66EDCEA}">
      <dsp:nvSpPr>
        <dsp:cNvPr id="0" name=""/>
        <dsp:cNvSpPr/>
      </dsp:nvSpPr>
      <dsp:spPr>
        <a:xfrm>
          <a:off x="304792" y="872274"/>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List </a:t>
          </a:r>
          <a:r>
            <a:rPr lang="en-US" sz="2000" b="1" kern="1200" dirty="0">
              <a:solidFill>
                <a:schemeClr val="bg1"/>
              </a:solidFill>
              <a:latin typeface="+mj-lt"/>
            </a:rPr>
            <a:t>related initiatives</a:t>
          </a:r>
          <a:r>
            <a:rPr lang="en-US" sz="2000" kern="1200" dirty="0">
              <a:solidFill>
                <a:schemeClr val="bg1"/>
              </a:solidFill>
              <a:latin typeface="+mj-lt"/>
            </a:rPr>
            <a:t>.</a:t>
          </a:r>
        </a:p>
      </dsp:txBody>
      <dsp:txXfrm>
        <a:off x="321776" y="889258"/>
        <a:ext cx="3000291" cy="545894"/>
      </dsp:txXfrm>
    </dsp:sp>
    <dsp:sp modelId="{EFF85925-A1FD-F441-BBBF-29D201A24891}">
      <dsp:nvSpPr>
        <dsp:cNvPr id="0" name=""/>
        <dsp:cNvSpPr/>
      </dsp:nvSpPr>
      <dsp:spPr>
        <a:xfrm rot="5400000">
          <a:off x="1713198" y="1466633"/>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1488378"/>
        <a:ext cx="156562" cy="152214"/>
      </dsp:txXfrm>
    </dsp:sp>
    <dsp:sp modelId="{23F45AFC-16CC-6145-9CD4-55ED141B46D3}">
      <dsp:nvSpPr>
        <dsp:cNvPr id="0" name=""/>
        <dsp:cNvSpPr/>
      </dsp:nvSpPr>
      <dsp:spPr>
        <a:xfrm>
          <a:off x="304792" y="1742068"/>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Identify </a:t>
          </a:r>
          <a:r>
            <a:rPr lang="en-US" sz="2000" b="1" kern="1200" dirty="0">
              <a:solidFill>
                <a:schemeClr val="bg1"/>
              </a:solidFill>
              <a:latin typeface="+mj-lt"/>
            </a:rPr>
            <a:t>core system features.</a:t>
          </a:r>
          <a:endParaRPr lang="en-US" sz="2000" kern="1200" dirty="0">
            <a:solidFill>
              <a:schemeClr val="bg1"/>
            </a:solidFill>
            <a:latin typeface="+mj-lt"/>
          </a:endParaRPr>
        </a:p>
      </dsp:txBody>
      <dsp:txXfrm>
        <a:off x="321776" y="1759052"/>
        <a:ext cx="3000291" cy="545894"/>
      </dsp:txXfrm>
    </dsp:sp>
    <dsp:sp modelId="{DCDED1C1-3FD1-E84A-AD0E-A45C21B7AB4B}">
      <dsp:nvSpPr>
        <dsp:cNvPr id="0" name=""/>
        <dsp:cNvSpPr/>
      </dsp:nvSpPr>
      <dsp:spPr>
        <a:xfrm rot="5400000">
          <a:off x="1713198" y="2336428"/>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2358173"/>
        <a:ext cx="156562" cy="152214"/>
      </dsp:txXfrm>
    </dsp:sp>
    <dsp:sp modelId="{ABF7BC66-7FEB-9046-9F3C-45CF947B4AEF}">
      <dsp:nvSpPr>
        <dsp:cNvPr id="0" name=""/>
        <dsp:cNvSpPr/>
      </dsp:nvSpPr>
      <dsp:spPr>
        <a:xfrm>
          <a:off x="304792" y="2611862"/>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Analyze and </a:t>
          </a:r>
          <a:r>
            <a:rPr lang="en-US" sz="2000" b="1" kern="1200" dirty="0">
              <a:solidFill>
                <a:schemeClr val="bg1"/>
              </a:solidFill>
              <a:latin typeface="+mj-lt"/>
            </a:rPr>
            <a:t>make decisions </a:t>
          </a:r>
          <a:r>
            <a:rPr lang="en-US" sz="2000" kern="1200" dirty="0">
              <a:solidFill>
                <a:schemeClr val="bg1"/>
              </a:solidFill>
              <a:latin typeface="+mj-lt"/>
            </a:rPr>
            <a:t>for alignment.</a:t>
          </a:r>
        </a:p>
      </dsp:txBody>
      <dsp:txXfrm>
        <a:off x="321776" y="2628846"/>
        <a:ext cx="3000291" cy="545894"/>
      </dsp:txXfrm>
    </dsp:sp>
    <dsp:sp modelId="{203AF172-3161-1E4F-876E-A381D66D20E5}">
      <dsp:nvSpPr>
        <dsp:cNvPr id="0" name=""/>
        <dsp:cNvSpPr/>
      </dsp:nvSpPr>
      <dsp:spPr>
        <a:xfrm rot="5400000">
          <a:off x="1713198" y="3206222"/>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3227967"/>
        <a:ext cx="156562" cy="152214"/>
      </dsp:txXfrm>
    </dsp:sp>
    <dsp:sp modelId="{73D40FD2-AC48-7D4D-8C33-13A566EE2A52}">
      <dsp:nvSpPr>
        <dsp:cNvPr id="0" name=""/>
        <dsp:cNvSpPr/>
      </dsp:nvSpPr>
      <dsp:spPr>
        <a:xfrm>
          <a:off x="304792" y="3481657"/>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Design the </a:t>
          </a:r>
          <a:r>
            <a:rPr lang="en-US" sz="2000" b="1" kern="1200" dirty="0">
              <a:solidFill>
                <a:schemeClr val="bg1"/>
              </a:solidFill>
              <a:latin typeface="+mj-lt"/>
            </a:rPr>
            <a:t>plan for effective alignment</a:t>
          </a:r>
          <a:r>
            <a:rPr lang="en-US" sz="2000" kern="1200" dirty="0">
              <a:solidFill>
                <a:schemeClr val="bg1"/>
              </a:solidFill>
              <a:latin typeface="+mj-lt"/>
            </a:rPr>
            <a:t>.</a:t>
          </a:r>
          <a:endParaRPr lang="en-US" sz="2000" kern="1200" dirty="0">
            <a:solidFill>
              <a:schemeClr val="bg1"/>
            </a:solidFill>
            <a:effectLst/>
            <a:latin typeface="+mj-lt"/>
          </a:endParaRPr>
        </a:p>
      </dsp:txBody>
      <dsp:txXfrm>
        <a:off x="321776" y="3498641"/>
        <a:ext cx="3000291" cy="5458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304792" y="2479"/>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Define the </a:t>
          </a:r>
          <a:r>
            <a:rPr lang="en-US" sz="2000" b="1" kern="1200" dirty="0">
              <a:solidFill>
                <a:schemeClr val="bg1"/>
              </a:solidFill>
              <a:latin typeface="+mj-lt"/>
            </a:rPr>
            <a:t>valued outcome(s)</a:t>
          </a:r>
          <a:r>
            <a:rPr lang="en-US" sz="2000" kern="1200" dirty="0">
              <a:solidFill>
                <a:schemeClr val="bg1"/>
              </a:solidFill>
              <a:latin typeface="+mj-lt"/>
            </a:rPr>
            <a:t>.</a:t>
          </a:r>
        </a:p>
      </dsp:txBody>
      <dsp:txXfrm>
        <a:off x="321776" y="19463"/>
        <a:ext cx="3000291" cy="545894"/>
      </dsp:txXfrm>
    </dsp:sp>
    <dsp:sp modelId="{AB1215F8-2153-3E44-A7D1-A416563A7EE5}">
      <dsp:nvSpPr>
        <dsp:cNvPr id="0" name=""/>
        <dsp:cNvSpPr/>
      </dsp:nvSpPr>
      <dsp:spPr>
        <a:xfrm rot="5400000">
          <a:off x="1713198" y="596839"/>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618584"/>
        <a:ext cx="156562" cy="152214"/>
      </dsp:txXfrm>
    </dsp:sp>
    <dsp:sp modelId="{081EED3E-7607-8E4F-BD7B-A3E5A66EDCEA}">
      <dsp:nvSpPr>
        <dsp:cNvPr id="0" name=""/>
        <dsp:cNvSpPr/>
      </dsp:nvSpPr>
      <dsp:spPr>
        <a:xfrm>
          <a:off x="304792" y="872274"/>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List </a:t>
          </a:r>
          <a:r>
            <a:rPr lang="en-US" sz="2000" b="1" kern="1200" dirty="0">
              <a:solidFill>
                <a:schemeClr val="bg1"/>
              </a:solidFill>
              <a:latin typeface="+mj-lt"/>
            </a:rPr>
            <a:t>related initiatives</a:t>
          </a:r>
          <a:r>
            <a:rPr lang="en-US" sz="2000" kern="1200" dirty="0">
              <a:solidFill>
                <a:schemeClr val="bg1"/>
              </a:solidFill>
              <a:latin typeface="+mj-lt"/>
            </a:rPr>
            <a:t>.</a:t>
          </a:r>
        </a:p>
      </dsp:txBody>
      <dsp:txXfrm>
        <a:off x="321776" y="889258"/>
        <a:ext cx="3000291" cy="545894"/>
      </dsp:txXfrm>
    </dsp:sp>
    <dsp:sp modelId="{EFF85925-A1FD-F441-BBBF-29D201A24891}">
      <dsp:nvSpPr>
        <dsp:cNvPr id="0" name=""/>
        <dsp:cNvSpPr/>
      </dsp:nvSpPr>
      <dsp:spPr>
        <a:xfrm rot="5400000">
          <a:off x="1713198" y="1466633"/>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1488378"/>
        <a:ext cx="156562" cy="152214"/>
      </dsp:txXfrm>
    </dsp:sp>
    <dsp:sp modelId="{23F45AFC-16CC-6145-9CD4-55ED141B46D3}">
      <dsp:nvSpPr>
        <dsp:cNvPr id="0" name=""/>
        <dsp:cNvSpPr/>
      </dsp:nvSpPr>
      <dsp:spPr>
        <a:xfrm>
          <a:off x="304792" y="1742068"/>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Identify </a:t>
          </a:r>
          <a:r>
            <a:rPr lang="en-US" sz="2000" b="1" kern="1200" dirty="0">
              <a:solidFill>
                <a:schemeClr val="bg1"/>
              </a:solidFill>
              <a:latin typeface="+mj-lt"/>
            </a:rPr>
            <a:t>core system features.</a:t>
          </a:r>
          <a:endParaRPr lang="en-US" sz="2000" kern="1200" dirty="0">
            <a:solidFill>
              <a:schemeClr val="bg1"/>
            </a:solidFill>
            <a:latin typeface="+mj-lt"/>
          </a:endParaRPr>
        </a:p>
      </dsp:txBody>
      <dsp:txXfrm>
        <a:off x="321776" y="1759052"/>
        <a:ext cx="3000291" cy="545894"/>
      </dsp:txXfrm>
    </dsp:sp>
    <dsp:sp modelId="{DCDED1C1-3FD1-E84A-AD0E-A45C21B7AB4B}">
      <dsp:nvSpPr>
        <dsp:cNvPr id="0" name=""/>
        <dsp:cNvSpPr/>
      </dsp:nvSpPr>
      <dsp:spPr>
        <a:xfrm rot="5400000">
          <a:off x="1713198" y="2336428"/>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2358173"/>
        <a:ext cx="156562" cy="152214"/>
      </dsp:txXfrm>
    </dsp:sp>
    <dsp:sp modelId="{ABF7BC66-7FEB-9046-9F3C-45CF947B4AEF}">
      <dsp:nvSpPr>
        <dsp:cNvPr id="0" name=""/>
        <dsp:cNvSpPr/>
      </dsp:nvSpPr>
      <dsp:spPr>
        <a:xfrm>
          <a:off x="304792" y="2611862"/>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Analyze and </a:t>
          </a:r>
          <a:r>
            <a:rPr lang="en-US" sz="2000" b="1" kern="1200" dirty="0">
              <a:solidFill>
                <a:schemeClr val="bg1"/>
              </a:solidFill>
              <a:latin typeface="+mj-lt"/>
            </a:rPr>
            <a:t>make decisions </a:t>
          </a:r>
          <a:r>
            <a:rPr lang="en-US" sz="2000" kern="1200" dirty="0">
              <a:solidFill>
                <a:schemeClr val="bg1"/>
              </a:solidFill>
              <a:latin typeface="+mj-lt"/>
            </a:rPr>
            <a:t>for alignment.</a:t>
          </a:r>
        </a:p>
      </dsp:txBody>
      <dsp:txXfrm>
        <a:off x="321776" y="2628846"/>
        <a:ext cx="3000291" cy="545894"/>
      </dsp:txXfrm>
    </dsp:sp>
    <dsp:sp modelId="{203AF172-3161-1E4F-876E-A381D66D20E5}">
      <dsp:nvSpPr>
        <dsp:cNvPr id="0" name=""/>
        <dsp:cNvSpPr/>
      </dsp:nvSpPr>
      <dsp:spPr>
        <a:xfrm rot="5400000">
          <a:off x="1713198" y="3206222"/>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3227967"/>
        <a:ext cx="156562" cy="152214"/>
      </dsp:txXfrm>
    </dsp:sp>
    <dsp:sp modelId="{73D40FD2-AC48-7D4D-8C33-13A566EE2A52}">
      <dsp:nvSpPr>
        <dsp:cNvPr id="0" name=""/>
        <dsp:cNvSpPr/>
      </dsp:nvSpPr>
      <dsp:spPr>
        <a:xfrm>
          <a:off x="304792" y="3481657"/>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Design the </a:t>
          </a:r>
          <a:r>
            <a:rPr lang="en-US" sz="2000" b="1" kern="1200" dirty="0">
              <a:solidFill>
                <a:schemeClr val="bg1"/>
              </a:solidFill>
              <a:latin typeface="+mj-lt"/>
            </a:rPr>
            <a:t>plan for effective alignment</a:t>
          </a:r>
          <a:r>
            <a:rPr lang="en-US" sz="2000" kern="1200" dirty="0">
              <a:solidFill>
                <a:schemeClr val="bg1"/>
              </a:solidFill>
              <a:latin typeface="+mj-lt"/>
            </a:rPr>
            <a:t>.</a:t>
          </a:r>
          <a:endParaRPr lang="en-US" sz="2000" kern="1200" dirty="0">
            <a:solidFill>
              <a:schemeClr val="bg1"/>
            </a:solidFill>
            <a:effectLst/>
            <a:latin typeface="+mj-lt"/>
          </a:endParaRPr>
        </a:p>
      </dsp:txBody>
      <dsp:txXfrm>
        <a:off x="321776" y="3498641"/>
        <a:ext cx="3000291" cy="5458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304792" y="2479"/>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Define the </a:t>
          </a:r>
          <a:r>
            <a:rPr lang="en-US" sz="2000" b="1" kern="1200" dirty="0">
              <a:solidFill>
                <a:schemeClr val="bg1"/>
              </a:solidFill>
              <a:latin typeface="+mj-lt"/>
            </a:rPr>
            <a:t>valued outcome(s)</a:t>
          </a:r>
          <a:r>
            <a:rPr lang="en-US" sz="2000" kern="1200" dirty="0">
              <a:solidFill>
                <a:schemeClr val="bg1"/>
              </a:solidFill>
              <a:latin typeface="+mj-lt"/>
            </a:rPr>
            <a:t>.</a:t>
          </a:r>
        </a:p>
      </dsp:txBody>
      <dsp:txXfrm>
        <a:off x="321776" y="19463"/>
        <a:ext cx="3000291" cy="545894"/>
      </dsp:txXfrm>
    </dsp:sp>
    <dsp:sp modelId="{AB1215F8-2153-3E44-A7D1-A416563A7EE5}">
      <dsp:nvSpPr>
        <dsp:cNvPr id="0" name=""/>
        <dsp:cNvSpPr/>
      </dsp:nvSpPr>
      <dsp:spPr>
        <a:xfrm rot="5400000">
          <a:off x="1713198" y="596839"/>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618584"/>
        <a:ext cx="156562" cy="152214"/>
      </dsp:txXfrm>
    </dsp:sp>
    <dsp:sp modelId="{081EED3E-7607-8E4F-BD7B-A3E5A66EDCEA}">
      <dsp:nvSpPr>
        <dsp:cNvPr id="0" name=""/>
        <dsp:cNvSpPr/>
      </dsp:nvSpPr>
      <dsp:spPr>
        <a:xfrm>
          <a:off x="304792" y="872274"/>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List </a:t>
          </a:r>
          <a:r>
            <a:rPr lang="en-US" sz="2000" b="1" kern="1200" dirty="0">
              <a:solidFill>
                <a:schemeClr val="bg1"/>
              </a:solidFill>
              <a:latin typeface="+mj-lt"/>
            </a:rPr>
            <a:t>related initiatives</a:t>
          </a:r>
          <a:r>
            <a:rPr lang="en-US" sz="2000" kern="1200" dirty="0">
              <a:solidFill>
                <a:schemeClr val="bg1"/>
              </a:solidFill>
              <a:latin typeface="+mj-lt"/>
            </a:rPr>
            <a:t>.</a:t>
          </a:r>
        </a:p>
      </dsp:txBody>
      <dsp:txXfrm>
        <a:off x="321776" y="889258"/>
        <a:ext cx="3000291" cy="545894"/>
      </dsp:txXfrm>
    </dsp:sp>
    <dsp:sp modelId="{EFF85925-A1FD-F441-BBBF-29D201A24891}">
      <dsp:nvSpPr>
        <dsp:cNvPr id="0" name=""/>
        <dsp:cNvSpPr/>
      </dsp:nvSpPr>
      <dsp:spPr>
        <a:xfrm rot="5400000">
          <a:off x="1713198" y="1466633"/>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1488378"/>
        <a:ext cx="156562" cy="152214"/>
      </dsp:txXfrm>
    </dsp:sp>
    <dsp:sp modelId="{23F45AFC-16CC-6145-9CD4-55ED141B46D3}">
      <dsp:nvSpPr>
        <dsp:cNvPr id="0" name=""/>
        <dsp:cNvSpPr/>
      </dsp:nvSpPr>
      <dsp:spPr>
        <a:xfrm>
          <a:off x="304792" y="1742068"/>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Identify </a:t>
          </a:r>
          <a:r>
            <a:rPr lang="en-US" sz="2000" b="1" kern="1200" dirty="0">
              <a:solidFill>
                <a:schemeClr val="bg1"/>
              </a:solidFill>
              <a:latin typeface="+mj-lt"/>
            </a:rPr>
            <a:t>core system features.</a:t>
          </a:r>
          <a:endParaRPr lang="en-US" sz="2000" kern="1200" dirty="0">
            <a:solidFill>
              <a:schemeClr val="bg1"/>
            </a:solidFill>
            <a:latin typeface="+mj-lt"/>
          </a:endParaRPr>
        </a:p>
      </dsp:txBody>
      <dsp:txXfrm>
        <a:off x="321776" y="1759052"/>
        <a:ext cx="3000291" cy="545894"/>
      </dsp:txXfrm>
    </dsp:sp>
    <dsp:sp modelId="{DCDED1C1-3FD1-E84A-AD0E-A45C21B7AB4B}">
      <dsp:nvSpPr>
        <dsp:cNvPr id="0" name=""/>
        <dsp:cNvSpPr/>
      </dsp:nvSpPr>
      <dsp:spPr>
        <a:xfrm rot="5400000">
          <a:off x="1713198" y="2336428"/>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2358173"/>
        <a:ext cx="156562" cy="152214"/>
      </dsp:txXfrm>
    </dsp:sp>
    <dsp:sp modelId="{ABF7BC66-7FEB-9046-9F3C-45CF947B4AEF}">
      <dsp:nvSpPr>
        <dsp:cNvPr id="0" name=""/>
        <dsp:cNvSpPr/>
      </dsp:nvSpPr>
      <dsp:spPr>
        <a:xfrm>
          <a:off x="304792" y="2611862"/>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Analyze and </a:t>
          </a:r>
          <a:r>
            <a:rPr lang="en-US" sz="2000" b="1" kern="1200" dirty="0">
              <a:solidFill>
                <a:schemeClr val="bg1"/>
              </a:solidFill>
              <a:latin typeface="+mj-lt"/>
            </a:rPr>
            <a:t>make decisions </a:t>
          </a:r>
          <a:r>
            <a:rPr lang="en-US" sz="2000" kern="1200" dirty="0">
              <a:solidFill>
                <a:schemeClr val="bg1"/>
              </a:solidFill>
              <a:latin typeface="+mj-lt"/>
            </a:rPr>
            <a:t>for alignment.</a:t>
          </a:r>
        </a:p>
      </dsp:txBody>
      <dsp:txXfrm>
        <a:off x="321776" y="2628846"/>
        <a:ext cx="3000291" cy="545894"/>
      </dsp:txXfrm>
    </dsp:sp>
    <dsp:sp modelId="{203AF172-3161-1E4F-876E-A381D66D20E5}">
      <dsp:nvSpPr>
        <dsp:cNvPr id="0" name=""/>
        <dsp:cNvSpPr/>
      </dsp:nvSpPr>
      <dsp:spPr>
        <a:xfrm rot="5400000">
          <a:off x="1713198" y="3206222"/>
          <a:ext cx="217448" cy="260938"/>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743641" y="3227967"/>
        <a:ext cx="156562" cy="152214"/>
      </dsp:txXfrm>
    </dsp:sp>
    <dsp:sp modelId="{73D40FD2-AC48-7D4D-8C33-13A566EE2A52}">
      <dsp:nvSpPr>
        <dsp:cNvPr id="0" name=""/>
        <dsp:cNvSpPr/>
      </dsp:nvSpPr>
      <dsp:spPr>
        <a:xfrm>
          <a:off x="304792" y="3481657"/>
          <a:ext cx="3034259" cy="57986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Design the </a:t>
          </a:r>
          <a:r>
            <a:rPr lang="en-US" sz="2000" b="1" kern="1200" dirty="0">
              <a:solidFill>
                <a:schemeClr val="bg1"/>
              </a:solidFill>
              <a:latin typeface="+mj-lt"/>
            </a:rPr>
            <a:t>plan for effective alignment</a:t>
          </a:r>
          <a:r>
            <a:rPr lang="en-US" sz="2000" kern="1200" dirty="0">
              <a:solidFill>
                <a:schemeClr val="bg1"/>
              </a:solidFill>
              <a:latin typeface="+mj-lt"/>
            </a:rPr>
            <a:t>.</a:t>
          </a:r>
          <a:endParaRPr lang="en-US" sz="2000" kern="1200" dirty="0">
            <a:solidFill>
              <a:schemeClr val="bg1"/>
            </a:solidFill>
            <a:effectLst/>
            <a:latin typeface="+mj-lt"/>
          </a:endParaRPr>
        </a:p>
      </dsp:txBody>
      <dsp:txXfrm>
        <a:off x="321776" y="3498641"/>
        <a:ext cx="3000291" cy="5458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0" y="0"/>
          <a:ext cx="3643845" cy="112998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Consider </a:t>
          </a:r>
          <a:r>
            <a:rPr lang="en-US" sz="2000" b="1" kern="1200" dirty="0">
              <a:solidFill>
                <a:schemeClr val="bg1"/>
              </a:solidFill>
              <a:latin typeface="+mj-lt"/>
            </a:rPr>
            <a:t>fit</a:t>
          </a:r>
          <a:r>
            <a:rPr lang="en-US" sz="2000" kern="1200" dirty="0">
              <a:solidFill>
                <a:schemeClr val="bg1"/>
              </a:solidFill>
              <a:latin typeface="+mj-lt"/>
            </a:rPr>
            <a:t> and ev</a:t>
          </a:r>
          <a:r>
            <a:rPr lang="en-US" sz="2000" b="1" kern="1200" dirty="0">
              <a:solidFill>
                <a:schemeClr val="bg1"/>
              </a:solidFill>
              <a:latin typeface="+mj-lt"/>
            </a:rPr>
            <a:t>idence-base</a:t>
          </a:r>
          <a:r>
            <a:rPr lang="en-US" sz="2000" kern="1200" dirty="0">
              <a:solidFill>
                <a:schemeClr val="bg1"/>
              </a:solidFill>
              <a:latin typeface="+mj-lt"/>
            </a:rPr>
            <a:t>.</a:t>
          </a:r>
        </a:p>
      </dsp:txBody>
      <dsp:txXfrm>
        <a:off x="33096" y="33096"/>
        <a:ext cx="3577653" cy="1063797"/>
      </dsp:txXfrm>
    </dsp:sp>
    <dsp:sp modelId="{AB1215F8-2153-3E44-A7D1-A416563A7EE5}">
      <dsp:nvSpPr>
        <dsp:cNvPr id="0" name=""/>
        <dsp:cNvSpPr/>
      </dsp:nvSpPr>
      <dsp:spPr>
        <a:xfrm rot="5400000">
          <a:off x="1609040" y="1159584"/>
          <a:ext cx="425764" cy="508495"/>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j-lt"/>
          </a:endParaRPr>
        </a:p>
      </dsp:txBody>
      <dsp:txXfrm rot="-5400000">
        <a:off x="1669374" y="1200950"/>
        <a:ext cx="305097" cy="298035"/>
      </dsp:txXfrm>
    </dsp:sp>
    <dsp:sp modelId="{081EED3E-7607-8E4F-BD7B-A3E5A66EDCEA}">
      <dsp:nvSpPr>
        <dsp:cNvPr id="0" name=""/>
        <dsp:cNvSpPr/>
      </dsp:nvSpPr>
      <dsp:spPr>
        <a:xfrm>
          <a:off x="0" y="1697675"/>
          <a:ext cx="3643845" cy="236363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If </a:t>
          </a:r>
          <a:r>
            <a:rPr lang="en-US" sz="2000" kern="1200" dirty="0">
              <a:latin typeface="+mj-lt"/>
            </a:rPr>
            <a:t>new practice/initiative is to be adopted, </a:t>
          </a:r>
          <a:r>
            <a:rPr lang="en-US" sz="2000" b="1" kern="1200" dirty="0">
              <a:latin typeface="+mj-lt"/>
            </a:rPr>
            <a:t>determine</a:t>
          </a:r>
          <a:r>
            <a:rPr lang="en-US" sz="2000" kern="1200" dirty="0">
              <a:latin typeface="+mj-lt"/>
            </a:rPr>
            <a:t> how the new practice/initiative can be </a:t>
          </a:r>
          <a:r>
            <a:rPr lang="en-US" sz="2000" b="1" kern="1200" dirty="0">
              <a:latin typeface="+mj-lt"/>
            </a:rPr>
            <a:t>aligned within the existing framework</a:t>
          </a:r>
          <a:r>
            <a:rPr lang="en-US" sz="2000" kern="1200" dirty="0">
              <a:latin typeface="+mj-lt"/>
            </a:rPr>
            <a:t> for related initiatives.</a:t>
          </a:r>
          <a:endParaRPr lang="en-US" sz="2000" kern="1200" dirty="0">
            <a:solidFill>
              <a:schemeClr val="bg1"/>
            </a:solidFill>
            <a:latin typeface="+mj-lt"/>
          </a:endParaRPr>
        </a:p>
      </dsp:txBody>
      <dsp:txXfrm>
        <a:off x="69228" y="1766903"/>
        <a:ext cx="3505389" cy="22251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ea typeface="+mn-ea"/>
                <a:cs typeface="+mn-cs"/>
              </a:defRPr>
            </a:lvl1pPr>
          </a:lstStyle>
          <a:p>
            <a:pPr>
              <a:defRPr/>
            </a:pPr>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AF6FBC-B897-AB42-9541-79EE9334D32C}" type="slidenum">
              <a:rPr lang="en-US"/>
              <a:pPr>
                <a:defRPr/>
              </a:pPr>
              <a:t>‹#›</a:t>
            </a:fld>
            <a:endParaRPr lang="en-US"/>
          </a:p>
        </p:txBody>
      </p:sp>
    </p:spTree>
    <p:extLst>
      <p:ext uri="{BB962C8B-B14F-4D97-AF65-F5344CB8AC3E}">
        <p14:creationId xmlns:p14="http://schemas.microsoft.com/office/powerpoint/2010/main" val="198145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BB720D9-44EE-D24D-8065-87A5493CC944}" type="slidenum">
              <a:rPr lang="en-US"/>
              <a:pPr>
                <a:defRPr/>
              </a:pPr>
              <a:t>‹#›</a:t>
            </a:fld>
            <a:endParaRPr lang="en-US"/>
          </a:p>
        </p:txBody>
      </p:sp>
    </p:spTree>
    <p:extLst>
      <p:ext uri="{BB962C8B-B14F-4D97-AF65-F5344CB8AC3E}">
        <p14:creationId xmlns:p14="http://schemas.microsoft.com/office/powerpoint/2010/main" val="1993519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ヒラギノ角ゴ Pro W3" pitchFamily="-1"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conn.co1.qualtrics.com/jfe/form/SV_4U9QPw9ASvLr83z"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36306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B0C5CCD8-F67A-DE4B-98E9-FC52B53A1991}" type="slidenum">
              <a:rPr lang="en-US">
                <a:latin typeface="Arial" pitchFamily="-1" charset="0"/>
              </a:rPr>
              <a:pPr/>
              <a:t>10</a:t>
            </a:fld>
            <a:endParaRPr lang="en-US" dirty="0">
              <a:latin typeface="Arial" pitchFamily="-1"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386576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377349-8DC8-444D-89CA-D09BD66BF806}"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a:xfrm>
            <a:off x="731520" y="4560570"/>
            <a:ext cx="5852160" cy="4320540"/>
          </a:xfrm>
        </p:spPr>
        <p:txBody>
          <a:bodyPr/>
          <a:lstStyle/>
          <a:p>
            <a:pPr defTabSz="948507">
              <a:defRPr/>
            </a:pPr>
            <a:r>
              <a:rPr lang="en-CA" baseline="0" dirty="0"/>
              <a:t>This is ME (my routine)</a:t>
            </a:r>
          </a:p>
          <a:p>
            <a:pPr defTabSz="948507">
              <a:defRPr/>
            </a:pPr>
            <a:endParaRPr lang="en-CA" baseline="0" dirty="0"/>
          </a:p>
          <a:p>
            <a:pPr defTabSz="948507">
              <a:defRPr/>
            </a:pPr>
            <a:r>
              <a:rPr lang="en-CA" baseline="0" dirty="0"/>
              <a:t>“You can’t punish skills into a child”</a:t>
            </a:r>
            <a:endParaRPr lang="en-US" dirty="0"/>
          </a:p>
          <a:p>
            <a:endParaRPr lang="en-CA" dirty="0"/>
          </a:p>
        </p:txBody>
      </p:sp>
    </p:spTree>
    <p:extLst>
      <p:ext uri="{BB962C8B-B14F-4D97-AF65-F5344CB8AC3E}">
        <p14:creationId xmlns:p14="http://schemas.microsoft.com/office/powerpoint/2010/main" val="37702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FA1AD439-B64A-AF4E-AFC4-70DE4A1C4B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470A5FB3-759B-C542-820D-39FDCC9351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From:</a:t>
            </a:r>
          </a:p>
          <a:p>
            <a:pPr eaLnBrk="1" hangingPunct="1">
              <a:spcBef>
                <a:spcPct val="0"/>
              </a:spcBef>
            </a:pPr>
            <a:r>
              <a:rPr lang="en-US" altLang="en-US" i="1" dirty="0">
                <a:latin typeface="Arial" panose="020B0604020202020204" pitchFamily="34" charset="0"/>
                <a:ea typeface="ＭＳ Ｐゴシック" panose="020B0600070205080204" pitchFamily="34" charset="-128"/>
              </a:rPr>
              <a:t>Alignment, Implementation and Educational Excellence</a:t>
            </a:r>
            <a:br>
              <a:rPr lang="en-US" altLang="en-US" i="1"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Presentation at OSEP IDEA Conference 2015</a:t>
            </a:r>
          </a:p>
          <a:p>
            <a:pPr eaLnBrk="1" hangingPunct="1">
              <a:spcBef>
                <a:spcPct val="0"/>
              </a:spcBef>
            </a:pPr>
            <a:r>
              <a:rPr lang="en-US" altLang="en-US" dirty="0">
                <a:latin typeface="Arial" panose="020B0604020202020204" pitchFamily="34" charset="0"/>
                <a:ea typeface="ＭＳ Ｐゴシック" panose="020B0600070205080204" pitchFamily="34" charset="-128"/>
              </a:rPr>
              <a:t>	Steve Goodman --- Michigan (</a:t>
            </a:r>
            <a:r>
              <a:rPr lang="en-US" altLang="en-US" dirty="0" err="1">
                <a:latin typeface="Arial" panose="020B0604020202020204" pitchFamily="34" charset="0"/>
                <a:ea typeface="ＭＳ Ｐゴシック" panose="020B0600070205080204" pitchFamily="34" charset="-128"/>
              </a:rPr>
              <a:t>MiBLSi</a:t>
            </a:r>
            <a:r>
              <a:rPr lang="en-US" altLang="en-US"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latin typeface="Arial" panose="020B0604020202020204" pitchFamily="34" charset="0"/>
                <a:ea typeface="ＭＳ Ｐゴシック" panose="020B0600070205080204" pitchFamily="34" charset="-128"/>
              </a:rPr>
              <a:t>	Rob Horner --- University of Oregon</a:t>
            </a:r>
          </a:p>
          <a:p>
            <a:pPr eaLnBrk="1" hangingPunct="1">
              <a:spcBef>
                <a:spcPct val="0"/>
              </a:spcBef>
            </a:pPr>
            <a:endParaRPr lang="en-US" altLang="en-US" sz="1600"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br>
              <a:rPr lang="en-US" altLang="en-US" dirty="0">
                <a:latin typeface="Arial" panose="020B0604020202020204" pitchFamily="34" charset="0"/>
                <a:ea typeface="ＭＳ Ｐゴシック" panose="020B0600070205080204" pitchFamily="34" charset="-128"/>
              </a:rPr>
            </a:br>
            <a:endParaRPr lang="en-US" altLang="en-US" dirty="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FE20B679-30FE-F340-95BD-D0C500F377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47EC16-0381-CC48-BCEA-599FF7CFC76C}"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78845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technical guide: https://</a:t>
            </a:r>
            <a:r>
              <a:rPr lang="en-US" dirty="0" err="1"/>
              <a:t>www.pbis.org</a:t>
            </a:r>
            <a:r>
              <a:rPr lang="en-US" dirty="0"/>
              <a:t>/Common/</a:t>
            </a:r>
            <a:r>
              <a:rPr lang="en-US" dirty="0" err="1"/>
              <a:t>Cms</a:t>
            </a:r>
            <a:r>
              <a:rPr lang="en-US" dirty="0"/>
              <a:t>/files/</a:t>
            </a:r>
            <a:r>
              <a:rPr lang="en-US" dirty="0" err="1"/>
              <a:t>pbisresources</a:t>
            </a:r>
            <a:r>
              <a:rPr lang="en-US" dirty="0"/>
              <a:t>/Alignment%20Brief.%20for%20posting.1.16.17.docx</a:t>
            </a:r>
          </a:p>
          <a:p>
            <a:endParaRPr lang="en-US" dirty="0"/>
          </a:p>
        </p:txBody>
      </p:sp>
      <p:sp>
        <p:nvSpPr>
          <p:cNvPr id="4" name="Slide Number Placeholder 3"/>
          <p:cNvSpPr>
            <a:spLocks noGrp="1"/>
          </p:cNvSpPr>
          <p:nvPr>
            <p:ph type="sldNum" sz="quarter" idx="5"/>
          </p:nvPr>
        </p:nvSpPr>
        <p:spPr/>
        <p:txBody>
          <a:bodyPr/>
          <a:lstStyle/>
          <a:p>
            <a:pPr>
              <a:defRPr/>
            </a:pPr>
            <a:fld id="{CBB720D9-44EE-D24D-8065-87A5493CC944}" type="slidenum">
              <a:rPr lang="en-US" smtClean="0"/>
              <a:pPr>
                <a:defRPr/>
              </a:pPr>
              <a:t>15</a:t>
            </a:fld>
            <a:endParaRPr lang="en-US"/>
          </a:p>
        </p:txBody>
      </p:sp>
    </p:spTree>
    <p:extLst>
      <p:ext uri="{BB962C8B-B14F-4D97-AF65-F5344CB8AC3E}">
        <p14:creationId xmlns:p14="http://schemas.microsoft.com/office/powerpoint/2010/main" val="1930276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B720D9-44EE-D24D-8065-87A5493CC944}" type="slidenum">
              <a:rPr lang="en-US" smtClean="0"/>
              <a:pPr>
                <a:defRPr/>
              </a:pPr>
              <a:t>16</a:t>
            </a:fld>
            <a:endParaRPr lang="en-US"/>
          </a:p>
        </p:txBody>
      </p:sp>
    </p:spTree>
    <p:extLst>
      <p:ext uri="{BB962C8B-B14F-4D97-AF65-F5344CB8AC3E}">
        <p14:creationId xmlns:p14="http://schemas.microsoft.com/office/powerpoint/2010/main" val="1674142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B720D9-44EE-D24D-8065-87A5493CC944}" type="slidenum">
              <a:rPr lang="en-US" smtClean="0"/>
              <a:pPr>
                <a:defRPr/>
              </a:pPr>
              <a:t>17</a:t>
            </a:fld>
            <a:endParaRPr lang="en-US"/>
          </a:p>
        </p:txBody>
      </p:sp>
    </p:spTree>
    <p:extLst>
      <p:ext uri="{BB962C8B-B14F-4D97-AF65-F5344CB8AC3E}">
        <p14:creationId xmlns:p14="http://schemas.microsoft.com/office/powerpoint/2010/main" val="241975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47" indent="-285710">
              <a:defRPr>
                <a:solidFill>
                  <a:schemeClr val="tx1"/>
                </a:solidFill>
                <a:latin typeface="Calibri" pitchFamily="34" charset="0"/>
              </a:defRPr>
            </a:lvl2pPr>
            <a:lvl3pPr marL="1142842" indent="-228568">
              <a:defRPr>
                <a:solidFill>
                  <a:schemeClr val="tx1"/>
                </a:solidFill>
                <a:latin typeface="Calibri" pitchFamily="34" charset="0"/>
              </a:defRPr>
            </a:lvl3pPr>
            <a:lvl4pPr marL="1599979" indent="-228568">
              <a:defRPr>
                <a:solidFill>
                  <a:schemeClr val="tx1"/>
                </a:solidFill>
                <a:latin typeface="Calibri" pitchFamily="34" charset="0"/>
              </a:defRPr>
            </a:lvl4pPr>
            <a:lvl5pPr marL="2057116" indent="-228568">
              <a:defRPr>
                <a:solidFill>
                  <a:schemeClr val="tx1"/>
                </a:solidFill>
                <a:latin typeface="Calibri" pitchFamily="34" charset="0"/>
              </a:defRPr>
            </a:lvl5pPr>
            <a:lvl6pPr marL="2514253" indent="-228568" defTabSz="912687" fontAlgn="base">
              <a:spcBef>
                <a:spcPct val="0"/>
              </a:spcBef>
              <a:spcAft>
                <a:spcPct val="0"/>
              </a:spcAft>
              <a:defRPr>
                <a:solidFill>
                  <a:schemeClr val="tx1"/>
                </a:solidFill>
                <a:latin typeface="Calibri" pitchFamily="34" charset="0"/>
              </a:defRPr>
            </a:lvl6pPr>
            <a:lvl7pPr marL="2971390" indent="-228568" defTabSz="912687" fontAlgn="base">
              <a:spcBef>
                <a:spcPct val="0"/>
              </a:spcBef>
              <a:spcAft>
                <a:spcPct val="0"/>
              </a:spcAft>
              <a:defRPr>
                <a:solidFill>
                  <a:schemeClr val="tx1"/>
                </a:solidFill>
                <a:latin typeface="Calibri" pitchFamily="34" charset="0"/>
              </a:defRPr>
            </a:lvl7pPr>
            <a:lvl8pPr marL="3428527" indent="-228568" defTabSz="912687" fontAlgn="base">
              <a:spcBef>
                <a:spcPct val="0"/>
              </a:spcBef>
              <a:spcAft>
                <a:spcPct val="0"/>
              </a:spcAft>
              <a:defRPr>
                <a:solidFill>
                  <a:schemeClr val="tx1"/>
                </a:solidFill>
                <a:latin typeface="Calibri" pitchFamily="34" charset="0"/>
              </a:defRPr>
            </a:lvl8pPr>
            <a:lvl9pPr marL="3885664" indent="-228568" defTabSz="912687" fontAlgn="base">
              <a:spcBef>
                <a:spcPct val="0"/>
              </a:spcBef>
              <a:spcAft>
                <a:spcPct val="0"/>
              </a:spcAft>
              <a:defRPr>
                <a:solidFill>
                  <a:schemeClr val="tx1"/>
                </a:solidFill>
                <a:latin typeface="Calibri" pitchFamily="34" charset="0"/>
              </a:defRPr>
            </a:lvl9pPr>
          </a:lstStyle>
          <a:p>
            <a:pPr defTabSz="912687" fontAlgn="base">
              <a:spcBef>
                <a:spcPct val="0"/>
              </a:spcBef>
              <a:spcAft>
                <a:spcPct val="0"/>
              </a:spcAft>
              <a:defRPr/>
            </a:pPr>
            <a:fld id="{9BEAEADD-3CDC-4EBC-BFDB-34F9BA1470D8}" type="slidenum">
              <a:rPr lang="en-US" smtClean="0">
                <a:solidFill>
                  <a:srgbClr val="000000"/>
                </a:solidFill>
                <a:latin typeface="Arial" pitchFamily="34" charset="0"/>
              </a:rPr>
              <a:pPr defTabSz="912687" fontAlgn="base">
                <a:spcBef>
                  <a:spcPct val="0"/>
                </a:spcBef>
                <a:spcAft>
                  <a:spcPct val="0"/>
                </a:spcAft>
                <a:defRPr/>
              </a:pPr>
              <a:t>31</a:t>
            </a:fld>
            <a:endParaRPr lang="en-US" dirty="0">
              <a:solidFill>
                <a:srgbClr val="000000"/>
              </a:solidFill>
              <a:latin typeface="Arial" pitchFamily="34" charset="0"/>
            </a:endParaRPr>
          </a:p>
        </p:txBody>
      </p:sp>
      <p:sp>
        <p:nvSpPr>
          <p:cNvPr id="270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03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MS PGothic" pitchFamily="34" charset="-128"/>
              </a:rPr>
              <a:t>We develop these common expectations through</a:t>
            </a:r>
            <a:r>
              <a:rPr lang="en-US" baseline="0" dirty="0">
                <a:ea typeface="MS PGothic" pitchFamily="34" charset="-128"/>
              </a:rPr>
              <a:t> the common practice of developing the teaching matrix. </a:t>
            </a:r>
            <a:endParaRPr lang="en-US" dirty="0">
              <a:ea typeface="MS PGothic" pitchFamily="34" charset="-128"/>
            </a:endParaRPr>
          </a:p>
        </p:txBody>
      </p:sp>
    </p:spTree>
    <p:extLst>
      <p:ext uri="{BB962C8B-B14F-4D97-AF65-F5344CB8AC3E}">
        <p14:creationId xmlns:p14="http://schemas.microsoft.com/office/powerpoint/2010/main" val="94697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incorporating</a:t>
            </a:r>
            <a:r>
              <a:rPr lang="en-US" baseline="0" dirty="0"/>
              <a:t> pro-social skills within the teaching matrix.  Specific behaviors are important and necessary, but we are also addressing social competency with all our students.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Because students spend more time in small cooperative,</a:t>
            </a:r>
            <a:r>
              <a:rPr lang="en-US" baseline="0" dirty="0"/>
              <a:t> collaborative work groups, they rely on these prosocial skills for their academic work as well.  You can increase content coverage when you </a:t>
            </a:r>
            <a:r>
              <a:rPr lang="en-US" baseline="0" dirty="0" err="1"/>
              <a:t>precorrect</a:t>
            </a:r>
            <a:r>
              <a:rPr lang="en-US" baseline="0" dirty="0"/>
              <a:t> and teach prosocial skills (Anita Archer principle).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Mention behaviors of those being successful or the pro social skills needed by children – intent is to lead the child to be more independent and better quality of life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697CD9-E82C-694D-AC14-5F98FA1737D9}"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Tree>
    <p:extLst>
      <p:ext uri="{BB962C8B-B14F-4D97-AF65-F5344CB8AC3E}">
        <p14:creationId xmlns:p14="http://schemas.microsoft.com/office/powerpoint/2010/main" val="1769468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3598FC-AECC-4CDB-83AE-8AC4655C057D}"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108"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spcBef>
                <a:spcPct val="0"/>
              </a:spcBef>
            </a:pPr>
            <a:r>
              <a:rPr lang="en-US" dirty="0">
                <a:ea typeface="ＭＳ Ｐゴシック" pitchFamily="34" charset="-128"/>
              </a:rPr>
              <a:t>Replacement behaviors- very important that we anchor</a:t>
            </a:r>
            <a:r>
              <a:rPr lang="en-US" baseline="0" dirty="0">
                <a:ea typeface="ＭＳ Ｐゴシック" pitchFamily="34" charset="-128"/>
              </a:rPr>
              <a:t> in our teaching matrix as this is our core social emotional curriculum- the common language and script we use to teach, acknowledge, pre-correct – all staff are using same approach for teaching and supporting throughout the year across the school day.  We get what we pay attention to and this helps provide the common language/consistent approach- our values for our school</a:t>
            </a:r>
          </a:p>
          <a:p>
            <a:pPr>
              <a:spcBef>
                <a:spcPct val="0"/>
              </a:spcBef>
            </a:pPr>
            <a:r>
              <a:rPr lang="en-US" baseline="0" dirty="0">
                <a:ea typeface="ＭＳ Ｐゴシック" pitchFamily="34" charset="-128"/>
              </a:rPr>
              <a:t>When dealing with stress and anxiety became major priority in school, it would be a matter of teaching skills to students so they developed strategies and skills and incorporated into their social curriculum – the matrix is the delivery mechanism to get skills out ALL !!!  </a:t>
            </a:r>
            <a:endParaRPr lang="en-US" dirty="0">
              <a:ea typeface="ＭＳ Ｐゴシック" pitchFamily="34" charset="-128"/>
            </a:endParaRPr>
          </a:p>
        </p:txBody>
      </p:sp>
    </p:spTree>
    <p:extLst>
      <p:ext uri="{BB962C8B-B14F-4D97-AF65-F5344CB8AC3E}">
        <p14:creationId xmlns:p14="http://schemas.microsoft.com/office/powerpoint/2010/main" val="255372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3598FC-AECC-4CDB-83AE-8AC4655C057D}"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108"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spcBef>
                <a:spcPct val="0"/>
              </a:spcBef>
            </a:pPr>
            <a:r>
              <a:rPr lang="en-US" dirty="0">
                <a:ea typeface="ＭＳ Ｐゴシック" pitchFamily="34" charset="-128"/>
              </a:rPr>
              <a:t>Replacement behaviors- very important that we anchor</a:t>
            </a:r>
            <a:r>
              <a:rPr lang="en-US" baseline="0" dirty="0">
                <a:ea typeface="ＭＳ Ｐゴシック" pitchFamily="34" charset="-128"/>
              </a:rPr>
              <a:t> in our teaching matrix as this is our core social emotional curriculum- the common language and script we use to teach, acknowledge, pre-correct – all staff are using same approach for teaching and supporting throughout the year across the school day.  We get what we pay attention to and this helps provide the common language/consistent approach- our values for our school</a:t>
            </a:r>
          </a:p>
          <a:p>
            <a:pPr>
              <a:spcBef>
                <a:spcPct val="0"/>
              </a:spcBef>
            </a:pPr>
            <a:r>
              <a:rPr lang="en-US" baseline="0" dirty="0">
                <a:ea typeface="ＭＳ Ｐゴシック" pitchFamily="34" charset="-128"/>
              </a:rPr>
              <a:t>When dealing with stress and anxiety became major priority in school, it would be a matter of teaching skills to students so they developed strategies and skills and incorporated into their social curriculum – the matrix is the delivery mechanism to get skills out ALL !!!  </a:t>
            </a:r>
            <a:endParaRPr lang="en-US" dirty="0">
              <a:ea typeface="ＭＳ Ｐゴシック" pitchFamily="34" charset="-128"/>
            </a:endParaRPr>
          </a:p>
        </p:txBody>
      </p:sp>
    </p:spTree>
    <p:extLst>
      <p:ext uri="{BB962C8B-B14F-4D97-AF65-F5344CB8AC3E}">
        <p14:creationId xmlns:p14="http://schemas.microsoft.com/office/powerpoint/2010/main" val="374197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B720D9-44EE-D24D-8065-87A5493CC944}" type="slidenum">
              <a:rPr lang="en-US" smtClean="0"/>
              <a:pPr>
                <a:defRPr/>
              </a:pPr>
              <a:t>2</a:t>
            </a:fld>
            <a:endParaRPr lang="en-US"/>
          </a:p>
        </p:txBody>
      </p:sp>
    </p:spTree>
    <p:extLst>
      <p:ext uri="{BB962C8B-B14F-4D97-AF65-F5344CB8AC3E}">
        <p14:creationId xmlns:p14="http://schemas.microsoft.com/office/powerpoint/2010/main" val="1012796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C04D7D-6BCF-BF47-8CAA-5C91DED02858}"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Tree>
    <p:extLst>
      <p:ext uri="{BB962C8B-B14F-4D97-AF65-F5344CB8AC3E}">
        <p14:creationId xmlns:p14="http://schemas.microsoft.com/office/powerpoint/2010/main" val="1846402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Arial" panose="020B0604020202020204" pitchFamily="34" charset="0"/>
              </a:defRPr>
            </a:lvl1pPr>
            <a:lvl2pPr marL="755650" indent="-290513" defTabSz="949325">
              <a:defRPr>
                <a:solidFill>
                  <a:schemeClr val="tx1"/>
                </a:solidFill>
                <a:latin typeface="Arial" panose="020B0604020202020204" pitchFamily="34" charset="0"/>
              </a:defRPr>
            </a:lvl2pPr>
            <a:lvl3pPr marL="1163638" indent="-231775" defTabSz="949325">
              <a:defRPr>
                <a:solidFill>
                  <a:schemeClr val="tx1"/>
                </a:solidFill>
                <a:latin typeface="Arial" panose="020B0604020202020204" pitchFamily="34" charset="0"/>
              </a:defRPr>
            </a:lvl3pPr>
            <a:lvl4pPr marL="1630363" indent="-231775" defTabSz="949325">
              <a:defRPr>
                <a:solidFill>
                  <a:schemeClr val="tx1"/>
                </a:solidFill>
                <a:latin typeface="Arial" panose="020B0604020202020204" pitchFamily="34" charset="0"/>
              </a:defRPr>
            </a:lvl4pPr>
            <a:lvl5pPr marL="2095500" indent="-231775" defTabSz="949325">
              <a:defRPr>
                <a:solidFill>
                  <a:schemeClr val="tx1"/>
                </a:solidFill>
                <a:latin typeface="Arial" panose="020B0604020202020204" pitchFamily="34" charset="0"/>
              </a:defRPr>
            </a:lvl5pPr>
            <a:lvl6pPr marL="2552700" indent="-231775" defTabSz="949325" eaLnBrk="0" fontAlgn="base" hangingPunct="0">
              <a:spcBef>
                <a:spcPct val="0"/>
              </a:spcBef>
              <a:spcAft>
                <a:spcPct val="0"/>
              </a:spcAft>
              <a:defRPr>
                <a:solidFill>
                  <a:schemeClr val="tx1"/>
                </a:solidFill>
                <a:latin typeface="Arial" panose="020B0604020202020204" pitchFamily="34" charset="0"/>
              </a:defRPr>
            </a:lvl6pPr>
            <a:lvl7pPr marL="3009900" indent="-231775" defTabSz="949325" eaLnBrk="0" fontAlgn="base" hangingPunct="0">
              <a:spcBef>
                <a:spcPct val="0"/>
              </a:spcBef>
              <a:spcAft>
                <a:spcPct val="0"/>
              </a:spcAft>
              <a:defRPr>
                <a:solidFill>
                  <a:schemeClr val="tx1"/>
                </a:solidFill>
                <a:latin typeface="Arial" panose="020B0604020202020204" pitchFamily="34" charset="0"/>
              </a:defRPr>
            </a:lvl7pPr>
            <a:lvl8pPr marL="3467100" indent="-231775" defTabSz="949325" eaLnBrk="0" fontAlgn="base" hangingPunct="0">
              <a:spcBef>
                <a:spcPct val="0"/>
              </a:spcBef>
              <a:spcAft>
                <a:spcPct val="0"/>
              </a:spcAft>
              <a:defRPr>
                <a:solidFill>
                  <a:schemeClr val="tx1"/>
                </a:solidFill>
                <a:latin typeface="Arial" panose="020B0604020202020204" pitchFamily="34" charset="0"/>
              </a:defRPr>
            </a:lvl8pPr>
            <a:lvl9pPr marL="3924300" indent="-231775" defTabSz="949325" eaLnBrk="0" fontAlgn="base" hangingPunct="0">
              <a:spcBef>
                <a:spcPct val="0"/>
              </a:spcBef>
              <a:spcAft>
                <a:spcPct val="0"/>
              </a:spcAft>
              <a:defRPr>
                <a:solidFill>
                  <a:schemeClr val="tx1"/>
                </a:solidFill>
                <a:latin typeface="Arial" panose="020B0604020202020204" pitchFamily="34" charset="0"/>
              </a:defRPr>
            </a:lvl9pPr>
          </a:lstStyle>
          <a:p>
            <a:fld id="{29EA2C6A-4C25-4229-8879-61984DCF6D0E}" type="slidenum">
              <a:rPr lang="en-US" altLang="en-US" smtClean="0">
                <a:solidFill>
                  <a:srgbClr val="000000"/>
                </a:solidFill>
              </a:rPr>
              <a:pPr/>
              <a:t>36</a:t>
            </a:fld>
            <a:endParaRPr lang="en-US" altLang="en-US">
              <a:solidFill>
                <a:srgbClr val="000000"/>
              </a:solidFill>
            </a:endParaRPr>
          </a:p>
        </p:txBody>
      </p:sp>
      <p:sp>
        <p:nvSpPr>
          <p:cNvPr id="1525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Arial" panose="020B0604020202020204" pitchFamily="34" charset="0"/>
              </a:defRPr>
            </a:lvl1pPr>
            <a:lvl2pPr marL="755650" indent="-290513" defTabSz="949325">
              <a:defRPr>
                <a:solidFill>
                  <a:schemeClr val="tx1"/>
                </a:solidFill>
                <a:latin typeface="Arial" panose="020B0604020202020204" pitchFamily="34" charset="0"/>
              </a:defRPr>
            </a:lvl2pPr>
            <a:lvl3pPr marL="1163638" indent="-231775" defTabSz="949325">
              <a:defRPr>
                <a:solidFill>
                  <a:schemeClr val="tx1"/>
                </a:solidFill>
                <a:latin typeface="Arial" panose="020B0604020202020204" pitchFamily="34" charset="0"/>
              </a:defRPr>
            </a:lvl3pPr>
            <a:lvl4pPr marL="1630363" indent="-231775" defTabSz="949325">
              <a:defRPr>
                <a:solidFill>
                  <a:schemeClr val="tx1"/>
                </a:solidFill>
                <a:latin typeface="Arial" panose="020B0604020202020204" pitchFamily="34" charset="0"/>
              </a:defRPr>
            </a:lvl4pPr>
            <a:lvl5pPr marL="2095500" indent="-231775" defTabSz="949325">
              <a:defRPr>
                <a:solidFill>
                  <a:schemeClr val="tx1"/>
                </a:solidFill>
                <a:latin typeface="Arial" panose="020B0604020202020204" pitchFamily="34" charset="0"/>
              </a:defRPr>
            </a:lvl5pPr>
            <a:lvl6pPr marL="2552700" indent="-231775" defTabSz="949325" eaLnBrk="0" fontAlgn="base" hangingPunct="0">
              <a:spcBef>
                <a:spcPct val="0"/>
              </a:spcBef>
              <a:spcAft>
                <a:spcPct val="0"/>
              </a:spcAft>
              <a:defRPr>
                <a:solidFill>
                  <a:schemeClr val="tx1"/>
                </a:solidFill>
                <a:latin typeface="Arial" panose="020B0604020202020204" pitchFamily="34" charset="0"/>
              </a:defRPr>
            </a:lvl6pPr>
            <a:lvl7pPr marL="3009900" indent="-231775" defTabSz="949325" eaLnBrk="0" fontAlgn="base" hangingPunct="0">
              <a:spcBef>
                <a:spcPct val="0"/>
              </a:spcBef>
              <a:spcAft>
                <a:spcPct val="0"/>
              </a:spcAft>
              <a:defRPr>
                <a:solidFill>
                  <a:schemeClr val="tx1"/>
                </a:solidFill>
                <a:latin typeface="Arial" panose="020B0604020202020204" pitchFamily="34" charset="0"/>
              </a:defRPr>
            </a:lvl7pPr>
            <a:lvl8pPr marL="3467100" indent="-231775" defTabSz="949325" eaLnBrk="0" fontAlgn="base" hangingPunct="0">
              <a:spcBef>
                <a:spcPct val="0"/>
              </a:spcBef>
              <a:spcAft>
                <a:spcPct val="0"/>
              </a:spcAft>
              <a:defRPr>
                <a:solidFill>
                  <a:schemeClr val="tx1"/>
                </a:solidFill>
                <a:latin typeface="Arial" panose="020B0604020202020204" pitchFamily="34" charset="0"/>
              </a:defRPr>
            </a:lvl8pPr>
            <a:lvl9pPr marL="3924300" indent="-231775" defTabSz="949325"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 participation with NJDOE OSEP and funded by IDEA funds - Part B (or C) 2015-2016</a:t>
            </a:r>
          </a:p>
        </p:txBody>
      </p:sp>
    </p:spTree>
    <p:extLst>
      <p:ext uri="{BB962C8B-B14F-4D97-AF65-F5344CB8AC3E}">
        <p14:creationId xmlns:p14="http://schemas.microsoft.com/office/powerpoint/2010/main" val="3249237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Arial" panose="020B0604020202020204" pitchFamily="34" charset="0"/>
              </a:defRPr>
            </a:lvl1pPr>
            <a:lvl2pPr marL="755650" indent="-290513" defTabSz="949325">
              <a:spcBef>
                <a:spcPct val="30000"/>
              </a:spcBef>
              <a:defRPr sz="1200">
                <a:solidFill>
                  <a:schemeClr val="tx1"/>
                </a:solidFill>
                <a:latin typeface="Arial" panose="020B0604020202020204" pitchFamily="34" charset="0"/>
              </a:defRPr>
            </a:lvl2pPr>
            <a:lvl3pPr marL="1163638" indent="-231775" defTabSz="949325">
              <a:spcBef>
                <a:spcPct val="30000"/>
              </a:spcBef>
              <a:defRPr sz="1200">
                <a:solidFill>
                  <a:schemeClr val="tx1"/>
                </a:solidFill>
                <a:latin typeface="Arial" panose="020B0604020202020204" pitchFamily="34" charset="0"/>
              </a:defRPr>
            </a:lvl3pPr>
            <a:lvl4pPr marL="1630363" indent="-231775" defTabSz="949325">
              <a:spcBef>
                <a:spcPct val="30000"/>
              </a:spcBef>
              <a:defRPr sz="1200">
                <a:solidFill>
                  <a:schemeClr val="tx1"/>
                </a:solidFill>
                <a:latin typeface="Arial" panose="020B0604020202020204" pitchFamily="34" charset="0"/>
              </a:defRPr>
            </a:lvl4pPr>
            <a:lvl5pPr marL="2095500" indent="-231775" defTabSz="949325">
              <a:spcBef>
                <a:spcPct val="30000"/>
              </a:spcBef>
              <a:defRPr sz="1200">
                <a:solidFill>
                  <a:schemeClr val="tx1"/>
                </a:solidFill>
                <a:latin typeface="Arial" panose="020B0604020202020204" pitchFamily="34" charset="0"/>
              </a:defRPr>
            </a:lvl5pPr>
            <a:lvl6pPr marL="2552700" indent="-231775" defTabSz="949325" eaLnBrk="0" fontAlgn="base" hangingPunct="0">
              <a:spcBef>
                <a:spcPct val="30000"/>
              </a:spcBef>
              <a:spcAft>
                <a:spcPct val="0"/>
              </a:spcAft>
              <a:defRPr sz="1200">
                <a:solidFill>
                  <a:schemeClr val="tx1"/>
                </a:solidFill>
                <a:latin typeface="Arial" panose="020B0604020202020204" pitchFamily="34" charset="0"/>
              </a:defRPr>
            </a:lvl6pPr>
            <a:lvl7pPr marL="3009900" indent="-231775" defTabSz="949325" eaLnBrk="0" fontAlgn="base" hangingPunct="0">
              <a:spcBef>
                <a:spcPct val="30000"/>
              </a:spcBef>
              <a:spcAft>
                <a:spcPct val="0"/>
              </a:spcAft>
              <a:defRPr sz="1200">
                <a:solidFill>
                  <a:schemeClr val="tx1"/>
                </a:solidFill>
                <a:latin typeface="Arial" panose="020B0604020202020204" pitchFamily="34" charset="0"/>
              </a:defRPr>
            </a:lvl7pPr>
            <a:lvl8pPr marL="3467100" indent="-231775" defTabSz="949325" eaLnBrk="0" fontAlgn="base" hangingPunct="0">
              <a:spcBef>
                <a:spcPct val="30000"/>
              </a:spcBef>
              <a:spcAft>
                <a:spcPct val="0"/>
              </a:spcAft>
              <a:defRPr sz="1200">
                <a:solidFill>
                  <a:schemeClr val="tx1"/>
                </a:solidFill>
                <a:latin typeface="Arial" panose="020B0604020202020204" pitchFamily="34" charset="0"/>
              </a:defRPr>
            </a:lvl8pPr>
            <a:lvl9pPr marL="3924300" indent="-231775" defTabSz="9493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385C5A-4484-47A8-B573-183DDC67FEF1}" type="slidenum">
              <a:rPr lang="en-US" altLang="en-US" smtClean="0">
                <a:solidFill>
                  <a:srgbClr val="000000"/>
                </a:solidFill>
              </a:rPr>
              <a:pPr>
                <a:spcBef>
                  <a:spcPct val="0"/>
                </a:spcBef>
              </a:pPr>
              <a:t>37</a:t>
            </a:fld>
            <a:endParaRPr lang="en-US" altLang="en-US">
              <a:solidFill>
                <a:srgbClr val="000000"/>
              </a:solidFill>
            </a:endParaRPr>
          </a:p>
        </p:txBody>
      </p:sp>
    </p:spTree>
    <p:extLst>
      <p:ext uri="{BB962C8B-B14F-4D97-AF65-F5344CB8AC3E}">
        <p14:creationId xmlns:p14="http://schemas.microsoft.com/office/powerpoint/2010/main" val="2497674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39</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539574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B720D9-44EE-D24D-8065-87A5493CC944}" type="slidenum">
              <a:rPr lang="en-US" smtClean="0"/>
              <a:pPr>
                <a:defRPr/>
              </a:pPr>
              <a:t>40</a:t>
            </a:fld>
            <a:endParaRPr lang="en-US"/>
          </a:p>
        </p:txBody>
      </p:sp>
    </p:spTree>
    <p:extLst>
      <p:ext uri="{BB962C8B-B14F-4D97-AF65-F5344CB8AC3E}">
        <p14:creationId xmlns:p14="http://schemas.microsoft.com/office/powerpoint/2010/main" val="2619671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At its core, family engagement involves families and educators coordinating and collaborating to support children. The focus is on coordinating goals and activities across home and school. Collaboration includes families and educators making decisions together and working as partners.</a:t>
            </a:r>
          </a:p>
          <a:p>
            <a:pPr marL="228600" indent="-228600">
              <a:buAutoNum type="arabicPeriod"/>
            </a:pPr>
            <a:endParaRPr lang="en-US" dirty="0"/>
          </a:p>
          <a:p>
            <a:pPr marL="228600" indent="-228600">
              <a:buAutoNum type="arabicPeriod"/>
            </a:pPr>
            <a:r>
              <a:rPr lang="en-US" dirty="0"/>
              <a:t>Family engagement is embedded in cultural beliefs and ideologies. Families have different beliefs about education and their role in supporting their child. Part of working together as partners is clearly defining role expectations in a manner that is congruent with family culture and expectations.</a:t>
            </a:r>
          </a:p>
          <a:p>
            <a:pPr marL="228600" indent="-228600">
              <a:buAutoNum type="arabicPeriod"/>
            </a:pPr>
            <a:endParaRPr lang="en-US" dirty="0"/>
          </a:p>
          <a:p>
            <a:pPr marL="228600" indent="-228600">
              <a:buAutoNum type="arabicPeriod"/>
            </a:pPr>
            <a:r>
              <a:rPr lang="en-US" dirty="0"/>
              <a:t>Family engagement is active, interactive, and dynamic.</a:t>
            </a:r>
          </a:p>
          <a:p>
            <a:pPr marL="685800" lvl="1" indent="-228600">
              <a:buAutoNum type="arabicPeriod"/>
            </a:pPr>
            <a:r>
              <a:rPr lang="en-US" dirty="0"/>
              <a:t>When families are engaged as partners, there is an expectation that family members and educators are active in making plans, setting goals, and carrying out activities to address goals.</a:t>
            </a:r>
          </a:p>
          <a:p>
            <a:pPr marL="685800" lvl="1" indent="-228600">
              <a:buAutoNum type="arabicPeriod"/>
            </a:pPr>
            <a:r>
              <a:rPr lang="en-US" dirty="0"/>
              <a:t>Family engagement is also interactive. Collaboration involves working together as a team rather than in isolation. </a:t>
            </a:r>
          </a:p>
          <a:p>
            <a:pPr marL="685800" lvl="1" indent="-228600">
              <a:buAutoNum type="arabicPeriod"/>
            </a:pPr>
            <a:r>
              <a:rPr lang="en-US" dirty="0"/>
              <a:t>Family engagement changes over time. Evidence indicates that family engagement is important for children, families, and schools in early childhood, elementary school, middle school, and through high school. However, the nature of how families and educators collaborate as children progress through school changes. For example, as children transition to middle school, families may provide less direct support for homework, but rather will establish systems that support their child to self-monitor during homework time with check-ins, and acknowledgements for appropriate behavior.</a:t>
            </a:r>
          </a:p>
        </p:txBody>
      </p:sp>
      <p:sp>
        <p:nvSpPr>
          <p:cNvPr id="4" name="Slide Number Placeholder 3"/>
          <p:cNvSpPr>
            <a:spLocks noGrp="1"/>
          </p:cNvSpPr>
          <p:nvPr>
            <p:ph type="sldNum" sz="quarter" idx="5"/>
          </p:nvPr>
        </p:nvSpPr>
        <p:spPr/>
        <p:txBody>
          <a:bodyPr/>
          <a:lstStyle/>
          <a:p>
            <a:fld id="{B1DF0A18-DDC8-CC47-A980-D73890B96B34}" type="slidenum">
              <a:rPr lang="en-US" smtClean="0"/>
              <a:t>42</a:t>
            </a:fld>
            <a:endParaRPr lang="en-US"/>
          </a:p>
        </p:txBody>
      </p:sp>
    </p:spTree>
    <p:extLst>
      <p:ext uri="{BB962C8B-B14F-4D97-AF65-F5344CB8AC3E}">
        <p14:creationId xmlns:p14="http://schemas.microsoft.com/office/powerpoint/2010/main" val="1004992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Decades of research supports the positive associations between family engagement and outcomes for students, parents, and teachers.</a:t>
            </a:r>
          </a:p>
          <a:p>
            <a:pPr marL="228600" indent="-228600">
              <a:buAutoNum type="arabicPeriod"/>
            </a:pPr>
            <a:endParaRPr lang="en-US" dirty="0"/>
          </a:p>
          <a:p>
            <a:pPr marL="228600" indent="-228600">
              <a:buAutoNum type="arabicPeriod"/>
            </a:pPr>
            <a:r>
              <a:rPr lang="en-US" dirty="0"/>
              <a:t>Schoolwide family engagement is positively associated with student achievement, school attendance, peer group affiliations, and negatively associated with school drop out, and behavior problems.</a:t>
            </a:r>
          </a:p>
          <a:p>
            <a:pPr marL="228600" indent="-228600">
              <a:buAutoNum type="arabicPeriod"/>
            </a:pPr>
            <a:endParaRPr lang="en-US" dirty="0"/>
          </a:p>
          <a:p>
            <a:pPr marL="228600" indent="-228600">
              <a:buAutoNum type="arabicPeriod"/>
            </a:pPr>
            <a:r>
              <a:rPr lang="en-US" dirty="0"/>
              <a:t>Parents and teachers also benefit from working together. Parents’ report improvements in their efficacy for helping their children with schoolwork and their trust of teachers. </a:t>
            </a:r>
          </a:p>
          <a:p>
            <a:pPr marL="228600" indent="-228600">
              <a:buAutoNum type="arabicPeriod"/>
            </a:pPr>
            <a:endParaRPr lang="en-US" dirty="0"/>
          </a:p>
          <a:p>
            <a:pPr marL="228600" indent="-228600">
              <a:buAutoNum type="arabicPeriod"/>
            </a:pPr>
            <a:r>
              <a:rPr lang="en-US" dirty="0"/>
              <a:t>Teachers report improved job satisfaction and tend to request fewer transfers.</a:t>
            </a:r>
          </a:p>
          <a:p>
            <a:pPr marL="228600" indent="-228600">
              <a:buAutoNum type="arabicPeriod"/>
            </a:pPr>
            <a:endParaRPr lang="en-US" dirty="0"/>
          </a:p>
          <a:p>
            <a:pPr marL="228600" indent="-228600">
              <a:buAutoNum type="arabicPeriod"/>
            </a:pPr>
            <a:r>
              <a:rPr lang="en-US" dirty="0"/>
              <a:t>When parents and teachers collaborate to support children’s behavior, child behavior improves, parents and teachers report improvements in their problem-solving competences, and the relationship parents and teachers share improves.</a:t>
            </a:r>
          </a:p>
        </p:txBody>
      </p:sp>
      <p:sp>
        <p:nvSpPr>
          <p:cNvPr id="4" name="Slide Number Placeholder 3"/>
          <p:cNvSpPr>
            <a:spLocks noGrp="1"/>
          </p:cNvSpPr>
          <p:nvPr>
            <p:ph type="sldNum" sz="quarter" idx="5"/>
          </p:nvPr>
        </p:nvSpPr>
        <p:spPr/>
        <p:txBody>
          <a:bodyPr/>
          <a:lstStyle/>
          <a:p>
            <a:fld id="{B1DF0A18-DDC8-CC47-A980-D73890B96B34}" type="slidenum">
              <a:rPr lang="en-US" smtClean="0"/>
              <a:t>43</a:t>
            </a:fld>
            <a:endParaRPr lang="en-US"/>
          </a:p>
        </p:txBody>
      </p:sp>
    </p:spTree>
    <p:extLst>
      <p:ext uri="{BB962C8B-B14F-4D97-AF65-F5344CB8AC3E}">
        <p14:creationId xmlns:p14="http://schemas.microsoft.com/office/powerpoint/2010/main" val="4208773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Research results suggest support for a few key family engagement approaches.</a:t>
            </a:r>
          </a:p>
          <a:p>
            <a:pPr marL="228600" indent="-228600">
              <a:buAutoNum type="arabicPeriod"/>
            </a:pPr>
            <a:endParaRPr lang="en-US" dirty="0"/>
          </a:p>
          <a:p>
            <a:pPr marL="228600" indent="-228600">
              <a:buAutoNum type="arabicPeriod"/>
            </a:pPr>
            <a:r>
              <a:rPr lang="en-US" dirty="0"/>
              <a:t>One of the first things to focus on is creating support for family engagement at the district and school level. It is important to clarify the district’s approach to family engagement with role definitions for schools and families.</a:t>
            </a:r>
          </a:p>
          <a:p>
            <a:pPr marL="228600" indent="-228600">
              <a:buAutoNum type="arabicPeriod"/>
            </a:pPr>
            <a:endParaRPr lang="en-US" dirty="0"/>
          </a:p>
          <a:p>
            <a:pPr marL="228600" indent="-228600">
              <a:buAutoNum type="arabicPeriod"/>
            </a:pPr>
            <a:r>
              <a:rPr lang="en-US" dirty="0"/>
              <a:t>In addition, evidence indicates families typically wait for schools to contact them about working together. Thus, it is important for schools to reach out proactively to families to initiate a collaborative relationship. Such an approach is also an opportunity to establish communication pathways. Common approaches to communication include sending material or notices home to families (e.g., approval for a field trip) rather that establish communication systems that support multidirectional communication, or communication that can initiate from families or schools and flow easily back-and-forth.</a:t>
            </a:r>
          </a:p>
          <a:p>
            <a:pPr marL="228600" indent="-228600">
              <a:buAutoNum type="arabicPeriod"/>
            </a:pPr>
            <a:endParaRPr lang="en-US" dirty="0"/>
          </a:p>
          <a:p>
            <a:pPr marL="228600" indent="-228600">
              <a:buAutoNum type="arabicPeriod"/>
            </a:pPr>
            <a:r>
              <a:rPr lang="en-US" dirty="0"/>
              <a:t>We know that families differ with regard to their beliefs about education, expectations for schooling, and availability and motivation to collaborate. Thus, family engagement systems support activities and practices that provide a range of opportunities and experiences for families to collaborate. Logistically, this can include holding school events at community centers that may be easier for families to attend. It also means holding events at different times over months and years. Although such approaches require an investment in educator time, they reflect a commitment to working with all families in the school community.</a:t>
            </a:r>
          </a:p>
          <a:p>
            <a:pPr marL="228600" indent="-228600">
              <a:buAutoNum type="arabicPeriod"/>
            </a:pPr>
            <a:endParaRPr lang="en-US" dirty="0"/>
          </a:p>
          <a:p>
            <a:pPr marL="228600" indent="-228600">
              <a:buAutoNum type="arabicPeriod"/>
            </a:pPr>
            <a:r>
              <a:rPr lang="en-US" dirty="0"/>
              <a:t>Finally, collaborating with families is often viewed as something extra or an add-on that requires an investment in resources without an associated tangible benefit for students. However, the most efficient and effective support for students is their family. By organizing systems to support families use of evidence-based approaches at home with their children and through coordinating home and school supports, we can actually positively influence child development and promote academic, behavior, and life success.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44</a:t>
            </a:fld>
            <a:endParaRPr lang="en-US"/>
          </a:p>
        </p:txBody>
      </p:sp>
    </p:spTree>
    <p:extLst>
      <p:ext uri="{BB962C8B-B14F-4D97-AF65-F5344CB8AC3E}">
        <p14:creationId xmlns:p14="http://schemas.microsoft.com/office/powerpoint/2010/main" val="2279746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There are several research informed approaches to engage families in PBIS. These approaches emphasize engaging families in PBIS at school, extending the core features of positive behavior support to the home setting, and coordinating support across home and school.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next three slides describe each family engagement domain in depth.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If you would like to learn more after this session, you can download an e-book from </a:t>
            </a:r>
            <a:r>
              <a:rPr lang="en-US" dirty="0" err="1"/>
              <a:t>pbis.org</a:t>
            </a:r>
            <a:r>
              <a:rPr lang="en-US" dirty="0"/>
              <a:t>, ”Aligning and Integrating Family Engagement in Positive Behavioral Interventions and Supports.”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LINK: https://</a:t>
            </a:r>
            <a:r>
              <a:rPr lang="en-US" dirty="0" err="1"/>
              <a:t>www.pbis.org</a:t>
            </a:r>
            <a:r>
              <a:rPr lang="en-US" dirty="0"/>
              <a:t>/Common/</a:t>
            </a:r>
            <a:r>
              <a:rPr lang="en-US" dirty="0" err="1"/>
              <a:t>Cms</a:t>
            </a:r>
            <a:r>
              <a:rPr lang="en-US" dirty="0"/>
              <a:t>/files/</a:t>
            </a:r>
            <a:r>
              <a:rPr lang="en-US" dirty="0" err="1"/>
              <a:t>pbisresources</a:t>
            </a:r>
            <a:r>
              <a:rPr lang="en-US" dirty="0"/>
              <a:t>/Family%20Engagement%20in%20PBIS.pdf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45</a:t>
            </a:fld>
            <a:endParaRPr lang="en-US"/>
          </a:p>
        </p:txBody>
      </p:sp>
    </p:spTree>
    <p:extLst>
      <p:ext uri="{BB962C8B-B14F-4D97-AF65-F5344CB8AC3E}">
        <p14:creationId xmlns:p14="http://schemas.microsoft.com/office/powerpoint/2010/main" val="4030755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family-school practices survey was designed for school teams to use as a self-assessment and action planning tool. </a:t>
            </a:r>
          </a:p>
          <a:p>
            <a:pPr marL="228600" indent="-228600">
              <a:buAutoNum type="arabicPeriod"/>
            </a:pPr>
            <a:r>
              <a:rPr lang="en-US" dirty="0"/>
              <a:t>The tool allows school teams to rate implementation of school approaches to engaging families in PBIS across several dimensions</a:t>
            </a:r>
          </a:p>
          <a:p>
            <a:pPr marL="228600" indent="-228600">
              <a:buAutoNum type="arabicPeriod"/>
            </a:pPr>
            <a:r>
              <a:rPr lang="en-US" dirty="0"/>
              <a:t>Dimensions on the tool include</a:t>
            </a:r>
          </a:p>
          <a:p>
            <a:pPr marL="685800" lvl="1" indent="-228600">
              <a:buAutoNum type="arabicPeriod"/>
            </a:pPr>
            <a:r>
              <a:rPr lang="en-US" dirty="0"/>
              <a:t>Systems-level problem solving, which assesses team activities to promote family engagement</a:t>
            </a:r>
          </a:p>
          <a:p>
            <a:pPr marL="685800" lvl="1" indent="-228600">
              <a:buAutoNum type="arabicPeriod"/>
            </a:pPr>
            <a:r>
              <a:rPr lang="en-US" dirty="0"/>
              <a:t>Data-based decision making</a:t>
            </a:r>
          </a:p>
          <a:p>
            <a:pPr marL="685800" lvl="1" indent="-228600">
              <a:buAutoNum type="arabicPeriod"/>
            </a:pPr>
            <a:r>
              <a:rPr lang="en-US" dirty="0"/>
              <a:t>School-home communication about PBIS</a:t>
            </a:r>
          </a:p>
          <a:p>
            <a:pPr marL="685800" lvl="1" indent="-228600">
              <a:buAutoNum type="arabicPeriod"/>
            </a:pPr>
            <a:r>
              <a:rPr lang="en-US" dirty="0"/>
              <a:t>Resources to support family engagement, and</a:t>
            </a:r>
          </a:p>
          <a:p>
            <a:pPr marL="685800" lvl="1" indent="-228600">
              <a:buAutoNum type="arabicPeriod"/>
            </a:pPr>
            <a:r>
              <a:rPr lang="en-US" dirty="0"/>
              <a:t>PBIS practices at home and school</a:t>
            </a:r>
          </a:p>
          <a:p>
            <a:pPr marL="228600" lvl="0" indent="-228600">
              <a:buAutoNum type="arabicPeriod"/>
            </a:pPr>
            <a:r>
              <a:rPr lang="en-US" dirty="0"/>
              <a:t>Take a few minutes to complete the self-assessment, identify areas of strength and need, and complete the action plan at the end of the tool to target areas of need that build on strengths</a:t>
            </a:r>
          </a:p>
          <a:p>
            <a:pPr marL="228600" lvl="0" indent="-228600">
              <a:buAutoNum type="arabicPeriod"/>
            </a:pPr>
            <a:endParaRPr lang="en-US" dirty="0"/>
          </a:p>
          <a:p>
            <a:pPr marL="228600" lvl="0" indent="-228600">
              <a:buAutoNum type="arabicPeriod"/>
            </a:pPr>
            <a:r>
              <a:rPr lang="en-US" dirty="0"/>
              <a:t>Link to assessment: </a:t>
            </a:r>
            <a:r>
              <a:rPr lang="en-US" sz="1200" b="0" i="0" u="none" strike="noStrike" kern="1200" dirty="0">
                <a:solidFill>
                  <a:schemeClr val="tx1"/>
                </a:solidFill>
                <a:effectLst/>
                <a:latin typeface="Arial" pitchFamily="-108" charset="0"/>
                <a:ea typeface="ＭＳ Ｐゴシック" pitchFamily="-65" charset="-128"/>
                <a:cs typeface="ＭＳ Ｐゴシック" pitchFamily="-65" charset="-128"/>
                <a:hlinkClick r:id="rId3"/>
              </a:rPr>
              <a:t>https://uconn.co1.qualtrics.com/jfe/form/SV_4U9QPw9ASvLr83z</a:t>
            </a:r>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46</a:t>
            </a:fld>
            <a:endParaRPr lang="en-US"/>
          </a:p>
        </p:txBody>
      </p:sp>
    </p:spTree>
    <p:extLst>
      <p:ext uri="{BB962C8B-B14F-4D97-AF65-F5344CB8AC3E}">
        <p14:creationId xmlns:p14="http://schemas.microsoft.com/office/powerpoint/2010/main" val="358299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330183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47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4228181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49</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4171030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220164" name="Slide Number Placeholder 3"/>
          <p:cNvSpPr>
            <a:spLocks noGrp="1"/>
          </p:cNvSpPr>
          <p:nvPr>
            <p:ph type="sldNum" sz="quarter" idx="5"/>
          </p:nvPr>
        </p:nvSpPr>
        <p:spPr>
          <a:noFill/>
        </p:spPr>
        <p:txBody>
          <a:bodyPr/>
          <a:lstStyle/>
          <a:p>
            <a:fld id="{5B2BFC07-43B5-674F-8EE9-4D3BF6E5E128}" type="slidenum">
              <a:rPr lang="en-US"/>
              <a:pPr/>
              <a:t>50</a:t>
            </a:fld>
            <a:endParaRPr lang="en-US"/>
          </a:p>
        </p:txBody>
      </p:sp>
    </p:spTree>
    <p:extLst>
      <p:ext uri="{BB962C8B-B14F-4D97-AF65-F5344CB8AC3E}">
        <p14:creationId xmlns:p14="http://schemas.microsoft.com/office/powerpoint/2010/main" val="1281815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16491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58</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978565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60</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023955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62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506620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0660" name="Slide Number Placeholder 3"/>
          <p:cNvSpPr>
            <a:spLocks noGrp="1"/>
          </p:cNvSpPr>
          <p:nvPr>
            <p:ph type="sldNum" sz="quarter" idx="5"/>
          </p:nvPr>
        </p:nvSpPr>
        <p:spPr>
          <a:noFill/>
        </p:spPr>
        <p:txBody>
          <a:bodyPr/>
          <a:lstStyle/>
          <a:p>
            <a:fld id="{92B02EF1-07F5-9B4B-B939-BC8F171F663F}" type="slidenum">
              <a:rPr lang="en-US"/>
              <a:pPr/>
              <a:t>63</a:t>
            </a:fld>
            <a:endParaRPr lang="en-US"/>
          </a:p>
        </p:txBody>
      </p:sp>
    </p:spTree>
    <p:extLst>
      <p:ext uri="{BB962C8B-B14F-4D97-AF65-F5344CB8AC3E}">
        <p14:creationId xmlns:p14="http://schemas.microsoft.com/office/powerpoint/2010/main" val="2557776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64</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E072F8-D544-2C4E-BFCF-3A1338F84711}"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Tree>
    <p:extLst>
      <p:ext uri="{BB962C8B-B14F-4D97-AF65-F5344CB8AC3E}">
        <p14:creationId xmlns:p14="http://schemas.microsoft.com/office/powerpoint/2010/main" val="159337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4</a:t>
            </a:fld>
            <a:endParaRPr lang="en-US"/>
          </a:p>
        </p:txBody>
      </p:sp>
    </p:spTree>
    <p:extLst>
      <p:ext uri="{BB962C8B-B14F-4D97-AF65-F5344CB8AC3E}">
        <p14:creationId xmlns:p14="http://schemas.microsoft.com/office/powerpoint/2010/main" val="977671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10948" name="Slide Number Placeholder 3"/>
          <p:cNvSpPr>
            <a:spLocks noGrp="1"/>
          </p:cNvSpPr>
          <p:nvPr>
            <p:ph type="sldNum" sz="quarter" idx="5"/>
          </p:nvPr>
        </p:nvSpPr>
        <p:spPr>
          <a:noFill/>
        </p:spPr>
        <p:txBody>
          <a:bodyPr/>
          <a:lstStyle/>
          <a:p>
            <a:fld id="{F7A38EB8-5787-D44C-96FE-ED3327DEFF4D}" type="slidenum">
              <a:rPr lang="en-US"/>
              <a:pPr/>
              <a:t>68</a:t>
            </a:fld>
            <a:endParaRPr lang="en-US"/>
          </a:p>
        </p:txBody>
      </p:sp>
    </p:spTree>
    <p:extLst>
      <p:ext uri="{BB962C8B-B14F-4D97-AF65-F5344CB8AC3E}">
        <p14:creationId xmlns:p14="http://schemas.microsoft.com/office/powerpoint/2010/main" val="1493494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10948" name="Slide Number Placeholder 3"/>
          <p:cNvSpPr>
            <a:spLocks noGrp="1"/>
          </p:cNvSpPr>
          <p:nvPr>
            <p:ph type="sldNum" sz="quarter" idx="5"/>
          </p:nvPr>
        </p:nvSpPr>
        <p:spPr>
          <a:noFill/>
        </p:spPr>
        <p:txBody>
          <a:bodyPr/>
          <a:lstStyle/>
          <a:p>
            <a:fld id="{F7A38EB8-5787-D44C-96FE-ED3327DEFF4D}" type="slidenum">
              <a:rPr lang="en-US"/>
              <a:pPr/>
              <a:t>69</a:t>
            </a:fld>
            <a:endParaRPr lang="en-US"/>
          </a:p>
        </p:txBody>
      </p:sp>
    </p:spTree>
    <p:extLst>
      <p:ext uri="{BB962C8B-B14F-4D97-AF65-F5344CB8AC3E}">
        <p14:creationId xmlns:p14="http://schemas.microsoft.com/office/powerpoint/2010/main" val="1493494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Annimation</a:t>
            </a:r>
            <a:r>
              <a:rPr lang="en-US" dirty="0"/>
              <a:t> is out of order on this slide- I fixed on my computer but check on yours</a:t>
            </a:r>
          </a:p>
        </p:txBody>
      </p:sp>
      <p:sp>
        <p:nvSpPr>
          <p:cNvPr id="4" name="Slide Number Placeholder 3"/>
          <p:cNvSpPr>
            <a:spLocks noGrp="1"/>
          </p:cNvSpPr>
          <p:nvPr>
            <p:ph type="sldNum" sz="quarter" idx="10"/>
          </p:nvPr>
        </p:nvSpPr>
        <p:spPr/>
        <p:txBody>
          <a:bodyPr/>
          <a:lstStyle/>
          <a:p>
            <a:pPr>
              <a:defRPr/>
            </a:pPr>
            <a:fld id="{707CB922-8EB1-6C4F-9B59-498D676755F8}" type="slidenum">
              <a:rPr lang="en-US" smtClean="0"/>
              <a:pPr>
                <a:defRPr/>
              </a:pPr>
              <a:t>71</a:t>
            </a:fld>
            <a:endParaRPr lang="en-US"/>
          </a:p>
        </p:txBody>
      </p:sp>
    </p:spTree>
    <p:extLst>
      <p:ext uri="{BB962C8B-B14F-4D97-AF65-F5344CB8AC3E}">
        <p14:creationId xmlns:p14="http://schemas.microsoft.com/office/powerpoint/2010/main" val="737286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using bullying prevention as an example of alignment</a:t>
            </a:r>
            <a:r>
              <a:rPr lang="en-US" baseline="0" dirty="0"/>
              <a:t>. Start by reviewing key features of alignment. </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72</a:t>
            </a:fld>
            <a:endParaRPr lang="en-US"/>
          </a:p>
        </p:txBody>
      </p:sp>
    </p:spTree>
    <p:extLst>
      <p:ext uri="{BB962C8B-B14F-4D97-AF65-F5344CB8AC3E}">
        <p14:creationId xmlns:p14="http://schemas.microsoft.com/office/powerpoint/2010/main" val="4364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Research results suggest support for a few key family engagement approaches.</a:t>
            </a:r>
          </a:p>
          <a:p>
            <a:pPr marL="228600" indent="-228600">
              <a:buAutoNum type="arabicPeriod"/>
            </a:pPr>
            <a:endParaRPr lang="en-US" dirty="0"/>
          </a:p>
          <a:p>
            <a:pPr marL="228600" indent="-228600">
              <a:buAutoNum type="arabicPeriod"/>
            </a:pPr>
            <a:r>
              <a:rPr lang="en-US" dirty="0"/>
              <a:t>One of the first things to focus on is creating support for family engagement at the district and school level. It is important to clarify the district’s approach to family engagement with role definitions for schools and families.</a:t>
            </a:r>
          </a:p>
          <a:p>
            <a:pPr marL="228600" indent="-228600">
              <a:buAutoNum type="arabicPeriod"/>
            </a:pPr>
            <a:endParaRPr lang="en-US" dirty="0"/>
          </a:p>
          <a:p>
            <a:pPr marL="228600" indent="-228600">
              <a:buAutoNum type="arabicPeriod"/>
            </a:pPr>
            <a:r>
              <a:rPr lang="en-US" dirty="0"/>
              <a:t>In addition, evidence indicates families typically wait for schools to contact them about working together. Thus, it is important for schools to reach out proactively to families to initiate a collaborative relationship. Such an approach is also an opportunity to establish communication pathways. Common approaches to communication include sending material or notices home to families (e.g., approval for a field trip) rather that establish communication systems that support multidirectional communication, or communication that can initiate from families or schools and flow easily back-and-forth.</a:t>
            </a:r>
          </a:p>
          <a:p>
            <a:pPr marL="228600" indent="-228600">
              <a:buAutoNum type="arabicPeriod"/>
            </a:pPr>
            <a:endParaRPr lang="en-US" dirty="0"/>
          </a:p>
          <a:p>
            <a:pPr marL="228600" indent="-228600">
              <a:buAutoNum type="arabicPeriod"/>
            </a:pPr>
            <a:r>
              <a:rPr lang="en-US" dirty="0"/>
              <a:t>We know that families differ with regard to their beliefs about education, expectations for schooling, and availability and motivation to collaborate. Thus, family engagement systems support activities and practices that provide a range of opportunities and experiences for families to collaborate. Logistically, this can include holding school events at community centers that may be easier for families to attend. It also means holding events at different times over months and years. Although such approaches require an investment in educator time, they reflect a commitment to working with all families in the school community.</a:t>
            </a:r>
          </a:p>
          <a:p>
            <a:pPr marL="228600" indent="-228600">
              <a:buAutoNum type="arabicPeriod"/>
            </a:pPr>
            <a:endParaRPr lang="en-US" dirty="0"/>
          </a:p>
          <a:p>
            <a:pPr marL="228600" indent="-228600">
              <a:buAutoNum type="arabicPeriod"/>
            </a:pPr>
            <a:r>
              <a:rPr lang="en-US" dirty="0"/>
              <a:t>Finally, collaborating with families is often viewed as something extra or an add-on that requires an investment in resources without an associated tangible benefit for students. However, the most efficient and effective support for students is their family. By organizing systems to support families use of evidence-based approaches at home with their children and through coordinating home and school supports, we can actually positively influence child development and promote academic, behavior, and life success.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74</a:t>
            </a:fld>
            <a:endParaRPr lang="en-US"/>
          </a:p>
        </p:txBody>
      </p:sp>
    </p:spTree>
    <p:extLst>
      <p:ext uri="{BB962C8B-B14F-4D97-AF65-F5344CB8AC3E}">
        <p14:creationId xmlns:p14="http://schemas.microsoft.com/office/powerpoint/2010/main" val="3485299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EF15C51F-73BD-2247-B446-0E0135FFE519}" type="slidenum">
              <a:rPr lang="en-US">
                <a:latin typeface="Arial" pitchFamily="-1" charset="0"/>
              </a:rPr>
              <a:pPr/>
              <a:t>76</a:t>
            </a:fld>
            <a:endParaRPr lang="en-US">
              <a:latin typeface="Arial" pitchFamily="-1"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528108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CE09CE8A-ECEC-2C4B-A235-5A8F45BC5259}" type="slidenum">
              <a:rPr lang="en-US">
                <a:latin typeface="Arial" pitchFamily="-1" charset="0"/>
              </a:rPr>
              <a:pPr/>
              <a:t>77</a:t>
            </a:fld>
            <a:endParaRPr lang="en-US">
              <a:latin typeface="Arial" pitchFamily="-1"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040390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Times New Roman" pitchFamily="-1" charset="0"/>
              <a:ea typeface="ＭＳ Ｐゴシック" pitchFamily="-108" charset="-128"/>
              <a:cs typeface="ＭＳ Ｐゴシック" pitchFamily="-108" charset="-128"/>
            </a:endParaRPr>
          </a:p>
        </p:txBody>
      </p:sp>
      <p:sp>
        <p:nvSpPr>
          <p:cNvPr id="59396" name="Slide Number Placeholder 3"/>
          <p:cNvSpPr>
            <a:spLocks noGrp="1"/>
          </p:cNvSpPr>
          <p:nvPr>
            <p:ph type="sldNum" sz="quarter" idx="5"/>
          </p:nvPr>
        </p:nvSpPr>
        <p:spPr>
          <a:noFill/>
        </p:spPr>
        <p:txBody>
          <a:bodyPr/>
          <a:lstStyle/>
          <a:p>
            <a:fld id="{978858E2-2B0F-D84F-BCCB-183C5C9B2DB7}" type="slidenum">
              <a:rPr lang="en-US">
                <a:solidFill>
                  <a:srgbClr val="000000"/>
                </a:solidFill>
                <a:latin typeface="Times New Roman" pitchFamily="-1" charset="0"/>
                <a:ea typeface="Arial" pitchFamily="-1" charset="0"/>
                <a:cs typeface="Arial" pitchFamily="-1" charset="0"/>
              </a:rPr>
              <a:pPr/>
              <a:t>79</a:t>
            </a:fld>
            <a:endParaRPr lang="en-US">
              <a:solidFill>
                <a:srgbClr val="000000"/>
              </a:solidFill>
              <a:latin typeface="Times New Roman" pitchFamily="-1" charset="0"/>
              <a:ea typeface="Arial" pitchFamily="-1" charset="0"/>
              <a:cs typeface="Arial" pitchFamily="-1" charset="0"/>
            </a:endParaRPr>
          </a:p>
        </p:txBody>
      </p:sp>
    </p:spTree>
    <p:extLst>
      <p:ext uri="{BB962C8B-B14F-4D97-AF65-F5344CB8AC3E}">
        <p14:creationId xmlns:p14="http://schemas.microsoft.com/office/powerpoint/2010/main" val="297622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5</a:t>
            </a:fld>
            <a:endParaRPr lang="en-US"/>
          </a:p>
        </p:txBody>
      </p:sp>
    </p:spTree>
    <p:extLst>
      <p:ext uri="{BB962C8B-B14F-4D97-AF65-F5344CB8AC3E}">
        <p14:creationId xmlns:p14="http://schemas.microsoft.com/office/powerpoint/2010/main" val="208718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72436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marL="228600" indent="-228600">
              <a:buFontTx/>
              <a:buAutoNum type="arabicPeriod"/>
            </a:pPr>
            <a:endParaRPr lang="en-US" dirty="0">
              <a:latin typeface="Arial" pitchFamily="-1" charset="0"/>
              <a:ea typeface="ＭＳ Ｐゴシック" pitchFamily="-108" charset="-128"/>
              <a:cs typeface="ＭＳ Ｐゴシック" pitchFamily="-108" charset="-128"/>
            </a:endParaRPr>
          </a:p>
        </p:txBody>
      </p:sp>
      <p:sp>
        <p:nvSpPr>
          <p:cNvPr id="29700" name="Slide Number Placeholder 3"/>
          <p:cNvSpPr>
            <a:spLocks noGrp="1"/>
          </p:cNvSpPr>
          <p:nvPr>
            <p:ph type="sldNum" sz="quarter" idx="5"/>
          </p:nvPr>
        </p:nvSpPr>
        <p:spPr>
          <a:noFill/>
        </p:spPr>
        <p:txBody>
          <a:bodyPr/>
          <a:lstStyle/>
          <a:p>
            <a:fld id="{AD7EAF2F-9394-494D-9655-896F8E404A87}" type="slidenum">
              <a:rPr lang="en-US"/>
              <a:pPr/>
              <a:t>7</a:t>
            </a:fld>
            <a:endParaRPr lang="en-US"/>
          </a:p>
        </p:txBody>
      </p:sp>
    </p:spTree>
    <p:extLst>
      <p:ext uri="{BB962C8B-B14F-4D97-AF65-F5344CB8AC3E}">
        <p14:creationId xmlns:p14="http://schemas.microsoft.com/office/powerpoint/2010/main" val="61032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9</a:t>
            </a:fld>
            <a:endParaRPr lang="en-US"/>
          </a:p>
        </p:txBody>
      </p:sp>
    </p:spTree>
    <p:extLst>
      <p:ext uri="{BB962C8B-B14F-4D97-AF65-F5344CB8AC3E}">
        <p14:creationId xmlns:p14="http://schemas.microsoft.com/office/powerpoint/2010/main" val="333020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3253A5-9CC2-9A47-B92F-702A68267E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D0105-67D9-E442-8EDD-519FA6C34B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151EC-096B-844B-BDA3-BFE4469773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05E1BF-7428-F14C-9C92-772391E095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F813A9-A284-F342-A3D3-4377E2713F8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F145C3-5611-6248-94FC-13523396C4E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240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1F360-C693-6949-9E09-B34495B50A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BF2940B-B494-4452-839E-4C2F28218B47}" type="datetimeFigureOut">
              <a:rPr lang="en-US" smtClean="0">
                <a:solidFill>
                  <a:srgbClr val="FFFFFF"/>
                </a:solidFill>
                <a:latin typeface="Calibri"/>
                <a:ea typeface="+mn-ea"/>
                <a:cs typeface="+mn-cs"/>
              </a:rPr>
              <a:pPr fontAlgn="auto">
                <a:spcBef>
                  <a:spcPts val="0"/>
                </a:spcBef>
                <a:spcAft>
                  <a:spcPts val="0"/>
                </a:spcAft>
              </a:pPr>
              <a:t>11/22/19</a:t>
            </a:fld>
            <a:endParaRPr lang="en-US" dirty="0">
              <a:solidFill>
                <a:srgbClr val="FFFFFF"/>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srgbClr val="FFFFFF"/>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2789730-AE0C-469D-A061-14C86E5CB910}" type="slidenum">
              <a:rPr lang="en-US" smtClean="0">
                <a:solidFill>
                  <a:srgbClr val="FFFFFF"/>
                </a:solidFill>
                <a:latin typeface="Calibri"/>
                <a:ea typeface="+mn-ea"/>
                <a:cs typeface="+mn-cs"/>
              </a:rPr>
              <a:pPr fontAlgn="auto">
                <a:spcBef>
                  <a:spcPts val="0"/>
                </a:spcBef>
                <a:spcAft>
                  <a:spcPts val="0"/>
                </a:spcAft>
              </a:pPr>
              <a:t>‹#›</a:t>
            </a:fld>
            <a:endParaRPr lang="en-US" dirty="0">
              <a:solidFill>
                <a:srgbClr val="FFFFFF"/>
              </a:solidFill>
              <a:latin typeface="Calibri"/>
              <a:ea typeface="+mn-ea"/>
              <a:cs typeface="+mn-c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655972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85925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778EE-972F-3E44-AA6E-41F486436FF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106457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6389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3780939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3263318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2201709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1482122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2085057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4152226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2064540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77583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pPr>
                <a:defRPr/>
              </a:pPr>
              <a:t>‹#›</a:t>
            </a:fld>
            <a:endParaRPr lang="en-US"/>
          </a:p>
        </p:txBody>
      </p:sp>
    </p:spTree>
    <p:extLst>
      <p:ext uri="{BB962C8B-B14F-4D97-AF65-F5344CB8AC3E}">
        <p14:creationId xmlns:p14="http://schemas.microsoft.com/office/powerpoint/2010/main" val="317298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4ABA4F-18F4-9B4F-B249-1C1AEE0BC3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D5DC0-41A0-E64C-80F1-C092E72100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2EF8E4-E62A-4741-A50B-028C56614E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6CE332-1EA8-6140-B1B2-B48A2070A1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28005-EBB6-2B46-BD0A-DB80E1FFD0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0538"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CC8CC7-CD33-FB4B-9A9E-B5E7C0BBBFB1}" type="slidenum">
              <a:rPr lang="en-US"/>
              <a:pPr>
                <a:defRPr/>
              </a:pPr>
              <a:t>‹#›</a:t>
            </a:fld>
            <a:endParaRPr lang="en-US"/>
          </a:p>
        </p:txBody>
      </p:sp>
      <p:pic>
        <p:nvPicPr>
          <p:cNvPr id="14" name="Picture 13">
            <a:extLst>
              <a:ext uri="{FF2B5EF4-FFF2-40B4-BE49-F238E27FC236}">
                <a16:creationId xmlns:a16="http://schemas.microsoft.com/office/drawing/2014/main" id="{568998F0-1F43-4FA8-B04C-EF7F1FF49477}"/>
              </a:ext>
            </a:extLst>
          </p:cNvPr>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pic>
        <p:nvPicPr>
          <p:cNvPr id="13" name="Picture 12">
            <a:extLst>
              <a:ext uri="{FF2B5EF4-FFF2-40B4-BE49-F238E27FC236}">
                <a16:creationId xmlns:a16="http://schemas.microsoft.com/office/drawing/2014/main" id="{E4B4A229-5A1A-4B25-93AE-AD986C83945B}"/>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extLst>
      <p:ext uri="{BB962C8B-B14F-4D97-AF65-F5344CB8AC3E}">
        <p14:creationId xmlns:p14="http://schemas.microsoft.com/office/powerpoint/2010/main" val="5157514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hyperlink" Target="https://www.pbis.org/Common/Cms/files/pbisresources/Alignment%20Brief.%20for%20posting.1.16.17.docx"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20.tiff"/></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8.png"/><Relationship Id="rId4" Type="http://schemas.openxmlformats.org/officeDocument/2006/relationships/diagramData" Target="../diagrams/data3.xml"/><Relationship Id="rId9" Type="http://schemas.openxmlformats.org/officeDocument/2006/relationships/image" Target="../media/image20.tif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3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comments" Target="../comments/comment3.xml"/></Relationships>
</file>

<file path=ppt/slides/_rels/slide25.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png"/><Relationship Id="rId1" Type="http://schemas.openxmlformats.org/officeDocument/2006/relationships/slideLayout" Target="../slideLayouts/slideLayout3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8.png"/><Relationship Id="rId4" Type="http://schemas.openxmlformats.org/officeDocument/2006/relationships/diagramLayout" Target="../diagrams/layout9.xml"/><Relationship Id="rId9"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omments" Target="../comments/comment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pbis.org/Common/Cms/files/pbisresources/Family%20Engagement%20in%20PBI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hyperlink" Target="Family%20Engagement%20Content/PBIS%20Family-School%20Practices%20Self%20Assessment%20v.1.1.doc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hyperlink" Target="https://uconn.co1.qualtrics.com/jfe/form/SV_4U9QPw9ASvLr83z"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7.jpeg"/></Relationships>
</file>

<file path=ppt/slides/_rels/slide6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40.xml"/><Relationship Id="rId7"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8.png"/><Relationship Id="rId5" Type="http://schemas.openxmlformats.org/officeDocument/2006/relationships/oleObject" Target="../embeddings/oleObject3.bin"/><Relationship Id="rId4" Type="http://schemas.openxmlformats.org/officeDocument/2006/relationships/image" Target="../media/image39.jpeg"/><Relationship Id="rId9"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School-Wide Team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Day 6</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dirty="0">
                <a:latin typeface="+mj-lt"/>
                <a:ea typeface="ＭＳ Ｐゴシック" pitchFamily="-108" charset="-128"/>
                <a:cs typeface="ＭＳ Ｐゴシック" pitchFamily="-108" charset="-128"/>
              </a:rPr>
              <a:t>Susannah Everett, Adam Feinberg, Katie Meyer, &amp; 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8540621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FFFF00">
            <a:alpha val="25000"/>
          </a:srgbClr>
        </a:solidFill>
        <a:effectLst/>
      </p:bgPr>
    </p:bg>
    <p:spTree>
      <p:nvGrpSpPr>
        <p:cNvPr id="1" name=""/>
        <p:cNvGrpSpPr/>
        <p:nvPr/>
      </p:nvGrpSpPr>
      <p:grpSpPr>
        <a:xfrm>
          <a:off x="0" y="0"/>
          <a:ext cx="0" cy="0"/>
          <a:chOff x="0" y="0"/>
          <a:chExt cx="0" cy="0"/>
        </a:xfrm>
      </p:grpSpPr>
      <p:graphicFrame>
        <p:nvGraphicFramePr>
          <p:cNvPr id="174082" name="Object 2"/>
          <p:cNvGraphicFramePr>
            <a:graphicFrameLocks noChangeAspect="1"/>
          </p:cNvGraphicFramePr>
          <p:nvPr/>
        </p:nvGraphicFramePr>
        <p:xfrm>
          <a:off x="1676400" y="0"/>
          <a:ext cx="5964238" cy="6629400"/>
        </p:xfrm>
        <a:graphic>
          <a:graphicData uri="http://schemas.openxmlformats.org/presentationml/2006/ole">
            <mc:AlternateContent xmlns:mc="http://schemas.openxmlformats.org/markup-compatibility/2006">
              <mc:Choice xmlns:v="urn:schemas-microsoft-com:vml" Requires="v">
                <p:oleObj spid="_x0000_s291979" name="Visio" r:id="rId4" imgW="3860800" imgH="4292600" progId="">
                  <p:embed/>
                </p:oleObj>
              </mc:Choice>
              <mc:Fallback>
                <p:oleObj name="Visio" r:id="rId4" imgW="3860800" imgH="4292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5964238" cy="662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4083" name="Rectangle 3"/>
          <p:cNvSpPr>
            <a:spLocks noGrp="1" noChangeArrowheads="1"/>
          </p:cNvSpPr>
          <p:nvPr>
            <p:ph type="title"/>
          </p:nvPr>
        </p:nvSpPr>
        <p:spPr>
          <a:xfrm rot="19511224">
            <a:off x="-62521" y="798166"/>
            <a:ext cx="3048000" cy="803275"/>
          </a:xfrm>
          <a:solidFill>
            <a:srgbClr val="008000"/>
          </a:solidFill>
        </p:spPr>
        <p:txBody>
          <a:bodyPr/>
          <a:lstStyle/>
          <a:p>
            <a:pPr eaLnBrk="1" hangingPunct="1"/>
            <a:r>
              <a:rPr lang="en-US" dirty="0">
                <a:solidFill>
                  <a:srgbClr val="FFFFFF"/>
                </a:solidFill>
              </a:rPr>
              <a:t>Functions</a:t>
            </a:r>
          </a:p>
        </p:txBody>
      </p:sp>
      <p:sp>
        <p:nvSpPr>
          <p:cNvPr id="174084" name="Rectangle 4"/>
          <p:cNvSpPr>
            <a:spLocks noChangeArrowheads="1"/>
          </p:cNvSpPr>
          <p:nvPr/>
        </p:nvSpPr>
        <p:spPr bwMode="auto">
          <a:xfrm>
            <a:off x="0" y="1295400"/>
            <a:ext cx="9144000" cy="0"/>
          </a:xfrm>
          <a:prstGeom prst="rect">
            <a:avLst/>
          </a:prstGeom>
          <a:noFill/>
          <a:ln w="9525">
            <a:noFill/>
            <a:miter lim="800000"/>
            <a:headEnd/>
            <a:tailEnd/>
          </a:ln>
        </p:spPr>
        <p:txBody>
          <a:bodyPr wrap="none" anchor="ctr">
            <a:prstTxWarp prst="textNoShape">
              <a:avLst/>
            </a:prstTxWarp>
            <a:spAutoFit/>
          </a:bodyPr>
          <a:lstStyle/>
          <a:p>
            <a:endParaRPr lang="en-US" dirty="0"/>
          </a:p>
        </p:txBody>
      </p:sp>
      <p:sp>
        <p:nvSpPr>
          <p:cNvPr id="174085" name="AutoShape 5"/>
          <p:cNvSpPr>
            <a:spLocks noChangeArrowheads="1"/>
          </p:cNvSpPr>
          <p:nvPr/>
        </p:nvSpPr>
        <p:spPr bwMode="auto">
          <a:xfrm>
            <a:off x="914400" y="22098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wrap="none" anchor="ctr">
            <a:prstTxWarp prst="textNoShape">
              <a:avLst/>
            </a:prstTxWarp>
          </a:bodyPr>
          <a:lstStyle/>
          <a:p>
            <a:pPr algn="ctr"/>
            <a:r>
              <a:rPr lang="en-US" dirty="0">
                <a:solidFill>
                  <a:srgbClr val="FFFFFF"/>
                </a:solidFill>
                <a:ea typeface="Arial" pitchFamily="-1" charset="0"/>
                <a:cs typeface="Arial" pitchFamily="-1" charset="0"/>
              </a:rPr>
              <a:t>Pos Reinf</a:t>
            </a:r>
          </a:p>
        </p:txBody>
      </p:sp>
      <p:sp>
        <p:nvSpPr>
          <p:cNvPr id="174086" name="AutoShape 6"/>
          <p:cNvSpPr>
            <a:spLocks noChangeArrowheads="1"/>
          </p:cNvSpPr>
          <p:nvPr/>
        </p:nvSpPr>
        <p:spPr bwMode="auto">
          <a:xfrm rot="10800000">
            <a:off x="6934200" y="22098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rot="10800000" wrap="none" anchor="ctr">
            <a:prstTxWarp prst="textNoShape">
              <a:avLst/>
            </a:prstTxWarp>
          </a:bodyPr>
          <a:lstStyle/>
          <a:p>
            <a:pPr algn="ctr"/>
            <a:r>
              <a:rPr lang="en-US" dirty="0">
                <a:solidFill>
                  <a:srgbClr val="FFFFFF"/>
                </a:solidFill>
                <a:ea typeface="Arial" pitchFamily="-1" charset="0"/>
                <a:cs typeface="Arial" pitchFamily="-1" charset="0"/>
              </a:rPr>
              <a:t>Neg Reinf</a:t>
            </a:r>
          </a:p>
        </p:txBody>
      </p:sp>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1092200" cy="1092200"/>
          </a:xfrm>
          <a:prstGeom prst="rect">
            <a:avLst/>
          </a:prstGeom>
          <a:noFill/>
          <a:ln>
            <a:noFill/>
          </a:ln>
        </p:spPr>
      </p:pic>
      <p:grpSp>
        <p:nvGrpSpPr>
          <p:cNvPr id="8" name="Group 7"/>
          <p:cNvGrpSpPr/>
          <p:nvPr/>
        </p:nvGrpSpPr>
        <p:grpSpPr>
          <a:xfrm>
            <a:off x="-140380" y="5257800"/>
            <a:ext cx="1588180" cy="1676401"/>
            <a:chOff x="-140380" y="5333999"/>
            <a:chExt cx="1588180" cy="1676401"/>
          </a:xfrm>
        </p:grpSpPr>
        <p:pic>
          <p:nvPicPr>
            <p:cNvPr id="9" name="Content Placeholder 3"/>
            <p:cNvPicPr>
              <a:picLocks noChangeAspect="1"/>
            </p:cNvPicPr>
            <p:nvPr/>
          </p:nvPicPr>
          <p:blipFill>
            <a:blip r:embed="rId7"/>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9"/>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V.A</a:t>
              </a:r>
            </a:p>
          </p:txBody>
        </p:sp>
      </p:grpSp>
    </p:spTree>
    <p:extLst>
      <p:ext uri="{BB962C8B-B14F-4D97-AF65-F5344CB8AC3E}">
        <p14:creationId xmlns:p14="http://schemas.microsoft.com/office/powerpoint/2010/main" val="28621372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06499" name="Rectangle 3"/>
          <p:cNvSpPr>
            <a:spLocks noGrp="1" noChangeArrowheads="1"/>
          </p:cNvSpPr>
          <p:nvPr>
            <p:ph type="title"/>
          </p:nvPr>
        </p:nvSpPr>
        <p:spPr>
          <a:xfrm>
            <a:off x="533400" y="228600"/>
            <a:ext cx="8077200" cy="1143000"/>
          </a:xfrm>
          <a:solidFill>
            <a:srgbClr val="008000"/>
          </a:solidFill>
        </p:spPr>
        <p:txBody>
          <a:bodyPr/>
          <a:lstStyle/>
          <a:p>
            <a:pPr eaLnBrk="1" hangingPunct="1"/>
            <a:r>
              <a:rPr lang="en-US" dirty="0">
                <a:solidFill>
                  <a:srgbClr val="FFFFFF"/>
                </a:solidFill>
              </a:rPr>
              <a:t>Avoid Power Struggles </a:t>
            </a:r>
          </a:p>
        </p:txBody>
      </p:sp>
      <p:grpSp>
        <p:nvGrpSpPr>
          <p:cNvPr id="2" name="Group 1"/>
          <p:cNvGrpSpPr/>
          <p:nvPr/>
        </p:nvGrpSpPr>
        <p:grpSpPr>
          <a:xfrm>
            <a:off x="511175" y="1447800"/>
            <a:ext cx="7870825" cy="4267200"/>
            <a:chOff x="304800" y="1447800"/>
            <a:chExt cx="7870825" cy="4267200"/>
          </a:xfrm>
        </p:grpSpPr>
        <p:graphicFrame>
          <p:nvGraphicFramePr>
            <p:cNvPr id="106498" name="Object 2"/>
            <p:cNvGraphicFramePr>
              <a:graphicFrameLocks noChangeAspect="1"/>
            </p:cNvGraphicFramePr>
            <p:nvPr/>
          </p:nvGraphicFramePr>
          <p:xfrm>
            <a:off x="304800" y="1447800"/>
            <a:ext cx="7620000" cy="4267200"/>
          </p:xfrm>
          <a:graphic>
            <a:graphicData uri="http://schemas.openxmlformats.org/presentationml/2006/ole">
              <mc:AlternateContent xmlns:mc="http://schemas.openxmlformats.org/markup-compatibility/2006">
                <mc:Choice xmlns:v="urn:schemas-microsoft-com:vml" Requires="v">
                  <p:oleObj spid="_x0000_s306216" name="Worksheet" r:id="rId3" imgW="3429000" imgH="1727200" progId="Excel.Sheet.8">
                    <p:embed/>
                  </p:oleObj>
                </mc:Choice>
                <mc:Fallback>
                  <p:oleObj name="Worksheet" r:id="rId3" imgW="3429000" imgH="1727200" progId="Excel.Sheet.8">
                    <p:embed/>
                    <p:pic>
                      <p:nvPicPr>
                        <p:cNvPr id="1064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7620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831494" name="Text Box 6"/>
            <p:cNvSpPr txBox="1">
              <a:spLocks noChangeArrowheads="1"/>
            </p:cNvSpPr>
            <p:nvPr/>
          </p:nvSpPr>
          <p:spPr bwMode="auto">
            <a:xfrm>
              <a:off x="1219200" y="4419600"/>
              <a:ext cx="777875"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Calm</a:t>
              </a:r>
            </a:p>
          </p:txBody>
        </p:sp>
        <p:sp>
          <p:nvSpPr>
            <p:cNvPr id="831495" name="Text Box 7"/>
            <p:cNvSpPr txBox="1">
              <a:spLocks noChangeArrowheads="1"/>
            </p:cNvSpPr>
            <p:nvPr/>
          </p:nvSpPr>
          <p:spPr bwMode="auto">
            <a:xfrm>
              <a:off x="4038600" y="2027238"/>
              <a:ext cx="763588"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Peak</a:t>
              </a:r>
            </a:p>
          </p:txBody>
        </p:sp>
        <p:sp>
          <p:nvSpPr>
            <p:cNvPr id="831496" name="Text Box 8"/>
            <p:cNvSpPr txBox="1">
              <a:spLocks noChangeArrowheads="1"/>
            </p:cNvSpPr>
            <p:nvPr/>
          </p:nvSpPr>
          <p:spPr bwMode="auto">
            <a:xfrm>
              <a:off x="5029200" y="3048000"/>
              <a:ext cx="1738313"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De-escalation</a:t>
              </a:r>
            </a:p>
          </p:txBody>
        </p:sp>
        <p:sp>
          <p:nvSpPr>
            <p:cNvPr id="831497" name="Text Box 9"/>
            <p:cNvSpPr txBox="1">
              <a:spLocks noChangeArrowheads="1"/>
            </p:cNvSpPr>
            <p:nvPr/>
          </p:nvSpPr>
          <p:spPr bwMode="auto">
            <a:xfrm>
              <a:off x="6918325" y="4430713"/>
              <a:ext cx="1257300"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Recovery</a:t>
              </a:r>
            </a:p>
          </p:txBody>
        </p:sp>
        <p:sp>
          <p:nvSpPr>
            <p:cNvPr id="831498" name="Text Box 10"/>
            <p:cNvSpPr txBox="1">
              <a:spLocks noChangeArrowheads="1"/>
            </p:cNvSpPr>
            <p:nvPr/>
          </p:nvSpPr>
          <p:spPr bwMode="auto">
            <a:xfrm>
              <a:off x="2209800" y="2819400"/>
              <a:ext cx="1582738"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Acceleration</a:t>
              </a:r>
            </a:p>
          </p:txBody>
        </p:sp>
        <p:sp>
          <p:nvSpPr>
            <p:cNvPr id="831499" name="Text Box 11"/>
            <p:cNvSpPr txBox="1">
              <a:spLocks noChangeArrowheads="1"/>
            </p:cNvSpPr>
            <p:nvPr/>
          </p:nvSpPr>
          <p:spPr bwMode="auto">
            <a:xfrm>
              <a:off x="2133600" y="3810000"/>
              <a:ext cx="1173163"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Agitation</a:t>
              </a:r>
            </a:p>
          </p:txBody>
        </p:sp>
        <p:sp>
          <p:nvSpPr>
            <p:cNvPr id="831500" name="Text Box 12"/>
            <p:cNvSpPr txBox="1">
              <a:spLocks noChangeArrowheads="1"/>
            </p:cNvSpPr>
            <p:nvPr/>
          </p:nvSpPr>
          <p:spPr bwMode="auto">
            <a:xfrm>
              <a:off x="1981200" y="4237038"/>
              <a:ext cx="989013"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Trigger</a:t>
              </a:r>
            </a:p>
          </p:txBody>
        </p:sp>
      </p:grpSp>
      <p:sp>
        <p:nvSpPr>
          <p:cNvPr id="15" name="Text Box 47"/>
          <p:cNvSpPr txBox="1">
            <a:spLocks noChangeArrowheads="1"/>
          </p:cNvSpPr>
          <p:nvPr/>
        </p:nvSpPr>
        <p:spPr bwMode="auto">
          <a:xfrm>
            <a:off x="7010400" y="6397823"/>
            <a:ext cx="2057400" cy="307777"/>
          </a:xfrm>
          <a:prstGeom prst="rect">
            <a:avLst/>
          </a:prstGeom>
          <a:solidFill>
            <a:srgbClr val="008000"/>
          </a:solidFill>
          <a:ln w="9525">
            <a:solidFill>
              <a:srgbClr val="008000"/>
            </a:solidFill>
            <a:miter lim="800000"/>
            <a:headEnd/>
            <a:tailEnd/>
          </a:ln>
        </p:spPr>
        <p:txBody>
          <a:bodyPr wrap="square">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itchFamily="-1" charset="0"/>
                <a:ea typeface="ＭＳ Ｐゴシック" pitchFamily="-108" charset="-128"/>
              </a:rPr>
              <a:t>(Colvin &amp; Sugai, 1989)</a:t>
            </a:r>
          </a:p>
        </p:txBody>
      </p:sp>
      <p:sp>
        <p:nvSpPr>
          <p:cNvPr id="3" name="Oval 2"/>
          <p:cNvSpPr/>
          <p:nvPr/>
        </p:nvSpPr>
        <p:spPr>
          <a:xfrm>
            <a:off x="1349375" y="3657600"/>
            <a:ext cx="2649538" cy="2362200"/>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Franklin Gothic Book"/>
                <a:ea typeface="+mn-ea"/>
                <a:cs typeface="+mn-cs"/>
              </a:rPr>
              <a:t>Prevention</a:t>
            </a:r>
          </a:p>
        </p:txBody>
      </p:sp>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8080375" y="1066800"/>
            <a:ext cx="1092200" cy="1092200"/>
          </a:xfrm>
          <a:prstGeom prst="rect">
            <a:avLst/>
          </a:prstGeom>
          <a:noFill/>
          <a:ln>
            <a:noFill/>
          </a:ln>
        </p:spPr>
      </p:pic>
      <p:grpSp>
        <p:nvGrpSpPr>
          <p:cNvPr id="17" name="Group 16"/>
          <p:cNvGrpSpPr/>
          <p:nvPr/>
        </p:nvGrpSpPr>
        <p:grpSpPr>
          <a:xfrm>
            <a:off x="-140380" y="5257800"/>
            <a:ext cx="1588180" cy="1676401"/>
            <a:chOff x="-140380" y="5333999"/>
            <a:chExt cx="1588180" cy="1676401"/>
          </a:xfrm>
        </p:grpSpPr>
        <p:pic>
          <p:nvPicPr>
            <p:cNvPr id="18" name="Content Placeholder 3"/>
            <p:cNvPicPr>
              <a:picLocks noChangeAspect="1"/>
            </p:cNvPicPr>
            <p:nvPr/>
          </p:nvPicPr>
          <p:blipFill>
            <a:blip r:embed="rId6"/>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9" name="TextBox 18"/>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V.B</a:t>
              </a:r>
            </a:p>
          </p:txBody>
        </p:sp>
      </p:grpSp>
      <p:sp>
        <p:nvSpPr>
          <p:cNvPr id="106500" name="Text Box 4"/>
          <p:cNvSpPr txBox="1">
            <a:spLocks noChangeArrowheads="1"/>
          </p:cNvSpPr>
          <p:nvPr/>
        </p:nvSpPr>
        <p:spPr bwMode="auto">
          <a:xfrm>
            <a:off x="587375" y="1676400"/>
            <a:ext cx="708025"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High</a:t>
            </a:r>
          </a:p>
        </p:txBody>
      </p:sp>
      <p:sp>
        <p:nvSpPr>
          <p:cNvPr id="106501" name="Text Box 5"/>
          <p:cNvSpPr txBox="1">
            <a:spLocks noChangeArrowheads="1"/>
          </p:cNvSpPr>
          <p:nvPr/>
        </p:nvSpPr>
        <p:spPr bwMode="auto">
          <a:xfrm>
            <a:off x="644525" y="4572000"/>
            <a:ext cx="650875" cy="39687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Low</a:t>
            </a:r>
          </a:p>
        </p:txBody>
      </p:sp>
    </p:spTree>
    <p:extLst>
      <p:ext uri="{BB962C8B-B14F-4D97-AF65-F5344CB8AC3E}">
        <p14:creationId xmlns:p14="http://schemas.microsoft.com/office/powerpoint/2010/main" val="2149679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457200" y="457200"/>
            <a:ext cx="8507288" cy="1143000"/>
          </a:xfrm>
        </p:spPr>
        <p:txBody>
          <a:bodyPr>
            <a:normAutofit/>
          </a:bodyPr>
          <a:lstStyle/>
          <a:p>
            <a:r>
              <a:rPr lang="en-US" dirty="0">
                <a:solidFill>
                  <a:schemeClr val="accent2"/>
                </a:solidFill>
              </a:rPr>
              <a:t>Neutralizing Routines</a:t>
            </a:r>
            <a:endParaRPr lang="en-US" b="1" dirty="0">
              <a:solidFill>
                <a:schemeClr val="accent2"/>
              </a:solidFill>
            </a:endParaRPr>
          </a:p>
        </p:txBody>
      </p:sp>
      <p:sp>
        <p:nvSpPr>
          <p:cNvPr id="844803" name="Rectangle 3"/>
          <p:cNvSpPr>
            <a:spLocks noChangeArrowheads="1"/>
          </p:cNvSpPr>
          <p:nvPr/>
        </p:nvSpPr>
        <p:spPr bwMode="auto">
          <a:xfrm>
            <a:off x="750888" y="2882925"/>
            <a:ext cx="1600200" cy="2133600"/>
          </a:xfrm>
          <a:prstGeom prst="rect">
            <a:avLst/>
          </a:prstGeom>
          <a:no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04" name="Rectangle 4"/>
          <p:cNvSpPr>
            <a:spLocks noChangeArrowheads="1"/>
          </p:cNvSpPr>
          <p:nvPr/>
        </p:nvSpPr>
        <p:spPr bwMode="auto">
          <a:xfrm>
            <a:off x="2763838" y="2882925"/>
            <a:ext cx="1600200" cy="2133600"/>
          </a:xfrm>
          <a:prstGeom prst="rect">
            <a:avLst/>
          </a:prstGeom>
          <a:no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05" name="Rectangle 5"/>
          <p:cNvSpPr>
            <a:spLocks noChangeArrowheads="1"/>
          </p:cNvSpPr>
          <p:nvPr/>
        </p:nvSpPr>
        <p:spPr bwMode="auto">
          <a:xfrm>
            <a:off x="4779963" y="2882925"/>
            <a:ext cx="1600200" cy="2133600"/>
          </a:xfrm>
          <a:prstGeom prst="rect">
            <a:avLst/>
          </a:prstGeom>
          <a:no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06" name="Rectangle 6"/>
          <p:cNvSpPr>
            <a:spLocks noChangeArrowheads="1"/>
          </p:cNvSpPr>
          <p:nvPr/>
        </p:nvSpPr>
        <p:spPr bwMode="auto">
          <a:xfrm>
            <a:off x="6781800" y="2882925"/>
            <a:ext cx="1600200" cy="2133600"/>
          </a:xfrm>
          <a:prstGeom prst="rect">
            <a:avLst/>
          </a:prstGeom>
          <a:no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07" name="Text Box 7"/>
          <p:cNvSpPr txBox="1">
            <a:spLocks noChangeArrowheads="1"/>
          </p:cNvSpPr>
          <p:nvPr/>
        </p:nvSpPr>
        <p:spPr bwMode="auto">
          <a:xfrm>
            <a:off x="827088" y="2882925"/>
            <a:ext cx="1384300" cy="366713"/>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Arial" charset="0"/>
                <a:ea typeface="ＭＳ Ｐゴシック" pitchFamily="-108" charset="-128"/>
              </a:rPr>
              <a:t>Setting event</a:t>
            </a: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08" name="Text Box 8"/>
          <p:cNvSpPr txBox="1">
            <a:spLocks noChangeArrowheads="1"/>
          </p:cNvSpPr>
          <p:nvPr/>
        </p:nvSpPr>
        <p:spPr bwMode="auto">
          <a:xfrm>
            <a:off x="2992438" y="2882925"/>
            <a:ext cx="1225550" cy="366713"/>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Arial" charset="0"/>
                <a:ea typeface="ＭＳ Ｐゴシック" pitchFamily="-108" charset="-128"/>
              </a:rPr>
              <a:t>Antecedent</a:t>
            </a: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09" name="Text Box 9"/>
          <p:cNvSpPr txBox="1">
            <a:spLocks noChangeArrowheads="1"/>
          </p:cNvSpPr>
          <p:nvPr/>
        </p:nvSpPr>
        <p:spPr bwMode="auto">
          <a:xfrm>
            <a:off x="5084763" y="2882925"/>
            <a:ext cx="11366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charset="0"/>
                <a:ea typeface="ＭＳ Ｐゴシック" pitchFamily="-108" charset="-128"/>
              </a:rPr>
              <a:t>Behavior</a:t>
            </a:r>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108" charset="-128"/>
            </a:endParaRPr>
          </a:p>
        </p:txBody>
      </p:sp>
      <p:sp>
        <p:nvSpPr>
          <p:cNvPr id="844810" name="Text Box 10"/>
          <p:cNvSpPr txBox="1">
            <a:spLocks noChangeArrowheads="1"/>
          </p:cNvSpPr>
          <p:nvPr/>
        </p:nvSpPr>
        <p:spPr bwMode="auto">
          <a:xfrm>
            <a:off x="6858000" y="2882925"/>
            <a:ext cx="14033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Arial" charset="0"/>
                <a:ea typeface="ＭＳ Ｐゴシック" pitchFamily="-108" charset="-128"/>
              </a:rPr>
              <a:t>Consequence</a:t>
            </a: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12" name="Text Box 12"/>
          <p:cNvSpPr txBox="1">
            <a:spLocks noChangeArrowheads="1"/>
          </p:cNvSpPr>
          <p:nvPr/>
        </p:nvSpPr>
        <p:spPr bwMode="auto">
          <a:xfrm>
            <a:off x="750888" y="3212976"/>
            <a:ext cx="1600200" cy="1754326"/>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ＭＳ Ｐゴシック" pitchFamily="-108" charset="-128"/>
              </a:rPr>
              <a:t>Lack of positive interactions with student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ＭＳ Ｐゴシック" pitchFamily="-108" charset="-128"/>
              </a:rPr>
              <a:t>Fatigue</a:t>
            </a:r>
          </a:p>
        </p:txBody>
      </p:sp>
      <p:sp>
        <p:nvSpPr>
          <p:cNvPr id="844813" name="Text Box 13"/>
          <p:cNvSpPr txBox="1">
            <a:spLocks noChangeArrowheads="1"/>
          </p:cNvSpPr>
          <p:nvPr/>
        </p:nvSpPr>
        <p:spPr bwMode="auto">
          <a:xfrm>
            <a:off x="2763838" y="3284984"/>
            <a:ext cx="1600200" cy="1477328"/>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ＭＳ Ｐゴシック" pitchFamily="-108" charset="-128"/>
              </a:rPr>
              <a:t>Loud complaints about work (subjective behavior)</a:t>
            </a:r>
          </a:p>
        </p:txBody>
      </p:sp>
      <p:sp>
        <p:nvSpPr>
          <p:cNvPr id="844814" name="Text Box 14"/>
          <p:cNvSpPr txBox="1">
            <a:spLocks noChangeArrowheads="1"/>
          </p:cNvSpPr>
          <p:nvPr/>
        </p:nvSpPr>
        <p:spPr bwMode="auto">
          <a:xfrm>
            <a:off x="4957446" y="3351475"/>
            <a:ext cx="1219200" cy="147732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prstClr val="black"/>
                </a:solidFill>
                <a:effectLst/>
                <a:uLnTx/>
                <a:uFillTx/>
                <a:latin typeface="Arial" charset="0"/>
                <a:ea typeface="ＭＳ Ｐゴシック" pitchFamily="-108" charset="-128"/>
              </a:rPr>
              <a:t>Send student to office (ODR)</a:t>
            </a:r>
            <a:endParaRPr kumimoji="0" lang="en-US" sz="1800" b="0" i="1" u="none" strike="noStrike" kern="1200" cap="none" spc="0" normalizeH="0" baseline="0" noProof="0" dirty="0">
              <a:ln>
                <a:noFill/>
              </a:ln>
              <a:solidFill>
                <a:prstClr val="black"/>
              </a:solidFill>
              <a:effectLst/>
              <a:uLnTx/>
              <a:uFillTx/>
              <a:latin typeface="Arial"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charset="0"/>
              <a:ea typeface="ＭＳ Ｐゴシック" pitchFamily="-108" charset="-128"/>
            </a:endParaRPr>
          </a:p>
        </p:txBody>
      </p:sp>
      <p:sp>
        <p:nvSpPr>
          <p:cNvPr id="844815" name="Text Box 15"/>
          <p:cNvSpPr txBox="1">
            <a:spLocks noChangeArrowheads="1"/>
          </p:cNvSpPr>
          <p:nvPr/>
        </p:nvSpPr>
        <p:spPr bwMode="auto">
          <a:xfrm>
            <a:off x="6858000" y="3340125"/>
            <a:ext cx="1500214" cy="1477328"/>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ＭＳ Ｐゴシック" pitchFamily="-108" charset="-128"/>
              </a:rPr>
              <a:t>Student leaves class (Escape social interaction)</a:t>
            </a:r>
          </a:p>
        </p:txBody>
      </p:sp>
      <p:cxnSp>
        <p:nvCxnSpPr>
          <p:cNvPr id="844820" name="AutoShape 20"/>
          <p:cNvCxnSpPr>
            <a:cxnSpLocks noChangeShapeType="1"/>
            <a:stCxn id="844803" idx="3"/>
            <a:endCxn id="844804" idx="1"/>
          </p:cNvCxnSpPr>
          <p:nvPr/>
        </p:nvCxnSpPr>
        <p:spPr bwMode="auto">
          <a:xfrm>
            <a:off x="2351088" y="3949725"/>
            <a:ext cx="412750" cy="0"/>
          </a:xfrm>
          <a:prstGeom prst="straightConnector1">
            <a:avLst/>
          </a:prstGeom>
          <a:noFill/>
          <a:ln w="9525">
            <a:solidFill>
              <a:schemeClr val="tx1"/>
            </a:solidFill>
            <a:round/>
            <a:headEnd/>
            <a:tailEnd type="triangle" w="med" len="med"/>
          </a:ln>
          <a:effectLst/>
        </p:spPr>
      </p:cxnSp>
      <p:cxnSp>
        <p:nvCxnSpPr>
          <p:cNvPr id="844821" name="AutoShape 21"/>
          <p:cNvCxnSpPr>
            <a:cxnSpLocks noChangeShapeType="1"/>
          </p:cNvCxnSpPr>
          <p:nvPr/>
        </p:nvCxnSpPr>
        <p:spPr bwMode="auto">
          <a:xfrm>
            <a:off x="4364038" y="4005064"/>
            <a:ext cx="415925" cy="0"/>
          </a:xfrm>
          <a:prstGeom prst="straightConnector1">
            <a:avLst/>
          </a:prstGeom>
          <a:noFill/>
          <a:ln w="9525">
            <a:solidFill>
              <a:schemeClr val="tx1"/>
            </a:solidFill>
            <a:round/>
            <a:headEnd/>
            <a:tailEnd type="triangle" w="med" len="med"/>
          </a:ln>
          <a:effectLst/>
        </p:spPr>
      </p:cxnSp>
      <p:cxnSp>
        <p:nvCxnSpPr>
          <p:cNvPr id="844822" name="AutoShape 22"/>
          <p:cNvCxnSpPr>
            <a:cxnSpLocks noChangeShapeType="1"/>
            <a:stCxn id="844805" idx="3"/>
            <a:endCxn id="844806" idx="1"/>
          </p:cNvCxnSpPr>
          <p:nvPr/>
        </p:nvCxnSpPr>
        <p:spPr bwMode="auto">
          <a:xfrm>
            <a:off x="6380163" y="3949725"/>
            <a:ext cx="401637" cy="0"/>
          </a:xfrm>
          <a:prstGeom prst="straightConnector1">
            <a:avLst/>
          </a:prstGeom>
          <a:noFill/>
          <a:ln w="9525">
            <a:solidFill>
              <a:schemeClr val="tx1"/>
            </a:solidFill>
            <a:round/>
            <a:headEnd/>
            <a:tailEnd type="triangle" w="med" len="med"/>
          </a:ln>
          <a:effectLst/>
        </p:spPr>
      </p:cxnSp>
      <p:sp>
        <p:nvSpPr>
          <p:cNvPr id="844826" name="AutoShape 26"/>
          <p:cNvSpPr>
            <a:spLocks noChangeArrowheads="1"/>
          </p:cNvSpPr>
          <p:nvPr/>
        </p:nvSpPr>
        <p:spPr bwMode="auto">
          <a:xfrm>
            <a:off x="4644008" y="5229200"/>
            <a:ext cx="1864518" cy="574675"/>
          </a:xfrm>
          <a:prstGeom prst="curvedUpArrow">
            <a:avLst>
              <a:gd name="adj1" fmla="val 37569"/>
              <a:gd name="adj2" fmla="val 75138"/>
              <a:gd name="adj3" fmla="val 33333"/>
            </a:avLst>
          </a:prstGeom>
          <a:solidFill>
            <a:schemeClr val="tx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2" name="Oval Callout 1"/>
          <p:cNvSpPr/>
          <p:nvPr/>
        </p:nvSpPr>
        <p:spPr>
          <a:xfrm>
            <a:off x="3203848" y="4582418"/>
            <a:ext cx="3176315" cy="1080194"/>
          </a:xfrm>
          <a:prstGeom prst="wedgeEllipseCallout">
            <a:avLst>
              <a:gd name="adj1" fmla="val -37392"/>
              <a:gd name="adj2" fmla="val 56453"/>
            </a:avLst>
          </a:prstGeom>
          <a:solidFill>
            <a:srgbClr val="CCFF3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sng" strike="noStrike" kern="1200" cap="none" spc="0" normalizeH="0" baseline="0" noProof="0" dirty="0">
              <a:ln>
                <a:noFill/>
              </a:ln>
              <a:solidFill>
                <a:prstClr val="black"/>
              </a:solidFill>
              <a:effectLst/>
              <a:uLnTx/>
              <a:uFillTx/>
              <a:latin typeface="Franklin Gothic Book"/>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0" i="0" u="sng" strike="noStrike" kern="1200" cap="none" spc="0" normalizeH="0" baseline="0" noProof="0" dirty="0">
                <a:ln>
                  <a:noFill/>
                </a:ln>
                <a:solidFill>
                  <a:prstClr val="black"/>
                </a:solidFill>
                <a:effectLst/>
                <a:uLnTx/>
                <a:uFillTx/>
                <a:latin typeface="Franklin Gothic Book"/>
                <a:ea typeface="+mn-ea"/>
                <a:cs typeface="+mn-cs"/>
              </a:rPr>
              <a:t>Alternative Response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Franklin Gothic Book"/>
                <a:ea typeface="+mn-ea"/>
                <a:cs typeface="+mn-cs"/>
              </a:rPr>
              <a:t>Take deep breath &amp; model desired behavior.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23" name="Line 7"/>
          <p:cNvSpPr>
            <a:spLocks noChangeShapeType="1"/>
          </p:cNvSpPr>
          <p:nvPr/>
        </p:nvSpPr>
        <p:spPr bwMode="auto">
          <a:xfrm>
            <a:off x="5876081" y="5229201"/>
            <a:ext cx="754063" cy="332517"/>
          </a:xfrm>
          <a:prstGeom prst="line">
            <a:avLst/>
          </a:prstGeom>
          <a:noFill/>
          <a:ln w="38100">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24" name="Line 8"/>
          <p:cNvSpPr>
            <a:spLocks noChangeShapeType="1"/>
          </p:cNvSpPr>
          <p:nvPr/>
        </p:nvSpPr>
        <p:spPr bwMode="auto">
          <a:xfrm flipV="1">
            <a:off x="5868144" y="5229200"/>
            <a:ext cx="800100" cy="332516"/>
          </a:xfrm>
          <a:prstGeom prst="line">
            <a:avLst/>
          </a:prstGeom>
          <a:noFill/>
          <a:ln w="38100">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25" name="AutoShape 25"/>
          <p:cNvSpPr>
            <a:spLocks noChangeArrowheads="1"/>
          </p:cNvSpPr>
          <p:nvPr/>
        </p:nvSpPr>
        <p:spPr bwMode="auto">
          <a:xfrm>
            <a:off x="4572000" y="3070250"/>
            <a:ext cx="360363" cy="1582886"/>
          </a:xfrm>
          <a:prstGeom prst="downArrow">
            <a:avLst>
              <a:gd name="adj1" fmla="val 50000"/>
              <a:gd name="adj2" fmla="val 39868"/>
            </a:avLst>
          </a:prstGeom>
          <a:solidFill>
            <a:schemeClr val="tx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108" charset="-128"/>
            </a:endParaRPr>
          </a:p>
        </p:txBody>
      </p:sp>
      <p:sp>
        <p:nvSpPr>
          <p:cNvPr id="844823" name="AutoShape 23"/>
          <p:cNvSpPr>
            <a:spLocks noChangeArrowheads="1"/>
          </p:cNvSpPr>
          <p:nvPr/>
        </p:nvSpPr>
        <p:spPr bwMode="auto">
          <a:xfrm>
            <a:off x="3348038" y="1628800"/>
            <a:ext cx="2879725" cy="1582738"/>
          </a:xfrm>
          <a:prstGeom prst="cloudCallout">
            <a:avLst>
              <a:gd name="adj1" fmla="val -43273"/>
              <a:gd name="adj2" fmla="val 71264"/>
            </a:avLst>
          </a:prstGeom>
          <a:solidFill>
            <a:srgbClr val="CCECFF"/>
          </a:solid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600" b="0" i="0" u="sng" strike="noStrike" kern="1200" cap="none" spc="0" normalizeH="0" baseline="0" noProof="0" dirty="0">
                <a:ln>
                  <a:noFill/>
                </a:ln>
                <a:solidFill>
                  <a:prstClr val="black"/>
                </a:solidFill>
                <a:effectLst/>
                <a:uLnTx/>
                <a:uFillTx/>
                <a:latin typeface="Arial" pitchFamily="-1" charset="0"/>
                <a:ea typeface="ＭＳ Ｐゴシック" pitchFamily="-108" charset="-128"/>
              </a:rPr>
              <a:t>Self-assessment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itchFamily="-1" charset="0"/>
                <a:ea typeface="ＭＳ Ｐゴシック" pitchFamily="-108" charset="-128"/>
              </a:rPr>
              <a:t>“Am I triggered or agitated?”</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95" y="6365506"/>
            <a:ext cx="2070100" cy="431800"/>
          </a:xfrm>
          <a:prstGeom prst="rect">
            <a:avLst/>
          </a:prstGeom>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t="15289" b="12495"/>
          <a:stretch/>
        </p:blipFill>
        <p:spPr>
          <a:xfrm>
            <a:off x="6551517" y="6343734"/>
            <a:ext cx="2296886" cy="622019"/>
          </a:xfrm>
          <a:prstGeom prst="rect">
            <a:avLst/>
          </a:prstGeom>
        </p:spPr>
      </p:pic>
      <p:sp>
        <p:nvSpPr>
          <p:cNvPr id="27" name="TextBox 26"/>
          <p:cNvSpPr txBox="1"/>
          <p:nvPr/>
        </p:nvSpPr>
        <p:spPr>
          <a:xfrm>
            <a:off x="685800" y="6554803"/>
            <a:ext cx="129721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t>Dr. </a:t>
            </a:r>
            <a:r>
              <a:rPr kumimoji="0" lang="en-US" sz="12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Kent McIntosh</a:t>
            </a:r>
          </a:p>
        </p:txBody>
      </p:sp>
    </p:spTree>
    <p:extLst>
      <p:ext uri="{BB962C8B-B14F-4D97-AF65-F5344CB8AC3E}">
        <p14:creationId xmlns:p14="http://schemas.microsoft.com/office/powerpoint/2010/main" val="3219571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7083 0 " pathEditMode="relative" ptsTypes="AA">
                                      <p:cBhvr>
                                        <p:cTn id="6" dur="2000" fill="hold"/>
                                        <p:tgtEl>
                                          <p:spTgt spid="84480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7083 0 " pathEditMode="relative" ptsTypes="AA">
                                      <p:cBhvr>
                                        <p:cTn id="8" dur="2000" fill="hold"/>
                                        <p:tgtEl>
                                          <p:spTgt spid="84480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7083 0 " pathEditMode="relative" ptsTypes="AA">
                                      <p:cBhvr>
                                        <p:cTn id="10" dur="2000" fill="hold"/>
                                        <p:tgtEl>
                                          <p:spTgt spid="84480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7083 0 " pathEditMode="relative" ptsTypes="AA">
                                      <p:cBhvr>
                                        <p:cTn id="12" dur="2000" fill="hold"/>
                                        <p:tgtEl>
                                          <p:spTgt spid="844808"/>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7083 0 " pathEditMode="relative" ptsTypes="AA">
                                      <p:cBhvr>
                                        <p:cTn id="14" dur="2000" fill="hold"/>
                                        <p:tgtEl>
                                          <p:spTgt spid="844812"/>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7083 0 " pathEditMode="relative" ptsTypes="AA">
                                      <p:cBhvr>
                                        <p:cTn id="16" dur="2000" fill="hold"/>
                                        <p:tgtEl>
                                          <p:spTgt spid="84481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07083 0 " pathEditMode="relative" ptsTypes="AA">
                                      <p:cBhvr>
                                        <p:cTn id="18" dur="2000" fill="hold"/>
                                        <p:tgtEl>
                                          <p:spTgt spid="84482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07083 0 " pathEditMode="relative" ptsTypes="AA">
                                      <p:cBhvr>
                                        <p:cTn id="20" dur="2000" fill="hold"/>
                                        <p:tgtEl>
                                          <p:spTgt spid="84480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07083 0 " pathEditMode="relative" ptsTypes="AA">
                                      <p:cBhvr>
                                        <p:cTn id="22" dur="2000" fill="hold"/>
                                        <p:tgtEl>
                                          <p:spTgt spid="844806"/>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07083 0 " pathEditMode="relative" ptsTypes="AA">
                                      <p:cBhvr>
                                        <p:cTn id="24" dur="2000" fill="hold"/>
                                        <p:tgtEl>
                                          <p:spTgt spid="844809"/>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07083 0 " pathEditMode="relative" ptsTypes="AA">
                                      <p:cBhvr>
                                        <p:cTn id="26" dur="2000" fill="hold"/>
                                        <p:tgtEl>
                                          <p:spTgt spid="844810"/>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07083 0 " pathEditMode="relative" ptsTypes="AA">
                                      <p:cBhvr>
                                        <p:cTn id="28" dur="2000" fill="hold"/>
                                        <p:tgtEl>
                                          <p:spTgt spid="84481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07083 0 " pathEditMode="relative" ptsTypes="AA">
                                      <p:cBhvr>
                                        <p:cTn id="30" dur="2000" fill="hold"/>
                                        <p:tgtEl>
                                          <p:spTgt spid="844815"/>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07083 0 " pathEditMode="relative" ptsTypes="AA">
                                      <p:cBhvr>
                                        <p:cTn id="32" dur="2000" fill="hold"/>
                                        <p:tgtEl>
                                          <p:spTgt spid="844822"/>
                                        </p:tgtEl>
                                        <p:attrNameLst>
                                          <p:attrName>ppt_x</p:attrName>
                                          <p:attrName>ppt_y</p:attrName>
                                        </p:attrNameLst>
                                      </p:cBhvr>
                                    </p:animMotion>
                                  </p:childTnLst>
                                </p:cTn>
                              </p:par>
                              <p:par>
                                <p:cTn id="33" presetID="1" presetClass="exit" presetSubtype="0" fill="hold" nodeType="withEffect">
                                  <p:stCondLst>
                                    <p:cond delay="0"/>
                                  </p:stCondLst>
                                  <p:childTnLst>
                                    <p:set>
                                      <p:cBhvr>
                                        <p:cTn id="34" dur="1" fill="hold">
                                          <p:stCondLst>
                                            <p:cond delay="0"/>
                                          </p:stCondLst>
                                        </p:cTn>
                                        <p:tgtEl>
                                          <p:spTgt spid="8448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844823"/>
                                        </p:tgtEl>
                                        <p:attrNameLst>
                                          <p:attrName>style.visibility</p:attrName>
                                        </p:attrNameLst>
                                      </p:cBhvr>
                                      <p:to>
                                        <p:strVal val="visible"/>
                                      </p:to>
                                    </p:set>
                                    <p:animScale>
                                      <p:cBhvr>
                                        <p:cTn id="39" dur="2000" decel="50000" fill="hold">
                                          <p:stCondLst>
                                            <p:cond delay="0"/>
                                          </p:stCondLst>
                                        </p:cTn>
                                        <p:tgtEl>
                                          <p:spTgt spid="8448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2000" decel="50000" fill="hold">
                                          <p:stCondLst>
                                            <p:cond delay="0"/>
                                          </p:stCondLst>
                                        </p:cTn>
                                        <p:tgtEl>
                                          <p:spTgt spid="844823"/>
                                        </p:tgtEl>
                                        <p:attrNameLst>
                                          <p:attrName>ppt_x</p:attrName>
                                          <p:attrName>ppt_y</p:attrName>
                                        </p:attrNameLst>
                                      </p:cBhvr>
                                    </p:animMotion>
                                    <p:animEffect transition="in" filter="fade">
                                      <p:cBhvr>
                                        <p:cTn id="41" dur="2000"/>
                                        <p:tgtEl>
                                          <p:spTgt spid="8448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44825"/>
                                        </p:tgtEl>
                                        <p:attrNameLst>
                                          <p:attrName>style.visibility</p:attrName>
                                        </p:attrNameLst>
                                      </p:cBhvr>
                                      <p:to>
                                        <p:strVal val="visible"/>
                                      </p:to>
                                    </p:set>
                                    <p:animEffect transition="in" filter="wipe(up)">
                                      <p:cBhvr>
                                        <p:cTn id="46" dur="500"/>
                                        <p:tgtEl>
                                          <p:spTgt spid="844825"/>
                                        </p:tgtEl>
                                      </p:cBhvr>
                                    </p:animEffect>
                                  </p:childTnLst>
                                </p:cTn>
                              </p:par>
                            </p:childTnLst>
                          </p:cTn>
                        </p:par>
                        <p:par>
                          <p:cTn id="47" fill="hold">
                            <p:stCondLst>
                              <p:cond delay="500"/>
                            </p:stCondLst>
                            <p:childTnLst>
                              <p:par>
                                <p:cTn id="48" presetID="52" presetClass="entr" presetSubtype="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Scale>
                                      <p:cBhvr>
                                        <p:cTn id="5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
                                        </p:tgtEl>
                                        <p:attrNameLst>
                                          <p:attrName>ppt_x</p:attrName>
                                          <p:attrName>ppt_y</p:attrName>
                                        </p:attrNameLst>
                                      </p:cBhvr>
                                    </p:animMotion>
                                    <p:animEffect transition="in" filter="fade">
                                      <p:cBhvr>
                                        <p:cTn id="52" dur="1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44826"/>
                                        </p:tgtEl>
                                        <p:attrNameLst>
                                          <p:attrName>style.visibility</p:attrName>
                                        </p:attrNameLst>
                                      </p:cBhvr>
                                      <p:to>
                                        <p:strVal val="visible"/>
                                      </p:to>
                                    </p:set>
                                    <p:animEffect transition="in" filter="wipe(left)">
                                      <p:cBhvr>
                                        <p:cTn id="57" dur="500"/>
                                        <p:tgtEl>
                                          <p:spTgt spid="844826"/>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3" grpId="0" animBg="1"/>
      <p:bldP spid="844804" grpId="0" animBg="1"/>
      <p:bldP spid="844805" grpId="0" animBg="1"/>
      <p:bldP spid="844806" grpId="0" animBg="1"/>
      <p:bldP spid="844807" grpId="0"/>
      <p:bldP spid="844808" grpId="0"/>
      <p:bldP spid="844809" grpId="0"/>
      <p:bldP spid="844810" grpId="0"/>
      <p:bldP spid="844812" grpId="0"/>
      <p:bldP spid="844813" grpId="0"/>
      <p:bldP spid="844814" grpId="0"/>
      <p:bldP spid="844815" grpId="0"/>
      <p:bldP spid="844826" grpId="0" animBg="1"/>
      <p:bldP spid="2" grpId="0" animBg="1"/>
      <p:bldP spid="23" grpId="0" animBg="1"/>
      <p:bldP spid="24" grpId="0" animBg="1"/>
      <p:bldP spid="844825" grpId="0" animBg="1"/>
      <p:bldP spid="8448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dirty="0">
                <a:solidFill>
                  <a:srgbClr val="FFFF00"/>
                </a:solidFill>
                <a:effectLst>
                  <a:outerShdw blurRad="38100" dist="38100" dir="2700000" algn="tl">
                    <a:srgbClr val="000000"/>
                  </a:outerShdw>
                </a:effectLst>
                <a:latin typeface="+mj-lt"/>
              </a:rPr>
              <a:t>Integrating &amp; Aligning Initiatives within a </a:t>
            </a:r>
          </a:p>
          <a:p>
            <a:pPr algn="ctr">
              <a:defRPr/>
            </a:pPr>
            <a:r>
              <a:rPr lang="en-US" sz="5400" dirty="0">
                <a:solidFill>
                  <a:srgbClr val="FFFF00"/>
                </a:solidFill>
                <a:effectLst>
                  <a:outerShdw blurRad="38100" dist="38100" dir="2700000" algn="tl">
                    <a:srgbClr val="000000"/>
                  </a:outerShdw>
                </a:effectLst>
                <a:latin typeface="+mj-lt"/>
              </a:rPr>
              <a:t>PBIS Framework</a:t>
            </a:r>
          </a:p>
        </p:txBody>
      </p:sp>
    </p:spTree>
    <p:extLst>
      <p:ext uri="{BB962C8B-B14F-4D97-AF65-F5344CB8AC3E}">
        <p14:creationId xmlns:p14="http://schemas.microsoft.com/office/powerpoint/2010/main" val="501683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918A770-D654-C54B-A6AE-A78E6E8E7483}"/>
              </a:ext>
            </a:extLst>
          </p:cNvPr>
          <p:cNvSpPr>
            <a:spLocks noGrp="1"/>
          </p:cNvSpPr>
          <p:nvPr>
            <p:ph type="title"/>
          </p:nvPr>
        </p:nvSpPr>
        <p:spPr>
          <a:xfrm>
            <a:off x="457200" y="0"/>
            <a:ext cx="8229600" cy="1066800"/>
          </a:xfrm>
        </p:spPr>
        <p:txBody>
          <a:bodyPr/>
          <a:lstStyle/>
          <a:p>
            <a:pPr eaLnBrk="1" hangingPunct="1"/>
            <a:r>
              <a:rPr lang="en-US" altLang="en-US" dirty="0">
                <a:ea typeface="ＭＳ Ｐゴシック" panose="020B0600070205080204" pitchFamily="34" charset="-128"/>
              </a:rPr>
              <a:t>Alignment: Defined</a:t>
            </a:r>
            <a:br>
              <a:rPr lang="en-US" altLang="en-US" dirty="0">
                <a:ea typeface="ＭＳ Ｐゴシック" panose="020B0600070205080204" pitchFamily="34" charset="-128"/>
              </a:rPr>
            </a:br>
            <a:r>
              <a:rPr lang="en-US" altLang="en-US" sz="3200" dirty="0">
                <a:ea typeface="ＭＳ Ｐゴシック" panose="020B0600070205080204" pitchFamily="34" charset="-128"/>
              </a:rPr>
              <a:t>(Goodman &amp; Horner, 2015)</a:t>
            </a: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801F1CB0-44EF-594F-8C33-879F2BBEEADC}"/>
              </a:ext>
            </a:extLst>
          </p:cNvPr>
          <p:cNvSpPr>
            <a:spLocks noGrp="1"/>
          </p:cNvSpPr>
          <p:nvPr>
            <p:ph idx="1"/>
          </p:nvPr>
        </p:nvSpPr>
        <p:spPr>
          <a:xfrm>
            <a:off x="0" y="1066800"/>
            <a:ext cx="9209049" cy="5888038"/>
          </a:xfrm>
          <a:solidFill>
            <a:srgbClr val="DFE4F1"/>
          </a:solidFill>
        </p:spPr>
        <p:txBody>
          <a:bodyPr/>
          <a:lstStyle/>
          <a:p>
            <a:pPr eaLnBrk="1" hangingPunct="1">
              <a:spcBef>
                <a:spcPts val="600"/>
              </a:spcBef>
              <a:spcAft>
                <a:spcPts val="600"/>
              </a:spcAft>
            </a:pPr>
            <a:endParaRPr lang="en-US" altLang="en-US" sz="1100" b="1" dirty="0">
              <a:solidFill>
                <a:srgbClr val="002060"/>
              </a:solidFill>
              <a:latin typeface="+mj-lt"/>
              <a:ea typeface="ＭＳ Ｐゴシック" panose="020B0600070205080204" pitchFamily="34" charset="-128"/>
            </a:endParaRPr>
          </a:p>
          <a:p>
            <a:pPr eaLnBrk="1" hangingPunct="1">
              <a:spcBef>
                <a:spcPts val="600"/>
              </a:spcBef>
              <a:spcAft>
                <a:spcPts val="600"/>
              </a:spcAft>
            </a:pPr>
            <a:r>
              <a:rPr lang="en-US" altLang="en-US" b="1" dirty="0">
                <a:solidFill>
                  <a:srgbClr val="002060"/>
                </a:solidFill>
                <a:latin typeface="+mj-lt"/>
                <a:ea typeface="ＭＳ Ｐゴシック" panose="020B0600070205080204" pitchFamily="34" charset="-128"/>
              </a:rPr>
              <a:t>Alignment</a:t>
            </a:r>
            <a:endParaRPr lang="en-US" altLang="en-US" sz="2400" b="1" dirty="0">
              <a:solidFill>
                <a:srgbClr val="002060"/>
              </a:solidFill>
              <a:latin typeface="+mj-lt"/>
              <a:ea typeface="ＭＳ Ｐゴシック" panose="020B0600070205080204" pitchFamily="34" charset="-128"/>
            </a:endParaRPr>
          </a:p>
          <a:p>
            <a:pPr lvl="1" eaLnBrk="1" hangingPunct="1">
              <a:spcBef>
                <a:spcPts val="600"/>
              </a:spcBef>
              <a:spcAft>
                <a:spcPts val="600"/>
              </a:spcAft>
            </a:pPr>
            <a:r>
              <a:rPr lang="en-US" altLang="en-US" sz="2400" dirty="0">
                <a:solidFill>
                  <a:srgbClr val="002060"/>
                </a:solidFill>
                <a:latin typeface="+mj-lt"/>
                <a:ea typeface="ＭＳ Ｐゴシック" panose="020B0600070205080204" pitchFamily="34" charset="-128"/>
              </a:rPr>
              <a:t>“</a:t>
            </a:r>
            <a:r>
              <a:rPr lang="en-US" altLang="en-US" sz="2400" dirty="0">
                <a:solidFill>
                  <a:srgbClr val="002060"/>
                </a:solidFill>
                <a:ea typeface="ＭＳ Ｐゴシック" panose="020B0600070205080204" pitchFamily="34" charset="-128"/>
              </a:rPr>
              <a:t>To be in precise adjustment or correct relative position”</a:t>
            </a:r>
          </a:p>
          <a:p>
            <a:pPr lvl="1" eaLnBrk="1" hangingPunct="1">
              <a:spcBef>
                <a:spcPts val="600"/>
              </a:spcBef>
              <a:spcAft>
                <a:spcPts val="600"/>
              </a:spcAft>
            </a:pPr>
            <a:r>
              <a:rPr lang="en-US" altLang="en-US" sz="2400" dirty="0">
                <a:solidFill>
                  <a:srgbClr val="002060"/>
                </a:solidFill>
                <a:ea typeface="ＭＳ Ｐゴシック" panose="020B0600070205080204" pitchFamily="34" charset="-128"/>
              </a:rPr>
              <a:t>“</a:t>
            </a:r>
            <a:r>
              <a:rPr lang="en-US" altLang="ja-JP" sz="2400" dirty="0">
                <a:solidFill>
                  <a:srgbClr val="002060"/>
                </a:solidFill>
                <a:ea typeface="ＭＳ Ｐゴシック" panose="020B0600070205080204" pitchFamily="34" charset="-128"/>
              </a:rPr>
              <a:t>The proper positioning of parts in relation to each other.”</a:t>
            </a:r>
          </a:p>
          <a:p>
            <a:pPr lvl="1" eaLnBrk="1" hangingPunct="1">
              <a:spcBef>
                <a:spcPts val="600"/>
              </a:spcBef>
              <a:spcAft>
                <a:spcPts val="600"/>
              </a:spcAft>
            </a:pPr>
            <a:endParaRPr lang="en-US" altLang="en-US" sz="2400" dirty="0">
              <a:solidFill>
                <a:srgbClr val="002060"/>
              </a:solidFill>
              <a:latin typeface="+mj-lt"/>
              <a:ea typeface="ＭＳ Ｐゴシック" panose="020B0600070205080204" pitchFamily="34" charset="-128"/>
            </a:endParaRPr>
          </a:p>
          <a:p>
            <a:pPr eaLnBrk="1" hangingPunct="1">
              <a:spcBef>
                <a:spcPts val="600"/>
              </a:spcBef>
              <a:spcAft>
                <a:spcPts val="600"/>
              </a:spcAft>
            </a:pPr>
            <a:r>
              <a:rPr lang="en-US" altLang="en-US" b="1" dirty="0">
                <a:solidFill>
                  <a:srgbClr val="002060"/>
                </a:solidFill>
                <a:latin typeface="+mj-lt"/>
                <a:ea typeface="ＭＳ Ｐゴシック" panose="020B0600070205080204" pitchFamily="34" charset="-128"/>
              </a:rPr>
              <a:t>Organizational Alignment</a:t>
            </a:r>
          </a:p>
          <a:p>
            <a:pPr lvl="1" eaLnBrk="1" hangingPunct="1">
              <a:spcBef>
                <a:spcPts val="600"/>
              </a:spcBef>
              <a:spcAft>
                <a:spcPts val="600"/>
              </a:spcAft>
            </a:pPr>
            <a:r>
              <a:rPr lang="en-US" altLang="en-US" sz="2400" dirty="0">
                <a:solidFill>
                  <a:srgbClr val="002060"/>
                </a:solidFill>
                <a:ea typeface="ＭＳ Ｐゴシック" panose="020B0600070205080204" pitchFamily="34" charset="-128"/>
              </a:rPr>
              <a:t>The simultaneous implementation of multiple initiatives with efficiency and effectiveness.</a:t>
            </a:r>
          </a:p>
        </p:txBody>
      </p:sp>
      <p:sp>
        <p:nvSpPr>
          <p:cNvPr id="19459" name="Slide Number Placeholder 3">
            <a:extLst>
              <a:ext uri="{FF2B5EF4-FFF2-40B4-BE49-F238E27FC236}">
                <a16:creationId xmlns:a16="http://schemas.microsoft.com/office/drawing/2014/main" id="{F56A7229-1DF4-9840-94B6-9D779FD27E9C}"/>
              </a:ext>
            </a:extLst>
          </p:cNvPr>
          <p:cNvSpPr>
            <a:spLocks noGrp="1"/>
          </p:cNvSpPr>
          <p:nvPr>
            <p:ph type="sldNum" sz="quarter" idx="12"/>
          </p:nvPr>
        </p:nvSpPr>
        <p:spPr bwMode="auto">
          <a:xfrm>
            <a:off x="64579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5B31374-10B9-254E-8287-42F4BE72115C}"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pic>
        <p:nvPicPr>
          <p:cNvPr id="19460" name="Picture 2" descr="https://halpincompany.com/wp-content/uploads/2014/12/aligned_team-700x320.jpg">
            <a:extLst>
              <a:ext uri="{FF2B5EF4-FFF2-40B4-BE49-F238E27FC236}">
                <a16:creationId xmlns:a16="http://schemas.microsoft.com/office/drawing/2014/main" id="{B5F63790-067A-9E4B-9A5F-9D41696AB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362" y="4862513"/>
            <a:ext cx="3963987"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DDC81C5-30DA-9840-8878-638C1EADB0EB}"/>
              </a:ext>
            </a:extLst>
          </p:cNvPr>
          <p:cNvSpPr/>
          <p:nvPr/>
        </p:nvSpPr>
        <p:spPr>
          <a:xfrm>
            <a:off x="457200" y="5693840"/>
            <a:ext cx="4690562" cy="584775"/>
          </a:xfrm>
          <a:prstGeom prst="rect">
            <a:avLst/>
          </a:prstGeom>
        </p:spPr>
        <p:txBody>
          <a:bodyPr wrap="square">
            <a:spAutoFit/>
          </a:bodyPr>
          <a:lstStyle/>
          <a:p>
            <a:r>
              <a:rPr lang="en-US" altLang="en-US" sz="3200" b="1" dirty="0">
                <a:solidFill>
                  <a:srgbClr val="002060"/>
                </a:solidFill>
                <a:latin typeface="+mj-lt"/>
                <a:ea typeface="ＭＳ Ｐゴシック" panose="020B0600070205080204" pitchFamily="34" charset="-128"/>
              </a:rPr>
              <a:t>Easier Said Than Done…</a:t>
            </a:r>
            <a:endParaRPr lang="en-US" sz="3200" b="1" dirty="0">
              <a:solidFill>
                <a:srgbClr val="002060"/>
              </a:solidFill>
              <a:latin typeface="+mj-lt"/>
            </a:endParaRPr>
          </a:p>
        </p:txBody>
      </p:sp>
    </p:spTree>
    <p:extLst>
      <p:ext uri="{BB962C8B-B14F-4D97-AF65-F5344CB8AC3E}">
        <p14:creationId xmlns:p14="http://schemas.microsoft.com/office/powerpoint/2010/main" val="199808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3"/>
          <a:stretch>
            <a:fillRect/>
          </a:stretch>
        </p:blipFill>
        <p:spPr>
          <a:xfrm>
            <a:off x="457200" y="1400873"/>
            <a:ext cx="3657600" cy="4750130"/>
          </a:xfrm>
          <a:prstGeom prst="rect">
            <a:avLst/>
          </a:prstGeom>
        </p:spPr>
      </p:pic>
      <p:sp>
        <p:nvSpPr>
          <p:cNvPr id="4" name="Rectangle 3">
            <a:extLst>
              <a:ext uri="{FF2B5EF4-FFF2-40B4-BE49-F238E27FC236}">
                <a16:creationId xmlns:a16="http://schemas.microsoft.com/office/drawing/2014/main" id="{07364D4C-87DC-EE45-ACAF-5525B87B2B1E}"/>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dirty="0">
                <a:solidFill>
                  <a:schemeClr val="bg1"/>
                </a:solidFill>
                <a:ea typeface="ＭＳ Ｐゴシック" pitchFamily="-108" charset="-128"/>
                <a:cs typeface="ＭＳ Ｐゴシック" pitchFamily="-108" charset="-128"/>
              </a:rPr>
              <a:t>Aligning Initiatives, </a:t>
            </a:r>
            <a:br>
              <a:rPr lang="en-US" sz="3600" dirty="0">
                <a:solidFill>
                  <a:schemeClr val="bg1"/>
                </a:solidFill>
                <a:ea typeface="ＭＳ Ｐゴシック" pitchFamily="-108" charset="-128"/>
                <a:cs typeface="ＭＳ Ｐゴシック" pitchFamily="-108" charset="-128"/>
              </a:rPr>
            </a:br>
            <a:r>
              <a:rPr lang="en-US" sz="3600" dirty="0">
                <a:solidFill>
                  <a:schemeClr val="bg1"/>
                </a:solidFill>
                <a:ea typeface="ＭＳ Ｐゴシック" pitchFamily="-108" charset="-128"/>
                <a:cs typeface="ＭＳ Ｐゴシック" pitchFamily="-108" charset="-128"/>
              </a:rPr>
              <a:t>Programs, &amp; Practices</a:t>
            </a:r>
          </a:p>
        </p:txBody>
      </p:sp>
      <p:sp>
        <p:nvSpPr>
          <p:cNvPr id="8" name="TextBox 7">
            <a:hlinkClick r:id="rId4"/>
            <a:extLst>
              <a:ext uri="{FF2B5EF4-FFF2-40B4-BE49-F238E27FC236}">
                <a16:creationId xmlns:a16="http://schemas.microsoft.com/office/drawing/2014/main" id="{BE45ACE4-0EF3-8E45-B50C-BEF719C4D870}"/>
              </a:ext>
            </a:extLst>
          </p:cNvPr>
          <p:cNvSpPr txBox="1"/>
          <p:nvPr/>
        </p:nvSpPr>
        <p:spPr>
          <a:xfrm>
            <a:off x="5830059" y="2828835"/>
            <a:ext cx="2057906" cy="2062103"/>
          </a:xfrm>
          <a:prstGeom prst="rect">
            <a:avLst/>
          </a:prstGeom>
          <a:solidFill>
            <a:srgbClr val="008F00"/>
          </a:solidFill>
        </p:spPr>
        <p:txBody>
          <a:bodyPr wrap="square" rtlCol="0">
            <a:spAutoFit/>
          </a:bodyPr>
          <a:lstStyle/>
          <a:p>
            <a:pPr algn="ctr"/>
            <a:r>
              <a:rPr lang="en-US" sz="3200" dirty="0">
                <a:solidFill>
                  <a:schemeClr val="bg1"/>
                </a:solidFill>
                <a:latin typeface="+mj-lt"/>
              </a:rPr>
              <a:t>View </a:t>
            </a:r>
          </a:p>
          <a:p>
            <a:pPr algn="ctr"/>
            <a:r>
              <a:rPr lang="en-US" sz="3200" dirty="0">
                <a:solidFill>
                  <a:schemeClr val="bg1"/>
                </a:solidFill>
                <a:latin typeface="+mj-lt"/>
              </a:rPr>
              <a:t>Technical </a:t>
            </a:r>
          </a:p>
          <a:p>
            <a:pPr algn="ctr"/>
            <a:r>
              <a:rPr lang="en-US" sz="3200" dirty="0">
                <a:solidFill>
                  <a:schemeClr val="bg1"/>
                </a:solidFill>
                <a:latin typeface="+mj-lt"/>
              </a:rPr>
              <a:t>Guide on </a:t>
            </a:r>
            <a:r>
              <a:rPr lang="en-US" sz="3200" dirty="0" err="1">
                <a:solidFill>
                  <a:schemeClr val="bg1"/>
                </a:solidFill>
                <a:latin typeface="+mj-lt"/>
              </a:rPr>
              <a:t>pbis.org</a:t>
            </a:r>
            <a:endParaRPr lang="en-US" sz="3200" dirty="0">
              <a:solidFill>
                <a:schemeClr val="bg1"/>
              </a:solidFill>
              <a:latin typeface="+mj-lt"/>
            </a:endParaRPr>
          </a:p>
        </p:txBody>
      </p:sp>
    </p:spTree>
    <p:extLst>
      <p:ext uri="{BB962C8B-B14F-4D97-AF65-F5344CB8AC3E}">
        <p14:creationId xmlns:p14="http://schemas.microsoft.com/office/powerpoint/2010/main" val="164270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dirty="0">
                <a:solidFill>
                  <a:schemeClr val="bg1"/>
                </a:solidFill>
                <a:ea typeface="ＭＳ Ｐゴシック" pitchFamily="-108" charset="-128"/>
                <a:cs typeface="ＭＳ Ｐゴシック" pitchFamily="-108" charset="-128"/>
              </a:rPr>
              <a:t>Aligning Initiatives, </a:t>
            </a:r>
            <a:br>
              <a:rPr lang="en-US" sz="3600" dirty="0">
                <a:solidFill>
                  <a:schemeClr val="bg1"/>
                </a:solidFill>
                <a:ea typeface="ＭＳ Ｐゴシック" pitchFamily="-108" charset="-128"/>
                <a:cs typeface="ＭＳ Ｐゴシック" pitchFamily="-108" charset="-128"/>
              </a:rPr>
            </a:br>
            <a:r>
              <a:rPr lang="en-US" sz="3600" dirty="0">
                <a:solidFill>
                  <a:schemeClr val="bg1"/>
                </a:solidFill>
                <a:ea typeface="ＭＳ Ｐゴシック" pitchFamily="-108" charset="-128"/>
                <a:cs typeface="ＭＳ Ｐゴシック" pitchFamily="-108" charset="-128"/>
              </a:rPr>
              <a:t>Programs, &amp; Practices</a:t>
            </a:r>
          </a:p>
        </p:txBody>
      </p:sp>
      <p:pic>
        <p:nvPicPr>
          <p:cNvPr id="9" name="Picture 8">
            <a:extLst>
              <a:ext uri="{FF2B5EF4-FFF2-40B4-BE49-F238E27FC236}">
                <a16:creationId xmlns:a16="http://schemas.microsoft.com/office/drawing/2014/main" id="{35E143EA-C031-4B44-982C-BB81DAAE51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01506" y="290358"/>
            <a:ext cx="1142494" cy="1143000"/>
          </a:xfrm>
          <a:prstGeom prst="rect">
            <a:avLst/>
          </a:prstGeom>
          <a:noFill/>
          <a:ln>
            <a:noFill/>
          </a:ln>
        </p:spPr>
      </p:pic>
      <p:sp>
        <p:nvSpPr>
          <p:cNvPr id="11" name="Rectangle 10">
            <a:extLst>
              <a:ext uri="{FF2B5EF4-FFF2-40B4-BE49-F238E27FC236}">
                <a16:creationId xmlns:a16="http://schemas.microsoft.com/office/drawing/2014/main" id="{AD700695-7A26-8B4D-80C7-0655ABFCA4B1}"/>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7598A84A-1D7E-5347-824D-60AC670AEA1A}"/>
              </a:ext>
            </a:extLst>
          </p:cNvPr>
          <p:cNvGraphicFramePr/>
          <p:nvPr>
            <p:extLst>
              <p:ext uri="{D42A27DB-BD31-4B8C-83A1-F6EECF244321}">
                <p14:modId xmlns:p14="http://schemas.microsoft.com/office/powerpoint/2010/main" val="1217466773"/>
              </p:ext>
            </p:extLst>
          </p:nvPr>
        </p:nvGraphicFramePr>
        <p:xfrm>
          <a:off x="0" y="1819458"/>
          <a:ext cx="364384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9"/>
          <a:stretch>
            <a:fillRect/>
          </a:stretch>
        </p:blipFill>
        <p:spPr>
          <a:xfrm>
            <a:off x="165648" y="31597"/>
            <a:ext cx="901152" cy="1170327"/>
          </a:xfrm>
          <a:prstGeom prst="rect">
            <a:avLst/>
          </a:prstGeom>
        </p:spPr>
      </p:pic>
      <p:sp>
        <p:nvSpPr>
          <p:cNvPr id="16" name="TextBox 15">
            <a:extLst>
              <a:ext uri="{FF2B5EF4-FFF2-40B4-BE49-F238E27FC236}">
                <a16:creationId xmlns:a16="http://schemas.microsoft.com/office/drawing/2014/main" id="{E579AB6C-B014-7148-B1C1-323F0FE8BCD5}"/>
              </a:ext>
            </a:extLst>
          </p:cNvPr>
          <p:cNvSpPr txBox="1"/>
          <p:nvPr/>
        </p:nvSpPr>
        <p:spPr>
          <a:xfrm>
            <a:off x="1136628" y="1309500"/>
            <a:ext cx="7550172" cy="477054"/>
          </a:xfrm>
          <a:prstGeom prst="rect">
            <a:avLst/>
          </a:prstGeom>
          <a:noFill/>
        </p:spPr>
        <p:txBody>
          <a:bodyPr wrap="square" rtlCol="0">
            <a:spAutoFit/>
          </a:bodyPr>
          <a:lstStyle/>
          <a:p>
            <a:r>
              <a:rPr lang="en-US" sz="2400" b="1" dirty="0">
                <a:solidFill>
                  <a:srgbClr val="002060"/>
                </a:solidFill>
                <a:latin typeface="+mj-lt"/>
              </a:rPr>
              <a:t>Step 1: Leadership Team Assesses </a:t>
            </a:r>
            <a:r>
              <a:rPr lang="en-US" sz="2400" b="1" u="sng" dirty="0">
                <a:solidFill>
                  <a:srgbClr val="002060"/>
                </a:solidFill>
                <a:latin typeface="+mj-lt"/>
              </a:rPr>
              <a:t>Current</a:t>
            </a:r>
            <a:r>
              <a:rPr lang="en-US" sz="2400" b="1" dirty="0">
                <a:solidFill>
                  <a:srgbClr val="002060"/>
                </a:solidFill>
                <a:latin typeface="+mj-lt"/>
              </a:rPr>
              <a:t> Initiatives</a:t>
            </a:r>
          </a:p>
        </p:txBody>
      </p:sp>
      <p:grpSp>
        <p:nvGrpSpPr>
          <p:cNvPr id="8" name="Group 7">
            <a:extLst>
              <a:ext uri="{FF2B5EF4-FFF2-40B4-BE49-F238E27FC236}">
                <a16:creationId xmlns:a16="http://schemas.microsoft.com/office/drawing/2014/main" id="{27160D13-6501-46AE-81F5-38C18CE1E431}"/>
              </a:ext>
            </a:extLst>
          </p:cNvPr>
          <p:cNvGrpSpPr/>
          <p:nvPr/>
        </p:nvGrpSpPr>
        <p:grpSpPr>
          <a:xfrm>
            <a:off x="7778663" y="4514940"/>
            <a:ext cx="1588180" cy="1676401"/>
            <a:chOff x="-140380" y="5333999"/>
            <a:chExt cx="1588180" cy="1676401"/>
          </a:xfrm>
        </p:grpSpPr>
        <p:pic>
          <p:nvPicPr>
            <p:cNvPr id="10" name="Content Placeholder 3">
              <a:extLst>
                <a:ext uri="{FF2B5EF4-FFF2-40B4-BE49-F238E27FC236}">
                  <a16:creationId xmlns:a16="http://schemas.microsoft.com/office/drawing/2014/main" id="{6B809C24-F89C-4A4C-886E-3C1D23317141}"/>
                </a:ext>
              </a:extLst>
            </p:cNvPr>
            <p:cNvPicPr>
              <a:picLocks noChangeAspect="1"/>
            </p:cNvPicPr>
            <p:nvPr/>
          </p:nvPicPr>
          <p:blipFill>
            <a:blip r:embed="rId10"/>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11">
              <a:extLst>
                <a:ext uri="{FF2B5EF4-FFF2-40B4-BE49-F238E27FC236}">
                  <a16:creationId xmlns:a16="http://schemas.microsoft.com/office/drawing/2014/main" id="{9B791155-1B8C-4733-8237-FE4EBA4C4673}"/>
                </a:ext>
              </a:extLst>
            </p:cNvPr>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V.C</a:t>
              </a:r>
            </a:p>
          </p:txBody>
        </p:sp>
      </p:grpSp>
    </p:spTree>
    <p:extLst>
      <p:ext uri="{BB962C8B-B14F-4D97-AF65-F5344CB8AC3E}">
        <p14:creationId xmlns:p14="http://schemas.microsoft.com/office/powerpoint/2010/main" val="263296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B4581C-840A-9449-94BA-658DC0DDFBD9}"/>
              </a:ext>
            </a:extLst>
          </p:cNvPr>
          <p:cNvSpPr/>
          <p:nvPr/>
        </p:nvSpPr>
        <p:spPr>
          <a:xfrm>
            <a:off x="1143000" y="1143000"/>
            <a:ext cx="3388749" cy="80424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dirty="0">
                <a:solidFill>
                  <a:schemeClr val="bg1"/>
                </a:solidFill>
                <a:ea typeface="ＭＳ Ｐゴシック" pitchFamily="-108" charset="-128"/>
                <a:cs typeface="ＭＳ Ｐゴシック" pitchFamily="-108" charset="-128"/>
              </a:rPr>
              <a:t>Aligning Initiatives, </a:t>
            </a:r>
            <a:br>
              <a:rPr lang="en-US" sz="3600" dirty="0">
                <a:solidFill>
                  <a:schemeClr val="bg1"/>
                </a:solidFill>
                <a:ea typeface="ＭＳ Ｐゴシック" pitchFamily="-108" charset="-128"/>
                <a:cs typeface="ＭＳ Ｐゴシック" pitchFamily="-108" charset="-128"/>
              </a:rPr>
            </a:br>
            <a:r>
              <a:rPr lang="en-US" sz="3600" dirty="0">
                <a:solidFill>
                  <a:schemeClr val="bg1"/>
                </a:solidFill>
                <a:ea typeface="ＭＳ Ｐゴシック" pitchFamily="-108" charset="-128"/>
                <a:cs typeface="ＭＳ Ｐゴシック" pitchFamily="-108" charset="-128"/>
              </a:rPr>
              <a:t>Programs, &amp; Practices</a:t>
            </a:r>
          </a:p>
        </p:txBody>
      </p:sp>
      <p:pic>
        <p:nvPicPr>
          <p:cNvPr id="9" name="Picture 8">
            <a:extLst>
              <a:ext uri="{FF2B5EF4-FFF2-40B4-BE49-F238E27FC236}">
                <a16:creationId xmlns:a16="http://schemas.microsoft.com/office/drawing/2014/main" id="{35E143EA-C031-4B44-982C-BB81DAAE51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01506" y="290358"/>
            <a:ext cx="1142494" cy="1143000"/>
          </a:xfrm>
          <a:prstGeom prst="rect">
            <a:avLst/>
          </a:prstGeom>
          <a:noFill/>
          <a:ln>
            <a:noFill/>
          </a:ln>
        </p:spPr>
      </p:pic>
      <p:sp>
        <p:nvSpPr>
          <p:cNvPr id="11" name="Rectangle 10">
            <a:extLst>
              <a:ext uri="{FF2B5EF4-FFF2-40B4-BE49-F238E27FC236}">
                <a16:creationId xmlns:a16="http://schemas.microsoft.com/office/drawing/2014/main" id="{AD700695-7A26-8B4D-80C7-0655ABFCA4B1}"/>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0" y="1819458"/>
          <a:ext cx="364384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9"/>
          <a:stretch>
            <a:fillRect/>
          </a:stretch>
        </p:blipFill>
        <p:spPr>
          <a:xfrm>
            <a:off x="165648" y="31597"/>
            <a:ext cx="901152" cy="1170327"/>
          </a:xfrm>
          <a:prstGeom prst="rect">
            <a:avLst/>
          </a:prstGeom>
        </p:spPr>
      </p:pic>
      <p:sp>
        <p:nvSpPr>
          <p:cNvPr id="16" name="TextBox 15">
            <a:extLst>
              <a:ext uri="{FF2B5EF4-FFF2-40B4-BE49-F238E27FC236}">
                <a16:creationId xmlns:a16="http://schemas.microsoft.com/office/drawing/2014/main" id="{E579AB6C-B014-7148-B1C1-323F0FE8BCD5}"/>
              </a:ext>
            </a:extLst>
          </p:cNvPr>
          <p:cNvSpPr txBox="1"/>
          <p:nvPr/>
        </p:nvSpPr>
        <p:spPr>
          <a:xfrm>
            <a:off x="1136628" y="1309500"/>
            <a:ext cx="7550172" cy="477054"/>
          </a:xfrm>
          <a:prstGeom prst="rect">
            <a:avLst/>
          </a:prstGeom>
          <a:noFill/>
        </p:spPr>
        <p:txBody>
          <a:bodyPr wrap="square" rtlCol="0">
            <a:spAutoFit/>
          </a:bodyPr>
          <a:lstStyle/>
          <a:p>
            <a:r>
              <a:rPr lang="en-US" sz="2400" b="1" dirty="0">
                <a:solidFill>
                  <a:srgbClr val="002060"/>
                </a:solidFill>
                <a:latin typeface="+mj-lt"/>
              </a:rPr>
              <a:t>Step 1: Leadership Team Assesses </a:t>
            </a:r>
            <a:r>
              <a:rPr lang="en-US" sz="2400" b="1" u="sng" dirty="0">
                <a:solidFill>
                  <a:srgbClr val="002060"/>
                </a:solidFill>
                <a:latin typeface="+mj-lt"/>
              </a:rPr>
              <a:t>Current</a:t>
            </a:r>
            <a:r>
              <a:rPr lang="en-US" sz="2400" b="1" dirty="0">
                <a:solidFill>
                  <a:srgbClr val="002060"/>
                </a:solidFill>
                <a:latin typeface="+mj-lt"/>
              </a:rPr>
              <a:t> Initiatives</a:t>
            </a:r>
          </a:p>
        </p:txBody>
      </p:sp>
      <p:grpSp>
        <p:nvGrpSpPr>
          <p:cNvPr id="10" name="Group 9">
            <a:extLst>
              <a:ext uri="{FF2B5EF4-FFF2-40B4-BE49-F238E27FC236}">
                <a16:creationId xmlns:a16="http://schemas.microsoft.com/office/drawing/2014/main" id="{894DFCA4-78FE-4764-9539-34C3B18CD8DB}"/>
              </a:ext>
            </a:extLst>
          </p:cNvPr>
          <p:cNvGrpSpPr/>
          <p:nvPr/>
        </p:nvGrpSpPr>
        <p:grpSpPr>
          <a:xfrm>
            <a:off x="7778663" y="4514940"/>
            <a:ext cx="1588180" cy="1676401"/>
            <a:chOff x="-140380" y="5333999"/>
            <a:chExt cx="1588180" cy="1676401"/>
          </a:xfrm>
        </p:grpSpPr>
        <p:pic>
          <p:nvPicPr>
            <p:cNvPr id="12" name="Content Placeholder 3">
              <a:extLst>
                <a:ext uri="{FF2B5EF4-FFF2-40B4-BE49-F238E27FC236}">
                  <a16:creationId xmlns:a16="http://schemas.microsoft.com/office/drawing/2014/main" id="{8C0E1310-F20C-4132-9E4F-6C2B48AB9EE5}"/>
                </a:ext>
              </a:extLst>
            </p:cNvPr>
            <p:cNvPicPr>
              <a:picLocks noChangeAspect="1"/>
            </p:cNvPicPr>
            <p:nvPr/>
          </p:nvPicPr>
          <p:blipFill>
            <a:blip r:embed="rId10"/>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13">
              <a:extLst>
                <a:ext uri="{FF2B5EF4-FFF2-40B4-BE49-F238E27FC236}">
                  <a16:creationId xmlns:a16="http://schemas.microsoft.com/office/drawing/2014/main" id="{6A47EC4D-BB26-43E0-A2EC-8E73949822DB}"/>
                </a:ext>
              </a:extLst>
            </p:cNvPr>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V.C</a:t>
              </a:r>
            </a:p>
          </p:txBody>
        </p:sp>
      </p:grpSp>
    </p:spTree>
    <p:extLst>
      <p:ext uri="{BB962C8B-B14F-4D97-AF65-F5344CB8AC3E}">
        <p14:creationId xmlns:p14="http://schemas.microsoft.com/office/powerpoint/2010/main" val="108324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District Community Team’s Guiding Principles </a:t>
            </a:r>
          </a:p>
        </p:txBody>
      </p:sp>
      <p:sp>
        <p:nvSpPr>
          <p:cNvPr id="7" name="Content Placeholder 2">
            <a:extLst>
              <a:ext uri="{FF2B5EF4-FFF2-40B4-BE49-F238E27FC236}">
                <a16:creationId xmlns:a16="http://schemas.microsoft.com/office/drawing/2014/main" id="{2CC6EE10-680A-334D-AF0A-34212728F1D8}"/>
              </a:ext>
            </a:extLst>
          </p:cNvPr>
          <p:cNvSpPr>
            <a:spLocks noGrp="1"/>
          </p:cNvSpPr>
          <p:nvPr>
            <p:ph idx="1"/>
          </p:nvPr>
        </p:nvSpPr>
        <p:spPr>
          <a:xfrm>
            <a:off x="457200" y="1600200"/>
            <a:ext cx="8229600" cy="4975225"/>
          </a:xfrm>
          <a:solidFill>
            <a:schemeClr val="bg1"/>
          </a:solidFill>
          <a:ln>
            <a:solidFill>
              <a:schemeClr val="accent2"/>
            </a:solidFill>
            <a:miter lim="800000"/>
            <a:headEnd/>
            <a:tailEnd/>
          </a:ln>
        </p:spPr>
        <p:txBody>
          <a:bodyPr/>
          <a:lstStyle/>
          <a:p>
            <a:r>
              <a:rPr lang="en-US" altLang="en-US" sz="1800" b="1" dirty="0">
                <a:ea typeface="ＭＳ Ｐゴシック" panose="020B0600070205080204" pitchFamily="34" charset="-128"/>
              </a:rPr>
              <a:t>Effective leadership teams</a:t>
            </a:r>
            <a:r>
              <a:rPr lang="en-US" altLang="en-US" sz="1800" dirty="0">
                <a:ea typeface="ＭＳ Ｐゴシック" panose="020B0600070205080204" pitchFamily="34" charset="-128"/>
              </a:rPr>
              <a:t> that include school and community mental health providers – </a:t>
            </a:r>
            <a:r>
              <a:rPr lang="en-US" altLang="en-US" sz="1800" dirty="0">
                <a:solidFill>
                  <a:srgbClr val="C00000"/>
                </a:solidFill>
                <a:ea typeface="ＭＳ Ｐゴシック" panose="020B0600070205080204" pitchFamily="34" charset="-128"/>
              </a:rPr>
              <a:t>ALL Professional Development is delivered to teams with leadership support coaching support and data</a:t>
            </a:r>
          </a:p>
          <a:p>
            <a:r>
              <a:rPr lang="en-US" altLang="en-US" sz="1800" b="1" dirty="0">
                <a:ea typeface="ＭＳ Ｐゴシック" panose="020B0600070205080204" pitchFamily="34" charset="-128"/>
              </a:rPr>
              <a:t>Data</a:t>
            </a:r>
            <a:r>
              <a:rPr lang="en-US" altLang="en-US" sz="1800" dirty="0">
                <a:ea typeface="ＭＳ Ｐゴシック" panose="020B0600070205080204" pitchFamily="34" charset="-128"/>
              </a:rPr>
              <a:t>-based decision making that include </a:t>
            </a:r>
            <a:r>
              <a:rPr lang="en-US" altLang="en-US" sz="1800" dirty="0">
                <a:solidFill>
                  <a:srgbClr val="C00000"/>
                </a:solidFill>
                <a:ea typeface="ＭＳ Ｐゴシック" panose="020B0600070205080204" pitchFamily="34" charset="-128"/>
              </a:rPr>
              <a:t>school level data and community data- Team Initiated Problem Solving (TIPS) used across all levels of teaming (State, District/Community  and School)</a:t>
            </a:r>
          </a:p>
          <a:p>
            <a:r>
              <a:rPr lang="en-US" altLang="en-US" sz="1800" dirty="0">
                <a:ea typeface="ＭＳ Ｐゴシック" panose="020B0600070205080204" pitchFamily="34" charset="-128"/>
              </a:rPr>
              <a:t>Formal processes for the selection &amp; implementation of </a:t>
            </a:r>
            <a:r>
              <a:rPr lang="en-US" altLang="en-US" sz="1800" b="1" dirty="0">
                <a:ea typeface="ＭＳ Ｐゴシック" panose="020B0600070205080204" pitchFamily="34" charset="-128"/>
              </a:rPr>
              <a:t>evidence-based practices </a:t>
            </a:r>
            <a:r>
              <a:rPr lang="en-US" altLang="en-US" sz="1800" dirty="0">
                <a:ea typeface="ＭＳ Ｐゴシック" panose="020B0600070205080204" pitchFamily="34" charset="-128"/>
              </a:rPr>
              <a:t>(EBP) across tiers with team decision-making. </a:t>
            </a:r>
            <a:r>
              <a:rPr lang="en-US" altLang="en-US" sz="1800" dirty="0">
                <a:solidFill>
                  <a:srgbClr val="C00000"/>
                </a:solidFill>
                <a:ea typeface="ＭＳ Ｐゴシック" panose="020B0600070205080204" pitchFamily="34" charset="-128"/>
              </a:rPr>
              <a:t>State and District Community invests in formal routine and as a team determine the “what” based on children, youth, families’ specific needs</a:t>
            </a:r>
          </a:p>
          <a:p>
            <a:r>
              <a:rPr lang="en-US" altLang="en-US" sz="1800" b="1" dirty="0">
                <a:ea typeface="ＭＳ Ｐゴシック" panose="020B0600070205080204" pitchFamily="34" charset="-128"/>
              </a:rPr>
              <a:t>Early access</a:t>
            </a:r>
            <a:r>
              <a:rPr lang="en-US" altLang="en-US" sz="1800" dirty="0">
                <a:ea typeface="ＭＳ Ｐゴシック" panose="020B0600070205080204" pitchFamily="34" charset="-128"/>
              </a:rPr>
              <a:t> through use of </a:t>
            </a:r>
            <a:r>
              <a:rPr lang="en-US" altLang="en-US" sz="1800" dirty="0">
                <a:solidFill>
                  <a:srgbClr val="C00000"/>
                </a:solidFill>
                <a:ea typeface="ＭＳ Ｐゴシック" panose="020B0600070205080204" pitchFamily="34" charset="-128"/>
              </a:rPr>
              <a:t>comprehensive screening, which includes internalizing and externalizing needs- This includes family screening (</a:t>
            </a:r>
            <a:r>
              <a:rPr lang="en-US" altLang="en-US" sz="1800" dirty="0" err="1">
                <a:solidFill>
                  <a:srgbClr val="C00000"/>
                </a:solidFill>
                <a:ea typeface="ＭＳ Ｐゴシック" panose="020B0600070205080204" pitchFamily="34" charset="-128"/>
              </a:rPr>
              <a:t>Dishion</a:t>
            </a:r>
            <a:r>
              <a:rPr lang="en-US" altLang="en-US" sz="1800" dirty="0">
                <a:solidFill>
                  <a:srgbClr val="C00000"/>
                </a:solidFill>
                <a:ea typeface="ＭＳ Ｐゴシック" panose="020B0600070205080204" pitchFamily="34" charset="-128"/>
              </a:rPr>
              <a:t>)</a:t>
            </a:r>
          </a:p>
          <a:p>
            <a:r>
              <a:rPr lang="en-US" altLang="en-US" sz="1800" dirty="0">
                <a:ea typeface="ＭＳ Ｐゴシック" panose="020B0600070205080204" pitchFamily="34" charset="-128"/>
              </a:rPr>
              <a:t>Rigorous </a:t>
            </a:r>
            <a:r>
              <a:rPr lang="en-US" altLang="en-US" sz="1800" b="1" dirty="0">
                <a:ea typeface="ＭＳ Ｐゴシック" panose="020B0600070205080204" pitchFamily="34" charset="-128"/>
              </a:rPr>
              <a:t>progress-monitoring </a:t>
            </a:r>
            <a:r>
              <a:rPr lang="en-US" altLang="en-US" sz="1800" dirty="0">
                <a:ea typeface="ＭＳ Ｐゴシック" panose="020B0600070205080204" pitchFamily="34" charset="-128"/>
              </a:rPr>
              <a:t>for both </a:t>
            </a:r>
            <a:r>
              <a:rPr lang="en-US" altLang="en-US" sz="1800" dirty="0">
                <a:solidFill>
                  <a:srgbClr val="C00000"/>
                </a:solidFill>
                <a:ea typeface="ＭＳ Ｐゴシック" panose="020B0600070205080204" pitchFamily="34" charset="-128"/>
              </a:rPr>
              <a:t>fidelity &amp; effectiveness of all interventions regardless of who delivers</a:t>
            </a:r>
          </a:p>
          <a:p>
            <a:r>
              <a:rPr lang="en-US" altLang="en-US" sz="1800" dirty="0">
                <a:ea typeface="ＭＳ Ｐゴシック" panose="020B0600070205080204" pitchFamily="34" charset="-128"/>
              </a:rPr>
              <a:t>Ongoing </a:t>
            </a:r>
            <a:r>
              <a:rPr lang="en-US" altLang="en-US" sz="1800" b="1" dirty="0">
                <a:ea typeface="ＭＳ Ｐゴシック" panose="020B0600070205080204" pitchFamily="34" charset="-128"/>
              </a:rPr>
              <a:t>coaching</a:t>
            </a:r>
            <a:r>
              <a:rPr lang="en-US" altLang="en-US" sz="1800" dirty="0">
                <a:ea typeface="ＭＳ Ｐゴシック" panose="020B0600070205080204" pitchFamily="34" charset="-128"/>
              </a:rPr>
              <a:t> at both the systems &amp; practices level for both school and community employed professionals- </a:t>
            </a:r>
            <a:r>
              <a:rPr lang="en-US" altLang="en-US" sz="1800" dirty="0">
                <a:solidFill>
                  <a:srgbClr val="C00000"/>
                </a:solidFill>
                <a:ea typeface="ＭＳ Ｐゴシック" panose="020B0600070205080204" pitchFamily="34" charset="-128"/>
              </a:rPr>
              <a:t>Culture of Coaching that involves professional learning networks</a:t>
            </a:r>
          </a:p>
          <a:p>
            <a:endParaRPr lang="en-US" altLang="en-US" sz="1800" dirty="0">
              <a:ea typeface="ＭＳ Ｐゴシック" panose="020B0600070205080204" pitchFamily="34" charset="-12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sp>
        <p:nvSpPr>
          <p:cNvPr id="8" name="TextBox 7">
            <a:extLst>
              <a:ext uri="{FF2B5EF4-FFF2-40B4-BE49-F238E27FC236}">
                <a16:creationId xmlns:a16="http://schemas.microsoft.com/office/drawing/2014/main" id="{D2403D34-B559-8343-89B7-1C13BDF10CB8}"/>
              </a:ext>
            </a:extLst>
          </p:cNvPr>
          <p:cNvSpPr txBox="1"/>
          <p:nvPr/>
        </p:nvSpPr>
        <p:spPr>
          <a:xfrm>
            <a:off x="0" y="6566727"/>
            <a:ext cx="6340197" cy="369332"/>
          </a:xfrm>
          <a:prstGeom prst="rect">
            <a:avLst/>
          </a:prstGeom>
          <a:noFill/>
        </p:spPr>
        <p:txBody>
          <a:bodyPr wrap="none" rtlCol="0">
            <a:spAutoFit/>
          </a:bodyPr>
          <a:lstStyle/>
          <a:p>
            <a:r>
              <a:rPr lang="en-US" dirty="0"/>
              <a:t>(Example courtesy of </a:t>
            </a:r>
            <a:r>
              <a:rPr lang="en-US" dirty="0" err="1"/>
              <a:t>Midatlantic</a:t>
            </a:r>
            <a:r>
              <a:rPr lang="en-US" dirty="0"/>
              <a:t> &amp; Midwest PBIS Networks)</a:t>
            </a:r>
          </a:p>
        </p:txBody>
      </p:sp>
    </p:spTree>
    <p:extLst>
      <p:ext uri="{BB962C8B-B14F-4D97-AF65-F5344CB8AC3E}">
        <p14:creationId xmlns:p14="http://schemas.microsoft.com/office/powerpoint/2010/main" val="172637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87A1B-B93D-4944-ADD9-0697E63DB77F}"/>
              </a:ext>
            </a:extLst>
          </p:cNvPr>
          <p:cNvSpPr/>
          <p:nvPr/>
        </p:nvSpPr>
        <p:spPr>
          <a:xfrm>
            <a:off x="165648" y="1710354"/>
            <a:ext cx="3388749" cy="8042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dirty="0">
                <a:solidFill>
                  <a:schemeClr val="bg1"/>
                </a:solidFill>
                <a:ea typeface="ＭＳ Ｐゴシック" pitchFamily="-108" charset="-128"/>
                <a:cs typeface="ＭＳ Ｐゴシック" pitchFamily="-108" charset="-128"/>
              </a:rPr>
              <a:t>Aligning Initiatives, </a:t>
            </a:r>
            <a:br>
              <a:rPr lang="en-US" sz="3600" dirty="0">
                <a:solidFill>
                  <a:schemeClr val="bg1"/>
                </a:solidFill>
                <a:ea typeface="ＭＳ Ｐゴシック" pitchFamily="-108" charset="-128"/>
                <a:cs typeface="ＭＳ Ｐゴシック" pitchFamily="-108" charset="-128"/>
              </a:rPr>
            </a:br>
            <a:r>
              <a:rPr lang="en-US" sz="3600" dirty="0">
                <a:solidFill>
                  <a:schemeClr val="bg1"/>
                </a:solidFill>
                <a:ea typeface="ＭＳ Ｐゴシック" pitchFamily="-108" charset="-128"/>
                <a:cs typeface="ＭＳ Ｐゴシック" pitchFamily="-108" charset="-128"/>
              </a:rPr>
              <a:t>Programs, &amp; Practices</a:t>
            </a:r>
          </a:p>
        </p:txBody>
      </p:sp>
      <p:pic>
        <p:nvPicPr>
          <p:cNvPr id="9" name="Picture 8">
            <a:extLst>
              <a:ext uri="{FF2B5EF4-FFF2-40B4-BE49-F238E27FC236}">
                <a16:creationId xmlns:a16="http://schemas.microsoft.com/office/drawing/2014/main" id="{35E143EA-C031-4B44-982C-BB81DAAE51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01506" y="290358"/>
            <a:ext cx="1142494" cy="1143000"/>
          </a:xfrm>
          <a:prstGeom prst="rect">
            <a:avLst/>
          </a:prstGeom>
          <a:noFill/>
          <a:ln>
            <a:noFill/>
          </a:ln>
        </p:spPr>
      </p:pic>
      <p:sp>
        <p:nvSpPr>
          <p:cNvPr id="11" name="Rectangle 10">
            <a:extLst>
              <a:ext uri="{FF2B5EF4-FFF2-40B4-BE49-F238E27FC236}">
                <a16:creationId xmlns:a16="http://schemas.microsoft.com/office/drawing/2014/main" id="{AD700695-7A26-8B4D-80C7-0655ABFCA4B1}"/>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0" y="1819458"/>
          <a:ext cx="36438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8"/>
          <a:stretch>
            <a:fillRect/>
          </a:stretch>
        </p:blipFill>
        <p:spPr>
          <a:xfrm>
            <a:off x="165648" y="31597"/>
            <a:ext cx="901152" cy="1170327"/>
          </a:xfrm>
          <a:prstGeom prst="rect">
            <a:avLst/>
          </a:prstGeom>
        </p:spPr>
      </p:pic>
      <p:sp>
        <p:nvSpPr>
          <p:cNvPr id="16" name="TextBox 15">
            <a:extLst>
              <a:ext uri="{FF2B5EF4-FFF2-40B4-BE49-F238E27FC236}">
                <a16:creationId xmlns:a16="http://schemas.microsoft.com/office/drawing/2014/main" id="{E579AB6C-B014-7148-B1C1-323F0FE8BCD5}"/>
              </a:ext>
            </a:extLst>
          </p:cNvPr>
          <p:cNvSpPr txBox="1"/>
          <p:nvPr/>
        </p:nvSpPr>
        <p:spPr>
          <a:xfrm>
            <a:off x="1136628" y="1309500"/>
            <a:ext cx="7550172" cy="477054"/>
          </a:xfrm>
          <a:prstGeom prst="rect">
            <a:avLst/>
          </a:prstGeom>
          <a:noFill/>
        </p:spPr>
        <p:txBody>
          <a:bodyPr wrap="square" rtlCol="0">
            <a:spAutoFit/>
          </a:bodyPr>
          <a:lstStyle/>
          <a:p>
            <a:r>
              <a:rPr lang="en-US" sz="2400" b="1" dirty="0">
                <a:solidFill>
                  <a:srgbClr val="002060"/>
                </a:solidFill>
                <a:latin typeface="+mj-lt"/>
              </a:rPr>
              <a:t>Step 1: Leadership Team Assesses </a:t>
            </a:r>
            <a:r>
              <a:rPr lang="en-US" sz="2400" b="1" u="sng" dirty="0">
                <a:solidFill>
                  <a:srgbClr val="002060"/>
                </a:solidFill>
                <a:latin typeface="+mj-lt"/>
              </a:rPr>
              <a:t>Current</a:t>
            </a:r>
            <a:r>
              <a:rPr lang="en-US" sz="2400" b="1" dirty="0">
                <a:solidFill>
                  <a:srgbClr val="002060"/>
                </a:solidFill>
                <a:latin typeface="+mj-lt"/>
              </a:rPr>
              <a:t> Initiatives</a:t>
            </a:r>
          </a:p>
        </p:txBody>
      </p:sp>
      <p:sp>
        <p:nvSpPr>
          <p:cNvPr id="3" name="TextBox 2">
            <a:extLst>
              <a:ext uri="{FF2B5EF4-FFF2-40B4-BE49-F238E27FC236}">
                <a16:creationId xmlns:a16="http://schemas.microsoft.com/office/drawing/2014/main" id="{9A0F34B2-0454-E147-9E34-B95DA068DFF8}"/>
              </a:ext>
            </a:extLst>
          </p:cNvPr>
          <p:cNvSpPr txBox="1"/>
          <p:nvPr/>
        </p:nvSpPr>
        <p:spPr>
          <a:xfrm>
            <a:off x="3794625" y="1782837"/>
            <a:ext cx="4892175" cy="1323439"/>
          </a:xfrm>
          <a:prstGeom prst="rect">
            <a:avLst/>
          </a:prstGeom>
          <a:noFill/>
        </p:spPr>
        <p:txBody>
          <a:bodyPr wrap="square" rtlCol="0">
            <a:spAutoFit/>
          </a:bodyPr>
          <a:lstStyle/>
          <a:p>
            <a:r>
              <a:rPr lang="en-US" sz="2000" dirty="0">
                <a:solidFill>
                  <a:srgbClr val="002060"/>
                </a:solidFill>
                <a:latin typeface="+mn-lt"/>
              </a:rPr>
              <a:t>Are the highly-valued outcome(s) for children and families defined for initiatives to be aligned (e.g., improved social emotional competence for all students)?</a:t>
            </a:r>
          </a:p>
        </p:txBody>
      </p:sp>
      <p:grpSp>
        <p:nvGrpSpPr>
          <p:cNvPr id="10" name="Group 9">
            <a:extLst>
              <a:ext uri="{FF2B5EF4-FFF2-40B4-BE49-F238E27FC236}">
                <a16:creationId xmlns:a16="http://schemas.microsoft.com/office/drawing/2014/main" id="{579D5FAC-DEDB-436E-A308-7A0D8C8D39B0}"/>
              </a:ext>
            </a:extLst>
          </p:cNvPr>
          <p:cNvGrpSpPr/>
          <p:nvPr/>
        </p:nvGrpSpPr>
        <p:grpSpPr>
          <a:xfrm>
            <a:off x="7778663" y="4514940"/>
            <a:ext cx="1588180" cy="1676401"/>
            <a:chOff x="-140380" y="5333999"/>
            <a:chExt cx="1588180" cy="1676401"/>
          </a:xfrm>
        </p:grpSpPr>
        <p:pic>
          <p:nvPicPr>
            <p:cNvPr id="12" name="Content Placeholder 3">
              <a:extLst>
                <a:ext uri="{FF2B5EF4-FFF2-40B4-BE49-F238E27FC236}">
                  <a16:creationId xmlns:a16="http://schemas.microsoft.com/office/drawing/2014/main" id="{1EE8DA42-E6BC-4F9D-972E-127DB4DF4FEF}"/>
                </a:ext>
              </a:extLst>
            </p:cNvPr>
            <p:cNvPicPr>
              <a:picLocks noChangeAspect="1"/>
            </p:cNvPicPr>
            <p:nvPr/>
          </p:nvPicPr>
          <p:blipFill>
            <a:blip r:embed="rId9"/>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13">
              <a:extLst>
                <a:ext uri="{FF2B5EF4-FFF2-40B4-BE49-F238E27FC236}">
                  <a16:creationId xmlns:a16="http://schemas.microsoft.com/office/drawing/2014/main" id="{E6EAB858-C9DC-45FC-84A2-32DB76F2E1E8}"/>
                </a:ext>
              </a:extLst>
            </p:cNvPr>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V.C</a:t>
              </a:r>
            </a:p>
          </p:txBody>
        </p:sp>
      </p:grpSp>
    </p:spTree>
    <p:extLst>
      <p:ext uri="{BB962C8B-B14F-4D97-AF65-F5344CB8AC3E}">
        <p14:creationId xmlns:p14="http://schemas.microsoft.com/office/powerpoint/2010/main" val="101035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676400"/>
            <a:ext cx="8305800" cy="4800600"/>
          </a:xfrm>
          <a:solidFill>
            <a:srgbClr val="FFFFFF">
              <a:alpha val="50195"/>
            </a:srgbClr>
          </a:solidFill>
          <a:ln>
            <a:noFill/>
          </a:ln>
        </p:spPr>
        <p:txBody>
          <a:bodyPr/>
          <a:lstStyle/>
          <a:p>
            <a:pPr eaLnBrk="1" hangingPunct="1">
              <a:lnSpc>
                <a:spcPct val="120000"/>
              </a:lnSpc>
            </a:pPr>
            <a:r>
              <a:rPr lang="en-US" sz="2800" dirty="0">
                <a:latin typeface="+mj-lt"/>
              </a:rPr>
              <a:t>Quick Review</a:t>
            </a:r>
          </a:p>
          <a:p>
            <a:pPr eaLnBrk="1" hangingPunct="1">
              <a:lnSpc>
                <a:spcPct val="120000"/>
              </a:lnSpc>
            </a:pPr>
            <a:r>
              <a:rPr lang="en-US" sz="2800" dirty="0">
                <a:latin typeface="+mj-lt"/>
              </a:rPr>
              <a:t>Integration &amp; Alignment of PBIS</a:t>
            </a:r>
          </a:p>
          <a:p>
            <a:pPr eaLnBrk="1" hangingPunct="1">
              <a:lnSpc>
                <a:spcPct val="120000"/>
              </a:lnSpc>
            </a:pPr>
            <a:r>
              <a:rPr lang="en-US" sz="2800" dirty="0">
                <a:latin typeface="+mj-lt"/>
              </a:rPr>
              <a:t>Family Engagement &amp; PBIS</a:t>
            </a:r>
          </a:p>
          <a:p>
            <a:pPr eaLnBrk="1" hangingPunct="1">
              <a:lnSpc>
                <a:spcPct val="120000"/>
              </a:lnSpc>
            </a:pPr>
            <a:r>
              <a:rPr lang="en-US" sz="2800" dirty="0">
                <a:latin typeface="+mj-lt"/>
              </a:rPr>
              <a:t>TIC / TFI Planning </a:t>
            </a:r>
          </a:p>
          <a:p>
            <a:pPr eaLnBrk="1" hangingPunct="1">
              <a:lnSpc>
                <a:spcPct val="120000"/>
              </a:lnSpc>
            </a:pPr>
            <a:r>
              <a:rPr lang="en-US" sz="2800" dirty="0">
                <a:latin typeface="+mj-lt"/>
              </a:rPr>
              <a:t>Planning for the Beginning of the Semester/School Year</a:t>
            </a:r>
          </a:p>
          <a:p>
            <a:pPr eaLnBrk="1" hangingPunct="1">
              <a:lnSpc>
                <a:spcPct val="120000"/>
              </a:lnSpc>
            </a:pPr>
            <a:r>
              <a:rPr lang="en-US" sz="2800" dirty="0">
                <a:latin typeface="+mj-lt"/>
              </a:rPr>
              <a:t>Team Action Planning </a:t>
            </a:r>
          </a:p>
          <a:p>
            <a:pPr eaLnBrk="1" hangingPunct="1">
              <a:lnSpc>
                <a:spcPct val="120000"/>
              </a:lnSpc>
            </a:pPr>
            <a:r>
              <a:rPr lang="en-US" sz="2800" dirty="0">
                <a:latin typeface="+mj-lt"/>
              </a:rPr>
              <a:t>Wrap up</a:t>
            </a:r>
          </a:p>
        </p:txBody>
      </p:sp>
      <p:pic>
        <p:nvPicPr>
          <p:cNvPr id="4" name="Picture 3"/>
          <p:cNvPicPr>
            <a:picLocks noChangeAspect="1"/>
          </p:cNvPicPr>
          <p:nvPr/>
        </p:nvPicPr>
        <p:blipFill>
          <a:blip r:embed="rId3"/>
          <a:stretch>
            <a:fillRect/>
          </a:stretch>
        </p:blipFill>
        <p:spPr>
          <a:xfrm>
            <a:off x="8077200" y="838200"/>
            <a:ext cx="1066800" cy="1066800"/>
          </a:xfrm>
          <a:prstGeom prst="rect">
            <a:avLst/>
          </a:prstGeom>
        </p:spPr>
      </p:pic>
    </p:spTree>
    <p:extLst>
      <p:ext uri="{BB962C8B-B14F-4D97-AF65-F5344CB8AC3E}">
        <p14:creationId xmlns:p14="http://schemas.microsoft.com/office/powerpoint/2010/main" val="7543407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87A1B-B93D-4944-ADD9-0697E63DB77F}"/>
              </a:ext>
            </a:extLst>
          </p:cNvPr>
          <p:cNvSpPr/>
          <p:nvPr/>
        </p:nvSpPr>
        <p:spPr>
          <a:xfrm>
            <a:off x="165648" y="2590800"/>
            <a:ext cx="3388749" cy="8042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dirty="0">
                <a:solidFill>
                  <a:schemeClr val="bg1"/>
                </a:solidFill>
                <a:ea typeface="ＭＳ Ｐゴシック" pitchFamily="-108" charset="-128"/>
                <a:cs typeface="ＭＳ Ｐゴシック" pitchFamily="-108" charset="-128"/>
              </a:rPr>
              <a:t>Aligning Initiatives, </a:t>
            </a:r>
            <a:br>
              <a:rPr lang="en-US" sz="3600" dirty="0">
                <a:solidFill>
                  <a:schemeClr val="bg1"/>
                </a:solidFill>
                <a:ea typeface="ＭＳ Ｐゴシック" pitchFamily="-108" charset="-128"/>
                <a:cs typeface="ＭＳ Ｐゴシック" pitchFamily="-108" charset="-128"/>
              </a:rPr>
            </a:br>
            <a:r>
              <a:rPr lang="en-US" sz="3600" dirty="0">
                <a:solidFill>
                  <a:schemeClr val="bg1"/>
                </a:solidFill>
                <a:ea typeface="ＭＳ Ｐゴシック" pitchFamily="-108" charset="-128"/>
                <a:cs typeface="ＭＳ Ｐゴシック" pitchFamily="-108" charset="-128"/>
              </a:rPr>
              <a:t>Programs, &amp; Practices</a:t>
            </a:r>
          </a:p>
        </p:txBody>
      </p:sp>
      <p:pic>
        <p:nvPicPr>
          <p:cNvPr id="9" name="Picture 8">
            <a:extLst>
              <a:ext uri="{FF2B5EF4-FFF2-40B4-BE49-F238E27FC236}">
                <a16:creationId xmlns:a16="http://schemas.microsoft.com/office/drawing/2014/main" id="{35E143EA-C031-4B44-982C-BB81DAAE51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01506" y="290358"/>
            <a:ext cx="1142494" cy="1143000"/>
          </a:xfrm>
          <a:prstGeom prst="rect">
            <a:avLst/>
          </a:prstGeom>
          <a:noFill/>
          <a:ln>
            <a:noFill/>
          </a:ln>
        </p:spPr>
      </p:pic>
      <p:sp>
        <p:nvSpPr>
          <p:cNvPr id="11" name="Rectangle 10">
            <a:extLst>
              <a:ext uri="{FF2B5EF4-FFF2-40B4-BE49-F238E27FC236}">
                <a16:creationId xmlns:a16="http://schemas.microsoft.com/office/drawing/2014/main" id="{AD700695-7A26-8B4D-80C7-0655ABFCA4B1}"/>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0" y="1819458"/>
          <a:ext cx="36438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8"/>
          <a:stretch>
            <a:fillRect/>
          </a:stretch>
        </p:blipFill>
        <p:spPr>
          <a:xfrm>
            <a:off x="165648" y="31597"/>
            <a:ext cx="901152" cy="1170327"/>
          </a:xfrm>
          <a:prstGeom prst="rect">
            <a:avLst/>
          </a:prstGeom>
        </p:spPr>
      </p:pic>
      <p:sp>
        <p:nvSpPr>
          <p:cNvPr id="16" name="TextBox 15">
            <a:extLst>
              <a:ext uri="{FF2B5EF4-FFF2-40B4-BE49-F238E27FC236}">
                <a16:creationId xmlns:a16="http://schemas.microsoft.com/office/drawing/2014/main" id="{E579AB6C-B014-7148-B1C1-323F0FE8BCD5}"/>
              </a:ext>
            </a:extLst>
          </p:cNvPr>
          <p:cNvSpPr txBox="1"/>
          <p:nvPr/>
        </p:nvSpPr>
        <p:spPr>
          <a:xfrm>
            <a:off x="1136628" y="1309500"/>
            <a:ext cx="7550172" cy="477054"/>
          </a:xfrm>
          <a:prstGeom prst="rect">
            <a:avLst/>
          </a:prstGeom>
          <a:noFill/>
        </p:spPr>
        <p:txBody>
          <a:bodyPr wrap="square" rtlCol="0">
            <a:spAutoFit/>
          </a:bodyPr>
          <a:lstStyle/>
          <a:p>
            <a:r>
              <a:rPr lang="en-US" sz="2400" b="1" dirty="0">
                <a:solidFill>
                  <a:srgbClr val="002060"/>
                </a:solidFill>
                <a:latin typeface="+mj-lt"/>
              </a:rPr>
              <a:t>Step 1: Leadership Team Assesses </a:t>
            </a:r>
            <a:r>
              <a:rPr lang="en-US" sz="2400" b="1" u="sng" dirty="0">
                <a:solidFill>
                  <a:srgbClr val="002060"/>
                </a:solidFill>
                <a:latin typeface="+mj-lt"/>
              </a:rPr>
              <a:t>Current</a:t>
            </a:r>
            <a:r>
              <a:rPr lang="en-US" sz="2400" b="1" dirty="0">
                <a:solidFill>
                  <a:srgbClr val="002060"/>
                </a:solidFill>
                <a:latin typeface="+mj-lt"/>
              </a:rPr>
              <a:t> Initiatives</a:t>
            </a:r>
          </a:p>
        </p:txBody>
      </p:sp>
      <p:sp>
        <p:nvSpPr>
          <p:cNvPr id="3" name="TextBox 2">
            <a:extLst>
              <a:ext uri="{FF2B5EF4-FFF2-40B4-BE49-F238E27FC236}">
                <a16:creationId xmlns:a16="http://schemas.microsoft.com/office/drawing/2014/main" id="{9A0F34B2-0454-E147-9E34-B95DA068DFF8}"/>
              </a:ext>
            </a:extLst>
          </p:cNvPr>
          <p:cNvSpPr txBox="1"/>
          <p:nvPr/>
        </p:nvSpPr>
        <p:spPr>
          <a:xfrm>
            <a:off x="3794625" y="1782837"/>
            <a:ext cx="4892175" cy="4401205"/>
          </a:xfrm>
          <a:prstGeom prst="rect">
            <a:avLst/>
          </a:prstGeom>
          <a:noFill/>
        </p:spPr>
        <p:txBody>
          <a:bodyPr wrap="square" rtlCol="0">
            <a:spAutoFit/>
          </a:bodyPr>
          <a:lstStyle/>
          <a:p>
            <a:pPr marL="244475" indent="-244475">
              <a:buFont typeface="+mj-lt"/>
              <a:buAutoNum type="alphaLcParenR"/>
            </a:pPr>
            <a:r>
              <a:rPr lang="en-US" sz="2000" dirty="0">
                <a:solidFill>
                  <a:srgbClr val="002060"/>
                </a:solidFill>
                <a:latin typeface="+mn-lt"/>
              </a:rPr>
              <a:t>Has a </a:t>
            </a:r>
            <a:r>
              <a:rPr lang="en-US" sz="2000" b="1" dirty="0">
                <a:solidFill>
                  <a:srgbClr val="002060"/>
                </a:solidFill>
                <a:latin typeface="+mn-lt"/>
              </a:rPr>
              <a:t>list</a:t>
            </a:r>
            <a:r>
              <a:rPr lang="en-US" sz="2000" dirty="0">
                <a:solidFill>
                  <a:srgbClr val="002060"/>
                </a:solidFill>
                <a:latin typeface="+mn-lt"/>
              </a:rPr>
              <a:t> of all related initiatives including population served across schools and community agencies been developed?</a:t>
            </a:r>
          </a:p>
          <a:p>
            <a:pPr marL="244475" indent="-244475">
              <a:buFont typeface="+mj-lt"/>
              <a:buAutoNum type="alphaLcParenR"/>
            </a:pPr>
            <a:r>
              <a:rPr lang="en-US" sz="2000" dirty="0">
                <a:solidFill>
                  <a:srgbClr val="002060"/>
                </a:solidFill>
                <a:latin typeface="+mn-lt"/>
              </a:rPr>
              <a:t>Has the </a:t>
            </a:r>
            <a:r>
              <a:rPr lang="en-US" sz="2000" b="1" dirty="0">
                <a:solidFill>
                  <a:srgbClr val="002060"/>
                </a:solidFill>
                <a:latin typeface="+mn-lt"/>
              </a:rPr>
              <a:t>department</a:t>
            </a:r>
            <a:r>
              <a:rPr lang="en-US" sz="2000" dirty="0">
                <a:solidFill>
                  <a:srgbClr val="002060"/>
                </a:solidFill>
                <a:latin typeface="+mn-lt"/>
              </a:rPr>
              <a:t> or division that oversees the initiative (i.e. budget authority), as well as </a:t>
            </a:r>
            <a:r>
              <a:rPr lang="en-US" sz="2000" b="1" dirty="0">
                <a:solidFill>
                  <a:srgbClr val="002060"/>
                </a:solidFill>
                <a:latin typeface="+mn-lt"/>
              </a:rPr>
              <a:t>individuals</a:t>
            </a:r>
            <a:r>
              <a:rPr lang="en-US" sz="2000" dirty="0">
                <a:solidFill>
                  <a:srgbClr val="002060"/>
                </a:solidFill>
                <a:latin typeface="+mn-lt"/>
              </a:rPr>
              <a:t> leading the implementation been </a:t>
            </a:r>
            <a:r>
              <a:rPr lang="en-US" sz="2000" b="1" dirty="0">
                <a:solidFill>
                  <a:srgbClr val="002060"/>
                </a:solidFill>
                <a:latin typeface="+mn-lt"/>
              </a:rPr>
              <a:t>identified</a:t>
            </a:r>
            <a:r>
              <a:rPr lang="en-US" sz="2000" dirty="0">
                <a:solidFill>
                  <a:srgbClr val="002060"/>
                </a:solidFill>
                <a:latin typeface="+mn-lt"/>
              </a:rPr>
              <a:t>?</a:t>
            </a:r>
          </a:p>
          <a:p>
            <a:pPr marL="244475" indent="-244475">
              <a:buFont typeface="+mj-lt"/>
              <a:buAutoNum type="alphaLcParenR"/>
            </a:pPr>
            <a:r>
              <a:rPr lang="en-US" sz="2000" dirty="0">
                <a:solidFill>
                  <a:srgbClr val="002060"/>
                </a:solidFill>
                <a:latin typeface="+mn-lt"/>
              </a:rPr>
              <a:t>Has the research to determine the </a:t>
            </a:r>
            <a:r>
              <a:rPr lang="en-US" sz="2000" b="1" dirty="0">
                <a:solidFill>
                  <a:srgbClr val="002060"/>
                </a:solidFill>
                <a:latin typeface="+mn-lt"/>
              </a:rPr>
              <a:t>evidence of effectiveness </a:t>
            </a:r>
            <a:r>
              <a:rPr lang="en-US" sz="2000" dirty="0">
                <a:solidFill>
                  <a:srgbClr val="002060"/>
                </a:solidFill>
                <a:latin typeface="+mn-lt"/>
              </a:rPr>
              <a:t>for each initiative been reviewed/identified?</a:t>
            </a:r>
          </a:p>
          <a:p>
            <a:pPr marL="244475" indent="-244475">
              <a:buFont typeface="+mj-lt"/>
              <a:buAutoNum type="alphaLcParenR"/>
            </a:pPr>
            <a:r>
              <a:rPr lang="en-US" sz="2000" dirty="0">
                <a:solidFill>
                  <a:srgbClr val="002060"/>
                </a:solidFill>
                <a:latin typeface="+mn-lt"/>
              </a:rPr>
              <a:t>Has the </a:t>
            </a:r>
            <a:r>
              <a:rPr lang="en-US" sz="2000" b="1" dirty="0">
                <a:solidFill>
                  <a:srgbClr val="002060"/>
                </a:solidFill>
                <a:latin typeface="+mn-lt"/>
              </a:rPr>
              <a:t>expected outcome(s) </a:t>
            </a:r>
            <a:r>
              <a:rPr lang="en-US" sz="2000" dirty="0">
                <a:solidFill>
                  <a:srgbClr val="002060"/>
                </a:solidFill>
                <a:latin typeface="+mn-lt"/>
              </a:rPr>
              <a:t>and documented results to date for each initiative been identified?</a:t>
            </a:r>
          </a:p>
        </p:txBody>
      </p:sp>
      <p:grpSp>
        <p:nvGrpSpPr>
          <p:cNvPr id="10" name="Group 9">
            <a:extLst>
              <a:ext uri="{FF2B5EF4-FFF2-40B4-BE49-F238E27FC236}">
                <a16:creationId xmlns:a16="http://schemas.microsoft.com/office/drawing/2014/main" id="{BC414AAB-A664-4FF9-B0D9-BFE70210AF93}"/>
              </a:ext>
            </a:extLst>
          </p:cNvPr>
          <p:cNvGrpSpPr/>
          <p:nvPr/>
        </p:nvGrpSpPr>
        <p:grpSpPr>
          <a:xfrm>
            <a:off x="7860620" y="4514940"/>
            <a:ext cx="1588180" cy="1676401"/>
            <a:chOff x="-140380" y="5333999"/>
            <a:chExt cx="1588180" cy="1676401"/>
          </a:xfrm>
        </p:grpSpPr>
        <p:pic>
          <p:nvPicPr>
            <p:cNvPr id="12" name="Content Placeholder 3">
              <a:extLst>
                <a:ext uri="{FF2B5EF4-FFF2-40B4-BE49-F238E27FC236}">
                  <a16:creationId xmlns:a16="http://schemas.microsoft.com/office/drawing/2014/main" id="{2CFD8560-155D-4CAD-A5C3-5D3F0C41AF29}"/>
                </a:ext>
              </a:extLst>
            </p:cNvPr>
            <p:cNvPicPr>
              <a:picLocks noChangeAspect="1"/>
            </p:cNvPicPr>
            <p:nvPr/>
          </p:nvPicPr>
          <p:blipFill>
            <a:blip r:embed="rId9"/>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13">
              <a:extLst>
                <a:ext uri="{FF2B5EF4-FFF2-40B4-BE49-F238E27FC236}">
                  <a16:creationId xmlns:a16="http://schemas.microsoft.com/office/drawing/2014/main" id="{52FABA57-F64B-4480-84BE-A2BC6DEC670A}"/>
                </a:ext>
              </a:extLst>
            </p:cNvPr>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V.C</a:t>
              </a:r>
            </a:p>
          </p:txBody>
        </p:sp>
      </p:grpSp>
    </p:spTree>
    <p:extLst>
      <p:ext uri="{BB962C8B-B14F-4D97-AF65-F5344CB8AC3E}">
        <p14:creationId xmlns:p14="http://schemas.microsoft.com/office/powerpoint/2010/main" val="71135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Alignment, Braiding &amp; Integration</a:t>
            </a:r>
          </a:p>
        </p:txBody>
      </p:sp>
      <p:sp>
        <p:nvSpPr>
          <p:cNvPr id="5" name="Content Placeholder 4">
            <a:extLst>
              <a:ext uri="{FF2B5EF4-FFF2-40B4-BE49-F238E27FC236}">
                <a16:creationId xmlns:a16="http://schemas.microsoft.com/office/drawing/2014/main" id="{73290141-F91E-FF4A-B5BF-AF19DBF0FF4C}"/>
              </a:ext>
            </a:extLst>
          </p:cNvPr>
          <p:cNvSpPr>
            <a:spLocks noGrp="1"/>
          </p:cNvSpPr>
          <p:nvPr>
            <p:ph idx="1"/>
          </p:nvPr>
        </p:nvSpPr>
        <p:spPr>
          <a:xfrm>
            <a:off x="457200" y="1600201"/>
            <a:ext cx="8229600" cy="792162"/>
          </a:xfrm>
          <a:solidFill>
            <a:schemeClr val="bg1"/>
          </a:solidFill>
        </p:spPr>
        <p:txBody>
          <a:bodyPr/>
          <a:lstStyle/>
          <a:p>
            <a:pPr marL="0" indent="0">
              <a:buNone/>
            </a:pPr>
            <a:r>
              <a:rPr lang="en-US" sz="2000" dirty="0">
                <a:solidFill>
                  <a:srgbClr val="008000"/>
                </a:solidFill>
              </a:rPr>
              <a:t>It’s not an either or choice – It’s about how these different approaches complement one another to meet your school’s needs</a:t>
            </a: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graphicFrame>
        <p:nvGraphicFramePr>
          <p:cNvPr id="9" name="Table 8">
            <a:extLst>
              <a:ext uri="{FF2B5EF4-FFF2-40B4-BE49-F238E27FC236}">
                <a16:creationId xmlns:a16="http://schemas.microsoft.com/office/drawing/2014/main" id="{992E0BB6-3C8C-AD48-94AA-E5B51786CB26}"/>
              </a:ext>
            </a:extLst>
          </p:cNvPr>
          <p:cNvGraphicFramePr>
            <a:graphicFrameLocks noGrp="1"/>
          </p:cNvGraphicFramePr>
          <p:nvPr>
            <p:extLst>
              <p:ext uri="{D42A27DB-BD31-4B8C-83A1-F6EECF244321}">
                <p14:modId xmlns:p14="http://schemas.microsoft.com/office/powerpoint/2010/main" val="3899836899"/>
              </p:ext>
            </p:extLst>
          </p:nvPr>
        </p:nvGraphicFramePr>
        <p:xfrm>
          <a:off x="2021005" y="2574926"/>
          <a:ext cx="6699249" cy="1005796"/>
        </p:xfrm>
        <a:graphic>
          <a:graphicData uri="http://schemas.openxmlformats.org/drawingml/2006/table">
            <a:tbl>
              <a:tblPr firstRow="1" bandRow="1">
                <a:tableStyleId>{5C22544A-7EE6-4342-B048-85BDC9FD1C3A}</a:tableStyleId>
              </a:tblPr>
              <a:tblGrid>
                <a:gridCol w="1066799">
                  <a:extLst>
                    <a:ext uri="{9D8B030D-6E8A-4147-A177-3AD203B41FA5}">
                      <a16:colId xmlns:a16="http://schemas.microsoft.com/office/drawing/2014/main" val="20001"/>
                    </a:ext>
                  </a:extLst>
                </a:gridCol>
                <a:gridCol w="1126490">
                  <a:extLst>
                    <a:ext uri="{9D8B030D-6E8A-4147-A177-3AD203B41FA5}">
                      <a16:colId xmlns:a16="http://schemas.microsoft.com/office/drawing/2014/main" val="20002"/>
                    </a:ext>
                  </a:extLst>
                </a:gridCol>
                <a:gridCol w="1126490">
                  <a:extLst>
                    <a:ext uri="{9D8B030D-6E8A-4147-A177-3AD203B41FA5}">
                      <a16:colId xmlns:a16="http://schemas.microsoft.com/office/drawing/2014/main" val="20003"/>
                    </a:ext>
                  </a:extLst>
                </a:gridCol>
                <a:gridCol w="1126490">
                  <a:extLst>
                    <a:ext uri="{9D8B030D-6E8A-4147-A177-3AD203B41FA5}">
                      <a16:colId xmlns:a16="http://schemas.microsoft.com/office/drawing/2014/main" val="20004"/>
                    </a:ext>
                  </a:extLst>
                </a:gridCol>
                <a:gridCol w="1126490">
                  <a:extLst>
                    <a:ext uri="{9D8B030D-6E8A-4147-A177-3AD203B41FA5}">
                      <a16:colId xmlns:a16="http://schemas.microsoft.com/office/drawing/2014/main" val="20005"/>
                    </a:ext>
                  </a:extLst>
                </a:gridCol>
                <a:gridCol w="1126490">
                  <a:extLst>
                    <a:ext uri="{9D8B030D-6E8A-4147-A177-3AD203B41FA5}">
                      <a16:colId xmlns:a16="http://schemas.microsoft.com/office/drawing/2014/main" val="20006"/>
                    </a:ext>
                  </a:extLst>
                </a:gridCol>
              </a:tblGrid>
              <a:tr h="137138">
                <a:tc rowSpan="2">
                  <a:txBody>
                    <a:bodyPr/>
                    <a:lstStyle/>
                    <a:p>
                      <a:pPr algn="ctr"/>
                      <a:endParaRPr lang="en-US" sz="1800" b="1" dirty="0">
                        <a:solidFill>
                          <a:schemeClr val="tx1"/>
                        </a:solidFill>
                      </a:endParaRPr>
                    </a:p>
                    <a:p>
                      <a:pPr algn="ctr"/>
                      <a:r>
                        <a:rPr lang="en-US" sz="1800" b="1" dirty="0">
                          <a:solidFill>
                            <a:schemeClr val="tx1"/>
                          </a:solidFill>
                        </a:rPr>
                        <a:t>NJTSS</a:t>
                      </a:r>
                    </a:p>
                    <a:p>
                      <a:pPr algn="ctr"/>
                      <a:r>
                        <a:rPr lang="en-US" sz="1800" b="1" dirty="0">
                          <a:solidFill>
                            <a:schemeClr val="tx1"/>
                          </a:solidFill>
                        </a:rPr>
                        <a:t>/PBIS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lang="en-US" sz="1800" baseline="0" dirty="0">
                          <a:solidFill>
                            <a:srgbClr val="008F00"/>
                          </a:solidFill>
                        </a:rPr>
                        <a:t>Popular Initiatives, Programs and Interventions</a:t>
                      </a:r>
                      <a:endParaRPr lang="en-US" sz="1800" dirty="0">
                        <a:solidFill>
                          <a:srgbClr val="008F00"/>
                        </a:solidFill>
                      </a:endParaRP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640060">
                <a:tc vMerge="1">
                  <a:txBody>
                    <a:bodyPr/>
                    <a:lstStyle/>
                    <a:p>
                      <a:pPr algn="ctr"/>
                      <a:endParaRPr lang="en-US" sz="1200" b="1" dirty="0"/>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Character</a:t>
                      </a:r>
                      <a:r>
                        <a:rPr lang="en-US" sz="1200" b="1" baseline="0" dirty="0"/>
                        <a:t> Education</a:t>
                      </a:r>
                      <a:endParaRPr lang="en-US" sz="1200" b="1" dirty="0"/>
                    </a:p>
                    <a:p>
                      <a:pPr algn="ct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Restorative Practices</a:t>
                      </a:r>
                    </a:p>
                    <a:p>
                      <a:pPr algn="ct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t>Responsive</a:t>
                      </a:r>
                      <a:r>
                        <a:rPr lang="en-US" sz="1200" b="1" baseline="0" dirty="0"/>
                        <a:t> Classroom</a:t>
                      </a: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t>Mindfulness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t>Bully Prevention</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D2403D34-B559-8343-89B7-1C13BDF10CB8}"/>
              </a:ext>
            </a:extLst>
          </p:cNvPr>
          <p:cNvSpPr txBox="1"/>
          <p:nvPr/>
        </p:nvSpPr>
        <p:spPr>
          <a:xfrm>
            <a:off x="-19362" y="6214030"/>
            <a:ext cx="9163361" cy="746358"/>
          </a:xfrm>
          <a:prstGeom prst="rect">
            <a:avLst/>
          </a:prstGeom>
          <a:solidFill>
            <a:schemeClr val="bg1"/>
          </a:solidFill>
        </p:spPr>
        <p:txBody>
          <a:bodyPr wrap="square" rtlCol="0">
            <a:spAutoFit/>
          </a:bodyPr>
          <a:lstStyle/>
          <a:p>
            <a:pPr algn="ctr"/>
            <a:endParaRPr kumimoji="0" lang="en-US" sz="1400" b="0" i="0" u="none" strike="noStrike" kern="1200" cap="none" spc="0" normalizeH="0" baseline="0" noProof="0" dirty="0">
              <a:ln>
                <a:noFill/>
              </a:ln>
              <a:solidFill>
                <a:srgbClr val="008F00"/>
              </a:solidFill>
              <a:effectLst/>
              <a:uLnTx/>
              <a:uFillTx/>
              <a:latin typeface="Arial" pitchFamily="-1" charset="0"/>
              <a:ea typeface="ＭＳ Ｐゴシック" pitchFamily="-108" charset="-128"/>
            </a:endParaRPr>
          </a:p>
          <a:p>
            <a:pPr algn="ctr"/>
            <a:r>
              <a:rPr kumimoji="0" lang="en-US" sz="1450" b="0" i="0" u="none" strike="noStrike" kern="1200" cap="none" spc="0" normalizeH="0" baseline="0" noProof="0" dirty="0">
                <a:ln>
                  <a:noFill/>
                </a:ln>
                <a:solidFill>
                  <a:srgbClr val="008F00"/>
                </a:solidFill>
                <a:effectLst/>
                <a:uLnTx/>
                <a:uFillTx/>
              </a:rPr>
              <a:t>(Example courtesy of NJ PBSIS, </a:t>
            </a:r>
            <a:r>
              <a:rPr lang="en-US" sz="1450" noProof="0" dirty="0">
                <a:solidFill>
                  <a:srgbClr val="008F00"/>
                </a:solidFill>
              </a:rPr>
              <a:t>i</a:t>
            </a:r>
            <a:r>
              <a:rPr lang="en-US" altLang="en-US" sz="1450" dirty="0">
                <a:solidFill>
                  <a:srgbClr val="008F00"/>
                </a:solidFill>
              </a:rPr>
              <a:t>n partnership with NJDOE OSE funded by IDEA funds - Part B 2018-2019</a:t>
            </a:r>
            <a:r>
              <a:rPr kumimoji="0" lang="en-US" sz="1450" b="0" i="0" u="none" strike="noStrike" kern="1200" cap="none" spc="0" normalizeH="0" baseline="0" noProof="0" dirty="0">
                <a:ln>
                  <a:noFill/>
                </a:ln>
                <a:solidFill>
                  <a:srgbClr val="008F00"/>
                </a:solidFill>
                <a:effectLst/>
                <a:uLnTx/>
                <a:uFillTx/>
              </a:rPr>
              <a:t>)</a:t>
            </a:r>
          </a:p>
          <a:p>
            <a:pPr algn="ctr"/>
            <a:endParaRPr kumimoji="0" lang="en-US" sz="1400" b="0" i="0" u="none" strike="noStrike" kern="1200" cap="none" spc="0" normalizeH="0" baseline="0" noProof="0" dirty="0">
              <a:ln>
                <a:noFill/>
              </a:ln>
              <a:solidFill>
                <a:srgbClr val="008F00"/>
              </a:solidFill>
              <a:effectLst/>
              <a:uLnTx/>
              <a:uFillTx/>
              <a:latin typeface="Arial" pitchFamily="-1" charset="0"/>
              <a:ea typeface="ＭＳ Ｐゴシック" pitchFamily="-108" charset="-128"/>
            </a:endParaRPr>
          </a:p>
        </p:txBody>
      </p:sp>
    </p:spTree>
    <p:extLst>
      <p:ext uri="{BB962C8B-B14F-4D97-AF65-F5344CB8AC3E}">
        <p14:creationId xmlns:p14="http://schemas.microsoft.com/office/powerpoint/2010/main" val="24585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87A1B-B93D-4944-ADD9-0697E63DB77F}"/>
              </a:ext>
            </a:extLst>
          </p:cNvPr>
          <p:cNvSpPr/>
          <p:nvPr/>
        </p:nvSpPr>
        <p:spPr>
          <a:xfrm>
            <a:off x="165648" y="3462954"/>
            <a:ext cx="3388749" cy="8042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dirty="0">
                <a:solidFill>
                  <a:schemeClr val="bg1"/>
                </a:solidFill>
                <a:ea typeface="ＭＳ Ｐゴシック" pitchFamily="-108" charset="-128"/>
                <a:cs typeface="ＭＳ Ｐゴシック" pitchFamily="-108" charset="-128"/>
              </a:rPr>
              <a:t>Aligning Initiatives, </a:t>
            </a:r>
            <a:br>
              <a:rPr lang="en-US" sz="3600" dirty="0">
                <a:solidFill>
                  <a:schemeClr val="bg1"/>
                </a:solidFill>
                <a:ea typeface="ＭＳ Ｐゴシック" pitchFamily="-108" charset="-128"/>
                <a:cs typeface="ＭＳ Ｐゴシック" pitchFamily="-108" charset="-128"/>
              </a:rPr>
            </a:br>
            <a:r>
              <a:rPr lang="en-US" sz="3600" dirty="0">
                <a:solidFill>
                  <a:schemeClr val="bg1"/>
                </a:solidFill>
                <a:ea typeface="ＭＳ Ｐゴシック" pitchFamily="-108" charset="-128"/>
                <a:cs typeface="ＭＳ Ｐゴシック" pitchFamily="-108" charset="-128"/>
              </a:rPr>
              <a:t>Programs, &amp; Practices</a:t>
            </a:r>
          </a:p>
        </p:txBody>
      </p:sp>
      <p:pic>
        <p:nvPicPr>
          <p:cNvPr id="9" name="Picture 8">
            <a:extLst>
              <a:ext uri="{FF2B5EF4-FFF2-40B4-BE49-F238E27FC236}">
                <a16:creationId xmlns:a16="http://schemas.microsoft.com/office/drawing/2014/main" id="{35E143EA-C031-4B44-982C-BB81DAAE51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01506" y="290358"/>
            <a:ext cx="1142494" cy="1143000"/>
          </a:xfrm>
          <a:prstGeom prst="rect">
            <a:avLst/>
          </a:prstGeom>
          <a:noFill/>
          <a:ln>
            <a:noFill/>
          </a:ln>
        </p:spPr>
      </p:pic>
      <p:sp>
        <p:nvSpPr>
          <p:cNvPr id="11" name="Rectangle 10">
            <a:extLst>
              <a:ext uri="{FF2B5EF4-FFF2-40B4-BE49-F238E27FC236}">
                <a16:creationId xmlns:a16="http://schemas.microsoft.com/office/drawing/2014/main" id="{AD700695-7A26-8B4D-80C7-0655ABFCA4B1}"/>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0" y="1819458"/>
          <a:ext cx="36438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8"/>
          <a:stretch>
            <a:fillRect/>
          </a:stretch>
        </p:blipFill>
        <p:spPr>
          <a:xfrm>
            <a:off x="165648" y="31597"/>
            <a:ext cx="901152" cy="1170327"/>
          </a:xfrm>
          <a:prstGeom prst="rect">
            <a:avLst/>
          </a:prstGeom>
        </p:spPr>
      </p:pic>
      <p:sp>
        <p:nvSpPr>
          <p:cNvPr id="16" name="TextBox 15">
            <a:extLst>
              <a:ext uri="{FF2B5EF4-FFF2-40B4-BE49-F238E27FC236}">
                <a16:creationId xmlns:a16="http://schemas.microsoft.com/office/drawing/2014/main" id="{E579AB6C-B014-7148-B1C1-323F0FE8BCD5}"/>
              </a:ext>
            </a:extLst>
          </p:cNvPr>
          <p:cNvSpPr txBox="1"/>
          <p:nvPr/>
        </p:nvSpPr>
        <p:spPr>
          <a:xfrm>
            <a:off x="1136628" y="1309500"/>
            <a:ext cx="7550172" cy="477054"/>
          </a:xfrm>
          <a:prstGeom prst="rect">
            <a:avLst/>
          </a:prstGeom>
          <a:noFill/>
        </p:spPr>
        <p:txBody>
          <a:bodyPr wrap="square" rtlCol="0">
            <a:spAutoFit/>
          </a:bodyPr>
          <a:lstStyle/>
          <a:p>
            <a:r>
              <a:rPr lang="en-US" sz="2400" b="1" dirty="0">
                <a:solidFill>
                  <a:srgbClr val="002060"/>
                </a:solidFill>
                <a:latin typeface="+mj-lt"/>
              </a:rPr>
              <a:t>Step 1: Leadership Team Assesses </a:t>
            </a:r>
            <a:r>
              <a:rPr lang="en-US" sz="2400" b="1" u="sng" dirty="0">
                <a:solidFill>
                  <a:srgbClr val="002060"/>
                </a:solidFill>
                <a:latin typeface="+mj-lt"/>
              </a:rPr>
              <a:t>Current</a:t>
            </a:r>
            <a:r>
              <a:rPr lang="en-US" sz="2400" b="1" dirty="0">
                <a:solidFill>
                  <a:srgbClr val="002060"/>
                </a:solidFill>
                <a:latin typeface="+mj-lt"/>
              </a:rPr>
              <a:t> Initiatives</a:t>
            </a:r>
          </a:p>
        </p:txBody>
      </p:sp>
      <p:sp>
        <p:nvSpPr>
          <p:cNvPr id="3" name="TextBox 2">
            <a:extLst>
              <a:ext uri="{FF2B5EF4-FFF2-40B4-BE49-F238E27FC236}">
                <a16:creationId xmlns:a16="http://schemas.microsoft.com/office/drawing/2014/main" id="{9A0F34B2-0454-E147-9E34-B95DA068DFF8}"/>
              </a:ext>
            </a:extLst>
          </p:cNvPr>
          <p:cNvSpPr txBox="1"/>
          <p:nvPr/>
        </p:nvSpPr>
        <p:spPr>
          <a:xfrm>
            <a:off x="3794625" y="1782837"/>
            <a:ext cx="5349375" cy="4093428"/>
          </a:xfrm>
          <a:prstGeom prst="rect">
            <a:avLst/>
          </a:prstGeom>
          <a:noFill/>
        </p:spPr>
        <p:txBody>
          <a:bodyPr wrap="square" rtlCol="0">
            <a:spAutoFit/>
          </a:bodyPr>
          <a:lstStyle/>
          <a:p>
            <a:pPr marL="244475" indent="-244475">
              <a:buFont typeface="+mj-lt"/>
              <a:buAutoNum type="alphaLcParenR"/>
            </a:pPr>
            <a:r>
              <a:rPr lang="en-US" sz="2000" dirty="0">
                <a:solidFill>
                  <a:srgbClr val="002060"/>
                </a:solidFill>
                <a:latin typeface="+mn-lt"/>
              </a:rPr>
              <a:t>Have the </a:t>
            </a:r>
            <a:r>
              <a:rPr lang="en-US" sz="2000" b="1" dirty="0">
                <a:solidFill>
                  <a:srgbClr val="002060"/>
                </a:solidFill>
                <a:latin typeface="+mn-lt"/>
              </a:rPr>
              <a:t>specifics</a:t>
            </a:r>
            <a:r>
              <a:rPr lang="en-US" sz="2000" dirty="0">
                <a:solidFill>
                  <a:srgbClr val="002060"/>
                </a:solidFill>
                <a:latin typeface="+mn-lt"/>
              </a:rPr>
              <a:t> of team-based leadership and coordination for each related initiative been identified?</a:t>
            </a:r>
          </a:p>
          <a:p>
            <a:pPr marL="244475" indent="-244475">
              <a:buFont typeface="+mj-lt"/>
              <a:buAutoNum type="alphaLcParenR"/>
            </a:pPr>
            <a:r>
              <a:rPr lang="en-US" sz="2000" dirty="0">
                <a:solidFill>
                  <a:srgbClr val="002060"/>
                </a:solidFill>
                <a:latin typeface="+mn-lt"/>
              </a:rPr>
              <a:t>Have the </a:t>
            </a:r>
            <a:r>
              <a:rPr lang="en-US" sz="2000" b="1" dirty="0">
                <a:solidFill>
                  <a:srgbClr val="002060"/>
                </a:solidFill>
                <a:latin typeface="+mn-lt"/>
              </a:rPr>
              <a:t>fidelity measures </a:t>
            </a:r>
            <a:r>
              <a:rPr lang="en-US" sz="2000" dirty="0">
                <a:solidFill>
                  <a:srgbClr val="002060"/>
                </a:solidFill>
                <a:latin typeface="+mn-lt"/>
              </a:rPr>
              <a:t>for each initiative been identified?</a:t>
            </a:r>
          </a:p>
          <a:p>
            <a:pPr marL="244475" indent="-244475">
              <a:buFont typeface="+mj-lt"/>
              <a:buAutoNum type="alphaLcParenR"/>
            </a:pPr>
            <a:r>
              <a:rPr lang="en-US" sz="2000" dirty="0">
                <a:solidFill>
                  <a:srgbClr val="002060"/>
                </a:solidFill>
                <a:latin typeface="+mn-lt"/>
              </a:rPr>
              <a:t>Have the specific </a:t>
            </a:r>
            <a:r>
              <a:rPr lang="en-US" sz="2000" b="1" dirty="0">
                <a:solidFill>
                  <a:srgbClr val="002060"/>
                </a:solidFill>
                <a:latin typeface="+mn-lt"/>
              </a:rPr>
              <a:t>core practices </a:t>
            </a:r>
            <a:r>
              <a:rPr lang="en-US" sz="2000" dirty="0">
                <a:solidFill>
                  <a:srgbClr val="002060"/>
                </a:solidFill>
                <a:latin typeface="+mn-lt"/>
              </a:rPr>
              <a:t>across each tier been identified?</a:t>
            </a:r>
          </a:p>
          <a:p>
            <a:pPr marL="244475" indent="-244475">
              <a:buFont typeface="+mj-lt"/>
              <a:buAutoNum type="alphaLcParenR"/>
            </a:pPr>
            <a:r>
              <a:rPr lang="en-US" sz="2000" dirty="0">
                <a:solidFill>
                  <a:srgbClr val="002060"/>
                </a:solidFill>
                <a:latin typeface="+mn-lt"/>
              </a:rPr>
              <a:t>Have the </a:t>
            </a:r>
            <a:r>
              <a:rPr lang="en-US" sz="2000" b="1" dirty="0">
                <a:solidFill>
                  <a:srgbClr val="002060"/>
                </a:solidFill>
                <a:latin typeface="+mn-lt"/>
              </a:rPr>
              <a:t>outcome measure(s) </a:t>
            </a:r>
            <a:r>
              <a:rPr lang="en-US" sz="2000" dirty="0">
                <a:solidFill>
                  <a:srgbClr val="002060"/>
                </a:solidFill>
                <a:latin typeface="+mn-lt"/>
              </a:rPr>
              <a:t>been identified for each initiative?</a:t>
            </a:r>
          </a:p>
          <a:p>
            <a:pPr marL="244475" indent="-244475">
              <a:buFont typeface="+mj-lt"/>
              <a:buAutoNum type="alphaLcParenR"/>
            </a:pPr>
            <a:r>
              <a:rPr lang="en-US" sz="2000" dirty="0">
                <a:solidFill>
                  <a:srgbClr val="002060"/>
                </a:solidFill>
                <a:latin typeface="+mn-lt"/>
              </a:rPr>
              <a:t>Have the comprehensive </a:t>
            </a:r>
            <a:r>
              <a:rPr lang="en-US" sz="2000" b="1" dirty="0">
                <a:solidFill>
                  <a:srgbClr val="002060"/>
                </a:solidFill>
                <a:latin typeface="+mn-lt"/>
              </a:rPr>
              <a:t>screening measure(s) </a:t>
            </a:r>
            <a:r>
              <a:rPr lang="en-US" sz="2000" dirty="0">
                <a:solidFill>
                  <a:srgbClr val="002060"/>
                </a:solidFill>
                <a:latin typeface="+mn-lt"/>
              </a:rPr>
              <a:t>for each initiative been identified?</a:t>
            </a:r>
          </a:p>
          <a:p>
            <a:pPr marL="244475" indent="-244475">
              <a:buFont typeface="+mj-lt"/>
              <a:buAutoNum type="alphaLcParenR"/>
            </a:pPr>
            <a:r>
              <a:rPr lang="en-US" sz="2000" dirty="0">
                <a:solidFill>
                  <a:srgbClr val="002060"/>
                </a:solidFill>
                <a:latin typeface="+mn-lt"/>
              </a:rPr>
              <a:t>Have the current </a:t>
            </a:r>
            <a:r>
              <a:rPr lang="en-US" sz="2000" b="1" dirty="0">
                <a:solidFill>
                  <a:srgbClr val="002060"/>
                </a:solidFill>
                <a:latin typeface="+mn-lt"/>
              </a:rPr>
              <a:t>professional development plan</a:t>
            </a:r>
            <a:r>
              <a:rPr lang="en-US" sz="2000" dirty="0">
                <a:solidFill>
                  <a:srgbClr val="002060"/>
                </a:solidFill>
                <a:latin typeface="+mn-lt"/>
              </a:rPr>
              <a:t>s been identified?</a:t>
            </a:r>
          </a:p>
        </p:txBody>
      </p:sp>
    </p:spTree>
    <p:extLst>
      <p:ext uri="{BB962C8B-B14F-4D97-AF65-F5344CB8AC3E}">
        <p14:creationId xmlns:p14="http://schemas.microsoft.com/office/powerpoint/2010/main" val="409157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chemeClr val="accent3"/>
          </a:solidFill>
        </p:spPr>
        <p:txBody>
          <a:bodyPr/>
          <a:lstStyle/>
          <a:p>
            <a:r>
              <a:rPr lang="en-US" dirty="0">
                <a:solidFill>
                  <a:srgbClr val="008000"/>
                </a:solidFill>
              </a:rPr>
              <a:t>Example: Alignment, Braiding &amp; Integration</a:t>
            </a:r>
          </a:p>
        </p:txBody>
      </p:sp>
      <p:sp>
        <p:nvSpPr>
          <p:cNvPr id="5" name="Content Placeholder 4">
            <a:extLst>
              <a:ext uri="{FF2B5EF4-FFF2-40B4-BE49-F238E27FC236}">
                <a16:creationId xmlns:a16="http://schemas.microsoft.com/office/drawing/2014/main" id="{73290141-F91E-FF4A-B5BF-AF19DBF0FF4C}"/>
              </a:ext>
            </a:extLst>
          </p:cNvPr>
          <p:cNvSpPr>
            <a:spLocks noGrp="1"/>
          </p:cNvSpPr>
          <p:nvPr>
            <p:ph idx="1"/>
          </p:nvPr>
        </p:nvSpPr>
        <p:spPr>
          <a:xfrm>
            <a:off x="457200" y="1600201"/>
            <a:ext cx="8229600" cy="792162"/>
          </a:xfrm>
          <a:solidFill>
            <a:schemeClr val="bg1"/>
          </a:solidFill>
        </p:spPr>
        <p:txBody>
          <a:bodyPr/>
          <a:lstStyle/>
          <a:p>
            <a:pPr marL="0" indent="0">
              <a:buNone/>
            </a:pPr>
            <a:r>
              <a:rPr lang="en-US" sz="2000" dirty="0">
                <a:solidFill>
                  <a:srgbClr val="008000"/>
                </a:solidFill>
              </a:rPr>
              <a:t>It’s not an either or choice – It’s about how these different approaches complement one another to meet your school’s needs</a:t>
            </a: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graphicFrame>
        <p:nvGraphicFramePr>
          <p:cNvPr id="9" name="Table 8">
            <a:extLst>
              <a:ext uri="{FF2B5EF4-FFF2-40B4-BE49-F238E27FC236}">
                <a16:creationId xmlns:a16="http://schemas.microsoft.com/office/drawing/2014/main" id="{992E0BB6-3C8C-AD48-94AA-E5B51786CB26}"/>
              </a:ext>
            </a:extLst>
          </p:cNvPr>
          <p:cNvGraphicFramePr>
            <a:graphicFrameLocks noGrp="1"/>
          </p:cNvGraphicFramePr>
          <p:nvPr>
            <p:extLst>
              <p:ext uri="{D42A27DB-BD31-4B8C-83A1-F6EECF244321}">
                <p14:modId xmlns:p14="http://schemas.microsoft.com/office/powerpoint/2010/main" val="3738317572"/>
              </p:ext>
            </p:extLst>
          </p:nvPr>
        </p:nvGraphicFramePr>
        <p:xfrm>
          <a:off x="0" y="1447800"/>
          <a:ext cx="9061449" cy="514977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1126490">
                  <a:extLst>
                    <a:ext uri="{9D8B030D-6E8A-4147-A177-3AD203B41FA5}">
                      <a16:colId xmlns:a16="http://schemas.microsoft.com/office/drawing/2014/main" val="20002"/>
                    </a:ext>
                  </a:extLst>
                </a:gridCol>
                <a:gridCol w="1126490">
                  <a:extLst>
                    <a:ext uri="{9D8B030D-6E8A-4147-A177-3AD203B41FA5}">
                      <a16:colId xmlns:a16="http://schemas.microsoft.com/office/drawing/2014/main" val="20003"/>
                    </a:ext>
                  </a:extLst>
                </a:gridCol>
                <a:gridCol w="1126490">
                  <a:extLst>
                    <a:ext uri="{9D8B030D-6E8A-4147-A177-3AD203B41FA5}">
                      <a16:colId xmlns:a16="http://schemas.microsoft.com/office/drawing/2014/main" val="20004"/>
                    </a:ext>
                  </a:extLst>
                </a:gridCol>
                <a:gridCol w="1126490">
                  <a:extLst>
                    <a:ext uri="{9D8B030D-6E8A-4147-A177-3AD203B41FA5}">
                      <a16:colId xmlns:a16="http://schemas.microsoft.com/office/drawing/2014/main" val="20005"/>
                    </a:ext>
                  </a:extLst>
                </a:gridCol>
                <a:gridCol w="1126490">
                  <a:extLst>
                    <a:ext uri="{9D8B030D-6E8A-4147-A177-3AD203B41FA5}">
                      <a16:colId xmlns:a16="http://schemas.microsoft.com/office/drawing/2014/main" val="20006"/>
                    </a:ext>
                  </a:extLst>
                </a:gridCol>
              </a:tblGrid>
              <a:tr h="137138">
                <a:tc rowSpan="2">
                  <a:txBody>
                    <a:bodyPr/>
                    <a:lstStyle/>
                    <a:p>
                      <a:pPr algn="ctr"/>
                      <a:r>
                        <a:rPr lang="en-US" sz="1800" b="1" dirty="0">
                          <a:solidFill>
                            <a:srgbClr val="008F00"/>
                          </a:solidFill>
                        </a:rPr>
                        <a:t>Universal</a:t>
                      </a:r>
                      <a:r>
                        <a:rPr lang="en-US" sz="1800" b="1" baseline="0" dirty="0">
                          <a:solidFill>
                            <a:srgbClr val="008F00"/>
                          </a:solidFill>
                        </a:rPr>
                        <a:t> Intervention</a:t>
                      </a:r>
                      <a:r>
                        <a:rPr lang="en-US" sz="1800" b="1" dirty="0">
                          <a:solidFill>
                            <a:srgbClr val="008F00"/>
                          </a:solidFill>
                        </a:rPr>
                        <a:t> Components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lang="en-US" sz="1800" b="1" dirty="0">
                        <a:solidFill>
                          <a:schemeClr val="tx1"/>
                        </a:solidFill>
                      </a:endParaRPr>
                    </a:p>
                    <a:p>
                      <a:pPr algn="ctr"/>
                      <a:r>
                        <a:rPr lang="en-US" sz="1800" b="1" dirty="0">
                          <a:solidFill>
                            <a:schemeClr val="tx1"/>
                          </a:solidFill>
                        </a:rPr>
                        <a:t>NJTSS</a:t>
                      </a:r>
                    </a:p>
                    <a:p>
                      <a:pPr algn="ctr"/>
                      <a:r>
                        <a:rPr lang="en-US" sz="1800" b="1" dirty="0">
                          <a:solidFill>
                            <a:schemeClr val="tx1"/>
                          </a:solidFill>
                        </a:rPr>
                        <a:t>/PBIS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lang="en-US" sz="1800" baseline="0" dirty="0">
                          <a:solidFill>
                            <a:srgbClr val="008F00"/>
                          </a:solidFill>
                        </a:rPr>
                        <a:t>Popular Initiatives, Programs and Interventions</a:t>
                      </a:r>
                      <a:endParaRPr lang="en-US" sz="1800" dirty="0">
                        <a:solidFill>
                          <a:srgbClr val="008F00"/>
                        </a:solidFill>
                      </a:endParaRP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640060">
                <a:tc vMerge="1">
                  <a:txBody>
                    <a:bodyPr/>
                    <a:lstStyle/>
                    <a:p>
                      <a:pPr algn="ctr"/>
                      <a:endParaRPr lang="en-US" sz="1400" b="1"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b="1" dirty="0"/>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Character</a:t>
                      </a:r>
                      <a:r>
                        <a:rPr lang="en-US" sz="1200" b="1" baseline="0" dirty="0"/>
                        <a:t> Education</a:t>
                      </a:r>
                      <a:endParaRPr lang="en-US" sz="1200" b="1" dirty="0"/>
                    </a:p>
                    <a:p>
                      <a:pPr algn="ct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Restorative Practices</a:t>
                      </a:r>
                    </a:p>
                    <a:p>
                      <a:pPr algn="ct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t>Responsive</a:t>
                      </a:r>
                      <a:r>
                        <a:rPr lang="en-US" sz="1200" b="1" baseline="0" dirty="0"/>
                        <a:t> Classroom</a:t>
                      </a: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err="1"/>
                        <a:t>Mindulness</a:t>
                      </a: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t>Bully Prevention</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3380">
                <a:tc>
                  <a:txBody>
                    <a:bodyPr/>
                    <a:lstStyle/>
                    <a:p>
                      <a:pPr algn="ctr"/>
                      <a:r>
                        <a:rPr lang="en-US" sz="1200" b="1" dirty="0"/>
                        <a:t>Operationalized SW Expectations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 </a:t>
                      </a:r>
                    </a:p>
                    <a:p>
                      <a:pPr algn="ctr"/>
                      <a:r>
                        <a:rPr lang="en-US" sz="900" dirty="0"/>
                        <a:t>Specific to Bullying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3380">
                <a:tc>
                  <a:txBody>
                    <a:bodyPr/>
                    <a:lstStyle/>
                    <a:p>
                      <a:pPr algn="ctr"/>
                      <a:r>
                        <a:rPr lang="en-US" sz="1200" b="1" dirty="0"/>
                        <a:t>Anchor Instruction to Teach Expectations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t>X</a:t>
                      </a:r>
                    </a:p>
                    <a:p>
                      <a:pPr algn="ctr"/>
                      <a:r>
                        <a:rPr lang="en-US" sz="1000" dirty="0"/>
                        <a:t>Specific to RP</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Specific to Bullying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8980">
                <a:tc>
                  <a:txBody>
                    <a:bodyPr/>
                    <a:lstStyle/>
                    <a:p>
                      <a:pPr algn="ctr"/>
                      <a:r>
                        <a:rPr lang="en-US" sz="1200" b="1" dirty="0"/>
                        <a:t>Reinforcement System</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7179">
                <a:tc>
                  <a:txBody>
                    <a:bodyPr/>
                    <a:lstStyle/>
                    <a:p>
                      <a:pPr algn="ctr"/>
                      <a:r>
                        <a:rPr lang="en-US" sz="1200" b="1" dirty="0"/>
                        <a:t>Consistent Response </a:t>
                      </a:r>
                    </a:p>
                    <a:p>
                      <a:pPr algn="ctr"/>
                      <a:r>
                        <a:rPr lang="en-US" sz="1200" b="1" dirty="0"/>
                        <a:t>to Infractions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8980">
                <a:tc>
                  <a:txBody>
                    <a:bodyPr/>
                    <a:lstStyle/>
                    <a:p>
                      <a:pPr algn="ctr"/>
                      <a:r>
                        <a:rPr lang="en-US" sz="1200" b="1" dirty="0"/>
                        <a:t>Emphasis on </a:t>
                      </a:r>
                    </a:p>
                    <a:p>
                      <a:pPr algn="ctr"/>
                      <a:r>
                        <a:rPr lang="en-US" sz="1200" b="1" dirty="0"/>
                        <a:t>Core Prevention Practices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r>
                        <a:rPr lang="en-US" sz="1100" baseline="0" dirty="0"/>
                        <a:t> – some elements</a:t>
                      </a: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8980">
                <a:tc>
                  <a:txBody>
                    <a:bodyPr/>
                    <a:lstStyle/>
                    <a:p>
                      <a:pPr algn="ctr"/>
                      <a:r>
                        <a:rPr lang="en-US" sz="1200" b="1" dirty="0"/>
                        <a:t>Engagement</a:t>
                      </a:r>
                      <a:r>
                        <a:rPr lang="en-US" sz="1200" b="1" baseline="0" dirty="0"/>
                        <a:t> Opportunities</a:t>
                      </a: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94340">
                <a:tc>
                  <a:txBody>
                    <a:bodyPr/>
                    <a:lstStyle/>
                    <a:p>
                      <a:pPr algn="ctr"/>
                      <a:r>
                        <a:rPr lang="en-US" sz="1200" b="1" dirty="0"/>
                        <a:t>Data-Driven </a:t>
                      </a:r>
                    </a:p>
                    <a:p>
                      <a:pPr algn="ctr"/>
                      <a:r>
                        <a:rPr lang="en-US" sz="1200" b="1" dirty="0"/>
                        <a:t>Decision Making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p>
                      <a:pPr algn="ctr"/>
                      <a:r>
                        <a:rPr lang="en-US" sz="1100" dirty="0"/>
                        <a:t>Climate Surveys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Specific to Bullying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57179">
                <a:tc>
                  <a:txBody>
                    <a:bodyPr/>
                    <a:lstStyle/>
                    <a:p>
                      <a:pPr algn="ctr"/>
                      <a:r>
                        <a:rPr lang="en-US" sz="1200" b="1" dirty="0"/>
                        <a:t>Re-envisioning of the </a:t>
                      </a:r>
                    </a:p>
                    <a:p>
                      <a:pPr algn="ctr"/>
                      <a:r>
                        <a:rPr lang="en-US" sz="1200" b="1" dirty="0"/>
                        <a:t>Discipline System</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33380">
                <a:tc>
                  <a:txBody>
                    <a:bodyPr/>
                    <a:lstStyle/>
                    <a:p>
                      <a:pPr algn="ctr"/>
                      <a:r>
                        <a:rPr lang="en-US" sz="1200" b="1" dirty="0"/>
                        <a:t>Family Component</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Specific to Bullying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8" name="TextBox 7">
            <a:extLst>
              <a:ext uri="{FF2B5EF4-FFF2-40B4-BE49-F238E27FC236}">
                <a16:creationId xmlns:a16="http://schemas.microsoft.com/office/drawing/2014/main" id="{D2403D34-B559-8343-89B7-1C13BDF10CB8}"/>
              </a:ext>
            </a:extLst>
          </p:cNvPr>
          <p:cNvSpPr txBox="1"/>
          <p:nvPr/>
        </p:nvSpPr>
        <p:spPr>
          <a:xfrm>
            <a:off x="-19362" y="6629400"/>
            <a:ext cx="9163361" cy="315471"/>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50" b="0" i="0" u="none" strike="noStrike" kern="1200" cap="none" spc="0" normalizeH="0" baseline="0" noProof="0" dirty="0">
                <a:ln>
                  <a:noFill/>
                </a:ln>
                <a:solidFill>
                  <a:srgbClr val="008F00"/>
                </a:solidFill>
                <a:effectLst/>
                <a:uLnTx/>
                <a:uFillTx/>
                <a:latin typeface="Arial" pitchFamily="-1" charset="0"/>
                <a:ea typeface="ＭＳ Ｐゴシック" pitchFamily="-108" charset="-128"/>
              </a:rPr>
              <a:t>(Example courtesy of NJ PBIS, </a:t>
            </a:r>
            <a:r>
              <a:rPr lang="en-US" sz="1450" dirty="0">
                <a:solidFill>
                  <a:srgbClr val="008F00"/>
                </a:solidFill>
              </a:rPr>
              <a:t>i</a:t>
            </a:r>
            <a:r>
              <a:rPr kumimoji="0" lang="en-US" altLang="en-US" sz="1450" b="0" i="0" u="none" strike="noStrike" kern="1200" cap="none" spc="0" normalizeH="0" baseline="0" noProof="0" dirty="0">
                <a:ln>
                  <a:noFill/>
                </a:ln>
                <a:solidFill>
                  <a:srgbClr val="008F00"/>
                </a:solidFill>
                <a:effectLst/>
                <a:uLnTx/>
                <a:uFillTx/>
                <a:latin typeface="Arial" pitchFamily="-1" charset="0"/>
                <a:ea typeface="ＭＳ Ｐゴシック" pitchFamily="-108" charset="-128"/>
              </a:rPr>
              <a:t>n partnership with NJDOE OSE funded by IDEA funds - Part B 2018-2019</a:t>
            </a:r>
            <a:r>
              <a:rPr kumimoji="0" lang="en-US" sz="1450" b="0" i="0" u="none" strike="noStrike" kern="1200" cap="none" spc="0" normalizeH="0" baseline="0" noProof="0" dirty="0">
                <a:ln>
                  <a:noFill/>
                </a:ln>
                <a:solidFill>
                  <a:srgbClr val="008F00"/>
                </a:solidFill>
                <a:effectLst/>
                <a:uLnTx/>
                <a:uFillTx/>
                <a:latin typeface="Arial" pitchFamily="-1" charset="0"/>
                <a:ea typeface="ＭＳ Ｐゴシック" pitchFamily="-108" charset="-128"/>
              </a:rPr>
              <a:t>)</a:t>
            </a:r>
          </a:p>
        </p:txBody>
      </p:sp>
    </p:spTree>
    <p:extLst>
      <p:ext uri="{BB962C8B-B14F-4D97-AF65-F5344CB8AC3E}">
        <p14:creationId xmlns:p14="http://schemas.microsoft.com/office/powerpoint/2010/main" val="161787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87A1B-B93D-4944-ADD9-0697E63DB77F}"/>
              </a:ext>
            </a:extLst>
          </p:cNvPr>
          <p:cNvSpPr/>
          <p:nvPr/>
        </p:nvSpPr>
        <p:spPr>
          <a:xfrm>
            <a:off x="165648" y="4301154"/>
            <a:ext cx="3388749" cy="8042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b="0" dirty="0">
                <a:solidFill>
                  <a:schemeClr val="bg1"/>
                </a:solidFill>
                <a:ea typeface="ＭＳ Ｐゴシック" pitchFamily="-108" charset="-128"/>
                <a:cs typeface="ＭＳ Ｐゴシック" pitchFamily="-108" charset="-128"/>
              </a:rPr>
              <a:t>Aligning Initiatives, </a:t>
            </a:r>
            <a:br>
              <a:rPr lang="en-US" sz="3600" b="0" dirty="0">
                <a:solidFill>
                  <a:schemeClr val="bg1"/>
                </a:solidFill>
                <a:ea typeface="ＭＳ Ｐゴシック" pitchFamily="-108" charset="-128"/>
                <a:cs typeface="ＭＳ Ｐゴシック" pitchFamily="-108" charset="-128"/>
              </a:rPr>
            </a:br>
            <a:r>
              <a:rPr lang="en-US" sz="3600" b="0" dirty="0">
                <a:solidFill>
                  <a:schemeClr val="bg1"/>
                </a:solidFill>
                <a:ea typeface="ＭＳ Ｐゴシック" pitchFamily="-108" charset="-128"/>
                <a:cs typeface="ＭＳ Ｐゴシック" pitchFamily="-108" charset="-128"/>
              </a:rPr>
              <a:t>Programs, &amp; Practices</a:t>
            </a:r>
          </a:p>
        </p:txBody>
      </p:sp>
      <p:pic>
        <p:nvPicPr>
          <p:cNvPr id="9" name="Picture 8">
            <a:extLst>
              <a:ext uri="{FF2B5EF4-FFF2-40B4-BE49-F238E27FC236}">
                <a16:creationId xmlns:a16="http://schemas.microsoft.com/office/drawing/2014/main" id="{35E143EA-C031-4B44-982C-BB81DAAE51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01506" y="290358"/>
            <a:ext cx="1142494" cy="1143000"/>
          </a:xfrm>
          <a:prstGeom prst="rect">
            <a:avLst/>
          </a:prstGeom>
          <a:noFill/>
          <a:ln>
            <a:noFill/>
          </a:ln>
        </p:spPr>
      </p:pic>
      <p:sp>
        <p:nvSpPr>
          <p:cNvPr id="11" name="Rectangle 10">
            <a:extLst>
              <a:ext uri="{FF2B5EF4-FFF2-40B4-BE49-F238E27FC236}">
                <a16:creationId xmlns:a16="http://schemas.microsoft.com/office/drawing/2014/main" id="{AD700695-7A26-8B4D-80C7-0655ABFCA4B1}"/>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0" y="1819458"/>
          <a:ext cx="36438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8"/>
          <a:stretch>
            <a:fillRect/>
          </a:stretch>
        </p:blipFill>
        <p:spPr>
          <a:xfrm>
            <a:off x="165648" y="31597"/>
            <a:ext cx="901152" cy="1170327"/>
          </a:xfrm>
          <a:prstGeom prst="rect">
            <a:avLst/>
          </a:prstGeom>
        </p:spPr>
      </p:pic>
      <p:sp>
        <p:nvSpPr>
          <p:cNvPr id="16" name="TextBox 15">
            <a:extLst>
              <a:ext uri="{FF2B5EF4-FFF2-40B4-BE49-F238E27FC236}">
                <a16:creationId xmlns:a16="http://schemas.microsoft.com/office/drawing/2014/main" id="{E579AB6C-B014-7148-B1C1-323F0FE8BCD5}"/>
              </a:ext>
            </a:extLst>
          </p:cNvPr>
          <p:cNvSpPr txBox="1"/>
          <p:nvPr/>
        </p:nvSpPr>
        <p:spPr>
          <a:xfrm>
            <a:off x="1136628" y="1309500"/>
            <a:ext cx="7550172" cy="477054"/>
          </a:xfrm>
          <a:prstGeom prst="rect">
            <a:avLst/>
          </a:prstGeom>
          <a:noFill/>
        </p:spPr>
        <p:txBody>
          <a:bodyPr wrap="square" rtlCol="0">
            <a:spAutoFit/>
          </a:bodyPr>
          <a:lstStyle/>
          <a:p>
            <a:r>
              <a:rPr lang="en-US" sz="2400" b="1" dirty="0">
                <a:solidFill>
                  <a:srgbClr val="002060"/>
                </a:solidFill>
                <a:latin typeface="+mj-lt"/>
              </a:rPr>
              <a:t>Step 1: Leadership Team Assesses </a:t>
            </a:r>
            <a:r>
              <a:rPr lang="en-US" sz="2400" b="1" u="sng" dirty="0">
                <a:solidFill>
                  <a:srgbClr val="002060"/>
                </a:solidFill>
                <a:latin typeface="+mj-lt"/>
              </a:rPr>
              <a:t>Current</a:t>
            </a:r>
            <a:r>
              <a:rPr lang="en-US" sz="2400" b="1" dirty="0">
                <a:solidFill>
                  <a:srgbClr val="002060"/>
                </a:solidFill>
                <a:latin typeface="+mj-lt"/>
              </a:rPr>
              <a:t> Initiatives</a:t>
            </a:r>
          </a:p>
        </p:txBody>
      </p:sp>
      <p:sp>
        <p:nvSpPr>
          <p:cNvPr id="3" name="TextBox 2">
            <a:extLst>
              <a:ext uri="{FF2B5EF4-FFF2-40B4-BE49-F238E27FC236}">
                <a16:creationId xmlns:a16="http://schemas.microsoft.com/office/drawing/2014/main" id="{9A0F34B2-0454-E147-9E34-B95DA068DFF8}"/>
              </a:ext>
            </a:extLst>
          </p:cNvPr>
          <p:cNvSpPr txBox="1"/>
          <p:nvPr/>
        </p:nvSpPr>
        <p:spPr>
          <a:xfrm>
            <a:off x="3794625" y="1782837"/>
            <a:ext cx="5349375" cy="4401205"/>
          </a:xfrm>
          <a:prstGeom prst="rect">
            <a:avLst/>
          </a:prstGeom>
          <a:noFill/>
        </p:spPr>
        <p:txBody>
          <a:bodyPr wrap="square" rtlCol="0">
            <a:spAutoFit/>
          </a:bodyPr>
          <a:lstStyle/>
          <a:p>
            <a:pPr marL="244475" indent="-244475">
              <a:buFont typeface="+mj-lt"/>
              <a:buAutoNum type="alphaLcParenR"/>
            </a:pPr>
            <a:r>
              <a:rPr lang="en-US" sz="2000" dirty="0">
                <a:solidFill>
                  <a:srgbClr val="002060"/>
                </a:solidFill>
                <a:latin typeface="+mn-lt"/>
              </a:rPr>
              <a:t>Have</a:t>
            </a:r>
            <a:r>
              <a:rPr lang="en-US" sz="2000" b="1" dirty="0">
                <a:solidFill>
                  <a:srgbClr val="002060"/>
                </a:solidFill>
                <a:latin typeface="+mn-lt"/>
              </a:rPr>
              <a:t> system features </a:t>
            </a:r>
            <a:r>
              <a:rPr lang="en-US" sz="2000" dirty="0">
                <a:solidFill>
                  <a:srgbClr val="002060"/>
                </a:solidFill>
                <a:latin typeface="+mn-lt"/>
              </a:rPr>
              <a:t>of the related initiatives been examined for consistency/overlap?</a:t>
            </a:r>
          </a:p>
          <a:p>
            <a:pPr marL="244475" indent="-244475">
              <a:buFont typeface="+mj-lt"/>
              <a:buAutoNum type="alphaLcParenR"/>
            </a:pPr>
            <a:r>
              <a:rPr lang="en-US" sz="2000" dirty="0">
                <a:solidFill>
                  <a:srgbClr val="002060"/>
                </a:solidFill>
                <a:latin typeface="+mn-lt"/>
              </a:rPr>
              <a:t>Has the team </a:t>
            </a:r>
            <a:r>
              <a:rPr lang="en-US" sz="2000" b="1" dirty="0">
                <a:solidFill>
                  <a:srgbClr val="002060"/>
                </a:solidFill>
                <a:latin typeface="+mn-lt"/>
              </a:rPr>
              <a:t>resolved </a:t>
            </a:r>
            <a:r>
              <a:rPr lang="en-US" sz="2000" dirty="0">
                <a:solidFill>
                  <a:srgbClr val="002060"/>
                </a:solidFill>
                <a:latin typeface="+mn-lt"/>
              </a:rPr>
              <a:t>conflicts</a:t>
            </a:r>
            <a:r>
              <a:rPr lang="en-US" sz="2000" b="1" dirty="0">
                <a:solidFill>
                  <a:srgbClr val="002060"/>
                </a:solidFill>
                <a:latin typeface="+mn-lt"/>
              </a:rPr>
              <a:t> </a:t>
            </a:r>
            <a:r>
              <a:rPr lang="en-US" sz="2000" dirty="0">
                <a:solidFill>
                  <a:srgbClr val="002060"/>
                </a:solidFill>
                <a:latin typeface="+mn-lt"/>
              </a:rPr>
              <a:t>&amp;/or duplicity of system features?</a:t>
            </a:r>
          </a:p>
          <a:p>
            <a:pPr marL="244475" indent="-244475">
              <a:buFont typeface="+mj-lt"/>
              <a:buAutoNum type="alphaLcParenR"/>
            </a:pPr>
            <a:r>
              <a:rPr lang="en-US" sz="2000" dirty="0">
                <a:solidFill>
                  <a:srgbClr val="002060"/>
                </a:solidFill>
                <a:latin typeface="+mn-lt"/>
              </a:rPr>
              <a:t>Has the team defined acceptable &amp; determined which </a:t>
            </a:r>
            <a:r>
              <a:rPr lang="en-US" sz="2000" b="1" dirty="0">
                <a:solidFill>
                  <a:srgbClr val="002060"/>
                </a:solidFill>
                <a:latin typeface="+mn-lt"/>
              </a:rPr>
              <a:t>practices</a:t>
            </a:r>
            <a:r>
              <a:rPr lang="en-US" sz="2000" dirty="0">
                <a:solidFill>
                  <a:srgbClr val="002060"/>
                </a:solidFill>
                <a:latin typeface="+mn-lt"/>
              </a:rPr>
              <a:t> within each initiative can be </a:t>
            </a:r>
            <a:r>
              <a:rPr lang="en-US" sz="2000" b="1" dirty="0">
                <a:solidFill>
                  <a:srgbClr val="002060"/>
                </a:solidFill>
                <a:latin typeface="+mn-lt"/>
              </a:rPr>
              <a:t>aligned</a:t>
            </a:r>
            <a:r>
              <a:rPr lang="en-US" sz="2000" dirty="0">
                <a:solidFill>
                  <a:srgbClr val="002060"/>
                </a:solidFill>
                <a:latin typeface="+mn-lt"/>
              </a:rPr>
              <a:t>?</a:t>
            </a:r>
          </a:p>
          <a:p>
            <a:pPr marL="244475" indent="-244475">
              <a:buFont typeface="+mj-lt"/>
              <a:buAutoNum type="alphaLcParenR"/>
            </a:pPr>
            <a:r>
              <a:rPr lang="en-US" sz="2000" dirty="0">
                <a:solidFill>
                  <a:srgbClr val="002060"/>
                </a:solidFill>
                <a:latin typeface="+mn-lt"/>
              </a:rPr>
              <a:t>Has the team identified initiatives without fidelity &amp;/or outcome </a:t>
            </a:r>
            <a:r>
              <a:rPr lang="en-US" sz="2000" b="1" dirty="0">
                <a:solidFill>
                  <a:srgbClr val="002060"/>
                </a:solidFill>
                <a:latin typeface="+mn-lt"/>
              </a:rPr>
              <a:t>measures</a:t>
            </a:r>
            <a:r>
              <a:rPr lang="en-US" sz="2000" dirty="0">
                <a:solidFill>
                  <a:srgbClr val="002060"/>
                </a:solidFill>
                <a:latin typeface="+mn-lt"/>
              </a:rPr>
              <a:t> and determined if measurement is possible?</a:t>
            </a:r>
          </a:p>
          <a:p>
            <a:pPr marL="244475" indent="-244475">
              <a:buFont typeface="+mj-lt"/>
              <a:buAutoNum type="alphaLcParenR"/>
            </a:pPr>
            <a:r>
              <a:rPr lang="en-US" sz="2000" dirty="0">
                <a:solidFill>
                  <a:srgbClr val="002060"/>
                </a:solidFill>
                <a:latin typeface="+mn-lt"/>
              </a:rPr>
              <a:t>Has the team determined which initiatives should be </a:t>
            </a:r>
            <a:r>
              <a:rPr lang="en-US" sz="2000" b="1" dirty="0">
                <a:solidFill>
                  <a:srgbClr val="002060"/>
                </a:solidFill>
                <a:latin typeface="+mn-lt"/>
              </a:rPr>
              <a:t>eliminated or modified</a:t>
            </a:r>
            <a:r>
              <a:rPr lang="en-US" sz="2000" dirty="0">
                <a:solidFill>
                  <a:srgbClr val="002060"/>
                </a:solidFill>
                <a:latin typeface="+mn-lt"/>
              </a:rPr>
              <a:t>?</a:t>
            </a:r>
          </a:p>
          <a:p>
            <a:pPr marL="244475" indent="-244475">
              <a:buFont typeface="+mj-lt"/>
              <a:buAutoNum type="alphaLcParenR"/>
            </a:pPr>
            <a:r>
              <a:rPr lang="en-US" sz="2000" dirty="0">
                <a:solidFill>
                  <a:srgbClr val="002060"/>
                </a:solidFill>
                <a:latin typeface="+mn-lt"/>
              </a:rPr>
              <a:t>Has the team determined the </a:t>
            </a:r>
            <a:r>
              <a:rPr lang="en-US" sz="2000" b="1" dirty="0">
                <a:solidFill>
                  <a:srgbClr val="002060"/>
                </a:solidFill>
                <a:latin typeface="+mn-lt"/>
              </a:rPr>
              <a:t>value added/lost </a:t>
            </a:r>
            <a:r>
              <a:rPr lang="en-US" sz="2000" dirty="0">
                <a:solidFill>
                  <a:srgbClr val="002060"/>
                </a:solidFill>
                <a:latin typeface="+mn-lt"/>
              </a:rPr>
              <a:t>for these decisions?</a:t>
            </a:r>
          </a:p>
        </p:txBody>
      </p:sp>
    </p:spTree>
    <p:extLst>
      <p:ext uri="{BB962C8B-B14F-4D97-AF65-F5344CB8AC3E}">
        <p14:creationId xmlns:p14="http://schemas.microsoft.com/office/powerpoint/2010/main" val="393114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87A1B-B93D-4944-ADD9-0697E63DB77F}"/>
              </a:ext>
            </a:extLst>
          </p:cNvPr>
          <p:cNvSpPr/>
          <p:nvPr/>
        </p:nvSpPr>
        <p:spPr>
          <a:xfrm>
            <a:off x="165648" y="5215554"/>
            <a:ext cx="3388749" cy="8042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b="0" dirty="0">
                <a:solidFill>
                  <a:schemeClr val="bg1"/>
                </a:solidFill>
                <a:ea typeface="ＭＳ Ｐゴシック" pitchFamily="-108" charset="-128"/>
                <a:cs typeface="ＭＳ Ｐゴシック" pitchFamily="-108" charset="-128"/>
              </a:rPr>
              <a:t>Aligning Initiatives, </a:t>
            </a:r>
            <a:br>
              <a:rPr lang="en-US" sz="3600" b="0" dirty="0">
                <a:solidFill>
                  <a:schemeClr val="bg1"/>
                </a:solidFill>
                <a:ea typeface="ＭＳ Ｐゴシック" pitchFamily="-108" charset="-128"/>
                <a:cs typeface="ＭＳ Ｐゴシック" pitchFamily="-108" charset="-128"/>
              </a:rPr>
            </a:br>
            <a:r>
              <a:rPr lang="en-US" sz="3600" b="0" dirty="0">
                <a:solidFill>
                  <a:schemeClr val="bg1"/>
                </a:solidFill>
                <a:ea typeface="ＭＳ Ｐゴシック" pitchFamily="-108" charset="-128"/>
                <a:cs typeface="ＭＳ Ｐゴシック" pitchFamily="-108" charset="-128"/>
              </a:rPr>
              <a:t>Programs, &amp; Practices</a:t>
            </a:r>
          </a:p>
        </p:txBody>
      </p:sp>
      <p:pic>
        <p:nvPicPr>
          <p:cNvPr id="9" name="Picture 8">
            <a:extLst>
              <a:ext uri="{FF2B5EF4-FFF2-40B4-BE49-F238E27FC236}">
                <a16:creationId xmlns:a16="http://schemas.microsoft.com/office/drawing/2014/main" id="{35E143EA-C031-4B44-982C-BB81DAAE51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01506" y="290358"/>
            <a:ext cx="1142494" cy="1143000"/>
          </a:xfrm>
          <a:prstGeom prst="rect">
            <a:avLst/>
          </a:prstGeom>
          <a:noFill/>
          <a:ln>
            <a:noFill/>
          </a:ln>
        </p:spPr>
      </p:pic>
      <p:sp>
        <p:nvSpPr>
          <p:cNvPr id="11" name="Rectangle 10">
            <a:extLst>
              <a:ext uri="{FF2B5EF4-FFF2-40B4-BE49-F238E27FC236}">
                <a16:creationId xmlns:a16="http://schemas.microsoft.com/office/drawing/2014/main" id="{AD700695-7A26-8B4D-80C7-0655ABFCA4B1}"/>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0" y="1819458"/>
          <a:ext cx="36438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8"/>
          <a:stretch>
            <a:fillRect/>
          </a:stretch>
        </p:blipFill>
        <p:spPr>
          <a:xfrm>
            <a:off x="165648" y="31597"/>
            <a:ext cx="901152" cy="1170327"/>
          </a:xfrm>
          <a:prstGeom prst="rect">
            <a:avLst/>
          </a:prstGeom>
        </p:spPr>
      </p:pic>
      <p:sp>
        <p:nvSpPr>
          <p:cNvPr id="16" name="TextBox 15">
            <a:extLst>
              <a:ext uri="{FF2B5EF4-FFF2-40B4-BE49-F238E27FC236}">
                <a16:creationId xmlns:a16="http://schemas.microsoft.com/office/drawing/2014/main" id="{E579AB6C-B014-7148-B1C1-323F0FE8BCD5}"/>
              </a:ext>
            </a:extLst>
          </p:cNvPr>
          <p:cNvSpPr txBox="1"/>
          <p:nvPr/>
        </p:nvSpPr>
        <p:spPr>
          <a:xfrm>
            <a:off x="1136628" y="1309500"/>
            <a:ext cx="7550172" cy="477054"/>
          </a:xfrm>
          <a:prstGeom prst="rect">
            <a:avLst/>
          </a:prstGeom>
          <a:noFill/>
        </p:spPr>
        <p:txBody>
          <a:bodyPr wrap="square" rtlCol="0">
            <a:spAutoFit/>
          </a:bodyPr>
          <a:lstStyle/>
          <a:p>
            <a:r>
              <a:rPr lang="en-US" sz="2400" b="1" dirty="0">
                <a:solidFill>
                  <a:srgbClr val="002060"/>
                </a:solidFill>
                <a:latin typeface="+mj-lt"/>
              </a:rPr>
              <a:t>Step 1: Leadership Team Assesses </a:t>
            </a:r>
            <a:r>
              <a:rPr lang="en-US" sz="2400" b="1" u="sng" dirty="0">
                <a:solidFill>
                  <a:srgbClr val="002060"/>
                </a:solidFill>
                <a:latin typeface="+mj-lt"/>
              </a:rPr>
              <a:t>Current</a:t>
            </a:r>
            <a:r>
              <a:rPr lang="en-US" sz="2400" b="1" dirty="0">
                <a:solidFill>
                  <a:srgbClr val="002060"/>
                </a:solidFill>
                <a:latin typeface="+mj-lt"/>
              </a:rPr>
              <a:t> Initiatives</a:t>
            </a:r>
          </a:p>
        </p:txBody>
      </p:sp>
      <p:sp>
        <p:nvSpPr>
          <p:cNvPr id="3" name="TextBox 2">
            <a:extLst>
              <a:ext uri="{FF2B5EF4-FFF2-40B4-BE49-F238E27FC236}">
                <a16:creationId xmlns:a16="http://schemas.microsoft.com/office/drawing/2014/main" id="{9A0F34B2-0454-E147-9E34-B95DA068DFF8}"/>
              </a:ext>
            </a:extLst>
          </p:cNvPr>
          <p:cNvSpPr txBox="1"/>
          <p:nvPr/>
        </p:nvSpPr>
        <p:spPr>
          <a:xfrm>
            <a:off x="3794625" y="1782837"/>
            <a:ext cx="5349375" cy="4401205"/>
          </a:xfrm>
          <a:prstGeom prst="rect">
            <a:avLst/>
          </a:prstGeom>
          <a:noFill/>
        </p:spPr>
        <p:txBody>
          <a:bodyPr wrap="square" rtlCol="0">
            <a:spAutoFit/>
          </a:bodyPr>
          <a:lstStyle/>
          <a:p>
            <a:pPr marL="244475" indent="-244475">
              <a:buFont typeface="+mj-lt"/>
              <a:buAutoNum type="alphaLcParenR"/>
            </a:pPr>
            <a:r>
              <a:rPr lang="en-US" sz="2000" dirty="0">
                <a:solidFill>
                  <a:srgbClr val="002060"/>
                </a:solidFill>
                <a:latin typeface="+mn-lt"/>
              </a:rPr>
              <a:t>Has the team determined how the </a:t>
            </a:r>
            <a:r>
              <a:rPr lang="en-US" sz="2000" b="1" dirty="0">
                <a:solidFill>
                  <a:srgbClr val="002060"/>
                </a:solidFill>
                <a:latin typeface="+mn-lt"/>
              </a:rPr>
              <a:t>system features</a:t>
            </a:r>
            <a:r>
              <a:rPr lang="en-US" sz="2000" dirty="0">
                <a:solidFill>
                  <a:srgbClr val="002060"/>
                </a:solidFill>
                <a:latin typeface="+mn-lt"/>
              </a:rPr>
              <a:t> will be </a:t>
            </a:r>
            <a:r>
              <a:rPr lang="en-US" sz="2000" b="1" dirty="0">
                <a:solidFill>
                  <a:srgbClr val="002060"/>
                </a:solidFill>
                <a:latin typeface="+mn-lt"/>
              </a:rPr>
              <a:t>aligned</a:t>
            </a:r>
            <a:r>
              <a:rPr lang="en-US" sz="2000" dirty="0">
                <a:solidFill>
                  <a:srgbClr val="002060"/>
                </a:solidFill>
                <a:latin typeface="+mn-lt"/>
              </a:rPr>
              <a:t> to support efficiency and clarity at the building level (e.g., teaming, integrated data system, training &amp; coaching)?</a:t>
            </a:r>
          </a:p>
          <a:p>
            <a:pPr marL="244475" indent="-244475">
              <a:buFont typeface="+mj-lt"/>
              <a:buAutoNum type="alphaLcParenR"/>
            </a:pPr>
            <a:r>
              <a:rPr lang="en-US" sz="2000" dirty="0">
                <a:solidFill>
                  <a:srgbClr val="002060"/>
                </a:solidFill>
                <a:latin typeface="+mn-lt"/>
              </a:rPr>
              <a:t>Has the team determined how the </a:t>
            </a:r>
            <a:r>
              <a:rPr lang="en-US" sz="2000" b="1" dirty="0">
                <a:solidFill>
                  <a:srgbClr val="002060"/>
                </a:solidFill>
                <a:latin typeface="+mn-lt"/>
              </a:rPr>
              <a:t>practice features</a:t>
            </a:r>
            <a:r>
              <a:rPr lang="en-US" sz="2000" dirty="0">
                <a:solidFill>
                  <a:srgbClr val="002060"/>
                </a:solidFill>
                <a:latin typeface="+mn-lt"/>
              </a:rPr>
              <a:t> will be </a:t>
            </a:r>
            <a:r>
              <a:rPr lang="en-US" sz="2000" b="1" dirty="0">
                <a:solidFill>
                  <a:srgbClr val="002060"/>
                </a:solidFill>
                <a:latin typeface="+mn-lt"/>
              </a:rPr>
              <a:t>aligned</a:t>
            </a:r>
            <a:r>
              <a:rPr lang="en-US" sz="2000" dirty="0">
                <a:solidFill>
                  <a:srgbClr val="002060"/>
                </a:solidFill>
                <a:latin typeface="+mn-lt"/>
              </a:rPr>
              <a:t> at the school level?</a:t>
            </a:r>
          </a:p>
          <a:p>
            <a:pPr marL="244475" indent="-244475">
              <a:buFont typeface="+mj-lt"/>
              <a:buAutoNum type="alphaLcParenR"/>
            </a:pPr>
            <a:r>
              <a:rPr lang="en-US" sz="2000" dirty="0">
                <a:solidFill>
                  <a:srgbClr val="002060"/>
                </a:solidFill>
                <a:latin typeface="+mn-lt"/>
              </a:rPr>
              <a:t>Has the team determined the </a:t>
            </a:r>
            <a:r>
              <a:rPr lang="en-US" sz="2000" b="1" dirty="0">
                <a:solidFill>
                  <a:srgbClr val="002060"/>
                </a:solidFill>
                <a:latin typeface="+mn-lt"/>
              </a:rPr>
              <a:t>common fidelity tool(s)</a:t>
            </a:r>
            <a:r>
              <a:rPr lang="en-US" sz="2000" dirty="0">
                <a:solidFill>
                  <a:srgbClr val="002060"/>
                </a:solidFill>
                <a:latin typeface="+mn-lt"/>
              </a:rPr>
              <a:t> to assess system features and core practices?</a:t>
            </a:r>
          </a:p>
          <a:p>
            <a:pPr marL="244475" indent="-244475">
              <a:buFont typeface="+mj-lt"/>
              <a:buAutoNum type="alphaLcParenR"/>
            </a:pPr>
            <a:r>
              <a:rPr lang="en-US" sz="2000" dirty="0">
                <a:solidFill>
                  <a:srgbClr val="002060"/>
                </a:solidFill>
                <a:latin typeface="+mn-lt"/>
              </a:rPr>
              <a:t>Has the team determined the </a:t>
            </a:r>
            <a:r>
              <a:rPr lang="en-US" sz="2000" b="1" dirty="0">
                <a:solidFill>
                  <a:srgbClr val="002060"/>
                </a:solidFill>
                <a:latin typeface="+mn-lt"/>
              </a:rPr>
              <a:t>outcome measure(s) </a:t>
            </a:r>
            <a:r>
              <a:rPr lang="en-US" sz="2000" dirty="0">
                <a:solidFill>
                  <a:srgbClr val="002060"/>
                </a:solidFill>
                <a:latin typeface="+mn-lt"/>
              </a:rPr>
              <a:t>to support effective alignment?</a:t>
            </a:r>
          </a:p>
          <a:p>
            <a:pPr marL="244475" indent="-244475">
              <a:buFont typeface="+mj-lt"/>
              <a:buAutoNum type="alphaLcParenR"/>
            </a:pPr>
            <a:r>
              <a:rPr lang="en-US" sz="2000" dirty="0">
                <a:solidFill>
                  <a:srgbClr val="002060"/>
                </a:solidFill>
                <a:latin typeface="+mn-lt"/>
              </a:rPr>
              <a:t>Has the team determined </a:t>
            </a:r>
            <a:r>
              <a:rPr lang="en-US" sz="2000" b="1" dirty="0">
                <a:solidFill>
                  <a:srgbClr val="002060"/>
                </a:solidFill>
                <a:latin typeface="+mn-lt"/>
              </a:rPr>
              <a:t>when and how </a:t>
            </a:r>
            <a:r>
              <a:rPr lang="en-US" sz="2000" dirty="0">
                <a:solidFill>
                  <a:srgbClr val="002060"/>
                </a:solidFill>
                <a:latin typeface="+mn-lt"/>
              </a:rPr>
              <a:t>leadership teams and staff are </a:t>
            </a:r>
            <a:r>
              <a:rPr lang="en-US" sz="2000" b="1" dirty="0">
                <a:solidFill>
                  <a:srgbClr val="002060"/>
                </a:solidFill>
                <a:latin typeface="+mn-lt"/>
              </a:rPr>
              <a:t>trained</a:t>
            </a:r>
            <a:r>
              <a:rPr lang="en-US" sz="2000" dirty="0">
                <a:solidFill>
                  <a:srgbClr val="002060"/>
                </a:solidFill>
                <a:latin typeface="+mn-lt"/>
              </a:rPr>
              <a:t> and supported?</a:t>
            </a:r>
          </a:p>
        </p:txBody>
      </p:sp>
    </p:spTree>
    <p:extLst>
      <p:ext uri="{BB962C8B-B14F-4D97-AF65-F5344CB8AC3E}">
        <p14:creationId xmlns:p14="http://schemas.microsoft.com/office/powerpoint/2010/main" val="345468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sz="3600" dirty="0">
                <a:solidFill>
                  <a:srgbClr val="008000"/>
                </a:solidFill>
              </a:rPr>
              <a:t>Example: Installing a Trauma Approach within the Framework of PBIS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sp>
        <p:nvSpPr>
          <p:cNvPr id="8" name="TextBox 7">
            <a:extLst>
              <a:ext uri="{FF2B5EF4-FFF2-40B4-BE49-F238E27FC236}">
                <a16:creationId xmlns:a16="http://schemas.microsoft.com/office/drawing/2014/main" id="{D2403D34-B559-8343-89B7-1C13BDF10CB8}"/>
              </a:ext>
            </a:extLst>
          </p:cNvPr>
          <p:cNvSpPr txBox="1"/>
          <p:nvPr/>
        </p:nvSpPr>
        <p:spPr>
          <a:xfrm>
            <a:off x="0" y="6566727"/>
            <a:ext cx="634019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(Example courtesy of </a:t>
            </a:r>
            <a:r>
              <a:rPr kumimoji="0" lang="en-US" sz="1800" b="0" i="0" u="none" strike="noStrike" kern="1200" cap="none" spc="0" normalizeH="0" baseline="0" noProof="0" dirty="0" err="1">
                <a:ln>
                  <a:noFill/>
                </a:ln>
                <a:solidFill>
                  <a:srgbClr val="000000"/>
                </a:solidFill>
                <a:effectLst/>
                <a:uLnTx/>
                <a:uFillTx/>
                <a:latin typeface="Arial" pitchFamily="-1" charset="0"/>
                <a:ea typeface="ＭＳ Ｐゴシック" pitchFamily="-108" charset="-128"/>
              </a:rPr>
              <a:t>Midatlantic</a:t>
            </a:r>
            <a:r>
              <a:rPr kumimoji="0" lang="en-US" sz="1800" b="0" i="0" u="none" strike="noStrike" kern="1200" cap="none" spc="0" normalizeH="0" baseline="0" noProof="0" dirty="0">
                <a:ln>
                  <a:noFill/>
                </a:ln>
                <a:solidFill>
                  <a:srgbClr val="000000"/>
                </a:solidFill>
                <a:effectLst/>
                <a:uLnTx/>
                <a:uFillTx/>
                <a:latin typeface="Arial" pitchFamily="-1" charset="0"/>
                <a:ea typeface="ＭＳ Ｐゴシック" pitchFamily="-108" charset="-128"/>
              </a:rPr>
              <a:t> &amp; Midwest PBIS Networks)</a:t>
            </a:r>
          </a:p>
        </p:txBody>
      </p:sp>
      <p:sp>
        <p:nvSpPr>
          <p:cNvPr id="27" name="Oval 2">
            <a:extLst>
              <a:ext uri="{FF2B5EF4-FFF2-40B4-BE49-F238E27FC236}">
                <a16:creationId xmlns:a16="http://schemas.microsoft.com/office/drawing/2014/main" id="{951A1236-5814-7F4F-B529-159C3D29D0C1}"/>
              </a:ext>
            </a:extLst>
          </p:cNvPr>
          <p:cNvSpPr>
            <a:spLocks noChangeArrowheads="1"/>
          </p:cNvSpPr>
          <p:nvPr/>
        </p:nvSpPr>
        <p:spPr bwMode="auto">
          <a:xfrm>
            <a:off x="2286000" y="1828800"/>
            <a:ext cx="2971800" cy="2590800"/>
          </a:xfrm>
          <a:prstGeom prst="ellipse">
            <a:avLst/>
          </a:prstGeom>
          <a:solidFill>
            <a:schemeClr val="accent1">
              <a:alpha val="50195"/>
            </a:scheme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solidFill>
                <a:srgbClr val="3A54A5"/>
              </a:solidFill>
            </a:endParaRPr>
          </a:p>
        </p:txBody>
      </p:sp>
      <p:sp>
        <p:nvSpPr>
          <p:cNvPr id="28" name="Oval 3">
            <a:extLst>
              <a:ext uri="{FF2B5EF4-FFF2-40B4-BE49-F238E27FC236}">
                <a16:creationId xmlns:a16="http://schemas.microsoft.com/office/drawing/2014/main" id="{12C39A7F-CBD2-8F4B-91E9-8B472D6A0B5D}"/>
              </a:ext>
            </a:extLst>
          </p:cNvPr>
          <p:cNvSpPr>
            <a:spLocks noChangeArrowheads="1"/>
          </p:cNvSpPr>
          <p:nvPr/>
        </p:nvSpPr>
        <p:spPr bwMode="auto">
          <a:xfrm>
            <a:off x="3962400" y="1752600"/>
            <a:ext cx="2971800" cy="2590800"/>
          </a:xfrm>
          <a:prstGeom prst="ellipse">
            <a:avLst/>
          </a:prstGeom>
          <a:solidFill>
            <a:srgbClr val="FF33CC">
              <a:alpha val="50195"/>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3A54A5"/>
              </a:solidFill>
            </a:endParaRPr>
          </a:p>
        </p:txBody>
      </p:sp>
      <p:sp>
        <p:nvSpPr>
          <p:cNvPr id="29" name="Oval 4">
            <a:extLst>
              <a:ext uri="{FF2B5EF4-FFF2-40B4-BE49-F238E27FC236}">
                <a16:creationId xmlns:a16="http://schemas.microsoft.com/office/drawing/2014/main" id="{33AE836E-B471-6F41-AA4A-074F998D72BC}"/>
              </a:ext>
            </a:extLst>
          </p:cNvPr>
          <p:cNvSpPr>
            <a:spLocks noChangeArrowheads="1"/>
          </p:cNvSpPr>
          <p:nvPr/>
        </p:nvSpPr>
        <p:spPr bwMode="auto">
          <a:xfrm>
            <a:off x="3124200" y="3048000"/>
            <a:ext cx="2971800" cy="2590800"/>
          </a:xfrm>
          <a:prstGeom prst="ellipse">
            <a:avLst/>
          </a:prstGeom>
          <a:solidFill>
            <a:srgbClr val="FFFF00">
              <a:alpha val="50195"/>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2400">
              <a:solidFill>
                <a:srgbClr val="3A54A5"/>
              </a:solidFill>
            </a:endParaRPr>
          </a:p>
        </p:txBody>
      </p:sp>
      <p:sp>
        <p:nvSpPr>
          <p:cNvPr id="30" name="Text Box 5">
            <a:extLst>
              <a:ext uri="{FF2B5EF4-FFF2-40B4-BE49-F238E27FC236}">
                <a16:creationId xmlns:a16="http://schemas.microsoft.com/office/drawing/2014/main" id="{9B208A5A-CDE6-C146-8332-F475DEA0EC1C}"/>
              </a:ext>
            </a:extLst>
          </p:cNvPr>
          <p:cNvSpPr txBox="1">
            <a:spLocks noChangeArrowheads="1"/>
          </p:cNvSpPr>
          <p:nvPr/>
        </p:nvSpPr>
        <p:spPr bwMode="auto">
          <a:xfrm>
            <a:off x="3052763" y="202882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a:solidFill>
                  <a:srgbClr val="1D2A53"/>
                </a:solidFill>
                <a:latin typeface="Arial" panose="020B0604020202020204" pitchFamily="34" charset="0"/>
              </a:rPr>
              <a:t>SYSTEMS – Support Staff Behavior</a:t>
            </a:r>
          </a:p>
        </p:txBody>
      </p:sp>
      <p:sp>
        <p:nvSpPr>
          <p:cNvPr id="31" name="Text Box 6">
            <a:extLst>
              <a:ext uri="{FF2B5EF4-FFF2-40B4-BE49-F238E27FC236}">
                <a16:creationId xmlns:a16="http://schemas.microsoft.com/office/drawing/2014/main" id="{87B057A0-764C-E749-A52A-6172DD2E9493}"/>
              </a:ext>
            </a:extLst>
          </p:cNvPr>
          <p:cNvSpPr txBox="1">
            <a:spLocks noChangeArrowheads="1"/>
          </p:cNvSpPr>
          <p:nvPr/>
        </p:nvSpPr>
        <p:spPr bwMode="auto">
          <a:xfrm>
            <a:off x="3983038" y="4475163"/>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3A54A5"/>
                </a:solidFill>
                <a:latin typeface="Arial" panose="020B0604020202020204" pitchFamily="34" charset="0"/>
              </a:rPr>
              <a:t> </a:t>
            </a:r>
            <a:r>
              <a:rPr lang="en-US" altLang="en-US" sz="1200" b="1">
                <a:solidFill>
                  <a:srgbClr val="1D2A53"/>
                </a:solidFill>
                <a:latin typeface="Arial" panose="020B0604020202020204" pitchFamily="34" charset="0"/>
              </a:rPr>
              <a:t>PRACTICES –</a:t>
            </a:r>
          </a:p>
          <a:p>
            <a:pPr>
              <a:spcBef>
                <a:spcPct val="0"/>
              </a:spcBef>
              <a:buFontTx/>
              <a:buNone/>
            </a:pPr>
            <a:r>
              <a:rPr lang="en-US" altLang="en-US" sz="1200" b="1">
                <a:solidFill>
                  <a:srgbClr val="1D2A53"/>
                </a:solidFill>
                <a:latin typeface="Arial" panose="020B0604020202020204" pitchFamily="34" charset="0"/>
              </a:rPr>
              <a:t> Support Student Behavior</a:t>
            </a:r>
          </a:p>
        </p:txBody>
      </p:sp>
      <p:sp>
        <p:nvSpPr>
          <p:cNvPr id="32" name="Text Box 7">
            <a:extLst>
              <a:ext uri="{FF2B5EF4-FFF2-40B4-BE49-F238E27FC236}">
                <a16:creationId xmlns:a16="http://schemas.microsoft.com/office/drawing/2014/main" id="{166B6E74-4829-3846-AE3A-3E28F2246293}"/>
              </a:ext>
            </a:extLst>
          </p:cNvPr>
          <p:cNvSpPr txBox="1">
            <a:spLocks noChangeArrowheads="1"/>
          </p:cNvSpPr>
          <p:nvPr/>
        </p:nvSpPr>
        <p:spPr bwMode="auto">
          <a:xfrm>
            <a:off x="5230813" y="1963738"/>
            <a:ext cx="114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a:solidFill>
                  <a:srgbClr val="1D2A53"/>
                </a:solidFill>
                <a:latin typeface="Arial" panose="020B0604020202020204" pitchFamily="34" charset="0"/>
              </a:rPr>
              <a:t>DATA – Supports Decision Making</a:t>
            </a:r>
          </a:p>
        </p:txBody>
      </p:sp>
      <p:sp>
        <p:nvSpPr>
          <p:cNvPr id="33" name="Text Box 9">
            <a:extLst>
              <a:ext uri="{FF2B5EF4-FFF2-40B4-BE49-F238E27FC236}">
                <a16:creationId xmlns:a16="http://schemas.microsoft.com/office/drawing/2014/main" id="{43887B2F-93E1-7B46-B5B1-14C1E4AEADA4}"/>
              </a:ext>
            </a:extLst>
          </p:cNvPr>
          <p:cNvSpPr txBox="1">
            <a:spLocks noChangeArrowheads="1"/>
          </p:cNvSpPr>
          <p:nvPr/>
        </p:nvSpPr>
        <p:spPr bwMode="auto">
          <a:xfrm>
            <a:off x="6040438" y="1456565"/>
            <a:ext cx="3103562" cy="3077766"/>
          </a:xfrm>
          <a:prstGeom prst="rect">
            <a:avLst/>
          </a:prstGeom>
          <a:solidFill>
            <a:srgbClr val="FFFFFF"/>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solidFill>
                  <a:srgbClr val="3A54A5"/>
                </a:solidFill>
                <a:latin typeface="Arial" panose="020B0604020202020204" pitchFamily="34" charset="0"/>
              </a:rPr>
              <a:t> </a:t>
            </a:r>
          </a:p>
          <a:p>
            <a:pPr>
              <a:spcBef>
                <a:spcPct val="0"/>
              </a:spcBef>
              <a:buFontTx/>
              <a:buNone/>
            </a:pPr>
            <a:r>
              <a:rPr lang="en-US" altLang="en-US" sz="1200" dirty="0">
                <a:solidFill>
                  <a:srgbClr val="3A54A5"/>
                </a:solidFill>
                <a:latin typeface="Arial" panose="020B0604020202020204" pitchFamily="34" charset="0"/>
              </a:rPr>
              <a:t>Step 1:  What does the data say? (discipline patterns, climate surveys, fidelity checks) </a:t>
            </a:r>
          </a:p>
          <a:p>
            <a:pPr>
              <a:spcBef>
                <a:spcPct val="0"/>
              </a:spcBef>
              <a:buFontTx/>
              <a:buNone/>
            </a:pPr>
            <a:r>
              <a:rPr lang="en-US" altLang="en-US" sz="1200" dirty="0">
                <a:solidFill>
                  <a:srgbClr val="3A54A5"/>
                </a:solidFill>
                <a:latin typeface="Arial" panose="020B0604020202020204" pitchFamily="34" charset="0"/>
              </a:rPr>
              <a:t>Where and what time are vulnerable decision points most like to occur?</a:t>
            </a:r>
          </a:p>
          <a:p>
            <a:pPr>
              <a:spcBef>
                <a:spcPct val="0"/>
              </a:spcBef>
              <a:buFontTx/>
              <a:buNone/>
            </a:pPr>
            <a:r>
              <a:rPr lang="en-US" altLang="en-US" sz="1200" dirty="0">
                <a:solidFill>
                  <a:srgbClr val="3A54A5"/>
                </a:solidFill>
                <a:latin typeface="Arial" panose="020B0604020202020204" pitchFamily="34" charset="0"/>
              </a:rPr>
              <a:t> </a:t>
            </a:r>
          </a:p>
          <a:p>
            <a:pPr>
              <a:spcBef>
                <a:spcPct val="0"/>
              </a:spcBef>
              <a:buFontTx/>
              <a:buNone/>
            </a:pPr>
            <a:r>
              <a:rPr lang="en-US" altLang="en-US" sz="1100" dirty="0">
                <a:solidFill>
                  <a:srgbClr val="3A54A5"/>
                </a:solidFill>
                <a:latin typeface="Arial" panose="020B0604020202020204" pitchFamily="34" charset="0"/>
              </a:rPr>
              <a:t>The most significant concern is </a:t>
            </a:r>
            <a:r>
              <a:rPr lang="en-US" altLang="en-US" sz="1100" u="sng" dirty="0">
                <a:solidFill>
                  <a:srgbClr val="3A54A5"/>
                </a:solidFill>
                <a:latin typeface="Arial" panose="020B0604020202020204" pitchFamily="34" charset="0"/>
              </a:rPr>
              <a:t>______</a:t>
            </a:r>
            <a:r>
              <a:rPr lang="en-US" altLang="en-US" sz="1100" dirty="0">
                <a:solidFill>
                  <a:srgbClr val="3A54A5"/>
                </a:solidFill>
                <a:latin typeface="Arial" panose="020B0604020202020204" pitchFamily="34" charset="0"/>
              </a:rPr>
              <a:t>defined as </a:t>
            </a:r>
            <a:r>
              <a:rPr lang="en-US" altLang="en-US" sz="1100" u="sng" dirty="0">
                <a:solidFill>
                  <a:srgbClr val="3A54A5"/>
                </a:solidFill>
                <a:latin typeface="Arial" panose="020B0604020202020204" pitchFamily="34" charset="0"/>
              </a:rPr>
              <a:t>		</a:t>
            </a:r>
            <a:r>
              <a:rPr lang="en-US" altLang="en-US" sz="1100" dirty="0">
                <a:solidFill>
                  <a:srgbClr val="3A54A5"/>
                </a:solidFill>
                <a:latin typeface="Arial" panose="020B0604020202020204" pitchFamily="34" charset="0"/>
              </a:rPr>
              <a:t>that is taking place most often in _____________ (problem location).  This behavior occurs ________ (frequency/quantify behavior), and is most likely to happen </a:t>
            </a:r>
            <a:r>
              <a:rPr lang="en-US" altLang="en-US" sz="1100" u="sng" dirty="0">
                <a:solidFill>
                  <a:srgbClr val="3A54A5"/>
                </a:solidFill>
                <a:latin typeface="Arial" panose="020B0604020202020204" pitchFamily="34" charset="0"/>
              </a:rPr>
              <a:t>			(time of day)	</a:t>
            </a:r>
            <a:r>
              <a:rPr lang="en-US" altLang="en-US" sz="1100" dirty="0">
                <a:solidFill>
                  <a:srgbClr val="3A54A5"/>
                </a:solidFill>
                <a:latin typeface="Arial" panose="020B0604020202020204" pitchFamily="34" charset="0"/>
              </a:rPr>
              <a:t>. Students from </a:t>
            </a:r>
            <a:r>
              <a:rPr lang="en-US" altLang="en-US" sz="1100" u="sng" dirty="0">
                <a:solidFill>
                  <a:srgbClr val="3A54A5"/>
                </a:solidFill>
                <a:latin typeface="Arial" panose="020B0604020202020204" pitchFamily="34" charset="0"/>
              </a:rPr>
              <a:t>	 (</a:t>
            </a:r>
            <a:r>
              <a:rPr lang="en-US" altLang="en-US" sz="1100" dirty="0">
                <a:solidFill>
                  <a:srgbClr val="3A54A5"/>
                </a:solidFill>
                <a:latin typeface="Arial" panose="020B0604020202020204" pitchFamily="34" charset="0"/>
              </a:rPr>
              <a:t>group of students/grade level) are most frequently referred. This may be due to ___________.</a:t>
            </a:r>
          </a:p>
        </p:txBody>
      </p:sp>
      <p:sp>
        <p:nvSpPr>
          <p:cNvPr id="34" name="Text Box 10">
            <a:extLst>
              <a:ext uri="{FF2B5EF4-FFF2-40B4-BE49-F238E27FC236}">
                <a16:creationId xmlns:a16="http://schemas.microsoft.com/office/drawing/2014/main" id="{73B52DA5-6F49-3E48-937C-E88FE735D6D8}"/>
              </a:ext>
            </a:extLst>
          </p:cNvPr>
          <p:cNvSpPr txBox="1">
            <a:spLocks noChangeArrowheads="1"/>
          </p:cNvSpPr>
          <p:nvPr/>
        </p:nvSpPr>
        <p:spPr bwMode="auto">
          <a:xfrm>
            <a:off x="111125" y="1463674"/>
            <a:ext cx="2971800" cy="2308225"/>
          </a:xfrm>
          <a:prstGeom prst="rect">
            <a:avLst/>
          </a:prstGeom>
          <a:solidFill>
            <a:srgbClr val="FFFFFF"/>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solidFill>
                  <a:srgbClr val="3A54A5"/>
                </a:solidFill>
                <a:latin typeface="Arial" panose="020B0604020202020204" pitchFamily="34" charset="0"/>
              </a:rPr>
              <a:t>Step 4:</a:t>
            </a:r>
          </a:p>
          <a:p>
            <a:pPr>
              <a:spcBef>
                <a:spcPct val="0"/>
              </a:spcBef>
              <a:buFontTx/>
              <a:buNone/>
            </a:pPr>
            <a:r>
              <a:rPr lang="en-US" altLang="en-US" sz="1200" dirty="0">
                <a:solidFill>
                  <a:srgbClr val="3A54A5"/>
                </a:solidFill>
                <a:latin typeface="Arial" panose="020B0604020202020204" pitchFamily="34" charset="0"/>
              </a:rPr>
              <a:t> </a:t>
            </a:r>
          </a:p>
          <a:p>
            <a:pPr>
              <a:spcBef>
                <a:spcPct val="0"/>
              </a:spcBef>
              <a:buFontTx/>
              <a:buNone/>
            </a:pPr>
            <a:r>
              <a:rPr lang="en-US" altLang="en-US" sz="1200" dirty="0">
                <a:solidFill>
                  <a:srgbClr val="3A54A5"/>
                </a:solidFill>
                <a:latin typeface="Arial" panose="020B0604020202020204" pitchFamily="34" charset="0"/>
              </a:rPr>
              <a:t>How do we teach staff the necessary skills? How do we support staff to implement with fidelity?</a:t>
            </a: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r>
              <a:rPr lang="en-US" altLang="en-US" sz="1200" dirty="0">
                <a:solidFill>
                  <a:srgbClr val="3A54A5"/>
                </a:solidFill>
                <a:latin typeface="Arial" panose="020B0604020202020204" pitchFamily="34" charset="0"/>
              </a:rPr>
              <a:t>Professional Learning Communities used to support one another in development of practices. How do we use data to monitor progress toward our goal and inform each other? How do we improve ?</a:t>
            </a:r>
          </a:p>
          <a:p>
            <a:pPr eaLnBrk="1" hangingPunct="1">
              <a:spcBef>
                <a:spcPct val="0"/>
              </a:spcBef>
              <a:buFontTx/>
              <a:buNone/>
            </a:pPr>
            <a:endParaRPr lang="en-US" altLang="en-US" sz="1200" dirty="0">
              <a:solidFill>
                <a:srgbClr val="3A54A5"/>
              </a:solidFill>
              <a:latin typeface="Arial" panose="020B0604020202020204" pitchFamily="34" charset="0"/>
            </a:endParaRPr>
          </a:p>
        </p:txBody>
      </p:sp>
      <p:sp>
        <p:nvSpPr>
          <p:cNvPr id="35" name="Text Box 11">
            <a:extLst>
              <a:ext uri="{FF2B5EF4-FFF2-40B4-BE49-F238E27FC236}">
                <a16:creationId xmlns:a16="http://schemas.microsoft.com/office/drawing/2014/main" id="{5B1F4AE1-8AC5-5747-AD36-2A280B517808}"/>
              </a:ext>
            </a:extLst>
          </p:cNvPr>
          <p:cNvSpPr txBox="1">
            <a:spLocks noChangeArrowheads="1"/>
          </p:cNvSpPr>
          <p:nvPr/>
        </p:nvSpPr>
        <p:spPr bwMode="auto">
          <a:xfrm>
            <a:off x="746125" y="40719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200">
              <a:solidFill>
                <a:srgbClr val="3A54A5"/>
              </a:solidFill>
              <a:latin typeface="Arial" panose="020B0604020202020204" pitchFamily="34" charset="0"/>
            </a:endParaRPr>
          </a:p>
        </p:txBody>
      </p:sp>
      <p:sp>
        <p:nvSpPr>
          <p:cNvPr id="36" name="Text Box 12">
            <a:extLst>
              <a:ext uri="{FF2B5EF4-FFF2-40B4-BE49-F238E27FC236}">
                <a16:creationId xmlns:a16="http://schemas.microsoft.com/office/drawing/2014/main" id="{A3E53E51-7B81-9843-84B0-0D2B8B0F0741}"/>
              </a:ext>
            </a:extLst>
          </p:cNvPr>
          <p:cNvSpPr txBox="1">
            <a:spLocks noChangeArrowheads="1"/>
          </p:cNvSpPr>
          <p:nvPr/>
        </p:nvSpPr>
        <p:spPr bwMode="auto">
          <a:xfrm>
            <a:off x="111125" y="4419600"/>
            <a:ext cx="3560763" cy="3970338"/>
          </a:xfrm>
          <a:prstGeom prst="rect">
            <a:avLst/>
          </a:prstGeom>
          <a:solidFill>
            <a:srgbClr val="FFFFFF"/>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solidFill>
                  <a:srgbClr val="3A54A5"/>
                </a:solidFill>
                <a:latin typeface="Arial" panose="020B0604020202020204" pitchFamily="34" charset="0"/>
              </a:rPr>
              <a:t>Step 3:  What will we do to support student behavior and provide necessary coping skills?</a:t>
            </a:r>
          </a:p>
          <a:p>
            <a:pPr>
              <a:spcBef>
                <a:spcPct val="0"/>
              </a:spcBef>
              <a:buFontTx/>
              <a:buNone/>
            </a:pPr>
            <a:r>
              <a:rPr lang="en-US" altLang="en-US" sz="1200" dirty="0">
                <a:solidFill>
                  <a:srgbClr val="3A54A5"/>
                </a:solidFill>
                <a:latin typeface="Arial" panose="020B0604020202020204" pitchFamily="34" charset="0"/>
              </a:rPr>
              <a:t>What curriculum will we use? (e.g. SEB, Coping Cat, SPARKS)  Match to need</a:t>
            </a: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r>
              <a:rPr lang="en-US" altLang="en-US" sz="1200" dirty="0">
                <a:solidFill>
                  <a:srgbClr val="3A54A5"/>
                </a:solidFill>
                <a:latin typeface="Arial" panose="020B0604020202020204" pitchFamily="34" charset="0"/>
              </a:rPr>
              <a:t>Promote predictable, positive, safe, and  consistent environments by:</a:t>
            </a:r>
          </a:p>
          <a:p>
            <a:pPr>
              <a:spcBef>
                <a:spcPct val="0"/>
              </a:spcBef>
              <a:buFontTx/>
              <a:buNone/>
            </a:pPr>
            <a:r>
              <a:rPr lang="en-US" altLang="en-US" sz="1200" dirty="0">
                <a:solidFill>
                  <a:srgbClr val="3A54A5"/>
                </a:solidFill>
                <a:latin typeface="Arial" panose="020B0604020202020204" pitchFamily="34" charset="0"/>
              </a:rPr>
              <a:t>-Develop caring connections (e.g. morning meetings)</a:t>
            </a:r>
          </a:p>
          <a:p>
            <a:pPr>
              <a:spcBef>
                <a:spcPct val="0"/>
              </a:spcBef>
              <a:buFontTx/>
              <a:buNone/>
            </a:pPr>
            <a:r>
              <a:rPr lang="en-US" altLang="en-US" sz="1200" dirty="0">
                <a:solidFill>
                  <a:srgbClr val="3A54A5"/>
                </a:solidFill>
                <a:latin typeface="Arial" panose="020B0604020202020204" pitchFamily="34" charset="0"/>
              </a:rPr>
              <a:t>-Teach expectations, replacement skills</a:t>
            </a:r>
          </a:p>
          <a:p>
            <a:pPr>
              <a:spcBef>
                <a:spcPct val="0"/>
              </a:spcBef>
              <a:buFontTx/>
              <a:buNone/>
            </a:pPr>
            <a:r>
              <a:rPr lang="en-US" altLang="en-US" sz="1200" dirty="0">
                <a:solidFill>
                  <a:srgbClr val="3A54A5"/>
                </a:solidFill>
                <a:latin typeface="Arial" panose="020B0604020202020204" pitchFamily="34" charset="0"/>
              </a:rPr>
              <a:t>-Develop acknowledgement system</a:t>
            </a: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r>
              <a:rPr lang="en-US" altLang="en-US" sz="1200" b="1" i="1" dirty="0">
                <a:solidFill>
                  <a:srgbClr val="3A54A5"/>
                </a:solidFill>
                <a:latin typeface="Arial" panose="020B0604020202020204" pitchFamily="34" charset="0"/>
              </a:rPr>
              <a:t>Layered Daily Progress Report  with additional time for acquiring coping skills</a:t>
            </a: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endParaRPr lang="en-US" altLang="en-US" sz="1200" dirty="0">
              <a:solidFill>
                <a:srgbClr val="3A54A5"/>
              </a:solidFill>
              <a:latin typeface="Arial" panose="020B0604020202020204" pitchFamily="34" charset="0"/>
            </a:endParaRPr>
          </a:p>
          <a:p>
            <a:pPr>
              <a:spcBef>
                <a:spcPct val="0"/>
              </a:spcBef>
              <a:buFontTx/>
              <a:buNone/>
            </a:pPr>
            <a:endParaRPr lang="en-US" altLang="en-US" sz="1200" dirty="0">
              <a:solidFill>
                <a:srgbClr val="3A54A5"/>
              </a:solidFill>
              <a:latin typeface="Arial" panose="020B0604020202020204" pitchFamily="34" charset="0"/>
            </a:endParaRPr>
          </a:p>
        </p:txBody>
      </p:sp>
      <p:sp>
        <p:nvSpPr>
          <p:cNvPr id="37" name="Text Box 13">
            <a:extLst>
              <a:ext uri="{FF2B5EF4-FFF2-40B4-BE49-F238E27FC236}">
                <a16:creationId xmlns:a16="http://schemas.microsoft.com/office/drawing/2014/main" id="{29305C10-2242-2B40-AB27-1EBBE5441359}"/>
              </a:ext>
            </a:extLst>
          </p:cNvPr>
          <p:cNvSpPr txBox="1">
            <a:spLocks noChangeArrowheads="1"/>
          </p:cNvSpPr>
          <p:nvPr/>
        </p:nvSpPr>
        <p:spPr bwMode="auto">
          <a:xfrm>
            <a:off x="6137275" y="5103812"/>
            <a:ext cx="3006725" cy="1754188"/>
          </a:xfrm>
          <a:prstGeom prst="rect">
            <a:avLst/>
          </a:prstGeom>
          <a:solidFill>
            <a:srgbClr val="FFFFFF"/>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3A54A5"/>
                </a:solidFill>
                <a:latin typeface="Arial" panose="020B0604020202020204" pitchFamily="34" charset="0"/>
              </a:rPr>
              <a:t>Step 2:  What is the SMART (specific, measureable, attainable, realistic, time-bound) goal?</a:t>
            </a:r>
          </a:p>
          <a:p>
            <a:pPr>
              <a:spcBef>
                <a:spcPct val="0"/>
              </a:spcBef>
              <a:buFontTx/>
              <a:buNone/>
            </a:pPr>
            <a:r>
              <a:rPr lang="en-US" altLang="en-US" sz="1200">
                <a:solidFill>
                  <a:srgbClr val="3A54A5"/>
                </a:solidFill>
                <a:latin typeface="Arial" panose="020B0604020202020204" pitchFamily="34" charset="0"/>
              </a:rPr>
              <a:t> </a:t>
            </a:r>
          </a:p>
          <a:p>
            <a:pPr>
              <a:spcBef>
                <a:spcPct val="0"/>
              </a:spcBef>
              <a:buFontTx/>
              <a:buNone/>
            </a:pPr>
            <a:endParaRPr lang="en-US" altLang="en-US" sz="1200">
              <a:solidFill>
                <a:srgbClr val="3A54A5"/>
              </a:solidFill>
              <a:latin typeface="Arial" panose="020B0604020202020204" pitchFamily="34" charset="0"/>
            </a:endParaRPr>
          </a:p>
          <a:p>
            <a:pPr>
              <a:spcBef>
                <a:spcPct val="0"/>
              </a:spcBef>
              <a:buFontTx/>
              <a:buNone/>
            </a:pPr>
            <a:endParaRPr lang="en-US" altLang="en-US" sz="1200">
              <a:solidFill>
                <a:srgbClr val="3A54A5"/>
              </a:solidFill>
              <a:latin typeface="Arial" panose="020B0604020202020204" pitchFamily="34" charset="0"/>
            </a:endParaRPr>
          </a:p>
          <a:p>
            <a:pPr>
              <a:spcBef>
                <a:spcPct val="0"/>
              </a:spcBef>
              <a:buFontTx/>
              <a:buNone/>
            </a:pPr>
            <a:endParaRPr lang="en-US" altLang="en-US" sz="1200">
              <a:solidFill>
                <a:srgbClr val="3A54A5"/>
              </a:solidFill>
              <a:latin typeface="Arial" panose="020B0604020202020204" pitchFamily="34" charset="0"/>
            </a:endParaRPr>
          </a:p>
          <a:p>
            <a:pPr>
              <a:spcBef>
                <a:spcPct val="0"/>
              </a:spcBef>
              <a:buFontTx/>
              <a:buNone/>
            </a:pPr>
            <a:endParaRPr lang="en-US" altLang="en-US" sz="1200">
              <a:solidFill>
                <a:srgbClr val="3A54A5"/>
              </a:solidFill>
              <a:latin typeface="Arial" panose="020B0604020202020204" pitchFamily="34" charset="0"/>
            </a:endParaRPr>
          </a:p>
          <a:p>
            <a:pPr>
              <a:spcBef>
                <a:spcPct val="0"/>
              </a:spcBef>
              <a:buFontTx/>
              <a:buNone/>
            </a:pPr>
            <a:endParaRPr lang="en-US" altLang="en-US" sz="1200">
              <a:solidFill>
                <a:srgbClr val="3A54A5"/>
              </a:solidFill>
              <a:latin typeface="Arial" panose="020B0604020202020204" pitchFamily="34" charset="0"/>
            </a:endParaRPr>
          </a:p>
        </p:txBody>
      </p:sp>
      <p:sp>
        <p:nvSpPr>
          <p:cNvPr id="38" name="Text Box 14">
            <a:extLst>
              <a:ext uri="{FF2B5EF4-FFF2-40B4-BE49-F238E27FC236}">
                <a16:creationId xmlns:a16="http://schemas.microsoft.com/office/drawing/2014/main" id="{5722F3F8-30B1-7449-8480-0F7BED2C72DE}"/>
              </a:ext>
            </a:extLst>
          </p:cNvPr>
          <p:cNvSpPr txBox="1">
            <a:spLocks noChangeArrowheads="1"/>
          </p:cNvSpPr>
          <p:nvPr/>
        </p:nvSpPr>
        <p:spPr bwMode="auto">
          <a:xfrm>
            <a:off x="7604125" y="25511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3A54A5"/>
              </a:solidFill>
              <a:latin typeface="Arial" panose="020B0604020202020204" pitchFamily="34" charset="0"/>
            </a:endParaRPr>
          </a:p>
        </p:txBody>
      </p:sp>
      <p:sp>
        <p:nvSpPr>
          <p:cNvPr id="39" name="AutoShape 15">
            <a:extLst>
              <a:ext uri="{FF2B5EF4-FFF2-40B4-BE49-F238E27FC236}">
                <a16:creationId xmlns:a16="http://schemas.microsoft.com/office/drawing/2014/main" id="{0B1B5CDD-8F36-E945-8BF0-4A8166560F3D}"/>
              </a:ext>
            </a:extLst>
          </p:cNvPr>
          <p:cNvSpPr>
            <a:spLocks noChangeArrowheads="1"/>
          </p:cNvSpPr>
          <p:nvPr/>
        </p:nvSpPr>
        <p:spPr bwMode="auto">
          <a:xfrm>
            <a:off x="8237538" y="4627098"/>
            <a:ext cx="533400" cy="576263"/>
          </a:xfrm>
          <a:prstGeom prst="downArrow">
            <a:avLst>
              <a:gd name="adj1" fmla="val 50000"/>
              <a:gd name="adj2" fmla="val 45805"/>
            </a:avLst>
          </a:prstGeom>
          <a:solidFill>
            <a:schemeClr val="accent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solidFill>
                <a:srgbClr val="3A54A5"/>
              </a:solidFill>
            </a:endParaRPr>
          </a:p>
        </p:txBody>
      </p:sp>
      <p:sp>
        <p:nvSpPr>
          <p:cNvPr id="40" name="Text Box 16">
            <a:extLst>
              <a:ext uri="{FF2B5EF4-FFF2-40B4-BE49-F238E27FC236}">
                <a16:creationId xmlns:a16="http://schemas.microsoft.com/office/drawing/2014/main" id="{3F16B236-FB3B-7746-83D2-8578550B0EF6}"/>
              </a:ext>
            </a:extLst>
          </p:cNvPr>
          <p:cNvSpPr txBox="1">
            <a:spLocks noChangeArrowheads="1"/>
          </p:cNvSpPr>
          <p:nvPr/>
        </p:nvSpPr>
        <p:spPr bwMode="auto">
          <a:xfrm>
            <a:off x="4632325" y="5827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3A54A5"/>
              </a:solidFill>
              <a:latin typeface="Arial" panose="020B0604020202020204" pitchFamily="34" charset="0"/>
            </a:endParaRPr>
          </a:p>
        </p:txBody>
      </p:sp>
      <p:sp>
        <p:nvSpPr>
          <p:cNvPr id="41" name="AutoShape 17">
            <a:extLst>
              <a:ext uri="{FF2B5EF4-FFF2-40B4-BE49-F238E27FC236}">
                <a16:creationId xmlns:a16="http://schemas.microsoft.com/office/drawing/2014/main" id="{C37A56B1-9906-0C46-8602-0EC60ABA0636}"/>
              </a:ext>
            </a:extLst>
          </p:cNvPr>
          <p:cNvSpPr>
            <a:spLocks noChangeArrowheads="1"/>
          </p:cNvSpPr>
          <p:nvPr/>
        </p:nvSpPr>
        <p:spPr bwMode="auto">
          <a:xfrm>
            <a:off x="4191000" y="5943600"/>
            <a:ext cx="1447800" cy="533400"/>
          </a:xfrm>
          <a:prstGeom prst="leftArrow">
            <a:avLst>
              <a:gd name="adj1" fmla="val 50000"/>
              <a:gd name="adj2" fmla="val 6785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solidFill>
                <a:srgbClr val="3A54A5"/>
              </a:solidFill>
            </a:endParaRPr>
          </a:p>
        </p:txBody>
      </p:sp>
      <p:sp>
        <p:nvSpPr>
          <p:cNvPr id="42" name="Text Box 18">
            <a:extLst>
              <a:ext uri="{FF2B5EF4-FFF2-40B4-BE49-F238E27FC236}">
                <a16:creationId xmlns:a16="http://schemas.microsoft.com/office/drawing/2014/main" id="{A004D71A-8AAB-DB45-A909-D2CA8433DBA2}"/>
              </a:ext>
            </a:extLst>
          </p:cNvPr>
          <p:cNvSpPr txBox="1">
            <a:spLocks noChangeArrowheads="1"/>
          </p:cNvSpPr>
          <p:nvPr/>
        </p:nvSpPr>
        <p:spPr bwMode="auto">
          <a:xfrm>
            <a:off x="1431925" y="3008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3A54A5"/>
              </a:solidFill>
              <a:latin typeface="Arial" panose="020B0604020202020204" pitchFamily="34" charset="0"/>
            </a:endParaRPr>
          </a:p>
        </p:txBody>
      </p:sp>
      <p:sp>
        <p:nvSpPr>
          <p:cNvPr id="43" name="AutoShape 19">
            <a:extLst>
              <a:ext uri="{FF2B5EF4-FFF2-40B4-BE49-F238E27FC236}">
                <a16:creationId xmlns:a16="http://schemas.microsoft.com/office/drawing/2014/main" id="{0DE9F019-E3C2-BF4B-BD70-A9F1BFA1A809}"/>
              </a:ext>
            </a:extLst>
          </p:cNvPr>
          <p:cNvSpPr>
            <a:spLocks noChangeArrowheads="1"/>
          </p:cNvSpPr>
          <p:nvPr/>
        </p:nvSpPr>
        <p:spPr bwMode="auto">
          <a:xfrm>
            <a:off x="1311275" y="3809999"/>
            <a:ext cx="609600" cy="588963"/>
          </a:xfrm>
          <a:prstGeom prst="upArrow">
            <a:avLst>
              <a:gd name="adj1" fmla="val 50000"/>
              <a:gd name="adj2" fmla="val 46907"/>
            </a:avLst>
          </a:prstGeom>
          <a:solidFill>
            <a:schemeClr val="accent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solidFill>
                <a:srgbClr val="3A54A5"/>
              </a:solidFill>
            </a:endParaRPr>
          </a:p>
        </p:txBody>
      </p:sp>
      <p:sp>
        <p:nvSpPr>
          <p:cNvPr id="44" name="Text Box 20">
            <a:extLst>
              <a:ext uri="{FF2B5EF4-FFF2-40B4-BE49-F238E27FC236}">
                <a16:creationId xmlns:a16="http://schemas.microsoft.com/office/drawing/2014/main" id="{CAEC25A2-37E7-DF42-86B6-F4622F65E47A}"/>
              </a:ext>
            </a:extLst>
          </p:cNvPr>
          <p:cNvSpPr txBox="1">
            <a:spLocks noChangeArrowheads="1"/>
          </p:cNvSpPr>
          <p:nvPr/>
        </p:nvSpPr>
        <p:spPr bwMode="auto">
          <a:xfrm>
            <a:off x="4556125" y="1027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3A54A5"/>
              </a:solidFill>
              <a:latin typeface="Arial" panose="020B0604020202020204" pitchFamily="34" charset="0"/>
            </a:endParaRPr>
          </a:p>
        </p:txBody>
      </p:sp>
      <p:sp>
        <p:nvSpPr>
          <p:cNvPr id="45" name="AutoShape 21">
            <a:extLst>
              <a:ext uri="{FF2B5EF4-FFF2-40B4-BE49-F238E27FC236}">
                <a16:creationId xmlns:a16="http://schemas.microsoft.com/office/drawing/2014/main" id="{BDC15C93-EA8B-6642-803E-B35680C233DA}"/>
              </a:ext>
            </a:extLst>
          </p:cNvPr>
          <p:cNvSpPr>
            <a:spLocks noChangeArrowheads="1"/>
          </p:cNvSpPr>
          <p:nvPr/>
        </p:nvSpPr>
        <p:spPr bwMode="auto">
          <a:xfrm>
            <a:off x="4343400" y="1356519"/>
            <a:ext cx="1219200" cy="533400"/>
          </a:xfrm>
          <a:prstGeom prst="rightArrow">
            <a:avLst>
              <a:gd name="adj1" fmla="val 50000"/>
              <a:gd name="adj2" fmla="val 57143"/>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solidFill>
                <a:srgbClr val="3A54A5"/>
              </a:solidFill>
            </a:endParaRPr>
          </a:p>
        </p:txBody>
      </p:sp>
    </p:spTree>
    <p:extLst>
      <p:ext uri="{BB962C8B-B14F-4D97-AF65-F5344CB8AC3E}">
        <p14:creationId xmlns:p14="http://schemas.microsoft.com/office/powerpoint/2010/main" val="261282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57200" y="31596"/>
            <a:ext cx="8229600" cy="1143000"/>
          </a:xfrm>
          <a:solidFill>
            <a:srgbClr val="008000"/>
          </a:solidFill>
        </p:spPr>
        <p:txBody>
          <a:bodyPr/>
          <a:lstStyle/>
          <a:p>
            <a:pPr eaLnBrk="1" hangingPunct="1"/>
            <a:r>
              <a:rPr lang="en-US" sz="3600" dirty="0">
                <a:solidFill>
                  <a:schemeClr val="bg1"/>
                </a:solidFill>
                <a:ea typeface="ＭＳ Ｐゴシック" pitchFamily="-108" charset="-128"/>
                <a:cs typeface="ＭＳ Ｐゴシック" pitchFamily="-108" charset="-128"/>
              </a:rPr>
              <a:t>Aligning Initiatives, </a:t>
            </a:r>
            <a:br>
              <a:rPr lang="en-US" sz="3600" dirty="0">
                <a:solidFill>
                  <a:schemeClr val="bg1"/>
                </a:solidFill>
                <a:ea typeface="ＭＳ Ｐゴシック" pitchFamily="-108" charset="-128"/>
                <a:cs typeface="ＭＳ Ｐゴシック" pitchFamily="-108" charset="-128"/>
              </a:rPr>
            </a:br>
            <a:r>
              <a:rPr lang="en-US" sz="3600" dirty="0">
                <a:solidFill>
                  <a:schemeClr val="bg1"/>
                </a:solidFill>
                <a:ea typeface="ＭＳ Ｐゴシック" pitchFamily="-108" charset="-128"/>
                <a:cs typeface="ＭＳ Ｐゴシック" pitchFamily="-108" charset="-128"/>
              </a:rPr>
              <a:t>Programs, &amp; Practices</a:t>
            </a:r>
          </a:p>
        </p:txBody>
      </p:sp>
      <p:pic>
        <p:nvPicPr>
          <p:cNvPr id="9" name="Picture 8">
            <a:extLst>
              <a:ext uri="{FF2B5EF4-FFF2-40B4-BE49-F238E27FC236}">
                <a16:creationId xmlns:a16="http://schemas.microsoft.com/office/drawing/2014/main" id="{35E143EA-C031-4B44-982C-BB81DAAE51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01506" y="290358"/>
            <a:ext cx="1142494" cy="1143000"/>
          </a:xfrm>
          <a:prstGeom prst="rect">
            <a:avLst/>
          </a:prstGeom>
          <a:noFill/>
          <a:ln>
            <a:noFill/>
          </a:ln>
        </p:spPr>
      </p:pic>
      <p:sp>
        <p:nvSpPr>
          <p:cNvPr id="11" name="Rectangle 10">
            <a:extLst>
              <a:ext uri="{FF2B5EF4-FFF2-40B4-BE49-F238E27FC236}">
                <a16:creationId xmlns:a16="http://schemas.microsoft.com/office/drawing/2014/main" id="{AD700695-7A26-8B4D-80C7-0655ABFCA4B1}"/>
              </a:ext>
            </a:extLst>
          </p:cNvPr>
          <p:cNvSpPr/>
          <p:nvPr/>
        </p:nvSpPr>
        <p:spPr>
          <a:xfrm>
            <a:off x="0" y="6191234"/>
            <a:ext cx="9144000" cy="707886"/>
          </a:xfrm>
          <a:prstGeom prst="rect">
            <a:avLst/>
          </a:prstGeom>
          <a:solidFill>
            <a:srgbClr val="002060"/>
          </a:solidFill>
        </p:spPr>
        <p:txBody>
          <a:bodyPr wrap="square">
            <a:spAutoFit/>
          </a:bodyPr>
          <a:lstStyle/>
          <a:p>
            <a:pPr marL="0" marR="0">
              <a:spcBef>
                <a:spcPts val="0"/>
              </a:spcBef>
              <a:spcAft>
                <a:spcPts val="0"/>
              </a:spcAft>
            </a:pPr>
            <a:r>
              <a:rPr lang="en-US" sz="2000" dirty="0">
                <a:solidFill>
                  <a:schemeClr val="bg1"/>
                </a:solidFill>
                <a:latin typeface="+mn-lt"/>
                <a:ea typeface="Times New Roman" panose="02020603050405020304" pitchFamily="18" charset="0"/>
                <a:cs typeface="Times New Roman" panose="02020603050405020304" pitchFamily="18" charset="0"/>
              </a:rPr>
              <a:t>National TA Center on PBIS. (2017). </a:t>
            </a:r>
            <a:r>
              <a:rPr lang="en-US" sz="2000" i="1" dirty="0">
                <a:solidFill>
                  <a:schemeClr val="bg1"/>
                </a:solidFill>
                <a:latin typeface="+mn-lt"/>
                <a:ea typeface="Times New Roman" panose="02020603050405020304" pitchFamily="18" charset="0"/>
                <a:cs typeface="Times New Roman" panose="02020603050405020304" pitchFamily="18" charset="0"/>
              </a:rPr>
              <a:t>Technical guide for alignment of initiatives, programs, practices in school districts</a:t>
            </a:r>
            <a:r>
              <a:rPr lang="en-US" sz="2000" dirty="0">
                <a:solidFill>
                  <a:schemeClr val="bg1"/>
                </a:solidFill>
                <a:latin typeface="+mn-lt"/>
                <a:ea typeface="Times New Roman" panose="02020603050405020304" pitchFamily="18" charset="0"/>
                <a:cs typeface="Times New Roman" panose="02020603050405020304" pitchFamily="18" charset="0"/>
              </a:rPr>
              <a:t>. Eugene, OR: Retrieved from </a:t>
            </a:r>
            <a:r>
              <a:rPr lang="en-US" sz="2000" dirty="0" err="1">
                <a:solidFill>
                  <a:schemeClr val="bg1"/>
                </a:solidFill>
                <a:latin typeface="+mn-lt"/>
                <a:ea typeface="Times New Roman" panose="02020603050405020304" pitchFamily="18" charset="0"/>
                <a:cs typeface="Times New Roman" panose="02020603050405020304" pitchFamily="18" charset="0"/>
              </a:rPr>
              <a:t>www.pbis.org</a:t>
            </a:r>
            <a:endParaRPr lang="en-US" sz="2000" dirty="0">
              <a:solidFill>
                <a:schemeClr val="bg1"/>
              </a:solidFill>
              <a:effectLst/>
              <a:latin typeface="+mn-lt"/>
              <a:ea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7598A84A-1D7E-5347-824D-60AC670AEA1A}"/>
              </a:ext>
            </a:extLst>
          </p:cNvPr>
          <p:cNvGraphicFramePr/>
          <p:nvPr>
            <p:extLst>
              <p:ext uri="{D42A27DB-BD31-4B8C-83A1-F6EECF244321}">
                <p14:modId xmlns:p14="http://schemas.microsoft.com/office/powerpoint/2010/main" val="2659166898"/>
              </p:ext>
            </p:extLst>
          </p:nvPr>
        </p:nvGraphicFramePr>
        <p:xfrm>
          <a:off x="0" y="1819458"/>
          <a:ext cx="36438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D736E8A-F670-3143-8CCE-CC969EBE71A1}"/>
              </a:ext>
            </a:extLst>
          </p:cNvPr>
          <p:cNvPicPr>
            <a:picLocks noChangeAspect="1"/>
          </p:cNvPicPr>
          <p:nvPr/>
        </p:nvPicPr>
        <p:blipFill>
          <a:blip r:embed="rId8"/>
          <a:stretch>
            <a:fillRect/>
          </a:stretch>
        </p:blipFill>
        <p:spPr>
          <a:xfrm>
            <a:off x="165648" y="31597"/>
            <a:ext cx="901152" cy="1170327"/>
          </a:xfrm>
          <a:prstGeom prst="rect">
            <a:avLst/>
          </a:prstGeom>
        </p:spPr>
      </p:pic>
      <p:sp>
        <p:nvSpPr>
          <p:cNvPr id="16" name="TextBox 15">
            <a:extLst>
              <a:ext uri="{FF2B5EF4-FFF2-40B4-BE49-F238E27FC236}">
                <a16:creationId xmlns:a16="http://schemas.microsoft.com/office/drawing/2014/main" id="{E579AB6C-B014-7148-B1C1-323F0FE8BCD5}"/>
              </a:ext>
            </a:extLst>
          </p:cNvPr>
          <p:cNvSpPr txBox="1"/>
          <p:nvPr/>
        </p:nvSpPr>
        <p:spPr>
          <a:xfrm>
            <a:off x="1136628" y="1330465"/>
            <a:ext cx="8007372" cy="461665"/>
          </a:xfrm>
          <a:prstGeom prst="rect">
            <a:avLst/>
          </a:prstGeom>
          <a:noFill/>
        </p:spPr>
        <p:txBody>
          <a:bodyPr wrap="square" rtlCol="0">
            <a:spAutoFit/>
          </a:bodyPr>
          <a:lstStyle/>
          <a:p>
            <a:r>
              <a:rPr lang="en-US" sz="2400" b="1" dirty="0">
                <a:solidFill>
                  <a:srgbClr val="002060"/>
                </a:solidFill>
                <a:latin typeface="+mj-lt"/>
              </a:rPr>
              <a:t>Step 2: Leadership Team Adopts Process for </a:t>
            </a:r>
            <a:r>
              <a:rPr lang="en-US" sz="2400" b="1" u="sng" dirty="0">
                <a:solidFill>
                  <a:srgbClr val="002060"/>
                </a:solidFill>
                <a:latin typeface="+mj-lt"/>
              </a:rPr>
              <a:t>New</a:t>
            </a:r>
            <a:r>
              <a:rPr lang="en-US" sz="2400" b="1" dirty="0">
                <a:solidFill>
                  <a:srgbClr val="002060"/>
                </a:solidFill>
                <a:latin typeface="+mj-lt"/>
              </a:rPr>
              <a:t> Initiatives</a:t>
            </a:r>
          </a:p>
        </p:txBody>
      </p:sp>
      <p:grpSp>
        <p:nvGrpSpPr>
          <p:cNvPr id="4" name="Group 3">
            <a:extLst>
              <a:ext uri="{FF2B5EF4-FFF2-40B4-BE49-F238E27FC236}">
                <a16:creationId xmlns:a16="http://schemas.microsoft.com/office/drawing/2014/main" id="{55D1BA6B-1F53-0647-BD55-352407C12143}"/>
              </a:ext>
            </a:extLst>
          </p:cNvPr>
          <p:cNvGrpSpPr/>
          <p:nvPr/>
        </p:nvGrpSpPr>
        <p:grpSpPr>
          <a:xfrm>
            <a:off x="4946650" y="1790700"/>
            <a:ext cx="3892550" cy="3628540"/>
            <a:chOff x="4946650" y="1790700"/>
            <a:chExt cx="3892550" cy="3628540"/>
          </a:xfrm>
        </p:grpSpPr>
        <p:sp>
          <p:nvSpPr>
            <p:cNvPr id="2" name="Oval Callout 1">
              <a:extLst>
                <a:ext uri="{FF2B5EF4-FFF2-40B4-BE49-F238E27FC236}">
                  <a16:creationId xmlns:a16="http://schemas.microsoft.com/office/drawing/2014/main" id="{D36AE3E4-7009-634E-B3A1-69842951234E}"/>
                </a:ext>
              </a:extLst>
            </p:cNvPr>
            <p:cNvSpPr/>
            <p:nvPr/>
          </p:nvSpPr>
          <p:spPr>
            <a:xfrm>
              <a:off x="4946650" y="1790700"/>
              <a:ext cx="3892550" cy="2514600"/>
            </a:xfrm>
            <a:prstGeom prst="wedgeEllipseCallout">
              <a:avLst>
                <a:gd name="adj1" fmla="val -91693"/>
                <a:gd name="adj2" fmla="val 57179"/>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What we just said!</a:t>
              </a:r>
            </a:p>
          </p:txBody>
        </p:sp>
        <p:pic>
          <p:nvPicPr>
            <p:cNvPr id="3" name="Picture 2">
              <a:extLst>
                <a:ext uri="{FF2B5EF4-FFF2-40B4-BE49-F238E27FC236}">
                  <a16:creationId xmlns:a16="http://schemas.microsoft.com/office/drawing/2014/main" id="{D72A177A-12AF-A842-9381-C03D29CDADCC}"/>
                </a:ext>
              </a:extLst>
            </p:cNvPr>
            <p:cNvPicPr>
              <a:picLocks noChangeAspect="1"/>
            </p:cNvPicPr>
            <p:nvPr/>
          </p:nvPicPr>
          <p:blipFill>
            <a:blip r:embed="rId9"/>
            <a:stretch>
              <a:fillRect/>
            </a:stretch>
          </p:blipFill>
          <p:spPr>
            <a:xfrm>
              <a:off x="6145393" y="3679340"/>
              <a:ext cx="1495064" cy="1739900"/>
            </a:xfrm>
            <a:prstGeom prst="rect">
              <a:avLst/>
            </a:prstGeom>
            <a:solidFill>
              <a:schemeClr val="bg1"/>
            </a:solidFill>
          </p:spPr>
        </p:pic>
      </p:grpSp>
      <p:grpSp>
        <p:nvGrpSpPr>
          <p:cNvPr id="12" name="Group 11">
            <a:extLst>
              <a:ext uri="{FF2B5EF4-FFF2-40B4-BE49-F238E27FC236}">
                <a16:creationId xmlns:a16="http://schemas.microsoft.com/office/drawing/2014/main" id="{54C3C912-FB47-4556-A8E6-1869B4DBAF2B}"/>
              </a:ext>
            </a:extLst>
          </p:cNvPr>
          <p:cNvGrpSpPr/>
          <p:nvPr/>
        </p:nvGrpSpPr>
        <p:grpSpPr>
          <a:xfrm>
            <a:off x="7778663" y="4514940"/>
            <a:ext cx="1588180" cy="1676401"/>
            <a:chOff x="-140380" y="5333999"/>
            <a:chExt cx="1588180" cy="1676401"/>
          </a:xfrm>
        </p:grpSpPr>
        <p:pic>
          <p:nvPicPr>
            <p:cNvPr id="14" name="Content Placeholder 3">
              <a:extLst>
                <a:ext uri="{FF2B5EF4-FFF2-40B4-BE49-F238E27FC236}">
                  <a16:creationId xmlns:a16="http://schemas.microsoft.com/office/drawing/2014/main" id="{2FF2B16B-9AE0-48F4-9420-2BEA15765250}"/>
                </a:ext>
              </a:extLst>
            </p:cNvPr>
            <p:cNvPicPr>
              <a:picLocks noChangeAspect="1"/>
            </p:cNvPicPr>
            <p:nvPr/>
          </p:nvPicPr>
          <p:blipFill>
            <a:blip r:embed="rId10"/>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14">
              <a:extLst>
                <a:ext uri="{FF2B5EF4-FFF2-40B4-BE49-F238E27FC236}">
                  <a16:creationId xmlns:a16="http://schemas.microsoft.com/office/drawing/2014/main" id="{3A99C8A0-38D6-406A-914E-0206FDD47C64}"/>
                </a:ext>
              </a:extLst>
            </p:cNvPr>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V.C</a:t>
              </a:r>
            </a:p>
          </p:txBody>
        </p:sp>
      </p:grpSp>
    </p:spTree>
    <p:extLst>
      <p:ext uri="{BB962C8B-B14F-4D97-AF65-F5344CB8AC3E}">
        <p14:creationId xmlns:p14="http://schemas.microsoft.com/office/powerpoint/2010/main" val="29528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graphicEl>
                                              <a:dgm id="{17BD6C7C-690E-8A42-8F1A-4FD0D07F6037}"/>
                                            </p:graphicEl>
                                          </p:spTgt>
                                        </p:tgtEl>
                                        <p:attrNameLst>
                                          <p:attrName>style.visibility</p:attrName>
                                        </p:attrNameLst>
                                      </p:cBhvr>
                                      <p:to>
                                        <p:strVal val="visible"/>
                                      </p:to>
                                    </p:set>
                                    <p:animEffect transition="in" filter="wipe(up)">
                                      <p:cBhvr>
                                        <p:cTn id="7" dur="500"/>
                                        <p:tgtEl>
                                          <p:spTgt spid="13">
                                            <p:graphicEl>
                                              <a:dgm id="{17BD6C7C-690E-8A42-8F1A-4FD0D07F603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graphicEl>
                                              <a:dgm id="{AB1215F8-2153-3E44-A7D1-A416563A7EE5}"/>
                                            </p:graphicEl>
                                          </p:spTgt>
                                        </p:tgtEl>
                                        <p:attrNameLst>
                                          <p:attrName>style.visibility</p:attrName>
                                        </p:attrNameLst>
                                      </p:cBhvr>
                                      <p:to>
                                        <p:strVal val="visible"/>
                                      </p:to>
                                    </p:set>
                                    <p:animEffect transition="in" filter="wipe(up)">
                                      <p:cBhvr>
                                        <p:cTn id="12" dur="500"/>
                                        <p:tgtEl>
                                          <p:spTgt spid="13">
                                            <p:graphicEl>
                                              <a:dgm id="{AB1215F8-2153-3E44-A7D1-A416563A7EE5}"/>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3">
                                            <p:graphicEl>
                                              <a:dgm id="{081EED3E-7607-8E4F-BD7B-A3E5A66EDCEA}"/>
                                            </p:graphicEl>
                                          </p:spTgt>
                                        </p:tgtEl>
                                        <p:attrNameLst>
                                          <p:attrName>style.visibility</p:attrName>
                                        </p:attrNameLst>
                                      </p:cBhvr>
                                      <p:to>
                                        <p:strVal val="visible"/>
                                      </p:to>
                                    </p:set>
                                    <p:animEffect transition="in" filter="wipe(up)">
                                      <p:cBhvr>
                                        <p:cTn id="16" dur="500"/>
                                        <p:tgtEl>
                                          <p:spTgt spid="13">
                                            <p:graphicEl>
                                              <a:dgm id="{081EED3E-7607-8E4F-BD7B-A3E5A66EDCE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82296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itchFamily="-1" charset="0"/>
                <a:ea typeface="ＭＳ Ｐゴシック" pitchFamily="-108" charset="-128"/>
              </a:rPr>
              <a:t>Guidelines for Effective Alignment</a:t>
            </a:r>
          </a:p>
        </p:txBody>
      </p:sp>
      <p:sp>
        <p:nvSpPr>
          <p:cNvPr id="3" name="Content Placeholder 2"/>
          <p:cNvSpPr>
            <a:spLocks noGrp="1"/>
          </p:cNvSpPr>
          <p:nvPr>
            <p:ph idx="1"/>
          </p:nvPr>
        </p:nvSpPr>
        <p:spPr/>
        <p:txBody>
          <a:bodyPr/>
          <a:lstStyle/>
          <a:p>
            <a:pPr>
              <a:buFont typeface="Wingdings" charset="2"/>
              <a:buChar char="q"/>
            </a:pPr>
            <a:r>
              <a:rPr lang="en-US" sz="2400" b="1" dirty="0"/>
              <a:t>Align</a:t>
            </a:r>
            <a:r>
              <a:rPr lang="en-US" sz="2400" dirty="0"/>
              <a:t> multiple initiatives at the </a:t>
            </a:r>
            <a:r>
              <a:rPr lang="en-US" sz="2400" b="1" dirty="0"/>
              <a:t>organizational level </a:t>
            </a:r>
            <a:r>
              <a:rPr lang="en-US" sz="2400" dirty="0"/>
              <a:t>where a common budget authority exists.</a:t>
            </a:r>
          </a:p>
          <a:p>
            <a:pPr>
              <a:buFont typeface="Wingdings" charset="2"/>
              <a:buChar char="q"/>
            </a:pPr>
            <a:r>
              <a:rPr lang="en-US" sz="2400" dirty="0"/>
              <a:t>Align multiple initiatives by using a </a:t>
            </a:r>
            <a:r>
              <a:rPr lang="en-US" sz="2400" b="1" dirty="0"/>
              <a:t>common outcome measure</a:t>
            </a:r>
            <a:r>
              <a:rPr lang="en-US" sz="2400" dirty="0"/>
              <a:t> to assess effectiveness.</a:t>
            </a:r>
          </a:p>
          <a:p>
            <a:pPr>
              <a:buFont typeface="Wingdings" charset="2"/>
              <a:buChar char="q"/>
            </a:pPr>
            <a:r>
              <a:rPr lang="en-US" sz="2400" dirty="0"/>
              <a:t>Build </a:t>
            </a:r>
            <a:r>
              <a:rPr lang="en-US" sz="2400" b="1" dirty="0"/>
              <a:t>aligned professional development </a:t>
            </a:r>
            <a:r>
              <a:rPr lang="en-US" sz="2400" dirty="0"/>
              <a:t>by comparing and combining the </a:t>
            </a:r>
            <a:r>
              <a:rPr lang="en-US" sz="2400" b="1" dirty="0"/>
              <a:t>“core features” of multiple initiatives</a:t>
            </a:r>
            <a:r>
              <a:rPr lang="en-US" sz="2400" dirty="0"/>
              <a:t>.</a:t>
            </a:r>
          </a:p>
          <a:p>
            <a:pPr lvl="1">
              <a:buFont typeface="Wingdings" charset="2"/>
              <a:buChar char="q"/>
            </a:pPr>
            <a:r>
              <a:rPr lang="en-US" sz="2000" dirty="0"/>
              <a:t>Compare fundamental assumptions</a:t>
            </a:r>
          </a:p>
          <a:p>
            <a:pPr lvl="1">
              <a:buFont typeface="Wingdings" charset="2"/>
              <a:buChar char="q"/>
            </a:pPr>
            <a:r>
              <a:rPr lang="en-US" sz="2000" dirty="0"/>
              <a:t>Start with common “core features” and compare the practices used to achieve these features.</a:t>
            </a:r>
          </a:p>
          <a:p>
            <a:pPr lvl="1">
              <a:buFont typeface="Wingdings" charset="2"/>
              <a:buChar char="q"/>
            </a:pPr>
            <a:r>
              <a:rPr lang="en-US" sz="2000" dirty="0"/>
              <a:t>Determine how to incorporate additional core features with efficiency</a:t>
            </a:r>
          </a:p>
          <a:p>
            <a:pPr lvl="1">
              <a:buFont typeface="Wingdings" charset="2"/>
              <a:buChar char="q"/>
            </a:pPr>
            <a:r>
              <a:rPr lang="en-US" sz="2000" dirty="0"/>
              <a:t>Build single Professional Development curricula that combine    core features.</a:t>
            </a:r>
          </a:p>
          <a:p>
            <a:pPr>
              <a:buFont typeface="Wingdings" charset="2"/>
              <a:buChar char="q"/>
            </a:pPr>
            <a:r>
              <a:rPr lang="en-US" sz="2400" dirty="0"/>
              <a:t>Resolve Logic Model Conflict</a:t>
            </a:r>
          </a:p>
          <a:p>
            <a:pPr>
              <a:buFont typeface="Wingdings" charset="2"/>
              <a:buChar char="q"/>
            </a:pPr>
            <a:endParaRPr lang="en-US" sz="2400" dirty="0"/>
          </a:p>
          <a:p>
            <a:endParaRPr lang="en-US" sz="2400" dirty="0"/>
          </a:p>
        </p:txBody>
      </p:sp>
      <p:pic>
        <p:nvPicPr>
          <p:cNvPr id="11" name="Picture 10"/>
          <p:cNvPicPr>
            <a:picLocks noChangeAspect="1"/>
          </p:cNvPicPr>
          <p:nvPr/>
        </p:nvPicPr>
        <p:blipFill>
          <a:blip r:embed="rId2"/>
          <a:stretch>
            <a:fillRect/>
          </a:stretch>
        </p:blipFill>
        <p:spPr>
          <a:xfrm>
            <a:off x="-29667" y="914400"/>
            <a:ext cx="838200" cy="838200"/>
          </a:xfrm>
          <a:prstGeom prst="rect">
            <a:avLst/>
          </a:prstGeom>
        </p:spPr>
      </p:pic>
      <p:grpSp>
        <p:nvGrpSpPr>
          <p:cNvPr id="6" name="Group 5">
            <a:extLst>
              <a:ext uri="{FF2B5EF4-FFF2-40B4-BE49-F238E27FC236}">
                <a16:creationId xmlns:a16="http://schemas.microsoft.com/office/drawing/2014/main" id="{AF6CA3EB-D8D3-4C4E-9716-445858ED3E03}"/>
              </a:ext>
            </a:extLst>
          </p:cNvPr>
          <p:cNvGrpSpPr/>
          <p:nvPr/>
        </p:nvGrpSpPr>
        <p:grpSpPr>
          <a:xfrm>
            <a:off x="7778663" y="4724399"/>
            <a:ext cx="1588180" cy="1676401"/>
            <a:chOff x="-140380" y="5333999"/>
            <a:chExt cx="1588180" cy="1676401"/>
          </a:xfrm>
        </p:grpSpPr>
        <p:pic>
          <p:nvPicPr>
            <p:cNvPr id="7" name="Content Placeholder 3">
              <a:extLst>
                <a:ext uri="{FF2B5EF4-FFF2-40B4-BE49-F238E27FC236}">
                  <a16:creationId xmlns:a16="http://schemas.microsoft.com/office/drawing/2014/main" id="{67B86CBC-677B-48C3-968E-1941AC988635}"/>
                </a:ext>
              </a:extLst>
            </p:cNvPr>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8" name="TextBox 7">
              <a:extLst>
                <a:ext uri="{FF2B5EF4-FFF2-40B4-BE49-F238E27FC236}">
                  <a16:creationId xmlns:a16="http://schemas.microsoft.com/office/drawing/2014/main" id="{0CAF5ECA-2D5E-465A-BB9E-8764275F0A21}"/>
                </a:ext>
              </a:extLst>
            </p:cNvPr>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V.C</a:t>
              </a:r>
            </a:p>
          </p:txBody>
        </p:sp>
      </p:grpSp>
    </p:spTree>
    <p:extLst>
      <p:ext uri="{BB962C8B-B14F-4D97-AF65-F5344CB8AC3E}">
        <p14:creationId xmlns:p14="http://schemas.microsoft.com/office/powerpoint/2010/main" val="85647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dirty="0">
                <a:solidFill>
                  <a:srgbClr val="FFFF00"/>
                </a:solidFill>
                <a:effectLst>
                  <a:outerShdw blurRad="38100" dist="38100" dir="2700000" algn="tl">
                    <a:srgbClr val="000000"/>
                  </a:outerShdw>
                </a:effectLst>
                <a:latin typeface="+mj-lt"/>
              </a:rPr>
              <a:t>Integrating &amp; Aligning Initiatives within a </a:t>
            </a:r>
          </a:p>
          <a:p>
            <a:pPr algn="ctr">
              <a:defRPr/>
            </a:pPr>
            <a:r>
              <a:rPr lang="en-US" sz="5400" dirty="0">
                <a:solidFill>
                  <a:srgbClr val="FFFF00"/>
                </a:solidFill>
                <a:effectLst>
                  <a:outerShdw blurRad="38100" dist="38100" dir="2700000" algn="tl">
                    <a:srgbClr val="000000"/>
                  </a:outerShdw>
                </a:effectLst>
                <a:latin typeface="+mj-lt"/>
              </a:rPr>
              <a:t>PBIS Framework:</a:t>
            </a:r>
          </a:p>
          <a:p>
            <a:pPr algn="ctr">
              <a:defRPr/>
            </a:pPr>
            <a:r>
              <a:rPr lang="en-US" sz="5400" i="1" dirty="0">
                <a:solidFill>
                  <a:srgbClr val="FFFF00"/>
                </a:solidFill>
                <a:effectLst>
                  <a:outerShdw blurRad="38100" dist="38100" dir="2700000" algn="tl">
                    <a:srgbClr val="000000"/>
                  </a:outerShdw>
                </a:effectLst>
                <a:latin typeface="+mj-lt"/>
              </a:rPr>
              <a:t>Building Social Emotional Competence Example</a:t>
            </a:r>
          </a:p>
        </p:txBody>
      </p:sp>
      <p:sp>
        <p:nvSpPr>
          <p:cNvPr id="2" name="TextBox 1">
            <a:extLst>
              <a:ext uri="{FF2B5EF4-FFF2-40B4-BE49-F238E27FC236}">
                <a16:creationId xmlns:a16="http://schemas.microsoft.com/office/drawing/2014/main" id="{7DE44CD7-1392-F34A-9585-B4D9C06C7F19}"/>
              </a:ext>
            </a:extLst>
          </p:cNvPr>
          <p:cNvSpPr txBox="1"/>
          <p:nvPr/>
        </p:nvSpPr>
        <p:spPr>
          <a:xfrm>
            <a:off x="381000" y="5498068"/>
            <a:ext cx="8541121" cy="738664"/>
          </a:xfrm>
          <a:prstGeom prst="rect">
            <a:avLst/>
          </a:prstGeom>
          <a:noFill/>
        </p:spPr>
        <p:txBody>
          <a:bodyPr wrap="none" rtlCol="0">
            <a:spAutoFit/>
          </a:bodyPr>
          <a:lstStyle/>
          <a:p>
            <a:r>
              <a:rPr lang="en-US" sz="2100" dirty="0">
                <a:solidFill>
                  <a:srgbClr val="008F00"/>
                </a:solidFill>
              </a:rPr>
              <a:t>Borrowed from our friends at Mid-Atlantic and Midwest PBIS Networks</a:t>
            </a:r>
          </a:p>
          <a:p>
            <a:r>
              <a:rPr lang="en-US" sz="2100" dirty="0">
                <a:solidFill>
                  <a:srgbClr val="008F00"/>
                </a:solidFill>
              </a:rPr>
              <a:t>and NJ PBSIS (i</a:t>
            </a:r>
            <a:r>
              <a:rPr lang="en-US" altLang="en-US" sz="2100" dirty="0">
                <a:solidFill>
                  <a:srgbClr val="008F00"/>
                </a:solidFill>
              </a:rPr>
              <a:t>n partnership with NJDOE OSE)</a:t>
            </a:r>
            <a:endParaRPr lang="en-US" sz="2100" dirty="0">
              <a:solidFill>
                <a:srgbClr val="008F00"/>
              </a:solidFill>
            </a:endParaRPr>
          </a:p>
        </p:txBody>
      </p:sp>
    </p:spTree>
    <p:extLst>
      <p:ext uri="{BB962C8B-B14F-4D97-AF65-F5344CB8AC3E}">
        <p14:creationId xmlns:p14="http://schemas.microsoft.com/office/powerpoint/2010/main" val="18499868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TRAINING OBJECTIVES</a:t>
            </a:r>
          </a:p>
        </p:txBody>
      </p:sp>
      <p:sp>
        <p:nvSpPr>
          <p:cNvPr id="24579" name="Rectangle 3"/>
          <p:cNvSpPr>
            <a:spLocks noGrp="1" noChangeArrowheads="1"/>
          </p:cNvSpPr>
          <p:nvPr>
            <p:ph idx="1"/>
          </p:nvPr>
        </p:nvSpPr>
        <p:spPr>
          <a:xfrm>
            <a:off x="685800" y="1676400"/>
            <a:ext cx="7772400" cy="4800600"/>
          </a:xfrm>
        </p:spPr>
        <p:txBody>
          <a:bodyPr/>
          <a:lstStyle/>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leadership </a:t>
            </a:r>
            <a:r>
              <a:rPr lang="en-US" b="1" dirty="0">
                <a:solidFill>
                  <a:srgbClr val="FF0000"/>
                </a:solidFill>
                <a:latin typeface="+mj-lt"/>
                <a:ea typeface="ＭＳ Ｐゴシック" pitchFamily="-108" charset="-128"/>
                <a:cs typeface="ＭＳ Ｐゴシック" pitchFamily="-108" charset="-128"/>
              </a:rPr>
              <a:t>team</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staff </a:t>
            </a:r>
            <a:r>
              <a:rPr lang="en-US" b="1" dirty="0">
                <a:solidFill>
                  <a:srgbClr val="FF0000"/>
                </a:solidFill>
                <a:latin typeface="+mj-lt"/>
                <a:ea typeface="ＭＳ Ｐゴシック" pitchFamily="-108" charset="-128"/>
                <a:cs typeface="ＭＳ Ｐゴシック" pitchFamily="-108" charset="-128"/>
              </a:rPr>
              <a:t>agreements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Build working knowledge of SWPBIS </a:t>
            </a:r>
            <a:r>
              <a:rPr lang="en-US" b="1" dirty="0">
                <a:solidFill>
                  <a:srgbClr val="FF0000"/>
                </a:solidFill>
                <a:latin typeface="+mj-lt"/>
                <a:ea typeface="ＭＳ Ｐゴシック" pitchFamily="-108" charset="-128"/>
                <a:cs typeface="ＭＳ Ｐゴシック" pitchFamily="-108" charset="-128"/>
              </a:rPr>
              <a:t>outcomes, data, practices, and systems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Develop </a:t>
            </a:r>
            <a:r>
              <a:rPr lang="en-US" b="1" dirty="0">
                <a:solidFill>
                  <a:srgbClr val="FF0000"/>
                </a:solidFill>
                <a:latin typeface="+mj-lt"/>
                <a:ea typeface="ＭＳ Ｐゴシック" pitchFamily="-108" charset="-128"/>
                <a:cs typeface="ＭＳ Ｐゴシック" pitchFamily="-108" charset="-128"/>
              </a:rPr>
              <a:t>individualized action plan </a:t>
            </a:r>
            <a:r>
              <a:rPr lang="en-US" b="1" dirty="0">
                <a:latin typeface="+mj-lt"/>
                <a:ea typeface="ＭＳ Ｐゴシック" pitchFamily="-108" charset="-128"/>
                <a:cs typeface="ＭＳ Ｐゴシック" pitchFamily="-108" charset="-128"/>
              </a:rPr>
              <a:t>for SWPBIS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Organize for </a:t>
            </a:r>
            <a:r>
              <a:rPr lang="en-US" b="1" dirty="0">
                <a:solidFill>
                  <a:srgbClr val="FF0000"/>
                </a:solidFill>
                <a:latin typeface="+mj-lt"/>
                <a:ea typeface="ＭＳ Ｐゴシック" pitchFamily="-108" charset="-128"/>
                <a:cs typeface="ＭＳ Ｐゴシック" pitchFamily="-108" charset="-128"/>
              </a:rPr>
              <a:t>upcoming school year</a:t>
            </a:r>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118863370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Content Placeholder 2"/>
          <p:cNvSpPr>
            <a:spLocks noGrp="1"/>
          </p:cNvSpPr>
          <p:nvPr>
            <p:ph idx="1"/>
          </p:nvPr>
        </p:nvSpPr>
        <p:spPr>
          <a:xfrm>
            <a:off x="112713" y="1455738"/>
            <a:ext cx="8850312" cy="4997450"/>
          </a:xfrm>
        </p:spPr>
        <p:txBody>
          <a:bodyPr/>
          <a:lstStyle/>
          <a:p>
            <a:pPr marL="0" indent="0" eaLnBrk="1" hangingPunct="1">
              <a:buFont typeface="Arial" panose="020B0604020202020204" pitchFamily="34" charset="0"/>
              <a:buNone/>
              <a:defRPr/>
            </a:pPr>
            <a:r>
              <a:rPr lang="en-US" altLang="en-US" sz="2800" b="1" dirty="0"/>
              <a:t>Mission</a:t>
            </a:r>
          </a:p>
          <a:p>
            <a:pPr eaLnBrk="1" hangingPunct="1">
              <a:defRPr/>
            </a:pPr>
            <a:r>
              <a:rPr lang="en-US" altLang="en-US" sz="2000" i="1" dirty="0"/>
              <a:t>The mission of the NJ PBSIS initiative is to build capacity among New Jersey school personnel to implement a multi-tiered system of support for behavior, conduct, and social-emotional wellness that promotes equity for all students</a:t>
            </a:r>
            <a:r>
              <a:rPr lang="en-US" altLang="en-US" sz="2000" dirty="0"/>
              <a:t>.</a:t>
            </a:r>
          </a:p>
          <a:p>
            <a:pPr eaLnBrk="1" hangingPunct="1">
              <a:defRPr/>
            </a:pPr>
            <a:endParaRPr lang="en-US" altLang="en-US" sz="1000" dirty="0"/>
          </a:p>
          <a:p>
            <a:pPr marL="0" indent="0" eaLnBrk="1" hangingPunct="1">
              <a:buFont typeface="Arial" panose="020B0604020202020204" pitchFamily="34" charset="0"/>
              <a:buNone/>
              <a:defRPr/>
            </a:pPr>
            <a:r>
              <a:rPr lang="en-US" altLang="en-US" b="1" dirty="0"/>
              <a:t>Implementation of multi-tiered systems of support create learning environments that contribute to everyone…</a:t>
            </a:r>
            <a:endParaRPr lang="en-US" altLang="en-US" dirty="0"/>
          </a:p>
          <a:p>
            <a:pPr marL="1462087" lvl="4" indent="-457200">
              <a:buFont typeface="+mj-lt"/>
              <a:buAutoNum type="arabicPeriod"/>
              <a:defRPr/>
            </a:pPr>
            <a:r>
              <a:rPr lang="en-US" sz="2000" i="1" dirty="0"/>
              <a:t>being safe emotionally, physically, and socially.</a:t>
            </a:r>
          </a:p>
          <a:p>
            <a:pPr marL="1462087" lvl="4" indent="-457200">
              <a:buFont typeface="+mj-lt"/>
              <a:buAutoNum type="arabicPeriod"/>
              <a:defRPr/>
            </a:pPr>
            <a:r>
              <a:rPr lang="en-US" sz="2000" i="1" dirty="0"/>
              <a:t>experiencing success every day.</a:t>
            </a:r>
          </a:p>
          <a:p>
            <a:pPr marL="1462087" lvl="4" indent="-457200">
              <a:buFont typeface="+mj-lt"/>
              <a:buAutoNum type="arabicPeriod"/>
              <a:defRPr/>
            </a:pPr>
            <a:r>
              <a:rPr lang="en-US" sz="2000" i="1" dirty="0"/>
              <a:t>receiving what they need to be successful.</a:t>
            </a:r>
          </a:p>
          <a:p>
            <a:pPr marL="1462087" lvl="4" indent="-457200">
              <a:buFont typeface="+mj-lt"/>
              <a:buAutoNum type="arabicPeriod"/>
              <a:defRPr/>
            </a:pPr>
            <a:r>
              <a:rPr lang="en-US" sz="2000" i="1" dirty="0"/>
              <a:t>working together to achieve goals.</a:t>
            </a:r>
          </a:p>
          <a:p>
            <a:pPr marL="1462087" lvl="4" indent="-457200">
              <a:buFont typeface="+mj-lt"/>
              <a:buAutoNum type="arabicPeriod"/>
              <a:defRPr/>
            </a:pPr>
            <a:r>
              <a:rPr lang="en-US" sz="2000" i="1" dirty="0"/>
              <a:t>feeling welcomed and valued.</a:t>
            </a:r>
          </a:p>
          <a:p>
            <a:pPr marL="1462087" lvl="4" indent="-457200">
              <a:buFont typeface="+mj-lt"/>
              <a:buAutoNum type="arabicPeriod"/>
              <a:defRPr/>
            </a:pPr>
            <a:r>
              <a:rPr lang="en-US" sz="2000" i="1" dirty="0"/>
              <a:t>further developing their strengths.</a:t>
            </a:r>
            <a:endParaRPr lang="en-US" altLang="en-US" sz="2000" i="1" dirty="0"/>
          </a:p>
          <a:p>
            <a:pPr lvl="1" eaLnBrk="1" hangingPunct="1">
              <a:buFontTx/>
              <a:buNone/>
              <a:defRPr/>
            </a:pPr>
            <a:endParaRPr lang="en-US" altLang="en-US" sz="1100" dirty="0"/>
          </a:p>
        </p:txBody>
      </p:sp>
      <p:sp>
        <p:nvSpPr>
          <p:cNvPr id="2" name="Oval 1"/>
          <p:cNvSpPr/>
          <p:nvPr/>
        </p:nvSpPr>
        <p:spPr>
          <a:xfrm>
            <a:off x="2389517" y="2544792"/>
            <a:ext cx="5055079" cy="5089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31653" y="3614468"/>
            <a:ext cx="5520905" cy="30276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73B796-0E3F-634E-9F69-A5A20480B0E1}"/>
              </a:ext>
            </a:extLst>
          </p:cNvPr>
          <p:cNvSpPr txBox="1">
            <a:spLocks/>
          </p:cNvSpPr>
          <p:nvPr/>
        </p:nvSpPr>
        <p:spPr bwMode="auto">
          <a:xfrm>
            <a:off x="423069" y="18241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Integration across Core Features: Mission / Vision Statement</a:t>
            </a:r>
          </a:p>
        </p:txBody>
      </p:sp>
    </p:spTree>
    <p:extLst>
      <p:ext uri="{BB962C8B-B14F-4D97-AF65-F5344CB8AC3E}">
        <p14:creationId xmlns:p14="http://schemas.microsoft.com/office/powerpoint/2010/main" val="302395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1271896" y="1656384"/>
          <a:ext cx="6632083" cy="4320922"/>
        </p:xfrm>
        <a:graphic>
          <a:graphicData uri="http://schemas.openxmlformats.org/drawingml/2006/table">
            <a:tbl>
              <a:tblPr/>
              <a:tblGrid>
                <a:gridCol w="399021">
                  <a:extLst>
                    <a:ext uri="{9D8B030D-6E8A-4147-A177-3AD203B41FA5}">
                      <a16:colId xmlns:a16="http://schemas.microsoft.com/office/drawing/2014/main" val="20000"/>
                    </a:ext>
                  </a:extLst>
                </a:gridCol>
                <a:gridCol w="842399">
                  <a:extLst>
                    <a:ext uri="{9D8B030D-6E8A-4147-A177-3AD203B41FA5}">
                      <a16:colId xmlns:a16="http://schemas.microsoft.com/office/drawing/2014/main" val="20001"/>
                    </a:ext>
                  </a:extLst>
                </a:gridCol>
                <a:gridCol w="670307">
                  <a:extLst>
                    <a:ext uri="{9D8B030D-6E8A-4147-A177-3AD203B41FA5}">
                      <a16:colId xmlns:a16="http://schemas.microsoft.com/office/drawing/2014/main" val="20002"/>
                    </a:ext>
                  </a:extLst>
                </a:gridCol>
                <a:gridCol w="749206">
                  <a:extLst>
                    <a:ext uri="{9D8B030D-6E8A-4147-A177-3AD203B41FA5}">
                      <a16:colId xmlns:a16="http://schemas.microsoft.com/office/drawing/2014/main" val="20003"/>
                    </a:ext>
                  </a:extLst>
                </a:gridCol>
                <a:gridCol w="774811">
                  <a:extLst>
                    <a:ext uri="{9D8B030D-6E8A-4147-A177-3AD203B41FA5}">
                      <a16:colId xmlns:a16="http://schemas.microsoft.com/office/drawing/2014/main" val="20004"/>
                    </a:ext>
                  </a:extLst>
                </a:gridCol>
                <a:gridCol w="775775">
                  <a:extLst>
                    <a:ext uri="{9D8B030D-6E8A-4147-A177-3AD203B41FA5}">
                      <a16:colId xmlns:a16="http://schemas.microsoft.com/office/drawing/2014/main" val="20005"/>
                    </a:ext>
                  </a:extLst>
                </a:gridCol>
                <a:gridCol w="778028">
                  <a:extLst>
                    <a:ext uri="{9D8B030D-6E8A-4147-A177-3AD203B41FA5}">
                      <a16:colId xmlns:a16="http://schemas.microsoft.com/office/drawing/2014/main" val="20006"/>
                    </a:ext>
                  </a:extLst>
                </a:gridCol>
                <a:gridCol w="820672">
                  <a:extLst>
                    <a:ext uri="{9D8B030D-6E8A-4147-A177-3AD203B41FA5}">
                      <a16:colId xmlns:a16="http://schemas.microsoft.com/office/drawing/2014/main" val="20007"/>
                    </a:ext>
                  </a:extLst>
                </a:gridCol>
                <a:gridCol w="821864">
                  <a:extLst>
                    <a:ext uri="{9D8B030D-6E8A-4147-A177-3AD203B41FA5}">
                      <a16:colId xmlns:a16="http://schemas.microsoft.com/office/drawing/2014/main" val="20008"/>
                    </a:ext>
                  </a:extLst>
                </a:gridCol>
              </a:tblGrid>
              <a:tr h="390522">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700" b="1" i="0" u="none" strike="noStrike" cap="none" normalizeH="0" baseline="0" dirty="0">
                          <a:ln>
                            <a:noFill/>
                          </a:ln>
                          <a:solidFill>
                            <a:schemeClr val="tx1"/>
                          </a:solidFill>
                          <a:effectLst/>
                          <a:latin typeface="+mn-lt"/>
                          <a:ea typeface="Arial" pitchFamily="31" charset="0"/>
                          <a:cs typeface="Arial" pitchFamily="31" charset="0"/>
                        </a:rPr>
                        <a:t>Teaching Matrix</a:t>
                      </a:r>
                    </a:p>
                  </a:txBody>
                  <a:tcPr marL="68593" marR="68593" marT="34287" marB="34287"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mn-lt"/>
                          <a:ea typeface="Arial" pitchFamily="31" charset="0"/>
                          <a:cs typeface="Arial" pitchFamily="31" charset="0"/>
                        </a:rPr>
                        <a:t>SETTING</a:t>
                      </a:r>
                      <a:endPar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34">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All Settings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Hallways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Playgrounds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Cafeteria</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Library/</a:t>
                      </a:r>
                      <a:endPar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Computer Lab</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Assembly</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Bus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125135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Respect Ourselves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Be on task.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Give your best effort.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Be prepared.</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Walk.</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Have a plan.</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Eat all your food.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Select healthy foods.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Study, read, compute.</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Sit in one spot.</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Watch for your stop.</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1963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Respect Others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Be kind.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Hands/feet to self.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Help/share with others.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Use normal voice volume.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Walk to right.</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Play safe.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Share equipment.</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Practice good table manners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Arial" pitchFamily="31" charset="0"/>
                          <a:cs typeface="Arial" pitchFamily="31" charset="0"/>
                        </a:rPr>
                        <a:t>Whisper.</a:t>
                      </a:r>
                      <a:endPar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Return books.</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Listen/watch.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Use appropriate applause.</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Use a quiet voice.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Stay in your seat.</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879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Times New Roman" pitchFamily="31" charset="0"/>
                          <a:cs typeface="Times New Roman" pitchFamily="31" charset="0"/>
                        </a:rPr>
                        <a:t>Respect Property</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Recycle.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Clean up after self.</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Pick up litter.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Maintain physical space.</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Use equipment properly.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Put litter in garbage can.</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Replace trays &amp; utensils.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Clean up eating area.</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Push in chairs.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Treat books carefully.</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Pick 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Treat chairs appropriately.</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Wipe your feet.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Times New Roman" pitchFamily="31" charset="0"/>
                          <a:cs typeface="Times New Roman" pitchFamily="31" charset="0"/>
                        </a:rPr>
                        <a:t>Sit appropriately.</a:t>
                      </a:r>
                      <a:endParaRPr kumimoji="0" lang="en-US" sz="1500" b="0" i="0" u="none" strike="noStrike" cap="none" normalizeH="0" baseline="0" dirty="0">
                        <a:ln>
                          <a:noFill/>
                        </a:ln>
                        <a:solidFill>
                          <a:schemeClr val="tx1"/>
                        </a:solidFill>
                        <a:effectLst/>
                        <a:latin typeface="+mn-lt"/>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74133" name="Rectangle 59"/>
          <p:cNvSpPr>
            <a:spLocks noChangeArrowheads="1"/>
          </p:cNvSpPr>
          <p:nvPr/>
        </p:nvSpPr>
        <p:spPr bwMode="auto">
          <a:xfrm>
            <a:off x="1301355" y="7747914"/>
            <a:ext cx="138558" cy="484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7" tIns="34287" rIns="68577" bIns="34287" anchor="ctr">
            <a:spAutoFit/>
          </a:bodyPr>
          <a:lstStyle/>
          <a:p>
            <a:pPr defTabSz="616731"/>
            <a:br>
              <a:rPr lang="en-US" sz="900" dirty="0">
                <a:solidFill>
                  <a:srgbClr val="000000"/>
                </a:solidFill>
                <a:cs typeface="Times New Roman" pitchFamily="18" charset="0"/>
              </a:rPr>
            </a:br>
            <a:endParaRPr lang="en-US" dirty="0">
              <a:solidFill>
                <a:srgbClr val="000000"/>
              </a:solidFill>
            </a:endParaRPr>
          </a:p>
        </p:txBody>
      </p:sp>
      <p:sp>
        <p:nvSpPr>
          <p:cNvPr id="174134" name="Text Box 60"/>
          <p:cNvSpPr txBox="1">
            <a:spLocks noChangeArrowheads="1"/>
          </p:cNvSpPr>
          <p:nvPr/>
        </p:nvSpPr>
        <p:spPr bwMode="auto">
          <a:xfrm rot="-5400000">
            <a:off x="470297" y="3555479"/>
            <a:ext cx="1943100" cy="31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7" tIns="34287" rIns="68577" bIns="34287">
            <a:spAutoFit/>
          </a:bodyPr>
          <a:lstStyle>
            <a:lvl1pPr defTabSz="822325" eaLnBrk="0" hangingPunct="0">
              <a:defRPr>
                <a:solidFill>
                  <a:schemeClr val="tx1"/>
                </a:solidFill>
                <a:latin typeface="Calibri" pitchFamily="34" charset="0"/>
                <a:cs typeface="Arial" pitchFamily="34" charset="0"/>
              </a:defRPr>
            </a:lvl1pPr>
            <a:lvl2pPr marL="742950" indent="-285750" defTabSz="822325" eaLnBrk="0" hangingPunct="0">
              <a:defRPr>
                <a:solidFill>
                  <a:schemeClr val="tx1"/>
                </a:solidFill>
                <a:latin typeface="Calibri" pitchFamily="34" charset="0"/>
                <a:cs typeface="Arial" pitchFamily="34" charset="0"/>
              </a:defRPr>
            </a:lvl2pPr>
            <a:lvl3pPr marL="1143000" indent="-228600" defTabSz="822325" eaLnBrk="0" hangingPunct="0">
              <a:defRPr>
                <a:solidFill>
                  <a:schemeClr val="tx1"/>
                </a:solidFill>
                <a:latin typeface="Calibri" pitchFamily="34" charset="0"/>
                <a:cs typeface="Arial" pitchFamily="34" charset="0"/>
              </a:defRPr>
            </a:lvl3pPr>
            <a:lvl4pPr marL="1600200" indent="-228600" defTabSz="822325" eaLnBrk="0" hangingPunct="0">
              <a:defRPr>
                <a:solidFill>
                  <a:schemeClr val="tx1"/>
                </a:solidFill>
                <a:latin typeface="Calibri" pitchFamily="34" charset="0"/>
                <a:cs typeface="Arial" pitchFamily="34" charset="0"/>
              </a:defRPr>
            </a:lvl4pPr>
            <a:lvl5pPr marL="2057400" indent="-228600" defTabSz="822325" eaLnBrk="0" hangingPunct="0">
              <a:defRPr>
                <a:solidFill>
                  <a:schemeClr val="tx1"/>
                </a:solidFill>
                <a:latin typeface="Calibri" pitchFamily="34" charset="0"/>
                <a:cs typeface="Arial" pitchFamily="34" charset="0"/>
              </a:defRPr>
            </a:lvl5pPr>
            <a:lvl6pPr marL="2514600" indent="-228600" defTabSz="8223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223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223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223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spcBef>
                <a:spcPct val="50000"/>
              </a:spcBef>
              <a:spcAft>
                <a:spcPct val="25000"/>
              </a:spcAft>
              <a:buClr>
                <a:srgbClr val="000000"/>
              </a:buClr>
            </a:pPr>
            <a:r>
              <a:rPr lang="en-US" dirty="0">
                <a:solidFill>
                  <a:srgbClr val="000000"/>
                </a:solidFill>
              </a:rPr>
              <a:t>Expectations</a:t>
            </a:r>
          </a:p>
        </p:txBody>
      </p:sp>
      <p:sp>
        <p:nvSpPr>
          <p:cNvPr id="5" name="Left Arrow 4"/>
          <p:cNvSpPr>
            <a:spLocks noChangeArrowheads="1"/>
          </p:cNvSpPr>
          <p:nvPr/>
        </p:nvSpPr>
        <p:spPr bwMode="auto">
          <a:xfrm rot="20456856">
            <a:off x="2311487" y="2346429"/>
            <a:ext cx="2579881" cy="989952"/>
          </a:xfrm>
          <a:prstGeom prst="leftArrow">
            <a:avLst>
              <a:gd name="adj1" fmla="val 50000"/>
              <a:gd name="adj2" fmla="val 49997"/>
            </a:avLst>
          </a:prstGeom>
          <a:solidFill>
            <a:srgbClr val="00B3E4"/>
          </a:solidFill>
          <a:ln w="9525">
            <a:solidFill>
              <a:schemeClr val="tx1"/>
            </a:solidFill>
            <a:round/>
            <a:headEnd/>
            <a:tailEnd/>
          </a:ln>
        </p:spPr>
        <p:txBody>
          <a:bodyPr lIns="68577" tIns="34287" rIns="68577" bIns="34287" anchor="ctr"/>
          <a:lstStyle/>
          <a:p>
            <a:pPr algn="ctr" defTabSz="616731"/>
            <a:r>
              <a:rPr lang="en-US" sz="2100" dirty="0">
                <a:solidFill>
                  <a:srgbClr val="000000"/>
                </a:solidFill>
              </a:rPr>
              <a:t>1. Expectations</a:t>
            </a:r>
          </a:p>
        </p:txBody>
      </p:sp>
      <p:sp>
        <p:nvSpPr>
          <p:cNvPr id="6" name="Left Arrow 5"/>
          <p:cNvSpPr>
            <a:spLocks noChangeArrowheads="1"/>
          </p:cNvSpPr>
          <p:nvPr/>
        </p:nvSpPr>
        <p:spPr bwMode="auto">
          <a:xfrm rot="2195919">
            <a:off x="4879765" y="2723734"/>
            <a:ext cx="3024923" cy="1323443"/>
          </a:xfrm>
          <a:prstGeom prst="leftArrow">
            <a:avLst>
              <a:gd name="adj1" fmla="val 50000"/>
              <a:gd name="adj2" fmla="val 49997"/>
            </a:avLst>
          </a:prstGeom>
          <a:solidFill>
            <a:srgbClr val="00B3E4"/>
          </a:solidFill>
          <a:ln w="9525">
            <a:solidFill>
              <a:schemeClr val="tx1"/>
            </a:solidFill>
            <a:round/>
            <a:headEnd/>
            <a:tailEnd/>
          </a:ln>
        </p:spPr>
        <p:txBody>
          <a:bodyPr lIns="68577" tIns="34287" rIns="68577" bIns="34287" anchor="ctr"/>
          <a:lstStyle/>
          <a:p>
            <a:pPr algn="ctr" defTabSz="616731"/>
            <a:r>
              <a:rPr lang="en-US" dirty="0">
                <a:solidFill>
                  <a:srgbClr val="000000"/>
                </a:solidFill>
              </a:rPr>
              <a:t>2.  NATURAL CONTEXT (Locations)</a:t>
            </a:r>
          </a:p>
        </p:txBody>
      </p:sp>
      <p:sp>
        <p:nvSpPr>
          <p:cNvPr id="8" name="Right Arrow 7"/>
          <p:cNvSpPr>
            <a:spLocks noChangeArrowheads="1"/>
          </p:cNvSpPr>
          <p:nvPr/>
        </p:nvSpPr>
        <p:spPr bwMode="auto">
          <a:xfrm rot="-1449623">
            <a:off x="3156936" y="4384671"/>
            <a:ext cx="2673076" cy="1295176"/>
          </a:xfrm>
          <a:prstGeom prst="rightArrow">
            <a:avLst>
              <a:gd name="adj1" fmla="val 50000"/>
              <a:gd name="adj2" fmla="val 50001"/>
            </a:avLst>
          </a:prstGeom>
          <a:solidFill>
            <a:srgbClr val="00B3E4"/>
          </a:solidFill>
          <a:ln w="9525">
            <a:solidFill>
              <a:schemeClr val="tx1"/>
            </a:solidFill>
            <a:round/>
            <a:headEnd/>
            <a:tailEnd/>
          </a:ln>
        </p:spPr>
        <p:txBody>
          <a:bodyPr lIns="68577" tIns="34287" rIns="68577" bIns="34287"/>
          <a:lstStyle/>
          <a:p>
            <a:pPr algn="ctr" defTabSz="616731"/>
            <a:r>
              <a:rPr lang="en-US" sz="2100" dirty="0">
                <a:solidFill>
                  <a:srgbClr val="000000"/>
                </a:solidFill>
              </a:rPr>
              <a:t>3.  Rules or Specific Behaviors </a:t>
            </a:r>
          </a:p>
        </p:txBody>
      </p:sp>
      <p:pic>
        <p:nvPicPr>
          <p:cNvPr id="174138"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516" y="857250"/>
            <a:ext cx="0" cy="1234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a:extLst>
              <a:ext uri="{FF2B5EF4-FFF2-40B4-BE49-F238E27FC236}">
                <a16:creationId xmlns:a16="http://schemas.microsoft.com/office/drawing/2014/main" id="{AF24AD8F-E6E2-A448-B767-EAB9B0D11AF1}"/>
              </a:ext>
            </a:extLst>
          </p:cNvPr>
          <p:cNvSpPr txBox="1">
            <a:spLocks/>
          </p:cNvSpPr>
          <p:nvPr/>
        </p:nvSpPr>
        <p:spPr bwMode="auto">
          <a:xfrm>
            <a:off x="423069" y="18241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What does our curriculum look like?</a:t>
            </a:r>
          </a:p>
        </p:txBody>
      </p:sp>
    </p:spTree>
    <p:extLst>
      <p:ext uri="{BB962C8B-B14F-4D97-AF65-F5344CB8AC3E}">
        <p14:creationId xmlns:p14="http://schemas.microsoft.com/office/powerpoint/2010/main" val="1914832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599" y="1905000"/>
          <a:ext cx="8043069" cy="4282886"/>
        </p:xfrm>
        <a:graphic>
          <a:graphicData uri="http://schemas.openxmlformats.org/drawingml/2006/table">
            <a:tbl>
              <a:tblPr firstRow="1" bandRow="1">
                <a:tableStyleId>{5940675A-B579-460E-94D1-54222C63F5DA}</a:tableStyleId>
              </a:tblPr>
              <a:tblGrid>
                <a:gridCol w="2975809">
                  <a:extLst>
                    <a:ext uri="{9D8B030D-6E8A-4147-A177-3AD203B41FA5}">
                      <a16:colId xmlns:a16="http://schemas.microsoft.com/office/drawing/2014/main" val="20000"/>
                    </a:ext>
                  </a:extLst>
                </a:gridCol>
                <a:gridCol w="5067260">
                  <a:extLst>
                    <a:ext uri="{9D8B030D-6E8A-4147-A177-3AD203B41FA5}">
                      <a16:colId xmlns:a16="http://schemas.microsoft.com/office/drawing/2014/main" val="20001"/>
                    </a:ext>
                  </a:extLst>
                </a:gridCol>
              </a:tblGrid>
              <a:tr h="906336">
                <a:tc>
                  <a:txBody>
                    <a:bodyPr/>
                    <a:lstStyle/>
                    <a:p>
                      <a:pPr algn="ctr"/>
                      <a:r>
                        <a:rPr lang="en-US" sz="2800" dirty="0"/>
                        <a:t>Expectation</a:t>
                      </a:r>
                    </a:p>
                  </a:txBody>
                  <a:tcPr marL="68580" marR="68580" marT="34290" marB="34290" anchor="ctr">
                    <a:solidFill>
                      <a:srgbClr val="D0D8E8"/>
                    </a:solidFill>
                  </a:tcPr>
                </a:tc>
                <a:tc>
                  <a:txBody>
                    <a:bodyPr/>
                    <a:lstStyle/>
                    <a:p>
                      <a:pPr algn="ctr"/>
                      <a:r>
                        <a:rPr lang="en-US" sz="2800" dirty="0"/>
                        <a:t>Specific Behavior or </a:t>
                      </a:r>
                    </a:p>
                    <a:p>
                      <a:pPr algn="ctr"/>
                      <a:r>
                        <a:rPr lang="en-US" sz="2800" dirty="0"/>
                        <a:t>Social Emotional Skill</a:t>
                      </a:r>
                    </a:p>
                  </a:txBody>
                  <a:tcPr marL="68580" marR="68580" marT="34290" marB="34290">
                    <a:solidFill>
                      <a:srgbClr val="D0D8E8"/>
                    </a:solidFill>
                  </a:tcPr>
                </a:tc>
                <a:extLst>
                  <a:ext uri="{0D108BD9-81ED-4DB2-BD59-A6C34878D82A}">
                    <a16:rowId xmlns:a16="http://schemas.microsoft.com/office/drawing/2014/main" val="10000"/>
                  </a:ext>
                </a:extLst>
              </a:tr>
              <a:tr h="423419">
                <a:tc rowSpan="2">
                  <a:txBody>
                    <a:bodyPr/>
                    <a:lstStyle/>
                    <a:p>
                      <a:pPr algn="ctr"/>
                      <a:r>
                        <a:rPr lang="en-US" sz="1800" dirty="0"/>
                        <a:t>Be Safe</a:t>
                      </a:r>
                    </a:p>
                  </a:txBody>
                  <a:tcPr marL="68580" marR="68580" marT="34290" marB="34290" anchor="ctr"/>
                </a:tc>
                <a:tc>
                  <a:txBody>
                    <a:bodyPr/>
                    <a:lstStyle/>
                    <a:p>
                      <a:r>
                        <a:rPr lang="en-US" sz="1800" dirty="0"/>
                        <a:t>Keep hands</a:t>
                      </a:r>
                      <a:r>
                        <a:rPr lang="en-US" sz="1800" baseline="0" dirty="0"/>
                        <a:t> and feet to self</a:t>
                      </a:r>
                      <a:endParaRPr lang="en-US" sz="1800" dirty="0"/>
                    </a:p>
                  </a:txBody>
                  <a:tcPr marL="68580" marR="68580" marT="34290" marB="34290"/>
                </a:tc>
                <a:extLst>
                  <a:ext uri="{0D108BD9-81ED-4DB2-BD59-A6C34878D82A}">
                    <a16:rowId xmlns:a16="http://schemas.microsoft.com/office/drawing/2014/main" val="10001"/>
                  </a:ext>
                </a:extLst>
              </a:tr>
              <a:tr h="633480">
                <a:tc vMerge="1">
                  <a:txBody>
                    <a:bodyPr/>
                    <a:lstStyle/>
                    <a:p>
                      <a:endParaRPr lang="en-US" dirty="0"/>
                    </a:p>
                  </a:txBody>
                  <a:tcPr/>
                </a:tc>
                <a:tc>
                  <a:txBody>
                    <a:bodyPr/>
                    <a:lstStyle/>
                    <a:p>
                      <a:r>
                        <a:rPr lang="en-US" sz="1800" dirty="0"/>
                        <a:t>I tell</a:t>
                      </a:r>
                      <a:r>
                        <a:rPr lang="en-US" sz="1800" baseline="0" dirty="0"/>
                        <a:t> an adult when I am worried about a friend.</a:t>
                      </a:r>
                      <a:endParaRPr lang="en-US" sz="1800" dirty="0"/>
                    </a:p>
                  </a:txBody>
                  <a:tcPr marL="68580" marR="68580" marT="34290" marB="34290"/>
                </a:tc>
                <a:extLst>
                  <a:ext uri="{0D108BD9-81ED-4DB2-BD59-A6C34878D82A}">
                    <a16:rowId xmlns:a16="http://schemas.microsoft.com/office/drawing/2014/main" val="10002"/>
                  </a:ext>
                </a:extLst>
              </a:tr>
              <a:tr h="672444">
                <a:tc rowSpan="2">
                  <a:txBody>
                    <a:bodyPr/>
                    <a:lstStyle/>
                    <a:p>
                      <a:pPr algn="ctr"/>
                      <a:r>
                        <a:rPr lang="en-US" sz="1800" dirty="0"/>
                        <a:t>Be Respectful</a:t>
                      </a:r>
                    </a:p>
                  </a:txBody>
                  <a:tcPr marL="68580" marR="68580" marT="34290" marB="34290" anchor="ctr"/>
                </a:tc>
                <a:tc>
                  <a:txBody>
                    <a:bodyPr/>
                    <a:lstStyle/>
                    <a:p>
                      <a:r>
                        <a:rPr lang="en-US" sz="1800" dirty="0"/>
                        <a:t>Use the signal</a:t>
                      </a:r>
                      <a:r>
                        <a:rPr lang="en-US" sz="1800" baseline="0" dirty="0"/>
                        <a:t> to ask a public or private question.</a:t>
                      </a:r>
                      <a:endParaRPr lang="en-US" sz="1800" dirty="0"/>
                    </a:p>
                  </a:txBody>
                  <a:tcPr marL="68580" marR="68580" marT="34290" marB="34290"/>
                </a:tc>
                <a:extLst>
                  <a:ext uri="{0D108BD9-81ED-4DB2-BD59-A6C34878D82A}">
                    <a16:rowId xmlns:a16="http://schemas.microsoft.com/office/drawing/2014/main" val="10003"/>
                  </a:ext>
                </a:extLst>
              </a:tr>
              <a:tr h="543841">
                <a:tc vMerge="1">
                  <a:txBody>
                    <a:bodyPr/>
                    <a:lstStyle/>
                    <a:p>
                      <a:endParaRPr lang="en-US" dirty="0"/>
                    </a:p>
                  </a:txBody>
                  <a:tcPr/>
                </a:tc>
                <a:tc>
                  <a:txBody>
                    <a:bodyPr/>
                    <a:lstStyle/>
                    <a:p>
                      <a:r>
                        <a:rPr lang="en-US" sz="1800" dirty="0"/>
                        <a:t>Make</a:t>
                      </a:r>
                      <a:r>
                        <a:rPr lang="en-US" sz="1800" baseline="0" dirty="0"/>
                        <a:t> sure everyone gets a turn.</a:t>
                      </a:r>
                    </a:p>
                  </a:txBody>
                  <a:tcPr marL="68580" marR="68580" marT="34290" marB="34290"/>
                </a:tc>
                <a:extLst>
                  <a:ext uri="{0D108BD9-81ED-4DB2-BD59-A6C34878D82A}">
                    <a16:rowId xmlns:a16="http://schemas.microsoft.com/office/drawing/2014/main" val="10004"/>
                  </a:ext>
                </a:extLst>
              </a:tr>
              <a:tr h="543841">
                <a:tc rowSpan="2">
                  <a:txBody>
                    <a:bodyPr/>
                    <a:lstStyle/>
                    <a:p>
                      <a:pPr algn="ctr"/>
                      <a:r>
                        <a:rPr lang="en-US" sz="1800" dirty="0"/>
                        <a:t>Be Responsible</a:t>
                      </a:r>
                    </a:p>
                  </a:txBody>
                  <a:tcPr marL="68580" marR="68580" marT="34290" marB="34290" anchor="ctr"/>
                </a:tc>
                <a:tc>
                  <a:txBody>
                    <a:bodyPr/>
                    <a:lstStyle/>
                    <a:p>
                      <a:r>
                        <a:rPr lang="en-US" sz="1800" baseline="0" dirty="0"/>
                        <a:t>Turn in all work on time</a:t>
                      </a:r>
                    </a:p>
                  </a:txBody>
                  <a:tcPr marL="68580" marR="68580" marT="34290" marB="34290"/>
                </a:tc>
                <a:extLst>
                  <a:ext uri="{0D108BD9-81ED-4DB2-BD59-A6C34878D82A}">
                    <a16:rowId xmlns:a16="http://schemas.microsoft.com/office/drawing/2014/main" val="10005"/>
                  </a:ext>
                </a:extLst>
              </a:tr>
              <a:tr h="543841">
                <a:tc vMerge="1">
                  <a:txBody>
                    <a:bodyPr/>
                    <a:lstStyle/>
                    <a:p>
                      <a:pPr algn="ctr"/>
                      <a:endParaRPr lang="en-US" sz="2000" dirty="0"/>
                    </a:p>
                  </a:txBody>
                  <a:tcPr anchor="ctr"/>
                </a:tc>
                <a:tc>
                  <a:txBody>
                    <a:bodyPr/>
                    <a:lstStyle/>
                    <a:p>
                      <a:r>
                        <a:rPr lang="en-US" sz="1800" baseline="0" dirty="0"/>
                        <a:t>Check in with my feelings during the day</a:t>
                      </a:r>
                    </a:p>
                  </a:txBody>
                  <a:tcPr marL="68580" marR="68580" marT="34290" marB="34290"/>
                </a:tc>
                <a:extLst>
                  <a:ext uri="{0D108BD9-81ED-4DB2-BD59-A6C34878D82A}">
                    <a16:rowId xmlns:a16="http://schemas.microsoft.com/office/drawing/2014/main" val="10006"/>
                  </a:ext>
                </a:extLst>
              </a:tr>
            </a:tbl>
          </a:graphicData>
        </a:graphic>
      </p:graphicFrame>
      <p:sp>
        <p:nvSpPr>
          <p:cNvPr id="6" name="Title 1">
            <a:extLst>
              <a:ext uri="{FF2B5EF4-FFF2-40B4-BE49-F238E27FC236}">
                <a16:creationId xmlns:a16="http://schemas.microsoft.com/office/drawing/2014/main" id="{B9C89F1F-4ABC-9447-8ED5-77484E82477F}"/>
              </a:ext>
            </a:extLst>
          </p:cNvPr>
          <p:cNvSpPr txBox="1">
            <a:spLocks/>
          </p:cNvSpPr>
          <p:nvPr/>
        </p:nvSpPr>
        <p:spPr bwMode="auto">
          <a:xfrm>
            <a:off x="423069" y="18241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Franklin Gothic Medium"/>
                <a:ea typeface="ＭＳ Ｐゴシック" pitchFamily="-108" charset="-128"/>
                <a:cs typeface="ＭＳ Ｐゴシック" pitchFamily="-108" charset="-128"/>
              </a:rPr>
              <a:t>Consider a crosswalk between PBIS Framework components and SEL targets</a:t>
            </a:r>
          </a:p>
        </p:txBody>
      </p:sp>
    </p:spTree>
    <p:extLst>
      <p:ext uri="{BB962C8B-B14F-4D97-AF65-F5344CB8AC3E}">
        <p14:creationId xmlns:p14="http://schemas.microsoft.com/office/powerpoint/2010/main" val="256727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609611" y="1456209"/>
          <a:ext cx="7848584" cy="4777741"/>
        </p:xfrm>
        <a:graphic>
          <a:graphicData uri="http://schemas.openxmlformats.org/drawingml/2006/table">
            <a:tbl>
              <a:tblPr/>
              <a:tblGrid>
                <a:gridCol w="332509">
                  <a:extLst>
                    <a:ext uri="{9D8B030D-6E8A-4147-A177-3AD203B41FA5}">
                      <a16:colId xmlns:a16="http://schemas.microsoft.com/office/drawing/2014/main" val="20000"/>
                    </a:ext>
                  </a:extLst>
                </a:gridCol>
                <a:gridCol w="1064027">
                  <a:extLst>
                    <a:ext uri="{9D8B030D-6E8A-4147-A177-3AD203B41FA5}">
                      <a16:colId xmlns:a16="http://schemas.microsoft.com/office/drawing/2014/main" val="20001"/>
                    </a:ext>
                  </a:extLst>
                </a:gridCol>
                <a:gridCol w="864522">
                  <a:extLst>
                    <a:ext uri="{9D8B030D-6E8A-4147-A177-3AD203B41FA5}">
                      <a16:colId xmlns:a16="http://schemas.microsoft.com/office/drawing/2014/main" val="20002"/>
                    </a:ext>
                  </a:extLst>
                </a:gridCol>
                <a:gridCol w="665016">
                  <a:extLst>
                    <a:ext uri="{9D8B030D-6E8A-4147-A177-3AD203B41FA5}">
                      <a16:colId xmlns:a16="http://schemas.microsoft.com/office/drawing/2014/main" val="20003"/>
                    </a:ext>
                  </a:extLst>
                </a:gridCol>
                <a:gridCol w="1064027">
                  <a:extLst>
                    <a:ext uri="{9D8B030D-6E8A-4147-A177-3AD203B41FA5}">
                      <a16:colId xmlns:a16="http://schemas.microsoft.com/office/drawing/2014/main" val="20004"/>
                    </a:ext>
                  </a:extLst>
                </a:gridCol>
                <a:gridCol w="1463037">
                  <a:extLst>
                    <a:ext uri="{9D8B030D-6E8A-4147-A177-3AD203B41FA5}">
                      <a16:colId xmlns:a16="http://schemas.microsoft.com/office/drawing/2014/main" val="20005"/>
                    </a:ext>
                  </a:extLst>
                </a:gridCol>
                <a:gridCol w="731517">
                  <a:extLst>
                    <a:ext uri="{9D8B030D-6E8A-4147-A177-3AD203B41FA5}">
                      <a16:colId xmlns:a16="http://schemas.microsoft.com/office/drawing/2014/main" val="20006"/>
                    </a:ext>
                  </a:extLst>
                </a:gridCol>
                <a:gridCol w="864522">
                  <a:extLst>
                    <a:ext uri="{9D8B030D-6E8A-4147-A177-3AD203B41FA5}">
                      <a16:colId xmlns:a16="http://schemas.microsoft.com/office/drawing/2014/main" val="20007"/>
                    </a:ext>
                  </a:extLst>
                </a:gridCol>
                <a:gridCol w="799407">
                  <a:extLst>
                    <a:ext uri="{9D8B030D-6E8A-4147-A177-3AD203B41FA5}">
                      <a16:colId xmlns:a16="http://schemas.microsoft.com/office/drawing/2014/main" val="20008"/>
                    </a:ext>
                  </a:extLst>
                </a:gridCol>
              </a:tblGrid>
              <a:tr h="264955">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100" b="1" i="0" u="none" strike="noStrike" cap="none" normalizeH="0" baseline="0" dirty="0">
                          <a:ln>
                            <a:noFill/>
                          </a:ln>
                          <a:solidFill>
                            <a:schemeClr val="tx1"/>
                          </a:solidFill>
                          <a:effectLst/>
                          <a:latin typeface="Arial" pitchFamily="31" charset="0"/>
                          <a:ea typeface="Arial" pitchFamily="31" charset="0"/>
                          <a:cs typeface="Arial" pitchFamily="31" charset="0"/>
                        </a:rPr>
                        <a:t>Teaching Matrix</a:t>
                      </a:r>
                    </a:p>
                  </a:txBody>
                  <a:tcPr marL="68593" marR="68593" marT="34287" marB="34287"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C00000"/>
                          </a:solidFill>
                          <a:effectLst/>
                          <a:latin typeface="Arial" pitchFamily="31" charset="0"/>
                          <a:ea typeface="Times New Roman" pitchFamily="31" charset="0"/>
                          <a:cs typeface="Arial" pitchFamily="31" charset="0"/>
                        </a:rPr>
                        <a:t>INCORPORATE Coping Strategies for Managing Stress</a:t>
                      </a:r>
                      <a:endParaRPr kumimoji="0" lang="en-US" sz="1100" b="0" i="0" u="none" strike="noStrike" cap="none" normalizeH="0" baseline="0" dirty="0">
                        <a:ln>
                          <a:noFill/>
                        </a:ln>
                        <a:solidFill>
                          <a:srgbClr val="C00000"/>
                        </a:solidFill>
                        <a:effectLst/>
                        <a:latin typeface="Times New Roman" pitchFamily="31" charset="0"/>
                        <a:ea typeface="Times New Roman" pitchFamily="31" charset="0"/>
                        <a:cs typeface="Times New Roman"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34">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All Settings</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Halls</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Playgrounds</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rPr>
                        <a:t>Lunch</a:t>
                      </a: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Library/</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Computer Lab</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Assembly</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Bus</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93804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a:t>
                      </a: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espectful</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on task.</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Give your best effort.</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prepared.</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Walk.</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Have a plan.</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Study, read, compute.</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Sit in one spot.</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Watch for your stop.</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0301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1" charset="0"/>
                          <a:ea typeface="Arial" pitchFamily="31" charset="0"/>
                          <a:cs typeface="Times New Roman" pitchFamily="31" charset="0"/>
                        </a:rPr>
                        <a:t>A</a:t>
                      </a:r>
                      <a:r>
                        <a:rPr kumimoji="0" lang="en-US" sz="1100" b="0" i="0" u="none" strike="noStrike" cap="none" normalizeH="0" baseline="0" dirty="0">
                          <a:ln>
                            <a:noFill/>
                          </a:ln>
                          <a:solidFill>
                            <a:schemeClr val="tx1"/>
                          </a:solidFill>
                          <a:effectLst/>
                          <a:latin typeface="Arial" pitchFamily="31" charset="0"/>
                          <a:ea typeface="Arial" pitchFamily="31" charset="0"/>
                          <a:cs typeface="Times New Roman" pitchFamily="31" charset="0"/>
                        </a:rPr>
                        <a:t>chieving</a:t>
                      </a:r>
                      <a:r>
                        <a:rPr kumimoji="0" lang="en-US" sz="1100" b="1" i="0" u="none" strike="noStrike" cap="none" normalizeH="0" baseline="0" dirty="0">
                          <a:ln>
                            <a:noFill/>
                          </a:ln>
                          <a:solidFill>
                            <a:schemeClr val="tx1"/>
                          </a:solidFill>
                          <a:effectLst/>
                          <a:latin typeface="Arial" pitchFamily="31" charset="0"/>
                          <a:ea typeface="Arial" pitchFamily="31" charset="0"/>
                          <a:cs typeface="Times New Roman" pitchFamily="31"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1" charset="0"/>
                          <a:ea typeface="Arial" pitchFamily="31" charset="0"/>
                          <a:cs typeface="Times New Roman" pitchFamily="31" charset="0"/>
                        </a:rPr>
                        <a:t>&amp; O</a:t>
                      </a:r>
                      <a:r>
                        <a:rPr kumimoji="0" lang="en-US" sz="1100" b="0" i="0" u="none" strike="noStrike" cap="none" normalizeH="0" baseline="0" dirty="0">
                          <a:ln>
                            <a:noFill/>
                          </a:ln>
                          <a:solidFill>
                            <a:schemeClr val="tx1"/>
                          </a:solidFill>
                          <a:effectLst/>
                          <a:latin typeface="Arial" pitchFamily="31" charset="0"/>
                          <a:ea typeface="Arial" pitchFamily="31" charset="0"/>
                          <a:cs typeface="Times New Roman" pitchFamily="31" charset="0"/>
                        </a:rPr>
                        <a:t>rganized </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Be kind.</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Hands/feet to self.</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Help/share with others.</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normal voice volume.</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Walk to right.</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Share equipment.</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rPr>
                        <a:t>Whisper.</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Return books.</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Listen/watch.</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appropriate applause.</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Use a quiet voice.</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Stay in your seat.</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42591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a:t>
                      </a: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esponsible</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Recycle.</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Clean up after self.</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 litter.</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Maintain physical space.</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equipment properly.</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Put litter in garbage can.</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Push in chairs.</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books carefully.</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chairs carefully.</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Wipe your feet.</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68593" marR="68593" marT="34287" marB="342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44085" name="Rectangle 59"/>
          <p:cNvSpPr>
            <a:spLocks noChangeArrowheads="1"/>
          </p:cNvSpPr>
          <p:nvPr/>
        </p:nvSpPr>
        <p:spPr bwMode="auto">
          <a:xfrm>
            <a:off x="1301355" y="7747316"/>
            <a:ext cx="138562" cy="484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9" tIns="34289" rIns="68579" bIns="34289"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0" noProof="0">
                <a:ln>
                  <a:noFill/>
                </a:ln>
                <a:solidFill>
                  <a:srgbClr val="000000"/>
                </a:solidFill>
                <a:effectLst/>
                <a:uLnTx/>
                <a:uFillTx/>
                <a:latin typeface="Calibri" pitchFamily="34" charset="0"/>
                <a:ea typeface="ＭＳ Ｐゴシック" pitchFamily="-108" charset="-128"/>
                <a:cs typeface="Times New Roman" pitchFamily="18" charset="0"/>
              </a:rPr>
            </a:br>
            <a:endParaRPr kumimoji="0" lang="en-US" sz="1800" b="0" i="0" u="none" strike="noStrike" kern="1200" cap="none" spc="0" normalizeH="0" baseline="0" noProof="0">
              <a:ln>
                <a:noFill/>
              </a:ln>
              <a:solidFill>
                <a:srgbClr val="000000"/>
              </a:solidFill>
              <a:effectLst/>
              <a:uLnTx/>
              <a:uFillTx/>
              <a:latin typeface="Calibri" pitchFamily="34" charset="0"/>
              <a:ea typeface="ＭＳ Ｐゴシック" pitchFamily="-108" charset="-128"/>
            </a:endParaRPr>
          </a:p>
        </p:txBody>
      </p:sp>
      <p:sp>
        <p:nvSpPr>
          <p:cNvPr id="44086" name="Text Box 60"/>
          <p:cNvSpPr txBox="1">
            <a:spLocks noChangeArrowheads="1"/>
          </p:cNvSpPr>
          <p:nvPr/>
        </p:nvSpPr>
        <p:spPr bwMode="auto">
          <a:xfrm rot="-5400000">
            <a:off x="-170746" y="3867872"/>
            <a:ext cx="1943100" cy="318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9" tIns="34289" rIns="68579" bIns="3428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90000"/>
              </a:lnSpc>
              <a:spcBef>
                <a:spcPct val="50000"/>
              </a:spcBef>
              <a:spcAft>
                <a:spcPct val="25000"/>
              </a:spcAft>
              <a:buClr>
                <a:srgbClr val="000000"/>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ＭＳ Ｐゴシック" pitchFamily="-108" charset="-128"/>
                <a:cs typeface="Arial" charset="0"/>
              </a:rPr>
              <a:t>Expectations</a:t>
            </a:r>
          </a:p>
        </p:txBody>
      </p:sp>
      <p:sp>
        <p:nvSpPr>
          <p:cNvPr id="5" name="Left Arrow 4"/>
          <p:cNvSpPr>
            <a:spLocks noChangeArrowheads="1"/>
          </p:cNvSpPr>
          <p:nvPr/>
        </p:nvSpPr>
        <p:spPr bwMode="auto">
          <a:xfrm rot="-1679496">
            <a:off x="1750305" y="1795016"/>
            <a:ext cx="2418187" cy="1485900"/>
          </a:xfrm>
          <a:prstGeom prst="leftArrow">
            <a:avLst>
              <a:gd name="adj1" fmla="val 50000"/>
              <a:gd name="adj2" fmla="val 49997"/>
            </a:avLst>
          </a:prstGeom>
          <a:solidFill>
            <a:srgbClr val="FFFF00"/>
          </a:solidFill>
          <a:ln w="9525">
            <a:solidFill>
              <a:schemeClr val="tx1"/>
            </a:solidFill>
            <a:round/>
            <a:headEnd/>
            <a:tailEnd/>
          </a:ln>
        </p:spPr>
        <p:txBody>
          <a:bodyPr lIns="68579" tIns="34289" rIns="68579" bIns="34289"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108" charset="-128"/>
              </a:rPr>
              <a:t>1. Expectations</a:t>
            </a:r>
          </a:p>
        </p:txBody>
      </p:sp>
      <p:sp>
        <p:nvSpPr>
          <p:cNvPr id="6" name="Left Arrow 5"/>
          <p:cNvSpPr>
            <a:spLocks noChangeArrowheads="1"/>
          </p:cNvSpPr>
          <p:nvPr/>
        </p:nvSpPr>
        <p:spPr bwMode="auto">
          <a:xfrm rot="2195919">
            <a:off x="5918796" y="2705233"/>
            <a:ext cx="3200400" cy="1485900"/>
          </a:xfrm>
          <a:prstGeom prst="leftArrow">
            <a:avLst>
              <a:gd name="adj1" fmla="val 50000"/>
              <a:gd name="adj2" fmla="val 49997"/>
            </a:avLst>
          </a:prstGeom>
          <a:solidFill>
            <a:srgbClr val="FFFF00"/>
          </a:solidFill>
          <a:ln w="9525">
            <a:solidFill>
              <a:schemeClr val="tx1"/>
            </a:solidFill>
            <a:round/>
            <a:headEnd/>
            <a:tailEnd/>
          </a:ln>
        </p:spPr>
        <p:txBody>
          <a:bodyPr lIns="68579" tIns="34289" rIns="68579" bIns="34289"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108" charset="-128"/>
              </a:rPr>
              <a:t>2.  NATURAL CONTEXT (Locations)</a:t>
            </a:r>
          </a:p>
        </p:txBody>
      </p:sp>
      <p:sp>
        <p:nvSpPr>
          <p:cNvPr id="8" name="Right Arrow 7"/>
          <p:cNvSpPr>
            <a:spLocks noChangeArrowheads="1"/>
          </p:cNvSpPr>
          <p:nvPr/>
        </p:nvSpPr>
        <p:spPr bwMode="auto">
          <a:xfrm rot="-1449623">
            <a:off x="1719476" y="4303292"/>
            <a:ext cx="2914650" cy="1485900"/>
          </a:xfrm>
          <a:prstGeom prst="rightArrow">
            <a:avLst>
              <a:gd name="adj1" fmla="val 50000"/>
              <a:gd name="adj2" fmla="val 50001"/>
            </a:avLst>
          </a:prstGeom>
          <a:solidFill>
            <a:srgbClr val="FFFF00"/>
          </a:solidFill>
          <a:ln w="9525">
            <a:solidFill>
              <a:schemeClr val="tx1"/>
            </a:solidFill>
            <a:round/>
            <a:headEnd/>
            <a:tailEnd/>
          </a:ln>
        </p:spPr>
        <p:txBody>
          <a:bodyPr lIns="68579" tIns="34289" rIns="68579" bIns="34289"/>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108" charset="-128"/>
              </a:rPr>
              <a:t>3.  Rules or Specific Behaviors </a:t>
            </a:r>
          </a:p>
        </p:txBody>
      </p:sp>
      <p:pic>
        <p:nvPicPr>
          <p:cNvPr id="44090"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516" y="857250"/>
            <a:ext cx="0" cy="1234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838699" y="3276600"/>
            <a:ext cx="1028701" cy="1569660"/>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Times New Roman" pitchFamily="31" charset="0"/>
                <a:ea typeface="Times New Roman" pitchFamily="31" charset="0"/>
                <a:cs typeface="Times New Roman" pitchFamily="31" charset="0"/>
              </a:rPr>
              <a:t>Have a lunch plan and choose quiet or social lunch area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C00000"/>
              </a:solidFill>
              <a:effectLst/>
              <a:uLnTx/>
              <a:uFillTx/>
              <a:latin typeface="Times New Roman" pitchFamily="31" charset="0"/>
              <a:ea typeface="Times New Roman" pitchFamily="31" charset="0"/>
              <a:cs typeface="Times New Roman" pitchFamily="31"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Times New Roman" pitchFamily="31" charset="0"/>
                <a:ea typeface="Times New Roman" pitchFamily="31" charset="0"/>
                <a:cs typeface="Times New Roman" pitchFamily="31" charset="0"/>
              </a:rPr>
              <a:t>Invite friends to join me </a:t>
            </a:r>
          </a:p>
        </p:txBody>
      </p:sp>
      <p:sp>
        <p:nvSpPr>
          <p:cNvPr id="12" name="TextBox 11"/>
          <p:cNvSpPr txBox="1"/>
          <p:nvPr/>
        </p:nvSpPr>
        <p:spPr>
          <a:xfrm>
            <a:off x="4686300" y="2438400"/>
            <a:ext cx="1028700" cy="646331"/>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rial" pitchFamily="-1" charset="0"/>
                <a:ea typeface="ＭＳ Ｐゴシック" pitchFamily="-108" charset="-128"/>
              </a:rPr>
              <a:t>Invite those sitting alone to join in</a:t>
            </a:r>
          </a:p>
        </p:txBody>
      </p:sp>
      <p:sp>
        <p:nvSpPr>
          <p:cNvPr id="13" name="TextBox 12"/>
          <p:cNvSpPr txBox="1"/>
          <p:nvPr/>
        </p:nvSpPr>
        <p:spPr>
          <a:xfrm>
            <a:off x="4762500" y="4953000"/>
            <a:ext cx="1257300" cy="1200329"/>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3399"/>
                </a:solidFill>
                <a:effectLst/>
                <a:uLnTx/>
                <a:uFillTx/>
                <a:latin typeface="Times New Roman"/>
                <a:ea typeface="Times New Roman" pitchFamily="31" charset="0"/>
                <a:cs typeface="Times New Roman"/>
              </a:rPr>
              <a:t>Use my breathing technique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333399"/>
              </a:solidFill>
              <a:effectLst/>
              <a:uLnTx/>
              <a:uFillTx/>
              <a:latin typeface="Times New Roman"/>
              <a:ea typeface="Times New Roman" pitchFamily="31"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3399"/>
                </a:solidFill>
                <a:effectLst/>
                <a:uLnTx/>
                <a:uFillTx/>
                <a:latin typeface="Times New Roman"/>
                <a:ea typeface="Times New Roman" pitchFamily="31" charset="0"/>
                <a:cs typeface="Times New Roman"/>
              </a:rPr>
              <a:t>Listen to my signals </a:t>
            </a:r>
          </a:p>
        </p:txBody>
      </p:sp>
      <p:sp>
        <p:nvSpPr>
          <p:cNvPr id="14" name="Title 1">
            <a:extLst>
              <a:ext uri="{FF2B5EF4-FFF2-40B4-BE49-F238E27FC236}">
                <a16:creationId xmlns:a16="http://schemas.microsoft.com/office/drawing/2014/main" id="{541449BB-3ADE-7B40-B44E-C6CE66721230}"/>
              </a:ext>
            </a:extLst>
          </p:cNvPr>
          <p:cNvSpPr txBox="1">
            <a:spLocks/>
          </p:cNvSpPr>
          <p:nvPr/>
        </p:nvSpPr>
        <p:spPr bwMode="auto">
          <a:xfrm>
            <a:off x="423069" y="18241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Franklin Gothic Medium"/>
                <a:ea typeface="ＭＳ Ｐゴシック" pitchFamily="-108" charset="-128"/>
                <a:cs typeface="ＭＳ Ｐゴシック" pitchFamily="-108" charset="-128"/>
              </a:rPr>
              <a:t>Integration across Core Features: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Franklin Gothic Medium"/>
                <a:ea typeface="ＭＳ Ｐゴシック" pitchFamily="-108" charset="-128"/>
                <a:cs typeface="ＭＳ Ｐゴシック" pitchFamily="-108" charset="-128"/>
              </a:rPr>
              <a:t>Clear Expectations for students and staff</a:t>
            </a:r>
          </a:p>
        </p:txBody>
      </p:sp>
    </p:spTree>
    <p:extLst>
      <p:ext uri="{BB962C8B-B14F-4D97-AF65-F5344CB8AC3E}">
        <p14:creationId xmlns:p14="http://schemas.microsoft.com/office/powerpoint/2010/main" val="2453866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423064" y="1800225"/>
          <a:ext cx="8229600" cy="4806495"/>
        </p:xfrm>
        <a:graphic>
          <a:graphicData uri="http://schemas.openxmlformats.org/drawingml/2006/table">
            <a:tbl>
              <a:tblPr/>
              <a:tblGrid>
                <a:gridCol w="348650">
                  <a:extLst>
                    <a:ext uri="{9D8B030D-6E8A-4147-A177-3AD203B41FA5}">
                      <a16:colId xmlns:a16="http://schemas.microsoft.com/office/drawing/2014/main" val="20000"/>
                    </a:ext>
                  </a:extLst>
                </a:gridCol>
                <a:gridCol w="1115681">
                  <a:extLst>
                    <a:ext uri="{9D8B030D-6E8A-4147-A177-3AD203B41FA5}">
                      <a16:colId xmlns:a16="http://schemas.microsoft.com/office/drawing/2014/main" val="20001"/>
                    </a:ext>
                  </a:extLst>
                </a:gridCol>
                <a:gridCol w="906491">
                  <a:extLst>
                    <a:ext uri="{9D8B030D-6E8A-4147-A177-3AD203B41FA5}">
                      <a16:colId xmlns:a16="http://schemas.microsoft.com/office/drawing/2014/main" val="20002"/>
                    </a:ext>
                  </a:extLst>
                </a:gridCol>
                <a:gridCol w="697301">
                  <a:extLst>
                    <a:ext uri="{9D8B030D-6E8A-4147-A177-3AD203B41FA5}">
                      <a16:colId xmlns:a16="http://schemas.microsoft.com/office/drawing/2014/main" val="20003"/>
                    </a:ext>
                  </a:extLst>
                </a:gridCol>
                <a:gridCol w="1115681">
                  <a:extLst>
                    <a:ext uri="{9D8B030D-6E8A-4147-A177-3AD203B41FA5}">
                      <a16:colId xmlns:a16="http://schemas.microsoft.com/office/drawing/2014/main" val="20004"/>
                    </a:ext>
                  </a:extLst>
                </a:gridCol>
                <a:gridCol w="1534060">
                  <a:extLst>
                    <a:ext uri="{9D8B030D-6E8A-4147-A177-3AD203B41FA5}">
                      <a16:colId xmlns:a16="http://schemas.microsoft.com/office/drawing/2014/main" val="20005"/>
                    </a:ext>
                  </a:extLst>
                </a:gridCol>
                <a:gridCol w="767030">
                  <a:extLst>
                    <a:ext uri="{9D8B030D-6E8A-4147-A177-3AD203B41FA5}">
                      <a16:colId xmlns:a16="http://schemas.microsoft.com/office/drawing/2014/main" val="20006"/>
                    </a:ext>
                  </a:extLst>
                </a:gridCol>
                <a:gridCol w="906491">
                  <a:extLst>
                    <a:ext uri="{9D8B030D-6E8A-4147-A177-3AD203B41FA5}">
                      <a16:colId xmlns:a16="http://schemas.microsoft.com/office/drawing/2014/main" val="20007"/>
                    </a:ext>
                  </a:extLst>
                </a:gridCol>
                <a:gridCol w="838215">
                  <a:extLst>
                    <a:ext uri="{9D8B030D-6E8A-4147-A177-3AD203B41FA5}">
                      <a16:colId xmlns:a16="http://schemas.microsoft.com/office/drawing/2014/main" val="20008"/>
                    </a:ext>
                  </a:extLst>
                </a:gridCol>
              </a:tblGrid>
              <a:tr h="268754">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100" b="1" i="0" u="none" strike="noStrike" cap="none" normalizeH="0" baseline="0" dirty="0">
                          <a:ln>
                            <a:noFill/>
                          </a:ln>
                          <a:solidFill>
                            <a:schemeClr val="tx1"/>
                          </a:solidFill>
                          <a:effectLst/>
                          <a:latin typeface="Arial" pitchFamily="31" charset="0"/>
                          <a:ea typeface="Arial" pitchFamily="31" charset="0"/>
                          <a:cs typeface="Arial" pitchFamily="31" charset="0"/>
                        </a:rPr>
                        <a:t>Teaching Matrix</a:t>
                      </a:r>
                    </a:p>
                  </a:txBody>
                  <a:tcPr marL="51445" marR="51445" marT="25715" marB="25715"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C00000"/>
                          </a:solidFill>
                          <a:effectLst/>
                          <a:latin typeface="Arial" pitchFamily="31" charset="0"/>
                          <a:ea typeface="Times New Roman" pitchFamily="31" charset="0"/>
                          <a:cs typeface="Arial" pitchFamily="31" charset="0"/>
                        </a:rPr>
                        <a:t>INCORPORATE  Strategies for Using Technology</a:t>
                      </a:r>
                      <a:endParaRPr kumimoji="0" lang="en-US" sz="1100" b="0" i="0" u="none" strike="noStrike" cap="none" normalizeH="0" baseline="0" dirty="0">
                        <a:ln>
                          <a:noFill/>
                        </a:ln>
                        <a:solidFill>
                          <a:srgbClr val="C00000"/>
                        </a:solidFill>
                        <a:effectLst/>
                        <a:latin typeface="Times New Roman" pitchFamily="31" charset="0"/>
                        <a:ea typeface="Times New Roman" pitchFamily="31" charset="0"/>
                        <a:cs typeface="Times New Roman"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691">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All Settings</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Halls</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Playgrounds</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rPr>
                        <a:t>Technology</a:t>
                      </a: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Library/</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Computer Lab</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Assembly</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Bus</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951496">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a:t>
                      </a: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espectful</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on task.</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Give your best effort.</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prepared.</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Walk.</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Have a plan.</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Study, read, compute.</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Sit in one spot.</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Watch for your stop.</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1235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1" charset="0"/>
                          <a:ea typeface="Arial" pitchFamily="31" charset="0"/>
                          <a:cs typeface="Times New Roman" pitchFamily="31" charset="0"/>
                        </a:rPr>
                        <a:t>A</a:t>
                      </a:r>
                      <a:r>
                        <a:rPr kumimoji="0" lang="en-US" sz="1100" b="0" i="0" u="none" strike="noStrike" cap="none" normalizeH="0" baseline="0" dirty="0">
                          <a:ln>
                            <a:noFill/>
                          </a:ln>
                          <a:solidFill>
                            <a:schemeClr val="tx1"/>
                          </a:solidFill>
                          <a:effectLst/>
                          <a:latin typeface="Arial" pitchFamily="31" charset="0"/>
                          <a:ea typeface="Arial" pitchFamily="31" charset="0"/>
                          <a:cs typeface="Times New Roman" pitchFamily="31" charset="0"/>
                        </a:rPr>
                        <a:t>chieving</a:t>
                      </a:r>
                      <a:r>
                        <a:rPr kumimoji="0" lang="en-US" sz="1100" b="1" i="0" u="none" strike="noStrike" cap="none" normalizeH="0" baseline="0" dirty="0">
                          <a:ln>
                            <a:noFill/>
                          </a:ln>
                          <a:solidFill>
                            <a:schemeClr val="tx1"/>
                          </a:solidFill>
                          <a:effectLst/>
                          <a:latin typeface="Arial" pitchFamily="31" charset="0"/>
                          <a:ea typeface="Arial" pitchFamily="31" charset="0"/>
                          <a:cs typeface="Times New Roman" pitchFamily="31"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1" charset="0"/>
                          <a:ea typeface="Arial" pitchFamily="31" charset="0"/>
                          <a:cs typeface="Times New Roman" pitchFamily="31" charset="0"/>
                        </a:rPr>
                        <a:t>&amp; O</a:t>
                      </a:r>
                      <a:r>
                        <a:rPr kumimoji="0" lang="en-US" sz="1100" b="0" i="0" u="none" strike="noStrike" cap="none" normalizeH="0" baseline="0" dirty="0">
                          <a:ln>
                            <a:noFill/>
                          </a:ln>
                          <a:solidFill>
                            <a:schemeClr val="tx1"/>
                          </a:solidFill>
                          <a:effectLst/>
                          <a:latin typeface="Arial" pitchFamily="31" charset="0"/>
                          <a:ea typeface="Arial" pitchFamily="31" charset="0"/>
                          <a:cs typeface="Times New Roman" pitchFamily="31" charset="0"/>
                        </a:rPr>
                        <a:t>rganized </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Be kind.</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Hands/feet to self.</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Help/share with others.</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normal voice volume.</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Walk to right.</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Share equipment.</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rPr>
                        <a:t>Whisper.</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Return books.</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Listen/watch.</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appropriate applause.</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Use a quiet voice.</a:t>
                      </a:r>
                      <a:endParaRPr kumimoji="0" lang="en-US" sz="11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Stay in your seat.</a:t>
                      </a:r>
                      <a:endParaRPr kumimoji="0" lang="en-US" sz="11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44636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a:t>
                      </a: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esponsible</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Recycle.</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Clean up after self.</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 litter.</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Maintain physical space.</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equipment properly.</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Put litter in garbage can.</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Push in chairs.</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books carefully.</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chairs carefully.</a:t>
                      </a:r>
                      <a:endParaRPr kumimoji="0" lang="en-US" sz="11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Wipe your feet.</a:t>
                      </a:r>
                      <a:endParaRPr kumimoji="0" lang="en-US" sz="11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51445" marR="51445" marT="25715" marB="2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44085" name="Rectangle 59"/>
          <p:cNvSpPr>
            <a:spLocks noChangeArrowheads="1"/>
          </p:cNvSpPr>
          <p:nvPr/>
        </p:nvSpPr>
        <p:spPr bwMode="auto">
          <a:xfrm>
            <a:off x="2119016" y="7490362"/>
            <a:ext cx="103937" cy="432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1434" tIns="25717" rIns="51434" bIns="25717"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675" b="0" i="0" u="none" strike="noStrike" kern="1200" cap="none" spc="0" normalizeH="0" baseline="0" noProof="0">
                <a:ln>
                  <a:noFill/>
                </a:ln>
                <a:solidFill>
                  <a:srgbClr val="000000"/>
                </a:solidFill>
                <a:effectLst/>
                <a:uLnTx/>
                <a:uFillTx/>
                <a:latin typeface="Calibri" pitchFamily="34" charset="0"/>
                <a:ea typeface="ＭＳ Ｐゴシック" pitchFamily="-108" charset="-128"/>
                <a:cs typeface="Times New Roman" pitchFamily="18" charset="0"/>
              </a:rPr>
            </a:br>
            <a:endParaRPr kumimoji="0" lang="en-US" sz="1800" b="0" i="0" u="none" strike="noStrike" kern="1200" cap="none" spc="0" normalizeH="0" baseline="0" noProof="0">
              <a:ln>
                <a:noFill/>
              </a:ln>
              <a:solidFill>
                <a:srgbClr val="000000"/>
              </a:solidFill>
              <a:effectLst/>
              <a:uLnTx/>
              <a:uFillTx/>
              <a:latin typeface="Calibri" pitchFamily="34" charset="0"/>
              <a:ea typeface="ＭＳ Ｐゴシック" pitchFamily="-108" charset="-128"/>
            </a:endParaRPr>
          </a:p>
        </p:txBody>
      </p:sp>
      <p:sp>
        <p:nvSpPr>
          <p:cNvPr id="44086" name="Text Box 60"/>
          <p:cNvSpPr txBox="1">
            <a:spLocks noChangeArrowheads="1"/>
          </p:cNvSpPr>
          <p:nvPr/>
        </p:nvSpPr>
        <p:spPr bwMode="auto">
          <a:xfrm rot="-5400000">
            <a:off x="-120845" y="4149920"/>
            <a:ext cx="1457325" cy="301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1434" tIns="25717" rIns="51434" bIns="2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90000"/>
              </a:lnSpc>
              <a:spcBef>
                <a:spcPct val="50000"/>
              </a:spcBef>
              <a:spcAft>
                <a:spcPct val="25000"/>
              </a:spcAft>
              <a:buClr>
                <a:srgbClr val="000000"/>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ＭＳ Ｐゴシック" pitchFamily="-108" charset="-128"/>
                <a:cs typeface="Arial" charset="0"/>
              </a:rPr>
              <a:t>Expectations</a:t>
            </a:r>
          </a:p>
        </p:txBody>
      </p:sp>
      <p:sp>
        <p:nvSpPr>
          <p:cNvPr id="5" name="Left Arrow 4"/>
          <p:cNvSpPr>
            <a:spLocks noChangeArrowheads="1"/>
          </p:cNvSpPr>
          <p:nvPr/>
        </p:nvSpPr>
        <p:spPr bwMode="auto">
          <a:xfrm rot="-1679496">
            <a:off x="1679441" y="2203512"/>
            <a:ext cx="1813640" cy="1114425"/>
          </a:xfrm>
          <a:prstGeom prst="leftArrow">
            <a:avLst>
              <a:gd name="adj1" fmla="val 50000"/>
              <a:gd name="adj2" fmla="val 49997"/>
            </a:avLst>
          </a:prstGeom>
          <a:solidFill>
            <a:srgbClr val="FFFF00"/>
          </a:solidFill>
          <a:ln w="9525">
            <a:solidFill>
              <a:schemeClr val="tx1"/>
            </a:solidFill>
            <a:round/>
            <a:headEnd/>
            <a:tailEnd/>
          </a:ln>
        </p:spPr>
        <p:txBody>
          <a:bodyPr lIns="51434" tIns="25717" rIns="51434" bIns="25717"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ＭＳ Ｐゴシック" pitchFamily="-108" charset="-128"/>
              </a:rPr>
              <a:t>1. Expectations</a:t>
            </a:r>
          </a:p>
        </p:txBody>
      </p:sp>
      <p:sp>
        <p:nvSpPr>
          <p:cNvPr id="6" name="Left Arrow 5"/>
          <p:cNvSpPr>
            <a:spLocks noChangeArrowheads="1"/>
          </p:cNvSpPr>
          <p:nvPr/>
        </p:nvSpPr>
        <p:spPr bwMode="auto">
          <a:xfrm rot="2195919">
            <a:off x="5809918" y="2649886"/>
            <a:ext cx="2400300" cy="1114425"/>
          </a:xfrm>
          <a:prstGeom prst="leftArrow">
            <a:avLst>
              <a:gd name="adj1" fmla="val 50000"/>
              <a:gd name="adj2" fmla="val 49997"/>
            </a:avLst>
          </a:prstGeom>
          <a:solidFill>
            <a:srgbClr val="FFFF00"/>
          </a:solidFill>
          <a:ln w="9525">
            <a:solidFill>
              <a:schemeClr val="tx1"/>
            </a:solidFill>
            <a:round/>
            <a:headEnd/>
            <a:tailEnd/>
          </a:ln>
        </p:spPr>
        <p:txBody>
          <a:bodyPr lIns="51434" tIns="25717" rIns="51434" bIns="25717"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ＭＳ Ｐゴシック" pitchFamily="-108" charset="-128"/>
              </a:rPr>
              <a:t>2.  NATURAL CONTEXT (Locations)</a:t>
            </a:r>
          </a:p>
        </p:txBody>
      </p:sp>
      <p:sp>
        <p:nvSpPr>
          <p:cNvPr id="8" name="Right Arrow 7"/>
          <p:cNvSpPr>
            <a:spLocks noChangeArrowheads="1"/>
          </p:cNvSpPr>
          <p:nvPr/>
        </p:nvSpPr>
        <p:spPr bwMode="auto">
          <a:xfrm rot="-1449623">
            <a:off x="2432607" y="4084719"/>
            <a:ext cx="2185988" cy="1114425"/>
          </a:xfrm>
          <a:prstGeom prst="rightArrow">
            <a:avLst>
              <a:gd name="adj1" fmla="val 50000"/>
              <a:gd name="adj2" fmla="val 50001"/>
            </a:avLst>
          </a:prstGeom>
          <a:solidFill>
            <a:srgbClr val="FFFF00"/>
          </a:solidFill>
          <a:ln w="9525">
            <a:solidFill>
              <a:schemeClr val="tx1"/>
            </a:solidFill>
            <a:round/>
            <a:headEnd/>
            <a:tailEnd/>
          </a:ln>
        </p:spPr>
        <p:txBody>
          <a:bodyPr lIns="51434" tIns="25717" rIns="51434" bIns="25717"/>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ＭＳ Ｐゴシック" pitchFamily="-108" charset="-128"/>
              </a:rPr>
              <a:t>3.  Specific Behaviors/Skills </a:t>
            </a:r>
          </a:p>
        </p:txBody>
      </p:sp>
      <p:pic>
        <p:nvPicPr>
          <p:cNvPr id="44090"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637" y="1500189"/>
            <a:ext cx="0" cy="926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864472" y="3650902"/>
            <a:ext cx="771526" cy="1384995"/>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Times New Roman" pitchFamily="31" charset="0"/>
                <a:ea typeface="Times New Roman" pitchFamily="31" charset="0"/>
                <a:cs typeface="Times New Roman" pitchFamily="31" charset="0"/>
              </a:rPr>
              <a:t>Check your feelings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Times New Roman" pitchFamily="31" charset="0"/>
                <a:ea typeface="Times New Roman" pitchFamily="31" charset="0"/>
                <a:cs typeface="Times New Roman" pitchFamily="31"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Times New Roman" pitchFamily="31" charset="0"/>
                <a:ea typeface="Times New Roman" pitchFamily="31" charset="0"/>
                <a:cs typeface="Times New Roman" pitchFamily="31" charset="0"/>
              </a:rPr>
              <a:t>Re-read message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C00000"/>
              </a:solidFill>
              <a:effectLst/>
              <a:uLnTx/>
              <a:uFillTx/>
              <a:latin typeface="Times New Roman" pitchFamily="31" charset="0"/>
              <a:ea typeface="Times New Roman" pitchFamily="31" charset="0"/>
              <a:cs typeface="Times New Roman" pitchFamily="31" charset="0"/>
            </a:endParaRPr>
          </a:p>
        </p:txBody>
      </p:sp>
      <p:sp>
        <p:nvSpPr>
          <p:cNvPr id="12" name="TextBox 11"/>
          <p:cNvSpPr txBox="1"/>
          <p:nvPr/>
        </p:nvSpPr>
        <p:spPr>
          <a:xfrm>
            <a:off x="4657280" y="2767260"/>
            <a:ext cx="1371600" cy="646331"/>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rial" pitchFamily="-1" charset="0"/>
                <a:ea typeface="ＭＳ Ｐゴシック" pitchFamily="-108" charset="-128"/>
              </a:rPr>
              <a:t>Words matter, pause and reflect before you post</a:t>
            </a:r>
          </a:p>
        </p:txBody>
      </p:sp>
      <p:sp>
        <p:nvSpPr>
          <p:cNvPr id="13" name="TextBox 12"/>
          <p:cNvSpPr txBox="1"/>
          <p:nvPr/>
        </p:nvSpPr>
        <p:spPr>
          <a:xfrm>
            <a:off x="4657281" y="5334000"/>
            <a:ext cx="1352206" cy="1015663"/>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3399"/>
                </a:solidFill>
                <a:effectLst/>
                <a:uLnTx/>
                <a:uFillTx/>
                <a:latin typeface="Times New Roman"/>
                <a:ea typeface="Times New Roman" pitchFamily="31" charset="0"/>
                <a:cs typeface="Times New Roman"/>
              </a:rPr>
              <a:t>Model for others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3399"/>
                </a:solidFill>
                <a:effectLst/>
                <a:uLnTx/>
                <a:uFillTx/>
                <a:latin typeface="Times New Roman"/>
                <a:ea typeface="Times New Roman" pitchFamily="31" charset="0"/>
                <a:cs typeface="Times New Roman"/>
              </a:rPr>
              <a:t>double check sources and consider feelings of others</a:t>
            </a:r>
          </a:p>
        </p:txBody>
      </p:sp>
      <p:sp>
        <p:nvSpPr>
          <p:cNvPr id="4" name="Title 3">
            <a:extLst>
              <a:ext uri="{FF2B5EF4-FFF2-40B4-BE49-F238E27FC236}">
                <a16:creationId xmlns:a16="http://schemas.microsoft.com/office/drawing/2014/main" id="{B7AC8AD9-8607-6440-9319-A3234A9B6CEF}"/>
              </a:ext>
            </a:extLst>
          </p:cNvPr>
          <p:cNvSpPr>
            <a:spLocks noGrp="1"/>
          </p:cNvSpPr>
          <p:nvPr>
            <p:ph type="title"/>
          </p:nvPr>
        </p:nvSpPr>
        <p:spPr/>
        <p:txBody>
          <a:bodyPr/>
          <a:lstStyle/>
          <a:p>
            <a:endParaRPr lang="en-US"/>
          </a:p>
        </p:txBody>
      </p:sp>
      <p:sp>
        <p:nvSpPr>
          <p:cNvPr id="15" name="Title 1">
            <a:extLst>
              <a:ext uri="{FF2B5EF4-FFF2-40B4-BE49-F238E27FC236}">
                <a16:creationId xmlns:a16="http://schemas.microsoft.com/office/drawing/2014/main" id="{4528E4F7-0E41-C745-9E58-75C5F2571521}"/>
              </a:ext>
            </a:extLst>
          </p:cNvPr>
          <p:cNvSpPr txBox="1">
            <a:spLocks/>
          </p:cNvSpPr>
          <p:nvPr/>
        </p:nvSpPr>
        <p:spPr bwMode="auto">
          <a:xfrm>
            <a:off x="423069" y="18241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Franklin Gothic Medium"/>
                <a:ea typeface="ＭＳ Ｐゴシック" pitchFamily="-108" charset="-128"/>
                <a:cs typeface="ＭＳ Ｐゴシック" pitchFamily="-108" charset="-128"/>
              </a:rPr>
              <a:t>Integration across Core Features: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Franklin Gothic Medium"/>
                <a:ea typeface="ＭＳ Ｐゴシック" pitchFamily="-108" charset="-128"/>
                <a:cs typeface="ＭＳ Ｐゴシック" pitchFamily="-108" charset="-128"/>
              </a:rPr>
              <a:t>Clear Expectations for students and staff</a:t>
            </a:r>
          </a:p>
        </p:txBody>
      </p:sp>
    </p:spTree>
    <p:extLst>
      <p:ext uri="{BB962C8B-B14F-4D97-AF65-F5344CB8AC3E}">
        <p14:creationId xmlns:p14="http://schemas.microsoft.com/office/powerpoint/2010/main" val="4074840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a:xfrm>
            <a:off x="457200" y="1584061"/>
            <a:ext cx="6723460" cy="4740539"/>
          </a:xfrm>
          <a:prstGeom prst="rect">
            <a:avLst/>
          </a:prstGeom>
        </p:spPr>
        <p:txBody>
          <a:bodyPr vert="horz" lIns="68577" tIns="34287" rIns="68577" bIns="34287" rtlCol="0">
            <a:normAutofit fontScale="92500" lnSpcReduction="10000"/>
          </a:bodyPr>
          <a:lstStyle>
            <a:lvl1pPr marL="342900" indent="-342900" algn="l" defTabSz="457200" rtl="0" eaLnBrk="1" latinLnBrk="0" hangingPunct="1">
              <a:spcBef>
                <a:spcPct val="20000"/>
              </a:spcBef>
              <a:buClr>
                <a:schemeClr val="tx1">
                  <a:lumMod val="75000"/>
                </a:schemeClr>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tx1">
                  <a:lumMod val="60000"/>
                  <a:lumOff val="40000"/>
                </a:schemeClr>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ClrTx/>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80000"/>
              </a:lnSpc>
              <a:spcBef>
                <a:spcPct val="20000"/>
              </a:spcBef>
              <a:spcAft>
                <a:spcPct val="0"/>
              </a:spcAft>
              <a:buClr>
                <a:srgbClr val="000000">
                  <a:lumMod val="75000"/>
                </a:srgbClr>
              </a:buClr>
              <a:buSzTx/>
              <a:buFont typeface="Wingdings" charset="2"/>
              <a:buNone/>
              <a:tabLst/>
              <a:defRPr/>
            </a:pPr>
            <a:r>
              <a:rPr kumimoji="0" lang="en-US" sz="2400" b="0" i="0" u="none" strike="noStrike" kern="1200" cap="none" spc="0" normalizeH="0" baseline="0" noProof="0" dirty="0">
                <a:ln>
                  <a:noFill/>
                </a:ln>
                <a:solidFill>
                  <a:srgbClr val="000000"/>
                </a:solidFill>
                <a:effectLst/>
                <a:uLnTx/>
                <a:uFillTx/>
                <a:latin typeface="Tw Cen MT"/>
                <a:ea typeface="+mn-ea"/>
              </a:rPr>
              <a:t>Kick-off events</a:t>
            </a:r>
          </a:p>
          <a:p>
            <a:pPr marL="565616" marR="0" lvl="1" indent="-257175" algn="l" defTabSz="457200" rtl="0" eaLnBrk="1" fontAlgn="base" latinLnBrk="0" hangingPunct="1">
              <a:lnSpc>
                <a:spcPct val="80000"/>
              </a:lnSpc>
              <a:spcBef>
                <a:spcPct val="20000"/>
              </a:spcBef>
              <a:spcAft>
                <a:spcPct val="0"/>
              </a:spcAft>
              <a:buClr>
                <a:srgbClr val="2D2D8A"/>
              </a:buClr>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Tw Cen MT"/>
                <a:ea typeface="+mn-ea"/>
              </a:rPr>
              <a:t>Teaching staff, students and families the </a:t>
            </a:r>
          </a:p>
          <a:p>
            <a:pPr marL="308441" marR="0" lvl="1" indent="0" algn="l" defTabSz="457200" rtl="0" eaLnBrk="1" fontAlgn="base" latinLnBrk="0" hangingPunct="1">
              <a:lnSpc>
                <a:spcPct val="80000"/>
              </a:lnSpc>
              <a:spcBef>
                <a:spcPct val="20000"/>
              </a:spcBef>
              <a:spcAft>
                <a:spcPct val="0"/>
              </a:spcAft>
              <a:buClr>
                <a:srgbClr val="2D2D8A"/>
              </a:buClr>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Tw Cen MT"/>
                <a:ea typeface="+mn-ea"/>
              </a:rPr>
              <a:t>       expectations and rules</a:t>
            </a:r>
          </a:p>
          <a:p>
            <a:pPr marL="0" marR="0" lvl="0" indent="0" algn="l" defTabSz="457200" rtl="0" eaLnBrk="1" fontAlgn="base" latinLnBrk="0" hangingPunct="1">
              <a:lnSpc>
                <a:spcPct val="80000"/>
              </a:lnSpc>
              <a:spcBef>
                <a:spcPct val="20000"/>
              </a:spcBef>
              <a:spcAft>
                <a:spcPct val="0"/>
              </a:spcAft>
              <a:buClr>
                <a:srgbClr val="000000">
                  <a:lumMod val="75000"/>
                </a:srgbClr>
              </a:buClr>
              <a:buSzTx/>
              <a:buFont typeface="Wingdings" charset="2"/>
              <a:buNone/>
              <a:tabLst/>
              <a:defRPr/>
            </a:pPr>
            <a:endParaRPr kumimoji="0" lang="en-US" sz="2400" b="0" i="0" u="none" strike="noStrike" kern="1200" cap="none" spc="0" normalizeH="0" baseline="0" noProof="0" dirty="0">
              <a:ln>
                <a:noFill/>
              </a:ln>
              <a:solidFill>
                <a:srgbClr val="000000"/>
              </a:solidFill>
              <a:effectLst/>
              <a:uLnTx/>
              <a:uFillTx/>
              <a:latin typeface="Tw Cen MT"/>
              <a:ea typeface="+mn-ea"/>
            </a:endParaRPr>
          </a:p>
          <a:p>
            <a:pPr marL="0" marR="0" lvl="0" indent="0" algn="l" defTabSz="457200" rtl="0" eaLnBrk="1" fontAlgn="base" latinLnBrk="0" hangingPunct="1">
              <a:lnSpc>
                <a:spcPct val="80000"/>
              </a:lnSpc>
              <a:spcBef>
                <a:spcPct val="20000"/>
              </a:spcBef>
              <a:spcAft>
                <a:spcPct val="0"/>
              </a:spcAft>
              <a:buClr>
                <a:srgbClr val="000000">
                  <a:lumMod val="75000"/>
                </a:srgbClr>
              </a:buClr>
              <a:buSzTx/>
              <a:buFont typeface="Wingdings" charset="2"/>
              <a:buNone/>
              <a:tabLst/>
              <a:defRPr/>
            </a:pPr>
            <a:r>
              <a:rPr kumimoji="0" lang="en-US" sz="2400" b="0" i="0" u="none" strike="noStrike" kern="1200" cap="none" spc="0" normalizeH="0" baseline="0" noProof="0" dirty="0">
                <a:ln>
                  <a:noFill/>
                </a:ln>
                <a:solidFill>
                  <a:srgbClr val="000000"/>
                </a:solidFill>
                <a:effectLst/>
                <a:uLnTx/>
                <a:uFillTx/>
                <a:latin typeface="Tw Cen MT"/>
                <a:ea typeface="+mn-ea"/>
              </a:rPr>
              <a:t>On-going Direct Instruction</a:t>
            </a:r>
            <a:endParaRPr kumimoji="0" lang="en-US" sz="1800" b="0" i="0" u="none" strike="noStrike" kern="1200" cap="none" spc="0" normalizeH="0" baseline="0" noProof="0" dirty="0">
              <a:ln>
                <a:noFill/>
              </a:ln>
              <a:solidFill>
                <a:srgbClr val="000000"/>
              </a:solidFill>
              <a:effectLst/>
              <a:uLnTx/>
              <a:uFillTx/>
              <a:latin typeface="Tw Cen MT"/>
              <a:ea typeface="+mn-ea"/>
            </a:endParaRPr>
          </a:p>
          <a:p>
            <a:pPr marL="565616" marR="0" lvl="1" indent="-257175" algn="l" defTabSz="457200" rtl="0" eaLnBrk="1" fontAlgn="base" latinLnBrk="0" hangingPunct="1">
              <a:lnSpc>
                <a:spcPct val="80000"/>
              </a:lnSpc>
              <a:spcBef>
                <a:spcPct val="20000"/>
              </a:spcBef>
              <a:spcAft>
                <a:spcPct val="0"/>
              </a:spcAft>
              <a:buClr>
                <a:srgbClr val="2D2D8A"/>
              </a:buClr>
              <a:buSzTx/>
              <a:buFont typeface="Arial"/>
              <a:buChar char="•"/>
              <a:tabLst/>
              <a:defRPr/>
            </a:pPr>
            <a:r>
              <a:rPr kumimoji="0" lang="en-US" sz="1875" b="0" i="0" u="none" strike="noStrike" kern="1200" cap="none" spc="0" normalizeH="0" baseline="0" noProof="0" dirty="0">
                <a:ln>
                  <a:noFill/>
                </a:ln>
                <a:solidFill>
                  <a:srgbClr val="000000"/>
                </a:solidFill>
                <a:effectLst/>
                <a:uLnTx/>
                <a:uFillTx/>
                <a:latin typeface="Tw Cen MT"/>
                <a:ea typeface="+mn-ea"/>
              </a:rPr>
              <a:t>Data-driven and scheduled designed lessons</a:t>
            </a:r>
          </a:p>
          <a:p>
            <a:pPr marL="565616" marR="0" lvl="1" indent="-257175" algn="l" defTabSz="457200" rtl="0" eaLnBrk="1" fontAlgn="base" latinLnBrk="0" hangingPunct="1">
              <a:lnSpc>
                <a:spcPct val="80000"/>
              </a:lnSpc>
              <a:spcBef>
                <a:spcPct val="20000"/>
              </a:spcBef>
              <a:spcAft>
                <a:spcPct val="0"/>
              </a:spcAft>
              <a:buClr>
                <a:srgbClr val="2D2D8A"/>
              </a:buClr>
              <a:buSzTx/>
              <a:buFont typeface="Arial"/>
              <a:buChar char="•"/>
              <a:tabLst/>
              <a:defRPr/>
            </a:pPr>
            <a:r>
              <a:rPr kumimoji="0" lang="en-US" sz="1875" b="0" i="0" u="none" strike="noStrike" kern="1200" cap="none" spc="0" normalizeH="0" baseline="0" noProof="0" dirty="0">
                <a:ln>
                  <a:noFill/>
                </a:ln>
                <a:solidFill>
                  <a:srgbClr val="000000"/>
                </a:solidFill>
                <a:effectLst/>
                <a:uLnTx/>
                <a:uFillTx/>
                <a:latin typeface="Tw Cen MT"/>
                <a:ea typeface="+mn-ea"/>
              </a:rPr>
              <a:t>Pre-correction</a:t>
            </a:r>
          </a:p>
          <a:p>
            <a:pPr marL="565616" marR="0" lvl="1" indent="-257175" algn="l" defTabSz="457200" rtl="0" eaLnBrk="1" fontAlgn="base" latinLnBrk="0" hangingPunct="1">
              <a:lnSpc>
                <a:spcPct val="80000"/>
              </a:lnSpc>
              <a:spcBef>
                <a:spcPct val="20000"/>
              </a:spcBef>
              <a:spcAft>
                <a:spcPct val="0"/>
              </a:spcAft>
              <a:buClr>
                <a:srgbClr val="2D2D8A"/>
              </a:buClr>
              <a:buSzTx/>
              <a:buFont typeface="Arial"/>
              <a:buChar char="•"/>
              <a:tabLst/>
              <a:defRPr/>
            </a:pPr>
            <a:r>
              <a:rPr kumimoji="0" lang="en-US" sz="1875" b="0" i="0" u="none" strike="noStrike" kern="1200" cap="none" spc="0" normalizeH="0" baseline="0" noProof="0" dirty="0">
                <a:ln>
                  <a:noFill/>
                </a:ln>
                <a:solidFill>
                  <a:srgbClr val="000000"/>
                </a:solidFill>
                <a:effectLst/>
                <a:uLnTx/>
                <a:uFillTx/>
                <a:latin typeface="Tw Cen MT"/>
                <a:ea typeface="+mn-ea"/>
              </a:rPr>
              <a:t>Re-teaching immediately after behavioral errors</a:t>
            </a:r>
          </a:p>
          <a:p>
            <a:pPr marL="0" marR="0" lvl="0" indent="0" algn="l" defTabSz="457200" rtl="0" eaLnBrk="1" fontAlgn="base" latinLnBrk="0" hangingPunct="1">
              <a:lnSpc>
                <a:spcPct val="80000"/>
              </a:lnSpc>
              <a:spcBef>
                <a:spcPct val="20000"/>
              </a:spcBef>
              <a:spcAft>
                <a:spcPct val="0"/>
              </a:spcAft>
              <a:buClr>
                <a:srgbClr val="000000">
                  <a:lumMod val="75000"/>
                </a:srgbClr>
              </a:buClr>
              <a:buSzTx/>
              <a:buFont typeface="Wingdings" charset="2"/>
              <a:buNone/>
              <a:tabLst/>
              <a:defRPr/>
            </a:pPr>
            <a:endParaRPr kumimoji="0" lang="en-US" sz="2400" b="0" i="0" u="none" strike="noStrike" kern="1200" cap="none" spc="0" normalizeH="0" baseline="0" noProof="0" dirty="0">
              <a:ln>
                <a:noFill/>
              </a:ln>
              <a:solidFill>
                <a:srgbClr val="000000"/>
              </a:solidFill>
              <a:effectLst/>
              <a:uLnTx/>
              <a:uFillTx/>
              <a:latin typeface="Tw Cen MT"/>
              <a:ea typeface="+mn-ea"/>
            </a:endParaRPr>
          </a:p>
          <a:p>
            <a:pPr marL="0" marR="0" lvl="0" indent="0" algn="l" defTabSz="457200" rtl="0" eaLnBrk="1" fontAlgn="base" latinLnBrk="0" hangingPunct="1">
              <a:lnSpc>
                <a:spcPct val="80000"/>
              </a:lnSpc>
              <a:spcBef>
                <a:spcPct val="20000"/>
              </a:spcBef>
              <a:spcAft>
                <a:spcPct val="0"/>
              </a:spcAft>
              <a:buClr>
                <a:srgbClr val="000000">
                  <a:lumMod val="75000"/>
                </a:srgbClr>
              </a:buClr>
              <a:buSzTx/>
              <a:buFont typeface="Wingdings" charset="2"/>
              <a:buNone/>
              <a:tabLst/>
              <a:defRPr/>
            </a:pPr>
            <a:r>
              <a:rPr kumimoji="0" lang="en-US" sz="2400" b="0" i="0" u="none" strike="noStrike" kern="1200" cap="none" spc="0" normalizeH="0" baseline="0" noProof="0" dirty="0">
                <a:ln>
                  <a:noFill/>
                </a:ln>
                <a:solidFill>
                  <a:srgbClr val="000000"/>
                </a:solidFill>
                <a:effectLst/>
                <a:uLnTx/>
                <a:uFillTx/>
                <a:latin typeface="Tw Cen MT"/>
                <a:ea typeface="+mn-ea"/>
              </a:rPr>
              <a:t>Embedding into curriculum</a:t>
            </a:r>
          </a:p>
          <a:p>
            <a:pPr marL="231336" marR="0" lvl="0" indent="-231336" algn="l" defTabSz="457200" rtl="0" eaLnBrk="1" fontAlgn="base" latinLnBrk="0" hangingPunct="1">
              <a:lnSpc>
                <a:spcPct val="80000"/>
              </a:lnSpc>
              <a:spcBef>
                <a:spcPct val="20000"/>
              </a:spcBef>
              <a:spcAft>
                <a:spcPct val="0"/>
              </a:spcAft>
              <a:buClr>
                <a:srgbClr val="000000">
                  <a:lumMod val="75000"/>
                </a:srgbClr>
              </a:buClr>
              <a:buSzTx/>
              <a:buFont typeface="Wingdings" charset="2"/>
              <a:buChar char="§"/>
              <a:tabLst/>
              <a:defRPr/>
            </a:pPr>
            <a:endParaRPr kumimoji="0" lang="en-US" sz="1575" b="0" i="0" u="none" strike="noStrike" kern="1200" cap="none" spc="0" normalizeH="0" baseline="0" noProof="0" dirty="0">
              <a:ln>
                <a:noFill/>
              </a:ln>
              <a:solidFill>
                <a:srgbClr val="000000"/>
              </a:solidFill>
              <a:effectLst/>
              <a:uLnTx/>
              <a:uFillTx/>
              <a:latin typeface="Tw Cen MT"/>
              <a:ea typeface="+mn-ea"/>
            </a:endParaRPr>
          </a:p>
          <a:p>
            <a:pPr marL="0" marR="0" lvl="0" indent="0" algn="l" defTabSz="457200" rtl="0" eaLnBrk="1" fontAlgn="base" latinLnBrk="0" hangingPunct="1">
              <a:lnSpc>
                <a:spcPct val="80000"/>
              </a:lnSpc>
              <a:spcBef>
                <a:spcPct val="20000"/>
              </a:spcBef>
              <a:spcAft>
                <a:spcPct val="0"/>
              </a:spcAft>
              <a:buClr>
                <a:srgbClr val="000000">
                  <a:lumMod val="75000"/>
                </a:srgbClr>
              </a:buClr>
              <a:buSzTx/>
              <a:buFont typeface="Wingdings" charset="2"/>
              <a:buNone/>
              <a:tabLst/>
              <a:defRPr/>
            </a:pPr>
            <a:r>
              <a:rPr kumimoji="0" lang="en-US" sz="2400" b="0" i="0" u="none" strike="noStrike" kern="1200" cap="none" spc="0" normalizeH="0" baseline="0" noProof="0" dirty="0">
                <a:ln>
                  <a:noFill/>
                </a:ln>
                <a:solidFill>
                  <a:srgbClr val="000000"/>
                </a:solidFill>
                <a:effectLst/>
                <a:uLnTx/>
                <a:uFillTx/>
                <a:latin typeface="Tw Cen MT"/>
                <a:ea typeface="+mn-ea"/>
              </a:rPr>
              <a:t>Booster trainings</a:t>
            </a:r>
          </a:p>
          <a:p>
            <a:pPr marL="651341" marR="0" lvl="1" indent="-342900" algn="l" defTabSz="457200" rtl="0" eaLnBrk="1" fontAlgn="base" latinLnBrk="0" hangingPunct="1">
              <a:lnSpc>
                <a:spcPct val="80000"/>
              </a:lnSpc>
              <a:spcBef>
                <a:spcPct val="20000"/>
              </a:spcBef>
              <a:spcAft>
                <a:spcPct val="0"/>
              </a:spcAft>
              <a:buClr>
                <a:srgbClr val="2D2D8A"/>
              </a:buClr>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Tw Cen MT"/>
                <a:ea typeface="+mn-ea"/>
              </a:rPr>
              <a:t>Scheduled and data-driven</a:t>
            </a:r>
          </a:p>
          <a:p>
            <a:pPr marL="231336" marR="0" lvl="0" indent="-231336" algn="l" defTabSz="457200" rtl="0" eaLnBrk="1" fontAlgn="base" latinLnBrk="0" hangingPunct="1">
              <a:lnSpc>
                <a:spcPct val="80000"/>
              </a:lnSpc>
              <a:spcBef>
                <a:spcPct val="20000"/>
              </a:spcBef>
              <a:spcAft>
                <a:spcPct val="0"/>
              </a:spcAft>
              <a:buClr>
                <a:srgbClr val="000000">
                  <a:lumMod val="75000"/>
                </a:srgbClr>
              </a:buClr>
              <a:buSzTx/>
              <a:buFont typeface="Wingdings" charset="2"/>
              <a:buChar char="§"/>
              <a:tabLst/>
              <a:defRPr/>
            </a:pPr>
            <a:endParaRPr kumimoji="0" lang="en-US" sz="1575" b="0" i="0" u="none" strike="noStrike" kern="1200" cap="none" spc="0" normalizeH="0" baseline="0" noProof="0" dirty="0">
              <a:ln>
                <a:noFill/>
              </a:ln>
              <a:solidFill>
                <a:srgbClr val="000000"/>
              </a:solidFill>
              <a:effectLst/>
              <a:uLnTx/>
              <a:uFillTx/>
              <a:latin typeface="Tw Cen MT"/>
              <a:ea typeface="+mn-ea"/>
            </a:endParaRPr>
          </a:p>
          <a:p>
            <a:pPr marL="0" marR="0" lvl="0" indent="0" algn="l" defTabSz="457200" rtl="0" eaLnBrk="1" fontAlgn="base" latinLnBrk="0" hangingPunct="1">
              <a:lnSpc>
                <a:spcPct val="80000"/>
              </a:lnSpc>
              <a:spcBef>
                <a:spcPct val="20000"/>
              </a:spcBef>
              <a:spcAft>
                <a:spcPct val="0"/>
              </a:spcAft>
              <a:buClr>
                <a:srgbClr val="000000">
                  <a:lumMod val="75000"/>
                </a:srgbClr>
              </a:buClr>
              <a:buSzTx/>
              <a:buFont typeface="Wingdings" charset="2"/>
              <a:buNone/>
              <a:tabLst/>
              <a:defRPr/>
            </a:pPr>
            <a:r>
              <a:rPr kumimoji="0" lang="en-US" sz="2400" b="0" i="0" u="none" strike="noStrike" kern="1200" cap="none" spc="0" normalizeH="0" baseline="0" noProof="0" dirty="0">
                <a:ln>
                  <a:noFill/>
                </a:ln>
                <a:solidFill>
                  <a:srgbClr val="000000"/>
                </a:solidFill>
                <a:effectLst/>
                <a:uLnTx/>
                <a:uFillTx/>
                <a:latin typeface="Tw Cen MT"/>
                <a:ea typeface="+mn-ea"/>
              </a:rPr>
              <a:t>Continued visibility</a:t>
            </a:r>
          </a:p>
          <a:p>
            <a:pPr marL="565616" marR="0" lvl="1" indent="-257175" algn="l" defTabSz="457200" rtl="0" eaLnBrk="1" fontAlgn="base" latinLnBrk="0" hangingPunct="1">
              <a:lnSpc>
                <a:spcPct val="80000"/>
              </a:lnSpc>
              <a:spcBef>
                <a:spcPct val="20000"/>
              </a:spcBef>
              <a:spcAft>
                <a:spcPct val="0"/>
              </a:spcAft>
              <a:buClr>
                <a:srgbClr val="2D2D8A"/>
              </a:buClr>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Tw Cen MT"/>
                <a:ea typeface="+mn-ea"/>
              </a:rPr>
              <a:t>Visual Displays – posters, agenda covers</a:t>
            </a:r>
          </a:p>
          <a:p>
            <a:pPr marL="565616" marR="0" lvl="1" indent="-257175" algn="l" defTabSz="457200" rtl="0" eaLnBrk="1" fontAlgn="base" latinLnBrk="0" hangingPunct="1">
              <a:lnSpc>
                <a:spcPct val="80000"/>
              </a:lnSpc>
              <a:spcBef>
                <a:spcPct val="20000"/>
              </a:spcBef>
              <a:spcAft>
                <a:spcPct val="0"/>
              </a:spcAft>
              <a:buClr>
                <a:srgbClr val="2D2D8A"/>
              </a:buClr>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Tw Cen MT"/>
                <a:ea typeface="+mn-ea"/>
              </a:rPr>
              <a:t>Daily announcements</a:t>
            </a:r>
          </a:p>
          <a:p>
            <a:pPr marL="565616" marR="0" lvl="1" indent="-257175" algn="l" defTabSz="457200" rtl="0" eaLnBrk="1" fontAlgn="base" latinLnBrk="0" hangingPunct="1">
              <a:lnSpc>
                <a:spcPct val="80000"/>
              </a:lnSpc>
              <a:spcBef>
                <a:spcPct val="20000"/>
              </a:spcBef>
              <a:spcAft>
                <a:spcPct val="0"/>
              </a:spcAft>
              <a:buClr>
                <a:srgbClr val="2D2D8A"/>
              </a:buClr>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Tw Cen MT"/>
                <a:ea typeface="+mn-ea"/>
              </a:rPr>
              <a:t>Newsletters</a:t>
            </a:r>
          </a:p>
        </p:txBody>
      </p:sp>
      <p:pic>
        <p:nvPicPr>
          <p:cNvPr id="7" name="Picture 6"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886" y="3206291"/>
            <a:ext cx="1117600" cy="857250"/>
          </a:xfrm>
          <a:prstGeom prst="rect">
            <a:avLst/>
          </a:prstGeom>
          <a:ln w="28575" cmpd="sng">
            <a:solidFill>
              <a:srgbClr val="1D2A53"/>
            </a:solidFill>
          </a:ln>
        </p:spPr>
      </p:pic>
      <p:pic>
        <p:nvPicPr>
          <p:cNvPr id="9" name="Picture 8" descr="IMG_657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8845" y="1923008"/>
            <a:ext cx="1293689" cy="927100"/>
          </a:xfrm>
          <a:prstGeom prst="rect">
            <a:avLst/>
          </a:prstGeom>
          <a:ln w="28575" cmpd="sng">
            <a:solidFill>
              <a:srgbClr val="1D2A53"/>
            </a:solidFill>
          </a:ln>
        </p:spPr>
      </p:pic>
      <p:pic>
        <p:nvPicPr>
          <p:cNvPr id="10" name="Picture 9" descr="ur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1288" y="4397640"/>
            <a:ext cx="1111250" cy="876299"/>
          </a:xfrm>
          <a:prstGeom prst="rect">
            <a:avLst/>
          </a:prstGeom>
          <a:ln w="28575" cmpd="sng">
            <a:solidFill>
              <a:srgbClr val="1D2A53"/>
            </a:solidFill>
          </a:ln>
        </p:spPr>
      </p:pic>
      <p:sp>
        <p:nvSpPr>
          <p:cNvPr id="4" name="Title 3">
            <a:extLst>
              <a:ext uri="{FF2B5EF4-FFF2-40B4-BE49-F238E27FC236}">
                <a16:creationId xmlns:a16="http://schemas.microsoft.com/office/drawing/2014/main" id="{F1FFD287-5260-EA4B-AEB1-493BBAFA4BB2}"/>
              </a:ext>
            </a:extLst>
          </p:cNvPr>
          <p:cNvSpPr>
            <a:spLocks noGrp="1"/>
          </p:cNvSpPr>
          <p:nvPr>
            <p:ph type="title"/>
          </p:nvPr>
        </p:nvSpPr>
        <p:spPr/>
        <p:txBody>
          <a:bodyPr/>
          <a:lstStyle/>
          <a:p>
            <a:endParaRPr lang="en-US"/>
          </a:p>
        </p:txBody>
      </p:sp>
      <p:sp>
        <p:nvSpPr>
          <p:cNvPr id="11" name="Title 1">
            <a:extLst>
              <a:ext uri="{FF2B5EF4-FFF2-40B4-BE49-F238E27FC236}">
                <a16:creationId xmlns:a16="http://schemas.microsoft.com/office/drawing/2014/main" id="{5F7613FE-CC40-904F-BED7-0BA18CA29A52}"/>
              </a:ext>
            </a:extLst>
          </p:cNvPr>
          <p:cNvSpPr txBox="1">
            <a:spLocks/>
          </p:cNvSpPr>
          <p:nvPr/>
        </p:nvSpPr>
        <p:spPr bwMode="auto">
          <a:xfrm>
            <a:off x="423069" y="18241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Franklin Gothic Medium"/>
                <a:ea typeface="ＭＳ Ｐゴシック" pitchFamily="-108" charset="-128"/>
                <a:cs typeface="ＭＳ Ｐゴシック" pitchFamily="-108" charset="-128"/>
              </a:rPr>
              <a:t>Integration across Core Features: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Franklin Gothic Medium"/>
                <a:ea typeface="ＭＳ Ｐゴシック" pitchFamily="-108" charset="-128"/>
                <a:cs typeface="ＭＳ Ｐゴシック" pitchFamily="-108" charset="-128"/>
              </a:rPr>
              <a:t>Teaching Expectations for students</a:t>
            </a:r>
          </a:p>
        </p:txBody>
      </p:sp>
    </p:spTree>
    <p:extLst>
      <p:ext uri="{BB962C8B-B14F-4D97-AF65-F5344CB8AC3E}">
        <p14:creationId xmlns:p14="http://schemas.microsoft.com/office/powerpoint/2010/main" val="356089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12" end="12"/>
                                            </p:txEl>
                                          </p:spTgt>
                                        </p:tgtEl>
                                        <p:attrNameLst>
                                          <p:attrName>style.visibility</p:attrName>
                                        </p:attrNameLst>
                                      </p:cBhvr>
                                      <p:to>
                                        <p:strVal val="visible"/>
                                      </p:to>
                                    </p:set>
                                    <p:animEffect transition="in" filter="fade">
                                      <p:cBhvr>
                                        <p:cTn id="40" dur="500"/>
                                        <p:tgtEl>
                                          <p:spTgt spid="5">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14" end="14"/>
                                            </p:txEl>
                                          </p:spTgt>
                                        </p:tgtEl>
                                        <p:attrNameLst>
                                          <p:attrName>style.visibility</p:attrName>
                                        </p:attrNameLst>
                                      </p:cBhvr>
                                      <p:to>
                                        <p:strVal val="visible"/>
                                      </p:to>
                                    </p:set>
                                    <p:animEffect transition="in" filter="fade">
                                      <p:cBhvr>
                                        <p:cTn id="45" dur="500"/>
                                        <p:tgtEl>
                                          <p:spTgt spid="5">
                                            <p:txEl>
                                              <p:pRg st="14" end="1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xEl>
                                              <p:pRg st="15" end="15"/>
                                            </p:txEl>
                                          </p:spTgt>
                                        </p:tgtEl>
                                        <p:attrNameLst>
                                          <p:attrName>style.visibility</p:attrName>
                                        </p:attrNameLst>
                                      </p:cBhvr>
                                      <p:to>
                                        <p:strVal val="visible"/>
                                      </p:to>
                                    </p:set>
                                    <p:animEffect transition="in" filter="fade">
                                      <p:cBhvr>
                                        <p:cTn id="48" dur="500"/>
                                        <p:tgtEl>
                                          <p:spTgt spid="5">
                                            <p:txEl>
                                              <p:pRg st="15" end="1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animEffect transition="in" filter="fade">
                                      <p:cBhvr>
                                        <p:cTn id="51" dur="500"/>
                                        <p:tgtEl>
                                          <p:spTgt spid="5">
                                            <p:txEl>
                                              <p:pRg st="16" end="1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xEl>
                                              <p:pRg st="17" end="17"/>
                                            </p:txEl>
                                          </p:spTgt>
                                        </p:tgtEl>
                                        <p:attrNameLst>
                                          <p:attrName>style.visibility</p:attrName>
                                        </p:attrNameLst>
                                      </p:cBhvr>
                                      <p:to>
                                        <p:strVal val="visible"/>
                                      </p:to>
                                    </p:set>
                                    <p:animEffect transition="in" filter="fade">
                                      <p:cBhvr>
                                        <p:cTn id="54"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521450"/>
            <a:ext cx="2057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433924242"/>
              </p:ext>
            </p:extLst>
          </p:nvPr>
        </p:nvGraphicFramePr>
        <p:xfrm>
          <a:off x="115888" y="1382713"/>
          <a:ext cx="8912227" cy="5186363"/>
        </p:xfrm>
        <a:graphic>
          <a:graphicData uri="http://schemas.openxmlformats.org/drawingml/2006/table">
            <a:tbl>
              <a:tblPr firstRow="1" bandRow="1">
                <a:tableStyleId>{5C22544A-7EE6-4342-B048-85BDC9FD1C3A}</a:tableStyleId>
              </a:tblPr>
              <a:tblGrid>
                <a:gridCol w="2078955">
                  <a:extLst>
                    <a:ext uri="{9D8B030D-6E8A-4147-A177-3AD203B41FA5}">
                      <a16:colId xmlns:a16="http://schemas.microsoft.com/office/drawing/2014/main" val="20000"/>
                    </a:ext>
                  </a:extLst>
                </a:gridCol>
                <a:gridCol w="208244">
                  <a:extLst>
                    <a:ext uri="{9D8B030D-6E8A-4147-A177-3AD203B41FA5}">
                      <a16:colId xmlns:a16="http://schemas.microsoft.com/office/drawing/2014/main" val="20001"/>
                    </a:ext>
                  </a:extLst>
                </a:gridCol>
                <a:gridCol w="1940181">
                  <a:extLst>
                    <a:ext uri="{9D8B030D-6E8A-4147-A177-3AD203B41FA5}">
                      <a16:colId xmlns:a16="http://schemas.microsoft.com/office/drawing/2014/main" val="20002"/>
                    </a:ext>
                  </a:extLst>
                </a:gridCol>
                <a:gridCol w="211612">
                  <a:extLst>
                    <a:ext uri="{9D8B030D-6E8A-4147-A177-3AD203B41FA5}">
                      <a16:colId xmlns:a16="http://schemas.microsoft.com/office/drawing/2014/main" val="20003"/>
                    </a:ext>
                  </a:extLst>
                </a:gridCol>
                <a:gridCol w="2075904">
                  <a:extLst>
                    <a:ext uri="{9D8B030D-6E8A-4147-A177-3AD203B41FA5}">
                      <a16:colId xmlns:a16="http://schemas.microsoft.com/office/drawing/2014/main" val="20004"/>
                    </a:ext>
                  </a:extLst>
                </a:gridCol>
                <a:gridCol w="208244">
                  <a:extLst>
                    <a:ext uri="{9D8B030D-6E8A-4147-A177-3AD203B41FA5}">
                      <a16:colId xmlns:a16="http://schemas.microsoft.com/office/drawing/2014/main" val="20005"/>
                    </a:ext>
                  </a:extLst>
                </a:gridCol>
                <a:gridCol w="2189087">
                  <a:extLst>
                    <a:ext uri="{9D8B030D-6E8A-4147-A177-3AD203B41FA5}">
                      <a16:colId xmlns:a16="http://schemas.microsoft.com/office/drawing/2014/main" val="20006"/>
                    </a:ext>
                  </a:extLst>
                </a:gridCol>
              </a:tblGrid>
              <a:tr h="779359">
                <a:tc>
                  <a:txBody>
                    <a:bodyPr/>
                    <a:lstStyle/>
                    <a:p>
                      <a:pPr algn="ctr"/>
                      <a:r>
                        <a:rPr lang="en-US" sz="1800" b="1" dirty="0"/>
                        <a:t>Infraction = </a:t>
                      </a:r>
                    </a:p>
                  </a:txBody>
                  <a:tcPr marL="91422" marR="9142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4">
                  <a:txBody>
                    <a:bodyPr/>
                    <a:lstStyle/>
                    <a:p>
                      <a:pPr algn="ctr"/>
                      <a:endParaRPr lang="en-US" sz="1800" dirty="0"/>
                    </a:p>
                  </a:txBody>
                  <a:tcPr marL="91422" marR="9142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800" dirty="0"/>
                        <a:t>Failure to Comply</a:t>
                      </a:r>
                    </a:p>
                  </a:txBody>
                  <a:tcPr marL="91422" marR="9142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br>
                        <a:rPr lang="en-US" sz="1800" dirty="0"/>
                      </a:br>
                      <a:endParaRPr lang="en-US" sz="1800" dirty="0"/>
                    </a:p>
                  </a:txBody>
                  <a:tcPr marL="91422" marR="9142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800" dirty="0"/>
                        <a:t>Inappropriate Language</a:t>
                      </a:r>
                    </a:p>
                  </a:txBody>
                  <a:tcPr marL="91422" marR="9142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91422" marR="9142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800" dirty="0"/>
                        <a:t>Tardiness</a:t>
                      </a:r>
                    </a:p>
                  </a:txBody>
                  <a:tcPr marL="91422" marR="9142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47108">
                <a:tc>
                  <a:txBody>
                    <a:bodyPr/>
                    <a:lstStyle/>
                    <a:p>
                      <a:pPr algn="ctr"/>
                      <a:r>
                        <a:rPr lang="en-US" sz="1600" b="1" dirty="0">
                          <a:solidFill>
                            <a:schemeClr val="bg1"/>
                          </a:solidFill>
                        </a:rPr>
                        <a:t>Linked SW Expectation</a:t>
                      </a:r>
                      <a:r>
                        <a:rPr lang="en-US" sz="1600" b="1" baseline="0" dirty="0">
                          <a:solidFill>
                            <a:schemeClr val="bg1"/>
                          </a:solidFill>
                        </a:rPr>
                        <a:t> </a:t>
                      </a:r>
                      <a:endParaRPr lang="en-US" sz="1600" b="1" dirty="0">
                        <a:solidFill>
                          <a:schemeClr val="bg1"/>
                        </a:solidFill>
                      </a:endParaRPr>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vMerge="1">
                  <a:txBody>
                    <a:bodyPr/>
                    <a:lstStyle/>
                    <a:p>
                      <a:endParaRPr lang="en-US" dirty="0"/>
                    </a:p>
                  </a:txBody>
                  <a:tcPr/>
                </a:tc>
                <a:tc>
                  <a:txBody>
                    <a:bodyPr/>
                    <a:lstStyle/>
                    <a:p>
                      <a:pPr algn="ctr"/>
                      <a:r>
                        <a:rPr lang="en-US" sz="1800" dirty="0"/>
                        <a:t>Responsible</a:t>
                      </a:r>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800" dirty="0"/>
                        <a:t>Respectful and Reflective </a:t>
                      </a:r>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800" dirty="0"/>
                        <a:t>Responsible</a:t>
                      </a:r>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99308">
                <a:tc>
                  <a:txBody>
                    <a:bodyPr/>
                    <a:lstStyle/>
                    <a:p>
                      <a:pPr algn="ctr"/>
                      <a:r>
                        <a:rPr lang="en-US" sz="1600" b="1" dirty="0">
                          <a:solidFill>
                            <a:schemeClr val="bg1"/>
                          </a:solidFill>
                        </a:rPr>
                        <a:t>What You Want The Student To Do</a:t>
                      </a:r>
                      <a:r>
                        <a:rPr lang="en-US" sz="1600" b="1" baseline="0" dirty="0">
                          <a:solidFill>
                            <a:schemeClr val="bg1"/>
                          </a:solidFill>
                        </a:rPr>
                        <a:t> </a:t>
                      </a:r>
                      <a:endParaRPr lang="en-US" sz="1600" b="1" dirty="0">
                        <a:solidFill>
                          <a:schemeClr val="bg1"/>
                        </a:solidFill>
                      </a:endParaRPr>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vMerge="1">
                  <a:txBody>
                    <a:bodyPr/>
                    <a:lstStyle/>
                    <a:p>
                      <a:endParaRPr lang="en-US"/>
                    </a:p>
                  </a:txBody>
                  <a:tcPr/>
                </a:tc>
                <a:tc>
                  <a:txBody>
                    <a:bodyPr/>
                    <a:lstStyle/>
                    <a:p>
                      <a:r>
                        <a:rPr lang="en-US" sz="1600" dirty="0"/>
                        <a:t>Timely cooperation</a:t>
                      </a:r>
                      <a:r>
                        <a:rPr lang="en-US" sz="1600" baseline="0" dirty="0"/>
                        <a:t> with instructions &amp; directions</a:t>
                      </a:r>
                      <a:endParaRPr lang="en-US" sz="1600" dirty="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sz="1400" dirty="0"/>
                        <a:t>Use words that are appropriate</a:t>
                      </a:r>
                      <a:r>
                        <a:rPr lang="en-US" sz="1400" baseline="0" dirty="0"/>
                        <a:t> to express the sentiment (e.g., considerate, polite, kind, professional, etc.)</a:t>
                      </a:r>
                      <a:endParaRPr lang="en-US" sz="1400" dirty="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sz="1600" dirty="0"/>
                        <a:t>Be in seat when the bell rings</a:t>
                      </a:r>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60588">
                <a:tc>
                  <a:txBody>
                    <a:bodyPr/>
                    <a:lstStyle/>
                    <a:p>
                      <a:pPr algn="ctr"/>
                      <a:r>
                        <a:rPr lang="en-US" sz="1600" b="1" dirty="0">
                          <a:solidFill>
                            <a:schemeClr val="bg1"/>
                          </a:solidFill>
                        </a:rPr>
                        <a:t>Social</a:t>
                      </a:r>
                      <a:r>
                        <a:rPr lang="en-US" sz="1600" b="1" baseline="0" dirty="0">
                          <a:solidFill>
                            <a:schemeClr val="bg1"/>
                          </a:solidFill>
                        </a:rPr>
                        <a:t> and Emotional Skill Options to Teach  </a:t>
                      </a:r>
                      <a:endParaRPr lang="en-US" sz="1600" b="1" dirty="0">
                        <a:solidFill>
                          <a:schemeClr val="bg1"/>
                        </a:solidFill>
                      </a:endParaRPr>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vMerge="1">
                  <a:txBody>
                    <a:bodyPr/>
                    <a:lstStyle/>
                    <a:p>
                      <a:endParaRPr lang="en-US"/>
                    </a:p>
                  </a:txBody>
                  <a:tcPr/>
                </a:tc>
                <a:tc>
                  <a:txBody>
                    <a:bodyPr/>
                    <a:lstStyle/>
                    <a:p>
                      <a:pPr marL="285750" indent="-285750">
                        <a:buFont typeface="Arial" panose="020B0604020202020204" pitchFamily="34" charset="0"/>
                        <a:buChar char="•"/>
                      </a:pPr>
                      <a:r>
                        <a:rPr lang="en-US" sz="1600" dirty="0"/>
                        <a:t>Asking for help</a:t>
                      </a:r>
                    </a:p>
                    <a:p>
                      <a:pPr marL="285750" indent="-285750">
                        <a:buFont typeface="Arial" panose="020B0604020202020204" pitchFamily="34" charset="0"/>
                        <a:buChar char="•"/>
                      </a:pPr>
                      <a:r>
                        <a:rPr lang="en-US" sz="1600" dirty="0"/>
                        <a:t>Active listening</a:t>
                      </a:r>
                    </a:p>
                    <a:p>
                      <a:pPr marL="285750" indent="-285750">
                        <a:buFont typeface="Arial" panose="020B0604020202020204" pitchFamily="34" charset="0"/>
                        <a:buChar char="•"/>
                      </a:pPr>
                      <a:r>
                        <a:rPr lang="en-US" sz="1600" dirty="0"/>
                        <a:t>Paraphrasing understanding</a:t>
                      </a:r>
                    </a:p>
                    <a:p>
                      <a:pPr marL="285750" indent="-285750">
                        <a:buFont typeface="Arial" panose="020B0604020202020204" pitchFamily="34" charset="0"/>
                        <a:buChar char="•"/>
                      </a:pPr>
                      <a:r>
                        <a:rPr lang="en-US" sz="1600" dirty="0"/>
                        <a:t>Managing frustration (e.g., positive self-statements or deep breaths)</a:t>
                      </a:r>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600" dirty="0"/>
                        <a:t>Stop-think-act</a:t>
                      </a:r>
                    </a:p>
                    <a:p>
                      <a:pPr marL="285750" indent="-285750">
                        <a:buFont typeface="Arial" panose="020B0604020202020204" pitchFamily="34" charset="0"/>
                        <a:buChar char="•"/>
                      </a:pPr>
                      <a:r>
                        <a:rPr lang="en-US" sz="1600" dirty="0"/>
                        <a:t>Managing disappointment</a:t>
                      </a:r>
                      <a:endParaRPr lang="en-US" sz="1600" baseline="0" dirty="0"/>
                    </a:p>
                    <a:p>
                      <a:pPr marL="285750" indent="-285750">
                        <a:buFont typeface="Arial" panose="020B0604020202020204" pitchFamily="34" charset="0"/>
                        <a:buChar char="•"/>
                      </a:pPr>
                      <a:r>
                        <a:rPr lang="en-US" sz="1600" baseline="0" dirty="0"/>
                        <a:t>Turning the conversation</a:t>
                      </a:r>
                    </a:p>
                    <a:p>
                      <a:pPr marL="285750" indent="-285750">
                        <a:buFont typeface="Arial" panose="020B0604020202020204" pitchFamily="34" charset="0"/>
                        <a:buChar char="•"/>
                      </a:pPr>
                      <a:r>
                        <a:rPr lang="en-US" sz="1600" baseline="0" dirty="0"/>
                        <a:t>Making a complaint</a:t>
                      </a:r>
                    </a:p>
                    <a:p>
                      <a:pPr marL="285750" indent="-285750">
                        <a:buFont typeface="Arial" panose="020B0604020202020204" pitchFamily="34" charset="0"/>
                        <a:buChar char="•"/>
                      </a:pPr>
                      <a:r>
                        <a:rPr lang="en-US" sz="1600" baseline="0" dirty="0"/>
                        <a:t>Reframing negative thoughts</a:t>
                      </a:r>
                      <a:endParaRPr lang="en-US" sz="1600" dirty="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600" dirty="0"/>
                        <a:t>Managing transition time</a:t>
                      </a:r>
                      <a:endParaRPr lang="en-US" sz="1600" baseline="0" dirty="0"/>
                    </a:p>
                    <a:p>
                      <a:pPr marL="285750" indent="-285750">
                        <a:buFont typeface="Arial" panose="020B0604020202020204" pitchFamily="34" charset="0"/>
                        <a:buChar char="•"/>
                      </a:pPr>
                      <a:r>
                        <a:rPr lang="en-US" sz="1600" dirty="0"/>
                        <a:t>Planning ahead</a:t>
                      </a:r>
                    </a:p>
                    <a:p>
                      <a:pPr marL="285750" indent="-285750">
                        <a:buFont typeface="Arial" panose="020B0604020202020204" pitchFamily="34" charset="0"/>
                        <a:buChar char="•"/>
                      </a:pPr>
                      <a:r>
                        <a:rPr lang="en-US" sz="1600" dirty="0"/>
                        <a:t>Self</a:t>
                      </a:r>
                      <a:r>
                        <a:rPr lang="en-US" sz="1600" baseline="0" dirty="0"/>
                        <a:t> monitoring</a:t>
                      </a:r>
                    </a:p>
                    <a:p>
                      <a:pPr marL="285750" indent="-285750">
                        <a:buFont typeface="Arial" panose="020B0604020202020204" pitchFamily="34" charset="0"/>
                        <a:buChar char="•"/>
                      </a:pPr>
                      <a:r>
                        <a:rPr lang="en-US" sz="1600" baseline="0" dirty="0"/>
                        <a:t>Using conversation enders (e.g., ‘catch you later’)</a:t>
                      </a:r>
                    </a:p>
                    <a:p>
                      <a:pPr marL="285750" indent="-285750">
                        <a:buFont typeface="Arial" panose="020B0604020202020204" pitchFamily="34" charset="0"/>
                        <a:buChar char="•"/>
                      </a:pPr>
                      <a:endParaRPr lang="en-US" sz="1600" dirty="0"/>
                    </a:p>
                    <a:p>
                      <a:pPr marL="0" indent="0">
                        <a:buFont typeface="Arial" panose="020B0604020202020204" pitchFamily="34" charset="0"/>
                        <a:buNone/>
                      </a:pPr>
                      <a:endParaRPr lang="en-US" sz="1800" dirty="0"/>
                    </a:p>
                  </a:txBody>
                  <a:tcPr marL="91422" marR="9142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51625" name="Footer Placeholder 5"/>
          <p:cNvSpPr txBox="1">
            <a:spLocks/>
          </p:cNvSpPr>
          <p:nvPr/>
        </p:nvSpPr>
        <p:spPr bwMode="auto">
          <a:xfrm>
            <a:off x="5181600" y="6642100"/>
            <a:ext cx="3962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fontAlgn="base">
              <a:spcBef>
                <a:spcPct val="0"/>
              </a:spcBef>
              <a:spcAft>
                <a:spcPct val="0"/>
              </a:spcAft>
              <a:buClrTx/>
              <a:buSzTx/>
              <a:buFontTx/>
              <a:buNone/>
            </a:pPr>
            <a:r>
              <a:rPr lang="en-US" altLang="en-US" sz="800">
                <a:solidFill>
                  <a:srgbClr val="000000"/>
                </a:solidFill>
              </a:rPr>
              <a:t>In partnership with NJDOE OSE funded by IDEA funds - Part B 2018-2019</a:t>
            </a:r>
          </a:p>
        </p:txBody>
      </p:sp>
      <p:sp>
        <p:nvSpPr>
          <p:cNvPr id="9" name="Title 1">
            <a:extLst>
              <a:ext uri="{FF2B5EF4-FFF2-40B4-BE49-F238E27FC236}">
                <a16:creationId xmlns:a16="http://schemas.microsoft.com/office/drawing/2014/main" id="{183BF23D-5C0F-D743-A7B1-1279764BA25D}"/>
              </a:ext>
            </a:extLst>
          </p:cNvPr>
          <p:cNvSpPr txBox="1">
            <a:spLocks/>
          </p:cNvSpPr>
          <p:nvPr/>
        </p:nvSpPr>
        <p:spPr bwMode="auto">
          <a:xfrm>
            <a:off x="423069" y="18241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Integration across Core Features: </a:t>
            </a:r>
          </a:p>
          <a:p>
            <a:pPr eaLnBrk="1" hangingPunct="1"/>
            <a:r>
              <a:rPr lang="en-US" sz="3600" kern="0" dirty="0">
                <a:solidFill>
                  <a:schemeClr val="bg1"/>
                </a:solidFill>
                <a:ea typeface="ＭＳ Ｐゴシック" pitchFamily="-108" charset="-128"/>
                <a:cs typeface="ＭＳ Ｐゴシック" pitchFamily="-108" charset="-128"/>
              </a:rPr>
              <a:t>Teaching Expectations for students</a:t>
            </a:r>
          </a:p>
        </p:txBody>
      </p:sp>
    </p:spTree>
    <p:extLst>
      <p:ext uri="{BB962C8B-B14F-4D97-AF65-F5344CB8AC3E}">
        <p14:creationId xmlns:p14="http://schemas.microsoft.com/office/powerpoint/2010/main" val="2756383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10398084"/>
              </p:ext>
            </p:extLst>
          </p:nvPr>
        </p:nvGraphicFramePr>
        <p:xfrm>
          <a:off x="120650" y="1431925"/>
          <a:ext cx="8772525" cy="4613275"/>
        </p:xfrm>
        <a:graphic>
          <a:graphicData uri="http://schemas.openxmlformats.org/drawingml/2006/table">
            <a:tbl>
              <a:tblPr firstRow="1" bandRow="1">
                <a:tableStyleId>{5C22544A-7EE6-4342-B048-85BDC9FD1C3A}</a:tableStyleId>
              </a:tblPr>
              <a:tblGrid>
                <a:gridCol w="1414642">
                  <a:extLst>
                    <a:ext uri="{9D8B030D-6E8A-4147-A177-3AD203B41FA5}">
                      <a16:colId xmlns:a16="http://schemas.microsoft.com/office/drawing/2014/main" val="20000"/>
                    </a:ext>
                  </a:extLst>
                </a:gridCol>
                <a:gridCol w="7357883">
                  <a:extLst>
                    <a:ext uri="{9D8B030D-6E8A-4147-A177-3AD203B41FA5}">
                      <a16:colId xmlns:a16="http://schemas.microsoft.com/office/drawing/2014/main" val="20001"/>
                    </a:ext>
                  </a:extLst>
                </a:gridCol>
              </a:tblGrid>
              <a:tr h="908965">
                <a:tc>
                  <a:txBody>
                    <a:bodyPr/>
                    <a:lstStyle/>
                    <a:p>
                      <a:pPr algn="ctr"/>
                      <a:r>
                        <a:rPr lang="en-US" sz="1800" dirty="0"/>
                        <a:t>Content Area</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1800" dirty="0"/>
                        <a:t>Examples of How the Teacher Embedded Social and Emotional Skills Into the Curriculum</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753347">
                <a:tc>
                  <a:txBody>
                    <a:bodyPr/>
                    <a:lstStyle/>
                    <a:p>
                      <a:pPr algn="ctr"/>
                      <a:r>
                        <a:rPr lang="en-US" sz="1800" b="1" dirty="0"/>
                        <a:t>Math</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800" b="1" dirty="0"/>
                        <a:t>SW Expectation:  Responsibility</a:t>
                      </a:r>
                    </a:p>
                    <a:p>
                      <a:pPr marL="285750" indent="-285750">
                        <a:buFont typeface="Arial" panose="020B0604020202020204" pitchFamily="34" charset="0"/>
                        <a:buChar char="•"/>
                      </a:pPr>
                      <a:r>
                        <a:rPr lang="en-US" sz="1800" b="1" dirty="0"/>
                        <a:t>SEL Sub Competency:  </a:t>
                      </a:r>
                      <a:r>
                        <a:rPr lang="en-US" sz="1800" b="0" dirty="0"/>
                        <a:t>Identify and apply ways to persevere</a:t>
                      </a:r>
                    </a:p>
                    <a:p>
                      <a:pPr marL="285750" indent="-285750">
                        <a:buFont typeface="Arial" panose="020B0604020202020204" pitchFamily="34" charset="0"/>
                        <a:buChar char="•"/>
                      </a:pPr>
                      <a:r>
                        <a:rPr lang="en-US" sz="1800" b="1" dirty="0"/>
                        <a:t>School-Wide</a:t>
                      </a:r>
                      <a:r>
                        <a:rPr lang="en-US" sz="1800" b="1" baseline="0" dirty="0"/>
                        <a:t> Instruction Theme ‘</a:t>
                      </a:r>
                      <a:r>
                        <a:rPr lang="en-US" sz="1800" b="1" dirty="0"/>
                        <a:t>Stick</a:t>
                      </a:r>
                      <a:r>
                        <a:rPr lang="en-US" sz="1800" b="1" baseline="0" dirty="0"/>
                        <a:t> With It’</a:t>
                      </a:r>
                      <a:r>
                        <a:rPr lang="en-US" sz="1800" dirty="0"/>
                        <a:t>:</a:t>
                      </a:r>
                      <a:r>
                        <a:rPr lang="en-US" sz="1800" baseline="0" dirty="0"/>
                        <a:t>  Mrs. Smith has her students generate two strategies for how to be persistent when faced with challenging math work.</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50963">
                <a:tc>
                  <a:txBody>
                    <a:bodyPr/>
                    <a:lstStyle/>
                    <a:p>
                      <a:pPr algn="ctr"/>
                      <a:r>
                        <a:rPr lang="en-US" sz="1800" b="1" dirty="0"/>
                        <a:t>Science</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800" b="1" dirty="0"/>
                        <a:t>SW Expectation:  Respectful</a:t>
                      </a:r>
                    </a:p>
                    <a:p>
                      <a:pPr marL="285750" indent="-285750">
                        <a:buFont typeface="Arial" panose="020B0604020202020204" pitchFamily="34" charset="0"/>
                        <a:buChar char="•"/>
                      </a:pPr>
                      <a:r>
                        <a:rPr lang="en-US" sz="1800" b="1" dirty="0"/>
                        <a:t>SEL Sub Competency:  </a:t>
                      </a:r>
                      <a:r>
                        <a:rPr lang="en-US" sz="1800" b="0" dirty="0"/>
                        <a:t>Utilize positive communication and</a:t>
                      </a:r>
                      <a:r>
                        <a:rPr lang="en-US" sz="1800" b="0" baseline="0" dirty="0"/>
                        <a:t> social skills to interact positively with others</a:t>
                      </a:r>
                    </a:p>
                    <a:p>
                      <a:pPr marL="285750" indent="-285750">
                        <a:buFont typeface="Arial" panose="020B0604020202020204" pitchFamily="34" charset="0"/>
                        <a:buChar char="•"/>
                      </a:pPr>
                      <a:r>
                        <a:rPr lang="en-US" sz="1800" b="1" dirty="0"/>
                        <a:t>School-wide Instruction Theme ‘It</a:t>
                      </a:r>
                      <a:r>
                        <a:rPr lang="en-US" sz="1800" b="1" baseline="0" dirty="0"/>
                        <a:t> Takes Two’</a:t>
                      </a:r>
                      <a:r>
                        <a:rPr lang="en-US" sz="1800" dirty="0"/>
                        <a:t>: Ms. </a:t>
                      </a:r>
                      <a:r>
                        <a:rPr lang="en-US" sz="1800" dirty="0" err="1"/>
                        <a:t>Pelaez</a:t>
                      </a:r>
                      <a:r>
                        <a:rPr lang="en-US" sz="1800" dirty="0"/>
                        <a:t>  teaches</a:t>
                      </a:r>
                      <a:r>
                        <a:rPr lang="en-US" sz="1800" baseline="0" dirty="0"/>
                        <a:t> her students the principles of cooperation and working together to achieve a goal during lab work.</a:t>
                      </a:r>
                      <a:endParaRPr lang="en-US" sz="1800" dirty="0"/>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38258" name="Footer Placeholder 5"/>
          <p:cNvSpPr txBox="1">
            <a:spLocks/>
          </p:cNvSpPr>
          <p:nvPr/>
        </p:nvSpPr>
        <p:spPr bwMode="auto">
          <a:xfrm>
            <a:off x="2286000" y="6572394"/>
            <a:ext cx="3962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fontAlgn="base">
              <a:spcBef>
                <a:spcPct val="0"/>
              </a:spcBef>
              <a:spcAft>
                <a:spcPct val="0"/>
              </a:spcAft>
              <a:buClrTx/>
              <a:buSzTx/>
              <a:buFontTx/>
              <a:buNone/>
            </a:pPr>
            <a:r>
              <a:rPr lang="en-US" altLang="en-US" sz="800">
                <a:solidFill>
                  <a:srgbClr val="000000"/>
                </a:solidFill>
              </a:rPr>
              <a:t>In partnership with NJDOE OSE funded by IDEA funds - Part B 2018-2019</a:t>
            </a:r>
          </a:p>
        </p:txBody>
      </p:sp>
      <p:sp>
        <p:nvSpPr>
          <p:cNvPr id="8" name="Title 1">
            <a:extLst>
              <a:ext uri="{FF2B5EF4-FFF2-40B4-BE49-F238E27FC236}">
                <a16:creationId xmlns:a16="http://schemas.microsoft.com/office/drawing/2014/main" id="{C641367D-F54E-3645-BDC0-23C68FF786CF}"/>
              </a:ext>
            </a:extLst>
          </p:cNvPr>
          <p:cNvSpPr txBox="1">
            <a:spLocks/>
          </p:cNvSpPr>
          <p:nvPr/>
        </p:nvSpPr>
        <p:spPr bwMode="auto">
          <a:xfrm>
            <a:off x="423069" y="18241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Integration across activities</a:t>
            </a:r>
          </a:p>
        </p:txBody>
      </p:sp>
    </p:spTree>
    <p:extLst>
      <p:ext uri="{BB962C8B-B14F-4D97-AF65-F5344CB8AC3E}">
        <p14:creationId xmlns:p14="http://schemas.microsoft.com/office/powerpoint/2010/main" val="1282868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a:extLst>
              <a:ext uri="{FF2B5EF4-FFF2-40B4-BE49-F238E27FC236}">
                <a16:creationId xmlns:a16="http://schemas.microsoft.com/office/drawing/2014/main" id="{29662AB0-6571-C247-A29E-ED61177AE2D4}"/>
              </a:ext>
            </a:extLst>
          </p:cNvPr>
          <p:cNvSpPr>
            <a:spLocks noGrp="1"/>
          </p:cNvSpPr>
          <p:nvPr>
            <p:ph type="title"/>
          </p:nvPr>
        </p:nvSpPr>
        <p:spPr>
          <a:xfrm>
            <a:off x="457200" y="158750"/>
            <a:ext cx="8229600" cy="1143000"/>
          </a:xfrm>
          <a:solidFill>
            <a:srgbClr val="008F00"/>
          </a:solidFill>
        </p:spPr>
        <p:txBody>
          <a:bodyPr/>
          <a:lstStyle/>
          <a:p>
            <a:r>
              <a:rPr lang="en-US" altLang="en-US" dirty="0">
                <a:solidFill>
                  <a:schemeClr val="bg1"/>
                </a:solidFill>
                <a:ea typeface="ＭＳ Ｐゴシック" panose="020B0600070205080204" pitchFamily="34" charset="-128"/>
              </a:rPr>
              <a:t>Big Ideas</a:t>
            </a:r>
          </a:p>
        </p:txBody>
      </p:sp>
      <p:sp>
        <p:nvSpPr>
          <p:cNvPr id="16386" name="Content Placeholder 4">
            <a:extLst>
              <a:ext uri="{FF2B5EF4-FFF2-40B4-BE49-F238E27FC236}">
                <a16:creationId xmlns:a16="http://schemas.microsoft.com/office/drawing/2014/main" id="{ADED1C66-0EAD-9240-8F05-2969C5C063DF}"/>
              </a:ext>
            </a:extLst>
          </p:cNvPr>
          <p:cNvSpPr>
            <a:spLocks noGrp="1"/>
          </p:cNvSpPr>
          <p:nvPr>
            <p:ph idx="1"/>
          </p:nvPr>
        </p:nvSpPr>
        <p:spPr>
          <a:xfrm>
            <a:off x="457200" y="1493837"/>
            <a:ext cx="8229600" cy="4525963"/>
          </a:xfrm>
        </p:spPr>
        <p:txBody>
          <a:bodyPr/>
          <a:lstStyle/>
          <a:p>
            <a:r>
              <a:rPr lang="en-US" altLang="en-US" sz="2800" dirty="0">
                <a:ea typeface="ＭＳ Ｐゴシック" panose="020B0600070205080204" pitchFamily="34" charset="-128"/>
              </a:rPr>
              <a:t>Use one coherent implementation framework to align competing initiatives and avoid repeatedly shifting focus to new initiatives.</a:t>
            </a:r>
          </a:p>
          <a:p>
            <a:r>
              <a:rPr lang="en-US" altLang="en-US" sz="2800" dirty="0">
                <a:ea typeface="ＭＳ Ｐゴシック" panose="020B0600070205080204" pitchFamily="34" charset="-128"/>
              </a:rPr>
              <a:t>Articulate and simplify message to district, community/school leaders and staff how a coherent framework could be envisioned that aligns initiatives to support an overall improvement strategy</a:t>
            </a:r>
          </a:p>
          <a:p>
            <a:r>
              <a:rPr lang="en-US" altLang="en-US" sz="2800" dirty="0">
                <a:ea typeface="ＭＳ Ｐゴシック" panose="020B0600070205080204" pitchFamily="34" charset="-128"/>
              </a:rPr>
              <a:t>Use the PBIS/MTSS core features as the guiding principles of the proactive/preventative approach. </a:t>
            </a:r>
          </a:p>
        </p:txBody>
      </p:sp>
    </p:spTree>
    <p:extLst>
      <p:ext uri="{BB962C8B-B14F-4D97-AF65-F5344CB8AC3E}">
        <p14:creationId xmlns:p14="http://schemas.microsoft.com/office/powerpoint/2010/main" val="1332130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 Integration and Alignment</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latin typeface="+mj-lt"/>
              </a:rPr>
              <a:t>Review Integration and Alignment Guide. </a:t>
            </a:r>
          </a:p>
          <a:p>
            <a:pPr lvl="1" eaLnBrk="1" hangingPunct="1">
              <a:lnSpc>
                <a:spcPct val="90000"/>
              </a:lnSpc>
            </a:pPr>
            <a:r>
              <a:rPr lang="en-US" sz="2000" dirty="0">
                <a:latin typeface="+mj-lt"/>
              </a:rPr>
              <a:t>What questions do you have about the content we just reviewed?</a:t>
            </a:r>
          </a:p>
          <a:p>
            <a:pPr lvl="1" eaLnBrk="1" hangingPunct="1">
              <a:lnSpc>
                <a:spcPct val="90000"/>
              </a:lnSpc>
            </a:pPr>
            <a:r>
              <a:rPr lang="en-US" sz="2000" dirty="0">
                <a:latin typeface="+mj-lt"/>
              </a:rPr>
              <a:t>What additional resources do you need to be able to address this issue in your school?</a:t>
            </a:r>
            <a:endParaRPr lang="en-US" sz="1800" dirty="0">
              <a:latin typeface="+mj-lt"/>
            </a:endParaRPr>
          </a:p>
          <a:p>
            <a:pPr eaLnBrk="1" hangingPunct="1">
              <a:lnSpc>
                <a:spcPct val="90000"/>
              </a:lnSpc>
            </a:pPr>
            <a:r>
              <a:rPr lang="en-US" sz="2400" dirty="0">
                <a:latin typeface="+mj-lt"/>
              </a:rPr>
              <a:t>Review working smarter matrix (team workbook chapter 2)</a:t>
            </a:r>
          </a:p>
          <a:p>
            <a:pPr eaLnBrk="1" hangingPunct="1">
              <a:lnSpc>
                <a:spcPct val="90000"/>
              </a:lnSpc>
            </a:pPr>
            <a:r>
              <a:rPr lang="en-US" sz="2400" dirty="0">
                <a:latin typeface="+mj-lt"/>
              </a:rPr>
              <a:t>What action steps are necessary to begin this work?</a:t>
            </a:r>
          </a:p>
          <a:p>
            <a:pPr eaLnBrk="1" hangingPunct="1">
              <a:lnSpc>
                <a:spcPct val="90000"/>
              </a:lnSpc>
            </a:pPr>
            <a:r>
              <a:rPr lang="en-US" sz="2400" dirty="0">
                <a:latin typeface="+mj-lt"/>
              </a:rPr>
              <a:t>Review relevant items to your action plan and add/adjust as needed.</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grpSp>
        <p:nvGrpSpPr>
          <p:cNvPr id="6" name="Group 5">
            <a:extLst>
              <a:ext uri="{FF2B5EF4-FFF2-40B4-BE49-F238E27FC236}">
                <a16:creationId xmlns:a16="http://schemas.microsoft.com/office/drawing/2014/main" id="{C8A0C6EC-430A-4DE7-837B-1709E8E7EA78}"/>
              </a:ext>
            </a:extLst>
          </p:cNvPr>
          <p:cNvGrpSpPr/>
          <p:nvPr/>
        </p:nvGrpSpPr>
        <p:grpSpPr>
          <a:xfrm>
            <a:off x="228600" y="4923294"/>
            <a:ext cx="1588180" cy="1676401"/>
            <a:chOff x="-140380" y="5333999"/>
            <a:chExt cx="1588180" cy="1676401"/>
          </a:xfrm>
        </p:grpSpPr>
        <p:pic>
          <p:nvPicPr>
            <p:cNvPr id="7" name="Content Placeholder 3">
              <a:extLst>
                <a:ext uri="{FF2B5EF4-FFF2-40B4-BE49-F238E27FC236}">
                  <a16:creationId xmlns:a16="http://schemas.microsoft.com/office/drawing/2014/main" id="{7CF08A02-7B4C-4878-8D9F-2425752BB524}"/>
                </a:ext>
              </a:extLst>
            </p:cNvPr>
            <p:cNvPicPr>
              <a:picLocks noChangeAspect="1"/>
            </p:cNvPicPr>
            <p:nvPr/>
          </p:nvPicPr>
          <p:blipFill>
            <a:blip r:embed="rId4"/>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8" name="TextBox 7">
              <a:extLst>
                <a:ext uri="{FF2B5EF4-FFF2-40B4-BE49-F238E27FC236}">
                  <a16:creationId xmlns:a16="http://schemas.microsoft.com/office/drawing/2014/main" id="{77A17A90-EB65-4BEC-BF27-19EBE200BD8D}"/>
                </a:ext>
              </a:extLst>
            </p:cNvPr>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V.C</a:t>
              </a:r>
            </a:p>
          </p:txBody>
        </p:sp>
      </p:grpSp>
    </p:spTree>
    <p:extLst>
      <p:ext uri="{BB962C8B-B14F-4D97-AF65-F5344CB8AC3E}">
        <p14:creationId xmlns:p14="http://schemas.microsoft.com/office/powerpoint/2010/main" val="40538222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2597427"/>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2577486929"/>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9023042-E3BC-B74F-8B8C-A559B4215CD6}"/>
              </a:ext>
            </a:extLst>
          </p:cNvPr>
          <p:cNvSpPr/>
          <p:nvPr/>
        </p:nvSpPr>
        <p:spPr>
          <a:xfrm>
            <a:off x="381000" y="533400"/>
            <a:ext cx="1143000" cy="5943600"/>
          </a:xfrm>
          <a:prstGeom prst="roundRect">
            <a:avLst/>
          </a:prstGeom>
          <a:solidFill>
            <a:srgbClr val="008F00"/>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3200" b="1" dirty="0"/>
              <a:t>Alignment Worksheet Resource</a:t>
            </a:r>
          </a:p>
        </p:txBody>
      </p:sp>
      <p:sp>
        <p:nvSpPr>
          <p:cNvPr id="7" name="Rounded Rectangle 6">
            <a:extLst>
              <a:ext uri="{FF2B5EF4-FFF2-40B4-BE49-F238E27FC236}">
                <a16:creationId xmlns:a16="http://schemas.microsoft.com/office/drawing/2014/main" id="{5CD36D55-3B94-2043-846A-039E68EA0C76}"/>
              </a:ext>
            </a:extLst>
          </p:cNvPr>
          <p:cNvSpPr/>
          <p:nvPr/>
        </p:nvSpPr>
        <p:spPr>
          <a:xfrm>
            <a:off x="7285176" y="958837"/>
            <a:ext cx="1828800" cy="1219200"/>
          </a:xfrm>
          <a:prstGeom prst="roundRect">
            <a:avLst/>
          </a:prstGeom>
          <a:solidFill>
            <a:srgbClr val="008F00"/>
          </a:solidFill>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b="1" dirty="0"/>
              <a:t>Available on </a:t>
            </a:r>
            <a:r>
              <a:rPr lang="en-US" b="1" dirty="0" err="1"/>
              <a:t>nepbis.org</a:t>
            </a:r>
            <a:endParaRPr lang="en-US" b="1" dirty="0"/>
          </a:p>
        </p:txBody>
      </p:sp>
      <p:pic>
        <p:nvPicPr>
          <p:cNvPr id="2" name="Picture 1">
            <a:extLst>
              <a:ext uri="{FF2B5EF4-FFF2-40B4-BE49-F238E27FC236}">
                <a16:creationId xmlns:a16="http://schemas.microsoft.com/office/drawing/2014/main" id="{EB3870C7-01B1-C945-B306-EE015E63462F}"/>
              </a:ext>
            </a:extLst>
          </p:cNvPr>
          <p:cNvPicPr>
            <a:picLocks noChangeAspect="1"/>
          </p:cNvPicPr>
          <p:nvPr/>
        </p:nvPicPr>
        <p:blipFill>
          <a:blip r:embed="rId3"/>
          <a:stretch>
            <a:fillRect/>
          </a:stretch>
        </p:blipFill>
        <p:spPr>
          <a:xfrm>
            <a:off x="1752600" y="103299"/>
            <a:ext cx="5532576" cy="6526102"/>
          </a:xfrm>
          <a:prstGeom prst="rect">
            <a:avLst/>
          </a:prstGeom>
        </p:spPr>
      </p:pic>
      <p:grpSp>
        <p:nvGrpSpPr>
          <p:cNvPr id="5" name="Group 4">
            <a:extLst>
              <a:ext uri="{FF2B5EF4-FFF2-40B4-BE49-F238E27FC236}">
                <a16:creationId xmlns:a16="http://schemas.microsoft.com/office/drawing/2014/main" id="{3AF8BE4E-529B-4152-85BE-16046BB02848}"/>
              </a:ext>
            </a:extLst>
          </p:cNvPr>
          <p:cNvGrpSpPr/>
          <p:nvPr/>
        </p:nvGrpSpPr>
        <p:grpSpPr>
          <a:xfrm>
            <a:off x="7696200" y="4495799"/>
            <a:ext cx="1588180" cy="1676401"/>
            <a:chOff x="-140380" y="5333999"/>
            <a:chExt cx="1588180" cy="1676401"/>
          </a:xfrm>
        </p:grpSpPr>
        <p:pic>
          <p:nvPicPr>
            <p:cNvPr id="6" name="Content Placeholder 3">
              <a:extLst>
                <a:ext uri="{FF2B5EF4-FFF2-40B4-BE49-F238E27FC236}">
                  <a16:creationId xmlns:a16="http://schemas.microsoft.com/office/drawing/2014/main" id="{DECF00C4-A76D-4550-869A-6A90127F5D9F}"/>
                </a:ext>
              </a:extLst>
            </p:cNvPr>
            <p:cNvPicPr>
              <a:picLocks noChangeAspect="1"/>
            </p:cNvPicPr>
            <p:nvPr/>
          </p:nvPicPr>
          <p:blipFill>
            <a:blip r:embed="rId4"/>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8" name="TextBox 7">
              <a:extLst>
                <a:ext uri="{FF2B5EF4-FFF2-40B4-BE49-F238E27FC236}">
                  <a16:creationId xmlns:a16="http://schemas.microsoft.com/office/drawing/2014/main" id="{715EF65C-8F39-43DC-8AF7-67F58CBBBB0A}"/>
                </a:ext>
              </a:extLst>
            </p:cNvPr>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ranklin Gothic Medium"/>
                  <a:ea typeface="ＭＳ Ｐゴシック" pitchFamily="-108" charset="-128"/>
                </a:rPr>
                <a:t>V.C</a:t>
              </a:r>
            </a:p>
          </p:txBody>
        </p:sp>
      </p:grpSp>
    </p:spTree>
    <p:extLst>
      <p:ext uri="{BB962C8B-B14F-4D97-AF65-F5344CB8AC3E}">
        <p14:creationId xmlns:p14="http://schemas.microsoft.com/office/powerpoint/2010/main" val="1189273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i="1" dirty="0">
                <a:solidFill>
                  <a:srgbClr val="FFFF00"/>
                </a:solidFill>
                <a:effectLst>
                  <a:outerShdw blurRad="38100" dist="38100" dir="2700000" algn="tl">
                    <a:srgbClr val="000000"/>
                  </a:outerShdw>
                </a:effectLst>
                <a:latin typeface="+mj-lt"/>
              </a:rPr>
              <a:t>Family Engagement</a:t>
            </a:r>
          </a:p>
          <a:p>
            <a:pPr algn="ctr">
              <a:defRPr/>
            </a:pPr>
            <a:endParaRPr lang="en-US" sz="3600" i="1" dirty="0">
              <a:solidFill>
                <a:srgbClr val="FFFF00"/>
              </a:solidFill>
              <a:effectLst>
                <a:outerShdw blurRad="38100" dist="38100" dir="2700000" algn="tl">
                  <a:srgbClr val="000000"/>
                </a:outerShdw>
              </a:effectLst>
              <a:latin typeface="+mj-lt"/>
            </a:endParaRPr>
          </a:p>
          <a:p>
            <a:pPr algn="ctr">
              <a:defRPr/>
            </a:pPr>
            <a:r>
              <a:rPr lang="en-US" sz="3600" i="1" dirty="0">
                <a:solidFill>
                  <a:srgbClr val="FFFF00"/>
                </a:solidFill>
                <a:effectLst>
                  <a:outerShdw blurRad="38100" dist="38100" dir="2700000" algn="tl">
                    <a:srgbClr val="000000"/>
                  </a:outerShdw>
                </a:effectLst>
                <a:latin typeface="+mj-lt"/>
              </a:rPr>
              <a:t>(supported by Andrew </a:t>
            </a:r>
            <a:r>
              <a:rPr lang="en-US" sz="3600" i="1" dirty="0" err="1">
                <a:solidFill>
                  <a:srgbClr val="FFFF00"/>
                </a:solidFill>
                <a:effectLst>
                  <a:outerShdw blurRad="38100" dist="38100" dir="2700000" algn="tl">
                    <a:srgbClr val="000000"/>
                  </a:outerShdw>
                </a:effectLst>
                <a:latin typeface="+mj-lt"/>
              </a:rPr>
              <a:t>Garbacz</a:t>
            </a:r>
            <a:r>
              <a:rPr lang="en-US" sz="3600" i="1" dirty="0">
                <a:solidFill>
                  <a:srgbClr val="FFFF00"/>
                </a:solidFill>
                <a:effectLst>
                  <a:outerShdw blurRad="38100" dist="38100" dir="2700000" algn="tl">
                    <a:srgbClr val="000000"/>
                  </a:outerShdw>
                </a:effectLst>
                <a:latin typeface="+mj-lt"/>
              </a:rPr>
              <a:t>)</a:t>
            </a:r>
            <a:endParaRPr lang="en-US" sz="7200" i="1" dirty="0">
              <a:solidFill>
                <a:srgbClr val="FFFF00"/>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361401925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8229600" cy="4130084"/>
          </a:xfrm>
        </p:spPr>
        <p:txBody>
          <a:bodyPr>
            <a:normAutofit/>
          </a:bodyPr>
          <a:lstStyle/>
          <a:p>
            <a:r>
              <a:rPr lang="en-US" sz="2800" dirty="0"/>
              <a:t>Families and educators coordinating and collaborating to support children</a:t>
            </a:r>
          </a:p>
          <a:p>
            <a:r>
              <a:rPr lang="en-US" sz="2800" dirty="0"/>
              <a:t>Embedded in cultural beliefs and ideologies </a:t>
            </a:r>
          </a:p>
          <a:p>
            <a:r>
              <a:rPr lang="en-US" sz="2800" dirty="0"/>
              <a:t>Active, interactive, and dynamic</a:t>
            </a:r>
          </a:p>
          <a:p>
            <a:pPr lvl="1"/>
            <a:r>
              <a:rPr lang="en-US" sz="2400" dirty="0"/>
              <a:t>Active: Equal partners in planning, decision-making, and implementation</a:t>
            </a:r>
          </a:p>
          <a:p>
            <a:pPr lvl="1"/>
            <a:r>
              <a:rPr lang="en-US" sz="2400" dirty="0"/>
              <a:t>Interactive: Work with other stakeholders</a:t>
            </a:r>
          </a:p>
          <a:p>
            <a:pPr lvl="1"/>
            <a:r>
              <a:rPr lang="en-US" sz="2400" dirty="0"/>
              <a:t>Dynamic: Changes over time</a:t>
            </a:r>
            <a:endParaRPr lang="en-US" sz="2000" dirty="0"/>
          </a:p>
        </p:txBody>
      </p:sp>
      <p:sp>
        <p:nvSpPr>
          <p:cNvPr id="4" name="TextBox 3"/>
          <p:cNvSpPr txBox="1"/>
          <p:nvPr/>
        </p:nvSpPr>
        <p:spPr>
          <a:xfrm>
            <a:off x="931008" y="6393850"/>
            <a:ext cx="6412875" cy="369332"/>
          </a:xfrm>
          <a:prstGeom prst="rect">
            <a:avLst/>
          </a:prstGeom>
          <a:noFill/>
        </p:spPr>
        <p:txBody>
          <a:bodyPr wrap="square" rtlCol="0">
            <a:spAutoFit/>
          </a:bodyPr>
          <a:lstStyle/>
          <a:p>
            <a:pPr algn="ctr"/>
            <a:r>
              <a:rPr lang="en-US" sz="900" dirty="0"/>
              <a:t>Eccles &amp; Harold; Epstein &amp; Dauber, 1991; </a:t>
            </a:r>
            <a:r>
              <a:rPr lang="en-US" sz="900" dirty="0" err="1"/>
              <a:t>Fette</a:t>
            </a:r>
            <a:r>
              <a:rPr lang="en-US" sz="900" dirty="0"/>
              <a:t> et al., 2009; </a:t>
            </a:r>
            <a:r>
              <a:rPr lang="en-US" sz="900" dirty="0" err="1"/>
              <a:t>Garbacz</a:t>
            </a:r>
            <a:r>
              <a:rPr lang="en-US" sz="900" dirty="0"/>
              <a:t> (in press); Hill, 2010; </a:t>
            </a:r>
            <a:r>
              <a:rPr lang="en-US" sz="900" dirty="0" err="1"/>
              <a:t>Leverson</a:t>
            </a:r>
            <a:r>
              <a:rPr lang="en-US" sz="900" dirty="0"/>
              <a:t>, Smith, McIntosh, Rose, &amp; </a:t>
            </a:r>
            <a:r>
              <a:rPr lang="en-US" sz="900" dirty="0" err="1"/>
              <a:t>Pinkelman</a:t>
            </a:r>
            <a:r>
              <a:rPr lang="en-US" sz="900" dirty="0"/>
              <a:t>, 2016; Sheridan, Clarke, &amp; Christenson, 2014; Sheridan, </a:t>
            </a:r>
            <a:r>
              <a:rPr lang="en-US" sz="900" dirty="0" err="1"/>
              <a:t>Rispoli</a:t>
            </a:r>
            <a:r>
              <a:rPr lang="en-US" sz="900" dirty="0"/>
              <a:t>, &amp; Holmes, 2014</a:t>
            </a:r>
          </a:p>
        </p:txBody>
      </p:sp>
      <p:sp>
        <p:nvSpPr>
          <p:cNvPr id="5" name="Title 1">
            <a:extLst>
              <a:ext uri="{FF2B5EF4-FFF2-40B4-BE49-F238E27FC236}">
                <a16:creationId xmlns:a16="http://schemas.microsoft.com/office/drawing/2014/main" id="{B53D331C-4C16-424E-932C-46785C3056E5}"/>
              </a:ext>
            </a:extLst>
          </p:cNvPr>
          <p:cNvSpPr txBox="1">
            <a:spLocks/>
          </p:cNvSpPr>
          <p:nvPr/>
        </p:nvSpPr>
        <p:spPr bwMode="auto">
          <a:xfrm>
            <a:off x="457200" y="27463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kern="0" dirty="0">
                <a:solidFill>
                  <a:schemeClr val="bg1"/>
                </a:solidFill>
                <a:ea typeface="ＭＳ Ｐゴシック" pitchFamily="-108" charset="-128"/>
                <a:cs typeface="ＭＳ Ｐゴシック" pitchFamily="-108" charset="-128"/>
              </a:rPr>
              <a:t>Family Engagement</a:t>
            </a:r>
          </a:p>
        </p:txBody>
      </p:sp>
    </p:spTree>
    <p:extLst>
      <p:ext uri="{BB962C8B-B14F-4D97-AF65-F5344CB8AC3E}">
        <p14:creationId xmlns:p14="http://schemas.microsoft.com/office/powerpoint/2010/main" val="3243593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91000"/>
          </a:xfrm>
        </p:spPr>
        <p:txBody>
          <a:bodyPr>
            <a:normAutofit/>
          </a:bodyPr>
          <a:lstStyle/>
          <a:p>
            <a:pPr marL="0" indent="0">
              <a:buNone/>
            </a:pPr>
            <a:r>
              <a:rPr lang="en-US" sz="1800" b="1" dirty="0"/>
              <a:t>Students</a:t>
            </a:r>
          </a:p>
          <a:p>
            <a:r>
              <a:rPr lang="en-US" sz="1800" dirty="0"/>
              <a:t>Achievement </a:t>
            </a:r>
            <a:r>
              <a:rPr lang="en-US" sz="900" dirty="0"/>
              <a:t>(Fan &amp; Chen, 2001)</a:t>
            </a:r>
          </a:p>
          <a:p>
            <a:r>
              <a:rPr lang="en-US" sz="1800" dirty="0"/>
              <a:t>Attendance </a:t>
            </a:r>
            <a:r>
              <a:rPr lang="en-US" sz="900" dirty="0"/>
              <a:t>(Simon, 2001)</a:t>
            </a:r>
          </a:p>
          <a:p>
            <a:r>
              <a:rPr lang="en-US" sz="1800" dirty="0"/>
              <a:t>School drop-out </a:t>
            </a:r>
            <a:r>
              <a:rPr lang="en-US" sz="900" dirty="0"/>
              <a:t>(Barnard, 2004)</a:t>
            </a:r>
          </a:p>
          <a:p>
            <a:r>
              <a:rPr lang="en-US" sz="1800" dirty="0"/>
              <a:t>Social behavior </a:t>
            </a:r>
            <a:r>
              <a:rPr lang="en-US" sz="900" dirty="0"/>
              <a:t>(</a:t>
            </a:r>
            <a:r>
              <a:rPr lang="en-US" sz="900" dirty="0" err="1"/>
              <a:t>Fantuzzo</a:t>
            </a:r>
            <a:r>
              <a:rPr lang="en-US" sz="900" dirty="0"/>
              <a:t>, </a:t>
            </a:r>
            <a:r>
              <a:rPr lang="en-US" sz="900" dirty="0" err="1"/>
              <a:t>McWayne</a:t>
            </a:r>
            <a:r>
              <a:rPr lang="en-US" sz="900" dirty="0"/>
              <a:t>, Perry, &amp; Childs, 2004; Garbacz &amp; McIntyre, 2016)</a:t>
            </a:r>
          </a:p>
          <a:p>
            <a:r>
              <a:rPr lang="en-US" sz="1800" dirty="0"/>
              <a:t>Peer affiliations </a:t>
            </a:r>
            <a:r>
              <a:rPr lang="en-US" sz="900" dirty="0"/>
              <a:t>(Garbacz, Zerr, Dishion, Seeley, &amp; </a:t>
            </a:r>
            <a:r>
              <a:rPr lang="en-US" sz="900" dirty="0" err="1"/>
              <a:t>Stormshak</a:t>
            </a:r>
            <a:r>
              <a:rPr lang="en-US" sz="900" dirty="0"/>
              <a:t>, in press)</a:t>
            </a:r>
          </a:p>
          <a:p>
            <a:pPr marL="342900" lvl="1" indent="0">
              <a:buNone/>
            </a:pPr>
            <a:endParaRPr lang="en-US" sz="1600" dirty="0"/>
          </a:p>
          <a:p>
            <a:pPr marL="0" indent="0">
              <a:buNone/>
            </a:pPr>
            <a:r>
              <a:rPr lang="en-US" sz="1800" b="1" dirty="0"/>
              <a:t>Parents and Teachers</a:t>
            </a:r>
          </a:p>
          <a:p>
            <a:r>
              <a:rPr lang="en-US" sz="1800" dirty="0"/>
              <a:t>Parent efficacy and competence </a:t>
            </a:r>
            <a:r>
              <a:rPr lang="en-US" sz="900" dirty="0"/>
              <a:t>(</a:t>
            </a:r>
            <a:r>
              <a:rPr lang="en-US" sz="900" dirty="0" err="1"/>
              <a:t>Semke</a:t>
            </a:r>
            <a:r>
              <a:rPr lang="en-US" sz="900" dirty="0"/>
              <a:t>, Garbacz, Kwon, Sheridan, &amp; Woods, 2010; Sheridan et al., 2012)</a:t>
            </a:r>
          </a:p>
          <a:p>
            <a:r>
              <a:rPr lang="en-US" sz="1800" dirty="0"/>
              <a:t>Parent trust of teachers </a:t>
            </a:r>
            <a:r>
              <a:rPr lang="en-US" sz="900" dirty="0"/>
              <a:t>(Santiago, Garbacz, Beattie, &amp; Moore, 2016)</a:t>
            </a:r>
          </a:p>
          <a:p>
            <a:r>
              <a:rPr lang="en-US" sz="1800" dirty="0"/>
              <a:t>Teachers improved job satisfaction and fewer transfer requests </a:t>
            </a:r>
            <a:r>
              <a:rPr lang="en-US" sz="900" dirty="0"/>
              <a:t>(Christenson, 1995)</a:t>
            </a:r>
          </a:p>
          <a:p>
            <a:r>
              <a:rPr lang="en-US" sz="1800" dirty="0"/>
              <a:t>Parent-teacher relationship </a:t>
            </a:r>
            <a:r>
              <a:rPr lang="en-US" sz="900" dirty="0"/>
              <a:t>(Sheridan et al., 2017)</a:t>
            </a:r>
          </a:p>
        </p:txBody>
      </p:sp>
      <p:sp>
        <p:nvSpPr>
          <p:cNvPr id="4" name="Title 1">
            <a:extLst>
              <a:ext uri="{FF2B5EF4-FFF2-40B4-BE49-F238E27FC236}">
                <a16:creationId xmlns:a16="http://schemas.microsoft.com/office/drawing/2014/main" id="{A17AE9E7-36DB-0242-AA4E-5B5B1DC08D6A}"/>
              </a:ext>
            </a:extLst>
          </p:cNvPr>
          <p:cNvSpPr txBox="1">
            <a:spLocks/>
          </p:cNvSpPr>
          <p:nvPr/>
        </p:nvSpPr>
        <p:spPr bwMode="auto">
          <a:xfrm>
            <a:off x="457200" y="27463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Research supports Family Engagement</a:t>
            </a:r>
          </a:p>
        </p:txBody>
      </p:sp>
    </p:spTree>
    <p:extLst>
      <p:ext uri="{BB962C8B-B14F-4D97-AF65-F5344CB8AC3E}">
        <p14:creationId xmlns:p14="http://schemas.microsoft.com/office/powerpoint/2010/main" val="1413070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71613-05A8-5C44-AD85-28421B0E7F7C}"/>
              </a:ext>
            </a:extLst>
          </p:cNvPr>
          <p:cNvSpPr>
            <a:spLocks noGrp="1"/>
          </p:cNvSpPr>
          <p:nvPr>
            <p:ph idx="1"/>
          </p:nvPr>
        </p:nvSpPr>
        <p:spPr/>
        <p:txBody>
          <a:bodyPr>
            <a:normAutofit fontScale="85000" lnSpcReduction="20000"/>
          </a:bodyPr>
          <a:lstStyle/>
          <a:p>
            <a:r>
              <a:rPr lang="en-US" dirty="0"/>
              <a:t>Define family engagement at the school and district level that is linked to systems and practices</a:t>
            </a:r>
            <a:endParaRPr lang="en-US" sz="1575" dirty="0"/>
          </a:p>
          <a:p>
            <a:endParaRPr lang="en-US" dirty="0"/>
          </a:p>
          <a:p>
            <a:r>
              <a:rPr lang="en-US" dirty="0"/>
              <a:t>Improve proactive outreach to families and strengthen multidirectional communication</a:t>
            </a:r>
            <a:endParaRPr lang="en-US" sz="1575" dirty="0"/>
          </a:p>
          <a:p>
            <a:pPr marL="0" indent="0">
              <a:buNone/>
            </a:pPr>
            <a:endParaRPr lang="en-US" dirty="0"/>
          </a:p>
          <a:p>
            <a:r>
              <a:rPr lang="en-US" dirty="0"/>
              <a:t>Differentiate approaches so all families can access information and engage</a:t>
            </a:r>
            <a:endParaRPr lang="en-US" sz="1575" dirty="0"/>
          </a:p>
          <a:p>
            <a:endParaRPr lang="en-US" dirty="0"/>
          </a:p>
          <a:p>
            <a:r>
              <a:rPr lang="en-US" dirty="0"/>
              <a:t>Assume that the most effective and efficient support for a student is from their family</a:t>
            </a:r>
            <a:endParaRPr lang="en-US" sz="1575" dirty="0"/>
          </a:p>
          <a:p>
            <a:endParaRPr lang="en-US" dirty="0"/>
          </a:p>
          <a:p>
            <a:pPr marL="385763" indent="-385763">
              <a:buAutoNum type="arabicPeriod"/>
            </a:pPr>
            <a:endParaRPr lang="en-US" dirty="0"/>
          </a:p>
        </p:txBody>
      </p:sp>
      <p:sp>
        <p:nvSpPr>
          <p:cNvPr id="4" name="TextBox 3">
            <a:extLst>
              <a:ext uri="{FF2B5EF4-FFF2-40B4-BE49-F238E27FC236}">
                <a16:creationId xmlns:a16="http://schemas.microsoft.com/office/drawing/2014/main" id="{603B6DEE-4562-F841-BF71-B99688F080C6}"/>
              </a:ext>
            </a:extLst>
          </p:cNvPr>
          <p:cNvSpPr txBox="1"/>
          <p:nvPr/>
        </p:nvSpPr>
        <p:spPr>
          <a:xfrm>
            <a:off x="1143000" y="6400800"/>
            <a:ext cx="6412875" cy="230832"/>
          </a:xfrm>
          <a:prstGeom prst="rect">
            <a:avLst/>
          </a:prstGeom>
          <a:noFill/>
        </p:spPr>
        <p:txBody>
          <a:bodyPr wrap="square" rtlCol="0">
            <a:spAutoFit/>
          </a:bodyPr>
          <a:lstStyle/>
          <a:p>
            <a:pPr algn="ctr"/>
            <a:r>
              <a:rPr lang="en-US" sz="900" dirty="0" err="1"/>
              <a:t>Dishion</a:t>
            </a:r>
            <a:r>
              <a:rPr lang="en-US" sz="900" dirty="0"/>
              <a:t> (2011); Garbacz (in press); Horner (2017); Mapp &amp; Hong (2010); Moore et al. (2016)</a:t>
            </a:r>
          </a:p>
        </p:txBody>
      </p:sp>
      <p:sp>
        <p:nvSpPr>
          <p:cNvPr id="5" name="Title 1">
            <a:extLst>
              <a:ext uri="{FF2B5EF4-FFF2-40B4-BE49-F238E27FC236}">
                <a16:creationId xmlns:a16="http://schemas.microsoft.com/office/drawing/2014/main" id="{0116CBA5-9990-9847-8553-F35B5B92A4E8}"/>
              </a:ext>
            </a:extLst>
          </p:cNvPr>
          <p:cNvSpPr txBox="1">
            <a:spLocks/>
          </p:cNvSpPr>
          <p:nvPr/>
        </p:nvSpPr>
        <p:spPr bwMode="auto">
          <a:xfrm>
            <a:off x="406088" y="228600"/>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Key Family Engagement Approaches</a:t>
            </a:r>
          </a:p>
        </p:txBody>
      </p:sp>
    </p:spTree>
    <p:extLst>
      <p:ext uri="{BB962C8B-B14F-4D97-AF65-F5344CB8AC3E}">
        <p14:creationId xmlns:p14="http://schemas.microsoft.com/office/powerpoint/2010/main" val="1825109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A3BD3-D67D-B845-B453-EFCB920E9645}"/>
              </a:ext>
            </a:extLst>
          </p:cNvPr>
          <p:cNvSpPr>
            <a:spLocks noGrp="1"/>
          </p:cNvSpPr>
          <p:nvPr>
            <p:ph idx="1"/>
          </p:nvPr>
        </p:nvSpPr>
        <p:spPr>
          <a:xfrm>
            <a:off x="628650" y="2266653"/>
            <a:ext cx="5177790" cy="3263504"/>
          </a:xfrm>
        </p:spPr>
        <p:txBody>
          <a:bodyPr>
            <a:normAutofit fontScale="85000" lnSpcReduction="20000"/>
          </a:bodyPr>
          <a:lstStyle/>
          <a:p>
            <a:r>
              <a:rPr lang="en-US" dirty="0"/>
              <a:t>Engage families in PBIS at school</a:t>
            </a:r>
          </a:p>
          <a:p>
            <a:pPr lvl="1"/>
            <a:endParaRPr lang="en-US" dirty="0"/>
          </a:p>
          <a:p>
            <a:r>
              <a:rPr lang="en-US" dirty="0"/>
              <a:t>Support families to use positive behavior support at home</a:t>
            </a:r>
          </a:p>
          <a:p>
            <a:pPr marL="342900" lvl="1" indent="0">
              <a:buNone/>
            </a:pPr>
            <a:endParaRPr lang="en-US" dirty="0"/>
          </a:p>
          <a:p>
            <a:r>
              <a:rPr lang="en-US" dirty="0"/>
              <a:t>Coordinate practices across home and school</a:t>
            </a:r>
          </a:p>
        </p:txBody>
      </p:sp>
      <p:sp>
        <p:nvSpPr>
          <p:cNvPr id="4" name="TextBox 3">
            <a:extLst>
              <a:ext uri="{FF2B5EF4-FFF2-40B4-BE49-F238E27FC236}">
                <a16:creationId xmlns:a16="http://schemas.microsoft.com/office/drawing/2014/main" id="{ED82C85C-DA32-0046-8F69-C3DA67011739}"/>
              </a:ext>
            </a:extLst>
          </p:cNvPr>
          <p:cNvSpPr txBox="1"/>
          <p:nvPr/>
        </p:nvSpPr>
        <p:spPr>
          <a:xfrm>
            <a:off x="1015612" y="6379172"/>
            <a:ext cx="6412875" cy="230832"/>
          </a:xfrm>
          <a:prstGeom prst="rect">
            <a:avLst/>
          </a:prstGeom>
          <a:noFill/>
        </p:spPr>
        <p:txBody>
          <a:bodyPr wrap="square" rtlCol="0">
            <a:spAutoFit/>
          </a:bodyPr>
          <a:lstStyle/>
          <a:p>
            <a:pPr algn="ctr"/>
            <a:r>
              <a:rPr lang="en-US" sz="900" dirty="0" err="1"/>
              <a:t>Garbacz</a:t>
            </a:r>
            <a:r>
              <a:rPr lang="en-US" sz="900" dirty="0"/>
              <a:t> (in press)</a:t>
            </a:r>
          </a:p>
        </p:txBody>
      </p:sp>
      <p:pic>
        <p:nvPicPr>
          <p:cNvPr id="5" name="Content Placeholder 3">
            <a:hlinkClick r:id="rId3"/>
            <a:extLst>
              <a:ext uri="{FF2B5EF4-FFF2-40B4-BE49-F238E27FC236}">
                <a16:creationId xmlns:a16="http://schemas.microsoft.com/office/drawing/2014/main" id="{92440317-5990-2C48-B485-6694237667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451" y="1986794"/>
            <a:ext cx="3155325" cy="3404238"/>
          </a:xfrm>
          <a:prstGeom prst="rect">
            <a:avLst/>
          </a:prstGeom>
          <a:effectLst>
            <a:softEdge rad="139700"/>
          </a:effectLst>
        </p:spPr>
      </p:pic>
      <p:sp>
        <p:nvSpPr>
          <p:cNvPr id="6" name="Title 1">
            <a:extLst>
              <a:ext uri="{FF2B5EF4-FFF2-40B4-BE49-F238E27FC236}">
                <a16:creationId xmlns:a16="http://schemas.microsoft.com/office/drawing/2014/main" id="{39293319-AABD-244D-A585-7118DB1553C6}"/>
              </a:ext>
            </a:extLst>
          </p:cNvPr>
          <p:cNvSpPr txBox="1">
            <a:spLocks/>
          </p:cNvSpPr>
          <p:nvPr/>
        </p:nvSpPr>
        <p:spPr bwMode="auto">
          <a:xfrm>
            <a:off x="381000" y="349724"/>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Approaches to Family Engagement in PBIS</a:t>
            </a:r>
          </a:p>
        </p:txBody>
      </p:sp>
    </p:spTree>
    <p:extLst>
      <p:ext uri="{BB962C8B-B14F-4D97-AF65-F5344CB8AC3E}">
        <p14:creationId xmlns:p14="http://schemas.microsoft.com/office/powerpoint/2010/main" val="2701661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E408EA-EE89-384E-B70E-2F24F2CD341D}"/>
              </a:ext>
            </a:extLst>
          </p:cNvPr>
          <p:cNvSpPr>
            <a:spLocks noGrp="1"/>
          </p:cNvSpPr>
          <p:nvPr>
            <p:ph idx="1"/>
          </p:nvPr>
        </p:nvSpPr>
        <p:spPr>
          <a:xfrm>
            <a:off x="503257" y="2042812"/>
            <a:ext cx="5135543" cy="3263504"/>
          </a:xfrm>
        </p:spPr>
        <p:txBody>
          <a:bodyPr>
            <a:normAutofit fontScale="62500" lnSpcReduction="20000"/>
          </a:bodyPr>
          <a:lstStyle/>
          <a:p>
            <a:r>
              <a:rPr lang="en-US" dirty="0"/>
              <a:t>The family-school practices survey for school teams is a self-assessment and action planning tool.</a:t>
            </a:r>
          </a:p>
          <a:p>
            <a:r>
              <a:rPr lang="en-US" dirty="0"/>
              <a:t>Implementation of school approaches to family engagement are assessed in several areas:</a:t>
            </a:r>
          </a:p>
          <a:p>
            <a:pPr lvl="1"/>
            <a:r>
              <a:rPr lang="en-US" dirty="0"/>
              <a:t>Communication</a:t>
            </a:r>
          </a:p>
          <a:p>
            <a:pPr lvl="1"/>
            <a:r>
              <a:rPr lang="en-US" dirty="0"/>
              <a:t>Family-School Activities</a:t>
            </a:r>
          </a:p>
          <a:p>
            <a:pPr lvl="1"/>
            <a:r>
              <a:rPr lang="en-US" dirty="0"/>
              <a:t>PBIS Practices at Home and School</a:t>
            </a:r>
          </a:p>
          <a:p>
            <a:pPr lvl="1"/>
            <a:r>
              <a:rPr lang="en-US" dirty="0"/>
              <a:t>Decision-Making/Shared-Ownership</a:t>
            </a:r>
          </a:p>
          <a:p>
            <a:pPr lvl="1"/>
            <a:r>
              <a:rPr lang="en-US" dirty="0"/>
              <a:t>Resources</a:t>
            </a:r>
          </a:p>
        </p:txBody>
      </p:sp>
      <p:pic>
        <p:nvPicPr>
          <p:cNvPr id="4" name="Picture 3">
            <a:hlinkClick r:id="rId3"/>
            <a:extLst>
              <a:ext uri="{FF2B5EF4-FFF2-40B4-BE49-F238E27FC236}">
                <a16:creationId xmlns:a16="http://schemas.microsoft.com/office/drawing/2014/main" id="{337CACB4-50F3-434C-B468-7D0F6E586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856186"/>
            <a:ext cx="3145302" cy="3636756"/>
          </a:xfrm>
          <a:prstGeom prst="rect">
            <a:avLst/>
          </a:prstGeom>
        </p:spPr>
      </p:pic>
      <p:sp>
        <p:nvSpPr>
          <p:cNvPr id="5" name="TextBox 4">
            <a:extLst>
              <a:ext uri="{FF2B5EF4-FFF2-40B4-BE49-F238E27FC236}">
                <a16:creationId xmlns:a16="http://schemas.microsoft.com/office/drawing/2014/main" id="{1D3F58F8-A1F2-9C4F-80A9-D71E2AA2DE6C}"/>
              </a:ext>
            </a:extLst>
          </p:cNvPr>
          <p:cNvSpPr txBox="1"/>
          <p:nvPr/>
        </p:nvSpPr>
        <p:spPr>
          <a:xfrm>
            <a:off x="5248759" y="5769040"/>
            <a:ext cx="3535343" cy="230832"/>
          </a:xfrm>
          <a:prstGeom prst="rect">
            <a:avLst/>
          </a:prstGeom>
          <a:noFill/>
        </p:spPr>
        <p:txBody>
          <a:bodyPr wrap="square" rtlCol="0">
            <a:spAutoFit/>
          </a:bodyPr>
          <a:lstStyle/>
          <a:p>
            <a:pPr algn="ctr"/>
            <a:r>
              <a:rPr lang="en-US" sz="900" dirty="0"/>
              <a:t>Garbacz, McIntosh, &amp; Eagle (2014)</a:t>
            </a:r>
          </a:p>
        </p:txBody>
      </p:sp>
      <p:sp>
        <p:nvSpPr>
          <p:cNvPr id="6" name="Title 1">
            <a:extLst>
              <a:ext uri="{FF2B5EF4-FFF2-40B4-BE49-F238E27FC236}">
                <a16:creationId xmlns:a16="http://schemas.microsoft.com/office/drawing/2014/main" id="{A40A8A87-A142-944A-86F3-5432908156E8}"/>
              </a:ext>
            </a:extLst>
          </p:cNvPr>
          <p:cNvSpPr txBox="1">
            <a:spLocks/>
          </p:cNvSpPr>
          <p:nvPr/>
        </p:nvSpPr>
        <p:spPr bwMode="auto">
          <a:xfrm>
            <a:off x="406088" y="289937"/>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Examining School Approaches to Family Engagement in PBIS</a:t>
            </a:r>
          </a:p>
        </p:txBody>
      </p:sp>
      <p:pic>
        <p:nvPicPr>
          <p:cNvPr id="10" name="Picture 9">
            <a:extLst>
              <a:ext uri="{FF2B5EF4-FFF2-40B4-BE49-F238E27FC236}">
                <a16:creationId xmlns:a16="http://schemas.microsoft.com/office/drawing/2014/main" id="{F3066C47-77D2-744C-9B73-F97189E2F3FD}"/>
              </a:ext>
            </a:extLst>
          </p:cNvPr>
          <p:cNvPicPr>
            <a:picLocks noChangeAspect="1"/>
          </p:cNvPicPr>
          <p:nvPr/>
        </p:nvPicPr>
        <p:blipFill>
          <a:blip r:embed="rId5"/>
          <a:stretch>
            <a:fillRect/>
          </a:stretch>
        </p:blipFill>
        <p:spPr>
          <a:xfrm>
            <a:off x="3581400" y="5105400"/>
            <a:ext cx="1752600" cy="1752600"/>
          </a:xfrm>
          <a:prstGeom prst="rect">
            <a:avLst/>
          </a:prstGeom>
        </p:spPr>
      </p:pic>
    </p:spTree>
    <p:extLst>
      <p:ext uri="{BB962C8B-B14F-4D97-AF65-F5344CB8AC3E}">
        <p14:creationId xmlns:p14="http://schemas.microsoft.com/office/powerpoint/2010/main" val="449366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Examine your Family-School Practices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120000"/>
              </a:lnSpc>
            </a:pPr>
            <a:r>
              <a:rPr lang="en-US" sz="2400" dirty="0">
                <a:latin typeface="+mj-lt"/>
              </a:rPr>
              <a:t>Review all content </a:t>
            </a:r>
          </a:p>
          <a:p>
            <a:pPr eaLnBrk="1" hangingPunct="1">
              <a:lnSpc>
                <a:spcPct val="120000"/>
              </a:lnSpc>
            </a:pPr>
            <a:r>
              <a:rPr lang="en-US" sz="2400" dirty="0">
                <a:latin typeface="+mj-lt"/>
              </a:rPr>
              <a:t>Complete and use the </a:t>
            </a:r>
            <a:r>
              <a:rPr lang="en-US" sz="2400" dirty="0">
                <a:latin typeface="+mj-lt"/>
                <a:hlinkClick r:id="rId3"/>
              </a:rPr>
              <a:t>Family-School Practices Survey</a:t>
            </a:r>
            <a:endParaRPr lang="en-US" sz="2400" dirty="0">
              <a:latin typeface="+mj-lt"/>
            </a:endParaRPr>
          </a:p>
          <a:p>
            <a:pPr eaLnBrk="1" hangingPunct="1">
              <a:lnSpc>
                <a:spcPct val="120000"/>
              </a:lnSpc>
            </a:pPr>
            <a:r>
              <a:rPr lang="en-US" sz="2400" dirty="0">
                <a:latin typeface="+mj-lt"/>
              </a:rPr>
              <a:t>Add 2 to 3 items to your action plan based on priorities discussed while completing the survey</a:t>
            </a:r>
          </a:p>
          <a:p>
            <a:pPr eaLnBrk="1" hangingPunct="1">
              <a:lnSpc>
                <a:spcPct val="120000"/>
              </a:lnSpc>
            </a:pPr>
            <a:r>
              <a:rPr lang="en-US" sz="2400" dirty="0">
                <a:latin typeface="+mj-lt"/>
              </a:rPr>
              <a:t>Identify one person who will present big ideas from action planning for your group</a:t>
            </a:r>
          </a:p>
          <a:p>
            <a:pPr eaLnBrk="1" hangingPunct="1">
              <a:lnSpc>
                <a:spcPct val="120000"/>
              </a:lnSpc>
            </a:pPr>
            <a:endParaRPr lang="en-US" sz="2400" dirty="0">
              <a:latin typeface="+mj-lt"/>
            </a:endParaRPr>
          </a:p>
        </p:txBody>
      </p:sp>
      <p:pic>
        <p:nvPicPr>
          <p:cNvPr id="10" name="Picture 9"/>
          <p:cNvPicPr>
            <a:picLocks noChangeAspect="1"/>
          </p:cNvPicPr>
          <p:nvPr/>
        </p:nvPicPr>
        <p:blipFill>
          <a:blip r:embed="rId4"/>
          <a:stretch>
            <a:fillRect/>
          </a:stretch>
        </p:blipFill>
        <p:spPr>
          <a:xfrm>
            <a:off x="8105775" y="1295400"/>
            <a:ext cx="1066800" cy="1066800"/>
          </a:xfrm>
          <a:prstGeom prst="rect">
            <a:avLst/>
          </a:prstGeom>
        </p:spPr>
      </p:pic>
    </p:spTree>
    <p:extLst>
      <p:ext uri="{BB962C8B-B14F-4D97-AF65-F5344CB8AC3E}">
        <p14:creationId xmlns:p14="http://schemas.microsoft.com/office/powerpoint/2010/main" val="66141669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TIC/TFI Action Planning</a:t>
            </a:r>
          </a:p>
        </p:txBody>
      </p:sp>
      <p:pic>
        <p:nvPicPr>
          <p:cNvPr id="196611"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extLst>
      <p:ext uri="{BB962C8B-B14F-4D97-AF65-F5344CB8AC3E}">
        <p14:creationId xmlns:p14="http://schemas.microsoft.com/office/powerpoint/2010/main" val="420193084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000" dirty="0">
                <a:ea typeface="ＭＳ Ｐゴシック" pitchFamily="-111" charset="-128"/>
              </a:rPr>
              <a:t>Complete the </a:t>
            </a:r>
            <a:r>
              <a:rPr lang="en-US" sz="2000" b="1" dirty="0">
                <a:ea typeface="ＭＳ Ｐゴシック" pitchFamily="-111" charset="-128"/>
              </a:rPr>
              <a:t>Team Implementation Checklist and School-Family Partnership Survey</a:t>
            </a:r>
          </a:p>
          <a:p>
            <a:pPr eaLnBrk="1" hangingPunct="1">
              <a:lnSpc>
                <a:spcPct val="90000"/>
              </a:lnSpc>
            </a:pPr>
            <a:endParaRPr lang="en-US" sz="2000" dirty="0">
              <a:ea typeface="ＭＳ Ｐゴシック" pitchFamily="-111" charset="-128"/>
            </a:endParaRPr>
          </a:p>
          <a:p>
            <a:pPr eaLnBrk="1" hangingPunct="1">
              <a:lnSpc>
                <a:spcPct val="90000"/>
              </a:lnSpc>
            </a:pPr>
            <a:r>
              <a:rPr lang="en-US" sz="2000" dirty="0">
                <a:ea typeface="ＭＳ Ｐゴシック" pitchFamily="-111" charset="-128"/>
              </a:rPr>
              <a:t>Return to your </a:t>
            </a:r>
            <a:r>
              <a:rPr lang="en-US" sz="2000" b="1" dirty="0">
                <a:ea typeface="ＭＳ Ｐゴシック" pitchFamily="-111" charset="-128"/>
              </a:rPr>
              <a:t>Action Plan</a:t>
            </a:r>
            <a:endParaRPr lang="en-US" sz="2000" dirty="0">
              <a:ea typeface="ＭＳ Ｐゴシック" pitchFamily="-111" charset="-128"/>
            </a:endParaRPr>
          </a:p>
          <a:p>
            <a:pPr eaLnBrk="1" hangingPunct="1">
              <a:lnSpc>
                <a:spcPct val="90000"/>
              </a:lnSpc>
              <a:buNone/>
            </a:pPr>
            <a:endParaRPr lang="en-US" sz="2000" dirty="0">
              <a:ea typeface="ＭＳ Ｐゴシック" pitchFamily="-111" charset="-128"/>
            </a:endParaRPr>
          </a:p>
          <a:p>
            <a:pPr eaLnBrk="1" hangingPunct="1">
              <a:lnSpc>
                <a:spcPct val="90000"/>
              </a:lnSpc>
            </a:pPr>
            <a:r>
              <a:rPr lang="en-US" sz="2000" dirty="0">
                <a:ea typeface="ＭＳ Ｐゴシック" pitchFamily="-111" charset="-128"/>
              </a:rPr>
              <a:t>Identify relevant resources and steps to help move your school forward.</a:t>
            </a:r>
          </a:p>
          <a:p>
            <a:pPr eaLnBrk="1" hangingPunct="1">
              <a:lnSpc>
                <a:spcPct val="90000"/>
              </a:lnSpc>
            </a:pPr>
            <a:endParaRPr lang="en-US" sz="2000" dirty="0">
              <a:ea typeface="ＭＳ Ｐゴシック" pitchFamily="-111" charset="-128"/>
            </a:endParaRPr>
          </a:p>
          <a:p>
            <a:pPr eaLnBrk="1" hangingPunct="1">
              <a:lnSpc>
                <a:spcPct val="90000"/>
              </a:lnSpc>
            </a:pPr>
            <a:r>
              <a:rPr lang="en-US" sz="2000" dirty="0">
                <a:ea typeface="ＭＳ Ｐゴシック" pitchFamily="-111" charset="-128"/>
              </a:rPr>
              <a:t>In particular, make sure you have completed all of the steps in getting started (review your notebook).</a:t>
            </a:r>
          </a:p>
          <a:p>
            <a:pPr eaLnBrk="1" hangingPunct="1">
              <a:lnSpc>
                <a:spcPct val="90000"/>
              </a:lnSpc>
            </a:pPr>
            <a:endParaRPr lang="en-US" sz="2000" dirty="0">
              <a:ea typeface="ＭＳ Ｐゴシック" pitchFamily="-111" charset="-128"/>
            </a:endParaRPr>
          </a:p>
          <a:p>
            <a:pPr eaLnBrk="1" hangingPunct="1">
              <a:lnSpc>
                <a:spcPct val="90000"/>
              </a:lnSpc>
            </a:pPr>
            <a:r>
              <a:rPr lang="en-US" sz="2000" dirty="0">
                <a:ea typeface="ＭＳ Ｐゴシック" pitchFamily="-111" charset="-128"/>
              </a:rPr>
              <a:t>Present 2-3 “</a:t>
            </a:r>
            <a:r>
              <a:rPr lang="en-US" sz="2000" b="1" dirty="0">
                <a:ea typeface="ＭＳ Ｐゴシック" pitchFamily="-111" charset="-128"/>
              </a:rPr>
              <a:t>big ideas</a:t>
            </a:r>
            <a:r>
              <a:rPr lang="en-US" sz="2000" dirty="0">
                <a:ea typeface="ＭＳ Ｐゴシック" pitchFamily="-111" charset="-128"/>
              </a:rPr>
              <a:t>” from your group (1 min. reports) </a:t>
            </a:r>
          </a:p>
          <a:p>
            <a:pPr eaLnBrk="1" hangingPunct="1">
              <a:lnSpc>
                <a:spcPct val="90000"/>
              </a:lnSpc>
            </a:pPr>
            <a:r>
              <a:rPr lang="en-US" sz="2000" dirty="0">
                <a:ea typeface="ＭＳ Ｐゴシック" pitchFamily="-111" charset="-128"/>
              </a:rPr>
              <a:t>Email action plans to your trainer before leaving today!</a:t>
            </a:r>
          </a:p>
        </p:txBody>
      </p:sp>
      <p:pic>
        <p:nvPicPr>
          <p:cNvPr id="10" name="Picture 9"/>
          <p:cNvPicPr>
            <a:picLocks noChangeAspect="1"/>
          </p:cNvPicPr>
          <p:nvPr/>
        </p:nvPicPr>
        <p:blipFill>
          <a:blip r:embed="rId3"/>
          <a:stretch>
            <a:fillRect/>
          </a:stretch>
        </p:blipFill>
        <p:spPr>
          <a:xfrm>
            <a:off x="8077200" y="304800"/>
            <a:ext cx="1066800" cy="1066800"/>
          </a:xfrm>
          <a:prstGeom prst="rect">
            <a:avLst/>
          </a:prstGeom>
        </p:spPr>
      </p:pic>
    </p:spTree>
    <p:extLst>
      <p:ext uri="{BB962C8B-B14F-4D97-AF65-F5344CB8AC3E}">
        <p14:creationId xmlns:p14="http://schemas.microsoft.com/office/powerpoint/2010/main" val="13307117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rot="629489">
            <a:off x="3124200" y="3886200"/>
            <a:ext cx="3200400" cy="3200400"/>
          </a:xfrm>
          <a:prstGeom prst="rect">
            <a:avLst/>
          </a:prstGeom>
        </p:spPr>
      </p:pic>
      <p:pic>
        <p:nvPicPr>
          <p:cNvPr id="11" name="Content Placeholder 3"/>
          <p:cNvPicPr>
            <a:picLocks noChangeAspect="1"/>
          </p:cNvPicPr>
          <p:nvPr/>
        </p:nvPicPr>
        <p:blipFill>
          <a:blip r:embed="rId4"/>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a:srcRect/>
          <a:stretch/>
        </p:blipFill>
        <p:spPr>
          <a:xfrm rot="1571284">
            <a:off x="6468378" y="2626142"/>
            <a:ext cx="2849120" cy="1919017"/>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School-wide 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16"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3151002880"/>
      </p:ext>
    </p:extLst>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1219200"/>
          </a:xfrm>
          <a:solidFill>
            <a:srgbClr val="FFFFFF"/>
          </a:solidFill>
          <a:ln w="28575"/>
          <a:scene3d>
            <a:camera prst="orthographicFront"/>
            <a:lightRig rig="threePt" dir="t"/>
          </a:scene3d>
          <a:sp3d>
            <a:bevelT/>
          </a:sp3d>
        </p:spPr>
        <p:txBody>
          <a:bodyPr>
            <a:normAutofit fontScale="90000"/>
          </a:bodyPr>
          <a:lstStyle/>
          <a:p>
            <a:pPr>
              <a:defRPr/>
            </a:pPr>
            <a:r>
              <a:rPr lang="en-US" b="1" dirty="0">
                <a:solidFill>
                  <a:srgbClr val="3366FF"/>
                </a:solidFill>
              </a:rPr>
              <a:t>Team Implementation Checklist (TIC)</a:t>
            </a:r>
          </a:p>
        </p:txBody>
      </p:sp>
      <p:sp>
        <p:nvSpPr>
          <p:cNvPr id="3" name="Content Placeholder 2"/>
          <p:cNvSpPr>
            <a:spLocks noGrp="1"/>
          </p:cNvSpPr>
          <p:nvPr>
            <p:ph idx="1"/>
          </p:nvPr>
        </p:nvSpPr>
        <p:spPr>
          <a:xfrm>
            <a:off x="1657350" y="1447800"/>
            <a:ext cx="5829300" cy="4800600"/>
          </a:xfrm>
          <a:solidFill>
            <a:schemeClr val="bg1"/>
          </a:solidFill>
          <a:ln w="38100">
            <a:solidFill>
              <a:schemeClr val="accent3">
                <a:lumMod val="50000"/>
              </a:schemeClr>
            </a:solidFill>
          </a:ln>
          <a:scene3d>
            <a:camera prst="orthographicFront"/>
            <a:lightRig rig="threePt" dir="t"/>
          </a:scene3d>
          <a:sp3d>
            <a:bevelT/>
          </a:sp3d>
        </p:spPr>
        <p:txBody>
          <a:bodyPr>
            <a:normAutofit fontScale="62500" lnSpcReduction="20000"/>
          </a:bodyPr>
          <a:lstStyle/>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COACHES (1 per team) go to </a:t>
            </a:r>
            <a:r>
              <a:rPr lang="en-US" dirty="0">
                <a:latin typeface="+mj-lt"/>
                <a:ea typeface="ＭＳ Ｐゴシック" pitchFamily="-108" charset="-128"/>
                <a:cs typeface="ＭＳ Ｐゴシック" pitchFamily="-108" charset="-128"/>
                <a:hlinkClick r:id="rId3"/>
              </a:rPr>
              <a:t>www.pbisapps.org</a:t>
            </a:r>
            <a:endParaRPr lang="en-US" dirty="0">
              <a:latin typeface="+mj-lt"/>
              <a:ea typeface="ＭＳ Ｐゴシック" pitchFamily="-108" charset="-128"/>
              <a:cs typeface="ＭＳ Ｐゴシック" pitchFamily="-108" charset="-128"/>
            </a:endParaRP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Go to PBIS Applications login on the top right corner of your screen</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Login with your email and password (if you haven’t set up your password yet, just go through forgot password process) </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Select PBIS Assessment</a:t>
            </a:r>
            <a:endParaRPr lang="en-US" dirty="0">
              <a:latin typeface="+mj-lt"/>
              <a:cs typeface="ＭＳ Ｐゴシック" pitchFamily="-108" charset="-128"/>
            </a:endParaRP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Under Surveys Currently Open, Select Team Checklist 3.1</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Click “Take Survey” </a:t>
            </a:r>
          </a:p>
          <a:p>
            <a:pPr marL="914400" lvl="1" indent="-514350"/>
            <a:r>
              <a:rPr lang="en-US" dirty="0">
                <a:latin typeface="+mj-lt"/>
                <a:cs typeface="ＭＳ Ｐゴシック" pitchFamily="-108" charset="-128"/>
              </a:rPr>
              <a:t>Find Team Checklist</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Select       under Action column </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Complete TIC as a team</a:t>
            </a:r>
          </a:p>
          <a:p>
            <a:pPr marL="514350" indent="-514350">
              <a:buNone/>
            </a:pPr>
            <a:r>
              <a:rPr lang="en-US" dirty="0">
                <a:latin typeface="+mj-lt"/>
                <a:ea typeface="ＭＳ Ｐゴシック" pitchFamily="-108" charset="-128"/>
                <a:cs typeface="ＭＳ Ｐゴシック" pitchFamily="-108" charset="-128"/>
              </a:rPr>
              <a:t>9. 	</a:t>
            </a:r>
            <a:r>
              <a:rPr lang="en-US" dirty="0">
                <a:latin typeface="+mj-lt"/>
                <a:cs typeface="Britannic Bold"/>
              </a:rPr>
              <a:t>Review reports to support your action planning </a:t>
            </a:r>
            <a:endParaRPr lang="en-US" dirty="0">
              <a:latin typeface="+mj-lt"/>
              <a:ea typeface="ＭＳ Ｐゴシック" pitchFamily="-108" charset="-128"/>
              <a:cs typeface="Britannic Bold"/>
            </a:endParaRPr>
          </a:p>
        </p:txBody>
      </p:sp>
      <p:sp>
        <p:nvSpPr>
          <p:cNvPr id="5" name="Right Arrow 4"/>
          <p:cNvSpPr/>
          <p:nvPr/>
        </p:nvSpPr>
        <p:spPr>
          <a:xfrm>
            <a:off x="3048000" y="4572000"/>
            <a:ext cx="342900" cy="279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nvGrpSpPr>
          <p:cNvPr id="4" name="Group 5"/>
          <p:cNvGrpSpPr/>
          <p:nvPr/>
        </p:nvGrpSpPr>
        <p:grpSpPr>
          <a:xfrm>
            <a:off x="0" y="5105400"/>
            <a:ext cx="9144000" cy="1704977"/>
            <a:chOff x="0" y="5377363"/>
            <a:chExt cx="9144000" cy="1480636"/>
          </a:xfrm>
        </p:grpSpPr>
        <p:sp>
          <p:nvSpPr>
            <p:cNvPr id="7" name="Rounded Rectangle 6"/>
            <p:cNvSpPr/>
            <p:nvPr/>
          </p:nvSpPr>
          <p:spPr>
            <a:xfrm>
              <a:off x="0" y="5666872"/>
              <a:ext cx="9144000" cy="11911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5400" b="1" dirty="0">
                  <a:solidFill>
                    <a:schemeClr val="tx1"/>
                  </a:solidFill>
                </a:rPr>
                <a:t> See Appendix D</a:t>
              </a:r>
            </a:p>
            <a:p>
              <a:r>
                <a:rPr lang="en-US" sz="2600" b="1" dirty="0">
                  <a:solidFill>
                    <a:schemeClr val="tx1"/>
                  </a:solidFill>
                </a:rPr>
                <a:t>Complete during Team Action Planning Time TODAY </a:t>
              </a:r>
            </a:p>
          </p:txBody>
        </p:sp>
        <p:pic>
          <p:nvPicPr>
            <p:cNvPr id="9" name="Content Placeholder 3"/>
            <p:cNvPicPr>
              <a:picLocks noChangeAspect="1"/>
            </p:cNvPicPr>
            <p:nvPr/>
          </p:nvPicPr>
          <p:blipFill>
            <a:blip r:embed="rId4"/>
            <a:srcRect l="-14630" t="-1331" r="-15973" b="-5609"/>
            <a:stretch>
              <a:fillRect/>
            </a:stretch>
          </p:blipFill>
          <p:spPr bwMode="auto">
            <a:xfrm>
              <a:off x="7391400" y="5377363"/>
              <a:ext cx="1752600" cy="1477879"/>
            </a:xfrm>
            <a:prstGeom prst="rect">
              <a:avLst/>
            </a:prstGeom>
            <a:noFill/>
            <a:ln w="9525">
              <a:noFill/>
              <a:miter lim="800000"/>
              <a:headEnd/>
              <a:tailEnd/>
            </a:ln>
          </p:spPr>
        </p:pic>
      </p:grpSp>
      <p:pic>
        <p:nvPicPr>
          <p:cNvPr id="10" name="Picture 9"/>
          <p:cNvPicPr>
            <a:picLocks noChangeAspect="1"/>
          </p:cNvPicPr>
          <p:nvPr/>
        </p:nvPicPr>
        <p:blipFill>
          <a:blip r:embed="rId5"/>
          <a:stretch>
            <a:fillRect/>
          </a:stretch>
        </p:blipFill>
        <p:spPr>
          <a:xfrm>
            <a:off x="7239000" y="685800"/>
            <a:ext cx="1066800" cy="1066800"/>
          </a:xfrm>
          <a:prstGeom prst="rect">
            <a:avLst/>
          </a:prstGeom>
        </p:spPr>
      </p:pic>
    </p:spTree>
    <p:extLst>
      <p:ext uri="{BB962C8B-B14F-4D97-AF65-F5344CB8AC3E}">
        <p14:creationId xmlns:p14="http://schemas.microsoft.com/office/powerpoint/2010/main" val="4788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z="16600" dirty="0">
                <a:latin typeface="Britannic Bold" pitchFamily="-108" charset="0"/>
                <a:ea typeface="Britannic Bold" pitchFamily="-108" charset="0"/>
                <a:cs typeface="Britannic Bold" pitchFamily="-108" charset="0"/>
              </a:rPr>
              <a:t>Lunch</a:t>
            </a:r>
          </a:p>
        </p:txBody>
      </p:sp>
      <p:pic>
        <p:nvPicPr>
          <p:cNvPr id="114691" name="Content Placeholder 3"/>
          <p:cNvPicPr>
            <a:picLocks noGrp="1" noChangeAspect="1"/>
          </p:cNvPicPr>
          <p:nvPr>
            <p:ph idx="1"/>
          </p:nvPr>
        </p:nvPicPr>
        <p:blipFill>
          <a:blip r:embed="rId2"/>
          <a:srcRect l="-41542" r="-41542"/>
          <a:stretch>
            <a:fillRect/>
          </a:stretch>
        </p:blipFill>
        <p:spPr>
          <a:xfrm>
            <a:off x="457200" y="1798638"/>
            <a:ext cx="8229600" cy="4525962"/>
          </a:xfrm>
        </p:spPr>
      </p:pic>
    </p:spTree>
    <p:extLst>
      <p:ext uri="{BB962C8B-B14F-4D97-AF65-F5344CB8AC3E}">
        <p14:creationId xmlns:p14="http://schemas.microsoft.com/office/powerpoint/2010/main" val="9372642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Preparing for Roll Out</a:t>
            </a:r>
          </a:p>
        </p:txBody>
      </p:sp>
    </p:spTree>
    <p:extLst>
      <p:ext uri="{BB962C8B-B14F-4D97-AF65-F5344CB8AC3E}">
        <p14:creationId xmlns:p14="http://schemas.microsoft.com/office/powerpoint/2010/main" val="94367596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BFE1-DA11-40C4-A49F-33EFB3DA42BB}"/>
              </a:ext>
            </a:extLst>
          </p:cNvPr>
          <p:cNvSpPr>
            <a:spLocks noGrp="1"/>
          </p:cNvSpPr>
          <p:nvPr>
            <p:ph type="title"/>
          </p:nvPr>
        </p:nvSpPr>
        <p:spPr>
          <a:solidFill>
            <a:srgbClr val="008F00"/>
          </a:solidFill>
        </p:spPr>
        <p:txBody>
          <a:bodyPr/>
          <a:lstStyle/>
          <a:p>
            <a:r>
              <a:rPr lang="en-US" dirty="0">
                <a:solidFill>
                  <a:schemeClr val="bg1"/>
                </a:solidFill>
              </a:rPr>
              <a:t>Leadership Team: Next Steps</a:t>
            </a:r>
          </a:p>
        </p:txBody>
      </p:sp>
      <p:graphicFrame>
        <p:nvGraphicFramePr>
          <p:cNvPr id="4" name="Content Placeholder 3">
            <a:extLst>
              <a:ext uri="{FF2B5EF4-FFF2-40B4-BE49-F238E27FC236}">
                <a16:creationId xmlns:a16="http://schemas.microsoft.com/office/drawing/2014/main" id="{141D834C-DD02-4600-B86C-478A9F46CA1E}"/>
              </a:ext>
            </a:extLst>
          </p:cNvPr>
          <p:cNvGraphicFramePr>
            <a:graphicFrameLocks noGrp="1"/>
          </p:cNvGraphicFramePr>
          <p:nvPr>
            <p:ph idx="1"/>
            <p:extLst>
              <p:ext uri="{D42A27DB-BD31-4B8C-83A1-F6EECF244321}">
                <p14:modId xmlns:p14="http://schemas.microsoft.com/office/powerpoint/2010/main" val="3993532538"/>
              </p:ext>
            </p:extLst>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909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4052381"/>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solidFill>
            <a:srgbClr val="008F00"/>
          </a:solidFill>
        </p:spPr>
        <p:txBody>
          <a:bodyPr/>
          <a:lstStyle/>
          <a:p>
            <a:r>
              <a:rPr lang="en-US" dirty="0">
                <a:solidFill>
                  <a:schemeClr val="bg1"/>
                </a:solidFill>
              </a:rPr>
              <a:t>Presenting to Staff</a:t>
            </a:r>
          </a:p>
        </p:txBody>
      </p:sp>
    </p:spTree>
    <p:extLst>
      <p:ext uri="{BB962C8B-B14F-4D97-AF65-F5344CB8AC3E}">
        <p14:creationId xmlns:p14="http://schemas.microsoft.com/office/powerpoint/2010/main" val="1788693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1577300"/>
              </p:ext>
            </p:extLst>
          </p:nvPr>
        </p:nvGraphicFramePr>
        <p:xfrm>
          <a:off x="457200" y="1417638"/>
          <a:ext cx="8229600" cy="528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solidFill>
            <a:srgbClr val="008F00"/>
          </a:solidFill>
        </p:spPr>
        <p:txBody>
          <a:bodyPr/>
          <a:lstStyle/>
          <a:p>
            <a:r>
              <a:rPr lang="en-US" dirty="0">
                <a:solidFill>
                  <a:schemeClr val="bg1"/>
                </a:solidFill>
              </a:rPr>
              <a:t>Presenting to Students</a:t>
            </a:r>
          </a:p>
        </p:txBody>
      </p:sp>
    </p:spTree>
    <p:extLst>
      <p:ext uri="{BB962C8B-B14F-4D97-AF65-F5344CB8AC3E}">
        <p14:creationId xmlns:p14="http://schemas.microsoft.com/office/powerpoint/2010/main" val="1311655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Staff Handbook	</a:t>
            </a:r>
          </a:p>
        </p:txBody>
      </p:sp>
      <p:sp>
        <p:nvSpPr>
          <p:cNvPr id="8" name="Text Placeholder 7"/>
          <p:cNvSpPr>
            <a:spLocks noGrp="1"/>
          </p:cNvSpPr>
          <p:nvPr>
            <p:ph type="body" sz="half" idx="3"/>
          </p:nvPr>
        </p:nvSpPr>
        <p:spPr/>
        <p:txBody>
          <a:bodyPr/>
          <a:lstStyle/>
          <a:p>
            <a:r>
              <a:rPr lang="en-US" dirty="0"/>
              <a:t>Student Handbook</a:t>
            </a:r>
          </a:p>
        </p:txBody>
      </p:sp>
      <p:sp>
        <p:nvSpPr>
          <p:cNvPr id="7" name="Content Placeholder 6"/>
          <p:cNvSpPr>
            <a:spLocks noGrp="1"/>
          </p:cNvSpPr>
          <p:nvPr>
            <p:ph sz="quarter" idx="2"/>
          </p:nvPr>
        </p:nvSpPr>
        <p:spPr/>
        <p:txBody>
          <a:bodyPr>
            <a:normAutofit fontScale="85000" lnSpcReduction="20000"/>
          </a:bodyPr>
          <a:lstStyle/>
          <a:p>
            <a:r>
              <a:rPr lang="en-US" dirty="0"/>
              <a:t>Description of PBIS</a:t>
            </a:r>
          </a:p>
          <a:p>
            <a:r>
              <a:rPr lang="en-US" dirty="0"/>
              <a:t>SW Expectations</a:t>
            </a:r>
          </a:p>
          <a:p>
            <a:r>
              <a:rPr lang="en-US" dirty="0"/>
              <a:t>School Matrix</a:t>
            </a:r>
          </a:p>
          <a:p>
            <a:r>
              <a:rPr lang="en-US" dirty="0"/>
              <a:t>Lesson Plans</a:t>
            </a:r>
          </a:p>
          <a:p>
            <a:r>
              <a:rPr lang="en-US" dirty="0"/>
              <a:t>Overview of Acknowledgement System</a:t>
            </a:r>
          </a:p>
          <a:p>
            <a:r>
              <a:rPr lang="en-US" dirty="0"/>
              <a:t>Overview of Consequences</a:t>
            </a:r>
          </a:p>
          <a:p>
            <a:r>
              <a:rPr lang="en-US" dirty="0"/>
              <a:t>Classroom continuum of consequences</a:t>
            </a:r>
          </a:p>
          <a:p>
            <a:r>
              <a:rPr lang="en-US" dirty="0"/>
              <a:t>Problem behavior definitions</a:t>
            </a:r>
          </a:p>
          <a:p>
            <a:r>
              <a:rPr lang="en-US" dirty="0"/>
              <a:t>Discipline flowchart</a:t>
            </a:r>
          </a:p>
          <a:p>
            <a:r>
              <a:rPr lang="en-US" dirty="0"/>
              <a:t>Office Referral form</a:t>
            </a:r>
          </a:p>
          <a:p>
            <a:r>
              <a:rPr lang="en-US" dirty="0"/>
              <a:t>Request for Assistance form</a:t>
            </a:r>
          </a:p>
        </p:txBody>
      </p:sp>
      <p:sp>
        <p:nvSpPr>
          <p:cNvPr id="9" name="Content Placeholder 8"/>
          <p:cNvSpPr>
            <a:spLocks noGrp="1"/>
          </p:cNvSpPr>
          <p:nvPr>
            <p:ph sz="quarter" idx="4"/>
          </p:nvPr>
        </p:nvSpPr>
        <p:spPr/>
        <p:txBody>
          <a:bodyPr>
            <a:normAutofit fontScale="85000" lnSpcReduction="20000"/>
          </a:bodyPr>
          <a:lstStyle/>
          <a:p>
            <a:r>
              <a:rPr lang="en-US" dirty="0"/>
              <a:t>Description of PBIS</a:t>
            </a:r>
          </a:p>
          <a:p>
            <a:r>
              <a:rPr lang="en-US" dirty="0"/>
              <a:t>SW Expectations</a:t>
            </a:r>
          </a:p>
          <a:p>
            <a:r>
              <a:rPr lang="en-US" dirty="0"/>
              <a:t>School Matrix</a:t>
            </a:r>
          </a:p>
          <a:p>
            <a:r>
              <a:rPr lang="en-US" dirty="0"/>
              <a:t>Home Matrix</a:t>
            </a:r>
          </a:p>
          <a:p>
            <a:r>
              <a:rPr lang="en-US" dirty="0"/>
              <a:t>Overview of Acknowledgement System</a:t>
            </a:r>
          </a:p>
          <a:p>
            <a:r>
              <a:rPr lang="en-US" dirty="0"/>
              <a:t>Overview of Consequences</a:t>
            </a:r>
          </a:p>
        </p:txBody>
      </p:sp>
      <p:sp>
        <p:nvSpPr>
          <p:cNvPr id="2" name="Title 1"/>
          <p:cNvSpPr>
            <a:spLocks noGrp="1"/>
          </p:cNvSpPr>
          <p:nvPr>
            <p:ph type="title"/>
          </p:nvPr>
        </p:nvSpPr>
        <p:spPr>
          <a:solidFill>
            <a:srgbClr val="008F00"/>
          </a:solidFill>
        </p:spPr>
        <p:txBody>
          <a:bodyPr>
            <a:normAutofit fontScale="90000"/>
          </a:bodyPr>
          <a:lstStyle/>
          <a:p>
            <a:r>
              <a:rPr lang="en-US" dirty="0">
                <a:solidFill>
                  <a:schemeClr val="bg1"/>
                </a:solidFill>
              </a:rPr>
              <a:t>Consider Creating a PBIS Handbook</a:t>
            </a:r>
          </a:p>
        </p:txBody>
      </p:sp>
    </p:spTree>
    <p:extLst>
      <p:ext uri="{BB962C8B-B14F-4D97-AF65-F5344CB8AC3E}">
        <p14:creationId xmlns:p14="http://schemas.microsoft.com/office/powerpoint/2010/main" val="546922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60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120000"/>
              </a:lnSpc>
            </a:pPr>
            <a:r>
              <a:rPr lang="en-US" sz="2400" dirty="0">
                <a:latin typeface="+mj-lt"/>
              </a:rPr>
              <a:t>Review all content, including guidelines for rollout with staff and students</a:t>
            </a:r>
          </a:p>
          <a:p>
            <a:pPr eaLnBrk="1" hangingPunct="1">
              <a:lnSpc>
                <a:spcPct val="120000"/>
              </a:lnSpc>
            </a:pPr>
            <a:r>
              <a:rPr lang="en-US" sz="2400" dirty="0">
                <a:latin typeface="+mj-lt"/>
              </a:rPr>
              <a:t>Use your TIC to guide action planning</a:t>
            </a:r>
          </a:p>
          <a:p>
            <a:pPr eaLnBrk="1" hangingPunct="1">
              <a:lnSpc>
                <a:spcPct val="120000"/>
              </a:lnSpc>
            </a:pPr>
            <a:r>
              <a:rPr lang="en-US" sz="2400" dirty="0">
                <a:latin typeface="+mj-lt"/>
              </a:rPr>
              <a:t>Identify one person who will present big ideas from action planning for your group</a:t>
            </a:r>
          </a:p>
          <a:p>
            <a:pPr eaLnBrk="1" hangingPunct="1">
              <a:lnSpc>
                <a:spcPct val="12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24058876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Tier 1 Questions and Answers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Time to refocus on Tier 1 implementation!</a:t>
            </a:r>
          </a:p>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With your group brainstorm 2-3 questions that you still have related to Tier 1.</a:t>
            </a:r>
          </a:p>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Share questions, responses, and solutions as a large group.</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64895887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Action Planning</a:t>
            </a:r>
          </a:p>
        </p:txBody>
      </p:sp>
      <p:pic>
        <p:nvPicPr>
          <p:cNvPr id="196611"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extLst>
      <p:ext uri="{BB962C8B-B14F-4D97-AF65-F5344CB8AC3E}">
        <p14:creationId xmlns:p14="http://schemas.microsoft.com/office/powerpoint/2010/main" val="39723326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226195043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latin typeface="+mj-lt"/>
              </a:rPr>
              <a:t>Return to your </a:t>
            </a:r>
            <a:r>
              <a:rPr lang="en-US" sz="2400" b="1" dirty="0">
                <a:latin typeface="+mj-lt"/>
              </a:rPr>
              <a:t>Action Plan</a:t>
            </a:r>
            <a:endParaRPr lang="en-US" sz="2400" dirty="0">
              <a:latin typeface="+mj-lt"/>
            </a:endParaRPr>
          </a:p>
          <a:p>
            <a:pPr eaLnBrk="1" hangingPunct="1">
              <a:lnSpc>
                <a:spcPct val="90000"/>
              </a:lnSpc>
            </a:pPr>
            <a:endParaRPr lang="en-US" sz="800" b="1" dirty="0">
              <a:latin typeface="+mj-lt"/>
            </a:endParaRPr>
          </a:p>
          <a:p>
            <a:pPr eaLnBrk="1" hangingPunct="1">
              <a:lnSpc>
                <a:spcPct val="90000"/>
              </a:lnSpc>
            </a:pPr>
            <a:r>
              <a:rPr lang="en-US" sz="2400" dirty="0">
                <a:latin typeface="+mj-lt"/>
              </a:rPr>
              <a:t>Update content related to Tier 1.</a:t>
            </a:r>
          </a:p>
          <a:p>
            <a:pPr eaLnBrk="1" hangingPunct="1">
              <a:lnSpc>
                <a:spcPct val="90000"/>
              </a:lnSpc>
            </a:pPr>
            <a:endParaRPr lang="en-US" sz="800" dirty="0">
              <a:latin typeface="+mj-lt"/>
            </a:endParaRPr>
          </a:p>
          <a:p>
            <a:pPr eaLnBrk="1" hangingPunct="1">
              <a:lnSpc>
                <a:spcPct val="90000"/>
              </a:lnSpc>
            </a:pPr>
            <a:r>
              <a:rPr lang="en-US" sz="2400" dirty="0">
                <a:latin typeface="+mj-lt"/>
              </a:rPr>
              <a:t>In particular, </a:t>
            </a:r>
            <a:r>
              <a:rPr lang="en-US" sz="2400" dirty="0">
                <a:latin typeface="+mj-lt"/>
                <a:ea typeface="ＭＳ Ｐゴシック" pitchFamily="-108" charset="-128"/>
                <a:cs typeface="ＭＳ Ｐゴシック" pitchFamily="-108" charset="-128"/>
              </a:rPr>
              <a:t>plan for sharing information with and gathering/using feedback from your school faculty!</a:t>
            </a:r>
          </a:p>
          <a:p>
            <a:pPr eaLnBrk="1" hangingPunct="1">
              <a:lnSpc>
                <a:spcPct val="90000"/>
              </a:lnSpc>
            </a:pPr>
            <a:endParaRPr lang="en-US" sz="8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800" dirty="0">
              <a:latin typeface="+mj-lt"/>
            </a:endParaRPr>
          </a:p>
          <a:p>
            <a:pPr eaLnBrk="1" hangingPunct="1">
              <a:lnSpc>
                <a:spcPct val="90000"/>
              </a:lnSpc>
            </a:pPr>
            <a:r>
              <a:rPr lang="en-US" sz="2400" dirty="0">
                <a:latin typeface="+mj-lt"/>
              </a:rPr>
              <a:t>Please email your action plan to your trainers by the end of the day to receive specific feedback.</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97269666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SWPBIS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grpSp>
        <p:nvGrpSpPr>
          <p:cNvPr id="4" name="Group 3"/>
          <p:cNvGrpSpPr/>
          <p:nvPr/>
        </p:nvGrpSpPr>
        <p:grpSpPr>
          <a:xfrm>
            <a:off x="-140380" y="5257800"/>
            <a:ext cx="1588180" cy="1676401"/>
            <a:chOff x="-140380" y="5333999"/>
            <a:chExt cx="1588180" cy="1676401"/>
          </a:xfrm>
        </p:grpSpPr>
        <p:pic>
          <p:nvPicPr>
            <p:cNvPr id="5"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6" name="TextBox 5"/>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a:solidFill>
                    <a:srgbClr val="000000"/>
                  </a:solidFill>
                  <a:latin typeface="+mj-lt"/>
                </a:rPr>
                <a:t>V.D</a:t>
              </a:r>
              <a:endParaRPr lang="en-US" b="1" dirty="0">
                <a:solidFill>
                  <a:srgbClr val="000000"/>
                </a:solidFill>
                <a:latin typeface="+mj-lt"/>
              </a:endParaRPr>
            </a:p>
          </p:txBody>
        </p:sp>
      </p:grpSp>
    </p:spTree>
    <p:extLst>
      <p:ext uri="{BB962C8B-B14F-4D97-AF65-F5344CB8AC3E}">
        <p14:creationId xmlns:p14="http://schemas.microsoft.com/office/powerpoint/2010/main" val="330225389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TRAINING OBJECTIVES</a:t>
            </a:r>
          </a:p>
        </p:txBody>
      </p:sp>
      <p:sp>
        <p:nvSpPr>
          <p:cNvPr id="24579" name="Rectangle 3"/>
          <p:cNvSpPr>
            <a:spLocks noGrp="1" noChangeArrowheads="1"/>
          </p:cNvSpPr>
          <p:nvPr>
            <p:ph idx="1"/>
          </p:nvPr>
        </p:nvSpPr>
        <p:spPr>
          <a:xfrm>
            <a:off x="685800" y="1676400"/>
            <a:ext cx="7772400" cy="4800600"/>
          </a:xfrm>
        </p:spPr>
        <p:txBody>
          <a:bodyPr/>
          <a:lstStyle/>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leadership </a:t>
            </a:r>
            <a:r>
              <a:rPr lang="en-US" b="1" dirty="0">
                <a:solidFill>
                  <a:srgbClr val="FF0000"/>
                </a:solidFill>
                <a:latin typeface="+mj-lt"/>
                <a:ea typeface="ＭＳ Ｐゴシック" pitchFamily="-108" charset="-128"/>
                <a:cs typeface="ＭＳ Ｐゴシック" pitchFamily="-108" charset="-128"/>
              </a:rPr>
              <a:t>team</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staff </a:t>
            </a:r>
            <a:r>
              <a:rPr lang="en-US" b="1" dirty="0">
                <a:solidFill>
                  <a:srgbClr val="FF0000"/>
                </a:solidFill>
                <a:latin typeface="+mj-lt"/>
                <a:ea typeface="ＭＳ Ｐゴシック" pitchFamily="-108" charset="-128"/>
                <a:cs typeface="ＭＳ Ｐゴシック" pitchFamily="-108" charset="-128"/>
              </a:rPr>
              <a:t>agreements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Build working knowledge of SWPBIS </a:t>
            </a:r>
            <a:r>
              <a:rPr lang="en-US" b="1" dirty="0">
                <a:solidFill>
                  <a:srgbClr val="FF0000"/>
                </a:solidFill>
                <a:latin typeface="+mj-lt"/>
                <a:ea typeface="ＭＳ Ｐゴシック" pitchFamily="-108" charset="-128"/>
                <a:cs typeface="ＭＳ Ｐゴシック" pitchFamily="-108" charset="-128"/>
              </a:rPr>
              <a:t>outcomes, data, practices, and systems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Develop </a:t>
            </a:r>
            <a:r>
              <a:rPr lang="en-US" b="1" dirty="0">
                <a:solidFill>
                  <a:srgbClr val="FF0000"/>
                </a:solidFill>
                <a:latin typeface="+mj-lt"/>
                <a:ea typeface="ＭＳ Ｐゴシック" pitchFamily="-108" charset="-128"/>
                <a:cs typeface="ＭＳ Ｐゴシック" pitchFamily="-108" charset="-128"/>
              </a:rPr>
              <a:t>individualized action plan </a:t>
            </a:r>
            <a:r>
              <a:rPr lang="en-US" b="1" dirty="0">
                <a:latin typeface="+mj-lt"/>
                <a:ea typeface="ＭＳ Ｐゴシック" pitchFamily="-108" charset="-128"/>
                <a:cs typeface="ＭＳ Ｐゴシック" pitchFamily="-108" charset="-128"/>
              </a:rPr>
              <a:t>for SWPBIS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Organize for </a:t>
            </a:r>
            <a:r>
              <a:rPr lang="en-US" b="1" dirty="0">
                <a:solidFill>
                  <a:srgbClr val="FF0000"/>
                </a:solidFill>
                <a:latin typeface="+mj-lt"/>
                <a:ea typeface="ＭＳ Ｐゴシック" pitchFamily="-108" charset="-128"/>
                <a:cs typeface="ＭＳ Ｐゴシック" pitchFamily="-108" charset="-128"/>
              </a:rPr>
              <a:t>upcoming school year</a:t>
            </a:r>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939800" cy="990600"/>
          </a:xfrm>
          <a:prstGeom prst="rect">
            <a:avLst/>
          </a:prstGeom>
          <a:noFill/>
          <a:ln>
            <a:noFill/>
          </a:ln>
        </p:spPr>
      </p:pic>
      <p:sp>
        <p:nvSpPr>
          <p:cNvPr id="2" name="TextBox 1"/>
          <p:cNvSpPr txBox="1"/>
          <p:nvPr/>
        </p:nvSpPr>
        <p:spPr>
          <a:xfrm>
            <a:off x="533400" y="1524000"/>
            <a:ext cx="707420" cy="923330"/>
          </a:xfrm>
          <a:prstGeom prst="rect">
            <a:avLst/>
          </a:prstGeom>
          <a:noFill/>
        </p:spPr>
        <p:txBody>
          <a:bodyPr wrap="none" rtlCol="0">
            <a:spAutoFit/>
          </a:bodyPr>
          <a:lstStyle/>
          <a:p>
            <a:r>
              <a:rPr lang="en-US" sz="5400" dirty="0">
                <a:solidFill>
                  <a:srgbClr val="008000"/>
                </a:solidFill>
                <a:latin typeface="Zapf Dingbats"/>
                <a:ea typeface="Zapf Dingbats"/>
                <a:cs typeface="Zapf Dingbats"/>
                <a:sym typeface="Zapf Dingbats"/>
              </a:rPr>
              <a:t>✓</a:t>
            </a:r>
            <a:endParaRPr lang="en-US" sz="5400" dirty="0">
              <a:solidFill>
                <a:srgbClr val="008000"/>
              </a:solidFill>
            </a:endParaRPr>
          </a:p>
        </p:txBody>
      </p:sp>
      <p:sp>
        <p:nvSpPr>
          <p:cNvPr id="12" name="TextBox 11"/>
          <p:cNvSpPr txBox="1"/>
          <p:nvPr/>
        </p:nvSpPr>
        <p:spPr>
          <a:xfrm>
            <a:off x="533400" y="2286000"/>
            <a:ext cx="707420" cy="923330"/>
          </a:xfrm>
          <a:prstGeom prst="rect">
            <a:avLst/>
          </a:prstGeom>
          <a:noFill/>
        </p:spPr>
        <p:txBody>
          <a:bodyPr wrap="none" rtlCol="0">
            <a:spAutoFit/>
          </a:bodyPr>
          <a:lstStyle/>
          <a:p>
            <a:r>
              <a:rPr lang="en-US" sz="5400" dirty="0">
                <a:solidFill>
                  <a:srgbClr val="008000"/>
                </a:solidFill>
                <a:latin typeface="Zapf Dingbats"/>
                <a:ea typeface="Zapf Dingbats"/>
                <a:cs typeface="Zapf Dingbats"/>
                <a:sym typeface="Zapf Dingbats"/>
              </a:rPr>
              <a:t>✓</a:t>
            </a:r>
            <a:endParaRPr lang="en-US" sz="5400" dirty="0">
              <a:solidFill>
                <a:srgbClr val="008000"/>
              </a:solidFill>
            </a:endParaRPr>
          </a:p>
        </p:txBody>
      </p:sp>
      <p:sp>
        <p:nvSpPr>
          <p:cNvPr id="13" name="TextBox 12"/>
          <p:cNvSpPr txBox="1"/>
          <p:nvPr/>
        </p:nvSpPr>
        <p:spPr>
          <a:xfrm>
            <a:off x="533400" y="3200400"/>
            <a:ext cx="707420" cy="923330"/>
          </a:xfrm>
          <a:prstGeom prst="rect">
            <a:avLst/>
          </a:prstGeom>
          <a:noFill/>
        </p:spPr>
        <p:txBody>
          <a:bodyPr wrap="none" rtlCol="0">
            <a:spAutoFit/>
          </a:bodyPr>
          <a:lstStyle/>
          <a:p>
            <a:r>
              <a:rPr lang="en-US" sz="5400" dirty="0">
                <a:solidFill>
                  <a:srgbClr val="008000"/>
                </a:solidFill>
                <a:latin typeface="Zapf Dingbats"/>
                <a:ea typeface="Zapf Dingbats"/>
                <a:cs typeface="Zapf Dingbats"/>
                <a:sym typeface="Zapf Dingbats"/>
              </a:rPr>
              <a:t>✓</a:t>
            </a:r>
            <a:endParaRPr lang="en-US" sz="5400" dirty="0">
              <a:solidFill>
                <a:srgbClr val="008000"/>
              </a:solidFill>
            </a:endParaRPr>
          </a:p>
        </p:txBody>
      </p:sp>
      <p:sp>
        <p:nvSpPr>
          <p:cNvPr id="14" name="TextBox 13"/>
          <p:cNvSpPr txBox="1"/>
          <p:nvPr/>
        </p:nvSpPr>
        <p:spPr>
          <a:xfrm>
            <a:off x="533400" y="4410670"/>
            <a:ext cx="707420" cy="923330"/>
          </a:xfrm>
          <a:prstGeom prst="rect">
            <a:avLst/>
          </a:prstGeom>
          <a:noFill/>
        </p:spPr>
        <p:txBody>
          <a:bodyPr wrap="none" rtlCol="0">
            <a:spAutoFit/>
          </a:bodyPr>
          <a:lstStyle/>
          <a:p>
            <a:r>
              <a:rPr lang="en-US" sz="5400" dirty="0">
                <a:solidFill>
                  <a:srgbClr val="008000"/>
                </a:solidFill>
                <a:latin typeface="Zapf Dingbats"/>
                <a:ea typeface="Zapf Dingbats"/>
                <a:cs typeface="Zapf Dingbats"/>
                <a:sym typeface="Zapf Dingbats"/>
              </a:rPr>
              <a:t>✓</a:t>
            </a:r>
            <a:endParaRPr lang="en-US" sz="5400" dirty="0">
              <a:solidFill>
                <a:srgbClr val="008000"/>
              </a:solidFill>
            </a:endParaRPr>
          </a:p>
        </p:txBody>
      </p:sp>
      <p:sp>
        <p:nvSpPr>
          <p:cNvPr id="15" name="TextBox 14"/>
          <p:cNvSpPr txBox="1"/>
          <p:nvPr/>
        </p:nvSpPr>
        <p:spPr>
          <a:xfrm>
            <a:off x="533400" y="5715000"/>
            <a:ext cx="707420" cy="923330"/>
          </a:xfrm>
          <a:prstGeom prst="rect">
            <a:avLst/>
          </a:prstGeom>
          <a:noFill/>
        </p:spPr>
        <p:txBody>
          <a:bodyPr wrap="none" rtlCol="0">
            <a:spAutoFit/>
          </a:bodyPr>
          <a:lstStyle/>
          <a:p>
            <a:r>
              <a:rPr lang="en-US" sz="5400" dirty="0">
                <a:solidFill>
                  <a:srgbClr val="008000"/>
                </a:solidFill>
                <a:latin typeface="Zapf Dingbats"/>
                <a:ea typeface="Zapf Dingbats"/>
                <a:cs typeface="Zapf Dingbats"/>
                <a:sym typeface="Zapf Dingbats"/>
              </a:rPr>
              <a:t>✓</a:t>
            </a:r>
            <a:endParaRPr lang="en-US" sz="5400" dirty="0">
              <a:solidFill>
                <a:srgbClr val="008000"/>
              </a:solidFill>
            </a:endParaRPr>
          </a:p>
        </p:txBody>
      </p:sp>
    </p:spTree>
    <p:extLst>
      <p:ext uri="{BB962C8B-B14F-4D97-AF65-F5344CB8AC3E}">
        <p14:creationId xmlns:p14="http://schemas.microsoft.com/office/powerpoint/2010/main" val="2591887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98488"/>
          </a:xfrm>
        </p:spPr>
        <p:txBody>
          <a:bodyPr/>
          <a:lstStyle/>
          <a:p>
            <a:pPr eaLnBrk="1" fontAlgn="auto" hangingPunct="1">
              <a:spcAft>
                <a:spcPts val="0"/>
              </a:spcAft>
              <a:defRPr/>
            </a:pPr>
            <a:r>
              <a:rPr lang="en-US" sz="3200" b="1" cap="small" dirty="0">
                <a:ea typeface="+mj-ea"/>
                <a:cs typeface="+mj-cs"/>
              </a:rPr>
              <a:t>Tier 1 Leadership Team &amp; Coaches Meetings</a:t>
            </a:r>
          </a:p>
        </p:txBody>
      </p:sp>
      <p:graphicFrame>
        <p:nvGraphicFramePr>
          <p:cNvPr id="3" name="Table 2"/>
          <p:cNvGraphicFramePr>
            <a:graphicFrameLocks noGrp="1"/>
          </p:cNvGraphicFramePr>
          <p:nvPr/>
        </p:nvGraphicFramePr>
        <p:xfrm>
          <a:off x="520700" y="517526"/>
          <a:ext cx="8077200" cy="427037"/>
        </p:xfrm>
        <a:graphic>
          <a:graphicData uri="http://schemas.openxmlformats.org/drawingml/2006/table">
            <a:tbl>
              <a:tblPr firstRow="1" bandRow="1">
                <a:tableStyleId>{85BE263C-DBD7-4A20-BB59-AAB30ACAA65A}</a:tableStyleId>
              </a:tblPr>
              <a:tblGrid>
                <a:gridCol w="37338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27037">
                <a:tc>
                  <a:txBody>
                    <a:bodyPr/>
                    <a:lstStyle/>
                    <a:p>
                      <a:pPr algn="ctr"/>
                      <a:r>
                        <a:rPr lang="en-US" sz="2200" dirty="0"/>
                        <a:t>WHAT</a:t>
                      </a:r>
                    </a:p>
                  </a:txBody>
                  <a:tcPr marT="45725" marB="45725">
                    <a:solidFill>
                      <a:srgbClr val="000090"/>
                    </a:solidFill>
                  </a:tcPr>
                </a:tc>
                <a:tc>
                  <a:txBody>
                    <a:bodyPr/>
                    <a:lstStyle/>
                    <a:p>
                      <a:pPr algn="ctr"/>
                      <a:r>
                        <a:rPr lang="en-US" sz="2200" dirty="0"/>
                        <a:t>WHO</a:t>
                      </a:r>
                    </a:p>
                  </a:txBody>
                  <a:tcPr marT="45725" marB="45725">
                    <a:solidFill>
                      <a:srgbClr val="00009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7324528"/>
              </p:ext>
            </p:extLst>
          </p:nvPr>
        </p:nvGraphicFramePr>
        <p:xfrm>
          <a:off x="520700" y="1022351"/>
          <a:ext cx="8083550" cy="1826144"/>
        </p:xfrm>
        <a:graphic>
          <a:graphicData uri="http://schemas.openxmlformats.org/drawingml/2006/table">
            <a:tbl>
              <a:tblPr/>
              <a:tblGrid>
                <a:gridCol w="4087813">
                  <a:extLst>
                    <a:ext uri="{9D8B030D-6E8A-4147-A177-3AD203B41FA5}">
                      <a16:colId xmlns:a16="http://schemas.microsoft.com/office/drawing/2014/main" val="20000"/>
                    </a:ext>
                  </a:extLst>
                </a:gridCol>
                <a:gridCol w="3995737">
                  <a:extLst>
                    <a:ext uri="{9D8B030D-6E8A-4147-A177-3AD203B41FA5}">
                      <a16:colId xmlns:a16="http://schemas.microsoft.com/office/drawing/2014/main" val="20001"/>
                    </a:ext>
                  </a:extLst>
                </a:gridCol>
              </a:tblGrid>
              <a:tr h="615950">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6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Minimum membership: administrator, grade level representatives, support staff</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46088">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Coaches</a:t>
                      </a: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36988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1 days of TA per school</a:t>
                      </a: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Admin, Coach, Data Entry</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63724265"/>
              </p:ext>
            </p:extLst>
          </p:nvPr>
        </p:nvGraphicFramePr>
        <p:xfrm>
          <a:off x="520700" y="3200400"/>
          <a:ext cx="8137525" cy="1381126"/>
        </p:xfrm>
        <a:graphic>
          <a:graphicData uri="http://schemas.openxmlformats.org/drawingml/2006/table">
            <a:tbl>
              <a:tblPr/>
              <a:tblGrid>
                <a:gridCol w="4087813">
                  <a:extLst>
                    <a:ext uri="{9D8B030D-6E8A-4147-A177-3AD203B41FA5}">
                      <a16:colId xmlns:a16="http://schemas.microsoft.com/office/drawing/2014/main" val="20000"/>
                    </a:ext>
                  </a:extLst>
                </a:gridCol>
                <a:gridCol w="4049712">
                  <a:extLst>
                    <a:ext uri="{9D8B030D-6E8A-4147-A177-3AD203B41FA5}">
                      <a16:colId xmlns:a16="http://schemas.microsoft.com/office/drawing/2014/main" val="20001"/>
                    </a:ext>
                  </a:extLst>
                </a:gridCol>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20700">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1 day of TA per school</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05284011"/>
              </p:ext>
            </p:extLst>
          </p:nvPr>
        </p:nvGraphicFramePr>
        <p:xfrm>
          <a:off x="538163" y="4849813"/>
          <a:ext cx="8137525" cy="1439864"/>
        </p:xfrm>
        <a:graphic>
          <a:graphicData uri="http://schemas.openxmlformats.org/drawingml/2006/table">
            <a:tbl>
              <a:tblPr/>
              <a:tblGrid>
                <a:gridCol w="4068762">
                  <a:extLst>
                    <a:ext uri="{9D8B030D-6E8A-4147-A177-3AD203B41FA5}">
                      <a16:colId xmlns:a16="http://schemas.microsoft.com/office/drawing/2014/main" val="20000"/>
                    </a:ext>
                  </a:extLst>
                </a:gridCol>
                <a:gridCol w="4068763">
                  <a:extLst>
                    <a:ext uri="{9D8B030D-6E8A-4147-A177-3AD203B41FA5}">
                      <a16:colId xmlns:a16="http://schemas.microsoft.com/office/drawing/2014/main" val="20001"/>
                    </a:ext>
                  </a:extLst>
                </a:gridCol>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1 day of TA per school</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sp>
        <p:nvSpPr>
          <p:cNvPr id="9" name="Rectangle 8"/>
          <p:cNvSpPr/>
          <p:nvPr/>
        </p:nvSpPr>
        <p:spPr>
          <a:xfrm rot="16200000">
            <a:off x="-382102" y="1573820"/>
            <a:ext cx="1309273" cy="461665"/>
          </a:xfrm>
          <a:prstGeom prst="rect">
            <a:avLst/>
          </a:prstGeom>
        </p:spPr>
        <p:txBody>
          <a:bodyPr wrap="none">
            <a:spAutoFit/>
          </a:bodyPr>
          <a:lstStyle/>
          <a:p>
            <a:pPr lvl="0" defTabSz="457200"/>
            <a:r>
              <a:rPr lang="en-US" sz="2400" b="1" dirty="0">
                <a:solidFill>
                  <a:srgbClr val="000000"/>
                </a:solidFill>
              </a:rPr>
              <a:t>YEAR 1</a:t>
            </a:r>
          </a:p>
        </p:txBody>
      </p:sp>
      <p:sp>
        <p:nvSpPr>
          <p:cNvPr id="10" name="Rectangle 9"/>
          <p:cNvSpPr/>
          <p:nvPr/>
        </p:nvSpPr>
        <p:spPr>
          <a:xfrm rot="16200000">
            <a:off x="-423804" y="3700404"/>
            <a:ext cx="1309273" cy="461665"/>
          </a:xfrm>
          <a:prstGeom prst="rect">
            <a:avLst/>
          </a:prstGeom>
        </p:spPr>
        <p:txBody>
          <a:bodyPr wrap="none">
            <a:spAutoFit/>
          </a:bodyPr>
          <a:lstStyle/>
          <a:p>
            <a:pPr lvl="0" defTabSz="457200"/>
            <a:r>
              <a:rPr lang="en-US" sz="2400" b="1" dirty="0">
                <a:solidFill>
                  <a:srgbClr val="000000"/>
                </a:solidFill>
              </a:rPr>
              <a:t>YEAR 2</a:t>
            </a:r>
          </a:p>
        </p:txBody>
      </p:sp>
      <p:sp>
        <p:nvSpPr>
          <p:cNvPr id="11" name="Rectangle 10"/>
          <p:cNvSpPr/>
          <p:nvPr/>
        </p:nvSpPr>
        <p:spPr>
          <a:xfrm rot="16200000">
            <a:off x="-513672" y="5376804"/>
            <a:ext cx="1489009" cy="461665"/>
          </a:xfrm>
          <a:prstGeom prst="rect">
            <a:avLst/>
          </a:prstGeom>
        </p:spPr>
        <p:txBody>
          <a:bodyPr wrap="none">
            <a:spAutoFit/>
          </a:bodyPr>
          <a:lstStyle/>
          <a:p>
            <a:pPr lvl="0" defTabSz="457200"/>
            <a:r>
              <a:rPr lang="en-US" sz="2400" b="1" dirty="0">
                <a:solidFill>
                  <a:srgbClr val="000000"/>
                </a:solidFill>
              </a:rPr>
              <a:t>YEAR 3+</a:t>
            </a:r>
          </a:p>
        </p:txBody>
      </p:sp>
      <p:sp>
        <p:nvSpPr>
          <p:cNvPr id="12" name="Rectangle 11"/>
          <p:cNvSpPr/>
          <p:nvPr/>
        </p:nvSpPr>
        <p:spPr>
          <a:xfrm>
            <a:off x="0" y="6396335"/>
            <a:ext cx="9144000" cy="400110"/>
          </a:xfrm>
          <a:prstGeom prst="rect">
            <a:avLst/>
          </a:prstGeom>
        </p:spPr>
        <p:txBody>
          <a:bodyPr wrap="square">
            <a:spAutoFit/>
          </a:bodyPr>
          <a:lstStyle/>
          <a:p>
            <a:pPr lvl="0" algn="ctr" defTabSz="457200"/>
            <a:r>
              <a:rPr lang="en-US" sz="2000" b="1" dirty="0">
                <a:solidFill>
                  <a:srgbClr val="000000"/>
                </a:solidFill>
              </a:rPr>
              <a:t>Tier 2 Training </a:t>
            </a:r>
            <a:r>
              <a:rPr lang="en-US" sz="2000" dirty="0">
                <a:solidFill>
                  <a:srgbClr val="000000"/>
                </a:solidFill>
              </a:rPr>
              <a:t>will also be offered to schools implementing Tier 1 with fidelity. </a:t>
            </a: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39800" cy="990600"/>
          </a:xfrm>
          <a:prstGeom prst="rect">
            <a:avLst/>
          </a:prstGeom>
          <a:noFill/>
          <a:ln>
            <a:noFill/>
          </a:ln>
        </p:spPr>
      </p:pic>
      <p:sp>
        <p:nvSpPr>
          <p:cNvPr id="14" name="TextBox 13"/>
          <p:cNvSpPr txBox="1"/>
          <p:nvPr/>
        </p:nvSpPr>
        <p:spPr>
          <a:xfrm>
            <a:off x="38100" y="1905000"/>
            <a:ext cx="707420" cy="923330"/>
          </a:xfrm>
          <a:prstGeom prst="rect">
            <a:avLst/>
          </a:prstGeom>
          <a:noFill/>
        </p:spPr>
        <p:txBody>
          <a:bodyPr wrap="none" rtlCol="0">
            <a:spAutoFit/>
          </a:bodyPr>
          <a:lstStyle/>
          <a:p>
            <a:r>
              <a:rPr lang="en-US" sz="5400" dirty="0">
                <a:solidFill>
                  <a:srgbClr val="008000"/>
                </a:solidFill>
                <a:latin typeface="Zapf Dingbats"/>
                <a:ea typeface="Zapf Dingbats"/>
                <a:cs typeface="Zapf Dingbats"/>
                <a:sym typeface="Zapf Dingbats"/>
              </a:rPr>
              <a:t>✓</a:t>
            </a:r>
            <a:endParaRPr lang="en-US" sz="5400" dirty="0">
              <a:solidFill>
                <a:srgbClr val="008000"/>
              </a:solidFill>
            </a:endParaRPr>
          </a:p>
        </p:txBody>
      </p:sp>
    </p:spTree>
    <p:extLst>
      <p:ext uri="{BB962C8B-B14F-4D97-AF65-F5344CB8AC3E}">
        <p14:creationId xmlns:p14="http://schemas.microsoft.com/office/powerpoint/2010/main" val="1454638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1092200" cy="1092200"/>
          </a:xfrm>
          <a:prstGeom prst="rect">
            <a:avLst/>
          </a:prstGeom>
          <a:noFill/>
          <a:ln>
            <a:noFill/>
          </a:ln>
        </p:spPr>
      </p:pic>
    </p:spTree>
    <p:extLst>
      <p:ext uri="{BB962C8B-B14F-4D97-AF65-F5344CB8AC3E}">
        <p14:creationId xmlns:p14="http://schemas.microsoft.com/office/powerpoint/2010/main" val="396605178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a:t>Continuum of School-Wide </a:t>
            </a:r>
            <a:br>
              <a:rPr lang="en-US" sz="3200"/>
            </a:br>
            <a:r>
              <a:rPr lang="en-US" sz="3200"/>
              <a:t>Instructional and Positive Behavior Support</a:t>
            </a:r>
          </a:p>
        </p:txBody>
      </p:sp>
      <p:sp>
        <p:nvSpPr>
          <p:cNvPr id="52227" name="Rectangle 3"/>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220" name="Text Box 4"/>
          <p:cNvSpPr txBox="1">
            <a:spLocks noChangeArrowheads="1"/>
          </p:cNvSpPr>
          <p:nvPr/>
        </p:nvSpPr>
        <p:spPr bwMode="auto">
          <a:xfrm>
            <a:off x="908820" y="2743200"/>
            <a:ext cx="2211438" cy="1569660"/>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2400" b="1" dirty="0">
                <a:solidFill>
                  <a:srgbClr val="008000"/>
                </a:solidFill>
              </a:rPr>
              <a:t>TIER 1</a:t>
            </a:r>
            <a:r>
              <a:rPr lang="en-US" sz="2400" b="1" dirty="0"/>
              <a:t>:</a:t>
            </a:r>
          </a:p>
          <a:p>
            <a:pPr algn="ctr" eaLnBrk="0" hangingPunct="0"/>
            <a:r>
              <a:rPr lang="en-US" dirty="0"/>
              <a:t>School-/Classroom-</a:t>
            </a:r>
          </a:p>
          <a:p>
            <a:pPr algn="ctr" eaLnBrk="0" hangingPunct="0"/>
            <a:r>
              <a:rPr lang="en-US" dirty="0"/>
              <a:t>Wide Systems for</a:t>
            </a:r>
          </a:p>
          <a:p>
            <a:pPr algn="ctr" eaLnBrk="0" hangingPunct="0"/>
            <a:r>
              <a:rPr lang="en-US" dirty="0"/>
              <a:t>All Students,</a:t>
            </a:r>
          </a:p>
          <a:p>
            <a:pPr algn="ctr" eaLnBrk="0" hangingPunct="0"/>
            <a:r>
              <a:rPr lang="en-US" dirty="0"/>
              <a:t>Staff, &amp; Settings</a:t>
            </a:r>
          </a:p>
        </p:txBody>
      </p:sp>
      <p:sp>
        <p:nvSpPr>
          <p:cNvPr id="52231" name="AutoShape 7"/>
          <p:cNvSpPr>
            <a:spLocks noChangeArrowheads="1"/>
          </p:cNvSpPr>
          <p:nvPr/>
        </p:nvSpPr>
        <p:spPr bwMode="auto">
          <a:xfrm>
            <a:off x="2514600" y="2154238"/>
            <a:ext cx="4724400" cy="4308475"/>
          </a:xfrm>
          <a:prstGeom prst="triangle">
            <a:avLst>
              <a:gd name="adj" fmla="val 50000"/>
            </a:avLst>
          </a:prstGeom>
          <a:solidFill>
            <a:srgbClr val="339966"/>
          </a:solidFill>
          <a:ln w="9525">
            <a:solidFill>
              <a:schemeClr val="tx1"/>
            </a:solidFill>
            <a:miter lim="800000"/>
            <a:headEnd/>
            <a:tailEnd/>
          </a:ln>
        </p:spPr>
        <p:txBody>
          <a:bodyPr wrap="none" anchor="ctr">
            <a:prstTxWarp prst="textNoShape">
              <a:avLst/>
            </a:prstTxWarp>
          </a:bodyPr>
          <a:lstStyle/>
          <a:p>
            <a:endParaRPr lang="en-US"/>
          </a:p>
        </p:txBody>
      </p:sp>
      <p:sp>
        <p:nvSpPr>
          <p:cNvPr id="9226" name="AutoShape 10"/>
          <p:cNvSpPr>
            <a:spLocks/>
          </p:cNvSpPr>
          <p:nvPr/>
        </p:nvSpPr>
        <p:spPr bwMode="auto">
          <a:xfrm rot="1672209">
            <a:off x="3048000" y="1752600"/>
            <a:ext cx="590550" cy="4648200"/>
          </a:xfrm>
          <a:prstGeom prst="leftBrace">
            <a:avLst>
              <a:gd name="adj1" fmla="val 65591"/>
              <a:gd name="adj2" fmla="val 50000"/>
            </a:avLst>
          </a:prstGeom>
          <a:noFill/>
          <a:ln w="19050">
            <a:solidFill>
              <a:schemeClr val="tx1"/>
            </a:solidFill>
            <a:round/>
            <a:headEnd/>
            <a:tailEnd/>
          </a:ln>
        </p:spPr>
        <p:txBody>
          <a:bodyPr wrap="none" anchor="ctr">
            <a:prstTxWarp prst="textNoShape">
              <a:avLst/>
            </a:prstTxWarp>
          </a:bodyPr>
          <a:lstStyle/>
          <a:p>
            <a:endParaRPr lang="en-US"/>
          </a:p>
        </p:txBody>
      </p:sp>
      <p:sp>
        <p:nvSpPr>
          <p:cNvPr id="922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sz="2400">
                <a:solidFill>
                  <a:schemeClr val="bg1"/>
                </a:solidFill>
              </a:rPr>
              <a:t>~80% of Students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1092200" cy="1092200"/>
          </a:xfrm>
          <a:prstGeom prst="rect">
            <a:avLst/>
          </a:prstGeom>
          <a:noFill/>
          <a:ln>
            <a:noFill/>
          </a:ln>
        </p:spPr>
      </p:pic>
    </p:spTree>
    <p:extLst>
      <p:ext uri="{BB962C8B-B14F-4D97-AF65-F5344CB8AC3E}">
        <p14:creationId xmlns:p14="http://schemas.microsoft.com/office/powerpoint/2010/main" val="1511036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no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8001506" y="533400"/>
            <a:ext cx="1142494" cy="114300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639754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pic>
        <p:nvPicPr>
          <p:cNvPr id="13" name="Picture 5" descr="PICT0325"/>
          <p:cNvPicPr>
            <a:picLocks noChangeAspect="1" noChangeArrowheads="1"/>
          </p:cNvPicPr>
          <p:nvPr/>
        </p:nvPicPr>
        <p:blipFill>
          <a:blip r:embed="rId2"/>
          <a:srcRect/>
          <a:stretch>
            <a:fillRect/>
          </a:stretch>
        </p:blipFill>
        <p:spPr bwMode="auto">
          <a:xfrm>
            <a:off x="0" y="609600"/>
            <a:ext cx="3962400" cy="2971800"/>
          </a:xfrm>
          <a:prstGeom prst="rect">
            <a:avLst/>
          </a:prstGeom>
          <a:noFill/>
          <a:ln w="9525">
            <a:noFill/>
            <a:miter lim="800000"/>
            <a:headEnd/>
            <a:tailEnd/>
          </a:ln>
        </p:spPr>
      </p:pic>
      <p:pic>
        <p:nvPicPr>
          <p:cNvPr id="343044" name="Picture 4"/>
          <p:cNvPicPr>
            <a:picLocks noChangeAspect="1" noChangeArrowheads="1"/>
          </p:cNvPicPr>
          <p:nvPr/>
        </p:nvPicPr>
        <p:blipFill>
          <a:blip r:embed="rId3"/>
          <a:srcRect/>
          <a:stretch>
            <a:fillRect/>
          </a:stretch>
        </p:blipFill>
        <p:spPr bwMode="auto">
          <a:xfrm>
            <a:off x="0" y="3886200"/>
            <a:ext cx="3962400" cy="3309938"/>
          </a:xfrm>
          <a:prstGeom prst="rect">
            <a:avLst/>
          </a:prstGeom>
          <a:noFill/>
          <a:ln w="9525">
            <a:noFill/>
            <a:miter lim="800000"/>
            <a:headEnd/>
            <a:tailEnd/>
          </a:ln>
        </p:spPr>
      </p:pic>
      <p:sp>
        <p:nvSpPr>
          <p:cNvPr id="343045" name="Rectangle 5"/>
          <p:cNvSpPr>
            <a:spLocks noChangeArrowheads="1"/>
          </p:cNvSpPr>
          <p:nvPr/>
        </p:nvSpPr>
        <p:spPr bwMode="auto">
          <a:xfrm>
            <a:off x="0" y="327660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chemeClr val="bg1"/>
                </a:solidFill>
                <a:latin typeface="+mj-lt"/>
              </a:rPr>
              <a:t>Establish</a:t>
            </a:r>
            <a:r>
              <a:rPr lang="en-US" sz="2000">
                <a:solidFill>
                  <a:schemeClr val="bg1"/>
                </a:solidFill>
                <a:latin typeface="+mj-lt"/>
              </a:rPr>
              <a:t> Behavioral Expectations/Rules</a:t>
            </a:r>
          </a:p>
        </p:txBody>
      </p:sp>
      <p:sp>
        <p:nvSpPr>
          <p:cNvPr id="343046" name="Rectangle 6"/>
          <p:cNvSpPr>
            <a:spLocks noChangeArrowheads="1"/>
          </p:cNvSpPr>
          <p:nvPr/>
        </p:nvSpPr>
        <p:spPr bwMode="auto">
          <a:xfrm>
            <a:off x="5181600" y="327660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chemeClr val="bg1"/>
                </a:solidFill>
                <a:latin typeface="+mj-lt"/>
              </a:rPr>
              <a:t>Teach</a:t>
            </a:r>
            <a:r>
              <a:rPr lang="en-US" sz="2000">
                <a:solidFill>
                  <a:schemeClr val="bg1"/>
                </a:solidFill>
                <a:latin typeface="+mj-lt"/>
              </a:rPr>
              <a:t> Rules in the </a:t>
            </a:r>
            <a:br>
              <a:rPr lang="en-US" sz="2000">
                <a:solidFill>
                  <a:schemeClr val="bg1"/>
                </a:solidFill>
                <a:latin typeface="+mj-lt"/>
              </a:rPr>
            </a:br>
            <a:r>
              <a:rPr lang="en-US" sz="2000">
                <a:solidFill>
                  <a:schemeClr val="bg1"/>
                </a:solidFill>
                <a:latin typeface="+mj-lt"/>
              </a:rPr>
              <a:t>Context of </a:t>
            </a:r>
            <a:r>
              <a:rPr lang="en-US" sz="2000" b="1">
                <a:solidFill>
                  <a:schemeClr val="bg1"/>
                </a:solidFill>
                <a:latin typeface="+mj-lt"/>
              </a:rPr>
              <a:t>School </a:t>
            </a:r>
            <a:r>
              <a:rPr lang="en-US" sz="2000">
                <a:solidFill>
                  <a:schemeClr val="bg1"/>
                </a:solidFill>
                <a:latin typeface="+mj-lt"/>
              </a:rPr>
              <a:t>Settings</a:t>
            </a:r>
          </a:p>
        </p:txBody>
      </p:sp>
      <p:sp>
        <p:nvSpPr>
          <p:cNvPr id="12" name="Rectangle 5"/>
          <p:cNvSpPr>
            <a:spLocks noChangeArrowheads="1"/>
          </p:cNvSpPr>
          <p:nvPr/>
        </p:nvSpPr>
        <p:spPr bwMode="auto">
          <a:xfrm>
            <a:off x="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chemeClr val="bg1"/>
                </a:solidFill>
                <a:latin typeface="+mj-lt"/>
              </a:rPr>
              <a:t>Establish</a:t>
            </a:r>
            <a:r>
              <a:rPr lang="en-US" sz="2000">
                <a:solidFill>
                  <a:schemeClr val="bg1"/>
                </a:solidFill>
                <a:latin typeface="+mj-lt"/>
              </a:rPr>
              <a:t> Team</a:t>
            </a:r>
          </a:p>
        </p:txBody>
      </p:sp>
      <p:pic>
        <p:nvPicPr>
          <p:cNvPr id="14" name="Picture 12" descr="MVC-011F"/>
          <p:cNvPicPr>
            <a:picLocks noChangeAspect="1" noChangeArrowheads="1"/>
          </p:cNvPicPr>
          <p:nvPr/>
        </p:nvPicPr>
        <p:blipFill>
          <a:blip r:embed="rId4"/>
          <a:srcRect/>
          <a:stretch>
            <a:fillRect/>
          </a:stretch>
        </p:blipFill>
        <p:spPr bwMode="auto">
          <a:xfrm>
            <a:off x="5181600" y="3886200"/>
            <a:ext cx="3962400" cy="3035300"/>
          </a:xfrm>
          <a:prstGeom prst="rect">
            <a:avLst/>
          </a:prstGeom>
          <a:noFill/>
          <a:ln w="9525">
            <a:noFill/>
            <a:miter lim="800000"/>
            <a:headEnd/>
            <a:tailEnd/>
          </a:ln>
        </p:spPr>
      </p:pic>
      <p:sp>
        <p:nvSpPr>
          <p:cNvPr id="15" name="Rectangle 5"/>
          <p:cNvSpPr>
            <a:spLocks noChangeArrowheads="1"/>
          </p:cNvSpPr>
          <p:nvPr/>
        </p:nvSpPr>
        <p:spPr bwMode="auto">
          <a:xfrm>
            <a:off x="518160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chemeClr val="bg1"/>
                </a:solidFill>
                <a:latin typeface="+mj-lt"/>
              </a:rPr>
              <a:t>Develop </a:t>
            </a:r>
            <a:r>
              <a:rPr lang="en-US" sz="2000">
                <a:solidFill>
                  <a:schemeClr val="bg1"/>
                </a:solidFill>
                <a:latin typeface="+mj-lt"/>
              </a:rPr>
              <a:t>Statement of Behavioral Purpose or Vision</a:t>
            </a:r>
          </a:p>
        </p:txBody>
      </p:sp>
      <p:sp>
        <p:nvSpPr>
          <p:cNvPr id="16" name="Rectangle 15"/>
          <p:cNvSpPr>
            <a:spLocks noChangeArrowheads="1"/>
          </p:cNvSpPr>
          <p:nvPr/>
        </p:nvSpPr>
        <p:spPr bwMode="auto">
          <a:xfrm>
            <a:off x="5181600" y="609600"/>
            <a:ext cx="3962400" cy="2667000"/>
          </a:xfrm>
          <a:prstGeom prst="rect">
            <a:avLst/>
          </a:prstGeom>
          <a:solidFill>
            <a:srgbClr val="1E4649">
              <a:alpha val="76862"/>
            </a:srgbClr>
          </a:solidFill>
          <a:ln w="38100">
            <a:solidFill>
              <a:schemeClr val="bg1"/>
            </a:solidFill>
            <a:miter lim="800000"/>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r>
              <a:rPr lang="en-US" sz="2800" dirty="0">
                <a:solidFill>
                  <a:schemeClr val="bg1"/>
                </a:solidFill>
                <a:latin typeface="Chalkboard"/>
                <a:ea typeface="+mn-ea"/>
                <a:cs typeface="Chalkboard"/>
              </a:rPr>
              <a:t>At BSG, we are responsible for ourselves, respect each other, and maintain safety in our school.</a:t>
            </a:r>
          </a:p>
        </p:txBody>
      </p:sp>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819400"/>
            <a:ext cx="939800" cy="990600"/>
          </a:xfrm>
          <a:prstGeom prst="rect">
            <a:avLst/>
          </a:prstGeom>
          <a:noFill/>
          <a:ln>
            <a:noFill/>
          </a:ln>
        </p:spPr>
      </p:pic>
    </p:spTree>
    <p:extLst>
      <p:ext uri="{BB962C8B-B14F-4D97-AF65-F5344CB8AC3E}">
        <p14:creationId xmlns:p14="http://schemas.microsoft.com/office/powerpoint/2010/main" val="390446431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pic>
        <p:nvPicPr>
          <p:cNvPr id="12" name="Picture 7" descr="strive for five"/>
          <p:cNvPicPr>
            <a:picLocks noChangeAspect="1" noChangeArrowheads="1"/>
          </p:cNvPicPr>
          <p:nvPr/>
        </p:nvPicPr>
        <p:blipFill>
          <a:blip r:embed="rId4"/>
          <a:srcRect/>
          <a:stretch>
            <a:fillRect/>
          </a:stretch>
        </p:blipFill>
        <p:spPr bwMode="auto">
          <a:xfrm>
            <a:off x="0" y="609600"/>
            <a:ext cx="3983038" cy="3657600"/>
          </a:xfrm>
          <a:prstGeom prst="rect">
            <a:avLst/>
          </a:prstGeom>
          <a:noFill/>
          <a:ln w="9525">
            <a:noFill/>
            <a:miter lim="800000"/>
            <a:headEnd/>
            <a:tailEnd/>
          </a:ln>
        </p:spPr>
      </p:pic>
      <p:graphicFrame>
        <p:nvGraphicFramePr>
          <p:cNvPr id="344075" name="Object 2"/>
          <p:cNvGraphicFramePr>
            <a:graphicFrameLocks noGrp="1" noChangeAspect="1"/>
          </p:cNvGraphicFramePr>
          <p:nvPr>
            <p:ph sz="half" idx="1"/>
          </p:nvPr>
        </p:nvGraphicFramePr>
        <p:xfrm>
          <a:off x="0" y="3886200"/>
          <a:ext cx="3962400" cy="2971800"/>
        </p:xfrm>
        <a:graphic>
          <a:graphicData uri="http://schemas.openxmlformats.org/presentationml/2006/ole">
            <mc:AlternateContent xmlns:mc="http://schemas.openxmlformats.org/markup-compatibility/2006">
              <mc:Choice xmlns:v="urn:schemas-microsoft-com:vml" Requires="v">
                <p:oleObj spid="_x0000_s305290" name="Photo Editor Photo" r:id="rId5" imgW="3428571" imgH="2572109" progId="">
                  <p:embed/>
                </p:oleObj>
              </mc:Choice>
              <mc:Fallback>
                <p:oleObj name="Photo Editor Photo" r:id="rId5" imgW="3428571" imgH="2572109"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86200"/>
                        <a:ext cx="39624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344074" name="Picture 10" descr="100_0646"/>
          <p:cNvPicPr>
            <a:picLocks noChangeAspect="1" noChangeArrowheads="1"/>
          </p:cNvPicPr>
          <p:nvPr/>
        </p:nvPicPr>
        <p:blipFill>
          <a:blip r:embed="rId7"/>
          <a:srcRect/>
          <a:stretch>
            <a:fillRect/>
          </a:stretch>
        </p:blipFill>
        <p:spPr bwMode="auto">
          <a:xfrm>
            <a:off x="5181600" y="533400"/>
            <a:ext cx="3962400" cy="2806700"/>
          </a:xfrm>
          <a:prstGeom prst="rect">
            <a:avLst/>
          </a:prstGeom>
          <a:noFill/>
          <a:ln w="9525">
            <a:noFill/>
            <a:miter lim="800000"/>
            <a:headEnd/>
            <a:tailEnd/>
          </a:ln>
        </p:spPr>
      </p:pic>
      <p:sp>
        <p:nvSpPr>
          <p:cNvPr id="344068" name="Rectangle 4"/>
          <p:cNvSpPr>
            <a:spLocks noChangeArrowheads="1"/>
          </p:cNvSpPr>
          <p:nvPr/>
        </p:nvSpPr>
        <p:spPr bwMode="auto">
          <a:xfrm>
            <a:off x="518160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rgbClr val="FFFFFF"/>
                </a:solidFill>
                <a:latin typeface="+mj-lt"/>
              </a:rPr>
              <a:t>Establish</a:t>
            </a:r>
            <a:r>
              <a:rPr lang="en-US" sz="2000">
                <a:solidFill>
                  <a:srgbClr val="FFFFFF"/>
                </a:solidFill>
                <a:latin typeface="+mj-lt"/>
              </a:rPr>
              <a:t> Procedures for Encouraging Rule Following</a:t>
            </a:r>
          </a:p>
        </p:txBody>
      </p:sp>
      <p:sp>
        <p:nvSpPr>
          <p:cNvPr id="344071" name="Rectangle 7"/>
          <p:cNvSpPr>
            <a:spLocks noChangeArrowheads="1"/>
          </p:cNvSpPr>
          <p:nvPr/>
        </p:nvSpPr>
        <p:spPr bwMode="auto">
          <a:xfrm>
            <a:off x="5181600" y="327660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rgbClr val="FFFFFF"/>
                </a:solidFill>
                <a:latin typeface="+mj-lt"/>
              </a:rPr>
              <a:t>Develop </a:t>
            </a:r>
            <a:r>
              <a:rPr lang="en-US" sz="2000" dirty="0">
                <a:solidFill>
                  <a:srgbClr val="FFFFFF"/>
                </a:solidFill>
                <a:latin typeface="+mj-lt"/>
              </a:rPr>
              <a:t>data-based procedures for monitoring</a:t>
            </a:r>
          </a:p>
        </p:txBody>
      </p:sp>
      <p:sp>
        <p:nvSpPr>
          <p:cNvPr id="13" name="Rectangle 8"/>
          <p:cNvSpPr>
            <a:spLocks noChangeArrowheads="1"/>
          </p:cNvSpPr>
          <p:nvPr/>
        </p:nvSpPr>
        <p:spPr bwMode="auto">
          <a:xfrm>
            <a:off x="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rgbClr val="FFFFFF"/>
                </a:solidFill>
                <a:latin typeface="+mj-lt"/>
              </a:rPr>
              <a:t>Teach </a:t>
            </a:r>
            <a:r>
              <a:rPr lang="en-US" sz="2000" u="sng" dirty="0">
                <a:solidFill>
                  <a:srgbClr val="FFFFFF"/>
                </a:solidFill>
                <a:latin typeface="+mj-lt"/>
              </a:rPr>
              <a:t>Rules </a:t>
            </a:r>
            <a:r>
              <a:rPr lang="en-US" sz="2000" dirty="0">
                <a:solidFill>
                  <a:srgbClr val="FFFFFF"/>
                </a:solidFill>
                <a:latin typeface="+mj-lt"/>
              </a:rPr>
              <a:t>in the </a:t>
            </a:r>
          </a:p>
          <a:p>
            <a:pPr algn="ctr"/>
            <a:r>
              <a:rPr lang="en-US" sz="2000" dirty="0">
                <a:solidFill>
                  <a:srgbClr val="FFFFFF"/>
                </a:solidFill>
                <a:latin typeface="+mj-lt"/>
              </a:rPr>
              <a:t>Context of Class Routines</a:t>
            </a:r>
          </a:p>
        </p:txBody>
      </p:sp>
      <p:sp>
        <p:nvSpPr>
          <p:cNvPr id="344069" name="Rectangle 5"/>
          <p:cNvSpPr>
            <a:spLocks noChangeArrowheads="1"/>
          </p:cNvSpPr>
          <p:nvPr/>
        </p:nvSpPr>
        <p:spPr bwMode="auto">
          <a:xfrm>
            <a:off x="0" y="327660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a:solidFill>
                  <a:srgbClr val="FFFFFF"/>
                </a:solidFill>
                <a:latin typeface="+mj-lt"/>
              </a:rPr>
              <a:t>Establish</a:t>
            </a:r>
            <a:r>
              <a:rPr lang="en-US" sz="2000">
                <a:solidFill>
                  <a:srgbClr val="FFFFFF"/>
                </a:solidFill>
                <a:latin typeface="+mj-lt"/>
              </a:rPr>
              <a:t> Procedures for Responding to Rule Violations</a:t>
            </a:r>
          </a:p>
        </p:txBody>
      </p:sp>
      <p:pic>
        <p:nvPicPr>
          <p:cNvPr id="209929" name="Picture 10"/>
          <p:cNvPicPr>
            <a:picLocks noChangeAspect="1" noChangeArrowheads="1"/>
          </p:cNvPicPr>
          <p:nvPr/>
        </p:nvPicPr>
        <p:blipFill>
          <a:blip r:embed="rId8"/>
          <a:srcRect/>
          <a:stretch>
            <a:fillRect/>
          </a:stretch>
        </p:blipFill>
        <p:spPr bwMode="auto">
          <a:xfrm>
            <a:off x="5181600" y="3886200"/>
            <a:ext cx="3976508" cy="2955925"/>
          </a:xfrm>
          <a:prstGeom prst="rect">
            <a:avLst/>
          </a:prstGeom>
          <a:noFill/>
          <a:ln w="9525">
            <a:noFill/>
            <a:miter lim="800000"/>
            <a:headEnd/>
            <a:tailEnd/>
          </a:ln>
        </p:spPr>
      </p:pic>
      <p:pic>
        <p:nvPicPr>
          <p:cNvPr id="11" name="Picture 10"/>
          <p:cNvPicPr/>
          <p:nvPr/>
        </p:nvPicPr>
        <p:blipFill>
          <a:blip r:embed="rId9">
            <a:extLst>
              <a:ext uri="{28A0092B-C50C-407E-A947-70E740481C1C}">
                <a14:useLocalDpi xmlns:a14="http://schemas.microsoft.com/office/drawing/2010/main" val="0"/>
              </a:ext>
            </a:extLst>
          </a:blip>
          <a:srcRect/>
          <a:stretch>
            <a:fillRect/>
          </a:stretch>
        </p:blipFill>
        <p:spPr bwMode="auto">
          <a:xfrm>
            <a:off x="4114800" y="2819400"/>
            <a:ext cx="939800" cy="990600"/>
          </a:xfrm>
          <a:prstGeom prst="rect">
            <a:avLst/>
          </a:prstGeom>
          <a:noFill/>
          <a:ln>
            <a:noFill/>
          </a:ln>
        </p:spPr>
      </p:pic>
    </p:spTree>
    <p:extLst>
      <p:ext uri="{BB962C8B-B14F-4D97-AF65-F5344CB8AC3E}">
        <p14:creationId xmlns:p14="http://schemas.microsoft.com/office/powerpoint/2010/main" val="328111369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44068" name="Rectangle 4"/>
          <p:cNvSpPr>
            <a:spLocks noChangeArrowheads="1"/>
          </p:cNvSpPr>
          <p:nvPr/>
        </p:nvSpPr>
        <p:spPr bwMode="auto">
          <a:xfrm>
            <a:off x="518160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i="1" dirty="0">
                <a:solidFill>
                  <a:srgbClr val="FFFFFF"/>
                </a:solidFill>
                <a:latin typeface="+mj-lt"/>
              </a:rPr>
              <a:t>Build Routines to Ensure On-Going Implementation</a:t>
            </a:r>
            <a:endParaRPr lang="en-US" sz="2000" dirty="0">
              <a:solidFill>
                <a:srgbClr val="FFFFFF"/>
              </a:solidFill>
              <a:latin typeface="+mj-lt"/>
            </a:endParaRPr>
          </a:p>
        </p:txBody>
      </p:sp>
      <p:sp>
        <p:nvSpPr>
          <p:cNvPr id="13" name="Rectangle 8"/>
          <p:cNvSpPr>
            <a:spLocks noChangeArrowheads="1"/>
          </p:cNvSpPr>
          <p:nvPr/>
        </p:nvSpPr>
        <p:spPr bwMode="auto">
          <a:xfrm>
            <a:off x="0" y="0"/>
            <a:ext cx="3962400" cy="625475"/>
          </a:xfrm>
          <a:prstGeom prst="rect">
            <a:avLst/>
          </a:prstGeom>
          <a:solidFill>
            <a:srgbClr val="008000"/>
          </a:solidFill>
          <a:ln w="9525">
            <a:noFill/>
            <a:miter lim="800000"/>
            <a:headEnd/>
            <a:tailEnd/>
          </a:ln>
        </p:spPr>
        <p:txBody>
          <a:bodyPr anchor="ctr">
            <a:prstTxWarp prst="textNoShape">
              <a:avLst/>
            </a:prstTxWarp>
          </a:bodyPr>
          <a:lstStyle/>
          <a:p>
            <a:pPr algn="ctr"/>
            <a:r>
              <a:rPr lang="en-US" sz="2000" b="1" dirty="0">
                <a:solidFill>
                  <a:srgbClr val="FFFFFF"/>
                </a:solidFill>
                <a:latin typeface="+mj-lt"/>
              </a:rPr>
              <a:t>Develop</a:t>
            </a:r>
            <a:r>
              <a:rPr lang="en-US" sz="2000" b="1" i="1" dirty="0">
                <a:solidFill>
                  <a:srgbClr val="FFFFFF"/>
                </a:solidFill>
                <a:latin typeface="+mj-lt"/>
              </a:rPr>
              <a:t> Systems </a:t>
            </a:r>
            <a:r>
              <a:rPr lang="en-US" sz="2000" b="1" dirty="0">
                <a:solidFill>
                  <a:srgbClr val="FFFFFF"/>
                </a:solidFill>
                <a:latin typeface="+mj-lt"/>
              </a:rPr>
              <a:t>to</a:t>
            </a:r>
            <a:r>
              <a:rPr lang="en-US" sz="2000" b="1" i="1" dirty="0">
                <a:solidFill>
                  <a:srgbClr val="FFFFFF"/>
                </a:solidFill>
                <a:latin typeface="+mj-lt"/>
              </a:rPr>
              <a:t> Support Staff</a:t>
            </a:r>
            <a:endParaRPr lang="en-US" sz="2000" dirty="0">
              <a:solidFill>
                <a:srgbClr val="FFFFFF"/>
              </a:solidFill>
              <a:latin typeface="+mj-lt"/>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19400"/>
            <a:ext cx="939800" cy="990600"/>
          </a:xfrm>
          <a:prstGeom prst="rect">
            <a:avLst/>
          </a:prstGeom>
          <a:noFill/>
          <a:ln>
            <a:noFill/>
          </a:ln>
        </p:spPr>
      </p:pic>
      <p:pic>
        <p:nvPicPr>
          <p:cNvPr id="15" name="Picture 3" descr="go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6" y="609599"/>
            <a:ext cx="3990975" cy="5340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5181600" y="609599"/>
            <a:ext cx="3962400" cy="2627243"/>
          </a:xfrm>
          <a:prstGeom prst="rect">
            <a:avLst/>
          </a:prstGeom>
        </p:spPr>
      </p:pic>
    </p:spTree>
    <p:extLst>
      <p:ext uri="{BB962C8B-B14F-4D97-AF65-F5344CB8AC3E}">
        <p14:creationId xmlns:p14="http://schemas.microsoft.com/office/powerpoint/2010/main" val="36374575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QUICK Review </a:t>
            </a: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Overview &amp; Getting Started with SWPBIS</a:t>
            </a: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(Days 1-5)</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263254835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solidFill>
          <a:srgbClr val="FFFF00">
            <a:alpha val="25000"/>
          </a:srgb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1143000"/>
          </a:xfrm>
          <a:solidFill>
            <a:srgbClr val="008000"/>
          </a:solidFill>
        </p:spPr>
        <p:txBody>
          <a:bodyPr/>
          <a:lstStyle/>
          <a:p>
            <a:r>
              <a:rPr lang="en-US" sz="4000" b="1">
                <a:solidFill>
                  <a:srgbClr val="FFFFFF"/>
                </a:solidFill>
                <a:ea typeface="ＭＳ Ｐゴシック" pitchFamily="-111" charset="-128"/>
                <a:cs typeface="ＭＳ Ｐゴシック" pitchFamily="-111" charset="-128"/>
              </a:rPr>
              <a:t>Non-Classroom </a:t>
            </a:r>
            <a:r>
              <a:rPr lang="en-US" sz="4000" b="1" dirty="0">
                <a:solidFill>
                  <a:srgbClr val="FFFFFF"/>
                </a:solidFill>
                <a:ea typeface="ＭＳ Ｐゴシック" pitchFamily="-111" charset="-128"/>
                <a:cs typeface="ＭＳ Ｐゴシック" pitchFamily="-111" charset="-128"/>
              </a:rPr>
              <a:t>Settings: </a:t>
            </a:r>
            <a:br>
              <a:rPr lang="en-US" sz="4000" b="1" dirty="0">
                <a:solidFill>
                  <a:srgbClr val="FFFFFF"/>
                </a:solidFill>
                <a:ea typeface="ＭＳ Ｐゴシック" pitchFamily="-111" charset="-128"/>
                <a:cs typeface="ＭＳ Ｐゴシック" pitchFamily="-111" charset="-128"/>
              </a:rPr>
            </a:br>
            <a:r>
              <a:rPr lang="en-US" sz="4000" b="1" dirty="0">
                <a:solidFill>
                  <a:srgbClr val="FFFFFF"/>
                </a:solidFill>
                <a:ea typeface="ＭＳ Ｐゴシック" pitchFamily="-111" charset="-128"/>
                <a:cs typeface="ＭＳ Ｐゴシック" pitchFamily="-111" charset="-128"/>
              </a:rPr>
              <a:t>Basic Management</a:t>
            </a:r>
          </a:p>
        </p:txBody>
      </p:sp>
      <p:sp>
        <p:nvSpPr>
          <p:cNvPr id="57347" name="Rectangle 3"/>
          <p:cNvSpPr>
            <a:spLocks noGrp="1" noChangeArrowheads="1"/>
          </p:cNvSpPr>
          <p:nvPr>
            <p:ph type="body" idx="1"/>
          </p:nvPr>
        </p:nvSpPr>
        <p:spPr>
          <a:xfrm>
            <a:off x="457200" y="1219200"/>
            <a:ext cx="4040188" cy="639762"/>
          </a:xfrm>
        </p:spPr>
        <p:txBody>
          <a:bodyPr/>
          <a:lstStyle/>
          <a:p>
            <a:endParaRPr lang="en-US" u="sng" dirty="0">
              <a:solidFill>
                <a:srgbClr val="008000"/>
              </a:solidFill>
              <a:latin typeface="+mj-lt"/>
              <a:ea typeface="ＭＳ Ｐゴシック" pitchFamily="-111" charset="-128"/>
              <a:cs typeface="ＭＳ Ｐゴシック" pitchFamily="-111" charset="-128"/>
            </a:endParaRPr>
          </a:p>
          <a:p>
            <a:r>
              <a:rPr lang="en-US" u="sng" dirty="0">
                <a:solidFill>
                  <a:srgbClr val="008000"/>
                </a:solidFill>
                <a:latin typeface="+mj-lt"/>
                <a:ea typeface="ＭＳ Ｐゴシック" pitchFamily="-111" charset="-128"/>
                <a:cs typeface="ＭＳ Ｐゴシック" pitchFamily="-111" charset="-128"/>
              </a:rPr>
              <a:t>Considerations</a:t>
            </a:r>
          </a:p>
        </p:txBody>
      </p:sp>
      <p:sp>
        <p:nvSpPr>
          <p:cNvPr id="4" name="Content Placeholder 3"/>
          <p:cNvSpPr>
            <a:spLocks noGrp="1"/>
          </p:cNvSpPr>
          <p:nvPr>
            <p:ph sz="half" idx="2"/>
          </p:nvPr>
        </p:nvSpPr>
        <p:spPr>
          <a:xfrm>
            <a:off x="457200" y="1798637"/>
            <a:ext cx="4040188" cy="4754563"/>
          </a:xfrm>
        </p:spPr>
        <p:txBody>
          <a:bodyPr/>
          <a:lstStyle/>
          <a:p>
            <a:r>
              <a:rPr lang="en-US" dirty="0">
                <a:ea typeface="ＭＳ Ｐゴシック" pitchFamily="-111" charset="-128"/>
                <a:cs typeface="ＭＳ Ｐゴシック" pitchFamily="-111" charset="-128"/>
              </a:rPr>
              <a:t>Physical or environmental arrangements</a:t>
            </a:r>
          </a:p>
          <a:p>
            <a:endParaRPr lang="en-US"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Routines &amp; expectations</a:t>
            </a:r>
          </a:p>
          <a:p>
            <a:endParaRPr lang="en-US"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Staff behavior</a:t>
            </a:r>
          </a:p>
          <a:p>
            <a:endParaRPr lang="en-US"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Student behavior</a:t>
            </a:r>
          </a:p>
          <a:p>
            <a:endParaRPr lang="en-US" dirty="0"/>
          </a:p>
        </p:txBody>
      </p:sp>
      <p:sp>
        <p:nvSpPr>
          <p:cNvPr id="5" name="Text Placeholder 4"/>
          <p:cNvSpPr>
            <a:spLocks noGrp="1"/>
          </p:cNvSpPr>
          <p:nvPr>
            <p:ph type="body" sz="quarter" idx="3"/>
          </p:nvPr>
        </p:nvSpPr>
        <p:spPr>
          <a:xfrm>
            <a:off x="4645025" y="1219200"/>
            <a:ext cx="4041775" cy="639762"/>
          </a:xfrm>
        </p:spPr>
        <p:txBody>
          <a:bodyPr/>
          <a:lstStyle/>
          <a:p>
            <a:r>
              <a:rPr lang="en-US" u="sng" dirty="0">
                <a:solidFill>
                  <a:srgbClr val="008000"/>
                </a:solidFill>
                <a:latin typeface="+mj-lt"/>
              </a:rPr>
              <a:t>Practices</a:t>
            </a:r>
          </a:p>
        </p:txBody>
      </p:sp>
      <p:sp>
        <p:nvSpPr>
          <p:cNvPr id="6" name="Content Placeholder 5"/>
          <p:cNvSpPr>
            <a:spLocks noGrp="1"/>
          </p:cNvSpPr>
          <p:nvPr>
            <p:ph sz="quarter" idx="4"/>
          </p:nvPr>
        </p:nvSpPr>
        <p:spPr>
          <a:xfrm>
            <a:off x="4645025" y="1798637"/>
            <a:ext cx="4041775" cy="4754563"/>
          </a:xfrm>
        </p:spPr>
        <p:txBody>
          <a:bodyPr/>
          <a:lstStyle/>
          <a:p>
            <a:r>
              <a:rPr lang="en-US" dirty="0">
                <a:ea typeface="ＭＳ Ｐゴシック" pitchFamily="-111" charset="-128"/>
                <a:cs typeface="ＭＳ Ｐゴシック" pitchFamily="-111" charset="-128"/>
              </a:rPr>
              <a:t>Teach directly expected behaviors and routines in context</a:t>
            </a:r>
          </a:p>
          <a:p>
            <a:endParaRPr lang="en-US"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Actively supervise (scan, move, interact)</a:t>
            </a:r>
          </a:p>
          <a:p>
            <a:endParaRPr lang="en-US"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Pre-correct and remind</a:t>
            </a:r>
          </a:p>
          <a:p>
            <a:endParaRPr lang="en-US"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Positively reinforce expected behavior</a:t>
            </a:r>
            <a:endParaRPr lang="en-US" dirty="0"/>
          </a:p>
        </p:txBody>
      </p:sp>
      <p:grpSp>
        <p:nvGrpSpPr>
          <p:cNvPr id="11" name="Group 10"/>
          <p:cNvGrpSpPr/>
          <p:nvPr/>
        </p:nvGrpSpPr>
        <p:grpSpPr>
          <a:xfrm>
            <a:off x="-140380" y="5257800"/>
            <a:ext cx="1588180" cy="1676401"/>
            <a:chOff x="-140380" y="5333999"/>
            <a:chExt cx="1588180" cy="1676401"/>
          </a:xfrm>
        </p:grpSpPr>
        <p:pic>
          <p:nvPicPr>
            <p:cNvPr id="12"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12"/>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III.B</a:t>
              </a:r>
            </a:p>
          </p:txBody>
        </p:sp>
      </p:gr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924800" y="838200"/>
            <a:ext cx="939800" cy="990600"/>
          </a:xfrm>
          <a:prstGeom prst="rect">
            <a:avLst/>
          </a:prstGeom>
          <a:noFill/>
          <a:ln>
            <a:noFill/>
          </a:ln>
        </p:spPr>
      </p:pic>
    </p:spTree>
    <p:extLst>
      <p:ext uri="{BB962C8B-B14F-4D97-AF65-F5344CB8AC3E}">
        <p14:creationId xmlns:p14="http://schemas.microsoft.com/office/powerpoint/2010/main" val="313157057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106363"/>
            <a:ext cx="7927975" cy="1341437"/>
          </a:xfrm>
          <a:solidFill>
            <a:srgbClr val="008000"/>
          </a:solidFill>
        </p:spPr>
        <p:txBody>
          <a:bodyPr/>
          <a:lstStyle/>
          <a:p>
            <a:r>
              <a:rPr lang="en-US" b="1" dirty="0">
                <a:solidFill>
                  <a:srgbClr val="FFFFFF"/>
                </a:solidFill>
                <a:ea typeface="ＭＳ Ｐゴシック" pitchFamily="-111" charset="-128"/>
                <a:cs typeface="ＭＳ Ｐゴシック" pitchFamily="-111" charset="-128"/>
              </a:rPr>
              <a:t>Evidence-Based Practices in Classroom Management</a:t>
            </a:r>
          </a:p>
        </p:txBody>
      </p:sp>
      <p:sp>
        <p:nvSpPr>
          <p:cNvPr id="766979" name="Rectangle 3"/>
          <p:cNvSpPr>
            <a:spLocks noGrp="1" noChangeArrowheads="1"/>
          </p:cNvSpPr>
          <p:nvPr>
            <p:ph type="body" idx="1"/>
          </p:nvPr>
        </p:nvSpPr>
        <p:spPr>
          <a:xfrm>
            <a:off x="1143000" y="1524000"/>
            <a:ext cx="8001000" cy="5334000"/>
          </a:xfrm>
          <a:noFill/>
        </p:spPr>
        <p:txBody>
          <a:bodyPr/>
          <a:lstStyle/>
          <a:p>
            <a:pPr marL="762000" indent="-762000">
              <a:lnSpc>
                <a:spcPct val="80000"/>
              </a:lnSpc>
              <a:buClr>
                <a:schemeClr val="tx1"/>
              </a:buClr>
              <a:buFontTx/>
              <a:buAutoNum type="arabicPeriod"/>
            </a:pPr>
            <a:r>
              <a:rPr lang="en-US" sz="2400" dirty="0">
                <a:solidFill>
                  <a:srgbClr val="008000"/>
                </a:solidFill>
                <a:latin typeface="+mj-lt"/>
                <a:ea typeface="ＭＳ Ｐゴシック" pitchFamily="-111" charset="-128"/>
                <a:cs typeface="ＭＳ Ｐゴシック" pitchFamily="-111" charset="-128"/>
              </a:rPr>
              <a:t>Minimize crowding </a:t>
            </a:r>
            <a:r>
              <a:rPr lang="en-US" sz="2400" dirty="0">
                <a:latin typeface="+mj-lt"/>
                <a:ea typeface="ＭＳ Ｐゴシック" pitchFamily="-111" charset="-128"/>
                <a:cs typeface="ＭＳ Ｐゴシック" pitchFamily="-111" charset="-128"/>
              </a:rPr>
              <a:t>&amp;</a:t>
            </a:r>
            <a:r>
              <a:rPr lang="en-US" sz="2400" dirty="0">
                <a:solidFill>
                  <a:srgbClr val="3366FF"/>
                </a:solidFill>
                <a:latin typeface="+mj-lt"/>
                <a:ea typeface="ＭＳ Ｐゴシック" pitchFamily="-111" charset="-128"/>
                <a:cs typeface="ＭＳ Ｐゴシック" pitchFamily="-111" charset="-128"/>
              </a:rPr>
              <a:t> </a:t>
            </a:r>
            <a:r>
              <a:rPr lang="en-US" sz="2400" dirty="0">
                <a:solidFill>
                  <a:srgbClr val="008000"/>
                </a:solidFill>
                <a:latin typeface="+mj-lt"/>
                <a:ea typeface="ＭＳ Ｐゴシック" pitchFamily="-111" charset="-128"/>
                <a:cs typeface="ＭＳ Ｐゴシック" pitchFamily="-111" charset="-128"/>
              </a:rPr>
              <a:t>distraction</a:t>
            </a:r>
          </a:p>
          <a:p>
            <a:pPr marL="762000" indent="-762000">
              <a:lnSpc>
                <a:spcPct val="80000"/>
              </a:lnSpc>
              <a:buClr>
                <a:schemeClr val="tx1"/>
              </a:buClr>
              <a:buFontTx/>
              <a:buAutoNum type="arabicPeriod"/>
            </a:pPr>
            <a:r>
              <a:rPr lang="en-US" sz="2400" dirty="0">
                <a:solidFill>
                  <a:srgbClr val="008000"/>
                </a:solidFill>
                <a:latin typeface="+mj-lt"/>
                <a:ea typeface="ＭＳ Ｐゴシック" pitchFamily="-111" charset="-128"/>
                <a:cs typeface="ＭＳ Ｐゴシック" pitchFamily="-111" charset="-128"/>
              </a:rPr>
              <a:t>Maximize structure </a:t>
            </a:r>
            <a:r>
              <a:rPr lang="en-US" sz="2400" dirty="0">
                <a:latin typeface="+mj-lt"/>
                <a:ea typeface="ＭＳ Ｐゴシック" pitchFamily="-111" charset="-128"/>
                <a:cs typeface="ＭＳ Ｐゴシック" pitchFamily="-111" charset="-128"/>
              </a:rPr>
              <a:t>&amp; </a:t>
            </a:r>
            <a:r>
              <a:rPr lang="en-US" sz="2400" dirty="0">
                <a:solidFill>
                  <a:srgbClr val="008000"/>
                </a:solidFill>
                <a:latin typeface="+mj-lt"/>
                <a:ea typeface="ＭＳ Ｐゴシック" pitchFamily="-111" charset="-128"/>
                <a:cs typeface="ＭＳ Ｐゴシック" pitchFamily="-111" charset="-128"/>
              </a:rPr>
              <a:t>predictability</a:t>
            </a:r>
          </a:p>
          <a:p>
            <a:pPr marL="762000" indent="-762000">
              <a:lnSpc>
                <a:spcPct val="80000"/>
              </a:lnSpc>
              <a:buClr>
                <a:schemeClr val="tx1"/>
              </a:buClr>
              <a:buFontTx/>
              <a:buAutoNum type="arabicPeriod"/>
            </a:pPr>
            <a:r>
              <a:rPr lang="en-US" sz="2400" dirty="0">
                <a:latin typeface="+mj-lt"/>
                <a:ea typeface="ＭＳ Ｐゴシック" pitchFamily="-111" charset="-128"/>
                <a:cs typeface="ＭＳ Ｐゴシック" pitchFamily="-111" charset="-128"/>
              </a:rPr>
              <a:t>State, review, &amp; reinforce positively stated </a:t>
            </a:r>
            <a:r>
              <a:rPr lang="en-US" sz="2400" dirty="0">
                <a:solidFill>
                  <a:srgbClr val="008000"/>
                </a:solidFill>
                <a:latin typeface="+mj-lt"/>
                <a:ea typeface="ＭＳ Ｐゴシック" pitchFamily="-111" charset="-128"/>
                <a:cs typeface="ＭＳ Ｐゴシック" pitchFamily="-111" charset="-128"/>
              </a:rPr>
              <a:t>expectations</a:t>
            </a:r>
            <a:r>
              <a:rPr lang="en-US" sz="24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400" dirty="0">
                <a:latin typeface="+mj-lt"/>
                <a:ea typeface="ＭＳ Ｐゴシック" pitchFamily="-111" charset="-128"/>
                <a:cs typeface="ＭＳ Ｐゴシック" pitchFamily="-111" charset="-128"/>
              </a:rPr>
              <a:t>Provide more </a:t>
            </a:r>
            <a:r>
              <a:rPr lang="en-US" sz="2400" dirty="0">
                <a:solidFill>
                  <a:srgbClr val="008000"/>
                </a:solidFill>
                <a:latin typeface="+mj-lt"/>
                <a:ea typeface="ＭＳ Ｐゴシック" pitchFamily="-111" charset="-128"/>
                <a:cs typeface="ＭＳ Ｐゴシック" pitchFamily="-111" charset="-128"/>
              </a:rPr>
              <a:t>acknowledgement</a:t>
            </a:r>
            <a:r>
              <a:rPr lang="en-US" sz="2400" dirty="0">
                <a:solidFill>
                  <a:srgbClr val="3366FF"/>
                </a:solidFill>
                <a:latin typeface="+mj-lt"/>
                <a:ea typeface="ＭＳ Ｐゴシック" pitchFamily="-111" charset="-128"/>
                <a:cs typeface="ＭＳ Ｐゴシック" pitchFamily="-111" charset="-128"/>
              </a:rPr>
              <a:t> </a:t>
            </a:r>
            <a:r>
              <a:rPr lang="en-US" sz="2400" dirty="0">
                <a:latin typeface="+mj-lt"/>
                <a:ea typeface="ＭＳ Ｐゴシック" pitchFamily="-111" charset="-128"/>
                <a:cs typeface="ＭＳ Ｐゴシック" pitchFamily="-111" charset="-128"/>
              </a:rPr>
              <a:t>for appropriate than inappropriate behaviors.</a:t>
            </a:r>
          </a:p>
          <a:p>
            <a:pPr marL="762000" indent="-762000">
              <a:lnSpc>
                <a:spcPct val="80000"/>
              </a:lnSpc>
              <a:buClr>
                <a:schemeClr val="tx1"/>
              </a:buClr>
              <a:buFontTx/>
              <a:buAutoNum type="arabicPeriod"/>
            </a:pPr>
            <a:r>
              <a:rPr lang="en-US" sz="2400" dirty="0">
                <a:latin typeface="+mj-lt"/>
                <a:ea typeface="ＭＳ Ｐゴシック" pitchFamily="-111" charset="-128"/>
                <a:cs typeface="ＭＳ Ｐゴシック" pitchFamily="-111" charset="-128"/>
              </a:rPr>
              <a:t>Maximize varied </a:t>
            </a:r>
            <a:r>
              <a:rPr lang="en-US" sz="2400" dirty="0">
                <a:solidFill>
                  <a:srgbClr val="008000"/>
                </a:solidFill>
                <a:latin typeface="+mj-lt"/>
                <a:ea typeface="ＭＳ Ｐゴシック" pitchFamily="-111" charset="-128"/>
                <a:cs typeface="ＭＳ Ｐゴシック" pitchFamily="-111" charset="-128"/>
              </a:rPr>
              <a:t>opportunities to respond</a:t>
            </a:r>
            <a:r>
              <a:rPr lang="en-US" sz="24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400" dirty="0">
                <a:latin typeface="+mj-lt"/>
                <a:ea typeface="ＭＳ Ｐゴシック" pitchFamily="-111" charset="-128"/>
                <a:cs typeface="ＭＳ Ｐゴシック" pitchFamily="-111" charset="-128"/>
              </a:rPr>
              <a:t>Maximize </a:t>
            </a:r>
            <a:r>
              <a:rPr lang="en-US" sz="2400" dirty="0">
                <a:solidFill>
                  <a:srgbClr val="008000"/>
                </a:solidFill>
                <a:latin typeface="+mj-lt"/>
                <a:ea typeface="ＭＳ Ｐゴシック" pitchFamily="-111" charset="-128"/>
                <a:cs typeface="ＭＳ Ｐゴシック" pitchFamily="-111" charset="-128"/>
              </a:rPr>
              <a:t>active engagement</a:t>
            </a:r>
            <a:r>
              <a:rPr lang="en-US" sz="24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400" dirty="0">
                <a:latin typeface="+mj-lt"/>
                <a:ea typeface="ＭＳ Ｐゴシック" pitchFamily="-111" charset="-128"/>
                <a:cs typeface="ＭＳ Ｐゴシック" pitchFamily="-111" charset="-128"/>
              </a:rPr>
              <a:t>Actively &amp; continuously </a:t>
            </a:r>
            <a:r>
              <a:rPr lang="en-US" sz="2400" dirty="0">
                <a:solidFill>
                  <a:srgbClr val="008000"/>
                </a:solidFill>
                <a:latin typeface="+mj-lt"/>
                <a:ea typeface="ＭＳ Ｐゴシック" pitchFamily="-111" charset="-128"/>
                <a:cs typeface="ＭＳ Ｐゴシック" pitchFamily="-111" charset="-128"/>
              </a:rPr>
              <a:t>supervise</a:t>
            </a:r>
            <a:r>
              <a:rPr lang="en-US" sz="24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400" dirty="0">
                <a:solidFill>
                  <a:srgbClr val="008000"/>
                </a:solidFill>
                <a:latin typeface="+mj-lt"/>
                <a:ea typeface="ＭＳ Ｐゴシック" pitchFamily="-111" charset="-128"/>
                <a:cs typeface="ＭＳ Ｐゴシック" pitchFamily="-111" charset="-128"/>
              </a:rPr>
              <a:t>Respond</a:t>
            </a:r>
            <a:r>
              <a:rPr lang="en-US" sz="2400" dirty="0">
                <a:solidFill>
                  <a:srgbClr val="3366FF"/>
                </a:solidFill>
                <a:latin typeface="+mj-lt"/>
                <a:ea typeface="ＭＳ Ｐゴシック" pitchFamily="-111" charset="-128"/>
                <a:cs typeface="ＭＳ Ｐゴシック" pitchFamily="-111" charset="-128"/>
              </a:rPr>
              <a:t> </a:t>
            </a:r>
            <a:r>
              <a:rPr lang="en-US" sz="2400" dirty="0">
                <a:latin typeface="+mj-lt"/>
                <a:ea typeface="ＭＳ Ｐゴシック" pitchFamily="-111" charset="-128"/>
                <a:cs typeface="ＭＳ Ｐゴシック" pitchFamily="-111" charset="-128"/>
              </a:rPr>
              <a:t>to inappropriate behaviors quickly, positively, &amp; directly.</a:t>
            </a:r>
          </a:p>
          <a:p>
            <a:pPr marL="762000" indent="-762000">
              <a:lnSpc>
                <a:spcPct val="80000"/>
              </a:lnSpc>
              <a:buClr>
                <a:schemeClr val="tx1"/>
              </a:buClr>
              <a:buFontTx/>
              <a:buAutoNum type="arabicPeriod"/>
            </a:pPr>
            <a:r>
              <a:rPr lang="en-US" sz="2400" dirty="0">
                <a:latin typeface="+mj-lt"/>
                <a:ea typeface="ＭＳ Ｐゴシック" pitchFamily="-111" charset="-128"/>
                <a:cs typeface="ＭＳ Ｐゴシック" pitchFamily="-111" charset="-128"/>
              </a:rPr>
              <a:t>Establish multiple strategies for </a:t>
            </a:r>
            <a:r>
              <a:rPr lang="en-US" sz="2400" dirty="0">
                <a:solidFill>
                  <a:srgbClr val="008000"/>
                </a:solidFill>
                <a:latin typeface="+mj-lt"/>
                <a:ea typeface="ＭＳ Ｐゴシック" pitchFamily="-111" charset="-128"/>
                <a:cs typeface="ＭＳ Ｐゴシック" pitchFamily="-111" charset="-128"/>
              </a:rPr>
              <a:t>acknowledging</a:t>
            </a:r>
            <a:r>
              <a:rPr lang="en-US" sz="2400" dirty="0">
                <a:solidFill>
                  <a:srgbClr val="3366FF"/>
                </a:solidFill>
                <a:latin typeface="+mj-lt"/>
                <a:ea typeface="ＭＳ Ｐゴシック" pitchFamily="-111" charset="-128"/>
                <a:cs typeface="ＭＳ Ｐゴシック" pitchFamily="-111" charset="-128"/>
              </a:rPr>
              <a:t> </a:t>
            </a:r>
            <a:r>
              <a:rPr lang="en-US" sz="2400" dirty="0">
                <a:solidFill>
                  <a:srgbClr val="008000"/>
                </a:solidFill>
                <a:latin typeface="+mj-lt"/>
                <a:ea typeface="ＭＳ Ｐゴシック" pitchFamily="-111" charset="-128"/>
                <a:cs typeface="ＭＳ Ｐゴシック" pitchFamily="-111" charset="-128"/>
              </a:rPr>
              <a:t>appropriate behavior</a:t>
            </a:r>
            <a:r>
              <a:rPr lang="en-US" sz="24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400" dirty="0">
                <a:latin typeface="+mj-lt"/>
                <a:ea typeface="ＭＳ Ｐゴシック" pitchFamily="-111" charset="-128"/>
                <a:cs typeface="ＭＳ Ｐゴシック" pitchFamily="-111" charset="-128"/>
              </a:rPr>
              <a:t>Generally provide </a:t>
            </a:r>
            <a:r>
              <a:rPr lang="en-US" sz="2400" dirty="0">
                <a:solidFill>
                  <a:srgbClr val="008000"/>
                </a:solidFill>
                <a:latin typeface="+mj-lt"/>
                <a:ea typeface="ＭＳ Ｐゴシック" pitchFamily="-111" charset="-128"/>
                <a:cs typeface="ＭＳ Ｐゴシック" pitchFamily="-111" charset="-128"/>
              </a:rPr>
              <a:t>specific feedback </a:t>
            </a:r>
            <a:r>
              <a:rPr lang="en-US" sz="2400" dirty="0">
                <a:latin typeface="+mj-lt"/>
                <a:ea typeface="ＭＳ Ｐゴシック" pitchFamily="-111" charset="-128"/>
                <a:cs typeface="ＭＳ Ｐゴシック" pitchFamily="-111" charset="-128"/>
              </a:rPr>
              <a:t>for errors &amp; corrects.</a:t>
            </a:r>
          </a:p>
          <a:p>
            <a:pPr marL="762000" indent="-762000">
              <a:lnSpc>
                <a:spcPct val="80000"/>
              </a:lnSpc>
              <a:buClr>
                <a:schemeClr val="tx1"/>
              </a:buClr>
            </a:pPr>
            <a:endParaRPr lang="en-US" sz="2400" dirty="0">
              <a:latin typeface="+mj-lt"/>
              <a:ea typeface="ＭＳ Ｐゴシック" pitchFamily="-111" charset="-128"/>
              <a:cs typeface="ＭＳ Ｐゴシック" pitchFamily="-111" charset="-128"/>
            </a:endParaRPr>
          </a:p>
        </p:txBody>
      </p:sp>
      <p:grpSp>
        <p:nvGrpSpPr>
          <p:cNvPr id="7" name="Group 6"/>
          <p:cNvGrpSpPr/>
          <p:nvPr/>
        </p:nvGrpSpPr>
        <p:grpSpPr>
          <a:xfrm>
            <a:off x="-140380" y="5257800"/>
            <a:ext cx="1588180" cy="1676401"/>
            <a:chOff x="-140380" y="5333999"/>
            <a:chExt cx="1588180" cy="1676401"/>
          </a:xfrm>
        </p:grpSpPr>
        <p:pic>
          <p:nvPicPr>
            <p:cNvPr id="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8"/>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IV.A</a:t>
              </a:r>
            </a:p>
          </p:txBody>
        </p:sp>
      </p:gr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38200"/>
            <a:ext cx="939800" cy="990600"/>
          </a:xfrm>
          <a:prstGeom prst="rect">
            <a:avLst/>
          </a:prstGeom>
          <a:noFill/>
          <a:ln>
            <a:noFill/>
          </a:ln>
        </p:spPr>
      </p:pic>
    </p:spTree>
    <p:extLst>
      <p:ext uri="{BB962C8B-B14F-4D97-AF65-F5344CB8AC3E}">
        <p14:creationId xmlns:p14="http://schemas.microsoft.com/office/powerpoint/2010/main" val="1000115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F00"/>
          </a:solidFill>
        </p:spPr>
        <p:txBody>
          <a:bodyPr/>
          <a:lstStyle/>
          <a:p>
            <a:r>
              <a:rPr lang="en-US" sz="4000" dirty="0">
                <a:solidFill>
                  <a:schemeClr val="bg1"/>
                </a:solidFill>
              </a:rPr>
              <a:t>Key Features of Effective Alignment</a:t>
            </a:r>
          </a:p>
        </p:txBody>
      </p:sp>
      <p:sp>
        <p:nvSpPr>
          <p:cNvPr id="3" name="Content Placeholder 2"/>
          <p:cNvSpPr>
            <a:spLocks noGrp="1"/>
          </p:cNvSpPr>
          <p:nvPr>
            <p:ph idx="1"/>
          </p:nvPr>
        </p:nvSpPr>
        <p:spPr>
          <a:xfrm>
            <a:off x="457200" y="1524000"/>
            <a:ext cx="8229600" cy="5059362"/>
          </a:xfrm>
        </p:spPr>
        <p:txBody>
          <a:bodyPr/>
          <a:lstStyle/>
          <a:p>
            <a:pPr>
              <a:spcAft>
                <a:spcPts val="600"/>
              </a:spcAft>
            </a:pPr>
            <a:r>
              <a:rPr lang="en-US" sz="2000" dirty="0"/>
              <a:t>Align multiple initiatives at the organizational level where a common budget authority exists.</a:t>
            </a:r>
          </a:p>
          <a:p>
            <a:pPr>
              <a:spcAft>
                <a:spcPts val="600"/>
              </a:spcAft>
            </a:pPr>
            <a:r>
              <a:rPr lang="en-US" sz="2000" dirty="0"/>
              <a:t>Align multiple initiatives by using a common outcome measure to assess effectiveness.</a:t>
            </a:r>
          </a:p>
          <a:p>
            <a:pPr>
              <a:spcAft>
                <a:spcPts val="600"/>
              </a:spcAft>
            </a:pPr>
            <a:r>
              <a:rPr lang="en-US" sz="2000" dirty="0"/>
              <a:t>Build aligned professional development by comparing and combining the “core features” of multiple initiatives.</a:t>
            </a:r>
          </a:p>
          <a:p>
            <a:pPr lvl="1">
              <a:spcAft>
                <a:spcPts val="600"/>
              </a:spcAft>
            </a:pPr>
            <a:r>
              <a:rPr lang="en-US" sz="1800" dirty="0"/>
              <a:t>Compare fundamental assumptions</a:t>
            </a:r>
          </a:p>
          <a:p>
            <a:pPr lvl="1">
              <a:spcAft>
                <a:spcPts val="600"/>
              </a:spcAft>
            </a:pPr>
            <a:r>
              <a:rPr lang="en-US" sz="1800" dirty="0"/>
              <a:t>Start with common “core features” and compare the practices used to achieve these features.</a:t>
            </a:r>
          </a:p>
          <a:p>
            <a:pPr lvl="1">
              <a:spcAft>
                <a:spcPts val="600"/>
              </a:spcAft>
            </a:pPr>
            <a:r>
              <a:rPr lang="en-US" sz="1800" dirty="0"/>
              <a:t>Determine how to incorporate additional core features with efficiency</a:t>
            </a:r>
          </a:p>
          <a:p>
            <a:pPr lvl="1">
              <a:spcAft>
                <a:spcPts val="600"/>
              </a:spcAft>
            </a:pPr>
            <a:r>
              <a:rPr lang="en-US" sz="1800" dirty="0"/>
              <a:t>Build single Professional Development curricula that combine core features.</a:t>
            </a:r>
          </a:p>
          <a:p>
            <a:pPr>
              <a:spcAft>
                <a:spcPts val="600"/>
              </a:spcAft>
            </a:pPr>
            <a:r>
              <a:rPr lang="en-US" sz="2000" dirty="0"/>
              <a:t>Resolve Logic Model Conflict</a:t>
            </a:r>
          </a:p>
        </p:txBody>
      </p:sp>
    </p:spTree>
    <p:extLst>
      <p:ext uri="{BB962C8B-B14F-4D97-AF65-F5344CB8AC3E}">
        <p14:creationId xmlns:p14="http://schemas.microsoft.com/office/powerpoint/2010/main" val="4262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69656"/>
            <a:ext cx="8229600" cy="1600200"/>
          </a:xfrm>
        </p:spPr>
        <p:txBody>
          <a:bodyPr/>
          <a:lstStyle/>
          <a:p>
            <a:r>
              <a:rPr lang="en-US" sz="4000" dirty="0"/>
              <a:t>Core Feature Analysis</a:t>
            </a:r>
          </a:p>
        </p:txBody>
      </p:sp>
      <p:sp>
        <p:nvSpPr>
          <p:cNvPr id="4" name="Oval 3"/>
          <p:cNvSpPr/>
          <p:nvPr/>
        </p:nvSpPr>
        <p:spPr>
          <a:xfrm>
            <a:off x="522767" y="660344"/>
            <a:ext cx="2819400" cy="1828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Core Features</a:t>
            </a:r>
          </a:p>
        </p:txBody>
      </p:sp>
      <p:sp>
        <p:nvSpPr>
          <p:cNvPr id="5" name="Oval 4"/>
          <p:cNvSpPr/>
          <p:nvPr/>
        </p:nvSpPr>
        <p:spPr>
          <a:xfrm>
            <a:off x="590107" y="2489144"/>
            <a:ext cx="2819400" cy="1828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Core Features</a:t>
            </a:r>
          </a:p>
        </p:txBody>
      </p:sp>
      <p:sp>
        <p:nvSpPr>
          <p:cNvPr id="6" name="Oval 5"/>
          <p:cNvSpPr/>
          <p:nvPr/>
        </p:nvSpPr>
        <p:spPr>
          <a:xfrm>
            <a:off x="590107" y="4261237"/>
            <a:ext cx="2819400" cy="1828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Core Features</a:t>
            </a:r>
          </a:p>
        </p:txBody>
      </p:sp>
      <p:sp>
        <p:nvSpPr>
          <p:cNvPr id="7" name="Hexagon 6"/>
          <p:cNvSpPr/>
          <p:nvPr/>
        </p:nvSpPr>
        <p:spPr>
          <a:xfrm>
            <a:off x="3733800" y="1803344"/>
            <a:ext cx="2667000" cy="2895600"/>
          </a:xfrm>
          <a:prstGeom prst="hexago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Fidelity</a:t>
            </a:r>
          </a:p>
          <a:p>
            <a:pPr algn="ctr"/>
            <a:r>
              <a:rPr lang="en-US" sz="2800" dirty="0">
                <a:solidFill>
                  <a:schemeClr val="tx1"/>
                </a:solidFill>
                <a:latin typeface="Times New Roman" panose="02020603050405020304" pitchFamily="18" charset="0"/>
                <a:cs typeface="Times New Roman" panose="02020603050405020304" pitchFamily="18" charset="0"/>
              </a:rPr>
              <a:t>Measure</a:t>
            </a:r>
          </a:p>
        </p:txBody>
      </p:sp>
      <p:sp>
        <p:nvSpPr>
          <p:cNvPr id="8" name="Rounded Rectangle 7"/>
          <p:cNvSpPr/>
          <p:nvPr/>
        </p:nvSpPr>
        <p:spPr>
          <a:xfrm>
            <a:off x="7010400" y="965144"/>
            <a:ext cx="1828800" cy="4648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Training Plan</a:t>
            </a:r>
          </a:p>
        </p:txBody>
      </p:sp>
      <p:cxnSp>
        <p:nvCxnSpPr>
          <p:cNvPr id="10" name="Straight Arrow Connector 9"/>
          <p:cNvCxnSpPr/>
          <p:nvPr/>
        </p:nvCxnSpPr>
        <p:spPr>
          <a:xfrm>
            <a:off x="2667000" y="736544"/>
            <a:ext cx="4267200" cy="1447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09507" y="4317944"/>
            <a:ext cx="3524693" cy="1143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3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71613-05A8-5C44-AD85-28421B0E7F7C}"/>
              </a:ext>
            </a:extLst>
          </p:cNvPr>
          <p:cNvSpPr>
            <a:spLocks noGrp="1"/>
          </p:cNvSpPr>
          <p:nvPr>
            <p:ph idx="1"/>
          </p:nvPr>
        </p:nvSpPr>
        <p:spPr/>
        <p:txBody>
          <a:bodyPr>
            <a:normAutofit fontScale="85000" lnSpcReduction="20000"/>
          </a:bodyPr>
          <a:lstStyle/>
          <a:p>
            <a:r>
              <a:rPr lang="en-US" dirty="0"/>
              <a:t>Define family engagement at the school and district level that is linked to systems and practices</a:t>
            </a:r>
            <a:endParaRPr lang="en-US" sz="1575" dirty="0"/>
          </a:p>
          <a:p>
            <a:endParaRPr lang="en-US" dirty="0"/>
          </a:p>
          <a:p>
            <a:r>
              <a:rPr lang="en-US" dirty="0"/>
              <a:t>Improve proactive outreach to families and strengthen multidirectional communication</a:t>
            </a:r>
            <a:endParaRPr lang="en-US" sz="1575" dirty="0"/>
          </a:p>
          <a:p>
            <a:pPr marL="0" indent="0">
              <a:buNone/>
            </a:pPr>
            <a:endParaRPr lang="en-US" dirty="0"/>
          </a:p>
          <a:p>
            <a:r>
              <a:rPr lang="en-US" dirty="0"/>
              <a:t>Differentiate approaches so all families can access information and engage</a:t>
            </a:r>
            <a:endParaRPr lang="en-US" sz="1575" dirty="0"/>
          </a:p>
          <a:p>
            <a:endParaRPr lang="en-US" dirty="0"/>
          </a:p>
          <a:p>
            <a:r>
              <a:rPr lang="en-US" dirty="0"/>
              <a:t>Assume that the most effective and efficient support for a student is from their family</a:t>
            </a:r>
            <a:endParaRPr lang="en-US" sz="1575" dirty="0"/>
          </a:p>
          <a:p>
            <a:endParaRPr lang="en-US" dirty="0"/>
          </a:p>
          <a:p>
            <a:pPr marL="385763" indent="-385763">
              <a:buAutoNum type="arabicPeriod"/>
            </a:pPr>
            <a:endParaRPr lang="en-US" dirty="0"/>
          </a:p>
        </p:txBody>
      </p:sp>
      <p:sp>
        <p:nvSpPr>
          <p:cNvPr id="4" name="TextBox 3">
            <a:extLst>
              <a:ext uri="{FF2B5EF4-FFF2-40B4-BE49-F238E27FC236}">
                <a16:creationId xmlns:a16="http://schemas.microsoft.com/office/drawing/2014/main" id="{603B6DEE-4562-F841-BF71-B99688F080C6}"/>
              </a:ext>
            </a:extLst>
          </p:cNvPr>
          <p:cNvSpPr txBox="1"/>
          <p:nvPr/>
        </p:nvSpPr>
        <p:spPr>
          <a:xfrm>
            <a:off x="1143000" y="6400800"/>
            <a:ext cx="6412875" cy="230832"/>
          </a:xfrm>
          <a:prstGeom prst="rect">
            <a:avLst/>
          </a:prstGeom>
          <a:noFill/>
        </p:spPr>
        <p:txBody>
          <a:bodyPr wrap="square" rtlCol="0">
            <a:spAutoFit/>
          </a:bodyPr>
          <a:lstStyle/>
          <a:p>
            <a:pPr algn="ctr"/>
            <a:r>
              <a:rPr lang="en-US" sz="900" dirty="0" err="1"/>
              <a:t>Dishion</a:t>
            </a:r>
            <a:r>
              <a:rPr lang="en-US" sz="900" dirty="0"/>
              <a:t> (2011); Garbacz (in press); Horner (2017); Mapp &amp; Hong (2010); Moore et al. (2016)</a:t>
            </a:r>
          </a:p>
        </p:txBody>
      </p:sp>
      <p:sp>
        <p:nvSpPr>
          <p:cNvPr id="5" name="Title 1">
            <a:extLst>
              <a:ext uri="{FF2B5EF4-FFF2-40B4-BE49-F238E27FC236}">
                <a16:creationId xmlns:a16="http://schemas.microsoft.com/office/drawing/2014/main" id="{0116CBA5-9990-9847-8553-F35B5B92A4E8}"/>
              </a:ext>
            </a:extLst>
          </p:cNvPr>
          <p:cNvSpPr txBox="1">
            <a:spLocks/>
          </p:cNvSpPr>
          <p:nvPr/>
        </p:nvSpPr>
        <p:spPr bwMode="auto">
          <a:xfrm>
            <a:off x="406088" y="228600"/>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Key Family Engagement Approaches</a:t>
            </a:r>
          </a:p>
        </p:txBody>
      </p:sp>
    </p:spTree>
    <p:extLst>
      <p:ext uri="{BB962C8B-B14F-4D97-AF65-F5344CB8AC3E}">
        <p14:creationId xmlns:p14="http://schemas.microsoft.com/office/powerpoint/2010/main" val="1742489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11" charset="0"/>
                <a:cs typeface="Britannic Bold" pitchFamily="-111" charset="0"/>
              </a:rPr>
              <a:t>Next Steps</a:t>
            </a:r>
          </a:p>
        </p:txBody>
      </p:sp>
    </p:spTree>
    <p:extLst>
      <p:ext uri="{BB962C8B-B14F-4D97-AF65-F5344CB8AC3E}">
        <p14:creationId xmlns:p14="http://schemas.microsoft.com/office/powerpoint/2010/main" val="293124215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0"/>
            <a:ext cx="9144000" cy="1143000"/>
          </a:xfrm>
          <a:solidFill>
            <a:srgbClr val="008000"/>
          </a:solidFill>
        </p:spPr>
        <p:txBody>
          <a:bodyPr/>
          <a:lstStyle/>
          <a:p>
            <a:pPr eaLnBrk="1" hangingPunct="1"/>
            <a:r>
              <a:rPr lang="en-US" sz="5400" b="1">
                <a:solidFill>
                  <a:schemeClr val="bg1"/>
                </a:solidFill>
              </a:rPr>
              <a:t>Implement Action Plan</a:t>
            </a:r>
          </a:p>
        </p:txBody>
      </p:sp>
      <p:sp>
        <p:nvSpPr>
          <p:cNvPr id="281603" name="Rectangle 3"/>
          <p:cNvSpPr>
            <a:spLocks noGrp="1" noChangeArrowheads="1"/>
          </p:cNvSpPr>
          <p:nvPr>
            <p:ph type="body" idx="1"/>
          </p:nvPr>
        </p:nvSpPr>
        <p:spPr/>
        <p:txBody>
          <a:bodyPr/>
          <a:lstStyle/>
          <a:p>
            <a:pPr eaLnBrk="1" hangingPunct="1"/>
            <a:endParaRPr lang="en-US"/>
          </a:p>
        </p:txBody>
      </p:sp>
      <p:sp>
        <p:nvSpPr>
          <p:cNvPr id="552964" name="Rectangle 4"/>
          <p:cNvSpPr>
            <a:spLocks noChangeArrowheads="1"/>
          </p:cNvSpPr>
          <p:nvPr/>
        </p:nvSpPr>
        <p:spPr bwMode="auto">
          <a:xfrm>
            <a:off x="0" y="1219200"/>
            <a:ext cx="9144000" cy="5638800"/>
          </a:xfrm>
          <a:prstGeom prst="rect">
            <a:avLst/>
          </a:prstGeom>
          <a:solidFill>
            <a:schemeClr val="bg1"/>
          </a:solidFill>
          <a:ln w="57150">
            <a:noFill/>
            <a:miter lim="800000"/>
            <a:headEnd/>
            <a:tailEnd/>
          </a:ln>
        </p:spPr>
        <p:txBody>
          <a:bodyPr>
            <a:prstTxWarp prst="textNoShape">
              <a:avLst/>
            </a:prstTxWarp>
          </a:bodyPr>
          <a:lstStyle/>
          <a:p>
            <a:pPr marL="342900" indent="-342900">
              <a:spcBef>
                <a:spcPct val="20000"/>
              </a:spcBef>
              <a:buFontTx/>
              <a:buChar char="•"/>
            </a:pPr>
            <a:r>
              <a:rPr lang="en-US" sz="3200" dirty="0">
                <a:latin typeface="+mj-lt"/>
              </a:rPr>
              <a:t>Communicate information to staff</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Meet monthly with team</a:t>
            </a:r>
          </a:p>
          <a:p>
            <a:pPr marL="742950" lvl="1" indent="-285750">
              <a:spcBef>
                <a:spcPct val="20000"/>
              </a:spcBef>
              <a:buFontTx/>
              <a:buChar char="–"/>
            </a:pPr>
            <a:r>
              <a:rPr lang="en-US" sz="2600" dirty="0">
                <a:latin typeface="+mj-lt"/>
              </a:rPr>
              <a:t>Review school </a:t>
            </a:r>
            <a:r>
              <a:rPr lang="en-US" sz="2600" b="1" dirty="0">
                <a:solidFill>
                  <a:srgbClr val="FF0000"/>
                </a:solidFill>
                <a:latin typeface="+mj-lt"/>
              </a:rPr>
              <a:t>data</a:t>
            </a:r>
            <a:endParaRPr lang="en-US" sz="2600" b="1" dirty="0">
              <a:latin typeface="+mj-lt"/>
            </a:endParaRPr>
          </a:p>
          <a:p>
            <a:pPr marL="742950" lvl="1" indent="-285750">
              <a:spcBef>
                <a:spcPct val="20000"/>
              </a:spcBef>
              <a:buFontTx/>
              <a:buChar char="–"/>
            </a:pPr>
            <a:r>
              <a:rPr lang="en-US" sz="2600" dirty="0">
                <a:latin typeface="+mj-lt"/>
              </a:rPr>
              <a:t>Review/update </a:t>
            </a:r>
            <a:r>
              <a:rPr lang="en-US" sz="2600" b="1" dirty="0">
                <a:solidFill>
                  <a:srgbClr val="FF0000"/>
                </a:solidFill>
                <a:latin typeface="+mj-lt"/>
              </a:rPr>
              <a:t>action</a:t>
            </a:r>
            <a:r>
              <a:rPr lang="en-US" sz="2600" dirty="0">
                <a:solidFill>
                  <a:srgbClr val="FF0000"/>
                </a:solidFill>
                <a:latin typeface="+mj-lt"/>
              </a:rPr>
              <a:t> </a:t>
            </a:r>
            <a:r>
              <a:rPr lang="en-US" sz="2600" b="1" dirty="0">
                <a:solidFill>
                  <a:srgbClr val="FF0000"/>
                </a:solidFill>
                <a:latin typeface="+mj-lt"/>
              </a:rPr>
              <a:t>plan</a:t>
            </a:r>
            <a:endParaRPr lang="en-US" sz="2600" dirty="0">
              <a:latin typeface="+mj-lt"/>
            </a:endParaRP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Implement activities on action plan</a:t>
            </a:r>
          </a:p>
        </p:txBody>
      </p:sp>
    </p:spTree>
    <p:extLst>
      <p:ext uri="{BB962C8B-B14F-4D97-AF65-F5344CB8AC3E}">
        <p14:creationId xmlns:p14="http://schemas.microsoft.com/office/powerpoint/2010/main" val="36600454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9144000" cy="1143000"/>
          </a:xfrm>
          <a:solidFill>
            <a:srgbClr val="008000"/>
          </a:solidFill>
          <a:ln>
            <a:noFill/>
          </a:ln>
        </p:spPr>
        <p:txBody>
          <a:bodyPr/>
          <a:lstStyle/>
          <a:p>
            <a:pPr eaLnBrk="1" hangingPunct="1"/>
            <a:r>
              <a:rPr lang="en-US" sz="5400" b="1">
                <a:solidFill>
                  <a:srgbClr val="FFFFFF"/>
                </a:solidFill>
              </a:rPr>
              <a:t>Future Support</a:t>
            </a:r>
          </a:p>
        </p:txBody>
      </p:sp>
      <p:sp>
        <p:nvSpPr>
          <p:cNvPr id="283651" name="Rectangle 3"/>
          <p:cNvSpPr>
            <a:spLocks noGrp="1" noChangeArrowheads="1"/>
          </p:cNvSpPr>
          <p:nvPr>
            <p:ph type="body" idx="1"/>
          </p:nvPr>
        </p:nvSpPr>
        <p:spPr/>
        <p:txBody>
          <a:bodyPr/>
          <a:lstStyle/>
          <a:p>
            <a:pPr eaLnBrk="1" hangingPunct="1"/>
            <a:endParaRPr lang="en-US"/>
          </a:p>
        </p:txBody>
      </p:sp>
      <p:sp>
        <p:nvSpPr>
          <p:cNvPr id="994308" name="Rectangle 4"/>
          <p:cNvSpPr>
            <a:spLocks noChangeArrowheads="1"/>
          </p:cNvSpPr>
          <p:nvPr/>
        </p:nvSpPr>
        <p:spPr bwMode="auto">
          <a:xfrm>
            <a:off x="0" y="1219200"/>
            <a:ext cx="9144000" cy="5638800"/>
          </a:xfrm>
          <a:prstGeom prst="rect">
            <a:avLst/>
          </a:prstGeom>
          <a:solidFill>
            <a:schemeClr val="bg1"/>
          </a:solidFill>
          <a:ln w="57150">
            <a:noFill/>
            <a:miter lim="800000"/>
            <a:headEnd/>
            <a:tailEnd/>
          </a:ln>
        </p:spPr>
        <p:txBody>
          <a:bodyPr>
            <a:prstTxWarp prst="textNoShape">
              <a:avLst/>
            </a:prstTxWarp>
          </a:bodyPr>
          <a:lstStyle/>
          <a:p>
            <a:pPr marL="342900" indent="-342900">
              <a:spcBef>
                <a:spcPct val="20000"/>
              </a:spcBef>
              <a:buFontTx/>
              <a:buChar char="•"/>
            </a:pPr>
            <a:r>
              <a:rPr lang="en-US" sz="3200" dirty="0">
                <a:latin typeface="+mj-lt"/>
              </a:rPr>
              <a:t>Use your action plan, data, TIC, and TFI to hold your team accountable (and share info with us).</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Keep in touch with us.</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Coaches and teams will still meet next year (3 times each).</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Have a great spring and summer!</a:t>
            </a:r>
          </a:p>
        </p:txBody>
      </p:sp>
    </p:spTree>
    <p:extLst>
      <p:ext uri="{BB962C8B-B14F-4D97-AF65-F5344CB8AC3E}">
        <p14:creationId xmlns:p14="http://schemas.microsoft.com/office/powerpoint/2010/main" val="28226527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z="8000" dirty="0">
                <a:ea typeface="ＭＳ Ｐゴシック" pitchFamily="-108" charset="-128"/>
                <a:cs typeface="ＭＳ Ｐゴシック" pitchFamily="-108" charset="-128"/>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1200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a:latin typeface="+mj-lt"/>
              </a:endParaRPr>
            </a:p>
          </p:txBody>
        </p:sp>
        <p:sp>
          <p:nvSpPr>
            <p:cNvPr id="21200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1200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a:latin typeface="+mj-lt"/>
              </a:endParaRPr>
            </a:p>
          </p:txBody>
        </p:sp>
        <p:sp>
          <p:nvSpPr>
            <p:cNvPr id="21200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a:latin typeface="+mj-lt"/>
              </a:endParaRPr>
            </a:p>
          </p:txBody>
        </p:sp>
        <p:sp>
          <p:nvSpPr>
            <p:cNvPr id="21200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1200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1200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1200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1200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1201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1201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1201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1198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1198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1198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1199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1199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1199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11999" name="AutoShape 32"/>
            <p:cNvCxnSpPr>
              <a:cxnSpLocks noChangeShapeType="1"/>
              <a:stCxn id="211995" idx="1"/>
              <a:endCxn id="21198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12000" name="AutoShape 33"/>
            <p:cNvCxnSpPr>
              <a:cxnSpLocks noChangeShapeType="1"/>
              <a:stCxn id="211994" idx="1"/>
              <a:endCxn id="21198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11976" name="Group 42"/>
          <p:cNvGrpSpPr>
            <a:grpSpLocks/>
          </p:cNvGrpSpPr>
          <p:nvPr/>
        </p:nvGrpSpPr>
        <p:grpSpPr bwMode="auto">
          <a:xfrm>
            <a:off x="6324600" y="2438400"/>
            <a:ext cx="2497138" cy="2438400"/>
            <a:chOff x="474663" y="304800"/>
            <a:chExt cx="6934200" cy="6324600"/>
          </a:xfrm>
        </p:grpSpPr>
        <p:sp>
          <p:nvSpPr>
            <p:cNvPr id="21197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7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mj-lt"/>
              </a:endParaRPr>
            </a:p>
          </p:txBody>
        </p:sp>
        <p:sp>
          <p:nvSpPr>
            <p:cNvPr id="21197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Classroom</a:t>
              </a:r>
            </a:p>
          </p:txBody>
        </p:sp>
        <p:sp>
          <p:nvSpPr>
            <p:cNvPr id="21198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8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8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mj-lt"/>
              </a:endParaRPr>
            </a:p>
          </p:txBody>
        </p:sp>
        <p:sp>
          <p:nvSpPr>
            <p:cNvPr id="21198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Non-classroom</a:t>
              </a:r>
            </a:p>
          </p:txBody>
        </p:sp>
        <p:sp>
          <p:nvSpPr>
            <p:cNvPr id="21198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Family</a:t>
              </a:r>
            </a:p>
          </p:txBody>
        </p:sp>
        <p:sp>
          <p:nvSpPr>
            <p:cNvPr id="21198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Student</a:t>
              </a:r>
            </a:p>
          </p:txBody>
        </p:sp>
        <p:sp>
          <p:nvSpPr>
            <p:cNvPr id="21198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939800" cy="990600"/>
          </a:xfrm>
          <a:prstGeom prst="rect">
            <a:avLst/>
          </a:prstGeom>
          <a:noFill/>
          <a:ln>
            <a:noFill/>
          </a:ln>
        </p:spPr>
      </p:pic>
    </p:spTree>
    <p:extLst>
      <p:ext uri="{BB962C8B-B14F-4D97-AF65-F5344CB8AC3E}">
        <p14:creationId xmlns:p14="http://schemas.microsoft.com/office/powerpoint/2010/main" val="426114713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pic>
        <p:nvPicPr>
          <p:cNvPr id="58371" name="Picture 1"/>
          <p:cNvPicPr>
            <a:picLocks noChangeAspect="1"/>
          </p:cNvPicPr>
          <p:nvPr/>
        </p:nvPicPr>
        <p:blipFill>
          <a:blip r:embed="rId3"/>
          <a:srcRect/>
          <a:stretch/>
        </p:blipFill>
        <p:spPr bwMode="auto">
          <a:xfrm>
            <a:off x="3488659" y="498411"/>
            <a:ext cx="5655342" cy="3144618"/>
          </a:xfrm>
          <a:prstGeom prst="rect">
            <a:avLst/>
          </a:prstGeom>
          <a:noFill/>
          <a:ln w="9525">
            <a:noFill/>
            <a:miter lim="800000"/>
            <a:headEnd/>
            <a:tailEnd/>
          </a:ln>
        </p:spPr>
      </p:pic>
      <p:sp>
        <p:nvSpPr>
          <p:cNvPr id="3" name="Right Arrow 2"/>
          <p:cNvSpPr>
            <a:spLocks noChangeArrowheads="1"/>
          </p:cNvSpPr>
          <p:nvPr/>
        </p:nvSpPr>
        <p:spPr bwMode="auto">
          <a:xfrm rot="648524">
            <a:off x="919525" y="306758"/>
            <a:ext cx="3383875" cy="1187450"/>
          </a:xfrm>
          <a:prstGeom prst="rightArrow">
            <a:avLst>
              <a:gd name="adj1" fmla="val 50000"/>
              <a:gd name="adj2" fmla="val 50001"/>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a:solidFill>
                  <a:srgbClr val="FF0000"/>
                </a:solidFill>
                <a:latin typeface="Calibri"/>
                <a:ea typeface="+mn-ea"/>
                <a:cs typeface="+mn-cs"/>
              </a:rPr>
              <a:t>pbis.org</a:t>
            </a:r>
            <a:endParaRPr lang="en-US" sz="3200" b="1" dirty="0">
              <a:solidFill>
                <a:srgbClr val="FF0000"/>
              </a:solidFill>
              <a:latin typeface="Calibri"/>
              <a:ea typeface="+mn-ea"/>
              <a:cs typeface="+mn-cs"/>
            </a:endParaRPr>
          </a:p>
        </p:txBody>
      </p:sp>
      <p:pic>
        <p:nvPicPr>
          <p:cNvPr id="58373" name="Content Placeholder 3"/>
          <p:cNvPicPr>
            <a:picLocks noChangeAspect="1"/>
          </p:cNvPicPr>
          <p:nvPr/>
        </p:nvPicPr>
        <p:blipFill>
          <a:blip r:embed="rId4"/>
          <a:srcRect/>
          <a:stretch/>
        </p:blipFill>
        <p:spPr bwMode="auto">
          <a:xfrm>
            <a:off x="304800" y="3074198"/>
            <a:ext cx="5105244" cy="3555202"/>
          </a:xfrm>
          <a:prstGeom prst="rect">
            <a:avLst/>
          </a:prstGeom>
          <a:noFill/>
          <a:ln w="9525">
            <a:noFill/>
            <a:miter lim="800000"/>
            <a:headEnd/>
            <a:tailEnd/>
          </a:ln>
        </p:spPr>
      </p:pic>
      <p:sp>
        <p:nvSpPr>
          <p:cNvPr id="4" name="Left Arrow 3"/>
          <p:cNvSpPr>
            <a:spLocks noChangeArrowheads="1"/>
          </p:cNvSpPr>
          <p:nvPr/>
        </p:nvSpPr>
        <p:spPr bwMode="auto">
          <a:xfrm rot="-872082">
            <a:off x="4189534" y="4961763"/>
            <a:ext cx="3234651" cy="1008063"/>
          </a:xfrm>
          <a:prstGeom prst="leftArrow">
            <a:avLst>
              <a:gd name="adj1" fmla="val 50000"/>
              <a:gd name="adj2" fmla="val 50004"/>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a:solidFill>
                  <a:srgbClr val="FF0000"/>
                </a:solidFill>
                <a:latin typeface="Calibri"/>
                <a:ea typeface="+mn-ea"/>
                <a:cs typeface="+mn-cs"/>
              </a:rPr>
              <a:t>neswpbs.org</a:t>
            </a:r>
            <a:endParaRPr lang="en-US" sz="3200" b="1" dirty="0">
              <a:solidFill>
                <a:srgbClr val="FF0000"/>
              </a:solidFill>
              <a:latin typeface="Calibri"/>
              <a:ea typeface="+mn-ea"/>
              <a:cs typeface="+mn-cs"/>
            </a:endParaRPr>
          </a:p>
        </p:txBody>
      </p:sp>
    </p:spTree>
    <p:extLst>
      <p:ext uri="{BB962C8B-B14F-4D97-AF65-F5344CB8AC3E}">
        <p14:creationId xmlns:p14="http://schemas.microsoft.com/office/powerpoint/2010/main" val="1127450204"/>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1092200" cy="1092200"/>
          </a:xfrm>
          <a:prstGeom prst="rect">
            <a:avLst/>
          </a:prstGeom>
          <a:noFill/>
          <a:ln>
            <a:noFill/>
          </a:ln>
        </p:spPr>
      </p:pic>
    </p:spTree>
    <p:extLst>
      <p:ext uri="{BB962C8B-B14F-4D97-AF65-F5344CB8AC3E}">
        <p14:creationId xmlns:p14="http://schemas.microsoft.com/office/powerpoint/2010/main" val="15307629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no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8001506" y="533400"/>
            <a:ext cx="1142494" cy="114300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467391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AjAfRjJilGez7KxZUkJpw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9460</TotalTime>
  <Words>7476</Words>
  <Application>Microsoft Macintosh PowerPoint</Application>
  <PresentationFormat>On-screen Show (4:3)</PresentationFormat>
  <Paragraphs>1127</Paragraphs>
  <Slides>79</Slides>
  <Notes>47</Notes>
  <HiddenSlides>1</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3</vt:i4>
      </vt:variant>
      <vt:variant>
        <vt:lpstr>Slide Titles</vt:lpstr>
      </vt:variant>
      <vt:variant>
        <vt:i4>79</vt:i4>
      </vt:variant>
    </vt:vector>
  </HeadingPairs>
  <TitlesOfParts>
    <vt:vector size="95" baseType="lpstr">
      <vt:lpstr>Arial</vt:lpstr>
      <vt:lpstr>Britannic Bold</vt:lpstr>
      <vt:lpstr>Calibri</vt:lpstr>
      <vt:lpstr>Chalkboard</vt:lpstr>
      <vt:lpstr>Franklin Gothic Book</vt:lpstr>
      <vt:lpstr>Franklin Gothic Medium</vt:lpstr>
      <vt:lpstr>Times New Roman</vt:lpstr>
      <vt:lpstr>Tw Cen MT</vt:lpstr>
      <vt:lpstr>Wingdings</vt:lpstr>
      <vt:lpstr>Zapf Dingbats</vt:lpstr>
      <vt:lpstr>Default Design</vt:lpstr>
      <vt:lpstr>SWIS 5.0 Look and Feel</vt:lpstr>
      <vt:lpstr>2_Default Design</vt:lpstr>
      <vt:lpstr>Visio</vt:lpstr>
      <vt:lpstr>Worksheet</vt:lpstr>
      <vt:lpstr>Photo Editor Photo</vt:lpstr>
      <vt:lpstr>School-Wide Positive Behavioral Interventions and Supports (SWPBIS)</vt:lpstr>
      <vt:lpstr>Advance Organizer</vt:lpstr>
      <vt:lpstr>MAIN TRAINING OBJECTIVES</vt:lpstr>
      <vt:lpstr>Training Expectations:</vt:lpstr>
      <vt:lpstr>PowerPoint Presentation</vt:lpstr>
      <vt:lpstr>Activity: Please Enter Attendance</vt:lpstr>
      <vt:lpstr>PowerPoint Presentation</vt:lpstr>
      <vt:lpstr>PowerPoint Presentation</vt:lpstr>
      <vt:lpstr>Getting Started with SWPBIS</vt:lpstr>
      <vt:lpstr>Functions</vt:lpstr>
      <vt:lpstr>Avoid Power Struggles </vt:lpstr>
      <vt:lpstr>Neutralizing Routines</vt:lpstr>
      <vt:lpstr>PowerPoint Presentation</vt:lpstr>
      <vt:lpstr>Alignment: Defined (Goodman &amp; Horner, 2015)</vt:lpstr>
      <vt:lpstr>Aligning Initiatives,  Programs, &amp; Practices</vt:lpstr>
      <vt:lpstr>Aligning Initiatives,  Programs, &amp; Practices</vt:lpstr>
      <vt:lpstr>Aligning Initiatives,  Programs, &amp; Practices</vt:lpstr>
      <vt:lpstr>Example: District Community Team’s Guiding Principles </vt:lpstr>
      <vt:lpstr>Aligning Initiatives,  Programs, &amp; Practices</vt:lpstr>
      <vt:lpstr>Aligning Initiatives,  Programs, &amp; Practices</vt:lpstr>
      <vt:lpstr>Example: Alignment, Braiding &amp; Integration</vt:lpstr>
      <vt:lpstr>Aligning Initiatives,  Programs, &amp; Practices</vt:lpstr>
      <vt:lpstr>Example: Alignment, Braiding &amp; Integration</vt:lpstr>
      <vt:lpstr>Aligning Initiatives,  Programs, &amp; Practices</vt:lpstr>
      <vt:lpstr>Aligning Initiatives,  Programs, &amp; Practices</vt:lpstr>
      <vt:lpstr>Example: Installing a Trauma Approach within the Framework of PBIS</vt:lpstr>
      <vt:lpstr>Aligning Initiatives,  Programs, &amp;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Ideas</vt:lpstr>
      <vt:lpstr>Self-Check: Integration and 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Examine your Family-School Practices</vt:lpstr>
      <vt:lpstr>PowerPoint Presentation</vt:lpstr>
      <vt:lpstr>Activity: Action Planning</vt:lpstr>
      <vt:lpstr>Team Implementation Checklist (TIC)</vt:lpstr>
      <vt:lpstr>Lunch</vt:lpstr>
      <vt:lpstr>PowerPoint Presentation</vt:lpstr>
      <vt:lpstr>Leadership Team: Next Steps</vt:lpstr>
      <vt:lpstr>Presenting to Staff</vt:lpstr>
      <vt:lpstr>Presenting to Students</vt:lpstr>
      <vt:lpstr>Consider Creating a PBIS Handbook</vt:lpstr>
      <vt:lpstr>Activity: Action Planning</vt:lpstr>
      <vt:lpstr>Activity: Tier 1 Questions and Answers</vt:lpstr>
      <vt:lpstr>PowerPoint Presentation</vt:lpstr>
      <vt:lpstr>Activity: Action Planning</vt:lpstr>
      <vt:lpstr>PowerPoint Presentation</vt:lpstr>
      <vt:lpstr>MAIN TRAINING OBJECTIVES</vt:lpstr>
      <vt:lpstr>Tier 1 Leadership Team &amp; Coaches Meetings</vt:lpstr>
      <vt:lpstr>PowerPoint Presentation</vt:lpstr>
      <vt:lpstr>Continuum of School-Wide  Instructional and Positive Behavior Support</vt:lpstr>
      <vt:lpstr>Getting Started with SWPBIS</vt:lpstr>
      <vt:lpstr>PowerPoint Presentation</vt:lpstr>
      <vt:lpstr>PowerPoint Presentation</vt:lpstr>
      <vt:lpstr>PowerPoint Presentation</vt:lpstr>
      <vt:lpstr>Non-Classroom Settings:  Basic Management</vt:lpstr>
      <vt:lpstr>Evidence-Based Practices in Classroom Management</vt:lpstr>
      <vt:lpstr>Key Features of Effective Alignment</vt:lpstr>
      <vt:lpstr>Core Feature Analysis</vt:lpstr>
      <vt:lpstr>PowerPoint Presentation</vt:lpstr>
      <vt:lpstr>PowerPoint Presentation</vt:lpstr>
      <vt:lpstr>Implement Action Plan</vt:lpstr>
      <vt:lpstr>Future Support</vt:lpstr>
      <vt:lpstr>Consider Tattoos!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Universal     Secondary       Primary</dc:title>
  <dc:creator>Brandi Simonsen</dc:creator>
  <cp:lastModifiedBy>Feinberg, Adam</cp:lastModifiedBy>
  <cp:revision>365</cp:revision>
  <dcterms:created xsi:type="dcterms:W3CDTF">2015-04-29T12:10:25Z</dcterms:created>
  <dcterms:modified xsi:type="dcterms:W3CDTF">2019-11-22T15:07:13Z</dcterms:modified>
</cp:coreProperties>
</file>