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48" r:id="rId1"/>
    <p:sldMasterId id="2147483649" r:id="rId2"/>
    <p:sldMasterId id="2147483679" r:id="rId3"/>
    <p:sldMasterId id="2147483772" r:id="rId4"/>
    <p:sldMasterId id="2147483787" r:id="rId5"/>
    <p:sldMasterId id="2147483800" r:id="rId6"/>
  </p:sldMasterIdLst>
  <p:notesMasterIdLst>
    <p:notesMasterId r:id="rId175"/>
  </p:notesMasterIdLst>
  <p:handoutMasterIdLst>
    <p:handoutMasterId r:id="rId176"/>
  </p:handoutMasterIdLst>
  <p:sldIdLst>
    <p:sldId id="734" r:id="rId7"/>
    <p:sldId id="259" r:id="rId8"/>
    <p:sldId id="735" r:id="rId9"/>
    <p:sldId id="959" r:id="rId10"/>
    <p:sldId id="963" r:id="rId11"/>
    <p:sldId id="1374" r:id="rId12"/>
    <p:sldId id="1375" r:id="rId13"/>
    <p:sldId id="740" r:id="rId14"/>
    <p:sldId id="1376" r:id="rId15"/>
    <p:sldId id="811" r:id="rId16"/>
    <p:sldId id="962" r:id="rId17"/>
    <p:sldId id="1377" r:id="rId18"/>
    <p:sldId id="1167" r:id="rId19"/>
    <p:sldId id="1378" r:id="rId20"/>
    <p:sldId id="1169" r:id="rId21"/>
    <p:sldId id="1163" r:id="rId22"/>
    <p:sldId id="1179" r:id="rId23"/>
    <p:sldId id="1162" r:id="rId24"/>
    <p:sldId id="1182" r:id="rId25"/>
    <p:sldId id="1379" r:id="rId26"/>
    <p:sldId id="1181" r:id="rId27"/>
    <p:sldId id="1380" r:id="rId28"/>
    <p:sldId id="1183" r:id="rId29"/>
    <p:sldId id="1157" r:id="rId30"/>
    <p:sldId id="1445" r:id="rId31"/>
    <p:sldId id="1366" r:id="rId32"/>
    <p:sldId id="1381" r:id="rId33"/>
    <p:sldId id="1382" r:id="rId34"/>
    <p:sldId id="1383" r:id="rId35"/>
    <p:sldId id="1176" r:id="rId36"/>
    <p:sldId id="1209" r:id="rId37"/>
    <p:sldId id="1132" r:id="rId38"/>
    <p:sldId id="1367" r:id="rId39"/>
    <p:sldId id="1384" r:id="rId40"/>
    <p:sldId id="1385" r:id="rId41"/>
    <p:sldId id="1188" r:id="rId42"/>
    <p:sldId id="1386" r:id="rId43"/>
    <p:sldId id="1187" r:id="rId44"/>
    <p:sldId id="1285" r:id="rId45"/>
    <p:sldId id="1090" r:id="rId46"/>
    <p:sldId id="1369" r:id="rId47"/>
    <p:sldId id="1387" r:id="rId48"/>
    <p:sldId id="1192" r:id="rId49"/>
    <p:sldId id="1388" r:id="rId50"/>
    <p:sldId id="1389" r:id="rId51"/>
    <p:sldId id="1033" r:id="rId52"/>
    <p:sldId id="1198" r:id="rId53"/>
    <p:sldId id="1286" r:id="rId54"/>
    <p:sldId id="1370" r:id="rId55"/>
    <p:sldId id="1422" r:id="rId56"/>
    <p:sldId id="1423" r:id="rId57"/>
    <p:sldId id="1424" r:id="rId58"/>
    <p:sldId id="1425" r:id="rId59"/>
    <p:sldId id="1480" r:id="rId60"/>
    <p:sldId id="1481" r:id="rId61"/>
    <p:sldId id="1492" r:id="rId62"/>
    <p:sldId id="1493" r:id="rId63"/>
    <p:sldId id="1504" r:id="rId64"/>
    <p:sldId id="1391" r:id="rId65"/>
    <p:sldId id="1207" r:id="rId66"/>
    <p:sldId id="1199" r:id="rId67"/>
    <p:sldId id="1202" r:id="rId68"/>
    <p:sldId id="1203" r:id="rId69"/>
    <p:sldId id="1164" r:id="rId70"/>
    <p:sldId id="1219" r:id="rId71"/>
    <p:sldId id="1166" r:id="rId72"/>
    <p:sldId id="1206" r:id="rId73"/>
    <p:sldId id="1211" r:id="rId74"/>
    <p:sldId id="1213" r:id="rId75"/>
    <p:sldId id="1214" r:id="rId76"/>
    <p:sldId id="1395" r:id="rId77"/>
    <p:sldId id="1215" r:id="rId78"/>
    <p:sldId id="1216" r:id="rId79"/>
    <p:sldId id="1217" r:id="rId80"/>
    <p:sldId id="1208" r:id="rId81"/>
    <p:sldId id="1482" r:id="rId82"/>
    <p:sldId id="1483" r:id="rId83"/>
    <p:sldId id="1225" r:id="rId84"/>
    <p:sldId id="1226" r:id="rId85"/>
    <p:sldId id="1227" r:id="rId86"/>
    <p:sldId id="1228" r:id="rId87"/>
    <p:sldId id="1229" r:id="rId88"/>
    <p:sldId id="1484" r:id="rId89"/>
    <p:sldId id="1494" r:id="rId90"/>
    <p:sldId id="1401" r:id="rId91"/>
    <p:sldId id="1485" r:id="rId92"/>
    <p:sldId id="1495" r:id="rId93"/>
    <p:sldId id="1407" r:id="rId94"/>
    <p:sldId id="1402" r:id="rId95"/>
    <p:sldId id="1403" r:id="rId96"/>
    <p:sldId id="1404" r:id="rId97"/>
    <p:sldId id="1398" r:id="rId98"/>
    <p:sldId id="1446" r:id="rId99"/>
    <p:sldId id="1405" r:id="rId100"/>
    <p:sldId id="1406" r:id="rId101"/>
    <p:sldId id="1408" r:id="rId102"/>
    <p:sldId id="1410" r:id="rId103"/>
    <p:sldId id="1411" r:id="rId104"/>
    <p:sldId id="1412" r:id="rId105"/>
    <p:sldId id="1413" r:id="rId106"/>
    <p:sldId id="1414" r:id="rId107"/>
    <p:sldId id="1415" r:id="rId108"/>
    <p:sldId id="1416" r:id="rId109"/>
    <p:sldId id="1417" r:id="rId110"/>
    <p:sldId id="1418" r:id="rId111"/>
    <p:sldId id="1409" r:id="rId112"/>
    <p:sldId id="1503" r:id="rId113"/>
    <p:sldId id="1436" r:id="rId114"/>
    <p:sldId id="1307" r:id="rId115"/>
    <p:sldId id="1308" r:id="rId116"/>
    <p:sldId id="1502" r:id="rId117"/>
    <p:sldId id="1310" r:id="rId118"/>
    <p:sldId id="1311" r:id="rId119"/>
    <p:sldId id="1505" r:id="rId120"/>
    <p:sldId id="1312" r:id="rId121"/>
    <p:sldId id="1447" r:id="rId122"/>
    <p:sldId id="1486" r:id="rId123"/>
    <p:sldId id="1448" r:id="rId124"/>
    <p:sldId id="1456" r:id="rId125"/>
    <p:sldId id="1460" r:id="rId126"/>
    <p:sldId id="1487" r:id="rId127"/>
    <p:sldId id="1496" r:id="rId128"/>
    <p:sldId id="1471" r:id="rId129"/>
    <p:sldId id="1472" r:id="rId130"/>
    <p:sldId id="1454" r:id="rId131"/>
    <p:sldId id="1458" r:id="rId132"/>
    <p:sldId id="1470" r:id="rId133"/>
    <p:sldId id="1461" r:id="rId134"/>
    <p:sldId id="1497" r:id="rId135"/>
    <p:sldId id="1498" r:id="rId136"/>
    <p:sldId id="1499" r:id="rId137"/>
    <p:sldId id="1500" r:id="rId138"/>
    <p:sldId id="1501" r:id="rId139"/>
    <p:sldId id="1466" r:id="rId140"/>
    <p:sldId id="1452" r:id="rId141"/>
    <p:sldId id="1459" r:id="rId142"/>
    <p:sldId id="1468" r:id="rId143"/>
    <p:sldId id="1453" r:id="rId144"/>
    <p:sldId id="1467" r:id="rId145"/>
    <p:sldId id="1506" r:id="rId146"/>
    <p:sldId id="1507" r:id="rId147"/>
    <p:sldId id="1457" r:id="rId148"/>
    <p:sldId id="1508" r:id="rId149"/>
    <p:sldId id="1469" r:id="rId150"/>
    <p:sldId id="1371" r:id="rId151"/>
    <p:sldId id="1473" r:id="rId152"/>
    <p:sldId id="1474" r:id="rId153"/>
    <p:sldId id="1476" r:id="rId154"/>
    <p:sldId id="1264" r:id="rId155"/>
    <p:sldId id="1478" r:id="rId156"/>
    <p:sldId id="1477" r:id="rId157"/>
    <p:sldId id="1479" r:id="rId158"/>
    <p:sldId id="1266" r:id="rId159"/>
    <p:sldId id="1267" r:id="rId160"/>
    <p:sldId id="1268" r:id="rId161"/>
    <p:sldId id="1269" r:id="rId162"/>
    <p:sldId id="1271" r:id="rId163"/>
    <p:sldId id="1475" r:id="rId164"/>
    <p:sldId id="1284" r:id="rId165"/>
    <p:sldId id="1372" r:id="rId166"/>
    <p:sldId id="1278" r:id="rId167"/>
    <p:sldId id="1223" r:id="rId168"/>
    <p:sldId id="1373" r:id="rId169"/>
    <p:sldId id="866" r:id="rId170"/>
    <p:sldId id="711" r:id="rId171"/>
    <p:sldId id="1046" r:id="rId172"/>
    <p:sldId id="1204" r:id="rId173"/>
    <p:sldId id="710" r:id="rId1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1pPr>
    <a:lvl2pPr marL="4572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2pPr>
    <a:lvl3pPr marL="9144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3pPr>
    <a:lvl4pPr marL="13716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4pPr>
    <a:lvl5pPr marL="18288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5pPr>
    <a:lvl6pPr marL="22860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6pPr>
    <a:lvl7pPr marL="27432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7pPr>
    <a:lvl8pPr marL="32004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8pPr>
    <a:lvl9pPr marL="36576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Introduction" id="{114C9D93-640C-47F7-B752-7F00F482B68E}">
          <p14:sldIdLst>
            <p14:sldId id="734"/>
            <p14:sldId id="259"/>
            <p14:sldId id="735"/>
            <p14:sldId id="959"/>
            <p14:sldId id="963"/>
            <p14:sldId id="1374"/>
            <p14:sldId id="1375"/>
            <p14:sldId id="740"/>
            <p14:sldId id="1376"/>
            <p14:sldId id="811"/>
            <p14:sldId id="962"/>
            <p14:sldId id="1377"/>
          </p14:sldIdLst>
        </p14:section>
        <p14:section name="Review" id="{7548B39B-D74C-4D21-98DC-700DBC42666E}">
          <p14:sldIdLst>
            <p14:sldId id="1167"/>
            <p14:sldId id="1378"/>
            <p14:sldId id="1169"/>
            <p14:sldId id="1163"/>
            <p14:sldId id="1179"/>
            <p14:sldId id="1162"/>
            <p14:sldId id="1182"/>
            <p14:sldId id="1379"/>
            <p14:sldId id="1181"/>
            <p14:sldId id="1380"/>
            <p14:sldId id="1183"/>
          </p14:sldIdLst>
        </p14:section>
        <p14:section name="Steps 1-3 Updates" id="{E4D83CDA-C10D-46ED-A9A0-85DA7EE5F4BC}">
          <p14:sldIdLst>
            <p14:sldId id="1157"/>
            <p14:sldId id="1445"/>
            <p14:sldId id="1366"/>
            <p14:sldId id="1381"/>
            <p14:sldId id="1382"/>
            <p14:sldId id="1383"/>
            <p14:sldId id="1176"/>
            <p14:sldId id="1209"/>
            <p14:sldId id="1132"/>
            <p14:sldId id="1367"/>
            <p14:sldId id="1384"/>
            <p14:sldId id="1385"/>
            <p14:sldId id="1188"/>
            <p14:sldId id="1386"/>
            <p14:sldId id="1187"/>
            <p14:sldId id="1285"/>
            <p14:sldId id="1090"/>
            <p14:sldId id="1369"/>
            <p14:sldId id="1387"/>
            <p14:sldId id="1192"/>
            <p14:sldId id="1388"/>
            <p14:sldId id="1389"/>
            <p14:sldId id="1033"/>
            <p14:sldId id="1198"/>
            <p14:sldId id="1286"/>
          </p14:sldIdLst>
        </p14:section>
        <p14:section name="Step 4: Installing Tier 2 Practices" id="{FA6E637D-6722-483E-BFCA-94344CEEB4C1}">
          <p14:sldIdLst>
            <p14:sldId id="1370"/>
            <p14:sldId id="1422"/>
            <p14:sldId id="1423"/>
            <p14:sldId id="1424"/>
            <p14:sldId id="1425"/>
            <p14:sldId id="1480"/>
            <p14:sldId id="1481"/>
            <p14:sldId id="1492"/>
            <p14:sldId id="1493"/>
            <p14:sldId id="1504"/>
            <p14:sldId id="1391"/>
            <p14:sldId id="1207"/>
            <p14:sldId id="1199"/>
            <p14:sldId id="1202"/>
            <p14:sldId id="1203"/>
            <p14:sldId id="1164"/>
            <p14:sldId id="1219"/>
            <p14:sldId id="1166"/>
            <p14:sldId id="1206"/>
            <p14:sldId id="1211"/>
            <p14:sldId id="1213"/>
            <p14:sldId id="1214"/>
            <p14:sldId id="1395"/>
            <p14:sldId id="1215"/>
            <p14:sldId id="1216"/>
            <p14:sldId id="1217"/>
            <p14:sldId id="1208"/>
            <p14:sldId id="1482"/>
            <p14:sldId id="1483"/>
            <p14:sldId id="1225"/>
            <p14:sldId id="1226"/>
            <p14:sldId id="1227"/>
            <p14:sldId id="1228"/>
            <p14:sldId id="1229"/>
            <p14:sldId id="1484"/>
            <p14:sldId id="1494"/>
            <p14:sldId id="1401"/>
            <p14:sldId id="1485"/>
            <p14:sldId id="1495"/>
            <p14:sldId id="1407"/>
            <p14:sldId id="1402"/>
            <p14:sldId id="1403"/>
            <p14:sldId id="1404"/>
            <p14:sldId id="1398"/>
            <p14:sldId id="1446"/>
            <p14:sldId id="1405"/>
            <p14:sldId id="1406"/>
            <p14:sldId id="1408"/>
            <p14:sldId id="1410"/>
            <p14:sldId id="1411"/>
            <p14:sldId id="1412"/>
            <p14:sldId id="1413"/>
            <p14:sldId id="1414"/>
            <p14:sldId id="1415"/>
            <p14:sldId id="1416"/>
            <p14:sldId id="1417"/>
            <p14:sldId id="1418"/>
            <p14:sldId id="1409"/>
            <p14:sldId id="1503"/>
            <p14:sldId id="1436"/>
            <p14:sldId id="1307"/>
            <p14:sldId id="1308"/>
            <p14:sldId id="1502"/>
            <p14:sldId id="1310"/>
            <p14:sldId id="1311"/>
            <p14:sldId id="1505"/>
            <p14:sldId id="1312"/>
          </p14:sldIdLst>
        </p14:section>
        <p14:section name="Developing Social Skills Groups" id="{41C1B078-8E3A-A14C-83D9-D0DCA626F738}">
          <p14:sldIdLst>
            <p14:sldId id="1447"/>
            <p14:sldId id="1486"/>
            <p14:sldId id="1448"/>
            <p14:sldId id="1456"/>
            <p14:sldId id="1460"/>
            <p14:sldId id="1487"/>
            <p14:sldId id="1496"/>
            <p14:sldId id="1471"/>
            <p14:sldId id="1472"/>
            <p14:sldId id="1454"/>
            <p14:sldId id="1458"/>
            <p14:sldId id="1470"/>
            <p14:sldId id="1461"/>
            <p14:sldId id="1497"/>
            <p14:sldId id="1498"/>
            <p14:sldId id="1499"/>
            <p14:sldId id="1500"/>
            <p14:sldId id="1501"/>
            <p14:sldId id="1466"/>
            <p14:sldId id="1452"/>
            <p14:sldId id="1459"/>
            <p14:sldId id="1468"/>
            <p14:sldId id="1453"/>
            <p14:sldId id="1467"/>
            <p14:sldId id="1506"/>
            <p14:sldId id="1507"/>
            <p14:sldId id="1457"/>
            <p14:sldId id="1508"/>
            <p14:sldId id="1469"/>
          </p14:sldIdLst>
        </p14:section>
        <p14:section name="Step 5" id="{BCC767D5-C7F0-47C3-B904-3E6BE1DDA819}">
          <p14:sldIdLst>
            <p14:sldId id="1371"/>
            <p14:sldId id="1473"/>
            <p14:sldId id="1474"/>
            <p14:sldId id="1476"/>
            <p14:sldId id="1264"/>
            <p14:sldId id="1478"/>
            <p14:sldId id="1477"/>
            <p14:sldId id="1479"/>
            <p14:sldId id="1266"/>
            <p14:sldId id="1267"/>
            <p14:sldId id="1268"/>
            <p14:sldId id="1269"/>
            <p14:sldId id="1271"/>
            <p14:sldId id="1475"/>
            <p14:sldId id="1284"/>
          </p14:sldIdLst>
        </p14:section>
        <p14:section name="Step 6: example" id="{4E6EEE3F-2A0D-4329-99CC-4735E7D1B9DE}">
          <p14:sldIdLst>
            <p14:sldId id="1372"/>
            <p14:sldId id="1278"/>
            <p14:sldId id="1223"/>
            <p14:sldId id="1373"/>
            <p14:sldId id="866"/>
            <p14:sldId id="711"/>
            <p14:sldId id="1046"/>
            <p14:sldId id="1204"/>
            <p14:sldId id="7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Feinberg" initials="ABF" lastIdx="52" clrIdx="0">
    <p:extLst/>
  </p:cmAuthor>
  <p:cmAuthor id="2" name="Adam Feinberg" initials="ABF [2]" lastIdx="1" clrIdx="1">
    <p:extLst/>
  </p:cmAuthor>
  <p:cmAuthor id="3" name="Adam Feinberg" initials="ABF [3]" lastIdx="1" clrIdx="2">
    <p:extLst/>
  </p:cmAuthor>
  <p:cmAuthor id="4" name="Adam Feinberg" initials="ABF [4]" lastIdx="1" clrIdx="3">
    <p:extLst/>
  </p:cmAuthor>
  <p:cmAuthor id="5" name="Adam Feinberg" initials="ABF [5]" lastIdx="1" clrIdx="4">
    <p:extLst/>
  </p:cmAuthor>
  <p:cmAuthor id="6" name="Adam Feinberg" initials="ABF [6]" lastIdx="1" clrIdx="5">
    <p:extLst/>
  </p:cmAuthor>
  <p:cmAuthor id="7" name="Adam Feinberg" initials="ABF [7]" lastIdx="1" clrIdx="6">
    <p:extLst/>
  </p:cmAuthor>
  <p:cmAuthor id="8" name="Adam Feinberg" initials="ABF [8]" lastIdx="1" clrIdx="7">
    <p:extLst/>
  </p:cmAuthor>
  <p:cmAuthor id="9" name="Adam Feinberg" initials="ABF [9]" lastIdx="1" clrIdx="8">
    <p:extLst/>
  </p:cmAuthor>
  <p:cmAuthor id="10" name="Adam Feinberg" initials="ABF [10]" lastIdx="1" clrIdx="9">
    <p:extLst/>
  </p:cmAuthor>
  <p:cmAuthor id="11" name="Adam Feinberg" initials="ABF [11]" lastIdx="1" clrIdx="10">
    <p:extLst/>
  </p:cmAuthor>
  <p:cmAuthor id="12" name="Adam Feinberg" initials="ABF [12]" lastIdx="1" clrIdx="11">
    <p:extLst/>
  </p:cmAuthor>
  <p:cmAuthor id="13" name="Adam Feinberg" initials="ABF [13]" lastIdx="1" clrIdx="12">
    <p:extLst/>
  </p:cmAuthor>
  <p:cmAuthor id="14" name="Adam Feinberg" initials="ABF [14]" lastIdx="1" clrIdx="13">
    <p:extLst/>
  </p:cmAuthor>
  <p:cmAuthor id="15" name="Everett, Susannah" initials="ES" lastIdx="76" clrIdx="14">
    <p:extLst/>
  </p:cmAuthor>
  <p:cmAuthor id="16" name="Brandi Simonsen" initials="BS" lastIdx="14" clrIdx="15">
    <p:extLst/>
  </p:cmAuthor>
  <p:cmAuthor id="17" name="Brandi Simonsen" initials="BS [2]" lastIdx="1" clrIdx="16">
    <p:extLst/>
  </p:cmAuthor>
  <p:cmAuthor id="18" name="Brandi Simonsen" initials="BS [3]" lastIdx="1" clrIdx="17">
    <p:extLst/>
  </p:cmAuthor>
  <p:cmAuthor id="19" name="Brandi Simonsen" initials="BS [4]" lastIdx="1" clrIdx="18">
    <p:extLst/>
  </p:cmAuthor>
  <p:cmAuthor id="20" name="Brandi Simonsen" initials="BS [5]" lastIdx="1" clrIdx="19">
    <p:extLst/>
  </p:cmAuthor>
  <p:cmAuthor id="21" name="Brandi Simonsen" initials="BS [6]" lastIdx="1" clrIdx="20">
    <p:extLst/>
  </p:cmAuthor>
  <p:cmAuthor id="22" name="Brandi Simonsen" initials="BS [7]" lastIdx="1" clrIdx="21">
    <p:extLst/>
  </p:cmAuthor>
  <p:cmAuthor id="23" name="Brandi Simonsen" initials="BS [8]" lastIdx="1" clrIdx="22">
    <p:extLst/>
  </p:cmAuthor>
  <p:cmAuthor id="24" name="Brandi Simonsen" initials="BS [5] [2]" lastIdx="1" clrIdx="23">
    <p:extLst/>
  </p:cmAuthor>
  <p:cmAuthor id="25" name="Brandi Simonsen" initials="BS [5] [3]" lastIdx="1" clrIdx="24">
    <p:extLst/>
  </p:cmAuthor>
  <p:cmAuthor id="26" name="Brandi Simonsen" initials="BS [9]" lastIdx="1" clrIdx="25">
    <p:extLst/>
  </p:cmAuthor>
  <p:cmAuthor id="27" name="Brandi Simonsen" initials="BS [10]" lastIdx="1" clrIdx="26">
    <p:extLst/>
  </p:cmAuthor>
  <p:cmAuthor id="28" name="Brandi Simonsen" initials="BS [11]" lastIdx="1" clrIdx="27">
    <p:extLst/>
  </p:cmAuthor>
  <p:cmAuthor id="29" name="Brandi Simonsen" initials="BS [12]" lastIdx="1" clrIdx="28">
    <p:extLst/>
  </p:cmAuthor>
  <p:cmAuthor id="30" name="Feinberg, Adam" initials="FA" lastIdx="39" clrIdx="29">
    <p:extLst/>
  </p:cmAuthor>
  <p:cmAuthor id="31" name="Feinberg, Adam" initials="FA [2]" lastIdx="1" clrIdx="30">
    <p:extLst/>
  </p:cmAuthor>
  <p:cmAuthor id="32" name="Feinberg, Adam" initials="FA [3]" lastIdx="1" clrIdx="31">
    <p:extLst/>
  </p:cmAuthor>
  <p:cmAuthor id="33" name="Feinberg, Adam" initials="FA [4]" lastIdx="1" clrIdx="32">
    <p:extLst/>
  </p:cmAuthor>
  <p:cmAuthor id="34" name="Feinberg, Adam" initials="FA [5]" lastIdx="1" clrIdx="33">
    <p:extLst/>
  </p:cmAuthor>
  <p:cmAuthor id="35" name="Feinberg, Adam" initials="FA [6]" lastIdx="1" clrIdx="34">
    <p:extLst/>
  </p:cmAuthor>
  <p:cmAuthor id="36" name="Feinberg, Adam" initials="FA [7]" lastIdx="1" clrIdx="35">
    <p:extLst/>
  </p:cmAuthor>
  <p:cmAuthor id="37" name="Feinberg, Adam" initials="FA [8]" lastIdx="1" clrIdx="36">
    <p:extLst/>
  </p:cmAuthor>
  <p:cmAuthor id="38" name="Feinberg, Adam" initials="FA [9]" lastIdx="1" clrIdx="37">
    <p:extLst/>
  </p:cmAuthor>
  <p:cmAuthor id="39" name="Feinberg, Adam" initials="FA [10]" lastIdx="1" clrIdx="38">
    <p:extLst/>
  </p:cmAuthor>
  <p:cmAuthor id="40" name="Feinberg, Adam" initials="FA [11]" lastIdx="1" clrIdx="39">
    <p:extLst/>
  </p:cmAuthor>
  <p:cmAuthor id="41" name="Feinberg, Adam" initials="FA [12]" lastIdx="1" clrIdx="40">
    <p:extLst/>
  </p:cmAuthor>
  <p:cmAuthor id="42" name="Feinberg, Adam" initials="FA [13]" lastIdx="1" clrIdx="41">
    <p:extLst/>
  </p:cmAuthor>
  <p:cmAuthor id="43" name="Feinberg, Adam" initials="FA [14]" lastIdx="1" clrIdx="42">
    <p:extLst/>
  </p:cmAuthor>
  <p:cmAuthor id="44" name="Feinberg, Adam" initials="FA [13] [2]" lastIdx="1" clrIdx="43">
    <p:extLst/>
  </p:cmAuthor>
  <p:cmAuthor id="45" name="Feinberg, Adam" initials="FA [14] [2]" lastIdx="1" clrIdx="44">
    <p:extLst/>
  </p:cmAuthor>
  <p:cmAuthor id="46" name="Feinberg, Adam" initials="FA [13] [3]" lastIdx="1" clrIdx="45">
    <p:extLst/>
  </p:cmAuthor>
  <p:cmAuthor id="47" name="Feinberg, Adam" initials="FA [14] [3]" lastIdx="1" clrIdx="46">
    <p:extLst/>
  </p:cmAuthor>
  <p:cmAuthor id="48" name="Feinberg, Adam" initials="FA [13] [4]" lastIdx="1" clrIdx="47">
    <p:extLst/>
  </p:cmAuthor>
  <p:cmAuthor id="49" name="Feinberg, Adam" initials="FA [14] [4]" lastIdx="1" clrIdx="48">
    <p:extLst/>
  </p:cmAuthor>
  <p:cmAuthor id="50" name="Feinberg, Adam" initials="FA [13] [5]" lastIdx="1" clrIdx="49">
    <p:extLst/>
  </p:cmAuthor>
  <p:cmAuthor id="51" name="Feinberg, Adam" initials="FA [14] [5]" lastIdx="1" clrIdx="50">
    <p:extLst/>
  </p:cmAuthor>
  <p:cmAuthor id="52" name="Feinberg, Adam" initials="FA [15]" lastIdx="1" clrIdx="51">
    <p:extLst/>
  </p:cmAuthor>
  <p:cmAuthor id="53" name="Feinberg, Adam" initials="FA [13] [6]" lastIdx="1" clrIdx="52">
    <p:extLst/>
  </p:cmAuthor>
  <p:cmAuthor id="54" name="Feinberg, Adam" initials="FA [14] [6]" lastIdx="1" clrIdx="53">
    <p:extLst/>
  </p:cmAuthor>
  <p:cmAuthor id="55" name="Feinberg, Adam" initials="FA [16]" lastIdx="1" clrIdx="54">
    <p:extLst/>
  </p:cmAuthor>
  <p:cmAuthor id="56" name="Feinberg, Adam" initials="FA [17]" lastIdx="1" clrIdx="55">
    <p:extLst/>
  </p:cmAuthor>
  <p:cmAuthor id="57" name="Feinberg, Adam" initials="FA [18]" lastIdx="1" clrIdx="56">
    <p:extLst/>
  </p:cmAuthor>
  <p:cmAuthor id="58" name="Feinberg, Adam" initials="FA [19]" lastIdx="1" clrIdx="57">
    <p:extLst/>
  </p:cmAuthor>
  <p:cmAuthor id="59" name="Feinberg, Adam" initials="FA [20]" lastIdx="1" clrIdx="58">
    <p:extLst/>
  </p:cmAuthor>
  <p:cmAuthor id="60" name="Feinberg, Adam" initials="FA [21]" lastIdx="1" clrIdx="59">
    <p:extLst/>
  </p:cmAuthor>
  <p:cmAuthor id="61" name="Feinberg, Adam" initials="FA [22]" lastIdx="1" clrIdx="60">
    <p:extLst/>
  </p:cmAuthor>
  <p:cmAuthor id="62" name="Feinberg, Adam" initials="FA [23]" lastIdx="1" clrIdx="61">
    <p:extLst/>
  </p:cmAuthor>
  <p:cmAuthor id="63" name="Feinberg, Adam" initials="FA [24]" lastIdx="1" clrIdx="62">
    <p:extLst/>
  </p:cmAuthor>
  <p:cmAuthor id="64" name="Feinberg, Adam" initials="FA [25]" lastIdx="1" clrIdx="63">
    <p:extLst/>
  </p:cmAuthor>
  <p:cmAuthor id="65" name="Feinberg, Adam" initials="FA [26]" lastIdx="1" clrIdx="64">
    <p:extLst/>
  </p:cmAuthor>
  <p:cmAuthor id="66" name="Feinberg, Adam" initials="FA [27]" lastIdx="1" clrIdx="65">
    <p:extLst/>
  </p:cmAuthor>
  <p:cmAuthor id="67" name="Feinberg, Adam" initials="FA [28]" lastIdx="1" clrIdx="66">
    <p:extLst/>
  </p:cmAuthor>
  <p:cmAuthor id="68" name="Feinberg, Adam" initials="FA [29]" lastIdx="1" clrIdx="67">
    <p:extLst/>
  </p:cmAuthor>
  <p:cmAuthor id="69" name="Feinberg, Adam" initials="FA [30]" lastIdx="1" clrIdx="68">
    <p:extLst/>
  </p:cmAuthor>
  <p:cmAuthor id="70" name="Feinberg, Adam" initials="FA [13] [7]" lastIdx="1" clrIdx="69">
    <p:extLst/>
  </p:cmAuthor>
  <p:cmAuthor id="71" name="Feinberg, Adam" initials="FA [14] [7]" lastIdx="1" clrIdx="70">
    <p:extLst/>
  </p:cmAuthor>
  <p:cmAuthor id="72" name="Feinberg, Adam" initials="FA [13] [2] [2]" lastIdx="1" clrIdx="71">
    <p:extLst/>
  </p:cmAuthor>
  <p:cmAuthor id="73" name="Feinberg, Adam" initials="FA [14] [2] [2]" lastIdx="1" clrIdx="72">
    <p:extLst/>
  </p:cmAuthor>
  <p:cmAuthor id="74" name="Feinberg, Adam" initials="FA [13] [8]" lastIdx="1" clrIdx="73">
    <p:extLst/>
  </p:cmAuthor>
  <p:cmAuthor id="75" name="Feinberg, Adam" initials="FA [14] [8]" lastIdx="1" clrIdx="74">
    <p:extLst/>
  </p:cmAuthor>
  <p:cmAuthor id="76" name="Feinberg, Adam" initials="FA [13] [2] [3]" lastIdx="1" clrIdx="75">
    <p:extLst/>
  </p:cmAuthor>
  <p:cmAuthor id="77" name="Feinberg, Adam" initials="FA [14] [2] [3]" lastIdx="1" clrIdx="76">
    <p:extLst/>
  </p:cmAuthor>
  <p:cmAuthor id="78" name="Feinberg, Adam" initials="FA [31]" lastIdx="1" clrIdx="77">
    <p:extLst/>
  </p:cmAuthor>
  <p:cmAuthor id="79" name="Feinberg, Adam" initials="FA [13] [9]" lastIdx="1" clrIdx="78">
    <p:extLst/>
  </p:cmAuthor>
  <p:cmAuthor id="80" name="Feinberg, Adam" initials="FA [14] [9]" lastIdx="1" clrIdx="79">
    <p:extLst/>
  </p:cmAuthor>
  <p:cmAuthor id="81" name="Feinberg, Adam" initials="FA [13] [3] [2]" lastIdx="1" clrIdx="80">
    <p:extLst/>
  </p:cmAuthor>
  <p:cmAuthor id="82" name="Feinberg, Adam" initials="FA [14] [3] [2]" lastIdx="1" clrIdx="81">
    <p:extLst/>
  </p:cmAuthor>
  <p:cmAuthor id="83" name="Feinberg, Adam" initials="FA [32]" lastIdx="1" clrIdx="82">
    <p:extLst/>
  </p:cmAuthor>
  <p:cmAuthor id="84" name="Feinberg, Adam" initials="FA [33]" lastIdx="1" clrIdx="83">
    <p:extLst/>
  </p:cmAuthor>
  <p:cmAuthor id="85" name="Feinberg, Adam" initials="FA [34]" lastIdx="1" clrIdx="84">
    <p:extLst/>
  </p:cmAuthor>
  <p:cmAuthor id="86" name="Feinberg, Adam" initials="FA [35]" lastIdx="1" clrIdx="85">
    <p:extLst/>
  </p:cmAuthor>
  <p:cmAuthor id="87" name="Feinberg, Adam" initials="FA [36]" lastIdx="1" clrIdx="86">
    <p:extLst/>
  </p:cmAuthor>
  <p:cmAuthor id="88" name="Feinberg, Adam" initials="FA [37]" lastIdx="1" clrIdx="87">
    <p:extLst/>
  </p:cmAuthor>
  <p:cmAuthor id="89" name="Feinberg, Adam" initials="FA [38]" lastIdx="1" clrIdx="88">
    <p:extLst/>
  </p:cmAuthor>
  <p:cmAuthor id="90" name="Feinberg, Adam" initials="FA [39]" lastIdx="1" clrIdx="89">
    <p:extLst/>
  </p:cmAuthor>
  <p:cmAuthor id="91" name="Feinberg, Adam" initials="FA [13] [10]" lastIdx="1" clrIdx="90">
    <p:extLst/>
  </p:cmAuthor>
  <p:cmAuthor id="92" name="Feinberg, Adam" initials="FA [14] [10]" lastIdx="1" clrIdx="91">
    <p:extLst/>
  </p:cmAuthor>
  <p:cmAuthor id="93" name="Feinberg, Adam" initials="FA [13] [4] [2]" lastIdx="1" clrIdx="92">
    <p:extLst/>
  </p:cmAuthor>
  <p:cmAuthor id="94" name="Feinberg, Adam" initials="FA [14] [4] [2]" lastIdx="1" clrIdx="93">
    <p:extLst/>
  </p:cmAuthor>
  <p:cmAuthor id="95" name="Feinberg, Adam" initials="FA [40]" lastIdx="1" clrIdx="94">
    <p:extLst/>
  </p:cmAuthor>
  <p:cmAuthor id="96" name="Feinberg, Adam" initials="FA [41]" lastIdx="1" clrIdx="95">
    <p:extLst/>
  </p:cmAuthor>
  <p:cmAuthor id="97" name="Feinberg, Adam" initials="FA [42]" lastIdx="1" clrIdx="9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FFFF66"/>
    <a:srgbClr val="FFFC00"/>
    <a:srgbClr val="FFFF29"/>
    <a:srgbClr val="B2ECC4"/>
    <a:srgbClr val="FF8F28"/>
    <a:srgbClr val="0096FF"/>
    <a:srgbClr val="76D6FF"/>
    <a:srgbClr val="304C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47" autoAdjust="0"/>
    <p:restoredTop sz="79156" autoAdjust="0"/>
  </p:normalViewPr>
  <p:slideViewPr>
    <p:cSldViewPr>
      <p:cViewPr varScale="1">
        <p:scale>
          <a:sx n="79" d="100"/>
          <a:sy n="79" d="100"/>
        </p:scale>
        <p:origin x="869" y="82"/>
      </p:cViewPr>
      <p:guideLst>
        <p:guide orient="horz" pos="2160"/>
        <p:guide pos="2880"/>
      </p:guideLst>
    </p:cSldViewPr>
  </p:slideViewPr>
  <p:outlineViewPr>
    <p:cViewPr>
      <p:scale>
        <a:sx n="33" d="100"/>
        <a:sy n="33" d="100"/>
      </p:scale>
      <p:origin x="0" y="0"/>
    </p:cViewPr>
  </p:outlineViewPr>
  <p:notesTextViewPr>
    <p:cViewPr>
      <p:scale>
        <a:sx n="90" d="100"/>
        <a:sy n="90" d="100"/>
      </p:scale>
      <p:origin x="0" y="0"/>
    </p:cViewPr>
  </p:notesTextViewPr>
  <p:sorterViewPr>
    <p:cViewPr varScale="1">
      <p:scale>
        <a:sx n="1" d="1"/>
        <a:sy n="1" d="1"/>
      </p:scale>
      <p:origin x="0" y="0"/>
    </p:cViewPr>
  </p:sorterViewPr>
  <p:notesViewPr>
    <p:cSldViewPr>
      <p:cViewPr varScale="1">
        <p:scale>
          <a:sx n="54" d="100"/>
          <a:sy n="54" d="100"/>
        </p:scale>
        <p:origin x="-19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notesMaster" Target="notesMasters/notesMaster1.xml"/><Relationship Id="rId170" Type="http://schemas.openxmlformats.org/officeDocument/2006/relationships/slide" Target="slides/slide164.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handoutMaster" Target="handoutMasters/handoutMaster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72" Type="http://schemas.openxmlformats.org/officeDocument/2006/relationships/slide" Target="slides/slide166.xml"/><Relationship Id="rId180"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B7C8E-C886-40C7-B54F-2F1274C488B6}"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7ABF3CFF-019E-4A09-B197-CF0920AF7E62}">
      <dgm:prSet phldrT="[Text]" custT="1"/>
      <dgm:spPr>
        <a:solidFill>
          <a:srgbClr val="008000"/>
        </a:solidFill>
      </dgm:spPr>
      <dgm:t>
        <a:bodyPr/>
        <a:lstStyle/>
        <a:p>
          <a:r>
            <a:rPr lang="en-US" sz="2800" b="1" dirty="0" smtClean="0">
              <a:solidFill>
                <a:schemeClr val="bg1"/>
              </a:solidFill>
              <a:latin typeface="+mj-lt"/>
            </a:rPr>
            <a:t>SELF</a:t>
          </a:r>
          <a:endParaRPr lang="en-US" sz="2800" b="1" dirty="0">
            <a:solidFill>
              <a:schemeClr val="bg1"/>
            </a:solidFill>
            <a:latin typeface="+mj-lt"/>
          </a:endParaRPr>
        </a:p>
      </dgm:t>
    </dgm:pt>
    <dgm:pt modelId="{A3E855E8-ADF9-4FE1-ACB3-E766F9979ED9}" type="parTrans" cxnId="{B8207083-1AAF-4747-9E9A-2982942399EE}">
      <dgm:prSet/>
      <dgm:spPr/>
      <dgm:t>
        <a:bodyPr/>
        <a:lstStyle/>
        <a:p>
          <a:endParaRPr lang="en-US" sz="2000">
            <a:latin typeface="+mj-lt"/>
          </a:endParaRPr>
        </a:p>
      </dgm:t>
    </dgm:pt>
    <dgm:pt modelId="{73A51555-675E-4BF8-AAF2-4CCF1A062A6F}" type="sibTrans" cxnId="{B8207083-1AAF-4747-9E9A-2982942399EE}">
      <dgm:prSet/>
      <dgm:spPr/>
      <dgm:t>
        <a:bodyPr/>
        <a:lstStyle/>
        <a:p>
          <a:endParaRPr lang="en-US" sz="2000">
            <a:latin typeface="+mj-lt"/>
          </a:endParaRPr>
        </a:p>
      </dgm:t>
    </dgm:pt>
    <dgm:pt modelId="{0B004381-5F6F-462D-806D-A87F56CA9BB0}">
      <dgm:prSet phldrT="[Text]" custT="1"/>
      <dgm:spPr>
        <a:noFill/>
        <a:ln>
          <a:solidFill>
            <a:srgbClr val="008000">
              <a:alpha val="90000"/>
            </a:srgbClr>
          </a:solidFill>
        </a:ln>
      </dgm:spPr>
      <dgm:t>
        <a:bodyPr/>
        <a:lstStyle/>
        <a:p>
          <a:r>
            <a:rPr lang="en-US" sz="2000" dirty="0" smtClean="0">
              <a:latin typeface="+mj-lt"/>
            </a:rPr>
            <a:t>Self-monitor (Are you participating? Engaged as a learner? Talking during allotted times?)</a:t>
          </a:r>
          <a:endParaRPr lang="en-US" sz="2000" dirty="0">
            <a:latin typeface="+mj-lt"/>
          </a:endParaRPr>
        </a:p>
      </dgm:t>
    </dgm:pt>
    <dgm:pt modelId="{82B8BAA3-AB11-4CA1-89B5-2B4BF6037BCF}" type="parTrans" cxnId="{2095DD25-9AA3-4062-85E9-1B50F364C982}">
      <dgm:prSet/>
      <dgm:spPr/>
      <dgm:t>
        <a:bodyPr/>
        <a:lstStyle/>
        <a:p>
          <a:endParaRPr lang="en-US" sz="2000">
            <a:latin typeface="+mj-lt"/>
          </a:endParaRPr>
        </a:p>
      </dgm:t>
    </dgm:pt>
    <dgm:pt modelId="{F676F31F-2124-4D4B-8774-7C30D9E81FB0}" type="sibTrans" cxnId="{2095DD25-9AA3-4062-85E9-1B50F364C982}">
      <dgm:prSet/>
      <dgm:spPr/>
      <dgm:t>
        <a:bodyPr/>
        <a:lstStyle/>
        <a:p>
          <a:endParaRPr lang="en-US" sz="2000">
            <a:latin typeface="+mj-lt"/>
          </a:endParaRPr>
        </a:p>
      </dgm:t>
    </dgm:pt>
    <dgm:pt modelId="{E7452455-03DA-4E14-8C7C-2BE3261DA132}">
      <dgm:prSet phldrT="[Text]" custT="1"/>
      <dgm:spPr>
        <a:noFill/>
        <a:ln>
          <a:solidFill>
            <a:srgbClr val="008000">
              <a:alpha val="90000"/>
            </a:srgbClr>
          </a:solidFill>
        </a:ln>
      </dgm:spPr>
      <dgm:t>
        <a:bodyPr/>
        <a:lstStyle/>
        <a:p>
          <a:r>
            <a:rPr lang="en-US" sz="2000" dirty="0" smtClean="0">
              <a:latin typeface="+mj-lt"/>
            </a:rPr>
            <a:t>Stretch, break, stand as needed</a:t>
          </a:r>
          <a:endParaRPr lang="en-US" sz="2000" dirty="0">
            <a:latin typeface="+mj-lt"/>
          </a:endParaRPr>
        </a:p>
      </dgm:t>
    </dgm:pt>
    <dgm:pt modelId="{BB013D8D-AF52-40FA-BEF5-894593C1E5EA}" type="parTrans" cxnId="{ECC81BCA-CF39-4D2A-8D6D-1C01F92A3758}">
      <dgm:prSet/>
      <dgm:spPr/>
      <dgm:t>
        <a:bodyPr/>
        <a:lstStyle/>
        <a:p>
          <a:endParaRPr lang="en-US" sz="2000">
            <a:latin typeface="+mj-lt"/>
          </a:endParaRPr>
        </a:p>
      </dgm:t>
    </dgm:pt>
    <dgm:pt modelId="{B963269D-AC38-4F9A-B370-38B4AB8DFD22}" type="sibTrans" cxnId="{ECC81BCA-CF39-4D2A-8D6D-1C01F92A3758}">
      <dgm:prSet/>
      <dgm:spPr/>
      <dgm:t>
        <a:bodyPr/>
        <a:lstStyle/>
        <a:p>
          <a:endParaRPr lang="en-US" sz="2000">
            <a:latin typeface="+mj-lt"/>
          </a:endParaRPr>
        </a:p>
      </dgm:t>
    </dgm:pt>
    <dgm:pt modelId="{00DDD286-32BC-4E5F-A7F4-34675297FD88}">
      <dgm:prSet phldrT="[Text]" custT="1"/>
      <dgm:spPr>
        <a:solidFill>
          <a:srgbClr val="008000"/>
        </a:solidFill>
      </dgm:spPr>
      <dgm:t>
        <a:bodyPr/>
        <a:lstStyle/>
        <a:p>
          <a:r>
            <a:rPr lang="en-US" sz="2800" b="1" dirty="0" smtClean="0">
              <a:solidFill>
                <a:schemeClr val="bg1"/>
              </a:solidFill>
              <a:latin typeface="+mj-lt"/>
            </a:rPr>
            <a:t>OTHERS</a:t>
          </a:r>
          <a:endParaRPr lang="en-US" sz="2800" b="1" dirty="0">
            <a:solidFill>
              <a:schemeClr val="bg1"/>
            </a:solidFill>
            <a:latin typeface="+mj-lt"/>
          </a:endParaRPr>
        </a:p>
      </dgm:t>
    </dgm:pt>
    <dgm:pt modelId="{2AEAF446-16F0-4A42-A381-979A84168679}" type="parTrans" cxnId="{D2CDD9B7-71B8-44D8-A625-2A3CA17A5414}">
      <dgm:prSet/>
      <dgm:spPr/>
      <dgm:t>
        <a:bodyPr/>
        <a:lstStyle/>
        <a:p>
          <a:endParaRPr lang="en-US" sz="2000">
            <a:latin typeface="+mj-lt"/>
          </a:endParaRPr>
        </a:p>
      </dgm:t>
    </dgm:pt>
    <dgm:pt modelId="{9129805C-A7A5-4D62-B711-DF0E6F87A837}" type="sibTrans" cxnId="{D2CDD9B7-71B8-44D8-A625-2A3CA17A5414}">
      <dgm:prSet/>
      <dgm:spPr/>
      <dgm:t>
        <a:bodyPr/>
        <a:lstStyle/>
        <a:p>
          <a:endParaRPr lang="en-US" sz="2000">
            <a:latin typeface="+mj-lt"/>
          </a:endParaRPr>
        </a:p>
      </dgm:t>
    </dgm:pt>
    <dgm:pt modelId="{02608EF9-02DE-4A7B-A461-EEDFB09DC0E4}">
      <dgm:prSet phldrT="[Text]" custT="1"/>
      <dgm:spPr>
        <a:noFill/>
        <a:ln>
          <a:solidFill>
            <a:srgbClr val="008000">
              <a:alpha val="90000"/>
            </a:srgbClr>
          </a:solidFill>
        </a:ln>
      </dgm:spPr>
      <dgm:t>
        <a:bodyPr/>
        <a:lstStyle/>
        <a:p>
          <a:r>
            <a:rPr lang="en-US" sz="2000" dirty="0" smtClean="0">
              <a:latin typeface="+mj-lt"/>
            </a:rPr>
            <a:t>Cell phones (inaudible): Converse in lobbies and breaks</a:t>
          </a:r>
          <a:endParaRPr lang="en-US" sz="2000" dirty="0">
            <a:latin typeface="+mj-lt"/>
          </a:endParaRPr>
        </a:p>
      </dgm:t>
    </dgm:pt>
    <dgm:pt modelId="{E0D1859D-0DCE-44C0-AC3F-76E6D55B473F}" type="parTrans" cxnId="{92A3B07F-3765-4E48-B77F-0B7428DE0C2E}">
      <dgm:prSet/>
      <dgm:spPr/>
      <dgm:t>
        <a:bodyPr/>
        <a:lstStyle/>
        <a:p>
          <a:endParaRPr lang="en-US" sz="2000">
            <a:latin typeface="+mj-lt"/>
          </a:endParaRPr>
        </a:p>
      </dgm:t>
    </dgm:pt>
    <dgm:pt modelId="{807A51B3-414F-400D-BC18-AFB672002CE9}" type="sibTrans" cxnId="{92A3B07F-3765-4E48-B77F-0B7428DE0C2E}">
      <dgm:prSet/>
      <dgm:spPr/>
      <dgm:t>
        <a:bodyPr/>
        <a:lstStyle/>
        <a:p>
          <a:endParaRPr lang="en-US" sz="2000">
            <a:latin typeface="+mj-lt"/>
          </a:endParaRPr>
        </a:p>
      </dgm:t>
    </dgm:pt>
    <dgm:pt modelId="{706E71D6-CAFE-4EAD-9C57-0307F64B494D}">
      <dgm:prSet phldrT="[Text]" custT="1"/>
      <dgm:spPr>
        <a:solidFill>
          <a:srgbClr val="008000"/>
        </a:solidFill>
      </dgm:spPr>
      <dgm:t>
        <a:bodyPr/>
        <a:lstStyle/>
        <a:p>
          <a:r>
            <a:rPr lang="en-US" sz="2800" b="1" dirty="0" smtClean="0">
              <a:solidFill>
                <a:schemeClr val="bg1"/>
              </a:solidFill>
              <a:latin typeface="+mj-lt"/>
            </a:rPr>
            <a:t>ENVIRONMENT</a:t>
          </a:r>
          <a:endParaRPr lang="en-US" sz="2800" b="1" dirty="0">
            <a:solidFill>
              <a:schemeClr val="bg1"/>
            </a:solidFill>
            <a:latin typeface="+mj-lt"/>
          </a:endParaRPr>
        </a:p>
      </dgm:t>
    </dgm:pt>
    <dgm:pt modelId="{A08CDEF2-1989-4D98-BB08-0DDDFABBD9CB}" type="parTrans" cxnId="{94DD3768-BAEC-4E28-83A3-65ADFFE17DFE}">
      <dgm:prSet/>
      <dgm:spPr/>
      <dgm:t>
        <a:bodyPr/>
        <a:lstStyle/>
        <a:p>
          <a:endParaRPr lang="en-US" sz="2000">
            <a:latin typeface="+mj-lt"/>
          </a:endParaRPr>
        </a:p>
      </dgm:t>
    </dgm:pt>
    <dgm:pt modelId="{76CF6B7B-5D08-49B3-BB30-6F31F0653523}" type="sibTrans" cxnId="{94DD3768-BAEC-4E28-83A3-65ADFFE17DFE}">
      <dgm:prSet/>
      <dgm:spPr/>
      <dgm:t>
        <a:bodyPr/>
        <a:lstStyle/>
        <a:p>
          <a:endParaRPr lang="en-US" sz="2000">
            <a:latin typeface="+mj-lt"/>
          </a:endParaRPr>
        </a:p>
      </dgm:t>
    </dgm:pt>
    <dgm:pt modelId="{0F8927F6-BE80-4596-9BAA-1A6006FC9A19}">
      <dgm:prSet phldrT="[Text]" custT="1"/>
      <dgm:spPr>
        <a:noFill/>
        <a:ln>
          <a:solidFill>
            <a:srgbClr val="008000">
              <a:alpha val="90000"/>
            </a:srgbClr>
          </a:solidFill>
        </a:ln>
      </dgm:spPr>
      <dgm:t>
        <a:bodyPr/>
        <a:lstStyle/>
        <a:p>
          <a:r>
            <a:rPr lang="en-US" sz="2000" dirty="0" smtClean="0">
              <a:latin typeface="+mj-lt"/>
            </a:rPr>
            <a:t>Recycle</a:t>
          </a:r>
          <a:endParaRPr lang="en-US" sz="2000" dirty="0">
            <a:latin typeface="+mj-lt"/>
          </a:endParaRPr>
        </a:p>
      </dgm:t>
    </dgm:pt>
    <dgm:pt modelId="{A0ACF76A-1343-45DD-9C4A-5BB84A0F5E73}" type="parTrans" cxnId="{40F9B97D-2460-423C-94AE-0CAA08C03683}">
      <dgm:prSet/>
      <dgm:spPr/>
      <dgm:t>
        <a:bodyPr/>
        <a:lstStyle/>
        <a:p>
          <a:endParaRPr lang="en-US" sz="2000">
            <a:latin typeface="+mj-lt"/>
          </a:endParaRPr>
        </a:p>
      </dgm:t>
    </dgm:pt>
    <dgm:pt modelId="{3E9B103D-85D3-419C-9A5E-BF0A42AF98FD}" type="sibTrans" cxnId="{40F9B97D-2460-423C-94AE-0CAA08C03683}">
      <dgm:prSet/>
      <dgm:spPr/>
      <dgm:t>
        <a:bodyPr/>
        <a:lstStyle/>
        <a:p>
          <a:endParaRPr lang="en-US" sz="2000">
            <a:latin typeface="+mj-lt"/>
          </a:endParaRPr>
        </a:p>
      </dgm:t>
    </dgm:pt>
    <dgm:pt modelId="{9B7C389F-29D8-4A65-97D5-D993500DDE1B}">
      <dgm:prSet phldrT="[Text]" custT="1"/>
      <dgm:spPr>
        <a:noFill/>
        <a:ln>
          <a:solidFill>
            <a:srgbClr val="008000">
              <a:alpha val="90000"/>
            </a:srgbClr>
          </a:solidFill>
        </a:ln>
      </dgm:spPr>
      <dgm:t>
        <a:bodyPr/>
        <a:lstStyle/>
        <a:p>
          <a:r>
            <a:rPr lang="en-US" sz="2000" dirty="0" smtClean="0">
              <a:latin typeface="+mj-lt"/>
            </a:rPr>
            <a:t>Maintain neat working area</a:t>
          </a:r>
          <a:endParaRPr lang="en-US" sz="2000" dirty="0">
            <a:latin typeface="+mj-lt"/>
          </a:endParaRPr>
        </a:p>
      </dgm:t>
    </dgm:pt>
    <dgm:pt modelId="{9EE345E2-3B59-4EEF-8E8C-497E28885814}" type="parTrans" cxnId="{F283DA6B-8CC3-4EB5-B048-B5DC7DC9F832}">
      <dgm:prSet/>
      <dgm:spPr/>
      <dgm:t>
        <a:bodyPr/>
        <a:lstStyle/>
        <a:p>
          <a:endParaRPr lang="en-US" sz="2000">
            <a:latin typeface="+mj-lt"/>
          </a:endParaRPr>
        </a:p>
      </dgm:t>
    </dgm:pt>
    <dgm:pt modelId="{AF2C7B60-C1E0-44B5-A25A-B84AAEE3EF6D}" type="sibTrans" cxnId="{F283DA6B-8CC3-4EB5-B048-B5DC7DC9F832}">
      <dgm:prSet/>
      <dgm:spPr/>
      <dgm:t>
        <a:bodyPr/>
        <a:lstStyle/>
        <a:p>
          <a:endParaRPr lang="en-US" sz="2000">
            <a:latin typeface="+mj-lt"/>
          </a:endParaRPr>
        </a:p>
      </dgm:t>
    </dgm:pt>
    <dgm:pt modelId="{40B6D6F2-1A1E-4E49-9056-5CE2C2EBC5FE}">
      <dgm:prSet phldrT="[Text]" custT="1"/>
      <dgm:spPr>
        <a:noFill/>
        <a:ln>
          <a:solidFill>
            <a:srgbClr val="008000">
              <a:alpha val="90000"/>
            </a:srgbClr>
          </a:solidFill>
        </a:ln>
      </dgm:spPr>
      <dgm:t>
        <a:bodyPr/>
        <a:lstStyle/>
        <a:p>
          <a:r>
            <a:rPr lang="en-US" sz="2000" dirty="0" smtClean="0">
              <a:latin typeface="+mj-lt"/>
            </a:rPr>
            <a:t>Maintain student and staff confidentiality</a:t>
          </a:r>
          <a:endParaRPr lang="en-US" sz="2000" dirty="0">
            <a:latin typeface="+mj-lt"/>
          </a:endParaRPr>
        </a:p>
      </dgm:t>
    </dgm:pt>
    <dgm:pt modelId="{8511CA4C-9B6C-E943-B507-B75C9A6A95ED}" type="parTrans" cxnId="{991F0E66-3A54-B240-B13A-D7642D549B40}">
      <dgm:prSet/>
      <dgm:spPr/>
    </dgm:pt>
    <dgm:pt modelId="{9CCDB118-2AA5-8642-B769-6E45A04BCC3E}" type="sibTrans" cxnId="{991F0E66-3A54-B240-B13A-D7642D549B40}">
      <dgm:prSet/>
      <dgm:spPr/>
    </dgm:pt>
    <dgm:pt modelId="{7730805D-DB22-6842-98D8-09E546FCEF35}">
      <dgm:prSet phldrT="[Text]" custT="1"/>
      <dgm:spPr>
        <a:noFill/>
        <a:ln>
          <a:solidFill>
            <a:srgbClr val="008000">
              <a:alpha val="90000"/>
            </a:srgbClr>
          </a:solidFill>
        </a:ln>
      </dgm:spPr>
      <dgm:t>
        <a:bodyPr/>
        <a:lstStyle/>
        <a:p>
          <a:r>
            <a:rPr lang="en-US" sz="2000" dirty="0" smtClean="0">
              <a:latin typeface="+mj-lt"/>
            </a:rPr>
            <a:t>Work as a team: Room for every voice, reinforce participation</a:t>
          </a:r>
          <a:endParaRPr lang="en-US" sz="2000" dirty="0">
            <a:latin typeface="+mj-lt"/>
          </a:endParaRPr>
        </a:p>
      </dgm:t>
    </dgm:pt>
    <dgm:pt modelId="{E143A0A5-A522-E94E-AE8F-139120E200DE}" type="parTrans" cxnId="{E6B951AF-6A25-8140-9834-BF705EFFF3B7}">
      <dgm:prSet/>
      <dgm:spPr/>
    </dgm:pt>
    <dgm:pt modelId="{49539AF2-F385-174A-9A4B-17146F38BAC7}" type="sibTrans" cxnId="{E6B951AF-6A25-8140-9834-BF705EFFF3B7}">
      <dgm:prSet/>
      <dgm:spPr/>
    </dgm:pt>
    <dgm:pt modelId="{73B8297C-E026-4F7A-A91D-6D63AE093033}" type="pres">
      <dgm:prSet presAssocID="{90BB7C8E-C886-40C7-B54F-2F1274C488B6}" presName="Name0" presStyleCnt="0">
        <dgm:presLayoutVars>
          <dgm:dir/>
          <dgm:animLvl val="lvl"/>
          <dgm:resizeHandles val="exact"/>
        </dgm:presLayoutVars>
      </dgm:prSet>
      <dgm:spPr/>
      <dgm:t>
        <a:bodyPr/>
        <a:lstStyle/>
        <a:p>
          <a:endParaRPr lang="en-US"/>
        </a:p>
      </dgm:t>
    </dgm:pt>
    <dgm:pt modelId="{EC78A059-77B8-43F5-AC87-6EC05C703A1E}" type="pres">
      <dgm:prSet presAssocID="{7ABF3CFF-019E-4A09-B197-CF0920AF7E62}" presName="linNode" presStyleCnt="0"/>
      <dgm:spPr/>
    </dgm:pt>
    <dgm:pt modelId="{B07BA4AB-9C9A-482B-8183-E23712585A12}" type="pres">
      <dgm:prSet presAssocID="{7ABF3CFF-019E-4A09-B197-CF0920AF7E62}" presName="parentText" presStyleLbl="node1" presStyleIdx="0" presStyleCnt="3" custScaleX="99120" custLinFactNeighborY="-152">
        <dgm:presLayoutVars>
          <dgm:chMax val="1"/>
          <dgm:bulletEnabled val="1"/>
        </dgm:presLayoutVars>
      </dgm:prSet>
      <dgm:spPr/>
      <dgm:t>
        <a:bodyPr/>
        <a:lstStyle/>
        <a:p>
          <a:endParaRPr lang="en-US"/>
        </a:p>
      </dgm:t>
    </dgm:pt>
    <dgm:pt modelId="{708B5073-F319-4E3C-87A3-3AB41F2EB2D1}" type="pres">
      <dgm:prSet presAssocID="{7ABF3CFF-019E-4A09-B197-CF0920AF7E62}" presName="descendantText" presStyleLbl="alignAccFollowNode1" presStyleIdx="0" presStyleCnt="3" custLinFactNeighborX="694" custLinFactNeighborY="-568">
        <dgm:presLayoutVars>
          <dgm:bulletEnabled val="1"/>
        </dgm:presLayoutVars>
      </dgm:prSet>
      <dgm:spPr/>
      <dgm:t>
        <a:bodyPr/>
        <a:lstStyle/>
        <a:p>
          <a:endParaRPr lang="en-US"/>
        </a:p>
      </dgm:t>
    </dgm:pt>
    <dgm:pt modelId="{5C92703D-679B-4BED-B0CB-706AD20CE916}" type="pres">
      <dgm:prSet presAssocID="{73A51555-675E-4BF8-AAF2-4CCF1A062A6F}" presName="sp" presStyleCnt="0"/>
      <dgm:spPr/>
    </dgm:pt>
    <dgm:pt modelId="{F6F6BD18-C830-401B-AC53-6AA7ED8EEFC5}" type="pres">
      <dgm:prSet presAssocID="{00DDD286-32BC-4E5F-A7F4-34675297FD88}" presName="linNode" presStyleCnt="0"/>
      <dgm:spPr/>
    </dgm:pt>
    <dgm:pt modelId="{F4B4F11E-D463-4351-8E0E-A4D33BFB8F78}" type="pres">
      <dgm:prSet presAssocID="{00DDD286-32BC-4E5F-A7F4-34675297FD88}" presName="parentText" presStyleLbl="node1" presStyleIdx="1" presStyleCnt="3" custScaleX="99120" custLinFactNeighborY="3455">
        <dgm:presLayoutVars>
          <dgm:chMax val="1"/>
          <dgm:bulletEnabled val="1"/>
        </dgm:presLayoutVars>
      </dgm:prSet>
      <dgm:spPr/>
      <dgm:t>
        <a:bodyPr/>
        <a:lstStyle/>
        <a:p>
          <a:endParaRPr lang="en-US"/>
        </a:p>
      </dgm:t>
    </dgm:pt>
    <dgm:pt modelId="{38A38705-5C12-4DC9-AF98-210868F22923}" type="pres">
      <dgm:prSet presAssocID="{00DDD286-32BC-4E5F-A7F4-34675297FD88}" presName="descendantText" presStyleLbl="alignAccFollowNode1" presStyleIdx="1" presStyleCnt="3">
        <dgm:presLayoutVars>
          <dgm:bulletEnabled val="1"/>
        </dgm:presLayoutVars>
      </dgm:prSet>
      <dgm:spPr/>
      <dgm:t>
        <a:bodyPr/>
        <a:lstStyle/>
        <a:p>
          <a:endParaRPr lang="en-US"/>
        </a:p>
      </dgm:t>
    </dgm:pt>
    <dgm:pt modelId="{DDB50D69-068B-4B31-A3D8-EA4F6C301606}" type="pres">
      <dgm:prSet presAssocID="{9129805C-A7A5-4D62-B711-DF0E6F87A837}" presName="sp" presStyleCnt="0"/>
      <dgm:spPr/>
    </dgm:pt>
    <dgm:pt modelId="{B1AF7DE5-97BA-4E99-B2B1-55A67D809CA8}" type="pres">
      <dgm:prSet presAssocID="{706E71D6-CAFE-4EAD-9C57-0307F64B494D}" presName="linNode" presStyleCnt="0"/>
      <dgm:spPr/>
    </dgm:pt>
    <dgm:pt modelId="{3C485D32-904F-4F36-BE55-B91C3119B42E}" type="pres">
      <dgm:prSet presAssocID="{706E71D6-CAFE-4EAD-9C57-0307F64B494D}" presName="parentText" presStyleLbl="node1" presStyleIdx="2" presStyleCnt="3" custScaleX="99120">
        <dgm:presLayoutVars>
          <dgm:chMax val="1"/>
          <dgm:bulletEnabled val="1"/>
        </dgm:presLayoutVars>
      </dgm:prSet>
      <dgm:spPr/>
      <dgm:t>
        <a:bodyPr/>
        <a:lstStyle/>
        <a:p>
          <a:endParaRPr lang="en-US"/>
        </a:p>
      </dgm:t>
    </dgm:pt>
    <dgm:pt modelId="{8D309314-6CF2-442B-9C70-6BF1DCB0DB03}" type="pres">
      <dgm:prSet presAssocID="{706E71D6-CAFE-4EAD-9C57-0307F64B494D}" presName="descendantText" presStyleLbl="alignAccFollowNode1" presStyleIdx="2" presStyleCnt="3">
        <dgm:presLayoutVars>
          <dgm:bulletEnabled val="1"/>
        </dgm:presLayoutVars>
      </dgm:prSet>
      <dgm:spPr/>
      <dgm:t>
        <a:bodyPr/>
        <a:lstStyle/>
        <a:p>
          <a:endParaRPr lang="en-US"/>
        </a:p>
      </dgm:t>
    </dgm:pt>
  </dgm:ptLst>
  <dgm:cxnLst>
    <dgm:cxn modelId="{15467C8A-8E04-364B-8D96-4BDA73817C25}" type="presOf" srcId="{40B6D6F2-1A1E-4E49-9056-5CE2C2EBC5FE}" destId="{38A38705-5C12-4DC9-AF98-210868F22923}" srcOrd="0" destOrd="2" presId="urn:microsoft.com/office/officeart/2005/8/layout/vList5"/>
    <dgm:cxn modelId="{C1D6BB4F-E239-4840-8910-2DCB96E7FD07}" type="presOf" srcId="{E7452455-03DA-4E14-8C7C-2BE3261DA132}" destId="{708B5073-F319-4E3C-87A3-3AB41F2EB2D1}" srcOrd="0" destOrd="1" presId="urn:microsoft.com/office/officeart/2005/8/layout/vList5"/>
    <dgm:cxn modelId="{ECC81BCA-CF39-4D2A-8D6D-1C01F92A3758}" srcId="{7ABF3CFF-019E-4A09-B197-CF0920AF7E62}" destId="{E7452455-03DA-4E14-8C7C-2BE3261DA132}" srcOrd="1" destOrd="0" parTransId="{BB013D8D-AF52-40FA-BEF5-894593C1E5EA}" sibTransId="{B963269D-AC38-4F9A-B370-38B4AB8DFD22}"/>
    <dgm:cxn modelId="{991F0E66-3A54-B240-B13A-D7642D549B40}" srcId="{00DDD286-32BC-4E5F-A7F4-34675297FD88}" destId="{40B6D6F2-1A1E-4E49-9056-5CE2C2EBC5FE}" srcOrd="2" destOrd="0" parTransId="{8511CA4C-9B6C-E943-B507-B75C9A6A95ED}" sibTransId="{9CCDB118-2AA5-8642-B769-6E45A04BCC3E}"/>
    <dgm:cxn modelId="{D2CDD9B7-71B8-44D8-A625-2A3CA17A5414}" srcId="{90BB7C8E-C886-40C7-B54F-2F1274C488B6}" destId="{00DDD286-32BC-4E5F-A7F4-34675297FD88}" srcOrd="1" destOrd="0" parTransId="{2AEAF446-16F0-4A42-A381-979A84168679}" sibTransId="{9129805C-A7A5-4D62-B711-DF0E6F87A837}"/>
    <dgm:cxn modelId="{56239149-35F3-4DB5-8672-1EF201932344}" type="presOf" srcId="{02608EF9-02DE-4A7B-A461-EEDFB09DC0E4}" destId="{38A38705-5C12-4DC9-AF98-210868F22923}" srcOrd="0" destOrd="0" presId="urn:microsoft.com/office/officeart/2005/8/layout/vList5"/>
    <dgm:cxn modelId="{C1B19215-1004-4653-963E-4E8B5D4E0299}" type="presOf" srcId="{0F8927F6-BE80-4596-9BAA-1A6006FC9A19}" destId="{8D309314-6CF2-442B-9C70-6BF1DCB0DB03}" srcOrd="0" destOrd="0" presId="urn:microsoft.com/office/officeart/2005/8/layout/vList5"/>
    <dgm:cxn modelId="{CFFC7424-3047-F148-8DC9-6E330821A12F}" type="presOf" srcId="{7730805D-DB22-6842-98D8-09E546FCEF35}" destId="{38A38705-5C12-4DC9-AF98-210868F22923}" srcOrd="0" destOrd="1" presId="urn:microsoft.com/office/officeart/2005/8/layout/vList5"/>
    <dgm:cxn modelId="{9ADE1137-24ED-493B-BA45-3B75D8C7E28D}" type="presOf" srcId="{7ABF3CFF-019E-4A09-B197-CF0920AF7E62}" destId="{B07BA4AB-9C9A-482B-8183-E23712585A12}" srcOrd="0" destOrd="0" presId="urn:microsoft.com/office/officeart/2005/8/layout/vList5"/>
    <dgm:cxn modelId="{2095DD25-9AA3-4062-85E9-1B50F364C982}" srcId="{7ABF3CFF-019E-4A09-B197-CF0920AF7E62}" destId="{0B004381-5F6F-462D-806D-A87F56CA9BB0}" srcOrd="0" destOrd="0" parTransId="{82B8BAA3-AB11-4CA1-89B5-2B4BF6037BCF}" sibTransId="{F676F31F-2124-4D4B-8774-7C30D9E81FB0}"/>
    <dgm:cxn modelId="{EC7FF704-CB1F-400B-99EA-D380D01DB9CF}" type="presOf" srcId="{90BB7C8E-C886-40C7-B54F-2F1274C488B6}" destId="{73B8297C-E026-4F7A-A91D-6D63AE093033}" srcOrd="0" destOrd="0" presId="urn:microsoft.com/office/officeart/2005/8/layout/vList5"/>
    <dgm:cxn modelId="{F283DA6B-8CC3-4EB5-B048-B5DC7DC9F832}" srcId="{706E71D6-CAFE-4EAD-9C57-0307F64B494D}" destId="{9B7C389F-29D8-4A65-97D5-D993500DDE1B}" srcOrd="1" destOrd="0" parTransId="{9EE345E2-3B59-4EEF-8E8C-497E28885814}" sibTransId="{AF2C7B60-C1E0-44B5-A25A-B84AAEE3EF6D}"/>
    <dgm:cxn modelId="{40F9B97D-2460-423C-94AE-0CAA08C03683}" srcId="{706E71D6-CAFE-4EAD-9C57-0307F64B494D}" destId="{0F8927F6-BE80-4596-9BAA-1A6006FC9A19}" srcOrd="0" destOrd="0" parTransId="{A0ACF76A-1343-45DD-9C4A-5BB84A0F5E73}" sibTransId="{3E9B103D-85D3-419C-9A5E-BF0A42AF98FD}"/>
    <dgm:cxn modelId="{B8207083-1AAF-4747-9E9A-2982942399EE}" srcId="{90BB7C8E-C886-40C7-B54F-2F1274C488B6}" destId="{7ABF3CFF-019E-4A09-B197-CF0920AF7E62}" srcOrd="0" destOrd="0" parTransId="{A3E855E8-ADF9-4FE1-ACB3-E766F9979ED9}" sibTransId="{73A51555-675E-4BF8-AAF2-4CCF1A062A6F}"/>
    <dgm:cxn modelId="{85D6E7B5-C4BF-45AF-8F2D-B5F2BB4FB69B}" type="presOf" srcId="{9B7C389F-29D8-4A65-97D5-D993500DDE1B}" destId="{8D309314-6CF2-442B-9C70-6BF1DCB0DB03}" srcOrd="0" destOrd="1" presId="urn:microsoft.com/office/officeart/2005/8/layout/vList5"/>
    <dgm:cxn modelId="{6F53A6E4-F405-4823-9BAB-58E59200C51B}" type="presOf" srcId="{706E71D6-CAFE-4EAD-9C57-0307F64B494D}" destId="{3C485D32-904F-4F36-BE55-B91C3119B42E}" srcOrd="0" destOrd="0" presId="urn:microsoft.com/office/officeart/2005/8/layout/vList5"/>
    <dgm:cxn modelId="{E6B951AF-6A25-8140-9834-BF705EFFF3B7}" srcId="{00DDD286-32BC-4E5F-A7F4-34675297FD88}" destId="{7730805D-DB22-6842-98D8-09E546FCEF35}" srcOrd="1" destOrd="0" parTransId="{E143A0A5-A522-E94E-AE8F-139120E200DE}" sibTransId="{49539AF2-F385-174A-9A4B-17146F38BAC7}"/>
    <dgm:cxn modelId="{92A3B07F-3765-4E48-B77F-0B7428DE0C2E}" srcId="{00DDD286-32BC-4E5F-A7F4-34675297FD88}" destId="{02608EF9-02DE-4A7B-A461-EEDFB09DC0E4}" srcOrd="0" destOrd="0" parTransId="{E0D1859D-0DCE-44C0-AC3F-76E6D55B473F}" sibTransId="{807A51B3-414F-400D-BC18-AFB672002CE9}"/>
    <dgm:cxn modelId="{91BB372B-F73E-45FE-9208-7E97C0731160}" type="presOf" srcId="{00DDD286-32BC-4E5F-A7F4-34675297FD88}" destId="{F4B4F11E-D463-4351-8E0E-A4D33BFB8F78}" srcOrd="0" destOrd="0" presId="urn:microsoft.com/office/officeart/2005/8/layout/vList5"/>
    <dgm:cxn modelId="{94DD3768-BAEC-4E28-83A3-65ADFFE17DFE}" srcId="{90BB7C8E-C886-40C7-B54F-2F1274C488B6}" destId="{706E71D6-CAFE-4EAD-9C57-0307F64B494D}" srcOrd="2" destOrd="0" parTransId="{A08CDEF2-1989-4D98-BB08-0DDDFABBD9CB}" sibTransId="{76CF6B7B-5D08-49B3-BB30-6F31F0653523}"/>
    <dgm:cxn modelId="{991ED7F2-4214-054D-8D68-15289D5B4DE5}" type="presOf" srcId="{0B004381-5F6F-462D-806D-A87F56CA9BB0}" destId="{708B5073-F319-4E3C-87A3-3AB41F2EB2D1}" srcOrd="0" destOrd="0" presId="urn:microsoft.com/office/officeart/2005/8/layout/vList5"/>
    <dgm:cxn modelId="{D0C71EEE-0A21-4AB2-88C3-F8F02B4C441F}" type="presParOf" srcId="{73B8297C-E026-4F7A-A91D-6D63AE093033}" destId="{EC78A059-77B8-43F5-AC87-6EC05C703A1E}" srcOrd="0" destOrd="0" presId="urn:microsoft.com/office/officeart/2005/8/layout/vList5"/>
    <dgm:cxn modelId="{03C7348A-E840-4ABF-B97F-A76EE162D9E5}" type="presParOf" srcId="{EC78A059-77B8-43F5-AC87-6EC05C703A1E}" destId="{B07BA4AB-9C9A-482B-8183-E23712585A12}" srcOrd="0" destOrd="0" presId="urn:microsoft.com/office/officeart/2005/8/layout/vList5"/>
    <dgm:cxn modelId="{03DECC36-83EF-0A4D-AF7C-7B39C7855778}" type="presParOf" srcId="{EC78A059-77B8-43F5-AC87-6EC05C703A1E}" destId="{708B5073-F319-4E3C-87A3-3AB41F2EB2D1}" srcOrd="1" destOrd="0" presId="urn:microsoft.com/office/officeart/2005/8/layout/vList5"/>
    <dgm:cxn modelId="{7086E83A-6E52-4AB5-AEEF-72F97E632B02}" type="presParOf" srcId="{73B8297C-E026-4F7A-A91D-6D63AE093033}" destId="{5C92703D-679B-4BED-B0CB-706AD20CE916}" srcOrd="1" destOrd="0" presId="urn:microsoft.com/office/officeart/2005/8/layout/vList5"/>
    <dgm:cxn modelId="{9F920149-1FA7-45E9-AB2D-7268C4A4C642}" type="presParOf" srcId="{73B8297C-E026-4F7A-A91D-6D63AE093033}" destId="{F6F6BD18-C830-401B-AC53-6AA7ED8EEFC5}" srcOrd="2" destOrd="0" presId="urn:microsoft.com/office/officeart/2005/8/layout/vList5"/>
    <dgm:cxn modelId="{E0886C4C-DE7F-443E-898B-F5BB94CDC055}" type="presParOf" srcId="{F6F6BD18-C830-401B-AC53-6AA7ED8EEFC5}" destId="{F4B4F11E-D463-4351-8E0E-A4D33BFB8F78}" srcOrd="0" destOrd="0" presId="urn:microsoft.com/office/officeart/2005/8/layout/vList5"/>
    <dgm:cxn modelId="{690120AD-C2A9-4A68-A0E8-C0BBE6C30FBE}" type="presParOf" srcId="{F6F6BD18-C830-401B-AC53-6AA7ED8EEFC5}" destId="{38A38705-5C12-4DC9-AF98-210868F22923}" srcOrd="1" destOrd="0" presId="urn:microsoft.com/office/officeart/2005/8/layout/vList5"/>
    <dgm:cxn modelId="{C19AA465-224F-4ED2-89C3-C3FA6AECD8DF}" type="presParOf" srcId="{73B8297C-E026-4F7A-A91D-6D63AE093033}" destId="{DDB50D69-068B-4B31-A3D8-EA4F6C301606}" srcOrd="3" destOrd="0" presId="urn:microsoft.com/office/officeart/2005/8/layout/vList5"/>
    <dgm:cxn modelId="{9F727367-7FE2-489A-8DA0-E10B04E569E5}" type="presParOf" srcId="{73B8297C-E026-4F7A-A91D-6D63AE093033}" destId="{B1AF7DE5-97BA-4E99-B2B1-55A67D809CA8}" srcOrd="4" destOrd="0" presId="urn:microsoft.com/office/officeart/2005/8/layout/vList5"/>
    <dgm:cxn modelId="{A05C7506-1FD8-4D1F-A80E-92D9AC192D02}" type="presParOf" srcId="{B1AF7DE5-97BA-4E99-B2B1-55A67D809CA8}" destId="{3C485D32-904F-4F36-BE55-B91C3119B42E}" srcOrd="0" destOrd="0" presId="urn:microsoft.com/office/officeart/2005/8/layout/vList5"/>
    <dgm:cxn modelId="{DE220F5A-BFE7-444D-8A96-65C38A72F3CF}" type="presParOf" srcId="{B1AF7DE5-97BA-4E99-B2B1-55A67D809CA8}" destId="{8D309314-6CF2-442B-9C70-6BF1DCB0DB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7875C9-9585-D34C-A179-96A6B7742B86}" type="doc">
      <dgm:prSet loTypeId="urn:microsoft.com/office/officeart/2005/8/layout/default#1" loCatId="list" qsTypeId="urn:microsoft.com/office/officeart/2005/8/quickstyle/simple3" qsCatId="simple" csTypeId="urn:microsoft.com/office/officeart/2005/8/colors/accent0_2" csCatId="mainScheme" phldr="1"/>
      <dgm:spPr/>
      <dgm:t>
        <a:bodyPr/>
        <a:lstStyle/>
        <a:p>
          <a:endParaRPr lang="en-US"/>
        </a:p>
      </dgm:t>
    </dgm:pt>
    <dgm:pt modelId="{53E1D4AA-B219-6C46-95A2-4D596FA17DC2}">
      <dgm:prSet phldrT="[Text]"/>
      <dgm:spPr/>
      <dgm:t>
        <a:bodyPr/>
        <a:lstStyle/>
        <a:p>
          <a:r>
            <a:rPr lang="en-US" dirty="0" smtClean="0"/>
            <a:t>Consistent, standardized implementation across students</a:t>
          </a:r>
          <a:endParaRPr lang="en-US" b="1" dirty="0">
            <a:latin typeface="Calibri"/>
            <a:cs typeface="Calibri"/>
          </a:endParaRPr>
        </a:p>
      </dgm:t>
    </dgm:pt>
    <dgm:pt modelId="{BA398872-BD09-3141-8C62-57437A8F089F}" type="parTrans" cxnId="{3E65FCC5-613D-BB40-A2F2-E28D7A878553}">
      <dgm:prSet/>
      <dgm:spPr/>
      <dgm:t>
        <a:bodyPr/>
        <a:lstStyle/>
        <a:p>
          <a:endParaRPr lang="en-US">
            <a:latin typeface="Calibri"/>
            <a:cs typeface="Calibri"/>
          </a:endParaRPr>
        </a:p>
      </dgm:t>
    </dgm:pt>
    <dgm:pt modelId="{933D506E-23D5-4345-94EE-3B94CFDFC19F}" type="sibTrans" cxnId="{3E65FCC5-613D-BB40-A2F2-E28D7A878553}">
      <dgm:prSet/>
      <dgm:spPr/>
      <dgm:t>
        <a:bodyPr/>
        <a:lstStyle/>
        <a:p>
          <a:endParaRPr lang="en-US">
            <a:latin typeface="Calibri"/>
            <a:cs typeface="Calibri"/>
          </a:endParaRPr>
        </a:p>
      </dgm:t>
    </dgm:pt>
    <dgm:pt modelId="{2C6C94F3-13AF-1C42-A133-F417A513DA22}">
      <dgm:prSet/>
      <dgm:spPr/>
      <dgm:t>
        <a:bodyPr/>
        <a:lstStyle/>
        <a:p>
          <a:r>
            <a:rPr lang="en-US" dirty="0" smtClean="0"/>
            <a:t>Easily accessible (e.g., within a few days of referral)</a:t>
          </a:r>
          <a:endParaRPr lang="en-US" dirty="0"/>
        </a:p>
      </dgm:t>
    </dgm:pt>
    <dgm:pt modelId="{75468D04-D098-504A-966C-71CB2D4769CE}" type="parTrans" cxnId="{8D14E92A-49C6-274A-995C-4EBAA01F8227}">
      <dgm:prSet/>
      <dgm:spPr/>
      <dgm:t>
        <a:bodyPr/>
        <a:lstStyle/>
        <a:p>
          <a:endParaRPr lang="en-US"/>
        </a:p>
      </dgm:t>
    </dgm:pt>
    <dgm:pt modelId="{D4CBBA8D-6023-6F43-86EE-E69D5B4266E0}" type="sibTrans" cxnId="{8D14E92A-49C6-274A-995C-4EBAA01F8227}">
      <dgm:prSet/>
      <dgm:spPr/>
      <dgm:t>
        <a:bodyPr/>
        <a:lstStyle/>
        <a:p>
          <a:endParaRPr lang="en-US"/>
        </a:p>
      </dgm:t>
    </dgm:pt>
    <dgm:pt modelId="{D52E8A17-5582-D146-9B67-07BD5C394BC3}">
      <dgm:prSet/>
      <dgm:spPr/>
      <dgm:t>
        <a:bodyPr/>
        <a:lstStyle/>
        <a:p>
          <a:r>
            <a:rPr lang="en-US" smtClean="0"/>
            <a:t>Continuous availability</a:t>
          </a:r>
          <a:endParaRPr lang="en-US" dirty="0"/>
        </a:p>
      </dgm:t>
    </dgm:pt>
    <dgm:pt modelId="{CACA44BC-7DE2-6445-B18A-262B12F70324}" type="parTrans" cxnId="{097D8CD4-EA5C-2B48-B6CF-FCF535134594}">
      <dgm:prSet/>
      <dgm:spPr/>
      <dgm:t>
        <a:bodyPr/>
        <a:lstStyle/>
        <a:p>
          <a:endParaRPr lang="en-US"/>
        </a:p>
      </dgm:t>
    </dgm:pt>
    <dgm:pt modelId="{257AE302-72D4-014C-ABA7-983700406BD6}" type="sibTrans" cxnId="{097D8CD4-EA5C-2B48-B6CF-FCF535134594}">
      <dgm:prSet/>
      <dgm:spPr/>
      <dgm:t>
        <a:bodyPr/>
        <a:lstStyle/>
        <a:p>
          <a:endParaRPr lang="en-US"/>
        </a:p>
      </dgm:t>
    </dgm:pt>
    <dgm:pt modelId="{0F956231-0ADE-934E-A35D-6AFDA8FE787E}">
      <dgm:prSet/>
      <dgm:spPr/>
      <dgm:t>
        <a:bodyPr/>
        <a:lstStyle/>
        <a:p>
          <a:r>
            <a:rPr lang="en-US" dirty="0" smtClean="0"/>
            <a:t>Implemented by all school staff</a:t>
          </a:r>
          <a:endParaRPr lang="en-US" dirty="0"/>
        </a:p>
      </dgm:t>
    </dgm:pt>
    <dgm:pt modelId="{36513C13-FFD4-014E-BBE4-691FC07E2B8A}" type="parTrans" cxnId="{E3212A83-2691-8941-978D-1CDCB12E9DD8}">
      <dgm:prSet/>
      <dgm:spPr/>
      <dgm:t>
        <a:bodyPr/>
        <a:lstStyle/>
        <a:p>
          <a:endParaRPr lang="en-US"/>
        </a:p>
      </dgm:t>
    </dgm:pt>
    <dgm:pt modelId="{8D01C591-26D9-FA4A-80A1-9977B8467C74}" type="sibTrans" cxnId="{E3212A83-2691-8941-978D-1CDCB12E9DD8}">
      <dgm:prSet/>
      <dgm:spPr/>
      <dgm:t>
        <a:bodyPr/>
        <a:lstStyle/>
        <a:p>
          <a:endParaRPr lang="en-US"/>
        </a:p>
      </dgm:t>
    </dgm:pt>
    <dgm:pt modelId="{C1AF0AF2-4AD6-E942-B032-FF6E99B2FF0E}">
      <dgm:prSet/>
      <dgm:spPr/>
      <dgm:t>
        <a:bodyPr/>
        <a:lstStyle/>
        <a:p>
          <a:r>
            <a:rPr lang="en-US" dirty="0" smtClean="0"/>
            <a:t>Consistent with and extra doses of school-wide expectations and interventions</a:t>
          </a:r>
        </a:p>
      </dgm:t>
    </dgm:pt>
    <dgm:pt modelId="{4BDF9701-9311-C248-B004-FAAD0608BCB2}" type="parTrans" cxnId="{F47CD0A1-1AB7-EB45-BA8E-04B2AA72134F}">
      <dgm:prSet/>
      <dgm:spPr/>
      <dgm:t>
        <a:bodyPr/>
        <a:lstStyle/>
        <a:p>
          <a:endParaRPr lang="en-US"/>
        </a:p>
      </dgm:t>
    </dgm:pt>
    <dgm:pt modelId="{736E644E-CFAA-9843-BACB-2670FE018E34}" type="sibTrans" cxnId="{F47CD0A1-1AB7-EB45-BA8E-04B2AA72134F}">
      <dgm:prSet/>
      <dgm:spPr/>
      <dgm:t>
        <a:bodyPr/>
        <a:lstStyle/>
        <a:p>
          <a:endParaRPr lang="en-US"/>
        </a:p>
      </dgm:t>
    </dgm:pt>
    <dgm:pt modelId="{6496807F-E115-1944-AB0D-4332545F2BB4}">
      <dgm:prSet/>
      <dgm:spPr/>
      <dgm:t>
        <a:bodyPr/>
        <a:lstStyle/>
        <a:p>
          <a:r>
            <a:rPr lang="en-US" dirty="0" smtClean="0"/>
            <a:t>Targeted and explicit skill instruction</a:t>
          </a:r>
          <a:endParaRPr lang="en-US" dirty="0"/>
        </a:p>
      </dgm:t>
    </dgm:pt>
    <dgm:pt modelId="{2852A2BA-313B-764C-8DC4-E8559C9AAEA3}" type="parTrans" cxnId="{A5E958DD-AA7E-4142-A047-D05F142C4134}">
      <dgm:prSet/>
      <dgm:spPr/>
      <dgm:t>
        <a:bodyPr/>
        <a:lstStyle/>
        <a:p>
          <a:endParaRPr lang="en-US"/>
        </a:p>
      </dgm:t>
    </dgm:pt>
    <dgm:pt modelId="{55E76444-0033-2740-8965-36EBBC7C9D54}" type="sibTrans" cxnId="{A5E958DD-AA7E-4142-A047-D05F142C4134}">
      <dgm:prSet/>
      <dgm:spPr/>
      <dgm:t>
        <a:bodyPr/>
        <a:lstStyle/>
        <a:p>
          <a:endParaRPr lang="en-US"/>
        </a:p>
      </dgm:t>
    </dgm:pt>
    <dgm:pt modelId="{62084502-F416-F34A-AF34-0853B6F21D44}">
      <dgm:prSet/>
      <dgm:spPr/>
      <dgm:t>
        <a:bodyPr/>
        <a:lstStyle/>
        <a:p>
          <a:r>
            <a:rPr lang="en-US" dirty="0" smtClean="0"/>
            <a:t>Acknowledgements of appropriate behavior</a:t>
          </a:r>
          <a:endParaRPr lang="en-US" dirty="0"/>
        </a:p>
      </dgm:t>
    </dgm:pt>
    <dgm:pt modelId="{922A6ABA-E767-2646-AC1E-3FCAFF59159D}" type="parTrans" cxnId="{CDA730E4-4727-5C46-9BA1-DBF5B6A643ED}">
      <dgm:prSet/>
      <dgm:spPr/>
      <dgm:t>
        <a:bodyPr/>
        <a:lstStyle/>
        <a:p>
          <a:endParaRPr lang="en-US"/>
        </a:p>
      </dgm:t>
    </dgm:pt>
    <dgm:pt modelId="{508AC614-C3A7-1A40-A86A-32C760EA8D6B}" type="sibTrans" cxnId="{CDA730E4-4727-5C46-9BA1-DBF5B6A643ED}">
      <dgm:prSet/>
      <dgm:spPr/>
      <dgm:t>
        <a:bodyPr/>
        <a:lstStyle/>
        <a:p>
          <a:endParaRPr lang="en-US"/>
        </a:p>
      </dgm:t>
    </dgm:pt>
    <dgm:pt modelId="{9950A5E7-E46E-7B42-8EC6-46C6BB564B3C}">
      <dgm:prSet/>
      <dgm:spPr/>
      <dgm:t>
        <a:bodyPr/>
        <a:lstStyle/>
        <a:p>
          <a:r>
            <a:rPr lang="en-US" dirty="0" smtClean="0"/>
            <a:t>Increased adult support</a:t>
          </a:r>
          <a:endParaRPr lang="en-US" dirty="0"/>
        </a:p>
      </dgm:t>
    </dgm:pt>
    <dgm:pt modelId="{BA982914-25A8-4141-B311-49D517CC6DF1}" type="parTrans" cxnId="{FFAA5A35-D396-0F44-ACE4-903CC5544F3C}">
      <dgm:prSet/>
      <dgm:spPr/>
      <dgm:t>
        <a:bodyPr/>
        <a:lstStyle/>
        <a:p>
          <a:endParaRPr lang="en-US"/>
        </a:p>
      </dgm:t>
    </dgm:pt>
    <dgm:pt modelId="{B643162B-E20D-B746-9DFD-3B65C8A4A289}" type="sibTrans" cxnId="{FFAA5A35-D396-0F44-ACE4-903CC5544F3C}">
      <dgm:prSet/>
      <dgm:spPr/>
      <dgm:t>
        <a:bodyPr/>
        <a:lstStyle/>
        <a:p>
          <a:endParaRPr lang="en-US"/>
        </a:p>
      </dgm:t>
    </dgm:pt>
    <dgm:pt modelId="{2F43CF36-F53E-6D47-B49C-570DEBD9CDE1}">
      <dgm:prSet/>
      <dgm:spPr/>
      <dgm:t>
        <a:bodyPr/>
        <a:lstStyle/>
        <a:p>
          <a:r>
            <a:rPr lang="en-US" smtClean="0"/>
            <a:t>Frequent feedback for targeted behaviors</a:t>
          </a:r>
          <a:endParaRPr lang="en-US" dirty="0"/>
        </a:p>
      </dgm:t>
    </dgm:pt>
    <dgm:pt modelId="{70F20F90-D2A4-4246-B7CB-30611643539D}" type="parTrans" cxnId="{075AF0D6-A15B-EC4C-9B01-F853FFB9BC4D}">
      <dgm:prSet/>
      <dgm:spPr/>
      <dgm:t>
        <a:bodyPr/>
        <a:lstStyle/>
        <a:p>
          <a:endParaRPr lang="en-US"/>
        </a:p>
      </dgm:t>
    </dgm:pt>
    <dgm:pt modelId="{BEEEF147-519C-D546-8091-0CF8A987E91D}" type="sibTrans" cxnId="{075AF0D6-A15B-EC4C-9B01-F853FFB9BC4D}">
      <dgm:prSet/>
      <dgm:spPr/>
      <dgm:t>
        <a:bodyPr/>
        <a:lstStyle/>
        <a:p>
          <a:endParaRPr lang="en-US"/>
        </a:p>
      </dgm:t>
    </dgm:pt>
    <dgm:pt modelId="{A58DCAFC-0CAC-5A43-A4BF-4AED6E6A79A6}">
      <dgm:prSet/>
      <dgm:spPr/>
      <dgm:t>
        <a:bodyPr/>
        <a:lstStyle/>
        <a:p>
          <a:r>
            <a:rPr lang="en-US" dirty="0" smtClean="0"/>
            <a:t>Plans for generalization and maintenance </a:t>
          </a:r>
          <a:endParaRPr lang="en-US" dirty="0"/>
        </a:p>
      </dgm:t>
    </dgm:pt>
    <dgm:pt modelId="{FA5453DE-7392-C74D-B13B-2118A57F878E}" type="parTrans" cxnId="{D1D318E0-6A18-A94B-B5DB-B0B9C665F4D1}">
      <dgm:prSet/>
      <dgm:spPr/>
      <dgm:t>
        <a:bodyPr/>
        <a:lstStyle/>
        <a:p>
          <a:endParaRPr lang="en-US"/>
        </a:p>
      </dgm:t>
    </dgm:pt>
    <dgm:pt modelId="{07C577F6-2F4B-7542-9F92-886CF4764FB2}" type="sibTrans" cxnId="{D1D318E0-6A18-A94B-B5DB-B0B9C665F4D1}">
      <dgm:prSet/>
      <dgm:spPr/>
      <dgm:t>
        <a:bodyPr/>
        <a:lstStyle/>
        <a:p>
          <a:endParaRPr lang="en-US"/>
        </a:p>
      </dgm:t>
    </dgm:pt>
    <dgm:pt modelId="{F11382D0-BD74-154C-B5BB-E3238FCE372B}" type="pres">
      <dgm:prSet presAssocID="{D07875C9-9585-D34C-A179-96A6B7742B86}" presName="diagram" presStyleCnt="0">
        <dgm:presLayoutVars>
          <dgm:dir/>
          <dgm:resizeHandles val="exact"/>
        </dgm:presLayoutVars>
      </dgm:prSet>
      <dgm:spPr/>
      <dgm:t>
        <a:bodyPr/>
        <a:lstStyle/>
        <a:p>
          <a:endParaRPr lang="en-US"/>
        </a:p>
      </dgm:t>
    </dgm:pt>
    <dgm:pt modelId="{0926D10B-0F2F-784E-9682-68718A5FEB7F}" type="pres">
      <dgm:prSet presAssocID="{53E1D4AA-B219-6C46-95A2-4D596FA17DC2}" presName="node" presStyleLbl="node1" presStyleIdx="0" presStyleCnt="10">
        <dgm:presLayoutVars>
          <dgm:bulletEnabled val="1"/>
        </dgm:presLayoutVars>
      </dgm:prSet>
      <dgm:spPr/>
      <dgm:t>
        <a:bodyPr/>
        <a:lstStyle/>
        <a:p>
          <a:endParaRPr lang="en-US"/>
        </a:p>
      </dgm:t>
    </dgm:pt>
    <dgm:pt modelId="{136B0189-F16B-DE4B-BEAB-FE26A5A7FDD1}" type="pres">
      <dgm:prSet presAssocID="{933D506E-23D5-4345-94EE-3B94CFDFC19F}" presName="sibTrans" presStyleCnt="0"/>
      <dgm:spPr/>
      <dgm:t>
        <a:bodyPr/>
        <a:lstStyle/>
        <a:p>
          <a:endParaRPr lang="en-US"/>
        </a:p>
      </dgm:t>
    </dgm:pt>
    <dgm:pt modelId="{A6A2D03A-9FEA-5D44-A799-1B6F441B1C8E}" type="pres">
      <dgm:prSet presAssocID="{2C6C94F3-13AF-1C42-A133-F417A513DA22}" presName="node" presStyleLbl="node1" presStyleIdx="1" presStyleCnt="10">
        <dgm:presLayoutVars>
          <dgm:bulletEnabled val="1"/>
        </dgm:presLayoutVars>
      </dgm:prSet>
      <dgm:spPr/>
      <dgm:t>
        <a:bodyPr/>
        <a:lstStyle/>
        <a:p>
          <a:endParaRPr lang="en-US"/>
        </a:p>
      </dgm:t>
    </dgm:pt>
    <dgm:pt modelId="{C817F399-98D7-6E4B-89D7-BF208B6C0501}" type="pres">
      <dgm:prSet presAssocID="{D4CBBA8D-6023-6F43-86EE-E69D5B4266E0}" presName="sibTrans" presStyleCnt="0"/>
      <dgm:spPr/>
      <dgm:t>
        <a:bodyPr/>
        <a:lstStyle/>
        <a:p>
          <a:endParaRPr lang="en-US"/>
        </a:p>
      </dgm:t>
    </dgm:pt>
    <dgm:pt modelId="{8E5AD40D-9C58-9A49-A5B4-B491014867C0}" type="pres">
      <dgm:prSet presAssocID="{D52E8A17-5582-D146-9B67-07BD5C394BC3}" presName="node" presStyleLbl="node1" presStyleIdx="2" presStyleCnt="10">
        <dgm:presLayoutVars>
          <dgm:bulletEnabled val="1"/>
        </dgm:presLayoutVars>
      </dgm:prSet>
      <dgm:spPr/>
      <dgm:t>
        <a:bodyPr/>
        <a:lstStyle/>
        <a:p>
          <a:endParaRPr lang="en-US"/>
        </a:p>
      </dgm:t>
    </dgm:pt>
    <dgm:pt modelId="{00EB871C-EB69-0749-A9CF-DEE2AC6B983C}" type="pres">
      <dgm:prSet presAssocID="{257AE302-72D4-014C-ABA7-983700406BD6}" presName="sibTrans" presStyleCnt="0"/>
      <dgm:spPr/>
      <dgm:t>
        <a:bodyPr/>
        <a:lstStyle/>
        <a:p>
          <a:endParaRPr lang="en-US"/>
        </a:p>
      </dgm:t>
    </dgm:pt>
    <dgm:pt modelId="{E310C4EE-42F7-6F40-B878-C94AB669373B}" type="pres">
      <dgm:prSet presAssocID="{0F956231-0ADE-934E-A35D-6AFDA8FE787E}" presName="node" presStyleLbl="node1" presStyleIdx="3" presStyleCnt="10">
        <dgm:presLayoutVars>
          <dgm:bulletEnabled val="1"/>
        </dgm:presLayoutVars>
      </dgm:prSet>
      <dgm:spPr/>
      <dgm:t>
        <a:bodyPr/>
        <a:lstStyle/>
        <a:p>
          <a:endParaRPr lang="en-US"/>
        </a:p>
      </dgm:t>
    </dgm:pt>
    <dgm:pt modelId="{5B33CE13-F8AB-2743-B35A-023AA4931562}" type="pres">
      <dgm:prSet presAssocID="{8D01C591-26D9-FA4A-80A1-9977B8467C74}" presName="sibTrans" presStyleCnt="0"/>
      <dgm:spPr/>
      <dgm:t>
        <a:bodyPr/>
        <a:lstStyle/>
        <a:p>
          <a:endParaRPr lang="en-US"/>
        </a:p>
      </dgm:t>
    </dgm:pt>
    <dgm:pt modelId="{E3CB8224-EE51-AB4D-B26B-686D0B88CBEC}" type="pres">
      <dgm:prSet presAssocID="{C1AF0AF2-4AD6-E942-B032-FF6E99B2FF0E}" presName="node" presStyleLbl="node1" presStyleIdx="4" presStyleCnt="10">
        <dgm:presLayoutVars>
          <dgm:bulletEnabled val="1"/>
        </dgm:presLayoutVars>
      </dgm:prSet>
      <dgm:spPr/>
      <dgm:t>
        <a:bodyPr/>
        <a:lstStyle/>
        <a:p>
          <a:endParaRPr lang="en-US"/>
        </a:p>
      </dgm:t>
    </dgm:pt>
    <dgm:pt modelId="{65E2C7CF-5797-CA45-993A-6F86C0B1BE40}" type="pres">
      <dgm:prSet presAssocID="{736E644E-CFAA-9843-BACB-2670FE018E34}" presName="sibTrans" presStyleCnt="0"/>
      <dgm:spPr/>
      <dgm:t>
        <a:bodyPr/>
        <a:lstStyle/>
        <a:p>
          <a:endParaRPr lang="en-US"/>
        </a:p>
      </dgm:t>
    </dgm:pt>
    <dgm:pt modelId="{0F795334-F459-B84C-B7CB-2FD4CAF8F331}" type="pres">
      <dgm:prSet presAssocID="{6496807F-E115-1944-AB0D-4332545F2BB4}" presName="node" presStyleLbl="node1" presStyleIdx="5" presStyleCnt="10">
        <dgm:presLayoutVars>
          <dgm:bulletEnabled val="1"/>
        </dgm:presLayoutVars>
      </dgm:prSet>
      <dgm:spPr/>
      <dgm:t>
        <a:bodyPr/>
        <a:lstStyle/>
        <a:p>
          <a:endParaRPr lang="en-US"/>
        </a:p>
      </dgm:t>
    </dgm:pt>
    <dgm:pt modelId="{075FD465-8484-644B-9C7C-9BCADFCEE7EB}" type="pres">
      <dgm:prSet presAssocID="{55E76444-0033-2740-8965-36EBBC7C9D54}" presName="sibTrans" presStyleCnt="0"/>
      <dgm:spPr/>
      <dgm:t>
        <a:bodyPr/>
        <a:lstStyle/>
        <a:p>
          <a:endParaRPr lang="en-US"/>
        </a:p>
      </dgm:t>
    </dgm:pt>
    <dgm:pt modelId="{BC184D50-04C9-7B47-A359-2F03CB86D681}" type="pres">
      <dgm:prSet presAssocID="{62084502-F416-F34A-AF34-0853B6F21D44}" presName="node" presStyleLbl="node1" presStyleIdx="6" presStyleCnt="10">
        <dgm:presLayoutVars>
          <dgm:bulletEnabled val="1"/>
        </dgm:presLayoutVars>
      </dgm:prSet>
      <dgm:spPr/>
      <dgm:t>
        <a:bodyPr/>
        <a:lstStyle/>
        <a:p>
          <a:endParaRPr lang="en-US"/>
        </a:p>
      </dgm:t>
    </dgm:pt>
    <dgm:pt modelId="{AF1D2BE5-92E2-4345-AED2-24032EBACF6A}" type="pres">
      <dgm:prSet presAssocID="{508AC614-C3A7-1A40-A86A-32C760EA8D6B}" presName="sibTrans" presStyleCnt="0"/>
      <dgm:spPr/>
      <dgm:t>
        <a:bodyPr/>
        <a:lstStyle/>
        <a:p>
          <a:endParaRPr lang="en-US"/>
        </a:p>
      </dgm:t>
    </dgm:pt>
    <dgm:pt modelId="{4E0B5943-7456-1844-BB43-88117CA8FC2A}" type="pres">
      <dgm:prSet presAssocID="{9950A5E7-E46E-7B42-8EC6-46C6BB564B3C}" presName="node" presStyleLbl="node1" presStyleIdx="7" presStyleCnt="10">
        <dgm:presLayoutVars>
          <dgm:bulletEnabled val="1"/>
        </dgm:presLayoutVars>
      </dgm:prSet>
      <dgm:spPr/>
      <dgm:t>
        <a:bodyPr/>
        <a:lstStyle/>
        <a:p>
          <a:endParaRPr lang="en-US"/>
        </a:p>
      </dgm:t>
    </dgm:pt>
    <dgm:pt modelId="{61C5E013-5A07-3740-B073-E2F7DCF97781}" type="pres">
      <dgm:prSet presAssocID="{B643162B-E20D-B746-9DFD-3B65C8A4A289}" presName="sibTrans" presStyleCnt="0"/>
      <dgm:spPr/>
      <dgm:t>
        <a:bodyPr/>
        <a:lstStyle/>
        <a:p>
          <a:endParaRPr lang="en-US"/>
        </a:p>
      </dgm:t>
    </dgm:pt>
    <dgm:pt modelId="{08990FCA-5A91-4F4C-8CF6-3D6D3771F75D}" type="pres">
      <dgm:prSet presAssocID="{2F43CF36-F53E-6D47-B49C-570DEBD9CDE1}" presName="node" presStyleLbl="node1" presStyleIdx="8" presStyleCnt="10">
        <dgm:presLayoutVars>
          <dgm:bulletEnabled val="1"/>
        </dgm:presLayoutVars>
      </dgm:prSet>
      <dgm:spPr/>
      <dgm:t>
        <a:bodyPr/>
        <a:lstStyle/>
        <a:p>
          <a:endParaRPr lang="en-US"/>
        </a:p>
      </dgm:t>
    </dgm:pt>
    <dgm:pt modelId="{5CF6D9C7-397B-8040-BF37-79B6834A6A13}" type="pres">
      <dgm:prSet presAssocID="{BEEEF147-519C-D546-8091-0CF8A987E91D}" presName="sibTrans" presStyleCnt="0"/>
      <dgm:spPr/>
      <dgm:t>
        <a:bodyPr/>
        <a:lstStyle/>
        <a:p>
          <a:endParaRPr lang="en-US"/>
        </a:p>
      </dgm:t>
    </dgm:pt>
    <dgm:pt modelId="{91196D92-D61B-FA4E-9D81-FB5DDAAD0EA0}" type="pres">
      <dgm:prSet presAssocID="{A58DCAFC-0CAC-5A43-A4BF-4AED6E6A79A6}" presName="node" presStyleLbl="node1" presStyleIdx="9" presStyleCnt="10">
        <dgm:presLayoutVars>
          <dgm:bulletEnabled val="1"/>
        </dgm:presLayoutVars>
      </dgm:prSet>
      <dgm:spPr/>
      <dgm:t>
        <a:bodyPr/>
        <a:lstStyle/>
        <a:p>
          <a:endParaRPr lang="en-US"/>
        </a:p>
      </dgm:t>
    </dgm:pt>
  </dgm:ptLst>
  <dgm:cxnLst>
    <dgm:cxn modelId="{A5E958DD-AA7E-4142-A047-D05F142C4134}" srcId="{D07875C9-9585-D34C-A179-96A6B7742B86}" destId="{6496807F-E115-1944-AB0D-4332545F2BB4}" srcOrd="5" destOrd="0" parTransId="{2852A2BA-313B-764C-8DC4-E8559C9AAEA3}" sibTransId="{55E76444-0033-2740-8965-36EBBC7C9D54}"/>
    <dgm:cxn modelId="{A850DDB7-416A-4742-A5A4-AEE942422AA0}" type="presOf" srcId="{2F43CF36-F53E-6D47-B49C-570DEBD9CDE1}" destId="{08990FCA-5A91-4F4C-8CF6-3D6D3771F75D}" srcOrd="0" destOrd="0" presId="urn:microsoft.com/office/officeart/2005/8/layout/default#1"/>
    <dgm:cxn modelId="{CE17E7B1-CAE7-4E48-8324-0CF0599329A1}" type="presOf" srcId="{D07875C9-9585-D34C-A179-96A6B7742B86}" destId="{F11382D0-BD74-154C-B5BB-E3238FCE372B}" srcOrd="0" destOrd="0" presId="urn:microsoft.com/office/officeart/2005/8/layout/default#1"/>
    <dgm:cxn modelId="{F47CD0A1-1AB7-EB45-BA8E-04B2AA72134F}" srcId="{D07875C9-9585-D34C-A179-96A6B7742B86}" destId="{C1AF0AF2-4AD6-E942-B032-FF6E99B2FF0E}" srcOrd="4" destOrd="0" parTransId="{4BDF9701-9311-C248-B004-FAAD0608BCB2}" sibTransId="{736E644E-CFAA-9843-BACB-2670FE018E34}"/>
    <dgm:cxn modelId="{1DC61EF2-9FB6-8840-BEE6-6AB906C01CBB}" type="presOf" srcId="{6496807F-E115-1944-AB0D-4332545F2BB4}" destId="{0F795334-F459-B84C-B7CB-2FD4CAF8F331}" srcOrd="0" destOrd="0" presId="urn:microsoft.com/office/officeart/2005/8/layout/default#1"/>
    <dgm:cxn modelId="{2619EB80-B5C3-6749-BAB4-02B63217F58B}" type="presOf" srcId="{62084502-F416-F34A-AF34-0853B6F21D44}" destId="{BC184D50-04C9-7B47-A359-2F03CB86D681}" srcOrd="0" destOrd="0" presId="urn:microsoft.com/office/officeart/2005/8/layout/default#1"/>
    <dgm:cxn modelId="{AAC25CB4-9234-2D40-B9B8-4C891F18E66F}" type="presOf" srcId="{D52E8A17-5582-D146-9B67-07BD5C394BC3}" destId="{8E5AD40D-9C58-9A49-A5B4-B491014867C0}" srcOrd="0" destOrd="0" presId="urn:microsoft.com/office/officeart/2005/8/layout/default#1"/>
    <dgm:cxn modelId="{2BBF6EF5-CA39-F747-B252-3D3977ACB378}" type="presOf" srcId="{C1AF0AF2-4AD6-E942-B032-FF6E99B2FF0E}" destId="{E3CB8224-EE51-AB4D-B26B-686D0B88CBEC}" srcOrd="0" destOrd="0" presId="urn:microsoft.com/office/officeart/2005/8/layout/default#1"/>
    <dgm:cxn modelId="{097D8CD4-EA5C-2B48-B6CF-FCF535134594}" srcId="{D07875C9-9585-D34C-A179-96A6B7742B86}" destId="{D52E8A17-5582-D146-9B67-07BD5C394BC3}" srcOrd="2" destOrd="0" parTransId="{CACA44BC-7DE2-6445-B18A-262B12F70324}" sibTransId="{257AE302-72D4-014C-ABA7-983700406BD6}"/>
    <dgm:cxn modelId="{FFAA5A35-D396-0F44-ACE4-903CC5544F3C}" srcId="{D07875C9-9585-D34C-A179-96A6B7742B86}" destId="{9950A5E7-E46E-7B42-8EC6-46C6BB564B3C}" srcOrd="7" destOrd="0" parTransId="{BA982914-25A8-4141-B311-49D517CC6DF1}" sibTransId="{B643162B-E20D-B746-9DFD-3B65C8A4A289}"/>
    <dgm:cxn modelId="{CDA730E4-4727-5C46-9BA1-DBF5B6A643ED}" srcId="{D07875C9-9585-D34C-A179-96A6B7742B86}" destId="{62084502-F416-F34A-AF34-0853B6F21D44}" srcOrd="6" destOrd="0" parTransId="{922A6ABA-E767-2646-AC1E-3FCAFF59159D}" sibTransId="{508AC614-C3A7-1A40-A86A-32C760EA8D6B}"/>
    <dgm:cxn modelId="{3E65FCC5-613D-BB40-A2F2-E28D7A878553}" srcId="{D07875C9-9585-D34C-A179-96A6B7742B86}" destId="{53E1D4AA-B219-6C46-95A2-4D596FA17DC2}" srcOrd="0" destOrd="0" parTransId="{BA398872-BD09-3141-8C62-57437A8F089F}" sibTransId="{933D506E-23D5-4345-94EE-3B94CFDFC19F}"/>
    <dgm:cxn modelId="{A9F169F2-2BD6-B54B-A7E8-8BCC795AB223}" type="presOf" srcId="{A58DCAFC-0CAC-5A43-A4BF-4AED6E6A79A6}" destId="{91196D92-D61B-FA4E-9D81-FB5DDAAD0EA0}" srcOrd="0" destOrd="0" presId="urn:microsoft.com/office/officeart/2005/8/layout/default#1"/>
    <dgm:cxn modelId="{C5D75510-1576-4B44-9B39-21C363179E08}" type="presOf" srcId="{9950A5E7-E46E-7B42-8EC6-46C6BB564B3C}" destId="{4E0B5943-7456-1844-BB43-88117CA8FC2A}" srcOrd="0" destOrd="0" presId="urn:microsoft.com/office/officeart/2005/8/layout/default#1"/>
    <dgm:cxn modelId="{8D14E92A-49C6-274A-995C-4EBAA01F8227}" srcId="{D07875C9-9585-D34C-A179-96A6B7742B86}" destId="{2C6C94F3-13AF-1C42-A133-F417A513DA22}" srcOrd="1" destOrd="0" parTransId="{75468D04-D098-504A-966C-71CB2D4769CE}" sibTransId="{D4CBBA8D-6023-6F43-86EE-E69D5B4266E0}"/>
    <dgm:cxn modelId="{7EB2E004-9E8A-4043-B7D0-0B002C4562D0}" type="presOf" srcId="{2C6C94F3-13AF-1C42-A133-F417A513DA22}" destId="{A6A2D03A-9FEA-5D44-A799-1B6F441B1C8E}" srcOrd="0" destOrd="0" presId="urn:microsoft.com/office/officeart/2005/8/layout/default#1"/>
    <dgm:cxn modelId="{D1D318E0-6A18-A94B-B5DB-B0B9C665F4D1}" srcId="{D07875C9-9585-D34C-A179-96A6B7742B86}" destId="{A58DCAFC-0CAC-5A43-A4BF-4AED6E6A79A6}" srcOrd="9" destOrd="0" parTransId="{FA5453DE-7392-C74D-B13B-2118A57F878E}" sibTransId="{07C577F6-2F4B-7542-9F92-886CF4764FB2}"/>
    <dgm:cxn modelId="{075AF0D6-A15B-EC4C-9B01-F853FFB9BC4D}" srcId="{D07875C9-9585-D34C-A179-96A6B7742B86}" destId="{2F43CF36-F53E-6D47-B49C-570DEBD9CDE1}" srcOrd="8" destOrd="0" parTransId="{70F20F90-D2A4-4246-B7CB-30611643539D}" sibTransId="{BEEEF147-519C-D546-8091-0CF8A987E91D}"/>
    <dgm:cxn modelId="{9CF25668-06AB-CB4F-B34D-C368D7BD0ED4}" type="presOf" srcId="{0F956231-0ADE-934E-A35D-6AFDA8FE787E}" destId="{E310C4EE-42F7-6F40-B878-C94AB669373B}" srcOrd="0" destOrd="0" presId="urn:microsoft.com/office/officeart/2005/8/layout/default#1"/>
    <dgm:cxn modelId="{E3212A83-2691-8941-978D-1CDCB12E9DD8}" srcId="{D07875C9-9585-D34C-A179-96A6B7742B86}" destId="{0F956231-0ADE-934E-A35D-6AFDA8FE787E}" srcOrd="3" destOrd="0" parTransId="{36513C13-FFD4-014E-BBE4-691FC07E2B8A}" sibTransId="{8D01C591-26D9-FA4A-80A1-9977B8467C74}"/>
    <dgm:cxn modelId="{7D993594-6235-496E-AC86-2A9B91209924}" type="presOf" srcId="{53E1D4AA-B219-6C46-95A2-4D596FA17DC2}" destId="{0926D10B-0F2F-784E-9682-68718A5FEB7F}" srcOrd="0" destOrd="0" presId="urn:microsoft.com/office/officeart/2005/8/layout/default#1"/>
    <dgm:cxn modelId="{4FFF5B96-758C-4429-B761-9A6363C047C9}" type="presParOf" srcId="{F11382D0-BD74-154C-B5BB-E3238FCE372B}" destId="{0926D10B-0F2F-784E-9682-68718A5FEB7F}" srcOrd="0" destOrd="0" presId="urn:microsoft.com/office/officeart/2005/8/layout/default#1"/>
    <dgm:cxn modelId="{A943F369-C942-4D07-BAC0-52055AD892C4}" type="presParOf" srcId="{F11382D0-BD74-154C-B5BB-E3238FCE372B}" destId="{136B0189-F16B-DE4B-BEAB-FE26A5A7FDD1}" srcOrd="1" destOrd="0" presId="urn:microsoft.com/office/officeart/2005/8/layout/default#1"/>
    <dgm:cxn modelId="{2F724B6E-ECD8-0943-912E-059974A2B2A2}" type="presParOf" srcId="{F11382D0-BD74-154C-B5BB-E3238FCE372B}" destId="{A6A2D03A-9FEA-5D44-A799-1B6F441B1C8E}" srcOrd="2" destOrd="0" presId="urn:microsoft.com/office/officeart/2005/8/layout/default#1"/>
    <dgm:cxn modelId="{C84D85D1-0600-2B47-980A-2C2904543405}" type="presParOf" srcId="{F11382D0-BD74-154C-B5BB-E3238FCE372B}" destId="{C817F399-98D7-6E4B-89D7-BF208B6C0501}" srcOrd="3" destOrd="0" presId="urn:microsoft.com/office/officeart/2005/8/layout/default#1"/>
    <dgm:cxn modelId="{6A925686-6EB1-4845-A14D-67B98CE98F00}" type="presParOf" srcId="{F11382D0-BD74-154C-B5BB-E3238FCE372B}" destId="{8E5AD40D-9C58-9A49-A5B4-B491014867C0}" srcOrd="4" destOrd="0" presId="urn:microsoft.com/office/officeart/2005/8/layout/default#1"/>
    <dgm:cxn modelId="{FC3ABF0C-721C-444B-A769-AD237D5B9C37}" type="presParOf" srcId="{F11382D0-BD74-154C-B5BB-E3238FCE372B}" destId="{00EB871C-EB69-0749-A9CF-DEE2AC6B983C}" srcOrd="5" destOrd="0" presId="urn:microsoft.com/office/officeart/2005/8/layout/default#1"/>
    <dgm:cxn modelId="{99F4D75C-08B6-1A46-99FC-B1EA8931EC22}" type="presParOf" srcId="{F11382D0-BD74-154C-B5BB-E3238FCE372B}" destId="{E310C4EE-42F7-6F40-B878-C94AB669373B}" srcOrd="6" destOrd="0" presId="urn:microsoft.com/office/officeart/2005/8/layout/default#1"/>
    <dgm:cxn modelId="{84D246CF-6F14-AA42-9528-FDE952501911}" type="presParOf" srcId="{F11382D0-BD74-154C-B5BB-E3238FCE372B}" destId="{5B33CE13-F8AB-2743-B35A-023AA4931562}" srcOrd="7" destOrd="0" presId="urn:microsoft.com/office/officeart/2005/8/layout/default#1"/>
    <dgm:cxn modelId="{B01816F2-15EC-C248-ADCB-1F006B83CEF3}" type="presParOf" srcId="{F11382D0-BD74-154C-B5BB-E3238FCE372B}" destId="{E3CB8224-EE51-AB4D-B26B-686D0B88CBEC}" srcOrd="8" destOrd="0" presId="urn:microsoft.com/office/officeart/2005/8/layout/default#1"/>
    <dgm:cxn modelId="{54E8E021-FA7E-354A-906B-7E7D4C990D48}" type="presParOf" srcId="{F11382D0-BD74-154C-B5BB-E3238FCE372B}" destId="{65E2C7CF-5797-CA45-993A-6F86C0B1BE40}" srcOrd="9" destOrd="0" presId="urn:microsoft.com/office/officeart/2005/8/layout/default#1"/>
    <dgm:cxn modelId="{4EAFD8AA-CA68-474F-9179-D2DDB3F2F71F}" type="presParOf" srcId="{F11382D0-BD74-154C-B5BB-E3238FCE372B}" destId="{0F795334-F459-B84C-B7CB-2FD4CAF8F331}" srcOrd="10" destOrd="0" presId="urn:microsoft.com/office/officeart/2005/8/layout/default#1"/>
    <dgm:cxn modelId="{319B5229-7FEA-7041-AF5E-B4571E203CA9}" type="presParOf" srcId="{F11382D0-BD74-154C-B5BB-E3238FCE372B}" destId="{075FD465-8484-644B-9C7C-9BCADFCEE7EB}" srcOrd="11" destOrd="0" presId="urn:microsoft.com/office/officeart/2005/8/layout/default#1"/>
    <dgm:cxn modelId="{0C2546AA-E229-224B-ACFB-5C1DA5A27CE8}" type="presParOf" srcId="{F11382D0-BD74-154C-B5BB-E3238FCE372B}" destId="{BC184D50-04C9-7B47-A359-2F03CB86D681}" srcOrd="12" destOrd="0" presId="urn:microsoft.com/office/officeart/2005/8/layout/default#1"/>
    <dgm:cxn modelId="{51E96535-A462-C24D-B1E9-2643880F834D}" type="presParOf" srcId="{F11382D0-BD74-154C-B5BB-E3238FCE372B}" destId="{AF1D2BE5-92E2-4345-AED2-24032EBACF6A}" srcOrd="13" destOrd="0" presId="urn:microsoft.com/office/officeart/2005/8/layout/default#1"/>
    <dgm:cxn modelId="{D5372509-B63C-5A49-AD7E-BB714BE70FDC}" type="presParOf" srcId="{F11382D0-BD74-154C-B5BB-E3238FCE372B}" destId="{4E0B5943-7456-1844-BB43-88117CA8FC2A}" srcOrd="14" destOrd="0" presId="urn:microsoft.com/office/officeart/2005/8/layout/default#1"/>
    <dgm:cxn modelId="{F5702C77-546E-8E4F-B954-714E8746BC45}" type="presParOf" srcId="{F11382D0-BD74-154C-B5BB-E3238FCE372B}" destId="{61C5E013-5A07-3740-B073-E2F7DCF97781}" srcOrd="15" destOrd="0" presId="urn:microsoft.com/office/officeart/2005/8/layout/default#1"/>
    <dgm:cxn modelId="{26679526-22A8-EA44-A5CA-80506DEC990B}" type="presParOf" srcId="{F11382D0-BD74-154C-B5BB-E3238FCE372B}" destId="{08990FCA-5A91-4F4C-8CF6-3D6D3771F75D}" srcOrd="16" destOrd="0" presId="urn:microsoft.com/office/officeart/2005/8/layout/default#1"/>
    <dgm:cxn modelId="{32D9227B-8EDF-D842-9DB6-CAF58E5E64EE}" type="presParOf" srcId="{F11382D0-BD74-154C-B5BB-E3238FCE372B}" destId="{5CF6D9C7-397B-8040-BF37-79B6834A6A13}" srcOrd="17" destOrd="0" presId="urn:microsoft.com/office/officeart/2005/8/layout/default#1"/>
    <dgm:cxn modelId="{1E4FC150-A56D-3C46-AF14-49204F5461A8}" type="presParOf" srcId="{F11382D0-BD74-154C-B5BB-E3238FCE372B}" destId="{91196D92-D61B-FA4E-9D81-FB5DDAAD0EA0}" srcOrd="18" destOrd="0" presId="urn:microsoft.com/office/officeart/2005/8/layout/default#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4D789FD-9A33-4198-ABAE-F7C6503A1D66}"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953BEF30-16A0-4C07-93E6-870C7C0E4891}">
      <dgm:prSet phldrT="[Text]" custT="1"/>
      <dgm:spPr>
        <a:solidFill>
          <a:srgbClr val="008F00"/>
        </a:solidFill>
      </dgm:spPr>
      <dgm:t>
        <a:bodyPr/>
        <a:lstStyle/>
        <a:p>
          <a:endParaRPr lang="en-US" sz="2000" dirty="0" smtClean="0"/>
        </a:p>
        <a:p>
          <a:r>
            <a:rPr lang="en-US" sz="2800" dirty="0" smtClean="0"/>
            <a:t>Discipline</a:t>
          </a:r>
        </a:p>
        <a:p>
          <a:endParaRPr lang="en-US" sz="2000" dirty="0"/>
        </a:p>
      </dgm:t>
    </dgm:pt>
    <dgm:pt modelId="{26A7A5EC-7072-4052-8D29-9B20567DBBB5}" type="parTrans" cxnId="{01D54867-18F1-4EB9-A94C-772121C81DAE}">
      <dgm:prSet/>
      <dgm:spPr/>
      <dgm:t>
        <a:bodyPr/>
        <a:lstStyle/>
        <a:p>
          <a:endParaRPr lang="en-US"/>
        </a:p>
      </dgm:t>
    </dgm:pt>
    <dgm:pt modelId="{215B364E-0048-4B17-9803-2993223B13A3}" type="sibTrans" cxnId="{01D54867-18F1-4EB9-A94C-772121C81DAE}">
      <dgm:prSet/>
      <dgm:spPr/>
      <dgm:t>
        <a:bodyPr/>
        <a:lstStyle/>
        <a:p>
          <a:endParaRPr lang="en-US"/>
        </a:p>
      </dgm:t>
    </dgm:pt>
    <dgm:pt modelId="{6F87BB4C-22F4-4EEF-8A78-269735575E0F}">
      <dgm:prSet phldrT="[Text]" custT="1"/>
      <dgm:spPr>
        <a:solidFill>
          <a:srgbClr val="92D050">
            <a:alpha val="90000"/>
          </a:srgbClr>
        </a:solidFill>
      </dgm:spPr>
      <dgm:t>
        <a:bodyPr/>
        <a:lstStyle/>
        <a:p>
          <a:r>
            <a:rPr lang="en-US" sz="1800" dirty="0" smtClean="0"/>
            <a:t>Office referrals, Minor/teacher-managed referrals</a:t>
          </a:r>
          <a:endParaRPr lang="en-US" sz="1800" dirty="0"/>
        </a:p>
      </dgm:t>
    </dgm:pt>
    <dgm:pt modelId="{1FF79E22-C003-4CCF-A783-8909543C4FCA}" type="parTrans" cxnId="{82CBEDEF-4244-40A8-BB27-30A31F9C3280}">
      <dgm:prSet/>
      <dgm:spPr/>
      <dgm:t>
        <a:bodyPr/>
        <a:lstStyle/>
        <a:p>
          <a:endParaRPr lang="en-US"/>
        </a:p>
      </dgm:t>
    </dgm:pt>
    <dgm:pt modelId="{C53860E1-8991-453F-9727-E942732B40BD}" type="sibTrans" cxnId="{82CBEDEF-4244-40A8-BB27-30A31F9C3280}">
      <dgm:prSet/>
      <dgm:spPr/>
      <dgm:t>
        <a:bodyPr/>
        <a:lstStyle/>
        <a:p>
          <a:endParaRPr lang="en-US"/>
        </a:p>
      </dgm:t>
    </dgm:pt>
    <dgm:pt modelId="{A5AFA075-09CE-4638-A0D0-A0E5AB6278F0}">
      <dgm:prSet phldrT="[Text]" custT="1"/>
      <dgm:spPr>
        <a:solidFill>
          <a:srgbClr val="008F00"/>
        </a:solidFill>
      </dgm:spPr>
      <dgm:t>
        <a:bodyPr/>
        <a:lstStyle/>
        <a:p>
          <a:r>
            <a:rPr lang="en-US" sz="2800" dirty="0" smtClean="0"/>
            <a:t>Attendance</a:t>
          </a:r>
          <a:endParaRPr lang="en-US" sz="2800" dirty="0"/>
        </a:p>
      </dgm:t>
    </dgm:pt>
    <dgm:pt modelId="{1FFDAB97-FB4A-431D-B099-9823B85F7467}" type="parTrans" cxnId="{76AE3244-8FE5-4822-A5D1-BF79D9961759}">
      <dgm:prSet/>
      <dgm:spPr/>
      <dgm:t>
        <a:bodyPr/>
        <a:lstStyle/>
        <a:p>
          <a:endParaRPr lang="en-US"/>
        </a:p>
      </dgm:t>
    </dgm:pt>
    <dgm:pt modelId="{8B13413F-1387-48B5-94F7-07A04D742208}" type="sibTrans" cxnId="{76AE3244-8FE5-4822-A5D1-BF79D9961759}">
      <dgm:prSet/>
      <dgm:spPr/>
      <dgm:t>
        <a:bodyPr/>
        <a:lstStyle/>
        <a:p>
          <a:endParaRPr lang="en-US"/>
        </a:p>
      </dgm:t>
    </dgm:pt>
    <dgm:pt modelId="{3556CAD7-F4AA-4E72-8BB5-41010D353D76}">
      <dgm:prSet phldrT="[Text]"/>
      <dgm:spPr>
        <a:solidFill>
          <a:srgbClr val="92D050">
            <a:alpha val="90000"/>
          </a:srgbClr>
        </a:solidFill>
      </dgm:spPr>
      <dgm:t>
        <a:bodyPr/>
        <a:lstStyle/>
        <a:p>
          <a:r>
            <a:rPr lang="en-US" dirty="0" smtClean="0"/>
            <a:t>Absences</a:t>
          </a:r>
          <a:endParaRPr lang="en-US" dirty="0"/>
        </a:p>
      </dgm:t>
    </dgm:pt>
    <dgm:pt modelId="{6CC69140-4A04-47D7-A1BD-2BE9934EBB60}" type="parTrans" cxnId="{78E0F82B-570E-49FD-A105-46FD62F17271}">
      <dgm:prSet/>
      <dgm:spPr/>
      <dgm:t>
        <a:bodyPr/>
        <a:lstStyle/>
        <a:p>
          <a:endParaRPr lang="en-US"/>
        </a:p>
      </dgm:t>
    </dgm:pt>
    <dgm:pt modelId="{C0F6A7EA-4AAB-40A8-AFB3-0C5B69E34B5E}" type="sibTrans" cxnId="{78E0F82B-570E-49FD-A105-46FD62F17271}">
      <dgm:prSet/>
      <dgm:spPr/>
      <dgm:t>
        <a:bodyPr/>
        <a:lstStyle/>
        <a:p>
          <a:endParaRPr lang="en-US"/>
        </a:p>
      </dgm:t>
    </dgm:pt>
    <dgm:pt modelId="{9ACB9B5C-0A79-472A-9B07-8DE782777A34}">
      <dgm:prSet phldrT="[Text]" custT="1"/>
      <dgm:spPr>
        <a:solidFill>
          <a:srgbClr val="008F00"/>
        </a:solidFill>
      </dgm:spPr>
      <dgm:t>
        <a:bodyPr/>
        <a:lstStyle/>
        <a:p>
          <a:r>
            <a:rPr lang="en-US" sz="2800" dirty="0" smtClean="0"/>
            <a:t>Academics</a:t>
          </a:r>
          <a:endParaRPr lang="en-US" sz="2800" dirty="0"/>
        </a:p>
      </dgm:t>
    </dgm:pt>
    <dgm:pt modelId="{E7847AB1-578D-4062-8AA5-FA45D09CD45F}" type="parTrans" cxnId="{4F97A4D8-D036-492D-94A7-9A532EAF3AFD}">
      <dgm:prSet/>
      <dgm:spPr/>
      <dgm:t>
        <a:bodyPr/>
        <a:lstStyle/>
        <a:p>
          <a:endParaRPr lang="en-US"/>
        </a:p>
      </dgm:t>
    </dgm:pt>
    <dgm:pt modelId="{84D892AA-8F03-4C12-B60E-49B4EFA8FB93}" type="sibTrans" cxnId="{4F97A4D8-D036-492D-94A7-9A532EAF3AFD}">
      <dgm:prSet/>
      <dgm:spPr/>
      <dgm:t>
        <a:bodyPr/>
        <a:lstStyle/>
        <a:p>
          <a:endParaRPr lang="en-US"/>
        </a:p>
      </dgm:t>
    </dgm:pt>
    <dgm:pt modelId="{1267DFB5-8AB6-4DF3-9770-902B1371539A}">
      <dgm:prSet phldrT="[Text]" custT="1"/>
      <dgm:spPr>
        <a:solidFill>
          <a:srgbClr val="92D050">
            <a:alpha val="90000"/>
          </a:srgbClr>
        </a:solidFill>
      </dgm:spPr>
      <dgm:t>
        <a:bodyPr/>
        <a:lstStyle/>
        <a:p>
          <a:r>
            <a:rPr lang="en-US" sz="2000" dirty="0" smtClean="0"/>
            <a:t>Grades</a:t>
          </a:r>
          <a:endParaRPr lang="en-US" sz="2000" dirty="0"/>
        </a:p>
      </dgm:t>
    </dgm:pt>
    <dgm:pt modelId="{82417C64-8BDD-4180-B419-1C80ACE39E89}" type="parTrans" cxnId="{94B45469-2BB9-43C0-96A2-2543980DAAB8}">
      <dgm:prSet/>
      <dgm:spPr/>
      <dgm:t>
        <a:bodyPr/>
        <a:lstStyle/>
        <a:p>
          <a:endParaRPr lang="en-US"/>
        </a:p>
      </dgm:t>
    </dgm:pt>
    <dgm:pt modelId="{9C03C7D0-25D1-4327-936F-F0CB666477CF}" type="sibTrans" cxnId="{94B45469-2BB9-43C0-96A2-2543980DAAB8}">
      <dgm:prSet/>
      <dgm:spPr/>
      <dgm:t>
        <a:bodyPr/>
        <a:lstStyle/>
        <a:p>
          <a:endParaRPr lang="en-US"/>
        </a:p>
      </dgm:t>
    </dgm:pt>
    <dgm:pt modelId="{475672D1-63E0-401C-8E02-33105F868A6A}">
      <dgm:prSet phldrT="[Text]" custT="1"/>
      <dgm:spPr>
        <a:solidFill>
          <a:srgbClr val="92D050">
            <a:alpha val="90000"/>
          </a:srgbClr>
        </a:solidFill>
      </dgm:spPr>
      <dgm:t>
        <a:bodyPr/>
        <a:lstStyle/>
        <a:p>
          <a:r>
            <a:rPr lang="en-US" sz="1800" dirty="0" smtClean="0"/>
            <a:t>OSS, ISS</a:t>
          </a:r>
          <a:endParaRPr lang="en-US" sz="1800" dirty="0"/>
        </a:p>
      </dgm:t>
    </dgm:pt>
    <dgm:pt modelId="{47A3FC76-9215-4086-9101-0F59D87A8C7B}" type="parTrans" cxnId="{60275C3A-56DC-43D9-A950-79998F2A68B9}">
      <dgm:prSet/>
      <dgm:spPr/>
      <dgm:t>
        <a:bodyPr/>
        <a:lstStyle/>
        <a:p>
          <a:endParaRPr lang="en-US"/>
        </a:p>
      </dgm:t>
    </dgm:pt>
    <dgm:pt modelId="{1F5E351C-64A1-4650-80E6-9376BCB533D0}" type="sibTrans" cxnId="{60275C3A-56DC-43D9-A950-79998F2A68B9}">
      <dgm:prSet/>
      <dgm:spPr/>
      <dgm:t>
        <a:bodyPr/>
        <a:lstStyle/>
        <a:p>
          <a:endParaRPr lang="en-US"/>
        </a:p>
      </dgm:t>
    </dgm:pt>
    <dgm:pt modelId="{72120F5C-4B69-4FD8-9C40-A5FF1EEFECA4}">
      <dgm:prSet phldrT="[Text]" custT="1"/>
      <dgm:spPr>
        <a:solidFill>
          <a:srgbClr val="92D050">
            <a:alpha val="90000"/>
          </a:srgbClr>
        </a:solidFill>
      </dgm:spPr>
      <dgm:t>
        <a:bodyPr/>
        <a:lstStyle/>
        <a:p>
          <a:r>
            <a:rPr lang="en-US" sz="1800" dirty="0" smtClean="0"/>
            <a:t>Time out (in or out of class)</a:t>
          </a:r>
          <a:endParaRPr lang="en-US" sz="1800" dirty="0"/>
        </a:p>
      </dgm:t>
    </dgm:pt>
    <dgm:pt modelId="{AE5C2BF4-EB19-4588-B78A-BBC66B1EAA10}" type="parTrans" cxnId="{5FF1AAC9-B166-4429-86A9-E31F80DC77AF}">
      <dgm:prSet/>
      <dgm:spPr/>
      <dgm:t>
        <a:bodyPr/>
        <a:lstStyle/>
        <a:p>
          <a:endParaRPr lang="en-US"/>
        </a:p>
      </dgm:t>
    </dgm:pt>
    <dgm:pt modelId="{4165F33D-3481-44AB-9A94-8E199D46738E}" type="sibTrans" cxnId="{5FF1AAC9-B166-4429-86A9-E31F80DC77AF}">
      <dgm:prSet/>
      <dgm:spPr/>
      <dgm:t>
        <a:bodyPr/>
        <a:lstStyle/>
        <a:p>
          <a:endParaRPr lang="en-US"/>
        </a:p>
      </dgm:t>
    </dgm:pt>
    <dgm:pt modelId="{4FD59C99-3A70-4B56-8DD3-330EB557014C}">
      <dgm:prSet phldrT="[Text]"/>
      <dgm:spPr>
        <a:solidFill>
          <a:srgbClr val="92D050">
            <a:alpha val="90000"/>
          </a:srgbClr>
        </a:solidFill>
      </dgm:spPr>
      <dgm:t>
        <a:bodyPr/>
        <a:lstStyle/>
        <a:p>
          <a:r>
            <a:rPr lang="en-US" dirty="0" err="1" smtClean="0"/>
            <a:t>Tardies</a:t>
          </a:r>
          <a:r>
            <a:rPr lang="en-US" dirty="0" smtClean="0"/>
            <a:t> (school and/or class)</a:t>
          </a:r>
          <a:endParaRPr lang="en-US" dirty="0"/>
        </a:p>
      </dgm:t>
    </dgm:pt>
    <dgm:pt modelId="{6BB77310-7796-4DC3-8E26-2225B2CDC894}" type="parTrans" cxnId="{996A94DB-DCB6-427E-9B3C-17C8CAE79AC6}">
      <dgm:prSet/>
      <dgm:spPr/>
      <dgm:t>
        <a:bodyPr/>
        <a:lstStyle/>
        <a:p>
          <a:endParaRPr lang="en-US"/>
        </a:p>
      </dgm:t>
    </dgm:pt>
    <dgm:pt modelId="{83606B72-22ED-435D-9CEB-F4A8F7D76607}" type="sibTrans" cxnId="{996A94DB-DCB6-427E-9B3C-17C8CAE79AC6}">
      <dgm:prSet/>
      <dgm:spPr/>
      <dgm:t>
        <a:bodyPr/>
        <a:lstStyle/>
        <a:p>
          <a:endParaRPr lang="en-US"/>
        </a:p>
      </dgm:t>
    </dgm:pt>
    <dgm:pt modelId="{8F1B59BA-8F3A-4680-BF78-F8888C50E0DA}">
      <dgm:prSet phldrT="[Text]"/>
      <dgm:spPr>
        <a:solidFill>
          <a:srgbClr val="92D050">
            <a:alpha val="90000"/>
          </a:srgbClr>
        </a:solidFill>
      </dgm:spPr>
      <dgm:t>
        <a:bodyPr/>
        <a:lstStyle/>
        <a:p>
          <a:r>
            <a:rPr lang="en-US" dirty="0" smtClean="0"/>
            <a:t>Time/’visits’ with other staff (Nurse, Guidance, etc.)</a:t>
          </a:r>
          <a:endParaRPr lang="en-US" dirty="0"/>
        </a:p>
      </dgm:t>
    </dgm:pt>
    <dgm:pt modelId="{573962DD-4B8A-4DBD-B924-7296348697AD}" type="parTrans" cxnId="{2D871FA4-1CAE-44F9-976F-58BF7264CBFA}">
      <dgm:prSet/>
      <dgm:spPr/>
      <dgm:t>
        <a:bodyPr/>
        <a:lstStyle/>
        <a:p>
          <a:endParaRPr lang="en-US"/>
        </a:p>
      </dgm:t>
    </dgm:pt>
    <dgm:pt modelId="{73D3B864-D092-4604-9D85-7990306A5FA4}" type="sibTrans" cxnId="{2D871FA4-1CAE-44F9-976F-58BF7264CBFA}">
      <dgm:prSet/>
      <dgm:spPr/>
      <dgm:t>
        <a:bodyPr/>
        <a:lstStyle/>
        <a:p>
          <a:endParaRPr lang="en-US"/>
        </a:p>
      </dgm:t>
    </dgm:pt>
    <dgm:pt modelId="{5917C3E2-AD34-4C18-ACB3-95DA67EDD1C7}">
      <dgm:prSet phldrT="[Text]" custT="1"/>
      <dgm:spPr>
        <a:solidFill>
          <a:srgbClr val="92D050">
            <a:alpha val="90000"/>
          </a:srgbClr>
        </a:solidFill>
      </dgm:spPr>
      <dgm:t>
        <a:bodyPr/>
        <a:lstStyle/>
        <a:p>
          <a:r>
            <a:rPr lang="en-US" sz="2000" dirty="0" smtClean="0"/>
            <a:t>Standardized test scores</a:t>
          </a:r>
          <a:endParaRPr lang="en-US" sz="2000" dirty="0"/>
        </a:p>
      </dgm:t>
    </dgm:pt>
    <dgm:pt modelId="{981151F8-21ED-4159-B92D-AFED3CE4C535}" type="parTrans" cxnId="{9B6A40EA-6A68-43E8-A35E-39DC0F7484F4}">
      <dgm:prSet/>
      <dgm:spPr/>
      <dgm:t>
        <a:bodyPr/>
        <a:lstStyle/>
        <a:p>
          <a:endParaRPr lang="en-US"/>
        </a:p>
      </dgm:t>
    </dgm:pt>
    <dgm:pt modelId="{00D0777C-3FC5-4D7B-8C43-1780B85D0354}" type="sibTrans" cxnId="{9B6A40EA-6A68-43E8-A35E-39DC0F7484F4}">
      <dgm:prSet/>
      <dgm:spPr/>
      <dgm:t>
        <a:bodyPr/>
        <a:lstStyle/>
        <a:p>
          <a:endParaRPr lang="en-US"/>
        </a:p>
      </dgm:t>
    </dgm:pt>
    <dgm:pt modelId="{66E0885C-57B0-42A4-AC35-4807901A4235}" type="pres">
      <dgm:prSet presAssocID="{B4D789FD-9A33-4198-ABAE-F7C6503A1D66}" presName="Name0" presStyleCnt="0">
        <dgm:presLayoutVars>
          <dgm:dir/>
          <dgm:animLvl val="lvl"/>
          <dgm:resizeHandles val="exact"/>
        </dgm:presLayoutVars>
      </dgm:prSet>
      <dgm:spPr/>
      <dgm:t>
        <a:bodyPr/>
        <a:lstStyle/>
        <a:p>
          <a:endParaRPr lang="en-US"/>
        </a:p>
      </dgm:t>
    </dgm:pt>
    <dgm:pt modelId="{34A32C59-4D1A-45ED-8480-7D34CC221183}" type="pres">
      <dgm:prSet presAssocID="{953BEF30-16A0-4C07-93E6-870C7C0E4891}" presName="linNode" presStyleCnt="0"/>
      <dgm:spPr/>
      <dgm:t>
        <a:bodyPr/>
        <a:lstStyle/>
        <a:p>
          <a:endParaRPr lang="en-US"/>
        </a:p>
      </dgm:t>
    </dgm:pt>
    <dgm:pt modelId="{3E4B4E91-CBB1-468D-95AB-0207E9731DBA}" type="pres">
      <dgm:prSet presAssocID="{953BEF30-16A0-4C07-93E6-870C7C0E4891}" presName="parentText" presStyleLbl="node1" presStyleIdx="0" presStyleCnt="3">
        <dgm:presLayoutVars>
          <dgm:chMax val="1"/>
          <dgm:bulletEnabled val="1"/>
        </dgm:presLayoutVars>
      </dgm:prSet>
      <dgm:spPr/>
      <dgm:t>
        <a:bodyPr/>
        <a:lstStyle/>
        <a:p>
          <a:endParaRPr lang="en-US"/>
        </a:p>
      </dgm:t>
    </dgm:pt>
    <dgm:pt modelId="{5D4F142F-59F1-4ED7-9EAF-966B30AC9BA6}" type="pres">
      <dgm:prSet presAssocID="{953BEF30-16A0-4C07-93E6-870C7C0E4891}" presName="descendantText" presStyleLbl="alignAccFollowNode1" presStyleIdx="0" presStyleCnt="3">
        <dgm:presLayoutVars>
          <dgm:bulletEnabled val="1"/>
        </dgm:presLayoutVars>
      </dgm:prSet>
      <dgm:spPr/>
      <dgm:t>
        <a:bodyPr/>
        <a:lstStyle/>
        <a:p>
          <a:endParaRPr lang="en-US"/>
        </a:p>
      </dgm:t>
    </dgm:pt>
    <dgm:pt modelId="{96EE3BB2-B152-4B8F-96A3-646C41FEB42D}" type="pres">
      <dgm:prSet presAssocID="{215B364E-0048-4B17-9803-2993223B13A3}" presName="sp" presStyleCnt="0"/>
      <dgm:spPr/>
      <dgm:t>
        <a:bodyPr/>
        <a:lstStyle/>
        <a:p>
          <a:endParaRPr lang="en-US"/>
        </a:p>
      </dgm:t>
    </dgm:pt>
    <dgm:pt modelId="{E0694E91-17DE-4C76-B0F6-D138CA9B8C6F}" type="pres">
      <dgm:prSet presAssocID="{A5AFA075-09CE-4638-A0D0-A0E5AB6278F0}" presName="linNode" presStyleCnt="0"/>
      <dgm:spPr/>
      <dgm:t>
        <a:bodyPr/>
        <a:lstStyle/>
        <a:p>
          <a:endParaRPr lang="en-US"/>
        </a:p>
      </dgm:t>
    </dgm:pt>
    <dgm:pt modelId="{E9702CF8-6C2D-46A7-A494-407245360559}" type="pres">
      <dgm:prSet presAssocID="{A5AFA075-09CE-4638-A0D0-A0E5AB6278F0}" presName="parentText" presStyleLbl="node1" presStyleIdx="1" presStyleCnt="3">
        <dgm:presLayoutVars>
          <dgm:chMax val="1"/>
          <dgm:bulletEnabled val="1"/>
        </dgm:presLayoutVars>
      </dgm:prSet>
      <dgm:spPr/>
      <dgm:t>
        <a:bodyPr/>
        <a:lstStyle/>
        <a:p>
          <a:endParaRPr lang="en-US"/>
        </a:p>
      </dgm:t>
    </dgm:pt>
    <dgm:pt modelId="{2A7F12FF-E672-4804-A8DE-B9D47A5FCB73}" type="pres">
      <dgm:prSet presAssocID="{A5AFA075-09CE-4638-A0D0-A0E5AB6278F0}" presName="descendantText" presStyleLbl="alignAccFollowNode1" presStyleIdx="1" presStyleCnt="3">
        <dgm:presLayoutVars>
          <dgm:bulletEnabled val="1"/>
        </dgm:presLayoutVars>
      </dgm:prSet>
      <dgm:spPr/>
      <dgm:t>
        <a:bodyPr/>
        <a:lstStyle/>
        <a:p>
          <a:endParaRPr lang="en-US"/>
        </a:p>
      </dgm:t>
    </dgm:pt>
    <dgm:pt modelId="{73408AA2-E052-4A1B-A26E-829FF2719BCE}" type="pres">
      <dgm:prSet presAssocID="{8B13413F-1387-48B5-94F7-07A04D742208}" presName="sp" presStyleCnt="0"/>
      <dgm:spPr/>
      <dgm:t>
        <a:bodyPr/>
        <a:lstStyle/>
        <a:p>
          <a:endParaRPr lang="en-US"/>
        </a:p>
      </dgm:t>
    </dgm:pt>
    <dgm:pt modelId="{B9369ECE-2DE9-4891-8C77-2821C087A189}" type="pres">
      <dgm:prSet presAssocID="{9ACB9B5C-0A79-472A-9B07-8DE782777A34}" presName="linNode" presStyleCnt="0"/>
      <dgm:spPr/>
      <dgm:t>
        <a:bodyPr/>
        <a:lstStyle/>
        <a:p>
          <a:endParaRPr lang="en-US"/>
        </a:p>
      </dgm:t>
    </dgm:pt>
    <dgm:pt modelId="{6808E25A-E3B0-44B0-90FF-B61C014EA7E9}" type="pres">
      <dgm:prSet presAssocID="{9ACB9B5C-0A79-472A-9B07-8DE782777A34}" presName="parentText" presStyleLbl="node1" presStyleIdx="2" presStyleCnt="3">
        <dgm:presLayoutVars>
          <dgm:chMax val="1"/>
          <dgm:bulletEnabled val="1"/>
        </dgm:presLayoutVars>
      </dgm:prSet>
      <dgm:spPr/>
      <dgm:t>
        <a:bodyPr/>
        <a:lstStyle/>
        <a:p>
          <a:endParaRPr lang="en-US"/>
        </a:p>
      </dgm:t>
    </dgm:pt>
    <dgm:pt modelId="{5EB119C4-88BE-48DA-BC7F-AD5F05195216}" type="pres">
      <dgm:prSet presAssocID="{9ACB9B5C-0A79-472A-9B07-8DE782777A34}" presName="descendantText" presStyleLbl="alignAccFollowNode1" presStyleIdx="2" presStyleCnt="3">
        <dgm:presLayoutVars>
          <dgm:bulletEnabled val="1"/>
        </dgm:presLayoutVars>
      </dgm:prSet>
      <dgm:spPr/>
      <dgm:t>
        <a:bodyPr/>
        <a:lstStyle/>
        <a:p>
          <a:endParaRPr lang="en-US"/>
        </a:p>
      </dgm:t>
    </dgm:pt>
  </dgm:ptLst>
  <dgm:cxnLst>
    <dgm:cxn modelId="{442746BF-F52E-4F1A-9894-1C4835D5B4FE}" type="presOf" srcId="{3556CAD7-F4AA-4E72-8BB5-41010D353D76}" destId="{2A7F12FF-E672-4804-A8DE-B9D47A5FCB73}" srcOrd="0" destOrd="0" presId="urn:microsoft.com/office/officeart/2005/8/layout/vList5"/>
    <dgm:cxn modelId="{82CBEDEF-4244-40A8-BB27-30A31F9C3280}" srcId="{953BEF30-16A0-4C07-93E6-870C7C0E4891}" destId="{6F87BB4C-22F4-4EEF-8A78-269735575E0F}" srcOrd="0" destOrd="0" parTransId="{1FF79E22-C003-4CCF-A783-8909543C4FCA}" sibTransId="{C53860E1-8991-453F-9727-E942732B40BD}"/>
    <dgm:cxn modelId="{ADC55502-D245-4A28-AE4D-B01D90689478}" type="presOf" srcId="{953BEF30-16A0-4C07-93E6-870C7C0E4891}" destId="{3E4B4E91-CBB1-468D-95AB-0207E9731DBA}" srcOrd="0" destOrd="0" presId="urn:microsoft.com/office/officeart/2005/8/layout/vList5"/>
    <dgm:cxn modelId="{C5E04B19-2D32-427E-86F2-57B736888A55}" type="presOf" srcId="{5917C3E2-AD34-4C18-ACB3-95DA67EDD1C7}" destId="{5EB119C4-88BE-48DA-BC7F-AD5F05195216}" srcOrd="0" destOrd="1" presId="urn:microsoft.com/office/officeart/2005/8/layout/vList5"/>
    <dgm:cxn modelId="{B5A46BA0-DC4C-405B-9DFE-A0652EEEE9C3}" type="presOf" srcId="{72120F5C-4B69-4FD8-9C40-A5FF1EEFECA4}" destId="{5D4F142F-59F1-4ED7-9EAF-966B30AC9BA6}" srcOrd="0" destOrd="2" presId="urn:microsoft.com/office/officeart/2005/8/layout/vList5"/>
    <dgm:cxn modelId="{01B11353-C52E-42E9-9DB0-B08AD1FD905F}" type="presOf" srcId="{A5AFA075-09CE-4638-A0D0-A0E5AB6278F0}" destId="{E9702CF8-6C2D-46A7-A494-407245360559}" srcOrd="0" destOrd="0" presId="urn:microsoft.com/office/officeart/2005/8/layout/vList5"/>
    <dgm:cxn modelId="{A458BAE8-DCB7-4C3F-8E86-25DA5717D0CC}" type="presOf" srcId="{475672D1-63E0-401C-8E02-33105F868A6A}" destId="{5D4F142F-59F1-4ED7-9EAF-966B30AC9BA6}" srcOrd="0" destOrd="1" presId="urn:microsoft.com/office/officeart/2005/8/layout/vList5"/>
    <dgm:cxn modelId="{A89DD3A9-2732-4246-8F30-0A982FA4C2EE}" type="presOf" srcId="{4FD59C99-3A70-4B56-8DD3-330EB557014C}" destId="{2A7F12FF-E672-4804-A8DE-B9D47A5FCB73}" srcOrd="0" destOrd="1" presId="urn:microsoft.com/office/officeart/2005/8/layout/vList5"/>
    <dgm:cxn modelId="{76AE3244-8FE5-4822-A5D1-BF79D9961759}" srcId="{B4D789FD-9A33-4198-ABAE-F7C6503A1D66}" destId="{A5AFA075-09CE-4638-A0D0-A0E5AB6278F0}" srcOrd="1" destOrd="0" parTransId="{1FFDAB97-FB4A-431D-B099-9823B85F7467}" sibTransId="{8B13413F-1387-48B5-94F7-07A04D742208}"/>
    <dgm:cxn modelId="{9B6A40EA-6A68-43E8-A35E-39DC0F7484F4}" srcId="{9ACB9B5C-0A79-472A-9B07-8DE782777A34}" destId="{5917C3E2-AD34-4C18-ACB3-95DA67EDD1C7}" srcOrd="1" destOrd="0" parTransId="{981151F8-21ED-4159-B92D-AFED3CE4C535}" sibTransId="{00D0777C-3FC5-4D7B-8C43-1780B85D0354}"/>
    <dgm:cxn modelId="{F48C90F0-94DE-4B66-8443-FB3A48E89C3E}" type="presOf" srcId="{B4D789FD-9A33-4198-ABAE-F7C6503A1D66}" destId="{66E0885C-57B0-42A4-AC35-4807901A4235}" srcOrd="0" destOrd="0" presId="urn:microsoft.com/office/officeart/2005/8/layout/vList5"/>
    <dgm:cxn modelId="{60A82DA5-78E5-43A4-8583-CC713825A92A}" type="presOf" srcId="{8F1B59BA-8F3A-4680-BF78-F8888C50E0DA}" destId="{2A7F12FF-E672-4804-A8DE-B9D47A5FCB73}" srcOrd="0" destOrd="2" presId="urn:microsoft.com/office/officeart/2005/8/layout/vList5"/>
    <dgm:cxn modelId="{5FF1AAC9-B166-4429-86A9-E31F80DC77AF}" srcId="{953BEF30-16A0-4C07-93E6-870C7C0E4891}" destId="{72120F5C-4B69-4FD8-9C40-A5FF1EEFECA4}" srcOrd="2" destOrd="0" parTransId="{AE5C2BF4-EB19-4588-B78A-BBC66B1EAA10}" sibTransId="{4165F33D-3481-44AB-9A94-8E199D46738E}"/>
    <dgm:cxn modelId="{F3B16B8B-ACD7-48E3-8A8E-51E67255AA65}" type="presOf" srcId="{6F87BB4C-22F4-4EEF-8A78-269735575E0F}" destId="{5D4F142F-59F1-4ED7-9EAF-966B30AC9BA6}" srcOrd="0" destOrd="0" presId="urn:microsoft.com/office/officeart/2005/8/layout/vList5"/>
    <dgm:cxn modelId="{2D871FA4-1CAE-44F9-976F-58BF7264CBFA}" srcId="{A5AFA075-09CE-4638-A0D0-A0E5AB6278F0}" destId="{8F1B59BA-8F3A-4680-BF78-F8888C50E0DA}" srcOrd="2" destOrd="0" parTransId="{573962DD-4B8A-4DBD-B924-7296348697AD}" sibTransId="{73D3B864-D092-4604-9D85-7990306A5FA4}"/>
    <dgm:cxn modelId="{DE22129A-5F5B-4BF8-83F8-68A512E8695D}" type="presOf" srcId="{1267DFB5-8AB6-4DF3-9770-902B1371539A}" destId="{5EB119C4-88BE-48DA-BC7F-AD5F05195216}" srcOrd="0" destOrd="0" presId="urn:microsoft.com/office/officeart/2005/8/layout/vList5"/>
    <dgm:cxn modelId="{996A94DB-DCB6-427E-9B3C-17C8CAE79AC6}" srcId="{A5AFA075-09CE-4638-A0D0-A0E5AB6278F0}" destId="{4FD59C99-3A70-4B56-8DD3-330EB557014C}" srcOrd="1" destOrd="0" parTransId="{6BB77310-7796-4DC3-8E26-2225B2CDC894}" sibTransId="{83606B72-22ED-435D-9CEB-F4A8F7D76607}"/>
    <dgm:cxn modelId="{01D54867-18F1-4EB9-A94C-772121C81DAE}" srcId="{B4D789FD-9A33-4198-ABAE-F7C6503A1D66}" destId="{953BEF30-16A0-4C07-93E6-870C7C0E4891}" srcOrd="0" destOrd="0" parTransId="{26A7A5EC-7072-4052-8D29-9B20567DBBB5}" sibTransId="{215B364E-0048-4B17-9803-2993223B13A3}"/>
    <dgm:cxn modelId="{2E4194DC-A6B5-4265-9EC6-5C3FAA2D304A}" type="presOf" srcId="{9ACB9B5C-0A79-472A-9B07-8DE782777A34}" destId="{6808E25A-E3B0-44B0-90FF-B61C014EA7E9}" srcOrd="0" destOrd="0" presId="urn:microsoft.com/office/officeart/2005/8/layout/vList5"/>
    <dgm:cxn modelId="{94B45469-2BB9-43C0-96A2-2543980DAAB8}" srcId="{9ACB9B5C-0A79-472A-9B07-8DE782777A34}" destId="{1267DFB5-8AB6-4DF3-9770-902B1371539A}" srcOrd="0" destOrd="0" parTransId="{82417C64-8BDD-4180-B419-1C80ACE39E89}" sibTransId="{9C03C7D0-25D1-4327-936F-F0CB666477CF}"/>
    <dgm:cxn modelId="{4F97A4D8-D036-492D-94A7-9A532EAF3AFD}" srcId="{B4D789FD-9A33-4198-ABAE-F7C6503A1D66}" destId="{9ACB9B5C-0A79-472A-9B07-8DE782777A34}" srcOrd="2" destOrd="0" parTransId="{E7847AB1-578D-4062-8AA5-FA45D09CD45F}" sibTransId="{84D892AA-8F03-4C12-B60E-49B4EFA8FB93}"/>
    <dgm:cxn modelId="{60275C3A-56DC-43D9-A950-79998F2A68B9}" srcId="{953BEF30-16A0-4C07-93E6-870C7C0E4891}" destId="{475672D1-63E0-401C-8E02-33105F868A6A}" srcOrd="1" destOrd="0" parTransId="{47A3FC76-9215-4086-9101-0F59D87A8C7B}" sibTransId="{1F5E351C-64A1-4650-80E6-9376BCB533D0}"/>
    <dgm:cxn modelId="{78E0F82B-570E-49FD-A105-46FD62F17271}" srcId="{A5AFA075-09CE-4638-A0D0-A0E5AB6278F0}" destId="{3556CAD7-F4AA-4E72-8BB5-41010D353D76}" srcOrd="0" destOrd="0" parTransId="{6CC69140-4A04-47D7-A1BD-2BE9934EBB60}" sibTransId="{C0F6A7EA-4AAB-40A8-AFB3-0C5B69E34B5E}"/>
    <dgm:cxn modelId="{82B9747D-9B98-41C9-A03C-C679459772D0}" type="presParOf" srcId="{66E0885C-57B0-42A4-AC35-4807901A4235}" destId="{34A32C59-4D1A-45ED-8480-7D34CC221183}" srcOrd="0" destOrd="0" presId="urn:microsoft.com/office/officeart/2005/8/layout/vList5"/>
    <dgm:cxn modelId="{ABFC9471-A2EB-4091-A630-4E1974E0D39F}" type="presParOf" srcId="{34A32C59-4D1A-45ED-8480-7D34CC221183}" destId="{3E4B4E91-CBB1-468D-95AB-0207E9731DBA}" srcOrd="0" destOrd="0" presId="urn:microsoft.com/office/officeart/2005/8/layout/vList5"/>
    <dgm:cxn modelId="{DCF2D539-FFC2-485B-9F10-85FB1C0070EE}" type="presParOf" srcId="{34A32C59-4D1A-45ED-8480-7D34CC221183}" destId="{5D4F142F-59F1-4ED7-9EAF-966B30AC9BA6}" srcOrd="1" destOrd="0" presId="urn:microsoft.com/office/officeart/2005/8/layout/vList5"/>
    <dgm:cxn modelId="{757806A4-A982-426F-B7FB-5431F36A5995}" type="presParOf" srcId="{66E0885C-57B0-42A4-AC35-4807901A4235}" destId="{96EE3BB2-B152-4B8F-96A3-646C41FEB42D}" srcOrd="1" destOrd="0" presId="urn:microsoft.com/office/officeart/2005/8/layout/vList5"/>
    <dgm:cxn modelId="{8CC6DAE7-5BBA-4B0B-84DF-E93B74F79D0E}" type="presParOf" srcId="{66E0885C-57B0-42A4-AC35-4807901A4235}" destId="{E0694E91-17DE-4C76-B0F6-D138CA9B8C6F}" srcOrd="2" destOrd="0" presId="urn:microsoft.com/office/officeart/2005/8/layout/vList5"/>
    <dgm:cxn modelId="{0789AADD-EA70-4393-9F0D-9E776CC59C55}" type="presParOf" srcId="{E0694E91-17DE-4C76-B0F6-D138CA9B8C6F}" destId="{E9702CF8-6C2D-46A7-A494-407245360559}" srcOrd="0" destOrd="0" presId="urn:microsoft.com/office/officeart/2005/8/layout/vList5"/>
    <dgm:cxn modelId="{362C9336-F0BD-4428-A632-85241A1AFDF9}" type="presParOf" srcId="{E0694E91-17DE-4C76-B0F6-D138CA9B8C6F}" destId="{2A7F12FF-E672-4804-A8DE-B9D47A5FCB73}" srcOrd="1" destOrd="0" presId="urn:microsoft.com/office/officeart/2005/8/layout/vList5"/>
    <dgm:cxn modelId="{91AFADDA-6E32-4B13-AEF5-7DFB01604C49}" type="presParOf" srcId="{66E0885C-57B0-42A4-AC35-4807901A4235}" destId="{73408AA2-E052-4A1B-A26E-829FF2719BCE}" srcOrd="3" destOrd="0" presId="urn:microsoft.com/office/officeart/2005/8/layout/vList5"/>
    <dgm:cxn modelId="{ED0BD5DF-2D2A-4B51-9CA0-ACA33EFF6ACA}" type="presParOf" srcId="{66E0885C-57B0-42A4-AC35-4807901A4235}" destId="{B9369ECE-2DE9-4891-8C77-2821C087A189}" srcOrd="4" destOrd="0" presId="urn:microsoft.com/office/officeart/2005/8/layout/vList5"/>
    <dgm:cxn modelId="{3DA5AB1D-BE49-47BA-803F-9B33E060B4E2}" type="presParOf" srcId="{B9369ECE-2DE9-4891-8C77-2821C087A189}" destId="{6808E25A-E3B0-44B0-90FF-B61C014EA7E9}" srcOrd="0" destOrd="0" presId="urn:microsoft.com/office/officeart/2005/8/layout/vList5"/>
    <dgm:cxn modelId="{47264715-51F6-43D7-81E9-303D9B36205F}" type="presParOf" srcId="{B9369ECE-2DE9-4891-8C77-2821C087A189}" destId="{5EB119C4-88BE-48DA-BC7F-AD5F0519521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CB8C1E-E2F2-F84E-80BB-0D129BA72107}"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761E92EB-B66F-334F-808B-140E00A64DA5}">
      <dgm:prSet phldrT="[Text]" custT="1"/>
      <dgm:spPr>
        <a:noFill/>
        <a:ln w="50800">
          <a:solidFill>
            <a:srgbClr val="008F00">
              <a:alpha val="61000"/>
            </a:srgbClr>
          </a:solidFill>
        </a:ln>
      </dgm:spPr>
      <dgm:t>
        <a:bodyPr/>
        <a:lstStyle/>
        <a:p>
          <a:pPr rtl="0"/>
          <a:r>
            <a:rPr lang="en-US" sz="2000" b="1" i="0" u="none" dirty="0" smtClean="0">
              <a:solidFill>
                <a:schemeClr val="tx1"/>
              </a:solidFill>
            </a:rPr>
            <a:t>Select and prepare location for first and last check-in</a:t>
          </a:r>
          <a:endParaRPr lang="en-US" sz="2000" dirty="0">
            <a:solidFill>
              <a:schemeClr val="tx1"/>
            </a:solidFill>
          </a:endParaRPr>
        </a:p>
      </dgm:t>
    </dgm:pt>
    <dgm:pt modelId="{35C583CE-FA64-814B-993D-7B1594B635B6}" type="parTrans" cxnId="{172BCC93-0561-7A40-B8BC-6F68A002E30F}">
      <dgm:prSet/>
      <dgm:spPr/>
      <dgm:t>
        <a:bodyPr/>
        <a:lstStyle/>
        <a:p>
          <a:endParaRPr lang="en-US">
            <a:solidFill>
              <a:schemeClr val="tx1"/>
            </a:solidFill>
          </a:endParaRPr>
        </a:p>
      </dgm:t>
    </dgm:pt>
    <dgm:pt modelId="{3A4CEA4A-2841-2E40-9AB3-C04EBFC61DB6}" type="sibTrans" cxnId="{172BCC93-0561-7A40-B8BC-6F68A002E30F}">
      <dgm:prSet/>
      <dgm:spPr/>
      <dgm:t>
        <a:bodyPr/>
        <a:lstStyle/>
        <a:p>
          <a:endParaRPr lang="en-US">
            <a:solidFill>
              <a:schemeClr val="tx1"/>
            </a:solidFill>
          </a:endParaRPr>
        </a:p>
      </dgm:t>
    </dgm:pt>
    <dgm:pt modelId="{48F72BFF-5B27-C941-9E23-A574B70560E1}">
      <dgm:prSet custT="1"/>
      <dgm:spPr>
        <a:noFill/>
        <a:ln w="50800">
          <a:solidFill>
            <a:srgbClr val="008F00">
              <a:alpha val="61000"/>
            </a:srgbClr>
          </a:solidFill>
        </a:ln>
      </dgm:spPr>
      <dgm:t>
        <a:bodyPr/>
        <a:lstStyle/>
        <a:p>
          <a:pPr rtl="0"/>
          <a:r>
            <a:rPr lang="en-US" sz="2000" b="1" i="0" u="none" dirty="0" smtClean="0">
              <a:solidFill>
                <a:schemeClr val="tx1"/>
              </a:solidFill>
            </a:rPr>
            <a:t>Develop schedule for first and last check-in</a:t>
          </a:r>
          <a:endParaRPr lang="en-US" sz="2000" b="0" i="0" u="none" dirty="0">
            <a:solidFill>
              <a:schemeClr val="tx1"/>
            </a:solidFill>
          </a:endParaRPr>
        </a:p>
      </dgm:t>
    </dgm:pt>
    <dgm:pt modelId="{1BCC8947-1296-B94C-819C-E33FDC88FD0E}" type="parTrans" cxnId="{C77AD56D-A939-5647-89D5-F2E203E53B5C}">
      <dgm:prSet/>
      <dgm:spPr/>
      <dgm:t>
        <a:bodyPr/>
        <a:lstStyle/>
        <a:p>
          <a:endParaRPr lang="en-US">
            <a:solidFill>
              <a:schemeClr val="tx1"/>
            </a:solidFill>
          </a:endParaRPr>
        </a:p>
      </dgm:t>
    </dgm:pt>
    <dgm:pt modelId="{22ED0F84-2EAF-9242-9846-8E5B4565CC83}" type="sibTrans" cxnId="{C77AD56D-A939-5647-89D5-F2E203E53B5C}">
      <dgm:prSet/>
      <dgm:spPr/>
      <dgm:t>
        <a:bodyPr/>
        <a:lstStyle/>
        <a:p>
          <a:endParaRPr lang="en-US">
            <a:solidFill>
              <a:schemeClr val="tx1"/>
            </a:solidFill>
          </a:endParaRPr>
        </a:p>
      </dgm:t>
    </dgm:pt>
    <dgm:pt modelId="{0DCE5C86-6BF8-8C4E-BEA7-6578DA12A520}">
      <dgm:prSet custT="1"/>
      <dgm:spPr>
        <a:noFill/>
        <a:ln w="50800">
          <a:solidFill>
            <a:srgbClr val="008F00">
              <a:alpha val="61000"/>
            </a:srgbClr>
          </a:solidFill>
        </a:ln>
      </dgm:spPr>
      <dgm:t>
        <a:bodyPr/>
        <a:lstStyle/>
        <a:p>
          <a:pPr rtl="0"/>
          <a:r>
            <a:rPr lang="en-US" sz="2000" b="1" i="0" u="none" dirty="0" smtClean="0">
              <a:solidFill>
                <a:schemeClr val="tx1"/>
              </a:solidFill>
            </a:rPr>
            <a:t>Gather and prepare materials and supplies</a:t>
          </a:r>
          <a:endParaRPr lang="en-US" sz="2000" b="0" i="0" u="none" dirty="0">
            <a:solidFill>
              <a:schemeClr val="tx1"/>
            </a:solidFill>
          </a:endParaRPr>
        </a:p>
      </dgm:t>
    </dgm:pt>
    <dgm:pt modelId="{89E2DA50-7D25-D74C-B271-5D8B6CF7AC68}" type="parTrans" cxnId="{C8090E75-A857-4349-8F90-1AC2CC54D7E8}">
      <dgm:prSet/>
      <dgm:spPr/>
      <dgm:t>
        <a:bodyPr/>
        <a:lstStyle/>
        <a:p>
          <a:endParaRPr lang="en-US">
            <a:solidFill>
              <a:schemeClr val="tx1"/>
            </a:solidFill>
          </a:endParaRPr>
        </a:p>
      </dgm:t>
    </dgm:pt>
    <dgm:pt modelId="{2442188B-D87F-1249-B930-D4DB68AC226E}" type="sibTrans" cxnId="{C8090E75-A857-4349-8F90-1AC2CC54D7E8}">
      <dgm:prSet/>
      <dgm:spPr/>
      <dgm:t>
        <a:bodyPr/>
        <a:lstStyle/>
        <a:p>
          <a:endParaRPr lang="en-US">
            <a:solidFill>
              <a:schemeClr val="tx1"/>
            </a:solidFill>
          </a:endParaRPr>
        </a:p>
      </dgm:t>
    </dgm:pt>
    <dgm:pt modelId="{1891B522-7594-8D4D-A42E-96F3C90DE979}">
      <dgm:prSet custT="1"/>
      <dgm:spPr>
        <a:noFill/>
        <a:ln w="50800">
          <a:solidFill>
            <a:srgbClr val="008F00">
              <a:alpha val="61000"/>
            </a:srgbClr>
          </a:solidFill>
        </a:ln>
      </dgm:spPr>
      <dgm:t>
        <a:bodyPr/>
        <a:lstStyle/>
        <a:p>
          <a:pPr rtl="0"/>
          <a:r>
            <a:rPr lang="en-US" sz="2000" b="1" i="0" u="none" dirty="0" smtClean="0">
              <a:solidFill>
                <a:schemeClr val="tx1"/>
              </a:solidFill>
            </a:rPr>
            <a:t>Develop list of check-in procedures (e.g., previous review, goal setting, reminders)</a:t>
          </a:r>
          <a:endParaRPr lang="en-US" sz="2000" b="0" i="0" u="none" dirty="0">
            <a:solidFill>
              <a:schemeClr val="tx1"/>
            </a:solidFill>
          </a:endParaRPr>
        </a:p>
      </dgm:t>
    </dgm:pt>
    <dgm:pt modelId="{2CD3A3C4-56F1-8140-98CF-9060D04737D0}" type="parTrans" cxnId="{3A223820-9BE7-4D40-9959-3B87796F20DE}">
      <dgm:prSet/>
      <dgm:spPr/>
      <dgm:t>
        <a:bodyPr/>
        <a:lstStyle/>
        <a:p>
          <a:endParaRPr lang="en-US">
            <a:solidFill>
              <a:schemeClr val="tx1"/>
            </a:solidFill>
          </a:endParaRPr>
        </a:p>
      </dgm:t>
    </dgm:pt>
    <dgm:pt modelId="{1A4E0C2C-773C-2C40-8796-6DEEF5AB2381}" type="sibTrans" cxnId="{3A223820-9BE7-4D40-9959-3B87796F20DE}">
      <dgm:prSet/>
      <dgm:spPr/>
      <dgm:t>
        <a:bodyPr/>
        <a:lstStyle/>
        <a:p>
          <a:endParaRPr lang="en-US">
            <a:solidFill>
              <a:schemeClr val="tx1"/>
            </a:solidFill>
          </a:endParaRPr>
        </a:p>
      </dgm:t>
    </dgm:pt>
    <dgm:pt modelId="{8410A117-2CB2-E548-8C7C-F2CFEE9ADFDE}">
      <dgm:prSet custT="1"/>
      <dgm:spPr>
        <a:noFill/>
        <a:ln w="50800">
          <a:solidFill>
            <a:srgbClr val="008F00">
              <a:alpha val="61000"/>
            </a:srgbClr>
          </a:solidFill>
        </a:ln>
      </dgm:spPr>
      <dgm:t>
        <a:bodyPr/>
        <a:lstStyle/>
        <a:p>
          <a:pPr rtl="0"/>
          <a:r>
            <a:rPr lang="en-US" sz="2000" b="1" i="0" u="none" dirty="0" smtClean="0">
              <a:solidFill>
                <a:schemeClr val="tx1"/>
              </a:solidFill>
            </a:rPr>
            <a:t>Develop list for check-out procedures (e.g., data summary, progress monitoring, reinforcement, reminders)</a:t>
          </a:r>
          <a:endParaRPr lang="en-US" sz="2000" b="0" i="0" u="none" dirty="0">
            <a:solidFill>
              <a:schemeClr val="tx1"/>
            </a:solidFill>
          </a:endParaRPr>
        </a:p>
      </dgm:t>
    </dgm:pt>
    <dgm:pt modelId="{53BF791D-071E-6145-9528-0C073DF6C487}" type="parTrans" cxnId="{29409A3F-518E-4348-9679-A02261156763}">
      <dgm:prSet/>
      <dgm:spPr/>
      <dgm:t>
        <a:bodyPr/>
        <a:lstStyle/>
        <a:p>
          <a:endParaRPr lang="en-US">
            <a:solidFill>
              <a:schemeClr val="tx1"/>
            </a:solidFill>
          </a:endParaRPr>
        </a:p>
      </dgm:t>
    </dgm:pt>
    <dgm:pt modelId="{F3A76AC0-9629-1549-B1B0-2E6578A96FD6}" type="sibTrans" cxnId="{29409A3F-518E-4348-9679-A02261156763}">
      <dgm:prSet/>
      <dgm:spPr/>
      <dgm:t>
        <a:bodyPr/>
        <a:lstStyle/>
        <a:p>
          <a:endParaRPr lang="en-US">
            <a:solidFill>
              <a:schemeClr val="tx1"/>
            </a:solidFill>
          </a:endParaRPr>
        </a:p>
      </dgm:t>
    </dgm:pt>
    <dgm:pt modelId="{9B94EC30-7BE6-3843-B2DF-52F858F4AB5D}">
      <dgm:prSet custT="1"/>
      <dgm:spPr>
        <a:noFill/>
        <a:ln w="50800">
          <a:solidFill>
            <a:srgbClr val="008F00">
              <a:alpha val="61000"/>
            </a:srgbClr>
          </a:solidFill>
        </a:ln>
      </dgm:spPr>
      <dgm:t>
        <a:bodyPr/>
        <a:lstStyle/>
        <a:p>
          <a:pPr rtl="0"/>
          <a:r>
            <a:rPr lang="en-US" sz="2000" b="1" i="0" u="none" dirty="0" smtClean="0">
              <a:solidFill>
                <a:schemeClr val="tx1"/>
              </a:solidFill>
            </a:rPr>
            <a:t>Develop checklist for assessing implementation fidelity</a:t>
          </a:r>
          <a:endParaRPr lang="en-US" sz="2000" b="0" i="0" u="none" dirty="0">
            <a:solidFill>
              <a:schemeClr val="tx1"/>
            </a:solidFill>
          </a:endParaRPr>
        </a:p>
      </dgm:t>
    </dgm:pt>
    <dgm:pt modelId="{60BBA06A-0070-9A45-9880-0F74B6A9E33F}" type="parTrans" cxnId="{453F8340-CC5D-4E43-A2CD-1276AB4BCF54}">
      <dgm:prSet/>
      <dgm:spPr/>
      <dgm:t>
        <a:bodyPr/>
        <a:lstStyle/>
        <a:p>
          <a:endParaRPr lang="en-US">
            <a:solidFill>
              <a:schemeClr val="tx1"/>
            </a:solidFill>
          </a:endParaRPr>
        </a:p>
      </dgm:t>
    </dgm:pt>
    <dgm:pt modelId="{454DDA2A-9702-6347-90D1-AED06C51DD7F}" type="sibTrans" cxnId="{453F8340-CC5D-4E43-A2CD-1276AB4BCF54}">
      <dgm:prSet/>
      <dgm:spPr/>
      <dgm:t>
        <a:bodyPr/>
        <a:lstStyle/>
        <a:p>
          <a:endParaRPr lang="en-US">
            <a:solidFill>
              <a:schemeClr val="tx1"/>
            </a:solidFill>
          </a:endParaRPr>
        </a:p>
      </dgm:t>
    </dgm:pt>
    <dgm:pt modelId="{3D510FB7-FE6F-9142-9690-7022BAE8B426}" type="pres">
      <dgm:prSet presAssocID="{8DCB8C1E-E2F2-F84E-80BB-0D129BA72107}" presName="linear" presStyleCnt="0">
        <dgm:presLayoutVars>
          <dgm:animLvl val="lvl"/>
          <dgm:resizeHandles val="exact"/>
        </dgm:presLayoutVars>
      </dgm:prSet>
      <dgm:spPr/>
      <dgm:t>
        <a:bodyPr/>
        <a:lstStyle/>
        <a:p>
          <a:endParaRPr lang="en-US"/>
        </a:p>
      </dgm:t>
    </dgm:pt>
    <dgm:pt modelId="{60209387-B784-EE48-BB8A-0FBCC6B5A9AF}" type="pres">
      <dgm:prSet presAssocID="{761E92EB-B66F-334F-808B-140E00A64DA5}" presName="parentText" presStyleLbl="node1" presStyleIdx="0" presStyleCnt="6">
        <dgm:presLayoutVars>
          <dgm:chMax val="0"/>
          <dgm:bulletEnabled val="1"/>
        </dgm:presLayoutVars>
      </dgm:prSet>
      <dgm:spPr/>
      <dgm:t>
        <a:bodyPr/>
        <a:lstStyle/>
        <a:p>
          <a:endParaRPr lang="en-US"/>
        </a:p>
      </dgm:t>
    </dgm:pt>
    <dgm:pt modelId="{EBBFF845-1D6B-9343-BD0A-7BD5D937A8DC}" type="pres">
      <dgm:prSet presAssocID="{3A4CEA4A-2841-2E40-9AB3-C04EBFC61DB6}" presName="spacer" presStyleCnt="0"/>
      <dgm:spPr/>
    </dgm:pt>
    <dgm:pt modelId="{B46588AD-889D-3D4A-9B2B-6B06EB870A53}" type="pres">
      <dgm:prSet presAssocID="{48F72BFF-5B27-C941-9E23-A574B70560E1}" presName="parentText" presStyleLbl="node1" presStyleIdx="1" presStyleCnt="6">
        <dgm:presLayoutVars>
          <dgm:chMax val="0"/>
          <dgm:bulletEnabled val="1"/>
        </dgm:presLayoutVars>
      </dgm:prSet>
      <dgm:spPr/>
      <dgm:t>
        <a:bodyPr/>
        <a:lstStyle/>
        <a:p>
          <a:endParaRPr lang="en-US"/>
        </a:p>
      </dgm:t>
    </dgm:pt>
    <dgm:pt modelId="{ABA7BB7E-7F2D-DD4B-9431-00F6D0284C26}" type="pres">
      <dgm:prSet presAssocID="{22ED0F84-2EAF-9242-9846-8E5B4565CC83}" presName="spacer" presStyleCnt="0"/>
      <dgm:spPr/>
    </dgm:pt>
    <dgm:pt modelId="{792CE17F-3D01-AE4A-8DE4-7937538222D3}" type="pres">
      <dgm:prSet presAssocID="{0DCE5C86-6BF8-8C4E-BEA7-6578DA12A520}" presName="parentText" presStyleLbl="node1" presStyleIdx="2" presStyleCnt="6">
        <dgm:presLayoutVars>
          <dgm:chMax val="0"/>
          <dgm:bulletEnabled val="1"/>
        </dgm:presLayoutVars>
      </dgm:prSet>
      <dgm:spPr/>
      <dgm:t>
        <a:bodyPr/>
        <a:lstStyle/>
        <a:p>
          <a:endParaRPr lang="en-US"/>
        </a:p>
      </dgm:t>
    </dgm:pt>
    <dgm:pt modelId="{6B3ABABD-DB3B-B64D-B364-842E11DF602F}" type="pres">
      <dgm:prSet presAssocID="{2442188B-D87F-1249-B930-D4DB68AC226E}" presName="spacer" presStyleCnt="0"/>
      <dgm:spPr/>
    </dgm:pt>
    <dgm:pt modelId="{4527D8F8-3D58-954D-ADB5-30F229749AD1}" type="pres">
      <dgm:prSet presAssocID="{1891B522-7594-8D4D-A42E-96F3C90DE979}" presName="parentText" presStyleLbl="node1" presStyleIdx="3" presStyleCnt="6">
        <dgm:presLayoutVars>
          <dgm:chMax val="0"/>
          <dgm:bulletEnabled val="1"/>
        </dgm:presLayoutVars>
      </dgm:prSet>
      <dgm:spPr/>
      <dgm:t>
        <a:bodyPr/>
        <a:lstStyle/>
        <a:p>
          <a:endParaRPr lang="en-US"/>
        </a:p>
      </dgm:t>
    </dgm:pt>
    <dgm:pt modelId="{B6BBC9A5-1F5D-EA4A-A9FA-480B7183BBAA}" type="pres">
      <dgm:prSet presAssocID="{1A4E0C2C-773C-2C40-8796-6DEEF5AB2381}" presName="spacer" presStyleCnt="0"/>
      <dgm:spPr/>
    </dgm:pt>
    <dgm:pt modelId="{3DBE42DC-8C35-B74F-8955-882737DCB426}" type="pres">
      <dgm:prSet presAssocID="{8410A117-2CB2-E548-8C7C-F2CFEE9ADFDE}" presName="parentText" presStyleLbl="node1" presStyleIdx="4" presStyleCnt="6">
        <dgm:presLayoutVars>
          <dgm:chMax val="0"/>
          <dgm:bulletEnabled val="1"/>
        </dgm:presLayoutVars>
      </dgm:prSet>
      <dgm:spPr/>
      <dgm:t>
        <a:bodyPr/>
        <a:lstStyle/>
        <a:p>
          <a:endParaRPr lang="en-US"/>
        </a:p>
      </dgm:t>
    </dgm:pt>
    <dgm:pt modelId="{141E8FD4-7976-5741-A4D0-138F17FA6AAB}" type="pres">
      <dgm:prSet presAssocID="{F3A76AC0-9629-1549-B1B0-2E6578A96FD6}" presName="spacer" presStyleCnt="0"/>
      <dgm:spPr/>
    </dgm:pt>
    <dgm:pt modelId="{66392B60-15D1-F542-966D-0F20DD44D4E4}" type="pres">
      <dgm:prSet presAssocID="{9B94EC30-7BE6-3843-B2DF-52F858F4AB5D}" presName="parentText" presStyleLbl="node1" presStyleIdx="5" presStyleCnt="6">
        <dgm:presLayoutVars>
          <dgm:chMax val="0"/>
          <dgm:bulletEnabled val="1"/>
        </dgm:presLayoutVars>
      </dgm:prSet>
      <dgm:spPr/>
      <dgm:t>
        <a:bodyPr/>
        <a:lstStyle/>
        <a:p>
          <a:endParaRPr lang="en-US"/>
        </a:p>
      </dgm:t>
    </dgm:pt>
  </dgm:ptLst>
  <dgm:cxnLst>
    <dgm:cxn modelId="{453F8340-CC5D-4E43-A2CD-1276AB4BCF54}" srcId="{8DCB8C1E-E2F2-F84E-80BB-0D129BA72107}" destId="{9B94EC30-7BE6-3843-B2DF-52F858F4AB5D}" srcOrd="5" destOrd="0" parTransId="{60BBA06A-0070-9A45-9880-0F74B6A9E33F}" sibTransId="{454DDA2A-9702-6347-90D1-AED06C51DD7F}"/>
    <dgm:cxn modelId="{3A223820-9BE7-4D40-9959-3B87796F20DE}" srcId="{8DCB8C1E-E2F2-F84E-80BB-0D129BA72107}" destId="{1891B522-7594-8D4D-A42E-96F3C90DE979}" srcOrd="3" destOrd="0" parTransId="{2CD3A3C4-56F1-8140-98CF-9060D04737D0}" sibTransId="{1A4E0C2C-773C-2C40-8796-6DEEF5AB2381}"/>
    <dgm:cxn modelId="{29409A3F-518E-4348-9679-A02261156763}" srcId="{8DCB8C1E-E2F2-F84E-80BB-0D129BA72107}" destId="{8410A117-2CB2-E548-8C7C-F2CFEE9ADFDE}" srcOrd="4" destOrd="0" parTransId="{53BF791D-071E-6145-9528-0C073DF6C487}" sibTransId="{F3A76AC0-9629-1549-B1B0-2E6578A96FD6}"/>
    <dgm:cxn modelId="{172BCC93-0561-7A40-B8BC-6F68A002E30F}" srcId="{8DCB8C1E-E2F2-F84E-80BB-0D129BA72107}" destId="{761E92EB-B66F-334F-808B-140E00A64DA5}" srcOrd="0" destOrd="0" parTransId="{35C583CE-FA64-814B-993D-7B1594B635B6}" sibTransId="{3A4CEA4A-2841-2E40-9AB3-C04EBFC61DB6}"/>
    <dgm:cxn modelId="{C8090E75-A857-4349-8F90-1AC2CC54D7E8}" srcId="{8DCB8C1E-E2F2-F84E-80BB-0D129BA72107}" destId="{0DCE5C86-6BF8-8C4E-BEA7-6578DA12A520}" srcOrd="2" destOrd="0" parTransId="{89E2DA50-7D25-D74C-B271-5D8B6CF7AC68}" sibTransId="{2442188B-D87F-1249-B930-D4DB68AC226E}"/>
    <dgm:cxn modelId="{125E62D3-9557-F445-AB94-719E0B842F58}" type="presOf" srcId="{8410A117-2CB2-E548-8C7C-F2CFEE9ADFDE}" destId="{3DBE42DC-8C35-B74F-8955-882737DCB426}" srcOrd="0" destOrd="0" presId="urn:microsoft.com/office/officeart/2005/8/layout/vList2"/>
    <dgm:cxn modelId="{CAB6F0C5-9593-194C-94A4-E121E22C907B}" type="presOf" srcId="{761E92EB-B66F-334F-808B-140E00A64DA5}" destId="{60209387-B784-EE48-BB8A-0FBCC6B5A9AF}" srcOrd="0" destOrd="0" presId="urn:microsoft.com/office/officeart/2005/8/layout/vList2"/>
    <dgm:cxn modelId="{1BDB1BCA-2B3C-C946-B900-B24F8E1535B1}" type="presOf" srcId="{48F72BFF-5B27-C941-9E23-A574B70560E1}" destId="{B46588AD-889D-3D4A-9B2B-6B06EB870A53}" srcOrd="0" destOrd="0" presId="urn:microsoft.com/office/officeart/2005/8/layout/vList2"/>
    <dgm:cxn modelId="{35AAD44B-AECE-9E4D-8526-DCDBD7B8254B}" type="presOf" srcId="{0DCE5C86-6BF8-8C4E-BEA7-6578DA12A520}" destId="{792CE17F-3D01-AE4A-8DE4-7937538222D3}" srcOrd="0" destOrd="0" presId="urn:microsoft.com/office/officeart/2005/8/layout/vList2"/>
    <dgm:cxn modelId="{571CA6DF-6240-5847-816E-C49BBB75C0BE}" type="presOf" srcId="{9B94EC30-7BE6-3843-B2DF-52F858F4AB5D}" destId="{66392B60-15D1-F542-966D-0F20DD44D4E4}" srcOrd="0" destOrd="0" presId="urn:microsoft.com/office/officeart/2005/8/layout/vList2"/>
    <dgm:cxn modelId="{C77AD56D-A939-5647-89D5-F2E203E53B5C}" srcId="{8DCB8C1E-E2F2-F84E-80BB-0D129BA72107}" destId="{48F72BFF-5B27-C941-9E23-A574B70560E1}" srcOrd="1" destOrd="0" parTransId="{1BCC8947-1296-B94C-819C-E33FDC88FD0E}" sibTransId="{22ED0F84-2EAF-9242-9846-8E5B4565CC83}"/>
    <dgm:cxn modelId="{2B54C83E-9D87-0A42-A619-8E9228C28E33}" type="presOf" srcId="{8DCB8C1E-E2F2-F84E-80BB-0D129BA72107}" destId="{3D510FB7-FE6F-9142-9690-7022BAE8B426}" srcOrd="0" destOrd="0" presId="urn:microsoft.com/office/officeart/2005/8/layout/vList2"/>
    <dgm:cxn modelId="{677CC4F6-D181-9C4D-9DA6-24C183D1F867}" type="presOf" srcId="{1891B522-7594-8D4D-A42E-96F3C90DE979}" destId="{4527D8F8-3D58-954D-ADB5-30F229749AD1}" srcOrd="0" destOrd="0" presId="urn:microsoft.com/office/officeart/2005/8/layout/vList2"/>
    <dgm:cxn modelId="{FE606D72-1AF5-BE45-8000-85AADA7BD5F0}" type="presParOf" srcId="{3D510FB7-FE6F-9142-9690-7022BAE8B426}" destId="{60209387-B784-EE48-BB8A-0FBCC6B5A9AF}" srcOrd="0" destOrd="0" presId="urn:microsoft.com/office/officeart/2005/8/layout/vList2"/>
    <dgm:cxn modelId="{57BF2C37-2E62-FF4A-9F4D-CB0847A4A0B7}" type="presParOf" srcId="{3D510FB7-FE6F-9142-9690-7022BAE8B426}" destId="{EBBFF845-1D6B-9343-BD0A-7BD5D937A8DC}" srcOrd="1" destOrd="0" presId="urn:microsoft.com/office/officeart/2005/8/layout/vList2"/>
    <dgm:cxn modelId="{77984956-4EE5-8C48-9AC4-3680AAD84C4B}" type="presParOf" srcId="{3D510FB7-FE6F-9142-9690-7022BAE8B426}" destId="{B46588AD-889D-3D4A-9B2B-6B06EB870A53}" srcOrd="2" destOrd="0" presId="urn:microsoft.com/office/officeart/2005/8/layout/vList2"/>
    <dgm:cxn modelId="{0D2CC536-A2AB-304B-8182-975161C4901C}" type="presParOf" srcId="{3D510FB7-FE6F-9142-9690-7022BAE8B426}" destId="{ABA7BB7E-7F2D-DD4B-9431-00F6D0284C26}" srcOrd="3" destOrd="0" presId="urn:microsoft.com/office/officeart/2005/8/layout/vList2"/>
    <dgm:cxn modelId="{6B383F22-CFF2-4347-B96B-C333BA7A8A5A}" type="presParOf" srcId="{3D510FB7-FE6F-9142-9690-7022BAE8B426}" destId="{792CE17F-3D01-AE4A-8DE4-7937538222D3}" srcOrd="4" destOrd="0" presId="urn:microsoft.com/office/officeart/2005/8/layout/vList2"/>
    <dgm:cxn modelId="{C138166A-4853-BB48-95CD-69CF4757E301}" type="presParOf" srcId="{3D510FB7-FE6F-9142-9690-7022BAE8B426}" destId="{6B3ABABD-DB3B-B64D-B364-842E11DF602F}" srcOrd="5" destOrd="0" presId="urn:microsoft.com/office/officeart/2005/8/layout/vList2"/>
    <dgm:cxn modelId="{110EA606-C0A4-0241-B2CA-A102EC0608E4}" type="presParOf" srcId="{3D510FB7-FE6F-9142-9690-7022BAE8B426}" destId="{4527D8F8-3D58-954D-ADB5-30F229749AD1}" srcOrd="6" destOrd="0" presId="urn:microsoft.com/office/officeart/2005/8/layout/vList2"/>
    <dgm:cxn modelId="{23CDDFC8-AD52-E742-950D-696A7D3930B1}" type="presParOf" srcId="{3D510FB7-FE6F-9142-9690-7022BAE8B426}" destId="{B6BBC9A5-1F5D-EA4A-A9FA-480B7183BBAA}" srcOrd="7" destOrd="0" presId="urn:microsoft.com/office/officeart/2005/8/layout/vList2"/>
    <dgm:cxn modelId="{7F78C2EB-5FCB-A844-9A4B-EE98582B4D5E}" type="presParOf" srcId="{3D510FB7-FE6F-9142-9690-7022BAE8B426}" destId="{3DBE42DC-8C35-B74F-8955-882737DCB426}" srcOrd="8" destOrd="0" presId="urn:microsoft.com/office/officeart/2005/8/layout/vList2"/>
    <dgm:cxn modelId="{390A11E6-A149-ED42-8DEA-9768EF471F8C}" type="presParOf" srcId="{3D510FB7-FE6F-9142-9690-7022BAE8B426}" destId="{141E8FD4-7976-5741-A4D0-138F17FA6AAB}" srcOrd="9" destOrd="0" presId="urn:microsoft.com/office/officeart/2005/8/layout/vList2"/>
    <dgm:cxn modelId="{D2B9F347-73B2-0A48-B700-77EF9B0CF3C3}" type="presParOf" srcId="{3D510FB7-FE6F-9142-9690-7022BAE8B426}" destId="{66392B60-15D1-F542-966D-0F20DD44D4E4}" srcOrd="10" destOrd="0" presId="urn:microsoft.com/office/officeart/2005/8/layout/vList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01C0A8-853B-C54E-B8D6-C16DAB931DE9}" type="doc">
      <dgm:prSet loTypeId="urn:microsoft.com/office/officeart/2005/8/layout/default" loCatId="" qsTypeId="urn:microsoft.com/office/officeart/2005/8/quickstyle/simple2" qsCatId="simple" csTypeId="urn:microsoft.com/office/officeart/2005/8/colors/colorful5" csCatId="colorful" phldr="1"/>
      <dgm:spPr/>
      <dgm:t>
        <a:bodyPr/>
        <a:lstStyle/>
        <a:p>
          <a:endParaRPr lang="en-US"/>
        </a:p>
      </dgm:t>
    </dgm:pt>
    <dgm:pt modelId="{86AEEB39-73D2-A749-89C1-B900841A2C36}">
      <dgm:prSet phldrT="[Text]"/>
      <dgm:spPr>
        <a:solidFill>
          <a:srgbClr val="008F00"/>
        </a:solidFill>
        <a:ln w="63500">
          <a:solidFill>
            <a:srgbClr val="FFFC00"/>
          </a:solidFill>
        </a:ln>
      </dgm:spPr>
      <dgm:t>
        <a:bodyPr/>
        <a:lstStyle/>
        <a:p>
          <a:r>
            <a:rPr lang="en-US" dirty="0" smtClean="0"/>
            <a:t>Smaller number of students with access to high rates of adult attention</a:t>
          </a:r>
          <a:endParaRPr lang="en-US" dirty="0"/>
        </a:p>
      </dgm:t>
    </dgm:pt>
    <dgm:pt modelId="{EA11F22C-D12D-D44F-B157-862A9010828A}" type="parTrans" cxnId="{E5243A9A-2881-E041-A1A0-40D6522F4954}">
      <dgm:prSet/>
      <dgm:spPr/>
      <dgm:t>
        <a:bodyPr/>
        <a:lstStyle/>
        <a:p>
          <a:endParaRPr lang="en-US"/>
        </a:p>
      </dgm:t>
    </dgm:pt>
    <dgm:pt modelId="{13FE9A60-AE3A-DF49-87A7-E5A2DA8CA6FA}" type="sibTrans" cxnId="{E5243A9A-2881-E041-A1A0-40D6522F4954}">
      <dgm:prSet/>
      <dgm:spPr/>
      <dgm:t>
        <a:bodyPr/>
        <a:lstStyle/>
        <a:p>
          <a:endParaRPr lang="en-US"/>
        </a:p>
      </dgm:t>
    </dgm:pt>
    <dgm:pt modelId="{B5D1C115-8AAB-4946-8733-04C47D73DCCE}">
      <dgm:prSet/>
      <dgm:spPr>
        <a:solidFill>
          <a:srgbClr val="008F00"/>
        </a:solidFill>
        <a:ln w="63500">
          <a:solidFill>
            <a:srgbClr val="FFFC00"/>
          </a:solidFill>
        </a:ln>
      </dgm:spPr>
      <dgm:t>
        <a:bodyPr/>
        <a:lstStyle/>
        <a:p>
          <a:r>
            <a:rPr lang="en-US" smtClean="0"/>
            <a:t>Situated learning</a:t>
          </a:r>
          <a:endParaRPr lang="en-US" dirty="0"/>
        </a:p>
      </dgm:t>
    </dgm:pt>
    <dgm:pt modelId="{25F6FADD-EF5F-274B-A5A9-A3D306D935E2}" type="parTrans" cxnId="{0B19B444-83D6-9347-8126-9880CC757EAA}">
      <dgm:prSet/>
      <dgm:spPr/>
      <dgm:t>
        <a:bodyPr/>
        <a:lstStyle/>
        <a:p>
          <a:endParaRPr lang="en-US"/>
        </a:p>
      </dgm:t>
    </dgm:pt>
    <dgm:pt modelId="{F433B394-8EFE-7542-98C0-39CC50E9BB61}" type="sibTrans" cxnId="{0B19B444-83D6-9347-8126-9880CC757EAA}">
      <dgm:prSet/>
      <dgm:spPr/>
      <dgm:t>
        <a:bodyPr/>
        <a:lstStyle/>
        <a:p>
          <a:endParaRPr lang="en-US"/>
        </a:p>
      </dgm:t>
    </dgm:pt>
    <dgm:pt modelId="{65FE36BF-4D61-9749-839A-BB8B217604E9}">
      <dgm:prSet/>
      <dgm:spPr>
        <a:solidFill>
          <a:srgbClr val="008F00"/>
        </a:solidFill>
        <a:ln w="63500">
          <a:solidFill>
            <a:srgbClr val="FFFC00"/>
          </a:solidFill>
        </a:ln>
      </dgm:spPr>
      <dgm:t>
        <a:bodyPr/>
        <a:lstStyle/>
        <a:p>
          <a:r>
            <a:rPr lang="en-US" smtClean="0"/>
            <a:t>Systematic, explicit instruction</a:t>
          </a:r>
          <a:endParaRPr lang="en-US" dirty="0"/>
        </a:p>
      </dgm:t>
    </dgm:pt>
    <dgm:pt modelId="{5CEDD05C-2CBA-0841-9661-242EE6DC8A79}" type="parTrans" cxnId="{C8F63307-3D80-834B-9320-63F0B65E8B68}">
      <dgm:prSet/>
      <dgm:spPr/>
      <dgm:t>
        <a:bodyPr/>
        <a:lstStyle/>
        <a:p>
          <a:endParaRPr lang="en-US"/>
        </a:p>
      </dgm:t>
    </dgm:pt>
    <dgm:pt modelId="{0823A2A0-15A9-C547-B649-749F158A376C}" type="sibTrans" cxnId="{C8F63307-3D80-834B-9320-63F0B65E8B68}">
      <dgm:prSet/>
      <dgm:spPr/>
      <dgm:t>
        <a:bodyPr/>
        <a:lstStyle/>
        <a:p>
          <a:endParaRPr lang="en-US"/>
        </a:p>
      </dgm:t>
    </dgm:pt>
    <dgm:pt modelId="{D553EBDB-4117-8541-9EBD-D697A1E8A23F}">
      <dgm:prSet/>
      <dgm:spPr>
        <a:solidFill>
          <a:srgbClr val="008F00"/>
        </a:solidFill>
        <a:ln w="63500">
          <a:solidFill>
            <a:srgbClr val="FFFC00"/>
          </a:solidFill>
        </a:ln>
      </dgm:spPr>
      <dgm:t>
        <a:bodyPr/>
        <a:lstStyle/>
        <a:p>
          <a:r>
            <a:rPr lang="en-US" smtClean="0"/>
            <a:t>Modeling</a:t>
          </a:r>
          <a:endParaRPr lang="en-US" dirty="0" smtClean="0"/>
        </a:p>
      </dgm:t>
    </dgm:pt>
    <dgm:pt modelId="{DBADF8E3-1372-DD49-A680-B21FEE62B112}" type="parTrans" cxnId="{74F869B2-BA05-F842-99F7-2BCF4A5C1D26}">
      <dgm:prSet/>
      <dgm:spPr/>
      <dgm:t>
        <a:bodyPr/>
        <a:lstStyle/>
        <a:p>
          <a:endParaRPr lang="en-US"/>
        </a:p>
      </dgm:t>
    </dgm:pt>
    <dgm:pt modelId="{029A6F42-894F-B941-A7EE-752A90335D1E}" type="sibTrans" cxnId="{74F869B2-BA05-F842-99F7-2BCF4A5C1D26}">
      <dgm:prSet/>
      <dgm:spPr/>
      <dgm:t>
        <a:bodyPr/>
        <a:lstStyle/>
        <a:p>
          <a:endParaRPr lang="en-US"/>
        </a:p>
      </dgm:t>
    </dgm:pt>
    <dgm:pt modelId="{57D95E26-021C-A040-8E0B-1084839E13C9}">
      <dgm:prSet/>
      <dgm:spPr>
        <a:solidFill>
          <a:srgbClr val="008F00"/>
        </a:solidFill>
        <a:ln w="63500">
          <a:solidFill>
            <a:srgbClr val="FFFC00"/>
          </a:solidFill>
        </a:ln>
      </dgm:spPr>
      <dgm:t>
        <a:bodyPr/>
        <a:lstStyle/>
        <a:p>
          <a:r>
            <a:rPr lang="en-US" dirty="0" smtClean="0"/>
            <a:t>Sequencing of positive and negative examples </a:t>
          </a:r>
        </a:p>
      </dgm:t>
    </dgm:pt>
    <dgm:pt modelId="{616902A5-4556-DA4D-BAE7-2F861519F904}" type="parTrans" cxnId="{C1D663FB-2F2E-9647-B554-EE63880E05B1}">
      <dgm:prSet/>
      <dgm:spPr/>
      <dgm:t>
        <a:bodyPr/>
        <a:lstStyle/>
        <a:p>
          <a:endParaRPr lang="en-US"/>
        </a:p>
      </dgm:t>
    </dgm:pt>
    <dgm:pt modelId="{B6173486-1BBF-5A43-A011-119C0CEF27BA}" type="sibTrans" cxnId="{C1D663FB-2F2E-9647-B554-EE63880E05B1}">
      <dgm:prSet/>
      <dgm:spPr/>
      <dgm:t>
        <a:bodyPr/>
        <a:lstStyle/>
        <a:p>
          <a:endParaRPr lang="en-US"/>
        </a:p>
      </dgm:t>
    </dgm:pt>
    <dgm:pt modelId="{B99A37E0-E32A-FE43-9EDD-4FAA2330D18D}">
      <dgm:prSet/>
      <dgm:spPr>
        <a:solidFill>
          <a:srgbClr val="008F00"/>
        </a:solidFill>
        <a:ln w="63500">
          <a:solidFill>
            <a:srgbClr val="FFFC00"/>
          </a:solidFill>
        </a:ln>
      </dgm:spPr>
      <dgm:t>
        <a:bodyPr/>
        <a:lstStyle/>
        <a:p>
          <a:r>
            <a:rPr lang="en-US" smtClean="0"/>
            <a:t>Frequent rehearsal (role playing) and problem solving with feedback </a:t>
          </a:r>
          <a:endParaRPr lang="en-US" dirty="0"/>
        </a:p>
      </dgm:t>
    </dgm:pt>
    <dgm:pt modelId="{C76B2B6C-6D15-D142-B620-06875FBEF520}" type="parTrans" cxnId="{75F8FC89-FC34-0642-B84E-6FBF2EB1173A}">
      <dgm:prSet/>
      <dgm:spPr/>
      <dgm:t>
        <a:bodyPr/>
        <a:lstStyle/>
        <a:p>
          <a:endParaRPr lang="en-US"/>
        </a:p>
      </dgm:t>
    </dgm:pt>
    <dgm:pt modelId="{4BC1551B-14F3-5644-BF73-578C5676A6E5}" type="sibTrans" cxnId="{75F8FC89-FC34-0642-B84E-6FBF2EB1173A}">
      <dgm:prSet/>
      <dgm:spPr/>
      <dgm:t>
        <a:bodyPr/>
        <a:lstStyle/>
        <a:p>
          <a:endParaRPr lang="en-US"/>
        </a:p>
      </dgm:t>
    </dgm:pt>
    <dgm:pt modelId="{54EECD4C-6FF8-1B4D-BDA7-B2BFEAA5CCEE}">
      <dgm:prSet/>
      <dgm:spPr>
        <a:solidFill>
          <a:srgbClr val="008F00"/>
        </a:solidFill>
        <a:ln w="63500">
          <a:solidFill>
            <a:srgbClr val="FFFC00"/>
          </a:solidFill>
        </a:ln>
      </dgm:spPr>
      <dgm:t>
        <a:bodyPr/>
        <a:lstStyle/>
        <a:p>
          <a:r>
            <a:rPr lang="en-US" smtClean="0"/>
            <a:t>School to home communication</a:t>
          </a:r>
          <a:endParaRPr lang="en-US" dirty="0"/>
        </a:p>
      </dgm:t>
    </dgm:pt>
    <dgm:pt modelId="{A1A75772-887F-CA4B-85DE-593B75902F04}" type="parTrans" cxnId="{92AFDCC2-28CF-C641-B51A-6430B01A127C}">
      <dgm:prSet/>
      <dgm:spPr/>
      <dgm:t>
        <a:bodyPr/>
        <a:lstStyle/>
        <a:p>
          <a:endParaRPr lang="en-US"/>
        </a:p>
      </dgm:t>
    </dgm:pt>
    <dgm:pt modelId="{F09E2F50-C7AC-7740-B23D-96C385FDE425}" type="sibTrans" cxnId="{92AFDCC2-28CF-C641-B51A-6430B01A127C}">
      <dgm:prSet/>
      <dgm:spPr/>
      <dgm:t>
        <a:bodyPr/>
        <a:lstStyle/>
        <a:p>
          <a:endParaRPr lang="en-US"/>
        </a:p>
      </dgm:t>
    </dgm:pt>
    <dgm:pt modelId="{17BA4D53-0E66-AE4D-92D5-D5F69746277C}">
      <dgm:prSet/>
      <dgm:spPr>
        <a:solidFill>
          <a:srgbClr val="008F00"/>
        </a:solidFill>
        <a:ln w="63500">
          <a:solidFill>
            <a:srgbClr val="FFFC00"/>
          </a:solidFill>
        </a:ln>
      </dgm:spPr>
      <dgm:t>
        <a:bodyPr/>
        <a:lstStyle/>
        <a:p>
          <a:r>
            <a:rPr lang="en-US" dirty="0" smtClean="0"/>
            <a:t>Self-assessment and recording</a:t>
          </a:r>
          <a:endParaRPr lang="en-US" altLang="en-US" dirty="0"/>
        </a:p>
      </dgm:t>
    </dgm:pt>
    <dgm:pt modelId="{D5824749-B1F2-7645-AEF6-736C12787060}" type="parTrans" cxnId="{B7B153ED-2DD4-C247-AF57-57230D4AA847}">
      <dgm:prSet/>
      <dgm:spPr/>
      <dgm:t>
        <a:bodyPr/>
        <a:lstStyle/>
        <a:p>
          <a:endParaRPr lang="en-US"/>
        </a:p>
      </dgm:t>
    </dgm:pt>
    <dgm:pt modelId="{6246B1D8-C7BC-BE49-A5D4-48DB6232D9B3}" type="sibTrans" cxnId="{B7B153ED-2DD4-C247-AF57-57230D4AA847}">
      <dgm:prSet/>
      <dgm:spPr/>
      <dgm:t>
        <a:bodyPr/>
        <a:lstStyle/>
        <a:p>
          <a:endParaRPr lang="en-US"/>
        </a:p>
      </dgm:t>
    </dgm:pt>
    <dgm:pt modelId="{184B8329-70E4-1E4F-A629-3A62FCCCCDC6}" type="pres">
      <dgm:prSet presAssocID="{7401C0A8-853B-C54E-B8D6-C16DAB931DE9}" presName="diagram" presStyleCnt="0">
        <dgm:presLayoutVars>
          <dgm:dir/>
          <dgm:resizeHandles val="exact"/>
        </dgm:presLayoutVars>
      </dgm:prSet>
      <dgm:spPr/>
      <dgm:t>
        <a:bodyPr/>
        <a:lstStyle/>
        <a:p>
          <a:endParaRPr lang="en-US"/>
        </a:p>
      </dgm:t>
    </dgm:pt>
    <dgm:pt modelId="{282374D8-7EB6-F44E-8C16-5ECA57025FBD}" type="pres">
      <dgm:prSet presAssocID="{86AEEB39-73D2-A749-89C1-B900841A2C36}" presName="node" presStyleLbl="node1" presStyleIdx="0" presStyleCnt="8">
        <dgm:presLayoutVars>
          <dgm:bulletEnabled val="1"/>
        </dgm:presLayoutVars>
      </dgm:prSet>
      <dgm:spPr/>
      <dgm:t>
        <a:bodyPr/>
        <a:lstStyle/>
        <a:p>
          <a:endParaRPr lang="en-US"/>
        </a:p>
      </dgm:t>
    </dgm:pt>
    <dgm:pt modelId="{BB5966B5-40CB-0E46-A7C7-FD0B1051510A}" type="pres">
      <dgm:prSet presAssocID="{13FE9A60-AE3A-DF49-87A7-E5A2DA8CA6FA}" presName="sibTrans" presStyleCnt="0"/>
      <dgm:spPr/>
    </dgm:pt>
    <dgm:pt modelId="{E5343542-5A45-9743-A7D6-944A83AA3418}" type="pres">
      <dgm:prSet presAssocID="{B5D1C115-8AAB-4946-8733-04C47D73DCCE}" presName="node" presStyleLbl="node1" presStyleIdx="1" presStyleCnt="8">
        <dgm:presLayoutVars>
          <dgm:bulletEnabled val="1"/>
        </dgm:presLayoutVars>
      </dgm:prSet>
      <dgm:spPr/>
      <dgm:t>
        <a:bodyPr/>
        <a:lstStyle/>
        <a:p>
          <a:endParaRPr lang="en-US"/>
        </a:p>
      </dgm:t>
    </dgm:pt>
    <dgm:pt modelId="{61A88A4C-0D42-0F41-8F5F-F32DDB75BC21}" type="pres">
      <dgm:prSet presAssocID="{F433B394-8EFE-7542-98C0-39CC50E9BB61}" presName="sibTrans" presStyleCnt="0"/>
      <dgm:spPr/>
    </dgm:pt>
    <dgm:pt modelId="{05A21BEF-6717-AB4C-9B1D-9C7B811864A2}" type="pres">
      <dgm:prSet presAssocID="{65FE36BF-4D61-9749-839A-BB8B217604E9}" presName="node" presStyleLbl="node1" presStyleIdx="2" presStyleCnt="8">
        <dgm:presLayoutVars>
          <dgm:bulletEnabled val="1"/>
        </dgm:presLayoutVars>
      </dgm:prSet>
      <dgm:spPr/>
      <dgm:t>
        <a:bodyPr/>
        <a:lstStyle/>
        <a:p>
          <a:endParaRPr lang="en-US"/>
        </a:p>
      </dgm:t>
    </dgm:pt>
    <dgm:pt modelId="{C46926AF-BBCD-9F40-8157-538BB19279A1}" type="pres">
      <dgm:prSet presAssocID="{0823A2A0-15A9-C547-B649-749F158A376C}" presName="sibTrans" presStyleCnt="0"/>
      <dgm:spPr/>
    </dgm:pt>
    <dgm:pt modelId="{E0F88B9A-4CE8-F143-A25F-AC330765ED64}" type="pres">
      <dgm:prSet presAssocID="{D553EBDB-4117-8541-9EBD-D697A1E8A23F}" presName="node" presStyleLbl="node1" presStyleIdx="3" presStyleCnt="8">
        <dgm:presLayoutVars>
          <dgm:bulletEnabled val="1"/>
        </dgm:presLayoutVars>
      </dgm:prSet>
      <dgm:spPr/>
      <dgm:t>
        <a:bodyPr/>
        <a:lstStyle/>
        <a:p>
          <a:endParaRPr lang="en-US"/>
        </a:p>
      </dgm:t>
    </dgm:pt>
    <dgm:pt modelId="{B24774C0-34DD-9A4C-BF88-5685640A5EB3}" type="pres">
      <dgm:prSet presAssocID="{029A6F42-894F-B941-A7EE-752A90335D1E}" presName="sibTrans" presStyleCnt="0"/>
      <dgm:spPr/>
    </dgm:pt>
    <dgm:pt modelId="{A4FC761A-9C6B-B143-BDD1-C6B3B2E9D25E}" type="pres">
      <dgm:prSet presAssocID="{57D95E26-021C-A040-8E0B-1084839E13C9}" presName="node" presStyleLbl="node1" presStyleIdx="4" presStyleCnt="8">
        <dgm:presLayoutVars>
          <dgm:bulletEnabled val="1"/>
        </dgm:presLayoutVars>
      </dgm:prSet>
      <dgm:spPr/>
      <dgm:t>
        <a:bodyPr/>
        <a:lstStyle/>
        <a:p>
          <a:endParaRPr lang="en-US"/>
        </a:p>
      </dgm:t>
    </dgm:pt>
    <dgm:pt modelId="{476E49E5-B10E-B349-9533-4202FB97FF83}" type="pres">
      <dgm:prSet presAssocID="{B6173486-1BBF-5A43-A011-119C0CEF27BA}" presName="sibTrans" presStyleCnt="0"/>
      <dgm:spPr/>
    </dgm:pt>
    <dgm:pt modelId="{03DDD7AC-74AF-8F4B-A05B-F72776327F45}" type="pres">
      <dgm:prSet presAssocID="{B99A37E0-E32A-FE43-9EDD-4FAA2330D18D}" presName="node" presStyleLbl="node1" presStyleIdx="5" presStyleCnt="8">
        <dgm:presLayoutVars>
          <dgm:bulletEnabled val="1"/>
        </dgm:presLayoutVars>
      </dgm:prSet>
      <dgm:spPr/>
      <dgm:t>
        <a:bodyPr/>
        <a:lstStyle/>
        <a:p>
          <a:endParaRPr lang="en-US"/>
        </a:p>
      </dgm:t>
    </dgm:pt>
    <dgm:pt modelId="{4018FFF5-F413-D241-9D4C-7445D535E8BA}" type="pres">
      <dgm:prSet presAssocID="{4BC1551B-14F3-5644-BF73-578C5676A6E5}" presName="sibTrans" presStyleCnt="0"/>
      <dgm:spPr/>
    </dgm:pt>
    <dgm:pt modelId="{180AC1BA-042B-AD44-9659-B20D07F7FE16}" type="pres">
      <dgm:prSet presAssocID="{54EECD4C-6FF8-1B4D-BDA7-B2BFEAA5CCEE}" presName="node" presStyleLbl="node1" presStyleIdx="6" presStyleCnt="8">
        <dgm:presLayoutVars>
          <dgm:bulletEnabled val="1"/>
        </dgm:presLayoutVars>
      </dgm:prSet>
      <dgm:spPr/>
      <dgm:t>
        <a:bodyPr/>
        <a:lstStyle/>
        <a:p>
          <a:endParaRPr lang="en-US"/>
        </a:p>
      </dgm:t>
    </dgm:pt>
    <dgm:pt modelId="{65EF3BF9-6666-7A42-A6F1-73B38B9D2DBF}" type="pres">
      <dgm:prSet presAssocID="{F09E2F50-C7AC-7740-B23D-96C385FDE425}" presName="sibTrans" presStyleCnt="0"/>
      <dgm:spPr/>
    </dgm:pt>
    <dgm:pt modelId="{8690D331-9678-3944-96BE-DF39486ABD90}" type="pres">
      <dgm:prSet presAssocID="{17BA4D53-0E66-AE4D-92D5-D5F69746277C}" presName="node" presStyleLbl="node1" presStyleIdx="7" presStyleCnt="8">
        <dgm:presLayoutVars>
          <dgm:bulletEnabled val="1"/>
        </dgm:presLayoutVars>
      </dgm:prSet>
      <dgm:spPr/>
      <dgm:t>
        <a:bodyPr/>
        <a:lstStyle/>
        <a:p>
          <a:endParaRPr lang="en-US"/>
        </a:p>
      </dgm:t>
    </dgm:pt>
  </dgm:ptLst>
  <dgm:cxnLst>
    <dgm:cxn modelId="{135926D9-D100-A645-AD3F-FC68842D482F}" type="presOf" srcId="{D553EBDB-4117-8541-9EBD-D697A1E8A23F}" destId="{E0F88B9A-4CE8-F143-A25F-AC330765ED64}" srcOrd="0" destOrd="0" presId="urn:microsoft.com/office/officeart/2005/8/layout/default"/>
    <dgm:cxn modelId="{B7B153ED-2DD4-C247-AF57-57230D4AA847}" srcId="{7401C0A8-853B-C54E-B8D6-C16DAB931DE9}" destId="{17BA4D53-0E66-AE4D-92D5-D5F69746277C}" srcOrd="7" destOrd="0" parTransId="{D5824749-B1F2-7645-AEF6-736C12787060}" sibTransId="{6246B1D8-C7BC-BE49-A5D4-48DB6232D9B3}"/>
    <dgm:cxn modelId="{C1D663FB-2F2E-9647-B554-EE63880E05B1}" srcId="{7401C0A8-853B-C54E-B8D6-C16DAB931DE9}" destId="{57D95E26-021C-A040-8E0B-1084839E13C9}" srcOrd="4" destOrd="0" parTransId="{616902A5-4556-DA4D-BAE7-2F861519F904}" sibTransId="{B6173486-1BBF-5A43-A011-119C0CEF27BA}"/>
    <dgm:cxn modelId="{D4F09D73-1CB5-2548-BFEF-A565CFCEB2FB}" type="presOf" srcId="{7401C0A8-853B-C54E-B8D6-C16DAB931DE9}" destId="{184B8329-70E4-1E4F-A629-3A62FCCCCDC6}" srcOrd="0" destOrd="0" presId="urn:microsoft.com/office/officeart/2005/8/layout/default"/>
    <dgm:cxn modelId="{BCD8B7CA-3505-CD40-AA5D-68AB42C7DFB8}" type="presOf" srcId="{B5D1C115-8AAB-4946-8733-04C47D73DCCE}" destId="{E5343542-5A45-9743-A7D6-944A83AA3418}" srcOrd="0" destOrd="0" presId="urn:microsoft.com/office/officeart/2005/8/layout/default"/>
    <dgm:cxn modelId="{C126276C-492E-1646-B60A-D25489EAA06B}" type="presOf" srcId="{B99A37E0-E32A-FE43-9EDD-4FAA2330D18D}" destId="{03DDD7AC-74AF-8F4B-A05B-F72776327F45}" srcOrd="0" destOrd="0" presId="urn:microsoft.com/office/officeart/2005/8/layout/default"/>
    <dgm:cxn modelId="{92AFDCC2-28CF-C641-B51A-6430B01A127C}" srcId="{7401C0A8-853B-C54E-B8D6-C16DAB931DE9}" destId="{54EECD4C-6FF8-1B4D-BDA7-B2BFEAA5CCEE}" srcOrd="6" destOrd="0" parTransId="{A1A75772-887F-CA4B-85DE-593B75902F04}" sibTransId="{F09E2F50-C7AC-7740-B23D-96C385FDE425}"/>
    <dgm:cxn modelId="{7025895E-1633-EC4D-ABBA-C551A3B64948}" type="presOf" srcId="{86AEEB39-73D2-A749-89C1-B900841A2C36}" destId="{282374D8-7EB6-F44E-8C16-5ECA57025FBD}" srcOrd="0" destOrd="0" presId="urn:microsoft.com/office/officeart/2005/8/layout/default"/>
    <dgm:cxn modelId="{C8F63307-3D80-834B-9320-63F0B65E8B68}" srcId="{7401C0A8-853B-C54E-B8D6-C16DAB931DE9}" destId="{65FE36BF-4D61-9749-839A-BB8B217604E9}" srcOrd="2" destOrd="0" parTransId="{5CEDD05C-2CBA-0841-9661-242EE6DC8A79}" sibTransId="{0823A2A0-15A9-C547-B649-749F158A376C}"/>
    <dgm:cxn modelId="{0B19B444-83D6-9347-8126-9880CC757EAA}" srcId="{7401C0A8-853B-C54E-B8D6-C16DAB931DE9}" destId="{B5D1C115-8AAB-4946-8733-04C47D73DCCE}" srcOrd="1" destOrd="0" parTransId="{25F6FADD-EF5F-274B-A5A9-A3D306D935E2}" sibTransId="{F433B394-8EFE-7542-98C0-39CC50E9BB61}"/>
    <dgm:cxn modelId="{759271AB-E95E-904F-B5E4-B1A298CBAEFB}" type="presOf" srcId="{54EECD4C-6FF8-1B4D-BDA7-B2BFEAA5CCEE}" destId="{180AC1BA-042B-AD44-9659-B20D07F7FE16}" srcOrd="0" destOrd="0" presId="urn:microsoft.com/office/officeart/2005/8/layout/default"/>
    <dgm:cxn modelId="{E5243A9A-2881-E041-A1A0-40D6522F4954}" srcId="{7401C0A8-853B-C54E-B8D6-C16DAB931DE9}" destId="{86AEEB39-73D2-A749-89C1-B900841A2C36}" srcOrd="0" destOrd="0" parTransId="{EA11F22C-D12D-D44F-B157-862A9010828A}" sibTransId="{13FE9A60-AE3A-DF49-87A7-E5A2DA8CA6FA}"/>
    <dgm:cxn modelId="{F341EBA2-CE46-1A45-B089-0014E68E293C}" type="presOf" srcId="{57D95E26-021C-A040-8E0B-1084839E13C9}" destId="{A4FC761A-9C6B-B143-BDD1-C6B3B2E9D25E}" srcOrd="0" destOrd="0" presId="urn:microsoft.com/office/officeart/2005/8/layout/default"/>
    <dgm:cxn modelId="{8A2D30EA-D2D0-2E42-9D64-256D1EC345F4}" type="presOf" srcId="{17BA4D53-0E66-AE4D-92D5-D5F69746277C}" destId="{8690D331-9678-3944-96BE-DF39486ABD90}" srcOrd="0" destOrd="0" presId="urn:microsoft.com/office/officeart/2005/8/layout/default"/>
    <dgm:cxn modelId="{74F869B2-BA05-F842-99F7-2BCF4A5C1D26}" srcId="{7401C0A8-853B-C54E-B8D6-C16DAB931DE9}" destId="{D553EBDB-4117-8541-9EBD-D697A1E8A23F}" srcOrd="3" destOrd="0" parTransId="{DBADF8E3-1372-DD49-A680-B21FEE62B112}" sibTransId="{029A6F42-894F-B941-A7EE-752A90335D1E}"/>
    <dgm:cxn modelId="{75F8FC89-FC34-0642-B84E-6FBF2EB1173A}" srcId="{7401C0A8-853B-C54E-B8D6-C16DAB931DE9}" destId="{B99A37E0-E32A-FE43-9EDD-4FAA2330D18D}" srcOrd="5" destOrd="0" parTransId="{C76B2B6C-6D15-D142-B620-06875FBEF520}" sibTransId="{4BC1551B-14F3-5644-BF73-578C5676A6E5}"/>
    <dgm:cxn modelId="{D601CA00-D429-E643-9631-9CE57E9624F4}" type="presOf" srcId="{65FE36BF-4D61-9749-839A-BB8B217604E9}" destId="{05A21BEF-6717-AB4C-9B1D-9C7B811864A2}" srcOrd="0" destOrd="0" presId="urn:microsoft.com/office/officeart/2005/8/layout/default"/>
    <dgm:cxn modelId="{EA86CD49-9CB5-6549-8C67-48DB4293D14F}" type="presParOf" srcId="{184B8329-70E4-1E4F-A629-3A62FCCCCDC6}" destId="{282374D8-7EB6-F44E-8C16-5ECA57025FBD}" srcOrd="0" destOrd="0" presId="urn:microsoft.com/office/officeart/2005/8/layout/default"/>
    <dgm:cxn modelId="{DB6CCF82-B8DB-9D4C-A399-809C9E02B8AD}" type="presParOf" srcId="{184B8329-70E4-1E4F-A629-3A62FCCCCDC6}" destId="{BB5966B5-40CB-0E46-A7C7-FD0B1051510A}" srcOrd="1" destOrd="0" presId="urn:microsoft.com/office/officeart/2005/8/layout/default"/>
    <dgm:cxn modelId="{306C6270-1803-D640-A6EF-A0A4929F97D9}" type="presParOf" srcId="{184B8329-70E4-1E4F-A629-3A62FCCCCDC6}" destId="{E5343542-5A45-9743-A7D6-944A83AA3418}" srcOrd="2" destOrd="0" presId="urn:microsoft.com/office/officeart/2005/8/layout/default"/>
    <dgm:cxn modelId="{7B9BDFEF-6804-8F49-B8F1-F45CAE25CCF4}" type="presParOf" srcId="{184B8329-70E4-1E4F-A629-3A62FCCCCDC6}" destId="{61A88A4C-0D42-0F41-8F5F-F32DDB75BC21}" srcOrd="3" destOrd="0" presId="urn:microsoft.com/office/officeart/2005/8/layout/default"/>
    <dgm:cxn modelId="{BCA58BEA-313A-9E44-9CBA-8E78C7F93292}" type="presParOf" srcId="{184B8329-70E4-1E4F-A629-3A62FCCCCDC6}" destId="{05A21BEF-6717-AB4C-9B1D-9C7B811864A2}" srcOrd="4" destOrd="0" presId="urn:microsoft.com/office/officeart/2005/8/layout/default"/>
    <dgm:cxn modelId="{81587612-343F-5846-A36B-2420AC82FCBD}" type="presParOf" srcId="{184B8329-70E4-1E4F-A629-3A62FCCCCDC6}" destId="{C46926AF-BBCD-9F40-8157-538BB19279A1}" srcOrd="5" destOrd="0" presId="urn:microsoft.com/office/officeart/2005/8/layout/default"/>
    <dgm:cxn modelId="{E64B42F4-437D-C74F-9D8A-667B1719127A}" type="presParOf" srcId="{184B8329-70E4-1E4F-A629-3A62FCCCCDC6}" destId="{E0F88B9A-4CE8-F143-A25F-AC330765ED64}" srcOrd="6" destOrd="0" presId="urn:microsoft.com/office/officeart/2005/8/layout/default"/>
    <dgm:cxn modelId="{23B76F3E-4091-7642-A91F-243FD98111B3}" type="presParOf" srcId="{184B8329-70E4-1E4F-A629-3A62FCCCCDC6}" destId="{B24774C0-34DD-9A4C-BF88-5685640A5EB3}" srcOrd="7" destOrd="0" presId="urn:microsoft.com/office/officeart/2005/8/layout/default"/>
    <dgm:cxn modelId="{12BD25A2-AED2-4E42-9AFB-2611C32754FB}" type="presParOf" srcId="{184B8329-70E4-1E4F-A629-3A62FCCCCDC6}" destId="{A4FC761A-9C6B-B143-BDD1-C6B3B2E9D25E}" srcOrd="8" destOrd="0" presId="urn:microsoft.com/office/officeart/2005/8/layout/default"/>
    <dgm:cxn modelId="{E745AC39-830D-B04B-BED4-105025D48B09}" type="presParOf" srcId="{184B8329-70E4-1E4F-A629-3A62FCCCCDC6}" destId="{476E49E5-B10E-B349-9533-4202FB97FF83}" srcOrd="9" destOrd="0" presId="urn:microsoft.com/office/officeart/2005/8/layout/default"/>
    <dgm:cxn modelId="{12A7DA72-60C9-4041-9435-CAB838E28C93}" type="presParOf" srcId="{184B8329-70E4-1E4F-A629-3A62FCCCCDC6}" destId="{03DDD7AC-74AF-8F4B-A05B-F72776327F45}" srcOrd="10" destOrd="0" presId="urn:microsoft.com/office/officeart/2005/8/layout/default"/>
    <dgm:cxn modelId="{E87A8CA0-AE2A-3A43-8E51-3A3044D66717}" type="presParOf" srcId="{184B8329-70E4-1E4F-A629-3A62FCCCCDC6}" destId="{4018FFF5-F413-D241-9D4C-7445D535E8BA}" srcOrd="11" destOrd="0" presId="urn:microsoft.com/office/officeart/2005/8/layout/default"/>
    <dgm:cxn modelId="{0B7EA57C-7809-2447-913A-E92495CA6595}" type="presParOf" srcId="{184B8329-70E4-1E4F-A629-3A62FCCCCDC6}" destId="{180AC1BA-042B-AD44-9659-B20D07F7FE16}" srcOrd="12" destOrd="0" presId="urn:microsoft.com/office/officeart/2005/8/layout/default"/>
    <dgm:cxn modelId="{DFABFA0F-5773-0D4E-B9B8-B9B3B31DA57B}" type="presParOf" srcId="{184B8329-70E4-1E4F-A629-3A62FCCCCDC6}" destId="{65EF3BF9-6666-7A42-A6F1-73B38B9D2DBF}" srcOrd="13" destOrd="0" presId="urn:microsoft.com/office/officeart/2005/8/layout/default"/>
    <dgm:cxn modelId="{1DBD5D54-3D19-4C41-9105-FBF65A01A555}" type="presParOf" srcId="{184B8329-70E4-1E4F-A629-3A62FCCCCDC6}" destId="{8690D331-9678-3944-96BE-DF39486ABD9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060BE-6535-F346-B3FC-98065BE709E6}" type="doc">
      <dgm:prSet loTypeId="urn:microsoft.com/office/officeart/2005/8/layout/hProcess9" loCatId="" qsTypeId="urn:microsoft.com/office/officeart/2005/8/quickstyle/simple4" qsCatId="simple" csTypeId="urn:microsoft.com/office/officeart/2005/8/colors/accent5_3" csCatId="accent5" phldr="1"/>
      <dgm:spPr/>
    </dgm:pt>
    <dgm:pt modelId="{5CEEC002-274A-CF41-A230-0591647B9E08}">
      <dgm:prSet phldrT="[Text]" custT="1"/>
      <dgm:spPr>
        <a:solidFill>
          <a:srgbClr val="92D050"/>
        </a:solidFill>
        <a:ln w="47625" cmpd="dbl">
          <a:solidFill>
            <a:srgbClr val="FFFC00"/>
          </a:solidFill>
        </a:ln>
      </dgm:spPr>
      <dgm:t>
        <a:bodyPr/>
        <a:lstStyle/>
        <a:p>
          <a:r>
            <a:rPr lang="en-US" sz="1600" b="1" baseline="0" dirty="0" smtClean="0">
              <a:solidFill>
                <a:schemeClr val="accent1">
                  <a:lumMod val="25000"/>
                </a:schemeClr>
              </a:solidFill>
            </a:rPr>
            <a:t>Tell = </a:t>
          </a:r>
          <a:br>
            <a:rPr lang="en-US" sz="1600" b="1" baseline="0" dirty="0" smtClean="0">
              <a:solidFill>
                <a:schemeClr val="accent1">
                  <a:lumMod val="25000"/>
                </a:schemeClr>
              </a:solidFill>
            </a:rPr>
          </a:br>
          <a:r>
            <a:rPr lang="en-US" sz="1600" b="1" baseline="0" dirty="0" smtClean="0">
              <a:solidFill>
                <a:schemeClr val="accent1">
                  <a:lumMod val="25000"/>
                </a:schemeClr>
              </a:solidFill>
            </a:rPr>
            <a:t>Coaching</a:t>
          </a:r>
          <a:endParaRPr lang="en-US" sz="1600" b="1" baseline="0" dirty="0">
            <a:solidFill>
              <a:schemeClr val="accent1">
                <a:lumMod val="25000"/>
              </a:schemeClr>
            </a:solidFill>
          </a:endParaRPr>
        </a:p>
      </dgm:t>
    </dgm:pt>
    <dgm:pt modelId="{3F5BFD42-AB8B-D34D-A947-B31E061521F3}" type="parTrans" cxnId="{017F07BD-A9B9-9E44-A2AF-FFE948003563}">
      <dgm:prSet/>
      <dgm:spPr/>
      <dgm:t>
        <a:bodyPr/>
        <a:lstStyle/>
        <a:p>
          <a:endParaRPr lang="en-US"/>
        </a:p>
      </dgm:t>
    </dgm:pt>
    <dgm:pt modelId="{A499FEF7-63DE-D449-8198-0D37E88E1247}" type="sibTrans" cxnId="{017F07BD-A9B9-9E44-A2AF-FFE948003563}">
      <dgm:prSet/>
      <dgm:spPr/>
      <dgm:t>
        <a:bodyPr/>
        <a:lstStyle/>
        <a:p>
          <a:endParaRPr lang="en-US"/>
        </a:p>
      </dgm:t>
    </dgm:pt>
    <dgm:pt modelId="{5CECA6BE-7594-014C-AF64-75CAAC128FD8}">
      <dgm:prSet phldrT="[Text]" custT="1"/>
      <dgm:spPr>
        <a:solidFill>
          <a:srgbClr val="92D050"/>
        </a:solidFill>
        <a:ln w="47625" cmpd="dbl">
          <a:solidFill>
            <a:srgbClr val="FFFC00"/>
          </a:solidFill>
        </a:ln>
      </dgm:spPr>
      <dgm:t>
        <a:bodyPr/>
        <a:lstStyle/>
        <a:p>
          <a:r>
            <a:rPr lang="en-US" sz="1600" b="1" baseline="0" dirty="0" smtClean="0">
              <a:solidFill>
                <a:schemeClr val="accent1">
                  <a:lumMod val="25000"/>
                </a:schemeClr>
              </a:solidFill>
            </a:rPr>
            <a:t>Practice =</a:t>
          </a:r>
          <a:br>
            <a:rPr lang="en-US" sz="1600" b="1" baseline="0" dirty="0" smtClean="0">
              <a:solidFill>
                <a:schemeClr val="accent1">
                  <a:lumMod val="25000"/>
                </a:schemeClr>
              </a:solidFill>
            </a:rPr>
          </a:br>
          <a:r>
            <a:rPr lang="en-US" sz="1600" b="1" baseline="0" dirty="0" smtClean="0">
              <a:solidFill>
                <a:schemeClr val="accent1">
                  <a:lumMod val="25000"/>
                </a:schemeClr>
              </a:solidFill>
            </a:rPr>
            <a:t>Rehearsal</a:t>
          </a:r>
          <a:endParaRPr lang="en-US" sz="1600" b="1" baseline="0" dirty="0">
            <a:solidFill>
              <a:schemeClr val="accent1">
                <a:lumMod val="25000"/>
              </a:schemeClr>
            </a:solidFill>
          </a:endParaRPr>
        </a:p>
      </dgm:t>
    </dgm:pt>
    <dgm:pt modelId="{B075A327-B4CB-EB48-988E-9CE331A61D3C}" type="parTrans" cxnId="{24443836-1604-9C4C-84CF-A62DBFEAB7FC}">
      <dgm:prSet/>
      <dgm:spPr/>
      <dgm:t>
        <a:bodyPr/>
        <a:lstStyle/>
        <a:p>
          <a:endParaRPr lang="en-US"/>
        </a:p>
      </dgm:t>
    </dgm:pt>
    <dgm:pt modelId="{B8B8E690-A1A6-C846-8237-93CBFC2B27B7}" type="sibTrans" cxnId="{24443836-1604-9C4C-84CF-A62DBFEAB7FC}">
      <dgm:prSet/>
      <dgm:spPr/>
      <dgm:t>
        <a:bodyPr/>
        <a:lstStyle/>
        <a:p>
          <a:endParaRPr lang="en-US"/>
        </a:p>
      </dgm:t>
    </dgm:pt>
    <dgm:pt modelId="{2F02E82F-7996-D342-AA46-87579C0AB4E5}">
      <dgm:prSet phldrT="[Text]" custT="1"/>
      <dgm:spPr>
        <a:solidFill>
          <a:srgbClr val="92D050"/>
        </a:solidFill>
        <a:ln w="47625" cmpd="dbl">
          <a:solidFill>
            <a:srgbClr val="FFFC00"/>
          </a:solidFill>
        </a:ln>
      </dgm:spPr>
      <dgm:t>
        <a:bodyPr/>
        <a:lstStyle/>
        <a:p>
          <a:r>
            <a:rPr lang="en-US" sz="1600" b="1" baseline="0" dirty="0" smtClean="0">
              <a:solidFill>
                <a:schemeClr val="accent1">
                  <a:lumMod val="25000"/>
                </a:schemeClr>
              </a:solidFill>
            </a:rPr>
            <a:t>Monitor Progress =</a:t>
          </a:r>
          <a:br>
            <a:rPr lang="en-US" sz="1600" b="1" baseline="0" dirty="0" smtClean="0">
              <a:solidFill>
                <a:schemeClr val="accent1">
                  <a:lumMod val="25000"/>
                </a:schemeClr>
              </a:solidFill>
            </a:rPr>
          </a:br>
          <a:r>
            <a:rPr lang="en-US" sz="1600" b="1" baseline="0" dirty="0" smtClean="0">
              <a:solidFill>
                <a:schemeClr val="accent1">
                  <a:lumMod val="25000"/>
                </a:schemeClr>
              </a:solidFill>
            </a:rPr>
            <a:t>more modeling? / practice?</a:t>
          </a:r>
          <a:endParaRPr lang="en-US" sz="1600" b="1" baseline="0" dirty="0">
            <a:solidFill>
              <a:schemeClr val="accent1">
                <a:lumMod val="25000"/>
              </a:schemeClr>
            </a:solidFill>
          </a:endParaRPr>
        </a:p>
      </dgm:t>
    </dgm:pt>
    <dgm:pt modelId="{956D8F64-1572-4F4A-A982-BDB955ED3F55}" type="parTrans" cxnId="{6BEE6F2B-71CB-DF4D-9EFD-99C2EAB6F8B6}">
      <dgm:prSet/>
      <dgm:spPr/>
      <dgm:t>
        <a:bodyPr/>
        <a:lstStyle/>
        <a:p>
          <a:endParaRPr lang="en-US"/>
        </a:p>
      </dgm:t>
    </dgm:pt>
    <dgm:pt modelId="{12B91CAA-C693-1546-8A34-5993D85D73BC}" type="sibTrans" cxnId="{6BEE6F2B-71CB-DF4D-9EFD-99C2EAB6F8B6}">
      <dgm:prSet/>
      <dgm:spPr/>
      <dgm:t>
        <a:bodyPr/>
        <a:lstStyle/>
        <a:p>
          <a:endParaRPr lang="en-US"/>
        </a:p>
      </dgm:t>
    </dgm:pt>
    <dgm:pt modelId="{B695FB26-AD26-3A41-98F4-E215D4D4E5EC}">
      <dgm:prSet phldrT="[Text]" custT="1"/>
      <dgm:spPr>
        <a:solidFill>
          <a:srgbClr val="92D050"/>
        </a:solidFill>
        <a:ln w="47625" cmpd="dbl">
          <a:solidFill>
            <a:srgbClr val="FFFC00"/>
          </a:solidFill>
        </a:ln>
      </dgm:spPr>
      <dgm:t>
        <a:bodyPr/>
        <a:lstStyle/>
        <a:p>
          <a:r>
            <a:rPr lang="en-US" sz="1600" b="1" baseline="0" dirty="0" smtClean="0">
              <a:solidFill>
                <a:schemeClr val="accent1">
                  <a:lumMod val="25000"/>
                </a:schemeClr>
              </a:solidFill>
            </a:rPr>
            <a:t>Show =</a:t>
          </a:r>
          <a:br>
            <a:rPr lang="en-US" sz="1600" b="1" baseline="0" dirty="0" smtClean="0">
              <a:solidFill>
                <a:schemeClr val="accent1">
                  <a:lumMod val="25000"/>
                </a:schemeClr>
              </a:solidFill>
            </a:rPr>
          </a:br>
          <a:r>
            <a:rPr lang="en-US" sz="1600" b="1" baseline="0" dirty="0" smtClean="0">
              <a:solidFill>
                <a:schemeClr val="accent1">
                  <a:lumMod val="25000"/>
                </a:schemeClr>
              </a:solidFill>
            </a:rPr>
            <a:t>Modeling</a:t>
          </a:r>
          <a:endParaRPr lang="en-US" sz="1600" b="1" baseline="0" dirty="0">
            <a:solidFill>
              <a:schemeClr val="accent1">
                <a:lumMod val="25000"/>
              </a:schemeClr>
            </a:solidFill>
          </a:endParaRPr>
        </a:p>
      </dgm:t>
    </dgm:pt>
    <dgm:pt modelId="{49B73F39-2C3C-7146-8E8B-1B01D69AA6ED}" type="parTrans" cxnId="{E07697F2-BB8F-9A4E-A307-CD2F7E008C2C}">
      <dgm:prSet/>
      <dgm:spPr/>
      <dgm:t>
        <a:bodyPr/>
        <a:lstStyle/>
        <a:p>
          <a:endParaRPr lang="en-US"/>
        </a:p>
      </dgm:t>
    </dgm:pt>
    <dgm:pt modelId="{62EEA080-2058-1A47-BF26-F4B5F9D72685}" type="sibTrans" cxnId="{E07697F2-BB8F-9A4E-A307-CD2F7E008C2C}">
      <dgm:prSet/>
      <dgm:spPr/>
      <dgm:t>
        <a:bodyPr/>
        <a:lstStyle/>
        <a:p>
          <a:endParaRPr lang="en-US"/>
        </a:p>
      </dgm:t>
    </dgm:pt>
    <dgm:pt modelId="{152D4288-EEDF-3543-9BEE-C7C5D166B912}">
      <dgm:prSet phldrT="[Text]" custT="1"/>
      <dgm:spPr>
        <a:solidFill>
          <a:srgbClr val="92D050"/>
        </a:solidFill>
        <a:ln w="47625" cmpd="dbl">
          <a:solidFill>
            <a:srgbClr val="FFFC00"/>
          </a:solidFill>
        </a:ln>
      </dgm:spPr>
      <dgm:t>
        <a:bodyPr/>
        <a:lstStyle/>
        <a:p>
          <a:r>
            <a:rPr lang="en-US" sz="1600" b="1" baseline="0" dirty="0" smtClean="0">
              <a:solidFill>
                <a:schemeClr val="accent1">
                  <a:lumMod val="25000"/>
                </a:schemeClr>
              </a:solidFill>
            </a:rPr>
            <a:t>Do = </a:t>
          </a:r>
          <a:br>
            <a:rPr lang="en-US" sz="1600" b="1" baseline="0" dirty="0" smtClean="0">
              <a:solidFill>
                <a:schemeClr val="accent1">
                  <a:lumMod val="25000"/>
                </a:schemeClr>
              </a:solidFill>
            </a:rPr>
          </a:br>
          <a:r>
            <a:rPr lang="en-US" sz="1600" b="1" baseline="0" dirty="0" smtClean="0">
              <a:solidFill>
                <a:schemeClr val="accent1">
                  <a:lumMod val="25000"/>
                </a:schemeClr>
              </a:solidFill>
            </a:rPr>
            <a:t>Role Play</a:t>
          </a:r>
          <a:endParaRPr lang="en-US" sz="1600" b="1" baseline="0" dirty="0">
            <a:solidFill>
              <a:schemeClr val="accent1">
                <a:lumMod val="25000"/>
              </a:schemeClr>
            </a:solidFill>
          </a:endParaRPr>
        </a:p>
      </dgm:t>
    </dgm:pt>
    <dgm:pt modelId="{DCE93698-6F9A-604A-9D51-483D5F7B3967}" type="parTrans" cxnId="{6F203895-B15C-2040-A692-ADD907B9BF46}">
      <dgm:prSet/>
      <dgm:spPr/>
      <dgm:t>
        <a:bodyPr/>
        <a:lstStyle/>
        <a:p>
          <a:endParaRPr lang="en-US"/>
        </a:p>
      </dgm:t>
    </dgm:pt>
    <dgm:pt modelId="{F9279355-1B3F-C24A-97C1-CC63D357AF92}" type="sibTrans" cxnId="{6F203895-B15C-2040-A692-ADD907B9BF46}">
      <dgm:prSet/>
      <dgm:spPr/>
      <dgm:t>
        <a:bodyPr/>
        <a:lstStyle/>
        <a:p>
          <a:endParaRPr lang="en-US"/>
        </a:p>
      </dgm:t>
    </dgm:pt>
    <dgm:pt modelId="{7020AB9D-2A93-2B4E-846C-96577F46B9A9}">
      <dgm:prSet phldrT="[Text]" custT="1"/>
      <dgm:spPr>
        <a:solidFill>
          <a:srgbClr val="92D050"/>
        </a:solidFill>
        <a:ln w="47625" cmpd="dbl">
          <a:solidFill>
            <a:srgbClr val="FFFC00"/>
          </a:solidFill>
        </a:ln>
      </dgm:spPr>
      <dgm:t>
        <a:bodyPr/>
        <a:lstStyle/>
        <a:p>
          <a:r>
            <a:rPr lang="en-US" sz="1600" b="1" baseline="0" dirty="0" smtClean="0">
              <a:solidFill>
                <a:schemeClr val="accent1">
                  <a:lumMod val="25000"/>
                </a:schemeClr>
              </a:solidFill>
            </a:rPr>
            <a:t>Generalization &amp; Maintain</a:t>
          </a:r>
          <a:endParaRPr lang="en-US" sz="1600" b="1" baseline="0" dirty="0">
            <a:solidFill>
              <a:schemeClr val="accent1">
                <a:lumMod val="25000"/>
              </a:schemeClr>
            </a:solidFill>
          </a:endParaRPr>
        </a:p>
      </dgm:t>
    </dgm:pt>
    <dgm:pt modelId="{83ED1058-0D14-DE40-8C86-DA09AF056088}" type="parTrans" cxnId="{59550B85-9955-D047-834D-5267FF82CDF6}">
      <dgm:prSet/>
      <dgm:spPr/>
      <dgm:t>
        <a:bodyPr/>
        <a:lstStyle/>
        <a:p>
          <a:endParaRPr lang="en-US"/>
        </a:p>
      </dgm:t>
    </dgm:pt>
    <dgm:pt modelId="{A2BF32D7-398E-184F-BC93-2AEE1F3D8E8B}" type="sibTrans" cxnId="{59550B85-9955-D047-834D-5267FF82CDF6}">
      <dgm:prSet/>
      <dgm:spPr/>
      <dgm:t>
        <a:bodyPr/>
        <a:lstStyle/>
        <a:p>
          <a:endParaRPr lang="en-US"/>
        </a:p>
      </dgm:t>
    </dgm:pt>
    <dgm:pt modelId="{50D1AD8F-44E9-EE4F-A0AE-EE91CBAB0444}" type="pres">
      <dgm:prSet presAssocID="{976060BE-6535-F346-B3FC-98065BE709E6}" presName="CompostProcess" presStyleCnt="0">
        <dgm:presLayoutVars>
          <dgm:dir/>
          <dgm:resizeHandles val="exact"/>
        </dgm:presLayoutVars>
      </dgm:prSet>
      <dgm:spPr/>
    </dgm:pt>
    <dgm:pt modelId="{BD161795-2A92-574F-927E-EC5AAEDF562B}" type="pres">
      <dgm:prSet presAssocID="{976060BE-6535-F346-B3FC-98065BE709E6}" presName="arrow" presStyleLbl="bgShp" presStyleIdx="0" presStyleCnt="1"/>
      <dgm:spPr>
        <a:solidFill>
          <a:srgbClr val="008F00">
            <a:alpha val="52000"/>
          </a:srgbClr>
        </a:solidFill>
      </dgm:spPr>
    </dgm:pt>
    <dgm:pt modelId="{BFFDF614-2FFD-5946-8FE1-3F20AD6278EE}" type="pres">
      <dgm:prSet presAssocID="{976060BE-6535-F346-B3FC-98065BE709E6}" presName="linearProcess" presStyleCnt="0"/>
      <dgm:spPr/>
    </dgm:pt>
    <dgm:pt modelId="{CE1CDF23-55F9-8047-9354-B925FD4F8706}" type="pres">
      <dgm:prSet presAssocID="{5CEEC002-274A-CF41-A230-0591647B9E08}" presName="textNode" presStyleLbl="node1" presStyleIdx="0" presStyleCnt="6">
        <dgm:presLayoutVars>
          <dgm:bulletEnabled val="1"/>
        </dgm:presLayoutVars>
      </dgm:prSet>
      <dgm:spPr/>
      <dgm:t>
        <a:bodyPr/>
        <a:lstStyle/>
        <a:p>
          <a:endParaRPr lang="en-US"/>
        </a:p>
      </dgm:t>
    </dgm:pt>
    <dgm:pt modelId="{F5D99647-8A83-684B-A1FF-15979F28C1D7}" type="pres">
      <dgm:prSet presAssocID="{A499FEF7-63DE-D449-8198-0D37E88E1247}" presName="sibTrans" presStyleCnt="0"/>
      <dgm:spPr/>
    </dgm:pt>
    <dgm:pt modelId="{F9423B6E-67D1-4548-A986-3155D5E83832}" type="pres">
      <dgm:prSet presAssocID="{B695FB26-AD26-3A41-98F4-E215D4D4E5EC}" presName="textNode" presStyleLbl="node1" presStyleIdx="1" presStyleCnt="6">
        <dgm:presLayoutVars>
          <dgm:bulletEnabled val="1"/>
        </dgm:presLayoutVars>
      </dgm:prSet>
      <dgm:spPr/>
      <dgm:t>
        <a:bodyPr/>
        <a:lstStyle/>
        <a:p>
          <a:endParaRPr lang="en-US"/>
        </a:p>
      </dgm:t>
    </dgm:pt>
    <dgm:pt modelId="{C9A98FFB-24BC-7B4C-BFDE-441FE21CA950}" type="pres">
      <dgm:prSet presAssocID="{62EEA080-2058-1A47-BF26-F4B5F9D72685}" presName="sibTrans" presStyleCnt="0"/>
      <dgm:spPr/>
    </dgm:pt>
    <dgm:pt modelId="{F468CB9F-3B31-CE43-933F-DD877EFA776A}" type="pres">
      <dgm:prSet presAssocID="{152D4288-EEDF-3543-9BEE-C7C5D166B912}" presName="textNode" presStyleLbl="node1" presStyleIdx="2" presStyleCnt="6">
        <dgm:presLayoutVars>
          <dgm:bulletEnabled val="1"/>
        </dgm:presLayoutVars>
      </dgm:prSet>
      <dgm:spPr/>
      <dgm:t>
        <a:bodyPr/>
        <a:lstStyle/>
        <a:p>
          <a:endParaRPr lang="en-US"/>
        </a:p>
      </dgm:t>
    </dgm:pt>
    <dgm:pt modelId="{734CFF91-7833-B848-9FE4-BCC6815F9BCA}" type="pres">
      <dgm:prSet presAssocID="{F9279355-1B3F-C24A-97C1-CC63D357AF92}" presName="sibTrans" presStyleCnt="0"/>
      <dgm:spPr/>
    </dgm:pt>
    <dgm:pt modelId="{B5CC3B60-9AE7-0141-8361-0D1DFF61D928}" type="pres">
      <dgm:prSet presAssocID="{5CECA6BE-7594-014C-AF64-75CAAC128FD8}" presName="textNode" presStyleLbl="node1" presStyleIdx="3" presStyleCnt="6">
        <dgm:presLayoutVars>
          <dgm:bulletEnabled val="1"/>
        </dgm:presLayoutVars>
      </dgm:prSet>
      <dgm:spPr/>
      <dgm:t>
        <a:bodyPr/>
        <a:lstStyle/>
        <a:p>
          <a:endParaRPr lang="en-US"/>
        </a:p>
      </dgm:t>
    </dgm:pt>
    <dgm:pt modelId="{B376BE6A-C1D2-2C4B-995E-0814C91AB938}" type="pres">
      <dgm:prSet presAssocID="{B8B8E690-A1A6-C846-8237-93CBFC2B27B7}" presName="sibTrans" presStyleCnt="0"/>
      <dgm:spPr/>
    </dgm:pt>
    <dgm:pt modelId="{AF745838-6B08-8949-A5C4-83E7DFAD2AAD}" type="pres">
      <dgm:prSet presAssocID="{2F02E82F-7996-D342-AA46-87579C0AB4E5}" presName="textNode" presStyleLbl="node1" presStyleIdx="4" presStyleCnt="6">
        <dgm:presLayoutVars>
          <dgm:bulletEnabled val="1"/>
        </dgm:presLayoutVars>
      </dgm:prSet>
      <dgm:spPr/>
      <dgm:t>
        <a:bodyPr/>
        <a:lstStyle/>
        <a:p>
          <a:endParaRPr lang="en-US"/>
        </a:p>
      </dgm:t>
    </dgm:pt>
    <dgm:pt modelId="{17EC5561-E810-C544-A36D-D0B51D72C938}" type="pres">
      <dgm:prSet presAssocID="{12B91CAA-C693-1546-8A34-5993D85D73BC}" presName="sibTrans" presStyleCnt="0"/>
      <dgm:spPr/>
    </dgm:pt>
    <dgm:pt modelId="{DC609AA7-7CC3-0447-9541-D13B38A5EF98}" type="pres">
      <dgm:prSet presAssocID="{7020AB9D-2A93-2B4E-846C-96577F46B9A9}" presName="textNode" presStyleLbl="node1" presStyleIdx="5" presStyleCnt="6" custScaleX="128414">
        <dgm:presLayoutVars>
          <dgm:bulletEnabled val="1"/>
        </dgm:presLayoutVars>
      </dgm:prSet>
      <dgm:spPr/>
      <dgm:t>
        <a:bodyPr/>
        <a:lstStyle/>
        <a:p>
          <a:endParaRPr lang="en-US"/>
        </a:p>
      </dgm:t>
    </dgm:pt>
  </dgm:ptLst>
  <dgm:cxnLst>
    <dgm:cxn modelId="{6BEE6F2B-71CB-DF4D-9EFD-99C2EAB6F8B6}" srcId="{976060BE-6535-F346-B3FC-98065BE709E6}" destId="{2F02E82F-7996-D342-AA46-87579C0AB4E5}" srcOrd="4" destOrd="0" parTransId="{956D8F64-1572-4F4A-A982-BDB955ED3F55}" sibTransId="{12B91CAA-C693-1546-8A34-5993D85D73BC}"/>
    <dgm:cxn modelId="{5C2E06E3-AF39-4848-BE72-2055F70A71EE}" type="presOf" srcId="{2F02E82F-7996-D342-AA46-87579C0AB4E5}" destId="{AF745838-6B08-8949-A5C4-83E7DFAD2AAD}" srcOrd="0" destOrd="0" presId="urn:microsoft.com/office/officeart/2005/8/layout/hProcess9"/>
    <dgm:cxn modelId="{6F203895-B15C-2040-A692-ADD907B9BF46}" srcId="{976060BE-6535-F346-B3FC-98065BE709E6}" destId="{152D4288-EEDF-3543-9BEE-C7C5D166B912}" srcOrd="2" destOrd="0" parTransId="{DCE93698-6F9A-604A-9D51-483D5F7B3967}" sibTransId="{F9279355-1B3F-C24A-97C1-CC63D357AF92}"/>
    <dgm:cxn modelId="{D7B95A61-0C67-4D78-B469-4844C39ECE7B}" type="presOf" srcId="{5CECA6BE-7594-014C-AF64-75CAAC128FD8}" destId="{B5CC3B60-9AE7-0141-8361-0D1DFF61D928}" srcOrd="0" destOrd="0" presId="urn:microsoft.com/office/officeart/2005/8/layout/hProcess9"/>
    <dgm:cxn modelId="{24443836-1604-9C4C-84CF-A62DBFEAB7FC}" srcId="{976060BE-6535-F346-B3FC-98065BE709E6}" destId="{5CECA6BE-7594-014C-AF64-75CAAC128FD8}" srcOrd="3" destOrd="0" parTransId="{B075A327-B4CB-EB48-988E-9CE331A61D3C}" sibTransId="{B8B8E690-A1A6-C846-8237-93CBFC2B27B7}"/>
    <dgm:cxn modelId="{0C08A041-E686-45F0-9F54-323F191B4B1D}" type="presOf" srcId="{152D4288-EEDF-3543-9BEE-C7C5D166B912}" destId="{F468CB9F-3B31-CE43-933F-DD877EFA776A}" srcOrd="0" destOrd="0" presId="urn:microsoft.com/office/officeart/2005/8/layout/hProcess9"/>
    <dgm:cxn modelId="{CAC9D76E-9200-438D-B965-38FD7E51AD2C}" type="presOf" srcId="{976060BE-6535-F346-B3FC-98065BE709E6}" destId="{50D1AD8F-44E9-EE4F-A0AE-EE91CBAB0444}" srcOrd="0" destOrd="0" presId="urn:microsoft.com/office/officeart/2005/8/layout/hProcess9"/>
    <dgm:cxn modelId="{017F07BD-A9B9-9E44-A2AF-FFE948003563}" srcId="{976060BE-6535-F346-B3FC-98065BE709E6}" destId="{5CEEC002-274A-CF41-A230-0591647B9E08}" srcOrd="0" destOrd="0" parTransId="{3F5BFD42-AB8B-D34D-A947-B31E061521F3}" sibTransId="{A499FEF7-63DE-D449-8198-0D37E88E1247}"/>
    <dgm:cxn modelId="{CA9FB0A1-014C-40BA-AB0E-462BB2A5EFCA}" type="presOf" srcId="{B695FB26-AD26-3A41-98F4-E215D4D4E5EC}" destId="{F9423B6E-67D1-4548-A986-3155D5E83832}" srcOrd="0" destOrd="0" presId="urn:microsoft.com/office/officeart/2005/8/layout/hProcess9"/>
    <dgm:cxn modelId="{E07697F2-BB8F-9A4E-A307-CD2F7E008C2C}" srcId="{976060BE-6535-F346-B3FC-98065BE709E6}" destId="{B695FB26-AD26-3A41-98F4-E215D4D4E5EC}" srcOrd="1" destOrd="0" parTransId="{49B73F39-2C3C-7146-8E8B-1B01D69AA6ED}" sibTransId="{62EEA080-2058-1A47-BF26-F4B5F9D72685}"/>
    <dgm:cxn modelId="{59550B85-9955-D047-834D-5267FF82CDF6}" srcId="{976060BE-6535-F346-B3FC-98065BE709E6}" destId="{7020AB9D-2A93-2B4E-846C-96577F46B9A9}" srcOrd="5" destOrd="0" parTransId="{83ED1058-0D14-DE40-8C86-DA09AF056088}" sibTransId="{A2BF32D7-398E-184F-BC93-2AEE1F3D8E8B}"/>
    <dgm:cxn modelId="{9BC4D66C-529E-459A-B9DB-F9B8ECCBE422}" type="presOf" srcId="{5CEEC002-274A-CF41-A230-0591647B9E08}" destId="{CE1CDF23-55F9-8047-9354-B925FD4F8706}" srcOrd="0" destOrd="0" presId="urn:microsoft.com/office/officeart/2005/8/layout/hProcess9"/>
    <dgm:cxn modelId="{25B4A64F-8AF0-44C7-B94A-B9087F8C9940}" type="presOf" srcId="{7020AB9D-2A93-2B4E-846C-96577F46B9A9}" destId="{DC609AA7-7CC3-0447-9541-D13B38A5EF98}" srcOrd="0" destOrd="0" presId="urn:microsoft.com/office/officeart/2005/8/layout/hProcess9"/>
    <dgm:cxn modelId="{9D6DD07F-2FD4-412C-8292-6E95516A932A}" type="presParOf" srcId="{50D1AD8F-44E9-EE4F-A0AE-EE91CBAB0444}" destId="{BD161795-2A92-574F-927E-EC5AAEDF562B}" srcOrd="0" destOrd="0" presId="urn:microsoft.com/office/officeart/2005/8/layout/hProcess9"/>
    <dgm:cxn modelId="{268D0A2C-7C5C-4653-BBF9-A9FAE8E0F337}" type="presParOf" srcId="{50D1AD8F-44E9-EE4F-A0AE-EE91CBAB0444}" destId="{BFFDF614-2FFD-5946-8FE1-3F20AD6278EE}" srcOrd="1" destOrd="0" presId="urn:microsoft.com/office/officeart/2005/8/layout/hProcess9"/>
    <dgm:cxn modelId="{8130D6BD-2C6C-4BDF-ACED-CC702CB17C71}" type="presParOf" srcId="{BFFDF614-2FFD-5946-8FE1-3F20AD6278EE}" destId="{CE1CDF23-55F9-8047-9354-B925FD4F8706}" srcOrd="0" destOrd="0" presId="urn:microsoft.com/office/officeart/2005/8/layout/hProcess9"/>
    <dgm:cxn modelId="{DCDF4CBD-B827-4400-8BBD-E71745455F95}" type="presParOf" srcId="{BFFDF614-2FFD-5946-8FE1-3F20AD6278EE}" destId="{F5D99647-8A83-684B-A1FF-15979F28C1D7}" srcOrd="1" destOrd="0" presId="urn:microsoft.com/office/officeart/2005/8/layout/hProcess9"/>
    <dgm:cxn modelId="{BCB9C3BD-4747-4208-8C8E-2F28E4324588}" type="presParOf" srcId="{BFFDF614-2FFD-5946-8FE1-3F20AD6278EE}" destId="{F9423B6E-67D1-4548-A986-3155D5E83832}" srcOrd="2" destOrd="0" presId="urn:microsoft.com/office/officeart/2005/8/layout/hProcess9"/>
    <dgm:cxn modelId="{1C0558A7-81F0-4BFE-8F4D-D09203C4E48D}" type="presParOf" srcId="{BFFDF614-2FFD-5946-8FE1-3F20AD6278EE}" destId="{C9A98FFB-24BC-7B4C-BFDE-441FE21CA950}" srcOrd="3" destOrd="0" presId="urn:microsoft.com/office/officeart/2005/8/layout/hProcess9"/>
    <dgm:cxn modelId="{0418C252-4A50-4CE5-9526-41BA0F29E6D3}" type="presParOf" srcId="{BFFDF614-2FFD-5946-8FE1-3F20AD6278EE}" destId="{F468CB9F-3B31-CE43-933F-DD877EFA776A}" srcOrd="4" destOrd="0" presId="urn:microsoft.com/office/officeart/2005/8/layout/hProcess9"/>
    <dgm:cxn modelId="{315DA5E3-90A6-4642-8842-BFC198052CC6}" type="presParOf" srcId="{BFFDF614-2FFD-5946-8FE1-3F20AD6278EE}" destId="{734CFF91-7833-B848-9FE4-BCC6815F9BCA}" srcOrd="5" destOrd="0" presId="urn:microsoft.com/office/officeart/2005/8/layout/hProcess9"/>
    <dgm:cxn modelId="{4ADDFEE6-6F1E-485A-A825-72EE010C987C}" type="presParOf" srcId="{BFFDF614-2FFD-5946-8FE1-3F20AD6278EE}" destId="{B5CC3B60-9AE7-0141-8361-0D1DFF61D928}" srcOrd="6" destOrd="0" presId="urn:microsoft.com/office/officeart/2005/8/layout/hProcess9"/>
    <dgm:cxn modelId="{DD1D6E36-78CD-4C71-8FC0-DEB42C03B189}" type="presParOf" srcId="{BFFDF614-2FFD-5946-8FE1-3F20AD6278EE}" destId="{B376BE6A-C1D2-2C4B-995E-0814C91AB938}" srcOrd="7" destOrd="0" presId="urn:microsoft.com/office/officeart/2005/8/layout/hProcess9"/>
    <dgm:cxn modelId="{E9126A99-CC0C-442A-8CD0-A5AC1F5E5132}" type="presParOf" srcId="{BFFDF614-2FFD-5946-8FE1-3F20AD6278EE}" destId="{AF745838-6B08-8949-A5C4-83E7DFAD2AAD}" srcOrd="8" destOrd="0" presId="urn:microsoft.com/office/officeart/2005/8/layout/hProcess9"/>
    <dgm:cxn modelId="{4129E60C-7724-4516-B4E7-BCBBC034DDEA}" type="presParOf" srcId="{BFFDF614-2FFD-5946-8FE1-3F20AD6278EE}" destId="{17EC5561-E810-C544-A36D-D0B51D72C938}" srcOrd="9" destOrd="0" presId="urn:microsoft.com/office/officeart/2005/8/layout/hProcess9"/>
    <dgm:cxn modelId="{14FD3E75-2B95-4C6C-A6A3-49E6033F1D4B}" type="presParOf" srcId="{BFFDF614-2FFD-5946-8FE1-3F20AD6278EE}" destId="{DC609AA7-7CC3-0447-9541-D13B38A5EF98}"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D05920-2ED7-2248-BD0A-AFB964FE314D}"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3E7C806-8339-804E-8979-5336599BA557}">
      <dgm:prSet custT="1"/>
      <dgm:spPr>
        <a:noFill/>
        <a:ln>
          <a:solidFill>
            <a:srgbClr val="008F00">
              <a:alpha val="33000"/>
            </a:srgbClr>
          </a:solidFill>
        </a:ln>
      </dgm:spPr>
      <dgm:t>
        <a:bodyPr/>
        <a:lstStyle/>
        <a:p>
          <a:pPr rtl="0"/>
          <a:r>
            <a:rPr lang="en-US" sz="2000" dirty="0" smtClean="0">
              <a:solidFill>
                <a:schemeClr val="tx1"/>
              </a:solidFill>
            </a:rPr>
            <a:t>Do students receive feedback from teachers on their skill development throughout the day?</a:t>
          </a:r>
          <a:endParaRPr lang="en-US" sz="2000" dirty="0">
            <a:solidFill>
              <a:schemeClr val="tx1"/>
            </a:solidFill>
          </a:endParaRPr>
        </a:p>
      </dgm:t>
    </dgm:pt>
    <dgm:pt modelId="{557A8A8D-ED1B-E842-8A6B-B5376FBC9FC2}" type="parTrans" cxnId="{182B80AF-BF1E-0E41-A2F0-AAA35E1372B1}">
      <dgm:prSet/>
      <dgm:spPr/>
      <dgm:t>
        <a:bodyPr/>
        <a:lstStyle/>
        <a:p>
          <a:endParaRPr lang="en-US"/>
        </a:p>
      </dgm:t>
    </dgm:pt>
    <dgm:pt modelId="{F4715040-88E3-AF4D-8771-A2F2E0A53A8C}" type="sibTrans" cxnId="{182B80AF-BF1E-0E41-A2F0-AAA35E1372B1}">
      <dgm:prSet/>
      <dgm:spPr/>
      <dgm:t>
        <a:bodyPr/>
        <a:lstStyle/>
        <a:p>
          <a:endParaRPr lang="en-US"/>
        </a:p>
      </dgm:t>
    </dgm:pt>
    <dgm:pt modelId="{BB32F984-96FD-C94E-B9D4-960EC9EFAA0E}">
      <dgm:prSet custT="1"/>
      <dgm:spPr>
        <a:noFill/>
        <a:ln>
          <a:solidFill>
            <a:srgbClr val="008F00">
              <a:alpha val="33000"/>
            </a:srgbClr>
          </a:solidFill>
        </a:ln>
      </dgm:spPr>
      <dgm:t>
        <a:bodyPr/>
        <a:lstStyle/>
        <a:p>
          <a:r>
            <a:rPr lang="en-US" sz="2000" smtClean="0">
              <a:solidFill>
                <a:schemeClr val="tx1"/>
              </a:solidFill>
            </a:rPr>
            <a:t>Do we share with parents target skills and examples for use at home?</a:t>
          </a:r>
          <a:endParaRPr lang="en-US" sz="2000" dirty="0" smtClean="0">
            <a:solidFill>
              <a:schemeClr val="tx1"/>
            </a:solidFill>
          </a:endParaRPr>
        </a:p>
      </dgm:t>
    </dgm:pt>
    <dgm:pt modelId="{658FBCA3-3353-0D44-9C68-DE376718CCB8}" type="parTrans" cxnId="{5CC791C8-98EB-5640-A8B8-B64E71F7A072}">
      <dgm:prSet/>
      <dgm:spPr/>
      <dgm:t>
        <a:bodyPr/>
        <a:lstStyle/>
        <a:p>
          <a:endParaRPr lang="en-US"/>
        </a:p>
      </dgm:t>
    </dgm:pt>
    <dgm:pt modelId="{88AFB6CB-E6ED-1F4D-9440-7D3983F7E392}" type="sibTrans" cxnId="{5CC791C8-98EB-5640-A8B8-B64E71F7A072}">
      <dgm:prSet/>
      <dgm:spPr/>
      <dgm:t>
        <a:bodyPr/>
        <a:lstStyle/>
        <a:p>
          <a:endParaRPr lang="en-US"/>
        </a:p>
      </dgm:t>
    </dgm:pt>
    <dgm:pt modelId="{154E8101-9B22-1440-A8EA-6A395F0BB966}">
      <dgm:prSet custT="1"/>
      <dgm:spPr>
        <a:noFill/>
        <a:ln>
          <a:solidFill>
            <a:srgbClr val="008F00">
              <a:alpha val="33000"/>
            </a:srgbClr>
          </a:solidFill>
        </a:ln>
      </dgm:spPr>
      <dgm:t>
        <a:bodyPr/>
        <a:lstStyle/>
        <a:p>
          <a:r>
            <a:rPr lang="en-US" sz="2000" smtClean="0">
              <a:solidFill>
                <a:schemeClr val="tx1"/>
              </a:solidFill>
            </a:rPr>
            <a:t>Are appropriate replacement skills and role play examples identified from environment?</a:t>
          </a:r>
          <a:endParaRPr lang="en-US" sz="2000" dirty="0">
            <a:solidFill>
              <a:schemeClr val="tx1"/>
            </a:solidFill>
          </a:endParaRPr>
        </a:p>
      </dgm:t>
    </dgm:pt>
    <dgm:pt modelId="{42957C3A-F150-D840-8BE0-7BF2B7C9072A}" type="parTrans" cxnId="{1A3C5F8A-D4BC-6844-B028-8592C60CCD36}">
      <dgm:prSet/>
      <dgm:spPr/>
      <dgm:t>
        <a:bodyPr/>
        <a:lstStyle/>
        <a:p>
          <a:endParaRPr lang="en-US"/>
        </a:p>
      </dgm:t>
    </dgm:pt>
    <dgm:pt modelId="{D1B27FCF-564D-C54A-9303-E2A21446DAC5}" type="sibTrans" cxnId="{1A3C5F8A-D4BC-6844-B028-8592C60CCD36}">
      <dgm:prSet/>
      <dgm:spPr/>
      <dgm:t>
        <a:bodyPr/>
        <a:lstStyle/>
        <a:p>
          <a:endParaRPr lang="en-US"/>
        </a:p>
      </dgm:t>
    </dgm:pt>
    <dgm:pt modelId="{65D4F47F-E209-0945-B1FE-89F0878CD432}">
      <dgm:prSet custT="1"/>
      <dgm:spPr>
        <a:noFill/>
        <a:ln>
          <a:solidFill>
            <a:srgbClr val="008F00">
              <a:alpha val="33000"/>
            </a:srgbClr>
          </a:solidFill>
        </a:ln>
      </dgm:spPr>
      <dgm:t>
        <a:bodyPr/>
        <a:lstStyle/>
        <a:p>
          <a:r>
            <a:rPr lang="en-US" sz="2000" smtClean="0">
              <a:solidFill>
                <a:schemeClr val="tx1"/>
              </a:solidFill>
            </a:rPr>
            <a:t>Do students have opportunities to practice in multiple settings and under variable conditions?</a:t>
          </a:r>
          <a:endParaRPr lang="en-US" sz="2000" dirty="0">
            <a:solidFill>
              <a:schemeClr val="tx1"/>
            </a:solidFill>
          </a:endParaRPr>
        </a:p>
      </dgm:t>
    </dgm:pt>
    <dgm:pt modelId="{529EA3E1-50F4-9F49-88B6-86A8978FFA21}" type="parTrans" cxnId="{719B05A3-115F-B846-890F-DD1BE944EF7F}">
      <dgm:prSet/>
      <dgm:spPr/>
      <dgm:t>
        <a:bodyPr/>
        <a:lstStyle/>
        <a:p>
          <a:endParaRPr lang="en-US"/>
        </a:p>
      </dgm:t>
    </dgm:pt>
    <dgm:pt modelId="{9FD76D59-B02F-6A49-B2A1-1A4A3023EDFC}" type="sibTrans" cxnId="{719B05A3-115F-B846-890F-DD1BE944EF7F}">
      <dgm:prSet/>
      <dgm:spPr/>
      <dgm:t>
        <a:bodyPr/>
        <a:lstStyle/>
        <a:p>
          <a:endParaRPr lang="en-US"/>
        </a:p>
      </dgm:t>
    </dgm:pt>
    <dgm:pt modelId="{0163C52F-DD91-B54A-A567-8A11940A79AA}">
      <dgm:prSet custT="1"/>
      <dgm:spPr>
        <a:noFill/>
        <a:ln>
          <a:solidFill>
            <a:srgbClr val="008F00">
              <a:alpha val="33000"/>
            </a:srgbClr>
          </a:solidFill>
        </a:ln>
      </dgm:spPr>
      <dgm:t>
        <a:bodyPr/>
        <a:lstStyle/>
        <a:p>
          <a:r>
            <a:rPr lang="en-US" sz="2000" smtClean="0">
              <a:solidFill>
                <a:schemeClr val="tx1"/>
              </a:solidFill>
            </a:rPr>
            <a:t>Are prompts available (posters, verbal phrases) in typical classroom and non-classroom settings to remind students of skills learned in small-group context?</a:t>
          </a:r>
          <a:endParaRPr lang="en-US" sz="2000" dirty="0">
            <a:solidFill>
              <a:schemeClr val="tx1"/>
            </a:solidFill>
          </a:endParaRPr>
        </a:p>
      </dgm:t>
    </dgm:pt>
    <dgm:pt modelId="{46B1F0C9-50F6-F641-9701-EEF90DFFE27D}" type="parTrans" cxnId="{AB7DAD8B-E830-8241-BDD6-9172319AEEE3}">
      <dgm:prSet/>
      <dgm:spPr/>
      <dgm:t>
        <a:bodyPr/>
        <a:lstStyle/>
        <a:p>
          <a:endParaRPr lang="en-US"/>
        </a:p>
      </dgm:t>
    </dgm:pt>
    <dgm:pt modelId="{A64C1D3B-C4C8-8644-AD39-DCDDFA269C53}" type="sibTrans" cxnId="{AB7DAD8B-E830-8241-BDD6-9172319AEEE3}">
      <dgm:prSet/>
      <dgm:spPr/>
      <dgm:t>
        <a:bodyPr/>
        <a:lstStyle/>
        <a:p>
          <a:endParaRPr lang="en-US"/>
        </a:p>
      </dgm:t>
    </dgm:pt>
    <dgm:pt modelId="{97110FDF-B0DC-0B4D-963B-A028B325CF3B}" type="pres">
      <dgm:prSet presAssocID="{46D05920-2ED7-2248-BD0A-AFB964FE314D}" presName="linear" presStyleCnt="0">
        <dgm:presLayoutVars>
          <dgm:animLvl val="lvl"/>
          <dgm:resizeHandles val="exact"/>
        </dgm:presLayoutVars>
      </dgm:prSet>
      <dgm:spPr/>
      <dgm:t>
        <a:bodyPr/>
        <a:lstStyle/>
        <a:p>
          <a:endParaRPr lang="en-US"/>
        </a:p>
      </dgm:t>
    </dgm:pt>
    <dgm:pt modelId="{A8A13086-21F5-D943-ABCA-FE493E33243C}" type="pres">
      <dgm:prSet presAssocID="{D3E7C806-8339-804E-8979-5336599BA557}" presName="parentText" presStyleLbl="node1" presStyleIdx="0" presStyleCnt="5">
        <dgm:presLayoutVars>
          <dgm:chMax val="0"/>
          <dgm:bulletEnabled val="1"/>
        </dgm:presLayoutVars>
      </dgm:prSet>
      <dgm:spPr/>
      <dgm:t>
        <a:bodyPr/>
        <a:lstStyle/>
        <a:p>
          <a:endParaRPr lang="en-US"/>
        </a:p>
      </dgm:t>
    </dgm:pt>
    <dgm:pt modelId="{753A4204-A99B-A74E-B1C7-DB361D5EB895}" type="pres">
      <dgm:prSet presAssocID="{F4715040-88E3-AF4D-8771-A2F2E0A53A8C}" presName="spacer" presStyleCnt="0"/>
      <dgm:spPr/>
    </dgm:pt>
    <dgm:pt modelId="{C1F6DEF6-C439-9440-BCEB-1BB43BAE9A92}" type="pres">
      <dgm:prSet presAssocID="{BB32F984-96FD-C94E-B9D4-960EC9EFAA0E}" presName="parentText" presStyleLbl="node1" presStyleIdx="1" presStyleCnt="5">
        <dgm:presLayoutVars>
          <dgm:chMax val="0"/>
          <dgm:bulletEnabled val="1"/>
        </dgm:presLayoutVars>
      </dgm:prSet>
      <dgm:spPr/>
      <dgm:t>
        <a:bodyPr/>
        <a:lstStyle/>
        <a:p>
          <a:endParaRPr lang="en-US"/>
        </a:p>
      </dgm:t>
    </dgm:pt>
    <dgm:pt modelId="{77CE7C96-8ADB-9F45-82CE-A8D3708C8E86}" type="pres">
      <dgm:prSet presAssocID="{88AFB6CB-E6ED-1F4D-9440-7D3983F7E392}" presName="spacer" presStyleCnt="0"/>
      <dgm:spPr/>
    </dgm:pt>
    <dgm:pt modelId="{3BCA09E9-7A13-DB4A-8F15-FAF9FB825D15}" type="pres">
      <dgm:prSet presAssocID="{154E8101-9B22-1440-A8EA-6A395F0BB966}" presName="parentText" presStyleLbl="node1" presStyleIdx="2" presStyleCnt="5">
        <dgm:presLayoutVars>
          <dgm:chMax val="0"/>
          <dgm:bulletEnabled val="1"/>
        </dgm:presLayoutVars>
      </dgm:prSet>
      <dgm:spPr/>
      <dgm:t>
        <a:bodyPr/>
        <a:lstStyle/>
        <a:p>
          <a:endParaRPr lang="en-US"/>
        </a:p>
      </dgm:t>
    </dgm:pt>
    <dgm:pt modelId="{AFB6E4B9-3CD3-7040-AB6C-549469C1057F}" type="pres">
      <dgm:prSet presAssocID="{D1B27FCF-564D-C54A-9303-E2A21446DAC5}" presName="spacer" presStyleCnt="0"/>
      <dgm:spPr/>
    </dgm:pt>
    <dgm:pt modelId="{6BC08399-E9FD-7541-8CC7-27B928CD37A2}" type="pres">
      <dgm:prSet presAssocID="{65D4F47F-E209-0945-B1FE-89F0878CD432}" presName="parentText" presStyleLbl="node1" presStyleIdx="3" presStyleCnt="5">
        <dgm:presLayoutVars>
          <dgm:chMax val="0"/>
          <dgm:bulletEnabled val="1"/>
        </dgm:presLayoutVars>
      </dgm:prSet>
      <dgm:spPr/>
      <dgm:t>
        <a:bodyPr/>
        <a:lstStyle/>
        <a:p>
          <a:endParaRPr lang="en-US"/>
        </a:p>
      </dgm:t>
    </dgm:pt>
    <dgm:pt modelId="{13340820-C4D1-7449-A49F-E0A5142AD71D}" type="pres">
      <dgm:prSet presAssocID="{9FD76D59-B02F-6A49-B2A1-1A4A3023EDFC}" presName="spacer" presStyleCnt="0"/>
      <dgm:spPr/>
    </dgm:pt>
    <dgm:pt modelId="{BCBC973F-A8FB-2840-A201-158BB72949A4}" type="pres">
      <dgm:prSet presAssocID="{0163C52F-DD91-B54A-A567-8A11940A79AA}" presName="parentText" presStyleLbl="node1" presStyleIdx="4" presStyleCnt="5">
        <dgm:presLayoutVars>
          <dgm:chMax val="0"/>
          <dgm:bulletEnabled val="1"/>
        </dgm:presLayoutVars>
      </dgm:prSet>
      <dgm:spPr/>
      <dgm:t>
        <a:bodyPr/>
        <a:lstStyle/>
        <a:p>
          <a:endParaRPr lang="en-US"/>
        </a:p>
      </dgm:t>
    </dgm:pt>
  </dgm:ptLst>
  <dgm:cxnLst>
    <dgm:cxn modelId="{939F78B5-723B-2941-886F-E922625E7900}" type="presOf" srcId="{154E8101-9B22-1440-A8EA-6A395F0BB966}" destId="{3BCA09E9-7A13-DB4A-8F15-FAF9FB825D15}" srcOrd="0" destOrd="0" presId="urn:microsoft.com/office/officeart/2005/8/layout/vList2"/>
    <dgm:cxn modelId="{1A3C5F8A-D4BC-6844-B028-8592C60CCD36}" srcId="{46D05920-2ED7-2248-BD0A-AFB964FE314D}" destId="{154E8101-9B22-1440-A8EA-6A395F0BB966}" srcOrd="2" destOrd="0" parTransId="{42957C3A-F150-D840-8BE0-7BF2B7C9072A}" sibTransId="{D1B27FCF-564D-C54A-9303-E2A21446DAC5}"/>
    <dgm:cxn modelId="{20FE47F3-A9A3-074B-9D04-3C021475E265}" type="presOf" srcId="{D3E7C806-8339-804E-8979-5336599BA557}" destId="{A8A13086-21F5-D943-ABCA-FE493E33243C}" srcOrd="0" destOrd="0" presId="urn:microsoft.com/office/officeart/2005/8/layout/vList2"/>
    <dgm:cxn modelId="{E9EE9EC0-4C99-D641-AB51-80CB9CD6C521}" type="presOf" srcId="{BB32F984-96FD-C94E-B9D4-960EC9EFAA0E}" destId="{C1F6DEF6-C439-9440-BCEB-1BB43BAE9A92}" srcOrd="0" destOrd="0" presId="urn:microsoft.com/office/officeart/2005/8/layout/vList2"/>
    <dgm:cxn modelId="{719B05A3-115F-B846-890F-DD1BE944EF7F}" srcId="{46D05920-2ED7-2248-BD0A-AFB964FE314D}" destId="{65D4F47F-E209-0945-B1FE-89F0878CD432}" srcOrd="3" destOrd="0" parTransId="{529EA3E1-50F4-9F49-88B6-86A8978FFA21}" sibTransId="{9FD76D59-B02F-6A49-B2A1-1A4A3023EDFC}"/>
    <dgm:cxn modelId="{96742FED-496B-8148-AB8B-747D90596800}" type="presOf" srcId="{46D05920-2ED7-2248-BD0A-AFB964FE314D}" destId="{97110FDF-B0DC-0B4D-963B-A028B325CF3B}" srcOrd="0" destOrd="0" presId="urn:microsoft.com/office/officeart/2005/8/layout/vList2"/>
    <dgm:cxn modelId="{182B80AF-BF1E-0E41-A2F0-AAA35E1372B1}" srcId="{46D05920-2ED7-2248-BD0A-AFB964FE314D}" destId="{D3E7C806-8339-804E-8979-5336599BA557}" srcOrd="0" destOrd="0" parTransId="{557A8A8D-ED1B-E842-8A6B-B5376FBC9FC2}" sibTransId="{F4715040-88E3-AF4D-8771-A2F2E0A53A8C}"/>
    <dgm:cxn modelId="{AB7DAD8B-E830-8241-BDD6-9172319AEEE3}" srcId="{46D05920-2ED7-2248-BD0A-AFB964FE314D}" destId="{0163C52F-DD91-B54A-A567-8A11940A79AA}" srcOrd="4" destOrd="0" parTransId="{46B1F0C9-50F6-F641-9701-EEF90DFFE27D}" sibTransId="{A64C1D3B-C4C8-8644-AD39-DCDDFA269C53}"/>
    <dgm:cxn modelId="{ADF54437-2D77-7944-A27A-B23C3D0C9EC5}" type="presOf" srcId="{65D4F47F-E209-0945-B1FE-89F0878CD432}" destId="{6BC08399-E9FD-7541-8CC7-27B928CD37A2}" srcOrd="0" destOrd="0" presId="urn:microsoft.com/office/officeart/2005/8/layout/vList2"/>
    <dgm:cxn modelId="{5CC791C8-98EB-5640-A8B8-B64E71F7A072}" srcId="{46D05920-2ED7-2248-BD0A-AFB964FE314D}" destId="{BB32F984-96FD-C94E-B9D4-960EC9EFAA0E}" srcOrd="1" destOrd="0" parTransId="{658FBCA3-3353-0D44-9C68-DE376718CCB8}" sibTransId="{88AFB6CB-E6ED-1F4D-9440-7D3983F7E392}"/>
    <dgm:cxn modelId="{7C8E7782-FADC-214F-849D-6D543C902DB0}" type="presOf" srcId="{0163C52F-DD91-B54A-A567-8A11940A79AA}" destId="{BCBC973F-A8FB-2840-A201-158BB72949A4}" srcOrd="0" destOrd="0" presId="urn:microsoft.com/office/officeart/2005/8/layout/vList2"/>
    <dgm:cxn modelId="{46F981A6-C3F9-F44F-BB5E-ECAE3EA0D849}" type="presParOf" srcId="{97110FDF-B0DC-0B4D-963B-A028B325CF3B}" destId="{A8A13086-21F5-D943-ABCA-FE493E33243C}" srcOrd="0" destOrd="0" presId="urn:microsoft.com/office/officeart/2005/8/layout/vList2"/>
    <dgm:cxn modelId="{EE272F17-5D85-B14B-9942-3D8609F25675}" type="presParOf" srcId="{97110FDF-B0DC-0B4D-963B-A028B325CF3B}" destId="{753A4204-A99B-A74E-B1C7-DB361D5EB895}" srcOrd="1" destOrd="0" presId="urn:microsoft.com/office/officeart/2005/8/layout/vList2"/>
    <dgm:cxn modelId="{27A51C1F-8C96-2147-BBE8-0E66542B0ECE}" type="presParOf" srcId="{97110FDF-B0DC-0B4D-963B-A028B325CF3B}" destId="{C1F6DEF6-C439-9440-BCEB-1BB43BAE9A92}" srcOrd="2" destOrd="0" presId="urn:microsoft.com/office/officeart/2005/8/layout/vList2"/>
    <dgm:cxn modelId="{7CB3B2B1-35E0-E641-AEEF-FF1A661391F1}" type="presParOf" srcId="{97110FDF-B0DC-0B4D-963B-A028B325CF3B}" destId="{77CE7C96-8ADB-9F45-82CE-A8D3708C8E86}" srcOrd="3" destOrd="0" presId="urn:microsoft.com/office/officeart/2005/8/layout/vList2"/>
    <dgm:cxn modelId="{F0B4322D-87D5-CF4F-AC9C-0D590E4311B4}" type="presParOf" srcId="{97110FDF-B0DC-0B4D-963B-A028B325CF3B}" destId="{3BCA09E9-7A13-DB4A-8F15-FAF9FB825D15}" srcOrd="4" destOrd="0" presId="urn:microsoft.com/office/officeart/2005/8/layout/vList2"/>
    <dgm:cxn modelId="{B74AF917-FB93-7D46-8E1B-B9FE4FEF2F3E}" type="presParOf" srcId="{97110FDF-B0DC-0B4D-963B-A028B325CF3B}" destId="{AFB6E4B9-3CD3-7040-AB6C-549469C1057F}" srcOrd="5" destOrd="0" presId="urn:microsoft.com/office/officeart/2005/8/layout/vList2"/>
    <dgm:cxn modelId="{3DE63272-4EF9-5842-933D-8EADB6C03AB0}" type="presParOf" srcId="{97110FDF-B0DC-0B4D-963B-A028B325CF3B}" destId="{6BC08399-E9FD-7541-8CC7-27B928CD37A2}" srcOrd="6" destOrd="0" presId="urn:microsoft.com/office/officeart/2005/8/layout/vList2"/>
    <dgm:cxn modelId="{A9DDABE1-67AC-2947-8239-AC36255A8D74}" type="presParOf" srcId="{97110FDF-B0DC-0B4D-963B-A028B325CF3B}" destId="{13340820-C4D1-7449-A49F-E0A5142AD71D}" srcOrd="7" destOrd="0" presId="urn:microsoft.com/office/officeart/2005/8/layout/vList2"/>
    <dgm:cxn modelId="{E20923DA-910F-7C45-8AD3-DC56735E4D23}" type="presParOf" srcId="{97110FDF-B0DC-0B4D-963B-A028B325CF3B}" destId="{BCBC973F-A8FB-2840-A201-158BB72949A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CB8C1E-E2F2-F84E-80BB-0D129BA72107}"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761E92EB-B66F-334F-808B-140E00A64DA5}">
      <dgm:prSet phldrT="[Text]" custT="1"/>
      <dgm:spPr>
        <a:noFill/>
        <a:ln w="50800">
          <a:solidFill>
            <a:srgbClr val="008F00">
              <a:alpha val="61000"/>
            </a:srgbClr>
          </a:solidFill>
        </a:ln>
      </dgm:spPr>
      <dgm:t>
        <a:bodyPr/>
        <a:lstStyle/>
        <a:p>
          <a:pPr rtl="0"/>
          <a:r>
            <a:rPr lang="en-US" sz="2000" b="1" i="0" u="none" dirty="0" smtClean="0">
              <a:solidFill>
                <a:schemeClr val="tx1"/>
              </a:solidFill>
            </a:rPr>
            <a:t>Select and prepare location for </a:t>
          </a:r>
          <a:r>
            <a:rPr lang="en-US" sz="2000" b="1" i="0" u="none" dirty="0" smtClean="0">
              <a:solidFill>
                <a:schemeClr val="tx1"/>
              </a:solidFill>
            </a:rPr>
            <a:t>social skills groups</a:t>
          </a:r>
          <a:endParaRPr lang="en-US" sz="2000" dirty="0">
            <a:solidFill>
              <a:schemeClr val="tx1"/>
            </a:solidFill>
          </a:endParaRPr>
        </a:p>
      </dgm:t>
    </dgm:pt>
    <dgm:pt modelId="{35C583CE-FA64-814B-993D-7B1594B635B6}" type="parTrans" cxnId="{172BCC93-0561-7A40-B8BC-6F68A002E30F}">
      <dgm:prSet/>
      <dgm:spPr/>
      <dgm:t>
        <a:bodyPr/>
        <a:lstStyle/>
        <a:p>
          <a:endParaRPr lang="en-US">
            <a:solidFill>
              <a:schemeClr val="tx1"/>
            </a:solidFill>
          </a:endParaRPr>
        </a:p>
      </dgm:t>
    </dgm:pt>
    <dgm:pt modelId="{3A4CEA4A-2841-2E40-9AB3-C04EBFC61DB6}" type="sibTrans" cxnId="{172BCC93-0561-7A40-B8BC-6F68A002E30F}">
      <dgm:prSet/>
      <dgm:spPr/>
      <dgm:t>
        <a:bodyPr/>
        <a:lstStyle/>
        <a:p>
          <a:endParaRPr lang="en-US">
            <a:solidFill>
              <a:schemeClr val="tx1"/>
            </a:solidFill>
          </a:endParaRPr>
        </a:p>
      </dgm:t>
    </dgm:pt>
    <dgm:pt modelId="{48F72BFF-5B27-C941-9E23-A574B70560E1}">
      <dgm:prSet custT="1"/>
      <dgm:spPr>
        <a:noFill/>
        <a:ln w="50800">
          <a:solidFill>
            <a:srgbClr val="008F00">
              <a:alpha val="61000"/>
            </a:srgbClr>
          </a:solidFill>
        </a:ln>
      </dgm:spPr>
      <dgm:t>
        <a:bodyPr/>
        <a:lstStyle/>
        <a:p>
          <a:pPr rtl="0"/>
          <a:r>
            <a:rPr lang="en-US" sz="2000" b="1" i="0" u="none" dirty="0" smtClean="0">
              <a:solidFill>
                <a:schemeClr val="tx1"/>
              </a:solidFill>
            </a:rPr>
            <a:t>Develop schedule </a:t>
          </a:r>
          <a:endParaRPr lang="en-US" sz="2000" b="0" i="0" u="none" dirty="0">
            <a:solidFill>
              <a:schemeClr val="tx1"/>
            </a:solidFill>
          </a:endParaRPr>
        </a:p>
      </dgm:t>
    </dgm:pt>
    <dgm:pt modelId="{1BCC8947-1296-B94C-819C-E33FDC88FD0E}" type="parTrans" cxnId="{C77AD56D-A939-5647-89D5-F2E203E53B5C}">
      <dgm:prSet/>
      <dgm:spPr/>
      <dgm:t>
        <a:bodyPr/>
        <a:lstStyle/>
        <a:p>
          <a:endParaRPr lang="en-US">
            <a:solidFill>
              <a:schemeClr val="tx1"/>
            </a:solidFill>
          </a:endParaRPr>
        </a:p>
      </dgm:t>
    </dgm:pt>
    <dgm:pt modelId="{22ED0F84-2EAF-9242-9846-8E5B4565CC83}" type="sibTrans" cxnId="{C77AD56D-A939-5647-89D5-F2E203E53B5C}">
      <dgm:prSet/>
      <dgm:spPr/>
      <dgm:t>
        <a:bodyPr/>
        <a:lstStyle/>
        <a:p>
          <a:endParaRPr lang="en-US">
            <a:solidFill>
              <a:schemeClr val="tx1"/>
            </a:solidFill>
          </a:endParaRPr>
        </a:p>
      </dgm:t>
    </dgm:pt>
    <dgm:pt modelId="{0DCE5C86-6BF8-8C4E-BEA7-6578DA12A520}">
      <dgm:prSet custT="1"/>
      <dgm:spPr>
        <a:noFill/>
        <a:ln w="50800">
          <a:solidFill>
            <a:srgbClr val="008F00">
              <a:alpha val="61000"/>
            </a:srgbClr>
          </a:solidFill>
        </a:ln>
      </dgm:spPr>
      <dgm:t>
        <a:bodyPr/>
        <a:lstStyle/>
        <a:p>
          <a:pPr rtl="0"/>
          <a:r>
            <a:rPr lang="en-US" sz="2000" b="1" i="0" u="none" dirty="0" smtClean="0">
              <a:solidFill>
                <a:schemeClr val="tx1"/>
              </a:solidFill>
            </a:rPr>
            <a:t>Gather and prepare materials and supplies</a:t>
          </a:r>
          <a:endParaRPr lang="en-US" sz="2000" b="0" i="0" u="none" dirty="0">
            <a:solidFill>
              <a:schemeClr val="tx1"/>
            </a:solidFill>
          </a:endParaRPr>
        </a:p>
      </dgm:t>
    </dgm:pt>
    <dgm:pt modelId="{89E2DA50-7D25-D74C-B271-5D8B6CF7AC68}" type="parTrans" cxnId="{C8090E75-A857-4349-8F90-1AC2CC54D7E8}">
      <dgm:prSet/>
      <dgm:spPr/>
      <dgm:t>
        <a:bodyPr/>
        <a:lstStyle/>
        <a:p>
          <a:endParaRPr lang="en-US">
            <a:solidFill>
              <a:schemeClr val="tx1"/>
            </a:solidFill>
          </a:endParaRPr>
        </a:p>
      </dgm:t>
    </dgm:pt>
    <dgm:pt modelId="{2442188B-D87F-1249-B930-D4DB68AC226E}" type="sibTrans" cxnId="{C8090E75-A857-4349-8F90-1AC2CC54D7E8}">
      <dgm:prSet/>
      <dgm:spPr/>
      <dgm:t>
        <a:bodyPr/>
        <a:lstStyle/>
        <a:p>
          <a:endParaRPr lang="en-US">
            <a:solidFill>
              <a:schemeClr val="tx1"/>
            </a:solidFill>
          </a:endParaRPr>
        </a:p>
      </dgm:t>
    </dgm:pt>
    <dgm:pt modelId="{1891B522-7594-8D4D-A42E-96F3C90DE979}">
      <dgm:prSet custT="1"/>
      <dgm:spPr>
        <a:noFill/>
        <a:ln w="50800">
          <a:solidFill>
            <a:srgbClr val="008F00">
              <a:alpha val="61000"/>
            </a:srgbClr>
          </a:solidFill>
        </a:ln>
      </dgm:spPr>
      <dgm:t>
        <a:bodyPr/>
        <a:lstStyle/>
        <a:p>
          <a:pPr rtl="0"/>
          <a:r>
            <a:rPr lang="en-US" sz="2000" b="1" i="0" u="none" dirty="0" smtClean="0">
              <a:solidFill>
                <a:schemeClr val="tx1"/>
              </a:solidFill>
            </a:rPr>
            <a:t>Develop list of </a:t>
          </a:r>
          <a:r>
            <a:rPr lang="en-US" sz="2000" b="1" i="0" u="none" dirty="0" smtClean="0">
              <a:solidFill>
                <a:schemeClr val="tx1"/>
              </a:solidFill>
            </a:rPr>
            <a:t>teaching </a:t>
          </a:r>
          <a:r>
            <a:rPr lang="en-US" sz="2000" b="1" i="0" u="none" dirty="0" smtClean="0">
              <a:solidFill>
                <a:schemeClr val="tx1"/>
              </a:solidFill>
            </a:rPr>
            <a:t>procedures (e.g., previous review, goal setting, </a:t>
          </a:r>
          <a:r>
            <a:rPr lang="en-US" sz="2000" b="1" i="0" u="none" dirty="0" smtClean="0">
              <a:solidFill>
                <a:schemeClr val="tx1"/>
              </a:solidFill>
            </a:rPr>
            <a:t>practice)</a:t>
          </a:r>
          <a:endParaRPr lang="en-US" sz="2000" b="0" i="0" u="none" dirty="0">
            <a:solidFill>
              <a:schemeClr val="tx1"/>
            </a:solidFill>
          </a:endParaRPr>
        </a:p>
      </dgm:t>
    </dgm:pt>
    <dgm:pt modelId="{2CD3A3C4-56F1-8140-98CF-9060D04737D0}" type="parTrans" cxnId="{3A223820-9BE7-4D40-9959-3B87796F20DE}">
      <dgm:prSet/>
      <dgm:spPr/>
      <dgm:t>
        <a:bodyPr/>
        <a:lstStyle/>
        <a:p>
          <a:endParaRPr lang="en-US">
            <a:solidFill>
              <a:schemeClr val="tx1"/>
            </a:solidFill>
          </a:endParaRPr>
        </a:p>
      </dgm:t>
    </dgm:pt>
    <dgm:pt modelId="{1A4E0C2C-773C-2C40-8796-6DEEF5AB2381}" type="sibTrans" cxnId="{3A223820-9BE7-4D40-9959-3B87796F20DE}">
      <dgm:prSet/>
      <dgm:spPr/>
      <dgm:t>
        <a:bodyPr/>
        <a:lstStyle/>
        <a:p>
          <a:endParaRPr lang="en-US">
            <a:solidFill>
              <a:schemeClr val="tx1"/>
            </a:solidFill>
          </a:endParaRPr>
        </a:p>
      </dgm:t>
    </dgm:pt>
    <dgm:pt modelId="{8410A117-2CB2-E548-8C7C-F2CFEE9ADFDE}">
      <dgm:prSet custT="1"/>
      <dgm:spPr>
        <a:noFill/>
        <a:ln w="50800">
          <a:solidFill>
            <a:srgbClr val="008F00">
              <a:alpha val="61000"/>
            </a:srgbClr>
          </a:solidFill>
        </a:ln>
      </dgm:spPr>
      <dgm:t>
        <a:bodyPr/>
        <a:lstStyle/>
        <a:p>
          <a:pPr rtl="0"/>
          <a:r>
            <a:rPr lang="en-US" sz="2000" b="1" i="0" u="none" dirty="0" smtClean="0">
              <a:solidFill>
                <a:schemeClr val="tx1"/>
              </a:solidFill>
            </a:rPr>
            <a:t>Develop </a:t>
          </a:r>
          <a:r>
            <a:rPr lang="en-US" sz="2000" b="1" i="0" u="none" dirty="0" smtClean="0">
              <a:solidFill>
                <a:schemeClr val="tx1"/>
              </a:solidFill>
            </a:rPr>
            <a:t>data collection tools for monitoring </a:t>
          </a:r>
          <a:r>
            <a:rPr lang="en-US" sz="2000" b="1" i="0" u="none" smtClean="0">
              <a:solidFill>
                <a:schemeClr val="tx1"/>
              </a:solidFill>
            </a:rPr>
            <a:t>skill development within </a:t>
          </a:r>
          <a:r>
            <a:rPr lang="en-US" sz="2000" b="1" i="0" u="none" dirty="0" smtClean="0">
              <a:solidFill>
                <a:schemeClr val="tx1"/>
              </a:solidFill>
            </a:rPr>
            <a:t>and outside of groups (e.g</a:t>
          </a:r>
          <a:r>
            <a:rPr lang="en-US" sz="2000" b="1" i="0" u="none" dirty="0" smtClean="0">
              <a:solidFill>
                <a:schemeClr val="tx1"/>
              </a:solidFill>
            </a:rPr>
            <a:t>., data summary, progress monitoring, reinforcement, reminders)</a:t>
          </a:r>
          <a:endParaRPr lang="en-US" sz="2000" b="0" i="0" u="none" dirty="0">
            <a:solidFill>
              <a:schemeClr val="tx1"/>
            </a:solidFill>
          </a:endParaRPr>
        </a:p>
      </dgm:t>
    </dgm:pt>
    <dgm:pt modelId="{53BF791D-071E-6145-9528-0C073DF6C487}" type="parTrans" cxnId="{29409A3F-518E-4348-9679-A02261156763}">
      <dgm:prSet/>
      <dgm:spPr/>
      <dgm:t>
        <a:bodyPr/>
        <a:lstStyle/>
        <a:p>
          <a:endParaRPr lang="en-US">
            <a:solidFill>
              <a:schemeClr val="tx1"/>
            </a:solidFill>
          </a:endParaRPr>
        </a:p>
      </dgm:t>
    </dgm:pt>
    <dgm:pt modelId="{F3A76AC0-9629-1549-B1B0-2E6578A96FD6}" type="sibTrans" cxnId="{29409A3F-518E-4348-9679-A02261156763}">
      <dgm:prSet/>
      <dgm:spPr/>
      <dgm:t>
        <a:bodyPr/>
        <a:lstStyle/>
        <a:p>
          <a:endParaRPr lang="en-US">
            <a:solidFill>
              <a:schemeClr val="tx1"/>
            </a:solidFill>
          </a:endParaRPr>
        </a:p>
      </dgm:t>
    </dgm:pt>
    <dgm:pt modelId="{9B94EC30-7BE6-3843-B2DF-52F858F4AB5D}">
      <dgm:prSet custT="1"/>
      <dgm:spPr>
        <a:noFill/>
        <a:ln w="50800">
          <a:solidFill>
            <a:srgbClr val="008F00">
              <a:alpha val="61000"/>
            </a:srgbClr>
          </a:solidFill>
        </a:ln>
      </dgm:spPr>
      <dgm:t>
        <a:bodyPr/>
        <a:lstStyle/>
        <a:p>
          <a:pPr rtl="0"/>
          <a:r>
            <a:rPr lang="en-US" sz="2000" b="1" i="0" u="none" dirty="0" smtClean="0">
              <a:solidFill>
                <a:schemeClr val="tx1"/>
              </a:solidFill>
            </a:rPr>
            <a:t>Develop checklist for assessing implementation fidelity</a:t>
          </a:r>
          <a:endParaRPr lang="en-US" sz="2000" b="0" i="0" u="none" dirty="0">
            <a:solidFill>
              <a:schemeClr val="tx1"/>
            </a:solidFill>
          </a:endParaRPr>
        </a:p>
      </dgm:t>
    </dgm:pt>
    <dgm:pt modelId="{60BBA06A-0070-9A45-9880-0F74B6A9E33F}" type="parTrans" cxnId="{453F8340-CC5D-4E43-A2CD-1276AB4BCF54}">
      <dgm:prSet/>
      <dgm:spPr/>
      <dgm:t>
        <a:bodyPr/>
        <a:lstStyle/>
        <a:p>
          <a:endParaRPr lang="en-US">
            <a:solidFill>
              <a:schemeClr val="tx1"/>
            </a:solidFill>
          </a:endParaRPr>
        </a:p>
      </dgm:t>
    </dgm:pt>
    <dgm:pt modelId="{454DDA2A-9702-6347-90D1-AED06C51DD7F}" type="sibTrans" cxnId="{453F8340-CC5D-4E43-A2CD-1276AB4BCF54}">
      <dgm:prSet/>
      <dgm:spPr/>
      <dgm:t>
        <a:bodyPr/>
        <a:lstStyle/>
        <a:p>
          <a:endParaRPr lang="en-US">
            <a:solidFill>
              <a:schemeClr val="tx1"/>
            </a:solidFill>
          </a:endParaRPr>
        </a:p>
      </dgm:t>
    </dgm:pt>
    <dgm:pt modelId="{3D510FB7-FE6F-9142-9690-7022BAE8B426}" type="pres">
      <dgm:prSet presAssocID="{8DCB8C1E-E2F2-F84E-80BB-0D129BA72107}" presName="linear" presStyleCnt="0">
        <dgm:presLayoutVars>
          <dgm:animLvl val="lvl"/>
          <dgm:resizeHandles val="exact"/>
        </dgm:presLayoutVars>
      </dgm:prSet>
      <dgm:spPr/>
      <dgm:t>
        <a:bodyPr/>
        <a:lstStyle/>
        <a:p>
          <a:endParaRPr lang="en-US"/>
        </a:p>
      </dgm:t>
    </dgm:pt>
    <dgm:pt modelId="{60209387-B784-EE48-BB8A-0FBCC6B5A9AF}" type="pres">
      <dgm:prSet presAssocID="{761E92EB-B66F-334F-808B-140E00A64DA5}" presName="parentText" presStyleLbl="node1" presStyleIdx="0" presStyleCnt="6">
        <dgm:presLayoutVars>
          <dgm:chMax val="0"/>
          <dgm:bulletEnabled val="1"/>
        </dgm:presLayoutVars>
      </dgm:prSet>
      <dgm:spPr/>
      <dgm:t>
        <a:bodyPr/>
        <a:lstStyle/>
        <a:p>
          <a:endParaRPr lang="en-US"/>
        </a:p>
      </dgm:t>
    </dgm:pt>
    <dgm:pt modelId="{EBBFF845-1D6B-9343-BD0A-7BD5D937A8DC}" type="pres">
      <dgm:prSet presAssocID="{3A4CEA4A-2841-2E40-9AB3-C04EBFC61DB6}" presName="spacer" presStyleCnt="0"/>
      <dgm:spPr/>
    </dgm:pt>
    <dgm:pt modelId="{B46588AD-889D-3D4A-9B2B-6B06EB870A53}" type="pres">
      <dgm:prSet presAssocID="{48F72BFF-5B27-C941-9E23-A574B70560E1}" presName="parentText" presStyleLbl="node1" presStyleIdx="1" presStyleCnt="6">
        <dgm:presLayoutVars>
          <dgm:chMax val="0"/>
          <dgm:bulletEnabled val="1"/>
        </dgm:presLayoutVars>
      </dgm:prSet>
      <dgm:spPr/>
      <dgm:t>
        <a:bodyPr/>
        <a:lstStyle/>
        <a:p>
          <a:endParaRPr lang="en-US"/>
        </a:p>
      </dgm:t>
    </dgm:pt>
    <dgm:pt modelId="{ABA7BB7E-7F2D-DD4B-9431-00F6D0284C26}" type="pres">
      <dgm:prSet presAssocID="{22ED0F84-2EAF-9242-9846-8E5B4565CC83}" presName="spacer" presStyleCnt="0"/>
      <dgm:spPr/>
    </dgm:pt>
    <dgm:pt modelId="{792CE17F-3D01-AE4A-8DE4-7937538222D3}" type="pres">
      <dgm:prSet presAssocID="{0DCE5C86-6BF8-8C4E-BEA7-6578DA12A520}" presName="parentText" presStyleLbl="node1" presStyleIdx="2" presStyleCnt="6">
        <dgm:presLayoutVars>
          <dgm:chMax val="0"/>
          <dgm:bulletEnabled val="1"/>
        </dgm:presLayoutVars>
      </dgm:prSet>
      <dgm:spPr/>
      <dgm:t>
        <a:bodyPr/>
        <a:lstStyle/>
        <a:p>
          <a:endParaRPr lang="en-US"/>
        </a:p>
      </dgm:t>
    </dgm:pt>
    <dgm:pt modelId="{6B3ABABD-DB3B-B64D-B364-842E11DF602F}" type="pres">
      <dgm:prSet presAssocID="{2442188B-D87F-1249-B930-D4DB68AC226E}" presName="spacer" presStyleCnt="0"/>
      <dgm:spPr/>
    </dgm:pt>
    <dgm:pt modelId="{4527D8F8-3D58-954D-ADB5-30F229749AD1}" type="pres">
      <dgm:prSet presAssocID="{1891B522-7594-8D4D-A42E-96F3C90DE979}" presName="parentText" presStyleLbl="node1" presStyleIdx="3" presStyleCnt="6">
        <dgm:presLayoutVars>
          <dgm:chMax val="0"/>
          <dgm:bulletEnabled val="1"/>
        </dgm:presLayoutVars>
      </dgm:prSet>
      <dgm:spPr/>
      <dgm:t>
        <a:bodyPr/>
        <a:lstStyle/>
        <a:p>
          <a:endParaRPr lang="en-US"/>
        </a:p>
      </dgm:t>
    </dgm:pt>
    <dgm:pt modelId="{B6BBC9A5-1F5D-EA4A-A9FA-480B7183BBAA}" type="pres">
      <dgm:prSet presAssocID="{1A4E0C2C-773C-2C40-8796-6DEEF5AB2381}" presName="spacer" presStyleCnt="0"/>
      <dgm:spPr/>
    </dgm:pt>
    <dgm:pt modelId="{3DBE42DC-8C35-B74F-8955-882737DCB426}" type="pres">
      <dgm:prSet presAssocID="{8410A117-2CB2-E548-8C7C-F2CFEE9ADFDE}" presName="parentText" presStyleLbl="node1" presStyleIdx="4" presStyleCnt="6">
        <dgm:presLayoutVars>
          <dgm:chMax val="0"/>
          <dgm:bulletEnabled val="1"/>
        </dgm:presLayoutVars>
      </dgm:prSet>
      <dgm:spPr/>
      <dgm:t>
        <a:bodyPr/>
        <a:lstStyle/>
        <a:p>
          <a:endParaRPr lang="en-US"/>
        </a:p>
      </dgm:t>
    </dgm:pt>
    <dgm:pt modelId="{141E8FD4-7976-5741-A4D0-138F17FA6AAB}" type="pres">
      <dgm:prSet presAssocID="{F3A76AC0-9629-1549-B1B0-2E6578A96FD6}" presName="spacer" presStyleCnt="0"/>
      <dgm:spPr/>
    </dgm:pt>
    <dgm:pt modelId="{66392B60-15D1-F542-966D-0F20DD44D4E4}" type="pres">
      <dgm:prSet presAssocID="{9B94EC30-7BE6-3843-B2DF-52F858F4AB5D}" presName="parentText" presStyleLbl="node1" presStyleIdx="5" presStyleCnt="6">
        <dgm:presLayoutVars>
          <dgm:chMax val="0"/>
          <dgm:bulletEnabled val="1"/>
        </dgm:presLayoutVars>
      </dgm:prSet>
      <dgm:spPr/>
      <dgm:t>
        <a:bodyPr/>
        <a:lstStyle/>
        <a:p>
          <a:endParaRPr lang="en-US"/>
        </a:p>
      </dgm:t>
    </dgm:pt>
  </dgm:ptLst>
  <dgm:cxnLst>
    <dgm:cxn modelId="{5E17EB3F-6085-4C0B-8D92-8DDAE7437EBE}" type="presOf" srcId="{8410A117-2CB2-E548-8C7C-F2CFEE9ADFDE}" destId="{3DBE42DC-8C35-B74F-8955-882737DCB426}" srcOrd="0" destOrd="0" presId="urn:microsoft.com/office/officeart/2005/8/layout/vList2"/>
    <dgm:cxn modelId="{B4E0A10F-9820-4CE7-8735-26FD36277A76}" type="presOf" srcId="{0DCE5C86-6BF8-8C4E-BEA7-6578DA12A520}" destId="{792CE17F-3D01-AE4A-8DE4-7937538222D3}" srcOrd="0" destOrd="0" presId="urn:microsoft.com/office/officeart/2005/8/layout/vList2"/>
    <dgm:cxn modelId="{F03B32A3-C7DC-4753-8DCD-6DA581861F98}" type="presOf" srcId="{48F72BFF-5B27-C941-9E23-A574B70560E1}" destId="{B46588AD-889D-3D4A-9B2B-6B06EB870A53}" srcOrd="0" destOrd="0" presId="urn:microsoft.com/office/officeart/2005/8/layout/vList2"/>
    <dgm:cxn modelId="{AD2EF69E-C32D-4359-8320-87FFFB88C645}" type="presOf" srcId="{8DCB8C1E-E2F2-F84E-80BB-0D129BA72107}" destId="{3D510FB7-FE6F-9142-9690-7022BAE8B426}" srcOrd="0" destOrd="0" presId="urn:microsoft.com/office/officeart/2005/8/layout/vList2"/>
    <dgm:cxn modelId="{453F8340-CC5D-4E43-A2CD-1276AB4BCF54}" srcId="{8DCB8C1E-E2F2-F84E-80BB-0D129BA72107}" destId="{9B94EC30-7BE6-3843-B2DF-52F858F4AB5D}" srcOrd="5" destOrd="0" parTransId="{60BBA06A-0070-9A45-9880-0F74B6A9E33F}" sibTransId="{454DDA2A-9702-6347-90D1-AED06C51DD7F}"/>
    <dgm:cxn modelId="{B3CBBDF3-457F-475E-8679-56DC5B4811A8}" type="presOf" srcId="{1891B522-7594-8D4D-A42E-96F3C90DE979}" destId="{4527D8F8-3D58-954D-ADB5-30F229749AD1}" srcOrd="0" destOrd="0" presId="urn:microsoft.com/office/officeart/2005/8/layout/vList2"/>
    <dgm:cxn modelId="{3A223820-9BE7-4D40-9959-3B87796F20DE}" srcId="{8DCB8C1E-E2F2-F84E-80BB-0D129BA72107}" destId="{1891B522-7594-8D4D-A42E-96F3C90DE979}" srcOrd="3" destOrd="0" parTransId="{2CD3A3C4-56F1-8140-98CF-9060D04737D0}" sibTransId="{1A4E0C2C-773C-2C40-8796-6DEEF5AB2381}"/>
    <dgm:cxn modelId="{29409A3F-518E-4348-9679-A02261156763}" srcId="{8DCB8C1E-E2F2-F84E-80BB-0D129BA72107}" destId="{8410A117-2CB2-E548-8C7C-F2CFEE9ADFDE}" srcOrd="4" destOrd="0" parTransId="{53BF791D-071E-6145-9528-0C073DF6C487}" sibTransId="{F3A76AC0-9629-1549-B1B0-2E6578A96FD6}"/>
    <dgm:cxn modelId="{172BCC93-0561-7A40-B8BC-6F68A002E30F}" srcId="{8DCB8C1E-E2F2-F84E-80BB-0D129BA72107}" destId="{761E92EB-B66F-334F-808B-140E00A64DA5}" srcOrd="0" destOrd="0" parTransId="{35C583CE-FA64-814B-993D-7B1594B635B6}" sibTransId="{3A4CEA4A-2841-2E40-9AB3-C04EBFC61DB6}"/>
    <dgm:cxn modelId="{C8090E75-A857-4349-8F90-1AC2CC54D7E8}" srcId="{8DCB8C1E-E2F2-F84E-80BB-0D129BA72107}" destId="{0DCE5C86-6BF8-8C4E-BEA7-6578DA12A520}" srcOrd="2" destOrd="0" parTransId="{89E2DA50-7D25-D74C-B271-5D8B6CF7AC68}" sibTransId="{2442188B-D87F-1249-B930-D4DB68AC226E}"/>
    <dgm:cxn modelId="{0F190441-CC38-48C1-A391-61157FFAED27}" type="presOf" srcId="{761E92EB-B66F-334F-808B-140E00A64DA5}" destId="{60209387-B784-EE48-BB8A-0FBCC6B5A9AF}" srcOrd="0" destOrd="0" presId="urn:microsoft.com/office/officeart/2005/8/layout/vList2"/>
    <dgm:cxn modelId="{C77AD56D-A939-5647-89D5-F2E203E53B5C}" srcId="{8DCB8C1E-E2F2-F84E-80BB-0D129BA72107}" destId="{48F72BFF-5B27-C941-9E23-A574B70560E1}" srcOrd="1" destOrd="0" parTransId="{1BCC8947-1296-B94C-819C-E33FDC88FD0E}" sibTransId="{22ED0F84-2EAF-9242-9846-8E5B4565CC83}"/>
    <dgm:cxn modelId="{FB7C9C91-3095-4333-9F9E-5A677321AE2C}" type="presOf" srcId="{9B94EC30-7BE6-3843-B2DF-52F858F4AB5D}" destId="{66392B60-15D1-F542-966D-0F20DD44D4E4}" srcOrd="0" destOrd="0" presId="urn:microsoft.com/office/officeart/2005/8/layout/vList2"/>
    <dgm:cxn modelId="{501AE49D-CE1F-43A1-A16E-D4D1467B586E}" type="presParOf" srcId="{3D510FB7-FE6F-9142-9690-7022BAE8B426}" destId="{60209387-B784-EE48-BB8A-0FBCC6B5A9AF}" srcOrd="0" destOrd="0" presId="urn:microsoft.com/office/officeart/2005/8/layout/vList2"/>
    <dgm:cxn modelId="{0C1BFE3F-61C2-440E-8D13-BB032FBA842E}" type="presParOf" srcId="{3D510FB7-FE6F-9142-9690-7022BAE8B426}" destId="{EBBFF845-1D6B-9343-BD0A-7BD5D937A8DC}" srcOrd="1" destOrd="0" presId="urn:microsoft.com/office/officeart/2005/8/layout/vList2"/>
    <dgm:cxn modelId="{61C6A7D0-EDA3-433D-B172-28EB5E1D573C}" type="presParOf" srcId="{3D510FB7-FE6F-9142-9690-7022BAE8B426}" destId="{B46588AD-889D-3D4A-9B2B-6B06EB870A53}" srcOrd="2" destOrd="0" presId="urn:microsoft.com/office/officeart/2005/8/layout/vList2"/>
    <dgm:cxn modelId="{B2A51E66-642F-4977-97B7-696A2455CAAE}" type="presParOf" srcId="{3D510FB7-FE6F-9142-9690-7022BAE8B426}" destId="{ABA7BB7E-7F2D-DD4B-9431-00F6D0284C26}" srcOrd="3" destOrd="0" presId="urn:microsoft.com/office/officeart/2005/8/layout/vList2"/>
    <dgm:cxn modelId="{9CC390C1-AC7E-4594-8334-672DB95B5609}" type="presParOf" srcId="{3D510FB7-FE6F-9142-9690-7022BAE8B426}" destId="{792CE17F-3D01-AE4A-8DE4-7937538222D3}" srcOrd="4" destOrd="0" presId="urn:microsoft.com/office/officeart/2005/8/layout/vList2"/>
    <dgm:cxn modelId="{AF5FD61C-87F0-4C02-A89B-FCFE4D3231DE}" type="presParOf" srcId="{3D510FB7-FE6F-9142-9690-7022BAE8B426}" destId="{6B3ABABD-DB3B-B64D-B364-842E11DF602F}" srcOrd="5" destOrd="0" presId="urn:microsoft.com/office/officeart/2005/8/layout/vList2"/>
    <dgm:cxn modelId="{7E87C184-B74E-4487-8317-39D47FE84314}" type="presParOf" srcId="{3D510FB7-FE6F-9142-9690-7022BAE8B426}" destId="{4527D8F8-3D58-954D-ADB5-30F229749AD1}" srcOrd="6" destOrd="0" presId="urn:microsoft.com/office/officeart/2005/8/layout/vList2"/>
    <dgm:cxn modelId="{3CA185C1-4512-40F6-91C7-202FC65D785B}" type="presParOf" srcId="{3D510FB7-FE6F-9142-9690-7022BAE8B426}" destId="{B6BBC9A5-1F5D-EA4A-A9FA-480B7183BBAA}" srcOrd="7" destOrd="0" presId="urn:microsoft.com/office/officeart/2005/8/layout/vList2"/>
    <dgm:cxn modelId="{C4E59A89-D746-47E5-8E6E-BF5E88EFFB30}" type="presParOf" srcId="{3D510FB7-FE6F-9142-9690-7022BAE8B426}" destId="{3DBE42DC-8C35-B74F-8955-882737DCB426}" srcOrd="8" destOrd="0" presId="urn:microsoft.com/office/officeart/2005/8/layout/vList2"/>
    <dgm:cxn modelId="{5755BE33-ACE0-4F98-BE12-D9B6DDED274E}" type="presParOf" srcId="{3D510FB7-FE6F-9142-9690-7022BAE8B426}" destId="{141E8FD4-7976-5741-A4D0-138F17FA6AAB}" srcOrd="9" destOrd="0" presId="urn:microsoft.com/office/officeart/2005/8/layout/vList2"/>
    <dgm:cxn modelId="{DF384FC0-997A-4622-923F-16CECEF8D9A7}" type="presParOf" srcId="{3D510FB7-FE6F-9142-9690-7022BAE8B426}" destId="{66392B60-15D1-F542-966D-0F20DD44D4E4}" srcOrd="10" destOrd="0" presId="urn:microsoft.com/office/officeart/2005/8/layout/vList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073-F319-4E3C-87A3-3AB41F2EB2D1}">
      <dsp:nvSpPr>
        <dsp:cNvPr id="0" name=""/>
        <dsp:cNvSpPr/>
      </dsp:nvSpPr>
      <dsp:spPr>
        <a:xfrm rot="5400000">
          <a:off x="5181458" y="-194104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Self-monitor (Are you participating? Engaged as a learner? Talking during allotted times?)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Stretch, break, stand as needed</a:t>
          </a:r>
          <a:endParaRPr lang="en-US" sz="2000" kern="1200" dirty="0">
            <a:latin typeface="+mj-lt"/>
          </a:endParaRPr>
        </a:p>
      </dsp:txBody>
      <dsp:txXfrm rot="-5400000">
        <a:off x="3084218" y="219096"/>
        <a:ext cx="5420151" cy="1162767"/>
      </dsp:txXfrm>
    </dsp:sp>
    <dsp:sp modelId="{B07BA4AB-9C9A-482B-8183-E23712585A12}">
      <dsp:nvSpPr>
        <dsp:cNvPr id="0" name=""/>
        <dsp:cNvSpPr/>
      </dsp:nvSpPr>
      <dsp:spPr>
        <a:xfrm>
          <a:off x="13570" y="0"/>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SELF</a:t>
          </a:r>
          <a:endParaRPr lang="en-US" sz="2800" b="1" kern="1200" dirty="0">
            <a:solidFill>
              <a:schemeClr val="bg1"/>
            </a:solidFill>
            <a:latin typeface="+mj-lt"/>
          </a:endParaRPr>
        </a:p>
      </dsp:txBody>
      <dsp:txXfrm>
        <a:off x="92199" y="78629"/>
        <a:ext cx="2899818" cy="1453459"/>
      </dsp:txXfrm>
    </dsp:sp>
    <dsp:sp modelId="{38A38705-5C12-4DC9-AF98-210868F22923}">
      <dsp:nvSpPr>
        <dsp:cNvPr id="0" name=""/>
        <dsp:cNvSpPr/>
      </dsp:nvSpPr>
      <dsp:spPr>
        <a:xfrm rot="5400000">
          <a:off x="5167887" y="-242475"/>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Cell phones (inaudible): Converse in lobbies and breaks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Work as a team: Room for every voice, reinforce participation</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Maintain student and staff confidentiality</a:t>
          </a:r>
          <a:endParaRPr lang="en-US" sz="2000" kern="1200" dirty="0">
            <a:latin typeface="+mj-lt"/>
          </a:endParaRPr>
        </a:p>
      </dsp:txBody>
      <dsp:txXfrm rot="-5400000">
        <a:off x="3070647" y="1917668"/>
        <a:ext cx="5420151" cy="1162767"/>
      </dsp:txXfrm>
    </dsp:sp>
    <dsp:sp modelId="{F4B4F11E-D463-4351-8E0E-A4D33BFB8F78}">
      <dsp:nvSpPr>
        <dsp:cNvPr id="0" name=""/>
        <dsp:cNvSpPr/>
      </dsp:nvSpPr>
      <dsp:spPr>
        <a:xfrm>
          <a:off x="13570" y="1749343"/>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OTHERS</a:t>
          </a:r>
          <a:endParaRPr lang="en-US" sz="2800" b="1" kern="1200" dirty="0">
            <a:solidFill>
              <a:schemeClr val="bg1"/>
            </a:solidFill>
            <a:latin typeface="+mj-lt"/>
          </a:endParaRPr>
        </a:p>
      </dsp:txBody>
      <dsp:txXfrm>
        <a:off x="92199" y="1827972"/>
        <a:ext cx="2899818" cy="1453459"/>
      </dsp:txXfrm>
    </dsp:sp>
    <dsp:sp modelId="{8D309314-6CF2-442B-9C70-6BF1DCB0DB03}">
      <dsp:nvSpPr>
        <dsp:cNvPr id="0" name=""/>
        <dsp:cNvSpPr/>
      </dsp:nvSpPr>
      <dsp:spPr>
        <a:xfrm rot="5400000">
          <a:off x="5167887" y="144877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Recycle</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Maintain neat working area</a:t>
          </a:r>
          <a:endParaRPr lang="en-US" sz="2000" kern="1200" dirty="0">
            <a:latin typeface="+mj-lt"/>
          </a:endParaRPr>
        </a:p>
      </dsp:txBody>
      <dsp:txXfrm rot="-5400000">
        <a:off x="3070647" y="3608921"/>
        <a:ext cx="5420151" cy="1162767"/>
      </dsp:txXfrm>
    </dsp:sp>
    <dsp:sp modelId="{3C485D32-904F-4F36-BE55-B91C3119B42E}">
      <dsp:nvSpPr>
        <dsp:cNvPr id="0" name=""/>
        <dsp:cNvSpPr/>
      </dsp:nvSpPr>
      <dsp:spPr>
        <a:xfrm>
          <a:off x="13570" y="3384946"/>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ENVIRONMENT</a:t>
          </a:r>
          <a:endParaRPr lang="en-US" sz="2800" b="1" kern="1200" dirty="0">
            <a:solidFill>
              <a:schemeClr val="bg1"/>
            </a:solidFill>
            <a:latin typeface="+mj-lt"/>
          </a:endParaRPr>
        </a:p>
      </dsp:txBody>
      <dsp:txXfrm>
        <a:off x="92199" y="3463575"/>
        <a:ext cx="2899818" cy="1453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6D10B-0F2F-784E-9682-68718A5FEB7F}">
      <dsp:nvSpPr>
        <dsp:cNvPr id="0" name=""/>
        <dsp:cNvSpPr/>
      </dsp:nvSpPr>
      <dsp:spPr>
        <a:xfrm>
          <a:off x="2589" y="536376"/>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Consistent, standardized implementation across students</a:t>
          </a:r>
          <a:endParaRPr lang="en-US" sz="1700" b="1" kern="1200" dirty="0">
            <a:latin typeface="Calibri"/>
            <a:cs typeface="Calibri"/>
          </a:endParaRPr>
        </a:p>
      </dsp:txBody>
      <dsp:txXfrm>
        <a:off x="2589" y="536376"/>
        <a:ext cx="2054423" cy="1232654"/>
      </dsp:txXfrm>
    </dsp:sp>
    <dsp:sp modelId="{A6A2D03A-9FEA-5D44-A799-1B6F441B1C8E}">
      <dsp:nvSpPr>
        <dsp:cNvPr id="0" name=""/>
        <dsp:cNvSpPr/>
      </dsp:nvSpPr>
      <dsp:spPr>
        <a:xfrm>
          <a:off x="2262455" y="536376"/>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Easily accessible (e.g., within a few days of referral)</a:t>
          </a:r>
          <a:endParaRPr lang="en-US" sz="1700" kern="1200" dirty="0"/>
        </a:p>
      </dsp:txBody>
      <dsp:txXfrm>
        <a:off x="2262455" y="536376"/>
        <a:ext cx="2054423" cy="1232654"/>
      </dsp:txXfrm>
    </dsp:sp>
    <dsp:sp modelId="{8E5AD40D-9C58-9A49-A5B4-B491014867C0}">
      <dsp:nvSpPr>
        <dsp:cNvPr id="0" name=""/>
        <dsp:cNvSpPr/>
      </dsp:nvSpPr>
      <dsp:spPr>
        <a:xfrm>
          <a:off x="4522321" y="536376"/>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smtClean="0"/>
            <a:t>Continuous availability</a:t>
          </a:r>
          <a:endParaRPr lang="en-US" sz="1700" kern="1200" dirty="0"/>
        </a:p>
      </dsp:txBody>
      <dsp:txXfrm>
        <a:off x="4522321" y="536376"/>
        <a:ext cx="2054423" cy="1232654"/>
      </dsp:txXfrm>
    </dsp:sp>
    <dsp:sp modelId="{E310C4EE-42F7-6F40-B878-C94AB669373B}">
      <dsp:nvSpPr>
        <dsp:cNvPr id="0" name=""/>
        <dsp:cNvSpPr/>
      </dsp:nvSpPr>
      <dsp:spPr>
        <a:xfrm>
          <a:off x="6782186" y="536376"/>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Implemented by all school staff</a:t>
          </a:r>
          <a:endParaRPr lang="en-US" sz="1700" kern="1200" dirty="0"/>
        </a:p>
      </dsp:txBody>
      <dsp:txXfrm>
        <a:off x="6782186" y="536376"/>
        <a:ext cx="2054423" cy="1232654"/>
      </dsp:txXfrm>
    </dsp:sp>
    <dsp:sp modelId="{E3CB8224-EE51-AB4D-B26B-686D0B88CBEC}">
      <dsp:nvSpPr>
        <dsp:cNvPr id="0" name=""/>
        <dsp:cNvSpPr/>
      </dsp:nvSpPr>
      <dsp:spPr>
        <a:xfrm>
          <a:off x="2589" y="1974472"/>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Consistent with and extra doses of school-wide expectations and interventions</a:t>
          </a:r>
        </a:p>
      </dsp:txBody>
      <dsp:txXfrm>
        <a:off x="2589" y="1974472"/>
        <a:ext cx="2054423" cy="1232654"/>
      </dsp:txXfrm>
    </dsp:sp>
    <dsp:sp modelId="{0F795334-F459-B84C-B7CB-2FD4CAF8F331}">
      <dsp:nvSpPr>
        <dsp:cNvPr id="0" name=""/>
        <dsp:cNvSpPr/>
      </dsp:nvSpPr>
      <dsp:spPr>
        <a:xfrm>
          <a:off x="2262455" y="1974472"/>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Targeted and explicit skill instruction</a:t>
          </a:r>
          <a:endParaRPr lang="en-US" sz="1700" kern="1200" dirty="0"/>
        </a:p>
      </dsp:txBody>
      <dsp:txXfrm>
        <a:off x="2262455" y="1974472"/>
        <a:ext cx="2054423" cy="1232654"/>
      </dsp:txXfrm>
    </dsp:sp>
    <dsp:sp modelId="{BC184D50-04C9-7B47-A359-2F03CB86D681}">
      <dsp:nvSpPr>
        <dsp:cNvPr id="0" name=""/>
        <dsp:cNvSpPr/>
      </dsp:nvSpPr>
      <dsp:spPr>
        <a:xfrm>
          <a:off x="4522321" y="1974472"/>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Acknowledgements of appropriate behavior</a:t>
          </a:r>
          <a:endParaRPr lang="en-US" sz="1700" kern="1200" dirty="0"/>
        </a:p>
      </dsp:txBody>
      <dsp:txXfrm>
        <a:off x="4522321" y="1974472"/>
        <a:ext cx="2054423" cy="1232654"/>
      </dsp:txXfrm>
    </dsp:sp>
    <dsp:sp modelId="{4E0B5943-7456-1844-BB43-88117CA8FC2A}">
      <dsp:nvSpPr>
        <dsp:cNvPr id="0" name=""/>
        <dsp:cNvSpPr/>
      </dsp:nvSpPr>
      <dsp:spPr>
        <a:xfrm>
          <a:off x="6782186" y="1974472"/>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Increased adult support</a:t>
          </a:r>
          <a:endParaRPr lang="en-US" sz="1700" kern="1200" dirty="0"/>
        </a:p>
      </dsp:txBody>
      <dsp:txXfrm>
        <a:off x="6782186" y="1974472"/>
        <a:ext cx="2054423" cy="1232654"/>
      </dsp:txXfrm>
    </dsp:sp>
    <dsp:sp modelId="{08990FCA-5A91-4F4C-8CF6-3D6D3771F75D}">
      <dsp:nvSpPr>
        <dsp:cNvPr id="0" name=""/>
        <dsp:cNvSpPr/>
      </dsp:nvSpPr>
      <dsp:spPr>
        <a:xfrm>
          <a:off x="2262455" y="3412569"/>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smtClean="0"/>
            <a:t>Frequent feedback for targeted behaviors</a:t>
          </a:r>
          <a:endParaRPr lang="en-US" sz="1700" kern="1200" dirty="0"/>
        </a:p>
      </dsp:txBody>
      <dsp:txXfrm>
        <a:off x="2262455" y="3412569"/>
        <a:ext cx="2054423" cy="1232654"/>
      </dsp:txXfrm>
    </dsp:sp>
    <dsp:sp modelId="{91196D92-D61B-FA4E-9D81-FB5DDAAD0EA0}">
      <dsp:nvSpPr>
        <dsp:cNvPr id="0" name=""/>
        <dsp:cNvSpPr/>
      </dsp:nvSpPr>
      <dsp:spPr>
        <a:xfrm>
          <a:off x="4522321" y="3412569"/>
          <a:ext cx="2054423" cy="12326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Plans for generalization and maintenance </a:t>
          </a:r>
          <a:endParaRPr lang="en-US" sz="1700" kern="1200" dirty="0"/>
        </a:p>
      </dsp:txBody>
      <dsp:txXfrm>
        <a:off x="4522321" y="3412569"/>
        <a:ext cx="2054423" cy="1232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F142F-59F1-4ED7-9EAF-966B30AC9BA6}">
      <dsp:nvSpPr>
        <dsp:cNvPr id="0" name=""/>
        <dsp:cNvSpPr/>
      </dsp:nvSpPr>
      <dsp:spPr>
        <a:xfrm rot="5400000">
          <a:off x="5117520" y="-1992817"/>
          <a:ext cx="1060846" cy="5315712"/>
        </a:xfrm>
        <a:prstGeom prst="round2SameRect">
          <a:avLst/>
        </a:prstGeom>
        <a:solidFill>
          <a:srgbClr val="92D050">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Office referrals, Minor/teacher-managed referrals</a:t>
          </a:r>
          <a:endParaRPr lang="en-US" sz="1800" kern="1200" dirty="0"/>
        </a:p>
        <a:p>
          <a:pPr marL="171450" lvl="1" indent="-171450" algn="l" defTabSz="800100">
            <a:lnSpc>
              <a:spcPct val="90000"/>
            </a:lnSpc>
            <a:spcBef>
              <a:spcPct val="0"/>
            </a:spcBef>
            <a:spcAft>
              <a:spcPct val="15000"/>
            </a:spcAft>
            <a:buChar char="••"/>
          </a:pPr>
          <a:r>
            <a:rPr lang="en-US" sz="1800" kern="1200" dirty="0" smtClean="0"/>
            <a:t>OSS, ISS</a:t>
          </a:r>
          <a:endParaRPr lang="en-US" sz="1800" kern="1200" dirty="0"/>
        </a:p>
        <a:p>
          <a:pPr marL="171450" lvl="1" indent="-171450" algn="l" defTabSz="800100">
            <a:lnSpc>
              <a:spcPct val="90000"/>
            </a:lnSpc>
            <a:spcBef>
              <a:spcPct val="0"/>
            </a:spcBef>
            <a:spcAft>
              <a:spcPct val="15000"/>
            </a:spcAft>
            <a:buChar char="••"/>
          </a:pPr>
          <a:r>
            <a:rPr lang="en-US" sz="1800" kern="1200" dirty="0" smtClean="0"/>
            <a:t>Time out (in or out of class)</a:t>
          </a:r>
          <a:endParaRPr lang="en-US" sz="1800" kern="1200" dirty="0"/>
        </a:p>
      </dsp:txBody>
      <dsp:txXfrm rot="-5400000">
        <a:off x="2990087" y="186402"/>
        <a:ext cx="5263926" cy="957274"/>
      </dsp:txXfrm>
    </dsp:sp>
    <dsp:sp modelId="{3E4B4E91-CBB1-468D-95AB-0207E9731DBA}">
      <dsp:nvSpPr>
        <dsp:cNvPr id="0" name=""/>
        <dsp:cNvSpPr/>
      </dsp:nvSpPr>
      <dsp:spPr>
        <a:xfrm>
          <a:off x="0" y="2009"/>
          <a:ext cx="2990088" cy="1326058"/>
        </a:xfrm>
        <a:prstGeom prst="roundRect">
          <a:avLst/>
        </a:prstGeom>
        <a:solidFill>
          <a:srgbClr val="00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endParaRPr lang="en-US" sz="2000" kern="1200" dirty="0" smtClean="0"/>
        </a:p>
        <a:p>
          <a:pPr lvl="0" algn="ctr" defTabSz="889000">
            <a:lnSpc>
              <a:spcPct val="90000"/>
            </a:lnSpc>
            <a:spcBef>
              <a:spcPct val="0"/>
            </a:spcBef>
            <a:spcAft>
              <a:spcPct val="35000"/>
            </a:spcAft>
          </a:pPr>
          <a:r>
            <a:rPr lang="en-US" sz="2800" kern="1200" dirty="0" smtClean="0"/>
            <a:t>Discipline</a:t>
          </a:r>
        </a:p>
        <a:p>
          <a:pPr lvl="0" algn="ctr" defTabSz="889000">
            <a:lnSpc>
              <a:spcPct val="90000"/>
            </a:lnSpc>
            <a:spcBef>
              <a:spcPct val="0"/>
            </a:spcBef>
            <a:spcAft>
              <a:spcPct val="35000"/>
            </a:spcAft>
          </a:pPr>
          <a:endParaRPr lang="en-US" sz="2000" kern="1200" dirty="0"/>
        </a:p>
      </dsp:txBody>
      <dsp:txXfrm>
        <a:off x="64733" y="66742"/>
        <a:ext cx="2860622" cy="1196592"/>
      </dsp:txXfrm>
    </dsp:sp>
    <dsp:sp modelId="{2A7F12FF-E672-4804-A8DE-B9D47A5FCB73}">
      <dsp:nvSpPr>
        <dsp:cNvPr id="0" name=""/>
        <dsp:cNvSpPr/>
      </dsp:nvSpPr>
      <dsp:spPr>
        <a:xfrm rot="5400000">
          <a:off x="5117520" y="-600456"/>
          <a:ext cx="1060846" cy="5315712"/>
        </a:xfrm>
        <a:prstGeom prst="round2SameRect">
          <a:avLst/>
        </a:prstGeom>
        <a:solidFill>
          <a:srgbClr val="92D050">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Absences</a:t>
          </a:r>
          <a:endParaRPr lang="en-US" sz="1800" kern="1200" dirty="0"/>
        </a:p>
        <a:p>
          <a:pPr marL="171450" lvl="1" indent="-171450" algn="l" defTabSz="800100">
            <a:lnSpc>
              <a:spcPct val="90000"/>
            </a:lnSpc>
            <a:spcBef>
              <a:spcPct val="0"/>
            </a:spcBef>
            <a:spcAft>
              <a:spcPct val="15000"/>
            </a:spcAft>
            <a:buChar char="••"/>
          </a:pPr>
          <a:r>
            <a:rPr lang="en-US" sz="1800" kern="1200" dirty="0" err="1" smtClean="0"/>
            <a:t>Tardies</a:t>
          </a:r>
          <a:r>
            <a:rPr lang="en-US" sz="1800" kern="1200" dirty="0" smtClean="0"/>
            <a:t> (school and/or class)</a:t>
          </a:r>
          <a:endParaRPr lang="en-US" sz="1800" kern="1200" dirty="0"/>
        </a:p>
        <a:p>
          <a:pPr marL="171450" lvl="1" indent="-171450" algn="l" defTabSz="800100">
            <a:lnSpc>
              <a:spcPct val="90000"/>
            </a:lnSpc>
            <a:spcBef>
              <a:spcPct val="0"/>
            </a:spcBef>
            <a:spcAft>
              <a:spcPct val="15000"/>
            </a:spcAft>
            <a:buChar char="••"/>
          </a:pPr>
          <a:r>
            <a:rPr lang="en-US" sz="1800" kern="1200" dirty="0" smtClean="0"/>
            <a:t>Time/’visits’ with other staff (Nurse, Guidance, etc.)</a:t>
          </a:r>
          <a:endParaRPr lang="en-US" sz="1800" kern="1200" dirty="0"/>
        </a:p>
      </dsp:txBody>
      <dsp:txXfrm rot="-5400000">
        <a:off x="2990087" y="1578763"/>
        <a:ext cx="5263926" cy="957274"/>
      </dsp:txXfrm>
    </dsp:sp>
    <dsp:sp modelId="{E9702CF8-6C2D-46A7-A494-407245360559}">
      <dsp:nvSpPr>
        <dsp:cNvPr id="0" name=""/>
        <dsp:cNvSpPr/>
      </dsp:nvSpPr>
      <dsp:spPr>
        <a:xfrm>
          <a:off x="0" y="1394370"/>
          <a:ext cx="2990088" cy="1326058"/>
        </a:xfrm>
        <a:prstGeom prst="roundRect">
          <a:avLst/>
        </a:prstGeom>
        <a:solidFill>
          <a:srgbClr val="00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Attendance</a:t>
          </a:r>
          <a:endParaRPr lang="en-US" sz="2800" kern="1200" dirty="0"/>
        </a:p>
      </dsp:txBody>
      <dsp:txXfrm>
        <a:off x="64733" y="1459103"/>
        <a:ext cx="2860622" cy="1196592"/>
      </dsp:txXfrm>
    </dsp:sp>
    <dsp:sp modelId="{5EB119C4-88BE-48DA-BC7F-AD5F05195216}">
      <dsp:nvSpPr>
        <dsp:cNvPr id="0" name=""/>
        <dsp:cNvSpPr/>
      </dsp:nvSpPr>
      <dsp:spPr>
        <a:xfrm rot="5400000">
          <a:off x="5117520" y="791905"/>
          <a:ext cx="1060846" cy="5315712"/>
        </a:xfrm>
        <a:prstGeom prst="round2SameRect">
          <a:avLst/>
        </a:prstGeom>
        <a:solidFill>
          <a:srgbClr val="92D050">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Grades</a:t>
          </a:r>
          <a:endParaRPr lang="en-US" sz="2000" kern="1200" dirty="0"/>
        </a:p>
        <a:p>
          <a:pPr marL="228600" lvl="1" indent="-228600" algn="l" defTabSz="889000">
            <a:lnSpc>
              <a:spcPct val="90000"/>
            </a:lnSpc>
            <a:spcBef>
              <a:spcPct val="0"/>
            </a:spcBef>
            <a:spcAft>
              <a:spcPct val="15000"/>
            </a:spcAft>
            <a:buChar char="••"/>
          </a:pPr>
          <a:r>
            <a:rPr lang="en-US" sz="2000" kern="1200" dirty="0" smtClean="0"/>
            <a:t>Standardized test scores</a:t>
          </a:r>
          <a:endParaRPr lang="en-US" sz="2000" kern="1200" dirty="0"/>
        </a:p>
      </dsp:txBody>
      <dsp:txXfrm rot="-5400000">
        <a:off x="2990087" y="2971124"/>
        <a:ext cx="5263926" cy="957274"/>
      </dsp:txXfrm>
    </dsp:sp>
    <dsp:sp modelId="{6808E25A-E3B0-44B0-90FF-B61C014EA7E9}">
      <dsp:nvSpPr>
        <dsp:cNvPr id="0" name=""/>
        <dsp:cNvSpPr/>
      </dsp:nvSpPr>
      <dsp:spPr>
        <a:xfrm>
          <a:off x="0" y="2786732"/>
          <a:ext cx="2990088" cy="1326058"/>
        </a:xfrm>
        <a:prstGeom prst="roundRect">
          <a:avLst/>
        </a:prstGeom>
        <a:solidFill>
          <a:srgbClr val="00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Academics</a:t>
          </a:r>
          <a:endParaRPr lang="en-US" sz="2800" kern="1200" dirty="0"/>
        </a:p>
      </dsp:txBody>
      <dsp:txXfrm>
        <a:off x="64733" y="2851465"/>
        <a:ext cx="2860622" cy="11965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09387-B784-EE48-BB8A-0FBCC6B5A9AF}">
      <dsp:nvSpPr>
        <dsp:cNvPr id="0" name=""/>
        <dsp:cNvSpPr/>
      </dsp:nvSpPr>
      <dsp:spPr>
        <a:xfrm>
          <a:off x="0" y="227"/>
          <a:ext cx="8229600" cy="742462"/>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Select and prepare location for first and last check-in</a:t>
          </a:r>
          <a:endParaRPr lang="en-US" sz="2000" kern="1200" dirty="0">
            <a:solidFill>
              <a:schemeClr val="tx1"/>
            </a:solidFill>
          </a:endParaRPr>
        </a:p>
      </dsp:txBody>
      <dsp:txXfrm>
        <a:off x="36244" y="36471"/>
        <a:ext cx="8157112" cy="669974"/>
      </dsp:txXfrm>
    </dsp:sp>
    <dsp:sp modelId="{B46588AD-889D-3D4A-9B2B-6B06EB870A53}">
      <dsp:nvSpPr>
        <dsp:cNvPr id="0" name=""/>
        <dsp:cNvSpPr/>
      </dsp:nvSpPr>
      <dsp:spPr>
        <a:xfrm>
          <a:off x="0" y="756836"/>
          <a:ext cx="8229600" cy="742462"/>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schedule for first and last check-in</a:t>
          </a:r>
          <a:endParaRPr lang="en-US" sz="2000" b="0" i="0" u="none" kern="1200" dirty="0">
            <a:solidFill>
              <a:schemeClr val="tx1"/>
            </a:solidFill>
          </a:endParaRPr>
        </a:p>
      </dsp:txBody>
      <dsp:txXfrm>
        <a:off x="36244" y="793080"/>
        <a:ext cx="8157112" cy="669974"/>
      </dsp:txXfrm>
    </dsp:sp>
    <dsp:sp modelId="{792CE17F-3D01-AE4A-8DE4-7937538222D3}">
      <dsp:nvSpPr>
        <dsp:cNvPr id="0" name=""/>
        <dsp:cNvSpPr/>
      </dsp:nvSpPr>
      <dsp:spPr>
        <a:xfrm>
          <a:off x="0" y="1513445"/>
          <a:ext cx="8229600" cy="742462"/>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Gather and prepare materials and supplies</a:t>
          </a:r>
          <a:endParaRPr lang="en-US" sz="2000" b="0" i="0" u="none" kern="1200" dirty="0">
            <a:solidFill>
              <a:schemeClr val="tx1"/>
            </a:solidFill>
          </a:endParaRPr>
        </a:p>
      </dsp:txBody>
      <dsp:txXfrm>
        <a:off x="36244" y="1549689"/>
        <a:ext cx="8157112" cy="669974"/>
      </dsp:txXfrm>
    </dsp:sp>
    <dsp:sp modelId="{4527D8F8-3D58-954D-ADB5-30F229749AD1}">
      <dsp:nvSpPr>
        <dsp:cNvPr id="0" name=""/>
        <dsp:cNvSpPr/>
      </dsp:nvSpPr>
      <dsp:spPr>
        <a:xfrm>
          <a:off x="0" y="2270054"/>
          <a:ext cx="8229600" cy="742462"/>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list of check-in procedures (e.g., previous review, goal setting, reminders)</a:t>
          </a:r>
          <a:endParaRPr lang="en-US" sz="2000" b="0" i="0" u="none" kern="1200" dirty="0">
            <a:solidFill>
              <a:schemeClr val="tx1"/>
            </a:solidFill>
          </a:endParaRPr>
        </a:p>
      </dsp:txBody>
      <dsp:txXfrm>
        <a:off x="36244" y="2306298"/>
        <a:ext cx="8157112" cy="669974"/>
      </dsp:txXfrm>
    </dsp:sp>
    <dsp:sp modelId="{3DBE42DC-8C35-B74F-8955-882737DCB426}">
      <dsp:nvSpPr>
        <dsp:cNvPr id="0" name=""/>
        <dsp:cNvSpPr/>
      </dsp:nvSpPr>
      <dsp:spPr>
        <a:xfrm>
          <a:off x="0" y="3026664"/>
          <a:ext cx="8229600" cy="742462"/>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list for check-out procedures (e.g., data summary, progress monitoring, reinforcement, reminders)</a:t>
          </a:r>
          <a:endParaRPr lang="en-US" sz="2000" b="0" i="0" u="none" kern="1200" dirty="0">
            <a:solidFill>
              <a:schemeClr val="tx1"/>
            </a:solidFill>
          </a:endParaRPr>
        </a:p>
      </dsp:txBody>
      <dsp:txXfrm>
        <a:off x="36244" y="3062908"/>
        <a:ext cx="8157112" cy="669974"/>
      </dsp:txXfrm>
    </dsp:sp>
    <dsp:sp modelId="{66392B60-15D1-F542-966D-0F20DD44D4E4}">
      <dsp:nvSpPr>
        <dsp:cNvPr id="0" name=""/>
        <dsp:cNvSpPr/>
      </dsp:nvSpPr>
      <dsp:spPr>
        <a:xfrm>
          <a:off x="0" y="3783273"/>
          <a:ext cx="8229600" cy="742462"/>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checklist for assessing implementation fidelity</a:t>
          </a:r>
          <a:endParaRPr lang="en-US" sz="2000" b="0" i="0" u="none" kern="1200" dirty="0">
            <a:solidFill>
              <a:schemeClr val="tx1"/>
            </a:solidFill>
          </a:endParaRPr>
        </a:p>
      </dsp:txBody>
      <dsp:txXfrm>
        <a:off x="36244" y="3819517"/>
        <a:ext cx="8157112" cy="6699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374D8-7EB6-F44E-8C16-5ECA57025FBD}">
      <dsp:nvSpPr>
        <dsp:cNvPr id="0" name=""/>
        <dsp:cNvSpPr/>
      </dsp:nvSpPr>
      <dsp:spPr>
        <a:xfrm>
          <a:off x="353615" y="3522"/>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Smaller number of students with access to high rates of adult attention</a:t>
          </a:r>
          <a:endParaRPr lang="en-US" sz="2000" kern="1200" dirty="0"/>
        </a:p>
      </dsp:txBody>
      <dsp:txXfrm>
        <a:off x="353615" y="3522"/>
        <a:ext cx="2350740" cy="1410444"/>
      </dsp:txXfrm>
    </dsp:sp>
    <dsp:sp modelId="{E5343542-5A45-9743-A7D6-944A83AA3418}">
      <dsp:nvSpPr>
        <dsp:cNvPr id="0" name=""/>
        <dsp:cNvSpPr/>
      </dsp:nvSpPr>
      <dsp:spPr>
        <a:xfrm>
          <a:off x="2939429" y="3522"/>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t>Situated learning</a:t>
          </a:r>
          <a:endParaRPr lang="en-US" sz="2000" kern="1200" dirty="0"/>
        </a:p>
      </dsp:txBody>
      <dsp:txXfrm>
        <a:off x="2939429" y="3522"/>
        <a:ext cx="2350740" cy="1410444"/>
      </dsp:txXfrm>
    </dsp:sp>
    <dsp:sp modelId="{05A21BEF-6717-AB4C-9B1D-9C7B811864A2}">
      <dsp:nvSpPr>
        <dsp:cNvPr id="0" name=""/>
        <dsp:cNvSpPr/>
      </dsp:nvSpPr>
      <dsp:spPr>
        <a:xfrm>
          <a:off x="5525244" y="3522"/>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t>Systematic, explicit instruction</a:t>
          </a:r>
          <a:endParaRPr lang="en-US" sz="2000" kern="1200" dirty="0"/>
        </a:p>
      </dsp:txBody>
      <dsp:txXfrm>
        <a:off x="5525244" y="3522"/>
        <a:ext cx="2350740" cy="1410444"/>
      </dsp:txXfrm>
    </dsp:sp>
    <dsp:sp modelId="{E0F88B9A-4CE8-F143-A25F-AC330765ED64}">
      <dsp:nvSpPr>
        <dsp:cNvPr id="0" name=""/>
        <dsp:cNvSpPr/>
      </dsp:nvSpPr>
      <dsp:spPr>
        <a:xfrm>
          <a:off x="353615" y="1649040"/>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t>Modeling</a:t>
          </a:r>
          <a:endParaRPr lang="en-US" sz="2000" kern="1200" dirty="0" smtClean="0"/>
        </a:p>
      </dsp:txBody>
      <dsp:txXfrm>
        <a:off x="353615" y="1649040"/>
        <a:ext cx="2350740" cy="1410444"/>
      </dsp:txXfrm>
    </dsp:sp>
    <dsp:sp modelId="{A4FC761A-9C6B-B143-BDD1-C6B3B2E9D25E}">
      <dsp:nvSpPr>
        <dsp:cNvPr id="0" name=""/>
        <dsp:cNvSpPr/>
      </dsp:nvSpPr>
      <dsp:spPr>
        <a:xfrm>
          <a:off x="2939429" y="1649040"/>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Sequencing of positive and negative examples </a:t>
          </a:r>
        </a:p>
      </dsp:txBody>
      <dsp:txXfrm>
        <a:off x="2939429" y="1649040"/>
        <a:ext cx="2350740" cy="1410444"/>
      </dsp:txXfrm>
    </dsp:sp>
    <dsp:sp modelId="{03DDD7AC-74AF-8F4B-A05B-F72776327F45}">
      <dsp:nvSpPr>
        <dsp:cNvPr id="0" name=""/>
        <dsp:cNvSpPr/>
      </dsp:nvSpPr>
      <dsp:spPr>
        <a:xfrm>
          <a:off x="5525244" y="1649040"/>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t>Frequent rehearsal (role playing) and problem solving with feedback </a:t>
          </a:r>
          <a:endParaRPr lang="en-US" sz="2000" kern="1200" dirty="0"/>
        </a:p>
      </dsp:txBody>
      <dsp:txXfrm>
        <a:off x="5525244" y="1649040"/>
        <a:ext cx="2350740" cy="1410444"/>
      </dsp:txXfrm>
    </dsp:sp>
    <dsp:sp modelId="{180AC1BA-042B-AD44-9659-B20D07F7FE16}">
      <dsp:nvSpPr>
        <dsp:cNvPr id="0" name=""/>
        <dsp:cNvSpPr/>
      </dsp:nvSpPr>
      <dsp:spPr>
        <a:xfrm>
          <a:off x="1646522" y="3294558"/>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t>School to home communication</a:t>
          </a:r>
          <a:endParaRPr lang="en-US" sz="2000" kern="1200" dirty="0"/>
        </a:p>
      </dsp:txBody>
      <dsp:txXfrm>
        <a:off x="1646522" y="3294558"/>
        <a:ext cx="2350740" cy="1410444"/>
      </dsp:txXfrm>
    </dsp:sp>
    <dsp:sp modelId="{8690D331-9678-3944-96BE-DF39486ABD90}">
      <dsp:nvSpPr>
        <dsp:cNvPr id="0" name=""/>
        <dsp:cNvSpPr/>
      </dsp:nvSpPr>
      <dsp:spPr>
        <a:xfrm>
          <a:off x="4232337" y="3294558"/>
          <a:ext cx="2350740" cy="1410444"/>
        </a:xfrm>
        <a:prstGeom prst="rect">
          <a:avLst/>
        </a:prstGeom>
        <a:solidFill>
          <a:srgbClr val="008F00"/>
        </a:solidFill>
        <a:ln w="63500" cap="flat" cmpd="sng" algn="ctr">
          <a:solidFill>
            <a:srgbClr val="FFFC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Self-assessment and recording</a:t>
          </a:r>
          <a:endParaRPr lang="en-US" altLang="en-US" sz="2000" kern="1200" dirty="0"/>
        </a:p>
      </dsp:txBody>
      <dsp:txXfrm>
        <a:off x="4232337" y="3294558"/>
        <a:ext cx="2350740" cy="14104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61795-2A92-574F-927E-EC5AAEDF562B}">
      <dsp:nvSpPr>
        <dsp:cNvPr id="0" name=""/>
        <dsp:cNvSpPr/>
      </dsp:nvSpPr>
      <dsp:spPr>
        <a:xfrm>
          <a:off x="658288" y="0"/>
          <a:ext cx="7460600" cy="4648200"/>
        </a:xfrm>
        <a:prstGeom prst="rightArrow">
          <a:avLst/>
        </a:prstGeom>
        <a:solidFill>
          <a:srgbClr val="008F00">
            <a:alpha val="52000"/>
          </a:srgb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E1CDF23-55F9-8047-9354-B925FD4F8706}">
      <dsp:nvSpPr>
        <dsp:cNvPr id="0" name=""/>
        <dsp:cNvSpPr/>
      </dsp:nvSpPr>
      <dsp:spPr>
        <a:xfrm>
          <a:off x="649" y="1394460"/>
          <a:ext cx="1233004" cy="1859280"/>
        </a:xfrm>
        <a:prstGeom prst="roundRect">
          <a:avLst/>
        </a:prstGeom>
        <a:solidFill>
          <a:srgbClr val="92D050"/>
        </a:solidFill>
        <a:ln w="47625" cmpd="dbl">
          <a:solidFill>
            <a:srgbClr val="FFFC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baseline="0" dirty="0" smtClean="0">
              <a:solidFill>
                <a:schemeClr val="accent1">
                  <a:lumMod val="25000"/>
                </a:schemeClr>
              </a:solidFill>
            </a:rPr>
            <a:t>Tell = </a:t>
          </a:r>
          <a:br>
            <a:rPr lang="en-US" sz="1600" b="1" kern="1200" baseline="0" dirty="0" smtClean="0">
              <a:solidFill>
                <a:schemeClr val="accent1">
                  <a:lumMod val="25000"/>
                </a:schemeClr>
              </a:solidFill>
            </a:rPr>
          </a:br>
          <a:r>
            <a:rPr lang="en-US" sz="1600" b="1" kern="1200" baseline="0" dirty="0" smtClean="0">
              <a:solidFill>
                <a:schemeClr val="accent1">
                  <a:lumMod val="25000"/>
                </a:schemeClr>
              </a:solidFill>
            </a:rPr>
            <a:t>Coaching</a:t>
          </a:r>
          <a:endParaRPr lang="en-US" sz="1600" b="1" kern="1200" baseline="0" dirty="0">
            <a:solidFill>
              <a:schemeClr val="accent1">
                <a:lumMod val="25000"/>
              </a:schemeClr>
            </a:solidFill>
          </a:endParaRPr>
        </a:p>
      </dsp:txBody>
      <dsp:txXfrm>
        <a:off x="60839" y="1454650"/>
        <a:ext cx="1112624" cy="1738900"/>
      </dsp:txXfrm>
    </dsp:sp>
    <dsp:sp modelId="{F9423B6E-67D1-4548-A986-3155D5E83832}">
      <dsp:nvSpPr>
        <dsp:cNvPr id="0" name=""/>
        <dsp:cNvSpPr/>
      </dsp:nvSpPr>
      <dsp:spPr>
        <a:xfrm>
          <a:off x="1439154" y="1394460"/>
          <a:ext cx="1233004" cy="1859280"/>
        </a:xfrm>
        <a:prstGeom prst="roundRect">
          <a:avLst/>
        </a:prstGeom>
        <a:solidFill>
          <a:srgbClr val="92D050"/>
        </a:solidFill>
        <a:ln w="47625" cmpd="dbl">
          <a:solidFill>
            <a:srgbClr val="FFFC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baseline="0" dirty="0" smtClean="0">
              <a:solidFill>
                <a:schemeClr val="accent1">
                  <a:lumMod val="25000"/>
                </a:schemeClr>
              </a:solidFill>
            </a:rPr>
            <a:t>Show =</a:t>
          </a:r>
          <a:br>
            <a:rPr lang="en-US" sz="1600" b="1" kern="1200" baseline="0" dirty="0" smtClean="0">
              <a:solidFill>
                <a:schemeClr val="accent1">
                  <a:lumMod val="25000"/>
                </a:schemeClr>
              </a:solidFill>
            </a:rPr>
          </a:br>
          <a:r>
            <a:rPr lang="en-US" sz="1600" b="1" kern="1200" baseline="0" dirty="0" smtClean="0">
              <a:solidFill>
                <a:schemeClr val="accent1">
                  <a:lumMod val="25000"/>
                </a:schemeClr>
              </a:solidFill>
            </a:rPr>
            <a:t>Modeling</a:t>
          </a:r>
          <a:endParaRPr lang="en-US" sz="1600" b="1" kern="1200" baseline="0" dirty="0">
            <a:solidFill>
              <a:schemeClr val="accent1">
                <a:lumMod val="25000"/>
              </a:schemeClr>
            </a:solidFill>
          </a:endParaRPr>
        </a:p>
      </dsp:txBody>
      <dsp:txXfrm>
        <a:off x="1499344" y="1454650"/>
        <a:ext cx="1112624" cy="1738900"/>
      </dsp:txXfrm>
    </dsp:sp>
    <dsp:sp modelId="{F468CB9F-3B31-CE43-933F-DD877EFA776A}">
      <dsp:nvSpPr>
        <dsp:cNvPr id="0" name=""/>
        <dsp:cNvSpPr/>
      </dsp:nvSpPr>
      <dsp:spPr>
        <a:xfrm>
          <a:off x="2877660" y="1394460"/>
          <a:ext cx="1233004" cy="1859280"/>
        </a:xfrm>
        <a:prstGeom prst="roundRect">
          <a:avLst/>
        </a:prstGeom>
        <a:solidFill>
          <a:srgbClr val="92D050"/>
        </a:solidFill>
        <a:ln w="47625" cmpd="dbl">
          <a:solidFill>
            <a:srgbClr val="FFFC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baseline="0" dirty="0" smtClean="0">
              <a:solidFill>
                <a:schemeClr val="accent1">
                  <a:lumMod val="25000"/>
                </a:schemeClr>
              </a:solidFill>
            </a:rPr>
            <a:t>Do = </a:t>
          </a:r>
          <a:br>
            <a:rPr lang="en-US" sz="1600" b="1" kern="1200" baseline="0" dirty="0" smtClean="0">
              <a:solidFill>
                <a:schemeClr val="accent1">
                  <a:lumMod val="25000"/>
                </a:schemeClr>
              </a:solidFill>
            </a:rPr>
          </a:br>
          <a:r>
            <a:rPr lang="en-US" sz="1600" b="1" kern="1200" baseline="0" dirty="0" smtClean="0">
              <a:solidFill>
                <a:schemeClr val="accent1">
                  <a:lumMod val="25000"/>
                </a:schemeClr>
              </a:solidFill>
            </a:rPr>
            <a:t>Role Play</a:t>
          </a:r>
          <a:endParaRPr lang="en-US" sz="1600" b="1" kern="1200" baseline="0" dirty="0">
            <a:solidFill>
              <a:schemeClr val="accent1">
                <a:lumMod val="25000"/>
              </a:schemeClr>
            </a:solidFill>
          </a:endParaRPr>
        </a:p>
      </dsp:txBody>
      <dsp:txXfrm>
        <a:off x="2937850" y="1454650"/>
        <a:ext cx="1112624" cy="1738900"/>
      </dsp:txXfrm>
    </dsp:sp>
    <dsp:sp modelId="{B5CC3B60-9AE7-0141-8361-0D1DFF61D928}">
      <dsp:nvSpPr>
        <dsp:cNvPr id="0" name=""/>
        <dsp:cNvSpPr/>
      </dsp:nvSpPr>
      <dsp:spPr>
        <a:xfrm>
          <a:off x="4316165" y="1394460"/>
          <a:ext cx="1233004" cy="1859280"/>
        </a:xfrm>
        <a:prstGeom prst="roundRect">
          <a:avLst/>
        </a:prstGeom>
        <a:solidFill>
          <a:srgbClr val="92D050"/>
        </a:solidFill>
        <a:ln w="47625" cmpd="dbl">
          <a:solidFill>
            <a:srgbClr val="FFFC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baseline="0" dirty="0" smtClean="0">
              <a:solidFill>
                <a:schemeClr val="accent1">
                  <a:lumMod val="25000"/>
                </a:schemeClr>
              </a:solidFill>
            </a:rPr>
            <a:t>Practice =</a:t>
          </a:r>
          <a:br>
            <a:rPr lang="en-US" sz="1600" b="1" kern="1200" baseline="0" dirty="0" smtClean="0">
              <a:solidFill>
                <a:schemeClr val="accent1">
                  <a:lumMod val="25000"/>
                </a:schemeClr>
              </a:solidFill>
            </a:rPr>
          </a:br>
          <a:r>
            <a:rPr lang="en-US" sz="1600" b="1" kern="1200" baseline="0" dirty="0" smtClean="0">
              <a:solidFill>
                <a:schemeClr val="accent1">
                  <a:lumMod val="25000"/>
                </a:schemeClr>
              </a:solidFill>
            </a:rPr>
            <a:t>Rehearsal</a:t>
          </a:r>
          <a:endParaRPr lang="en-US" sz="1600" b="1" kern="1200" baseline="0" dirty="0">
            <a:solidFill>
              <a:schemeClr val="accent1">
                <a:lumMod val="25000"/>
              </a:schemeClr>
            </a:solidFill>
          </a:endParaRPr>
        </a:p>
      </dsp:txBody>
      <dsp:txXfrm>
        <a:off x="4376355" y="1454650"/>
        <a:ext cx="1112624" cy="1738900"/>
      </dsp:txXfrm>
    </dsp:sp>
    <dsp:sp modelId="{AF745838-6B08-8949-A5C4-83E7DFAD2AAD}">
      <dsp:nvSpPr>
        <dsp:cNvPr id="0" name=""/>
        <dsp:cNvSpPr/>
      </dsp:nvSpPr>
      <dsp:spPr>
        <a:xfrm>
          <a:off x="5754671" y="1394460"/>
          <a:ext cx="1233004" cy="1859280"/>
        </a:xfrm>
        <a:prstGeom prst="roundRect">
          <a:avLst/>
        </a:prstGeom>
        <a:solidFill>
          <a:srgbClr val="92D050"/>
        </a:solidFill>
        <a:ln w="47625" cmpd="dbl">
          <a:solidFill>
            <a:srgbClr val="FFFC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baseline="0" dirty="0" smtClean="0">
              <a:solidFill>
                <a:schemeClr val="accent1">
                  <a:lumMod val="25000"/>
                </a:schemeClr>
              </a:solidFill>
            </a:rPr>
            <a:t>Monitor Progress =</a:t>
          </a:r>
          <a:br>
            <a:rPr lang="en-US" sz="1600" b="1" kern="1200" baseline="0" dirty="0" smtClean="0">
              <a:solidFill>
                <a:schemeClr val="accent1">
                  <a:lumMod val="25000"/>
                </a:schemeClr>
              </a:solidFill>
            </a:rPr>
          </a:br>
          <a:r>
            <a:rPr lang="en-US" sz="1600" b="1" kern="1200" baseline="0" dirty="0" smtClean="0">
              <a:solidFill>
                <a:schemeClr val="accent1">
                  <a:lumMod val="25000"/>
                </a:schemeClr>
              </a:solidFill>
            </a:rPr>
            <a:t>more modeling? / practice?</a:t>
          </a:r>
          <a:endParaRPr lang="en-US" sz="1600" b="1" kern="1200" baseline="0" dirty="0">
            <a:solidFill>
              <a:schemeClr val="accent1">
                <a:lumMod val="25000"/>
              </a:schemeClr>
            </a:solidFill>
          </a:endParaRPr>
        </a:p>
      </dsp:txBody>
      <dsp:txXfrm>
        <a:off x="5814861" y="1454650"/>
        <a:ext cx="1112624" cy="1738900"/>
      </dsp:txXfrm>
    </dsp:sp>
    <dsp:sp modelId="{DC609AA7-7CC3-0447-9541-D13B38A5EF98}">
      <dsp:nvSpPr>
        <dsp:cNvPr id="0" name=""/>
        <dsp:cNvSpPr/>
      </dsp:nvSpPr>
      <dsp:spPr>
        <a:xfrm>
          <a:off x="7193177" y="1394460"/>
          <a:ext cx="1583350" cy="1859280"/>
        </a:xfrm>
        <a:prstGeom prst="roundRect">
          <a:avLst/>
        </a:prstGeom>
        <a:solidFill>
          <a:srgbClr val="92D050"/>
        </a:solidFill>
        <a:ln w="47625" cmpd="dbl">
          <a:solidFill>
            <a:srgbClr val="FFFC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baseline="0" dirty="0" smtClean="0">
              <a:solidFill>
                <a:schemeClr val="accent1">
                  <a:lumMod val="25000"/>
                </a:schemeClr>
              </a:solidFill>
            </a:rPr>
            <a:t>Generalization &amp; Maintain</a:t>
          </a:r>
          <a:endParaRPr lang="en-US" sz="1600" b="1" kern="1200" baseline="0" dirty="0">
            <a:solidFill>
              <a:schemeClr val="accent1">
                <a:lumMod val="25000"/>
              </a:schemeClr>
            </a:solidFill>
          </a:endParaRPr>
        </a:p>
      </dsp:txBody>
      <dsp:txXfrm>
        <a:off x="7270470" y="1471753"/>
        <a:ext cx="1428764" cy="1704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13086-21F5-D943-ABCA-FE493E33243C}">
      <dsp:nvSpPr>
        <dsp:cNvPr id="0" name=""/>
        <dsp:cNvSpPr/>
      </dsp:nvSpPr>
      <dsp:spPr>
        <a:xfrm>
          <a:off x="0" y="1916"/>
          <a:ext cx="8229600" cy="894638"/>
        </a:xfrm>
        <a:prstGeom prst="roundRect">
          <a:avLst/>
        </a:prstGeom>
        <a:noFill/>
        <a:ln w="38100" cap="flat" cmpd="sng" algn="ctr">
          <a:solidFill>
            <a:srgbClr val="008F00">
              <a:alpha val="33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solidFill>
                <a:schemeClr val="tx1"/>
              </a:solidFill>
            </a:rPr>
            <a:t>Do students receive feedback from teachers on their skill development throughout the day?</a:t>
          </a:r>
          <a:endParaRPr lang="en-US" sz="2000" kern="1200" dirty="0">
            <a:solidFill>
              <a:schemeClr val="tx1"/>
            </a:solidFill>
          </a:endParaRPr>
        </a:p>
      </dsp:txBody>
      <dsp:txXfrm>
        <a:off x="43673" y="45589"/>
        <a:ext cx="8142254" cy="807292"/>
      </dsp:txXfrm>
    </dsp:sp>
    <dsp:sp modelId="{C1F6DEF6-C439-9440-BCEB-1BB43BAE9A92}">
      <dsp:nvSpPr>
        <dsp:cNvPr id="0" name=""/>
        <dsp:cNvSpPr/>
      </dsp:nvSpPr>
      <dsp:spPr>
        <a:xfrm>
          <a:off x="0" y="908789"/>
          <a:ext cx="8229600" cy="894638"/>
        </a:xfrm>
        <a:prstGeom prst="roundRect">
          <a:avLst/>
        </a:prstGeom>
        <a:noFill/>
        <a:ln w="38100" cap="flat" cmpd="sng" algn="ctr">
          <a:solidFill>
            <a:srgbClr val="008F00">
              <a:alpha val="33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smtClean="0">
              <a:solidFill>
                <a:schemeClr val="tx1"/>
              </a:solidFill>
            </a:rPr>
            <a:t>Do we share with parents target skills and examples for use at home?</a:t>
          </a:r>
          <a:endParaRPr lang="en-US" sz="2000" kern="1200" dirty="0" smtClean="0">
            <a:solidFill>
              <a:schemeClr val="tx1"/>
            </a:solidFill>
          </a:endParaRPr>
        </a:p>
      </dsp:txBody>
      <dsp:txXfrm>
        <a:off x="43673" y="952462"/>
        <a:ext cx="8142254" cy="807292"/>
      </dsp:txXfrm>
    </dsp:sp>
    <dsp:sp modelId="{3BCA09E9-7A13-DB4A-8F15-FAF9FB825D15}">
      <dsp:nvSpPr>
        <dsp:cNvPr id="0" name=""/>
        <dsp:cNvSpPr/>
      </dsp:nvSpPr>
      <dsp:spPr>
        <a:xfrm>
          <a:off x="0" y="1815662"/>
          <a:ext cx="8229600" cy="894638"/>
        </a:xfrm>
        <a:prstGeom prst="roundRect">
          <a:avLst/>
        </a:prstGeom>
        <a:noFill/>
        <a:ln w="38100" cap="flat" cmpd="sng" algn="ctr">
          <a:solidFill>
            <a:srgbClr val="008F00">
              <a:alpha val="33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smtClean="0">
              <a:solidFill>
                <a:schemeClr val="tx1"/>
              </a:solidFill>
            </a:rPr>
            <a:t>Are appropriate replacement skills and role play examples identified from environment?</a:t>
          </a:r>
          <a:endParaRPr lang="en-US" sz="2000" kern="1200" dirty="0">
            <a:solidFill>
              <a:schemeClr val="tx1"/>
            </a:solidFill>
          </a:endParaRPr>
        </a:p>
      </dsp:txBody>
      <dsp:txXfrm>
        <a:off x="43673" y="1859335"/>
        <a:ext cx="8142254" cy="807292"/>
      </dsp:txXfrm>
    </dsp:sp>
    <dsp:sp modelId="{6BC08399-E9FD-7541-8CC7-27B928CD37A2}">
      <dsp:nvSpPr>
        <dsp:cNvPr id="0" name=""/>
        <dsp:cNvSpPr/>
      </dsp:nvSpPr>
      <dsp:spPr>
        <a:xfrm>
          <a:off x="0" y="2722535"/>
          <a:ext cx="8229600" cy="894638"/>
        </a:xfrm>
        <a:prstGeom prst="roundRect">
          <a:avLst/>
        </a:prstGeom>
        <a:noFill/>
        <a:ln w="38100" cap="flat" cmpd="sng" algn="ctr">
          <a:solidFill>
            <a:srgbClr val="008F00">
              <a:alpha val="33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smtClean="0">
              <a:solidFill>
                <a:schemeClr val="tx1"/>
              </a:solidFill>
            </a:rPr>
            <a:t>Do students have opportunities to practice in multiple settings and under variable conditions?</a:t>
          </a:r>
          <a:endParaRPr lang="en-US" sz="2000" kern="1200" dirty="0">
            <a:solidFill>
              <a:schemeClr val="tx1"/>
            </a:solidFill>
          </a:endParaRPr>
        </a:p>
      </dsp:txBody>
      <dsp:txXfrm>
        <a:off x="43673" y="2766208"/>
        <a:ext cx="8142254" cy="807292"/>
      </dsp:txXfrm>
    </dsp:sp>
    <dsp:sp modelId="{BCBC973F-A8FB-2840-A201-158BB72949A4}">
      <dsp:nvSpPr>
        <dsp:cNvPr id="0" name=""/>
        <dsp:cNvSpPr/>
      </dsp:nvSpPr>
      <dsp:spPr>
        <a:xfrm>
          <a:off x="0" y="3629408"/>
          <a:ext cx="8229600" cy="894638"/>
        </a:xfrm>
        <a:prstGeom prst="roundRect">
          <a:avLst/>
        </a:prstGeom>
        <a:noFill/>
        <a:ln w="38100" cap="flat" cmpd="sng" algn="ctr">
          <a:solidFill>
            <a:srgbClr val="008F00">
              <a:alpha val="33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smtClean="0">
              <a:solidFill>
                <a:schemeClr val="tx1"/>
              </a:solidFill>
            </a:rPr>
            <a:t>Are prompts available (posters, verbal phrases) in typical classroom and non-classroom settings to remind students of skills learned in small-group context?</a:t>
          </a:r>
          <a:endParaRPr lang="en-US" sz="2000" kern="1200" dirty="0">
            <a:solidFill>
              <a:schemeClr val="tx1"/>
            </a:solidFill>
          </a:endParaRPr>
        </a:p>
      </dsp:txBody>
      <dsp:txXfrm>
        <a:off x="43673" y="3673081"/>
        <a:ext cx="8142254" cy="807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09387-B784-EE48-BB8A-0FBCC6B5A9AF}">
      <dsp:nvSpPr>
        <dsp:cNvPr id="0" name=""/>
        <dsp:cNvSpPr/>
      </dsp:nvSpPr>
      <dsp:spPr>
        <a:xfrm>
          <a:off x="0" y="2594"/>
          <a:ext cx="8229600" cy="744860"/>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Select and prepare location for </a:t>
          </a:r>
          <a:r>
            <a:rPr lang="en-US" sz="2000" b="1" i="0" u="none" kern="1200" dirty="0" smtClean="0">
              <a:solidFill>
                <a:schemeClr val="tx1"/>
              </a:solidFill>
            </a:rPr>
            <a:t>social skills groups</a:t>
          </a:r>
          <a:endParaRPr lang="en-US" sz="2000" kern="1200" dirty="0">
            <a:solidFill>
              <a:schemeClr val="tx1"/>
            </a:solidFill>
          </a:endParaRPr>
        </a:p>
      </dsp:txBody>
      <dsp:txXfrm>
        <a:off x="36361" y="38955"/>
        <a:ext cx="8156878" cy="672138"/>
      </dsp:txXfrm>
    </dsp:sp>
    <dsp:sp modelId="{B46588AD-889D-3D4A-9B2B-6B06EB870A53}">
      <dsp:nvSpPr>
        <dsp:cNvPr id="0" name=""/>
        <dsp:cNvSpPr/>
      </dsp:nvSpPr>
      <dsp:spPr>
        <a:xfrm>
          <a:off x="0" y="757776"/>
          <a:ext cx="8229600" cy="744860"/>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schedule </a:t>
          </a:r>
          <a:endParaRPr lang="en-US" sz="2000" b="0" i="0" u="none" kern="1200" dirty="0">
            <a:solidFill>
              <a:schemeClr val="tx1"/>
            </a:solidFill>
          </a:endParaRPr>
        </a:p>
      </dsp:txBody>
      <dsp:txXfrm>
        <a:off x="36361" y="794137"/>
        <a:ext cx="8156878" cy="672138"/>
      </dsp:txXfrm>
    </dsp:sp>
    <dsp:sp modelId="{792CE17F-3D01-AE4A-8DE4-7937538222D3}">
      <dsp:nvSpPr>
        <dsp:cNvPr id="0" name=""/>
        <dsp:cNvSpPr/>
      </dsp:nvSpPr>
      <dsp:spPr>
        <a:xfrm>
          <a:off x="0" y="1512959"/>
          <a:ext cx="8229600" cy="744860"/>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Gather and prepare materials and supplies</a:t>
          </a:r>
          <a:endParaRPr lang="en-US" sz="2000" b="0" i="0" u="none" kern="1200" dirty="0">
            <a:solidFill>
              <a:schemeClr val="tx1"/>
            </a:solidFill>
          </a:endParaRPr>
        </a:p>
      </dsp:txBody>
      <dsp:txXfrm>
        <a:off x="36361" y="1549320"/>
        <a:ext cx="8156878" cy="672138"/>
      </dsp:txXfrm>
    </dsp:sp>
    <dsp:sp modelId="{4527D8F8-3D58-954D-ADB5-30F229749AD1}">
      <dsp:nvSpPr>
        <dsp:cNvPr id="0" name=""/>
        <dsp:cNvSpPr/>
      </dsp:nvSpPr>
      <dsp:spPr>
        <a:xfrm>
          <a:off x="0" y="2268142"/>
          <a:ext cx="8229600" cy="744860"/>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list of </a:t>
          </a:r>
          <a:r>
            <a:rPr lang="en-US" sz="2000" b="1" i="0" u="none" kern="1200" dirty="0" smtClean="0">
              <a:solidFill>
                <a:schemeClr val="tx1"/>
              </a:solidFill>
            </a:rPr>
            <a:t>teaching </a:t>
          </a:r>
          <a:r>
            <a:rPr lang="en-US" sz="2000" b="1" i="0" u="none" kern="1200" dirty="0" smtClean="0">
              <a:solidFill>
                <a:schemeClr val="tx1"/>
              </a:solidFill>
            </a:rPr>
            <a:t>procedures (e.g., previous review, goal setting, </a:t>
          </a:r>
          <a:r>
            <a:rPr lang="en-US" sz="2000" b="1" i="0" u="none" kern="1200" dirty="0" smtClean="0">
              <a:solidFill>
                <a:schemeClr val="tx1"/>
              </a:solidFill>
            </a:rPr>
            <a:t>practice)</a:t>
          </a:r>
          <a:endParaRPr lang="en-US" sz="2000" b="0" i="0" u="none" kern="1200" dirty="0">
            <a:solidFill>
              <a:schemeClr val="tx1"/>
            </a:solidFill>
          </a:endParaRPr>
        </a:p>
      </dsp:txBody>
      <dsp:txXfrm>
        <a:off x="36361" y="2304503"/>
        <a:ext cx="8156878" cy="672138"/>
      </dsp:txXfrm>
    </dsp:sp>
    <dsp:sp modelId="{3DBE42DC-8C35-B74F-8955-882737DCB426}">
      <dsp:nvSpPr>
        <dsp:cNvPr id="0" name=""/>
        <dsp:cNvSpPr/>
      </dsp:nvSpPr>
      <dsp:spPr>
        <a:xfrm>
          <a:off x="0" y="3023325"/>
          <a:ext cx="8229600" cy="744860"/>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a:t>
          </a:r>
          <a:r>
            <a:rPr lang="en-US" sz="2000" b="1" i="0" u="none" kern="1200" dirty="0" smtClean="0">
              <a:solidFill>
                <a:schemeClr val="tx1"/>
              </a:solidFill>
            </a:rPr>
            <a:t>data collection tools for monitoring </a:t>
          </a:r>
          <a:r>
            <a:rPr lang="en-US" sz="2000" b="1" i="0" u="none" kern="1200" smtClean="0">
              <a:solidFill>
                <a:schemeClr val="tx1"/>
              </a:solidFill>
            </a:rPr>
            <a:t>skill development within </a:t>
          </a:r>
          <a:r>
            <a:rPr lang="en-US" sz="2000" b="1" i="0" u="none" kern="1200" dirty="0" smtClean="0">
              <a:solidFill>
                <a:schemeClr val="tx1"/>
              </a:solidFill>
            </a:rPr>
            <a:t>and outside of groups (e.g</a:t>
          </a:r>
          <a:r>
            <a:rPr lang="en-US" sz="2000" b="1" i="0" u="none" kern="1200" dirty="0" smtClean="0">
              <a:solidFill>
                <a:schemeClr val="tx1"/>
              </a:solidFill>
            </a:rPr>
            <a:t>., data summary, progress monitoring, reinforcement, reminders)</a:t>
          </a:r>
          <a:endParaRPr lang="en-US" sz="2000" b="0" i="0" u="none" kern="1200" dirty="0">
            <a:solidFill>
              <a:schemeClr val="tx1"/>
            </a:solidFill>
          </a:endParaRPr>
        </a:p>
      </dsp:txBody>
      <dsp:txXfrm>
        <a:off x="36361" y="3059686"/>
        <a:ext cx="8156878" cy="672138"/>
      </dsp:txXfrm>
    </dsp:sp>
    <dsp:sp modelId="{66392B60-15D1-F542-966D-0F20DD44D4E4}">
      <dsp:nvSpPr>
        <dsp:cNvPr id="0" name=""/>
        <dsp:cNvSpPr/>
      </dsp:nvSpPr>
      <dsp:spPr>
        <a:xfrm>
          <a:off x="0" y="3778507"/>
          <a:ext cx="8229600" cy="744860"/>
        </a:xfrm>
        <a:prstGeom prst="roundRect">
          <a:avLst/>
        </a:prstGeom>
        <a:noFill/>
        <a:ln w="50800">
          <a:solidFill>
            <a:srgbClr val="008F00">
              <a:alpha val="61000"/>
            </a:srgb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i="0" u="none" kern="1200" dirty="0" smtClean="0">
              <a:solidFill>
                <a:schemeClr val="tx1"/>
              </a:solidFill>
            </a:rPr>
            <a:t>Develop checklist for assessing implementation fidelity</a:t>
          </a:r>
          <a:endParaRPr lang="en-US" sz="2000" b="0" i="0" u="none" kern="1200" dirty="0">
            <a:solidFill>
              <a:schemeClr val="tx1"/>
            </a:solidFill>
          </a:endParaRPr>
        </a:p>
      </dsp:txBody>
      <dsp:txXfrm>
        <a:off x="36361" y="3814868"/>
        <a:ext cx="8156878" cy="6721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defRPr>
            </a:lvl1pPr>
          </a:lstStyle>
          <a:p>
            <a:pPr>
              <a:defRPr/>
            </a:pPr>
            <a:endParaRPr lang="en-US"/>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defRPr>
            </a:lvl1pPr>
          </a:lstStyle>
          <a:p>
            <a:pPr>
              <a:defRPr/>
            </a:pPr>
            <a:endParaRPr lang="en-US"/>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defRPr>
            </a:lvl1pPr>
          </a:lstStyle>
          <a:p>
            <a:pPr>
              <a:defRPr/>
            </a:pPr>
            <a:endParaRPr lang="en-US"/>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8" charset="0"/>
              </a:defRPr>
            </a:lvl1pPr>
          </a:lstStyle>
          <a:p>
            <a:pPr>
              <a:defRPr/>
            </a:pPr>
            <a:fld id="{59A0837B-EFC4-B14E-A384-B25E1D18DF4A}" type="slidenum">
              <a:rPr lang="en-US"/>
              <a:pPr>
                <a:defRPr/>
              </a:pPr>
              <a:t>‹#›</a:t>
            </a:fld>
            <a:endParaRPr lang="en-US"/>
          </a:p>
        </p:txBody>
      </p:sp>
    </p:spTree>
    <p:extLst>
      <p:ext uri="{BB962C8B-B14F-4D97-AF65-F5344CB8AC3E}">
        <p14:creationId xmlns:p14="http://schemas.microsoft.com/office/powerpoint/2010/main" val="62459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8" charset="0"/>
              </a:defRPr>
            </a:lvl1pPr>
          </a:lstStyle>
          <a:p>
            <a:pPr>
              <a:defRPr/>
            </a:pPr>
            <a:fld id="{7C815DC9-AE46-024B-9D9C-C031869FF504}" type="slidenum">
              <a:rPr lang="en-US"/>
              <a:pPr>
                <a:defRPr/>
              </a:pPr>
              <a:t>‹#›</a:t>
            </a:fld>
            <a:endParaRPr lang="en-US"/>
          </a:p>
        </p:txBody>
      </p:sp>
    </p:spTree>
    <p:extLst>
      <p:ext uri="{BB962C8B-B14F-4D97-AF65-F5344CB8AC3E}">
        <p14:creationId xmlns:p14="http://schemas.microsoft.com/office/powerpoint/2010/main" val="377243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youtube.com/watch?v=f8Jhy_LxWDk"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GMo5aAm2rVw"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indent="0">
              <a:buFontTx/>
              <a:buNone/>
            </a:pPr>
            <a:r>
              <a:rPr lang="en-US" dirty="0" smtClean="0">
                <a:latin typeface="Arial" pitchFamily="-1" charset="0"/>
                <a:ea typeface="ＭＳ Ｐゴシック" pitchFamily="-108" charset="-128"/>
                <a:cs typeface="ＭＳ Ｐゴシック" pitchFamily="-108" charset="-128"/>
              </a:rPr>
              <a:t>Add</a:t>
            </a:r>
            <a:r>
              <a:rPr lang="en-US" baseline="0" dirty="0" smtClean="0">
                <a:latin typeface="Arial" pitchFamily="-1" charset="0"/>
                <a:ea typeface="ＭＳ Ｐゴシック" pitchFamily="-108" charset="-128"/>
                <a:cs typeface="ＭＳ Ｐゴシック" pitchFamily="-108" charset="-128"/>
              </a:rPr>
              <a:t> trainer names for your event</a:t>
            </a:r>
          </a:p>
          <a:p>
            <a:pPr marL="0" indent="0">
              <a:buFontTx/>
              <a:buNone/>
            </a:pPr>
            <a:endParaRPr lang="en-US" dirty="0">
              <a:latin typeface="Arial" pitchFamily="-1" charset="0"/>
              <a:ea typeface="ＭＳ Ｐゴシック" pitchFamily="-108" charset="-128"/>
              <a:cs typeface="ＭＳ Ｐゴシック" pitchFamily="-108" charset="-128"/>
            </a:endParaRPr>
          </a:p>
        </p:txBody>
      </p:sp>
      <p:sp>
        <p:nvSpPr>
          <p:cNvPr id="21508" name="Slide Number Placeholder 3"/>
          <p:cNvSpPr>
            <a:spLocks noGrp="1"/>
          </p:cNvSpPr>
          <p:nvPr>
            <p:ph type="sldNum" sz="quarter" idx="5"/>
          </p:nvPr>
        </p:nvSpPr>
        <p:spPr>
          <a:noFill/>
        </p:spPr>
        <p:txBody>
          <a:bodyPr/>
          <a:lstStyle/>
          <a:p>
            <a:fld id="{075ACD24-F3E1-7541-A3C0-23C2C100C846}" type="slidenum">
              <a:rPr lang="en-US"/>
              <a:pPr/>
              <a:t>1</a:t>
            </a:fld>
            <a:endParaRPr lang="en-US"/>
          </a:p>
        </p:txBody>
      </p:sp>
    </p:spTree>
    <p:extLst>
      <p:ext uri="{BB962C8B-B14F-4D97-AF65-F5344CB8AC3E}">
        <p14:creationId xmlns:p14="http://schemas.microsoft.com/office/powerpoint/2010/main" val="4057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baseline="0"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27652" name="Slide Number Placeholder 3"/>
          <p:cNvSpPr>
            <a:spLocks noGrp="1"/>
          </p:cNvSpPr>
          <p:nvPr>
            <p:ph type="sldNum" sz="quarter" idx="5"/>
          </p:nvPr>
        </p:nvSpPr>
        <p:spPr>
          <a:noFill/>
        </p:spPr>
        <p:txBody>
          <a:bodyPr/>
          <a:lstStyle/>
          <a:p>
            <a:fld id="{71426384-DA04-9147-BD2C-A7E4A3624BF2}" type="slidenum">
              <a:rPr lang="en-US"/>
              <a:pPr/>
              <a:t>11</a:t>
            </a:fld>
            <a:endParaRPr lang="en-US"/>
          </a:p>
        </p:txBody>
      </p:sp>
    </p:spTree>
    <p:extLst>
      <p:ext uri="{BB962C8B-B14F-4D97-AF65-F5344CB8AC3E}">
        <p14:creationId xmlns:p14="http://schemas.microsoft.com/office/powerpoint/2010/main" val="31134158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115</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This activity is not in the workbook</a:t>
            </a:r>
            <a:r>
              <a:rPr lang="mr-IN" dirty="0" smtClean="0">
                <a:latin typeface="Arial" pitchFamily="-1" charset="0"/>
              </a:rPr>
              <a:t>…</a:t>
            </a:r>
            <a:r>
              <a:rPr lang="en-US" dirty="0" smtClean="0">
                <a:latin typeface="Arial" pitchFamily="-1" charset="0"/>
              </a:rPr>
              <a:t>.</a:t>
            </a:r>
          </a:p>
          <a:p>
            <a:pPr eaLnBrk="1" hangingPunct="1"/>
            <a:r>
              <a:rPr lang="en-US" dirty="0" smtClean="0">
                <a:latin typeface="Arial" pitchFamily="-1" charset="0"/>
              </a:rPr>
              <a:t>Check! </a:t>
            </a:r>
          </a:p>
          <a:p>
            <a:pPr eaLnBrk="1" hangingPunct="1"/>
            <a:endParaRPr lang="en-US" dirty="0" smtClean="0">
              <a:latin typeface="Arial" pitchFamily="-1" charset="0"/>
            </a:endParaRPr>
          </a:p>
          <a:p>
            <a:pPr eaLnBrk="1" hangingPunct="1"/>
            <a:r>
              <a:rPr lang="en-US" dirty="0" smtClean="0">
                <a:latin typeface="Arial" pitchFamily="-1" charset="0"/>
              </a:rPr>
              <a:t>Add</a:t>
            </a:r>
            <a:r>
              <a:rPr lang="en-US" baseline="0" dirty="0" smtClean="0">
                <a:latin typeface="Arial" pitchFamily="-1" charset="0"/>
              </a:rPr>
              <a:t> page/reference to workbook here </a:t>
            </a:r>
          </a:p>
          <a:p>
            <a:pPr eaLnBrk="1" hangingPunct="1"/>
            <a:r>
              <a:rPr lang="en-US" baseline="0" dirty="0" smtClean="0">
                <a:latin typeface="Arial" pitchFamily="-1" charset="0"/>
              </a:rPr>
              <a:t>Lots of folks already have point card—ask @ how much time needed for this activity </a:t>
            </a:r>
            <a:endParaRPr lang="en-US" dirty="0">
              <a:latin typeface="Arial" pitchFamily="-1" charset="0"/>
            </a:endParaRPr>
          </a:p>
        </p:txBody>
      </p:sp>
    </p:spTree>
    <p:extLst>
      <p:ext uri="{BB962C8B-B14F-4D97-AF65-F5344CB8AC3E}">
        <p14:creationId xmlns:p14="http://schemas.microsoft.com/office/powerpoint/2010/main" val="14563741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Intended to</a:t>
            </a:r>
            <a:r>
              <a:rPr lang="en-US" baseline="0" dirty="0" smtClean="0"/>
              <a:t> be a quick overview of social skills instruction; have participants evaluate how current practices match critical features and implementation guidelines for T2</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116</a:t>
            </a:fld>
            <a:endParaRPr lang="en-US"/>
          </a:p>
        </p:txBody>
      </p:sp>
    </p:spTree>
    <p:extLst>
      <p:ext uri="{BB962C8B-B14F-4D97-AF65-F5344CB8AC3E}">
        <p14:creationId xmlns:p14="http://schemas.microsoft.com/office/powerpoint/2010/main" val="21620637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baseline="0" dirty="0" smtClean="0">
                <a:latin typeface="Arial" pitchFamily="-1" charset="0"/>
                <a:ea typeface="ＭＳ Ｐゴシック" pitchFamily="-108" charset="-128"/>
                <a:cs typeface="ＭＳ Ｐゴシック" pitchFamily="-108" charset="-128"/>
              </a:rPr>
              <a:t>Use these sub steps to highlight each part of the social skills example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117</a:t>
            </a:fld>
            <a:endParaRPr lang="en-US"/>
          </a:p>
        </p:txBody>
      </p:sp>
    </p:spTree>
    <p:extLst>
      <p:ext uri="{BB962C8B-B14F-4D97-AF65-F5344CB8AC3E}">
        <p14:creationId xmlns:p14="http://schemas.microsoft.com/office/powerpoint/2010/main" val="4308638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critical</a:t>
            </a:r>
            <a:r>
              <a:rPr lang="en-US" baseline="0" dirty="0" smtClean="0"/>
              <a:t> features for </a:t>
            </a:r>
            <a:r>
              <a:rPr lang="en-US" baseline="0" dirty="0" err="1" smtClean="0"/>
              <a:t>ss</a:t>
            </a:r>
            <a:r>
              <a:rPr lang="en-US" baseline="0" dirty="0" smtClean="0"/>
              <a:t> groups; if </a:t>
            </a:r>
            <a:r>
              <a:rPr lang="en-US" baseline="0" dirty="0" err="1" smtClean="0"/>
              <a:t>ss</a:t>
            </a:r>
            <a:r>
              <a:rPr lang="en-US" baseline="0" dirty="0" smtClean="0"/>
              <a:t> groups already exist, evaluate if they have these features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118</a:t>
            </a:fld>
            <a:endParaRPr lang="en-US"/>
          </a:p>
        </p:txBody>
      </p:sp>
    </p:spTree>
    <p:extLst>
      <p:ext uri="{BB962C8B-B14F-4D97-AF65-F5344CB8AC3E}">
        <p14:creationId xmlns:p14="http://schemas.microsoft.com/office/powerpoint/2010/main" val="32164216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baseline="0" dirty="0" smtClean="0">
                <a:latin typeface="Arial" pitchFamily="-1" charset="0"/>
                <a:ea typeface="ＭＳ Ｐゴシック" pitchFamily="-108" charset="-128"/>
                <a:cs typeface="ＭＳ Ｐゴシック" pitchFamily="-108" charset="-128"/>
              </a:rPr>
              <a:t>Use these sub steps to highlight each part of the social skills example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121</a:t>
            </a:fld>
            <a:endParaRPr lang="en-US"/>
          </a:p>
        </p:txBody>
      </p:sp>
    </p:spTree>
    <p:extLst>
      <p:ext uri="{BB962C8B-B14F-4D97-AF65-F5344CB8AC3E}">
        <p14:creationId xmlns:p14="http://schemas.microsoft.com/office/powerpoint/2010/main" val="19800942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 all sub steps using</a:t>
            </a:r>
            <a:r>
              <a:rPr lang="en-US" baseline="0" dirty="0" smtClean="0"/>
              <a:t> this format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36733013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123</a:t>
            </a:fld>
            <a:endParaRPr lang="en-US"/>
          </a:p>
        </p:txBody>
      </p:sp>
    </p:spTree>
    <p:extLst>
      <p:ext uri="{BB962C8B-B14F-4D97-AF65-F5344CB8AC3E}">
        <p14:creationId xmlns:p14="http://schemas.microsoft.com/office/powerpoint/2010/main" val="1556049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124</a:t>
            </a:fld>
            <a:endParaRPr lang="en-US"/>
          </a:p>
        </p:txBody>
      </p:sp>
    </p:spTree>
    <p:extLst>
      <p:ext uri="{BB962C8B-B14F-4D97-AF65-F5344CB8AC3E}">
        <p14:creationId xmlns:p14="http://schemas.microsoft.com/office/powerpoint/2010/main" val="18059463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126</a:t>
            </a:fld>
            <a:endParaRPr lang="en-US"/>
          </a:p>
        </p:txBody>
      </p:sp>
    </p:spTree>
    <p:extLst>
      <p:ext uri="{BB962C8B-B14F-4D97-AF65-F5344CB8AC3E}">
        <p14:creationId xmlns:p14="http://schemas.microsoft.com/office/powerpoint/2010/main" val="19048529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baseline="0" dirty="0" smtClean="0">
                <a:latin typeface="Arial" pitchFamily="-1" charset="0"/>
                <a:ea typeface="ＭＳ Ｐゴシック" pitchFamily="-108" charset="-128"/>
                <a:cs typeface="ＭＳ Ｐゴシック" pitchFamily="-108" charset="-128"/>
              </a:rPr>
              <a:t>Use these sub steps to highlight each part of the social skills example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solidFill>
                  <a:srgbClr val="000000"/>
                </a:solidFill>
              </a:rPr>
              <a:pPr/>
              <a:t>129</a:t>
            </a:fld>
            <a:endParaRPr lang="en-US">
              <a:solidFill>
                <a:srgbClr val="000000"/>
              </a:solidFill>
            </a:endParaRPr>
          </a:p>
        </p:txBody>
      </p:sp>
    </p:spTree>
    <p:extLst>
      <p:ext uri="{BB962C8B-B14F-4D97-AF65-F5344CB8AC3E}">
        <p14:creationId xmlns:p14="http://schemas.microsoft.com/office/powerpoint/2010/main" val="346963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12</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6894245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39816270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Sara’s slide </a:t>
            </a:r>
          </a:p>
          <a:p>
            <a:r>
              <a:rPr lang="en-US" dirty="0" smtClean="0"/>
              <a:t>Tier 1 Leadership</a:t>
            </a:r>
            <a:r>
              <a:rPr lang="en-US" baseline="0" dirty="0" smtClean="0"/>
              <a:t> Team might address SEL programming AND PBIS</a:t>
            </a:r>
            <a:endParaRPr lang="en-US" dirty="0" smtClean="0"/>
          </a:p>
          <a:p>
            <a:r>
              <a:rPr lang="en-US" dirty="0" smtClean="0"/>
              <a:t>Giving</a:t>
            </a:r>
            <a:r>
              <a:rPr lang="en-US" baseline="0" dirty="0" smtClean="0"/>
              <a:t> scripts/cheat sheets to help teachers make links</a:t>
            </a:r>
            <a:endParaRPr lang="en-US" dirty="0" smtClean="0"/>
          </a:p>
          <a:p>
            <a:r>
              <a:rPr lang="en-US" dirty="0" smtClean="0"/>
              <a:t>Integrating PBIS teaching/lessons intro Morning Meeting (Responsive</a:t>
            </a:r>
            <a:r>
              <a:rPr lang="en-US" baseline="0" dirty="0" smtClean="0"/>
              <a:t> Classroom)</a:t>
            </a:r>
          </a:p>
          <a:p>
            <a:r>
              <a:rPr lang="en-US" baseline="0" dirty="0" err="1" smtClean="0"/>
              <a:t>Crosswalking</a:t>
            </a:r>
            <a:r>
              <a:rPr lang="en-US" baseline="0" dirty="0" smtClean="0"/>
              <a:t> the language from various curricula</a:t>
            </a:r>
            <a:endParaRPr lang="en-US" dirty="0"/>
          </a:p>
        </p:txBody>
      </p:sp>
      <p:sp>
        <p:nvSpPr>
          <p:cNvPr id="4" name="Slide Number Placeholder 3"/>
          <p:cNvSpPr>
            <a:spLocks noGrp="1"/>
          </p:cNvSpPr>
          <p:nvPr>
            <p:ph type="sldNum" sz="quarter" idx="10"/>
          </p:nvPr>
        </p:nvSpPr>
        <p:spPr/>
        <p:txBody>
          <a:bodyPr/>
          <a:lstStyle/>
          <a:p>
            <a:fld id="{720D244A-18DF-2840-A62B-DF94C02BE8A9}" type="slidenum">
              <a:rPr lang="en-US" smtClean="0"/>
              <a:pPr/>
              <a:t>131</a:t>
            </a:fld>
            <a:endParaRPr lang="en-US"/>
          </a:p>
        </p:txBody>
      </p:sp>
    </p:spTree>
    <p:extLst>
      <p:ext uri="{BB962C8B-B14F-4D97-AF65-F5344CB8AC3E}">
        <p14:creationId xmlns:p14="http://schemas.microsoft.com/office/powerpoint/2010/main" val="42777254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baseline="0" dirty="0" smtClean="0">
                <a:latin typeface="Arial" pitchFamily="-1" charset="0"/>
                <a:ea typeface="ＭＳ Ｐゴシック" pitchFamily="-108" charset="-128"/>
                <a:cs typeface="ＭＳ Ｐゴシック" pitchFamily="-108" charset="-128"/>
              </a:rPr>
              <a:t>Use these sub steps to highlight each part of the social skills example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solidFill>
                  <a:srgbClr val="000000"/>
                </a:solidFill>
              </a:rPr>
              <a:pPr/>
              <a:t>132</a:t>
            </a:fld>
            <a:endParaRPr lang="en-US">
              <a:solidFill>
                <a:srgbClr val="000000"/>
              </a:solidFill>
            </a:endParaRPr>
          </a:p>
        </p:txBody>
      </p:sp>
    </p:spTree>
    <p:extLst>
      <p:ext uri="{BB962C8B-B14F-4D97-AF65-F5344CB8AC3E}">
        <p14:creationId xmlns:p14="http://schemas.microsoft.com/office/powerpoint/2010/main" val="1647813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133</a:t>
            </a:fld>
            <a:endParaRPr lang="en-US">
              <a:solidFill>
                <a:srgbClr val="000000"/>
              </a:solidFill>
            </a:endParaRPr>
          </a:p>
        </p:txBody>
      </p:sp>
    </p:spTree>
    <p:extLst>
      <p:ext uri="{BB962C8B-B14F-4D97-AF65-F5344CB8AC3E}">
        <p14:creationId xmlns:p14="http://schemas.microsoft.com/office/powerpoint/2010/main" val="33017327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135</a:t>
            </a:fld>
            <a:endParaRPr lang="en-US"/>
          </a:p>
        </p:txBody>
      </p:sp>
    </p:spTree>
    <p:extLst>
      <p:ext uri="{BB962C8B-B14F-4D97-AF65-F5344CB8AC3E}">
        <p14:creationId xmlns:p14="http://schemas.microsoft.com/office/powerpoint/2010/main" val="20036726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Workbook page 57</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137</a:t>
            </a:fld>
            <a:endParaRPr lang="en-US"/>
          </a:p>
        </p:txBody>
      </p:sp>
    </p:spTree>
    <p:extLst>
      <p:ext uri="{BB962C8B-B14F-4D97-AF65-F5344CB8AC3E}">
        <p14:creationId xmlns:p14="http://schemas.microsoft.com/office/powerpoint/2010/main" val="40094413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gets to evaluation and progress</a:t>
            </a:r>
            <a:r>
              <a:rPr lang="en-US" baseline="0" dirty="0" smtClean="0"/>
              <a:t> monitoring that we’ll spend more time on in day 3</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138</a:t>
            </a:fld>
            <a:endParaRPr lang="en-US"/>
          </a:p>
        </p:txBody>
      </p:sp>
    </p:spTree>
    <p:extLst>
      <p:ext uri="{BB962C8B-B14F-4D97-AF65-F5344CB8AC3E}">
        <p14:creationId xmlns:p14="http://schemas.microsoft.com/office/powerpoint/2010/main" val="16003932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36401499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142</a:t>
            </a:fld>
            <a:endParaRPr lang="en-US"/>
          </a:p>
        </p:txBody>
      </p:sp>
    </p:spTree>
    <p:extLst>
      <p:ext uri="{BB962C8B-B14F-4D97-AF65-F5344CB8AC3E}">
        <p14:creationId xmlns:p14="http://schemas.microsoft.com/office/powerpoint/2010/main" val="26841291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guidelines </a:t>
            </a:r>
            <a:r>
              <a:rPr lang="en-US" dirty="0" smtClean="0"/>
              <a:t>as</a:t>
            </a:r>
            <a:r>
              <a:rPr lang="en-US" baseline="0" dirty="0" smtClean="0"/>
              <a:t> a check list for teams prior to starting the activity. But teach the content in the sub steps with the format above- then this can just be the guidelines checklist because content has already been taught </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189802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13</a:t>
            </a:fld>
            <a:endParaRPr lang="en-US"/>
          </a:p>
        </p:txBody>
      </p:sp>
    </p:spTree>
    <p:extLst>
      <p:ext uri="{BB962C8B-B14F-4D97-AF65-F5344CB8AC3E}">
        <p14:creationId xmlns:p14="http://schemas.microsoft.com/office/powerpoint/2010/main" val="34121075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144</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Add</a:t>
            </a:r>
            <a:r>
              <a:rPr lang="en-US" baseline="0" dirty="0" smtClean="0">
                <a:latin typeface="Arial" pitchFamily="-1" charset="0"/>
              </a:rPr>
              <a:t> page/reference to workbook here </a:t>
            </a:r>
          </a:p>
          <a:p>
            <a:pPr eaLnBrk="1" hangingPunct="1"/>
            <a:endParaRPr lang="en-US" dirty="0">
              <a:latin typeface="Arial" pitchFamily="-1" charset="0"/>
            </a:endParaRPr>
          </a:p>
        </p:txBody>
      </p:sp>
    </p:spTree>
    <p:extLst>
      <p:ext uri="{BB962C8B-B14F-4D97-AF65-F5344CB8AC3E}">
        <p14:creationId xmlns:p14="http://schemas.microsoft.com/office/powerpoint/2010/main" val="20101354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baseline="0"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145</a:t>
            </a:fld>
            <a:endParaRPr lang="en-US"/>
          </a:p>
        </p:txBody>
      </p:sp>
    </p:spTree>
    <p:extLst>
      <p:ext uri="{BB962C8B-B14F-4D97-AF65-F5344CB8AC3E}">
        <p14:creationId xmlns:p14="http://schemas.microsoft.com/office/powerpoint/2010/main" val="5174719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146</a:t>
            </a:fld>
            <a:endParaRPr lang="en-US"/>
          </a:p>
        </p:txBody>
      </p:sp>
    </p:spTree>
    <p:extLst>
      <p:ext uri="{BB962C8B-B14F-4D97-AF65-F5344CB8AC3E}">
        <p14:creationId xmlns:p14="http://schemas.microsoft.com/office/powerpoint/2010/main" val="20273963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Workbook p.61</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148</a:t>
            </a:fld>
            <a:endParaRPr lang="en-US"/>
          </a:p>
        </p:txBody>
      </p:sp>
    </p:spTree>
    <p:extLst>
      <p:ext uri="{BB962C8B-B14F-4D97-AF65-F5344CB8AC3E}">
        <p14:creationId xmlns:p14="http://schemas.microsoft.com/office/powerpoint/2010/main" val="236133291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Arial" charset="0"/>
                <a:ea typeface="ＭＳ Ｐゴシック" charset="0"/>
              </a:defRPr>
            </a:lvl1pPr>
            <a:lvl2pPr marL="729057" indent="-280406" defTabSz="914437">
              <a:defRPr sz="1200">
                <a:solidFill>
                  <a:schemeClr val="tx1"/>
                </a:solidFill>
                <a:latin typeface="Arial" charset="0"/>
                <a:ea typeface="ＭＳ Ｐゴシック" charset="0"/>
              </a:defRPr>
            </a:lvl2pPr>
            <a:lvl3pPr marL="1121626" indent="-224325" defTabSz="914437">
              <a:defRPr sz="1200">
                <a:solidFill>
                  <a:schemeClr val="tx1"/>
                </a:solidFill>
                <a:latin typeface="Arial" charset="0"/>
                <a:ea typeface="ＭＳ Ｐゴシック" charset="0"/>
              </a:defRPr>
            </a:lvl3pPr>
            <a:lvl4pPr marL="1570276" indent="-224325" defTabSz="914437">
              <a:defRPr sz="1200">
                <a:solidFill>
                  <a:schemeClr val="tx1"/>
                </a:solidFill>
                <a:latin typeface="Arial" charset="0"/>
                <a:ea typeface="ＭＳ Ｐゴシック" charset="0"/>
              </a:defRPr>
            </a:lvl4pPr>
            <a:lvl5pPr marL="2018927" indent="-224325" defTabSz="914437">
              <a:defRPr sz="1200">
                <a:solidFill>
                  <a:schemeClr val="tx1"/>
                </a:solidFill>
                <a:latin typeface="Arial"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Arial"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Arial"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Arial"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Arial" charset="0"/>
                <a:ea typeface="ＭＳ Ｐゴシック" charset="0"/>
              </a:defRPr>
            </a:lvl9pPr>
          </a:lstStyle>
          <a:p>
            <a:fld id="{31A9D9BC-DCD3-334F-ADF7-3DF7B0AA91C6}" type="slidenum">
              <a:rPr lang="en-US">
                <a:latin typeface="Tw Cen MT"/>
              </a:rPr>
              <a:pPr/>
              <a:t>149</a:t>
            </a:fld>
            <a:endParaRPr lang="en-US" dirty="0">
              <a:latin typeface="Tw Cen MT"/>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Tw Cen MT"/>
              </a:rPr>
              <a:t>MW  slide</a:t>
            </a:r>
          </a:p>
          <a:p>
            <a:r>
              <a:rPr lang="en-US" dirty="0" smtClean="0">
                <a:latin typeface="Tw Cen MT"/>
              </a:rPr>
              <a:t>Solid understanding of WHY CICO works </a:t>
            </a:r>
          </a:p>
          <a:p>
            <a:r>
              <a:rPr lang="en-US" dirty="0" smtClean="0">
                <a:latin typeface="Tw Cen MT"/>
              </a:rPr>
              <a:t>Clarify </a:t>
            </a:r>
            <a:r>
              <a:rPr lang="en-US" dirty="0">
                <a:latin typeface="Tw Cen MT"/>
              </a:rPr>
              <a:t>first bullet point, NOT the same training as today’s but within their building, their building’s specific decision rules etc. of how Tier IIT systems and </a:t>
            </a:r>
            <a:r>
              <a:rPr lang="en-US" dirty="0" err="1">
                <a:latin typeface="Tw Cen MT"/>
              </a:rPr>
              <a:t>Cico</a:t>
            </a:r>
            <a:r>
              <a:rPr lang="en-US" dirty="0">
                <a:latin typeface="Tw Cen MT"/>
              </a:rPr>
              <a:t> will work in THEIR building</a:t>
            </a:r>
          </a:p>
        </p:txBody>
      </p:sp>
    </p:spTree>
    <p:extLst>
      <p:ext uri="{BB962C8B-B14F-4D97-AF65-F5344CB8AC3E}">
        <p14:creationId xmlns:p14="http://schemas.microsoft.com/office/powerpoint/2010/main" val="30430944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Example </a:t>
            </a:r>
            <a:r>
              <a:rPr lang="en-US" dirty="0"/>
              <a:t>of providing information</a:t>
            </a:r>
            <a:r>
              <a:rPr lang="en-US" baseline="0" dirty="0"/>
              <a:t> to all staff.  Important to have written in staff handbook, student handbook, and parent handbook! </a:t>
            </a:r>
          </a:p>
          <a:p>
            <a:r>
              <a:rPr lang="en-US" baseline="0" dirty="0" smtClean="0"/>
              <a:t>Appendix ? </a:t>
            </a:r>
            <a:endParaRPr lang="en-US" baseline="0"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150</a:t>
            </a:fld>
            <a:endParaRPr lang="en-US" dirty="0"/>
          </a:p>
        </p:txBody>
      </p:sp>
    </p:spTree>
    <p:extLst>
      <p:ext uri="{BB962C8B-B14F-4D97-AF65-F5344CB8AC3E}">
        <p14:creationId xmlns:p14="http://schemas.microsoft.com/office/powerpoint/2010/main" val="16100434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151</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baseline="0" dirty="0" smtClean="0">
                <a:latin typeface="Arial" pitchFamily="-1" charset="0"/>
              </a:rPr>
              <a:t>How will we train everyone?</a:t>
            </a:r>
            <a:endParaRPr lang="is-IS" baseline="0" dirty="0" smtClean="0">
              <a:latin typeface="Arial" pitchFamily="-1" charset="0"/>
            </a:endParaRPr>
          </a:p>
          <a:p>
            <a:pPr eaLnBrk="1" hangingPunct="1"/>
            <a:endParaRPr lang="en-US" dirty="0">
              <a:latin typeface="Arial" pitchFamily="-1" charset="0"/>
            </a:endParaRPr>
          </a:p>
        </p:txBody>
      </p:sp>
    </p:spTree>
    <p:extLst>
      <p:ext uri="{BB962C8B-B14F-4D97-AF65-F5344CB8AC3E}">
        <p14:creationId xmlns:p14="http://schemas.microsoft.com/office/powerpoint/2010/main" val="38048477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152</a:t>
            </a:fld>
            <a:endParaRPr lang="en-US"/>
          </a:p>
        </p:txBody>
      </p:sp>
    </p:spTree>
    <p:extLst>
      <p:ext uri="{BB962C8B-B14F-4D97-AF65-F5344CB8AC3E}">
        <p14:creationId xmlns:p14="http://schemas.microsoft.com/office/powerpoint/2010/main" val="2543801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a:t>
            </a:r>
          </a:p>
          <a:p>
            <a:r>
              <a:rPr lang="en-US" dirty="0" smtClean="0"/>
              <a:t>Students </a:t>
            </a:r>
            <a:r>
              <a:rPr lang="en-US" dirty="0"/>
              <a:t>all need to be involved</a:t>
            </a:r>
            <a:r>
              <a:rPr lang="en-US" baseline="0" dirty="0"/>
              <a:t> in the development.  </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153</a:t>
            </a:fld>
            <a:endParaRPr lang="en-US" dirty="0"/>
          </a:p>
        </p:txBody>
      </p:sp>
    </p:spTree>
    <p:extLst>
      <p:ext uri="{BB962C8B-B14F-4D97-AF65-F5344CB8AC3E}">
        <p14:creationId xmlns:p14="http://schemas.microsoft.com/office/powerpoint/2010/main" val="4858628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a:t>
            </a:r>
          </a:p>
          <a:p>
            <a:r>
              <a:rPr lang="en-US" dirty="0" smtClean="0"/>
              <a:t>Consider </a:t>
            </a:r>
            <a:r>
              <a:rPr lang="en-US" dirty="0"/>
              <a:t>what</a:t>
            </a:r>
            <a:r>
              <a:rPr lang="en-US" baseline="0" dirty="0"/>
              <a:t> the orientation for students will look like, who will teach students what the intervention look like, how they get card, who/where they go to Check in and Check out, what to do if they get a score that they don’t like, etc. </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154</a:t>
            </a:fld>
            <a:endParaRPr lang="en-US" dirty="0"/>
          </a:p>
        </p:txBody>
      </p:sp>
    </p:spTree>
    <p:extLst>
      <p:ext uri="{BB962C8B-B14F-4D97-AF65-F5344CB8AC3E}">
        <p14:creationId xmlns:p14="http://schemas.microsoft.com/office/powerpoint/2010/main" val="2382827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8" charset="0"/>
                <a:ea typeface="ＭＳ Ｐゴシック" pitchFamily="-108" charset="-128"/>
                <a:cs typeface="ＭＳ Ｐゴシック" pitchFamily="-108" charset="-128"/>
              </a:rPr>
              <a:t>School-wide factors influence our ability to implement what we know with </a:t>
            </a:r>
            <a:r>
              <a:rPr lang="en-US" sz="1200" i="1" kern="1200" dirty="0" smtClean="0">
                <a:solidFill>
                  <a:schemeClr val="tx1"/>
                </a:solidFill>
                <a:effectLst/>
                <a:latin typeface="Arial" pitchFamily="-108" charset="0"/>
                <a:ea typeface="ＭＳ Ｐゴシック" pitchFamily="-108" charset="-128"/>
                <a:cs typeface="ＭＳ Ｐゴシック" pitchFamily="-108" charset="-128"/>
              </a:rPr>
              <a:t>accuracy, consistency, &amp; durability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for individual students. </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14</a:t>
            </a:fld>
            <a:endParaRPr lang="en-US"/>
          </a:p>
        </p:txBody>
      </p:sp>
    </p:spTree>
    <p:extLst>
      <p:ext uri="{BB962C8B-B14F-4D97-AF65-F5344CB8AC3E}">
        <p14:creationId xmlns:p14="http://schemas.microsoft.com/office/powerpoint/2010/main" val="14379619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a:t>
            </a:r>
          </a:p>
          <a:p>
            <a:r>
              <a:rPr lang="en-US" dirty="0" smtClean="0"/>
              <a:t>NOTE SRE—parent</a:t>
            </a:r>
            <a:r>
              <a:rPr lang="en-US" baseline="0" dirty="0" smtClean="0"/>
              <a:t> feedback/participation is encouraged, but students should not be excluded from intervention if families do not participate (past consent) </a:t>
            </a:r>
            <a:endParaRPr lang="en-US" dirty="0" smtClean="0"/>
          </a:p>
          <a:p>
            <a:r>
              <a:rPr lang="en-US" dirty="0" smtClean="0"/>
              <a:t>How </a:t>
            </a:r>
            <a:r>
              <a:rPr lang="en-US" dirty="0"/>
              <a:t>do we orient ALL families?</a:t>
            </a:r>
          </a:p>
          <a:p>
            <a:r>
              <a:rPr lang="en-US" dirty="0"/>
              <a:t>How</a:t>
            </a:r>
            <a:r>
              <a:rPr lang="en-US" baseline="0" dirty="0"/>
              <a:t> do we specifically notify families of students who are nominated for CICO?</a:t>
            </a:r>
          </a:p>
          <a:p>
            <a:r>
              <a:rPr lang="en-US" baseline="0" dirty="0"/>
              <a:t>Are you going to get written permission, verbal, </a:t>
            </a:r>
            <a:r>
              <a:rPr lang="en-US" baseline="0" dirty="0" err="1"/>
              <a:t>etc</a:t>
            </a:r>
            <a:r>
              <a:rPr lang="en-US" baseline="0" dirty="0"/>
              <a:t>? </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155</a:t>
            </a:fld>
            <a:endParaRPr lang="en-US" dirty="0"/>
          </a:p>
        </p:txBody>
      </p:sp>
    </p:spTree>
    <p:extLst>
      <p:ext uri="{BB962C8B-B14F-4D97-AF65-F5344CB8AC3E}">
        <p14:creationId xmlns:p14="http://schemas.microsoft.com/office/powerpoint/2010/main" val="4565858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a:t>can be used as</a:t>
            </a:r>
            <a:r>
              <a:rPr lang="en-US" baseline="0" dirty="0"/>
              <a:t> an alternative to sending home the actual DPR.  </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156</a:t>
            </a:fld>
            <a:endParaRPr lang="en-US" dirty="0"/>
          </a:p>
        </p:txBody>
      </p:sp>
    </p:spTree>
    <p:extLst>
      <p:ext uri="{BB962C8B-B14F-4D97-AF65-F5344CB8AC3E}">
        <p14:creationId xmlns:p14="http://schemas.microsoft.com/office/powerpoint/2010/main" val="33036697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include in appendix Information </a:t>
            </a:r>
            <a:r>
              <a:rPr lang="en-US" dirty="0"/>
              <a:t>that could be shared with all staff, subs,</a:t>
            </a:r>
            <a:r>
              <a:rPr lang="en-US" baseline="0" dirty="0"/>
              <a:t> others who are in the building working with students. </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157</a:t>
            </a:fld>
            <a:endParaRPr lang="en-US" dirty="0"/>
          </a:p>
        </p:txBody>
      </p:sp>
    </p:spTree>
    <p:extLst>
      <p:ext uri="{BB962C8B-B14F-4D97-AF65-F5344CB8AC3E}">
        <p14:creationId xmlns:p14="http://schemas.microsoft.com/office/powerpoint/2010/main" val="36952494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158</a:t>
            </a:fld>
            <a:endParaRPr lang="en-US">
              <a:solidFill>
                <a:srgbClr val="000000"/>
              </a:solidFill>
            </a:endParaRPr>
          </a:p>
        </p:txBody>
      </p:sp>
    </p:spTree>
    <p:extLst>
      <p:ext uri="{BB962C8B-B14F-4D97-AF65-F5344CB8AC3E}">
        <p14:creationId xmlns:p14="http://schemas.microsoft.com/office/powerpoint/2010/main" val="6061766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159</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baseline="0" dirty="0" smtClean="0">
                <a:latin typeface="Arial" pitchFamily="-1" charset="0"/>
              </a:rPr>
              <a:t>How will we train everyone?</a:t>
            </a:r>
            <a:endParaRPr lang="is-IS" baseline="0" dirty="0" smtClean="0">
              <a:latin typeface="Arial" pitchFamily="-1" charset="0"/>
            </a:endParaRPr>
          </a:p>
          <a:p>
            <a:pPr eaLnBrk="1" hangingPunct="1"/>
            <a:endParaRPr lang="en-US" dirty="0">
              <a:latin typeface="Arial" pitchFamily="-1" charset="0"/>
            </a:endParaRPr>
          </a:p>
        </p:txBody>
      </p:sp>
    </p:spTree>
    <p:extLst>
      <p:ext uri="{BB962C8B-B14F-4D97-AF65-F5344CB8AC3E}">
        <p14:creationId xmlns:p14="http://schemas.microsoft.com/office/powerpoint/2010/main" val="8793907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baseline="0" dirty="0" smtClean="0">
                <a:latin typeface="Arial" pitchFamily="-1" charset="0"/>
                <a:ea typeface="ＭＳ Ｐゴシック" pitchFamily="-108" charset="-128"/>
                <a:cs typeface="ＭＳ Ｐゴシック" pitchFamily="-108" charset="-128"/>
              </a:rPr>
              <a:t>Just a very brief intro! More on day 3</a:t>
            </a: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160</a:t>
            </a:fld>
            <a:endParaRPr lang="en-US"/>
          </a:p>
        </p:txBody>
      </p:sp>
    </p:spTree>
    <p:extLst>
      <p:ext uri="{BB962C8B-B14F-4D97-AF65-F5344CB8AC3E}">
        <p14:creationId xmlns:p14="http://schemas.microsoft.com/office/powerpoint/2010/main" val="9402256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MIDWEST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Check</a:t>
            </a:r>
            <a:r>
              <a:rPr lang="en-US" baseline="0" dirty="0" smtClean="0"/>
              <a:t> </a:t>
            </a:r>
            <a:r>
              <a:rPr lang="en-US" baseline="0" dirty="0"/>
              <a:t>for understanding that CICO is a low level intervention and not intended to be the only intervention tried for more serious or chronic behaviors. </a:t>
            </a:r>
            <a:endParaRPr lang="en-US" dirty="0"/>
          </a:p>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161</a:t>
            </a:fld>
            <a:endParaRPr lang="en-US" dirty="0"/>
          </a:p>
        </p:txBody>
      </p:sp>
    </p:spTree>
    <p:extLst>
      <p:ext uri="{BB962C8B-B14F-4D97-AF65-F5344CB8AC3E}">
        <p14:creationId xmlns:p14="http://schemas.microsoft.com/office/powerpoint/2010/main" val="60858992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Tw Cen MT"/>
              </a:rPr>
              <a:t>in</a:t>
            </a:r>
            <a:r>
              <a:rPr lang="en-US" baseline="0" dirty="0" smtClean="0">
                <a:latin typeface="Tw Cen MT"/>
              </a:rPr>
              <a:t> some places we call this social skills groups in others we call it targeted groups. I think we need to be consistent and just use social skills groups</a:t>
            </a:r>
          </a:p>
          <a:p>
            <a:endParaRPr lang="en-US" dirty="0" smtClean="0">
              <a:latin typeface="Tw Cen MT"/>
            </a:endParaRPr>
          </a:p>
        </p:txBody>
      </p:sp>
      <p:sp>
        <p:nvSpPr>
          <p:cNvPr id="747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Arial" charset="0"/>
                <a:ea typeface="ＭＳ Ｐゴシック" charset="0"/>
              </a:defRPr>
            </a:lvl1pPr>
            <a:lvl2pPr marL="729057" indent="-280406" defTabSz="914437">
              <a:defRPr sz="1200">
                <a:solidFill>
                  <a:schemeClr val="tx1"/>
                </a:solidFill>
                <a:latin typeface="Arial" charset="0"/>
                <a:ea typeface="ＭＳ Ｐゴシック" charset="0"/>
              </a:defRPr>
            </a:lvl2pPr>
            <a:lvl3pPr marL="1121626" indent="-224325" defTabSz="914437">
              <a:defRPr sz="1200">
                <a:solidFill>
                  <a:schemeClr val="tx1"/>
                </a:solidFill>
                <a:latin typeface="Arial" charset="0"/>
                <a:ea typeface="ＭＳ Ｐゴシック" charset="0"/>
              </a:defRPr>
            </a:lvl3pPr>
            <a:lvl4pPr marL="1570276" indent="-224325" defTabSz="914437">
              <a:defRPr sz="1200">
                <a:solidFill>
                  <a:schemeClr val="tx1"/>
                </a:solidFill>
                <a:latin typeface="Arial" charset="0"/>
                <a:ea typeface="ＭＳ Ｐゴシック" charset="0"/>
              </a:defRPr>
            </a:lvl4pPr>
            <a:lvl5pPr marL="2018927" indent="-224325" defTabSz="914437">
              <a:defRPr sz="1200">
                <a:solidFill>
                  <a:schemeClr val="tx1"/>
                </a:solidFill>
                <a:latin typeface="Arial"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Arial"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Arial"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Arial"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Arial" charset="0"/>
                <a:ea typeface="ＭＳ Ｐゴシック" charset="0"/>
              </a:defRPr>
            </a:lvl9pPr>
          </a:lstStyle>
          <a:p>
            <a:fld id="{0CD4E7D8-8881-2042-AC8E-9A59F8CB63CA}" type="slidenum">
              <a:rPr lang="en-US">
                <a:latin typeface="Tw Cen MT"/>
              </a:rPr>
              <a:pPr/>
              <a:t>162</a:t>
            </a:fld>
            <a:endParaRPr lang="en-US" dirty="0">
              <a:latin typeface="Tw Cen MT"/>
            </a:endParaRPr>
          </a:p>
        </p:txBody>
      </p:sp>
    </p:spTree>
    <p:extLst>
      <p:ext uri="{BB962C8B-B14F-4D97-AF65-F5344CB8AC3E}">
        <p14:creationId xmlns:p14="http://schemas.microsoft.com/office/powerpoint/2010/main" val="17784901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163</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7583388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164</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1546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15</a:t>
            </a:fld>
            <a:endParaRPr lang="en-US"/>
          </a:p>
        </p:txBody>
      </p:sp>
    </p:spTree>
    <p:extLst>
      <p:ext uri="{BB962C8B-B14F-4D97-AF65-F5344CB8AC3E}">
        <p14:creationId xmlns:p14="http://schemas.microsoft.com/office/powerpoint/2010/main" val="20990648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add critical features,</a:t>
            </a:r>
            <a:r>
              <a:rPr lang="en-US" baseline="0" dirty="0" smtClean="0"/>
              <a:t> systems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165</a:t>
            </a:fld>
            <a:endParaRPr lang="en-US"/>
          </a:p>
        </p:txBody>
      </p:sp>
    </p:spTree>
    <p:extLst>
      <p:ext uri="{BB962C8B-B14F-4D97-AF65-F5344CB8AC3E}">
        <p14:creationId xmlns:p14="http://schemas.microsoft.com/office/powerpoint/2010/main" val="3299755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baseline="0" dirty="0" smtClean="0">
                <a:latin typeface="Arial" pitchFamily="-1" charset="0"/>
                <a:ea typeface="ＭＳ Ｐゴシック" pitchFamily="-108" charset="-128"/>
                <a:cs typeface="ＭＳ Ｐゴシック" pitchFamily="-108" charset="-128"/>
              </a:rPr>
              <a:t> Re-organized steps; added step 9; changed screen to identify  </a:t>
            </a:r>
          </a:p>
          <a:p>
            <a:r>
              <a:rPr lang="en-US" baseline="0" dirty="0" smtClean="0">
                <a:latin typeface="Arial" pitchFamily="-1" charset="0"/>
                <a:ea typeface="ＭＳ Ｐゴシック" pitchFamily="-108" charset="-128"/>
                <a:cs typeface="ＭＳ Ｐゴシック" pitchFamily="-108" charset="-128"/>
              </a:rPr>
              <a:t>Keep procedures, policies and practices?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167</a:t>
            </a:fld>
            <a:endParaRPr lang="en-US"/>
          </a:p>
        </p:txBody>
      </p:sp>
    </p:spTree>
    <p:extLst>
      <p:ext uri="{BB962C8B-B14F-4D97-AF65-F5344CB8AC3E}">
        <p14:creationId xmlns:p14="http://schemas.microsoft.com/office/powerpoint/2010/main" val="231224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16</a:t>
            </a:fld>
            <a:endParaRPr lang="en-US"/>
          </a:p>
        </p:txBody>
      </p:sp>
    </p:spTree>
    <p:extLst>
      <p:ext uri="{BB962C8B-B14F-4D97-AF65-F5344CB8AC3E}">
        <p14:creationId xmlns:p14="http://schemas.microsoft.com/office/powerpoint/2010/main" val="302776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17</a:t>
            </a:fld>
            <a:endParaRPr lang="en-US"/>
          </a:p>
        </p:txBody>
      </p:sp>
    </p:spTree>
    <p:extLst>
      <p:ext uri="{BB962C8B-B14F-4D97-AF65-F5344CB8AC3E}">
        <p14:creationId xmlns:p14="http://schemas.microsoft.com/office/powerpoint/2010/main" val="250883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charset="-128"/>
              <a:cs typeface="ＭＳ Ｐゴシック"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2707E74D-BCAF-9848-82A7-58E9921C16F1}" type="slidenum">
              <a:rPr lang="en-US"/>
              <a:pPr/>
              <a:t>19</a:t>
            </a:fld>
            <a:endParaRPr lang="en-US"/>
          </a:p>
        </p:txBody>
      </p:sp>
    </p:spTree>
    <p:extLst>
      <p:ext uri="{BB962C8B-B14F-4D97-AF65-F5344CB8AC3E}">
        <p14:creationId xmlns:p14="http://schemas.microsoft.com/office/powerpoint/2010/main" val="146391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20</a:t>
            </a:fld>
            <a:endParaRPr lang="en-US"/>
          </a:p>
        </p:txBody>
      </p:sp>
    </p:spTree>
    <p:extLst>
      <p:ext uri="{BB962C8B-B14F-4D97-AF65-F5344CB8AC3E}">
        <p14:creationId xmlns:p14="http://schemas.microsoft.com/office/powerpoint/2010/main" val="2356556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dirty="0" smtClean="0"/>
          </a:p>
          <a:p>
            <a:r>
              <a:rPr lang="en-US" b="1" dirty="0" smtClean="0"/>
              <a:t>Rationale:</a:t>
            </a:r>
          </a:p>
          <a:p>
            <a:r>
              <a:rPr lang="en-US" dirty="0" smtClean="0">
                <a:latin typeface="+mn-lt"/>
                <a:cs typeface="Arial" panose="020B0604020202020204" pitchFamily="34" charset="0"/>
              </a:rPr>
              <a:t>Tier 1 is a </a:t>
            </a:r>
            <a:r>
              <a:rPr lang="en-US" b="1" i="1" dirty="0" smtClean="0">
                <a:solidFill>
                  <a:srgbClr val="C00000"/>
                </a:solidFill>
                <a:latin typeface="+mn-lt"/>
                <a:cs typeface="Arial" panose="020B0604020202020204" pitchFamily="34" charset="0"/>
              </a:rPr>
              <a:t>building block </a:t>
            </a:r>
            <a:r>
              <a:rPr lang="en-US" dirty="0" smtClean="0">
                <a:latin typeface="+mn-lt"/>
                <a:cs typeface="Arial" panose="020B0604020202020204" pitchFamily="34" charset="0"/>
              </a:rPr>
              <a:t>for identifying students in need of Tier 2 supports.  Essentially, </a:t>
            </a:r>
            <a:r>
              <a:rPr lang="en-US" i="0" dirty="0" smtClean="0">
                <a:latin typeface="+mn-lt"/>
                <a:cs typeface="Arial" panose="020B0604020202020204" pitchFamily="34" charset="0"/>
              </a:rPr>
              <a:t>T</a:t>
            </a:r>
            <a:r>
              <a:rPr lang="en-US" i="0" dirty="0" smtClean="0">
                <a:latin typeface="+mn-lt"/>
              </a:rPr>
              <a:t>ier 1 data are your blueprint in identifying who, what and when supports need to be provided.  By implementing Tier 1 with fidelity and using data for</a:t>
            </a:r>
            <a:r>
              <a:rPr lang="en-US" i="0" baseline="0" dirty="0" smtClean="0">
                <a:latin typeface="+mn-lt"/>
              </a:rPr>
              <a:t> decision-making p</a:t>
            </a:r>
            <a:r>
              <a:rPr lang="en-US" dirty="0" smtClean="0">
                <a:latin typeface="+mn-lt"/>
                <a:cs typeface="Arial" panose="020B0604020202020204" pitchFamily="34" charset="0"/>
              </a:rPr>
              <a:t>rovides better information for effective and efficient</a:t>
            </a:r>
            <a:r>
              <a:rPr lang="en-US" baseline="0" dirty="0" smtClean="0">
                <a:latin typeface="+mn-lt"/>
                <a:cs typeface="Arial" panose="020B0604020202020204" pitchFamily="34" charset="0"/>
              </a:rPr>
              <a:t> </a:t>
            </a:r>
            <a:r>
              <a:rPr lang="en-US" dirty="0" smtClean="0">
                <a:latin typeface="+mn-lt"/>
                <a:cs typeface="Arial" panose="020B0604020202020204" pitchFamily="34" charset="0"/>
              </a:rPr>
              <a:t>planning and problem-solving.  </a:t>
            </a:r>
          </a:p>
          <a:p>
            <a:endParaRPr lang="en-US" dirty="0"/>
          </a:p>
          <a:p>
            <a:endParaRPr lang="en-US" dirty="0"/>
          </a:p>
          <a:p>
            <a:r>
              <a:rPr lang="en-US" b="1" dirty="0"/>
              <a:t>Trainer’s Notes</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mn-lt"/>
              </a:rPr>
              <a:t>There are 6 guiding questions to assist participants in understanding if they are ready for Tier 2 supports on their campus.  Remember, </a:t>
            </a:r>
            <a:r>
              <a:rPr lang="en-US" altLang="en-US" sz="1200" dirty="0" smtClean="0">
                <a:solidFill>
                  <a:schemeClr val="tx1"/>
                </a:solidFill>
                <a:latin typeface="+mn-lt"/>
                <a:cs typeface="Arial" pitchFamily="34" charset="0"/>
              </a:rPr>
              <a:t>if your data show </a:t>
            </a:r>
            <a:r>
              <a:rPr lang="en-US" altLang="en-US" sz="1200" i="1" dirty="0" smtClean="0">
                <a:solidFill>
                  <a:srgbClr val="C00000"/>
                </a:solidFill>
                <a:latin typeface="+mn-lt"/>
                <a:cs typeface="Arial" pitchFamily="34" charset="0"/>
              </a:rPr>
              <a:t>more than 15%</a:t>
            </a:r>
            <a:r>
              <a:rPr lang="en-US" altLang="en-US" sz="1200" i="1" dirty="0" smtClean="0">
                <a:solidFill>
                  <a:schemeClr val="tx1"/>
                </a:solidFill>
                <a:latin typeface="+mn-lt"/>
                <a:cs typeface="Arial" pitchFamily="34" charset="0"/>
              </a:rPr>
              <a:t> </a:t>
            </a:r>
            <a:r>
              <a:rPr lang="en-US" altLang="en-US" sz="1200" dirty="0" smtClean="0">
                <a:solidFill>
                  <a:schemeClr val="tx1"/>
                </a:solidFill>
                <a:latin typeface="+mn-lt"/>
                <a:cs typeface="Arial" pitchFamily="34" charset="0"/>
              </a:rPr>
              <a:t>of your students need Tier 2 supports, this indicates a Tier 1 issue!  </a:t>
            </a:r>
            <a:r>
              <a:rPr lang="en-US" b="0" baseline="0" dirty="0" smtClean="0"/>
              <a:t>Each question will appear with an advanced click due to the animation.</a:t>
            </a:r>
            <a:endParaRPr lang="en-US" altLang="en-US" sz="1200" dirty="0" smtClean="0">
              <a:solidFill>
                <a:schemeClr val="tx1"/>
              </a:solidFill>
              <a:latin typeface="+mn-lt"/>
              <a:cs typeface="Arial" pitchFamily="34" charset="0"/>
            </a:endParaRPr>
          </a:p>
          <a:p>
            <a:endParaRPr lang="en-US" b="1" dirty="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20000"/>
              </a:spcBef>
            </a:pPr>
            <a:fld id="{43FD3239-55FE-4EBE-AE0F-BECDE197BB18}" type="slidenum">
              <a:rPr lang="en-US" altLang="en-US" smtClean="0">
                <a:solidFill>
                  <a:srgbClr val="8CC63F"/>
                </a:solidFill>
                <a:latin typeface="Century Gothic" pitchFamily="34" charset="0"/>
              </a:rPr>
              <a:pPr algn="r" eaLnBrk="1" hangingPunct="1">
                <a:spcBef>
                  <a:spcPct val="20000"/>
                </a:spcBef>
              </a:pPr>
              <a:t>22</a:t>
            </a:fld>
            <a:endParaRPr lang="en-US" altLang="en-US" dirty="0" smtClean="0">
              <a:solidFill>
                <a:srgbClr val="8CC63F"/>
              </a:solidFill>
              <a:latin typeface="Century Gothic" pitchFamily="34" charset="0"/>
            </a:endParaRPr>
          </a:p>
        </p:txBody>
      </p:sp>
    </p:spTree>
    <p:extLst>
      <p:ext uri="{BB962C8B-B14F-4D97-AF65-F5344CB8AC3E}">
        <p14:creationId xmlns:p14="http://schemas.microsoft.com/office/powerpoint/2010/main" val="3477123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61613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24</a:t>
            </a:fld>
            <a:endParaRPr lang="en-US"/>
          </a:p>
        </p:txBody>
      </p:sp>
    </p:spTree>
    <p:extLst>
      <p:ext uri="{BB962C8B-B14F-4D97-AF65-F5344CB8AC3E}">
        <p14:creationId xmlns:p14="http://schemas.microsoft.com/office/powerpoint/2010/main" val="1939229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2413249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baseline="0"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26</a:t>
            </a:fld>
            <a:endParaRPr lang="en-US"/>
          </a:p>
        </p:txBody>
      </p:sp>
    </p:spTree>
    <p:extLst>
      <p:ext uri="{BB962C8B-B14F-4D97-AF65-F5344CB8AC3E}">
        <p14:creationId xmlns:p14="http://schemas.microsoft.com/office/powerpoint/2010/main" val="1261478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checklist for these questions</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30</a:t>
            </a:fld>
            <a:endParaRPr lang="en-US"/>
          </a:p>
        </p:txBody>
      </p:sp>
    </p:spTree>
    <p:extLst>
      <p:ext uri="{BB962C8B-B14F-4D97-AF65-F5344CB8AC3E}">
        <p14:creationId xmlns:p14="http://schemas.microsoft.com/office/powerpoint/2010/main" val="225603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5E8E916-E7BC-094A-91BB-2DA6B027637E}" type="slidenum">
              <a:rPr lang="en-US" sz="1200"/>
              <a:pPr algn="r" eaLnBrk="1" hangingPunct="1"/>
              <a:t>31</a:t>
            </a:fld>
            <a:endParaRPr lang="en-US" sz="1200"/>
          </a:p>
        </p:txBody>
      </p:sp>
      <p:sp>
        <p:nvSpPr>
          <p:cNvPr id="31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B953A6C-791A-7047-B0DA-D4C3530E4E79}" type="slidenum">
              <a:rPr lang="en-US" sz="1200"/>
              <a:pPr algn="r"/>
              <a:t>31</a:t>
            </a:fld>
            <a:endParaRPr lang="en-US" sz="1200"/>
          </a:p>
        </p:txBody>
      </p:sp>
      <p:sp>
        <p:nvSpPr>
          <p:cNvPr id="3174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74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smtClean="0">
                <a:latin typeface="Calibri" charset="0"/>
              </a:rPr>
              <a:t>This is how</a:t>
            </a:r>
            <a:r>
              <a:rPr lang="en-US" baseline="0" dirty="0" smtClean="0">
                <a:latin typeface="Calibri" charset="0"/>
              </a:rPr>
              <a:t> Midwest PBIS</a:t>
            </a:r>
            <a:r>
              <a:rPr lang="en-US" dirty="0" smtClean="0">
                <a:latin typeface="Calibri" charset="0"/>
              </a:rPr>
              <a:t> trains. It is an EXAMPLE. You don't have to create a system like this, but for them it makes sense, let me show you why....</a:t>
            </a:r>
            <a:endParaRPr lang="en-US" dirty="0">
              <a:latin typeface="Calibri" charset="0"/>
            </a:endParaRPr>
          </a:p>
        </p:txBody>
      </p:sp>
    </p:spTree>
    <p:extLst>
      <p:ext uri="{BB962C8B-B14F-4D97-AF65-F5344CB8AC3E}">
        <p14:creationId xmlns:p14="http://schemas.microsoft.com/office/powerpoint/2010/main" val="978034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32</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baseline="0" dirty="0" smtClean="0">
                <a:latin typeface="Arial" pitchFamily="-1" charset="0"/>
              </a:rPr>
              <a:t>Team Meeting Videos from PSU: </a:t>
            </a:r>
          </a:p>
          <a:p>
            <a:pPr eaLnBrk="1" hangingPunct="1"/>
            <a:r>
              <a:rPr lang="en-US" dirty="0" smtClean="0">
                <a:latin typeface="Arial" pitchFamily="-1" charset="0"/>
              </a:rPr>
              <a:t>https://sites.google.com/a/pdx.edu/basicfba/individual-pbis</a:t>
            </a:r>
            <a:endParaRPr lang="en-US" dirty="0">
              <a:latin typeface="Arial" pitchFamily="-1" charset="0"/>
            </a:endParaRPr>
          </a:p>
        </p:txBody>
      </p:sp>
    </p:spTree>
    <p:extLst>
      <p:ext uri="{BB962C8B-B14F-4D97-AF65-F5344CB8AC3E}">
        <p14:creationId xmlns:p14="http://schemas.microsoft.com/office/powerpoint/2010/main" val="160765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baseline="0"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33</a:t>
            </a:fld>
            <a:endParaRPr lang="en-US"/>
          </a:p>
        </p:txBody>
      </p:sp>
    </p:spTree>
    <p:extLst>
      <p:ext uri="{BB962C8B-B14F-4D97-AF65-F5344CB8AC3E}">
        <p14:creationId xmlns:p14="http://schemas.microsoft.com/office/powerpoint/2010/main" val="1045333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34</a:t>
            </a:fld>
            <a:endParaRPr lang="en-US"/>
          </a:p>
        </p:txBody>
      </p:sp>
    </p:spTree>
    <p:extLst>
      <p:ext uri="{BB962C8B-B14F-4D97-AF65-F5344CB8AC3E}">
        <p14:creationId xmlns:p14="http://schemas.microsoft.com/office/powerpoint/2010/main" val="2772911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35</a:t>
            </a:fld>
            <a:endParaRPr lang="en-US"/>
          </a:p>
        </p:txBody>
      </p:sp>
    </p:spTree>
    <p:extLst>
      <p:ext uri="{BB962C8B-B14F-4D97-AF65-F5344CB8AC3E}">
        <p14:creationId xmlns:p14="http://schemas.microsoft.com/office/powerpoint/2010/main" val="1942905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2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dirty="0" smtClean="0">
              <a:latin typeface="Calibri" charset="0"/>
            </a:endParaRPr>
          </a:p>
          <a:p>
            <a:r>
              <a:rPr lang="en-US" b="1" dirty="0" smtClean="0">
                <a:latin typeface="Calibri" charset="0"/>
              </a:rPr>
              <a:t>Trainer </a:t>
            </a:r>
            <a:r>
              <a:rPr lang="en-US" b="1" dirty="0">
                <a:latin typeface="Calibri" charset="0"/>
              </a:rPr>
              <a:t>Notes:</a:t>
            </a:r>
          </a:p>
          <a:p>
            <a:r>
              <a:rPr lang="en-US" dirty="0">
                <a:latin typeface="Calibri" charset="0"/>
              </a:rPr>
              <a:t>As teams are considering their decision rules regarding entry criteria, it is important to remind them that these will need to established within the context of their school. Each school has different resources available to support interventions, different needs, and different capacity to support implementation. This means that the entry criteria from building to building will look different. </a:t>
            </a:r>
          </a:p>
        </p:txBody>
      </p:sp>
      <p:sp>
        <p:nvSpPr>
          <p:cNvPr id="4" name="Slide Number Placeholder 3"/>
          <p:cNvSpPr>
            <a:spLocks noGrp="1"/>
          </p:cNvSpPr>
          <p:nvPr>
            <p:ph type="sldNum" sz="quarter" idx="5"/>
          </p:nvPr>
        </p:nvSpPr>
        <p:spPr/>
        <p:txBody>
          <a:bodyPr/>
          <a:lstStyle/>
          <a:p>
            <a:pPr>
              <a:defRPr/>
            </a:pPr>
            <a:fld id="{03EEF0BA-C134-D34D-84BF-01F28AE0FB18}" type="slidenum">
              <a:rPr lang="en-US" smtClean="0"/>
              <a:pPr>
                <a:defRPr/>
              </a:pPr>
              <a:t>36</a:t>
            </a:fld>
            <a:endParaRPr lang="en-US"/>
          </a:p>
        </p:txBody>
      </p:sp>
    </p:spTree>
    <p:extLst>
      <p:ext uri="{BB962C8B-B14F-4D97-AF65-F5344CB8AC3E}">
        <p14:creationId xmlns:p14="http://schemas.microsoft.com/office/powerpoint/2010/main" val="249917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Modify as appropriate to match your training</a:t>
            </a:r>
            <a:r>
              <a:rPr lang="en-US" baseline="0" dirty="0" smtClean="0">
                <a:latin typeface="Arial" pitchFamily="-1" charset="0"/>
                <a:ea typeface="ＭＳ Ｐゴシック" pitchFamily="-108" charset="-128"/>
                <a:cs typeface="ＭＳ Ｐゴシック" pitchFamily="-108" charset="-128"/>
              </a:rPr>
              <a:t> approach (e.g., change number of TA days, but not training days)</a:t>
            </a:r>
            <a:endParaRPr lang="en-US" dirty="0">
              <a:latin typeface="Arial" pitchFamily="-1" charset="0"/>
              <a:ea typeface="ＭＳ Ｐゴシック" pitchFamily="-108" charset="-128"/>
              <a:cs typeface="ＭＳ Ｐゴシック" pitchFamily="-108" charset="-128"/>
            </a:endParaRPr>
          </a:p>
        </p:txBody>
      </p:sp>
      <p:sp>
        <p:nvSpPr>
          <p:cNvPr id="70660" name="Slide Number Placeholder 3"/>
          <p:cNvSpPr>
            <a:spLocks noGrp="1"/>
          </p:cNvSpPr>
          <p:nvPr>
            <p:ph type="sldNum" sz="quarter" idx="5"/>
          </p:nvPr>
        </p:nvSpPr>
        <p:spPr>
          <a:noFill/>
        </p:spPr>
        <p:txBody>
          <a:bodyPr/>
          <a:lstStyle/>
          <a:p>
            <a:fld id="{92B02EF1-07F5-9B4B-B939-BC8F171F663F}" type="slidenum">
              <a:rPr lang="en-US"/>
              <a:pPr/>
              <a:t>4</a:t>
            </a:fld>
            <a:endParaRPr lang="en-US"/>
          </a:p>
        </p:txBody>
      </p:sp>
    </p:spTree>
    <p:extLst>
      <p:ext uri="{BB962C8B-B14F-4D97-AF65-F5344CB8AC3E}">
        <p14:creationId xmlns:p14="http://schemas.microsoft.com/office/powerpoint/2010/main" val="1790179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Rationale:</a:t>
            </a:r>
          </a:p>
          <a:p>
            <a:r>
              <a:rPr lang="en-US" dirty="0"/>
              <a:t>It is important to keep track of any time out of the room, even if it is to the N</a:t>
            </a:r>
            <a:r>
              <a:rPr lang="en-US" dirty="0" smtClean="0"/>
              <a:t>urse’s </a:t>
            </a:r>
            <a:r>
              <a:rPr lang="en-US" dirty="0"/>
              <a:t>office. This is lost </a:t>
            </a:r>
            <a:r>
              <a:rPr lang="en-US" dirty="0" smtClean="0"/>
              <a:t>instructional </a:t>
            </a:r>
            <a:r>
              <a:rPr lang="en-US" dirty="0"/>
              <a:t>time and can be an indicator of a larger issue. Example: increased visits to the N</a:t>
            </a:r>
            <a:r>
              <a:rPr lang="en-US" dirty="0" smtClean="0"/>
              <a:t>urse’s </a:t>
            </a:r>
            <a:r>
              <a:rPr lang="en-US" dirty="0"/>
              <a:t>office </a:t>
            </a:r>
            <a:r>
              <a:rPr lang="en-US" dirty="0" smtClean="0"/>
              <a:t>may </a:t>
            </a:r>
            <a:r>
              <a:rPr lang="en-US" dirty="0"/>
              <a:t>indicate school anxiety or some internalizing </a:t>
            </a:r>
            <a:r>
              <a:rPr lang="en-US" dirty="0" smtClean="0"/>
              <a:t>issues (function - escaping a task). </a:t>
            </a:r>
            <a:endParaRPr lang="en-US" dirty="0"/>
          </a:p>
          <a:p>
            <a:endParaRPr lang="en-US" dirty="0" smtClean="0"/>
          </a:p>
          <a:p>
            <a:endParaRPr lang="en-US" dirty="0" smtClean="0"/>
          </a:p>
          <a:p>
            <a:r>
              <a:rPr lang="en-US" b="1" dirty="0" smtClean="0"/>
              <a:t>Trainer’s Notes:</a:t>
            </a:r>
          </a:p>
          <a:p>
            <a:r>
              <a:rPr lang="en-US" baseline="0" dirty="0" smtClean="0"/>
              <a:t>These are examples of data sources.  Have teams examine and discuss for 2-3 minutes what they already</a:t>
            </a:r>
            <a:r>
              <a:rPr lang="en-US" dirty="0" smtClean="0"/>
              <a:t> have in place.  </a:t>
            </a:r>
            <a:r>
              <a:rPr lang="en-US" baseline="0" dirty="0" smtClean="0"/>
              <a:t>For example, an</a:t>
            </a:r>
            <a:r>
              <a:rPr lang="en-US" dirty="0" smtClean="0"/>
              <a:t> Early Warning System (EWS) </a:t>
            </a:r>
            <a:r>
              <a:rPr lang="en-US" baseline="0" dirty="0" smtClean="0"/>
              <a:t>will already include a lot of this information.</a:t>
            </a:r>
            <a:endParaRPr lang="en-US" dirty="0"/>
          </a:p>
        </p:txBody>
      </p:sp>
      <p:sp>
        <p:nvSpPr>
          <p:cNvPr id="4" name="Slide Number Placeholder 3"/>
          <p:cNvSpPr>
            <a:spLocks noGrp="1"/>
          </p:cNvSpPr>
          <p:nvPr>
            <p:ph type="sldNum" sz="quarter" idx="10"/>
          </p:nvPr>
        </p:nvSpPr>
        <p:spPr/>
        <p:txBody>
          <a:bodyPr/>
          <a:lstStyle/>
          <a:p>
            <a:fld id="{C891884E-9F5F-4566-BF5A-DA818C4E5671}" type="slidenum">
              <a:rPr lang="en-US" smtClean="0"/>
              <a:pPr/>
              <a:t>37</a:t>
            </a:fld>
            <a:endParaRPr lang="en-US" dirty="0"/>
          </a:p>
        </p:txBody>
      </p:sp>
    </p:spTree>
    <p:extLst>
      <p:ext uri="{BB962C8B-B14F-4D97-AF65-F5344CB8AC3E}">
        <p14:creationId xmlns:p14="http://schemas.microsoft.com/office/powerpoint/2010/main" val="1859440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smtClean="0"/>
              <a:t>Suggested timelines: students</a:t>
            </a:r>
            <a:r>
              <a:rPr lang="en-US" b="1" baseline="0" dirty="0" smtClean="0"/>
              <a:t> access intervention within 72 hours (BEP)—discuss immediate access and decisions @ nominations </a:t>
            </a:r>
            <a:endParaRPr lang="en-US" b="1" dirty="0" smtClean="0"/>
          </a:p>
          <a:p>
            <a:r>
              <a:rPr lang="en-US" b="1" dirty="0" smtClean="0"/>
              <a:t>Rationale:</a:t>
            </a:r>
          </a:p>
          <a:p>
            <a:r>
              <a:rPr lang="en-US" dirty="0" smtClean="0">
                <a:ea typeface="ＭＳ Ｐゴシック" pitchFamily="34" charset="-128"/>
              </a:rPr>
              <a:t>All staff (the stakeholders) need </a:t>
            </a:r>
            <a:r>
              <a:rPr lang="en-US" dirty="0">
                <a:ea typeface="ＭＳ Ｐゴシック" pitchFamily="34" charset="-128"/>
              </a:rPr>
              <a:t>to be trained on </a:t>
            </a:r>
            <a:r>
              <a:rPr lang="en-US" dirty="0" smtClean="0">
                <a:ea typeface="ＭＳ Ｐゴシック" pitchFamily="34" charset="-128"/>
              </a:rPr>
              <a:t>the purpose of the nomination process, how </a:t>
            </a:r>
            <a:r>
              <a:rPr lang="en-US" dirty="0">
                <a:ea typeface="ＭＳ Ｐゴシック" pitchFamily="34" charset="-128"/>
              </a:rPr>
              <a:t>to </a:t>
            </a:r>
            <a:r>
              <a:rPr lang="en-US" dirty="0" smtClean="0">
                <a:ea typeface="ＭＳ Ｐゴシック" pitchFamily="34" charset="-128"/>
              </a:rPr>
              <a:t>participate in the nomination process, and complete the </a:t>
            </a:r>
            <a:r>
              <a:rPr lang="en-US" dirty="0">
                <a:ea typeface="ＭＳ Ｐゴシック" pitchFamily="34" charset="-128"/>
              </a:rPr>
              <a:t>nomination form. </a:t>
            </a:r>
          </a:p>
          <a:p>
            <a:endParaRPr lang="en-US" dirty="0" smtClean="0"/>
          </a:p>
          <a:p>
            <a:endParaRPr lang="en-US" dirty="0" smtClean="0"/>
          </a:p>
          <a:p>
            <a:r>
              <a:rPr lang="en-US" b="1" dirty="0" smtClean="0"/>
              <a:t>Trainer’s Notes:</a:t>
            </a:r>
          </a:p>
          <a:p>
            <a:r>
              <a:rPr lang="en-US" baseline="0" dirty="0" smtClean="0">
                <a:ea typeface="ＭＳ Ｐゴシック" pitchFamily="34" charset="-128"/>
              </a:rPr>
              <a:t>Ask the audience:</a:t>
            </a:r>
          </a:p>
          <a:p>
            <a:pPr marL="228600" indent="-228600">
              <a:buAutoNum type="arabicParenBoth"/>
            </a:pPr>
            <a:r>
              <a:rPr lang="en-US" baseline="0" dirty="0" smtClean="0">
                <a:ea typeface="ＭＳ Ｐゴシック" pitchFamily="34" charset="-128"/>
              </a:rPr>
              <a:t>What are going to be the decision rules for determining the how and what the student needs</a:t>
            </a:r>
            <a:r>
              <a:rPr lang="en-US" dirty="0" smtClean="0">
                <a:ea typeface="ＭＳ Ｐゴシック" pitchFamily="34" charset="-128"/>
              </a:rPr>
              <a:t>? </a:t>
            </a:r>
            <a:r>
              <a:rPr lang="en-US" i="1" dirty="0" smtClean="0">
                <a:ea typeface="ＭＳ Ｐゴシック" pitchFamily="34" charset="-128"/>
              </a:rPr>
              <a:t>This will be covered in more detail at the end of this training.</a:t>
            </a:r>
            <a:endParaRPr lang="en-US" baseline="0" dirty="0" smtClean="0">
              <a:ea typeface="ＭＳ Ｐゴシック" pitchFamily="34" charset="-128"/>
            </a:endParaRPr>
          </a:p>
          <a:p>
            <a:pPr marL="228600" indent="-228600">
              <a:buAutoNum type="arabicParenBoth"/>
            </a:pPr>
            <a:r>
              <a:rPr lang="en-US" baseline="0" dirty="0" smtClean="0">
                <a:ea typeface="ＭＳ Ｐゴシック" pitchFamily="34" charset="-128"/>
              </a:rPr>
              <a:t>How are staff going to be notified of students receiving supports?  How will they support those supports?</a:t>
            </a:r>
          </a:p>
          <a:p>
            <a:pPr marL="228600" indent="-228600">
              <a:buAutoNum type="arabicParenBoth"/>
            </a:pPr>
            <a:r>
              <a:rPr lang="en-US" baseline="0" dirty="0" smtClean="0">
                <a:ea typeface="ＭＳ Ｐゴシック" pitchFamily="34" charset="-128"/>
              </a:rPr>
              <a:t>Does the district have a policy for family notification</a:t>
            </a:r>
            <a:r>
              <a:rPr lang="en-US" dirty="0">
                <a:ea typeface="ＭＳ Ｐゴシック" pitchFamily="34" charset="-128"/>
              </a:rPr>
              <a:t>?</a:t>
            </a:r>
            <a:endParaRPr lang="en-US" dirty="0" smtClean="0">
              <a:ea typeface="ＭＳ Ｐゴシック" pitchFamily="34" charset="-128"/>
            </a:endParaRPr>
          </a:p>
        </p:txBody>
      </p:sp>
      <p:sp>
        <p:nvSpPr>
          <p:cNvPr id="1474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340" eaLnBrk="0" hangingPunct="0">
              <a:defRPr sz="2800" b="1">
                <a:solidFill>
                  <a:srgbClr val="8CC63F"/>
                </a:solidFill>
                <a:latin typeface="Century Gothic" pitchFamily="34" charset="0"/>
                <a:ea typeface="ＭＳ Ｐゴシック" pitchFamily="34" charset="-128"/>
              </a:defRPr>
            </a:lvl1pPr>
            <a:lvl2pPr marL="742862" indent="-285716" defTabSz="933340" eaLnBrk="0" hangingPunct="0">
              <a:defRPr sz="2800" b="1">
                <a:solidFill>
                  <a:srgbClr val="8CC63F"/>
                </a:solidFill>
                <a:latin typeface="Century Gothic" pitchFamily="34" charset="0"/>
                <a:ea typeface="ＭＳ Ｐゴシック" pitchFamily="34" charset="-128"/>
              </a:defRPr>
            </a:lvl2pPr>
            <a:lvl3pPr marL="1142865" indent="-228573" defTabSz="933340" eaLnBrk="0" hangingPunct="0">
              <a:defRPr sz="2800" b="1">
                <a:solidFill>
                  <a:srgbClr val="8CC63F"/>
                </a:solidFill>
                <a:latin typeface="Century Gothic" pitchFamily="34" charset="0"/>
                <a:ea typeface="ＭＳ Ｐゴシック" pitchFamily="34" charset="-128"/>
              </a:defRPr>
            </a:lvl3pPr>
            <a:lvl4pPr marL="1600011" indent="-228573" defTabSz="933340" eaLnBrk="0" hangingPunct="0">
              <a:defRPr sz="2800" b="1">
                <a:solidFill>
                  <a:srgbClr val="8CC63F"/>
                </a:solidFill>
                <a:latin typeface="Century Gothic" pitchFamily="34" charset="0"/>
                <a:ea typeface="ＭＳ Ｐゴシック" pitchFamily="34" charset="-128"/>
              </a:defRPr>
            </a:lvl4pPr>
            <a:lvl5pPr marL="2057157" indent="-228573" defTabSz="933340" eaLnBrk="0" hangingPunct="0">
              <a:defRPr sz="2800" b="1">
                <a:solidFill>
                  <a:srgbClr val="8CC63F"/>
                </a:solidFill>
                <a:latin typeface="Century Gothic" pitchFamily="34" charset="0"/>
                <a:ea typeface="ＭＳ Ｐゴシック" pitchFamily="34" charset="-128"/>
              </a:defRPr>
            </a:lvl5pPr>
            <a:lvl6pPr marL="2514303" indent="-228573" defTabSz="933340" eaLnBrk="0" fontAlgn="base" hangingPunct="0">
              <a:spcBef>
                <a:spcPct val="0"/>
              </a:spcBef>
              <a:spcAft>
                <a:spcPct val="0"/>
              </a:spcAft>
              <a:defRPr sz="2800" b="1">
                <a:solidFill>
                  <a:srgbClr val="8CC63F"/>
                </a:solidFill>
                <a:latin typeface="Century Gothic" pitchFamily="34" charset="0"/>
                <a:ea typeface="ＭＳ Ｐゴシック" pitchFamily="34" charset="-128"/>
              </a:defRPr>
            </a:lvl6pPr>
            <a:lvl7pPr marL="2971448" indent="-228573" defTabSz="933340" eaLnBrk="0" fontAlgn="base" hangingPunct="0">
              <a:spcBef>
                <a:spcPct val="0"/>
              </a:spcBef>
              <a:spcAft>
                <a:spcPct val="0"/>
              </a:spcAft>
              <a:defRPr sz="2800" b="1">
                <a:solidFill>
                  <a:srgbClr val="8CC63F"/>
                </a:solidFill>
                <a:latin typeface="Century Gothic" pitchFamily="34" charset="0"/>
                <a:ea typeface="ＭＳ Ｐゴシック" pitchFamily="34" charset="-128"/>
              </a:defRPr>
            </a:lvl7pPr>
            <a:lvl8pPr marL="3428594" indent="-228573" defTabSz="933340" eaLnBrk="0" fontAlgn="base" hangingPunct="0">
              <a:spcBef>
                <a:spcPct val="0"/>
              </a:spcBef>
              <a:spcAft>
                <a:spcPct val="0"/>
              </a:spcAft>
              <a:defRPr sz="2800" b="1">
                <a:solidFill>
                  <a:srgbClr val="8CC63F"/>
                </a:solidFill>
                <a:latin typeface="Century Gothic" pitchFamily="34" charset="0"/>
                <a:ea typeface="ＭＳ Ｐゴシック" pitchFamily="34" charset="-128"/>
              </a:defRPr>
            </a:lvl8pPr>
            <a:lvl9pPr marL="3885741" indent="-228573" defTabSz="933340" eaLnBrk="0" fontAlgn="base" hangingPunct="0">
              <a:spcBef>
                <a:spcPct val="0"/>
              </a:spcBef>
              <a:spcAft>
                <a:spcPct val="0"/>
              </a:spcAft>
              <a:defRPr sz="2800" b="1">
                <a:solidFill>
                  <a:srgbClr val="8CC63F"/>
                </a:solidFill>
                <a:latin typeface="Century Gothic" pitchFamily="34" charset="0"/>
                <a:ea typeface="ＭＳ Ｐゴシック" pitchFamily="34" charset="-128"/>
              </a:defRPr>
            </a:lvl9pPr>
          </a:lstStyle>
          <a:p>
            <a:pPr eaLnBrk="1" hangingPunct="1"/>
            <a:fld id="{EEA86F61-F013-43D5-8184-206BEA6E4141}" type="slidenum">
              <a:rPr lang="en-US" sz="1200" b="0">
                <a:solidFill>
                  <a:schemeClr val="tx1"/>
                </a:solidFill>
                <a:latin typeface="Arial" charset="0"/>
              </a:rPr>
              <a:pPr eaLnBrk="1" hangingPunct="1"/>
              <a:t>38</a:t>
            </a:fld>
            <a:endParaRPr lang="en-US" sz="1200" b="0" dirty="0">
              <a:solidFill>
                <a:schemeClr val="tx1"/>
              </a:solidFill>
              <a:latin typeface="Arial" charset="0"/>
            </a:endParaRPr>
          </a:p>
        </p:txBody>
      </p:sp>
    </p:spTree>
    <p:extLst>
      <p:ext uri="{BB962C8B-B14F-4D97-AF65-F5344CB8AC3E}">
        <p14:creationId xmlns:p14="http://schemas.microsoft.com/office/powerpoint/2010/main" val="2074875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example for identifying</a:t>
            </a:r>
            <a:r>
              <a:rPr lang="en-US" baseline="0" dirty="0" smtClean="0"/>
              <a:t> students for services--t</a:t>
            </a:r>
            <a:r>
              <a:rPr lang="en-US" dirty="0" smtClean="0"/>
              <a:t>ransition</a:t>
            </a:r>
            <a:r>
              <a:rPr lang="en-US" baseline="0" dirty="0" smtClean="0"/>
              <a:t> to Middle school example</a:t>
            </a:r>
          </a:p>
          <a:p>
            <a:endParaRPr lang="en-US" dirty="0" smtClean="0"/>
          </a:p>
          <a:p>
            <a:r>
              <a:rPr lang="en-US" dirty="0" smtClean="0"/>
              <a:t>Might consider saying “pro-actively” contact parents—reach out before</a:t>
            </a:r>
            <a:r>
              <a:rPr lang="en-US" baseline="0" dirty="0" smtClean="0"/>
              <a:t> things start to go bad…develop “pro-active” collaborative and caring relationships…</a:t>
            </a:r>
            <a:endParaRPr lang="en-US" dirty="0"/>
          </a:p>
        </p:txBody>
      </p:sp>
      <p:sp>
        <p:nvSpPr>
          <p:cNvPr id="4" name="Slide Number Placeholder 3"/>
          <p:cNvSpPr>
            <a:spLocks noGrp="1"/>
          </p:cNvSpPr>
          <p:nvPr>
            <p:ph type="sldNum" sz="quarter" idx="10"/>
          </p:nvPr>
        </p:nvSpPr>
        <p:spPr/>
        <p:txBody>
          <a:bodyPr/>
          <a:lstStyle/>
          <a:p>
            <a:fld id="{0D4827BE-893A-2643-8FBC-22FDDA4942C0}" type="slidenum">
              <a:rPr lang="en-US" smtClean="0"/>
              <a:t>39</a:t>
            </a:fld>
            <a:endParaRPr lang="en-US"/>
          </a:p>
        </p:txBody>
      </p:sp>
    </p:spTree>
    <p:extLst>
      <p:ext uri="{BB962C8B-B14F-4D97-AF65-F5344CB8AC3E}">
        <p14:creationId xmlns:p14="http://schemas.microsoft.com/office/powerpoint/2010/main" val="4225225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40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REMINDER: ask teams to</a:t>
            </a:r>
            <a:r>
              <a:rPr lang="en-US" baseline="0" dirty="0" smtClean="0">
                <a:latin typeface="Arial" pitchFamily="-1" charset="0"/>
              </a:rPr>
              <a:t> bring RFA forms! </a:t>
            </a:r>
            <a:endParaRPr lang="en-US" dirty="0">
              <a:latin typeface="Arial" pitchFamily="-1" charset="0"/>
            </a:endParaRPr>
          </a:p>
        </p:txBody>
      </p:sp>
    </p:spTree>
    <p:extLst>
      <p:ext uri="{BB962C8B-B14F-4D97-AF65-F5344CB8AC3E}">
        <p14:creationId xmlns:p14="http://schemas.microsoft.com/office/powerpoint/2010/main" val="27579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baseline="0"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41</a:t>
            </a:fld>
            <a:endParaRPr lang="en-US"/>
          </a:p>
        </p:txBody>
      </p:sp>
    </p:spTree>
    <p:extLst>
      <p:ext uri="{BB962C8B-B14F-4D97-AF65-F5344CB8AC3E}">
        <p14:creationId xmlns:p14="http://schemas.microsoft.com/office/powerpoint/2010/main" val="1042927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42</a:t>
            </a:fld>
            <a:endParaRPr lang="en-US"/>
          </a:p>
        </p:txBody>
      </p:sp>
    </p:spTree>
    <p:extLst>
      <p:ext uri="{BB962C8B-B14F-4D97-AF65-F5344CB8AC3E}">
        <p14:creationId xmlns:p14="http://schemas.microsoft.com/office/powerpoint/2010/main" val="3501817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Empirically supported practices are the key piece here. If schools state that they have a practice and have fidelity and outcome data demonstrating improvement,</a:t>
            </a:r>
            <a:r>
              <a:rPr lang="en-US" baseline="0" dirty="0" smtClean="0"/>
              <a:t> then not only praise them for collecting data in both of these areas, but also permit the use of local evaluation in addition to use of research based evaluation.</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43</a:t>
            </a:fld>
            <a:endParaRPr lang="en-US"/>
          </a:p>
        </p:txBody>
      </p:sp>
    </p:spTree>
    <p:extLst>
      <p:ext uri="{BB962C8B-B14F-4D97-AF65-F5344CB8AC3E}">
        <p14:creationId xmlns:p14="http://schemas.microsoft.com/office/powerpoint/2010/main" val="233054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82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Calibri" charset="0"/>
              </a:rPr>
              <a:t>Trainer Notes:</a:t>
            </a:r>
            <a:br>
              <a:rPr lang="en-US" b="1" dirty="0" smtClean="0">
                <a:latin typeface="Calibri" charset="0"/>
              </a:rPr>
            </a:br>
            <a:r>
              <a:rPr lang="en-US" dirty="0" smtClean="0">
                <a:latin typeface="Calibri" charset="0"/>
              </a:rPr>
              <a:t>This is an animated slide.  </a:t>
            </a:r>
          </a:p>
          <a:p>
            <a:r>
              <a:rPr lang="en-US" dirty="0" smtClean="0">
                <a:latin typeface="Calibri" charset="0"/>
              </a:rPr>
              <a:t>Have participants open to</a:t>
            </a:r>
            <a:r>
              <a:rPr lang="en-US" baseline="0" dirty="0" smtClean="0">
                <a:latin typeface="Calibri" charset="0"/>
              </a:rPr>
              <a:t> this page in their participant workbook </a:t>
            </a:r>
            <a:r>
              <a:rPr lang="en-US" dirty="0" smtClean="0">
                <a:latin typeface="Calibri" charset="0"/>
              </a:rPr>
              <a:t>and read through the information on that page. Provide 5 minutes for participants to complete this task before moving on to presenting the slide. Then have participants flip to the next page</a:t>
            </a:r>
            <a:r>
              <a:rPr lang="en-US" baseline="0" dirty="0" smtClean="0">
                <a:latin typeface="Calibri" charset="0"/>
              </a:rPr>
              <a:t> of slides to</a:t>
            </a:r>
            <a:r>
              <a:rPr lang="en-US" dirty="0" smtClean="0">
                <a:latin typeface="Calibri" charset="0"/>
              </a:rPr>
              <a:t> follow along with the information on this slide and the next two slides. This is a screen shot of the Tier 2 Intervention Grid which teams will work on throughout the rest of this training. </a:t>
            </a:r>
          </a:p>
          <a:p>
            <a:endParaRPr lang="en-US" dirty="0" smtClean="0">
              <a:latin typeface="Calibri" charset="0"/>
            </a:endParaRPr>
          </a:p>
          <a:p>
            <a:r>
              <a:rPr lang="en-US" dirty="0" smtClean="0">
                <a:latin typeface="Calibri" charset="0"/>
              </a:rPr>
              <a:t>When you advance the slide, the blue box surrounds the first column on the left hand side and prompts teams with directions on how to complete this column – identify the Tier 2 interventions in place in their school.</a:t>
            </a:r>
          </a:p>
          <a:p>
            <a:endParaRPr lang="en-US" dirty="0">
              <a:latin typeface="Calibri" charset="0"/>
            </a:endParaRPr>
          </a:p>
          <a:p>
            <a:r>
              <a:rPr lang="en-US" dirty="0">
                <a:latin typeface="Calibri" charset="0"/>
              </a:rPr>
              <a:t>When you advance the slide, the blue box surrounds the first column on the left hand side and prompts teams with directions on how to complete this column – identify the Tier 2 interventions in place in their school.</a:t>
            </a:r>
          </a:p>
        </p:txBody>
      </p:sp>
      <p:sp>
        <p:nvSpPr>
          <p:cNvPr id="4" name="Slide Number Placeholder 3"/>
          <p:cNvSpPr>
            <a:spLocks noGrp="1"/>
          </p:cNvSpPr>
          <p:nvPr>
            <p:ph type="sldNum" sz="quarter" idx="5"/>
          </p:nvPr>
        </p:nvSpPr>
        <p:spPr/>
        <p:txBody>
          <a:bodyPr/>
          <a:lstStyle/>
          <a:p>
            <a:pPr>
              <a:defRPr/>
            </a:pPr>
            <a:fld id="{4CC37AD7-898F-3245-85B6-173250FEB478}" type="slidenum">
              <a:rPr lang="en-US" smtClean="0"/>
              <a:pPr>
                <a:defRPr/>
              </a:pPr>
              <a:t>44</a:t>
            </a:fld>
            <a:endParaRPr lang="en-US"/>
          </a:p>
        </p:txBody>
      </p:sp>
    </p:spTree>
    <p:extLst>
      <p:ext uri="{BB962C8B-B14F-4D97-AF65-F5344CB8AC3E}">
        <p14:creationId xmlns:p14="http://schemas.microsoft.com/office/powerpoint/2010/main" val="557797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 of students; how well the program or practice might meet identified needs.  Fit with current initiatives, priorities, structures and supports, and parent/community values.  Resource Availability for training, staffing, technology supports, curricula, data systems and administration.  Evidence indicating the outcomes that might be expected if the program or practices are implemented well.  Readiness for Replication of the program, including expert assistance available, number of replications accomplished, exemplars available for observation, and how well the program is operationalized  Capacity to Implement as intended and to sustain and improve implementation over time.</a:t>
            </a:r>
          </a:p>
          <a:p>
            <a:endParaRPr lang="en-US" dirty="0" smtClean="0"/>
          </a:p>
          <a:p>
            <a:r>
              <a:rPr lang="en-US" dirty="0" smtClean="0"/>
              <a:t>From Hexagon Tool</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45</a:t>
            </a:fld>
            <a:endParaRPr lang="en-US"/>
          </a:p>
        </p:txBody>
      </p:sp>
    </p:spTree>
    <p:extLst>
      <p:ext uri="{BB962C8B-B14F-4D97-AF65-F5344CB8AC3E}">
        <p14:creationId xmlns:p14="http://schemas.microsoft.com/office/powerpoint/2010/main" val="1942765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46</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Use team checklist list  </a:t>
            </a:r>
          </a:p>
          <a:p>
            <a:pPr eaLnBrk="1" hangingPunct="1"/>
            <a:r>
              <a:rPr lang="en-US" dirty="0" smtClean="0">
                <a:latin typeface="Arial" pitchFamily="-1" charset="0"/>
              </a:rPr>
              <a:t>This is a</a:t>
            </a:r>
            <a:r>
              <a:rPr lang="en-US" baseline="0" dirty="0" smtClean="0">
                <a:latin typeface="Arial" pitchFamily="-1" charset="0"/>
              </a:rPr>
              <a:t> task we will return to as we learn more about specific interventions </a:t>
            </a:r>
            <a:endParaRPr lang="en-US" dirty="0">
              <a:latin typeface="Arial" pitchFamily="-1" charset="0"/>
            </a:endParaRPr>
          </a:p>
        </p:txBody>
      </p:sp>
    </p:spTree>
    <p:extLst>
      <p:ext uri="{BB962C8B-B14F-4D97-AF65-F5344CB8AC3E}">
        <p14:creationId xmlns:p14="http://schemas.microsoft.com/office/powerpoint/2010/main" val="10484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step 10?</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5</a:t>
            </a:fld>
            <a:endParaRPr lang="en-US"/>
          </a:p>
        </p:txBody>
      </p:sp>
    </p:spTree>
    <p:extLst>
      <p:ext uri="{BB962C8B-B14F-4D97-AF65-F5344CB8AC3E}">
        <p14:creationId xmlns:p14="http://schemas.microsoft.com/office/powerpoint/2010/main" val="1408003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Reminder—always revisiting systems </a:t>
            </a:r>
          </a:p>
          <a:p>
            <a:r>
              <a:rPr lang="en-US" b="1" dirty="0" smtClean="0"/>
              <a:t>Rationale: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goal of today’s training</a:t>
            </a:r>
            <a:r>
              <a:rPr lang="en-US" baseline="0" dirty="0" smtClean="0"/>
              <a:t> is to develop a Tier 2 system, NOT jump to interventions prior to establishing a system on campus. </a:t>
            </a:r>
          </a:p>
          <a:p>
            <a:endParaRPr lang="en-US" dirty="0" smtClean="0"/>
          </a:p>
          <a:p>
            <a:endParaRPr lang="en-US" dirty="0" smtClean="0"/>
          </a:p>
          <a:p>
            <a:r>
              <a:rPr lang="en-US" b="1" dirty="0" smtClean="0"/>
              <a:t>Trainer’s Notes:</a:t>
            </a:r>
          </a:p>
          <a:p>
            <a:r>
              <a:rPr lang="en-US" baseline="0" dirty="0" smtClean="0"/>
              <a:t>Emphasize</a:t>
            </a:r>
            <a:r>
              <a:rPr lang="en-US" dirty="0" smtClean="0"/>
              <a:t> that t</a:t>
            </a:r>
            <a:r>
              <a:rPr lang="en-US" baseline="0" dirty="0" smtClean="0"/>
              <a:t>his may simply mean revising or improving on what is already being done. Schools do not have to start from scratch but instead build upon what works and add to existing systems.  </a:t>
            </a:r>
          </a:p>
          <a:p>
            <a:endParaRPr lang="en-US" dirty="0"/>
          </a:p>
        </p:txBody>
      </p:sp>
      <p:sp>
        <p:nvSpPr>
          <p:cNvPr id="4" name="Slide Number Placeholder 3"/>
          <p:cNvSpPr>
            <a:spLocks noGrp="1"/>
          </p:cNvSpPr>
          <p:nvPr>
            <p:ph type="sldNum" sz="quarter" idx="10"/>
          </p:nvPr>
        </p:nvSpPr>
        <p:spPr/>
        <p:txBody>
          <a:bodyPr/>
          <a:lstStyle/>
          <a:p>
            <a:fld id="{E2B001FE-A738-7747-BD83-DA4DA4552B9C}" type="slidenum">
              <a:rPr lang="en-US" smtClean="0"/>
              <a:t>47</a:t>
            </a:fld>
            <a:endParaRPr lang="en-US" dirty="0"/>
          </a:p>
        </p:txBody>
      </p:sp>
    </p:spTree>
    <p:extLst>
      <p:ext uri="{BB962C8B-B14F-4D97-AF65-F5344CB8AC3E}">
        <p14:creationId xmlns:p14="http://schemas.microsoft.com/office/powerpoint/2010/main" val="3671165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baseline="0"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49</a:t>
            </a:fld>
            <a:endParaRPr lang="en-US"/>
          </a:p>
        </p:txBody>
      </p:sp>
    </p:spTree>
    <p:extLst>
      <p:ext uri="{BB962C8B-B14F-4D97-AF65-F5344CB8AC3E}">
        <p14:creationId xmlns:p14="http://schemas.microsoft.com/office/powerpoint/2010/main" val="1924705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50</a:t>
            </a:fld>
            <a:endParaRPr lang="en-US"/>
          </a:p>
        </p:txBody>
      </p:sp>
    </p:spTree>
    <p:extLst>
      <p:ext uri="{BB962C8B-B14F-4D97-AF65-F5344CB8AC3E}">
        <p14:creationId xmlns:p14="http://schemas.microsoft.com/office/powerpoint/2010/main" val="1440989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51</a:t>
            </a:fld>
            <a:endParaRPr lang="en-US"/>
          </a:p>
        </p:txBody>
      </p:sp>
    </p:spTree>
    <p:extLst>
      <p:ext uri="{BB962C8B-B14F-4D97-AF65-F5344CB8AC3E}">
        <p14:creationId xmlns:p14="http://schemas.microsoft.com/office/powerpoint/2010/main" val="1682842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52</a:t>
            </a:fld>
            <a:endParaRPr lang="en-US"/>
          </a:p>
        </p:txBody>
      </p:sp>
    </p:spTree>
    <p:extLst>
      <p:ext uri="{BB962C8B-B14F-4D97-AF65-F5344CB8AC3E}">
        <p14:creationId xmlns:p14="http://schemas.microsoft.com/office/powerpoint/2010/main" val="1219002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 back to the remaining steps on the initial slide (slide 50)</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53</a:t>
            </a:fld>
            <a:endParaRPr lang="en-US"/>
          </a:p>
        </p:txBody>
      </p:sp>
    </p:spTree>
    <p:extLst>
      <p:ext uri="{BB962C8B-B14F-4D97-AF65-F5344CB8AC3E}">
        <p14:creationId xmlns:p14="http://schemas.microsoft.com/office/powerpoint/2010/main" val="709167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baseline="0"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54</a:t>
            </a:fld>
            <a:endParaRPr lang="en-US"/>
          </a:p>
        </p:txBody>
      </p:sp>
    </p:spTree>
    <p:extLst>
      <p:ext uri="{BB962C8B-B14F-4D97-AF65-F5344CB8AC3E}">
        <p14:creationId xmlns:p14="http://schemas.microsoft.com/office/powerpoint/2010/main" val="177007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 all sub steps using</a:t>
            </a:r>
            <a:r>
              <a:rPr lang="en-US" baseline="0" dirty="0" smtClean="0"/>
              <a:t> this format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55</a:t>
            </a:fld>
            <a:endParaRPr lang="en-US"/>
          </a:p>
        </p:txBody>
      </p:sp>
    </p:spTree>
    <p:extLst>
      <p:ext uri="{BB962C8B-B14F-4D97-AF65-F5344CB8AC3E}">
        <p14:creationId xmlns:p14="http://schemas.microsoft.com/office/powerpoint/2010/main" val="934529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1512993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57</a:t>
            </a:fld>
            <a:endParaRPr lang="en-US">
              <a:solidFill>
                <a:srgbClr val="000000"/>
              </a:solidFill>
            </a:endParaRPr>
          </a:p>
        </p:txBody>
      </p:sp>
    </p:spTree>
    <p:extLst>
      <p:ext uri="{BB962C8B-B14F-4D97-AF65-F5344CB8AC3E}">
        <p14:creationId xmlns:p14="http://schemas.microsoft.com/office/powerpoint/2010/main" val="217239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a:t>
            </a:fld>
            <a:endParaRPr lang="en-US"/>
          </a:p>
        </p:txBody>
      </p:sp>
    </p:spTree>
    <p:extLst>
      <p:ext uri="{BB962C8B-B14F-4D97-AF65-F5344CB8AC3E}">
        <p14:creationId xmlns:p14="http://schemas.microsoft.com/office/powerpoint/2010/main" val="4143963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58</a:t>
            </a:fld>
            <a:endParaRPr lang="en-US">
              <a:solidFill>
                <a:srgbClr val="000000"/>
              </a:solidFill>
            </a:endParaRPr>
          </a:p>
        </p:txBody>
      </p:sp>
    </p:spTree>
    <p:extLst>
      <p:ext uri="{BB962C8B-B14F-4D97-AF65-F5344CB8AC3E}">
        <p14:creationId xmlns:p14="http://schemas.microsoft.com/office/powerpoint/2010/main" val="1920482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guidelines </a:t>
            </a:r>
            <a:r>
              <a:rPr lang="en-US" dirty="0" smtClean="0"/>
              <a:t>as</a:t>
            </a:r>
            <a:r>
              <a:rPr lang="en-US" baseline="0" dirty="0" smtClean="0"/>
              <a:t> a check list for teams prior to starting the activity. But teach the content in the sub steps with the format above- then this can just be the guidelines checklist because content has already been taught </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59</a:t>
            </a:fld>
            <a:endParaRPr lang="en-US">
              <a:solidFill>
                <a:srgbClr val="000000"/>
              </a:solidFill>
            </a:endParaRPr>
          </a:p>
        </p:txBody>
      </p:sp>
    </p:spTree>
    <p:extLst>
      <p:ext uri="{BB962C8B-B14F-4D97-AF65-F5344CB8AC3E}">
        <p14:creationId xmlns:p14="http://schemas.microsoft.com/office/powerpoint/2010/main" val="3051064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60</a:t>
            </a:fld>
            <a:endParaRPr lang="en-US"/>
          </a:p>
        </p:txBody>
      </p:sp>
    </p:spTree>
    <p:extLst>
      <p:ext uri="{BB962C8B-B14F-4D97-AF65-F5344CB8AC3E}">
        <p14:creationId xmlns:p14="http://schemas.microsoft.com/office/powerpoint/2010/main" val="1573760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these are common Tier 2 practices that schools often implement and we are using these as examples to help demonstrate the various system, data, and practices features.</a:t>
            </a:r>
          </a:p>
          <a:p>
            <a:endParaRPr lang="en-US" dirty="0" smtClean="0"/>
          </a:p>
          <a:p>
            <a:r>
              <a:rPr lang="en-US" dirty="0" smtClean="0"/>
              <a:t>Social</a:t>
            </a:r>
            <a:r>
              <a:rPr lang="en-US" baseline="0" dirty="0" smtClean="0"/>
              <a:t> Skills is example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61</a:t>
            </a:fld>
            <a:endParaRPr lang="en-US"/>
          </a:p>
        </p:txBody>
      </p:sp>
    </p:spTree>
    <p:extLst>
      <p:ext uri="{BB962C8B-B14F-4D97-AF65-F5344CB8AC3E}">
        <p14:creationId xmlns:p14="http://schemas.microsoft.com/office/powerpoint/2010/main" val="1999092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8" charset="0"/>
                <a:ea typeface="ＭＳ Ｐゴシック" pitchFamily="-108" charset="-128"/>
                <a:cs typeface="ＭＳ Ｐゴシック" pitchFamily="-108" charset="-128"/>
              </a:rPr>
              <a:t>CICO; and variations) is described in detail below as an </a:t>
            </a:r>
            <a:r>
              <a:rPr lang="en-US" sz="1200" b="1" kern="1200" dirty="0" smtClean="0">
                <a:solidFill>
                  <a:schemeClr val="tx1"/>
                </a:solidFill>
                <a:effectLst/>
                <a:latin typeface="Arial" pitchFamily="-108" charset="0"/>
                <a:ea typeface="ＭＳ Ｐゴシック" pitchFamily="-108" charset="-128"/>
                <a:cs typeface="ＭＳ Ｐゴシック" pitchFamily="-108" charset="-128"/>
              </a:rPr>
              <a:t>exemplar</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 Tier 2 intervention. Development of the systems and practices of CICO models the process of the implementation of any evidence-based Tier 2 intervention. </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62</a:t>
            </a:fld>
            <a:endParaRPr lang="en-US"/>
          </a:p>
        </p:txBody>
      </p:sp>
    </p:spTree>
    <p:extLst>
      <p:ext uri="{BB962C8B-B14F-4D97-AF65-F5344CB8AC3E}">
        <p14:creationId xmlns:p14="http://schemas.microsoft.com/office/powerpoint/2010/main" val="21082724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the slightly</a:t>
            </a:r>
            <a:r>
              <a:rPr lang="en-US" baseline="0" dirty="0" smtClean="0"/>
              <a:t> modified (thinking about aligning to CBITS/trauma informed…or self-management, or focused on academic behaviors)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63</a:t>
            </a:fld>
            <a:endParaRPr lang="en-US"/>
          </a:p>
        </p:txBody>
      </p:sp>
    </p:spTree>
    <p:extLst>
      <p:ext uri="{BB962C8B-B14F-4D97-AF65-F5344CB8AC3E}">
        <p14:creationId xmlns:p14="http://schemas.microsoft.com/office/powerpoint/2010/main" val="3211024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OTR:</a:t>
            </a:r>
            <a:r>
              <a:rPr lang="en-US" baseline="0" dirty="0" smtClean="0"/>
              <a:t> what is 7-12% #s in your school?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64</a:t>
            </a:fld>
            <a:endParaRPr lang="en-US"/>
          </a:p>
        </p:txBody>
      </p:sp>
    </p:spTree>
    <p:extLst>
      <p:ext uri="{BB962C8B-B14F-4D97-AF65-F5344CB8AC3E}">
        <p14:creationId xmlns:p14="http://schemas.microsoft.com/office/powerpoint/2010/main" val="4294615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ADD MIDWEST PBIS logo—important</a:t>
            </a:r>
            <a:r>
              <a:rPr lang="en-US" baseline="0" dirty="0" smtClean="0"/>
              <a:t> slide! Research on CICO SWIS—median (?check) # of students supported is only 3!</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Preview matching to student need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Within </a:t>
            </a:r>
            <a:r>
              <a:rPr lang="en-US" dirty="0"/>
              <a:t>the 5-15%,</a:t>
            </a:r>
            <a:r>
              <a:rPr lang="en-US" baseline="0" dirty="0"/>
              <a:t> 7-12% of students will benefit and research indicates will need an additional low lever Tier II support.  If your numbers for CICO are low (5-6% or less), CICO will struggle to take hold and take off because not enough staff will be exposed to the intervention.  All staff should know about and probably have a student who is identified to need the support of CICO.  CICO is an extension of Tier I so quick and easy to deliver and gives students a boost of support from an adult. </a:t>
            </a:r>
            <a:endParaRPr lang="en-US" dirty="0"/>
          </a:p>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65</a:t>
            </a:fld>
            <a:endParaRPr lang="en-US" dirty="0"/>
          </a:p>
        </p:txBody>
      </p:sp>
    </p:spTree>
    <p:extLst>
      <p:ext uri="{BB962C8B-B14F-4D97-AF65-F5344CB8AC3E}">
        <p14:creationId xmlns:p14="http://schemas.microsoft.com/office/powerpoint/2010/main" val="2709367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Filter, K. J., McKenna, M. K., Benedict, E. A., Horner, R. H., Todd, A. W., &amp; Watson, J. (2007). </a:t>
            </a:r>
            <a:r>
              <a:rPr lang="en-US" dirty="0" err="1" smtClean="0"/>
              <a:t>Checkin</a:t>
            </a:r>
            <a:r>
              <a:rPr lang="en-US" dirty="0" smtClean="0"/>
              <a:t>/check out: A post-hoc evaluation of an efficient, secondary-level targeted intervention for reducing problem behaviors in schools. Education and Treatment of Children, 30(1), 69-84.</a:t>
            </a:r>
          </a:p>
          <a:p>
            <a:endParaRPr lang="en-US" dirty="0" smtClean="0"/>
          </a:p>
          <a:p>
            <a:r>
              <a:rPr lang="en-US" dirty="0" smtClean="0"/>
              <a:t>Campbell, A., &amp; Anderson, C. M. (2011). CHECK‐IN/CHECK‐OUT: A SYSTEMATIC EVALUATION AND COMPONENT ANALYSIS. Journal of applied behavior analysis, 44(2), 315-326.</a:t>
            </a:r>
          </a:p>
          <a:p>
            <a:endParaRPr lang="en-US" dirty="0" smtClean="0"/>
          </a:p>
          <a:p>
            <a:r>
              <a:rPr lang="en-US" dirty="0" smtClean="0"/>
              <a:t>Simonsen, B., Myers, D., &amp; </a:t>
            </a:r>
            <a:r>
              <a:rPr lang="en-US" dirty="0" err="1" smtClean="0"/>
              <a:t>Briere</a:t>
            </a:r>
            <a:r>
              <a:rPr lang="en-US" dirty="0" smtClean="0"/>
              <a:t>, D. E. (2011). Comparing a behavioral check-in/check-out (CICO) intervention to standard practice in an urban middle school setting using an experimental group design. Journal of Positive Behavior Interventions, 13(1), 31-48.</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66</a:t>
            </a:fld>
            <a:endParaRPr lang="en-US"/>
          </a:p>
        </p:txBody>
      </p:sp>
    </p:spTree>
    <p:extLst>
      <p:ext uri="{BB962C8B-B14F-4D97-AF65-F5344CB8AC3E}">
        <p14:creationId xmlns:p14="http://schemas.microsoft.com/office/powerpoint/2010/main" val="29558907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w="9525"/>
        </p:spPr>
        <p:txBody>
          <a:bodyPr/>
          <a:lstStyle/>
          <a:p>
            <a:endParaRPr lang="en-US" dirty="0">
              <a:latin typeface="Times New Roman" pitchFamily="-112" charset="0"/>
              <a:ea typeface="ＭＳ Ｐゴシック" pitchFamily="-112" charset="-128"/>
              <a:cs typeface="ＭＳ Ｐゴシック" pitchFamily="-112" charset="-128"/>
            </a:endParaRPr>
          </a:p>
        </p:txBody>
      </p:sp>
      <p:sp>
        <p:nvSpPr>
          <p:cNvPr id="37892" name="Slide Number Placeholder 3"/>
          <p:cNvSpPr>
            <a:spLocks noGrp="1"/>
          </p:cNvSpPr>
          <p:nvPr>
            <p:ph type="sldNum" sz="quarter" idx="5"/>
          </p:nvPr>
        </p:nvSpPr>
        <p:spPr>
          <a:noFill/>
        </p:spPr>
        <p:txBody>
          <a:bodyPr/>
          <a:lstStyle/>
          <a:p>
            <a:fld id="{C351E423-15A8-194A-AF2E-8A0E10956809}" type="slidenum">
              <a:rPr lang="en-US">
                <a:latin typeface="Times New Roman" pitchFamily="-112" charset="0"/>
              </a:rPr>
              <a:pPr/>
              <a:t>67</a:t>
            </a:fld>
            <a:endParaRPr lang="en-US">
              <a:latin typeface="Times New Roman" pitchFamily="-112" charset="0"/>
            </a:endParaRPr>
          </a:p>
        </p:txBody>
      </p:sp>
    </p:spTree>
    <p:extLst>
      <p:ext uri="{BB962C8B-B14F-4D97-AF65-F5344CB8AC3E}">
        <p14:creationId xmlns:p14="http://schemas.microsoft.com/office/powerpoint/2010/main" val="100098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7</a:t>
            </a:fld>
            <a:endParaRPr lang="en-US"/>
          </a:p>
        </p:txBody>
      </p:sp>
    </p:spTree>
    <p:extLst>
      <p:ext uri="{BB962C8B-B14F-4D97-AF65-F5344CB8AC3E}">
        <p14:creationId xmlns:p14="http://schemas.microsoft.com/office/powerpoint/2010/main" val="3676122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VIDEOS</a:t>
            </a:r>
            <a:r>
              <a:rPr lang="en-US" baseline="0" dirty="0" smtClean="0"/>
              <a:t> here with “West” group (add links); additional video for East team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prstClr val="black"/>
                </a:solidFill>
                <a:latin typeface="Tw Cen MT"/>
                <a:cs typeface="Tw Cen MT"/>
                <a:hlinkClick r:id="rId3"/>
              </a:rPr>
              <a:t>http://www.youtube.com/watch?v=f8Jhy_LxWDk</a:t>
            </a:r>
            <a:endParaRPr lang="en-US" dirty="0" smtClean="0">
              <a:solidFill>
                <a:prstClr val="black"/>
              </a:solidFill>
              <a:latin typeface="Tw Cen MT"/>
              <a:cs typeface="Tw Cen MT"/>
            </a:endParaRP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68</a:t>
            </a:fld>
            <a:endParaRPr lang="en-US"/>
          </a:p>
        </p:txBody>
      </p:sp>
    </p:spTree>
    <p:extLst>
      <p:ext uri="{BB962C8B-B14F-4D97-AF65-F5344CB8AC3E}">
        <p14:creationId xmlns:p14="http://schemas.microsoft.com/office/powerpoint/2010/main" val="41685900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eaLnBrk="0" fontAlgn="base" hangingPunct="0">
              <a:spcBef>
                <a:spcPct val="0"/>
              </a:spcBef>
              <a:spcAft>
                <a:spcPct val="0"/>
              </a:spcAft>
            </a:pPr>
            <a:fld id="{525594B9-569D-4B8D-A3D9-565DB69C3D3E}" type="slidenum">
              <a:rPr lang="en-US" sz="1100">
                <a:solidFill>
                  <a:prstClr val="black"/>
                </a:solidFill>
                <a:latin typeface="Garamond" pitchFamily="18" charset="0"/>
              </a:rPr>
              <a:pPr algn="r" rtl="0" eaLnBrk="0" fontAlgn="base" hangingPunct="0">
                <a:spcBef>
                  <a:spcPct val="0"/>
                </a:spcBef>
                <a:spcAft>
                  <a:spcPct val="0"/>
                </a:spcAft>
              </a:pPr>
              <a:t>69</a:t>
            </a:fld>
            <a:endParaRPr lang="en-US" sz="1100" dirty="0">
              <a:solidFill>
                <a:prstClr val="black"/>
              </a:solidFill>
              <a:latin typeface="Garamond" pitchFamily="18" charset="0"/>
            </a:endParaRPr>
          </a:p>
        </p:txBody>
      </p:sp>
      <p:sp>
        <p:nvSpPr>
          <p:cNvPr id="915458" name="Rectangle 2"/>
          <p:cNvSpPr>
            <a:spLocks noGrp="1" noRot="1" noChangeAspect="1" noChangeArrowheads="1" noTextEdit="1"/>
          </p:cNvSpPr>
          <p:nvPr>
            <p:ph type="sldImg"/>
          </p:nvPr>
        </p:nvSpPr>
        <p:spPr>
          <a:xfrm>
            <a:off x="1146175" y="685800"/>
            <a:ext cx="4570413" cy="3429000"/>
          </a:xfrm>
          <a:ln/>
        </p:spPr>
      </p:sp>
      <p:sp>
        <p:nvSpPr>
          <p:cNvPr id="915459" name="Rectangle 3"/>
          <p:cNvSpPr>
            <a:spLocks noGrp="1" noChangeArrowheads="1"/>
          </p:cNvSpPr>
          <p:nvPr>
            <p:ph type="body" idx="1"/>
          </p:nvPr>
        </p:nvSpPr>
        <p:spPr>
          <a:xfrm>
            <a:off x="913785" y="4343014"/>
            <a:ext cx="5030431" cy="4115573"/>
          </a:xfrm>
        </p:spPr>
        <p:txBody>
          <a:bodyPr/>
          <a:lstStyle/>
          <a:p>
            <a:pPr marL="0" indent="0">
              <a:lnSpc>
                <a:spcPct val="80000"/>
              </a:lnSpc>
              <a:buFontTx/>
              <a:buNone/>
            </a:pPr>
            <a:endParaRPr lang="en-US" sz="800" dirty="0" smtClean="0"/>
          </a:p>
          <a:p>
            <a:pPr marL="222222" indent="-222222">
              <a:lnSpc>
                <a:spcPct val="80000"/>
              </a:lnSpc>
              <a:buFontTx/>
              <a:buAutoNum type="arabicParenR"/>
            </a:pPr>
            <a:r>
              <a:rPr lang="en-US" sz="800" dirty="0" smtClean="0"/>
              <a:t>Student </a:t>
            </a:r>
            <a:r>
              <a:rPr lang="en-US" sz="800" dirty="0"/>
              <a:t>recommended for CICO by Teacher, parent, other school personnel?</a:t>
            </a:r>
          </a:p>
          <a:p>
            <a:pPr marL="222222" indent="-222222">
              <a:lnSpc>
                <a:spcPct val="80000"/>
              </a:lnSpc>
              <a:buFontTx/>
              <a:buAutoNum type="arabicParenR"/>
            </a:pPr>
            <a:r>
              <a:rPr lang="en-US" sz="800" dirty="0"/>
              <a:t> Prior to </a:t>
            </a:r>
            <a:r>
              <a:rPr lang="en-US" sz="800" dirty="0" smtClean="0"/>
              <a:t>CICO </a:t>
            </a:r>
            <a:r>
              <a:rPr lang="en-US" sz="800" dirty="0"/>
              <a:t>implementation- meeting with Counselor, parent and student</a:t>
            </a:r>
          </a:p>
          <a:p>
            <a:pPr marL="222222" indent="-222222">
              <a:lnSpc>
                <a:spcPct val="80000"/>
              </a:lnSpc>
            </a:pPr>
            <a:r>
              <a:rPr lang="en-US" sz="800" dirty="0"/>
              <a:t>   Go over expectations for each party (parent, school, and student)</a:t>
            </a:r>
          </a:p>
          <a:p>
            <a:pPr marL="222222" indent="-222222">
              <a:lnSpc>
                <a:spcPct val="80000"/>
              </a:lnSpc>
            </a:pPr>
            <a:r>
              <a:rPr lang="en-US" sz="800" dirty="0"/>
              <a:t>   Set goal</a:t>
            </a:r>
          </a:p>
          <a:p>
            <a:pPr marL="222222" indent="-222222">
              <a:lnSpc>
                <a:spcPct val="80000"/>
              </a:lnSpc>
            </a:pPr>
            <a:r>
              <a:rPr lang="en-US" sz="800" dirty="0"/>
              <a:t>    Sometimes contract is signed (I don’t know if you this was ever used Kelly)</a:t>
            </a:r>
          </a:p>
          <a:p>
            <a:pPr marL="222222" indent="-222222">
              <a:lnSpc>
                <a:spcPct val="80000"/>
              </a:lnSpc>
            </a:pPr>
            <a:r>
              <a:rPr lang="en-US" sz="800" dirty="0"/>
              <a:t>3) </a:t>
            </a:r>
            <a:r>
              <a:rPr lang="en-US" sz="800" dirty="0" smtClean="0"/>
              <a:t>CICO </a:t>
            </a:r>
            <a:r>
              <a:rPr lang="en-US" sz="800" dirty="0"/>
              <a:t>Implemented</a:t>
            </a:r>
          </a:p>
          <a:p>
            <a:pPr marL="222222" indent="-222222">
              <a:lnSpc>
                <a:spcPct val="80000"/>
              </a:lnSpc>
            </a:pPr>
            <a:r>
              <a:rPr lang="en-US" sz="800" dirty="0"/>
              <a:t>4) Morning check-in</a:t>
            </a:r>
          </a:p>
          <a:p>
            <a:pPr marL="222222" indent="-222222">
              <a:lnSpc>
                <a:spcPct val="80000"/>
              </a:lnSpc>
            </a:pPr>
            <a:r>
              <a:rPr lang="en-US" sz="800" dirty="0"/>
              <a:t>	What did you check for?  Pencil, binder, agenda, </a:t>
            </a:r>
            <a:r>
              <a:rPr lang="en-US" sz="800" dirty="0" smtClean="0"/>
              <a:t>CICO </a:t>
            </a:r>
            <a:r>
              <a:rPr lang="en-US" sz="800" dirty="0"/>
              <a:t>form from day before</a:t>
            </a:r>
          </a:p>
          <a:p>
            <a:pPr marL="222222" indent="-222222">
              <a:lnSpc>
                <a:spcPct val="80000"/>
              </a:lnSpc>
            </a:pPr>
            <a:r>
              <a:rPr lang="en-US" sz="800" dirty="0"/>
              <a:t>	Gave students supplies if they did not have them to help them be successful</a:t>
            </a:r>
          </a:p>
          <a:p>
            <a:pPr marL="222222" indent="-222222">
              <a:lnSpc>
                <a:spcPct val="80000"/>
              </a:lnSpc>
            </a:pPr>
            <a:r>
              <a:rPr lang="en-US" sz="800" dirty="0"/>
              <a:t>	</a:t>
            </a:r>
            <a:r>
              <a:rPr lang="en-US" sz="800" dirty="0" smtClean="0"/>
              <a:t>CICO </a:t>
            </a:r>
            <a:r>
              <a:rPr lang="en-US" sz="800" dirty="0"/>
              <a:t>Daily progress report given (can flip to next slide to show)</a:t>
            </a:r>
          </a:p>
          <a:p>
            <a:pPr marL="222222" indent="-222222">
              <a:lnSpc>
                <a:spcPct val="80000"/>
              </a:lnSpc>
            </a:pPr>
            <a:r>
              <a:rPr lang="en-US" sz="800" dirty="0"/>
              <a:t>Teacher Feedback</a:t>
            </a:r>
          </a:p>
          <a:p>
            <a:pPr marL="222222" indent="-222222">
              <a:lnSpc>
                <a:spcPct val="80000"/>
              </a:lnSpc>
            </a:pPr>
            <a:r>
              <a:rPr lang="en-US" sz="800" dirty="0"/>
              <a:t>	Student carries card to teachers</a:t>
            </a:r>
          </a:p>
          <a:p>
            <a:pPr marL="222222" indent="-222222">
              <a:lnSpc>
                <a:spcPct val="80000"/>
              </a:lnSpc>
            </a:pPr>
            <a:r>
              <a:rPr lang="en-US" sz="800" dirty="0"/>
              <a:t>	Teachers have been trained to provide some sort of positive interaction upon 	receiving the card</a:t>
            </a:r>
          </a:p>
          <a:p>
            <a:pPr marL="222222" indent="-222222">
              <a:lnSpc>
                <a:spcPct val="80000"/>
              </a:lnSpc>
            </a:pPr>
            <a:r>
              <a:rPr lang="en-US" sz="800" dirty="0"/>
              <a:t>	-Teachers have also been trained not to use the system as punishment- no 	nagging</a:t>
            </a:r>
          </a:p>
          <a:p>
            <a:pPr marL="222222" indent="-222222">
              <a:lnSpc>
                <a:spcPct val="80000"/>
              </a:lnSpc>
            </a:pPr>
            <a:r>
              <a:rPr lang="en-US" sz="800" dirty="0"/>
              <a:t>Afternoon check-out</a:t>
            </a:r>
          </a:p>
          <a:p>
            <a:pPr marL="222222" indent="-222222">
              <a:lnSpc>
                <a:spcPct val="80000"/>
              </a:lnSpc>
            </a:pPr>
            <a:r>
              <a:rPr lang="en-US" sz="800" dirty="0"/>
              <a:t>	</a:t>
            </a:r>
            <a:r>
              <a:rPr lang="en-US" sz="800" dirty="0" smtClean="0"/>
              <a:t>CICO </a:t>
            </a:r>
            <a:r>
              <a:rPr lang="en-US" sz="800" dirty="0"/>
              <a:t>coordinator checks for goal</a:t>
            </a:r>
          </a:p>
          <a:p>
            <a:pPr marL="222222" indent="-222222">
              <a:lnSpc>
                <a:spcPct val="80000"/>
              </a:lnSpc>
            </a:pPr>
            <a:r>
              <a:rPr lang="en-US" sz="800" dirty="0"/>
              <a:t>	Reinforcement for checking out (High 5)</a:t>
            </a:r>
          </a:p>
          <a:p>
            <a:pPr marL="222222" indent="-222222">
              <a:lnSpc>
                <a:spcPct val="80000"/>
              </a:lnSpc>
            </a:pPr>
            <a:r>
              <a:rPr lang="en-US" sz="800" dirty="0"/>
              <a:t>	Bigger reinforcement for checking out and meeting goal (snack)</a:t>
            </a:r>
          </a:p>
          <a:p>
            <a:pPr marL="222222" indent="-222222">
              <a:lnSpc>
                <a:spcPct val="80000"/>
              </a:lnSpc>
            </a:pPr>
            <a:r>
              <a:rPr lang="en-US" sz="800" dirty="0"/>
              <a:t>Parent Feedback</a:t>
            </a:r>
          </a:p>
          <a:p>
            <a:pPr marL="222222" indent="-222222">
              <a:lnSpc>
                <a:spcPct val="80000"/>
              </a:lnSpc>
            </a:pPr>
            <a:r>
              <a:rPr lang="en-US" sz="800" dirty="0"/>
              <a:t>	Send home- student gets feedback from parent</a:t>
            </a:r>
          </a:p>
          <a:p>
            <a:pPr marL="222222" indent="-222222">
              <a:lnSpc>
                <a:spcPct val="80000"/>
              </a:lnSpc>
            </a:pPr>
            <a:r>
              <a:rPr lang="en-US" sz="800" dirty="0"/>
              <a:t>	Student brings back form signed the next day</a:t>
            </a:r>
          </a:p>
          <a:p>
            <a:pPr marL="222222" indent="-222222">
              <a:lnSpc>
                <a:spcPct val="80000"/>
              </a:lnSpc>
            </a:pPr>
            <a:endParaRPr lang="en-US" sz="800" dirty="0"/>
          </a:p>
          <a:p>
            <a:pPr marL="222222" indent="-222222">
              <a:lnSpc>
                <a:spcPct val="80000"/>
              </a:lnSpc>
            </a:pPr>
            <a:r>
              <a:rPr lang="en-US" sz="800" dirty="0" smtClean="0"/>
              <a:t>CICO </a:t>
            </a:r>
            <a:r>
              <a:rPr lang="en-US" sz="800" dirty="0"/>
              <a:t>Coordinator Summarizes Data for Decision Making</a:t>
            </a:r>
          </a:p>
          <a:p>
            <a:pPr marL="222222" indent="-222222">
              <a:lnSpc>
                <a:spcPct val="80000"/>
              </a:lnSpc>
            </a:pPr>
            <a:r>
              <a:rPr lang="en-US" sz="800" dirty="0"/>
              <a:t>	Using Quattro pro Spread sheet program- graphs data</a:t>
            </a:r>
          </a:p>
          <a:p>
            <a:pPr marL="222222" indent="-222222">
              <a:lnSpc>
                <a:spcPct val="80000"/>
              </a:lnSpc>
            </a:pPr>
            <a:endParaRPr lang="en-US" sz="800" dirty="0"/>
          </a:p>
          <a:p>
            <a:pPr marL="222222" indent="-222222">
              <a:lnSpc>
                <a:spcPct val="80000"/>
              </a:lnSpc>
            </a:pPr>
            <a:r>
              <a:rPr lang="en-US" sz="800" dirty="0"/>
              <a:t>Weekly </a:t>
            </a:r>
            <a:r>
              <a:rPr lang="en-US" sz="800" dirty="0" smtClean="0"/>
              <a:t>CICO </a:t>
            </a:r>
            <a:r>
              <a:rPr lang="en-US" sz="800" dirty="0"/>
              <a:t>Meeting</a:t>
            </a:r>
          </a:p>
          <a:p>
            <a:pPr marL="222222" indent="-222222">
              <a:lnSpc>
                <a:spcPct val="80000"/>
              </a:lnSpc>
            </a:pPr>
            <a:r>
              <a:rPr lang="en-US" sz="800" dirty="0"/>
              <a:t>	½ hour to assess progress</a:t>
            </a:r>
          </a:p>
          <a:p>
            <a:pPr marL="222222" indent="-222222">
              <a:lnSpc>
                <a:spcPct val="80000"/>
              </a:lnSpc>
            </a:pPr>
            <a:r>
              <a:rPr lang="en-US" sz="800" dirty="0"/>
              <a:t>	who attends meeting</a:t>
            </a:r>
          </a:p>
          <a:p>
            <a:pPr marL="222222" indent="-222222">
              <a:lnSpc>
                <a:spcPct val="80000"/>
              </a:lnSpc>
            </a:pPr>
            <a:r>
              <a:rPr lang="en-US" sz="800" dirty="0"/>
              <a:t>	decisions made in meeting</a:t>
            </a:r>
          </a:p>
          <a:p>
            <a:pPr marL="222222" indent="-222222">
              <a:lnSpc>
                <a:spcPct val="80000"/>
              </a:lnSpc>
            </a:pPr>
            <a:r>
              <a:rPr lang="en-US" sz="800" dirty="0"/>
              <a:t>	</a:t>
            </a:r>
          </a:p>
          <a:p>
            <a:pPr marL="222222" indent="-222222">
              <a:lnSpc>
                <a:spcPct val="80000"/>
              </a:lnSpc>
            </a:pPr>
            <a:r>
              <a:rPr lang="en-US" sz="800" dirty="0"/>
              <a:t>	</a:t>
            </a:r>
          </a:p>
          <a:p>
            <a:pPr marL="222222" indent="-222222">
              <a:lnSpc>
                <a:spcPct val="80000"/>
              </a:lnSpc>
              <a:buFontTx/>
              <a:buAutoNum type="arabicParenR"/>
            </a:pPr>
            <a:endParaRPr lang="en-US" sz="800" dirty="0"/>
          </a:p>
          <a:p>
            <a:pPr marL="222222" indent="-222222">
              <a:lnSpc>
                <a:spcPct val="80000"/>
              </a:lnSpc>
              <a:buFontTx/>
              <a:buAutoNum type="arabicParenR"/>
            </a:pPr>
            <a:endParaRPr lang="en-US" sz="800" dirty="0"/>
          </a:p>
        </p:txBody>
      </p:sp>
    </p:spTree>
    <p:extLst>
      <p:ext uri="{BB962C8B-B14F-4D97-AF65-F5344CB8AC3E}">
        <p14:creationId xmlns:p14="http://schemas.microsoft.com/office/powerpoint/2010/main" val="526889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eaLnBrk="0" fontAlgn="base" hangingPunct="0">
              <a:spcBef>
                <a:spcPct val="0"/>
              </a:spcBef>
              <a:spcAft>
                <a:spcPct val="0"/>
              </a:spcAft>
            </a:pPr>
            <a:fld id="{525594B9-569D-4B8D-A3D9-565DB69C3D3E}" type="slidenum">
              <a:rPr lang="en-US" sz="1100">
                <a:solidFill>
                  <a:prstClr val="black"/>
                </a:solidFill>
                <a:latin typeface="Garamond" pitchFamily="18" charset="0"/>
              </a:rPr>
              <a:pPr algn="r" rtl="0" eaLnBrk="0" fontAlgn="base" hangingPunct="0">
                <a:spcBef>
                  <a:spcPct val="0"/>
                </a:spcBef>
                <a:spcAft>
                  <a:spcPct val="0"/>
                </a:spcAft>
              </a:pPr>
              <a:t>70</a:t>
            </a:fld>
            <a:endParaRPr lang="en-US" sz="1100" dirty="0">
              <a:solidFill>
                <a:prstClr val="black"/>
              </a:solidFill>
              <a:latin typeface="Garamond" pitchFamily="18" charset="0"/>
            </a:endParaRPr>
          </a:p>
        </p:txBody>
      </p:sp>
      <p:sp>
        <p:nvSpPr>
          <p:cNvPr id="915458" name="Rectangle 2"/>
          <p:cNvSpPr>
            <a:spLocks noGrp="1" noRot="1" noChangeAspect="1" noChangeArrowheads="1" noTextEdit="1"/>
          </p:cNvSpPr>
          <p:nvPr>
            <p:ph type="sldImg"/>
          </p:nvPr>
        </p:nvSpPr>
        <p:spPr>
          <a:xfrm>
            <a:off x="1146175" y="685800"/>
            <a:ext cx="4570413" cy="3429000"/>
          </a:xfrm>
          <a:ln/>
        </p:spPr>
      </p:sp>
      <p:sp>
        <p:nvSpPr>
          <p:cNvPr id="915459" name="Rectangle 3"/>
          <p:cNvSpPr>
            <a:spLocks noGrp="1" noChangeArrowheads="1"/>
          </p:cNvSpPr>
          <p:nvPr>
            <p:ph type="body" idx="1"/>
          </p:nvPr>
        </p:nvSpPr>
        <p:spPr>
          <a:xfrm>
            <a:off x="913785" y="4343014"/>
            <a:ext cx="5030431" cy="4115573"/>
          </a:xfrm>
        </p:spPr>
        <p:txBody>
          <a:bodyPr/>
          <a:lstStyle/>
          <a:p>
            <a:pPr marL="0" indent="0">
              <a:lnSpc>
                <a:spcPct val="80000"/>
              </a:lnSpc>
              <a:buFontTx/>
              <a:buNone/>
            </a:pPr>
            <a:endParaRPr lang="en-US" sz="800" dirty="0" smtClean="0"/>
          </a:p>
          <a:p>
            <a:pPr marL="222222" indent="-222222">
              <a:lnSpc>
                <a:spcPct val="80000"/>
              </a:lnSpc>
              <a:buFontTx/>
              <a:buAutoNum type="arabicParenR"/>
            </a:pPr>
            <a:r>
              <a:rPr lang="en-US" sz="800" dirty="0" smtClean="0"/>
              <a:t>Student </a:t>
            </a:r>
            <a:r>
              <a:rPr lang="en-US" sz="800" dirty="0"/>
              <a:t>recommended for CICO by Teacher, parent, other school personnel?</a:t>
            </a:r>
          </a:p>
          <a:p>
            <a:pPr marL="222222" indent="-222222">
              <a:lnSpc>
                <a:spcPct val="80000"/>
              </a:lnSpc>
              <a:buFontTx/>
              <a:buAutoNum type="arabicParenR"/>
            </a:pPr>
            <a:r>
              <a:rPr lang="en-US" sz="800" dirty="0"/>
              <a:t> Prior to </a:t>
            </a:r>
            <a:r>
              <a:rPr lang="en-US" sz="800" dirty="0" smtClean="0"/>
              <a:t>CICO </a:t>
            </a:r>
            <a:r>
              <a:rPr lang="en-US" sz="800" dirty="0"/>
              <a:t>implementation- meeting with Counselor, parent and student</a:t>
            </a:r>
          </a:p>
          <a:p>
            <a:pPr marL="222222" indent="-222222">
              <a:lnSpc>
                <a:spcPct val="80000"/>
              </a:lnSpc>
            </a:pPr>
            <a:r>
              <a:rPr lang="en-US" sz="800" dirty="0"/>
              <a:t>   Go over expectations for each party (parent, school, and student)</a:t>
            </a:r>
          </a:p>
          <a:p>
            <a:pPr marL="222222" indent="-222222">
              <a:lnSpc>
                <a:spcPct val="80000"/>
              </a:lnSpc>
            </a:pPr>
            <a:r>
              <a:rPr lang="en-US" sz="800" dirty="0"/>
              <a:t>   Set goal</a:t>
            </a:r>
          </a:p>
          <a:p>
            <a:pPr marL="222222" indent="-222222">
              <a:lnSpc>
                <a:spcPct val="80000"/>
              </a:lnSpc>
            </a:pPr>
            <a:r>
              <a:rPr lang="en-US" sz="800" dirty="0"/>
              <a:t>    Sometimes contract is signed (I don’t know if you this was ever used Kelly)</a:t>
            </a:r>
          </a:p>
          <a:p>
            <a:pPr marL="222222" indent="-222222">
              <a:lnSpc>
                <a:spcPct val="80000"/>
              </a:lnSpc>
            </a:pPr>
            <a:r>
              <a:rPr lang="en-US" sz="800" dirty="0"/>
              <a:t>3) </a:t>
            </a:r>
            <a:r>
              <a:rPr lang="en-US" sz="800" dirty="0" smtClean="0"/>
              <a:t>CICO </a:t>
            </a:r>
            <a:r>
              <a:rPr lang="en-US" sz="800" dirty="0"/>
              <a:t>Implemented</a:t>
            </a:r>
          </a:p>
          <a:p>
            <a:pPr marL="222222" indent="-222222">
              <a:lnSpc>
                <a:spcPct val="80000"/>
              </a:lnSpc>
            </a:pPr>
            <a:r>
              <a:rPr lang="en-US" sz="800" dirty="0"/>
              <a:t>4) Morning check-in</a:t>
            </a:r>
          </a:p>
          <a:p>
            <a:pPr marL="222222" indent="-222222">
              <a:lnSpc>
                <a:spcPct val="80000"/>
              </a:lnSpc>
            </a:pPr>
            <a:r>
              <a:rPr lang="en-US" sz="800" dirty="0"/>
              <a:t>	What did you check for?  Pencil, binder, agenda, </a:t>
            </a:r>
            <a:r>
              <a:rPr lang="en-US" sz="800" dirty="0" smtClean="0"/>
              <a:t>CICO </a:t>
            </a:r>
            <a:r>
              <a:rPr lang="en-US" sz="800" dirty="0"/>
              <a:t>form from day before</a:t>
            </a:r>
          </a:p>
          <a:p>
            <a:pPr marL="222222" indent="-222222">
              <a:lnSpc>
                <a:spcPct val="80000"/>
              </a:lnSpc>
            </a:pPr>
            <a:r>
              <a:rPr lang="en-US" sz="800" dirty="0"/>
              <a:t>	Gave students supplies if they did not have them to help them be successful</a:t>
            </a:r>
          </a:p>
          <a:p>
            <a:pPr marL="222222" indent="-222222">
              <a:lnSpc>
                <a:spcPct val="80000"/>
              </a:lnSpc>
            </a:pPr>
            <a:r>
              <a:rPr lang="en-US" sz="800" dirty="0"/>
              <a:t>	</a:t>
            </a:r>
            <a:r>
              <a:rPr lang="en-US" sz="800" dirty="0" smtClean="0"/>
              <a:t>CICO </a:t>
            </a:r>
            <a:r>
              <a:rPr lang="en-US" sz="800" dirty="0"/>
              <a:t>Daily progress report given (can flip to next slide to show)</a:t>
            </a:r>
          </a:p>
          <a:p>
            <a:pPr marL="222222" indent="-222222">
              <a:lnSpc>
                <a:spcPct val="80000"/>
              </a:lnSpc>
            </a:pPr>
            <a:r>
              <a:rPr lang="en-US" sz="800" dirty="0"/>
              <a:t>Teacher Feedback</a:t>
            </a:r>
          </a:p>
          <a:p>
            <a:pPr marL="222222" indent="-222222">
              <a:lnSpc>
                <a:spcPct val="80000"/>
              </a:lnSpc>
            </a:pPr>
            <a:r>
              <a:rPr lang="en-US" sz="800" dirty="0"/>
              <a:t>	Student carries card to teachers</a:t>
            </a:r>
          </a:p>
          <a:p>
            <a:pPr marL="222222" indent="-222222">
              <a:lnSpc>
                <a:spcPct val="80000"/>
              </a:lnSpc>
            </a:pPr>
            <a:r>
              <a:rPr lang="en-US" sz="800" dirty="0"/>
              <a:t>	Teachers have been trained to provide some sort of positive interaction upon 	receiving the card</a:t>
            </a:r>
          </a:p>
          <a:p>
            <a:pPr marL="222222" indent="-222222">
              <a:lnSpc>
                <a:spcPct val="80000"/>
              </a:lnSpc>
            </a:pPr>
            <a:r>
              <a:rPr lang="en-US" sz="800" dirty="0"/>
              <a:t>	-Teachers have also been trained not to use the system as punishment- no 	nagging</a:t>
            </a:r>
          </a:p>
          <a:p>
            <a:pPr marL="222222" indent="-222222">
              <a:lnSpc>
                <a:spcPct val="80000"/>
              </a:lnSpc>
            </a:pPr>
            <a:r>
              <a:rPr lang="en-US" sz="800" dirty="0"/>
              <a:t>Afternoon check-out</a:t>
            </a:r>
          </a:p>
          <a:p>
            <a:pPr marL="222222" indent="-222222">
              <a:lnSpc>
                <a:spcPct val="80000"/>
              </a:lnSpc>
            </a:pPr>
            <a:r>
              <a:rPr lang="en-US" sz="800" dirty="0"/>
              <a:t>	</a:t>
            </a:r>
            <a:r>
              <a:rPr lang="en-US" sz="800" dirty="0" smtClean="0"/>
              <a:t>CICO </a:t>
            </a:r>
            <a:r>
              <a:rPr lang="en-US" sz="800" dirty="0"/>
              <a:t>coordinator checks for goal</a:t>
            </a:r>
          </a:p>
          <a:p>
            <a:pPr marL="222222" indent="-222222">
              <a:lnSpc>
                <a:spcPct val="80000"/>
              </a:lnSpc>
            </a:pPr>
            <a:r>
              <a:rPr lang="en-US" sz="800" dirty="0"/>
              <a:t>	Reinforcement for checking out (High 5)</a:t>
            </a:r>
          </a:p>
          <a:p>
            <a:pPr marL="222222" indent="-222222">
              <a:lnSpc>
                <a:spcPct val="80000"/>
              </a:lnSpc>
            </a:pPr>
            <a:r>
              <a:rPr lang="en-US" sz="800" dirty="0"/>
              <a:t>	Bigger reinforcement for checking out and meeting goal (snack)</a:t>
            </a:r>
          </a:p>
          <a:p>
            <a:pPr marL="222222" indent="-222222">
              <a:lnSpc>
                <a:spcPct val="80000"/>
              </a:lnSpc>
            </a:pPr>
            <a:r>
              <a:rPr lang="en-US" sz="800" dirty="0"/>
              <a:t>Parent Feedback</a:t>
            </a:r>
          </a:p>
          <a:p>
            <a:pPr marL="222222" indent="-222222">
              <a:lnSpc>
                <a:spcPct val="80000"/>
              </a:lnSpc>
            </a:pPr>
            <a:r>
              <a:rPr lang="en-US" sz="800" dirty="0"/>
              <a:t>	Send home- student gets feedback from parent</a:t>
            </a:r>
          </a:p>
          <a:p>
            <a:pPr marL="222222" indent="-222222">
              <a:lnSpc>
                <a:spcPct val="80000"/>
              </a:lnSpc>
            </a:pPr>
            <a:r>
              <a:rPr lang="en-US" sz="800" dirty="0"/>
              <a:t>	Student brings back form signed the next day</a:t>
            </a:r>
          </a:p>
          <a:p>
            <a:pPr marL="222222" indent="-222222">
              <a:lnSpc>
                <a:spcPct val="80000"/>
              </a:lnSpc>
            </a:pPr>
            <a:endParaRPr lang="en-US" sz="800" dirty="0"/>
          </a:p>
          <a:p>
            <a:pPr marL="222222" indent="-222222">
              <a:lnSpc>
                <a:spcPct val="80000"/>
              </a:lnSpc>
            </a:pPr>
            <a:r>
              <a:rPr lang="en-US" sz="800" dirty="0" smtClean="0"/>
              <a:t>CICO </a:t>
            </a:r>
            <a:r>
              <a:rPr lang="en-US" sz="800" dirty="0"/>
              <a:t>Coordinator Summarizes Data for Decision Making</a:t>
            </a:r>
          </a:p>
          <a:p>
            <a:pPr marL="222222" indent="-222222">
              <a:lnSpc>
                <a:spcPct val="80000"/>
              </a:lnSpc>
            </a:pPr>
            <a:r>
              <a:rPr lang="en-US" sz="800" dirty="0"/>
              <a:t>	Using Quattro pro Spread sheet program- graphs data</a:t>
            </a:r>
          </a:p>
          <a:p>
            <a:pPr marL="222222" indent="-222222">
              <a:lnSpc>
                <a:spcPct val="80000"/>
              </a:lnSpc>
            </a:pPr>
            <a:endParaRPr lang="en-US" sz="800" dirty="0"/>
          </a:p>
          <a:p>
            <a:pPr marL="222222" indent="-222222">
              <a:lnSpc>
                <a:spcPct val="80000"/>
              </a:lnSpc>
            </a:pPr>
            <a:r>
              <a:rPr lang="en-US" sz="800" dirty="0"/>
              <a:t>Weekly </a:t>
            </a:r>
            <a:r>
              <a:rPr lang="en-US" sz="800" dirty="0" smtClean="0"/>
              <a:t>CICO </a:t>
            </a:r>
            <a:r>
              <a:rPr lang="en-US" sz="800" dirty="0"/>
              <a:t>Meeting</a:t>
            </a:r>
          </a:p>
          <a:p>
            <a:pPr marL="222222" indent="-222222">
              <a:lnSpc>
                <a:spcPct val="80000"/>
              </a:lnSpc>
            </a:pPr>
            <a:r>
              <a:rPr lang="en-US" sz="800" dirty="0"/>
              <a:t>	½ hour to assess progress</a:t>
            </a:r>
          </a:p>
          <a:p>
            <a:pPr marL="222222" indent="-222222">
              <a:lnSpc>
                <a:spcPct val="80000"/>
              </a:lnSpc>
            </a:pPr>
            <a:r>
              <a:rPr lang="en-US" sz="800" dirty="0"/>
              <a:t>	who attends meeting</a:t>
            </a:r>
          </a:p>
          <a:p>
            <a:pPr marL="222222" indent="-222222">
              <a:lnSpc>
                <a:spcPct val="80000"/>
              </a:lnSpc>
            </a:pPr>
            <a:r>
              <a:rPr lang="en-US" sz="800" dirty="0"/>
              <a:t>	decisions made in meeting</a:t>
            </a:r>
          </a:p>
          <a:p>
            <a:pPr marL="222222" indent="-222222">
              <a:lnSpc>
                <a:spcPct val="80000"/>
              </a:lnSpc>
            </a:pPr>
            <a:r>
              <a:rPr lang="en-US" sz="800" dirty="0"/>
              <a:t>	</a:t>
            </a:r>
          </a:p>
          <a:p>
            <a:pPr marL="222222" indent="-222222">
              <a:lnSpc>
                <a:spcPct val="80000"/>
              </a:lnSpc>
            </a:pPr>
            <a:r>
              <a:rPr lang="en-US" sz="800" dirty="0"/>
              <a:t>	</a:t>
            </a:r>
          </a:p>
          <a:p>
            <a:pPr marL="222222" indent="-222222">
              <a:lnSpc>
                <a:spcPct val="80000"/>
              </a:lnSpc>
              <a:buFontTx/>
              <a:buAutoNum type="arabicParenR"/>
            </a:pPr>
            <a:endParaRPr lang="en-US" sz="800" dirty="0"/>
          </a:p>
          <a:p>
            <a:pPr marL="222222" indent="-222222">
              <a:lnSpc>
                <a:spcPct val="80000"/>
              </a:lnSpc>
              <a:buFontTx/>
              <a:buAutoNum type="arabicParenR"/>
            </a:pPr>
            <a:endParaRPr lang="en-US" sz="800" dirty="0"/>
          </a:p>
        </p:txBody>
      </p:sp>
    </p:spTree>
    <p:extLst>
      <p:ext uri="{BB962C8B-B14F-4D97-AF65-F5344CB8AC3E}">
        <p14:creationId xmlns:p14="http://schemas.microsoft.com/office/powerpoint/2010/main" val="18080487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71</a:t>
            </a:fld>
            <a:endParaRPr lang="en-US"/>
          </a:p>
        </p:txBody>
      </p:sp>
    </p:spTree>
    <p:extLst>
      <p:ext uri="{BB962C8B-B14F-4D97-AF65-F5344CB8AC3E}">
        <p14:creationId xmlns:p14="http://schemas.microsoft.com/office/powerpoint/2010/main" val="22573016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eaLnBrk="0" fontAlgn="base" hangingPunct="0">
              <a:spcBef>
                <a:spcPct val="0"/>
              </a:spcBef>
              <a:spcAft>
                <a:spcPct val="0"/>
              </a:spcAft>
            </a:pPr>
            <a:fld id="{525594B9-569D-4B8D-A3D9-565DB69C3D3E}" type="slidenum">
              <a:rPr lang="en-US" sz="1100">
                <a:solidFill>
                  <a:prstClr val="black"/>
                </a:solidFill>
                <a:latin typeface="Garamond" pitchFamily="18" charset="0"/>
              </a:rPr>
              <a:pPr algn="r" rtl="0" eaLnBrk="0" fontAlgn="base" hangingPunct="0">
                <a:spcBef>
                  <a:spcPct val="0"/>
                </a:spcBef>
                <a:spcAft>
                  <a:spcPct val="0"/>
                </a:spcAft>
              </a:pPr>
              <a:t>72</a:t>
            </a:fld>
            <a:endParaRPr lang="en-US" sz="1100" dirty="0">
              <a:solidFill>
                <a:prstClr val="black"/>
              </a:solidFill>
              <a:latin typeface="Garamond" pitchFamily="18" charset="0"/>
            </a:endParaRPr>
          </a:p>
        </p:txBody>
      </p:sp>
      <p:sp>
        <p:nvSpPr>
          <p:cNvPr id="915458" name="Rectangle 2"/>
          <p:cNvSpPr>
            <a:spLocks noGrp="1" noRot="1" noChangeAspect="1" noChangeArrowheads="1" noTextEdit="1"/>
          </p:cNvSpPr>
          <p:nvPr>
            <p:ph type="sldImg"/>
          </p:nvPr>
        </p:nvSpPr>
        <p:spPr>
          <a:xfrm>
            <a:off x="1146175" y="685800"/>
            <a:ext cx="4570413" cy="3429000"/>
          </a:xfrm>
          <a:ln/>
        </p:spPr>
      </p:sp>
      <p:sp>
        <p:nvSpPr>
          <p:cNvPr id="915459" name="Rectangle 3"/>
          <p:cNvSpPr>
            <a:spLocks noGrp="1" noChangeArrowheads="1"/>
          </p:cNvSpPr>
          <p:nvPr>
            <p:ph type="body" idx="1"/>
          </p:nvPr>
        </p:nvSpPr>
        <p:spPr>
          <a:xfrm>
            <a:off x="913785" y="4343014"/>
            <a:ext cx="5030431" cy="4115573"/>
          </a:xfrm>
        </p:spPr>
        <p:txBody>
          <a:bodyPr/>
          <a:lstStyle/>
          <a:p>
            <a:pPr marL="222222" indent="-222222">
              <a:lnSpc>
                <a:spcPct val="80000"/>
              </a:lnSpc>
              <a:buFontTx/>
              <a:buAutoNum type="arabicParenR"/>
            </a:pPr>
            <a:r>
              <a:rPr lang="en-US" sz="800" dirty="0" smtClean="0"/>
              <a:t>Fix colors</a:t>
            </a:r>
          </a:p>
          <a:p>
            <a:pPr marL="222222" indent="-222222">
              <a:lnSpc>
                <a:spcPct val="80000"/>
              </a:lnSpc>
              <a:buFontTx/>
              <a:buAutoNum type="arabicParenR"/>
            </a:pPr>
            <a:r>
              <a:rPr lang="en-US" sz="800" dirty="0" smtClean="0"/>
              <a:t>Student </a:t>
            </a:r>
            <a:r>
              <a:rPr lang="en-US" sz="800" dirty="0"/>
              <a:t>recommended for CICO by Teacher, parent, other school personnel?</a:t>
            </a:r>
          </a:p>
          <a:p>
            <a:pPr marL="222222" indent="-222222">
              <a:lnSpc>
                <a:spcPct val="80000"/>
              </a:lnSpc>
              <a:buFontTx/>
              <a:buAutoNum type="arabicParenR"/>
            </a:pPr>
            <a:r>
              <a:rPr lang="en-US" sz="800" dirty="0"/>
              <a:t> Prior to </a:t>
            </a:r>
            <a:r>
              <a:rPr lang="en-US" sz="800" dirty="0" smtClean="0"/>
              <a:t>CICO </a:t>
            </a:r>
            <a:r>
              <a:rPr lang="en-US" sz="800" dirty="0"/>
              <a:t>implementation- meeting with Counselor, parent and student</a:t>
            </a:r>
          </a:p>
          <a:p>
            <a:pPr marL="222222" indent="-222222">
              <a:lnSpc>
                <a:spcPct val="80000"/>
              </a:lnSpc>
            </a:pPr>
            <a:r>
              <a:rPr lang="en-US" sz="800" dirty="0"/>
              <a:t>   Go over expectations for each party (parent, school, and student)</a:t>
            </a:r>
          </a:p>
          <a:p>
            <a:pPr marL="222222" indent="-222222">
              <a:lnSpc>
                <a:spcPct val="80000"/>
              </a:lnSpc>
            </a:pPr>
            <a:r>
              <a:rPr lang="en-US" sz="800" dirty="0"/>
              <a:t>   Set goal</a:t>
            </a:r>
          </a:p>
          <a:p>
            <a:pPr marL="222222" indent="-222222">
              <a:lnSpc>
                <a:spcPct val="80000"/>
              </a:lnSpc>
            </a:pPr>
            <a:r>
              <a:rPr lang="en-US" sz="800" dirty="0"/>
              <a:t>    Sometimes contract is signed (I don’t know if you this was ever used Kelly)</a:t>
            </a:r>
          </a:p>
          <a:p>
            <a:pPr marL="222222" indent="-222222">
              <a:lnSpc>
                <a:spcPct val="80000"/>
              </a:lnSpc>
            </a:pPr>
            <a:r>
              <a:rPr lang="en-US" sz="800" dirty="0"/>
              <a:t>3) </a:t>
            </a:r>
            <a:r>
              <a:rPr lang="en-US" sz="800" dirty="0" smtClean="0"/>
              <a:t>CICO </a:t>
            </a:r>
            <a:r>
              <a:rPr lang="en-US" sz="800" dirty="0"/>
              <a:t>Implemented</a:t>
            </a:r>
          </a:p>
          <a:p>
            <a:pPr marL="222222" indent="-222222">
              <a:lnSpc>
                <a:spcPct val="80000"/>
              </a:lnSpc>
            </a:pPr>
            <a:r>
              <a:rPr lang="en-US" sz="800" dirty="0"/>
              <a:t>4) Morning check-in</a:t>
            </a:r>
          </a:p>
          <a:p>
            <a:pPr marL="222222" indent="-222222">
              <a:lnSpc>
                <a:spcPct val="80000"/>
              </a:lnSpc>
            </a:pPr>
            <a:r>
              <a:rPr lang="en-US" sz="800" dirty="0"/>
              <a:t>	What did you check for?  Pencil, binder, agenda, </a:t>
            </a:r>
            <a:r>
              <a:rPr lang="en-US" sz="800" dirty="0" smtClean="0"/>
              <a:t>CICO </a:t>
            </a:r>
            <a:r>
              <a:rPr lang="en-US" sz="800" dirty="0"/>
              <a:t>form from day before</a:t>
            </a:r>
          </a:p>
          <a:p>
            <a:pPr marL="222222" indent="-222222">
              <a:lnSpc>
                <a:spcPct val="80000"/>
              </a:lnSpc>
            </a:pPr>
            <a:r>
              <a:rPr lang="en-US" sz="800" dirty="0"/>
              <a:t>	Gave students supplies if they did not have them to help them be successful</a:t>
            </a:r>
          </a:p>
          <a:p>
            <a:pPr marL="222222" indent="-222222">
              <a:lnSpc>
                <a:spcPct val="80000"/>
              </a:lnSpc>
            </a:pPr>
            <a:r>
              <a:rPr lang="en-US" sz="800" dirty="0"/>
              <a:t>	</a:t>
            </a:r>
            <a:r>
              <a:rPr lang="en-US" sz="800" dirty="0" smtClean="0"/>
              <a:t>CICO </a:t>
            </a:r>
            <a:r>
              <a:rPr lang="en-US" sz="800" dirty="0"/>
              <a:t>Daily progress report given (can flip to next slide to show)</a:t>
            </a:r>
          </a:p>
          <a:p>
            <a:pPr marL="222222" indent="-222222">
              <a:lnSpc>
                <a:spcPct val="80000"/>
              </a:lnSpc>
            </a:pPr>
            <a:r>
              <a:rPr lang="en-US" sz="800" dirty="0"/>
              <a:t>Teacher Feedback</a:t>
            </a:r>
          </a:p>
          <a:p>
            <a:pPr marL="222222" indent="-222222">
              <a:lnSpc>
                <a:spcPct val="80000"/>
              </a:lnSpc>
            </a:pPr>
            <a:r>
              <a:rPr lang="en-US" sz="800" dirty="0"/>
              <a:t>	Student carries card to teachers</a:t>
            </a:r>
          </a:p>
          <a:p>
            <a:pPr marL="222222" indent="-222222">
              <a:lnSpc>
                <a:spcPct val="80000"/>
              </a:lnSpc>
            </a:pPr>
            <a:r>
              <a:rPr lang="en-US" sz="800" dirty="0"/>
              <a:t>	Teachers have been trained to provide some sort of positive interaction upon 	receiving the card</a:t>
            </a:r>
          </a:p>
          <a:p>
            <a:pPr marL="222222" indent="-222222">
              <a:lnSpc>
                <a:spcPct val="80000"/>
              </a:lnSpc>
            </a:pPr>
            <a:r>
              <a:rPr lang="en-US" sz="800" dirty="0"/>
              <a:t>	-Teachers have also been trained not to use the system as punishment- no 	nagging</a:t>
            </a:r>
          </a:p>
          <a:p>
            <a:pPr marL="222222" indent="-222222">
              <a:lnSpc>
                <a:spcPct val="80000"/>
              </a:lnSpc>
            </a:pPr>
            <a:r>
              <a:rPr lang="en-US" sz="800" dirty="0"/>
              <a:t>Afternoon check-out</a:t>
            </a:r>
          </a:p>
          <a:p>
            <a:pPr marL="222222" indent="-222222">
              <a:lnSpc>
                <a:spcPct val="80000"/>
              </a:lnSpc>
            </a:pPr>
            <a:r>
              <a:rPr lang="en-US" sz="800" dirty="0"/>
              <a:t>	</a:t>
            </a:r>
            <a:r>
              <a:rPr lang="en-US" sz="800" dirty="0" smtClean="0"/>
              <a:t>CICO </a:t>
            </a:r>
            <a:r>
              <a:rPr lang="en-US" sz="800" dirty="0"/>
              <a:t>coordinator checks for goal</a:t>
            </a:r>
          </a:p>
          <a:p>
            <a:pPr marL="222222" indent="-222222">
              <a:lnSpc>
                <a:spcPct val="80000"/>
              </a:lnSpc>
            </a:pPr>
            <a:r>
              <a:rPr lang="en-US" sz="800" dirty="0"/>
              <a:t>	Reinforcement for checking out (High 5)</a:t>
            </a:r>
          </a:p>
          <a:p>
            <a:pPr marL="222222" indent="-222222">
              <a:lnSpc>
                <a:spcPct val="80000"/>
              </a:lnSpc>
            </a:pPr>
            <a:r>
              <a:rPr lang="en-US" sz="800" dirty="0"/>
              <a:t>	Bigger reinforcement for checking out and meeting goal (snack)</a:t>
            </a:r>
          </a:p>
          <a:p>
            <a:pPr marL="222222" indent="-222222">
              <a:lnSpc>
                <a:spcPct val="80000"/>
              </a:lnSpc>
            </a:pPr>
            <a:r>
              <a:rPr lang="en-US" sz="800" dirty="0"/>
              <a:t>Parent Feedback</a:t>
            </a:r>
          </a:p>
          <a:p>
            <a:pPr marL="222222" indent="-222222">
              <a:lnSpc>
                <a:spcPct val="80000"/>
              </a:lnSpc>
            </a:pPr>
            <a:r>
              <a:rPr lang="en-US" sz="800" dirty="0"/>
              <a:t>	Send home- student gets feedback from parent</a:t>
            </a:r>
          </a:p>
          <a:p>
            <a:pPr marL="222222" indent="-222222">
              <a:lnSpc>
                <a:spcPct val="80000"/>
              </a:lnSpc>
            </a:pPr>
            <a:r>
              <a:rPr lang="en-US" sz="800" dirty="0"/>
              <a:t>	Student brings back form signed the next day</a:t>
            </a:r>
          </a:p>
          <a:p>
            <a:pPr marL="222222" indent="-222222">
              <a:lnSpc>
                <a:spcPct val="80000"/>
              </a:lnSpc>
            </a:pPr>
            <a:endParaRPr lang="en-US" sz="800" dirty="0"/>
          </a:p>
          <a:p>
            <a:pPr marL="222222" indent="-222222">
              <a:lnSpc>
                <a:spcPct val="80000"/>
              </a:lnSpc>
            </a:pPr>
            <a:r>
              <a:rPr lang="en-US" sz="800" dirty="0" smtClean="0"/>
              <a:t>CICO </a:t>
            </a:r>
            <a:r>
              <a:rPr lang="en-US" sz="800" dirty="0"/>
              <a:t>Coordinator Summarizes Data for Decision Making</a:t>
            </a:r>
          </a:p>
          <a:p>
            <a:pPr marL="222222" indent="-222222">
              <a:lnSpc>
                <a:spcPct val="80000"/>
              </a:lnSpc>
            </a:pPr>
            <a:r>
              <a:rPr lang="en-US" sz="800" dirty="0"/>
              <a:t>	Using Quattro pro Spread sheet program- graphs data</a:t>
            </a:r>
          </a:p>
          <a:p>
            <a:pPr marL="222222" indent="-222222">
              <a:lnSpc>
                <a:spcPct val="80000"/>
              </a:lnSpc>
            </a:pPr>
            <a:endParaRPr lang="en-US" sz="800" dirty="0"/>
          </a:p>
          <a:p>
            <a:pPr marL="222222" indent="-222222">
              <a:lnSpc>
                <a:spcPct val="80000"/>
              </a:lnSpc>
            </a:pPr>
            <a:r>
              <a:rPr lang="en-US" sz="800" dirty="0"/>
              <a:t>Weekly </a:t>
            </a:r>
            <a:r>
              <a:rPr lang="en-US" sz="800" dirty="0" smtClean="0"/>
              <a:t>CICO </a:t>
            </a:r>
            <a:r>
              <a:rPr lang="en-US" sz="800" dirty="0"/>
              <a:t>Meeting</a:t>
            </a:r>
          </a:p>
          <a:p>
            <a:pPr marL="222222" indent="-222222">
              <a:lnSpc>
                <a:spcPct val="80000"/>
              </a:lnSpc>
            </a:pPr>
            <a:r>
              <a:rPr lang="en-US" sz="800" dirty="0"/>
              <a:t>	½ hour to assess progress</a:t>
            </a:r>
          </a:p>
          <a:p>
            <a:pPr marL="222222" indent="-222222">
              <a:lnSpc>
                <a:spcPct val="80000"/>
              </a:lnSpc>
            </a:pPr>
            <a:r>
              <a:rPr lang="en-US" sz="800" dirty="0"/>
              <a:t>	who attends meeting</a:t>
            </a:r>
          </a:p>
          <a:p>
            <a:pPr marL="222222" indent="-222222">
              <a:lnSpc>
                <a:spcPct val="80000"/>
              </a:lnSpc>
            </a:pPr>
            <a:r>
              <a:rPr lang="en-US" sz="800" dirty="0"/>
              <a:t>	decisions made in meeting</a:t>
            </a:r>
          </a:p>
          <a:p>
            <a:pPr marL="222222" indent="-222222">
              <a:lnSpc>
                <a:spcPct val="80000"/>
              </a:lnSpc>
            </a:pPr>
            <a:r>
              <a:rPr lang="en-US" sz="800" dirty="0"/>
              <a:t>	</a:t>
            </a:r>
          </a:p>
          <a:p>
            <a:pPr marL="222222" indent="-222222">
              <a:lnSpc>
                <a:spcPct val="80000"/>
              </a:lnSpc>
            </a:pPr>
            <a:r>
              <a:rPr lang="en-US" sz="800" dirty="0"/>
              <a:t>	</a:t>
            </a:r>
          </a:p>
          <a:p>
            <a:pPr marL="222222" indent="-222222">
              <a:lnSpc>
                <a:spcPct val="80000"/>
              </a:lnSpc>
              <a:buFontTx/>
              <a:buAutoNum type="arabicParenR"/>
            </a:pPr>
            <a:endParaRPr lang="en-US" sz="800" dirty="0"/>
          </a:p>
          <a:p>
            <a:pPr marL="222222" indent="-222222">
              <a:lnSpc>
                <a:spcPct val="80000"/>
              </a:lnSpc>
              <a:buFontTx/>
              <a:buAutoNum type="arabicParenR"/>
            </a:pPr>
            <a:endParaRPr lang="en-US" sz="800" dirty="0"/>
          </a:p>
        </p:txBody>
      </p:sp>
    </p:spTree>
    <p:extLst>
      <p:ext uri="{BB962C8B-B14F-4D97-AF65-F5344CB8AC3E}">
        <p14:creationId xmlns:p14="http://schemas.microsoft.com/office/powerpoint/2010/main" val="17838393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eaLnBrk="0" fontAlgn="base" hangingPunct="0">
              <a:spcBef>
                <a:spcPct val="0"/>
              </a:spcBef>
              <a:spcAft>
                <a:spcPct val="0"/>
              </a:spcAft>
            </a:pPr>
            <a:fld id="{525594B9-569D-4B8D-A3D9-565DB69C3D3E}" type="slidenum">
              <a:rPr lang="en-US" sz="1100">
                <a:solidFill>
                  <a:prstClr val="black"/>
                </a:solidFill>
                <a:latin typeface="Garamond" pitchFamily="18" charset="0"/>
              </a:rPr>
              <a:pPr algn="r" rtl="0" eaLnBrk="0" fontAlgn="base" hangingPunct="0">
                <a:spcBef>
                  <a:spcPct val="0"/>
                </a:spcBef>
                <a:spcAft>
                  <a:spcPct val="0"/>
                </a:spcAft>
              </a:pPr>
              <a:t>73</a:t>
            </a:fld>
            <a:endParaRPr lang="en-US" sz="1100" dirty="0">
              <a:solidFill>
                <a:prstClr val="black"/>
              </a:solidFill>
              <a:latin typeface="Garamond" pitchFamily="18" charset="0"/>
            </a:endParaRPr>
          </a:p>
        </p:txBody>
      </p:sp>
      <p:sp>
        <p:nvSpPr>
          <p:cNvPr id="915458" name="Rectangle 2"/>
          <p:cNvSpPr>
            <a:spLocks noGrp="1" noRot="1" noChangeAspect="1" noChangeArrowheads="1" noTextEdit="1"/>
          </p:cNvSpPr>
          <p:nvPr>
            <p:ph type="sldImg"/>
          </p:nvPr>
        </p:nvSpPr>
        <p:spPr>
          <a:xfrm>
            <a:off x="1146175" y="685800"/>
            <a:ext cx="4570413" cy="3429000"/>
          </a:xfrm>
          <a:ln/>
        </p:spPr>
      </p:sp>
      <p:sp>
        <p:nvSpPr>
          <p:cNvPr id="915459" name="Rectangle 3"/>
          <p:cNvSpPr>
            <a:spLocks noGrp="1" noChangeArrowheads="1"/>
          </p:cNvSpPr>
          <p:nvPr>
            <p:ph type="body" idx="1"/>
          </p:nvPr>
        </p:nvSpPr>
        <p:spPr>
          <a:xfrm>
            <a:off x="913785" y="4343014"/>
            <a:ext cx="5030431" cy="4115573"/>
          </a:xfrm>
        </p:spPr>
        <p:txBody>
          <a:bodyPr/>
          <a:lstStyle/>
          <a:p>
            <a:pPr marL="222222" indent="-222222">
              <a:lnSpc>
                <a:spcPct val="80000"/>
              </a:lnSpc>
              <a:buFontTx/>
              <a:buAutoNum type="arabicParenR"/>
            </a:pPr>
            <a:r>
              <a:rPr lang="en-US" sz="800" dirty="0" smtClean="0"/>
              <a:t>Fix colors </a:t>
            </a:r>
          </a:p>
          <a:p>
            <a:pPr marL="222222" indent="-222222">
              <a:lnSpc>
                <a:spcPct val="80000"/>
              </a:lnSpc>
              <a:buFontTx/>
              <a:buAutoNum type="arabicParenR"/>
            </a:pPr>
            <a:r>
              <a:rPr lang="en-US" sz="800" dirty="0" smtClean="0"/>
              <a:t>Student </a:t>
            </a:r>
            <a:r>
              <a:rPr lang="en-US" sz="800" dirty="0"/>
              <a:t>recommended for CICO by Teacher, parent, other school personnel?</a:t>
            </a:r>
          </a:p>
          <a:p>
            <a:pPr marL="222222" indent="-222222">
              <a:lnSpc>
                <a:spcPct val="80000"/>
              </a:lnSpc>
              <a:buFontTx/>
              <a:buAutoNum type="arabicParenR"/>
            </a:pPr>
            <a:r>
              <a:rPr lang="en-US" sz="800" dirty="0"/>
              <a:t> Prior to </a:t>
            </a:r>
            <a:r>
              <a:rPr lang="en-US" sz="800" dirty="0" smtClean="0"/>
              <a:t>CICO </a:t>
            </a:r>
            <a:r>
              <a:rPr lang="en-US" sz="800" dirty="0"/>
              <a:t>implementation- meeting with Counselor, parent and student</a:t>
            </a:r>
          </a:p>
          <a:p>
            <a:pPr marL="222222" indent="-222222">
              <a:lnSpc>
                <a:spcPct val="80000"/>
              </a:lnSpc>
            </a:pPr>
            <a:r>
              <a:rPr lang="en-US" sz="800" dirty="0"/>
              <a:t>   Go over expectations for each party (parent, school, and student)</a:t>
            </a:r>
          </a:p>
          <a:p>
            <a:pPr marL="222222" indent="-222222">
              <a:lnSpc>
                <a:spcPct val="80000"/>
              </a:lnSpc>
            </a:pPr>
            <a:r>
              <a:rPr lang="en-US" sz="800" dirty="0"/>
              <a:t>   Set goal</a:t>
            </a:r>
          </a:p>
          <a:p>
            <a:pPr marL="222222" indent="-222222">
              <a:lnSpc>
                <a:spcPct val="80000"/>
              </a:lnSpc>
            </a:pPr>
            <a:r>
              <a:rPr lang="en-US" sz="800" dirty="0"/>
              <a:t>    Sometimes contract is signed (I don’t know if you this was ever used Kelly)</a:t>
            </a:r>
          </a:p>
          <a:p>
            <a:pPr marL="222222" indent="-222222">
              <a:lnSpc>
                <a:spcPct val="80000"/>
              </a:lnSpc>
            </a:pPr>
            <a:r>
              <a:rPr lang="en-US" sz="800" dirty="0"/>
              <a:t>3) </a:t>
            </a:r>
            <a:r>
              <a:rPr lang="en-US" sz="800" dirty="0" smtClean="0"/>
              <a:t>CICO </a:t>
            </a:r>
            <a:r>
              <a:rPr lang="en-US" sz="800" dirty="0"/>
              <a:t>Implemented</a:t>
            </a:r>
          </a:p>
          <a:p>
            <a:pPr marL="222222" indent="-222222">
              <a:lnSpc>
                <a:spcPct val="80000"/>
              </a:lnSpc>
            </a:pPr>
            <a:r>
              <a:rPr lang="en-US" sz="800" dirty="0"/>
              <a:t>4) Morning check-in</a:t>
            </a:r>
          </a:p>
          <a:p>
            <a:pPr marL="222222" indent="-222222">
              <a:lnSpc>
                <a:spcPct val="80000"/>
              </a:lnSpc>
            </a:pPr>
            <a:r>
              <a:rPr lang="en-US" sz="800" dirty="0"/>
              <a:t>	What did you check for?  Pencil, binder, agenda, </a:t>
            </a:r>
            <a:r>
              <a:rPr lang="en-US" sz="800" dirty="0" smtClean="0"/>
              <a:t>CICO </a:t>
            </a:r>
            <a:r>
              <a:rPr lang="en-US" sz="800" dirty="0"/>
              <a:t>form from day before</a:t>
            </a:r>
          </a:p>
          <a:p>
            <a:pPr marL="222222" indent="-222222">
              <a:lnSpc>
                <a:spcPct val="80000"/>
              </a:lnSpc>
            </a:pPr>
            <a:r>
              <a:rPr lang="en-US" sz="800" dirty="0"/>
              <a:t>	Gave students supplies if they did not have them to help them be successful</a:t>
            </a:r>
          </a:p>
          <a:p>
            <a:pPr marL="222222" indent="-222222">
              <a:lnSpc>
                <a:spcPct val="80000"/>
              </a:lnSpc>
            </a:pPr>
            <a:r>
              <a:rPr lang="en-US" sz="800" dirty="0"/>
              <a:t>	</a:t>
            </a:r>
            <a:r>
              <a:rPr lang="en-US" sz="800" dirty="0" smtClean="0"/>
              <a:t>CICO </a:t>
            </a:r>
            <a:r>
              <a:rPr lang="en-US" sz="800" dirty="0"/>
              <a:t>Daily progress report given (can flip to next slide to show)</a:t>
            </a:r>
          </a:p>
          <a:p>
            <a:pPr marL="222222" indent="-222222">
              <a:lnSpc>
                <a:spcPct val="80000"/>
              </a:lnSpc>
            </a:pPr>
            <a:r>
              <a:rPr lang="en-US" sz="800" dirty="0"/>
              <a:t>Teacher Feedback</a:t>
            </a:r>
          </a:p>
          <a:p>
            <a:pPr marL="222222" indent="-222222">
              <a:lnSpc>
                <a:spcPct val="80000"/>
              </a:lnSpc>
            </a:pPr>
            <a:r>
              <a:rPr lang="en-US" sz="800" dirty="0"/>
              <a:t>	Student carries card to teachers</a:t>
            </a:r>
          </a:p>
          <a:p>
            <a:pPr marL="222222" indent="-222222">
              <a:lnSpc>
                <a:spcPct val="80000"/>
              </a:lnSpc>
            </a:pPr>
            <a:r>
              <a:rPr lang="en-US" sz="800" dirty="0"/>
              <a:t>	Teachers have been trained to provide some sort of positive interaction upon 	receiving the card</a:t>
            </a:r>
          </a:p>
          <a:p>
            <a:pPr marL="222222" indent="-222222">
              <a:lnSpc>
                <a:spcPct val="80000"/>
              </a:lnSpc>
            </a:pPr>
            <a:r>
              <a:rPr lang="en-US" sz="800" dirty="0"/>
              <a:t>	-Teachers have also been trained not to use the system as punishment- no 	nagging</a:t>
            </a:r>
          </a:p>
          <a:p>
            <a:pPr marL="222222" indent="-222222">
              <a:lnSpc>
                <a:spcPct val="80000"/>
              </a:lnSpc>
            </a:pPr>
            <a:r>
              <a:rPr lang="en-US" sz="800" dirty="0"/>
              <a:t>Afternoon check-out</a:t>
            </a:r>
          </a:p>
          <a:p>
            <a:pPr marL="222222" indent="-222222">
              <a:lnSpc>
                <a:spcPct val="80000"/>
              </a:lnSpc>
            </a:pPr>
            <a:r>
              <a:rPr lang="en-US" sz="800" dirty="0"/>
              <a:t>	</a:t>
            </a:r>
            <a:r>
              <a:rPr lang="en-US" sz="800" dirty="0" smtClean="0"/>
              <a:t>CICO </a:t>
            </a:r>
            <a:r>
              <a:rPr lang="en-US" sz="800" dirty="0"/>
              <a:t>coordinator checks for goal</a:t>
            </a:r>
          </a:p>
          <a:p>
            <a:pPr marL="222222" indent="-222222">
              <a:lnSpc>
                <a:spcPct val="80000"/>
              </a:lnSpc>
            </a:pPr>
            <a:r>
              <a:rPr lang="en-US" sz="800" dirty="0"/>
              <a:t>	Reinforcement for checking out (High 5)</a:t>
            </a:r>
          </a:p>
          <a:p>
            <a:pPr marL="222222" indent="-222222">
              <a:lnSpc>
                <a:spcPct val="80000"/>
              </a:lnSpc>
            </a:pPr>
            <a:r>
              <a:rPr lang="en-US" sz="800" dirty="0"/>
              <a:t>	Bigger reinforcement for checking out and meeting goal (snack)</a:t>
            </a:r>
          </a:p>
          <a:p>
            <a:pPr marL="222222" indent="-222222">
              <a:lnSpc>
                <a:spcPct val="80000"/>
              </a:lnSpc>
            </a:pPr>
            <a:r>
              <a:rPr lang="en-US" sz="800" dirty="0"/>
              <a:t>Parent Feedback</a:t>
            </a:r>
          </a:p>
          <a:p>
            <a:pPr marL="222222" indent="-222222">
              <a:lnSpc>
                <a:spcPct val="80000"/>
              </a:lnSpc>
            </a:pPr>
            <a:r>
              <a:rPr lang="en-US" sz="800" dirty="0"/>
              <a:t>	Send home- student gets feedback from parent</a:t>
            </a:r>
          </a:p>
          <a:p>
            <a:pPr marL="222222" indent="-222222">
              <a:lnSpc>
                <a:spcPct val="80000"/>
              </a:lnSpc>
            </a:pPr>
            <a:r>
              <a:rPr lang="en-US" sz="800" dirty="0"/>
              <a:t>	Student brings back form signed the next day</a:t>
            </a:r>
          </a:p>
          <a:p>
            <a:pPr marL="222222" indent="-222222">
              <a:lnSpc>
                <a:spcPct val="80000"/>
              </a:lnSpc>
            </a:pPr>
            <a:endParaRPr lang="en-US" sz="800" dirty="0"/>
          </a:p>
          <a:p>
            <a:pPr marL="222222" indent="-222222">
              <a:lnSpc>
                <a:spcPct val="80000"/>
              </a:lnSpc>
            </a:pPr>
            <a:r>
              <a:rPr lang="en-US" sz="800" dirty="0" smtClean="0"/>
              <a:t>CICO </a:t>
            </a:r>
            <a:r>
              <a:rPr lang="en-US" sz="800" dirty="0"/>
              <a:t>Coordinator Summarizes Data for Decision Making</a:t>
            </a:r>
          </a:p>
          <a:p>
            <a:pPr marL="222222" indent="-222222">
              <a:lnSpc>
                <a:spcPct val="80000"/>
              </a:lnSpc>
            </a:pPr>
            <a:r>
              <a:rPr lang="en-US" sz="800" dirty="0"/>
              <a:t>	Using Quattro pro Spread sheet program- graphs data</a:t>
            </a:r>
          </a:p>
          <a:p>
            <a:pPr marL="222222" indent="-222222">
              <a:lnSpc>
                <a:spcPct val="80000"/>
              </a:lnSpc>
            </a:pPr>
            <a:endParaRPr lang="en-US" sz="800" dirty="0"/>
          </a:p>
          <a:p>
            <a:pPr marL="222222" indent="-222222">
              <a:lnSpc>
                <a:spcPct val="80000"/>
              </a:lnSpc>
            </a:pPr>
            <a:r>
              <a:rPr lang="en-US" sz="800" dirty="0"/>
              <a:t>Weekly </a:t>
            </a:r>
            <a:r>
              <a:rPr lang="en-US" sz="800" dirty="0" smtClean="0"/>
              <a:t>CICO </a:t>
            </a:r>
            <a:r>
              <a:rPr lang="en-US" sz="800" dirty="0"/>
              <a:t>Meeting</a:t>
            </a:r>
          </a:p>
          <a:p>
            <a:pPr marL="222222" indent="-222222">
              <a:lnSpc>
                <a:spcPct val="80000"/>
              </a:lnSpc>
            </a:pPr>
            <a:r>
              <a:rPr lang="en-US" sz="800" dirty="0"/>
              <a:t>	½ hour to assess progress</a:t>
            </a:r>
          </a:p>
          <a:p>
            <a:pPr marL="222222" indent="-222222">
              <a:lnSpc>
                <a:spcPct val="80000"/>
              </a:lnSpc>
            </a:pPr>
            <a:r>
              <a:rPr lang="en-US" sz="800" dirty="0"/>
              <a:t>	who attends meeting</a:t>
            </a:r>
          </a:p>
          <a:p>
            <a:pPr marL="222222" indent="-222222">
              <a:lnSpc>
                <a:spcPct val="80000"/>
              </a:lnSpc>
            </a:pPr>
            <a:r>
              <a:rPr lang="en-US" sz="800" dirty="0"/>
              <a:t>	decisions made in meeting</a:t>
            </a:r>
          </a:p>
          <a:p>
            <a:pPr marL="222222" indent="-222222">
              <a:lnSpc>
                <a:spcPct val="80000"/>
              </a:lnSpc>
            </a:pPr>
            <a:r>
              <a:rPr lang="en-US" sz="800" dirty="0"/>
              <a:t>	</a:t>
            </a:r>
          </a:p>
          <a:p>
            <a:pPr marL="222222" indent="-222222">
              <a:lnSpc>
                <a:spcPct val="80000"/>
              </a:lnSpc>
            </a:pPr>
            <a:r>
              <a:rPr lang="en-US" sz="800" dirty="0"/>
              <a:t>	</a:t>
            </a:r>
          </a:p>
          <a:p>
            <a:pPr marL="222222" indent="-222222">
              <a:lnSpc>
                <a:spcPct val="80000"/>
              </a:lnSpc>
              <a:buFontTx/>
              <a:buAutoNum type="arabicParenR"/>
            </a:pPr>
            <a:endParaRPr lang="en-US" sz="800" dirty="0"/>
          </a:p>
          <a:p>
            <a:pPr marL="222222" indent="-222222">
              <a:lnSpc>
                <a:spcPct val="80000"/>
              </a:lnSpc>
              <a:buFontTx/>
              <a:buAutoNum type="arabicParenR"/>
            </a:pPr>
            <a:endParaRPr lang="en-US" sz="800" dirty="0"/>
          </a:p>
        </p:txBody>
      </p:sp>
    </p:spTree>
    <p:extLst>
      <p:ext uri="{BB962C8B-B14F-4D97-AF65-F5344CB8AC3E}">
        <p14:creationId xmlns:p14="http://schemas.microsoft.com/office/powerpoint/2010/main" val="5113951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eaLnBrk="0" fontAlgn="base" hangingPunct="0">
              <a:spcBef>
                <a:spcPct val="0"/>
              </a:spcBef>
              <a:spcAft>
                <a:spcPct val="0"/>
              </a:spcAft>
            </a:pPr>
            <a:fld id="{525594B9-569D-4B8D-A3D9-565DB69C3D3E}" type="slidenum">
              <a:rPr lang="en-US" sz="1100">
                <a:solidFill>
                  <a:prstClr val="black"/>
                </a:solidFill>
                <a:latin typeface="Garamond" pitchFamily="18" charset="0"/>
              </a:rPr>
              <a:pPr algn="r" rtl="0" eaLnBrk="0" fontAlgn="base" hangingPunct="0">
                <a:spcBef>
                  <a:spcPct val="0"/>
                </a:spcBef>
                <a:spcAft>
                  <a:spcPct val="0"/>
                </a:spcAft>
              </a:pPr>
              <a:t>74</a:t>
            </a:fld>
            <a:endParaRPr lang="en-US" sz="1100" dirty="0">
              <a:solidFill>
                <a:prstClr val="black"/>
              </a:solidFill>
              <a:latin typeface="Garamond" pitchFamily="18" charset="0"/>
            </a:endParaRPr>
          </a:p>
        </p:txBody>
      </p:sp>
      <p:sp>
        <p:nvSpPr>
          <p:cNvPr id="915458" name="Rectangle 2"/>
          <p:cNvSpPr>
            <a:spLocks noGrp="1" noRot="1" noChangeAspect="1" noChangeArrowheads="1" noTextEdit="1"/>
          </p:cNvSpPr>
          <p:nvPr>
            <p:ph type="sldImg"/>
          </p:nvPr>
        </p:nvSpPr>
        <p:spPr>
          <a:xfrm>
            <a:off x="1146175" y="685800"/>
            <a:ext cx="4570413" cy="3429000"/>
          </a:xfrm>
          <a:ln/>
        </p:spPr>
      </p:sp>
      <p:sp>
        <p:nvSpPr>
          <p:cNvPr id="915459" name="Rectangle 3"/>
          <p:cNvSpPr>
            <a:spLocks noGrp="1" noChangeArrowheads="1"/>
          </p:cNvSpPr>
          <p:nvPr>
            <p:ph type="body" idx="1"/>
          </p:nvPr>
        </p:nvSpPr>
        <p:spPr>
          <a:xfrm>
            <a:off x="913785" y="4343014"/>
            <a:ext cx="5030431" cy="4115573"/>
          </a:xfrm>
        </p:spPr>
        <p:txBody>
          <a:bodyPr/>
          <a:lstStyle/>
          <a:p>
            <a:pPr marL="222222" indent="-222222">
              <a:lnSpc>
                <a:spcPct val="80000"/>
              </a:lnSpc>
              <a:buFontTx/>
              <a:buAutoNum type="arabicParenR"/>
            </a:pPr>
            <a:r>
              <a:rPr lang="en-US" sz="800" dirty="0" smtClean="0">
                <a:hlinkClick r:id="rId3"/>
              </a:rPr>
              <a:t>https://www.youtube.com/watch?v=GMo5aAm2rVw</a:t>
            </a:r>
            <a:r>
              <a:rPr lang="en-US" sz="800" dirty="0" smtClean="0"/>
              <a:t> </a:t>
            </a:r>
          </a:p>
          <a:p>
            <a:pPr marL="222222" indent="-222222">
              <a:lnSpc>
                <a:spcPct val="80000"/>
              </a:lnSpc>
              <a:buFontTx/>
              <a:buAutoNum type="arabicParenR"/>
            </a:pPr>
            <a:endParaRPr lang="en-US" sz="800" dirty="0" smtClean="0"/>
          </a:p>
          <a:p>
            <a:pPr marL="222222" indent="-222222">
              <a:lnSpc>
                <a:spcPct val="80000"/>
              </a:lnSpc>
              <a:buFontTx/>
              <a:buAutoNum type="arabicParenR"/>
            </a:pPr>
            <a:r>
              <a:rPr lang="en-US" sz="800" dirty="0" smtClean="0"/>
              <a:t>Student </a:t>
            </a:r>
            <a:r>
              <a:rPr lang="en-US" sz="800" dirty="0"/>
              <a:t>recommended for CICO by Teacher, parent, other school personnel?</a:t>
            </a:r>
          </a:p>
          <a:p>
            <a:pPr marL="222222" indent="-222222">
              <a:lnSpc>
                <a:spcPct val="80000"/>
              </a:lnSpc>
              <a:buFontTx/>
              <a:buAutoNum type="arabicParenR"/>
            </a:pPr>
            <a:r>
              <a:rPr lang="en-US" sz="800" dirty="0"/>
              <a:t> Prior to </a:t>
            </a:r>
            <a:r>
              <a:rPr lang="en-US" sz="800" dirty="0" smtClean="0"/>
              <a:t>CICO </a:t>
            </a:r>
            <a:r>
              <a:rPr lang="en-US" sz="800" dirty="0"/>
              <a:t>implementation- meeting with Counselor, parent and student</a:t>
            </a:r>
          </a:p>
          <a:p>
            <a:pPr marL="222222" indent="-222222">
              <a:lnSpc>
                <a:spcPct val="80000"/>
              </a:lnSpc>
            </a:pPr>
            <a:r>
              <a:rPr lang="en-US" sz="800" dirty="0"/>
              <a:t>   Go over expectations for each party (parent, school, and student)</a:t>
            </a:r>
          </a:p>
          <a:p>
            <a:pPr marL="222222" indent="-222222">
              <a:lnSpc>
                <a:spcPct val="80000"/>
              </a:lnSpc>
            </a:pPr>
            <a:r>
              <a:rPr lang="en-US" sz="800" dirty="0"/>
              <a:t>   Set goal</a:t>
            </a:r>
          </a:p>
          <a:p>
            <a:pPr marL="222222" indent="-222222">
              <a:lnSpc>
                <a:spcPct val="80000"/>
              </a:lnSpc>
            </a:pPr>
            <a:r>
              <a:rPr lang="en-US" sz="800" dirty="0"/>
              <a:t>    Sometimes contract is signed (I don’t know if you this was ever used Kelly)</a:t>
            </a:r>
          </a:p>
          <a:p>
            <a:pPr marL="222222" indent="-222222">
              <a:lnSpc>
                <a:spcPct val="80000"/>
              </a:lnSpc>
            </a:pPr>
            <a:r>
              <a:rPr lang="en-US" sz="800" dirty="0"/>
              <a:t>3) </a:t>
            </a:r>
            <a:r>
              <a:rPr lang="en-US" sz="800" dirty="0" smtClean="0"/>
              <a:t>CICO </a:t>
            </a:r>
            <a:r>
              <a:rPr lang="en-US" sz="800" dirty="0"/>
              <a:t>Implemented</a:t>
            </a:r>
          </a:p>
          <a:p>
            <a:pPr marL="222222" indent="-222222">
              <a:lnSpc>
                <a:spcPct val="80000"/>
              </a:lnSpc>
            </a:pPr>
            <a:r>
              <a:rPr lang="en-US" sz="800" dirty="0"/>
              <a:t>4) Morning check-in</a:t>
            </a:r>
          </a:p>
          <a:p>
            <a:pPr marL="222222" indent="-222222">
              <a:lnSpc>
                <a:spcPct val="80000"/>
              </a:lnSpc>
            </a:pPr>
            <a:r>
              <a:rPr lang="en-US" sz="800" dirty="0"/>
              <a:t>	What did you check for?  Pencil, binder, agenda, </a:t>
            </a:r>
            <a:r>
              <a:rPr lang="en-US" sz="800" dirty="0" smtClean="0"/>
              <a:t>CICO </a:t>
            </a:r>
            <a:r>
              <a:rPr lang="en-US" sz="800" dirty="0"/>
              <a:t>form from day before</a:t>
            </a:r>
          </a:p>
          <a:p>
            <a:pPr marL="222222" indent="-222222">
              <a:lnSpc>
                <a:spcPct val="80000"/>
              </a:lnSpc>
            </a:pPr>
            <a:r>
              <a:rPr lang="en-US" sz="800" dirty="0"/>
              <a:t>	Gave students supplies if they did not have them to help them be successful</a:t>
            </a:r>
          </a:p>
          <a:p>
            <a:pPr marL="222222" indent="-222222">
              <a:lnSpc>
                <a:spcPct val="80000"/>
              </a:lnSpc>
            </a:pPr>
            <a:r>
              <a:rPr lang="en-US" sz="800" dirty="0"/>
              <a:t>	</a:t>
            </a:r>
            <a:r>
              <a:rPr lang="en-US" sz="800" dirty="0" smtClean="0"/>
              <a:t>CICO </a:t>
            </a:r>
            <a:r>
              <a:rPr lang="en-US" sz="800" dirty="0"/>
              <a:t>Daily progress report given (can flip to next slide to show)</a:t>
            </a:r>
          </a:p>
          <a:p>
            <a:pPr marL="222222" indent="-222222">
              <a:lnSpc>
                <a:spcPct val="80000"/>
              </a:lnSpc>
            </a:pPr>
            <a:r>
              <a:rPr lang="en-US" sz="800" dirty="0"/>
              <a:t>Teacher Feedback</a:t>
            </a:r>
          </a:p>
          <a:p>
            <a:pPr marL="222222" indent="-222222">
              <a:lnSpc>
                <a:spcPct val="80000"/>
              </a:lnSpc>
            </a:pPr>
            <a:r>
              <a:rPr lang="en-US" sz="800" dirty="0"/>
              <a:t>	Student carries card to teachers</a:t>
            </a:r>
          </a:p>
          <a:p>
            <a:pPr marL="222222" indent="-222222">
              <a:lnSpc>
                <a:spcPct val="80000"/>
              </a:lnSpc>
            </a:pPr>
            <a:r>
              <a:rPr lang="en-US" sz="800" dirty="0"/>
              <a:t>	Teachers have been trained to provide some sort of positive interaction upon 	receiving the card</a:t>
            </a:r>
          </a:p>
          <a:p>
            <a:pPr marL="222222" indent="-222222">
              <a:lnSpc>
                <a:spcPct val="80000"/>
              </a:lnSpc>
            </a:pPr>
            <a:r>
              <a:rPr lang="en-US" sz="800" dirty="0"/>
              <a:t>	-Teachers have also been trained not to use the system as punishment- no 	nagging</a:t>
            </a:r>
          </a:p>
          <a:p>
            <a:pPr marL="222222" indent="-222222">
              <a:lnSpc>
                <a:spcPct val="80000"/>
              </a:lnSpc>
            </a:pPr>
            <a:r>
              <a:rPr lang="en-US" sz="800" dirty="0"/>
              <a:t>Afternoon check-out</a:t>
            </a:r>
          </a:p>
          <a:p>
            <a:pPr marL="222222" indent="-222222">
              <a:lnSpc>
                <a:spcPct val="80000"/>
              </a:lnSpc>
            </a:pPr>
            <a:r>
              <a:rPr lang="en-US" sz="800" dirty="0"/>
              <a:t>	</a:t>
            </a:r>
            <a:r>
              <a:rPr lang="en-US" sz="800" dirty="0" smtClean="0"/>
              <a:t>CICO </a:t>
            </a:r>
            <a:r>
              <a:rPr lang="en-US" sz="800" dirty="0"/>
              <a:t>coordinator checks for goal</a:t>
            </a:r>
          </a:p>
          <a:p>
            <a:pPr marL="222222" indent="-222222">
              <a:lnSpc>
                <a:spcPct val="80000"/>
              </a:lnSpc>
            </a:pPr>
            <a:r>
              <a:rPr lang="en-US" sz="800" dirty="0"/>
              <a:t>	Reinforcement for checking out (High 5)</a:t>
            </a:r>
          </a:p>
          <a:p>
            <a:pPr marL="222222" indent="-222222">
              <a:lnSpc>
                <a:spcPct val="80000"/>
              </a:lnSpc>
            </a:pPr>
            <a:r>
              <a:rPr lang="en-US" sz="800" dirty="0"/>
              <a:t>	Bigger reinforcement for checking out and meeting goal (snack)</a:t>
            </a:r>
          </a:p>
          <a:p>
            <a:pPr marL="222222" indent="-222222">
              <a:lnSpc>
                <a:spcPct val="80000"/>
              </a:lnSpc>
            </a:pPr>
            <a:r>
              <a:rPr lang="en-US" sz="800" dirty="0"/>
              <a:t>Parent Feedback</a:t>
            </a:r>
          </a:p>
          <a:p>
            <a:pPr marL="222222" indent="-222222">
              <a:lnSpc>
                <a:spcPct val="80000"/>
              </a:lnSpc>
            </a:pPr>
            <a:r>
              <a:rPr lang="en-US" sz="800" dirty="0"/>
              <a:t>	Send home- student gets feedback from parent</a:t>
            </a:r>
          </a:p>
          <a:p>
            <a:pPr marL="222222" indent="-222222">
              <a:lnSpc>
                <a:spcPct val="80000"/>
              </a:lnSpc>
            </a:pPr>
            <a:r>
              <a:rPr lang="en-US" sz="800" dirty="0"/>
              <a:t>	Student brings back form signed the next day</a:t>
            </a:r>
          </a:p>
          <a:p>
            <a:pPr marL="222222" indent="-222222">
              <a:lnSpc>
                <a:spcPct val="80000"/>
              </a:lnSpc>
            </a:pPr>
            <a:endParaRPr lang="en-US" sz="800" dirty="0"/>
          </a:p>
          <a:p>
            <a:pPr marL="222222" indent="-222222">
              <a:lnSpc>
                <a:spcPct val="80000"/>
              </a:lnSpc>
            </a:pPr>
            <a:r>
              <a:rPr lang="en-US" sz="800" dirty="0" smtClean="0"/>
              <a:t>CICO </a:t>
            </a:r>
            <a:r>
              <a:rPr lang="en-US" sz="800" dirty="0"/>
              <a:t>Coordinator Summarizes Data for Decision Making</a:t>
            </a:r>
          </a:p>
          <a:p>
            <a:pPr marL="222222" indent="-222222">
              <a:lnSpc>
                <a:spcPct val="80000"/>
              </a:lnSpc>
            </a:pPr>
            <a:r>
              <a:rPr lang="en-US" sz="800" dirty="0"/>
              <a:t>	Using Quattro pro Spread sheet program- graphs data</a:t>
            </a:r>
          </a:p>
          <a:p>
            <a:pPr marL="222222" indent="-222222">
              <a:lnSpc>
                <a:spcPct val="80000"/>
              </a:lnSpc>
            </a:pPr>
            <a:endParaRPr lang="en-US" sz="800" dirty="0"/>
          </a:p>
          <a:p>
            <a:pPr marL="222222" indent="-222222">
              <a:lnSpc>
                <a:spcPct val="80000"/>
              </a:lnSpc>
            </a:pPr>
            <a:r>
              <a:rPr lang="en-US" sz="800" dirty="0"/>
              <a:t>Weekly </a:t>
            </a:r>
            <a:r>
              <a:rPr lang="en-US" sz="800" dirty="0" smtClean="0"/>
              <a:t>CICO </a:t>
            </a:r>
            <a:r>
              <a:rPr lang="en-US" sz="800" dirty="0"/>
              <a:t>Meeting</a:t>
            </a:r>
          </a:p>
          <a:p>
            <a:pPr marL="222222" indent="-222222">
              <a:lnSpc>
                <a:spcPct val="80000"/>
              </a:lnSpc>
            </a:pPr>
            <a:r>
              <a:rPr lang="en-US" sz="800" dirty="0"/>
              <a:t>	½ hour to assess progress</a:t>
            </a:r>
          </a:p>
          <a:p>
            <a:pPr marL="222222" indent="-222222">
              <a:lnSpc>
                <a:spcPct val="80000"/>
              </a:lnSpc>
            </a:pPr>
            <a:r>
              <a:rPr lang="en-US" sz="800" dirty="0"/>
              <a:t>	who attends meeting</a:t>
            </a:r>
          </a:p>
          <a:p>
            <a:pPr marL="222222" indent="-222222">
              <a:lnSpc>
                <a:spcPct val="80000"/>
              </a:lnSpc>
            </a:pPr>
            <a:r>
              <a:rPr lang="en-US" sz="800" dirty="0"/>
              <a:t>	decisions made in meeting</a:t>
            </a:r>
          </a:p>
          <a:p>
            <a:pPr marL="222222" indent="-222222">
              <a:lnSpc>
                <a:spcPct val="80000"/>
              </a:lnSpc>
            </a:pPr>
            <a:r>
              <a:rPr lang="en-US" sz="800" dirty="0"/>
              <a:t>	</a:t>
            </a:r>
          </a:p>
          <a:p>
            <a:pPr marL="222222" indent="-222222">
              <a:lnSpc>
                <a:spcPct val="80000"/>
              </a:lnSpc>
            </a:pPr>
            <a:r>
              <a:rPr lang="en-US" sz="800" dirty="0"/>
              <a:t>	</a:t>
            </a:r>
          </a:p>
          <a:p>
            <a:pPr marL="222222" indent="-222222">
              <a:lnSpc>
                <a:spcPct val="80000"/>
              </a:lnSpc>
              <a:buFontTx/>
              <a:buAutoNum type="arabicParenR"/>
            </a:pPr>
            <a:endParaRPr lang="en-US" sz="800" dirty="0"/>
          </a:p>
          <a:p>
            <a:pPr marL="222222" indent="-222222">
              <a:lnSpc>
                <a:spcPct val="80000"/>
              </a:lnSpc>
              <a:buFontTx/>
              <a:buAutoNum type="arabicParenR"/>
            </a:pPr>
            <a:endParaRPr lang="en-US" sz="800" dirty="0"/>
          </a:p>
        </p:txBody>
      </p:sp>
    </p:spTree>
    <p:extLst>
      <p:ext uri="{BB962C8B-B14F-4D97-AF65-F5344CB8AC3E}">
        <p14:creationId xmlns:p14="http://schemas.microsoft.com/office/powerpoint/2010/main" val="43664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76</a:t>
            </a:fld>
            <a:endParaRPr lang="en-US"/>
          </a:p>
        </p:txBody>
      </p:sp>
    </p:spTree>
    <p:extLst>
      <p:ext uri="{BB962C8B-B14F-4D97-AF65-F5344CB8AC3E}">
        <p14:creationId xmlns:p14="http://schemas.microsoft.com/office/powerpoint/2010/main" val="2011430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 all sub steps using</a:t>
            </a:r>
            <a:r>
              <a:rPr lang="en-US" baseline="0" dirty="0" smtClean="0"/>
              <a:t> this format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77</a:t>
            </a:fld>
            <a:endParaRPr lang="en-US"/>
          </a:p>
        </p:txBody>
      </p:sp>
    </p:spTree>
    <p:extLst>
      <p:ext uri="{BB962C8B-B14F-4D97-AF65-F5344CB8AC3E}">
        <p14:creationId xmlns:p14="http://schemas.microsoft.com/office/powerpoint/2010/main" val="35693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8" charset="0"/>
                <a:ea typeface="ＭＳ Ｐゴシック" pitchFamily="-108" charset="-128"/>
                <a:cs typeface="ＭＳ Ｐゴシック" pitchFamily="-108" charset="-128"/>
              </a:rPr>
              <a:t>CICO coordination is usually the responsibility of one trained staff member, but specific functions and responsibilities can be shared and duplicated across staff members. The advantages of this shared approach include (a) coverage in the case of absences, (b) support for multiple students across settings and contexts, and (c) long term implementation sustainability. As such, coordination has been shared, for example, by school psychologists, counselors, administrators, paraprofessionals, and educational assistants. </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79</a:t>
            </a:fld>
            <a:endParaRPr lang="en-US"/>
          </a:p>
        </p:txBody>
      </p:sp>
    </p:spTree>
    <p:extLst>
      <p:ext uri="{BB962C8B-B14F-4D97-AF65-F5344CB8AC3E}">
        <p14:creationId xmlns:p14="http://schemas.microsoft.com/office/powerpoint/2010/main" val="1716439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dirty="0">
              <a:latin typeface="Times New Roman" pitchFamily="-1" charset="0"/>
              <a:ea typeface="ＭＳ Ｐゴシック" pitchFamily="-108" charset="-128"/>
              <a:cs typeface="ＭＳ Ｐゴシック" pitchFamily="-108" charset="-128"/>
            </a:endParaRPr>
          </a:p>
        </p:txBody>
      </p:sp>
      <p:sp>
        <p:nvSpPr>
          <p:cNvPr id="59396" name="Slide Number Placeholder 3"/>
          <p:cNvSpPr>
            <a:spLocks noGrp="1"/>
          </p:cNvSpPr>
          <p:nvPr>
            <p:ph type="sldNum" sz="quarter" idx="5"/>
          </p:nvPr>
        </p:nvSpPr>
        <p:spPr>
          <a:noFill/>
        </p:spPr>
        <p:txBody>
          <a:bodyPr/>
          <a:lstStyle/>
          <a:p>
            <a:fld id="{978858E2-2B0F-D84F-BCCB-183C5C9B2DB7}" type="slidenum">
              <a:rPr lang="en-US">
                <a:solidFill>
                  <a:srgbClr val="000000"/>
                </a:solidFill>
                <a:latin typeface="Times New Roman" pitchFamily="-1" charset="0"/>
                <a:ea typeface="Arial" pitchFamily="-1" charset="0"/>
                <a:cs typeface="Arial" pitchFamily="-1" charset="0"/>
              </a:rPr>
              <a:pPr/>
              <a:t>8</a:t>
            </a:fld>
            <a:endParaRPr lang="en-US">
              <a:solidFill>
                <a:srgbClr val="000000"/>
              </a:solidFill>
              <a:latin typeface="Times New Roman" pitchFamily="-1" charset="0"/>
              <a:ea typeface="Arial" pitchFamily="-1" charset="0"/>
              <a:cs typeface="Arial" pitchFamily="-1" charset="0"/>
            </a:endParaRPr>
          </a:p>
        </p:txBody>
      </p:sp>
    </p:spTree>
    <p:extLst>
      <p:ext uri="{BB962C8B-B14F-4D97-AF65-F5344CB8AC3E}">
        <p14:creationId xmlns:p14="http://schemas.microsoft.com/office/powerpoint/2010/main" val="3945718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80</a:t>
            </a:fld>
            <a:endParaRPr lang="en-US"/>
          </a:p>
        </p:txBody>
      </p:sp>
    </p:spTree>
    <p:extLst>
      <p:ext uri="{BB962C8B-B14F-4D97-AF65-F5344CB8AC3E}">
        <p14:creationId xmlns:p14="http://schemas.microsoft.com/office/powerpoint/2010/main" val="3330129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add examples of what</a:t>
            </a:r>
            <a:r>
              <a:rPr lang="en-US" baseline="0" dirty="0" smtClean="0"/>
              <a:t> a social skills coordinator would do? I think we need to take our 2 practice examples all the way through the process.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81</a:t>
            </a:fld>
            <a:endParaRPr lang="en-US"/>
          </a:p>
        </p:txBody>
      </p:sp>
    </p:spTree>
    <p:extLst>
      <p:ext uri="{BB962C8B-B14F-4D97-AF65-F5344CB8AC3E}">
        <p14:creationId xmlns:p14="http://schemas.microsoft.com/office/powerpoint/2010/main" val="5831194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82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Add</a:t>
            </a:r>
            <a:r>
              <a:rPr lang="en-US" baseline="0" dirty="0" smtClean="0">
                <a:latin typeface="Arial" pitchFamily="-1" charset="0"/>
              </a:rPr>
              <a:t> page/reference to workbook here </a:t>
            </a:r>
            <a:endParaRPr lang="en-US" dirty="0">
              <a:latin typeface="Arial" pitchFamily="-1" charset="0"/>
            </a:endParaRPr>
          </a:p>
        </p:txBody>
      </p:sp>
    </p:spTree>
    <p:extLst>
      <p:ext uri="{BB962C8B-B14F-4D97-AF65-F5344CB8AC3E}">
        <p14:creationId xmlns:p14="http://schemas.microsoft.com/office/powerpoint/2010/main" val="3663301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83</a:t>
            </a:fld>
            <a:endParaRPr lang="en-US"/>
          </a:p>
        </p:txBody>
      </p:sp>
    </p:spTree>
    <p:extLst>
      <p:ext uri="{BB962C8B-B14F-4D97-AF65-F5344CB8AC3E}">
        <p14:creationId xmlns:p14="http://schemas.microsoft.com/office/powerpoint/2010/main" val="15489587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1607259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500743D-F15A-EC42-9ADA-6D3A177B1B30}" type="slidenum">
              <a:rPr lang="en-US">
                <a:latin typeface="Times New Roman" pitchFamily="32" charset="0"/>
              </a:rPr>
              <a:pPr/>
              <a:t>85</a:t>
            </a:fld>
            <a:endParaRPr lang="en-US">
              <a:latin typeface="Times New Roman" pitchFamily="32"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w="9525"/>
        </p:spPr>
        <p:txBody>
          <a:bodyPr/>
          <a:lstStyle/>
          <a:p>
            <a:endParaRPr lang="en-US" dirty="0">
              <a:latin typeface="Times New Roman" pitchFamily="32" charset="0"/>
              <a:ea typeface="ＭＳ Ｐゴシック" pitchFamily="32" charset="-128"/>
              <a:cs typeface="ＭＳ Ｐゴシック" pitchFamily="32" charset="-128"/>
            </a:endParaRPr>
          </a:p>
        </p:txBody>
      </p:sp>
    </p:spTree>
    <p:extLst>
      <p:ext uri="{BB962C8B-B14F-4D97-AF65-F5344CB8AC3E}">
        <p14:creationId xmlns:p14="http://schemas.microsoft.com/office/powerpoint/2010/main" val="17197396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86</a:t>
            </a:fld>
            <a:endParaRPr lang="en-US"/>
          </a:p>
        </p:txBody>
      </p:sp>
    </p:spTree>
    <p:extLst>
      <p:ext uri="{BB962C8B-B14F-4D97-AF65-F5344CB8AC3E}">
        <p14:creationId xmlns:p14="http://schemas.microsoft.com/office/powerpoint/2010/main" val="932500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87</a:t>
            </a:fld>
            <a:endParaRPr lang="en-US">
              <a:solidFill>
                <a:srgbClr val="000000"/>
              </a:solidFill>
            </a:endParaRPr>
          </a:p>
        </p:txBody>
      </p:sp>
    </p:spTree>
    <p:extLst>
      <p:ext uri="{BB962C8B-B14F-4D97-AF65-F5344CB8AC3E}">
        <p14:creationId xmlns:p14="http://schemas.microsoft.com/office/powerpoint/2010/main" val="34760152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E8D5096-BB3D-4813-889B-A740433D0CFE}" type="slidenum">
              <a:rPr lang="en-US" smtClean="0"/>
              <a:pPr/>
              <a:t>88</a:t>
            </a:fld>
            <a:endParaRPr lang="en-US"/>
          </a:p>
        </p:txBody>
      </p:sp>
    </p:spTree>
    <p:extLst>
      <p:ext uri="{BB962C8B-B14F-4D97-AF65-F5344CB8AC3E}">
        <p14:creationId xmlns:p14="http://schemas.microsoft.com/office/powerpoint/2010/main" val="4136551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1D54BB82-1C3D-4E46-8521-C5F07957FFB9}" type="slidenum">
              <a:rPr lang="en-US">
                <a:latin typeface="Times New Roman" pitchFamily="32" charset="0"/>
              </a:rPr>
              <a:pPr/>
              <a:t>89</a:t>
            </a:fld>
            <a:endParaRPr lang="en-US">
              <a:latin typeface="Times New Roman" pitchFamily="32"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w="9525"/>
        </p:spPr>
        <p:txBody>
          <a:bodyPr/>
          <a:lstStyle/>
          <a:p>
            <a:endParaRPr lang="en-US">
              <a:latin typeface="Times New Roman" pitchFamily="32" charset="0"/>
              <a:ea typeface="ＭＳ Ｐゴシック" pitchFamily="32" charset="-128"/>
              <a:cs typeface="ＭＳ Ｐゴシック" pitchFamily="32" charset="-128"/>
            </a:endParaRPr>
          </a:p>
        </p:txBody>
      </p:sp>
    </p:spTree>
    <p:extLst>
      <p:ext uri="{BB962C8B-B14F-4D97-AF65-F5344CB8AC3E}">
        <p14:creationId xmlns:p14="http://schemas.microsoft.com/office/powerpoint/2010/main" val="141728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9</a:t>
            </a:fld>
            <a:endParaRPr lang="en-US"/>
          </a:p>
        </p:txBody>
      </p:sp>
    </p:spTree>
    <p:extLst>
      <p:ext uri="{BB962C8B-B14F-4D97-AF65-F5344CB8AC3E}">
        <p14:creationId xmlns:p14="http://schemas.microsoft.com/office/powerpoint/2010/main" val="478108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90</a:t>
            </a:fld>
            <a:endParaRPr lang="en-US" dirty="0"/>
          </a:p>
        </p:txBody>
      </p:sp>
    </p:spTree>
    <p:extLst>
      <p:ext uri="{BB962C8B-B14F-4D97-AF65-F5344CB8AC3E}">
        <p14:creationId xmlns:p14="http://schemas.microsoft.com/office/powerpoint/2010/main" val="27273189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B11CB81-8C4B-504A-895E-AB5AEA80FCD1}" type="slidenum">
              <a:rPr lang="en-US" smtClean="0">
                <a:latin typeface="Arial" pitchFamily="-112" charset="0"/>
              </a:rPr>
              <a:pPr/>
              <a:t>91</a:t>
            </a:fld>
            <a:endParaRPr lang="en-US" smtClean="0">
              <a:latin typeface="Arial" pitchFamily="-112"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w="9525"/>
        </p:spPr>
        <p:txBody>
          <a:bodyPr/>
          <a:lstStyle/>
          <a:p>
            <a:pPr eaLnBrk="1" hangingPunct="1">
              <a:spcBef>
                <a:spcPct val="0"/>
              </a:spcBef>
            </a:pPr>
            <a:endParaRPr lang="en-US"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590650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slide </a:t>
            </a:r>
          </a:p>
          <a:p>
            <a:r>
              <a:rPr lang="en-US" dirty="0" smtClean="0"/>
              <a:t>SWIS </a:t>
            </a:r>
            <a:r>
              <a:rPr lang="en-US" dirty="0"/>
              <a:t>is set</a:t>
            </a:r>
            <a:r>
              <a:rPr lang="en-US" baseline="0" dirty="0"/>
              <a:t> for a 0,1,2 rating scale. If the 0’s don’t fit with your school you can always change the out in the form with other language:</a:t>
            </a:r>
          </a:p>
          <a:p>
            <a:r>
              <a:rPr lang="en-US" baseline="0" dirty="0"/>
              <a:t>2-Got it</a:t>
            </a:r>
          </a:p>
          <a:p>
            <a:r>
              <a:rPr lang="en-US" baseline="0" dirty="0"/>
              <a:t>1=Getting there</a:t>
            </a:r>
          </a:p>
          <a:p>
            <a:r>
              <a:rPr lang="en-US" baseline="0" dirty="0"/>
              <a:t>0- Still trying</a:t>
            </a:r>
          </a:p>
          <a:p>
            <a:endParaRPr lang="en-US" baseline="0" dirty="0"/>
          </a:p>
          <a:p>
            <a:r>
              <a:rPr lang="en-US" baseline="0" dirty="0"/>
              <a:t>Whoever enters the data can translate the language to numbers in SWIS</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92</a:t>
            </a:fld>
            <a:endParaRPr lang="en-US" dirty="0"/>
          </a:p>
        </p:txBody>
      </p:sp>
    </p:spTree>
    <p:extLst>
      <p:ext uri="{BB962C8B-B14F-4D97-AF65-F5344CB8AC3E}">
        <p14:creationId xmlns:p14="http://schemas.microsoft.com/office/powerpoint/2010/main" val="217378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Example—integration with</a:t>
            </a:r>
            <a:r>
              <a:rPr lang="en-US" baseline="0" dirty="0" smtClean="0"/>
              <a:t> coping skills group to support generalization of skills; THIS IS a slight modification to a standard card —will address more later in training</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93</a:t>
            </a:fld>
            <a:endParaRPr lang="en-US"/>
          </a:p>
        </p:txBody>
      </p:sp>
    </p:spTree>
    <p:extLst>
      <p:ext uri="{BB962C8B-B14F-4D97-AF65-F5344CB8AC3E}">
        <p14:creationId xmlns:p14="http://schemas.microsoft.com/office/powerpoint/2010/main" val="37844361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3350D0A-7870-AB46-A357-5C446CD8519C}" type="slidenum">
              <a:rPr lang="en-US">
                <a:latin typeface="Times New Roman" pitchFamily="32" charset="0"/>
              </a:rPr>
              <a:pPr/>
              <a:t>94</a:t>
            </a:fld>
            <a:endParaRPr lang="en-US">
              <a:latin typeface="Times New Roman" pitchFamily="32"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w="9525"/>
        </p:spPr>
        <p:txBody>
          <a:bodyPr/>
          <a:lstStyle/>
          <a:p>
            <a:r>
              <a:rPr lang="en-US" dirty="0" smtClean="0">
                <a:latin typeface="Times New Roman" pitchFamily="32" charset="0"/>
                <a:ea typeface="ＭＳ Ｐゴシック" pitchFamily="32" charset="-128"/>
                <a:cs typeface="ＭＳ Ｐゴシック" pitchFamily="32" charset="-128"/>
              </a:rPr>
              <a:t>High school/MS example </a:t>
            </a:r>
            <a:endParaRPr lang="en-US" dirty="0">
              <a:latin typeface="Times New Roman" pitchFamily="32" charset="0"/>
              <a:ea typeface="ＭＳ Ｐゴシック" pitchFamily="32" charset="-128"/>
              <a:cs typeface="ＭＳ Ｐゴシック" pitchFamily="32" charset="-128"/>
            </a:endParaRPr>
          </a:p>
        </p:txBody>
      </p:sp>
    </p:spTree>
    <p:extLst>
      <p:ext uri="{BB962C8B-B14F-4D97-AF65-F5344CB8AC3E}">
        <p14:creationId xmlns:p14="http://schemas.microsoft.com/office/powerpoint/2010/main" val="23629611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 content slide followed by a non example or 2</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96</a:t>
            </a:fld>
            <a:endParaRPr lang="en-US"/>
          </a:p>
        </p:txBody>
      </p:sp>
    </p:spTree>
    <p:extLst>
      <p:ext uri="{BB962C8B-B14F-4D97-AF65-F5344CB8AC3E}">
        <p14:creationId xmlns:p14="http://schemas.microsoft.com/office/powerpoint/2010/main" val="37095081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part of step 4c- let’s make that link explicit!!</a:t>
            </a:r>
            <a:r>
              <a:rPr lang="en-US" baseline="0" dirty="0" smtClean="0"/>
              <a:t> And again a couple of content slides followed by some examples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97</a:t>
            </a:fld>
            <a:endParaRPr lang="en-US"/>
          </a:p>
        </p:txBody>
      </p:sp>
    </p:spTree>
    <p:extLst>
      <p:ext uri="{BB962C8B-B14F-4D97-AF65-F5344CB8AC3E}">
        <p14:creationId xmlns:p14="http://schemas.microsoft.com/office/powerpoint/2010/main" val="7458189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slide </a:t>
            </a:r>
          </a:p>
          <a:p>
            <a:r>
              <a:rPr lang="en-US" dirty="0" smtClean="0"/>
              <a:t>Non-contingent </a:t>
            </a:r>
            <a:r>
              <a:rPr lang="en-US" dirty="0"/>
              <a:t>examples:  team develops a sense</a:t>
            </a:r>
            <a:r>
              <a:rPr lang="en-US" baseline="0" dirty="0"/>
              <a:t> of community, opportunities for leadership among the CICO participants </a:t>
            </a:r>
          </a:p>
          <a:p>
            <a:r>
              <a:rPr lang="en-US" dirty="0" smtClean="0"/>
              <a:t>Acknowledge</a:t>
            </a:r>
            <a:r>
              <a:rPr lang="en-US" baseline="0" dirty="0" smtClean="0"/>
              <a:t> student for checking in and out? </a:t>
            </a:r>
            <a:endParaRPr lang="en-US" dirty="0"/>
          </a:p>
          <a:p>
            <a:endParaRPr lang="en-US" dirty="0"/>
          </a:p>
        </p:txBody>
      </p:sp>
      <p:sp>
        <p:nvSpPr>
          <p:cNvPr id="4" name="Slide Number Placeholder 3"/>
          <p:cNvSpPr>
            <a:spLocks noGrp="1"/>
          </p:cNvSpPr>
          <p:nvPr>
            <p:ph type="sldNum" sz="quarter" idx="10"/>
          </p:nvPr>
        </p:nvSpPr>
        <p:spPr/>
        <p:txBody>
          <a:bodyPr/>
          <a:lstStyle/>
          <a:p>
            <a:fld id="{50FB284D-FBF4-4DEE-8580-51A87287BDBC}" type="slidenum">
              <a:rPr lang="en-US" smtClean="0"/>
              <a:pPr/>
              <a:t>98</a:t>
            </a:fld>
            <a:endParaRPr lang="en-US"/>
          </a:p>
        </p:txBody>
      </p:sp>
    </p:spTree>
    <p:extLst>
      <p:ext uri="{BB962C8B-B14F-4D97-AF65-F5344CB8AC3E}">
        <p14:creationId xmlns:p14="http://schemas.microsoft.com/office/powerpoint/2010/main" val="37195351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28551031-F832-0742-ACBD-3CDD463081A7}" type="slidenum">
              <a:rPr lang="en-US">
                <a:latin typeface="Times New Roman" pitchFamily="32" charset="0"/>
              </a:rPr>
              <a:pPr/>
              <a:t>99</a:t>
            </a:fld>
            <a:endParaRPr lang="en-US">
              <a:latin typeface="Times New Roman" pitchFamily="32"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w="9525"/>
        </p:spPr>
        <p:txBody>
          <a:bodyPr/>
          <a:lstStyle/>
          <a:p>
            <a:pPr eaLnBrk="1" hangingPunct="1">
              <a:spcBef>
                <a:spcPct val="0"/>
              </a:spcBef>
            </a:pPr>
            <a:endParaRPr lang="en-US" smtClean="0">
              <a:latin typeface="Times New Roman" pitchFamily="32" charset="0"/>
              <a:ea typeface="ＭＳ Ｐゴシック" pitchFamily="32" charset="-128"/>
              <a:cs typeface="ＭＳ Ｐゴシック" pitchFamily="32" charset="-128"/>
            </a:endParaRPr>
          </a:p>
        </p:txBody>
      </p:sp>
    </p:spTree>
    <p:extLst>
      <p:ext uri="{BB962C8B-B14F-4D97-AF65-F5344CB8AC3E}">
        <p14:creationId xmlns:p14="http://schemas.microsoft.com/office/powerpoint/2010/main" val="25044048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28551031-F832-0742-ACBD-3CDD463081A7}" type="slidenum">
              <a:rPr lang="en-US">
                <a:latin typeface="Times New Roman" pitchFamily="32" charset="0"/>
              </a:rPr>
              <a:pPr/>
              <a:t>100</a:t>
            </a:fld>
            <a:endParaRPr lang="en-US">
              <a:latin typeface="Times New Roman" pitchFamily="32"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w="9525"/>
        </p:spPr>
        <p:txBody>
          <a:bodyPr/>
          <a:lstStyle/>
          <a:p>
            <a:pPr eaLnBrk="1" hangingPunct="1">
              <a:spcBef>
                <a:spcPct val="0"/>
              </a:spcBef>
            </a:pPr>
            <a:endParaRPr lang="en-US" smtClean="0">
              <a:latin typeface="Times New Roman" pitchFamily="32" charset="0"/>
              <a:ea typeface="ＭＳ Ｐゴシック" pitchFamily="32" charset="-128"/>
              <a:cs typeface="ＭＳ Ｐゴシック" pitchFamily="32" charset="-128"/>
            </a:endParaRPr>
          </a:p>
        </p:txBody>
      </p:sp>
    </p:spTree>
    <p:extLst>
      <p:ext uri="{BB962C8B-B14F-4D97-AF65-F5344CB8AC3E}">
        <p14:creationId xmlns:p14="http://schemas.microsoft.com/office/powerpoint/2010/main" val="2637536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10</a:t>
            </a:fld>
            <a:endParaRPr lang="en-US"/>
          </a:p>
        </p:txBody>
      </p:sp>
    </p:spTree>
    <p:extLst>
      <p:ext uri="{BB962C8B-B14F-4D97-AF65-F5344CB8AC3E}">
        <p14:creationId xmlns:p14="http://schemas.microsoft.com/office/powerpoint/2010/main" val="1197858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slide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101</a:t>
            </a:fld>
            <a:endParaRPr lang="en-US"/>
          </a:p>
        </p:txBody>
      </p:sp>
    </p:spTree>
    <p:extLst>
      <p:ext uri="{BB962C8B-B14F-4D97-AF65-F5344CB8AC3E}">
        <p14:creationId xmlns:p14="http://schemas.microsoft.com/office/powerpoint/2010/main" val="31536768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tool to use with students for </a:t>
            </a:r>
            <a:r>
              <a:rPr lang="en-US" dirty="0" err="1"/>
              <a:t>reinforcer</a:t>
            </a:r>
            <a:r>
              <a:rPr lang="en-US" baseline="0" dirty="0"/>
              <a:t> ideas</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102</a:t>
            </a:fld>
            <a:endParaRPr lang="en-US" dirty="0"/>
          </a:p>
        </p:txBody>
      </p:sp>
    </p:spTree>
    <p:extLst>
      <p:ext uri="{BB962C8B-B14F-4D97-AF65-F5344CB8AC3E}">
        <p14:creationId xmlns:p14="http://schemas.microsoft.com/office/powerpoint/2010/main" val="33367313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a:t>
            </a:r>
            <a:r>
              <a:rPr lang="en-US" baseline="0" dirty="0"/>
              <a:t> to consider when developing acknowledgment system</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103</a:t>
            </a:fld>
            <a:endParaRPr lang="en-US" dirty="0"/>
          </a:p>
        </p:txBody>
      </p:sp>
    </p:spTree>
    <p:extLst>
      <p:ext uri="{BB962C8B-B14F-4D97-AF65-F5344CB8AC3E}">
        <p14:creationId xmlns:p14="http://schemas.microsoft.com/office/powerpoint/2010/main" val="6892749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too much on reinforcement?</a:t>
            </a:r>
            <a:r>
              <a:rPr lang="en-US" baseline="0" dirty="0" smtClean="0"/>
              <a:t> </a:t>
            </a:r>
          </a:p>
          <a:p>
            <a:r>
              <a:rPr lang="en-US" dirty="0" smtClean="0"/>
              <a:t>More </a:t>
            </a:r>
            <a:r>
              <a:rPr lang="en-US" dirty="0"/>
              <a:t>considerations.  Have teams talk</a:t>
            </a:r>
            <a:r>
              <a:rPr lang="en-US" baseline="0" dirty="0"/>
              <a:t> about these items</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104</a:t>
            </a:fld>
            <a:endParaRPr lang="en-US" dirty="0"/>
          </a:p>
        </p:txBody>
      </p:sp>
    </p:spTree>
    <p:extLst>
      <p:ext uri="{BB962C8B-B14F-4D97-AF65-F5344CB8AC3E}">
        <p14:creationId xmlns:p14="http://schemas.microsoft.com/office/powerpoint/2010/main" val="6507890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106</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Add</a:t>
            </a:r>
            <a:r>
              <a:rPr lang="en-US" baseline="0" dirty="0" smtClean="0">
                <a:latin typeface="Arial" pitchFamily="-1" charset="0"/>
              </a:rPr>
              <a:t> page/reference to workbook here </a:t>
            </a:r>
          </a:p>
          <a:p>
            <a:pPr eaLnBrk="1" hangingPunct="1"/>
            <a:r>
              <a:rPr lang="en-US" baseline="0" dirty="0" smtClean="0">
                <a:latin typeface="Arial" pitchFamily="-1" charset="0"/>
              </a:rPr>
              <a:t>Lots of folks already have point card—ask @ how much time needed for this activity </a:t>
            </a:r>
            <a:endParaRPr lang="en-US" dirty="0">
              <a:latin typeface="Arial" pitchFamily="-1" charset="0"/>
            </a:endParaRPr>
          </a:p>
        </p:txBody>
      </p:sp>
    </p:spTree>
    <p:extLst>
      <p:ext uri="{BB962C8B-B14F-4D97-AF65-F5344CB8AC3E}">
        <p14:creationId xmlns:p14="http://schemas.microsoft.com/office/powerpoint/2010/main" val="31001415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107</a:t>
            </a:fld>
            <a:endParaRPr lang="en-US"/>
          </a:p>
        </p:txBody>
      </p:sp>
    </p:spTree>
    <p:extLst>
      <p:ext uri="{BB962C8B-B14F-4D97-AF65-F5344CB8AC3E}">
        <p14:creationId xmlns:p14="http://schemas.microsoft.com/office/powerpoint/2010/main" val="2066358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19773532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Tracking students daily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1782289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MW slide summarizing data for team meetings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113</a:t>
            </a:fld>
            <a:endParaRPr lang="en-US">
              <a:solidFill>
                <a:srgbClr val="000000"/>
              </a:solidFill>
            </a:endParaRPr>
          </a:p>
        </p:txBody>
      </p:sp>
    </p:spTree>
    <p:extLst>
      <p:ext uri="{BB962C8B-B14F-4D97-AF65-F5344CB8AC3E}">
        <p14:creationId xmlns:p14="http://schemas.microsoft.com/office/powerpoint/2010/main" val="1650389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guidelines </a:t>
            </a:r>
            <a:r>
              <a:rPr lang="en-US" dirty="0" smtClean="0"/>
              <a:t>as</a:t>
            </a:r>
            <a:r>
              <a:rPr lang="en-US" baseline="0" dirty="0" smtClean="0"/>
              <a:t> a check list for teams prior to starting the activity. But teach the content in the sub steps with the format above- then this can just be the guidelines checklist because content has already been taught </a:t>
            </a: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solidFill>
                  <a:srgbClr val="000000"/>
                </a:solidFill>
              </a:rPr>
              <a:pPr>
                <a:defRPr/>
              </a:pPr>
              <a:t>114</a:t>
            </a:fld>
            <a:endParaRPr lang="en-US">
              <a:solidFill>
                <a:srgbClr val="000000"/>
              </a:solidFill>
            </a:endParaRPr>
          </a:p>
        </p:txBody>
      </p:sp>
    </p:spTree>
    <p:extLst>
      <p:ext uri="{BB962C8B-B14F-4D97-AF65-F5344CB8AC3E}">
        <p14:creationId xmlns:p14="http://schemas.microsoft.com/office/powerpoint/2010/main" val="83800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2A03D-E5E7-1A4A-9300-92307F79F3E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06E6D4-BA02-F743-877A-B32E56E4B71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33A7C-5F5D-194A-A053-726C4F1ACF3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A8DAE-3FE6-8C4A-93B9-D550CA82B7B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726EE9-C46C-2647-BBE5-033A000BC2F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85B05-9D22-1D46-B6BC-B4ED0B20D7D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5EB705-1921-1246-8907-2D8FC4ED127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B2C4F-BF71-2946-83D0-9A20DC9E197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E82684-A39E-A24A-9EED-F9BB7A8A659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EE3C92-AF02-5244-AE59-F615E84477E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3" name="Slide Number Placeholder 5"/>
          <p:cNvSpPr txBox="1">
            <a:spLocks/>
          </p:cNvSpPr>
          <p:nvPr/>
        </p:nvSpPr>
        <p:spPr>
          <a:xfrm>
            <a:off x="7391400" y="6492875"/>
            <a:ext cx="838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71E897E-C53E-7E41-95A0-F526A62347C7}" type="slidenum">
              <a:rPr lang="en-US" smtClean="0"/>
              <a:pPr fontAlgn="auto">
                <a:spcBef>
                  <a:spcPts val="0"/>
                </a:spcBef>
                <a:spcAft>
                  <a:spcPts val="0"/>
                </a:spcAft>
                <a:defRPr/>
              </a:pPr>
              <a:t>‹#›</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6330950"/>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353050" y="6316662"/>
            <a:ext cx="990600" cy="381000"/>
            <a:chOff x="8153400" y="533400"/>
            <a:chExt cx="990600" cy="38100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22303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45C6F-1118-7642-8127-C87AA7BBC9C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8077200" cy="3505200"/>
          </a:xfrm>
        </p:spPr>
        <p:txBody>
          <a:bodyPr>
            <a:norm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5257800"/>
            <a:ext cx="6400800" cy="914400"/>
          </a:xfrm>
        </p:spPr>
        <p:txBody>
          <a:bodyPr>
            <a:normAutofit/>
          </a:bodyPr>
          <a:lstStyle>
            <a:lvl1pPr marL="0" indent="0" algn="ctr">
              <a:buNone/>
              <a:defRPr sz="24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219200" y="685800"/>
            <a:ext cx="7543800" cy="381000"/>
          </a:xfrm>
        </p:spPr>
        <p:txBody>
          <a:bodyPr>
            <a:normAutofit/>
          </a:bodyPr>
          <a:lstStyle>
            <a:lvl1pPr marL="0" indent="0">
              <a:buFontTx/>
              <a:buNone/>
              <a:defRPr sz="1800" i="1">
                <a:solidFill>
                  <a:schemeClr val="accent1"/>
                </a:solidFill>
                <a:latin typeface="Tw Cen MT"/>
                <a:cs typeface="Tw Cen MT"/>
              </a:defRPr>
            </a:lvl1pPr>
          </a:lstStyle>
          <a:p>
            <a:pPr lvl="0"/>
            <a:r>
              <a:rPr lang="en-US" dirty="0"/>
              <a:t>Click to edit Master text styles</a:t>
            </a:r>
          </a:p>
        </p:txBody>
      </p:sp>
    </p:spTree>
    <p:extLst>
      <p:ext uri="{BB962C8B-B14F-4D97-AF65-F5344CB8AC3E}">
        <p14:creationId xmlns:p14="http://schemas.microsoft.com/office/powerpoint/2010/main" val="2572994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65597297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48396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5931577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7315599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645199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7174889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2564413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9094151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6161613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1776314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171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21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4581355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8391" y="6416675"/>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4"/>
          <p:cNvGrpSpPr>
            <a:grpSpLocks/>
          </p:cNvGrpSpPr>
          <p:nvPr/>
        </p:nvGrpSpPr>
        <p:grpSpPr bwMode="auto">
          <a:xfrm>
            <a:off x="5486400" y="6477000"/>
            <a:ext cx="990600" cy="381000"/>
            <a:chOff x="8153400" y="533400"/>
            <a:chExt cx="990600" cy="381000"/>
          </a:xfrm>
        </p:grpSpPr>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24"/>
          <p:cNvSpPr>
            <a:spLocks noGrp="1"/>
          </p:cNvSpPr>
          <p:nvPr>
            <p:ph type="body" sz="quarter" idx="12"/>
          </p:nvPr>
        </p:nvSpPr>
        <p:spPr>
          <a:xfrm>
            <a:off x="228600" y="1371600"/>
            <a:ext cx="7772400" cy="5045075"/>
          </a:xfrm>
          <a:prstGeom prst="rect">
            <a:avLst/>
          </a:prstGeom>
        </p:spPr>
        <p:txBody>
          <a:bodyPr anchor="t"/>
          <a:lstStyle>
            <a:lvl1pPr marL="0" indent="0" algn="l">
              <a:buNone/>
              <a:defRPr sz="3200" b="0">
                <a:solidFill>
                  <a:schemeClr val="tx1"/>
                </a:solidFill>
                <a:effectLst/>
              </a:defRPr>
            </a:lvl1pPr>
          </a:lstStyle>
          <a:p>
            <a:pPr lvl="0"/>
            <a:r>
              <a:rPr lang="en-US" smtClean="0"/>
              <a:t>Click to edit Master text styles</a:t>
            </a:r>
          </a:p>
        </p:txBody>
      </p:sp>
      <p:sp>
        <p:nvSpPr>
          <p:cNvPr id="14" name="Text Placeholder 24"/>
          <p:cNvSpPr>
            <a:spLocks noGrp="1"/>
          </p:cNvSpPr>
          <p:nvPr>
            <p:ph type="body" sz="quarter" idx="13"/>
          </p:nvPr>
        </p:nvSpPr>
        <p:spPr>
          <a:xfrm>
            <a:off x="228600" y="522147"/>
            <a:ext cx="7772400" cy="468453"/>
          </a:xfrm>
          <a:prstGeom prst="rect">
            <a:avLst/>
          </a:prstGeom>
        </p:spPr>
        <p:txBody>
          <a:bodyPr anchor="ctr"/>
          <a:lstStyle>
            <a:lvl1pPr marL="0" indent="0" algn="ctr">
              <a:buNone/>
              <a:defRPr sz="3600" b="0"/>
            </a:lvl1pPr>
          </a:lstStyle>
          <a:p>
            <a:pPr lvl="0"/>
            <a:r>
              <a:rPr lang="en-US" smtClean="0"/>
              <a:t>Click to edit Master text styles</a:t>
            </a:r>
          </a:p>
        </p:txBody>
      </p:sp>
    </p:spTree>
    <p:extLst>
      <p:ext uri="{BB962C8B-B14F-4D97-AF65-F5344CB8AC3E}">
        <p14:creationId xmlns:p14="http://schemas.microsoft.com/office/powerpoint/2010/main" val="16597535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6330950"/>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353050" y="6316662"/>
            <a:ext cx="990600" cy="381000"/>
            <a:chOff x="8153400" y="533400"/>
            <a:chExt cx="990600" cy="38100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30930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015499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67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823481-AC41-EE41-A77A-E2D7F9A226D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6279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385B05-9D22-1D46-B6BC-B4ED0B20D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307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5EB705-1921-1246-8907-2D8FC4ED12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654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839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2B2C4F-BF71-2946-83D0-9A20DC9E1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538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E82684-A39E-A24A-9EED-F9BB7A8A65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322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EE3C92-AF02-5244-AE59-F615E8447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658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425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15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9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6763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59069579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1863994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268837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12482833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083810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5566855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4981006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78343725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644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096A74-180D-D44B-A58C-6E14100CCC0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002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9406837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8391" y="6416675"/>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4"/>
          <p:cNvGrpSpPr>
            <a:grpSpLocks/>
          </p:cNvGrpSpPr>
          <p:nvPr/>
        </p:nvGrpSpPr>
        <p:grpSpPr bwMode="auto">
          <a:xfrm>
            <a:off x="5486400" y="6477000"/>
            <a:ext cx="990600" cy="381000"/>
            <a:chOff x="8153400" y="533400"/>
            <a:chExt cx="990600" cy="381000"/>
          </a:xfrm>
        </p:grpSpPr>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24"/>
          <p:cNvSpPr>
            <a:spLocks noGrp="1"/>
          </p:cNvSpPr>
          <p:nvPr>
            <p:ph type="body" sz="quarter" idx="12"/>
          </p:nvPr>
        </p:nvSpPr>
        <p:spPr>
          <a:xfrm>
            <a:off x="228600" y="1371600"/>
            <a:ext cx="7772400" cy="5045075"/>
          </a:xfrm>
          <a:prstGeom prst="rect">
            <a:avLst/>
          </a:prstGeom>
        </p:spPr>
        <p:txBody>
          <a:bodyPr anchor="t"/>
          <a:lstStyle>
            <a:lvl1pPr marL="0" indent="0" algn="l">
              <a:buNone/>
              <a:defRPr sz="3200" b="0">
                <a:solidFill>
                  <a:schemeClr val="tx1"/>
                </a:solidFill>
                <a:effectLst/>
              </a:defRPr>
            </a:lvl1pPr>
          </a:lstStyle>
          <a:p>
            <a:pPr lvl="0"/>
            <a:r>
              <a:rPr lang="en-US" smtClean="0"/>
              <a:t>Click to edit Master text styles</a:t>
            </a:r>
          </a:p>
        </p:txBody>
      </p:sp>
      <p:sp>
        <p:nvSpPr>
          <p:cNvPr id="14" name="Text Placeholder 24"/>
          <p:cNvSpPr>
            <a:spLocks noGrp="1"/>
          </p:cNvSpPr>
          <p:nvPr>
            <p:ph type="body" sz="quarter" idx="13"/>
          </p:nvPr>
        </p:nvSpPr>
        <p:spPr>
          <a:xfrm>
            <a:off x="228600" y="522147"/>
            <a:ext cx="7772400" cy="468453"/>
          </a:xfrm>
          <a:prstGeom prst="rect">
            <a:avLst/>
          </a:prstGeom>
        </p:spPr>
        <p:txBody>
          <a:bodyPr anchor="ctr"/>
          <a:lstStyle>
            <a:lvl1pPr marL="0" indent="0" algn="ctr">
              <a:buNone/>
              <a:defRPr sz="3600" b="0"/>
            </a:lvl1pPr>
          </a:lstStyle>
          <a:p>
            <a:pPr lvl="0"/>
            <a:r>
              <a:rPr lang="en-US" smtClean="0"/>
              <a:t>Click to edit Master text styles</a:t>
            </a:r>
          </a:p>
        </p:txBody>
      </p:sp>
    </p:spTree>
    <p:extLst>
      <p:ext uri="{BB962C8B-B14F-4D97-AF65-F5344CB8AC3E}">
        <p14:creationId xmlns:p14="http://schemas.microsoft.com/office/powerpoint/2010/main" val="291391890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6330950"/>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353050" y="6316662"/>
            <a:ext cx="990600" cy="381000"/>
            <a:chOff x="8153400" y="533400"/>
            <a:chExt cx="990600" cy="38100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10073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6CE9-D091-7C4E-9815-2B48E9C4C13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0.png"/><Relationship Id="rId2" Type="http://schemas.openxmlformats.org/officeDocument/2006/relationships/slideLayout" Target="../slideLayouts/slideLayout32.xml"/><Relationship Id="rId16"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8.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2.png"/><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image" Target="../media/image4.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4.png"/><Relationship Id="rId2" Type="http://schemas.openxmlformats.org/officeDocument/2006/relationships/slideLayout" Target="../slideLayouts/slideLayout59.xml"/><Relationship Id="rId16" Type="http://schemas.openxmlformats.org/officeDocument/2006/relationships/image" Target="../media/image1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2.png"/><Relationship Id="rId2" Type="http://schemas.openxmlformats.org/officeDocument/2006/relationships/slideLayout" Target="../slideLayouts/slideLayout71.xml"/><Relationship Id="rId16" Type="http://schemas.openxmlformats.org/officeDocument/2006/relationships/image" Target="../media/image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19" Type="http://schemas.openxmlformats.org/officeDocument/2006/relationships/image" Target="../media/image4.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B5A9E75F-C4C2-CB44-B95A-166144F71EAB}" type="slidenum">
              <a:rPr lang="en-US"/>
              <a:pPr>
                <a:defRPr/>
              </a:pPr>
              <a:t>‹#›</a:t>
            </a:fld>
            <a:endParaRPr lang="en-US"/>
          </a:p>
        </p:txBody>
      </p:sp>
      <p:grpSp>
        <p:nvGrpSpPr>
          <p:cNvPr id="37" name="Group 36"/>
          <p:cNvGrpSpPr/>
          <p:nvPr userDrawn="1"/>
        </p:nvGrpSpPr>
        <p:grpSpPr>
          <a:xfrm>
            <a:off x="7391400" y="6248400"/>
            <a:ext cx="1748495" cy="609600"/>
            <a:chOff x="7391400" y="6248400"/>
            <a:chExt cx="1748495" cy="609600"/>
          </a:xfrm>
        </p:grpSpPr>
        <p:grpSp>
          <p:nvGrpSpPr>
            <p:cNvPr id="38" name="Group 37"/>
            <p:cNvGrpSpPr/>
            <p:nvPr userDrawn="1"/>
          </p:nvGrpSpPr>
          <p:grpSpPr>
            <a:xfrm>
              <a:off x="7391400" y="6248400"/>
              <a:ext cx="1676400" cy="609600"/>
              <a:chOff x="-990600" y="2057400"/>
              <a:chExt cx="6019800" cy="2692400"/>
            </a:xfrm>
          </p:grpSpPr>
          <p:pic>
            <p:nvPicPr>
              <p:cNvPr id="40" name="Picture 39"/>
              <p:cNvPicPr>
                <a:picLocks noChangeAspect="1"/>
              </p:cNvPicPr>
              <p:nvPr userDrawn="1"/>
            </p:nvPicPr>
            <p:blipFill>
              <a:blip r:embed="rId18"/>
              <a:stretch>
                <a:fillRect/>
              </a:stretch>
            </p:blipFill>
            <p:spPr>
              <a:xfrm>
                <a:off x="-990600" y="2057400"/>
                <a:ext cx="6019800" cy="2692400"/>
              </a:xfrm>
              <a:prstGeom prst="rect">
                <a:avLst/>
              </a:prstGeom>
            </p:spPr>
          </p:pic>
          <p:pic>
            <p:nvPicPr>
              <p:cNvPr id="41" name="Picture 40"/>
              <p:cNvPicPr>
                <a:picLocks noChangeAspect="1"/>
              </p:cNvPicPr>
              <p:nvPr userDrawn="1"/>
            </p:nvPicPr>
            <p:blipFill>
              <a:blip r:embed="rId19"/>
              <a:stretch>
                <a:fillRect/>
              </a:stretch>
            </p:blipFill>
            <p:spPr>
              <a:xfrm>
                <a:off x="2819400" y="4267200"/>
                <a:ext cx="2209800" cy="444500"/>
              </a:xfrm>
              <a:prstGeom prst="rect">
                <a:avLst/>
              </a:prstGeom>
            </p:spPr>
          </p:pic>
          <p:pic>
            <p:nvPicPr>
              <p:cNvPr id="42" name="Picture 41"/>
              <p:cNvPicPr>
                <a:picLocks noChangeAspect="1"/>
              </p:cNvPicPr>
              <p:nvPr userDrawn="1"/>
            </p:nvPicPr>
            <p:blipFill>
              <a:blip r:embed="rId20"/>
              <a:stretch>
                <a:fillRect/>
              </a:stretch>
            </p:blipFill>
            <p:spPr>
              <a:xfrm>
                <a:off x="1219200" y="3810000"/>
                <a:ext cx="3797300" cy="482600"/>
              </a:xfrm>
              <a:prstGeom prst="rect">
                <a:avLst/>
              </a:prstGeom>
            </p:spPr>
          </p:pic>
        </p:grpSp>
        <p:pic>
          <p:nvPicPr>
            <p:cNvPr id="39" name="Picture 38"/>
            <p:cNvPicPr>
              <a:picLocks noChangeAspect="1"/>
            </p:cNvPicPr>
            <p:nvPr userDrawn="1"/>
          </p:nvPicPr>
          <p:blipFill>
            <a:blip r:embed="rId21"/>
            <a:stretch>
              <a:fillRect/>
            </a:stretch>
          </p:blipFill>
          <p:spPr>
            <a:xfrm>
              <a:off x="8016950" y="6248401"/>
              <a:ext cx="1122945" cy="609599"/>
            </a:xfrm>
            <a:prstGeom prst="rect">
              <a:avLst/>
            </a:prstGeom>
          </p:spPr>
        </p:pic>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7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pPr>
                <a:defRPr/>
              </a:pPr>
              <a:t>‹#›</a:t>
            </a:fld>
            <a:endParaRPr lang="en-US"/>
          </a:p>
        </p:txBody>
      </p:sp>
      <p:grpSp>
        <p:nvGrpSpPr>
          <p:cNvPr id="2" name="Group 1"/>
          <p:cNvGrpSpPr/>
          <p:nvPr userDrawn="1"/>
        </p:nvGrpSpPr>
        <p:grpSpPr>
          <a:xfrm>
            <a:off x="7391400"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6"/>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7"/>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8"/>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9"/>
            <a:stretch>
              <a:fillRect/>
            </a:stretch>
          </p:blipFill>
          <p:spPr>
            <a:xfrm>
              <a:off x="8016950" y="6248401"/>
              <a:ext cx="1122945" cy="609599"/>
            </a:xfrm>
            <a:prstGeom prst="rect">
              <a:avLst/>
            </a:prstGeom>
          </p:spPr>
        </p:pic>
      </p:gr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770" r:id="rId13"/>
    <p:sldLayoutId id="2147483815"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solidFill>
                  <a:srgbClr val="000000"/>
                </a:solidFill>
              </a:rPr>
              <a:pPr>
                <a:defRPr/>
              </a:pPr>
              <a:t>‹#›</a:t>
            </a:fld>
            <a:endParaRPr lang="en-US">
              <a:solidFill>
                <a:srgbClr val="000000"/>
              </a:solidFill>
            </a:endParaRPr>
          </a:p>
        </p:txBody>
      </p:sp>
      <p:grpSp>
        <p:nvGrpSpPr>
          <p:cNvPr id="2" name="Group 1"/>
          <p:cNvGrpSpPr/>
          <p:nvPr userDrawn="1"/>
        </p:nvGrpSpPr>
        <p:grpSpPr>
          <a:xfrm>
            <a:off x="7391400"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6"/>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7"/>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8"/>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9"/>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378308688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pPr>
              <a:defRPr/>
            </a:pPr>
            <a:endParaRPr lang="en-US">
              <a:solidFill>
                <a:srgbClr val="000000"/>
              </a:solidFill>
              <a:cs typeface="+mn-cs"/>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pPr>
              <a:defRPr/>
            </a:pPr>
            <a:endParaRPr lang="en-US">
              <a:solidFill>
                <a:srgbClr val="000000"/>
              </a:solidFill>
              <a:cs typeface="+mn-cs"/>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pPr>
              <a:defRPr/>
            </a:pPr>
            <a:fld id="{548EE23A-9B83-294B-A4F5-E03C51B3246E}" type="slidenum">
              <a:rPr lang="en-US">
                <a:solidFill>
                  <a:srgbClr val="000000"/>
                </a:solidFill>
                <a:cs typeface="+mn-cs"/>
              </a:rPr>
              <a:pPr>
                <a:defRPr/>
              </a:pPr>
              <a:t>‹#›</a:t>
            </a:fld>
            <a:endParaRPr lang="en-US">
              <a:solidFill>
                <a:srgbClr val="000000"/>
              </a:solidFill>
              <a:cs typeface="+mn-cs"/>
            </a:endParaRPr>
          </a:p>
        </p:txBody>
      </p:sp>
      <p:grpSp>
        <p:nvGrpSpPr>
          <p:cNvPr id="2" name="Group 1"/>
          <p:cNvGrpSpPr/>
          <p:nvPr userDrawn="1"/>
        </p:nvGrpSpPr>
        <p:grpSpPr>
          <a:xfrm>
            <a:off x="7391401"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55379101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iming>
    <p:tnLst>
      <p:par>
        <p:cTn id="1" dur="indefinite" restart="never" nodeType="tmRoot"/>
      </p:par>
    </p:tnLst>
  </p:timing>
  <p:txStyles>
    <p:titleStyle>
      <a:lvl1pPr algn="ctr" rtl="0" eaLnBrk="0" fontAlgn="base" hangingPunct="0">
        <a:spcBef>
          <a:spcPct val="0"/>
        </a:spcBef>
        <a:spcAft>
          <a:spcPct val="0"/>
        </a:spcAft>
        <a:defRPr sz="33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5pPr>
      <a:lvl6pPr marL="342900" algn="ctr" rtl="0" fontAlgn="base">
        <a:spcBef>
          <a:spcPct val="0"/>
        </a:spcBef>
        <a:spcAft>
          <a:spcPct val="0"/>
        </a:spcAft>
        <a:defRPr sz="3300">
          <a:solidFill>
            <a:schemeClr val="tx2"/>
          </a:solidFill>
          <a:latin typeface="Arial" pitchFamily="-108" charset="0"/>
        </a:defRPr>
      </a:lvl6pPr>
      <a:lvl7pPr marL="685800" algn="ctr" rtl="0" fontAlgn="base">
        <a:spcBef>
          <a:spcPct val="0"/>
        </a:spcBef>
        <a:spcAft>
          <a:spcPct val="0"/>
        </a:spcAft>
        <a:defRPr sz="3300">
          <a:solidFill>
            <a:schemeClr val="tx2"/>
          </a:solidFill>
          <a:latin typeface="Arial" pitchFamily="-108" charset="0"/>
        </a:defRPr>
      </a:lvl7pPr>
      <a:lvl8pPr marL="1028700" algn="ctr" rtl="0" fontAlgn="base">
        <a:spcBef>
          <a:spcPct val="0"/>
        </a:spcBef>
        <a:spcAft>
          <a:spcPct val="0"/>
        </a:spcAft>
        <a:defRPr sz="3300">
          <a:solidFill>
            <a:schemeClr val="tx2"/>
          </a:solidFill>
          <a:latin typeface="Arial" pitchFamily="-108" charset="0"/>
        </a:defRPr>
      </a:lvl8pPr>
      <a:lvl9pPr marL="1371600" algn="ctr" rtl="0" fontAlgn="base">
        <a:spcBef>
          <a:spcPct val="0"/>
        </a:spcBef>
        <a:spcAft>
          <a:spcPct val="0"/>
        </a:spcAft>
        <a:defRPr sz="3300">
          <a:solidFill>
            <a:schemeClr val="tx2"/>
          </a:solidFill>
          <a:latin typeface="Arial" pitchFamily="-10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cs typeface="Britannic Bold"/>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pitchFamily="-108" charset="-128"/>
          <a:cs typeface="Britannic Bold"/>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pitchFamily="-108" charset="-128"/>
          <a:cs typeface="Britannic Bold"/>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pitchFamily="-108" charset="-128"/>
          <a:cs typeface="Britannic Bold"/>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solidFill>
                  <a:srgbClr val="000000"/>
                </a:solidFill>
              </a:rPr>
              <a:pPr>
                <a:defRPr/>
              </a:pPr>
              <a:t>‹#›</a:t>
            </a:fld>
            <a:endParaRPr lang="en-US">
              <a:solidFill>
                <a:srgbClr val="000000"/>
              </a:solidFill>
            </a:endParaRPr>
          </a:p>
        </p:txBody>
      </p:sp>
      <p:grpSp>
        <p:nvGrpSpPr>
          <p:cNvPr id="2" name="Group 1"/>
          <p:cNvGrpSpPr/>
          <p:nvPr userDrawn="1"/>
        </p:nvGrpSpPr>
        <p:grpSpPr>
          <a:xfrm>
            <a:off x="7391400"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6"/>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7"/>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8"/>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9"/>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23632681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0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90.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8.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1.png"/></Relationships>
</file>

<file path=ppt/slides/_rels/slide1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27.tif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1.pn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png"/><Relationship Id="rId7" Type="http://schemas.openxmlformats.org/officeDocument/2006/relationships/diagramColors" Target="../diagrams/colors6.xml"/><Relationship Id="rId2" Type="http://schemas.openxmlformats.org/officeDocument/2006/relationships/notesSlide" Target="../notesSlides/notesSlide114.xml"/><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5.xml"/><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6.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3.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4.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5.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8.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9.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1.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1.png"/></Relationships>
</file>

<file path=ppt/slides/_rels/slide1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2.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1.png"/></Relationships>
</file>

<file path=ppt/slides/_rels/slide1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3.xml"/><Relationship Id="rId1" Type="http://schemas.openxmlformats.org/officeDocument/2006/relationships/slideLayout" Target="../slideLayouts/slideLayout45.xml"/></Relationships>
</file>

<file path=ppt/slides/_rels/slide1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6.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7.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8.xml"/><Relationship Id="rId1" Type="http://schemas.openxmlformats.org/officeDocument/2006/relationships/slideLayout" Target="../slideLayouts/slideLayout45.xml"/></Relationships>
</file>

<file path=ppt/slides/_rels/slide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20.emf"/><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21.png"/></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6.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ctrTitle"/>
          </p:nvPr>
        </p:nvSpPr>
        <p:spPr>
          <a:xfrm>
            <a:off x="914400" y="685800"/>
            <a:ext cx="7543800" cy="2514600"/>
          </a:xfrm>
          <a:solidFill>
            <a:srgbClr val="FFFF29"/>
          </a:solidFill>
        </p:spPr>
        <p:txBody>
          <a:bodyPr/>
          <a:lstStyle/>
          <a:p>
            <a:pPr eaLnBrk="1" hangingPunct="1"/>
            <a:r>
              <a:rPr lang="en-US" sz="3600" dirty="0">
                <a:solidFill>
                  <a:schemeClr val="tx1"/>
                </a:solidFill>
                <a:latin typeface="+mj-lt"/>
                <a:ea typeface="ＭＳ Ｐゴシック" pitchFamily="-108" charset="-128"/>
                <a:cs typeface="ＭＳ Ｐゴシック" pitchFamily="-108" charset="-128"/>
              </a:rPr>
              <a:t>School</a:t>
            </a:r>
            <a:r>
              <a:rPr lang="en-US" sz="3600" dirty="0" smtClean="0">
                <a:solidFill>
                  <a:schemeClr val="tx1"/>
                </a:solidFill>
                <a:latin typeface="+mj-lt"/>
                <a:ea typeface="ＭＳ Ｐゴシック" pitchFamily="-108" charset="-128"/>
                <a:cs typeface="ＭＳ Ｐゴシック" pitchFamily="-108" charset="-128"/>
              </a:rPr>
              <a:t>-Wide </a:t>
            </a:r>
            <a:r>
              <a:rPr lang="en-US" sz="3600" dirty="0">
                <a:solidFill>
                  <a:schemeClr val="tx1"/>
                </a:solidFill>
                <a:latin typeface="+mj-lt"/>
                <a:ea typeface="ＭＳ Ｐゴシック" pitchFamily="-108" charset="-128"/>
                <a:cs typeface="ＭＳ Ｐゴシック" pitchFamily="-108" charset="-128"/>
              </a:rPr>
              <a:t>Positive </a:t>
            </a:r>
            <a:r>
              <a:rPr lang="en-US" sz="3600" dirty="0" smtClean="0">
                <a:solidFill>
                  <a:schemeClr val="tx1"/>
                </a:solidFill>
                <a:latin typeface="+mj-lt"/>
                <a:ea typeface="ＭＳ Ｐゴシック" pitchFamily="-108" charset="-128"/>
                <a:cs typeface="ＭＳ Ｐゴシック" pitchFamily="-108" charset="-128"/>
              </a:rPr>
              <a:t>Behavioral Interventions and Supports </a:t>
            </a:r>
            <a:br>
              <a:rPr lang="en-US" sz="3600" dirty="0" smtClean="0">
                <a:solidFill>
                  <a:schemeClr val="tx1"/>
                </a:solidFill>
                <a:latin typeface="+mj-lt"/>
                <a:ea typeface="ＭＳ Ｐゴシック" pitchFamily="-108" charset="-128"/>
                <a:cs typeface="ＭＳ Ｐゴシック" pitchFamily="-108" charset="-128"/>
              </a:rPr>
            </a:br>
            <a:r>
              <a:rPr lang="en-US" sz="3600" dirty="0" smtClean="0">
                <a:solidFill>
                  <a:schemeClr val="tx1"/>
                </a:solidFill>
                <a:latin typeface="+mj-lt"/>
                <a:ea typeface="ＭＳ Ｐゴシック" pitchFamily="-108" charset="-128"/>
                <a:cs typeface="ＭＳ Ｐゴシック" pitchFamily="-108" charset="-128"/>
              </a:rPr>
              <a:t>(SWPBIS) Tier 2 Academy </a:t>
            </a:r>
            <a:endParaRPr lang="en-US" sz="3600" i="1" dirty="0">
              <a:solidFill>
                <a:schemeClr val="tx1"/>
              </a:solidFill>
              <a:latin typeface="+mj-lt"/>
              <a:ea typeface="ＭＳ Ｐゴシック" pitchFamily="-108" charset="-128"/>
              <a:cs typeface="ＭＳ Ｐゴシック" pitchFamily="-108" charset="-128"/>
            </a:endParaRPr>
          </a:p>
        </p:txBody>
      </p:sp>
      <p:sp>
        <p:nvSpPr>
          <p:cNvPr id="20486" name="Rectangle 3"/>
          <p:cNvSpPr>
            <a:spLocks noGrp="1" noChangeArrowheads="1"/>
          </p:cNvSpPr>
          <p:nvPr>
            <p:ph type="subTitle" idx="1"/>
          </p:nvPr>
        </p:nvSpPr>
        <p:spPr>
          <a:xfrm>
            <a:off x="914400" y="3429000"/>
            <a:ext cx="7543800" cy="3292475"/>
          </a:xfrm>
        </p:spPr>
        <p:txBody>
          <a:bodyPr/>
          <a:lstStyle/>
          <a:p>
            <a:pPr eaLnBrk="1" hangingPunct="1">
              <a:lnSpc>
                <a:spcPct val="80000"/>
              </a:lnSpc>
            </a:pPr>
            <a:r>
              <a:rPr lang="en-US" sz="2400" b="1" dirty="0" smtClean="0">
                <a:latin typeface="+mj-lt"/>
                <a:ea typeface="ＭＳ Ｐゴシック" pitchFamily="-108" charset="-128"/>
                <a:cs typeface="ＭＳ Ｐゴシック" pitchFamily="-108" charset="-128"/>
              </a:rPr>
              <a:t>Northeast PBIS (NEPBIS) </a:t>
            </a:r>
            <a:r>
              <a:rPr lang="en-US" sz="2400" b="1" dirty="0" smtClean="0">
                <a:latin typeface="+mj-lt"/>
                <a:cs typeface="ＭＳ Ｐゴシック" pitchFamily="-108" charset="-128"/>
              </a:rPr>
              <a:t>Tier 2</a:t>
            </a:r>
            <a:r>
              <a:rPr lang="en-US" sz="2400" b="1" dirty="0" smtClean="0">
                <a:latin typeface="+mj-lt"/>
                <a:ea typeface="ＭＳ Ｐゴシック" pitchFamily="-108" charset="-128"/>
                <a:cs typeface="ＭＳ Ｐゴシック" pitchFamily="-108" charset="-128"/>
              </a:rPr>
              <a:t> Team </a:t>
            </a:r>
            <a:r>
              <a:rPr lang="en-US" sz="2400" b="1" dirty="0">
                <a:latin typeface="+mj-lt"/>
                <a:ea typeface="ＭＳ Ｐゴシック" pitchFamily="-108" charset="-128"/>
                <a:cs typeface="ＭＳ Ｐゴシック" pitchFamily="-108" charset="-128"/>
              </a:rPr>
              <a:t>Training</a:t>
            </a:r>
            <a:endParaRPr lang="en-US" sz="2400" b="1" dirty="0" smtClean="0">
              <a:latin typeface="+mj-lt"/>
              <a:ea typeface="ＭＳ Ｐゴシック" pitchFamily="-108" charset="-128"/>
              <a:cs typeface="ＭＳ Ｐゴシック" pitchFamily="-108" charset="-128"/>
            </a:endParaRP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3600" b="1" dirty="0" smtClean="0">
                <a:solidFill>
                  <a:srgbClr val="008000"/>
                </a:solidFill>
                <a:latin typeface="+mj-lt"/>
                <a:ea typeface="ＭＳ Ｐゴシック" pitchFamily="-108" charset="-128"/>
                <a:cs typeface="ＭＳ Ｐゴシック" pitchFamily="-108" charset="-128"/>
              </a:rPr>
              <a:t>Day 2</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400" b="1" dirty="0" smtClean="0">
                <a:latin typeface="+mj-lt"/>
                <a:cs typeface="ＭＳ Ｐゴシック" pitchFamily="-108" charset="-128"/>
              </a:rPr>
              <a:t>Susannah Everett and Lindsay Fallon</a:t>
            </a:r>
            <a:endParaRPr lang="en-US" sz="2400" b="1" dirty="0" smtClean="0">
              <a:latin typeface="+mj-lt"/>
              <a:ea typeface="ＭＳ Ｐゴシック" pitchFamily="-108" charset="-128"/>
              <a:cs typeface="ＭＳ Ｐゴシック" pitchFamily="-108" charset="-128"/>
            </a:endParaRP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200" i="1" dirty="0" smtClean="0">
                <a:latin typeface="+mj-lt"/>
                <a:ea typeface="ＭＳ Ｐゴシック" pitchFamily="-108" charset="-128"/>
                <a:cs typeface="ＭＳ Ｐゴシック" pitchFamily="-108" charset="-128"/>
              </a:rPr>
              <a:t>with support from Brandi </a:t>
            </a:r>
            <a:r>
              <a:rPr lang="en-US" sz="2200" i="1" dirty="0" err="1" smtClean="0">
                <a:latin typeface="+mj-lt"/>
                <a:ea typeface="ＭＳ Ｐゴシック" pitchFamily="-108" charset="-128"/>
                <a:cs typeface="ＭＳ Ｐゴシック" pitchFamily="-108" charset="-128"/>
              </a:rPr>
              <a:t>Simonsen</a:t>
            </a:r>
            <a:r>
              <a:rPr lang="en-US" sz="2200" i="1" dirty="0" smtClean="0">
                <a:latin typeface="+mj-lt"/>
                <a:ea typeface="ＭＳ Ｐゴシック" pitchFamily="-108" charset="-128"/>
                <a:cs typeface="ＭＳ Ｐゴシック" pitchFamily="-108" charset="-128"/>
              </a:rPr>
              <a:t>, Jen Freeman, </a:t>
            </a:r>
          </a:p>
          <a:p>
            <a:pPr eaLnBrk="1" hangingPunct="1">
              <a:lnSpc>
                <a:spcPct val="80000"/>
              </a:lnSpc>
            </a:pPr>
            <a:r>
              <a:rPr lang="en-US" sz="2200" i="1" dirty="0" smtClean="0">
                <a:latin typeface="+mj-lt"/>
                <a:ea typeface="ＭＳ Ｐゴシック" pitchFamily="-108" charset="-128"/>
                <a:cs typeface="ＭＳ Ｐゴシック" pitchFamily="-108" charset="-128"/>
              </a:rPr>
              <a:t>Adam Feinberg, Lindsay Fallon, Susannah Everett, &amp; George Sugai</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5181600" y="1524000"/>
            <a:ext cx="2819400" cy="1447800"/>
          </a:xfrm>
          <a:prstGeom prst="rect">
            <a:avLst/>
          </a:prstGeom>
          <a:solidFill>
            <a:srgbClr val="FFFF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 name="Text Placeholder 2"/>
          <p:cNvSpPr>
            <a:spLocks noGrp="1"/>
          </p:cNvSpPr>
          <p:nvPr>
            <p:ph type="body" sz="half" idx="1"/>
          </p:nvPr>
        </p:nvSpPr>
        <p:spPr>
          <a:xfrm>
            <a:off x="1699260" y="1600200"/>
            <a:ext cx="1824318" cy="637031"/>
          </a:xfrm>
          <a:solidFill>
            <a:srgbClr val="008000"/>
          </a:solidFill>
        </p:spPr>
        <p:txBody>
          <a:bodyPr/>
          <a:lstStyle/>
          <a:p>
            <a:pPr marL="0" indent="0" algn="ctr">
              <a:buNone/>
            </a:pPr>
            <a:r>
              <a:rPr lang="en-US" sz="2000" b="1" dirty="0" smtClean="0">
                <a:solidFill>
                  <a:schemeClr val="bg1"/>
                </a:solidFill>
                <a:latin typeface="+mj-lt"/>
              </a:rPr>
              <a:t>New Content</a:t>
            </a:r>
            <a:endParaRPr lang="en-US" sz="2000" b="1" dirty="0">
              <a:solidFill>
                <a:schemeClr val="bg1"/>
              </a:solidFill>
              <a:latin typeface="+mj-lt"/>
            </a:endParaRPr>
          </a:p>
        </p:txBody>
      </p:sp>
      <p:sp>
        <p:nvSpPr>
          <p:cNvPr id="4" name="Rectangle 3"/>
          <p:cNvSpPr/>
          <p:nvPr/>
        </p:nvSpPr>
        <p:spPr>
          <a:xfrm>
            <a:off x="1242060" y="1524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16" name="Text Placeholder 2"/>
          <p:cNvSpPr txBox="1">
            <a:spLocks/>
          </p:cNvSpPr>
          <p:nvPr/>
        </p:nvSpPr>
        <p:spPr bwMode="auto">
          <a:xfrm>
            <a:off x="1699260" y="3276600"/>
            <a:ext cx="1824318" cy="637031"/>
          </a:xfrm>
          <a:prstGeom prst="rect">
            <a:avLst/>
          </a:prstGeom>
          <a:solidFill>
            <a:srgbClr val="3366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chemeClr val="bg1"/>
                </a:solidFill>
                <a:latin typeface="+mj-lt"/>
              </a:rPr>
              <a:t>Guidelines</a:t>
            </a:r>
            <a:endParaRPr lang="en-US" sz="2000" b="1" dirty="0">
              <a:solidFill>
                <a:schemeClr val="bg1"/>
              </a:solidFill>
              <a:latin typeface="+mj-lt"/>
            </a:endParaRPr>
          </a:p>
        </p:txBody>
      </p:sp>
      <p:sp>
        <p:nvSpPr>
          <p:cNvPr id="18" name="Rectangle 17"/>
          <p:cNvSpPr/>
          <p:nvPr/>
        </p:nvSpPr>
        <p:spPr>
          <a:xfrm>
            <a:off x="1242060" y="32004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3" name="Text Placeholder 2"/>
          <p:cNvSpPr txBox="1">
            <a:spLocks/>
          </p:cNvSpPr>
          <p:nvPr/>
        </p:nvSpPr>
        <p:spPr bwMode="auto">
          <a:xfrm>
            <a:off x="1699260" y="5029200"/>
            <a:ext cx="1824318" cy="637031"/>
          </a:xfrm>
          <a:prstGeom prst="rect">
            <a:avLst/>
          </a:prstGeom>
          <a:no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Training Organization</a:t>
            </a:r>
            <a:endParaRPr lang="en-US" sz="2000" b="1" dirty="0">
              <a:solidFill>
                <a:srgbClr val="008000"/>
              </a:solidFill>
              <a:latin typeface="+mj-lt"/>
            </a:endParaRPr>
          </a:p>
        </p:txBody>
      </p:sp>
      <p:sp>
        <p:nvSpPr>
          <p:cNvPr id="24" name="Rectangle 23"/>
          <p:cNvSpPr/>
          <p:nvPr/>
        </p:nvSpPr>
        <p:spPr>
          <a:xfrm>
            <a:off x="1242060" y="4953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5" name="Text Placeholder 2"/>
          <p:cNvSpPr txBox="1">
            <a:spLocks/>
          </p:cNvSpPr>
          <p:nvPr/>
        </p:nvSpPr>
        <p:spPr bwMode="auto">
          <a:xfrm>
            <a:off x="5638800" y="1600200"/>
            <a:ext cx="1824318"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Review</a:t>
            </a:r>
            <a:endParaRPr lang="en-US" sz="2000" b="1" dirty="0">
              <a:solidFill>
                <a:srgbClr val="008000"/>
              </a:solidFill>
              <a:latin typeface="+mj-lt"/>
            </a:endParaRPr>
          </a:p>
        </p:txBody>
      </p:sp>
      <p:sp>
        <p:nvSpPr>
          <p:cNvPr id="28" name="Rectangle 27"/>
          <p:cNvSpPr/>
          <p:nvPr/>
        </p:nvSpPr>
        <p:spPr>
          <a:xfrm>
            <a:off x="5181600" y="3200400"/>
            <a:ext cx="1371600" cy="1447800"/>
          </a:xfrm>
          <a:prstGeom prst="rect">
            <a:avLst/>
          </a:prstGeom>
          <a:solidFill>
            <a:srgbClr val="008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9" name="Text Placeholder 2"/>
          <p:cNvSpPr txBox="1">
            <a:spLocks/>
          </p:cNvSpPr>
          <p:nvPr/>
        </p:nvSpPr>
        <p:spPr bwMode="auto">
          <a:xfrm>
            <a:off x="5486400" y="3276600"/>
            <a:ext cx="887506"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+Ex</a:t>
            </a:r>
            <a:endParaRPr lang="en-US" sz="2000" b="1" dirty="0">
              <a:solidFill>
                <a:srgbClr val="008000"/>
              </a:solidFill>
              <a:latin typeface="+mj-lt"/>
            </a:endParaRPr>
          </a:p>
        </p:txBody>
      </p:sp>
      <p:sp>
        <p:nvSpPr>
          <p:cNvPr id="30" name="Rectangle 29"/>
          <p:cNvSpPr/>
          <p:nvPr/>
        </p:nvSpPr>
        <p:spPr>
          <a:xfrm>
            <a:off x="6629400" y="3200400"/>
            <a:ext cx="1371600" cy="1447800"/>
          </a:xfrm>
          <a:prstGeom prst="rect">
            <a:avLst/>
          </a:prstGeom>
          <a:solidFill>
            <a:srgbClr val="800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1" name="Text Placeholder 2"/>
          <p:cNvSpPr txBox="1">
            <a:spLocks/>
          </p:cNvSpPr>
          <p:nvPr/>
        </p:nvSpPr>
        <p:spPr bwMode="auto">
          <a:xfrm>
            <a:off x="6934200" y="3276600"/>
            <a:ext cx="887506"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800000"/>
                </a:solidFill>
                <a:latin typeface="+mj-lt"/>
              </a:rPr>
              <a:t>-Ex</a:t>
            </a:r>
            <a:endParaRPr lang="en-US" sz="2000" b="1" dirty="0">
              <a:solidFill>
                <a:srgbClr val="800000"/>
              </a:solidFill>
              <a:latin typeface="+mj-lt"/>
            </a:endParaRPr>
          </a:p>
        </p:txBody>
      </p:sp>
      <p:pic>
        <p:nvPicPr>
          <p:cNvPr id="32" name="Picture 3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14800"/>
            <a:ext cx="795020" cy="795020"/>
          </a:xfrm>
          <a:prstGeom prst="rect">
            <a:avLst/>
          </a:prstGeom>
          <a:noFill/>
          <a:ln>
            <a:noFill/>
          </a:ln>
        </p:spPr>
      </p:pic>
      <p:pic>
        <p:nvPicPr>
          <p:cNvPr id="33" name="Picture 32"/>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114800"/>
            <a:ext cx="795020" cy="795020"/>
          </a:xfrm>
          <a:prstGeom prst="rect">
            <a:avLst/>
          </a:prstGeom>
          <a:noFill/>
          <a:ln>
            <a:noFill/>
          </a:ln>
        </p:spPr>
      </p:pic>
      <p:pic>
        <p:nvPicPr>
          <p:cNvPr id="34" name="Picture 33"/>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362200"/>
            <a:ext cx="838200" cy="838200"/>
          </a:xfrm>
          <a:prstGeom prst="rect">
            <a:avLst/>
          </a:prstGeom>
          <a:noFill/>
          <a:ln>
            <a:noFill/>
          </a:ln>
        </p:spPr>
      </p:pic>
      <p:sp>
        <p:nvSpPr>
          <p:cNvPr id="35" name="Rectangle 34"/>
          <p:cNvSpPr/>
          <p:nvPr/>
        </p:nvSpPr>
        <p:spPr>
          <a:xfrm>
            <a:off x="5257800" y="4876800"/>
            <a:ext cx="2819400" cy="1447800"/>
          </a:xfrm>
          <a:prstGeom prst="rect">
            <a:avLst/>
          </a:prstGeom>
          <a:solidFill>
            <a:srgbClr val="3366FF"/>
          </a:solidFill>
          <a:ln>
            <a:solidFill>
              <a:schemeClr val="tx1"/>
            </a:solidFill>
          </a:ln>
          <a:effectLst>
            <a:outerShdw blurRad="40000" dist="23000" dir="5400000" rotWithShape="0">
              <a:srgbClr val="0070C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6" name="Text Placeholder 2"/>
          <p:cNvSpPr txBox="1">
            <a:spLocks/>
          </p:cNvSpPr>
          <p:nvPr/>
        </p:nvSpPr>
        <p:spPr bwMode="auto">
          <a:xfrm>
            <a:off x="5715000" y="4953000"/>
            <a:ext cx="1824318"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3366FF"/>
                </a:solidFill>
                <a:latin typeface="+mj-lt"/>
              </a:rPr>
              <a:t>Activity</a:t>
            </a:r>
            <a:endParaRPr lang="en-US" sz="2000" b="1" dirty="0">
              <a:solidFill>
                <a:srgbClr val="3366FF"/>
              </a:solidFill>
              <a:latin typeface="+mj-lt"/>
            </a:endParaRPr>
          </a:p>
        </p:txBody>
      </p:sp>
      <p:pic>
        <p:nvPicPr>
          <p:cNvPr id="38" name="Picture 37"/>
          <p:cNvPicPr/>
          <p:nvPr/>
        </p:nvPicPr>
        <p:blipFill>
          <a:blip r:embed="rId6">
            <a:extLst>
              <a:ext uri="{28A0092B-C50C-407E-A947-70E740481C1C}">
                <a14:useLocalDpi xmlns:a14="http://schemas.microsoft.com/office/drawing/2010/main" val="0"/>
              </a:ext>
            </a:extLst>
          </a:blip>
          <a:srcRect/>
          <a:stretch>
            <a:fillRect/>
          </a:stretch>
        </p:blipFill>
        <p:spPr bwMode="auto">
          <a:xfrm>
            <a:off x="3680460" y="2362200"/>
            <a:ext cx="815340" cy="815340"/>
          </a:xfrm>
          <a:prstGeom prst="rect">
            <a:avLst/>
          </a:prstGeom>
          <a:noFill/>
          <a:ln>
            <a:noFill/>
          </a:ln>
        </p:spPr>
      </p:pic>
      <p:pic>
        <p:nvPicPr>
          <p:cNvPr id="5" name="Picture 4"/>
          <p:cNvPicPr>
            <a:picLocks noChangeAspect="1"/>
          </p:cNvPicPr>
          <p:nvPr/>
        </p:nvPicPr>
        <p:blipFill>
          <a:blip r:embed="rId7"/>
          <a:stretch>
            <a:fillRect/>
          </a:stretch>
        </p:blipFill>
        <p:spPr>
          <a:xfrm>
            <a:off x="3657600" y="4114800"/>
            <a:ext cx="838200" cy="838200"/>
          </a:xfrm>
          <a:prstGeom prst="rect">
            <a:avLst/>
          </a:prstGeom>
        </p:spPr>
      </p:pic>
      <p:pic>
        <p:nvPicPr>
          <p:cNvPr id="7" name="Picture 6"/>
          <p:cNvPicPr>
            <a:picLocks noChangeAspect="1"/>
          </p:cNvPicPr>
          <p:nvPr/>
        </p:nvPicPr>
        <p:blipFill>
          <a:blip r:embed="rId8"/>
          <a:stretch>
            <a:fillRect/>
          </a:stretch>
        </p:blipFill>
        <p:spPr>
          <a:xfrm>
            <a:off x="3657600" y="5791200"/>
            <a:ext cx="838200" cy="838200"/>
          </a:xfrm>
          <a:prstGeom prst="rect">
            <a:avLst/>
          </a:prstGeom>
        </p:spPr>
      </p:pic>
      <p:sp>
        <p:nvSpPr>
          <p:cNvPr id="39"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smtClean="0">
                <a:solidFill>
                  <a:srgbClr val="008000"/>
                </a:solidFill>
                <a:latin typeface="+mj-lt"/>
              </a:rPr>
              <a:t> Legend</a:t>
            </a:r>
            <a:endParaRPr lang="en-US" sz="5400" b="1" dirty="0">
              <a:solidFill>
                <a:srgbClr val="008000"/>
              </a:solidFill>
              <a:latin typeface="+mj-lt"/>
            </a:endParaRPr>
          </a:p>
        </p:txBody>
      </p:sp>
      <p:pic>
        <p:nvPicPr>
          <p:cNvPr id="40" name="Picture 39"/>
          <p:cNvPicPr>
            <a:picLocks noChangeAspect="1"/>
          </p:cNvPicPr>
          <p:nvPr/>
        </p:nvPicPr>
        <p:blipFill>
          <a:blip r:embed="rId8"/>
          <a:stretch>
            <a:fillRect/>
          </a:stretch>
        </p:blipFill>
        <p:spPr>
          <a:xfrm>
            <a:off x="8077200" y="609600"/>
            <a:ext cx="1066800" cy="1066800"/>
          </a:xfrm>
          <a:prstGeom prst="rect">
            <a:avLst/>
          </a:prstGeom>
        </p:spPr>
      </p:pic>
      <p:pic>
        <p:nvPicPr>
          <p:cNvPr id="9" name="Picture 8"/>
          <p:cNvPicPr>
            <a:picLocks noChangeAspect="1"/>
          </p:cNvPicPr>
          <p:nvPr/>
        </p:nvPicPr>
        <p:blipFill>
          <a:blip r:embed="rId9"/>
          <a:stretch>
            <a:fillRect/>
          </a:stretch>
        </p:blipFill>
        <p:spPr>
          <a:xfrm>
            <a:off x="7391400" y="5791200"/>
            <a:ext cx="838200" cy="838200"/>
          </a:xfrm>
          <a:prstGeom prst="rect">
            <a:avLst/>
          </a:prstGeom>
        </p:spPr>
      </p:pic>
    </p:spTree>
    <p:extLst>
      <p:ext uri="{BB962C8B-B14F-4D97-AF65-F5344CB8AC3E}">
        <p14:creationId xmlns:p14="http://schemas.microsoft.com/office/powerpoint/2010/main" val="771238538"/>
      </p:ext>
    </p:extLst>
  </p:cSld>
  <p:clrMapOvr>
    <a:masterClrMapping/>
  </p:clrMapOvr>
  <p:transition>
    <p:circl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127010" name="Rectangle 34"/>
          <p:cNvSpPr>
            <a:spLocks noChangeArrowheads="1"/>
          </p:cNvSpPr>
          <p:nvPr/>
        </p:nvSpPr>
        <p:spPr bwMode="auto">
          <a:xfrm>
            <a:off x="0" y="5618163"/>
            <a:ext cx="9144000" cy="0"/>
          </a:xfrm>
          <a:prstGeom prst="rect">
            <a:avLst/>
          </a:prstGeom>
          <a:noFill/>
          <a:ln w="9525">
            <a:noFill/>
            <a:miter lim="800000"/>
            <a:headEnd/>
            <a:tailEnd/>
          </a:ln>
        </p:spPr>
        <p:txBody>
          <a:bodyPr wrap="none" anchor="ctr">
            <a:prstTxWarp prst="textNoShape">
              <a:avLst/>
            </a:prstTxWarp>
            <a:spAutoFit/>
          </a:bodyPr>
          <a:lstStyle/>
          <a:p>
            <a:endParaRPr lang="en-US">
              <a:latin typeface="Calibri" pitchFamily="32" charset="0"/>
            </a:endParaRPr>
          </a:p>
        </p:txBody>
      </p:sp>
      <p:sp>
        <p:nvSpPr>
          <p:cNvPr id="6" name="Title 1"/>
          <p:cNvSpPr txBox="1">
            <a:spLocks/>
          </p:cNvSpPr>
          <p:nvPr/>
        </p:nvSpPr>
        <p:spPr>
          <a:xfrm>
            <a:off x="286832" y="218267"/>
            <a:ext cx="8305800" cy="924734"/>
          </a:xfrm>
          <a:prstGeom prst="rect">
            <a:avLst/>
          </a:prstGeom>
          <a:solidFill>
            <a:schemeClr val="bg1"/>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b="1" cap="none" dirty="0" smtClean="0">
                <a:solidFill>
                  <a:srgbClr val="008F00"/>
                </a:solidFill>
                <a:latin typeface="Calibri"/>
                <a:cs typeface="Calibri"/>
              </a:rPr>
              <a:t>Example of Tokens</a:t>
            </a:r>
            <a:endParaRPr lang="en-US" b="1" cap="none" dirty="0">
              <a:solidFill>
                <a:srgbClr val="008F00"/>
              </a:solidFill>
              <a:latin typeface="Calibri"/>
              <a:cs typeface="Calibri"/>
            </a:endParaRPr>
          </a:p>
        </p:txBody>
      </p:sp>
      <p:pic>
        <p:nvPicPr>
          <p:cNvPr id="1025" name="Picture 1" descr="BrickB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15" y="2684164"/>
            <a:ext cx="3231241" cy="170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4084132" y="2508184"/>
            <a:ext cx="4406900" cy="2203450"/>
          </a:xfrm>
          <a:prstGeom prst="rect">
            <a:avLst/>
          </a:prstGeom>
        </p:spPr>
      </p:pic>
      <p:pic>
        <p:nvPicPr>
          <p:cNvPr id="4" name="Picture 3"/>
          <p:cNvPicPr>
            <a:picLocks noChangeAspect="1"/>
          </p:cNvPicPr>
          <p:nvPr/>
        </p:nvPicPr>
        <p:blipFill>
          <a:blip r:embed="rId5"/>
          <a:stretch>
            <a:fillRect/>
          </a:stretch>
        </p:blipFill>
        <p:spPr>
          <a:xfrm>
            <a:off x="1344352" y="4465057"/>
            <a:ext cx="2209800" cy="1705966"/>
          </a:xfrm>
          <a:prstGeom prst="rect">
            <a:avLst/>
          </a:prstGeom>
        </p:spPr>
      </p:pic>
      <p:pic>
        <p:nvPicPr>
          <p:cNvPr id="7" name="Picture 6"/>
          <p:cNvPicPr>
            <a:picLocks noChangeAspect="1"/>
          </p:cNvPicPr>
          <p:nvPr/>
        </p:nvPicPr>
        <p:blipFill>
          <a:blip r:embed="rId6"/>
          <a:stretch>
            <a:fillRect/>
          </a:stretch>
        </p:blipFill>
        <p:spPr>
          <a:xfrm>
            <a:off x="4973132" y="4492897"/>
            <a:ext cx="1738346" cy="1738346"/>
          </a:xfrm>
          <a:prstGeom prst="rect">
            <a:avLst/>
          </a:prstGeom>
        </p:spPr>
      </p:pic>
      <p:pic>
        <p:nvPicPr>
          <p:cNvPr id="8" name="Picture 7"/>
          <p:cNvPicPr/>
          <p:nvPr/>
        </p:nvPicPr>
        <p:blipFill>
          <a:blip r:embed="rId7">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258030211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pSp>
        <p:nvGrpSpPr>
          <p:cNvPr id="57346" name="Group 2"/>
          <p:cNvGrpSpPr>
            <a:grpSpLocks noChangeAspect="1"/>
          </p:cNvGrpSpPr>
          <p:nvPr/>
        </p:nvGrpSpPr>
        <p:grpSpPr bwMode="auto">
          <a:xfrm>
            <a:off x="1981200" y="2438400"/>
            <a:ext cx="5600700" cy="1828800"/>
            <a:chOff x="2759" y="1508"/>
            <a:chExt cx="7350" cy="2469"/>
          </a:xfrm>
        </p:grpSpPr>
        <p:sp>
          <p:nvSpPr>
            <p:cNvPr id="57357" name="AutoShape 3"/>
            <p:cNvSpPr>
              <a:spLocks noChangeAspect="1" noChangeArrowheads="1" noTextEdit="1"/>
            </p:cNvSpPr>
            <p:nvPr/>
          </p:nvSpPr>
          <p:spPr bwMode="auto">
            <a:xfrm>
              <a:off x="2759" y="1508"/>
              <a:ext cx="7350" cy="2469"/>
            </a:xfrm>
            <a:prstGeom prst="rect">
              <a:avLst/>
            </a:prstGeom>
            <a:noFill/>
            <a:ln w="28575">
              <a:solidFill>
                <a:srgbClr val="000000"/>
              </a:solidFill>
              <a:prstDash val="dashDot"/>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Tw Cen MT"/>
              </a:endParaRPr>
            </a:p>
          </p:txBody>
        </p:sp>
        <p:pic>
          <p:nvPicPr>
            <p:cNvPr id="57358" name="Picture 4" descr="MCSY01220_0000[1]"/>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09" y="1992"/>
              <a:ext cx="1650" cy="1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47" name="Rectangle 5"/>
          <p:cNvSpPr>
            <a:spLocks noChangeArrowheads="1"/>
          </p:cNvSpPr>
          <p:nvPr/>
        </p:nvSpPr>
        <p:spPr bwMode="auto">
          <a:xfrm>
            <a:off x="4576505" y="-1614418"/>
            <a:ext cx="18466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endParaRPr lang="en-US" sz="4000" dirty="0">
              <a:latin typeface="Tw Cen MT"/>
            </a:endParaRPr>
          </a:p>
        </p:txBody>
      </p:sp>
      <p:sp>
        <p:nvSpPr>
          <p:cNvPr id="57348" name="Rectangle 6"/>
          <p:cNvSpPr>
            <a:spLocks noChangeArrowheads="1"/>
          </p:cNvSpPr>
          <p:nvPr/>
        </p:nvSpPr>
        <p:spPr bwMode="auto">
          <a:xfrm>
            <a:off x="2017971" y="2444979"/>
            <a:ext cx="5486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dirty="0">
                <a:latin typeface="Curlz MT" charset="0"/>
                <a:cs typeface="Times New Roman" charset="0"/>
              </a:rPr>
              <a:t>                        	</a:t>
            </a:r>
            <a:r>
              <a:rPr lang="en-US" sz="2000" b="1" dirty="0">
                <a:latin typeface="Curlz MT" charset="0"/>
                <a:cs typeface="Times New Roman" charset="0"/>
              </a:rPr>
              <a:t>ROAR Rewards</a:t>
            </a:r>
            <a:endParaRPr lang="en-US" sz="900" dirty="0">
              <a:latin typeface="Tw Cen MT"/>
            </a:endParaRPr>
          </a:p>
          <a:p>
            <a:r>
              <a:rPr lang="en-US" sz="1400" dirty="0">
                <a:latin typeface="Curlz MT" charset="0"/>
                <a:cs typeface="Times New Roman" charset="0"/>
              </a:rPr>
              <a:t>Activity</a:t>
            </a:r>
            <a:r>
              <a:rPr lang="en-US" sz="1400" b="1" dirty="0">
                <a:latin typeface="Curlz MT" charset="0"/>
                <a:cs typeface="Times New Roman" charset="0"/>
              </a:rPr>
              <a:t>	</a:t>
            </a:r>
            <a:r>
              <a:rPr lang="en-US" sz="1400" dirty="0">
                <a:latin typeface="Curlz MT" charset="0"/>
                <a:cs typeface="Times New Roman" charset="0"/>
              </a:rPr>
              <a:t>						Who</a:t>
            </a:r>
            <a:endParaRPr lang="en-US" sz="900" dirty="0">
              <a:latin typeface="Tw Cen MT"/>
            </a:endParaRPr>
          </a:p>
          <a:p>
            <a:r>
              <a:rPr lang="en-US" sz="1400" dirty="0">
                <a:latin typeface="Curlz MT" charset="0"/>
                <a:cs typeface="Times New Roman" charset="0"/>
              </a:rPr>
              <a:t>								When	</a:t>
            </a:r>
            <a:r>
              <a:rPr lang="en-US" sz="900" dirty="0">
                <a:latin typeface="Tw Cen MT"/>
              </a:rPr>
              <a:t>		                           		 						</a:t>
            </a:r>
            <a:r>
              <a:rPr lang="en-US" sz="1400" dirty="0">
                <a:latin typeface="Curlz MT" charset="0"/>
                <a:cs typeface="Times New Roman" charset="0"/>
              </a:rPr>
              <a:t>Where</a:t>
            </a:r>
            <a:endParaRPr lang="en-US" sz="1400" b="1" dirty="0">
              <a:latin typeface="Curlz MT" charset="0"/>
              <a:cs typeface="Times New Roman" charset="0"/>
            </a:endParaRPr>
          </a:p>
          <a:p>
            <a:endParaRPr lang="en-US" sz="1400" dirty="0">
              <a:latin typeface="Curlz MT" charset="0"/>
              <a:cs typeface="Times New Roman" charset="0"/>
            </a:endParaRPr>
          </a:p>
          <a:p>
            <a:endParaRPr lang="en-US" sz="1400" b="1" dirty="0">
              <a:latin typeface="Curlz MT" charset="0"/>
              <a:cs typeface="Times New Roman" charset="0"/>
            </a:endParaRPr>
          </a:p>
          <a:p>
            <a:r>
              <a:rPr lang="en-US" sz="1400" dirty="0">
                <a:latin typeface="Curlz MT" charset="0"/>
                <a:cs typeface="Times New Roman" charset="0"/>
              </a:rPr>
              <a:t>      Official Signature</a:t>
            </a:r>
            <a:endParaRPr lang="en-US" sz="900" dirty="0">
              <a:latin typeface="Tw Cen MT"/>
            </a:endParaRPr>
          </a:p>
          <a:p>
            <a:endParaRPr lang="en-US" sz="4000" dirty="0">
              <a:latin typeface="Tw Cen MT"/>
            </a:endParaRPr>
          </a:p>
        </p:txBody>
      </p:sp>
      <p:sp>
        <p:nvSpPr>
          <p:cNvPr id="57349" name="Line 7"/>
          <p:cNvSpPr>
            <a:spLocks noChangeShapeType="1"/>
          </p:cNvSpPr>
          <p:nvPr/>
        </p:nvSpPr>
        <p:spPr bwMode="auto">
          <a:xfrm>
            <a:off x="2667000" y="2971800"/>
            <a:ext cx="1219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latin typeface="Tw Cen MT"/>
            </a:endParaRPr>
          </a:p>
        </p:txBody>
      </p:sp>
      <p:sp>
        <p:nvSpPr>
          <p:cNvPr id="57350" name="Line 8"/>
          <p:cNvSpPr>
            <a:spLocks noChangeShapeType="1"/>
          </p:cNvSpPr>
          <p:nvPr/>
        </p:nvSpPr>
        <p:spPr bwMode="auto">
          <a:xfrm>
            <a:off x="2057400" y="3886200"/>
            <a:ext cx="1981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latin typeface="Tw Cen MT"/>
            </a:endParaRPr>
          </a:p>
        </p:txBody>
      </p:sp>
      <p:sp>
        <p:nvSpPr>
          <p:cNvPr id="57351" name="Line 9"/>
          <p:cNvSpPr>
            <a:spLocks noChangeShapeType="1"/>
          </p:cNvSpPr>
          <p:nvPr/>
        </p:nvSpPr>
        <p:spPr bwMode="auto">
          <a:xfrm>
            <a:off x="6172200" y="2971800"/>
            <a:ext cx="1219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latin typeface="Tw Cen MT"/>
            </a:endParaRPr>
          </a:p>
        </p:txBody>
      </p:sp>
      <p:sp>
        <p:nvSpPr>
          <p:cNvPr id="57352" name="Line 10"/>
          <p:cNvSpPr>
            <a:spLocks noChangeShapeType="1"/>
          </p:cNvSpPr>
          <p:nvPr/>
        </p:nvSpPr>
        <p:spPr bwMode="auto">
          <a:xfrm>
            <a:off x="6248400" y="3200400"/>
            <a:ext cx="1143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latin typeface="Tw Cen MT"/>
            </a:endParaRPr>
          </a:p>
        </p:txBody>
      </p:sp>
      <p:sp>
        <p:nvSpPr>
          <p:cNvPr id="57353" name="Line 11"/>
          <p:cNvSpPr>
            <a:spLocks noChangeShapeType="1"/>
          </p:cNvSpPr>
          <p:nvPr/>
        </p:nvSpPr>
        <p:spPr bwMode="auto">
          <a:xfrm>
            <a:off x="6324600" y="3429000"/>
            <a:ext cx="1066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latin typeface="Tw Cen MT"/>
            </a:endParaRPr>
          </a:p>
        </p:txBody>
      </p:sp>
      <p:sp>
        <p:nvSpPr>
          <p:cNvPr id="57354" name="Text Box 12"/>
          <p:cNvSpPr txBox="1">
            <a:spLocks noChangeArrowheads="1"/>
          </p:cNvSpPr>
          <p:nvPr/>
        </p:nvSpPr>
        <p:spPr bwMode="auto">
          <a:xfrm>
            <a:off x="1566455" y="354013"/>
            <a:ext cx="6093528"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008F00"/>
                </a:solidFill>
                <a:latin typeface="Tw Cen MT"/>
                <a:cs typeface="Tw Cen MT"/>
              </a:rPr>
              <a:t>Time with a preferred adult </a:t>
            </a:r>
          </a:p>
          <a:p>
            <a:pPr eaLnBrk="1" hangingPunct="1"/>
            <a:r>
              <a:rPr lang="en-US" sz="3600" dirty="0">
                <a:solidFill>
                  <a:srgbClr val="008F00"/>
                </a:solidFill>
                <a:latin typeface="Tw Cen MT"/>
                <a:cs typeface="Tw Cen MT"/>
              </a:rPr>
              <a:t>is a powerful reinforcement tool</a:t>
            </a:r>
            <a:r>
              <a:rPr lang="en-US" sz="3600" dirty="0" smtClean="0">
                <a:solidFill>
                  <a:srgbClr val="008F00"/>
                </a:solidFill>
                <a:latin typeface="Tw Cen MT"/>
                <a:cs typeface="Tw Cen MT"/>
              </a:rPr>
              <a:t>!</a:t>
            </a:r>
            <a:endParaRPr lang="en-US" sz="3600" dirty="0">
              <a:solidFill>
                <a:srgbClr val="008F00"/>
              </a:solidFill>
              <a:latin typeface="Tw Cen MT"/>
              <a:cs typeface="Tw Cen MT"/>
            </a:endParaRPr>
          </a:p>
        </p:txBody>
      </p:sp>
      <p:pic>
        <p:nvPicPr>
          <p:cNvPr id="13" name="Picture 12"/>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41347874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57348" name="Rectangle 3"/>
          <p:cNvSpPr>
            <a:spLocks noGrp="1" noChangeArrowheads="1"/>
          </p:cNvSpPr>
          <p:nvPr>
            <p:ph type="body" idx="1"/>
          </p:nvPr>
        </p:nvSpPr>
        <p:spPr>
          <a:xfrm>
            <a:off x="533400" y="685800"/>
            <a:ext cx="8229600" cy="5673725"/>
          </a:xfrm>
          <a:solidFill>
            <a:schemeClr val="bg1"/>
          </a:solidFill>
        </p:spPr>
        <p:txBody>
          <a:bodyPr/>
          <a:lstStyle/>
          <a:p>
            <a:pPr algn="ctr" eaLnBrk="1" hangingPunct="1">
              <a:buFont typeface="Wingdings" charset="0"/>
              <a:buNone/>
            </a:pPr>
            <a:r>
              <a:rPr lang="en-US" sz="2000" b="1" dirty="0"/>
              <a:t>REINFORCER CHECKLIST</a:t>
            </a:r>
          </a:p>
          <a:p>
            <a:pPr algn="ctr" eaLnBrk="1" hangingPunct="1">
              <a:buFont typeface="Wingdings" charset="0"/>
              <a:buNone/>
            </a:pPr>
            <a:r>
              <a:rPr lang="en-US" sz="2000" b="1" dirty="0"/>
              <a:t>To be completed by your student</a:t>
            </a:r>
            <a:endParaRPr lang="en-US" sz="2000" dirty="0"/>
          </a:p>
          <a:p>
            <a:pPr algn="ctr" eaLnBrk="1" hangingPunct="1">
              <a:buFont typeface="Wingdings" charset="0"/>
              <a:buNone/>
            </a:pPr>
            <a:r>
              <a:rPr lang="en-US" sz="2000" dirty="0"/>
              <a:t>Please answer YES or NO to if the item or activity is reinforcing/fun to you </a:t>
            </a:r>
          </a:p>
          <a:p>
            <a:pPr algn="ctr" eaLnBrk="1" hangingPunct="1">
              <a:buFont typeface="Wingdings" charset="0"/>
              <a:buNone/>
            </a:pPr>
            <a:r>
              <a:rPr lang="en-US" sz="2000" dirty="0"/>
              <a:t>(Someone can help you decide)</a:t>
            </a:r>
            <a:endParaRPr lang="en-US" sz="2000" b="1" u="sng" dirty="0"/>
          </a:p>
          <a:p>
            <a:pPr eaLnBrk="1" hangingPunct="1">
              <a:buFont typeface="Wingdings" charset="0"/>
              <a:buNone/>
            </a:pPr>
            <a:r>
              <a:rPr lang="en-US" sz="2000" b="1" u="sng" dirty="0"/>
              <a:t>Activity </a:t>
            </a:r>
            <a:r>
              <a:rPr lang="en-US" sz="2000" b="1" u="sng" dirty="0" err="1"/>
              <a:t>Reinforcers</a:t>
            </a:r>
            <a:endParaRPr lang="en-US" sz="2000" dirty="0"/>
          </a:p>
          <a:p>
            <a:pPr eaLnBrk="1" hangingPunct="1">
              <a:buFont typeface="Wingdings" charset="0"/>
              <a:buNone/>
            </a:pPr>
            <a:r>
              <a:rPr lang="en-US" sz="1800" dirty="0"/>
              <a:t>Video Game YES		NO	Basketball	YES		NO</a:t>
            </a:r>
          </a:p>
          <a:p>
            <a:pPr eaLnBrk="1" hangingPunct="1">
              <a:buFont typeface="Wingdings" charset="0"/>
              <a:buNone/>
            </a:pPr>
            <a:r>
              <a:rPr lang="en-US" sz="1800" dirty="0"/>
              <a:t>Swimming    YES		NO	Magazine	YES		NO</a:t>
            </a:r>
          </a:p>
          <a:p>
            <a:pPr eaLnBrk="1" hangingPunct="1">
              <a:buFont typeface="Wingdings" charset="0"/>
              <a:buNone/>
            </a:pPr>
            <a:r>
              <a:rPr lang="en-US" sz="1800" dirty="0"/>
              <a:t>Watch DVD  YES		NO	Drawing		YES		NO</a:t>
            </a:r>
          </a:p>
          <a:p>
            <a:pPr eaLnBrk="1" hangingPunct="1">
              <a:buFont typeface="Wingdings" charset="0"/>
              <a:buNone/>
            </a:pPr>
            <a:r>
              <a:rPr lang="en-US" sz="1800" dirty="0"/>
              <a:t>Walking	      YES		NO	Field Trips	YES		NO</a:t>
            </a:r>
          </a:p>
          <a:p>
            <a:pPr eaLnBrk="1" hangingPunct="1">
              <a:buFont typeface="Wingdings" charset="0"/>
              <a:buNone/>
            </a:pPr>
            <a:r>
              <a:rPr lang="en-US" sz="1800" dirty="0"/>
              <a:t>Comic Books YES		NO	Puzzles		YES 		NO</a:t>
            </a:r>
          </a:p>
          <a:p>
            <a:pPr eaLnBrk="1" hangingPunct="1">
              <a:buFont typeface="Wingdings" charset="0"/>
              <a:buNone/>
            </a:pPr>
            <a:r>
              <a:rPr lang="en-US" sz="1800" dirty="0"/>
              <a:t>Play Dough    YES 		NO	Board Game	YES		NO</a:t>
            </a:r>
          </a:p>
          <a:p>
            <a:pPr eaLnBrk="1" hangingPunct="1">
              <a:buFont typeface="Wingdings" charset="0"/>
              <a:buNone/>
            </a:pPr>
            <a:r>
              <a:rPr lang="en-US" sz="1800" dirty="0"/>
              <a:t>Craft Activities  YES 	NO	Card Game	YES		NO</a:t>
            </a:r>
          </a:p>
          <a:p>
            <a:pPr eaLnBrk="1" hangingPunct="1">
              <a:buFont typeface="Wingdings" charset="0"/>
              <a:buNone/>
            </a:pPr>
            <a:r>
              <a:rPr lang="en-US" sz="1800" dirty="0"/>
              <a:t>Please list any favorite activities or special favorites that you may have</a:t>
            </a:r>
            <a:endParaRPr lang="en-US" sz="1800" u="sng" dirty="0"/>
          </a:p>
          <a:p>
            <a:pPr eaLnBrk="1" hangingPunct="1">
              <a:buFont typeface="Wingdings" charset="0"/>
              <a:buNone/>
            </a:pPr>
            <a:r>
              <a:rPr lang="en-US" sz="1800" u="sng" dirty="0">
                <a:latin typeface="Times New Roman" charset="0"/>
              </a:rPr>
              <a:t>																								</a:t>
            </a: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90500"/>
            <a:ext cx="990600" cy="990600"/>
          </a:xfrm>
          <a:prstGeom prst="rect">
            <a:avLst/>
          </a:prstGeom>
          <a:noFill/>
          <a:ln>
            <a:noFill/>
          </a:ln>
        </p:spPr>
      </p:pic>
    </p:spTree>
    <p:extLst>
      <p:ext uri="{BB962C8B-B14F-4D97-AF65-F5344CB8AC3E}">
        <p14:creationId xmlns:p14="http://schemas.microsoft.com/office/powerpoint/2010/main" val="7777478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4294967295"/>
          </p:nvPr>
        </p:nvSpPr>
        <p:spPr>
          <a:xfrm>
            <a:off x="6781800" y="62484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2D8EBE9-7166-1C49-A359-2EB41E79B1E7}" type="slidenum">
              <a:rPr lang="en-US" sz="1000">
                <a:latin typeface="Tw Cen MT"/>
              </a:rPr>
              <a:pPr/>
              <a:t>103</a:t>
            </a:fld>
            <a:endParaRPr lang="en-US" sz="1000" dirty="0">
              <a:latin typeface="Tw Cen MT"/>
            </a:endParaRPr>
          </a:p>
        </p:txBody>
      </p:sp>
      <p:sp>
        <p:nvSpPr>
          <p:cNvPr id="49155" name="Rectangle 2"/>
          <p:cNvSpPr>
            <a:spLocks noGrp="1" noChangeArrowheads="1"/>
          </p:cNvSpPr>
          <p:nvPr>
            <p:ph type="title"/>
          </p:nvPr>
        </p:nvSpPr>
        <p:spPr>
          <a:xfrm>
            <a:off x="457200" y="152400"/>
            <a:ext cx="8229600" cy="1266172"/>
          </a:xfrm>
          <a:solidFill>
            <a:srgbClr val="008F00"/>
          </a:solidFill>
        </p:spPr>
        <p:txBody>
          <a:bodyPr>
            <a:noAutofit/>
          </a:bodyPr>
          <a:lstStyle/>
          <a:p>
            <a:pPr eaLnBrk="1" hangingPunct="1"/>
            <a:r>
              <a:rPr lang="en-US" sz="3600" dirty="0">
                <a:solidFill>
                  <a:schemeClr val="bg1"/>
                </a:solidFill>
              </a:rPr>
              <a:t>Notes on Developing a </a:t>
            </a:r>
            <a:br>
              <a:rPr lang="en-US" sz="3600" dirty="0">
                <a:solidFill>
                  <a:schemeClr val="bg1"/>
                </a:solidFill>
              </a:rPr>
            </a:br>
            <a:r>
              <a:rPr lang="en-US" sz="3600" dirty="0">
                <a:solidFill>
                  <a:schemeClr val="bg1"/>
                </a:solidFill>
              </a:rPr>
              <a:t>Reinforcement System</a:t>
            </a:r>
          </a:p>
        </p:txBody>
      </p:sp>
      <p:sp>
        <p:nvSpPr>
          <p:cNvPr id="49156" name="Rectangle 3"/>
          <p:cNvSpPr>
            <a:spLocks noGrp="1" noChangeArrowheads="1"/>
          </p:cNvSpPr>
          <p:nvPr>
            <p:ph type="body" idx="1"/>
          </p:nvPr>
        </p:nvSpPr>
        <p:spPr>
          <a:xfrm>
            <a:off x="457200" y="1828800"/>
            <a:ext cx="8229600" cy="4648200"/>
          </a:xfrm>
        </p:spPr>
        <p:txBody>
          <a:bodyPr/>
          <a:lstStyle/>
          <a:p>
            <a:pPr eaLnBrk="1" hangingPunct="1">
              <a:lnSpc>
                <a:spcPct val="90000"/>
              </a:lnSpc>
            </a:pPr>
            <a:r>
              <a:rPr lang="en-US" sz="2800" dirty="0"/>
              <a:t>Most schools include an opportunity for small daily reinforcement </a:t>
            </a:r>
            <a:r>
              <a:rPr lang="en-US" sz="2400" dirty="0"/>
              <a:t>(note: should always be paired with social praise)</a:t>
            </a:r>
          </a:p>
          <a:p>
            <a:pPr lvl="1" eaLnBrk="1" hangingPunct="1">
              <a:lnSpc>
                <a:spcPct val="90000"/>
              </a:lnSpc>
            </a:pPr>
            <a:r>
              <a:rPr lang="en-US" sz="2400" dirty="0" smtClean="0"/>
              <a:t>Snack,  </a:t>
            </a:r>
            <a:r>
              <a:rPr lang="en-US" sz="2400" dirty="0"/>
              <a:t>sticker, school token, high five</a:t>
            </a:r>
          </a:p>
          <a:p>
            <a:pPr eaLnBrk="1" hangingPunct="1">
              <a:lnSpc>
                <a:spcPct val="90000"/>
              </a:lnSpc>
            </a:pPr>
            <a:r>
              <a:rPr lang="en-US" sz="2800" dirty="0"/>
              <a:t>Opportunity to earn larger reinforcement</a:t>
            </a:r>
          </a:p>
          <a:p>
            <a:pPr lvl="1" eaLnBrk="1" hangingPunct="1">
              <a:lnSpc>
                <a:spcPct val="90000"/>
              </a:lnSpc>
            </a:pPr>
            <a:r>
              <a:rPr lang="en-US" sz="2400" dirty="0"/>
              <a:t>Points on a credit card</a:t>
            </a:r>
          </a:p>
          <a:p>
            <a:pPr lvl="1" eaLnBrk="1" hangingPunct="1">
              <a:lnSpc>
                <a:spcPct val="90000"/>
              </a:lnSpc>
            </a:pPr>
            <a:r>
              <a:rPr lang="en-US" sz="2400" dirty="0"/>
              <a:t>Stickers on a chart</a:t>
            </a:r>
          </a:p>
          <a:p>
            <a:pPr eaLnBrk="1" hangingPunct="1">
              <a:lnSpc>
                <a:spcPct val="90000"/>
              </a:lnSpc>
            </a:pPr>
            <a:r>
              <a:rPr lang="en-US" sz="2800" dirty="0"/>
              <a:t>Examples of long-term reinforcement:</a:t>
            </a:r>
          </a:p>
          <a:p>
            <a:pPr lvl="1" eaLnBrk="1" hangingPunct="1">
              <a:lnSpc>
                <a:spcPct val="90000"/>
              </a:lnSpc>
            </a:pPr>
            <a:r>
              <a:rPr lang="en-US" sz="2400" dirty="0"/>
              <a:t>Free time: gym, computer, time with friends</a:t>
            </a:r>
          </a:p>
          <a:p>
            <a:pPr lvl="1" eaLnBrk="1" hangingPunct="1">
              <a:lnSpc>
                <a:spcPct val="90000"/>
              </a:lnSpc>
            </a:pPr>
            <a:r>
              <a:rPr lang="en-US" sz="2400" dirty="0"/>
              <a:t>Lunch with preferred adult</a:t>
            </a:r>
          </a:p>
          <a:p>
            <a:pPr lvl="1" eaLnBrk="1" hangingPunct="1">
              <a:lnSpc>
                <a:spcPct val="90000"/>
              </a:lnSpc>
            </a:pPr>
            <a:r>
              <a:rPr lang="en-US" sz="2400" dirty="0"/>
              <a:t>Coupons to snack bar, movie theater, school store</a:t>
            </a:r>
          </a:p>
          <a:p>
            <a:pPr lvl="1" eaLnBrk="1" hangingPunct="1">
              <a:lnSpc>
                <a:spcPct val="90000"/>
              </a:lnSpc>
            </a:pPr>
            <a:endParaRPr lang="en-US" sz="2400" dirty="0">
              <a:latin typeface="Times New Roman" charset="0"/>
            </a:endParaRPr>
          </a:p>
          <a:p>
            <a:pPr lvl="1" eaLnBrk="1" hangingPunct="1">
              <a:lnSpc>
                <a:spcPct val="90000"/>
              </a:lnSpc>
            </a:pPr>
            <a:endParaRPr lang="en-US" sz="2400" dirty="0">
              <a:latin typeface="Times New Roman" charset="0"/>
            </a:endParaRPr>
          </a:p>
          <a:p>
            <a:pPr lvl="1" eaLnBrk="1" hangingPunct="1">
              <a:lnSpc>
                <a:spcPct val="90000"/>
              </a:lnSpc>
            </a:pPr>
            <a:endParaRPr lang="en-US" sz="2400" dirty="0">
              <a:latin typeface="Times New Roman" charset="0"/>
            </a:endParaRPr>
          </a:p>
          <a:p>
            <a:pPr eaLnBrk="1" hangingPunct="1">
              <a:lnSpc>
                <a:spcPct val="90000"/>
              </a:lnSpc>
            </a:pPr>
            <a:endParaRPr lang="en-US" sz="2800" dirty="0">
              <a:latin typeface="Times New Roman" charset="0"/>
            </a:endParaRPr>
          </a:p>
          <a:p>
            <a:pPr lvl="1" eaLnBrk="1" hangingPunct="1">
              <a:lnSpc>
                <a:spcPct val="90000"/>
              </a:lnSpc>
            </a:pPr>
            <a:endParaRPr lang="en-US" sz="2400" dirty="0">
              <a:latin typeface="Times New Roman"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36959638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p:cNvSpPr>
            <a:spLocks noGrp="1"/>
          </p:cNvSpPr>
          <p:nvPr>
            <p:ph type="sldNum" sz="quarter" idx="4294967295"/>
          </p:nvPr>
        </p:nvSpPr>
        <p:spPr>
          <a:xfrm>
            <a:off x="6781800" y="62484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A7B56D-38DB-AF49-87BA-2EE382647402}" type="slidenum">
              <a:rPr lang="en-US" sz="1000">
                <a:latin typeface="Tw Cen MT"/>
              </a:rPr>
              <a:pPr/>
              <a:t>104</a:t>
            </a:fld>
            <a:endParaRPr lang="en-US" sz="1000" dirty="0">
              <a:latin typeface="Tw Cen MT"/>
            </a:endParaRPr>
          </a:p>
        </p:txBody>
      </p:sp>
      <p:sp>
        <p:nvSpPr>
          <p:cNvPr id="51202" name="Rectangle 2"/>
          <p:cNvSpPr>
            <a:spLocks noGrp="1" noChangeArrowheads="1"/>
          </p:cNvSpPr>
          <p:nvPr>
            <p:ph type="title"/>
          </p:nvPr>
        </p:nvSpPr>
        <p:spPr>
          <a:solidFill>
            <a:srgbClr val="008F00"/>
          </a:solidFill>
        </p:spPr>
        <p:txBody>
          <a:bodyPr>
            <a:normAutofit fontScale="90000"/>
          </a:bodyPr>
          <a:lstStyle/>
          <a:p>
            <a:pPr eaLnBrk="1" hangingPunct="1"/>
            <a:r>
              <a:rPr lang="en-US" sz="3600" dirty="0">
                <a:solidFill>
                  <a:schemeClr val="bg1"/>
                </a:solidFill>
              </a:rPr>
              <a:t>Questions to be Answered Prior to Implementation – Reinforcement</a:t>
            </a:r>
            <a:endParaRPr lang="en-US" sz="3200" dirty="0">
              <a:solidFill>
                <a:schemeClr val="bg1"/>
              </a:solidFill>
            </a:endParaRPr>
          </a:p>
        </p:txBody>
      </p:sp>
      <p:sp>
        <p:nvSpPr>
          <p:cNvPr id="51203" name="Rectangle 3"/>
          <p:cNvSpPr>
            <a:spLocks noGrp="1" noChangeArrowheads="1"/>
          </p:cNvSpPr>
          <p:nvPr>
            <p:ph type="body" idx="1"/>
          </p:nvPr>
        </p:nvSpPr>
        <p:spPr>
          <a:xfrm>
            <a:off x="152400" y="1676400"/>
            <a:ext cx="8686800" cy="4530725"/>
          </a:xfrm>
        </p:spPr>
        <p:txBody>
          <a:bodyPr/>
          <a:lstStyle/>
          <a:p>
            <a:pPr marL="742950" lvl="1" indent="-285750" eaLnBrk="1" hangingPunct="1"/>
            <a:r>
              <a:rPr lang="en-US" dirty="0"/>
              <a:t>What will students’ </a:t>
            </a:r>
            <a:r>
              <a:rPr lang="en-US" altLang="ja-JP" dirty="0"/>
              <a:t>daily point goal be?</a:t>
            </a:r>
          </a:p>
          <a:p>
            <a:pPr marL="742950" lvl="1" indent="-285750" eaLnBrk="1" hangingPunct="1"/>
            <a:r>
              <a:rPr lang="en-US" dirty="0"/>
              <a:t>What </a:t>
            </a:r>
            <a:r>
              <a:rPr lang="en-US" dirty="0" err="1"/>
              <a:t>reinforcers</a:t>
            </a:r>
            <a:r>
              <a:rPr lang="en-US" dirty="0"/>
              <a:t> will students receive for checking in and out (e.g., praise and lottery ticket)?</a:t>
            </a:r>
          </a:p>
          <a:p>
            <a:pPr marL="742950" lvl="1" indent="-285750" eaLnBrk="1" hangingPunct="1"/>
            <a:r>
              <a:rPr lang="en-US" dirty="0"/>
              <a:t>What </a:t>
            </a:r>
            <a:r>
              <a:rPr lang="en-US" dirty="0" err="1"/>
              <a:t>reinforcers</a:t>
            </a:r>
            <a:r>
              <a:rPr lang="en-US" dirty="0"/>
              <a:t> will students receive for checking out </a:t>
            </a:r>
            <a:r>
              <a:rPr lang="en-US" b="1" u="sng" dirty="0"/>
              <a:t>AND</a:t>
            </a:r>
            <a:r>
              <a:rPr lang="en-US" dirty="0"/>
              <a:t> meeting their daily point goal?</a:t>
            </a:r>
          </a:p>
          <a:p>
            <a:pPr marL="742950" lvl="1" indent="-285750" eaLnBrk="1" hangingPunct="1"/>
            <a:r>
              <a:rPr lang="en-US" dirty="0"/>
              <a:t>How will you ensure students do not become satiated on the </a:t>
            </a:r>
            <a:r>
              <a:rPr lang="en-US" dirty="0" err="1"/>
              <a:t>reinforcers</a:t>
            </a:r>
            <a:r>
              <a:rPr lang="en-US"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96630534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298" y="1517140"/>
            <a:ext cx="8257568" cy="4774129"/>
          </a:xfrm>
        </p:spPr>
        <p:txBody>
          <a:bodyPr>
            <a:normAutofit fontScale="92500" lnSpcReduction="10000"/>
          </a:bodyPr>
          <a:lstStyle/>
          <a:p>
            <a:r>
              <a:rPr lang="en-US" dirty="0"/>
              <a:t>Pre-correct during staff professional </a:t>
            </a:r>
            <a:r>
              <a:rPr lang="en-US" dirty="0" smtClean="0"/>
              <a:t>learning:</a:t>
            </a:r>
            <a:endParaRPr lang="en-US" dirty="0"/>
          </a:p>
          <a:p>
            <a:pPr lvl="1"/>
            <a:r>
              <a:rPr lang="en-US" dirty="0"/>
              <a:t>This is not meant to be a Response Cost approach- we do not take points away </a:t>
            </a:r>
          </a:p>
          <a:p>
            <a:pPr lvl="1"/>
            <a:r>
              <a:rPr lang="en-US" dirty="0"/>
              <a:t>Consequences for behavioral infractions are driven by the separate system</a:t>
            </a:r>
          </a:p>
          <a:p>
            <a:pPr lvl="1"/>
            <a:r>
              <a:rPr lang="en-US" dirty="0"/>
              <a:t>Think natural consequences: </a:t>
            </a:r>
            <a:r>
              <a:rPr lang="en-US" dirty="0" smtClean="0"/>
              <a:t>If </a:t>
            </a:r>
            <a:r>
              <a:rPr lang="en-US" dirty="0"/>
              <a:t>students are not in the classroom, then they do not have the opportunity to earn points for that time period</a:t>
            </a:r>
          </a:p>
          <a:p>
            <a:pPr lvl="1"/>
            <a:r>
              <a:rPr lang="en-US" dirty="0"/>
              <a:t>Minors and majors are data sources that can be used to inform feedback from the facilitator and team decisions</a:t>
            </a:r>
          </a:p>
        </p:txBody>
      </p:sp>
      <p:sp>
        <p:nvSpPr>
          <p:cNvPr id="4" name="Rectangle 2"/>
          <p:cNvSpPr txBox="1">
            <a:spLocks noChangeArrowheads="1"/>
          </p:cNvSpPr>
          <p:nvPr/>
        </p:nvSpPr>
        <p:spPr bwMode="auto">
          <a:xfrm>
            <a:off x="457200" y="274638"/>
            <a:ext cx="8229600" cy="1143000"/>
          </a:xfrm>
          <a:prstGeom prst="rect">
            <a:avLst/>
          </a:prstGeom>
          <a:solidFill>
            <a:srgbClr val="008F00"/>
          </a:solid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sz="3600" kern="0" dirty="0" smtClean="0">
                <a:solidFill>
                  <a:schemeClr val="bg1"/>
                </a:solidFill>
              </a:rPr>
              <a:t>Acknowledgement Considerations</a:t>
            </a:r>
            <a:r>
              <a:rPr lang="is-IS" sz="3600" kern="0" dirty="0" smtClean="0">
                <a:solidFill>
                  <a:schemeClr val="bg1"/>
                </a:solidFill>
              </a:rPr>
              <a:t>…</a:t>
            </a:r>
            <a:endParaRPr lang="en-US" sz="3200" kern="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22312853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solidFill>
                  <a:srgbClr val="000000"/>
                </a:solidFill>
                <a:latin typeface="Franklin Gothic Medium"/>
              </a:rPr>
              <a:t>Work as team </a:t>
            </a:r>
            <a:r>
              <a:rPr lang="en-US" sz="2200" dirty="0" smtClean="0">
                <a:solidFill>
                  <a:srgbClr val="000000"/>
                </a:solidFill>
                <a:latin typeface="Franklin Gothic Medium"/>
              </a:rPr>
              <a:t>for  </a:t>
            </a:r>
            <a:r>
              <a:rPr lang="en-US" sz="2200" dirty="0">
                <a:solidFill>
                  <a:srgbClr val="000000"/>
                </a:solidFill>
                <a:latin typeface="Franklin Gothic Medium"/>
              </a:rPr>
              <a:t>3</a:t>
            </a:r>
            <a:r>
              <a:rPr lang="en-US" sz="2200" dirty="0" smtClean="0">
                <a:solidFill>
                  <a:srgbClr val="000000"/>
                </a:solidFill>
                <a:latin typeface="Franklin Gothic Medium"/>
              </a:rPr>
              <a:t>0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3200" b="1" dirty="0">
                <a:solidFill>
                  <a:srgbClr val="0070C0"/>
                </a:solidFill>
              </a:rPr>
              <a:t>Activity:</a:t>
            </a:r>
            <a:br>
              <a:rPr lang="en-US" sz="3200" b="1" dirty="0">
                <a:solidFill>
                  <a:srgbClr val="0070C0"/>
                </a:solidFill>
              </a:rPr>
            </a:br>
            <a:r>
              <a:rPr lang="en-US" sz="3000" dirty="0" smtClean="0">
                <a:solidFill>
                  <a:srgbClr val="0070C0"/>
                </a:solidFill>
              </a:rPr>
              <a:t>Frequent Feedback &amp; Acknowledgement System Consistent with your Culture and Context  </a:t>
            </a:r>
            <a:endParaRPr lang="en-US" sz="3000" b="1" i="1" dirty="0">
              <a:solidFill>
                <a:srgbClr val="0070C0"/>
              </a:solidFill>
            </a:endParaRPr>
          </a:p>
        </p:txBody>
      </p:sp>
      <p:sp>
        <p:nvSpPr>
          <p:cNvPr id="139268" name="Rectangle 3"/>
          <p:cNvSpPr>
            <a:spLocks noGrp="1" noChangeArrowheads="1"/>
          </p:cNvSpPr>
          <p:nvPr>
            <p:ph type="body" idx="1"/>
          </p:nvPr>
        </p:nvSpPr>
        <p:spPr>
          <a:xfrm>
            <a:off x="2362200" y="1600200"/>
            <a:ext cx="6477000" cy="4724400"/>
          </a:xfrm>
          <a:solidFill>
            <a:srgbClr val="FFFFFF"/>
          </a:solidFill>
        </p:spPr>
        <p:txBody>
          <a:bodyPr/>
          <a:lstStyle/>
          <a:p>
            <a:pPr eaLnBrk="1" hangingPunct="1">
              <a:lnSpc>
                <a:spcPct val="90000"/>
              </a:lnSpc>
            </a:pPr>
            <a:r>
              <a:rPr lang="en-US" sz="2400" dirty="0" smtClean="0">
                <a:latin typeface="+mj-lt"/>
              </a:rPr>
              <a:t>Select Name</a:t>
            </a:r>
          </a:p>
          <a:p>
            <a:pPr eaLnBrk="1" hangingPunct="1">
              <a:lnSpc>
                <a:spcPct val="90000"/>
              </a:lnSpc>
            </a:pPr>
            <a:r>
              <a:rPr lang="en-US" sz="2400" dirty="0" smtClean="0">
                <a:latin typeface="+mj-lt"/>
              </a:rPr>
              <a:t>Develop/Tweak Daily Progress Report (see samples in Appendix F-3) </a:t>
            </a:r>
          </a:p>
          <a:p>
            <a:pPr eaLnBrk="1" hangingPunct="1">
              <a:lnSpc>
                <a:spcPct val="90000"/>
              </a:lnSpc>
            </a:pPr>
            <a:r>
              <a:rPr lang="en-US" sz="2400" dirty="0" smtClean="0">
                <a:latin typeface="+mj-lt"/>
              </a:rPr>
              <a:t>Develop Reinforcement System</a:t>
            </a:r>
          </a:p>
          <a:p>
            <a:pPr eaLnBrk="1" hangingPunct="1">
              <a:lnSpc>
                <a:spcPct val="90000"/>
              </a:lnSpc>
            </a:pPr>
            <a:r>
              <a:rPr lang="en-US" sz="2400" dirty="0" smtClean="0">
                <a:latin typeface="+mj-lt"/>
              </a:rPr>
              <a:t>FOR  HIGH SCHOOLS: See appendix G</a:t>
            </a:r>
          </a:p>
          <a:p>
            <a:pPr eaLnBrk="1" hangingPunct="1">
              <a:lnSpc>
                <a:spcPct val="90000"/>
              </a:lnSpc>
            </a:pPr>
            <a:r>
              <a:rPr lang="en-US" sz="2400" dirty="0" smtClean="0">
                <a:latin typeface="+mj-lt"/>
              </a:rPr>
              <a:t>Add any additional items to your action plan</a:t>
            </a:r>
          </a:p>
          <a:p>
            <a:pPr eaLnBrk="1" hangingPunct="1">
              <a:lnSpc>
                <a:spcPct val="90000"/>
              </a:lnSpc>
            </a:pPr>
            <a:r>
              <a:rPr lang="en-US" sz="2400" dirty="0" smtClean="0">
                <a:latin typeface="+mj-lt"/>
              </a:rPr>
              <a:t>Present </a:t>
            </a:r>
            <a:r>
              <a:rPr lang="en-US" sz="2400" dirty="0">
                <a:latin typeface="+mj-lt"/>
              </a:rPr>
              <a:t>2-3 “</a:t>
            </a:r>
            <a:r>
              <a:rPr lang="en-US" sz="2400" b="1" dirty="0">
                <a:latin typeface="+mj-lt"/>
              </a:rPr>
              <a:t>big ideas</a:t>
            </a:r>
            <a:r>
              <a:rPr lang="en-US" sz="2400" dirty="0">
                <a:latin typeface="+mj-lt"/>
              </a:rPr>
              <a:t>” from your group (1 min. reports) </a:t>
            </a:r>
            <a:endParaRPr lang="en-US" sz="2400" dirty="0" smtClean="0">
              <a:latin typeface="+mj-lt"/>
            </a:endParaRP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79823036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skills </a:t>
            </a:r>
            <a:endParaRPr lang="en-US" sz="1800" b="1" dirty="0" smtClean="0"/>
          </a:p>
          <a:p>
            <a:pPr marL="400050" lvl="1" indent="0" eaLnBrk="1" hangingPunct="1">
              <a:buNone/>
            </a:pPr>
            <a:r>
              <a:rPr lang="en-US" sz="1800" b="1" dirty="0"/>
              <a:t>4d:  Ensure the Tier 2 strategy does not need unique development for each participating student </a:t>
            </a:r>
          </a:p>
        </p:txBody>
      </p:sp>
      <p:sp>
        <p:nvSpPr>
          <p:cNvPr id="2" name="Rounded Rectangle 1"/>
          <p:cNvSpPr/>
          <p:nvPr/>
        </p:nvSpPr>
        <p:spPr>
          <a:xfrm>
            <a:off x="533400" y="4267200"/>
            <a:ext cx="8077200" cy="677862"/>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5674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smtClean="0"/>
              <a:t>Identify personnel to coordinate and deliver the Tier 2 strategy</a:t>
            </a:r>
          </a:p>
          <a:p>
            <a:pPr lvl="0">
              <a:buFont typeface="Wingdings" panose="05000000000000000000" pitchFamily="2" charset="2"/>
              <a:buChar char="q"/>
            </a:pPr>
            <a:r>
              <a:rPr lang="en-US" sz="2000" dirty="0" smtClean="0"/>
              <a:t>Ensure the Tier 2 strategy is consistent with school-wide expectations</a:t>
            </a:r>
          </a:p>
          <a:p>
            <a:pPr lvl="0">
              <a:buFont typeface="Wingdings" panose="05000000000000000000" pitchFamily="2" charset="2"/>
              <a:buChar char="q"/>
            </a:pPr>
            <a:r>
              <a:rPr lang="en-US" sz="2000" dirty="0" smtClean="0"/>
              <a:t>Establish </a:t>
            </a:r>
            <a:r>
              <a:rPr lang="en-US" sz="2000" dirty="0"/>
              <a:t>the Tier 2 strategy within the school so that it does not need unique development for each participating student </a:t>
            </a:r>
            <a:endParaRPr lang="en-US" sz="2000" dirty="0" smtClean="0"/>
          </a:p>
          <a:p>
            <a:pPr lvl="1">
              <a:buFont typeface="Arial" panose="020B0604020202020204" pitchFamily="34" charset="0"/>
              <a:buChar char="•"/>
            </a:pPr>
            <a:r>
              <a:rPr lang="en-US" sz="2000" dirty="0"/>
              <a:t>Consider:</a:t>
            </a:r>
          </a:p>
          <a:p>
            <a:pPr lvl="2">
              <a:buFont typeface="Wingdings" charset="2"/>
              <a:buChar char="ü"/>
            </a:pPr>
            <a:r>
              <a:rPr lang="en-US" sz="2000" dirty="0"/>
              <a:t>Are routines established to create consistency for students receiving Tier 2 intervention? </a:t>
            </a:r>
          </a:p>
          <a:p>
            <a:pPr lvl="2">
              <a:buFont typeface="Wingdings" charset="2"/>
              <a:buChar char="ü"/>
            </a:pPr>
            <a:r>
              <a:rPr lang="en-US" sz="2000" dirty="0"/>
              <a:t>Has the team fully considered logistics for coordinating Tier 2 interventions (e.g., availability of time, resources, room in one’s schedule)?</a:t>
            </a:r>
          </a:p>
          <a:p>
            <a:pPr lvl="2">
              <a:buFont typeface="Wingdings" charset="2"/>
              <a:buChar char="ü"/>
            </a:pPr>
            <a:r>
              <a:rPr lang="en-US" sz="2000" dirty="0"/>
              <a:t>Is there a plan for common schedule variations? </a:t>
            </a:r>
          </a:p>
          <a:p>
            <a:pPr lvl="3"/>
            <a:r>
              <a:rPr lang="en-US" dirty="0"/>
              <a:t>Alternate student schedules </a:t>
            </a:r>
          </a:p>
          <a:p>
            <a:pPr lvl="3"/>
            <a:r>
              <a:rPr lang="en-US" dirty="0"/>
              <a:t>Substitute </a:t>
            </a:r>
            <a:r>
              <a:rPr lang="en-US" dirty="0" smtClean="0"/>
              <a:t>teachers</a:t>
            </a:r>
            <a:endParaRPr lang="en-US" dirty="0"/>
          </a:p>
        </p:txBody>
      </p:sp>
      <p:sp>
        <p:nvSpPr>
          <p:cNvPr id="5" name="Rectangle 2"/>
          <p:cNvSpPr>
            <a:spLocks noChangeArrowheads="1"/>
          </p:cNvSpPr>
          <p:nvPr/>
        </p:nvSpPr>
        <p:spPr bwMode="auto">
          <a:xfrm>
            <a:off x="457200" y="228600"/>
            <a:ext cx="7772400" cy="13716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4d: Ensure the Tier 2 Strategy does not need unique development for every participating student</a:t>
            </a:r>
            <a:endParaRPr lang="en-US" sz="3200" b="1" dirty="0">
              <a:solidFill>
                <a:srgbClr val="FFFFFF"/>
              </a:solidFill>
            </a:endParaRPr>
          </a:p>
        </p:txBody>
      </p:sp>
      <p:sp>
        <p:nvSpPr>
          <p:cNvPr id="11" name="Right Arrow 10"/>
          <p:cNvSpPr/>
          <p:nvPr/>
        </p:nvSpPr>
        <p:spPr>
          <a:xfrm>
            <a:off x="0" y="2352472"/>
            <a:ext cx="546833" cy="723900"/>
          </a:xfrm>
          <a:prstGeom prst="rightArrow">
            <a:avLst/>
          </a:prstGeom>
          <a:solidFill>
            <a:srgbClr val="FFF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239415"/>
            <a:ext cx="838200" cy="838200"/>
          </a:xfrm>
          <a:prstGeom prst="rect">
            <a:avLst/>
          </a:prstGeom>
          <a:noFill/>
          <a:ln>
            <a:noFill/>
          </a:ln>
        </p:spPr>
      </p:pic>
    </p:spTree>
    <p:extLst>
      <p:ext uri="{BB962C8B-B14F-4D97-AF65-F5344CB8AC3E}">
        <p14:creationId xmlns:p14="http://schemas.microsoft.com/office/powerpoint/2010/main" val="205023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3" presetClass="entr" presetSubtype="1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blinds(horizontal)">
                                      <p:cBhvr>
                                        <p:cTn id="14" dur="500"/>
                                        <p:tgtEl>
                                          <p:spTgt spid="3">
                                            <p:txEl>
                                              <p:pRg st="3" end="3"/>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linds(horizontal)">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115715" name="Rectangle 3"/>
          <p:cNvSpPr>
            <a:spLocks noGrp="1"/>
          </p:cNvSpPr>
          <p:nvPr>
            <p:ph idx="1"/>
          </p:nvPr>
        </p:nvSpPr>
        <p:spPr>
          <a:xfrm>
            <a:off x="457200" y="1422400"/>
            <a:ext cx="8229600" cy="4706938"/>
          </a:xfrm>
        </p:spPr>
        <p:txBody>
          <a:bodyPr>
            <a:normAutofit/>
          </a:bodyPr>
          <a:lstStyle/>
          <a:p>
            <a:pPr>
              <a:buFont typeface="Wingdings 3" pitchFamily="32" charset="2"/>
              <a:buNone/>
            </a:pPr>
            <a:r>
              <a:rPr lang="en-US" sz="2400" b="0" dirty="0" smtClean="0">
                <a:solidFill>
                  <a:schemeClr val="tx1">
                    <a:lumMod val="50000"/>
                  </a:schemeClr>
                </a:solidFill>
                <a:ea typeface="ＭＳ Ｐゴシック" pitchFamily="32" charset="-128"/>
                <a:cs typeface="Calibri"/>
              </a:rPr>
              <a:t>Consider:</a:t>
            </a:r>
          </a:p>
          <a:p>
            <a:pPr marL="342900" indent="-342900">
              <a:buFont typeface="Arial"/>
              <a:buChar char="•"/>
            </a:pPr>
            <a:r>
              <a:rPr lang="en-US" sz="2400" b="0" dirty="0" smtClean="0">
                <a:solidFill>
                  <a:schemeClr val="tx1">
                    <a:lumMod val="50000"/>
                  </a:schemeClr>
                </a:solidFill>
                <a:ea typeface="ＭＳ Ｐゴシック" pitchFamily="32" charset="-128"/>
                <a:cs typeface="Calibri"/>
              </a:rPr>
              <a:t>Do </a:t>
            </a:r>
            <a:r>
              <a:rPr lang="en-US" sz="2400" b="0" dirty="0">
                <a:solidFill>
                  <a:schemeClr val="tx1">
                    <a:lumMod val="50000"/>
                  </a:schemeClr>
                </a:solidFill>
                <a:ea typeface="ＭＳ Ｐゴシック" pitchFamily="32" charset="-128"/>
                <a:cs typeface="Calibri"/>
              </a:rPr>
              <a:t>students check in and out at different places? Or same place</a:t>
            </a:r>
            <a:r>
              <a:rPr lang="en-US" sz="2400" b="0" dirty="0" smtClean="0">
                <a:solidFill>
                  <a:schemeClr val="tx1">
                    <a:lumMod val="50000"/>
                  </a:schemeClr>
                </a:solidFill>
                <a:ea typeface="ＭＳ Ｐゴシック" pitchFamily="32" charset="-128"/>
                <a:cs typeface="Calibri"/>
              </a:rPr>
              <a:t>? </a:t>
            </a:r>
          </a:p>
          <a:p>
            <a:pPr marL="342900" indent="-342900">
              <a:buFont typeface="Arial"/>
              <a:buChar char="•"/>
            </a:pPr>
            <a:r>
              <a:rPr lang="en-US" sz="2400" b="0" dirty="0" smtClean="0">
                <a:solidFill>
                  <a:schemeClr val="tx1">
                    <a:lumMod val="50000"/>
                  </a:schemeClr>
                </a:solidFill>
                <a:ea typeface="ＭＳ Ｐゴシック" pitchFamily="32" charset="-128"/>
                <a:cs typeface="Calibri"/>
              </a:rPr>
              <a:t>Will students go to the coordinator or will the coordinator come to them? </a:t>
            </a:r>
          </a:p>
          <a:p>
            <a:pPr marL="342900" indent="-342900">
              <a:buFont typeface="Arial"/>
              <a:buChar char="•"/>
            </a:pPr>
            <a:r>
              <a:rPr lang="en-US" sz="2400" dirty="0" smtClean="0">
                <a:solidFill>
                  <a:schemeClr val="tx1">
                    <a:lumMod val="50000"/>
                  </a:schemeClr>
                </a:solidFill>
                <a:ea typeface="ＭＳ Ｐゴシック" pitchFamily="32" charset="-128"/>
                <a:cs typeface="Calibri"/>
              </a:rPr>
              <a:t>Where will students check in in the morning and check out in the afternoon? </a:t>
            </a:r>
          </a:p>
          <a:p>
            <a:pPr lvl="1" indent="-342900">
              <a:buFont typeface="Arial"/>
              <a:buChar char="•"/>
            </a:pPr>
            <a:r>
              <a:rPr lang="en-US" sz="2000" b="0" dirty="0" smtClean="0">
                <a:solidFill>
                  <a:schemeClr val="tx1">
                    <a:lumMod val="50000"/>
                  </a:schemeClr>
                </a:solidFill>
                <a:ea typeface="ＭＳ Ｐゴシック" pitchFamily="32" charset="-128"/>
                <a:cs typeface="Calibri"/>
              </a:rPr>
              <a:t>Conside</a:t>
            </a:r>
            <a:r>
              <a:rPr lang="en-US" sz="2000" dirty="0" smtClean="0">
                <a:solidFill>
                  <a:schemeClr val="tx1">
                    <a:lumMod val="50000"/>
                  </a:schemeClr>
                </a:solidFill>
                <a:ea typeface="ＭＳ Ｐゴシック" pitchFamily="32" charset="-128"/>
                <a:cs typeface="Calibri"/>
              </a:rPr>
              <a:t>r accessibility </a:t>
            </a:r>
            <a:endParaRPr lang="en-US" sz="2000" b="0" dirty="0">
              <a:solidFill>
                <a:schemeClr val="tx1">
                  <a:lumMod val="50000"/>
                </a:schemeClr>
              </a:solidFill>
              <a:ea typeface="ＭＳ Ｐゴシック" pitchFamily="32" charset="-128"/>
              <a:cs typeface="Calibri"/>
            </a:endParaRPr>
          </a:p>
          <a:p>
            <a:pPr marL="342900" indent="-342900">
              <a:buFont typeface="Arial"/>
              <a:buChar char="•"/>
            </a:pPr>
            <a:r>
              <a:rPr lang="en-US" sz="2400" b="0" dirty="0">
                <a:solidFill>
                  <a:schemeClr val="tx1">
                    <a:lumMod val="50000"/>
                  </a:schemeClr>
                </a:solidFill>
                <a:ea typeface="ＭＳ Ｐゴシック" pitchFamily="32" charset="-128"/>
                <a:cs typeface="Calibri"/>
              </a:rPr>
              <a:t>Do students need to come early and leave last class early</a:t>
            </a:r>
            <a:r>
              <a:rPr lang="en-US" sz="2400" b="0" dirty="0" smtClean="0">
                <a:solidFill>
                  <a:schemeClr val="tx1">
                    <a:lumMod val="50000"/>
                  </a:schemeClr>
                </a:solidFill>
                <a:ea typeface="ＭＳ Ｐゴシック" pitchFamily="32" charset="-128"/>
                <a:cs typeface="Calibri"/>
              </a:rPr>
              <a:t>?</a:t>
            </a:r>
          </a:p>
          <a:p>
            <a:pPr marL="342900" indent="-342900">
              <a:buFont typeface="Arial"/>
              <a:buChar char="•"/>
            </a:pPr>
            <a:r>
              <a:rPr lang="en-US" sz="2400" b="0" dirty="0" smtClean="0">
                <a:solidFill>
                  <a:schemeClr val="tx1">
                    <a:lumMod val="50000"/>
                  </a:schemeClr>
                </a:solidFill>
                <a:ea typeface="ＭＳ Ｐゴシック" pitchFamily="32" charset="-128"/>
                <a:cs typeface="Calibri"/>
              </a:rPr>
              <a:t>What other logistical concerns do you think are                  worth discussing now?</a:t>
            </a:r>
            <a:endParaRPr lang="en-US" sz="2400" b="0" dirty="0">
              <a:solidFill>
                <a:schemeClr val="tx1">
                  <a:lumMod val="50000"/>
                </a:schemeClr>
              </a:solidFill>
              <a:ea typeface="ＭＳ Ｐゴシック" pitchFamily="32" charset="-128"/>
              <a:cs typeface="Calibri"/>
            </a:endParaRPr>
          </a:p>
          <a:p>
            <a:pPr>
              <a:buFont typeface="Wingdings 3" pitchFamily="32" charset="2"/>
              <a:buNone/>
            </a:pPr>
            <a:endParaRPr lang="en-US" sz="2400" dirty="0">
              <a:ea typeface="ＭＳ Ｐゴシック" pitchFamily="32" charset="-128"/>
              <a:cs typeface="ＭＳ Ｐゴシック" pitchFamily="32" charset="-128"/>
            </a:endParaRPr>
          </a:p>
        </p:txBody>
      </p:sp>
      <p:sp>
        <p:nvSpPr>
          <p:cNvPr id="4" name="Title 1"/>
          <p:cNvSpPr txBox="1">
            <a:spLocks/>
          </p:cNvSpPr>
          <p:nvPr/>
        </p:nvSpPr>
        <p:spPr>
          <a:xfrm>
            <a:off x="333296" y="287649"/>
            <a:ext cx="8505904" cy="931551"/>
          </a:xfrm>
          <a:prstGeom prst="rect">
            <a:avLst/>
          </a:prstGeom>
          <a:solidFill>
            <a:schemeClr val="bg1"/>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sz="4400" b="1" cap="none" dirty="0" smtClean="0">
                <a:solidFill>
                  <a:srgbClr val="008F00"/>
                </a:solidFill>
                <a:cs typeface="Calibri"/>
              </a:rPr>
              <a:t>Establish CICO Process </a:t>
            </a:r>
            <a:endParaRPr lang="en-US" sz="4400" b="1" cap="none" dirty="0">
              <a:solidFill>
                <a:srgbClr val="008F00"/>
              </a:solidFill>
              <a:cs typeface="Calibri"/>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53400" y="846138"/>
            <a:ext cx="990600" cy="990600"/>
          </a:xfrm>
          <a:prstGeom prst="rect">
            <a:avLst/>
          </a:prstGeom>
          <a:noFill/>
          <a:ln>
            <a:noFill/>
          </a:ln>
        </p:spPr>
      </p:pic>
    </p:spTree>
    <p:extLst>
      <p:ext uri="{BB962C8B-B14F-4D97-AF65-F5344CB8AC3E}">
        <p14:creationId xmlns:p14="http://schemas.microsoft.com/office/powerpoint/2010/main" val="12662460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1494701"/>
              </p:ext>
            </p:extLst>
          </p:nvPr>
        </p:nvGraphicFramePr>
        <p:xfrm>
          <a:off x="304800" y="1828800"/>
          <a:ext cx="8567272" cy="499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457200" y="228600"/>
            <a:ext cx="8229600" cy="685800"/>
          </a:xfrm>
          <a:ln w="57150" cap="flat" cmpd="sng" algn="ctr">
            <a:solidFill>
              <a:srgbClr val="008000"/>
            </a:solidFill>
            <a:prstDash val="solid"/>
            <a:miter lim="800000"/>
            <a:headEnd type="none" w="med" len="med"/>
            <a:tailEnd type="none" w="med" len="med"/>
          </a:ln>
        </p:spPr>
        <p:txBody>
          <a:bodyPr/>
          <a:lstStyle/>
          <a:p>
            <a:r>
              <a:rPr lang="en-US" sz="5400" b="1" cap="small" dirty="0" smtClean="0">
                <a:latin typeface="+mj-lt"/>
              </a:rPr>
              <a:t>Training Expectations:</a:t>
            </a:r>
            <a:endParaRPr lang="en-US" sz="5400" b="1" cap="small" dirty="0">
              <a:latin typeface="+mj-lt"/>
            </a:endParaRPr>
          </a:p>
        </p:txBody>
      </p:sp>
      <p:sp>
        <p:nvSpPr>
          <p:cNvPr id="6" name="TextBox 5"/>
          <p:cNvSpPr txBox="1"/>
          <p:nvPr/>
        </p:nvSpPr>
        <p:spPr>
          <a:xfrm>
            <a:off x="457200" y="1066800"/>
            <a:ext cx="2830998" cy="769441"/>
          </a:xfrm>
          <a:prstGeom prst="rect">
            <a:avLst/>
          </a:prstGeom>
          <a:noFill/>
        </p:spPr>
        <p:txBody>
          <a:bodyPr wrap="none" rtlCol="0">
            <a:spAutoFit/>
          </a:bodyPr>
          <a:lstStyle/>
          <a:p>
            <a:r>
              <a:rPr lang="en-US" sz="4400" cap="small" dirty="0" smtClean="0">
                <a:solidFill>
                  <a:srgbClr val="008000"/>
                </a:solidFill>
                <a:latin typeface="+mj-lt"/>
              </a:rPr>
              <a:t>RESPECT…</a:t>
            </a:r>
            <a:endParaRPr lang="en-US" sz="4400" cap="small" dirty="0">
              <a:solidFill>
                <a:srgbClr val="008000"/>
              </a:solidFill>
              <a:latin typeface="+mj-lt"/>
            </a:endParaRPr>
          </a:p>
        </p:txBody>
      </p:sp>
      <p:pic>
        <p:nvPicPr>
          <p:cNvPr id="10" name="Picture 9"/>
          <p:cNvPicPr>
            <a:picLocks noChangeAspect="1"/>
          </p:cNvPicPr>
          <p:nvPr/>
        </p:nvPicPr>
        <p:blipFill>
          <a:blip r:embed="rId8"/>
          <a:stretch>
            <a:fillRect/>
          </a:stretch>
        </p:blipFill>
        <p:spPr>
          <a:xfrm>
            <a:off x="8077200" y="533400"/>
            <a:ext cx="1066800" cy="1066800"/>
          </a:xfrm>
          <a:prstGeom prst="rect">
            <a:avLst/>
          </a:prstGeom>
        </p:spPr>
      </p:pic>
    </p:spTree>
    <p:extLst>
      <p:ext uri="{BB962C8B-B14F-4D97-AF65-F5344CB8AC3E}">
        <p14:creationId xmlns:p14="http://schemas.microsoft.com/office/powerpoint/2010/main" val="3851414643"/>
      </p:ext>
    </p:extLst>
  </p:cSld>
  <p:clrMapOvr>
    <a:masterClrMapping/>
  </p:clrMapOvr>
  <p:transition>
    <p:circl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620000" cy="4830763"/>
          </a:xfrm>
        </p:spPr>
        <p:txBody>
          <a:bodyPr>
            <a:normAutofit/>
          </a:bodyPr>
          <a:lstStyle/>
          <a:p>
            <a:r>
              <a:rPr lang="en-US" sz="2800" b="0" dirty="0" smtClean="0">
                <a:cs typeface="Calibri"/>
              </a:rPr>
              <a:t>Think proactively about the following possible scheduling scenarios: </a:t>
            </a:r>
          </a:p>
          <a:p>
            <a:pPr lvl="1" indent="-342900">
              <a:buFont typeface="Arial"/>
              <a:buChar char="•"/>
            </a:pPr>
            <a:r>
              <a:rPr lang="en-US" sz="2400" b="0" dirty="0" smtClean="0">
                <a:cs typeface="Calibri"/>
              </a:rPr>
              <a:t>Students arriving early or being dismissed early </a:t>
            </a:r>
          </a:p>
          <a:p>
            <a:pPr lvl="1" indent="-342900">
              <a:buFont typeface="Arial"/>
              <a:buChar char="•"/>
            </a:pPr>
            <a:r>
              <a:rPr lang="en-US" sz="2400" b="0" dirty="0" smtClean="0">
                <a:cs typeface="Calibri"/>
              </a:rPr>
              <a:t>Students who use bus, walk/bike, get dropped off</a:t>
            </a:r>
          </a:p>
          <a:p>
            <a:pPr lvl="1" indent="-342900">
              <a:buFont typeface="Arial"/>
              <a:buChar char="•"/>
            </a:pPr>
            <a:r>
              <a:rPr lang="en-US" sz="2400" b="0" dirty="0" smtClean="0">
                <a:cs typeface="Calibri"/>
              </a:rPr>
              <a:t>Days during which a field trip or assembly   occurs</a:t>
            </a:r>
          </a:p>
          <a:p>
            <a:pPr lvl="1" indent="-342900">
              <a:buFont typeface="Arial"/>
              <a:buChar char="•"/>
            </a:pPr>
            <a:r>
              <a:rPr lang="en-US" sz="2400" b="0" dirty="0" smtClean="0">
                <a:cs typeface="Calibri"/>
              </a:rPr>
              <a:t>Substitute staff</a:t>
            </a:r>
          </a:p>
          <a:p>
            <a:pPr>
              <a:buNone/>
            </a:pPr>
            <a:endParaRPr lang="en-US" sz="2800" dirty="0">
              <a:solidFill>
                <a:srgbClr val="4E4E4E"/>
              </a:solidFill>
            </a:endParaRPr>
          </a:p>
        </p:txBody>
      </p:sp>
      <p:sp>
        <p:nvSpPr>
          <p:cNvPr id="4" name="Title 1"/>
          <p:cNvSpPr txBox="1">
            <a:spLocks/>
          </p:cNvSpPr>
          <p:nvPr/>
        </p:nvSpPr>
        <p:spPr>
          <a:xfrm>
            <a:off x="304800" y="152400"/>
            <a:ext cx="8505904" cy="931551"/>
          </a:xfrm>
          <a:prstGeom prst="rect">
            <a:avLst/>
          </a:prstGeom>
          <a:solidFill>
            <a:schemeClr val="bg1"/>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sz="4400" b="1" cap="none" dirty="0" smtClean="0">
                <a:solidFill>
                  <a:srgbClr val="008F00"/>
                </a:solidFill>
                <a:cs typeface="Calibri"/>
              </a:rPr>
              <a:t>Contingency Planning</a:t>
            </a:r>
            <a:endParaRPr lang="en-US" sz="4400" b="1" cap="none" dirty="0">
              <a:solidFill>
                <a:srgbClr val="008F00"/>
              </a:solidFill>
              <a:cs typeface="Calibri"/>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600"/>
            <a:ext cx="990600" cy="990600"/>
          </a:xfrm>
          <a:prstGeom prst="rect">
            <a:avLst/>
          </a:prstGeom>
          <a:noFill/>
          <a:ln>
            <a:noFill/>
          </a:ln>
        </p:spPr>
      </p:pic>
    </p:spTree>
    <p:extLst>
      <p:ext uri="{BB962C8B-B14F-4D97-AF65-F5344CB8AC3E}">
        <p14:creationId xmlns:p14="http://schemas.microsoft.com/office/powerpoint/2010/main" val="23413486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Coordinator Tasks </a:t>
            </a:r>
            <a:endParaRPr lang="en-US" dirty="0">
              <a:solidFill>
                <a:srgbClr val="008F00"/>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600"/>
            <a:ext cx="990600" cy="990600"/>
          </a:xfrm>
          <a:prstGeom prst="rect">
            <a:avLst/>
          </a:prstGeom>
          <a:noFill/>
          <a:ln>
            <a:noFill/>
          </a:ln>
        </p:spPr>
      </p:pic>
      <p:graphicFrame>
        <p:nvGraphicFramePr>
          <p:cNvPr id="6" name="Content Placeholder 5"/>
          <p:cNvGraphicFramePr>
            <a:graphicFrameLocks noGrp="1"/>
          </p:cNvGraphicFramePr>
          <p:nvPr>
            <p:ph idx="1"/>
            <p:extLst>
              <p:ext uri="{D42A27DB-BD31-4B8C-83A1-F6EECF244321}">
                <p14:modId xmlns:p14="http://schemas.microsoft.com/office/powerpoint/2010/main" val="138327098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21475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2" pitchFamily="18" charset="2"/>
              <a:buChar char=""/>
              <a:defRPr/>
            </a:pPr>
            <a:endParaRPr lang="en-US"/>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550275" cy="542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587641" y="4014062"/>
            <a:ext cx="2200759" cy="156966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3200" dirty="0">
                <a:solidFill>
                  <a:srgbClr val="000000"/>
                </a:solidFill>
                <a:latin typeface="Calibri"/>
                <a:cs typeface="Calibri"/>
              </a:rPr>
              <a:t>**Takes 1-2 minutes for most kids</a:t>
            </a:r>
          </a:p>
        </p:txBody>
      </p:sp>
      <p:sp>
        <p:nvSpPr>
          <p:cNvPr id="6" name="Title 1"/>
          <p:cNvSpPr txBox="1">
            <a:spLocks/>
          </p:cNvSpPr>
          <p:nvPr/>
        </p:nvSpPr>
        <p:spPr>
          <a:xfrm>
            <a:off x="380999" y="218267"/>
            <a:ext cx="8550275" cy="924734"/>
          </a:xfrm>
          <a:prstGeom prst="rect">
            <a:avLst/>
          </a:prstGeom>
          <a:solidFill>
            <a:schemeClr val="bg1"/>
          </a:solidFill>
        </p:spPr>
        <p:txBody>
          <a:bodyPr vert="horz" wrap="square" lIns="91440" tIns="45720" rIns="91440" bIns="45720" numCol="1" rtlCol="0" anchor="b"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cap="none" dirty="0" smtClean="0">
                <a:solidFill>
                  <a:srgbClr val="008F00"/>
                </a:solidFill>
                <a:latin typeface="Calibri"/>
                <a:cs typeface="Calibri"/>
              </a:rPr>
              <a:t>Morning Check </a:t>
            </a:r>
            <a:r>
              <a:rPr lang="en-US" cap="none" dirty="0">
                <a:solidFill>
                  <a:srgbClr val="008F00"/>
                </a:solidFill>
                <a:latin typeface="Calibri"/>
                <a:cs typeface="Calibri"/>
              </a:rPr>
              <a:t>I</a:t>
            </a:r>
            <a:r>
              <a:rPr lang="en-US" cap="none" dirty="0" smtClean="0">
                <a:solidFill>
                  <a:srgbClr val="008F00"/>
                </a:solidFill>
                <a:latin typeface="Calibri"/>
                <a:cs typeface="Calibri"/>
              </a:rPr>
              <a:t>n/Afternoon Check Out</a:t>
            </a:r>
            <a:endParaRPr lang="en-US" cap="none" dirty="0">
              <a:solidFill>
                <a:srgbClr val="008F00"/>
              </a:solidFill>
              <a:latin typeface="Calibri"/>
              <a:cs typeface="Calibri"/>
            </a:endParaRPr>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153400" y="609600"/>
            <a:ext cx="990600" cy="990600"/>
          </a:xfrm>
          <a:prstGeom prst="rect">
            <a:avLst/>
          </a:prstGeom>
          <a:noFill/>
          <a:ln>
            <a:noFill/>
          </a:ln>
        </p:spPr>
      </p:pic>
    </p:spTree>
    <p:extLst>
      <p:ext uri="{BB962C8B-B14F-4D97-AF65-F5344CB8AC3E}">
        <p14:creationId xmlns:p14="http://schemas.microsoft.com/office/powerpoint/2010/main" val="159589748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49385"/>
          </a:xfrm>
          <a:solidFill>
            <a:schemeClr val="bg1"/>
          </a:solidFill>
        </p:spPr>
        <p:txBody>
          <a:bodyPr>
            <a:normAutofit fontScale="90000"/>
          </a:bodyPr>
          <a:lstStyle/>
          <a:p>
            <a:r>
              <a:rPr lang="en-US" dirty="0">
                <a:solidFill>
                  <a:srgbClr val="008F00"/>
                </a:solidFill>
              </a:rPr>
              <a:t>Coordinator/Data Analyst Meeting Preparation</a:t>
            </a:r>
          </a:p>
        </p:txBody>
      </p:sp>
      <p:pic>
        <p:nvPicPr>
          <p:cNvPr id="10" name="Content Placeholder 9" descr="Screen Shot 2016-02-08 at 5.43.07 PM.png"/>
          <p:cNvPicPr>
            <a:picLocks noGrp="1" noChangeAspect="1"/>
          </p:cNvPicPr>
          <p:nvPr>
            <p:ph idx="1"/>
          </p:nvPr>
        </p:nvPicPr>
        <p:blipFill>
          <a:blip r:embed="rId3">
            <a:extLst>
              <a:ext uri="{28A0092B-C50C-407E-A947-70E740481C1C}">
                <a14:useLocalDpi xmlns:a14="http://schemas.microsoft.com/office/drawing/2010/main" val="0"/>
              </a:ext>
            </a:extLst>
          </a:blip>
          <a:srcRect t="10333" b="10333"/>
          <a:stretch>
            <a:fillRect/>
          </a:stretch>
        </p:blipFill>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8153400" y="609600"/>
            <a:ext cx="990600" cy="99060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19016578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expectations</a:t>
            </a:r>
          </a:p>
          <a:p>
            <a:pPr lvl="0">
              <a:buFont typeface="Wingdings" panose="05000000000000000000" pitchFamily="2" charset="2"/>
              <a:buChar char="q"/>
            </a:pPr>
            <a:r>
              <a:rPr lang="en-US" sz="2000" dirty="0"/>
              <a:t>Establish the Tier 2 strategy within the school so that it does not need unique development for each participating student </a:t>
            </a:r>
            <a:endParaRPr lang="en-US" sz="2000" dirty="0" smtClean="0"/>
          </a:p>
          <a:p>
            <a:pPr lvl="0">
              <a:buFont typeface="Wingdings" panose="05000000000000000000" pitchFamily="2" charset="2"/>
              <a:buChar char="q"/>
            </a:pPr>
            <a:r>
              <a:rPr lang="en-US" sz="2000" dirty="0">
                <a:ea typeface="Britannic Bold" pitchFamily="-108" charset="0"/>
                <a:cs typeface="Britannic Bold" pitchFamily="-108" charset="0"/>
              </a:rPr>
              <a:t>Ensure the strategy includes increased structure and predictability for students.</a:t>
            </a:r>
            <a:endParaRPr lang="en-US" sz="2000" dirty="0"/>
          </a:p>
          <a:p>
            <a:pPr lvl="0">
              <a:buFont typeface="Wingdings" panose="05000000000000000000" pitchFamily="2" charset="2"/>
              <a:buChar char="q"/>
            </a:pPr>
            <a:r>
              <a:rPr lang="en-US" sz="2000" dirty="0"/>
              <a:t>Develop clear decision rules that address match to both student need and to the current school context, culture, and resources</a:t>
            </a:r>
          </a:p>
          <a:p>
            <a:pPr>
              <a:buFont typeface="Wingdings" panose="05000000000000000000" pitchFamily="2" charset="2"/>
              <a:buChar char="q"/>
            </a:pPr>
            <a:r>
              <a:rPr lang="en-US" sz="2000" dirty="0"/>
              <a:t>Plan for generalization and maintenance of skills </a:t>
            </a:r>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Guidelines for Implementing Tier 2 Practices </a:t>
            </a:r>
            <a:endParaRPr lang="en-US" sz="3200" b="1" dirty="0">
              <a:solidFill>
                <a:srgbClr val="FFFFFF"/>
              </a:solidFill>
            </a:endParaRPr>
          </a:p>
        </p:txBody>
      </p:sp>
      <p:pic>
        <p:nvPicPr>
          <p:cNvPr id="6" name="Picture 5"/>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2883" y="1131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Tree>
    <p:extLst>
      <p:ext uri="{BB962C8B-B14F-4D97-AF65-F5344CB8AC3E}">
        <p14:creationId xmlns:p14="http://schemas.microsoft.com/office/powerpoint/2010/main" val="35832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3" end="3"/>
                                            </p:txEl>
                                          </p:spTgt>
                                        </p:tgtEl>
                                      </p:cBhvr>
                                    </p:animEffect>
                                    <p:set>
                                      <p:cBhvr>
                                        <p:cTn id="13" dur="1" fill="hold">
                                          <p:stCondLst>
                                            <p:cond delay="499"/>
                                          </p:stCondLst>
                                        </p:cTn>
                                        <p:tgtEl>
                                          <p:spTgt spid="3">
                                            <p:txEl>
                                              <p:pRg st="3" end="3"/>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4" end="4"/>
                                            </p:txEl>
                                          </p:spTgt>
                                        </p:tgtEl>
                                      </p:cBhvr>
                                    </p:animEffect>
                                    <p:set>
                                      <p:cBhvr>
                                        <p:cTn id="16" dur="1" fill="hold">
                                          <p:stCondLst>
                                            <p:cond delay="499"/>
                                          </p:stCondLst>
                                        </p:cTn>
                                        <p:tgtEl>
                                          <p:spTgt spid="3">
                                            <p:txEl>
                                              <p:pRg st="4" end="4"/>
                                            </p:txEl>
                                          </p:spTgt>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3">
                                            <p:txEl>
                                              <p:pRg st="5" end="5"/>
                                            </p:txEl>
                                          </p:spTgt>
                                        </p:tgtEl>
                                      </p:cBhvr>
                                    </p:animEffect>
                                    <p:set>
                                      <p:cBhvr>
                                        <p:cTn id="19"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solidFill>
                  <a:srgbClr val="000000"/>
                </a:solidFill>
                <a:latin typeface="Franklin Gothic Medium"/>
              </a:rPr>
              <a:t>Work as team </a:t>
            </a:r>
            <a:r>
              <a:rPr lang="en-US" sz="2200" dirty="0" smtClean="0">
                <a:solidFill>
                  <a:srgbClr val="000000"/>
                </a:solidFill>
                <a:latin typeface="Franklin Gothic Medium"/>
              </a:rPr>
              <a:t>for  20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3200" b="1" dirty="0">
                <a:solidFill>
                  <a:srgbClr val="0070C0"/>
                </a:solidFill>
              </a:rPr>
              <a:t>Activity:</a:t>
            </a:r>
            <a:br>
              <a:rPr lang="en-US" sz="3200" b="1" dirty="0">
                <a:solidFill>
                  <a:srgbClr val="0070C0"/>
                </a:solidFill>
              </a:rPr>
            </a:br>
            <a:r>
              <a:rPr lang="en-US" sz="3200" dirty="0" smtClean="0">
                <a:solidFill>
                  <a:srgbClr val="0070C0"/>
                </a:solidFill>
              </a:rPr>
              <a:t>Tier 2 Procedures   </a:t>
            </a:r>
            <a:endParaRPr lang="en-US" sz="3200" b="1" i="1" dirty="0">
              <a:solidFill>
                <a:srgbClr val="0070C0"/>
              </a:solidFill>
            </a:endParaRPr>
          </a:p>
        </p:txBody>
      </p:sp>
      <p:sp>
        <p:nvSpPr>
          <p:cNvPr id="139268" name="Rectangle 3"/>
          <p:cNvSpPr>
            <a:spLocks noGrp="1" noChangeArrowheads="1"/>
          </p:cNvSpPr>
          <p:nvPr>
            <p:ph type="body" idx="1"/>
          </p:nvPr>
        </p:nvSpPr>
        <p:spPr>
          <a:xfrm>
            <a:off x="2362200" y="1600200"/>
            <a:ext cx="6477000" cy="4724400"/>
          </a:xfrm>
          <a:solidFill>
            <a:srgbClr val="FFFFFF"/>
          </a:solidFill>
        </p:spPr>
        <p:txBody>
          <a:bodyPr/>
          <a:lstStyle/>
          <a:p>
            <a:pPr eaLnBrk="1" hangingPunct="1">
              <a:lnSpc>
                <a:spcPct val="90000"/>
              </a:lnSpc>
            </a:pPr>
            <a:r>
              <a:rPr lang="en-US" sz="2400" dirty="0" smtClean="0">
                <a:latin typeface="+mj-lt"/>
              </a:rPr>
              <a:t>Discuss Logistics: </a:t>
            </a:r>
          </a:p>
          <a:p>
            <a:pPr lvl="1" eaLnBrk="1" hangingPunct="1">
              <a:lnSpc>
                <a:spcPct val="90000"/>
              </a:lnSpc>
            </a:pPr>
            <a:r>
              <a:rPr lang="en-US" sz="2000" dirty="0" smtClean="0">
                <a:latin typeface="+mj-lt"/>
              </a:rPr>
              <a:t>Location</a:t>
            </a:r>
          </a:p>
          <a:p>
            <a:pPr lvl="1" eaLnBrk="1" hangingPunct="1">
              <a:lnSpc>
                <a:spcPct val="90000"/>
              </a:lnSpc>
            </a:pPr>
            <a:r>
              <a:rPr lang="en-US" sz="2000" dirty="0" smtClean="0">
                <a:latin typeface="+mj-lt"/>
              </a:rPr>
              <a:t>Contingencies</a:t>
            </a:r>
          </a:p>
          <a:p>
            <a:pPr lvl="1" eaLnBrk="1" hangingPunct="1">
              <a:lnSpc>
                <a:spcPct val="90000"/>
              </a:lnSpc>
            </a:pPr>
            <a:r>
              <a:rPr lang="en-US" sz="2000" dirty="0" smtClean="0">
                <a:latin typeface="+mj-lt"/>
              </a:rPr>
              <a:t>Personnel</a:t>
            </a:r>
          </a:p>
          <a:p>
            <a:pPr lvl="1" eaLnBrk="1" hangingPunct="1">
              <a:lnSpc>
                <a:spcPct val="90000"/>
              </a:lnSpc>
            </a:pPr>
            <a:r>
              <a:rPr lang="en-US" sz="2000" dirty="0" smtClean="0">
                <a:latin typeface="+mj-lt"/>
              </a:rPr>
              <a:t>Materials </a:t>
            </a:r>
          </a:p>
          <a:p>
            <a:pPr eaLnBrk="1" hangingPunct="1">
              <a:lnSpc>
                <a:spcPct val="90000"/>
              </a:lnSpc>
            </a:pPr>
            <a:r>
              <a:rPr lang="en-US" sz="2400" dirty="0" smtClean="0">
                <a:latin typeface="+mj-lt"/>
              </a:rPr>
              <a:t>Review Coordinator Tasks, and CICO Fidelity Checklist (Appendix F-5)</a:t>
            </a:r>
          </a:p>
          <a:p>
            <a:pPr eaLnBrk="1" hangingPunct="1">
              <a:lnSpc>
                <a:spcPct val="90000"/>
              </a:lnSpc>
            </a:pPr>
            <a:r>
              <a:rPr lang="en-US" sz="2400" dirty="0" smtClean="0">
                <a:latin typeface="+mj-lt"/>
              </a:rPr>
              <a:t>Add any additional items to your action plan</a:t>
            </a:r>
          </a:p>
          <a:p>
            <a:pPr eaLnBrk="1" hangingPunct="1">
              <a:lnSpc>
                <a:spcPct val="90000"/>
              </a:lnSpc>
            </a:pPr>
            <a:r>
              <a:rPr lang="en-US" sz="2400" dirty="0" smtClean="0">
                <a:latin typeface="+mj-lt"/>
              </a:rPr>
              <a:t>Present </a:t>
            </a:r>
            <a:r>
              <a:rPr lang="en-US" sz="2400" dirty="0">
                <a:latin typeface="+mj-lt"/>
              </a:rPr>
              <a:t>2-3 “</a:t>
            </a:r>
            <a:r>
              <a:rPr lang="en-US" sz="2400" b="1" dirty="0">
                <a:latin typeface="+mj-lt"/>
              </a:rPr>
              <a:t>big ideas</a:t>
            </a:r>
            <a:r>
              <a:rPr lang="en-US" sz="2400" dirty="0">
                <a:latin typeface="+mj-lt"/>
              </a:rPr>
              <a:t>” from your group (1 min. reports) </a:t>
            </a:r>
            <a:endParaRPr lang="en-US" sz="2400" dirty="0" smtClean="0">
              <a:latin typeface="+mj-lt"/>
            </a:endParaRP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407891426"/>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FFFC00">
              <a:alpha val="75000"/>
            </a:srgbClr>
          </a:solidFill>
          <a:ln w="9525">
            <a:solidFill>
              <a:schemeClr val="tx1"/>
            </a:solidFill>
            <a:miter lim="800000"/>
            <a:headEnd/>
            <a:tailEnd/>
          </a:ln>
          <a:effectLst/>
        </p:spPr>
        <p:txBody>
          <a:bodyPr wrap="square" anchor="ctr">
            <a:prstTxWarp prst="textNoShape">
              <a:avLst/>
            </a:prstTxWarp>
          </a:bodyPr>
          <a:lstStyle/>
          <a:p>
            <a:pPr algn="ctr">
              <a:defRPr/>
            </a:pPr>
            <a:r>
              <a:rPr lang="en-US" sz="7200" b="1" dirty="0" smtClean="0">
                <a:latin typeface="+mj-lt"/>
                <a:ea typeface="Britannic Bold" pitchFamily="-108" charset="0"/>
                <a:cs typeface="Britannic Bold" pitchFamily="-108" charset="0"/>
              </a:rPr>
              <a:t> Developing Interventions: Social Skills Groups  </a:t>
            </a:r>
            <a:endParaRPr lang="en-US" sz="7200" b="1" dirty="0">
              <a:latin typeface="+mj-lt"/>
              <a:ea typeface="Britannic Bold" pitchFamily="-108" charset="0"/>
              <a:cs typeface="Britannic Bold" pitchFamily="-108"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3141164406"/>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a:t>
            </a:r>
            <a:r>
              <a:rPr lang="en-US" sz="1800" b="1" dirty="0" smtClean="0"/>
              <a:t>skills</a:t>
            </a:r>
          </a:p>
          <a:p>
            <a:pPr marL="400050" lvl="1" indent="0" eaLnBrk="1" hangingPunct="1">
              <a:buNone/>
            </a:pPr>
            <a:r>
              <a:rPr lang="en-US" sz="1800" b="1" dirty="0"/>
              <a:t>4d:  Ensure the Tier 2 strategy does not need unique development for each participating student </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200516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Installing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000" dirty="0"/>
              <a:t>Ensure the Tier 2 strategy includes a formal process for </a:t>
            </a:r>
            <a:r>
              <a:rPr lang="en-US" sz="2000" b="1" dirty="0"/>
              <a:t>teaching</a:t>
            </a:r>
            <a:r>
              <a:rPr lang="en-US" sz="2000" dirty="0"/>
              <a:t> student skills and appropriate behaviors</a:t>
            </a:r>
          </a:p>
          <a:p>
            <a:pPr lvl="0">
              <a:buFont typeface="Wingdings" panose="05000000000000000000" pitchFamily="2" charset="2"/>
              <a:buChar char="q"/>
            </a:pPr>
            <a:r>
              <a:rPr lang="en-US" sz="2000" dirty="0"/>
              <a:t>Ensure the strategy includes </a:t>
            </a:r>
            <a:r>
              <a:rPr lang="en-US" sz="2000" b="1" dirty="0"/>
              <a:t>increased structure and predictability</a:t>
            </a:r>
            <a:r>
              <a:rPr lang="en-US" sz="2000" dirty="0"/>
              <a:t> for students</a:t>
            </a:r>
          </a:p>
          <a:p>
            <a:pPr lvl="0">
              <a:buFont typeface="Wingdings" panose="05000000000000000000" pitchFamily="2" charset="2"/>
              <a:buChar char="q"/>
            </a:pPr>
            <a:r>
              <a:rPr lang="en-US" sz="2000" dirty="0"/>
              <a:t>Ensure the strategy includes regular </a:t>
            </a:r>
            <a:r>
              <a:rPr lang="en-US" sz="2000" b="1" dirty="0"/>
              <a:t>opportunities</a:t>
            </a:r>
            <a:r>
              <a:rPr lang="en-US" sz="2000" dirty="0"/>
              <a:t> for students to </a:t>
            </a:r>
            <a:r>
              <a:rPr lang="en-US" sz="2000" b="1" dirty="0"/>
              <a:t>perform</a:t>
            </a:r>
            <a:r>
              <a:rPr lang="en-US" sz="2000" dirty="0"/>
              <a:t> and get </a:t>
            </a:r>
            <a:r>
              <a:rPr lang="en-US" sz="2000" b="1" dirty="0"/>
              <a:t>feedback</a:t>
            </a:r>
            <a:r>
              <a:rPr lang="en-US" sz="2000" dirty="0"/>
              <a:t> on appropriate behaviors and skills </a:t>
            </a:r>
          </a:p>
          <a:p>
            <a:pPr lvl="0">
              <a:buFont typeface="Wingdings" panose="05000000000000000000" pitchFamily="2" charset="2"/>
              <a:buChar char="q"/>
            </a:pPr>
            <a:r>
              <a:rPr lang="en-US" sz="2000" dirty="0"/>
              <a:t>A document exists that describes the support process and procedures for each selected practice including all supporting materials</a:t>
            </a:r>
          </a:p>
          <a:p>
            <a:pPr lvl="0">
              <a:buFont typeface="Wingdings" panose="05000000000000000000" pitchFamily="2" charset="2"/>
              <a:buChar char="q"/>
            </a:pPr>
            <a:r>
              <a:rPr lang="en-US" sz="2000" dirty="0"/>
              <a:t>Staff are informed on support details and provide feedback</a:t>
            </a:r>
          </a:p>
          <a:p>
            <a:pPr lvl="0">
              <a:buFont typeface="Wingdings" panose="05000000000000000000" pitchFamily="2" charset="2"/>
              <a:buChar char="q"/>
            </a:pPr>
            <a:r>
              <a:rPr lang="en-US" sz="2000" dirty="0"/>
              <a:t>Orientation materials provide information for staff/substitutes who have students using the practice</a:t>
            </a:r>
          </a:p>
          <a:p>
            <a:pPr>
              <a:buFont typeface="Wingdings" panose="05000000000000000000" pitchFamily="2" charset="2"/>
              <a:buChar char="q"/>
            </a:pPr>
            <a:r>
              <a:rPr lang="en-US" sz="2000" dirty="0"/>
              <a:t>Fidelity of implementation measure is established and planned for </a:t>
            </a:r>
            <a:r>
              <a:rPr lang="en-US" sz="2000" dirty="0" smtClean="0"/>
              <a:t>use</a:t>
            </a:r>
            <a:endParaRPr lang="en-US" sz="20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5929892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Social Skills Training</a:t>
            </a:r>
            <a:endParaRPr lang="en-US" dirty="0">
              <a:solidFill>
                <a:srgbClr val="008F00"/>
              </a:solidFill>
            </a:endParaRPr>
          </a:p>
        </p:txBody>
      </p:sp>
      <p:sp>
        <p:nvSpPr>
          <p:cNvPr id="3" name="Content Placeholder 2"/>
          <p:cNvSpPr>
            <a:spLocks noGrp="1"/>
          </p:cNvSpPr>
          <p:nvPr>
            <p:ph idx="1"/>
          </p:nvPr>
        </p:nvSpPr>
        <p:spPr>
          <a:xfrm>
            <a:off x="455141" y="1600200"/>
            <a:ext cx="8229600" cy="4830763"/>
          </a:xfrm>
        </p:spPr>
        <p:txBody>
          <a:bodyPr/>
          <a:lstStyle/>
          <a:p>
            <a:pPr>
              <a:buFont typeface="Wingdings" panose="05000000000000000000" pitchFamily="2" charset="2"/>
              <a:buChar char="q"/>
            </a:pPr>
            <a:r>
              <a:rPr lang="en-US" sz="2000" dirty="0"/>
              <a:t>Social Skills Training: Social Skills Training includes </a:t>
            </a:r>
            <a:r>
              <a:rPr lang="en-US" sz="2000" b="1" dirty="0">
                <a:solidFill>
                  <a:srgbClr val="008F00"/>
                </a:solidFill>
              </a:rPr>
              <a:t>direct instruction </a:t>
            </a:r>
            <a:r>
              <a:rPr lang="en-US" sz="2000" dirty="0"/>
              <a:t>of appropriate social behavior.  Instruction can be delivered to small targeted groups of students.  Direct instruction includes </a:t>
            </a:r>
            <a:r>
              <a:rPr lang="en-US" sz="2000" b="1" dirty="0">
                <a:solidFill>
                  <a:srgbClr val="008F00"/>
                </a:solidFill>
              </a:rPr>
              <a:t>modeling</a:t>
            </a:r>
            <a:r>
              <a:rPr lang="en-US" sz="2000" dirty="0"/>
              <a:t> of appropriate behavior, </a:t>
            </a:r>
            <a:r>
              <a:rPr lang="en-US" sz="2000" b="1" dirty="0">
                <a:solidFill>
                  <a:srgbClr val="008F00"/>
                </a:solidFill>
              </a:rPr>
              <a:t>feedback</a:t>
            </a:r>
            <a:r>
              <a:rPr lang="en-US" sz="2000" dirty="0"/>
              <a:t> on behavior, and opportunities to </a:t>
            </a:r>
            <a:r>
              <a:rPr lang="en-US" sz="2000" b="1" dirty="0">
                <a:solidFill>
                  <a:srgbClr val="008F00"/>
                </a:solidFill>
              </a:rPr>
              <a:t>practice</a:t>
            </a:r>
            <a:r>
              <a:rPr lang="en-US" sz="2000" dirty="0"/>
              <a:t> appropriate behavior (Hawken et al., 2009). </a:t>
            </a:r>
          </a:p>
          <a:p>
            <a:pPr lvl="0"/>
            <a:endParaRPr lang="en-US" sz="2000" cap="small" dirty="0" smtClean="0"/>
          </a:p>
          <a:p>
            <a:r>
              <a:rPr lang="en-US" sz="2000" b="1" dirty="0" smtClean="0"/>
              <a:t>Social Skills Training Practice </a:t>
            </a:r>
            <a:r>
              <a:rPr lang="en-US" sz="2000" b="1" dirty="0"/>
              <a:t>Features:</a:t>
            </a:r>
          </a:p>
          <a:p>
            <a:pPr lvl="1"/>
            <a:r>
              <a:rPr lang="en-US" sz="2000" dirty="0"/>
              <a:t>Increased positive adult contact</a:t>
            </a:r>
          </a:p>
          <a:p>
            <a:pPr lvl="1"/>
            <a:r>
              <a:rPr lang="en-US" sz="2000" dirty="0" smtClean="0"/>
              <a:t>Direct social </a:t>
            </a:r>
            <a:r>
              <a:rPr lang="en-US" sz="2000" dirty="0"/>
              <a:t>skills </a:t>
            </a:r>
            <a:r>
              <a:rPr lang="en-US" sz="2000" dirty="0" smtClean="0"/>
              <a:t>training</a:t>
            </a:r>
          </a:p>
          <a:p>
            <a:pPr lvl="1"/>
            <a:r>
              <a:rPr lang="en-US" sz="2000" dirty="0" smtClean="0"/>
              <a:t>Direct </a:t>
            </a:r>
            <a:r>
              <a:rPr lang="en-US" sz="2000" dirty="0"/>
              <a:t>link to school-wide behavioral goals and expectations</a:t>
            </a:r>
          </a:p>
          <a:p>
            <a:pPr lvl="1"/>
            <a:r>
              <a:rPr lang="en-US" sz="2000" dirty="0"/>
              <a:t>Frequent </a:t>
            </a:r>
            <a:r>
              <a:rPr lang="en-US" sz="2000" dirty="0" smtClean="0"/>
              <a:t>feedback (Daily or weekly)</a:t>
            </a:r>
            <a:endParaRPr lang="en-US" sz="2000" dirty="0"/>
          </a:p>
          <a:p>
            <a:pPr lvl="1"/>
            <a:r>
              <a:rPr lang="en-US" sz="2000" dirty="0" smtClean="0"/>
              <a:t>Increased home-school communication</a:t>
            </a:r>
          </a:p>
          <a:p>
            <a:pPr lvl="1"/>
            <a:r>
              <a:rPr lang="en-US" sz="2000" dirty="0" smtClean="0"/>
              <a:t>Plans for generalization and maintenance </a:t>
            </a:r>
            <a:endParaRPr lang="en-US" sz="2000" dirty="0"/>
          </a:p>
          <a:p>
            <a:pPr lvl="1"/>
            <a:r>
              <a:rPr lang="en-US" sz="2000" dirty="0"/>
              <a:t>Positive reinforcement contingent on meeting </a:t>
            </a:r>
            <a:r>
              <a:rPr lang="en-US" sz="2000" dirty="0" smtClean="0"/>
              <a:t>skill based goal goals</a:t>
            </a:r>
            <a:endParaRPr lang="en-US" sz="2000" dirty="0"/>
          </a:p>
          <a:p>
            <a:pPr lvl="0"/>
            <a:endParaRPr lang="en-US" cap="small" dirty="0" smtClean="0"/>
          </a:p>
          <a:p>
            <a:pPr lvl="0"/>
            <a:endParaRPr lang="en-US" cap="small" dirty="0"/>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051883" y="218377"/>
            <a:ext cx="990600" cy="990600"/>
          </a:xfrm>
          <a:prstGeom prst="rect">
            <a:avLst/>
          </a:prstGeom>
          <a:noFill/>
          <a:ln>
            <a:noFill/>
          </a:ln>
        </p:spPr>
      </p:pic>
    </p:spTree>
    <p:extLst>
      <p:ext uri="{BB962C8B-B14F-4D97-AF65-F5344CB8AC3E}">
        <p14:creationId xmlns:p14="http://schemas.microsoft.com/office/powerpoint/2010/main" val="3479855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2" y="1543050"/>
            <a:ext cx="1828798" cy="2038350"/>
          </a:xfrm>
          <a:prstGeom prst="rect">
            <a:avLst/>
          </a:prstGeom>
          <a:solidFill>
            <a:srgbClr val="FFFFFF"/>
          </a:solidFill>
          <a:ln w="9525">
            <a:noFill/>
            <a:miter lim="800000"/>
            <a:headEnd/>
            <a:tailEnd/>
          </a:ln>
        </p:spPr>
        <p:txBody>
          <a:bodyPr>
            <a:prstTxWarp prst="textNoShape">
              <a:avLst/>
            </a:prstTxWarp>
          </a:bodyPr>
          <a:lstStyle/>
          <a:p>
            <a:pPr marL="257175" indent="-257175">
              <a:lnSpc>
                <a:spcPct val="90000"/>
              </a:lnSpc>
              <a:spcBef>
                <a:spcPct val="20000"/>
              </a:spcBef>
              <a:buFontTx/>
              <a:buChar char="•"/>
            </a:pPr>
            <a:r>
              <a:rPr lang="en-US" sz="1650" dirty="0" smtClean="0">
                <a:solidFill>
                  <a:srgbClr val="000000"/>
                </a:solidFill>
                <a:latin typeface="Franklin Gothic Medium"/>
                <a:cs typeface="+mn-cs"/>
              </a:rPr>
              <a:t>Coaches/</a:t>
            </a:r>
          </a:p>
          <a:p>
            <a:pPr>
              <a:lnSpc>
                <a:spcPct val="90000"/>
              </a:lnSpc>
              <a:spcBef>
                <a:spcPct val="20000"/>
              </a:spcBef>
            </a:pPr>
            <a:r>
              <a:rPr lang="en-US" sz="1650" dirty="0" smtClean="0">
                <a:solidFill>
                  <a:srgbClr val="000000"/>
                </a:solidFill>
                <a:latin typeface="Franklin Gothic Medium"/>
                <a:cs typeface="+mn-cs"/>
              </a:rPr>
              <a:t>Team Members </a:t>
            </a:r>
            <a:r>
              <a:rPr lang="en-US" sz="1650" dirty="0">
                <a:solidFill>
                  <a:srgbClr val="000000"/>
                </a:solidFill>
                <a:latin typeface="Franklin Gothic Medium"/>
                <a:cs typeface="+mn-cs"/>
              </a:rPr>
              <a:t>1 min</a:t>
            </a:r>
          </a:p>
        </p:txBody>
      </p:sp>
      <p:sp>
        <p:nvSpPr>
          <p:cNvPr id="139267" name="Rectangle 2"/>
          <p:cNvSpPr>
            <a:spLocks noGrp="1" noChangeArrowheads="1"/>
          </p:cNvSpPr>
          <p:nvPr>
            <p:ph type="title"/>
          </p:nvPr>
        </p:nvSpPr>
        <p:spPr>
          <a:xfrm>
            <a:off x="228602" y="200028"/>
            <a:ext cx="8762997" cy="1247771"/>
          </a:xfrm>
          <a:solidFill>
            <a:srgbClr val="FFFFFF"/>
          </a:solidFill>
        </p:spPr>
        <p:txBody>
          <a:bodyPr/>
          <a:lstStyle/>
          <a:p>
            <a:pPr eaLnBrk="1" hangingPunct="1"/>
            <a:r>
              <a:rPr lang="en-US" sz="4000" dirty="0">
                <a:solidFill>
                  <a:srgbClr val="3366FF"/>
                </a:solidFill>
              </a:rPr>
              <a:t>Activity:</a:t>
            </a:r>
            <a:r>
              <a:rPr lang="en-US" sz="3000" dirty="0">
                <a:solidFill>
                  <a:srgbClr val="3366FF"/>
                </a:solidFill>
              </a:rPr>
              <a:t/>
            </a:r>
            <a:br>
              <a:rPr lang="en-US" sz="3000" dirty="0">
                <a:solidFill>
                  <a:srgbClr val="3366FF"/>
                </a:solidFill>
              </a:rPr>
            </a:br>
            <a:r>
              <a:rPr lang="en-US" sz="3000" dirty="0" smtClean="0">
                <a:solidFill>
                  <a:srgbClr val="3366FF"/>
                </a:solidFill>
              </a:rPr>
              <a:t>Please </a:t>
            </a:r>
            <a:r>
              <a:rPr lang="en-US" sz="3000" dirty="0">
                <a:solidFill>
                  <a:srgbClr val="3366FF"/>
                </a:solidFill>
              </a:rPr>
              <a:t>Enter Attendance</a:t>
            </a:r>
            <a:endParaRPr lang="en-US" sz="3000" i="1" dirty="0">
              <a:solidFill>
                <a:srgbClr val="3366FF"/>
              </a:solidFill>
            </a:endParaRPr>
          </a:p>
        </p:txBody>
      </p:sp>
      <p:sp>
        <p:nvSpPr>
          <p:cNvPr id="139268" name="Rectangle 3"/>
          <p:cNvSpPr>
            <a:spLocks noGrp="1" noChangeArrowheads="1"/>
          </p:cNvSpPr>
          <p:nvPr>
            <p:ph type="body" idx="1"/>
          </p:nvPr>
        </p:nvSpPr>
        <p:spPr>
          <a:xfrm>
            <a:off x="2228849" y="1543050"/>
            <a:ext cx="6762749" cy="5010150"/>
          </a:xfrm>
          <a:solidFill>
            <a:srgbClr val="FFFFFF"/>
          </a:solidFill>
        </p:spPr>
        <p:txBody>
          <a:bodyPr/>
          <a:lstStyle/>
          <a:p>
            <a:pPr eaLnBrk="1" hangingPunct="1">
              <a:lnSpc>
                <a:spcPct val="90000"/>
              </a:lnSpc>
            </a:pPr>
            <a:endParaRPr lang="en-US" sz="375" dirty="0">
              <a:latin typeface="+mj-lt"/>
            </a:endParaRPr>
          </a:p>
          <a:p>
            <a:pPr eaLnBrk="1" hangingPunct="1">
              <a:lnSpc>
                <a:spcPct val="90000"/>
              </a:lnSpc>
            </a:pPr>
            <a:r>
              <a:rPr lang="en-US" sz="2000" dirty="0">
                <a:latin typeface="+mj-lt"/>
              </a:rPr>
              <a:t>Coaches, please login on </a:t>
            </a:r>
            <a:r>
              <a:rPr lang="en-US" sz="2000" dirty="0" err="1">
                <a:latin typeface="+mj-lt"/>
              </a:rPr>
              <a:t>nepbis.org</a:t>
            </a:r>
            <a:r>
              <a:rPr lang="en-US" sz="2000" dirty="0">
                <a:latin typeface="+mj-lt"/>
              </a:rPr>
              <a:t>, go to the coaches’ tab, and click on the Team Training Attendance Link.  Follow prompts to enter team attendance.</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8200" y="742950"/>
            <a:ext cx="800100" cy="8001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03970" y="2562225"/>
            <a:ext cx="6057999" cy="3838575"/>
          </a:xfrm>
          <a:prstGeom prst="rect">
            <a:avLst/>
          </a:prstGeom>
        </p:spPr>
      </p:pic>
      <p:sp>
        <p:nvSpPr>
          <p:cNvPr id="4" name="Left Arrow 3"/>
          <p:cNvSpPr/>
          <p:nvPr/>
        </p:nvSpPr>
        <p:spPr>
          <a:xfrm rot="19578596">
            <a:off x="7675832" y="3284943"/>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Left Arrow 8"/>
          <p:cNvSpPr/>
          <p:nvPr/>
        </p:nvSpPr>
        <p:spPr>
          <a:xfrm rot="19578596">
            <a:off x="6151832" y="4656543"/>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2954024251"/>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Social Skills Instruction Works! </a:t>
            </a:r>
            <a:endParaRPr lang="en-US" dirty="0">
              <a:solidFill>
                <a:schemeClr val="bg1"/>
              </a:solidFill>
            </a:endParaRPr>
          </a:p>
        </p:txBody>
      </p:sp>
      <p:sp>
        <p:nvSpPr>
          <p:cNvPr id="3" name="Content Placeholder 2"/>
          <p:cNvSpPr>
            <a:spLocks noGrp="1"/>
          </p:cNvSpPr>
          <p:nvPr>
            <p:ph idx="1"/>
          </p:nvPr>
        </p:nvSpPr>
        <p:spPr/>
        <p:txBody>
          <a:bodyPr/>
          <a:lstStyle/>
          <a:p>
            <a:pPr marL="0" indent="0" algn="ctr">
              <a:buNone/>
            </a:pPr>
            <a:r>
              <a:rPr lang="en-US" b="1" dirty="0" smtClean="0">
                <a:solidFill>
                  <a:srgbClr val="008F00"/>
                </a:solidFill>
              </a:rPr>
              <a:t>Research </a:t>
            </a:r>
            <a:r>
              <a:rPr lang="en-US" b="1" dirty="0">
                <a:solidFill>
                  <a:srgbClr val="008F00"/>
                </a:solidFill>
              </a:rPr>
              <a:t>conducted on social skills interventions demonstrates positive outcomes across ages, level of support needs, and types of skill deficits, especially when specific strategies are included to program for skill maintenance and </a:t>
            </a:r>
            <a:r>
              <a:rPr lang="en-US" b="1" dirty="0" smtClean="0">
                <a:solidFill>
                  <a:srgbClr val="008F00"/>
                </a:solidFill>
              </a:rPr>
              <a:t>generalization</a:t>
            </a:r>
          </a:p>
          <a:p>
            <a:pPr marL="0" indent="0" algn="ctr">
              <a:buNone/>
            </a:pPr>
            <a:r>
              <a:rPr lang="en-US" sz="2400" dirty="0" smtClean="0"/>
              <a:t>(e.g</a:t>
            </a:r>
            <a:r>
              <a:rPr lang="en-US" sz="2400" dirty="0"/>
              <a:t>., Gresham, Sugai, &amp; Horner, 2001; Lane, Menzies, Barton-</a:t>
            </a:r>
            <a:r>
              <a:rPr lang="en-US" sz="2400" dirty="0" err="1"/>
              <a:t>Arwood</a:t>
            </a:r>
            <a:r>
              <a:rPr lang="en-US" sz="2400" dirty="0"/>
              <a:t>, </a:t>
            </a:r>
            <a:r>
              <a:rPr lang="en-US" sz="2400" dirty="0" err="1"/>
              <a:t>Doukas</a:t>
            </a:r>
            <a:r>
              <a:rPr lang="en-US" sz="2400" dirty="0"/>
              <a:t>, &amp; </a:t>
            </a:r>
            <a:r>
              <a:rPr lang="en-US" sz="2400" dirty="0" err="1"/>
              <a:t>Munton</a:t>
            </a:r>
            <a:r>
              <a:rPr lang="en-US" sz="2400" dirty="0"/>
              <a:t>, 2005; Miller, Lane, &amp; </a:t>
            </a:r>
            <a:r>
              <a:rPr lang="en-US" sz="2400" dirty="0" err="1"/>
              <a:t>Wehby</a:t>
            </a:r>
            <a:r>
              <a:rPr lang="en-US" sz="2400" dirty="0"/>
              <a:t>, 2005; Quinn, </a:t>
            </a:r>
            <a:r>
              <a:rPr lang="en-US" sz="2400" dirty="0" err="1"/>
              <a:t>Kavale</a:t>
            </a:r>
            <a:r>
              <a:rPr lang="en-US" sz="2400" dirty="0"/>
              <a:t>, </a:t>
            </a:r>
            <a:r>
              <a:rPr lang="en-US" sz="2400" dirty="0" err="1"/>
              <a:t>Mathur</a:t>
            </a:r>
            <a:r>
              <a:rPr lang="en-US" sz="2400" dirty="0"/>
              <a:t>, Rutherford, &amp; </a:t>
            </a:r>
            <a:r>
              <a:rPr lang="en-US" sz="2400" dirty="0" err="1"/>
              <a:t>Forness</a:t>
            </a:r>
            <a:r>
              <a:rPr lang="en-US" sz="2400" dirty="0"/>
              <a:t>, 1999; Ray and Elliott, 2006). </a:t>
            </a:r>
          </a:p>
          <a:p>
            <a:endParaRPr lang="en-US" dirty="0"/>
          </a:p>
        </p:txBody>
      </p:sp>
    </p:spTree>
    <p:extLst>
      <p:ext uri="{BB962C8B-B14F-4D97-AF65-F5344CB8AC3E}">
        <p14:creationId xmlns:p14="http://schemas.microsoft.com/office/powerpoint/2010/main" val="35281536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a:t>
            </a:r>
            <a:r>
              <a:rPr lang="en-US" sz="1800" b="1" dirty="0" smtClean="0"/>
              <a:t>skills</a:t>
            </a:r>
          </a:p>
          <a:p>
            <a:pPr marL="400050" lvl="1" indent="0" eaLnBrk="1" hangingPunct="1">
              <a:buNone/>
            </a:pPr>
            <a:r>
              <a:rPr lang="en-US" sz="1800" b="1" dirty="0"/>
              <a:t>4d:  Ensure the Tier 2 strategy does not need unique development for each participating student </a:t>
            </a:r>
            <a:r>
              <a:rPr lang="en-US" sz="1800" b="1" dirty="0" smtClean="0"/>
              <a:t> </a:t>
            </a:r>
            <a:endParaRPr lang="en-US" sz="1800" dirty="0" smtClean="0"/>
          </a:p>
        </p:txBody>
      </p:sp>
      <p:sp>
        <p:nvSpPr>
          <p:cNvPr id="2" name="Rounded Rectangle 1"/>
          <p:cNvSpPr/>
          <p:nvPr/>
        </p:nvSpPr>
        <p:spPr>
          <a:xfrm>
            <a:off x="419100" y="3023883"/>
            <a:ext cx="8077200" cy="328917"/>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205547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4a:</a:t>
            </a:r>
            <a:r>
              <a:rPr lang="en-US" sz="3600" dirty="0"/>
              <a:t> </a:t>
            </a:r>
            <a:r>
              <a:rPr lang="en-US" sz="3600" dirty="0">
                <a:solidFill>
                  <a:schemeClr val="bg1"/>
                </a:solidFill>
              </a:rPr>
              <a:t>Identify Personnel to Coordinate and Deliver the Tier 2 Strategy</a:t>
            </a:r>
            <a:r>
              <a:rPr lang="en-US" sz="3600" dirty="0" smtClean="0">
                <a:solidFill>
                  <a:schemeClr val="bg1"/>
                </a:solidFill>
              </a:rPr>
              <a:t>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000" dirty="0"/>
              <a:t>Identify personnel to coordinate and deliver the Tier 2 strategy</a:t>
            </a:r>
          </a:p>
          <a:p>
            <a:pPr lvl="1"/>
            <a:r>
              <a:rPr lang="en-US" sz="2000" dirty="0"/>
              <a:t>Consider:</a:t>
            </a:r>
          </a:p>
          <a:p>
            <a:pPr lvl="2">
              <a:buFont typeface="Wingdings" charset="2"/>
              <a:buChar char="ü"/>
            </a:pPr>
            <a:r>
              <a:rPr lang="en-US" sz="2000" dirty="0"/>
              <a:t>How will the coordinator be trained?</a:t>
            </a:r>
          </a:p>
          <a:p>
            <a:pPr lvl="2">
              <a:buFont typeface="Wingdings" charset="2"/>
              <a:buChar char="ü"/>
            </a:pPr>
            <a:r>
              <a:rPr lang="en-US" sz="2000" dirty="0"/>
              <a:t>Does the coordinator have behavioral expertise?</a:t>
            </a:r>
          </a:p>
          <a:p>
            <a:pPr lvl="2">
              <a:buFont typeface="Wingdings" charset="2"/>
              <a:buChar char="ü"/>
            </a:pPr>
            <a:r>
              <a:rPr lang="en-US" sz="2000" dirty="0"/>
              <a:t>Does the coordinator have time and resources to run the process?</a:t>
            </a:r>
          </a:p>
          <a:p>
            <a:pPr lvl="2">
              <a:buFont typeface="Wingdings" charset="2"/>
              <a:buChar char="ü"/>
            </a:pPr>
            <a:r>
              <a:rPr lang="en-US" sz="2000" dirty="0"/>
              <a:t>Is the coordinator prepared to collect and maintain data systems?</a:t>
            </a:r>
          </a:p>
          <a:p>
            <a:pPr lvl="2">
              <a:buFont typeface="Wingdings" charset="2"/>
              <a:buChar char="ü"/>
            </a:pPr>
            <a:r>
              <a:rPr lang="en-US" sz="2000" dirty="0"/>
              <a:t>Is the composition of the team appropriately representative of the staff?</a:t>
            </a:r>
          </a:p>
          <a:p>
            <a:pPr lvl="0">
              <a:buFont typeface="Wingdings" panose="05000000000000000000" pitchFamily="2" charset="2"/>
              <a:buChar char="q"/>
            </a:pPr>
            <a:endParaRPr lang="en-US" sz="21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846138"/>
            <a:ext cx="838200" cy="838200"/>
          </a:xfrm>
          <a:prstGeom prst="rect">
            <a:avLst/>
          </a:prstGeom>
          <a:noFill/>
          <a:ln>
            <a:noFill/>
          </a:ln>
        </p:spPr>
      </p:pic>
    </p:spTree>
    <p:extLst>
      <p:ext uri="{BB962C8B-B14F-4D97-AF65-F5344CB8AC3E}">
        <p14:creationId xmlns:p14="http://schemas.microsoft.com/office/powerpoint/2010/main" val="16805636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2400" b="1" dirty="0">
                <a:solidFill>
                  <a:srgbClr val="008F00"/>
                </a:solidFill>
              </a:rPr>
              <a:t>Social Skills group </a:t>
            </a:r>
            <a:r>
              <a:rPr lang="en-US" sz="2400" b="1" dirty="0" smtClean="0">
                <a:solidFill>
                  <a:srgbClr val="008F00"/>
                </a:solidFill>
              </a:rPr>
              <a:t>facilitators </a:t>
            </a:r>
            <a:r>
              <a:rPr lang="en-US" sz="2400" b="1" dirty="0">
                <a:solidFill>
                  <a:srgbClr val="008F00"/>
                </a:solidFill>
              </a:rPr>
              <a:t>(ideally 2 per group) </a:t>
            </a:r>
            <a:r>
              <a:rPr lang="en-US" sz="2400" b="1" dirty="0" smtClean="0">
                <a:solidFill>
                  <a:srgbClr val="008F00"/>
                </a:solidFill>
              </a:rPr>
              <a:t>directly teach </a:t>
            </a:r>
            <a:r>
              <a:rPr lang="en-US" sz="2400" b="1" dirty="0">
                <a:solidFill>
                  <a:srgbClr val="008F00"/>
                </a:solidFill>
              </a:rPr>
              <a:t>social skills groups to students. They meet weekly, at minimum, with a small group of students who demonstrate similar social skill deficits. Facilitators also:</a:t>
            </a:r>
          </a:p>
          <a:p>
            <a:pPr>
              <a:buFont typeface="Arial" panose="020B0604020202020204" pitchFamily="34" charset="0"/>
              <a:buChar char="•"/>
            </a:pPr>
            <a:r>
              <a:rPr lang="en-US" sz="2000" dirty="0" smtClean="0"/>
              <a:t>Organize </a:t>
            </a:r>
            <a:r>
              <a:rPr lang="en-US" sz="2000" dirty="0"/>
              <a:t>lesson plans and </a:t>
            </a:r>
            <a:r>
              <a:rPr lang="en-US" sz="2000" dirty="0" smtClean="0"/>
              <a:t>materials</a:t>
            </a:r>
          </a:p>
          <a:p>
            <a:pPr>
              <a:buFont typeface="Arial" panose="020B0604020202020204" pitchFamily="34" charset="0"/>
              <a:buChar char="•"/>
            </a:pPr>
            <a:r>
              <a:rPr lang="en-US" sz="2000" dirty="0"/>
              <a:t>Serve as a communication link with teaching staff who will prompt and reinforce student use of newly learned skills (including skills taught, and variations of the skills that may be recognized as “reasonable approximations” of the target behavior)</a:t>
            </a:r>
          </a:p>
          <a:p>
            <a:pPr lvl="0"/>
            <a:r>
              <a:rPr lang="en-US" sz="2000" dirty="0"/>
              <a:t>Assist classroom teachers as they regularly rate student performance of specific social skills learned during the intervention sessions</a:t>
            </a:r>
            <a:r>
              <a:rPr lang="en-US" sz="2000" dirty="0" smtClean="0"/>
              <a:t>.</a:t>
            </a:r>
            <a:endParaRPr lang="en-US" sz="2400" dirty="0"/>
          </a:p>
          <a:p>
            <a:pPr marL="0" indent="0">
              <a:buNone/>
            </a:pPr>
            <a:endParaRPr lang="en-US" sz="2400" dirty="0"/>
          </a:p>
          <a:p>
            <a:pPr marL="0" lvl="0" indent="0">
              <a:buNone/>
            </a:pPr>
            <a:endParaRPr lang="en-US" dirty="0"/>
          </a:p>
        </p:txBody>
      </p:sp>
      <p:sp>
        <p:nvSpPr>
          <p:cNvPr id="5" name="TextBox 4"/>
          <p:cNvSpPr txBox="1"/>
          <p:nvPr/>
        </p:nvSpPr>
        <p:spPr>
          <a:xfrm>
            <a:off x="76200" y="6400800"/>
            <a:ext cx="4656916" cy="338554"/>
          </a:xfrm>
          <a:prstGeom prst="rect">
            <a:avLst/>
          </a:prstGeom>
          <a:noFill/>
        </p:spPr>
        <p:txBody>
          <a:bodyPr wrap="none" rtlCol="0">
            <a:spAutoFit/>
          </a:bodyPr>
          <a:lstStyle/>
          <a:p>
            <a:r>
              <a:rPr lang="en-US" sz="1600" dirty="0"/>
              <a:t>(2015-2016 MO SW-PBS Tier 2 Team Workbook</a:t>
            </a:r>
            <a:r>
              <a:rPr lang="en-US" sz="1600" dirty="0" smtClean="0"/>
              <a:t>)</a:t>
            </a:r>
            <a:endParaRPr lang="en-US" sz="1600" dirty="0"/>
          </a:p>
        </p:txBody>
      </p:sp>
      <p:sp>
        <p:nvSpPr>
          <p:cNvPr id="6" name="Title 1"/>
          <p:cNvSpPr txBox="1">
            <a:spLocks/>
          </p:cNvSpPr>
          <p:nvPr/>
        </p:nvSpPr>
        <p:spPr bwMode="auto">
          <a:xfrm>
            <a:off x="488066" y="247892"/>
            <a:ext cx="8229600" cy="1143000"/>
          </a:xfrm>
          <a:prstGeom prst="rect">
            <a:avLst/>
          </a:prstGeom>
          <a:solidFill>
            <a:srgbClr val="008F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kern="0" dirty="0" smtClean="0">
                <a:solidFill>
                  <a:schemeClr val="bg1"/>
                </a:solidFill>
              </a:rPr>
              <a:t>Sample Coordinator</a:t>
            </a:r>
          </a:p>
          <a:p>
            <a:r>
              <a:rPr lang="en-US" sz="3600" kern="0" dirty="0" smtClean="0">
                <a:solidFill>
                  <a:schemeClr val="bg1"/>
                </a:solidFill>
              </a:rPr>
              <a:t>Functions / Responsibilities</a:t>
            </a:r>
            <a:endParaRPr lang="en-US" sz="3600" kern="0" dirty="0">
              <a:solidFill>
                <a:schemeClr val="bg1"/>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000" y="781774"/>
            <a:ext cx="990600" cy="990600"/>
          </a:xfrm>
          <a:prstGeom prst="rect">
            <a:avLst/>
          </a:prstGeom>
          <a:noFill/>
          <a:ln>
            <a:noFill/>
          </a:ln>
        </p:spPr>
      </p:pic>
    </p:spTree>
    <p:extLst>
      <p:ext uri="{BB962C8B-B14F-4D97-AF65-F5344CB8AC3E}">
        <p14:creationId xmlns:p14="http://schemas.microsoft.com/office/powerpoint/2010/main" val="132488924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z="2400" dirty="0"/>
              <a:t>Train staff and parents to support the skills intervention</a:t>
            </a:r>
          </a:p>
          <a:p>
            <a:pPr lvl="0"/>
            <a:r>
              <a:rPr lang="en-US" sz="2400" dirty="0"/>
              <a:t>Collect and summarize data to organize groups and monitor students’ response to the intervention</a:t>
            </a:r>
          </a:p>
          <a:p>
            <a:pPr lvl="0"/>
            <a:r>
              <a:rPr lang="en-US" sz="2400" dirty="0"/>
              <a:t>Communicate regularly with the school’s Tier 2 Team and school staff to provide information about numbers of students participating in social skills intervention groups, fidelity checks for the intervention sessions, maintenance procedures, student progress during intervention, and long-term outcomes after a group has </a:t>
            </a:r>
            <a:r>
              <a:rPr lang="en-US" sz="2400" dirty="0" smtClean="0"/>
              <a:t>ended</a:t>
            </a:r>
            <a:endParaRPr lang="en-US" sz="2400" dirty="0"/>
          </a:p>
        </p:txBody>
      </p:sp>
      <p:sp>
        <p:nvSpPr>
          <p:cNvPr id="5" name="TextBox 4"/>
          <p:cNvSpPr txBox="1"/>
          <p:nvPr/>
        </p:nvSpPr>
        <p:spPr>
          <a:xfrm>
            <a:off x="76200" y="6400800"/>
            <a:ext cx="4656916" cy="338554"/>
          </a:xfrm>
          <a:prstGeom prst="rect">
            <a:avLst/>
          </a:prstGeom>
          <a:noFill/>
        </p:spPr>
        <p:txBody>
          <a:bodyPr wrap="none" rtlCol="0">
            <a:spAutoFit/>
          </a:bodyPr>
          <a:lstStyle/>
          <a:p>
            <a:r>
              <a:rPr lang="en-US" sz="1600" dirty="0"/>
              <a:t>(2015-2016 MO SW-PBS Tier 2 Team Workbook</a:t>
            </a:r>
            <a:r>
              <a:rPr lang="en-US" sz="1600" dirty="0" smtClean="0"/>
              <a:t>)</a:t>
            </a:r>
            <a:endParaRPr lang="en-US" sz="1600" dirty="0"/>
          </a:p>
        </p:txBody>
      </p:sp>
      <p:sp>
        <p:nvSpPr>
          <p:cNvPr id="6" name="Title 1"/>
          <p:cNvSpPr txBox="1">
            <a:spLocks/>
          </p:cNvSpPr>
          <p:nvPr/>
        </p:nvSpPr>
        <p:spPr bwMode="auto">
          <a:xfrm>
            <a:off x="488066" y="247892"/>
            <a:ext cx="8229600" cy="1143000"/>
          </a:xfrm>
          <a:prstGeom prst="rect">
            <a:avLst/>
          </a:prstGeom>
          <a:solidFill>
            <a:srgbClr val="008F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kern="0" dirty="0" smtClean="0">
                <a:solidFill>
                  <a:schemeClr val="bg1"/>
                </a:solidFill>
              </a:rPr>
              <a:t>Sample Coordinator</a:t>
            </a:r>
          </a:p>
          <a:p>
            <a:r>
              <a:rPr lang="en-US" sz="3600" kern="0" dirty="0" smtClean="0">
                <a:solidFill>
                  <a:schemeClr val="bg1"/>
                </a:solidFill>
              </a:rPr>
              <a:t>Functions / Responsibilities</a:t>
            </a:r>
            <a:endParaRPr lang="en-US" sz="3600" kern="0" dirty="0">
              <a:solidFill>
                <a:schemeClr val="bg1"/>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000" y="781774"/>
            <a:ext cx="990600" cy="990600"/>
          </a:xfrm>
          <a:prstGeom prst="rect">
            <a:avLst/>
          </a:prstGeom>
          <a:noFill/>
          <a:ln>
            <a:noFill/>
          </a:ln>
        </p:spPr>
      </p:pic>
    </p:spTree>
    <p:extLst>
      <p:ext uri="{BB962C8B-B14F-4D97-AF65-F5344CB8AC3E}">
        <p14:creationId xmlns:p14="http://schemas.microsoft.com/office/powerpoint/2010/main" val="17651660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Identifying Students for Social Skills Groups</a:t>
            </a:r>
            <a:endParaRPr lang="en-US" dirty="0">
              <a:solidFill>
                <a:schemeClr val="bg1"/>
              </a:solidFill>
            </a:endParaRPr>
          </a:p>
        </p:txBody>
      </p:sp>
      <p:sp>
        <p:nvSpPr>
          <p:cNvPr id="3" name="Content Placeholder 2"/>
          <p:cNvSpPr>
            <a:spLocks noGrp="1"/>
          </p:cNvSpPr>
          <p:nvPr>
            <p:ph idx="1"/>
          </p:nvPr>
        </p:nvSpPr>
        <p:spPr>
          <a:xfrm>
            <a:off x="457200" y="1600200"/>
            <a:ext cx="8229600" cy="4724400"/>
          </a:xfrm>
        </p:spPr>
        <p:txBody>
          <a:bodyPr/>
          <a:lstStyle/>
          <a:p>
            <a:r>
              <a:rPr lang="en-US" sz="2400" dirty="0"/>
              <a:t>D</a:t>
            </a:r>
            <a:r>
              <a:rPr lang="en-US" sz="2400" dirty="0" smtClean="0"/>
              <a:t>esigned </a:t>
            </a:r>
            <a:r>
              <a:rPr lang="en-US" sz="2400" dirty="0"/>
              <a:t>for students who demonstrate deficits </a:t>
            </a:r>
            <a:r>
              <a:rPr lang="en-US" sz="2400" dirty="0" smtClean="0"/>
              <a:t>in:</a:t>
            </a:r>
          </a:p>
          <a:p>
            <a:pPr lvl="1"/>
            <a:r>
              <a:rPr lang="en-US" sz="2400" dirty="0" smtClean="0"/>
              <a:t> </a:t>
            </a:r>
            <a:r>
              <a:rPr lang="en-US" sz="2200" dirty="0"/>
              <a:t>social skill </a:t>
            </a:r>
            <a:r>
              <a:rPr lang="en-US" sz="2200" b="1" dirty="0">
                <a:solidFill>
                  <a:srgbClr val="008F00"/>
                </a:solidFill>
              </a:rPr>
              <a:t>acquisition</a:t>
            </a:r>
            <a:r>
              <a:rPr lang="en-US" sz="2200" dirty="0"/>
              <a:t> (student does not know the </a:t>
            </a:r>
            <a:r>
              <a:rPr lang="en-US" sz="2200" dirty="0" smtClean="0"/>
              <a:t>skill)</a:t>
            </a:r>
          </a:p>
          <a:p>
            <a:pPr marL="457200" lvl="1" indent="0">
              <a:buNone/>
            </a:pPr>
            <a:r>
              <a:rPr lang="en-US" sz="2200" dirty="0"/>
              <a:t> </a:t>
            </a:r>
            <a:r>
              <a:rPr lang="en-US" sz="2200" dirty="0" smtClean="0"/>
              <a:t>    OR </a:t>
            </a:r>
          </a:p>
          <a:p>
            <a:pPr lvl="1"/>
            <a:r>
              <a:rPr lang="en-US" sz="2200" b="1" dirty="0" smtClean="0">
                <a:solidFill>
                  <a:srgbClr val="008F00"/>
                </a:solidFill>
              </a:rPr>
              <a:t>fluency</a:t>
            </a:r>
            <a:r>
              <a:rPr lang="en-US" sz="2200" dirty="0" smtClean="0"/>
              <a:t> </a:t>
            </a:r>
            <a:r>
              <a:rPr lang="en-US" sz="2200" dirty="0"/>
              <a:t>(student knows the skill but does not use it consistently or appropriately for the context). </a:t>
            </a:r>
            <a:endParaRPr lang="en-US" sz="2200" dirty="0" smtClean="0"/>
          </a:p>
          <a:p>
            <a:r>
              <a:rPr lang="en-US" sz="2400" dirty="0" smtClean="0"/>
              <a:t>Students </a:t>
            </a:r>
            <a:r>
              <a:rPr lang="en-US" sz="2400" dirty="0"/>
              <a:t>who benefit from social skills instruction are (a) unresponsive to Tier I practices and systems, (b) do not require more immediate individualized interventions, and (c) have skill acquisition or fluency deficits that are observed across multiple settings or </a:t>
            </a:r>
            <a:r>
              <a:rPr lang="en-US" sz="2400" dirty="0" smtClean="0"/>
              <a:t>contexts</a:t>
            </a:r>
            <a:r>
              <a:rPr lang="en-US" sz="2400" dirty="0"/>
              <a: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051883" y="218377"/>
            <a:ext cx="990600" cy="990600"/>
          </a:xfrm>
          <a:prstGeom prst="rect">
            <a:avLst/>
          </a:prstGeom>
          <a:noFill/>
          <a:ln>
            <a:noFill/>
          </a:ln>
        </p:spPr>
      </p:pic>
    </p:spTree>
    <p:extLst>
      <p:ext uri="{BB962C8B-B14F-4D97-AF65-F5344CB8AC3E}">
        <p14:creationId xmlns:p14="http://schemas.microsoft.com/office/powerpoint/2010/main" val="39519836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Social Skills Deficits Classifications</a:t>
            </a:r>
            <a:endParaRPr lang="en-US" dirty="0">
              <a:solidFill>
                <a:schemeClr val="bg1"/>
              </a:solidFill>
            </a:endParaRPr>
          </a:p>
        </p:txBody>
      </p:sp>
      <p:sp>
        <p:nvSpPr>
          <p:cNvPr id="3" name="Content Placeholder 2"/>
          <p:cNvSpPr>
            <a:spLocks noGrp="1"/>
          </p:cNvSpPr>
          <p:nvPr>
            <p:ph idx="1"/>
          </p:nvPr>
        </p:nvSpPr>
        <p:spPr/>
        <p:txBody>
          <a:bodyPr/>
          <a:lstStyle/>
          <a:p>
            <a:r>
              <a:rPr lang="en-US" sz="2400" b="1" dirty="0" smtClean="0">
                <a:solidFill>
                  <a:srgbClr val="008F00"/>
                </a:solidFill>
              </a:rPr>
              <a:t>Acquisition</a:t>
            </a:r>
          </a:p>
          <a:p>
            <a:pPr lvl="1"/>
            <a:r>
              <a:rPr lang="en-US" sz="2400" dirty="0" smtClean="0"/>
              <a:t>Lack of knowledge or ability to execute the skill or failure to discriminate which social behaviors are appropriate for the situation </a:t>
            </a:r>
            <a:endParaRPr lang="en-US" sz="2400" dirty="0"/>
          </a:p>
          <a:p>
            <a:r>
              <a:rPr lang="en-US" sz="2400" b="1" dirty="0" smtClean="0">
                <a:solidFill>
                  <a:srgbClr val="008F00"/>
                </a:solidFill>
              </a:rPr>
              <a:t>Fluency</a:t>
            </a:r>
          </a:p>
          <a:p>
            <a:pPr lvl="1"/>
            <a:r>
              <a:rPr lang="en-US" sz="2400" dirty="0" smtClean="0"/>
              <a:t>Skill is present in student’s repertoire, but student has had insufficient rehearsal and practice, across or between contexts. Student </a:t>
            </a:r>
            <a:r>
              <a:rPr lang="en-US" sz="2400" dirty="0"/>
              <a:t>does not demonstrate </a:t>
            </a:r>
            <a:r>
              <a:rPr lang="en-US" sz="2400" dirty="0" smtClean="0"/>
              <a:t>skill consistently </a:t>
            </a:r>
            <a:r>
              <a:rPr lang="en-US" sz="2400" dirty="0"/>
              <a:t>or appropriately for the context </a:t>
            </a:r>
          </a:p>
          <a:p>
            <a:pPr lvl="1"/>
            <a:endParaRPr lang="en-US" sz="2000" dirty="0" smtClean="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077200" y="826742"/>
            <a:ext cx="990600" cy="990600"/>
          </a:xfrm>
          <a:prstGeom prst="rect">
            <a:avLst/>
          </a:prstGeom>
          <a:noFill/>
          <a:ln>
            <a:noFill/>
          </a:ln>
        </p:spPr>
      </p:pic>
    </p:spTree>
    <p:extLst>
      <p:ext uri="{BB962C8B-B14F-4D97-AF65-F5344CB8AC3E}">
        <p14:creationId xmlns:p14="http://schemas.microsoft.com/office/powerpoint/2010/main" val="33086164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Social Skills Group Features</a:t>
            </a:r>
            <a:br>
              <a:rPr lang="en-US" dirty="0" smtClean="0">
                <a:solidFill>
                  <a:srgbClr val="008F00"/>
                </a:solidFill>
              </a:rPr>
            </a:br>
            <a:r>
              <a:rPr lang="en-US" sz="2000" b="0" dirty="0" smtClean="0">
                <a:solidFill>
                  <a:schemeClr val="tx1"/>
                </a:solidFill>
              </a:rPr>
              <a:t>MO SWPBS </a:t>
            </a:r>
            <a:endParaRPr lang="en-US" sz="2000" dirty="0">
              <a:solidFill>
                <a:srgbClr val="008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09307153"/>
              </p:ext>
            </p:extLst>
          </p:nvPr>
        </p:nvGraphicFramePr>
        <p:xfrm>
          <a:off x="457200" y="1579684"/>
          <a:ext cx="8229600"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8153400" y="846138"/>
            <a:ext cx="990600" cy="990600"/>
          </a:xfrm>
          <a:prstGeom prst="rect">
            <a:avLst/>
          </a:prstGeom>
          <a:noFill/>
          <a:ln>
            <a:noFill/>
          </a:ln>
        </p:spPr>
      </p:pic>
    </p:spTree>
    <p:extLst>
      <p:ext uri="{BB962C8B-B14F-4D97-AF65-F5344CB8AC3E}">
        <p14:creationId xmlns:p14="http://schemas.microsoft.com/office/powerpoint/2010/main" val="207897548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Social Skills Instruction: Benefits</a:t>
            </a:r>
            <a:endParaRPr lang="en-US" dirty="0">
              <a:solidFill>
                <a:schemeClr val="bg1"/>
              </a:solidFill>
            </a:endParaRPr>
          </a:p>
        </p:txBody>
      </p:sp>
      <p:sp>
        <p:nvSpPr>
          <p:cNvPr id="3" name="Content Placeholder 2"/>
          <p:cNvSpPr>
            <a:spLocks noGrp="1"/>
          </p:cNvSpPr>
          <p:nvPr>
            <p:ph idx="1"/>
          </p:nvPr>
        </p:nvSpPr>
        <p:spPr/>
        <p:txBody>
          <a:bodyPr/>
          <a:lstStyle/>
          <a:p>
            <a:r>
              <a:rPr lang="en-US" dirty="0"/>
              <a:t>P</a:t>
            </a:r>
            <a:r>
              <a:rPr lang="en-US" dirty="0" smtClean="0"/>
              <a:t>rovide </a:t>
            </a:r>
            <a:r>
              <a:rPr lang="en-US" dirty="0"/>
              <a:t>students a more </a:t>
            </a:r>
            <a:r>
              <a:rPr lang="en-US" b="1" dirty="0"/>
              <a:t>intensive</a:t>
            </a:r>
            <a:r>
              <a:rPr lang="en-US" dirty="0"/>
              <a:t> dosage of school-wide, Tier 1 instruction. </a:t>
            </a:r>
            <a:endParaRPr lang="en-US" dirty="0" smtClean="0"/>
          </a:p>
          <a:p>
            <a:r>
              <a:rPr lang="en-US" dirty="0"/>
              <a:t>P</a:t>
            </a:r>
            <a:r>
              <a:rPr lang="en-US" dirty="0" smtClean="0"/>
              <a:t>otential </a:t>
            </a:r>
            <a:r>
              <a:rPr lang="en-US" dirty="0"/>
              <a:t>to provide students </a:t>
            </a:r>
            <a:r>
              <a:rPr lang="en-US" dirty="0" smtClean="0"/>
              <a:t>with:</a:t>
            </a:r>
          </a:p>
          <a:p>
            <a:pPr lvl="1"/>
            <a:r>
              <a:rPr lang="en-US" dirty="0" smtClean="0"/>
              <a:t> </a:t>
            </a:r>
            <a:r>
              <a:rPr lang="en-US" dirty="0"/>
              <a:t>conflict resolution and problem solving strategies, </a:t>
            </a:r>
          </a:p>
          <a:p>
            <a:pPr lvl="1"/>
            <a:r>
              <a:rPr lang="en-US" dirty="0"/>
              <a:t>t</a:t>
            </a:r>
            <a:r>
              <a:rPr lang="en-US" dirty="0" smtClean="0"/>
              <a:t>o develop </a:t>
            </a:r>
            <a:r>
              <a:rPr lang="en-US" dirty="0"/>
              <a:t>students’ prosocial skills that are culturally and contextually appropriate, </a:t>
            </a:r>
            <a:endParaRPr lang="en-US" dirty="0" smtClean="0"/>
          </a:p>
          <a:p>
            <a:pPr lvl="1"/>
            <a:r>
              <a:rPr lang="en-US" dirty="0" smtClean="0"/>
              <a:t>and </a:t>
            </a:r>
            <a:r>
              <a:rPr lang="en-US" dirty="0"/>
              <a:t>to support decreases in problem behaviors and improvements in school safety.</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153400" y="846138"/>
            <a:ext cx="990600" cy="990600"/>
          </a:xfrm>
          <a:prstGeom prst="rect">
            <a:avLst/>
          </a:prstGeom>
          <a:noFill/>
          <a:ln>
            <a:noFill/>
          </a:ln>
        </p:spPr>
      </p:pic>
    </p:spTree>
    <p:extLst>
      <p:ext uri="{BB962C8B-B14F-4D97-AF65-F5344CB8AC3E}">
        <p14:creationId xmlns:p14="http://schemas.microsoft.com/office/powerpoint/2010/main" val="425771098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a:t>
            </a:r>
            <a:r>
              <a:rPr lang="en-US" sz="1800" b="1" dirty="0" smtClean="0"/>
              <a:t>skills</a:t>
            </a:r>
          </a:p>
          <a:p>
            <a:pPr marL="400050" lvl="1" indent="0" eaLnBrk="1" hangingPunct="1">
              <a:buNone/>
            </a:pPr>
            <a:r>
              <a:rPr lang="en-US" sz="1800" b="1" dirty="0"/>
              <a:t>4d:  Ensure the Tier 2 strategy does not need unique development for each participating student </a:t>
            </a:r>
            <a:r>
              <a:rPr lang="en-US" sz="1800" b="1" dirty="0" smtClean="0"/>
              <a:t> </a:t>
            </a:r>
            <a:endParaRPr lang="en-US" sz="1800" dirty="0" smtClean="0"/>
          </a:p>
        </p:txBody>
      </p:sp>
      <p:sp>
        <p:nvSpPr>
          <p:cNvPr id="2" name="Rounded Rectangle 1"/>
          <p:cNvSpPr/>
          <p:nvPr/>
        </p:nvSpPr>
        <p:spPr>
          <a:xfrm>
            <a:off x="497576" y="3352800"/>
            <a:ext cx="8077200" cy="328917"/>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369564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FFFC00">
              <a:alpha val="75000"/>
            </a:srgbClr>
          </a:solidFill>
          <a:ln w="9525">
            <a:solidFill>
              <a:schemeClr val="tx1"/>
            </a:solidFill>
            <a:miter lim="800000"/>
            <a:headEnd/>
            <a:tailEnd/>
          </a:ln>
          <a:effectLst/>
        </p:spPr>
        <p:txBody>
          <a:bodyPr wrap="none" anchor="ctr">
            <a:prstTxWarp prst="textNoShape">
              <a:avLst/>
            </a:prstTxWarp>
          </a:bodyPr>
          <a:lstStyle/>
          <a:p>
            <a:pPr algn="ctr">
              <a:defRPr/>
            </a:pPr>
            <a:r>
              <a:rPr lang="en-US" sz="8000" b="1" dirty="0" smtClean="0">
                <a:latin typeface="+mj-lt"/>
                <a:ea typeface="Britannic Bold" pitchFamily="-108" charset="0"/>
                <a:cs typeface="Britannic Bold" pitchFamily="-108" charset="0"/>
              </a:rPr>
              <a:t>Why Tier 2?</a:t>
            </a:r>
            <a:endParaRPr lang="en-US" sz="8000" b="1" dirty="0">
              <a:latin typeface="+mj-lt"/>
              <a:ea typeface="Britannic Bold" pitchFamily="-108" charset="0"/>
              <a:cs typeface="Britannic Bold" pitchFamily="-108"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838700"/>
            <a:ext cx="838200" cy="838200"/>
          </a:xfrm>
          <a:prstGeom prst="rect">
            <a:avLst/>
          </a:prstGeom>
          <a:noFill/>
          <a:ln>
            <a:noFill/>
          </a:ln>
        </p:spPr>
      </p:pic>
    </p:spTree>
    <p:extLst>
      <p:ext uri="{BB962C8B-B14F-4D97-AF65-F5344CB8AC3E}">
        <p14:creationId xmlns:p14="http://schemas.microsoft.com/office/powerpoint/2010/main" val="1970228687"/>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a:t>
            </a:r>
            <a:r>
              <a:rPr lang="en-US" sz="2000" dirty="0" smtClean="0"/>
              <a:t>expectations</a:t>
            </a:r>
          </a:p>
          <a:p>
            <a:pPr lvl="1"/>
            <a:r>
              <a:rPr lang="en-US" sz="2000" dirty="0"/>
              <a:t>Consider:</a:t>
            </a:r>
          </a:p>
          <a:p>
            <a:pPr lvl="2">
              <a:buFont typeface="Wingdings" charset="2"/>
              <a:buChar char="ü"/>
            </a:pPr>
            <a:r>
              <a:rPr lang="en-US" sz="2000" dirty="0"/>
              <a:t>Do Tier 2 interventions use the language of Tier 1 supports?</a:t>
            </a:r>
          </a:p>
          <a:p>
            <a:pPr lvl="2">
              <a:buFont typeface="Wingdings" charset="2"/>
              <a:buChar char="ü"/>
            </a:pPr>
            <a:r>
              <a:rPr lang="en-US" sz="2000" dirty="0"/>
              <a:t>Can materials for Tier 2 interventions align with Tier 1 supports?</a:t>
            </a:r>
          </a:p>
          <a:p>
            <a:pPr lvl="2">
              <a:buFont typeface="Wingdings" charset="2"/>
              <a:buChar char="ü"/>
            </a:pPr>
            <a:r>
              <a:rPr lang="en-US" sz="2000" dirty="0"/>
              <a:t>Can Tier 1 acknowledgment practices be included in Tier 2 interventions</a:t>
            </a:r>
            <a:r>
              <a:rPr lang="en-US" sz="2000" dirty="0" smtClean="0"/>
              <a:t>?</a:t>
            </a:r>
            <a:endParaRPr lang="en-US" sz="2000" dirty="0"/>
          </a:p>
        </p:txBody>
      </p:sp>
      <p:sp>
        <p:nvSpPr>
          <p:cNvPr id="5" name="Rectangle 2"/>
          <p:cNvSpPr>
            <a:spLocks noChangeArrowheads="1"/>
          </p:cNvSpPr>
          <p:nvPr/>
        </p:nvSpPr>
        <p:spPr bwMode="auto">
          <a:xfrm>
            <a:off x="457200" y="304800"/>
            <a:ext cx="8458200" cy="12954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4b: Ensure the Tier 2 Strategy is Consistent</a:t>
            </a:r>
            <a:r>
              <a:rPr lang="en-US" sz="3200" b="1" dirty="0">
                <a:solidFill>
                  <a:srgbClr val="FFFFFF"/>
                </a:solidFill>
              </a:rPr>
              <a:t> </a:t>
            </a:r>
            <a:r>
              <a:rPr lang="en-US" sz="3200" b="1" dirty="0" smtClean="0">
                <a:solidFill>
                  <a:srgbClr val="FFFFFF"/>
                </a:solidFill>
              </a:rPr>
              <a:t>with School-wide Expectations</a:t>
            </a:r>
            <a:endParaRPr lang="en-US" sz="3200" b="1" dirty="0">
              <a:solidFill>
                <a:srgbClr val="FFFFFF"/>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110451" y="1333466"/>
            <a:ext cx="838200" cy="838200"/>
          </a:xfrm>
          <a:prstGeom prst="rect">
            <a:avLst/>
          </a:prstGeom>
          <a:noFill/>
          <a:ln>
            <a:noFill/>
          </a:ln>
        </p:spPr>
      </p:pic>
    </p:spTree>
    <p:extLst>
      <p:ext uri="{BB962C8B-B14F-4D97-AF65-F5344CB8AC3E}">
        <p14:creationId xmlns:p14="http://schemas.microsoft.com/office/powerpoint/2010/main" val="42157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32347" y="838200"/>
            <a:ext cx="6082549" cy="842483"/>
          </a:xfrm>
        </p:spPr>
        <p:txBody>
          <a:bodyPr/>
          <a:lstStyle/>
          <a:p>
            <a:r>
              <a:rPr lang="en-US" sz="4000" dirty="0" smtClean="0"/>
              <a:t>Crosswalk PBIS with SEL</a:t>
            </a:r>
            <a:br>
              <a:rPr lang="en-US" sz="4000" dirty="0" smtClean="0"/>
            </a:br>
            <a:r>
              <a:rPr lang="en-US" sz="1200" dirty="0" smtClean="0"/>
              <a:t>Sara Whitcomb </a:t>
            </a:r>
            <a:endParaRPr lang="en-US" sz="4000" dirty="0"/>
          </a:p>
        </p:txBody>
      </p:sp>
      <p:graphicFrame>
        <p:nvGraphicFramePr>
          <p:cNvPr id="4" name="Content Placeholder 3"/>
          <p:cNvGraphicFramePr>
            <a:graphicFrameLocks noGrp="1"/>
          </p:cNvGraphicFramePr>
          <p:nvPr>
            <p:ph idx="1"/>
            <p:extLst/>
          </p:nvPr>
        </p:nvGraphicFramePr>
        <p:xfrm>
          <a:off x="1" y="2012316"/>
          <a:ext cx="9144000" cy="4082790"/>
        </p:xfrm>
        <a:graphic>
          <a:graphicData uri="http://schemas.openxmlformats.org/drawingml/2006/table">
            <a:tbl>
              <a:tblPr firstRow="1" bandRow="1">
                <a:tableStyleId>{5C22544A-7EE6-4342-B048-85BDC9FD1C3A}</a:tableStyleId>
              </a:tblPr>
              <a:tblGrid>
                <a:gridCol w="1600201"/>
                <a:gridCol w="1786467"/>
                <a:gridCol w="2286000"/>
                <a:gridCol w="1777999"/>
                <a:gridCol w="1693333"/>
              </a:tblGrid>
              <a:tr h="581853">
                <a:tc>
                  <a:txBody>
                    <a:bodyPr/>
                    <a:lstStyle/>
                    <a:p>
                      <a:endParaRPr lang="en-US" sz="2100" dirty="0"/>
                    </a:p>
                  </a:txBody>
                  <a:tcPr marT="35417" marB="35417"/>
                </a:tc>
                <a:tc>
                  <a:txBody>
                    <a:bodyPr/>
                    <a:lstStyle/>
                    <a:p>
                      <a:r>
                        <a:rPr lang="en-US" sz="1800" dirty="0" smtClean="0"/>
                        <a:t>C</a:t>
                      </a:r>
                      <a:r>
                        <a:rPr lang="en-US" sz="1800" i="1" dirty="0" smtClean="0"/>
                        <a:t>ooperation</a:t>
                      </a:r>
                      <a:endParaRPr lang="en-US" sz="1800" dirty="0"/>
                    </a:p>
                  </a:txBody>
                  <a:tcPr marT="35417" marB="35417"/>
                </a:tc>
                <a:tc>
                  <a:txBody>
                    <a:bodyPr/>
                    <a:lstStyle/>
                    <a:p>
                      <a:r>
                        <a:rPr lang="en-US" sz="1800" dirty="0" smtClean="0"/>
                        <a:t>A</a:t>
                      </a:r>
                      <a:r>
                        <a:rPr lang="en-US" sz="1800" i="1" dirty="0" smtClean="0"/>
                        <a:t>ccountability</a:t>
                      </a:r>
                      <a:endParaRPr lang="en-US" sz="1800" dirty="0"/>
                    </a:p>
                  </a:txBody>
                  <a:tcPr marT="35417" marB="35417"/>
                </a:tc>
                <a:tc>
                  <a:txBody>
                    <a:bodyPr/>
                    <a:lstStyle/>
                    <a:p>
                      <a:r>
                        <a:rPr lang="en-US" sz="1800" dirty="0" smtClean="0"/>
                        <a:t>R</a:t>
                      </a:r>
                      <a:r>
                        <a:rPr lang="en-US" sz="1800" i="1" dirty="0" smtClean="0"/>
                        <a:t>espect</a:t>
                      </a:r>
                      <a:endParaRPr lang="en-US" sz="1800" dirty="0"/>
                    </a:p>
                  </a:txBody>
                  <a:tcPr marT="35417" marB="35417"/>
                </a:tc>
                <a:tc>
                  <a:txBody>
                    <a:bodyPr/>
                    <a:lstStyle/>
                    <a:p>
                      <a:r>
                        <a:rPr lang="en-US" sz="1800" dirty="0" smtClean="0"/>
                        <a:t>E</a:t>
                      </a:r>
                      <a:r>
                        <a:rPr lang="en-US" sz="1800" i="1" dirty="0" smtClean="0"/>
                        <a:t>mpathy</a:t>
                      </a:r>
                      <a:endParaRPr lang="en-US" sz="1800" dirty="0"/>
                    </a:p>
                  </a:txBody>
                  <a:tcPr marT="35417" marB="35417"/>
                </a:tc>
              </a:tr>
              <a:tr h="803511">
                <a:tc>
                  <a:txBody>
                    <a:bodyPr/>
                    <a:lstStyle/>
                    <a:p>
                      <a:r>
                        <a:rPr lang="en-US" sz="2100" dirty="0" smtClean="0"/>
                        <a:t>Learning to Listen </a:t>
                      </a:r>
                      <a:endParaRPr lang="en-US" sz="2100" dirty="0"/>
                    </a:p>
                  </a:txBody>
                  <a:tcPr marT="35417" marB="3541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400" b="1" dirty="0" smtClean="0"/>
                        <a:t>X</a:t>
                      </a:r>
                    </a:p>
                  </a:txBody>
                  <a:tcPr marT="35417" marB="35417"/>
                </a:tc>
                <a:tc>
                  <a:txBody>
                    <a:bodyPr/>
                    <a:lstStyle/>
                    <a:p>
                      <a:pPr algn="ctr"/>
                      <a:endParaRPr lang="en-US" sz="3400" b="1" dirty="0"/>
                    </a:p>
                  </a:txBody>
                  <a:tcPr marT="35417" marB="35417"/>
                </a:tc>
                <a:tc>
                  <a:txBody>
                    <a:bodyPr/>
                    <a:lstStyle/>
                    <a:p>
                      <a:pPr algn="ctr"/>
                      <a:r>
                        <a:rPr lang="en-US" sz="3400" b="1" dirty="0" smtClean="0"/>
                        <a:t>X</a:t>
                      </a:r>
                      <a:endParaRPr lang="en-US" sz="3400" b="1" dirty="0"/>
                    </a:p>
                  </a:txBody>
                  <a:tcPr marT="35417" marB="35417"/>
                </a:tc>
                <a:tc>
                  <a:txBody>
                    <a:bodyPr/>
                    <a:lstStyle/>
                    <a:p>
                      <a:pPr algn="ctr"/>
                      <a:endParaRPr lang="en-US" sz="3400" b="1" dirty="0"/>
                    </a:p>
                  </a:txBody>
                  <a:tcPr marT="35417" marB="35417"/>
                </a:tc>
              </a:tr>
              <a:tr h="1052876">
                <a:tc>
                  <a:txBody>
                    <a:bodyPr/>
                    <a:lstStyle/>
                    <a:p>
                      <a:r>
                        <a:rPr lang="en-US" sz="2100" dirty="0" smtClean="0"/>
                        <a:t>Focusing Attention </a:t>
                      </a:r>
                      <a:endParaRPr lang="en-US" sz="2100" dirty="0"/>
                    </a:p>
                  </a:txBody>
                  <a:tcPr marT="35417" marB="35417"/>
                </a:tc>
                <a:tc>
                  <a:txBody>
                    <a:bodyPr/>
                    <a:lstStyle/>
                    <a:p>
                      <a:pPr algn="ctr"/>
                      <a:r>
                        <a:rPr lang="en-US" sz="3400" b="1" dirty="0" smtClean="0"/>
                        <a:t>X</a:t>
                      </a:r>
                      <a:endParaRPr lang="en-US" sz="3400" b="1" dirty="0"/>
                    </a:p>
                  </a:txBody>
                  <a:tcPr marT="35417" marB="3541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400" b="1" dirty="0" smtClean="0"/>
                        <a:t>X</a:t>
                      </a:r>
                    </a:p>
                  </a:txBody>
                  <a:tcPr marT="35417" marB="35417"/>
                </a:tc>
                <a:tc>
                  <a:txBody>
                    <a:bodyPr/>
                    <a:lstStyle/>
                    <a:p>
                      <a:pPr algn="ctr"/>
                      <a:endParaRPr lang="en-US" sz="3400" b="1" dirty="0"/>
                    </a:p>
                  </a:txBody>
                  <a:tcPr marT="35417" marB="35417"/>
                </a:tc>
                <a:tc>
                  <a:txBody>
                    <a:bodyPr/>
                    <a:lstStyle/>
                    <a:p>
                      <a:pPr algn="ctr"/>
                      <a:endParaRPr lang="en-US" sz="3400" b="1" dirty="0"/>
                    </a:p>
                  </a:txBody>
                  <a:tcPr marT="35417" marB="35417"/>
                </a:tc>
              </a:tr>
              <a:tr h="1052876">
                <a:tc>
                  <a:txBody>
                    <a:bodyPr/>
                    <a:lstStyle/>
                    <a:p>
                      <a:r>
                        <a:rPr lang="en-US" sz="2100" dirty="0" smtClean="0"/>
                        <a:t>Following</a:t>
                      </a:r>
                      <a:r>
                        <a:rPr lang="en-US" sz="2100" baseline="0" dirty="0" smtClean="0"/>
                        <a:t> Directions </a:t>
                      </a:r>
                      <a:endParaRPr lang="en-US" sz="2100" dirty="0"/>
                    </a:p>
                  </a:txBody>
                  <a:tcPr marT="35417" marB="35417"/>
                </a:tc>
                <a:tc>
                  <a:txBody>
                    <a:bodyPr/>
                    <a:lstStyle/>
                    <a:p>
                      <a:pPr algn="ctr"/>
                      <a:r>
                        <a:rPr lang="en-US" sz="3400" b="1" dirty="0" smtClean="0"/>
                        <a:t>X</a:t>
                      </a:r>
                      <a:endParaRPr lang="en-US" sz="3400" b="1" dirty="0"/>
                    </a:p>
                  </a:txBody>
                  <a:tcPr marT="35417" marB="35417"/>
                </a:tc>
                <a:tc>
                  <a:txBody>
                    <a:bodyPr/>
                    <a:lstStyle/>
                    <a:p>
                      <a:pPr algn="ctr"/>
                      <a:endParaRPr lang="en-US" sz="3400" b="1" dirty="0"/>
                    </a:p>
                  </a:txBody>
                  <a:tcPr marT="35417" marB="35417"/>
                </a:tc>
                <a:tc>
                  <a:txBody>
                    <a:bodyPr/>
                    <a:lstStyle/>
                    <a:p>
                      <a:pPr algn="ctr"/>
                      <a:r>
                        <a:rPr lang="en-US" sz="3400" b="1" dirty="0" smtClean="0"/>
                        <a:t>X</a:t>
                      </a:r>
                      <a:endParaRPr lang="en-US" sz="3400" b="1" dirty="0"/>
                    </a:p>
                  </a:txBody>
                  <a:tcPr marT="35417" marB="35417"/>
                </a:tc>
                <a:tc>
                  <a:txBody>
                    <a:bodyPr/>
                    <a:lstStyle/>
                    <a:p>
                      <a:pPr algn="ctr"/>
                      <a:endParaRPr lang="en-US" sz="3400" b="1" dirty="0"/>
                    </a:p>
                  </a:txBody>
                  <a:tcPr marT="35417" marB="35417"/>
                </a:tc>
              </a:tr>
              <a:tr h="591674">
                <a:tc>
                  <a:txBody>
                    <a:bodyPr/>
                    <a:lstStyle/>
                    <a:p>
                      <a:r>
                        <a:rPr lang="en-US" sz="2100" dirty="0" smtClean="0"/>
                        <a:t>Self-Talk </a:t>
                      </a:r>
                      <a:endParaRPr lang="en-US" sz="2100" dirty="0"/>
                    </a:p>
                  </a:txBody>
                  <a:tcPr marT="35417" marB="3541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400" b="1" dirty="0" smtClean="0"/>
                        <a:t>X</a:t>
                      </a:r>
                    </a:p>
                  </a:txBody>
                  <a:tcPr marT="35417" marB="35417"/>
                </a:tc>
                <a:tc>
                  <a:txBody>
                    <a:bodyPr/>
                    <a:lstStyle/>
                    <a:p>
                      <a:pPr algn="ctr"/>
                      <a:r>
                        <a:rPr lang="en-US" sz="3400" b="1" dirty="0" smtClean="0"/>
                        <a:t>X</a:t>
                      </a:r>
                      <a:endParaRPr lang="en-US" sz="3400" b="1" dirty="0"/>
                    </a:p>
                  </a:txBody>
                  <a:tcPr marT="35417" marB="35417"/>
                </a:tc>
                <a:tc>
                  <a:txBody>
                    <a:bodyPr/>
                    <a:lstStyle/>
                    <a:p>
                      <a:pPr algn="ctr"/>
                      <a:endParaRPr lang="en-US" sz="3400" b="1" dirty="0"/>
                    </a:p>
                  </a:txBody>
                  <a:tcPr marT="35417" marB="35417"/>
                </a:tc>
                <a:tc>
                  <a:txBody>
                    <a:bodyPr/>
                    <a:lstStyle/>
                    <a:p>
                      <a:pPr algn="ctr"/>
                      <a:endParaRPr lang="en-US" sz="3400" b="1" dirty="0"/>
                    </a:p>
                  </a:txBody>
                  <a:tcPr marT="35417" marB="35417"/>
                </a:tc>
              </a:tr>
            </a:tbl>
          </a:graphicData>
        </a:graphic>
      </p:graphicFrame>
      <p:pic>
        <p:nvPicPr>
          <p:cNvPr id="3" name="Picture 2"/>
          <p:cNvPicPr>
            <a:picLocks noChangeAspect="1"/>
          </p:cNvPicPr>
          <p:nvPr/>
        </p:nvPicPr>
        <p:blipFill>
          <a:blip r:embed="rId3"/>
          <a:stretch>
            <a:fillRect/>
          </a:stretch>
        </p:blipFill>
        <p:spPr>
          <a:xfrm>
            <a:off x="134810" y="910116"/>
            <a:ext cx="2697537" cy="917832"/>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153401" y="1332648"/>
            <a:ext cx="990600" cy="990600"/>
          </a:xfrm>
          <a:prstGeom prst="rect">
            <a:avLst/>
          </a:prstGeom>
          <a:noFill/>
          <a:ln>
            <a:noFill/>
          </a:ln>
        </p:spPr>
      </p:pic>
    </p:spTree>
    <p:extLst>
      <p:ext uri="{BB962C8B-B14F-4D97-AF65-F5344CB8AC3E}">
        <p14:creationId xmlns:p14="http://schemas.microsoft.com/office/powerpoint/2010/main" val="421372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a:t>
            </a:r>
            <a:r>
              <a:rPr lang="en-US" sz="1800" b="1" dirty="0" smtClean="0"/>
              <a:t>skills</a:t>
            </a:r>
          </a:p>
          <a:p>
            <a:pPr marL="400050" lvl="1" indent="0" eaLnBrk="1" hangingPunct="1">
              <a:buNone/>
            </a:pPr>
            <a:r>
              <a:rPr lang="en-US" sz="1800" b="1" dirty="0"/>
              <a:t>4d:  Ensure the Tier 2 strategy does not need unique development for each participating student </a:t>
            </a:r>
            <a:r>
              <a:rPr lang="en-US" sz="1800" b="1" dirty="0" smtClean="0"/>
              <a:t> </a:t>
            </a:r>
            <a:endParaRPr lang="en-US" sz="1800" dirty="0" smtClean="0"/>
          </a:p>
        </p:txBody>
      </p:sp>
      <p:sp>
        <p:nvSpPr>
          <p:cNvPr id="2" name="Rounded Rectangle 1"/>
          <p:cNvSpPr/>
          <p:nvPr/>
        </p:nvSpPr>
        <p:spPr>
          <a:xfrm>
            <a:off x="533400" y="3717620"/>
            <a:ext cx="8077200" cy="62578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277538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expectations</a:t>
            </a:r>
          </a:p>
          <a:p>
            <a:pPr lvl="0">
              <a:buFont typeface="Wingdings" panose="05000000000000000000" pitchFamily="2" charset="2"/>
              <a:buChar char="q"/>
            </a:pPr>
            <a:r>
              <a:rPr lang="en-US" sz="2000" dirty="0"/>
              <a:t>Establish the Tier 2 strategy within the school so that it does not need unique development for each participating student </a:t>
            </a:r>
            <a:endParaRPr lang="en-US" sz="2000" dirty="0" smtClean="0"/>
          </a:p>
          <a:p>
            <a:pPr lvl="0">
              <a:buFont typeface="Wingdings" panose="05000000000000000000" pitchFamily="2" charset="2"/>
              <a:buChar char="q"/>
            </a:pPr>
            <a:r>
              <a:rPr lang="en-US" sz="2000" dirty="0">
                <a:ea typeface="Britannic Bold" pitchFamily="-108" charset="0"/>
                <a:cs typeface="Britannic Bold" pitchFamily="-108" charset="0"/>
              </a:rPr>
              <a:t>Ensure the strategy includes </a:t>
            </a:r>
            <a:r>
              <a:rPr lang="en-US" sz="2000" dirty="0" smtClean="0">
                <a:ea typeface="Britannic Bold" pitchFamily="-108" charset="0"/>
                <a:cs typeface="Britannic Bold" pitchFamily="-108" charset="0"/>
              </a:rPr>
              <a:t>regular opportunities for students to perform and get feedback on appropriate behaviors and skills</a:t>
            </a:r>
          </a:p>
          <a:p>
            <a:pPr lvl="1"/>
            <a:r>
              <a:rPr lang="en-US" sz="2100" dirty="0"/>
              <a:t>Consider:</a:t>
            </a:r>
          </a:p>
          <a:p>
            <a:pPr lvl="2">
              <a:buFont typeface="Wingdings" charset="2"/>
              <a:buChar char="ü"/>
            </a:pPr>
            <a:r>
              <a:rPr lang="en-US" sz="2100" dirty="0"/>
              <a:t>How will staff model appropriate behavior?</a:t>
            </a:r>
          </a:p>
          <a:p>
            <a:pPr lvl="2">
              <a:buFont typeface="Wingdings" charset="2"/>
              <a:buChar char="ü"/>
            </a:pPr>
            <a:r>
              <a:rPr lang="en-US" sz="2100" dirty="0"/>
              <a:t>How will the environment be organized so that students get regular opportunities for skill practice and feedback?</a:t>
            </a:r>
          </a:p>
          <a:p>
            <a:pPr lvl="2">
              <a:buFont typeface="Wingdings" charset="2"/>
              <a:buChar char="ü"/>
            </a:pPr>
            <a:r>
              <a:rPr lang="en-US" sz="2100" dirty="0"/>
              <a:t>How will staff be trained to do these activities?</a:t>
            </a:r>
          </a:p>
          <a:p>
            <a:pPr lvl="0">
              <a:buFont typeface="Wingdings" panose="05000000000000000000" pitchFamily="2" charset="2"/>
              <a:buChar char="q"/>
            </a:pPr>
            <a:endParaRPr lang="en-US" sz="2000" dirty="0"/>
          </a:p>
        </p:txBody>
      </p:sp>
      <p:sp>
        <p:nvSpPr>
          <p:cNvPr id="5" name="Rectangle 2"/>
          <p:cNvSpPr>
            <a:spLocks noChangeArrowheads="1"/>
          </p:cNvSpPr>
          <p:nvPr/>
        </p:nvSpPr>
        <p:spPr bwMode="auto">
          <a:xfrm>
            <a:off x="228600" y="152400"/>
            <a:ext cx="8696498" cy="16764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endParaRPr lang="en-US" b="1" dirty="0" smtClean="0">
              <a:solidFill>
                <a:srgbClr val="FFFFFF"/>
              </a:solidFill>
            </a:endParaRPr>
          </a:p>
          <a:p>
            <a:pPr algn="ctr"/>
            <a:r>
              <a:rPr lang="en-US" sz="2800" b="1" dirty="0" smtClean="0">
                <a:solidFill>
                  <a:srgbClr val="FFFFFF"/>
                </a:solidFill>
              </a:rPr>
              <a:t>4c: </a:t>
            </a:r>
            <a:r>
              <a:rPr lang="en-US" sz="2800" b="1" dirty="0">
                <a:solidFill>
                  <a:srgbClr val="FFFFFF"/>
                </a:solidFill>
              </a:rPr>
              <a:t>Ensure the </a:t>
            </a:r>
            <a:r>
              <a:rPr lang="en-US" sz="2800" b="1" dirty="0" smtClean="0">
                <a:solidFill>
                  <a:srgbClr val="FFFFFF"/>
                </a:solidFill>
              </a:rPr>
              <a:t>Strategy Includes Regular </a:t>
            </a:r>
            <a:r>
              <a:rPr lang="en-US" sz="2800" b="1" dirty="0">
                <a:solidFill>
                  <a:srgbClr val="FFFFFF"/>
                </a:solidFill>
              </a:rPr>
              <a:t>O</a:t>
            </a:r>
            <a:r>
              <a:rPr lang="en-US" sz="2800" b="1" dirty="0" smtClean="0">
                <a:solidFill>
                  <a:srgbClr val="FFFFFF"/>
                </a:solidFill>
              </a:rPr>
              <a:t>pportunities </a:t>
            </a:r>
            <a:r>
              <a:rPr lang="en-US" sz="2800" b="1" dirty="0">
                <a:solidFill>
                  <a:srgbClr val="FFFFFF"/>
                </a:solidFill>
              </a:rPr>
              <a:t>for </a:t>
            </a:r>
            <a:r>
              <a:rPr lang="en-US" sz="2800" b="1" dirty="0" smtClean="0">
                <a:solidFill>
                  <a:srgbClr val="FFFFFF"/>
                </a:solidFill>
              </a:rPr>
              <a:t>Students </a:t>
            </a:r>
            <a:r>
              <a:rPr lang="en-US" sz="2800" b="1" dirty="0">
                <a:solidFill>
                  <a:srgbClr val="FFFFFF"/>
                </a:solidFill>
              </a:rPr>
              <a:t>to </a:t>
            </a:r>
            <a:r>
              <a:rPr lang="en-US" sz="2800" b="1" dirty="0" smtClean="0">
                <a:solidFill>
                  <a:srgbClr val="FFFFFF"/>
                </a:solidFill>
              </a:rPr>
              <a:t>Perform </a:t>
            </a:r>
            <a:r>
              <a:rPr lang="en-US" sz="2800" b="1" dirty="0">
                <a:solidFill>
                  <a:srgbClr val="FFFFFF"/>
                </a:solidFill>
              </a:rPr>
              <a:t>and </a:t>
            </a:r>
            <a:r>
              <a:rPr lang="en-US" sz="2800" b="1" dirty="0" smtClean="0">
                <a:solidFill>
                  <a:srgbClr val="FFFFFF"/>
                </a:solidFill>
              </a:rPr>
              <a:t>Get Feedback </a:t>
            </a:r>
            <a:r>
              <a:rPr lang="en-US" sz="2800" b="1" dirty="0">
                <a:solidFill>
                  <a:srgbClr val="FFFFFF"/>
                </a:solidFill>
              </a:rPr>
              <a:t>on </a:t>
            </a:r>
            <a:r>
              <a:rPr lang="en-US" sz="2800" b="1" dirty="0" smtClean="0">
                <a:solidFill>
                  <a:srgbClr val="FFFFFF"/>
                </a:solidFill>
              </a:rPr>
              <a:t>Appropriate Behaviors </a:t>
            </a:r>
            <a:r>
              <a:rPr lang="en-US" sz="2800" b="1" dirty="0">
                <a:solidFill>
                  <a:srgbClr val="FFFFFF"/>
                </a:solidFill>
              </a:rPr>
              <a:t>and </a:t>
            </a:r>
            <a:r>
              <a:rPr lang="en-US" sz="2800" b="1" dirty="0" smtClean="0">
                <a:solidFill>
                  <a:srgbClr val="FFFFFF"/>
                </a:solidFill>
              </a:rPr>
              <a:t>Skills </a:t>
            </a:r>
            <a:endParaRPr lang="en-US" sz="2800" dirty="0">
              <a:solidFill>
                <a:srgbClr val="FFFFFF"/>
              </a:solidFill>
            </a:endParaRPr>
          </a:p>
          <a:p>
            <a:pPr algn="ctr"/>
            <a:endParaRPr lang="en-US" sz="3200" b="1" dirty="0">
              <a:solidFill>
                <a:srgbClr val="FFFFFF"/>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206047" y="1409700"/>
            <a:ext cx="838200" cy="838200"/>
          </a:xfrm>
          <a:prstGeom prst="rect">
            <a:avLst/>
          </a:prstGeom>
          <a:noFill/>
          <a:ln>
            <a:noFill/>
          </a:ln>
        </p:spPr>
      </p:pic>
    </p:spTree>
    <p:extLst>
      <p:ext uri="{BB962C8B-B14F-4D97-AF65-F5344CB8AC3E}">
        <p14:creationId xmlns:p14="http://schemas.microsoft.com/office/powerpoint/2010/main" val="25151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4000" dirty="0" smtClean="0">
                <a:solidFill>
                  <a:schemeClr val="bg1"/>
                </a:solidFill>
              </a:rPr>
              <a:t>General Strategies for Teaching Social Skills </a:t>
            </a:r>
            <a:endParaRPr lang="en-US" sz="4000" dirty="0">
              <a:solidFill>
                <a:schemeClr val="bg1"/>
              </a:solidFill>
            </a:endParaRPr>
          </a:p>
        </p:txBody>
      </p:sp>
      <p:sp>
        <p:nvSpPr>
          <p:cNvPr id="3" name="Content Placeholder 2"/>
          <p:cNvSpPr>
            <a:spLocks noGrp="1"/>
          </p:cNvSpPr>
          <p:nvPr>
            <p:ph idx="1"/>
          </p:nvPr>
        </p:nvSpPr>
        <p:spPr/>
        <p:txBody>
          <a:bodyPr/>
          <a:lstStyle/>
          <a:p>
            <a:pPr lvl="0"/>
            <a:r>
              <a:rPr lang="en-US" sz="2400" dirty="0"/>
              <a:t>Introduce a problem and a </a:t>
            </a:r>
            <a:r>
              <a:rPr lang="en-US" sz="2400" b="1" dirty="0"/>
              <a:t>key skill </a:t>
            </a:r>
            <a:r>
              <a:rPr lang="en-US" sz="2400" dirty="0"/>
              <a:t>as a solution</a:t>
            </a:r>
          </a:p>
          <a:p>
            <a:pPr lvl="0"/>
            <a:r>
              <a:rPr lang="en-US" sz="2400" dirty="0"/>
              <a:t>Provide physical models while thinking aloud key steps</a:t>
            </a:r>
          </a:p>
          <a:p>
            <a:pPr lvl="0"/>
            <a:r>
              <a:rPr lang="en-US" sz="2400" dirty="0"/>
              <a:t>Sequence positive examples then juxtapose negative</a:t>
            </a:r>
          </a:p>
          <a:p>
            <a:pPr lvl="0"/>
            <a:r>
              <a:rPr lang="en-US" sz="2400" dirty="0"/>
              <a:t>Frequent questions to students – “is this right or wrong?”</a:t>
            </a:r>
          </a:p>
          <a:p>
            <a:pPr lvl="0"/>
            <a:r>
              <a:rPr lang="en-US" sz="2400" dirty="0"/>
              <a:t>Differentiate instruction as necessary for individuals</a:t>
            </a:r>
          </a:p>
          <a:p>
            <a:pPr lvl="0"/>
            <a:r>
              <a:rPr lang="en-US" sz="2400" dirty="0"/>
              <a:t>When students answer correctly – introduce role plays</a:t>
            </a:r>
          </a:p>
          <a:p>
            <a:pPr lvl="0"/>
            <a:r>
              <a:rPr lang="en-US" sz="2400" dirty="0"/>
              <a:t>Provide all students with tasks during role play </a:t>
            </a:r>
          </a:p>
          <a:p>
            <a:pPr lvl="0"/>
            <a:r>
              <a:rPr lang="en-US" sz="2400" dirty="0"/>
              <a:t>All students role play each skill to mastery</a:t>
            </a:r>
          </a:p>
          <a:p>
            <a:pPr lvl="0"/>
            <a:r>
              <a:rPr lang="en-US" sz="2400" dirty="0"/>
              <a:t>Test with novel </a:t>
            </a:r>
            <a:r>
              <a:rPr lang="en-US" sz="2400" dirty="0" smtClean="0"/>
              <a:t>examples</a:t>
            </a:r>
            <a:endParaRPr lang="en-US" sz="2400" dirty="0"/>
          </a:p>
        </p:txBody>
      </p:sp>
      <p:sp>
        <p:nvSpPr>
          <p:cNvPr id="4" name="TextBox 3"/>
          <p:cNvSpPr txBox="1"/>
          <p:nvPr/>
        </p:nvSpPr>
        <p:spPr>
          <a:xfrm>
            <a:off x="228600" y="6328981"/>
            <a:ext cx="2180982" cy="369332"/>
          </a:xfrm>
          <a:prstGeom prst="rect">
            <a:avLst/>
          </a:prstGeom>
          <a:noFill/>
        </p:spPr>
        <p:txBody>
          <a:bodyPr wrap="none" rtlCol="0">
            <a:spAutoFit/>
          </a:bodyPr>
          <a:lstStyle/>
          <a:p>
            <a:r>
              <a:rPr lang="en-US" sz="1800" b="1" dirty="0"/>
              <a:t>Terry Scott (2015) </a:t>
            </a:r>
          </a:p>
        </p:txBody>
      </p:sp>
    </p:spTree>
    <p:extLst>
      <p:ext uri="{BB962C8B-B14F-4D97-AF65-F5344CB8AC3E}">
        <p14:creationId xmlns:p14="http://schemas.microsoft.com/office/powerpoint/2010/main" val="340634287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Structuring Social Skills Groups</a:t>
            </a:r>
            <a:endParaRPr lang="en-US" sz="2000" dirty="0">
              <a:solidFill>
                <a:srgbClr val="008F00"/>
              </a:solidFill>
            </a:endParaRPr>
          </a:p>
        </p:txBody>
      </p:sp>
      <p:sp>
        <p:nvSpPr>
          <p:cNvPr id="3" name="Content Placeholder 2"/>
          <p:cNvSpPr>
            <a:spLocks noGrp="1"/>
          </p:cNvSpPr>
          <p:nvPr>
            <p:ph idx="1"/>
          </p:nvPr>
        </p:nvSpPr>
        <p:spPr/>
        <p:txBody>
          <a:bodyPr/>
          <a:lstStyle/>
          <a:p>
            <a:pPr marL="0" indent="0">
              <a:buNone/>
            </a:pPr>
            <a:endParaRPr lang="en-US" altLang="en-US" sz="2400" dirty="0"/>
          </a:p>
          <a:p>
            <a:pPr marL="0" indent="0">
              <a:buNone/>
            </a:pPr>
            <a:endParaRPr lang="en-US" dirty="0" smtClean="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15177" y="1034884"/>
            <a:ext cx="990600" cy="990600"/>
          </a:xfrm>
          <a:prstGeom prst="rect">
            <a:avLst/>
          </a:prstGeom>
          <a:noFill/>
          <a:ln>
            <a:noFill/>
          </a:ln>
        </p:spPr>
      </p:pic>
      <p:graphicFrame>
        <p:nvGraphicFramePr>
          <p:cNvPr id="5" name="Diagram 4"/>
          <p:cNvGraphicFramePr/>
          <p:nvPr>
            <p:extLst>
              <p:ext uri="{D42A27DB-BD31-4B8C-83A1-F6EECF244321}">
                <p14:modId xmlns:p14="http://schemas.microsoft.com/office/powerpoint/2010/main" val="130888791"/>
              </p:ext>
            </p:extLst>
          </p:nvPr>
        </p:nvGraphicFramePr>
        <p:xfrm>
          <a:off x="138223" y="1752600"/>
          <a:ext cx="8777177"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04710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useBgFill="1">
        <p:nvSpPr>
          <p:cNvPr id="3" name="Content Placeholder 2"/>
          <p:cNvSpPr>
            <a:spLocks noGrp="1"/>
          </p:cNvSpPr>
          <p:nvPr>
            <p:ph idx="1"/>
          </p:nvPr>
        </p:nvSpPr>
        <p:spPr>
          <a:xfrm>
            <a:off x="457200" y="1417638"/>
            <a:ext cx="8229600" cy="4708525"/>
          </a:xfrm>
        </p:spPr>
        <p:txBody>
          <a:bodyPr/>
          <a:lstStyle/>
          <a:p>
            <a:pPr lvl="0"/>
            <a:r>
              <a:rPr lang="en-US" sz="2800" dirty="0" smtClean="0"/>
              <a:t>Students grouped based on target skills by Tier 2 coordinator </a:t>
            </a:r>
            <a:r>
              <a:rPr lang="en-US" sz="2400" dirty="0" smtClean="0"/>
              <a:t>(e.g., anxiety reduction techniques)</a:t>
            </a:r>
            <a:endParaRPr lang="en-US" sz="2800" dirty="0"/>
          </a:p>
          <a:p>
            <a:pPr lvl="0"/>
            <a:r>
              <a:rPr lang="en-US" sz="2800" dirty="0" smtClean="0"/>
              <a:t>Students attend a regular (e.g., weekly) social skills lesson where skills are directly taught, practiced, and reinforced. </a:t>
            </a:r>
            <a:endParaRPr lang="en-US" sz="2800" dirty="0"/>
          </a:p>
          <a:p>
            <a:pPr lvl="0"/>
            <a:r>
              <a:rPr lang="en-US" sz="2800" dirty="0" smtClean="0"/>
              <a:t>Students receive feedback </a:t>
            </a:r>
            <a:r>
              <a:rPr lang="en-US" sz="2800" dirty="0"/>
              <a:t>on their behavior from adults </a:t>
            </a:r>
            <a:r>
              <a:rPr lang="en-US" sz="2800" dirty="0" smtClean="0"/>
              <a:t>in small groups and throughout </a:t>
            </a:r>
            <a:r>
              <a:rPr lang="en-US" sz="2800" dirty="0"/>
              <a:t>the day</a:t>
            </a:r>
          </a:p>
          <a:p>
            <a:r>
              <a:rPr lang="en-US" sz="2800" dirty="0" smtClean="0"/>
              <a:t>Target skills and examples for use at home are shared with parents</a:t>
            </a:r>
          </a:p>
          <a:p>
            <a:pPr marL="0" indent="0">
              <a:buNone/>
            </a:pPr>
            <a:endParaRPr lang="en-US" altLang="en-US" sz="2800" dirty="0"/>
          </a:p>
          <a:p>
            <a:pPr marL="0" indent="0">
              <a:buNone/>
            </a:pPr>
            <a:endParaRPr lang="en-US" sz="2800" dirty="0"/>
          </a:p>
        </p:txBody>
      </p:sp>
      <p:sp>
        <p:nvSpPr>
          <p:cNvPr id="5" name="Title 1"/>
          <p:cNvSpPr txBox="1">
            <a:spLocks/>
          </p:cNvSpPr>
          <p:nvPr/>
        </p:nvSpPr>
        <p:spPr bwMode="auto">
          <a:xfrm>
            <a:off x="533400" y="274638"/>
            <a:ext cx="8229600" cy="1143000"/>
          </a:xfrm>
          <a:prstGeom prst="rect">
            <a:avLst/>
          </a:prstGeom>
          <a:solidFill>
            <a:srgbClr val="008F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sz="4000" kern="0" dirty="0" smtClean="0">
                <a:solidFill>
                  <a:schemeClr val="bg1"/>
                </a:solidFill>
              </a:rPr>
              <a:t>Social Skills Training Process</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153400" y="846138"/>
            <a:ext cx="990600" cy="990600"/>
          </a:xfrm>
          <a:prstGeom prst="rect">
            <a:avLst/>
          </a:prstGeom>
          <a:noFill/>
          <a:ln>
            <a:noFill/>
          </a:ln>
        </p:spPr>
      </p:pic>
    </p:spTree>
    <p:extLst>
      <p:ext uri="{BB962C8B-B14F-4D97-AF65-F5344CB8AC3E}">
        <p14:creationId xmlns:p14="http://schemas.microsoft.com/office/powerpoint/2010/main" val="3242626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17726" y="0"/>
            <a:ext cx="6508548" cy="6858000"/>
          </a:xfrm>
          <a:prstGeom prst="rect">
            <a:avLst/>
          </a:prstGeom>
        </p:spPr>
      </p:pic>
    </p:spTree>
    <p:extLst>
      <p:ext uri="{BB962C8B-B14F-4D97-AF65-F5344CB8AC3E}">
        <p14:creationId xmlns:p14="http://schemas.microsoft.com/office/powerpoint/2010/main" val="21687574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Generalization and Maintenance</a:t>
            </a:r>
            <a:endParaRPr lang="en-US" dirty="0">
              <a:solidFill>
                <a:srgbClr val="008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51365622"/>
              </p:ext>
            </p:extLst>
          </p:nvPr>
        </p:nvGraphicFramePr>
        <p:xfrm>
          <a:off x="457200" y="189765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p:nvPr/>
        </p:nvPicPr>
        <p:blipFill>
          <a:blip r:embed="rId8">
            <a:extLst>
              <a:ext uri="{28A0092B-C50C-407E-A947-70E740481C1C}">
                <a14:useLocalDpi xmlns:a14="http://schemas.microsoft.com/office/drawing/2010/main" val="0"/>
              </a:ext>
            </a:extLst>
          </a:blip>
          <a:srcRect/>
          <a:stretch>
            <a:fillRect/>
          </a:stretch>
        </p:blipFill>
        <p:spPr bwMode="auto">
          <a:xfrm>
            <a:off x="8036442" y="922338"/>
            <a:ext cx="990600" cy="990600"/>
          </a:xfrm>
          <a:prstGeom prst="rect">
            <a:avLst/>
          </a:prstGeom>
          <a:noFill/>
          <a:ln>
            <a:noFill/>
          </a:ln>
        </p:spPr>
      </p:pic>
    </p:spTree>
    <p:extLst>
      <p:ext uri="{BB962C8B-B14F-4D97-AF65-F5344CB8AC3E}">
        <p14:creationId xmlns:p14="http://schemas.microsoft.com/office/powerpoint/2010/main" val="62169813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Evidence-Based Social Skills Programs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b="1" dirty="0"/>
              <a:t>Second </a:t>
            </a:r>
            <a:r>
              <a:rPr lang="en-US" b="1" dirty="0" smtClean="0"/>
              <a:t>Step (Frey, et al., 2000)</a:t>
            </a:r>
            <a:endParaRPr lang="en-US" b="1" dirty="0"/>
          </a:p>
          <a:p>
            <a:r>
              <a:rPr lang="en-US" b="1" dirty="0"/>
              <a:t>First Step to Success </a:t>
            </a:r>
            <a:r>
              <a:rPr lang="en-US" dirty="0"/>
              <a:t>(Walker, et al., 2009) </a:t>
            </a:r>
          </a:p>
          <a:p>
            <a:r>
              <a:rPr lang="en-US" b="1" dirty="0" smtClean="0"/>
              <a:t>Incredible </a:t>
            </a:r>
            <a:r>
              <a:rPr lang="en-US" b="1" dirty="0"/>
              <a:t>Years </a:t>
            </a:r>
            <a:r>
              <a:rPr lang="en-US" dirty="0"/>
              <a:t>(Webster-Stratton, 2008) </a:t>
            </a:r>
          </a:p>
          <a:p>
            <a:r>
              <a:rPr lang="en-US" b="1" dirty="0" smtClean="0"/>
              <a:t>Social </a:t>
            </a:r>
            <a:r>
              <a:rPr lang="en-US" b="1" dirty="0"/>
              <a:t>Skills Improvement System </a:t>
            </a:r>
            <a:r>
              <a:rPr lang="en-US" dirty="0"/>
              <a:t>(Elliot &amp; Gresham, 2008) </a:t>
            </a:r>
          </a:p>
          <a:p>
            <a:r>
              <a:rPr lang="en-US" b="1" dirty="0" err="1" smtClean="0"/>
              <a:t>Skillstreaming</a:t>
            </a:r>
            <a:r>
              <a:rPr lang="en-US" b="1" dirty="0" smtClean="0"/>
              <a:t> </a:t>
            </a:r>
            <a:r>
              <a:rPr lang="en-US" dirty="0"/>
              <a:t>(Goldstein &amp; McGinnis, 2005) </a:t>
            </a:r>
          </a:p>
          <a:p>
            <a:r>
              <a:rPr lang="nb-NO" b="1" dirty="0" smtClean="0"/>
              <a:t>Strong </a:t>
            </a:r>
            <a:r>
              <a:rPr lang="nb-NO" b="1" dirty="0"/>
              <a:t>Teens </a:t>
            </a:r>
            <a:r>
              <a:rPr lang="nb-NO" dirty="0"/>
              <a:t>(Merrell, et al. 2007) </a:t>
            </a:r>
          </a:p>
          <a:p>
            <a:r>
              <a:rPr lang="en-US" b="1" dirty="0" smtClean="0"/>
              <a:t>Think </a:t>
            </a:r>
            <a:r>
              <a:rPr lang="en-US" b="1" dirty="0"/>
              <a:t>First </a:t>
            </a:r>
            <a:r>
              <a:rPr lang="en-US" dirty="0"/>
              <a:t>(Larson, 2007) </a:t>
            </a:r>
          </a:p>
          <a:p>
            <a:endParaRPr lang="en-US" dirty="0"/>
          </a:p>
        </p:txBody>
      </p:sp>
    </p:spTree>
    <p:extLst>
      <p:ext uri="{BB962C8B-B14F-4D97-AF65-F5344CB8AC3E}">
        <p14:creationId xmlns:p14="http://schemas.microsoft.com/office/powerpoint/2010/main" val="3991653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Why Tier 2</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Context matters for prevention at Tier 2</a:t>
            </a:r>
          </a:p>
          <a:p>
            <a:r>
              <a:rPr lang="en-US" dirty="0" smtClean="0"/>
              <a:t>Part of a continuum of supports</a:t>
            </a:r>
          </a:p>
          <a:p>
            <a:r>
              <a:rPr lang="en-US" dirty="0" smtClean="0"/>
              <a:t>Efficient </a:t>
            </a:r>
            <a:r>
              <a:rPr lang="en-US" dirty="0"/>
              <a:t>use of resources for groups of </a:t>
            </a:r>
            <a:r>
              <a:rPr lang="en-US" dirty="0" smtClean="0"/>
              <a:t>students</a:t>
            </a:r>
          </a:p>
          <a:p>
            <a:r>
              <a:rPr lang="en-US" dirty="0" smtClean="0"/>
              <a:t>Tier 2 works!</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089819"/>
            <a:ext cx="838200" cy="838200"/>
          </a:xfrm>
          <a:prstGeom prst="rect">
            <a:avLst/>
          </a:prstGeom>
          <a:noFill/>
          <a:ln>
            <a:noFill/>
          </a:ln>
        </p:spPr>
      </p:pic>
    </p:spTree>
    <p:extLst>
      <p:ext uri="{BB962C8B-B14F-4D97-AF65-F5344CB8AC3E}">
        <p14:creationId xmlns:p14="http://schemas.microsoft.com/office/powerpoint/2010/main" val="163779642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smtClean="0"/>
              <a:t>Identify personnel to coordinate and deliver the Tier 2 strategy</a:t>
            </a:r>
          </a:p>
          <a:p>
            <a:pPr lvl="0">
              <a:buFont typeface="Wingdings" panose="05000000000000000000" pitchFamily="2" charset="2"/>
              <a:buChar char="q"/>
            </a:pPr>
            <a:r>
              <a:rPr lang="en-US" sz="2000" dirty="0" smtClean="0"/>
              <a:t>Ensure the Tier 2 strategy is consistent with school-wide expectations</a:t>
            </a:r>
          </a:p>
          <a:p>
            <a:pPr lvl="0">
              <a:buFont typeface="Wingdings" panose="05000000000000000000" pitchFamily="2" charset="2"/>
              <a:buChar char="q"/>
            </a:pPr>
            <a:r>
              <a:rPr lang="en-US" sz="2000" dirty="0" smtClean="0"/>
              <a:t>Establish </a:t>
            </a:r>
            <a:r>
              <a:rPr lang="en-US" sz="2000" dirty="0"/>
              <a:t>the Tier 2 strategy within the school so that it does not need unique development for each participating student </a:t>
            </a:r>
            <a:endParaRPr lang="en-US" sz="2000" dirty="0" smtClean="0"/>
          </a:p>
          <a:p>
            <a:pPr lvl="1">
              <a:buFont typeface="Arial" panose="020B0604020202020204" pitchFamily="34" charset="0"/>
              <a:buChar char="•"/>
            </a:pPr>
            <a:r>
              <a:rPr lang="en-US" sz="2000" dirty="0"/>
              <a:t>Consider:</a:t>
            </a:r>
          </a:p>
          <a:p>
            <a:pPr lvl="2">
              <a:buFont typeface="Wingdings" charset="2"/>
              <a:buChar char="ü"/>
            </a:pPr>
            <a:r>
              <a:rPr lang="en-US" sz="2000" dirty="0"/>
              <a:t>Are routines established to create consistency for students receiving Tier 2 intervention? </a:t>
            </a:r>
          </a:p>
          <a:p>
            <a:pPr lvl="2">
              <a:buFont typeface="Wingdings" charset="2"/>
              <a:buChar char="ü"/>
            </a:pPr>
            <a:r>
              <a:rPr lang="en-US" sz="2000" dirty="0"/>
              <a:t>Has the team fully considered logistics for coordinating Tier 2 interventions (e.g., availability of time, resources, room in one’s schedule)?</a:t>
            </a:r>
          </a:p>
          <a:p>
            <a:pPr lvl="2">
              <a:buFont typeface="Wingdings" charset="2"/>
              <a:buChar char="ü"/>
            </a:pPr>
            <a:r>
              <a:rPr lang="en-US" sz="2000" dirty="0"/>
              <a:t>Is there a plan for common schedule variations? </a:t>
            </a:r>
          </a:p>
          <a:p>
            <a:pPr lvl="3"/>
            <a:r>
              <a:rPr lang="en-US" dirty="0"/>
              <a:t>Alternate student schedules </a:t>
            </a:r>
          </a:p>
          <a:p>
            <a:pPr lvl="3"/>
            <a:r>
              <a:rPr lang="en-US" dirty="0"/>
              <a:t>Substitute </a:t>
            </a:r>
            <a:r>
              <a:rPr lang="en-US" dirty="0" smtClean="0"/>
              <a:t>teachers</a:t>
            </a:r>
            <a:endParaRPr lang="en-US" dirty="0"/>
          </a:p>
        </p:txBody>
      </p:sp>
      <p:sp>
        <p:nvSpPr>
          <p:cNvPr id="5" name="Rectangle 2"/>
          <p:cNvSpPr>
            <a:spLocks noChangeArrowheads="1"/>
          </p:cNvSpPr>
          <p:nvPr/>
        </p:nvSpPr>
        <p:spPr bwMode="auto">
          <a:xfrm>
            <a:off x="457200" y="228600"/>
            <a:ext cx="7772400" cy="13716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4d: Ensure the Tier 2 Strategy does not need unique development for every participating student</a:t>
            </a:r>
            <a:endParaRPr lang="en-US" sz="3200" b="1" dirty="0">
              <a:solidFill>
                <a:srgbClr val="FFFFFF"/>
              </a:solidFill>
            </a:endParaRPr>
          </a:p>
        </p:txBody>
      </p:sp>
      <p:sp>
        <p:nvSpPr>
          <p:cNvPr id="11" name="Right Arrow 10"/>
          <p:cNvSpPr/>
          <p:nvPr/>
        </p:nvSpPr>
        <p:spPr>
          <a:xfrm>
            <a:off x="0" y="2352472"/>
            <a:ext cx="546833" cy="723900"/>
          </a:xfrm>
          <a:prstGeom prst="rightArrow">
            <a:avLst/>
          </a:prstGeom>
          <a:solidFill>
            <a:srgbClr val="FFF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239415"/>
            <a:ext cx="838200" cy="838200"/>
          </a:xfrm>
          <a:prstGeom prst="rect">
            <a:avLst/>
          </a:prstGeom>
          <a:noFill/>
          <a:ln>
            <a:noFill/>
          </a:ln>
        </p:spPr>
      </p:pic>
    </p:spTree>
    <p:extLst>
      <p:ext uri="{BB962C8B-B14F-4D97-AF65-F5344CB8AC3E}">
        <p14:creationId xmlns:p14="http://schemas.microsoft.com/office/powerpoint/2010/main" val="426259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3" presetClass="entr" presetSubtype="1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blinds(horizontal)">
                                      <p:cBhvr>
                                        <p:cTn id="14" dur="500"/>
                                        <p:tgtEl>
                                          <p:spTgt spid="3">
                                            <p:txEl>
                                              <p:pRg st="3" end="3"/>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linds(horizontal)">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Coordinator Tasks </a:t>
            </a:r>
            <a:endParaRPr lang="en-US" dirty="0">
              <a:solidFill>
                <a:srgbClr val="008F00"/>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600"/>
            <a:ext cx="990600" cy="990600"/>
          </a:xfrm>
          <a:prstGeom prst="rect">
            <a:avLst/>
          </a:prstGeom>
          <a:noFill/>
          <a:ln>
            <a:noFill/>
          </a:ln>
        </p:spPr>
      </p:pic>
      <p:graphicFrame>
        <p:nvGraphicFramePr>
          <p:cNvPr id="6" name="Content Placeholder 5"/>
          <p:cNvGraphicFramePr>
            <a:graphicFrameLocks noGrp="1"/>
          </p:cNvGraphicFramePr>
          <p:nvPr>
            <p:ph idx="1"/>
            <p:extLst>
              <p:ext uri="{D42A27DB-BD31-4B8C-83A1-F6EECF244321}">
                <p14:modId xmlns:p14="http://schemas.microsoft.com/office/powerpoint/2010/main" val="280233490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467844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Installing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000" dirty="0"/>
              <a:t>Ensure the Tier 2 strategy includes a formal process for </a:t>
            </a:r>
            <a:r>
              <a:rPr lang="en-US" sz="2000" b="1" dirty="0"/>
              <a:t>teaching</a:t>
            </a:r>
            <a:r>
              <a:rPr lang="en-US" sz="2000" dirty="0"/>
              <a:t> student skills and appropriate behaviors</a:t>
            </a:r>
          </a:p>
          <a:p>
            <a:pPr lvl="0">
              <a:buFont typeface="Wingdings" panose="05000000000000000000" pitchFamily="2" charset="2"/>
              <a:buChar char="q"/>
            </a:pPr>
            <a:r>
              <a:rPr lang="en-US" sz="2000" dirty="0"/>
              <a:t>Ensure the strategy includes </a:t>
            </a:r>
            <a:r>
              <a:rPr lang="en-US" sz="2000" b="1" dirty="0"/>
              <a:t>increased structure and predictability</a:t>
            </a:r>
            <a:r>
              <a:rPr lang="en-US" sz="2000" dirty="0"/>
              <a:t> for students</a:t>
            </a:r>
          </a:p>
          <a:p>
            <a:pPr lvl="0">
              <a:buFont typeface="Wingdings" panose="05000000000000000000" pitchFamily="2" charset="2"/>
              <a:buChar char="q"/>
            </a:pPr>
            <a:r>
              <a:rPr lang="en-US" sz="2000" dirty="0"/>
              <a:t>Ensure the strategy includes regular </a:t>
            </a:r>
            <a:r>
              <a:rPr lang="en-US" sz="2000" b="1" dirty="0"/>
              <a:t>opportunities</a:t>
            </a:r>
            <a:r>
              <a:rPr lang="en-US" sz="2000" dirty="0"/>
              <a:t> for students to </a:t>
            </a:r>
            <a:r>
              <a:rPr lang="en-US" sz="2000" b="1" dirty="0"/>
              <a:t>perform</a:t>
            </a:r>
            <a:r>
              <a:rPr lang="en-US" sz="2000" dirty="0"/>
              <a:t> and get </a:t>
            </a:r>
            <a:r>
              <a:rPr lang="en-US" sz="2000" b="1" dirty="0"/>
              <a:t>feedback</a:t>
            </a:r>
            <a:r>
              <a:rPr lang="en-US" sz="2000" dirty="0"/>
              <a:t> on appropriate behaviors and skills </a:t>
            </a:r>
          </a:p>
          <a:p>
            <a:pPr lvl="0">
              <a:buFont typeface="Wingdings" panose="05000000000000000000" pitchFamily="2" charset="2"/>
              <a:buChar char="q"/>
            </a:pPr>
            <a:r>
              <a:rPr lang="en-US" sz="2000" dirty="0"/>
              <a:t>A document exists that describes the support process and procedures for each selected practice including all supporting materials</a:t>
            </a:r>
          </a:p>
          <a:p>
            <a:pPr lvl="0">
              <a:buFont typeface="Wingdings" panose="05000000000000000000" pitchFamily="2" charset="2"/>
              <a:buChar char="q"/>
            </a:pPr>
            <a:r>
              <a:rPr lang="en-US" sz="2000" dirty="0"/>
              <a:t>Staff are informed on support details and provide feedback</a:t>
            </a:r>
          </a:p>
          <a:p>
            <a:pPr lvl="0">
              <a:buFont typeface="Wingdings" panose="05000000000000000000" pitchFamily="2" charset="2"/>
              <a:buChar char="q"/>
            </a:pPr>
            <a:r>
              <a:rPr lang="en-US" sz="2000" dirty="0"/>
              <a:t>Orientation materials provide information for staff/substitutes who have students using the practice</a:t>
            </a:r>
          </a:p>
          <a:p>
            <a:pPr>
              <a:buFont typeface="Wingdings" panose="05000000000000000000" pitchFamily="2" charset="2"/>
              <a:buChar char="q"/>
            </a:pPr>
            <a:r>
              <a:rPr lang="en-US" sz="2000" dirty="0"/>
              <a:t>Fidelity of implementation measure is established and planned for </a:t>
            </a:r>
            <a:r>
              <a:rPr lang="en-US" sz="2000" dirty="0" smtClean="0"/>
              <a:t>use</a:t>
            </a:r>
            <a:endParaRPr lang="en-US" sz="20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
        <p:nvSpPr>
          <p:cNvPr id="5" name="Up Arrow 4"/>
          <p:cNvSpPr/>
          <p:nvPr/>
        </p:nvSpPr>
        <p:spPr>
          <a:xfrm rot="19705937">
            <a:off x="2256447" y="2171700"/>
            <a:ext cx="939283" cy="1447800"/>
          </a:xfrm>
          <a:prstGeom prst="upArrow">
            <a:avLst/>
          </a:prstGeom>
          <a:solidFill>
            <a:srgbClr val="FFF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3505200" y="2743200"/>
            <a:ext cx="5029200" cy="1600200"/>
          </a:xfrm>
          <a:prstGeom prst="roundRect">
            <a:avLst/>
          </a:prstGeom>
          <a:solidFill>
            <a:srgbClr val="FFFF66"/>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8F00"/>
                </a:solidFill>
              </a:rPr>
              <a:t>How does your </a:t>
            </a:r>
            <a:r>
              <a:rPr lang="en-US" sz="2800" b="1" dirty="0">
                <a:solidFill>
                  <a:srgbClr val="008F00"/>
                </a:solidFill>
              </a:rPr>
              <a:t>s</a:t>
            </a:r>
            <a:r>
              <a:rPr lang="en-US" sz="2800" b="1" dirty="0" smtClean="0">
                <a:solidFill>
                  <a:srgbClr val="008F00"/>
                </a:solidFill>
              </a:rPr>
              <a:t>ocial skills support system </a:t>
            </a:r>
            <a:r>
              <a:rPr lang="en-US" sz="2800" b="1" dirty="0">
                <a:solidFill>
                  <a:srgbClr val="008F00"/>
                </a:solidFill>
              </a:rPr>
              <a:t>f</a:t>
            </a:r>
            <a:r>
              <a:rPr lang="en-US" sz="2800" b="1" dirty="0" smtClean="0">
                <a:solidFill>
                  <a:srgbClr val="008F00"/>
                </a:solidFill>
              </a:rPr>
              <a:t>it with this feature?</a:t>
            </a:r>
            <a:endParaRPr lang="en-US" sz="2800" b="1" dirty="0">
              <a:solidFill>
                <a:srgbClr val="008F00"/>
              </a:solidFill>
            </a:endParaRPr>
          </a:p>
        </p:txBody>
      </p:sp>
    </p:spTree>
    <p:extLst>
      <p:ext uri="{BB962C8B-B14F-4D97-AF65-F5344CB8AC3E}">
        <p14:creationId xmlns:p14="http://schemas.microsoft.com/office/powerpoint/2010/main" val="266730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33333E-6 3.33333E-6 L -3.33333E-6 0.19444 " pathEditMode="relative" rAng="0" ptsTypes="AA">
                                      <p:cBhvr>
                                        <p:cTn id="16" dur="2000" fill="hold"/>
                                        <p:tgtEl>
                                          <p:spTgt spid="6"/>
                                        </p:tgtEl>
                                        <p:attrNameLst>
                                          <p:attrName>ppt_x</p:attrName>
                                          <p:attrName>ppt_y</p:attrName>
                                        </p:attrNameLst>
                                      </p:cBhvr>
                                      <p:rCtr x="0" y="9722"/>
                                    </p:animMotion>
                                  </p:childTnLst>
                                </p:cTn>
                              </p:par>
                              <p:par>
                                <p:cTn id="17" presetID="42" presetClass="path" presetSubtype="0" accel="50000" decel="50000" fill="hold" grpId="1" nodeType="withEffect">
                                  <p:stCondLst>
                                    <p:cond delay="0"/>
                                  </p:stCondLst>
                                  <p:childTnLst>
                                    <p:animMotion origin="layout" path="M -2.77778E-7 -2.22222E-6 L 0.00191 0.08889 " pathEditMode="relative" rAng="0" ptsTypes="AA">
                                      <p:cBhvr>
                                        <p:cTn id="18" dur="2000" fill="hold"/>
                                        <p:tgtEl>
                                          <p:spTgt spid="5"/>
                                        </p:tgtEl>
                                        <p:attrNameLst>
                                          <p:attrName>ppt_x</p:attrName>
                                          <p:attrName>ppt_y</p:attrName>
                                        </p:attrNameLst>
                                      </p:cBhvr>
                                      <p:rCtr x="87" y="44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2" nodeType="clickEffect">
                                  <p:stCondLst>
                                    <p:cond delay="0"/>
                                  </p:stCondLst>
                                  <p:childTnLst>
                                    <p:animMotion origin="layout" path="M 0.00191 0.08889 L 0.00191 0.2 " pathEditMode="relative" rAng="0" ptsTypes="AA">
                                      <p:cBhvr>
                                        <p:cTn id="22" dur="2000" fill="hold"/>
                                        <p:tgtEl>
                                          <p:spTgt spid="5"/>
                                        </p:tgtEl>
                                        <p:attrNameLst>
                                          <p:attrName>ppt_x</p:attrName>
                                          <p:attrName>ppt_y</p:attrName>
                                        </p:attrNameLst>
                                      </p:cBhvr>
                                      <p:rCtr x="0" y="5556"/>
                                    </p:animMotion>
                                  </p:childTnLst>
                                </p:cTn>
                              </p:par>
                              <p:par>
                                <p:cTn id="23" presetID="42" presetClass="path" presetSubtype="0" accel="50000" decel="50000" fill="hold" grpId="2" nodeType="withEffect">
                                  <p:stCondLst>
                                    <p:cond delay="0"/>
                                  </p:stCondLst>
                                  <p:childTnLst>
                                    <p:animMotion origin="layout" path="M -3.33333E-6 0.11666 L -3.33333E-6 0.36666 " pathEditMode="relative" rAng="0" ptsTypes="AA">
                                      <p:cBhvr>
                                        <p:cTn id="24" dur="2000" fill="hold"/>
                                        <p:tgtEl>
                                          <p:spTgt spid="6"/>
                                        </p:tgtEl>
                                        <p:attrNameLst>
                                          <p:attrName>ppt_x</p:attrName>
                                          <p:attrName>ppt_y</p:attrName>
                                        </p:attrNameLst>
                                      </p:cBhvr>
                                      <p:rCtr x="0" y="1250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3" nodeType="clickEffect">
                                  <p:stCondLst>
                                    <p:cond delay="0"/>
                                  </p:stCondLst>
                                  <p:childTnLst>
                                    <p:animMotion origin="layout" path="M 0.00191 0.2 L 0.00191 0.28889 " pathEditMode="relative" rAng="0" ptsTypes="AA">
                                      <p:cBhvr>
                                        <p:cTn id="28" dur="2000" fill="hold"/>
                                        <p:tgtEl>
                                          <p:spTgt spid="5"/>
                                        </p:tgtEl>
                                        <p:attrNameLst>
                                          <p:attrName>ppt_x</p:attrName>
                                          <p:attrName>ppt_y</p:attrName>
                                        </p:attrNameLst>
                                      </p:cBhvr>
                                      <p:rCtr x="0" y="500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4" nodeType="clickEffect">
                                  <p:stCondLst>
                                    <p:cond delay="0"/>
                                  </p:stCondLst>
                                  <p:childTnLst>
                                    <p:animMotion origin="layout" path="M 0.00191 0.28889 L 0.00191 0.34445 " pathEditMode="relative" rAng="0" ptsTypes="AA">
                                      <p:cBhvr>
                                        <p:cTn id="32" dur="2000" fill="hold"/>
                                        <p:tgtEl>
                                          <p:spTgt spid="5"/>
                                        </p:tgtEl>
                                        <p:attrNameLst>
                                          <p:attrName>ppt_x</p:attrName>
                                          <p:attrName>ppt_y</p:attrName>
                                        </p:attrNameLst>
                                      </p:cBhvr>
                                      <p:rCtr x="0" y="2778"/>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3" nodeType="clickEffect">
                                  <p:stCondLst>
                                    <p:cond delay="0"/>
                                  </p:stCondLst>
                                  <p:childTnLst>
                                    <p:animMotion origin="layout" path="M -3.33333E-6 0.36667 L 0.00834 -0.20648 " pathEditMode="relative" rAng="0" ptsTypes="AA">
                                      <p:cBhvr>
                                        <p:cTn id="36" dur="2000" fill="hold"/>
                                        <p:tgtEl>
                                          <p:spTgt spid="6"/>
                                        </p:tgtEl>
                                        <p:attrNameLst>
                                          <p:attrName>ppt_x</p:attrName>
                                          <p:attrName>ppt_y</p:attrName>
                                        </p:attrNameLst>
                                      </p:cBhvr>
                                      <p:rCtr x="417" y="-28380"/>
                                    </p:animMotion>
                                  </p:childTnLst>
                                </p:cTn>
                              </p:par>
                              <p:par>
                                <p:cTn id="37" presetID="42" presetClass="path" presetSubtype="0" accel="50000" decel="50000" fill="hold" grpId="5" nodeType="withEffect">
                                  <p:stCondLst>
                                    <p:cond delay="0"/>
                                  </p:stCondLst>
                                  <p:childTnLst>
                                    <p:animMotion origin="layout" path="M 0.00191 0.34445 L 0.00191 0.44445 " pathEditMode="relative" rAng="0" ptsTypes="AA">
                                      <p:cBhvr>
                                        <p:cTn id="38" dur="2000" fill="hold"/>
                                        <p:tgtEl>
                                          <p:spTgt spid="5"/>
                                        </p:tgtEl>
                                        <p:attrNameLst>
                                          <p:attrName>ppt_x</p:attrName>
                                          <p:attrName>ppt_y</p:attrName>
                                        </p:attrNameLst>
                                      </p:cBhvr>
                                      <p:rCtr x="0" y="50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6" nodeType="clickEffect">
                                  <p:stCondLst>
                                    <p:cond delay="0"/>
                                  </p:stCondLst>
                                  <p:childTnLst>
                                    <p:animMotion origin="layout" path="M 0.00191 0.44445 L 0.00191 0.49769 " pathEditMode="relative" rAng="0" ptsTypes="AA">
                                      <p:cBhvr>
                                        <p:cTn id="42" dur="2000" fill="hold"/>
                                        <p:tgtEl>
                                          <p:spTgt spid="5"/>
                                        </p:tgtEl>
                                        <p:attrNameLst>
                                          <p:attrName>ppt_x</p:attrName>
                                          <p:attrName>ppt_y</p:attrName>
                                        </p:attrNameLst>
                                      </p:cBhvr>
                                      <p:rCtr x="0"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6" grpId="2" animBg="1"/>
      <p:bldP spid="6" grpId="3"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expectations</a:t>
            </a:r>
          </a:p>
          <a:p>
            <a:pPr lvl="0">
              <a:buFont typeface="Wingdings" panose="05000000000000000000" pitchFamily="2" charset="2"/>
              <a:buChar char="q"/>
            </a:pPr>
            <a:r>
              <a:rPr lang="en-US" sz="2000" dirty="0"/>
              <a:t>Establish the Tier 2 strategy within the school so that it does not need unique development for each participating student </a:t>
            </a:r>
            <a:endParaRPr lang="en-US" sz="2000" dirty="0" smtClean="0"/>
          </a:p>
          <a:p>
            <a:pPr lvl="0">
              <a:buFont typeface="Wingdings" panose="05000000000000000000" pitchFamily="2" charset="2"/>
              <a:buChar char="q"/>
            </a:pPr>
            <a:r>
              <a:rPr lang="en-US" sz="2000" dirty="0">
                <a:ea typeface="Britannic Bold" pitchFamily="-108" charset="0"/>
                <a:cs typeface="Britannic Bold" pitchFamily="-108" charset="0"/>
              </a:rPr>
              <a:t>Ensure the strategy includes increased structure and predictability for students.</a:t>
            </a:r>
            <a:endParaRPr lang="en-US" sz="2000" dirty="0"/>
          </a:p>
          <a:p>
            <a:pPr lvl="0">
              <a:buFont typeface="Wingdings" panose="05000000000000000000" pitchFamily="2" charset="2"/>
              <a:buChar char="q"/>
            </a:pPr>
            <a:r>
              <a:rPr lang="en-US" sz="2000" dirty="0"/>
              <a:t>Develop clear decision rules that address match to both student need and to the current school context, culture, and resources</a:t>
            </a:r>
          </a:p>
          <a:p>
            <a:pPr>
              <a:buFont typeface="Wingdings" panose="05000000000000000000" pitchFamily="2" charset="2"/>
              <a:buChar char="q"/>
            </a:pPr>
            <a:r>
              <a:rPr lang="en-US" sz="2000" dirty="0"/>
              <a:t>Plan for generalization and maintenance of skills </a:t>
            </a:r>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Guidelines for Implementing Tier 2 Practices </a:t>
            </a:r>
            <a:endParaRPr lang="en-US" sz="3200" b="1" dirty="0">
              <a:solidFill>
                <a:srgbClr val="FFFFFF"/>
              </a:solidFill>
            </a:endParaRPr>
          </a:p>
        </p:txBody>
      </p:sp>
      <p:pic>
        <p:nvPicPr>
          <p:cNvPr id="6" name="Picture 5"/>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2883" y="1131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Tree>
    <p:extLst>
      <p:ext uri="{BB962C8B-B14F-4D97-AF65-F5344CB8AC3E}">
        <p14:creationId xmlns:p14="http://schemas.microsoft.com/office/powerpoint/2010/main" val="10617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3" end="3"/>
                                            </p:txEl>
                                          </p:spTgt>
                                        </p:tgtEl>
                                      </p:cBhvr>
                                    </p:animEffect>
                                    <p:set>
                                      <p:cBhvr>
                                        <p:cTn id="13" dur="1" fill="hold">
                                          <p:stCondLst>
                                            <p:cond delay="499"/>
                                          </p:stCondLst>
                                        </p:cTn>
                                        <p:tgtEl>
                                          <p:spTgt spid="3">
                                            <p:txEl>
                                              <p:pRg st="3" end="3"/>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4" end="4"/>
                                            </p:txEl>
                                          </p:spTgt>
                                        </p:tgtEl>
                                      </p:cBhvr>
                                    </p:animEffect>
                                    <p:set>
                                      <p:cBhvr>
                                        <p:cTn id="16" dur="1" fill="hold">
                                          <p:stCondLst>
                                            <p:cond delay="499"/>
                                          </p:stCondLst>
                                        </p:cTn>
                                        <p:tgtEl>
                                          <p:spTgt spid="3">
                                            <p:txEl>
                                              <p:pRg st="4" end="4"/>
                                            </p:txEl>
                                          </p:spTgt>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3">
                                            <p:txEl>
                                              <p:pRg st="5" end="5"/>
                                            </p:txEl>
                                          </p:spTgt>
                                        </p:tgtEl>
                                      </p:cBhvr>
                                    </p:animEffect>
                                    <p:set>
                                      <p:cBhvr>
                                        <p:cTn id="19"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solidFill>
                  <a:srgbClr val="000000"/>
                </a:solidFill>
                <a:latin typeface="Franklin Gothic Medium"/>
              </a:rPr>
              <a:t>Work as team </a:t>
            </a:r>
            <a:r>
              <a:rPr lang="en-US" sz="2200" dirty="0" smtClean="0">
                <a:solidFill>
                  <a:srgbClr val="000000"/>
                </a:solidFill>
                <a:latin typeface="Franklin Gothic Medium"/>
              </a:rPr>
              <a:t>for  20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3200" b="1" dirty="0">
                <a:solidFill>
                  <a:srgbClr val="0070C0"/>
                </a:solidFill>
              </a:rPr>
              <a:t>Activity:</a:t>
            </a:r>
            <a:br>
              <a:rPr lang="en-US" sz="3200" b="1" dirty="0">
                <a:solidFill>
                  <a:srgbClr val="0070C0"/>
                </a:solidFill>
              </a:rPr>
            </a:br>
            <a:r>
              <a:rPr lang="en-US" sz="3200" dirty="0" smtClean="0">
                <a:solidFill>
                  <a:srgbClr val="0070C0"/>
                </a:solidFill>
              </a:rPr>
              <a:t>Social Skills Groups For Your Culture and Context   </a:t>
            </a:r>
            <a:endParaRPr lang="en-US" sz="3200" b="1" i="1" dirty="0">
              <a:solidFill>
                <a:srgbClr val="0070C0"/>
              </a:solidFill>
            </a:endParaRPr>
          </a:p>
        </p:txBody>
      </p:sp>
      <p:sp>
        <p:nvSpPr>
          <p:cNvPr id="139268" name="Rectangle 3"/>
          <p:cNvSpPr>
            <a:spLocks noGrp="1" noChangeArrowheads="1"/>
          </p:cNvSpPr>
          <p:nvPr>
            <p:ph type="body" idx="1"/>
          </p:nvPr>
        </p:nvSpPr>
        <p:spPr>
          <a:xfrm>
            <a:off x="2362200" y="1600200"/>
            <a:ext cx="6477000" cy="4724400"/>
          </a:xfrm>
          <a:solidFill>
            <a:srgbClr val="FFFFFF"/>
          </a:solidFill>
        </p:spPr>
        <p:txBody>
          <a:bodyPr/>
          <a:lstStyle/>
          <a:p>
            <a:pPr lvl="0"/>
            <a:r>
              <a:rPr lang="en-US" sz="2400" dirty="0"/>
              <a:t>Evaluate coordinator and facilitator roles and responsibilities</a:t>
            </a:r>
          </a:p>
          <a:p>
            <a:pPr lvl="0"/>
            <a:r>
              <a:rPr lang="en-US" sz="2400" dirty="0"/>
              <a:t>Evaluate how Tier 2 social skills instruction is aligned with Tier 1 teaching and expectations </a:t>
            </a:r>
          </a:p>
          <a:p>
            <a:pPr lvl="0"/>
            <a:r>
              <a:rPr lang="en-US" sz="2400" dirty="0"/>
              <a:t>Visit (or re-visit) how and when social skills groups are developed and scheduled </a:t>
            </a:r>
          </a:p>
          <a:p>
            <a:pPr lvl="0"/>
            <a:r>
              <a:rPr lang="en-US" sz="2400" dirty="0"/>
              <a:t>Visit (or re-visit) how and when social skills groups are taught, and the systems in place to support student skill generalization </a:t>
            </a:r>
          </a:p>
          <a:p>
            <a:pPr lvl="0"/>
            <a:r>
              <a:rPr lang="en-US" sz="2400" dirty="0"/>
              <a:t>Update your action plan </a:t>
            </a: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463897468"/>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25447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514350" indent="-514350" eaLnBrk="1" hangingPunct="1">
              <a:buFontTx/>
              <a:buAutoNum type="arabicPeriod"/>
            </a:pPr>
            <a:r>
              <a:rPr lang="en-US" sz="2200" dirty="0"/>
              <a:t>Develop a process for training </a:t>
            </a:r>
            <a:r>
              <a:rPr lang="en-US" sz="2200" dirty="0" smtClean="0"/>
              <a:t>staff and students &amp; </a:t>
            </a:r>
            <a:r>
              <a:rPr lang="en-US" sz="2200" dirty="0"/>
              <a:t>partnering with/educating </a:t>
            </a:r>
            <a:r>
              <a:rPr lang="en-US" sz="2200" dirty="0" smtClean="0"/>
              <a:t>families </a:t>
            </a:r>
            <a:endParaRPr lang="en-US" sz="2200" dirty="0">
              <a:solidFill>
                <a:srgbClr val="000000"/>
              </a:solidFill>
            </a:endParaRP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533400"/>
            <a:ext cx="1142494" cy="1143000"/>
          </a:xfrm>
          <a:prstGeom prst="rect">
            <a:avLst/>
          </a:prstGeom>
          <a:noFill/>
          <a:ln>
            <a:noFill/>
          </a:ln>
        </p:spPr>
      </p:pic>
      <p:sp>
        <p:nvSpPr>
          <p:cNvPr id="5" name="Rounded Rectangle 4"/>
          <p:cNvSpPr/>
          <p:nvPr/>
        </p:nvSpPr>
        <p:spPr>
          <a:xfrm>
            <a:off x="457200" y="3048000"/>
            <a:ext cx="8077200" cy="7620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23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5" presetClass="emph" presetSubtype="0" nodeType="withEffect">
                                  <p:stCondLst>
                                    <p:cond delay="0"/>
                                  </p:stCondLst>
                                  <p:iterate type="lt">
                                    <p:tmAbs val="25"/>
                                  </p:iterate>
                                  <p:childTnLst>
                                    <p:set>
                                      <p:cBhvr override="childStyle">
                                        <p:cTn id="10" dur="indefinite"/>
                                        <p:tgtEl>
                                          <p:spTgt spid="71683">
                                            <p:txEl>
                                              <p:pRg st="4" end="4"/>
                                            </p:txEl>
                                          </p:spTgt>
                                        </p:tgtEl>
                                        <p:attrNameLst>
                                          <p:attrName>style.fontWeight</p:attrName>
                                        </p:attrNameLst>
                                      </p:cBhvr>
                                      <p:to>
                                        <p:strVal val="bold"/>
                                      </p:to>
                                    </p:set>
                                  </p:childTnLst>
                                </p:cTn>
                              </p:par>
                            </p:childTnLst>
                          </p:cTn>
                        </p:par>
                        <p:par>
                          <p:cTn id="11" fill="hold">
                            <p:stCondLst>
                              <p:cond delay="1875"/>
                            </p:stCondLst>
                            <p:childTnLst>
                              <p:par>
                                <p:cTn id="12" presetID="1"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24" y="228600"/>
            <a:ext cx="8229600" cy="1295400"/>
          </a:xfrm>
          <a:solidFill>
            <a:srgbClr val="008F00"/>
          </a:solidFill>
        </p:spPr>
        <p:txBody>
          <a:bodyPr/>
          <a:lstStyle/>
          <a:p>
            <a:r>
              <a:rPr lang="en-US" sz="2800" dirty="0">
                <a:solidFill>
                  <a:schemeClr val="bg1"/>
                </a:solidFill>
              </a:rPr>
              <a:t>T</a:t>
            </a:r>
            <a:r>
              <a:rPr lang="en-US" sz="2800" dirty="0" smtClean="0">
                <a:solidFill>
                  <a:schemeClr val="bg1"/>
                </a:solidFill>
              </a:rPr>
              <a:t>raining </a:t>
            </a:r>
            <a:r>
              <a:rPr lang="en-US" sz="2800" dirty="0">
                <a:solidFill>
                  <a:schemeClr val="bg1"/>
                </a:solidFill>
              </a:rPr>
              <a:t>staff and students, and partnering with / educating </a:t>
            </a:r>
            <a:r>
              <a:rPr lang="en-US" sz="2800" dirty="0" smtClean="0">
                <a:solidFill>
                  <a:schemeClr val="bg1"/>
                </a:solidFill>
              </a:rPr>
              <a:t>families: Critical </a:t>
            </a:r>
            <a:r>
              <a:rPr lang="en-US" sz="2800" dirty="0">
                <a:solidFill>
                  <a:schemeClr val="bg1"/>
                </a:solidFill>
              </a:rPr>
              <a:t>Features</a:t>
            </a:r>
          </a:p>
        </p:txBody>
      </p:sp>
      <p:sp>
        <p:nvSpPr>
          <p:cNvPr id="3" name="Content Placeholder 2"/>
          <p:cNvSpPr>
            <a:spLocks noGrp="1"/>
          </p:cNvSpPr>
          <p:nvPr>
            <p:ph idx="1"/>
          </p:nvPr>
        </p:nvSpPr>
        <p:spPr>
          <a:xfrm>
            <a:off x="457200" y="1600200"/>
            <a:ext cx="8229600" cy="5029200"/>
          </a:xfrm>
        </p:spPr>
        <p:txBody>
          <a:bodyPr/>
          <a:lstStyle/>
          <a:p>
            <a:pPr marL="0" indent="0">
              <a:buNone/>
            </a:pPr>
            <a:r>
              <a:rPr lang="en-US" sz="2000" dirty="0"/>
              <a:t>For </a:t>
            </a:r>
            <a:r>
              <a:rPr lang="en-US" sz="2000" b="1" dirty="0"/>
              <a:t>staff:</a:t>
            </a:r>
            <a:r>
              <a:rPr lang="en-US" sz="2000" dirty="0"/>
              <a:t> </a:t>
            </a:r>
          </a:p>
          <a:p>
            <a:pPr lvl="1">
              <a:buFont typeface="Wingdings" panose="05000000000000000000" pitchFamily="2" charset="2"/>
              <a:buChar char="q"/>
            </a:pPr>
            <a:r>
              <a:rPr lang="en-US" sz="2000" dirty="0" smtClean="0"/>
              <a:t>Documentation </a:t>
            </a:r>
            <a:r>
              <a:rPr lang="en-US" sz="2000" dirty="0"/>
              <a:t>of the process and procedures for each selected practice, including all supporting </a:t>
            </a:r>
            <a:r>
              <a:rPr lang="en-US" sz="2000" dirty="0" smtClean="0"/>
              <a:t>materials</a:t>
            </a:r>
          </a:p>
          <a:p>
            <a:pPr lvl="1">
              <a:buFont typeface="Wingdings" panose="05000000000000000000" pitchFamily="2" charset="2"/>
              <a:buChar char="q"/>
            </a:pPr>
            <a:r>
              <a:rPr lang="en-US" sz="2000" dirty="0" smtClean="0"/>
              <a:t>Initial </a:t>
            </a:r>
            <a:r>
              <a:rPr lang="en-US" sz="2000" dirty="0"/>
              <a:t>and ongoing professional development (including boosters as needed); including opportunities for feedback on Tier 2 </a:t>
            </a:r>
            <a:r>
              <a:rPr lang="en-US" sz="2000" dirty="0" smtClean="0"/>
              <a:t>practice</a:t>
            </a:r>
          </a:p>
          <a:p>
            <a:pPr lvl="1">
              <a:buFont typeface="Wingdings" panose="05000000000000000000" pitchFamily="2" charset="2"/>
              <a:buChar char="q"/>
            </a:pPr>
            <a:r>
              <a:rPr lang="en-US" sz="2000" dirty="0" smtClean="0"/>
              <a:t>Orientation </a:t>
            </a:r>
            <a:r>
              <a:rPr lang="en-US" sz="2000" dirty="0"/>
              <a:t>materials for new staff and substitutes  </a:t>
            </a:r>
          </a:p>
          <a:p>
            <a:pPr marL="0" indent="0">
              <a:buNone/>
            </a:pPr>
            <a:r>
              <a:rPr lang="en-US" sz="2000" dirty="0"/>
              <a:t>For </a:t>
            </a:r>
            <a:r>
              <a:rPr lang="en-US" sz="2000" b="1" dirty="0"/>
              <a:t>students</a:t>
            </a:r>
            <a:r>
              <a:rPr lang="en-US" sz="2000" dirty="0"/>
              <a:t>:</a:t>
            </a:r>
          </a:p>
          <a:p>
            <a:pPr lvl="1">
              <a:buFont typeface="Wingdings" panose="05000000000000000000" pitchFamily="2" charset="2"/>
              <a:buChar char="q"/>
            </a:pPr>
            <a:r>
              <a:rPr lang="en-US" sz="2000" dirty="0"/>
              <a:t>Training materials, including opportunities to practice </a:t>
            </a:r>
            <a:r>
              <a:rPr lang="en-US" sz="2000" dirty="0" smtClean="0"/>
              <a:t>routines</a:t>
            </a:r>
          </a:p>
          <a:p>
            <a:pPr lvl="1">
              <a:buFont typeface="Wingdings" panose="05000000000000000000" pitchFamily="2" charset="2"/>
              <a:buChar char="q"/>
            </a:pPr>
            <a:r>
              <a:rPr lang="en-US" sz="2000" dirty="0" smtClean="0"/>
              <a:t>Review </a:t>
            </a:r>
            <a:r>
              <a:rPr lang="en-US" sz="2000" dirty="0"/>
              <a:t>of student daily routine  </a:t>
            </a:r>
          </a:p>
          <a:p>
            <a:pPr marL="0" indent="0">
              <a:buNone/>
            </a:pPr>
            <a:r>
              <a:rPr lang="en-US" sz="2000" dirty="0"/>
              <a:t>For </a:t>
            </a:r>
            <a:r>
              <a:rPr lang="en-US" sz="2000" b="1" dirty="0"/>
              <a:t>families:</a:t>
            </a:r>
          </a:p>
          <a:p>
            <a:pPr lvl="1">
              <a:buFont typeface="Wingdings" panose="05000000000000000000" pitchFamily="2" charset="2"/>
              <a:buChar char="q"/>
            </a:pPr>
            <a:r>
              <a:rPr lang="en-US" sz="2000" dirty="0"/>
              <a:t>Materials developed for providing information, permission, and ongoing </a:t>
            </a:r>
            <a:r>
              <a:rPr lang="en-US" sz="2000" dirty="0" smtClean="0"/>
              <a:t>communication.</a:t>
            </a:r>
          </a:p>
          <a:p>
            <a:pPr lvl="1">
              <a:buFont typeface="Wingdings" panose="05000000000000000000" pitchFamily="2" charset="2"/>
              <a:buChar char="q"/>
            </a:pPr>
            <a:r>
              <a:rPr lang="en-US" sz="2000" dirty="0" smtClean="0"/>
              <a:t>Information </a:t>
            </a:r>
            <a:r>
              <a:rPr lang="en-US" sz="2000" dirty="0"/>
              <a:t>on what the families’ role is relative to supporting positive behavior routines, including review of expectations, practice in home setting, and </a:t>
            </a:r>
            <a:r>
              <a:rPr lang="en-US" sz="2000" dirty="0" smtClean="0"/>
              <a:t>feedback.</a:t>
            </a:r>
            <a:endParaRPr lang="en-US" sz="2000" dirty="0"/>
          </a:p>
          <a:p>
            <a:pPr marL="0" lvl="0" indent="0">
              <a:buNone/>
            </a:pPr>
            <a:endParaRPr lang="en-US" sz="20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
        <p:nvSpPr>
          <p:cNvPr id="5" name="Right Arrow 4"/>
          <p:cNvSpPr/>
          <p:nvPr/>
        </p:nvSpPr>
        <p:spPr>
          <a:xfrm>
            <a:off x="10732" y="1425318"/>
            <a:ext cx="546833" cy="723900"/>
          </a:xfrm>
          <a:prstGeom prst="rightArrow">
            <a:avLst/>
          </a:prstGeom>
          <a:solidFill>
            <a:srgbClr val="FFF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90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Staff Training Topics</a:t>
            </a:r>
            <a:endParaRPr lang="en-US" dirty="0">
              <a:solidFill>
                <a:schemeClr val="bg1"/>
              </a:solidFill>
            </a:endParaRPr>
          </a:p>
        </p:txBody>
      </p:sp>
      <p:sp>
        <p:nvSpPr>
          <p:cNvPr id="3" name="Content Placeholder 2"/>
          <p:cNvSpPr>
            <a:spLocks noGrp="1"/>
          </p:cNvSpPr>
          <p:nvPr>
            <p:ph idx="1"/>
          </p:nvPr>
        </p:nvSpPr>
        <p:spPr/>
        <p:txBody>
          <a:bodyPr/>
          <a:lstStyle/>
          <a:p>
            <a:pPr lvl="1">
              <a:buFont typeface="Arial" panose="020B0604020202020204" pitchFamily="34" charset="0"/>
              <a:buChar char="•"/>
            </a:pPr>
            <a:r>
              <a:rPr lang="en-US" sz="2400" dirty="0"/>
              <a:t>Referral/Request for Assistance Procedures</a:t>
            </a:r>
          </a:p>
          <a:p>
            <a:pPr lvl="1">
              <a:buFont typeface="Arial" panose="020B0604020202020204" pitchFamily="34" charset="0"/>
              <a:buChar char="•"/>
            </a:pPr>
            <a:r>
              <a:rPr lang="en-US" sz="2400" dirty="0"/>
              <a:t>Rationale for and critical features of Tier 2 practice</a:t>
            </a:r>
          </a:p>
          <a:p>
            <a:pPr lvl="1">
              <a:buFont typeface="Arial" panose="020B0604020202020204" pitchFamily="34" charset="0"/>
              <a:buChar char="•"/>
            </a:pPr>
            <a:r>
              <a:rPr lang="en-US" sz="2400" dirty="0"/>
              <a:t>Opportunities to provide feedback on both practice and implementation procedures </a:t>
            </a:r>
          </a:p>
          <a:p>
            <a:pPr lvl="1">
              <a:buFont typeface="Arial" panose="020B0604020202020204" pitchFamily="34" charset="0"/>
              <a:buChar char="•"/>
            </a:pPr>
            <a:r>
              <a:rPr lang="en-US" sz="2400" dirty="0"/>
              <a:t>Opportunities to practice (including, for example, giving error corrections and behavior specific praise)</a:t>
            </a:r>
          </a:p>
          <a:p>
            <a:pPr lvl="1">
              <a:buFont typeface="Arial" panose="020B0604020202020204" pitchFamily="34" charset="0"/>
              <a:buChar char="•"/>
            </a:pPr>
            <a:r>
              <a:rPr lang="en-US" sz="2400" dirty="0"/>
              <a:t>Regular updates and training boosters  </a:t>
            </a:r>
            <a:endParaRPr lang="en-US" sz="2400" dirty="0" smtClean="0"/>
          </a:p>
          <a:p>
            <a:pPr lvl="1">
              <a:buFont typeface="Arial" panose="020B0604020202020204" pitchFamily="34" charset="0"/>
              <a:buChar char="•"/>
            </a:pPr>
            <a:r>
              <a:rPr lang="en-US" sz="2400" dirty="0"/>
              <a:t>Special considerations: </a:t>
            </a:r>
            <a:r>
              <a:rPr lang="en-US" sz="2400" dirty="0" smtClean="0"/>
              <a:t>substitutes </a:t>
            </a:r>
            <a:r>
              <a:rPr lang="en-US" sz="2400" dirty="0"/>
              <a:t>(visiting teacher), coaching for individual </a:t>
            </a:r>
            <a:r>
              <a:rPr lang="en-US" sz="2400" dirty="0" smtClean="0"/>
              <a:t>teachers</a:t>
            </a:r>
            <a:endParaRPr lang="en-US" sz="2400" dirty="0"/>
          </a:p>
          <a:p>
            <a:pPr marL="0" indent="0" algn="ctr">
              <a:buNone/>
            </a:pPr>
            <a:r>
              <a:rPr lang="en-US" sz="2400" dirty="0"/>
              <a:t>For sample staff, student, and parent training lesson </a:t>
            </a:r>
            <a:r>
              <a:rPr lang="en-US" sz="2400" dirty="0" smtClean="0"/>
              <a:t>plans (using CICO as an example), </a:t>
            </a:r>
            <a:r>
              <a:rPr lang="en-US" sz="2400" dirty="0"/>
              <a:t>see Appendix F-4.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9024531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7800" y="542924"/>
            <a:ext cx="6324600" cy="5857875"/>
          </a:xfrm>
          <a:prstGeom prst="rect">
            <a:avLst/>
          </a:prstGeom>
        </p:spPr>
      </p:pic>
      <p:pic>
        <p:nvPicPr>
          <p:cNvPr id="3"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7790645" y="523606"/>
            <a:ext cx="990600" cy="990600"/>
          </a:xfrm>
          <a:prstGeom prst="rect">
            <a:avLst/>
          </a:prstGeom>
          <a:noFill/>
          <a:ln>
            <a:noFill/>
          </a:ln>
        </p:spPr>
      </p:pic>
    </p:spTree>
    <p:extLst>
      <p:ext uri="{BB962C8B-B14F-4D97-AF65-F5344CB8AC3E}">
        <p14:creationId xmlns:p14="http://schemas.microsoft.com/office/powerpoint/2010/main" val="14051106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798" y="152399"/>
            <a:ext cx="8373533" cy="1734207"/>
          </a:xfrm>
          <a:solidFill>
            <a:schemeClr val="bg1"/>
          </a:solidFill>
        </p:spPr>
        <p:txBody>
          <a:bodyPr/>
          <a:lstStyle/>
          <a:p>
            <a:pPr eaLnBrk="1" hangingPunct="1"/>
            <a:r>
              <a:rPr lang="en-US" sz="2400" dirty="0" smtClean="0">
                <a:solidFill>
                  <a:srgbClr val="008F00"/>
                </a:solidFill>
                <a:ea typeface="Britannic Bold" pitchFamily="-108" charset="0"/>
                <a:cs typeface="Britannic Bold" pitchFamily="-108" charset="0"/>
              </a:rPr>
              <a:t/>
            </a:r>
            <a:br>
              <a:rPr lang="en-US" sz="2400" dirty="0" smtClean="0">
                <a:solidFill>
                  <a:srgbClr val="008F00"/>
                </a:solidFill>
                <a:ea typeface="Britannic Bold" pitchFamily="-108" charset="0"/>
                <a:cs typeface="Britannic Bold" pitchFamily="-108" charset="0"/>
              </a:rPr>
            </a:br>
            <a:r>
              <a:rPr lang="en-US" sz="2400" dirty="0">
                <a:solidFill>
                  <a:srgbClr val="008F00"/>
                </a:solidFill>
                <a:ea typeface="Britannic Bold" pitchFamily="-108" charset="0"/>
                <a:cs typeface="Britannic Bold" pitchFamily="-108" charset="0"/>
              </a:rPr>
              <a:t> </a:t>
            </a:r>
            <a:r>
              <a:rPr lang="en-US" sz="2400" b="0" dirty="0">
                <a:solidFill>
                  <a:srgbClr val="008F00"/>
                </a:solidFill>
                <a:ea typeface="Britannic Bold" pitchFamily="-108" charset="0"/>
                <a:cs typeface="Britannic Bold" pitchFamily="-108" charset="0"/>
              </a:rPr>
              <a:t>Staff Training for </a:t>
            </a:r>
            <a:r>
              <a:rPr lang="en-US" sz="2400" b="0" dirty="0" smtClean="0">
                <a:solidFill>
                  <a:srgbClr val="008F00"/>
                </a:solidFill>
                <a:ea typeface="Britannic Bold" pitchFamily="-108" charset="0"/>
                <a:cs typeface="Britannic Bold" pitchFamily="-108" charset="0"/>
              </a:rPr>
              <a:t>CICO:</a:t>
            </a:r>
            <a:br>
              <a:rPr lang="en-US" sz="2400" b="0" dirty="0" smtClean="0">
                <a:solidFill>
                  <a:srgbClr val="008F00"/>
                </a:solidFill>
                <a:ea typeface="Britannic Bold" pitchFamily="-108" charset="0"/>
                <a:cs typeface="Britannic Bold" pitchFamily="-108" charset="0"/>
              </a:rPr>
            </a:br>
            <a:r>
              <a:rPr lang="en-US" sz="2400" dirty="0" smtClean="0">
                <a:solidFill>
                  <a:srgbClr val="008F00"/>
                </a:solidFill>
                <a:ea typeface="Britannic Bold" pitchFamily="-108" charset="0"/>
                <a:cs typeface="Britannic Bold" pitchFamily="-108" charset="0"/>
              </a:rPr>
              <a:t>Ensure </a:t>
            </a:r>
            <a:r>
              <a:rPr lang="en-US" sz="2400" dirty="0">
                <a:solidFill>
                  <a:srgbClr val="008F00"/>
                </a:solidFill>
                <a:ea typeface="Britannic Bold" pitchFamily="-108" charset="0"/>
                <a:cs typeface="Britannic Bold" pitchFamily="-108" charset="0"/>
              </a:rPr>
              <a:t>the strategy includes regular opportunities for students to perform and get feedback on appropriate behaviors and </a:t>
            </a:r>
            <a:r>
              <a:rPr lang="en-US" sz="2400" dirty="0" smtClean="0">
                <a:solidFill>
                  <a:srgbClr val="008F00"/>
                </a:solidFill>
                <a:ea typeface="Britannic Bold" pitchFamily="-108" charset="0"/>
                <a:cs typeface="Britannic Bold" pitchFamily="-108" charset="0"/>
              </a:rPr>
              <a:t>skills</a:t>
            </a:r>
            <a:r>
              <a:rPr lang="en-US" sz="2800" dirty="0">
                <a:solidFill>
                  <a:srgbClr val="008F00"/>
                </a:solidFill>
                <a:ea typeface="Britannic Bold" pitchFamily="-108" charset="0"/>
                <a:cs typeface="Britannic Bold" pitchFamily="-108" charset="0"/>
              </a:rPr>
              <a:t/>
            </a:r>
            <a:br>
              <a:rPr lang="en-US" sz="2800" dirty="0">
                <a:solidFill>
                  <a:srgbClr val="008F00"/>
                </a:solidFill>
                <a:ea typeface="Britannic Bold" pitchFamily="-108" charset="0"/>
                <a:cs typeface="Britannic Bold" pitchFamily="-108" charset="0"/>
              </a:rPr>
            </a:br>
            <a:endParaRPr lang="en-US" sz="2800" dirty="0">
              <a:solidFill>
                <a:srgbClr val="008F00"/>
              </a:solidFill>
            </a:endParaRPr>
          </a:p>
        </p:txBody>
      </p:sp>
      <p:sp>
        <p:nvSpPr>
          <p:cNvPr id="52227" name="Rectangle 3"/>
          <p:cNvSpPr>
            <a:spLocks noGrp="1" noChangeArrowheads="1"/>
          </p:cNvSpPr>
          <p:nvPr>
            <p:ph idx="1"/>
          </p:nvPr>
        </p:nvSpPr>
        <p:spPr>
          <a:xfrm>
            <a:off x="533401" y="2133600"/>
            <a:ext cx="7848600" cy="4572000"/>
          </a:xfrm>
        </p:spPr>
        <p:txBody>
          <a:bodyPr/>
          <a:lstStyle/>
          <a:p>
            <a:pPr eaLnBrk="1" hangingPunct="1">
              <a:lnSpc>
                <a:spcPct val="80000"/>
              </a:lnSpc>
              <a:buFont typeface="Arial" charset="0"/>
              <a:buChar char="•"/>
            </a:pPr>
            <a:r>
              <a:rPr lang="en-US" sz="2400" dirty="0" smtClean="0"/>
              <a:t>Comprehensive CICO Support Training </a:t>
            </a:r>
            <a:r>
              <a:rPr lang="en-US" sz="2400" dirty="0"/>
              <a:t>for ALL </a:t>
            </a:r>
            <a:r>
              <a:rPr lang="en-US" sz="2400" dirty="0" smtClean="0"/>
              <a:t>staff</a:t>
            </a:r>
            <a:endParaRPr lang="en-US" sz="2400" dirty="0"/>
          </a:p>
          <a:p>
            <a:pPr eaLnBrk="1" hangingPunct="1">
              <a:lnSpc>
                <a:spcPct val="80000"/>
              </a:lnSpc>
              <a:buFont typeface="Arial" charset="0"/>
              <a:buChar char="•"/>
            </a:pPr>
            <a:r>
              <a:rPr lang="en-US" sz="2400" dirty="0"/>
              <a:t>Video is a great resource, but it is not </a:t>
            </a:r>
            <a:r>
              <a:rPr lang="en-US" sz="2400" dirty="0" smtClean="0"/>
              <a:t>sufficient. </a:t>
            </a:r>
            <a:endParaRPr lang="en-US" sz="2400" dirty="0"/>
          </a:p>
          <a:p>
            <a:pPr eaLnBrk="1" hangingPunct="1">
              <a:lnSpc>
                <a:spcPct val="80000"/>
              </a:lnSpc>
              <a:buFont typeface="Arial" charset="0"/>
              <a:buChar char="•"/>
            </a:pPr>
            <a:r>
              <a:rPr lang="en-US" sz="2400" dirty="0"/>
              <a:t>School must add their own description of how the </a:t>
            </a:r>
            <a:r>
              <a:rPr lang="en-US" sz="2400" dirty="0" smtClean="0"/>
              <a:t>CICO  system </a:t>
            </a:r>
            <a:r>
              <a:rPr lang="en-US" sz="2400" dirty="0"/>
              <a:t>will operate</a:t>
            </a:r>
          </a:p>
          <a:p>
            <a:pPr lvl="1" eaLnBrk="1" hangingPunct="1">
              <a:lnSpc>
                <a:spcPct val="80000"/>
              </a:lnSpc>
            </a:pPr>
            <a:r>
              <a:rPr lang="en-US" sz="2000" dirty="0"/>
              <a:t>Data used to identify students</a:t>
            </a:r>
          </a:p>
          <a:p>
            <a:pPr lvl="1" eaLnBrk="1" hangingPunct="1">
              <a:lnSpc>
                <a:spcPct val="80000"/>
              </a:lnSpc>
            </a:pPr>
            <a:r>
              <a:rPr lang="en-US" sz="2000" dirty="0"/>
              <a:t>Referral/Request for Assistance</a:t>
            </a:r>
          </a:p>
          <a:p>
            <a:pPr lvl="1" eaLnBrk="1" hangingPunct="1">
              <a:lnSpc>
                <a:spcPct val="80000"/>
              </a:lnSpc>
            </a:pPr>
            <a:r>
              <a:rPr lang="en-US" sz="2000" dirty="0"/>
              <a:t>Reverse Request for Assistance</a:t>
            </a:r>
          </a:p>
          <a:p>
            <a:pPr eaLnBrk="1" hangingPunct="1">
              <a:lnSpc>
                <a:spcPct val="80000"/>
              </a:lnSpc>
              <a:buFont typeface="Arial" charset="0"/>
              <a:buChar char="•"/>
            </a:pPr>
            <a:r>
              <a:rPr lang="en-US" sz="2400" dirty="0"/>
              <a:t>Must also introduce your </a:t>
            </a:r>
            <a:r>
              <a:rPr lang="en-US" sz="2400" dirty="0" smtClean="0"/>
              <a:t>Tier 2 DPR and </a:t>
            </a:r>
            <a:r>
              <a:rPr lang="en-US" sz="2400" dirty="0"/>
              <a:t>detailed explanation of how the intervention will work</a:t>
            </a:r>
          </a:p>
          <a:p>
            <a:pPr lvl="1" eaLnBrk="1" hangingPunct="1">
              <a:lnSpc>
                <a:spcPct val="80000"/>
              </a:lnSpc>
            </a:pPr>
            <a:r>
              <a:rPr lang="en-US" sz="2000" dirty="0"/>
              <a:t>Pre-correct: what to do when a student is unhappy with their score (corrective vs. negative feedback and other prompts for teachers based on common student reactions…)</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295400"/>
            <a:ext cx="990600" cy="9906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3371436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Prevention Logic For All</a:t>
            </a:r>
            <a:endParaRPr lang="en-US" dirty="0"/>
          </a:p>
        </p:txBody>
      </p:sp>
      <p:sp>
        <p:nvSpPr>
          <p:cNvPr id="5" name="Title 1"/>
          <p:cNvSpPr>
            <a:spLocks noGrp="1"/>
          </p:cNvSpPr>
          <p:nvPr>
            <p:ph idx="1"/>
          </p:nvPr>
        </p:nvSpPr>
        <p:spPr/>
        <p:txBody>
          <a:bodyPr/>
          <a:lstStyle/>
          <a:p>
            <a:pPr marL="0" indent="0" algn="ctr">
              <a:buNone/>
            </a:pPr>
            <a:r>
              <a:rPr lang="en-US" dirty="0" smtClean="0"/>
              <a:t>Redesign of teaching environments…not students</a:t>
            </a:r>
          </a:p>
          <a:p>
            <a:pPr marL="0" indent="0" algn="ctr">
              <a:buNone/>
            </a:pPr>
            <a:r>
              <a:rPr lang="en-US" sz="1600" dirty="0" err="1"/>
              <a:t>Biglan</a:t>
            </a:r>
            <a:r>
              <a:rPr lang="en-US" sz="1600" dirty="0"/>
              <a:t> (1995); Mayer (1995); Walker et al. (1996)</a:t>
            </a:r>
            <a:endParaRPr lang="en-US" sz="1600" dirty="0" smtClean="0"/>
          </a:p>
          <a:p>
            <a:pPr marL="0" indent="0" algn="ctr">
              <a:buNone/>
            </a:pPr>
            <a:r>
              <a:rPr lang="en-US" dirty="0"/>
              <a:t/>
            </a:r>
            <a:br>
              <a:rPr lang="en-US" dirty="0"/>
            </a:br>
            <a:r>
              <a:rPr lang="en-US" dirty="0"/>
              <a:t> </a:t>
            </a:r>
            <a:br>
              <a:rPr lang="en-US" dirty="0"/>
            </a:br>
            <a:r>
              <a:rPr lang="en-US" sz="1600" dirty="0" err="1"/>
              <a:t>Biglan</a:t>
            </a:r>
            <a:r>
              <a:rPr lang="en-US" sz="1600" dirty="0"/>
              <a:t> (1995); Mayer (1995); Walker et al. (1996)</a:t>
            </a:r>
            <a:br>
              <a:rPr lang="en-US" sz="1600" dirty="0"/>
            </a:br>
            <a:endParaRPr lang="en-US" sz="1600" dirty="0"/>
          </a:p>
        </p:txBody>
      </p:sp>
      <p:graphicFrame>
        <p:nvGraphicFramePr>
          <p:cNvPr id="6" name="Table 5"/>
          <p:cNvGraphicFramePr>
            <a:graphicFrameLocks noGrp="1"/>
          </p:cNvGraphicFramePr>
          <p:nvPr>
            <p:extLst/>
          </p:nvPr>
        </p:nvGraphicFramePr>
        <p:xfrm>
          <a:off x="533402" y="3381216"/>
          <a:ext cx="8207055" cy="2011680"/>
        </p:xfrm>
        <a:graphic>
          <a:graphicData uri="http://schemas.openxmlformats.org/drawingml/2006/table">
            <a:tbl>
              <a:tblPr>
                <a:tableStyleId>{5C22544A-7EE6-4342-B048-85BDC9FD1C3A}</a:tableStyleId>
              </a:tblPr>
              <a:tblGrid>
                <a:gridCol w="1641411"/>
                <a:gridCol w="1641411"/>
                <a:gridCol w="1641411"/>
                <a:gridCol w="1641411"/>
                <a:gridCol w="1641411"/>
              </a:tblGrid>
              <a:tr h="2011680">
                <a:tc>
                  <a:txBody>
                    <a:bodyPr/>
                    <a:lstStyle/>
                    <a:p>
                      <a:pPr marL="0" marR="0" algn="ctr">
                        <a:lnSpc>
                          <a:spcPct val="115000"/>
                        </a:lnSpc>
                        <a:spcBef>
                          <a:spcPts val="0"/>
                        </a:spcBef>
                        <a:spcAft>
                          <a:spcPts val="0"/>
                        </a:spcAft>
                      </a:pPr>
                      <a:r>
                        <a:rPr lang="en-US" sz="1600" b="1" dirty="0">
                          <a:effectLst/>
                        </a:rPr>
                        <a:t>Decrease development </a:t>
                      </a:r>
                      <a:r>
                        <a:rPr lang="en-US" sz="1600" dirty="0">
                          <a:effectLst/>
                        </a:rPr>
                        <a:t>of new problem behavior</a:t>
                      </a:r>
                      <a:endParaRPr lang="en-US" sz="1600" dirty="0">
                        <a:effectLst/>
                        <a:latin typeface="News Gothic Std"/>
                        <a:ea typeface="Calibri" panose="020F0502020204030204" pitchFamily="34" charset="0"/>
                        <a:cs typeface="Times New Roman" panose="02020603050405020304" pitchFamily="18" charset="0"/>
                      </a:endParaRPr>
                    </a:p>
                  </a:txBody>
                  <a:tcPr marL="68580" marR="68580" marT="0" marB="0" anchor="ctr">
                    <a:solidFill>
                      <a:srgbClr val="FFFF66"/>
                    </a:solidFill>
                  </a:tcPr>
                </a:tc>
                <a:tc>
                  <a:txBody>
                    <a:bodyPr/>
                    <a:lstStyle/>
                    <a:p>
                      <a:pPr marL="0" marR="0" algn="ctr">
                        <a:lnSpc>
                          <a:spcPct val="115000"/>
                        </a:lnSpc>
                        <a:spcBef>
                          <a:spcPts val="0"/>
                        </a:spcBef>
                        <a:spcAft>
                          <a:spcPts val="0"/>
                        </a:spcAft>
                      </a:pPr>
                      <a:r>
                        <a:rPr lang="en-US" sz="1600" b="1" dirty="0">
                          <a:effectLst/>
                        </a:rPr>
                        <a:t>Prevent worsening &amp; reduce intensity </a:t>
                      </a:r>
                      <a:r>
                        <a:rPr lang="en-US" sz="1600" dirty="0">
                          <a:effectLst/>
                        </a:rPr>
                        <a:t>of existing problem behavior</a:t>
                      </a:r>
                      <a:endParaRPr lang="en-US" sz="1600" dirty="0">
                        <a:effectLst/>
                        <a:latin typeface="News Gothic Std"/>
                        <a:ea typeface="Calibri" panose="020F0502020204030204" pitchFamily="34" charset="0"/>
                        <a:cs typeface="Times New Roman" panose="02020603050405020304" pitchFamily="18" charset="0"/>
                      </a:endParaRPr>
                    </a:p>
                  </a:txBody>
                  <a:tcPr marL="68580" marR="68580" marT="0" marB="0" anchor="ctr">
                    <a:solidFill>
                      <a:srgbClr val="FFFF66"/>
                    </a:solidFill>
                  </a:tcPr>
                </a:tc>
                <a:tc>
                  <a:txBody>
                    <a:bodyPr/>
                    <a:lstStyle/>
                    <a:p>
                      <a:pPr marL="0" marR="0" algn="ctr">
                        <a:lnSpc>
                          <a:spcPct val="115000"/>
                        </a:lnSpc>
                        <a:spcBef>
                          <a:spcPts val="0"/>
                        </a:spcBef>
                        <a:spcAft>
                          <a:spcPts val="0"/>
                        </a:spcAft>
                      </a:pPr>
                      <a:r>
                        <a:rPr lang="en-US" sz="1600" b="1" dirty="0">
                          <a:effectLst/>
                        </a:rPr>
                        <a:t>Eliminate triggers &amp; maintainers </a:t>
                      </a:r>
                      <a:r>
                        <a:rPr lang="en-US" sz="1600" dirty="0">
                          <a:effectLst/>
                        </a:rPr>
                        <a:t>of problem behavior</a:t>
                      </a:r>
                      <a:endParaRPr lang="en-US" sz="1600" dirty="0">
                        <a:effectLst/>
                        <a:latin typeface="News Gothic Std"/>
                        <a:ea typeface="Calibri" panose="020F0502020204030204" pitchFamily="34" charset="0"/>
                        <a:cs typeface="Times New Roman" panose="02020603050405020304" pitchFamily="18" charset="0"/>
                      </a:endParaRPr>
                    </a:p>
                  </a:txBody>
                  <a:tcPr marL="68580" marR="68580" marT="0" marB="0" anchor="ctr">
                    <a:solidFill>
                      <a:srgbClr val="FFFF66"/>
                    </a:solidFill>
                  </a:tcPr>
                </a:tc>
                <a:tc>
                  <a:txBody>
                    <a:bodyPr/>
                    <a:lstStyle/>
                    <a:p>
                      <a:pPr marL="0" marR="0" algn="ctr">
                        <a:lnSpc>
                          <a:spcPct val="115000"/>
                        </a:lnSpc>
                        <a:spcBef>
                          <a:spcPts val="0"/>
                        </a:spcBef>
                        <a:spcAft>
                          <a:spcPts val="0"/>
                        </a:spcAft>
                      </a:pPr>
                      <a:r>
                        <a:rPr lang="en-US" sz="1600" b="1" dirty="0">
                          <a:effectLst/>
                        </a:rPr>
                        <a:t>Add triggers &amp; maintainers </a:t>
                      </a:r>
                      <a:r>
                        <a:rPr lang="en-US" sz="1600" dirty="0">
                          <a:effectLst/>
                        </a:rPr>
                        <a:t>of prosocial behavior</a:t>
                      </a:r>
                      <a:endParaRPr lang="en-US" sz="1600" dirty="0">
                        <a:effectLst/>
                        <a:latin typeface="News Gothic Std"/>
                        <a:ea typeface="Calibri" panose="020F0502020204030204" pitchFamily="34" charset="0"/>
                        <a:cs typeface="Times New Roman" panose="02020603050405020304" pitchFamily="18" charset="0"/>
                      </a:endParaRPr>
                    </a:p>
                  </a:txBody>
                  <a:tcPr marL="68580" marR="68580" marT="0" marB="0" anchor="ctr">
                    <a:solidFill>
                      <a:srgbClr val="FFFF66"/>
                    </a:solidFill>
                  </a:tcPr>
                </a:tc>
                <a:tc>
                  <a:txBody>
                    <a:bodyPr/>
                    <a:lstStyle/>
                    <a:p>
                      <a:pPr marL="0" marR="0" algn="ctr">
                        <a:lnSpc>
                          <a:spcPct val="115000"/>
                        </a:lnSpc>
                        <a:spcBef>
                          <a:spcPts val="0"/>
                        </a:spcBef>
                        <a:spcAft>
                          <a:spcPts val="0"/>
                        </a:spcAft>
                      </a:pPr>
                      <a:r>
                        <a:rPr lang="en-US" sz="1600" b="1" dirty="0">
                          <a:effectLst/>
                        </a:rPr>
                        <a:t>Teach, monitor, &amp; acknowledge </a:t>
                      </a:r>
                      <a:r>
                        <a:rPr lang="en-US" sz="1600" dirty="0">
                          <a:effectLst/>
                        </a:rPr>
                        <a:t>prosocial behavior</a:t>
                      </a:r>
                      <a:endParaRPr lang="en-US" sz="1600" dirty="0">
                        <a:effectLst/>
                        <a:latin typeface="News Gothic Std"/>
                        <a:ea typeface="Calibri" panose="020F0502020204030204" pitchFamily="34" charset="0"/>
                        <a:cs typeface="Times New Roman" panose="02020603050405020304" pitchFamily="18" charset="0"/>
                      </a:endParaRPr>
                    </a:p>
                  </a:txBody>
                  <a:tcPr marL="68580" marR="68580" marT="0" marB="0" anchor="ctr">
                    <a:solidFill>
                      <a:srgbClr val="FFFF66"/>
                    </a:solidFill>
                  </a:tcPr>
                </a:tc>
              </a:tr>
            </a:tbl>
          </a:graphicData>
        </a:graphic>
      </p:graphicFrame>
      <p:sp>
        <p:nvSpPr>
          <p:cNvPr id="2" name="Rounded Rectangle 1"/>
          <p:cNvSpPr/>
          <p:nvPr/>
        </p:nvSpPr>
        <p:spPr>
          <a:xfrm>
            <a:off x="533402" y="3200400"/>
            <a:ext cx="3276598"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Prevention Objectives</a:t>
            </a:r>
            <a:endParaRPr lang="en-US" dirty="0">
              <a:solidFill>
                <a:schemeClr val="tx1"/>
              </a:solidFill>
            </a:endParaRPr>
          </a:p>
        </p:txBody>
      </p:sp>
      <p:sp>
        <p:nvSpPr>
          <p:cNvPr id="7" name="Rounded Rectangle 6"/>
          <p:cNvSpPr/>
          <p:nvPr/>
        </p:nvSpPr>
        <p:spPr>
          <a:xfrm>
            <a:off x="3886202" y="3198654"/>
            <a:ext cx="4800598"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Prevention Actions</a:t>
            </a:r>
            <a:endParaRPr lang="en-US" dirty="0">
              <a:solidFill>
                <a:schemeClr val="tx1"/>
              </a:solidFill>
            </a:endParaRPr>
          </a:p>
        </p:txBody>
      </p:sp>
      <p:sp>
        <p:nvSpPr>
          <p:cNvPr id="3" name="Rounded Rectangle 2"/>
          <p:cNvSpPr/>
          <p:nvPr/>
        </p:nvSpPr>
        <p:spPr>
          <a:xfrm rot="20319008">
            <a:off x="532615" y="5349729"/>
            <a:ext cx="1406827" cy="3426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chemeClr val="tx1"/>
                </a:solidFill>
              </a:rPr>
              <a:t>Incidence</a:t>
            </a:r>
            <a:endParaRPr lang="en-US" sz="1800" dirty="0">
              <a:solidFill>
                <a:schemeClr val="tx1"/>
              </a:solidFill>
            </a:endParaRPr>
          </a:p>
        </p:txBody>
      </p:sp>
      <p:sp>
        <p:nvSpPr>
          <p:cNvPr id="8" name="Rounded Rectangle 7"/>
          <p:cNvSpPr/>
          <p:nvPr/>
        </p:nvSpPr>
        <p:spPr>
          <a:xfrm rot="20319008">
            <a:off x="2218542" y="5356635"/>
            <a:ext cx="1406827" cy="3426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chemeClr val="tx1"/>
                </a:solidFill>
              </a:rPr>
              <a:t>Prevalence</a:t>
            </a:r>
            <a:endParaRPr lang="en-US" sz="1800" dirty="0">
              <a:solidFill>
                <a:schemeClr val="tx1"/>
              </a:solidFill>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089819"/>
            <a:ext cx="838200" cy="838200"/>
          </a:xfrm>
          <a:prstGeom prst="rect">
            <a:avLst/>
          </a:prstGeom>
          <a:noFill/>
          <a:ln>
            <a:noFill/>
          </a:ln>
        </p:spPr>
      </p:pic>
    </p:spTree>
    <p:extLst>
      <p:ext uri="{BB962C8B-B14F-4D97-AF65-F5344CB8AC3E}">
        <p14:creationId xmlns:p14="http://schemas.microsoft.com/office/powerpoint/2010/main" val="161056975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B2ECC4"/>
        </a:solidFill>
        <a:effectLst/>
      </p:bgPr>
    </p:bg>
    <p:spTree>
      <p:nvGrpSpPr>
        <p:cNvPr id="1" name=""/>
        <p:cNvGrpSpPr/>
        <p:nvPr/>
      </p:nvGrpSpPr>
      <p:grpSpPr>
        <a:xfrm>
          <a:off x="0" y="0"/>
          <a:ext cx="0" cy="0"/>
          <a:chOff x="0" y="0"/>
          <a:chExt cx="0" cy="0"/>
        </a:xfrm>
      </p:grpSpPr>
      <p:pic>
        <p:nvPicPr>
          <p:cNvPr id="4" name="Picture 3" descr="Screen Shot 2015-08-25 at 11.51.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0374"/>
            <a:ext cx="9144000" cy="5531136"/>
          </a:xfrm>
          <a:prstGeom prst="rect">
            <a:avLst/>
          </a:prstGeom>
          <a:ln>
            <a:solidFill>
              <a:schemeClr val="tx1"/>
            </a:solidFill>
          </a:ln>
        </p:spPr>
      </p:pic>
      <p:sp>
        <p:nvSpPr>
          <p:cNvPr id="5" name="Title 1"/>
          <p:cNvSpPr>
            <a:spLocks noGrp="1"/>
          </p:cNvSpPr>
          <p:nvPr>
            <p:ph type="title"/>
          </p:nvPr>
        </p:nvSpPr>
        <p:spPr>
          <a:xfrm>
            <a:off x="1443655" y="76200"/>
            <a:ext cx="6987106" cy="1046480"/>
          </a:xfrm>
          <a:solidFill>
            <a:schemeClr val="bg1"/>
          </a:solidFill>
        </p:spPr>
        <p:txBody>
          <a:bodyPr>
            <a:normAutofit fontScale="90000"/>
          </a:bodyPr>
          <a:lstStyle/>
          <a:p>
            <a:r>
              <a:rPr lang="en-US" dirty="0" smtClean="0">
                <a:solidFill>
                  <a:srgbClr val="008F00"/>
                </a:solidFill>
              </a:rPr>
              <a:t>Staff Training for </a:t>
            </a:r>
            <a:r>
              <a:rPr lang="en-US" smtClean="0">
                <a:solidFill>
                  <a:srgbClr val="008F00"/>
                </a:solidFill>
              </a:rPr>
              <a:t>CICO:</a:t>
            </a:r>
            <a:br>
              <a:rPr lang="en-US" smtClean="0">
                <a:solidFill>
                  <a:srgbClr val="008F00"/>
                </a:solidFill>
              </a:rPr>
            </a:br>
            <a:r>
              <a:rPr lang="en-US" smtClean="0">
                <a:solidFill>
                  <a:srgbClr val="008F00"/>
                </a:solidFill>
              </a:rPr>
              <a:t>Information </a:t>
            </a:r>
            <a:r>
              <a:rPr lang="en-US" dirty="0">
                <a:solidFill>
                  <a:srgbClr val="008F00"/>
                </a:solidFill>
              </a:rPr>
              <a:t>for </a:t>
            </a:r>
            <a:r>
              <a:rPr lang="en-US" dirty="0" smtClean="0">
                <a:solidFill>
                  <a:srgbClr val="008F00"/>
                </a:solidFill>
              </a:rPr>
              <a:t>Staff</a:t>
            </a:r>
            <a:endParaRPr lang="en-US" dirty="0">
              <a:solidFill>
                <a:srgbClr val="008F00"/>
              </a:solidFill>
            </a:endParaRP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945120" y="440377"/>
            <a:ext cx="990600" cy="990600"/>
          </a:xfrm>
          <a:prstGeom prst="rect">
            <a:avLst/>
          </a:prstGeom>
          <a:noFill/>
          <a:ln>
            <a:noFill/>
          </a:ln>
        </p:spPr>
      </p:pic>
    </p:spTree>
    <p:extLst>
      <p:ext uri="{BB962C8B-B14F-4D97-AF65-F5344CB8AC3E}">
        <p14:creationId xmlns:p14="http://schemas.microsoft.com/office/powerpoint/2010/main" val="182590397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solidFill>
                  <a:srgbClr val="000000"/>
                </a:solidFill>
                <a:latin typeface="Franklin Gothic Medium"/>
              </a:rPr>
              <a:t>Work as team </a:t>
            </a:r>
            <a:r>
              <a:rPr lang="en-US" sz="2200" dirty="0" smtClean="0">
                <a:solidFill>
                  <a:srgbClr val="000000"/>
                </a:solidFill>
                <a:latin typeface="Franklin Gothic Medium"/>
              </a:rPr>
              <a:t>for  30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3200" b="1" dirty="0">
                <a:solidFill>
                  <a:srgbClr val="0070C0"/>
                </a:solidFill>
              </a:rPr>
              <a:t>Activity:</a:t>
            </a:r>
            <a:br>
              <a:rPr lang="en-US" sz="3200" b="1" dirty="0">
                <a:solidFill>
                  <a:srgbClr val="0070C0"/>
                </a:solidFill>
              </a:rPr>
            </a:br>
            <a:r>
              <a:rPr lang="en-US" sz="3200" dirty="0" smtClean="0">
                <a:solidFill>
                  <a:srgbClr val="0070C0"/>
                </a:solidFill>
              </a:rPr>
              <a:t>Training Staff </a:t>
            </a:r>
            <a:endParaRPr lang="en-US" sz="3200" b="1" i="1" dirty="0">
              <a:solidFill>
                <a:srgbClr val="0070C0"/>
              </a:solidFill>
            </a:endParaRPr>
          </a:p>
        </p:txBody>
      </p:sp>
      <p:sp>
        <p:nvSpPr>
          <p:cNvPr id="139268" name="Rectangle 3"/>
          <p:cNvSpPr>
            <a:spLocks noGrp="1" noChangeArrowheads="1"/>
          </p:cNvSpPr>
          <p:nvPr>
            <p:ph type="body" idx="1"/>
          </p:nvPr>
        </p:nvSpPr>
        <p:spPr>
          <a:xfrm>
            <a:off x="2362200" y="1600200"/>
            <a:ext cx="6477000" cy="5105400"/>
          </a:xfrm>
          <a:solidFill>
            <a:srgbClr val="FFFFFF"/>
          </a:solidFill>
        </p:spPr>
        <p:txBody>
          <a:bodyPr/>
          <a:lstStyle/>
          <a:p>
            <a:pPr eaLnBrk="1" hangingPunct="1">
              <a:lnSpc>
                <a:spcPct val="90000"/>
              </a:lnSpc>
            </a:pPr>
            <a:r>
              <a:rPr lang="en-US" sz="2400" dirty="0" smtClean="0">
                <a:latin typeface="+mj-lt"/>
              </a:rPr>
              <a:t>Develop a plan and materials for staff training on the Tier 2 support (select practice)</a:t>
            </a:r>
          </a:p>
          <a:p>
            <a:pPr lvl="1" eaLnBrk="1" hangingPunct="1">
              <a:lnSpc>
                <a:spcPct val="90000"/>
              </a:lnSpc>
            </a:pPr>
            <a:r>
              <a:rPr lang="en-US" sz="2000" dirty="0" smtClean="0">
                <a:latin typeface="+mj-lt"/>
              </a:rPr>
              <a:t>See staff training template and staff script (Workbook p. 61, Appendix F-4)</a:t>
            </a:r>
          </a:p>
          <a:p>
            <a:pPr lvl="1" eaLnBrk="1" hangingPunct="1">
              <a:lnSpc>
                <a:spcPct val="90000"/>
              </a:lnSpc>
            </a:pPr>
            <a:r>
              <a:rPr lang="en-US" sz="2000" dirty="0" smtClean="0">
                <a:latin typeface="+mj-lt"/>
              </a:rPr>
              <a:t>Develop plan for ALL staff including the following:</a:t>
            </a:r>
            <a:endParaRPr lang="en-US" dirty="0"/>
          </a:p>
          <a:p>
            <a:pPr lvl="2" eaLnBrk="1" hangingPunct="1">
              <a:lnSpc>
                <a:spcPct val="90000"/>
              </a:lnSpc>
            </a:pPr>
            <a:r>
              <a:rPr lang="en-US" sz="1800" dirty="0" smtClean="0"/>
              <a:t>Introduction</a:t>
            </a:r>
            <a:endParaRPr lang="en-US" sz="1800" dirty="0"/>
          </a:p>
          <a:p>
            <a:pPr lvl="2"/>
            <a:r>
              <a:rPr lang="en-US" sz="1800" dirty="0"/>
              <a:t>Description of program (including rationale and critical features)</a:t>
            </a:r>
          </a:p>
          <a:p>
            <a:pPr lvl="2"/>
            <a:r>
              <a:rPr lang="en-US" sz="1800" dirty="0"/>
              <a:t>Examples and non-examples</a:t>
            </a:r>
          </a:p>
          <a:p>
            <a:pPr lvl="2"/>
            <a:r>
              <a:rPr lang="en-US" sz="1800" dirty="0"/>
              <a:t>Opportunity for practice</a:t>
            </a:r>
          </a:p>
          <a:p>
            <a:pPr lvl="2"/>
            <a:r>
              <a:rPr lang="en-US" sz="1800" dirty="0"/>
              <a:t>Self-evaluation </a:t>
            </a:r>
            <a:r>
              <a:rPr lang="en-US" sz="1800" dirty="0" smtClean="0"/>
              <a:t>procedures</a:t>
            </a:r>
          </a:p>
          <a:p>
            <a:pPr lvl="2"/>
            <a:r>
              <a:rPr lang="en-US" sz="1800" dirty="0" smtClean="0"/>
              <a:t>Discussion, feedback, and questions </a:t>
            </a:r>
            <a:endParaRPr lang="en-US" sz="1800" dirty="0" smtClean="0">
              <a:latin typeface="+mj-lt"/>
            </a:endParaRPr>
          </a:p>
          <a:p>
            <a:pPr eaLnBrk="1" hangingPunct="1">
              <a:lnSpc>
                <a:spcPct val="90000"/>
              </a:lnSpc>
            </a:pPr>
            <a:r>
              <a:rPr lang="en-US" sz="2400" dirty="0" smtClean="0">
                <a:latin typeface="+mj-lt"/>
              </a:rPr>
              <a:t>Develop program description (Appendix F-6) </a:t>
            </a:r>
          </a:p>
          <a:p>
            <a:pPr eaLnBrk="1" hangingPunct="1">
              <a:lnSpc>
                <a:spcPct val="90000"/>
              </a:lnSpc>
            </a:pPr>
            <a:r>
              <a:rPr lang="en-US" sz="2400" dirty="0" smtClean="0">
                <a:latin typeface="+mj-lt"/>
              </a:rPr>
              <a:t>Add items to your action plan </a:t>
            </a: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4206753434"/>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24" y="228600"/>
            <a:ext cx="8229600" cy="1295400"/>
          </a:xfrm>
          <a:solidFill>
            <a:srgbClr val="008F00"/>
          </a:solidFill>
        </p:spPr>
        <p:txBody>
          <a:bodyPr/>
          <a:lstStyle/>
          <a:p>
            <a:r>
              <a:rPr lang="en-US" sz="2800" dirty="0">
                <a:solidFill>
                  <a:schemeClr val="bg1"/>
                </a:solidFill>
              </a:rPr>
              <a:t>T</a:t>
            </a:r>
            <a:r>
              <a:rPr lang="en-US" sz="2800" dirty="0" smtClean="0">
                <a:solidFill>
                  <a:schemeClr val="bg1"/>
                </a:solidFill>
              </a:rPr>
              <a:t>raining </a:t>
            </a:r>
            <a:r>
              <a:rPr lang="en-US" sz="2800" dirty="0">
                <a:solidFill>
                  <a:schemeClr val="bg1"/>
                </a:solidFill>
              </a:rPr>
              <a:t>staff and students, and partnering with / educating </a:t>
            </a:r>
            <a:r>
              <a:rPr lang="en-US" sz="2800" dirty="0" smtClean="0">
                <a:solidFill>
                  <a:schemeClr val="bg1"/>
                </a:solidFill>
              </a:rPr>
              <a:t>families: Critical </a:t>
            </a:r>
            <a:r>
              <a:rPr lang="en-US" sz="2800" dirty="0">
                <a:solidFill>
                  <a:schemeClr val="bg1"/>
                </a:solidFill>
              </a:rPr>
              <a:t>Features</a:t>
            </a:r>
          </a:p>
        </p:txBody>
      </p:sp>
      <p:sp>
        <p:nvSpPr>
          <p:cNvPr id="3" name="Content Placeholder 2"/>
          <p:cNvSpPr>
            <a:spLocks noGrp="1"/>
          </p:cNvSpPr>
          <p:nvPr>
            <p:ph idx="1"/>
          </p:nvPr>
        </p:nvSpPr>
        <p:spPr>
          <a:xfrm>
            <a:off x="457200" y="1600200"/>
            <a:ext cx="8229600" cy="5029200"/>
          </a:xfrm>
        </p:spPr>
        <p:txBody>
          <a:bodyPr/>
          <a:lstStyle/>
          <a:p>
            <a:pPr marL="0" indent="0">
              <a:buNone/>
            </a:pPr>
            <a:r>
              <a:rPr lang="en-US" sz="2000" dirty="0"/>
              <a:t>For </a:t>
            </a:r>
            <a:r>
              <a:rPr lang="en-US" sz="2000" b="1" dirty="0"/>
              <a:t>staff:</a:t>
            </a:r>
            <a:r>
              <a:rPr lang="en-US" sz="2000" dirty="0"/>
              <a:t> </a:t>
            </a:r>
          </a:p>
          <a:p>
            <a:pPr lvl="1">
              <a:buFont typeface="Wingdings" panose="05000000000000000000" pitchFamily="2" charset="2"/>
              <a:buChar char="q"/>
            </a:pPr>
            <a:r>
              <a:rPr lang="en-US" sz="2000" dirty="0" smtClean="0"/>
              <a:t>Documentation </a:t>
            </a:r>
            <a:r>
              <a:rPr lang="en-US" sz="2000" dirty="0"/>
              <a:t>of the process and procedures for each selected practice, including all supporting </a:t>
            </a:r>
            <a:r>
              <a:rPr lang="en-US" sz="2000" dirty="0" smtClean="0"/>
              <a:t>materials</a:t>
            </a:r>
          </a:p>
          <a:p>
            <a:pPr lvl="1">
              <a:buFont typeface="Wingdings" panose="05000000000000000000" pitchFamily="2" charset="2"/>
              <a:buChar char="q"/>
            </a:pPr>
            <a:r>
              <a:rPr lang="en-US" sz="2000" dirty="0" smtClean="0"/>
              <a:t>Initial </a:t>
            </a:r>
            <a:r>
              <a:rPr lang="en-US" sz="2000" dirty="0"/>
              <a:t>and ongoing professional development (including boosters as needed); including opportunities for feedback on Tier 2 </a:t>
            </a:r>
            <a:r>
              <a:rPr lang="en-US" sz="2000" dirty="0" smtClean="0"/>
              <a:t>practice</a:t>
            </a:r>
          </a:p>
          <a:p>
            <a:pPr lvl="1">
              <a:buFont typeface="Wingdings" panose="05000000000000000000" pitchFamily="2" charset="2"/>
              <a:buChar char="q"/>
            </a:pPr>
            <a:r>
              <a:rPr lang="en-US" sz="2000" dirty="0" smtClean="0"/>
              <a:t>Orientation </a:t>
            </a:r>
            <a:r>
              <a:rPr lang="en-US" sz="2000" dirty="0"/>
              <a:t>materials for new staff and substitutes  </a:t>
            </a:r>
          </a:p>
          <a:p>
            <a:pPr marL="0" indent="0">
              <a:buNone/>
            </a:pPr>
            <a:r>
              <a:rPr lang="en-US" sz="2000" dirty="0"/>
              <a:t>For </a:t>
            </a:r>
            <a:r>
              <a:rPr lang="en-US" sz="2000" b="1" dirty="0"/>
              <a:t>students</a:t>
            </a:r>
            <a:r>
              <a:rPr lang="en-US" sz="2000" dirty="0"/>
              <a:t>:</a:t>
            </a:r>
          </a:p>
          <a:p>
            <a:pPr lvl="1">
              <a:buFont typeface="Wingdings" panose="05000000000000000000" pitchFamily="2" charset="2"/>
              <a:buChar char="q"/>
            </a:pPr>
            <a:r>
              <a:rPr lang="en-US" sz="2000" dirty="0"/>
              <a:t>Training materials, including opportunities to practice </a:t>
            </a:r>
            <a:r>
              <a:rPr lang="en-US" sz="2000" dirty="0" smtClean="0"/>
              <a:t>routines</a:t>
            </a:r>
          </a:p>
          <a:p>
            <a:pPr lvl="1">
              <a:buFont typeface="Wingdings" panose="05000000000000000000" pitchFamily="2" charset="2"/>
              <a:buChar char="q"/>
            </a:pPr>
            <a:r>
              <a:rPr lang="en-US" sz="2000" dirty="0" smtClean="0"/>
              <a:t>Review </a:t>
            </a:r>
            <a:r>
              <a:rPr lang="en-US" sz="2000" dirty="0"/>
              <a:t>of student daily routine </a:t>
            </a:r>
            <a:r>
              <a:rPr lang="en-US" sz="1600" dirty="0"/>
              <a:t> </a:t>
            </a:r>
          </a:p>
          <a:p>
            <a:pPr marL="0" indent="0">
              <a:buNone/>
            </a:pPr>
            <a:r>
              <a:rPr lang="en-US" sz="2000" dirty="0"/>
              <a:t>For </a:t>
            </a:r>
            <a:r>
              <a:rPr lang="en-US" sz="2000" b="1" dirty="0"/>
              <a:t>families:</a:t>
            </a:r>
          </a:p>
          <a:p>
            <a:pPr lvl="1">
              <a:buFont typeface="Wingdings" panose="05000000000000000000" pitchFamily="2" charset="2"/>
              <a:buChar char="q"/>
            </a:pPr>
            <a:r>
              <a:rPr lang="en-US" sz="2000" dirty="0"/>
              <a:t>Materials developed for providing information, permission, and ongoing </a:t>
            </a:r>
            <a:r>
              <a:rPr lang="en-US" sz="2000" dirty="0" smtClean="0"/>
              <a:t>communication.</a:t>
            </a:r>
          </a:p>
          <a:p>
            <a:pPr lvl="1">
              <a:buFont typeface="Wingdings" panose="05000000000000000000" pitchFamily="2" charset="2"/>
              <a:buChar char="q"/>
            </a:pPr>
            <a:r>
              <a:rPr lang="en-US" sz="2000" dirty="0" smtClean="0"/>
              <a:t>Information </a:t>
            </a:r>
            <a:r>
              <a:rPr lang="en-US" sz="2000" dirty="0"/>
              <a:t>on what the families’ role is relative to supporting positive behavior routines, including review of expectations, practice in home setting, and </a:t>
            </a:r>
            <a:r>
              <a:rPr lang="en-US" sz="2000" dirty="0" smtClean="0"/>
              <a:t>feedback.</a:t>
            </a:r>
            <a:endParaRPr lang="en-US" sz="2000" dirty="0"/>
          </a:p>
          <a:p>
            <a:pPr marL="0" lvl="0" indent="0">
              <a:buNone/>
            </a:pPr>
            <a:endParaRPr lang="en-US" sz="20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
        <p:nvSpPr>
          <p:cNvPr id="5" name="Right Arrow 4"/>
          <p:cNvSpPr/>
          <p:nvPr/>
        </p:nvSpPr>
        <p:spPr>
          <a:xfrm>
            <a:off x="-15025" y="3390900"/>
            <a:ext cx="546833" cy="723900"/>
          </a:xfrm>
          <a:prstGeom prst="rightArrow">
            <a:avLst/>
          </a:prstGeom>
          <a:solidFill>
            <a:srgbClr val="FFF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29709" y="4572000"/>
            <a:ext cx="546833" cy="723900"/>
          </a:xfrm>
          <a:prstGeom prst="rightArrow">
            <a:avLst/>
          </a:prstGeom>
          <a:solidFill>
            <a:srgbClr val="FFF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7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605454"/>
            <a:ext cx="990600" cy="990600"/>
          </a:xfrm>
          <a:prstGeom prst="rect">
            <a:avLst/>
          </a:prstGeom>
          <a:noFill/>
          <a:ln>
            <a:noFill/>
          </a:ln>
        </p:spPr>
      </p:pic>
      <p:sp>
        <p:nvSpPr>
          <p:cNvPr id="2" name="Title 1"/>
          <p:cNvSpPr>
            <a:spLocks noGrp="1"/>
          </p:cNvSpPr>
          <p:nvPr>
            <p:ph type="title"/>
          </p:nvPr>
        </p:nvSpPr>
        <p:spPr>
          <a:xfrm>
            <a:off x="457200" y="274638"/>
            <a:ext cx="8229600" cy="1325562"/>
          </a:xfrm>
          <a:solidFill>
            <a:schemeClr val="bg1"/>
          </a:solidFill>
        </p:spPr>
        <p:txBody>
          <a:bodyPr/>
          <a:lstStyle/>
          <a:p>
            <a:r>
              <a:rPr lang="en-US" sz="2800" dirty="0" smtClean="0">
                <a:solidFill>
                  <a:srgbClr val="008F00"/>
                </a:solidFill>
                <a:ea typeface="Britannic Bold" pitchFamily="-108" charset="0"/>
                <a:cs typeface="Britannic Bold" pitchFamily="-108" charset="0"/>
              </a:rPr>
              <a:t>Student </a:t>
            </a:r>
            <a:r>
              <a:rPr lang="en-US" sz="2800" dirty="0">
                <a:solidFill>
                  <a:srgbClr val="008F00"/>
                </a:solidFill>
                <a:ea typeface="Britannic Bold" pitchFamily="-108" charset="0"/>
                <a:cs typeface="Britannic Bold" pitchFamily="-108" charset="0"/>
              </a:rPr>
              <a:t>Training for </a:t>
            </a:r>
            <a:r>
              <a:rPr lang="en-US" sz="2800" dirty="0" smtClean="0">
                <a:solidFill>
                  <a:srgbClr val="008F00"/>
                </a:solidFill>
                <a:ea typeface="Britannic Bold" pitchFamily="-108" charset="0"/>
                <a:cs typeface="Britannic Bold" pitchFamily="-108" charset="0"/>
              </a:rPr>
              <a:t>CICO:</a:t>
            </a:r>
            <a:br>
              <a:rPr lang="en-US" sz="2800" dirty="0" smtClean="0">
                <a:solidFill>
                  <a:srgbClr val="008F00"/>
                </a:solidFill>
                <a:ea typeface="Britannic Bold" pitchFamily="-108" charset="0"/>
                <a:cs typeface="Britannic Bold" pitchFamily="-108" charset="0"/>
              </a:rPr>
            </a:br>
            <a:r>
              <a:rPr lang="en-US" sz="2800" dirty="0" smtClean="0">
                <a:solidFill>
                  <a:srgbClr val="008F00"/>
                </a:solidFill>
                <a:ea typeface="Britannic Bold" pitchFamily="-108" charset="0"/>
                <a:cs typeface="Britannic Bold" pitchFamily="-108" charset="0"/>
              </a:rPr>
              <a:t>Ensure </a:t>
            </a:r>
            <a:r>
              <a:rPr lang="en-US" sz="2800" dirty="0">
                <a:solidFill>
                  <a:srgbClr val="008F00"/>
                </a:solidFill>
                <a:ea typeface="Britannic Bold" pitchFamily="-108" charset="0"/>
                <a:cs typeface="Britannic Bold" pitchFamily="-108" charset="0"/>
              </a:rPr>
              <a:t>the Tier 2 strategy includes a formal process for teaching student skills and appropriate </a:t>
            </a:r>
            <a:r>
              <a:rPr lang="en-US" sz="2800" dirty="0" smtClean="0">
                <a:solidFill>
                  <a:srgbClr val="008F00"/>
                </a:solidFill>
                <a:ea typeface="Britannic Bold" pitchFamily="-108" charset="0"/>
                <a:cs typeface="Britannic Bold" pitchFamily="-108" charset="0"/>
              </a:rPr>
              <a:t>behaviors</a:t>
            </a:r>
            <a:endParaRPr lang="en-US" dirty="0">
              <a:solidFill>
                <a:srgbClr val="008F00"/>
              </a:solidFill>
            </a:endParaRPr>
          </a:p>
        </p:txBody>
      </p:sp>
      <p:sp>
        <p:nvSpPr>
          <p:cNvPr id="3" name="Content Placeholder 2"/>
          <p:cNvSpPr>
            <a:spLocks noGrp="1"/>
          </p:cNvSpPr>
          <p:nvPr>
            <p:ph idx="1"/>
          </p:nvPr>
        </p:nvSpPr>
        <p:spPr>
          <a:xfrm>
            <a:off x="457200" y="2027237"/>
            <a:ext cx="8077200" cy="4525963"/>
          </a:xfrm>
          <a:noFill/>
        </p:spPr>
        <p:txBody>
          <a:bodyPr>
            <a:normAutofit lnSpcReduction="10000"/>
          </a:bodyPr>
          <a:lstStyle/>
          <a:p>
            <a:r>
              <a:rPr lang="en-US" dirty="0"/>
              <a:t>Student involvement in development of CICO</a:t>
            </a:r>
          </a:p>
          <a:p>
            <a:r>
              <a:rPr lang="en-US" dirty="0"/>
              <a:t>Student training developed and delivered </a:t>
            </a:r>
          </a:p>
          <a:p>
            <a:pPr lvl="1"/>
            <a:r>
              <a:rPr lang="en-US" dirty="0"/>
              <a:t>Role playing </a:t>
            </a:r>
          </a:p>
          <a:p>
            <a:pPr lvl="1"/>
            <a:r>
              <a:rPr lang="en-US" dirty="0"/>
              <a:t>Discussion of routines </a:t>
            </a:r>
          </a:p>
          <a:p>
            <a:pPr lvl="1"/>
            <a:r>
              <a:rPr lang="en-US" dirty="0"/>
              <a:t>Responding to redirection from teacher </a:t>
            </a:r>
          </a:p>
          <a:p>
            <a:r>
              <a:rPr lang="en-US" dirty="0"/>
              <a:t>Special Considerations: training for students who need support accepting redirection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123383900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99995" y="160277"/>
            <a:ext cx="8229600" cy="1143000"/>
          </a:xfrm>
          <a:solidFill>
            <a:schemeClr val="bg1"/>
          </a:solidFill>
        </p:spPr>
        <p:txBody>
          <a:bodyPr/>
          <a:lstStyle/>
          <a:p>
            <a:pPr eaLnBrk="1" hangingPunct="1"/>
            <a:r>
              <a:rPr lang="en-US" dirty="0">
                <a:solidFill>
                  <a:srgbClr val="008F00"/>
                </a:solidFill>
              </a:rPr>
              <a:t>Student Orientation</a:t>
            </a:r>
          </a:p>
        </p:txBody>
      </p:sp>
      <p:sp>
        <p:nvSpPr>
          <p:cNvPr id="53251" name="Rectangle 3"/>
          <p:cNvSpPr>
            <a:spLocks noGrp="1" noChangeArrowheads="1"/>
          </p:cNvSpPr>
          <p:nvPr>
            <p:ph idx="1"/>
          </p:nvPr>
        </p:nvSpPr>
        <p:spPr>
          <a:xfrm>
            <a:off x="399995" y="1425368"/>
            <a:ext cx="8229600" cy="5334000"/>
          </a:xfrm>
        </p:spPr>
        <p:txBody>
          <a:bodyPr/>
          <a:lstStyle/>
          <a:p>
            <a:pPr eaLnBrk="1" hangingPunct="1">
              <a:buFont typeface="Arial" charset="0"/>
              <a:buChar char="•"/>
            </a:pPr>
            <a:r>
              <a:rPr lang="en-US" dirty="0"/>
              <a:t>For students on intervention</a:t>
            </a:r>
          </a:p>
          <a:p>
            <a:pPr lvl="1" eaLnBrk="1" hangingPunct="1"/>
            <a:r>
              <a:rPr lang="en-US" dirty="0"/>
              <a:t>Who, what, when, where</a:t>
            </a:r>
          </a:p>
          <a:p>
            <a:pPr lvl="1" eaLnBrk="1" hangingPunct="1"/>
            <a:r>
              <a:rPr lang="en-US" dirty="0"/>
              <a:t>Pre-correct: Teach students what to do when they disagree with a score</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924800" y="869023"/>
            <a:ext cx="990600" cy="9906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319417723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chemeClr val="bg1"/>
          </a:solidFill>
        </p:spPr>
        <p:txBody>
          <a:bodyPr/>
          <a:lstStyle/>
          <a:p>
            <a:pPr eaLnBrk="1" hangingPunct="1"/>
            <a:r>
              <a:rPr lang="en-US" dirty="0">
                <a:solidFill>
                  <a:srgbClr val="008F00"/>
                </a:solidFill>
              </a:rPr>
              <a:t>Family Orientation</a:t>
            </a:r>
          </a:p>
        </p:txBody>
      </p:sp>
      <p:sp>
        <p:nvSpPr>
          <p:cNvPr id="54275" name="Rectangle 3"/>
          <p:cNvSpPr>
            <a:spLocks noGrp="1" noChangeArrowheads="1"/>
          </p:cNvSpPr>
          <p:nvPr>
            <p:ph idx="1"/>
          </p:nvPr>
        </p:nvSpPr>
        <p:spPr>
          <a:xfrm>
            <a:off x="609600" y="1600200"/>
            <a:ext cx="8229600" cy="4953000"/>
          </a:xfrm>
        </p:spPr>
        <p:txBody>
          <a:bodyPr>
            <a:normAutofit lnSpcReduction="10000"/>
          </a:bodyPr>
          <a:lstStyle/>
          <a:p>
            <a:pPr eaLnBrk="1" hangingPunct="1">
              <a:lnSpc>
                <a:spcPct val="90000"/>
              </a:lnSpc>
              <a:buFont typeface="Arial" charset="0"/>
              <a:buChar char="•"/>
            </a:pPr>
            <a:r>
              <a:rPr lang="en-US" dirty="0"/>
              <a:t>All families...what is </a:t>
            </a:r>
            <a:r>
              <a:rPr lang="en-US" dirty="0" smtClean="0"/>
              <a:t>the Tier 2 support?</a:t>
            </a:r>
            <a:endParaRPr lang="en-US" dirty="0"/>
          </a:p>
          <a:p>
            <a:pPr lvl="1" eaLnBrk="1" hangingPunct="1">
              <a:lnSpc>
                <a:spcPct val="90000"/>
              </a:lnSpc>
            </a:pPr>
            <a:r>
              <a:rPr lang="en-US" dirty="0"/>
              <a:t>Inform during registration process</a:t>
            </a:r>
          </a:p>
          <a:p>
            <a:pPr lvl="1" eaLnBrk="1" hangingPunct="1">
              <a:lnSpc>
                <a:spcPct val="90000"/>
              </a:lnSpc>
            </a:pPr>
            <a:r>
              <a:rPr lang="en-US" dirty="0"/>
              <a:t>Address at open house, through newsletters, newspaper and other…</a:t>
            </a:r>
          </a:p>
          <a:p>
            <a:pPr eaLnBrk="1" hangingPunct="1">
              <a:lnSpc>
                <a:spcPct val="90000"/>
              </a:lnSpc>
              <a:buFont typeface="Arial" charset="0"/>
              <a:buChar char="•"/>
            </a:pPr>
            <a:r>
              <a:rPr lang="en-US" dirty="0"/>
              <a:t>Families of students on </a:t>
            </a:r>
            <a:r>
              <a:rPr lang="en-US" dirty="0" smtClean="0"/>
              <a:t>the Tier 2 support...</a:t>
            </a:r>
            <a:r>
              <a:rPr lang="en-US" dirty="0"/>
              <a:t>process for explaining/consent</a:t>
            </a:r>
          </a:p>
          <a:p>
            <a:pPr lvl="1" eaLnBrk="1" hangingPunct="1">
              <a:lnSpc>
                <a:spcPct val="90000"/>
              </a:lnSpc>
            </a:pPr>
            <a:r>
              <a:rPr lang="en-US" dirty="0"/>
              <a:t>Best if phone call is made directly to family by the student’s teacher </a:t>
            </a:r>
          </a:p>
          <a:p>
            <a:pPr lvl="1" eaLnBrk="1" hangingPunct="1">
              <a:lnSpc>
                <a:spcPct val="90000"/>
              </a:lnSpc>
            </a:pPr>
            <a:r>
              <a:rPr lang="en-US" dirty="0"/>
              <a:t>Followed by </a:t>
            </a:r>
            <a:r>
              <a:rPr lang="en-US" dirty="0" smtClean="0"/>
              <a:t>letter (see Appendix F-6) </a:t>
            </a:r>
            <a:endParaRPr lang="en-US" dirty="0"/>
          </a:p>
          <a:p>
            <a:pPr lvl="1" eaLnBrk="1" hangingPunct="1">
              <a:lnSpc>
                <a:spcPct val="90000"/>
              </a:lnSpc>
            </a:pPr>
            <a:r>
              <a:rPr lang="en-US" dirty="0"/>
              <a:t>Consent: check with your district’s decision makers</a:t>
            </a:r>
          </a:p>
          <a:p>
            <a:pPr lvl="1" eaLnBrk="1" hangingPunct="1">
              <a:lnSpc>
                <a:spcPct val="90000"/>
              </a:lnSpc>
            </a:pPr>
            <a:r>
              <a:rPr lang="en-US" dirty="0"/>
              <a:t>“Back-up Plan” in place if needed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35935002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fontScale="90000"/>
          </a:bodyPr>
          <a:lstStyle/>
          <a:p>
            <a:r>
              <a:rPr lang="en-US" dirty="0">
                <a:solidFill>
                  <a:srgbClr val="008F00"/>
                </a:solidFill>
              </a:rPr>
              <a:t>Home report/contact form developed</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5498" y="1789906"/>
            <a:ext cx="7021702" cy="4077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7696200" y="922338"/>
            <a:ext cx="990600" cy="99060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353408575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1133" y="2362200"/>
            <a:ext cx="3310467" cy="1371601"/>
          </a:xfrm>
          <a:solidFill>
            <a:schemeClr val="bg1"/>
          </a:solidFill>
        </p:spPr>
        <p:txBody>
          <a:bodyPr/>
          <a:lstStyle/>
          <a:p>
            <a:r>
              <a:rPr lang="en-US">
                <a:solidFill>
                  <a:srgbClr val="008F00"/>
                </a:solidFill>
              </a:rPr>
              <a:t>Stakeholder </a:t>
            </a:r>
            <a:r>
              <a:rPr lang="en-US" smtClean="0">
                <a:solidFill>
                  <a:srgbClr val="008F00"/>
                </a:solidFill>
              </a:rPr>
              <a:t>Information</a:t>
            </a:r>
            <a:endParaRPr lang="en-US" dirty="0">
              <a:solidFill>
                <a:srgbClr val="008F00"/>
              </a:solidFill>
            </a:endParaRPr>
          </a:p>
        </p:txBody>
      </p:sp>
      <p:pic>
        <p:nvPicPr>
          <p:cNvPr id="4" name="Picture 3" descr="Screen Shot 2015-08-25 at 11.53.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067"/>
            <a:ext cx="5520267" cy="6959314"/>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187267" y="3703321"/>
            <a:ext cx="990600" cy="99060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418436003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endParaRPr lang="en-US" sz="2400" dirty="0" smtClean="0"/>
          </a:p>
          <a:p>
            <a:pPr lvl="0">
              <a:buFont typeface="Wingdings" panose="05000000000000000000" pitchFamily="2" charset="2"/>
              <a:buChar char="q"/>
            </a:pPr>
            <a:r>
              <a:rPr lang="en-US" sz="2400" dirty="0" smtClean="0"/>
              <a:t>Develop </a:t>
            </a:r>
            <a:r>
              <a:rPr lang="en-US" sz="2400" dirty="0"/>
              <a:t>a written process for teaching and coaching all staff on Tier 2 interventions (including lesson plans) </a:t>
            </a:r>
          </a:p>
          <a:p>
            <a:pPr lvl="0">
              <a:buFont typeface="Wingdings" panose="05000000000000000000" pitchFamily="2" charset="2"/>
              <a:buChar char="q"/>
            </a:pPr>
            <a:r>
              <a:rPr lang="en-US" sz="2400" dirty="0"/>
              <a:t>Schedule initial and ongoing professional development </a:t>
            </a:r>
          </a:p>
          <a:p>
            <a:pPr lvl="0">
              <a:buFont typeface="Wingdings" panose="05000000000000000000" pitchFamily="2" charset="2"/>
              <a:buChar char="q"/>
            </a:pPr>
            <a:r>
              <a:rPr lang="en-US" sz="2400" dirty="0"/>
              <a:t>Develop procedures for training substitutes and new staff </a:t>
            </a:r>
          </a:p>
          <a:p>
            <a:pPr lvl="0">
              <a:buFont typeface="Wingdings" panose="05000000000000000000" pitchFamily="2" charset="2"/>
              <a:buChar char="q"/>
            </a:pPr>
            <a:r>
              <a:rPr lang="en-US" sz="2400" dirty="0"/>
              <a:t>Develop lesson plans for student orientation and practice </a:t>
            </a:r>
          </a:p>
          <a:p>
            <a:pPr lvl="0">
              <a:buFont typeface="Wingdings" panose="05000000000000000000" pitchFamily="2" charset="2"/>
              <a:buChar char="q"/>
            </a:pPr>
            <a:r>
              <a:rPr lang="en-US" sz="2400" dirty="0"/>
              <a:t>Design information for families, orientation materials, and procedures for ongoing communication  </a:t>
            </a:r>
          </a:p>
          <a:p>
            <a:pPr marL="0" indent="0">
              <a:buNone/>
            </a:pPr>
            <a:endParaRPr lang="en-US" sz="2000" dirty="0"/>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Guidelines for Implementing Tier 2 Practices </a:t>
            </a:r>
            <a:endParaRPr lang="en-US" sz="3200" b="1" dirty="0">
              <a:solidFill>
                <a:srgbClr val="FFFFFF"/>
              </a:solidFill>
            </a:endParaRPr>
          </a:p>
        </p:txBody>
      </p:sp>
      <p:pic>
        <p:nvPicPr>
          <p:cNvPr id="6" name="Picture 5"/>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2883" y="1131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solidFill>
                  <a:srgbClr val="000000"/>
                </a:solidFill>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solidFill>
                    <a:srgbClr val="000000"/>
                  </a:solidFill>
                  <a:latin typeface="Franklin Gothic Medium"/>
                  <a:ea typeface="Arial" pitchFamily="-1" charset="0"/>
                  <a:cs typeface="Arial" pitchFamily="-1" charset="0"/>
                </a:rPr>
                <a:t>PRACTICES</a:t>
              </a:r>
            </a:p>
          </p:txBody>
        </p:sp>
      </p:grpSp>
    </p:spTree>
    <p:extLst>
      <p:ext uri="{BB962C8B-B14F-4D97-AF65-F5344CB8AC3E}">
        <p14:creationId xmlns:p14="http://schemas.microsoft.com/office/powerpoint/2010/main" val="422071857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30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3200" b="1" dirty="0">
                <a:solidFill>
                  <a:srgbClr val="0070C0"/>
                </a:solidFill>
              </a:rPr>
              <a:t>Activity:</a:t>
            </a:r>
            <a:br>
              <a:rPr lang="en-US" sz="3200" b="1" dirty="0">
                <a:solidFill>
                  <a:srgbClr val="0070C0"/>
                </a:solidFill>
              </a:rPr>
            </a:br>
            <a:r>
              <a:rPr lang="en-US" sz="3200" dirty="0" smtClean="0">
                <a:solidFill>
                  <a:srgbClr val="0070C0"/>
                </a:solidFill>
              </a:rPr>
              <a:t>Training Students; Partnering with Families </a:t>
            </a:r>
            <a:endParaRPr lang="en-US" sz="3200" b="1" i="1" dirty="0">
              <a:solidFill>
                <a:srgbClr val="0070C0"/>
              </a:solidFill>
            </a:endParaRPr>
          </a:p>
        </p:txBody>
      </p:sp>
      <p:sp>
        <p:nvSpPr>
          <p:cNvPr id="139268" name="Rectangle 3"/>
          <p:cNvSpPr>
            <a:spLocks noGrp="1" noChangeArrowheads="1"/>
          </p:cNvSpPr>
          <p:nvPr>
            <p:ph type="body" idx="1"/>
          </p:nvPr>
        </p:nvSpPr>
        <p:spPr>
          <a:xfrm>
            <a:off x="2362200" y="1600200"/>
            <a:ext cx="6477000" cy="5105400"/>
          </a:xfrm>
          <a:solidFill>
            <a:srgbClr val="FFFFFF"/>
          </a:solidFill>
        </p:spPr>
        <p:txBody>
          <a:bodyPr/>
          <a:lstStyle/>
          <a:p>
            <a:pPr marL="0" indent="0" eaLnBrk="1" hangingPunct="1">
              <a:lnSpc>
                <a:spcPct val="90000"/>
              </a:lnSpc>
              <a:buNone/>
            </a:pPr>
            <a:endParaRPr lang="en-US" sz="2000" dirty="0" smtClean="0">
              <a:latin typeface="+mj-lt"/>
            </a:endParaRPr>
          </a:p>
          <a:p>
            <a:pPr eaLnBrk="1" hangingPunct="1">
              <a:lnSpc>
                <a:spcPct val="90000"/>
              </a:lnSpc>
            </a:pPr>
            <a:r>
              <a:rPr lang="en-US" sz="2400" dirty="0" smtClean="0">
                <a:latin typeface="+mj-lt"/>
              </a:rPr>
              <a:t>Develop a plan and materials for training/orienting students to </a:t>
            </a:r>
            <a:r>
              <a:rPr lang="en-US" sz="2400" b="1" dirty="0"/>
              <a:t>the Tier 2 </a:t>
            </a:r>
            <a:r>
              <a:rPr lang="en-US" sz="2400" b="1" dirty="0" smtClean="0"/>
              <a:t>support</a:t>
            </a:r>
          </a:p>
          <a:p>
            <a:pPr lvl="1" eaLnBrk="1" hangingPunct="1">
              <a:lnSpc>
                <a:spcPct val="90000"/>
              </a:lnSpc>
            </a:pPr>
            <a:r>
              <a:rPr lang="en-US" sz="2000" b="1" dirty="0" smtClean="0">
                <a:latin typeface="+mj-lt"/>
              </a:rPr>
              <a:t>Include routines, expectations, and opportunities to practice </a:t>
            </a:r>
          </a:p>
          <a:p>
            <a:pPr lvl="1" eaLnBrk="1" hangingPunct="1">
              <a:lnSpc>
                <a:spcPct val="90000"/>
              </a:lnSpc>
            </a:pPr>
            <a:r>
              <a:rPr lang="en-US" sz="2000" dirty="0" smtClean="0">
                <a:latin typeface="+mj-lt"/>
              </a:rPr>
              <a:t>See student training script (Appendix F-4) </a:t>
            </a:r>
          </a:p>
          <a:p>
            <a:pPr eaLnBrk="1" hangingPunct="1">
              <a:lnSpc>
                <a:spcPct val="90000"/>
              </a:lnSpc>
            </a:pPr>
            <a:r>
              <a:rPr lang="en-US" sz="2400" dirty="0" smtClean="0">
                <a:latin typeface="+mj-lt"/>
              </a:rPr>
              <a:t>Develop a plan for partnering with families</a:t>
            </a:r>
            <a:endParaRPr lang="en-US" sz="2000" dirty="0" smtClean="0">
              <a:latin typeface="+mj-lt"/>
            </a:endParaRPr>
          </a:p>
          <a:p>
            <a:pPr lvl="1" eaLnBrk="1" hangingPunct="1">
              <a:lnSpc>
                <a:spcPct val="90000"/>
              </a:lnSpc>
            </a:pPr>
            <a:r>
              <a:rPr lang="en-US" sz="2000" dirty="0"/>
              <a:t>Develop informational and orientation materials for families (including family </a:t>
            </a:r>
            <a:r>
              <a:rPr lang="en-US" sz="2000" dirty="0" smtClean="0"/>
              <a:t>involvement)</a:t>
            </a:r>
          </a:p>
          <a:p>
            <a:pPr lvl="1" eaLnBrk="1" hangingPunct="1">
              <a:lnSpc>
                <a:spcPct val="90000"/>
              </a:lnSpc>
            </a:pPr>
            <a:r>
              <a:rPr lang="en-US" sz="2000" dirty="0" smtClean="0"/>
              <a:t>Decide on home-school communication routines </a:t>
            </a:r>
            <a:endParaRPr lang="en-US" sz="2000" dirty="0"/>
          </a:p>
          <a:p>
            <a:pPr lvl="1" eaLnBrk="1" hangingPunct="1">
              <a:lnSpc>
                <a:spcPct val="90000"/>
              </a:lnSpc>
            </a:pPr>
            <a:r>
              <a:rPr lang="en-US" sz="2000" dirty="0" smtClean="0">
                <a:latin typeface="+mj-lt"/>
              </a:rPr>
              <a:t>See parent information letter sample and orientation for CICO</a:t>
            </a:r>
          </a:p>
          <a:p>
            <a:pPr eaLnBrk="1" hangingPunct="1">
              <a:lnSpc>
                <a:spcPct val="90000"/>
              </a:lnSpc>
            </a:pPr>
            <a:r>
              <a:rPr lang="en-US" sz="2400" dirty="0" smtClean="0">
                <a:latin typeface="+mj-lt"/>
              </a:rPr>
              <a:t>Develop program description (Appendix F-6) </a:t>
            </a:r>
          </a:p>
          <a:p>
            <a:pPr eaLnBrk="1" hangingPunct="1">
              <a:lnSpc>
                <a:spcPct val="90000"/>
              </a:lnSpc>
            </a:pPr>
            <a:r>
              <a:rPr lang="en-US" sz="2400" dirty="0" smtClean="0">
                <a:latin typeface="+mj-lt"/>
              </a:rPr>
              <a:t>Add items to your action plan </a:t>
            </a: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41550642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FFFC00">
              <a:alpha val="75000"/>
            </a:srgbClr>
          </a:solidFill>
          <a:ln w="9525">
            <a:solidFill>
              <a:schemeClr val="tx1"/>
            </a:solidFill>
            <a:miter lim="800000"/>
            <a:headEnd/>
            <a:tailEnd/>
          </a:ln>
          <a:effectLst/>
        </p:spPr>
        <p:txBody>
          <a:bodyPr wrap="square" anchor="ctr">
            <a:prstTxWarp prst="textNoShape">
              <a:avLst/>
            </a:prstTxWarp>
          </a:bodyPr>
          <a:lstStyle/>
          <a:p>
            <a:pPr algn="ctr">
              <a:defRPr/>
            </a:pPr>
            <a:r>
              <a:rPr lang="en-US" sz="8000" b="1" dirty="0" smtClean="0">
                <a:latin typeface="+mj-lt"/>
                <a:ea typeface="Britannic Bold" pitchFamily="-108" charset="0"/>
                <a:cs typeface="Britannic Bold" pitchFamily="-108" charset="0"/>
              </a:rPr>
              <a:t> Tier 2 Critical Features </a:t>
            </a:r>
            <a:endParaRPr lang="en-US" sz="8000" b="1" dirty="0">
              <a:latin typeface="+mj-lt"/>
              <a:ea typeface="Britannic Bold" pitchFamily="-108" charset="0"/>
              <a:cs typeface="Britannic Bold" pitchFamily="-108"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838700"/>
            <a:ext cx="838200" cy="838200"/>
          </a:xfrm>
          <a:prstGeom prst="rect">
            <a:avLst/>
          </a:prstGeom>
          <a:noFill/>
          <a:ln>
            <a:noFill/>
          </a:ln>
        </p:spPr>
      </p:pic>
    </p:spTree>
    <p:extLst>
      <p:ext uri="{BB962C8B-B14F-4D97-AF65-F5344CB8AC3E}">
        <p14:creationId xmlns:p14="http://schemas.microsoft.com/office/powerpoint/2010/main" val="3355262643"/>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29257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514350" indent="-514350" eaLnBrk="1" hangingPunct="1">
              <a:buFontTx/>
              <a:buAutoNum type="arabicPeriod"/>
            </a:pPr>
            <a:r>
              <a:rPr lang="en-US" sz="2200" dirty="0"/>
              <a:t>Develop a process for training </a:t>
            </a:r>
            <a:r>
              <a:rPr lang="en-US" sz="2200" dirty="0" smtClean="0"/>
              <a:t>staff and students &amp; </a:t>
            </a:r>
            <a:r>
              <a:rPr lang="en-US" sz="2200" dirty="0"/>
              <a:t>partnering with/educating </a:t>
            </a:r>
            <a:r>
              <a:rPr lang="en-US" sz="2200" dirty="0" smtClean="0"/>
              <a:t>families </a:t>
            </a:r>
            <a:endParaRPr lang="en-US" sz="2200" dirty="0">
              <a:solidFill>
                <a:srgbClr val="000000"/>
              </a:solidFill>
            </a:endParaRPr>
          </a:p>
          <a:p>
            <a:pPr marL="514350" indent="-514350" eaLnBrk="1" hangingPunct="1">
              <a:buFontTx/>
              <a:buAutoNum type="arabicPeriod"/>
            </a:pPr>
            <a:r>
              <a:rPr lang="en-US" sz="2200" dirty="0"/>
              <a:t>Develop a process for Matching Student Need to Practices </a:t>
            </a:r>
            <a:endParaRPr lang="en-US" sz="2200" dirty="0" smtClean="0">
              <a:solidFill>
                <a:srgbClr val="000000"/>
              </a:solidFill>
            </a:endParaRP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533400"/>
            <a:ext cx="1142494" cy="1143000"/>
          </a:xfrm>
          <a:prstGeom prst="rect">
            <a:avLst/>
          </a:prstGeom>
          <a:noFill/>
          <a:ln>
            <a:noFill/>
          </a:ln>
        </p:spPr>
      </p:pic>
      <p:sp>
        <p:nvSpPr>
          <p:cNvPr id="5" name="Rounded Rectangle 4"/>
          <p:cNvSpPr/>
          <p:nvPr/>
        </p:nvSpPr>
        <p:spPr>
          <a:xfrm>
            <a:off x="457200" y="3733800"/>
            <a:ext cx="8077200" cy="6096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0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childTnLst>
                          </p:cTn>
                        </p:par>
                        <p:par>
                          <p:cTn id="11" fill="hold">
                            <p:stCondLst>
                              <p:cond delay="0"/>
                            </p:stCondLst>
                            <p:childTnLst>
                              <p:par>
                                <p:cTn id="12" presetID="15" presetClass="emph" presetSubtype="0" nodeType="afterEffect">
                                  <p:stCondLst>
                                    <p:cond delay="0"/>
                                  </p:stCondLst>
                                  <p:iterate type="lt">
                                    <p:tmAbs val="25"/>
                                  </p:iterate>
                                  <p:childTnLst>
                                    <p:set>
                                      <p:cBhvr override="childStyle">
                                        <p:cTn id="13" dur="indefinite"/>
                                        <p:tgtEl>
                                          <p:spTgt spid="71683">
                                            <p:txEl>
                                              <p:pRg st="5" end="5"/>
                                            </p:txEl>
                                          </p:spTgt>
                                        </p:tgtEl>
                                        <p:attrNameLst>
                                          <p:attrName>style.fontWeight</p:attrName>
                                        </p:attrNameLst>
                                      </p:cBhvr>
                                      <p:to>
                                        <p:strVal val="bold"/>
                                      </p:to>
                                    </p:set>
                                  </p:childTnLst>
                                </p:cTn>
                              </p:par>
                            </p:childTnLst>
                          </p:cTn>
                        </p:par>
                        <p:par>
                          <p:cTn id="14" fill="hold">
                            <p:stCondLst>
                              <p:cond delay="1200"/>
                            </p:stCondLst>
                            <p:childTnLst>
                              <p:par>
                                <p:cTn id="15" presetID="1" presetClass="entr" presetSubtype="0" fill="hold" grpId="0" nodeType="afterEffect">
                                  <p:stCondLst>
                                    <p:cond delay="100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6625" name="Slide Number Placeholder 6"/>
          <p:cNvSpPr>
            <a:spLocks noGrp="1"/>
          </p:cNvSpPr>
          <p:nvPr>
            <p:ph type="sldNum" sz="quarter" idx="4294967295"/>
          </p:nvPr>
        </p:nvSpPr>
        <p:spPr>
          <a:xfrm>
            <a:off x="6781800" y="62484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59DA5-5B03-824E-86BA-21B53806293E}" type="slidenum">
              <a:rPr lang="en-US" sz="1000">
                <a:latin typeface="Tw Cen MT"/>
              </a:rPr>
              <a:pPr/>
              <a:t>161</a:t>
            </a:fld>
            <a:endParaRPr lang="en-US" sz="1000" dirty="0">
              <a:latin typeface="Tw Cen MT"/>
            </a:endParaRPr>
          </a:p>
        </p:txBody>
      </p:sp>
      <p:sp>
        <p:nvSpPr>
          <p:cNvPr id="26626" name="Rectangle 2"/>
          <p:cNvSpPr>
            <a:spLocks noGrp="1" noChangeArrowheads="1"/>
          </p:cNvSpPr>
          <p:nvPr>
            <p:ph type="title"/>
          </p:nvPr>
        </p:nvSpPr>
        <p:spPr>
          <a:xfrm>
            <a:off x="533400" y="609600"/>
            <a:ext cx="8004175" cy="990600"/>
          </a:xfrm>
          <a:solidFill>
            <a:schemeClr val="bg1"/>
          </a:solidFill>
        </p:spPr>
        <p:txBody>
          <a:bodyPr>
            <a:noAutofit/>
          </a:bodyPr>
          <a:lstStyle/>
          <a:p>
            <a:pPr eaLnBrk="1" hangingPunct="1"/>
            <a:r>
              <a:rPr lang="en-US" sz="3600" dirty="0" smtClean="0">
                <a:solidFill>
                  <a:srgbClr val="008F00"/>
                </a:solidFill>
                <a:ea typeface="+mn-ea"/>
              </a:rPr>
              <a:t>Matching Intervention to Student Need: CICO  </a:t>
            </a:r>
            <a:endParaRPr lang="en-US" sz="3600" dirty="0">
              <a:solidFill>
                <a:srgbClr val="008F00"/>
              </a:solidFill>
              <a:ea typeface="+mn-ea"/>
            </a:endParaRPr>
          </a:p>
        </p:txBody>
      </p:sp>
      <p:sp>
        <p:nvSpPr>
          <p:cNvPr id="26627" name="Rectangle 3"/>
          <p:cNvSpPr>
            <a:spLocks noGrp="1" noChangeArrowheads="1"/>
          </p:cNvSpPr>
          <p:nvPr>
            <p:ph type="body" sz="half" idx="1"/>
          </p:nvPr>
        </p:nvSpPr>
        <p:spPr>
          <a:xfrm>
            <a:off x="381000" y="1828800"/>
            <a:ext cx="4114800" cy="4876800"/>
          </a:xfrm>
        </p:spPr>
        <p:txBody>
          <a:bodyPr>
            <a:normAutofit fontScale="92500" lnSpcReduction="20000"/>
          </a:bodyPr>
          <a:lstStyle/>
          <a:p>
            <a:pPr>
              <a:buNone/>
              <a:defRPr/>
            </a:pPr>
            <a:r>
              <a:rPr lang="en-US" sz="3000" u="sng" dirty="0">
                <a:ea typeface="ＭＳ Ｐゴシック" pitchFamily="34" charset="-128"/>
                <a:cs typeface="+mn-cs"/>
              </a:rPr>
              <a:t>APPROPRIATE</a:t>
            </a:r>
          </a:p>
          <a:p>
            <a:pPr>
              <a:buFontTx/>
              <a:buChar char="–"/>
              <a:defRPr/>
            </a:pPr>
            <a:r>
              <a:rPr lang="en-US" dirty="0">
                <a:ea typeface="ＭＳ Ｐゴシック" pitchFamily="34" charset="-128"/>
                <a:cs typeface="+mn-cs"/>
              </a:rPr>
              <a:t>Low-level problem behavior (reoccurring minor incidents)</a:t>
            </a:r>
          </a:p>
          <a:p>
            <a:pPr>
              <a:buFontTx/>
              <a:buChar char="–"/>
              <a:defRPr/>
            </a:pPr>
            <a:r>
              <a:rPr lang="en-US" dirty="0">
                <a:ea typeface="ＭＳ Ｐゴシック" pitchFamily="34" charset="-128"/>
                <a:cs typeface="+mn-cs"/>
              </a:rPr>
              <a:t>2-5 referrals (office referrals)</a:t>
            </a:r>
          </a:p>
          <a:p>
            <a:pPr>
              <a:buFontTx/>
              <a:buChar char="–"/>
              <a:defRPr/>
            </a:pPr>
            <a:r>
              <a:rPr lang="en-US" dirty="0">
                <a:ea typeface="ＭＳ Ｐゴシック" pitchFamily="34" charset="-128"/>
                <a:cs typeface="+mn-cs"/>
              </a:rPr>
              <a:t>Behavior occurs across multiple locations</a:t>
            </a:r>
          </a:p>
          <a:p>
            <a:pPr>
              <a:buFontTx/>
              <a:buChar char="–"/>
              <a:defRPr/>
            </a:pPr>
            <a:r>
              <a:rPr lang="en-US" dirty="0">
                <a:ea typeface="ＭＳ Ｐゴシック" pitchFamily="34" charset="-128"/>
                <a:cs typeface="+mn-cs"/>
              </a:rPr>
              <a:t>Examples</a:t>
            </a:r>
          </a:p>
          <a:p>
            <a:pPr lvl="1">
              <a:buClr>
                <a:schemeClr val="tx1"/>
              </a:buClr>
              <a:buFontTx/>
              <a:buChar char="•"/>
              <a:defRPr/>
            </a:pPr>
            <a:r>
              <a:rPr lang="en-US" sz="2800" dirty="0">
                <a:ea typeface="ＭＳ Ｐゴシック" pitchFamily="34" charset="-128"/>
                <a:cs typeface="+mn-cs"/>
              </a:rPr>
              <a:t>talking out</a:t>
            </a:r>
          </a:p>
          <a:p>
            <a:pPr lvl="1">
              <a:buClr>
                <a:schemeClr val="tx1"/>
              </a:buClr>
              <a:buFontTx/>
              <a:buChar char="•"/>
              <a:defRPr/>
            </a:pPr>
            <a:r>
              <a:rPr lang="en-US" sz="2800" dirty="0">
                <a:ea typeface="ＭＳ Ｐゴシック" pitchFamily="34" charset="-128"/>
                <a:cs typeface="+mn-cs"/>
              </a:rPr>
              <a:t>minor disruption</a:t>
            </a:r>
          </a:p>
          <a:p>
            <a:pPr lvl="1">
              <a:buClr>
                <a:schemeClr val="tx1"/>
              </a:buClr>
              <a:buFontTx/>
              <a:buChar char="•"/>
              <a:defRPr/>
            </a:pPr>
            <a:r>
              <a:rPr lang="en-US" sz="2800" dirty="0">
                <a:ea typeface="ＭＳ Ｐゴシック" pitchFamily="34" charset="-128"/>
                <a:cs typeface="+mn-cs"/>
              </a:rPr>
              <a:t>work completion</a:t>
            </a:r>
          </a:p>
          <a:p>
            <a:pPr lvl="1" eaLnBrk="1" hangingPunct="1"/>
            <a:endParaRPr lang="en-US" b="1" u="sng" dirty="0">
              <a:latin typeface="Times New Roman" charset="0"/>
            </a:endParaRPr>
          </a:p>
        </p:txBody>
      </p:sp>
      <p:sp>
        <p:nvSpPr>
          <p:cNvPr id="8198" name="Rectangle 4"/>
          <p:cNvSpPr>
            <a:spLocks noGrp="1" noChangeArrowheads="1"/>
          </p:cNvSpPr>
          <p:nvPr>
            <p:ph type="body" sz="half" idx="2"/>
          </p:nvPr>
        </p:nvSpPr>
        <p:spPr>
          <a:xfrm>
            <a:off x="4495801" y="1828800"/>
            <a:ext cx="4419600" cy="4876800"/>
          </a:xfrm>
        </p:spPr>
        <p:txBody>
          <a:bodyPr/>
          <a:lstStyle/>
          <a:p>
            <a:pPr eaLnBrk="1" hangingPunct="1">
              <a:buFont typeface="Wingdings" pitchFamily="2" charset="2"/>
              <a:buNone/>
              <a:defRPr/>
            </a:pPr>
            <a:r>
              <a:rPr lang="en-US" u="sng" dirty="0">
                <a:ea typeface="ＭＳ Ｐゴシック" pitchFamily="34" charset="-128"/>
                <a:cs typeface="+mn-cs"/>
              </a:rPr>
              <a:t>INAPPROPRIATE</a:t>
            </a:r>
          </a:p>
          <a:p>
            <a:pPr eaLnBrk="1" hangingPunct="1">
              <a:buFontTx/>
              <a:buChar char="–"/>
              <a:defRPr/>
            </a:pPr>
            <a:r>
              <a:rPr lang="en-US" sz="2600" dirty="0">
                <a:ea typeface="ＭＳ Ｐゴシック" pitchFamily="34" charset="-128"/>
                <a:cs typeface="+mn-cs"/>
              </a:rPr>
              <a:t>Serious or violent behaviors/ infractions</a:t>
            </a:r>
          </a:p>
          <a:p>
            <a:pPr eaLnBrk="1" hangingPunct="1">
              <a:buFontTx/>
              <a:buChar char="–"/>
              <a:defRPr/>
            </a:pPr>
            <a:r>
              <a:rPr lang="en-US" sz="2600" dirty="0">
                <a:ea typeface="ＭＳ Ｐゴシック" pitchFamily="34" charset="-128"/>
                <a:cs typeface="+mn-cs"/>
              </a:rPr>
              <a:t>Extreme chronic behavior </a:t>
            </a:r>
          </a:p>
          <a:p>
            <a:pPr marL="0" indent="0" eaLnBrk="1" hangingPunct="1">
              <a:buFont typeface="Wingdings" pitchFamily="2" charset="2"/>
              <a:buNone/>
              <a:defRPr/>
            </a:pPr>
            <a:r>
              <a:rPr lang="en-US" sz="2600" dirty="0">
                <a:ea typeface="ＭＳ Ｐゴシック" pitchFamily="34" charset="-128"/>
                <a:cs typeface="+mn-cs"/>
              </a:rPr>
              <a:t>      (8-10+ referrals)</a:t>
            </a:r>
          </a:p>
          <a:p>
            <a:pPr eaLnBrk="1" hangingPunct="1">
              <a:buFontTx/>
              <a:buChar char="–"/>
              <a:defRPr/>
            </a:pPr>
            <a:r>
              <a:rPr lang="en-US" sz="2600" dirty="0">
                <a:ea typeface="ＭＳ Ｐゴシック" pitchFamily="34" charset="-128"/>
                <a:cs typeface="+mn-cs"/>
              </a:rPr>
              <a:t>Require more individualized support</a:t>
            </a:r>
          </a:p>
          <a:p>
            <a:pPr lvl="1" eaLnBrk="1" hangingPunct="1">
              <a:buFontTx/>
              <a:buChar char="•"/>
              <a:defRPr/>
            </a:pPr>
            <a:r>
              <a:rPr lang="en-US" dirty="0">
                <a:ea typeface="ＭＳ Ｐゴシック" pitchFamily="34" charset="-128"/>
              </a:rPr>
              <a:t>functional assessment </a:t>
            </a:r>
          </a:p>
          <a:p>
            <a:pPr lvl="1" eaLnBrk="1" hangingPunct="1">
              <a:buFontTx/>
              <a:buChar char="•"/>
              <a:defRPr/>
            </a:pPr>
            <a:r>
              <a:rPr lang="en-US" dirty="0">
                <a:ea typeface="ＭＳ Ｐゴシック" pitchFamily="34" charset="-128"/>
              </a:rPr>
              <a:t>wrap around services</a:t>
            </a:r>
          </a:p>
          <a:p>
            <a:pPr eaLnBrk="1" hangingPunct="1">
              <a:buFont typeface="Wingdings" pitchFamily="2" charset="2"/>
              <a:buChar char="o"/>
              <a:defRPr/>
            </a:pPr>
            <a:endParaRPr lang="en-US" u="sng" dirty="0">
              <a:ea typeface="ＭＳ Ｐゴシック" pitchFamily="34" charset="-128"/>
              <a:cs typeface="+mn-cs"/>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111836" y="1139536"/>
            <a:ext cx="990600" cy="99060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419703286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420687" y="1828800"/>
            <a:ext cx="8229600" cy="4525963"/>
          </a:xfrm>
        </p:spPr>
        <p:txBody>
          <a:bodyPr/>
          <a:lstStyle/>
          <a:p>
            <a:pPr eaLnBrk="1" hangingPunct="1"/>
            <a:r>
              <a:rPr lang="en-US" sz="3000" dirty="0"/>
              <a:t>Students new to your school</a:t>
            </a:r>
          </a:p>
          <a:p>
            <a:pPr eaLnBrk="1" hangingPunct="1"/>
            <a:r>
              <a:rPr lang="en-US" sz="3000" dirty="0"/>
              <a:t>Children with low-level problem behavior (identified by # of ODRs, teacher referral based </a:t>
            </a:r>
            <a:r>
              <a:rPr lang="en-US" sz="3000" dirty="0" smtClean="0"/>
              <a:t>on classroom management charts, etc.)</a:t>
            </a:r>
          </a:p>
          <a:p>
            <a:pPr eaLnBrk="1" hangingPunct="1"/>
            <a:r>
              <a:rPr lang="en-US" sz="3000" dirty="0" smtClean="0"/>
              <a:t>Children who are display internalizing behaviors (identified by visits to nurses office, other time out of class, sits alone at lunch, etc.)</a:t>
            </a:r>
          </a:p>
          <a:p>
            <a:pPr eaLnBrk="1" hangingPunct="1"/>
            <a:r>
              <a:rPr lang="en-US" sz="3000" dirty="0" smtClean="0"/>
              <a:t>CAN be used as one layer of a more complex support plan (see day 3) </a:t>
            </a:r>
            <a:endParaRPr lang="en-US" sz="3000" dirty="0"/>
          </a:p>
        </p:txBody>
      </p:sp>
      <p:sp>
        <p:nvSpPr>
          <p:cNvPr id="4" name="Rectangle 2"/>
          <p:cNvSpPr txBox="1">
            <a:spLocks noChangeArrowheads="1"/>
          </p:cNvSpPr>
          <p:nvPr/>
        </p:nvSpPr>
        <p:spPr bwMode="auto">
          <a:xfrm>
            <a:off x="533400" y="609600"/>
            <a:ext cx="8004175" cy="9906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kern="0" dirty="0" smtClean="0">
                <a:solidFill>
                  <a:srgbClr val="008F00"/>
                </a:solidFill>
                <a:ea typeface="+mn-ea"/>
              </a:rPr>
              <a:t>Targeted Groups for CICO</a:t>
            </a:r>
            <a:endParaRPr lang="en-US" kern="0" dirty="0">
              <a:solidFill>
                <a:srgbClr val="008F00"/>
              </a:solidFill>
              <a:ea typeface="+mn-ea"/>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11836" y="1139536"/>
            <a:ext cx="990600" cy="99060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38657337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solidFill>
                  <a:srgbClr val="000000"/>
                </a:solidFill>
                <a:latin typeface="Franklin Gothic Medium"/>
              </a:rPr>
              <a:t>Work as team </a:t>
            </a:r>
            <a:r>
              <a:rPr lang="en-US" sz="2200" dirty="0" smtClean="0">
                <a:solidFill>
                  <a:srgbClr val="000000"/>
                </a:solidFill>
                <a:latin typeface="Franklin Gothic Medium"/>
              </a:rPr>
              <a:t>for  15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0070C0"/>
                </a:solidFill>
              </a:rPr>
              <a:t>Activity:</a:t>
            </a:r>
            <a:br>
              <a:rPr lang="en-US" sz="4000" b="1" dirty="0">
                <a:solidFill>
                  <a:srgbClr val="0070C0"/>
                </a:solidFill>
              </a:rPr>
            </a:br>
            <a:r>
              <a:rPr lang="en-US" sz="4000" b="1" dirty="0" smtClean="0">
                <a:solidFill>
                  <a:srgbClr val="0070C0"/>
                </a:solidFill>
              </a:rPr>
              <a:t>Complete Baseline TFI Tier 2 Subscale </a:t>
            </a:r>
            <a:endParaRPr lang="en-US" sz="4000" b="1" i="1" dirty="0">
              <a:solidFill>
                <a:srgbClr val="0070C0"/>
              </a:solidFill>
            </a:endParaRPr>
          </a:p>
        </p:txBody>
      </p:sp>
      <p:sp>
        <p:nvSpPr>
          <p:cNvPr id="139268" name="Rectangle 3"/>
          <p:cNvSpPr>
            <a:spLocks noGrp="1" noChangeArrowheads="1"/>
          </p:cNvSpPr>
          <p:nvPr>
            <p:ph type="body" idx="1"/>
          </p:nvPr>
        </p:nvSpPr>
        <p:spPr>
          <a:xfrm>
            <a:off x="2362200" y="1600200"/>
            <a:ext cx="6477000" cy="4724400"/>
          </a:xfrm>
          <a:solidFill>
            <a:srgbClr val="FFFFFF"/>
          </a:solidFill>
        </p:spPr>
        <p:txBody>
          <a:bodyPr/>
          <a:lstStyle/>
          <a:p>
            <a:pPr eaLnBrk="1" hangingPunct="1">
              <a:lnSpc>
                <a:spcPct val="90000"/>
              </a:lnSpc>
            </a:pPr>
            <a:r>
              <a:rPr lang="en-US" sz="2400" dirty="0" smtClean="0">
                <a:latin typeface="+mj-lt"/>
              </a:rPr>
              <a:t>Go to </a:t>
            </a:r>
            <a:r>
              <a:rPr lang="en-US" sz="2400" dirty="0" err="1" smtClean="0">
                <a:latin typeface="+mj-lt"/>
              </a:rPr>
              <a:t>PBISapps.org</a:t>
            </a:r>
            <a:r>
              <a:rPr lang="en-US" sz="2400" dirty="0" smtClean="0">
                <a:latin typeface="+mj-lt"/>
              </a:rPr>
              <a:t> and log in with username and password</a:t>
            </a:r>
          </a:p>
          <a:p>
            <a:pPr eaLnBrk="1" hangingPunct="1">
              <a:lnSpc>
                <a:spcPct val="90000"/>
              </a:lnSpc>
            </a:pPr>
            <a:r>
              <a:rPr lang="en-US" sz="2400" dirty="0">
                <a:latin typeface="+mj-lt"/>
              </a:rPr>
              <a:t>C</a:t>
            </a:r>
            <a:r>
              <a:rPr lang="en-US" sz="2400" dirty="0" smtClean="0">
                <a:latin typeface="+mj-lt"/>
              </a:rPr>
              <a:t>lick </a:t>
            </a:r>
            <a:r>
              <a:rPr lang="en-US" sz="2400" dirty="0">
                <a:latin typeface="+mj-lt"/>
              </a:rPr>
              <a:t>on </a:t>
            </a:r>
            <a:r>
              <a:rPr lang="en-US" sz="2400" dirty="0" err="1" smtClean="0">
                <a:latin typeface="+mj-lt"/>
              </a:rPr>
              <a:t>PBISAssessment</a:t>
            </a:r>
            <a:r>
              <a:rPr lang="en-US" sz="2400" dirty="0" smtClean="0">
                <a:latin typeface="+mj-lt"/>
              </a:rPr>
              <a:t> to access TFI</a:t>
            </a:r>
          </a:p>
          <a:p>
            <a:pPr eaLnBrk="1" hangingPunct="1">
              <a:lnSpc>
                <a:spcPct val="90000"/>
              </a:lnSpc>
            </a:pPr>
            <a:r>
              <a:rPr lang="en-US" sz="2400" dirty="0" smtClean="0">
                <a:latin typeface="+mj-lt"/>
              </a:rPr>
              <a:t>Open TFI Survey window</a:t>
            </a:r>
          </a:p>
          <a:p>
            <a:pPr eaLnBrk="1" hangingPunct="1">
              <a:lnSpc>
                <a:spcPct val="90000"/>
              </a:lnSpc>
            </a:pPr>
            <a:r>
              <a:rPr lang="en-US" sz="2400" dirty="0" smtClean="0">
                <a:latin typeface="+mj-lt"/>
              </a:rPr>
              <a:t>Work as team to complete Tier 2 Subscale of TFI</a:t>
            </a:r>
            <a:endParaRPr lang="en-US" sz="2400" dirty="0">
              <a:latin typeface="+mj-lt"/>
            </a:endParaRP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1295400"/>
            <a:ext cx="1066800" cy="1066800"/>
          </a:xfrm>
          <a:prstGeom prst="rect">
            <a:avLst/>
          </a:prstGeom>
        </p:spPr>
      </p:pic>
    </p:spTree>
    <p:extLst>
      <p:ext uri="{BB962C8B-B14F-4D97-AF65-F5344CB8AC3E}">
        <p14:creationId xmlns:p14="http://schemas.microsoft.com/office/powerpoint/2010/main" val="124067040"/>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75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0070C0"/>
                </a:solidFill>
              </a:rPr>
              <a:t>Activity:</a:t>
            </a:r>
            <a:br>
              <a:rPr lang="en-US" sz="4000" b="1" dirty="0">
                <a:solidFill>
                  <a:srgbClr val="0070C0"/>
                </a:solidFill>
              </a:rPr>
            </a:br>
            <a:r>
              <a:rPr lang="en-US" sz="4000" b="1" dirty="0" smtClean="0">
                <a:solidFill>
                  <a:srgbClr val="0070C0"/>
                </a:solidFill>
              </a:rPr>
              <a:t>Action Planning</a:t>
            </a:r>
            <a:endParaRPr lang="en-US" sz="4000" b="1" i="1" dirty="0">
              <a:solidFill>
                <a:srgbClr val="0070C0"/>
              </a:solidFill>
            </a:endParaRPr>
          </a:p>
        </p:txBody>
      </p:sp>
      <p:sp>
        <p:nvSpPr>
          <p:cNvPr id="139268" name="Rectangle 3"/>
          <p:cNvSpPr>
            <a:spLocks noGrp="1" noChangeArrowheads="1"/>
          </p:cNvSpPr>
          <p:nvPr>
            <p:ph type="body" idx="1"/>
          </p:nvPr>
        </p:nvSpPr>
        <p:spPr>
          <a:xfrm>
            <a:off x="2362200" y="1600200"/>
            <a:ext cx="6477000" cy="4724400"/>
          </a:xfrm>
          <a:solidFill>
            <a:srgbClr val="FFFFFF"/>
          </a:solidFill>
        </p:spPr>
        <p:txBody>
          <a:bodyPr/>
          <a:lstStyle/>
          <a:p>
            <a:pPr eaLnBrk="1" hangingPunct="1">
              <a:lnSpc>
                <a:spcPct val="90000"/>
              </a:lnSpc>
            </a:pPr>
            <a:r>
              <a:rPr lang="en-US" sz="2400" dirty="0">
                <a:latin typeface="+mj-lt"/>
              </a:rPr>
              <a:t>Return to your </a:t>
            </a:r>
            <a:r>
              <a:rPr lang="en-US" sz="2400" b="1" dirty="0">
                <a:latin typeface="+mj-lt"/>
              </a:rPr>
              <a:t>Action </a:t>
            </a:r>
            <a:r>
              <a:rPr lang="en-US" sz="2400" b="1" dirty="0" smtClean="0">
                <a:latin typeface="+mj-lt"/>
              </a:rPr>
              <a:t>Plan</a:t>
            </a:r>
            <a:endParaRPr lang="en-US" sz="900" dirty="0">
              <a:latin typeface="+mj-lt"/>
            </a:endParaRPr>
          </a:p>
          <a:p>
            <a:pPr eaLnBrk="1" hangingPunct="1">
              <a:lnSpc>
                <a:spcPct val="90000"/>
              </a:lnSpc>
            </a:pPr>
            <a:r>
              <a:rPr lang="en-US" sz="2400" dirty="0">
                <a:latin typeface="+mj-lt"/>
              </a:rPr>
              <a:t>Update sections corresponding </a:t>
            </a:r>
            <a:r>
              <a:rPr lang="en-US" sz="2400" dirty="0" smtClean="0">
                <a:latin typeface="+mj-lt"/>
              </a:rPr>
              <a:t>to:</a:t>
            </a:r>
          </a:p>
          <a:p>
            <a:pPr eaLnBrk="1" hangingPunct="1">
              <a:lnSpc>
                <a:spcPct val="90000"/>
              </a:lnSpc>
            </a:pPr>
            <a:r>
              <a:rPr lang="en-US" sz="2400" dirty="0" smtClean="0">
                <a:latin typeface="+mj-lt"/>
              </a:rPr>
              <a:t>Present </a:t>
            </a:r>
            <a:r>
              <a:rPr lang="en-US" sz="2400" dirty="0">
                <a:latin typeface="+mj-lt"/>
              </a:rPr>
              <a:t>2-3 “</a:t>
            </a:r>
            <a:r>
              <a:rPr lang="en-US" sz="2400" b="1" dirty="0">
                <a:latin typeface="+mj-lt"/>
              </a:rPr>
              <a:t>big ideas</a:t>
            </a:r>
            <a:r>
              <a:rPr lang="en-US" sz="2400" dirty="0">
                <a:latin typeface="+mj-lt"/>
              </a:rPr>
              <a:t>” from your group (1 min. reports) </a:t>
            </a:r>
            <a:endParaRPr lang="en-US" sz="2400" dirty="0" smtClean="0">
              <a:latin typeface="+mj-lt"/>
            </a:endParaRPr>
          </a:p>
          <a:p>
            <a:pPr eaLnBrk="1" hangingPunct="1">
              <a:lnSpc>
                <a:spcPct val="90000"/>
              </a:lnSpc>
            </a:pPr>
            <a:r>
              <a:rPr lang="en-US" sz="2400" i="1" dirty="0" smtClean="0">
                <a:latin typeface="+mj-lt"/>
              </a:rPr>
              <a:t>Reminder: We will be collecting team action plans at the end of day 2 in order to provide specific feedback for your team.</a:t>
            </a:r>
            <a:endParaRPr lang="en-US" sz="2400" i="1" dirty="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673752819"/>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FFFC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latin typeface="+mj-lt"/>
                <a:ea typeface="Britannic Bold" pitchFamily="-108" charset="0"/>
                <a:cs typeface="Britannic Bold" pitchFamily="-108" charset="0"/>
              </a:rPr>
              <a:t>Review of </a:t>
            </a:r>
            <a:r>
              <a:rPr lang="en-US" sz="5700" dirty="0" smtClean="0">
                <a:latin typeface="+mj-lt"/>
                <a:ea typeface="Britannic Bold" pitchFamily="-108" charset="0"/>
                <a:cs typeface="Britannic Bold" pitchFamily="-108" charset="0"/>
              </a:rPr>
              <a:t>Tier 2 </a:t>
            </a:r>
            <a:endParaRPr lang="en-US" sz="5700" dirty="0">
              <a:latin typeface="+mj-lt"/>
              <a:ea typeface="Britannic Bold" pitchFamily="-108" charset="0"/>
              <a:cs typeface="Britannic Bold" pitchFamily="-108"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00600"/>
            <a:ext cx="1092200" cy="1092200"/>
          </a:xfrm>
          <a:prstGeom prst="rect">
            <a:avLst/>
          </a:prstGeom>
          <a:noFill/>
          <a:ln>
            <a:noFill/>
          </a:ln>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137218" name="Title 1"/>
          <p:cNvSpPr txBox="1">
            <a:spLocks/>
          </p:cNvSpPr>
          <p:nvPr/>
        </p:nvSpPr>
        <p:spPr bwMode="auto">
          <a:xfrm>
            <a:off x="0" y="0"/>
            <a:ext cx="9144000" cy="685800"/>
          </a:xfrm>
          <a:prstGeom prst="rect">
            <a:avLst/>
          </a:prstGeom>
          <a:noFill/>
          <a:ln w="9525">
            <a:noFill/>
            <a:miter lim="800000"/>
            <a:headEnd/>
            <a:tailEnd/>
          </a:ln>
        </p:spPr>
        <p:txBody>
          <a:bodyPr anchor="ctr">
            <a:prstTxWarp prst="textNoShape">
              <a:avLst/>
            </a:prstTxWarp>
          </a:bodyPr>
          <a:lstStyle/>
          <a:p>
            <a:r>
              <a:rPr lang="en-US" sz="3600">
                <a:solidFill>
                  <a:srgbClr val="000000"/>
                </a:solidFill>
                <a:latin typeface="+mj-lt"/>
                <a:ea typeface="Britannic Bold" pitchFamily="-108" charset="0"/>
                <a:cs typeface="Britannic Bold" pitchFamily="-108" charset="0"/>
              </a:rPr>
              <a:t>Secondary Tier</a:t>
            </a:r>
          </a:p>
        </p:txBody>
      </p:sp>
      <p:sp>
        <p:nvSpPr>
          <p:cNvPr id="202755" name="Oval 3"/>
          <p:cNvSpPr>
            <a:spLocks noChangeArrowheads="1"/>
          </p:cNvSpPr>
          <p:nvPr/>
        </p:nvSpPr>
        <p:spPr bwMode="auto">
          <a:xfrm>
            <a:off x="152400" y="669925"/>
            <a:ext cx="4267200" cy="4511675"/>
          </a:xfrm>
          <a:prstGeom prst="ellipse">
            <a:avLst/>
          </a:prstGeom>
          <a:solidFill>
            <a:schemeClr val="bg1"/>
          </a:solidFill>
          <a:ln w="63500">
            <a:solidFill>
              <a:srgbClr val="333399"/>
            </a:solidFill>
            <a:round/>
            <a:headEnd/>
            <a:tailEnd/>
          </a:ln>
        </p:spPr>
        <p:txBody>
          <a:bodyPr>
            <a:prstTxWarp prst="textNoShape">
              <a:avLst/>
            </a:prstTxWarp>
          </a:bodyPr>
          <a:lstStyle/>
          <a:p>
            <a:endParaRPr lang="en-US" sz="2000">
              <a:solidFill>
                <a:srgbClr val="000000"/>
              </a:solidFill>
              <a:latin typeface="+mj-lt"/>
              <a:ea typeface="Britannic Bold" pitchFamily="-108" charset="0"/>
              <a:cs typeface="Britannic Bold" pitchFamily="-108" charset="0"/>
            </a:endParaRPr>
          </a:p>
          <a:p>
            <a:pPr>
              <a:buFontTx/>
              <a:buAutoNum type="arabicPeriod"/>
            </a:pPr>
            <a:r>
              <a:rPr lang="en-US" sz="2000">
                <a:solidFill>
                  <a:srgbClr val="000000"/>
                </a:solidFill>
                <a:latin typeface="+mj-lt"/>
                <a:ea typeface="Britannic Bold" pitchFamily="-108" charset="0"/>
                <a:cs typeface="Britannic Bold" pitchFamily="-108" charset="0"/>
              </a:rPr>
              <a:t>~15% of students with 2-5 major ODRs</a:t>
            </a:r>
          </a:p>
          <a:p>
            <a:pPr>
              <a:buFontTx/>
              <a:buAutoNum type="arabicPeriod"/>
            </a:pPr>
            <a:r>
              <a:rPr lang="en-US" sz="2000">
                <a:solidFill>
                  <a:srgbClr val="000000"/>
                </a:solidFill>
                <a:latin typeface="+mj-lt"/>
                <a:ea typeface="Britannic Bold" pitchFamily="-108" charset="0"/>
                <a:cs typeface="Britannic Bold" pitchFamily="-108" charset="0"/>
              </a:rPr>
              <a:t>Increasing pro-social skills of targeted group (as measured by points earned for pro-social behavior)</a:t>
            </a:r>
          </a:p>
          <a:p>
            <a:pPr>
              <a:buFontTx/>
              <a:buAutoNum type="arabicPeriod"/>
            </a:pPr>
            <a:r>
              <a:rPr lang="en-US" sz="2000">
                <a:solidFill>
                  <a:srgbClr val="000000"/>
                </a:solidFill>
                <a:latin typeface="+mj-lt"/>
                <a:ea typeface="Britannic Bold" pitchFamily="-108" charset="0"/>
                <a:cs typeface="Britannic Bold" pitchFamily="-108" charset="0"/>
              </a:rPr>
              <a:t>…</a:t>
            </a:r>
          </a:p>
        </p:txBody>
      </p:sp>
      <p:sp>
        <p:nvSpPr>
          <p:cNvPr id="202764" name="Text Box 12"/>
          <p:cNvSpPr txBox="1">
            <a:spLocks noChangeArrowheads="1"/>
          </p:cNvSpPr>
          <p:nvPr/>
        </p:nvSpPr>
        <p:spPr bwMode="auto">
          <a:xfrm>
            <a:off x="1295400" y="762000"/>
            <a:ext cx="1981200" cy="461665"/>
          </a:xfrm>
          <a:prstGeom prst="rect">
            <a:avLst/>
          </a:prstGeom>
          <a:noFill/>
          <a:ln w="9525">
            <a:noFill/>
            <a:miter lim="800000"/>
            <a:headEnd/>
            <a:tailEnd/>
          </a:ln>
          <a:effectLst/>
        </p:spPr>
        <p:txBody>
          <a:bodyPr wrap="square">
            <a:prstTxWarp prst="textNoShape">
              <a:avLst/>
            </a:prstTxWarp>
            <a:spAutoFit/>
          </a:bodyPr>
          <a:lstStyle/>
          <a:p>
            <a:pPr algn="ctr" eaLnBrk="0" hangingPunct="0">
              <a:defRPr/>
            </a:pPr>
            <a:r>
              <a:rPr lang="en-US" dirty="0">
                <a:solidFill>
                  <a:srgbClr val="000000"/>
                </a:solidFill>
                <a:latin typeface="+mj-lt"/>
                <a:ea typeface="Arial" pitchFamily="-108" charset="0"/>
                <a:cs typeface="Britannic Bold"/>
              </a:rPr>
              <a:t>OUTCOMES</a:t>
            </a:r>
          </a:p>
        </p:txBody>
      </p:sp>
      <p:sp>
        <p:nvSpPr>
          <p:cNvPr id="202756" name="Oval 4"/>
          <p:cNvSpPr>
            <a:spLocks noChangeArrowheads="1"/>
          </p:cNvSpPr>
          <p:nvPr/>
        </p:nvSpPr>
        <p:spPr bwMode="auto">
          <a:xfrm>
            <a:off x="3733800" y="3124200"/>
            <a:ext cx="3463925" cy="3032125"/>
          </a:xfrm>
          <a:prstGeom prst="ellipse">
            <a:avLst/>
          </a:prstGeom>
          <a:solidFill>
            <a:schemeClr val="accent2">
              <a:alpha val="50195"/>
            </a:schemeClr>
          </a:solidFill>
          <a:ln w="63500">
            <a:solidFill>
              <a:schemeClr val="accent2"/>
            </a:solidFill>
            <a:round/>
            <a:headEnd/>
            <a:tailEnd/>
          </a:ln>
        </p:spPr>
        <p:txBody>
          <a:bodyPr>
            <a:prstTxWarp prst="textNoShape">
              <a:avLst/>
            </a:prstTxWarp>
          </a:bodyPr>
          <a:lstStyle/>
          <a:p>
            <a:pPr marL="457200" indent="-457200" eaLnBrk="0" hangingPunct="0">
              <a:buFontTx/>
              <a:buAutoNum type="arabicPeriod"/>
            </a:pPr>
            <a:r>
              <a:rPr lang="en-US" sz="2000">
                <a:solidFill>
                  <a:srgbClr val="000000"/>
                </a:solidFill>
                <a:latin typeface="+mj-lt"/>
                <a:ea typeface="Arial" pitchFamily="-1" charset="0"/>
                <a:cs typeface="Arial" pitchFamily="-1" charset="0"/>
              </a:rPr>
              <a:t>Screening</a:t>
            </a:r>
          </a:p>
          <a:p>
            <a:pPr marL="457200" indent="-457200" eaLnBrk="0" hangingPunct="0">
              <a:buFontTx/>
              <a:buAutoNum type="arabicPeriod"/>
            </a:pPr>
            <a:r>
              <a:rPr lang="en-US" sz="2000">
                <a:solidFill>
                  <a:srgbClr val="000000"/>
                </a:solidFill>
                <a:latin typeface="+mj-lt"/>
                <a:ea typeface="Arial" pitchFamily="-1" charset="0"/>
                <a:cs typeface="Arial" pitchFamily="-1" charset="0"/>
              </a:rPr>
              <a:t>More intense and frequent social skills instruction &amp; reinforcement</a:t>
            </a:r>
          </a:p>
          <a:p>
            <a:pPr marL="457200" indent="-457200" eaLnBrk="0" hangingPunct="0">
              <a:buFontTx/>
              <a:buAutoNum type="arabicPeriod"/>
            </a:pPr>
            <a:r>
              <a:rPr lang="en-US" sz="2000">
                <a:solidFill>
                  <a:srgbClr val="000000"/>
                </a:solidFill>
                <a:latin typeface="+mj-lt"/>
                <a:ea typeface="Arial" pitchFamily="-1" charset="0"/>
                <a:cs typeface="Arial" pitchFamily="-1" charset="0"/>
              </a:rPr>
              <a:t>…</a:t>
            </a:r>
          </a:p>
        </p:txBody>
      </p:sp>
      <p:sp>
        <p:nvSpPr>
          <p:cNvPr id="202758" name="Oval 6"/>
          <p:cNvSpPr>
            <a:spLocks noChangeArrowheads="1"/>
          </p:cNvSpPr>
          <p:nvPr/>
        </p:nvSpPr>
        <p:spPr bwMode="auto">
          <a:xfrm>
            <a:off x="3854450" y="0"/>
            <a:ext cx="3240088" cy="3032125"/>
          </a:xfrm>
          <a:prstGeom prst="ellipse">
            <a:avLst/>
          </a:prstGeom>
          <a:solidFill>
            <a:srgbClr val="FF99CC">
              <a:alpha val="50195"/>
            </a:srgbClr>
          </a:solidFill>
          <a:ln w="63500">
            <a:solidFill>
              <a:srgbClr val="FF99CC"/>
            </a:solidFill>
            <a:round/>
            <a:headEnd/>
            <a:tailEnd/>
          </a:ln>
        </p:spPr>
        <p:txBody>
          <a:bodyPr anchor="b">
            <a:prstTxWarp prst="textNoShape">
              <a:avLst/>
            </a:prstTxWarp>
          </a:bodyPr>
          <a:lstStyle/>
          <a:p>
            <a:pPr marL="342900" indent="-342900">
              <a:buFontTx/>
              <a:buAutoNum type="arabicPeriod"/>
            </a:pPr>
            <a:r>
              <a:rPr lang="en-US" sz="2000">
                <a:solidFill>
                  <a:srgbClr val="000000"/>
                </a:solidFill>
                <a:latin typeface="+mj-lt"/>
                <a:ea typeface="Britannic Bold" pitchFamily="-108" charset="0"/>
                <a:cs typeface="Britannic Bold" pitchFamily="-108" charset="0"/>
              </a:rPr>
              <a:t>Secondary Intervention Team</a:t>
            </a:r>
          </a:p>
          <a:p>
            <a:pPr marL="342900" indent="-342900">
              <a:buFontTx/>
              <a:buAutoNum type="arabicPeriod"/>
            </a:pPr>
            <a:r>
              <a:rPr lang="en-US" sz="2000">
                <a:solidFill>
                  <a:srgbClr val="000000"/>
                </a:solidFill>
                <a:latin typeface="+mj-lt"/>
                <a:ea typeface="Britannic Bold" pitchFamily="-108" charset="0"/>
                <a:cs typeface="Britannic Bold" pitchFamily="-108" charset="0"/>
              </a:rPr>
              <a:t>Weekly data-based program review</a:t>
            </a:r>
          </a:p>
          <a:p>
            <a:pPr marL="342900" indent="-342900">
              <a:buFontTx/>
              <a:buAutoNum type="arabicPeriod"/>
            </a:pPr>
            <a:r>
              <a:rPr lang="en-US" sz="2000">
                <a:solidFill>
                  <a:srgbClr val="000000"/>
                </a:solidFill>
                <a:latin typeface="+mj-lt"/>
                <a:ea typeface="Britannic Bold" pitchFamily="-108" charset="0"/>
                <a:cs typeface="Britannic Bold" pitchFamily="-108" charset="0"/>
              </a:rPr>
              <a:t>…</a:t>
            </a:r>
          </a:p>
        </p:txBody>
      </p:sp>
      <p:sp>
        <p:nvSpPr>
          <p:cNvPr id="202757" name="Oval 5"/>
          <p:cNvSpPr>
            <a:spLocks noChangeArrowheads="1"/>
          </p:cNvSpPr>
          <p:nvPr/>
        </p:nvSpPr>
        <p:spPr bwMode="auto">
          <a:xfrm>
            <a:off x="5791200" y="1311275"/>
            <a:ext cx="3352800" cy="3032125"/>
          </a:xfrm>
          <a:prstGeom prst="ellipse">
            <a:avLst/>
          </a:prstGeom>
          <a:solidFill>
            <a:schemeClr val="accent1">
              <a:alpha val="50195"/>
            </a:schemeClr>
          </a:solidFill>
          <a:ln w="63500">
            <a:solidFill>
              <a:schemeClr val="accent1"/>
            </a:solidFill>
            <a:round/>
            <a:headEnd/>
            <a:tailEnd/>
          </a:ln>
        </p:spPr>
        <p:txBody>
          <a:bodyPr>
            <a:prstTxWarp prst="textNoShape">
              <a:avLst/>
            </a:prstTxWarp>
          </a:bodyPr>
          <a:lstStyle/>
          <a:p>
            <a:pPr marL="457200" indent="-457200">
              <a:buFontTx/>
              <a:buAutoNum type="arabicPeriod"/>
            </a:pPr>
            <a:r>
              <a:rPr lang="en-US" sz="2000">
                <a:solidFill>
                  <a:srgbClr val="000000"/>
                </a:solidFill>
                <a:latin typeface="+mj-lt"/>
                <a:ea typeface="Britannic Bold" pitchFamily="-108" charset="0"/>
                <a:cs typeface="Britannic Bold" pitchFamily="-108" charset="0"/>
              </a:rPr>
              <a:t>ODRs</a:t>
            </a:r>
          </a:p>
          <a:p>
            <a:pPr marL="457200" indent="-457200">
              <a:buFontTx/>
              <a:buAutoNum type="arabicPeriod"/>
            </a:pPr>
            <a:r>
              <a:rPr lang="en-US" sz="2000">
                <a:solidFill>
                  <a:srgbClr val="000000"/>
                </a:solidFill>
                <a:latin typeface="+mj-lt"/>
                <a:ea typeface="Britannic Bold" pitchFamily="-108" charset="0"/>
                <a:cs typeface="Britannic Bold" pitchFamily="-108" charset="0"/>
              </a:rPr>
              <a:t>Point card</a:t>
            </a:r>
          </a:p>
          <a:p>
            <a:pPr marL="457200" indent="-457200">
              <a:buFontTx/>
              <a:buAutoNum type="arabicPeriod"/>
            </a:pPr>
            <a:r>
              <a:rPr lang="en-US" sz="2000">
                <a:solidFill>
                  <a:srgbClr val="000000"/>
                </a:solidFill>
                <a:latin typeface="+mj-lt"/>
                <a:ea typeface="Britannic Bold" pitchFamily="-108" charset="0"/>
                <a:cs typeface="Britannic Bold" pitchFamily="-108" charset="0"/>
              </a:rPr>
              <a:t>FACTS</a:t>
            </a:r>
          </a:p>
          <a:p>
            <a:pPr marL="457200" indent="-457200">
              <a:buFontTx/>
              <a:buAutoNum type="arabicPeriod"/>
            </a:pPr>
            <a:r>
              <a:rPr lang="en-US" sz="2000">
                <a:solidFill>
                  <a:srgbClr val="000000"/>
                </a:solidFill>
                <a:latin typeface="+mj-lt"/>
                <a:ea typeface="Britannic Bold" pitchFamily="-108" charset="0"/>
                <a:cs typeface="Britannic Bold" pitchFamily="-108" charset="0"/>
              </a:rPr>
              <a:t>Academic data (CMT, CBM, grades)</a:t>
            </a:r>
          </a:p>
          <a:p>
            <a:pPr marL="457200" indent="-457200">
              <a:buFontTx/>
              <a:buAutoNum type="arabicPeriod"/>
            </a:pPr>
            <a:r>
              <a:rPr lang="en-US" sz="2000">
                <a:solidFill>
                  <a:srgbClr val="000000"/>
                </a:solidFill>
                <a:latin typeface="+mj-lt"/>
                <a:ea typeface="Britannic Bold" pitchFamily="-108" charset="0"/>
                <a:cs typeface="Britannic Bold" pitchFamily="-108" charset="0"/>
              </a:rPr>
              <a:t>…</a:t>
            </a:r>
          </a:p>
        </p:txBody>
      </p:sp>
      <p:sp>
        <p:nvSpPr>
          <p:cNvPr id="202759" name="Text Box 7"/>
          <p:cNvSpPr txBox="1">
            <a:spLocks noChangeArrowheads="1"/>
          </p:cNvSpPr>
          <p:nvPr/>
        </p:nvSpPr>
        <p:spPr bwMode="auto">
          <a:xfrm rot="-2977645">
            <a:off x="3608575" y="382736"/>
            <a:ext cx="1431552" cy="461665"/>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mj-lt"/>
                <a:ea typeface="Arial" pitchFamily="-1" charset="0"/>
                <a:cs typeface="Arial" pitchFamily="-1" charset="0"/>
              </a:rPr>
              <a:t>SYSTEMS</a:t>
            </a:r>
          </a:p>
        </p:txBody>
      </p:sp>
      <p:sp>
        <p:nvSpPr>
          <p:cNvPr id="202761" name="Text Box 9"/>
          <p:cNvSpPr txBox="1">
            <a:spLocks noChangeArrowheads="1"/>
          </p:cNvSpPr>
          <p:nvPr/>
        </p:nvSpPr>
        <p:spPr bwMode="auto">
          <a:xfrm rot="3343099">
            <a:off x="8221663" y="1911350"/>
            <a:ext cx="992187" cy="461963"/>
          </a:xfrm>
          <a:prstGeom prst="rect">
            <a:avLst/>
          </a:prstGeom>
          <a:noFill/>
          <a:ln w="9525">
            <a:noFill/>
            <a:miter lim="800000"/>
            <a:headEnd/>
            <a:tailEnd/>
          </a:ln>
        </p:spPr>
        <p:txBody>
          <a:bodyPr>
            <a:prstTxWarp prst="textNoShape">
              <a:avLst/>
            </a:prstTxWarp>
            <a:spAutoFit/>
          </a:bodyPr>
          <a:lstStyle/>
          <a:p>
            <a:pPr algn="ctr" eaLnBrk="0" hangingPunct="0"/>
            <a:r>
              <a:rPr lang="en-US">
                <a:solidFill>
                  <a:srgbClr val="000000"/>
                </a:solidFill>
                <a:latin typeface="+mj-lt"/>
                <a:ea typeface="Arial" pitchFamily="-1" charset="0"/>
                <a:cs typeface="Arial" pitchFamily="-1" charset="0"/>
              </a:rPr>
              <a:t>DATA</a:t>
            </a:r>
          </a:p>
        </p:txBody>
      </p:sp>
      <p:sp>
        <p:nvSpPr>
          <p:cNvPr id="202760" name="Text Box 8"/>
          <p:cNvSpPr txBox="1">
            <a:spLocks noChangeArrowheads="1"/>
          </p:cNvSpPr>
          <p:nvPr/>
        </p:nvSpPr>
        <p:spPr bwMode="auto">
          <a:xfrm>
            <a:off x="4714875" y="5710238"/>
            <a:ext cx="1685925" cy="46196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mj-lt"/>
                <a:ea typeface="Arial" pitchFamily="-1" charset="0"/>
                <a:cs typeface="Arial" pitchFamily="-1" charset="0"/>
              </a:rPr>
              <a:t>PRACTICES</a:t>
            </a:r>
          </a:p>
        </p:txBody>
      </p:sp>
      <p:sp>
        <p:nvSpPr>
          <p:cNvPr id="137227" name="AutoShape 8"/>
          <p:cNvSpPr>
            <a:spLocks noChangeArrowheads="1"/>
          </p:cNvSpPr>
          <p:nvPr/>
        </p:nvSpPr>
        <p:spPr bwMode="auto">
          <a:xfrm>
            <a:off x="304800" y="5410200"/>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solidFill>
                <a:srgbClr val="000000"/>
              </a:solidFill>
              <a:latin typeface="+mj-lt"/>
            </a:endParaRPr>
          </a:p>
        </p:txBody>
      </p:sp>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677526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circle(in)">
                                      <p:cBhvr>
                                        <p:cTn id="7" dur="500"/>
                                        <p:tgtEl>
                                          <p:spTgt spid="202755"/>
                                        </p:tgtEl>
                                      </p:cBhvr>
                                    </p:animEffect>
                                  </p:childTnLst>
                                </p:cTn>
                              </p:par>
                              <p:par>
                                <p:cTn id="8" presetID="6" presetClass="entr" presetSubtype="16" fill="hold" nodeType="withEffect">
                                  <p:stCondLst>
                                    <p:cond delay="0"/>
                                  </p:stCondLst>
                                  <p:childTnLst>
                                    <p:set>
                                      <p:cBhvr>
                                        <p:cTn id="9" dur="1" fill="hold">
                                          <p:stCondLst>
                                            <p:cond delay="0"/>
                                          </p:stCondLst>
                                        </p:cTn>
                                        <p:tgtEl>
                                          <p:spTgt spid="202764"/>
                                        </p:tgtEl>
                                        <p:attrNameLst>
                                          <p:attrName>style.visibility</p:attrName>
                                        </p:attrNameLst>
                                      </p:cBhvr>
                                      <p:to>
                                        <p:strVal val="visible"/>
                                      </p:to>
                                    </p:set>
                                    <p:animEffect transition="in" filter="circle(in)">
                                      <p:cBhvr>
                                        <p:cTn id="10" dur="500"/>
                                        <p:tgtEl>
                                          <p:spTgt spid="20276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02758"/>
                                        </p:tgtEl>
                                        <p:attrNameLst>
                                          <p:attrName>style.visibility</p:attrName>
                                        </p:attrNameLst>
                                      </p:cBhvr>
                                      <p:to>
                                        <p:strVal val="visible"/>
                                      </p:to>
                                    </p:set>
                                    <p:animEffect transition="in" filter="circle(in)">
                                      <p:cBhvr>
                                        <p:cTn id="15" dur="500"/>
                                        <p:tgtEl>
                                          <p:spTgt spid="20275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2759"/>
                                        </p:tgtEl>
                                        <p:attrNameLst>
                                          <p:attrName>style.visibility</p:attrName>
                                        </p:attrNameLst>
                                      </p:cBhvr>
                                      <p:to>
                                        <p:strVal val="visible"/>
                                      </p:to>
                                    </p:set>
                                    <p:animEffect transition="in" filter="circle(in)">
                                      <p:cBhvr>
                                        <p:cTn id="18" dur="500"/>
                                        <p:tgtEl>
                                          <p:spTgt spid="20275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2757"/>
                                        </p:tgtEl>
                                        <p:attrNameLst>
                                          <p:attrName>style.visibility</p:attrName>
                                        </p:attrNameLst>
                                      </p:cBhvr>
                                      <p:to>
                                        <p:strVal val="visible"/>
                                      </p:to>
                                    </p:set>
                                    <p:animEffect transition="in" filter="circle(in)">
                                      <p:cBhvr>
                                        <p:cTn id="23" dur="500"/>
                                        <p:tgtEl>
                                          <p:spTgt spid="20275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2761"/>
                                        </p:tgtEl>
                                        <p:attrNameLst>
                                          <p:attrName>style.visibility</p:attrName>
                                        </p:attrNameLst>
                                      </p:cBhvr>
                                      <p:to>
                                        <p:strVal val="visible"/>
                                      </p:to>
                                    </p:set>
                                    <p:animEffect transition="in" filter="circle(in)">
                                      <p:cBhvr>
                                        <p:cTn id="26" dur="500"/>
                                        <p:tgtEl>
                                          <p:spTgt spid="20276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2756"/>
                                        </p:tgtEl>
                                        <p:attrNameLst>
                                          <p:attrName>style.visibility</p:attrName>
                                        </p:attrNameLst>
                                      </p:cBhvr>
                                      <p:to>
                                        <p:strVal val="visible"/>
                                      </p:to>
                                    </p:set>
                                    <p:animEffect transition="in" filter="circle(in)">
                                      <p:cBhvr>
                                        <p:cTn id="31" dur="500"/>
                                        <p:tgtEl>
                                          <p:spTgt spid="20275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2760"/>
                                        </p:tgtEl>
                                        <p:attrNameLst>
                                          <p:attrName>style.visibility</p:attrName>
                                        </p:attrNameLst>
                                      </p:cBhvr>
                                      <p:to>
                                        <p:strVal val="visible"/>
                                      </p:to>
                                    </p:set>
                                    <p:animEffect transition="in" filter="circle(in)">
                                      <p:cBhvr>
                                        <p:cTn id="34" dur="500"/>
                                        <p:tgtEl>
                                          <p:spTgt spid="202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animBg="1"/>
      <p:bldP spid="202756" grpId="0" animBg="1"/>
      <p:bldP spid="202758" grpId="0" animBg="1"/>
      <p:bldP spid="202757" grpId="0" animBg="1"/>
      <p:bldP spid="202759" grpId="0"/>
      <p:bldP spid="202761" grpId="0"/>
      <p:bldP spid="202760"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514350" indent="-514350" eaLnBrk="1" hangingPunct="1">
              <a:buFontTx/>
              <a:buAutoNum type="arabicPeriod"/>
            </a:pPr>
            <a:r>
              <a:rPr lang="en-US" sz="2200" dirty="0"/>
              <a:t>Develop a process for training </a:t>
            </a:r>
            <a:r>
              <a:rPr lang="en-US" sz="2200" dirty="0" smtClean="0"/>
              <a:t>staff and students &amp;  </a:t>
            </a:r>
            <a:r>
              <a:rPr lang="en-US" sz="2200" dirty="0"/>
              <a:t>partnering with/educating </a:t>
            </a:r>
            <a:r>
              <a:rPr lang="en-US" sz="2200" dirty="0" smtClean="0"/>
              <a:t>families </a:t>
            </a:r>
            <a:endParaRPr lang="en-US" sz="2200" dirty="0">
              <a:solidFill>
                <a:srgbClr val="000000"/>
              </a:solidFill>
            </a:endParaRPr>
          </a:p>
          <a:p>
            <a:pPr marL="514350" indent="-514350" eaLnBrk="1" hangingPunct="1">
              <a:buFontTx/>
              <a:buAutoNum type="arabicPeriod"/>
            </a:pPr>
            <a:r>
              <a:rPr lang="en-US" sz="2200" dirty="0"/>
              <a:t>Develop a process for Matching Student Need to Practices </a:t>
            </a:r>
            <a:endParaRPr lang="en-US" sz="2200" dirty="0" smtClean="0">
              <a:solidFill>
                <a:srgbClr val="000000"/>
              </a:solidFill>
            </a:endParaRPr>
          </a:p>
          <a:p>
            <a:pPr marL="514350" indent="-514350" eaLnBrk="1" hangingPunct="1">
              <a:buFontTx/>
              <a:buAutoNum type="arabicPeriod"/>
            </a:pPr>
            <a:r>
              <a:rPr lang="en-US" sz="2200" dirty="0"/>
              <a:t>Develop a process for Progress Monitoring, </a:t>
            </a:r>
            <a:r>
              <a:rPr lang="en-US" sz="2200" dirty="0" smtClean="0"/>
              <a:t>including Data-based decision rules </a:t>
            </a:r>
          </a:p>
          <a:p>
            <a:pPr marL="514350" indent="-514350" eaLnBrk="1" hangingPunct="1">
              <a:buFontTx/>
              <a:buAutoNum type="arabicPeriod"/>
            </a:pPr>
            <a:r>
              <a:rPr lang="en-US" sz="2200" dirty="0" smtClean="0"/>
              <a:t>Develop a process for adjusting or modifying implementation </a:t>
            </a:r>
            <a:r>
              <a:rPr lang="en-US" sz="2200" dirty="0"/>
              <a:t>  </a:t>
            </a:r>
            <a:endParaRPr lang="en-US" sz="2200" dirty="0" smtClean="0"/>
          </a:p>
          <a:p>
            <a:pPr marL="514350" indent="-514350" eaLnBrk="1" hangingPunct="1">
              <a:buFontTx/>
              <a:buAutoNum type="arabicPeriod"/>
            </a:pPr>
            <a:r>
              <a:rPr lang="en-US" sz="2200" dirty="0" smtClean="0"/>
              <a:t>Develop evaluation routines for level of use, student progress, and fidelity of implementation</a:t>
            </a:r>
          </a:p>
          <a:p>
            <a:pPr marL="514350" indent="-514350" eaLnBrk="1" hangingPunct="1">
              <a:buFontTx/>
              <a:buAutoNum type="arabicPeriod"/>
            </a:pPr>
            <a:r>
              <a:rPr lang="en-US" sz="2200" dirty="0" smtClean="0"/>
              <a:t>Document procedures, policies, and practices and establish routines</a:t>
            </a:r>
            <a:r>
              <a:rPr lang="en-US" sz="2400" dirty="0" smtClean="0"/>
              <a:t> </a:t>
            </a: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533400"/>
            <a:ext cx="1142494" cy="1143000"/>
          </a:xfrm>
          <a:prstGeom prst="rect">
            <a:avLst/>
          </a:prstGeom>
          <a:noFill/>
          <a:ln>
            <a:noFill/>
          </a:ln>
        </p:spPr>
      </p:pic>
      <p:sp>
        <p:nvSpPr>
          <p:cNvPr id="2" name="Right Brace 1"/>
          <p:cNvSpPr/>
          <p:nvPr/>
        </p:nvSpPr>
        <p:spPr>
          <a:xfrm>
            <a:off x="8229600" y="1295400"/>
            <a:ext cx="457200" cy="1600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a:off x="8229600" y="3048000"/>
            <a:ext cx="457200" cy="139025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a:off x="8229600" y="4572000"/>
            <a:ext cx="457200" cy="1600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 name="TextBox 2"/>
          <p:cNvSpPr txBox="1"/>
          <p:nvPr/>
        </p:nvSpPr>
        <p:spPr>
          <a:xfrm rot="5400000">
            <a:off x="8224837" y="1898005"/>
            <a:ext cx="1447800" cy="461665"/>
          </a:xfrm>
          <a:prstGeom prst="rect">
            <a:avLst/>
          </a:prstGeom>
          <a:noFill/>
        </p:spPr>
        <p:txBody>
          <a:bodyPr wrap="square" rtlCol="0">
            <a:spAutoFit/>
          </a:bodyPr>
          <a:lstStyle/>
          <a:p>
            <a:pPr algn="ctr"/>
            <a:r>
              <a:rPr lang="en-US" smtClean="0"/>
              <a:t>Day 1</a:t>
            </a:r>
            <a:endParaRPr lang="en-US"/>
          </a:p>
        </p:txBody>
      </p:sp>
      <p:sp>
        <p:nvSpPr>
          <p:cNvPr id="9" name="TextBox 8"/>
          <p:cNvSpPr txBox="1"/>
          <p:nvPr/>
        </p:nvSpPr>
        <p:spPr>
          <a:xfrm rot="5400000">
            <a:off x="8191500" y="3619649"/>
            <a:ext cx="1447800" cy="461665"/>
          </a:xfrm>
          <a:prstGeom prst="rect">
            <a:avLst/>
          </a:prstGeom>
          <a:noFill/>
        </p:spPr>
        <p:txBody>
          <a:bodyPr wrap="square" rtlCol="0">
            <a:spAutoFit/>
          </a:bodyPr>
          <a:lstStyle/>
          <a:p>
            <a:pPr algn="ctr"/>
            <a:r>
              <a:rPr lang="en-US" dirty="0" smtClean="0"/>
              <a:t>Day 2</a:t>
            </a:r>
            <a:endParaRPr lang="en-US" dirty="0"/>
          </a:p>
        </p:txBody>
      </p:sp>
      <p:sp>
        <p:nvSpPr>
          <p:cNvPr id="10" name="TextBox 9"/>
          <p:cNvSpPr txBox="1"/>
          <p:nvPr/>
        </p:nvSpPr>
        <p:spPr>
          <a:xfrm rot="5400000">
            <a:off x="8191499" y="5065068"/>
            <a:ext cx="1447800" cy="461665"/>
          </a:xfrm>
          <a:prstGeom prst="rect">
            <a:avLst/>
          </a:prstGeom>
          <a:noFill/>
        </p:spPr>
        <p:txBody>
          <a:bodyPr wrap="square" rtlCol="0">
            <a:spAutoFit/>
          </a:bodyPr>
          <a:lstStyle/>
          <a:p>
            <a:pPr algn="ctr"/>
            <a:r>
              <a:rPr lang="en-US" dirty="0" smtClean="0"/>
              <a:t>Day 3</a:t>
            </a:r>
            <a:endParaRPr lang="en-US" dirty="0"/>
          </a:p>
        </p:txBody>
      </p:sp>
      <p:sp>
        <p:nvSpPr>
          <p:cNvPr id="11" name="Right Brace 10"/>
          <p:cNvSpPr/>
          <p:nvPr/>
        </p:nvSpPr>
        <p:spPr>
          <a:xfrm>
            <a:off x="8267573" y="6118619"/>
            <a:ext cx="457200" cy="715171"/>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TextBox 11"/>
          <p:cNvSpPr txBox="1"/>
          <p:nvPr/>
        </p:nvSpPr>
        <p:spPr>
          <a:xfrm rot="5400000">
            <a:off x="8187033" y="6208067"/>
            <a:ext cx="1447800" cy="461665"/>
          </a:xfrm>
          <a:prstGeom prst="rect">
            <a:avLst/>
          </a:prstGeom>
          <a:noFill/>
        </p:spPr>
        <p:txBody>
          <a:bodyPr wrap="square" rtlCol="0">
            <a:spAutoFit/>
          </a:bodyPr>
          <a:lstStyle/>
          <a:p>
            <a:pPr algn="ctr"/>
            <a:r>
              <a:rPr lang="en-US" dirty="0" smtClean="0"/>
              <a:t>Day 4</a:t>
            </a:r>
            <a:endParaRPr lang="en-US" dirty="0"/>
          </a:p>
        </p:txBody>
      </p:sp>
    </p:spTree>
    <p:extLst>
      <p:ext uri="{BB962C8B-B14F-4D97-AF65-F5344CB8AC3E}">
        <p14:creationId xmlns:p14="http://schemas.microsoft.com/office/powerpoint/2010/main" val="57338202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sz="8000" dirty="0" smtClean="0">
                <a:ea typeface="Britannic Bold" pitchFamily="-108" charset="0"/>
                <a:cs typeface="Britannic Bold" pitchFamily="-108" charset="0"/>
              </a:rPr>
              <a:t>Consider Tattoos!</a:t>
            </a:r>
          </a:p>
        </p:txBody>
      </p:sp>
      <p:grpSp>
        <p:nvGrpSpPr>
          <p:cNvPr id="2" name="Group 3"/>
          <p:cNvGrpSpPr>
            <a:grpSpLocks/>
          </p:cNvGrpSpPr>
          <p:nvPr/>
        </p:nvGrpSpPr>
        <p:grpSpPr bwMode="auto">
          <a:xfrm>
            <a:off x="0" y="2438400"/>
            <a:ext cx="3221038" cy="2444750"/>
            <a:chOff x="3822" y="128"/>
            <a:chExt cx="1850" cy="1540"/>
          </a:xfrm>
        </p:grpSpPr>
        <p:sp>
          <p:nvSpPr>
            <p:cNvPr id="227361"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sz="1800">
                <a:latin typeface="+mj-lt"/>
              </a:endParaRPr>
            </a:p>
          </p:txBody>
        </p:sp>
        <p:sp>
          <p:nvSpPr>
            <p:cNvPr id="227362"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227363"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sz="1800">
                <a:latin typeface="+mj-lt"/>
              </a:endParaRPr>
            </a:p>
          </p:txBody>
        </p:sp>
        <p:sp>
          <p:nvSpPr>
            <p:cNvPr id="227364"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sz="1800">
                <a:latin typeface="+mj-lt"/>
              </a:endParaRPr>
            </a:p>
          </p:txBody>
        </p:sp>
        <p:sp>
          <p:nvSpPr>
            <p:cNvPr id="227365" name="Text Box 8"/>
            <p:cNvSpPr txBox="1">
              <a:spLocks noChangeArrowheads="1"/>
            </p:cNvSpPr>
            <p:nvPr/>
          </p:nvSpPr>
          <p:spPr bwMode="auto">
            <a:xfrm rot="18341135">
              <a:off x="4382" y="625"/>
              <a:ext cx="383"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SYSTEMS</a:t>
              </a:r>
            </a:p>
          </p:txBody>
        </p:sp>
        <p:sp>
          <p:nvSpPr>
            <p:cNvPr id="227366" name="Text Box 9"/>
            <p:cNvSpPr txBox="1">
              <a:spLocks noChangeArrowheads="1"/>
            </p:cNvSpPr>
            <p:nvPr/>
          </p:nvSpPr>
          <p:spPr bwMode="auto">
            <a:xfrm>
              <a:off x="4560" y="1056"/>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PRACTICES</a:t>
              </a:r>
            </a:p>
          </p:txBody>
        </p:sp>
        <p:sp>
          <p:nvSpPr>
            <p:cNvPr id="227367" name="Text Box 10"/>
            <p:cNvSpPr txBox="1">
              <a:spLocks noChangeArrowheads="1"/>
            </p:cNvSpPr>
            <p:nvPr/>
          </p:nvSpPr>
          <p:spPr bwMode="auto">
            <a:xfrm rot="2905354">
              <a:off x="4887" y="608"/>
              <a:ext cx="262"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DATA</a:t>
              </a:r>
            </a:p>
          </p:txBody>
        </p:sp>
        <p:sp>
          <p:nvSpPr>
            <p:cNvPr id="227368" name="Text Box 11"/>
            <p:cNvSpPr txBox="1">
              <a:spLocks noChangeArrowheads="1"/>
            </p:cNvSpPr>
            <p:nvPr/>
          </p:nvSpPr>
          <p:spPr bwMode="auto">
            <a:xfrm>
              <a:off x="3822" y="737"/>
              <a:ext cx="475"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Staff Behavior</a:t>
              </a:r>
            </a:p>
          </p:txBody>
        </p:sp>
        <p:sp>
          <p:nvSpPr>
            <p:cNvPr id="227369" name="Text Box 12"/>
            <p:cNvSpPr txBox="1">
              <a:spLocks noChangeArrowheads="1"/>
            </p:cNvSpPr>
            <p:nvPr/>
          </p:nvSpPr>
          <p:spPr bwMode="auto">
            <a:xfrm>
              <a:off x="4513" y="1456"/>
              <a:ext cx="557"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Student Behavior</a:t>
              </a:r>
            </a:p>
          </p:txBody>
        </p:sp>
        <p:sp>
          <p:nvSpPr>
            <p:cNvPr id="227370" name="Text Box 13"/>
            <p:cNvSpPr txBox="1">
              <a:spLocks noChangeArrowheads="1"/>
            </p:cNvSpPr>
            <p:nvPr/>
          </p:nvSpPr>
          <p:spPr bwMode="auto">
            <a:xfrm>
              <a:off x="4560" y="384"/>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OUTCOMES</a:t>
              </a:r>
            </a:p>
          </p:txBody>
        </p:sp>
        <p:sp>
          <p:nvSpPr>
            <p:cNvPr id="227371" name="Text Box 14"/>
            <p:cNvSpPr txBox="1">
              <a:spLocks noChangeArrowheads="1"/>
            </p:cNvSpPr>
            <p:nvPr/>
          </p:nvSpPr>
          <p:spPr bwMode="auto">
            <a:xfrm>
              <a:off x="4332" y="128"/>
              <a:ext cx="972"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 Social Competence &amp;</a:t>
              </a:r>
            </a:p>
            <a:p>
              <a:pPr algn="ctr" eaLnBrk="0" hangingPunct="0"/>
              <a:r>
                <a:rPr lang="en-US" sz="800">
                  <a:latin typeface="+mj-lt"/>
                  <a:ea typeface="Arial" pitchFamily="-1" charset="0"/>
                  <a:cs typeface="Arial" pitchFamily="-1" charset="0"/>
                </a:rPr>
                <a:t>Academic Achievement</a:t>
              </a:r>
            </a:p>
          </p:txBody>
        </p:sp>
        <p:sp>
          <p:nvSpPr>
            <p:cNvPr id="227372" name="Text Box 15"/>
            <p:cNvSpPr txBox="1">
              <a:spLocks noChangeArrowheads="1"/>
            </p:cNvSpPr>
            <p:nvPr/>
          </p:nvSpPr>
          <p:spPr bwMode="auto">
            <a:xfrm>
              <a:off x="5282" y="683"/>
              <a:ext cx="390" cy="289"/>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Decision</a:t>
              </a:r>
            </a:p>
            <a:p>
              <a:pPr algn="ctr" eaLnBrk="0" hangingPunct="0"/>
              <a:r>
                <a:rPr lang="en-US" sz="800">
                  <a:latin typeface="+mj-lt"/>
                  <a:ea typeface="Arial" pitchFamily="-1" charset="0"/>
                  <a:cs typeface="Arial" pitchFamily="-1" charset="0"/>
                </a:rPr>
                <a:t>Making</a:t>
              </a:r>
            </a:p>
          </p:txBody>
        </p:sp>
      </p:grpSp>
      <p:sp>
        <p:nvSpPr>
          <p:cNvPr id="129040" name="Rectangle 16"/>
          <p:cNvSpPr>
            <a:spLocks noChangeArrowheads="1"/>
          </p:cNvSpPr>
          <p:nvPr/>
        </p:nvSpPr>
        <p:spPr bwMode="auto">
          <a:xfrm>
            <a:off x="8382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a:latin typeface="+mj-lt"/>
              </a:rPr>
              <a:t>4 </a:t>
            </a:r>
            <a:r>
              <a:rPr lang="en-US" sz="2000" dirty="0" smtClean="0">
                <a:latin typeface="+mj-lt"/>
              </a:rPr>
              <a:t>SWPBIS </a:t>
            </a:r>
            <a:r>
              <a:rPr lang="en-US" sz="2000" dirty="0">
                <a:latin typeface="+mj-lt"/>
              </a:rPr>
              <a:t>Elements</a:t>
            </a:r>
          </a:p>
        </p:txBody>
      </p:sp>
      <p:sp>
        <p:nvSpPr>
          <p:cNvPr id="129041" name="Rectangle 17"/>
          <p:cNvSpPr>
            <a:spLocks noChangeArrowheads="1"/>
          </p:cNvSpPr>
          <p:nvPr/>
        </p:nvSpPr>
        <p:spPr bwMode="auto">
          <a:xfrm>
            <a:off x="67056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a:latin typeface="+mj-lt"/>
              </a:rPr>
              <a:t>School Systems</a:t>
            </a:r>
          </a:p>
        </p:txBody>
      </p:sp>
      <p:sp>
        <p:nvSpPr>
          <p:cNvPr id="129042" name="Rectangle 18"/>
          <p:cNvSpPr>
            <a:spLocks noChangeArrowheads="1"/>
          </p:cNvSpPr>
          <p:nvPr/>
        </p:nvSpPr>
        <p:spPr bwMode="auto">
          <a:xfrm>
            <a:off x="3733800" y="29718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smtClean="0">
                <a:latin typeface="+mj-lt"/>
              </a:rPr>
              <a:t>SWPBIS</a:t>
            </a:r>
            <a:endParaRPr lang="en-US" sz="2000" dirty="0">
              <a:latin typeface="+mj-lt"/>
            </a:endParaRPr>
          </a:p>
        </p:txBody>
      </p:sp>
      <p:grpSp>
        <p:nvGrpSpPr>
          <p:cNvPr id="3" name="Group 43"/>
          <p:cNvGrpSpPr>
            <a:grpSpLocks/>
          </p:cNvGrpSpPr>
          <p:nvPr/>
        </p:nvGrpSpPr>
        <p:grpSpPr bwMode="auto">
          <a:xfrm>
            <a:off x="2624138" y="3962400"/>
            <a:ext cx="4005262" cy="2824163"/>
            <a:chOff x="2624138" y="3962400"/>
            <a:chExt cx="4005262" cy="2824163"/>
          </a:xfrm>
        </p:grpSpPr>
        <p:sp>
          <p:nvSpPr>
            <p:cNvPr id="227347" name="Text Box 20"/>
            <p:cNvSpPr txBox="1">
              <a:spLocks noChangeArrowheads="1"/>
            </p:cNvSpPr>
            <p:nvPr/>
          </p:nvSpPr>
          <p:spPr bwMode="auto">
            <a:xfrm>
              <a:off x="2624138" y="4657256"/>
              <a:ext cx="1088809" cy="71294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800" dirty="0">
                  <a:solidFill>
                    <a:srgbClr val="008F00"/>
                  </a:solidFill>
                  <a:latin typeface="+mj-lt"/>
                </a:rPr>
                <a:t>Primary Prevention:</a:t>
              </a:r>
            </a:p>
            <a:p>
              <a:pPr algn="ctr" eaLnBrk="0" hangingPunct="0"/>
              <a:r>
                <a:rPr lang="en-US" sz="800" dirty="0">
                  <a:latin typeface="+mj-lt"/>
                </a:rPr>
                <a:t>School-/Classroom-</a:t>
              </a:r>
            </a:p>
            <a:p>
              <a:pPr algn="ctr" eaLnBrk="0" hangingPunct="0"/>
              <a:r>
                <a:rPr lang="en-US" sz="800" dirty="0">
                  <a:latin typeface="+mj-lt"/>
                </a:rPr>
                <a:t>Wide Systems for</a:t>
              </a:r>
            </a:p>
            <a:p>
              <a:pPr algn="ctr" eaLnBrk="0" hangingPunct="0"/>
              <a:r>
                <a:rPr lang="en-US" sz="800" dirty="0">
                  <a:latin typeface="+mj-lt"/>
                </a:rPr>
                <a:t>All Students,</a:t>
              </a:r>
            </a:p>
            <a:p>
              <a:pPr algn="ctr" eaLnBrk="0" hangingPunct="0"/>
              <a:r>
                <a:rPr lang="en-US" sz="800" dirty="0">
                  <a:latin typeface="+mj-lt"/>
                </a:rPr>
                <a:t>Staff, &amp; Settings</a:t>
              </a:r>
            </a:p>
          </p:txBody>
        </p:sp>
        <p:sp>
          <p:nvSpPr>
            <p:cNvPr id="227348" name="Text Box 21"/>
            <p:cNvSpPr txBox="1">
              <a:spLocks noChangeArrowheads="1"/>
            </p:cNvSpPr>
            <p:nvPr/>
          </p:nvSpPr>
          <p:spPr bwMode="auto">
            <a:xfrm>
              <a:off x="5285054" y="4967562"/>
              <a:ext cx="1344346" cy="59015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dirty="0">
                  <a:latin typeface="+mj-lt"/>
                </a:rPr>
                <a:t>Secondary Prevention:</a:t>
              </a:r>
            </a:p>
            <a:p>
              <a:pPr algn="ctr" eaLnBrk="0" hangingPunct="0"/>
              <a:r>
                <a:rPr lang="en-US" sz="800" dirty="0">
                  <a:latin typeface="+mj-lt"/>
                </a:rPr>
                <a:t>Specialized Group</a:t>
              </a:r>
            </a:p>
            <a:p>
              <a:pPr algn="ctr" eaLnBrk="0" hangingPunct="0"/>
              <a:r>
                <a:rPr lang="en-US" sz="800" dirty="0">
                  <a:latin typeface="+mj-lt"/>
                </a:rPr>
                <a:t>Systems for Students with At-Risk Behavior</a:t>
              </a:r>
            </a:p>
          </p:txBody>
        </p:sp>
        <p:sp>
          <p:nvSpPr>
            <p:cNvPr id="227349" name="Text Box 22"/>
            <p:cNvSpPr txBox="1">
              <a:spLocks noChangeArrowheads="1"/>
            </p:cNvSpPr>
            <p:nvPr/>
          </p:nvSpPr>
          <p:spPr bwMode="auto">
            <a:xfrm>
              <a:off x="5285054" y="4008089"/>
              <a:ext cx="1334823" cy="71294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dirty="0">
                  <a:solidFill>
                    <a:srgbClr val="FF0000"/>
                  </a:solidFill>
                  <a:latin typeface="+mj-lt"/>
                </a:rPr>
                <a:t>Tertiary Prevention:</a:t>
              </a:r>
            </a:p>
            <a:p>
              <a:pPr algn="ctr" eaLnBrk="0" hangingPunct="0"/>
              <a:r>
                <a:rPr lang="en-US" sz="800" dirty="0">
                  <a:latin typeface="+mj-lt"/>
                </a:rPr>
                <a:t>Specialized </a:t>
              </a:r>
            </a:p>
            <a:p>
              <a:pPr algn="ctr" eaLnBrk="0" hangingPunct="0"/>
              <a:r>
                <a:rPr lang="en-US" sz="800" dirty="0">
                  <a:latin typeface="+mj-lt"/>
                </a:rPr>
                <a:t>Individualized</a:t>
              </a:r>
            </a:p>
            <a:p>
              <a:pPr algn="ctr" eaLnBrk="0" hangingPunct="0"/>
              <a:r>
                <a:rPr lang="en-US" sz="800" dirty="0">
                  <a:latin typeface="+mj-lt"/>
                </a:rPr>
                <a:t>Systems for Students with High-Risk Behavior</a:t>
              </a:r>
            </a:p>
          </p:txBody>
        </p:sp>
        <p:sp>
          <p:nvSpPr>
            <p:cNvPr id="227350" name="AutoShape 23"/>
            <p:cNvSpPr>
              <a:spLocks noChangeArrowheads="1"/>
            </p:cNvSpPr>
            <p:nvPr/>
          </p:nvSpPr>
          <p:spPr bwMode="auto">
            <a:xfrm>
              <a:off x="3418524" y="4203220"/>
              <a:ext cx="2361732" cy="2583343"/>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1" name="AutoShape 24"/>
            <p:cNvSpPr>
              <a:spLocks noChangeArrowheads="1"/>
            </p:cNvSpPr>
            <p:nvPr/>
          </p:nvSpPr>
          <p:spPr bwMode="auto">
            <a:xfrm>
              <a:off x="4304174" y="4166098"/>
              <a:ext cx="590433" cy="673916"/>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2" name="AutoShape 25"/>
            <p:cNvSpPr>
              <a:spLocks noChangeArrowheads="1"/>
            </p:cNvSpPr>
            <p:nvPr/>
          </p:nvSpPr>
          <p:spPr bwMode="auto">
            <a:xfrm>
              <a:off x="4471622" y="4166098"/>
              <a:ext cx="261092" cy="299835"/>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3" name="AutoShape 26"/>
            <p:cNvSpPr>
              <a:spLocks/>
            </p:cNvSpPr>
            <p:nvPr/>
          </p:nvSpPr>
          <p:spPr bwMode="auto">
            <a:xfrm rot="1672209">
              <a:off x="3685171" y="3962400"/>
              <a:ext cx="295216" cy="2787041"/>
            </a:xfrm>
            <a:prstGeom prst="leftBrace">
              <a:avLst>
                <a:gd name="adj1" fmla="val 65604"/>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4" name="AutoShape 27"/>
            <p:cNvSpPr>
              <a:spLocks/>
            </p:cNvSpPr>
            <p:nvPr/>
          </p:nvSpPr>
          <p:spPr bwMode="auto">
            <a:xfrm rot="-1359906">
              <a:off x="4866037" y="4008089"/>
              <a:ext cx="196811" cy="298883"/>
            </a:xfrm>
            <a:prstGeom prst="rightBrace">
              <a:avLst>
                <a:gd name="adj1" fmla="val 10553"/>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5" name="AutoShape 28"/>
            <p:cNvSpPr>
              <a:spLocks/>
            </p:cNvSpPr>
            <p:nvPr/>
          </p:nvSpPr>
          <p:spPr bwMode="auto">
            <a:xfrm rot="-1676041">
              <a:off x="4828738" y="4101371"/>
              <a:ext cx="196811" cy="711038"/>
            </a:xfrm>
            <a:prstGeom prst="rightBrace">
              <a:avLst>
                <a:gd name="adj1" fmla="val 25106"/>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6" name="Text Box 29"/>
            <p:cNvSpPr txBox="1">
              <a:spLocks noChangeArrowheads="1"/>
            </p:cNvSpPr>
            <p:nvPr/>
          </p:nvSpPr>
          <p:spPr bwMode="auto">
            <a:xfrm>
              <a:off x="3859762" y="6563828"/>
              <a:ext cx="1529253"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~80% of Students</a:t>
              </a:r>
            </a:p>
          </p:txBody>
        </p:sp>
        <p:sp>
          <p:nvSpPr>
            <p:cNvPr id="227357" name="Text Box 30"/>
            <p:cNvSpPr txBox="1">
              <a:spLocks noChangeArrowheads="1"/>
            </p:cNvSpPr>
            <p:nvPr/>
          </p:nvSpPr>
          <p:spPr bwMode="auto">
            <a:xfrm>
              <a:off x="4339885" y="4652497"/>
              <a:ext cx="540437"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~15%</a:t>
              </a:r>
              <a:r>
                <a:rPr lang="en-US" sz="800">
                  <a:latin typeface="+mj-lt"/>
                </a:rPr>
                <a:t> </a:t>
              </a:r>
            </a:p>
          </p:txBody>
        </p:sp>
        <p:sp>
          <p:nvSpPr>
            <p:cNvPr id="227358" name="Text Box 31"/>
            <p:cNvSpPr txBox="1">
              <a:spLocks noChangeArrowheads="1"/>
            </p:cNvSpPr>
            <p:nvPr/>
          </p:nvSpPr>
          <p:spPr bwMode="auto">
            <a:xfrm>
              <a:off x="4333537" y="4238439"/>
              <a:ext cx="541230" cy="214168"/>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~5%</a:t>
              </a:r>
              <a:r>
                <a:rPr lang="en-US" sz="800">
                  <a:latin typeface="+mj-lt"/>
                </a:rPr>
                <a:t> </a:t>
              </a:r>
            </a:p>
          </p:txBody>
        </p:sp>
        <p:cxnSp>
          <p:nvCxnSpPr>
            <p:cNvPr id="227359" name="AutoShape 32"/>
            <p:cNvCxnSpPr>
              <a:cxnSpLocks noChangeShapeType="1"/>
              <a:stCxn id="227355" idx="1"/>
              <a:endCxn id="227348" idx="1"/>
            </p:cNvCxnSpPr>
            <p:nvPr/>
          </p:nvCxnSpPr>
          <p:spPr bwMode="auto">
            <a:xfrm>
              <a:off x="5109670" y="4607760"/>
              <a:ext cx="175384" cy="719605"/>
            </a:xfrm>
            <a:prstGeom prst="curvedConnector3">
              <a:avLst>
                <a:gd name="adj1" fmla="val 61991"/>
              </a:avLst>
            </a:prstGeom>
            <a:noFill/>
            <a:ln w="9525">
              <a:solidFill>
                <a:schemeClr val="tx1"/>
              </a:solidFill>
              <a:round/>
              <a:headEnd/>
              <a:tailEnd/>
            </a:ln>
          </p:spPr>
        </p:cxnSp>
        <p:cxnSp>
          <p:nvCxnSpPr>
            <p:cNvPr id="227360" name="AutoShape 33"/>
            <p:cNvCxnSpPr>
              <a:cxnSpLocks noChangeShapeType="1"/>
              <a:stCxn id="227354" idx="1"/>
              <a:endCxn id="227349" idx="1"/>
            </p:cNvCxnSpPr>
            <p:nvPr/>
          </p:nvCxnSpPr>
          <p:spPr bwMode="auto">
            <a:xfrm>
              <a:off x="5066023" y="4128023"/>
              <a:ext cx="219032" cy="322680"/>
            </a:xfrm>
            <a:prstGeom prst="curvedConnector3">
              <a:avLst>
                <a:gd name="adj1" fmla="val 58333"/>
              </a:avLst>
            </a:prstGeom>
            <a:noFill/>
            <a:ln w="9525">
              <a:solidFill>
                <a:schemeClr val="tx1"/>
              </a:solidFill>
              <a:round/>
              <a:headEnd/>
              <a:tailEnd/>
            </a:ln>
          </p:spPr>
        </p:cxnSp>
      </p:grpSp>
      <p:grpSp>
        <p:nvGrpSpPr>
          <p:cNvPr id="227336" name="Group 42"/>
          <p:cNvGrpSpPr>
            <a:grpSpLocks/>
          </p:cNvGrpSpPr>
          <p:nvPr/>
        </p:nvGrpSpPr>
        <p:grpSpPr bwMode="auto">
          <a:xfrm>
            <a:off x="6324600" y="2438400"/>
            <a:ext cx="2497138" cy="2438400"/>
            <a:chOff x="474663" y="304800"/>
            <a:chExt cx="6934200" cy="6324600"/>
          </a:xfrm>
        </p:grpSpPr>
        <p:sp>
          <p:nvSpPr>
            <p:cNvPr id="227337"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227338"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227339" name="Text Box 7"/>
            <p:cNvSpPr txBox="1">
              <a:spLocks noChangeArrowheads="1"/>
            </p:cNvSpPr>
            <p:nvPr/>
          </p:nvSpPr>
          <p:spPr bwMode="auto">
            <a:xfrm>
              <a:off x="2962274" y="1519238"/>
              <a:ext cx="21431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Classroom</a:t>
              </a:r>
            </a:p>
          </p:txBody>
        </p:sp>
        <p:sp>
          <p:nvSpPr>
            <p:cNvPr id="227340"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1"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2"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227343" name="Text Box 7"/>
            <p:cNvSpPr txBox="1">
              <a:spLocks noChangeArrowheads="1"/>
            </p:cNvSpPr>
            <p:nvPr/>
          </p:nvSpPr>
          <p:spPr bwMode="auto">
            <a:xfrm>
              <a:off x="1112838" y="3200400"/>
              <a:ext cx="2940051"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Non-classroom</a:t>
              </a:r>
            </a:p>
          </p:txBody>
        </p:sp>
        <p:sp>
          <p:nvSpPr>
            <p:cNvPr id="227344" name="Text Box 7"/>
            <p:cNvSpPr txBox="1">
              <a:spLocks noChangeArrowheads="1"/>
            </p:cNvSpPr>
            <p:nvPr/>
          </p:nvSpPr>
          <p:spPr bwMode="auto">
            <a:xfrm>
              <a:off x="5541963" y="3200400"/>
              <a:ext cx="1392237"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Family</a:t>
              </a:r>
            </a:p>
          </p:txBody>
        </p:sp>
        <p:sp>
          <p:nvSpPr>
            <p:cNvPr id="227345" name="Text Box 7"/>
            <p:cNvSpPr txBox="1">
              <a:spLocks noChangeArrowheads="1"/>
            </p:cNvSpPr>
            <p:nvPr/>
          </p:nvSpPr>
          <p:spPr bwMode="auto">
            <a:xfrm>
              <a:off x="3429001" y="4953000"/>
              <a:ext cx="15970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Student</a:t>
              </a:r>
            </a:p>
          </p:txBody>
        </p:sp>
        <p:sp>
          <p:nvSpPr>
            <p:cNvPr id="227346" name="TextBox 17"/>
            <p:cNvSpPr txBox="1">
              <a:spLocks noChangeArrowheads="1"/>
            </p:cNvSpPr>
            <p:nvPr/>
          </p:nvSpPr>
          <p:spPr bwMode="auto">
            <a:xfrm rot="-2363248">
              <a:off x="631825" y="1254914"/>
              <a:ext cx="2590799" cy="558808"/>
            </a:xfrm>
            <a:prstGeom prst="rect">
              <a:avLst/>
            </a:prstGeom>
            <a:noFill/>
            <a:ln w="9525">
              <a:noFill/>
              <a:miter lim="800000"/>
              <a:headEnd/>
              <a:tailEnd/>
            </a:ln>
          </p:spPr>
          <p:txBody>
            <a:bodyPr>
              <a:prstTxWarp prst="textNoShape">
                <a:avLst/>
              </a:prstTxWarp>
              <a:spAutoFit/>
            </a:bodyPr>
            <a:lstStyle/>
            <a:p>
              <a:r>
                <a:rPr lang="en-US" sz="800">
                  <a:solidFill>
                    <a:srgbClr val="000000"/>
                  </a:solidFill>
                  <a:latin typeface="+mj-lt"/>
                  <a:ea typeface="Britannic Bold" pitchFamily="-108" charset="0"/>
                  <a:cs typeface="Britannic Bold" pitchFamily="-108" charset="0"/>
                </a:rPr>
                <a:t>School-wide</a:t>
              </a:r>
            </a:p>
          </p:txBody>
        </p:sp>
      </p:grpSp>
      <p:pic>
        <p:nvPicPr>
          <p:cNvPr id="45" name="Picture 44"/>
          <p:cNvPicPr/>
          <p:nvPr/>
        </p:nvPicPr>
        <p:blipFill>
          <a:blip r:embed="rId2">
            <a:extLst>
              <a:ext uri="{28A0092B-C50C-407E-A947-70E740481C1C}">
                <a14:useLocalDpi xmlns:a14="http://schemas.microsoft.com/office/drawing/2010/main" val="0"/>
              </a:ext>
            </a:extLst>
          </a:blip>
          <a:srcRect/>
          <a:stretch>
            <a:fillRect/>
          </a:stretch>
        </p:blipFill>
        <p:spPr bwMode="auto">
          <a:xfrm>
            <a:off x="4017470" y="1314939"/>
            <a:ext cx="1092200" cy="1092200"/>
          </a:xfrm>
          <a:prstGeom prst="rect">
            <a:avLst/>
          </a:prstGeom>
          <a:noFill/>
          <a:ln>
            <a:no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a:solidFill>
                  <a:schemeClr val="bg1"/>
                </a:solidFill>
              </a:rPr>
              <a:t>Tier </a:t>
            </a:r>
            <a:r>
              <a:rPr lang="en-US" dirty="0" smtClean="0">
                <a:solidFill>
                  <a:schemeClr val="bg1"/>
                </a:solidFill>
              </a:rPr>
              <a:t>2</a:t>
            </a:r>
            <a:endParaRPr lang="en-US" dirty="0">
              <a:solidFill>
                <a:schemeClr val="bg1"/>
              </a:solidFill>
            </a:endParaRPr>
          </a:p>
        </p:txBody>
      </p:sp>
      <p:sp>
        <p:nvSpPr>
          <p:cNvPr id="3" name="Content Placeholder 2"/>
          <p:cNvSpPr>
            <a:spLocks noGrp="1"/>
          </p:cNvSpPr>
          <p:nvPr>
            <p:ph idx="1"/>
          </p:nvPr>
        </p:nvSpPr>
        <p:spPr>
          <a:xfrm>
            <a:off x="457200" y="1493837"/>
            <a:ext cx="8229600" cy="4525963"/>
          </a:xfrm>
        </p:spPr>
        <p:txBody>
          <a:bodyPr/>
          <a:lstStyle/>
          <a:p>
            <a:pPr marL="0" indent="0">
              <a:buNone/>
            </a:pPr>
            <a:r>
              <a:rPr lang="en-US" dirty="0"/>
              <a:t>D</a:t>
            </a:r>
            <a:r>
              <a:rPr lang="en-US" dirty="0" smtClean="0"/>
              <a:t>esigned to:  </a:t>
            </a:r>
            <a:endParaRPr lang="en-US" dirty="0"/>
          </a:p>
          <a:p>
            <a:pPr lvl="0"/>
            <a:r>
              <a:rPr lang="en-US" sz="2800" dirty="0"/>
              <a:t>Use </a:t>
            </a:r>
            <a:r>
              <a:rPr lang="en-US" sz="2800" b="1" dirty="0">
                <a:solidFill>
                  <a:srgbClr val="00B050"/>
                </a:solidFill>
              </a:rPr>
              <a:t>data</a:t>
            </a:r>
            <a:r>
              <a:rPr lang="en-US" sz="2800" b="1" dirty="0"/>
              <a:t> </a:t>
            </a:r>
            <a:r>
              <a:rPr lang="en-US" sz="2800" dirty="0"/>
              <a:t>to identify students who are at-risk for or currently experiencing emotional and/or behavioral difficulties</a:t>
            </a:r>
          </a:p>
          <a:p>
            <a:pPr lvl="0"/>
            <a:r>
              <a:rPr lang="en-US" sz="2800" b="1" dirty="0">
                <a:solidFill>
                  <a:srgbClr val="00B050"/>
                </a:solidFill>
              </a:rPr>
              <a:t>Prevent</a:t>
            </a:r>
            <a:r>
              <a:rPr lang="en-US" sz="2800" b="1" dirty="0"/>
              <a:t> </a:t>
            </a:r>
            <a:r>
              <a:rPr lang="en-US" sz="2800" dirty="0"/>
              <a:t>the development or </a:t>
            </a:r>
            <a:r>
              <a:rPr lang="en-US" sz="2800" b="1" dirty="0">
                <a:solidFill>
                  <a:srgbClr val="00B050"/>
                </a:solidFill>
              </a:rPr>
              <a:t>decrease</a:t>
            </a:r>
            <a:r>
              <a:rPr lang="en-US" sz="2800" dirty="0">
                <a:solidFill>
                  <a:srgbClr val="00B050"/>
                </a:solidFill>
              </a:rPr>
              <a:t> </a:t>
            </a:r>
            <a:r>
              <a:rPr lang="en-US" sz="2800" dirty="0"/>
              <a:t>the frequency and/ or intensity of students’ problem behaviors</a:t>
            </a:r>
          </a:p>
          <a:p>
            <a:pPr lvl="0"/>
            <a:r>
              <a:rPr lang="en-US" sz="2800" dirty="0"/>
              <a:t>Provide standardized interventions that </a:t>
            </a:r>
            <a:r>
              <a:rPr lang="en-US" sz="2800" b="1" dirty="0">
                <a:solidFill>
                  <a:srgbClr val="00B050"/>
                </a:solidFill>
              </a:rPr>
              <a:t>effectively</a:t>
            </a:r>
            <a:r>
              <a:rPr lang="en-US" sz="2800" dirty="0">
                <a:solidFill>
                  <a:srgbClr val="00B050"/>
                </a:solidFill>
              </a:rPr>
              <a:t> </a:t>
            </a:r>
            <a:r>
              <a:rPr lang="en-US" sz="2800" dirty="0"/>
              <a:t>and </a:t>
            </a:r>
            <a:r>
              <a:rPr lang="en-US" sz="2800" b="1" dirty="0">
                <a:solidFill>
                  <a:srgbClr val="00B050"/>
                </a:solidFill>
              </a:rPr>
              <a:t>efficiently</a:t>
            </a:r>
            <a:r>
              <a:rPr lang="en-US" sz="2800" dirty="0">
                <a:solidFill>
                  <a:srgbClr val="00B050"/>
                </a:solidFill>
              </a:rPr>
              <a:t> </a:t>
            </a:r>
            <a:r>
              <a:rPr lang="en-US" sz="2800" dirty="0"/>
              <a:t>support students yet do not require the time and resources needed to develop individualized </a:t>
            </a:r>
            <a:r>
              <a:rPr lang="en-US" sz="2800" dirty="0" smtClean="0"/>
              <a:t>plans</a:t>
            </a:r>
            <a:endParaRPr lang="en-US" sz="28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000" y="762000"/>
            <a:ext cx="1142494" cy="1143000"/>
          </a:xfrm>
          <a:prstGeom prst="rect">
            <a:avLst/>
          </a:prstGeom>
          <a:noFill/>
          <a:ln>
            <a:noFill/>
          </a:ln>
        </p:spPr>
      </p:pic>
    </p:spTree>
    <p:extLst>
      <p:ext uri="{BB962C8B-B14F-4D97-AF65-F5344CB8AC3E}">
        <p14:creationId xmlns:p14="http://schemas.microsoft.com/office/powerpoint/2010/main" val="512208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137218" name="Title 1"/>
          <p:cNvSpPr txBox="1">
            <a:spLocks/>
          </p:cNvSpPr>
          <p:nvPr/>
        </p:nvSpPr>
        <p:spPr bwMode="auto">
          <a:xfrm>
            <a:off x="0" y="0"/>
            <a:ext cx="9144000" cy="685800"/>
          </a:xfrm>
          <a:prstGeom prst="rect">
            <a:avLst/>
          </a:prstGeom>
          <a:noFill/>
          <a:ln w="9525">
            <a:noFill/>
            <a:miter lim="800000"/>
            <a:headEnd/>
            <a:tailEnd/>
          </a:ln>
        </p:spPr>
        <p:txBody>
          <a:bodyPr anchor="ctr">
            <a:prstTxWarp prst="textNoShape">
              <a:avLst/>
            </a:prstTxWarp>
          </a:bodyPr>
          <a:lstStyle/>
          <a:p>
            <a:r>
              <a:rPr lang="en-US" sz="3600">
                <a:solidFill>
                  <a:srgbClr val="000000"/>
                </a:solidFill>
                <a:latin typeface="+mj-lt"/>
                <a:ea typeface="Britannic Bold" pitchFamily="-108" charset="0"/>
                <a:cs typeface="Britannic Bold" pitchFamily="-108" charset="0"/>
              </a:rPr>
              <a:t>Secondary Tier</a:t>
            </a:r>
          </a:p>
        </p:txBody>
      </p:sp>
      <p:sp>
        <p:nvSpPr>
          <p:cNvPr id="202755" name="Oval 3"/>
          <p:cNvSpPr>
            <a:spLocks noChangeArrowheads="1"/>
          </p:cNvSpPr>
          <p:nvPr/>
        </p:nvSpPr>
        <p:spPr bwMode="auto">
          <a:xfrm>
            <a:off x="152400" y="669925"/>
            <a:ext cx="4267200" cy="4511675"/>
          </a:xfrm>
          <a:prstGeom prst="ellipse">
            <a:avLst/>
          </a:prstGeom>
          <a:solidFill>
            <a:schemeClr val="bg1"/>
          </a:solidFill>
          <a:ln w="63500">
            <a:solidFill>
              <a:srgbClr val="333399"/>
            </a:solidFill>
            <a:round/>
            <a:headEnd/>
            <a:tailEnd/>
          </a:ln>
        </p:spPr>
        <p:txBody>
          <a:bodyPr>
            <a:prstTxWarp prst="textNoShape">
              <a:avLst/>
            </a:prstTxWarp>
          </a:bodyPr>
          <a:lstStyle/>
          <a:p>
            <a:endParaRPr lang="en-US" sz="2000" dirty="0">
              <a:solidFill>
                <a:srgbClr val="000000"/>
              </a:solidFill>
              <a:latin typeface="+mj-lt"/>
              <a:ea typeface="Britannic Bold" pitchFamily="-108" charset="0"/>
              <a:cs typeface="Britannic Bold" pitchFamily="-108" charset="0"/>
            </a:endParaRPr>
          </a:p>
          <a:p>
            <a:pPr>
              <a:buFontTx/>
              <a:buAutoNum type="arabicPeriod"/>
            </a:pPr>
            <a:r>
              <a:rPr lang="en-US" sz="2000" dirty="0">
                <a:solidFill>
                  <a:srgbClr val="000000"/>
                </a:solidFill>
                <a:latin typeface="+mj-lt"/>
                <a:ea typeface="Britannic Bold" pitchFamily="-108" charset="0"/>
                <a:cs typeface="Britannic Bold" pitchFamily="-108" charset="0"/>
              </a:rPr>
              <a:t>~15% of students with 2-5 major ODRs</a:t>
            </a:r>
          </a:p>
          <a:p>
            <a:pPr>
              <a:buFontTx/>
              <a:buAutoNum type="arabicPeriod"/>
            </a:pPr>
            <a:r>
              <a:rPr lang="en-US" sz="2000" dirty="0">
                <a:solidFill>
                  <a:srgbClr val="000000"/>
                </a:solidFill>
                <a:latin typeface="+mj-lt"/>
                <a:ea typeface="Britannic Bold" pitchFamily="-108" charset="0"/>
                <a:cs typeface="Britannic Bold" pitchFamily="-108" charset="0"/>
              </a:rPr>
              <a:t>Increasing pro-social skills of targeted group (as measured by points earned for pro-social behavior)</a:t>
            </a:r>
          </a:p>
          <a:p>
            <a:pPr>
              <a:buFontTx/>
              <a:buAutoNum type="arabicPeriod"/>
            </a:pPr>
            <a:r>
              <a:rPr lang="en-US" sz="2000" dirty="0">
                <a:solidFill>
                  <a:srgbClr val="000000"/>
                </a:solidFill>
                <a:latin typeface="+mj-lt"/>
                <a:ea typeface="Britannic Bold" pitchFamily="-108" charset="0"/>
                <a:cs typeface="Britannic Bold" pitchFamily="-108" charset="0"/>
              </a:rPr>
              <a:t>…</a:t>
            </a:r>
          </a:p>
        </p:txBody>
      </p:sp>
      <p:sp>
        <p:nvSpPr>
          <p:cNvPr id="202764" name="Text Box 12"/>
          <p:cNvSpPr txBox="1">
            <a:spLocks noChangeArrowheads="1"/>
          </p:cNvSpPr>
          <p:nvPr/>
        </p:nvSpPr>
        <p:spPr bwMode="auto">
          <a:xfrm>
            <a:off x="1295400" y="762000"/>
            <a:ext cx="1981200" cy="461665"/>
          </a:xfrm>
          <a:prstGeom prst="rect">
            <a:avLst/>
          </a:prstGeom>
          <a:noFill/>
          <a:ln w="9525">
            <a:noFill/>
            <a:miter lim="800000"/>
            <a:headEnd/>
            <a:tailEnd/>
          </a:ln>
          <a:effectLst/>
        </p:spPr>
        <p:txBody>
          <a:bodyPr wrap="square">
            <a:prstTxWarp prst="textNoShape">
              <a:avLst/>
            </a:prstTxWarp>
            <a:spAutoFit/>
          </a:bodyPr>
          <a:lstStyle/>
          <a:p>
            <a:pPr algn="ctr" eaLnBrk="0" hangingPunct="0">
              <a:defRPr/>
            </a:pPr>
            <a:r>
              <a:rPr lang="en-US" dirty="0">
                <a:solidFill>
                  <a:srgbClr val="000000"/>
                </a:solidFill>
                <a:latin typeface="+mj-lt"/>
                <a:ea typeface="Arial" pitchFamily="-108" charset="0"/>
                <a:cs typeface="Britannic Bold"/>
              </a:rPr>
              <a:t>OUTCOMES</a:t>
            </a:r>
          </a:p>
        </p:txBody>
      </p:sp>
      <p:sp>
        <p:nvSpPr>
          <p:cNvPr id="202756" name="Oval 4"/>
          <p:cNvSpPr>
            <a:spLocks noChangeArrowheads="1"/>
          </p:cNvSpPr>
          <p:nvPr/>
        </p:nvSpPr>
        <p:spPr bwMode="auto">
          <a:xfrm>
            <a:off x="3733800" y="3124200"/>
            <a:ext cx="3463925" cy="3032125"/>
          </a:xfrm>
          <a:prstGeom prst="ellipse">
            <a:avLst/>
          </a:prstGeom>
          <a:solidFill>
            <a:schemeClr val="accent2">
              <a:alpha val="50195"/>
            </a:schemeClr>
          </a:solidFill>
          <a:ln w="63500">
            <a:solidFill>
              <a:schemeClr val="accent2"/>
            </a:solidFill>
            <a:round/>
            <a:headEnd/>
            <a:tailEnd/>
          </a:ln>
        </p:spPr>
        <p:txBody>
          <a:bodyPr>
            <a:prstTxWarp prst="textNoShape">
              <a:avLst/>
            </a:prstTxWarp>
          </a:bodyPr>
          <a:lstStyle/>
          <a:p>
            <a:pPr marL="457200" indent="-457200" eaLnBrk="0" hangingPunct="0">
              <a:buFontTx/>
              <a:buAutoNum type="arabicPeriod"/>
            </a:pPr>
            <a:r>
              <a:rPr lang="en-US" sz="2000" dirty="0">
                <a:solidFill>
                  <a:srgbClr val="000000"/>
                </a:solidFill>
                <a:latin typeface="+mj-lt"/>
                <a:ea typeface="Arial" pitchFamily="-1" charset="0"/>
                <a:cs typeface="Arial" pitchFamily="-1" charset="0"/>
              </a:rPr>
              <a:t>Screening</a:t>
            </a:r>
          </a:p>
          <a:p>
            <a:pPr marL="457200" indent="-457200" eaLnBrk="0" hangingPunct="0">
              <a:buFontTx/>
              <a:buAutoNum type="arabicPeriod"/>
            </a:pPr>
            <a:r>
              <a:rPr lang="en-US" sz="2000" dirty="0">
                <a:solidFill>
                  <a:srgbClr val="000000"/>
                </a:solidFill>
                <a:latin typeface="+mj-lt"/>
                <a:ea typeface="Arial" pitchFamily="-1" charset="0"/>
                <a:cs typeface="Arial" pitchFamily="-1" charset="0"/>
              </a:rPr>
              <a:t>More intense and frequent social skills instruction &amp; reinforcement</a:t>
            </a:r>
          </a:p>
          <a:p>
            <a:pPr marL="457200" indent="-457200" eaLnBrk="0" hangingPunct="0">
              <a:buFontTx/>
              <a:buAutoNum type="arabicPeriod"/>
            </a:pPr>
            <a:r>
              <a:rPr lang="en-US" sz="2000" dirty="0">
                <a:solidFill>
                  <a:srgbClr val="000000"/>
                </a:solidFill>
                <a:latin typeface="+mj-lt"/>
                <a:ea typeface="Arial" pitchFamily="-1" charset="0"/>
                <a:cs typeface="Arial" pitchFamily="-1" charset="0"/>
              </a:rPr>
              <a:t>…</a:t>
            </a:r>
          </a:p>
        </p:txBody>
      </p:sp>
      <p:sp>
        <p:nvSpPr>
          <p:cNvPr id="202758" name="Oval 6"/>
          <p:cNvSpPr>
            <a:spLocks noChangeArrowheads="1"/>
          </p:cNvSpPr>
          <p:nvPr/>
        </p:nvSpPr>
        <p:spPr bwMode="auto">
          <a:xfrm>
            <a:off x="3854450" y="0"/>
            <a:ext cx="3240088" cy="3032125"/>
          </a:xfrm>
          <a:prstGeom prst="ellipse">
            <a:avLst/>
          </a:prstGeom>
          <a:solidFill>
            <a:srgbClr val="FF99CC">
              <a:alpha val="50195"/>
            </a:srgbClr>
          </a:solidFill>
          <a:ln w="63500">
            <a:solidFill>
              <a:srgbClr val="FF99CC"/>
            </a:solidFill>
            <a:round/>
            <a:headEnd/>
            <a:tailEnd/>
          </a:ln>
        </p:spPr>
        <p:txBody>
          <a:bodyPr anchor="b">
            <a:prstTxWarp prst="textNoShape">
              <a:avLst/>
            </a:prstTxWarp>
          </a:bodyPr>
          <a:lstStyle/>
          <a:p>
            <a:pPr marL="342900" indent="-342900">
              <a:buFontTx/>
              <a:buAutoNum type="arabicPeriod"/>
            </a:pPr>
            <a:r>
              <a:rPr lang="en-US" sz="2000">
                <a:solidFill>
                  <a:srgbClr val="000000"/>
                </a:solidFill>
                <a:latin typeface="+mj-lt"/>
                <a:ea typeface="Britannic Bold" pitchFamily="-108" charset="0"/>
                <a:cs typeface="Britannic Bold" pitchFamily="-108" charset="0"/>
              </a:rPr>
              <a:t>Secondary Intervention Team</a:t>
            </a:r>
          </a:p>
          <a:p>
            <a:pPr marL="342900" indent="-342900">
              <a:buFontTx/>
              <a:buAutoNum type="arabicPeriod"/>
            </a:pPr>
            <a:r>
              <a:rPr lang="en-US" sz="2000">
                <a:solidFill>
                  <a:srgbClr val="000000"/>
                </a:solidFill>
                <a:latin typeface="+mj-lt"/>
                <a:ea typeface="Britannic Bold" pitchFamily="-108" charset="0"/>
                <a:cs typeface="Britannic Bold" pitchFamily="-108" charset="0"/>
              </a:rPr>
              <a:t>Weekly data-based program review</a:t>
            </a:r>
          </a:p>
          <a:p>
            <a:pPr marL="342900" indent="-342900">
              <a:buFontTx/>
              <a:buAutoNum type="arabicPeriod"/>
            </a:pPr>
            <a:r>
              <a:rPr lang="en-US" sz="2000">
                <a:solidFill>
                  <a:srgbClr val="000000"/>
                </a:solidFill>
                <a:latin typeface="+mj-lt"/>
                <a:ea typeface="Britannic Bold" pitchFamily="-108" charset="0"/>
                <a:cs typeface="Britannic Bold" pitchFamily="-108" charset="0"/>
              </a:rPr>
              <a:t>…</a:t>
            </a:r>
          </a:p>
        </p:txBody>
      </p:sp>
      <p:sp>
        <p:nvSpPr>
          <p:cNvPr id="202757" name="Oval 5"/>
          <p:cNvSpPr>
            <a:spLocks noChangeArrowheads="1"/>
          </p:cNvSpPr>
          <p:nvPr/>
        </p:nvSpPr>
        <p:spPr bwMode="auto">
          <a:xfrm>
            <a:off x="5791200" y="1311275"/>
            <a:ext cx="3352800" cy="3032125"/>
          </a:xfrm>
          <a:prstGeom prst="ellipse">
            <a:avLst/>
          </a:prstGeom>
          <a:solidFill>
            <a:schemeClr val="accent1">
              <a:alpha val="50195"/>
            </a:schemeClr>
          </a:solidFill>
          <a:ln w="63500">
            <a:solidFill>
              <a:schemeClr val="accent1"/>
            </a:solidFill>
            <a:round/>
            <a:headEnd/>
            <a:tailEnd/>
          </a:ln>
        </p:spPr>
        <p:txBody>
          <a:bodyPr>
            <a:prstTxWarp prst="textNoShape">
              <a:avLst/>
            </a:prstTxWarp>
          </a:bodyPr>
          <a:lstStyle/>
          <a:p>
            <a:pPr marL="457200" indent="-457200">
              <a:buFontTx/>
              <a:buAutoNum type="arabicPeriod"/>
            </a:pPr>
            <a:r>
              <a:rPr lang="en-US" sz="2000">
                <a:solidFill>
                  <a:srgbClr val="000000"/>
                </a:solidFill>
                <a:latin typeface="+mj-lt"/>
                <a:ea typeface="Britannic Bold" pitchFamily="-108" charset="0"/>
                <a:cs typeface="Britannic Bold" pitchFamily="-108" charset="0"/>
              </a:rPr>
              <a:t>ODRs</a:t>
            </a:r>
          </a:p>
          <a:p>
            <a:pPr marL="457200" indent="-457200">
              <a:buFontTx/>
              <a:buAutoNum type="arabicPeriod"/>
            </a:pPr>
            <a:r>
              <a:rPr lang="en-US" sz="2000">
                <a:solidFill>
                  <a:srgbClr val="000000"/>
                </a:solidFill>
                <a:latin typeface="+mj-lt"/>
                <a:ea typeface="Britannic Bold" pitchFamily="-108" charset="0"/>
                <a:cs typeface="Britannic Bold" pitchFamily="-108" charset="0"/>
              </a:rPr>
              <a:t>Point card</a:t>
            </a:r>
          </a:p>
          <a:p>
            <a:pPr marL="457200" indent="-457200">
              <a:buFontTx/>
              <a:buAutoNum type="arabicPeriod"/>
            </a:pPr>
            <a:r>
              <a:rPr lang="en-US" sz="2000">
                <a:solidFill>
                  <a:srgbClr val="000000"/>
                </a:solidFill>
                <a:latin typeface="+mj-lt"/>
                <a:ea typeface="Britannic Bold" pitchFamily="-108" charset="0"/>
                <a:cs typeface="Britannic Bold" pitchFamily="-108" charset="0"/>
              </a:rPr>
              <a:t>FACTS</a:t>
            </a:r>
          </a:p>
          <a:p>
            <a:pPr marL="457200" indent="-457200">
              <a:buFontTx/>
              <a:buAutoNum type="arabicPeriod"/>
            </a:pPr>
            <a:r>
              <a:rPr lang="en-US" sz="2000">
                <a:solidFill>
                  <a:srgbClr val="000000"/>
                </a:solidFill>
                <a:latin typeface="+mj-lt"/>
                <a:ea typeface="Britannic Bold" pitchFamily="-108" charset="0"/>
                <a:cs typeface="Britannic Bold" pitchFamily="-108" charset="0"/>
              </a:rPr>
              <a:t>Academic data (CMT, CBM, grades)</a:t>
            </a:r>
          </a:p>
          <a:p>
            <a:pPr marL="457200" indent="-457200">
              <a:buFontTx/>
              <a:buAutoNum type="arabicPeriod"/>
            </a:pPr>
            <a:r>
              <a:rPr lang="en-US" sz="2000">
                <a:solidFill>
                  <a:srgbClr val="000000"/>
                </a:solidFill>
                <a:latin typeface="+mj-lt"/>
                <a:ea typeface="Britannic Bold" pitchFamily="-108" charset="0"/>
                <a:cs typeface="Britannic Bold" pitchFamily="-108" charset="0"/>
              </a:rPr>
              <a:t>…</a:t>
            </a:r>
          </a:p>
        </p:txBody>
      </p:sp>
      <p:sp>
        <p:nvSpPr>
          <p:cNvPr id="202759" name="Text Box 7"/>
          <p:cNvSpPr txBox="1">
            <a:spLocks noChangeArrowheads="1"/>
          </p:cNvSpPr>
          <p:nvPr/>
        </p:nvSpPr>
        <p:spPr bwMode="auto">
          <a:xfrm rot="-2977645">
            <a:off x="3608575" y="382736"/>
            <a:ext cx="1431552" cy="461665"/>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mj-lt"/>
                <a:ea typeface="Arial" pitchFamily="-1" charset="0"/>
                <a:cs typeface="Arial" pitchFamily="-1" charset="0"/>
              </a:rPr>
              <a:t>SYSTEMS</a:t>
            </a:r>
          </a:p>
        </p:txBody>
      </p:sp>
      <p:sp>
        <p:nvSpPr>
          <p:cNvPr id="202761" name="Text Box 9"/>
          <p:cNvSpPr txBox="1">
            <a:spLocks noChangeArrowheads="1"/>
          </p:cNvSpPr>
          <p:nvPr/>
        </p:nvSpPr>
        <p:spPr bwMode="auto">
          <a:xfrm rot="3343099">
            <a:off x="8221663" y="1911350"/>
            <a:ext cx="992187" cy="461963"/>
          </a:xfrm>
          <a:prstGeom prst="rect">
            <a:avLst/>
          </a:prstGeom>
          <a:noFill/>
          <a:ln w="9525">
            <a:noFill/>
            <a:miter lim="800000"/>
            <a:headEnd/>
            <a:tailEnd/>
          </a:ln>
        </p:spPr>
        <p:txBody>
          <a:bodyPr>
            <a:prstTxWarp prst="textNoShape">
              <a:avLst/>
            </a:prstTxWarp>
            <a:spAutoFit/>
          </a:bodyPr>
          <a:lstStyle/>
          <a:p>
            <a:pPr algn="ctr" eaLnBrk="0" hangingPunct="0"/>
            <a:r>
              <a:rPr lang="en-US">
                <a:solidFill>
                  <a:srgbClr val="000000"/>
                </a:solidFill>
                <a:latin typeface="+mj-lt"/>
                <a:ea typeface="Arial" pitchFamily="-1" charset="0"/>
                <a:cs typeface="Arial" pitchFamily="-1" charset="0"/>
              </a:rPr>
              <a:t>DATA</a:t>
            </a:r>
          </a:p>
        </p:txBody>
      </p:sp>
      <p:sp>
        <p:nvSpPr>
          <p:cNvPr id="202760" name="Text Box 8"/>
          <p:cNvSpPr txBox="1">
            <a:spLocks noChangeArrowheads="1"/>
          </p:cNvSpPr>
          <p:nvPr/>
        </p:nvSpPr>
        <p:spPr bwMode="auto">
          <a:xfrm>
            <a:off x="4714875" y="5710238"/>
            <a:ext cx="1685925" cy="46196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mj-lt"/>
                <a:ea typeface="Arial" pitchFamily="-1" charset="0"/>
                <a:cs typeface="Arial" pitchFamily="-1" charset="0"/>
              </a:rPr>
              <a:t>PRACTICES</a:t>
            </a:r>
          </a:p>
        </p:txBody>
      </p:sp>
      <p:sp>
        <p:nvSpPr>
          <p:cNvPr id="137227" name="AutoShape 8"/>
          <p:cNvSpPr>
            <a:spLocks noChangeArrowheads="1"/>
          </p:cNvSpPr>
          <p:nvPr/>
        </p:nvSpPr>
        <p:spPr bwMode="auto">
          <a:xfrm>
            <a:off x="304800" y="5410200"/>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solidFill>
                <a:srgbClr val="000000"/>
              </a:solidFill>
              <a:latin typeface="+mj-lt"/>
            </a:endParaRPr>
          </a:p>
        </p:txBody>
      </p:sp>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7916921" y="67468"/>
            <a:ext cx="1092200" cy="1092200"/>
          </a:xfrm>
          <a:prstGeom prst="rect">
            <a:avLst/>
          </a:prstGeom>
          <a:noFill/>
          <a:ln>
            <a:noFill/>
          </a:ln>
        </p:spPr>
      </p:pic>
    </p:spTree>
    <p:extLst>
      <p:ext uri="{BB962C8B-B14F-4D97-AF65-F5344CB8AC3E}">
        <p14:creationId xmlns:p14="http://schemas.microsoft.com/office/powerpoint/2010/main" val="338701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circle(in)">
                                      <p:cBhvr>
                                        <p:cTn id="7" dur="500"/>
                                        <p:tgtEl>
                                          <p:spTgt spid="202755"/>
                                        </p:tgtEl>
                                      </p:cBhvr>
                                    </p:animEffect>
                                  </p:childTnLst>
                                </p:cTn>
                              </p:par>
                              <p:par>
                                <p:cTn id="8" presetID="6" presetClass="entr" presetSubtype="16" fill="hold" nodeType="withEffect">
                                  <p:stCondLst>
                                    <p:cond delay="0"/>
                                  </p:stCondLst>
                                  <p:childTnLst>
                                    <p:set>
                                      <p:cBhvr>
                                        <p:cTn id="9" dur="1" fill="hold">
                                          <p:stCondLst>
                                            <p:cond delay="0"/>
                                          </p:stCondLst>
                                        </p:cTn>
                                        <p:tgtEl>
                                          <p:spTgt spid="202764"/>
                                        </p:tgtEl>
                                        <p:attrNameLst>
                                          <p:attrName>style.visibility</p:attrName>
                                        </p:attrNameLst>
                                      </p:cBhvr>
                                      <p:to>
                                        <p:strVal val="visible"/>
                                      </p:to>
                                    </p:set>
                                    <p:animEffect transition="in" filter="circle(in)">
                                      <p:cBhvr>
                                        <p:cTn id="10" dur="500"/>
                                        <p:tgtEl>
                                          <p:spTgt spid="20276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02758"/>
                                        </p:tgtEl>
                                        <p:attrNameLst>
                                          <p:attrName>style.visibility</p:attrName>
                                        </p:attrNameLst>
                                      </p:cBhvr>
                                      <p:to>
                                        <p:strVal val="visible"/>
                                      </p:to>
                                    </p:set>
                                    <p:animEffect transition="in" filter="circle(in)">
                                      <p:cBhvr>
                                        <p:cTn id="15" dur="500"/>
                                        <p:tgtEl>
                                          <p:spTgt spid="20275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2759"/>
                                        </p:tgtEl>
                                        <p:attrNameLst>
                                          <p:attrName>style.visibility</p:attrName>
                                        </p:attrNameLst>
                                      </p:cBhvr>
                                      <p:to>
                                        <p:strVal val="visible"/>
                                      </p:to>
                                    </p:set>
                                    <p:animEffect transition="in" filter="circle(in)">
                                      <p:cBhvr>
                                        <p:cTn id="18" dur="500"/>
                                        <p:tgtEl>
                                          <p:spTgt spid="20275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2757"/>
                                        </p:tgtEl>
                                        <p:attrNameLst>
                                          <p:attrName>style.visibility</p:attrName>
                                        </p:attrNameLst>
                                      </p:cBhvr>
                                      <p:to>
                                        <p:strVal val="visible"/>
                                      </p:to>
                                    </p:set>
                                    <p:animEffect transition="in" filter="circle(in)">
                                      <p:cBhvr>
                                        <p:cTn id="23" dur="500"/>
                                        <p:tgtEl>
                                          <p:spTgt spid="20275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2761"/>
                                        </p:tgtEl>
                                        <p:attrNameLst>
                                          <p:attrName>style.visibility</p:attrName>
                                        </p:attrNameLst>
                                      </p:cBhvr>
                                      <p:to>
                                        <p:strVal val="visible"/>
                                      </p:to>
                                    </p:set>
                                    <p:animEffect transition="in" filter="circle(in)">
                                      <p:cBhvr>
                                        <p:cTn id="26" dur="500"/>
                                        <p:tgtEl>
                                          <p:spTgt spid="20276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2756"/>
                                        </p:tgtEl>
                                        <p:attrNameLst>
                                          <p:attrName>style.visibility</p:attrName>
                                        </p:attrNameLst>
                                      </p:cBhvr>
                                      <p:to>
                                        <p:strVal val="visible"/>
                                      </p:to>
                                    </p:set>
                                    <p:animEffect transition="in" filter="circle(in)">
                                      <p:cBhvr>
                                        <p:cTn id="31" dur="500"/>
                                        <p:tgtEl>
                                          <p:spTgt spid="20275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2760"/>
                                        </p:tgtEl>
                                        <p:attrNameLst>
                                          <p:attrName>style.visibility</p:attrName>
                                        </p:attrNameLst>
                                      </p:cBhvr>
                                      <p:to>
                                        <p:strVal val="visible"/>
                                      </p:to>
                                    </p:set>
                                    <p:animEffect transition="in" filter="circle(in)">
                                      <p:cBhvr>
                                        <p:cTn id="34" dur="500"/>
                                        <p:tgtEl>
                                          <p:spTgt spid="202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animBg="1"/>
      <p:bldP spid="202756" grpId="0" animBg="1"/>
      <p:bldP spid="202758" grpId="0" animBg="1"/>
      <p:bldP spid="202757" grpId="0" animBg="1"/>
      <p:bldP spid="202759" grpId="0"/>
      <p:bldP spid="202761" grpId="0"/>
      <p:bldP spid="20276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95564257"/>
              </p:ext>
            </p:extLst>
          </p:nvPr>
        </p:nvGraphicFramePr>
        <p:xfrm>
          <a:off x="152400" y="1524000"/>
          <a:ext cx="8839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a:spLocks noGrp="1"/>
          </p:cNvSpPr>
          <p:nvPr>
            <p:ph type="title"/>
          </p:nvPr>
        </p:nvSpPr>
        <p:spPr>
          <a:xfrm>
            <a:off x="228600" y="304800"/>
            <a:ext cx="8229600" cy="1143000"/>
          </a:xfrm>
          <a:solidFill>
            <a:srgbClr val="008F00"/>
          </a:solidFill>
        </p:spPr>
        <p:txBody>
          <a:bodyPr/>
          <a:lstStyle/>
          <a:p>
            <a:r>
              <a:rPr lang="en-US" dirty="0" smtClean="0">
                <a:solidFill>
                  <a:schemeClr val="bg1"/>
                </a:solidFill>
              </a:rPr>
              <a:t>Common Tier 2 Systems Features</a:t>
            </a:r>
            <a:endParaRPr lang="en-US" dirty="0">
              <a:solidFill>
                <a:schemeClr val="bg1"/>
              </a:solidFill>
            </a:endParaRPr>
          </a:p>
        </p:txBody>
      </p:sp>
      <p:pic>
        <p:nvPicPr>
          <p:cNvPr id="6" name="Picture 5"/>
          <p:cNvPicPr/>
          <p:nvPr/>
        </p:nvPicPr>
        <p:blipFill>
          <a:blip r:embed="rId8">
            <a:extLst>
              <a:ext uri="{28A0092B-C50C-407E-A947-70E740481C1C}">
                <a14:useLocalDpi xmlns:a14="http://schemas.microsoft.com/office/drawing/2010/main" val="0"/>
              </a:ext>
            </a:extLst>
          </a:blip>
          <a:srcRect/>
          <a:stretch>
            <a:fillRect/>
          </a:stretch>
        </p:blipFill>
        <p:spPr bwMode="auto">
          <a:xfrm>
            <a:off x="8091860" y="701433"/>
            <a:ext cx="838200" cy="838200"/>
          </a:xfrm>
          <a:prstGeom prst="rect">
            <a:avLst/>
          </a:prstGeom>
          <a:noFill/>
          <a:ln>
            <a:noFill/>
          </a:ln>
        </p:spPr>
      </p:pic>
    </p:spTree>
    <p:extLst>
      <p:ext uri="{BB962C8B-B14F-4D97-AF65-F5344CB8AC3E}">
        <p14:creationId xmlns:p14="http://schemas.microsoft.com/office/powerpoint/2010/main" val="1511227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524000"/>
            <a:ext cx="8305800" cy="5257800"/>
          </a:xfrm>
          <a:noFill/>
          <a:ln>
            <a:noFill/>
          </a:ln>
        </p:spPr>
        <p:txBody>
          <a:bodyPr/>
          <a:lstStyle/>
          <a:p>
            <a:pPr eaLnBrk="1" hangingPunct="1"/>
            <a:r>
              <a:rPr lang="en-US" sz="2800" dirty="0" smtClean="0">
                <a:latin typeface="+mj-lt"/>
              </a:rPr>
              <a:t>Review of Tier 2</a:t>
            </a:r>
          </a:p>
          <a:p>
            <a:pPr lvl="1" eaLnBrk="1" hangingPunct="1"/>
            <a:r>
              <a:rPr lang="en-US" sz="2400" dirty="0" smtClean="0">
                <a:latin typeface="+mj-lt"/>
              </a:rPr>
              <a:t>Revisiting systems, data, and practices</a:t>
            </a:r>
          </a:p>
          <a:p>
            <a:pPr eaLnBrk="1" hangingPunct="1"/>
            <a:endParaRPr lang="en-US" sz="1000" dirty="0" smtClean="0">
              <a:latin typeface="+mj-lt"/>
            </a:endParaRPr>
          </a:p>
          <a:p>
            <a:pPr eaLnBrk="1" hangingPunct="1"/>
            <a:r>
              <a:rPr lang="en-US" sz="2800" dirty="0" smtClean="0">
                <a:latin typeface="+mj-lt"/>
              </a:rPr>
              <a:t>Self Check Steps 1-3</a:t>
            </a:r>
          </a:p>
          <a:p>
            <a:pPr lvl="1" eaLnBrk="1" hangingPunct="1"/>
            <a:r>
              <a:rPr lang="en-US" sz="2400" dirty="0" smtClean="0">
                <a:latin typeface="+mj-lt"/>
              </a:rPr>
              <a:t>Establish a Tier 2 Team</a:t>
            </a:r>
          </a:p>
          <a:p>
            <a:pPr lvl="1" eaLnBrk="1" hangingPunct="1"/>
            <a:r>
              <a:rPr lang="en-US" sz="2400" dirty="0" smtClean="0">
                <a:latin typeface="+mj-lt"/>
              </a:rPr>
              <a:t>Develop a Process for Identifying Students </a:t>
            </a:r>
          </a:p>
          <a:p>
            <a:pPr lvl="1" eaLnBrk="1" hangingPunct="1"/>
            <a:r>
              <a:rPr lang="en-US" sz="2400" dirty="0">
                <a:latin typeface="+mj-lt"/>
              </a:rPr>
              <a:t>Select and Adopt Appropriate Tier 2 Practices for Your School</a:t>
            </a:r>
          </a:p>
          <a:p>
            <a:pPr eaLnBrk="1" hangingPunct="1"/>
            <a:endParaRPr lang="en-US" sz="1000" dirty="0" smtClean="0">
              <a:latin typeface="+mj-lt"/>
            </a:endParaRPr>
          </a:p>
          <a:p>
            <a:pPr eaLnBrk="1" hangingPunct="1"/>
            <a:r>
              <a:rPr lang="en-US" sz="2800" dirty="0" smtClean="0">
                <a:latin typeface="+mj-lt"/>
              </a:rPr>
              <a:t>Getting </a:t>
            </a:r>
            <a:r>
              <a:rPr lang="en-US" sz="2800" dirty="0">
                <a:latin typeface="+mj-lt"/>
              </a:rPr>
              <a:t>S</a:t>
            </a:r>
            <a:r>
              <a:rPr lang="en-US" sz="2800" dirty="0" smtClean="0">
                <a:latin typeface="+mj-lt"/>
              </a:rPr>
              <a:t>tarted </a:t>
            </a:r>
            <a:r>
              <a:rPr lang="en-US" sz="2800" dirty="0">
                <a:latin typeface="+mj-lt"/>
              </a:rPr>
              <a:t>S</a:t>
            </a:r>
            <a:r>
              <a:rPr lang="en-US" sz="2800" dirty="0" smtClean="0">
                <a:latin typeface="+mj-lt"/>
              </a:rPr>
              <a:t>teps 4-6</a:t>
            </a:r>
          </a:p>
          <a:p>
            <a:pPr eaLnBrk="1" hangingPunct="1"/>
            <a:endParaRPr lang="en-US" sz="1000" dirty="0" smtClean="0">
              <a:latin typeface="+mj-lt"/>
            </a:endParaRPr>
          </a:p>
          <a:p>
            <a:pPr eaLnBrk="1" hangingPunct="1"/>
            <a:r>
              <a:rPr lang="en-US" sz="2800" dirty="0" smtClean="0">
                <a:latin typeface="+mj-lt"/>
              </a:rPr>
              <a:t>Action Planning</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Critical Features: Tier 2 Systems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sz="2400" b="1" dirty="0"/>
              <a:t>What are the key systems features to support staff at Tier 2? Similar to Tier 1!</a:t>
            </a:r>
            <a:endParaRPr lang="en-US" sz="2400" dirty="0"/>
          </a:p>
          <a:p>
            <a:pPr lvl="0"/>
            <a:r>
              <a:rPr lang="en-US" sz="2400" dirty="0"/>
              <a:t>Team-based implementation</a:t>
            </a:r>
          </a:p>
          <a:p>
            <a:pPr lvl="1"/>
            <a:r>
              <a:rPr lang="en-US" sz="2400" dirty="0"/>
              <a:t>Tier 2 leadership team including staff with behavioral expertise, led by a coordinator</a:t>
            </a:r>
          </a:p>
          <a:p>
            <a:pPr lvl="0"/>
            <a:r>
              <a:rPr lang="en-US" sz="2400" dirty="0"/>
              <a:t>Clear action plan</a:t>
            </a:r>
          </a:p>
          <a:p>
            <a:pPr lvl="0"/>
            <a:r>
              <a:rPr lang="en-US" sz="2400" dirty="0"/>
              <a:t>Staff buy-in</a:t>
            </a:r>
          </a:p>
          <a:p>
            <a:pPr lvl="0"/>
            <a:r>
              <a:rPr lang="en-US" sz="2400" dirty="0"/>
              <a:t>Embedded professional development</a:t>
            </a:r>
          </a:p>
          <a:p>
            <a:pPr lvl="0"/>
            <a:r>
              <a:rPr lang="en-US" sz="2400" dirty="0"/>
              <a:t>Staff recognition for implementation</a:t>
            </a:r>
          </a:p>
          <a:p>
            <a:pPr marL="0" lvl="0" indent="0">
              <a:buNone/>
            </a:pPr>
            <a:endParaRPr lang="en-US" sz="2800" dirty="0" smtClean="0"/>
          </a:p>
          <a:p>
            <a:pPr marL="0" indent="0">
              <a:buNone/>
            </a:pPr>
            <a:r>
              <a:rPr lang="en-US" dirty="0"/>
              <a:t> </a:t>
            </a: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65994"/>
            <a:ext cx="1142494" cy="1143000"/>
          </a:xfrm>
          <a:prstGeom prst="rect">
            <a:avLst/>
          </a:prstGeom>
          <a:noFill/>
          <a:ln>
            <a:noFill/>
          </a:ln>
        </p:spPr>
      </p:pic>
      <p:sp>
        <p:nvSpPr>
          <p:cNvPr id="5" name="Rectangle 4"/>
          <p:cNvSpPr/>
          <p:nvPr/>
        </p:nvSpPr>
        <p:spPr>
          <a:xfrm>
            <a:off x="1066800" y="6126163"/>
            <a:ext cx="6019800" cy="646331"/>
          </a:xfrm>
          <a:prstGeom prst="rect">
            <a:avLst/>
          </a:prstGeom>
        </p:spPr>
        <p:txBody>
          <a:bodyPr wrap="square">
            <a:spAutoFit/>
          </a:bodyPr>
          <a:lstStyle/>
          <a:p>
            <a:pPr marL="0" lvl="0" indent="0">
              <a:buNone/>
            </a:pPr>
            <a:r>
              <a:rPr lang="en-US" sz="1800"/>
              <a:t>(OSEP Technical Assistance Center on Positive Behavioral Interventions and Supports, October, 2015)</a:t>
            </a:r>
            <a:endParaRPr lang="en-US" sz="1800" dirty="0"/>
          </a:p>
        </p:txBody>
      </p:sp>
    </p:spTree>
    <p:extLst>
      <p:ext uri="{BB962C8B-B14F-4D97-AF65-F5344CB8AC3E}">
        <p14:creationId xmlns:p14="http://schemas.microsoft.com/office/powerpoint/2010/main" val="1300102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CICO SWIS: Monitoring Individual Student Progress</a:t>
            </a:r>
            <a:endParaRPr lang="en-US" dirty="0">
              <a:solidFill>
                <a:srgbClr val="008F00"/>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153400" y="838200"/>
            <a:ext cx="990600" cy="990600"/>
          </a:xfrm>
          <a:prstGeom prst="rect">
            <a:avLst/>
          </a:prstGeom>
          <a:noFill/>
          <a:ln>
            <a:noFill/>
          </a:ln>
        </p:spPr>
      </p:pic>
      <p:pic>
        <p:nvPicPr>
          <p:cNvPr id="6" name="Content Placeholder 5" descr="C:\Users\sue02002\Pictures\Serena CICO student count.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934201" cy="4525963"/>
          </a:xfrm>
          <a:prstGeom prst="rect">
            <a:avLst/>
          </a:prstGeom>
          <a:noFill/>
          <a:ln>
            <a:noFill/>
          </a:ln>
        </p:spPr>
      </p:pic>
    </p:spTree>
    <p:extLst>
      <p:ext uri="{BB962C8B-B14F-4D97-AF65-F5344CB8AC3E}">
        <p14:creationId xmlns:p14="http://schemas.microsoft.com/office/powerpoint/2010/main" val="2882086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0" y="0"/>
            <a:ext cx="9144000" cy="990600"/>
          </a:xfrm>
          <a:solidFill>
            <a:srgbClr val="008F00"/>
          </a:solidFill>
        </p:spPr>
        <p:txBody>
          <a:bodyPr/>
          <a:lstStyle/>
          <a:p>
            <a:r>
              <a:rPr lang="en-US" altLang="en-US" dirty="0" smtClean="0">
                <a:solidFill>
                  <a:schemeClr val="bg1"/>
                </a:solidFill>
              </a:rPr>
              <a:t>Everything Builds on Tier 1</a:t>
            </a:r>
          </a:p>
        </p:txBody>
      </p:sp>
      <p:sp>
        <p:nvSpPr>
          <p:cNvPr id="3" name="Content Placeholder 2"/>
          <p:cNvSpPr>
            <a:spLocks noGrp="1"/>
          </p:cNvSpPr>
          <p:nvPr>
            <p:ph idx="4294967295"/>
          </p:nvPr>
        </p:nvSpPr>
        <p:spPr>
          <a:xfrm>
            <a:off x="381000" y="1143000"/>
            <a:ext cx="8534400" cy="5715000"/>
          </a:xfrm>
        </p:spPr>
        <p:txBody>
          <a:bodyPr>
            <a:normAutofit/>
          </a:bodyPr>
          <a:lstStyle/>
          <a:p>
            <a:pPr marL="0" indent="0">
              <a:spcBef>
                <a:spcPts val="0"/>
              </a:spcBef>
              <a:buNone/>
              <a:defRPr/>
            </a:pPr>
            <a:r>
              <a:rPr lang="en-US" sz="3000" b="1" dirty="0" smtClean="0">
                <a:latin typeface="+mj-lt"/>
                <a:cs typeface="Arial" panose="020B0604020202020204" pitchFamily="34" charset="0"/>
              </a:rPr>
              <a:t>Data-Based Guiding Questions</a:t>
            </a:r>
          </a:p>
          <a:p>
            <a:pPr marL="514350" indent="-514350">
              <a:spcBef>
                <a:spcPts val="600"/>
              </a:spcBef>
              <a:buFont typeface="+mj-lt"/>
              <a:buAutoNum type="arabicPeriod"/>
              <a:defRPr/>
            </a:pPr>
            <a:r>
              <a:rPr lang="en-US" sz="2400" dirty="0" smtClean="0">
                <a:solidFill>
                  <a:srgbClr val="000000"/>
                </a:solidFill>
                <a:latin typeface="+mj-lt"/>
              </a:rPr>
              <a:t>Is our Tier 1 system doing what it needs to do?</a:t>
            </a:r>
          </a:p>
          <a:p>
            <a:pPr marL="1314450" lvl="2" indent="-514350">
              <a:spcBef>
                <a:spcPts val="600"/>
              </a:spcBef>
              <a:buFont typeface="+mj-lt"/>
              <a:buAutoNum type="alphaLcPeriod"/>
              <a:defRPr/>
            </a:pPr>
            <a:r>
              <a:rPr lang="en-US" dirty="0" smtClean="0">
                <a:solidFill>
                  <a:srgbClr val="000000"/>
                </a:solidFill>
                <a:latin typeface="+mj-lt"/>
              </a:rPr>
              <a:t>Does the school have a ‘healthy’ triangle?</a:t>
            </a:r>
          </a:p>
          <a:p>
            <a:pPr marL="1314450" lvl="2" indent="-514350">
              <a:spcBef>
                <a:spcPts val="600"/>
              </a:spcBef>
              <a:buFont typeface="+mj-lt"/>
              <a:buAutoNum type="alphaLcPeriod"/>
              <a:defRPr/>
            </a:pPr>
            <a:r>
              <a:rPr lang="en-US" dirty="0" smtClean="0">
                <a:latin typeface="+mj-lt"/>
              </a:rPr>
              <a:t>Do 80% of students have ~0 -1 office referrals?</a:t>
            </a:r>
          </a:p>
          <a:p>
            <a:pPr marL="514350" indent="-514350">
              <a:spcBef>
                <a:spcPts val="600"/>
              </a:spcBef>
              <a:buFont typeface="+mj-lt"/>
              <a:buAutoNum type="arabicPeriod"/>
              <a:defRPr/>
            </a:pPr>
            <a:r>
              <a:rPr lang="en-US" sz="2400" dirty="0" smtClean="0">
                <a:latin typeface="+mj-lt"/>
              </a:rPr>
              <a:t>Is SWPBIS being implementing with fidelity? </a:t>
            </a:r>
          </a:p>
          <a:p>
            <a:pPr marL="1314450" lvl="2" indent="-514350">
              <a:spcBef>
                <a:spcPts val="600"/>
              </a:spcBef>
              <a:buFont typeface="+mj-lt"/>
              <a:buAutoNum type="alphaLcPeriod"/>
              <a:defRPr/>
            </a:pPr>
            <a:r>
              <a:rPr lang="en-US" altLang="en-US" dirty="0" smtClean="0">
                <a:latin typeface="+mj-lt"/>
                <a:ea typeface="MS PGothic" pitchFamily="34" charset="-128"/>
              </a:rPr>
              <a:t>SWPBIS Tiered Fidelity Inventory (TFI) = </a:t>
            </a:r>
            <a:r>
              <a:rPr lang="en-US" altLang="en-US" b="1" u="sng" dirty="0" smtClean="0">
                <a:latin typeface="+mj-lt"/>
                <a:ea typeface="MS PGothic" pitchFamily="34" charset="-128"/>
              </a:rPr>
              <a:t>&gt;</a:t>
            </a:r>
            <a:r>
              <a:rPr lang="en-US" altLang="en-US" b="1" dirty="0" smtClean="0">
                <a:latin typeface="+mj-lt"/>
                <a:ea typeface="MS PGothic" pitchFamily="34" charset="-128"/>
              </a:rPr>
              <a:t> </a:t>
            </a:r>
            <a:r>
              <a:rPr lang="en-US" altLang="en-US" dirty="0" smtClean="0">
                <a:latin typeface="+mj-lt"/>
                <a:ea typeface="MS PGothic" pitchFamily="34" charset="-128"/>
              </a:rPr>
              <a:t>70%</a:t>
            </a:r>
            <a:endParaRPr lang="en-US" dirty="0" smtClean="0">
              <a:solidFill>
                <a:srgbClr val="000000"/>
              </a:solidFill>
              <a:latin typeface="+mj-lt"/>
            </a:endParaRPr>
          </a:p>
          <a:p>
            <a:pPr marL="571500" indent="-514350">
              <a:spcBef>
                <a:spcPts val="600"/>
              </a:spcBef>
              <a:buFont typeface="+mj-lt"/>
              <a:buAutoNum type="arabicPeriod"/>
              <a:defRPr/>
            </a:pPr>
            <a:r>
              <a:rPr lang="en-US" sz="2400" dirty="0" smtClean="0">
                <a:solidFill>
                  <a:srgbClr val="000000"/>
                </a:solidFill>
                <a:latin typeface="+mj-lt"/>
              </a:rPr>
              <a:t>Are fewer than 60% of referrals coming from classrooms?</a:t>
            </a:r>
          </a:p>
          <a:p>
            <a:pPr marL="571500" indent="-514350">
              <a:spcBef>
                <a:spcPts val="600"/>
              </a:spcBef>
              <a:buFont typeface="+mj-lt"/>
              <a:buAutoNum type="arabicPeriod"/>
              <a:defRPr/>
            </a:pPr>
            <a:r>
              <a:rPr lang="en-US" sz="2400" dirty="0" smtClean="0">
                <a:solidFill>
                  <a:srgbClr val="000000"/>
                </a:solidFill>
                <a:latin typeface="+mj-lt"/>
              </a:rPr>
              <a:t>Are only a ‘few’ students receiving referrals?</a:t>
            </a:r>
          </a:p>
          <a:p>
            <a:pPr marL="571500" indent="-514350">
              <a:spcBef>
                <a:spcPts val="600"/>
              </a:spcBef>
              <a:buFont typeface="+mj-lt"/>
              <a:buAutoNum type="arabicPeriod"/>
              <a:defRPr/>
            </a:pPr>
            <a:r>
              <a:rPr lang="en-US" sz="2400" dirty="0" smtClean="0">
                <a:solidFill>
                  <a:srgbClr val="000000"/>
                </a:solidFill>
                <a:latin typeface="+mj-lt"/>
              </a:rPr>
              <a:t>Are only a ‘few’ staff writing referrals?</a:t>
            </a:r>
          </a:p>
          <a:p>
            <a:pPr marL="571500" indent="-514350">
              <a:spcBef>
                <a:spcPts val="600"/>
              </a:spcBef>
              <a:buFont typeface="+mj-lt"/>
              <a:buAutoNum type="arabicPeriod"/>
              <a:defRPr/>
            </a:pPr>
            <a:r>
              <a:rPr lang="en-US" sz="2400" dirty="0" smtClean="0">
                <a:latin typeface="+mj-lt"/>
              </a:rPr>
              <a:t>Are </a:t>
            </a:r>
            <a:r>
              <a:rPr lang="en-US" sz="2400" dirty="0">
                <a:latin typeface="+mj-lt"/>
              </a:rPr>
              <a:t>effective instruction and behavior management occurring </a:t>
            </a:r>
            <a:r>
              <a:rPr lang="en-US" sz="2400" dirty="0" smtClean="0">
                <a:latin typeface="+mj-lt"/>
              </a:rPr>
              <a:t>in </a:t>
            </a:r>
            <a:r>
              <a:rPr lang="en-US" sz="2400" dirty="0">
                <a:latin typeface="+mj-lt"/>
              </a:rPr>
              <a:t>the </a:t>
            </a:r>
            <a:r>
              <a:rPr lang="en-US" sz="2400" dirty="0" smtClean="0">
                <a:latin typeface="+mj-lt"/>
              </a:rPr>
              <a:t>classroom? </a:t>
            </a:r>
            <a:endParaRPr lang="en-US" sz="2400" dirty="0">
              <a:latin typeface="+mj-lt"/>
            </a:endParaRPr>
          </a:p>
          <a:p>
            <a:pPr marL="857250" lvl="2" indent="0">
              <a:spcBef>
                <a:spcPts val="600"/>
              </a:spcBef>
              <a:buNone/>
              <a:defRPr/>
            </a:pPr>
            <a:endParaRPr lang="en-US" sz="2200" dirty="0" smtClean="0">
              <a:latin typeface="+mj-lt"/>
            </a:endParaRPr>
          </a:p>
          <a:p>
            <a:pPr marL="457200" lvl="1" indent="0">
              <a:spcBef>
                <a:spcPts val="0"/>
              </a:spcBef>
              <a:buFontTx/>
              <a:buNone/>
              <a:defRPr/>
            </a:pPr>
            <a:endParaRPr lang="en-US" sz="2200" dirty="0">
              <a:latin typeface="+mj-lt"/>
            </a:endParaRPr>
          </a:p>
          <a:p>
            <a:pPr marL="457200" lvl="1" indent="0">
              <a:spcBef>
                <a:spcPts val="0"/>
              </a:spcBef>
              <a:buFontTx/>
              <a:buNone/>
              <a:defRPr/>
            </a:pPr>
            <a:endParaRPr lang="en-US" sz="2000" dirty="0">
              <a:solidFill>
                <a:srgbClr val="000000"/>
              </a:solidFill>
              <a:latin typeface="+mj-lt"/>
            </a:endParaRPr>
          </a:p>
        </p:txBody>
      </p:sp>
      <p:pic>
        <p:nvPicPr>
          <p:cNvPr id="2" name="Picture 1"/>
          <p:cNvPicPr>
            <a:picLocks noChangeAspect="1"/>
          </p:cNvPicPr>
          <p:nvPr/>
        </p:nvPicPr>
        <p:blipFill>
          <a:blip r:embed="rId3"/>
          <a:stretch>
            <a:fillRect/>
          </a:stretch>
        </p:blipFill>
        <p:spPr>
          <a:xfrm>
            <a:off x="0" y="6244424"/>
            <a:ext cx="1922903" cy="54864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091860" y="701433"/>
            <a:ext cx="838200" cy="838200"/>
          </a:xfrm>
          <a:prstGeom prst="rect">
            <a:avLst/>
          </a:prstGeom>
          <a:noFill/>
          <a:ln>
            <a:noFill/>
          </a:ln>
        </p:spPr>
      </p:pic>
    </p:spTree>
    <p:extLst>
      <p:ext uri="{BB962C8B-B14F-4D97-AF65-F5344CB8AC3E}">
        <p14:creationId xmlns:p14="http://schemas.microsoft.com/office/powerpoint/2010/main" val="4032106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fade">
                                      <p:cBhvr>
                                        <p:cTn id="64" dur="1000"/>
                                        <p:tgtEl>
                                          <p:spTgt spid="3">
                                            <p:txEl>
                                              <p:pRg st="9" end="9"/>
                                            </p:txEl>
                                          </p:spTgt>
                                        </p:tgtEl>
                                      </p:cBhvr>
                                    </p:animEffect>
                                    <p:anim calcmode="lin" valueType="num">
                                      <p:cBhvr>
                                        <p:cTn id="6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140" b="1" dirty="0" smtClean="0">
                <a:solidFill>
                  <a:schemeClr val="bg1"/>
                </a:solidFill>
              </a:rPr>
              <a:t>Guidelines for Culture &amp; Context</a:t>
            </a:r>
            <a:endParaRPr lang="en-US" sz="3140" b="1" dirty="0">
              <a:solidFill>
                <a:schemeClr val="bg1"/>
              </a:solidFill>
            </a:endParaRPr>
          </a:p>
        </p:txBody>
      </p:sp>
      <p:sp>
        <p:nvSpPr>
          <p:cNvPr id="3" name="Content Placeholder 2"/>
          <p:cNvSpPr>
            <a:spLocks noGrp="1"/>
          </p:cNvSpPr>
          <p:nvPr>
            <p:ph idx="1"/>
          </p:nvPr>
        </p:nvSpPr>
        <p:spPr/>
        <p:txBody>
          <a:bodyPr/>
          <a:lstStyle/>
          <a:p>
            <a:pPr marL="0" lvl="0" indent="0">
              <a:buNone/>
            </a:pPr>
            <a:r>
              <a:rPr lang="en-US" dirty="0"/>
              <a:t>For each item in your action plan, </a:t>
            </a:r>
            <a:r>
              <a:rPr lang="en-US" dirty="0" smtClean="0"/>
              <a:t>ensure:</a:t>
            </a:r>
            <a:endParaRPr lang="en-US" dirty="0"/>
          </a:p>
          <a:p>
            <a:pPr>
              <a:buFont typeface="Wingdings" charset="2"/>
              <a:buChar char="q"/>
            </a:pPr>
            <a:r>
              <a:rPr lang="en-US" sz="2800" dirty="0" smtClean="0"/>
              <a:t>Involve </a:t>
            </a:r>
            <a:r>
              <a:rPr lang="en-US" sz="2800" dirty="0"/>
              <a:t>staff, students</a:t>
            </a:r>
            <a:r>
              <a:rPr lang="en-US" sz="2800" dirty="0" smtClean="0"/>
              <a:t>, &amp;  </a:t>
            </a:r>
            <a:r>
              <a:rPr lang="en-US" sz="2800" dirty="0"/>
              <a:t>families in development </a:t>
            </a:r>
          </a:p>
          <a:p>
            <a:pPr>
              <a:buFont typeface="Wingdings" charset="2"/>
              <a:buChar char="q"/>
            </a:pPr>
            <a:r>
              <a:rPr lang="en-US" sz="2800" dirty="0" smtClean="0"/>
              <a:t>Contextually</a:t>
            </a:r>
            <a:r>
              <a:rPr lang="en-US" sz="2800" dirty="0"/>
              <a:t>/culturally appropriate (e.g., age, level, </a:t>
            </a:r>
            <a:r>
              <a:rPr lang="en-US" sz="2800" dirty="0" smtClean="0"/>
              <a:t>language) </a:t>
            </a:r>
          </a:p>
          <a:p>
            <a:pPr>
              <a:buFont typeface="Wingdings" charset="2"/>
              <a:buChar char="q"/>
            </a:pPr>
            <a:r>
              <a:rPr lang="en-US" sz="2800" dirty="0" smtClean="0"/>
              <a:t>Examine disaggregated data to ensure implementation of each feature works for </a:t>
            </a:r>
            <a:r>
              <a:rPr lang="en-US" sz="2800" i="1" dirty="0" smtClean="0"/>
              <a:t>all</a:t>
            </a:r>
            <a:r>
              <a:rPr lang="en-US" sz="2800" dirty="0" smtClean="0"/>
              <a:t> subgroups of students</a:t>
            </a:r>
          </a:p>
          <a:p>
            <a:endParaRPr lang="en-US" dirty="0" smtClean="0"/>
          </a:p>
        </p:txBody>
      </p:sp>
      <p:pic>
        <p:nvPicPr>
          <p:cNvPr id="11" name="Picture 10"/>
          <p:cNvPicPr>
            <a:picLocks noChangeAspect="1"/>
          </p:cNvPicPr>
          <p:nvPr/>
        </p:nvPicPr>
        <p:blipFill>
          <a:blip r:embed="rId2"/>
          <a:stretch>
            <a:fillRect/>
          </a:stretch>
        </p:blipFill>
        <p:spPr>
          <a:xfrm>
            <a:off x="-29667" y="914400"/>
            <a:ext cx="838200" cy="838200"/>
          </a:xfrm>
          <a:prstGeom prst="rect">
            <a:avLst/>
          </a:prstGeom>
        </p:spPr>
      </p:pic>
      <p:sp>
        <p:nvSpPr>
          <p:cNvPr id="16" name="Text Box 12"/>
          <p:cNvSpPr txBox="1">
            <a:spLocks noChangeArrowheads="1"/>
          </p:cNvSpPr>
          <p:nvPr/>
        </p:nvSpPr>
        <p:spPr bwMode="auto">
          <a:xfrm>
            <a:off x="6747983" y="304800"/>
            <a:ext cx="2364750"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smtClean="0">
                <a:ea typeface="Arial" pitchFamily="-1" charset="0"/>
                <a:cs typeface="Arial" pitchFamily="-1" charset="0"/>
              </a:rPr>
              <a:t>Culture &amp; Context</a:t>
            </a:r>
            <a:endParaRPr lang="en-US" sz="2000" b="1" dirty="0">
              <a:ea typeface="Arial" pitchFamily="-1" charset="0"/>
              <a:cs typeface="Arial" pitchFamily="-1" charset="0"/>
            </a:endParaRPr>
          </a:p>
        </p:txBody>
      </p:sp>
      <p:sp>
        <p:nvSpPr>
          <p:cNvPr id="17" name="Rounded Rectangle 16"/>
          <p:cNvSpPr/>
          <p:nvPr/>
        </p:nvSpPr>
        <p:spPr>
          <a:xfrm>
            <a:off x="6781801" y="11931"/>
            <a:ext cx="2335724" cy="1740669"/>
          </a:xfrm>
          <a:prstGeom prst="roundRect">
            <a:avLst/>
          </a:prstGeom>
          <a:solidFill>
            <a:srgbClr val="FFFF00">
              <a:alpha val="25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8229600" y="997779"/>
            <a:ext cx="838200" cy="838200"/>
          </a:xfrm>
          <a:prstGeom prst="rect">
            <a:avLst/>
          </a:prstGeom>
          <a:noFill/>
          <a:ln>
            <a:noFill/>
          </a:ln>
        </p:spPr>
      </p:pic>
    </p:spTree>
    <p:extLst>
      <p:ext uri="{BB962C8B-B14F-4D97-AF65-F5344CB8AC3E}">
        <p14:creationId xmlns:p14="http://schemas.microsoft.com/office/powerpoint/2010/main" val="41106517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514350" indent="-514350" eaLnBrk="1" hangingPunct="1">
              <a:buFontTx/>
              <a:buAutoNum type="arabicPeriod"/>
            </a:pPr>
            <a:r>
              <a:rPr lang="en-US" sz="2200" dirty="0"/>
              <a:t>Develop a process for training </a:t>
            </a:r>
            <a:r>
              <a:rPr lang="en-US" sz="2200" dirty="0" smtClean="0"/>
              <a:t>staff and students &amp; </a:t>
            </a:r>
            <a:r>
              <a:rPr lang="en-US" sz="2200" dirty="0"/>
              <a:t>partnering with/educating </a:t>
            </a:r>
            <a:r>
              <a:rPr lang="en-US" sz="2200" dirty="0" smtClean="0"/>
              <a:t>families </a:t>
            </a:r>
            <a:endParaRPr lang="en-US" sz="2200" dirty="0">
              <a:solidFill>
                <a:srgbClr val="000000"/>
              </a:solidFill>
            </a:endParaRPr>
          </a:p>
          <a:p>
            <a:pPr marL="514350" indent="-514350" eaLnBrk="1" hangingPunct="1">
              <a:buFontTx/>
              <a:buAutoNum type="arabicPeriod"/>
            </a:pPr>
            <a:r>
              <a:rPr lang="en-US" sz="2200" dirty="0"/>
              <a:t>Develop a process for Matching Student Need to Practices </a:t>
            </a:r>
            <a:endParaRPr lang="en-US" sz="2200" dirty="0" smtClean="0">
              <a:solidFill>
                <a:srgbClr val="000000"/>
              </a:solidFill>
            </a:endParaRPr>
          </a:p>
          <a:p>
            <a:pPr marL="514350" indent="-514350" eaLnBrk="1" hangingPunct="1">
              <a:buFontTx/>
              <a:buAutoNum type="arabicPeriod"/>
            </a:pPr>
            <a:r>
              <a:rPr lang="en-US" sz="2200" dirty="0"/>
              <a:t>Develop a process for Progress Monitoring, </a:t>
            </a:r>
            <a:r>
              <a:rPr lang="en-US" sz="2200" dirty="0" smtClean="0"/>
              <a:t>including Data-based decision rules </a:t>
            </a:r>
          </a:p>
          <a:p>
            <a:pPr marL="514350" indent="-514350" eaLnBrk="1" hangingPunct="1">
              <a:buFontTx/>
              <a:buAutoNum type="arabicPeriod"/>
            </a:pPr>
            <a:r>
              <a:rPr lang="en-US" sz="2200" dirty="0" smtClean="0"/>
              <a:t>Develop a process for adjusting or modifying implementation </a:t>
            </a:r>
            <a:r>
              <a:rPr lang="en-US" sz="2200" dirty="0"/>
              <a:t>  </a:t>
            </a:r>
            <a:endParaRPr lang="en-US" sz="2200" dirty="0" smtClean="0"/>
          </a:p>
          <a:p>
            <a:pPr marL="514350" indent="-514350" eaLnBrk="1" hangingPunct="1">
              <a:buFontTx/>
              <a:buAutoNum type="arabicPeriod"/>
            </a:pPr>
            <a:r>
              <a:rPr lang="en-US" sz="2200" dirty="0" smtClean="0"/>
              <a:t>Develop evaluation routines for level of use, student progress, and fidelity of implementation</a:t>
            </a:r>
          </a:p>
          <a:p>
            <a:pPr marL="514350" indent="-514350" eaLnBrk="1" hangingPunct="1">
              <a:buFontTx/>
              <a:buAutoNum type="arabicPeriod"/>
            </a:pPr>
            <a:r>
              <a:rPr lang="en-US" sz="2200" dirty="0" smtClean="0"/>
              <a:t>Document procedures, policies, and practices and establish routines</a:t>
            </a:r>
            <a:r>
              <a:rPr lang="en-US" sz="2400" dirty="0" smtClean="0"/>
              <a:t> </a:t>
            </a: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533400"/>
            <a:ext cx="1142494" cy="1143000"/>
          </a:xfrm>
          <a:prstGeom prst="rect">
            <a:avLst/>
          </a:prstGeom>
          <a:noFill/>
          <a:ln>
            <a:noFill/>
          </a:ln>
        </p:spPr>
      </p:pic>
      <p:sp>
        <p:nvSpPr>
          <p:cNvPr id="2" name="Right Brace 1"/>
          <p:cNvSpPr/>
          <p:nvPr/>
        </p:nvSpPr>
        <p:spPr>
          <a:xfrm>
            <a:off x="8229600" y="1295400"/>
            <a:ext cx="457200" cy="1371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a:off x="8229600" y="2712295"/>
            <a:ext cx="457200" cy="139025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a:off x="8229600" y="4213619"/>
            <a:ext cx="457200" cy="111202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 name="TextBox 2"/>
          <p:cNvSpPr txBox="1"/>
          <p:nvPr/>
        </p:nvSpPr>
        <p:spPr>
          <a:xfrm rot="5400000">
            <a:off x="8224837" y="1898005"/>
            <a:ext cx="1447800" cy="461665"/>
          </a:xfrm>
          <a:prstGeom prst="rect">
            <a:avLst/>
          </a:prstGeom>
          <a:noFill/>
        </p:spPr>
        <p:txBody>
          <a:bodyPr wrap="square" rtlCol="0">
            <a:spAutoFit/>
          </a:bodyPr>
          <a:lstStyle/>
          <a:p>
            <a:pPr algn="ctr"/>
            <a:r>
              <a:rPr lang="en-US" smtClean="0"/>
              <a:t>Day 1</a:t>
            </a:r>
            <a:endParaRPr lang="en-US"/>
          </a:p>
        </p:txBody>
      </p:sp>
      <p:sp>
        <p:nvSpPr>
          <p:cNvPr id="9" name="TextBox 8"/>
          <p:cNvSpPr txBox="1"/>
          <p:nvPr/>
        </p:nvSpPr>
        <p:spPr>
          <a:xfrm rot="5400000">
            <a:off x="8171889" y="3227911"/>
            <a:ext cx="1447800" cy="461665"/>
          </a:xfrm>
          <a:prstGeom prst="rect">
            <a:avLst/>
          </a:prstGeom>
          <a:noFill/>
        </p:spPr>
        <p:txBody>
          <a:bodyPr wrap="square" rtlCol="0">
            <a:spAutoFit/>
          </a:bodyPr>
          <a:lstStyle/>
          <a:p>
            <a:pPr algn="ctr"/>
            <a:r>
              <a:rPr lang="en-US" dirty="0" smtClean="0"/>
              <a:t>Day 2</a:t>
            </a:r>
            <a:endParaRPr lang="en-US" dirty="0"/>
          </a:p>
        </p:txBody>
      </p:sp>
      <p:sp>
        <p:nvSpPr>
          <p:cNvPr id="10" name="TextBox 9"/>
          <p:cNvSpPr txBox="1"/>
          <p:nvPr/>
        </p:nvSpPr>
        <p:spPr>
          <a:xfrm rot="5400000">
            <a:off x="8202999" y="4558457"/>
            <a:ext cx="1447800" cy="461665"/>
          </a:xfrm>
          <a:prstGeom prst="rect">
            <a:avLst/>
          </a:prstGeom>
          <a:noFill/>
        </p:spPr>
        <p:txBody>
          <a:bodyPr wrap="square" rtlCol="0">
            <a:spAutoFit/>
          </a:bodyPr>
          <a:lstStyle/>
          <a:p>
            <a:pPr algn="ctr"/>
            <a:r>
              <a:rPr lang="en-US" dirty="0" smtClean="0"/>
              <a:t>Day 3</a:t>
            </a:r>
            <a:endParaRPr lang="en-US" dirty="0"/>
          </a:p>
        </p:txBody>
      </p:sp>
      <p:sp>
        <p:nvSpPr>
          <p:cNvPr id="11" name="Right Brace 10"/>
          <p:cNvSpPr/>
          <p:nvPr/>
        </p:nvSpPr>
        <p:spPr>
          <a:xfrm>
            <a:off x="8267573" y="5395295"/>
            <a:ext cx="457200" cy="143849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TextBox 11"/>
          <p:cNvSpPr txBox="1"/>
          <p:nvPr/>
        </p:nvSpPr>
        <p:spPr>
          <a:xfrm rot="5400000">
            <a:off x="8198533" y="5885698"/>
            <a:ext cx="1447800" cy="461665"/>
          </a:xfrm>
          <a:prstGeom prst="rect">
            <a:avLst/>
          </a:prstGeom>
          <a:noFill/>
        </p:spPr>
        <p:txBody>
          <a:bodyPr wrap="square" rtlCol="0">
            <a:spAutoFit/>
          </a:bodyPr>
          <a:lstStyle/>
          <a:p>
            <a:pPr algn="ctr"/>
            <a:r>
              <a:rPr lang="en-US" dirty="0" smtClean="0"/>
              <a:t>Day 4</a:t>
            </a:r>
            <a:endParaRPr lang="en-US" dirty="0"/>
          </a:p>
        </p:txBody>
      </p:sp>
    </p:spTree>
    <p:extLst>
      <p:ext uri="{BB962C8B-B14F-4D97-AF65-F5344CB8AC3E}">
        <p14:creationId xmlns:p14="http://schemas.microsoft.com/office/powerpoint/2010/main" val="376016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68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68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68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68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68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6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FFFC00">
              <a:alpha val="75000"/>
            </a:srgbClr>
          </a:solidFill>
          <a:ln w="9525">
            <a:solidFill>
              <a:schemeClr val="tx1"/>
            </a:solidFill>
            <a:miter lim="800000"/>
            <a:headEnd/>
            <a:tailEnd/>
          </a:ln>
          <a:effectLst/>
        </p:spPr>
        <p:txBody>
          <a:bodyPr wrap="square" anchor="ctr">
            <a:prstTxWarp prst="textNoShape">
              <a:avLst/>
            </a:prstTxWarp>
          </a:bodyPr>
          <a:lstStyle/>
          <a:p>
            <a:pPr algn="ctr">
              <a:defRPr/>
            </a:pPr>
            <a:r>
              <a:rPr lang="en-US" sz="8000" b="1" dirty="0" smtClean="0">
                <a:solidFill>
                  <a:srgbClr val="000000"/>
                </a:solidFill>
                <a:latin typeface="Franklin Gothic Medium"/>
                <a:ea typeface="Britannic Bold" pitchFamily="-108" charset="0"/>
                <a:cs typeface="Britannic Bold" pitchFamily="-108" charset="0"/>
              </a:rPr>
              <a:t> Tier 2 Steps 1-3</a:t>
            </a:r>
          </a:p>
          <a:p>
            <a:pPr algn="ctr">
              <a:defRPr/>
            </a:pPr>
            <a:r>
              <a:rPr lang="en-US" sz="8000" b="1" dirty="0" smtClean="0">
                <a:solidFill>
                  <a:srgbClr val="000000"/>
                </a:solidFill>
                <a:latin typeface="Franklin Gothic Medium"/>
                <a:ea typeface="Britannic Bold" pitchFamily="-108" charset="0"/>
                <a:cs typeface="Britannic Bold" pitchFamily="-108" charset="0"/>
              </a:rPr>
              <a:t>Review and Self-Check</a:t>
            </a:r>
            <a:endParaRPr lang="en-US" sz="8000" b="1" dirty="0">
              <a:solidFill>
                <a:srgbClr val="000000"/>
              </a:solidFill>
              <a:latin typeface="Franklin Gothic Medium"/>
              <a:ea typeface="Britannic Bold" pitchFamily="-108" charset="0"/>
              <a:cs typeface="Britannic Bold" pitchFamily="-108"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838700"/>
            <a:ext cx="838200" cy="838200"/>
          </a:xfrm>
          <a:prstGeom prst="rect">
            <a:avLst/>
          </a:prstGeom>
          <a:noFill/>
          <a:ln>
            <a:noFill/>
          </a:ln>
        </p:spPr>
      </p:pic>
    </p:spTree>
    <p:extLst>
      <p:ext uri="{BB962C8B-B14F-4D97-AF65-F5344CB8AC3E}">
        <p14:creationId xmlns:p14="http://schemas.microsoft.com/office/powerpoint/2010/main" val="28923418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635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8998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7168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Tier 2 Team: Critical Features </a:t>
            </a:r>
            <a:endParaRPr lang="en-US" dirty="0">
              <a:solidFill>
                <a:schemeClr val="bg1"/>
              </a:solidFill>
            </a:endParaRPr>
          </a:p>
        </p:txBody>
      </p:sp>
      <p:sp>
        <p:nvSpPr>
          <p:cNvPr id="3" name="Content Placeholder 2"/>
          <p:cNvSpPr>
            <a:spLocks noGrp="1"/>
          </p:cNvSpPr>
          <p:nvPr>
            <p:ph idx="1"/>
          </p:nvPr>
        </p:nvSpPr>
        <p:spPr/>
        <p:txBody>
          <a:bodyPr/>
          <a:lstStyle/>
          <a:p>
            <a:r>
              <a:rPr lang="en-US" b="1" dirty="0"/>
              <a:t>Step 1A: </a:t>
            </a:r>
            <a:r>
              <a:rPr lang="en-US" b="1" dirty="0" smtClean="0"/>
              <a:t>Membership</a:t>
            </a:r>
            <a:endParaRPr lang="en-US" dirty="0" smtClean="0"/>
          </a:p>
          <a:p>
            <a:pPr marL="400050" lvl="1" indent="0">
              <a:buNone/>
            </a:pPr>
            <a:r>
              <a:rPr lang="en-US" sz="2400" dirty="0" smtClean="0"/>
              <a:t>Team </a:t>
            </a:r>
            <a:r>
              <a:rPr lang="en-US" sz="2400" dirty="0"/>
              <a:t>Membership should include</a:t>
            </a:r>
            <a:r>
              <a:rPr lang="en-US" sz="2000" dirty="0"/>
              <a:t>:</a:t>
            </a:r>
          </a:p>
          <a:p>
            <a:pPr lvl="1"/>
            <a:r>
              <a:rPr lang="en-US" sz="2400" dirty="0" smtClean="0"/>
              <a:t>One </a:t>
            </a:r>
            <a:r>
              <a:rPr lang="en-US" sz="2400" dirty="0"/>
              <a:t>or more team members that have behavioral capacity (e.g., school counselor, school psychologist, social worker, special educator)</a:t>
            </a:r>
          </a:p>
          <a:p>
            <a:pPr lvl="1"/>
            <a:r>
              <a:rPr lang="en-US" sz="2400" dirty="0"/>
              <a:t>Team member with a defined role as a parent liaison</a:t>
            </a:r>
          </a:p>
          <a:p>
            <a:pPr lvl="1"/>
            <a:r>
              <a:rPr lang="en-US" sz="2400" dirty="0"/>
              <a:t>Tier 2 </a:t>
            </a:r>
            <a:r>
              <a:rPr lang="en-US" sz="2400" dirty="0" smtClean="0"/>
              <a:t>intervention coordinator</a:t>
            </a:r>
            <a:endParaRPr lang="en-US" sz="2400" dirty="0"/>
          </a:p>
          <a:p>
            <a:pPr lvl="1"/>
            <a:r>
              <a:rPr lang="en-US" sz="2400" dirty="0"/>
              <a:t>Administrator, Teaching staff</a:t>
            </a:r>
          </a:p>
          <a:p>
            <a:pPr lvl="1"/>
            <a:r>
              <a:rPr lang="en-US" sz="2400" dirty="0"/>
              <a:t>Representative of </a:t>
            </a:r>
            <a:r>
              <a:rPr lang="en-US" sz="2400" dirty="0" smtClean="0"/>
              <a:t>school/community</a:t>
            </a:r>
            <a:endParaRPr lang="en-US" sz="24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376562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Tier 2 Team: Critical Features </a:t>
            </a:r>
            <a:endParaRPr lang="en-US" dirty="0">
              <a:solidFill>
                <a:schemeClr val="bg1"/>
              </a:solidFill>
            </a:endParaRPr>
          </a:p>
        </p:txBody>
      </p:sp>
      <p:sp>
        <p:nvSpPr>
          <p:cNvPr id="3" name="Content Placeholder 2"/>
          <p:cNvSpPr>
            <a:spLocks noGrp="1"/>
          </p:cNvSpPr>
          <p:nvPr>
            <p:ph idx="1"/>
          </p:nvPr>
        </p:nvSpPr>
        <p:spPr>
          <a:xfrm>
            <a:off x="457200" y="1600200"/>
            <a:ext cx="8229600" cy="4800600"/>
          </a:xfrm>
        </p:spPr>
        <p:txBody>
          <a:bodyPr/>
          <a:lstStyle/>
          <a:p>
            <a:r>
              <a:rPr lang="en-US" b="1" dirty="0"/>
              <a:t>Step 1B: </a:t>
            </a:r>
            <a:r>
              <a:rPr lang="en-US" b="1" dirty="0" smtClean="0"/>
              <a:t>Roles/Responsibilities/Routines</a:t>
            </a:r>
            <a:endParaRPr lang="en-US" dirty="0"/>
          </a:p>
          <a:p>
            <a:pPr marL="400050" lvl="1" indent="0">
              <a:buNone/>
            </a:pPr>
            <a:r>
              <a:rPr lang="en-US" dirty="0" smtClean="0"/>
              <a:t>Effective </a:t>
            </a:r>
            <a:r>
              <a:rPr lang="en-US" dirty="0"/>
              <a:t>Tier 2 Team Functioning </a:t>
            </a:r>
            <a:r>
              <a:rPr lang="en-US" b="1" i="1" dirty="0"/>
              <a:t>Critical Features</a:t>
            </a:r>
            <a:r>
              <a:rPr lang="en-US" dirty="0"/>
              <a:t>:</a:t>
            </a:r>
          </a:p>
          <a:p>
            <a:pPr lvl="1"/>
            <a:r>
              <a:rPr lang="en-US" sz="2200" dirty="0"/>
              <a:t>Team has adequate membership roles</a:t>
            </a:r>
          </a:p>
          <a:p>
            <a:pPr lvl="1"/>
            <a:r>
              <a:rPr lang="en-US" sz="2200" dirty="0"/>
              <a:t>Administrator as active member</a:t>
            </a:r>
          </a:p>
          <a:p>
            <a:pPr lvl="1"/>
            <a:r>
              <a:rPr lang="en-US" sz="2200" dirty="0"/>
              <a:t>Rules/agreements established</a:t>
            </a:r>
          </a:p>
          <a:p>
            <a:pPr lvl="1"/>
            <a:r>
              <a:rPr lang="en-US" sz="2200" dirty="0"/>
              <a:t>Schedule for meeting at least weekly</a:t>
            </a:r>
          </a:p>
          <a:p>
            <a:pPr lvl="1"/>
            <a:r>
              <a:rPr lang="en-US" sz="2200" dirty="0"/>
              <a:t>Schedule for training/presenting to whole staff at least monthly</a:t>
            </a:r>
          </a:p>
          <a:p>
            <a:pPr lvl="1"/>
            <a:r>
              <a:rPr lang="en-US" sz="2200" dirty="0"/>
              <a:t>Integration with Tier 1 activities and systems</a:t>
            </a:r>
          </a:p>
          <a:p>
            <a:pPr lvl="1"/>
            <a:r>
              <a:rPr lang="en-US" sz="2200" dirty="0"/>
              <a:t>Appropriate priority relative to school/district goals</a:t>
            </a:r>
          </a:p>
          <a:p>
            <a:pPr lvl="1"/>
            <a:r>
              <a:rPr lang="en-US" sz="2200" dirty="0"/>
              <a:t>Schedule for annual self-assessments (see list)</a:t>
            </a:r>
          </a:p>
          <a:p>
            <a:pPr lvl="1"/>
            <a:r>
              <a:rPr lang="en-US" sz="2200" dirty="0"/>
              <a:t>Coaching support (school/district/region)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1878617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Tier 2 Team Example Activities</a:t>
            </a:r>
            <a:endParaRPr lang="en-US" dirty="0">
              <a:solidFill>
                <a:schemeClr val="bg1"/>
              </a:solidFill>
            </a:endParaRPr>
          </a:p>
        </p:txBody>
      </p:sp>
      <p:sp>
        <p:nvSpPr>
          <p:cNvPr id="3" name="Content Placeholder 2"/>
          <p:cNvSpPr>
            <a:spLocks noGrp="1"/>
          </p:cNvSpPr>
          <p:nvPr>
            <p:ph idx="1"/>
          </p:nvPr>
        </p:nvSpPr>
        <p:spPr/>
        <p:txBody>
          <a:bodyPr/>
          <a:lstStyle/>
          <a:p>
            <a:pPr lvl="0"/>
            <a:r>
              <a:rPr lang="en-US" sz="2000" dirty="0"/>
              <a:t>Provide training and support to school staff regarding the program(s) </a:t>
            </a:r>
          </a:p>
          <a:p>
            <a:pPr lvl="0"/>
            <a:endParaRPr lang="en-US" sz="500" dirty="0" smtClean="0"/>
          </a:p>
          <a:p>
            <a:pPr lvl="0"/>
            <a:r>
              <a:rPr lang="en-US" sz="2000" dirty="0" smtClean="0"/>
              <a:t>Provide </a:t>
            </a:r>
            <a:r>
              <a:rPr lang="en-US" sz="2000" dirty="0"/>
              <a:t>specialized behavioral assessment strategies, interventions, and supports </a:t>
            </a:r>
          </a:p>
          <a:p>
            <a:pPr lvl="0"/>
            <a:endParaRPr lang="en-US" sz="500" dirty="0" smtClean="0"/>
          </a:p>
          <a:p>
            <a:pPr lvl="0"/>
            <a:r>
              <a:rPr lang="en-US" sz="2000" dirty="0" smtClean="0"/>
              <a:t>Meet </a:t>
            </a:r>
            <a:r>
              <a:rPr lang="en-US" sz="2000" dirty="0"/>
              <a:t>regularly (e.g., weekly or biweekly) to review the program, monitor individual student progress, and review new referrals </a:t>
            </a:r>
          </a:p>
          <a:p>
            <a:pPr lvl="0"/>
            <a:r>
              <a:rPr lang="en-US" sz="2000" dirty="0"/>
              <a:t>Coordinate school-wide implementation </a:t>
            </a:r>
            <a:r>
              <a:rPr lang="en-US" sz="2000" dirty="0" smtClean="0"/>
              <a:t>of all </a:t>
            </a:r>
            <a:r>
              <a:rPr lang="en-US" sz="2000" dirty="0"/>
              <a:t>Tier 2 practices and </a:t>
            </a:r>
            <a:r>
              <a:rPr lang="en-US" sz="2000" dirty="0" smtClean="0"/>
              <a:t>systems</a:t>
            </a:r>
          </a:p>
          <a:p>
            <a:endParaRPr lang="en-US" sz="500" dirty="0" smtClean="0"/>
          </a:p>
          <a:p>
            <a:r>
              <a:rPr lang="en-US" sz="2000" dirty="0" smtClean="0"/>
              <a:t>Develop </a:t>
            </a:r>
            <a:r>
              <a:rPr lang="en-US" sz="2000" dirty="0"/>
              <a:t>screening procedures and data-based decision rules for referring students to intervention</a:t>
            </a:r>
          </a:p>
          <a:p>
            <a:pPr lvl="0"/>
            <a:endParaRPr lang="en-US" sz="500" dirty="0" smtClean="0"/>
          </a:p>
          <a:p>
            <a:pPr lvl="0"/>
            <a:r>
              <a:rPr lang="en-US" sz="2000" dirty="0" smtClean="0"/>
              <a:t>Develop </a:t>
            </a:r>
            <a:r>
              <a:rPr lang="en-US" sz="2000" dirty="0"/>
              <a:t>data-based decision rules (including time frames) for placing students, monitoring progress, and fading the intervention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511606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a:latin typeface="+mj-lt"/>
                <a:ea typeface="ＭＳ Ｐゴシック" pitchFamily="-108" charset="-128"/>
                <a:cs typeface="ＭＳ Ｐゴシック" pitchFamily="-108" charset="-128"/>
              </a:rPr>
              <a:t>MAIN TRAINING OBJECTIVES</a:t>
            </a:r>
          </a:p>
        </p:txBody>
      </p:sp>
      <p:sp>
        <p:nvSpPr>
          <p:cNvPr id="24579" name="Rectangle 3"/>
          <p:cNvSpPr>
            <a:spLocks noGrp="1" noChangeArrowheads="1"/>
          </p:cNvSpPr>
          <p:nvPr>
            <p:ph idx="1"/>
          </p:nvPr>
        </p:nvSpPr>
        <p:spPr>
          <a:xfrm>
            <a:off x="685800" y="1371600"/>
            <a:ext cx="7772400" cy="4800600"/>
          </a:xfrm>
        </p:spPr>
        <p:txBody>
          <a:bodyPr/>
          <a:lstStyle/>
          <a:p>
            <a:pPr eaLnBrk="1" hangingPunct="1">
              <a:lnSpc>
                <a:spcPct val="90000"/>
              </a:lnSpc>
              <a:spcAft>
                <a:spcPts val="2400"/>
              </a:spcAft>
            </a:pPr>
            <a:r>
              <a:rPr lang="en-US" b="1" dirty="0">
                <a:latin typeface="+mj-lt"/>
                <a:ea typeface="ＭＳ Ｐゴシック" pitchFamily="-108" charset="-128"/>
                <a:cs typeface="ＭＳ Ｐゴシック" pitchFamily="-108" charset="-128"/>
              </a:rPr>
              <a:t>Establish </a:t>
            </a:r>
            <a:r>
              <a:rPr lang="en-US" b="1" dirty="0">
                <a:latin typeface="+mj-lt"/>
                <a:cs typeface="ＭＳ Ｐゴシック" pitchFamily="-108" charset="-128"/>
              </a:rPr>
              <a:t>T</a:t>
            </a:r>
            <a:r>
              <a:rPr lang="en-US" b="1" dirty="0" smtClean="0">
                <a:latin typeface="+mj-lt"/>
                <a:ea typeface="ＭＳ Ｐゴシック" pitchFamily="-108" charset="-128"/>
                <a:cs typeface="ＭＳ Ｐゴシック" pitchFamily="-108" charset="-128"/>
              </a:rPr>
              <a:t>ier 2 leadership </a:t>
            </a:r>
            <a:r>
              <a:rPr lang="en-US" b="1" dirty="0">
                <a:solidFill>
                  <a:srgbClr val="FF0000"/>
                </a:solidFill>
                <a:latin typeface="+mj-lt"/>
                <a:ea typeface="ＭＳ Ｐゴシック" pitchFamily="-108" charset="-128"/>
                <a:cs typeface="ＭＳ Ｐゴシック" pitchFamily="-108" charset="-128"/>
              </a:rPr>
              <a:t>team</a:t>
            </a:r>
            <a:endParaRPr lang="en-US"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Establish </a:t>
            </a:r>
            <a:r>
              <a:rPr lang="en-US" b="1" dirty="0">
                <a:latin typeface="+mj-lt"/>
                <a:ea typeface="ＭＳ Ｐゴシック" pitchFamily="-108" charset="-128"/>
                <a:cs typeface="ＭＳ Ｐゴシック" pitchFamily="-108" charset="-128"/>
              </a:rPr>
              <a:t>staff </a:t>
            </a:r>
            <a:r>
              <a:rPr lang="en-US" b="1" dirty="0" smtClean="0">
                <a:solidFill>
                  <a:srgbClr val="FF0000"/>
                </a:solidFill>
                <a:latin typeface="+mj-lt"/>
                <a:ea typeface="ＭＳ Ｐゴシック" pitchFamily="-108" charset="-128"/>
                <a:cs typeface="ＭＳ Ｐゴシック" pitchFamily="-108" charset="-128"/>
              </a:rPr>
              <a:t>agreements</a:t>
            </a: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Build </a:t>
            </a:r>
            <a:r>
              <a:rPr lang="en-US" b="1" dirty="0">
                <a:latin typeface="+mj-lt"/>
                <a:ea typeface="ＭＳ Ｐゴシック" pitchFamily="-108" charset="-128"/>
                <a:cs typeface="ＭＳ Ｐゴシック" pitchFamily="-108" charset="-128"/>
              </a:rPr>
              <a:t>working knowledge of </a:t>
            </a:r>
            <a:r>
              <a:rPr lang="en-US" b="1" dirty="0" smtClean="0">
                <a:latin typeface="+mj-lt"/>
                <a:ea typeface="ＭＳ Ｐゴシック" pitchFamily="-108" charset="-128"/>
                <a:cs typeface="ＭＳ Ｐゴシック" pitchFamily="-108" charset="-128"/>
              </a:rPr>
              <a:t>Tier 2  </a:t>
            </a:r>
            <a:r>
              <a:rPr lang="en-US" b="1" dirty="0">
                <a:solidFill>
                  <a:srgbClr val="FF0000"/>
                </a:solidFill>
                <a:latin typeface="+mj-lt"/>
                <a:ea typeface="ＭＳ Ｐゴシック" pitchFamily="-108" charset="-128"/>
                <a:cs typeface="ＭＳ Ｐゴシック" pitchFamily="-108" charset="-128"/>
              </a:rPr>
              <a:t>outcomes, data, practices, and systems</a:t>
            </a:r>
            <a:endParaRPr lang="en-US"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Develop </a:t>
            </a:r>
            <a:r>
              <a:rPr lang="en-US" b="1" dirty="0">
                <a:solidFill>
                  <a:srgbClr val="FF0000"/>
                </a:solidFill>
                <a:latin typeface="+mj-lt"/>
                <a:ea typeface="ＭＳ Ｐゴシック" pitchFamily="-108" charset="-128"/>
                <a:cs typeface="ＭＳ Ｐゴシック" pitchFamily="-108" charset="-128"/>
              </a:rPr>
              <a:t>individualized action plan </a:t>
            </a:r>
            <a:r>
              <a:rPr lang="en-US" b="1" dirty="0">
                <a:latin typeface="+mj-lt"/>
                <a:ea typeface="ＭＳ Ｐゴシック" pitchFamily="-108" charset="-128"/>
                <a:cs typeface="ＭＳ Ｐゴシック" pitchFamily="-108" charset="-128"/>
              </a:rPr>
              <a:t>for </a:t>
            </a:r>
            <a:r>
              <a:rPr lang="en-US" b="1" dirty="0" smtClean="0">
                <a:latin typeface="+mj-lt"/>
                <a:cs typeface="ＭＳ Ｐゴシック" pitchFamily="-108" charset="-128"/>
              </a:rPr>
              <a:t>Tier 2</a:t>
            </a:r>
            <a:endParaRPr lang="en-US" b="1" dirty="0" smtClean="0">
              <a:latin typeface="+mj-lt"/>
              <a:ea typeface="ＭＳ Ｐゴシック" pitchFamily="-108" charset="-128"/>
              <a:cs typeface="ＭＳ Ｐゴシック" pitchFamily="-108" charset="-128"/>
            </a:endParaRP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Organize </a:t>
            </a:r>
            <a:r>
              <a:rPr lang="en-US" b="1" dirty="0">
                <a:latin typeface="+mj-lt"/>
                <a:ea typeface="ＭＳ Ｐゴシック" pitchFamily="-108" charset="-128"/>
                <a:cs typeface="ＭＳ Ｐゴシック" pitchFamily="-108" charset="-128"/>
              </a:rPr>
              <a:t>for </a:t>
            </a:r>
            <a:r>
              <a:rPr lang="en-US" b="1" dirty="0" smtClean="0">
                <a:solidFill>
                  <a:srgbClr val="FF0000"/>
                </a:solidFill>
                <a:latin typeface="+mj-lt"/>
                <a:cs typeface="ＭＳ Ｐゴシック" pitchFamily="-108" charset="-128"/>
              </a:rPr>
              <a:t>implementation </a:t>
            </a:r>
            <a:endParaRPr lang="en-US" b="1" dirty="0">
              <a:solidFill>
                <a:srgbClr val="FF0000"/>
              </a:solidFill>
              <a:latin typeface="+mj-lt"/>
              <a:ea typeface="ＭＳ Ｐゴシック" pitchFamily="-108" charset="-128"/>
              <a:cs typeface="ＭＳ Ｐゴシック" pitchFamily="-108" charset="-128"/>
            </a:endParaRPr>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smtClean="0">
                <a:solidFill>
                  <a:schemeClr val="bg1"/>
                </a:solidFill>
              </a:rPr>
              <a:t>Tier 2 Team Data Routines </a:t>
            </a:r>
            <a:endParaRPr lang="en-US" dirty="0">
              <a:solidFill>
                <a:schemeClr val="bg1"/>
              </a:solidFill>
            </a:endParaRPr>
          </a:p>
        </p:txBody>
      </p:sp>
      <p:sp>
        <p:nvSpPr>
          <p:cNvPr id="3" name="Content Placeholder 2"/>
          <p:cNvSpPr>
            <a:spLocks noGrp="1"/>
          </p:cNvSpPr>
          <p:nvPr>
            <p:ph idx="1"/>
          </p:nvPr>
        </p:nvSpPr>
        <p:spPr/>
        <p:txBody>
          <a:bodyPr/>
          <a:lstStyle/>
          <a:p>
            <a:pPr lvl="0"/>
            <a:r>
              <a:rPr lang="en-US" sz="2400" dirty="0"/>
              <a:t>Summarize and review data to address the following questions:</a:t>
            </a:r>
          </a:p>
          <a:p>
            <a:pPr lvl="1"/>
            <a:r>
              <a:rPr lang="en-US" sz="2000" dirty="0"/>
              <a:t>Are appropriate students being referred?</a:t>
            </a:r>
          </a:p>
          <a:p>
            <a:pPr lvl="1"/>
            <a:r>
              <a:rPr lang="en-US" sz="2000" dirty="0"/>
              <a:t>Are students receiving support quickly?</a:t>
            </a:r>
          </a:p>
          <a:p>
            <a:pPr lvl="1"/>
            <a:r>
              <a:rPr lang="en-US" sz="2000" dirty="0"/>
              <a:t>Has entire staff been trained?</a:t>
            </a:r>
          </a:p>
          <a:p>
            <a:pPr lvl="1"/>
            <a:r>
              <a:rPr lang="en-US" sz="2000" dirty="0"/>
              <a:t>Are data reviewed on a regular basis?</a:t>
            </a:r>
          </a:p>
          <a:p>
            <a:pPr lvl="1"/>
            <a:r>
              <a:rPr lang="en-US" sz="2000" dirty="0"/>
              <a:t>Have data-based decision rules been established for accessing, monitoring progress, and fading the intervention?</a:t>
            </a:r>
          </a:p>
          <a:p>
            <a:pPr lvl="1"/>
            <a:r>
              <a:rPr lang="en-US" sz="2000" dirty="0"/>
              <a:t>Are interventions implemented as planned?</a:t>
            </a:r>
          </a:p>
          <a:p>
            <a:pPr lvl="1"/>
            <a:r>
              <a:rPr lang="en-US" sz="2000" dirty="0"/>
              <a:t>Is adequate training provided to individuals who will implement interventions?</a:t>
            </a:r>
          </a:p>
          <a:p>
            <a:pPr lvl="1"/>
            <a:r>
              <a:rPr lang="en-US" sz="2000" dirty="0"/>
              <a:t>Are students actively participating in the intervention?</a:t>
            </a:r>
          </a:p>
          <a:p>
            <a:pPr lvl="1"/>
            <a:r>
              <a:rPr lang="en-US" sz="2000" dirty="0"/>
              <a:t>Is effectiveness of intervention and support being monitored?</a:t>
            </a: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2359076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30724" name="Text Box 14"/>
          <p:cNvSpPr txBox="1">
            <a:spLocks noChangeArrowheads="1"/>
          </p:cNvSpPr>
          <p:nvPr/>
        </p:nvSpPr>
        <p:spPr bwMode="auto">
          <a:xfrm>
            <a:off x="2648527" y="4114800"/>
            <a:ext cx="1501363" cy="396875"/>
          </a:xfrm>
          <a:prstGeom prst="rect">
            <a:avLst/>
          </a:prstGeom>
          <a:solidFill>
            <a:srgbClr val="FFFF00"/>
          </a:solidFill>
          <a:ln>
            <a:solidFill>
              <a:schemeClr val="accent2">
                <a:lumMod val="60000"/>
                <a:lumOff val="40000"/>
              </a:schemeClr>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chemeClr val="accent2"/>
                </a:solidFill>
                <a:latin typeface="Calibri"/>
                <a:cs typeface="Calibri"/>
              </a:rPr>
              <a:t> CICO</a:t>
            </a:r>
            <a:endParaRPr lang="en-US">
              <a:solidFill>
                <a:schemeClr val="accent2"/>
              </a:solidFill>
              <a:latin typeface="Calibri"/>
              <a:cs typeface="Calibri"/>
            </a:endParaRPr>
          </a:p>
        </p:txBody>
      </p:sp>
      <p:sp>
        <p:nvSpPr>
          <p:cNvPr id="30725" name="Text Box 15"/>
          <p:cNvSpPr txBox="1">
            <a:spLocks noChangeArrowheads="1"/>
          </p:cNvSpPr>
          <p:nvPr/>
        </p:nvSpPr>
        <p:spPr bwMode="auto">
          <a:xfrm>
            <a:off x="2648526" y="4648200"/>
            <a:ext cx="1501363" cy="396875"/>
          </a:xfrm>
          <a:prstGeom prst="rect">
            <a:avLst/>
          </a:prstGeom>
          <a:solidFill>
            <a:srgbClr val="FFFF00"/>
          </a:solidFill>
          <a:ln>
            <a:solidFill>
              <a:schemeClr val="accent2">
                <a:lumMod val="60000"/>
                <a:lumOff val="40000"/>
              </a:schemeClr>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solidFill>
                  <a:schemeClr val="accent2"/>
                </a:solidFill>
                <a:latin typeface="Calibri"/>
                <a:cs typeface="Calibri"/>
              </a:rPr>
              <a:t>SAIG</a:t>
            </a:r>
            <a:endParaRPr lang="en-US" dirty="0">
              <a:solidFill>
                <a:schemeClr val="accent2"/>
              </a:solidFill>
              <a:latin typeface="Calibri"/>
              <a:cs typeface="Calibri"/>
            </a:endParaRPr>
          </a:p>
        </p:txBody>
      </p:sp>
      <p:sp>
        <p:nvSpPr>
          <p:cNvPr id="30726" name="Text Box 16"/>
          <p:cNvSpPr txBox="1">
            <a:spLocks noChangeArrowheads="1"/>
          </p:cNvSpPr>
          <p:nvPr/>
        </p:nvSpPr>
        <p:spPr bwMode="auto">
          <a:xfrm>
            <a:off x="2648526" y="5181600"/>
            <a:ext cx="1499680" cy="553998"/>
          </a:xfrm>
          <a:prstGeom prst="rect">
            <a:avLst/>
          </a:prstGeom>
          <a:solidFill>
            <a:srgbClr val="FFFF00"/>
          </a:solidFill>
          <a:ln>
            <a:solidFill>
              <a:schemeClr val="accent2">
                <a:lumMod val="60000"/>
                <a:lumOff val="40000"/>
              </a:schemeClr>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a:solidFill>
                  <a:schemeClr val="accent2"/>
                </a:solidFill>
                <a:latin typeface="Calibri"/>
                <a:cs typeface="Calibri"/>
              </a:rPr>
              <a:t>Mentoring</a:t>
            </a:r>
            <a:r>
              <a:rPr lang="en-US" sz="1500" dirty="0" smtClean="0">
                <a:solidFill>
                  <a:schemeClr val="accent2"/>
                </a:solidFill>
                <a:latin typeface="Calibri"/>
                <a:cs typeface="Calibri"/>
              </a:rPr>
              <a:t>/</a:t>
            </a:r>
          </a:p>
          <a:p>
            <a:pPr algn="ctr"/>
            <a:r>
              <a:rPr lang="en-US" sz="1500" dirty="0" err="1" smtClean="0">
                <a:solidFill>
                  <a:schemeClr val="accent2"/>
                </a:solidFill>
                <a:latin typeface="Calibri"/>
                <a:cs typeface="Calibri"/>
              </a:rPr>
              <a:t>CnC</a:t>
            </a:r>
            <a:endParaRPr lang="en-US" sz="1500" dirty="0">
              <a:solidFill>
                <a:schemeClr val="accent2"/>
              </a:solidFill>
              <a:latin typeface="Calibri"/>
              <a:cs typeface="Calibri"/>
            </a:endParaRPr>
          </a:p>
        </p:txBody>
      </p:sp>
      <p:sp>
        <p:nvSpPr>
          <p:cNvPr id="30727" name="Text Box 18"/>
          <p:cNvSpPr txBox="1">
            <a:spLocks noChangeArrowheads="1"/>
          </p:cNvSpPr>
          <p:nvPr/>
        </p:nvSpPr>
        <p:spPr bwMode="auto">
          <a:xfrm>
            <a:off x="6400800" y="4648200"/>
            <a:ext cx="1219200" cy="709613"/>
          </a:xfrm>
          <a:prstGeom prst="rect">
            <a:avLst/>
          </a:prstGeom>
          <a:solidFill>
            <a:srgbClr val="FF0000"/>
          </a:solidFill>
          <a:ln>
            <a:solidFill>
              <a:srgbClr val="FF0000"/>
            </a:solid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800" dirty="0">
                <a:solidFill>
                  <a:srgbClr val="FFFFFF"/>
                </a:solidFill>
                <a:latin typeface="Calibri"/>
                <a:cs typeface="Calibri"/>
              </a:rPr>
              <a:t>Complex</a:t>
            </a:r>
          </a:p>
          <a:p>
            <a:pPr algn="ctr">
              <a:spcBef>
                <a:spcPct val="25000"/>
              </a:spcBef>
            </a:pPr>
            <a:r>
              <a:rPr lang="en-US" sz="1800" dirty="0">
                <a:solidFill>
                  <a:srgbClr val="FFFFFF"/>
                </a:solidFill>
                <a:latin typeface="Calibri"/>
                <a:cs typeface="Calibri"/>
              </a:rPr>
              <a:t>FBA/BIP</a:t>
            </a:r>
          </a:p>
        </p:txBody>
      </p:sp>
      <p:sp>
        <p:nvSpPr>
          <p:cNvPr id="30728" name="Text Box 29"/>
          <p:cNvSpPr txBox="1">
            <a:spLocks noChangeArrowheads="1"/>
          </p:cNvSpPr>
          <p:nvPr/>
        </p:nvSpPr>
        <p:spPr bwMode="auto">
          <a:xfrm>
            <a:off x="304800" y="4114800"/>
            <a:ext cx="1752600" cy="762000"/>
          </a:xfrm>
          <a:prstGeom prst="rect">
            <a:avLst/>
          </a:prstGeom>
          <a:solidFill>
            <a:srgbClr val="00B050"/>
          </a:solidFill>
          <a:ln/>
          <a:extLst/>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solidFill>
                  <a:schemeClr val="bg1"/>
                </a:solidFill>
                <a:latin typeface="Calibri"/>
                <a:cs typeface="Calibri"/>
              </a:rPr>
              <a:t>Universal Support</a:t>
            </a:r>
            <a:r>
              <a:rPr lang="en-US" dirty="0">
                <a:solidFill>
                  <a:schemeClr val="bg1"/>
                </a:solidFill>
                <a:latin typeface="Calibri"/>
                <a:cs typeface="Calibri"/>
              </a:rPr>
              <a:t> </a:t>
            </a:r>
          </a:p>
        </p:txBody>
      </p:sp>
      <p:sp>
        <p:nvSpPr>
          <p:cNvPr id="30730" name="Text Box 32"/>
          <p:cNvSpPr txBox="1">
            <a:spLocks noChangeArrowheads="1"/>
          </p:cNvSpPr>
          <p:nvPr/>
        </p:nvSpPr>
        <p:spPr bwMode="auto">
          <a:xfrm>
            <a:off x="441325" y="10382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0731" name="Text Box 38"/>
          <p:cNvSpPr txBox="1">
            <a:spLocks noChangeArrowheads="1"/>
          </p:cNvSpPr>
          <p:nvPr/>
        </p:nvSpPr>
        <p:spPr bwMode="auto">
          <a:xfrm>
            <a:off x="4669888" y="1234305"/>
            <a:ext cx="1905000" cy="641350"/>
          </a:xfrm>
          <a:prstGeom prst="rect">
            <a:avLst/>
          </a:prstGeom>
          <a:solidFill>
            <a:srgbClr val="FFC000"/>
          </a:solidFill>
          <a:ln>
            <a:solidFill>
              <a:schemeClr val="accent2">
                <a:lumMod val="75000"/>
              </a:schemeClr>
            </a:solidFill>
          </a:ln>
          <a:extLst/>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a:solidFill>
                  <a:srgbClr val="FFFFFF"/>
                </a:solidFill>
                <a:latin typeface="Calibri"/>
                <a:cs typeface="Calibri"/>
              </a:rPr>
              <a:t>Problem Solving Team</a:t>
            </a:r>
          </a:p>
        </p:txBody>
      </p:sp>
      <p:sp>
        <p:nvSpPr>
          <p:cNvPr id="30732" name="Text Box 39"/>
          <p:cNvSpPr txBox="1">
            <a:spLocks noChangeArrowheads="1"/>
          </p:cNvSpPr>
          <p:nvPr/>
        </p:nvSpPr>
        <p:spPr bwMode="auto">
          <a:xfrm>
            <a:off x="6934200" y="1234305"/>
            <a:ext cx="1752600" cy="641350"/>
          </a:xfrm>
          <a:prstGeom prst="rect">
            <a:avLst/>
          </a:prstGeom>
          <a:solidFill>
            <a:srgbClr val="FF0000"/>
          </a:solidFill>
          <a:ln>
            <a:solidFill>
              <a:srgbClr val="FF0000"/>
            </a:solid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a:solidFill>
                  <a:srgbClr val="FFFFFF"/>
                </a:solidFill>
                <a:latin typeface="Calibri"/>
                <a:cs typeface="Calibri"/>
              </a:rPr>
              <a:t>Tertiary Systems Team</a:t>
            </a:r>
          </a:p>
        </p:txBody>
      </p:sp>
      <p:sp>
        <p:nvSpPr>
          <p:cNvPr id="30733" name="Text Box 42"/>
          <p:cNvSpPr txBox="1">
            <a:spLocks noChangeArrowheads="1"/>
          </p:cNvSpPr>
          <p:nvPr/>
        </p:nvSpPr>
        <p:spPr bwMode="auto">
          <a:xfrm>
            <a:off x="4971796" y="4698420"/>
            <a:ext cx="1146145" cy="757130"/>
          </a:xfrm>
          <a:prstGeom prst="rect">
            <a:avLst/>
          </a:prstGeom>
          <a:solidFill>
            <a:srgbClr val="FFC000"/>
          </a:solidFill>
          <a:ln/>
          <a:ex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40000"/>
              </a:spcBef>
            </a:pPr>
            <a:r>
              <a:rPr lang="en-US" sz="1800" dirty="0">
                <a:solidFill>
                  <a:srgbClr val="FFFFFF"/>
                </a:solidFill>
                <a:latin typeface="Calibri"/>
                <a:cs typeface="Calibri"/>
              </a:rPr>
              <a:t>Brief </a:t>
            </a:r>
          </a:p>
          <a:p>
            <a:pPr algn="ctr" eaLnBrk="1" hangingPunct="1">
              <a:spcBef>
                <a:spcPct val="40000"/>
              </a:spcBef>
            </a:pPr>
            <a:r>
              <a:rPr lang="en-US" sz="1800" dirty="0">
                <a:solidFill>
                  <a:srgbClr val="FFFFFF"/>
                </a:solidFill>
                <a:latin typeface="Calibri"/>
                <a:cs typeface="Calibri"/>
              </a:rPr>
              <a:t>FBA/BIP</a:t>
            </a:r>
          </a:p>
        </p:txBody>
      </p:sp>
      <p:sp>
        <p:nvSpPr>
          <p:cNvPr id="30735" name="Line 47"/>
          <p:cNvSpPr>
            <a:spLocks noChangeShapeType="1"/>
          </p:cNvSpPr>
          <p:nvPr/>
        </p:nvSpPr>
        <p:spPr bwMode="auto">
          <a:xfrm>
            <a:off x="6705600" y="4541020"/>
            <a:ext cx="1981200" cy="0"/>
          </a:xfrm>
          <a:prstGeom prst="line">
            <a:avLst/>
          </a:prstGeom>
          <a:noFill/>
          <a:ln w="76200" cmpd="sng">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737" name="Text Box 16"/>
          <p:cNvSpPr txBox="1">
            <a:spLocks noChangeArrowheads="1"/>
          </p:cNvSpPr>
          <p:nvPr/>
        </p:nvSpPr>
        <p:spPr bwMode="auto">
          <a:xfrm>
            <a:off x="2648526" y="5867400"/>
            <a:ext cx="1499680" cy="369332"/>
          </a:xfrm>
          <a:prstGeom prst="rect">
            <a:avLst/>
          </a:prstGeom>
          <a:solidFill>
            <a:srgbClr val="FFFF00"/>
          </a:solidFill>
          <a:ln>
            <a:solidFill>
              <a:schemeClr val="accent2">
                <a:lumMod val="60000"/>
                <a:lumOff val="40000"/>
              </a:schemeClr>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accent2"/>
                </a:solidFill>
                <a:latin typeface="Calibri"/>
                <a:cs typeface="Calibri"/>
              </a:rPr>
              <a:t>Brief FBA/BIP</a:t>
            </a:r>
          </a:p>
        </p:txBody>
      </p:sp>
      <p:sp>
        <p:nvSpPr>
          <p:cNvPr id="30738" name="Text Box 34"/>
          <p:cNvSpPr txBox="1">
            <a:spLocks noChangeArrowheads="1"/>
          </p:cNvSpPr>
          <p:nvPr/>
        </p:nvSpPr>
        <p:spPr bwMode="auto">
          <a:xfrm>
            <a:off x="304800" y="1234305"/>
            <a:ext cx="1752600" cy="682625"/>
          </a:xfrm>
          <a:prstGeom prst="rect">
            <a:avLst/>
          </a:prstGeom>
          <a:solidFill>
            <a:srgbClr val="00B050"/>
          </a:solidFill>
          <a:ln/>
          <a:extLst/>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dirty="0">
                <a:solidFill>
                  <a:srgbClr val="FFFFFF"/>
                </a:solidFill>
                <a:latin typeface="Calibri"/>
                <a:cs typeface="Calibri"/>
              </a:rPr>
              <a:t>Universal</a:t>
            </a:r>
          </a:p>
          <a:p>
            <a:pPr algn="ctr" eaLnBrk="1" hangingPunct="1">
              <a:spcBef>
                <a:spcPct val="15000"/>
              </a:spcBef>
            </a:pPr>
            <a:r>
              <a:rPr lang="en-US" sz="1800" dirty="0">
                <a:solidFill>
                  <a:srgbClr val="FFFFFF"/>
                </a:solidFill>
                <a:latin typeface="Calibri"/>
                <a:cs typeface="Calibri"/>
              </a:rPr>
              <a:t>Team</a:t>
            </a:r>
          </a:p>
        </p:txBody>
      </p:sp>
      <p:sp>
        <p:nvSpPr>
          <p:cNvPr id="30739" name="Text Box 18"/>
          <p:cNvSpPr txBox="1">
            <a:spLocks noChangeArrowheads="1"/>
          </p:cNvSpPr>
          <p:nvPr/>
        </p:nvSpPr>
        <p:spPr bwMode="auto">
          <a:xfrm>
            <a:off x="7725936" y="4648200"/>
            <a:ext cx="1219200" cy="709613"/>
          </a:xfrm>
          <a:prstGeom prst="rect">
            <a:avLst/>
          </a:prstGeom>
          <a:solidFill>
            <a:srgbClr val="FF0000"/>
          </a:solidFill>
          <a:ln>
            <a:solidFill>
              <a:srgbClr val="FF0000"/>
            </a:solid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800" dirty="0">
                <a:solidFill>
                  <a:srgbClr val="FFFFFF"/>
                </a:solidFill>
                <a:latin typeface="Calibri"/>
                <a:cs typeface="Calibri"/>
              </a:rPr>
              <a:t>WRAP</a:t>
            </a:r>
          </a:p>
          <a:p>
            <a:pPr algn="ctr">
              <a:spcBef>
                <a:spcPct val="25000"/>
              </a:spcBef>
            </a:pPr>
            <a:endParaRPr lang="en-US" sz="1800" dirty="0">
              <a:solidFill>
                <a:srgbClr val="FFFFFF"/>
              </a:solidFill>
              <a:latin typeface="Calibri"/>
              <a:cs typeface="Calibri"/>
            </a:endParaRPr>
          </a:p>
        </p:txBody>
      </p:sp>
      <p:sp>
        <p:nvSpPr>
          <p:cNvPr id="30740" name="Text Box 36"/>
          <p:cNvSpPr txBox="1">
            <a:spLocks noChangeArrowheads="1"/>
          </p:cNvSpPr>
          <p:nvPr/>
        </p:nvSpPr>
        <p:spPr bwMode="auto">
          <a:xfrm>
            <a:off x="2420335" y="1234305"/>
            <a:ext cx="1900934" cy="641350"/>
          </a:xfrm>
          <a:prstGeom prst="rect">
            <a:avLst/>
          </a:prstGeom>
          <a:solidFill>
            <a:srgbClr val="FFFF00"/>
          </a:solidFill>
          <a:ln w="9525">
            <a:solidFill>
              <a:schemeClr val="accent2">
                <a:lumMod val="60000"/>
                <a:lumOff val="40000"/>
              </a:schemeClr>
            </a:solidFill>
            <a:miter lim="800000"/>
            <a:headEnd/>
            <a:tailEnd/>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a:solidFill>
                  <a:schemeClr val="accent2">
                    <a:lumMod val="75000"/>
                  </a:schemeClr>
                </a:solidFill>
                <a:latin typeface="Calibri"/>
                <a:cs typeface="Calibri"/>
              </a:rPr>
              <a:t>Secondary Systems Team</a:t>
            </a:r>
          </a:p>
        </p:txBody>
      </p:sp>
      <p:sp>
        <p:nvSpPr>
          <p:cNvPr id="30744" name="AutoShape 67"/>
          <p:cNvSpPr>
            <a:spLocks noChangeArrowheads="1"/>
          </p:cNvSpPr>
          <p:nvPr/>
        </p:nvSpPr>
        <p:spPr bwMode="auto">
          <a:xfrm>
            <a:off x="2420335" y="4327216"/>
            <a:ext cx="228600" cy="685800"/>
          </a:xfrm>
          <a:prstGeom prst="curvedRightArrow">
            <a:avLst>
              <a:gd name="adj1" fmla="val 36333"/>
              <a:gd name="adj2" fmla="val 148222"/>
              <a:gd name="adj3" fmla="val 33333"/>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endParaRPr lang="en-US"/>
          </a:p>
        </p:txBody>
      </p:sp>
      <p:sp>
        <p:nvSpPr>
          <p:cNvPr id="30745" name="AutoShape 69"/>
          <p:cNvSpPr>
            <a:spLocks noChangeArrowheads="1"/>
          </p:cNvSpPr>
          <p:nvPr/>
        </p:nvSpPr>
        <p:spPr bwMode="auto">
          <a:xfrm>
            <a:off x="2343726" y="4327216"/>
            <a:ext cx="304800" cy="1219200"/>
          </a:xfrm>
          <a:prstGeom prst="curvedRightArrow">
            <a:avLst>
              <a:gd name="adj1" fmla="val 36333"/>
              <a:gd name="adj2" fmla="val 148222"/>
              <a:gd name="adj3" fmla="val 33333"/>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endParaRPr lang="en-US"/>
          </a:p>
        </p:txBody>
      </p:sp>
      <p:sp>
        <p:nvSpPr>
          <p:cNvPr id="30746" name="Text Box 77"/>
          <p:cNvSpPr txBox="1">
            <a:spLocks noChangeArrowheads="1"/>
          </p:cNvSpPr>
          <p:nvPr/>
        </p:nvSpPr>
        <p:spPr bwMode="auto">
          <a:xfrm>
            <a:off x="533400" y="2362200"/>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a:p>
        </p:txBody>
      </p:sp>
      <p:sp>
        <p:nvSpPr>
          <p:cNvPr id="30747" name="Text Box 78"/>
          <p:cNvSpPr txBox="1">
            <a:spLocks noChangeArrowheads="1"/>
          </p:cNvSpPr>
          <p:nvPr/>
        </p:nvSpPr>
        <p:spPr bwMode="auto">
          <a:xfrm>
            <a:off x="304800" y="2128748"/>
            <a:ext cx="1752600" cy="923330"/>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dirty="0">
                <a:solidFill>
                  <a:schemeClr val="tx1">
                    <a:lumMod val="50000"/>
                  </a:schemeClr>
                </a:solidFill>
                <a:latin typeface="Calibri"/>
                <a:cs typeface="Calibri"/>
              </a:rPr>
              <a:t>Plans SW &amp; Class-wide supports</a:t>
            </a:r>
          </a:p>
        </p:txBody>
      </p:sp>
      <p:sp>
        <p:nvSpPr>
          <p:cNvPr id="30749" name="Text Box 80"/>
          <p:cNvSpPr txBox="1">
            <a:spLocks noChangeArrowheads="1"/>
          </p:cNvSpPr>
          <p:nvPr/>
        </p:nvSpPr>
        <p:spPr bwMode="auto">
          <a:xfrm>
            <a:off x="2420335" y="2066788"/>
            <a:ext cx="1900934" cy="1477328"/>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dirty="0" smtClean="0">
                <a:solidFill>
                  <a:schemeClr val="tx1">
                    <a:lumMod val="50000"/>
                  </a:schemeClr>
                </a:solidFill>
                <a:latin typeface="Calibri"/>
                <a:cs typeface="Calibri"/>
              </a:rPr>
              <a:t>Uses </a:t>
            </a:r>
            <a:r>
              <a:rPr lang="en-US" sz="1800" dirty="0">
                <a:solidFill>
                  <a:schemeClr val="tx1">
                    <a:lumMod val="50000"/>
                  </a:schemeClr>
                </a:solidFill>
                <a:latin typeface="Calibri"/>
                <a:cs typeface="Calibri"/>
              </a:rPr>
              <a:t>data; determines overall intervention effectiveness</a:t>
            </a:r>
          </a:p>
        </p:txBody>
      </p:sp>
      <p:sp>
        <p:nvSpPr>
          <p:cNvPr id="30750" name="Text Box 81"/>
          <p:cNvSpPr txBox="1">
            <a:spLocks noChangeArrowheads="1"/>
          </p:cNvSpPr>
          <p:nvPr/>
        </p:nvSpPr>
        <p:spPr bwMode="auto">
          <a:xfrm>
            <a:off x="4669888" y="2066788"/>
            <a:ext cx="1905000" cy="1200329"/>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dirty="0">
                <a:solidFill>
                  <a:schemeClr val="tx1">
                    <a:lumMod val="50000"/>
                  </a:schemeClr>
                </a:solidFill>
                <a:latin typeface="Calibri"/>
                <a:cs typeface="Calibri"/>
              </a:rPr>
              <a:t>Standing team; uses FBA/BIP process for one youth at a time</a:t>
            </a:r>
          </a:p>
        </p:txBody>
      </p:sp>
      <p:sp>
        <p:nvSpPr>
          <p:cNvPr id="30751" name="Text Box 82"/>
          <p:cNvSpPr txBox="1">
            <a:spLocks noChangeArrowheads="1"/>
          </p:cNvSpPr>
          <p:nvPr/>
        </p:nvSpPr>
        <p:spPr bwMode="auto">
          <a:xfrm>
            <a:off x="6934200" y="2053798"/>
            <a:ext cx="1752600" cy="1477328"/>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dirty="0">
                <a:solidFill>
                  <a:schemeClr val="tx1">
                    <a:lumMod val="50000"/>
                  </a:schemeClr>
                </a:solidFill>
                <a:latin typeface="Calibri"/>
                <a:cs typeface="Calibri"/>
              </a:rPr>
              <a:t>Uses </a:t>
            </a:r>
            <a:r>
              <a:rPr lang="en-US" sz="1800" dirty="0" smtClean="0">
                <a:solidFill>
                  <a:schemeClr val="tx1">
                    <a:lumMod val="50000"/>
                  </a:schemeClr>
                </a:solidFill>
                <a:latin typeface="Calibri"/>
                <a:cs typeface="Calibri"/>
              </a:rPr>
              <a:t>data</a:t>
            </a:r>
            <a:r>
              <a:rPr lang="en-US" sz="1800" dirty="0">
                <a:solidFill>
                  <a:schemeClr val="tx1">
                    <a:lumMod val="50000"/>
                  </a:schemeClr>
                </a:solidFill>
                <a:latin typeface="Calibri"/>
                <a:cs typeface="Calibri"/>
              </a:rPr>
              <a:t>; determines overall intervention effectiveness</a:t>
            </a:r>
          </a:p>
        </p:txBody>
      </p:sp>
      <p:sp>
        <p:nvSpPr>
          <p:cNvPr id="45" name="Striped Right Arrow 44"/>
          <p:cNvSpPr/>
          <p:nvPr/>
        </p:nvSpPr>
        <p:spPr>
          <a:xfrm>
            <a:off x="2119351" y="4259676"/>
            <a:ext cx="224375" cy="228600"/>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46" name="Curved Up Arrow 45"/>
          <p:cNvSpPr/>
          <p:nvPr/>
        </p:nvSpPr>
        <p:spPr>
          <a:xfrm>
            <a:off x="5440680" y="5562600"/>
            <a:ext cx="1645920" cy="304800"/>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47" name="Curved Up Arrow 46"/>
          <p:cNvSpPr/>
          <p:nvPr/>
        </p:nvSpPr>
        <p:spPr>
          <a:xfrm>
            <a:off x="5440680" y="5572310"/>
            <a:ext cx="3093720" cy="645927"/>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2" name="Curved Up Arrow 45"/>
          <p:cNvSpPr/>
          <p:nvPr/>
        </p:nvSpPr>
        <p:spPr>
          <a:xfrm>
            <a:off x="4241134" y="5486400"/>
            <a:ext cx="576194" cy="304800"/>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3" name="Curved Up Arrow 45"/>
          <p:cNvSpPr>
            <a:spLocks noChangeArrowheads="1"/>
          </p:cNvSpPr>
          <p:nvPr/>
        </p:nvSpPr>
        <p:spPr bwMode="auto">
          <a:xfrm rot="21570218" flipV="1">
            <a:off x="4226986" y="4490754"/>
            <a:ext cx="573282" cy="311717"/>
          </a:xfrm>
          <a:prstGeom prst="curvedUpArrow">
            <a:avLst>
              <a:gd name="adj1" fmla="val 20833"/>
              <a:gd name="adj2" fmla="val 41667"/>
              <a:gd name="adj3" fmla="val 25000"/>
            </a:avLst>
          </a:prstGeom>
          <a:ln>
            <a:headEnd/>
            <a:tailEnd/>
          </a:ln>
        </p:spPr>
        <p:style>
          <a:lnRef idx="2">
            <a:schemeClr val="dk1">
              <a:shade val="50000"/>
            </a:schemeClr>
          </a:lnRef>
          <a:fillRef idx="1">
            <a:schemeClr val="dk1"/>
          </a:fillRef>
          <a:effectRef idx="0">
            <a:schemeClr val="dk1"/>
          </a:effectRef>
          <a:fontRef idx="minor">
            <a:schemeClr val="lt1"/>
          </a:fontRef>
        </p:style>
        <p:txBody>
          <a:bodyPr rot="10800000" anchor="ctr"/>
          <a:lstStyle/>
          <a:p>
            <a:pPr algn="ctr">
              <a:defRPr/>
            </a:pPr>
            <a:endParaRPr lang="en-US">
              <a:latin typeface="+mn-lt"/>
              <a:ea typeface="+mn-ea"/>
            </a:endParaRPr>
          </a:p>
        </p:txBody>
      </p:sp>
      <p:sp>
        <p:nvSpPr>
          <p:cNvPr id="4" name="Rounded Rectangle 3"/>
          <p:cNvSpPr/>
          <p:nvPr/>
        </p:nvSpPr>
        <p:spPr>
          <a:xfrm>
            <a:off x="165100" y="6218238"/>
            <a:ext cx="1763713" cy="5095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dirty="0">
                <a:latin typeface="Calibri"/>
                <a:cs typeface="Calibri"/>
              </a:rPr>
              <a:t>Example Framework</a:t>
            </a:r>
          </a:p>
        </p:txBody>
      </p:sp>
      <p:sp>
        <p:nvSpPr>
          <p:cNvPr id="41" name="Rounded Rectangle 40"/>
          <p:cNvSpPr/>
          <p:nvPr/>
        </p:nvSpPr>
        <p:spPr>
          <a:xfrm>
            <a:off x="5452872" y="6303671"/>
            <a:ext cx="1763712" cy="46066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dirty="0" smtClean="0">
                <a:latin typeface="Calibri"/>
                <a:cs typeface="Calibri"/>
              </a:rPr>
              <a:t>Midwest PBIS </a:t>
            </a:r>
            <a:endParaRPr lang="en-US" sz="2000" dirty="0">
              <a:latin typeface="Calibri"/>
              <a:cs typeface="Calibri"/>
            </a:endParaRPr>
          </a:p>
        </p:txBody>
      </p:sp>
      <p:sp>
        <p:nvSpPr>
          <p:cNvPr id="42" name="Right Arrow 41"/>
          <p:cNvSpPr/>
          <p:nvPr/>
        </p:nvSpPr>
        <p:spPr>
          <a:xfrm rot="5400000">
            <a:off x="3222880" y="3710567"/>
            <a:ext cx="328748" cy="2926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43" name="Title 1"/>
          <p:cNvSpPr txBox="1">
            <a:spLocks/>
          </p:cNvSpPr>
          <p:nvPr/>
        </p:nvSpPr>
        <p:spPr>
          <a:xfrm>
            <a:off x="333296" y="90758"/>
            <a:ext cx="8305800" cy="931551"/>
          </a:xfrm>
          <a:prstGeom prst="rect">
            <a:avLst/>
          </a:prstGeom>
        </p:spPr>
        <p:txBody>
          <a:bodyPr vert="horz" wrap="square" lIns="91440" tIns="45720" rIns="91440" bIns="45720" numCol="1" rtlCol="0" anchor="b"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cap="none" dirty="0" smtClean="0">
                <a:solidFill>
                  <a:srgbClr val="4E4E4E"/>
                </a:solidFill>
                <a:latin typeface="Calibri"/>
                <a:cs typeface="Calibri"/>
              </a:rPr>
              <a:t>3-Tiered Systems of Support: Teams</a:t>
            </a:r>
            <a:endParaRPr lang="en-US" cap="none" dirty="0">
              <a:solidFill>
                <a:srgbClr val="4E4E4E"/>
              </a:solidFill>
              <a:latin typeface="Calibri"/>
              <a:cs typeface="Calibri"/>
            </a:endParaRPr>
          </a:p>
        </p:txBody>
      </p:sp>
      <p:pic>
        <p:nvPicPr>
          <p:cNvPr id="32" name="Picture 31"/>
          <p:cNvPicPr/>
          <p:nvPr/>
        </p:nvPicPr>
        <p:blipFill>
          <a:blip r:embed="rId3">
            <a:extLst>
              <a:ext uri="{28A0092B-C50C-407E-A947-70E740481C1C}">
                <a14:useLocalDpi xmlns:a14="http://schemas.microsoft.com/office/drawing/2010/main" val="0"/>
              </a:ext>
            </a:extLst>
          </a:blip>
          <a:srcRect/>
          <a:stretch>
            <a:fillRect/>
          </a:stretch>
        </p:blipFill>
        <p:spPr bwMode="auto">
          <a:xfrm>
            <a:off x="8143796" y="123641"/>
            <a:ext cx="990600" cy="990600"/>
          </a:xfrm>
          <a:prstGeom prst="rect">
            <a:avLst/>
          </a:prstGeom>
          <a:noFill/>
          <a:ln>
            <a:noFill/>
          </a:ln>
        </p:spPr>
      </p:pic>
    </p:spTree>
    <p:extLst>
      <p:ext uri="{BB962C8B-B14F-4D97-AF65-F5344CB8AC3E}">
        <p14:creationId xmlns:p14="http://schemas.microsoft.com/office/powerpoint/2010/main" val="267467414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smtClean="0">
                <a:solidFill>
                  <a:srgbClr val="000000"/>
                </a:solidFill>
                <a:latin typeface="Franklin Gothic Medium"/>
              </a:rPr>
              <a:t>10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0070C0"/>
                </a:solidFill>
              </a:rPr>
              <a:t>Activity:</a:t>
            </a:r>
            <a:br>
              <a:rPr lang="en-US" sz="4000" b="1" dirty="0">
                <a:solidFill>
                  <a:srgbClr val="0070C0"/>
                </a:solidFill>
              </a:rPr>
            </a:br>
            <a:r>
              <a:rPr lang="en-US" sz="4000" dirty="0" smtClean="0">
                <a:solidFill>
                  <a:srgbClr val="0070C0"/>
                </a:solidFill>
              </a:rPr>
              <a:t>Tier 2 Team Updates</a:t>
            </a:r>
            <a:endParaRPr lang="en-US" sz="4000" b="1" i="1" dirty="0">
              <a:solidFill>
                <a:srgbClr val="0070C0"/>
              </a:solidFill>
            </a:endParaRPr>
          </a:p>
        </p:txBody>
      </p:sp>
      <p:sp>
        <p:nvSpPr>
          <p:cNvPr id="139268" name="Rectangle 3"/>
          <p:cNvSpPr>
            <a:spLocks noGrp="1" noChangeArrowheads="1"/>
          </p:cNvSpPr>
          <p:nvPr>
            <p:ph type="body" idx="1"/>
          </p:nvPr>
        </p:nvSpPr>
        <p:spPr>
          <a:xfrm>
            <a:off x="2362200" y="1600200"/>
            <a:ext cx="6477000" cy="4953000"/>
          </a:xfrm>
          <a:solidFill>
            <a:srgbClr val="FFFFFF"/>
          </a:solidFill>
        </p:spPr>
        <p:txBody>
          <a:bodyPr/>
          <a:lstStyle/>
          <a:p>
            <a:r>
              <a:rPr lang="en-US" sz="2400" dirty="0" smtClean="0">
                <a:latin typeface="+mj-lt"/>
              </a:rPr>
              <a:t>With your team, review: </a:t>
            </a:r>
            <a:r>
              <a:rPr lang="en-US" sz="2400" b="1" dirty="0"/>
              <a:t>Tier 2 Team Profile and Agreements</a:t>
            </a:r>
            <a:r>
              <a:rPr lang="en-US" sz="2400" dirty="0"/>
              <a:t> </a:t>
            </a:r>
            <a:r>
              <a:rPr lang="en-US" sz="2400" dirty="0" smtClean="0"/>
              <a:t>(</a:t>
            </a:r>
            <a:r>
              <a:rPr lang="en-US" sz="2400" dirty="0" err="1" smtClean="0"/>
              <a:t>pg</a:t>
            </a:r>
            <a:r>
              <a:rPr lang="en-US" sz="2400" dirty="0" smtClean="0"/>
              <a:t> 32)</a:t>
            </a:r>
            <a:endParaRPr lang="en-US" sz="2400" dirty="0" smtClean="0">
              <a:latin typeface="+mj-lt"/>
            </a:endParaRPr>
          </a:p>
          <a:p>
            <a:r>
              <a:rPr lang="en-US" sz="2400" dirty="0" smtClean="0">
                <a:latin typeface="+mj-lt"/>
              </a:rPr>
              <a:t>Roles and Routines </a:t>
            </a:r>
          </a:p>
          <a:p>
            <a:pPr lvl="1"/>
            <a:r>
              <a:rPr lang="en-US" sz="1800" dirty="0" smtClean="0">
                <a:latin typeface="+mj-lt"/>
              </a:rPr>
              <a:t>Minute Form</a:t>
            </a:r>
          </a:p>
          <a:p>
            <a:pPr lvl="1"/>
            <a:r>
              <a:rPr lang="en-US" sz="1800" dirty="0" smtClean="0">
                <a:latin typeface="+mj-lt"/>
              </a:rPr>
              <a:t>Meeting Schedule and Roles</a:t>
            </a:r>
          </a:p>
          <a:p>
            <a:pPr lvl="1"/>
            <a:r>
              <a:rPr lang="en-US" sz="1800" dirty="0" smtClean="0">
                <a:latin typeface="+mj-lt"/>
              </a:rPr>
              <a:t>Action Plan</a:t>
            </a:r>
          </a:p>
          <a:p>
            <a:r>
              <a:rPr lang="en-US" sz="2400" dirty="0" smtClean="0">
                <a:latin typeface="+mj-lt"/>
              </a:rPr>
              <a:t>Communication</a:t>
            </a:r>
          </a:p>
          <a:p>
            <a:pPr lvl="1"/>
            <a:r>
              <a:rPr lang="en-US" sz="1800" dirty="0" smtClean="0">
                <a:latin typeface="+mj-lt"/>
              </a:rPr>
              <a:t>With faculty</a:t>
            </a:r>
          </a:p>
          <a:p>
            <a:pPr lvl="1"/>
            <a:r>
              <a:rPr lang="en-US" sz="1800" dirty="0" smtClean="0">
                <a:latin typeface="+mj-lt"/>
              </a:rPr>
              <a:t>With Tier 1 Team</a:t>
            </a:r>
          </a:p>
          <a:p>
            <a:r>
              <a:rPr lang="en-US" sz="2400" dirty="0" smtClean="0">
                <a:latin typeface="+mj-lt"/>
              </a:rPr>
              <a:t>Alignment</a:t>
            </a:r>
          </a:p>
          <a:p>
            <a:pPr lvl="1"/>
            <a:r>
              <a:rPr lang="en-US" sz="1800" dirty="0" smtClean="0">
                <a:latin typeface="+mj-lt"/>
              </a:rPr>
              <a:t>With Tier 1</a:t>
            </a:r>
          </a:p>
          <a:p>
            <a:pPr lvl="1"/>
            <a:r>
              <a:rPr lang="en-US" sz="1800" dirty="0" smtClean="0">
                <a:latin typeface="+mj-lt"/>
              </a:rPr>
              <a:t>With Other Teams </a:t>
            </a:r>
          </a:p>
          <a:p>
            <a:r>
              <a:rPr lang="en-US" sz="2400" dirty="0" smtClean="0">
                <a:latin typeface="+mj-lt"/>
              </a:rPr>
              <a:t>Share 1-2 Accomplishments</a:t>
            </a:r>
          </a:p>
          <a:p>
            <a:endParaRPr lang="en-US" sz="2400" dirty="0" smtClean="0">
              <a:latin typeface="+mj-lt"/>
            </a:endParaRPr>
          </a:p>
          <a:p>
            <a:pPr lvl="1"/>
            <a:endParaRPr lang="en-US" sz="2000" dirty="0">
              <a:latin typeface="+mj-lt"/>
            </a:endParaRPr>
          </a:p>
          <a:p>
            <a:pPr lvl="1"/>
            <a:endParaRPr lang="en-US" sz="2000" dirty="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70855069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29">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9445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27771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7168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Process for Identifying Students in Need of Additional Supports: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r>
              <a:rPr lang="en-US" dirty="0"/>
              <a:t>Selecting data sources for identifying students</a:t>
            </a:r>
          </a:p>
          <a:p>
            <a:pPr lvl="1"/>
            <a:r>
              <a:rPr lang="en-US" dirty="0"/>
              <a:t>Data selected should be from multiple sources</a:t>
            </a:r>
          </a:p>
          <a:p>
            <a:pPr lvl="1"/>
            <a:r>
              <a:rPr lang="en-US" dirty="0"/>
              <a:t>Include both academic and behavior domains</a:t>
            </a:r>
          </a:p>
          <a:p>
            <a:pPr lvl="1"/>
            <a:r>
              <a:rPr lang="en-US" dirty="0"/>
              <a:t>Include both internalizing and externalizing behavior</a:t>
            </a:r>
          </a:p>
          <a:p>
            <a:pPr lvl="1"/>
            <a:r>
              <a:rPr lang="en-US" dirty="0"/>
              <a:t>Considers motivation of student </a:t>
            </a:r>
            <a:r>
              <a:rPr lang="en-US" dirty="0" smtClean="0"/>
              <a:t>behavior</a:t>
            </a:r>
          </a:p>
          <a:p>
            <a:pPr lvl="1"/>
            <a:r>
              <a:rPr lang="en-US" dirty="0" smtClean="0"/>
              <a:t>A </a:t>
            </a:r>
            <a:r>
              <a:rPr lang="en-US" dirty="0"/>
              <a:t>standardized request for assistance form is available to staff, students, and families </a:t>
            </a:r>
            <a:endParaRPr lang="en-US" sz="54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2111794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Process for Identifying Students in Need of Additional Supports: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r>
              <a:rPr lang="en-US" dirty="0"/>
              <a:t>Establish decision rules for identifying students</a:t>
            </a:r>
          </a:p>
          <a:p>
            <a:pPr lvl="1"/>
            <a:r>
              <a:rPr lang="en-US" dirty="0"/>
              <a:t>Clear routines  for timely response to requests for assistance, data  review, and decisions </a:t>
            </a:r>
          </a:p>
          <a:p>
            <a:r>
              <a:rPr lang="en-US" dirty="0"/>
              <a:t>Team regularly evaluates school-wide level of use whereby 5%-15% of students have access tier 2 supports </a:t>
            </a:r>
            <a:endParaRPr lang="en-US" sz="96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990600"/>
            <a:ext cx="838200" cy="838200"/>
          </a:xfrm>
          <a:prstGeom prst="rect">
            <a:avLst/>
          </a:prstGeom>
          <a:noFill/>
          <a:ln>
            <a:noFill/>
          </a:ln>
        </p:spPr>
      </p:pic>
    </p:spTree>
    <p:extLst>
      <p:ext uri="{BB962C8B-B14F-4D97-AF65-F5344CB8AC3E}">
        <p14:creationId xmlns:p14="http://schemas.microsoft.com/office/powerpoint/2010/main" val="2271621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cs typeface="Arial" charset="0"/>
              </a:rPr>
              <a:t>Decision Rules: </a:t>
            </a:r>
            <a:br>
              <a:rPr lang="en-US" sz="2800" dirty="0">
                <a:cs typeface="Arial" charset="0"/>
              </a:rPr>
            </a:br>
            <a:r>
              <a:rPr lang="en-US" sz="2800" dirty="0">
                <a:cs typeface="Arial" charset="0"/>
              </a:rPr>
              <a:t>When Should Tier 2 Interventions be Accessed? – Entry </a:t>
            </a:r>
            <a:r>
              <a:rPr lang="en-US" sz="2800" dirty="0" smtClean="0">
                <a:cs typeface="Arial" charset="0"/>
              </a:rPr>
              <a:t>Criteria</a:t>
            </a:r>
            <a:endParaRPr lang="en-US" sz="2800" dirty="0"/>
          </a:p>
        </p:txBody>
      </p:sp>
      <p:sp>
        <p:nvSpPr>
          <p:cNvPr id="3" name="Text Placeholder 2"/>
          <p:cNvSpPr>
            <a:spLocks noGrp="1"/>
          </p:cNvSpPr>
          <p:nvPr>
            <p:ph idx="1"/>
          </p:nvPr>
        </p:nvSpPr>
        <p:spPr/>
        <p:txBody>
          <a:bodyPr/>
          <a:lstStyle/>
          <a:p>
            <a:pPr marL="457200" indent="-457200">
              <a:spcBef>
                <a:spcPts val="1272"/>
              </a:spcBef>
              <a:buFont typeface="Arial"/>
              <a:buChar char="•"/>
              <a:defRPr/>
            </a:pPr>
            <a:r>
              <a:rPr lang="en-US" sz="2500" dirty="0" smtClean="0"/>
              <a:t>Decisions rules need to be established that work within your school given:</a:t>
            </a:r>
          </a:p>
          <a:p>
            <a:pPr marL="1200150" lvl="1" indent="-457200">
              <a:spcBef>
                <a:spcPts val="1272"/>
              </a:spcBef>
              <a:buFont typeface="Arial"/>
              <a:buChar char="•"/>
              <a:defRPr/>
            </a:pPr>
            <a:r>
              <a:rPr lang="en-US" sz="2500" dirty="0"/>
              <a:t>C</a:t>
            </a:r>
            <a:r>
              <a:rPr lang="en-US" sz="2500" dirty="0" smtClean="0"/>
              <a:t>urrent context of the school</a:t>
            </a:r>
            <a:endParaRPr lang="en-US" sz="2500" dirty="0"/>
          </a:p>
          <a:p>
            <a:pPr marL="1200150" lvl="1" indent="-457200">
              <a:spcBef>
                <a:spcPts val="1272"/>
              </a:spcBef>
              <a:buFont typeface="Arial"/>
              <a:buChar char="•"/>
              <a:defRPr/>
            </a:pPr>
            <a:r>
              <a:rPr lang="en-US" sz="2500" dirty="0"/>
              <a:t>R</a:t>
            </a:r>
            <a:r>
              <a:rPr lang="en-US" sz="2500" dirty="0" smtClean="0"/>
              <a:t>esources available to support interventions</a:t>
            </a:r>
            <a:endParaRPr lang="en-US" sz="2500" dirty="0"/>
          </a:p>
          <a:p>
            <a:pPr marL="1200150" lvl="1" indent="-457200">
              <a:spcBef>
                <a:spcPts val="1272"/>
              </a:spcBef>
              <a:buFont typeface="Arial"/>
              <a:buChar char="•"/>
              <a:defRPr/>
            </a:pPr>
            <a:r>
              <a:rPr lang="en-US" sz="2500" dirty="0" smtClean="0"/>
              <a:t>Current capacity to implement intervention</a:t>
            </a:r>
            <a:endParaRPr lang="en-US" sz="2500" dirty="0"/>
          </a:p>
          <a:p>
            <a:pPr marL="457200" indent="-457200">
              <a:spcBef>
                <a:spcPts val="1272"/>
              </a:spcBef>
              <a:buFont typeface="Arial"/>
              <a:buChar char="•"/>
              <a:defRPr/>
            </a:pPr>
            <a:r>
              <a:rPr lang="en-US" sz="2500" dirty="0" smtClean="0"/>
              <a:t>Your school will have decision rules that address both entry criteria and exit criteria</a:t>
            </a:r>
            <a:endParaRPr lang="en-US" sz="2500" dirty="0"/>
          </a:p>
          <a:p>
            <a:pPr marL="457200" indent="-457200">
              <a:spcBef>
                <a:spcPts val="1272"/>
              </a:spcBef>
              <a:buFont typeface="Arial"/>
              <a:buChar char="•"/>
              <a:defRPr/>
            </a:pPr>
            <a:r>
              <a:rPr lang="en-US" sz="2500" dirty="0" smtClean="0"/>
              <a:t>Remember - what works in one building may not work in another building – Context Matters!</a:t>
            </a:r>
          </a:p>
          <a:p>
            <a:pPr marL="0" indent="0">
              <a:buNone/>
              <a:defRPr/>
            </a:pPr>
            <a:endParaRPr lang="en-US" sz="2800" dirty="0" smtClean="0"/>
          </a:p>
          <a:p>
            <a:pPr marL="457200" indent="-457200">
              <a:buFont typeface="Arial"/>
              <a:buChar char="•"/>
              <a:defRPr/>
            </a:pPr>
            <a:endParaRPr lang="en-US" sz="2800" dirty="0" smtClean="0"/>
          </a:p>
          <a:p>
            <a:pPr marL="457200" indent="-457200">
              <a:buFont typeface="Arial"/>
              <a:buChar char="•"/>
              <a:defRPr/>
            </a:pPr>
            <a:endParaRPr lang="en-US" dirty="0" smtClean="0"/>
          </a:p>
          <a:p>
            <a:pPr marL="457200" indent="-457200">
              <a:buFont typeface="Arial"/>
              <a:buChar char="•"/>
              <a:defRPr/>
            </a:pPr>
            <a:endParaRPr lang="en-US" dirty="0" smtClean="0"/>
          </a:p>
          <a:p>
            <a:pPr marL="457200" indent="-457200">
              <a:buFont typeface="Arial"/>
              <a:buChar char="•"/>
              <a:defRPr/>
            </a:pPr>
            <a:endParaRPr lang="en-US" dirty="0" smtClean="0"/>
          </a:p>
          <a:p>
            <a:pPr marL="457200" indent="-457200">
              <a:buFont typeface="Arial"/>
              <a:buChar char="•"/>
              <a:defRPr/>
            </a:pPr>
            <a:endParaRPr lang="en-US" dirty="0" smtClean="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32143"/>
            <a:ext cx="838200" cy="838200"/>
          </a:xfrm>
          <a:prstGeom prst="rect">
            <a:avLst/>
          </a:prstGeom>
          <a:noFill/>
          <a:ln>
            <a:noFill/>
          </a:ln>
        </p:spPr>
      </p:pic>
      <p:pic>
        <p:nvPicPr>
          <p:cNvPr id="5" name="Picture 4"/>
          <p:cNvPicPr>
            <a:picLocks noChangeAspect="1"/>
          </p:cNvPicPr>
          <p:nvPr/>
        </p:nvPicPr>
        <p:blipFill>
          <a:blip r:embed="rId4"/>
          <a:stretch>
            <a:fillRect/>
          </a:stretch>
        </p:blipFill>
        <p:spPr>
          <a:xfrm>
            <a:off x="0" y="6244424"/>
            <a:ext cx="1922903" cy="548640"/>
          </a:xfrm>
          <a:prstGeom prst="rect">
            <a:avLst/>
          </a:prstGeom>
        </p:spPr>
      </p:pic>
    </p:spTree>
    <p:extLst>
      <p:ext uri="{BB962C8B-B14F-4D97-AF65-F5344CB8AC3E}">
        <p14:creationId xmlns:p14="http://schemas.microsoft.com/office/powerpoint/2010/main" val="25660624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55562"/>
            <a:ext cx="8686800" cy="782638"/>
          </a:xfrm>
          <a:solidFill>
            <a:srgbClr val="008F00"/>
          </a:solidFill>
        </p:spPr>
        <p:txBody>
          <a:bodyPr>
            <a:normAutofit/>
          </a:bodyPr>
          <a:lstStyle/>
          <a:p>
            <a:r>
              <a:rPr lang="en-US" sz="3600" dirty="0" smtClean="0">
                <a:solidFill>
                  <a:schemeClr val="bg1"/>
                </a:solidFill>
              </a:rPr>
              <a:t>Identifying Students in Need</a:t>
            </a:r>
            <a:endParaRPr lang="en-US" sz="3600" dirty="0">
              <a:solidFill>
                <a:schemeClr val="bg1"/>
              </a:solidFill>
            </a:endParaRPr>
          </a:p>
        </p:txBody>
      </p:sp>
      <p:sp>
        <p:nvSpPr>
          <p:cNvPr id="3" name="Content Placeholder 2"/>
          <p:cNvSpPr>
            <a:spLocks noGrp="1"/>
          </p:cNvSpPr>
          <p:nvPr>
            <p:ph idx="4294967295"/>
          </p:nvPr>
        </p:nvSpPr>
        <p:spPr>
          <a:xfrm>
            <a:off x="304800" y="914400"/>
            <a:ext cx="8382000" cy="990600"/>
          </a:xfrm>
        </p:spPr>
        <p:txBody>
          <a:bodyPr>
            <a:normAutofit fontScale="62500" lnSpcReduction="20000"/>
          </a:bodyPr>
          <a:lstStyle/>
          <a:p>
            <a:pPr marL="0" indent="0">
              <a:buNone/>
            </a:pPr>
            <a:r>
              <a:rPr lang="en-US" sz="3800" b="1" dirty="0" smtClean="0">
                <a:latin typeface="+mj-lt"/>
                <a:cs typeface="Arial" panose="020B0604020202020204" pitchFamily="34" charset="0"/>
              </a:rPr>
              <a:t>Be Efficient</a:t>
            </a:r>
            <a:r>
              <a:rPr lang="en-US" sz="3800" dirty="0">
                <a:latin typeface="+mj-lt"/>
                <a:cs typeface="Arial" panose="020B0604020202020204" pitchFamily="34" charset="0"/>
              </a:rPr>
              <a:t> </a:t>
            </a:r>
          </a:p>
          <a:p>
            <a:r>
              <a:rPr lang="en-US" sz="2900" dirty="0" smtClean="0">
                <a:latin typeface="+mj-lt"/>
                <a:cs typeface="Arial" panose="020B0604020202020204" pitchFamily="34" charset="0"/>
              </a:rPr>
              <a:t>Use existing data sources to identify students needing Tier 2 supports</a:t>
            </a:r>
            <a:endParaRPr lang="en-US" sz="2900" dirty="0">
              <a:latin typeface="+mj-lt"/>
              <a:cs typeface="Arial" panose="020B0604020202020204" pitchFamily="34" charset="0"/>
            </a:endParaRPr>
          </a:p>
          <a:p>
            <a:r>
              <a:rPr lang="en-US" sz="2900" dirty="0" smtClean="0">
                <a:latin typeface="+mj-lt"/>
                <a:cs typeface="Arial" panose="020B0604020202020204" pitchFamily="34" charset="0"/>
              </a:rPr>
              <a:t>Early </a:t>
            </a:r>
            <a:r>
              <a:rPr lang="en-US" sz="2900" dirty="0">
                <a:latin typeface="+mj-lt"/>
                <a:cs typeface="Arial" panose="020B0604020202020204" pitchFamily="34" charset="0"/>
              </a:rPr>
              <a:t>W</a:t>
            </a:r>
            <a:r>
              <a:rPr lang="en-US" sz="2900" dirty="0" smtClean="0">
                <a:latin typeface="+mj-lt"/>
                <a:cs typeface="Arial" panose="020B0604020202020204" pitchFamily="34" charset="0"/>
              </a:rPr>
              <a:t>arning Indicators</a:t>
            </a:r>
            <a:endParaRPr lang="en-US" sz="2900" dirty="0" smtClean="0">
              <a:latin typeface="+mj-lt"/>
            </a:endParaRPr>
          </a:p>
          <a:p>
            <a:pPr lvl="1"/>
            <a:endParaRPr lang="en-US" dirty="0">
              <a:latin typeface="+mj-lt"/>
            </a:endParaRPr>
          </a:p>
        </p:txBody>
      </p:sp>
      <p:graphicFrame>
        <p:nvGraphicFramePr>
          <p:cNvPr id="7" name="Diagram 6"/>
          <p:cNvGraphicFramePr/>
          <p:nvPr>
            <p:extLst/>
          </p:nvPr>
        </p:nvGraphicFramePr>
        <p:xfrm>
          <a:off x="378106" y="1981200"/>
          <a:ext cx="8305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6626" y="6217920"/>
            <a:ext cx="2243387" cy="640080"/>
          </a:xfrm>
          <a:prstGeom prst="rect">
            <a:avLst/>
          </a:prstGeom>
        </p:spPr>
      </p:pic>
      <p:pic>
        <p:nvPicPr>
          <p:cNvPr id="6" name="Picture 5"/>
          <p:cNvPicPr/>
          <p:nvPr/>
        </p:nvPicPr>
        <p:blipFill>
          <a:blip r:embed="rId9">
            <a:extLst>
              <a:ext uri="{28A0092B-C50C-407E-A947-70E740481C1C}">
                <a14:useLocalDpi xmlns:a14="http://schemas.microsoft.com/office/drawing/2010/main" val="0"/>
              </a:ext>
            </a:extLst>
          </a:blip>
          <a:srcRect/>
          <a:stretch>
            <a:fillRect/>
          </a:stretch>
        </p:blipFill>
        <p:spPr bwMode="auto">
          <a:xfrm>
            <a:off x="8305800" y="632143"/>
            <a:ext cx="838200" cy="838200"/>
          </a:xfrm>
          <a:prstGeom prst="rect">
            <a:avLst/>
          </a:prstGeom>
          <a:noFill/>
          <a:ln>
            <a:noFill/>
          </a:ln>
        </p:spPr>
      </p:pic>
    </p:spTree>
    <p:extLst>
      <p:ext uri="{BB962C8B-B14F-4D97-AF65-F5344CB8AC3E}">
        <p14:creationId xmlns:p14="http://schemas.microsoft.com/office/powerpoint/2010/main" val="106000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34F8DD-7804-4F7D-91B6-26F9462BFA1A}" type="slidenum">
              <a:rPr lang="en-US" smtClean="0"/>
              <a:pPr/>
              <a:t>38</a:t>
            </a:fld>
            <a:endParaRPr lang="en-US" dirty="0"/>
          </a:p>
        </p:txBody>
      </p:sp>
      <p:sp>
        <p:nvSpPr>
          <p:cNvPr id="3" name="Text Placeholder 2"/>
          <p:cNvSpPr>
            <a:spLocks noGrp="1"/>
          </p:cNvSpPr>
          <p:nvPr>
            <p:ph type="body" idx="4294967295"/>
          </p:nvPr>
        </p:nvSpPr>
        <p:spPr>
          <a:xfrm>
            <a:off x="30126" y="1358918"/>
            <a:ext cx="3840163" cy="639763"/>
          </a:xfrm>
        </p:spPr>
        <p:txBody>
          <a:bodyPr>
            <a:normAutofit/>
          </a:bodyPr>
          <a:lstStyle/>
          <a:p>
            <a:pPr marL="0" indent="0" algn="ctr">
              <a:buNone/>
            </a:pPr>
            <a:r>
              <a:rPr lang="en-US" sz="2800" b="1" dirty="0" smtClean="0">
                <a:latin typeface="Arial" panose="020B0604020202020204" pitchFamily="34" charset="0"/>
                <a:cs typeface="Arial" panose="020B0604020202020204" pitchFamily="34" charset="0"/>
              </a:rPr>
              <a:t>What is Needed?</a:t>
            </a:r>
            <a:endParaRPr lang="en-US" sz="2800" b="1" dirty="0">
              <a:latin typeface="Arial" panose="020B0604020202020204" pitchFamily="34" charset="0"/>
              <a:cs typeface="Arial" panose="020B0604020202020204" pitchFamily="34" charset="0"/>
            </a:endParaRPr>
          </a:p>
        </p:txBody>
      </p:sp>
      <p:sp>
        <p:nvSpPr>
          <p:cNvPr id="46083" name="Content Placeholder 2"/>
          <p:cNvSpPr>
            <a:spLocks noGrp="1"/>
          </p:cNvSpPr>
          <p:nvPr>
            <p:ph sz="half" idx="4294967295"/>
          </p:nvPr>
        </p:nvSpPr>
        <p:spPr>
          <a:xfrm>
            <a:off x="304800" y="2144713"/>
            <a:ext cx="4038600" cy="3951287"/>
          </a:xfrm>
        </p:spPr>
        <p:txBody>
          <a:bodyPr>
            <a:noAutofit/>
          </a:bodyPr>
          <a:lstStyle/>
          <a:p>
            <a:pPr marL="514350" indent="-457200">
              <a:spcBef>
                <a:spcPts val="600"/>
              </a:spcBef>
              <a:buFont typeface="Century Gothic" pitchFamily="34" charset="0"/>
              <a:buAutoNum type="arabicPeriod"/>
            </a:pPr>
            <a:r>
              <a:rPr lang="en-US" sz="2800" dirty="0" smtClean="0">
                <a:latin typeface="Arial" charset="0"/>
              </a:rPr>
              <a:t>Staff training  </a:t>
            </a:r>
          </a:p>
          <a:p>
            <a:pPr marL="514350" indent="-457200">
              <a:spcBef>
                <a:spcPts val="600"/>
              </a:spcBef>
              <a:buFont typeface="Century Gothic" pitchFamily="34" charset="0"/>
              <a:buAutoNum type="arabicPeriod"/>
            </a:pPr>
            <a:r>
              <a:rPr lang="en-US" sz="2800" dirty="0" smtClean="0">
                <a:latin typeface="Arial" charset="0"/>
              </a:rPr>
              <a:t>Decision rules </a:t>
            </a:r>
          </a:p>
          <a:p>
            <a:pPr marL="514350" indent="-457200">
              <a:spcBef>
                <a:spcPts val="600"/>
              </a:spcBef>
              <a:buFont typeface="Century Gothic" pitchFamily="34" charset="0"/>
              <a:buAutoNum type="arabicPeriod"/>
            </a:pPr>
            <a:r>
              <a:rPr lang="en-US" sz="2800" dirty="0" smtClean="0">
                <a:latin typeface="Arial" charset="0"/>
              </a:rPr>
              <a:t>Procedures if teacher requests for support exceed resources</a:t>
            </a:r>
          </a:p>
          <a:p>
            <a:pPr marL="514350" indent="-457200">
              <a:spcBef>
                <a:spcPts val="600"/>
              </a:spcBef>
              <a:buFont typeface="Century Gothic" pitchFamily="34" charset="0"/>
              <a:buAutoNum type="arabicPeriod"/>
            </a:pPr>
            <a:r>
              <a:rPr lang="en-US" sz="2800" dirty="0" smtClean="0">
                <a:latin typeface="Arial" charset="0"/>
              </a:rPr>
              <a:t>Staff notification of students receiving support</a:t>
            </a:r>
          </a:p>
        </p:txBody>
      </p:sp>
      <p:sp>
        <p:nvSpPr>
          <p:cNvPr id="4" name="Text Placeholder 3"/>
          <p:cNvSpPr>
            <a:spLocks noGrp="1"/>
          </p:cNvSpPr>
          <p:nvPr>
            <p:ph type="body" sz="quarter" idx="4294967295"/>
          </p:nvPr>
        </p:nvSpPr>
        <p:spPr>
          <a:xfrm>
            <a:off x="5376863" y="1156493"/>
            <a:ext cx="3767137" cy="639763"/>
          </a:xfrm>
        </p:spPr>
        <p:txBody>
          <a:bodyPr>
            <a:noAutofit/>
          </a:bodyPr>
          <a:lstStyle/>
          <a:p>
            <a:pPr marL="0" indent="0" algn="ctr">
              <a:buNone/>
            </a:pPr>
            <a:r>
              <a:rPr lang="en-US" sz="2800" b="1" dirty="0" smtClean="0">
                <a:latin typeface="Arial" panose="020B0604020202020204" pitchFamily="34" charset="0"/>
                <a:cs typeface="Arial" panose="020B0604020202020204" pitchFamily="34" charset="0"/>
              </a:rPr>
              <a:t>Timelines Determined</a:t>
            </a:r>
            <a:endParaRPr lang="en-US" sz="2800" b="1" dirty="0">
              <a:latin typeface="Arial" panose="020B0604020202020204" pitchFamily="34" charset="0"/>
              <a:cs typeface="Arial" panose="020B0604020202020204" pitchFamily="34" charset="0"/>
            </a:endParaRPr>
          </a:p>
        </p:txBody>
      </p:sp>
      <p:sp>
        <p:nvSpPr>
          <p:cNvPr id="5" name="Content Placeholder 4"/>
          <p:cNvSpPr>
            <a:spLocks noGrp="1"/>
          </p:cNvSpPr>
          <p:nvPr>
            <p:ph sz="quarter" idx="4294967295"/>
          </p:nvPr>
        </p:nvSpPr>
        <p:spPr>
          <a:xfrm>
            <a:off x="4876801" y="2144713"/>
            <a:ext cx="4038600" cy="3951287"/>
          </a:xfrm>
        </p:spPr>
        <p:txBody>
          <a:bodyPr>
            <a:noAutofit/>
          </a:bodyPr>
          <a:lstStyle/>
          <a:p>
            <a:pPr marL="514350" indent="-457200">
              <a:spcBef>
                <a:spcPts val="600"/>
              </a:spcBef>
              <a:buFont typeface="Century Gothic" pitchFamily="34" charset="0"/>
              <a:buAutoNum type="arabicPeriod"/>
            </a:pPr>
            <a:r>
              <a:rPr lang="en-US" sz="2800" dirty="0">
                <a:latin typeface="Arial" charset="0"/>
              </a:rPr>
              <a:t>N</a:t>
            </a:r>
            <a:r>
              <a:rPr lang="en-US" sz="2800" dirty="0" smtClean="0">
                <a:latin typeface="Arial" charset="0"/>
              </a:rPr>
              <a:t>omination decisions </a:t>
            </a:r>
            <a:endParaRPr lang="en-US" sz="2800" dirty="0">
              <a:latin typeface="Arial" charset="0"/>
            </a:endParaRPr>
          </a:p>
          <a:p>
            <a:pPr marL="514350" indent="-457200">
              <a:spcBef>
                <a:spcPts val="600"/>
              </a:spcBef>
              <a:buFont typeface="Century Gothic" pitchFamily="34" charset="0"/>
              <a:buAutoNum type="arabicPeriod"/>
            </a:pPr>
            <a:r>
              <a:rPr lang="en-US" sz="2800" dirty="0">
                <a:latin typeface="Arial" charset="0"/>
              </a:rPr>
              <a:t>P</a:t>
            </a:r>
            <a:r>
              <a:rPr lang="en-US" sz="2800" dirty="0" smtClean="0">
                <a:latin typeface="Arial" charset="0"/>
              </a:rPr>
              <a:t>roviding </a:t>
            </a:r>
            <a:r>
              <a:rPr lang="en-US" sz="2800" dirty="0">
                <a:latin typeface="Arial" charset="0"/>
              </a:rPr>
              <a:t>supports to students </a:t>
            </a:r>
          </a:p>
          <a:p>
            <a:pPr marL="514350" indent="-457200">
              <a:spcBef>
                <a:spcPts val="600"/>
              </a:spcBef>
              <a:buFont typeface="Century Gothic" pitchFamily="34" charset="0"/>
              <a:buAutoNum type="arabicPeriod"/>
            </a:pPr>
            <a:r>
              <a:rPr lang="en-US" sz="2800" dirty="0">
                <a:latin typeface="Arial" charset="0"/>
              </a:rPr>
              <a:t>Family notification if child </a:t>
            </a:r>
            <a:r>
              <a:rPr lang="en-US" sz="2800" dirty="0" smtClean="0">
                <a:latin typeface="Arial" charset="0"/>
              </a:rPr>
              <a:t>is nominated (who, what, how)</a:t>
            </a:r>
            <a:endParaRPr lang="en-US" sz="2800" dirty="0"/>
          </a:p>
        </p:txBody>
      </p:sp>
      <p:sp>
        <p:nvSpPr>
          <p:cNvPr id="46082" name="Title 1"/>
          <p:cNvSpPr>
            <a:spLocks noGrp="1"/>
          </p:cNvSpPr>
          <p:nvPr>
            <p:ph type="title" idx="4294967295"/>
          </p:nvPr>
        </p:nvSpPr>
        <p:spPr>
          <a:xfrm>
            <a:off x="152400" y="146051"/>
            <a:ext cx="8915400" cy="768350"/>
          </a:xfrm>
          <a:solidFill>
            <a:srgbClr val="008F00"/>
          </a:solidFill>
        </p:spPr>
        <p:txBody>
          <a:bodyPr>
            <a:normAutofit/>
          </a:bodyPr>
          <a:lstStyle/>
          <a:p>
            <a:pPr eaLnBrk="1" hangingPunct="1"/>
            <a:r>
              <a:rPr lang="en-US" sz="3600" dirty="0" smtClean="0">
                <a:solidFill>
                  <a:schemeClr val="bg1"/>
                </a:solidFill>
              </a:rPr>
              <a:t>Request for Assistance Process</a:t>
            </a:r>
          </a:p>
        </p:txBody>
      </p:sp>
      <p:pic>
        <p:nvPicPr>
          <p:cNvPr id="8" name="Picture 7"/>
          <p:cNvPicPr>
            <a:picLocks noChangeAspect="1"/>
          </p:cNvPicPr>
          <p:nvPr/>
        </p:nvPicPr>
        <p:blipFill>
          <a:blip r:embed="rId3"/>
          <a:stretch>
            <a:fillRect/>
          </a:stretch>
        </p:blipFill>
        <p:spPr>
          <a:xfrm>
            <a:off x="145774" y="6245225"/>
            <a:ext cx="2243387" cy="640080"/>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32143"/>
            <a:ext cx="838200" cy="838200"/>
          </a:xfrm>
          <a:prstGeom prst="rect">
            <a:avLst/>
          </a:prstGeom>
          <a:noFill/>
          <a:ln>
            <a:noFill/>
          </a:ln>
        </p:spPr>
      </p:pic>
    </p:spTree>
    <p:extLst>
      <p:ext uri="{BB962C8B-B14F-4D97-AF65-F5344CB8AC3E}">
        <p14:creationId xmlns:p14="http://schemas.microsoft.com/office/powerpoint/2010/main" val="76110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1554162"/>
          </a:xfrm>
          <a:solidFill>
            <a:schemeClr val="bg1"/>
          </a:solidFill>
        </p:spPr>
        <p:txBody>
          <a:bodyPr/>
          <a:lstStyle/>
          <a:p>
            <a:pPr algn="ctr"/>
            <a:r>
              <a:rPr lang="en-US" dirty="0" smtClean="0">
                <a:solidFill>
                  <a:srgbClr val="008039"/>
                </a:solidFill>
              </a:rPr>
              <a:t>The Parent Readiness Screen for Positive Family Support.</a:t>
            </a:r>
          </a:p>
        </p:txBody>
      </p:sp>
      <p:sp>
        <p:nvSpPr>
          <p:cNvPr id="22531" name="Content Placeholder 2"/>
          <p:cNvSpPr>
            <a:spLocks noGrp="1"/>
          </p:cNvSpPr>
          <p:nvPr>
            <p:ph sz="quarter" idx="1"/>
          </p:nvPr>
        </p:nvSpPr>
        <p:spPr>
          <a:xfrm>
            <a:off x="152400" y="2060358"/>
            <a:ext cx="8839200" cy="4111842"/>
          </a:xfrm>
          <a:solidFill>
            <a:schemeClr val="bg1"/>
          </a:solidFill>
        </p:spPr>
        <p:txBody>
          <a:bodyPr/>
          <a:lstStyle/>
          <a:p>
            <a:pPr marL="0" indent="0" algn="ctr">
              <a:buFont typeface="Wingdings 2" charset="2"/>
              <a:buNone/>
            </a:pPr>
            <a:r>
              <a:rPr lang="en-US" sz="2300" b="1" i="1" dirty="0" smtClean="0"/>
              <a:t>Begin the School Year with Parents Expressing THEIR Needs</a:t>
            </a:r>
            <a:endParaRPr lang="en-US" sz="2300" b="1" dirty="0" smtClean="0"/>
          </a:p>
          <a:p>
            <a:endParaRPr lang="en-US" sz="2400" dirty="0" smtClean="0"/>
          </a:p>
          <a:p>
            <a:pPr>
              <a:buFont typeface="Wingdings 2" charset="2"/>
              <a:buAutoNum type="arabicParenR"/>
            </a:pPr>
            <a:endParaRPr lang="en-US" sz="2400" dirty="0" smtClean="0"/>
          </a:p>
          <a:p>
            <a:pPr>
              <a:buFont typeface="Wingdings 2" charset="2"/>
              <a:buAutoNum type="arabicParenR"/>
            </a:pPr>
            <a:endParaRPr lang="en-US" dirty="0" smtClean="0"/>
          </a:p>
          <a:p>
            <a:pPr>
              <a:buFont typeface="Wingdings 2" charset="2"/>
              <a:buAutoNum type="arabicParenR"/>
            </a:pPr>
            <a:endParaRPr lang="en-US" dirty="0" smtClean="0"/>
          </a:p>
        </p:txBody>
      </p:sp>
      <p:sp>
        <p:nvSpPr>
          <p:cNvPr id="4" name="Content Placeholder 2"/>
          <p:cNvSpPr txBox="1">
            <a:spLocks/>
          </p:cNvSpPr>
          <p:nvPr/>
        </p:nvSpPr>
        <p:spPr bwMode="auto">
          <a:xfrm>
            <a:off x="3581400" y="2971800"/>
            <a:ext cx="5257800" cy="2705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defTabSz="914400" rtl="0" eaLnBrk="0" fontAlgn="base" latinLnBrk="0" hangingPunct="0">
              <a:lnSpc>
                <a:spcPct val="100000"/>
              </a:lnSpc>
              <a:spcBef>
                <a:spcPts val="0"/>
              </a:spcBef>
              <a:spcAft>
                <a:spcPct val="0"/>
              </a:spcAft>
              <a:buClr>
                <a:schemeClr val="accent1"/>
              </a:buClr>
              <a:buSzPct val="100000"/>
              <a:buFont typeface="Arial"/>
              <a:buChar char="•"/>
              <a:tabLst/>
              <a:defRPr/>
            </a:pPr>
            <a:r>
              <a:rPr lang="en-US" sz="2400" dirty="0" smtClean="0">
                <a:latin typeface="+mn-lt"/>
              </a:rPr>
              <a:t>Use Parent Readiness Screen </a:t>
            </a:r>
          </a:p>
          <a:p>
            <a:pPr marR="0" lvl="0" defTabSz="914400" rtl="0" eaLnBrk="0" fontAlgn="base" latinLnBrk="0" hangingPunct="0">
              <a:lnSpc>
                <a:spcPct val="100000"/>
              </a:lnSpc>
              <a:spcBef>
                <a:spcPts val="0"/>
              </a:spcBef>
              <a:spcAft>
                <a:spcPct val="0"/>
              </a:spcAft>
              <a:buClr>
                <a:schemeClr val="accent1"/>
              </a:buClr>
              <a:buSzPct val="100000"/>
              <a:tabLst/>
              <a:defRPr/>
            </a:pPr>
            <a:r>
              <a:rPr lang="en-US" sz="2400" dirty="0"/>
              <a:t> </a:t>
            </a:r>
            <a:r>
              <a:rPr lang="en-US" sz="2400" dirty="0" smtClean="0"/>
              <a:t>   to place students in the triangle</a:t>
            </a:r>
            <a:endParaRPr lang="en-US" sz="2400" dirty="0" smtClean="0">
              <a:latin typeface="+mn-lt"/>
            </a:endParaRPr>
          </a:p>
          <a:p>
            <a:pPr marL="177800" marR="0" lvl="0" indent="-177800" defTabSz="914400" rtl="0" eaLnBrk="0" fontAlgn="base" latinLnBrk="0" hangingPunct="0">
              <a:lnSpc>
                <a:spcPct val="100000"/>
              </a:lnSpc>
              <a:spcBef>
                <a:spcPts val="0"/>
              </a:spcBef>
              <a:spcAft>
                <a:spcPct val="0"/>
              </a:spcAft>
              <a:buClr>
                <a:schemeClr val="accent1"/>
              </a:buClr>
              <a:buSzPct val="100000"/>
              <a:tabLst/>
              <a:defRPr/>
            </a:pPr>
            <a:r>
              <a:rPr lang="en-US" sz="2400" dirty="0" smtClean="0">
                <a:latin typeface="+mn-lt"/>
              </a:rPr>
              <a:t> </a:t>
            </a:r>
          </a:p>
          <a:p>
            <a:pPr marL="228600" marR="0" lvl="0" indent="-228600" defTabSz="914400" rtl="0" eaLnBrk="0" fontAlgn="base" latinLnBrk="0" hangingPunct="0">
              <a:lnSpc>
                <a:spcPct val="100000"/>
              </a:lnSpc>
              <a:spcBef>
                <a:spcPts val="0"/>
              </a:spcBef>
              <a:spcAft>
                <a:spcPct val="0"/>
              </a:spcAft>
              <a:buClr>
                <a:schemeClr val="accent1"/>
              </a:buClr>
              <a:buSzPct val="100000"/>
              <a:buFont typeface="Arial"/>
              <a:buChar char="•"/>
              <a:tabLst/>
              <a:defRPr/>
            </a:pPr>
            <a:r>
              <a:rPr lang="en-US" sz="2400" dirty="0" smtClean="0">
                <a:latin typeface="+mn-lt"/>
              </a:rPr>
              <a:t>Use their data to guide your approach to contact parents</a:t>
            </a:r>
          </a:p>
          <a:p>
            <a:pPr marL="228600" marR="0" lvl="0" indent="-228600" defTabSz="914400" rtl="0" eaLnBrk="0" fontAlgn="base" latinLnBrk="0" hangingPunct="0">
              <a:lnSpc>
                <a:spcPct val="100000"/>
              </a:lnSpc>
              <a:spcBef>
                <a:spcPts val="0"/>
              </a:spcBef>
              <a:spcAft>
                <a:spcPct val="0"/>
              </a:spcAft>
              <a:buClr>
                <a:schemeClr val="accent1"/>
              </a:buClr>
              <a:buSzPct val="100000"/>
              <a:buFont typeface="Arial"/>
              <a:buChar char="•"/>
              <a:tabLst/>
              <a:defRPr/>
            </a:pPr>
            <a:endParaRPr lang="en-US" sz="2400" dirty="0" smtClean="0">
              <a:latin typeface="+mn-lt"/>
            </a:endParaRPr>
          </a:p>
          <a:p>
            <a:pPr lvl="0" eaLnBrk="0" hangingPunct="0">
              <a:spcBef>
                <a:spcPts val="0"/>
              </a:spcBef>
              <a:buClr>
                <a:schemeClr val="accent1"/>
              </a:buClr>
              <a:buSzPct val="100000"/>
              <a:defRPr/>
            </a:pPr>
            <a:r>
              <a:rPr lang="en-US" dirty="0" smtClean="0">
                <a:latin typeface="+mn-lt"/>
                <a:ea typeface="ＭＳ Ｐゴシック" charset="-128"/>
                <a:cs typeface="+mn-cs"/>
              </a:rPr>
              <a:t>   (</a:t>
            </a:r>
            <a:r>
              <a:rPr lang="en-US" dirty="0" err="1" smtClean="0">
                <a:latin typeface="+mn-lt"/>
                <a:ea typeface="ＭＳ Ｐゴシック" charset="-128"/>
                <a:cs typeface="+mn-cs"/>
              </a:rPr>
              <a:t>Dishion</a:t>
            </a:r>
            <a:r>
              <a:rPr lang="en-US" dirty="0" smtClean="0">
                <a:latin typeface="+mn-lt"/>
                <a:ea typeface="ＭＳ Ｐゴシック" charset="-128"/>
                <a:cs typeface="+mn-cs"/>
              </a:rPr>
              <a:t>, 2012) </a:t>
            </a:r>
            <a:r>
              <a:rPr lang="en-US" dirty="0">
                <a:latin typeface="+mn-lt"/>
              </a:rPr>
              <a:t>https://reachinstitute.asu.edu/</a:t>
            </a:r>
          </a:p>
          <a:p>
            <a:pPr marL="273050" marR="0" lvl="0" indent="-273050" algn="l" defTabSz="914400" rtl="0" eaLnBrk="0" fontAlgn="base" latinLnBrk="0" hangingPunct="0">
              <a:lnSpc>
                <a:spcPct val="100000"/>
              </a:lnSpc>
              <a:spcBef>
                <a:spcPct val="20000"/>
              </a:spcBef>
              <a:spcAft>
                <a:spcPct val="0"/>
              </a:spcAft>
              <a:buClr>
                <a:schemeClr val="accent1"/>
              </a:buClr>
              <a:buSzPct val="85000"/>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a:p>
            <a:pPr marL="273050" marR="0" lvl="0" indent="-273050" algn="l" defTabSz="914400" rtl="0" eaLnBrk="0" fontAlgn="base" latinLnBrk="0" hangingPunct="0">
              <a:lnSpc>
                <a:spcPct val="100000"/>
              </a:lnSpc>
              <a:spcBef>
                <a:spcPct val="20000"/>
              </a:spcBef>
              <a:spcAft>
                <a:spcPct val="0"/>
              </a:spcAft>
              <a:buClr>
                <a:schemeClr val="accent1"/>
              </a:buClr>
              <a:buSzPct val="85000"/>
              <a:buFont typeface="Arial"/>
              <a:buChar char="•"/>
              <a:tabLst/>
              <a:defRPr/>
            </a:pPr>
            <a:endParaRPr kumimoji="0" lang="en-US" sz="27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a:p>
            <a:pPr marL="273050" marR="0" lvl="0" indent="-273050" algn="l" defTabSz="914400" rtl="0" eaLnBrk="0" fontAlgn="base" latinLnBrk="0" hangingPunct="0">
              <a:lnSpc>
                <a:spcPct val="100000"/>
              </a:lnSpc>
              <a:spcBef>
                <a:spcPct val="20000"/>
              </a:spcBef>
              <a:spcAft>
                <a:spcPct val="0"/>
              </a:spcAft>
              <a:buClr>
                <a:schemeClr val="accent1"/>
              </a:buClr>
              <a:buSzPct val="85000"/>
              <a:buFont typeface="Arial"/>
              <a:buChar char="•"/>
              <a:tabLst/>
              <a:defRPr/>
            </a:pPr>
            <a:endParaRPr kumimoji="0" lang="en-US" sz="27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p:txBody>
      </p:sp>
      <p:pic>
        <p:nvPicPr>
          <p:cNvPr id="5" name="Picture 4" descr="AMS Parent School Readiness Screener.pdf"/>
          <p:cNvPicPr>
            <a:picLocks noChangeAspect="1"/>
          </p:cNvPicPr>
          <p:nvPr/>
        </p:nvPicPr>
        <p:blipFill>
          <a:blip r:embed="rId3" cstate="print"/>
          <a:stretch>
            <a:fillRect/>
          </a:stretch>
        </p:blipFill>
        <p:spPr>
          <a:xfrm rot="20755537">
            <a:off x="677576" y="3094556"/>
            <a:ext cx="2695328" cy="3488071"/>
          </a:xfrm>
          <a:prstGeom prst="rect">
            <a:avLst/>
          </a:prstGeom>
          <a:solidFill>
            <a:schemeClr val="bg1"/>
          </a:solidFill>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2024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52400"/>
            <a:ext cx="8083550" cy="838200"/>
          </a:xfrm>
          <a:ln w="38100">
            <a:solidFill>
              <a:srgbClr val="008F00"/>
            </a:solidFill>
          </a:ln>
        </p:spPr>
        <p:txBody>
          <a:bodyPr/>
          <a:lstStyle/>
          <a:p>
            <a:pPr eaLnBrk="1" fontAlgn="auto" hangingPunct="1">
              <a:spcAft>
                <a:spcPts val="0"/>
              </a:spcAft>
              <a:defRPr/>
            </a:pPr>
            <a:r>
              <a:rPr lang="en-US" sz="3200" b="1" cap="small" dirty="0" smtClean="0">
                <a:ea typeface="+mj-ea"/>
                <a:cs typeface="+mj-cs"/>
              </a:rPr>
              <a:t>Tier 2 Leadership Team &amp; </a:t>
            </a:r>
            <a:r>
              <a:rPr lang="en-US" sz="3200" cap="small" dirty="0" smtClean="0">
                <a:ea typeface="+mj-ea"/>
                <a:cs typeface="+mj-cs"/>
              </a:rPr>
              <a:t>Technical assistance</a:t>
            </a:r>
            <a:endParaRPr lang="en-US" sz="3200" b="1" cap="small" dirty="0">
              <a:ea typeface="+mj-ea"/>
              <a:cs typeface="+mj-cs"/>
            </a:endParaRPr>
          </a:p>
        </p:txBody>
      </p:sp>
      <p:graphicFrame>
        <p:nvGraphicFramePr>
          <p:cNvPr id="3" name="Table 2"/>
          <p:cNvGraphicFramePr>
            <a:graphicFrameLocks noGrp="1"/>
          </p:cNvGraphicFramePr>
          <p:nvPr>
            <p:extLst>
              <p:ext uri="{D42A27DB-BD31-4B8C-83A1-F6EECF244321}">
                <p14:modId xmlns:p14="http://schemas.microsoft.com/office/powerpoint/2010/main" val="1277612482"/>
              </p:ext>
            </p:extLst>
          </p:nvPr>
        </p:nvGraphicFramePr>
        <p:xfrm>
          <a:off x="520700" y="1848919"/>
          <a:ext cx="8077200" cy="427037"/>
        </p:xfrm>
        <a:graphic>
          <a:graphicData uri="http://schemas.openxmlformats.org/drawingml/2006/table">
            <a:tbl>
              <a:tblPr firstRow="1" bandRow="1">
                <a:tableStyleId>{85BE263C-DBD7-4A20-BB59-AAB30ACAA65A}</a:tableStyleId>
              </a:tblPr>
              <a:tblGrid>
                <a:gridCol w="3733800"/>
                <a:gridCol w="4343400"/>
              </a:tblGrid>
              <a:tr h="427037">
                <a:tc>
                  <a:txBody>
                    <a:bodyPr/>
                    <a:lstStyle/>
                    <a:p>
                      <a:pPr algn="ctr"/>
                      <a:r>
                        <a:rPr lang="en-US" sz="2200" dirty="0" smtClean="0"/>
                        <a:t>WHAT</a:t>
                      </a:r>
                      <a:endParaRPr lang="en-US" sz="2200" dirty="0"/>
                    </a:p>
                  </a:txBody>
                  <a:tcPr marT="45725" marB="45725">
                    <a:solidFill>
                      <a:srgbClr val="000090"/>
                    </a:solidFill>
                  </a:tcPr>
                </a:tc>
                <a:tc>
                  <a:txBody>
                    <a:bodyPr/>
                    <a:lstStyle/>
                    <a:p>
                      <a:pPr algn="ctr"/>
                      <a:r>
                        <a:rPr lang="en-US" sz="2200" dirty="0" smtClean="0"/>
                        <a:t>WHO</a:t>
                      </a:r>
                      <a:endParaRPr lang="en-US" sz="2200" dirty="0"/>
                    </a:p>
                  </a:txBody>
                  <a:tcPr marT="45725" marB="45725">
                    <a:solidFill>
                      <a:srgbClr val="000090"/>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6987168"/>
              </p:ext>
            </p:extLst>
          </p:nvPr>
        </p:nvGraphicFramePr>
        <p:xfrm>
          <a:off x="520700" y="2353744"/>
          <a:ext cx="8083550" cy="2294456"/>
        </p:xfrm>
        <a:graphic>
          <a:graphicData uri="http://schemas.openxmlformats.org/drawingml/2006/table">
            <a:tbl>
              <a:tblPr/>
              <a:tblGrid>
                <a:gridCol w="4087813"/>
                <a:gridCol w="3995737"/>
              </a:tblGrid>
              <a:tr h="1411553">
                <a:tc>
                  <a:txBody>
                    <a:bodyPr/>
                    <a:lstStyle/>
                    <a:p>
                      <a:pPr marL="285750" marR="0" lvl="0" indent="-285750" algn="l" defTabSz="4572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smtClean="0">
                          <a:ln>
                            <a:noFill/>
                          </a:ln>
                          <a:solidFill>
                            <a:srgbClr val="000000"/>
                          </a:solidFill>
                          <a:effectLst/>
                          <a:latin typeface="Arial" pitchFamily="-1" charset="0"/>
                          <a:ea typeface="ＭＳ Ｐゴシック" pitchFamily="-108" charset="-128"/>
                          <a:cs typeface="ＭＳ Ｐゴシック" pitchFamily="-108" charset="-128"/>
                        </a:rPr>
                        <a:t>4 </a:t>
                      </a: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days </a:t>
                      </a:r>
                      <a:r>
                        <a:rPr kumimoji="0" lang="en-US" sz="2000" b="0" i="0" u="none" strike="noStrike" cap="none" normalizeH="0" baseline="0" dirty="0" smtClean="0">
                          <a:ln>
                            <a:noFill/>
                          </a:ln>
                          <a:solidFill>
                            <a:srgbClr val="000000"/>
                          </a:solidFill>
                          <a:effectLst/>
                          <a:latin typeface="Arial" pitchFamily="-1" charset="0"/>
                          <a:ea typeface="ＭＳ Ｐゴシック" pitchFamily="-108" charset="-128"/>
                          <a:cs typeface="ＭＳ Ｐゴシック" pitchFamily="-108" charset="-128"/>
                        </a:rPr>
                        <a:t>of Team </a:t>
                      </a: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Training</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1" charset="0"/>
                          <a:ea typeface="ＭＳ Ｐゴシック" pitchFamily="-108" charset="-128"/>
                          <a:cs typeface="ＭＳ Ｐゴシック" pitchFamily="-108" charset="-128"/>
                        </a:rPr>
                        <a:t>Tier 2 Team: representative from Tier 1 team, coach, staff with behavioral expertise, administrator, intervention coordinator </a:t>
                      </a:r>
                      <a:endPar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endParaRPr>
                    </a:p>
                  </a:txBody>
                  <a:tcPr marL="91432" marR="91432" marT="40214" marB="402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46593">
                <a:tc>
                  <a:txBody>
                    <a:bodyPr/>
                    <a:lstStyle/>
                    <a:p>
                      <a:pPr marL="285750" marR="0" lvl="0" indent="-285750" algn="l" defTabSz="9144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smtClean="0">
                          <a:ln>
                            <a:noFill/>
                          </a:ln>
                          <a:solidFill>
                            <a:srgbClr val="000000"/>
                          </a:solidFill>
                          <a:effectLst/>
                          <a:latin typeface="Arial" pitchFamily="-1" charset="0"/>
                          <a:ea typeface="ＭＳ Ｐゴシック" pitchFamily="-108" charset="-128"/>
                          <a:cs typeface="ＭＳ Ｐゴシック" pitchFamily="-108" charset="-128"/>
                        </a:rPr>
                        <a:t>2 days of TA per school </a:t>
                      </a:r>
                      <a:endPar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endParaRPr>
                    </a:p>
                  </a:txBody>
                  <a:tcPr marL="91432" marR="91432" marT="40214" marB="402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1" charset="0"/>
                          <a:ea typeface="ＭＳ Ｐゴシック" pitchFamily="-108" charset="-128"/>
                          <a:cs typeface="ＭＳ Ｐゴシック" pitchFamily="-108" charset="-128"/>
                        </a:rPr>
                        <a:t>Coach, Coordinator, Behavior Support Staff </a:t>
                      </a:r>
                      <a:endPar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endParaRPr>
                    </a:p>
                  </a:txBody>
                  <a:tcPr marL="91432" marR="91432" marT="40214" marB="402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pic>
        <p:nvPicPr>
          <p:cNvPr id="5" name="Picture 4"/>
          <p:cNvPicPr>
            <a:picLocks noChangeAspect="1"/>
          </p:cNvPicPr>
          <p:nvPr/>
        </p:nvPicPr>
        <p:blipFill>
          <a:blip r:embed="rId3"/>
          <a:stretch>
            <a:fillRect/>
          </a:stretch>
        </p:blipFill>
        <p:spPr>
          <a:xfrm>
            <a:off x="8077200" y="838200"/>
            <a:ext cx="1066800" cy="1066800"/>
          </a:xfrm>
          <a:prstGeom prst="rect">
            <a:avLst/>
          </a:prstGeom>
        </p:spPr>
      </p:pic>
    </p:spTree>
    <p:extLst>
      <p:ext uri="{BB962C8B-B14F-4D97-AF65-F5344CB8AC3E}">
        <p14:creationId xmlns:p14="http://schemas.microsoft.com/office/powerpoint/2010/main" val="23333607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smtClean="0">
                <a:latin typeface="+mj-lt"/>
              </a:rPr>
              <a:t>1</a:t>
            </a:r>
            <a:r>
              <a:rPr lang="en-US" sz="2200" dirty="0">
                <a:latin typeface="+mj-lt"/>
              </a:rPr>
              <a:t>5</a:t>
            </a:r>
            <a:r>
              <a:rPr lang="en-US" sz="2200" dirty="0" smtClean="0">
                <a:latin typeface="+mj-lt"/>
              </a:rPr>
              <a:t>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2800" b="1" dirty="0">
                <a:solidFill>
                  <a:srgbClr val="0070C0"/>
                </a:solidFill>
              </a:rPr>
              <a:t>Activity:</a:t>
            </a:r>
            <a:br>
              <a:rPr lang="en-US" sz="2800" b="1" dirty="0">
                <a:solidFill>
                  <a:srgbClr val="0070C0"/>
                </a:solidFill>
              </a:rPr>
            </a:br>
            <a:r>
              <a:rPr lang="en-US" sz="2800" dirty="0" smtClean="0">
                <a:solidFill>
                  <a:srgbClr val="0070C0"/>
                </a:solidFill>
              </a:rPr>
              <a:t>Updates on Identifying Students in Need of Additional Supports </a:t>
            </a:r>
            <a:endParaRPr lang="en-US" sz="2800" b="1" i="1" dirty="0">
              <a:solidFill>
                <a:srgbClr val="0070C0"/>
              </a:solidFill>
            </a:endParaRPr>
          </a:p>
        </p:txBody>
      </p:sp>
      <p:sp>
        <p:nvSpPr>
          <p:cNvPr id="139268" name="Rectangle 3"/>
          <p:cNvSpPr>
            <a:spLocks noGrp="1" noChangeArrowheads="1"/>
          </p:cNvSpPr>
          <p:nvPr>
            <p:ph type="body" idx="1"/>
          </p:nvPr>
        </p:nvSpPr>
        <p:spPr>
          <a:xfrm>
            <a:off x="2362200" y="1600200"/>
            <a:ext cx="6477000" cy="4800600"/>
          </a:xfrm>
          <a:solidFill>
            <a:srgbClr val="FFFFFF"/>
          </a:solidFill>
        </p:spPr>
        <p:txBody>
          <a:bodyPr/>
          <a:lstStyle/>
          <a:p>
            <a:pPr eaLnBrk="1" hangingPunct="1">
              <a:lnSpc>
                <a:spcPct val="90000"/>
              </a:lnSpc>
            </a:pPr>
            <a:endParaRPr lang="en-US" sz="2400" b="1" dirty="0" smtClean="0">
              <a:latin typeface="+mj-lt"/>
            </a:endParaRPr>
          </a:p>
          <a:p>
            <a:pPr eaLnBrk="1" hangingPunct="1">
              <a:lnSpc>
                <a:spcPct val="90000"/>
              </a:lnSpc>
            </a:pPr>
            <a:r>
              <a:rPr lang="en-US" sz="2400" dirty="0" smtClean="0">
                <a:latin typeface="+mj-lt"/>
              </a:rPr>
              <a:t>With your team review, </a:t>
            </a:r>
            <a:r>
              <a:rPr lang="en-US" sz="2400" b="1" dirty="0"/>
              <a:t>Identifying Students in Need of Additional Interventions </a:t>
            </a:r>
            <a:r>
              <a:rPr lang="en-US" sz="2400" b="1" dirty="0" smtClean="0"/>
              <a:t>(</a:t>
            </a:r>
            <a:r>
              <a:rPr lang="en-US" sz="2400" b="1" dirty="0" err="1" smtClean="0"/>
              <a:t>pg</a:t>
            </a:r>
            <a:r>
              <a:rPr lang="en-US" sz="2400" b="1" dirty="0" smtClean="0"/>
              <a:t> 42)</a:t>
            </a:r>
            <a:endParaRPr lang="en-US" sz="2400" dirty="0" smtClean="0">
              <a:latin typeface="+mj-lt"/>
            </a:endParaRPr>
          </a:p>
          <a:p>
            <a:pPr eaLnBrk="1" hangingPunct="1">
              <a:lnSpc>
                <a:spcPct val="90000"/>
              </a:lnSpc>
            </a:pPr>
            <a:r>
              <a:rPr lang="en-US" sz="2400" dirty="0" smtClean="0">
                <a:latin typeface="+mj-lt"/>
              </a:rPr>
              <a:t>Share: </a:t>
            </a:r>
            <a:r>
              <a:rPr lang="en-US" sz="2400" b="1" dirty="0" smtClean="0">
                <a:latin typeface="+mj-lt"/>
              </a:rPr>
              <a:t>Request for Assistance Forms </a:t>
            </a:r>
            <a:r>
              <a:rPr lang="en-US" sz="2400" dirty="0" smtClean="0">
                <a:latin typeface="+mj-lt"/>
              </a:rPr>
              <a:t>and </a:t>
            </a:r>
            <a:r>
              <a:rPr lang="en-US" sz="2400" b="1" dirty="0" smtClean="0">
                <a:latin typeface="+mj-lt"/>
              </a:rPr>
              <a:t>Data Sources </a:t>
            </a:r>
            <a:r>
              <a:rPr lang="en-US" sz="2400" dirty="0" smtClean="0">
                <a:latin typeface="+mj-lt"/>
              </a:rPr>
              <a:t>with another team  </a:t>
            </a:r>
            <a:endParaRPr lang="en-US" sz="2400" b="1" dirty="0" smtClean="0">
              <a:latin typeface="+mj-lt"/>
            </a:endParaRPr>
          </a:p>
          <a:p>
            <a:pPr eaLnBrk="1" hangingPunct="1">
              <a:lnSpc>
                <a:spcPct val="90000"/>
              </a:lnSpc>
            </a:pPr>
            <a:r>
              <a:rPr lang="en-US" sz="2400" dirty="0" smtClean="0">
                <a:latin typeface="+mj-lt"/>
              </a:rPr>
              <a:t>With your team, update</a:t>
            </a:r>
            <a:r>
              <a:rPr lang="en-US" sz="2400" b="1" dirty="0" smtClean="0">
                <a:latin typeface="+mj-lt"/>
              </a:rPr>
              <a:t>:</a:t>
            </a:r>
          </a:p>
          <a:p>
            <a:pPr lvl="1" eaLnBrk="1" hangingPunct="1">
              <a:lnSpc>
                <a:spcPct val="90000"/>
              </a:lnSpc>
            </a:pPr>
            <a:r>
              <a:rPr lang="en-US" sz="2000" b="1" dirty="0" smtClean="0">
                <a:latin typeface="+mj-lt"/>
              </a:rPr>
              <a:t>Staff training and communication</a:t>
            </a:r>
          </a:p>
          <a:p>
            <a:pPr lvl="1" eaLnBrk="1" hangingPunct="1">
              <a:lnSpc>
                <a:spcPct val="90000"/>
              </a:lnSpc>
            </a:pPr>
            <a:r>
              <a:rPr lang="en-US" sz="2000" b="1" dirty="0" smtClean="0">
                <a:latin typeface="+mj-lt"/>
              </a:rPr>
              <a:t>Screening Routines (how often?) </a:t>
            </a:r>
          </a:p>
          <a:p>
            <a:pPr lvl="1" eaLnBrk="1" hangingPunct="1">
              <a:lnSpc>
                <a:spcPct val="90000"/>
              </a:lnSpc>
            </a:pPr>
            <a:r>
              <a:rPr lang="en-US" sz="2000" b="1" dirty="0" smtClean="0">
                <a:latin typeface="+mj-lt"/>
              </a:rPr>
              <a:t>Decision Rules (entry/access)</a:t>
            </a:r>
            <a:endParaRPr lang="en-US" sz="2400" dirty="0">
              <a:latin typeface="+mj-lt"/>
            </a:endParaRPr>
          </a:p>
          <a:p>
            <a:pPr eaLnBrk="1" hangingPunct="1">
              <a:lnSpc>
                <a:spcPct val="90000"/>
              </a:lnSpc>
            </a:pPr>
            <a:endParaRPr lang="en-US" sz="900" dirty="0">
              <a:latin typeface="+mj-lt"/>
            </a:endParaRPr>
          </a:p>
          <a:p>
            <a:pPr eaLnBrk="1" hangingPunct="1">
              <a:lnSpc>
                <a:spcPct val="90000"/>
              </a:lnSpc>
            </a:pPr>
            <a:r>
              <a:rPr lang="en-US" sz="2400" dirty="0">
                <a:latin typeface="+mj-lt"/>
              </a:rPr>
              <a:t>Add items to your </a:t>
            </a:r>
            <a:r>
              <a:rPr lang="en-US" sz="2400" b="1" dirty="0">
                <a:latin typeface="+mj-lt"/>
              </a:rPr>
              <a:t>Action Plan</a:t>
            </a:r>
            <a:r>
              <a:rPr lang="en-US" sz="2400" dirty="0">
                <a:latin typeface="+mj-lt"/>
              </a:rPr>
              <a:t> as necessary</a:t>
            </a:r>
          </a:p>
          <a:p>
            <a:pPr eaLnBrk="1" hangingPunct="1">
              <a:lnSpc>
                <a:spcPct val="90000"/>
              </a:lnSpc>
            </a:pPr>
            <a:endParaRPr lang="en-US" sz="900" dirty="0">
              <a:latin typeface="+mj-lt"/>
            </a:endParaRPr>
          </a:p>
          <a:p>
            <a:pPr eaLnBrk="1" hangingPunct="1">
              <a:lnSpc>
                <a:spcPct val="90000"/>
              </a:lnSpc>
            </a:pPr>
            <a:r>
              <a:rPr lang="en-US" sz="2400" dirty="0">
                <a:latin typeface="+mj-lt"/>
              </a:rPr>
              <a:t>Present 2-3 “</a:t>
            </a:r>
            <a:r>
              <a:rPr lang="en-US" sz="2400" b="1" dirty="0">
                <a:latin typeface="+mj-lt"/>
              </a:rPr>
              <a:t>big ideas</a:t>
            </a:r>
            <a:r>
              <a:rPr lang="en-US" sz="2400" dirty="0">
                <a:latin typeface="+mj-lt"/>
              </a:rPr>
              <a:t>” from your group (1 min. reports) </a:t>
            </a: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02001484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1249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75111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7168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Selecting and Adopting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charset="2"/>
              <a:buChar char="q"/>
            </a:pPr>
            <a:r>
              <a:rPr lang="en-US" sz="2400" dirty="0"/>
              <a:t>Consistent, standardized implementation across students</a:t>
            </a:r>
          </a:p>
          <a:p>
            <a:pPr lvl="0">
              <a:buFont typeface="Wingdings" charset="2"/>
              <a:buChar char="q"/>
            </a:pPr>
            <a:r>
              <a:rPr lang="en-US" sz="2400" dirty="0"/>
              <a:t>Easily accessible (e.g., within a few days of referral)</a:t>
            </a:r>
          </a:p>
          <a:p>
            <a:pPr lvl="0">
              <a:buFont typeface="Wingdings" charset="2"/>
              <a:buChar char="q"/>
            </a:pPr>
            <a:r>
              <a:rPr lang="en-US" sz="2400" dirty="0"/>
              <a:t>Continuous availability</a:t>
            </a:r>
          </a:p>
          <a:p>
            <a:pPr lvl="0">
              <a:buFont typeface="Wingdings" charset="2"/>
              <a:buChar char="q"/>
            </a:pPr>
            <a:r>
              <a:rPr lang="en-US" sz="2400" dirty="0"/>
              <a:t>Implemented by all school staff</a:t>
            </a:r>
          </a:p>
          <a:p>
            <a:pPr lvl="0">
              <a:buFont typeface="Wingdings" charset="2"/>
              <a:buChar char="q"/>
            </a:pPr>
            <a:r>
              <a:rPr lang="en-US" sz="2400" dirty="0"/>
              <a:t>Consistent with and extra doses of school-wide expectation and interventions</a:t>
            </a:r>
          </a:p>
          <a:p>
            <a:pPr lvl="0">
              <a:buFont typeface="Wingdings" charset="2"/>
              <a:buChar char="q"/>
            </a:pPr>
            <a:r>
              <a:rPr lang="en-US" sz="2400" dirty="0"/>
              <a:t>Must prompt and teach new/alternative behavior</a:t>
            </a:r>
          </a:p>
          <a:p>
            <a:pPr lvl="0">
              <a:buFont typeface="Wingdings" charset="2"/>
              <a:buChar char="q"/>
            </a:pPr>
            <a:r>
              <a:rPr lang="en-US" sz="2400" dirty="0"/>
              <a:t>Can be modified based on assessment (i.e., function of behavior)</a:t>
            </a:r>
          </a:p>
          <a:p>
            <a:pPr lvl="0">
              <a:buFont typeface="Wingdings" charset="2"/>
              <a:buChar char="q"/>
            </a:pPr>
            <a:r>
              <a:rPr lang="en-US" sz="2400" dirty="0"/>
              <a:t>Continuous monitoring (data-used for decision making)</a:t>
            </a:r>
          </a:p>
          <a:p>
            <a:pPr>
              <a:buFont typeface="Wingdings" charset="2"/>
              <a:buChar char="q"/>
            </a:pPr>
            <a:r>
              <a:rPr lang="en-US" sz="2400" dirty="0"/>
              <a:t>Plans for generalization and maintenance </a:t>
            </a:r>
            <a:endParaRPr lang="en-US" sz="44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18496792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C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a:ln>
            <a:solidFill>
              <a:srgbClr val="008F00"/>
            </a:solidFill>
          </a:ln>
        </p:spPr>
        <p:txBody>
          <a:bodyPr/>
          <a:lstStyle/>
          <a:p>
            <a:r>
              <a:rPr lang="en-US" dirty="0" smtClean="0">
                <a:solidFill>
                  <a:schemeClr val="bg1"/>
                </a:solidFill>
              </a:rPr>
              <a:t>Evaluating Interventions</a:t>
            </a:r>
            <a:endParaRPr lang="en-US" dirty="0">
              <a:solidFill>
                <a:schemeClr val="bg1"/>
              </a:solidFill>
            </a:endParaRPr>
          </a:p>
        </p:txBody>
      </p:sp>
      <p:sp>
        <p:nvSpPr>
          <p:cNvPr id="3" name="Content Placeholder 2"/>
          <p:cNvSpPr>
            <a:spLocks noGrp="1"/>
          </p:cNvSpPr>
          <p:nvPr>
            <p:ph idx="1"/>
          </p:nvPr>
        </p:nvSpPr>
        <p:spPr>
          <a:xfrm>
            <a:off x="457200" y="1219200"/>
            <a:ext cx="8229600" cy="4525963"/>
          </a:xfrm>
        </p:spPr>
        <p:txBody>
          <a:bodyPr/>
          <a:lstStyle/>
          <a:p>
            <a:pPr marL="0" indent="0">
              <a:buNone/>
            </a:pPr>
            <a:endParaRPr lang="en-US" sz="2400" dirty="0"/>
          </a:p>
          <a:p>
            <a:pPr lvl="0"/>
            <a:r>
              <a:rPr lang="en-US" sz="2400" dirty="0"/>
              <a:t>Is the Tier 2 intervention aligned with our Tier 1 systems and practices?</a:t>
            </a:r>
          </a:p>
          <a:p>
            <a:pPr lvl="0"/>
            <a:r>
              <a:rPr lang="en-US" sz="2400" dirty="0"/>
              <a:t>Is the intervention empirically validated? (see references below, and sites that review interventions such as the National Center on Intensive Intervention </a:t>
            </a:r>
            <a:r>
              <a:rPr lang="en-US" sz="2400" dirty="0" smtClean="0">
                <a:hlinkClick r:id="rId3"/>
              </a:rPr>
              <a:t>www.intensiveintervention.org</a:t>
            </a:r>
            <a:r>
              <a:rPr lang="en-US" sz="2400" dirty="0" smtClean="0"/>
              <a:t>; or What Works Clearinghouse) </a:t>
            </a:r>
            <a:endParaRPr lang="en-US" sz="2400" dirty="0"/>
          </a:p>
          <a:p>
            <a:pPr lvl="0"/>
            <a:r>
              <a:rPr lang="en-US" sz="2400" dirty="0"/>
              <a:t>Does the intervention align with the culture of our school, our current priorities, and the needs of our students? </a:t>
            </a:r>
          </a:p>
          <a:p>
            <a:pPr lvl="0"/>
            <a:r>
              <a:rPr lang="en-US" sz="2400" dirty="0"/>
              <a:t>Do we have the capacity and have we developed the systems to support this intervention (e.g., personnel, training, cost)?  </a:t>
            </a:r>
          </a:p>
          <a:p>
            <a:endParaRPr lang="en-US" sz="2400"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153400" y="998538"/>
            <a:ext cx="838200" cy="838200"/>
          </a:xfrm>
          <a:prstGeom prst="rect">
            <a:avLst/>
          </a:prstGeom>
          <a:noFill/>
          <a:ln>
            <a:noFill/>
          </a:ln>
        </p:spPr>
      </p:pic>
    </p:spTree>
    <p:extLst>
      <p:ext uri="{BB962C8B-B14F-4D97-AF65-F5344CB8AC3E}">
        <p14:creationId xmlns:p14="http://schemas.microsoft.com/office/powerpoint/2010/main" val="25270183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198" y="752475"/>
          <a:ext cx="7397240" cy="5472907"/>
        </p:xfrm>
        <a:graphic>
          <a:graphicData uri="http://schemas.openxmlformats.org/drawingml/2006/table">
            <a:tbl>
              <a:tblPr firstRow="1" firstCol="1" bandRow="1">
                <a:tableStyleId>{2D5ABB26-0587-4C30-8999-92F81FD0307C}</a:tableStyleId>
              </a:tblPr>
              <a:tblGrid>
                <a:gridCol w="1232683"/>
                <a:gridCol w="1232683"/>
                <a:gridCol w="1232683"/>
                <a:gridCol w="1232683"/>
                <a:gridCol w="1233254"/>
                <a:gridCol w="1233254"/>
              </a:tblGrid>
              <a:tr h="353091">
                <a:tc>
                  <a:txBody>
                    <a:bodyPr/>
                    <a:lstStyle/>
                    <a:p>
                      <a:pPr marL="0" marR="0">
                        <a:spcBef>
                          <a:spcPts val="0"/>
                        </a:spcBef>
                        <a:spcAft>
                          <a:spcPts val="0"/>
                        </a:spcAft>
                      </a:pPr>
                      <a:r>
                        <a:rPr lang="en-US" sz="1000" dirty="0">
                          <a:effectLst/>
                        </a:rPr>
                        <a:t>Support</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Description</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School-wide Data:</a:t>
                      </a:r>
                    </a:p>
                    <a:p>
                      <a:pPr marL="0" marR="0">
                        <a:spcBef>
                          <a:spcPts val="0"/>
                        </a:spcBef>
                        <a:spcAft>
                          <a:spcPts val="0"/>
                        </a:spcAft>
                      </a:pPr>
                      <a:r>
                        <a:rPr lang="en-US" sz="1000">
                          <a:effectLst/>
                        </a:rPr>
                        <a:t>Entry Criteria</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Data to monitor Fidelity</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Data to monitor</a:t>
                      </a:r>
                    </a:p>
                    <a:p>
                      <a:pPr marL="0" marR="0">
                        <a:spcBef>
                          <a:spcPts val="0"/>
                        </a:spcBef>
                        <a:spcAft>
                          <a:spcPts val="0"/>
                        </a:spcAft>
                      </a:pPr>
                      <a:r>
                        <a:rPr lang="en-US" sz="1000">
                          <a:effectLst/>
                        </a:rPr>
                        <a:t>Progress</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Exit Criteria</a:t>
                      </a:r>
                      <a:br>
                        <a:rPr lang="en-US" sz="1000" dirty="0">
                          <a:effectLst/>
                        </a:rPr>
                      </a:br>
                      <a:r>
                        <a:rPr lang="en-US" sz="1000" dirty="0">
                          <a:effectLst/>
                        </a:rPr>
                        <a:t>(Decision Rules)</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8908">
                <a:tc>
                  <a:txBody>
                    <a:bodyPr/>
                    <a:lstStyle/>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5454">
                <a:tc>
                  <a:txBody>
                    <a:bodyPr/>
                    <a:lstStyle/>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5454">
                <a:tc>
                  <a:txBody>
                    <a:bodyPr/>
                    <a:lstStyle/>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a:effectLst/>
                        </a:rPr>
                        <a:t> </a:t>
                      </a:r>
                      <a:endParaRPr lang="en-US" sz="100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00" dirty="0">
                          <a:effectLst/>
                        </a:rPr>
                        <a:t> </a:t>
                      </a:r>
                      <a:endParaRPr lang="en-US" sz="1000" dirty="0">
                        <a:effectLst/>
                        <a:latin typeface="Calibri" charset="0"/>
                        <a:ea typeface="Calibri" charset="0"/>
                        <a:cs typeface="Times New Roman" charset="0"/>
                      </a:endParaRPr>
                    </a:p>
                  </a:txBody>
                  <a:tcPr marL="54750" marR="54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7218" name="TextBox 2"/>
          <p:cNvSpPr txBox="1">
            <a:spLocks noChangeArrowheads="1"/>
          </p:cNvSpPr>
          <p:nvPr/>
        </p:nvSpPr>
        <p:spPr bwMode="auto">
          <a:xfrm>
            <a:off x="457200" y="228600"/>
            <a:ext cx="7315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t>Tier 2 Intervention Grid</a:t>
            </a:r>
          </a:p>
        </p:txBody>
      </p:sp>
      <p:sp>
        <p:nvSpPr>
          <p:cNvPr id="4" name="Rectangle 3"/>
          <p:cNvSpPr/>
          <p:nvPr/>
        </p:nvSpPr>
        <p:spPr>
          <a:xfrm>
            <a:off x="2819400" y="758571"/>
            <a:ext cx="5035038" cy="5466811"/>
          </a:xfrm>
          <a:prstGeom prst="rect">
            <a:avLst/>
          </a:prstGeom>
          <a:noFill/>
          <a:ln w="38100" cmpd="sng">
            <a:solidFill>
              <a:srgbClr val="183A9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457198" y="3276600"/>
            <a:ext cx="2362202" cy="1569660"/>
          </a:xfrm>
          <a:prstGeom prst="rect">
            <a:avLst/>
          </a:prstGeom>
          <a:solidFill>
            <a:srgbClr val="1C3B97"/>
          </a:solidFill>
        </p:spPr>
        <p:txBody>
          <a:bodyPr wrap="square">
            <a:spAutoFit/>
          </a:bodyPr>
          <a:lstStyle/>
          <a:p>
            <a:pPr algn="ctr">
              <a:defRPr/>
            </a:pPr>
            <a:r>
              <a:rPr lang="en-US" sz="2400" b="1" dirty="0" smtClean="0">
                <a:solidFill>
                  <a:schemeClr val="bg1"/>
                </a:solidFill>
                <a:effectLst>
                  <a:outerShdw blurRad="50800" dist="38100" dir="2700000" algn="tl" rotWithShape="0">
                    <a:prstClr val="black">
                      <a:alpha val="40000"/>
                    </a:prstClr>
                  </a:outerShdw>
                </a:effectLst>
              </a:rPr>
              <a:t>Consider data systems currently in place</a:t>
            </a:r>
            <a:endParaRPr lang="en-US" sz="2400" b="1" dirty="0">
              <a:solidFill>
                <a:schemeClr val="bg1"/>
              </a:solidFill>
              <a:effectLst>
                <a:outerShdw blurRad="50800" dist="38100" dir="2700000" algn="tl" rotWithShape="0">
                  <a:prstClr val="black">
                    <a:alpha val="40000"/>
                  </a:prstClr>
                </a:outerShdw>
              </a:effectLst>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353300" y="504392"/>
            <a:ext cx="838200" cy="838200"/>
          </a:xfrm>
          <a:prstGeom prst="rect">
            <a:avLst/>
          </a:prstGeom>
          <a:noFill/>
          <a:ln>
            <a:noFill/>
          </a:ln>
        </p:spPr>
      </p:pic>
    </p:spTree>
    <p:extLst>
      <p:ext uri="{BB962C8B-B14F-4D97-AF65-F5344CB8AC3E}">
        <p14:creationId xmlns:p14="http://schemas.microsoft.com/office/powerpoint/2010/main" val="6565742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4000" dirty="0" smtClean="0">
                <a:solidFill>
                  <a:schemeClr val="bg1"/>
                </a:solidFill>
              </a:rPr>
              <a:t>Considerations for Implementation</a:t>
            </a:r>
            <a:endParaRPr lang="en-US" sz="4000" dirty="0">
              <a:solidFill>
                <a:schemeClr val="bg1"/>
              </a:solidFill>
            </a:endParaRPr>
          </a:p>
        </p:txBody>
      </p:sp>
      <p:sp>
        <p:nvSpPr>
          <p:cNvPr id="3" name="Content Placeholder 2"/>
          <p:cNvSpPr>
            <a:spLocks noGrp="1"/>
          </p:cNvSpPr>
          <p:nvPr>
            <p:ph idx="1"/>
          </p:nvPr>
        </p:nvSpPr>
        <p:spPr/>
        <p:txBody>
          <a:bodyPr/>
          <a:lstStyle/>
          <a:p>
            <a:r>
              <a:rPr lang="en-US" dirty="0" smtClean="0"/>
              <a:t>Needs of Students</a:t>
            </a:r>
          </a:p>
          <a:p>
            <a:r>
              <a:rPr lang="en-US" dirty="0" smtClean="0"/>
              <a:t>Fit with current initiatives, priorities, structures and supports, and parent/community values</a:t>
            </a:r>
          </a:p>
          <a:p>
            <a:r>
              <a:rPr lang="en-US" dirty="0" smtClean="0"/>
              <a:t>Resources Availability</a:t>
            </a:r>
          </a:p>
          <a:p>
            <a:r>
              <a:rPr lang="en-US" dirty="0" smtClean="0"/>
              <a:t>Evidence</a:t>
            </a:r>
          </a:p>
          <a:p>
            <a:r>
              <a:rPr lang="en-US" dirty="0" smtClean="0"/>
              <a:t>Readiness for Replication of the program</a:t>
            </a:r>
          </a:p>
          <a:p>
            <a:r>
              <a:rPr lang="en-US" dirty="0" smtClean="0"/>
              <a:t>Capacity to Implement</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77200" y="998538"/>
            <a:ext cx="838200" cy="838200"/>
          </a:xfrm>
          <a:prstGeom prst="rect">
            <a:avLst/>
          </a:prstGeom>
          <a:noFill/>
          <a:ln>
            <a:noFill/>
          </a:ln>
        </p:spPr>
      </p:pic>
      <p:pic>
        <p:nvPicPr>
          <p:cNvPr id="5" name="Picture 4"/>
          <p:cNvPicPr>
            <a:picLocks noChangeAspect="1"/>
          </p:cNvPicPr>
          <p:nvPr/>
        </p:nvPicPr>
        <p:blipFill>
          <a:blip r:embed="rId4"/>
          <a:stretch>
            <a:fillRect/>
          </a:stretch>
        </p:blipFill>
        <p:spPr>
          <a:xfrm>
            <a:off x="5562600" y="6342231"/>
            <a:ext cx="1809750" cy="523875"/>
          </a:xfrm>
          <a:prstGeom prst="rect">
            <a:avLst/>
          </a:prstGeom>
        </p:spPr>
      </p:pic>
    </p:spTree>
    <p:extLst>
      <p:ext uri="{BB962C8B-B14F-4D97-AF65-F5344CB8AC3E}">
        <p14:creationId xmlns:p14="http://schemas.microsoft.com/office/powerpoint/2010/main" val="3216409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smtClean="0">
                <a:latin typeface="+mj-lt"/>
              </a:rPr>
              <a:t>10 minutes</a:t>
            </a:r>
            <a:endParaRPr lang="en-US" sz="2200" dirty="0">
              <a:latin typeface="+mj-lt"/>
            </a:endParaRPr>
          </a:p>
        </p:txBody>
      </p:sp>
      <p:sp>
        <p:nvSpPr>
          <p:cNvPr id="139267" name="Rectangle 2"/>
          <p:cNvSpPr>
            <a:spLocks noGrp="1" noChangeArrowheads="1"/>
          </p:cNvSpPr>
          <p:nvPr>
            <p:ph type="title"/>
          </p:nvPr>
        </p:nvSpPr>
        <p:spPr>
          <a:xfrm>
            <a:off x="228600" y="152400"/>
            <a:ext cx="8686800" cy="1295400"/>
          </a:xfrm>
          <a:solidFill>
            <a:srgbClr val="FFFFFF"/>
          </a:solidFill>
        </p:spPr>
        <p:txBody>
          <a:bodyPr anchor="ctr"/>
          <a:lstStyle/>
          <a:p>
            <a:pPr eaLnBrk="1" hangingPunct="1"/>
            <a:r>
              <a:rPr lang="en-US" sz="3200" b="1" dirty="0">
                <a:solidFill>
                  <a:srgbClr val="0070C0"/>
                </a:solidFill>
              </a:rPr>
              <a:t>Activity:</a:t>
            </a:r>
            <a:br>
              <a:rPr lang="en-US" sz="3200" b="1" dirty="0">
                <a:solidFill>
                  <a:srgbClr val="0070C0"/>
                </a:solidFill>
              </a:rPr>
            </a:br>
            <a:r>
              <a:rPr lang="en-US" sz="2800" dirty="0">
                <a:solidFill>
                  <a:srgbClr val="0070C0"/>
                </a:solidFill>
              </a:rPr>
              <a:t>Updates on </a:t>
            </a:r>
            <a:r>
              <a:rPr lang="en-US" sz="2800" dirty="0" smtClean="0">
                <a:solidFill>
                  <a:srgbClr val="0070C0"/>
                </a:solidFill>
              </a:rPr>
              <a:t>Selecting </a:t>
            </a:r>
            <a:r>
              <a:rPr lang="en-US" sz="2800" dirty="0">
                <a:solidFill>
                  <a:srgbClr val="0070C0"/>
                </a:solidFill>
              </a:rPr>
              <a:t>and </a:t>
            </a:r>
            <a:r>
              <a:rPr lang="en-US" sz="2800" dirty="0" smtClean="0">
                <a:solidFill>
                  <a:srgbClr val="0070C0"/>
                </a:solidFill>
              </a:rPr>
              <a:t>Adopting </a:t>
            </a:r>
            <a:r>
              <a:rPr lang="en-US" sz="2800" dirty="0">
                <a:solidFill>
                  <a:srgbClr val="0070C0"/>
                </a:solidFill>
              </a:rPr>
              <a:t>Appropriate Tier 2 Practices for Your </a:t>
            </a:r>
            <a:r>
              <a:rPr lang="en-US" sz="2800" dirty="0" smtClean="0">
                <a:solidFill>
                  <a:srgbClr val="0070C0"/>
                </a:solidFill>
              </a:rPr>
              <a:t>School</a:t>
            </a:r>
            <a:endParaRPr lang="en-US" sz="2800" dirty="0">
              <a:solidFill>
                <a:srgbClr val="0070C0"/>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200" dirty="0" smtClean="0">
                <a:latin typeface="+mj-lt"/>
              </a:rPr>
              <a:t>With your team review, </a:t>
            </a:r>
            <a:r>
              <a:rPr lang="en-US" sz="2400" b="1" dirty="0"/>
              <a:t>Evaluating Tier 2 Interventions </a:t>
            </a:r>
            <a:r>
              <a:rPr lang="en-US" sz="2400" b="1" dirty="0" smtClean="0"/>
              <a:t>(pg. 46)</a:t>
            </a:r>
            <a:endParaRPr lang="en-US" sz="2200" dirty="0" smtClean="0">
              <a:latin typeface="+mj-lt"/>
            </a:endParaRPr>
          </a:p>
          <a:p>
            <a:pPr eaLnBrk="1" hangingPunct="1">
              <a:lnSpc>
                <a:spcPct val="90000"/>
              </a:lnSpc>
            </a:pPr>
            <a:r>
              <a:rPr lang="en-US" sz="2200" dirty="0" smtClean="0">
                <a:latin typeface="+mj-lt"/>
              </a:rPr>
              <a:t>Revisit Decision Process for Evaluating Interventions</a:t>
            </a:r>
          </a:p>
          <a:p>
            <a:pPr eaLnBrk="1" hangingPunct="1">
              <a:lnSpc>
                <a:spcPct val="90000"/>
              </a:lnSpc>
            </a:pPr>
            <a:r>
              <a:rPr lang="en-US" sz="2200" dirty="0" smtClean="0">
                <a:latin typeface="+mj-lt"/>
              </a:rPr>
              <a:t>Review Intervention Grid</a:t>
            </a:r>
          </a:p>
          <a:p>
            <a:pPr eaLnBrk="1" hangingPunct="1">
              <a:lnSpc>
                <a:spcPct val="90000"/>
              </a:lnSpc>
            </a:pPr>
            <a:r>
              <a:rPr lang="en-US" sz="2200" dirty="0" smtClean="0">
                <a:latin typeface="+mj-lt"/>
              </a:rPr>
              <a:t>Update your action plan </a:t>
            </a:r>
            <a:endParaRPr lang="en-US" sz="1000" dirty="0" smtClean="0">
              <a:latin typeface="+mj-lt"/>
            </a:endParaRPr>
          </a:p>
          <a:p>
            <a:pPr eaLnBrk="1" hangingPunct="1">
              <a:lnSpc>
                <a:spcPct val="90000"/>
              </a:lnSpc>
            </a:pPr>
            <a:r>
              <a:rPr lang="en-US" sz="2200" dirty="0" smtClean="0">
                <a:latin typeface="+mj-lt"/>
              </a:rPr>
              <a:t>Present 2-3 “</a:t>
            </a:r>
            <a:r>
              <a:rPr lang="en-US" sz="2200" b="1" dirty="0" smtClean="0">
                <a:latin typeface="+mj-lt"/>
              </a:rPr>
              <a:t>big ideas</a:t>
            </a:r>
            <a:r>
              <a:rPr lang="en-US" sz="2200" dirty="0" smtClean="0">
                <a:latin typeface="+mj-lt"/>
              </a:rPr>
              <a:t>” from your group (1 min. reports) including interventions (more than 1!) you have selected or updated </a:t>
            </a:r>
          </a:p>
          <a:p>
            <a:pPr eaLnBrk="1" hangingPunct="1">
              <a:lnSpc>
                <a:spcPct val="90000"/>
              </a:lnSpc>
            </a:pPr>
            <a:endParaRPr lang="en-US" sz="2200" dirty="0" smtClean="0">
              <a:latin typeface="+mj-lt"/>
            </a:endParaRPr>
          </a:p>
        </p:txBody>
      </p:sp>
      <p:pic>
        <p:nvPicPr>
          <p:cNvPr id="10" name="Picture 9"/>
          <p:cNvPicPr>
            <a:picLocks noChangeAspect="1"/>
          </p:cNvPicPr>
          <p:nvPr/>
        </p:nvPicPr>
        <p:blipFill>
          <a:blip r:embed="rId3"/>
          <a:stretch>
            <a:fillRect/>
          </a:stretch>
        </p:blipFill>
        <p:spPr>
          <a:xfrm>
            <a:off x="8153400" y="1143000"/>
            <a:ext cx="1066800" cy="1066800"/>
          </a:xfrm>
          <a:prstGeom prst="rect">
            <a:avLst/>
          </a:prstGeom>
        </p:spPr>
      </p:pic>
    </p:spTree>
    <p:extLst>
      <p:ext uri="{BB962C8B-B14F-4D97-AF65-F5344CB8AC3E}">
        <p14:creationId xmlns:p14="http://schemas.microsoft.com/office/powerpoint/2010/main" val="296746932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4294967295"/>
          </p:nvPr>
        </p:nvPicPr>
        <p:blipFill>
          <a:blip r:embed="rId3"/>
          <a:srcRect l="7029" r="7029"/>
          <a:stretch>
            <a:fillRect/>
          </a:stretch>
        </p:blipFill>
        <p:spPr>
          <a:xfrm>
            <a:off x="152400" y="1905000"/>
            <a:ext cx="3733800" cy="4221163"/>
          </a:xfrm>
        </p:spPr>
      </p:pic>
      <p:sp>
        <p:nvSpPr>
          <p:cNvPr id="9" name="Content Placeholder 8"/>
          <p:cNvSpPr>
            <a:spLocks noGrp="1"/>
          </p:cNvSpPr>
          <p:nvPr>
            <p:ph sz="half" idx="4294967295"/>
          </p:nvPr>
        </p:nvSpPr>
        <p:spPr>
          <a:xfrm>
            <a:off x="4191000" y="1447800"/>
            <a:ext cx="4724400" cy="4678363"/>
          </a:xfrm>
        </p:spPr>
        <p:txBody>
          <a:bodyPr>
            <a:normAutofit lnSpcReduction="10000"/>
          </a:bodyPr>
          <a:lstStyle/>
          <a:p>
            <a:pPr marL="0" indent="0">
              <a:buNone/>
            </a:pPr>
            <a:r>
              <a:rPr lang="en-US" b="1" dirty="0" smtClean="0">
                <a:solidFill>
                  <a:srgbClr val="008F00"/>
                </a:solidFill>
                <a:cs typeface="Arial"/>
              </a:rPr>
              <a:t>For Tier 2 to be effective, teams need to:</a:t>
            </a:r>
          </a:p>
          <a:p>
            <a:r>
              <a:rPr lang="en-US" sz="2600" dirty="0" smtClean="0">
                <a:cs typeface="Arial"/>
              </a:rPr>
              <a:t>Have processes and procedures in place</a:t>
            </a:r>
          </a:p>
          <a:p>
            <a:r>
              <a:rPr lang="en-US" sz="2600" dirty="0" smtClean="0">
                <a:cs typeface="Arial"/>
              </a:rPr>
              <a:t>Consistently implement school-wide expectations</a:t>
            </a:r>
          </a:p>
          <a:p>
            <a:r>
              <a:rPr lang="en-US" sz="2600" dirty="0" smtClean="0">
                <a:cs typeface="Arial"/>
              </a:rPr>
              <a:t>Design interventions for groups of students</a:t>
            </a:r>
          </a:p>
          <a:p>
            <a:r>
              <a:rPr lang="en-US" sz="2600" dirty="0" smtClean="0">
                <a:cs typeface="Arial"/>
              </a:rPr>
              <a:t>Be systematic in aligning interventions to support behavior</a:t>
            </a:r>
            <a:endParaRPr lang="en-US" sz="2600" dirty="0">
              <a:cs typeface="Arial"/>
            </a:endParaRPr>
          </a:p>
        </p:txBody>
      </p:sp>
      <p:sp>
        <p:nvSpPr>
          <p:cNvPr id="2" name="Title 1"/>
          <p:cNvSpPr>
            <a:spLocks noGrp="1"/>
          </p:cNvSpPr>
          <p:nvPr>
            <p:ph type="title" idx="4294967295"/>
          </p:nvPr>
        </p:nvSpPr>
        <p:spPr>
          <a:xfrm>
            <a:off x="152400" y="185738"/>
            <a:ext cx="8763000" cy="1020762"/>
          </a:xfrm>
          <a:solidFill>
            <a:srgbClr val="008F00"/>
          </a:solidFill>
        </p:spPr>
        <p:txBody>
          <a:bodyPr>
            <a:normAutofit/>
          </a:bodyPr>
          <a:lstStyle/>
          <a:p>
            <a:r>
              <a:rPr lang="en-US" sz="3600" dirty="0" smtClean="0"/>
              <a:t>Just tell us </a:t>
            </a:r>
            <a:r>
              <a:rPr lang="en-US" sz="3600" dirty="0" smtClean="0">
                <a:solidFill>
                  <a:schemeClr val="bg1"/>
                </a:solidFill>
              </a:rPr>
              <a:t>what</a:t>
            </a:r>
            <a:r>
              <a:rPr lang="en-US" sz="3600" dirty="0" smtClean="0"/>
              <a:t> interventions to do!</a:t>
            </a:r>
            <a:endParaRPr lang="en-US" sz="3600" dirty="0"/>
          </a:p>
        </p:txBody>
      </p:sp>
      <p:pic>
        <p:nvPicPr>
          <p:cNvPr id="5" name="Picture 4"/>
          <p:cNvPicPr>
            <a:picLocks noChangeAspect="1"/>
          </p:cNvPicPr>
          <p:nvPr/>
        </p:nvPicPr>
        <p:blipFill>
          <a:blip r:embed="rId4"/>
          <a:stretch>
            <a:fillRect/>
          </a:stretch>
        </p:blipFill>
        <p:spPr>
          <a:xfrm>
            <a:off x="145774" y="6245225"/>
            <a:ext cx="2243387" cy="640080"/>
          </a:xfrm>
          <a:prstGeom prst="rect">
            <a:avLst/>
          </a:prstGeom>
        </p:spPr>
      </p:pic>
    </p:spTree>
    <p:extLst>
      <p:ext uri="{BB962C8B-B14F-4D97-AF65-F5344CB8AC3E}">
        <p14:creationId xmlns:p14="http://schemas.microsoft.com/office/powerpoint/2010/main" val="42849522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70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533400"/>
            <a:ext cx="1142494" cy="1143000"/>
          </a:xfrm>
          <a:prstGeom prst="rect">
            <a:avLst/>
          </a:prstGeom>
          <a:noFill/>
          <a:ln>
            <a:noFill/>
          </a:ln>
        </p:spPr>
      </p:pic>
      <p:sp>
        <p:nvSpPr>
          <p:cNvPr id="2" name="Rounded Rectangle 1"/>
          <p:cNvSpPr/>
          <p:nvPr/>
        </p:nvSpPr>
        <p:spPr>
          <a:xfrm>
            <a:off x="457200" y="2667000"/>
            <a:ext cx="8077200" cy="3810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82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5" presetClass="emph" presetSubtype="0" nodeType="withEffect">
                                  <p:stCondLst>
                                    <p:cond delay="0"/>
                                  </p:stCondLst>
                                  <p:iterate type="lt">
                                    <p:tmAbs val="25"/>
                                  </p:iterate>
                                  <p:childTnLst>
                                    <p:set>
                                      <p:cBhvr override="childStyle">
                                        <p:cTn id="8" dur="indefinite"/>
                                        <p:tgtEl>
                                          <p:spTgt spid="71683">
                                            <p:txEl>
                                              <p:pRg st="3" end="3"/>
                                            </p:txEl>
                                          </p:spTgt>
                                        </p:tgtEl>
                                        <p:attrNameLst>
                                          <p:attrName>style.fontWeight</p:attrName>
                                        </p:attrNameLst>
                                      </p:cBhvr>
                                      <p:to>
                                        <p:strVal val="bold"/>
                                      </p:to>
                                    </p:set>
                                  </p:childTnLst>
                                </p:cTn>
                              </p:par>
                            </p:childTnLst>
                          </p:cTn>
                        </p:par>
                        <p:par>
                          <p:cTn id="9" fill="hold">
                            <p:stCondLst>
                              <p:cond delay="1250"/>
                            </p:stCondLst>
                            <p:childTnLst>
                              <p:par>
                                <p:cTn id="10" presetID="1" presetClass="entr" presetSubtype="0" fill="hold" grpId="0" nodeType="afterEffect">
                                  <p:stCondLst>
                                    <p:cond delay="100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008F00"/>
            </a:solidFill>
          </a:ln>
        </p:spPr>
        <p:txBody>
          <a:bodyPr/>
          <a:lstStyle/>
          <a:p>
            <a:r>
              <a:rPr lang="en-US" dirty="0" smtClean="0"/>
              <a:t>Team Training Overview </a:t>
            </a:r>
            <a:endParaRPr lang="en-US" dirty="0"/>
          </a:p>
        </p:txBody>
      </p:sp>
      <p:sp>
        <p:nvSpPr>
          <p:cNvPr id="3" name="Content Placeholder 2"/>
          <p:cNvSpPr>
            <a:spLocks noGrp="1"/>
          </p:cNvSpPr>
          <p:nvPr>
            <p:ph idx="1"/>
          </p:nvPr>
        </p:nvSpPr>
        <p:spPr/>
        <p:txBody>
          <a:bodyPr/>
          <a:lstStyle/>
          <a:p>
            <a:pPr>
              <a:buClr>
                <a:schemeClr val="tx1"/>
              </a:buClr>
            </a:pPr>
            <a:r>
              <a:rPr lang="en-US" sz="2800" b="1" dirty="0" smtClean="0">
                <a:solidFill>
                  <a:srgbClr val="00B050"/>
                </a:solidFill>
              </a:rPr>
              <a:t>Day 1</a:t>
            </a:r>
            <a:r>
              <a:rPr lang="en-US" sz="2800" dirty="0" smtClean="0">
                <a:solidFill>
                  <a:srgbClr val="00B050"/>
                </a:solidFill>
              </a:rPr>
              <a:t>:</a:t>
            </a:r>
            <a:r>
              <a:rPr lang="en-US" sz="2800" dirty="0" smtClean="0"/>
              <a:t> Tier 2 overview, revisiting readiness, Tier 2 Getting started steps 1-3</a:t>
            </a:r>
          </a:p>
          <a:p>
            <a:endParaRPr lang="en-US" sz="2800" b="1" dirty="0" smtClean="0"/>
          </a:p>
          <a:p>
            <a:pPr>
              <a:buClr>
                <a:schemeClr val="tx1"/>
              </a:buClr>
            </a:pPr>
            <a:r>
              <a:rPr lang="en-US" sz="2800" b="1" dirty="0" smtClean="0">
                <a:solidFill>
                  <a:srgbClr val="00B050"/>
                </a:solidFill>
              </a:rPr>
              <a:t>Day 2</a:t>
            </a:r>
            <a:r>
              <a:rPr lang="en-US" sz="2800" dirty="0" smtClean="0">
                <a:solidFill>
                  <a:srgbClr val="00B050"/>
                </a:solidFill>
              </a:rPr>
              <a:t>:</a:t>
            </a:r>
            <a:r>
              <a:rPr lang="en-US" sz="2800" dirty="0" smtClean="0"/>
              <a:t> Getting started steps 4-6</a:t>
            </a:r>
          </a:p>
          <a:p>
            <a:endParaRPr lang="en-US" sz="2800" b="1" dirty="0" smtClean="0"/>
          </a:p>
          <a:p>
            <a:pPr>
              <a:buClr>
                <a:schemeClr val="tx1"/>
              </a:buClr>
            </a:pPr>
            <a:r>
              <a:rPr lang="en-US" sz="2800" b="1" dirty="0" smtClean="0">
                <a:solidFill>
                  <a:srgbClr val="00B050"/>
                </a:solidFill>
              </a:rPr>
              <a:t>Day 3</a:t>
            </a:r>
            <a:r>
              <a:rPr lang="en-US" sz="2800" dirty="0" smtClean="0">
                <a:solidFill>
                  <a:srgbClr val="00B050"/>
                </a:solidFill>
              </a:rPr>
              <a:t>:</a:t>
            </a:r>
            <a:r>
              <a:rPr lang="en-US" sz="2800" dirty="0" smtClean="0"/>
              <a:t> Getting started 7-8</a:t>
            </a:r>
          </a:p>
          <a:p>
            <a:endParaRPr lang="en-US" sz="2800" b="1" dirty="0" smtClean="0"/>
          </a:p>
          <a:p>
            <a:pPr>
              <a:buClr>
                <a:schemeClr val="tx1"/>
              </a:buClr>
            </a:pPr>
            <a:r>
              <a:rPr lang="en-US" sz="2800" b="1" dirty="0" smtClean="0">
                <a:solidFill>
                  <a:srgbClr val="00B050"/>
                </a:solidFill>
              </a:rPr>
              <a:t>Day 4</a:t>
            </a:r>
            <a:r>
              <a:rPr lang="en-US" sz="2800" dirty="0" smtClean="0">
                <a:solidFill>
                  <a:srgbClr val="00B050"/>
                </a:solidFill>
              </a:rPr>
              <a:t>:</a:t>
            </a:r>
            <a:r>
              <a:rPr lang="en-US" sz="2800" dirty="0" smtClean="0"/>
              <a:t> Getting started steps 9 and 10, advanced understanding of behavior, preview of Tier 3</a:t>
            </a:r>
            <a:endParaRPr lang="en-US" sz="2800" dirty="0"/>
          </a:p>
        </p:txBody>
      </p:sp>
      <p:pic>
        <p:nvPicPr>
          <p:cNvPr id="4" name="Picture 3"/>
          <p:cNvPicPr>
            <a:picLocks noChangeAspect="1"/>
          </p:cNvPicPr>
          <p:nvPr/>
        </p:nvPicPr>
        <p:blipFill>
          <a:blip r:embed="rId3"/>
          <a:stretch>
            <a:fillRect/>
          </a:stretch>
        </p:blipFill>
        <p:spPr>
          <a:xfrm>
            <a:off x="8077200" y="838200"/>
            <a:ext cx="1066800" cy="1066800"/>
          </a:xfrm>
          <a:prstGeom prst="rect">
            <a:avLst/>
          </a:prstGeom>
        </p:spPr>
      </p:pic>
    </p:spTree>
    <p:extLst>
      <p:ext uri="{BB962C8B-B14F-4D97-AF65-F5344CB8AC3E}">
        <p14:creationId xmlns:p14="http://schemas.microsoft.com/office/powerpoint/2010/main" val="29568973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Installing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100" dirty="0"/>
              <a:t>Ensure the Tier 2 strategy includes a formal process for </a:t>
            </a:r>
            <a:r>
              <a:rPr lang="en-US" sz="2100" b="1" dirty="0"/>
              <a:t>teaching</a:t>
            </a:r>
            <a:r>
              <a:rPr lang="en-US" sz="2100" dirty="0"/>
              <a:t> student skills and appropriate behaviors</a:t>
            </a:r>
          </a:p>
          <a:p>
            <a:pPr lvl="0">
              <a:buFont typeface="Wingdings" panose="05000000000000000000" pitchFamily="2" charset="2"/>
              <a:buChar char="q"/>
            </a:pPr>
            <a:r>
              <a:rPr lang="en-US" sz="2100" dirty="0"/>
              <a:t>Ensure the strategy includes </a:t>
            </a:r>
            <a:r>
              <a:rPr lang="en-US" sz="2100" b="1" dirty="0"/>
              <a:t>increased structure and predictability</a:t>
            </a:r>
            <a:r>
              <a:rPr lang="en-US" sz="2100" dirty="0"/>
              <a:t> for students</a:t>
            </a:r>
          </a:p>
          <a:p>
            <a:pPr lvl="0">
              <a:buFont typeface="Wingdings" panose="05000000000000000000" pitchFamily="2" charset="2"/>
              <a:buChar char="q"/>
            </a:pPr>
            <a:r>
              <a:rPr lang="en-US" sz="2100" dirty="0"/>
              <a:t>Ensure the strategy includes regular </a:t>
            </a:r>
            <a:r>
              <a:rPr lang="en-US" sz="2100" b="1" dirty="0"/>
              <a:t>opportunities</a:t>
            </a:r>
            <a:r>
              <a:rPr lang="en-US" sz="2100" dirty="0"/>
              <a:t> for students to </a:t>
            </a:r>
            <a:r>
              <a:rPr lang="en-US" sz="2100" b="1" dirty="0"/>
              <a:t>perform</a:t>
            </a:r>
            <a:r>
              <a:rPr lang="en-US" sz="2100" dirty="0"/>
              <a:t> and get </a:t>
            </a:r>
            <a:r>
              <a:rPr lang="en-US" sz="2100" b="1" dirty="0"/>
              <a:t>feedback</a:t>
            </a:r>
            <a:r>
              <a:rPr lang="en-US" sz="2100" dirty="0"/>
              <a:t> on appropriate behaviors and skills </a:t>
            </a:r>
          </a:p>
          <a:p>
            <a:pPr lvl="0">
              <a:buFont typeface="Wingdings" panose="05000000000000000000" pitchFamily="2" charset="2"/>
              <a:buChar char="q"/>
            </a:pPr>
            <a:r>
              <a:rPr lang="en-US" sz="2100" dirty="0"/>
              <a:t>A document exists that describes the support process and procedures for each selected practice including all supporting materials</a:t>
            </a:r>
          </a:p>
          <a:p>
            <a:pPr lvl="0">
              <a:buFont typeface="Wingdings" panose="05000000000000000000" pitchFamily="2" charset="2"/>
              <a:buChar char="q"/>
            </a:pPr>
            <a:r>
              <a:rPr lang="en-US" sz="2100" dirty="0"/>
              <a:t>Staff are informed on support details and provide feedback</a:t>
            </a:r>
          </a:p>
          <a:p>
            <a:pPr lvl="0">
              <a:buFont typeface="Wingdings" panose="05000000000000000000" pitchFamily="2" charset="2"/>
              <a:buChar char="q"/>
            </a:pPr>
            <a:r>
              <a:rPr lang="en-US" sz="2100" dirty="0"/>
              <a:t>Orientation materials provide information for staff/substitutes who have students using the practice</a:t>
            </a:r>
          </a:p>
          <a:p>
            <a:pPr>
              <a:buFont typeface="Wingdings" panose="05000000000000000000" pitchFamily="2" charset="2"/>
              <a:buChar char="q"/>
            </a:pPr>
            <a:r>
              <a:rPr lang="en-US" sz="2100" dirty="0"/>
              <a:t>Fidelity of implementation measure is established and planned for </a:t>
            </a:r>
            <a:r>
              <a:rPr lang="en-US" sz="2100" dirty="0" smtClean="0"/>
              <a:t>use</a:t>
            </a:r>
            <a:endParaRPr lang="en-US" sz="21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8301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1000"/>
                                        <p:tgtEl>
                                          <p:spTgt spid="3">
                                            <p:txEl>
                                              <p:pRg st="1" end="1"/>
                                            </p:txEl>
                                          </p:spTgt>
                                        </p:tgtEl>
                                      </p:cBhvr>
                                    </p:animEffect>
                                    <p:set>
                                      <p:cBhvr>
                                        <p:cTn id="7" dur="1" fill="hold">
                                          <p:stCondLst>
                                            <p:cond delay="999"/>
                                          </p:stCondLst>
                                        </p:cTn>
                                        <p:tgtEl>
                                          <p:spTgt spid="3">
                                            <p:txEl>
                                              <p:pRg st="1" end="1"/>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1000"/>
                                        <p:tgtEl>
                                          <p:spTgt spid="3">
                                            <p:txEl>
                                              <p:pRg st="2" end="2"/>
                                            </p:txEl>
                                          </p:spTgt>
                                        </p:tgtEl>
                                      </p:cBhvr>
                                    </p:animEffect>
                                    <p:set>
                                      <p:cBhvr>
                                        <p:cTn id="10" dur="1" fill="hold">
                                          <p:stCondLst>
                                            <p:cond delay="999"/>
                                          </p:stCondLst>
                                        </p:cTn>
                                        <p:tgtEl>
                                          <p:spTgt spid="3">
                                            <p:txEl>
                                              <p:pRg st="2" end="2"/>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1000"/>
                                        <p:tgtEl>
                                          <p:spTgt spid="3">
                                            <p:txEl>
                                              <p:pRg st="3" end="3"/>
                                            </p:txEl>
                                          </p:spTgt>
                                        </p:tgtEl>
                                      </p:cBhvr>
                                    </p:animEffect>
                                    <p:set>
                                      <p:cBhvr>
                                        <p:cTn id="13" dur="1" fill="hold">
                                          <p:stCondLst>
                                            <p:cond delay="999"/>
                                          </p:stCondLst>
                                        </p:cTn>
                                        <p:tgtEl>
                                          <p:spTgt spid="3">
                                            <p:txEl>
                                              <p:pRg st="3" end="3"/>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1000"/>
                                        <p:tgtEl>
                                          <p:spTgt spid="3">
                                            <p:txEl>
                                              <p:pRg st="4" end="4"/>
                                            </p:txEl>
                                          </p:spTgt>
                                        </p:tgtEl>
                                      </p:cBhvr>
                                    </p:animEffect>
                                    <p:set>
                                      <p:cBhvr>
                                        <p:cTn id="16" dur="1" fill="hold">
                                          <p:stCondLst>
                                            <p:cond delay="999"/>
                                          </p:stCondLst>
                                        </p:cTn>
                                        <p:tgtEl>
                                          <p:spTgt spid="3">
                                            <p:txEl>
                                              <p:pRg st="4" end="4"/>
                                            </p:txEl>
                                          </p:spTgt>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1000"/>
                                        <p:tgtEl>
                                          <p:spTgt spid="3">
                                            <p:txEl>
                                              <p:pRg st="5" end="5"/>
                                            </p:txEl>
                                          </p:spTgt>
                                        </p:tgtEl>
                                      </p:cBhvr>
                                    </p:animEffect>
                                    <p:set>
                                      <p:cBhvr>
                                        <p:cTn id="19" dur="1" fill="hold">
                                          <p:stCondLst>
                                            <p:cond delay="999"/>
                                          </p:stCondLst>
                                        </p:cTn>
                                        <p:tgtEl>
                                          <p:spTgt spid="3">
                                            <p:txEl>
                                              <p:pRg st="5" end="5"/>
                                            </p:txEl>
                                          </p:spTgt>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1000"/>
                                        <p:tgtEl>
                                          <p:spTgt spid="3">
                                            <p:txEl>
                                              <p:pRg st="6" end="6"/>
                                            </p:txEl>
                                          </p:spTgt>
                                        </p:tgtEl>
                                      </p:cBhvr>
                                    </p:animEffect>
                                    <p:set>
                                      <p:cBhvr>
                                        <p:cTn id="22" dur="1" fill="hold">
                                          <p:stCondLst>
                                            <p:cond delay="9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Installing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100" dirty="0"/>
              <a:t>Ensure the Tier 2 strategy includes a formal process for </a:t>
            </a:r>
            <a:r>
              <a:rPr lang="en-US" sz="2100" b="1" dirty="0"/>
              <a:t>teaching</a:t>
            </a:r>
            <a:r>
              <a:rPr lang="en-US" sz="2100" dirty="0"/>
              <a:t> student skills and appropriate </a:t>
            </a:r>
            <a:r>
              <a:rPr lang="en-US" sz="2100" dirty="0" smtClean="0"/>
              <a:t>behaviors</a:t>
            </a:r>
          </a:p>
          <a:p>
            <a:pPr lvl="1">
              <a:buFont typeface="Arial" charset="0"/>
              <a:buChar char="•"/>
            </a:pPr>
            <a:r>
              <a:rPr lang="en-US" sz="2100" dirty="0" smtClean="0"/>
              <a:t>Consider:</a:t>
            </a:r>
          </a:p>
          <a:p>
            <a:pPr lvl="2">
              <a:buFont typeface="Wingdings" charset="2"/>
              <a:buChar char="ü"/>
            </a:pPr>
            <a:r>
              <a:rPr lang="en-US" sz="2100" dirty="0" smtClean="0"/>
              <a:t>How </a:t>
            </a:r>
            <a:r>
              <a:rPr lang="en-US" sz="2100" dirty="0"/>
              <a:t>will you teach the skills necessary for students to be successful (initially and throughout the intervention</a:t>
            </a:r>
            <a:r>
              <a:rPr lang="en-US" sz="2100" dirty="0" smtClean="0"/>
              <a:t>)?</a:t>
            </a:r>
          </a:p>
          <a:p>
            <a:pPr lvl="3">
              <a:buFont typeface="Arial" charset="0"/>
              <a:buChar char="•"/>
            </a:pPr>
            <a:r>
              <a:rPr lang="en-US" sz="2100" dirty="0"/>
              <a:t>CICO process, social skills lesson plans, etc. </a:t>
            </a:r>
            <a:endParaRPr lang="en-US" sz="2100" dirty="0" smtClean="0"/>
          </a:p>
          <a:p>
            <a:pPr lvl="2">
              <a:buFont typeface="Wingdings" charset="2"/>
              <a:buChar char="ü"/>
            </a:pPr>
            <a:r>
              <a:rPr lang="en-US" sz="2100" dirty="0" smtClean="0"/>
              <a:t>What </a:t>
            </a:r>
            <a:r>
              <a:rPr lang="en-US" sz="2100" dirty="0"/>
              <a:t>will the lesson plan format </a:t>
            </a:r>
            <a:r>
              <a:rPr lang="en-US" sz="2100" dirty="0" smtClean="0"/>
              <a:t>be?</a:t>
            </a:r>
          </a:p>
          <a:p>
            <a:pPr lvl="2">
              <a:buFont typeface="Wingdings" charset="2"/>
              <a:buChar char="ü"/>
            </a:pPr>
            <a:r>
              <a:rPr lang="en-US" sz="2100" dirty="0" smtClean="0"/>
              <a:t>How </a:t>
            </a:r>
            <a:r>
              <a:rPr lang="en-US" sz="2100" dirty="0"/>
              <a:t>frequently will social skills be </a:t>
            </a:r>
            <a:r>
              <a:rPr lang="en-US" sz="2100" dirty="0" smtClean="0"/>
              <a:t>taught?</a:t>
            </a:r>
          </a:p>
          <a:p>
            <a:pPr lvl="2">
              <a:buFont typeface="Wingdings" charset="2"/>
              <a:buChar char="ü"/>
            </a:pPr>
            <a:r>
              <a:rPr lang="en-US" sz="2100" dirty="0" smtClean="0"/>
              <a:t>What </a:t>
            </a:r>
            <a:r>
              <a:rPr lang="en-US" sz="2100" dirty="0"/>
              <a:t>resources can the coordinator provide to help staff build students’ prosocial behavior skills</a:t>
            </a:r>
            <a:r>
              <a:rPr lang="en-US" sz="2100" dirty="0" smtClean="0"/>
              <a:t>?</a:t>
            </a:r>
            <a:endParaRPr lang="en-US" sz="21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15732433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Installing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100" dirty="0"/>
              <a:t>Ensure the Tier 2 strategy includes a formal process for </a:t>
            </a:r>
            <a:r>
              <a:rPr lang="en-US" sz="2100" b="1" dirty="0"/>
              <a:t>teaching</a:t>
            </a:r>
            <a:r>
              <a:rPr lang="en-US" sz="2100" dirty="0"/>
              <a:t> student skills and appropriate behaviors</a:t>
            </a:r>
          </a:p>
          <a:p>
            <a:pPr lvl="0">
              <a:buFont typeface="Wingdings" panose="05000000000000000000" pitchFamily="2" charset="2"/>
              <a:buChar char="q"/>
            </a:pPr>
            <a:r>
              <a:rPr lang="en-US" sz="2100" dirty="0"/>
              <a:t>Ensure the strategy includes </a:t>
            </a:r>
            <a:r>
              <a:rPr lang="en-US" sz="2100" b="1" dirty="0"/>
              <a:t>increased structure and predictability</a:t>
            </a:r>
            <a:r>
              <a:rPr lang="en-US" sz="2100" dirty="0"/>
              <a:t> for </a:t>
            </a:r>
            <a:r>
              <a:rPr lang="en-US" sz="2100" dirty="0" smtClean="0"/>
              <a:t>students.</a:t>
            </a:r>
          </a:p>
          <a:p>
            <a:pPr lvl="1">
              <a:buFont typeface="Arial" charset="0"/>
              <a:buChar char="•"/>
            </a:pPr>
            <a:r>
              <a:rPr lang="en-US" sz="2100" dirty="0" smtClean="0"/>
              <a:t>Consider</a:t>
            </a:r>
            <a:r>
              <a:rPr lang="en-US" sz="2100" dirty="0"/>
              <a:t>:</a:t>
            </a:r>
          </a:p>
          <a:p>
            <a:pPr lvl="2">
              <a:buFont typeface="Wingdings" charset="2"/>
              <a:buChar char="ü"/>
            </a:pPr>
            <a:r>
              <a:rPr lang="en-US" sz="2100" dirty="0"/>
              <a:t>How will staff model appropriate behavior?</a:t>
            </a:r>
          </a:p>
          <a:p>
            <a:pPr lvl="2">
              <a:buFont typeface="Wingdings" charset="2"/>
              <a:buChar char="ü"/>
            </a:pPr>
            <a:r>
              <a:rPr lang="en-US" sz="2100" dirty="0"/>
              <a:t>How will the environment be organized so that students get regular opportunities for skill practice and feedback?</a:t>
            </a:r>
          </a:p>
          <a:p>
            <a:pPr lvl="2">
              <a:buFont typeface="Wingdings" charset="2"/>
              <a:buChar char="ü"/>
            </a:pPr>
            <a:r>
              <a:rPr lang="en-US" sz="2100" dirty="0"/>
              <a:t>How will staff be trained to do these activities?</a:t>
            </a:r>
          </a:p>
          <a:p>
            <a:pPr lvl="1">
              <a:buFont typeface="Wingdings" panose="05000000000000000000" pitchFamily="2" charset="2"/>
              <a:buChar char="q"/>
            </a:pPr>
            <a:endParaRPr lang="en-US" sz="17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11446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Installing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100" dirty="0"/>
              <a:t>Ensure the Tier 2 strategy includes a formal process for </a:t>
            </a:r>
            <a:r>
              <a:rPr lang="en-US" sz="2100" b="1" dirty="0"/>
              <a:t>teaching</a:t>
            </a:r>
            <a:r>
              <a:rPr lang="en-US" sz="2100" dirty="0"/>
              <a:t> student skills and appropriate behaviors</a:t>
            </a:r>
          </a:p>
          <a:p>
            <a:pPr lvl="0">
              <a:buFont typeface="Wingdings" panose="05000000000000000000" pitchFamily="2" charset="2"/>
              <a:buChar char="q"/>
            </a:pPr>
            <a:r>
              <a:rPr lang="en-US" sz="2100" dirty="0"/>
              <a:t>Ensure the strategy includes </a:t>
            </a:r>
            <a:r>
              <a:rPr lang="en-US" sz="2100" b="1" dirty="0"/>
              <a:t>increased structure and predictability</a:t>
            </a:r>
            <a:r>
              <a:rPr lang="en-US" sz="2100" dirty="0"/>
              <a:t> for students</a:t>
            </a:r>
          </a:p>
          <a:p>
            <a:pPr lvl="0">
              <a:buFont typeface="Wingdings" panose="05000000000000000000" pitchFamily="2" charset="2"/>
              <a:buChar char="q"/>
            </a:pPr>
            <a:r>
              <a:rPr lang="en-US" sz="2100" dirty="0"/>
              <a:t>Ensure the strategy includes regular </a:t>
            </a:r>
            <a:r>
              <a:rPr lang="en-US" sz="2100" b="1" dirty="0"/>
              <a:t>opportunities</a:t>
            </a:r>
            <a:r>
              <a:rPr lang="en-US" sz="2100" dirty="0"/>
              <a:t> for students to </a:t>
            </a:r>
            <a:r>
              <a:rPr lang="en-US" sz="2100" b="1" dirty="0"/>
              <a:t>perform</a:t>
            </a:r>
            <a:r>
              <a:rPr lang="en-US" sz="2100" dirty="0"/>
              <a:t> and get </a:t>
            </a:r>
            <a:r>
              <a:rPr lang="en-US" sz="2100" b="1" dirty="0"/>
              <a:t>feedback</a:t>
            </a:r>
            <a:r>
              <a:rPr lang="en-US" sz="2100" dirty="0"/>
              <a:t> on appropriate behaviors and </a:t>
            </a:r>
            <a:r>
              <a:rPr lang="en-US" sz="2100" dirty="0" smtClean="0"/>
              <a:t>skills.</a:t>
            </a:r>
          </a:p>
          <a:p>
            <a:pPr lvl="1"/>
            <a:r>
              <a:rPr lang="en-US" sz="2100" dirty="0"/>
              <a:t>Consider:</a:t>
            </a:r>
          </a:p>
          <a:p>
            <a:pPr lvl="2">
              <a:buFont typeface="Wingdings" charset="2"/>
              <a:buChar char="ü"/>
            </a:pPr>
            <a:r>
              <a:rPr lang="en-US" sz="2100" dirty="0"/>
              <a:t>How will students who are not responding to Tier 1 supports receive more frequent feedback (</a:t>
            </a:r>
            <a:r>
              <a:rPr lang="en-US" sz="2100" i="1" dirty="0"/>
              <a:t>and practice!</a:t>
            </a:r>
            <a:r>
              <a:rPr lang="en-US" sz="2100" dirty="0"/>
              <a:t>)?</a:t>
            </a:r>
          </a:p>
          <a:p>
            <a:pPr lvl="2">
              <a:buFont typeface="Wingdings" charset="2"/>
              <a:buChar char="ü"/>
            </a:pPr>
            <a:r>
              <a:rPr lang="en-US" sz="2100" dirty="0"/>
              <a:t>What opportunities for practice will students receive throughout regular school routines?</a:t>
            </a:r>
          </a:p>
          <a:p>
            <a:pPr lvl="2">
              <a:buFont typeface="Wingdings" charset="2"/>
              <a:buChar char="ü"/>
            </a:pPr>
            <a:r>
              <a:rPr lang="en-US" sz="2100" dirty="0"/>
              <a:t>What opportunities can be built in to provide students with frequent staff feedback? </a:t>
            </a:r>
          </a:p>
          <a:p>
            <a:pPr lvl="2">
              <a:buFont typeface="Wingdings" charset="2"/>
              <a:buChar char="ü"/>
            </a:pPr>
            <a:r>
              <a:rPr lang="en-US" sz="2100" dirty="0"/>
              <a:t>How can feedback be provided in multiple formats</a:t>
            </a:r>
            <a:r>
              <a:rPr lang="en-US" sz="2100" dirty="0" smtClean="0"/>
              <a:t>?</a:t>
            </a:r>
          </a:p>
          <a:p>
            <a:pPr lvl="0">
              <a:buFont typeface="Wingdings" panose="05000000000000000000" pitchFamily="2" charset="2"/>
              <a:buChar char="q"/>
            </a:pPr>
            <a:endParaRPr lang="en-US" sz="21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32356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linds(horizontal)">
                                      <p:cBhvr>
                                        <p:cTn id="21" dur="500"/>
                                        <p:tgtEl>
                                          <p:spTgt spid="3">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linds(horizontal)">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a:t>
            </a:r>
            <a:r>
              <a:rPr lang="en-US" sz="1800" b="1" dirty="0"/>
              <a:t>Identify Personnel to Coordinate and Deliver the Tier 2 Strategy </a:t>
            </a:r>
            <a:endParaRPr lang="en-US" sz="1800" b="1" dirty="0" smtClean="0"/>
          </a:p>
          <a:p>
            <a:pPr marL="400050" lvl="1" indent="0" eaLnBrk="1" hangingPunct="1">
              <a:buNone/>
            </a:pPr>
            <a:r>
              <a:rPr lang="en-US" sz="1800" b="1" dirty="0" smtClean="0"/>
              <a:t>4b: </a:t>
            </a:r>
            <a:r>
              <a:rPr lang="en-US" sz="1800" b="1" dirty="0"/>
              <a:t>Ensure 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a:t>
            </a:r>
            <a:r>
              <a:rPr lang="en-US" sz="1800" b="1" dirty="0" smtClean="0"/>
              <a:t>skills</a:t>
            </a:r>
          </a:p>
          <a:p>
            <a:pPr marL="400050" lvl="1" indent="0" eaLnBrk="1" hangingPunct="1">
              <a:buNone/>
            </a:pPr>
            <a:r>
              <a:rPr lang="en-US" sz="1800" b="1" dirty="0" smtClean="0"/>
              <a:t>4d:  Ensure the </a:t>
            </a:r>
            <a:r>
              <a:rPr lang="en-US" sz="1800" b="1" dirty="0"/>
              <a:t>Tier 2 strategy </a:t>
            </a:r>
            <a:r>
              <a:rPr lang="en-US" sz="1800" b="1" dirty="0" smtClean="0"/>
              <a:t>does </a:t>
            </a:r>
            <a:r>
              <a:rPr lang="en-US" sz="1800" b="1" dirty="0"/>
              <a:t>not need unique development for each participating student </a:t>
            </a:r>
          </a:p>
          <a:p>
            <a:pPr marL="400050" lvl="1" indent="0" eaLnBrk="1" hangingPunct="1">
              <a:buNone/>
            </a:pPr>
            <a:endParaRPr lang="en-US" sz="1800" dirty="0" smtClean="0"/>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533400"/>
            <a:ext cx="1142494" cy="1143000"/>
          </a:xfrm>
          <a:prstGeom prst="rect">
            <a:avLst/>
          </a:prstGeom>
          <a:noFill/>
          <a:ln>
            <a:noFill/>
          </a:ln>
        </p:spPr>
      </p:pic>
      <p:sp>
        <p:nvSpPr>
          <p:cNvPr id="2" name="Rounded Rectangle 1"/>
          <p:cNvSpPr/>
          <p:nvPr/>
        </p:nvSpPr>
        <p:spPr>
          <a:xfrm>
            <a:off x="533400" y="2971800"/>
            <a:ext cx="8077200" cy="3810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2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4a:</a:t>
            </a:r>
            <a:r>
              <a:rPr lang="en-US" sz="3600" dirty="0"/>
              <a:t> </a:t>
            </a:r>
            <a:r>
              <a:rPr lang="en-US" sz="3600" dirty="0">
                <a:solidFill>
                  <a:schemeClr val="bg1"/>
                </a:solidFill>
              </a:rPr>
              <a:t>Identify Personnel to Coordinate and Deliver the Tier 2 Strategy</a:t>
            </a:r>
            <a:r>
              <a:rPr lang="en-US" sz="3600" dirty="0" smtClean="0">
                <a:solidFill>
                  <a:schemeClr val="bg1"/>
                </a:solidFill>
              </a:rPr>
              <a:t>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000" dirty="0"/>
              <a:t>Identify personnel to coordinate and deliver the Tier 2 strategy</a:t>
            </a:r>
          </a:p>
          <a:p>
            <a:pPr lvl="1"/>
            <a:r>
              <a:rPr lang="en-US" sz="2000" dirty="0"/>
              <a:t>Consider:</a:t>
            </a:r>
          </a:p>
          <a:p>
            <a:pPr lvl="2">
              <a:buFont typeface="Wingdings" charset="2"/>
              <a:buChar char="ü"/>
            </a:pPr>
            <a:r>
              <a:rPr lang="en-US" sz="2000" dirty="0"/>
              <a:t>How will the coordinator be trained?</a:t>
            </a:r>
          </a:p>
          <a:p>
            <a:pPr lvl="2">
              <a:buFont typeface="Wingdings" charset="2"/>
              <a:buChar char="ü"/>
            </a:pPr>
            <a:r>
              <a:rPr lang="en-US" sz="2000" dirty="0"/>
              <a:t>Does the coordinator have behavioral expertise?</a:t>
            </a:r>
          </a:p>
          <a:p>
            <a:pPr lvl="2">
              <a:buFont typeface="Wingdings" charset="2"/>
              <a:buChar char="ü"/>
            </a:pPr>
            <a:r>
              <a:rPr lang="en-US" sz="2000" dirty="0"/>
              <a:t>Does the coordinator have time and resources to run the process?</a:t>
            </a:r>
          </a:p>
          <a:p>
            <a:pPr lvl="2">
              <a:buFont typeface="Wingdings" charset="2"/>
              <a:buChar char="ü"/>
            </a:pPr>
            <a:r>
              <a:rPr lang="en-US" sz="2000" dirty="0"/>
              <a:t>Is the coordinator prepared to collect and maintain data systems?</a:t>
            </a:r>
          </a:p>
          <a:p>
            <a:pPr lvl="2">
              <a:buFont typeface="Wingdings" charset="2"/>
              <a:buChar char="ü"/>
            </a:pPr>
            <a:r>
              <a:rPr lang="en-US" sz="2000" dirty="0"/>
              <a:t>Is the composition of the team appropriately representative of the staff?</a:t>
            </a:r>
          </a:p>
          <a:p>
            <a:pPr lvl="0">
              <a:buFont typeface="Wingdings" panose="05000000000000000000" pitchFamily="2" charset="2"/>
              <a:buChar char="q"/>
            </a:pPr>
            <a:endParaRPr lang="en-US" sz="21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19896116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a:t>
            </a:r>
            <a:r>
              <a:rPr lang="en-US" sz="2000" dirty="0" smtClean="0"/>
              <a:t>expectations</a:t>
            </a:r>
          </a:p>
          <a:p>
            <a:pPr lvl="1"/>
            <a:r>
              <a:rPr lang="en-US" sz="2000" dirty="0"/>
              <a:t>Consider:</a:t>
            </a:r>
          </a:p>
          <a:p>
            <a:pPr lvl="2">
              <a:buFont typeface="Wingdings" charset="2"/>
              <a:buChar char="ü"/>
            </a:pPr>
            <a:r>
              <a:rPr lang="en-US" sz="2000" dirty="0"/>
              <a:t>Do Tier 2 interventions use the language of Tier 1 supports?</a:t>
            </a:r>
          </a:p>
          <a:p>
            <a:pPr lvl="2">
              <a:buFont typeface="Wingdings" charset="2"/>
              <a:buChar char="ü"/>
            </a:pPr>
            <a:r>
              <a:rPr lang="en-US" sz="2000" dirty="0"/>
              <a:t>Can materials for Tier 2 interventions align with Tier 1 supports?</a:t>
            </a:r>
          </a:p>
          <a:p>
            <a:pPr lvl="2">
              <a:buFont typeface="Wingdings" charset="2"/>
              <a:buChar char="ü"/>
            </a:pPr>
            <a:r>
              <a:rPr lang="en-US" sz="2000" dirty="0"/>
              <a:t>Can Tier 1 acknowledgment practices be included in Tier 2 interventions</a:t>
            </a:r>
            <a:r>
              <a:rPr lang="en-US" sz="2000" dirty="0" smtClean="0"/>
              <a:t>?</a:t>
            </a:r>
            <a:endParaRPr lang="en-US" sz="2000" dirty="0"/>
          </a:p>
        </p:txBody>
      </p:sp>
      <p:sp>
        <p:nvSpPr>
          <p:cNvPr id="5" name="Rectangle 2"/>
          <p:cNvSpPr>
            <a:spLocks noChangeArrowheads="1"/>
          </p:cNvSpPr>
          <p:nvPr/>
        </p:nvSpPr>
        <p:spPr bwMode="auto">
          <a:xfrm>
            <a:off x="457200" y="304800"/>
            <a:ext cx="8458200" cy="12954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4b: Ensure the Tier 2 Strategy is Consistent</a:t>
            </a:r>
            <a:r>
              <a:rPr lang="en-US" sz="3200" b="1" dirty="0">
                <a:solidFill>
                  <a:srgbClr val="FFFFFF"/>
                </a:solidFill>
              </a:rPr>
              <a:t> </a:t>
            </a:r>
            <a:r>
              <a:rPr lang="en-US" sz="3200" b="1" dirty="0" smtClean="0">
                <a:solidFill>
                  <a:srgbClr val="FFFFFF"/>
                </a:solidFill>
              </a:rPr>
              <a:t>with School-wide Expectations</a:t>
            </a:r>
            <a:endParaRPr lang="en-US" sz="3200" b="1" dirty="0">
              <a:solidFill>
                <a:srgbClr val="FFFFFF"/>
              </a:solidFill>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8051382" y="1295400"/>
            <a:ext cx="1142494" cy="1143000"/>
          </a:xfrm>
          <a:prstGeom prst="rect">
            <a:avLst/>
          </a:prstGeom>
          <a:noFill/>
          <a:ln>
            <a:noFill/>
          </a:ln>
        </p:spPr>
      </p:pic>
    </p:spTree>
    <p:extLst>
      <p:ext uri="{BB962C8B-B14F-4D97-AF65-F5344CB8AC3E}">
        <p14:creationId xmlns:p14="http://schemas.microsoft.com/office/powerpoint/2010/main" val="74524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expectations</a:t>
            </a:r>
          </a:p>
          <a:p>
            <a:pPr lvl="0">
              <a:buFont typeface="Wingdings" panose="05000000000000000000" pitchFamily="2" charset="2"/>
              <a:buChar char="q"/>
            </a:pPr>
            <a:r>
              <a:rPr lang="en-US" sz="2000" dirty="0"/>
              <a:t>Establish the Tier 2 strategy within the school so that it does not need unique development for each participating student </a:t>
            </a:r>
            <a:endParaRPr lang="en-US" sz="2000" dirty="0" smtClean="0"/>
          </a:p>
          <a:p>
            <a:pPr lvl="0">
              <a:buFont typeface="Wingdings" panose="05000000000000000000" pitchFamily="2" charset="2"/>
              <a:buChar char="q"/>
            </a:pPr>
            <a:r>
              <a:rPr lang="en-US" sz="2000" dirty="0">
                <a:ea typeface="Britannic Bold" pitchFamily="-108" charset="0"/>
                <a:cs typeface="Britannic Bold" pitchFamily="-108" charset="0"/>
              </a:rPr>
              <a:t>Ensure the strategy includes </a:t>
            </a:r>
            <a:r>
              <a:rPr lang="en-US" sz="2000" dirty="0" smtClean="0">
                <a:ea typeface="Britannic Bold" pitchFamily="-108" charset="0"/>
                <a:cs typeface="Britannic Bold" pitchFamily="-108" charset="0"/>
              </a:rPr>
              <a:t>regular opportunities for students to perform and get feedback on appropriate behaviors and skills</a:t>
            </a:r>
          </a:p>
          <a:p>
            <a:pPr lvl="1"/>
            <a:r>
              <a:rPr lang="en-US" sz="2100" dirty="0"/>
              <a:t>Consider:</a:t>
            </a:r>
          </a:p>
          <a:p>
            <a:pPr lvl="2">
              <a:buFont typeface="Wingdings" charset="2"/>
              <a:buChar char="ü"/>
            </a:pPr>
            <a:r>
              <a:rPr lang="en-US" sz="2100" dirty="0"/>
              <a:t>How will staff model appropriate behavior?</a:t>
            </a:r>
          </a:p>
          <a:p>
            <a:pPr lvl="2">
              <a:buFont typeface="Wingdings" charset="2"/>
              <a:buChar char="ü"/>
            </a:pPr>
            <a:r>
              <a:rPr lang="en-US" sz="2100" dirty="0"/>
              <a:t>How will the environment be organized so that students get regular opportunities for skill practice and feedback?</a:t>
            </a:r>
          </a:p>
          <a:p>
            <a:pPr lvl="2">
              <a:buFont typeface="Wingdings" charset="2"/>
              <a:buChar char="ü"/>
            </a:pPr>
            <a:r>
              <a:rPr lang="en-US" sz="2100" dirty="0"/>
              <a:t>How will staff be trained to do these activities?</a:t>
            </a:r>
          </a:p>
          <a:p>
            <a:pPr lvl="0">
              <a:buFont typeface="Wingdings" panose="05000000000000000000" pitchFamily="2" charset="2"/>
              <a:buChar char="q"/>
            </a:pPr>
            <a:endParaRPr lang="en-US" sz="2000" dirty="0"/>
          </a:p>
        </p:txBody>
      </p:sp>
      <p:sp>
        <p:nvSpPr>
          <p:cNvPr id="5" name="Rectangle 2"/>
          <p:cNvSpPr>
            <a:spLocks noChangeArrowheads="1"/>
          </p:cNvSpPr>
          <p:nvPr/>
        </p:nvSpPr>
        <p:spPr bwMode="auto">
          <a:xfrm>
            <a:off x="228600" y="152400"/>
            <a:ext cx="8696498" cy="16764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endParaRPr lang="en-US" b="1" dirty="0" smtClean="0">
              <a:solidFill>
                <a:srgbClr val="FFFFFF"/>
              </a:solidFill>
            </a:endParaRPr>
          </a:p>
          <a:p>
            <a:pPr algn="ctr"/>
            <a:r>
              <a:rPr lang="en-US" sz="2800" b="1" dirty="0" smtClean="0">
                <a:solidFill>
                  <a:srgbClr val="FFFFFF"/>
                </a:solidFill>
              </a:rPr>
              <a:t>4c: </a:t>
            </a:r>
            <a:r>
              <a:rPr lang="en-US" sz="2800" b="1" dirty="0">
                <a:solidFill>
                  <a:schemeClr val="bg1"/>
                </a:solidFill>
              </a:rPr>
              <a:t>Ensure the </a:t>
            </a:r>
            <a:r>
              <a:rPr lang="en-US" sz="2800" b="1" dirty="0" smtClean="0">
                <a:solidFill>
                  <a:schemeClr val="bg1"/>
                </a:solidFill>
              </a:rPr>
              <a:t>Strategy Includes Regular </a:t>
            </a:r>
            <a:r>
              <a:rPr lang="en-US" sz="2800" b="1" dirty="0">
                <a:solidFill>
                  <a:schemeClr val="bg1"/>
                </a:solidFill>
              </a:rPr>
              <a:t>O</a:t>
            </a:r>
            <a:r>
              <a:rPr lang="en-US" sz="2800" b="1" dirty="0" smtClean="0">
                <a:solidFill>
                  <a:schemeClr val="bg1"/>
                </a:solidFill>
              </a:rPr>
              <a:t>pportunities </a:t>
            </a:r>
            <a:r>
              <a:rPr lang="en-US" sz="2800" b="1" dirty="0">
                <a:solidFill>
                  <a:schemeClr val="bg1"/>
                </a:solidFill>
              </a:rPr>
              <a:t>for </a:t>
            </a:r>
            <a:r>
              <a:rPr lang="en-US" sz="2800" b="1" dirty="0" smtClean="0">
                <a:solidFill>
                  <a:schemeClr val="bg1"/>
                </a:solidFill>
              </a:rPr>
              <a:t>Students </a:t>
            </a:r>
            <a:r>
              <a:rPr lang="en-US" sz="2800" b="1" dirty="0">
                <a:solidFill>
                  <a:schemeClr val="bg1"/>
                </a:solidFill>
              </a:rPr>
              <a:t>to </a:t>
            </a:r>
            <a:r>
              <a:rPr lang="en-US" sz="2800" b="1" dirty="0" smtClean="0">
                <a:solidFill>
                  <a:schemeClr val="bg1"/>
                </a:solidFill>
              </a:rPr>
              <a:t>Perform </a:t>
            </a:r>
            <a:r>
              <a:rPr lang="en-US" sz="2800" b="1" dirty="0">
                <a:solidFill>
                  <a:schemeClr val="bg1"/>
                </a:solidFill>
              </a:rPr>
              <a:t>and </a:t>
            </a:r>
            <a:r>
              <a:rPr lang="en-US" sz="2800" b="1" dirty="0" smtClean="0">
                <a:solidFill>
                  <a:schemeClr val="bg1"/>
                </a:solidFill>
              </a:rPr>
              <a:t>Get Feedback </a:t>
            </a:r>
            <a:r>
              <a:rPr lang="en-US" sz="2800" b="1" dirty="0">
                <a:solidFill>
                  <a:schemeClr val="bg1"/>
                </a:solidFill>
              </a:rPr>
              <a:t>on </a:t>
            </a:r>
            <a:r>
              <a:rPr lang="en-US" sz="2800" b="1" dirty="0" smtClean="0">
                <a:solidFill>
                  <a:schemeClr val="bg1"/>
                </a:solidFill>
              </a:rPr>
              <a:t>Appropriate Behaviors </a:t>
            </a:r>
            <a:r>
              <a:rPr lang="en-US" sz="2800" b="1" dirty="0">
                <a:solidFill>
                  <a:schemeClr val="bg1"/>
                </a:solidFill>
              </a:rPr>
              <a:t>and </a:t>
            </a:r>
            <a:r>
              <a:rPr lang="en-US" sz="2800" b="1" dirty="0" smtClean="0">
                <a:solidFill>
                  <a:schemeClr val="bg1"/>
                </a:solidFill>
              </a:rPr>
              <a:t>Skills </a:t>
            </a:r>
            <a:endParaRPr lang="en-US" sz="2800" dirty="0">
              <a:solidFill>
                <a:schemeClr val="bg1"/>
              </a:solidFill>
            </a:endParaRPr>
          </a:p>
          <a:p>
            <a:pPr algn="ctr"/>
            <a:endParaRPr lang="en-US" sz="3200" b="1" dirty="0">
              <a:solidFill>
                <a:srgbClr val="FFFFFF"/>
              </a:solidFill>
            </a:endParaRPr>
          </a:p>
        </p:txBody>
      </p:sp>
    </p:spTree>
    <p:extLst>
      <p:ext uri="{BB962C8B-B14F-4D97-AF65-F5344CB8AC3E}">
        <p14:creationId xmlns:p14="http://schemas.microsoft.com/office/powerpoint/2010/main" val="26321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smtClean="0"/>
              <a:t>Identify personnel to coordinate and deliver the Tier 2 strategy</a:t>
            </a:r>
          </a:p>
          <a:p>
            <a:pPr lvl="0">
              <a:buFont typeface="Wingdings" panose="05000000000000000000" pitchFamily="2" charset="2"/>
              <a:buChar char="q"/>
            </a:pPr>
            <a:r>
              <a:rPr lang="en-US" sz="2000" dirty="0" smtClean="0"/>
              <a:t>Ensure the Tier 2 strategy is consistent with school-wide expectations</a:t>
            </a:r>
          </a:p>
          <a:p>
            <a:pPr lvl="0">
              <a:buFont typeface="Wingdings" panose="05000000000000000000" pitchFamily="2" charset="2"/>
              <a:buChar char="q"/>
            </a:pPr>
            <a:r>
              <a:rPr lang="en-US" sz="2000" dirty="0" smtClean="0"/>
              <a:t>Establish </a:t>
            </a:r>
            <a:r>
              <a:rPr lang="en-US" sz="2000" dirty="0"/>
              <a:t>the Tier 2 strategy within the school so that it does not need unique development for each participating student </a:t>
            </a:r>
            <a:endParaRPr lang="en-US" sz="2000" dirty="0" smtClean="0"/>
          </a:p>
          <a:p>
            <a:pPr lvl="1">
              <a:buFont typeface="Arial" panose="020B0604020202020204" pitchFamily="34" charset="0"/>
              <a:buChar char="•"/>
            </a:pPr>
            <a:r>
              <a:rPr lang="en-US" sz="2000" dirty="0"/>
              <a:t>Consider:</a:t>
            </a:r>
          </a:p>
          <a:p>
            <a:pPr lvl="2">
              <a:buFont typeface="Wingdings" charset="2"/>
              <a:buChar char="ü"/>
            </a:pPr>
            <a:r>
              <a:rPr lang="en-US" sz="2000" dirty="0"/>
              <a:t>Are routines established to create consistency for students receiving Tier 2 intervention? </a:t>
            </a:r>
          </a:p>
          <a:p>
            <a:pPr lvl="2">
              <a:buFont typeface="Wingdings" charset="2"/>
              <a:buChar char="ü"/>
            </a:pPr>
            <a:r>
              <a:rPr lang="en-US" sz="2000" dirty="0"/>
              <a:t>Has the team fully considered logistics for coordinating Tier 2 interventions (e.g., availability of time, resources, room in one’s schedule)?</a:t>
            </a:r>
          </a:p>
          <a:p>
            <a:pPr lvl="2">
              <a:buFont typeface="Wingdings" charset="2"/>
              <a:buChar char="ü"/>
            </a:pPr>
            <a:r>
              <a:rPr lang="en-US" sz="2000" dirty="0"/>
              <a:t>Is there a plan for common schedule variations? </a:t>
            </a:r>
          </a:p>
          <a:p>
            <a:pPr lvl="3"/>
            <a:r>
              <a:rPr lang="en-US" dirty="0"/>
              <a:t>Alternate student schedules </a:t>
            </a:r>
          </a:p>
          <a:p>
            <a:pPr lvl="3"/>
            <a:r>
              <a:rPr lang="en-US" dirty="0"/>
              <a:t>Substitute </a:t>
            </a:r>
            <a:r>
              <a:rPr lang="en-US" dirty="0" smtClean="0"/>
              <a:t>teachers</a:t>
            </a:r>
            <a:endParaRPr lang="en-US" dirty="0"/>
          </a:p>
        </p:txBody>
      </p:sp>
      <p:sp>
        <p:nvSpPr>
          <p:cNvPr id="5" name="Rectangle 2"/>
          <p:cNvSpPr>
            <a:spLocks noChangeArrowheads="1"/>
          </p:cNvSpPr>
          <p:nvPr/>
        </p:nvSpPr>
        <p:spPr bwMode="auto">
          <a:xfrm>
            <a:off x="457200" y="228600"/>
            <a:ext cx="8305800" cy="13716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4d: Ensure the Tier 2 Strategy does not need unique development for every participating student</a:t>
            </a:r>
            <a:endParaRPr lang="en-US" sz="3200" b="1" dirty="0">
              <a:solidFill>
                <a:srgbClr val="FFFFFF"/>
              </a:solidFill>
            </a:endParaRPr>
          </a:p>
        </p:txBody>
      </p:sp>
    </p:spTree>
    <p:extLst>
      <p:ext uri="{BB962C8B-B14F-4D97-AF65-F5344CB8AC3E}">
        <p14:creationId xmlns:p14="http://schemas.microsoft.com/office/powerpoint/2010/main" val="358434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par>
                                <p:cTn id="10" presetID="3" presetClass="entr" presetSubtype="1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linds(horizontal)">
                                      <p:cBhvr>
                                        <p:cTn id="21" dur="500"/>
                                        <p:tgtEl>
                                          <p:spTgt spid="3">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linds(horizontal)">
                                      <p:cBhvr>
                                        <p:cTn id="24" dur="500"/>
                                        <p:tgtEl>
                                          <p:spTgt spid="3">
                                            <p:txEl>
                                              <p:pRg st="7" end="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expectations</a:t>
            </a:r>
          </a:p>
          <a:p>
            <a:pPr lvl="0">
              <a:buFont typeface="Wingdings" panose="05000000000000000000" pitchFamily="2" charset="2"/>
              <a:buChar char="q"/>
            </a:pPr>
            <a:r>
              <a:rPr lang="en-US" sz="2000" dirty="0"/>
              <a:t>Establish the Tier 2 strategy within the school so that it does not need unique development for each participating student </a:t>
            </a:r>
            <a:endParaRPr lang="en-US" sz="2000" dirty="0" smtClean="0"/>
          </a:p>
          <a:p>
            <a:pPr lvl="0">
              <a:buFont typeface="Wingdings" panose="05000000000000000000" pitchFamily="2" charset="2"/>
              <a:buChar char="q"/>
            </a:pPr>
            <a:r>
              <a:rPr lang="en-US" sz="2000" dirty="0">
                <a:ea typeface="Britannic Bold" pitchFamily="-108" charset="0"/>
                <a:cs typeface="Britannic Bold" pitchFamily="-108" charset="0"/>
              </a:rPr>
              <a:t>Ensure the strategy includes increased structure and predictability for students.</a:t>
            </a:r>
            <a:endParaRPr lang="en-US" sz="2000" dirty="0"/>
          </a:p>
          <a:p>
            <a:pPr lvl="0">
              <a:buFont typeface="Wingdings" panose="05000000000000000000" pitchFamily="2" charset="2"/>
              <a:buChar char="q"/>
            </a:pPr>
            <a:r>
              <a:rPr lang="en-US" sz="2000" dirty="0"/>
              <a:t>Develop clear decision rules that address match to both student need and to the current school context, culture, and resources</a:t>
            </a:r>
          </a:p>
          <a:p>
            <a:pPr>
              <a:buFont typeface="Wingdings" panose="05000000000000000000" pitchFamily="2" charset="2"/>
              <a:buChar char="q"/>
            </a:pPr>
            <a:r>
              <a:rPr lang="en-US" sz="2000" dirty="0"/>
              <a:t>Plan for generalization and maintenance of skills </a:t>
            </a:r>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Guidelines for Implementing Tier 2 Practices </a:t>
            </a:r>
            <a:endParaRPr lang="en-US" sz="3200" b="1" dirty="0">
              <a:solidFill>
                <a:srgbClr val="FFFFFF"/>
              </a:solidFill>
            </a:endParaRPr>
          </a:p>
        </p:txBody>
      </p:sp>
      <p:pic>
        <p:nvPicPr>
          <p:cNvPr id="6" name="Picture 5"/>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2883" y="1131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Tree>
    <p:extLst>
      <p:ext uri="{BB962C8B-B14F-4D97-AF65-F5344CB8AC3E}">
        <p14:creationId xmlns:p14="http://schemas.microsoft.com/office/powerpoint/2010/main" val="350971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3" end="3"/>
                                            </p:txEl>
                                          </p:spTgt>
                                        </p:tgtEl>
                                      </p:cBhvr>
                                    </p:animEffect>
                                    <p:set>
                                      <p:cBhvr>
                                        <p:cTn id="13" dur="1" fill="hold">
                                          <p:stCondLst>
                                            <p:cond delay="499"/>
                                          </p:stCondLst>
                                        </p:cTn>
                                        <p:tgtEl>
                                          <p:spTgt spid="3">
                                            <p:txEl>
                                              <p:pRg st="3" end="3"/>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4" end="4"/>
                                            </p:txEl>
                                          </p:spTgt>
                                        </p:tgtEl>
                                      </p:cBhvr>
                                    </p:animEffect>
                                    <p:set>
                                      <p:cBhvr>
                                        <p:cTn id="16" dur="1" fill="hold">
                                          <p:stCondLst>
                                            <p:cond delay="499"/>
                                          </p:stCondLst>
                                        </p:cTn>
                                        <p:tgtEl>
                                          <p:spTgt spid="3">
                                            <p:txEl>
                                              <p:pRg st="4" end="4"/>
                                            </p:txEl>
                                          </p:spTgt>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3">
                                            <p:txEl>
                                              <p:pRg st="5" end="5"/>
                                            </p:txEl>
                                          </p:spTgt>
                                        </p:tgtEl>
                                      </p:cBhvr>
                                    </p:animEffect>
                                    <p:set>
                                      <p:cBhvr>
                                        <p:cTn id="19"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008F00"/>
            </a:solidFill>
          </a:ln>
        </p:spPr>
        <p:txBody>
          <a:bodyPr/>
          <a:lstStyle/>
          <a:p>
            <a:r>
              <a:rPr lang="en-US" b="0" dirty="0" smtClean="0"/>
              <a:t>Acknowledgements </a:t>
            </a:r>
            <a:endParaRPr lang="en-US" b="0" dirty="0"/>
          </a:p>
        </p:txBody>
      </p:sp>
      <p:sp>
        <p:nvSpPr>
          <p:cNvPr id="3" name="Content Placeholder 2"/>
          <p:cNvSpPr>
            <a:spLocks noGrp="1"/>
          </p:cNvSpPr>
          <p:nvPr>
            <p:ph idx="1"/>
          </p:nvPr>
        </p:nvSpPr>
        <p:spPr/>
        <p:txBody>
          <a:bodyPr/>
          <a:lstStyle/>
          <a:p>
            <a:r>
              <a:rPr lang="en-US" dirty="0" smtClean="0"/>
              <a:t>Michigan’s Integrated Behavior &amp; Learning Support Initiative</a:t>
            </a:r>
          </a:p>
          <a:p>
            <a:r>
              <a:rPr lang="en-US" dirty="0" smtClean="0"/>
              <a:t>Dr. Heather George &amp; FLPBS </a:t>
            </a:r>
          </a:p>
          <a:p>
            <a:r>
              <a:rPr lang="en-US" dirty="0" smtClean="0"/>
              <a:t>Missouri PBIS</a:t>
            </a:r>
          </a:p>
          <a:p>
            <a:r>
              <a:rPr lang="en-US" dirty="0" smtClean="0"/>
              <a:t>Drs. Leanne Hawken, Deanne Crone, and Rob Horner </a:t>
            </a:r>
          </a:p>
          <a:p>
            <a:r>
              <a:rPr lang="en-US" dirty="0" smtClean="0"/>
              <a:t>Midwest PBIS Network</a:t>
            </a:r>
            <a:endParaRPr lang="en-US" dirty="0"/>
          </a:p>
        </p:txBody>
      </p:sp>
      <p:pic>
        <p:nvPicPr>
          <p:cNvPr id="4" name="Picture 3"/>
          <p:cNvPicPr>
            <a:picLocks noChangeAspect="1"/>
          </p:cNvPicPr>
          <p:nvPr/>
        </p:nvPicPr>
        <p:blipFill>
          <a:blip r:embed="rId3"/>
          <a:stretch>
            <a:fillRect/>
          </a:stretch>
        </p:blipFill>
        <p:spPr>
          <a:xfrm>
            <a:off x="8077200" y="838200"/>
            <a:ext cx="1066800" cy="1066800"/>
          </a:xfrm>
          <a:prstGeom prst="rect">
            <a:avLst/>
          </a:prstGeom>
        </p:spPr>
      </p:pic>
    </p:spTree>
    <p:extLst>
      <p:ext uri="{BB962C8B-B14F-4D97-AF65-F5344CB8AC3E}">
        <p14:creationId xmlns:p14="http://schemas.microsoft.com/office/powerpoint/2010/main" val="34296839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FFFC00">
              <a:alpha val="75000"/>
            </a:srgbClr>
          </a:solidFill>
          <a:ln w="9525">
            <a:solidFill>
              <a:schemeClr val="tx1"/>
            </a:solidFill>
            <a:miter lim="800000"/>
            <a:headEnd/>
            <a:tailEnd/>
          </a:ln>
          <a:effectLst/>
        </p:spPr>
        <p:txBody>
          <a:bodyPr wrap="square" anchor="ctr">
            <a:prstTxWarp prst="textNoShape">
              <a:avLst/>
            </a:prstTxWarp>
          </a:bodyPr>
          <a:lstStyle/>
          <a:p>
            <a:pPr algn="ctr">
              <a:defRPr/>
            </a:pPr>
            <a:r>
              <a:rPr lang="en-US" sz="8000" b="1" dirty="0" smtClean="0">
                <a:latin typeface="+mj-lt"/>
                <a:ea typeface="Britannic Bold" pitchFamily="-108" charset="0"/>
                <a:cs typeface="Britannic Bold" pitchFamily="-108" charset="0"/>
              </a:rPr>
              <a:t> Tier 2 Practices: Examples </a:t>
            </a:r>
            <a:endParaRPr lang="en-US" sz="8000" b="1" dirty="0">
              <a:latin typeface="+mj-lt"/>
              <a:ea typeface="Britannic Bold" pitchFamily="-108" charset="0"/>
              <a:cs typeface="Britannic Bold" pitchFamily="-108" charset="0"/>
            </a:endParaRPr>
          </a:p>
        </p:txBody>
      </p:sp>
    </p:spTree>
    <p:extLst>
      <p:ext uri="{BB962C8B-B14F-4D97-AF65-F5344CB8AC3E}">
        <p14:creationId xmlns:p14="http://schemas.microsoft.com/office/powerpoint/2010/main" val="152611643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solidFill>
        </p:spPr>
        <p:txBody>
          <a:bodyPr/>
          <a:lstStyle/>
          <a:p>
            <a:r>
              <a:rPr lang="en-US" dirty="0" smtClean="0">
                <a:solidFill>
                  <a:srgbClr val="008F00"/>
                </a:solidFill>
              </a:rPr>
              <a:t>Examples of Empirically-Supported Tier 2 Interventions </a:t>
            </a:r>
            <a:endParaRPr lang="en-US" dirty="0">
              <a:solidFill>
                <a:srgbClr val="008F00"/>
              </a:solidFill>
            </a:endParaRPr>
          </a:p>
        </p:txBody>
      </p:sp>
      <p:sp>
        <p:nvSpPr>
          <p:cNvPr id="5" name="Content Placeholder 4"/>
          <p:cNvSpPr>
            <a:spLocks noGrp="1"/>
          </p:cNvSpPr>
          <p:nvPr>
            <p:ph idx="1"/>
          </p:nvPr>
        </p:nvSpPr>
        <p:spPr>
          <a:xfrm>
            <a:off x="457200" y="1524000"/>
            <a:ext cx="8458200" cy="5105400"/>
          </a:xfrm>
          <a:noFill/>
        </p:spPr>
        <p:txBody>
          <a:bodyPr/>
          <a:lstStyle/>
          <a:p>
            <a:pPr>
              <a:spcBef>
                <a:spcPts val="1320"/>
              </a:spcBef>
            </a:pPr>
            <a:r>
              <a:rPr lang="en-US" sz="3000" b="1" dirty="0" smtClean="0"/>
              <a:t>Check-in Check-out</a:t>
            </a:r>
            <a:endParaRPr lang="en-US" sz="3000" b="1" dirty="0"/>
          </a:p>
          <a:p>
            <a:pPr>
              <a:spcBef>
                <a:spcPts val="1320"/>
              </a:spcBef>
            </a:pPr>
            <a:r>
              <a:rPr lang="en-US" sz="3000" b="1" dirty="0" smtClean="0"/>
              <a:t>Social Skills Groups</a:t>
            </a:r>
          </a:p>
          <a:p>
            <a:pPr>
              <a:spcBef>
                <a:spcPts val="1320"/>
              </a:spcBef>
            </a:pPr>
            <a:r>
              <a:rPr lang="en-US" sz="3000" dirty="0" smtClean="0"/>
              <a:t>Class-wide Function-Based Intervention (CW-FIT)</a:t>
            </a:r>
          </a:p>
          <a:p>
            <a:pPr>
              <a:spcBef>
                <a:spcPts val="1320"/>
              </a:spcBef>
            </a:pPr>
            <a:r>
              <a:rPr lang="en-US" sz="3000" dirty="0" smtClean="0"/>
              <a:t>Check, Connect, and Expect</a:t>
            </a:r>
          </a:p>
          <a:p>
            <a:pPr>
              <a:spcBef>
                <a:spcPts val="1320"/>
              </a:spcBef>
            </a:pPr>
            <a:r>
              <a:rPr lang="en-US" sz="3000" dirty="0" smtClean="0"/>
              <a:t>First Steps to Success</a:t>
            </a:r>
          </a:p>
          <a:p>
            <a:pPr>
              <a:spcBef>
                <a:spcPts val="1320"/>
              </a:spcBef>
            </a:pPr>
            <a:r>
              <a:rPr lang="en-US" sz="3000" dirty="0" smtClean="0"/>
              <a:t>Mentoring</a:t>
            </a:r>
          </a:p>
          <a:p>
            <a:pPr>
              <a:spcBef>
                <a:spcPts val="1320"/>
              </a:spcBef>
            </a:pPr>
            <a:r>
              <a:rPr lang="en-US" sz="3000" dirty="0"/>
              <a:t>Check and Connect </a:t>
            </a:r>
          </a:p>
          <a:p>
            <a:pPr>
              <a:spcBef>
                <a:spcPts val="1320"/>
              </a:spcBef>
            </a:pPr>
            <a:r>
              <a:rPr lang="en-US" sz="3000" dirty="0" smtClean="0"/>
              <a:t>Freshman Success</a:t>
            </a:r>
          </a:p>
          <a:p>
            <a:pPr>
              <a:spcBef>
                <a:spcPts val="1320"/>
              </a:spcBef>
            </a:pPr>
            <a:endParaRPr lang="en-US" sz="3000" dirty="0" smtClean="0"/>
          </a:p>
          <a:p>
            <a:pPr>
              <a:spcBef>
                <a:spcPts val="1320"/>
              </a:spcBef>
            </a:pPr>
            <a:endParaRPr lang="en-US" sz="3000" dirty="0" smtClean="0"/>
          </a:p>
        </p:txBody>
      </p:sp>
      <p:sp>
        <p:nvSpPr>
          <p:cNvPr id="2" name="Rectangle 1"/>
          <p:cNvSpPr/>
          <p:nvPr/>
        </p:nvSpPr>
        <p:spPr>
          <a:xfrm>
            <a:off x="457200" y="1524000"/>
            <a:ext cx="3810000" cy="1143000"/>
          </a:xfrm>
          <a:prstGeom prst="rect">
            <a:avLst/>
          </a:prstGeom>
          <a:noFill/>
          <a:ln w="38100">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153400" y="838200"/>
            <a:ext cx="990600" cy="990600"/>
          </a:xfrm>
          <a:prstGeom prst="rect">
            <a:avLst/>
          </a:prstGeom>
          <a:noFill/>
          <a:ln>
            <a:noFill/>
          </a:ln>
        </p:spPr>
      </p:pic>
      <p:sp>
        <p:nvSpPr>
          <p:cNvPr id="3" name="Rounded Rectangle 2"/>
          <p:cNvSpPr/>
          <p:nvPr/>
        </p:nvSpPr>
        <p:spPr>
          <a:xfrm>
            <a:off x="5943600" y="3657600"/>
            <a:ext cx="2743200" cy="2286000"/>
          </a:xfrm>
          <a:prstGeom prst="round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See Tier 2 Intervention Resource guide for more information</a:t>
            </a:r>
            <a:endParaRPr lang="en-US" dirty="0"/>
          </a:p>
        </p:txBody>
      </p:sp>
    </p:spTree>
    <p:extLst>
      <p:ext uri="{BB962C8B-B14F-4D97-AF65-F5344CB8AC3E}">
        <p14:creationId xmlns:p14="http://schemas.microsoft.com/office/powerpoint/2010/main" val="28301109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FFFC00">
              <a:alpha val="75000"/>
            </a:srgbClr>
          </a:solidFill>
          <a:ln w="9525">
            <a:solidFill>
              <a:schemeClr val="tx1"/>
            </a:solidFill>
            <a:miter lim="800000"/>
            <a:headEnd/>
            <a:tailEnd/>
          </a:ln>
          <a:effectLst/>
        </p:spPr>
        <p:txBody>
          <a:bodyPr wrap="square" anchor="ctr">
            <a:prstTxWarp prst="textNoShape">
              <a:avLst/>
            </a:prstTxWarp>
          </a:bodyPr>
          <a:lstStyle/>
          <a:p>
            <a:pPr algn="ctr">
              <a:defRPr/>
            </a:pPr>
            <a:r>
              <a:rPr lang="en-US" sz="7200" b="1" dirty="0" smtClean="0">
                <a:latin typeface="+mj-lt"/>
                <a:ea typeface="Britannic Bold" pitchFamily="-108" charset="0"/>
                <a:cs typeface="Britannic Bold" pitchFamily="-108" charset="0"/>
              </a:rPr>
              <a:t> Developing Interventions: CICO Critical Features </a:t>
            </a:r>
            <a:endParaRPr lang="en-US" sz="7200" b="1" dirty="0">
              <a:latin typeface="+mj-lt"/>
              <a:ea typeface="Britannic Bold" pitchFamily="-108" charset="0"/>
              <a:cs typeface="Britannic Bold" pitchFamily="-108"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258827504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b="1" dirty="0" smtClean="0">
                <a:solidFill>
                  <a:srgbClr val="008F00"/>
                </a:solidFill>
              </a:rPr>
              <a:t>Check-In, Check-Out</a:t>
            </a:r>
            <a:endParaRPr lang="en-US" dirty="0">
              <a:solidFill>
                <a:srgbClr val="008F00"/>
              </a:solidFill>
            </a:endParaRPr>
          </a:p>
        </p:txBody>
      </p:sp>
      <p:sp>
        <p:nvSpPr>
          <p:cNvPr id="3" name="Content Placeholder 2"/>
          <p:cNvSpPr>
            <a:spLocks noGrp="1"/>
          </p:cNvSpPr>
          <p:nvPr>
            <p:ph idx="1"/>
          </p:nvPr>
        </p:nvSpPr>
        <p:spPr/>
        <p:txBody>
          <a:bodyPr>
            <a:normAutofit fontScale="70000" lnSpcReduction="20000"/>
          </a:bodyPr>
          <a:lstStyle/>
          <a:p>
            <a:r>
              <a:rPr lang="en-US" b="1" dirty="0"/>
              <a:t>Check-In, Check-Out</a:t>
            </a:r>
            <a:r>
              <a:rPr lang="en-US" dirty="0"/>
              <a:t> (</a:t>
            </a:r>
            <a:r>
              <a:rPr lang="en-US" b="1" dirty="0"/>
              <a:t>CICO</a:t>
            </a:r>
            <a:r>
              <a:rPr lang="en-US" dirty="0"/>
              <a:t>) is a Tier 2, group-oriented intervention, designed especially for students whose problem behaviors (a) are unresponsive to Tier I practices and systems, (b) do not require more immediate individualized interventions, and (c) are observed across multiple settings or contexts</a:t>
            </a:r>
            <a:r>
              <a:rPr lang="en-US" dirty="0" smtClean="0"/>
              <a:t>.</a:t>
            </a:r>
          </a:p>
          <a:p>
            <a:endParaRPr lang="en-US" dirty="0" smtClean="0"/>
          </a:p>
          <a:p>
            <a:r>
              <a:rPr lang="en-US" b="1" dirty="0" smtClean="0"/>
              <a:t>CICO Practice Features:</a:t>
            </a:r>
          </a:p>
          <a:p>
            <a:pPr lvl="1"/>
            <a:r>
              <a:rPr lang="en-US" dirty="0"/>
              <a:t>Increased positive adult </a:t>
            </a:r>
            <a:r>
              <a:rPr lang="en-US" dirty="0" smtClean="0"/>
              <a:t>contact and structure</a:t>
            </a:r>
            <a:endParaRPr lang="en-US" dirty="0"/>
          </a:p>
          <a:p>
            <a:pPr lvl="1"/>
            <a:r>
              <a:rPr lang="en-US" dirty="0"/>
              <a:t>Embedded social skills training</a:t>
            </a:r>
          </a:p>
          <a:p>
            <a:pPr lvl="1"/>
            <a:r>
              <a:rPr lang="en-US" dirty="0"/>
              <a:t>Direct link to school-wide behavioral goals and expectations</a:t>
            </a:r>
          </a:p>
          <a:p>
            <a:pPr lvl="1"/>
            <a:r>
              <a:rPr lang="en-US" dirty="0"/>
              <a:t>Frequent feedback</a:t>
            </a:r>
          </a:p>
          <a:p>
            <a:pPr lvl="1"/>
            <a:r>
              <a:rPr lang="en-US" dirty="0"/>
              <a:t>Daily home-school communication</a:t>
            </a:r>
          </a:p>
          <a:p>
            <a:pPr lvl="1"/>
            <a:r>
              <a:rPr lang="en-US" dirty="0"/>
              <a:t>Positive reinforcement contingent on meeting behavioral </a:t>
            </a:r>
            <a:r>
              <a:rPr lang="en-US" dirty="0" smtClean="0"/>
              <a:t>goals</a:t>
            </a:r>
          </a:p>
          <a:p>
            <a:pPr lvl="1"/>
            <a:r>
              <a:rPr lang="en-US" dirty="0" smtClean="0"/>
              <a:t>Can be slightly modified based on student need or response </a:t>
            </a:r>
          </a:p>
          <a:p>
            <a:endParaRPr lang="en-US" dirty="0"/>
          </a:p>
          <a:p>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067675" y="92076"/>
            <a:ext cx="990600" cy="990600"/>
          </a:xfrm>
          <a:prstGeom prst="rect">
            <a:avLst/>
          </a:prstGeom>
          <a:noFill/>
          <a:ln>
            <a:noFill/>
          </a:ln>
        </p:spPr>
      </p:pic>
    </p:spTree>
    <p:extLst>
      <p:ext uri="{BB962C8B-B14F-4D97-AF65-F5344CB8AC3E}">
        <p14:creationId xmlns:p14="http://schemas.microsoft.com/office/powerpoint/2010/main" val="21956536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CICO Additional Features</a:t>
            </a:r>
            <a:endParaRPr lang="en-US" dirty="0">
              <a:solidFill>
                <a:srgbClr val="008F00"/>
              </a:solidFill>
            </a:endParaRPr>
          </a:p>
        </p:txBody>
      </p:sp>
      <p:sp>
        <p:nvSpPr>
          <p:cNvPr id="3" name="Content Placeholder 2"/>
          <p:cNvSpPr>
            <a:spLocks noGrp="1"/>
          </p:cNvSpPr>
          <p:nvPr>
            <p:ph idx="1"/>
          </p:nvPr>
        </p:nvSpPr>
        <p:spPr/>
        <p:txBody>
          <a:bodyPr/>
          <a:lstStyle/>
          <a:p>
            <a:r>
              <a:rPr lang="en-US" sz="2400" b="1" dirty="0" smtClean="0"/>
              <a:t>Efficient and Effective:</a:t>
            </a:r>
            <a:endParaRPr lang="en-US" sz="2400" dirty="0"/>
          </a:p>
          <a:p>
            <a:pPr lvl="1"/>
            <a:r>
              <a:rPr lang="en-US" sz="2000" b="1" dirty="0"/>
              <a:t>G</a:t>
            </a:r>
            <a:r>
              <a:rPr lang="en-US" sz="2000" b="1" dirty="0" smtClean="0"/>
              <a:t>roup-based</a:t>
            </a:r>
            <a:r>
              <a:rPr lang="en-US" sz="2000" dirty="0"/>
              <a:t>, </a:t>
            </a:r>
            <a:r>
              <a:rPr lang="en-US" sz="2000" b="1" dirty="0"/>
              <a:t>S</a:t>
            </a:r>
            <a:r>
              <a:rPr lang="en-US" sz="2000" b="1" dirty="0" smtClean="0"/>
              <a:t>tandardized</a:t>
            </a:r>
            <a:r>
              <a:rPr lang="en-US" sz="2000" dirty="0" smtClean="0"/>
              <a:t> intervention</a:t>
            </a:r>
          </a:p>
          <a:p>
            <a:pPr lvl="2"/>
            <a:r>
              <a:rPr lang="en-US" sz="2000" dirty="0" smtClean="0"/>
              <a:t>Can accommodate 7-12% student population </a:t>
            </a:r>
          </a:p>
          <a:p>
            <a:pPr lvl="2"/>
            <a:r>
              <a:rPr lang="en-US" sz="2000" dirty="0" smtClean="0"/>
              <a:t>Student entry within a few days of referral </a:t>
            </a:r>
          </a:p>
          <a:p>
            <a:r>
              <a:rPr lang="en-US" sz="2400" b="1" dirty="0"/>
              <a:t>Built-In Data </a:t>
            </a:r>
            <a:r>
              <a:rPr lang="en-US" sz="2400" b="1" dirty="0" smtClean="0"/>
              <a:t>System for:</a:t>
            </a:r>
            <a:endParaRPr lang="en-US" sz="2400" b="1" dirty="0"/>
          </a:p>
          <a:p>
            <a:pPr lvl="1"/>
            <a:r>
              <a:rPr lang="en-US" sz="2000" dirty="0" smtClean="0"/>
              <a:t>monitoring </a:t>
            </a:r>
            <a:r>
              <a:rPr lang="en-US" sz="2000" dirty="0"/>
              <a:t>students’ progress in the </a:t>
            </a:r>
            <a:r>
              <a:rPr lang="en-US" sz="2000" dirty="0" smtClean="0"/>
              <a:t>program</a:t>
            </a:r>
          </a:p>
          <a:p>
            <a:pPr lvl="1"/>
            <a:r>
              <a:rPr lang="en-US" sz="2000" dirty="0" smtClean="0"/>
              <a:t> evaluating </a:t>
            </a:r>
            <a:r>
              <a:rPr lang="en-US" sz="2000" dirty="0"/>
              <a:t>the fidelity of implementation, and </a:t>
            </a:r>
          </a:p>
          <a:p>
            <a:pPr lvl="1"/>
            <a:r>
              <a:rPr lang="en-US" sz="2000" dirty="0" smtClean="0"/>
              <a:t>transitioning </a:t>
            </a:r>
            <a:r>
              <a:rPr lang="en-US" sz="2000" dirty="0"/>
              <a:t>to a self-managed program.</a:t>
            </a: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67675" y="92076"/>
            <a:ext cx="990600" cy="990600"/>
          </a:xfrm>
          <a:prstGeom prst="rect">
            <a:avLst/>
          </a:prstGeom>
          <a:noFill/>
          <a:ln>
            <a:noFill/>
          </a:ln>
        </p:spPr>
      </p:pic>
    </p:spTree>
    <p:extLst>
      <p:ext uri="{BB962C8B-B14F-4D97-AF65-F5344CB8AC3E}">
        <p14:creationId xmlns:p14="http://schemas.microsoft.com/office/powerpoint/2010/main" val="35448360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solidFill>
            <a:schemeClr val="bg1"/>
          </a:solidFill>
        </p:spPr>
        <p:txBody>
          <a:bodyPr>
            <a:normAutofit fontScale="90000"/>
          </a:bodyPr>
          <a:lstStyle/>
          <a:p>
            <a:r>
              <a:rPr lang="en-US" sz="3600" dirty="0">
                <a:solidFill>
                  <a:srgbClr val="008F00"/>
                </a:solidFill>
              </a:rPr>
              <a:t>Why </a:t>
            </a:r>
            <a:r>
              <a:rPr lang="en-US" sz="3600" dirty="0" smtClean="0">
                <a:solidFill>
                  <a:srgbClr val="008F00"/>
                </a:solidFill>
              </a:rPr>
              <a:t>7-12</a:t>
            </a:r>
            <a:r>
              <a:rPr lang="en-US" sz="3600" dirty="0">
                <a:solidFill>
                  <a:srgbClr val="008F00"/>
                </a:solidFill>
              </a:rPr>
              <a:t>% </a:t>
            </a:r>
            <a:r>
              <a:rPr lang="en-US" sz="3600" dirty="0" smtClean="0">
                <a:solidFill>
                  <a:srgbClr val="008F00"/>
                </a:solidFill>
              </a:rPr>
              <a:t>of students receiving CICO supports?</a:t>
            </a:r>
            <a:endParaRPr lang="en-US" sz="3600" dirty="0">
              <a:solidFill>
                <a:srgbClr val="008F00"/>
              </a:solidFill>
            </a:endParaRPr>
          </a:p>
        </p:txBody>
      </p:sp>
      <p:sp>
        <p:nvSpPr>
          <p:cNvPr id="3" name="TextBox 2"/>
          <p:cNvSpPr txBox="1"/>
          <p:nvPr/>
        </p:nvSpPr>
        <p:spPr>
          <a:xfrm>
            <a:off x="445822" y="1737258"/>
            <a:ext cx="8124716" cy="4167295"/>
          </a:xfrm>
          <a:prstGeom prst="rect">
            <a:avLst/>
          </a:prstGeom>
          <a:noFill/>
        </p:spPr>
        <p:txBody>
          <a:bodyPr wrap="square">
            <a:spAutoFit/>
          </a:bodyPr>
          <a:lstStyle>
            <a:lvl1pPr eaLnBrk="0" hangingPunct="0">
              <a:defRPr>
                <a:solidFill>
                  <a:schemeClr val="tx1"/>
                </a:solidFill>
                <a:latin typeface="Arial" charset="0"/>
                <a:ea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2400" dirty="0">
              <a:solidFill>
                <a:schemeClr val="tx2"/>
              </a:solidFill>
              <a:latin typeface="Tw Cen MT"/>
              <a:cs typeface="Tw Cen MT"/>
            </a:endParaRPr>
          </a:p>
          <a:p>
            <a:pPr marL="342900" indent="-342900">
              <a:spcBef>
                <a:spcPct val="20000"/>
              </a:spcBef>
              <a:buFont typeface="Arial" panose="020B0604020202020204" pitchFamily="34" charset="0"/>
              <a:buChar char="•"/>
            </a:pPr>
            <a:r>
              <a:rPr lang="en-US" sz="2800" dirty="0">
                <a:latin typeface="+mn-lt"/>
                <a:ea typeface="ＭＳ Ｐゴシック" pitchFamily="-108" charset="-128"/>
                <a:cs typeface="Britannic Bold"/>
              </a:rPr>
              <a:t>Students in the past who would not have gotten any support “until things got worse</a:t>
            </a:r>
            <a:r>
              <a:rPr lang="ja-JP" altLang="en-US" sz="2800" dirty="0">
                <a:latin typeface="+mn-lt"/>
                <a:ea typeface="ＭＳ Ｐゴシック" pitchFamily="-108" charset="-128"/>
                <a:cs typeface="Britannic Bold"/>
              </a:rPr>
              <a:t>”</a:t>
            </a:r>
            <a:r>
              <a:rPr lang="en-US" sz="2800" dirty="0">
                <a:latin typeface="+mn-lt"/>
                <a:ea typeface="ＭＳ Ｐゴシック" pitchFamily="-108" charset="-128"/>
                <a:cs typeface="Britannic Bold"/>
              </a:rPr>
              <a:t> will now get a positive boost of </a:t>
            </a:r>
            <a:r>
              <a:rPr lang="en-US" sz="2800" dirty="0" smtClean="0">
                <a:latin typeface="+mn-lt"/>
                <a:ea typeface="ＭＳ Ｐゴシック" pitchFamily="-108" charset="-128"/>
                <a:cs typeface="Britannic Bold"/>
              </a:rPr>
              <a:t>support</a:t>
            </a:r>
          </a:p>
          <a:p>
            <a:pPr marL="342900" indent="-342900">
              <a:spcBef>
                <a:spcPct val="20000"/>
              </a:spcBef>
              <a:buFont typeface="Arial" panose="020B0604020202020204" pitchFamily="34" charset="0"/>
              <a:buChar char="•"/>
            </a:pPr>
            <a:r>
              <a:rPr lang="en-US" sz="2800" dirty="0" smtClean="0">
                <a:latin typeface="+mn-lt"/>
                <a:ea typeface="ＭＳ Ｐゴシック" pitchFamily="-108" charset="-128"/>
                <a:cs typeface="Britannic Bold"/>
              </a:rPr>
              <a:t>All </a:t>
            </a:r>
            <a:r>
              <a:rPr lang="en-US" sz="2800" dirty="0">
                <a:latin typeface="+mn-lt"/>
                <a:ea typeface="ＭＳ Ｐゴシック" pitchFamily="-108" charset="-128"/>
                <a:cs typeface="Britannic Bold"/>
              </a:rPr>
              <a:t>teachers will expect that every day they will have students cross their threshold who need higher rate of positive </a:t>
            </a:r>
            <a:r>
              <a:rPr lang="en-US" sz="2800" dirty="0" smtClean="0">
                <a:latin typeface="+mn-lt"/>
                <a:ea typeface="ＭＳ Ｐゴシック" pitchFamily="-108" charset="-128"/>
                <a:cs typeface="Britannic Bold"/>
              </a:rPr>
              <a:t>contact</a:t>
            </a:r>
          </a:p>
          <a:p>
            <a:pPr marL="342900" indent="-342900">
              <a:spcBef>
                <a:spcPct val="20000"/>
              </a:spcBef>
              <a:buFont typeface="Arial" panose="020B0604020202020204" pitchFamily="34" charset="0"/>
              <a:buChar char="•"/>
            </a:pPr>
            <a:r>
              <a:rPr lang="en-US" sz="2800" dirty="0" smtClean="0">
                <a:latin typeface="+mn-lt"/>
                <a:ea typeface="ＭＳ Ｐゴシック" pitchFamily="-108" charset="-128"/>
                <a:cs typeface="Britannic Bold"/>
              </a:rPr>
              <a:t>Quicker/easier </a:t>
            </a:r>
            <a:r>
              <a:rPr lang="en-US" sz="2800" dirty="0">
                <a:latin typeface="+mn-lt"/>
                <a:ea typeface="ＭＳ Ｐゴシック" pitchFamily="-108" charset="-128"/>
                <a:cs typeface="Britannic Bold"/>
              </a:rPr>
              <a:t>to support </a:t>
            </a:r>
            <a:r>
              <a:rPr lang="en-US" sz="2800" dirty="0" smtClean="0">
                <a:latin typeface="+mn-lt"/>
                <a:ea typeface="ＭＳ Ｐゴシック" pitchFamily="-108" charset="-128"/>
                <a:cs typeface="Britannic Bold"/>
              </a:rPr>
              <a:t>students </a:t>
            </a:r>
            <a:r>
              <a:rPr lang="en-US" sz="2800" dirty="0">
                <a:latin typeface="+mn-lt"/>
                <a:ea typeface="ＭＳ Ｐゴシック" pitchFamily="-108" charset="-128"/>
                <a:cs typeface="Britannic Bold"/>
              </a:rPr>
              <a:t>who need Tier </a:t>
            </a:r>
            <a:r>
              <a:rPr lang="en-US" sz="2800" dirty="0" smtClean="0">
                <a:latin typeface="+mn-lt"/>
                <a:ea typeface="ＭＳ Ｐゴシック" pitchFamily="-108" charset="-128"/>
                <a:cs typeface="Britannic Bold"/>
              </a:rPr>
              <a:t>III</a:t>
            </a:r>
            <a:endParaRPr lang="en-US" sz="2800" dirty="0">
              <a:latin typeface="+mn-lt"/>
              <a:ea typeface="ＭＳ Ｐゴシック" pitchFamily="-108" charset="-128"/>
              <a:cs typeface="Britannic Bo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067675" y="92076"/>
            <a:ext cx="990600" cy="990600"/>
          </a:xfrm>
          <a:prstGeom prst="rect">
            <a:avLst/>
          </a:prstGeom>
          <a:noFill/>
          <a:ln>
            <a:noFill/>
          </a:ln>
        </p:spPr>
      </p:pic>
    </p:spTree>
    <p:extLst>
      <p:ext uri="{BB962C8B-B14F-4D97-AF65-F5344CB8AC3E}">
        <p14:creationId xmlns:p14="http://schemas.microsoft.com/office/powerpoint/2010/main" val="188877223"/>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CICO Works!</a:t>
            </a:r>
            <a:endParaRPr lang="en-US" dirty="0">
              <a:solidFill>
                <a:srgbClr val="008F00"/>
              </a:solidFill>
            </a:endParaRPr>
          </a:p>
        </p:txBody>
      </p:sp>
      <p:sp>
        <p:nvSpPr>
          <p:cNvPr id="3" name="Content Placeholder 2"/>
          <p:cNvSpPr>
            <a:spLocks noGrp="1"/>
          </p:cNvSpPr>
          <p:nvPr>
            <p:ph idx="1"/>
          </p:nvPr>
        </p:nvSpPr>
        <p:spPr/>
        <p:txBody>
          <a:bodyPr/>
          <a:lstStyle/>
          <a:p>
            <a:r>
              <a:rPr lang="en-US" sz="2400" dirty="0"/>
              <a:t>Research conducted on CICO and similar programs </a:t>
            </a:r>
            <a:r>
              <a:rPr lang="en-US" sz="2400" dirty="0" smtClean="0"/>
              <a:t>has </a:t>
            </a:r>
            <a:r>
              <a:rPr lang="en-US" sz="2400" dirty="0"/>
              <a:t>consistently demonstrated associated decreases </a:t>
            </a:r>
            <a:r>
              <a:rPr lang="en-US" sz="2400" dirty="0" smtClean="0"/>
              <a:t>in:</a:t>
            </a:r>
          </a:p>
          <a:p>
            <a:pPr lvl="1"/>
            <a:r>
              <a:rPr lang="en-US" sz="2400" dirty="0" smtClean="0"/>
              <a:t> </a:t>
            </a:r>
            <a:r>
              <a:rPr lang="en-US" sz="2400" dirty="0"/>
              <a:t>problem </a:t>
            </a:r>
            <a:r>
              <a:rPr lang="en-US" sz="2400" dirty="0" smtClean="0"/>
              <a:t>behaviors</a:t>
            </a:r>
          </a:p>
          <a:p>
            <a:pPr lvl="1"/>
            <a:r>
              <a:rPr lang="en-US" sz="2400" dirty="0" smtClean="0"/>
              <a:t> </a:t>
            </a:r>
            <a:r>
              <a:rPr lang="en-US" sz="2400" dirty="0"/>
              <a:t>office discipline </a:t>
            </a:r>
            <a:r>
              <a:rPr lang="en-US" sz="2400" dirty="0" smtClean="0"/>
              <a:t>referrals </a:t>
            </a:r>
          </a:p>
          <a:p>
            <a:pPr lvl="1"/>
            <a:r>
              <a:rPr lang="en-US" sz="2400" dirty="0" smtClean="0"/>
              <a:t>referrals </a:t>
            </a:r>
            <a:r>
              <a:rPr lang="en-US" sz="2400" dirty="0"/>
              <a:t>for special education </a:t>
            </a:r>
            <a:r>
              <a:rPr lang="en-US" sz="2400" dirty="0" smtClean="0"/>
              <a:t>services</a:t>
            </a:r>
          </a:p>
          <a:p>
            <a:pPr lvl="1"/>
            <a:r>
              <a:rPr lang="en-US" sz="2400" dirty="0" smtClean="0"/>
              <a:t>Increases in academic engagement </a:t>
            </a:r>
            <a:endParaRPr lang="en-US" sz="2400" dirty="0"/>
          </a:p>
          <a:p>
            <a:r>
              <a:rPr lang="en-US" sz="2400" dirty="0"/>
              <a:t>Most importantly, </a:t>
            </a:r>
            <a:r>
              <a:rPr lang="en-US" sz="2400" b="1" dirty="0"/>
              <a:t>research also has demonstrated that this intervention is most effective if Tier 1, SWPBIS systems and practices are well-established within the school.</a:t>
            </a:r>
            <a:endParaRPr lang="en-US" sz="2400" dirty="0"/>
          </a:p>
          <a:p>
            <a:endParaRPr lang="en-US" dirty="0"/>
          </a:p>
        </p:txBody>
      </p:sp>
      <p:sp>
        <p:nvSpPr>
          <p:cNvPr id="4" name="TextBox 3"/>
          <p:cNvSpPr txBox="1"/>
          <p:nvPr/>
        </p:nvSpPr>
        <p:spPr>
          <a:xfrm>
            <a:off x="1828800" y="6308725"/>
            <a:ext cx="3967753" cy="461665"/>
          </a:xfrm>
          <a:prstGeom prst="rect">
            <a:avLst/>
          </a:prstGeom>
          <a:noFill/>
        </p:spPr>
        <p:txBody>
          <a:bodyPr wrap="none" rtlCol="0">
            <a:spAutoFit/>
          </a:bodyPr>
          <a:lstStyle/>
          <a:p>
            <a:r>
              <a:rPr lang="en-US" dirty="0" smtClean="0"/>
              <a:t>(See citations on next slide)</a:t>
            </a:r>
            <a:endParaRPr lang="en-US" dirty="0"/>
          </a:p>
        </p:txBody>
      </p:sp>
    </p:spTree>
    <p:extLst>
      <p:ext uri="{BB962C8B-B14F-4D97-AF65-F5344CB8AC3E}">
        <p14:creationId xmlns:p14="http://schemas.microsoft.com/office/powerpoint/2010/main" val="7625874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36867" name="Content Placeholder 2"/>
          <p:cNvSpPr>
            <a:spLocks noGrp="1"/>
          </p:cNvSpPr>
          <p:nvPr>
            <p:ph idx="4294967295"/>
          </p:nvPr>
        </p:nvSpPr>
        <p:spPr>
          <a:xfrm>
            <a:off x="263307" y="1316613"/>
            <a:ext cx="4507141" cy="4862870"/>
          </a:xfrm>
          <a:solidFill>
            <a:srgbClr val="008F00"/>
          </a:solidFill>
        </p:spPr>
        <p:style>
          <a:lnRef idx="2">
            <a:schemeClr val="accent6">
              <a:shade val="50000"/>
            </a:schemeClr>
          </a:lnRef>
          <a:fillRef idx="1">
            <a:schemeClr val="accent6"/>
          </a:fillRef>
          <a:effectRef idx="0">
            <a:schemeClr val="accent6"/>
          </a:effectRef>
          <a:fontRef idx="minor">
            <a:schemeClr val="lt1"/>
          </a:fontRef>
        </p:style>
        <p:txBody>
          <a:bodyPr>
            <a:normAutofit fontScale="92500" lnSpcReduction="20000"/>
          </a:bodyPr>
          <a:lstStyle/>
          <a:p>
            <a:pPr marL="365125" indent="-282575" algn="ctr" eaLnBrk="1" hangingPunct="1">
              <a:lnSpc>
                <a:spcPct val="60000"/>
              </a:lnSpc>
            </a:pPr>
            <a:endParaRPr lang="en-US" sz="2400" b="1" dirty="0" smtClean="0">
              <a:latin typeface="Calibri"/>
              <a:ea typeface="ＭＳ Ｐゴシック" pitchFamily="-112" charset="-128"/>
              <a:cs typeface="Calibri"/>
            </a:endParaRPr>
          </a:p>
          <a:p>
            <a:pPr marL="365125" indent="-282575" algn="ctr" eaLnBrk="1" hangingPunct="1">
              <a:lnSpc>
                <a:spcPct val="60000"/>
              </a:lnSpc>
            </a:pPr>
            <a:r>
              <a:rPr lang="en-US" sz="2600" b="1" dirty="0" smtClean="0">
                <a:latin typeface="Calibri"/>
                <a:ea typeface="ＭＳ Ｐゴシック" pitchFamily="-112" charset="-128"/>
                <a:cs typeface="Calibri"/>
              </a:rPr>
              <a:t>Published Demonstrations</a:t>
            </a:r>
          </a:p>
          <a:p>
            <a:pPr marL="365125" indent="-282575" eaLnBrk="1" hangingPunct="1">
              <a:lnSpc>
                <a:spcPct val="60000"/>
              </a:lnSpc>
            </a:pPr>
            <a:endParaRPr lang="en-US" sz="2200" b="1" dirty="0" smtClean="0">
              <a:latin typeface="Calibri"/>
              <a:ea typeface="ＭＳ Ｐゴシック" pitchFamily="-112" charset="-128"/>
              <a:cs typeface="Calibri"/>
            </a:endParaRPr>
          </a:p>
          <a:p>
            <a:pPr marL="365125" indent="-282575" eaLnBrk="1" hangingPunct="1">
              <a:lnSpc>
                <a:spcPct val="60000"/>
              </a:lnSpc>
            </a:pPr>
            <a:r>
              <a:rPr lang="en-US" sz="2200" b="1" dirty="0" smtClean="0">
                <a:latin typeface="Calibri"/>
                <a:ea typeface="ＭＳ Ｐゴシック" pitchFamily="-112" charset="-128"/>
                <a:cs typeface="Calibri"/>
              </a:rPr>
              <a:t>Pre </a:t>
            </a:r>
            <a:r>
              <a:rPr lang="en-US" sz="2200" b="1" dirty="0">
                <a:latin typeface="Calibri"/>
                <a:ea typeface="ＭＳ Ｐゴシック" pitchFamily="-112" charset="-128"/>
                <a:cs typeface="Calibri"/>
              </a:rPr>
              <a:t>schools</a:t>
            </a:r>
          </a:p>
          <a:p>
            <a:pPr marL="639763" lvl="1" indent="-282575" eaLnBrk="1" hangingPunct="1">
              <a:lnSpc>
                <a:spcPct val="60000"/>
              </a:lnSpc>
              <a:buFont typeface="Wingdings 2" pitchFamily="-112" charset="2"/>
              <a:buChar char=""/>
            </a:pPr>
            <a:r>
              <a:rPr lang="en-US" sz="1800" dirty="0" smtClean="0">
                <a:latin typeface="Calibri"/>
                <a:cs typeface="Calibri"/>
              </a:rPr>
              <a:t>Chafouleas </a:t>
            </a:r>
            <a:r>
              <a:rPr lang="en-US" sz="1800" dirty="0">
                <a:latin typeface="Calibri"/>
                <a:cs typeface="Calibri"/>
              </a:rPr>
              <a:t>et </a:t>
            </a:r>
            <a:r>
              <a:rPr lang="en-US" sz="1800" dirty="0" smtClean="0">
                <a:latin typeface="Calibri"/>
                <a:cs typeface="Calibri"/>
              </a:rPr>
              <a:t>al. </a:t>
            </a:r>
            <a:r>
              <a:rPr lang="en-US" sz="1800" dirty="0">
                <a:latin typeface="Calibri"/>
                <a:cs typeface="Calibri"/>
              </a:rPr>
              <a:t>2007</a:t>
            </a:r>
          </a:p>
          <a:p>
            <a:pPr marL="365125" indent="-282575" eaLnBrk="1" hangingPunct="1">
              <a:lnSpc>
                <a:spcPct val="60000"/>
              </a:lnSpc>
            </a:pPr>
            <a:endParaRPr lang="en-US" sz="2200" dirty="0">
              <a:latin typeface="Calibri"/>
              <a:ea typeface="ＭＳ Ｐゴシック" pitchFamily="-112" charset="-128"/>
              <a:cs typeface="Calibri"/>
            </a:endParaRPr>
          </a:p>
          <a:p>
            <a:pPr marL="365125" indent="-282575" eaLnBrk="1" hangingPunct="1">
              <a:lnSpc>
                <a:spcPct val="60000"/>
              </a:lnSpc>
            </a:pPr>
            <a:r>
              <a:rPr lang="en-US" sz="2200" b="1" dirty="0">
                <a:latin typeface="Calibri"/>
                <a:ea typeface="ＭＳ Ｐゴシック" pitchFamily="-112" charset="-128"/>
                <a:cs typeface="Calibri"/>
              </a:rPr>
              <a:t>Elementary Schools</a:t>
            </a:r>
          </a:p>
          <a:p>
            <a:pPr marL="639763" lvl="1" indent="-282575" eaLnBrk="1" hangingPunct="1">
              <a:lnSpc>
                <a:spcPct val="60000"/>
              </a:lnSpc>
            </a:pPr>
            <a:r>
              <a:rPr lang="en-US" sz="1800" dirty="0" smtClean="0">
                <a:latin typeface="Calibri"/>
                <a:cs typeface="Calibri"/>
              </a:rPr>
              <a:t>Todd </a:t>
            </a:r>
            <a:r>
              <a:rPr lang="en-US" sz="1800" dirty="0">
                <a:latin typeface="Calibri"/>
                <a:cs typeface="Calibri"/>
              </a:rPr>
              <a:t>et </a:t>
            </a:r>
            <a:r>
              <a:rPr lang="en-US" sz="1800" dirty="0" smtClean="0">
                <a:latin typeface="Calibri"/>
                <a:cs typeface="Calibri"/>
              </a:rPr>
              <a:t>al. ,2008</a:t>
            </a:r>
            <a:endParaRPr lang="en-US" sz="1800" dirty="0">
              <a:latin typeface="Calibri"/>
              <a:cs typeface="Calibri"/>
            </a:endParaRPr>
          </a:p>
          <a:p>
            <a:pPr marL="639763" lvl="1" indent="-282575" eaLnBrk="1" hangingPunct="1">
              <a:lnSpc>
                <a:spcPct val="60000"/>
              </a:lnSpc>
            </a:pPr>
            <a:r>
              <a:rPr lang="en-US" sz="1800" dirty="0" smtClean="0">
                <a:latin typeface="Calibri"/>
                <a:cs typeface="Calibri"/>
              </a:rPr>
              <a:t>Fairbanks </a:t>
            </a:r>
            <a:r>
              <a:rPr lang="en-US" sz="1800" dirty="0">
                <a:latin typeface="Calibri"/>
                <a:cs typeface="Calibri"/>
              </a:rPr>
              <a:t>et </a:t>
            </a:r>
            <a:r>
              <a:rPr lang="en-US" sz="1800" dirty="0" smtClean="0">
                <a:latin typeface="Calibri"/>
                <a:cs typeface="Calibri"/>
              </a:rPr>
              <a:t>al., </a:t>
            </a:r>
            <a:r>
              <a:rPr lang="en-US" sz="1800" dirty="0">
                <a:latin typeface="Calibri"/>
                <a:cs typeface="Calibri"/>
              </a:rPr>
              <a:t>2007</a:t>
            </a:r>
          </a:p>
          <a:p>
            <a:pPr marL="639763" lvl="1" indent="-282575" eaLnBrk="1" hangingPunct="1">
              <a:lnSpc>
                <a:spcPct val="60000"/>
              </a:lnSpc>
            </a:pPr>
            <a:r>
              <a:rPr lang="en-US" sz="1800" dirty="0" smtClean="0">
                <a:latin typeface="Calibri"/>
                <a:cs typeface="Calibri"/>
              </a:rPr>
              <a:t>Kauffman-Campbell</a:t>
            </a:r>
            <a:r>
              <a:rPr lang="en-US" sz="1800" dirty="0">
                <a:latin typeface="Calibri"/>
                <a:cs typeface="Calibri"/>
              </a:rPr>
              <a:t>, dissertation</a:t>
            </a:r>
          </a:p>
          <a:p>
            <a:pPr marL="639763" lvl="1" indent="-282575" eaLnBrk="1" hangingPunct="1">
              <a:lnSpc>
                <a:spcPct val="60000"/>
              </a:lnSpc>
            </a:pPr>
            <a:r>
              <a:rPr lang="en-US" sz="1800" dirty="0" smtClean="0">
                <a:latin typeface="Calibri"/>
                <a:cs typeface="Calibri"/>
              </a:rPr>
              <a:t>Cheney </a:t>
            </a:r>
            <a:r>
              <a:rPr lang="en-US" sz="1800" dirty="0">
                <a:latin typeface="Calibri"/>
                <a:cs typeface="Calibri"/>
              </a:rPr>
              <a:t>et </a:t>
            </a:r>
            <a:r>
              <a:rPr lang="en-US" sz="1800" dirty="0" smtClean="0">
                <a:latin typeface="Calibri"/>
                <a:cs typeface="Calibri"/>
              </a:rPr>
              <a:t>al., </a:t>
            </a:r>
            <a:r>
              <a:rPr lang="en-US" sz="1800" dirty="0">
                <a:latin typeface="Calibri"/>
                <a:cs typeface="Calibri"/>
              </a:rPr>
              <a:t>2006; 2007</a:t>
            </a:r>
          </a:p>
          <a:p>
            <a:pPr marL="639763" lvl="1" indent="-282575" eaLnBrk="1" hangingPunct="1">
              <a:lnSpc>
                <a:spcPct val="60000"/>
              </a:lnSpc>
            </a:pPr>
            <a:r>
              <a:rPr lang="en-US" sz="1800" dirty="0" smtClean="0">
                <a:latin typeface="Calibri"/>
                <a:cs typeface="Calibri"/>
              </a:rPr>
              <a:t>Hawken </a:t>
            </a:r>
            <a:r>
              <a:rPr lang="en-US" sz="1800" dirty="0">
                <a:latin typeface="Calibri"/>
                <a:cs typeface="Calibri"/>
              </a:rPr>
              <a:t>et al</a:t>
            </a:r>
            <a:r>
              <a:rPr lang="en-US" sz="1800" dirty="0" smtClean="0">
                <a:latin typeface="Calibri"/>
                <a:cs typeface="Calibri"/>
              </a:rPr>
              <a:t>., </a:t>
            </a:r>
            <a:r>
              <a:rPr lang="en-US" sz="1800" dirty="0">
                <a:latin typeface="Calibri"/>
                <a:cs typeface="Calibri"/>
              </a:rPr>
              <a:t>2007</a:t>
            </a:r>
          </a:p>
          <a:p>
            <a:pPr marL="639763" lvl="1" indent="-282575" eaLnBrk="1" hangingPunct="1">
              <a:lnSpc>
                <a:spcPct val="60000"/>
              </a:lnSpc>
            </a:pPr>
            <a:r>
              <a:rPr lang="en-US" sz="1800" dirty="0">
                <a:latin typeface="Calibri"/>
                <a:cs typeface="Calibri"/>
              </a:rPr>
              <a:t>Filter et al., </a:t>
            </a:r>
            <a:r>
              <a:rPr lang="en-US" sz="1800" dirty="0" smtClean="0">
                <a:latin typeface="Calibri"/>
                <a:cs typeface="Calibri"/>
              </a:rPr>
              <a:t>2007</a:t>
            </a:r>
          </a:p>
          <a:p>
            <a:pPr marL="639763" lvl="1" indent="-282575" eaLnBrk="1" hangingPunct="1">
              <a:lnSpc>
                <a:spcPct val="60000"/>
              </a:lnSpc>
            </a:pPr>
            <a:r>
              <a:rPr lang="en-US" sz="1800" dirty="0">
                <a:latin typeface="Calibri"/>
                <a:cs typeface="Calibri"/>
              </a:rPr>
              <a:t>Miller et al., </a:t>
            </a:r>
            <a:r>
              <a:rPr lang="en-US" sz="1800" dirty="0" smtClean="0">
                <a:latin typeface="Calibri"/>
                <a:cs typeface="Calibri"/>
              </a:rPr>
              <a:t>2015</a:t>
            </a:r>
          </a:p>
          <a:p>
            <a:pPr marL="639763" lvl="1" indent="-282575" eaLnBrk="1" hangingPunct="1">
              <a:lnSpc>
                <a:spcPct val="60000"/>
              </a:lnSpc>
            </a:pPr>
            <a:r>
              <a:rPr lang="en-US" sz="1800" dirty="0" err="1">
                <a:latin typeface="Calibri"/>
                <a:cs typeface="Calibri"/>
              </a:rPr>
              <a:t>Mong</a:t>
            </a:r>
            <a:r>
              <a:rPr lang="en-US" sz="1800" dirty="0">
                <a:latin typeface="Calibri"/>
                <a:cs typeface="Calibri"/>
              </a:rPr>
              <a:t>, Johnson, &amp; </a:t>
            </a:r>
            <a:r>
              <a:rPr lang="en-US" sz="1800" dirty="0" err="1">
                <a:latin typeface="Calibri"/>
                <a:cs typeface="Calibri"/>
              </a:rPr>
              <a:t>Mong</a:t>
            </a:r>
            <a:r>
              <a:rPr lang="en-US" sz="1800" dirty="0">
                <a:latin typeface="Calibri"/>
                <a:cs typeface="Calibri"/>
              </a:rPr>
              <a:t>, </a:t>
            </a:r>
            <a:r>
              <a:rPr lang="en-US" sz="1800" dirty="0" smtClean="0">
                <a:latin typeface="Calibri"/>
                <a:cs typeface="Calibri"/>
              </a:rPr>
              <a:t>2011</a:t>
            </a:r>
            <a:endParaRPr lang="en-US" sz="1800" dirty="0">
              <a:latin typeface="Calibri"/>
              <a:cs typeface="Calibri"/>
            </a:endParaRPr>
          </a:p>
          <a:p>
            <a:pPr marL="639763" lvl="1" indent="-282575" eaLnBrk="1" hangingPunct="1">
              <a:lnSpc>
                <a:spcPct val="60000"/>
              </a:lnSpc>
            </a:pPr>
            <a:endParaRPr lang="en-US" sz="1800" dirty="0">
              <a:latin typeface="Calibri"/>
              <a:cs typeface="Calibri"/>
            </a:endParaRPr>
          </a:p>
          <a:p>
            <a:pPr marL="639763" lvl="1" indent="-282575" eaLnBrk="1" hangingPunct="1">
              <a:lnSpc>
                <a:spcPct val="60000"/>
              </a:lnSpc>
              <a:buFontTx/>
              <a:buNone/>
            </a:pPr>
            <a:endParaRPr lang="en-US" sz="1800" dirty="0">
              <a:latin typeface="Calibri"/>
              <a:cs typeface="Calibri"/>
            </a:endParaRPr>
          </a:p>
          <a:p>
            <a:pPr marL="365125" indent="-282575" eaLnBrk="1" hangingPunct="1">
              <a:lnSpc>
                <a:spcPct val="60000"/>
              </a:lnSpc>
            </a:pPr>
            <a:r>
              <a:rPr lang="en-US" sz="2200" b="1" dirty="0">
                <a:latin typeface="Calibri"/>
                <a:ea typeface="ＭＳ Ｐゴシック" pitchFamily="-112" charset="-128"/>
                <a:cs typeface="Calibri"/>
              </a:rPr>
              <a:t>Middle Schools</a:t>
            </a:r>
          </a:p>
          <a:p>
            <a:pPr marL="639763" lvl="1" indent="-282575" eaLnBrk="1" hangingPunct="1">
              <a:lnSpc>
                <a:spcPct val="60000"/>
              </a:lnSpc>
            </a:pPr>
            <a:r>
              <a:rPr lang="en-US" sz="1800" dirty="0" smtClean="0">
                <a:latin typeface="Calibri"/>
                <a:cs typeface="Calibri"/>
              </a:rPr>
              <a:t>Hawken </a:t>
            </a:r>
            <a:r>
              <a:rPr lang="en-US" sz="1800" dirty="0">
                <a:latin typeface="Calibri"/>
                <a:cs typeface="Calibri"/>
              </a:rPr>
              <a:t>et </a:t>
            </a:r>
            <a:r>
              <a:rPr lang="en-US" sz="1800" dirty="0" smtClean="0">
                <a:latin typeface="Calibri"/>
                <a:cs typeface="Calibri"/>
              </a:rPr>
              <a:t>al., </a:t>
            </a:r>
            <a:r>
              <a:rPr lang="en-US" sz="1800" dirty="0">
                <a:latin typeface="Calibri"/>
                <a:cs typeface="Calibri"/>
              </a:rPr>
              <a:t>2003</a:t>
            </a:r>
          </a:p>
          <a:p>
            <a:pPr marL="639763" lvl="1" indent="-282575" eaLnBrk="1" hangingPunct="1">
              <a:lnSpc>
                <a:spcPct val="60000"/>
              </a:lnSpc>
            </a:pPr>
            <a:r>
              <a:rPr lang="en-US" sz="1800" dirty="0" smtClean="0">
                <a:latin typeface="Calibri"/>
                <a:cs typeface="Calibri"/>
              </a:rPr>
              <a:t>March </a:t>
            </a:r>
            <a:r>
              <a:rPr lang="en-US" sz="1800" dirty="0">
                <a:latin typeface="Calibri"/>
                <a:cs typeface="Calibri"/>
              </a:rPr>
              <a:t>et </a:t>
            </a:r>
            <a:r>
              <a:rPr lang="en-US" sz="1800" dirty="0" smtClean="0">
                <a:latin typeface="Calibri"/>
                <a:cs typeface="Calibri"/>
              </a:rPr>
              <a:t>al., 2002</a:t>
            </a:r>
          </a:p>
          <a:p>
            <a:pPr marL="639763" lvl="1" indent="-282575" eaLnBrk="1" hangingPunct="1">
              <a:lnSpc>
                <a:spcPct val="60000"/>
              </a:lnSpc>
            </a:pPr>
            <a:r>
              <a:rPr lang="en-US" sz="1800" dirty="0" smtClean="0">
                <a:latin typeface="Calibri"/>
                <a:cs typeface="Calibri"/>
              </a:rPr>
              <a:t>Simonsen, Myers, &amp; Briere, 2011 </a:t>
            </a:r>
          </a:p>
          <a:p>
            <a:pPr marL="639763" lvl="1" indent="-282575" eaLnBrk="1" hangingPunct="1">
              <a:lnSpc>
                <a:spcPct val="60000"/>
              </a:lnSpc>
            </a:pPr>
            <a:r>
              <a:rPr lang="en-US" sz="1800" dirty="0" err="1">
                <a:latin typeface="Calibri"/>
                <a:cs typeface="Calibri"/>
              </a:rPr>
              <a:t>Swoszowski</a:t>
            </a:r>
            <a:r>
              <a:rPr lang="en-US" sz="1800" dirty="0">
                <a:latin typeface="Calibri"/>
                <a:cs typeface="Calibri"/>
              </a:rPr>
              <a:t> et al., 2012</a:t>
            </a:r>
          </a:p>
          <a:p>
            <a:pPr marL="639763" lvl="1" indent="-282575" eaLnBrk="1" hangingPunct="1">
              <a:lnSpc>
                <a:spcPct val="60000"/>
              </a:lnSpc>
            </a:pPr>
            <a:endParaRPr lang="en-US" sz="1800" dirty="0">
              <a:latin typeface="Calibri"/>
              <a:cs typeface="Calibri"/>
            </a:endParaRPr>
          </a:p>
          <a:p>
            <a:pPr marL="365125" indent="-282575" eaLnBrk="1" hangingPunct="1">
              <a:lnSpc>
                <a:spcPct val="60000"/>
              </a:lnSpc>
            </a:pPr>
            <a:endParaRPr lang="en-US" sz="2200" dirty="0">
              <a:latin typeface="Calibri"/>
              <a:ea typeface="ＭＳ Ｐゴシック" pitchFamily="-112" charset="-128"/>
              <a:cs typeface="Calibri"/>
            </a:endParaRPr>
          </a:p>
          <a:p>
            <a:pPr marL="365125" indent="-282575" eaLnBrk="1" hangingPunct="1">
              <a:lnSpc>
                <a:spcPct val="60000"/>
              </a:lnSpc>
            </a:pPr>
            <a:r>
              <a:rPr lang="en-US" sz="2200" b="1" dirty="0">
                <a:latin typeface="Calibri"/>
                <a:ea typeface="ＭＳ Ｐゴシック" pitchFamily="-112" charset="-128"/>
                <a:cs typeface="Calibri"/>
              </a:rPr>
              <a:t>High Schools</a:t>
            </a:r>
          </a:p>
          <a:p>
            <a:pPr marL="639763" lvl="1" indent="-282575" eaLnBrk="1" hangingPunct="1">
              <a:lnSpc>
                <a:spcPct val="60000"/>
              </a:lnSpc>
            </a:pPr>
            <a:r>
              <a:rPr lang="en-US" sz="1800" dirty="0" smtClean="0">
                <a:latin typeface="Calibri"/>
                <a:cs typeface="Calibri"/>
              </a:rPr>
              <a:t>Swain-Bradway, 2009</a:t>
            </a:r>
            <a:endParaRPr lang="en-US" sz="1800" dirty="0">
              <a:latin typeface="Calibri"/>
              <a:cs typeface="Calibri"/>
            </a:endParaRPr>
          </a:p>
        </p:txBody>
      </p:sp>
      <p:sp>
        <p:nvSpPr>
          <p:cNvPr id="4" name="TextBox 3"/>
          <p:cNvSpPr txBox="1">
            <a:spLocks noChangeArrowheads="1"/>
          </p:cNvSpPr>
          <p:nvPr/>
        </p:nvSpPr>
        <p:spPr bwMode="auto">
          <a:xfrm>
            <a:off x="4971797" y="1316613"/>
            <a:ext cx="3841138" cy="4862870"/>
          </a:xfrm>
          <a:prstGeom prst="rect">
            <a:avLst/>
          </a:prstGeom>
          <a:solidFill>
            <a:srgbClr val="008F0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prstTxWarp prst="textNoShape">
              <a:avLst/>
            </a:prstTxWarp>
            <a:spAutoFit/>
          </a:bodyPr>
          <a:lstStyle/>
          <a:p>
            <a:pPr algn="ctr"/>
            <a:r>
              <a:rPr lang="en-US" sz="2400" b="1" dirty="0" smtClean="0">
                <a:latin typeface="Calibri"/>
                <a:cs typeface="Calibri"/>
              </a:rPr>
              <a:t>CICO </a:t>
            </a:r>
            <a:r>
              <a:rPr lang="en-US" sz="2400" b="1" dirty="0">
                <a:latin typeface="Calibri"/>
                <a:cs typeface="Calibri"/>
              </a:rPr>
              <a:t>is an </a:t>
            </a:r>
            <a:r>
              <a:rPr lang="en-US" sz="2400" b="1" dirty="0" smtClean="0">
                <a:latin typeface="Calibri"/>
                <a:cs typeface="Calibri"/>
              </a:rPr>
              <a:t>Evidence</a:t>
            </a:r>
            <a:r>
              <a:rPr lang="en-US" sz="2400" b="1" dirty="0">
                <a:latin typeface="Calibri"/>
                <a:cs typeface="Calibri"/>
              </a:rPr>
              <a:t>-Based Practice</a:t>
            </a:r>
          </a:p>
          <a:p>
            <a:endParaRPr lang="en-US" sz="2400" dirty="0">
              <a:latin typeface="Calibri"/>
              <a:cs typeface="Calibri"/>
            </a:endParaRPr>
          </a:p>
          <a:p>
            <a:pPr algn="l">
              <a:buFontTx/>
              <a:buAutoNum type="arabicPeriod"/>
            </a:pPr>
            <a:r>
              <a:rPr lang="en-US" sz="2400" dirty="0" smtClean="0">
                <a:latin typeface="Calibri"/>
                <a:cs typeface="Calibri"/>
              </a:rPr>
              <a:t> At </a:t>
            </a:r>
            <a:r>
              <a:rPr lang="en-US" sz="2400" dirty="0">
                <a:latin typeface="Calibri"/>
                <a:cs typeface="Calibri"/>
              </a:rPr>
              <a:t>least 5 peer reviewed studies</a:t>
            </a:r>
          </a:p>
          <a:p>
            <a:pPr algn="l">
              <a:buFontTx/>
              <a:buAutoNum type="arabicPeriod"/>
            </a:pPr>
            <a:endParaRPr lang="en-US" sz="2400" dirty="0">
              <a:latin typeface="Calibri"/>
              <a:cs typeface="Calibri"/>
            </a:endParaRPr>
          </a:p>
          <a:p>
            <a:pPr algn="l">
              <a:buFontTx/>
              <a:buAutoNum type="arabicPeriod"/>
            </a:pPr>
            <a:r>
              <a:rPr lang="en-US" sz="2400" dirty="0" smtClean="0">
                <a:latin typeface="Calibri"/>
                <a:cs typeface="Calibri"/>
              </a:rPr>
              <a:t> At </a:t>
            </a:r>
            <a:r>
              <a:rPr lang="en-US" sz="2400" dirty="0">
                <a:latin typeface="Calibri"/>
                <a:cs typeface="Calibri"/>
              </a:rPr>
              <a:t>least 3 different researchers/settings</a:t>
            </a:r>
          </a:p>
          <a:p>
            <a:pPr algn="l">
              <a:buFontTx/>
              <a:buAutoNum type="arabicPeriod"/>
            </a:pPr>
            <a:endParaRPr lang="en-US" sz="2400" dirty="0">
              <a:latin typeface="Calibri"/>
              <a:cs typeface="Calibri"/>
            </a:endParaRPr>
          </a:p>
          <a:p>
            <a:pPr algn="l">
              <a:buFontTx/>
              <a:buAutoNum type="arabicPeriod"/>
            </a:pPr>
            <a:r>
              <a:rPr lang="en-US" sz="2400" dirty="0" smtClean="0">
                <a:latin typeface="Calibri"/>
                <a:cs typeface="Calibri"/>
              </a:rPr>
              <a:t> At </a:t>
            </a:r>
            <a:r>
              <a:rPr lang="en-US" sz="2400" dirty="0">
                <a:latin typeface="Calibri"/>
                <a:cs typeface="Calibri"/>
              </a:rPr>
              <a:t>least 20 different </a:t>
            </a:r>
            <a:r>
              <a:rPr lang="en-US" sz="2400" dirty="0" smtClean="0">
                <a:latin typeface="Calibri"/>
                <a:cs typeface="Calibri"/>
              </a:rPr>
              <a:t>participants</a:t>
            </a:r>
          </a:p>
          <a:p>
            <a:pPr algn="l"/>
            <a:endParaRPr lang="en-US" sz="1000" dirty="0" smtClean="0">
              <a:latin typeface="Calibri"/>
              <a:cs typeface="Calibri"/>
            </a:endParaRPr>
          </a:p>
          <a:p>
            <a:pPr algn="l"/>
            <a:endParaRPr lang="en-US" sz="1000" dirty="0" smtClean="0">
              <a:latin typeface="Calibri"/>
              <a:cs typeface="Calibri"/>
            </a:endParaRPr>
          </a:p>
          <a:p>
            <a:pPr algn="l"/>
            <a:endParaRPr lang="en-US" sz="1000" dirty="0">
              <a:latin typeface="Calibri"/>
              <a:cs typeface="Calibri"/>
            </a:endParaRPr>
          </a:p>
          <a:p>
            <a:pPr algn="l"/>
            <a:endParaRPr lang="en-US" sz="800" dirty="0" smtClean="0">
              <a:latin typeface="Calibri"/>
              <a:cs typeface="Calibri"/>
            </a:endParaRPr>
          </a:p>
          <a:p>
            <a:pPr algn="l"/>
            <a:endParaRPr lang="en-US" sz="800" dirty="0">
              <a:latin typeface="Calibri"/>
              <a:cs typeface="Calibri"/>
            </a:endParaRPr>
          </a:p>
        </p:txBody>
      </p:sp>
      <p:sp>
        <p:nvSpPr>
          <p:cNvPr id="5" name="Title 1"/>
          <p:cNvSpPr txBox="1">
            <a:spLocks/>
          </p:cNvSpPr>
          <p:nvPr/>
        </p:nvSpPr>
        <p:spPr>
          <a:xfrm>
            <a:off x="333296" y="90758"/>
            <a:ext cx="8305800" cy="931551"/>
          </a:xfrm>
          <a:prstGeom prst="rect">
            <a:avLst/>
          </a:prstGeom>
          <a:solidFill>
            <a:schemeClr val="bg1"/>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b="1" cap="none" dirty="0" smtClean="0">
                <a:solidFill>
                  <a:srgbClr val="008F00"/>
                </a:solidFill>
                <a:latin typeface="Calibri"/>
                <a:cs typeface="Calibri"/>
              </a:rPr>
              <a:t>Research Support</a:t>
            </a:r>
            <a:endParaRPr lang="en-US" b="1" cap="none" dirty="0">
              <a:solidFill>
                <a:srgbClr val="008F00"/>
              </a:solidFill>
              <a:latin typeface="Calibri"/>
              <a:cs typeface="Calibri"/>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67675" y="92076"/>
            <a:ext cx="990600" cy="990600"/>
          </a:xfrm>
          <a:prstGeom prst="rect">
            <a:avLst/>
          </a:prstGeom>
          <a:noFill/>
          <a:ln>
            <a:noFill/>
          </a:ln>
        </p:spPr>
      </p:pic>
    </p:spTree>
    <p:extLst>
      <p:ext uri="{BB962C8B-B14F-4D97-AF65-F5344CB8AC3E}">
        <p14:creationId xmlns:p14="http://schemas.microsoft.com/office/powerpoint/2010/main" val="216065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14346" name="Text Box 37"/>
          <p:cNvSpPr txBox="1">
            <a:spLocks noChangeArrowheads="1"/>
          </p:cNvSpPr>
          <p:nvPr/>
        </p:nvSpPr>
        <p:spPr bwMode="auto">
          <a:xfrm>
            <a:off x="5715293" y="3868737"/>
            <a:ext cx="1497354" cy="830997"/>
          </a:xfrm>
          <a:prstGeom prst="rect">
            <a:avLst/>
          </a:prstGeom>
          <a:solidFill>
            <a:srgbClr val="008F00">
              <a:alpha val="3800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eaLnBrk="1" hangingPunct="1">
              <a:spcBef>
                <a:spcPct val="50000"/>
              </a:spcBef>
            </a:pPr>
            <a:r>
              <a:rPr lang="en-US" b="1">
                <a:solidFill>
                  <a:schemeClr val="tx2"/>
                </a:solidFill>
                <a:latin typeface="+mn-lt"/>
              </a:rPr>
              <a:t>Teacher </a:t>
            </a:r>
            <a:r>
              <a:rPr lang="en-US" b="1" smtClean="0">
                <a:solidFill>
                  <a:schemeClr val="tx2"/>
                </a:solidFill>
                <a:latin typeface="+mn-lt"/>
              </a:rPr>
              <a:t>Feedback</a:t>
            </a:r>
            <a:endParaRPr lang="en-US" b="1" dirty="0">
              <a:solidFill>
                <a:schemeClr val="tx2"/>
              </a:solidFill>
              <a:latin typeface="+mn-lt"/>
            </a:endParaRPr>
          </a:p>
        </p:txBody>
      </p:sp>
      <p:sp>
        <p:nvSpPr>
          <p:cNvPr id="14344" name="Text Box 35"/>
          <p:cNvSpPr txBox="1">
            <a:spLocks noChangeArrowheads="1"/>
          </p:cNvSpPr>
          <p:nvPr/>
        </p:nvSpPr>
        <p:spPr bwMode="auto">
          <a:xfrm>
            <a:off x="3178594" y="3322572"/>
            <a:ext cx="1729176" cy="369332"/>
          </a:xfrm>
          <a:prstGeom prst="rect">
            <a:avLst/>
          </a:prstGeom>
          <a:solidFill>
            <a:srgbClr val="008F00">
              <a:alpha val="3800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eaLnBrk="1" hangingPunct="1">
              <a:spcBef>
                <a:spcPct val="50000"/>
              </a:spcBef>
            </a:pPr>
            <a:r>
              <a:rPr lang="en-US" sz="1800" dirty="0">
                <a:latin typeface="+mn-lt"/>
              </a:rPr>
              <a:t>Class Check out</a:t>
            </a:r>
          </a:p>
        </p:txBody>
      </p:sp>
      <p:sp>
        <p:nvSpPr>
          <p:cNvPr id="14338" name="Rectangle 2"/>
          <p:cNvSpPr>
            <a:spLocks noGrp="1" noChangeArrowheads="1"/>
          </p:cNvSpPr>
          <p:nvPr>
            <p:ph type="title"/>
          </p:nvPr>
        </p:nvSpPr>
        <p:spPr>
          <a:solidFill>
            <a:schemeClr val="bg1"/>
          </a:solidFill>
        </p:spPr>
        <p:txBody>
          <a:bodyPr/>
          <a:lstStyle/>
          <a:p>
            <a:pPr eaLnBrk="1" hangingPunct="1"/>
            <a:r>
              <a:rPr lang="en-US" dirty="0" smtClean="0">
                <a:solidFill>
                  <a:srgbClr val="008F00"/>
                </a:solidFill>
                <a:latin typeface="+mn-lt"/>
              </a:rPr>
              <a:t>Check</a:t>
            </a:r>
            <a:r>
              <a:rPr lang="en-US" dirty="0">
                <a:solidFill>
                  <a:srgbClr val="008F00"/>
                </a:solidFill>
                <a:latin typeface="+mn-lt"/>
              </a:rPr>
              <a:t>-in Check-out Cycle</a:t>
            </a:r>
          </a:p>
        </p:txBody>
      </p:sp>
      <p:grpSp>
        <p:nvGrpSpPr>
          <p:cNvPr id="14339" name="Group 3"/>
          <p:cNvGrpSpPr>
            <a:grpSpLocks/>
          </p:cNvGrpSpPr>
          <p:nvPr/>
        </p:nvGrpSpPr>
        <p:grpSpPr bwMode="auto">
          <a:xfrm>
            <a:off x="329157" y="512859"/>
            <a:ext cx="8712366" cy="6236215"/>
            <a:chOff x="384" y="624"/>
            <a:chExt cx="3862" cy="2802"/>
          </a:xfrm>
        </p:grpSpPr>
        <p:sp>
          <p:nvSpPr>
            <p:cNvPr id="14347" name="Text Box 4"/>
            <p:cNvSpPr txBox="1">
              <a:spLocks noChangeArrowheads="1"/>
            </p:cNvSpPr>
            <p:nvPr/>
          </p:nvSpPr>
          <p:spPr bwMode="auto">
            <a:xfrm>
              <a:off x="1536" y="624"/>
              <a:ext cx="1200" cy="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lgn="ctr">
                <a:spcBef>
                  <a:spcPct val="50000"/>
                </a:spcBef>
              </a:pPr>
              <a:endParaRPr lang="en-US" sz="2400">
                <a:solidFill>
                  <a:schemeClr val="hlink"/>
                </a:solidFill>
                <a:latin typeface="+mn-lt"/>
              </a:endParaRPr>
            </a:p>
          </p:txBody>
        </p:sp>
        <p:sp>
          <p:nvSpPr>
            <p:cNvPr id="14348" name="Text Box 5"/>
            <p:cNvSpPr txBox="1">
              <a:spLocks noChangeArrowheads="1"/>
            </p:cNvSpPr>
            <p:nvPr/>
          </p:nvSpPr>
          <p:spPr bwMode="auto">
            <a:xfrm>
              <a:off x="2736" y="1288"/>
              <a:ext cx="1042" cy="373"/>
            </a:xfrm>
            <a:prstGeom prst="rect">
              <a:avLst/>
            </a:prstGeom>
            <a:solidFill>
              <a:srgbClr val="008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lgn="ctr">
                <a:spcBef>
                  <a:spcPct val="50000"/>
                </a:spcBef>
              </a:pPr>
              <a:r>
                <a:rPr lang="en-US" dirty="0" smtClean="0">
                  <a:solidFill>
                    <a:schemeClr val="bg1"/>
                  </a:solidFill>
                  <a:latin typeface="+mn-lt"/>
                </a:rPr>
                <a:t>Weekly Team Meeting</a:t>
              </a:r>
              <a:endParaRPr lang="en-US" sz="1200" dirty="0">
                <a:solidFill>
                  <a:schemeClr val="bg1"/>
                </a:solidFill>
                <a:latin typeface="+mn-lt"/>
              </a:endParaRPr>
            </a:p>
          </p:txBody>
        </p:sp>
        <p:sp>
          <p:nvSpPr>
            <p:cNvPr id="14349" name="Text Box 6"/>
            <p:cNvSpPr txBox="1">
              <a:spLocks noChangeArrowheads="1"/>
            </p:cNvSpPr>
            <p:nvPr/>
          </p:nvSpPr>
          <p:spPr bwMode="auto">
            <a:xfrm>
              <a:off x="3016" y="1868"/>
              <a:ext cx="1230" cy="207"/>
            </a:xfrm>
            <a:prstGeom prst="rect">
              <a:avLst/>
            </a:prstGeom>
            <a:solidFill>
              <a:srgbClr val="008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spcBef>
                  <a:spcPct val="50000"/>
                </a:spcBef>
              </a:pPr>
              <a:r>
                <a:rPr lang="en-US" dirty="0">
                  <a:solidFill>
                    <a:schemeClr val="bg1"/>
                  </a:solidFill>
                  <a:latin typeface="+mn-lt"/>
                </a:rPr>
                <a:t>9 Week Graph Sent</a:t>
              </a:r>
              <a:endParaRPr lang="en-US" sz="1200" dirty="0">
                <a:solidFill>
                  <a:schemeClr val="bg1"/>
                </a:solidFill>
                <a:latin typeface="+mn-lt"/>
              </a:endParaRPr>
            </a:p>
          </p:txBody>
        </p:sp>
        <p:sp>
          <p:nvSpPr>
            <p:cNvPr id="14350" name="Text Box 7"/>
            <p:cNvSpPr txBox="1">
              <a:spLocks noChangeArrowheads="1"/>
            </p:cNvSpPr>
            <p:nvPr/>
          </p:nvSpPr>
          <p:spPr bwMode="auto">
            <a:xfrm>
              <a:off x="3189" y="2671"/>
              <a:ext cx="1023" cy="207"/>
            </a:xfrm>
            <a:prstGeom prst="rect">
              <a:avLst/>
            </a:prstGeom>
            <a:solidFill>
              <a:srgbClr val="008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spcBef>
                  <a:spcPct val="50000"/>
                </a:spcBef>
              </a:pPr>
              <a:r>
                <a:rPr lang="en-US" dirty="0" smtClean="0">
                  <a:solidFill>
                    <a:schemeClr val="bg1"/>
                  </a:solidFill>
                  <a:latin typeface="+mn-lt"/>
                </a:rPr>
                <a:t>Program Update</a:t>
              </a:r>
              <a:endParaRPr lang="en-US" sz="1200" dirty="0">
                <a:solidFill>
                  <a:schemeClr val="bg1"/>
                </a:solidFill>
                <a:latin typeface="+mn-lt"/>
              </a:endParaRPr>
            </a:p>
          </p:txBody>
        </p:sp>
        <p:sp>
          <p:nvSpPr>
            <p:cNvPr id="14352" name="Text Box 9"/>
            <p:cNvSpPr txBox="1">
              <a:spLocks noChangeArrowheads="1"/>
            </p:cNvSpPr>
            <p:nvPr/>
          </p:nvSpPr>
          <p:spPr bwMode="auto">
            <a:xfrm>
              <a:off x="384" y="912"/>
              <a:ext cx="1392" cy="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spcBef>
                  <a:spcPct val="50000"/>
                </a:spcBef>
              </a:pPr>
              <a:endParaRPr lang="en-US" sz="1200">
                <a:solidFill>
                  <a:schemeClr val="hlink"/>
                </a:solidFill>
                <a:latin typeface="+mn-lt"/>
              </a:endParaRPr>
            </a:p>
          </p:txBody>
        </p:sp>
        <p:sp>
          <p:nvSpPr>
            <p:cNvPr id="14353" name="Text Box 10"/>
            <p:cNvSpPr txBox="1">
              <a:spLocks noChangeArrowheads="1"/>
            </p:cNvSpPr>
            <p:nvPr/>
          </p:nvSpPr>
          <p:spPr bwMode="auto">
            <a:xfrm>
              <a:off x="768" y="1200"/>
              <a:ext cx="629" cy="539"/>
            </a:xfrm>
            <a:prstGeom prst="rect">
              <a:avLst/>
            </a:prstGeom>
            <a:solidFill>
              <a:srgbClr val="008F00">
                <a:alpha val="3500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spcBef>
                  <a:spcPct val="50000"/>
                </a:spcBef>
              </a:pPr>
              <a:r>
                <a:rPr lang="en-US" dirty="0" smtClean="0">
                  <a:solidFill>
                    <a:schemeClr val="tx2"/>
                  </a:solidFill>
                  <a:latin typeface="+mn-lt"/>
                </a:rPr>
                <a:t>Develop Behavior Plan</a:t>
              </a:r>
              <a:endParaRPr lang="en-US" sz="1200" dirty="0">
                <a:solidFill>
                  <a:schemeClr val="tx2"/>
                </a:solidFill>
                <a:latin typeface="+mn-lt"/>
              </a:endParaRPr>
            </a:p>
          </p:txBody>
        </p:sp>
        <p:sp>
          <p:nvSpPr>
            <p:cNvPr id="14354" name="Line 11"/>
            <p:cNvSpPr>
              <a:spLocks noChangeShapeType="1"/>
            </p:cNvSpPr>
            <p:nvPr/>
          </p:nvSpPr>
          <p:spPr bwMode="auto">
            <a:xfrm>
              <a:off x="1008" y="1056"/>
              <a:ext cx="0" cy="192"/>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grpSp>
          <p:nvGrpSpPr>
            <p:cNvPr id="14355" name="Group 12"/>
            <p:cNvGrpSpPr>
              <a:grpSpLocks/>
            </p:cNvGrpSpPr>
            <p:nvPr/>
          </p:nvGrpSpPr>
          <p:grpSpPr bwMode="auto">
            <a:xfrm>
              <a:off x="489" y="1215"/>
              <a:ext cx="2199" cy="2211"/>
              <a:chOff x="441" y="1887"/>
              <a:chExt cx="2199" cy="2211"/>
            </a:xfrm>
          </p:grpSpPr>
          <p:sp>
            <p:nvSpPr>
              <p:cNvPr id="14368" name="Oval 13"/>
              <p:cNvSpPr>
                <a:spLocks noChangeArrowheads="1"/>
              </p:cNvSpPr>
              <p:nvPr/>
            </p:nvSpPr>
            <p:spPr bwMode="auto">
              <a:xfrm>
                <a:off x="1008" y="2208"/>
                <a:ext cx="1632" cy="1584"/>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mn-lt"/>
                </a:endParaRPr>
              </a:p>
            </p:txBody>
          </p:sp>
          <p:sp>
            <p:nvSpPr>
              <p:cNvPr id="14369" name="Text Box 14"/>
              <p:cNvSpPr txBox="1">
                <a:spLocks noChangeArrowheads="1"/>
              </p:cNvSpPr>
              <p:nvPr/>
            </p:nvSpPr>
            <p:spPr bwMode="auto">
              <a:xfrm>
                <a:off x="1499" y="1887"/>
                <a:ext cx="719" cy="307"/>
              </a:xfrm>
              <a:prstGeom prst="rect">
                <a:avLst/>
              </a:prstGeom>
              <a:solidFill>
                <a:srgbClr val="008F00">
                  <a:alpha val="38000"/>
                </a:srgbClr>
              </a:solidFill>
              <a:ln w="19050">
                <a:noFill/>
                <a:miter lim="800000"/>
                <a:headEnd/>
                <a:tailEnd/>
              </a:ln>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lgn="ctr">
                  <a:lnSpc>
                    <a:spcPct val="80000"/>
                  </a:lnSpc>
                  <a:spcBef>
                    <a:spcPct val="50000"/>
                  </a:spcBef>
                </a:pPr>
                <a:r>
                  <a:rPr lang="en-US" b="1" dirty="0">
                    <a:solidFill>
                      <a:schemeClr val="tx2"/>
                    </a:solidFill>
                    <a:latin typeface="+mn-lt"/>
                  </a:rPr>
                  <a:t>Morning Check-In</a:t>
                </a:r>
                <a:endParaRPr lang="en-US" sz="1200" b="1" dirty="0">
                  <a:solidFill>
                    <a:schemeClr val="tx2"/>
                  </a:solidFill>
                  <a:latin typeface="+mn-lt"/>
                </a:endParaRPr>
              </a:p>
            </p:txBody>
          </p:sp>
          <p:sp>
            <p:nvSpPr>
              <p:cNvPr id="14370" name="Text Box 15"/>
              <p:cNvSpPr txBox="1">
                <a:spLocks noChangeArrowheads="1"/>
              </p:cNvSpPr>
              <p:nvPr/>
            </p:nvSpPr>
            <p:spPr bwMode="auto">
              <a:xfrm>
                <a:off x="1489" y="3812"/>
                <a:ext cx="697" cy="286"/>
              </a:xfrm>
              <a:prstGeom prst="rect">
                <a:avLst/>
              </a:prstGeom>
              <a:solidFill>
                <a:srgbClr val="008F00">
                  <a:alpha val="38000"/>
                </a:srgbClr>
              </a:solidFill>
              <a:ln w="19050">
                <a:noFill/>
                <a:miter lim="800000"/>
                <a:headEnd/>
                <a:tailEnd/>
              </a:ln>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lnSpc>
                    <a:spcPct val="70000"/>
                  </a:lnSpc>
                  <a:spcBef>
                    <a:spcPct val="50000"/>
                  </a:spcBef>
                </a:pPr>
                <a:r>
                  <a:rPr lang="en-US" b="1" dirty="0">
                    <a:solidFill>
                      <a:schemeClr val="tx2"/>
                    </a:solidFill>
                    <a:latin typeface="+mn-lt"/>
                  </a:rPr>
                  <a:t>Afternoon </a:t>
                </a:r>
                <a:r>
                  <a:rPr lang="en-US" b="1" dirty="0" smtClean="0">
                    <a:solidFill>
                      <a:schemeClr val="tx2"/>
                    </a:solidFill>
                    <a:latin typeface="+mn-lt"/>
                  </a:rPr>
                  <a:t>Check-out</a:t>
                </a:r>
                <a:endParaRPr lang="en-US" b="1" dirty="0">
                  <a:solidFill>
                    <a:schemeClr val="tx2"/>
                  </a:solidFill>
                  <a:latin typeface="+mn-lt"/>
                </a:endParaRPr>
              </a:p>
            </p:txBody>
          </p:sp>
          <p:sp>
            <p:nvSpPr>
              <p:cNvPr id="14371" name="Text Box 16"/>
              <p:cNvSpPr txBox="1">
                <a:spLocks noChangeArrowheads="1"/>
              </p:cNvSpPr>
              <p:nvPr/>
            </p:nvSpPr>
            <p:spPr bwMode="auto">
              <a:xfrm>
                <a:off x="441" y="2863"/>
                <a:ext cx="695" cy="286"/>
              </a:xfrm>
              <a:prstGeom prst="rect">
                <a:avLst/>
              </a:prstGeom>
              <a:solidFill>
                <a:srgbClr val="008F00">
                  <a:alpha val="38000"/>
                </a:srgbClr>
              </a:solidFill>
              <a:ln w="19050">
                <a:noFill/>
                <a:miter lim="800000"/>
                <a:headEnd/>
                <a:tailEnd/>
              </a:ln>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lnSpc>
                    <a:spcPct val="70000"/>
                  </a:lnSpc>
                  <a:spcBef>
                    <a:spcPct val="50000"/>
                  </a:spcBef>
                </a:pPr>
                <a:r>
                  <a:rPr lang="en-US" b="1" dirty="0">
                    <a:solidFill>
                      <a:schemeClr val="tx2"/>
                    </a:solidFill>
                    <a:latin typeface="+mn-lt"/>
                  </a:rPr>
                  <a:t>Home </a:t>
                </a:r>
                <a:r>
                  <a:rPr lang="en-US" b="1" dirty="0" smtClean="0">
                    <a:solidFill>
                      <a:schemeClr val="tx2"/>
                    </a:solidFill>
                    <a:latin typeface="+mn-lt"/>
                  </a:rPr>
                  <a:t>Check-In</a:t>
                </a:r>
                <a:endParaRPr lang="en-US" b="1" dirty="0">
                  <a:solidFill>
                    <a:schemeClr val="tx2"/>
                  </a:solidFill>
                  <a:latin typeface="+mn-lt"/>
                </a:endParaRPr>
              </a:p>
            </p:txBody>
          </p:sp>
        </p:grpSp>
        <p:sp>
          <p:nvSpPr>
            <p:cNvPr id="14356" name="Line 18"/>
            <p:cNvSpPr>
              <a:spLocks noChangeShapeType="1"/>
            </p:cNvSpPr>
            <p:nvPr/>
          </p:nvSpPr>
          <p:spPr bwMode="auto">
            <a:xfrm>
              <a:off x="3456" y="2064"/>
              <a:ext cx="0" cy="589"/>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57" name="Line 19"/>
            <p:cNvSpPr>
              <a:spLocks noChangeShapeType="1"/>
            </p:cNvSpPr>
            <p:nvPr/>
          </p:nvSpPr>
          <p:spPr bwMode="auto">
            <a:xfrm>
              <a:off x="3456" y="1680"/>
              <a:ext cx="0" cy="192"/>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58" name="Line 20"/>
            <p:cNvSpPr>
              <a:spLocks noChangeShapeType="1"/>
            </p:cNvSpPr>
            <p:nvPr/>
          </p:nvSpPr>
          <p:spPr bwMode="auto">
            <a:xfrm rot="-5400000">
              <a:off x="576" y="1152"/>
              <a:ext cx="0" cy="288"/>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59" name="Line 21"/>
            <p:cNvSpPr>
              <a:spLocks noChangeShapeType="1"/>
            </p:cNvSpPr>
            <p:nvPr/>
          </p:nvSpPr>
          <p:spPr bwMode="auto">
            <a:xfrm>
              <a:off x="3456" y="2869"/>
              <a:ext cx="0" cy="395"/>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60" name="Line 22"/>
            <p:cNvSpPr>
              <a:spLocks noChangeShapeType="1"/>
            </p:cNvSpPr>
            <p:nvPr/>
          </p:nvSpPr>
          <p:spPr bwMode="auto">
            <a:xfrm>
              <a:off x="432" y="1296"/>
              <a:ext cx="0" cy="196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61" name="Freeform 23"/>
            <p:cNvSpPr>
              <a:spLocks/>
            </p:cNvSpPr>
            <p:nvPr/>
          </p:nvSpPr>
          <p:spPr bwMode="auto">
            <a:xfrm>
              <a:off x="1248" y="1296"/>
              <a:ext cx="336" cy="192"/>
            </a:xfrm>
            <a:custGeom>
              <a:avLst/>
              <a:gdLst>
                <a:gd name="T0" fmla="*/ 0 w 432"/>
                <a:gd name="T1" fmla="*/ 0 h 192"/>
                <a:gd name="T2" fmla="*/ 224 w 432"/>
                <a:gd name="T3" fmla="*/ 144 h 192"/>
                <a:gd name="T4" fmla="*/ 336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0" y="0"/>
                  </a:moveTo>
                  <a:cubicBezTo>
                    <a:pt x="108" y="56"/>
                    <a:pt x="216" y="112"/>
                    <a:pt x="288" y="144"/>
                  </a:cubicBezTo>
                  <a:cubicBezTo>
                    <a:pt x="360" y="176"/>
                    <a:pt x="408" y="184"/>
                    <a:pt x="432" y="192"/>
                  </a:cubicBezTo>
                </a:path>
              </a:pathLst>
            </a:custGeom>
            <a:noFill/>
            <a:ln w="1905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mn-lt"/>
              </a:endParaRPr>
            </a:p>
          </p:txBody>
        </p:sp>
        <p:sp>
          <p:nvSpPr>
            <p:cNvPr id="14362" name="Line 24"/>
            <p:cNvSpPr>
              <a:spLocks noChangeShapeType="1"/>
            </p:cNvSpPr>
            <p:nvPr/>
          </p:nvSpPr>
          <p:spPr bwMode="auto">
            <a:xfrm>
              <a:off x="432" y="3264"/>
              <a:ext cx="3168" cy="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63" name="Line 25"/>
            <p:cNvSpPr>
              <a:spLocks noChangeShapeType="1"/>
            </p:cNvSpPr>
            <p:nvPr/>
          </p:nvSpPr>
          <p:spPr bwMode="auto">
            <a:xfrm rot="9320138" flipV="1">
              <a:off x="2169" y="3044"/>
              <a:ext cx="102" cy="5"/>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64" name="Line 26"/>
            <p:cNvSpPr>
              <a:spLocks noChangeShapeType="1"/>
            </p:cNvSpPr>
            <p:nvPr/>
          </p:nvSpPr>
          <p:spPr bwMode="auto">
            <a:xfrm rot="-9000000">
              <a:off x="2608" y="2167"/>
              <a:ext cx="48" cy="1"/>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65" name="Line 27"/>
            <p:cNvSpPr>
              <a:spLocks noChangeShapeType="1"/>
            </p:cNvSpPr>
            <p:nvPr/>
          </p:nvSpPr>
          <p:spPr bwMode="auto">
            <a:xfrm rot="7834682" flipH="1">
              <a:off x="1071" y="2490"/>
              <a:ext cx="9" cy="22"/>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66" name="Line 28"/>
            <p:cNvSpPr>
              <a:spLocks noChangeShapeType="1"/>
            </p:cNvSpPr>
            <p:nvPr/>
          </p:nvSpPr>
          <p:spPr bwMode="auto">
            <a:xfrm rot="-2585195">
              <a:off x="1632" y="1536"/>
              <a:ext cx="68" cy="52"/>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67" name="Line 29"/>
            <p:cNvSpPr>
              <a:spLocks noChangeShapeType="1"/>
            </p:cNvSpPr>
            <p:nvPr/>
          </p:nvSpPr>
          <p:spPr bwMode="auto">
            <a:xfrm rot="5400000" flipH="1" flipV="1">
              <a:off x="2760" y="1368"/>
              <a:ext cx="0" cy="528"/>
            </a:xfrm>
            <a:prstGeom prst="line">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mn-lt"/>
              </a:endParaRPr>
            </a:p>
          </p:txBody>
        </p:sp>
        <p:sp>
          <p:nvSpPr>
            <p:cNvPr id="14351" name="Text Box 8"/>
            <p:cNvSpPr txBox="1">
              <a:spLocks noChangeArrowheads="1"/>
            </p:cNvSpPr>
            <p:nvPr/>
          </p:nvSpPr>
          <p:spPr bwMode="auto">
            <a:xfrm>
              <a:off x="3532" y="3102"/>
              <a:ext cx="336" cy="129"/>
            </a:xfrm>
            <a:prstGeom prst="rect">
              <a:avLst/>
            </a:prstGeom>
            <a:solidFill>
              <a:srgbClr val="008F00">
                <a:alpha val="38000"/>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a:spcBef>
                  <a:spcPct val="50000"/>
                </a:spcBef>
              </a:pPr>
              <a:r>
                <a:rPr lang="en-US" sz="1200">
                  <a:solidFill>
                    <a:schemeClr val="tx2"/>
                  </a:solidFill>
                  <a:latin typeface="+mn-lt"/>
                </a:rPr>
                <a:t>EXIT</a:t>
              </a:r>
            </a:p>
          </p:txBody>
        </p:sp>
      </p:grpSp>
      <p:sp>
        <p:nvSpPr>
          <p:cNvPr id="14340" name="Oval 30"/>
          <p:cNvSpPr>
            <a:spLocks noChangeArrowheads="1"/>
          </p:cNvSpPr>
          <p:nvPr/>
        </p:nvSpPr>
        <p:spPr bwMode="auto">
          <a:xfrm>
            <a:off x="4219367" y="3531294"/>
            <a:ext cx="1524000" cy="1600200"/>
          </a:xfrm>
          <a:prstGeom prst="ellipse">
            <a:avLst/>
          </a:prstGeom>
          <a:solidFill>
            <a:srgbClr val="008F00">
              <a:alpha val="38000"/>
            </a:srgbClr>
          </a:solidFill>
          <a:ln w="9525">
            <a:solidFill>
              <a:schemeClr val="tx1"/>
            </a:solidFill>
            <a:round/>
            <a:headEnd/>
            <a:tailEnd/>
          </a:ln>
        </p:spPr>
        <p:txBody>
          <a:bodyPr wrap="none" anchor="ctr"/>
          <a:lstStyle/>
          <a:p>
            <a:endParaRPr lang="en-US">
              <a:latin typeface="+mn-lt"/>
            </a:endParaRPr>
          </a:p>
        </p:txBody>
      </p:sp>
      <p:sp>
        <p:nvSpPr>
          <p:cNvPr id="14341" name="Text Box 31"/>
          <p:cNvSpPr txBox="1">
            <a:spLocks noChangeArrowheads="1"/>
          </p:cNvSpPr>
          <p:nvPr/>
        </p:nvSpPr>
        <p:spPr bwMode="auto">
          <a:xfrm>
            <a:off x="3183243" y="4898818"/>
            <a:ext cx="1724526" cy="369332"/>
          </a:xfrm>
          <a:prstGeom prst="rect">
            <a:avLst/>
          </a:prstGeom>
          <a:solidFill>
            <a:srgbClr val="008F00">
              <a:alpha val="38000"/>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eaLnBrk="1" hangingPunct="1">
              <a:spcBef>
                <a:spcPct val="50000"/>
              </a:spcBef>
            </a:pPr>
            <a:r>
              <a:rPr lang="en-US" sz="1800" dirty="0">
                <a:latin typeface="+mn-lt"/>
              </a:rPr>
              <a:t>Class Check in</a:t>
            </a:r>
          </a:p>
        </p:txBody>
      </p:sp>
      <p:sp>
        <p:nvSpPr>
          <p:cNvPr id="14342" name="Line 33"/>
          <p:cNvSpPr>
            <a:spLocks noChangeShapeType="1"/>
          </p:cNvSpPr>
          <p:nvPr/>
        </p:nvSpPr>
        <p:spPr bwMode="auto">
          <a:xfrm flipH="1">
            <a:off x="5105400" y="4876800"/>
            <a:ext cx="152400" cy="76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mn-lt"/>
            </a:endParaRPr>
          </a:p>
        </p:txBody>
      </p:sp>
      <p:sp>
        <p:nvSpPr>
          <p:cNvPr id="14343" name="Line 34"/>
          <p:cNvSpPr>
            <a:spLocks noChangeShapeType="1"/>
          </p:cNvSpPr>
          <p:nvPr/>
        </p:nvSpPr>
        <p:spPr bwMode="auto">
          <a:xfrm flipV="1">
            <a:off x="4191000" y="4191000"/>
            <a:ext cx="0" cy="76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mn-lt"/>
            </a:endParaRPr>
          </a:p>
        </p:txBody>
      </p:sp>
      <p:sp>
        <p:nvSpPr>
          <p:cNvPr id="14345" name="Line 36"/>
          <p:cNvSpPr>
            <a:spLocks noChangeShapeType="1"/>
          </p:cNvSpPr>
          <p:nvPr/>
        </p:nvSpPr>
        <p:spPr bwMode="auto">
          <a:xfrm>
            <a:off x="4953000" y="3352800"/>
            <a:ext cx="762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mn-lt"/>
            </a:endParaRPr>
          </a:p>
        </p:txBody>
      </p:sp>
      <p:pic>
        <p:nvPicPr>
          <p:cNvPr id="37" name="Picture 36"/>
          <p:cNvPicPr/>
          <p:nvPr/>
        </p:nvPicPr>
        <p:blipFill>
          <a:blip r:embed="rId3">
            <a:extLst>
              <a:ext uri="{28A0092B-C50C-407E-A947-70E740481C1C}">
                <a14:useLocalDpi xmlns:a14="http://schemas.microsoft.com/office/drawing/2010/main" val="0"/>
              </a:ext>
            </a:extLst>
          </a:blip>
          <a:srcRect/>
          <a:stretch>
            <a:fillRect/>
          </a:stretch>
        </p:blipFill>
        <p:spPr bwMode="auto">
          <a:xfrm>
            <a:off x="8051883" y="218377"/>
            <a:ext cx="990600" cy="990600"/>
          </a:xfrm>
          <a:prstGeom prst="rect">
            <a:avLst/>
          </a:prstGeom>
          <a:noFill/>
          <a:ln>
            <a:noFill/>
          </a:ln>
        </p:spPr>
      </p:pic>
    </p:spTree>
    <p:extLst>
      <p:ext uri="{BB962C8B-B14F-4D97-AF65-F5344CB8AC3E}">
        <p14:creationId xmlns:p14="http://schemas.microsoft.com/office/powerpoint/2010/main" val="33004295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body" sz="half" idx="2"/>
          </p:nvPr>
        </p:nvSpPr>
        <p:spPr/>
        <p:txBody>
          <a:bodyPr/>
          <a:lstStyle/>
          <a:p>
            <a:pPr marL="469900" indent="-469900"/>
            <a:endParaRPr lang="en-US" sz="2800" dirty="0">
              <a:latin typeface="Calibri"/>
              <a:cs typeface="Calibri"/>
            </a:endParaRPr>
          </a:p>
          <a:p>
            <a:pPr marL="469900" indent="-469900"/>
            <a:endParaRPr lang="en-US" dirty="0">
              <a:latin typeface="Calibri"/>
              <a:cs typeface="Calibri"/>
            </a:endParaRPr>
          </a:p>
          <a:p>
            <a:pPr marL="469900" indent="-469900"/>
            <a:endParaRPr lang="en-US" dirty="0">
              <a:latin typeface="Calibri"/>
              <a:cs typeface="Calibri"/>
            </a:endParaRPr>
          </a:p>
        </p:txBody>
      </p:sp>
      <p:sp>
        <p:nvSpPr>
          <p:cNvPr id="914450" name="Oval 18"/>
          <p:cNvSpPr>
            <a:spLocks noChangeArrowheads="1"/>
          </p:cNvSpPr>
          <p:nvPr/>
        </p:nvSpPr>
        <p:spPr bwMode="auto">
          <a:xfrm>
            <a:off x="1908112" y="412605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Parent</a:t>
            </a:r>
          </a:p>
          <a:p>
            <a:pPr algn="ctr" rtl="0" eaLnBrk="0" fontAlgn="base" hangingPunct="0">
              <a:spcBef>
                <a:spcPct val="0"/>
              </a:spcBef>
              <a:spcAft>
                <a:spcPct val="0"/>
              </a:spcAft>
            </a:pPr>
            <a:r>
              <a:rPr lang="en-US" sz="2400" kern="1200" dirty="0">
                <a:solidFill>
                  <a:schemeClr val="bg1"/>
                </a:solidFill>
                <a:latin typeface="Calibri"/>
                <a:ea typeface="+mn-ea"/>
                <a:cs typeface="Calibri"/>
              </a:rPr>
              <a:t>feedback</a:t>
            </a:r>
          </a:p>
        </p:txBody>
      </p:sp>
      <p:sp>
        <p:nvSpPr>
          <p:cNvPr id="914451" name="Oval 19"/>
          <p:cNvSpPr>
            <a:spLocks noChangeArrowheads="1"/>
          </p:cNvSpPr>
          <p:nvPr/>
        </p:nvSpPr>
        <p:spPr bwMode="auto">
          <a:xfrm>
            <a:off x="4845216" y="4157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Regular teacher </a:t>
            </a:r>
          </a:p>
          <a:p>
            <a:pPr algn="ctr" rtl="0" eaLnBrk="0" fontAlgn="base" hangingPunct="0">
              <a:spcBef>
                <a:spcPct val="0"/>
              </a:spcBef>
              <a:spcAft>
                <a:spcPct val="0"/>
              </a:spcAft>
            </a:pPr>
            <a:r>
              <a:rPr lang="en-US" sz="2400" kern="1200" dirty="0">
                <a:solidFill>
                  <a:schemeClr val="bg1"/>
                </a:solidFill>
                <a:latin typeface="Calibri"/>
                <a:ea typeface="+mn-ea"/>
                <a:cs typeface="Calibri"/>
              </a:rPr>
              <a:t>feedback</a:t>
            </a:r>
          </a:p>
        </p:txBody>
      </p:sp>
      <p:sp>
        <p:nvSpPr>
          <p:cNvPr id="914452" name="Oval 20"/>
          <p:cNvSpPr>
            <a:spLocks noChangeArrowheads="1"/>
          </p:cNvSpPr>
          <p:nvPr/>
        </p:nvSpPr>
        <p:spPr bwMode="auto">
          <a:xfrm>
            <a:off x="3397416" y="5300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Afternoon</a:t>
            </a:r>
          </a:p>
          <a:p>
            <a:pPr algn="ctr" rtl="0" eaLnBrk="0" fontAlgn="base" hangingPunct="0">
              <a:spcBef>
                <a:spcPct val="0"/>
              </a:spcBef>
              <a:spcAft>
                <a:spcPct val="0"/>
              </a:spcAft>
            </a:pPr>
            <a:r>
              <a:rPr lang="en-US" sz="2400" kern="1200" dirty="0">
                <a:solidFill>
                  <a:schemeClr val="bg1"/>
                </a:solidFill>
                <a:latin typeface="Calibri"/>
                <a:ea typeface="+mn-ea"/>
                <a:cs typeface="Calibri"/>
              </a:rPr>
              <a:t>check-out</a:t>
            </a:r>
          </a:p>
        </p:txBody>
      </p:sp>
      <p:sp>
        <p:nvSpPr>
          <p:cNvPr id="914453" name="Oval 21"/>
          <p:cNvSpPr>
            <a:spLocks noChangeArrowheads="1"/>
          </p:cNvSpPr>
          <p:nvPr/>
        </p:nvSpPr>
        <p:spPr bwMode="auto">
          <a:xfrm>
            <a:off x="3397416" y="3014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Morning </a:t>
            </a:r>
          </a:p>
          <a:p>
            <a:pPr algn="ctr" rtl="0" eaLnBrk="0" fontAlgn="base" hangingPunct="0">
              <a:spcBef>
                <a:spcPct val="0"/>
              </a:spcBef>
              <a:spcAft>
                <a:spcPct val="0"/>
              </a:spcAft>
            </a:pPr>
            <a:r>
              <a:rPr lang="en-US" sz="2400" kern="1200" dirty="0">
                <a:solidFill>
                  <a:schemeClr val="bg1"/>
                </a:solidFill>
                <a:latin typeface="Calibri"/>
                <a:ea typeface="+mn-ea"/>
                <a:cs typeface="Calibri"/>
              </a:rPr>
              <a:t>check-in</a:t>
            </a:r>
          </a:p>
        </p:txBody>
      </p:sp>
      <p:sp>
        <p:nvSpPr>
          <p:cNvPr id="43" name="Rectangle 4"/>
          <p:cNvSpPr>
            <a:spLocks noChangeArrowheads="1"/>
          </p:cNvSpPr>
          <p:nvPr/>
        </p:nvSpPr>
        <p:spPr bwMode="auto">
          <a:xfrm>
            <a:off x="323376" y="1153300"/>
            <a:ext cx="3810000" cy="533400"/>
          </a:xfrm>
          <a:prstGeom prst="rect">
            <a:avLst/>
          </a:prstGeom>
          <a:solidFill>
            <a:schemeClr val="accent2"/>
          </a:solidFill>
          <a:ln w="12700">
            <a:solidFill>
              <a:schemeClr val="accent4">
                <a:lumMod val="75000"/>
              </a:schemeClr>
            </a:solidFill>
            <a:miter lim="800000"/>
            <a:headEnd type="none" w="sm" len="sm"/>
            <a:tailEnd type="none" w="sm" len="sm"/>
          </a:ln>
          <a:effectLst/>
        </p:spPr>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Student Recommended for CICO</a:t>
            </a:r>
          </a:p>
        </p:txBody>
      </p:sp>
      <p:grpSp>
        <p:nvGrpSpPr>
          <p:cNvPr id="2" name="Group 39"/>
          <p:cNvGrpSpPr>
            <a:grpSpLocks/>
          </p:cNvGrpSpPr>
          <p:nvPr/>
        </p:nvGrpSpPr>
        <p:grpSpPr bwMode="auto">
          <a:xfrm>
            <a:off x="323376" y="1718630"/>
            <a:ext cx="3810000" cy="1184275"/>
            <a:chOff x="672" y="624"/>
            <a:chExt cx="2448" cy="746"/>
          </a:xfrm>
          <a:solidFill>
            <a:srgbClr val="0070C0"/>
          </a:solidFill>
        </p:grpSpPr>
        <p:sp>
          <p:nvSpPr>
            <p:cNvPr id="45" name="Rectangle 5"/>
            <p:cNvSpPr>
              <a:spLocks noChangeArrowheads="1"/>
            </p:cNvSpPr>
            <p:nvPr/>
          </p:nvSpPr>
          <p:spPr bwMode="auto">
            <a:xfrm>
              <a:off x="672" y="986"/>
              <a:ext cx="2448" cy="384"/>
            </a:xfrm>
            <a:prstGeom prst="rect">
              <a:avLst/>
            </a:prstGeom>
            <a:grpFill/>
            <a:ln w="12700">
              <a:solidFill>
                <a:schemeClr val="bg1"/>
              </a:solidFill>
              <a:miter lim="800000"/>
              <a:headEnd type="none" w="sm" len="sm"/>
              <a:tailEnd type="none" w="sm" len="sm"/>
            </a:ln>
            <a:effectLst/>
          </p:spPr>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CICO is Implemented</a:t>
              </a:r>
            </a:p>
          </p:txBody>
        </p:sp>
        <p:sp>
          <p:nvSpPr>
            <p:cNvPr id="46" name="Line 6"/>
            <p:cNvSpPr>
              <a:spLocks noChangeShapeType="1"/>
            </p:cNvSpPr>
            <p:nvPr/>
          </p:nvSpPr>
          <p:spPr bwMode="auto">
            <a:xfrm>
              <a:off x="1839" y="624"/>
              <a:ext cx="0" cy="352"/>
            </a:xfrm>
            <a:prstGeom prst="line">
              <a:avLst/>
            </a:prstGeom>
            <a:grpFill/>
            <a:ln w="76200" cmpd="sng">
              <a:solidFill>
                <a:srgbClr val="0096FF"/>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chemeClr val="bg1"/>
                </a:solidFill>
                <a:latin typeface="Calibri"/>
                <a:ea typeface="+mn-ea"/>
                <a:cs typeface="Calibri"/>
              </a:endParaRPr>
            </a:p>
          </p:txBody>
        </p:sp>
      </p:grpSp>
      <p:grpSp>
        <p:nvGrpSpPr>
          <p:cNvPr id="3" name="Group 33"/>
          <p:cNvGrpSpPr>
            <a:grpSpLocks/>
          </p:cNvGrpSpPr>
          <p:nvPr/>
        </p:nvGrpSpPr>
        <p:grpSpPr bwMode="auto">
          <a:xfrm>
            <a:off x="4300876" y="780133"/>
            <a:ext cx="4493979" cy="1347789"/>
            <a:chOff x="2975" y="267"/>
            <a:chExt cx="2561" cy="849"/>
          </a:xfrm>
          <a:solidFill>
            <a:schemeClr val="accent2"/>
          </a:solidFill>
        </p:grpSpPr>
        <p:sp>
          <p:nvSpPr>
            <p:cNvPr id="48" name="Rectangle 34"/>
            <p:cNvSpPr>
              <a:spLocks noChangeArrowheads="1"/>
            </p:cNvSpPr>
            <p:nvPr/>
          </p:nvSpPr>
          <p:spPr bwMode="auto">
            <a:xfrm>
              <a:off x="3498" y="267"/>
              <a:ext cx="2038" cy="849"/>
            </a:xfrm>
            <a:prstGeom prst="rect">
              <a:avLst/>
            </a:prstGeom>
            <a:grpFill/>
            <a:ln w="9525">
              <a:solidFill>
                <a:srgbClr val="547C1C"/>
              </a:solidFill>
              <a:miter lim="800000"/>
              <a:headEnd/>
              <a:tailEnd/>
            </a:ln>
            <a:effectLst/>
          </p:spPr>
          <p:txBody>
            <a:bodyPr wrap="none" anchor="ctr"/>
            <a:lstStyle/>
            <a:p>
              <a:pPr algn="ctr" rtl="0" eaLnBrk="0" fontAlgn="base" hangingPunct="0">
                <a:spcBef>
                  <a:spcPct val="0"/>
                </a:spcBef>
                <a:spcAft>
                  <a:spcPct val="0"/>
                </a:spcAft>
              </a:pPr>
              <a:r>
                <a:rPr lang="en-US" sz="2000" kern="1200" dirty="0" smtClean="0">
                  <a:solidFill>
                    <a:srgbClr val="FFFFFF"/>
                  </a:solidFill>
                  <a:latin typeface="Calibri"/>
                  <a:ea typeface="+mn-ea"/>
                  <a:cs typeface="Calibri"/>
                </a:rPr>
                <a:t>Request for Assistance (RFA)</a:t>
              </a:r>
              <a:endParaRPr lang="en-US" sz="2000" kern="1200" dirty="0">
                <a:solidFill>
                  <a:srgbClr val="FFFFFF"/>
                </a:solidFill>
                <a:latin typeface="Calibri"/>
                <a:ea typeface="+mn-ea"/>
                <a:cs typeface="Calibri"/>
              </a:endParaRPr>
            </a:p>
            <a:p>
              <a:pPr algn="ctr" rtl="0" eaLnBrk="0" fontAlgn="base" hangingPunct="0">
                <a:spcBef>
                  <a:spcPct val="0"/>
                </a:spcBef>
                <a:spcAft>
                  <a:spcPct val="0"/>
                </a:spcAft>
              </a:pPr>
              <a:r>
                <a:rPr lang="en-US" sz="2000" kern="1200" dirty="0" smtClean="0">
                  <a:solidFill>
                    <a:srgbClr val="FFFFFF"/>
                  </a:solidFill>
                  <a:latin typeface="Calibri"/>
                  <a:ea typeface="+mn-ea"/>
                  <a:cs typeface="Calibri"/>
                </a:rPr>
                <a:t>Office Discipline Referral (ODR)</a:t>
              </a:r>
              <a:endParaRPr lang="en-US" sz="2000" kern="1200" dirty="0">
                <a:solidFill>
                  <a:srgbClr val="FFFFFF"/>
                </a:solidFill>
                <a:latin typeface="Calibri"/>
                <a:ea typeface="+mn-ea"/>
                <a:cs typeface="Calibri"/>
              </a:endParaRPr>
            </a:p>
            <a:p>
              <a:pPr algn="ctr" rtl="0" eaLnBrk="0" fontAlgn="base" hangingPunct="0">
                <a:spcBef>
                  <a:spcPct val="0"/>
                </a:spcBef>
                <a:spcAft>
                  <a:spcPct val="0"/>
                </a:spcAft>
              </a:pPr>
              <a:r>
                <a:rPr lang="en-US" sz="2000" kern="1200" dirty="0">
                  <a:solidFill>
                    <a:srgbClr val="FFFFFF"/>
                  </a:solidFill>
                  <a:latin typeface="Calibri"/>
                  <a:ea typeface="+mn-ea"/>
                  <a:cs typeface="Calibri"/>
                </a:rPr>
                <a:t>Parent recommendation</a:t>
              </a:r>
            </a:p>
            <a:p>
              <a:pPr algn="ctr" rtl="0" eaLnBrk="0" fontAlgn="base" hangingPunct="0">
                <a:spcBef>
                  <a:spcPct val="0"/>
                </a:spcBef>
                <a:spcAft>
                  <a:spcPct val="0"/>
                </a:spcAft>
              </a:pPr>
              <a:r>
                <a:rPr lang="en-US" sz="2000" kern="1200" dirty="0">
                  <a:solidFill>
                    <a:srgbClr val="FFFFFF"/>
                  </a:solidFill>
                  <a:latin typeface="Calibri"/>
                  <a:ea typeface="+mn-ea"/>
                  <a:cs typeface="Calibri"/>
                </a:rPr>
                <a:t>Administrator recommendation</a:t>
              </a:r>
            </a:p>
          </p:txBody>
        </p:sp>
        <p:sp>
          <p:nvSpPr>
            <p:cNvPr id="49" name="AutoShape 35"/>
            <p:cNvSpPr>
              <a:spLocks noChangeArrowheads="1"/>
            </p:cNvSpPr>
            <p:nvPr/>
          </p:nvSpPr>
          <p:spPr bwMode="auto">
            <a:xfrm rot="10800000">
              <a:off x="2975" y="508"/>
              <a:ext cx="432" cy="336"/>
            </a:xfrm>
            <a:prstGeom prst="rightArrow">
              <a:avLst>
                <a:gd name="adj1" fmla="val 50000"/>
                <a:gd name="adj2" fmla="val 25000"/>
              </a:avLst>
            </a:prstGeom>
            <a:grpFill/>
            <a:ln w="9525">
              <a:solidFill>
                <a:srgbClr val="547C1C"/>
              </a:solidFill>
              <a:miter lim="800000"/>
              <a:headEnd/>
              <a:tailEnd/>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grpSp>
      <p:sp>
        <p:nvSpPr>
          <p:cNvPr id="51" name="Rectangle 37"/>
          <p:cNvSpPr>
            <a:spLocks noChangeArrowheads="1"/>
          </p:cNvSpPr>
          <p:nvPr/>
        </p:nvSpPr>
        <p:spPr bwMode="auto">
          <a:xfrm>
            <a:off x="5248512" y="2293305"/>
            <a:ext cx="3576232" cy="600075"/>
          </a:xfrm>
          <a:prstGeom prst="rect">
            <a:avLst/>
          </a:prstGeom>
          <a:solidFill>
            <a:srgbClr val="0070C0"/>
          </a:solidFill>
          <a:ln w="9525">
            <a:solidFill>
              <a:schemeClr val="bg1"/>
            </a:solidFill>
            <a:miter lim="800000"/>
            <a:headEnd/>
            <a:tailEnd/>
          </a:ln>
          <a:effectLst/>
        </p:spPr>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CICO Coordinator</a:t>
            </a:r>
          </a:p>
        </p:txBody>
      </p:sp>
      <p:sp>
        <p:nvSpPr>
          <p:cNvPr id="22" name="AutoShape 35"/>
          <p:cNvSpPr>
            <a:spLocks noChangeArrowheads="1"/>
          </p:cNvSpPr>
          <p:nvPr/>
        </p:nvSpPr>
        <p:spPr bwMode="auto">
          <a:xfrm rot="10800000">
            <a:off x="4301331" y="2316001"/>
            <a:ext cx="685800" cy="533400"/>
          </a:xfrm>
          <a:prstGeom prst="rightArrow">
            <a:avLst>
              <a:gd name="adj1" fmla="val 50000"/>
              <a:gd name="adj2" fmla="val 25000"/>
            </a:avLst>
          </a:prstGeom>
          <a:solidFill>
            <a:srgbClr val="00B0F0"/>
          </a:solidFill>
          <a:ln w="9525">
            <a:solidFill>
              <a:schemeClr val="accent1"/>
            </a:solidFill>
            <a:miter lim="800000"/>
            <a:headEnd/>
            <a:tailEnd/>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cxnSp>
        <p:nvCxnSpPr>
          <p:cNvPr id="7" name="Curved Connector 6"/>
          <p:cNvCxnSpPr>
            <a:stCxn id="914453" idx="6"/>
            <a:endCxn id="914451" idx="0"/>
          </p:cNvCxnSpPr>
          <p:nvPr/>
        </p:nvCxnSpPr>
        <p:spPr>
          <a:xfrm>
            <a:off x="5537470" y="3720058"/>
            <a:ext cx="377773" cy="43697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a:endCxn id="914452" idx="6"/>
          </p:cNvCxnSpPr>
          <p:nvPr/>
        </p:nvCxnSpPr>
        <p:spPr>
          <a:xfrm rot="5400000">
            <a:off x="5483707" y="5622849"/>
            <a:ext cx="436972" cy="329446"/>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a:off x="3004736" y="5538106"/>
            <a:ext cx="377192" cy="43697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Curved Connector 35"/>
          <p:cNvCxnSpPr>
            <a:endCxn id="914453" idx="2"/>
          </p:cNvCxnSpPr>
          <p:nvPr/>
        </p:nvCxnSpPr>
        <p:spPr>
          <a:xfrm rot="5400000" flipH="1" flipV="1">
            <a:off x="2983049" y="3742663"/>
            <a:ext cx="436972" cy="39176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8" name="Title 1"/>
          <p:cNvSpPr txBox="1">
            <a:spLocks/>
          </p:cNvSpPr>
          <p:nvPr/>
        </p:nvSpPr>
        <p:spPr>
          <a:xfrm>
            <a:off x="-19524" y="-225131"/>
            <a:ext cx="8553924" cy="931551"/>
          </a:xfrm>
          <a:prstGeom prst="rect">
            <a:avLst/>
          </a:prstGeom>
          <a:solidFill>
            <a:schemeClr val="bg1"/>
          </a:solidFill>
        </p:spPr>
        <p:txBody>
          <a:bodyPr vert="horz" wrap="square" lIns="91440" tIns="45720" rIns="91440" bIns="45720" numCol="1" rtlCol="0" anchor="b"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b="1" cap="none" dirty="0" smtClean="0">
                <a:solidFill>
                  <a:srgbClr val="008F00"/>
                </a:solidFill>
                <a:latin typeface="Calibri"/>
                <a:cs typeface="Calibri"/>
              </a:rPr>
              <a:t>Check In/Check Out: Referral and Procedure</a:t>
            </a:r>
            <a:endParaRPr lang="en-US" b="1" cap="none" dirty="0">
              <a:solidFill>
                <a:srgbClr val="008F00"/>
              </a:solidFill>
              <a:latin typeface="Calibri"/>
              <a:cs typeface="Calibri"/>
            </a:endParaRPr>
          </a:p>
        </p:txBody>
      </p: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8257016" y="-193668"/>
            <a:ext cx="990600" cy="990600"/>
          </a:xfrm>
          <a:prstGeom prst="rect">
            <a:avLst/>
          </a:prstGeom>
          <a:noFill/>
          <a:ln>
            <a:noFill/>
          </a:ln>
        </p:spPr>
      </p:pic>
    </p:spTree>
    <p:extLst>
      <p:ext uri="{BB962C8B-B14F-4D97-AF65-F5344CB8AC3E}">
        <p14:creationId xmlns:p14="http://schemas.microsoft.com/office/powerpoint/2010/main" val="1164666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dissolv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14453"/>
                                        </p:tgtEl>
                                        <p:attrNameLst>
                                          <p:attrName>style.visibility</p:attrName>
                                        </p:attrNameLst>
                                      </p:cBhvr>
                                      <p:to>
                                        <p:strVal val="visible"/>
                                      </p:to>
                                    </p:set>
                                    <p:anim calcmode="lin" valueType="num">
                                      <p:cBhvr additive="base">
                                        <p:cTn id="30" dur="500" fill="hold"/>
                                        <p:tgtEl>
                                          <p:spTgt spid="914453"/>
                                        </p:tgtEl>
                                        <p:attrNameLst>
                                          <p:attrName>ppt_x</p:attrName>
                                        </p:attrNameLst>
                                      </p:cBhvr>
                                      <p:tavLst>
                                        <p:tav tm="0">
                                          <p:val>
                                            <p:strVal val="#ppt_x"/>
                                          </p:val>
                                        </p:tav>
                                        <p:tav tm="100000">
                                          <p:val>
                                            <p:strVal val="#ppt_x"/>
                                          </p:val>
                                        </p:tav>
                                      </p:tavLst>
                                    </p:anim>
                                    <p:anim calcmode="lin" valueType="num">
                                      <p:cBhvr additive="base">
                                        <p:cTn id="31" dur="500" fill="hold"/>
                                        <p:tgtEl>
                                          <p:spTgt spid="91445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914450"/>
                                        </p:tgtEl>
                                        <p:attrNameLst>
                                          <p:attrName>style.visibility</p:attrName>
                                        </p:attrNameLst>
                                      </p:cBhvr>
                                      <p:to>
                                        <p:strVal val="visible"/>
                                      </p:to>
                                    </p:set>
                                    <p:anim calcmode="lin" valueType="num">
                                      <p:cBhvr additive="base">
                                        <p:cTn id="38" dur="500" fill="hold"/>
                                        <p:tgtEl>
                                          <p:spTgt spid="914450"/>
                                        </p:tgtEl>
                                        <p:attrNameLst>
                                          <p:attrName>ppt_x</p:attrName>
                                        </p:attrNameLst>
                                      </p:cBhvr>
                                      <p:tavLst>
                                        <p:tav tm="0">
                                          <p:val>
                                            <p:strVal val="#ppt_x"/>
                                          </p:val>
                                        </p:tav>
                                        <p:tav tm="100000">
                                          <p:val>
                                            <p:strVal val="#ppt_x"/>
                                          </p:val>
                                        </p:tav>
                                      </p:tavLst>
                                    </p:anim>
                                    <p:anim calcmode="lin" valueType="num">
                                      <p:cBhvr additive="base">
                                        <p:cTn id="39" dur="500" fill="hold"/>
                                        <p:tgtEl>
                                          <p:spTgt spid="91445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14452"/>
                                        </p:tgtEl>
                                        <p:attrNameLst>
                                          <p:attrName>style.visibility</p:attrName>
                                        </p:attrNameLst>
                                      </p:cBhvr>
                                      <p:to>
                                        <p:strVal val="visible"/>
                                      </p:to>
                                    </p:set>
                                    <p:anim calcmode="lin" valueType="num">
                                      <p:cBhvr additive="base">
                                        <p:cTn id="46" dur="500" fill="hold"/>
                                        <p:tgtEl>
                                          <p:spTgt spid="914452"/>
                                        </p:tgtEl>
                                        <p:attrNameLst>
                                          <p:attrName>ppt_x</p:attrName>
                                        </p:attrNameLst>
                                      </p:cBhvr>
                                      <p:tavLst>
                                        <p:tav tm="0">
                                          <p:val>
                                            <p:strVal val="#ppt_x"/>
                                          </p:val>
                                        </p:tav>
                                        <p:tav tm="100000">
                                          <p:val>
                                            <p:strVal val="#ppt_x"/>
                                          </p:val>
                                        </p:tav>
                                      </p:tavLst>
                                    </p:anim>
                                    <p:anim calcmode="lin" valueType="num">
                                      <p:cBhvr additive="base">
                                        <p:cTn id="47" dur="500" fill="hold"/>
                                        <p:tgtEl>
                                          <p:spTgt spid="91445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914451"/>
                                        </p:tgtEl>
                                        <p:attrNameLst>
                                          <p:attrName>style.visibility</p:attrName>
                                        </p:attrNameLst>
                                      </p:cBhvr>
                                      <p:to>
                                        <p:strVal val="visible"/>
                                      </p:to>
                                    </p:set>
                                    <p:anim calcmode="lin" valueType="num">
                                      <p:cBhvr additive="base">
                                        <p:cTn id="54" dur="500" fill="hold"/>
                                        <p:tgtEl>
                                          <p:spTgt spid="914451"/>
                                        </p:tgtEl>
                                        <p:attrNameLst>
                                          <p:attrName>ppt_x</p:attrName>
                                        </p:attrNameLst>
                                      </p:cBhvr>
                                      <p:tavLst>
                                        <p:tav tm="0">
                                          <p:val>
                                            <p:strVal val="#ppt_x"/>
                                          </p:val>
                                        </p:tav>
                                        <p:tav tm="100000">
                                          <p:val>
                                            <p:strVal val="#ppt_x"/>
                                          </p:val>
                                        </p:tav>
                                      </p:tavLst>
                                    </p:anim>
                                    <p:anim calcmode="lin" valueType="num">
                                      <p:cBhvr additive="base">
                                        <p:cTn id="55" dur="500" fill="hold"/>
                                        <p:tgtEl>
                                          <p:spTgt spid="91445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50" grpId="0" animBg="1"/>
      <p:bldP spid="914451" grpId="0" animBg="1"/>
      <p:bldP spid="914452" grpId="0" animBg="1"/>
      <p:bldP spid="914453" grpId="0" animBg="1"/>
      <p:bldP spid="43" grpId="0" animBg="1"/>
      <p:bldP spid="5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3"/>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smtClean="0">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smtClean="0">
                  <a:solidFill>
                    <a:srgbClr val="FFFFFF"/>
                  </a:solidFill>
                  <a:latin typeface="+mn-lt"/>
                </a:rPr>
                <a:t>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7"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smtClean="0">
                <a:solidFill>
                  <a:srgbClr val="008000"/>
                </a:solidFill>
                <a:latin typeface="+mj-lt"/>
              </a:rPr>
              <a:t> Tools!</a:t>
            </a:r>
            <a:endParaRPr lang="en-US" sz="5400" b="1" dirty="0">
              <a:solidFill>
                <a:srgbClr val="008000"/>
              </a:solidFill>
              <a:latin typeface="+mj-lt"/>
            </a:endParaRPr>
          </a:p>
        </p:txBody>
      </p:sp>
      <p:pic>
        <p:nvPicPr>
          <p:cNvPr id="18" name="Picture 17"/>
          <p:cNvPicPr>
            <a:picLocks noChangeAspect="1"/>
          </p:cNvPicPr>
          <p:nvPr/>
        </p:nvPicPr>
        <p:blipFill>
          <a:blip r:embed="rId4"/>
          <a:stretch>
            <a:fillRect/>
          </a:stretch>
        </p:blipFill>
        <p:spPr>
          <a:xfrm>
            <a:off x="8077200" y="609600"/>
            <a:ext cx="1066800" cy="1066800"/>
          </a:xfrm>
          <a:prstGeom prst="rect">
            <a:avLst/>
          </a:prstGeom>
        </p:spPr>
      </p:pic>
      <p:pic>
        <p:nvPicPr>
          <p:cNvPr id="3" name="Picture 2"/>
          <p:cNvPicPr>
            <a:picLocks noChangeAspect="1"/>
          </p:cNvPicPr>
          <p:nvPr/>
        </p:nvPicPr>
        <p:blipFill>
          <a:blip r:embed="rId5"/>
          <a:stretch>
            <a:fillRect/>
          </a:stretch>
        </p:blipFill>
        <p:spPr>
          <a:xfrm>
            <a:off x="224157" y="3511826"/>
            <a:ext cx="3285486" cy="3291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5357992"/>
      </p:ext>
    </p:extLst>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body" sz="half" idx="2"/>
          </p:nvPr>
        </p:nvSpPr>
        <p:spPr/>
        <p:txBody>
          <a:bodyPr/>
          <a:lstStyle/>
          <a:p>
            <a:pPr marL="469900" indent="-469900"/>
            <a:endParaRPr lang="en-US" sz="2800" dirty="0">
              <a:latin typeface="Calibri"/>
              <a:cs typeface="Calibri"/>
            </a:endParaRPr>
          </a:p>
          <a:p>
            <a:pPr marL="469900" indent="-469900"/>
            <a:endParaRPr lang="en-US" dirty="0">
              <a:latin typeface="Calibri"/>
              <a:cs typeface="Calibri"/>
            </a:endParaRPr>
          </a:p>
          <a:p>
            <a:pPr marL="469900" indent="-469900"/>
            <a:endParaRPr lang="en-US" dirty="0">
              <a:latin typeface="Calibri"/>
              <a:cs typeface="Calibri"/>
            </a:endParaRPr>
          </a:p>
        </p:txBody>
      </p:sp>
      <p:sp>
        <p:nvSpPr>
          <p:cNvPr id="26" name="Oval 18"/>
          <p:cNvSpPr>
            <a:spLocks noChangeArrowheads="1"/>
          </p:cNvSpPr>
          <p:nvPr/>
        </p:nvSpPr>
        <p:spPr bwMode="auto">
          <a:xfrm>
            <a:off x="1908112" y="412605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Parent</a:t>
            </a:r>
          </a:p>
          <a:p>
            <a:pPr algn="ctr" rtl="0" eaLnBrk="0" fontAlgn="base" hangingPunct="0">
              <a:spcBef>
                <a:spcPct val="0"/>
              </a:spcBef>
              <a:spcAft>
                <a:spcPct val="0"/>
              </a:spcAft>
            </a:pPr>
            <a:r>
              <a:rPr lang="en-US" sz="2400" kern="1200" dirty="0">
                <a:solidFill>
                  <a:schemeClr val="bg1"/>
                </a:solidFill>
                <a:latin typeface="Calibri"/>
                <a:ea typeface="+mn-ea"/>
                <a:cs typeface="Calibri"/>
              </a:rPr>
              <a:t>feedback</a:t>
            </a:r>
          </a:p>
        </p:txBody>
      </p:sp>
      <p:sp>
        <p:nvSpPr>
          <p:cNvPr id="28" name="Oval 20"/>
          <p:cNvSpPr>
            <a:spLocks noChangeArrowheads="1"/>
          </p:cNvSpPr>
          <p:nvPr/>
        </p:nvSpPr>
        <p:spPr bwMode="auto">
          <a:xfrm>
            <a:off x="3397416" y="5300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Afternoon</a:t>
            </a:r>
          </a:p>
          <a:p>
            <a:pPr algn="ctr" rtl="0" eaLnBrk="0" fontAlgn="base" hangingPunct="0">
              <a:spcBef>
                <a:spcPct val="0"/>
              </a:spcBef>
              <a:spcAft>
                <a:spcPct val="0"/>
              </a:spcAft>
            </a:pPr>
            <a:r>
              <a:rPr lang="en-US" sz="2400" kern="1200" dirty="0">
                <a:solidFill>
                  <a:schemeClr val="bg1"/>
                </a:solidFill>
                <a:latin typeface="Calibri"/>
                <a:ea typeface="+mn-ea"/>
                <a:cs typeface="Calibri"/>
              </a:rPr>
              <a:t>check-out</a:t>
            </a:r>
          </a:p>
        </p:txBody>
      </p:sp>
      <p:sp>
        <p:nvSpPr>
          <p:cNvPr id="27" name="Oval 19"/>
          <p:cNvSpPr>
            <a:spLocks noChangeArrowheads="1"/>
          </p:cNvSpPr>
          <p:nvPr/>
        </p:nvSpPr>
        <p:spPr bwMode="auto">
          <a:xfrm>
            <a:off x="4845216" y="4157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a:solidFill>
                  <a:schemeClr val="bg1"/>
                </a:solidFill>
                <a:latin typeface="Calibri"/>
                <a:ea typeface="+mn-ea"/>
                <a:cs typeface="Calibri"/>
              </a:rPr>
              <a:t>Regular teacher </a:t>
            </a:r>
          </a:p>
          <a:p>
            <a:pPr algn="ctr" rtl="0" eaLnBrk="0" fontAlgn="base" hangingPunct="0">
              <a:spcBef>
                <a:spcPct val="0"/>
              </a:spcBef>
              <a:spcAft>
                <a:spcPct val="0"/>
              </a:spcAft>
            </a:pPr>
            <a:r>
              <a:rPr lang="en-US" sz="2400" kern="1200">
                <a:solidFill>
                  <a:schemeClr val="bg1"/>
                </a:solidFill>
                <a:latin typeface="Calibri"/>
                <a:ea typeface="+mn-ea"/>
                <a:cs typeface="Calibri"/>
              </a:rPr>
              <a:t>feedback</a:t>
            </a:r>
          </a:p>
        </p:txBody>
      </p:sp>
      <p:sp>
        <p:nvSpPr>
          <p:cNvPr id="29" name="Oval 21"/>
          <p:cNvSpPr>
            <a:spLocks noChangeArrowheads="1"/>
          </p:cNvSpPr>
          <p:nvPr/>
        </p:nvSpPr>
        <p:spPr bwMode="auto">
          <a:xfrm>
            <a:off x="3397416" y="3014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Morning </a:t>
            </a:r>
          </a:p>
          <a:p>
            <a:pPr algn="ctr" rtl="0" eaLnBrk="0" fontAlgn="base" hangingPunct="0">
              <a:spcBef>
                <a:spcPct val="0"/>
              </a:spcBef>
              <a:spcAft>
                <a:spcPct val="0"/>
              </a:spcAft>
            </a:pPr>
            <a:r>
              <a:rPr lang="en-US" sz="2400" kern="1200" dirty="0">
                <a:solidFill>
                  <a:schemeClr val="bg1"/>
                </a:solidFill>
                <a:latin typeface="Calibri"/>
                <a:ea typeface="+mn-ea"/>
                <a:cs typeface="Calibri"/>
              </a:rPr>
              <a:t>check-in</a:t>
            </a:r>
          </a:p>
        </p:txBody>
      </p:sp>
      <p:cxnSp>
        <p:nvCxnSpPr>
          <p:cNvPr id="30" name="Curved Connector 29"/>
          <p:cNvCxnSpPr>
            <a:stCxn id="29" idx="6"/>
            <a:endCxn id="27" idx="0"/>
          </p:cNvCxnSpPr>
          <p:nvPr/>
        </p:nvCxnSpPr>
        <p:spPr>
          <a:xfrm>
            <a:off x="5537470" y="3720058"/>
            <a:ext cx="377773" cy="43697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endCxn id="28" idx="6"/>
          </p:cNvCxnSpPr>
          <p:nvPr/>
        </p:nvCxnSpPr>
        <p:spPr>
          <a:xfrm rot="5400000">
            <a:off x="5483707" y="5622849"/>
            <a:ext cx="436972" cy="329446"/>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rot="10800000">
            <a:off x="3004736" y="5538106"/>
            <a:ext cx="377192" cy="43697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Curved Connector 32"/>
          <p:cNvCxnSpPr>
            <a:endCxn id="29" idx="2"/>
          </p:cNvCxnSpPr>
          <p:nvPr/>
        </p:nvCxnSpPr>
        <p:spPr>
          <a:xfrm rot="5400000" flipH="1" flipV="1">
            <a:off x="2983049" y="3742663"/>
            <a:ext cx="436972" cy="39176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4" name="Content Placeholder 41"/>
          <p:cNvSpPr txBox="1">
            <a:spLocks/>
          </p:cNvSpPr>
          <p:nvPr/>
        </p:nvSpPr>
        <p:spPr>
          <a:xfrm>
            <a:off x="3872357" y="3295333"/>
            <a:ext cx="4899576" cy="3052592"/>
          </a:xfrm>
          <a:prstGeom prst="rect">
            <a:avLst/>
          </a:prstGeom>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85000" lnSpcReduction="20000"/>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bg1"/>
                </a:solidFill>
                <a:latin typeface="Calibri"/>
                <a:cs typeface="Calibri"/>
              </a:rPr>
              <a:t>Morning Check In</a:t>
            </a:r>
          </a:p>
          <a:p>
            <a:pPr lvl="1">
              <a:buClr>
                <a:schemeClr val="bg1"/>
              </a:buClr>
            </a:pPr>
            <a:r>
              <a:rPr lang="en-US" sz="2400" dirty="0" smtClean="0">
                <a:solidFill>
                  <a:schemeClr val="bg1"/>
                </a:solidFill>
                <a:latin typeface="Calibri"/>
                <a:cs typeface="Calibri"/>
              </a:rPr>
              <a:t>Student comes to coordinator</a:t>
            </a:r>
          </a:p>
          <a:p>
            <a:pPr lvl="1">
              <a:buClr>
                <a:schemeClr val="bg1"/>
              </a:buClr>
            </a:pPr>
            <a:r>
              <a:rPr lang="en-US" sz="2400" dirty="0" smtClean="0">
                <a:solidFill>
                  <a:schemeClr val="bg1"/>
                </a:solidFill>
                <a:latin typeface="Calibri"/>
                <a:cs typeface="Calibri"/>
              </a:rPr>
              <a:t>Coordinator </a:t>
            </a:r>
          </a:p>
          <a:p>
            <a:pPr lvl="2">
              <a:buClr>
                <a:schemeClr val="bg1"/>
              </a:buClr>
              <a:buFont typeface="Courier New"/>
              <a:buChar char="o"/>
            </a:pPr>
            <a:r>
              <a:rPr lang="en-US" dirty="0" smtClean="0">
                <a:solidFill>
                  <a:schemeClr val="bg1"/>
                </a:solidFill>
                <a:latin typeface="Calibri"/>
                <a:cs typeface="Calibri"/>
              </a:rPr>
              <a:t>Reviews DPR</a:t>
            </a:r>
          </a:p>
          <a:p>
            <a:pPr lvl="2">
              <a:buClr>
                <a:schemeClr val="bg1"/>
              </a:buClr>
              <a:buFont typeface="Courier New"/>
              <a:buChar char="o"/>
            </a:pPr>
            <a:r>
              <a:rPr lang="en-US" dirty="0" smtClean="0">
                <a:solidFill>
                  <a:schemeClr val="bg1"/>
                </a:solidFill>
                <a:latin typeface="Calibri"/>
                <a:cs typeface="Calibri"/>
              </a:rPr>
              <a:t>Gives point card</a:t>
            </a:r>
          </a:p>
          <a:p>
            <a:pPr lvl="2">
              <a:buClr>
                <a:schemeClr val="bg1"/>
              </a:buClr>
              <a:buFont typeface="Courier New"/>
              <a:buChar char="o"/>
            </a:pPr>
            <a:r>
              <a:rPr lang="en-US" dirty="0" smtClean="0">
                <a:solidFill>
                  <a:schemeClr val="bg1"/>
                </a:solidFill>
                <a:latin typeface="Calibri"/>
                <a:cs typeface="Calibri"/>
              </a:rPr>
              <a:t>Reviews expectations</a:t>
            </a:r>
          </a:p>
          <a:p>
            <a:pPr lvl="2">
              <a:buClr>
                <a:schemeClr val="bg1"/>
              </a:buClr>
              <a:buFont typeface="Courier New"/>
              <a:buChar char="o"/>
            </a:pPr>
            <a:r>
              <a:rPr lang="en-US" dirty="0" smtClean="0">
                <a:solidFill>
                  <a:schemeClr val="bg1"/>
                </a:solidFill>
                <a:latin typeface="Calibri"/>
                <a:cs typeface="Calibri"/>
              </a:rPr>
              <a:t>Sets positive tone</a:t>
            </a:r>
          </a:p>
          <a:p>
            <a:pPr lvl="2">
              <a:buClr>
                <a:schemeClr val="bg1"/>
              </a:buClr>
              <a:buFont typeface="Courier New"/>
              <a:buChar char="o"/>
            </a:pPr>
            <a:r>
              <a:rPr lang="en-US" dirty="0" smtClean="0">
                <a:solidFill>
                  <a:schemeClr val="bg1"/>
                </a:solidFill>
                <a:latin typeface="Calibri"/>
                <a:cs typeface="Calibri"/>
              </a:rPr>
              <a:t>Provides missing materials if needed</a:t>
            </a:r>
            <a:endParaRPr lang="en-US" dirty="0">
              <a:solidFill>
                <a:schemeClr val="bg1"/>
              </a:solidFill>
              <a:latin typeface="Calibri"/>
              <a:cs typeface="Calibri"/>
            </a:endParaRPr>
          </a:p>
        </p:txBody>
      </p:sp>
      <p:sp>
        <p:nvSpPr>
          <p:cNvPr id="36" name="Content Placeholder 41"/>
          <p:cNvSpPr txBox="1">
            <a:spLocks/>
          </p:cNvSpPr>
          <p:nvPr/>
        </p:nvSpPr>
        <p:spPr>
          <a:xfrm>
            <a:off x="3887844" y="3280254"/>
            <a:ext cx="4899576" cy="3027721"/>
          </a:xfrm>
          <a:prstGeom prst="rect">
            <a:avLst/>
          </a:prstGeom>
          <a:solidFill>
            <a:srgbClr val="00B0F0"/>
          </a:solid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92500" lnSpcReduction="20000"/>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bg1"/>
                </a:solidFill>
                <a:latin typeface="Calibri"/>
                <a:cs typeface="Calibri"/>
              </a:rPr>
              <a:t>Teacher Feedback</a:t>
            </a:r>
          </a:p>
          <a:p>
            <a:pPr lvl="1">
              <a:buClr>
                <a:schemeClr val="bg1"/>
              </a:buClr>
            </a:pPr>
            <a:r>
              <a:rPr lang="en-US" sz="2400" dirty="0" smtClean="0">
                <a:solidFill>
                  <a:schemeClr val="bg1"/>
                </a:solidFill>
                <a:latin typeface="Calibri"/>
                <a:cs typeface="Calibri"/>
              </a:rPr>
              <a:t>Set schedule for feedback</a:t>
            </a:r>
          </a:p>
          <a:p>
            <a:pPr lvl="1">
              <a:buClr>
                <a:schemeClr val="bg1"/>
              </a:buClr>
            </a:pPr>
            <a:r>
              <a:rPr lang="en-US" sz="2400" dirty="0" smtClean="0">
                <a:solidFill>
                  <a:schemeClr val="bg1"/>
                </a:solidFill>
                <a:latin typeface="Calibri"/>
                <a:cs typeface="Calibri"/>
              </a:rPr>
              <a:t>Student gives DPR to teacher at the start of class</a:t>
            </a:r>
          </a:p>
          <a:p>
            <a:pPr lvl="1">
              <a:buClr>
                <a:schemeClr val="bg1"/>
              </a:buClr>
            </a:pPr>
            <a:r>
              <a:rPr lang="en-US" sz="2400" dirty="0" smtClean="0">
                <a:solidFill>
                  <a:schemeClr val="bg1"/>
                </a:solidFill>
                <a:latin typeface="Calibri"/>
                <a:cs typeface="Calibri"/>
              </a:rPr>
              <a:t>At the end of class,</a:t>
            </a:r>
          </a:p>
          <a:p>
            <a:pPr lvl="2">
              <a:buClr>
                <a:schemeClr val="bg1"/>
              </a:buClr>
              <a:buFont typeface="Courier New"/>
              <a:buChar char="o"/>
            </a:pPr>
            <a:r>
              <a:rPr lang="en-US" dirty="0" smtClean="0">
                <a:solidFill>
                  <a:schemeClr val="bg1"/>
                </a:solidFill>
                <a:latin typeface="Calibri"/>
                <a:cs typeface="Calibri"/>
              </a:rPr>
              <a:t>Teacher provides points on behavioral expectations</a:t>
            </a:r>
          </a:p>
          <a:p>
            <a:pPr lvl="2">
              <a:buClr>
                <a:schemeClr val="bg1"/>
              </a:buClr>
              <a:buFont typeface="Courier New"/>
              <a:buChar char="o"/>
            </a:pPr>
            <a:r>
              <a:rPr lang="en-US" dirty="0" smtClean="0">
                <a:solidFill>
                  <a:schemeClr val="bg1"/>
                </a:solidFill>
                <a:latin typeface="Calibri"/>
                <a:cs typeface="Calibri"/>
              </a:rPr>
              <a:t>Provides verbal, positive feedback</a:t>
            </a:r>
            <a:endParaRPr lang="en-US" dirty="0">
              <a:solidFill>
                <a:schemeClr val="bg1"/>
              </a:solidFill>
              <a:latin typeface="Calibri"/>
              <a:cs typeface="Calibri"/>
            </a:endParaRPr>
          </a:p>
        </p:txBody>
      </p:sp>
      <p:sp>
        <p:nvSpPr>
          <p:cNvPr id="37" name="Content Placeholder 41"/>
          <p:cNvSpPr txBox="1">
            <a:spLocks/>
          </p:cNvSpPr>
          <p:nvPr/>
        </p:nvSpPr>
        <p:spPr>
          <a:xfrm>
            <a:off x="3918847" y="3241784"/>
            <a:ext cx="4899576" cy="3052590"/>
          </a:xfrm>
          <a:prstGeom prst="rect">
            <a:avLst/>
          </a:prstGeom>
          <a:solidFill>
            <a:srgbClr val="FF8F28"/>
          </a:solid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rmAutofit fontScale="92500" lnSpcReduction="20000"/>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bg1"/>
                </a:solidFill>
                <a:latin typeface="Calibri"/>
                <a:cs typeface="Calibri"/>
              </a:rPr>
              <a:t>Afternoon Check Out</a:t>
            </a:r>
          </a:p>
          <a:p>
            <a:pPr lvl="1">
              <a:buClr>
                <a:schemeClr val="bg1"/>
              </a:buClr>
            </a:pPr>
            <a:r>
              <a:rPr lang="en-US" dirty="0" smtClean="0">
                <a:solidFill>
                  <a:schemeClr val="bg1"/>
                </a:solidFill>
                <a:latin typeface="Calibri"/>
                <a:cs typeface="Calibri"/>
              </a:rPr>
              <a:t>Student comes to coordinator</a:t>
            </a:r>
          </a:p>
          <a:p>
            <a:pPr lvl="1">
              <a:buClr>
                <a:schemeClr val="bg1"/>
              </a:buClr>
            </a:pPr>
            <a:r>
              <a:rPr lang="en-US" dirty="0" smtClean="0">
                <a:solidFill>
                  <a:schemeClr val="bg1"/>
                </a:solidFill>
                <a:latin typeface="Calibri"/>
                <a:cs typeface="Calibri"/>
              </a:rPr>
              <a:t>Coordinator reviews DPR</a:t>
            </a:r>
          </a:p>
          <a:p>
            <a:pPr lvl="2">
              <a:buClr>
                <a:schemeClr val="bg1"/>
              </a:buClr>
              <a:buFont typeface="Courier New"/>
              <a:buChar char="o"/>
            </a:pPr>
            <a:r>
              <a:rPr lang="en-US" dirty="0" smtClean="0">
                <a:solidFill>
                  <a:schemeClr val="bg1"/>
                </a:solidFill>
                <a:latin typeface="Calibri"/>
                <a:cs typeface="Calibri"/>
              </a:rPr>
              <a:t>Provides feedback/acknowledgments</a:t>
            </a:r>
          </a:p>
          <a:p>
            <a:pPr lvl="2">
              <a:buClr>
                <a:schemeClr val="bg1"/>
              </a:buClr>
              <a:buFont typeface="Courier New"/>
              <a:buChar char="o"/>
            </a:pPr>
            <a:r>
              <a:rPr lang="en-US" dirty="0" smtClean="0">
                <a:solidFill>
                  <a:schemeClr val="bg1"/>
                </a:solidFill>
                <a:latin typeface="Calibri"/>
                <a:cs typeface="Calibri"/>
              </a:rPr>
              <a:t>Prepares to send the DPR home</a:t>
            </a:r>
          </a:p>
          <a:p>
            <a:pPr lvl="2">
              <a:buClr>
                <a:schemeClr val="bg1"/>
              </a:buClr>
              <a:buFont typeface="Courier New"/>
              <a:buChar char="o"/>
            </a:pPr>
            <a:r>
              <a:rPr lang="en-US" dirty="0" smtClean="0">
                <a:solidFill>
                  <a:schemeClr val="bg1"/>
                </a:solidFill>
                <a:latin typeface="Calibri"/>
                <a:cs typeface="Calibri"/>
              </a:rPr>
              <a:t>Records points for the day</a:t>
            </a:r>
            <a:endParaRPr lang="en-US" dirty="0">
              <a:solidFill>
                <a:schemeClr val="bg1"/>
              </a:solidFill>
              <a:latin typeface="Calibri"/>
              <a:cs typeface="Calibri"/>
            </a:endParaRPr>
          </a:p>
        </p:txBody>
      </p:sp>
      <p:sp>
        <p:nvSpPr>
          <p:cNvPr id="38" name="Content Placeholder 41"/>
          <p:cNvSpPr txBox="1">
            <a:spLocks/>
          </p:cNvSpPr>
          <p:nvPr/>
        </p:nvSpPr>
        <p:spPr>
          <a:xfrm>
            <a:off x="3940454" y="3228183"/>
            <a:ext cx="4899576" cy="3052590"/>
          </a:xfrm>
          <a:prstGeom prst="rect">
            <a:avLst/>
          </a:prstGeom>
          <a:solidFill>
            <a:srgbClr val="FFFF29"/>
          </a:solid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accent2">
                    <a:lumMod val="75000"/>
                  </a:schemeClr>
                </a:solidFill>
                <a:latin typeface="Calibri"/>
                <a:cs typeface="Calibri"/>
              </a:rPr>
              <a:t>Parent Feedback</a:t>
            </a:r>
          </a:p>
          <a:p>
            <a:pPr lvl="1">
              <a:buClr>
                <a:schemeClr val="accent2">
                  <a:lumMod val="75000"/>
                </a:schemeClr>
              </a:buClr>
            </a:pPr>
            <a:r>
              <a:rPr lang="en-US" dirty="0" smtClean="0">
                <a:solidFill>
                  <a:schemeClr val="accent2">
                    <a:lumMod val="75000"/>
                  </a:schemeClr>
                </a:solidFill>
                <a:latin typeface="Calibri"/>
                <a:cs typeface="Calibri"/>
              </a:rPr>
              <a:t>DPR goes home</a:t>
            </a:r>
          </a:p>
          <a:p>
            <a:pPr lvl="1">
              <a:buClr>
                <a:schemeClr val="accent2">
                  <a:lumMod val="75000"/>
                </a:schemeClr>
              </a:buClr>
            </a:pPr>
            <a:r>
              <a:rPr lang="en-US" dirty="0" smtClean="0">
                <a:solidFill>
                  <a:schemeClr val="accent2">
                    <a:lumMod val="75000"/>
                  </a:schemeClr>
                </a:solidFill>
                <a:latin typeface="Calibri"/>
                <a:cs typeface="Calibri"/>
              </a:rPr>
              <a:t>Parents provide positive/neutral feedback</a:t>
            </a:r>
          </a:p>
          <a:p>
            <a:pPr lvl="1">
              <a:buClr>
                <a:schemeClr val="accent2">
                  <a:lumMod val="75000"/>
                </a:schemeClr>
              </a:buClr>
            </a:pPr>
            <a:r>
              <a:rPr lang="en-US" dirty="0" smtClean="0">
                <a:solidFill>
                  <a:schemeClr val="accent2">
                    <a:lumMod val="75000"/>
                  </a:schemeClr>
                </a:solidFill>
                <a:latin typeface="Calibri"/>
                <a:cs typeface="Calibri"/>
              </a:rPr>
              <a:t>Parents sign report and send back to school</a:t>
            </a:r>
          </a:p>
        </p:txBody>
      </p:sp>
    </p:spTree>
    <p:extLst>
      <p:ext uri="{BB962C8B-B14F-4D97-AF65-F5344CB8AC3E}">
        <p14:creationId xmlns:p14="http://schemas.microsoft.com/office/powerpoint/2010/main" val="438173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7286 -0.38616 " pathEditMode="relative" ptsTypes="AA">
                                      <p:cBhvr>
                                        <p:cTn id="6" dur="2000" fill="hold"/>
                                        <p:tgtEl>
                                          <p:spTgt spid="2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17286 -0.38616 " pathEditMode="relative" ptsTypes="AA">
                                      <p:cBhvr>
                                        <p:cTn id="8" dur="2000" fill="hold"/>
                                        <p:tgtEl>
                                          <p:spTgt spid="30"/>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7286 -0.38616 " pathEditMode="relative" ptsTypes="AA">
                                      <p:cBhvr>
                                        <p:cTn id="10" dur="2000" fill="hold"/>
                                        <p:tgtEl>
                                          <p:spTgt spid="2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17286 -0.38616 " pathEditMode="relative" ptsTypes="AA">
                                      <p:cBhvr>
                                        <p:cTn id="12" dur="2000" fill="hold"/>
                                        <p:tgtEl>
                                          <p:spTgt spid="3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7286 -0.38616 " pathEditMode="relative" ptsTypes="AA">
                                      <p:cBhvr>
                                        <p:cTn id="14" dur="2000" fill="hold"/>
                                        <p:tgtEl>
                                          <p:spTgt spid="2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17286 -0.38616 " pathEditMode="relative" ptsTypes="AA">
                                      <p:cBhvr>
                                        <p:cTn id="16" dur="2000" fill="hold"/>
                                        <p:tgtEl>
                                          <p:spTgt spid="3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7286 -0.38616 " pathEditMode="relative" ptsTypes="AA">
                                      <p:cBhvr>
                                        <p:cTn id="18" dur="2000" fill="hold"/>
                                        <p:tgtEl>
                                          <p:spTgt spid="26"/>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17286 -0.38616 " pathEditMode="relative" ptsTypes="AA">
                                      <p:cBhvr>
                                        <p:cTn id="20" dur="2000" fill="hold"/>
                                        <p:tgtEl>
                                          <p:spTgt spid="33"/>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dissolv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36"/>
                                        </p:tgtEl>
                                      </p:cBhvr>
                                    </p:animEffect>
                                    <p:set>
                                      <p:cBhvr>
                                        <p:cTn id="38" dur="1" fill="hold">
                                          <p:stCondLst>
                                            <p:cond delay="499"/>
                                          </p:stCondLst>
                                        </p:cTn>
                                        <p:tgtEl>
                                          <p:spTgt spid="36"/>
                                        </p:tgtEl>
                                        <p:attrNameLst>
                                          <p:attrName>style.visibility</p:attrName>
                                        </p:attrNameLst>
                                      </p:cBhvr>
                                      <p:to>
                                        <p:strVal val="hidden"/>
                                      </p:to>
                                    </p:set>
                                  </p:childTnLst>
                                </p:cTn>
                              </p:par>
                              <p:par>
                                <p:cTn id="39" presetID="9"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dissolv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par>
                                <p:cTn id="47" presetID="9"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dissolv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38"/>
                                        </p:tgtEl>
                                      </p:cBhvr>
                                    </p:animEffect>
                                    <p:set>
                                      <p:cBhvr>
                                        <p:cTn id="5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7" grpId="0" animBg="1"/>
      <p:bldP spid="29" grpId="0" animBg="1"/>
      <p:bldP spid="34" grpId="0" animBg="1"/>
      <p:bldP spid="34" grpId="1" animBg="1"/>
      <p:bldP spid="36" grpId="0" animBg="1"/>
      <p:bldP spid="36" grpId="1" animBg="1"/>
      <p:bldP spid="37" grpId="0" animBg="1"/>
      <p:bldP spid="37" grpId="1" animBg="1"/>
      <p:bldP spid="38" grpId="0" animBg="1"/>
      <p:bldP spid="3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Installing Tier 2 Practices for Your School: Critical Features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000" dirty="0"/>
              <a:t>Ensure the Tier 2 strategy includes a formal process for </a:t>
            </a:r>
            <a:r>
              <a:rPr lang="en-US" sz="2000" b="1" dirty="0"/>
              <a:t>teaching</a:t>
            </a:r>
            <a:r>
              <a:rPr lang="en-US" sz="2000" dirty="0"/>
              <a:t> student skills and appropriate behaviors</a:t>
            </a:r>
          </a:p>
          <a:p>
            <a:pPr lvl="0">
              <a:buFont typeface="Wingdings" panose="05000000000000000000" pitchFamily="2" charset="2"/>
              <a:buChar char="q"/>
            </a:pPr>
            <a:r>
              <a:rPr lang="en-US" sz="2000" dirty="0"/>
              <a:t>Ensure the strategy includes </a:t>
            </a:r>
            <a:r>
              <a:rPr lang="en-US" sz="2000" b="1" dirty="0"/>
              <a:t>increased structure and predictability</a:t>
            </a:r>
            <a:r>
              <a:rPr lang="en-US" sz="2000" dirty="0"/>
              <a:t> for students</a:t>
            </a:r>
          </a:p>
          <a:p>
            <a:pPr lvl="0">
              <a:buFont typeface="Wingdings" panose="05000000000000000000" pitchFamily="2" charset="2"/>
              <a:buChar char="q"/>
            </a:pPr>
            <a:r>
              <a:rPr lang="en-US" sz="2000" dirty="0"/>
              <a:t>Ensure the strategy includes regular </a:t>
            </a:r>
            <a:r>
              <a:rPr lang="en-US" sz="2000" b="1" dirty="0"/>
              <a:t>opportunities</a:t>
            </a:r>
            <a:r>
              <a:rPr lang="en-US" sz="2000" dirty="0"/>
              <a:t> for students to </a:t>
            </a:r>
            <a:r>
              <a:rPr lang="en-US" sz="2000" b="1" dirty="0"/>
              <a:t>perform</a:t>
            </a:r>
            <a:r>
              <a:rPr lang="en-US" sz="2000" dirty="0"/>
              <a:t> and get </a:t>
            </a:r>
            <a:r>
              <a:rPr lang="en-US" sz="2000" b="1" dirty="0"/>
              <a:t>feedback</a:t>
            </a:r>
            <a:r>
              <a:rPr lang="en-US" sz="2000" dirty="0"/>
              <a:t> on appropriate behaviors and skills </a:t>
            </a:r>
          </a:p>
          <a:p>
            <a:pPr lvl="0">
              <a:buFont typeface="Wingdings" panose="05000000000000000000" pitchFamily="2" charset="2"/>
              <a:buChar char="q"/>
            </a:pPr>
            <a:r>
              <a:rPr lang="en-US" sz="2000" dirty="0"/>
              <a:t>A document exists that describes the support process and procedures for each selected practice including all supporting materials</a:t>
            </a:r>
          </a:p>
          <a:p>
            <a:pPr lvl="0">
              <a:buFont typeface="Wingdings" panose="05000000000000000000" pitchFamily="2" charset="2"/>
              <a:buChar char="q"/>
            </a:pPr>
            <a:r>
              <a:rPr lang="en-US" sz="2000" dirty="0"/>
              <a:t>Staff are informed on support details and provide feedback</a:t>
            </a:r>
          </a:p>
          <a:p>
            <a:pPr lvl="0">
              <a:buFont typeface="Wingdings" panose="05000000000000000000" pitchFamily="2" charset="2"/>
              <a:buChar char="q"/>
            </a:pPr>
            <a:r>
              <a:rPr lang="en-US" sz="2000" dirty="0"/>
              <a:t>Orientation materials provide information for staff/substitutes who have students using the practice</a:t>
            </a:r>
          </a:p>
          <a:p>
            <a:pPr>
              <a:buFont typeface="Wingdings" panose="05000000000000000000" pitchFamily="2" charset="2"/>
              <a:buChar char="q"/>
            </a:pPr>
            <a:r>
              <a:rPr lang="en-US" sz="2000" dirty="0"/>
              <a:t>Fidelity of implementation measure is established and planned for </a:t>
            </a:r>
            <a:r>
              <a:rPr lang="en-US" sz="2000" dirty="0" smtClean="0"/>
              <a:t>use</a:t>
            </a:r>
            <a:endParaRPr lang="en-US" sz="20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
        <p:nvSpPr>
          <p:cNvPr id="5" name="Up Arrow 4"/>
          <p:cNvSpPr/>
          <p:nvPr/>
        </p:nvSpPr>
        <p:spPr>
          <a:xfrm rot="19705937">
            <a:off x="2256447" y="2171700"/>
            <a:ext cx="939283" cy="1447800"/>
          </a:xfrm>
          <a:prstGeom prst="upArrow">
            <a:avLst/>
          </a:prstGeom>
          <a:solidFill>
            <a:srgbClr val="FFF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3505200" y="2743200"/>
            <a:ext cx="5029200" cy="1600200"/>
          </a:xfrm>
          <a:prstGeom prst="roundRect">
            <a:avLst/>
          </a:prstGeom>
          <a:solidFill>
            <a:srgbClr val="FFFF66"/>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8F00"/>
                </a:solidFill>
              </a:rPr>
              <a:t>How does CICO Fit with this feature?</a:t>
            </a:r>
            <a:endParaRPr lang="en-US" sz="2800" b="1" dirty="0">
              <a:solidFill>
                <a:srgbClr val="008F00"/>
              </a:solidFill>
            </a:endParaRPr>
          </a:p>
        </p:txBody>
      </p:sp>
    </p:spTree>
    <p:extLst>
      <p:ext uri="{BB962C8B-B14F-4D97-AF65-F5344CB8AC3E}">
        <p14:creationId xmlns:p14="http://schemas.microsoft.com/office/powerpoint/2010/main" val="243481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33333E-6 3.33333E-6 L -3.33333E-6 0.19444 " pathEditMode="relative" rAng="0" ptsTypes="AA">
                                      <p:cBhvr>
                                        <p:cTn id="16" dur="2000" fill="hold"/>
                                        <p:tgtEl>
                                          <p:spTgt spid="6"/>
                                        </p:tgtEl>
                                        <p:attrNameLst>
                                          <p:attrName>ppt_x</p:attrName>
                                          <p:attrName>ppt_y</p:attrName>
                                        </p:attrNameLst>
                                      </p:cBhvr>
                                      <p:rCtr x="0" y="9722"/>
                                    </p:animMotion>
                                  </p:childTnLst>
                                </p:cTn>
                              </p:par>
                              <p:par>
                                <p:cTn id="17" presetID="42" presetClass="path" presetSubtype="0" accel="50000" decel="50000" fill="hold" grpId="1" nodeType="withEffect">
                                  <p:stCondLst>
                                    <p:cond delay="0"/>
                                  </p:stCondLst>
                                  <p:childTnLst>
                                    <p:animMotion origin="layout" path="M -2.77778E-7 -2.22222E-6 L 0.00191 0.08889 " pathEditMode="relative" rAng="0" ptsTypes="AA">
                                      <p:cBhvr>
                                        <p:cTn id="18" dur="2000" fill="hold"/>
                                        <p:tgtEl>
                                          <p:spTgt spid="5"/>
                                        </p:tgtEl>
                                        <p:attrNameLst>
                                          <p:attrName>ppt_x</p:attrName>
                                          <p:attrName>ppt_y</p:attrName>
                                        </p:attrNameLst>
                                      </p:cBhvr>
                                      <p:rCtr x="87" y="44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2" nodeType="clickEffect">
                                  <p:stCondLst>
                                    <p:cond delay="0"/>
                                  </p:stCondLst>
                                  <p:childTnLst>
                                    <p:animMotion origin="layout" path="M 0.00191 0.08889 L 0.00191 0.2 " pathEditMode="relative" rAng="0" ptsTypes="AA">
                                      <p:cBhvr>
                                        <p:cTn id="22" dur="2000" fill="hold"/>
                                        <p:tgtEl>
                                          <p:spTgt spid="5"/>
                                        </p:tgtEl>
                                        <p:attrNameLst>
                                          <p:attrName>ppt_x</p:attrName>
                                          <p:attrName>ppt_y</p:attrName>
                                        </p:attrNameLst>
                                      </p:cBhvr>
                                      <p:rCtr x="0" y="5556"/>
                                    </p:animMotion>
                                  </p:childTnLst>
                                </p:cTn>
                              </p:par>
                              <p:par>
                                <p:cTn id="23" presetID="42" presetClass="path" presetSubtype="0" accel="50000" decel="50000" fill="hold" grpId="2" nodeType="withEffect">
                                  <p:stCondLst>
                                    <p:cond delay="0"/>
                                  </p:stCondLst>
                                  <p:childTnLst>
                                    <p:animMotion origin="layout" path="M -3.33333E-6 0.11666 L -3.33333E-6 0.36666 " pathEditMode="relative" rAng="0" ptsTypes="AA">
                                      <p:cBhvr>
                                        <p:cTn id="24" dur="2000" fill="hold"/>
                                        <p:tgtEl>
                                          <p:spTgt spid="6"/>
                                        </p:tgtEl>
                                        <p:attrNameLst>
                                          <p:attrName>ppt_x</p:attrName>
                                          <p:attrName>ppt_y</p:attrName>
                                        </p:attrNameLst>
                                      </p:cBhvr>
                                      <p:rCtr x="0" y="1250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3" nodeType="clickEffect">
                                  <p:stCondLst>
                                    <p:cond delay="0"/>
                                  </p:stCondLst>
                                  <p:childTnLst>
                                    <p:animMotion origin="layout" path="M 0.00191 0.2 L 0.00191 0.28889 " pathEditMode="relative" rAng="0" ptsTypes="AA">
                                      <p:cBhvr>
                                        <p:cTn id="28" dur="2000" fill="hold"/>
                                        <p:tgtEl>
                                          <p:spTgt spid="5"/>
                                        </p:tgtEl>
                                        <p:attrNameLst>
                                          <p:attrName>ppt_x</p:attrName>
                                          <p:attrName>ppt_y</p:attrName>
                                        </p:attrNameLst>
                                      </p:cBhvr>
                                      <p:rCtr x="0" y="500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4" nodeType="clickEffect">
                                  <p:stCondLst>
                                    <p:cond delay="0"/>
                                  </p:stCondLst>
                                  <p:childTnLst>
                                    <p:animMotion origin="layout" path="M 0.00191 0.28889 L 0.00191 0.34445 " pathEditMode="relative" rAng="0" ptsTypes="AA">
                                      <p:cBhvr>
                                        <p:cTn id="32" dur="2000" fill="hold"/>
                                        <p:tgtEl>
                                          <p:spTgt spid="5"/>
                                        </p:tgtEl>
                                        <p:attrNameLst>
                                          <p:attrName>ppt_x</p:attrName>
                                          <p:attrName>ppt_y</p:attrName>
                                        </p:attrNameLst>
                                      </p:cBhvr>
                                      <p:rCtr x="0" y="2778"/>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3" nodeType="clickEffect">
                                  <p:stCondLst>
                                    <p:cond delay="0"/>
                                  </p:stCondLst>
                                  <p:childTnLst>
                                    <p:animMotion origin="layout" path="M -3.33333E-6 0.36667 L 0.00834 -0.20648 " pathEditMode="relative" rAng="0" ptsTypes="AA">
                                      <p:cBhvr>
                                        <p:cTn id="36" dur="2000" fill="hold"/>
                                        <p:tgtEl>
                                          <p:spTgt spid="6"/>
                                        </p:tgtEl>
                                        <p:attrNameLst>
                                          <p:attrName>ppt_x</p:attrName>
                                          <p:attrName>ppt_y</p:attrName>
                                        </p:attrNameLst>
                                      </p:cBhvr>
                                      <p:rCtr x="417" y="-28380"/>
                                    </p:animMotion>
                                  </p:childTnLst>
                                </p:cTn>
                              </p:par>
                              <p:par>
                                <p:cTn id="37" presetID="42" presetClass="path" presetSubtype="0" accel="50000" decel="50000" fill="hold" grpId="5" nodeType="withEffect">
                                  <p:stCondLst>
                                    <p:cond delay="0"/>
                                  </p:stCondLst>
                                  <p:childTnLst>
                                    <p:animMotion origin="layout" path="M 0.00191 0.34445 L 0.00191 0.44445 " pathEditMode="relative" rAng="0" ptsTypes="AA">
                                      <p:cBhvr>
                                        <p:cTn id="38" dur="2000" fill="hold"/>
                                        <p:tgtEl>
                                          <p:spTgt spid="5"/>
                                        </p:tgtEl>
                                        <p:attrNameLst>
                                          <p:attrName>ppt_x</p:attrName>
                                          <p:attrName>ppt_y</p:attrName>
                                        </p:attrNameLst>
                                      </p:cBhvr>
                                      <p:rCtr x="0" y="50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6" nodeType="clickEffect">
                                  <p:stCondLst>
                                    <p:cond delay="0"/>
                                  </p:stCondLst>
                                  <p:childTnLst>
                                    <p:animMotion origin="layout" path="M 0.00191 0.44445 L 0.00191 0.49769 " pathEditMode="relative" rAng="0" ptsTypes="AA">
                                      <p:cBhvr>
                                        <p:cTn id="42" dur="2000" fill="hold"/>
                                        <p:tgtEl>
                                          <p:spTgt spid="5"/>
                                        </p:tgtEl>
                                        <p:attrNameLst>
                                          <p:attrName>ppt_x</p:attrName>
                                          <p:attrName>ppt_y</p:attrName>
                                        </p:attrNameLst>
                                      </p:cBhvr>
                                      <p:rCtr x="0"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6" grpId="2" animBg="1"/>
      <p:bldP spid="6" grpId="3"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body" sz="half" idx="2"/>
          </p:nvPr>
        </p:nvSpPr>
        <p:spPr/>
        <p:txBody>
          <a:bodyPr/>
          <a:lstStyle/>
          <a:p>
            <a:pPr marL="469900" indent="-469900"/>
            <a:endParaRPr lang="en-US" sz="2800" dirty="0">
              <a:latin typeface="Calibri"/>
              <a:cs typeface="Calibri"/>
            </a:endParaRPr>
          </a:p>
          <a:p>
            <a:pPr marL="469900" indent="-469900"/>
            <a:endParaRPr lang="en-US" dirty="0">
              <a:latin typeface="Calibri"/>
              <a:cs typeface="Calibri"/>
            </a:endParaRPr>
          </a:p>
          <a:p>
            <a:pPr marL="469900" indent="-469900"/>
            <a:endParaRPr lang="en-US" dirty="0">
              <a:latin typeface="Calibri"/>
              <a:cs typeface="Calibri"/>
            </a:endParaRPr>
          </a:p>
        </p:txBody>
      </p:sp>
      <p:sp>
        <p:nvSpPr>
          <p:cNvPr id="34" name="Content Placeholder 41"/>
          <p:cNvSpPr txBox="1">
            <a:spLocks/>
          </p:cNvSpPr>
          <p:nvPr/>
        </p:nvSpPr>
        <p:spPr>
          <a:xfrm>
            <a:off x="139700" y="228601"/>
            <a:ext cx="4279900" cy="2998286"/>
          </a:xfrm>
          <a:prstGeom prst="rect">
            <a:avLst/>
          </a:prstGeom>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85000" lnSpcReduction="20000"/>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bg1"/>
                </a:solidFill>
                <a:latin typeface="Calibri"/>
                <a:cs typeface="Calibri"/>
              </a:rPr>
              <a:t>Morning Check In</a:t>
            </a:r>
          </a:p>
          <a:p>
            <a:pPr lvl="1">
              <a:buClr>
                <a:schemeClr val="bg1"/>
              </a:buClr>
            </a:pPr>
            <a:r>
              <a:rPr lang="en-US" sz="2400" dirty="0" smtClean="0">
                <a:solidFill>
                  <a:schemeClr val="bg1"/>
                </a:solidFill>
                <a:latin typeface="Calibri"/>
                <a:cs typeface="Calibri"/>
              </a:rPr>
              <a:t>Student comes to coordinator</a:t>
            </a:r>
          </a:p>
          <a:p>
            <a:pPr lvl="1">
              <a:buClr>
                <a:schemeClr val="bg1"/>
              </a:buClr>
            </a:pPr>
            <a:r>
              <a:rPr lang="en-US" sz="2400" dirty="0" smtClean="0">
                <a:solidFill>
                  <a:schemeClr val="bg1"/>
                </a:solidFill>
                <a:latin typeface="Calibri"/>
                <a:cs typeface="Calibri"/>
              </a:rPr>
              <a:t>Coordinator </a:t>
            </a:r>
          </a:p>
          <a:p>
            <a:pPr lvl="2">
              <a:buClr>
                <a:schemeClr val="bg1"/>
              </a:buClr>
              <a:buFont typeface="Courier New"/>
              <a:buChar char="o"/>
            </a:pPr>
            <a:r>
              <a:rPr lang="en-US" dirty="0" smtClean="0">
                <a:solidFill>
                  <a:schemeClr val="bg1"/>
                </a:solidFill>
                <a:latin typeface="Calibri"/>
                <a:cs typeface="Calibri"/>
              </a:rPr>
              <a:t>Reviews DPR</a:t>
            </a:r>
          </a:p>
          <a:p>
            <a:pPr lvl="2">
              <a:buClr>
                <a:schemeClr val="bg1"/>
              </a:buClr>
              <a:buFont typeface="Courier New"/>
              <a:buChar char="o"/>
            </a:pPr>
            <a:r>
              <a:rPr lang="en-US" dirty="0" smtClean="0">
                <a:solidFill>
                  <a:schemeClr val="bg1"/>
                </a:solidFill>
                <a:latin typeface="Calibri"/>
                <a:cs typeface="Calibri"/>
              </a:rPr>
              <a:t>Gives point card</a:t>
            </a:r>
          </a:p>
          <a:p>
            <a:pPr lvl="2">
              <a:buClr>
                <a:schemeClr val="bg1"/>
              </a:buClr>
              <a:buFont typeface="Courier New"/>
              <a:buChar char="o"/>
            </a:pPr>
            <a:r>
              <a:rPr lang="en-US" dirty="0" smtClean="0">
                <a:solidFill>
                  <a:schemeClr val="bg1"/>
                </a:solidFill>
                <a:latin typeface="Calibri"/>
                <a:cs typeface="Calibri"/>
              </a:rPr>
              <a:t>Reviews expectations</a:t>
            </a:r>
          </a:p>
          <a:p>
            <a:pPr lvl="2">
              <a:buClr>
                <a:schemeClr val="bg1"/>
              </a:buClr>
              <a:buFont typeface="Courier New"/>
              <a:buChar char="o"/>
            </a:pPr>
            <a:r>
              <a:rPr lang="en-US" dirty="0" smtClean="0">
                <a:solidFill>
                  <a:schemeClr val="bg1"/>
                </a:solidFill>
                <a:latin typeface="Calibri"/>
                <a:cs typeface="Calibri"/>
              </a:rPr>
              <a:t>Sets positive tone</a:t>
            </a:r>
          </a:p>
          <a:p>
            <a:pPr lvl="2">
              <a:buClr>
                <a:schemeClr val="bg1"/>
              </a:buClr>
              <a:buFont typeface="Courier New"/>
              <a:buChar char="o"/>
            </a:pPr>
            <a:r>
              <a:rPr lang="en-US" dirty="0" smtClean="0">
                <a:solidFill>
                  <a:schemeClr val="bg1"/>
                </a:solidFill>
                <a:latin typeface="Calibri"/>
                <a:cs typeface="Calibri"/>
              </a:rPr>
              <a:t>Provides missing materials if needed</a:t>
            </a:r>
            <a:endParaRPr lang="en-US" dirty="0">
              <a:solidFill>
                <a:schemeClr val="bg1"/>
              </a:solidFill>
              <a:latin typeface="Calibri"/>
              <a:cs typeface="Calibri"/>
            </a:endParaRPr>
          </a:p>
        </p:txBody>
      </p:sp>
      <p:sp>
        <p:nvSpPr>
          <p:cNvPr id="36" name="Content Placeholder 41"/>
          <p:cNvSpPr txBox="1">
            <a:spLocks/>
          </p:cNvSpPr>
          <p:nvPr/>
        </p:nvSpPr>
        <p:spPr>
          <a:xfrm>
            <a:off x="4609616" y="228602"/>
            <a:ext cx="4280384" cy="2998286"/>
          </a:xfrm>
          <a:prstGeom prst="rect">
            <a:avLst/>
          </a:prstGeom>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85000" lnSpcReduction="20000"/>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bg1"/>
                </a:solidFill>
                <a:latin typeface="Calibri"/>
                <a:cs typeface="Calibri"/>
              </a:rPr>
              <a:t>Teacher Feedback</a:t>
            </a:r>
          </a:p>
          <a:p>
            <a:pPr lvl="1">
              <a:buClr>
                <a:schemeClr val="bg1"/>
              </a:buClr>
            </a:pPr>
            <a:r>
              <a:rPr lang="en-US" sz="2400" dirty="0" smtClean="0">
                <a:solidFill>
                  <a:schemeClr val="bg1"/>
                </a:solidFill>
                <a:latin typeface="Calibri"/>
                <a:cs typeface="Calibri"/>
              </a:rPr>
              <a:t>Set schedule for feedback</a:t>
            </a:r>
          </a:p>
          <a:p>
            <a:pPr lvl="1">
              <a:buClr>
                <a:schemeClr val="bg1"/>
              </a:buClr>
            </a:pPr>
            <a:r>
              <a:rPr lang="en-US" sz="2400" dirty="0" smtClean="0">
                <a:solidFill>
                  <a:schemeClr val="bg1"/>
                </a:solidFill>
                <a:latin typeface="Calibri"/>
                <a:cs typeface="Calibri"/>
              </a:rPr>
              <a:t>Student gives DPR to teacher at the start of class</a:t>
            </a:r>
          </a:p>
          <a:p>
            <a:pPr lvl="1">
              <a:buClr>
                <a:schemeClr val="bg1"/>
              </a:buClr>
            </a:pPr>
            <a:r>
              <a:rPr lang="en-US" sz="2400" dirty="0" smtClean="0">
                <a:solidFill>
                  <a:schemeClr val="bg1"/>
                </a:solidFill>
                <a:latin typeface="Calibri"/>
                <a:cs typeface="Calibri"/>
              </a:rPr>
              <a:t>At the end of class,</a:t>
            </a:r>
          </a:p>
          <a:p>
            <a:pPr lvl="2">
              <a:buClr>
                <a:schemeClr val="bg1"/>
              </a:buClr>
              <a:buFont typeface="Courier New"/>
              <a:buChar char="o"/>
            </a:pPr>
            <a:r>
              <a:rPr lang="en-US" dirty="0" smtClean="0">
                <a:solidFill>
                  <a:schemeClr val="bg1"/>
                </a:solidFill>
                <a:latin typeface="Calibri"/>
                <a:cs typeface="Calibri"/>
              </a:rPr>
              <a:t>Teacher provides points on behavioral expectations</a:t>
            </a:r>
          </a:p>
          <a:p>
            <a:pPr lvl="2">
              <a:buClr>
                <a:schemeClr val="bg1"/>
              </a:buClr>
              <a:buFont typeface="Courier New"/>
              <a:buChar char="o"/>
            </a:pPr>
            <a:r>
              <a:rPr lang="en-US" dirty="0" smtClean="0">
                <a:solidFill>
                  <a:schemeClr val="bg1"/>
                </a:solidFill>
                <a:latin typeface="Calibri"/>
                <a:cs typeface="Calibri"/>
              </a:rPr>
              <a:t>Provides verbal, positive feedback</a:t>
            </a:r>
            <a:endParaRPr lang="en-US" dirty="0">
              <a:solidFill>
                <a:schemeClr val="bg1"/>
              </a:solidFill>
              <a:latin typeface="Calibri"/>
              <a:cs typeface="Calibri"/>
            </a:endParaRPr>
          </a:p>
        </p:txBody>
      </p:sp>
      <p:sp>
        <p:nvSpPr>
          <p:cNvPr id="37" name="Content Placeholder 41"/>
          <p:cNvSpPr txBox="1">
            <a:spLocks/>
          </p:cNvSpPr>
          <p:nvPr/>
        </p:nvSpPr>
        <p:spPr>
          <a:xfrm>
            <a:off x="139700" y="3427262"/>
            <a:ext cx="4279900" cy="3303738"/>
          </a:xfrm>
          <a:prstGeom prst="rect">
            <a:avLst/>
          </a:prstGeom>
          <a:solidFill>
            <a:srgbClr val="008F00"/>
          </a:solid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rmAutofit fontScale="85000" lnSpcReduction="10000"/>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bg1"/>
                </a:solidFill>
                <a:latin typeface="Calibri"/>
                <a:cs typeface="Calibri"/>
              </a:rPr>
              <a:t>Afternoon Check Out</a:t>
            </a:r>
          </a:p>
          <a:p>
            <a:pPr lvl="1">
              <a:buClr>
                <a:schemeClr val="bg1"/>
              </a:buClr>
            </a:pPr>
            <a:r>
              <a:rPr lang="en-US" dirty="0" smtClean="0">
                <a:solidFill>
                  <a:schemeClr val="bg1"/>
                </a:solidFill>
                <a:latin typeface="Calibri"/>
                <a:cs typeface="Calibri"/>
              </a:rPr>
              <a:t>Student comes to coordinator</a:t>
            </a:r>
          </a:p>
          <a:p>
            <a:pPr lvl="1">
              <a:buClr>
                <a:schemeClr val="bg1"/>
              </a:buClr>
            </a:pPr>
            <a:r>
              <a:rPr lang="en-US" dirty="0" smtClean="0">
                <a:solidFill>
                  <a:schemeClr val="bg1"/>
                </a:solidFill>
                <a:latin typeface="Calibri"/>
                <a:cs typeface="Calibri"/>
              </a:rPr>
              <a:t>Coordinator reviews DPR</a:t>
            </a:r>
          </a:p>
          <a:p>
            <a:pPr lvl="2">
              <a:buClr>
                <a:schemeClr val="bg1"/>
              </a:buClr>
              <a:buFont typeface="Courier New"/>
              <a:buChar char="o"/>
            </a:pPr>
            <a:r>
              <a:rPr lang="en-US" dirty="0" smtClean="0">
                <a:solidFill>
                  <a:schemeClr val="bg1"/>
                </a:solidFill>
                <a:latin typeface="Calibri"/>
                <a:cs typeface="Calibri"/>
              </a:rPr>
              <a:t>Provides feedback/acknowledgments</a:t>
            </a:r>
          </a:p>
          <a:p>
            <a:pPr lvl="2">
              <a:buClr>
                <a:schemeClr val="bg1"/>
              </a:buClr>
              <a:buFont typeface="Courier New"/>
              <a:buChar char="o"/>
            </a:pPr>
            <a:r>
              <a:rPr lang="en-US" dirty="0" smtClean="0">
                <a:solidFill>
                  <a:schemeClr val="bg1"/>
                </a:solidFill>
                <a:latin typeface="Calibri"/>
                <a:cs typeface="Calibri"/>
              </a:rPr>
              <a:t>Prepares to send the DPR home</a:t>
            </a:r>
          </a:p>
          <a:p>
            <a:pPr lvl="2">
              <a:buClr>
                <a:schemeClr val="bg1"/>
              </a:buClr>
              <a:buFont typeface="Courier New"/>
              <a:buChar char="o"/>
            </a:pPr>
            <a:r>
              <a:rPr lang="en-US" dirty="0" smtClean="0">
                <a:solidFill>
                  <a:schemeClr val="bg1"/>
                </a:solidFill>
                <a:latin typeface="Calibri"/>
                <a:cs typeface="Calibri"/>
              </a:rPr>
              <a:t>Records points for the day</a:t>
            </a:r>
            <a:endParaRPr lang="en-US" dirty="0">
              <a:solidFill>
                <a:schemeClr val="bg1"/>
              </a:solidFill>
              <a:latin typeface="Calibri"/>
              <a:cs typeface="Calibri"/>
            </a:endParaRPr>
          </a:p>
        </p:txBody>
      </p:sp>
      <p:sp>
        <p:nvSpPr>
          <p:cNvPr id="38" name="Content Placeholder 41"/>
          <p:cNvSpPr txBox="1">
            <a:spLocks/>
          </p:cNvSpPr>
          <p:nvPr/>
        </p:nvSpPr>
        <p:spPr>
          <a:xfrm>
            <a:off x="4607364" y="3427262"/>
            <a:ext cx="4282636" cy="3303738"/>
          </a:xfrm>
          <a:prstGeom prst="rect">
            <a:avLst/>
          </a:prstGeom>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32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9pPr>
          </a:lstStyle>
          <a:p>
            <a:pPr algn="ctr"/>
            <a:r>
              <a:rPr lang="en-US" dirty="0" smtClean="0">
                <a:solidFill>
                  <a:schemeClr val="bg1"/>
                </a:solidFill>
                <a:latin typeface="Calibri"/>
                <a:cs typeface="Calibri"/>
              </a:rPr>
              <a:t>Parent Feedback</a:t>
            </a:r>
          </a:p>
          <a:p>
            <a:pPr lvl="1">
              <a:buClr>
                <a:schemeClr val="bg1"/>
              </a:buClr>
            </a:pPr>
            <a:r>
              <a:rPr lang="en-US" dirty="0" smtClean="0">
                <a:solidFill>
                  <a:schemeClr val="bg1"/>
                </a:solidFill>
                <a:latin typeface="Calibri"/>
                <a:cs typeface="Calibri"/>
              </a:rPr>
              <a:t>DPR goes home</a:t>
            </a:r>
          </a:p>
          <a:p>
            <a:pPr lvl="1">
              <a:buClr>
                <a:schemeClr val="bg1"/>
              </a:buClr>
            </a:pPr>
            <a:r>
              <a:rPr lang="en-US" dirty="0" smtClean="0">
                <a:solidFill>
                  <a:schemeClr val="bg1"/>
                </a:solidFill>
                <a:latin typeface="Calibri"/>
                <a:cs typeface="Calibri"/>
              </a:rPr>
              <a:t>Parents provide positive/neutral feedback</a:t>
            </a:r>
          </a:p>
          <a:p>
            <a:pPr lvl="1">
              <a:buClr>
                <a:schemeClr val="bg1"/>
              </a:buClr>
            </a:pPr>
            <a:r>
              <a:rPr lang="en-US" dirty="0" smtClean="0">
                <a:solidFill>
                  <a:schemeClr val="bg1"/>
                </a:solidFill>
                <a:latin typeface="Calibri"/>
                <a:cs typeface="Calibri"/>
              </a:rPr>
              <a:t>Parents sign report and send back to school</a:t>
            </a:r>
          </a:p>
        </p:txBody>
      </p:sp>
    </p:spTree>
    <p:extLst>
      <p:ext uri="{BB962C8B-B14F-4D97-AF65-F5344CB8AC3E}">
        <p14:creationId xmlns:p14="http://schemas.microsoft.com/office/powerpoint/2010/main" val="98309062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body" sz="half" idx="2"/>
          </p:nvPr>
        </p:nvSpPr>
        <p:spPr/>
        <p:txBody>
          <a:bodyPr/>
          <a:lstStyle/>
          <a:p>
            <a:pPr marL="469900" indent="-469900"/>
            <a:endParaRPr lang="en-US" sz="2800" dirty="0">
              <a:latin typeface="Calibri"/>
              <a:cs typeface="Calibri"/>
            </a:endParaRPr>
          </a:p>
          <a:p>
            <a:pPr marL="469900" indent="-469900"/>
            <a:endParaRPr lang="en-US" dirty="0">
              <a:latin typeface="Calibri"/>
              <a:cs typeface="Calibri"/>
            </a:endParaRPr>
          </a:p>
          <a:p>
            <a:pPr marL="469900" indent="-469900"/>
            <a:endParaRPr lang="en-US" dirty="0">
              <a:latin typeface="Calibri"/>
              <a:cs typeface="Calibri"/>
            </a:endParaRPr>
          </a:p>
        </p:txBody>
      </p:sp>
      <p:sp>
        <p:nvSpPr>
          <p:cNvPr id="914450" name="Oval 18"/>
          <p:cNvSpPr>
            <a:spLocks noChangeArrowheads="1"/>
          </p:cNvSpPr>
          <p:nvPr/>
        </p:nvSpPr>
        <p:spPr bwMode="auto">
          <a:xfrm>
            <a:off x="1908112" y="412605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Parent</a:t>
            </a:r>
          </a:p>
          <a:p>
            <a:pPr algn="ctr" rtl="0" eaLnBrk="0" fontAlgn="base" hangingPunct="0">
              <a:spcBef>
                <a:spcPct val="0"/>
              </a:spcBef>
              <a:spcAft>
                <a:spcPct val="0"/>
              </a:spcAft>
            </a:pPr>
            <a:r>
              <a:rPr lang="en-US" sz="2400" kern="1200" dirty="0">
                <a:solidFill>
                  <a:schemeClr val="bg1"/>
                </a:solidFill>
                <a:latin typeface="Calibri"/>
                <a:ea typeface="+mn-ea"/>
                <a:cs typeface="Calibri"/>
              </a:rPr>
              <a:t>feedback</a:t>
            </a:r>
          </a:p>
        </p:txBody>
      </p:sp>
      <p:sp>
        <p:nvSpPr>
          <p:cNvPr id="914451" name="Oval 19"/>
          <p:cNvSpPr>
            <a:spLocks noChangeArrowheads="1"/>
          </p:cNvSpPr>
          <p:nvPr/>
        </p:nvSpPr>
        <p:spPr bwMode="auto">
          <a:xfrm>
            <a:off x="4845216" y="4157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Regular teacher </a:t>
            </a:r>
          </a:p>
          <a:p>
            <a:pPr algn="ctr" rtl="0" eaLnBrk="0" fontAlgn="base" hangingPunct="0">
              <a:spcBef>
                <a:spcPct val="0"/>
              </a:spcBef>
              <a:spcAft>
                <a:spcPct val="0"/>
              </a:spcAft>
            </a:pPr>
            <a:r>
              <a:rPr lang="en-US" sz="2400" kern="1200" dirty="0">
                <a:solidFill>
                  <a:schemeClr val="bg1"/>
                </a:solidFill>
                <a:latin typeface="Calibri"/>
                <a:ea typeface="+mn-ea"/>
                <a:cs typeface="Calibri"/>
              </a:rPr>
              <a:t>feedback</a:t>
            </a:r>
          </a:p>
        </p:txBody>
      </p:sp>
      <p:sp>
        <p:nvSpPr>
          <p:cNvPr id="914452" name="Oval 20"/>
          <p:cNvSpPr>
            <a:spLocks noChangeArrowheads="1"/>
          </p:cNvSpPr>
          <p:nvPr/>
        </p:nvSpPr>
        <p:spPr bwMode="auto">
          <a:xfrm>
            <a:off x="3397416" y="5300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a:solidFill>
                  <a:schemeClr val="bg1"/>
                </a:solidFill>
                <a:latin typeface="Calibri"/>
                <a:ea typeface="+mn-ea"/>
                <a:cs typeface="Calibri"/>
              </a:rPr>
              <a:t>Afternoon</a:t>
            </a:r>
          </a:p>
          <a:p>
            <a:pPr algn="ctr" rtl="0" eaLnBrk="0" fontAlgn="base" hangingPunct="0">
              <a:spcBef>
                <a:spcPct val="0"/>
              </a:spcBef>
              <a:spcAft>
                <a:spcPct val="0"/>
              </a:spcAft>
            </a:pPr>
            <a:r>
              <a:rPr lang="en-US" sz="2400" kern="1200">
                <a:solidFill>
                  <a:schemeClr val="bg1"/>
                </a:solidFill>
                <a:latin typeface="Calibri"/>
                <a:ea typeface="+mn-ea"/>
                <a:cs typeface="Calibri"/>
              </a:rPr>
              <a:t>check-out</a:t>
            </a:r>
          </a:p>
        </p:txBody>
      </p:sp>
      <p:sp>
        <p:nvSpPr>
          <p:cNvPr id="914453" name="Oval 21"/>
          <p:cNvSpPr>
            <a:spLocks noChangeArrowheads="1"/>
          </p:cNvSpPr>
          <p:nvPr/>
        </p:nvSpPr>
        <p:spPr bwMode="auto">
          <a:xfrm>
            <a:off x="3397416" y="3014030"/>
            <a:ext cx="2140054" cy="1412056"/>
          </a:xfrm>
          <a:prstGeom prst="ellipse">
            <a:avLst/>
          </a:prstGeom>
          <a:solidFill>
            <a:srgbClr val="008F00"/>
          </a:solidFill>
          <a:ln>
            <a:solidFill>
              <a:srgbClr val="92D050"/>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rtl="0" eaLnBrk="0" fontAlgn="base" hangingPunct="0">
              <a:spcBef>
                <a:spcPct val="0"/>
              </a:spcBef>
              <a:spcAft>
                <a:spcPct val="0"/>
              </a:spcAft>
            </a:pPr>
            <a:r>
              <a:rPr lang="en-US" sz="2400" kern="1200" dirty="0">
                <a:solidFill>
                  <a:schemeClr val="bg1"/>
                </a:solidFill>
                <a:latin typeface="Calibri"/>
                <a:ea typeface="+mn-ea"/>
                <a:cs typeface="Calibri"/>
              </a:rPr>
              <a:t>Morning </a:t>
            </a:r>
          </a:p>
          <a:p>
            <a:pPr algn="ctr" rtl="0" eaLnBrk="0" fontAlgn="base" hangingPunct="0">
              <a:spcBef>
                <a:spcPct val="0"/>
              </a:spcBef>
              <a:spcAft>
                <a:spcPct val="0"/>
              </a:spcAft>
            </a:pPr>
            <a:r>
              <a:rPr lang="en-US" sz="2400" kern="1200" dirty="0">
                <a:solidFill>
                  <a:schemeClr val="bg1"/>
                </a:solidFill>
                <a:latin typeface="Calibri"/>
                <a:ea typeface="+mn-ea"/>
                <a:cs typeface="Calibri"/>
              </a:rPr>
              <a:t>check-in</a:t>
            </a:r>
          </a:p>
        </p:txBody>
      </p:sp>
      <p:sp>
        <p:nvSpPr>
          <p:cNvPr id="43" name="Rectangle 4"/>
          <p:cNvSpPr>
            <a:spLocks noChangeArrowheads="1"/>
          </p:cNvSpPr>
          <p:nvPr/>
        </p:nvSpPr>
        <p:spPr bwMode="auto">
          <a:xfrm>
            <a:off x="323376" y="1153300"/>
            <a:ext cx="3810000" cy="533400"/>
          </a:xfrm>
          <a:prstGeom prst="rect">
            <a:avLst/>
          </a:prstGeom>
          <a:solidFill>
            <a:srgbClr val="002060"/>
          </a:solidFill>
          <a:ln w="12700">
            <a:solidFill>
              <a:schemeClr val="accent4">
                <a:lumMod val="75000"/>
              </a:schemeClr>
            </a:solidFill>
            <a:miter lim="800000"/>
            <a:headEnd type="none" w="sm" len="sm"/>
            <a:tailEnd type="none" w="sm" len="sm"/>
          </a:ln>
          <a:effectLst/>
        </p:spPr>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Student Recommended for CICO</a:t>
            </a:r>
          </a:p>
        </p:txBody>
      </p:sp>
      <p:grpSp>
        <p:nvGrpSpPr>
          <p:cNvPr id="2" name="Group 39"/>
          <p:cNvGrpSpPr>
            <a:grpSpLocks/>
          </p:cNvGrpSpPr>
          <p:nvPr/>
        </p:nvGrpSpPr>
        <p:grpSpPr bwMode="auto">
          <a:xfrm>
            <a:off x="323376" y="1718630"/>
            <a:ext cx="3810000" cy="1184275"/>
            <a:chOff x="672" y="624"/>
            <a:chExt cx="2448" cy="746"/>
          </a:xfrm>
        </p:grpSpPr>
        <p:sp>
          <p:nvSpPr>
            <p:cNvPr id="45" name="Rectangle 5"/>
            <p:cNvSpPr>
              <a:spLocks noChangeArrowheads="1"/>
            </p:cNvSpPr>
            <p:nvPr/>
          </p:nvSpPr>
          <p:spPr bwMode="auto">
            <a:xfrm>
              <a:off x="672" y="986"/>
              <a:ext cx="2448" cy="384"/>
            </a:xfrm>
            <a:prstGeom prst="rect">
              <a:avLst/>
            </a:prstGeom>
            <a:solidFill>
              <a:srgbClr val="0070C0"/>
            </a:solidFill>
            <a:ln w="12700">
              <a:solidFill>
                <a:schemeClr val="accent1"/>
              </a:solidFill>
              <a:miter lim="800000"/>
              <a:headEnd type="none" w="sm" len="sm"/>
              <a:tailEnd type="none" w="sm" len="sm"/>
            </a:ln>
            <a:effectLst/>
          </p:spPr>
          <p:txBody>
            <a:bodyPr wrap="none" anchor="ctr"/>
            <a:lstStyle/>
            <a:p>
              <a:pPr algn="ctr" rtl="0" eaLnBrk="0" fontAlgn="base" hangingPunct="0">
                <a:spcBef>
                  <a:spcPct val="0"/>
                </a:spcBef>
                <a:spcAft>
                  <a:spcPct val="0"/>
                </a:spcAft>
              </a:pPr>
              <a:r>
                <a:rPr lang="en-US" sz="2000" kern="1200" dirty="0">
                  <a:solidFill>
                    <a:srgbClr val="FFFFFF"/>
                  </a:solidFill>
                  <a:latin typeface="Calibri"/>
                  <a:ea typeface="+mn-ea"/>
                  <a:cs typeface="Calibri"/>
                </a:rPr>
                <a:t>CICO is Implemented</a:t>
              </a:r>
            </a:p>
          </p:txBody>
        </p:sp>
        <p:sp>
          <p:nvSpPr>
            <p:cNvPr id="46" name="Line 6"/>
            <p:cNvSpPr>
              <a:spLocks noChangeShapeType="1"/>
            </p:cNvSpPr>
            <p:nvPr/>
          </p:nvSpPr>
          <p:spPr bwMode="auto">
            <a:xfrm>
              <a:off x="1839" y="624"/>
              <a:ext cx="0" cy="352"/>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grpSp>
      <p:grpSp>
        <p:nvGrpSpPr>
          <p:cNvPr id="3" name="Group 33"/>
          <p:cNvGrpSpPr>
            <a:grpSpLocks/>
          </p:cNvGrpSpPr>
          <p:nvPr/>
        </p:nvGrpSpPr>
        <p:grpSpPr bwMode="auto">
          <a:xfrm>
            <a:off x="4395634" y="780133"/>
            <a:ext cx="4446600" cy="1347789"/>
            <a:chOff x="3029" y="267"/>
            <a:chExt cx="2534" cy="849"/>
          </a:xfrm>
          <a:solidFill>
            <a:srgbClr val="002060"/>
          </a:solidFill>
        </p:grpSpPr>
        <p:sp>
          <p:nvSpPr>
            <p:cNvPr id="48" name="Rectangle 34"/>
            <p:cNvSpPr>
              <a:spLocks noChangeArrowheads="1"/>
            </p:cNvSpPr>
            <p:nvPr/>
          </p:nvSpPr>
          <p:spPr bwMode="auto">
            <a:xfrm>
              <a:off x="3614" y="267"/>
              <a:ext cx="1949" cy="849"/>
            </a:xfrm>
            <a:prstGeom prst="rect">
              <a:avLst/>
            </a:prstGeom>
            <a:grpFill/>
            <a:ln w="9525">
              <a:solidFill>
                <a:srgbClr val="547C1C"/>
              </a:solidFill>
              <a:miter lim="800000"/>
              <a:headEnd/>
              <a:tailEnd/>
            </a:ln>
            <a:effectLst/>
          </p:spPr>
          <p:txBody>
            <a:bodyPr wrap="none" anchor="ctr"/>
            <a:lstStyle/>
            <a:p>
              <a:pPr algn="ctr" rtl="0" eaLnBrk="0" fontAlgn="base" hangingPunct="0">
                <a:spcBef>
                  <a:spcPct val="0"/>
                </a:spcBef>
                <a:spcAft>
                  <a:spcPct val="0"/>
                </a:spcAft>
              </a:pPr>
              <a:r>
                <a:rPr lang="en-US" sz="2000" kern="1200" dirty="0">
                  <a:solidFill>
                    <a:srgbClr val="FFFFFF"/>
                  </a:solidFill>
                  <a:latin typeface="Calibri"/>
                  <a:ea typeface="+mn-ea"/>
                  <a:cs typeface="Calibri"/>
                </a:rPr>
                <a:t>RFA</a:t>
              </a:r>
            </a:p>
            <a:p>
              <a:pPr algn="ctr" rtl="0" eaLnBrk="0" fontAlgn="base" hangingPunct="0">
                <a:spcBef>
                  <a:spcPct val="0"/>
                </a:spcBef>
                <a:spcAft>
                  <a:spcPct val="0"/>
                </a:spcAft>
              </a:pPr>
              <a:r>
                <a:rPr lang="en-US" sz="2000" kern="1200" dirty="0">
                  <a:solidFill>
                    <a:srgbClr val="FFFFFF"/>
                  </a:solidFill>
                  <a:latin typeface="Calibri"/>
                  <a:ea typeface="+mn-ea"/>
                  <a:cs typeface="Calibri"/>
                </a:rPr>
                <a:t>ODR (SWPBS Team)</a:t>
              </a:r>
            </a:p>
            <a:p>
              <a:pPr algn="ctr" rtl="0" eaLnBrk="0" fontAlgn="base" hangingPunct="0">
                <a:spcBef>
                  <a:spcPct val="0"/>
                </a:spcBef>
                <a:spcAft>
                  <a:spcPct val="0"/>
                </a:spcAft>
              </a:pPr>
              <a:r>
                <a:rPr lang="en-US" sz="2000" kern="1200" dirty="0">
                  <a:solidFill>
                    <a:srgbClr val="FFFFFF"/>
                  </a:solidFill>
                  <a:latin typeface="Calibri"/>
                  <a:ea typeface="+mn-ea"/>
                  <a:cs typeface="Calibri"/>
                </a:rPr>
                <a:t>Parent recommendation</a:t>
              </a:r>
            </a:p>
            <a:p>
              <a:pPr algn="ctr" rtl="0" eaLnBrk="0" fontAlgn="base" hangingPunct="0">
                <a:spcBef>
                  <a:spcPct val="0"/>
                </a:spcBef>
                <a:spcAft>
                  <a:spcPct val="0"/>
                </a:spcAft>
              </a:pPr>
              <a:r>
                <a:rPr lang="en-US" sz="2000" kern="1200" dirty="0">
                  <a:solidFill>
                    <a:srgbClr val="FFFFFF"/>
                  </a:solidFill>
                  <a:latin typeface="Calibri"/>
                  <a:ea typeface="+mn-ea"/>
                  <a:cs typeface="Calibri"/>
                </a:rPr>
                <a:t>Administrator recommendation</a:t>
              </a:r>
            </a:p>
          </p:txBody>
        </p:sp>
        <p:sp>
          <p:nvSpPr>
            <p:cNvPr id="49" name="AutoShape 35"/>
            <p:cNvSpPr>
              <a:spLocks noChangeArrowheads="1"/>
            </p:cNvSpPr>
            <p:nvPr/>
          </p:nvSpPr>
          <p:spPr bwMode="auto">
            <a:xfrm rot="10800000">
              <a:off x="3029" y="508"/>
              <a:ext cx="432" cy="336"/>
            </a:xfrm>
            <a:prstGeom prst="rightArrow">
              <a:avLst>
                <a:gd name="adj1" fmla="val 50000"/>
                <a:gd name="adj2" fmla="val 25000"/>
              </a:avLst>
            </a:prstGeom>
            <a:grpFill/>
            <a:ln w="9525">
              <a:solidFill>
                <a:srgbClr val="547C1C"/>
              </a:solidFill>
              <a:miter lim="800000"/>
              <a:headEnd/>
              <a:tailEnd/>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grpSp>
      <p:sp>
        <p:nvSpPr>
          <p:cNvPr id="51" name="Rectangle 37"/>
          <p:cNvSpPr>
            <a:spLocks noChangeArrowheads="1"/>
          </p:cNvSpPr>
          <p:nvPr/>
        </p:nvSpPr>
        <p:spPr bwMode="auto">
          <a:xfrm>
            <a:off x="5421262" y="2293305"/>
            <a:ext cx="3449946" cy="600075"/>
          </a:xfrm>
          <a:prstGeom prst="rect">
            <a:avLst/>
          </a:prstGeom>
          <a:solidFill>
            <a:srgbClr val="0070C0"/>
          </a:solidFill>
          <a:ln w="9525">
            <a:solidFill>
              <a:srgbClr val="0172A7"/>
            </a:solidFill>
            <a:miter lim="800000"/>
            <a:headEnd/>
            <a:tailEnd/>
          </a:ln>
          <a:effectLst/>
        </p:spPr>
        <p:txBody>
          <a:bodyPr wrap="none" anchor="ctr"/>
          <a:lstStyle/>
          <a:p>
            <a:pPr algn="ctr" rtl="0" eaLnBrk="0" fontAlgn="base" hangingPunct="0">
              <a:spcBef>
                <a:spcPct val="0"/>
              </a:spcBef>
              <a:spcAft>
                <a:spcPct val="0"/>
              </a:spcAft>
            </a:pPr>
            <a:r>
              <a:rPr lang="en-US" sz="2000" kern="1200" dirty="0">
                <a:solidFill>
                  <a:srgbClr val="FFFFFF"/>
                </a:solidFill>
                <a:latin typeface="Calibri"/>
                <a:ea typeface="+mn-ea"/>
                <a:cs typeface="Calibri"/>
              </a:rPr>
              <a:t>CICO Coordinator</a:t>
            </a:r>
          </a:p>
        </p:txBody>
      </p:sp>
      <p:sp>
        <p:nvSpPr>
          <p:cNvPr id="22" name="AutoShape 35"/>
          <p:cNvSpPr>
            <a:spLocks noChangeArrowheads="1"/>
          </p:cNvSpPr>
          <p:nvPr/>
        </p:nvSpPr>
        <p:spPr bwMode="auto">
          <a:xfrm rot="10800000">
            <a:off x="4425235" y="2316001"/>
            <a:ext cx="685800" cy="533400"/>
          </a:xfrm>
          <a:prstGeom prst="rightArrow">
            <a:avLst>
              <a:gd name="adj1" fmla="val 50000"/>
              <a:gd name="adj2" fmla="val 25000"/>
            </a:avLst>
          </a:prstGeom>
          <a:solidFill>
            <a:srgbClr val="0070C0"/>
          </a:solidFill>
          <a:ln w="9525">
            <a:solidFill>
              <a:schemeClr val="accent1"/>
            </a:solidFill>
            <a:miter lim="800000"/>
            <a:headEnd/>
            <a:tailEnd/>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cxnSp>
        <p:nvCxnSpPr>
          <p:cNvPr id="7" name="Curved Connector 6"/>
          <p:cNvCxnSpPr>
            <a:stCxn id="914453" idx="6"/>
            <a:endCxn id="914451" idx="0"/>
          </p:cNvCxnSpPr>
          <p:nvPr/>
        </p:nvCxnSpPr>
        <p:spPr>
          <a:xfrm>
            <a:off x="5537470" y="3720058"/>
            <a:ext cx="377773" cy="43697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a:endCxn id="914452" idx="6"/>
          </p:cNvCxnSpPr>
          <p:nvPr/>
        </p:nvCxnSpPr>
        <p:spPr>
          <a:xfrm rot="5400000">
            <a:off x="5483707" y="5622849"/>
            <a:ext cx="436972" cy="329446"/>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a:off x="3004736" y="5538106"/>
            <a:ext cx="377192" cy="43697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Curved Connector 35"/>
          <p:cNvCxnSpPr>
            <a:endCxn id="914453" idx="2"/>
          </p:cNvCxnSpPr>
          <p:nvPr/>
        </p:nvCxnSpPr>
        <p:spPr>
          <a:xfrm rot="5400000" flipH="1" flipV="1">
            <a:off x="2983049" y="3742663"/>
            <a:ext cx="436972" cy="39176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8" name="Title 1"/>
          <p:cNvSpPr txBox="1">
            <a:spLocks/>
          </p:cNvSpPr>
          <p:nvPr/>
        </p:nvSpPr>
        <p:spPr>
          <a:xfrm>
            <a:off x="7573" y="-183348"/>
            <a:ext cx="8555402" cy="931551"/>
          </a:xfrm>
          <a:prstGeom prst="rect">
            <a:avLst/>
          </a:prstGeom>
          <a:solidFill>
            <a:schemeClr val="bg1"/>
          </a:solidFill>
        </p:spPr>
        <p:txBody>
          <a:bodyPr vert="horz" wrap="square" lIns="91440" tIns="45720" rIns="91440" bIns="45720" numCol="1" rtlCol="0" anchor="b"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b="1" cap="none" dirty="0" smtClean="0">
                <a:solidFill>
                  <a:srgbClr val="008F00"/>
                </a:solidFill>
                <a:latin typeface="Calibri"/>
                <a:cs typeface="Calibri"/>
              </a:rPr>
              <a:t>Check In/Check Out: Referral and Procedure</a:t>
            </a:r>
            <a:endParaRPr lang="en-US" b="1" cap="none" dirty="0">
              <a:solidFill>
                <a:srgbClr val="008F00"/>
              </a:solidFill>
              <a:latin typeface="Calibri"/>
              <a:cs typeface="Calibri"/>
            </a:endParaRPr>
          </a:p>
        </p:txBody>
      </p:sp>
      <p:sp>
        <p:nvSpPr>
          <p:cNvPr id="21" name="Rectangle 7"/>
          <p:cNvSpPr>
            <a:spLocks noChangeArrowheads="1"/>
          </p:cNvSpPr>
          <p:nvPr/>
        </p:nvSpPr>
        <p:spPr bwMode="auto">
          <a:xfrm>
            <a:off x="5421262" y="3060500"/>
            <a:ext cx="3450116" cy="1085085"/>
          </a:xfrm>
          <a:prstGeom prst="rect">
            <a:avLst/>
          </a:prstGeom>
          <a:ln>
            <a:solidFill>
              <a:schemeClr val="accent4">
                <a:lumMod val="50000"/>
              </a:schemeClr>
            </a:solid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CICO Coordinator</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summarizes data </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for decision making</a:t>
            </a:r>
          </a:p>
        </p:txBody>
      </p:sp>
      <p:sp>
        <p:nvSpPr>
          <p:cNvPr id="23" name="Rectangle 8"/>
          <p:cNvSpPr>
            <a:spLocks noChangeArrowheads="1"/>
          </p:cNvSpPr>
          <p:nvPr/>
        </p:nvSpPr>
        <p:spPr bwMode="auto">
          <a:xfrm>
            <a:off x="7558367" y="5472354"/>
            <a:ext cx="1298440" cy="816402"/>
          </a:xfrm>
          <a:prstGeom prst="rect">
            <a:avLst/>
          </a:prstGeom>
          <a:solidFill>
            <a:srgbClr val="0070C0"/>
          </a:solidFill>
          <a:ln>
            <a:solidFill>
              <a:srgbClr val="002060"/>
            </a:solid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Exit </a:t>
            </a:r>
          </a:p>
          <a:p>
            <a:pPr algn="ctr" rtl="0" eaLnBrk="0" fontAlgn="base" hangingPunct="0">
              <a:spcBef>
                <a:spcPct val="0"/>
              </a:spcBef>
              <a:spcAft>
                <a:spcPct val="0"/>
              </a:spcAft>
            </a:pPr>
            <a:r>
              <a:rPr lang="en-US" sz="2000" kern="1200" dirty="0">
                <a:solidFill>
                  <a:schemeClr val="bg1"/>
                </a:solidFill>
                <a:latin typeface="Calibri"/>
                <a:ea typeface="+mn-ea"/>
                <a:cs typeface="Calibri"/>
              </a:rPr>
              <a:t>program</a:t>
            </a:r>
          </a:p>
        </p:txBody>
      </p:sp>
      <p:sp>
        <p:nvSpPr>
          <p:cNvPr id="25" name="Rectangle 10"/>
          <p:cNvSpPr>
            <a:spLocks noChangeArrowheads="1"/>
          </p:cNvSpPr>
          <p:nvPr/>
        </p:nvSpPr>
        <p:spPr bwMode="auto">
          <a:xfrm>
            <a:off x="5421262" y="4331585"/>
            <a:ext cx="3450117" cy="994661"/>
          </a:xfrm>
          <a:prstGeom prst="rect">
            <a:avLst/>
          </a:prstGeom>
          <a:ln>
            <a:solidFill>
              <a:schemeClr val="accent4">
                <a:lumMod val="50000"/>
              </a:schemeClr>
            </a:solid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Bi-</a:t>
            </a:r>
            <a:r>
              <a:rPr lang="en-US" sz="2000" kern="1200" dirty="0" smtClean="0">
                <a:solidFill>
                  <a:schemeClr val="accent4">
                    <a:lumMod val="50000"/>
                  </a:schemeClr>
                </a:solidFill>
                <a:latin typeface="Calibri"/>
                <a:ea typeface="+mn-ea"/>
                <a:cs typeface="Calibri"/>
              </a:rPr>
              <a:t>weekly </a:t>
            </a:r>
            <a:r>
              <a:rPr lang="en-US" sz="2000" kern="1200" dirty="0">
                <a:solidFill>
                  <a:schemeClr val="accent4">
                    <a:lumMod val="50000"/>
                  </a:schemeClr>
                </a:solidFill>
                <a:latin typeface="Calibri"/>
                <a:ea typeface="+mn-ea"/>
                <a:cs typeface="Calibri"/>
              </a:rPr>
              <a:t>coordination</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 </a:t>
            </a:r>
            <a:r>
              <a:rPr lang="en-US" sz="2000" kern="1200" dirty="0" smtClean="0">
                <a:solidFill>
                  <a:schemeClr val="accent4">
                    <a:lumMod val="50000"/>
                  </a:schemeClr>
                </a:solidFill>
                <a:latin typeface="Calibri"/>
                <a:ea typeface="+mn-ea"/>
                <a:cs typeface="Calibri"/>
              </a:rPr>
              <a:t>meeting </a:t>
            </a:r>
            <a:r>
              <a:rPr lang="en-US" sz="2000" kern="1200" dirty="0">
                <a:solidFill>
                  <a:schemeClr val="accent4">
                    <a:lumMod val="50000"/>
                  </a:schemeClr>
                </a:solidFill>
                <a:latin typeface="Calibri"/>
                <a:ea typeface="+mn-ea"/>
                <a:cs typeface="Calibri"/>
              </a:rPr>
              <a:t>to assess student </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progress</a:t>
            </a:r>
          </a:p>
        </p:txBody>
      </p:sp>
      <p:sp>
        <p:nvSpPr>
          <p:cNvPr id="28" name="Rectangle 29"/>
          <p:cNvSpPr>
            <a:spLocks noChangeArrowheads="1"/>
          </p:cNvSpPr>
          <p:nvPr/>
        </p:nvSpPr>
        <p:spPr bwMode="auto">
          <a:xfrm>
            <a:off x="5421262" y="5465200"/>
            <a:ext cx="1335086" cy="823556"/>
          </a:xfrm>
          <a:prstGeom prst="rect">
            <a:avLst/>
          </a:prstGeom>
          <a:solidFill>
            <a:srgbClr val="0070C0"/>
          </a:solidFill>
          <a:ln>
            <a:solidFill>
              <a:srgbClr val="002060"/>
            </a:solid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Revise</a:t>
            </a:r>
          </a:p>
          <a:p>
            <a:pPr algn="ctr" rtl="0" eaLnBrk="0" fontAlgn="base" hangingPunct="0">
              <a:spcBef>
                <a:spcPct val="0"/>
              </a:spcBef>
              <a:spcAft>
                <a:spcPct val="0"/>
              </a:spcAft>
            </a:pPr>
            <a:r>
              <a:rPr lang="en-US" sz="2000" kern="1200" dirty="0" smtClean="0">
                <a:solidFill>
                  <a:schemeClr val="bg1"/>
                </a:solidFill>
                <a:latin typeface="Calibri"/>
                <a:ea typeface="+mn-ea"/>
                <a:cs typeface="Calibri"/>
              </a:rPr>
              <a:t>program</a:t>
            </a:r>
            <a:endParaRPr lang="en-US" sz="2000" kern="1200" dirty="0">
              <a:solidFill>
                <a:schemeClr val="bg1"/>
              </a:solidFill>
              <a:latin typeface="Calibri"/>
              <a:ea typeface="+mn-ea"/>
              <a:cs typeface="Calibri"/>
            </a:endParaRPr>
          </a:p>
        </p:txBody>
      </p:sp>
      <p:sp>
        <p:nvSpPr>
          <p:cNvPr id="33" name="Line 6"/>
          <p:cNvSpPr>
            <a:spLocks noChangeShapeType="1"/>
          </p:cNvSpPr>
          <p:nvPr/>
        </p:nvSpPr>
        <p:spPr bwMode="auto">
          <a:xfrm>
            <a:off x="7031506" y="4138337"/>
            <a:ext cx="0" cy="208738"/>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sp>
        <p:nvSpPr>
          <p:cNvPr id="34" name="Line 6"/>
          <p:cNvSpPr>
            <a:spLocks noChangeShapeType="1"/>
          </p:cNvSpPr>
          <p:nvPr/>
        </p:nvSpPr>
        <p:spPr bwMode="auto">
          <a:xfrm flipH="1">
            <a:off x="6709884" y="5326246"/>
            <a:ext cx="135786" cy="242840"/>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sp>
        <p:nvSpPr>
          <p:cNvPr id="35" name="Line 6"/>
          <p:cNvSpPr>
            <a:spLocks noChangeShapeType="1"/>
          </p:cNvSpPr>
          <p:nvPr/>
        </p:nvSpPr>
        <p:spPr bwMode="auto">
          <a:xfrm>
            <a:off x="7465430" y="5326246"/>
            <a:ext cx="111782" cy="242840"/>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sp>
        <p:nvSpPr>
          <p:cNvPr id="37" name="Line 6"/>
          <p:cNvSpPr>
            <a:spLocks noChangeShapeType="1"/>
          </p:cNvSpPr>
          <p:nvPr/>
        </p:nvSpPr>
        <p:spPr bwMode="auto">
          <a:xfrm>
            <a:off x="4133376" y="3579537"/>
            <a:ext cx="1084737" cy="0"/>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pic>
        <p:nvPicPr>
          <p:cNvPr id="30" name="Picture 29"/>
          <p:cNvPicPr/>
          <p:nvPr/>
        </p:nvPicPr>
        <p:blipFill>
          <a:blip r:embed="rId3">
            <a:extLst>
              <a:ext uri="{28A0092B-C50C-407E-A947-70E740481C1C}">
                <a14:useLocalDpi xmlns:a14="http://schemas.microsoft.com/office/drawing/2010/main" val="0"/>
              </a:ext>
            </a:extLst>
          </a:blip>
          <a:srcRect/>
          <a:stretch>
            <a:fillRect/>
          </a:stretch>
        </p:blipFill>
        <p:spPr bwMode="auto">
          <a:xfrm>
            <a:off x="8207587" y="-149397"/>
            <a:ext cx="990600" cy="990600"/>
          </a:xfrm>
          <a:prstGeom prst="rect">
            <a:avLst/>
          </a:prstGeom>
          <a:noFill/>
          <a:ln>
            <a:noFill/>
          </a:ln>
        </p:spPr>
      </p:pic>
    </p:spTree>
    <p:extLst>
      <p:ext uri="{BB962C8B-B14F-4D97-AF65-F5344CB8AC3E}">
        <p14:creationId xmlns:p14="http://schemas.microsoft.com/office/powerpoint/2010/main" val="3140406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746 0 " pathEditMode="relative" ptsTypes="AA">
                                      <p:cBhvr>
                                        <p:cTn id="6" dur="2000" fill="hold"/>
                                        <p:tgtEl>
                                          <p:spTgt spid="91445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1746 0 " pathEditMode="relative" ptsTypes="AA">
                                      <p:cBhvr>
                                        <p:cTn id="8" dur="2000" fill="hold"/>
                                        <p:tgtEl>
                                          <p:spTgt spid="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746 0 " pathEditMode="relative" ptsTypes="AA">
                                      <p:cBhvr>
                                        <p:cTn id="10" dur="2000" fill="hold"/>
                                        <p:tgtEl>
                                          <p:spTgt spid="91445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1746 0 " pathEditMode="relative" ptsTypes="AA">
                                      <p:cBhvr>
                                        <p:cTn id="12" dur="2000" fill="hold"/>
                                        <p:tgtEl>
                                          <p:spTgt spid="36"/>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746 0 " pathEditMode="relative" ptsTypes="AA">
                                      <p:cBhvr>
                                        <p:cTn id="14" dur="2000" fill="hold"/>
                                        <p:tgtEl>
                                          <p:spTgt spid="914450"/>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1746 0 " pathEditMode="relative" ptsTypes="AA">
                                      <p:cBhvr>
                                        <p:cTn id="16" dur="2000" fill="hold"/>
                                        <p:tgtEl>
                                          <p:spTgt spid="31"/>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746 0 " pathEditMode="relative" ptsTypes="AA">
                                      <p:cBhvr>
                                        <p:cTn id="18" dur="2000" fill="hold"/>
                                        <p:tgtEl>
                                          <p:spTgt spid="914452"/>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1746 0 " pathEditMode="relative" ptsTypes="AA">
                                      <p:cBhvr>
                                        <p:cTn id="20" dur="2000" fill="hold"/>
                                        <p:tgtEl>
                                          <p:spTgt spid="2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dissolve">
                                      <p:cBhvr>
                                        <p:cTn id="25" dur="500"/>
                                        <p:tgtEl>
                                          <p:spTgt spid="3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dissolve">
                                      <p:cBhvr>
                                        <p:cTn id="33" dur="500"/>
                                        <p:tgtEl>
                                          <p:spTgt spid="3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dissolve">
                                      <p:cBhvr>
                                        <p:cTn id="41" dur="500"/>
                                        <p:tgtEl>
                                          <p:spTgt spid="34"/>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dissolve">
                                      <p:cBhvr>
                                        <p:cTn id="44" dur="500"/>
                                        <p:tgtEl>
                                          <p:spTgt spid="3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ssolve">
                                      <p:cBhvr>
                                        <p:cTn id="47" dur="500"/>
                                        <p:tgtEl>
                                          <p:spTgt spid="23"/>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dissolv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50" grpId="0" animBg="1"/>
      <p:bldP spid="914451" grpId="0" animBg="1"/>
      <p:bldP spid="914452" grpId="0" animBg="1"/>
      <p:bldP spid="914453" grpId="0" animBg="1"/>
      <p:bldP spid="21" grpId="0" animBg="1"/>
      <p:bldP spid="23" grpId="0" animBg="1"/>
      <p:bldP spid="25" grpId="0" animBg="1"/>
      <p:bldP spid="28" grpId="0" animBg="1"/>
      <p:bldP spid="33" grpId="0" animBg="1"/>
      <p:bldP spid="34" grpId="0" animBg="1"/>
      <p:bldP spid="35" grpId="0" animBg="1"/>
      <p:bldP spid="3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body" sz="half" idx="2"/>
          </p:nvPr>
        </p:nvSpPr>
        <p:spPr/>
        <p:txBody>
          <a:bodyPr/>
          <a:lstStyle/>
          <a:p>
            <a:pPr marL="469900" indent="-469900"/>
            <a:endParaRPr lang="en-US" sz="2800" dirty="0">
              <a:latin typeface="Calibri"/>
              <a:cs typeface="Calibri"/>
            </a:endParaRPr>
          </a:p>
          <a:p>
            <a:pPr marL="469900" indent="-469900"/>
            <a:endParaRPr lang="en-US" dirty="0">
              <a:latin typeface="Calibri"/>
              <a:cs typeface="Calibri"/>
            </a:endParaRPr>
          </a:p>
          <a:p>
            <a:pPr marL="469900" indent="-469900"/>
            <a:endParaRPr lang="en-US" dirty="0">
              <a:latin typeface="Calibri"/>
              <a:cs typeface="Calibri"/>
            </a:endParaRPr>
          </a:p>
        </p:txBody>
      </p:sp>
      <p:sp>
        <p:nvSpPr>
          <p:cNvPr id="43" name="Rectangle 4"/>
          <p:cNvSpPr>
            <a:spLocks noChangeArrowheads="1"/>
          </p:cNvSpPr>
          <p:nvPr/>
        </p:nvSpPr>
        <p:spPr bwMode="auto">
          <a:xfrm>
            <a:off x="323376" y="1153300"/>
            <a:ext cx="3810000" cy="533400"/>
          </a:xfrm>
          <a:prstGeom prst="rect">
            <a:avLst/>
          </a:prstGeom>
          <a:solidFill>
            <a:srgbClr val="002060"/>
          </a:solidFill>
          <a:ln w="12700">
            <a:solidFill>
              <a:schemeClr val="accent4">
                <a:lumMod val="75000"/>
              </a:schemeClr>
            </a:solidFill>
            <a:miter lim="800000"/>
            <a:headEnd type="none" w="sm" len="sm"/>
            <a:tailEnd type="none" w="sm" len="sm"/>
          </a:ln>
          <a:effectLst/>
        </p:spPr>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Student Recommended for CICO</a:t>
            </a:r>
          </a:p>
        </p:txBody>
      </p:sp>
      <p:grpSp>
        <p:nvGrpSpPr>
          <p:cNvPr id="2" name="Group 39"/>
          <p:cNvGrpSpPr>
            <a:grpSpLocks/>
          </p:cNvGrpSpPr>
          <p:nvPr/>
        </p:nvGrpSpPr>
        <p:grpSpPr bwMode="auto">
          <a:xfrm>
            <a:off x="323376" y="1718630"/>
            <a:ext cx="3810000" cy="1184275"/>
            <a:chOff x="672" y="624"/>
            <a:chExt cx="2448" cy="746"/>
          </a:xfrm>
          <a:solidFill>
            <a:srgbClr val="0070C0"/>
          </a:solidFill>
        </p:grpSpPr>
        <p:sp>
          <p:nvSpPr>
            <p:cNvPr id="45" name="Rectangle 5"/>
            <p:cNvSpPr>
              <a:spLocks noChangeArrowheads="1"/>
            </p:cNvSpPr>
            <p:nvPr/>
          </p:nvSpPr>
          <p:spPr bwMode="auto">
            <a:xfrm>
              <a:off x="672" y="986"/>
              <a:ext cx="2448" cy="384"/>
            </a:xfrm>
            <a:prstGeom prst="rect">
              <a:avLst/>
            </a:prstGeom>
            <a:grpFill/>
            <a:ln w="12700">
              <a:solidFill>
                <a:schemeClr val="accent1"/>
              </a:solidFill>
              <a:miter lim="800000"/>
              <a:headEnd type="none" w="sm" len="sm"/>
              <a:tailEnd type="none" w="sm" len="sm"/>
            </a:ln>
            <a:effectLst/>
          </p:spPr>
          <p:txBody>
            <a:bodyPr wrap="none" anchor="ctr"/>
            <a:lstStyle/>
            <a:p>
              <a:pPr algn="ctr" rtl="0" eaLnBrk="0" fontAlgn="base" hangingPunct="0">
                <a:spcBef>
                  <a:spcPct val="0"/>
                </a:spcBef>
                <a:spcAft>
                  <a:spcPct val="0"/>
                </a:spcAft>
              </a:pPr>
              <a:r>
                <a:rPr lang="en-US" sz="2000" kern="1200" dirty="0">
                  <a:solidFill>
                    <a:srgbClr val="FFFFFF"/>
                  </a:solidFill>
                  <a:latin typeface="Calibri"/>
                  <a:ea typeface="+mn-ea"/>
                  <a:cs typeface="Calibri"/>
                </a:rPr>
                <a:t>CICO is Implemented</a:t>
              </a:r>
            </a:p>
          </p:txBody>
        </p:sp>
        <p:sp>
          <p:nvSpPr>
            <p:cNvPr id="46" name="Line 6"/>
            <p:cNvSpPr>
              <a:spLocks noChangeShapeType="1"/>
            </p:cNvSpPr>
            <p:nvPr/>
          </p:nvSpPr>
          <p:spPr bwMode="auto">
            <a:xfrm>
              <a:off x="1839" y="624"/>
              <a:ext cx="0" cy="352"/>
            </a:xfrm>
            <a:prstGeom prst="line">
              <a:avLst/>
            </a:prstGeom>
            <a:grp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grpSp>
      <p:grpSp>
        <p:nvGrpSpPr>
          <p:cNvPr id="3" name="Group 33"/>
          <p:cNvGrpSpPr>
            <a:grpSpLocks/>
          </p:cNvGrpSpPr>
          <p:nvPr/>
        </p:nvGrpSpPr>
        <p:grpSpPr bwMode="auto">
          <a:xfrm>
            <a:off x="4395634" y="780133"/>
            <a:ext cx="4446600" cy="1347789"/>
            <a:chOff x="3029" y="267"/>
            <a:chExt cx="2534" cy="849"/>
          </a:xfrm>
          <a:solidFill>
            <a:srgbClr val="002060"/>
          </a:solidFill>
        </p:grpSpPr>
        <p:sp>
          <p:nvSpPr>
            <p:cNvPr id="48" name="Rectangle 34"/>
            <p:cNvSpPr>
              <a:spLocks noChangeArrowheads="1"/>
            </p:cNvSpPr>
            <p:nvPr/>
          </p:nvSpPr>
          <p:spPr bwMode="auto">
            <a:xfrm>
              <a:off x="3614" y="267"/>
              <a:ext cx="1949" cy="849"/>
            </a:xfrm>
            <a:prstGeom prst="rect">
              <a:avLst/>
            </a:prstGeom>
            <a:grpFill/>
            <a:ln w="9525">
              <a:solidFill>
                <a:srgbClr val="547C1C"/>
              </a:solidFill>
              <a:miter lim="800000"/>
              <a:headEnd/>
              <a:tailEnd/>
            </a:ln>
            <a:effectLst/>
          </p:spPr>
          <p:txBody>
            <a:bodyPr wrap="none" anchor="ctr"/>
            <a:lstStyle/>
            <a:p>
              <a:pPr algn="ctr" rtl="0" eaLnBrk="0" fontAlgn="base" hangingPunct="0">
                <a:spcBef>
                  <a:spcPct val="0"/>
                </a:spcBef>
                <a:spcAft>
                  <a:spcPct val="0"/>
                </a:spcAft>
              </a:pPr>
              <a:r>
                <a:rPr lang="en-US" sz="2000" kern="1200" dirty="0">
                  <a:solidFill>
                    <a:srgbClr val="FFFFFF"/>
                  </a:solidFill>
                  <a:latin typeface="Calibri"/>
                  <a:ea typeface="+mn-ea"/>
                  <a:cs typeface="Calibri"/>
                </a:rPr>
                <a:t>RFA</a:t>
              </a:r>
            </a:p>
            <a:p>
              <a:pPr algn="ctr" rtl="0" eaLnBrk="0" fontAlgn="base" hangingPunct="0">
                <a:spcBef>
                  <a:spcPct val="0"/>
                </a:spcBef>
                <a:spcAft>
                  <a:spcPct val="0"/>
                </a:spcAft>
              </a:pPr>
              <a:r>
                <a:rPr lang="en-US" sz="2000" kern="1200" dirty="0">
                  <a:solidFill>
                    <a:srgbClr val="FFFFFF"/>
                  </a:solidFill>
                  <a:latin typeface="Calibri"/>
                  <a:ea typeface="+mn-ea"/>
                  <a:cs typeface="Calibri"/>
                </a:rPr>
                <a:t>ODR (SWPBS Team)</a:t>
              </a:r>
            </a:p>
            <a:p>
              <a:pPr algn="ctr" rtl="0" eaLnBrk="0" fontAlgn="base" hangingPunct="0">
                <a:spcBef>
                  <a:spcPct val="0"/>
                </a:spcBef>
                <a:spcAft>
                  <a:spcPct val="0"/>
                </a:spcAft>
              </a:pPr>
              <a:r>
                <a:rPr lang="en-US" sz="2000" kern="1200" dirty="0">
                  <a:solidFill>
                    <a:srgbClr val="FFFFFF"/>
                  </a:solidFill>
                  <a:latin typeface="Calibri"/>
                  <a:ea typeface="+mn-ea"/>
                  <a:cs typeface="Calibri"/>
                </a:rPr>
                <a:t>Parent recommendation</a:t>
              </a:r>
            </a:p>
            <a:p>
              <a:pPr algn="ctr" rtl="0" eaLnBrk="0" fontAlgn="base" hangingPunct="0">
                <a:spcBef>
                  <a:spcPct val="0"/>
                </a:spcBef>
                <a:spcAft>
                  <a:spcPct val="0"/>
                </a:spcAft>
              </a:pPr>
              <a:r>
                <a:rPr lang="en-US" sz="2000" kern="1200" dirty="0">
                  <a:solidFill>
                    <a:srgbClr val="FFFFFF"/>
                  </a:solidFill>
                  <a:latin typeface="Calibri"/>
                  <a:ea typeface="+mn-ea"/>
                  <a:cs typeface="Calibri"/>
                </a:rPr>
                <a:t>Administrator recommendation</a:t>
              </a:r>
            </a:p>
          </p:txBody>
        </p:sp>
        <p:sp>
          <p:nvSpPr>
            <p:cNvPr id="49" name="AutoShape 35"/>
            <p:cNvSpPr>
              <a:spLocks noChangeArrowheads="1"/>
            </p:cNvSpPr>
            <p:nvPr/>
          </p:nvSpPr>
          <p:spPr bwMode="auto">
            <a:xfrm rot="10800000">
              <a:off x="3029" y="508"/>
              <a:ext cx="432" cy="336"/>
            </a:xfrm>
            <a:prstGeom prst="rightArrow">
              <a:avLst>
                <a:gd name="adj1" fmla="val 50000"/>
                <a:gd name="adj2" fmla="val 25000"/>
              </a:avLst>
            </a:prstGeom>
            <a:grpFill/>
            <a:ln w="9525">
              <a:solidFill>
                <a:srgbClr val="547C1C"/>
              </a:solidFill>
              <a:miter lim="800000"/>
              <a:headEnd/>
              <a:tailEnd/>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grpSp>
      <p:sp>
        <p:nvSpPr>
          <p:cNvPr id="51" name="Rectangle 37"/>
          <p:cNvSpPr>
            <a:spLocks noChangeArrowheads="1"/>
          </p:cNvSpPr>
          <p:nvPr/>
        </p:nvSpPr>
        <p:spPr bwMode="auto">
          <a:xfrm>
            <a:off x="5421262" y="2293305"/>
            <a:ext cx="3449946" cy="600075"/>
          </a:xfrm>
          <a:prstGeom prst="rect">
            <a:avLst/>
          </a:prstGeom>
          <a:solidFill>
            <a:srgbClr val="0070C0"/>
          </a:solidFill>
          <a:ln w="9525">
            <a:solidFill>
              <a:srgbClr val="0172A7"/>
            </a:solidFill>
            <a:miter lim="800000"/>
            <a:headEnd/>
            <a:tailEnd/>
          </a:ln>
          <a:effectLst/>
        </p:spPr>
        <p:txBody>
          <a:bodyPr wrap="none" anchor="ctr"/>
          <a:lstStyle/>
          <a:p>
            <a:pPr algn="ctr" rtl="0" eaLnBrk="0" fontAlgn="base" hangingPunct="0">
              <a:spcBef>
                <a:spcPct val="0"/>
              </a:spcBef>
              <a:spcAft>
                <a:spcPct val="0"/>
              </a:spcAft>
            </a:pPr>
            <a:r>
              <a:rPr lang="en-US" sz="2000" kern="1200" dirty="0">
                <a:solidFill>
                  <a:srgbClr val="FFFFFF"/>
                </a:solidFill>
                <a:latin typeface="Calibri"/>
                <a:ea typeface="+mn-ea"/>
                <a:cs typeface="Calibri"/>
              </a:rPr>
              <a:t>CICO Coordinator</a:t>
            </a:r>
          </a:p>
        </p:txBody>
      </p:sp>
      <p:sp>
        <p:nvSpPr>
          <p:cNvPr id="22" name="AutoShape 35"/>
          <p:cNvSpPr>
            <a:spLocks noChangeArrowheads="1"/>
          </p:cNvSpPr>
          <p:nvPr/>
        </p:nvSpPr>
        <p:spPr bwMode="auto">
          <a:xfrm rot="10800000">
            <a:off x="4425235" y="2316001"/>
            <a:ext cx="685800" cy="533400"/>
          </a:xfrm>
          <a:prstGeom prst="rightArrow">
            <a:avLst>
              <a:gd name="adj1" fmla="val 50000"/>
              <a:gd name="adj2" fmla="val 25000"/>
            </a:avLst>
          </a:prstGeom>
          <a:solidFill>
            <a:srgbClr val="0070C0"/>
          </a:solidFill>
          <a:ln w="9525">
            <a:solidFill>
              <a:schemeClr val="accent1"/>
            </a:solidFill>
            <a:miter lim="800000"/>
            <a:headEnd/>
            <a:tailEnd/>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cxnSp>
        <p:nvCxnSpPr>
          <p:cNvPr id="7" name="Curved Connector 6"/>
          <p:cNvCxnSpPr/>
          <p:nvPr/>
        </p:nvCxnSpPr>
        <p:spPr>
          <a:xfrm>
            <a:off x="5537470" y="3720058"/>
            <a:ext cx="377773" cy="436972"/>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5400000">
            <a:off x="5483707" y="5622849"/>
            <a:ext cx="436972" cy="329446"/>
          </a:xfrm>
          <a:prstGeom prst="curvedConnector2">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8" name="Title 1"/>
          <p:cNvSpPr txBox="1">
            <a:spLocks/>
          </p:cNvSpPr>
          <p:nvPr/>
        </p:nvSpPr>
        <p:spPr>
          <a:xfrm>
            <a:off x="-19524" y="-169551"/>
            <a:ext cx="8305800" cy="931551"/>
          </a:xfrm>
          <a:prstGeom prst="rect">
            <a:avLst/>
          </a:prstGeom>
          <a:solidFill>
            <a:schemeClr val="bg1"/>
          </a:solidFill>
        </p:spPr>
        <p:txBody>
          <a:bodyPr vert="horz" wrap="square" lIns="91440" tIns="45720" rIns="91440" bIns="45720" numCol="1" rtlCol="0" anchor="b"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cap="none" dirty="0" smtClean="0">
                <a:solidFill>
                  <a:srgbClr val="008F00"/>
                </a:solidFill>
                <a:latin typeface="Calibri"/>
                <a:cs typeface="Calibri"/>
              </a:rPr>
              <a:t>Check In/Check Out: Review of Procedure</a:t>
            </a:r>
            <a:endParaRPr lang="en-US" cap="none" dirty="0">
              <a:solidFill>
                <a:srgbClr val="008F00"/>
              </a:solidFill>
              <a:latin typeface="Calibri"/>
              <a:cs typeface="Calibri"/>
            </a:endParaRPr>
          </a:p>
        </p:txBody>
      </p:sp>
      <p:sp>
        <p:nvSpPr>
          <p:cNvPr id="21" name="Rectangle 7"/>
          <p:cNvSpPr>
            <a:spLocks noChangeArrowheads="1"/>
          </p:cNvSpPr>
          <p:nvPr/>
        </p:nvSpPr>
        <p:spPr bwMode="auto">
          <a:xfrm>
            <a:off x="5421262" y="3060500"/>
            <a:ext cx="3450116" cy="1085085"/>
          </a:xfrm>
          <a:prstGeom prst="rect">
            <a:avLst/>
          </a:prstGeom>
          <a:ln>
            <a:solidFill>
              <a:schemeClr val="accent4">
                <a:lumMod val="50000"/>
              </a:schemeClr>
            </a:solid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CICO Coordinator</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summarizes data </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for decision making</a:t>
            </a:r>
          </a:p>
        </p:txBody>
      </p:sp>
      <p:sp>
        <p:nvSpPr>
          <p:cNvPr id="23" name="Rectangle 8"/>
          <p:cNvSpPr>
            <a:spLocks noChangeArrowheads="1"/>
          </p:cNvSpPr>
          <p:nvPr/>
        </p:nvSpPr>
        <p:spPr bwMode="auto">
          <a:xfrm>
            <a:off x="7558367" y="5472354"/>
            <a:ext cx="1298440" cy="816402"/>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Exit </a:t>
            </a:r>
          </a:p>
          <a:p>
            <a:pPr algn="ctr" rtl="0" eaLnBrk="0" fontAlgn="base" hangingPunct="0">
              <a:spcBef>
                <a:spcPct val="0"/>
              </a:spcBef>
              <a:spcAft>
                <a:spcPct val="0"/>
              </a:spcAft>
            </a:pPr>
            <a:r>
              <a:rPr lang="en-US" sz="2000" kern="1200" dirty="0">
                <a:solidFill>
                  <a:schemeClr val="bg1"/>
                </a:solidFill>
                <a:latin typeface="Calibri"/>
                <a:ea typeface="+mn-ea"/>
                <a:cs typeface="Calibri"/>
              </a:rPr>
              <a:t>program</a:t>
            </a:r>
          </a:p>
        </p:txBody>
      </p:sp>
      <p:sp>
        <p:nvSpPr>
          <p:cNvPr id="25" name="Rectangle 10"/>
          <p:cNvSpPr>
            <a:spLocks noChangeArrowheads="1"/>
          </p:cNvSpPr>
          <p:nvPr/>
        </p:nvSpPr>
        <p:spPr bwMode="auto">
          <a:xfrm>
            <a:off x="5421262" y="4331585"/>
            <a:ext cx="3450117" cy="994661"/>
          </a:xfrm>
          <a:prstGeom prst="rect">
            <a:avLst/>
          </a:prstGeom>
          <a:ln>
            <a:solidFill>
              <a:schemeClr val="accent4">
                <a:lumMod val="50000"/>
              </a:schemeClr>
            </a:solid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Bi-</a:t>
            </a:r>
            <a:r>
              <a:rPr lang="en-US" sz="2000" kern="1200" dirty="0" smtClean="0">
                <a:solidFill>
                  <a:schemeClr val="accent4">
                    <a:lumMod val="50000"/>
                  </a:schemeClr>
                </a:solidFill>
                <a:latin typeface="Calibri"/>
                <a:ea typeface="+mn-ea"/>
                <a:cs typeface="Calibri"/>
              </a:rPr>
              <a:t>weekly </a:t>
            </a:r>
            <a:r>
              <a:rPr lang="en-US" sz="2000" kern="1200" dirty="0">
                <a:solidFill>
                  <a:schemeClr val="accent4">
                    <a:lumMod val="50000"/>
                  </a:schemeClr>
                </a:solidFill>
                <a:latin typeface="Calibri"/>
                <a:ea typeface="+mn-ea"/>
                <a:cs typeface="Calibri"/>
              </a:rPr>
              <a:t>coordination</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 Meeting to assess student </a:t>
            </a:r>
          </a:p>
          <a:p>
            <a:pPr algn="ctr" rtl="0" eaLnBrk="0" fontAlgn="base" hangingPunct="0">
              <a:spcBef>
                <a:spcPct val="0"/>
              </a:spcBef>
              <a:spcAft>
                <a:spcPct val="0"/>
              </a:spcAft>
            </a:pPr>
            <a:r>
              <a:rPr lang="en-US" sz="2000" kern="1200" dirty="0">
                <a:solidFill>
                  <a:schemeClr val="accent4">
                    <a:lumMod val="50000"/>
                  </a:schemeClr>
                </a:solidFill>
                <a:latin typeface="Calibri"/>
                <a:ea typeface="+mn-ea"/>
                <a:cs typeface="Calibri"/>
              </a:rPr>
              <a:t>progress</a:t>
            </a:r>
          </a:p>
        </p:txBody>
      </p:sp>
      <p:sp>
        <p:nvSpPr>
          <p:cNvPr id="28" name="Rectangle 29"/>
          <p:cNvSpPr>
            <a:spLocks noChangeArrowheads="1"/>
          </p:cNvSpPr>
          <p:nvPr/>
        </p:nvSpPr>
        <p:spPr bwMode="auto">
          <a:xfrm>
            <a:off x="5421262" y="5465200"/>
            <a:ext cx="1335086" cy="823556"/>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rtl="0" eaLnBrk="0" fontAlgn="base" hangingPunct="0">
              <a:spcBef>
                <a:spcPct val="0"/>
              </a:spcBef>
              <a:spcAft>
                <a:spcPct val="0"/>
              </a:spcAft>
            </a:pPr>
            <a:r>
              <a:rPr lang="en-US" sz="2000" kern="1200" dirty="0">
                <a:solidFill>
                  <a:schemeClr val="bg1"/>
                </a:solidFill>
                <a:latin typeface="Calibri"/>
                <a:ea typeface="+mn-ea"/>
                <a:cs typeface="Calibri"/>
              </a:rPr>
              <a:t>Revise</a:t>
            </a:r>
          </a:p>
          <a:p>
            <a:pPr algn="ctr" rtl="0" eaLnBrk="0" fontAlgn="base" hangingPunct="0">
              <a:spcBef>
                <a:spcPct val="0"/>
              </a:spcBef>
              <a:spcAft>
                <a:spcPct val="0"/>
              </a:spcAft>
            </a:pPr>
            <a:r>
              <a:rPr lang="en-US" sz="2000" kern="1200" dirty="0">
                <a:solidFill>
                  <a:schemeClr val="bg1"/>
                </a:solidFill>
                <a:latin typeface="Calibri"/>
                <a:ea typeface="+mn-ea"/>
                <a:cs typeface="Calibri"/>
              </a:rPr>
              <a:t>program</a:t>
            </a:r>
          </a:p>
        </p:txBody>
      </p:sp>
      <p:sp>
        <p:nvSpPr>
          <p:cNvPr id="33" name="Line 6"/>
          <p:cNvSpPr>
            <a:spLocks noChangeShapeType="1"/>
          </p:cNvSpPr>
          <p:nvPr/>
        </p:nvSpPr>
        <p:spPr bwMode="auto">
          <a:xfrm>
            <a:off x="7031506" y="4138337"/>
            <a:ext cx="0" cy="208738"/>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sp>
        <p:nvSpPr>
          <p:cNvPr id="34" name="Line 6"/>
          <p:cNvSpPr>
            <a:spLocks noChangeShapeType="1"/>
          </p:cNvSpPr>
          <p:nvPr/>
        </p:nvSpPr>
        <p:spPr bwMode="auto">
          <a:xfrm flipH="1">
            <a:off x="6709884" y="5326246"/>
            <a:ext cx="135786" cy="242840"/>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sp>
        <p:nvSpPr>
          <p:cNvPr id="35" name="Line 6"/>
          <p:cNvSpPr>
            <a:spLocks noChangeShapeType="1"/>
          </p:cNvSpPr>
          <p:nvPr/>
        </p:nvSpPr>
        <p:spPr bwMode="auto">
          <a:xfrm>
            <a:off x="7465430" y="5326246"/>
            <a:ext cx="111782" cy="242840"/>
          </a:xfrm>
          <a:prstGeom prst="line">
            <a:avLst/>
          </a:prstGeom>
          <a:noFill/>
          <a:ln w="76200" cmpd="sng">
            <a:solidFill>
              <a:schemeClr val="tx1">
                <a:lumMod val="50000"/>
              </a:schemeClr>
            </a:solidFill>
            <a:round/>
            <a:headEnd type="none" w="sm" len="sm"/>
            <a:tailEnd type="triangle" w="sm" len="sm"/>
          </a:ln>
          <a:effectLst/>
        </p:spPr>
        <p:txBody>
          <a:bodyPr wrap="none" anchor="ctr"/>
          <a:lstStyle/>
          <a:p>
            <a:pPr algn="l" rtl="0" eaLnBrk="0" fontAlgn="base" hangingPunct="0">
              <a:spcBef>
                <a:spcPct val="0"/>
              </a:spcBef>
              <a:spcAft>
                <a:spcPct val="0"/>
              </a:spcAft>
            </a:pPr>
            <a:endParaRPr lang="en-US" sz="2000" kern="1200">
              <a:solidFill>
                <a:srgbClr val="000000"/>
              </a:solidFill>
              <a:latin typeface="Calibri"/>
              <a:ea typeface="+mn-ea"/>
              <a:cs typeface="Calibri"/>
            </a:endParaRPr>
          </a:p>
        </p:txBody>
      </p:sp>
      <p:sp>
        <p:nvSpPr>
          <p:cNvPr id="4" name="Rectangle 3"/>
          <p:cNvSpPr/>
          <p:nvPr/>
        </p:nvSpPr>
        <p:spPr>
          <a:xfrm rot="21101705">
            <a:off x="413920" y="3170806"/>
            <a:ext cx="5255477" cy="3785652"/>
          </a:xfrm>
          <a:prstGeom prst="rect">
            <a:avLst/>
          </a:prstGeom>
          <a:solidFill>
            <a:srgbClr val="FFFF00"/>
          </a:solidFill>
          <a:ln>
            <a:solidFill>
              <a:srgbClr val="FFD9A7"/>
            </a:solidFill>
          </a:ln>
        </p:spPr>
        <p:txBody>
          <a:bodyPr wrap="square">
            <a:spAutoFit/>
          </a:bodyPr>
          <a:lstStyle/>
          <a:p>
            <a:pPr algn="ctr"/>
            <a:r>
              <a:rPr lang="en-US" sz="2400" b="1" dirty="0" smtClean="0">
                <a:solidFill>
                  <a:srgbClr val="4E4E4E"/>
                </a:solidFill>
                <a:latin typeface="Calibri"/>
                <a:ea typeface="ＭＳ Ｐゴシック" pitchFamily="-112" charset="-128"/>
                <a:cs typeface="Calibri"/>
              </a:rPr>
              <a:t>Long Term Features</a:t>
            </a:r>
          </a:p>
          <a:p>
            <a:pPr algn="ctr"/>
            <a:endParaRPr lang="en-US" sz="2400" dirty="0">
              <a:solidFill>
                <a:srgbClr val="4E4E4E"/>
              </a:solidFill>
              <a:latin typeface="Calibri"/>
              <a:ea typeface="ＭＳ Ｐゴシック" pitchFamily="-112" charset="-128"/>
              <a:cs typeface="Calibri"/>
            </a:endParaRPr>
          </a:p>
          <a:p>
            <a:pPr algn="ctr"/>
            <a:r>
              <a:rPr lang="en-US" sz="2400" dirty="0" smtClean="0">
                <a:solidFill>
                  <a:srgbClr val="4E4E4E"/>
                </a:solidFill>
                <a:latin typeface="Calibri"/>
                <a:ea typeface="ＭＳ Ｐゴシック" pitchFamily="-112" charset="-128"/>
                <a:cs typeface="Calibri"/>
              </a:rPr>
              <a:t>Weekly </a:t>
            </a:r>
            <a:r>
              <a:rPr lang="en-US" sz="2400" dirty="0">
                <a:solidFill>
                  <a:srgbClr val="4E4E4E"/>
                </a:solidFill>
                <a:latin typeface="Calibri"/>
                <a:ea typeface="ＭＳ Ｐゴシック" pitchFamily="-112" charset="-128"/>
                <a:cs typeface="Calibri"/>
              </a:rPr>
              <a:t>or Bi-weekly Principal </a:t>
            </a:r>
            <a:r>
              <a:rPr lang="en-US" sz="2400" dirty="0" smtClean="0">
                <a:solidFill>
                  <a:srgbClr val="4E4E4E"/>
                </a:solidFill>
                <a:latin typeface="Calibri"/>
                <a:ea typeface="ＭＳ Ｐゴシック" pitchFamily="-112" charset="-128"/>
                <a:cs typeface="Calibri"/>
              </a:rPr>
              <a:t>Recognition</a:t>
            </a:r>
          </a:p>
          <a:p>
            <a:pPr algn="ctr"/>
            <a:endParaRPr lang="en-US" sz="2400" dirty="0">
              <a:solidFill>
                <a:srgbClr val="4E4E4E"/>
              </a:solidFill>
              <a:latin typeface="Calibri"/>
              <a:ea typeface="ＭＳ Ｐゴシック" pitchFamily="-112" charset="-128"/>
              <a:cs typeface="Calibri"/>
            </a:endParaRPr>
          </a:p>
          <a:p>
            <a:pPr algn="ctr"/>
            <a:r>
              <a:rPr lang="en-US" sz="2400" dirty="0" smtClean="0">
                <a:solidFill>
                  <a:srgbClr val="4E4E4E"/>
                </a:solidFill>
                <a:latin typeface="Calibri"/>
                <a:ea typeface="ＭＳ Ｐゴシック" pitchFamily="-112" charset="-128"/>
                <a:cs typeface="Calibri"/>
              </a:rPr>
              <a:t>Data </a:t>
            </a:r>
            <a:r>
              <a:rPr lang="en-US" sz="2400" dirty="0">
                <a:solidFill>
                  <a:srgbClr val="4E4E4E"/>
                </a:solidFill>
                <a:latin typeface="Calibri"/>
                <a:ea typeface="ＭＳ Ｐゴシック" pitchFamily="-112" charset="-128"/>
                <a:cs typeface="Calibri"/>
              </a:rPr>
              <a:t>shared with all staff at least </a:t>
            </a:r>
            <a:r>
              <a:rPr lang="en-US" sz="2400" dirty="0" smtClean="0">
                <a:solidFill>
                  <a:srgbClr val="4E4E4E"/>
                </a:solidFill>
                <a:latin typeface="Calibri"/>
                <a:ea typeface="ＭＳ Ｐゴシック" pitchFamily="-112" charset="-128"/>
                <a:cs typeface="Calibri"/>
              </a:rPr>
              <a:t>quarterly</a:t>
            </a:r>
          </a:p>
          <a:p>
            <a:pPr algn="ctr"/>
            <a:endParaRPr lang="en-US" sz="2400" dirty="0">
              <a:solidFill>
                <a:srgbClr val="4E4E4E"/>
              </a:solidFill>
              <a:latin typeface="Calibri"/>
              <a:ea typeface="ＭＳ Ｐゴシック" pitchFamily="-112" charset="-128"/>
              <a:cs typeface="Calibri"/>
            </a:endParaRPr>
          </a:p>
          <a:p>
            <a:pPr algn="ctr"/>
            <a:r>
              <a:rPr lang="en-US" sz="2400" dirty="0" smtClean="0">
                <a:solidFill>
                  <a:srgbClr val="4E4E4E"/>
                </a:solidFill>
                <a:latin typeface="Calibri"/>
                <a:ea typeface="ＭＳ Ｐゴシック" pitchFamily="-112" charset="-128"/>
                <a:cs typeface="Calibri"/>
              </a:rPr>
              <a:t>Quarterly graph sent to parents</a:t>
            </a:r>
          </a:p>
          <a:p>
            <a:pPr algn="ctr"/>
            <a:endParaRPr lang="en-US" sz="2400" dirty="0">
              <a:solidFill>
                <a:srgbClr val="4E4E4E"/>
              </a:solidFill>
              <a:latin typeface="Calibri"/>
              <a:ea typeface="ＭＳ Ｐゴシック" pitchFamily="-112" charset="-128"/>
              <a:cs typeface="Calibri"/>
            </a:endParaRPr>
          </a:p>
        </p:txBody>
      </p:sp>
      <p:pic>
        <p:nvPicPr>
          <p:cNvPr id="24" name="Picture 23"/>
          <p:cNvPicPr/>
          <p:nvPr/>
        </p:nvPicPr>
        <p:blipFill>
          <a:blip r:embed="rId3">
            <a:extLst>
              <a:ext uri="{28A0092B-C50C-407E-A947-70E740481C1C}">
                <a14:useLocalDpi xmlns:a14="http://schemas.microsoft.com/office/drawing/2010/main" val="0"/>
              </a:ext>
            </a:extLst>
          </a:blip>
          <a:srcRect/>
          <a:stretch>
            <a:fillRect/>
          </a:stretch>
        </p:blipFill>
        <p:spPr bwMode="auto">
          <a:xfrm>
            <a:off x="8197427" y="-141181"/>
            <a:ext cx="990600" cy="990600"/>
          </a:xfrm>
          <a:prstGeom prst="rect">
            <a:avLst/>
          </a:prstGeom>
          <a:noFill/>
          <a:ln>
            <a:noFill/>
          </a:ln>
        </p:spPr>
      </p:pic>
    </p:spTree>
    <p:extLst>
      <p:ext uri="{BB962C8B-B14F-4D97-AF65-F5344CB8AC3E}">
        <p14:creationId xmlns:p14="http://schemas.microsoft.com/office/powerpoint/2010/main" val="2660323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9893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skills </a:t>
            </a:r>
            <a:endParaRPr lang="en-US" sz="1800" b="1" dirty="0" smtClean="0"/>
          </a:p>
          <a:p>
            <a:pPr marL="400050" lvl="1" indent="0" eaLnBrk="1" hangingPunct="1">
              <a:buNone/>
            </a:pPr>
            <a:r>
              <a:rPr lang="en-US" sz="1800" b="1" dirty="0"/>
              <a:t>4d:  Ensure the Tier 2 strategy does not need unique development for each participating student </a:t>
            </a:r>
          </a:p>
        </p:txBody>
      </p:sp>
      <p:sp>
        <p:nvSpPr>
          <p:cNvPr id="2" name="Rounded Rectangle 1"/>
          <p:cNvSpPr/>
          <p:nvPr/>
        </p:nvSpPr>
        <p:spPr>
          <a:xfrm>
            <a:off x="533400" y="2971800"/>
            <a:ext cx="8077200" cy="3810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160380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600" dirty="0" smtClean="0">
                <a:solidFill>
                  <a:schemeClr val="bg1"/>
                </a:solidFill>
              </a:rPr>
              <a:t>4a:</a:t>
            </a:r>
            <a:r>
              <a:rPr lang="en-US" sz="3600" dirty="0"/>
              <a:t> </a:t>
            </a:r>
            <a:r>
              <a:rPr lang="en-US" sz="3600" dirty="0">
                <a:solidFill>
                  <a:schemeClr val="bg1"/>
                </a:solidFill>
              </a:rPr>
              <a:t>Identify Personnel to Coordinate and Deliver the Tier 2 Strategy</a:t>
            </a:r>
            <a:r>
              <a:rPr lang="en-US" sz="3600" dirty="0" smtClean="0">
                <a:solidFill>
                  <a:schemeClr val="bg1"/>
                </a:solidFill>
              </a:rPr>
              <a:t>  </a:t>
            </a:r>
            <a:endParaRPr lang="en-US" sz="3600" dirty="0">
              <a:solidFill>
                <a:schemeClr val="bg1"/>
              </a:solidFill>
            </a:endParaRPr>
          </a:p>
        </p:txBody>
      </p:sp>
      <p:sp>
        <p:nvSpPr>
          <p:cNvPr id="3" name="Content Placeholder 2"/>
          <p:cNvSpPr>
            <a:spLocks noGrp="1"/>
          </p:cNvSpPr>
          <p:nvPr>
            <p:ph idx="1"/>
          </p:nvPr>
        </p:nvSpPr>
        <p:spPr/>
        <p:txBody>
          <a:bodyPr/>
          <a:lstStyle/>
          <a:p>
            <a:pPr lvl="0">
              <a:buFont typeface="Wingdings" panose="05000000000000000000" pitchFamily="2" charset="2"/>
              <a:buChar char="q"/>
            </a:pPr>
            <a:r>
              <a:rPr lang="en-US" sz="2000" dirty="0"/>
              <a:t>Identify personnel to coordinate and deliver the Tier 2 strategy</a:t>
            </a:r>
          </a:p>
          <a:p>
            <a:pPr lvl="1"/>
            <a:r>
              <a:rPr lang="en-US" sz="2000" dirty="0"/>
              <a:t>Consider:</a:t>
            </a:r>
          </a:p>
          <a:p>
            <a:pPr lvl="2">
              <a:buFont typeface="Wingdings" charset="2"/>
              <a:buChar char="ü"/>
            </a:pPr>
            <a:r>
              <a:rPr lang="en-US" sz="2000" dirty="0"/>
              <a:t>How will the coordinator be trained?</a:t>
            </a:r>
          </a:p>
          <a:p>
            <a:pPr lvl="2">
              <a:buFont typeface="Wingdings" charset="2"/>
              <a:buChar char="ü"/>
            </a:pPr>
            <a:r>
              <a:rPr lang="en-US" sz="2000" dirty="0"/>
              <a:t>Does the coordinator have behavioral expertise?</a:t>
            </a:r>
          </a:p>
          <a:p>
            <a:pPr lvl="2">
              <a:buFont typeface="Wingdings" charset="2"/>
              <a:buChar char="ü"/>
            </a:pPr>
            <a:r>
              <a:rPr lang="en-US" sz="2000" dirty="0"/>
              <a:t>Does the coordinator have time and resources to run the process?</a:t>
            </a:r>
          </a:p>
          <a:p>
            <a:pPr lvl="2">
              <a:buFont typeface="Wingdings" charset="2"/>
              <a:buChar char="ü"/>
            </a:pPr>
            <a:r>
              <a:rPr lang="en-US" sz="2000" dirty="0"/>
              <a:t>Is the coordinator prepared to collect and maintain data systems?</a:t>
            </a:r>
          </a:p>
          <a:p>
            <a:pPr lvl="2">
              <a:buFont typeface="Wingdings" charset="2"/>
              <a:buChar char="ü"/>
            </a:pPr>
            <a:r>
              <a:rPr lang="en-US" sz="2000" dirty="0"/>
              <a:t>Is the composition of the team appropriately representative of the staff?</a:t>
            </a:r>
          </a:p>
          <a:p>
            <a:pPr lvl="0">
              <a:buFont typeface="Wingdings" panose="05000000000000000000" pitchFamily="2" charset="2"/>
              <a:buChar char="q"/>
            </a:pPr>
            <a:endParaRPr lang="en-US" sz="21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53400" y="846138"/>
            <a:ext cx="838200" cy="838200"/>
          </a:xfrm>
          <a:prstGeom prst="rect">
            <a:avLst/>
          </a:prstGeom>
          <a:noFill/>
          <a:ln>
            <a:noFill/>
          </a:ln>
        </p:spPr>
      </p:pic>
    </p:spTree>
    <p:extLst>
      <p:ext uri="{BB962C8B-B14F-4D97-AF65-F5344CB8AC3E}">
        <p14:creationId xmlns:p14="http://schemas.microsoft.com/office/powerpoint/2010/main" val="4288088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3200" dirty="0" smtClean="0">
                <a:solidFill>
                  <a:schemeClr val="bg1"/>
                </a:solidFill>
              </a:rPr>
              <a:t>Identify personnel to coordinate and deliver the Tier 2 Strategy </a:t>
            </a:r>
            <a:endParaRPr lang="en-US" sz="32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8890031"/>
              </p:ext>
            </p:extLst>
          </p:nvPr>
        </p:nvGraphicFramePr>
        <p:xfrm>
          <a:off x="1143000" y="2057401"/>
          <a:ext cx="7086600" cy="4078224"/>
        </p:xfrm>
        <a:graphic>
          <a:graphicData uri="http://schemas.openxmlformats.org/drawingml/2006/table">
            <a:tbl>
              <a:tblPr firstRow="1" firstCol="1" bandRow="1" bandCol="1">
                <a:tableStyleId>{5C22544A-7EE6-4342-B048-85BDC9FD1C3A}</a:tableStyleId>
              </a:tblPr>
              <a:tblGrid>
                <a:gridCol w="7086600"/>
              </a:tblGrid>
              <a:tr h="2255234">
                <a:tc>
                  <a:txBody>
                    <a:bodyPr/>
                    <a:lstStyle/>
                    <a:p>
                      <a:pPr marL="0" marR="0" algn="ctr">
                        <a:lnSpc>
                          <a:spcPct val="115000"/>
                        </a:lnSpc>
                        <a:spcBef>
                          <a:spcPts val="600"/>
                        </a:spcBef>
                        <a:spcAft>
                          <a:spcPts val="600"/>
                        </a:spcAft>
                      </a:pPr>
                      <a:r>
                        <a:rPr lang="en-US" sz="2800" cap="small" dirty="0">
                          <a:solidFill>
                            <a:schemeClr val="tx1"/>
                          </a:solidFill>
                          <a:effectLst/>
                        </a:rPr>
                        <a:t>Coordinators are Key!</a:t>
                      </a:r>
                      <a:endParaRPr lang="en-US" sz="2800" dirty="0">
                        <a:solidFill>
                          <a:schemeClr val="tx1"/>
                        </a:solidFill>
                        <a:effectLst/>
                      </a:endParaRPr>
                    </a:p>
                    <a:p>
                      <a:pPr marL="0" marR="0" algn="ctr">
                        <a:lnSpc>
                          <a:spcPct val="115000"/>
                        </a:lnSpc>
                        <a:spcBef>
                          <a:spcPts val="600"/>
                        </a:spcBef>
                        <a:spcAft>
                          <a:spcPts val="600"/>
                        </a:spcAft>
                      </a:pPr>
                      <a:r>
                        <a:rPr lang="en-US" sz="2800" dirty="0">
                          <a:solidFill>
                            <a:schemeClr val="tx1"/>
                          </a:solidFill>
                          <a:effectLst/>
                        </a:rPr>
                        <a:t>A coordinator must be in school daily, and have a flexible schedule at the beginning and end of the day. “The coordinator must be someone who the students respect, enjoy, and trust. This person should be enthusiastic, positive, and friendly” (Crone, Hawken, &amp; Horner, 2010).</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bl>
          </a:graphicData>
        </a:graphic>
      </p:graphicFrame>
      <p:sp>
        <p:nvSpPr>
          <p:cNvPr id="5"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605713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solidFill>
                  <a:srgbClr val="008F00"/>
                </a:solidFill>
              </a:rPr>
              <a:t>CICO Coordinator</a:t>
            </a:r>
            <a:endParaRPr lang="en-US" dirty="0">
              <a:solidFill>
                <a:srgbClr val="008F00"/>
              </a:solidFill>
            </a:endParaRPr>
          </a:p>
        </p:txBody>
      </p:sp>
      <p:sp>
        <p:nvSpPr>
          <p:cNvPr id="6" name="Content Placeholder 5"/>
          <p:cNvSpPr>
            <a:spLocks noGrp="1"/>
          </p:cNvSpPr>
          <p:nvPr>
            <p:ph idx="1"/>
          </p:nvPr>
        </p:nvSpPr>
        <p:spPr/>
        <p:txBody>
          <a:bodyPr/>
          <a:lstStyle/>
          <a:p>
            <a:r>
              <a:rPr lang="en-US" sz="2800" dirty="0"/>
              <a:t>R</a:t>
            </a:r>
            <a:r>
              <a:rPr lang="en-US" sz="2800" dirty="0" smtClean="0"/>
              <a:t>ole </a:t>
            </a:r>
            <a:r>
              <a:rPr lang="en-US" sz="2800" dirty="0"/>
              <a:t>is </a:t>
            </a:r>
            <a:r>
              <a:rPr lang="en-US" sz="2800" b="1" dirty="0"/>
              <a:t>central</a:t>
            </a:r>
            <a:r>
              <a:rPr lang="en-US" sz="2800" dirty="0"/>
              <a:t> to the effective and efficient </a:t>
            </a:r>
            <a:r>
              <a:rPr lang="en-US" sz="2800" dirty="0" smtClean="0"/>
              <a:t>implementation.</a:t>
            </a:r>
          </a:p>
          <a:p>
            <a:r>
              <a:rPr lang="en-US" sz="2800" dirty="0" smtClean="0"/>
              <a:t>Responsible </a:t>
            </a:r>
            <a:r>
              <a:rPr lang="en-US" sz="2800" dirty="0"/>
              <a:t>for direct </a:t>
            </a:r>
            <a:r>
              <a:rPr lang="en-US" sz="2800" b="1" dirty="0"/>
              <a:t>coordination</a:t>
            </a:r>
            <a:r>
              <a:rPr lang="en-US" sz="2800" dirty="0"/>
              <a:t> and </a:t>
            </a:r>
            <a:r>
              <a:rPr lang="en-US" sz="2800" b="1" dirty="0"/>
              <a:t>implementation</a:t>
            </a:r>
            <a:r>
              <a:rPr lang="en-US" sz="2800" dirty="0"/>
              <a:t> of the </a:t>
            </a:r>
            <a:r>
              <a:rPr lang="en-US" sz="2800" dirty="0" smtClean="0"/>
              <a:t>intervention.</a:t>
            </a:r>
          </a:p>
          <a:p>
            <a:r>
              <a:rPr lang="en-US" sz="2800" dirty="0" smtClean="0"/>
              <a:t>Focus on </a:t>
            </a:r>
            <a:r>
              <a:rPr lang="en-US" sz="2800" b="1" dirty="0" smtClean="0"/>
              <a:t>functions</a:t>
            </a:r>
            <a:r>
              <a:rPr lang="en-US" sz="2800" dirty="0" smtClean="0"/>
              <a:t> and </a:t>
            </a:r>
            <a:r>
              <a:rPr lang="en-US" sz="2800" b="1" dirty="0" smtClean="0"/>
              <a:t>activities</a:t>
            </a:r>
            <a:r>
              <a:rPr lang="en-US" sz="2800" dirty="0" smtClean="0"/>
              <a:t> rather than person or position.</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2659086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a:spLocks noChangeArrowheads="1"/>
          </p:cNvSpPr>
          <p:nvPr/>
        </p:nvSpPr>
        <p:spPr bwMode="auto">
          <a:xfrm rot="-872082">
            <a:off x="4189534" y="4961763"/>
            <a:ext cx="3234651" cy="1008063"/>
          </a:xfrm>
          <a:prstGeom prst="leftArrow">
            <a:avLst>
              <a:gd name="adj1" fmla="val 50000"/>
              <a:gd name="adj2" fmla="val 50004"/>
            </a:avLst>
          </a:prstGeom>
          <a:gradFill rotWithShape="1">
            <a:gsLst>
              <a:gs pos="0">
                <a:srgbClr val="B5E5E9"/>
              </a:gs>
              <a:gs pos="100000">
                <a:srgbClr val="CBFFFF"/>
              </a:gs>
            </a:gsLst>
            <a:lin ang="16200000"/>
          </a:gra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defRPr/>
            </a:pPr>
            <a:r>
              <a:rPr lang="en-US" sz="3200" b="1" dirty="0" err="1" smtClean="0">
                <a:solidFill>
                  <a:srgbClr val="FF0000"/>
                </a:solidFill>
                <a:latin typeface="Calibri"/>
                <a:ea typeface="+mn-ea"/>
                <a:cs typeface="+mn-cs"/>
              </a:rPr>
              <a:t>nepbis.org</a:t>
            </a:r>
            <a:endParaRPr lang="en-US" sz="3200" b="1" dirty="0">
              <a:solidFill>
                <a:srgbClr val="FF0000"/>
              </a:solidFill>
              <a:latin typeface="Calibri"/>
              <a:ea typeface="+mn-ea"/>
              <a:cs typeface="+mn-cs"/>
            </a:endParaRPr>
          </a:p>
        </p:txBody>
      </p:sp>
      <p:pic>
        <p:nvPicPr>
          <p:cNvPr id="58371" name="Picture 1"/>
          <p:cNvPicPr>
            <a:picLocks noChangeAspect="1"/>
          </p:cNvPicPr>
          <p:nvPr/>
        </p:nvPicPr>
        <p:blipFill>
          <a:blip r:embed="rId3"/>
          <a:srcRect/>
          <a:stretch>
            <a:fillRect/>
          </a:stretch>
        </p:blipFill>
        <p:spPr bwMode="auto">
          <a:xfrm>
            <a:off x="4168775" y="381000"/>
            <a:ext cx="4975225" cy="3757613"/>
          </a:xfrm>
          <a:prstGeom prst="rect">
            <a:avLst/>
          </a:prstGeom>
          <a:noFill/>
          <a:ln w="9525">
            <a:noFill/>
            <a:miter lim="800000"/>
            <a:headEnd/>
            <a:tailEnd/>
          </a:ln>
        </p:spPr>
      </p:pic>
      <p:sp>
        <p:nvSpPr>
          <p:cNvPr id="3" name="Right Arrow 2"/>
          <p:cNvSpPr>
            <a:spLocks noChangeArrowheads="1"/>
          </p:cNvSpPr>
          <p:nvPr/>
        </p:nvSpPr>
        <p:spPr bwMode="auto">
          <a:xfrm rot="648524">
            <a:off x="919525" y="306758"/>
            <a:ext cx="3383875" cy="1187450"/>
          </a:xfrm>
          <a:prstGeom prst="rightArrow">
            <a:avLst>
              <a:gd name="adj1" fmla="val 50000"/>
              <a:gd name="adj2" fmla="val 50001"/>
            </a:avLst>
          </a:prstGeom>
          <a:gradFill rotWithShape="1">
            <a:gsLst>
              <a:gs pos="0">
                <a:srgbClr val="B5E5E9"/>
              </a:gs>
              <a:gs pos="100000">
                <a:srgbClr val="CBFFFF"/>
              </a:gs>
            </a:gsLst>
            <a:lin ang="16200000"/>
          </a:gra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defRPr/>
            </a:pPr>
            <a:r>
              <a:rPr lang="en-US" sz="3200" b="1" dirty="0" err="1" smtClean="0">
                <a:solidFill>
                  <a:srgbClr val="FF0000"/>
                </a:solidFill>
                <a:latin typeface="Calibri"/>
                <a:ea typeface="+mn-ea"/>
                <a:cs typeface="+mn-cs"/>
              </a:rPr>
              <a:t>pbis.org</a:t>
            </a:r>
            <a:endParaRPr lang="en-US" sz="3200" b="1" dirty="0">
              <a:solidFill>
                <a:srgbClr val="FF0000"/>
              </a:solidFill>
              <a:latin typeface="Calibri"/>
              <a:ea typeface="+mn-ea"/>
              <a:cs typeface="+mn-cs"/>
            </a:endParaRPr>
          </a:p>
        </p:txBody>
      </p:sp>
      <p:pic>
        <p:nvPicPr>
          <p:cNvPr id="58373" name="Content Placeholder 3"/>
          <p:cNvPicPr>
            <a:picLocks noChangeAspect="1"/>
          </p:cNvPicPr>
          <p:nvPr/>
        </p:nvPicPr>
        <p:blipFill>
          <a:blip r:embed="rId4"/>
          <a:srcRect/>
          <a:stretch>
            <a:fillRect/>
          </a:stretch>
        </p:blipFill>
        <p:spPr bwMode="auto">
          <a:xfrm>
            <a:off x="304800" y="2667000"/>
            <a:ext cx="3863975" cy="350520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sz="4000" dirty="0" smtClean="0">
                <a:solidFill>
                  <a:srgbClr val="008F00"/>
                </a:solidFill>
              </a:rPr>
              <a:t>Sample Coordinator Functions/Responsibilities </a:t>
            </a:r>
            <a:endParaRPr lang="en-US" sz="4000" dirty="0">
              <a:solidFill>
                <a:srgbClr val="008F00"/>
              </a:solidFill>
            </a:endParaRPr>
          </a:p>
        </p:txBody>
      </p:sp>
      <p:sp>
        <p:nvSpPr>
          <p:cNvPr id="3" name="Content Placeholder 2"/>
          <p:cNvSpPr>
            <a:spLocks noGrp="1"/>
          </p:cNvSpPr>
          <p:nvPr>
            <p:ph idx="1"/>
          </p:nvPr>
        </p:nvSpPr>
        <p:spPr/>
        <p:txBody>
          <a:bodyPr/>
          <a:lstStyle/>
          <a:p>
            <a:pPr lvl="0"/>
            <a:r>
              <a:rPr lang="en-US" sz="2400" dirty="0"/>
              <a:t>Introduce and train students entering the CICO intervention (see sample training steps and lesson </a:t>
            </a:r>
            <a:r>
              <a:rPr lang="en-US" sz="2400" dirty="0" smtClean="0"/>
              <a:t>plans, Appendix F)</a:t>
            </a:r>
            <a:endParaRPr lang="en-US" sz="2400" dirty="0"/>
          </a:p>
          <a:p>
            <a:r>
              <a:rPr lang="en-US" sz="2400" dirty="0"/>
              <a:t>Check students in and out on a daily basis</a:t>
            </a:r>
          </a:p>
          <a:p>
            <a:pPr lvl="1"/>
            <a:r>
              <a:rPr lang="en-US" sz="2000" dirty="0"/>
              <a:t>Positive “set up” (e.g., reminders, practice) for the beginning of the day </a:t>
            </a:r>
          </a:p>
          <a:p>
            <a:pPr lvl="1"/>
            <a:r>
              <a:rPr lang="en-US" sz="2000" dirty="0"/>
              <a:t>Positive reinforcement, reminders, and practice at the end of the day</a:t>
            </a:r>
          </a:p>
          <a:p>
            <a:r>
              <a:rPr lang="en-US" sz="2400" dirty="0"/>
              <a:t>Reinforce students for meeting behavioral goals, turning in progress reports, and obtaining parent/guardian </a:t>
            </a:r>
            <a:r>
              <a:rPr lang="en-US" sz="2400" dirty="0" smtClean="0"/>
              <a:t>signatures</a:t>
            </a:r>
          </a:p>
          <a:p>
            <a:r>
              <a:rPr lang="en-US" sz="2400" dirty="0" smtClean="0"/>
              <a:t>Recognize staff for engaging in student check-ins positively and constructively.</a:t>
            </a:r>
            <a:endParaRPr lang="en-US" sz="2400" dirty="0"/>
          </a:p>
          <a:p>
            <a:pPr marL="0" lvl="0" indent="0">
              <a:buNone/>
            </a:pP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7868978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sz="4000" dirty="0">
                <a:solidFill>
                  <a:srgbClr val="008F00"/>
                </a:solidFill>
              </a:rPr>
              <a:t>Sample Coordinator Functions/Responsibilities </a:t>
            </a:r>
          </a:p>
        </p:txBody>
      </p:sp>
      <p:sp>
        <p:nvSpPr>
          <p:cNvPr id="3" name="Content Placeholder 2"/>
          <p:cNvSpPr>
            <a:spLocks noGrp="1"/>
          </p:cNvSpPr>
          <p:nvPr>
            <p:ph idx="1"/>
          </p:nvPr>
        </p:nvSpPr>
        <p:spPr/>
        <p:txBody>
          <a:bodyPr/>
          <a:lstStyle/>
          <a:p>
            <a:pPr lvl="0"/>
            <a:r>
              <a:rPr lang="en-US" sz="2400" dirty="0"/>
              <a:t>Communicate with teachers and families regarding progress and needs of individual students  </a:t>
            </a:r>
          </a:p>
          <a:p>
            <a:pPr lvl="0"/>
            <a:r>
              <a:rPr lang="en-US" sz="2400" dirty="0"/>
              <a:t>Collect daily progress reports</a:t>
            </a:r>
          </a:p>
          <a:p>
            <a:pPr lvl="0"/>
            <a:r>
              <a:rPr lang="en-US" sz="2400" dirty="0"/>
              <a:t>Enter data daily into system </a:t>
            </a:r>
          </a:p>
          <a:p>
            <a:r>
              <a:rPr lang="en-US" sz="2400" dirty="0"/>
              <a:t>Summarize data and prioritize students to review with the Behavior Support Team, students and their parents, and participating staff members</a:t>
            </a:r>
          </a:p>
          <a:p>
            <a:pPr marL="0" indent="0">
              <a:buNone/>
            </a:pP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153400" y="846138"/>
            <a:ext cx="990600" cy="990600"/>
          </a:xfrm>
          <a:prstGeom prst="rect">
            <a:avLst/>
          </a:prstGeom>
          <a:noFill/>
          <a:ln>
            <a:noFill/>
          </a:ln>
        </p:spPr>
      </p:pic>
    </p:spTree>
    <p:extLst>
      <p:ext uri="{BB962C8B-B14F-4D97-AF65-F5344CB8AC3E}">
        <p14:creationId xmlns:p14="http://schemas.microsoft.com/office/powerpoint/2010/main" val="24995921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20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0070C0"/>
                </a:solidFill>
              </a:rPr>
              <a:t>Activity:</a:t>
            </a:r>
            <a:br>
              <a:rPr lang="en-US" sz="4000" b="1" dirty="0">
                <a:solidFill>
                  <a:srgbClr val="0070C0"/>
                </a:solidFill>
              </a:rPr>
            </a:br>
            <a:r>
              <a:rPr lang="en-US" sz="4000" dirty="0" smtClean="0">
                <a:solidFill>
                  <a:srgbClr val="0070C0"/>
                </a:solidFill>
              </a:rPr>
              <a:t>Coordinator Role and Functions </a:t>
            </a:r>
            <a:endParaRPr lang="en-US" sz="4000" b="1" i="1" dirty="0">
              <a:solidFill>
                <a:srgbClr val="0070C0"/>
              </a:solidFill>
            </a:endParaRPr>
          </a:p>
        </p:txBody>
      </p:sp>
      <p:sp>
        <p:nvSpPr>
          <p:cNvPr id="139268" name="Rectangle 3"/>
          <p:cNvSpPr>
            <a:spLocks noGrp="1" noChangeArrowheads="1"/>
          </p:cNvSpPr>
          <p:nvPr>
            <p:ph type="body" idx="1"/>
          </p:nvPr>
        </p:nvSpPr>
        <p:spPr>
          <a:xfrm>
            <a:off x="2362200" y="1600200"/>
            <a:ext cx="6477000" cy="4724400"/>
          </a:xfrm>
          <a:solidFill>
            <a:srgbClr val="FFFFFF"/>
          </a:solidFill>
        </p:spPr>
        <p:txBody>
          <a:bodyPr/>
          <a:lstStyle/>
          <a:p>
            <a:pPr eaLnBrk="1" hangingPunct="1">
              <a:lnSpc>
                <a:spcPct val="90000"/>
              </a:lnSpc>
            </a:pPr>
            <a:r>
              <a:rPr lang="en-US" sz="2400" dirty="0" smtClean="0">
                <a:latin typeface="+mj-lt"/>
              </a:rPr>
              <a:t>Review the Coordinator Checklist </a:t>
            </a:r>
          </a:p>
          <a:p>
            <a:pPr lvl="1" eaLnBrk="1" hangingPunct="1">
              <a:lnSpc>
                <a:spcPct val="90000"/>
              </a:lnSpc>
            </a:pPr>
            <a:r>
              <a:rPr lang="en-US" sz="2000" dirty="0" smtClean="0">
                <a:latin typeface="+mj-lt"/>
              </a:rPr>
              <a:t>(Appendix F, a-b)</a:t>
            </a:r>
          </a:p>
          <a:p>
            <a:pPr eaLnBrk="1" hangingPunct="1">
              <a:lnSpc>
                <a:spcPct val="90000"/>
              </a:lnSpc>
            </a:pPr>
            <a:r>
              <a:rPr lang="en-US" sz="2400" dirty="0" smtClean="0">
                <a:latin typeface="+mj-lt"/>
              </a:rPr>
              <a:t>Identify Coordinator (s)</a:t>
            </a:r>
          </a:p>
          <a:p>
            <a:pPr eaLnBrk="1" hangingPunct="1">
              <a:lnSpc>
                <a:spcPct val="90000"/>
              </a:lnSpc>
            </a:pPr>
            <a:r>
              <a:rPr lang="en-US" sz="2400" dirty="0" smtClean="0">
                <a:latin typeface="+mj-lt"/>
              </a:rPr>
              <a:t>Plan for allocation of time and resources</a:t>
            </a:r>
          </a:p>
          <a:p>
            <a:pPr eaLnBrk="1" hangingPunct="1">
              <a:lnSpc>
                <a:spcPct val="90000"/>
              </a:lnSpc>
            </a:pPr>
            <a:r>
              <a:rPr lang="en-US" sz="2400" dirty="0" smtClean="0">
                <a:latin typeface="+mj-lt"/>
              </a:rPr>
              <a:t>Plan for backup systems</a:t>
            </a:r>
          </a:p>
          <a:p>
            <a:pPr eaLnBrk="1" hangingPunct="1">
              <a:lnSpc>
                <a:spcPct val="90000"/>
              </a:lnSpc>
            </a:pPr>
            <a:r>
              <a:rPr lang="en-US" sz="2400" dirty="0" smtClean="0">
                <a:latin typeface="+mj-lt"/>
              </a:rPr>
              <a:t>Add any additional items to your action plan</a:t>
            </a:r>
          </a:p>
          <a:p>
            <a:pPr eaLnBrk="1" hangingPunct="1">
              <a:lnSpc>
                <a:spcPct val="90000"/>
              </a:lnSpc>
            </a:pPr>
            <a:r>
              <a:rPr lang="en-US" sz="2400" dirty="0" smtClean="0">
                <a:latin typeface="+mj-lt"/>
              </a:rPr>
              <a:t>Present </a:t>
            </a:r>
            <a:r>
              <a:rPr lang="en-US" sz="2400" dirty="0">
                <a:latin typeface="+mj-lt"/>
              </a:rPr>
              <a:t>2-3 “</a:t>
            </a:r>
            <a:r>
              <a:rPr lang="en-US" sz="2400" b="1" dirty="0">
                <a:latin typeface="+mj-lt"/>
              </a:rPr>
              <a:t>big ideas</a:t>
            </a:r>
            <a:r>
              <a:rPr lang="en-US" sz="2400" dirty="0">
                <a:latin typeface="+mj-lt"/>
              </a:rPr>
              <a:t>” from your group (1 min. reports) </a:t>
            </a:r>
            <a:endParaRPr lang="en-US" sz="2400" dirty="0" smtClean="0">
              <a:latin typeface="+mj-lt"/>
            </a:endParaRPr>
          </a:p>
          <a:p>
            <a:pPr eaLnBrk="1" hangingPunct="1">
              <a:lnSpc>
                <a:spcPct val="90000"/>
              </a:lnSpc>
            </a:pPr>
            <a:endParaRPr lang="en-US" sz="2400" dirty="0" smtClean="0">
              <a:latin typeface="+mj-lt"/>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47015367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66">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a:t>
            </a:r>
            <a:r>
              <a:rPr lang="en-US" sz="1800" b="1" dirty="0" smtClean="0"/>
              <a:t>skills</a:t>
            </a:r>
          </a:p>
          <a:p>
            <a:pPr marL="400050" lvl="1" indent="0" eaLnBrk="1" hangingPunct="1">
              <a:buNone/>
            </a:pPr>
            <a:r>
              <a:rPr lang="en-US" sz="1800" b="1" dirty="0"/>
              <a:t>4d:  Ensure the Tier 2 strategy does not need unique development for each participating student </a:t>
            </a:r>
            <a:r>
              <a:rPr lang="en-US" sz="1800" b="1" dirty="0" smtClean="0"/>
              <a:t> </a:t>
            </a:r>
            <a:endParaRPr lang="en-US" sz="1800" dirty="0" smtClean="0"/>
          </a:p>
        </p:txBody>
      </p:sp>
      <p:sp>
        <p:nvSpPr>
          <p:cNvPr id="2" name="Rounded Rectangle 1"/>
          <p:cNvSpPr/>
          <p:nvPr/>
        </p:nvSpPr>
        <p:spPr>
          <a:xfrm>
            <a:off x="497576" y="3276600"/>
            <a:ext cx="8077200" cy="3810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120064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a:t>
            </a:r>
            <a:r>
              <a:rPr lang="en-US" sz="2000" dirty="0" smtClean="0"/>
              <a:t>expectations</a:t>
            </a:r>
          </a:p>
          <a:p>
            <a:pPr lvl="1"/>
            <a:r>
              <a:rPr lang="en-US" sz="2000" dirty="0"/>
              <a:t>Consider:</a:t>
            </a:r>
          </a:p>
          <a:p>
            <a:pPr lvl="2">
              <a:buFont typeface="Wingdings" charset="2"/>
              <a:buChar char="ü"/>
            </a:pPr>
            <a:r>
              <a:rPr lang="en-US" sz="2000" dirty="0"/>
              <a:t>Do Tier 2 interventions use the language of Tier 1 supports?</a:t>
            </a:r>
          </a:p>
          <a:p>
            <a:pPr lvl="2">
              <a:buFont typeface="Wingdings" charset="2"/>
              <a:buChar char="ü"/>
            </a:pPr>
            <a:r>
              <a:rPr lang="en-US" sz="2000" dirty="0"/>
              <a:t>Can materials for Tier 2 interventions align with Tier 1 supports?</a:t>
            </a:r>
          </a:p>
          <a:p>
            <a:pPr lvl="2">
              <a:buFont typeface="Wingdings" charset="2"/>
              <a:buChar char="ü"/>
            </a:pPr>
            <a:r>
              <a:rPr lang="en-US" sz="2000" dirty="0"/>
              <a:t>Can Tier 1 acknowledgment practices be included in Tier 2 interventions</a:t>
            </a:r>
            <a:r>
              <a:rPr lang="en-US" sz="2000" dirty="0" smtClean="0"/>
              <a:t>?</a:t>
            </a:r>
            <a:endParaRPr lang="en-US" sz="2000" dirty="0"/>
          </a:p>
        </p:txBody>
      </p:sp>
      <p:sp>
        <p:nvSpPr>
          <p:cNvPr id="5" name="Rectangle 2"/>
          <p:cNvSpPr>
            <a:spLocks noChangeArrowheads="1"/>
          </p:cNvSpPr>
          <p:nvPr/>
        </p:nvSpPr>
        <p:spPr bwMode="auto">
          <a:xfrm>
            <a:off x="457200" y="304800"/>
            <a:ext cx="8458200" cy="12954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r>
              <a:rPr lang="en-US" sz="3200" b="1" dirty="0" smtClean="0">
                <a:solidFill>
                  <a:srgbClr val="FFFFFF"/>
                </a:solidFill>
              </a:rPr>
              <a:t>4b: Ensure the Tier 2 Strategy is Consistent</a:t>
            </a:r>
            <a:r>
              <a:rPr lang="en-US" sz="3200" b="1" dirty="0">
                <a:solidFill>
                  <a:srgbClr val="FFFFFF"/>
                </a:solidFill>
              </a:rPr>
              <a:t> </a:t>
            </a:r>
            <a:r>
              <a:rPr lang="en-US" sz="3200" b="1" dirty="0" smtClean="0">
                <a:solidFill>
                  <a:srgbClr val="FFFFFF"/>
                </a:solidFill>
              </a:rPr>
              <a:t>with School-wide Expectations</a:t>
            </a:r>
            <a:endParaRPr lang="en-US" sz="3200" b="1" dirty="0">
              <a:solidFill>
                <a:srgbClr val="FFFFFF"/>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110451" y="1333466"/>
            <a:ext cx="838200" cy="838200"/>
          </a:xfrm>
          <a:prstGeom prst="rect">
            <a:avLst/>
          </a:prstGeom>
          <a:noFill/>
          <a:ln>
            <a:noFill/>
          </a:ln>
        </p:spPr>
      </p:pic>
    </p:spTree>
    <p:extLst>
      <p:ext uri="{BB962C8B-B14F-4D97-AF65-F5344CB8AC3E}">
        <p14:creationId xmlns:p14="http://schemas.microsoft.com/office/powerpoint/2010/main" val="7344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371396" y="1111209"/>
          <a:ext cx="8417004" cy="5811820"/>
        </p:xfrm>
        <a:graphic>
          <a:graphicData uri="http://schemas.openxmlformats.org/drawingml/2006/table">
            <a:tbl>
              <a:tblPr firstRow="1" bandRow="1">
                <a:tableStyleId>{21E4AEA4-8DFA-4A89-87EB-49C32662AFE0}</a:tableStyleId>
              </a:tblPr>
              <a:tblGrid>
                <a:gridCol w="5750004"/>
                <a:gridCol w="2667000"/>
              </a:tblGrid>
              <a:tr h="409955">
                <a:tc>
                  <a:txBody>
                    <a:bodyPr/>
                    <a:lstStyle/>
                    <a:p>
                      <a:r>
                        <a:rPr lang="en-US" sz="2000" dirty="0" smtClean="0"/>
                        <a:t>CICO Program</a:t>
                      </a:r>
                      <a:endParaRPr lang="en-US" sz="2000" dirty="0">
                        <a:solidFill>
                          <a:schemeClr val="bg1"/>
                        </a:solidFill>
                        <a:latin typeface="Calibri"/>
                        <a:cs typeface="Calibri"/>
                      </a:endParaRPr>
                    </a:p>
                  </a:txBody>
                  <a:tcPr/>
                </a:tc>
                <a:tc>
                  <a:txBody>
                    <a:bodyPr/>
                    <a:lstStyle/>
                    <a:p>
                      <a:r>
                        <a:rPr lang="en-US" sz="2000" dirty="0" smtClean="0"/>
                        <a:t>Daily Progress Report</a:t>
                      </a:r>
                      <a:endParaRPr lang="en-US" sz="2000" dirty="0">
                        <a:solidFill>
                          <a:srgbClr val="FFFFFF"/>
                        </a:solidFill>
                        <a:latin typeface="Calibri"/>
                        <a:cs typeface="Calibri"/>
                      </a:endParaRPr>
                    </a:p>
                  </a:txBody>
                  <a:tcPr/>
                </a:tc>
              </a:tr>
              <a:tr h="409955">
                <a:tc>
                  <a:txBody>
                    <a:bodyPr/>
                    <a:lstStyle/>
                    <a:p>
                      <a:r>
                        <a:rPr lang="en-US" sz="1800" dirty="0" smtClean="0"/>
                        <a:t>Behavior Education Program</a:t>
                      </a:r>
                      <a:endParaRPr lang="en-US" sz="1800" dirty="0">
                        <a:solidFill>
                          <a:schemeClr val="tx1">
                            <a:lumMod val="50000"/>
                          </a:schemeClr>
                        </a:solidFill>
                        <a:latin typeface="Calibri"/>
                        <a:cs typeface="Calibri"/>
                      </a:endParaRPr>
                    </a:p>
                  </a:txBody>
                  <a:tcPr/>
                </a:tc>
                <a:tc>
                  <a:txBody>
                    <a:bodyPr/>
                    <a:lstStyle/>
                    <a:p>
                      <a:r>
                        <a:rPr lang="en-US" sz="1800" dirty="0" smtClean="0"/>
                        <a:t>Daily Progress Report</a:t>
                      </a:r>
                      <a:endParaRPr lang="en-US" sz="1800" dirty="0">
                        <a:solidFill>
                          <a:schemeClr val="tx1">
                            <a:lumMod val="50000"/>
                          </a:schemeClr>
                        </a:solidFill>
                        <a:latin typeface="Calibri"/>
                        <a:cs typeface="Calibri"/>
                      </a:endParaRPr>
                    </a:p>
                  </a:txBody>
                  <a:tcPr/>
                </a:tc>
              </a:tr>
              <a:tr h="409955">
                <a:tc>
                  <a:txBody>
                    <a:bodyPr/>
                    <a:lstStyle/>
                    <a:p>
                      <a:r>
                        <a:rPr lang="en-US" sz="1800" dirty="0" smtClean="0"/>
                        <a:t>Students on a</a:t>
                      </a:r>
                      <a:r>
                        <a:rPr lang="en-US" sz="1800" baseline="0" dirty="0" smtClean="0"/>
                        <a:t> Road to Success (SOARS) Program</a:t>
                      </a:r>
                      <a:endParaRPr lang="en-US" sz="1800" dirty="0">
                        <a:solidFill>
                          <a:schemeClr val="tx1">
                            <a:lumMod val="50000"/>
                          </a:schemeClr>
                        </a:solidFill>
                        <a:latin typeface="Calibri"/>
                        <a:cs typeface="Calibri"/>
                      </a:endParaRPr>
                    </a:p>
                  </a:txBody>
                  <a:tcPr/>
                </a:tc>
                <a:tc>
                  <a:txBody>
                    <a:bodyPr/>
                    <a:lstStyle/>
                    <a:p>
                      <a:r>
                        <a:rPr lang="en-US" sz="1800" dirty="0" smtClean="0"/>
                        <a:t>SOARS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Helping a Winning Kid (HAWK)</a:t>
                      </a:r>
                      <a:r>
                        <a:rPr lang="en-US" sz="1800" baseline="0" dirty="0" smtClean="0"/>
                        <a:t> Program</a:t>
                      </a:r>
                      <a:endParaRPr lang="en-US" sz="1800" dirty="0">
                        <a:solidFill>
                          <a:schemeClr val="tx1">
                            <a:lumMod val="50000"/>
                          </a:schemeClr>
                        </a:solidFill>
                        <a:latin typeface="Calibri"/>
                        <a:cs typeface="Calibri"/>
                      </a:endParaRPr>
                    </a:p>
                  </a:txBody>
                  <a:tcPr/>
                </a:tc>
                <a:tc>
                  <a:txBody>
                    <a:bodyPr/>
                    <a:lstStyle/>
                    <a:p>
                      <a:r>
                        <a:rPr lang="en-US" sz="1800" dirty="0" smtClean="0"/>
                        <a:t>HAWK</a:t>
                      </a:r>
                      <a:r>
                        <a:rPr lang="en-US" sz="1800" baseline="0" dirty="0" smtClean="0"/>
                        <a:t> Report</a:t>
                      </a:r>
                      <a:endParaRPr lang="en-US" sz="1800" dirty="0">
                        <a:solidFill>
                          <a:schemeClr val="tx1">
                            <a:lumMod val="50000"/>
                          </a:schemeClr>
                        </a:solidFill>
                        <a:latin typeface="Calibri"/>
                        <a:cs typeface="Calibri"/>
                      </a:endParaRPr>
                    </a:p>
                  </a:txBody>
                  <a:tcPr/>
                </a:tc>
              </a:tr>
              <a:tr h="409955">
                <a:tc>
                  <a:txBody>
                    <a:bodyPr/>
                    <a:lstStyle/>
                    <a:p>
                      <a:r>
                        <a:rPr lang="en-US" sz="1800" dirty="0" smtClean="0"/>
                        <a:t>Hello, Update, and Goodbye (HUG)</a:t>
                      </a:r>
                      <a:r>
                        <a:rPr lang="en-US" sz="1800" baseline="0" dirty="0" smtClean="0"/>
                        <a:t> Program</a:t>
                      </a:r>
                      <a:endParaRPr lang="en-US" sz="1800" dirty="0">
                        <a:solidFill>
                          <a:schemeClr val="tx1">
                            <a:lumMod val="50000"/>
                          </a:schemeClr>
                        </a:solidFill>
                        <a:latin typeface="Calibri"/>
                        <a:cs typeface="Calibri"/>
                      </a:endParaRPr>
                    </a:p>
                  </a:txBody>
                  <a:tcPr/>
                </a:tc>
                <a:tc>
                  <a:txBody>
                    <a:bodyPr/>
                    <a:lstStyle/>
                    <a:p>
                      <a:r>
                        <a:rPr lang="en-US" sz="1800" dirty="0" smtClean="0"/>
                        <a:t>HUG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Reinforcement of Appropriate Response (ROAR)</a:t>
                      </a:r>
                      <a:r>
                        <a:rPr lang="en-US" sz="1800" baseline="0" dirty="0" smtClean="0"/>
                        <a:t> Program</a:t>
                      </a:r>
                      <a:endParaRPr lang="en-US" sz="1800" dirty="0">
                        <a:solidFill>
                          <a:schemeClr val="tx1">
                            <a:lumMod val="50000"/>
                          </a:schemeClr>
                        </a:solidFill>
                        <a:latin typeface="Calibri"/>
                        <a:cs typeface="Calibri"/>
                      </a:endParaRPr>
                    </a:p>
                  </a:txBody>
                  <a:tcPr/>
                </a:tc>
                <a:tc>
                  <a:txBody>
                    <a:bodyPr/>
                    <a:lstStyle/>
                    <a:p>
                      <a:r>
                        <a:rPr lang="en-US" sz="1800" dirty="0" smtClean="0"/>
                        <a:t>Wild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Positive Action with Support (PAWS) Program</a:t>
                      </a:r>
                      <a:endParaRPr lang="en-US" sz="1800" dirty="0">
                        <a:solidFill>
                          <a:schemeClr val="tx1">
                            <a:lumMod val="50000"/>
                          </a:schemeClr>
                        </a:solidFill>
                        <a:latin typeface="Calibri"/>
                        <a:cs typeface="Calibri"/>
                      </a:endParaRPr>
                    </a:p>
                  </a:txBody>
                  <a:tcPr/>
                </a:tc>
                <a:tc>
                  <a:txBody>
                    <a:bodyPr/>
                    <a:lstStyle/>
                    <a:p>
                      <a:r>
                        <a:rPr lang="en-US" sz="1800" dirty="0" smtClean="0"/>
                        <a:t>PAWS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Building Up Fantastic Futures</a:t>
                      </a:r>
                      <a:r>
                        <a:rPr lang="en-US" sz="1800" baseline="0" dirty="0" smtClean="0"/>
                        <a:t> (BUFF) Program</a:t>
                      </a:r>
                      <a:endParaRPr lang="en-US" sz="1800" dirty="0">
                        <a:solidFill>
                          <a:schemeClr val="tx1">
                            <a:lumMod val="50000"/>
                          </a:schemeClr>
                        </a:solidFill>
                        <a:latin typeface="Calibri"/>
                        <a:cs typeface="Calibri"/>
                      </a:endParaRPr>
                    </a:p>
                  </a:txBody>
                  <a:tcPr/>
                </a:tc>
                <a:tc>
                  <a:txBody>
                    <a:bodyPr/>
                    <a:lstStyle/>
                    <a:p>
                      <a:r>
                        <a:rPr lang="en-US" sz="1800" dirty="0" smtClean="0"/>
                        <a:t>BUFF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Trying</a:t>
                      </a:r>
                      <a:r>
                        <a:rPr lang="en-US" sz="1800" baseline="0" dirty="0" smtClean="0"/>
                        <a:t> All I Can to Learn (TAIL) Program</a:t>
                      </a:r>
                      <a:endParaRPr lang="en-US" sz="1800" dirty="0">
                        <a:solidFill>
                          <a:schemeClr val="tx1">
                            <a:lumMod val="50000"/>
                          </a:schemeClr>
                        </a:solidFill>
                        <a:latin typeface="Calibri"/>
                        <a:cs typeface="Calibri"/>
                      </a:endParaRPr>
                    </a:p>
                  </a:txBody>
                  <a:tcPr/>
                </a:tc>
                <a:tc>
                  <a:txBody>
                    <a:bodyPr/>
                    <a:lstStyle/>
                    <a:p>
                      <a:r>
                        <a:rPr lang="en-US" sz="1800" dirty="0" smtClean="0"/>
                        <a:t>Tiger Tail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Rams Achieve</a:t>
                      </a:r>
                      <a:r>
                        <a:rPr lang="en-US" sz="1800" baseline="0" dirty="0" smtClean="0"/>
                        <a:t> More (RAM) Program</a:t>
                      </a:r>
                      <a:endParaRPr lang="en-US" sz="1800" dirty="0">
                        <a:solidFill>
                          <a:schemeClr val="tx1">
                            <a:lumMod val="50000"/>
                          </a:schemeClr>
                        </a:solidFill>
                        <a:latin typeface="Calibri"/>
                        <a:cs typeface="Calibri"/>
                      </a:endParaRPr>
                    </a:p>
                  </a:txBody>
                  <a:tcPr/>
                </a:tc>
                <a:tc>
                  <a:txBody>
                    <a:bodyPr/>
                    <a:lstStyle/>
                    <a:p>
                      <a:r>
                        <a:rPr lang="en-US" sz="1800" dirty="0" smtClean="0"/>
                        <a:t>RAM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Heading with</a:t>
                      </a:r>
                      <a:r>
                        <a:rPr lang="en-US" sz="1800" baseline="0" dirty="0" smtClean="0"/>
                        <a:t> Energy in the Right Direction (HERD) Program</a:t>
                      </a:r>
                      <a:endParaRPr lang="en-US" sz="1800" dirty="0">
                        <a:solidFill>
                          <a:schemeClr val="tx1">
                            <a:lumMod val="50000"/>
                          </a:schemeClr>
                        </a:solidFill>
                        <a:latin typeface="Calibri"/>
                        <a:cs typeface="Calibri"/>
                      </a:endParaRPr>
                    </a:p>
                  </a:txBody>
                  <a:tcPr/>
                </a:tc>
                <a:tc>
                  <a:txBody>
                    <a:bodyPr/>
                    <a:lstStyle/>
                    <a:p>
                      <a:r>
                        <a:rPr lang="en-US" sz="1800" dirty="0" smtClean="0"/>
                        <a:t>Earn Your</a:t>
                      </a:r>
                      <a:r>
                        <a:rPr lang="en-US" sz="1800" baseline="0" dirty="0" smtClean="0"/>
                        <a:t> Stripes Card</a:t>
                      </a:r>
                      <a:endParaRPr lang="en-US" sz="1800" dirty="0">
                        <a:solidFill>
                          <a:schemeClr val="tx1">
                            <a:lumMod val="50000"/>
                          </a:schemeClr>
                        </a:solidFill>
                        <a:latin typeface="Calibri"/>
                        <a:cs typeface="Calibri"/>
                      </a:endParaRPr>
                    </a:p>
                  </a:txBody>
                  <a:tcPr/>
                </a:tc>
              </a:tr>
              <a:tr h="409955">
                <a:tc>
                  <a:txBody>
                    <a:bodyPr/>
                    <a:lstStyle/>
                    <a:p>
                      <a:r>
                        <a:rPr lang="en-US" sz="1800" dirty="0" smtClean="0"/>
                        <a:t>Excel and Gain Life Educational Skills (EAGLES)</a:t>
                      </a:r>
                      <a:r>
                        <a:rPr lang="en-US" sz="1800" baseline="0" dirty="0" smtClean="0"/>
                        <a:t> Program</a:t>
                      </a:r>
                      <a:endParaRPr lang="en-US" sz="1800" dirty="0">
                        <a:solidFill>
                          <a:schemeClr val="tx1">
                            <a:lumMod val="50000"/>
                          </a:schemeClr>
                        </a:solidFill>
                        <a:latin typeface="Calibri"/>
                        <a:cs typeface="Calibri"/>
                      </a:endParaRPr>
                    </a:p>
                  </a:txBody>
                  <a:tcPr/>
                </a:tc>
                <a:tc>
                  <a:txBody>
                    <a:bodyPr/>
                    <a:lstStyle/>
                    <a:p>
                      <a:r>
                        <a:rPr lang="en-US" sz="1800" dirty="0" smtClean="0"/>
                        <a:t>EAGLES Card</a:t>
                      </a:r>
                      <a:endParaRPr lang="en-US" sz="1800" dirty="0">
                        <a:solidFill>
                          <a:schemeClr val="tx1">
                            <a:lumMod val="50000"/>
                          </a:schemeClr>
                        </a:solidFill>
                        <a:latin typeface="Calibri"/>
                        <a:cs typeface="Calibri"/>
                      </a:endParaRPr>
                    </a:p>
                  </a:txBody>
                  <a:tcPr/>
                </a:tc>
              </a:tr>
              <a:tr h="662235">
                <a:tc>
                  <a:txBody>
                    <a:bodyPr/>
                    <a:lstStyle/>
                    <a:p>
                      <a:r>
                        <a:rPr lang="en-US" sz="1800" dirty="0" smtClean="0"/>
                        <a:t>Safe, Honest, Accountable, Responsible and Kind (SHARK) Program</a:t>
                      </a:r>
                      <a:endParaRPr lang="en-US" sz="1800" dirty="0">
                        <a:solidFill>
                          <a:schemeClr val="tx1">
                            <a:lumMod val="50000"/>
                          </a:schemeClr>
                        </a:solidFill>
                        <a:latin typeface="Calibri"/>
                        <a:cs typeface="Calibri"/>
                      </a:endParaRPr>
                    </a:p>
                  </a:txBody>
                  <a:tcPr/>
                </a:tc>
                <a:tc>
                  <a:txBody>
                    <a:bodyPr/>
                    <a:lstStyle/>
                    <a:p>
                      <a:r>
                        <a:rPr lang="en-US" sz="1800" dirty="0" smtClean="0"/>
                        <a:t>Shark Code</a:t>
                      </a:r>
                      <a:endParaRPr lang="en-US" sz="1800" dirty="0">
                        <a:solidFill>
                          <a:schemeClr val="tx1">
                            <a:lumMod val="50000"/>
                          </a:schemeClr>
                        </a:solidFill>
                        <a:latin typeface="Calibri"/>
                        <a:cs typeface="Calibri"/>
                      </a:endParaRPr>
                    </a:p>
                  </a:txBody>
                  <a:tcPr/>
                </a:tc>
              </a:tr>
            </a:tbl>
          </a:graphicData>
        </a:graphic>
      </p:graphicFrame>
      <p:sp>
        <p:nvSpPr>
          <p:cNvPr id="4" name="Title 1"/>
          <p:cNvSpPr txBox="1">
            <a:spLocks/>
          </p:cNvSpPr>
          <p:nvPr/>
        </p:nvSpPr>
        <p:spPr>
          <a:xfrm>
            <a:off x="333296" y="90758"/>
            <a:ext cx="8810704" cy="931551"/>
          </a:xfrm>
          <a:prstGeom prst="rect">
            <a:avLst/>
          </a:prstGeom>
        </p:spPr>
        <p:txBody>
          <a:bodyPr vert="horz" wrap="square" lIns="91440" tIns="45720" rIns="91440" bIns="45720" numCol="1" rtlCol="0" anchor="b" anchorCtr="0" compatLnSpc="1">
            <a:prstTxWarp prst="textNoShape">
              <a:avLst/>
            </a:prstTxWarp>
            <a:normAutofit fontScale="92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cap="none" dirty="0" smtClean="0">
                <a:solidFill>
                  <a:srgbClr val="4E4E4E"/>
                </a:solidFill>
                <a:cs typeface="Calibri"/>
              </a:rPr>
              <a:t>Name Your Tier 2 Program: Example CICO Names</a:t>
            </a:r>
            <a:endParaRPr lang="en-US" cap="none" dirty="0">
              <a:solidFill>
                <a:srgbClr val="4E4E4E"/>
              </a:solidFill>
              <a:cs typeface="Calibri"/>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204200" y="1011238"/>
            <a:ext cx="990600" cy="990600"/>
          </a:xfrm>
          <a:prstGeom prst="rect">
            <a:avLst/>
          </a:prstGeom>
          <a:noFill/>
          <a:ln>
            <a:noFill/>
          </a:ln>
        </p:spPr>
      </p:pic>
    </p:spTree>
    <p:extLst>
      <p:ext uri="{BB962C8B-B14F-4D97-AF65-F5344CB8AC3E}">
        <p14:creationId xmlns:p14="http://schemas.microsoft.com/office/powerpoint/2010/main" val="175103444"/>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Tier 2</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97576" y="1417638"/>
            <a:ext cx="8229600" cy="5440362"/>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Tier 2 leadership team</a:t>
            </a:r>
            <a:endParaRPr lang="en-US" sz="2200" dirty="0">
              <a:solidFill>
                <a:srgbClr val="000000"/>
              </a:solidFill>
            </a:endParaRPr>
          </a:p>
          <a:p>
            <a:pPr marL="514350" indent="-514350" eaLnBrk="1" hangingPunct="1">
              <a:buFontTx/>
              <a:buAutoNum type="arabicPeriod"/>
            </a:pPr>
            <a:r>
              <a:rPr lang="en-US" sz="2200" dirty="0"/>
              <a:t>Develop a process for </a:t>
            </a:r>
            <a:r>
              <a:rPr lang="en-US" sz="2200" dirty="0" smtClean="0"/>
              <a:t>identifying </a:t>
            </a:r>
            <a:r>
              <a:rPr lang="en-US" sz="2200" dirty="0"/>
              <a:t>students </a:t>
            </a:r>
            <a:endParaRPr lang="en-US" sz="2200" dirty="0" smtClean="0"/>
          </a:p>
          <a:p>
            <a:pPr marL="514350" indent="-514350" eaLnBrk="1" hangingPunct="1">
              <a:buFontTx/>
              <a:buAutoNum type="arabicPeriod"/>
            </a:pPr>
            <a:r>
              <a:rPr lang="en-US" sz="2200" dirty="0" smtClean="0"/>
              <a:t>Select </a:t>
            </a:r>
            <a:r>
              <a:rPr lang="en-US" sz="2200" dirty="0"/>
              <a:t>and Adopt Appropriate Tier 2 Practices for </a:t>
            </a:r>
            <a:r>
              <a:rPr lang="en-US" sz="2200" dirty="0" smtClean="0"/>
              <a:t>Your School</a:t>
            </a:r>
            <a:endParaRPr lang="en-US" sz="2200" dirty="0">
              <a:solidFill>
                <a:srgbClr val="000000"/>
              </a:solidFill>
            </a:endParaRPr>
          </a:p>
          <a:p>
            <a:pPr marL="514350" indent="-514350" eaLnBrk="1" hangingPunct="1">
              <a:buFontTx/>
              <a:buAutoNum type="arabicPeriod"/>
            </a:pPr>
            <a:r>
              <a:rPr lang="en-US" sz="2200" dirty="0"/>
              <a:t>Develop a process for Installing the Selected Practice(s</a:t>
            </a:r>
            <a:r>
              <a:rPr lang="en-US" sz="2200" dirty="0" smtClean="0"/>
              <a:t>)</a:t>
            </a:r>
          </a:p>
          <a:p>
            <a:pPr marL="400050" lvl="1" indent="0" eaLnBrk="1" hangingPunct="1">
              <a:buNone/>
            </a:pPr>
            <a:r>
              <a:rPr lang="en-US" sz="1800" b="1" dirty="0" smtClean="0"/>
              <a:t>4a: Identify </a:t>
            </a:r>
            <a:r>
              <a:rPr lang="en-US" sz="1800" b="1" dirty="0"/>
              <a:t>Personnel to Coordinate and Deliver the Tier 2 Strategy </a:t>
            </a:r>
            <a:endParaRPr lang="en-US" sz="1800" b="1" dirty="0" smtClean="0"/>
          </a:p>
          <a:p>
            <a:pPr marL="400050" lvl="1" indent="0" eaLnBrk="1" hangingPunct="1">
              <a:buNone/>
            </a:pPr>
            <a:r>
              <a:rPr lang="en-US" sz="1800" b="1" dirty="0" smtClean="0"/>
              <a:t>4b: Ensure </a:t>
            </a:r>
            <a:r>
              <a:rPr lang="en-US" sz="1800" b="1" dirty="0"/>
              <a:t>the Tier 2 Strategy is Consistent with School-Wide Expectations </a:t>
            </a:r>
            <a:endParaRPr lang="en-US" sz="1800" b="1" dirty="0" smtClean="0"/>
          </a:p>
          <a:p>
            <a:pPr marL="400050" lvl="1" indent="0" eaLnBrk="1" hangingPunct="1">
              <a:buNone/>
            </a:pPr>
            <a:r>
              <a:rPr lang="en-US" sz="1800" b="1" dirty="0" smtClean="0"/>
              <a:t>4c: Ensure </a:t>
            </a:r>
            <a:r>
              <a:rPr lang="en-US" sz="1800" b="1" dirty="0"/>
              <a:t>the strategy includes regular opportunities for students to perform and get feedback on appropriate behaviors and skills </a:t>
            </a:r>
            <a:endParaRPr lang="en-US" sz="1800" b="1" dirty="0" smtClean="0"/>
          </a:p>
          <a:p>
            <a:pPr marL="400050" lvl="1" indent="0" eaLnBrk="1" hangingPunct="1">
              <a:buNone/>
            </a:pPr>
            <a:r>
              <a:rPr lang="en-US" sz="1800" b="1" dirty="0"/>
              <a:t>4d:  Ensure the Tier 2 strategy does not need unique development for each participating student </a:t>
            </a:r>
          </a:p>
        </p:txBody>
      </p:sp>
      <p:sp>
        <p:nvSpPr>
          <p:cNvPr id="2" name="Rounded Rectangle 1"/>
          <p:cNvSpPr/>
          <p:nvPr/>
        </p:nvSpPr>
        <p:spPr>
          <a:xfrm>
            <a:off x="533400" y="3665538"/>
            <a:ext cx="8077200" cy="677862"/>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838200" cy="838200"/>
          </a:xfrm>
          <a:prstGeom prst="rect">
            <a:avLst/>
          </a:prstGeom>
          <a:noFill/>
          <a:ln>
            <a:noFill/>
          </a:ln>
        </p:spPr>
      </p:pic>
    </p:spTree>
    <p:extLst>
      <p:ext uri="{BB962C8B-B14F-4D97-AF65-F5344CB8AC3E}">
        <p14:creationId xmlns:p14="http://schemas.microsoft.com/office/powerpoint/2010/main" val="3378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716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716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716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716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71683">
                                            <p:txEl>
                                              <p:pRg st="7" end="7"/>
                                            </p:txEl>
                                          </p:spTgt>
                                        </p:tgtEl>
                                        <p:attrNameLst>
                                          <p:attrName>style.visibility</p:attrName>
                                        </p:attrNameLst>
                                      </p:cBhvr>
                                      <p:to>
                                        <p:strVal val="visible"/>
                                      </p:to>
                                    </p:set>
                                  </p:childTnLst>
                                </p:cTn>
                              </p:par>
                              <p:par>
                                <p:cTn id="15" presetID="15" presetClass="emph" presetSubtype="0" nodeType="withEffect">
                                  <p:stCondLst>
                                    <p:cond delay="0"/>
                                  </p:stCondLst>
                                  <p:iterate type="lt">
                                    <p:tmAbs val="25"/>
                                  </p:iterate>
                                  <p:childTnLst>
                                    <p:set>
                                      <p:cBhvr override="childStyle">
                                        <p:cTn id="16" dur="indefinite"/>
                                        <p:tgtEl>
                                          <p:spTgt spid="71683">
                                            <p:txEl>
                                              <p:pRg st="3" end="3"/>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71683">
                                            <p:txEl>
                                              <p:pRg st="4" end="4"/>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71683">
                                            <p:txEl>
                                              <p:pRg st="5" end="5"/>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71683">
                                            <p:txEl>
                                              <p:pRg st="6" end="6"/>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71683">
                                            <p:txEl>
                                              <p:pRg st="7" end="7"/>
                                            </p:txEl>
                                          </p:spTgt>
                                        </p:tgtEl>
                                        <p:attrNameLst>
                                          <p:attrName>style.fontWeight</p:attrName>
                                        </p:attrNameLst>
                                      </p:cBhvr>
                                      <p:to>
                                        <p:strVal val="bold"/>
                                      </p:to>
                                    </p:set>
                                  </p:childTnLst>
                                </p:cTn>
                              </p:par>
                            </p:childTnLst>
                          </p:cTn>
                        </p:par>
                        <p:par>
                          <p:cTn id="25" fill="hold">
                            <p:stCondLst>
                              <p:cond delay="2825"/>
                            </p:stCondLst>
                            <p:childTnLst>
                              <p:par>
                                <p:cTn id="26" presetID="1"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566"/>
            <a:ext cx="8229600" cy="4762500"/>
          </a:xfrm>
        </p:spPr>
        <p:txBody>
          <a:bodyPr/>
          <a:lstStyle/>
          <a:p>
            <a:pPr lvl="0">
              <a:buFont typeface="Wingdings" panose="05000000000000000000" pitchFamily="2" charset="2"/>
              <a:buChar char="q"/>
            </a:pPr>
            <a:r>
              <a:rPr lang="en-US" sz="2000" dirty="0"/>
              <a:t>Identify personnel to coordinate and deliver the Tier 2 strategy</a:t>
            </a:r>
          </a:p>
          <a:p>
            <a:pPr lvl="0">
              <a:buFont typeface="Wingdings" panose="05000000000000000000" pitchFamily="2" charset="2"/>
              <a:buChar char="q"/>
            </a:pPr>
            <a:r>
              <a:rPr lang="en-US" sz="2000" dirty="0"/>
              <a:t>Ensure the Tier 2 strategy is consistent with school-wide expectations</a:t>
            </a:r>
          </a:p>
          <a:p>
            <a:pPr lvl="0">
              <a:buFont typeface="Wingdings" panose="05000000000000000000" pitchFamily="2" charset="2"/>
              <a:buChar char="q"/>
            </a:pPr>
            <a:r>
              <a:rPr lang="en-US" sz="2000" dirty="0"/>
              <a:t>Establish the Tier 2 strategy within the school so that it does not need unique development for each participating student </a:t>
            </a:r>
            <a:endParaRPr lang="en-US" sz="2000" dirty="0" smtClean="0"/>
          </a:p>
          <a:p>
            <a:pPr lvl="0">
              <a:buFont typeface="Wingdings" panose="05000000000000000000" pitchFamily="2" charset="2"/>
              <a:buChar char="q"/>
            </a:pPr>
            <a:r>
              <a:rPr lang="en-US" sz="2000" dirty="0">
                <a:ea typeface="Britannic Bold" pitchFamily="-108" charset="0"/>
                <a:cs typeface="Britannic Bold" pitchFamily="-108" charset="0"/>
              </a:rPr>
              <a:t>Ensure the strategy includes </a:t>
            </a:r>
            <a:r>
              <a:rPr lang="en-US" sz="2000" dirty="0" smtClean="0">
                <a:ea typeface="Britannic Bold" pitchFamily="-108" charset="0"/>
                <a:cs typeface="Britannic Bold" pitchFamily="-108" charset="0"/>
              </a:rPr>
              <a:t>regular opportunities for students to perform and get feedback on appropriate behaviors and skills</a:t>
            </a:r>
          </a:p>
          <a:p>
            <a:pPr lvl="1"/>
            <a:r>
              <a:rPr lang="en-US" sz="2100" dirty="0"/>
              <a:t>Consider:</a:t>
            </a:r>
          </a:p>
          <a:p>
            <a:pPr lvl="2">
              <a:buFont typeface="Wingdings" charset="2"/>
              <a:buChar char="ü"/>
            </a:pPr>
            <a:r>
              <a:rPr lang="en-US" sz="2100" dirty="0"/>
              <a:t>How will staff model appropriate behavior?</a:t>
            </a:r>
          </a:p>
          <a:p>
            <a:pPr lvl="2">
              <a:buFont typeface="Wingdings" charset="2"/>
              <a:buChar char="ü"/>
            </a:pPr>
            <a:r>
              <a:rPr lang="en-US" sz="2100" dirty="0"/>
              <a:t>How will the environment be organized so that students get regular opportunities for skill practice and feedback?</a:t>
            </a:r>
          </a:p>
          <a:p>
            <a:pPr lvl="2">
              <a:buFont typeface="Wingdings" charset="2"/>
              <a:buChar char="ü"/>
            </a:pPr>
            <a:r>
              <a:rPr lang="en-US" sz="2100" dirty="0"/>
              <a:t>How will staff be trained to do these activities?</a:t>
            </a:r>
          </a:p>
          <a:p>
            <a:pPr lvl="0">
              <a:buFont typeface="Wingdings" panose="05000000000000000000" pitchFamily="2" charset="2"/>
              <a:buChar char="q"/>
            </a:pPr>
            <a:endParaRPr lang="en-US" sz="2000" dirty="0"/>
          </a:p>
        </p:txBody>
      </p:sp>
      <p:sp>
        <p:nvSpPr>
          <p:cNvPr id="5" name="Rectangle 2"/>
          <p:cNvSpPr>
            <a:spLocks noChangeArrowheads="1"/>
          </p:cNvSpPr>
          <p:nvPr/>
        </p:nvSpPr>
        <p:spPr bwMode="auto">
          <a:xfrm>
            <a:off x="228600" y="152400"/>
            <a:ext cx="8696498" cy="1676400"/>
          </a:xfrm>
          <a:prstGeom prst="rect">
            <a:avLst/>
          </a:prstGeom>
          <a:solidFill>
            <a:srgbClr val="008F00"/>
          </a:solidFill>
          <a:ln w="9525">
            <a:solidFill>
              <a:srgbClr val="FFFFFF"/>
            </a:solidFill>
            <a:miter lim="800000"/>
            <a:headEnd/>
            <a:tailEnd/>
          </a:ln>
        </p:spPr>
        <p:txBody>
          <a:bodyPr anchor="ctr">
            <a:prstTxWarp prst="textNoShape">
              <a:avLst/>
            </a:prstTxWarp>
          </a:bodyPr>
          <a:lstStyle/>
          <a:p>
            <a:pPr algn="ctr"/>
            <a:endParaRPr lang="en-US" b="1" dirty="0" smtClean="0">
              <a:solidFill>
                <a:srgbClr val="FFFFFF"/>
              </a:solidFill>
            </a:endParaRPr>
          </a:p>
          <a:p>
            <a:pPr algn="ctr"/>
            <a:r>
              <a:rPr lang="en-US" sz="2800" b="1" dirty="0" smtClean="0">
                <a:solidFill>
                  <a:srgbClr val="FFFFFF"/>
                </a:solidFill>
              </a:rPr>
              <a:t>4c: </a:t>
            </a:r>
            <a:r>
              <a:rPr lang="en-US" sz="2800" b="1" dirty="0">
                <a:solidFill>
                  <a:schemeClr val="bg1"/>
                </a:solidFill>
              </a:rPr>
              <a:t>Ensure the </a:t>
            </a:r>
            <a:r>
              <a:rPr lang="en-US" sz="2800" b="1" dirty="0" smtClean="0">
                <a:solidFill>
                  <a:schemeClr val="bg1"/>
                </a:solidFill>
              </a:rPr>
              <a:t>Strategy Includes Regular </a:t>
            </a:r>
            <a:r>
              <a:rPr lang="en-US" sz="2800" b="1" dirty="0">
                <a:solidFill>
                  <a:schemeClr val="bg1"/>
                </a:solidFill>
              </a:rPr>
              <a:t>O</a:t>
            </a:r>
            <a:r>
              <a:rPr lang="en-US" sz="2800" b="1" dirty="0" smtClean="0">
                <a:solidFill>
                  <a:schemeClr val="bg1"/>
                </a:solidFill>
              </a:rPr>
              <a:t>pportunities </a:t>
            </a:r>
            <a:r>
              <a:rPr lang="en-US" sz="2800" b="1" dirty="0">
                <a:solidFill>
                  <a:schemeClr val="bg1"/>
                </a:solidFill>
              </a:rPr>
              <a:t>for </a:t>
            </a:r>
            <a:r>
              <a:rPr lang="en-US" sz="2800" b="1" dirty="0" smtClean="0">
                <a:solidFill>
                  <a:schemeClr val="bg1"/>
                </a:solidFill>
              </a:rPr>
              <a:t>Students </a:t>
            </a:r>
            <a:r>
              <a:rPr lang="en-US" sz="2800" b="1" dirty="0">
                <a:solidFill>
                  <a:schemeClr val="bg1"/>
                </a:solidFill>
              </a:rPr>
              <a:t>to </a:t>
            </a:r>
            <a:r>
              <a:rPr lang="en-US" sz="2800" b="1" dirty="0" smtClean="0">
                <a:solidFill>
                  <a:schemeClr val="bg1"/>
                </a:solidFill>
              </a:rPr>
              <a:t>Perform </a:t>
            </a:r>
            <a:r>
              <a:rPr lang="en-US" sz="2800" b="1" dirty="0">
                <a:solidFill>
                  <a:schemeClr val="bg1"/>
                </a:solidFill>
              </a:rPr>
              <a:t>and </a:t>
            </a:r>
            <a:r>
              <a:rPr lang="en-US" sz="2800" b="1" dirty="0" smtClean="0">
                <a:solidFill>
                  <a:schemeClr val="bg1"/>
                </a:solidFill>
              </a:rPr>
              <a:t>Get Feedback </a:t>
            </a:r>
            <a:r>
              <a:rPr lang="en-US" sz="2800" b="1" dirty="0">
                <a:solidFill>
                  <a:schemeClr val="bg1"/>
                </a:solidFill>
              </a:rPr>
              <a:t>on </a:t>
            </a:r>
            <a:r>
              <a:rPr lang="en-US" sz="2800" b="1" dirty="0" smtClean="0">
                <a:solidFill>
                  <a:schemeClr val="bg1"/>
                </a:solidFill>
              </a:rPr>
              <a:t>Appropriate Behaviors </a:t>
            </a:r>
            <a:r>
              <a:rPr lang="en-US" sz="2800" b="1" dirty="0">
                <a:solidFill>
                  <a:schemeClr val="bg1"/>
                </a:solidFill>
              </a:rPr>
              <a:t>and </a:t>
            </a:r>
            <a:r>
              <a:rPr lang="en-US" sz="2800" b="1" dirty="0" smtClean="0">
                <a:solidFill>
                  <a:schemeClr val="bg1"/>
                </a:solidFill>
              </a:rPr>
              <a:t>Skills </a:t>
            </a:r>
            <a:endParaRPr lang="en-US" sz="2800" dirty="0">
              <a:solidFill>
                <a:schemeClr val="bg1"/>
              </a:solidFill>
            </a:endParaRPr>
          </a:p>
          <a:p>
            <a:pPr algn="ctr"/>
            <a:endParaRPr lang="en-US" sz="3200" b="1" dirty="0">
              <a:solidFill>
                <a:srgbClr val="FFFFFF"/>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206047" y="1409700"/>
            <a:ext cx="838200" cy="838200"/>
          </a:xfrm>
          <a:prstGeom prst="rect">
            <a:avLst/>
          </a:prstGeom>
          <a:noFill/>
          <a:ln>
            <a:noFill/>
          </a:ln>
        </p:spPr>
      </p:pic>
    </p:spTree>
    <p:extLst>
      <p:ext uri="{BB962C8B-B14F-4D97-AF65-F5344CB8AC3E}">
        <p14:creationId xmlns:p14="http://schemas.microsoft.com/office/powerpoint/2010/main" val="38708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The </a:t>
            </a:r>
            <a:r>
              <a:rPr lang="en-US" dirty="0"/>
              <a:t>card functions to provide (a) visual prompts for appropriate behavior (expectations are written on the card) and (b) points or other written feedback.  </a:t>
            </a:r>
            <a:br>
              <a:rPr lang="en-US" dirty="0"/>
            </a:br>
            <a:endParaRPr lang="en-US" dirty="0"/>
          </a:p>
        </p:txBody>
      </p:sp>
      <p:sp>
        <p:nvSpPr>
          <p:cNvPr id="5" name="Subtitle 4"/>
          <p:cNvSpPr>
            <a:spLocks noGrp="1"/>
          </p:cNvSpPr>
          <p:nvPr>
            <p:ph type="subTitle" idx="1"/>
          </p:nvPr>
        </p:nvSpPr>
        <p:spPr>
          <a:xfrm>
            <a:off x="1524000" y="5257800"/>
            <a:ext cx="6400800" cy="1219200"/>
          </a:xfrm>
        </p:spPr>
        <p:txBody>
          <a:bodyPr/>
          <a:lstStyle/>
          <a:p>
            <a:pPr marL="342900" indent="-342900" algn="l">
              <a:buFont typeface="Arial"/>
              <a:buChar char="•"/>
            </a:pPr>
            <a:r>
              <a:rPr lang="en-US" dirty="0">
                <a:solidFill>
                  <a:srgbClr val="008F00"/>
                </a:solidFill>
              </a:rPr>
              <a:t>Positive adult interactions</a:t>
            </a:r>
          </a:p>
          <a:p>
            <a:pPr marL="342900" indent="-342900" algn="l">
              <a:buFont typeface="Arial"/>
              <a:buChar char="•"/>
            </a:pPr>
            <a:r>
              <a:rPr lang="en-US" dirty="0">
                <a:solidFill>
                  <a:srgbClr val="008F00"/>
                </a:solidFill>
              </a:rPr>
              <a:t>Constructive corrective feedback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40809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304800" y="1346200"/>
            <a:ext cx="8839200" cy="4940300"/>
          </a:xfrm>
        </p:spPr>
        <p:txBody>
          <a:bodyPr>
            <a:noAutofit/>
          </a:bodyPr>
          <a:lstStyle/>
          <a:p>
            <a:pPr>
              <a:lnSpc>
                <a:spcPct val="90000"/>
              </a:lnSpc>
            </a:pPr>
            <a:r>
              <a:rPr lang="en-US" sz="2800" dirty="0"/>
              <a:t>Use school-wide expectations  </a:t>
            </a:r>
            <a:endParaRPr lang="en-US" dirty="0"/>
          </a:p>
          <a:p>
            <a:pPr>
              <a:lnSpc>
                <a:spcPct val="90000"/>
              </a:lnSpc>
            </a:pPr>
            <a:r>
              <a:rPr lang="en-US" sz="2800" dirty="0"/>
              <a:t>Expectations stated positively</a:t>
            </a:r>
          </a:p>
          <a:p>
            <a:pPr>
              <a:lnSpc>
                <a:spcPct val="90000"/>
              </a:lnSpc>
            </a:pPr>
            <a:r>
              <a:rPr lang="en-US" sz="2800" dirty="0" smtClean="0"/>
              <a:t>Numeric Rating </a:t>
            </a:r>
            <a:r>
              <a:rPr lang="en-US" sz="2800" dirty="0"/>
              <a:t>scale vs. </a:t>
            </a:r>
          </a:p>
          <a:p>
            <a:pPr lvl="1">
              <a:lnSpc>
                <a:spcPct val="90000"/>
              </a:lnSpc>
            </a:pPr>
            <a:r>
              <a:rPr lang="en-US" dirty="0"/>
              <a:t>Ratings should be age appropriate</a:t>
            </a:r>
          </a:p>
          <a:p>
            <a:pPr lvl="1">
              <a:lnSpc>
                <a:spcPct val="90000"/>
              </a:lnSpc>
            </a:pPr>
            <a:r>
              <a:rPr lang="en-US" dirty="0" smtClean="0"/>
              <a:t>0-2 Scale for SWIS Compatibility  </a:t>
            </a:r>
            <a:endParaRPr lang="en-US" dirty="0"/>
          </a:p>
          <a:p>
            <a:pPr>
              <a:lnSpc>
                <a:spcPct val="90000"/>
              </a:lnSpc>
            </a:pPr>
            <a:r>
              <a:rPr lang="en-US" sz="2800" dirty="0"/>
              <a:t>Teacher and Student Friendly</a:t>
            </a:r>
          </a:p>
          <a:p>
            <a:pPr lvl="1">
              <a:lnSpc>
                <a:spcPct val="90000"/>
              </a:lnSpc>
            </a:pPr>
            <a:r>
              <a:rPr lang="en-US" dirty="0"/>
              <a:t>Circling versus writing &amp; place for teacher initials</a:t>
            </a:r>
          </a:p>
          <a:p>
            <a:pPr lvl="1">
              <a:lnSpc>
                <a:spcPct val="90000"/>
              </a:lnSpc>
            </a:pPr>
            <a:r>
              <a:rPr lang="en-US" dirty="0"/>
              <a:t>Consistent expectations </a:t>
            </a:r>
          </a:p>
          <a:p>
            <a:pPr>
              <a:lnSpc>
                <a:spcPct val="90000"/>
              </a:lnSpc>
            </a:pPr>
            <a:r>
              <a:rPr lang="en-US" sz="2800" dirty="0"/>
              <a:t>Data easy to summarize and determine if goal is </a:t>
            </a:r>
            <a:r>
              <a:rPr lang="en-US" sz="2800" dirty="0" smtClean="0"/>
              <a:t>met</a:t>
            </a:r>
          </a:p>
          <a:p>
            <a:pPr>
              <a:lnSpc>
                <a:spcPct val="90000"/>
              </a:lnSpc>
            </a:pPr>
            <a:r>
              <a:rPr lang="en-US" sz="2800" dirty="0" smtClean="0"/>
              <a:t>Consider collecting </a:t>
            </a:r>
            <a:r>
              <a:rPr lang="en-US" sz="2800" dirty="0"/>
              <a:t>b</a:t>
            </a:r>
            <a:r>
              <a:rPr lang="en-US" sz="2800" dirty="0" smtClean="0"/>
              <a:t>aseline </a:t>
            </a:r>
            <a:r>
              <a:rPr lang="en-US" sz="2800" dirty="0"/>
              <a:t>d</a:t>
            </a:r>
            <a:r>
              <a:rPr lang="en-US" sz="2800" dirty="0" smtClean="0"/>
              <a:t>ata </a:t>
            </a:r>
            <a:endParaRPr lang="en-US" sz="2800" dirty="0"/>
          </a:p>
        </p:txBody>
      </p:sp>
      <p:sp>
        <p:nvSpPr>
          <p:cNvPr id="4" name="Title 1"/>
          <p:cNvSpPr txBox="1">
            <a:spLocks/>
          </p:cNvSpPr>
          <p:nvPr/>
        </p:nvSpPr>
        <p:spPr>
          <a:xfrm>
            <a:off x="333296" y="90758"/>
            <a:ext cx="8429704" cy="931551"/>
          </a:xfrm>
          <a:prstGeom prst="rect">
            <a:avLst/>
          </a:prstGeom>
          <a:solidFill>
            <a:schemeClr val="bg1"/>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sz="4400" cap="none" dirty="0" smtClean="0">
                <a:solidFill>
                  <a:srgbClr val="008F00"/>
                </a:solidFill>
                <a:cs typeface="Calibri"/>
              </a:rPr>
              <a:t>Designing Daily Progress Reports</a:t>
            </a:r>
            <a:endParaRPr lang="en-US" sz="4400" cap="none" dirty="0">
              <a:solidFill>
                <a:srgbClr val="008F00"/>
              </a:solidFill>
              <a:cs typeface="Calibri"/>
            </a:endParaRPr>
          </a:p>
        </p:txBody>
      </p:sp>
      <p:sp>
        <p:nvSpPr>
          <p:cNvPr id="2" name="Smiley Face 1"/>
          <p:cNvSpPr/>
          <p:nvPr/>
        </p:nvSpPr>
        <p:spPr>
          <a:xfrm>
            <a:off x="4953000" y="2209800"/>
            <a:ext cx="609600" cy="472440"/>
          </a:xfrm>
          <a:prstGeom prst="smileyFace">
            <a:avLst>
              <a:gd name="adj" fmla="val 4653"/>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88955"/>
            <a:ext cx="990600" cy="990600"/>
          </a:xfrm>
          <a:prstGeom prst="rect">
            <a:avLst/>
          </a:prstGeom>
          <a:noFill/>
          <a:ln>
            <a:noFill/>
          </a:ln>
        </p:spPr>
      </p:pic>
    </p:spTree>
    <p:extLst>
      <p:ext uri="{BB962C8B-B14F-4D97-AF65-F5344CB8AC3E}">
        <p14:creationId xmlns:p14="http://schemas.microsoft.com/office/powerpoint/2010/main" val="142812703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rot="629489">
            <a:off x="3124200" y="3886200"/>
            <a:ext cx="3200400" cy="3200400"/>
          </a:xfrm>
          <a:prstGeom prst="rect">
            <a:avLst/>
          </a:prstGeom>
        </p:spPr>
      </p:pic>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4"/>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smtClean="0">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smtClean="0">
                  <a:solidFill>
                    <a:srgbClr val="FFFFFF"/>
                  </a:solidFill>
                  <a:latin typeface="+mn-lt"/>
                </a:rPr>
                <a:t>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3" name="Rectangle 12"/>
          <p:cNvSpPr/>
          <p:nvPr/>
        </p:nvSpPr>
        <p:spPr>
          <a:xfrm rot="1571284">
            <a:off x="5122280" y="3930001"/>
            <a:ext cx="4572000" cy="986937"/>
          </a:xfrm>
          <a:prstGeom prst="rect">
            <a:avLst/>
          </a:prstGeom>
        </p:spPr>
        <p:txBody>
          <a:bodyPr>
            <a:spAutoFit/>
          </a:bodyPr>
          <a:lstStyle/>
          <a:p>
            <a:pPr>
              <a:lnSpc>
                <a:spcPct val="90000"/>
              </a:lnSpc>
            </a:pPr>
            <a:endParaRPr lang="en-US" sz="3200" dirty="0" smtClean="0">
              <a:latin typeface="+mn-lt"/>
            </a:endParaRPr>
          </a:p>
          <a:p>
            <a:pPr algn="ctr">
              <a:lnSpc>
                <a:spcPct val="90000"/>
              </a:lnSpc>
            </a:pPr>
            <a:r>
              <a:rPr lang="en-US" sz="3200" dirty="0" smtClean="0">
                <a:latin typeface="+mn-lt"/>
              </a:rPr>
              <a:t>Evaluation Plan</a:t>
            </a:r>
            <a:endParaRPr lang="en-US" sz="3200" dirty="0">
              <a:latin typeface="+mn-lt"/>
            </a:endParaRPr>
          </a:p>
        </p:txBody>
      </p:sp>
      <p:pic>
        <p:nvPicPr>
          <p:cNvPr id="17" name="Picture 16"/>
          <p:cNvPicPr>
            <a:picLocks noChangeAspect="1"/>
          </p:cNvPicPr>
          <p:nvPr/>
        </p:nvPicPr>
        <p:blipFill>
          <a:blip r:embed="rId5"/>
          <a:stretch>
            <a:fillRect/>
          </a:stretch>
        </p:blipFill>
        <p:spPr>
          <a:xfrm rot="1571284">
            <a:off x="6468378" y="2583183"/>
            <a:ext cx="2849120" cy="2004936"/>
          </a:xfrm>
          <a:prstGeom prst="rect">
            <a:avLst/>
          </a:prstGeom>
        </p:spPr>
      </p:pic>
      <p:sp>
        <p:nvSpPr>
          <p:cNvPr id="20" name="Rectangle 19"/>
          <p:cNvSpPr/>
          <p:nvPr/>
        </p:nvSpPr>
        <p:spPr>
          <a:xfrm>
            <a:off x="2743200" y="6248400"/>
            <a:ext cx="4572000" cy="5437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pPr>
            <a:r>
              <a:rPr lang="en-US" sz="3200" b="1" dirty="0" smtClean="0"/>
              <a:t>Action Plan</a:t>
            </a:r>
            <a:endParaRPr lang="en-US" sz="3200" b="1" dirty="0"/>
          </a:p>
        </p:txBody>
      </p:sp>
      <p:sp>
        <p:nvSpPr>
          <p:cNvPr id="24"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smtClean="0">
                <a:solidFill>
                  <a:srgbClr val="008000"/>
                </a:solidFill>
                <a:latin typeface="+mj-lt"/>
              </a:rPr>
              <a:t> Tools!</a:t>
            </a:r>
            <a:endParaRPr lang="en-US" sz="5400" b="1" dirty="0">
              <a:solidFill>
                <a:srgbClr val="008000"/>
              </a:solidFill>
              <a:latin typeface="+mj-lt"/>
            </a:endParaRPr>
          </a:p>
        </p:txBody>
      </p:sp>
      <p:pic>
        <p:nvPicPr>
          <p:cNvPr id="23" name="Picture 22"/>
          <p:cNvPicPr>
            <a:picLocks noChangeAspect="1"/>
          </p:cNvPicPr>
          <p:nvPr/>
        </p:nvPicPr>
        <p:blipFill>
          <a:blip r:embed="rId6"/>
          <a:stretch>
            <a:fillRect/>
          </a:stretch>
        </p:blipFill>
        <p:spPr>
          <a:xfrm>
            <a:off x="8077200" y="609600"/>
            <a:ext cx="1066800" cy="1066800"/>
          </a:xfrm>
          <a:prstGeom prst="rect">
            <a:avLst/>
          </a:prstGeom>
        </p:spPr>
      </p:pic>
      <p:pic>
        <p:nvPicPr>
          <p:cNvPr id="18" name="Picture 17"/>
          <p:cNvPicPr>
            <a:picLocks noChangeAspect="1"/>
          </p:cNvPicPr>
          <p:nvPr/>
        </p:nvPicPr>
        <p:blipFill>
          <a:blip r:embed="rId7"/>
          <a:stretch>
            <a:fillRect/>
          </a:stretch>
        </p:blipFill>
        <p:spPr>
          <a:xfrm rot="20926396">
            <a:off x="63724" y="2573360"/>
            <a:ext cx="3285486" cy="3291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096398"/>
      </p:ext>
    </p:extLst>
  </p:cSld>
  <p:clrMapOvr>
    <a:masterClrMapping/>
  </p:clrMapOvr>
  <p:transition>
    <p:circl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solidFill>
                  <a:srgbClr val="008F00"/>
                </a:solidFill>
              </a:rPr>
              <a:t>DPR Rating System</a:t>
            </a:r>
          </a:p>
        </p:txBody>
      </p:sp>
      <p:sp>
        <p:nvSpPr>
          <p:cNvPr id="3" name="Content Placeholder 2"/>
          <p:cNvSpPr>
            <a:spLocks noGrp="1"/>
          </p:cNvSpPr>
          <p:nvPr>
            <p:ph idx="1"/>
          </p:nvPr>
        </p:nvSpPr>
        <p:spPr/>
        <p:txBody>
          <a:bodyPr/>
          <a:lstStyle/>
          <a:p>
            <a:pPr marL="0" indent="0">
              <a:buNone/>
            </a:pPr>
            <a:endParaRPr lang="en-US" dirty="0"/>
          </a:p>
          <a:p>
            <a:r>
              <a:rPr lang="en-US" dirty="0"/>
              <a:t>Define points </a:t>
            </a:r>
            <a:r>
              <a:rPr lang="en-US" i="1" dirty="0"/>
              <a:t>(for example)</a:t>
            </a:r>
          </a:p>
          <a:p>
            <a:pPr lvl="1"/>
            <a:r>
              <a:rPr lang="en-US" dirty="0"/>
              <a:t>2 = Met expectations with positive behavior with no more than one reminder during a period</a:t>
            </a:r>
          </a:p>
          <a:p>
            <a:pPr lvl="1"/>
            <a:r>
              <a:rPr lang="en-US" dirty="0"/>
              <a:t>1 = Needed 2-3 reminders/corrections during a period</a:t>
            </a:r>
          </a:p>
          <a:p>
            <a:pPr lvl="1"/>
            <a:r>
              <a:rPr lang="en-US" dirty="0"/>
              <a:t>0 = Needed 3 or more reminders or corrections during a period</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41886800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76303" y="1497297"/>
            <a:ext cx="8116329" cy="969496"/>
          </a:xfrm>
          <a:prstGeom prst="rect">
            <a:avLst/>
          </a:prstGeom>
          <a:solidFill>
            <a:schemeClr val="accent6">
              <a:lumMod val="20000"/>
              <a:lumOff val="80000"/>
            </a:schemeClr>
          </a:solidFill>
          <a:ln w="9525">
            <a:solidFill>
              <a:schemeClr val="accent1"/>
            </a:solidFill>
            <a:miter lim="800000"/>
            <a:headEnd/>
            <a:tailEnd/>
          </a:ln>
        </p:spPr>
        <p:txBody>
          <a:bodyPr wrap="square" anchor="ctr">
            <a:prstTxWarp prst="textNoShape">
              <a:avLst/>
            </a:prstTxWarp>
            <a:spAutoFit/>
          </a:bodyPr>
          <a:lstStyle/>
          <a:p>
            <a:pPr algn="ctr"/>
            <a:r>
              <a:rPr lang="en-US" sz="2000" b="1" dirty="0" smtClean="0">
                <a:solidFill>
                  <a:srgbClr val="4E4E4E"/>
                </a:solidFill>
                <a:latin typeface="Calibri" pitchFamily="-112" charset="0"/>
                <a:ea typeface="Times New Roman" pitchFamily="-112" charset="0"/>
                <a:cs typeface="Times New Roman" pitchFamily="-112" charset="0"/>
              </a:rPr>
              <a:t>CICO Form </a:t>
            </a:r>
            <a:endParaRPr lang="en-US" sz="2000" b="1" dirty="0">
              <a:solidFill>
                <a:srgbClr val="4E4E4E"/>
              </a:solidFill>
              <a:latin typeface="Calibri" pitchFamily="-112" charset="0"/>
              <a:ea typeface="Times New Roman" pitchFamily="-112" charset="0"/>
              <a:cs typeface="Times New Roman" pitchFamily="-112" charset="0"/>
            </a:endParaRPr>
          </a:p>
          <a:p>
            <a:endParaRPr lang="en-US" sz="500" b="1" dirty="0">
              <a:solidFill>
                <a:srgbClr val="4E4E4E"/>
              </a:solidFill>
              <a:latin typeface="Calibri" pitchFamily="-112" charset="0"/>
            </a:endParaRPr>
          </a:p>
          <a:p>
            <a:r>
              <a:rPr lang="en-US" sz="1600" dirty="0">
                <a:solidFill>
                  <a:srgbClr val="4E4E4E"/>
                </a:solidFill>
                <a:latin typeface="Calibri" pitchFamily="-112" charset="0"/>
                <a:ea typeface="Times New Roman" pitchFamily="-112" charset="0"/>
                <a:cs typeface="Times New Roman" pitchFamily="-112" charset="0"/>
              </a:rPr>
              <a:t>Name: </a:t>
            </a:r>
            <a:r>
              <a:rPr lang="en-US" sz="1600" dirty="0" smtClean="0">
                <a:solidFill>
                  <a:srgbClr val="4E4E4E"/>
                </a:solidFill>
                <a:latin typeface="Calibri" pitchFamily="-112" charset="0"/>
                <a:ea typeface="Times New Roman" pitchFamily="-112" charset="0"/>
                <a:cs typeface="Times New Roman" pitchFamily="-112" charset="0"/>
              </a:rPr>
              <a:t>________________                                                                           Date</a:t>
            </a:r>
            <a:r>
              <a:rPr lang="en-US" sz="1600" dirty="0">
                <a:solidFill>
                  <a:srgbClr val="4E4E4E"/>
                </a:solidFill>
                <a:latin typeface="Calibri" pitchFamily="-112" charset="0"/>
                <a:ea typeface="Times New Roman" pitchFamily="-112" charset="0"/>
                <a:cs typeface="Times New Roman" pitchFamily="-112" charset="0"/>
              </a:rPr>
              <a:t>: ______________</a:t>
            </a:r>
            <a:endParaRPr lang="en-US" sz="1600" dirty="0">
              <a:solidFill>
                <a:srgbClr val="4E4E4E"/>
              </a:solidFill>
              <a:latin typeface="Calibri" pitchFamily="-112" charset="0"/>
            </a:endParaRPr>
          </a:p>
          <a:p>
            <a:r>
              <a:rPr lang="en-US" sz="1600" dirty="0" smtClean="0">
                <a:solidFill>
                  <a:srgbClr val="4E4E4E"/>
                </a:solidFill>
                <a:latin typeface="Calibri" pitchFamily="-112" charset="0"/>
                <a:ea typeface="Times New Roman" pitchFamily="-112" charset="0"/>
                <a:cs typeface="Times New Roman" pitchFamily="-112" charset="0"/>
              </a:rPr>
              <a:t>2 </a:t>
            </a:r>
            <a:r>
              <a:rPr lang="en-US" sz="1600" dirty="0">
                <a:solidFill>
                  <a:srgbClr val="4E4E4E"/>
                </a:solidFill>
                <a:latin typeface="Calibri" pitchFamily="-112" charset="0"/>
                <a:ea typeface="Times New Roman" pitchFamily="-112" charset="0"/>
                <a:cs typeface="Times New Roman" pitchFamily="-112" charset="0"/>
              </a:rPr>
              <a:t>= great  1 = OK  0= hard </a:t>
            </a:r>
            <a:r>
              <a:rPr lang="en-US" sz="1600" dirty="0" smtClean="0">
                <a:solidFill>
                  <a:srgbClr val="4E4E4E"/>
                </a:solidFill>
                <a:latin typeface="Calibri" pitchFamily="-112" charset="0"/>
                <a:ea typeface="Times New Roman" pitchFamily="-112" charset="0"/>
                <a:cs typeface="Times New Roman" pitchFamily="-112" charset="0"/>
              </a:rPr>
              <a:t>time</a:t>
            </a:r>
            <a:endParaRPr lang="en-US" sz="1600" dirty="0">
              <a:solidFill>
                <a:srgbClr val="4E4E4E"/>
              </a:solidFill>
              <a:latin typeface="Calibri" pitchFamily="-112" charset="0"/>
            </a:endParaRPr>
          </a:p>
        </p:txBody>
      </p:sp>
      <p:graphicFrame>
        <p:nvGraphicFramePr>
          <p:cNvPr id="28675" name="Group 3"/>
          <p:cNvGraphicFramePr>
            <a:graphicFrameLocks noGrp="1"/>
          </p:cNvGraphicFramePr>
          <p:nvPr>
            <p:extLst/>
          </p:nvPr>
        </p:nvGraphicFramePr>
        <p:xfrm>
          <a:off x="476303" y="2484120"/>
          <a:ext cx="8116328" cy="3581718"/>
        </p:xfrm>
        <a:graphic>
          <a:graphicData uri="http://schemas.openxmlformats.org/drawingml/2006/table">
            <a:tbl>
              <a:tblPr/>
              <a:tblGrid>
                <a:gridCol w="2196131"/>
                <a:gridCol w="1973399"/>
                <a:gridCol w="1973399"/>
                <a:gridCol w="1973399"/>
              </a:tblGrid>
              <a:tr h="7333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4E4E4E"/>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4E4E4E"/>
                          </a:solidFill>
                          <a:effectLst/>
                          <a:latin typeface="Calibri"/>
                          <a:cs typeface="Calibri"/>
                        </a:rPr>
                        <a:t>Safe</a:t>
                      </a:r>
                      <a:endParaRPr kumimoji="0" lang="en-US" sz="1800" b="0" i="0" u="none" strike="noStrike" cap="none" normalizeH="0" baseline="0" dirty="0" smtClean="0">
                        <a:ln>
                          <a:noFill/>
                        </a:ln>
                        <a:solidFill>
                          <a:srgbClr val="4E4E4E"/>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4E4E4E"/>
                          </a:solidFill>
                          <a:effectLst/>
                          <a:latin typeface="Calibri"/>
                          <a:cs typeface="Calibri"/>
                        </a:rPr>
                        <a:t>Responsible</a:t>
                      </a:r>
                      <a:endParaRPr kumimoji="0" lang="en-US" sz="1800" b="0" i="0" u="none" strike="noStrike" cap="none" normalizeH="0" baseline="0" dirty="0" smtClean="0">
                        <a:ln>
                          <a:noFill/>
                        </a:ln>
                        <a:solidFill>
                          <a:srgbClr val="4E4E4E"/>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4E4E4E"/>
                          </a:solidFill>
                          <a:effectLst/>
                          <a:latin typeface="Calibri"/>
                          <a:cs typeface="Calibri"/>
                        </a:rPr>
                        <a:t>Respectful</a:t>
                      </a:r>
                      <a:endParaRPr kumimoji="0" lang="en-US" sz="1800" b="0" i="0" u="none" strike="noStrike" cap="none" normalizeH="0" baseline="0" dirty="0" smtClean="0">
                        <a:ln>
                          <a:noFill/>
                        </a:ln>
                        <a:solidFill>
                          <a:srgbClr val="4E4E4E"/>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2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Check In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7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Before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Recess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7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Before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Lunch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6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After Recess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6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Check Out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   2       1      0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68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Today’s goal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E4E4E"/>
                          </a:solidFill>
                          <a:effectLst/>
                          <a:latin typeface="Calibri"/>
                          <a:cs typeface="Calibri"/>
                        </a:rPr>
                        <a:t>Today’s total points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tr>
            </a:tbl>
          </a:graphicData>
        </a:graphic>
      </p:graphicFrame>
      <p:sp>
        <p:nvSpPr>
          <p:cNvPr id="49195" name="Rectangle 43"/>
          <p:cNvSpPr>
            <a:spLocks noChangeArrowheads="1"/>
          </p:cNvSpPr>
          <p:nvPr/>
        </p:nvSpPr>
        <p:spPr bwMode="auto">
          <a:xfrm>
            <a:off x="2133600" y="6075262"/>
            <a:ext cx="1263762" cy="369332"/>
          </a:xfrm>
          <a:prstGeom prst="rect">
            <a:avLst/>
          </a:prstGeom>
          <a:noFill/>
          <a:ln w="9525">
            <a:noFill/>
            <a:miter lim="800000"/>
            <a:headEnd/>
            <a:tailEnd/>
          </a:ln>
        </p:spPr>
        <p:txBody>
          <a:bodyPr wrap="none" anchor="ctr">
            <a:prstTxWarp prst="textNoShape">
              <a:avLst/>
            </a:prstTxWarp>
            <a:spAutoFit/>
          </a:bodyPr>
          <a:lstStyle/>
          <a:p>
            <a:r>
              <a:rPr lang="en-US" dirty="0">
                <a:solidFill>
                  <a:srgbClr val="4E4E4E"/>
                </a:solidFill>
                <a:latin typeface="Calibri" pitchFamily="-112" charset="0"/>
                <a:ea typeface="Times New Roman" pitchFamily="-112" charset="0"/>
                <a:cs typeface="Times New Roman" pitchFamily="-112" charset="0"/>
              </a:rPr>
              <a:t>Comments:</a:t>
            </a:r>
            <a:endParaRPr lang="en-US" dirty="0">
              <a:solidFill>
                <a:srgbClr val="4E4E4E"/>
              </a:solidFill>
              <a:latin typeface="Calibri" pitchFamily="-112" charset="0"/>
            </a:endParaRPr>
          </a:p>
        </p:txBody>
      </p:sp>
      <p:sp>
        <p:nvSpPr>
          <p:cNvPr id="7" name="Down Arrow 6"/>
          <p:cNvSpPr/>
          <p:nvPr/>
        </p:nvSpPr>
        <p:spPr>
          <a:xfrm>
            <a:off x="3392492" y="1609704"/>
            <a:ext cx="484188"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srgbClr val="FF0000"/>
              </a:solidFill>
            </a:endParaRPr>
          </a:p>
        </p:txBody>
      </p:sp>
      <p:sp>
        <p:nvSpPr>
          <p:cNvPr id="8" name="Down Arrow 7"/>
          <p:cNvSpPr/>
          <p:nvPr/>
        </p:nvSpPr>
        <p:spPr>
          <a:xfrm>
            <a:off x="5330816" y="1649388"/>
            <a:ext cx="484188"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9" name="Down Arrow 8"/>
          <p:cNvSpPr/>
          <p:nvPr/>
        </p:nvSpPr>
        <p:spPr>
          <a:xfrm>
            <a:off x="7351708" y="1629546"/>
            <a:ext cx="484188"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0" name="Title 1"/>
          <p:cNvSpPr txBox="1">
            <a:spLocks/>
          </p:cNvSpPr>
          <p:nvPr/>
        </p:nvSpPr>
        <p:spPr>
          <a:xfrm>
            <a:off x="286832" y="218266"/>
            <a:ext cx="8305800" cy="1308919"/>
          </a:xfrm>
          <a:prstGeom prst="rect">
            <a:avLst/>
          </a:prstGeom>
          <a:solidFill>
            <a:schemeClr val="bg1"/>
          </a:solidFill>
        </p:spPr>
        <p:txBody>
          <a:bodyPr vert="horz" wrap="square" lIns="91440" tIns="45720" rIns="91440" bIns="45720" numCol="1" rtlCol="0" anchor="b" anchorCtr="0" compatLnSpc="1">
            <a:prstTxWarp prst="textNoShape">
              <a:avLst/>
            </a:prstTxWarp>
            <a:normAutofit fontScale="92500" lnSpcReduction="2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cap="none" dirty="0" smtClean="0">
                <a:solidFill>
                  <a:srgbClr val="008F00"/>
                </a:solidFill>
                <a:latin typeface="Calibri"/>
                <a:cs typeface="Calibri"/>
              </a:rPr>
              <a:t>Check in/Check Out Form (Daily Progress Report)</a:t>
            </a:r>
          </a:p>
          <a:p>
            <a:pPr>
              <a:defRPr/>
            </a:pPr>
            <a:endParaRPr lang="en-US" sz="2600" cap="none" dirty="0" smtClean="0">
              <a:solidFill>
                <a:srgbClr val="008F00"/>
              </a:solidFill>
              <a:latin typeface="Calibri"/>
              <a:cs typeface="Calibri"/>
            </a:endParaRPr>
          </a:p>
          <a:p>
            <a:pPr>
              <a:defRPr/>
            </a:pPr>
            <a:r>
              <a:rPr lang="en-US" cap="none" dirty="0" smtClean="0">
                <a:solidFill>
                  <a:srgbClr val="008F00"/>
                </a:solidFill>
                <a:latin typeface="Calibri"/>
                <a:cs typeface="Calibri"/>
              </a:rPr>
              <a:t>Review of Example 2</a:t>
            </a:r>
            <a:endParaRPr lang="en-US" cap="none" dirty="0">
              <a:solidFill>
                <a:srgbClr val="008F00"/>
              </a:solidFill>
              <a:latin typeface="Calibri"/>
              <a:cs typeface="Calibri"/>
            </a:endParaRPr>
          </a:p>
        </p:txBody>
      </p:sp>
      <p:sp>
        <p:nvSpPr>
          <p:cNvPr id="11" name="Rectangle 10"/>
          <p:cNvSpPr/>
          <p:nvPr/>
        </p:nvSpPr>
        <p:spPr>
          <a:xfrm rot="21101705">
            <a:off x="478772" y="4076882"/>
            <a:ext cx="4747326" cy="1569660"/>
          </a:xfrm>
          <a:prstGeom prst="rect">
            <a:avLst/>
          </a:prstGeom>
          <a:solidFill>
            <a:srgbClr val="FFFF00"/>
          </a:solidFill>
          <a:ln>
            <a:solidFill>
              <a:srgbClr val="0172A7"/>
            </a:solidFill>
          </a:ln>
        </p:spPr>
        <p:txBody>
          <a:bodyPr wrap="square">
            <a:spAutoFit/>
          </a:bodyPr>
          <a:lstStyle/>
          <a:p>
            <a:pPr algn="ctr"/>
            <a:endParaRPr lang="en-US" sz="2400" b="1" dirty="0" smtClean="0">
              <a:solidFill>
                <a:srgbClr val="4E4E4E"/>
              </a:solidFill>
              <a:latin typeface="Calibri"/>
              <a:ea typeface="ＭＳ Ｐゴシック" pitchFamily="-112" charset="-128"/>
              <a:cs typeface="Calibri"/>
            </a:endParaRPr>
          </a:p>
          <a:p>
            <a:pPr algn="ctr"/>
            <a:r>
              <a:rPr lang="en-US" sz="2400" b="1" dirty="0" smtClean="0">
                <a:solidFill>
                  <a:srgbClr val="4E4E4E"/>
                </a:solidFill>
                <a:latin typeface="Calibri"/>
                <a:ea typeface="ＭＳ Ｐゴシック" pitchFamily="-112" charset="-128"/>
                <a:cs typeface="Calibri"/>
              </a:rPr>
              <a:t>Behaviors listed are linked to school-wide expectations</a:t>
            </a:r>
          </a:p>
          <a:p>
            <a:pPr algn="ctr"/>
            <a:endParaRPr lang="en-US" sz="2400" dirty="0">
              <a:solidFill>
                <a:srgbClr val="4E4E4E"/>
              </a:solidFill>
              <a:latin typeface="Calibri"/>
              <a:ea typeface="ＭＳ Ｐゴシック" pitchFamily="-112" charset="-128"/>
              <a:cs typeface="Calibri"/>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349966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1195388"/>
            <a:ext cx="7077075" cy="44672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spTree>
    <p:extLst>
      <p:ext uri="{BB962C8B-B14F-4D97-AF65-F5344CB8AC3E}">
        <p14:creationId xmlns:p14="http://schemas.microsoft.com/office/powerpoint/2010/main" val="16679434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491" y="228600"/>
            <a:ext cx="8229600" cy="1447800"/>
          </a:xfrm>
          <a:solidFill>
            <a:srgbClr val="008F00"/>
          </a:solidFill>
        </p:spPr>
        <p:txBody>
          <a:bodyPr/>
          <a:lstStyle/>
          <a:p>
            <a:r>
              <a:rPr lang="en-US" sz="3600" dirty="0" smtClean="0">
                <a:solidFill>
                  <a:schemeClr val="bg1"/>
                </a:solidFill>
              </a:rPr>
              <a:t>Integration with Additional Interventions </a:t>
            </a:r>
            <a:r>
              <a:rPr lang="en-US" dirty="0" smtClean="0">
                <a:solidFill>
                  <a:schemeClr val="bg1"/>
                </a:solidFill>
              </a:rPr>
              <a:t/>
            </a:r>
            <a:br>
              <a:rPr lang="en-US" dirty="0" smtClean="0">
                <a:solidFill>
                  <a:schemeClr val="bg1"/>
                </a:solidFill>
              </a:rPr>
            </a:br>
            <a:r>
              <a:rPr lang="en-US" sz="2000" dirty="0" smtClean="0">
                <a:solidFill>
                  <a:schemeClr val="bg1"/>
                </a:solidFill>
              </a:rPr>
              <a:t>(Eber, 2016) </a:t>
            </a:r>
            <a:endParaRPr lang="en-US" sz="2000"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769998" y="1676400"/>
            <a:ext cx="7908093" cy="492252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153400" y="952500"/>
            <a:ext cx="990600" cy="990600"/>
          </a:xfrm>
          <a:prstGeom prst="rect">
            <a:avLst/>
          </a:prstGeom>
          <a:noFill/>
          <a:ln>
            <a:noFill/>
          </a:ln>
        </p:spPr>
      </p:pic>
    </p:spTree>
    <p:extLst>
      <p:ext uri="{BB962C8B-B14F-4D97-AF65-F5344CB8AC3E}">
        <p14:creationId xmlns:p14="http://schemas.microsoft.com/office/powerpoint/2010/main" val="35746788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123906" name="Rectangle 4"/>
          <p:cNvSpPr>
            <a:spLocks noChangeArrowheads="1"/>
          </p:cNvSpPr>
          <p:nvPr/>
        </p:nvSpPr>
        <p:spPr bwMode="auto">
          <a:xfrm>
            <a:off x="3556000" y="936209"/>
            <a:ext cx="1678519" cy="677108"/>
          </a:xfrm>
          <a:prstGeom prst="rect">
            <a:avLst/>
          </a:prstGeom>
          <a:noFill/>
          <a:ln w="12700">
            <a:noFill/>
            <a:miter lim="800000"/>
            <a:headEnd type="none" w="sm" len="sm"/>
            <a:tailEnd type="none" w="sm" len="sm"/>
          </a:ln>
        </p:spPr>
        <p:txBody>
          <a:bodyPr wrap="none" lIns="0" tIns="0" rIns="0" bIns="0" anchor="ctr">
            <a:prstTxWarp prst="textNoShape">
              <a:avLst/>
            </a:prstTxWarp>
            <a:spAutoFit/>
          </a:bodyPr>
          <a:lstStyle/>
          <a:p>
            <a:pPr algn="l"/>
            <a:r>
              <a:rPr lang="en-US" sz="2000" b="1" dirty="0">
                <a:solidFill>
                  <a:srgbClr val="000000"/>
                </a:solidFill>
                <a:latin typeface="Calibri"/>
                <a:ea typeface="Times New Roman" pitchFamily="32" charset="0"/>
                <a:cs typeface="Calibri"/>
              </a:rPr>
              <a:t>KENNEDY CARD</a:t>
            </a:r>
          </a:p>
          <a:p>
            <a:pPr algn="l"/>
            <a:endParaRPr lang="en-US" sz="2400" b="1" dirty="0">
              <a:solidFill>
                <a:srgbClr val="000000"/>
              </a:solidFill>
              <a:latin typeface="Calibri"/>
              <a:cs typeface="Calibri"/>
            </a:endParaRPr>
          </a:p>
        </p:txBody>
      </p:sp>
      <p:graphicFrame>
        <p:nvGraphicFramePr>
          <p:cNvPr id="417224" name="Group 456"/>
          <p:cNvGraphicFramePr>
            <a:graphicFrameLocks noGrp="1"/>
          </p:cNvGraphicFramePr>
          <p:nvPr>
            <p:extLst/>
          </p:nvPr>
        </p:nvGraphicFramePr>
        <p:xfrm>
          <a:off x="395288" y="1295399"/>
          <a:ext cx="8355012" cy="4876798"/>
        </p:xfrm>
        <a:graphic>
          <a:graphicData uri="http://schemas.openxmlformats.org/drawingml/2006/table">
            <a:tbl>
              <a:tblPr/>
              <a:tblGrid>
                <a:gridCol w="696912"/>
                <a:gridCol w="685800"/>
                <a:gridCol w="742950"/>
                <a:gridCol w="4857750"/>
                <a:gridCol w="685800"/>
                <a:gridCol w="685800"/>
              </a:tblGrid>
              <a:tr h="2871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Name _____________________________________________________</a:t>
                      </a:r>
                      <a:endParaRPr kumimoji="0" lang="en-US" sz="1000" b="0" i="0" u="none" strike="noStrike" cap="none" normalizeH="0" baseline="0">
                        <a:ln>
                          <a:noFill/>
                        </a:ln>
                        <a:solidFill>
                          <a:srgbClr val="000000"/>
                        </a:solidFill>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7330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Materials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To Class</a:t>
                      </a:r>
                      <a:endParaRPr kumimoji="0" lang="en-US" sz="1000" b="0" i="0" u="none" strike="noStrike" cap="none" normalizeH="0" baseline="0">
                        <a:ln>
                          <a:noFill/>
                        </a:ln>
                        <a:solidFill>
                          <a:srgbClr val="000000"/>
                        </a:solidFill>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Worked and Let Others Work</a:t>
                      </a:r>
                      <a:endParaRPr kumimoji="0" lang="en-US" sz="1000" b="0" i="0" u="none" strike="noStrike" cap="none" normalizeH="0" baseline="0">
                        <a:ln>
                          <a:noFill/>
                        </a:ln>
                        <a:solidFill>
                          <a:srgbClr val="000000"/>
                        </a:solidFill>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Follow Directions the First Time</a:t>
                      </a:r>
                      <a:endParaRPr kumimoji="0" lang="en-US" sz="1000" b="0" i="0" u="none" strike="noStrike" cap="none" normalizeH="0" baseline="0">
                        <a:ln>
                          <a:noFill/>
                        </a:ln>
                        <a:solidFill>
                          <a:srgbClr val="000000"/>
                        </a:solidFill>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Teacher</a:t>
                      </a:r>
                      <a:endParaRPr kumimoji="0" lang="en-US" sz="1000" b="0" i="0" u="none" strike="noStrike" cap="none" normalizeH="0" baseline="0">
                        <a:ln>
                          <a:noFill/>
                        </a:ln>
                        <a:solidFill>
                          <a:srgbClr val="000000"/>
                        </a:solidFill>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Parent</a:t>
                      </a:r>
                      <a:endParaRPr kumimoji="0" lang="en-US" sz="1000" b="0" i="0" u="none" strike="noStrike" cap="none" normalizeH="0" baseline="0">
                        <a:ln>
                          <a:noFill/>
                        </a:ln>
                        <a:solidFill>
                          <a:srgbClr val="000000"/>
                        </a:solidFill>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28386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a:ea typeface="Times New Roman" pitchFamily="-110" charset="0"/>
                          <a:cs typeface="Calibri"/>
                        </a:rPr>
                        <a:t>No</a:t>
                      </a:r>
                      <a:endParaRPr kumimoji="0" lang="en-US" sz="1000" b="0" i="0" u="none" strike="noStrike" cap="none" normalizeH="0" baseline="0" dirty="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Assignments:</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289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Wow,</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28386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Assignments:</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289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Wow,</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28386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Assignments:</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289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Wow,</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28386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Assignments:</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289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Wow,</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28386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Assignments:</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289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Wow,</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28386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No</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Assignments:</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289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a:ea typeface="Times New Roman" pitchFamily="-110" charset="0"/>
                          <a:cs typeface="Calibri"/>
                        </a:rPr>
                        <a:t>Wow,</a:t>
                      </a:r>
                      <a:endParaRPr kumimoji="0" lang="en-US" sz="1000" b="0" i="0" u="none" strike="noStrike" cap="none" normalizeH="0" baseline="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4143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a:ea typeface="Times New Roman" pitchFamily="-110" charset="0"/>
                          <a:cs typeface="Calibri"/>
                        </a:rPr>
                        <a:t>= _____                 Goal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a:ea typeface="Times New Roman" pitchFamily="-110" charset="0"/>
                          <a:cs typeface="Calibri"/>
                        </a:rPr>
                        <a:t>      36</a:t>
                      </a:r>
                      <a:endParaRPr kumimoji="0" lang="en-US" sz="1000" b="0" i="0" u="none" strike="noStrike" cap="none" normalizeH="0" baseline="0" dirty="0">
                        <a:ln>
                          <a:noFill/>
                        </a:ln>
                        <a:solidFill>
                          <a:srgbClr val="000000"/>
                        </a:solidFill>
                        <a:effectLst/>
                        <a:latin typeface="Calibri"/>
                        <a:cs typeface="Calibri"/>
                      </a:endParaRPr>
                    </a:p>
                  </a:txBody>
                  <a:tcPr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None/>
                        <a:tabLst/>
                      </a:pPr>
                      <a:endParaRPr kumimoji="0" lang="en-US" sz="1000" b="0" i="0" u="none" strike="noStrike" cap="none" normalizeH="0" baseline="0" dirty="0">
                        <a:ln>
                          <a:noFill/>
                        </a:ln>
                        <a:solidFill>
                          <a:srgbClr val="000000"/>
                        </a:solidFill>
                        <a:effectLst>
                          <a:outerShdw blurRad="38100" dist="38100" dir="2700000" algn="tl">
                            <a:srgbClr val="FFFFFF"/>
                          </a:outerShdw>
                        </a:effectLst>
                        <a:latin typeface="Calibri"/>
                        <a:cs typeface="Calibri"/>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bl>
          </a:graphicData>
        </a:graphic>
      </p:graphicFrame>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314562466"/>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50177" name="Slide Number Placeholder 1"/>
          <p:cNvSpPr>
            <a:spLocks noGrp="1"/>
          </p:cNvSpPr>
          <p:nvPr>
            <p:ph type="sldNum" sz="quarter" idx="4294967295"/>
          </p:nvPr>
        </p:nvSpPr>
        <p:spPr>
          <a:xfrm>
            <a:off x="6553200" y="6356350"/>
            <a:ext cx="1752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4D2260-E3E6-614D-BD42-0990E4C5F97B}" type="slidenum">
              <a:rPr lang="en-US" sz="1000">
                <a:latin typeface="Tw Cen MT"/>
              </a:rPr>
              <a:pPr/>
              <a:t>95</a:t>
            </a:fld>
            <a:endParaRPr lang="en-US" sz="1000" dirty="0">
              <a:latin typeface="Tw Cen MT"/>
            </a:endParaRPr>
          </a:p>
        </p:txBody>
      </p:sp>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9144000" cy="536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p:cNvSpPr/>
          <p:nvPr/>
        </p:nvSpPr>
        <p:spPr>
          <a:xfrm>
            <a:off x="381000" y="4699964"/>
            <a:ext cx="8459070" cy="1656386"/>
          </a:xfrm>
          <a:prstGeom prst="ellipse">
            <a:avLst/>
          </a:prstGeom>
          <a:solidFill>
            <a:srgbClr val="FFFFFF"/>
          </a:solid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Tw Cen MT"/>
            </a:endParaRPr>
          </a:p>
        </p:txBody>
      </p:sp>
      <p:sp>
        <p:nvSpPr>
          <p:cNvPr id="3" name="TextBox 2"/>
          <p:cNvSpPr txBox="1"/>
          <p:nvPr/>
        </p:nvSpPr>
        <p:spPr>
          <a:xfrm>
            <a:off x="1930111" y="5038530"/>
            <a:ext cx="5656642" cy="1200328"/>
          </a:xfrm>
          <a:prstGeom prst="rect">
            <a:avLst/>
          </a:prstGeom>
          <a:noFill/>
        </p:spPr>
        <p:txBody>
          <a:bodyPr wrap="square" rtlCol="0">
            <a:spAutoFit/>
          </a:bodyPr>
          <a:lstStyle/>
          <a:p>
            <a:pPr algn="ctr"/>
            <a:r>
              <a:rPr lang="en-US" sz="2400" b="1" dirty="0">
                <a:solidFill>
                  <a:schemeClr val="accent6"/>
                </a:solidFill>
                <a:latin typeface="Tw Cen MT"/>
                <a:cs typeface="Tw Cen MT"/>
              </a:rPr>
              <a:t>CAUTION!  Refer to next slide for precautions regarding comments on DPR cards.</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391446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55" y="267258"/>
            <a:ext cx="8257568" cy="915357"/>
          </a:xfrm>
          <a:solidFill>
            <a:schemeClr val="bg1"/>
          </a:solidFill>
        </p:spPr>
        <p:txBody>
          <a:bodyPr>
            <a:normAutofit/>
          </a:bodyPr>
          <a:lstStyle/>
          <a:p>
            <a:r>
              <a:rPr lang="en-US" dirty="0">
                <a:solidFill>
                  <a:srgbClr val="008F00"/>
                </a:solidFill>
              </a:rPr>
              <a:t>DPR Card </a:t>
            </a:r>
            <a:r>
              <a:rPr lang="en-US" b="1" dirty="0">
                <a:solidFill>
                  <a:srgbClr val="008F00"/>
                </a:solidFill>
              </a:rPr>
              <a:t>Comment</a:t>
            </a:r>
            <a:r>
              <a:rPr lang="en-US" dirty="0">
                <a:solidFill>
                  <a:srgbClr val="008F00"/>
                </a:solidFill>
              </a:rPr>
              <a:t>- Cautions!</a:t>
            </a:r>
          </a:p>
        </p:txBody>
      </p:sp>
      <p:sp>
        <p:nvSpPr>
          <p:cNvPr id="3" name="Content Placeholder 2"/>
          <p:cNvSpPr>
            <a:spLocks noGrp="1"/>
          </p:cNvSpPr>
          <p:nvPr>
            <p:ph idx="1"/>
          </p:nvPr>
        </p:nvSpPr>
        <p:spPr>
          <a:xfrm>
            <a:off x="298455" y="1466507"/>
            <a:ext cx="8257568" cy="5101129"/>
          </a:xfrm>
        </p:spPr>
        <p:txBody>
          <a:bodyPr>
            <a:normAutofit fontScale="92500" lnSpcReduction="10000"/>
          </a:bodyPr>
          <a:lstStyle/>
          <a:p>
            <a:r>
              <a:rPr lang="en-US" sz="3000" dirty="0"/>
              <a:t>Be careful about allowing space for open comments on the DPR.  This is meant to be a </a:t>
            </a:r>
            <a:r>
              <a:rPr lang="en-US" sz="3000" b="1" dirty="0"/>
              <a:t>data tracking tool</a:t>
            </a:r>
            <a:r>
              <a:rPr lang="en-US" sz="3000" dirty="0"/>
              <a:t>.  Allowing space for comments </a:t>
            </a:r>
            <a:r>
              <a:rPr lang="en-US" sz="3000" dirty="0" smtClean="0"/>
              <a:t>can:</a:t>
            </a:r>
            <a:endParaRPr lang="en-US" sz="3000" dirty="0"/>
          </a:p>
          <a:p>
            <a:pPr lvl="1"/>
            <a:r>
              <a:rPr lang="en-US" dirty="0"/>
              <a:t>Prompt adults to write something negative</a:t>
            </a:r>
          </a:p>
          <a:p>
            <a:pPr lvl="1"/>
            <a:r>
              <a:rPr lang="en-US" dirty="0"/>
              <a:t>Discourages staff from having the verbal interaction with student (allows them to only write it)</a:t>
            </a:r>
          </a:p>
          <a:p>
            <a:pPr lvl="1"/>
            <a:r>
              <a:rPr lang="en-US" dirty="0"/>
              <a:t>Parents/families tend to “use” these comments with their student in ways they not intended</a:t>
            </a:r>
          </a:p>
          <a:p>
            <a:pPr lvl="1"/>
            <a:r>
              <a:rPr lang="en-US" dirty="0"/>
              <a:t>We lose opportunity to re-teach if we are only using written </a:t>
            </a:r>
            <a:r>
              <a:rPr lang="en-US" dirty="0" smtClean="0"/>
              <a:t>comments</a:t>
            </a:r>
          </a:p>
          <a:p>
            <a:r>
              <a:rPr lang="en-US" dirty="0" smtClean="0"/>
              <a:t>However, space can also be a prompt to write positive comments! </a:t>
            </a:r>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35700084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p:cNvSpPr>
          <p:nvPr>
            <p:ph type="body" idx="4294967295"/>
          </p:nvPr>
        </p:nvSpPr>
        <p:spPr>
          <a:xfrm>
            <a:off x="286832" y="1219200"/>
            <a:ext cx="7942768" cy="4910138"/>
          </a:xfrm>
        </p:spPr>
        <p:txBody>
          <a:bodyPr>
            <a:normAutofit fontScale="47500" lnSpcReduction="20000"/>
          </a:bodyPr>
          <a:lstStyle/>
          <a:p>
            <a:r>
              <a:rPr lang="en-US" sz="5100" b="0" dirty="0" smtClean="0">
                <a:solidFill>
                  <a:srgbClr val="4E4E4E"/>
                </a:solidFill>
                <a:ea typeface="ＭＳ Ｐゴシック" pitchFamily="32" charset="-128"/>
                <a:cs typeface="Calibri"/>
              </a:rPr>
              <a:t>Consider how students will be acknowledged for displaying expected behavior:</a:t>
            </a:r>
          </a:p>
          <a:p>
            <a:pPr lvl="1" indent="-342900">
              <a:buFont typeface="Arial"/>
              <a:buChar char="•"/>
            </a:pPr>
            <a:r>
              <a:rPr lang="en-US" sz="5100" b="0" dirty="0" smtClean="0">
                <a:solidFill>
                  <a:srgbClr val="4E4E4E"/>
                </a:solidFill>
                <a:ea typeface="ＭＳ Ｐゴシック" pitchFamily="32" charset="-128"/>
                <a:cs typeface="Calibri"/>
              </a:rPr>
              <a:t>Will you use a point system, token economy, other?</a:t>
            </a:r>
          </a:p>
          <a:p>
            <a:pPr lvl="1" indent="-342900">
              <a:buFont typeface="Arial"/>
              <a:buChar char="•"/>
            </a:pPr>
            <a:r>
              <a:rPr lang="en-US" sz="5100" b="0" dirty="0" smtClean="0">
                <a:solidFill>
                  <a:srgbClr val="4E4E4E"/>
                </a:solidFill>
                <a:ea typeface="ＭＳ Ｐゴシック" pitchFamily="32" charset="-128"/>
                <a:cs typeface="Calibri"/>
              </a:rPr>
              <a:t>What will students receive if/when they trade in points or tokens?</a:t>
            </a:r>
          </a:p>
          <a:p>
            <a:pPr marL="342900" indent="-342900">
              <a:buFont typeface="Arial"/>
              <a:buChar char="•"/>
            </a:pPr>
            <a:r>
              <a:rPr lang="en-US" sz="5100" b="0" dirty="0" smtClean="0">
                <a:solidFill>
                  <a:srgbClr val="4E4E4E"/>
                </a:solidFill>
                <a:ea typeface="ＭＳ Ｐゴシック" pitchFamily="32" charset="-128"/>
                <a:cs typeface="Calibri"/>
              </a:rPr>
              <a:t>When will acknowledgement occur? How often? Where?</a:t>
            </a:r>
          </a:p>
          <a:p>
            <a:pPr marL="342900" indent="-342900">
              <a:buFont typeface="Arial"/>
              <a:buChar char="•"/>
            </a:pPr>
            <a:r>
              <a:rPr lang="en-US" sz="5100" b="0" dirty="0" smtClean="0">
                <a:solidFill>
                  <a:srgbClr val="4E4E4E"/>
                </a:solidFill>
                <a:ea typeface="ＭＳ Ｐゴシック" pitchFamily="32" charset="-128"/>
                <a:cs typeface="Calibri"/>
              </a:rPr>
              <a:t>How will students’ preferences be incorporated into the acknowledgment system?</a:t>
            </a:r>
          </a:p>
          <a:p>
            <a:pPr marL="342900" indent="-342900">
              <a:buFont typeface="Arial"/>
              <a:buChar char="•"/>
            </a:pPr>
            <a:r>
              <a:rPr lang="en-US" sz="5100" b="0" dirty="0" smtClean="0">
                <a:solidFill>
                  <a:srgbClr val="4E4E4E"/>
                </a:solidFill>
                <a:ea typeface="ＭＳ Ｐゴシック" pitchFamily="32" charset="-128"/>
                <a:cs typeface="Calibri"/>
              </a:rPr>
              <a:t>How will you track/monitor points, tokens, or other system?</a:t>
            </a:r>
          </a:p>
          <a:p>
            <a:pPr lvl="0"/>
            <a:r>
              <a:rPr lang="en-US" sz="5100" dirty="0">
                <a:solidFill>
                  <a:srgbClr val="4E4E4E"/>
                </a:solidFill>
                <a:ea typeface="ＭＳ Ｐゴシック" pitchFamily="32" charset="-128"/>
                <a:cs typeface="Calibri"/>
              </a:rPr>
              <a:t>How </a:t>
            </a:r>
            <a:r>
              <a:rPr lang="en-US" sz="5100" dirty="0" smtClean="0">
                <a:solidFill>
                  <a:srgbClr val="4E4E4E"/>
                </a:solidFill>
                <a:ea typeface="ＭＳ Ｐゴシック" pitchFamily="32" charset="-128"/>
                <a:cs typeface="Calibri"/>
              </a:rPr>
              <a:t>can acknowledgements </a:t>
            </a:r>
            <a:r>
              <a:rPr lang="en-US" sz="5100" dirty="0">
                <a:solidFill>
                  <a:srgbClr val="4E4E4E"/>
                </a:solidFill>
                <a:ea typeface="ＭＳ Ｐゴシック" pitchFamily="32" charset="-128"/>
                <a:cs typeface="Calibri"/>
              </a:rPr>
              <a:t>be </a:t>
            </a:r>
            <a:r>
              <a:rPr lang="en-US" sz="5100" dirty="0" smtClean="0">
                <a:solidFill>
                  <a:srgbClr val="4E4E4E"/>
                </a:solidFill>
                <a:ea typeface="ＭＳ Ｐゴシック" pitchFamily="32" charset="-128"/>
                <a:cs typeface="Calibri"/>
              </a:rPr>
              <a:t>delivered efficiently? </a:t>
            </a:r>
            <a:endParaRPr lang="en-US" sz="5100" dirty="0">
              <a:solidFill>
                <a:srgbClr val="4E4E4E"/>
              </a:solidFill>
              <a:ea typeface="ＭＳ Ｐゴシック" pitchFamily="32" charset="-128"/>
              <a:cs typeface="Calibri"/>
            </a:endParaRPr>
          </a:p>
          <a:p>
            <a:pPr lvl="1"/>
            <a:r>
              <a:rPr lang="en-US" sz="5100" dirty="0">
                <a:solidFill>
                  <a:srgbClr val="4E4E4E"/>
                </a:solidFill>
                <a:ea typeface="ＭＳ Ｐゴシック" pitchFamily="32" charset="-128"/>
                <a:cs typeface="Calibri"/>
              </a:rPr>
              <a:t>Fit into daily activities - Avoids interrupting instructional time</a:t>
            </a:r>
          </a:p>
          <a:p>
            <a:pPr lvl="1"/>
            <a:r>
              <a:rPr lang="en-US" sz="5100" dirty="0">
                <a:solidFill>
                  <a:srgbClr val="4E4E4E"/>
                </a:solidFill>
                <a:ea typeface="ＭＳ Ｐゴシック" pitchFamily="32" charset="-128"/>
                <a:cs typeface="Calibri"/>
              </a:rPr>
              <a:t>Easy to teach, implement, etc.</a:t>
            </a:r>
          </a:p>
          <a:p>
            <a:pPr marL="342900" indent="-342900">
              <a:buFont typeface="Arial"/>
              <a:buChar char="•"/>
            </a:pPr>
            <a:endParaRPr lang="en-US" sz="5100" dirty="0">
              <a:solidFill>
                <a:srgbClr val="4E4E4E"/>
              </a:solidFill>
              <a:ea typeface="ＭＳ Ｐゴシック" pitchFamily="32" charset="-128"/>
              <a:cs typeface="Calibri"/>
            </a:endParaRPr>
          </a:p>
          <a:p>
            <a:pPr marL="342900" indent="-342900">
              <a:buFont typeface="Arial"/>
              <a:buChar char="•"/>
            </a:pPr>
            <a:endParaRPr lang="en-US" sz="2400" b="0" dirty="0" smtClean="0">
              <a:solidFill>
                <a:srgbClr val="4E4E4E"/>
              </a:solidFill>
              <a:latin typeface="Calibri"/>
              <a:ea typeface="ＭＳ Ｐゴシック" pitchFamily="32" charset="-128"/>
              <a:cs typeface="Calibri"/>
            </a:endParaRPr>
          </a:p>
          <a:p>
            <a:pPr marL="342900" indent="-342900">
              <a:buFont typeface="Arial"/>
              <a:buChar char="•"/>
            </a:pPr>
            <a:endParaRPr lang="en-US" sz="2400" b="0" dirty="0" smtClean="0">
              <a:solidFill>
                <a:srgbClr val="4E4E4E"/>
              </a:solidFill>
              <a:latin typeface="Calibri"/>
              <a:ea typeface="ＭＳ Ｐゴシック" pitchFamily="32" charset="-128"/>
              <a:cs typeface="Calibri"/>
            </a:endParaRPr>
          </a:p>
          <a:p>
            <a:pPr marL="342900" indent="-342900">
              <a:buFont typeface="Arial"/>
              <a:buChar char="•"/>
            </a:pPr>
            <a:endParaRPr lang="en-US" sz="2400" b="0" dirty="0" smtClean="0">
              <a:solidFill>
                <a:srgbClr val="4E4E4E"/>
              </a:solidFill>
              <a:latin typeface="Calibri"/>
              <a:ea typeface="ＭＳ Ｐゴシック" pitchFamily="32" charset="-128"/>
              <a:cs typeface="Calibri"/>
            </a:endParaRPr>
          </a:p>
          <a:p>
            <a:endParaRPr lang="en-US" sz="2400" b="0" dirty="0">
              <a:solidFill>
                <a:srgbClr val="4E4E4E"/>
              </a:solidFill>
              <a:latin typeface="Calibri"/>
              <a:ea typeface="ＭＳ Ｐゴシック" pitchFamily="32" charset="-128"/>
              <a:cs typeface="Calibri"/>
            </a:endParaRPr>
          </a:p>
          <a:p>
            <a:endParaRPr lang="en-US" sz="2400" b="0" dirty="0">
              <a:solidFill>
                <a:srgbClr val="4E4E4E"/>
              </a:solidFill>
              <a:latin typeface="Calibri"/>
              <a:ea typeface="ＭＳ Ｐゴシック" pitchFamily="32" charset="-128"/>
              <a:cs typeface="Calibri"/>
            </a:endParaRPr>
          </a:p>
          <a:p>
            <a:pPr>
              <a:buFont typeface="Wingdings 3" pitchFamily="32" charset="2"/>
              <a:buNone/>
            </a:pPr>
            <a:endParaRPr lang="en-US" sz="2400" b="0" dirty="0">
              <a:solidFill>
                <a:srgbClr val="4E4E4E"/>
              </a:solidFill>
              <a:latin typeface="Calibri"/>
              <a:ea typeface="ＭＳ Ｐゴシック" pitchFamily="32" charset="-128"/>
              <a:cs typeface="Calibri"/>
            </a:endParaRPr>
          </a:p>
          <a:p>
            <a:endParaRPr lang="en-US" sz="2400" b="0" dirty="0">
              <a:solidFill>
                <a:srgbClr val="4E4E4E"/>
              </a:solidFill>
              <a:latin typeface="Calibri"/>
              <a:ea typeface="ＭＳ Ｐゴシック" pitchFamily="32" charset="-128"/>
              <a:cs typeface="Calibri"/>
            </a:endParaRPr>
          </a:p>
        </p:txBody>
      </p:sp>
      <p:sp>
        <p:nvSpPr>
          <p:cNvPr id="4" name="Title 1"/>
          <p:cNvSpPr txBox="1">
            <a:spLocks/>
          </p:cNvSpPr>
          <p:nvPr/>
        </p:nvSpPr>
        <p:spPr>
          <a:xfrm>
            <a:off x="286832" y="218267"/>
            <a:ext cx="8305800" cy="924734"/>
          </a:xfrm>
          <a:prstGeom prst="rect">
            <a:avLst/>
          </a:prstGeom>
          <a:solidFill>
            <a:srgbClr val="008F00"/>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sz="4400" b="1" cap="none" dirty="0" smtClean="0">
                <a:solidFill>
                  <a:schemeClr val="bg1"/>
                </a:solidFill>
                <a:cs typeface="Calibri"/>
              </a:rPr>
              <a:t>Student Acknowledgment System</a:t>
            </a:r>
            <a:endParaRPr lang="en-US" sz="4400" b="1" cap="none" dirty="0">
              <a:solidFill>
                <a:schemeClr val="bg1"/>
              </a:solidFill>
              <a:cs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131612438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Aligns with </a:t>
            </a:r>
            <a:r>
              <a:rPr lang="en-US" dirty="0" smtClean="0"/>
              <a:t>school-wide </a:t>
            </a:r>
            <a:r>
              <a:rPr lang="en-US" dirty="0"/>
              <a:t>recognition system </a:t>
            </a:r>
          </a:p>
          <a:p>
            <a:r>
              <a:rPr lang="en-US" dirty="0"/>
              <a:t>Student included in identification of acknowledgment </a:t>
            </a:r>
          </a:p>
          <a:p>
            <a:r>
              <a:rPr lang="en-US" dirty="0"/>
              <a:t>Consider social acknowledgement to enhance student engagement and school connectedness </a:t>
            </a:r>
          </a:p>
          <a:p>
            <a:r>
              <a:rPr lang="en-US" dirty="0"/>
              <a:t>Special considerations: absent students, students who receive an Office Discipline Referral</a:t>
            </a:r>
          </a:p>
        </p:txBody>
      </p:sp>
      <p:sp>
        <p:nvSpPr>
          <p:cNvPr id="5" name="Title 1"/>
          <p:cNvSpPr txBox="1">
            <a:spLocks/>
          </p:cNvSpPr>
          <p:nvPr/>
        </p:nvSpPr>
        <p:spPr>
          <a:xfrm>
            <a:off x="286832" y="218267"/>
            <a:ext cx="8305800" cy="924734"/>
          </a:xfrm>
          <a:prstGeom prst="rect">
            <a:avLst/>
          </a:prstGeom>
          <a:solidFill>
            <a:srgbClr val="008F00"/>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sz="4400" b="1" cap="none" dirty="0" smtClean="0">
                <a:solidFill>
                  <a:schemeClr val="bg1"/>
                </a:solidFill>
                <a:cs typeface="Calibri"/>
              </a:rPr>
              <a:t>Student Acknowledgment System</a:t>
            </a:r>
            <a:endParaRPr lang="en-US" sz="4400" b="1" cap="none" dirty="0">
              <a:solidFill>
                <a:schemeClr val="bg1"/>
              </a:solidFill>
              <a:cs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236016"/>
            <a:ext cx="599123" cy="599123"/>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001506" y="937419"/>
            <a:ext cx="1142494" cy="1143000"/>
          </a:xfrm>
          <a:prstGeom prst="rect">
            <a:avLst/>
          </a:prstGeom>
          <a:noFill/>
          <a:ln>
            <a:noFill/>
          </a:ln>
        </p:spPr>
      </p:pic>
    </p:spTree>
    <p:extLst>
      <p:ext uri="{BB962C8B-B14F-4D97-AF65-F5344CB8AC3E}">
        <p14:creationId xmlns:p14="http://schemas.microsoft.com/office/powerpoint/2010/main" val="24336714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aphicFrame>
        <p:nvGraphicFramePr>
          <p:cNvPr id="624642" name="Group 2"/>
          <p:cNvGraphicFramePr>
            <a:graphicFrameLocks noGrp="1"/>
          </p:cNvGraphicFramePr>
          <p:nvPr>
            <p:extLst/>
          </p:nvPr>
        </p:nvGraphicFramePr>
        <p:xfrm>
          <a:off x="762000" y="2057400"/>
          <a:ext cx="7264400" cy="4572000"/>
        </p:xfrm>
        <a:graphic>
          <a:graphicData uri="http://schemas.openxmlformats.org/drawingml/2006/table">
            <a:tbl>
              <a:tblPr/>
              <a:tblGrid>
                <a:gridCol w="1097581"/>
                <a:gridCol w="1606768"/>
                <a:gridCol w="1654857"/>
                <a:gridCol w="1479471"/>
                <a:gridCol w="1425723"/>
              </a:tblGrid>
              <a:tr h="703895">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800" b="1" i="0" u="none" strike="noStrike" cap="none" normalizeH="0" baseline="0" dirty="0">
                          <a:ln>
                            <a:noFill/>
                          </a:ln>
                          <a:solidFill>
                            <a:srgbClr val="4E4E4E"/>
                          </a:solidFill>
                          <a:effectLst>
                            <a:outerShdw blurRad="38100" dist="38100" dir="2700000" algn="tl">
                              <a:srgbClr val="DDDDDD"/>
                            </a:outerShdw>
                          </a:effectLst>
                          <a:latin typeface="Calibri"/>
                          <a:cs typeface="Calibri"/>
                        </a:rPr>
                        <a:t>Points Required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2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Wants attention</a:t>
                      </a:r>
                      <a:endParaRPr kumimoji="0" lang="en-US" sz="1800" b="1" i="0" u="none" strike="noStrike" cap="none" normalizeH="0" baseline="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2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Wants item/activity</a:t>
                      </a:r>
                      <a:endParaRPr kumimoji="0" lang="en-US" sz="1800" b="1" i="0" u="none" strike="noStrike" cap="none" normalizeH="0" baseline="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2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Wants to escape attention</a:t>
                      </a:r>
                      <a:endParaRPr kumimoji="0" lang="en-US" sz="1800" b="1" i="0" u="none" strike="noStrike" cap="none" normalizeH="0" baseline="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2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Wants to avoid something</a:t>
                      </a:r>
                      <a:endParaRPr kumimoji="0" lang="en-US" sz="1800" b="1" i="0" u="none" strike="noStrike" cap="none" normalizeH="0" baseline="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95814">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200" b="1"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100 </a:t>
                      </a:r>
                      <a:r>
                        <a:rPr kumimoji="0" lang="en-US" sz="1200" b="1" i="0" u="none" strike="noStrike" cap="none" normalizeH="0" baseline="0" dirty="0" err="1">
                          <a:ln>
                            <a:noFill/>
                          </a:ln>
                          <a:solidFill>
                            <a:srgbClr val="4E4E4E"/>
                          </a:solidFill>
                          <a:effectLst>
                            <a:outerShdw blurRad="38100" dist="38100" dir="2700000" algn="tl">
                              <a:srgbClr val="DDDDDD"/>
                            </a:outerShdw>
                          </a:effectLst>
                          <a:latin typeface="Calibri"/>
                          <a:ea typeface="Times New Roman" pitchFamily="-110" charset="0"/>
                          <a:cs typeface="Calibri"/>
                        </a:rPr>
                        <a:t>pts</a:t>
                      </a:r>
                      <a:endParaRPr kumimoji="0" lang="en-US" sz="1800" b="1" i="0" u="none" strike="noStrike" cap="none" normalizeH="0" baseline="0" dirty="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Take note to office/teacher</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Ask a peer to play/read/draw</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Be a leader</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Principals recess</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Teacher Helper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smtClean="0">
                          <a:ln>
                            <a:noFill/>
                          </a:ln>
                          <a:solidFill>
                            <a:srgbClr val="4E4E4E"/>
                          </a:solidFill>
                          <a:effectLst>
                            <a:outerShdw blurRad="38100" dist="38100" dir="2700000" algn="tl">
                              <a:srgbClr val="DDDDDD"/>
                            </a:outerShdw>
                          </a:effectLst>
                          <a:latin typeface="Calibri"/>
                          <a:ea typeface="Times New Roman" pitchFamily="-110" charset="0"/>
                          <a:cs typeface="Calibri"/>
                        </a:rPr>
                        <a:t>Choose HW</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smtClean="0">
                          <a:ln>
                            <a:noFill/>
                          </a:ln>
                          <a:solidFill>
                            <a:srgbClr val="4E4E4E"/>
                          </a:solidFill>
                          <a:effectLst>
                            <a:outerShdw blurRad="38100" dist="38100" dir="2700000" algn="tl">
                              <a:srgbClr val="DDDDDD"/>
                            </a:outerShdw>
                          </a:effectLst>
                          <a:latin typeface="Calibri"/>
                          <a:ea typeface="Times New Roman" pitchFamily="-110" charset="0"/>
                          <a:cs typeface="Calibri"/>
                        </a:rPr>
                        <a:t>Choose a 5 min. activity</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smtClean="0">
                          <a:ln>
                            <a:noFill/>
                          </a:ln>
                          <a:solidFill>
                            <a:srgbClr val="4E4E4E"/>
                          </a:solidFill>
                          <a:effectLst>
                            <a:outerShdw blurRad="38100" dist="38100" dir="2700000" algn="tl">
                              <a:srgbClr val="DDDDDD"/>
                            </a:outerShdw>
                          </a:effectLst>
                          <a:latin typeface="Calibri"/>
                          <a:ea typeface="Times New Roman" pitchFamily="-110" charset="0"/>
                          <a:cs typeface="Calibri"/>
                        </a:rPr>
                        <a:t>School wide sticker</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smtClean="0">
                          <a:ln>
                            <a:noFill/>
                          </a:ln>
                          <a:solidFill>
                            <a:srgbClr val="4E4E4E"/>
                          </a:solidFill>
                          <a:effectLst>
                            <a:outerShdw blurRad="38100" dist="38100" dir="2700000" algn="tl">
                              <a:srgbClr val="DDDDDD"/>
                            </a:outerShdw>
                          </a:effectLst>
                          <a:latin typeface="Calibri"/>
                          <a:ea typeface="Times New Roman" pitchFamily="-110" charset="0"/>
                          <a:cs typeface="Calibri"/>
                        </a:rPr>
                        <a:t>Principals recess</a:t>
                      </a:r>
                      <a:endParaRPr kumimoji="0" lang="en-US" sz="1400" b="0" i="0" u="none" strike="noStrike" cap="none" normalizeH="0" baseline="0" dirty="0" smtClean="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Computer time by self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Short break</a:t>
                      </a:r>
                    </a:p>
                    <a:p>
                      <a:pPr marL="0" marR="0" lvl="0" indent="0" algn="just"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Alternative activity</a:t>
                      </a:r>
                      <a:endParaRPr kumimoji="0" lang="en-US" sz="1400" b="0" i="0" u="none" strike="noStrike" cap="none" normalizeH="0" baseline="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612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2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250 pts</a:t>
                      </a:r>
                      <a:endParaRPr kumimoji="0" lang="en-US" sz="10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Computer with a friend</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Extra sharing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More time for selected activity</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Free ticket to sporting event</a:t>
                      </a:r>
                      <a:endPar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Time  alone</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Independent work space</a:t>
                      </a:r>
                      <a:endPar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Alternative assignment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6171">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110" charset="2"/>
                        <a:buNone/>
                        <a:tabLst/>
                      </a:pPr>
                      <a:r>
                        <a:rPr kumimoji="0" lang="en-US" sz="12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400 pts</a:t>
                      </a:r>
                      <a:endParaRPr kumimoji="0" lang="en-US" sz="1000" b="1"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Out to lunch with  </a:t>
                      </a:r>
                      <a:r>
                        <a:rPr kumimoji="0" lang="en-US" sz="1400" b="0" i="0" u="sng"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   TBA  </a:t>
                      </a:r>
                      <a:endPar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endParaRP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Class recess, free time,  or popcorn party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a:ln>
                            <a:noFill/>
                          </a:ln>
                          <a:solidFill>
                            <a:srgbClr val="4E4E4E"/>
                          </a:solidFill>
                          <a:effectLst>
                            <a:outerShdw blurRad="38100" dist="38100" dir="2700000" algn="tl">
                              <a:srgbClr val="DDDDDD"/>
                            </a:outerShdw>
                          </a:effectLst>
                          <a:latin typeface="Calibri"/>
                          <a:ea typeface="Times New Roman" pitchFamily="-110" charset="0"/>
                          <a:cs typeface="Calibri"/>
                        </a:rPr>
                        <a:t>New school /art supplies</a:t>
                      </a:r>
                      <a:endParaRPr kumimoji="0" lang="en-US" sz="1400" b="0" i="0" u="none" strike="noStrike" cap="none" normalizeH="0" baseline="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110" charset="2"/>
                        <a:buChar char="u"/>
                        <a:tabLst/>
                      </a:pPr>
                      <a:endParaRPr kumimoji="0" lang="en-US" sz="1400" b="0" i="0" u="none" strike="noStrike" cap="none" normalizeH="0" baseline="0">
                        <a:ln>
                          <a:noFill/>
                        </a:ln>
                        <a:solidFill>
                          <a:srgbClr val="4E4E4E"/>
                        </a:solidFill>
                        <a:effectLst>
                          <a:outerShdw blurRad="38100" dist="38100" dir="2700000" algn="tl">
                            <a:srgbClr val="DDDDDD"/>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110" charset="2"/>
                        <a:buChar char="u"/>
                        <a:tabLst/>
                      </a:pPr>
                      <a:r>
                        <a:rPr kumimoji="0" lang="en-US" sz="1400" b="0" i="0" u="none" strike="noStrike" cap="none" normalizeH="0" baseline="0" dirty="0">
                          <a:ln>
                            <a:noFill/>
                          </a:ln>
                          <a:solidFill>
                            <a:srgbClr val="4E4E4E"/>
                          </a:solidFill>
                          <a:effectLst>
                            <a:outerShdw blurRad="38100" dist="38100" dir="2700000" algn="tl">
                              <a:srgbClr val="DDDDDD"/>
                            </a:outerShdw>
                          </a:effectLst>
                          <a:latin typeface="Calibri"/>
                          <a:ea typeface="Times New Roman" pitchFamily="-110" charset="0"/>
                          <a:cs typeface="Calibri"/>
                        </a:rPr>
                        <a:t>Get out of school early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7010" name="Rectangle 34"/>
          <p:cNvSpPr>
            <a:spLocks noChangeArrowheads="1"/>
          </p:cNvSpPr>
          <p:nvPr/>
        </p:nvSpPr>
        <p:spPr bwMode="auto">
          <a:xfrm>
            <a:off x="0" y="5618163"/>
            <a:ext cx="9144000" cy="0"/>
          </a:xfrm>
          <a:prstGeom prst="rect">
            <a:avLst/>
          </a:prstGeom>
          <a:noFill/>
          <a:ln w="9525">
            <a:noFill/>
            <a:miter lim="800000"/>
            <a:headEnd/>
            <a:tailEnd/>
          </a:ln>
        </p:spPr>
        <p:txBody>
          <a:bodyPr wrap="none" anchor="ctr">
            <a:prstTxWarp prst="textNoShape">
              <a:avLst/>
            </a:prstTxWarp>
            <a:spAutoFit/>
          </a:bodyPr>
          <a:lstStyle/>
          <a:p>
            <a:endParaRPr lang="en-US">
              <a:latin typeface="Calibri" pitchFamily="32" charset="0"/>
            </a:endParaRPr>
          </a:p>
        </p:txBody>
      </p:sp>
      <p:sp>
        <p:nvSpPr>
          <p:cNvPr id="127011" name="Text Box 35"/>
          <p:cNvSpPr txBox="1">
            <a:spLocks noChangeArrowheads="1"/>
          </p:cNvSpPr>
          <p:nvPr/>
        </p:nvSpPr>
        <p:spPr bwMode="auto">
          <a:xfrm>
            <a:off x="1828800" y="1177925"/>
            <a:ext cx="5410200" cy="646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dirty="0">
                <a:solidFill>
                  <a:srgbClr val="4E4E4E"/>
                </a:solidFill>
                <a:latin typeface="Calibri"/>
                <a:cs typeface="Calibri"/>
              </a:rPr>
              <a:t>CICO </a:t>
            </a:r>
            <a:r>
              <a:rPr lang="en-US" dirty="0" smtClean="0">
                <a:solidFill>
                  <a:srgbClr val="4E4E4E"/>
                </a:solidFill>
                <a:latin typeface="Calibri"/>
                <a:cs typeface="Calibri"/>
              </a:rPr>
              <a:t>Point System: </a:t>
            </a:r>
            <a:r>
              <a:rPr lang="en-US" dirty="0">
                <a:solidFill>
                  <a:srgbClr val="4E4E4E"/>
                </a:solidFill>
                <a:latin typeface="Calibri"/>
                <a:cs typeface="Calibri"/>
              </a:rPr>
              <a:t>Focus on Building </a:t>
            </a:r>
            <a:r>
              <a:rPr lang="en-US" dirty="0" smtClean="0">
                <a:solidFill>
                  <a:srgbClr val="4E4E4E"/>
                </a:solidFill>
                <a:latin typeface="Calibri"/>
                <a:cs typeface="Calibri"/>
              </a:rPr>
              <a:t>Relationships </a:t>
            </a:r>
            <a:r>
              <a:rPr lang="en-US" dirty="0">
                <a:solidFill>
                  <a:srgbClr val="4E4E4E"/>
                </a:solidFill>
                <a:latin typeface="Calibri"/>
                <a:cs typeface="Calibri"/>
              </a:rPr>
              <a:t>“School Connectedness”</a:t>
            </a:r>
          </a:p>
        </p:txBody>
      </p:sp>
      <p:sp>
        <p:nvSpPr>
          <p:cNvPr id="5" name="Title 1"/>
          <p:cNvSpPr txBox="1">
            <a:spLocks/>
          </p:cNvSpPr>
          <p:nvPr/>
        </p:nvSpPr>
        <p:spPr>
          <a:xfrm>
            <a:off x="286832" y="218267"/>
            <a:ext cx="8305800" cy="924734"/>
          </a:xfrm>
          <a:prstGeom prst="rect">
            <a:avLst/>
          </a:prstGeom>
          <a:solidFill>
            <a:schemeClr val="bg1"/>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defRPr/>
            </a:pPr>
            <a:r>
              <a:rPr lang="en-US" b="1" cap="none" dirty="0" smtClean="0">
                <a:solidFill>
                  <a:srgbClr val="008F00"/>
                </a:solidFill>
                <a:latin typeface="Calibri"/>
                <a:cs typeface="Calibri"/>
              </a:rPr>
              <a:t>Example of a Point System</a:t>
            </a:r>
            <a:endParaRPr lang="en-US" b="1" cap="none" dirty="0">
              <a:solidFill>
                <a:srgbClr val="008F00"/>
              </a:solidFill>
              <a:latin typeface="Calibri"/>
              <a:cs typeface="Calibri"/>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8319"/>
            <a:ext cx="990600" cy="990600"/>
          </a:xfrm>
          <a:prstGeom prst="rect">
            <a:avLst/>
          </a:prstGeom>
          <a:noFill/>
          <a:ln>
            <a:noFill/>
          </a:ln>
        </p:spPr>
      </p:pic>
    </p:spTree>
    <p:extLst>
      <p:ext uri="{BB962C8B-B14F-4D97-AF65-F5344CB8AC3E}">
        <p14:creationId xmlns:p14="http://schemas.microsoft.com/office/powerpoint/2010/main" val="154978700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51304</TotalTime>
  <Words>12912</Words>
  <Application>Microsoft Office PowerPoint</Application>
  <PresentationFormat>On-screen Show (4:3)</PresentationFormat>
  <Paragraphs>2075</Paragraphs>
  <Slides>168</Slides>
  <Notes>141</Notes>
  <HiddenSlides>2</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168</vt:i4>
      </vt:variant>
    </vt:vector>
  </HeadingPairs>
  <TitlesOfParts>
    <vt:vector size="192" baseType="lpstr">
      <vt:lpstr>MS PGothic</vt:lpstr>
      <vt:lpstr>MS PGothic</vt:lpstr>
      <vt:lpstr>Arial</vt:lpstr>
      <vt:lpstr>Britannic Bold</vt:lpstr>
      <vt:lpstr>Calibri</vt:lpstr>
      <vt:lpstr>Century Gothic</vt:lpstr>
      <vt:lpstr>Courier New</vt:lpstr>
      <vt:lpstr>Curlz MT</vt:lpstr>
      <vt:lpstr>Franklin Gothic Book</vt:lpstr>
      <vt:lpstr>Franklin Gothic Medium</vt:lpstr>
      <vt:lpstr>Garamond</vt:lpstr>
      <vt:lpstr>News Gothic Std</vt:lpstr>
      <vt:lpstr>Times New Roman</vt:lpstr>
      <vt:lpstr>Tw Cen MT</vt:lpstr>
      <vt:lpstr>Wingdings</vt:lpstr>
      <vt:lpstr>Wingdings 2</vt:lpstr>
      <vt:lpstr>Wingdings 3</vt:lpstr>
      <vt:lpstr>ヒラギノ角ゴ Pro W3</vt:lpstr>
      <vt:lpstr>Default Design</vt:lpstr>
      <vt:lpstr>1_Default Design</vt:lpstr>
      <vt:lpstr>SWIS 5.0 Look and Feel</vt:lpstr>
      <vt:lpstr>2_Default Design</vt:lpstr>
      <vt:lpstr>3_Default Design</vt:lpstr>
      <vt:lpstr>4_Default Design</vt:lpstr>
      <vt:lpstr>School-Wide Positive Behavioral Interventions and Supports  (SWPBIS) Tier 2 Academy </vt:lpstr>
      <vt:lpstr>Advance Organizer</vt:lpstr>
      <vt:lpstr>MAIN TRAINING OBJECTIVES</vt:lpstr>
      <vt:lpstr>Tier 2 Leadership Team &amp; Technical assistance</vt:lpstr>
      <vt:lpstr>Team Training Overview </vt:lpstr>
      <vt:lpstr>Acknowledgements </vt:lpstr>
      <vt:lpstr>PowerPoint Presentation</vt:lpstr>
      <vt:lpstr>PowerPoint Presentation</vt:lpstr>
      <vt:lpstr>PowerPoint Presentation</vt:lpstr>
      <vt:lpstr>PowerPoint Presentation</vt:lpstr>
      <vt:lpstr>Training Expectations:</vt:lpstr>
      <vt:lpstr>Activity: Please Enter Attendance</vt:lpstr>
      <vt:lpstr>PowerPoint Presentation</vt:lpstr>
      <vt:lpstr>Why Tier 2</vt:lpstr>
      <vt:lpstr>Prevention Logic For All</vt:lpstr>
      <vt:lpstr>PowerPoint Presentation</vt:lpstr>
      <vt:lpstr>Tier 2</vt:lpstr>
      <vt:lpstr>PowerPoint Presentation</vt:lpstr>
      <vt:lpstr>Common Tier 2 Systems Features</vt:lpstr>
      <vt:lpstr>Critical Features: Tier 2 Systems</vt:lpstr>
      <vt:lpstr>CICO SWIS: Monitoring Individual Student Progress</vt:lpstr>
      <vt:lpstr>Everything Builds on Tier 1</vt:lpstr>
      <vt:lpstr>PowerPoint Presentation</vt:lpstr>
      <vt:lpstr>Getting Started with Tier 2</vt:lpstr>
      <vt:lpstr>PowerPoint Presentation</vt:lpstr>
      <vt:lpstr>Getting Started with Tier 2</vt:lpstr>
      <vt:lpstr>Tier 2 Team: Critical Features </vt:lpstr>
      <vt:lpstr>Tier 2 Team: Critical Features </vt:lpstr>
      <vt:lpstr>Tier 2 Team Example Activities</vt:lpstr>
      <vt:lpstr>Tier 2 Team Data Routines </vt:lpstr>
      <vt:lpstr>PowerPoint Presentation</vt:lpstr>
      <vt:lpstr>Activity: Tier 2 Team Updates</vt:lpstr>
      <vt:lpstr>Getting Started with Tier 2</vt:lpstr>
      <vt:lpstr>Process for Identifying Students in Need of Additional Supports: Critical Features </vt:lpstr>
      <vt:lpstr>Process for Identifying Students in Need of Additional Supports: Critical Features </vt:lpstr>
      <vt:lpstr>Decision Rules:  When Should Tier 2 Interventions be Accessed? – Entry Criteria</vt:lpstr>
      <vt:lpstr>Identifying Students in Need</vt:lpstr>
      <vt:lpstr>Request for Assistance Process</vt:lpstr>
      <vt:lpstr>The Parent Readiness Screen for Positive Family Support.</vt:lpstr>
      <vt:lpstr>Activity: Updates on Identifying Students in Need of Additional Supports </vt:lpstr>
      <vt:lpstr>Getting Started with Tier 2</vt:lpstr>
      <vt:lpstr>Selecting and Adopting Tier 2 Practices for Your School: Critical Features </vt:lpstr>
      <vt:lpstr>Evaluating Interventions</vt:lpstr>
      <vt:lpstr>PowerPoint Presentation</vt:lpstr>
      <vt:lpstr>Considerations for Implementation</vt:lpstr>
      <vt:lpstr>Activity: Updates on Selecting and Adopting Appropriate Tier 2 Practices for Your School</vt:lpstr>
      <vt:lpstr>Just tell us what interventions to do!</vt:lpstr>
      <vt:lpstr>Break</vt:lpstr>
      <vt:lpstr>Getting Started with Tier 2</vt:lpstr>
      <vt:lpstr>Installing Tier 2 Practices for Your School: Critical Features </vt:lpstr>
      <vt:lpstr>Installing Tier 2 Practices for Your School: Critical Features </vt:lpstr>
      <vt:lpstr>Installing Tier 2 Practices for Your School: Critical Features </vt:lpstr>
      <vt:lpstr>Installing Tier 2 Practices for Your School: Critical Features </vt:lpstr>
      <vt:lpstr>Getting Started with Tier 2</vt:lpstr>
      <vt:lpstr>4a: Identify Personnel to Coordinate and Deliver the Tier 2 Strategy  </vt:lpstr>
      <vt:lpstr>PowerPoint Presentation</vt:lpstr>
      <vt:lpstr>PowerPoint Presentation</vt:lpstr>
      <vt:lpstr>PowerPoint Presentation</vt:lpstr>
      <vt:lpstr>PowerPoint Presentation</vt:lpstr>
      <vt:lpstr>PowerPoint Presentation</vt:lpstr>
      <vt:lpstr>Examples of Empirically-Supported Tier 2 Interventions </vt:lpstr>
      <vt:lpstr>PowerPoint Presentation</vt:lpstr>
      <vt:lpstr>Check-In, Check-Out</vt:lpstr>
      <vt:lpstr>CICO Additional Features</vt:lpstr>
      <vt:lpstr>Why 7-12% of students receiving CICO supports?</vt:lpstr>
      <vt:lpstr>CICO Works!</vt:lpstr>
      <vt:lpstr>PowerPoint Presentation</vt:lpstr>
      <vt:lpstr>Check-in Check-out Cycle</vt:lpstr>
      <vt:lpstr>PowerPoint Presentation</vt:lpstr>
      <vt:lpstr>PowerPoint Presentation</vt:lpstr>
      <vt:lpstr>Installing Tier 2 Practices for Your School: Critical Features </vt:lpstr>
      <vt:lpstr>PowerPoint Presentation</vt:lpstr>
      <vt:lpstr>PowerPoint Presentation</vt:lpstr>
      <vt:lpstr>PowerPoint Presentation</vt:lpstr>
      <vt:lpstr>Lunch</vt:lpstr>
      <vt:lpstr>Getting Started with Tier 2</vt:lpstr>
      <vt:lpstr>4a: Identify Personnel to Coordinate and Deliver the Tier 2 Strategy  </vt:lpstr>
      <vt:lpstr>Identify personnel to coordinate and deliver the Tier 2 Strategy </vt:lpstr>
      <vt:lpstr>CICO Coordinator</vt:lpstr>
      <vt:lpstr>Sample Coordinator Functions/Responsibilities </vt:lpstr>
      <vt:lpstr>Sample Coordinator Functions/Responsibilities </vt:lpstr>
      <vt:lpstr>Activity: Coordinator Role and Functions </vt:lpstr>
      <vt:lpstr>Getting Started with Tier 2</vt:lpstr>
      <vt:lpstr>PowerPoint Presentation</vt:lpstr>
      <vt:lpstr>PowerPoint Presentation</vt:lpstr>
      <vt:lpstr>Getting Started with Tier 2</vt:lpstr>
      <vt:lpstr>PowerPoint Presentation</vt:lpstr>
      <vt:lpstr>The card functions to provide (a) visual prompts for appropriate behavior (expectations are written on the card) and (b) points or other written feedback.   </vt:lpstr>
      <vt:lpstr>PowerPoint Presentation</vt:lpstr>
      <vt:lpstr>DPR Rating System</vt:lpstr>
      <vt:lpstr>PowerPoint Presentation</vt:lpstr>
      <vt:lpstr>PowerPoint Presentation</vt:lpstr>
      <vt:lpstr>Integration with Additional Interventions  (Eber, 2016) </vt:lpstr>
      <vt:lpstr>PowerPoint Presentation</vt:lpstr>
      <vt:lpstr>PowerPoint Presentation</vt:lpstr>
      <vt:lpstr>DPR Card Comment- Cautions!</vt:lpstr>
      <vt:lpstr>PowerPoint Presentation</vt:lpstr>
      <vt:lpstr>PowerPoint Presentation</vt:lpstr>
      <vt:lpstr>PowerPoint Presentation</vt:lpstr>
      <vt:lpstr>PowerPoint Presentation</vt:lpstr>
      <vt:lpstr>PowerPoint Presentation</vt:lpstr>
      <vt:lpstr>PowerPoint Presentation</vt:lpstr>
      <vt:lpstr>Notes on Developing a  Reinforcement System</vt:lpstr>
      <vt:lpstr>Questions to be Answered Prior to Implementation – Reinforcement</vt:lpstr>
      <vt:lpstr>PowerPoint Presentation</vt:lpstr>
      <vt:lpstr>Activity: Frequent Feedback &amp; Acknowledgement System Consistent with your Culture and Context  </vt:lpstr>
      <vt:lpstr>Getting Started with Tier 2</vt:lpstr>
      <vt:lpstr>PowerPoint Presentation</vt:lpstr>
      <vt:lpstr>PowerPoint Presentation</vt:lpstr>
      <vt:lpstr>PowerPoint Presentation</vt:lpstr>
      <vt:lpstr>Coordinator Tasks </vt:lpstr>
      <vt:lpstr>PowerPoint Presentation</vt:lpstr>
      <vt:lpstr>Coordinator/Data Analyst Meeting Preparation</vt:lpstr>
      <vt:lpstr>PowerPoint Presentation</vt:lpstr>
      <vt:lpstr>Activity: Tier 2 Procedures   </vt:lpstr>
      <vt:lpstr>PowerPoint Presentation</vt:lpstr>
      <vt:lpstr>Getting Started with Tier 2</vt:lpstr>
      <vt:lpstr>Installing Tier 2 Practices for Your School: Critical Features </vt:lpstr>
      <vt:lpstr>Social Skills Training</vt:lpstr>
      <vt:lpstr>Social Skills Instruction Works! </vt:lpstr>
      <vt:lpstr>Getting Started with Tier 2</vt:lpstr>
      <vt:lpstr>4a: Identify Personnel to Coordinate and Deliver the Tier 2 Strategy  </vt:lpstr>
      <vt:lpstr>PowerPoint Presentation</vt:lpstr>
      <vt:lpstr>PowerPoint Presentation</vt:lpstr>
      <vt:lpstr>Identifying Students for Social Skills Groups</vt:lpstr>
      <vt:lpstr>Social Skills Deficits Classifications</vt:lpstr>
      <vt:lpstr>Social Skills Group Features MO SWPBS </vt:lpstr>
      <vt:lpstr>Social Skills Instruction: Benefits</vt:lpstr>
      <vt:lpstr>Getting Started with Tier 2</vt:lpstr>
      <vt:lpstr>PowerPoint Presentation</vt:lpstr>
      <vt:lpstr>Crosswalk PBIS with SEL Sara Whitcomb </vt:lpstr>
      <vt:lpstr>Getting Started with Tier 2</vt:lpstr>
      <vt:lpstr>PowerPoint Presentation</vt:lpstr>
      <vt:lpstr>General Strategies for Teaching Social Skills </vt:lpstr>
      <vt:lpstr>Structuring Social Skills Groups</vt:lpstr>
      <vt:lpstr>PowerPoint Presentation</vt:lpstr>
      <vt:lpstr>PowerPoint Presentation</vt:lpstr>
      <vt:lpstr>Generalization and Maintenance</vt:lpstr>
      <vt:lpstr>Evidence-Based Social Skills Programs</vt:lpstr>
      <vt:lpstr>PowerPoint Presentation</vt:lpstr>
      <vt:lpstr>Coordinator Tasks </vt:lpstr>
      <vt:lpstr>Installing Tier 2 Practices for Your School: Critical Features </vt:lpstr>
      <vt:lpstr>PowerPoint Presentation</vt:lpstr>
      <vt:lpstr>Activity: Social Skills Groups For Your Culture and Context   </vt:lpstr>
      <vt:lpstr>Getting Started with Tier 2</vt:lpstr>
      <vt:lpstr>Training staff and students, and partnering with / educating families: Critical Features</vt:lpstr>
      <vt:lpstr>Staff Training Topics</vt:lpstr>
      <vt:lpstr>PowerPoint Presentation</vt:lpstr>
      <vt:lpstr>  Staff Training for CICO: Ensure the strategy includes regular opportunities for students to perform and get feedback on appropriate behaviors and skills </vt:lpstr>
      <vt:lpstr>Staff Training for CICO: Information for Staff</vt:lpstr>
      <vt:lpstr>Activity: Training Staff </vt:lpstr>
      <vt:lpstr>Training staff and students, and partnering with / educating families: Critical Features</vt:lpstr>
      <vt:lpstr>Student Training for CICO: Ensure the Tier 2 strategy includes a formal process for teaching student skills and appropriate behaviors</vt:lpstr>
      <vt:lpstr>Student Orientation</vt:lpstr>
      <vt:lpstr>Family Orientation</vt:lpstr>
      <vt:lpstr>Home report/contact form developed</vt:lpstr>
      <vt:lpstr>Stakeholder Information</vt:lpstr>
      <vt:lpstr>PowerPoint Presentation</vt:lpstr>
      <vt:lpstr>Activity: Training Students; Partnering with Families </vt:lpstr>
      <vt:lpstr>Getting Started with Tier 2</vt:lpstr>
      <vt:lpstr>Matching Intervention to Student Need: CICO  </vt:lpstr>
      <vt:lpstr>PowerPoint Presentation</vt:lpstr>
      <vt:lpstr>Activity: Complete Baseline TFI Tier 2 Subscale </vt:lpstr>
      <vt:lpstr>Activity: Action Planning</vt:lpstr>
      <vt:lpstr>PowerPoint Presentation</vt:lpstr>
      <vt:lpstr>PowerPoint Presentation</vt:lpstr>
      <vt:lpstr>Getting Started with Tier 2</vt:lpstr>
      <vt:lpstr>Consider Tattoos!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Universal     Secondary       Primary</dc:title>
  <dc:creator>Brandi Simonsen</dc:creator>
  <cp:lastModifiedBy>Everett, Susannah</cp:lastModifiedBy>
  <cp:revision>1130</cp:revision>
  <dcterms:created xsi:type="dcterms:W3CDTF">2015-04-22T02:25:07Z</dcterms:created>
  <dcterms:modified xsi:type="dcterms:W3CDTF">2017-11-29T13:49:14Z</dcterms:modified>
</cp:coreProperties>
</file>