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79" r:id="rId2"/>
    <p:sldMasterId id="2147483695" r:id="rId3"/>
  </p:sldMasterIdLst>
  <p:notesMasterIdLst>
    <p:notesMasterId r:id="rId143"/>
  </p:notesMasterIdLst>
  <p:handoutMasterIdLst>
    <p:handoutMasterId r:id="rId144"/>
  </p:handoutMasterIdLst>
  <p:sldIdLst>
    <p:sldId id="734" r:id="rId4"/>
    <p:sldId id="1194" r:id="rId5"/>
    <p:sldId id="888" r:id="rId6"/>
    <p:sldId id="1360" r:id="rId7"/>
    <p:sldId id="1361" r:id="rId8"/>
    <p:sldId id="1241" r:id="rId9"/>
    <p:sldId id="1358" r:id="rId10"/>
    <p:sldId id="1359" r:id="rId11"/>
    <p:sldId id="1249" r:id="rId12"/>
    <p:sldId id="1250" r:id="rId13"/>
    <p:sldId id="1251" r:id="rId14"/>
    <p:sldId id="1252" r:id="rId15"/>
    <p:sldId id="1253" r:id="rId16"/>
    <p:sldId id="1254" r:id="rId17"/>
    <p:sldId id="1255" r:id="rId18"/>
    <p:sldId id="1256" r:id="rId19"/>
    <p:sldId id="1257" r:id="rId20"/>
    <p:sldId id="1258" r:id="rId21"/>
    <p:sldId id="1259" r:id="rId22"/>
    <p:sldId id="1260" r:id="rId23"/>
    <p:sldId id="1261" r:id="rId24"/>
    <p:sldId id="1262" r:id="rId25"/>
    <p:sldId id="1263" r:id="rId26"/>
    <p:sldId id="1264" r:id="rId27"/>
    <p:sldId id="1265" r:id="rId28"/>
    <p:sldId id="1266" r:id="rId29"/>
    <p:sldId id="1267" r:id="rId30"/>
    <p:sldId id="1268" r:id="rId31"/>
    <p:sldId id="1269" r:id="rId32"/>
    <p:sldId id="1270" r:id="rId33"/>
    <p:sldId id="1271" r:id="rId34"/>
    <p:sldId id="1272" r:id="rId35"/>
    <p:sldId id="1273" r:id="rId36"/>
    <p:sldId id="1274" r:id="rId37"/>
    <p:sldId id="1275" r:id="rId38"/>
    <p:sldId id="1276" r:id="rId39"/>
    <p:sldId id="1277" r:id="rId40"/>
    <p:sldId id="1278" r:id="rId41"/>
    <p:sldId id="1279" r:id="rId42"/>
    <p:sldId id="1280" r:id="rId43"/>
    <p:sldId id="1281" r:id="rId44"/>
    <p:sldId id="1282" r:id="rId45"/>
    <p:sldId id="1283" r:id="rId46"/>
    <p:sldId id="1284" r:id="rId47"/>
    <p:sldId id="1285" r:id="rId48"/>
    <p:sldId id="1286" r:id="rId49"/>
    <p:sldId id="1287" r:id="rId50"/>
    <p:sldId id="1288" r:id="rId51"/>
    <p:sldId id="1289" r:id="rId52"/>
    <p:sldId id="1290" r:id="rId53"/>
    <p:sldId id="1291" r:id="rId54"/>
    <p:sldId id="1292" r:id="rId55"/>
    <p:sldId id="1293" r:id="rId56"/>
    <p:sldId id="1294" r:id="rId57"/>
    <p:sldId id="1295" r:id="rId58"/>
    <p:sldId id="1296" r:id="rId59"/>
    <p:sldId id="1297" r:id="rId60"/>
    <p:sldId id="1298" r:id="rId61"/>
    <p:sldId id="1299" r:id="rId62"/>
    <p:sldId id="1300" r:id="rId63"/>
    <p:sldId id="1301" r:id="rId64"/>
    <p:sldId id="1302" r:id="rId65"/>
    <p:sldId id="1303" r:id="rId66"/>
    <p:sldId id="1304" r:id="rId67"/>
    <p:sldId id="1305" r:id="rId68"/>
    <p:sldId id="1306" r:id="rId69"/>
    <p:sldId id="1307" r:id="rId70"/>
    <p:sldId id="1308" r:id="rId71"/>
    <p:sldId id="1309" r:id="rId72"/>
    <p:sldId id="1310" r:id="rId73"/>
    <p:sldId id="1311" r:id="rId74"/>
    <p:sldId id="1312" r:id="rId75"/>
    <p:sldId id="1313" r:id="rId76"/>
    <p:sldId id="1314" r:id="rId77"/>
    <p:sldId id="1315" r:id="rId78"/>
    <p:sldId id="1316" r:id="rId79"/>
    <p:sldId id="1317" r:id="rId80"/>
    <p:sldId id="1318" r:id="rId81"/>
    <p:sldId id="1319" r:id="rId82"/>
    <p:sldId id="1320" r:id="rId83"/>
    <p:sldId id="1321" r:id="rId84"/>
    <p:sldId id="1322" r:id="rId85"/>
    <p:sldId id="1323" r:id="rId86"/>
    <p:sldId id="1324" r:id="rId87"/>
    <p:sldId id="1325" r:id="rId88"/>
    <p:sldId id="1326" r:id="rId89"/>
    <p:sldId id="1327" r:id="rId90"/>
    <p:sldId id="1328" r:id="rId91"/>
    <p:sldId id="1329" r:id="rId92"/>
    <p:sldId id="1330" r:id="rId93"/>
    <p:sldId id="1331" r:id="rId94"/>
    <p:sldId id="1332" r:id="rId95"/>
    <p:sldId id="1333" r:id="rId96"/>
    <p:sldId id="1334" r:id="rId97"/>
    <p:sldId id="1335" r:id="rId98"/>
    <p:sldId id="1336" r:id="rId99"/>
    <p:sldId id="1337" r:id="rId100"/>
    <p:sldId id="1338" r:id="rId101"/>
    <p:sldId id="1339" r:id="rId102"/>
    <p:sldId id="1340" r:id="rId103"/>
    <p:sldId id="1341" r:id="rId104"/>
    <p:sldId id="1342" r:id="rId105"/>
    <p:sldId id="1343" r:id="rId106"/>
    <p:sldId id="1344" r:id="rId107"/>
    <p:sldId id="1345" r:id="rId108"/>
    <p:sldId id="1346" r:id="rId109"/>
    <p:sldId id="1347" r:id="rId110"/>
    <p:sldId id="1348" r:id="rId111"/>
    <p:sldId id="1349" r:id="rId112"/>
    <p:sldId id="1350" r:id="rId113"/>
    <p:sldId id="1351" r:id="rId114"/>
    <p:sldId id="1352" r:id="rId115"/>
    <p:sldId id="1353" r:id="rId116"/>
    <p:sldId id="1354" r:id="rId117"/>
    <p:sldId id="1355" r:id="rId118"/>
    <p:sldId id="1356" r:id="rId119"/>
    <p:sldId id="1357" r:id="rId120"/>
    <p:sldId id="1217" r:id="rId121"/>
    <p:sldId id="1228" r:id="rId122"/>
    <p:sldId id="1218" r:id="rId123"/>
    <p:sldId id="1229" r:id="rId124"/>
    <p:sldId id="1219" r:id="rId125"/>
    <p:sldId id="1227" r:id="rId126"/>
    <p:sldId id="1224" r:id="rId127"/>
    <p:sldId id="1230" r:id="rId128"/>
    <p:sldId id="1231" r:id="rId129"/>
    <p:sldId id="893" r:id="rId130"/>
    <p:sldId id="1220" r:id="rId131"/>
    <p:sldId id="1362" r:id="rId132"/>
    <p:sldId id="905" r:id="rId133"/>
    <p:sldId id="894" r:id="rId134"/>
    <p:sldId id="924" r:id="rId135"/>
    <p:sldId id="925" r:id="rId136"/>
    <p:sldId id="916" r:id="rId137"/>
    <p:sldId id="1363" r:id="rId138"/>
    <p:sldId id="1364" r:id="rId139"/>
    <p:sldId id="1365" r:id="rId140"/>
    <p:sldId id="926" r:id="rId141"/>
    <p:sldId id="1200" r:id="rId1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" charset="0"/>
        <a:ea typeface="ＭＳ Ｐゴシック" pitchFamily="-108" charset="-128"/>
        <a:cs typeface="ＭＳ Ｐゴシック" pitchFamily="-108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" charset="0"/>
        <a:ea typeface="ＭＳ Ｐゴシック" pitchFamily="-108" charset="-128"/>
        <a:cs typeface="ＭＳ Ｐゴシック" pitchFamily="-108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" charset="0"/>
        <a:ea typeface="ＭＳ Ｐゴシック" pitchFamily="-108" charset="-128"/>
        <a:cs typeface="ＭＳ Ｐゴシック" pitchFamily="-108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" charset="0"/>
        <a:ea typeface="ＭＳ Ｐゴシック" pitchFamily="-108" charset="-128"/>
        <a:cs typeface="ＭＳ Ｐゴシック" pitchFamily="-108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" charset="0"/>
        <a:ea typeface="ＭＳ Ｐゴシック" pitchFamily="-108" charset="-128"/>
        <a:cs typeface="ＭＳ Ｐゴシック" pitchFamily="-108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" charset="0"/>
        <a:ea typeface="ＭＳ Ｐゴシック" pitchFamily="-108" charset="-128"/>
        <a:cs typeface="ＭＳ Ｐゴシック" pitchFamily="-108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" charset="0"/>
        <a:ea typeface="ＭＳ Ｐゴシック" pitchFamily="-108" charset="-128"/>
        <a:cs typeface="ＭＳ Ｐゴシック" pitchFamily="-108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" charset="0"/>
        <a:ea typeface="ＭＳ Ｐゴシック" pitchFamily="-108" charset="-128"/>
        <a:cs typeface="ＭＳ Ｐゴシック" pitchFamily="-108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" charset="0"/>
        <a:ea typeface="ＭＳ Ｐゴシック" pitchFamily="-108" charset="-128"/>
        <a:cs typeface="ＭＳ Ｐゴシック" pitchFamily="-108" charset="-128"/>
      </a:defRPr>
    </a:lvl9pPr>
  </p:defaultTextStyle>
  <p:extLst>
    <p:ext uri="{521415D9-36F7-43E2-AB2F-B90AF26B5E84}">
      <p14:sectionLst xmlns:p14="http://schemas.microsoft.com/office/powerpoint/2010/main">
        <p14:section name="Overview and Introductions" id="{561807EB-D261-E048-86F1-4E810CF70FB0}">
          <p14:sldIdLst>
            <p14:sldId id="734"/>
            <p14:sldId id="1194"/>
            <p14:sldId id="888"/>
            <p14:sldId id="1360"/>
            <p14:sldId id="1361"/>
            <p14:sldId id="1241"/>
          </p14:sldIdLst>
        </p14:section>
        <p14:section name="Day 2 Team Training Material" id="{511F1310-D9B0-6D41-AE1C-C533C96D1560}">
          <p14:sldIdLst>
            <p14:sldId id="1358"/>
            <p14:sldId id="1359"/>
            <p14:sldId id="1249"/>
            <p14:sldId id="1250"/>
            <p14:sldId id="1251"/>
            <p14:sldId id="1252"/>
            <p14:sldId id="1253"/>
            <p14:sldId id="1254"/>
            <p14:sldId id="1255"/>
            <p14:sldId id="1256"/>
            <p14:sldId id="1257"/>
            <p14:sldId id="1258"/>
            <p14:sldId id="1259"/>
            <p14:sldId id="1260"/>
            <p14:sldId id="1261"/>
            <p14:sldId id="1262"/>
            <p14:sldId id="1263"/>
            <p14:sldId id="1264"/>
            <p14:sldId id="1265"/>
            <p14:sldId id="1266"/>
            <p14:sldId id="1267"/>
            <p14:sldId id="1268"/>
            <p14:sldId id="1269"/>
            <p14:sldId id="1270"/>
            <p14:sldId id="1271"/>
            <p14:sldId id="1272"/>
            <p14:sldId id="1273"/>
            <p14:sldId id="1274"/>
            <p14:sldId id="1275"/>
            <p14:sldId id="1276"/>
            <p14:sldId id="1277"/>
            <p14:sldId id="1278"/>
            <p14:sldId id="1279"/>
            <p14:sldId id="1280"/>
            <p14:sldId id="1281"/>
            <p14:sldId id="1282"/>
            <p14:sldId id="1283"/>
            <p14:sldId id="1284"/>
            <p14:sldId id="1285"/>
            <p14:sldId id="1286"/>
            <p14:sldId id="1287"/>
            <p14:sldId id="1288"/>
            <p14:sldId id="1289"/>
            <p14:sldId id="1290"/>
            <p14:sldId id="1291"/>
            <p14:sldId id="1292"/>
            <p14:sldId id="1293"/>
            <p14:sldId id="1294"/>
            <p14:sldId id="1295"/>
            <p14:sldId id="1296"/>
            <p14:sldId id="1297"/>
            <p14:sldId id="1298"/>
            <p14:sldId id="1299"/>
            <p14:sldId id="1300"/>
            <p14:sldId id="1301"/>
            <p14:sldId id="1302"/>
            <p14:sldId id="1303"/>
            <p14:sldId id="1304"/>
            <p14:sldId id="1305"/>
            <p14:sldId id="1306"/>
            <p14:sldId id="1307"/>
            <p14:sldId id="1308"/>
            <p14:sldId id="1309"/>
            <p14:sldId id="1310"/>
            <p14:sldId id="1311"/>
            <p14:sldId id="1312"/>
            <p14:sldId id="1313"/>
            <p14:sldId id="1314"/>
            <p14:sldId id="1315"/>
            <p14:sldId id="1316"/>
            <p14:sldId id="1317"/>
            <p14:sldId id="1318"/>
            <p14:sldId id="1319"/>
            <p14:sldId id="1320"/>
            <p14:sldId id="1321"/>
            <p14:sldId id="1322"/>
            <p14:sldId id="1323"/>
            <p14:sldId id="1324"/>
            <p14:sldId id="1325"/>
            <p14:sldId id="1326"/>
            <p14:sldId id="1327"/>
            <p14:sldId id="1328"/>
            <p14:sldId id="1329"/>
            <p14:sldId id="1330"/>
            <p14:sldId id="1331"/>
            <p14:sldId id="1332"/>
            <p14:sldId id="1333"/>
            <p14:sldId id="1334"/>
            <p14:sldId id="1335"/>
            <p14:sldId id="1336"/>
            <p14:sldId id="1337"/>
            <p14:sldId id="1338"/>
            <p14:sldId id="1339"/>
            <p14:sldId id="1340"/>
            <p14:sldId id="1341"/>
            <p14:sldId id="1342"/>
            <p14:sldId id="1343"/>
            <p14:sldId id="1344"/>
            <p14:sldId id="1345"/>
            <p14:sldId id="1346"/>
            <p14:sldId id="1347"/>
            <p14:sldId id="1348"/>
            <p14:sldId id="1349"/>
            <p14:sldId id="1350"/>
            <p14:sldId id="1351"/>
            <p14:sldId id="1352"/>
            <p14:sldId id="1353"/>
            <p14:sldId id="1354"/>
            <p14:sldId id="1355"/>
            <p14:sldId id="1356"/>
            <p14:sldId id="1357"/>
          </p14:sldIdLst>
        </p14:section>
        <p14:section name="Setting Teams up for Success" id="{CDEB8E57-25DA-B04C-B741-0F01EE405F4B}">
          <p14:sldIdLst>
            <p14:sldId id="1217"/>
            <p14:sldId id="1228"/>
            <p14:sldId id="1218"/>
            <p14:sldId id="1229"/>
            <p14:sldId id="1219"/>
            <p14:sldId id="1227"/>
            <p14:sldId id="1224"/>
            <p14:sldId id="1230"/>
            <p14:sldId id="1231"/>
          </p14:sldIdLst>
        </p14:section>
        <p14:section name="Afternoon Activities" id="{0CB91CC6-C4AE-A94D-9138-835A46DD118A}">
          <p14:sldIdLst>
            <p14:sldId id="893"/>
            <p14:sldId id="1220"/>
            <p14:sldId id="1362"/>
            <p14:sldId id="905"/>
            <p14:sldId id="894"/>
            <p14:sldId id="924"/>
            <p14:sldId id="925"/>
            <p14:sldId id="916"/>
            <p14:sldId id="1363"/>
            <p14:sldId id="1364"/>
            <p14:sldId id="1365"/>
            <p14:sldId id="926"/>
            <p14:sldId id="12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6FC6"/>
    <a:srgbClr val="0080FF"/>
    <a:srgbClr val="FF6FCF"/>
    <a:srgbClr val="FFFFCC"/>
    <a:srgbClr val="EAEAEA"/>
    <a:srgbClr val="CAC0DE"/>
    <a:srgbClr val="B2ECC4"/>
    <a:srgbClr val="9999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2155" autoAdjust="0"/>
  </p:normalViewPr>
  <p:slideViewPr>
    <p:cSldViewPr>
      <p:cViewPr varScale="1">
        <p:scale>
          <a:sx n="108" d="100"/>
          <a:sy n="108" d="100"/>
        </p:scale>
        <p:origin x="175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544"/>
    </p:cViewPr>
  </p:sorterViewPr>
  <p:notesViewPr>
    <p:cSldViewPr>
      <p:cViewPr varScale="1">
        <p:scale>
          <a:sx n="54" d="100"/>
          <a:sy n="54" d="100"/>
        </p:scale>
        <p:origin x="-1902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20" Type="http://schemas.openxmlformats.org/officeDocument/2006/relationships/slide" Target="slides/slide117.xml"/><Relationship Id="rId121" Type="http://schemas.openxmlformats.org/officeDocument/2006/relationships/slide" Target="slides/slide118.xml"/><Relationship Id="rId122" Type="http://schemas.openxmlformats.org/officeDocument/2006/relationships/slide" Target="slides/slide119.xml"/><Relationship Id="rId123" Type="http://schemas.openxmlformats.org/officeDocument/2006/relationships/slide" Target="slides/slide120.xml"/><Relationship Id="rId124" Type="http://schemas.openxmlformats.org/officeDocument/2006/relationships/slide" Target="slides/slide121.xml"/><Relationship Id="rId125" Type="http://schemas.openxmlformats.org/officeDocument/2006/relationships/slide" Target="slides/slide122.xml"/><Relationship Id="rId126" Type="http://schemas.openxmlformats.org/officeDocument/2006/relationships/slide" Target="slides/slide123.xml"/><Relationship Id="rId127" Type="http://schemas.openxmlformats.org/officeDocument/2006/relationships/slide" Target="slides/slide124.xml"/><Relationship Id="rId128" Type="http://schemas.openxmlformats.org/officeDocument/2006/relationships/slide" Target="slides/slide125.xml"/><Relationship Id="rId129" Type="http://schemas.openxmlformats.org/officeDocument/2006/relationships/slide" Target="slides/slide1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slide" Target="slides/slide100.xml"/><Relationship Id="rId104" Type="http://schemas.openxmlformats.org/officeDocument/2006/relationships/slide" Target="slides/slide101.xml"/><Relationship Id="rId105" Type="http://schemas.openxmlformats.org/officeDocument/2006/relationships/slide" Target="slides/slide102.xml"/><Relationship Id="rId106" Type="http://schemas.openxmlformats.org/officeDocument/2006/relationships/slide" Target="slides/slide103.xml"/><Relationship Id="rId107" Type="http://schemas.openxmlformats.org/officeDocument/2006/relationships/slide" Target="slides/slide104.xml"/><Relationship Id="rId108" Type="http://schemas.openxmlformats.org/officeDocument/2006/relationships/slide" Target="slides/slide105.xml"/><Relationship Id="rId109" Type="http://schemas.openxmlformats.org/officeDocument/2006/relationships/slide" Target="slides/slide106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00" Type="http://schemas.openxmlformats.org/officeDocument/2006/relationships/slide" Target="slides/slide97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30" Type="http://schemas.openxmlformats.org/officeDocument/2006/relationships/slide" Target="slides/slide127.xml"/><Relationship Id="rId131" Type="http://schemas.openxmlformats.org/officeDocument/2006/relationships/slide" Target="slides/slide128.xml"/><Relationship Id="rId132" Type="http://schemas.openxmlformats.org/officeDocument/2006/relationships/slide" Target="slides/slide129.xml"/><Relationship Id="rId133" Type="http://schemas.openxmlformats.org/officeDocument/2006/relationships/slide" Target="slides/slide130.xml"/><Relationship Id="rId134" Type="http://schemas.openxmlformats.org/officeDocument/2006/relationships/slide" Target="slides/slide131.xml"/><Relationship Id="rId135" Type="http://schemas.openxmlformats.org/officeDocument/2006/relationships/slide" Target="slides/slide132.xml"/><Relationship Id="rId136" Type="http://schemas.openxmlformats.org/officeDocument/2006/relationships/slide" Target="slides/slide133.xml"/><Relationship Id="rId137" Type="http://schemas.openxmlformats.org/officeDocument/2006/relationships/slide" Target="slides/slide134.xml"/><Relationship Id="rId138" Type="http://schemas.openxmlformats.org/officeDocument/2006/relationships/slide" Target="slides/slide135.xml"/><Relationship Id="rId139" Type="http://schemas.openxmlformats.org/officeDocument/2006/relationships/slide" Target="slides/slide13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110" Type="http://schemas.openxmlformats.org/officeDocument/2006/relationships/slide" Target="slides/slide107.xml"/><Relationship Id="rId111" Type="http://schemas.openxmlformats.org/officeDocument/2006/relationships/slide" Target="slides/slide108.xml"/><Relationship Id="rId112" Type="http://schemas.openxmlformats.org/officeDocument/2006/relationships/slide" Target="slides/slide109.xml"/><Relationship Id="rId113" Type="http://schemas.openxmlformats.org/officeDocument/2006/relationships/slide" Target="slides/slide110.xml"/><Relationship Id="rId114" Type="http://schemas.openxmlformats.org/officeDocument/2006/relationships/slide" Target="slides/slide111.xml"/><Relationship Id="rId115" Type="http://schemas.openxmlformats.org/officeDocument/2006/relationships/slide" Target="slides/slide112.xml"/><Relationship Id="rId116" Type="http://schemas.openxmlformats.org/officeDocument/2006/relationships/slide" Target="slides/slide113.xml"/><Relationship Id="rId117" Type="http://schemas.openxmlformats.org/officeDocument/2006/relationships/slide" Target="slides/slide114.xml"/><Relationship Id="rId118" Type="http://schemas.openxmlformats.org/officeDocument/2006/relationships/slide" Target="slides/slide115.xml"/><Relationship Id="rId119" Type="http://schemas.openxmlformats.org/officeDocument/2006/relationships/slide" Target="slides/slide1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Relationship Id="rId140" Type="http://schemas.openxmlformats.org/officeDocument/2006/relationships/slide" Target="slides/slide137.xml"/><Relationship Id="rId141" Type="http://schemas.openxmlformats.org/officeDocument/2006/relationships/slide" Target="slides/slide138.xml"/><Relationship Id="rId142" Type="http://schemas.openxmlformats.org/officeDocument/2006/relationships/slide" Target="slides/slide139.xml"/><Relationship Id="rId143" Type="http://schemas.openxmlformats.org/officeDocument/2006/relationships/notesMaster" Target="notesMasters/notesMaster1.xml"/><Relationship Id="rId144" Type="http://schemas.openxmlformats.org/officeDocument/2006/relationships/handoutMaster" Target="handoutMasters/handoutMaster1.xml"/><Relationship Id="rId145" Type="http://schemas.openxmlformats.org/officeDocument/2006/relationships/presProps" Target="presProps.xml"/><Relationship Id="rId146" Type="http://schemas.openxmlformats.org/officeDocument/2006/relationships/viewProps" Target="viewProps.xml"/><Relationship Id="rId147" Type="http://schemas.openxmlformats.org/officeDocument/2006/relationships/theme" Target="theme/theme1.xml"/><Relationship Id="rId1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BB7C8E-C886-40C7-B54F-2F1274C488B6}" type="doc">
      <dgm:prSet loTypeId="urn:microsoft.com/office/officeart/2005/8/layout/vList5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7ABF3CFF-019E-4A09-B197-CF0920AF7E62}">
      <dgm:prSet phldrT="[Text]" custT="1"/>
      <dgm:spPr>
        <a:solidFill>
          <a:srgbClr val="008000"/>
        </a:solidFill>
      </dgm:spPr>
      <dgm:t>
        <a:bodyPr/>
        <a:lstStyle/>
        <a:p>
          <a:r>
            <a:rPr lang="en-US" sz="2800" b="1" dirty="0" smtClean="0">
              <a:solidFill>
                <a:schemeClr val="bg1"/>
              </a:solidFill>
              <a:latin typeface="+mj-lt"/>
            </a:rPr>
            <a:t>SELF</a:t>
          </a:r>
          <a:endParaRPr lang="en-US" sz="2800" b="1" dirty="0">
            <a:solidFill>
              <a:schemeClr val="bg1"/>
            </a:solidFill>
            <a:latin typeface="+mj-lt"/>
          </a:endParaRPr>
        </a:p>
      </dgm:t>
    </dgm:pt>
    <dgm:pt modelId="{A3E855E8-ADF9-4FE1-ACB3-E766F9979ED9}" type="parTrans" cxnId="{B8207083-1AAF-4747-9E9A-2982942399EE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73A51555-675E-4BF8-AAF2-4CCF1A062A6F}" type="sibTrans" cxnId="{B8207083-1AAF-4747-9E9A-2982942399EE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0B004381-5F6F-462D-806D-A87F56CA9BB0}">
      <dgm:prSet phldrT="[Text]" custT="1"/>
      <dgm:spPr>
        <a:noFill/>
        <a:ln>
          <a:solidFill>
            <a:srgbClr val="008000">
              <a:alpha val="90000"/>
            </a:srgbClr>
          </a:solidFill>
        </a:ln>
      </dgm:spPr>
      <dgm:t>
        <a:bodyPr/>
        <a:lstStyle/>
        <a:p>
          <a:r>
            <a:rPr lang="en-US" sz="2000" dirty="0" smtClean="0">
              <a:latin typeface="+mj-lt"/>
            </a:rPr>
            <a:t>Self-monitor (Are you participating? Engaged as a learner? Talking during allotted times?)</a:t>
          </a:r>
          <a:endParaRPr lang="en-US" sz="2000" dirty="0">
            <a:latin typeface="+mj-lt"/>
          </a:endParaRPr>
        </a:p>
      </dgm:t>
    </dgm:pt>
    <dgm:pt modelId="{82B8BAA3-AB11-4CA1-89B5-2B4BF6037BCF}" type="parTrans" cxnId="{2095DD25-9AA3-4062-85E9-1B50F364C982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F676F31F-2124-4D4B-8774-7C30D9E81FB0}" type="sibTrans" cxnId="{2095DD25-9AA3-4062-85E9-1B50F364C982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E7452455-03DA-4E14-8C7C-2BE3261DA132}">
      <dgm:prSet phldrT="[Text]" custT="1"/>
      <dgm:spPr>
        <a:noFill/>
        <a:ln>
          <a:solidFill>
            <a:srgbClr val="008000">
              <a:alpha val="90000"/>
            </a:srgbClr>
          </a:solidFill>
        </a:ln>
      </dgm:spPr>
      <dgm:t>
        <a:bodyPr/>
        <a:lstStyle/>
        <a:p>
          <a:r>
            <a:rPr lang="en-US" sz="2000" dirty="0" smtClean="0">
              <a:latin typeface="+mj-lt"/>
            </a:rPr>
            <a:t>Stretch, break, stand as needed</a:t>
          </a:r>
          <a:endParaRPr lang="en-US" sz="2000" dirty="0">
            <a:latin typeface="+mj-lt"/>
          </a:endParaRPr>
        </a:p>
      </dgm:t>
    </dgm:pt>
    <dgm:pt modelId="{BB013D8D-AF52-40FA-BEF5-894593C1E5EA}" type="parTrans" cxnId="{ECC81BCA-CF39-4D2A-8D6D-1C01F92A3758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B963269D-AC38-4F9A-B370-38B4AB8DFD22}" type="sibTrans" cxnId="{ECC81BCA-CF39-4D2A-8D6D-1C01F92A3758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00DDD286-32BC-4E5F-A7F4-34675297FD88}">
      <dgm:prSet phldrT="[Text]" custT="1"/>
      <dgm:spPr>
        <a:solidFill>
          <a:srgbClr val="008000"/>
        </a:solidFill>
      </dgm:spPr>
      <dgm:t>
        <a:bodyPr/>
        <a:lstStyle/>
        <a:p>
          <a:r>
            <a:rPr lang="en-US" sz="2800" b="1" dirty="0" smtClean="0">
              <a:solidFill>
                <a:schemeClr val="bg1"/>
              </a:solidFill>
              <a:latin typeface="+mj-lt"/>
            </a:rPr>
            <a:t>OTHERS</a:t>
          </a:r>
          <a:endParaRPr lang="en-US" sz="2800" b="1" dirty="0">
            <a:solidFill>
              <a:schemeClr val="bg1"/>
            </a:solidFill>
            <a:latin typeface="+mj-lt"/>
          </a:endParaRPr>
        </a:p>
      </dgm:t>
    </dgm:pt>
    <dgm:pt modelId="{2AEAF446-16F0-4A42-A381-979A84168679}" type="parTrans" cxnId="{D2CDD9B7-71B8-44D8-A625-2A3CA17A5414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9129805C-A7A5-4D62-B711-DF0E6F87A837}" type="sibTrans" cxnId="{D2CDD9B7-71B8-44D8-A625-2A3CA17A5414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02608EF9-02DE-4A7B-A461-EEDFB09DC0E4}">
      <dgm:prSet phldrT="[Text]" custT="1"/>
      <dgm:spPr>
        <a:noFill/>
        <a:ln>
          <a:solidFill>
            <a:srgbClr val="008000">
              <a:alpha val="90000"/>
            </a:srgbClr>
          </a:solidFill>
        </a:ln>
      </dgm:spPr>
      <dgm:t>
        <a:bodyPr/>
        <a:lstStyle/>
        <a:p>
          <a:r>
            <a:rPr lang="en-US" sz="2000" dirty="0" smtClean="0">
              <a:latin typeface="+mj-lt"/>
            </a:rPr>
            <a:t>Cell phones (inaudible): Converse in lobbies and breaks</a:t>
          </a:r>
          <a:endParaRPr lang="en-US" sz="2000" dirty="0">
            <a:latin typeface="+mj-lt"/>
          </a:endParaRPr>
        </a:p>
      </dgm:t>
    </dgm:pt>
    <dgm:pt modelId="{E0D1859D-0DCE-44C0-AC3F-76E6D55B473F}" type="parTrans" cxnId="{92A3B07F-3765-4E48-B77F-0B7428DE0C2E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807A51B3-414F-400D-BC18-AFB672002CE9}" type="sibTrans" cxnId="{92A3B07F-3765-4E48-B77F-0B7428DE0C2E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706E71D6-CAFE-4EAD-9C57-0307F64B494D}">
      <dgm:prSet phldrT="[Text]" custT="1"/>
      <dgm:spPr>
        <a:solidFill>
          <a:srgbClr val="008000"/>
        </a:solidFill>
      </dgm:spPr>
      <dgm:t>
        <a:bodyPr/>
        <a:lstStyle/>
        <a:p>
          <a:r>
            <a:rPr lang="en-US" sz="2800" b="1" dirty="0" smtClean="0">
              <a:solidFill>
                <a:schemeClr val="bg1"/>
              </a:solidFill>
              <a:latin typeface="+mj-lt"/>
            </a:rPr>
            <a:t>ENVIRONMENT</a:t>
          </a:r>
          <a:endParaRPr lang="en-US" sz="2800" b="1" dirty="0">
            <a:solidFill>
              <a:schemeClr val="bg1"/>
            </a:solidFill>
            <a:latin typeface="+mj-lt"/>
          </a:endParaRPr>
        </a:p>
      </dgm:t>
    </dgm:pt>
    <dgm:pt modelId="{A08CDEF2-1989-4D98-BB08-0DDDFABBD9CB}" type="parTrans" cxnId="{94DD3768-BAEC-4E28-83A3-65ADFFE17DFE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76CF6B7B-5D08-49B3-BB30-6F31F0653523}" type="sibTrans" cxnId="{94DD3768-BAEC-4E28-83A3-65ADFFE17DFE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0F8927F6-BE80-4596-9BAA-1A6006FC9A19}">
      <dgm:prSet phldrT="[Text]" custT="1"/>
      <dgm:spPr>
        <a:noFill/>
        <a:ln>
          <a:solidFill>
            <a:srgbClr val="008000">
              <a:alpha val="90000"/>
            </a:srgbClr>
          </a:solidFill>
        </a:ln>
      </dgm:spPr>
      <dgm:t>
        <a:bodyPr/>
        <a:lstStyle/>
        <a:p>
          <a:r>
            <a:rPr lang="en-US" sz="2000" dirty="0" smtClean="0">
              <a:latin typeface="+mj-lt"/>
            </a:rPr>
            <a:t>Recycle</a:t>
          </a:r>
          <a:endParaRPr lang="en-US" sz="2000" dirty="0">
            <a:latin typeface="+mj-lt"/>
          </a:endParaRPr>
        </a:p>
      </dgm:t>
    </dgm:pt>
    <dgm:pt modelId="{A0ACF76A-1343-45DD-9C4A-5BB84A0F5E73}" type="parTrans" cxnId="{40F9B97D-2460-423C-94AE-0CAA08C03683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3E9B103D-85D3-419C-9A5E-BF0A42AF98FD}" type="sibTrans" cxnId="{40F9B97D-2460-423C-94AE-0CAA08C03683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9ADDCAEC-1D78-4949-908C-25CD2ABB84E9}">
      <dgm:prSet phldrT="[Text]" custT="1"/>
      <dgm:spPr>
        <a:noFill/>
        <a:ln>
          <a:solidFill>
            <a:srgbClr val="008000">
              <a:alpha val="90000"/>
            </a:srgbClr>
          </a:solidFill>
        </a:ln>
      </dgm:spPr>
      <dgm:t>
        <a:bodyPr/>
        <a:lstStyle/>
        <a:p>
          <a:r>
            <a:rPr lang="en-US" sz="2000" dirty="0" smtClean="0">
              <a:latin typeface="+mj-lt"/>
            </a:rPr>
            <a:t>Work as a team: Room for every voice, reinforce participation</a:t>
          </a:r>
          <a:endParaRPr lang="en-US" sz="2000" dirty="0">
            <a:latin typeface="+mj-lt"/>
          </a:endParaRPr>
        </a:p>
      </dgm:t>
    </dgm:pt>
    <dgm:pt modelId="{4D8C6E70-C24C-4A4C-9280-D561EF827752}" type="parTrans" cxnId="{87ECFA67-BC78-40D3-9D19-98D7313B84AE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1FD1D884-2655-413F-A8DB-2F399D2946B3}" type="sibTrans" cxnId="{87ECFA67-BC78-40D3-9D19-98D7313B84AE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9B7C389F-29D8-4A65-97D5-D993500DDE1B}">
      <dgm:prSet phldrT="[Text]" custT="1"/>
      <dgm:spPr>
        <a:noFill/>
        <a:ln>
          <a:solidFill>
            <a:srgbClr val="008000">
              <a:alpha val="90000"/>
            </a:srgbClr>
          </a:solidFill>
        </a:ln>
      </dgm:spPr>
      <dgm:t>
        <a:bodyPr/>
        <a:lstStyle/>
        <a:p>
          <a:r>
            <a:rPr lang="en-US" sz="2000" dirty="0" smtClean="0">
              <a:latin typeface="+mj-lt"/>
            </a:rPr>
            <a:t>Maintain neat working area</a:t>
          </a:r>
          <a:endParaRPr lang="en-US" sz="2000" dirty="0">
            <a:latin typeface="+mj-lt"/>
          </a:endParaRPr>
        </a:p>
      </dgm:t>
    </dgm:pt>
    <dgm:pt modelId="{9EE345E2-3B59-4EEF-8E8C-497E28885814}" type="parTrans" cxnId="{F283DA6B-8CC3-4EB5-B048-B5DC7DC9F832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AF2C7B60-C1E0-44B5-A25A-B84AAEE3EF6D}" type="sibTrans" cxnId="{F283DA6B-8CC3-4EB5-B048-B5DC7DC9F832}">
      <dgm:prSet/>
      <dgm:spPr/>
      <dgm:t>
        <a:bodyPr/>
        <a:lstStyle/>
        <a:p>
          <a:endParaRPr lang="en-US" sz="2000">
            <a:latin typeface="+mj-lt"/>
          </a:endParaRPr>
        </a:p>
      </dgm:t>
    </dgm:pt>
    <dgm:pt modelId="{73B8297C-E026-4F7A-A91D-6D63AE093033}" type="pres">
      <dgm:prSet presAssocID="{90BB7C8E-C886-40C7-B54F-2F1274C488B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78A059-77B8-43F5-AC87-6EC05C703A1E}" type="pres">
      <dgm:prSet presAssocID="{7ABF3CFF-019E-4A09-B197-CF0920AF7E62}" presName="linNode" presStyleCnt="0"/>
      <dgm:spPr/>
    </dgm:pt>
    <dgm:pt modelId="{B07BA4AB-9C9A-482B-8183-E23712585A12}" type="pres">
      <dgm:prSet presAssocID="{7ABF3CFF-019E-4A09-B197-CF0920AF7E62}" presName="parentText" presStyleLbl="node1" presStyleIdx="0" presStyleCnt="3" custScaleX="99120" custLinFactNeighborY="-1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8B5073-F319-4E3C-87A3-3AB41F2EB2D1}" type="pres">
      <dgm:prSet presAssocID="{7ABF3CFF-019E-4A09-B197-CF0920AF7E62}" presName="descendantText" presStyleLbl="alignAccFollowNode1" presStyleIdx="0" presStyleCnt="3" custLinFactNeighborX="694" custLinFactNeighborY="-5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92703D-679B-4BED-B0CB-706AD20CE916}" type="pres">
      <dgm:prSet presAssocID="{73A51555-675E-4BF8-AAF2-4CCF1A062A6F}" presName="sp" presStyleCnt="0"/>
      <dgm:spPr/>
    </dgm:pt>
    <dgm:pt modelId="{F6F6BD18-C830-401B-AC53-6AA7ED8EEFC5}" type="pres">
      <dgm:prSet presAssocID="{00DDD286-32BC-4E5F-A7F4-34675297FD88}" presName="linNode" presStyleCnt="0"/>
      <dgm:spPr/>
    </dgm:pt>
    <dgm:pt modelId="{F4B4F11E-D463-4351-8E0E-A4D33BFB8F78}" type="pres">
      <dgm:prSet presAssocID="{00DDD286-32BC-4E5F-A7F4-34675297FD88}" presName="parentText" presStyleLbl="node1" presStyleIdx="1" presStyleCnt="3" custScaleX="99120" custLinFactNeighborY="345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A38705-5C12-4DC9-AF98-210868F22923}" type="pres">
      <dgm:prSet presAssocID="{00DDD286-32BC-4E5F-A7F4-34675297FD88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B50D69-068B-4B31-A3D8-EA4F6C301606}" type="pres">
      <dgm:prSet presAssocID="{9129805C-A7A5-4D62-B711-DF0E6F87A837}" presName="sp" presStyleCnt="0"/>
      <dgm:spPr/>
    </dgm:pt>
    <dgm:pt modelId="{B1AF7DE5-97BA-4E99-B2B1-55A67D809CA8}" type="pres">
      <dgm:prSet presAssocID="{706E71D6-CAFE-4EAD-9C57-0307F64B494D}" presName="linNode" presStyleCnt="0"/>
      <dgm:spPr/>
    </dgm:pt>
    <dgm:pt modelId="{3C485D32-904F-4F36-BE55-B91C3119B42E}" type="pres">
      <dgm:prSet presAssocID="{706E71D6-CAFE-4EAD-9C57-0307F64B494D}" presName="parentText" presStyleLbl="node1" presStyleIdx="2" presStyleCnt="3" custScaleX="9912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09314-6CF2-442B-9C70-6BF1DCB0DB03}" type="pres">
      <dgm:prSet presAssocID="{706E71D6-CAFE-4EAD-9C57-0307F64B494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731ED2-CEC4-F845-AB75-AA568B891790}" type="presOf" srcId="{7ABF3CFF-019E-4A09-B197-CF0920AF7E62}" destId="{B07BA4AB-9C9A-482B-8183-E23712585A12}" srcOrd="0" destOrd="0" presId="urn:microsoft.com/office/officeart/2005/8/layout/vList5"/>
    <dgm:cxn modelId="{ECC81BCA-CF39-4D2A-8D6D-1C01F92A3758}" srcId="{7ABF3CFF-019E-4A09-B197-CF0920AF7E62}" destId="{E7452455-03DA-4E14-8C7C-2BE3261DA132}" srcOrd="1" destOrd="0" parTransId="{BB013D8D-AF52-40FA-BEF5-894593C1E5EA}" sibTransId="{B963269D-AC38-4F9A-B370-38B4AB8DFD22}"/>
    <dgm:cxn modelId="{D2CDD9B7-71B8-44D8-A625-2A3CA17A5414}" srcId="{90BB7C8E-C886-40C7-B54F-2F1274C488B6}" destId="{00DDD286-32BC-4E5F-A7F4-34675297FD88}" srcOrd="1" destOrd="0" parTransId="{2AEAF446-16F0-4A42-A381-979A84168679}" sibTransId="{9129805C-A7A5-4D62-B711-DF0E6F87A837}"/>
    <dgm:cxn modelId="{30817ED7-395D-184C-95F7-3DEAC79D26E4}" type="presOf" srcId="{02608EF9-02DE-4A7B-A461-EEDFB09DC0E4}" destId="{38A38705-5C12-4DC9-AF98-210868F22923}" srcOrd="0" destOrd="0" presId="urn:microsoft.com/office/officeart/2005/8/layout/vList5"/>
    <dgm:cxn modelId="{03BFA67B-237D-CB42-997E-E2B82612BE08}" type="presOf" srcId="{00DDD286-32BC-4E5F-A7F4-34675297FD88}" destId="{F4B4F11E-D463-4351-8E0E-A4D33BFB8F78}" srcOrd="0" destOrd="0" presId="urn:microsoft.com/office/officeart/2005/8/layout/vList5"/>
    <dgm:cxn modelId="{D5042339-4888-FC4F-AE85-FDB98965A669}" type="presOf" srcId="{0B004381-5F6F-462D-806D-A87F56CA9BB0}" destId="{708B5073-F319-4E3C-87A3-3AB41F2EB2D1}" srcOrd="0" destOrd="0" presId="urn:microsoft.com/office/officeart/2005/8/layout/vList5"/>
    <dgm:cxn modelId="{2095DD25-9AA3-4062-85E9-1B50F364C982}" srcId="{7ABF3CFF-019E-4A09-B197-CF0920AF7E62}" destId="{0B004381-5F6F-462D-806D-A87F56CA9BB0}" srcOrd="0" destOrd="0" parTransId="{82B8BAA3-AB11-4CA1-89B5-2B4BF6037BCF}" sibTransId="{F676F31F-2124-4D4B-8774-7C30D9E81FB0}"/>
    <dgm:cxn modelId="{F283DA6B-8CC3-4EB5-B048-B5DC7DC9F832}" srcId="{706E71D6-CAFE-4EAD-9C57-0307F64B494D}" destId="{9B7C389F-29D8-4A65-97D5-D993500DDE1B}" srcOrd="1" destOrd="0" parTransId="{9EE345E2-3B59-4EEF-8E8C-497E28885814}" sibTransId="{AF2C7B60-C1E0-44B5-A25A-B84AAEE3EF6D}"/>
    <dgm:cxn modelId="{40F9B97D-2460-423C-94AE-0CAA08C03683}" srcId="{706E71D6-CAFE-4EAD-9C57-0307F64B494D}" destId="{0F8927F6-BE80-4596-9BAA-1A6006FC9A19}" srcOrd="0" destOrd="0" parTransId="{A0ACF76A-1343-45DD-9C4A-5BB84A0F5E73}" sibTransId="{3E9B103D-85D3-419C-9A5E-BF0A42AF98FD}"/>
    <dgm:cxn modelId="{B8207083-1AAF-4747-9E9A-2982942399EE}" srcId="{90BB7C8E-C886-40C7-B54F-2F1274C488B6}" destId="{7ABF3CFF-019E-4A09-B197-CF0920AF7E62}" srcOrd="0" destOrd="0" parTransId="{A3E855E8-ADF9-4FE1-ACB3-E766F9979ED9}" sibTransId="{73A51555-675E-4BF8-AAF2-4CCF1A062A6F}"/>
    <dgm:cxn modelId="{87ECFA67-BC78-40D3-9D19-98D7313B84AE}" srcId="{00DDD286-32BC-4E5F-A7F4-34675297FD88}" destId="{9ADDCAEC-1D78-4949-908C-25CD2ABB84E9}" srcOrd="1" destOrd="0" parTransId="{4D8C6E70-C24C-4A4C-9280-D561EF827752}" sibTransId="{1FD1D884-2655-413F-A8DB-2F399D2946B3}"/>
    <dgm:cxn modelId="{F8067925-9017-3D43-B91B-D4DF9DBD4D4F}" type="presOf" srcId="{0F8927F6-BE80-4596-9BAA-1A6006FC9A19}" destId="{8D309314-6CF2-442B-9C70-6BF1DCB0DB03}" srcOrd="0" destOrd="0" presId="urn:microsoft.com/office/officeart/2005/8/layout/vList5"/>
    <dgm:cxn modelId="{0DC98649-EF00-4B46-B5C7-7E9B2C6FC59C}" type="presOf" srcId="{90BB7C8E-C886-40C7-B54F-2F1274C488B6}" destId="{73B8297C-E026-4F7A-A91D-6D63AE093033}" srcOrd="0" destOrd="0" presId="urn:microsoft.com/office/officeart/2005/8/layout/vList5"/>
    <dgm:cxn modelId="{92A3B07F-3765-4E48-B77F-0B7428DE0C2E}" srcId="{00DDD286-32BC-4E5F-A7F4-34675297FD88}" destId="{02608EF9-02DE-4A7B-A461-EEDFB09DC0E4}" srcOrd="0" destOrd="0" parTransId="{E0D1859D-0DCE-44C0-AC3F-76E6D55B473F}" sibTransId="{807A51B3-414F-400D-BC18-AFB672002CE9}"/>
    <dgm:cxn modelId="{2AE227EA-613B-9144-A63A-87E3B7D9DBA6}" type="presOf" srcId="{9B7C389F-29D8-4A65-97D5-D993500DDE1B}" destId="{8D309314-6CF2-442B-9C70-6BF1DCB0DB03}" srcOrd="0" destOrd="1" presId="urn:microsoft.com/office/officeart/2005/8/layout/vList5"/>
    <dgm:cxn modelId="{94DD3768-BAEC-4E28-83A3-65ADFFE17DFE}" srcId="{90BB7C8E-C886-40C7-B54F-2F1274C488B6}" destId="{706E71D6-CAFE-4EAD-9C57-0307F64B494D}" srcOrd="2" destOrd="0" parTransId="{A08CDEF2-1989-4D98-BB08-0DDDFABBD9CB}" sibTransId="{76CF6B7B-5D08-49B3-BB30-6F31F0653523}"/>
    <dgm:cxn modelId="{1E0B8D56-769D-B14E-A5DA-8B91A2245AB3}" type="presOf" srcId="{9ADDCAEC-1D78-4949-908C-25CD2ABB84E9}" destId="{38A38705-5C12-4DC9-AF98-210868F22923}" srcOrd="0" destOrd="1" presId="urn:microsoft.com/office/officeart/2005/8/layout/vList5"/>
    <dgm:cxn modelId="{55A53A03-CE58-AB46-B69F-5F95766F473B}" type="presOf" srcId="{706E71D6-CAFE-4EAD-9C57-0307F64B494D}" destId="{3C485D32-904F-4F36-BE55-B91C3119B42E}" srcOrd="0" destOrd="0" presId="urn:microsoft.com/office/officeart/2005/8/layout/vList5"/>
    <dgm:cxn modelId="{C72B01AE-8D5E-6743-A641-7E50465E8123}" type="presOf" srcId="{E7452455-03DA-4E14-8C7C-2BE3261DA132}" destId="{708B5073-F319-4E3C-87A3-3AB41F2EB2D1}" srcOrd="0" destOrd="1" presId="urn:microsoft.com/office/officeart/2005/8/layout/vList5"/>
    <dgm:cxn modelId="{A464CB55-0ED0-6B4D-83C1-BAC12A0F993F}" type="presParOf" srcId="{73B8297C-E026-4F7A-A91D-6D63AE093033}" destId="{EC78A059-77B8-43F5-AC87-6EC05C703A1E}" srcOrd="0" destOrd="0" presId="urn:microsoft.com/office/officeart/2005/8/layout/vList5"/>
    <dgm:cxn modelId="{BFA72CB2-3F8B-7E4B-BEC5-AE0CE192B125}" type="presParOf" srcId="{EC78A059-77B8-43F5-AC87-6EC05C703A1E}" destId="{B07BA4AB-9C9A-482B-8183-E23712585A12}" srcOrd="0" destOrd="0" presId="urn:microsoft.com/office/officeart/2005/8/layout/vList5"/>
    <dgm:cxn modelId="{52A5E9BC-F5B4-F548-82AA-02BFEA695AF1}" type="presParOf" srcId="{EC78A059-77B8-43F5-AC87-6EC05C703A1E}" destId="{708B5073-F319-4E3C-87A3-3AB41F2EB2D1}" srcOrd="1" destOrd="0" presId="urn:microsoft.com/office/officeart/2005/8/layout/vList5"/>
    <dgm:cxn modelId="{9E7BE435-7326-4242-8F6A-E7566C0772E4}" type="presParOf" srcId="{73B8297C-E026-4F7A-A91D-6D63AE093033}" destId="{5C92703D-679B-4BED-B0CB-706AD20CE916}" srcOrd="1" destOrd="0" presId="urn:microsoft.com/office/officeart/2005/8/layout/vList5"/>
    <dgm:cxn modelId="{78D5B978-97AD-644F-860C-3441D6D5DE14}" type="presParOf" srcId="{73B8297C-E026-4F7A-A91D-6D63AE093033}" destId="{F6F6BD18-C830-401B-AC53-6AA7ED8EEFC5}" srcOrd="2" destOrd="0" presId="urn:microsoft.com/office/officeart/2005/8/layout/vList5"/>
    <dgm:cxn modelId="{A5AE3FA9-ABB8-4347-B40B-4C2D37ECED05}" type="presParOf" srcId="{F6F6BD18-C830-401B-AC53-6AA7ED8EEFC5}" destId="{F4B4F11E-D463-4351-8E0E-A4D33BFB8F78}" srcOrd="0" destOrd="0" presId="urn:microsoft.com/office/officeart/2005/8/layout/vList5"/>
    <dgm:cxn modelId="{A7ED38C4-D63B-6344-BE81-8205DCEA7E16}" type="presParOf" srcId="{F6F6BD18-C830-401B-AC53-6AA7ED8EEFC5}" destId="{38A38705-5C12-4DC9-AF98-210868F22923}" srcOrd="1" destOrd="0" presId="urn:microsoft.com/office/officeart/2005/8/layout/vList5"/>
    <dgm:cxn modelId="{A7E70A60-2699-7149-9452-9436018D1459}" type="presParOf" srcId="{73B8297C-E026-4F7A-A91D-6D63AE093033}" destId="{DDB50D69-068B-4B31-A3D8-EA4F6C301606}" srcOrd="3" destOrd="0" presId="urn:microsoft.com/office/officeart/2005/8/layout/vList5"/>
    <dgm:cxn modelId="{9079D536-DEA9-964C-A442-F692BBA46436}" type="presParOf" srcId="{73B8297C-E026-4F7A-A91D-6D63AE093033}" destId="{B1AF7DE5-97BA-4E99-B2B1-55A67D809CA8}" srcOrd="4" destOrd="0" presId="urn:microsoft.com/office/officeart/2005/8/layout/vList5"/>
    <dgm:cxn modelId="{D2E5A61C-B071-DD43-B89A-7F9F8C1809F5}" type="presParOf" srcId="{B1AF7DE5-97BA-4E99-B2B1-55A67D809CA8}" destId="{3C485D32-904F-4F36-BE55-B91C3119B42E}" srcOrd="0" destOrd="0" presId="urn:microsoft.com/office/officeart/2005/8/layout/vList5"/>
    <dgm:cxn modelId="{2C53A264-663A-724D-9145-054D96B5C316}" type="presParOf" srcId="{B1AF7DE5-97BA-4E99-B2B1-55A67D809CA8}" destId="{8D309314-6CF2-442B-9C70-6BF1DCB0DB0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411FFCD-987A-1F48-A670-10D02FAB4130}" type="doc">
      <dgm:prSet loTypeId="urn:microsoft.com/office/officeart/2005/8/layout/cycle2" loCatId="cycle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7DE859E-8694-CE48-8988-025045639081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Define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B594852D-1BD0-264B-A3C8-A203A63C6E41}" type="parTrans" cxnId="{26AC7920-62B3-0B40-B725-66222A224B24}">
      <dgm:prSet/>
      <dgm:spPr/>
      <dgm:t>
        <a:bodyPr/>
        <a:lstStyle/>
        <a:p>
          <a:endParaRPr lang="en-US" sz="2300" b="1"/>
        </a:p>
      </dgm:t>
    </dgm:pt>
    <dgm:pt modelId="{8CAF0C80-1805-E745-BB42-1823122BE073}" type="sibTrans" cxnId="{26AC7920-62B3-0B40-B725-66222A224B24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005FBD42-56C4-5D48-9C2A-F77CC46FC1D9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Teach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60938429-D3B9-2041-910A-93AF0D162506}" type="parTrans" cxnId="{ECD2D7BD-3461-0B40-BA58-142F6B046E3B}">
      <dgm:prSet/>
      <dgm:spPr/>
      <dgm:t>
        <a:bodyPr/>
        <a:lstStyle/>
        <a:p>
          <a:endParaRPr lang="en-US" sz="2300" b="1"/>
        </a:p>
      </dgm:t>
    </dgm:pt>
    <dgm:pt modelId="{59CF6471-3DB6-3646-9934-E45E85E76492}" type="sibTrans" cxnId="{ECD2D7BD-3461-0B40-BA58-142F6B046E3B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9BECFCF7-B0AF-624C-AD55-2F220A1C2E6F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Prompt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A273BF1E-EFE8-EB45-BFB3-83AF3FA0E108}" type="parTrans" cxnId="{EE3AF701-625F-8845-BA6B-4E3C20EC0210}">
      <dgm:prSet/>
      <dgm:spPr/>
      <dgm:t>
        <a:bodyPr/>
        <a:lstStyle/>
        <a:p>
          <a:endParaRPr lang="en-US" sz="2300" b="1"/>
        </a:p>
      </dgm:t>
    </dgm:pt>
    <dgm:pt modelId="{8EE59149-ADE7-6A4E-937E-8C3739A22D03}" type="sibTrans" cxnId="{EE3AF701-625F-8845-BA6B-4E3C20EC0210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02655792-0024-2D4D-8DB6-10345FCB08FE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Monitor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E23A8E98-1C44-E44E-AEC7-746238A17F3B}" type="parTrans" cxnId="{36A5AF73-D390-9D4F-B25F-FD58677A3A40}">
      <dgm:prSet/>
      <dgm:spPr/>
      <dgm:t>
        <a:bodyPr/>
        <a:lstStyle/>
        <a:p>
          <a:endParaRPr lang="en-US" sz="2300" b="1"/>
        </a:p>
      </dgm:t>
    </dgm:pt>
    <dgm:pt modelId="{E4966791-D171-AA47-9665-093C0FEE5FB8}" type="sibTrans" cxnId="{36A5AF73-D390-9D4F-B25F-FD58677A3A40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DFDF3E90-2D1F-C34A-87A4-D06D7D2CEDCF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Evaluate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D6C7DEA4-9117-2043-BA96-91953B15A66E}" type="parTrans" cxnId="{F489DBC6-62AB-C64F-B63F-E48FA59D7F1D}">
      <dgm:prSet/>
      <dgm:spPr/>
      <dgm:t>
        <a:bodyPr/>
        <a:lstStyle/>
        <a:p>
          <a:endParaRPr lang="en-US" sz="2300" b="1"/>
        </a:p>
      </dgm:t>
    </dgm:pt>
    <dgm:pt modelId="{2B682932-7FB3-574E-BB1C-DF0D42B208F8}" type="sibTrans" cxnId="{F489DBC6-62AB-C64F-B63F-E48FA59D7F1D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29B5FB9B-81E9-0141-8374-45D4527B9639}" type="pres">
      <dgm:prSet presAssocID="{2411FFCD-987A-1F48-A670-10D02FAB41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D642FE-0649-AF4E-A903-B6A7DE487E67}" type="pres">
      <dgm:prSet presAssocID="{07DE859E-8694-CE48-8988-025045639081}" presName="node" presStyleLbl="node1" presStyleIdx="0" presStyleCnt="5" custScaleX="127085" custRadScaleRad="100290" custRadScaleInc="110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8FD20-C609-6048-A5A8-D76C9249260D}" type="pres">
      <dgm:prSet presAssocID="{8CAF0C80-1805-E745-BB42-1823122BE07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D2CA84DD-1CA7-C74C-97BE-EE98AF993501}" type="pres">
      <dgm:prSet presAssocID="{8CAF0C80-1805-E745-BB42-1823122BE07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60F62DDA-327D-D142-B616-70ED788A17E2}" type="pres">
      <dgm:prSet presAssocID="{005FBD42-56C4-5D48-9C2A-F77CC46FC1D9}" presName="node" presStyleLbl="node1" presStyleIdx="1" presStyleCnt="5" custScaleX="127085" custRadScaleRad="120701" custRadScaleInc="87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EE35C-5CD7-0D44-A9C5-1499B1A5DB7B}" type="pres">
      <dgm:prSet presAssocID="{59CF6471-3DB6-3646-9934-E45E85E76492}" presName="sibTrans" presStyleLbl="sibTrans2D1" presStyleIdx="1" presStyleCnt="5" custLinFactNeighborX="-10866" custLinFactNeighborY="16323"/>
      <dgm:spPr/>
      <dgm:t>
        <a:bodyPr/>
        <a:lstStyle/>
        <a:p>
          <a:endParaRPr lang="en-US"/>
        </a:p>
      </dgm:t>
    </dgm:pt>
    <dgm:pt modelId="{24EF092D-371F-F643-B16F-188DDB34E764}" type="pres">
      <dgm:prSet presAssocID="{59CF6471-3DB6-3646-9934-E45E85E76492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9F4245C-5335-1E45-A165-3C7D03B0E3A1}" type="pres">
      <dgm:prSet presAssocID="{9BECFCF7-B0AF-624C-AD55-2F220A1C2E6F}" presName="node" presStyleLbl="node1" presStyleIdx="2" presStyleCnt="5" custScaleX="127085" custRadScaleRad="114024" custRadScaleInc="-244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C08BA-8CB4-4446-8A3F-228C46E38D00}" type="pres">
      <dgm:prSet presAssocID="{8EE59149-ADE7-6A4E-937E-8C3739A22D03}" presName="sibTrans" presStyleLbl="sibTrans2D1" presStyleIdx="2" presStyleCnt="5"/>
      <dgm:spPr/>
      <dgm:t>
        <a:bodyPr/>
        <a:lstStyle/>
        <a:p>
          <a:endParaRPr lang="en-US"/>
        </a:p>
      </dgm:t>
    </dgm:pt>
    <dgm:pt modelId="{66E9CD31-4AEF-D54B-82AC-F1B17D57F29D}" type="pres">
      <dgm:prSet presAssocID="{8EE59149-ADE7-6A4E-937E-8C3739A22D03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0BFE5E2A-3870-3448-AF57-D6C82A555587}" type="pres">
      <dgm:prSet presAssocID="{02655792-0024-2D4D-8DB6-10345FCB08FE}" presName="node" presStyleLbl="node1" presStyleIdx="3" presStyleCnt="5" custScaleX="127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C2143-43FC-DD40-8139-7F7FEF2DA174}" type="pres">
      <dgm:prSet presAssocID="{E4966791-D171-AA47-9665-093C0FEE5FB8}" presName="sibTrans" presStyleLbl="sibTrans2D1" presStyleIdx="3" presStyleCnt="5"/>
      <dgm:spPr/>
      <dgm:t>
        <a:bodyPr/>
        <a:lstStyle/>
        <a:p>
          <a:endParaRPr lang="en-US"/>
        </a:p>
      </dgm:t>
    </dgm:pt>
    <dgm:pt modelId="{5FEDC548-3C59-B94F-BC75-9295B2EA006E}" type="pres">
      <dgm:prSet presAssocID="{E4966791-D171-AA47-9665-093C0FEE5FB8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7C3F7977-3137-6644-A70C-D66A8B47591F}" type="pres">
      <dgm:prSet presAssocID="{DFDF3E90-2D1F-C34A-87A4-D06D7D2CEDCF}" presName="node" presStyleLbl="node1" presStyleIdx="4" presStyleCnt="5" custScaleX="127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6DF65-2703-E047-83EA-5810BE3C0120}" type="pres">
      <dgm:prSet presAssocID="{2B682932-7FB3-574E-BB1C-DF0D42B208F8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CA61E32-9E73-BD46-B768-4B1FABA83A0F}" type="pres">
      <dgm:prSet presAssocID="{2B682932-7FB3-574E-BB1C-DF0D42B208F8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73DEED4C-0D04-6547-9A42-BE8222DBF7A2}" type="presOf" srcId="{9BECFCF7-B0AF-624C-AD55-2F220A1C2E6F}" destId="{C9F4245C-5335-1E45-A165-3C7D03B0E3A1}" srcOrd="0" destOrd="0" presId="urn:microsoft.com/office/officeart/2005/8/layout/cycle2"/>
    <dgm:cxn modelId="{ECD2D7BD-3461-0B40-BA58-142F6B046E3B}" srcId="{2411FFCD-987A-1F48-A670-10D02FAB4130}" destId="{005FBD42-56C4-5D48-9C2A-F77CC46FC1D9}" srcOrd="1" destOrd="0" parTransId="{60938429-D3B9-2041-910A-93AF0D162506}" sibTransId="{59CF6471-3DB6-3646-9934-E45E85E76492}"/>
    <dgm:cxn modelId="{26AC7920-62B3-0B40-B725-66222A224B24}" srcId="{2411FFCD-987A-1F48-A670-10D02FAB4130}" destId="{07DE859E-8694-CE48-8988-025045639081}" srcOrd="0" destOrd="0" parTransId="{B594852D-1BD0-264B-A3C8-A203A63C6E41}" sibTransId="{8CAF0C80-1805-E745-BB42-1823122BE073}"/>
    <dgm:cxn modelId="{DC9A80F2-FF29-904F-9659-1921A12B36D3}" type="presOf" srcId="{2B682932-7FB3-574E-BB1C-DF0D42B208F8}" destId="{9C46DF65-2703-E047-83EA-5810BE3C0120}" srcOrd="0" destOrd="0" presId="urn:microsoft.com/office/officeart/2005/8/layout/cycle2"/>
    <dgm:cxn modelId="{86438351-3461-7949-A9CF-8A7F64AA4AB8}" type="presOf" srcId="{59CF6471-3DB6-3646-9934-E45E85E76492}" destId="{018EE35C-5CD7-0D44-A9C5-1499B1A5DB7B}" srcOrd="0" destOrd="0" presId="urn:microsoft.com/office/officeart/2005/8/layout/cycle2"/>
    <dgm:cxn modelId="{1ED6B58B-774E-6C4C-8A9A-25B448792351}" type="presOf" srcId="{E4966791-D171-AA47-9665-093C0FEE5FB8}" destId="{E61C2143-43FC-DD40-8139-7F7FEF2DA174}" srcOrd="0" destOrd="0" presId="urn:microsoft.com/office/officeart/2005/8/layout/cycle2"/>
    <dgm:cxn modelId="{C0FDBD07-5CCD-A547-8568-98435E2E7D55}" type="presOf" srcId="{07DE859E-8694-CE48-8988-025045639081}" destId="{41D642FE-0649-AF4E-A903-B6A7DE487E67}" srcOrd="0" destOrd="0" presId="urn:microsoft.com/office/officeart/2005/8/layout/cycle2"/>
    <dgm:cxn modelId="{D249110D-A5F4-2F44-B67F-0E554118AF60}" type="presOf" srcId="{8EE59149-ADE7-6A4E-937E-8C3739A22D03}" destId="{66E9CD31-4AEF-D54B-82AC-F1B17D57F29D}" srcOrd="1" destOrd="0" presId="urn:microsoft.com/office/officeart/2005/8/layout/cycle2"/>
    <dgm:cxn modelId="{0C6370F3-5CA8-EB44-85AE-5FA2196C6101}" type="presOf" srcId="{E4966791-D171-AA47-9665-093C0FEE5FB8}" destId="{5FEDC548-3C59-B94F-BC75-9295B2EA006E}" srcOrd="1" destOrd="0" presId="urn:microsoft.com/office/officeart/2005/8/layout/cycle2"/>
    <dgm:cxn modelId="{EED0C61A-330D-3248-B49A-ADC54F6EA685}" type="presOf" srcId="{59CF6471-3DB6-3646-9934-E45E85E76492}" destId="{24EF092D-371F-F643-B16F-188DDB34E764}" srcOrd="1" destOrd="0" presId="urn:microsoft.com/office/officeart/2005/8/layout/cycle2"/>
    <dgm:cxn modelId="{E92BE3E9-4990-6A44-9AFE-5EEDB224B9E5}" type="presOf" srcId="{8CAF0C80-1805-E745-BB42-1823122BE073}" destId="{D2CA84DD-1CA7-C74C-97BE-EE98AF993501}" srcOrd="1" destOrd="0" presId="urn:microsoft.com/office/officeart/2005/8/layout/cycle2"/>
    <dgm:cxn modelId="{48C5991F-DA06-544F-BBC9-310043BE01F6}" type="presOf" srcId="{8EE59149-ADE7-6A4E-937E-8C3739A22D03}" destId="{C50C08BA-8CB4-4446-8A3F-228C46E38D00}" srcOrd="0" destOrd="0" presId="urn:microsoft.com/office/officeart/2005/8/layout/cycle2"/>
    <dgm:cxn modelId="{B7AF8596-BB4F-414F-88B2-022EB4B0CA96}" type="presOf" srcId="{8CAF0C80-1805-E745-BB42-1823122BE073}" destId="{83C8FD20-C609-6048-A5A8-D76C9249260D}" srcOrd="0" destOrd="0" presId="urn:microsoft.com/office/officeart/2005/8/layout/cycle2"/>
    <dgm:cxn modelId="{371C8108-07A6-F14F-A41C-DECB372256F7}" type="presOf" srcId="{2411FFCD-987A-1F48-A670-10D02FAB4130}" destId="{29B5FB9B-81E9-0141-8374-45D4527B9639}" srcOrd="0" destOrd="0" presId="urn:microsoft.com/office/officeart/2005/8/layout/cycle2"/>
    <dgm:cxn modelId="{EE3AF701-625F-8845-BA6B-4E3C20EC0210}" srcId="{2411FFCD-987A-1F48-A670-10D02FAB4130}" destId="{9BECFCF7-B0AF-624C-AD55-2F220A1C2E6F}" srcOrd="2" destOrd="0" parTransId="{A273BF1E-EFE8-EB45-BFB3-83AF3FA0E108}" sibTransId="{8EE59149-ADE7-6A4E-937E-8C3739A22D03}"/>
    <dgm:cxn modelId="{1A7D4D6A-82EF-154E-95DC-363151A800A1}" type="presOf" srcId="{2B682932-7FB3-574E-BB1C-DF0D42B208F8}" destId="{3CA61E32-9E73-BD46-B768-4B1FABA83A0F}" srcOrd="1" destOrd="0" presId="urn:microsoft.com/office/officeart/2005/8/layout/cycle2"/>
    <dgm:cxn modelId="{53105AA4-016C-7D46-8F02-30DA5D5380E6}" type="presOf" srcId="{DFDF3E90-2D1F-C34A-87A4-D06D7D2CEDCF}" destId="{7C3F7977-3137-6644-A70C-D66A8B47591F}" srcOrd="0" destOrd="0" presId="urn:microsoft.com/office/officeart/2005/8/layout/cycle2"/>
    <dgm:cxn modelId="{F489DBC6-62AB-C64F-B63F-E48FA59D7F1D}" srcId="{2411FFCD-987A-1F48-A670-10D02FAB4130}" destId="{DFDF3E90-2D1F-C34A-87A4-D06D7D2CEDCF}" srcOrd="4" destOrd="0" parTransId="{D6C7DEA4-9117-2043-BA96-91953B15A66E}" sibTransId="{2B682932-7FB3-574E-BB1C-DF0D42B208F8}"/>
    <dgm:cxn modelId="{0A6B6899-E1CF-6347-870C-A22ECD43786B}" type="presOf" srcId="{005FBD42-56C4-5D48-9C2A-F77CC46FC1D9}" destId="{60F62DDA-327D-D142-B616-70ED788A17E2}" srcOrd="0" destOrd="0" presId="urn:microsoft.com/office/officeart/2005/8/layout/cycle2"/>
    <dgm:cxn modelId="{C283BFC6-073E-3D4A-8453-A0ABD944D163}" type="presOf" srcId="{02655792-0024-2D4D-8DB6-10345FCB08FE}" destId="{0BFE5E2A-3870-3448-AF57-D6C82A555587}" srcOrd="0" destOrd="0" presId="urn:microsoft.com/office/officeart/2005/8/layout/cycle2"/>
    <dgm:cxn modelId="{36A5AF73-D390-9D4F-B25F-FD58677A3A40}" srcId="{2411FFCD-987A-1F48-A670-10D02FAB4130}" destId="{02655792-0024-2D4D-8DB6-10345FCB08FE}" srcOrd="3" destOrd="0" parTransId="{E23A8E98-1C44-E44E-AEC7-746238A17F3B}" sibTransId="{E4966791-D171-AA47-9665-093C0FEE5FB8}"/>
    <dgm:cxn modelId="{01444222-F304-CE4E-9A99-B9A8084049E1}" type="presParOf" srcId="{29B5FB9B-81E9-0141-8374-45D4527B9639}" destId="{41D642FE-0649-AF4E-A903-B6A7DE487E67}" srcOrd="0" destOrd="0" presId="urn:microsoft.com/office/officeart/2005/8/layout/cycle2"/>
    <dgm:cxn modelId="{7D53820D-B387-8D43-9B55-7F9E94E65EAD}" type="presParOf" srcId="{29B5FB9B-81E9-0141-8374-45D4527B9639}" destId="{83C8FD20-C609-6048-A5A8-D76C9249260D}" srcOrd="1" destOrd="0" presId="urn:microsoft.com/office/officeart/2005/8/layout/cycle2"/>
    <dgm:cxn modelId="{59C3BD49-D096-CB48-839B-8254889D7877}" type="presParOf" srcId="{83C8FD20-C609-6048-A5A8-D76C9249260D}" destId="{D2CA84DD-1CA7-C74C-97BE-EE98AF993501}" srcOrd="0" destOrd="0" presId="urn:microsoft.com/office/officeart/2005/8/layout/cycle2"/>
    <dgm:cxn modelId="{C75A9C7F-1E66-EB44-952D-9CA75540B9BE}" type="presParOf" srcId="{29B5FB9B-81E9-0141-8374-45D4527B9639}" destId="{60F62DDA-327D-D142-B616-70ED788A17E2}" srcOrd="2" destOrd="0" presId="urn:microsoft.com/office/officeart/2005/8/layout/cycle2"/>
    <dgm:cxn modelId="{17737B7E-7629-D94A-BAA4-7D945926D065}" type="presParOf" srcId="{29B5FB9B-81E9-0141-8374-45D4527B9639}" destId="{018EE35C-5CD7-0D44-A9C5-1499B1A5DB7B}" srcOrd="3" destOrd="0" presId="urn:microsoft.com/office/officeart/2005/8/layout/cycle2"/>
    <dgm:cxn modelId="{6FE57E4E-3D9C-FA45-8992-E57E2A2B0372}" type="presParOf" srcId="{018EE35C-5CD7-0D44-A9C5-1499B1A5DB7B}" destId="{24EF092D-371F-F643-B16F-188DDB34E764}" srcOrd="0" destOrd="0" presId="urn:microsoft.com/office/officeart/2005/8/layout/cycle2"/>
    <dgm:cxn modelId="{B0C628C9-793F-8E4A-B26D-4A8733AFD036}" type="presParOf" srcId="{29B5FB9B-81E9-0141-8374-45D4527B9639}" destId="{C9F4245C-5335-1E45-A165-3C7D03B0E3A1}" srcOrd="4" destOrd="0" presId="urn:microsoft.com/office/officeart/2005/8/layout/cycle2"/>
    <dgm:cxn modelId="{F816E17C-FD59-2143-8B48-A6DC3F78C3A6}" type="presParOf" srcId="{29B5FB9B-81E9-0141-8374-45D4527B9639}" destId="{C50C08BA-8CB4-4446-8A3F-228C46E38D00}" srcOrd="5" destOrd="0" presId="urn:microsoft.com/office/officeart/2005/8/layout/cycle2"/>
    <dgm:cxn modelId="{9E128404-26D4-B044-80B6-255B763A459B}" type="presParOf" srcId="{C50C08BA-8CB4-4446-8A3F-228C46E38D00}" destId="{66E9CD31-4AEF-D54B-82AC-F1B17D57F29D}" srcOrd="0" destOrd="0" presId="urn:microsoft.com/office/officeart/2005/8/layout/cycle2"/>
    <dgm:cxn modelId="{66CEBCDF-C2E2-D845-8730-5FE51395F3EB}" type="presParOf" srcId="{29B5FB9B-81E9-0141-8374-45D4527B9639}" destId="{0BFE5E2A-3870-3448-AF57-D6C82A555587}" srcOrd="6" destOrd="0" presId="urn:microsoft.com/office/officeart/2005/8/layout/cycle2"/>
    <dgm:cxn modelId="{7736BB51-F474-B04C-B991-53ED9A6177B6}" type="presParOf" srcId="{29B5FB9B-81E9-0141-8374-45D4527B9639}" destId="{E61C2143-43FC-DD40-8139-7F7FEF2DA174}" srcOrd="7" destOrd="0" presId="urn:microsoft.com/office/officeart/2005/8/layout/cycle2"/>
    <dgm:cxn modelId="{731DA704-154F-2346-969C-CC93278A1AB8}" type="presParOf" srcId="{E61C2143-43FC-DD40-8139-7F7FEF2DA174}" destId="{5FEDC548-3C59-B94F-BC75-9295B2EA006E}" srcOrd="0" destOrd="0" presId="urn:microsoft.com/office/officeart/2005/8/layout/cycle2"/>
    <dgm:cxn modelId="{A506521B-D51D-344E-886A-72438E27631C}" type="presParOf" srcId="{29B5FB9B-81E9-0141-8374-45D4527B9639}" destId="{7C3F7977-3137-6644-A70C-D66A8B47591F}" srcOrd="8" destOrd="0" presId="urn:microsoft.com/office/officeart/2005/8/layout/cycle2"/>
    <dgm:cxn modelId="{9105F19B-1AD3-F343-A519-B36BE378E037}" type="presParOf" srcId="{29B5FB9B-81E9-0141-8374-45D4527B9639}" destId="{9C46DF65-2703-E047-83EA-5810BE3C0120}" srcOrd="9" destOrd="0" presId="urn:microsoft.com/office/officeart/2005/8/layout/cycle2"/>
    <dgm:cxn modelId="{A6ABF608-EFAF-7A4F-86A9-3F2286E3B8D3}" type="presParOf" srcId="{9C46DF65-2703-E047-83EA-5810BE3C0120}" destId="{3CA61E32-9E73-BD46-B768-4B1FABA83A0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411FFCD-987A-1F48-A670-10D02FAB4130}" type="doc">
      <dgm:prSet loTypeId="urn:microsoft.com/office/officeart/2005/8/layout/cycle2" loCatId="cycle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7DE859E-8694-CE48-8988-025045639081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Define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B594852D-1BD0-264B-A3C8-A203A63C6E41}" type="parTrans" cxnId="{26AC7920-62B3-0B40-B725-66222A224B24}">
      <dgm:prSet/>
      <dgm:spPr/>
      <dgm:t>
        <a:bodyPr/>
        <a:lstStyle/>
        <a:p>
          <a:endParaRPr lang="en-US" sz="2300" b="1"/>
        </a:p>
      </dgm:t>
    </dgm:pt>
    <dgm:pt modelId="{8CAF0C80-1805-E745-BB42-1823122BE073}" type="sibTrans" cxnId="{26AC7920-62B3-0B40-B725-66222A224B24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005FBD42-56C4-5D48-9C2A-F77CC46FC1D9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Teach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60938429-D3B9-2041-910A-93AF0D162506}" type="parTrans" cxnId="{ECD2D7BD-3461-0B40-BA58-142F6B046E3B}">
      <dgm:prSet/>
      <dgm:spPr/>
      <dgm:t>
        <a:bodyPr/>
        <a:lstStyle/>
        <a:p>
          <a:endParaRPr lang="en-US" sz="2300" b="1"/>
        </a:p>
      </dgm:t>
    </dgm:pt>
    <dgm:pt modelId="{59CF6471-3DB6-3646-9934-E45E85E76492}" type="sibTrans" cxnId="{ECD2D7BD-3461-0B40-BA58-142F6B046E3B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9BECFCF7-B0AF-624C-AD55-2F220A1C2E6F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Prompt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A273BF1E-EFE8-EB45-BFB3-83AF3FA0E108}" type="parTrans" cxnId="{EE3AF701-625F-8845-BA6B-4E3C20EC0210}">
      <dgm:prSet/>
      <dgm:spPr/>
      <dgm:t>
        <a:bodyPr/>
        <a:lstStyle/>
        <a:p>
          <a:endParaRPr lang="en-US" sz="2300" b="1"/>
        </a:p>
      </dgm:t>
    </dgm:pt>
    <dgm:pt modelId="{8EE59149-ADE7-6A4E-937E-8C3739A22D03}" type="sibTrans" cxnId="{EE3AF701-625F-8845-BA6B-4E3C20EC0210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02655792-0024-2D4D-8DB6-10345FCB08FE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Monitor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E23A8E98-1C44-E44E-AEC7-746238A17F3B}" type="parTrans" cxnId="{36A5AF73-D390-9D4F-B25F-FD58677A3A40}">
      <dgm:prSet/>
      <dgm:spPr/>
      <dgm:t>
        <a:bodyPr/>
        <a:lstStyle/>
        <a:p>
          <a:endParaRPr lang="en-US" sz="2300" b="1"/>
        </a:p>
      </dgm:t>
    </dgm:pt>
    <dgm:pt modelId="{E4966791-D171-AA47-9665-093C0FEE5FB8}" type="sibTrans" cxnId="{36A5AF73-D390-9D4F-B25F-FD58677A3A40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DFDF3E90-2D1F-C34A-87A4-D06D7D2CEDCF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Evaluate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D6C7DEA4-9117-2043-BA96-91953B15A66E}" type="parTrans" cxnId="{F489DBC6-62AB-C64F-B63F-E48FA59D7F1D}">
      <dgm:prSet/>
      <dgm:spPr/>
      <dgm:t>
        <a:bodyPr/>
        <a:lstStyle/>
        <a:p>
          <a:endParaRPr lang="en-US" sz="2300" b="1"/>
        </a:p>
      </dgm:t>
    </dgm:pt>
    <dgm:pt modelId="{2B682932-7FB3-574E-BB1C-DF0D42B208F8}" type="sibTrans" cxnId="{F489DBC6-62AB-C64F-B63F-E48FA59D7F1D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29B5FB9B-81E9-0141-8374-45D4527B9639}" type="pres">
      <dgm:prSet presAssocID="{2411FFCD-987A-1F48-A670-10D02FAB41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D642FE-0649-AF4E-A903-B6A7DE487E67}" type="pres">
      <dgm:prSet presAssocID="{07DE859E-8694-CE48-8988-025045639081}" presName="node" presStyleLbl="node1" presStyleIdx="0" presStyleCnt="5" custScaleX="127085" custRadScaleRad="100290" custRadScaleInc="110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8FD20-C609-6048-A5A8-D76C9249260D}" type="pres">
      <dgm:prSet presAssocID="{8CAF0C80-1805-E745-BB42-1823122BE07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D2CA84DD-1CA7-C74C-97BE-EE98AF993501}" type="pres">
      <dgm:prSet presAssocID="{8CAF0C80-1805-E745-BB42-1823122BE07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60F62DDA-327D-D142-B616-70ED788A17E2}" type="pres">
      <dgm:prSet presAssocID="{005FBD42-56C4-5D48-9C2A-F77CC46FC1D9}" presName="node" presStyleLbl="node1" presStyleIdx="1" presStyleCnt="5" custScaleX="127085" custRadScaleRad="120701" custRadScaleInc="87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EE35C-5CD7-0D44-A9C5-1499B1A5DB7B}" type="pres">
      <dgm:prSet presAssocID="{59CF6471-3DB6-3646-9934-E45E85E76492}" presName="sibTrans" presStyleLbl="sibTrans2D1" presStyleIdx="1" presStyleCnt="5" custLinFactNeighborX="-10866" custLinFactNeighborY="16323"/>
      <dgm:spPr/>
      <dgm:t>
        <a:bodyPr/>
        <a:lstStyle/>
        <a:p>
          <a:endParaRPr lang="en-US"/>
        </a:p>
      </dgm:t>
    </dgm:pt>
    <dgm:pt modelId="{24EF092D-371F-F643-B16F-188DDB34E764}" type="pres">
      <dgm:prSet presAssocID="{59CF6471-3DB6-3646-9934-E45E85E76492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9F4245C-5335-1E45-A165-3C7D03B0E3A1}" type="pres">
      <dgm:prSet presAssocID="{9BECFCF7-B0AF-624C-AD55-2F220A1C2E6F}" presName="node" presStyleLbl="node1" presStyleIdx="2" presStyleCnt="5" custScaleX="127085" custRadScaleRad="114024" custRadScaleInc="-244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C08BA-8CB4-4446-8A3F-228C46E38D00}" type="pres">
      <dgm:prSet presAssocID="{8EE59149-ADE7-6A4E-937E-8C3739A22D03}" presName="sibTrans" presStyleLbl="sibTrans2D1" presStyleIdx="2" presStyleCnt="5"/>
      <dgm:spPr/>
      <dgm:t>
        <a:bodyPr/>
        <a:lstStyle/>
        <a:p>
          <a:endParaRPr lang="en-US"/>
        </a:p>
      </dgm:t>
    </dgm:pt>
    <dgm:pt modelId="{66E9CD31-4AEF-D54B-82AC-F1B17D57F29D}" type="pres">
      <dgm:prSet presAssocID="{8EE59149-ADE7-6A4E-937E-8C3739A22D03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0BFE5E2A-3870-3448-AF57-D6C82A555587}" type="pres">
      <dgm:prSet presAssocID="{02655792-0024-2D4D-8DB6-10345FCB08FE}" presName="node" presStyleLbl="node1" presStyleIdx="3" presStyleCnt="5" custScaleX="127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C2143-43FC-DD40-8139-7F7FEF2DA174}" type="pres">
      <dgm:prSet presAssocID="{E4966791-D171-AA47-9665-093C0FEE5FB8}" presName="sibTrans" presStyleLbl="sibTrans2D1" presStyleIdx="3" presStyleCnt="5"/>
      <dgm:spPr/>
      <dgm:t>
        <a:bodyPr/>
        <a:lstStyle/>
        <a:p>
          <a:endParaRPr lang="en-US"/>
        </a:p>
      </dgm:t>
    </dgm:pt>
    <dgm:pt modelId="{5FEDC548-3C59-B94F-BC75-9295B2EA006E}" type="pres">
      <dgm:prSet presAssocID="{E4966791-D171-AA47-9665-093C0FEE5FB8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7C3F7977-3137-6644-A70C-D66A8B47591F}" type="pres">
      <dgm:prSet presAssocID="{DFDF3E90-2D1F-C34A-87A4-D06D7D2CEDCF}" presName="node" presStyleLbl="node1" presStyleIdx="4" presStyleCnt="5" custScaleX="127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6DF65-2703-E047-83EA-5810BE3C0120}" type="pres">
      <dgm:prSet presAssocID="{2B682932-7FB3-574E-BB1C-DF0D42B208F8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CA61E32-9E73-BD46-B768-4B1FABA83A0F}" type="pres">
      <dgm:prSet presAssocID="{2B682932-7FB3-574E-BB1C-DF0D42B208F8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ECD2D7BD-3461-0B40-BA58-142F6B046E3B}" srcId="{2411FFCD-987A-1F48-A670-10D02FAB4130}" destId="{005FBD42-56C4-5D48-9C2A-F77CC46FC1D9}" srcOrd="1" destOrd="0" parTransId="{60938429-D3B9-2041-910A-93AF0D162506}" sibTransId="{59CF6471-3DB6-3646-9934-E45E85E76492}"/>
    <dgm:cxn modelId="{26AC7920-62B3-0B40-B725-66222A224B24}" srcId="{2411FFCD-987A-1F48-A670-10D02FAB4130}" destId="{07DE859E-8694-CE48-8988-025045639081}" srcOrd="0" destOrd="0" parTransId="{B594852D-1BD0-264B-A3C8-A203A63C6E41}" sibTransId="{8CAF0C80-1805-E745-BB42-1823122BE073}"/>
    <dgm:cxn modelId="{046214F8-C6B0-0D4B-B819-665528B36A0E}" type="presOf" srcId="{2B682932-7FB3-574E-BB1C-DF0D42B208F8}" destId="{3CA61E32-9E73-BD46-B768-4B1FABA83A0F}" srcOrd="1" destOrd="0" presId="urn:microsoft.com/office/officeart/2005/8/layout/cycle2"/>
    <dgm:cxn modelId="{8E23B957-DC52-F64F-9DAC-FE1DE708F125}" type="presOf" srcId="{2411FFCD-987A-1F48-A670-10D02FAB4130}" destId="{29B5FB9B-81E9-0141-8374-45D4527B9639}" srcOrd="0" destOrd="0" presId="urn:microsoft.com/office/officeart/2005/8/layout/cycle2"/>
    <dgm:cxn modelId="{D58068A7-8A40-814C-AE53-1ECDF95CB6A5}" type="presOf" srcId="{07DE859E-8694-CE48-8988-025045639081}" destId="{41D642FE-0649-AF4E-A903-B6A7DE487E67}" srcOrd="0" destOrd="0" presId="urn:microsoft.com/office/officeart/2005/8/layout/cycle2"/>
    <dgm:cxn modelId="{C106072C-258E-1848-9E7F-CFCB9BA27CC3}" type="presOf" srcId="{2B682932-7FB3-574E-BB1C-DF0D42B208F8}" destId="{9C46DF65-2703-E047-83EA-5810BE3C0120}" srcOrd="0" destOrd="0" presId="urn:microsoft.com/office/officeart/2005/8/layout/cycle2"/>
    <dgm:cxn modelId="{4C94574C-66E2-314B-B20D-DD0CA1AEDC89}" type="presOf" srcId="{005FBD42-56C4-5D48-9C2A-F77CC46FC1D9}" destId="{60F62DDA-327D-D142-B616-70ED788A17E2}" srcOrd="0" destOrd="0" presId="urn:microsoft.com/office/officeart/2005/8/layout/cycle2"/>
    <dgm:cxn modelId="{49E7F0F5-CBF1-A54E-9DCA-8B2039237E76}" type="presOf" srcId="{02655792-0024-2D4D-8DB6-10345FCB08FE}" destId="{0BFE5E2A-3870-3448-AF57-D6C82A555587}" srcOrd="0" destOrd="0" presId="urn:microsoft.com/office/officeart/2005/8/layout/cycle2"/>
    <dgm:cxn modelId="{83B9C24A-75F2-5445-BE69-84CFB9CAB021}" type="presOf" srcId="{E4966791-D171-AA47-9665-093C0FEE5FB8}" destId="{E61C2143-43FC-DD40-8139-7F7FEF2DA174}" srcOrd="0" destOrd="0" presId="urn:microsoft.com/office/officeart/2005/8/layout/cycle2"/>
    <dgm:cxn modelId="{4863A08A-4900-3542-91B3-26C87D2BDF71}" type="presOf" srcId="{8EE59149-ADE7-6A4E-937E-8C3739A22D03}" destId="{66E9CD31-4AEF-D54B-82AC-F1B17D57F29D}" srcOrd="1" destOrd="0" presId="urn:microsoft.com/office/officeart/2005/8/layout/cycle2"/>
    <dgm:cxn modelId="{704CA151-417C-B343-987E-18D81D124C45}" type="presOf" srcId="{59CF6471-3DB6-3646-9934-E45E85E76492}" destId="{24EF092D-371F-F643-B16F-188DDB34E764}" srcOrd="1" destOrd="0" presId="urn:microsoft.com/office/officeart/2005/8/layout/cycle2"/>
    <dgm:cxn modelId="{EE3AF701-625F-8845-BA6B-4E3C20EC0210}" srcId="{2411FFCD-987A-1F48-A670-10D02FAB4130}" destId="{9BECFCF7-B0AF-624C-AD55-2F220A1C2E6F}" srcOrd="2" destOrd="0" parTransId="{A273BF1E-EFE8-EB45-BFB3-83AF3FA0E108}" sibTransId="{8EE59149-ADE7-6A4E-937E-8C3739A22D03}"/>
    <dgm:cxn modelId="{0817E0E9-BCC3-2648-860E-C7BAB0B03452}" type="presOf" srcId="{8CAF0C80-1805-E745-BB42-1823122BE073}" destId="{D2CA84DD-1CA7-C74C-97BE-EE98AF993501}" srcOrd="1" destOrd="0" presId="urn:microsoft.com/office/officeart/2005/8/layout/cycle2"/>
    <dgm:cxn modelId="{4CD5B1B6-CF62-8347-A35B-1E180AEEEA69}" type="presOf" srcId="{DFDF3E90-2D1F-C34A-87A4-D06D7D2CEDCF}" destId="{7C3F7977-3137-6644-A70C-D66A8B47591F}" srcOrd="0" destOrd="0" presId="urn:microsoft.com/office/officeart/2005/8/layout/cycle2"/>
    <dgm:cxn modelId="{F489DBC6-62AB-C64F-B63F-E48FA59D7F1D}" srcId="{2411FFCD-987A-1F48-A670-10D02FAB4130}" destId="{DFDF3E90-2D1F-C34A-87A4-D06D7D2CEDCF}" srcOrd="4" destOrd="0" parTransId="{D6C7DEA4-9117-2043-BA96-91953B15A66E}" sibTransId="{2B682932-7FB3-574E-BB1C-DF0D42B208F8}"/>
    <dgm:cxn modelId="{B380AE8C-AF9D-DA40-B714-74546C849EA1}" type="presOf" srcId="{8CAF0C80-1805-E745-BB42-1823122BE073}" destId="{83C8FD20-C609-6048-A5A8-D76C9249260D}" srcOrd="0" destOrd="0" presId="urn:microsoft.com/office/officeart/2005/8/layout/cycle2"/>
    <dgm:cxn modelId="{36A5AF73-D390-9D4F-B25F-FD58677A3A40}" srcId="{2411FFCD-987A-1F48-A670-10D02FAB4130}" destId="{02655792-0024-2D4D-8DB6-10345FCB08FE}" srcOrd="3" destOrd="0" parTransId="{E23A8E98-1C44-E44E-AEC7-746238A17F3B}" sibTransId="{E4966791-D171-AA47-9665-093C0FEE5FB8}"/>
    <dgm:cxn modelId="{8AF8AF73-F2D9-3749-BDF0-DC4158CF6711}" type="presOf" srcId="{9BECFCF7-B0AF-624C-AD55-2F220A1C2E6F}" destId="{C9F4245C-5335-1E45-A165-3C7D03B0E3A1}" srcOrd="0" destOrd="0" presId="urn:microsoft.com/office/officeart/2005/8/layout/cycle2"/>
    <dgm:cxn modelId="{FBFB03BF-4513-6D43-9E6D-CD24A6109B98}" type="presOf" srcId="{E4966791-D171-AA47-9665-093C0FEE5FB8}" destId="{5FEDC548-3C59-B94F-BC75-9295B2EA006E}" srcOrd="1" destOrd="0" presId="urn:microsoft.com/office/officeart/2005/8/layout/cycle2"/>
    <dgm:cxn modelId="{4BC5908E-C094-5B4C-8DD4-CE3C835430B2}" type="presOf" srcId="{59CF6471-3DB6-3646-9934-E45E85E76492}" destId="{018EE35C-5CD7-0D44-A9C5-1499B1A5DB7B}" srcOrd="0" destOrd="0" presId="urn:microsoft.com/office/officeart/2005/8/layout/cycle2"/>
    <dgm:cxn modelId="{2F0FBF09-E964-9E44-AC1D-CD6AFC790669}" type="presOf" srcId="{8EE59149-ADE7-6A4E-937E-8C3739A22D03}" destId="{C50C08BA-8CB4-4446-8A3F-228C46E38D00}" srcOrd="0" destOrd="0" presId="urn:microsoft.com/office/officeart/2005/8/layout/cycle2"/>
    <dgm:cxn modelId="{32B03930-04A6-A147-B36A-A706BAA10CB3}" type="presParOf" srcId="{29B5FB9B-81E9-0141-8374-45D4527B9639}" destId="{41D642FE-0649-AF4E-A903-B6A7DE487E67}" srcOrd="0" destOrd="0" presId="urn:microsoft.com/office/officeart/2005/8/layout/cycle2"/>
    <dgm:cxn modelId="{9645C105-3CE2-194A-856C-DAF5B5B9253B}" type="presParOf" srcId="{29B5FB9B-81E9-0141-8374-45D4527B9639}" destId="{83C8FD20-C609-6048-A5A8-D76C9249260D}" srcOrd="1" destOrd="0" presId="urn:microsoft.com/office/officeart/2005/8/layout/cycle2"/>
    <dgm:cxn modelId="{7B521D9B-D7FB-2743-8316-BAFFF203D2F0}" type="presParOf" srcId="{83C8FD20-C609-6048-A5A8-D76C9249260D}" destId="{D2CA84DD-1CA7-C74C-97BE-EE98AF993501}" srcOrd="0" destOrd="0" presId="urn:microsoft.com/office/officeart/2005/8/layout/cycle2"/>
    <dgm:cxn modelId="{5577DA98-21C8-E343-99EF-DE34EBC06E8D}" type="presParOf" srcId="{29B5FB9B-81E9-0141-8374-45D4527B9639}" destId="{60F62DDA-327D-D142-B616-70ED788A17E2}" srcOrd="2" destOrd="0" presId="urn:microsoft.com/office/officeart/2005/8/layout/cycle2"/>
    <dgm:cxn modelId="{8971F63F-2D7F-B140-BFB5-11613DC2EB81}" type="presParOf" srcId="{29B5FB9B-81E9-0141-8374-45D4527B9639}" destId="{018EE35C-5CD7-0D44-A9C5-1499B1A5DB7B}" srcOrd="3" destOrd="0" presId="urn:microsoft.com/office/officeart/2005/8/layout/cycle2"/>
    <dgm:cxn modelId="{ED9F83E0-4FFA-F346-8D45-811AD3728271}" type="presParOf" srcId="{018EE35C-5CD7-0D44-A9C5-1499B1A5DB7B}" destId="{24EF092D-371F-F643-B16F-188DDB34E764}" srcOrd="0" destOrd="0" presId="urn:microsoft.com/office/officeart/2005/8/layout/cycle2"/>
    <dgm:cxn modelId="{A591207B-6C78-8546-BA2E-21EF25BF6444}" type="presParOf" srcId="{29B5FB9B-81E9-0141-8374-45D4527B9639}" destId="{C9F4245C-5335-1E45-A165-3C7D03B0E3A1}" srcOrd="4" destOrd="0" presId="urn:microsoft.com/office/officeart/2005/8/layout/cycle2"/>
    <dgm:cxn modelId="{41C89015-98B8-0E4E-8F62-D8F374BB148D}" type="presParOf" srcId="{29B5FB9B-81E9-0141-8374-45D4527B9639}" destId="{C50C08BA-8CB4-4446-8A3F-228C46E38D00}" srcOrd="5" destOrd="0" presId="urn:microsoft.com/office/officeart/2005/8/layout/cycle2"/>
    <dgm:cxn modelId="{01BDEEF5-07FE-184F-8D70-48B9B637C31A}" type="presParOf" srcId="{C50C08BA-8CB4-4446-8A3F-228C46E38D00}" destId="{66E9CD31-4AEF-D54B-82AC-F1B17D57F29D}" srcOrd="0" destOrd="0" presId="urn:microsoft.com/office/officeart/2005/8/layout/cycle2"/>
    <dgm:cxn modelId="{018F4EEF-34EE-C748-91D0-3292520CE673}" type="presParOf" srcId="{29B5FB9B-81E9-0141-8374-45D4527B9639}" destId="{0BFE5E2A-3870-3448-AF57-D6C82A555587}" srcOrd="6" destOrd="0" presId="urn:microsoft.com/office/officeart/2005/8/layout/cycle2"/>
    <dgm:cxn modelId="{6817D9D6-8869-9841-BF7E-E153857FD9DA}" type="presParOf" srcId="{29B5FB9B-81E9-0141-8374-45D4527B9639}" destId="{E61C2143-43FC-DD40-8139-7F7FEF2DA174}" srcOrd="7" destOrd="0" presId="urn:microsoft.com/office/officeart/2005/8/layout/cycle2"/>
    <dgm:cxn modelId="{BB368415-65F4-5E4D-A1DE-1208F8CCBA6C}" type="presParOf" srcId="{E61C2143-43FC-DD40-8139-7F7FEF2DA174}" destId="{5FEDC548-3C59-B94F-BC75-9295B2EA006E}" srcOrd="0" destOrd="0" presId="urn:microsoft.com/office/officeart/2005/8/layout/cycle2"/>
    <dgm:cxn modelId="{A993724C-A99D-AB4D-97F1-1E07F2B2869C}" type="presParOf" srcId="{29B5FB9B-81E9-0141-8374-45D4527B9639}" destId="{7C3F7977-3137-6644-A70C-D66A8B47591F}" srcOrd="8" destOrd="0" presId="urn:microsoft.com/office/officeart/2005/8/layout/cycle2"/>
    <dgm:cxn modelId="{EDA91B82-8EA1-4E4A-9572-7BE783FA2362}" type="presParOf" srcId="{29B5FB9B-81E9-0141-8374-45D4527B9639}" destId="{9C46DF65-2703-E047-83EA-5810BE3C0120}" srcOrd="9" destOrd="0" presId="urn:microsoft.com/office/officeart/2005/8/layout/cycle2"/>
    <dgm:cxn modelId="{AD5287A4-B52A-1643-B0A3-29953968F6F3}" type="presParOf" srcId="{9C46DF65-2703-E047-83EA-5810BE3C0120}" destId="{3CA61E32-9E73-BD46-B768-4B1FABA83A0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3299B2-BC21-48F2-A684-87AC1328B708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47674A09-9520-420F-9F0B-B150E9454BB5}">
      <dgm:prSet phldrT="[Text]"/>
      <dgm:spPr>
        <a:gradFill rotWithShape="0">
          <a:gsLst>
            <a:gs pos="0">
              <a:srgbClr val="CC0000"/>
            </a:gs>
            <a:gs pos="18000">
              <a:srgbClr val="FFFF99"/>
            </a:gs>
            <a:gs pos="50000">
              <a:srgbClr val="66FF33"/>
            </a:gs>
            <a:gs pos="65000">
              <a:srgbClr val="33CC33"/>
            </a:gs>
            <a:gs pos="82000">
              <a:srgbClr val="009900"/>
            </a:gs>
          </a:gsLst>
          <a:lin ang="5400000" scaled="0"/>
        </a:gradFill>
      </dgm:spPr>
      <dgm:t>
        <a:bodyPr/>
        <a:lstStyle/>
        <a:p>
          <a:endParaRPr lang="en-US" dirty="0"/>
        </a:p>
      </dgm:t>
    </dgm:pt>
    <dgm:pt modelId="{17AC5E81-0041-4101-895C-98BE2850C46A}" type="parTrans" cxnId="{68C3F246-9BB9-4D54-B673-B092AFDA64D2}">
      <dgm:prSet/>
      <dgm:spPr/>
      <dgm:t>
        <a:bodyPr/>
        <a:lstStyle/>
        <a:p>
          <a:endParaRPr lang="en-US"/>
        </a:p>
      </dgm:t>
    </dgm:pt>
    <dgm:pt modelId="{69D3A9A9-48BA-4DFA-A1E1-838D09D8D868}" type="sibTrans" cxnId="{68C3F246-9BB9-4D54-B673-B092AFDA64D2}">
      <dgm:prSet/>
      <dgm:spPr/>
      <dgm:t>
        <a:bodyPr/>
        <a:lstStyle/>
        <a:p>
          <a:endParaRPr lang="en-US"/>
        </a:p>
      </dgm:t>
    </dgm:pt>
    <dgm:pt modelId="{860136A2-BC36-4BC2-AC9F-4F15965CAAF2}" type="pres">
      <dgm:prSet presAssocID="{C23299B2-BC21-48F2-A684-87AC1328B708}" presName="Name0" presStyleCnt="0">
        <dgm:presLayoutVars>
          <dgm:dir/>
          <dgm:animLvl val="lvl"/>
          <dgm:resizeHandles val="exact"/>
        </dgm:presLayoutVars>
      </dgm:prSet>
      <dgm:spPr/>
    </dgm:pt>
    <dgm:pt modelId="{5DE2F9FD-84D6-47A0-B0C2-3E100271E551}" type="pres">
      <dgm:prSet presAssocID="{47674A09-9520-420F-9F0B-B150E9454BB5}" presName="Name8" presStyleCnt="0"/>
      <dgm:spPr/>
    </dgm:pt>
    <dgm:pt modelId="{CEF699C1-73B8-4B5E-AE13-87B8A23DED2D}" type="pres">
      <dgm:prSet presAssocID="{47674A09-9520-420F-9F0B-B150E9454BB5}" presName="level" presStyleLbl="node1" presStyleIdx="0" presStyleCnt="1" custLinFactNeighborX="-125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6AD7BB-BE5A-4291-A469-A249A6DDF639}" type="pres">
      <dgm:prSet presAssocID="{47674A09-9520-420F-9F0B-B150E9454BB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E7458B-CD82-2C46-9643-B4C4655071E4}" type="presOf" srcId="{47674A09-9520-420F-9F0B-B150E9454BB5}" destId="{E56AD7BB-BE5A-4291-A469-A249A6DDF639}" srcOrd="1" destOrd="0" presId="urn:microsoft.com/office/officeart/2005/8/layout/pyramid1"/>
    <dgm:cxn modelId="{347A135D-5B19-274E-9B31-292EF3CC19A0}" type="presOf" srcId="{47674A09-9520-420F-9F0B-B150E9454BB5}" destId="{CEF699C1-73B8-4B5E-AE13-87B8A23DED2D}" srcOrd="0" destOrd="0" presId="urn:microsoft.com/office/officeart/2005/8/layout/pyramid1"/>
    <dgm:cxn modelId="{53ABEE29-0DE5-7544-AA6A-AB4CB52293F7}" type="presOf" srcId="{C23299B2-BC21-48F2-A684-87AC1328B708}" destId="{860136A2-BC36-4BC2-AC9F-4F15965CAAF2}" srcOrd="0" destOrd="0" presId="urn:microsoft.com/office/officeart/2005/8/layout/pyramid1"/>
    <dgm:cxn modelId="{68C3F246-9BB9-4D54-B673-B092AFDA64D2}" srcId="{C23299B2-BC21-48F2-A684-87AC1328B708}" destId="{47674A09-9520-420F-9F0B-B150E9454BB5}" srcOrd="0" destOrd="0" parTransId="{17AC5E81-0041-4101-895C-98BE2850C46A}" sibTransId="{69D3A9A9-48BA-4DFA-A1E1-838D09D8D868}"/>
    <dgm:cxn modelId="{950D4084-7448-5546-812B-664E5ED2B1F9}" type="presParOf" srcId="{860136A2-BC36-4BC2-AC9F-4F15965CAAF2}" destId="{5DE2F9FD-84D6-47A0-B0C2-3E100271E551}" srcOrd="0" destOrd="0" presId="urn:microsoft.com/office/officeart/2005/8/layout/pyramid1"/>
    <dgm:cxn modelId="{1ED474CB-4D3D-7B4C-89EE-2214749897DF}" type="presParOf" srcId="{5DE2F9FD-84D6-47A0-B0C2-3E100271E551}" destId="{CEF699C1-73B8-4B5E-AE13-87B8A23DED2D}" srcOrd="0" destOrd="0" presId="urn:microsoft.com/office/officeart/2005/8/layout/pyramid1"/>
    <dgm:cxn modelId="{511A68E2-75A7-0541-84CB-D977915A61E4}" type="presParOf" srcId="{5DE2F9FD-84D6-47A0-B0C2-3E100271E551}" destId="{E56AD7BB-BE5A-4291-A469-A249A6DDF63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39768E-39A6-4FA9-A4B1-F5CD4CB6EEA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18A232E2-9330-45BA-8F3D-94B65CEB4C6E}">
      <dgm:prSet phldrT="[Text]" custT="1"/>
      <dgm:spPr/>
      <dgm:t>
        <a:bodyPr/>
        <a:lstStyle/>
        <a:p>
          <a:pPr algn="ctr"/>
          <a:r>
            <a:rPr lang="en-US" sz="3600" dirty="0" smtClean="0">
              <a:latin typeface="+mj-lt"/>
              <a:cs typeface="Britannic Bold"/>
            </a:rPr>
            <a:t>Universal</a:t>
          </a:r>
          <a:endParaRPr lang="en-US" sz="3600" dirty="0">
            <a:latin typeface="+mj-lt"/>
            <a:cs typeface="Britannic Bold"/>
          </a:endParaRPr>
        </a:p>
      </dgm:t>
    </dgm:pt>
    <dgm:pt modelId="{2F4A1E04-5D2B-4792-BBEF-41391C61F16F}" type="parTrans" cxnId="{74A68F44-20A8-4AB5-8443-C9992E37851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90900876-D263-4D27-9390-F2D23E76F6C1}" type="sibTrans" cxnId="{74A68F44-20A8-4AB5-8443-C9992E378513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636B6905-8B07-4A8A-9920-CB8277CBCEC8}">
      <dgm:prSet phldrT="[Text]" custT="1"/>
      <dgm:spPr/>
      <dgm:t>
        <a:bodyPr/>
        <a:lstStyle/>
        <a:p>
          <a:pPr algn="ctr"/>
          <a:r>
            <a:rPr lang="en-US" sz="3600" dirty="0" smtClean="0">
              <a:latin typeface="+mj-lt"/>
              <a:cs typeface="Britannic Bold"/>
            </a:rPr>
            <a:t>Targeted</a:t>
          </a:r>
          <a:endParaRPr lang="en-US" sz="3600" dirty="0">
            <a:latin typeface="+mj-lt"/>
            <a:cs typeface="Britannic Bold"/>
          </a:endParaRPr>
        </a:p>
      </dgm:t>
    </dgm:pt>
    <dgm:pt modelId="{1F4EB6FC-6070-47DA-9E35-F176490CE62F}" type="parTrans" cxnId="{236C4353-A200-48EB-89CB-BD45285A3F41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65F3017-FBCE-4CE5-8C7F-08B964924BB3}" type="sibTrans" cxnId="{236C4353-A200-48EB-89CB-BD45285A3F41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B60BBE5F-A665-46F2-B919-1153C04CBD02}">
      <dgm:prSet phldrT="[Text]" custT="1"/>
      <dgm:spPr/>
      <dgm:t>
        <a:bodyPr/>
        <a:lstStyle/>
        <a:p>
          <a:pPr algn="ctr"/>
          <a:r>
            <a:rPr lang="en-US" sz="3600" dirty="0" smtClean="0">
              <a:latin typeface="+mj-lt"/>
              <a:cs typeface="Britannic Bold"/>
            </a:rPr>
            <a:t>Intensive</a:t>
          </a:r>
          <a:endParaRPr lang="en-US" sz="3600" dirty="0">
            <a:latin typeface="+mj-lt"/>
            <a:cs typeface="Britannic Bold"/>
          </a:endParaRPr>
        </a:p>
      </dgm:t>
    </dgm:pt>
    <dgm:pt modelId="{28C11DF1-E077-4BD6-8C00-84F9E2513899}" type="parTrans" cxnId="{AC3544F8-F557-4E2E-AD61-E1C71E59215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438A6466-CB0A-45CD-849A-77563B0BD182}" type="sibTrans" cxnId="{AC3544F8-F557-4E2E-AD61-E1C71E59215A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418DCAE-306E-4AF7-A07C-93313C08AC51}" type="pres">
      <dgm:prSet presAssocID="{7A39768E-39A6-4FA9-A4B1-F5CD4CB6EEAE}" presName="arrowDiagram" presStyleCnt="0">
        <dgm:presLayoutVars>
          <dgm:chMax val="5"/>
          <dgm:dir/>
          <dgm:resizeHandles val="exact"/>
        </dgm:presLayoutVars>
      </dgm:prSet>
      <dgm:spPr/>
    </dgm:pt>
    <dgm:pt modelId="{71BCD42B-AD35-4119-8173-705E9B203F4E}" type="pres">
      <dgm:prSet presAssocID="{7A39768E-39A6-4FA9-A4B1-F5CD4CB6EEAE}" presName="arrow" presStyleLbl="bgShp" presStyleIdx="0" presStyleCnt="1" custAng="20026820" custScaleY="136097" custLinFactNeighborY="-6017"/>
      <dgm:spPr>
        <a:gradFill rotWithShape="0">
          <a:gsLst>
            <a:gs pos="0">
              <a:srgbClr val="CC0000"/>
            </a:gs>
            <a:gs pos="18000">
              <a:srgbClr val="FFFF99"/>
            </a:gs>
            <a:gs pos="50000">
              <a:srgbClr val="66FF33"/>
            </a:gs>
            <a:gs pos="65000">
              <a:srgbClr val="33CC33"/>
            </a:gs>
            <a:gs pos="82000">
              <a:srgbClr val="009900"/>
            </a:gs>
          </a:gsLst>
          <a:lin ang="5400000" scaled="0"/>
        </a:gradFill>
        <a:effectLst>
          <a:innerShdw blurRad="393700" dist="279400">
            <a:srgbClr val="00B050"/>
          </a:innerShdw>
        </a:effectLst>
      </dgm:spPr>
    </dgm:pt>
    <dgm:pt modelId="{1DC85ACA-369C-4434-B04E-417D8B11B123}" type="pres">
      <dgm:prSet presAssocID="{7A39768E-39A6-4FA9-A4B1-F5CD4CB6EEAE}" presName="arrowDiagram3" presStyleCnt="0"/>
      <dgm:spPr/>
    </dgm:pt>
    <dgm:pt modelId="{7A58CA06-7CF4-4880-8AFF-C27C46361B7A}" type="pres">
      <dgm:prSet presAssocID="{18A232E2-9330-45BA-8F3D-94B65CEB4C6E}" presName="bullet3a" presStyleLbl="node1" presStyleIdx="0" presStyleCnt="3" custScaleX="326242" custScaleY="326244" custLinFactX="103393" custLinFactY="573634" custLinFactNeighborX="200000" custLinFactNeighborY="600000"/>
      <dgm:spPr>
        <a:noFill/>
        <a:ln>
          <a:noFill/>
        </a:ln>
      </dgm:spPr>
    </dgm:pt>
    <dgm:pt modelId="{CBF801E5-F605-4B6B-AD44-734A83015E31}" type="pres">
      <dgm:prSet presAssocID="{18A232E2-9330-45BA-8F3D-94B65CEB4C6E}" presName="textBox3a" presStyleLbl="revTx" presStyleIdx="0" presStyleCnt="3" custScaleX="217016" custScaleY="68260" custLinFactNeighborX="22949" custLinFactNeighborY="531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6B20C5-91A5-4C36-8053-3B9ACF3D938D}" type="pres">
      <dgm:prSet presAssocID="{636B6905-8B07-4A8A-9920-CB8277CBCEC8}" presName="bullet3b" presStyleLbl="node1" presStyleIdx="1" presStyleCnt="3" custLinFactX="100000" custLinFactY="-100000" custLinFactNeighborX="174030" custLinFactNeighborY="-109595"/>
      <dgm:spPr>
        <a:noFill/>
        <a:ln>
          <a:noFill/>
        </a:ln>
      </dgm:spPr>
    </dgm:pt>
    <dgm:pt modelId="{762E8C8B-CBB3-47CF-BB93-4E34DA5A865B}" type="pres">
      <dgm:prSet presAssocID="{636B6905-8B07-4A8A-9920-CB8277CBCEC8}" presName="textBox3b" presStyleLbl="revTx" presStyleIdx="1" presStyleCnt="3" custScaleX="182476" custScaleY="35842" custLinFactNeighborX="8456" custLinFactNeighborY="-994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2DC6BB-4BD5-444C-A232-89F7B6D9B5AD}" type="pres">
      <dgm:prSet presAssocID="{B60BBE5F-A665-46F2-B919-1153C04CBD02}" presName="bullet3c" presStyleLbl="node1" presStyleIdx="2" presStyleCnt="3" custLinFactX="12896" custLinFactY="-100000" custLinFactNeighborX="100000" custLinFactNeighborY="-186633"/>
      <dgm:spPr>
        <a:noFill/>
        <a:ln>
          <a:noFill/>
        </a:ln>
      </dgm:spPr>
    </dgm:pt>
    <dgm:pt modelId="{D6BFCB8B-9EFA-490C-AAD3-ED7928DE275A}" type="pres">
      <dgm:prSet presAssocID="{B60BBE5F-A665-46F2-B919-1153C04CBD02}" presName="textBox3c" presStyleLbl="revTx" presStyleIdx="2" presStyleCnt="3" custScaleX="185784" custScaleY="21879" custLinFactY="-18776" custLinFactNeighborX="-81005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1B28B8-3FF3-C646-8508-7D87D133626D}" type="presOf" srcId="{636B6905-8B07-4A8A-9920-CB8277CBCEC8}" destId="{762E8C8B-CBB3-47CF-BB93-4E34DA5A865B}" srcOrd="0" destOrd="0" presId="urn:microsoft.com/office/officeart/2005/8/layout/arrow2"/>
    <dgm:cxn modelId="{AC3544F8-F557-4E2E-AD61-E1C71E59215A}" srcId="{7A39768E-39A6-4FA9-A4B1-F5CD4CB6EEAE}" destId="{B60BBE5F-A665-46F2-B919-1153C04CBD02}" srcOrd="2" destOrd="0" parTransId="{28C11DF1-E077-4BD6-8C00-84F9E2513899}" sibTransId="{438A6466-CB0A-45CD-849A-77563B0BD182}"/>
    <dgm:cxn modelId="{6422E9EC-1023-634E-AD94-EF9785FF1721}" type="presOf" srcId="{B60BBE5F-A665-46F2-B919-1153C04CBD02}" destId="{D6BFCB8B-9EFA-490C-AAD3-ED7928DE275A}" srcOrd="0" destOrd="0" presId="urn:microsoft.com/office/officeart/2005/8/layout/arrow2"/>
    <dgm:cxn modelId="{73BF4768-EFCC-B545-8B7C-7C21C6E9FDC9}" type="presOf" srcId="{18A232E2-9330-45BA-8F3D-94B65CEB4C6E}" destId="{CBF801E5-F605-4B6B-AD44-734A83015E31}" srcOrd="0" destOrd="0" presId="urn:microsoft.com/office/officeart/2005/8/layout/arrow2"/>
    <dgm:cxn modelId="{236C4353-A200-48EB-89CB-BD45285A3F41}" srcId="{7A39768E-39A6-4FA9-A4B1-F5CD4CB6EEAE}" destId="{636B6905-8B07-4A8A-9920-CB8277CBCEC8}" srcOrd="1" destOrd="0" parTransId="{1F4EB6FC-6070-47DA-9E35-F176490CE62F}" sibTransId="{465F3017-FBCE-4CE5-8C7F-08B964924BB3}"/>
    <dgm:cxn modelId="{42041D6E-DEED-784F-97DD-3B24F95CE777}" type="presOf" srcId="{7A39768E-39A6-4FA9-A4B1-F5CD4CB6EEAE}" destId="{C418DCAE-306E-4AF7-A07C-93313C08AC51}" srcOrd="0" destOrd="0" presId="urn:microsoft.com/office/officeart/2005/8/layout/arrow2"/>
    <dgm:cxn modelId="{74A68F44-20A8-4AB5-8443-C9992E378513}" srcId="{7A39768E-39A6-4FA9-A4B1-F5CD4CB6EEAE}" destId="{18A232E2-9330-45BA-8F3D-94B65CEB4C6E}" srcOrd="0" destOrd="0" parTransId="{2F4A1E04-5D2B-4792-BBEF-41391C61F16F}" sibTransId="{90900876-D263-4D27-9390-F2D23E76F6C1}"/>
    <dgm:cxn modelId="{EEB0BB7F-B68F-D943-8F25-177031EABA60}" type="presParOf" srcId="{C418DCAE-306E-4AF7-A07C-93313C08AC51}" destId="{71BCD42B-AD35-4119-8173-705E9B203F4E}" srcOrd="0" destOrd="0" presId="urn:microsoft.com/office/officeart/2005/8/layout/arrow2"/>
    <dgm:cxn modelId="{1C9F98A3-0544-0C43-B37C-5833C75E5553}" type="presParOf" srcId="{C418DCAE-306E-4AF7-A07C-93313C08AC51}" destId="{1DC85ACA-369C-4434-B04E-417D8B11B123}" srcOrd="1" destOrd="0" presId="urn:microsoft.com/office/officeart/2005/8/layout/arrow2"/>
    <dgm:cxn modelId="{00CEE9C1-397E-0B4F-B1D0-A40EDCB0D50C}" type="presParOf" srcId="{1DC85ACA-369C-4434-B04E-417D8B11B123}" destId="{7A58CA06-7CF4-4880-8AFF-C27C46361B7A}" srcOrd="0" destOrd="0" presId="urn:microsoft.com/office/officeart/2005/8/layout/arrow2"/>
    <dgm:cxn modelId="{1EC99ED9-1CA6-A247-B8F6-8EE9BE1DA5CE}" type="presParOf" srcId="{1DC85ACA-369C-4434-B04E-417D8B11B123}" destId="{CBF801E5-F605-4B6B-AD44-734A83015E31}" srcOrd="1" destOrd="0" presId="urn:microsoft.com/office/officeart/2005/8/layout/arrow2"/>
    <dgm:cxn modelId="{A38A5B41-C400-A647-96FB-866DAAB322A1}" type="presParOf" srcId="{1DC85ACA-369C-4434-B04E-417D8B11B123}" destId="{486B20C5-91A5-4C36-8053-3B9ACF3D938D}" srcOrd="2" destOrd="0" presId="urn:microsoft.com/office/officeart/2005/8/layout/arrow2"/>
    <dgm:cxn modelId="{82C514CA-B70F-AE4F-A8DA-57EBD9F62587}" type="presParOf" srcId="{1DC85ACA-369C-4434-B04E-417D8B11B123}" destId="{762E8C8B-CBB3-47CF-BB93-4E34DA5A865B}" srcOrd="3" destOrd="0" presId="urn:microsoft.com/office/officeart/2005/8/layout/arrow2"/>
    <dgm:cxn modelId="{A6363AFE-07A3-5F43-80FE-9B75C317A45C}" type="presParOf" srcId="{1DC85ACA-369C-4434-B04E-417D8B11B123}" destId="{CC2DC6BB-4BD5-444C-A232-89F7B6D9B5AD}" srcOrd="4" destOrd="0" presId="urn:microsoft.com/office/officeart/2005/8/layout/arrow2"/>
    <dgm:cxn modelId="{E2FFDF40-64CD-D14C-B03B-C3CBC9597AA5}" type="presParOf" srcId="{1DC85ACA-369C-4434-B04E-417D8B11B123}" destId="{D6BFCB8B-9EFA-490C-AAD3-ED7928DE275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11FFCD-987A-1F48-A670-10D02FAB4130}" type="doc">
      <dgm:prSet loTypeId="urn:microsoft.com/office/officeart/2005/8/layout/cycle2" loCatId="cycle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7DE859E-8694-CE48-8988-025045639081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Define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B594852D-1BD0-264B-A3C8-A203A63C6E41}" type="parTrans" cxnId="{26AC7920-62B3-0B40-B725-66222A224B24}">
      <dgm:prSet/>
      <dgm:spPr/>
      <dgm:t>
        <a:bodyPr/>
        <a:lstStyle/>
        <a:p>
          <a:endParaRPr lang="en-US" sz="2300" b="1"/>
        </a:p>
      </dgm:t>
    </dgm:pt>
    <dgm:pt modelId="{8CAF0C80-1805-E745-BB42-1823122BE073}" type="sibTrans" cxnId="{26AC7920-62B3-0B40-B725-66222A224B24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005FBD42-56C4-5D48-9C2A-F77CC46FC1D9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Teach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60938429-D3B9-2041-910A-93AF0D162506}" type="parTrans" cxnId="{ECD2D7BD-3461-0B40-BA58-142F6B046E3B}">
      <dgm:prSet/>
      <dgm:spPr/>
      <dgm:t>
        <a:bodyPr/>
        <a:lstStyle/>
        <a:p>
          <a:endParaRPr lang="en-US" sz="2300" b="1"/>
        </a:p>
      </dgm:t>
    </dgm:pt>
    <dgm:pt modelId="{59CF6471-3DB6-3646-9934-E45E85E76492}" type="sibTrans" cxnId="{ECD2D7BD-3461-0B40-BA58-142F6B046E3B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9BECFCF7-B0AF-624C-AD55-2F220A1C2E6F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Prompt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A273BF1E-EFE8-EB45-BFB3-83AF3FA0E108}" type="parTrans" cxnId="{EE3AF701-625F-8845-BA6B-4E3C20EC0210}">
      <dgm:prSet/>
      <dgm:spPr/>
      <dgm:t>
        <a:bodyPr/>
        <a:lstStyle/>
        <a:p>
          <a:endParaRPr lang="en-US" sz="2300" b="1"/>
        </a:p>
      </dgm:t>
    </dgm:pt>
    <dgm:pt modelId="{8EE59149-ADE7-6A4E-937E-8C3739A22D03}" type="sibTrans" cxnId="{EE3AF701-625F-8845-BA6B-4E3C20EC0210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02655792-0024-2D4D-8DB6-10345FCB08FE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Monitor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E23A8E98-1C44-E44E-AEC7-746238A17F3B}" type="parTrans" cxnId="{36A5AF73-D390-9D4F-B25F-FD58677A3A40}">
      <dgm:prSet/>
      <dgm:spPr/>
      <dgm:t>
        <a:bodyPr/>
        <a:lstStyle/>
        <a:p>
          <a:endParaRPr lang="en-US" sz="2300" b="1"/>
        </a:p>
      </dgm:t>
    </dgm:pt>
    <dgm:pt modelId="{E4966791-D171-AA47-9665-093C0FEE5FB8}" type="sibTrans" cxnId="{36A5AF73-D390-9D4F-B25F-FD58677A3A40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DFDF3E90-2D1F-C34A-87A4-D06D7D2CEDCF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Evaluate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D6C7DEA4-9117-2043-BA96-91953B15A66E}" type="parTrans" cxnId="{F489DBC6-62AB-C64F-B63F-E48FA59D7F1D}">
      <dgm:prSet/>
      <dgm:spPr/>
      <dgm:t>
        <a:bodyPr/>
        <a:lstStyle/>
        <a:p>
          <a:endParaRPr lang="en-US" sz="2300" b="1"/>
        </a:p>
      </dgm:t>
    </dgm:pt>
    <dgm:pt modelId="{2B682932-7FB3-574E-BB1C-DF0D42B208F8}" type="sibTrans" cxnId="{F489DBC6-62AB-C64F-B63F-E48FA59D7F1D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29B5FB9B-81E9-0141-8374-45D4527B9639}" type="pres">
      <dgm:prSet presAssocID="{2411FFCD-987A-1F48-A670-10D02FAB41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D642FE-0649-AF4E-A903-B6A7DE487E67}" type="pres">
      <dgm:prSet presAssocID="{07DE859E-8694-CE48-8988-025045639081}" presName="node" presStyleLbl="node1" presStyleIdx="0" presStyleCnt="5" custScaleX="127085" custRadScaleRad="100290" custRadScaleInc="110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8FD20-C609-6048-A5A8-D76C9249260D}" type="pres">
      <dgm:prSet presAssocID="{8CAF0C80-1805-E745-BB42-1823122BE07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D2CA84DD-1CA7-C74C-97BE-EE98AF993501}" type="pres">
      <dgm:prSet presAssocID="{8CAF0C80-1805-E745-BB42-1823122BE07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60F62DDA-327D-D142-B616-70ED788A17E2}" type="pres">
      <dgm:prSet presAssocID="{005FBD42-56C4-5D48-9C2A-F77CC46FC1D9}" presName="node" presStyleLbl="node1" presStyleIdx="1" presStyleCnt="5" custScaleX="127085" custRadScaleRad="120701" custRadScaleInc="87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EE35C-5CD7-0D44-A9C5-1499B1A5DB7B}" type="pres">
      <dgm:prSet presAssocID="{59CF6471-3DB6-3646-9934-E45E85E76492}" presName="sibTrans" presStyleLbl="sibTrans2D1" presStyleIdx="1" presStyleCnt="5" custLinFactNeighborX="-10866" custLinFactNeighborY="16323"/>
      <dgm:spPr/>
      <dgm:t>
        <a:bodyPr/>
        <a:lstStyle/>
        <a:p>
          <a:endParaRPr lang="en-US"/>
        </a:p>
      </dgm:t>
    </dgm:pt>
    <dgm:pt modelId="{24EF092D-371F-F643-B16F-188DDB34E764}" type="pres">
      <dgm:prSet presAssocID="{59CF6471-3DB6-3646-9934-E45E85E76492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9F4245C-5335-1E45-A165-3C7D03B0E3A1}" type="pres">
      <dgm:prSet presAssocID="{9BECFCF7-B0AF-624C-AD55-2F220A1C2E6F}" presName="node" presStyleLbl="node1" presStyleIdx="2" presStyleCnt="5" custScaleX="127085" custRadScaleRad="114024" custRadScaleInc="-244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C08BA-8CB4-4446-8A3F-228C46E38D00}" type="pres">
      <dgm:prSet presAssocID="{8EE59149-ADE7-6A4E-937E-8C3739A22D03}" presName="sibTrans" presStyleLbl="sibTrans2D1" presStyleIdx="2" presStyleCnt="5"/>
      <dgm:spPr/>
      <dgm:t>
        <a:bodyPr/>
        <a:lstStyle/>
        <a:p>
          <a:endParaRPr lang="en-US"/>
        </a:p>
      </dgm:t>
    </dgm:pt>
    <dgm:pt modelId="{66E9CD31-4AEF-D54B-82AC-F1B17D57F29D}" type="pres">
      <dgm:prSet presAssocID="{8EE59149-ADE7-6A4E-937E-8C3739A22D03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0BFE5E2A-3870-3448-AF57-D6C82A555587}" type="pres">
      <dgm:prSet presAssocID="{02655792-0024-2D4D-8DB6-10345FCB08FE}" presName="node" presStyleLbl="node1" presStyleIdx="3" presStyleCnt="5" custScaleX="127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C2143-43FC-DD40-8139-7F7FEF2DA174}" type="pres">
      <dgm:prSet presAssocID="{E4966791-D171-AA47-9665-093C0FEE5FB8}" presName="sibTrans" presStyleLbl="sibTrans2D1" presStyleIdx="3" presStyleCnt="5"/>
      <dgm:spPr/>
      <dgm:t>
        <a:bodyPr/>
        <a:lstStyle/>
        <a:p>
          <a:endParaRPr lang="en-US"/>
        </a:p>
      </dgm:t>
    </dgm:pt>
    <dgm:pt modelId="{5FEDC548-3C59-B94F-BC75-9295B2EA006E}" type="pres">
      <dgm:prSet presAssocID="{E4966791-D171-AA47-9665-093C0FEE5FB8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7C3F7977-3137-6644-A70C-D66A8B47591F}" type="pres">
      <dgm:prSet presAssocID="{DFDF3E90-2D1F-C34A-87A4-D06D7D2CEDCF}" presName="node" presStyleLbl="node1" presStyleIdx="4" presStyleCnt="5" custScaleX="127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6DF65-2703-E047-83EA-5810BE3C0120}" type="pres">
      <dgm:prSet presAssocID="{2B682932-7FB3-574E-BB1C-DF0D42B208F8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CA61E32-9E73-BD46-B768-4B1FABA83A0F}" type="pres">
      <dgm:prSet presAssocID="{2B682932-7FB3-574E-BB1C-DF0D42B208F8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42203852-E1AD-944E-B0C0-C0175FA95FDE}" type="presOf" srcId="{59CF6471-3DB6-3646-9934-E45E85E76492}" destId="{24EF092D-371F-F643-B16F-188DDB34E764}" srcOrd="1" destOrd="0" presId="urn:microsoft.com/office/officeart/2005/8/layout/cycle2"/>
    <dgm:cxn modelId="{ECD2D7BD-3461-0B40-BA58-142F6B046E3B}" srcId="{2411FFCD-987A-1F48-A670-10D02FAB4130}" destId="{005FBD42-56C4-5D48-9C2A-F77CC46FC1D9}" srcOrd="1" destOrd="0" parTransId="{60938429-D3B9-2041-910A-93AF0D162506}" sibTransId="{59CF6471-3DB6-3646-9934-E45E85E76492}"/>
    <dgm:cxn modelId="{26AC7920-62B3-0B40-B725-66222A224B24}" srcId="{2411FFCD-987A-1F48-A670-10D02FAB4130}" destId="{07DE859E-8694-CE48-8988-025045639081}" srcOrd="0" destOrd="0" parTransId="{B594852D-1BD0-264B-A3C8-A203A63C6E41}" sibTransId="{8CAF0C80-1805-E745-BB42-1823122BE073}"/>
    <dgm:cxn modelId="{AB3D76F7-BAC0-4B42-90C7-CA26D03A68E1}" type="presOf" srcId="{8CAF0C80-1805-E745-BB42-1823122BE073}" destId="{83C8FD20-C609-6048-A5A8-D76C9249260D}" srcOrd="0" destOrd="0" presId="urn:microsoft.com/office/officeart/2005/8/layout/cycle2"/>
    <dgm:cxn modelId="{B2F21958-D662-0541-8887-D07346192A13}" type="presOf" srcId="{DFDF3E90-2D1F-C34A-87A4-D06D7D2CEDCF}" destId="{7C3F7977-3137-6644-A70C-D66A8B47591F}" srcOrd="0" destOrd="0" presId="urn:microsoft.com/office/officeart/2005/8/layout/cycle2"/>
    <dgm:cxn modelId="{3B7449A6-EF17-C546-A3B6-C9AEE1D6F0A2}" type="presOf" srcId="{8CAF0C80-1805-E745-BB42-1823122BE073}" destId="{D2CA84DD-1CA7-C74C-97BE-EE98AF993501}" srcOrd="1" destOrd="0" presId="urn:microsoft.com/office/officeart/2005/8/layout/cycle2"/>
    <dgm:cxn modelId="{4B0A392A-A80E-0243-8077-730521030221}" type="presOf" srcId="{E4966791-D171-AA47-9665-093C0FEE5FB8}" destId="{E61C2143-43FC-DD40-8139-7F7FEF2DA174}" srcOrd="0" destOrd="0" presId="urn:microsoft.com/office/officeart/2005/8/layout/cycle2"/>
    <dgm:cxn modelId="{418549C3-8604-294B-9DC7-31507F063ADF}" type="presOf" srcId="{9BECFCF7-B0AF-624C-AD55-2F220A1C2E6F}" destId="{C9F4245C-5335-1E45-A165-3C7D03B0E3A1}" srcOrd="0" destOrd="0" presId="urn:microsoft.com/office/officeart/2005/8/layout/cycle2"/>
    <dgm:cxn modelId="{B543ABA6-6D1B-074F-9294-74919020695F}" type="presOf" srcId="{8EE59149-ADE7-6A4E-937E-8C3739A22D03}" destId="{C50C08BA-8CB4-4446-8A3F-228C46E38D00}" srcOrd="0" destOrd="0" presId="urn:microsoft.com/office/officeart/2005/8/layout/cycle2"/>
    <dgm:cxn modelId="{0EDA9143-E472-A646-B884-B7E709A28C7E}" type="presOf" srcId="{2411FFCD-987A-1F48-A670-10D02FAB4130}" destId="{29B5FB9B-81E9-0141-8374-45D4527B9639}" srcOrd="0" destOrd="0" presId="urn:microsoft.com/office/officeart/2005/8/layout/cycle2"/>
    <dgm:cxn modelId="{2F24F288-B62B-1E46-BD7D-E767114141CA}" type="presOf" srcId="{005FBD42-56C4-5D48-9C2A-F77CC46FC1D9}" destId="{60F62DDA-327D-D142-B616-70ED788A17E2}" srcOrd="0" destOrd="0" presId="urn:microsoft.com/office/officeart/2005/8/layout/cycle2"/>
    <dgm:cxn modelId="{EE3AF701-625F-8845-BA6B-4E3C20EC0210}" srcId="{2411FFCD-987A-1F48-A670-10D02FAB4130}" destId="{9BECFCF7-B0AF-624C-AD55-2F220A1C2E6F}" srcOrd="2" destOrd="0" parTransId="{A273BF1E-EFE8-EB45-BFB3-83AF3FA0E108}" sibTransId="{8EE59149-ADE7-6A4E-937E-8C3739A22D03}"/>
    <dgm:cxn modelId="{347E95C6-3961-0544-B8C3-7F72C20E91E7}" type="presOf" srcId="{02655792-0024-2D4D-8DB6-10345FCB08FE}" destId="{0BFE5E2A-3870-3448-AF57-D6C82A555587}" srcOrd="0" destOrd="0" presId="urn:microsoft.com/office/officeart/2005/8/layout/cycle2"/>
    <dgm:cxn modelId="{DFADE54E-7748-C348-BA0E-3A7B69D702E6}" type="presOf" srcId="{8EE59149-ADE7-6A4E-937E-8C3739A22D03}" destId="{66E9CD31-4AEF-D54B-82AC-F1B17D57F29D}" srcOrd="1" destOrd="0" presId="urn:microsoft.com/office/officeart/2005/8/layout/cycle2"/>
    <dgm:cxn modelId="{F489DBC6-62AB-C64F-B63F-E48FA59D7F1D}" srcId="{2411FFCD-987A-1F48-A670-10D02FAB4130}" destId="{DFDF3E90-2D1F-C34A-87A4-D06D7D2CEDCF}" srcOrd="4" destOrd="0" parTransId="{D6C7DEA4-9117-2043-BA96-91953B15A66E}" sibTransId="{2B682932-7FB3-574E-BB1C-DF0D42B208F8}"/>
    <dgm:cxn modelId="{6CD03F14-F05F-8A40-BFBA-7C0645FC16D9}" type="presOf" srcId="{07DE859E-8694-CE48-8988-025045639081}" destId="{41D642FE-0649-AF4E-A903-B6A7DE487E67}" srcOrd="0" destOrd="0" presId="urn:microsoft.com/office/officeart/2005/8/layout/cycle2"/>
    <dgm:cxn modelId="{ED0E4EB6-B52C-774F-B98A-C2B7DA8CC53E}" type="presOf" srcId="{59CF6471-3DB6-3646-9934-E45E85E76492}" destId="{018EE35C-5CD7-0D44-A9C5-1499B1A5DB7B}" srcOrd="0" destOrd="0" presId="urn:microsoft.com/office/officeart/2005/8/layout/cycle2"/>
    <dgm:cxn modelId="{36A5AF73-D390-9D4F-B25F-FD58677A3A40}" srcId="{2411FFCD-987A-1F48-A670-10D02FAB4130}" destId="{02655792-0024-2D4D-8DB6-10345FCB08FE}" srcOrd="3" destOrd="0" parTransId="{E23A8E98-1C44-E44E-AEC7-746238A17F3B}" sibTransId="{E4966791-D171-AA47-9665-093C0FEE5FB8}"/>
    <dgm:cxn modelId="{458BE86F-51DD-F949-8329-9438DC25DD1E}" type="presOf" srcId="{E4966791-D171-AA47-9665-093C0FEE5FB8}" destId="{5FEDC548-3C59-B94F-BC75-9295B2EA006E}" srcOrd="1" destOrd="0" presId="urn:microsoft.com/office/officeart/2005/8/layout/cycle2"/>
    <dgm:cxn modelId="{F4670ADE-0A2E-FE4A-A7D7-BEFD326B1D63}" type="presOf" srcId="{2B682932-7FB3-574E-BB1C-DF0D42B208F8}" destId="{3CA61E32-9E73-BD46-B768-4B1FABA83A0F}" srcOrd="1" destOrd="0" presId="urn:microsoft.com/office/officeart/2005/8/layout/cycle2"/>
    <dgm:cxn modelId="{11EFC125-468B-584C-A035-29706BE91B6C}" type="presOf" srcId="{2B682932-7FB3-574E-BB1C-DF0D42B208F8}" destId="{9C46DF65-2703-E047-83EA-5810BE3C0120}" srcOrd="0" destOrd="0" presId="urn:microsoft.com/office/officeart/2005/8/layout/cycle2"/>
    <dgm:cxn modelId="{26E1736F-6A21-6C48-99D4-DD51F07DB67C}" type="presParOf" srcId="{29B5FB9B-81E9-0141-8374-45D4527B9639}" destId="{41D642FE-0649-AF4E-A903-B6A7DE487E67}" srcOrd="0" destOrd="0" presId="urn:microsoft.com/office/officeart/2005/8/layout/cycle2"/>
    <dgm:cxn modelId="{A5F0F7A5-BE07-7543-895A-329A0561D1B0}" type="presParOf" srcId="{29B5FB9B-81E9-0141-8374-45D4527B9639}" destId="{83C8FD20-C609-6048-A5A8-D76C9249260D}" srcOrd="1" destOrd="0" presId="urn:microsoft.com/office/officeart/2005/8/layout/cycle2"/>
    <dgm:cxn modelId="{DE497DB6-6126-AE47-BD99-E77CE6547D49}" type="presParOf" srcId="{83C8FD20-C609-6048-A5A8-D76C9249260D}" destId="{D2CA84DD-1CA7-C74C-97BE-EE98AF993501}" srcOrd="0" destOrd="0" presId="urn:microsoft.com/office/officeart/2005/8/layout/cycle2"/>
    <dgm:cxn modelId="{24D43338-D41D-894A-9B17-54A6EF7FCBA5}" type="presParOf" srcId="{29B5FB9B-81E9-0141-8374-45D4527B9639}" destId="{60F62DDA-327D-D142-B616-70ED788A17E2}" srcOrd="2" destOrd="0" presId="urn:microsoft.com/office/officeart/2005/8/layout/cycle2"/>
    <dgm:cxn modelId="{3C4E90BA-2CAC-154B-8404-165B61035EA3}" type="presParOf" srcId="{29B5FB9B-81E9-0141-8374-45D4527B9639}" destId="{018EE35C-5CD7-0D44-A9C5-1499B1A5DB7B}" srcOrd="3" destOrd="0" presId="urn:microsoft.com/office/officeart/2005/8/layout/cycle2"/>
    <dgm:cxn modelId="{EF79659E-179E-1C4A-AFDB-E66E6ACD02A9}" type="presParOf" srcId="{018EE35C-5CD7-0D44-A9C5-1499B1A5DB7B}" destId="{24EF092D-371F-F643-B16F-188DDB34E764}" srcOrd="0" destOrd="0" presId="urn:microsoft.com/office/officeart/2005/8/layout/cycle2"/>
    <dgm:cxn modelId="{DDFD8B3F-3AA9-BB4F-81B7-E2513ED8868B}" type="presParOf" srcId="{29B5FB9B-81E9-0141-8374-45D4527B9639}" destId="{C9F4245C-5335-1E45-A165-3C7D03B0E3A1}" srcOrd="4" destOrd="0" presId="urn:microsoft.com/office/officeart/2005/8/layout/cycle2"/>
    <dgm:cxn modelId="{34970A4D-5BC7-FC4F-8F10-7D013F48428E}" type="presParOf" srcId="{29B5FB9B-81E9-0141-8374-45D4527B9639}" destId="{C50C08BA-8CB4-4446-8A3F-228C46E38D00}" srcOrd="5" destOrd="0" presId="urn:microsoft.com/office/officeart/2005/8/layout/cycle2"/>
    <dgm:cxn modelId="{D6B42E81-CE6E-8142-8A34-92625C40E7F1}" type="presParOf" srcId="{C50C08BA-8CB4-4446-8A3F-228C46E38D00}" destId="{66E9CD31-4AEF-D54B-82AC-F1B17D57F29D}" srcOrd="0" destOrd="0" presId="urn:microsoft.com/office/officeart/2005/8/layout/cycle2"/>
    <dgm:cxn modelId="{62673EC5-2F46-4147-B643-773ABDD386E3}" type="presParOf" srcId="{29B5FB9B-81E9-0141-8374-45D4527B9639}" destId="{0BFE5E2A-3870-3448-AF57-D6C82A555587}" srcOrd="6" destOrd="0" presId="urn:microsoft.com/office/officeart/2005/8/layout/cycle2"/>
    <dgm:cxn modelId="{CF9C4462-B971-EE4F-96F2-613F2B208F3E}" type="presParOf" srcId="{29B5FB9B-81E9-0141-8374-45D4527B9639}" destId="{E61C2143-43FC-DD40-8139-7F7FEF2DA174}" srcOrd="7" destOrd="0" presId="urn:microsoft.com/office/officeart/2005/8/layout/cycle2"/>
    <dgm:cxn modelId="{71AF1EDE-B089-4344-95C7-E9B865035144}" type="presParOf" srcId="{E61C2143-43FC-DD40-8139-7F7FEF2DA174}" destId="{5FEDC548-3C59-B94F-BC75-9295B2EA006E}" srcOrd="0" destOrd="0" presId="urn:microsoft.com/office/officeart/2005/8/layout/cycle2"/>
    <dgm:cxn modelId="{354138DA-FE04-824A-95F2-8E3698D76EB1}" type="presParOf" srcId="{29B5FB9B-81E9-0141-8374-45D4527B9639}" destId="{7C3F7977-3137-6644-A70C-D66A8B47591F}" srcOrd="8" destOrd="0" presId="urn:microsoft.com/office/officeart/2005/8/layout/cycle2"/>
    <dgm:cxn modelId="{6F1B4BCF-2F04-DE44-8936-E05A64158DAE}" type="presParOf" srcId="{29B5FB9B-81E9-0141-8374-45D4527B9639}" destId="{9C46DF65-2703-E047-83EA-5810BE3C0120}" srcOrd="9" destOrd="0" presId="urn:microsoft.com/office/officeart/2005/8/layout/cycle2"/>
    <dgm:cxn modelId="{DF654019-C0AF-8F4A-B179-67A56E0C8638}" type="presParOf" srcId="{9C46DF65-2703-E047-83EA-5810BE3C0120}" destId="{3CA61E32-9E73-BD46-B768-4B1FABA83A0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411FFCD-987A-1F48-A670-10D02FAB4130}" type="doc">
      <dgm:prSet loTypeId="urn:microsoft.com/office/officeart/2005/8/layout/cycle2" loCatId="cycle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7DE859E-8694-CE48-8988-025045639081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Define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B594852D-1BD0-264B-A3C8-A203A63C6E41}" type="parTrans" cxnId="{26AC7920-62B3-0B40-B725-66222A224B24}">
      <dgm:prSet/>
      <dgm:spPr/>
      <dgm:t>
        <a:bodyPr/>
        <a:lstStyle/>
        <a:p>
          <a:endParaRPr lang="en-US" sz="2300" b="1"/>
        </a:p>
      </dgm:t>
    </dgm:pt>
    <dgm:pt modelId="{8CAF0C80-1805-E745-BB42-1823122BE073}" type="sibTrans" cxnId="{26AC7920-62B3-0B40-B725-66222A224B24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005FBD42-56C4-5D48-9C2A-F77CC46FC1D9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Teach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60938429-D3B9-2041-910A-93AF0D162506}" type="parTrans" cxnId="{ECD2D7BD-3461-0B40-BA58-142F6B046E3B}">
      <dgm:prSet/>
      <dgm:spPr/>
      <dgm:t>
        <a:bodyPr/>
        <a:lstStyle/>
        <a:p>
          <a:endParaRPr lang="en-US" sz="2300" b="1"/>
        </a:p>
      </dgm:t>
    </dgm:pt>
    <dgm:pt modelId="{59CF6471-3DB6-3646-9934-E45E85E76492}" type="sibTrans" cxnId="{ECD2D7BD-3461-0B40-BA58-142F6B046E3B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9BECFCF7-B0AF-624C-AD55-2F220A1C2E6F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Prompt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A273BF1E-EFE8-EB45-BFB3-83AF3FA0E108}" type="parTrans" cxnId="{EE3AF701-625F-8845-BA6B-4E3C20EC0210}">
      <dgm:prSet/>
      <dgm:spPr/>
      <dgm:t>
        <a:bodyPr/>
        <a:lstStyle/>
        <a:p>
          <a:endParaRPr lang="en-US" sz="2300" b="1"/>
        </a:p>
      </dgm:t>
    </dgm:pt>
    <dgm:pt modelId="{8EE59149-ADE7-6A4E-937E-8C3739A22D03}" type="sibTrans" cxnId="{EE3AF701-625F-8845-BA6B-4E3C20EC0210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02655792-0024-2D4D-8DB6-10345FCB08FE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Monitor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E23A8E98-1C44-E44E-AEC7-746238A17F3B}" type="parTrans" cxnId="{36A5AF73-D390-9D4F-B25F-FD58677A3A40}">
      <dgm:prSet/>
      <dgm:spPr/>
      <dgm:t>
        <a:bodyPr/>
        <a:lstStyle/>
        <a:p>
          <a:endParaRPr lang="en-US" sz="2300" b="1"/>
        </a:p>
      </dgm:t>
    </dgm:pt>
    <dgm:pt modelId="{E4966791-D171-AA47-9665-093C0FEE5FB8}" type="sibTrans" cxnId="{36A5AF73-D390-9D4F-B25F-FD58677A3A40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DFDF3E90-2D1F-C34A-87A4-D06D7D2CEDCF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Evaluate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D6C7DEA4-9117-2043-BA96-91953B15A66E}" type="parTrans" cxnId="{F489DBC6-62AB-C64F-B63F-E48FA59D7F1D}">
      <dgm:prSet/>
      <dgm:spPr/>
      <dgm:t>
        <a:bodyPr/>
        <a:lstStyle/>
        <a:p>
          <a:endParaRPr lang="en-US" sz="2300" b="1"/>
        </a:p>
      </dgm:t>
    </dgm:pt>
    <dgm:pt modelId="{2B682932-7FB3-574E-BB1C-DF0D42B208F8}" type="sibTrans" cxnId="{F489DBC6-62AB-C64F-B63F-E48FA59D7F1D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29B5FB9B-81E9-0141-8374-45D4527B9639}" type="pres">
      <dgm:prSet presAssocID="{2411FFCD-987A-1F48-A670-10D02FAB41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D642FE-0649-AF4E-A903-B6A7DE487E67}" type="pres">
      <dgm:prSet presAssocID="{07DE859E-8694-CE48-8988-025045639081}" presName="node" presStyleLbl="node1" presStyleIdx="0" presStyleCnt="5" custScaleX="127085" custRadScaleRad="100290" custRadScaleInc="110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8FD20-C609-6048-A5A8-D76C9249260D}" type="pres">
      <dgm:prSet presAssocID="{8CAF0C80-1805-E745-BB42-1823122BE07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D2CA84DD-1CA7-C74C-97BE-EE98AF993501}" type="pres">
      <dgm:prSet presAssocID="{8CAF0C80-1805-E745-BB42-1823122BE07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60F62DDA-327D-D142-B616-70ED788A17E2}" type="pres">
      <dgm:prSet presAssocID="{005FBD42-56C4-5D48-9C2A-F77CC46FC1D9}" presName="node" presStyleLbl="node1" presStyleIdx="1" presStyleCnt="5" custScaleX="127085" custRadScaleRad="120701" custRadScaleInc="87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EE35C-5CD7-0D44-A9C5-1499B1A5DB7B}" type="pres">
      <dgm:prSet presAssocID="{59CF6471-3DB6-3646-9934-E45E85E76492}" presName="sibTrans" presStyleLbl="sibTrans2D1" presStyleIdx="1" presStyleCnt="5" custLinFactNeighborX="-10866" custLinFactNeighborY="16323"/>
      <dgm:spPr/>
      <dgm:t>
        <a:bodyPr/>
        <a:lstStyle/>
        <a:p>
          <a:endParaRPr lang="en-US"/>
        </a:p>
      </dgm:t>
    </dgm:pt>
    <dgm:pt modelId="{24EF092D-371F-F643-B16F-188DDB34E764}" type="pres">
      <dgm:prSet presAssocID="{59CF6471-3DB6-3646-9934-E45E85E76492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9F4245C-5335-1E45-A165-3C7D03B0E3A1}" type="pres">
      <dgm:prSet presAssocID="{9BECFCF7-B0AF-624C-AD55-2F220A1C2E6F}" presName="node" presStyleLbl="node1" presStyleIdx="2" presStyleCnt="5" custScaleX="127085" custRadScaleRad="114024" custRadScaleInc="-244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C08BA-8CB4-4446-8A3F-228C46E38D00}" type="pres">
      <dgm:prSet presAssocID="{8EE59149-ADE7-6A4E-937E-8C3739A22D03}" presName="sibTrans" presStyleLbl="sibTrans2D1" presStyleIdx="2" presStyleCnt="5"/>
      <dgm:spPr/>
      <dgm:t>
        <a:bodyPr/>
        <a:lstStyle/>
        <a:p>
          <a:endParaRPr lang="en-US"/>
        </a:p>
      </dgm:t>
    </dgm:pt>
    <dgm:pt modelId="{66E9CD31-4AEF-D54B-82AC-F1B17D57F29D}" type="pres">
      <dgm:prSet presAssocID="{8EE59149-ADE7-6A4E-937E-8C3739A22D03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0BFE5E2A-3870-3448-AF57-D6C82A555587}" type="pres">
      <dgm:prSet presAssocID="{02655792-0024-2D4D-8DB6-10345FCB08FE}" presName="node" presStyleLbl="node1" presStyleIdx="3" presStyleCnt="5" custScaleX="127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C2143-43FC-DD40-8139-7F7FEF2DA174}" type="pres">
      <dgm:prSet presAssocID="{E4966791-D171-AA47-9665-093C0FEE5FB8}" presName="sibTrans" presStyleLbl="sibTrans2D1" presStyleIdx="3" presStyleCnt="5"/>
      <dgm:spPr/>
      <dgm:t>
        <a:bodyPr/>
        <a:lstStyle/>
        <a:p>
          <a:endParaRPr lang="en-US"/>
        </a:p>
      </dgm:t>
    </dgm:pt>
    <dgm:pt modelId="{5FEDC548-3C59-B94F-BC75-9295B2EA006E}" type="pres">
      <dgm:prSet presAssocID="{E4966791-D171-AA47-9665-093C0FEE5FB8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7C3F7977-3137-6644-A70C-D66A8B47591F}" type="pres">
      <dgm:prSet presAssocID="{DFDF3E90-2D1F-C34A-87A4-D06D7D2CEDCF}" presName="node" presStyleLbl="node1" presStyleIdx="4" presStyleCnt="5" custScaleX="127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6DF65-2703-E047-83EA-5810BE3C0120}" type="pres">
      <dgm:prSet presAssocID="{2B682932-7FB3-574E-BB1C-DF0D42B208F8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CA61E32-9E73-BD46-B768-4B1FABA83A0F}" type="pres">
      <dgm:prSet presAssocID="{2B682932-7FB3-574E-BB1C-DF0D42B208F8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D4011691-D187-CA48-989B-09DF3828A969}" type="presOf" srcId="{2B682932-7FB3-574E-BB1C-DF0D42B208F8}" destId="{3CA61E32-9E73-BD46-B768-4B1FABA83A0F}" srcOrd="1" destOrd="0" presId="urn:microsoft.com/office/officeart/2005/8/layout/cycle2"/>
    <dgm:cxn modelId="{ECD2D7BD-3461-0B40-BA58-142F6B046E3B}" srcId="{2411FFCD-987A-1F48-A670-10D02FAB4130}" destId="{005FBD42-56C4-5D48-9C2A-F77CC46FC1D9}" srcOrd="1" destOrd="0" parTransId="{60938429-D3B9-2041-910A-93AF0D162506}" sibTransId="{59CF6471-3DB6-3646-9934-E45E85E76492}"/>
    <dgm:cxn modelId="{6DCF4FA0-F48C-5E40-95E2-447D5CB3FD90}" type="presOf" srcId="{59CF6471-3DB6-3646-9934-E45E85E76492}" destId="{24EF092D-371F-F643-B16F-188DDB34E764}" srcOrd="1" destOrd="0" presId="urn:microsoft.com/office/officeart/2005/8/layout/cycle2"/>
    <dgm:cxn modelId="{A50016A2-DA5F-4846-AD99-C87D80FDFBCD}" type="presOf" srcId="{8CAF0C80-1805-E745-BB42-1823122BE073}" destId="{83C8FD20-C609-6048-A5A8-D76C9249260D}" srcOrd="0" destOrd="0" presId="urn:microsoft.com/office/officeart/2005/8/layout/cycle2"/>
    <dgm:cxn modelId="{26AC7920-62B3-0B40-B725-66222A224B24}" srcId="{2411FFCD-987A-1F48-A670-10D02FAB4130}" destId="{07DE859E-8694-CE48-8988-025045639081}" srcOrd="0" destOrd="0" parTransId="{B594852D-1BD0-264B-A3C8-A203A63C6E41}" sibTransId="{8CAF0C80-1805-E745-BB42-1823122BE073}"/>
    <dgm:cxn modelId="{D505F471-CAD9-C746-88C4-EF4757B86A15}" type="presOf" srcId="{07DE859E-8694-CE48-8988-025045639081}" destId="{41D642FE-0649-AF4E-A903-B6A7DE487E67}" srcOrd="0" destOrd="0" presId="urn:microsoft.com/office/officeart/2005/8/layout/cycle2"/>
    <dgm:cxn modelId="{76C44458-D0EF-504C-8352-C7B102686BC9}" type="presOf" srcId="{E4966791-D171-AA47-9665-093C0FEE5FB8}" destId="{E61C2143-43FC-DD40-8139-7F7FEF2DA174}" srcOrd="0" destOrd="0" presId="urn:microsoft.com/office/officeart/2005/8/layout/cycle2"/>
    <dgm:cxn modelId="{10B664D4-4294-3E41-A1AD-D9A7D8EF0980}" type="presOf" srcId="{8CAF0C80-1805-E745-BB42-1823122BE073}" destId="{D2CA84DD-1CA7-C74C-97BE-EE98AF993501}" srcOrd="1" destOrd="0" presId="urn:microsoft.com/office/officeart/2005/8/layout/cycle2"/>
    <dgm:cxn modelId="{1021F314-9BA0-454E-9422-CF7275CD4E93}" type="presOf" srcId="{2411FFCD-987A-1F48-A670-10D02FAB4130}" destId="{29B5FB9B-81E9-0141-8374-45D4527B9639}" srcOrd="0" destOrd="0" presId="urn:microsoft.com/office/officeart/2005/8/layout/cycle2"/>
    <dgm:cxn modelId="{5F91826C-FE02-984E-BF13-B715A95E8471}" type="presOf" srcId="{8EE59149-ADE7-6A4E-937E-8C3739A22D03}" destId="{66E9CD31-4AEF-D54B-82AC-F1B17D57F29D}" srcOrd="1" destOrd="0" presId="urn:microsoft.com/office/officeart/2005/8/layout/cycle2"/>
    <dgm:cxn modelId="{2826CDA1-858B-2D47-843D-943033AFDAF8}" type="presOf" srcId="{59CF6471-3DB6-3646-9934-E45E85E76492}" destId="{018EE35C-5CD7-0D44-A9C5-1499B1A5DB7B}" srcOrd="0" destOrd="0" presId="urn:microsoft.com/office/officeart/2005/8/layout/cycle2"/>
    <dgm:cxn modelId="{824FE2F5-97CD-CA4F-BDF4-10AE79B408B7}" type="presOf" srcId="{005FBD42-56C4-5D48-9C2A-F77CC46FC1D9}" destId="{60F62DDA-327D-D142-B616-70ED788A17E2}" srcOrd="0" destOrd="0" presId="urn:microsoft.com/office/officeart/2005/8/layout/cycle2"/>
    <dgm:cxn modelId="{55FC27C5-58B4-C748-9C48-1152AFFA3781}" type="presOf" srcId="{02655792-0024-2D4D-8DB6-10345FCB08FE}" destId="{0BFE5E2A-3870-3448-AF57-D6C82A555587}" srcOrd="0" destOrd="0" presId="urn:microsoft.com/office/officeart/2005/8/layout/cycle2"/>
    <dgm:cxn modelId="{A141EF6A-5FDC-2442-8A77-F2BE05AD5B5F}" type="presOf" srcId="{2B682932-7FB3-574E-BB1C-DF0D42B208F8}" destId="{9C46DF65-2703-E047-83EA-5810BE3C0120}" srcOrd="0" destOrd="0" presId="urn:microsoft.com/office/officeart/2005/8/layout/cycle2"/>
    <dgm:cxn modelId="{BA81E523-5698-244D-BFCE-DBFA4C21F0DB}" type="presOf" srcId="{9BECFCF7-B0AF-624C-AD55-2F220A1C2E6F}" destId="{C9F4245C-5335-1E45-A165-3C7D03B0E3A1}" srcOrd="0" destOrd="0" presId="urn:microsoft.com/office/officeart/2005/8/layout/cycle2"/>
    <dgm:cxn modelId="{4598046B-F1BF-FD4F-B672-448883682C03}" type="presOf" srcId="{8EE59149-ADE7-6A4E-937E-8C3739A22D03}" destId="{C50C08BA-8CB4-4446-8A3F-228C46E38D00}" srcOrd="0" destOrd="0" presId="urn:microsoft.com/office/officeart/2005/8/layout/cycle2"/>
    <dgm:cxn modelId="{EE3AF701-625F-8845-BA6B-4E3C20EC0210}" srcId="{2411FFCD-987A-1F48-A670-10D02FAB4130}" destId="{9BECFCF7-B0AF-624C-AD55-2F220A1C2E6F}" srcOrd="2" destOrd="0" parTransId="{A273BF1E-EFE8-EB45-BFB3-83AF3FA0E108}" sibTransId="{8EE59149-ADE7-6A4E-937E-8C3739A22D03}"/>
    <dgm:cxn modelId="{2E3DA791-FCB0-1141-91F6-9B382B36C23B}" type="presOf" srcId="{E4966791-D171-AA47-9665-093C0FEE5FB8}" destId="{5FEDC548-3C59-B94F-BC75-9295B2EA006E}" srcOrd="1" destOrd="0" presId="urn:microsoft.com/office/officeart/2005/8/layout/cycle2"/>
    <dgm:cxn modelId="{F489DBC6-62AB-C64F-B63F-E48FA59D7F1D}" srcId="{2411FFCD-987A-1F48-A670-10D02FAB4130}" destId="{DFDF3E90-2D1F-C34A-87A4-D06D7D2CEDCF}" srcOrd="4" destOrd="0" parTransId="{D6C7DEA4-9117-2043-BA96-91953B15A66E}" sibTransId="{2B682932-7FB3-574E-BB1C-DF0D42B208F8}"/>
    <dgm:cxn modelId="{36A5AF73-D390-9D4F-B25F-FD58677A3A40}" srcId="{2411FFCD-987A-1F48-A670-10D02FAB4130}" destId="{02655792-0024-2D4D-8DB6-10345FCB08FE}" srcOrd="3" destOrd="0" parTransId="{E23A8E98-1C44-E44E-AEC7-746238A17F3B}" sibTransId="{E4966791-D171-AA47-9665-093C0FEE5FB8}"/>
    <dgm:cxn modelId="{B2B3596D-4A50-1D43-BD91-6AAEA4C816B5}" type="presOf" srcId="{DFDF3E90-2D1F-C34A-87A4-D06D7D2CEDCF}" destId="{7C3F7977-3137-6644-A70C-D66A8B47591F}" srcOrd="0" destOrd="0" presId="urn:microsoft.com/office/officeart/2005/8/layout/cycle2"/>
    <dgm:cxn modelId="{917E8BA2-024D-A147-9227-6ADC5323A1B2}" type="presParOf" srcId="{29B5FB9B-81E9-0141-8374-45D4527B9639}" destId="{41D642FE-0649-AF4E-A903-B6A7DE487E67}" srcOrd="0" destOrd="0" presId="urn:microsoft.com/office/officeart/2005/8/layout/cycle2"/>
    <dgm:cxn modelId="{60C12545-26ED-BA40-8792-B28F8ADC30A2}" type="presParOf" srcId="{29B5FB9B-81E9-0141-8374-45D4527B9639}" destId="{83C8FD20-C609-6048-A5A8-D76C9249260D}" srcOrd="1" destOrd="0" presId="urn:microsoft.com/office/officeart/2005/8/layout/cycle2"/>
    <dgm:cxn modelId="{8DBBB327-5E82-894A-A0A1-ABE3A6353D9B}" type="presParOf" srcId="{83C8FD20-C609-6048-A5A8-D76C9249260D}" destId="{D2CA84DD-1CA7-C74C-97BE-EE98AF993501}" srcOrd="0" destOrd="0" presId="urn:microsoft.com/office/officeart/2005/8/layout/cycle2"/>
    <dgm:cxn modelId="{C1B5CDB1-CBBA-A143-83D4-580F26051B7C}" type="presParOf" srcId="{29B5FB9B-81E9-0141-8374-45D4527B9639}" destId="{60F62DDA-327D-D142-B616-70ED788A17E2}" srcOrd="2" destOrd="0" presId="urn:microsoft.com/office/officeart/2005/8/layout/cycle2"/>
    <dgm:cxn modelId="{42C64350-EA7C-3348-A8A7-638C085881F5}" type="presParOf" srcId="{29B5FB9B-81E9-0141-8374-45D4527B9639}" destId="{018EE35C-5CD7-0D44-A9C5-1499B1A5DB7B}" srcOrd="3" destOrd="0" presId="urn:microsoft.com/office/officeart/2005/8/layout/cycle2"/>
    <dgm:cxn modelId="{414C1AA1-FE43-EC4D-8DA3-D63F3AE7A7B8}" type="presParOf" srcId="{018EE35C-5CD7-0D44-A9C5-1499B1A5DB7B}" destId="{24EF092D-371F-F643-B16F-188DDB34E764}" srcOrd="0" destOrd="0" presId="urn:microsoft.com/office/officeart/2005/8/layout/cycle2"/>
    <dgm:cxn modelId="{DA0CF9F9-E46C-9642-91D8-BE9160D649AA}" type="presParOf" srcId="{29B5FB9B-81E9-0141-8374-45D4527B9639}" destId="{C9F4245C-5335-1E45-A165-3C7D03B0E3A1}" srcOrd="4" destOrd="0" presId="urn:microsoft.com/office/officeart/2005/8/layout/cycle2"/>
    <dgm:cxn modelId="{42BB5101-0FCD-7840-980A-64A03F94204D}" type="presParOf" srcId="{29B5FB9B-81E9-0141-8374-45D4527B9639}" destId="{C50C08BA-8CB4-4446-8A3F-228C46E38D00}" srcOrd="5" destOrd="0" presId="urn:microsoft.com/office/officeart/2005/8/layout/cycle2"/>
    <dgm:cxn modelId="{7586BE6D-C271-9547-AD51-A16CBB6B5725}" type="presParOf" srcId="{C50C08BA-8CB4-4446-8A3F-228C46E38D00}" destId="{66E9CD31-4AEF-D54B-82AC-F1B17D57F29D}" srcOrd="0" destOrd="0" presId="urn:microsoft.com/office/officeart/2005/8/layout/cycle2"/>
    <dgm:cxn modelId="{E2787C61-5AD5-0845-91B2-45675780E8C3}" type="presParOf" srcId="{29B5FB9B-81E9-0141-8374-45D4527B9639}" destId="{0BFE5E2A-3870-3448-AF57-D6C82A555587}" srcOrd="6" destOrd="0" presId="urn:microsoft.com/office/officeart/2005/8/layout/cycle2"/>
    <dgm:cxn modelId="{A99A1F67-16FA-B94C-A073-69EFF0B0A1B9}" type="presParOf" srcId="{29B5FB9B-81E9-0141-8374-45D4527B9639}" destId="{E61C2143-43FC-DD40-8139-7F7FEF2DA174}" srcOrd="7" destOrd="0" presId="urn:microsoft.com/office/officeart/2005/8/layout/cycle2"/>
    <dgm:cxn modelId="{3B478BD1-B0CF-3E4A-8FD0-0160A85A9FD4}" type="presParOf" srcId="{E61C2143-43FC-DD40-8139-7F7FEF2DA174}" destId="{5FEDC548-3C59-B94F-BC75-9295B2EA006E}" srcOrd="0" destOrd="0" presId="urn:microsoft.com/office/officeart/2005/8/layout/cycle2"/>
    <dgm:cxn modelId="{35C8DFCF-C084-AB45-BEB0-C95A25D00CF0}" type="presParOf" srcId="{29B5FB9B-81E9-0141-8374-45D4527B9639}" destId="{7C3F7977-3137-6644-A70C-D66A8B47591F}" srcOrd="8" destOrd="0" presId="urn:microsoft.com/office/officeart/2005/8/layout/cycle2"/>
    <dgm:cxn modelId="{627E5D28-53AB-5D49-BFC5-8A57A21BAB7D}" type="presParOf" srcId="{29B5FB9B-81E9-0141-8374-45D4527B9639}" destId="{9C46DF65-2703-E047-83EA-5810BE3C0120}" srcOrd="9" destOrd="0" presId="urn:microsoft.com/office/officeart/2005/8/layout/cycle2"/>
    <dgm:cxn modelId="{38AE0255-53B5-D24E-AB3D-1BC15B281AFE}" type="presParOf" srcId="{9C46DF65-2703-E047-83EA-5810BE3C0120}" destId="{3CA61E32-9E73-BD46-B768-4B1FABA83A0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411FFCD-987A-1F48-A670-10D02FAB4130}" type="doc">
      <dgm:prSet loTypeId="urn:microsoft.com/office/officeart/2005/8/layout/cycle2" loCatId="cycle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7DE859E-8694-CE48-8988-025045639081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Define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B594852D-1BD0-264B-A3C8-A203A63C6E41}" type="parTrans" cxnId="{26AC7920-62B3-0B40-B725-66222A224B24}">
      <dgm:prSet/>
      <dgm:spPr/>
      <dgm:t>
        <a:bodyPr/>
        <a:lstStyle/>
        <a:p>
          <a:endParaRPr lang="en-US" sz="2300" b="1"/>
        </a:p>
      </dgm:t>
    </dgm:pt>
    <dgm:pt modelId="{8CAF0C80-1805-E745-BB42-1823122BE073}" type="sibTrans" cxnId="{26AC7920-62B3-0B40-B725-66222A224B24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005FBD42-56C4-5D48-9C2A-F77CC46FC1D9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Teach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60938429-D3B9-2041-910A-93AF0D162506}" type="parTrans" cxnId="{ECD2D7BD-3461-0B40-BA58-142F6B046E3B}">
      <dgm:prSet/>
      <dgm:spPr/>
      <dgm:t>
        <a:bodyPr/>
        <a:lstStyle/>
        <a:p>
          <a:endParaRPr lang="en-US" sz="2300" b="1"/>
        </a:p>
      </dgm:t>
    </dgm:pt>
    <dgm:pt modelId="{59CF6471-3DB6-3646-9934-E45E85E76492}" type="sibTrans" cxnId="{ECD2D7BD-3461-0B40-BA58-142F6B046E3B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9BECFCF7-B0AF-624C-AD55-2F220A1C2E6F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Prompt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A273BF1E-EFE8-EB45-BFB3-83AF3FA0E108}" type="parTrans" cxnId="{EE3AF701-625F-8845-BA6B-4E3C20EC0210}">
      <dgm:prSet/>
      <dgm:spPr/>
      <dgm:t>
        <a:bodyPr/>
        <a:lstStyle/>
        <a:p>
          <a:endParaRPr lang="en-US" sz="2300" b="1"/>
        </a:p>
      </dgm:t>
    </dgm:pt>
    <dgm:pt modelId="{8EE59149-ADE7-6A4E-937E-8C3739A22D03}" type="sibTrans" cxnId="{EE3AF701-625F-8845-BA6B-4E3C20EC0210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02655792-0024-2D4D-8DB6-10345FCB08FE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Monitor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E23A8E98-1C44-E44E-AEC7-746238A17F3B}" type="parTrans" cxnId="{36A5AF73-D390-9D4F-B25F-FD58677A3A40}">
      <dgm:prSet/>
      <dgm:spPr/>
      <dgm:t>
        <a:bodyPr/>
        <a:lstStyle/>
        <a:p>
          <a:endParaRPr lang="en-US" sz="2300" b="1"/>
        </a:p>
      </dgm:t>
    </dgm:pt>
    <dgm:pt modelId="{E4966791-D171-AA47-9665-093C0FEE5FB8}" type="sibTrans" cxnId="{36A5AF73-D390-9D4F-B25F-FD58677A3A40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DFDF3E90-2D1F-C34A-87A4-D06D7D2CEDCF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Evaluate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D6C7DEA4-9117-2043-BA96-91953B15A66E}" type="parTrans" cxnId="{F489DBC6-62AB-C64F-B63F-E48FA59D7F1D}">
      <dgm:prSet/>
      <dgm:spPr/>
      <dgm:t>
        <a:bodyPr/>
        <a:lstStyle/>
        <a:p>
          <a:endParaRPr lang="en-US" sz="2300" b="1"/>
        </a:p>
      </dgm:t>
    </dgm:pt>
    <dgm:pt modelId="{2B682932-7FB3-574E-BB1C-DF0D42B208F8}" type="sibTrans" cxnId="{F489DBC6-62AB-C64F-B63F-E48FA59D7F1D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29B5FB9B-81E9-0141-8374-45D4527B9639}" type="pres">
      <dgm:prSet presAssocID="{2411FFCD-987A-1F48-A670-10D02FAB41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D642FE-0649-AF4E-A903-B6A7DE487E67}" type="pres">
      <dgm:prSet presAssocID="{07DE859E-8694-CE48-8988-025045639081}" presName="node" presStyleLbl="node1" presStyleIdx="0" presStyleCnt="5" custScaleX="127085" custRadScaleRad="100290" custRadScaleInc="110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8FD20-C609-6048-A5A8-D76C9249260D}" type="pres">
      <dgm:prSet presAssocID="{8CAF0C80-1805-E745-BB42-1823122BE07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D2CA84DD-1CA7-C74C-97BE-EE98AF993501}" type="pres">
      <dgm:prSet presAssocID="{8CAF0C80-1805-E745-BB42-1823122BE07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60F62DDA-327D-D142-B616-70ED788A17E2}" type="pres">
      <dgm:prSet presAssocID="{005FBD42-56C4-5D48-9C2A-F77CC46FC1D9}" presName="node" presStyleLbl="node1" presStyleIdx="1" presStyleCnt="5" custScaleX="127085" custRadScaleRad="120701" custRadScaleInc="87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EE35C-5CD7-0D44-A9C5-1499B1A5DB7B}" type="pres">
      <dgm:prSet presAssocID="{59CF6471-3DB6-3646-9934-E45E85E76492}" presName="sibTrans" presStyleLbl="sibTrans2D1" presStyleIdx="1" presStyleCnt="5" custLinFactNeighborX="-10866" custLinFactNeighborY="16323"/>
      <dgm:spPr/>
      <dgm:t>
        <a:bodyPr/>
        <a:lstStyle/>
        <a:p>
          <a:endParaRPr lang="en-US"/>
        </a:p>
      </dgm:t>
    </dgm:pt>
    <dgm:pt modelId="{24EF092D-371F-F643-B16F-188DDB34E764}" type="pres">
      <dgm:prSet presAssocID="{59CF6471-3DB6-3646-9934-E45E85E76492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9F4245C-5335-1E45-A165-3C7D03B0E3A1}" type="pres">
      <dgm:prSet presAssocID="{9BECFCF7-B0AF-624C-AD55-2F220A1C2E6F}" presName="node" presStyleLbl="node1" presStyleIdx="2" presStyleCnt="5" custScaleX="127085" custRadScaleRad="114024" custRadScaleInc="-244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C08BA-8CB4-4446-8A3F-228C46E38D00}" type="pres">
      <dgm:prSet presAssocID="{8EE59149-ADE7-6A4E-937E-8C3739A22D03}" presName="sibTrans" presStyleLbl="sibTrans2D1" presStyleIdx="2" presStyleCnt="5"/>
      <dgm:spPr/>
      <dgm:t>
        <a:bodyPr/>
        <a:lstStyle/>
        <a:p>
          <a:endParaRPr lang="en-US"/>
        </a:p>
      </dgm:t>
    </dgm:pt>
    <dgm:pt modelId="{66E9CD31-4AEF-D54B-82AC-F1B17D57F29D}" type="pres">
      <dgm:prSet presAssocID="{8EE59149-ADE7-6A4E-937E-8C3739A22D03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0BFE5E2A-3870-3448-AF57-D6C82A555587}" type="pres">
      <dgm:prSet presAssocID="{02655792-0024-2D4D-8DB6-10345FCB08FE}" presName="node" presStyleLbl="node1" presStyleIdx="3" presStyleCnt="5" custScaleX="127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C2143-43FC-DD40-8139-7F7FEF2DA174}" type="pres">
      <dgm:prSet presAssocID="{E4966791-D171-AA47-9665-093C0FEE5FB8}" presName="sibTrans" presStyleLbl="sibTrans2D1" presStyleIdx="3" presStyleCnt="5"/>
      <dgm:spPr/>
      <dgm:t>
        <a:bodyPr/>
        <a:lstStyle/>
        <a:p>
          <a:endParaRPr lang="en-US"/>
        </a:p>
      </dgm:t>
    </dgm:pt>
    <dgm:pt modelId="{5FEDC548-3C59-B94F-BC75-9295B2EA006E}" type="pres">
      <dgm:prSet presAssocID="{E4966791-D171-AA47-9665-093C0FEE5FB8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7C3F7977-3137-6644-A70C-D66A8B47591F}" type="pres">
      <dgm:prSet presAssocID="{DFDF3E90-2D1F-C34A-87A4-D06D7D2CEDCF}" presName="node" presStyleLbl="node1" presStyleIdx="4" presStyleCnt="5" custScaleX="127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6DF65-2703-E047-83EA-5810BE3C0120}" type="pres">
      <dgm:prSet presAssocID="{2B682932-7FB3-574E-BB1C-DF0D42B208F8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CA61E32-9E73-BD46-B768-4B1FABA83A0F}" type="pres">
      <dgm:prSet presAssocID="{2B682932-7FB3-574E-BB1C-DF0D42B208F8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744A6088-462B-894E-A3E7-0F00D377D295}" type="presOf" srcId="{E4966791-D171-AA47-9665-093C0FEE5FB8}" destId="{E61C2143-43FC-DD40-8139-7F7FEF2DA174}" srcOrd="0" destOrd="0" presId="urn:microsoft.com/office/officeart/2005/8/layout/cycle2"/>
    <dgm:cxn modelId="{ECD2D7BD-3461-0B40-BA58-142F6B046E3B}" srcId="{2411FFCD-987A-1F48-A670-10D02FAB4130}" destId="{005FBD42-56C4-5D48-9C2A-F77CC46FC1D9}" srcOrd="1" destOrd="0" parTransId="{60938429-D3B9-2041-910A-93AF0D162506}" sibTransId="{59CF6471-3DB6-3646-9934-E45E85E76492}"/>
    <dgm:cxn modelId="{4036E23D-BFE3-9941-BBB6-4F1842B2B2DF}" type="presOf" srcId="{8EE59149-ADE7-6A4E-937E-8C3739A22D03}" destId="{C50C08BA-8CB4-4446-8A3F-228C46E38D00}" srcOrd="0" destOrd="0" presId="urn:microsoft.com/office/officeart/2005/8/layout/cycle2"/>
    <dgm:cxn modelId="{26AC7920-62B3-0B40-B725-66222A224B24}" srcId="{2411FFCD-987A-1F48-A670-10D02FAB4130}" destId="{07DE859E-8694-CE48-8988-025045639081}" srcOrd="0" destOrd="0" parTransId="{B594852D-1BD0-264B-A3C8-A203A63C6E41}" sibTransId="{8CAF0C80-1805-E745-BB42-1823122BE073}"/>
    <dgm:cxn modelId="{5C3CFB36-B6B3-0C47-8B8D-2EE7B80F8407}" type="presOf" srcId="{2B682932-7FB3-574E-BB1C-DF0D42B208F8}" destId="{3CA61E32-9E73-BD46-B768-4B1FABA83A0F}" srcOrd="1" destOrd="0" presId="urn:microsoft.com/office/officeart/2005/8/layout/cycle2"/>
    <dgm:cxn modelId="{A77F9D1D-192E-264E-9E95-D9156E89559F}" type="presOf" srcId="{59CF6471-3DB6-3646-9934-E45E85E76492}" destId="{24EF092D-371F-F643-B16F-188DDB34E764}" srcOrd="1" destOrd="0" presId="urn:microsoft.com/office/officeart/2005/8/layout/cycle2"/>
    <dgm:cxn modelId="{04FF8DF8-12F3-FD41-BFC6-AF3F7FBD51FB}" type="presOf" srcId="{8CAF0C80-1805-E745-BB42-1823122BE073}" destId="{83C8FD20-C609-6048-A5A8-D76C9249260D}" srcOrd="0" destOrd="0" presId="urn:microsoft.com/office/officeart/2005/8/layout/cycle2"/>
    <dgm:cxn modelId="{B5D58EA0-307F-9D48-9B24-4A79824220F5}" type="presOf" srcId="{9BECFCF7-B0AF-624C-AD55-2F220A1C2E6F}" destId="{C9F4245C-5335-1E45-A165-3C7D03B0E3A1}" srcOrd="0" destOrd="0" presId="urn:microsoft.com/office/officeart/2005/8/layout/cycle2"/>
    <dgm:cxn modelId="{1FBE3C33-6532-ED42-868B-2BA50581751C}" type="presOf" srcId="{59CF6471-3DB6-3646-9934-E45E85E76492}" destId="{018EE35C-5CD7-0D44-A9C5-1499B1A5DB7B}" srcOrd="0" destOrd="0" presId="urn:microsoft.com/office/officeart/2005/8/layout/cycle2"/>
    <dgm:cxn modelId="{366111DF-B6DD-8544-A350-1582AB4954D7}" type="presOf" srcId="{8EE59149-ADE7-6A4E-937E-8C3739A22D03}" destId="{66E9CD31-4AEF-D54B-82AC-F1B17D57F29D}" srcOrd="1" destOrd="0" presId="urn:microsoft.com/office/officeart/2005/8/layout/cycle2"/>
    <dgm:cxn modelId="{F72C5894-7A5D-F447-BE1B-B309B4E08EB4}" type="presOf" srcId="{07DE859E-8694-CE48-8988-025045639081}" destId="{41D642FE-0649-AF4E-A903-B6A7DE487E67}" srcOrd="0" destOrd="0" presId="urn:microsoft.com/office/officeart/2005/8/layout/cycle2"/>
    <dgm:cxn modelId="{AE1BC66E-B3DF-204C-9C0D-23245DE2D1C6}" type="presOf" srcId="{2B682932-7FB3-574E-BB1C-DF0D42B208F8}" destId="{9C46DF65-2703-E047-83EA-5810BE3C0120}" srcOrd="0" destOrd="0" presId="urn:microsoft.com/office/officeart/2005/8/layout/cycle2"/>
    <dgm:cxn modelId="{65A049FE-6939-5A4B-99A1-0B952F07AC2B}" type="presOf" srcId="{02655792-0024-2D4D-8DB6-10345FCB08FE}" destId="{0BFE5E2A-3870-3448-AF57-D6C82A555587}" srcOrd="0" destOrd="0" presId="urn:microsoft.com/office/officeart/2005/8/layout/cycle2"/>
    <dgm:cxn modelId="{EE3AF701-625F-8845-BA6B-4E3C20EC0210}" srcId="{2411FFCD-987A-1F48-A670-10D02FAB4130}" destId="{9BECFCF7-B0AF-624C-AD55-2F220A1C2E6F}" srcOrd="2" destOrd="0" parTransId="{A273BF1E-EFE8-EB45-BFB3-83AF3FA0E108}" sibTransId="{8EE59149-ADE7-6A4E-937E-8C3739A22D03}"/>
    <dgm:cxn modelId="{8530D376-E7C1-4D4E-B753-C116A427EEBF}" type="presOf" srcId="{2411FFCD-987A-1F48-A670-10D02FAB4130}" destId="{29B5FB9B-81E9-0141-8374-45D4527B9639}" srcOrd="0" destOrd="0" presId="urn:microsoft.com/office/officeart/2005/8/layout/cycle2"/>
    <dgm:cxn modelId="{686CF465-5510-2F49-97B7-237B7AC29779}" type="presOf" srcId="{005FBD42-56C4-5D48-9C2A-F77CC46FC1D9}" destId="{60F62DDA-327D-D142-B616-70ED788A17E2}" srcOrd="0" destOrd="0" presId="urn:microsoft.com/office/officeart/2005/8/layout/cycle2"/>
    <dgm:cxn modelId="{F489DBC6-62AB-C64F-B63F-E48FA59D7F1D}" srcId="{2411FFCD-987A-1F48-A670-10D02FAB4130}" destId="{DFDF3E90-2D1F-C34A-87A4-D06D7D2CEDCF}" srcOrd="4" destOrd="0" parTransId="{D6C7DEA4-9117-2043-BA96-91953B15A66E}" sibTransId="{2B682932-7FB3-574E-BB1C-DF0D42B208F8}"/>
    <dgm:cxn modelId="{36A5AF73-D390-9D4F-B25F-FD58677A3A40}" srcId="{2411FFCD-987A-1F48-A670-10D02FAB4130}" destId="{02655792-0024-2D4D-8DB6-10345FCB08FE}" srcOrd="3" destOrd="0" parTransId="{E23A8E98-1C44-E44E-AEC7-746238A17F3B}" sibTransId="{E4966791-D171-AA47-9665-093C0FEE5FB8}"/>
    <dgm:cxn modelId="{5883B697-8099-AB4C-AE6B-8CCC1490BEB3}" type="presOf" srcId="{E4966791-D171-AA47-9665-093C0FEE5FB8}" destId="{5FEDC548-3C59-B94F-BC75-9295B2EA006E}" srcOrd="1" destOrd="0" presId="urn:microsoft.com/office/officeart/2005/8/layout/cycle2"/>
    <dgm:cxn modelId="{05D7A369-3B52-4247-980F-ED5AC6686DB8}" type="presOf" srcId="{8CAF0C80-1805-E745-BB42-1823122BE073}" destId="{D2CA84DD-1CA7-C74C-97BE-EE98AF993501}" srcOrd="1" destOrd="0" presId="urn:microsoft.com/office/officeart/2005/8/layout/cycle2"/>
    <dgm:cxn modelId="{488B8DAA-9768-A44F-A42D-42277AF63414}" type="presOf" srcId="{DFDF3E90-2D1F-C34A-87A4-D06D7D2CEDCF}" destId="{7C3F7977-3137-6644-A70C-D66A8B47591F}" srcOrd="0" destOrd="0" presId="urn:microsoft.com/office/officeart/2005/8/layout/cycle2"/>
    <dgm:cxn modelId="{59048E16-044F-5346-B069-A45C69D5F903}" type="presParOf" srcId="{29B5FB9B-81E9-0141-8374-45D4527B9639}" destId="{41D642FE-0649-AF4E-A903-B6A7DE487E67}" srcOrd="0" destOrd="0" presId="urn:microsoft.com/office/officeart/2005/8/layout/cycle2"/>
    <dgm:cxn modelId="{99161E02-8DC9-B945-8593-10161A2160D5}" type="presParOf" srcId="{29B5FB9B-81E9-0141-8374-45D4527B9639}" destId="{83C8FD20-C609-6048-A5A8-D76C9249260D}" srcOrd="1" destOrd="0" presId="urn:microsoft.com/office/officeart/2005/8/layout/cycle2"/>
    <dgm:cxn modelId="{019B15AC-575E-7946-9392-34390F96600D}" type="presParOf" srcId="{83C8FD20-C609-6048-A5A8-D76C9249260D}" destId="{D2CA84DD-1CA7-C74C-97BE-EE98AF993501}" srcOrd="0" destOrd="0" presId="urn:microsoft.com/office/officeart/2005/8/layout/cycle2"/>
    <dgm:cxn modelId="{BACAE2E1-6D0B-1646-B1DB-9343BE131CE4}" type="presParOf" srcId="{29B5FB9B-81E9-0141-8374-45D4527B9639}" destId="{60F62DDA-327D-D142-B616-70ED788A17E2}" srcOrd="2" destOrd="0" presId="urn:microsoft.com/office/officeart/2005/8/layout/cycle2"/>
    <dgm:cxn modelId="{B41BED03-6FB0-1D4D-9210-480AA88BA665}" type="presParOf" srcId="{29B5FB9B-81E9-0141-8374-45D4527B9639}" destId="{018EE35C-5CD7-0D44-A9C5-1499B1A5DB7B}" srcOrd="3" destOrd="0" presId="urn:microsoft.com/office/officeart/2005/8/layout/cycle2"/>
    <dgm:cxn modelId="{2F031C32-7ADA-2C49-98A2-014F2BAA67AF}" type="presParOf" srcId="{018EE35C-5CD7-0D44-A9C5-1499B1A5DB7B}" destId="{24EF092D-371F-F643-B16F-188DDB34E764}" srcOrd="0" destOrd="0" presId="urn:microsoft.com/office/officeart/2005/8/layout/cycle2"/>
    <dgm:cxn modelId="{51EE5C65-A068-264B-A6B4-3CD0643DBA40}" type="presParOf" srcId="{29B5FB9B-81E9-0141-8374-45D4527B9639}" destId="{C9F4245C-5335-1E45-A165-3C7D03B0E3A1}" srcOrd="4" destOrd="0" presId="urn:microsoft.com/office/officeart/2005/8/layout/cycle2"/>
    <dgm:cxn modelId="{9A48AC30-4A8A-8C41-B000-621575057ED3}" type="presParOf" srcId="{29B5FB9B-81E9-0141-8374-45D4527B9639}" destId="{C50C08BA-8CB4-4446-8A3F-228C46E38D00}" srcOrd="5" destOrd="0" presId="urn:microsoft.com/office/officeart/2005/8/layout/cycle2"/>
    <dgm:cxn modelId="{1D56F388-B3D1-B543-85C4-73F839387535}" type="presParOf" srcId="{C50C08BA-8CB4-4446-8A3F-228C46E38D00}" destId="{66E9CD31-4AEF-D54B-82AC-F1B17D57F29D}" srcOrd="0" destOrd="0" presId="urn:microsoft.com/office/officeart/2005/8/layout/cycle2"/>
    <dgm:cxn modelId="{77ED835A-0745-194B-A752-93EBBF908BF4}" type="presParOf" srcId="{29B5FB9B-81E9-0141-8374-45D4527B9639}" destId="{0BFE5E2A-3870-3448-AF57-D6C82A555587}" srcOrd="6" destOrd="0" presId="urn:microsoft.com/office/officeart/2005/8/layout/cycle2"/>
    <dgm:cxn modelId="{C6786F1A-9C44-DC49-A3E8-FFD558F66C15}" type="presParOf" srcId="{29B5FB9B-81E9-0141-8374-45D4527B9639}" destId="{E61C2143-43FC-DD40-8139-7F7FEF2DA174}" srcOrd="7" destOrd="0" presId="urn:microsoft.com/office/officeart/2005/8/layout/cycle2"/>
    <dgm:cxn modelId="{49463FD4-D4B6-1842-8D54-4D7580AF4510}" type="presParOf" srcId="{E61C2143-43FC-DD40-8139-7F7FEF2DA174}" destId="{5FEDC548-3C59-B94F-BC75-9295B2EA006E}" srcOrd="0" destOrd="0" presId="urn:microsoft.com/office/officeart/2005/8/layout/cycle2"/>
    <dgm:cxn modelId="{E4C743DA-2B56-4D49-969F-B72B6A717F70}" type="presParOf" srcId="{29B5FB9B-81E9-0141-8374-45D4527B9639}" destId="{7C3F7977-3137-6644-A70C-D66A8B47591F}" srcOrd="8" destOrd="0" presId="urn:microsoft.com/office/officeart/2005/8/layout/cycle2"/>
    <dgm:cxn modelId="{65CB167A-7C22-F540-BAC2-3475E8227F96}" type="presParOf" srcId="{29B5FB9B-81E9-0141-8374-45D4527B9639}" destId="{9C46DF65-2703-E047-83EA-5810BE3C0120}" srcOrd="9" destOrd="0" presId="urn:microsoft.com/office/officeart/2005/8/layout/cycle2"/>
    <dgm:cxn modelId="{7F27BAF9-0E48-724B-8165-2C980B229272}" type="presParOf" srcId="{9C46DF65-2703-E047-83EA-5810BE3C0120}" destId="{3CA61E32-9E73-BD46-B768-4B1FABA83A0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411FFCD-987A-1F48-A670-10D02FAB4130}" type="doc">
      <dgm:prSet loTypeId="urn:microsoft.com/office/officeart/2005/8/layout/cycle2" loCatId="cycle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7DE859E-8694-CE48-8988-025045639081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Define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B594852D-1BD0-264B-A3C8-A203A63C6E41}" type="parTrans" cxnId="{26AC7920-62B3-0B40-B725-66222A224B24}">
      <dgm:prSet/>
      <dgm:spPr/>
      <dgm:t>
        <a:bodyPr/>
        <a:lstStyle/>
        <a:p>
          <a:endParaRPr lang="en-US" sz="2300" b="1"/>
        </a:p>
      </dgm:t>
    </dgm:pt>
    <dgm:pt modelId="{8CAF0C80-1805-E745-BB42-1823122BE073}" type="sibTrans" cxnId="{26AC7920-62B3-0B40-B725-66222A224B24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005FBD42-56C4-5D48-9C2A-F77CC46FC1D9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Teach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60938429-D3B9-2041-910A-93AF0D162506}" type="parTrans" cxnId="{ECD2D7BD-3461-0B40-BA58-142F6B046E3B}">
      <dgm:prSet/>
      <dgm:spPr/>
      <dgm:t>
        <a:bodyPr/>
        <a:lstStyle/>
        <a:p>
          <a:endParaRPr lang="en-US" sz="2300" b="1"/>
        </a:p>
      </dgm:t>
    </dgm:pt>
    <dgm:pt modelId="{59CF6471-3DB6-3646-9934-E45E85E76492}" type="sibTrans" cxnId="{ECD2D7BD-3461-0B40-BA58-142F6B046E3B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9BECFCF7-B0AF-624C-AD55-2F220A1C2E6F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Prompt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A273BF1E-EFE8-EB45-BFB3-83AF3FA0E108}" type="parTrans" cxnId="{EE3AF701-625F-8845-BA6B-4E3C20EC0210}">
      <dgm:prSet/>
      <dgm:spPr/>
      <dgm:t>
        <a:bodyPr/>
        <a:lstStyle/>
        <a:p>
          <a:endParaRPr lang="en-US" sz="2300" b="1"/>
        </a:p>
      </dgm:t>
    </dgm:pt>
    <dgm:pt modelId="{8EE59149-ADE7-6A4E-937E-8C3739A22D03}" type="sibTrans" cxnId="{EE3AF701-625F-8845-BA6B-4E3C20EC0210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02655792-0024-2D4D-8DB6-10345FCB08FE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Monitor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E23A8E98-1C44-E44E-AEC7-746238A17F3B}" type="parTrans" cxnId="{36A5AF73-D390-9D4F-B25F-FD58677A3A40}">
      <dgm:prSet/>
      <dgm:spPr/>
      <dgm:t>
        <a:bodyPr/>
        <a:lstStyle/>
        <a:p>
          <a:endParaRPr lang="en-US" sz="2300" b="1"/>
        </a:p>
      </dgm:t>
    </dgm:pt>
    <dgm:pt modelId="{E4966791-D171-AA47-9665-093C0FEE5FB8}" type="sibTrans" cxnId="{36A5AF73-D390-9D4F-B25F-FD58677A3A40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DFDF3E90-2D1F-C34A-87A4-D06D7D2CEDCF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Evaluate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D6C7DEA4-9117-2043-BA96-91953B15A66E}" type="parTrans" cxnId="{F489DBC6-62AB-C64F-B63F-E48FA59D7F1D}">
      <dgm:prSet/>
      <dgm:spPr/>
      <dgm:t>
        <a:bodyPr/>
        <a:lstStyle/>
        <a:p>
          <a:endParaRPr lang="en-US" sz="2300" b="1"/>
        </a:p>
      </dgm:t>
    </dgm:pt>
    <dgm:pt modelId="{2B682932-7FB3-574E-BB1C-DF0D42B208F8}" type="sibTrans" cxnId="{F489DBC6-62AB-C64F-B63F-E48FA59D7F1D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29B5FB9B-81E9-0141-8374-45D4527B9639}" type="pres">
      <dgm:prSet presAssocID="{2411FFCD-987A-1F48-A670-10D02FAB41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D642FE-0649-AF4E-A903-B6A7DE487E67}" type="pres">
      <dgm:prSet presAssocID="{07DE859E-8694-CE48-8988-025045639081}" presName="node" presStyleLbl="node1" presStyleIdx="0" presStyleCnt="5" custScaleX="127085" custRadScaleRad="100290" custRadScaleInc="110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8FD20-C609-6048-A5A8-D76C9249260D}" type="pres">
      <dgm:prSet presAssocID="{8CAF0C80-1805-E745-BB42-1823122BE07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D2CA84DD-1CA7-C74C-97BE-EE98AF993501}" type="pres">
      <dgm:prSet presAssocID="{8CAF0C80-1805-E745-BB42-1823122BE07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60F62DDA-327D-D142-B616-70ED788A17E2}" type="pres">
      <dgm:prSet presAssocID="{005FBD42-56C4-5D48-9C2A-F77CC46FC1D9}" presName="node" presStyleLbl="node1" presStyleIdx="1" presStyleCnt="5" custScaleX="127085" custRadScaleRad="120701" custRadScaleInc="87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EE35C-5CD7-0D44-A9C5-1499B1A5DB7B}" type="pres">
      <dgm:prSet presAssocID="{59CF6471-3DB6-3646-9934-E45E85E76492}" presName="sibTrans" presStyleLbl="sibTrans2D1" presStyleIdx="1" presStyleCnt="5" custLinFactNeighborX="-10866" custLinFactNeighborY="16323"/>
      <dgm:spPr/>
      <dgm:t>
        <a:bodyPr/>
        <a:lstStyle/>
        <a:p>
          <a:endParaRPr lang="en-US"/>
        </a:p>
      </dgm:t>
    </dgm:pt>
    <dgm:pt modelId="{24EF092D-371F-F643-B16F-188DDB34E764}" type="pres">
      <dgm:prSet presAssocID="{59CF6471-3DB6-3646-9934-E45E85E76492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9F4245C-5335-1E45-A165-3C7D03B0E3A1}" type="pres">
      <dgm:prSet presAssocID="{9BECFCF7-B0AF-624C-AD55-2F220A1C2E6F}" presName="node" presStyleLbl="node1" presStyleIdx="2" presStyleCnt="5" custScaleX="127085" custRadScaleRad="114024" custRadScaleInc="-244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C08BA-8CB4-4446-8A3F-228C46E38D00}" type="pres">
      <dgm:prSet presAssocID="{8EE59149-ADE7-6A4E-937E-8C3739A22D03}" presName="sibTrans" presStyleLbl="sibTrans2D1" presStyleIdx="2" presStyleCnt="5"/>
      <dgm:spPr/>
      <dgm:t>
        <a:bodyPr/>
        <a:lstStyle/>
        <a:p>
          <a:endParaRPr lang="en-US"/>
        </a:p>
      </dgm:t>
    </dgm:pt>
    <dgm:pt modelId="{66E9CD31-4AEF-D54B-82AC-F1B17D57F29D}" type="pres">
      <dgm:prSet presAssocID="{8EE59149-ADE7-6A4E-937E-8C3739A22D03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0BFE5E2A-3870-3448-AF57-D6C82A555587}" type="pres">
      <dgm:prSet presAssocID="{02655792-0024-2D4D-8DB6-10345FCB08FE}" presName="node" presStyleLbl="node1" presStyleIdx="3" presStyleCnt="5" custScaleX="127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C2143-43FC-DD40-8139-7F7FEF2DA174}" type="pres">
      <dgm:prSet presAssocID="{E4966791-D171-AA47-9665-093C0FEE5FB8}" presName="sibTrans" presStyleLbl="sibTrans2D1" presStyleIdx="3" presStyleCnt="5"/>
      <dgm:spPr/>
      <dgm:t>
        <a:bodyPr/>
        <a:lstStyle/>
        <a:p>
          <a:endParaRPr lang="en-US"/>
        </a:p>
      </dgm:t>
    </dgm:pt>
    <dgm:pt modelId="{5FEDC548-3C59-B94F-BC75-9295B2EA006E}" type="pres">
      <dgm:prSet presAssocID="{E4966791-D171-AA47-9665-093C0FEE5FB8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7C3F7977-3137-6644-A70C-D66A8B47591F}" type="pres">
      <dgm:prSet presAssocID="{DFDF3E90-2D1F-C34A-87A4-D06D7D2CEDCF}" presName="node" presStyleLbl="node1" presStyleIdx="4" presStyleCnt="5" custScaleX="127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6DF65-2703-E047-83EA-5810BE3C0120}" type="pres">
      <dgm:prSet presAssocID="{2B682932-7FB3-574E-BB1C-DF0D42B208F8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CA61E32-9E73-BD46-B768-4B1FABA83A0F}" type="pres">
      <dgm:prSet presAssocID="{2B682932-7FB3-574E-BB1C-DF0D42B208F8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4B1253B3-8DA2-FD41-9BDB-366EAE612D36}" type="presOf" srcId="{E4966791-D171-AA47-9665-093C0FEE5FB8}" destId="{5FEDC548-3C59-B94F-BC75-9295B2EA006E}" srcOrd="1" destOrd="0" presId="urn:microsoft.com/office/officeart/2005/8/layout/cycle2"/>
    <dgm:cxn modelId="{ECD2D7BD-3461-0B40-BA58-142F6B046E3B}" srcId="{2411FFCD-987A-1F48-A670-10D02FAB4130}" destId="{005FBD42-56C4-5D48-9C2A-F77CC46FC1D9}" srcOrd="1" destOrd="0" parTransId="{60938429-D3B9-2041-910A-93AF0D162506}" sibTransId="{59CF6471-3DB6-3646-9934-E45E85E76492}"/>
    <dgm:cxn modelId="{26AC7920-62B3-0B40-B725-66222A224B24}" srcId="{2411FFCD-987A-1F48-A670-10D02FAB4130}" destId="{07DE859E-8694-CE48-8988-025045639081}" srcOrd="0" destOrd="0" parTransId="{B594852D-1BD0-264B-A3C8-A203A63C6E41}" sibTransId="{8CAF0C80-1805-E745-BB42-1823122BE073}"/>
    <dgm:cxn modelId="{EFEFB1C3-ECB8-CC43-8B6C-61FB931E10BE}" type="presOf" srcId="{E4966791-D171-AA47-9665-093C0FEE5FB8}" destId="{E61C2143-43FC-DD40-8139-7F7FEF2DA174}" srcOrd="0" destOrd="0" presId="urn:microsoft.com/office/officeart/2005/8/layout/cycle2"/>
    <dgm:cxn modelId="{47E19D23-5D5D-BC44-BD01-051C5EA4AAB7}" type="presOf" srcId="{8EE59149-ADE7-6A4E-937E-8C3739A22D03}" destId="{C50C08BA-8CB4-4446-8A3F-228C46E38D00}" srcOrd="0" destOrd="0" presId="urn:microsoft.com/office/officeart/2005/8/layout/cycle2"/>
    <dgm:cxn modelId="{BF65FA82-9E94-254C-A8EC-B0FC94D78577}" type="presOf" srcId="{59CF6471-3DB6-3646-9934-E45E85E76492}" destId="{24EF092D-371F-F643-B16F-188DDB34E764}" srcOrd="1" destOrd="0" presId="urn:microsoft.com/office/officeart/2005/8/layout/cycle2"/>
    <dgm:cxn modelId="{88E2F7B1-9947-DC48-B4D1-21A7E37D8CA2}" type="presOf" srcId="{9BECFCF7-B0AF-624C-AD55-2F220A1C2E6F}" destId="{C9F4245C-5335-1E45-A165-3C7D03B0E3A1}" srcOrd="0" destOrd="0" presId="urn:microsoft.com/office/officeart/2005/8/layout/cycle2"/>
    <dgm:cxn modelId="{FCB9C9EB-0EAD-7E45-82AA-F76070B3E72E}" type="presOf" srcId="{8EE59149-ADE7-6A4E-937E-8C3739A22D03}" destId="{66E9CD31-4AEF-D54B-82AC-F1B17D57F29D}" srcOrd="1" destOrd="0" presId="urn:microsoft.com/office/officeart/2005/8/layout/cycle2"/>
    <dgm:cxn modelId="{6DB761E0-083F-C34A-B821-DCC38F23301E}" type="presOf" srcId="{59CF6471-3DB6-3646-9934-E45E85E76492}" destId="{018EE35C-5CD7-0D44-A9C5-1499B1A5DB7B}" srcOrd="0" destOrd="0" presId="urn:microsoft.com/office/officeart/2005/8/layout/cycle2"/>
    <dgm:cxn modelId="{F3431BF7-9DEC-904B-A291-BE2C1619A759}" type="presOf" srcId="{2411FFCD-987A-1F48-A670-10D02FAB4130}" destId="{29B5FB9B-81E9-0141-8374-45D4527B9639}" srcOrd="0" destOrd="0" presId="urn:microsoft.com/office/officeart/2005/8/layout/cycle2"/>
    <dgm:cxn modelId="{48C422E5-7CCA-AE49-B9E4-CA6637F6D31D}" type="presOf" srcId="{02655792-0024-2D4D-8DB6-10345FCB08FE}" destId="{0BFE5E2A-3870-3448-AF57-D6C82A555587}" srcOrd="0" destOrd="0" presId="urn:microsoft.com/office/officeart/2005/8/layout/cycle2"/>
    <dgm:cxn modelId="{EE3AF701-625F-8845-BA6B-4E3C20EC0210}" srcId="{2411FFCD-987A-1F48-A670-10D02FAB4130}" destId="{9BECFCF7-B0AF-624C-AD55-2F220A1C2E6F}" srcOrd="2" destOrd="0" parTransId="{A273BF1E-EFE8-EB45-BFB3-83AF3FA0E108}" sibTransId="{8EE59149-ADE7-6A4E-937E-8C3739A22D03}"/>
    <dgm:cxn modelId="{EE3EF81F-3684-904C-BDA5-A3C75A3D0620}" type="presOf" srcId="{005FBD42-56C4-5D48-9C2A-F77CC46FC1D9}" destId="{60F62DDA-327D-D142-B616-70ED788A17E2}" srcOrd="0" destOrd="0" presId="urn:microsoft.com/office/officeart/2005/8/layout/cycle2"/>
    <dgm:cxn modelId="{5609EDA7-BA4A-2645-8D6E-E15C9652239C}" type="presOf" srcId="{07DE859E-8694-CE48-8988-025045639081}" destId="{41D642FE-0649-AF4E-A903-B6A7DE487E67}" srcOrd="0" destOrd="0" presId="urn:microsoft.com/office/officeart/2005/8/layout/cycle2"/>
    <dgm:cxn modelId="{F489DBC6-62AB-C64F-B63F-E48FA59D7F1D}" srcId="{2411FFCD-987A-1F48-A670-10D02FAB4130}" destId="{DFDF3E90-2D1F-C34A-87A4-D06D7D2CEDCF}" srcOrd="4" destOrd="0" parTransId="{D6C7DEA4-9117-2043-BA96-91953B15A66E}" sibTransId="{2B682932-7FB3-574E-BB1C-DF0D42B208F8}"/>
    <dgm:cxn modelId="{CB0915F5-687C-C24C-9085-AE96338A6B83}" type="presOf" srcId="{2B682932-7FB3-574E-BB1C-DF0D42B208F8}" destId="{9C46DF65-2703-E047-83EA-5810BE3C0120}" srcOrd="0" destOrd="0" presId="urn:microsoft.com/office/officeart/2005/8/layout/cycle2"/>
    <dgm:cxn modelId="{36A5AF73-D390-9D4F-B25F-FD58677A3A40}" srcId="{2411FFCD-987A-1F48-A670-10D02FAB4130}" destId="{02655792-0024-2D4D-8DB6-10345FCB08FE}" srcOrd="3" destOrd="0" parTransId="{E23A8E98-1C44-E44E-AEC7-746238A17F3B}" sibTransId="{E4966791-D171-AA47-9665-093C0FEE5FB8}"/>
    <dgm:cxn modelId="{9A5C9D62-9835-914D-91DD-9D5846C108E9}" type="presOf" srcId="{2B682932-7FB3-574E-BB1C-DF0D42B208F8}" destId="{3CA61E32-9E73-BD46-B768-4B1FABA83A0F}" srcOrd="1" destOrd="0" presId="urn:microsoft.com/office/officeart/2005/8/layout/cycle2"/>
    <dgm:cxn modelId="{A42D2077-8B6F-5B46-86B9-E81B3E09491B}" type="presOf" srcId="{8CAF0C80-1805-E745-BB42-1823122BE073}" destId="{D2CA84DD-1CA7-C74C-97BE-EE98AF993501}" srcOrd="1" destOrd="0" presId="urn:microsoft.com/office/officeart/2005/8/layout/cycle2"/>
    <dgm:cxn modelId="{9C5A806E-F203-6344-A5B9-FE337C41CB5D}" type="presOf" srcId="{8CAF0C80-1805-E745-BB42-1823122BE073}" destId="{83C8FD20-C609-6048-A5A8-D76C9249260D}" srcOrd="0" destOrd="0" presId="urn:microsoft.com/office/officeart/2005/8/layout/cycle2"/>
    <dgm:cxn modelId="{BE69FCE3-963B-F647-B7DA-0598B444E56C}" type="presOf" srcId="{DFDF3E90-2D1F-C34A-87A4-D06D7D2CEDCF}" destId="{7C3F7977-3137-6644-A70C-D66A8B47591F}" srcOrd="0" destOrd="0" presId="urn:microsoft.com/office/officeart/2005/8/layout/cycle2"/>
    <dgm:cxn modelId="{857C418E-CE7B-294F-BA5B-351466170E99}" type="presParOf" srcId="{29B5FB9B-81E9-0141-8374-45D4527B9639}" destId="{41D642FE-0649-AF4E-A903-B6A7DE487E67}" srcOrd="0" destOrd="0" presId="urn:microsoft.com/office/officeart/2005/8/layout/cycle2"/>
    <dgm:cxn modelId="{8D7D29FC-C07C-0548-96E2-A00322F0A0BC}" type="presParOf" srcId="{29B5FB9B-81E9-0141-8374-45D4527B9639}" destId="{83C8FD20-C609-6048-A5A8-D76C9249260D}" srcOrd="1" destOrd="0" presId="urn:microsoft.com/office/officeart/2005/8/layout/cycle2"/>
    <dgm:cxn modelId="{4ED56B74-2D04-D141-93A8-0ACCD2906CB5}" type="presParOf" srcId="{83C8FD20-C609-6048-A5A8-D76C9249260D}" destId="{D2CA84DD-1CA7-C74C-97BE-EE98AF993501}" srcOrd="0" destOrd="0" presId="urn:microsoft.com/office/officeart/2005/8/layout/cycle2"/>
    <dgm:cxn modelId="{D9DA6B92-F88C-A44B-B2B9-98BC5E3BA656}" type="presParOf" srcId="{29B5FB9B-81E9-0141-8374-45D4527B9639}" destId="{60F62DDA-327D-D142-B616-70ED788A17E2}" srcOrd="2" destOrd="0" presId="urn:microsoft.com/office/officeart/2005/8/layout/cycle2"/>
    <dgm:cxn modelId="{137708CF-B594-C34D-A5F8-C34B6A99060E}" type="presParOf" srcId="{29B5FB9B-81E9-0141-8374-45D4527B9639}" destId="{018EE35C-5CD7-0D44-A9C5-1499B1A5DB7B}" srcOrd="3" destOrd="0" presId="urn:microsoft.com/office/officeart/2005/8/layout/cycle2"/>
    <dgm:cxn modelId="{38009A13-CADA-9347-8E0F-B5BDC7DF5B2F}" type="presParOf" srcId="{018EE35C-5CD7-0D44-A9C5-1499B1A5DB7B}" destId="{24EF092D-371F-F643-B16F-188DDB34E764}" srcOrd="0" destOrd="0" presId="urn:microsoft.com/office/officeart/2005/8/layout/cycle2"/>
    <dgm:cxn modelId="{D14B2ADA-E824-7E49-8006-C104E09ECF10}" type="presParOf" srcId="{29B5FB9B-81E9-0141-8374-45D4527B9639}" destId="{C9F4245C-5335-1E45-A165-3C7D03B0E3A1}" srcOrd="4" destOrd="0" presId="urn:microsoft.com/office/officeart/2005/8/layout/cycle2"/>
    <dgm:cxn modelId="{411CA4CA-5DCB-BC4C-AC9E-9B27BE52F94C}" type="presParOf" srcId="{29B5FB9B-81E9-0141-8374-45D4527B9639}" destId="{C50C08BA-8CB4-4446-8A3F-228C46E38D00}" srcOrd="5" destOrd="0" presId="urn:microsoft.com/office/officeart/2005/8/layout/cycle2"/>
    <dgm:cxn modelId="{55965EDA-4E06-4A49-ABF4-6AD135902D68}" type="presParOf" srcId="{C50C08BA-8CB4-4446-8A3F-228C46E38D00}" destId="{66E9CD31-4AEF-D54B-82AC-F1B17D57F29D}" srcOrd="0" destOrd="0" presId="urn:microsoft.com/office/officeart/2005/8/layout/cycle2"/>
    <dgm:cxn modelId="{8B8E23CC-241D-FF46-8AA3-51AB234B4061}" type="presParOf" srcId="{29B5FB9B-81E9-0141-8374-45D4527B9639}" destId="{0BFE5E2A-3870-3448-AF57-D6C82A555587}" srcOrd="6" destOrd="0" presId="urn:microsoft.com/office/officeart/2005/8/layout/cycle2"/>
    <dgm:cxn modelId="{165FF26C-99D0-8847-A2CE-E691CD6ACBD6}" type="presParOf" srcId="{29B5FB9B-81E9-0141-8374-45D4527B9639}" destId="{E61C2143-43FC-DD40-8139-7F7FEF2DA174}" srcOrd="7" destOrd="0" presId="urn:microsoft.com/office/officeart/2005/8/layout/cycle2"/>
    <dgm:cxn modelId="{362DAAFD-6370-984F-BD12-3A774C299B03}" type="presParOf" srcId="{E61C2143-43FC-DD40-8139-7F7FEF2DA174}" destId="{5FEDC548-3C59-B94F-BC75-9295B2EA006E}" srcOrd="0" destOrd="0" presId="urn:microsoft.com/office/officeart/2005/8/layout/cycle2"/>
    <dgm:cxn modelId="{7BE8E568-CE58-D248-A43A-A296530844A2}" type="presParOf" srcId="{29B5FB9B-81E9-0141-8374-45D4527B9639}" destId="{7C3F7977-3137-6644-A70C-D66A8B47591F}" srcOrd="8" destOrd="0" presId="urn:microsoft.com/office/officeart/2005/8/layout/cycle2"/>
    <dgm:cxn modelId="{7A7914FD-4DA9-C74E-9907-3757FD561ADC}" type="presParOf" srcId="{29B5FB9B-81E9-0141-8374-45D4527B9639}" destId="{9C46DF65-2703-E047-83EA-5810BE3C0120}" srcOrd="9" destOrd="0" presId="urn:microsoft.com/office/officeart/2005/8/layout/cycle2"/>
    <dgm:cxn modelId="{0D751AB0-2286-2044-9B13-C2F5A5CF55BD}" type="presParOf" srcId="{9C46DF65-2703-E047-83EA-5810BE3C0120}" destId="{3CA61E32-9E73-BD46-B768-4B1FABA83A0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411FFCD-987A-1F48-A670-10D02FAB4130}" type="doc">
      <dgm:prSet loTypeId="urn:microsoft.com/office/officeart/2005/8/layout/cycle2" loCatId="cycle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7DE859E-8694-CE48-8988-025045639081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Define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B594852D-1BD0-264B-A3C8-A203A63C6E41}" type="parTrans" cxnId="{26AC7920-62B3-0B40-B725-66222A224B24}">
      <dgm:prSet/>
      <dgm:spPr/>
      <dgm:t>
        <a:bodyPr/>
        <a:lstStyle/>
        <a:p>
          <a:endParaRPr lang="en-US" sz="2300" b="1"/>
        </a:p>
      </dgm:t>
    </dgm:pt>
    <dgm:pt modelId="{8CAF0C80-1805-E745-BB42-1823122BE073}" type="sibTrans" cxnId="{26AC7920-62B3-0B40-B725-66222A224B24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005FBD42-56C4-5D48-9C2A-F77CC46FC1D9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Teach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60938429-D3B9-2041-910A-93AF0D162506}" type="parTrans" cxnId="{ECD2D7BD-3461-0B40-BA58-142F6B046E3B}">
      <dgm:prSet/>
      <dgm:spPr/>
      <dgm:t>
        <a:bodyPr/>
        <a:lstStyle/>
        <a:p>
          <a:endParaRPr lang="en-US" sz="2300" b="1"/>
        </a:p>
      </dgm:t>
    </dgm:pt>
    <dgm:pt modelId="{59CF6471-3DB6-3646-9934-E45E85E76492}" type="sibTrans" cxnId="{ECD2D7BD-3461-0B40-BA58-142F6B046E3B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9BECFCF7-B0AF-624C-AD55-2F220A1C2E6F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Prompt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A273BF1E-EFE8-EB45-BFB3-83AF3FA0E108}" type="parTrans" cxnId="{EE3AF701-625F-8845-BA6B-4E3C20EC0210}">
      <dgm:prSet/>
      <dgm:spPr/>
      <dgm:t>
        <a:bodyPr/>
        <a:lstStyle/>
        <a:p>
          <a:endParaRPr lang="en-US" sz="2300" b="1"/>
        </a:p>
      </dgm:t>
    </dgm:pt>
    <dgm:pt modelId="{8EE59149-ADE7-6A4E-937E-8C3739A22D03}" type="sibTrans" cxnId="{EE3AF701-625F-8845-BA6B-4E3C20EC0210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02655792-0024-2D4D-8DB6-10345FCB08FE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Monitor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E23A8E98-1C44-E44E-AEC7-746238A17F3B}" type="parTrans" cxnId="{36A5AF73-D390-9D4F-B25F-FD58677A3A40}">
      <dgm:prSet/>
      <dgm:spPr/>
      <dgm:t>
        <a:bodyPr/>
        <a:lstStyle/>
        <a:p>
          <a:endParaRPr lang="en-US" sz="2300" b="1"/>
        </a:p>
      </dgm:t>
    </dgm:pt>
    <dgm:pt modelId="{E4966791-D171-AA47-9665-093C0FEE5FB8}" type="sibTrans" cxnId="{36A5AF73-D390-9D4F-B25F-FD58677A3A40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DFDF3E90-2D1F-C34A-87A4-D06D7D2CEDCF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Evaluate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D6C7DEA4-9117-2043-BA96-91953B15A66E}" type="parTrans" cxnId="{F489DBC6-62AB-C64F-B63F-E48FA59D7F1D}">
      <dgm:prSet/>
      <dgm:spPr/>
      <dgm:t>
        <a:bodyPr/>
        <a:lstStyle/>
        <a:p>
          <a:endParaRPr lang="en-US" sz="2300" b="1"/>
        </a:p>
      </dgm:t>
    </dgm:pt>
    <dgm:pt modelId="{2B682932-7FB3-574E-BB1C-DF0D42B208F8}" type="sibTrans" cxnId="{F489DBC6-62AB-C64F-B63F-E48FA59D7F1D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29B5FB9B-81E9-0141-8374-45D4527B9639}" type="pres">
      <dgm:prSet presAssocID="{2411FFCD-987A-1F48-A670-10D02FAB41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D642FE-0649-AF4E-A903-B6A7DE487E67}" type="pres">
      <dgm:prSet presAssocID="{07DE859E-8694-CE48-8988-025045639081}" presName="node" presStyleLbl="node1" presStyleIdx="0" presStyleCnt="5" custScaleX="127085" custRadScaleRad="100290" custRadScaleInc="110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8FD20-C609-6048-A5A8-D76C9249260D}" type="pres">
      <dgm:prSet presAssocID="{8CAF0C80-1805-E745-BB42-1823122BE07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D2CA84DD-1CA7-C74C-97BE-EE98AF993501}" type="pres">
      <dgm:prSet presAssocID="{8CAF0C80-1805-E745-BB42-1823122BE07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60F62DDA-327D-D142-B616-70ED788A17E2}" type="pres">
      <dgm:prSet presAssocID="{005FBD42-56C4-5D48-9C2A-F77CC46FC1D9}" presName="node" presStyleLbl="node1" presStyleIdx="1" presStyleCnt="5" custScaleX="127085" custRadScaleRad="120701" custRadScaleInc="87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EE35C-5CD7-0D44-A9C5-1499B1A5DB7B}" type="pres">
      <dgm:prSet presAssocID="{59CF6471-3DB6-3646-9934-E45E85E76492}" presName="sibTrans" presStyleLbl="sibTrans2D1" presStyleIdx="1" presStyleCnt="5" custLinFactNeighborX="-10866" custLinFactNeighborY="16323"/>
      <dgm:spPr/>
      <dgm:t>
        <a:bodyPr/>
        <a:lstStyle/>
        <a:p>
          <a:endParaRPr lang="en-US"/>
        </a:p>
      </dgm:t>
    </dgm:pt>
    <dgm:pt modelId="{24EF092D-371F-F643-B16F-188DDB34E764}" type="pres">
      <dgm:prSet presAssocID="{59CF6471-3DB6-3646-9934-E45E85E76492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9F4245C-5335-1E45-A165-3C7D03B0E3A1}" type="pres">
      <dgm:prSet presAssocID="{9BECFCF7-B0AF-624C-AD55-2F220A1C2E6F}" presName="node" presStyleLbl="node1" presStyleIdx="2" presStyleCnt="5" custScaleX="127085" custRadScaleRad="114024" custRadScaleInc="-244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C08BA-8CB4-4446-8A3F-228C46E38D00}" type="pres">
      <dgm:prSet presAssocID="{8EE59149-ADE7-6A4E-937E-8C3739A22D03}" presName="sibTrans" presStyleLbl="sibTrans2D1" presStyleIdx="2" presStyleCnt="5"/>
      <dgm:spPr/>
      <dgm:t>
        <a:bodyPr/>
        <a:lstStyle/>
        <a:p>
          <a:endParaRPr lang="en-US"/>
        </a:p>
      </dgm:t>
    </dgm:pt>
    <dgm:pt modelId="{66E9CD31-4AEF-D54B-82AC-F1B17D57F29D}" type="pres">
      <dgm:prSet presAssocID="{8EE59149-ADE7-6A4E-937E-8C3739A22D03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0BFE5E2A-3870-3448-AF57-D6C82A555587}" type="pres">
      <dgm:prSet presAssocID="{02655792-0024-2D4D-8DB6-10345FCB08FE}" presName="node" presStyleLbl="node1" presStyleIdx="3" presStyleCnt="5" custScaleX="127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C2143-43FC-DD40-8139-7F7FEF2DA174}" type="pres">
      <dgm:prSet presAssocID="{E4966791-D171-AA47-9665-093C0FEE5FB8}" presName="sibTrans" presStyleLbl="sibTrans2D1" presStyleIdx="3" presStyleCnt="5"/>
      <dgm:spPr/>
      <dgm:t>
        <a:bodyPr/>
        <a:lstStyle/>
        <a:p>
          <a:endParaRPr lang="en-US"/>
        </a:p>
      </dgm:t>
    </dgm:pt>
    <dgm:pt modelId="{5FEDC548-3C59-B94F-BC75-9295B2EA006E}" type="pres">
      <dgm:prSet presAssocID="{E4966791-D171-AA47-9665-093C0FEE5FB8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7C3F7977-3137-6644-A70C-D66A8B47591F}" type="pres">
      <dgm:prSet presAssocID="{DFDF3E90-2D1F-C34A-87A4-D06D7D2CEDCF}" presName="node" presStyleLbl="node1" presStyleIdx="4" presStyleCnt="5" custScaleX="127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6DF65-2703-E047-83EA-5810BE3C0120}" type="pres">
      <dgm:prSet presAssocID="{2B682932-7FB3-574E-BB1C-DF0D42B208F8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CA61E32-9E73-BD46-B768-4B1FABA83A0F}" type="pres">
      <dgm:prSet presAssocID="{2B682932-7FB3-574E-BB1C-DF0D42B208F8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260B175E-E73C-514E-B6CB-E16ACEFA175E}" type="presOf" srcId="{2B682932-7FB3-574E-BB1C-DF0D42B208F8}" destId="{9C46DF65-2703-E047-83EA-5810BE3C0120}" srcOrd="0" destOrd="0" presId="urn:microsoft.com/office/officeart/2005/8/layout/cycle2"/>
    <dgm:cxn modelId="{E6CEAEE8-6CCD-864F-9872-AFFFD091B025}" type="presOf" srcId="{59CF6471-3DB6-3646-9934-E45E85E76492}" destId="{018EE35C-5CD7-0D44-A9C5-1499B1A5DB7B}" srcOrd="0" destOrd="0" presId="urn:microsoft.com/office/officeart/2005/8/layout/cycle2"/>
    <dgm:cxn modelId="{EE3AF701-625F-8845-BA6B-4E3C20EC0210}" srcId="{2411FFCD-987A-1F48-A670-10D02FAB4130}" destId="{9BECFCF7-B0AF-624C-AD55-2F220A1C2E6F}" srcOrd="2" destOrd="0" parTransId="{A273BF1E-EFE8-EB45-BFB3-83AF3FA0E108}" sibTransId="{8EE59149-ADE7-6A4E-937E-8C3739A22D03}"/>
    <dgm:cxn modelId="{4DFD3803-DE89-D740-9B24-6B14D0442A3C}" type="presOf" srcId="{2411FFCD-987A-1F48-A670-10D02FAB4130}" destId="{29B5FB9B-81E9-0141-8374-45D4527B9639}" srcOrd="0" destOrd="0" presId="urn:microsoft.com/office/officeart/2005/8/layout/cycle2"/>
    <dgm:cxn modelId="{26AC7920-62B3-0B40-B725-66222A224B24}" srcId="{2411FFCD-987A-1F48-A670-10D02FAB4130}" destId="{07DE859E-8694-CE48-8988-025045639081}" srcOrd="0" destOrd="0" parTransId="{B594852D-1BD0-264B-A3C8-A203A63C6E41}" sibTransId="{8CAF0C80-1805-E745-BB42-1823122BE073}"/>
    <dgm:cxn modelId="{DE422894-0492-1A45-9287-BE3B60EAB5A6}" type="presOf" srcId="{8EE59149-ADE7-6A4E-937E-8C3739A22D03}" destId="{C50C08BA-8CB4-4446-8A3F-228C46E38D00}" srcOrd="0" destOrd="0" presId="urn:microsoft.com/office/officeart/2005/8/layout/cycle2"/>
    <dgm:cxn modelId="{292EF83C-1F06-CC4F-8DD2-CCED0B034904}" type="presOf" srcId="{2B682932-7FB3-574E-BB1C-DF0D42B208F8}" destId="{3CA61E32-9E73-BD46-B768-4B1FABA83A0F}" srcOrd="1" destOrd="0" presId="urn:microsoft.com/office/officeart/2005/8/layout/cycle2"/>
    <dgm:cxn modelId="{208502C6-9AC8-5846-816C-165F41AFD22D}" type="presOf" srcId="{59CF6471-3DB6-3646-9934-E45E85E76492}" destId="{24EF092D-371F-F643-B16F-188DDB34E764}" srcOrd="1" destOrd="0" presId="urn:microsoft.com/office/officeart/2005/8/layout/cycle2"/>
    <dgm:cxn modelId="{454CA194-F268-8F48-895D-915D5D264707}" type="presOf" srcId="{005FBD42-56C4-5D48-9C2A-F77CC46FC1D9}" destId="{60F62DDA-327D-D142-B616-70ED788A17E2}" srcOrd="0" destOrd="0" presId="urn:microsoft.com/office/officeart/2005/8/layout/cycle2"/>
    <dgm:cxn modelId="{705A7C1E-7CA1-F548-BF98-F2D7366265A2}" type="presOf" srcId="{07DE859E-8694-CE48-8988-025045639081}" destId="{41D642FE-0649-AF4E-A903-B6A7DE487E67}" srcOrd="0" destOrd="0" presId="urn:microsoft.com/office/officeart/2005/8/layout/cycle2"/>
    <dgm:cxn modelId="{F2D6760D-EA0C-9A48-BCFA-3455383D4204}" type="presOf" srcId="{DFDF3E90-2D1F-C34A-87A4-D06D7D2CEDCF}" destId="{7C3F7977-3137-6644-A70C-D66A8B47591F}" srcOrd="0" destOrd="0" presId="urn:microsoft.com/office/officeart/2005/8/layout/cycle2"/>
    <dgm:cxn modelId="{30CB62B0-5E2E-AA4E-8249-2E903810DC63}" type="presOf" srcId="{E4966791-D171-AA47-9665-093C0FEE5FB8}" destId="{E61C2143-43FC-DD40-8139-7F7FEF2DA174}" srcOrd="0" destOrd="0" presId="urn:microsoft.com/office/officeart/2005/8/layout/cycle2"/>
    <dgm:cxn modelId="{0B9EB5AE-C09A-E84C-AFB6-E2E6E1A5C8BF}" type="presOf" srcId="{8CAF0C80-1805-E745-BB42-1823122BE073}" destId="{D2CA84DD-1CA7-C74C-97BE-EE98AF993501}" srcOrd="1" destOrd="0" presId="urn:microsoft.com/office/officeart/2005/8/layout/cycle2"/>
    <dgm:cxn modelId="{AB171788-B7AA-6A4A-BCB7-CCCBB4402D1C}" type="presOf" srcId="{E4966791-D171-AA47-9665-093C0FEE5FB8}" destId="{5FEDC548-3C59-B94F-BC75-9295B2EA006E}" srcOrd="1" destOrd="0" presId="urn:microsoft.com/office/officeart/2005/8/layout/cycle2"/>
    <dgm:cxn modelId="{2A83792A-CAB5-C542-A5AF-D4A2F10F1047}" type="presOf" srcId="{9BECFCF7-B0AF-624C-AD55-2F220A1C2E6F}" destId="{C9F4245C-5335-1E45-A165-3C7D03B0E3A1}" srcOrd="0" destOrd="0" presId="urn:microsoft.com/office/officeart/2005/8/layout/cycle2"/>
    <dgm:cxn modelId="{F489DBC6-62AB-C64F-B63F-E48FA59D7F1D}" srcId="{2411FFCD-987A-1F48-A670-10D02FAB4130}" destId="{DFDF3E90-2D1F-C34A-87A4-D06D7D2CEDCF}" srcOrd="4" destOrd="0" parTransId="{D6C7DEA4-9117-2043-BA96-91953B15A66E}" sibTransId="{2B682932-7FB3-574E-BB1C-DF0D42B208F8}"/>
    <dgm:cxn modelId="{36A5AF73-D390-9D4F-B25F-FD58677A3A40}" srcId="{2411FFCD-987A-1F48-A670-10D02FAB4130}" destId="{02655792-0024-2D4D-8DB6-10345FCB08FE}" srcOrd="3" destOrd="0" parTransId="{E23A8E98-1C44-E44E-AEC7-746238A17F3B}" sibTransId="{E4966791-D171-AA47-9665-093C0FEE5FB8}"/>
    <dgm:cxn modelId="{B0AD1BCE-708C-D84D-8292-0424070AD397}" type="presOf" srcId="{02655792-0024-2D4D-8DB6-10345FCB08FE}" destId="{0BFE5E2A-3870-3448-AF57-D6C82A555587}" srcOrd="0" destOrd="0" presId="urn:microsoft.com/office/officeart/2005/8/layout/cycle2"/>
    <dgm:cxn modelId="{ECD2D7BD-3461-0B40-BA58-142F6B046E3B}" srcId="{2411FFCD-987A-1F48-A670-10D02FAB4130}" destId="{005FBD42-56C4-5D48-9C2A-F77CC46FC1D9}" srcOrd="1" destOrd="0" parTransId="{60938429-D3B9-2041-910A-93AF0D162506}" sibTransId="{59CF6471-3DB6-3646-9934-E45E85E76492}"/>
    <dgm:cxn modelId="{18A4B180-E246-434D-A34F-9DCDFB7A41D5}" type="presOf" srcId="{8CAF0C80-1805-E745-BB42-1823122BE073}" destId="{83C8FD20-C609-6048-A5A8-D76C9249260D}" srcOrd="0" destOrd="0" presId="urn:microsoft.com/office/officeart/2005/8/layout/cycle2"/>
    <dgm:cxn modelId="{1D5864E7-B36F-2B49-B84D-6F422F2DFEA4}" type="presOf" srcId="{8EE59149-ADE7-6A4E-937E-8C3739A22D03}" destId="{66E9CD31-4AEF-D54B-82AC-F1B17D57F29D}" srcOrd="1" destOrd="0" presId="urn:microsoft.com/office/officeart/2005/8/layout/cycle2"/>
    <dgm:cxn modelId="{6CC9572C-31A8-8748-916B-6B8F2C7988B9}" type="presParOf" srcId="{29B5FB9B-81E9-0141-8374-45D4527B9639}" destId="{41D642FE-0649-AF4E-A903-B6A7DE487E67}" srcOrd="0" destOrd="0" presId="urn:microsoft.com/office/officeart/2005/8/layout/cycle2"/>
    <dgm:cxn modelId="{CE4E3AA3-115C-C947-997B-E3FE4C5D3820}" type="presParOf" srcId="{29B5FB9B-81E9-0141-8374-45D4527B9639}" destId="{83C8FD20-C609-6048-A5A8-D76C9249260D}" srcOrd="1" destOrd="0" presId="urn:microsoft.com/office/officeart/2005/8/layout/cycle2"/>
    <dgm:cxn modelId="{08D4D0F8-FBA2-1D49-8CE2-1D88F8CE5FDC}" type="presParOf" srcId="{83C8FD20-C609-6048-A5A8-D76C9249260D}" destId="{D2CA84DD-1CA7-C74C-97BE-EE98AF993501}" srcOrd="0" destOrd="0" presId="urn:microsoft.com/office/officeart/2005/8/layout/cycle2"/>
    <dgm:cxn modelId="{603F99BF-A016-AF46-A2CE-43F57F2A6D19}" type="presParOf" srcId="{29B5FB9B-81E9-0141-8374-45D4527B9639}" destId="{60F62DDA-327D-D142-B616-70ED788A17E2}" srcOrd="2" destOrd="0" presId="urn:microsoft.com/office/officeart/2005/8/layout/cycle2"/>
    <dgm:cxn modelId="{532519F4-F40F-4440-82FA-1CBE06EA0115}" type="presParOf" srcId="{29B5FB9B-81E9-0141-8374-45D4527B9639}" destId="{018EE35C-5CD7-0D44-A9C5-1499B1A5DB7B}" srcOrd="3" destOrd="0" presId="urn:microsoft.com/office/officeart/2005/8/layout/cycle2"/>
    <dgm:cxn modelId="{1607676A-5539-074F-8537-6DEBC8566740}" type="presParOf" srcId="{018EE35C-5CD7-0D44-A9C5-1499B1A5DB7B}" destId="{24EF092D-371F-F643-B16F-188DDB34E764}" srcOrd="0" destOrd="0" presId="urn:microsoft.com/office/officeart/2005/8/layout/cycle2"/>
    <dgm:cxn modelId="{DFF3E1FE-DC98-514E-B321-DD99F07B38C6}" type="presParOf" srcId="{29B5FB9B-81E9-0141-8374-45D4527B9639}" destId="{C9F4245C-5335-1E45-A165-3C7D03B0E3A1}" srcOrd="4" destOrd="0" presId="urn:microsoft.com/office/officeart/2005/8/layout/cycle2"/>
    <dgm:cxn modelId="{05399302-8B1E-1246-AC5D-51253824692B}" type="presParOf" srcId="{29B5FB9B-81E9-0141-8374-45D4527B9639}" destId="{C50C08BA-8CB4-4446-8A3F-228C46E38D00}" srcOrd="5" destOrd="0" presId="urn:microsoft.com/office/officeart/2005/8/layout/cycle2"/>
    <dgm:cxn modelId="{20E305F5-DAB2-EC4A-8451-11550E757CAD}" type="presParOf" srcId="{C50C08BA-8CB4-4446-8A3F-228C46E38D00}" destId="{66E9CD31-4AEF-D54B-82AC-F1B17D57F29D}" srcOrd="0" destOrd="0" presId="urn:microsoft.com/office/officeart/2005/8/layout/cycle2"/>
    <dgm:cxn modelId="{AEFBBC2B-9F5A-A548-A927-DB0BCFF273B4}" type="presParOf" srcId="{29B5FB9B-81E9-0141-8374-45D4527B9639}" destId="{0BFE5E2A-3870-3448-AF57-D6C82A555587}" srcOrd="6" destOrd="0" presId="urn:microsoft.com/office/officeart/2005/8/layout/cycle2"/>
    <dgm:cxn modelId="{47FF684E-D454-E448-98B5-48C52114E745}" type="presParOf" srcId="{29B5FB9B-81E9-0141-8374-45D4527B9639}" destId="{E61C2143-43FC-DD40-8139-7F7FEF2DA174}" srcOrd="7" destOrd="0" presId="urn:microsoft.com/office/officeart/2005/8/layout/cycle2"/>
    <dgm:cxn modelId="{DEBFC182-AD04-E34C-A8FE-550B74DFFD57}" type="presParOf" srcId="{E61C2143-43FC-DD40-8139-7F7FEF2DA174}" destId="{5FEDC548-3C59-B94F-BC75-9295B2EA006E}" srcOrd="0" destOrd="0" presId="urn:microsoft.com/office/officeart/2005/8/layout/cycle2"/>
    <dgm:cxn modelId="{11F95FFC-407E-6B49-9FAE-BB08F80C0969}" type="presParOf" srcId="{29B5FB9B-81E9-0141-8374-45D4527B9639}" destId="{7C3F7977-3137-6644-A70C-D66A8B47591F}" srcOrd="8" destOrd="0" presId="urn:microsoft.com/office/officeart/2005/8/layout/cycle2"/>
    <dgm:cxn modelId="{3DAF5020-04E8-2D4A-A9E4-EE0EF0CB3C19}" type="presParOf" srcId="{29B5FB9B-81E9-0141-8374-45D4527B9639}" destId="{9C46DF65-2703-E047-83EA-5810BE3C0120}" srcOrd="9" destOrd="0" presId="urn:microsoft.com/office/officeart/2005/8/layout/cycle2"/>
    <dgm:cxn modelId="{C16F4185-0012-7247-8DCC-197D65DD380A}" type="presParOf" srcId="{9C46DF65-2703-E047-83EA-5810BE3C0120}" destId="{3CA61E32-9E73-BD46-B768-4B1FABA83A0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411FFCD-987A-1F48-A670-10D02FAB4130}" type="doc">
      <dgm:prSet loTypeId="urn:microsoft.com/office/officeart/2005/8/layout/cycle2" loCatId="cycle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07DE859E-8694-CE48-8988-025045639081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Define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B594852D-1BD0-264B-A3C8-A203A63C6E41}" type="parTrans" cxnId="{26AC7920-62B3-0B40-B725-66222A224B24}">
      <dgm:prSet/>
      <dgm:spPr/>
      <dgm:t>
        <a:bodyPr/>
        <a:lstStyle/>
        <a:p>
          <a:endParaRPr lang="en-US" sz="2300" b="1"/>
        </a:p>
      </dgm:t>
    </dgm:pt>
    <dgm:pt modelId="{8CAF0C80-1805-E745-BB42-1823122BE073}" type="sibTrans" cxnId="{26AC7920-62B3-0B40-B725-66222A224B24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005FBD42-56C4-5D48-9C2A-F77CC46FC1D9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Teach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60938429-D3B9-2041-910A-93AF0D162506}" type="parTrans" cxnId="{ECD2D7BD-3461-0B40-BA58-142F6B046E3B}">
      <dgm:prSet/>
      <dgm:spPr/>
      <dgm:t>
        <a:bodyPr/>
        <a:lstStyle/>
        <a:p>
          <a:endParaRPr lang="en-US" sz="2300" b="1"/>
        </a:p>
      </dgm:t>
    </dgm:pt>
    <dgm:pt modelId="{59CF6471-3DB6-3646-9934-E45E85E76492}" type="sibTrans" cxnId="{ECD2D7BD-3461-0B40-BA58-142F6B046E3B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9BECFCF7-B0AF-624C-AD55-2F220A1C2E6F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Prompt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A273BF1E-EFE8-EB45-BFB3-83AF3FA0E108}" type="parTrans" cxnId="{EE3AF701-625F-8845-BA6B-4E3C20EC0210}">
      <dgm:prSet/>
      <dgm:spPr/>
      <dgm:t>
        <a:bodyPr/>
        <a:lstStyle/>
        <a:p>
          <a:endParaRPr lang="en-US" sz="2300" b="1"/>
        </a:p>
      </dgm:t>
    </dgm:pt>
    <dgm:pt modelId="{8EE59149-ADE7-6A4E-937E-8C3739A22D03}" type="sibTrans" cxnId="{EE3AF701-625F-8845-BA6B-4E3C20EC0210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02655792-0024-2D4D-8DB6-10345FCB08FE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Monitor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E23A8E98-1C44-E44E-AEC7-746238A17F3B}" type="parTrans" cxnId="{36A5AF73-D390-9D4F-B25F-FD58677A3A40}">
      <dgm:prSet/>
      <dgm:spPr/>
      <dgm:t>
        <a:bodyPr/>
        <a:lstStyle/>
        <a:p>
          <a:endParaRPr lang="en-US" sz="2300" b="1"/>
        </a:p>
      </dgm:t>
    </dgm:pt>
    <dgm:pt modelId="{E4966791-D171-AA47-9665-093C0FEE5FB8}" type="sibTrans" cxnId="{36A5AF73-D390-9D4F-B25F-FD58677A3A40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DFDF3E90-2D1F-C34A-87A4-D06D7D2CEDCF}">
      <dgm:prSet phldrT="[Text]" custT="1"/>
      <dgm:spPr>
        <a:solidFill>
          <a:schemeClr val="bg1"/>
        </a:solidFill>
        <a:ln w="38100" cmpd="sng">
          <a:solidFill>
            <a:srgbClr val="008000"/>
          </a:solidFill>
        </a:ln>
      </dgm:spPr>
      <dgm:t>
        <a:bodyPr/>
        <a:lstStyle/>
        <a:p>
          <a:r>
            <a:rPr lang="en-US" sz="3000" b="1" dirty="0" smtClean="0">
              <a:solidFill>
                <a:srgbClr val="008000"/>
              </a:solidFill>
              <a:latin typeface="+mn-lt"/>
            </a:rPr>
            <a:t>Evaluate</a:t>
          </a:r>
          <a:endParaRPr lang="en-US" sz="3000" b="1" dirty="0">
            <a:solidFill>
              <a:srgbClr val="008000"/>
            </a:solidFill>
            <a:latin typeface="+mn-lt"/>
          </a:endParaRPr>
        </a:p>
      </dgm:t>
    </dgm:pt>
    <dgm:pt modelId="{D6C7DEA4-9117-2043-BA96-91953B15A66E}" type="parTrans" cxnId="{F489DBC6-62AB-C64F-B63F-E48FA59D7F1D}">
      <dgm:prSet/>
      <dgm:spPr/>
      <dgm:t>
        <a:bodyPr/>
        <a:lstStyle/>
        <a:p>
          <a:endParaRPr lang="en-US" sz="2300" b="1"/>
        </a:p>
      </dgm:t>
    </dgm:pt>
    <dgm:pt modelId="{2B682932-7FB3-574E-BB1C-DF0D42B208F8}" type="sibTrans" cxnId="{F489DBC6-62AB-C64F-B63F-E48FA59D7F1D}">
      <dgm:prSet custT="1"/>
      <dgm:spPr>
        <a:solidFill>
          <a:srgbClr val="008000"/>
        </a:solidFill>
      </dgm:spPr>
      <dgm:t>
        <a:bodyPr/>
        <a:lstStyle/>
        <a:p>
          <a:endParaRPr lang="en-US" sz="2300" b="1">
            <a:latin typeface="+mn-lt"/>
          </a:endParaRPr>
        </a:p>
      </dgm:t>
    </dgm:pt>
    <dgm:pt modelId="{29B5FB9B-81E9-0141-8374-45D4527B9639}" type="pres">
      <dgm:prSet presAssocID="{2411FFCD-987A-1F48-A670-10D02FAB41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1D642FE-0649-AF4E-A903-B6A7DE487E67}" type="pres">
      <dgm:prSet presAssocID="{07DE859E-8694-CE48-8988-025045639081}" presName="node" presStyleLbl="node1" presStyleIdx="0" presStyleCnt="5" custScaleX="127085" custRadScaleRad="100290" custRadScaleInc="110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C8FD20-C609-6048-A5A8-D76C9249260D}" type="pres">
      <dgm:prSet presAssocID="{8CAF0C80-1805-E745-BB42-1823122BE073}" presName="sibTrans" presStyleLbl="sibTrans2D1" presStyleIdx="0" presStyleCnt="5"/>
      <dgm:spPr/>
      <dgm:t>
        <a:bodyPr/>
        <a:lstStyle/>
        <a:p>
          <a:endParaRPr lang="en-US"/>
        </a:p>
      </dgm:t>
    </dgm:pt>
    <dgm:pt modelId="{D2CA84DD-1CA7-C74C-97BE-EE98AF993501}" type="pres">
      <dgm:prSet presAssocID="{8CAF0C80-1805-E745-BB42-1823122BE07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60F62DDA-327D-D142-B616-70ED788A17E2}" type="pres">
      <dgm:prSet presAssocID="{005FBD42-56C4-5D48-9C2A-F77CC46FC1D9}" presName="node" presStyleLbl="node1" presStyleIdx="1" presStyleCnt="5" custScaleX="127085" custRadScaleRad="120701" custRadScaleInc="87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EE35C-5CD7-0D44-A9C5-1499B1A5DB7B}" type="pres">
      <dgm:prSet presAssocID="{59CF6471-3DB6-3646-9934-E45E85E76492}" presName="sibTrans" presStyleLbl="sibTrans2D1" presStyleIdx="1" presStyleCnt="5" custLinFactNeighborX="-10866" custLinFactNeighborY="16323"/>
      <dgm:spPr/>
      <dgm:t>
        <a:bodyPr/>
        <a:lstStyle/>
        <a:p>
          <a:endParaRPr lang="en-US"/>
        </a:p>
      </dgm:t>
    </dgm:pt>
    <dgm:pt modelId="{24EF092D-371F-F643-B16F-188DDB34E764}" type="pres">
      <dgm:prSet presAssocID="{59CF6471-3DB6-3646-9934-E45E85E76492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9F4245C-5335-1E45-A165-3C7D03B0E3A1}" type="pres">
      <dgm:prSet presAssocID="{9BECFCF7-B0AF-624C-AD55-2F220A1C2E6F}" presName="node" presStyleLbl="node1" presStyleIdx="2" presStyleCnt="5" custScaleX="127085" custRadScaleRad="114024" custRadScaleInc="-244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0C08BA-8CB4-4446-8A3F-228C46E38D00}" type="pres">
      <dgm:prSet presAssocID="{8EE59149-ADE7-6A4E-937E-8C3739A22D03}" presName="sibTrans" presStyleLbl="sibTrans2D1" presStyleIdx="2" presStyleCnt="5"/>
      <dgm:spPr/>
      <dgm:t>
        <a:bodyPr/>
        <a:lstStyle/>
        <a:p>
          <a:endParaRPr lang="en-US"/>
        </a:p>
      </dgm:t>
    </dgm:pt>
    <dgm:pt modelId="{66E9CD31-4AEF-D54B-82AC-F1B17D57F29D}" type="pres">
      <dgm:prSet presAssocID="{8EE59149-ADE7-6A4E-937E-8C3739A22D03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0BFE5E2A-3870-3448-AF57-D6C82A555587}" type="pres">
      <dgm:prSet presAssocID="{02655792-0024-2D4D-8DB6-10345FCB08FE}" presName="node" presStyleLbl="node1" presStyleIdx="3" presStyleCnt="5" custScaleX="127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C2143-43FC-DD40-8139-7F7FEF2DA174}" type="pres">
      <dgm:prSet presAssocID="{E4966791-D171-AA47-9665-093C0FEE5FB8}" presName="sibTrans" presStyleLbl="sibTrans2D1" presStyleIdx="3" presStyleCnt="5"/>
      <dgm:spPr/>
      <dgm:t>
        <a:bodyPr/>
        <a:lstStyle/>
        <a:p>
          <a:endParaRPr lang="en-US"/>
        </a:p>
      </dgm:t>
    </dgm:pt>
    <dgm:pt modelId="{5FEDC548-3C59-B94F-BC75-9295B2EA006E}" type="pres">
      <dgm:prSet presAssocID="{E4966791-D171-AA47-9665-093C0FEE5FB8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7C3F7977-3137-6644-A70C-D66A8B47591F}" type="pres">
      <dgm:prSet presAssocID="{DFDF3E90-2D1F-C34A-87A4-D06D7D2CEDCF}" presName="node" presStyleLbl="node1" presStyleIdx="4" presStyleCnt="5" custScaleX="127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6DF65-2703-E047-83EA-5810BE3C0120}" type="pres">
      <dgm:prSet presAssocID="{2B682932-7FB3-574E-BB1C-DF0D42B208F8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CA61E32-9E73-BD46-B768-4B1FABA83A0F}" type="pres">
      <dgm:prSet presAssocID="{2B682932-7FB3-574E-BB1C-DF0D42B208F8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ABB18F81-BBB9-E544-AA8B-268C79CA8338}" type="presOf" srcId="{59CF6471-3DB6-3646-9934-E45E85E76492}" destId="{24EF092D-371F-F643-B16F-188DDB34E764}" srcOrd="1" destOrd="0" presId="urn:microsoft.com/office/officeart/2005/8/layout/cycle2"/>
    <dgm:cxn modelId="{ECD2D7BD-3461-0B40-BA58-142F6B046E3B}" srcId="{2411FFCD-987A-1F48-A670-10D02FAB4130}" destId="{005FBD42-56C4-5D48-9C2A-F77CC46FC1D9}" srcOrd="1" destOrd="0" parTransId="{60938429-D3B9-2041-910A-93AF0D162506}" sibTransId="{59CF6471-3DB6-3646-9934-E45E85E76492}"/>
    <dgm:cxn modelId="{26AC7920-62B3-0B40-B725-66222A224B24}" srcId="{2411FFCD-987A-1F48-A670-10D02FAB4130}" destId="{07DE859E-8694-CE48-8988-025045639081}" srcOrd="0" destOrd="0" parTransId="{B594852D-1BD0-264B-A3C8-A203A63C6E41}" sibTransId="{8CAF0C80-1805-E745-BB42-1823122BE073}"/>
    <dgm:cxn modelId="{27E4F441-4896-4E4E-A541-F3F6FBC82A0F}" type="presOf" srcId="{8CAF0C80-1805-E745-BB42-1823122BE073}" destId="{83C8FD20-C609-6048-A5A8-D76C9249260D}" srcOrd="0" destOrd="0" presId="urn:microsoft.com/office/officeart/2005/8/layout/cycle2"/>
    <dgm:cxn modelId="{C2F8B219-68EA-624D-BE10-32C2518B9FB5}" type="presOf" srcId="{2411FFCD-987A-1F48-A670-10D02FAB4130}" destId="{29B5FB9B-81E9-0141-8374-45D4527B9639}" srcOrd="0" destOrd="0" presId="urn:microsoft.com/office/officeart/2005/8/layout/cycle2"/>
    <dgm:cxn modelId="{EC033817-5C5D-1340-A765-82E61620C39F}" type="presOf" srcId="{07DE859E-8694-CE48-8988-025045639081}" destId="{41D642FE-0649-AF4E-A903-B6A7DE487E67}" srcOrd="0" destOrd="0" presId="urn:microsoft.com/office/officeart/2005/8/layout/cycle2"/>
    <dgm:cxn modelId="{F47F7006-8A7F-854D-AEA4-5DFA0428E3DD}" type="presOf" srcId="{59CF6471-3DB6-3646-9934-E45E85E76492}" destId="{018EE35C-5CD7-0D44-A9C5-1499B1A5DB7B}" srcOrd="0" destOrd="0" presId="urn:microsoft.com/office/officeart/2005/8/layout/cycle2"/>
    <dgm:cxn modelId="{C13EBD68-0C2A-A04E-BFEF-AF156B88A144}" type="presOf" srcId="{8EE59149-ADE7-6A4E-937E-8C3739A22D03}" destId="{C50C08BA-8CB4-4446-8A3F-228C46E38D00}" srcOrd="0" destOrd="0" presId="urn:microsoft.com/office/officeart/2005/8/layout/cycle2"/>
    <dgm:cxn modelId="{90CC5CF1-ED01-7B43-A2F0-36AB8E55BCAB}" type="presOf" srcId="{8CAF0C80-1805-E745-BB42-1823122BE073}" destId="{D2CA84DD-1CA7-C74C-97BE-EE98AF993501}" srcOrd="1" destOrd="0" presId="urn:microsoft.com/office/officeart/2005/8/layout/cycle2"/>
    <dgm:cxn modelId="{F138DAB9-8937-8D47-8E91-9E3E904A2161}" type="presOf" srcId="{8EE59149-ADE7-6A4E-937E-8C3739A22D03}" destId="{66E9CD31-4AEF-D54B-82AC-F1B17D57F29D}" srcOrd="1" destOrd="0" presId="urn:microsoft.com/office/officeart/2005/8/layout/cycle2"/>
    <dgm:cxn modelId="{A8E951D3-57E6-EF40-9251-FD22C05F04DF}" type="presOf" srcId="{E4966791-D171-AA47-9665-093C0FEE5FB8}" destId="{5FEDC548-3C59-B94F-BC75-9295B2EA006E}" srcOrd="1" destOrd="0" presId="urn:microsoft.com/office/officeart/2005/8/layout/cycle2"/>
    <dgm:cxn modelId="{BECAFB4E-E8B6-5341-800B-05594D7BE034}" type="presOf" srcId="{005FBD42-56C4-5D48-9C2A-F77CC46FC1D9}" destId="{60F62DDA-327D-D142-B616-70ED788A17E2}" srcOrd="0" destOrd="0" presId="urn:microsoft.com/office/officeart/2005/8/layout/cycle2"/>
    <dgm:cxn modelId="{EE3AF701-625F-8845-BA6B-4E3C20EC0210}" srcId="{2411FFCD-987A-1F48-A670-10D02FAB4130}" destId="{9BECFCF7-B0AF-624C-AD55-2F220A1C2E6F}" srcOrd="2" destOrd="0" parTransId="{A273BF1E-EFE8-EB45-BFB3-83AF3FA0E108}" sibTransId="{8EE59149-ADE7-6A4E-937E-8C3739A22D03}"/>
    <dgm:cxn modelId="{ED904A50-201C-A04E-AFA7-47D2D78F39AE}" type="presOf" srcId="{E4966791-D171-AA47-9665-093C0FEE5FB8}" destId="{E61C2143-43FC-DD40-8139-7F7FEF2DA174}" srcOrd="0" destOrd="0" presId="urn:microsoft.com/office/officeart/2005/8/layout/cycle2"/>
    <dgm:cxn modelId="{ED23566F-5964-FE4B-B902-23AADE68BEF3}" type="presOf" srcId="{9BECFCF7-B0AF-624C-AD55-2F220A1C2E6F}" destId="{C9F4245C-5335-1E45-A165-3C7D03B0E3A1}" srcOrd="0" destOrd="0" presId="urn:microsoft.com/office/officeart/2005/8/layout/cycle2"/>
    <dgm:cxn modelId="{339645C1-71DF-4C41-9178-138C3CC6F714}" type="presOf" srcId="{02655792-0024-2D4D-8DB6-10345FCB08FE}" destId="{0BFE5E2A-3870-3448-AF57-D6C82A555587}" srcOrd="0" destOrd="0" presId="urn:microsoft.com/office/officeart/2005/8/layout/cycle2"/>
    <dgm:cxn modelId="{3AA86F2E-793F-1E42-887E-687542465750}" type="presOf" srcId="{DFDF3E90-2D1F-C34A-87A4-D06D7D2CEDCF}" destId="{7C3F7977-3137-6644-A70C-D66A8B47591F}" srcOrd="0" destOrd="0" presId="urn:microsoft.com/office/officeart/2005/8/layout/cycle2"/>
    <dgm:cxn modelId="{1AAB2338-FE55-3F49-B3AE-6198BF2924DD}" type="presOf" srcId="{2B682932-7FB3-574E-BB1C-DF0D42B208F8}" destId="{9C46DF65-2703-E047-83EA-5810BE3C0120}" srcOrd="0" destOrd="0" presId="urn:microsoft.com/office/officeart/2005/8/layout/cycle2"/>
    <dgm:cxn modelId="{F489DBC6-62AB-C64F-B63F-E48FA59D7F1D}" srcId="{2411FFCD-987A-1F48-A670-10D02FAB4130}" destId="{DFDF3E90-2D1F-C34A-87A4-D06D7D2CEDCF}" srcOrd="4" destOrd="0" parTransId="{D6C7DEA4-9117-2043-BA96-91953B15A66E}" sibTransId="{2B682932-7FB3-574E-BB1C-DF0D42B208F8}"/>
    <dgm:cxn modelId="{36A5AF73-D390-9D4F-B25F-FD58677A3A40}" srcId="{2411FFCD-987A-1F48-A670-10D02FAB4130}" destId="{02655792-0024-2D4D-8DB6-10345FCB08FE}" srcOrd="3" destOrd="0" parTransId="{E23A8E98-1C44-E44E-AEC7-746238A17F3B}" sibTransId="{E4966791-D171-AA47-9665-093C0FEE5FB8}"/>
    <dgm:cxn modelId="{959FC960-29FF-284C-B2EA-F70D32BDE6DA}" type="presOf" srcId="{2B682932-7FB3-574E-BB1C-DF0D42B208F8}" destId="{3CA61E32-9E73-BD46-B768-4B1FABA83A0F}" srcOrd="1" destOrd="0" presId="urn:microsoft.com/office/officeart/2005/8/layout/cycle2"/>
    <dgm:cxn modelId="{BDAD5BF9-7E23-1046-92CD-637AC2EFBCE7}" type="presParOf" srcId="{29B5FB9B-81E9-0141-8374-45D4527B9639}" destId="{41D642FE-0649-AF4E-A903-B6A7DE487E67}" srcOrd="0" destOrd="0" presId="urn:microsoft.com/office/officeart/2005/8/layout/cycle2"/>
    <dgm:cxn modelId="{17DB4522-3708-1F4C-84EA-6624C43E3D20}" type="presParOf" srcId="{29B5FB9B-81E9-0141-8374-45D4527B9639}" destId="{83C8FD20-C609-6048-A5A8-D76C9249260D}" srcOrd="1" destOrd="0" presId="urn:microsoft.com/office/officeart/2005/8/layout/cycle2"/>
    <dgm:cxn modelId="{E8A4C72C-D90E-C04B-BE43-6F23357F13E3}" type="presParOf" srcId="{83C8FD20-C609-6048-A5A8-D76C9249260D}" destId="{D2CA84DD-1CA7-C74C-97BE-EE98AF993501}" srcOrd="0" destOrd="0" presId="urn:microsoft.com/office/officeart/2005/8/layout/cycle2"/>
    <dgm:cxn modelId="{4C0DFEE8-C370-AA44-87D7-6FD3D5C79A8B}" type="presParOf" srcId="{29B5FB9B-81E9-0141-8374-45D4527B9639}" destId="{60F62DDA-327D-D142-B616-70ED788A17E2}" srcOrd="2" destOrd="0" presId="urn:microsoft.com/office/officeart/2005/8/layout/cycle2"/>
    <dgm:cxn modelId="{5F3D16A8-8AFF-D24A-BF4E-928AD10EBBD7}" type="presParOf" srcId="{29B5FB9B-81E9-0141-8374-45D4527B9639}" destId="{018EE35C-5CD7-0D44-A9C5-1499B1A5DB7B}" srcOrd="3" destOrd="0" presId="urn:microsoft.com/office/officeart/2005/8/layout/cycle2"/>
    <dgm:cxn modelId="{87F59ACC-1AEE-8549-B518-8B0D92DA28B9}" type="presParOf" srcId="{018EE35C-5CD7-0D44-A9C5-1499B1A5DB7B}" destId="{24EF092D-371F-F643-B16F-188DDB34E764}" srcOrd="0" destOrd="0" presId="urn:microsoft.com/office/officeart/2005/8/layout/cycle2"/>
    <dgm:cxn modelId="{7C065B75-C7A9-ED42-B39C-5260757C41B6}" type="presParOf" srcId="{29B5FB9B-81E9-0141-8374-45D4527B9639}" destId="{C9F4245C-5335-1E45-A165-3C7D03B0E3A1}" srcOrd="4" destOrd="0" presId="urn:microsoft.com/office/officeart/2005/8/layout/cycle2"/>
    <dgm:cxn modelId="{F6D39ECC-40E4-B049-82F7-DADB513A0BDF}" type="presParOf" srcId="{29B5FB9B-81E9-0141-8374-45D4527B9639}" destId="{C50C08BA-8CB4-4446-8A3F-228C46E38D00}" srcOrd="5" destOrd="0" presId="urn:microsoft.com/office/officeart/2005/8/layout/cycle2"/>
    <dgm:cxn modelId="{B2179644-BD10-CF40-AC0F-0DB1D37A4633}" type="presParOf" srcId="{C50C08BA-8CB4-4446-8A3F-228C46E38D00}" destId="{66E9CD31-4AEF-D54B-82AC-F1B17D57F29D}" srcOrd="0" destOrd="0" presId="urn:microsoft.com/office/officeart/2005/8/layout/cycle2"/>
    <dgm:cxn modelId="{4B11AE6D-A5D0-DF4A-94BE-2B166010E00B}" type="presParOf" srcId="{29B5FB9B-81E9-0141-8374-45D4527B9639}" destId="{0BFE5E2A-3870-3448-AF57-D6C82A555587}" srcOrd="6" destOrd="0" presId="urn:microsoft.com/office/officeart/2005/8/layout/cycle2"/>
    <dgm:cxn modelId="{AFBA7B9C-3DFD-ED4B-A60E-A26C8A9ACAE8}" type="presParOf" srcId="{29B5FB9B-81E9-0141-8374-45D4527B9639}" destId="{E61C2143-43FC-DD40-8139-7F7FEF2DA174}" srcOrd="7" destOrd="0" presId="urn:microsoft.com/office/officeart/2005/8/layout/cycle2"/>
    <dgm:cxn modelId="{B13FBC8D-CA7A-954D-B83F-96FD4B619BF7}" type="presParOf" srcId="{E61C2143-43FC-DD40-8139-7F7FEF2DA174}" destId="{5FEDC548-3C59-B94F-BC75-9295B2EA006E}" srcOrd="0" destOrd="0" presId="urn:microsoft.com/office/officeart/2005/8/layout/cycle2"/>
    <dgm:cxn modelId="{B42A863D-0F93-9B4A-AEE9-43167C8C1221}" type="presParOf" srcId="{29B5FB9B-81E9-0141-8374-45D4527B9639}" destId="{7C3F7977-3137-6644-A70C-D66A8B47591F}" srcOrd="8" destOrd="0" presId="urn:microsoft.com/office/officeart/2005/8/layout/cycle2"/>
    <dgm:cxn modelId="{E108041C-C611-D844-9CE3-4F85950ED415}" type="presParOf" srcId="{29B5FB9B-81E9-0141-8374-45D4527B9639}" destId="{9C46DF65-2703-E047-83EA-5810BE3C0120}" srcOrd="9" destOrd="0" presId="urn:microsoft.com/office/officeart/2005/8/layout/cycle2"/>
    <dgm:cxn modelId="{547B8891-5646-5A47-95AB-CDCC79DC8D32}" type="presParOf" srcId="{9C46DF65-2703-E047-83EA-5810BE3C0120}" destId="{3CA61E32-9E73-BD46-B768-4B1FABA83A0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B5073-F319-4E3C-87A3-3AB41F2EB2D1}">
      <dsp:nvSpPr>
        <dsp:cNvPr id="0" name=""/>
        <dsp:cNvSpPr/>
      </dsp:nvSpPr>
      <dsp:spPr>
        <a:xfrm rot="5400000">
          <a:off x="5181458" y="-1941047"/>
          <a:ext cx="1288573" cy="5483054"/>
        </a:xfrm>
        <a:prstGeom prst="round2SameRect">
          <a:avLst/>
        </a:prstGeom>
        <a:noFill/>
        <a:ln w="25400" cap="flat" cmpd="sng" algn="ctr">
          <a:solidFill>
            <a:srgbClr val="008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latin typeface="+mj-lt"/>
            </a:rPr>
            <a:t>Self-monitor (Are you participating? Engaged as a learner? Talking during allotted times?)</a:t>
          </a:r>
          <a:endParaRPr lang="en-US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latin typeface="+mj-lt"/>
            </a:rPr>
            <a:t>Stretch, break, stand as needed</a:t>
          </a:r>
          <a:endParaRPr lang="en-US" sz="2000" kern="1200" dirty="0">
            <a:latin typeface="+mj-lt"/>
          </a:endParaRPr>
        </a:p>
      </dsp:txBody>
      <dsp:txXfrm rot="-5400000">
        <a:off x="3084218" y="219096"/>
        <a:ext cx="5420151" cy="1162767"/>
      </dsp:txXfrm>
    </dsp:sp>
    <dsp:sp modelId="{B07BA4AB-9C9A-482B-8183-E23712585A12}">
      <dsp:nvSpPr>
        <dsp:cNvPr id="0" name=""/>
        <dsp:cNvSpPr/>
      </dsp:nvSpPr>
      <dsp:spPr>
        <a:xfrm>
          <a:off x="13570" y="0"/>
          <a:ext cx="3057076" cy="1610717"/>
        </a:xfrm>
        <a:prstGeom prst="roundRect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bg1"/>
              </a:solidFill>
              <a:latin typeface="+mj-lt"/>
            </a:rPr>
            <a:t>SELF</a:t>
          </a:r>
          <a:endParaRPr lang="en-US" sz="2800" b="1" kern="1200" dirty="0">
            <a:solidFill>
              <a:schemeClr val="bg1"/>
            </a:solidFill>
            <a:latin typeface="+mj-lt"/>
          </a:endParaRPr>
        </a:p>
      </dsp:txBody>
      <dsp:txXfrm>
        <a:off x="92199" y="78629"/>
        <a:ext cx="2899818" cy="1453459"/>
      </dsp:txXfrm>
    </dsp:sp>
    <dsp:sp modelId="{38A38705-5C12-4DC9-AF98-210868F22923}">
      <dsp:nvSpPr>
        <dsp:cNvPr id="0" name=""/>
        <dsp:cNvSpPr/>
      </dsp:nvSpPr>
      <dsp:spPr>
        <a:xfrm rot="5400000">
          <a:off x="5167887" y="-242475"/>
          <a:ext cx="1288573" cy="5483054"/>
        </a:xfrm>
        <a:prstGeom prst="round2SameRect">
          <a:avLst/>
        </a:prstGeom>
        <a:noFill/>
        <a:ln w="25400" cap="flat" cmpd="sng" algn="ctr">
          <a:solidFill>
            <a:srgbClr val="008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latin typeface="+mj-lt"/>
            </a:rPr>
            <a:t>Cell phones (inaudible): Converse in lobbies and breaks</a:t>
          </a:r>
          <a:endParaRPr lang="en-US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latin typeface="+mj-lt"/>
            </a:rPr>
            <a:t>Work as a team: Room for every voice, reinforce participation</a:t>
          </a:r>
          <a:endParaRPr lang="en-US" sz="2000" kern="1200" dirty="0">
            <a:latin typeface="+mj-lt"/>
          </a:endParaRPr>
        </a:p>
      </dsp:txBody>
      <dsp:txXfrm rot="-5400000">
        <a:off x="3070647" y="1917668"/>
        <a:ext cx="5420151" cy="1162767"/>
      </dsp:txXfrm>
    </dsp:sp>
    <dsp:sp modelId="{F4B4F11E-D463-4351-8E0E-A4D33BFB8F78}">
      <dsp:nvSpPr>
        <dsp:cNvPr id="0" name=""/>
        <dsp:cNvSpPr/>
      </dsp:nvSpPr>
      <dsp:spPr>
        <a:xfrm>
          <a:off x="13570" y="1749343"/>
          <a:ext cx="3057076" cy="1610717"/>
        </a:xfrm>
        <a:prstGeom prst="roundRect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bg1"/>
              </a:solidFill>
              <a:latin typeface="+mj-lt"/>
            </a:rPr>
            <a:t>OTHERS</a:t>
          </a:r>
          <a:endParaRPr lang="en-US" sz="2800" b="1" kern="1200" dirty="0">
            <a:solidFill>
              <a:schemeClr val="bg1"/>
            </a:solidFill>
            <a:latin typeface="+mj-lt"/>
          </a:endParaRPr>
        </a:p>
      </dsp:txBody>
      <dsp:txXfrm>
        <a:off x="92199" y="1827972"/>
        <a:ext cx="2899818" cy="1453459"/>
      </dsp:txXfrm>
    </dsp:sp>
    <dsp:sp modelId="{8D309314-6CF2-442B-9C70-6BF1DCB0DB03}">
      <dsp:nvSpPr>
        <dsp:cNvPr id="0" name=""/>
        <dsp:cNvSpPr/>
      </dsp:nvSpPr>
      <dsp:spPr>
        <a:xfrm rot="5400000">
          <a:off x="5167887" y="1448777"/>
          <a:ext cx="1288573" cy="5483054"/>
        </a:xfrm>
        <a:prstGeom prst="round2SameRect">
          <a:avLst/>
        </a:prstGeom>
        <a:noFill/>
        <a:ln w="25400" cap="flat" cmpd="sng" algn="ctr">
          <a:solidFill>
            <a:srgbClr val="008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latin typeface="+mj-lt"/>
            </a:rPr>
            <a:t>Recycle</a:t>
          </a:r>
          <a:endParaRPr lang="en-US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smtClean="0">
              <a:latin typeface="+mj-lt"/>
            </a:rPr>
            <a:t>Maintain neat working area</a:t>
          </a:r>
          <a:endParaRPr lang="en-US" sz="2000" kern="1200" dirty="0">
            <a:latin typeface="+mj-lt"/>
          </a:endParaRPr>
        </a:p>
      </dsp:txBody>
      <dsp:txXfrm rot="-5400000">
        <a:off x="3070647" y="3608921"/>
        <a:ext cx="5420151" cy="1162767"/>
      </dsp:txXfrm>
    </dsp:sp>
    <dsp:sp modelId="{3C485D32-904F-4F36-BE55-B91C3119B42E}">
      <dsp:nvSpPr>
        <dsp:cNvPr id="0" name=""/>
        <dsp:cNvSpPr/>
      </dsp:nvSpPr>
      <dsp:spPr>
        <a:xfrm>
          <a:off x="13570" y="3384946"/>
          <a:ext cx="3057076" cy="1610717"/>
        </a:xfrm>
        <a:prstGeom prst="roundRect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bg1"/>
              </a:solidFill>
              <a:latin typeface="+mj-lt"/>
            </a:rPr>
            <a:t>ENVIRONMENT</a:t>
          </a:r>
          <a:endParaRPr lang="en-US" sz="2800" b="1" kern="1200" dirty="0">
            <a:solidFill>
              <a:schemeClr val="bg1"/>
            </a:solidFill>
            <a:latin typeface="+mj-lt"/>
          </a:endParaRPr>
        </a:p>
      </dsp:txBody>
      <dsp:txXfrm>
        <a:off x="92199" y="3463575"/>
        <a:ext cx="2899818" cy="145345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642FE-0649-AF4E-A903-B6A7DE487E67}">
      <dsp:nvSpPr>
        <dsp:cNvPr id="0" name=""/>
        <dsp:cNvSpPr/>
      </dsp:nvSpPr>
      <dsp:spPr>
        <a:xfrm>
          <a:off x="3670483" y="0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Define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3977523" y="241602"/>
        <a:ext cx="1482517" cy="1166555"/>
      </dsp:txXfrm>
    </dsp:sp>
    <dsp:sp modelId="{83C8FD20-C609-6048-A5A8-D76C9249260D}">
      <dsp:nvSpPr>
        <dsp:cNvPr id="0" name=""/>
        <dsp:cNvSpPr/>
      </dsp:nvSpPr>
      <dsp:spPr>
        <a:xfrm rot="1933312">
          <a:off x="5652693" y="1268108"/>
          <a:ext cx="42208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>
        <a:off x="5662444" y="1345709"/>
        <a:ext cx="295456" cy="334075"/>
      </dsp:txXfrm>
    </dsp:sp>
    <dsp:sp modelId="{60F62DDA-327D-D142-B616-70ED788A17E2}">
      <dsp:nvSpPr>
        <dsp:cNvPr id="0" name=""/>
        <dsp:cNvSpPr/>
      </dsp:nvSpPr>
      <dsp:spPr>
        <a:xfrm>
          <a:off x="5980599" y="1455989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Teach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6287639" y="1697591"/>
        <a:ext cx="1482517" cy="1166555"/>
      </dsp:txXfrm>
    </dsp:sp>
    <dsp:sp modelId="{018EE35C-5CD7-0D44-A9C5-1499B1A5DB7B}">
      <dsp:nvSpPr>
        <dsp:cNvPr id="0" name=""/>
        <dsp:cNvSpPr/>
      </dsp:nvSpPr>
      <dsp:spPr>
        <a:xfrm rot="6479980">
          <a:off x="6393719" y="3259149"/>
          <a:ext cx="42125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6476432" y="3310413"/>
        <a:ext cx="294875" cy="334075"/>
      </dsp:txXfrm>
    </dsp:sp>
    <dsp:sp modelId="{C9F4245C-5335-1E45-A165-3C7D03B0E3A1}">
      <dsp:nvSpPr>
        <dsp:cNvPr id="0" name=""/>
        <dsp:cNvSpPr/>
      </dsp:nvSpPr>
      <dsp:spPr>
        <a:xfrm>
          <a:off x="5215669" y="3810249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Prompt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5522709" y="4051851"/>
        <a:ext cx="1482517" cy="1166555"/>
      </dsp:txXfrm>
    </dsp:sp>
    <dsp:sp modelId="{C50C08BA-8CB4-4446-8A3F-228C46E38D00}">
      <dsp:nvSpPr>
        <dsp:cNvPr id="0" name=""/>
        <dsp:cNvSpPr/>
      </dsp:nvSpPr>
      <dsp:spPr>
        <a:xfrm rot="10800001">
          <a:off x="4590864" y="4356732"/>
          <a:ext cx="441528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4723322" y="4468091"/>
        <a:ext cx="309070" cy="334075"/>
      </dsp:txXfrm>
    </dsp:sp>
    <dsp:sp modelId="{0BFE5E2A-3870-3448-AF57-D6C82A555587}">
      <dsp:nvSpPr>
        <dsp:cNvPr id="0" name=""/>
        <dsp:cNvSpPr/>
      </dsp:nvSpPr>
      <dsp:spPr>
        <a:xfrm>
          <a:off x="2285998" y="3810248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Monitor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2593038" y="4051850"/>
        <a:ext cx="1482517" cy="1166555"/>
      </dsp:txXfrm>
    </dsp:sp>
    <dsp:sp modelId="{E61C2143-43FC-DD40-8139-7F7FEF2DA174}">
      <dsp:nvSpPr>
        <dsp:cNvPr id="0" name=""/>
        <dsp:cNvSpPr/>
      </dsp:nvSpPr>
      <dsp:spPr>
        <a:xfrm rot="15120000">
          <a:off x="2744887" y="3190944"/>
          <a:ext cx="421246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2827600" y="3362397"/>
        <a:ext cx="294872" cy="334075"/>
      </dsp:txXfrm>
    </dsp:sp>
    <dsp:sp modelId="{7C3F7977-3137-6644-A70C-D66A8B47591F}">
      <dsp:nvSpPr>
        <dsp:cNvPr id="0" name=""/>
        <dsp:cNvSpPr/>
      </dsp:nvSpPr>
      <dsp:spPr>
        <a:xfrm>
          <a:off x="1521056" y="1455998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Evaluate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1828096" y="1697600"/>
        <a:ext cx="1482517" cy="1166555"/>
      </dsp:txXfrm>
    </dsp:sp>
    <dsp:sp modelId="{9C46DF65-2703-E047-83EA-5810BE3C0120}">
      <dsp:nvSpPr>
        <dsp:cNvPr id="0" name=""/>
        <dsp:cNvSpPr/>
      </dsp:nvSpPr>
      <dsp:spPr>
        <a:xfrm rot="19553203">
          <a:off x="3456260" y="1280177"/>
          <a:ext cx="35880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>
        <a:off x="3465521" y="1421720"/>
        <a:ext cx="251160" cy="33407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642FE-0649-AF4E-A903-B6A7DE487E67}">
      <dsp:nvSpPr>
        <dsp:cNvPr id="0" name=""/>
        <dsp:cNvSpPr/>
      </dsp:nvSpPr>
      <dsp:spPr>
        <a:xfrm>
          <a:off x="3670483" y="0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Define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3977523" y="241602"/>
        <a:ext cx="1482517" cy="1166555"/>
      </dsp:txXfrm>
    </dsp:sp>
    <dsp:sp modelId="{83C8FD20-C609-6048-A5A8-D76C9249260D}">
      <dsp:nvSpPr>
        <dsp:cNvPr id="0" name=""/>
        <dsp:cNvSpPr/>
      </dsp:nvSpPr>
      <dsp:spPr>
        <a:xfrm rot="1933312">
          <a:off x="5652693" y="1268108"/>
          <a:ext cx="42208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>
        <a:off x="5662444" y="1345709"/>
        <a:ext cx="295456" cy="334075"/>
      </dsp:txXfrm>
    </dsp:sp>
    <dsp:sp modelId="{60F62DDA-327D-D142-B616-70ED788A17E2}">
      <dsp:nvSpPr>
        <dsp:cNvPr id="0" name=""/>
        <dsp:cNvSpPr/>
      </dsp:nvSpPr>
      <dsp:spPr>
        <a:xfrm>
          <a:off x="5980599" y="1455989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Teach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6287639" y="1697591"/>
        <a:ext cx="1482517" cy="1166555"/>
      </dsp:txXfrm>
    </dsp:sp>
    <dsp:sp modelId="{018EE35C-5CD7-0D44-A9C5-1499B1A5DB7B}">
      <dsp:nvSpPr>
        <dsp:cNvPr id="0" name=""/>
        <dsp:cNvSpPr/>
      </dsp:nvSpPr>
      <dsp:spPr>
        <a:xfrm rot="6479980">
          <a:off x="6393719" y="3259149"/>
          <a:ext cx="42125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6476432" y="3310413"/>
        <a:ext cx="294875" cy="334075"/>
      </dsp:txXfrm>
    </dsp:sp>
    <dsp:sp modelId="{C9F4245C-5335-1E45-A165-3C7D03B0E3A1}">
      <dsp:nvSpPr>
        <dsp:cNvPr id="0" name=""/>
        <dsp:cNvSpPr/>
      </dsp:nvSpPr>
      <dsp:spPr>
        <a:xfrm>
          <a:off x="5215669" y="3810249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Prompt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5522709" y="4051851"/>
        <a:ext cx="1482517" cy="1166555"/>
      </dsp:txXfrm>
    </dsp:sp>
    <dsp:sp modelId="{C50C08BA-8CB4-4446-8A3F-228C46E38D00}">
      <dsp:nvSpPr>
        <dsp:cNvPr id="0" name=""/>
        <dsp:cNvSpPr/>
      </dsp:nvSpPr>
      <dsp:spPr>
        <a:xfrm rot="10800001">
          <a:off x="4590864" y="4356732"/>
          <a:ext cx="441528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4723322" y="4468091"/>
        <a:ext cx="309070" cy="334075"/>
      </dsp:txXfrm>
    </dsp:sp>
    <dsp:sp modelId="{0BFE5E2A-3870-3448-AF57-D6C82A555587}">
      <dsp:nvSpPr>
        <dsp:cNvPr id="0" name=""/>
        <dsp:cNvSpPr/>
      </dsp:nvSpPr>
      <dsp:spPr>
        <a:xfrm>
          <a:off x="2285998" y="3810248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Monitor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2593038" y="4051850"/>
        <a:ext cx="1482517" cy="1166555"/>
      </dsp:txXfrm>
    </dsp:sp>
    <dsp:sp modelId="{E61C2143-43FC-DD40-8139-7F7FEF2DA174}">
      <dsp:nvSpPr>
        <dsp:cNvPr id="0" name=""/>
        <dsp:cNvSpPr/>
      </dsp:nvSpPr>
      <dsp:spPr>
        <a:xfrm rot="15120000">
          <a:off x="2744887" y="3190944"/>
          <a:ext cx="421246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2827600" y="3362397"/>
        <a:ext cx="294872" cy="334075"/>
      </dsp:txXfrm>
    </dsp:sp>
    <dsp:sp modelId="{7C3F7977-3137-6644-A70C-D66A8B47591F}">
      <dsp:nvSpPr>
        <dsp:cNvPr id="0" name=""/>
        <dsp:cNvSpPr/>
      </dsp:nvSpPr>
      <dsp:spPr>
        <a:xfrm>
          <a:off x="1521056" y="1455998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Evaluate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1828096" y="1697600"/>
        <a:ext cx="1482517" cy="1166555"/>
      </dsp:txXfrm>
    </dsp:sp>
    <dsp:sp modelId="{9C46DF65-2703-E047-83EA-5810BE3C0120}">
      <dsp:nvSpPr>
        <dsp:cNvPr id="0" name=""/>
        <dsp:cNvSpPr/>
      </dsp:nvSpPr>
      <dsp:spPr>
        <a:xfrm rot="19553203">
          <a:off x="3456260" y="1280177"/>
          <a:ext cx="35880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>
        <a:off x="3465521" y="1421720"/>
        <a:ext cx="251160" cy="3340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F699C1-73B8-4B5E-AE13-87B8A23DED2D}">
      <dsp:nvSpPr>
        <dsp:cNvPr id="0" name=""/>
        <dsp:cNvSpPr/>
      </dsp:nvSpPr>
      <dsp:spPr>
        <a:xfrm>
          <a:off x="0" y="0"/>
          <a:ext cx="6096000" cy="5638800"/>
        </a:xfrm>
        <a:prstGeom prst="trapezoid">
          <a:avLst>
            <a:gd name="adj" fmla="val 54054"/>
          </a:avLst>
        </a:prstGeom>
        <a:gradFill rotWithShape="0">
          <a:gsLst>
            <a:gs pos="0">
              <a:srgbClr val="CC0000"/>
            </a:gs>
            <a:gs pos="18000">
              <a:srgbClr val="FFFF99"/>
            </a:gs>
            <a:gs pos="50000">
              <a:srgbClr val="66FF33"/>
            </a:gs>
            <a:gs pos="65000">
              <a:srgbClr val="33CC33"/>
            </a:gs>
            <a:gs pos="82000">
              <a:srgbClr val="009900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0" y="0"/>
        <a:ext cx="6096000" cy="5638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CD42B-AD35-4119-8173-705E9B203F4E}">
      <dsp:nvSpPr>
        <dsp:cNvPr id="0" name=""/>
        <dsp:cNvSpPr/>
      </dsp:nvSpPr>
      <dsp:spPr>
        <a:xfrm rot="20026820">
          <a:off x="-20573" y="662088"/>
          <a:ext cx="5181600" cy="4407501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val="CC0000"/>
            </a:gs>
            <a:gs pos="18000">
              <a:srgbClr val="FFFF99"/>
            </a:gs>
            <a:gs pos="50000">
              <a:srgbClr val="66FF33"/>
            </a:gs>
            <a:gs pos="65000">
              <a:srgbClr val="33CC33"/>
            </a:gs>
            <a:gs pos="82000">
              <a:srgbClr val="009900"/>
            </a:gs>
          </a:gsLst>
          <a:lin ang="5400000" scaled="0"/>
        </a:gradFill>
        <a:ln>
          <a:noFill/>
        </a:ln>
        <a:effectLst>
          <a:innerShdw blurRad="393700" dist="279400">
            <a:srgbClr val="00B050"/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8CA06-7CF4-4880-8AFF-C27C46361B7A}">
      <dsp:nvSpPr>
        <dsp:cNvPr id="0" name=""/>
        <dsp:cNvSpPr/>
      </dsp:nvSpPr>
      <dsp:spPr>
        <a:xfrm>
          <a:off x="893827" y="5105401"/>
          <a:ext cx="439518" cy="439521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F801E5-F605-4B6B-AD44-734A83015E31}">
      <dsp:nvSpPr>
        <dsp:cNvPr id="0" name=""/>
        <dsp:cNvSpPr/>
      </dsp:nvSpPr>
      <dsp:spPr>
        <a:xfrm>
          <a:off x="275542" y="4390336"/>
          <a:ext cx="2620061" cy="638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386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+mj-lt"/>
              <a:cs typeface="Britannic Bold"/>
            </a:rPr>
            <a:t>Universal</a:t>
          </a:r>
          <a:endParaRPr lang="en-US" sz="3600" kern="1200" dirty="0">
            <a:latin typeface="+mj-lt"/>
            <a:cs typeface="Britannic Bold"/>
          </a:endParaRPr>
        </a:p>
      </dsp:txBody>
      <dsp:txXfrm>
        <a:off x="275542" y="4390336"/>
        <a:ext cx="2620061" cy="638863"/>
      </dsp:txXfrm>
    </dsp:sp>
    <dsp:sp modelId="{486B20C5-91A5-4C36-8053-3B9ACF3D938D}">
      <dsp:nvSpPr>
        <dsp:cNvPr id="0" name=""/>
        <dsp:cNvSpPr/>
      </dsp:nvSpPr>
      <dsp:spPr>
        <a:xfrm>
          <a:off x="2494026" y="2286000"/>
          <a:ext cx="243535" cy="243535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E8C8B-CBB3-47CF-BB93-4E34DA5A865B}">
      <dsp:nvSpPr>
        <dsp:cNvPr id="0" name=""/>
        <dsp:cNvSpPr/>
      </dsp:nvSpPr>
      <dsp:spPr>
        <a:xfrm>
          <a:off x="1540763" y="1730755"/>
          <a:ext cx="2269242" cy="631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044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+mj-lt"/>
              <a:cs typeface="Britannic Bold"/>
            </a:rPr>
            <a:t>Targeted</a:t>
          </a:r>
          <a:endParaRPr lang="en-US" sz="3600" kern="1200" dirty="0">
            <a:latin typeface="+mj-lt"/>
            <a:cs typeface="Britannic Bold"/>
          </a:endParaRPr>
        </a:p>
      </dsp:txBody>
      <dsp:txXfrm>
        <a:off x="1540763" y="1730755"/>
        <a:ext cx="2269242" cy="631444"/>
      </dsp:txXfrm>
    </dsp:sp>
    <dsp:sp modelId="{CC2DC6BB-4BD5-444C-A232-89F7B6D9B5AD}">
      <dsp:nvSpPr>
        <dsp:cNvPr id="0" name=""/>
        <dsp:cNvSpPr/>
      </dsp:nvSpPr>
      <dsp:spPr>
        <a:xfrm>
          <a:off x="3637027" y="1295399"/>
          <a:ext cx="336804" cy="336804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FCB8B-9EFA-490C-AAD3-ED7928DE275A}">
      <dsp:nvSpPr>
        <dsp:cNvPr id="0" name=""/>
        <dsp:cNvSpPr/>
      </dsp:nvSpPr>
      <dsp:spPr>
        <a:xfrm>
          <a:off x="1884427" y="634989"/>
          <a:ext cx="2310380" cy="4924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465" tIns="0" rIns="0" bIns="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+mj-lt"/>
              <a:cs typeface="Britannic Bold"/>
            </a:rPr>
            <a:t>Intensive</a:t>
          </a:r>
          <a:endParaRPr lang="en-US" sz="3600" kern="1200" dirty="0">
            <a:latin typeface="+mj-lt"/>
            <a:cs typeface="Britannic Bold"/>
          </a:endParaRPr>
        </a:p>
      </dsp:txBody>
      <dsp:txXfrm>
        <a:off x="1884427" y="634989"/>
        <a:ext cx="2310380" cy="4924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642FE-0649-AF4E-A903-B6A7DE487E67}">
      <dsp:nvSpPr>
        <dsp:cNvPr id="0" name=""/>
        <dsp:cNvSpPr/>
      </dsp:nvSpPr>
      <dsp:spPr>
        <a:xfrm>
          <a:off x="3670483" y="0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Define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3977523" y="241602"/>
        <a:ext cx="1482517" cy="1166555"/>
      </dsp:txXfrm>
    </dsp:sp>
    <dsp:sp modelId="{83C8FD20-C609-6048-A5A8-D76C9249260D}">
      <dsp:nvSpPr>
        <dsp:cNvPr id="0" name=""/>
        <dsp:cNvSpPr/>
      </dsp:nvSpPr>
      <dsp:spPr>
        <a:xfrm rot="1933312">
          <a:off x="5652693" y="1268108"/>
          <a:ext cx="42208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>
        <a:off x="5662444" y="1345709"/>
        <a:ext cx="295456" cy="334075"/>
      </dsp:txXfrm>
    </dsp:sp>
    <dsp:sp modelId="{60F62DDA-327D-D142-B616-70ED788A17E2}">
      <dsp:nvSpPr>
        <dsp:cNvPr id="0" name=""/>
        <dsp:cNvSpPr/>
      </dsp:nvSpPr>
      <dsp:spPr>
        <a:xfrm>
          <a:off x="5980599" y="1455989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Teach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6287639" y="1697591"/>
        <a:ext cx="1482517" cy="1166555"/>
      </dsp:txXfrm>
    </dsp:sp>
    <dsp:sp modelId="{018EE35C-5CD7-0D44-A9C5-1499B1A5DB7B}">
      <dsp:nvSpPr>
        <dsp:cNvPr id="0" name=""/>
        <dsp:cNvSpPr/>
      </dsp:nvSpPr>
      <dsp:spPr>
        <a:xfrm rot="6479980">
          <a:off x="6393719" y="3259149"/>
          <a:ext cx="42125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6476432" y="3310413"/>
        <a:ext cx="294875" cy="334075"/>
      </dsp:txXfrm>
    </dsp:sp>
    <dsp:sp modelId="{C9F4245C-5335-1E45-A165-3C7D03B0E3A1}">
      <dsp:nvSpPr>
        <dsp:cNvPr id="0" name=""/>
        <dsp:cNvSpPr/>
      </dsp:nvSpPr>
      <dsp:spPr>
        <a:xfrm>
          <a:off x="5215669" y="3810249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Prompt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5522709" y="4051851"/>
        <a:ext cx="1482517" cy="1166555"/>
      </dsp:txXfrm>
    </dsp:sp>
    <dsp:sp modelId="{C50C08BA-8CB4-4446-8A3F-228C46E38D00}">
      <dsp:nvSpPr>
        <dsp:cNvPr id="0" name=""/>
        <dsp:cNvSpPr/>
      </dsp:nvSpPr>
      <dsp:spPr>
        <a:xfrm rot="10800001">
          <a:off x="4590864" y="4356732"/>
          <a:ext cx="441528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4723322" y="4468091"/>
        <a:ext cx="309070" cy="334075"/>
      </dsp:txXfrm>
    </dsp:sp>
    <dsp:sp modelId="{0BFE5E2A-3870-3448-AF57-D6C82A555587}">
      <dsp:nvSpPr>
        <dsp:cNvPr id="0" name=""/>
        <dsp:cNvSpPr/>
      </dsp:nvSpPr>
      <dsp:spPr>
        <a:xfrm>
          <a:off x="2285998" y="3810248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Monitor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2593038" y="4051850"/>
        <a:ext cx="1482517" cy="1166555"/>
      </dsp:txXfrm>
    </dsp:sp>
    <dsp:sp modelId="{E61C2143-43FC-DD40-8139-7F7FEF2DA174}">
      <dsp:nvSpPr>
        <dsp:cNvPr id="0" name=""/>
        <dsp:cNvSpPr/>
      </dsp:nvSpPr>
      <dsp:spPr>
        <a:xfrm rot="15120000">
          <a:off x="2744887" y="3190944"/>
          <a:ext cx="421246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2827600" y="3362397"/>
        <a:ext cx="294872" cy="334075"/>
      </dsp:txXfrm>
    </dsp:sp>
    <dsp:sp modelId="{7C3F7977-3137-6644-A70C-D66A8B47591F}">
      <dsp:nvSpPr>
        <dsp:cNvPr id="0" name=""/>
        <dsp:cNvSpPr/>
      </dsp:nvSpPr>
      <dsp:spPr>
        <a:xfrm>
          <a:off x="1521056" y="1455998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Evaluate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1828096" y="1697600"/>
        <a:ext cx="1482517" cy="1166555"/>
      </dsp:txXfrm>
    </dsp:sp>
    <dsp:sp modelId="{9C46DF65-2703-E047-83EA-5810BE3C0120}">
      <dsp:nvSpPr>
        <dsp:cNvPr id="0" name=""/>
        <dsp:cNvSpPr/>
      </dsp:nvSpPr>
      <dsp:spPr>
        <a:xfrm rot="19553203">
          <a:off x="3456260" y="1280177"/>
          <a:ext cx="35880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>
        <a:off x="3465521" y="1421720"/>
        <a:ext cx="251160" cy="3340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642FE-0649-AF4E-A903-B6A7DE487E67}">
      <dsp:nvSpPr>
        <dsp:cNvPr id="0" name=""/>
        <dsp:cNvSpPr/>
      </dsp:nvSpPr>
      <dsp:spPr>
        <a:xfrm>
          <a:off x="3670483" y="0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Define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3977523" y="241602"/>
        <a:ext cx="1482517" cy="1166555"/>
      </dsp:txXfrm>
    </dsp:sp>
    <dsp:sp modelId="{83C8FD20-C609-6048-A5A8-D76C9249260D}">
      <dsp:nvSpPr>
        <dsp:cNvPr id="0" name=""/>
        <dsp:cNvSpPr/>
      </dsp:nvSpPr>
      <dsp:spPr>
        <a:xfrm rot="1933312">
          <a:off x="5652693" y="1268108"/>
          <a:ext cx="42208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>
        <a:off x="5662444" y="1345709"/>
        <a:ext cx="295456" cy="334075"/>
      </dsp:txXfrm>
    </dsp:sp>
    <dsp:sp modelId="{60F62DDA-327D-D142-B616-70ED788A17E2}">
      <dsp:nvSpPr>
        <dsp:cNvPr id="0" name=""/>
        <dsp:cNvSpPr/>
      </dsp:nvSpPr>
      <dsp:spPr>
        <a:xfrm>
          <a:off x="5980599" y="1455989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Teach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6287639" y="1697591"/>
        <a:ext cx="1482517" cy="1166555"/>
      </dsp:txXfrm>
    </dsp:sp>
    <dsp:sp modelId="{018EE35C-5CD7-0D44-A9C5-1499B1A5DB7B}">
      <dsp:nvSpPr>
        <dsp:cNvPr id="0" name=""/>
        <dsp:cNvSpPr/>
      </dsp:nvSpPr>
      <dsp:spPr>
        <a:xfrm rot="6479980">
          <a:off x="6393719" y="3259149"/>
          <a:ext cx="42125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6476432" y="3310413"/>
        <a:ext cx="294875" cy="334075"/>
      </dsp:txXfrm>
    </dsp:sp>
    <dsp:sp modelId="{C9F4245C-5335-1E45-A165-3C7D03B0E3A1}">
      <dsp:nvSpPr>
        <dsp:cNvPr id="0" name=""/>
        <dsp:cNvSpPr/>
      </dsp:nvSpPr>
      <dsp:spPr>
        <a:xfrm>
          <a:off x="5215669" y="3810249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Prompt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5522709" y="4051851"/>
        <a:ext cx="1482517" cy="1166555"/>
      </dsp:txXfrm>
    </dsp:sp>
    <dsp:sp modelId="{C50C08BA-8CB4-4446-8A3F-228C46E38D00}">
      <dsp:nvSpPr>
        <dsp:cNvPr id="0" name=""/>
        <dsp:cNvSpPr/>
      </dsp:nvSpPr>
      <dsp:spPr>
        <a:xfrm rot="10800001">
          <a:off x="4590864" y="4356732"/>
          <a:ext cx="441528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4723322" y="4468091"/>
        <a:ext cx="309070" cy="334075"/>
      </dsp:txXfrm>
    </dsp:sp>
    <dsp:sp modelId="{0BFE5E2A-3870-3448-AF57-D6C82A555587}">
      <dsp:nvSpPr>
        <dsp:cNvPr id="0" name=""/>
        <dsp:cNvSpPr/>
      </dsp:nvSpPr>
      <dsp:spPr>
        <a:xfrm>
          <a:off x="2285998" y="3810248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Monitor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2593038" y="4051850"/>
        <a:ext cx="1482517" cy="1166555"/>
      </dsp:txXfrm>
    </dsp:sp>
    <dsp:sp modelId="{E61C2143-43FC-DD40-8139-7F7FEF2DA174}">
      <dsp:nvSpPr>
        <dsp:cNvPr id="0" name=""/>
        <dsp:cNvSpPr/>
      </dsp:nvSpPr>
      <dsp:spPr>
        <a:xfrm rot="15120000">
          <a:off x="2744887" y="3190944"/>
          <a:ext cx="421246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2827600" y="3362397"/>
        <a:ext cx="294872" cy="334075"/>
      </dsp:txXfrm>
    </dsp:sp>
    <dsp:sp modelId="{7C3F7977-3137-6644-A70C-D66A8B47591F}">
      <dsp:nvSpPr>
        <dsp:cNvPr id="0" name=""/>
        <dsp:cNvSpPr/>
      </dsp:nvSpPr>
      <dsp:spPr>
        <a:xfrm>
          <a:off x="1521056" y="1455998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Evaluate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1828096" y="1697600"/>
        <a:ext cx="1482517" cy="1166555"/>
      </dsp:txXfrm>
    </dsp:sp>
    <dsp:sp modelId="{9C46DF65-2703-E047-83EA-5810BE3C0120}">
      <dsp:nvSpPr>
        <dsp:cNvPr id="0" name=""/>
        <dsp:cNvSpPr/>
      </dsp:nvSpPr>
      <dsp:spPr>
        <a:xfrm rot="19553203">
          <a:off x="3456260" y="1280177"/>
          <a:ext cx="35880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>
        <a:off x="3465521" y="1421720"/>
        <a:ext cx="251160" cy="3340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642FE-0649-AF4E-A903-B6A7DE487E67}">
      <dsp:nvSpPr>
        <dsp:cNvPr id="0" name=""/>
        <dsp:cNvSpPr/>
      </dsp:nvSpPr>
      <dsp:spPr>
        <a:xfrm>
          <a:off x="3670483" y="0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Define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3977523" y="241602"/>
        <a:ext cx="1482517" cy="1166555"/>
      </dsp:txXfrm>
    </dsp:sp>
    <dsp:sp modelId="{83C8FD20-C609-6048-A5A8-D76C9249260D}">
      <dsp:nvSpPr>
        <dsp:cNvPr id="0" name=""/>
        <dsp:cNvSpPr/>
      </dsp:nvSpPr>
      <dsp:spPr>
        <a:xfrm rot="1933312">
          <a:off x="5652693" y="1268108"/>
          <a:ext cx="42208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>
        <a:off x="5662444" y="1345709"/>
        <a:ext cx="295456" cy="334075"/>
      </dsp:txXfrm>
    </dsp:sp>
    <dsp:sp modelId="{60F62DDA-327D-D142-B616-70ED788A17E2}">
      <dsp:nvSpPr>
        <dsp:cNvPr id="0" name=""/>
        <dsp:cNvSpPr/>
      </dsp:nvSpPr>
      <dsp:spPr>
        <a:xfrm>
          <a:off x="5980599" y="1455989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Teach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6287639" y="1697591"/>
        <a:ext cx="1482517" cy="1166555"/>
      </dsp:txXfrm>
    </dsp:sp>
    <dsp:sp modelId="{018EE35C-5CD7-0D44-A9C5-1499B1A5DB7B}">
      <dsp:nvSpPr>
        <dsp:cNvPr id="0" name=""/>
        <dsp:cNvSpPr/>
      </dsp:nvSpPr>
      <dsp:spPr>
        <a:xfrm rot="6479980">
          <a:off x="6393719" y="3259149"/>
          <a:ext cx="42125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6476432" y="3310413"/>
        <a:ext cx="294875" cy="334075"/>
      </dsp:txXfrm>
    </dsp:sp>
    <dsp:sp modelId="{C9F4245C-5335-1E45-A165-3C7D03B0E3A1}">
      <dsp:nvSpPr>
        <dsp:cNvPr id="0" name=""/>
        <dsp:cNvSpPr/>
      </dsp:nvSpPr>
      <dsp:spPr>
        <a:xfrm>
          <a:off x="5215669" y="3810249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Prompt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5522709" y="4051851"/>
        <a:ext cx="1482517" cy="1166555"/>
      </dsp:txXfrm>
    </dsp:sp>
    <dsp:sp modelId="{C50C08BA-8CB4-4446-8A3F-228C46E38D00}">
      <dsp:nvSpPr>
        <dsp:cNvPr id="0" name=""/>
        <dsp:cNvSpPr/>
      </dsp:nvSpPr>
      <dsp:spPr>
        <a:xfrm rot="10800001">
          <a:off x="4590864" y="4356732"/>
          <a:ext cx="441528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4723322" y="4468091"/>
        <a:ext cx="309070" cy="334075"/>
      </dsp:txXfrm>
    </dsp:sp>
    <dsp:sp modelId="{0BFE5E2A-3870-3448-AF57-D6C82A555587}">
      <dsp:nvSpPr>
        <dsp:cNvPr id="0" name=""/>
        <dsp:cNvSpPr/>
      </dsp:nvSpPr>
      <dsp:spPr>
        <a:xfrm>
          <a:off x="2285998" y="3810248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Monitor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2593038" y="4051850"/>
        <a:ext cx="1482517" cy="1166555"/>
      </dsp:txXfrm>
    </dsp:sp>
    <dsp:sp modelId="{E61C2143-43FC-DD40-8139-7F7FEF2DA174}">
      <dsp:nvSpPr>
        <dsp:cNvPr id="0" name=""/>
        <dsp:cNvSpPr/>
      </dsp:nvSpPr>
      <dsp:spPr>
        <a:xfrm rot="15120000">
          <a:off x="2744887" y="3190944"/>
          <a:ext cx="421246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2827600" y="3362397"/>
        <a:ext cx="294872" cy="334075"/>
      </dsp:txXfrm>
    </dsp:sp>
    <dsp:sp modelId="{7C3F7977-3137-6644-A70C-D66A8B47591F}">
      <dsp:nvSpPr>
        <dsp:cNvPr id="0" name=""/>
        <dsp:cNvSpPr/>
      </dsp:nvSpPr>
      <dsp:spPr>
        <a:xfrm>
          <a:off x="1521056" y="1455998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Evaluate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1828096" y="1697600"/>
        <a:ext cx="1482517" cy="1166555"/>
      </dsp:txXfrm>
    </dsp:sp>
    <dsp:sp modelId="{9C46DF65-2703-E047-83EA-5810BE3C0120}">
      <dsp:nvSpPr>
        <dsp:cNvPr id="0" name=""/>
        <dsp:cNvSpPr/>
      </dsp:nvSpPr>
      <dsp:spPr>
        <a:xfrm rot="19553203">
          <a:off x="3456260" y="1280177"/>
          <a:ext cx="35880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>
        <a:off x="3465521" y="1421720"/>
        <a:ext cx="251160" cy="3340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642FE-0649-AF4E-A903-B6A7DE487E67}">
      <dsp:nvSpPr>
        <dsp:cNvPr id="0" name=""/>
        <dsp:cNvSpPr/>
      </dsp:nvSpPr>
      <dsp:spPr>
        <a:xfrm>
          <a:off x="3670483" y="0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Define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3977523" y="241602"/>
        <a:ext cx="1482517" cy="1166555"/>
      </dsp:txXfrm>
    </dsp:sp>
    <dsp:sp modelId="{83C8FD20-C609-6048-A5A8-D76C9249260D}">
      <dsp:nvSpPr>
        <dsp:cNvPr id="0" name=""/>
        <dsp:cNvSpPr/>
      </dsp:nvSpPr>
      <dsp:spPr>
        <a:xfrm rot="1933312">
          <a:off x="5652693" y="1268108"/>
          <a:ext cx="42208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>
        <a:off x="5662444" y="1345709"/>
        <a:ext cx="295456" cy="334075"/>
      </dsp:txXfrm>
    </dsp:sp>
    <dsp:sp modelId="{60F62DDA-327D-D142-B616-70ED788A17E2}">
      <dsp:nvSpPr>
        <dsp:cNvPr id="0" name=""/>
        <dsp:cNvSpPr/>
      </dsp:nvSpPr>
      <dsp:spPr>
        <a:xfrm>
          <a:off x="5980599" y="1455989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Teach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6287639" y="1697591"/>
        <a:ext cx="1482517" cy="1166555"/>
      </dsp:txXfrm>
    </dsp:sp>
    <dsp:sp modelId="{018EE35C-5CD7-0D44-A9C5-1499B1A5DB7B}">
      <dsp:nvSpPr>
        <dsp:cNvPr id="0" name=""/>
        <dsp:cNvSpPr/>
      </dsp:nvSpPr>
      <dsp:spPr>
        <a:xfrm rot="6479980">
          <a:off x="6393719" y="3259149"/>
          <a:ext cx="42125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6476432" y="3310413"/>
        <a:ext cx="294875" cy="334075"/>
      </dsp:txXfrm>
    </dsp:sp>
    <dsp:sp modelId="{C9F4245C-5335-1E45-A165-3C7D03B0E3A1}">
      <dsp:nvSpPr>
        <dsp:cNvPr id="0" name=""/>
        <dsp:cNvSpPr/>
      </dsp:nvSpPr>
      <dsp:spPr>
        <a:xfrm>
          <a:off x="5215669" y="3810249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Prompt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5522709" y="4051851"/>
        <a:ext cx="1482517" cy="1166555"/>
      </dsp:txXfrm>
    </dsp:sp>
    <dsp:sp modelId="{C50C08BA-8CB4-4446-8A3F-228C46E38D00}">
      <dsp:nvSpPr>
        <dsp:cNvPr id="0" name=""/>
        <dsp:cNvSpPr/>
      </dsp:nvSpPr>
      <dsp:spPr>
        <a:xfrm rot="10800001">
          <a:off x="4590864" y="4356732"/>
          <a:ext cx="441528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4723322" y="4468091"/>
        <a:ext cx="309070" cy="334075"/>
      </dsp:txXfrm>
    </dsp:sp>
    <dsp:sp modelId="{0BFE5E2A-3870-3448-AF57-D6C82A555587}">
      <dsp:nvSpPr>
        <dsp:cNvPr id="0" name=""/>
        <dsp:cNvSpPr/>
      </dsp:nvSpPr>
      <dsp:spPr>
        <a:xfrm>
          <a:off x="2285998" y="3810248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Monitor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2593038" y="4051850"/>
        <a:ext cx="1482517" cy="1166555"/>
      </dsp:txXfrm>
    </dsp:sp>
    <dsp:sp modelId="{E61C2143-43FC-DD40-8139-7F7FEF2DA174}">
      <dsp:nvSpPr>
        <dsp:cNvPr id="0" name=""/>
        <dsp:cNvSpPr/>
      </dsp:nvSpPr>
      <dsp:spPr>
        <a:xfrm rot="15120000">
          <a:off x="2744887" y="3190944"/>
          <a:ext cx="421246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2827600" y="3362397"/>
        <a:ext cx="294872" cy="334075"/>
      </dsp:txXfrm>
    </dsp:sp>
    <dsp:sp modelId="{7C3F7977-3137-6644-A70C-D66A8B47591F}">
      <dsp:nvSpPr>
        <dsp:cNvPr id="0" name=""/>
        <dsp:cNvSpPr/>
      </dsp:nvSpPr>
      <dsp:spPr>
        <a:xfrm>
          <a:off x="1521056" y="1455998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Evaluate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1828096" y="1697600"/>
        <a:ext cx="1482517" cy="1166555"/>
      </dsp:txXfrm>
    </dsp:sp>
    <dsp:sp modelId="{9C46DF65-2703-E047-83EA-5810BE3C0120}">
      <dsp:nvSpPr>
        <dsp:cNvPr id="0" name=""/>
        <dsp:cNvSpPr/>
      </dsp:nvSpPr>
      <dsp:spPr>
        <a:xfrm rot="19553203">
          <a:off x="3456260" y="1280177"/>
          <a:ext cx="35880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>
        <a:off x="3465521" y="1421720"/>
        <a:ext cx="251160" cy="3340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642FE-0649-AF4E-A903-B6A7DE487E67}">
      <dsp:nvSpPr>
        <dsp:cNvPr id="0" name=""/>
        <dsp:cNvSpPr/>
      </dsp:nvSpPr>
      <dsp:spPr>
        <a:xfrm>
          <a:off x="3670483" y="0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Define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3977523" y="241602"/>
        <a:ext cx="1482517" cy="1166555"/>
      </dsp:txXfrm>
    </dsp:sp>
    <dsp:sp modelId="{83C8FD20-C609-6048-A5A8-D76C9249260D}">
      <dsp:nvSpPr>
        <dsp:cNvPr id="0" name=""/>
        <dsp:cNvSpPr/>
      </dsp:nvSpPr>
      <dsp:spPr>
        <a:xfrm rot="1933312">
          <a:off x="5652693" y="1268108"/>
          <a:ext cx="42208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>
        <a:off x="5662444" y="1345709"/>
        <a:ext cx="295456" cy="334075"/>
      </dsp:txXfrm>
    </dsp:sp>
    <dsp:sp modelId="{60F62DDA-327D-D142-B616-70ED788A17E2}">
      <dsp:nvSpPr>
        <dsp:cNvPr id="0" name=""/>
        <dsp:cNvSpPr/>
      </dsp:nvSpPr>
      <dsp:spPr>
        <a:xfrm>
          <a:off x="5980599" y="1455989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Teach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6287639" y="1697591"/>
        <a:ext cx="1482517" cy="1166555"/>
      </dsp:txXfrm>
    </dsp:sp>
    <dsp:sp modelId="{018EE35C-5CD7-0D44-A9C5-1499B1A5DB7B}">
      <dsp:nvSpPr>
        <dsp:cNvPr id="0" name=""/>
        <dsp:cNvSpPr/>
      </dsp:nvSpPr>
      <dsp:spPr>
        <a:xfrm rot="6479980">
          <a:off x="6393719" y="3259149"/>
          <a:ext cx="42125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6476432" y="3310413"/>
        <a:ext cx="294875" cy="334075"/>
      </dsp:txXfrm>
    </dsp:sp>
    <dsp:sp modelId="{C9F4245C-5335-1E45-A165-3C7D03B0E3A1}">
      <dsp:nvSpPr>
        <dsp:cNvPr id="0" name=""/>
        <dsp:cNvSpPr/>
      </dsp:nvSpPr>
      <dsp:spPr>
        <a:xfrm>
          <a:off x="5215669" y="3810249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Prompt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5522709" y="4051851"/>
        <a:ext cx="1482517" cy="1166555"/>
      </dsp:txXfrm>
    </dsp:sp>
    <dsp:sp modelId="{C50C08BA-8CB4-4446-8A3F-228C46E38D00}">
      <dsp:nvSpPr>
        <dsp:cNvPr id="0" name=""/>
        <dsp:cNvSpPr/>
      </dsp:nvSpPr>
      <dsp:spPr>
        <a:xfrm rot="10800001">
          <a:off x="4590864" y="4356732"/>
          <a:ext cx="441528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4723322" y="4468091"/>
        <a:ext cx="309070" cy="334075"/>
      </dsp:txXfrm>
    </dsp:sp>
    <dsp:sp modelId="{0BFE5E2A-3870-3448-AF57-D6C82A555587}">
      <dsp:nvSpPr>
        <dsp:cNvPr id="0" name=""/>
        <dsp:cNvSpPr/>
      </dsp:nvSpPr>
      <dsp:spPr>
        <a:xfrm>
          <a:off x="2285998" y="3810248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Monitor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2593038" y="4051850"/>
        <a:ext cx="1482517" cy="1166555"/>
      </dsp:txXfrm>
    </dsp:sp>
    <dsp:sp modelId="{E61C2143-43FC-DD40-8139-7F7FEF2DA174}">
      <dsp:nvSpPr>
        <dsp:cNvPr id="0" name=""/>
        <dsp:cNvSpPr/>
      </dsp:nvSpPr>
      <dsp:spPr>
        <a:xfrm rot="15120000">
          <a:off x="2744887" y="3190944"/>
          <a:ext cx="421246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2827600" y="3362397"/>
        <a:ext cx="294872" cy="334075"/>
      </dsp:txXfrm>
    </dsp:sp>
    <dsp:sp modelId="{7C3F7977-3137-6644-A70C-D66A8B47591F}">
      <dsp:nvSpPr>
        <dsp:cNvPr id="0" name=""/>
        <dsp:cNvSpPr/>
      </dsp:nvSpPr>
      <dsp:spPr>
        <a:xfrm>
          <a:off x="1521056" y="1455998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Evaluate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1828096" y="1697600"/>
        <a:ext cx="1482517" cy="1166555"/>
      </dsp:txXfrm>
    </dsp:sp>
    <dsp:sp modelId="{9C46DF65-2703-E047-83EA-5810BE3C0120}">
      <dsp:nvSpPr>
        <dsp:cNvPr id="0" name=""/>
        <dsp:cNvSpPr/>
      </dsp:nvSpPr>
      <dsp:spPr>
        <a:xfrm rot="19553203">
          <a:off x="3456260" y="1280177"/>
          <a:ext cx="35880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>
        <a:off x="3465521" y="1421720"/>
        <a:ext cx="251160" cy="3340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642FE-0649-AF4E-A903-B6A7DE487E67}">
      <dsp:nvSpPr>
        <dsp:cNvPr id="0" name=""/>
        <dsp:cNvSpPr/>
      </dsp:nvSpPr>
      <dsp:spPr>
        <a:xfrm>
          <a:off x="3670483" y="0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Define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3977523" y="241602"/>
        <a:ext cx="1482517" cy="1166555"/>
      </dsp:txXfrm>
    </dsp:sp>
    <dsp:sp modelId="{83C8FD20-C609-6048-A5A8-D76C9249260D}">
      <dsp:nvSpPr>
        <dsp:cNvPr id="0" name=""/>
        <dsp:cNvSpPr/>
      </dsp:nvSpPr>
      <dsp:spPr>
        <a:xfrm rot="1933312">
          <a:off x="5652693" y="1268108"/>
          <a:ext cx="42208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>
        <a:off x="5662444" y="1345709"/>
        <a:ext cx="295456" cy="334075"/>
      </dsp:txXfrm>
    </dsp:sp>
    <dsp:sp modelId="{60F62DDA-327D-D142-B616-70ED788A17E2}">
      <dsp:nvSpPr>
        <dsp:cNvPr id="0" name=""/>
        <dsp:cNvSpPr/>
      </dsp:nvSpPr>
      <dsp:spPr>
        <a:xfrm>
          <a:off x="5980599" y="1455989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Teach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6287639" y="1697591"/>
        <a:ext cx="1482517" cy="1166555"/>
      </dsp:txXfrm>
    </dsp:sp>
    <dsp:sp modelId="{018EE35C-5CD7-0D44-A9C5-1499B1A5DB7B}">
      <dsp:nvSpPr>
        <dsp:cNvPr id="0" name=""/>
        <dsp:cNvSpPr/>
      </dsp:nvSpPr>
      <dsp:spPr>
        <a:xfrm rot="6479980">
          <a:off x="6393719" y="3259149"/>
          <a:ext cx="42125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6476432" y="3310413"/>
        <a:ext cx="294875" cy="334075"/>
      </dsp:txXfrm>
    </dsp:sp>
    <dsp:sp modelId="{C9F4245C-5335-1E45-A165-3C7D03B0E3A1}">
      <dsp:nvSpPr>
        <dsp:cNvPr id="0" name=""/>
        <dsp:cNvSpPr/>
      </dsp:nvSpPr>
      <dsp:spPr>
        <a:xfrm>
          <a:off x="5215669" y="3810249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Prompt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5522709" y="4051851"/>
        <a:ext cx="1482517" cy="1166555"/>
      </dsp:txXfrm>
    </dsp:sp>
    <dsp:sp modelId="{C50C08BA-8CB4-4446-8A3F-228C46E38D00}">
      <dsp:nvSpPr>
        <dsp:cNvPr id="0" name=""/>
        <dsp:cNvSpPr/>
      </dsp:nvSpPr>
      <dsp:spPr>
        <a:xfrm rot="10800001">
          <a:off x="4590864" y="4356732"/>
          <a:ext cx="441528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4723322" y="4468091"/>
        <a:ext cx="309070" cy="334075"/>
      </dsp:txXfrm>
    </dsp:sp>
    <dsp:sp modelId="{0BFE5E2A-3870-3448-AF57-D6C82A555587}">
      <dsp:nvSpPr>
        <dsp:cNvPr id="0" name=""/>
        <dsp:cNvSpPr/>
      </dsp:nvSpPr>
      <dsp:spPr>
        <a:xfrm>
          <a:off x="2285998" y="3810248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Monitor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2593038" y="4051850"/>
        <a:ext cx="1482517" cy="1166555"/>
      </dsp:txXfrm>
    </dsp:sp>
    <dsp:sp modelId="{E61C2143-43FC-DD40-8139-7F7FEF2DA174}">
      <dsp:nvSpPr>
        <dsp:cNvPr id="0" name=""/>
        <dsp:cNvSpPr/>
      </dsp:nvSpPr>
      <dsp:spPr>
        <a:xfrm rot="15120000">
          <a:off x="2744887" y="3190944"/>
          <a:ext cx="421246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 rot="10800000">
        <a:off x="2827600" y="3362397"/>
        <a:ext cx="294872" cy="334075"/>
      </dsp:txXfrm>
    </dsp:sp>
    <dsp:sp modelId="{7C3F7977-3137-6644-A70C-D66A8B47591F}">
      <dsp:nvSpPr>
        <dsp:cNvPr id="0" name=""/>
        <dsp:cNvSpPr/>
      </dsp:nvSpPr>
      <dsp:spPr>
        <a:xfrm>
          <a:off x="1521056" y="1455998"/>
          <a:ext cx="2096597" cy="1649759"/>
        </a:xfrm>
        <a:prstGeom prst="ellipse">
          <a:avLst/>
        </a:prstGeom>
        <a:solidFill>
          <a:schemeClr val="bg1"/>
        </a:solidFill>
        <a:ln w="38100" cmpd="sng">
          <a:solidFill>
            <a:srgbClr val="008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rgbClr val="008000"/>
              </a:solidFill>
              <a:latin typeface="+mn-lt"/>
            </a:rPr>
            <a:t>Evaluate</a:t>
          </a:r>
          <a:endParaRPr lang="en-US" sz="3000" b="1" kern="1200" dirty="0">
            <a:solidFill>
              <a:srgbClr val="008000"/>
            </a:solidFill>
            <a:latin typeface="+mn-lt"/>
          </a:endParaRPr>
        </a:p>
      </dsp:txBody>
      <dsp:txXfrm>
        <a:off x="1828096" y="1697600"/>
        <a:ext cx="1482517" cy="1166555"/>
      </dsp:txXfrm>
    </dsp:sp>
    <dsp:sp modelId="{9C46DF65-2703-E047-83EA-5810BE3C0120}">
      <dsp:nvSpPr>
        <dsp:cNvPr id="0" name=""/>
        <dsp:cNvSpPr/>
      </dsp:nvSpPr>
      <dsp:spPr>
        <a:xfrm rot="19553203">
          <a:off x="3456260" y="1280177"/>
          <a:ext cx="358800" cy="556793"/>
        </a:xfrm>
        <a:prstGeom prst="rightArrow">
          <a:avLst>
            <a:gd name="adj1" fmla="val 60000"/>
            <a:gd name="adj2" fmla="val 50000"/>
          </a:avLst>
        </a:prstGeom>
        <a:solidFill>
          <a:srgbClr val="00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>
            <a:latin typeface="+mn-lt"/>
          </a:endParaRPr>
        </a:p>
      </dsp:txBody>
      <dsp:txXfrm>
        <a:off x="3465521" y="1421720"/>
        <a:ext cx="251160" cy="3340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Relationship Id="rId2" Type="http://schemas.openxmlformats.org/officeDocument/2006/relationships/image" Target="../media/image5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</a:defRPr>
            </a:lvl1pPr>
          </a:lstStyle>
          <a:p>
            <a:pPr>
              <a:defRPr/>
            </a:pPr>
            <a:fld id="{59A0837B-EFC4-B14E-A384-B25E1D18D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95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8" charset="0"/>
              </a:defRPr>
            </a:lvl1pPr>
          </a:lstStyle>
          <a:p>
            <a:pPr>
              <a:defRPr/>
            </a:pPr>
            <a:fld id="{7C815DC9-AE46-024B-9D9C-C031869FF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35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ヒラギノ角ゴ Pro W3" pitchFamily="-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ヒラギノ角ゴ Pro W3" pitchFamily="-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ヒラギノ角ゴ Pro W3" pitchFamily="-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>
              <a:buFontTx/>
              <a:buNone/>
            </a:pPr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5ACD24-F3E1-7541-A3C0-23C2C100C846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75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Times New Roman" pitchFamily="-1" charset="0"/>
                <a:ea typeface="ＭＳ Ｐゴシック" pitchFamily="-108" charset="-128"/>
                <a:cs typeface="ＭＳ Ｐゴシック" pitchFamily="-108" charset="-128"/>
              </a:rPr>
              <a:t>NOTICE GREEN GOES</a:t>
            </a:r>
            <a:r>
              <a:rPr lang="en-US" dirty="0" smtClean="0">
                <a:latin typeface="Times New Roman" pitchFamily="-1" charset="0"/>
                <a:ea typeface="ＭＳ Ｐゴシック" pitchFamily="-108" charset="-128"/>
                <a:cs typeface="ＭＳ Ｐゴシック" pitchFamily="-108" charset="-128"/>
              </a:rPr>
              <a:t> FOR </a:t>
            </a:r>
            <a:r>
              <a:rPr lang="en-US" dirty="0">
                <a:latin typeface="Times New Roman" pitchFamily="-1" charset="0"/>
                <a:ea typeface="ＭＳ Ｐゴシック" pitchFamily="-108" charset="-128"/>
                <a:cs typeface="ＭＳ Ｐゴシック" pitchFamily="-108" charset="-128"/>
              </a:rPr>
              <a:t>“ALL”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1C5D91-F66F-8546-B6AD-4561DD8ADAD9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900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0EEC8B-33CA-6745-BBE1-65C7940A6207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" charset="0"/>
              </a:rPr>
              <a:t>SAY: </a:t>
            </a:r>
            <a:r>
              <a:rPr lang="en-US" i="1">
                <a:latin typeface="Arial" pitchFamily="-1" charset="0"/>
              </a:rPr>
              <a:t>In general, the implementation of a school-wide PBS approach at the school level is built around five main implementation steps.</a:t>
            </a:r>
            <a:endParaRPr lang="en-US">
              <a:latin typeface="Arial" pitchFamily="-1" charset="0"/>
            </a:endParaRPr>
          </a:p>
          <a:p>
            <a:pPr eaLnBrk="1" hangingPunct="1"/>
            <a:endParaRPr lang="en-US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510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E072F8-D544-2C4E-BFCF-3A1338F84711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89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E072F8-D544-2C4E-BFCF-3A1338F84711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60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0B6D77-3AE2-A849-9508-127AA66024A5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Times New Roman" pitchFamily="-1" charset="0"/>
                <a:ea typeface="ＭＳ Ｐゴシック" pitchFamily="-108" charset="-128"/>
                <a:cs typeface="ＭＳ Ｐゴシック" pitchFamily="-108" charset="-128"/>
              </a:rPr>
              <a:t>1. Note for myself—make sure there is an electronic version of blank matrix for teams to use (or can they manage to make a table???) </a:t>
            </a:r>
          </a:p>
        </p:txBody>
      </p:sp>
    </p:spTree>
    <p:extLst>
      <p:ext uri="{BB962C8B-B14F-4D97-AF65-F5344CB8AC3E}">
        <p14:creationId xmlns:p14="http://schemas.microsoft.com/office/powerpoint/2010/main" val="2111711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E80D43-493E-5947-908F-465A062BA8BD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4039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4CDDA-D6A6-514A-8580-22423DAB8283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181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AC9AF2-F1A4-DA4C-BC7C-B8F326A5CB20}" type="slidenum">
              <a:rPr lang="en-US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Sarah</a:t>
            </a:r>
          </a:p>
        </p:txBody>
      </p:sp>
    </p:spTree>
    <p:extLst>
      <p:ext uri="{BB962C8B-B14F-4D97-AF65-F5344CB8AC3E}">
        <p14:creationId xmlns:p14="http://schemas.microsoft.com/office/powerpoint/2010/main" val="1081057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7800C4-011D-6040-BDD6-375B1D8D8DD4}" type="slidenum">
              <a:rPr lang="en-US">
                <a:solidFill>
                  <a:srgbClr val="000000"/>
                </a:solidFill>
                <a:latin typeface="Times New Roman" pitchFamily="-1" charset="0"/>
                <a:ea typeface="Arial" pitchFamily="-1" charset="0"/>
                <a:cs typeface="Arial" pitchFamily="-1" charset="0"/>
              </a:rPr>
              <a:pPr/>
              <a:t>26</a:t>
            </a:fld>
            <a:endParaRPr lang="en-US">
              <a:solidFill>
                <a:srgbClr val="000000"/>
              </a:solidFill>
              <a:latin typeface="Times New Roman" pitchFamily="-1" charset="0"/>
              <a:ea typeface="Arial" pitchFamily="-1" charset="0"/>
              <a:cs typeface="Arial" pitchFamily="-1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Times New Roman" pitchFamily="-1" charset="0"/>
                <a:ea typeface="ＭＳ Ｐゴシック" pitchFamily="-108" charset="-128"/>
                <a:cs typeface="ＭＳ Ｐゴシック" pitchFamily="-108" charset="-128"/>
              </a:rPr>
              <a:t>1. Added this slide</a:t>
            </a:r>
          </a:p>
        </p:txBody>
      </p:sp>
    </p:spTree>
    <p:extLst>
      <p:ext uri="{BB962C8B-B14F-4D97-AF65-F5344CB8AC3E}">
        <p14:creationId xmlns:p14="http://schemas.microsoft.com/office/powerpoint/2010/main" val="6745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1. I added this George example as it included electronic communications too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A20211-EB4E-E74C-BE27-DBED12C7BE20}" type="slidenum">
              <a:rPr lang="en-US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D542E-2B52-AF43-9D4E-7CC125DE2899}" type="slidenum">
              <a:rPr lang="en-US">
                <a:solidFill>
                  <a:srgbClr val="000000"/>
                </a:solidFill>
                <a:latin typeface="Arial" pitchFamily="-1" charset="0"/>
              </a:rPr>
              <a:pPr/>
              <a:t>5</a:t>
            </a:fld>
            <a:endParaRPr lang="en-US">
              <a:solidFill>
                <a:srgbClr val="000000"/>
              </a:solidFill>
              <a:latin typeface="Arial" pitchFamily="-1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25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407526-53A9-9E48-8ADA-03118C31D306}" type="slidenum">
              <a:rPr lang="en-US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9584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D542E-2B52-AF43-9D4E-7CC125DE2899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13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AC9AF2-F1A4-DA4C-BC7C-B8F326A5CB20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Sarah</a:t>
            </a:r>
          </a:p>
        </p:txBody>
      </p:sp>
    </p:spTree>
    <p:extLst>
      <p:ext uri="{BB962C8B-B14F-4D97-AF65-F5344CB8AC3E}">
        <p14:creationId xmlns:p14="http://schemas.microsoft.com/office/powerpoint/2010/main" val="2119775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1. Check on amount of time for this activity? </a:t>
            </a: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11BA9-C66E-9E42-B7BE-704DD1B55CFD}" type="slidenum">
              <a:rPr lang="en-US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79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1. Just a note for myself—make sure we have a blank cool tool and blank lesson plan template in appendices </a:t>
            </a: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B244E5-04EB-2D45-ACE5-B3B77211BDD6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07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CB6DED-DE99-9F4C-B06D-5D55FB42E198}" type="slidenum">
              <a:rPr lang="en-US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3342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2EA215-562E-BA47-A405-E5FE724E77DE}" type="slidenum">
              <a:rPr lang="en-US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9604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AC9AF2-F1A4-DA4C-BC7C-B8F326A5CB20}" type="slidenum">
              <a:rPr lang="en-US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Sarah</a:t>
            </a:r>
          </a:p>
        </p:txBody>
      </p:sp>
    </p:spTree>
    <p:extLst>
      <p:ext uri="{BB962C8B-B14F-4D97-AF65-F5344CB8AC3E}">
        <p14:creationId xmlns:p14="http://schemas.microsoft.com/office/powerpoint/2010/main" val="3237870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BEC2F3-12A2-5B4C-A35C-6005E18473AB}" type="slidenum">
              <a:rPr lang="en-US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077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David Douglas H.S. September 2009 (Rob’s alma mater!)</a:t>
            </a: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E9D106-79A5-174C-BC64-6DBE8AD988C7}" type="slidenum">
              <a:rPr lang="en-US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56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>
              <a:buFontTx/>
              <a:buNone/>
            </a:pPr>
            <a:r>
              <a:rPr lang="en-US" dirty="0" smtClean="0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Add</a:t>
            </a:r>
            <a:r>
              <a:rPr lang="en-US" baseline="0" dirty="0" smtClean="0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 trainer names for your event</a:t>
            </a:r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5ACD24-F3E1-7541-A3C0-23C2C100C846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67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84ACAC-3FF2-9F4C-862A-BAB35C62C51F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86435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D88EF7-CD6C-954E-9AF9-0572388BEF73}" type="slidenum">
              <a:rPr lang="en-US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9727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1. These are terrific! I wonder if we can get a few examples from the schools we are currently working with (a couple are already implementing to some extent…) </a:t>
            </a: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655283-0F13-9946-9AC9-B33F966B30C3}" type="slidenum">
              <a:rPr lang="en-US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51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92665E-A039-B240-85F1-68872AD04DC7}" type="slidenum">
              <a:rPr lang="en-US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05353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8FCB6B-AFD3-3C43-B1CD-3E91718DE84A}" type="slidenum">
              <a:rPr lang="en-US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13787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AC9AF2-F1A4-DA4C-BC7C-B8F326A5CB20}" type="slidenum">
              <a:rPr lang="en-US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Sarah</a:t>
            </a:r>
          </a:p>
        </p:txBody>
      </p:sp>
    </p:spTree>
    <p:extLst>
      <p:ext uri="{BB962C8B-B14F-4D97-AF65-F5344CB8AC3E}">
        <p14:creationId xmlns:p14="http://schemas.microsoft.com/office/powerpoint/2010/main" val="2692846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AC9AF2-F1A4-DA4C-BC7C-B8F326A5CB20}" type="slidenum">
              <a:rPr lang="en-US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Sarah</a:t>
            </a:r>
          </a:p>
        </p:txBody>
      </p:sp>
    </p:spTree>
    <p:extLst>
      <p:ext uri="{BB962C8B-B14F-4D97-AF65-F5344CB8AC3E}">
        <p14:creationId xmlns:p14="http://schemas.microsoft.com/office/powerpoint/2010/main" val="10763485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1. I added this slide too—what do you think? </a:t>
            </a: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AF4387-EA0E-CE42-9B75-4BEF7C48DCA0}" type="slidenum">
              <a:rPr lang="en-US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35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AC9AF2-F1A4-DA4C-BC7C-B8F326A5CB20}" type="slidenum">
              <a:rPr lang="en-US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Sarah</a:t>
            </a:r>
          </a:p>
        </p:txBody>
      </p:sp>
    </p:spTree>
    <p:extLst>
      <p:ext uri="{BB962C8B-B14F-4D97-AF65-F5344CB8AC3E}">
        <p14:creationId xmlns:p14="http://schemas.microsoft.com/office/powerpoint/2010/main" val="11266680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dirty="0" smtClean="0">
                <a:latin typeface="Arial" pitchFamily="-83" charset="0"/>
                <a:ea typeface="ＭＳ Ｐゴシック" pitchFamily="-108" charset="-128"/>
                <a:cs typeface="ＭＳ Ｐゴシック" pitchFamily="-108" charset="-128"/>
              </a:rPr>
              <a:t>Explicitly teaching social skills school-wide: Using a matrix to guide instruction.  Intervention in School and Clinic, 47, 259-266. </a:t>
            </a:r>
            <a:r>
              <a:rPr lang="en-US" sz="1000" dirty="0" err="1" smtClean="0">
                <a:solidFill>
                  <a:srgbClr val="333300"/>
                </a:solidFill>
                <a:latin typeface="Arial" pitchFamily="-83" charset="0"/>
                <a:ea typeface="ＭＳ Ｐゴシック" pitchFamily="-108" charset="-128"/>
                <a:cs typeface="ＭＳ Ｐゴシック" pitchFamily="-108" charset="-128"/>
              </a:rPr>
              <a:t>doi</a:t>
            </a:r>
            <a:r>
              <a:rPr lang="en-US" sz="1000" dirty="0" smtClean="0">
                <a:solidFill>
                  <a:srgbClr val="333300"/>
                </a:solidFill>
                <a:latin typeface="Arial" pitchFamily="-83" charset="0"/>
                <a:ea typeface="ＭＳ Ｐゴシック" pitchFamily="-108" charset="-128"/>
                <a:cs typeface="ＭＳ Ｐゴシック" pitchFamily="-108" charset="-128"/>
              </a:rPr>
              <a:t>: 10.1177/1053451211430121</a:t>
            </a:r>
          </a:p>
          <a:p>
            <a:endParaRPr lang="en-US" sz="1000" dirty="0" smtClean="0">
              <a:solidFill>
                <a:srgbClr val="333300"/>
              </a:solidFill>
              <a:latin typeface="Arial" pitchFamily="-83" charset="0"/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1000" dirty="0" smtClean="0">
                <a:solidFill>
                  <a:srgbClr val="333300"/>
                </a:solidFill>
                <a:latin typeface="Arial" pitchFamily="-83" charset="0"/>
                <a:ea typeface="ＭＳ Ｐゴシック" pitchFamily="-108" charset="-128"/>
                <a:cs typeface="ＭＳ Ｐゴシック" pitchFamily="-108" charset="-128"/>
              </a:rPr>
              <a:t>The last authors were folks from the central MA cohort of PBIS schools we trained!!!!!</a:t>
            </a:r>
          </a:p>
          <a:p>
            <a:endParaRPr lang="en-US" dirty="0" smtClean="0">
              <a:latin typeface="Arial" pitchFamily="-83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C669A0-F141-924F-A964-619E14B1D41F}" type="slidenum">
              <a:rPr lang="en-US" smtClean="0">
                <a:solidFill>
                  <a:srgbClr val="000000"/>
                </a:solidFill>
                <a:latin typeface="Arial" pitchFamily="-83" charset="0"/>
              </a:rPr>
              <a:pPr/>
              <a:t>57</a:t>
            </a:fld>
            <a:endParaRPr lang="en-US" smtClean="0">
              <a:solidFill>
                <a:srgbClr val="000000"/>
              </a:solidFill>
              <a:latin typeface="Arial" pitchFamily="-8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73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A3A8AA-6ACE-AE42-A9F6-8D864995452C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19056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D542E-2B52-AF43-9D4E-7CC125DE2899}" type="slidenum">
              <a:rPr lang="en-US">
                <a:solidFill>
                  <a:srgbClr val="000000"/>
                </a:solidFill>
              </a:rPr>
              <a:pPr/>
              <a:t>59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33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E072F8-D544-2C4E-BFCF-3A1338F84711}" type="slidenum">
              <a:rPr lang="en-US">
                <a:solidFill>
                  <a:srgbClr val="000000"/>
                </a:solidFill>
              </a:rPr>
              <a:pPr/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7813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AC9AF2-F1A4-DA4C-BC7C-B8F326A5CB20}" type="slidenum">
              <a:rPr lang="en-US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Sarah</a:t>
            </a:r>
          </a:p>
        </p:txBody>
      </p:sp>
    </p:spTree>
    <p:extLst>
      <p:ext uri="{BB962C8B-B14F-4D97-AF65-F5344CB8AC3E}">
        <p14:creationId xmlns:p14="http://schemas.microsoft.com/office/powerpoint/2010/main" val="21076007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Times New Roman" pitchFamily="-1" charset="0"/>
                <a:ea typeface="ＭＳ Ｐゴシック" pitchFamily="-108" charset="-128"/>
                <a:cs typeface="ＭＳ Ｐゴシック" pitchFamily="-108" charset="-128"/>
              </a:rPr>
              <a:t>1. Added this example </a:t>
            </a:r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A57F2D-9414-5449-B017-A3EE0C9CB464}" type="slidenum">
              <a:rPr lang="en-US">
                <a:solidFill>
                  <a:srgbClr val="000000"/>
                </a:solidFill>
                <a:latin typeface="Times New Roman" pitchFamily="-1" charset="0"/>
                <a:ea typeface="Arial" pitchFamily="-1" charset="0"/>
                <a:cs typeface="Arial" pitchFamily="-1" charset="0"/>
              </a:rPr>
              <a:pPr/>
              <a:t>66</a:t>
            </a:fld>
            <a:endParaRPr lang="en-US">
              <a:solidFill>
                <a:srgbClr val="000000"/>
              </a:solidFill>
              <a:latin typeface="Times New Roman" pitchFamily="-1" charset="0"/>
              <a:ea typeface="Arial" pitchFamily="-1" charset="0"/>
              <a:cs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062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D542E-2B52-AF43-9D4E-7CC125DE2899}" type="slidenum">
              <a:rPr lang="en-US">
                <a:solidFill>
                  <a:srgbClr val="000000"/>
                </a:solidFill>
              </a:rPr>
              <a:pPr/>
              <a:t>67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891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1. I added this slide too—what do you think? </a:t>
            </a:r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AF4387-EA0E-CE42-9B75-4BEF7C48DCA0}" type="slidenum">
              <a:rPr lang="en-US">
                <a:solidFill>
                  <a:srgbClr val="000000"/>
                </a:solidFill>
              </a:rPr>
              <a:pPr/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134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AC9AF2-F1A4-DA4C-BC7C-B8F326A5CB20}" type="slidenum">
              <a:rPr lang="en-US">
                <a:solidFill>
                  <a:srgbClr val="000000"/>
                </a:solidFill>
              </a:rPr>
              <a:pPr/>
              <a:t>73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Sarah</a:t>
            </a:r>
          </a:p>
        </p:txBody>
      </p:sp>
    </p:spTree>
    <p:extLst>
      <p:ext uri="{BB962C8B-B14F-4D97-AF65-F5344CB8AC3E}">
        <p14:creationId xmlns:p14="http://schemas.microsoft.com/office/powerpoint/2010/main" val="905991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E072F8-D544-2C4E-BFCF-3A1338F84711}" type="slidenum">
              <a:rPr lang="en-US">
                <a:solidFill>
                  <a:srgbClr val="000000"/>
                </a:solidFill>
              </a:rPr>
              <a:pPr/>
              <a:t>74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117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Notes</a:t>
            </a:r>
            <a:r>
              <a:rPr lang="en-US" dirty="0" smtClean="0"/>
              <a:t>:</a:t>
            </a:r>
          </a:p>
          <a:p>
            <a:pPr marL="0" lvl="2" defTabSz="952073">
              <a:defRPr/>
            </a:pPr>
            <a:r>
              <a:rPr lang="en-US" dirty="0" smtClean="0"/>
              <a:t>Be sure to emphasize that verbal should always be tied to any  tangible / privilege</a:t>
            </a:r>
            <a:endParaRPr lang="en-US" dirty="0"/>
          </a:p>
          <a:p>
            <a:pPr marL="535541" indent="-535541">
              <a:buFont typeface="+mj-lt"/>
              <a:buAutoNum type="arabicPeriod"/>
            </a:pPr>
            <a:r>
              <a:rPr lang="en-US" dirty="0"/>
              <a:t>Some acknowledgements will be used </a:t>
            </a:r>
            <a:r>
              <a:rPr lang="en-US" b="1" dirty="0"/>
              <a:t>daily </a:t>
            </a:r>
            <a:r>
              <a:rPr lang="en-US" dirty="0"/>
              <a:t>-  “high frequency” acknowledgements Coupons to the school store, daily announcements over the P.A.</a:t>
            </a:r>
          </a:p>
          <a:p>
            <a:pPr marL="535541" indent="-535541" defTabSz="952073">
              <a:buFont typeface="+mj-lt"/>
              <a:buAutoNum type="arabicPeriod"/>
              <a:defRPr/>
            </a:pPr>
            <a:r>
              <a:rPr lang="en-US" dirty="0"/>
              <a:t>Other types of  acknowledgements will be used </a:t>
            </a:r>
            <a:r>
              <a:rPr lang="en-US" b="1" dirty="0"/>
              <a:t>intermediately</a:t>
            </a:r>
            <a:r>
              <a:rPr lang="en-US" dirty="0"/>
              <a:t> (weekly, quarterly) These are used less frequently (weekly, quarterly) to acknowledge students on a bigger level.  Student of the Month, class pizza party for good attendance</a:t>
            </a:r>
          </a:p>
          <a:p>
            <a:pPr marL="535541" indent="-535541" defTabSz="952073">
              <a:buFont typeface="+mj-lt"/>
              <a:buAutoNum type="arabicPeriod"/>
              <a:defRPr/>
            </a:pPr>
            <a:r>
              <a:rPr lang="en-US" b="1" dirty="0"/>
              <a:t>Larger celebrations</a:t>
            </a:r>
            <a:r>
              <a:rPr lang="en-US" dirty="0"/>
              <a:t> will be used a few times a year to acknowledge student behavior Typically include larger groups of students (i.e., the freshmen class, whole school). Honors banquet, end of the year assembly/picnic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CA71DF-DDC1-4E6A-9524-CF2AD416B9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31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b="1" dirty="0" smtClean="0"/>
              <a:t>Notes</a:t>
            </a:r>
            <a:r>
              <a:rPr lang="en-US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Positive reinforcement adds something pleasant following the demonstration of a desired behavior</a:t>
            </a:r>
            <a:r>
              <a:rPr lang="en-US" baseline="0" dirty="0" smtClean="0"/>
              <a:t> but </a:t>
            </a:r>
            <a:r>
              <a:rPr lang="en-US" dirty="0" smtClean="0"/>
              <a:t>also INCREASES the likelihood that a behavior will occur again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BUT positive reinforcement used following appropriate behaviors increases the likelihood that APPROPRIATE behaviors (i.e. persistence on difficult work) will continue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2CB2CCD-F69D-4DAF-9D67-E8334D0A6A5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92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426384-DA04-9147-BD2C-A7E4A3624BF2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211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Focuses teacher</a:t>
            </a:r>
            <a:r>
              <a:rPr lang="en-US" baseline="0" dirty="0" smtClean="0"/>
              <a:t> attention to </a:t>
            </a:r>
            <a:r>
              <a:rPr lang="en-US" u="sng" baseline="0" dirty="0" smtClean="0"/>
              <a:t>“catch you being good”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b="1" baseline="0" dirty="0" smtClean="0"/>
              <a:t>Philosophy - </a:t>
            </a:r>
            <a:r>
              <a:rPr lang="en-US" baseline="0" dirty="0" smtClean="0"/>
              <a:t>Philosophical shift toward positive, prevention: Move from traditional view of discipline as punishing and discipline as teaching- this supports that shift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Adolescence – age appropriate</a:t>
            </a:r>
            <a:endParaRPr 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6E6B483-7546-4061-BF8C-7E925B83E8B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77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223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Notes:</a:t>
            </a:r>
          </a:p>
          <a:p>
            <a:pPr eaLnBrk="1" hangingPunct="1">
              <a:buFontTx/>
              <a:buChar char="•"/>
            </a:pPr>
            <a:r>
              <a:rPr lang="en-US" dirty="0" smtClean="0"/>
              <a:t>Be specific </a:t>
            </a:r>
          </a:p>
          <a:p>
            <a:pPr lvl="1" eaLnBrk="1" hangingPunct="1">
              <a:buFontTx/>
              <a:buChar char="•"/>
            </a:pPr>
            <a:r>
              <a:rPr lang="en-US" dirty="0" smtClean="0"/>
              <a:t>“Thank you for being respectful and holding the door open for me.”</a:t>
            </a:r>
          </a:p>
          <a:p>
            <a:pPr eaLnBrk="1" hangingPunct="1">
              <a:buFontTx/>
              <a:buChar char="•"/>
            </a:pPr>
            <a:r>
              <a:rPr lang="en-US" dirty="0" smtClean="0"/>
              <a:t>Be genuine</a:t>
            </a:r>
          </a:p>
          <a:p>
            <a:pPr lvl="1" eaLnBrk="1" hangingPunct="1">
              <a:buFontTx/>
              <a:buChar char="•"/>
            </a:pPr>
            <a:r>
              <a:rPr lang="en-US" dirty="0" smtClean="0"/>
              <a:t>Convey sincerity with tone of voice and body language, message, and choice of behavior to acknowledge (avoid patronizing)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Handout: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Delivering Acknowledgments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79584-CF5B-487F-A130-3057547DB235}" type="slidenum">
              <a:rPr lang="en-US" smtClean="0">
                <a:solidFill>
                  <a:srgbClr val="000000"/>
                </a:solidFill>
              </a:rPr>
              <a:pPr/>
              <a:t>78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131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Notes</a:t>
            </a:r>
            <a:r>
              <a:rPr lang="en-US" dirty="0" smtClean="0"/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Focus on relevant feature</a:t>
            </a:r>
            <a:r>
              <a:rPr lang="en-US" baseline="0" dirty="0" smtClean="0"/>
              <a:t>s of columns Aligning with previous features EMPHASIZE staff and student systems same process as with student-wide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79584-CF5B-487F-A130-3057547DB235}" type="slidenum">
              <a:rPr lang="en-US" smtClean="0">
                <a:solidFill>
                  <a:srgbClr val="000000"/>
                </a:solidFill>
              </a:rPr>
              <a:pPr/>
              <a:t>80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4041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“Cave Buddy” – Staff recognition</a:t>
            </a:r>
          </a:p>
          <a:p>
            <a:r>
              <a:rPr lang="en-US" dirty="0" smtClean="0"/>
              <a:t>Notable Deeds – Staff and student recognition</a:t>
            </a:r>
          </a:p>
          <a:p>
            <a:r>
              <a:rPr lang="en-US" dirty="0" smtClean="0"/>
              <a:t>Admin – T-shirt and coffee tickets to students for identifying WE ARE GP qualities</a:t>
            </a:r>
          </a:p>
          <a:p>
            <a:r>
              <a:rPr lang="en-US" dirty="0" smtClean="0"/>
              <a:t>Tickets / prizes for perfect attendance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A44590-5357-4DD2-9A92-5F022B85C2C2}" type="slidenum">
              <a:rPr lang="en-US" smtClean="0">
                <a:solidFill>
                  <a:srgbClr val="000000"/>
                </a:solidFill>
              </a:rPr>
              <a:pPr/>
              <a:t>81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824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5D40C3-D85F-7B47-B2D4-0622AB0129CF}" type="slidenum">
              <a:rPr lang="en-US">
                <a:solidFill>
                  <a:srgbClr val="000000"/>
                </a:solidFill>
              </a:rPr>
              <a:pPr/>
              <a:t>84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3189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525C3B-216C-0F43-899B-8979F95275A5}" type="slidenum">
              <a:rPr lang="en-US">
                <a:solidFill>
                  <a:srgbClr val="000000"/>
                </a:solidFill>
              </a:rPr>
              <a:pPr/>
              <a:t>85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1. Again, possibly ask implementing schools for examples? Kind of like a </a:t>
            </a:r>
            <a:r>
              <a:rPr lang="en-US" dirty="0" err="1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pbis</a:t>
            </a:r>
            <a:r>
              <a:rPr lang="en-US" dirty="0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dirty="0" err="1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selfie</a:t>
            </a:r>
            <a:r>
              <a:rPr lang="en-US" dirty="0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9578573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0A4DF7-3DDB-0940-A8CB-F05B23FDD934}" type="slidenum">
              <a:rPr lang="en-US">
                <a:solidFill>
                  <a:srgbClr val="000000"/>
                </a:solidFill>
              </a:rPr>
              <a:pPr/>
              <a:t>89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SCRIPT:</a:t>
            </a:r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366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D542E-2B52-AF43-9D4E-7CC125DE2899}" type="slidenum">
              <a:rPr lang="en-US">
                <a:solidFill>
                  <a:srgbClr val="000000"/>
                </a:solidFill>
              </a:rPr>
              <a:pPr/>
              <a:t>91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1585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D542E-2B52-AF43-9D4E-7CC125DE2899}" type="slidenum">
              <a:rPr lang="en-US">
                <a:solidFill>
                  <a:srgbClr val="000000"/>
                </a:solidFill>
              </a:rPr>
              <a:pPr/>
              <a:t>92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499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E072F8-D544-2C4E-BFCF-3A1338F84711}" type="slidenum">
              <a:rPr lang="en-US">
                <a:solidFill>
                  <a:srgbClr val="000000"/>
                </a:solidFill>
              </a:rPr>
              <a:pPr/>
              <a:t>94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890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FontTx/>
              <a:buAutoNum type="arabicPeriod"/>
            </a:pPr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7EAF2F-9394-494D-9655-896F8E404A87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5389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445084-376D-7745-A80C-964C6C2BD05D}" type="slidenum">
              <a:rPr lang="en-US">
                <a:solidFill>
                  <a:srgbClr val="000000"/>
                </a:solidFill>
                <a:latin typeface="Arial" pitchFamily="-83" charset="0"/>
              </a:rPr>
              <a:pPr/>
              <a:t>96</a:t>
            </a:fld>
            <a:endParaRPr lang="en-US">
              <a:solidFill>
                <a:srgbClr val="000000"/>
              </a:solidFill>
              <a:latin typeface="Arial" pitchFamily="-83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3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39211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E072F8-D544-2C4E-BFCF-3A1338F84711}" type="slidenum">
              <a:rPr lang="en-US">
                <a:solidFill>
                  <a:srgbClr val="000000"/>
                </a:solidFill>
              </a:rPr>
              <a:pPr/>
              <a:t>97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499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E072F8-D544-2C4E-BFCF-3A1338F84711}" type="slidenum">
              <a:rPr lang="en-US">
                <a:solidFill>
                  <a:srgbClr val="000000"/>
                </a:solidFill>
              </a:rPr>
              <a:pPr/>
              <a:t>100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980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DEE1FA-72D1-BB4F-B014-5F56EDD208B8}" type="slidenum">
              <a:rPr lang="en-US">
                <a:solidFill>
                  <a:srgbClr val="000000"/>
                </a:solidFill>
                <a:latin typeface="Arial" pitchFamily="-83" charset="0"/>
              </a:rPr>
              <a:pPr/>
              <a:t>101</a:t>
            </a:fld>
            <a:endParaRPr lang="en-US">
              <a:solidFill>
                <a:srgbClr val="000000"/>
              </a:solidFill>
              <a:latin typeface="Arial" pitchFamily="-83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pitchFamily="-83" charset="0"/>
                <a:ea typeface="ＭＳ Ｐゴシック" pitchFamily="-108" charset="-128"/>
                <a:cs typeface="ＭＳ Ｐゴシック" pitchFamily="-108" charset="-128"/>
              </a:rPr>
              <a:t>Good sequence on staff acknowledgements…..important one for teams to get</a:t>
            </a:r>
          </a:p>
        </p:txBody>
      </p:sp>
    </p:spTree>
    <p:extLst>
      <p:ext uri="{BB962C8B-B14F-4D97-AF65-F5344CB8AC3E}">
        <p14:creationId xmlns:p14="http://schemas.microsoft.com/office/powerpoint/2010/main" val="458835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E072F8-D544-2C4E-BFCF-3A1338F84711}" type="slidenum">
              <a:rPr lang="en-US">
                <a:solidFill>
                  <a:srgbClr val="000000"/>
                </a:solidFill>
              </a:rPr>
              <a:pPr/>
              <a:t>102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3872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83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2BFC07-43B5-674F-8EE9-4D3BF6E5E128}" type="slidenum">
              <a:rPr lang="en-US">
                <a:solidFill>
                  <a:srgbClr val="000000"/>
                </a:solidFill>
              </a:rPr>
              <a:pPr/>
              <a:t>105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388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1" dirty="0" smtClean="0">
                <a:latin typeface="Arial" pitchFamily="-83" charset="0"/>
                <a:ea typeface="ＭＳ Ｐゴシック" pitchFamily="-108" charset="-128"/>
                <a:cs typeface="ＭＳ Ｐゴシック" pitchFamily="-108" charset="-128"/>
              </a:rPr>
              <a:t>Add this to the appendix</a:t>
            </a:r>
            <a:endParaRPr lang="en-US" b="1" dirty="0">
              <a:latin typeface="Arial" pitchFamily="-83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2BFC07-43B5-674F-8EE9-4D3BF6E5E128}" type="slidenum">
              <a:rPr lang="en-US">
                <a:solidFill>
                  <a:srgbClr val="000000"/>
                </a:solidFill>
              </a:rPr>
              <a:pPr/>
              <a:t>106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89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D542E-2B52-AF43-9D4E-7CC125DE2899}" type="slidenum">
              <a:rPr lang="en-US">
                <a:solidFill>
                  <a:srgbClr val="000000"/>
                </a:solidFill>
              </a:rPr>
              <a:pPr/>
              <a:t>107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017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A3A8AA-6ACE-AE42-A9F6-8D864995452C}" type="slidenum">
              <a:rPr lang="en-US">
                <a:solidFill>
                  <a:srgbClr val="000000"/>
                </a:solidFill>
              </a:rPr>
              <a:pPr/>
              <a:t>109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759690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B02EF1-07F5-9B4B-B939-BC8F171F663F}" type="slidenum">
              <a:rPr lang="en-US">
                <a:solidFill>
                  <a:srgbClr val="000000"/>
                </a:solidFill>
              </a:rPr>
              <a:pPr/>
              <a:t>110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2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256991-EE41-4442-82EC-649F51317D1A}" type="slidenum">
              <a:rPr lang="en-US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082559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E072F8-D544-2C4E-BFCF-3A1338F84711}" type="slidenum">
              <a:rPr lang="en-US">
                <a:solidFill>
                  <a:srgbClr val="000000"/>
                </a:solidFill>
              </a:rPr>
              <a:pPr/>
              <a:t>111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865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A38EB8-5787-D44C-96FE-ED3327DEFF4D}" type="slidenum">
              <a:rPr lang="en-US">
                <a:solidFill>
                  <a:srgbClr val="000000"/>
                </a:solidFill>
              </a:rPr>
              <a:pPr/>
              <a:t>113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075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A38EB8-5787-D44C-96FE-ED3327DEFF4D}" type="slidenum">
              <a:rPr lang="en-US">
                <a:solidFill>
                  <a:srgbClr val="000000"/>
                </a:solidFill>
              </a:rPr>
              <a:pPr/>
              <a:t>114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592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8858E2-2B0F-D84F-BCCB-183C5C9B2DB7}" type="slidenum">
              <a:rPr lang="en-US">
                <a:solidFill>
                  <a:srgbClr val="000000"/>
                </a:solidFill>
                <a:latin typeface="Times New Roman" pitchFamily="-1" charset="0"/>
                <a:ea typeface="Arial" pitchFamily="-1" charset="0"/>
                <a:cs typeface="Arial" pitchFamily="-1" charset="0"/>
              </a:rPr>
              <a:pPr/>
              <a:t>116</a:t>
            </a:fld>
            <a:endParaRPr lang="en-US">
              <a:solidFill>
                <a:srgbClr val="000000"/>
              </a:solidFill>
              <a:latin typeface="Times New Roman" pitchFamily="-1" charset="0"/>
              <a:ea typeface="Arial" pitchFamily="-1" charset="0"/>
              <a:cs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64177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D542E-2B52-AF43-9D4E-7CC125DE2899}" type="slidenum">
              <a:rPr lang="en-US">
                <a:latin typeface="Arial" pitchFamily="-1" charset="0"/>
              </a:rPr>
              <a:pPr/>
              <a:t>119</a:t>
            </a:fld>
            <a:endParaRPr lang="en-US">
              <a:latin typeface="Arial" pitchFamily="-1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74785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D542E-2B52-AF43-9D4E-7CC125DE2899}" type="slidenum">
              <a:rPr lang="en-US">
                <a:latin typeface="Arial" pitchFamily="-1" charset="0"/>
              </a:rPr>
              <a:pPr/>
              <a:t>121</a:t>
            </a:fld>
            <a:endParaRPr lang="en-US">
              <a:latin typeface="Arial" pitchFamily="-1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0303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D542E-2B52-AF43-9D4E-7CC125DE2899}" type="slidenum">
              <a:rPr lang="en-US">
                <a:latin typeface="Arial" pitchFamily="-1" charset="0"/>
              </a:rPr>
              <a:pPr/>
              <a:t>126</a:t>
            </a:fld>
            <a:endParaRPr lang="en-US">
              <a:latin typeface="Arial" pitchFamily="-1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69554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D542E-2B52-AF43-9D4E-7CC125DE2899}" type="slidenum">
              <a:rPr lang="en-US">
                <a:latin typeface="Arial" pitchFamily="-1" charset="0"/>
              </a:rPr>
              <a:pPr/>
              <a:t>130</a:t>
            </a:fld>
            <a:endParaRPr lang="en-US">
              <a:latin typeface="Arial" pitchFamily="-1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6288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D542E-2B52-AF43-9D4E-7CC125DE2899}" type="slidenum">
              <a:rPr lang="en-US">
                <a:latin typeface="Arial" pitchFamily="-1" charset="0"/>
              </a:rPr>
              <a:pPr/>
              <a:t>132</a:t>
            </a:fld>
            <a:endParaRPr lang="en-US">
              <a:latin typeface="Arial" pitchFamily="-1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6288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D542E-2B52-AF43-9D4E-7CC125DE2899}" type="slidenum">
              <a:rPr lang="en-US">
                <a:latin typeface="Arial" pitchFamily="-1" charset="0"/>
              </a:rPr>
              <a:pPr/>
              <a:t>133</a:t>
            </a:fld>
            <a:endParaRPr lang="en-US">
              <a:latin typeface="Arial" pitchFamily="-1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62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000" dirty="0" smtClean="0">
                <a:latin typeface="Britannic Bold" pitchFamily="-108" charset="0"/>
              </a:rPr>
              <a:t>Use data</a:t>
            </a:r>
          </a:p>
          <a:p>
            <a:pPr lvl="1" eaLnBrk="1" hangingPunct="1"/>
            <a:r>
              <a:rPr lang="en-US" sz="2600" dirty="0" smtClean="0">
                <a:latin typeface="Britannic Bold" pitchFamily="-108" charset="0"/>
              </a:rPr>
              <a:t>Focus on outcomes: Academic &amp; behavior success</a:t>
            </a:r>
          </a:p>
          <a:p>
            <a:pPr lvl="1" eaLnBrk="1" hangingPunct="1"/>
            <a:r>
              <a:rPr lang="en-US" sz="2600" dirty="0" smtClean="0">
                <a:latin typeface="Britannic Bold" pitchFamily="-108" charset="0"/>
              </a:rPr>
              <a:t>On-going evaluation</a:t>
            </a:r>
          </a:p>
          <a:p>
            <a:pPr eaLnBrk="1" hangingPunct="1"/>
            <a:r>
              <a:rPr lang="en-US" sz="3000" dirty="0" smtClean="0">
                <a:latin typeface="Britannic Bold" pitchFamily="-108" charset="0"/>
              </a:rPr>
              <a:t>Ensure cultural and contextual fit</a:t>
            </a:r>
          </a:p>
          <a:p>
            <a:pPr eaLnBrk="1" hangingPunct="1"/>
            <a:r>
              <a:rPr lang="en-US" sz="3000" dirty="0" smtClean="0">
                <a:latin typeface="Britannic Bold" pitchFamily="-108" charset="0"/>
              </a:rPr>
              <a:t>Invest in systems</a:t>
            </a:r>
          </a:p>
          <a:p>
            <a:pPr eaLnBrk="1" hangingPunct="1"/>
            <a:r>
              <a:rPr lang="en-US" sz="3000" dirty="0" smtClean="0">
                <a:latin typeface="Britannic Bold" pitchFamily="-108" charset="0"/>
              </a:rPr>
              <a:t>Organize research-validated practices within a continuum</a:t>
            </a:r>
          </a:p>
          <a:p>
            <a:pPr lvl="1" eaLnBrk="1" hangingPunct="1"/>
            <a:r>
              <a:rPr lang="en-US" sz="2600" dirty="0" smtClean="0">
                <a:latin typeface="Britannic Bold" pitchFamily="-108" charset="0"/>
              </a:rPr>
              <a:t>Instructional &amp; preventative approach</a:t>
            </a:r>
          </a:p>
          <a:p>
            <a:pPr lvl="1" eaLnBrk="1" hangingPunct="1"/>
            <a:r>
              <a:rPr lang="en-US" sz="2600" dirty="0" smtClean="0">
                <a:latin typeface="Britannic Bold" pitchFamily="-108" charset="0"/>
              </a:rPr>
              <a:t>Integration</a:t>
            </a:r>
          </a:p>
          <a:p>
            <a:pPr lvl="1" eaLnBrk="1" hangingPunct="1"/>
            <a:r>
              <a:rPr lang="en-US" sz="2600" dirty="0" smtClean="0">
                <a:latin typeface="Britannic Bold" pitchFamily="-108" charset="0"/>
              </a:rPr>
              <a:t>Tier 1 for all</a:t>
            </a:r>
          </a:p>
          <a:p>
            <a:pPr eaLnBrk="1" hangingPunct="1"/>
            <a:endParaRPr lang="en-US" dirty="0" smtClean="0">
              <a:latin typeface="Times New Roman" pitchFamily="-1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815DC9-AE46-024B-9D9C-C031869FF5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1654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update conference dates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815DC9-AE46-024B-9D9C-C031869FF50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4071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D542E-2B52-AF43-9D4E-7CC125DE2899}" type="slidenum">
              <a:rPr lang="en-US">
                <a:latin typeface="Arial" pitchFamily="-1" charset="0"/>
              </a:rPr>
              <a:pPr/>
              <a:t>138</a:t>
            </a:fld>
            <a:endParaRPr lang="en-US">
              <a:latin typeface="Arial" pitchFamily="-1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6288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D542E-2B52-AF43-9D4E-7CC125DE2899}" type="slidenum">
              <a:rPr lang="en-US">
                <a:latin typeface="Arial" pitchFamily="-1" charset="0"/>
              </a:rPr>
              <a:pPr/>
              <a:t>139</a:t>
            </a:fld>
            <a:endParaRPr lang="en-US">
              <a:latin typeface="Arial" pitchFamily="-1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62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C3BF7A-F77D-2E47-B2AB-365D70E9B5A6}" type="slidenum">
              <a:rPr lang="en-US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44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F2861-886E-CF4A-A0C2-21940944D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00AC1-F78A-C041-999B-421B1D1DC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EAE9B-D8ED-CC4B-B546-E70EEF656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18938"/>
            <a:ext cx="1371600" cy="46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18938"/>
            <a:ext cx="1371600" cy="462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3941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gradFill flip="none" rotWithShape="1">
                  <a:gsLst>
                    <a:gs pos="0">
                      <a:schemeClr val="accent1"/>
                    </a:gs>
                    <a:gs pos="8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18938"/>
            <a:ext cx="1371600" cy="46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18938"/>
            <a:ext cx="1371600" cy="46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18938"/>
            <a:ext cx="1371600" cy="462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18938"/>
            <a:ext cx="1371600" cy="46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18938"/>
            <a:ext cx="1371600" cy="46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18938"/>
            <a:ext cx="1371600" cy="46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18938"/>
            <a:ext cx="1371600" cy="46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18938"/>
            <a:ext cx="1371600" cy="46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9BA3C-11EE-A64A-9641-95A331C24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18938"/>
            <a:ext cx="1371600" cy="46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18938"/>
            <a:ext cx="1371600" cy="46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18938"/>
            <a:ext cx="1371600" cy="462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18938"/>
            <a:ext cx="1371600" cy="462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0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18938"/>
            <a:ext cx="1371600" cy="46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7E45C6F-1118-7642-8127-C87AA7BBC9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318938"/>
            <a:ext cx="1371600" cy="462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972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3A5-9CC2-9A47-B92F-702A68267E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1F360-C693-6949-9E09-B34495B50A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778EE-972F-3E44-AA6E-41F486436F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D2E27-0F4F-814D-A24C-F26765CC84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86ED7-CF97-B548-871F-2729E14D2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ABA4F-18F4-9B4F-B249-1C1AEE0BC3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D5DC0-41A0-E64C-80F1-C092E72100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EF8E4-E62A-4741-A50B-028C56614E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CE332-1EA8-6140-B1B2-B48A2070A1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28005-EBB6-2B46-BD0A-DB80E1FFD0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D0105-67D9-E442-8EDD-519FA6C34B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151EC-096B-844B-BDA3-BFE4469773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5E1BF-7428-F14C-9C92-772391E095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CF666-F077-8949-B326-17A38DBCB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813A9-A284-F342-A3D3-4377E2713F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85B05-9D22-1D46-B6BC-B4ED0B20D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145C3-5611-6248-94FC-13523396C4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38AD8-E552-5B47-A76B-6D5A4F9C0D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EB705-1921-1246-8907-2D8FC4ED1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8149D-D116-484D-BFC8-1D75767E1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B2C4F-BF71-2946-83D0-9A20DC9E1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82684-A39E-A24A-9EED-F9BB7A8A6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E3C92-AF02-5244-AE59-F615E8447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6.jpe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10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18" Type="http://schemas.openxmlformats.org/officeDocument/2006/relationships/image" Target="../media/image1.pn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fld id="{548EE23A-9B83-294B-A4F5-E03C51B32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391400" y="6248400"/>
            <a:ext cx="1748495" cy="609600"/>
            <a:chOff x="7391400" y="6248400"/>
            <a:chExt cx="1748495" cy="609600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7391400" y="6248400"/>
              <a:ext cx="1676400" cy="609600"/>
              <a:chOff x="-990600" y="2057400"/>
              <a:chExt cx="6019800" cy="2692400"/>
            </a:xfrm>
          </p:grpSpPr>
          <p:pic>
            <p:nvPicPr>
              <p:cNvPr id="16" name="Picture 15"/>
              <p:cNvPicPr>
                <a:picLocks noChangeAspect="1"/>
              </p:cNvPicPr>
              <p:nvPr userDrawn="1"/>
            </p:nvPicPr>
            <p:blipFill>
              <a:blip r:embed="rId14"/>
              <a:stretch>
                <a:fillRect/>
              </a:stretch>
            </p:blipFill>
            <p:spPr>
              <a:xfrm>
                <a:off x="-990600" y="2057400"/>
                <a:ext cx="6019800" cy="26924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2819400" y="4267200"/>
                <a:ext cx="2209800" cy="4445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 userDrawn="1"/>
            </p:nvPicPr>
            <p:blipFill>
              <a:blip r:embed="rId16"/>
              <a:stretch>
                <a:fillRect/>
              </a:stretch>
            </p:blipFill>
            <p:spPr>
              <a:xfrm>
                <a:off x="1219200" y="3810000"/>
                <a:ext cx="3797300" cy="482600"/>
              </a:xfrm>
              <a:prstGeom prst="rect">
                <a:avLst/>
              </a:prstGeom>
            </p:spPr>
          </p:pic>
        </p:grp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17"/>
            <a:stretch>
              <a:fillRect/>
            </a:stretch>
          </p:blipFill>
          <p:spPr>
            <a:xfrm>
              <a:off x="8016950" y="6248401"/>
              <a:ext cx="1122945" cy="609599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9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ＭＳ Ｐゴシック" pitchFamily="-108" charset="-128"/>
          <a:cs typeface="Britannic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08" charset="0"/>
          <a:ea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08" charset="0"/>
          <a:ea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08" charset="0"/>
          <a:ea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08" charset="0"/>
          <a:ea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Britannic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  <a:cs typeface="Britannic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  <a:cs typeface="Britannic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  <a:cs typeface="Britannic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  <a:cs typeface="Britannic Bold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chemeClr val="accent1"/>
              </a:gs>
              <a:gs pos="8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2CC8CC7-CD33-FB4B-9A9E-B5E7C0BBBF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7391400" y="6248400"/>
            <a:ext cx="1748495" cy="609600"/>
            <a:chOff x="7391400" y="6248400"/>
            <a:chExt cx="1748495" cy="609600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7391400" y="6248400"/>
              <a:ext cx="1676400" cy="609600"/>
              <a:chOff x="-990600" y="2057400"/>
              <a:chExt cx="6019800" cy="2692400"/>
            </a:xfrm>
          </p:grpSpPr>
          <p:pic>
            <p:nvPicPr>
              <p:cNvPr id="11" name="Picture 10"/>
              <p:cNvPicPr>
                <a:picLocks noChangeAspect="1"/>
              </p:cNvPicPr>
              <p:nvPr userDrawn="1"/>
            </p:nvPicPr>
            <p:blipFill>
              <a:blip r:embed="rId18"/>
              <a:stretch>
                <a:fillRect/>
              </a:stretch>
            </p:blipFill>
            <p:spPr>
              <a:xfrm>
                <a:off x="-990600" y="2057400"/>
                <a:ext cx="6019800" cy="269240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 userDrawn="1"/>
            </p:nvPicPr>
            <p:blipFill>
              <a:blip r:embed="rId19"/>
              <a:stretch>
                <a:fillRect/>
              </a:stretch>
            </p:blipFill>
            <p:spPr>
              <a:xfrm>
                <a:off x="2819400" y="4267200"/>
                <a:ext cx="2209800" cy="4445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20"/>
              <a:stretch>
                <a:fillRect/>
              </a:stretch>
            </p:blipFill>
            <p:spPr>
              <a:xfrm>
                <a:off x="1219200" y="3810000"/>
                <a:ext cx="3797300" cy="482600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1"/>
            <a:stretch>
              <a:fillRect/>
            </a:stretch>
          </p:blipFill>
          <p:spPr>
            <a:xfrm>
              <a:off x="8016950" y="6248401"/>
              <a:ext cx="1122945" cy="609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7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pitchFamily="-1" charset="-128"/>
          <a:cs typeface="ヒラギノ角ゴ Pro W3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pitchFamily="-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pitchFamily="-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6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6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6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9.w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isapps.org/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e.mass.edu/boe/sac/parent/FSCPfundamentals.pdf)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3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60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4" Type="http://schemas.openxmlformats.org/officeDocument/2006/relationships/image" Target="../media/image19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58.png"/><Relationship Id="rId7" Type="http://schemas.openxmlformats.org/officeDocument/2006/relationships/image" Target="../media/image48.jpeg"/><Relationship Id="rId8" Type="http://schemas.openxmlformats.org/officeDocument/2006/relationships/image" Target="../media/image63.png"/><Relationship Id="rId9" Type="http://schemas.openxmlformats.org/officeDocument/2006/relationships/image" Target="../media/image1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3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3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3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3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3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3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3.xml"/><Relationship Id="rId12" Type="http://schemas.microsoft.com/office/2007/relationships/diagramDrawing" Target="../diagrams/drawing3.xml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.xml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diagramData" Target="../diagrams/data3.xml"/><Relationship Id="rId9" Type="http://schemas.openxmlformats.org/officeDocument/2006/relationships/diagramLayout" Target="../diagrams/layout3.xml"/><Relationship Id="rId10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3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7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4" Type="http://schemas.openxmlformats.org/officeDocument/2006/relationships/diagramLayout" Target="../diagrams/layout8.xml"/><Relationship Id="rId5" Type="http://schemas.openxmlformats.org/officeDocument/2006/relationships/diagramQuickStyle" Target="../diagrams/quickStyle8.xml"/><Relationship Id="rId6" Type="http://schemas.openxmlformats.org/officeDocument/2006/relationships/diagramColors" Target="../diagrams/colors8.xml"/><Relationship Id="rId7" Type="http://schemas.microsoft.com/office/2007/relationships/diagramDrawing" Target="../diagrams/drawing8.xml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7.w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4" Type="http://schemas.openxmlformats.org/officeDocument/2006/relationships/diagramLayout" Target="../diagrams/layout11.xml"/><Relationship Id="rId5" Type="http://schemas.openxmlformats.org/officeDocument/2006/relationships/diagramQuickStyle" Target="../diagrams/quickStyle11.xml"/><Relationship Id="rId6" Type="http://schemas.openxmlformats.org/officeDocument/2006/relationships/diagramColors" Target="../diagrams/colors11.xml"/><Relationship Id="rId7" Type="http://schemas.microsoft.com/office/2007/relationships/diagramDrawing" Target="../diagrams/drawing11.xml"/><Relationship Id="rId8" Type="http://schemas.openxmlformats.org/officeDocument/2006/relationships/image" Target="../media/image16.png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Relationship Id="rId3" Type="http://schemas.openxmlformats.org/officeDocument/2006/relationships/image" Target="../media/image4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2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5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5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52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3.jpeg"/><Relationship Id="rId3" Type="http://schemas.openxmlformats.org/officeDocument/2006/relationships/image" Target="../media/image54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hyperlink" Target="https://www.google.com/url?q=http://www.pbis.org/common/cms/files/coach_trainer/ideastoshare/freerewards4studentsnstaff.doc&amp;sa=U&amp;ei=fbuAVL3_NJSquQTmtYDoDg&amp;ved=0CAUQFjAA&amp;client=internal-uds-cse&amp;usg=AFQjCNEb33G_e3wALWoEmsaF_5FtRsq4Gw" TargetMode="Externa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3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55.w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4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57.e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5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Relationship Id="rId3" Type="http://schemas.openxmlformats.org/officeDocument/2006/relationships/image" Target="../media/image56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16.png"/><Relationship Id="rId3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685800"/>
            <a:ext cx="7848600" cy="2514600"/>
          </a:xfrm>
          <a:solidFill>
            <a:srgbClr val="0B6FC6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chemeClr val="bg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NEPBIS TOT</a:t>
            </a:r>
            <a:br>
              <a:rPr lang="en-US" sz="4800" dirty="0" smtClean="0">
                <a:solidFill>
                  <a:schemeClr val="bg1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4800" dirty="0" smtClean="0">
                <a:solidFill>
                  <a:schemeClr val="bg1"/>
                </a:solidFill>
                <a:cs typeface="ＭＳ Ｐゴシック" pitchFamily="-108" charset="-128"/>
              </a:rPr>
              <a:t>Day 2</a:t>
            </a:r>
            <a:endParaRPr lang="en-US" sz="3600" i="1" dirty="0">
              <a:solidFill>
                <a:schemeClr val="bg1"/>
              </a:solidFill>
              <a:latin typeface="+mj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4343400"/>
            <a:ext cx="7696200" cy="23780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 err="1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NorthEast</a:t>
            </a:r>
            <a:r>
              <a:rPr lang="en-US" sz="2400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 PBIS Training of Trainers (NEPBIS TOT)</a:t>
            </a:r>
          </a:p>
          <a:p>
            <a:pPr eaLnBrk="1" hangingPunct="1">
              <a:lnSpc>
                <a:spcPct val="80000"/>
              </a:lnSpc>
            </a:pPr>
            <a:endParaRPr lang="en-US" sz="1200" dirty="0" smtClean="0">
              <a:solidFill>
                <a:srgbClr val="0B6FC6"/>
              </a:solidFill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solidFill>
                  <a:srgbClr val="0B6FC6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Oct 2017</a:t>
            </a:r>
          </a:p>
          <a:p>
            <a:pPr eaLnBrk="1" hangingPunct="1">
              <a:lnSpc>
                <a:spcPct val="80000"/>
              </a:lnSpc>
            </a:pPr>
            <a:endParaRPr lang="en-US" sz="1200" dirty="0" smtClean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Brandi </a:t>
            </a:r>
            <a:r>
              <a:rPr lang="en-US" sz="2400" b="1" dirty="0" err="1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Simonsen</a:t>
            </a:r>
            <a:r>
              <a:rPr lang="en-US" sz="2400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, Jen Freeman, Susannah Everett, &amp; Adam Fienberg</a:t>
            </a:r>
          </a:p>
          <a:p>
            <a:pPr eaLnBrk="1" hangingPunct="1">
              <a:lnSpc>
                <a:spcPct val="80000"/>
              </a:lnSpc>
            </a:pPr>
            <a:endParaRPr lang="en-US" sz="1200" dirty="0" smtClean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000" y="3352800"/>
            <a:ext cx="7848600" cy="685800"/>
            <a:chOff x="0" y="0"/>
            <a:chExt cx="5205095" cy="412750"/>
          </a:xfrm>
          <a:extLst>
            <a:ext uri="{0CCBE362-F206-4b92-989A-16890622DB6E}">
              <ma14:wrappingTextBoxFlag xmlns:ma14="http://schemas.microsoft.com/office/mac/drawingml/2011/main"/>
            </a:ext>
          </a:ex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09445" cy="4038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530" y="0"/>
              <a:ext cx="1091565" cy="40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445" y="0"/>
              <a:ext cx="1748155" cy="412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0"/>
              <a:ext cx="455930" cy="381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305800" cy="990600"/>
          </a:xfrm>
          <a:solidFill>
            <a:srgbClr val="FFFFFF">
              <a:alpha val="50195"/>
            </a:srgbClr>
          </a:solidFill>
          <a:ln w="38100" cmpd="sng">
            <a:solidFill>
              <a:srgbClr val="008000"/>
            </a:solidFill>
          </a:ln>
        </p:spPr>
        <p:txBody>
          <a:bodyPr/>
          <a:lstStyle/>
          <a:p>
            <a:pPr eaLnBrk="1" hangingPunct="1"/>
            <a:r>
              <a:rPr lang="en-US" b="1" dirty="0">
                <a:latin typeface="+mj-lt"/>
              </a:rPr>
              <a:t>Advance Organizer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305800" cy="5257800"/>
          </a:xfrm>
          <a:noFill/>
          <a:ln>
            <a:noFill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1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Review of </a:t>
            </a:r>
            <a:r>
              <a:rPr lang="en-US" sz="3100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SWPBIS </a:t>
            </a:r>
            <a:r>
              <a:rPr lang="en-US" sz="31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from Day 1</a:t>
            </a:r>
          </a:p>
          <a:p>
            <a:pPr eaLnBrk="1" hangingPunct="1">
              <a:lnSpc>
                <a:spcPct val="90000"/>
              </a:lnSpc>
            </a:pPr>
            <a:endParaRPr lang="en-US" sz="900" dirty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1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Getting Started with </a:t>
            </a:r>
            <a:r>
              <a:rPr lang="en-US" sz="3100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SWPBIS: Steps </a:t>
            </a:r>
            <a:r>
              <a:rPr lang="en-US" sz="31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4</a:t>
            </a:r>
            <a:r>
              <a:rPr lang="en-US" sz="3100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-6</a:t>
            </a:r>
            <a:endParaRPr lang="en-US" sz="3100" dirty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marL="457200" lvl="1" indent="0" eaLnBrk="1" hangingPunct="1">
              <a:lnSpc>
                <a:spcPct val="90000"/>
              </a:lnSpc>
              <a:buFontTx/>
              <a:buNone/>
            </a:pPr>
            <a:endParaRPr lang="en-US" sz="900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100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Preview Steps 7-10</a:t>
            </a:r>
          </a:p>
          <a:p>
            <a:pPr eaLnBrk="1" hangingPunct="1">
              <a:lnSpc>
                <a:spcPct val="90000"/>
              </a:lnSpc>
            </a:pPr>
            <a:endParaRPr lang="en-US" sz="900" dirty="0" smtClean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100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SWPBIS Action </a:t>
            </a:r>
            <a:r>
              <a:rPr lang="en-US" sz="31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Planning</a:t>
            </a:r>
          </a:p>
          <a:p>
            <a:pPr eaLnBrk="1" hangingPunct="1">
              <a:lnSpc>
                <a:spcPct val="90000"/>
              </a:lnSpc>
            </a:pPr>
            <a:endParaRPr lang="en-US" sz="900" dirty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31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Wrap up</a:t>
            </a:r>
          </a:p>
          <a:p>
            <a:pPr eaLnBrk="1" hangingPunct="1">
              <a:lnSpc>
                <a:spcPct val="90000"/>
              </a:lnSpc>
            </a:pPr>
            <a:endParaRPr lang="en-US" sz="3100" dirty="0" smtClean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838200"/>
            <a:ext cx="1066800" cy="1066800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11582400" y="5791200"/>
            <a:ext cx="155448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154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Getting Started with </a:t>
            </a:r>
            <a:r>
              <a:rPr lang="en-US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SWPBIS</a:t>
            </a:r>
            <a:endParaRPr lang="en-US" dirty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257800"/>
          </a:xfrm>
          <a:solidFill>
            <a:srgbClr val="FFFF00">
              <a:alpha val="50195"/>
            </a:srgbClr>
          </a:solidFill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Establish </a:t>
            </a:r>
            <a:r>
              <a:rPr lang="en-US" sz="2300" dirty="0" smtClean="0">
                <a:solidFill>
                  <a:srgbClr val="000000"/>
                </a:solidFill>
              </a:rPr>
              <a:t>an effective leadership team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brief statement of behavioral purpose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Identify positive SW behavioral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SW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class-wide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strengthening appropriate behavior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discouraging violations of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data-based procedures for </a:t>
            </a:r>
            <a:r>
              <a:rPr lang="en-US" sz="2300" dirty="0" smtClean="0">
                <a:solidFill>
                  <a:srgbClr val="000000"/>
                </a:solidFill>
              </a:rPr>
              <a:t>monitoring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Develop systems to support staff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Build routines to ensure on-going implementation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6477000"/>
            <a:ext cx="7620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1600200"/>
            <a:ext cx="7620000" cy="441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11" name="Group 17"/>
          <p:cNvGrpSpPr/>
          <p:nvPr/>
        </p:nvGrpSpPr>
        <p:grpSpPr>
          <a:xfrm>
            <a:off x="-152400" y="1447800"/>
            <a:ext cx="1588180" cy="1676401"/>
            <a:chOff x="-140380" y="5333999"/>
            <a:chExt cx="1588180" cy="1676401"/>
          </a:xfrm>
        </p:grpSpPr>
        <p:pic>
          <p:nvPicPr>
            <p:cNvPr id="14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9065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II.B.ix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620000" y="1447800"/>
            <a:ext cx="1447800" cy="1447800"/>
            <a:chOff x="6858000" y="76200"/>
            <a:chExt cx="2209800" cy="2209800"/>
          </a:xfrm>
        </p:grpSpPr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6858000" y="76200"/>
              <a:ext cx="2209800" cy="2209800"/>
            </a:xfrm>
            <a:prstGeom prst="ellipse">
              <a:avLst/>
            </a:prstGeom>
            <a:solidFill>
              <a:srgbClr val="FF99CC">
                <a:alpha val="50195"/>
              </a:srgbClr>
            </a:solidFill>
            <a:ln w="63500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600" b="1">
                <a:solidFill>
                  <a:srgbClr val="000000"/>
                </a:solidFill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 rot="18341135">
              <a:off x="6914356" y="848519"/>
              <a:ext cx="1411288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b="1" dirty="0">
                  <a:solidFill>
                    <a:srgbClr val="000000"/>
                  </a:solidFill>
                  <a:ea typeface="Arial" pitchFamily="-1" charset="0"/>
                  <a:cs typeface="Arial" pitchFamily="-1" charset="0"/>
                </a:rPr>
                <a:t>SYSTEMS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47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83" name="AutoShape 7"/>
          <p:cNvSpPr>
            <a:spLocks noChangeArrowheads="1"/>
          </p:cNvSpPr>
          <p:nvPr/>
        </p:nvSpPr>
        <p:spPr bwMode="auto">
          <a:xfrm>
            <a:off x="2514600" y="2133600"/>
            <a:ext cx="4724400" cy="4308475"/>
          </a:xfrm>
          <a:prstGeom prst="triangle">
            <a:avLst>
              <a:gd name="adj" fmla="val 50000"/>
            </a:avLst>
          </a:prstGeom>
          <a:solidFill>
            <a:srgbClr val="00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2895600" cy="1219200"/>
          </a:xfrm>
          <a:solidFill>
            <a:schemeClr val="accent2"/>
          </a:solidFill>
        </p:spPr>
        <p:txBody>
          <a:bodyPr/>
          <a:lstStyle/>
          <a:p>
            <a:r>
              <a:rPr lang="en-US" sz="40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80% Rule</a:t>
            </a: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36584" name="AutoShape 8"/>
          <p:cNvSpPr>
            <a:spLocks noChangeArrowheads="1"/>
          </p:cNvSpPr>
          <p:nvPr/>
        </p:nvSpPr>
        <p:spPr bwMode="auto">
          <a:xfrm>
            <a:off x="4286250" y="2092325"/>
            <a:ext cx="1181100" cy="112395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36585" name="AutoShape 9"/>
          <p:cNvSpPr>
            <a:spLocks noChangeArrowheads="1"/>
          </p:cNvSpPr>
          <p:nvPr/>
        </p:nvSpPr>
        <p:spPr bwMode="auto">
          <a:xfrm>
            <a:off x="4621213" y="2092325"/>
            <a:ext cx="522287" cy="50006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36587" name="AutoShape 11"/>
          <p:cNvSpPr>
            <a:spLocks/>
          </p:cNvSpPr>
          <p:nvPr/>
        </p:nvSpPr>
        <p:spPr bwMode="auto">
          <a:xfrm rot="-1359906">
            <a:off x="5410200" y="1828800"/>
            <a:ext cx="393700" cy="498475"/>
          </a:xfrm>
          <a:prstGeom prst="rightBrace">
            <a:avLst>
              <a:gd name="adj1" fmla="val 10551"/>
              <a:gd name="adj2" fmla="val 56769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36588" name="AutoShape 12"/>
          <p:cNvSpPr>
            <a:spLocks/>
          </p:cNvSpPr>
          <p:nvPr/>
        </p:nvSpPr>
        <p:spPr bwMode="auto">
          <a:xfrm rot="-1676041">
            <a:off x="5335588" y="1984375"/>
            <a:ext cx="393700" cy="1185863"/>
          </a:xfrm>
          <a:prstGeom prst="rightBrace">
            <a:avLst>
              <a:gd name="adj1" fmla="val 25101"/>
              <a:gd name="adj2" fmla="val 83333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36589" name="Text Box 13"/>
          <p:cNvSpPr txBox="1">
            <a:spLocks noChangeArrowheads="1"/>
          </p:cNvSpPr>
          <p:nvPr/>
        </p:nvSpPr>
        <p:spPr bwMode="auto">
          <a:xfrm>
            <a:off x="3400425" y="6089650"/>
            <a:ext cx="305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solidFill>
                  <a:srgbClr val="000000"/>
                </a:solidFill>
              </a:rPr>
              <a:t>~80% of Staff</a:t>
            </a:r>
          </a:p>
        </p:txBody>
      </p:sp>
      <p:sp>
        <p:nvSpPr>
          <p:cNvPr id="536580" name="Text Box 4"/>
          <p:cNvSpPr txBox="1">
            <a:spLocks noChangeArrowheads="1"/>
          </p:cNvSpPr>
          <p:nvPr/>
        </p:nvSpPr>
        <p:spPr bwMode="auto">
          <a:xfrm>
            <a:off x="381000" y="2743200"/>
            <a:ext cx="3084513" cy="17494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CC66"/>
                </a:solidFill>
              </a:rPr>
              <a:t>Primary Prevention</a:t>
            </a:r>
            <a:r>
              <a:rPr lang="en-US" sz="1800" dirty="0">
                <a:solidFill>
                  <a:srgbClr val="000000"/>
                </a:solidFill>
              </a:rPr>
              <a:t>:</a:t>
            </a:r>
          </a:p>
          <a:p>
            <a:pPr eaLnBrk="0" hangingPunct="0"/>
            <a:r>
              <a:rPr lang="en-US" sz="1800" dirty="0">
                <a:solidFill>
                  <a:srgbClr val="000000"/>
                </a:solidFill>
              </a:rPr>
              <a:t>Systems to support</a:t>
            </a:r>
          </a:p>
          <a:p>
            <a:pPr eaLnBrk="0" hangingPunct="0"/>
            <a:r>
              <a:rPr lang="en-US" sz="1800" i="1" dirty="0">
                <a:solidFill>
                  <a:srgbClr val="000000"/>
                </a:solidFill>
              </a:rPr>
              <a:t>all</a:t>
            </a:r>
            <a:r>
              <a:rPr lang="en-US" sz="1800" dirty="0">
                <a:solidFill>
                  <a:srgbClr val="000000"/>
                </a:solidFill>
              </a:rPr>
              <a:t> staff:</a:t>
            </a:r>
          </a:p>
          <a:p>
            <a:pPr eaLnBrk="0" hangingPunct="0">
              <a:buFontTx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Professional development</a:t>
            </a:r>
          </a:p>
          <a:p>
            <a:pPr eaLnBrk="0" hangingPunct="0">
              <a:buFontTx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Reinforcement </a:t>
            </a:r>
          </a:p>
          <a:p>
            <a:pPr eaLnBrk="0" hangingPunct="0">
              <a:buFontTx/>
              <a:buChar char="•"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36581" name="Text Box 5"/>
          <p:cNvSpPr txBox="1">
            <a:spLocks noChangeArrowheads="1"/>
          </p:cNvSpPr>
          <p:nvPr/>
        </p:nvSpPr>
        <p:spPr bwMode="auto">
          <a:xfrm>
            <a:off x="6248400" y="3429000"/>
            <a:ext cx="2689225" cy="202406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 b="1">
                <a:solidFill>
                  <a:srgbClr val="FFFF00"/>
                </a:solidFill>
              </a:rPr>
              <a:t>Secondary Prevention</a:t>
            </a:r>
            <a:r>
              <a:rPr lang="en-US" sz="1800">
                <a:solidFill>
                  <a:srgbClr val="000000"/>
                </a:solidFill>
              </a:rPr>
              <a:t>:</a:t>
            </a:r>
          </a:p>
          <a:p>
            <a:pPr eaLnBrk="0" hangingPunct="0"/>
            <a:r>
              <a:rPr lang="en-US" sz="1800">
                <a:solidFill>
                  <a:srgbClr val="000000"/>
                </a:solidFill>
              </a:rPr>
              <a:t>Specialized Group</a:t>
            </a:r>
          </a:p>
          <a:p>
            <a:pPr eaLnBrk="0" hangingPunct="0"/>
            <a:r>
              <a:rPr lang="en-US" sz="1800">
                <a:solidFill>
                  <a:srgbClr val="000000"/>
                </a:solidFill>
              </a:rPr>
              <a:t>Systems for Staff who are “At-Risk”</a:t>
            </a:r>
          </a:p>
          <a:p>
            <a:pPr eaLnBrk="0" hangingPunct="0">
              <a:buFontTx/>
              <a:buChar char="•"/>
            </a:pPr>
            <a:r>
              <a:rPr lang="en-US" sz="1800">
                <a:solidFill>
                  <a:srgbClr val="000000"/>
                </a:solidFill>
              </a:rPr>
              <a:t>Additional instruction</a:t>
            </a:r>
          </a:p>
          <a:p>
            <a:pPr eaLnBrk="0" hangingPunct="0">
              <a:buFontTx/>
              <a:buChar char="•"/>
            </a:pPr>
            <a:r>
              <a:rPr lang="en-US" sz="1800">
                <a:solidFill>
                  <a:srgbClr val="000000"/>
                </a:solidFill>
              </a:rPr>
              <a:t>Increased support</a:t>
            </a:r>
          </a:p>
          <a:p>
            <a:pPr algn="ctr" eaLnBrk="0" hangingPunct="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36582" name="Text Box 6"/>
          <p:cNvSpPr txBox="1">
            <a:spLocks noChangeArrowheads="1"/>
          </p:cNvSpPr>
          <p:nvPr/>
        </p:nvSpPr>
        <p:spPr bwMode="auto">
          <a:xfrm>
            <a:off x="6248400" y="1828800"/>
            <a:ext cx="2667000" cy="14747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FF0000"/>
                </a:solidFill>
              </a:rPr>
              <a:t>Tertiary Prevention</a:t>
            </a:r>
            <a:r>
              <a:rPr lang="en-US" sz="1800">
                <a:solidFill>
                  <a:srgbClr val="FF0000"/>
                </a:solidFill>
              </a:rPr>
              <a:t>:</a:t>
            </a:r>
          </a:p>
          <a:p>
            <a:pPr algn="ctr" eaLnBrk="0" hangingPunct="0"/>
            <a:r>
              <a:rPr lang="en-US" sz="1800">
                <a:solidFill>
                  <a:srgbClr val="000000"/>
                </a:solidFill>
              </a:rPr>
              <a:t>Specialized </a:t>
            </a:r>
          </a:p>
          <a:p>
            <a:pPr algn="ctr" eaLnBrk="0" hangingPunct="0"/>
            <a:r>
              <a:rPr lang="en-US" sz="1800">
                <a:solidFill>
                  <a:srgbClr val="000000"/>
                </a:solidFill>
              </a:rPr>
              <a:t>Individualized</a:t>
            </a:r>
          </a:p>
          <a:p>
            <a:pPr algn="ctr" eaLnBrk="0" hangingPunct="0"/>
            <a:r>
              <a:rPr lang="en-US" sz="1800">
                <a:solidFill>
                  <a:srgbClr val="000000"/>
                </a:solidFill>
              </a:rPr>
              <a:t>Systems for Staff with High-Risk Behavior</a:t>
            </a:r>
          </a:p>
        </p:txBody>
      </p:sp>
      <p:sp>
        <p:nvSpPr>
          <p:cNvPr id="536586" name="AutoShape 10"/>
          <p:cNvSpPr>
            <a:spLocks/>
          </p:cNvSpPr>
          <p:nvPr/>
        </p:nvSpPr>
        <p:spPr bwMode="auto">
          <a:xfrm rot="1672209">
            <a:off x="3048000" y="1752600"/>
            <a:ext cx="590550" cy="4648200"/>
          </a:xfrm>
          <a:prstGeom prst="leftBrace">
            <a:avLst>
              <a:gd name="adj1" fmla="val 65591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36590" name="Text Box 14"/>
          <p:cNvSpPr txBox="1">
            <a:spLocks noChangeArrowheads="1"/>
          </p:cNvSpPr>
          <p:nvPr/>
        </p:nvSpPr>
        <p:spPr bwMode="auto">
          <a:xfrm>
            <a:off x="4356100" y="2903538"/>
            <a:ext cx="1082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>
                <a:solidFill>
                  <a:srgbClr val="000000"/>
                </a:solidFill>
              </a:rPr>
              <a:t>~15%</a:t>
            </a:r>
            <a:r>
              <a:rPr lang="en-US" sz="1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536591" name="Text Box 15"/>
          <p:cNvSpPr txBox="1">
            <a:spLocks noChangeArrowheads="1"/>
          </p:cNvSpPr>
          <p:nvPr/>
        </p:nvSpPr>
        <p:spPr bwMode="auto">
          <a:xfrm>
            <a:off x="4343400" y="2209800"/>
            <a:ext cx="1082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000000"/>
                </a:solidFill>
              </a:rPr>
              <a:t>~5%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</a:p>
        </p:txBody>
      </p:sp>
      <p:cxnSp>
        <p:nvCxnSpPr>
          <p:cNvPr id="536592" name="AutoShape 16"/>
          <p:cNvCxnSpPr>
            <a:cxnSpLocks noChangeShapeType="1"/>
            <a:stCxn id="536588" idx="1"/>
            <a:endCxn id="536581" idx="1"/>
          </p:cNvCxnSpPr>
          <p:nvPr/>
        </p:nvCxnSpPr>
        <p:spPr bwMode="auto">
          <a:xfrm>
            <a:off x="5897563" y="2828925"/>
            <a:ext cx="350837" cy="1612900"/>
          </a:xfrm>
          <a:prstGeom prst="curvedConnector3">
            <a:avLst>
              <a:gd name="adj1" fmla="val 61991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36593" name="AutoShape 17"/>
          <p:cNvCxnSpPr>
            <a:cxnSpLocks noChangeShapeType="1"/>
            <a:stCxn id="536587" idx="1"/>
            <a:endCxn id="536582" idx="1"/>
          </p:cNvCxnSpPr>
          <p:nvPr/>
        </p:nvCxnSpPr>
        <p:spPr bwMode="auto">
          <a:xfrm>
            <a:off x="5810250" y="2028825"/>
            <a:ext cx="438150" cy="538163"/>
          </a:xfrm>
          <a:prstGeom prst="curvedConnector3">
            <a:avLst>
              <a:gd name="adj1" fmla="val 5833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536595" name="Rectangle 19"/>
          <p:cNvSpPr>
            <a:spLocks noChangeArrowheads="1"/>
          </p:cNvSpPr>
          <p:nvPr/>
        </p:nvSpPr>
        <p:spPr bwMode="auto">
          <a:xfrm>
            <a:off x="2133600" y="3124200"/>
            <a:ext cx="5105400" cy="1752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400">
                <a:solidFill>
                  <a:srgbClr val="FFFFFF"/>
                </a:solidFill>
              </a:rPr>
              <a:t>Apply the triangle to adult behavior!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95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36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36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3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9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Getting Started with </a:t>
            </a:r>
            <a:r>
              <a:rPr lang="en-US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SWPBIS</a:t>
            </a:r>
            <a:endParaRPr lang="en-US" dirty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257800"/>
          </a:xfrm>
          <a:solidFill>
            <a:srgbClr val="FFFF00">
              <a:alpha val="50195"/>
            </a:srgbClr>
          </a:solidFill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Establish </a:t>
            </a:r>
            <a:r>
              <a:rPr lang="en-US" sz="2300" dirty="0" smtClean="0">
                <a:solidFill>
                  <a:srgbClr val="000000"/>
                </a:solidFill>
              </a:rPr>
              <a:t>an effective leadership team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brief statement of behavioral purpose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Identify positive SW behavioral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SW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class-wide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strengthening appropriate behavior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discouraging violations of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data-based procedures for </a:t>
            </a:r>
            <a:r>
              <a:rPr lang="en-US" sz="2300" dirty="0" smtClean="0">
                <a:solidFill>
                  <a:srgbClr val="000000"/>
                </a:solidFill>
              </a:rPr>
              <a:t>monitoring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Develop systems to support staff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Build routines to ensure on-going implementation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1600200"/>
            <a:ext cx="7620000" cy="487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11" name="Group 17"/>
          <p:cNvGrpSpPr/>
          <p:nvPr/>
        </p:nvGrpSpPr>
        <p:grpSpPr>
          <a:xfrm>
            <a:off x="-152400" y="1447800"/>
            <a:ext cx="1588180" cy="1676401"/>
            <a:chOff x="-140380" y="5333999"/>
            <a:chExt cx="1588180" cy="1676401"/>
          </a:xfrm>
        </p:grpSpPr>
        <p:pic>
          <p:nvPicPr>
            <p:cNvPr id="14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33855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 err="1" smtClean="0">
                  <a:solidFill>
                    <a:srgbClr val="000000"/>
                  </a:solidFill>
                  <a:latin typeface="Franklin Gothic Medium"/>
                </a:rPr>
                <a:t>II.B.</a:t>
              </a:r>
              <a:r>
                <a:rPr lang="en-US" sz="1600" b="1" dirty="0" err="1">
                  <a:solidFill>
                    <a:srgbClr val="000000"/>
                  </a:solidFill>
                  <a:latin typeface="Franklin Gothic Medium"/>
                </a:rPr>
                <a:t>x</a:t>
              </a:r>
              <a:endParaRPr lang="en-US" sz="16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620000" y="1447800"/>
            <a:ext cx="1447800" cy="1447800"/>
            <a:chOff x="6858000" y="76200"/>
            <a:chExt cx="2209800" cy="2209800"/>
          </a:xfrm>
        </p:grpSpPr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6858000" y="76200"/>
              <a:ext cx="2209800" cy="2209800"/>
            </a:xfrm>
            <a:prstGeom prst="ellipse">
              <a:avLst/>
            </a:prstGeom>
            <a:solidFill>
              <a:srgbClr val="FF99CC">
                <a:alpha val="50195"/>
              </a:srgbClr>
            </a:solidFill>
            <a:ln w="63500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600" b="1">
                <a:solidFill>
                  <a:srgbClr val="000000"/>
                </a:solidFill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 rot="18341135">
              <a:off x="6914356" y="848519"/>
              <a:ext cx="1411288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b="1" dirty="0">
                  <a:solidFill>
                    <a:srgbClr val="000000"/>
                  </a:solidFill>
                  <a:ea typeface="Arial" pitchFamily="-1" charset="0"/>
                  <a:cs typeface="Arial" pitchFamily="-1" charset="0"/>
                </a:rPr>
                <a:t>SYSTEMS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00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400" dirty="0" smtClean="0"/>
              <a:t>Work as a team.</a:t>
            </a:r>
          </a:p>
          <a:p>
            <a:pPr lvl="0"/>
            <a:r>
              <a:rPr lang="en-US" sz="2400" dirty="0" smtClean="0"/>
              <a:t>Make decisions based upon data.</a:t>
            </a:r>
          </a:p>
          <a:p>
            <a:pPr lvl="0"/>
            <a:r>
              <a:rPr lang="en-US" sz="2400" dirty="0" smtClean="0"/>
              <a:t>Consider needs of all students.</a:t>
            </a:r>
          </a:p>
          <a:p>
            <a:pPr lvl="0"/>
            <a:r>
              <a:rPr lang="en-US" sz="2400" dirty="0" smtClean="0"/>
              <a:t>Integrate PBS activities into other initiatives and projects.</a:t>
            </a:r>
          </a:p>
          <a:p>
            <a:pPr lvl="0"/>
            <a:r>
              <a:rPr lang="en-US" sz="2400" dirty="0" smtClean="0"/>
              <a:t>Begin teaching, learning, and behavioral expectations on the first day.</a:t>
            </a:r>
          </a:p>
          <a:p>
            <a:pPr lvl="0"/>
            <a:r>
              <a:rPr lang="en-US" sz="2400" dirty="0" smtClean="0"/>
              <a:t>Involve students, staff, parents, and community.</a:t>
            </a:r>
          </a:p>
          <a:p>
            <a:pPr lvl="0"/>
            <a:r>
              <a:rPr lang="en-US" sz="2400" dirty="0" smtClean="0"/>
              <a:t>Increase use of reminders and pre-corrections before and after transitions.</a:t>
            </a:r>
          </a:p>
          <a:p>
            <a:pPr lvl="0"/>
            <a:r>
              <a:rPr lang="en-US" sz="2400" dirty="0" smtClean="0"/>
              <a:t>Increase/maintain high rates of positive acknowledgements.</a:t>
            </a:r>
          </a:p>
          <a:p>
            <a:pPr lvl="0"/>
            <a:r>
              <a:rPr lang="en-US" sz="2400" dirty="0" smtClean="0"/>
              <a:t>Specify expected outcomes of every activity.</a:t>
            </a:r>
          </a:p>
          <a:p>
            <a:endParaRPr lang="en-US" sz="2400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57200" y="304800"/>
            <a:ext cx="7162800" cy="91440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PREVIEW: Guidelines for Building Routines for On-Going Implementation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" cy="9144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20000" y="0"/>
            <a:ext cx="1447800" cy="1447800"/>
            <a:chOff x="6858000" y="76200"/>
            <a:chExt cx="2209800" cy="2209800"/>
          </a:xfrm>
        </p:grpSpPr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6858000" y="76200"/>
              <a:ext cx="2209800" cy="2209800"/>
            </a:xfrm>
            <a:prstGeom prst="ellipse">
              <a:avLst/>
            </a:prstGeom>
            <a:solidFill>
              <a:srgbClr val="FF99CC">
                <a:alpha val="50195"/>
              </a:srgbClr>
            </a:solidFill>
            <a:ln w="63500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600" b="1">
                <a:solidFill>
                  <a:srgbClr val="000000"/>
                </a:solidFill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 rot="18341135">
              <a:off x="6914356" y="848519"/>
              <a:ext cx="1411288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b="1" dirty="0">
                  <a:solidFill>
                    <a:srgbClr val="000000"/>
                  </a:solidFill>
                  <a:ea typeface="Arial" pitchFamily="-1" charset="0"/>
                  <a:cs typeface="Arial" pitchFamily="-1" charset="0"/>
                </a:rPr>
                <a:t>SYSTEMS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9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381000" y="914400"/>
            <a:ext cx="8382000" cy="4343400"/>
          </a:xfrm>
          <a:prstGeom prst="rect">
            <a:avLst/>
          </a:prstGeom>
          <a:solidFill>
            <a:srgbClr val="008000">
              <a:alpha val="7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7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/>
                <a:ea typeface="Britannic Bold" pitchFamily="-108" charset="0"/>
                <a:cs typeface="Britannic Bold" pitchFamily="-108" charset="0"/>
              </a:rPr>
              <a:t>SWPBIS </a:t>
            </a:r>
            <a:r>
              <a:rPr lang="en-US" sz="57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/>
                <a:ea typeface="Britannic Bold" pitchFamily="-108" charset="0"/>
                <a:cs typeface="Britannic Bold" pitchFamily="-108" charset="0"/>
              </a:rPr>
              <a:t>Action Planning</a:t>
            </a:r>
          </a:p>
        </p:txBody>
      </p:sp>
      <p:pic>
        <p:nvPicPr>
          <p:cNvPr id="19661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5888" y="4495800"/>
            <a:ext cx="26781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2324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858000" cy="1219200"/>
          </a:xfrm>
          <a:solidFill>
            <a:srgbClr val="FFFFFF"/>
          </a:solidFill>
          <a:ln w="28575"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>
                <a:solidFill>
                  <a:srgbClr val="3366FF"/>
                </a:solidFill>
              </a:rPr>
              <a:t>Team Implementation </a:t>
            </a:r>
            <a:r>
              <a:rPr lang="en-US" b="1" dirty="0">
                <a:solidFill>
                  <a:srgbClr val="3366FF"/>
                </a:solidFill>
              </a:rPr>
              <a:t>C</a:t>
            </a:r>
            <a:r>
              <a:rPr lang="en-US" b="1" dirty="0" smtClean="0">
                <a:solidFill>
                  <a:srgbClr val="3366FF"/>
                </a:solidFill>
              </a:rPr>
              <a:t>hecklist (TIC)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7350" y="1447800"/>
            <a:ext cx="5829300" cy="4800600"/>
          </a:xfr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>
            <a:normAutofit fontScale="62500" lnSpcReduction="20000"/>
          </a:bodyPr>
          <a:lstStyle/>
          <a:p>
            <a:pPr marL="514350" indent="-514350">
              <a:buFont typeface="Arial" pitchFamily="-83" charset="0"/>
              <a:buAutoNum type="arabicPeriod"/>
            </a:pPr>
            <a:r>
              <a:rPr lang="en-US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COACHES (1 per team) go </a:t>
            </a:r>
            <a:r>
              <a:rPr lang="en-US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to </a:t>
            </a:r>
            <a:r>
              <a:rPr lang="en-US" dirty="0" smtClean="0">
                <a:latin typeface="+mj-lt"/>
                <a:ea typeface="ＭＳ Ｐゴシック" pitchFamily="-108" charset="-128"/>
                <a:cs typeface="ＭＳ Ｐゴシック" pitchFamily="-108" charset="-128"/>
                <a:hlinkClick r:id="rId3"/>
              </a:rPr>
              <a:t>www.pbisapps.org</a:t>
            </a:r>
            <a:endParaRPr lang="en-US" dirty="0" smtClean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marL="514350" indent="-514350">
              <a:buFont typeface="Arial" pitchFamily="-83" charset="0"/>
              <a:buAutoNum type="arabicPeriod"/>
            </a:pPr>
            <a:r>
              <a:rPr lang="en-US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Go to </a:t>
            </a:r>
            <a:r>
              <a:rPr lang="en-US" dirty="0" err="1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pbis</a:t>
            </a:r>
            <a:r>
              <a:rPr lang="en-US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 applications login on the top right corner of your screen</a:t>
            </a:r>
            <a:endParaRPr lang="en-US" dirty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marL="514350" indent="-514350">
              <a:buFont typeface="Arial" pitchFamily="-83" charset="0"/>
              <a:buAutoNum type="arabicPeriod"/>
            </a:pPr>
            <a:r>
              <a:rPr lang="en-US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Login with your email and password (if you haven’t set up your password yet, just go through forgot password process) </a:t>
            </a:r>
            <a:endParaRPr lang="en-US" dirty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marL="514350" indent="-514350">
              <a:buFont typeface="Arial" pitchFamily="-83" charset="0"/>
              <a:buAutoNum type="arabicPeriod"/>
            </a:pPr>
            <a:r>
              <a:rPr lang="en-US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Select PBIS </a:t>
            </a:r>
            <a:r>
              <a:rPr lang="en-US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Assessment</a:t>
            </a:r>
            <a:endParaRPr lang="en-US" dirty="0">
              <a:latin typeface="+mj-lt"/>
              <a:cs typeface="ＭＳ Ｐゴシック" pitchFamily="-108" charset="-128"/>
            </a:endParaRPr>
          </a:p>
          <a:p>
            <a:pPr marL="514350" indent="-514350">
              <a:buFont typeface="Arial" pitchFamily="-83" charset="0"/>
              <a:buAutoNum type="arabicPeriod"/>
            </a:pPr>
            <a:r>
              <a:rPr lang="en-US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Under Surveys Currently </a:t>
            </a:r>
            <a:r>
              <a:rPr lang="en-US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Open, Select Team Checklist 3.1</a:t>
            </a:r>
          </a:p>
          <a:p>
            <a:pPr marL="514350" indent="-514350">
              <a:buFont typeface="Arial" pitchFamily="-83" charset="0"/>
              <a:buAutoNum type="arabicPeriod"/>
            </a:pPr>
            <a:r>
              <a:rPr lang="en-US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Click “Take Survey” </a:t>
            </a:r>
          </a:p>
          <a:p>
            <a:pPr marL="914400" lvl="1" indent="-514350"/>
            <a:r>
              <a:rPr lang="en-US" dirty="0" smtClean="0">
                <a:latin typeface="+mj-lt"/>
                <a:cs typeface="ＭＳ Ｐゴシック" pitchFamily="-108" charset="-128"/>
              </a:rPr>
              <a:t>Find </a:t>
            </a:r>
            <a:r>
              <a:rPr lang="en-US" dirty="0">
                <a:latin typeface="+mj-lt"/>
                <a:cs typeface="ＭＳ Ｐゴシック" pitchFamily="-108" charset="-128"/>
              </a:rPr>
              <a:t>Team Checklist</a:t>
            </a:r>
          </a:p>
          <a:p>
            <a:pPr marL="514350" indent="-514350">
              <a:buFont typeface="Arial" pitchFamily="-83" charset="0"/>
              <a:buAutoNum type="arabicPeriod"/>
            </a:pPr>
            <a:r>
              <a:rPr lang="en-US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Select       under Action column </a:t>
            </a:r>
          </a:p>
          <a:p>
            <a:pPr marL="514350" indent="-514350">
              <a:buFont typeface="Arial" pitchFamily="-83" charset="0"/>
              <a:buAutoNum type="arabicPeriod"/>
            </a:pPr>
            <a:r>
              <a:rPr lang="en-US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Complete TIC as a </a:t>
            </a:r>
            <a:r>
              <a:rPr lang="en-US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team</a:t>
            </a:r>
          </a:p>
          <a:p>
            <a:pPr marL="514350" indent="-514350">
              <a:buNone/>
            </a:pPr>
            <a:r>
              <a:rPr lang="en-US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9. 	</a:t>
            </a:r>
            <a:r>
              <a:rPr lang="en-US" dirty="0" smtClean="0">
                <a:latin typeface="+mj-lt"/>
                <a:cs typeface="Britannic Bold"/>
              </a:rPr>
              <a:t>Review reports to </a:t>
            </a:r>
            <a:r>
              <a:rPr lang="en-US" dirty="0">
                <a:latin typeface="+mj-lt"/>
                <a:cs typeface="Britannic Bold"/>
              </a:rPr>
              <a:t>support your action planning </a:t>
            </a:r>
            <a:endParaRPr lang="en-US" dirty="0">
              <a:latin typeface="+mj-lt"/>
              <a:ea typeface="ＭＳ Ｐゴシック" pitchFamily="-108" charset="-128"/>
              <a:cs typeface="Britannic Bold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048000" y="4572000"/>
            <a:ext cx="342900" cy="2794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0" y="5105400"/>
            <a:ext cx="9144000" cy="1704977"/>
            <a:chOff x="0" y="5377363"/>
            <a:chExt cx="9144000" cy="1480636"/>
          </a:xfrm>
        </p:grpSpPr>
        <p:sp>
          <p:nvSpPr>
            <p:cNvPr id="7" name="Rounded Rectangle 6"/>
            <p:cNvSpPr/>
            <p:nvPr/>
          </p:nvSpPr>
          <p:spPr>
            <a:xfrm>
              <a:off x="0" y="5666872"/>
              <a:ext cx="9144000" cy="1191127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5400" b="1" dirty="0">
                  <a:solidFill>
                    <a:srgbClr val="000000"/>
                  </a:solidFill>
                </a:rPr>
                <a:t> </a:t>
              </a:r>
              <a:r>
                <a:rPr lang="en-US" sz="5400" b="1" dirty="0" smtClean="0">
                  <a:solidFill>
                    <a:srgbClr val="000000"/>
                  </a:solidFill>
                </a:rPr>
                <a:t>See Appendix C</a:t>
              </a:r>
            </a:p>
            <a:p>
              <a:r>
                <a:rPr lang="en-US" sz="2600" b="1" dirty="0" smtClean="0">
                  <a:solidFill>
                    <a:srgbClr val="000000"/>
                  </a:solidFill>
                </a:rPr>
                <a:t>Complete </a:t>
              </a:r>
              <a:r>
                <a:rPr lang="en-US" sz="2600" b="1" dirty="0">
                  <a:solidFill>
                    <a:srgbClr val="000000"/>
                  </a:solidFill>
                </a:rPr>
                <a:t>during Team Action Planning Time TODAY </a:t>
              </a:r>
            </a:p>
          </p:txBody>
        </p:sp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4"/>
            <a:srcRect l="-14630" t="-1331" r="-15973" b="-5609"/>
            <a:stretch>
              <a:fillRect/>
            </a:stretch>
          </p:blipFill>
          <p:spPr bwMode="auto">
            <a:xfrm>
              <a:off x="7391400" y="5377363"/>
              <a:ext cx="1752600" cy="1477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6858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4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858000" cy="1219200"/>
          </a:xfrm>
          <a:solidFill>
            <a:srgbClr val="FFFFFF"/>
          </a:solidFill>
          <a:ln w="28575"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3366FF"/>
                </a:solidFill>
              </a:rPr>
              <a:t>Family Engagement Rubric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4184" y="1447800"/>
            <a:ext cx="5829300" cy="3654425"/>
          </a:xfr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>
            <a:normAutofit fontScale="85000" lnSpcReduction="10000"/>
          </a:bodyPr>
          <a:lstStyle/>
          <a:p>
            <a:pPr marL="514350" indent="-514350">
              <a:buFont typeface="Arial" pitchFamily="-83" charset="0"/>
              <a:buAutoNum type="arabicPeriod"/>
            </a:pPr>
            <a:r>
              <a:rPr lang="en-US" dirty="0" smtClean="0">
                <a:latin typeface="+mj-lt"/>
                <a:ea typeface="ＭＳ Ｐゴシック" pitchFamily="-108" charset="-128"/>
                <a:cs typeface="Britannic Bold"/>
              </a:rPr>
              <a:t>Review the Family, School, and </a:t>
            </a:r>
            <a:r>
              <a:rPr lang="en-US" dirty="0">
                <a:latin typeface="+mj-lt"/>
                <a:ea typeface="ＭＳ Ｐゴシック" pitchFamily="-108" charset="-128"/>
                <a:cs typeface="Britannic Bold"/>
              </a:rPr>
              <a:t>Community Partnership Fundamentals (</a:t>
            </a:r>
            <a:r>
              <a:rPr lang="en-US" dirty="0">
                <a:latin typeface="+mj-lt"/>
                <a:ea typeface="ＭＳ Ｐゴシック" pitchFamily="-108" charset="-128"/>
                <a:cs typeface="Britannic Bold"/>
                <a:hlinkClick r:id="rId3"/>
              </a:rPr>
              <a:t>http://</a:t>
            </a:r>
            <a:r>
              <a:rPr lang="en-US" dirty="0" smtClean="0">
                <a:latin typeface="+mj-lt"/>
                <a:ea typeface="ＭＳ Ｐゴシック" pitchFamily="-108" charset="-128"/>
                <a:cs typeface="Britannic Bold"/>
                <a:hlinkClick r:id="rId3"/>
              </a:rPr>
              <a:t>www.doe.mass.edu/boe/sac/parent/FSCPfundamentals.pdf)</a:t>
            </a:r>
            <a:endParaRPr lang="en-US" dirty="0" smtClean="0">
              <a:latin typeface="+mj-lt"/>
              <a:ea typeface="ＭＳ Ｐゴシック" pitchFamily="-108" charset="-128"/>
              <a:cs typeface="Britannic Bold"/>
            </a:endParaRPr>
          </a:p>
          <a:p>
            <a:pPr marL="514350" indent="-514350">
              <a:buFont typeface="Arial" pitchFamily="-83" charset="0"/>
              <a:buAutoNum type="arabicPeriod"/>
            </a:pPr>
            <a:r>
              <a:rPr lang="en-US" dirty="0" smtClean="0">
                <a:latin typeface="+mj-lt"/>
                <a:ea typeface="ＭＳ Ｐゴシック" pitchFamily="-108" charset="-128"/>
                <a:cs typeface="Britannic Bold"/>
              </a:rPr>
              <a:t>Complete self assessment as a team </a:t>
            </a:r>
          </a:p>
          <a:p>
            <a:pPr marL="514350" indent="-514350">
              <a:buFont typeface="Arial" pitchFamily="-83" charset="0"/>
              <a:buAutoNum type="arabicPeriod"/>
            </a:pPr>
            <a:r>
              <a:rPr lang="en-US" dirty="0" smtClean="0">
                <a:latin typeface="+mj-lt"/>
                <a:ea typeface="ＭＳ Ｐゴシック" pitchFamily="-108" charset="-128"/>
                <a:cs typeface="Britannic Bold"/>
              </a:rPr>
              <a:t>Add relevant items to your action plan</a:t>
            </a:r>
            <a:endParaRPr lang="en-US" dirty="0">
              <a:latin typeface="+mj-lt"/>
              <a:ea typeface="ＭＳ Ｐゴシック" pitchFamily="-108" charset="-128"/>
              <a:cs typeface="Britannic Bold"/>
            </a:endParaRPr>
          </a:p>
        </p:txBody>
      </p:sp>
      <p:grpSp>
        <p:nvGrpSpPr>
          <p:cNvPr id="4" name="Group 5"/>
          <p:cNvGrpSpPr/>
          <p:nvPr/>
        </p:nvGrpSpPr>
        <p:grpSpPr>
          <a:xfrm>
            <a:off x="0" y="5105400"/>
            <a:ext cx="9144000" cy="1704977"/>
            <a:chOff x="0" y="5377363"/>
            <a:chExt cx="9144000" cy="1480636"/>
          </a:xfrm>
        </p:grpSpPr>
        <p:sp>
          <p:nvSpPr>
            <p:cNvPr id="7" name="Rounded Rectangle 6"/>
            <p:cNvSpPr/>
            <p:nvPr/>
          </p:nvSpPr>
          <p:spPr>
            <a:xfrm>
              <a:off x="0" y="5666872"/>
              <a:ext cx="9144000" cy="1191127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5400" b="1" dirty="0">
                  <a:solidFill>
                    <a:srgbClr val="000000"/>
                  </a:solidFill>
                </a:rPr>
                <a:t> </a:t>
              </a:r>
              <a:r>
                <a:rPr lang="en-US" sz="5400" b="1" dirty="0" smtClean="0">
                  <a:solidFill>
                    <a:srgbClr val="000000"/>
                  </a:solidFill>
                </a:rPr>
                <a:t>See Appendix M</a:t>
              </a:r>
            </a:p>
            <a:p>
              <a:r>
                <a:rPr lang="en-US" sz="2600" b="1" dirty="0" smtClean="0">
                  <a:solidFill>
                    <a:srgbClr val="000000"/>
                  </a:solidFill>
                </a:rPr>
                <a:t>Complete </a:t>
              </a:r>
              <a:r>
                <a:rPr lang="en-US" sz="2600" b="1" dirty="0">
                  <a:solidFill>
                    <a:srgbClr val="000000"/>
                  </a:solidFill>
                </a:rPr>
                <a:t>during Team Action Planning Time TODAY </a:t>
              </a:r>
            </a:p>
          </p:txBody>
        </p:sp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4"/>
            <a:srcRect l="-14630" t="-1331" r="-15973" b="-5609"/>
            <a:stretch>
              <a:fillRect/>
            </a:stretch>
          </p:blipFill>
          <p:spPr bwMode="auto">
            <a:xfrm>
              <a:off x="7391400" y="5377363"/>
              <a:ext cx="1752600" cy="1477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9144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1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1905000" cy="1981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  <a:latin typeface="Franklin Gothic Medium"/>
              </a:rPr>
              <a:t>Work as team </a:t>
            </a:r>
            <a:r>
              <a:rPr lang="en-US" sz="2200" dirty="0" smtClean="0">
                <a:solidFill>
                  <a:srgbClr val="000000"/>
                </a:solidFill>
                <a:latin typeface="Franklin Gothic Medium"/>
              </a:rPr>
              <a:t>for  75 min</a:t>
            </a:r>
            <a:endParaRPr lang="en-US" sz="2200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3366FF"/>
                </a:solidFill>
              </a:rPr>
              <a:t>Activity:</a:t>
            </a:r>
            <a:br>
              <a:rPr lang="en-US" sz="4000" b="1" dirty="0">
                <a:solidFill>
                  <a:srgbClr val="3366FF"/>
                </a:solidFill>
              </a:rPr>
            </a:br>
            <a:r>
              <a:rPr lang="en-US" sz="4000" b="1" dirty="0" smtClean="0">
                <a:solidFill>
                  <a:srgbClr val="3366FF"/>
                </a:solidFill>
              </a:rPr>
              <a:t>Action Planning</a:t>
            </a:r>
            <a:endParaRPr lang="en-US" sz="4000" b="1" i="1" dirty="0">
              <a:solidFill>
                <a:srgbClr val="3366FF"/>
              </a:solidFill>
            </a:endParaRPr>
          </a:p>
        </p:txBody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600200"/>
            <a:ext cx="6477000" cy="4648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+mj-lt"/>
              </a:rPr>
              <a:t>Return to your </a:t>
            </a:r>
            <a:r>
              <a:rPr lang="en-US" sz="2400" b="1" dirty="0">
                <a:latin typeface="+mj-lt"/>
              </a:rPr>
              <a:t>Action Plan</a:t>
            </a:r>
            <a:endParaRPr lang="en-US" sz="2400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endParaRPr lang="en-US" sz="800" b="1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Update </a:t>
            </a:r>
            <a:r>
              <a:rPr lang="en-US" sz="2400" dirty="0">
                <a:latin typeface="+mj-lt"/>
              </a:rPr>
              <a:t>sections corresponding to identifying outcomes and Steps 1</a:t>
            </a:r>
            <a:r>
              <a:rPr lang="en-US" sz="2400" dirty="0" smtClean="0">
                <a:latin typeface="+mj-lt"/>
              </a:rPr>
              <a:t>-6.</a:t>
            </a:r>
            <a:endParaRPr lang="en-US" sz="2400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endParaRPr lang="en-US" sz="800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+mj-lt"/>
              </a:rPr>
              <a:t>In particular, </a:t>
            </a:r>
            <a:r>
              <a:rPr lang="en-US" sz="24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make sure have a plan for sharing information with and gathering/using feedback from your school faculty!</a:t>
            </a:r>
          </a:p>
          <a:p>
            <a:pPr eaLnBrk="1" hangingPunct="1">
              <a:lnSpc>
                <a:spcPct val="90000"/>
              </a:lnSpc>
            </a:pPr>
            <a:endParaRPr lang="en-US" sz="800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+mj-lt"/>
              </a:rPr>
              <a:t>Present 2-3 “</a:t>
            </a:r>
            <a:r>
              <a:rPr lang="en-US" sz="2400" b="1" dirty="0">
                <a:latin typeface="+mj-lt"/>
              </a:rPr>
              <a:t>big ideas</a:t>
            </a:r>
            <a:r>
              <a:rPr lang="en-US" sz="2400" dirty="0">
                <a:latin typeface="+mj-lt"/>
              </a:rPr>
              <a:t>” from your group (1 min. reports) </a:t>
            </a:r>
            <a:endParaRPr lang="en-US" sz="2400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endParaRPr lang="en-US" sz="800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Please email your action plan to your trainers </a:t>
            </a:r>
            <a:r>
              <a:rPr lang="en-US" sz="2400" dirty="0">
                <a:latin typeface="+mj-lt"/>
              </a:rPr>
              <a:t>by the end of </a:t>
            </a:r>
            <a:r>
              <a:rPr lang="en-US" sz="2400">
                <a:latin typeface="+mj-lt"/>
              </a:rPr>
              <a:t>the </a:t>
            </a:r>
            <a:r>
              <a:rPr lang="en-US" sz="2400" smtClean="0">
                <a:latin typeface="+mj-lt"/>
              </a:rPr>
              <a:t>day to </a:t>
            </a:r>
            <a:r>
              <a:rPr lang="en-US" sz="2400" dirty="0" smtClean="0">
                <a:latin typeface="+mj-lt"/>
              </a:rPr>
              <a:t>receive specific feedback.</a:t>
            </a:r>
            <a:endParaRPr lang="en-US" sz="2400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9144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17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381000" y="914400"/>
            <a:ext cx="8382000" cy="4343400"/>
          </a:xfrm>
          <a:prstGeom prst="rect">
            <a:avLst/>
          </a:prstGeom>
          <a:solidFill>
            <a:srgbClr val="008000">
              <a:alpha val="7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57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/>
                <a:ea typeface="Britannic Bold" pitchFamily="-108" charset="0"/>
                <a:cs typeface="Britannic Bold" pitchFamily="-108" charset="0"/>
              </a:rPr>
              <a:t>Review of </a:t>
            </a:r>
            <a:r>
              <a:rPr lang="en-US" sz="57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/>
                <a:ea typeface="Britannic Bold" pitchFamily="-108" charset="0"/>
                <a:cs typeface="Britannic Bold" pitchFamily="-108" charset="0"/>
              </a:rPr>
              <a:t>SWPBIS</a:t>
            </a:r>
            <a:endParaRPr lang="en-US" sz="57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ranklin Gothic Medium"/>
              <a:ea typeface="Britannic Bold" pitchFamily="-108" charset="0"/>
              <a:cs typeface="Britannic Bold" pitchFamily="-10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800600"/>
            <a:ext cx="1092200" cy="109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383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pPr eaLnBrk="1" hangingPunct="1"/>
            <a:r>
              <a:rPr lang="en-US" sz="4000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MAIN TRAINING OBJECTIVES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2400"/>
              </a:spcAft>
            </a:pPr>
            <a:r>
              <a:rPr lang="en-US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Establish leadership </a:t>
            </a:r>
            <a:r>
              <a:rPr lang="en-US" b="1" dirty="0">
                <a:solidFill>
                  <a:srgbClr val="FF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team</a:t>
            </a:r>
            <a:endParaRPr lang="en-US" b="1" dirty="0" smtClean="0">
              <a:solidFill>
                <a:srgbClr val="FF0000"/>
              </a:solidFill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  <a:spcAft>
                <a:spcPts val="2400"/>
              </a:spcAft>
            </a:pPr>
            <a:r>
              <a:rPr lang="en-US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Establish </a:t>
            </a:r>
            <a:r>
              <a:rPr lang="en-US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staff </a:t>
            </a:r>
            <a:r>
              <a:rPr lang="en-US" b="1" dirty="0">
                <a:solidFill>
                  <a:srgbClr val="FF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agreements</a:t>
            </a:r>
            <a:endParaRPr lang="en-US" b="1" dirty="0" smtClean="0">
              <a:solidFill>
                <a:srgbClr val="FF0000"/>
              </a:solidFill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  <a:spcAft>
                <a:spcPts val="2400"/>
              </a:spcAft>
            </a:pPr>
            <a:r>
              <a:rPr lang="en-US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Build </a:t>
            </a:r>
            <a:r>
              <a:rPr lang="en-US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working knowledge of </a:t>
            </a:r>
            <a:r>
              <a:rPr lang="en-US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SWPBIS </a:t>
            </a:r>
            <a:r>
              <a:rPr lang="en-US" b="1" dirty="0">
                <a:solidFill>
                  <a:srgbClr val="FF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outcomes, data, practices, and systems</a:t>
            </a:r>
            <a:endParaRPr lang="en-US" b="1" dirty="0" smtClean="0">
              <a:solidFill>
                <a:srgbClr val="FF0000"/>
              </a:solidFill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  <a:spcAft>
                <a:spcPts val="2400"/>
              </a:spcAft>
            </a:pPr>
            <a:r>
              <a:rPr lang="en-US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Develop </a:t>
            </a:r>
            <a:r>
              <a:rPr lang="en-US" b="1" dirty="0">
                <a:solidFill>
                  <a:srgbClr val="FF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individualized action plan </a:t>
            </a:r>
            <a:r>
              <a:rPr lang="en-US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for </a:t>
            </a:r>
            <a:r>
              <a:rPr lang="en-US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SWPBIS</a:t>
            </a:r>
          </a:p>
          <a:p>
            <a:pPr eaLnBrk="1" hangingPunct="1">
              <a:lnSpc>
                <a:spcPct val="90000"/>
              </a:lnSpc>
              <a:spcAft>
                <a:spcPts val="2400"/>
              </a:spcAft>
            </a:pPr>
            <a:r>
              <a:rPr lang="en-US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Organize </a:t>
            </a:r>
            <a:r>
              <a:rPr lang="en-US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for </a:t>
            </a:r>
            <a:r>
              <a:rPr lang="en-US" b="1" dirty="0">
                <a:solidFill>
                  <a:srgbClr val="FF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upcoming school year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685800"/>
            <a:ext cx="1066800" cy="10668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939800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33400" y="1524000"/>
            <a:ext cx="707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54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277070"/>
            <a:ext cx="707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54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362980"/>
            <a:ext cx="8488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8000"/>
                </a:solidFill>
                <a:latin typeface="Chalkduster"/>
                <a:ea typeface="Zapf Dingbats"/>
                <a:cs typeface="Chalkduster"/>
                <a:sym typeface="Zapf Dingbats"/>
              </a:rPr>
              <a:t>IP</a:t>
            </a:r>
            <a:endParaRPr lang="en-US" sz="3200" i="1" dirty="0">
              <a:solidFill>
                <a:srgbClr val="008000"/>
              </a:solidFill>
              <a:latin typeface="Chalkduster"/>
              <a:cs typeface="Chalkdust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4648200"/>
            <a:ext cx="8488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8000"/>
                </a:solidFill>
                <a:latin typeface="Chalkduster"/>
                <a:ea typeface="Zapf Dingbats"/>
                <a:cs typeface="Chalkduster"/>
                <a:sym typeface="Zapf Dingbats"/>
              </a:rPr>
              <a:t>IP</a:t>
            </a:r>
            <a:endParaRPr lang="en-US" sz="3200" i="1" dirty="0">
              <a:solidFill>
                <a:srgbClr val="008000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27299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14400"/>
          </a:xfrm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pPr eaLnBrk="1" hangingPunct="1"/>
            <a:r>
              <a:rPr lang="en-US" sz="4000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MAIN TRAINING OBJECTIVES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2400"/>
              </a:spcAft>
            </a:pPr>
            <a:r>
              <a:rPr lang="en-US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Establish leadership </a:t>
            </a:r>
            <a:r>
              <a:rPr lang="en-US" b="1" dirty="0">
                <a:solidFill>
                  <a:srgbClr val="FF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team</a:t>
            </a:r>
            <a:endParaRPr lang="en-US" b="1" dirty="0" smtClean="0">
              <a:solidFill>
                <a:srgbClr val="FF0000"/>
              </a:solidFill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  <a:spcAft>
                <a:spcPts val="2400"/>
              </a:spcAft>
            </a:pPr>
            <a:r>
              <a:rPr lang="en-US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Establish </a:t>
            </a:r>
            <a:r>
              <a:rPr lang="en-US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staff </a:t>
            </a:r>
            <a:r>
              <a:rPr lang="en-US" b="1" dirty="0">
                <a:solidFill>
                  <a:srgbClr val="FF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agreements</a:t>
            </a:r>
            <a:endParaRPr lang="en-US" b="1" dirty="0" smtClean="0">
              <a:solidFill>
                <a:srgbClr val="FF0000"/>
              </a:solidFill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  <a:spcAft>
                <a:spcPts val="2400"/>
              </a:spcAft>
            </a:pPr>
            <a:r>
              <a:rPr lang="en-US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Build </a:t>
            </a:r>
            <a:r>
              <a:rPr lang="en-US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working knowledge of </a:t>
            </a:r>
            <a:r>
              <a:rPr lang="en-US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SWPBIS </a:t>
            </a:r>
            <a:r>
              <a:rPr lang="en-US" b="1" dirty="0">
                <a:solidFill>
                  <a:srgbClr val="FF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outcomes, data, practices, and systems</a:t>
            </a:r>
            <a:endParaRPr lang="en-US" b="1" dirty="0" smtClean="0">
              <a:solidFill>
                <a:srgbClr val="FF0000"/>
              </a:solidFill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  <a:spcAft>
                <a:spcPts val="2400"/>
              </a:spcAft>
            </a:pPr>
            <a:r>
              <a:rPr lang="en-US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Develop </a:t>
            </a:r>
            <a:r>
              <a:rPr lang="en-US" b="1" dirty="0">
                <a:solidFill>
                  <a:srgbClr val="FF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individualized action plan </a:t>
            </a:r>
            <a:r>
              <a:rPr lang="en-US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for </a:t>
            </a:r>
            <a:r>
              <a:rPr lang="en-US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SWPBIS</a:t>
            </a:r>
          </a:p>
          <a:p>
            <a:pPr eaLnBrk="1" hangingPunct="1">
              <a:lnSpc>
                <a:spcPct val="90000"/>
              </a:lnSpc>
              <a:spcAft>
                <a:spcPts val="2400"/>
              </a:spcAft>
            </a:pPr>
            <a:r>
              <a:rPr lang="en-US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Organize </a:t>
            </a:r>
            <a:r>
              <a:rPr lang="en-US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for </a:t>
            </a:r>
            <a:r>
              <a:rPr lang="en-US" b="1" dirty="0">
                <a:solidFill>
                  <a:srgbClr val="FF0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upcoming school year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6858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47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5984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cap="small" dirty="0" smtClean="0">
                <a:ea typeface="+mj-ea"/>
                <a:cs typeface="+mj-cs"/>
              </a:rPr>
              <a:t>Tier 1 Leadership Team &amp; Coaches Meetings</a:t>
            </a:r>
            <a:endParaRPr lang="en-US" sz="3200" b="1" cap="small" dirty="0">
              <a:ea typeface="+mj-ea"/>
              <a:cs typeface="+mj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20700" y="517526"/>
          <a:ext cx="8077200" cy="427037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733800"/>
                <a:gridCol w="4343400"/>
              </a:tblGrid>
              <a:tr h="42703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WHAT</a:t>
                      </a:r>
                      <a:endParaRPr lang="en-US" sz="2200" dirty="0"/>
                    </a:p>
                  </a:txBody>
                  <a:tcPr marT="45725" marB="45725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WHO</a:t>
                      </a:r>
                      <a:endParaRPr lang="en-US" sz="2200" dirty="0"/>
                    </a:p>
                  </a:txBody>
                  <a:tcPr marT="45725" marB="45725">
                    <a:solidFill>
                      <a:srgbClr val="00009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20700" y="1022351"/>
          <a:ext cx="8083550" cy="1826144"/>
        </p:xfrm>
        <a:graphic>
          <a:graphicData uri="http://schemas.openxmlformats.org/drawingml/2006/table">
            <a:tbl>
              <a:tblPr/>
              <a:tblGrid>
                <a:gridCol w="4087813"/>
                <a:gridCol w="3995737"/>
              </a:tblGrid>
              <a:tr h="615950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-1" charset="0"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6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days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of Team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Training</a:t>
                      </a:r>
                    </a:p>
                  </a:txBody>
                  <a:tcPr marL="91433" marR="91433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Minimum membership: administrator, grade level representatives, support staff</a:t>
                      </a:r>
                    </a:p>
                  </a:txBody>
                  <a:tcPr marL="91432" marR="91432" marT="40214" marB="402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46088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-1" charset="0"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3 days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Coaches Meetings</a:t>
                      </a:r>
                    </a:p>
                  </a:txBody>
                  <a:tcPr marL="91433" marR="91433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2 Coaches</a:t>
                      </a:r>
                    </a:p>
                  </a:txBody>
                  <a:tcPr marL="91432" marR="91432" marT="40214" marB="402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-1" charset="0"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2 days of TA per district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1432" marR="91432" marT="40214" marB="4021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Admin, Coach, Data Entry</a:t>
                      </a:r>
                    </a:p>
                  </a:txBody>
                  <a:tcPr marL="91432" marR="91432" marT="40214" marB="402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20700" y="3200400"/>
          <a:ext cx="8137525" cy="1381126"/>
        </p:xfrm>
        <a:graphic>
          <a:graphicData uri="http://schemas.openxmlformats.org/drawingml/2006/table">
            <a:tbl>
              <a:tblPr/>
              <a:tblGrid>
                <a:gridCol w="4087813"/>
                <a:gridCol w="4049712"/>
              </a:tblGrid>
              <a:tr h="430213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-1" charset="0"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3 days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of Team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Training</a:t>
                      </a:r>
                    </a:p>
                  </a:txBody>
                  <a:tcPr marL="91433" marR="91433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Same above</a:t>
                      </a:r>
                    </a:p>
                  </a:txBody>
                  <a:tcPr marL="91433" marR="91433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-1" charset="0"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3 days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Coaches Meetings</a:t>
                      </a:r>
                    </a:p>
                  </a:txBody>
                  <a:tcPr marL="91433" marR="91433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Same above</a:t>
                      </a:r>
                    </a:p>
                  </a:txBody>
                  <a:tcPr marL="91433" marR="91433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-1" charset="0"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2 days of TA per district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1433" marR="91433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Same above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1433" marR="91433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38163" y="4849813"/>
          <a:ext cx="8137525" cy="1439864"/>
        </p:xfrm>
        <a:graphic>
          <a:graphicData uri="http://schemas.openxmlformats.org/drawingml/2006/table">
            <a:tbl>
              <a:tblPr/>
              <a:tblGrid>
                <a:gridCol w="4068762"/>
                <a:gridCol w="4068763"/>
              </a:tblGrid>
              <a:tr h="430213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-1" charset="0"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2 days of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Team Training</a:t>
                      </a:r>
                    </a:p>
                  </a:txBody>
                  <a:tcPr marL="91433" marR="91433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Same above</a:t>
                      </a:r>
                    </a:p>
                  </a:txBody>
                  <a:tcPr marL="91433" marR="91433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-1" charset="0"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3 days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Coaches Meetings</a:t>
                      </a:r>
                    </a:p>
                  </a:txBody>
                  <a:tcPr marL="91433" marR="91433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Same above</a:t>
                      </a:r>
                    </a:p>
                  </a:txBody>
                  <a:tcPr marL="91433" marR="91433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-1" charset="0"/>
                        <a:buChar char="•"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2 days of TA per district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1433" marR="91433"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Same above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" charset="0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marL="91433" marR="91433" marT="45734" marB="4573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 rot="16200000">
            <a:off x="-382102" y="1573820"/>
            <a:ext cx="1309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 smtClean="0">
                <a:solidFill>
                  <a:srgbClr val="000000"/>
                </a:solidFill>
              </a:rPr>
              <a:t>YEAR 1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-423804" y="3700404"/>
            <a:ext cx="1309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 smtClean="0">
                <a:solidFill>
                  <a:srgbClr val="000000"/>
                </a:solidFill>
              </a:rPr>
              <a:t>YEAR 2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-513672" y="5376804"/>
            <a:ext cx="1489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b="1" dirty="0" smtClean="0">
                <a:solidFill>
                  <a:srgbClr val="000000"/>
                </a:solidFill>
              </a:rPr>
              <a:t>YEAR 3+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39633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000" b="1" dirty="0" smtClean="0">
                <a:solidFill>
                  <a:srgbClr val="000000"/>
                </a:solidFill>
              </a:rPr>
              <a:t>Tier 2 Training </a:t>
            </a:r>
            <a:r>
              <a:rPr lang="en-US" sz="2000" dirty="0" smtClean="0">
                <a:solidFill>
                  <a:srgbClr val="000000"/>
                </a:solidFill>
              </a:rPr>
              <a:t>will also be offered to schools implementing Tier 1 with fidelity.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39800" cy="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685800" y="1295400"/>
            <a:ext cx="381000" cy="381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333399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640581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Getting Started with </a:t>
            </a:r>
            <a:r>
              <a:rPr lang="en-US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SWPBIS</a:t>
            </a:r>
            <a:endParaRPr lang="en-US" dirty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257800"/>
          </a:xfrm>
          <a:solidFill>
            <a:srgbClr val="FFFF00">
              <a:alpha val="50195"/>
            </a:srgbClr>
          </a:solidFill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Establish </a:t>
            </a:r>
            <a:r>
              <a:rPr lang="en-US" sz="2300" dirty="0" smtClean="0">
                <a:solidFill>
                  <a:srgbClr val="000000"/>
                </a:solidFill>
              </a:rPr>
              <a:t>an effective leadership team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brief statement of behavioral purpose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Identify positive SW behavioral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SW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class-wide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strengthening appropriate behavior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discouraging violations of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data-based procedures for </a:t>
            </a:r>
            <a:r>
              <a:rPr lang="en-US" sz="2300" dirty="0" smtClean="0">
                <a:solidFill>
                  <a:srgbClr val="000000"/>
                </a:solidFill>
              </a:rPr>
              <a:t>monitoring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Develop systems to support staff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Build routines to ensure on-going implementation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4" name="Right Brace 3"/>
          <p:cNvSpPr>
            <a:spLocks/>
          </p:cNvSpPr>
          <p:nvPr/>
        </p:nvSpPr>
        <p:spPr bwMode="auto">
          <a:xfrm>
            <a:off x="8077200" y="1676400"/>
            <a:ext cx="304800" cy="114300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Franklin Gothic Medium"/>
              <a:cs typeface=""/>
            </a:endParaRPr>
          </a:p>
        </p:txBody>
      </p:sp>
      <p:sp>
        <p:nvSpPr>
          <p:cNvPr id="5" name="Right Brace 4"/>
          <p:cNvSpPr>
            <a:spLocks/>
          </p:cNvSpPr>
          <p:nvPr/>
        </p:nvSpPr>
        <p:spPr bwMode="auto">
          <a:xfrm>
            <a:off x="8001000" y="2819400"/>
            <a:ext cx="457200" cy="1981200"/>
          </a:xfrm>
          <a:prstGeom prst="rightBrace">
            <a:avLst>
              <a:gd name="adj1" fmla="val 8341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Franklin Gothic Medium"/>
              <a:cs typeface="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rot="5400000">
            <a:off x="8096250" y="3524250"/>
            <a:ext cx="1485900" cy="609600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Franklin Gothic Medium"/>
                <a:ea typeface="Britannic Bold" pitchFamily="-108" charset="0"/>
                <a:cs typeface="Britannic Bold" pitchFamily="-108" charset="0"/>
              </a:rPr>
              <a:t>Day 2</a:t>
            </a:r>
            <a:endParaRPr lang="en-US" sz="2000" dirty="0">
              <a:solidFill>
                <a:srgbClr val="000000"/>
              </a:solidFill>
              <a:latin typeface="Franklin Gothic Medium"/>
              <a:ea typeface="Britannic Bold" pitchFamily="-108" charset="0"/>
              <a:cs typeface="Britannic Bold" pitchFamily="-10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 rot="5400000">
            <a:off x="8096250" y="2000250"/>
            <a:ext cx="1485900" cy="609600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Franklin Gothic Medium"/>
                <a:ea typeface="Britannic Bold" pitchFamily="-108" charset="0"/>
                <a:cs typeface="Britannic Bold" pitchFamily="-108" charset="0"/>
              </a:rPr>
              <a:t>Day 1</a:t>
            </a:r>
            <a:endParaRPr lang="en-US" sz="2000" dirty="0">
              <a:solidFill>
                <a:srgbClr val="000000"/>
              </a:solidFill>
              <a:latin typeface="Franklin Gothic Medium"/>
              <a:ea typeface="Britannic Bold" pitchFamily="-108" charset="0"/>
              <a:cs typeface="Britannic Bold" pitchFamily="-108" charset="0"/>
            </a:endParaRPr>
          </a:p>
        </p:txBody>
      </p:sp>
      <p:sp>
        <p:nvSpPr>
          <p:cNvPr id="12" name="Right Brace 11"/>
          <p:cNvSpPr>
            <a:spLocks/>
          </p:cNvSpPr>
          <p:nvPr/>
        </p:nvSpPr>
        <p:spPr bwMode="auto">
          <a:xfrm>
            <a:off x="8001000" y="4876800"/>
            <a:ext cx="457200" cy="1981200"/>
          </a:xfrm>
          <a:prstGeom prst="rightBrace">
            <a:avLst>
              <a:gd name="adj1" fmla="val 8341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Franklin Gothic Medium"/>
              <a:cs typeface="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 rot="5400000">
            <a:off x="8096250" y="5581650"/>
            <a:ext cx="1485900" cy="609600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Franklin Gothic Medium"/>
                <a:ea typeface="Britannic Bold" pitchFamily="-108" charset="0"/>
                <a:cs typeface="Britannic Bold" pitchFamily="-108" charset="0"/>
              </a:rPr>
              <a:t>Day 3</a:t>
            </a:r>
            <a:endParaRPr lang="en-US" sz="2000" dirty="0">
              <a:solidFill>
                <a:srgbClr val="000000"/>
              </a:solidFill>
              <a:latin typeface="Franklin Gothic Medium"/>
              <a:ea typeface="Britannic Bold" pitchFamily="-108" charset="0"/>
              <a:cs typeface="Britannic Bold" pitchFamily="-10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06" y="533400"/>
            <a:ext cx="1142494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533400"/>
            <a:ext cx="1095375" cy="106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91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PICT03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30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86200"/>
            <a:ext cx="396240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5" name="Rectangle 5"/>
          <p:cNvSpPr>
            <a:spLocks noChangeArrowheads="1"/>
          </p:cNvSpPr>
          <p:nvPr/>
        </p:nvSpPr>
        <p:spPr bwMode="auto">
          <a:xfrm>
            <a:off x="0" y="3276600"/>
            <a:ext cx="39624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b="1" i="1">
                <a:solidFill>
                  <a:srgbClr val="FFFFFF"/>
                </a:solidFill>
                <a:latin typeface="Franklin Gothic Medium"/>
              </a:rPr>
              <a:t>Establish</a:t>
            </a:r>
            <a:r>
              <a:rPr lang="en-US" sz="2000">
                <a:solidFill>
                  <a:srgbClr val="FFFFFF"/>
                </a:solidFill>
                <a:latin typeface="Franklin Gothic Medium"/>
              </a:rPr>
              <a:t> Behavioral Expectations/Rules</a:t>
            </a:r>
          </a:p>
        </p:txBody>
      </p:sp>
      <p:sp>
        <p:nvSpPr>
          <p:cNvPr id="343046" name="Rectangle 6"/>
          <p:cNvSpPr>
            <a:spLocks noChangeArrowheads="1"/>
          </p:cNvSpPr>
          <p:nvPr/>
        </p:nvSpPr>
        <p:spPr bwMode="auto">
          <a:xfrm>
            <a:off x="5181600" y="3276600"/>
            <a:ext cx="39624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b="1" i="1" dirty="0">
                <a:solidFill>
                  <a:srgbClr val="FFFFFF"/>
                </a:solidFill>
                <a:latin typeface="Franklin Gothic Medium"/>
              </a:rPr>
              <a:t>Teach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Franklin Gothic Medium"/>
              </a:rPr>
              <a:t>Expectations in 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the </a:t>
            </a:r>
            <a:br>
              <a:rPr lang="en-US" sz="2000" dirty="0">
                <a:solidFill>
                  <a:srgbClr val="FFFFFF"/>
                </a:solidFill>
                <a:latin typeface="Franklin Gothic Medium"/>
              </a:rPr>
            </a:b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Context of </a:t>
            </a:r>
            <a:r>
              <a:rPr lang="en-US" sz="2000" b="1" dirty="0">
                <a:solidFill>
                  <a:srgbClr val="FFFFFF"/>
                </a:solidFill>
                <a:latin typeface="Franklin Gothic Medium"/>
              </a:rPr>
              <a:t>School 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Settings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0"/>
            <a:ext cx="39624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b="1" i="1">
                <a:solidFill>
                  <a:srgbClr val="FFFFFF"/>
                </a:solidFill>
                <a:latin typeface="Franklin Gothic Medium"/>
              </a:rPr>
              <a:t>Establish</a:t>
            </a:r>
            <a:r>
              <a:rPr lang="en-US" sz="2000">
                <a:solidFill>
                  <a:srgbClr val="FFFFFF"/>
                </a:solidFill>
                <a:latin typeface="Franklin Gothic Medium"/>
              </a:rPr>
              <a:t> Team</a:t>
            </a:r>
          </a:p>
        </p:txBody>
      </p:sp>
      <p:pic>
        <p:nvPicPr>
          <p:cNvPr id="14" name="Picture 12" descr="MVC-011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3886200"/>
            <a:ext cx="39624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181600" y="0"/>
            <a:ext cx="39624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b="1" i="1">
                <a:solidFill>
                  <a:srgbClr val="FFFFFF"/>
                </a:solidFill>
                <a:latin typeface="Franklin Gothic Medium"/>
              </a:rPr>
              <a:t>Develop </a:t>
            </a:r>
            <a:r>
              <a:rPr lang="en-US" sz="2000">
                <a:solidFill>
                  <a:srgbClr val="FFFFFF"/>
                </a:solidFill>
                <a:latin typeface="Franklin Gothic Medium"/>
              </a:rPr>
              <a:t>Statement of Behavioral Purpose or Vision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181600" y="609600"/>
            <a:ext cx="3962400" cy="2667000"/>
          </a:xfrm>
          <a:prstGeom prst="rect">
            <a:avLst/>
          </a:prstGeom>
          <a:solidFill>
            <a:srgbClr val="1E4649">
              <a:alpha val="76862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FFFF"/>
                </a:solidFill>
                <a:latin typeface="Chalkboard"/>
                <a:cs typeface="Chalkboard"/>
              </a:rPr>
              <a:t>At BSG, we are responsible for ourselves, respect each other, and maintain safety in our school.</a:t>
            </a:r>
          </a:p>
        </p:txBody>
      </p:sp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19400"/>
            <a:ext cx="939800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887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strive for fiv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9600"/>
            <a:ext cx="398303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4075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3886200"/>
          <a:ext cx="39624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Photo Editor Photo" r:id="rId5" imgW="3428571" imgH="2572109" progId="">
                  <p:embed/>
                </p:oleObj>
              </mc:Choice>
              <mc:Fallback>
                <p:oleObj name="Photo Editor Photo" r:id="rId5" imgW="3428571" imgH="2572109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86200"/>
                        <a:ext cx="3962400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4074" name="Picture 10" descr="100_064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1600" y="533400"/>
            <a:ext cx="39624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4068" name="Rectangle 4"/>
          <p:cNvSpPr>
            <a:spLocks noChangeArrowheads="1"/>
          </p:cNvSpPr>
          <p:nvPr/>
        </p:nvSpPr>
        <p:spPr bwMode="auto">
          <a:xfrm>
            <a:off x="5181600" y="0"/>
            <a:ext cx="39624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b="1" i="1" dirty="0">
                <a:solidFill>
                  <a:srgbClr val="FFFFFF"/>
                </a:solidFill>
                <a:latin typeface="Franklin Gothic Medium"/>
              </a:rPr>
              <a:t>Establish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Procedures for Encouraging </a:t>
            </a:r>
            <a:r>
              <a:rPr lang="en-US" sz="2000" dirty="0" smtClean="0">
                <a:solidFill>
                  <a:srgbClr val="FFFFFF"/>
                </a:solidFill>
                <a:latin typeface="Franklin Gothic Medium"/>
              </a:rPr>
              <a:t>Appropriate Behavior</a:t>
            </a:r>
            <a:endParaRPr lang="en-US" sz="2000" dirty="0">
              <a:solidFill>
                <a:srgbClr val="FFFFFF"/>
              </a:solidFill>
              <a:latin typeface="Franklin Gothic Medium"/>
            </a:endParaRPr>
          </a:p>
        </p:txBody>
      </p:sp>
      <p:sp>
        <p:nvSpPr>
          <p:cNvPr id="344071" name="Rectangle 7"/>
          <p:cNvSpPr>
            <a:spLocks noChangeArrowheads="1"/>
          </p:cNvSpPr>
          <p:nvPr/>
        </p:nvSpPr>
        <p:spPr bwMode="auto">
          <a:xfrm>
            <a:off x="5181600" y="3276600"/>
            <a:ext cx="39624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b="1" i="1" dirty="0">
                <a:solidFill>
                  <a:srgbClr val="FFFFFF"/>
                </a:solidFill>
                <a:latin typeface="Franklin Gothic Medium"/>
              </a:rPr>
              <a:t>Develop 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data-based procedures for monitoring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0"/>
            <a:ext cx="39624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b="1" i="1" dirty="0">
                <a:solidFill>
                  <a:srgbClr val="FFFFFF"/>
                </a:solidFill>
                <a:latin typeface="Franklin Gothic Medium"/>
              </a:rPr>
              <a:t>Teach </a:t>
            </a:r>
            <a:r>
              <a:rPr lang="en-US" sz="2000" u="sng" dirty="0" smtClean="0">
                <a:solidFill>
                  <a:srgbClr val="FFFFFF"/>
                </a:solidFill>
                <a:latin typeface="Franklin Gothic Medium"/>
              </a:rPr>
              <a:t>Expectations </a:t>
            </a:r>
            <a:r>
              <a:rPr lang="en-US" sz="2000" dirty="0" smtClean="0">
                <a:solidFill>
                  <a:srgbClr val="FFFFFF"/>
                </a:solidFill>
                <a:latin typeface="Franklin Gothic Medium"/>
              </a:rPr>
              <a:t>in 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the 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Context of Class Routines</a:t>
            </a:r>
          </a:p>
        </p:txBody>
      </p:sp>
      <p:sp>
        <p:nvSpPr>
          <p:cNvPr id="344069" name="Rectangle 5"/>
          <p:cNvSpPr>
            <a:spLocks noChangeArrowheads="1"/>
          </p:cNvSpPr>
          <p:nvPr/>
        </p:nvSpPr>
        <p:spPr bwMode="auto">
          <a:xfrm>
            <a:off x="0" y="3276600"/>
            <a:ext cx="3962400" cy="83820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b="1" i="1" dirty="0">
                <a:solidFill>
                  <a:srgbClr val="FFFFFF"/>
                </a:solidFill>
                <a:latin typeface="Franklin Gothic Medium"/>
              </a:rPr>
              <a:t>Establish</a:t>
            </a:r>
            <a:r>
              <a:rPr lang="en-US" sz="2000" dirty="0">
                <a:solidFill>
                  <a:srgbClr val="FFFFFF"/>
                </a:solidFill>
                <a:latin typeface="Franklin Gothic Medium"/>
              </a:rPr>
              <a:t> Procedures for Responding </a:t>
            </a:r>
            <a:r>
              <a:rPr lang="en-US" sz="2000">
                <a:solidFill>
                  <a:srgbClr val="FFFFFF"/>
                </a:solidFill>
                <a:latin typeface="Franklin Gothic Medium"/>
              </a:rPr>
              <a:t>to </a:t>
            </a:r>
            <a:r>
              <a:rPr lang="en-US" sz="2000" smtClean="0">
                <a:solidFill>
                  <a:srgbClr val="FFFFFF"/>
                </a:solidFill>
                <a:latin typeface="Franklin Gothic Medium"/>
              </a:rPr>
              <a:t>Inappropriate Behavior</a:t>
            </a:r>
            <a:endParaRPr lang="en-US" sz="2000">
              <a:solidFill>
                <a:srgbClr val="FFFFFF"/>
              </a:solidFill>
              <a:latin typeface="Franklin Gothic Medium"/>
            </a:endParaRPr>
          </a:p>
        </p:txBody>
      </p:sp>
      <p:pic>
        <p:nvPicPr>
          <p:cNvPr id="209929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81600" y="3886200"/>
            <a:ext cx="3976508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19400"/>
            <a:ext cx="939800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738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8" name="Rectangle 4"/>
          <p:cNvSpPr>
            <a:spLocks noChangeArrowheads="1"/>
          </p:cNvSpPr>
          <p:nvPr/>
        </p:nvSpPr>
        <p:spPr bwMode="auto">
          <a:xfrm>
            <a:off x="5181600" y="0"/>
            <a:ext cx="39624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b="1" i="1" dirty="0" smtClean="0">
                <a:solidFill>
                  <a:srgbClr val="FFFFFF"/>
                </a:solidFill>
                <a:latin typeface="Franklin Gothic Medium"/>
              </a:rPr>
              <a:t>Build Routines to Ensure On-Going Implementation</a:t>
            </a:r>
            <a:endParaRPr lang="en-US" sz="2000" dirty="0">
              <a:solidFill>
                <a:srgbClr val="FFFFFF"/>
              </a:solidFill>
              <a:latin typeface="Franklin Gothic Medium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0" y="0"/>
            <a:ext cx="39624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Franklin Gothic Medium"/>
              </a:rPr>
              <a:t>Develop</a:t>
            </a:r>
            <a:r>
              <a:rPr lang="en-US" sz="2000" b="1" i="1" dirty="0" smtClean="0">
                <a:solidFill>
                  <a:srgbClr val="FFFFFF"/>
                </a:solidFill>
                <a:latin typeface="Franklin Gothic Medium"/>
              </a:rPr>
              <a:t> Systems </a:t>
            </a:r>
            <a:r>
              <a:rPr lang="en-US" sz="2000" b="1" dirty="0" smtClean="0">
                <a:solidFill>
                  <a:srgbClr val="FFFFFF"/>
                </a:solidFill>
                <a:latin typeface="Franklin Gothic Medium"/>
              </a:rPr>
              <a:t>to</a:t>
            </a:r>
            <a:r>
              <a:rPr lang="en-US" sz="2000" b="1" i="1" dirty="0" smtClean="0">
                <a:solidFill>
                  <a:srgbClr val="FFFFFF"/>
                </a:solidFill>
                <a:latin typeface="Franklin Gothic Medium"/>
              </a:rPr>
              <a:t> Support Staff</a:t>
            </a:r>
            <a:endParaRPr lang="en-US" sz="2000" dirty="0">
              <a:solidFill>
                <a:srgbClr val="FFFFFF"/>
              </a:solidFill>
              <a:latin typeface="Franklin Gothic Medium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19400"/>
            <a:ext cx="9398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3" descr="goo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609599"/>
            <a:ext cx="3990975" cy="534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609599"/>
            <a:ext cx="3962400" cy="26272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81600" y="3581400"/>
            <a:ext cx="3962400" cy="243840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008000"/>
                </a:solidFill>
              </a:rPr>
              <a:t>We will discuss steps 7-10 in more depth the next time we are together.</a:t>
            </a:r>
            <a:endParaRPr lang="en-US" sz="2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2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8000" dirty="0">
                <a:ea typeface="ＭＳ Ｐゴシック" pitchFamily="-108" charset="-128"/>
                <a:cs typeface="ＭＳ Ｐゴシック" pitchFamily="-108" charset="-128"/>
              </a:rPr>
              <a:t>Consider Tattoos!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2438400"/>
            <a:ext cx="3221038" cy="2444750"/>
            <a:chOff x="3822" y="128"/>
            <a:chExt cx="1850" cy="1540"/>
          </a:xfrm>
        </p:grpSpPr>
        <p:sp>
          <p:nvSpPr>
            <p:cNvPr id="212001" name="Oval 4"/>
            <p:cNvSpPr>
              <a:spLocks noChangeArrowheads="1"/>
            </p:cNvSpPr>
            <p:nvPr/>
          </p:nvSpPr>
          <p:spPr bwMode="auto">
            <a:xfrm>
              <a:off x="4321" y="322"/>
              <a:ext cx="957" cy="1058"/>
            </a:xfrm>
            <a:prstGeom prst="ellipse">
              <a:avLst/>
            </a:prstGeom>
            <a:solidFill>
              <a:schemeClr val="bg1">
                <a:alpha val="50195"/>
              </a:schemeClr>
            </a:solidFill>
            <a:ln w="635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212002" name="Oval 5"/>
            <p:cNvSpPr>
              <a:spLocks noChangeArrowheads="1"/>
            </p:cNvSpPr>
            <p:nvPr/>
          </p:nvSpPr>
          <p:spPr bwMode="auto">
            <a:xfrm>
              <a:off x="4526" y="772"/>
              <a:ext cx="530" cy="519"/>
            </a:xfrm>
            <a:prstGeom prst="ellipse">
              <a:avLst/>
            </a:prstGeom>
            <a:noFill/>
            <a:ln w="63500">
              <a:solidFill>
                <a:srgbClr val="99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212003" name="Oval 6"/>
            <p:cNvSpPr>
              <a:spLocks noChangeArrowheads="1"/>
            </p:cNvSpPr>
            <p:nvPr/>
          </p:nvSpPr>
          <p:spPr bwMode="auto">
            <a:xfrm>
              <a:off x="4680" y="504"/>
              <a:ext cx="513" cy="519"/>
            </a:xfrm>
            <a:prstGeom prst="ellipse">
              <a:avLst/>
            </a:prstGeom>
            <a:noFill/>
            <a:ln w="63500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212004" name="Oval 7"/>
            <p:cNvSpPr>
              <a:spLocks noChangeArrowheads="1"/>
            </p:cNvSpPr>
            <p:nvPr/>
          </p:nvSpPr>
          <p:spPr bwMode="auto">
            <a:xfrm>
              <a:off x="4390" y="504"/>
              <a:ext cx="495" cy="519"/>
            </a:xfrm>
            <a:prstGeom prst="ellipse">
              <a:avLst/>
            </a:prstGeom>
            <a:noFill/>
            <a:ln w="63500">
              <a:solidFill>
                <a:srgbClr val="00FF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212005" name="Text Box 8"/>
            <p:cNvSpPr txBox="1">
              <a:spLocks noChangeArrowheads="1"/>
            </p:cNvSpPr>
            <p:nvPr/>
          </p:nvSpPr>
          <p:spPr bwMode="auto">
            <a:xfrm rot="18341135">
              <a:off x="4382" y="625"/>
              <a:ext cx="383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SYSTEMS</a:t>
              </a:r>
            </a:p>
          </p:txBody>
        </p:sp>
        <p:sp>
          <p:nvSpPr>
            <p:cNvPr id="212006" name="Text Box 9"/>
            <p:cNvSpPr txBox="1">
              <a:spLocks noChangeArrowheads="1"/>
            </p:cNvSpPr>
            <p:nvPr/>
          </p:nvSpPr>
          <p:spPr bwMode="auto">
            <a:xfrm>
              <a:off x="4560" y="1056"/>
              <a:ext cx="39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  <p:sp>
          <p:nvSpPr>
            <p:cNvPr id="212007" name="Text Box 10"/>
            <p:cNvSpPr txBox="1">
              <a:spLocks noChangeArrowheads="1"/>
            </p:cNvSpPr>
            <p:nvPr/>
          </p:nvSpPr>
          <p:spPr bwMode="auto">
            <a:xfrm rot="2905354">
              <a:off x="4887" y="608"/>
              <a:ext cx="262" cy="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DATA</a:t>
              </a:r>
            </a:p>
          </p:txBody>
        </p:sp>
        <p:sp>
          <p:nvSpPr>
            <p:cNvPr id="212008" name="Text Box 11"/>
            <p:cNvSpPr txBox="1">
              <a:spLocks noChangeArrowheads="1"/>
            </p:cNvSpPr>
            <p:nvPr/>
          </p:nvSpPr>
          <p:spPr bwMode="auto">
            <a:xfrm>
              <a:off x="3822" y="737"/>
              <a:ext cx="47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Supporting</a:t>
              </a:r>
            </a:p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Staff Behavior</a:t>
              </a:r>
            </a:p>
          </p:txBody>
        </p:sp>
        <p:sp>
          <p:nvSpPr>
            <p:cNvPr id="212009" name="Text Box 12"/>
            <p:cNvSpPr txBox="1">
              <a:spLocks noChangeArrowheads="1"/>
            </p:cNvSpPr>
            <p:nvPr/>
          </p:nvSpPr>
          <p:spPr bwMode="auto">
            <a:xfrm>
              <a:off x="4513" y="1456"/>
              <a:ext cx="5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Supporting</a:t>
              </a:r>
            </a:p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Student Behavior</a:t>
              </a:r>
            </a:p>
          </p:txBody>
        </p:sp>
        <p:sp>
          <p:nvSpPr>
            <p:cNvPr id="212010" name="Text Box 13"/>
            <p:cNvSpPr txBox="1">
              <a:spLocks noChangeArrowheads="1"/>
            </p:cNvSpPr>
            <p:nvPr/>
          </p:nvSpPr>
          <p:spPr bwMode="auto">
            <a:xfrm>
              <a:off x="4560" y="384"/>
              <a:ext cx="393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OUTCOMES</a:t>
              </a:r>
            </a:p>
          </p:txBody>
        </p:sp>
        <p:sp>
          <p:nvSpPr>
            <p:cNvPr id="212011" name="Text Box 14"/>
            <p:cNvSpPr txBox="1">
              <a:spLocks noChangeArrowheads="1"/>
            </p:cNvSpPr>
            <p:nvPr/>
          </p:nvSpPr>
          <p:spPr bwMode="auto">
            <a:xfrm>
              <a:off x="4332" y="128"/>
              <a:ext cx="9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Supporting Social Competence &amp;</a:t>
              </a:r>
            </a:p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Academic Achievement</a:t>
              </a:r>
            </a:p>
          </p:txBody>
        </p:sp>
        <p:sp>
          <p:nvSpPr>
            <p:cNvPr id="212012" name="Text Box 15"/>
            <p:cNvSpPr txBox="1">
              <a:spLocks noChangeArrowheads="1"/>
            </p:cNvSpPr>
            <p:nvPr/>
          </p:nvSpPr>
          <p:spPr bwMode="auto">
            <a:xfrm>
              <a:off x="5282" y="683"/>
              <a:ext cx="390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Supporting</a:t>
              </a:r>
            </a:p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Decision</a:t>
              </a:r>
            </a:p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Making</a:t>
              </a:r>
            </a:p>
          </p:txBody>
        </p:sp>
      </p:grp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838200" y="1524000"/>
            <a:ext cx="1706563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Franklin Gothic Medium"/>
              </a:rPr>
              <a:t>4 </a:t>
            </a:r>
            <a:r>
              <a:rPr lang="en-US" sz="2000" dirty="0" smtClean="0">
                <a:solidFill>
                  <a:srgbClr val="000000"/>
                </a:solidFill>
                <a:latin typeface="Franklin Gothic Medium"/>
              </a:rPr>
              <a:t>SWPBIS </a:t>
            </a:r>
            <a:r>
              <a:rPr lang="en-US" sz="2000" dirty="0">
                <a:solidFill>
                  <a:srgbClr val="000000"/>
                </a:solidFill>
                <a:latin typeface="Franklin Gothic Medium"/>
              </a:rPr>
              <a:t>Elements</a:t>
            </a:r>
          </a:p>
        </p:txBody>
      </p:sp>
      <p:sp>
        <p:nvSpPr>
          <p:cNvPr id="129041" name="Rectangle 17"/>
          <p:cNvSpPr>
            <a:spLocks noChangeArrowheads="1"/>
          </p:cNvSpPr>
          <p:nvPr/>
        </p:nvSpPr>
        <p:spPr bwMode="auto">
          <a:xfrm>
            <a:off x="6705600" y="1524000"/>
            <a:ext cx="1706563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Franklin Gothic Medium"/>
              </a:rPr>
              <a:t>School Systems</a:t>
            </a:r>
          </a:p>
        </p:txBody>
      </p:sp>
      <p:sp>
        <p:nvSpPr>
          <p:cNvPr id="129042" name="Rectangle 18"/>
          <p:cNvSpPr>
            <a:spLocks noChangeArrowheads="1"/>
          </p:cNvSpPr>
          <p:nvPr/>
        </p:nvSpPr>
        <p:spPr bwMode="auto">
          <a:xfrm>
            <a:off x="3733800" y="2971800"/>
            <a:ext cx="1706563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Franklin Gothic Medium"/>
              </a:rPr>
              <a:t>SWPBIS</a:t>
            </a:r>
            <a:endParaRPr lang="en-US" sz="2000" dirty="0">
              <a:solidFill>
                <a:srgbClr val="000000"/>
              </a:solidFill>
              <a:latin typeface="Franklin Gothic Medium"/>
            </a:endParaRPr>
          </a:p>
        </p:txBody>
      </p: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2624138" y="3962400"/>
            <a:ext cx="4005262" cy="2824163"/>
            <a:chOff x="2624138" y="3962400"/>
            <a:chExt cx="4005262" cy="2824163"/>
          </a:xfrm>
        </p:grpSpPr>
        <p:sp>
          <p:nvSpPr>
            <p:cNvPr id="211987" name="Text Box 20"/>
            <p:cNvSpPr txBox="1">
              <a:spLocks noChangeArrowheads="1"/>
            </p:cNvSpPr>
            <p:nvPr/>
          </p:nvSpPr>
          <p:spPr bwMode="auto">
            <a:xfrm>
              <a:off x="2624138" y="4657256"/>
              <a:ext cx="1088809" cy="712942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800">
                  <a:solidFill>
                    <a:srgbClr val="BBE0E3"/>
                  </a:solidFill>
                  <a:latin typeface="Franklin Gothic Medium"/>
                </a:rPr>
                <a:t>Primary Prevention</a:t>
              </a:r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:</a:t>
              </a:r>
            </a:p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School-/Classroom-</a:t>
              </a:r>
            </a:p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Wide Systems for</a:t>
              </a:r>
            </a:p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All Students,</a:t>
              </a:r>
            </a:p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Staff, &amp; Settings</a:t>
              </a:r>
            </a:p>
          </p:txBody>
        </p:sp>
        <p:sp>
          <p:nvSpPr>
            <p:cNvPr id="211988" name="Text Box 21"/>
            <p:cNvSpPr txBox="1">
              <a:spLocks noChangeArrowheads="1"/>
            </p:cNvSpPr>
            <p:nvPr/>
          </p:nvSpPr>
          <p:spPr bwMode="auto">
            <a:xfrm>
              <a:off x="5285054" y="4967562"/>
              <a:ext cx="1344346" cy="590152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800">
                  <a:solidFill>
                    <a:srgbClr val="BBE0E3"/>
                  </a:solidFill>
                  <a:latin typeface="Franklin Gothic Medium"/>
                </a:rPr>
                <a:t>Secondary Prevention</a:t>
              </a:r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:</a:t>
              </a:r>
            </a:p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Specialized Group</a:t>
              </a:r>
            </a:p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Systems for Students with At-Risk Behavior</a:t>
              </a:r>
            </a:p>
          </p:txBody>
        </p:sp>
        <p:sp>
          <p:nvSpPr>
            <p:cNvPr id="211989" name="Text Box 22"/>
            <p:cNvSpPr txBox="1">
              <a:spLocks noChangeArrowheads="1"/>
            </p:cNvSpPr>
            <p:nvPr/>
          </p:nvSpPr>
          <p:spPr bwMode="auto">
            <a:xfrm>
              <a:off x="5285054" y="4008089"/>
              <a:ext cx="1334823" cy="712942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800">
                  <a:solidFill>
                    <a:srgbClr val="BBE0E3"/>
                  </a:solidFill>
                  <a:latin typeface="Franklin Gothic Medium"/>
                </a:rPr>
                <a:t>Tertiary Prevention</a:t>
              </a:r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:</a:t>
              </a:r>
            </a:p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Specialized </a:t>
              </a:r>
            </a:p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Individualized</a:t>
              </a:r>
            </a:p>
            <a:p>
              <a:pPr algn="ctr"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Systems for Students with High-Risk Behavior</a:t>
              </a:r>
            </a:p>
          </p:txBody>
        </p:sp>
        <p:sp>
          <p:nvSpPr>
            <p:cNvPr id="211990" name="AutoShape 23"/>
            <p:cNvSpPr>
              <a:spLocks noChangeArrowheads="1"/>
            </p:cNvSpPr>
            <p:nvPr/>
          </p:nvSpPr>
          <p:spPr bwMode="auto">
            <a:xfrm>
              <a:off x="3418524" y="4203220"/>
              <a:ext cx="2361732" cy="2583343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211991" name="AutoShape 24"/>
            <p:cNvSpPr>
              <a:spLocks noChangeArrowheads="1"/>
            </p:cNvSpPr>
            <p:nvPr/>
          </p:nvSpPr>
          <p:spPr bwMode="auto">
            <a:xfrm>
              <a:off x="4304174" y="4166098"/>
              <a:ext cx="590433" cy="673916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211992" name="AutoShape 25"/>
            <p:cNvSpPr>
              <a:spLocks noChangeArrowheads="1"/>
            </p:cNvSpPr>
            <p:nvPr/>
          </p:nvSpPr>
          <p:spPr bwMode="auto">
            <a:xfrm>
              <a:off x="4471622" y="4166098"/>
              <a:ext cx="261092" cy="299835"/>
            </a:xfrm>
            <a:prstGeom prst="triangle">
              <a:avLst>
                <a:gd name="adj" fmla="val 50000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211993" name="AutoShape 26"/>
            <p:cNvSpPr>
              <a:spLocks/>
            </p:cNvSpPr>
            <p:nvPr/>
          </p:nvSpPr>
          <p:spPr bwMode="auto">
            <a:xfrm rot="1672209">
              <a:off x="3685171" y="3962400"/>
              <a:ext cx="295216" cy="2787041"/>
            </a:xfrm>
            <a:prstGeom prst="leftBrace">
              <a:avLst>
                <a:gd name="adj1" fmla="val 65604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211994" name="AutoShape 27"/>
            <p:cNvSpPr>
              <a:spLocks/>
            </p:cNvSpPr>
            <p:nvPr/>
          </p:nvSpPr>
          <p:spPr bwMode="auto">
            <a:xfrm rot="-1359906">
              <a:off x="4866037" y="4008089"/>
              <a:ext cx="196811" cy="298883"/>
            </a:xfrm>
            <a:prstGeom prst="rightBrace">
              <a:avLst>
                <a:gd name="adj1" fmla="val 10553"/>
                <a:gd name="adj2" fmla="val 56769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211995" name="AutoShape 28"/>
            <p:cNvSpPr>
              <a:spLocks/>
            </p:cNvSpPr>
            <p:nvPr/>
          </p:nvSpPr>
          <p:spPr bwMode="auto">
            <a:xfrm rot="-1676041">
              <a:off x="4828738" y="4101371"/>
              <a:ext cx="196811" cy="711038"/>
            </a:xfrm>
            <a:prstGeom prst="rightBrace">
              <a:avLst>
                <a:gd name="adj1" fmla="val 25106"/>
                <a:gd name="adj2" fmla="val 8333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211996" name="Text Box 29"/>
            <p:cNvSpPr txBox="1">
              <a:spLocks noChangeArrowheads="1"/>
            </p:cNvSpPr>
            <p:nvPr/>
          </p:nvSpPr>
          <p:spPr bwMode="auto">
            <a:xfrm>
              <a:off x="3859762" y="6563828"/>
              <a:ext cx="1529253" cy="215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800">
                  <a:solidFill>
                    <a:srgbClr val="FFFFFF"/>
                  </a:solidFill>
                  <a:latin typeface="Franklin Gothic Medium"/>
                </a:rPr>
                <a:t>~80% of Students</a:t>
              </a:r>
            </a:p>
          </p:txBody>
        </p:sp>
        <p:sp>
          <p:nvSpPr>
            <p:cNvPr id="211997" name="Text Box 30"/>
            <p:cNvSpPr txBox="1">
              <a:spLocks noChangeArrowheads="1"/>
            </p:cNvSpPr>
            <p:nvPr/>
          </p:nvSpPr>
          <p:spPr bwMode="auto">
            <a:xfrm>
              <a:off x="4339885" y="4652497"/>
              <a:ext cx="540437" cy="215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800">
                  <a:solidFill>
                    <a:srgbClr val="FFFFFF"/>
                  </a:solidFill>
                  <a:latin typeface="Franklin Gothic Medium"/>
                </a:rPr>
                <a:t>~15%</a:t>
              </a:r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 </a:t>
              </a:r>
            </a:p>
          </p:txBody>
        </p:sp>
        <p:sp>
          <p:nvSpPr>
            <p:cNvPr id="211998" name="Text Box 31"/>
            <p:cNvSpPr txBox="1">
              <a:spLocks noChangeArrowheads="1"/>
            </p:cNvSpPr>
            <p:nvPr/>
          </p:nvSpPr>
          <p:spPr bwMode="auto">
            <a:xfrm>
              <a:off x="4333537" y="4238439"/>
              <a:ext cx="541230" cy="214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800">
                  <a:solidFill>
                    <a:srgbClr val="FFFFFF"/>
                  </a:solidFill>
                  <a:latin typeface="Franklin Gothic Medium"/>
                </a:rPr>
                <a:t>~5%</a:t>
              </a:r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 </a:t>
              </a:r>
            </a:p>
          </p:txBody>
        </p:sp>
        <p:cxnSp>
          <p:nvCxnSpPr>
            <p:cNvPr id="211999" name="AutoShape 32"/>
            <p:cNvCxnSpPr>
              <a:cxnSpLocks noChangeShapeType="1"/>
              <a:stCxn id="211995" idx="1"/>
              <a:endCxn id="211988" idx="1"/>
            </p:cNvCxnSpPr>
            <p:nvPr/>
          </p:nvCxnSpPr>
          <p:spPr bwMode="auto">
            <a:xfrm>
              <a:off x="5109670" y="4607760"/>
              <a:ext cx="175384" cy="719605"/>
            </a:xfrm>
            <a:prstGeom prst="curvedConnector3">
              <a:avLst>
                <a:gd name="adj1" fmla="val 6199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12000" name="AutoShape 33"/>
            <p:cNvCxnSpPr>
              <a:cxnSpLocks noChangeShapeType="1"/>
              <a:stCxn id="211994" idx="1"/>
              <a:endCxn id="211989" idx="1"/>
            </p:cNvCxnSpPr>
            <p:nvPr/>
          </p:nvCxnSpPr>
          <p:spPr bwMode="auto">
            <a:xfrm>
              <a:off x="5066023" y="4128023"/>
              <a:ext cx="219032" cy="322680"/>
            </a:xfrm>
            <a:prstGeom prst="curvedConnector3">
              <a:avLst>
                <a:gd name="adj1" fmla="val 5833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11976" name="Group 42"/>
          <p:cNvGrpSpPr>
            <a:grpSpLocks/>
          </p:cNvGrpSpPr>
          <p:nvPr/>
        </p:nvGrpSpPr>
        <p:grpSpPr bwMode="auto">
          <a:xfrm>
            <a:off x="6324600" y="2438400"/>
            <a:ext cx="2497138" cy="2438400"/>
            <a:chOff x="474663" y="304800"/>
            <a:chExt cx="6934200" cy="6324600"/>
          </a:xfrm>
        </p:grpSpPr>
        <p:sp>
          <p:nvSpPr>
            <p:cNvPr id="211977" name="Oval 2"/>
            <p:cNvSpPr>
              <a:spLocks noChangeArrowheads="1"/>
            </p:cNvSpPr>
            <p:nvPr/>
          </p:nvSpPr>
          <p:spPr bwMode="auto">
            <a:xfrm>
              <a:off x="474663" y="304800"/>
              <a:ext cx="6934200" cy="6324600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211978" name="Oval 3"/>
            <p:cNvSpPr>
              <a:spLocks noChangeArrowheads="1"/>
            </p:cNvSpPr>
            <p:nvPr/>
          </p:nvSpPr>
          <p:spPr bwMode="auto">
            <a:xfrm rot="-5462048">
              <a:off x="2152650" y="1125538"/>
              <a:ext cx="3708400" cy="2781300"/>
            </a:xfrm>
            <a:prstGeom prst="ellipse">
              <a:avLst/>
            </a:prstGeom>
            <a:solidFill>
              <a:srgbClr val="3366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211979" name="Text Box 7"/>
            <p:cNvSpPr txBox="1">
              <a:spLocks noChangeArrowheads="1"/>
            </p:cNvSpPr>
            <p:nvPr/>
          </p:nvSpPr>
          <p:spPr bwMode="auto">
            <a:xfrm>
              <a:off x="2962274" y="1519238"/>
              <a:ext cx="2143125" cy="558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Classroom</a:t>
              </a:r>
            </a:p>
          </p:txBody>
        </p:sp>
        <p:sp>
          <p:nvSpPr>
            <p:cNvPr id="211980" name="Oval 4"/>
            <p:cNvSpPr>
              <a:spLocks noChangeArrowheads="1"/>
            </p:cNvSpPr>
            <p:nvPr/>
          </p:nvSpPr>
          <p:spPr bwMode="auto">
            <a:xfrm rot="10800000">
              <a:off x="3497263" y="2033588"/>
              <a:ext cx="3708400" cy="2781300"/>
            </a:xfrm>
            <a:prstGeom prst="ellipse">
              <a:avLst/>
            </a:prstGeom>
            <a:solidFill>
              <a:srgbClr val="3366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211981" name="Oval 4"/>
            <p:cNvSpPr>
              <a:spLocks noChangeArrowheads="1"/>
            </p:cNvSpPr>
            <p:nvPr/>
          </p:nvSpPr>
          <p:spPr bwMode="auto">
            <a:xfrm rot="10800000">
              <a:off x="779463" y="2109788"/>
              <a:ext cx="3708400" cy="2781300"/>
            </a:xfrm>
            <a:prstGeom prst="ellipse">
              <a:avLst/>
            </a:prstGeom>
            <a:solidFill>
              <a:srgbClr val="3366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211982" name="Oval 3"/>
            <p:cNvSpPr>
              <a:spLocks noChangeArrowheads="1"/>
            </p:cNvSpPr>
            <p:nvPr/>
          </p:nvSpPr>
          <p:spPr bwMode="auto">
            <a:xfrm rot="-5462048">
              <a:off x="2327275" y="2978150"/>
              <a:ext cx="3708400" cy="2781300"/>
            </a:xfrm>
            <a:prstGeom prst="ellipse">
              <a:avLst/>
            </a:prstGeom>
            <a:solidFill>
              <a:srgbClr val="3366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211983" name="Text Box 7"/>
            <p:cNvSpPr txBox="1">
              <a:spLocks noChangeArrowheads="1"/>
            </p:cNvSpPr>
            <p:nvPr/>
          </p:nvSpPr>
          <p:spPr bwMode="auto">
            <a:xfrm>
              <a:off x="1112838" y="3200400"/>
              <a:ext cx="2940051" cy="558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Non-classroom</a:t>
              </a:r>
            </a:p>
          </p:txBody>
        </p:sp>
        <p:sp>
          <p:nvSpPr>
            <p:cNvPr id="211984" name="Text Box 7"/>
            <p:cNvSpPr txBox="1">
              <a:spLocks noChangeArrowheads="1"/>
            </p:cNvSpPr>
            <p:nvPr/>
          </p:nvSpPr>
          <p:spPr bwMode="auto">
            <a:xfrm>
              <a:off x="5541963" y="3200400"/>
              <a:ext cx="1392237" cy="558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Family</a:t>
              </a:r>
            </a:p>
          </p:txBody>
        </p:sp>
        <p:sp>
          <p:nvSpPr>
            <p:cNvPr id="211985" name="Text Box 7"/>
            <p:cNvSpPr txBox="1">
              <a:spLocks noChangeArrowheads="1"/>
            </p:cNvSpPr>
            <p:nvPr/>
          </p:nvSpPr>
          <p:spPr bwMode="auto">
            <a:xfrm>
              <a:off x="3429001" y="4953000"/>
              <a:ext cx="1597025" cy="558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Student</a:t>
              </a:r>
            </a:p>
          </p:txBody>
        </p:sp>
        <p:sp>
          <p:nvSpPr>
            <p:cNvPr id="211986" name="TextBox 17"/>
            <p:cNvSpPr txBox="1">
              <a:spLocks noChangeArrowheads="1"/>
            </p:cNvSpPr>
            <p:nvPr/>
          </p:nvSpPr>
          <p:spPr bwMode="auto">
            <a:xfrm rot="-2363248">
              <a:off x="631825" y="1254914"/>
              <a:ext cx="2590799" cy="558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  <a:latin typeface="Franklin Gothic Medium"/>
                </a:rPr>
                <a:t>School-wide</a:t>
              </a:r>
            </a:p>
          </p:txBody>
        </p:sp>
      </p:grpSp>
      <p:pic>
        <p:nvPicPr>
          <p:cNvPr id="45" name="Picture 4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939800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010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Arrow 3"/>
          <p:cNvSpPr>
            <a:spLocks noChangeArrowheads="1"/>
          </p:cNvSpPr>
          <p:nvPr/>
        </p:nvSpPr>
        <p:spPr bwMode="auto">
          <a:xfrm rot="-872082">
            <a:off x="4189534" y="4961763"/>
            <a:ext cx="3234651" cy="1008063"/>
          </a:xfrm>
          <a:prstGeom prst="leftArrow">
            <a:avLst>
              <a:gd name="adj1" fmla="val 50000"/>
              <a:gd name="adj2" fmla="val 50004"/>
            </a:avLst>
          </a:prstGeom>
          <a:gradFill rotWithShape="1">
            <a:gsLst>
              <a:gs pos="0">
                <a:srgbClr val="B5E5E9"/>
              </a:gs>
              <a:gs pos="100000">
                <a:srgbClr val="CBFFFF"/>
              </a:gs>
            </a:gsLst>
            <a:lin ang="162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Calibri"/>
                <a:cs typeface=""/>
              </a:rPr>
              <a:t>nepbis.org</a:t>
            </a:r>
            <a:endParaRPr lang="en-US" sz="3200" b="1" dirty="0">
              <a:solidFill>
                <a:srgbClr val="FF0000"/>
              </a:solidFill>
              <a:latin typeface="Calibri"/>
              <a:cs typeface=""/>
            </a:endParaRPr>
          </a:p>
        </p:txBody>
      </p:sp>
      <p:pic>
        <p:nvPicPr>
          <p:cNvPr id="5837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8775" y="381000"/>
            <a:ext cx="4975225" cy="375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>
            <a:spLocks noChangeArrowheads="1"/>
          </p:cNvSpPr>
          <p:nvPr/>
        </p:nvSpPr>
        <p:spPr bwMode="auto">
          <a:xfrm rot="648524">
            <a:off x="919525" y="306758"/>
            <a:ext cx="3383875" cy="1187450"/>
          </a:xfrm>
          <a:prstGeom prst="rightArrow">
            <a:avLst>
              <a:gd name="adj1" fmla="val 50000"/>
              <a:gd name="adj2" fmla="val 50001"/>
            </a:avLst>
          </a:prstGeom>
          <a:gradFill rotWithShape="1">
            <a:gsLst>
              <a:gs pos="0">
                <a:srgbClr val="B5E5E9"/>
              </a:gs>
              <a:gs pos="100000">
                <a:srgbClr val="CBFFFF"/>
              </a:gs>
            </a:gsLst>
            <a:lin ang="162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Calibri"/>
                <a:cs typeface=""/>
              </a:rPr>
              <a:t>pbis.org</a:t>
            </a:r>
            <a:endParaRPr lang="en-US" sz="3200" b="1" dirty="0">
              <a:solidFill>
                <a:srgbClr val="FF0000"/>
              </a:solidFill>
              <a:latin typeface="Calibri"/>
              <a:cs typeface=""/>
            </a:endParaRPr>
          </a:p>
        </p:txBody>
      </p:sp>
      <p:pic>
        <p:nvPicPr>
          <p:cNvPr id="58373" name="Content Placeholder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667000"/>
            <a:ext cx="38639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800" cy="99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1110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FC6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B6FC6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TRAIN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200" i="1" dirty="0" smtClean="0">
                <a:solidFill>
                  <a:schemeClr val="bg1"/>
                </a:solidFill>
                <a:latin typeface="+mn-lt"/>
              </a:rPr>
              <a:t>Teach, Relate, Adapt, Implement, Navigate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Aft>
                <a:spcPts val="1000"/>
              </a:spcAft>
            </a:pPr>
            <a:r>
              <a:rPr lang="en-US" b="1" u="sng" dirty="0">
                <a:solidFill>
                  <a:srgbClr val="0B6FC6"/>
                </a:solidFill>
                <a:latin typeface="+mj-lt"/>
              </a:rPr>
              <a:t>T</a:t>
            </a:r>
            <a:r>
              <a:rPr lang="en-US" b="1" dirty="0">
                <a:solidFill>
                  <a:srgbClr val="0B6FC6"/>
                </a:solidFill>
                <a:latin typeface="+mj-lt"/>
              </a:rPr>
              <a:t>each</a:t>
            </a:r>
            <a:r>
              <a:rPr lang="en-US" dirty="0"/>
              <a:t> content explicitly. </a:t>
            </a:r>
          </a:p>
          <a:p>
            <a:pPr lvl="0">
              <a:spcAft>
                <a:spcPts val="1000"/>
              </a:spcAft>
            </a:pPr>
            <a:r>
              <a:rPr lang="en-US" b="1" u="sng" dirty="0">
                <a:solidFill>
                  <a:srgbClr val="0B6FC6"/>
                </a:solidFill>
                <a:latin typeface="+mj-lt"/>
              </a:rPr>
              <a:t>R</a:t>
            </a:r>
            <a:r>
              <a:rPr lang="en-US" b="1" dirty="0">
                <a:solidFill>
                  <a:srgbClr val="0B6FC6"/>
                </a:solidFill>
                <a:latin typeface="+mj-lt"/>
              </a:rPr>
              <a:t>elate</a:t>
            </a:r>
            <a:r>
              <a:rPr lang="en-US" dirty="0"/>
              <a:t> to audience.  </a:t>
            </a:r>
          </a:p>
          <a:p>
            <a:pPr lvl="0">
              <a:spcAft>
                <a:spcPts val="1000"/>
              </a:spcAft>
            </a:pPr>
            <a:r>
              <a:rPr lang="en-US" b="1" u="sng" dirty="0">
                <a:solidFill>
                  <a:srgbClr val="0B6FC6"/>
                </a:solidFill>
                <a:latin typeface="+mj-lt"/>
              </a:rPr>
              <a:t>A</a:t>
            </a:r>
            <a:r>
              <a:rPr lang="en-US" b="1" dirty="0">
                <a:solidFill>
                  <a:srgbClr val="0B6FC6"/>
                </a:solidFill>
                <a:latin typeface="+mj-lt"/>
              </a:rPr>
              <a:t>dapt</a:t>
            </a:r>
            <a:r>
              <a:rPr lang="en-US" dirty="0"/>
              <a:t> presenter behaviors based on audience assessment data. </a:t>
            </a:r>
          </a:p>
          <a:p>
            <a:pPr lvl="0">
              <a:spcAft>
                <a:spcPts val="1000"/>
              </a:spcAft>
            </a:pPr>
            <a:r>
              <a:rPr lang="en-US" b="1" u="sng" dirty="0" smtClean="0">
                <a:solidFill>
                  <a:srgbClr val="0B6FC6"/>
                </a:solidFill>
                <a:latin typeface="+mj-lt"/>
              </a:rPr>
              <a:t>I</a:t>
            </a:r>
            <a:r>
              <a:rPr lang="en-US" b="1" dirty="0" smtClean="0">
                <a:solidFill>
                  <a:srgbClr val="0B6FC6"/>
                </a:solidFill>
                <a:latin typeface="+mj-lt"/>
              </a:rPr>
              <a:t>mplement</a:t>
            </a:r>
            <a:r>
              <a:rPr lang="en-US" b="1" dirty="0" smtClean="0"/>
              <a:t> </a:t>
            </a:r>
            <a:r>
              <a:rPr lang="en-US" dirty="0" smtClean="0"/>
              <a:t>to</a:t>
            </a:r>
            <a:r>
              <a:rPr lang="en-US" b="1" dirty="0" smtClean="0"/>
              <a:t> </a:t>
            </a:r>
            <a:r>
              <a:rPr lang="en-US" dirty="0" smtClean="0"/>
              <a:t>promote meaningful outcomes.</a:t>
            </a:r>
            <a:endParaRPr lang="en-US" dirty="0"/>
          </a:p>
          <a:p>
            <a:pPr lvl="0">
              <a:spcAft>
                <a:spcPts val="1000"/>
              </a:spcAft>
            </a:pPr>
            <a:r>
              <a:rPr lang="en-US" b="1" u="sng" dirty="0">
                <a:solidFill>
                  <a:srgbClr val="0B6FC6"/>
                </a:solidFill>
                <a:latin typeface="+mj-lt"/>
              </a:rPr>
              <a:t>N</a:t>
            </a:r>
            <a:r>
              <a:rPr lang="en-US" b="1" dirty="0">
                <a:solidFill>
                  <a:srgbClr val="0B6FC6"/>
                </a:solidFill>
                <a:latin typeface="+mj-lt"/>
              </a:rPr>
              <a:t>avigate</a:t>
            </a:r>
            <a:r>
              <a:rPr lang="en-US" dirty="0"/>
              <a:t> through the presentation. </a:t>
            </a:r>
          </a:p>
          <a:p>
            <a:pPr>
              <a:spcAft>
                <a:spcPts val="10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8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381000" y="914400"/>
            <a:ext cx="8382000" cy="4343400"/>
          </a:xfrm>
          <a:prstGeom prst="rect">
            <a:avLst/>
          </a:prstGeom>
          <a:solidFill>
            <a:srgbClr val="0B6FC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6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Britannic Bold" pitchFamily="-108" charset="0"/>
                <a:cs typeface="Britannic Bold" pitchFamily="-108" charset="0"/>
              </a:rPr>
              <a:t>Readiness Requirements</a:t>
            </a:r>
            <a:endParaRPr lang="en-US" sz="6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Britannic Bold" pitchFamily="-108" charset="0"/>
              <a:cs typeface="Britannic Bold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236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F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1905000" cy="1981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>
                <a:latin typeface="+mj-lt"/>
              </a:rPr>
              <a:t>15 min</a:t>
            </a:r>
            <a:endParaRPr lang="en-US" sz="22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/>
              <a:t>(assigned groups)</a:t>
            </a:r>
            <a:endParaRPr lang="en-US" sz="2200" dirty="0"/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endParaRPr lang="en-US" sz="2200" dirty="0">
              <a:latin typeface="+mj-lt"/>
            </a:endParaRP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0B6FC6"/>
                </a:solidFill>
              </a:rPr>
              <a:t>NEPBIS Readiness Requirements</a:t>
            </a:r>
            <a:r>
              <a:rPr lang="en-US" sz="4000" b="1" dirty="0" smtClean="0">
                <a:solidFill>
                  <a:srgbClr val="0B6FC6"/>
                </a:solidFill>
              </a:rPr>
              <a:t>:</a:t>
            </a:r>
            <a:r>
              <a:rPr lang="en-US" sz="4000" b="1" dirty="0">
                <a:solidFill>
                  <a:srgbClr val="0B6FC6"/>
                </a:solidFill>
              </a:rPr>
              <a:t/>
            </a:r>
            <a:br>
              <a:rPr lang="en-US" sz="4000" b="1" dirty="0">
                <a:solidFill>
                  <a:srgbClr val="0B6FC6"/>
                </a:solidFill>
              </a:rPr>
            </a:br>
            <a:r>
              <a:rPr lang="en-US" sz="3200" b="1" dirty="0" smtClean="0">
                <a:solidFill>
                  <a:srgbClr val="0B6FC6"/>
                </a:solidFill>
              </a:rPr>
              <a:t>Develop Readiness Checklist</a:t>
            </a:r>
            <a:endParaRPr lang="en-US" sz="4000" b="1" i="1" dirty="0">
              <a:solidFill>
                <a:srgbClr val="0B6FC6"/>
              </a:solidFill>
            </a:endParaRPr>
          </a:p>
        </p:txBody>
      </p:sp>
      <p:sp>
        <p:nvSpPr>
          <p:cNvPr id="139268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600200"/>
            <a:ext cx="6477000" cy="48768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Review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Example readiness requirements from various states training models</a:t>
            </a:r>
          </a:p>
          <a:p>
            <a:pPr eaLnBrk="1" hangingPunct="1">
              <a:lnSpc>
                <a:spcPct val="90000"/>
              </a:lnSpc>
            </a:pPr>
            <a:endParaRPr lang="en-US" sz="1000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Discuss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Rationale for each requirement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Action steps for supporting schools </a:t>
            </a:r>
            <a:r>
              <a:rPr lang="en-US" sz="2000" dirty="0"/>
              <a:t>in </a:t>
            </a:r>
            <a:r>
              <a:rPr lang="en-US" sz="2000" dirty="0" smtClean="0">
                <a:latin typeface="+mj-lt"/>
              </a:rPr>
              <a:t>(and/or holding them accountable for) meeting</a:t>
            </a:r>
          </a:p>
          <a:p>
            <a:pPr eaLnBrk="1" hangingPunct="1">
              <a:lnSpc>
                <a:spcPct val="90000"/>
              </a:lnSpc>
            </a:pPr>
            <a:endParaRPr lang="en-US" sz="1000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Draft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Trainer tips for supporting teams in meeting readiness requirements</a:t>
            </a:r>
          </a:p>
          <a:p>
            <a:pPr eaLnBrk="1" hangingPunct="1">
              <a:lnSpc>
                <a:spcPct val="90000"/>
              </a:lnSpc>
            </a:pPr>
            <a:endParaRPr lang="en-US" sz="1000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Debrief</a:t>
            </a:r>
            <a:endParaRPr lang="en-US" sz="20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21771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42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04800" y="1828800"/>
          <a:ext cx="8567272" cy="4998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  <a:ln w="57150" cap="flat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 sz="5400" b="1" cap="small" dirty="0" smtClean="0">
                <a:latin typeface="+mj-lt"/>
              </a:rPr>
              <a:t>Training Expectations:</a:t>
            </a:r>
            <a:endParaRPr lang="en-US" sz="5400" b="1" cap="small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066800"/>
            <a:ext cx="28309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cap="small" dirty="0" smtClean="0">
                <a:solidFill>
                  <a:srgbClr val="008000"/>
                </a:solidFill>
                <a:latin typeface="Franklin Gothic Medium"/>
              </a:rPr>
              <a:t>RESPECT…</a:t>
            </a:r>
            <a:endParaRPr lang="en-US" sz="4400" cap="small" dirty="0">
              <a:solidFill>
                <a:srgbClr val="008000"/>
              </a:solidFill>
              <a:latin typeface="Franklin Gothic Medium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7200" y="5334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0822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381000" y="914400"/>
            <a:ext cx="8382000" cy="4343400"/>
          </a:xfrm>
          <a:prstGeom prst="rect">
            <a:avLst/>
          </a:prstGeom>
          <a:solidFill>
            <a:srgbClr val="0B6FC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6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Britannic Bold" pitchFamily="-108" charset="0"/>
                <a:cs typeface="Britannic Bold" pitchFamily="-108" charset="0"/>
              </a:rPr>
              <a:t>Before and After Training Steps:</a:t>
            </a:r>
          </a:p>
          <a:p>
            <a:pPr algn="ctr">
              <a:defRPr/>
            </a:pPr>
            <a:r>
              <a:rPr lang="en-US" sz="5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Britannic Bold" pitchFamily="-108" charset="0"/>
                <a:cs typeface="Britannic Bold" pitchFamily="-108" charset="0"/>
              </a:rPr>
              <a:t>Prepare and Evaluate</a:t>
            </a:r>
            <a:endParaRPr lang="en-US" sz="5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Britannic Bold" pitchFamily="-108" charset="0"/>
              <a:cs typeface="Britannic Bold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98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F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1905000" cy="1981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>
                <a:latin typeface="+mj-lt"/>
              </a:rPr>
              <a:t>15 min</a:t>
            </a:r>
            <a:endParaRPr lang="en-US" sz="22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/>
              <a:t>(assigned groups)</a:t>
            </a:r>
            <a:endParaRPr lang="en-US" sz="2200" dirty="0"/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endParaRPr lang="en-US" sz="2200" dirty="0">
              <a:latin typeface="+mj-lt"/>
            </a:endParaRP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4000" dirty="0">
                <a:solidFill>
                  <a:srgbClr val="0B6FC6"/>
                </a:solidFill>
              </a:rPr>
              <a:t>Before and After Training </a:t>
            </a:r>
            <a:r>
              <a:rPr lang="en-US" sz="4000" dirty="0" smtClean="0">
                <a:solidFill>
                  <a:srgbClr val="0B6FC6"/>
                </a:solidFill>
              </a:rPr>
              <a:t>Steps:</a:t>
            </a:r>
            <a:r>
              <a:rPr lang="en-US" sz="4000" i="1" dirty="0">
                <a:solidFill>
                  <a:srgbClr val="0B6FC6"/>
                </a:solidFill>
              </a:rPr>
              <a:t/>
            </a:r>
            <a:br>
              <a:rPr lang="en-US" sz="4000" i="1" dirty="0">
                <a:solidFill>
                  <a:srgbClr val="0B6FC6"/>
                </a:solidFill>
              </a:rPr>
            </a:br>
            <a:r>
              <a:rPr lang="en-US" sz="4000" dirty="0" smtClean="0">
                <a:solidFill>
                  <a:srgbClr val="0B6FC6"/>
                </a:solidFill>
              </a:rPr>
              <a:t>Preparing for and Evaluating Training</a:t>
            </a:r>
            <a:endParaRPr lang="en-US" sz="4000" b="1" i="1" dirty="0">
              <a:solidFill>
                <a:srgbClr val="0B6FC6"/>
              </a:solidFill>
            </a:endParaRPr>
          </a:p>
        </p:txBody>
      </p:sp>
      <p:sp>
        <p:nvSpPr>
          <p:cNvPr id="139268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600200"/>
            <a:ext cx="6477000" cy="48768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Review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Review (a) chapter intros and (b) checklist on last page in NEPBIS TOT Trainer Manual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Example checklists</a:t>
            </a:r>
          </a:p>
          <a:p>
            <a:pPr eaLnBrk="1" hangingPunct="1">
              <a:lnSpc>
                <a:spcPct val="90000"/>
              </a:lnSpc>
            </a:pPr>
            <a:endParaRPr lang="en-US" sz="1000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Discuss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Key preparation and evaluation activities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Rationale for preparation and evaluation activities </a:t>
            </a:r>
          </a:p>
          <a:p>
            <a:pPr eaLnBrk="1" hangingPunct="1">
              <a:lnSpc>
                <a:spcPct val="90000"/>
              </a:lnSpc>
            </a:pPr>
            <a:endParaRPr lang="en-US" sz="1000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Draft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Ideal set of preparation and evaluation activities for NEPBIS trainers</a:t>
            </a:r>
          </a:p>
          <a:p>
            <a:pPr eaLnBrk="1" hangingPunct="1">
              <a:lnSpc>
                <a:spcPct val="90000"/>
              </a:lnSpc>
            </a:pPr>
            <a:endParaRPr lang="en-US" sz="1000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Debrief</a:t>
            </a:r>
            <a:endParaRPr lang="en-US" sz="20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21771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78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381000" y="914400"/>
            <a:ext cx="8382000" cy="4343400"/>
          </a:xfrm>
          <a:prstGeom prst="rect">
            <a:avLst/>
          </a:prstGeom>
          <a:solidFill>
            <a:srgbClr val="0B6FC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6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Britannic Bold" pitchFamily="-108" charset="0"/>
                <a:cs typeface="Britannic Bold" pitchFamily="-108" charset="0"/>
              </a:rPr>
              <a:t>Facilitating Team Activities &amp; Action Planning</a:t>
            </a:r>
            <a:endParaRPr lang="en-US" sz="5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Britannic Bold" pitchFamily="-108" charset="0"/>
              <a:cs typeface="Britannic Bold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840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B6FC6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Recap: TRAIN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200" i="1" dirty="0" smtClean="0">
                <a:solidFill>
                  <a:schemeClr val="bg1"/>
                </a:solidFill>
                <a:latin typeface="+mn-lt"/>
              </a:rPr>
              <a:t>Teach, Relate, Adapt, Implement, Navigate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Aft>
                <a:spcPts val="1000"/>
              </a:spcAft>
            </a:pPr>
            <a:r>
              <a:rPr lang="en-US" sz="2800" b="1" u="sng" dirty="0">
                <a:solidFill>
                  <a:srgbClr val="0B6FC6"/>
                </a:solidFill>
              </a:rPr>
              <a:t>T</a:t>
            </a:r>
            <a:r>
              <a:rPr lang="en-US" sz="2800" b="1" dirty="0">
                <a:solidFill>
                  <a:srgbClr val="0B6FC6"/>
                </a:solidFill>
              </a:rPr>
              <a:t>each</a:t>
            </a:r>
            <a:r>
              <a:rPr lang="en-US" sz="2800" dirty="0"/>
              <a:t> content explicitly. </a:t>
            </a:r>
          </a:p>
          <a:p>
            <a:pPr lvl="0">
              <a:spcAft>
                <a:spcPts val="1000"/>
              </a:spcAft>
            </a:pPr>
            <a:r>
              <a:rPr lang="en-US" sz="2800" b="1" u="sng" dirty="0">
                <a:solidFill>
                  <a:srgbClr val="0B6FC6"/>
                </a:solidFill>
              </a:rPr>
              <a:t>R</a:t>
            </a:r>
            <a:r>
              <a:rPr lang="en-US" sz="2800" b="1" dirty="0">
                <a:solidFill>
                  <a:srgbClr val="0B6FC6"/>
                </a:solidFill>
              </a:rPr>
              <a:t>elate</a:t>
            </a:r>
            <a:r>
              <a:rPr lang="en-US" sz="2800" dirty="0"/>
              <a:t> to audience.  </a:t>
            </a:r>
          </a:p>
          <a:p>
            <a:pPr lvl="0">
              <a:spcAft>
                <a:spcPts val="1000"/>
              </a:spcAft>
            </a:pPr>
            <a:r>
              <a:rPr lang="en-US" sz="2800" b="1" u="sng" dirty="0">
                <a:solidFill>
                  <a:srgbClr val="0B6FC6"/>
                </a:solidFill>
              </a:rPr>
              <a:t>A</a:t>
            </a:r>
            <a:r>
              <a:rPr lang="en-US" sz="2800" b="1" dirty="0">
                <a:solidFill>
                  <a:srgbClr val="0B6FC6"/>
                </a:solidFill>
              </a:rPr>
              <a:t>dapt</a:t>
            </a:r>
            <a:r>
              <a:rPr lang="en-US" sz="2800" dirty="0"/>
              <a:t> presenter behaviors based on audience assessment data. </a:t>
            </a:r>
          </a:p>
          <a:p>
            <a:pPr lvl="0">
              <a:spcAft>
                <a:spcPts val="1000"/>
              </a:spcAft>
            </a:pPr>
            <a:r>
              <a:rPr lang="en-US" sz="2800" b="1" u="sng" dirty="0">
                <a:solidFill>
                  <a:srgbClr val="0B6FC6"/>
                </a:solidFill>
              </a:rPr>
              <a:t>I</a:t>
            </a:r>
            <a:r>
              <a:rPr lang="en-US" sz="2800" b="1" dirty="0">
                <a:solidFill>
                  <a:srgbClr val="0B6FC6"/>
                </a:solidFill>
              </a:rPr>
              <a:t>mplement</a:t>
            </a:r>
            <a:r>
              <a:rPr lang="en-US" sz="2800" b="1" dirty="0"/>
              <a:t> </a:t>
            </a:r>
            <a:r>
              <a:rPr lang="en-US" sz="2800" dirty="0"/>
              <a:t>to</a:t>
            </a:r>
            <a:r>
              <a:rPr lang="en-US" sz="2800" b="1" dirty="0"/>
              <a:t> </a:t>
            </a:r>
            <a:r>
              <a:rPr lang="en-US" sz="2800" dirty="0"/>
              <a:t>promote meaningful outcomes.</a:t>
            </a:r>
          </a:p>
          <a:p>
            <a:pPr lvl="0">
              <a:spcAft>
                <a:spcPts val="1000"/>
              </a:spcAft>
            </a:pPr>
            <a:r>
              <a:rPr lang="en-US" sz="2800" b="1" u="sng" dirty="0">
                <a:solidFill>
                  <a:srgbClr val="0B6FC6"/>
                </a:solidFill>
              </a:rPr>
              <a:t>N</a:t>
            </a:r>
            <a:r>
              <a:rPr lang="en-US" sz="2800" b="1" dirty="0">
                <a:solidFill>
                  <a:srgbClr val="0B6FC6"/>
                </a:solidFill>
              </a:rPr>
              <a:t>avigate</a:t>
            </a:r>
            <a:r>
              <a:rPr lang="en-US" sz="2800" dirty="0"/>
              <a:t> through the presentation.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85800" y="5791200"/>
            <a:ext cx="6629400" cy="1066800"/>
          </a:xfrm>
          <a:prstGeom prst="roundRect">
            <a:avLst/>
          </a:prstGeom>
          <a:solidFill>
            <a:srgbClr val="0B6F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How would this apply when responding to Frequently Asked Questions (FAQ)?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B6FC6"/>
          </a:solidFill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NEPBIS Approach to Action Planning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Intersperse activities throughout training to expose teams to content, allow them to begin to apply it, and raise questions</a:t>
            </a:r>
          </a:p>
          <a:p>
            <a:r>
              <a:rPr lang="en-US" dirty="0" smtClean="0"/>
              <a:t>Reserve longer time for action planning at the end of each training day </a:t>
            </a:r>
          </a:p>
          <a:p>
            <a:pPr lvl="1"/>
            <a:r>
              <a:rPr lang="en-US" dirty="0" smtClean="0"/>
              <a:t>Teams can use time to make progress based on their own needs and current levels of implementation</a:t>
            </a:r>
          </a:p>
          <a:p>
            <a:pPr lvl="1"/>
            <a:r>
              <a:rPr lang="en-US" dirty="0" smtClean="0"/>
              <a:t>Trainers can use that time to differentiate trainer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92730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B6FC6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Strategies for Effective Facilitation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Provide clear instructions, describe intended outcomes, and set clear expectations (e.g., all participate, use time effectively).</a:t>
            </a:r>
          </a:p>
          <a:p>
            <a:r>
              <a:rPr lang="en-US" sz="2400" dirty="0" smtClean="0"/>
              <a:t>Adapt trainer behaviors based on audience assessment data</a:t>
            </a:r>
          </a:p>
          <a:p>
            <a:r>
              <a:rPr lang="en-US" sz="2400" dirty="0" smtClean="0"/>
              <a:t>Active supervision while respecting teams process</a:t>
            </a:r>
          </a:p>
          <a:p>
            <a:pPr lvl="1"/>
            <a:r>
              <a:rPr lang="en-US" sz="2000" dirty="0" smtClean="0"/>
              <a:t>Periodically monitor to identify teams who need assistance</a:t>
            </a:r>
          </a:p>
          <a:p>
            <a:pPr lvl="1"/>
            <a:r>
              <a:rPr lang="en-US" sz="2000" dirty="0" smtClean="0"/>
              <a:t>Offer support when requested or needed</a:t>
            </a:r>
          </a:p>
          <a:p>
            <a:pPr lvl="1"/>
            <a:r>
              <a:rPr lang="en-US" sz="2000" dirty="0" smtClean="0"/>
              <a:t>Encourage teams and reinforce progress</a:t>
            </a:r>
          </a:p>
          <a:p>
            <a:pPr lvl="1"/>
            <a:r>
              <a:rPr lang="en-US" sz="2000" dirty="0" smtClean="0"/>
              <a:t>Provide positive redirections when necessary to keep teams focused on outcomes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586989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F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1905000" cy="1981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>
                <a:latin typeface="+mj-lt"/>
              </a:rPr>
              <a:t>20 min</a:t>
            </a:r>
            <a:endParaRPr lang="en-US" sz="22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/>
              <a:t>(assigned groups)</a:t>
            </a:r>
            <a:endParaRPr lang="en-US" sz="2200" dirty="0"/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endParaRPr lang="en-US" sz="2200" dirty="0">
              <a:latin typeface="+mj-lt"/>
            </a:endParaRP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0B6FC6"/>
                </a:solidFill>
              </a:rPr>
              <a:t>Discussion:</a:t>
            </a:r>
            <a:r>
              <a:rPr lang="en-US" sz="4000" i="1" dirty="0">
                <a:solidFill>
                  <a:srgbClr val="0B6FC6"/>
                </a:solidFill>
              </a:rPr>
              <a:t/>
            </a:r>
            <a:br>
              <a:rPr lang="en-US" sz="4000" i="1" dirty="0">
                <a:solidFill>
                  <a:srgbClr val="0B6FC6"/>
                </a:solidFill>
              </a:rPr>
            </a:br>
            <a:r>
              <a:rPr lang="en-US" sz="4000" dirty="0" smtClean="0">
                <a:solidFill>
                  <a:srgbClr val="0B6FC6"/>
                </a:solidFill>
              </a:rPr>
              <a:t>Facilitating Action Planning</a:t>
            </a:r>
            <a:endParaRPr lang="en-US" sz="4000" b="1" i="1" dirty="0">
              <a:solidFill>
                <a:srgbClr val="0B6FC6"/>
              </a:solidFill>
            </a:endParaRPr>
          </a:p>
        </p:txBody>
      </p:sp>
      <p:sp>
        <p:nvSpPr>
          <p:cNvPr id="139268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600200"/>
            <a:ext cx="6477000" cy="48768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000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Review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Overview of action planning in the NEPBIS TOT Trainer Manual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Activities in the NEPBIS TOT Trainer Manual 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Discuss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Applications of successful strategies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Strategies to overcome challenges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Additional key strategies </a:t>
            </a:r>
          </a:p>
          <a:p>
            <a:pPr eaLnBrk="1" hangingPunct="1">
              <a:lnSpc>
                <a:spcPct val="90000"/>
              </a:lnSpc>
            </a:pPr>
            <a:endParaRPr lang="en-US" sz="1000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endParaRPr lang="en-US" sz="1000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Debrief</a:t>
            </a:r>
            <a:endParaRPr lang="en-US" sz="20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21771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68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381000" y="914400"/>
            <a:ext cx="8382000" cy="4343400"/>
          </a:xfrm>
          <a:prstGeom prst="rect">
            <a:avLst/>
          </a:prstGeom>
          <a:solidFill>
            <a:srgbClr val="0B6FC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6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Britannic Bold" pitchFamily="-108" charset="0"/>
                <a:cs typeface="Britannic Bold" pitchFamily="-108" charset="0"/>
              </a:rPr>
              <a:t>Working Lunch</a:t>
            </a:r>
            <a:endParaRPr lang="en-US" sz="6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Britannic Bold" pitchFamily="-108" charset="0"/>
              <a:cs typeface="Britannic Bold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71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B6FC6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Recap: TRAIN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200" i="1" dirty="0" smtClean="0">
                <a:solidFill>
                  <a:schemeClr val="bg1"/>
                </a:solidFill>
                <a:latin typeface="+mn-lt"/>
              </a:rPr>
              <a:t>Teach, Relate, Adapt, Implement, Navigate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Aft>
                <a:spcPts val="1000"/>
              </a:spcAft>
            </a:pPr>
            <a:r>
              <a:rPr lang="en-US" sz="2800" b="1" u="sng" dirty="0">
                <a:solidFill>
                  <a:srgbClr val="0B6FC6"/>
                </a:solidFill>
              </a:rPr>
              <a:t>T</a:t>
            </a:r>
            <a:r>
              <a:rPr lang="en-US" sz="2800" b="1" dirty="0">
                <a:solidFill>
                  <a:srgbClr val="0B6FC6"/>
                </a:solidFill>
              </a:rPr>
              <a:t>each</a:t>
            </a:r>
            <a:r>
              <a:rPr lang="en-US" sz="2800" dirty="0"/>
              <a:t> content explicitly. </a:t>
            </a:r>
          </a:p>
          <a:p>
            <a:pPr lvl="0">
              <a:spcAft>
                <a:spcPts val="1000"/>
              </a:spcAft>
            </a:pPr>
            <a:r>
              <a:rPr lang="en-US" sz="2800" b="1" u="sng" dirty="0">
                <a:solidFill>
                  <a:srgbClr val="0B6FC6"/>
                </a:solidFill>
              </a:rPr>
              <a:t>R</a:t>
            </a:r>
            <a:r>
              <a:rPr lang="en-US" sz="2800" b="1" dirty="0">
                <a:solidFill>
                  <a:srgbClr val="0B6FC6"/>
                </a:solidFill>
              </a:rPr>
              <a:t>elate</a:t>
            </a:r>
            <a:r>
              <a:rPr lang="en-US" sz="2800" dirty="0"/>
              <a:t> to audience.  </a:t>
            </a:r>
          </a:p>
          <a:p>
            <a:pPr lvl="0">
              <a:spcAft>
                <a:spcPts val="1000"/>
              </a:spcAft>
            </a:pPr>
            <a:r>
              <a:rPr lang="en-US" sz="2800" b="1" u="sng" dirty="0">
                <a:solidFill>
                  <a:srgbClr val="0B6FC6"/>
                </a:solidFill>
              </a:rPr>
              <a:t>A</a:t>
            </a:r>
            <a:r>
              <a:rPr lang="en-US" sz="2800" b="1" dirty="0">
                <a:solidFill>
                  <a:srgbClr val="0B6FC6"/>
                </a:solidFill>
              </a:rPr>
              <a:t>dapt</a:t>
            </a:r>
            <a:r>
              <a:rPr lang="en-US" sz="2800" dirty="0"/>
              <a:t> presenter behaviors based on audience assessment data. </a:t>
            </a:r>
          </a:p>
          <a:p>
            <a:pPr lvl="0">
              <a:spcAft>
                <a:spcPts val="1000"/>
              </a:spcAft>
            </a:pPr>
            <a:r>
              <a:rPr lang="en-US" sz="2800" b="1" u="sng" dirty="0">
                <a:solidFill>
                  <a:srgbClr val="0B6FC6"/>
                </a:solidFill>
              </a:rPr>
              <a:t>I</a:t>
            </a:r>
            <a:r>
              <a:rPr lang="en-US" sz="2800" b="1" dirty="0">
                <a:solidFill>
                  <a:srgbClr val="0B6FC6"/>
                </a:solidFill>
              </a:rPr>
              <a:t>mplement</a:t>
            </a:r>
            <a:r>
              <a:rPr lang="en-US" sz="2800" b="1" dirty="0"/>
              <a:t> </a:t>
            </a:r>
            <a:r>
              <a:rPr lang="en-US" sz="2800" dirty="0"/>
              <a:t>to</a:t>
            </a:r>
            <a:r>
              <a:rPr lang="en-US" sz="2800" b="1" dirty="0"/>
              <a:t> </a:t>
            </a:r>
            <a:r>
              <a:rPr lang="en-US" sz="2800" dirty="0"/>
              <a:t>promote meaningful outcomes.</a:t>
            </a:r>
          </a:p>
          <a:p>
            <a:pPr lvl="0">
              <a:spcAft>
                <a:spcPts val="1000"/>
              </a:spcAft>
            </a:pPr>
            <a:r>
              <a:rPr lang="en-US" sz="2800" b="1" u="sng" dirty="0">
                <a:solidFill>
                  <a:srgbClr val="0B6FC6"/>
                </a:solidFill>
              </a:rPr>
              <a:t>N</a:t>
            </a:r>
            <a:r>
              <a:rPr lang="en-US" sz="2800" b="1" dirty="0">
                <a:solidFill>
                  <a:srgbClr val="0B6FC6"/>
                </a:solidFill>
              </a:rPr>
              <a:t>avigate</a:t>
            </a:r>
            <a:r>
              <a:rPr lang="en-US" sz="2800" dirty="0"/>
              <a:t> through the presentation.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85800" y="5791200"/>
            <a:ext cx="6629400" cy="1066800"/>
          </a:xfrm>
          <a:prstGeom prst="roundRect">
            <a:avLst/>
          </a:prstGeom>
          <a:solidFill>
            <a:srgbClr val="0B6F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How would this apply when responding to Frequently Asked Questions (FAQ)?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B6FC6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Groups for Activities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21771"/>
            <a:ext cx="1066800" cy="10668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28600" y="1596956"/>
            <a:ext cx="2286000" cy="4298374"/>
          </a:xfrm>
        </p:spPr>
        <p:txBody>
          <a:bodyPr/>
          <a:lstStyle/>
          <a:p>
            <a:r>
              <a:rPr lang="en-US" sz="2400" dirty="0" smtClean="0"/>
              <a:t>Danielle D</a:t>
            </a:r>
            <a:endParaRPr lang="en-US" sz="2400" dirty="0"/>
          </a:p>
          <a:p>
            <a:r>
              <a:rPr lang="en-US" sz="2400" dirty="0" smtClean="0"/>
              <a:t>Rochelle C</a:t>
            </a:r>
          </a:p>
          <a:p>
            <a:r>
              <a:rPr lang="en-US" sz="2400" dirty="0" smtClean="0"/>
              <a:t>Lola G</a:t>
            </a:r>
          </a:p>
          <a:p>
            <a:r>
              <a:rPr lang="en-US" sz="2400" dirty="0" smtClean="0"/>
              <a:t>Kate R</a:t>
            </a:r>
          </a:p>
          <a:p>
            <a:r>
              <a:rPr lang="en-US" sz="2400" dirty="0" smtClean="0"/>
              <a:t>Christine K</a:t>
            </a:r>
          </a:p>
          <a:p>
            <a:r>
              <a:rPr lang="en-US" sz="2400" dirty="0" smtClean="0"/>
              <a:t>Erica L</a:t>
            </a:r>
          </a:p>
          <a:p>
            <a:r>
              <a:rPr lang="en-US" sz="2400" dirty="0"/>
              <a:t>Kc N-O</a:t>
            </a:r>
          </a:p>
          <a:p>
            <a:r>
              <a:rPr lang="en-US" sz="2400" dirty="0"/>
              <a:t>Erin C</a:t>
            </a:r>
          </a:p>
          <a:p>
            <a:r>
              <a:rPr lang="en-US" sz="2400" dirty="0"/>
              <a:t>Clarissa F</a:t>
            </a:r>
          </a:p>
          <a:p>
            <a:r>
              <a:rPr lang="en-US" sz="2400" dirty="0"/>
              <a:t>Glenna F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438400" y="1596955"/>
            <a:ext cx="2286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sz="2400" kern="0" dirty="0" err="1" smtClean="0"/>
              <a:t>Maryallyn</a:t>
            </a:r>
            <a:r>
              <a:rPr lang="en-US" sz="2400" kern="0" dirty="0" smtClean="0"/>
              <a:t> B</a:t>
            </a:r>
          </a:p>
          <a:p>
            <a:r>
              <a:rPr lang="en-US" sz="2400" kern="0" dirty="0" smtClean="0"/>
              <a:t>Ellen R</a:t>
            </a:r>
            <a:endParaRPr lang="en-US" sz="2400" kern="0" dirty="0"/>
          </a:p>
          <a:p>
            <a:r>
              <a:rPr lang="en-US" sz="2400" kern="0" dirty="0" smtClean="0"/>
              <a:t>Hannah G-B</a:t>
            </a:r>
            <a:endParaRPr lang="en-US" sz="2400" kern="0" dirty="0"/>
          </a:p>
          <a:p>
            <a:r>
              <a:rPr lang="en-US" sz="2400" kern="0" dirty="0" smtClean="0"/>
              <a:t>Mary Jo T</a:t>
            </a:r>
          </a:p>
          <a:p>
            <a:r>
              <a:rPr lang="en-US" sz="2400" kern="0" dirty="0" err="1" smtClean="0"/>
              <a:t>Karyn</a:t>
            </a:r>
            <a:r>
              <a:rPr lang="en-US" sz="2400" kern="0" dirty="0" smtClean="0"/>
              <a:t> S</a:t>
            </a:r>
          </a:p>
          <a:p>
            <a:r>
              <a:rPr lang="en-US" sz="2400" kern="0" dirty="0" err="1" smtClean="0"/>
              <a:t>Alicya</a:t>
            </a:r>
            <a:r>
              <a:rPr lang="en-US" sz="2400" kern="0" dirty="0" smtClean="0"/>
              <a:t> S</a:t>
            </a:r>
          </a:p>
          <a:p>
            <a:r>
              <a:rPr lang="en-US" sz="2400" dirty="0"/>
              <a:t>Glenna </a:t>
            </a:r>
            <a:r>
              <a:rPr lang="en-US" sz="2400" dirty="0" smtClean="0"/>
              <a:t>F</a:t>
            </a:r>
          </a:p>
          <a:p>
            <a:r>
              <a:rPr lang="en-US" sz="2400" kern="0" dirty="0"/>
              <a:t>Kristin G</a:t>
            </a:r>
          </a:p>
          <a:p>
            <a:r>
              <a:rPr lang="en-US" sz="2400" kern="0" dirty="0"/>
              <a:t>Nicole H</a:t>
            </a:r>
          </a:p>
          <a:p>
            <a:r>
              <a:rPr lang="en-US" sz="2400" kern="0" dirty="0"/>
              <a:t>Erik M</a:t>
            </a:r>
          </a:p>
          <a:p>
            <a:endParaRPr lang="en-US" sz="2400" dirty="0"/>
          </a:p>
          <a:p>
            <a:endParaRPr lang="en-US" sz="2400" kern="0" dirty="0" smtClean="0"/>
          </a:p>
          <a:p>
            <a:endParaRPr lang="en-US" sz="2400" kern="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876800" y="1559666"/>
            <a:ext cx="2286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sz="2400" kern="0" dirty="0" smtClean="0"/>
              <a:t>Nate G</a:t>
            </a:r>
          </a:p>
          <a:p>
            <a:r>
              <a:rPr lang="en-US" sz="2400" kern="0" dirty="0" smtClean="0"/>
              <a:t>Jennifer D</a:t>
            </a:r>
          </a:p>
          <a:p>
            <a:r>
              <a:rPr lang="en-US" sz="2400" kern="0" dirty="0" smtClean="0"/>
              <a:t>Melanie F</a:t>
            </a:r>
          </a:p>
          <a:p>
            <a:r>
              <a:rPr lang="en-US" sz="2400" kern="0" dirty="0" smtClean="0"/>
              <a:t>Julie D</a:t>
            </a:r>
          </a:p>
          <a:p>
            <a:r>
              <a:rPr lang="en-US" sz="2400" kern="0" dirty="0" smtClean="0"/>
              <a:t>Deb L</a:t>
            </a:r>
          </a:p>
          <a:p>
            <a:r>
              <a:rPr lang="en-US" sz="2400" kern="0" dirty="0" smtClean="0"/>
              <a:t>Janet V</a:t>
            </a:r>
          </a:p>
          <a:p>
            <a:r>
              <a:rPr lang="en-US" sz="2400" kern="0" dirty="0" smtClean="0"/>
              <a:t>Nikki S</a:t>
            </a:r>
          </a:p>
          <a:p>
            <a:r>
              <a:rPr lang="en-US" sz="2400" kern="0" dirty="0"/>
              <a:t>Mitch O</a:t>
            </a:r>
          </a:p>
          <a:p>
            <a:r>
              <a:rPr lang="en-US" sz="2400" kern="0" dirty="0"/>
              <a:t>Marlene M R</a:t>
            </a:r>
          </a:p>
          <a:p>
            <a:r>
              <a:rPr lang="en-US" sz="2400" kern="0" dirty="0"/>
              <a:t>Gina </a:t>
            </a:r>
            <a:r>
              <a:rPr lang="en-US" sz="2400" kern="0" dirty="0" smtClean="0"/>
              <a:t>K</a:t>
            </a:r>
          </a:p>
          <a:p>
            <a:r>
              <a:rPr lang="en-US" sz="2400" kern="0" dirty="0"/>
              <a:t>Meghan W</a:t>
            </a:r>
          </a:p>
          <a:p>
            <a:endParaRPr lang="en-US" sz="2400" kern="0" dirty="0"/>
          </a:p>
          <a:p>
            <a:endParaRPr lang="en-US" sz="2400" kern="0" dirty="0"/>
          </a:p>
          <a:p>
            <a:endParaRPr lang="en-US" sz="2400" kern="0" dirty="0" smtClean="0"/>
          </a:p>
          <a:p>
            <a:endParaRPr lang="en-US" sz="2400" kern="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6315748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B6FC6"/>
                </a:solidFill>
              </a:rPr>
              <a:t>Jen</a:t>
            </a:r>
            <a:endParaRPr lang="en-US" dirty="0">
              <a:solidFill>
                <a:srgbClr val="0B6FC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1800" y="5883254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B6FC6"/>
                </a:solidFill>
              </a:rPr>
              <a:t>Brandi</a:t>
            </a:r>
            <a:endParaRPr lang="en-US" dirty="0">
              <a:solidFill>
                <a:srgbClr val="0B6FC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6200" y="6074648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B6FC6"/>
                </a:solidFill>
              </a:rPr>
              <a:t>Susannah</a:t>
            </a:r>
            <a:endParaRPr lang="en-US" dirty="0">
              <a:solidFill>
                <a:srgbClr val="0B6FC6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7010400" y="1547791"/>
            <a:ext cx="2286000" cy="526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sz="2400" dirty="0"/>
              <a:t>Amanda B</a:t>
            </a:r>
          </a:p>
          <a:p>
            <a:r>
              <a:rPr lang="en-US" sz="2400" dirty="0"/>
              <a:t>Sharon W</a:t>
            </a:r>
          </a:p>
          <a:p>
            <a:r>
              <a:rPr lang="en-US" sz="2400" dirty="0"/>
              <a:t>Michele </a:t>
            </a:r>
            <a:r>
              <a:rPr lang="en-US" sz="2400" dirty="0" smtClean="0"/>
              <a:t>W-D</a:t>
            </a:r>
          </a:p>
          <a:p>
            <a:r>
              <a:rPr lang="en-US" sz="2400" kern="0" dirty="0"/>
              <a:t>Claudia E</a:t>
            </a:r>
          </a:p>
          <a:p>
            <a:r>
              <a:rPr lang="en-US" sz="2400" kern="0" dirty="0"/>
              <a:t>Cheyenne R</a:t>
            </a:r>
          </a:p>
          <a:p>
            <a:r>
              <a:rPr lang="en-US" sz="2400" kern="0" dirty="0"/>
              <a:t>Karen </a:t>
            </a:r>
            <a:r>
              <a:rPr lang="en-US" sz="2400" kern="0" dirty="0" smtClean="0"/>
              <a:t>W</a:t>
            </a:r>
          </a:p>
          <a:p>
            <a:r>
              <a:rPr lang="en-US" sz="2400" kern="0" dirty="0" smtClean="0"/>
              <a:t>Nicole </a:t>
            </a:r>
            <a:r>
              <a:rPr lang="en-US" sz="2400" kern="0" dirty="0"/>
              <a:t>S</a:t>
            </a:r>
          </a:p>
          <a:p>
            <a:r>
              <a:rPr lang="en-US" sz="2400" kern="0" dirty="0"/>
              <a:t>Sarah W</a:t>
            </a:r>
          </a:p>
          <a:p>
            <a:r>
              <a:rPr lang="en-US" sz="2400" kern="0" dirty="0"/>
              <a:t>Sarah </a:t>
            </a:r>
            <a:r>
              <a:rPr lang="en-US" sz="2400" kern="0" dirty="0" smtClean="0"/>
              <a:t>J</a:t>
            </a:r>
          </a:p>
          <a:p>
            <a:r>
              <a:rPr lang="en-US" sz="2400" kern="0" dirty="0"/>
              <a:t>Karen R</a:t>
            </a:r>
          </a:p>
          <a:p>
            <a:endParaRPr lang="en-US" sz="2400" kern="0" dirty="0"/>
          </a:p>
          <a:p>
            <a:endParaRPr lang="en-US" sz="2400" kern="0" dirty="0"/>
          </a:p>
          <a:p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981200" y="6071402"/>
            <a:ext cx="2362200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dirty="0" smtClean="0">
                <a:solidFill>
                  <a:srgbClr val="0B6FC6"/>
                </a:solidFill>
              </a:rPr>
              <a:t>Adam</a:t>
            </a:r>
            <a:endParaRPr lang="en-US" dirty="0">
              <a:solidFill>
                <a:srgbClr val="0B6F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7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381000" y="914400"/>
            <a:ext cx="8382000" cy="4343400"/>
          </a:xfrm>
          <a:prstGeom prst="rect">
            <a:avLst/>
          </a:prstGeom>
          <a:solidFill>
            <a:srgbClr val="008000">
              <a:alpha val="7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7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/>
                <a:ea typeface="Britannic Bold" pitchFamily="-108" charset="0"/>
                <a:cs typeface="Britannic Bold" pitchFamily="-108" charset="0"/>
              </a:rPr>
              <a:t>Review of </a:t>
            </a:r>
            <a:r>
              <a:rPr lang="en-US" sz="57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/>
                <a:ea typeface="Britannic Bold" pitchFamily="-108" charset="0"/>
                <a:cs typeface="Britannic Bold" pitchFamily="-108" charset="0"/>
              </a:rPr>
              <a:t>Day 1</a:t>
            </a:r>
            <a:endParaRPr lang="en-US" sz="57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ranklin Gothic Medium"/>
              <a:ea typeface="Britannic Bold" pitchFamily="-108" charset="0"/>
              <a:cs typeface="Britannic Bold" pitchFamily="-10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800600"/>
            <a:ext cx="1092200" cy="109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170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F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1905000" cy="1981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>
                <a:latin typeface="+mj-lt"/>
              </a:rPr>
              <a:t>1 hour</a:t>
            </a:r>
            <a:endParaRPr lang="en-US" sz="22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/>
              <a:t>     </a:t>
            </a:r>
            <a:r>
              <a:rPr lang="en-US" sz="2200" dirty="0" smtClean="0"/>
              <a:t>(independent or small    </a:t>
            </a:r>
            <a:r>
              <a:rPr lang="en-US" sz="2200" dirty="0"/>
              <a:t>group)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200" dirty="0" smtClean="0">
              <a:latin typeface="+mj-lt"/>
            </a:endParaRP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endParaRPr lang="en-US" sz="2200" dirty="0">
              <a:latin typeface="+mj-lt"/>
            </a:endParaRP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0B6FC6"/>
                </a:solidFill>
              </a:rPr>
              <a:t>Working Lunch:</a:t>
            </a:r>
            <a:r>
              <a:rPr lang="en-US" sz="4000" b="1" dirty="0">
                <a:solidFill>
                  <a:srgbClr val="0B6FC6"/>
                </a:solidFill>
              </a:rPr>
              <a:t/>
            </a:r>
            <a:br>
              <a:rPr lang="en-US" sz="4000" b="1" dirty="0">
                <a:solidFill>
                  <a:srgbClr val="0B6FC6"/>
                </a:solidFill>
              </a:rPr>
            </a:br>
            <a:r>
              <a:rPr lang="en-US" sz="3200" b="1" dirty="0" smtClean="0">
                <a:solidFill>
                  <a:srgbClr val="0B6FC6"/>
                </a:solidFill>
              </a:rPr>
              <a:t>Plan Presentations of </a:t>
            </a:r>
            <a:r>
              <a:rPr lang="en-US" sz="3200" dirty="0" smtClean="0">
                <a:solidFill>
                  <a:srgbClr val="0B6FC6"/>
                </a:solidFill>
              </a:rPr>
              <a:t>FAQ </a:t>
            </a:r>
            <a:r>
              <a:rPr lang="en-US" sz="3200" b="1" dirty="0" smtClean="0">
                <a:solidFill>
                  <a:srgbClr val="0B6FC6"/>
                </a:solidFill>
              </a:rPr>
              <a:t>in PBIS</a:t>
            </a:r>
            <a:endParaRPr lang="en-US" sz="4000" b="1" i="1" dirty="0">
              <a:solidFill>
                <a:srgbClr val="0B6FC6"/>
              </a:solidFill>
            </a:endParaRPr>
          </a:p>
        </p:txBody>
      </p:sp>
      <p:sp>
        <p:nvSpPr>
          <p:cNvPr id="139268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600200"/>
            <a:ext cx="6477000" cy="47244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Review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</a:t>
            </a:r>
            <a:r>
              <a:rPr lang="en-US" sz="2000" dirty="0" smtClean="0"/>
              <a:t>rainer manual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</a:t>
            </a:r>
            <a:r>
              <a:rPr lang="en-US" sz="2000" dirty="0" smtClean="0"/>
              <a:t>chool team </a:t>
            </a:r>
            <a:r>
              <a:rPr lang="en-US" sz="2000" dirty="0"/>
              <a:t>training materials </a:t>
            </a:r>
            <a:r>
              <a:rPr lang="en-US" sz="2000" dirty="0" smtClean="0"/>
              <a:t>from Days 1-2 (workbook, power points, agendas)</a:t>
            </a:r>
          </a:p>
          <a:p>
            <a:pPr eaLnBrk="1" hangingPunct="1">
              <a:lnSpc>
                <a:spcPct val="90000"/>
              </a:lnSpc>
            </a:pPr>
            <a:endParaRPr lang="en-US" sz="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Discuss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FAQ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/>
              <a:t>Review content in trainer manual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 smtClean="0"/>
              <a:t>Discuss other FAQ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Be prepared to respond to a FAQ in a 5-min presentation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Plan approach for 5-min FAQ presentation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21771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99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381000" y="914400"/>
            <a:ext cx="8382000" cy="4343400"/>
          </a:xfrm>
          <a:prstGeom prst="rect">
            <a:avLst/>
          </a:prstGeom>
          <a:solidFill>
            <a:srgbClr val="0B6FC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6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Britannic Bold" pitchFamily="-108" charset="0"/>
                <a:cs typeface="Britannic Bold" pitchFamily="-108" charset="0"/>
              </a:rPr>
              <a:t>5-min Presentations of FAQ in SWPBIS</a:t>
            </a:r>
            <a:endParaRPr lang="en-US" sz="6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Britannic Bold" pitchFamily="-108" charset="0"/>
              <a:cs typeface="Britannic Bold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682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F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1905000" cy="1981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>
                <a:latin typeface="+mj-lt"/>
              </a:rPr>
              <a:t>2</a:t>
            </a:r>
            <a:r>
              <a:rPr lang="en-US" sz="2200" dirty="0" smtClean="0">
                <a:latin typeface="+mj-lt"/>
              </a:rPr>
              <a:t> hours</a:t>
            </a:r>
            <a:endParaRPr lang="en-US" sz="22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/>
              <a:t>(assigned groups)</a:t>
            </a:r>
            <a:endParaRPr lang="en-US" sz="2200" dirty="0"/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endParaRPr lang="en-US" sz="2200" dirty="0">
              <a:latin typeface="+mj-lt"/>
            </a:endParaRP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0B6FC6"/>
                </a:solidFill>
              </a:rPr>
              <a:t>5-Min Presentations:</a:t>
            </a:r>
            <a:r>
              <a:rPr lang="en-US" sz="4000" b="1" dirty="0">
                <a:solidFill>
                  <a:srgbClr val="0B6FC6"/>
                </a:solidFill>
              </a:rPr>
              <a:t/>
            </a:r>
            <a:br>
              <a:rPr lang="en-US" sz="4000" b="1" dirty="0">
                <a:solidFill>
                  <a:srgbClr val="0B6FC6"/>
                </a:solidFill>
              </a:rPr>
            </a:br>
            <a:r>
              <a:rPr lang="en-US" sz="3200" b="1" dirty="0" smtClean="0">
                <a:solidFill>
                  <a:srgbClr val="0B6FC6"/>
                </a:solidFill>
              </a:rPr>
              <a:t>FAQ in SWPBIS</a:t>
            </a:r>
            <a:endParaRPr lang="en-US" sz="4000" b="1" i="1" dirty="0">
              <a:solidFill>
                <a:srgbClr val="0B6FC6"/>
              </a:solidFill>
            </a:endParaRPr>
          </a:p>
        </p:txBody>
      </p:sp>
      <p:sp>
        <p:nvSpPr>
          <p:cNvPr id="139268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600200"/>
            <a:ext cx="6477000" cy="48768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In groups, review procedures and roles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>
                <a:latin typeface="+mj-lt"/>
              </a:rPr>
              <a:t>Presentation</a:t>
            </a:r>
            <a:r>
              <a:rPr lang="en-US" sz="2400" dirty="0" smtClean="0">
                <a:latin typeface="+mj-lt"/>
              </a:rPr>
              <a:t> (each trainer in turn)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i="1" dirty="0" smtClean="0">
                <a:latin typeface="+mj-lt"/>
              </a:rPr>
              <a:t>Facilitator </a:t>
            </a:r>
            <a:r>
              <a:rPr lang="en-US" sz="2000" dirty="0" smtClean="0"/>
              <a:t>will select and read a FAQ</a:t>
            </a:r>
            <a:endParaRPr lang="en-US" sz="2000" b="1" i="1" dirty="0" smtClean="0">
              <a:latin typeface="+mj-lt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b="1" i="1" dirty="0" smtClean="0">
                <a:latin typeface="+mj-lt"/>
              </a:rPr>
              <a:t>Trainer</a:t>
            </a:r>
            <a:r>
              <a:rPr lang="en-US" sz="2000" dirty="0" smtClean="0"/>
              <a:t> will present 5-min response AND video record the presentation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i="1" dirty="0" smtClean="0">
                <a:latin typeface="+mj-lt"/>
              </a:rPr>
              <a:t>Observers</a:t>
            </a:r>
            <a:r>
              <a:rPr lang="en-US" sz="2000" dirty="0" smtClean="0"/>
              <a:t> will use video feedback form to evaluate trainer behavior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i="1" dirty="0" smtClean="0">
                <a:latin typeface="+mj-lt"/>
              </a:rPr>
              <a:t>Time keeper </a:t>
            </a:r>
            <a:r>
              <a:rPr lang="en-US" sz="2000" dirty="0" smtClean="0"/>
              <a:t>will provide a 5 min “shut off” reminder, and any time prompts requested by trainer  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Feedback discussion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Following each response, trainer and observers (i.e., all group members) will discuss the strengths, areas for improvement, and any questions using the feedback form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21771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53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F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1905000" cy="1981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>
                <a:latin typeface="+mj-lt"/>
              </a:rPr>
              <a:t>~50 min</a:t>
            </a:r>
            <a:endParaRPr lang="en-US" sz="22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/>
              <a:t>(whole group)</a:t>
            </a:r>
            <a:endParaRPr lang="en-US" sz="2200" dirty="0"/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endParaRPr lang="en-US" sz="2200" dirty="0">
              <a:latin typeface="+mj-lt"/>
            </a:endParaRP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0B6FC6"/>
                </a:solidFill>
              </a:rPr>
              <a:t>Debrief 5-Min Presentations:</a:t>
            </a:r>
            <a:r>
              <a:rPr lang="en-US" sz="4000" b="1" dirty="0">
                <a:solidFill>
                  <a:srgbClr val="0B6FC6"/>
                </a:solidFill>
              </a:rPr>
              <a:t/>
            </a:r>
            <a:br>
              <a:rPr lang="en-US" sz="4000" b="1" dirty="0">
                <a:solidFill>
                  <a:srgbClr val="0B6FC6"/>
                </a:solidFill>
              </a:rPr>
            </a:br>
            <a:r>
              <a:rPr lang="en-US" sz="3200" b="1" dirty="0" smtClean="0">
                <a:solidFill>
                  <a:srgbClr val="0B6FC6"/>
                </a:solidFill>
              </a:rPr>
              <a:t>Discuss Presentations of FAQ in PBIS</a:t>
            </a:r>
            <a:endParaRPr lang="en-US" sz="4000" b="1" i="1" dirty="0">
              <a:solidFill>
                <a:srgbClr val="0B6FC6"/>
              </a:solidFill>
            </a:endParaRPr>
          </a:p>
        </p:txBody>
      </p:sp>
      <p:sp>
        <p:nvSpPr>
          <p:cNvPr id="139268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600200"/>
            <a:ext cx="6477000" cy="47244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What went well?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What was challenging?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Were there common areas of strength or suggestions for improvement?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What questions do you have about responding to FAQ from school team members?</a:t>
            </a:r>
          </a:p>
          <a:p>
            <a:pPr lvl="1" eaLnBrk="1" hangingPunct="1">
              <a:lnSpc>
                <a:spcPct val="90000"/>
              </a:lnSpc>
            </a:pPr>
            <a:endParaRPr lang="en-US" sz="2000" b="1" i="1" dirty="0" smtClean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21771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82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381000" y="914400"/>
            <a:ext cx="8382000" cy="4343400"/>
          </a:xfrm>
          <a:prstGeom prst="rect">
            <a:avLst/>
          </a:prstGeom>
          <a:solidFill>
            <a:srgbClr val="0B6FC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6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Britannic Bold" pitchFamily="-108" charset="0"/>
                <a:cs typeface="Britannic Bold" pitchFamily="-108" charset="0"/>
              </a:rPr>
              <a:t>Reminders </a:t>
            </a:r>
          </a:p>
          <a:p>
            <a:pPr algn="ctr">
              <a:defRPr/>
            </a:pPr>
            <a:r>
              <a:rPr lang="en-US" sz="6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Britannic Bold" pitchFamily="-108" charset="0"/>
                <a:cs typeface="Britannic Bold" pitchFamily="-108" charset="0"/>
              </a:rPr>
              <a:t>&amp; Wrap-up</a:t>
            </a:r>
            <a:endParaRPr lang="en-US" sz="6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Britannic Bold" pitchFamily="-108" charset="0"/>
              <a:cs typeface="Britannic Bold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227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B6FC6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</a:rPr>
              <a:t>Reminder: NEPBIS TOT Schedule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839200" cy="50292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 smtClean="0"/>
              <a:t>We </a:t>
            </a:r>
            <a:r>
              <a:rPr lang="en-US" sz="2400" dirty="0"/>
              <a:t>will meet at </a:t>
            </a:r>
            <a:r>
              <a:rPr lang="en-US" sz="2400" dirty="0" smtClean="0"/>
              <a:t>UConn </a:t>
            </a:r>
            <a:r>
              <a:rPr lang="en-US" sz="2400" dirty="0"/>
              <a:t>(</a:t>
            </a:r>
            <a:r>
              <a:rPr lang="en-US" sz="1800" dirty="0"/>
              <a:t>Gentry Building, Rooms </a:t>
            </a:r>
            <a:r>
              <a:rPr lang="en-US" sz="1800" dirty="0" smtClean="0"/>
              <a:t>142-144</a:t>
            </a:r>
            <a:r>
              <a:rPr lang="en-US" sz="2400" dirty="0" smtClean="0"/>
              <a:t>) on:</a:t>
            </a:r>
            <a:r>
              <a:rPr lang="en-US" sz="2400" dirty="0"/>
              <a:t>   </a:t>
            </a:r>
            <a:r>
              <a:rPr lang="en-US" sz="2000" dirty="0"/>
              <a:t>              </a:t>
            </a:r>
            <a:endParaRPr lang="en-US" sz="2000" dirty="0" smtClean="0"/>
          </a:p>
          <a:p>
            <a:r>
              <a:rPr lang="en-US" sz="2000" strike="sngStrike" dirty="0" smtClean="0"/>
              <a:t>Days </a:t>
            </a:r>
            <a:r>
              <a:rPr lang="en-US" sz="2000" strike="sngStrike" dirty="0"/>
              <a:t>1-2: October 3-4</a:t>
            </a:r>
          </a:p>
          <a:p>
            <a:r>
              <a:rPr lang="en-US" sz="2000" dirty="0"/>
              <a:t>Days 3-4: February 27-28</a:t>
            </a:r>
          </a:p>
          <a:p>
            <a:r>
              <a:rPr lang="en-US" sz="2000" dirty="0"/>
              <a:t>Days 5-6: June </a:t>
            </a:r>
            <a:r>
              <a:rPr lang="en-US" sz="2000" dirty="0" smtClean="0"/>
              <a:t>5-6</a:t>
            </a:r>
          </a:p>
          <a:p>
            <a:endParaRPr lang="en-US" sz="2000" dirty="0"/>
          </a:p>
          <a:p>
            <a:r>
              <a:rPr lang="en-US" sz="2000" strike="sngStrike" dirty="0"/>
              <a:t>Day 7: October 4</a:t>
            </a:r>
          </a:p>
          <a:p>
            <a:r>
              <a:rPr lang="en-US" sz="2000" dirty="0"/>
              <a:t>Day 8: February 28</a:t>
            </a:r>
          </a:p>
          <a:p>
            <a:r>
              <a:rPr lang="en-US" sz="2000" dirty="0"/>
              <a:t>Day 9: June </a:t>
            </a:r>
            <a:r>
              <a:rPr lang="en-US" sz="2000" dirty="0" smtClean="0"/>
              <a:t>6</a:t>
            </a:r>
            <a:endParaRPr lang="en-US" sz="2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dirty="0" smtClean="0"/>
              <a:t>Attend one of </a:t>
            </a:r>
            <a:r>
              <a:rPr lang="en-US" sz="2400" dirty="0"/>
              <a:t>the Northeast PBIS </a:t>
            </a:r>
            <a:r>
              <a:rPr lang="en-US" sz="2400" dirty="0" smtClean="0"/>
              <a:t>conferences in year </a:t>
            </a:r>
            <a:r>
              <a:rPr lang="en-US" sz="2400" smtClean="0"/>
              <a:t>1 </a:t>
            </a:r>
            <a:endParaRPr lang="en-US" sz="240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400" smtClean="0"/>
              <a:t>and </a:t>
            </a:r>
            <a:r>
              <a:rPr lang="en-US" sz="2400" dirty="0" smtClean="0"/>
              <a:t>both in year 2: </a:t>
            </a:r>
            <a:r>
              <a:rPr lang="en-US" sz="2400" dirty="0"/>
              <a:t>  </a:t>
            </a:r>
            <a:r>
              <a:rPr lang="en-US" sz="2000" dirty="0"/>
              <a:t>            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• </a:t>
            </a:r>
            <a:r>
              <a:rPr lang="en-US" sz="2000" dirty="0"/>
              <a:t>New England PBS in Norwood, MA in (November </a:t>
            </a:r>
            <a:r>
              <a:rPr lang="en-US" sz="2000" dirty="0" smtClean="0"/>
              <a:t>14-15, 2017) </a:t>
            </a:r>
          </a:p>
          <a:p>
            <a:pPr marL="0" indent="0">
              <a:buNone/>
            </a:pPr>
            <a:r>
              <a:rPr lang="en-US" sz="2000" dirty="0" smtClean="0"/>
              <a:t>• </a:t>
            </a:r>
            <a:r>
              <a:rPr lang="en-US" sz="2000" dirty="0"/>
              <a:t>Northeast PBIS in Mystic, CT (May </a:t>
            </a:r>
            <a:r>
              <a:rPr lang="en-US" sz="2000" dirty="0" smtClean="0"/>
              <a:t>17-18, 2018)</a:t>
            </a:r>
            <a:endParaRPr lang="en-US" sz="2000" dirty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 lvl="1">
              <a:lnSpc>
                <a:spcPct val="150000"/>
              </a:lnSpc>
            </a:pPr>
            <a:endParaRPr lang="en-US" sz="2000" dirty="0" smtClean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512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lvl="0"/>
            <a:r>
              <a:rPr lang="en-US" sz="1800" b="1" dirty="0" smtClean="0"/>
              <a:t>To </a:t>
            </a:r>
            <a:r>
              <a:rPr lang="en-US" sz="1800" b="1" dirty="0"/>
              <a:t>become endorsed, prior to the end of your training sequence you must submit a minimum of:</a:t>
            </a:r>
            <a:endParaRPr lang="en-US" sz="1800" dirty="0"/>
          </a:p>
          <a:p>
            <a:pPr lvl="1"/>
            <a:r>
              <a:rPr lang="en-US" sz="1800" dirty="0"/>
              <a:t>All TOT and homework activities (see above)</a:t>
            </a:r>
          </a:p>
          <a:p>
            <a:pPr lvl="1"/>
            <a:r>
              <a:rPr lang="en-US" sz="1800" dirty="0"/>
              <a:t>Three training videos and DOT-Q self-reflections</a:t>
            </a:r>
          </a:p>
          <a:p>
            <a:pPr lvl="2"/>
            <a:r>
              <a:rPr lang="en-US" sz="1800" u="sng" dirty="0" smtClean="0"/>
              <a:t>P</a:t>
            </a:r>
            <a:r>
              <a:rPr lang="en-US" sz="1800" u="sng" dirty="0" smtClean="0"/>
              <a:t>referred</a:t>
            </a:r>
            <a:r>
              <a:rPr lang="en-US" sz="1800" dirty="0" smtClean="0"/>
              <a:t>: </a:t>
            </a:r>
            <a:r>
              <a:rPr lang="en-US" sz="1800" dirty="0"/>
              <a:t>three 20-30-min video samples of cohort-based training using NEPBIS content</a:t>
            </a:r>
          </a:p>
          <a:p>
            <a:pPr lvl="2"/>
            <a:r>
              <a:rPr lang="en-US" sz="1800" u="sng" dirty="0" smtClean="0"/>
              <a:t>Alternative</a:t>
            </a:r>
            <a:r>
              <a:rPr lang="en-US" sz="1800" dirty="0" smtClean="0"/>
              <a:t>: </a:t>
            </a:r>
            <a:r>
              <a:rPr lang="en-US" sz="1800" dirty="0" smtClean="0"/>
              <a:t>three </a:t>
            </a:r>
            <a:r>
              <a:rPr lang="en-US" sz="1800" dirty="0"/>
              <a:t>20-30-min video samples of live PD on behavior content + 1 mock training of NEPBIS content</a:t>
            </a:r>
          </a:p>
          <a:p>
            <a:pPr lvl="1"/>
            <a:r>
              <a:rPr lang="en-US" sz="1800" dirty="0"/>
              <a:t>Training evaluations from at least one school team</a:t>
            </a:r>
          </a:p>
          <a:p>
            <a:pPr lvl="1"/>
            <a:r>
              <a:rPr lang="en-US" sz="1800" dirty="0"/>
              <a:t>Data from at least one trained school demonstrating fidelity (e.g., TFI, </a:t>
            </a:r>
            <a:r>
              <a:rPr lang="en-US" sz="1800" dirty="0" err="1"/>
              <a:t>BoQ</a:t>
            </a:r>
            <a:r>
              <a:rPr lang="en-US" sz="1800" dirty="0"/>
              <a:t>, SET; required) and ideally outcome data (e.g., ODRs; preferred)</a:t>
            </a:r>
          </a:p>
          <a:p>
            <a:pPr lvl="1"/>
            <a:r>
              <a:rPr lang="en-US" sz="1800" dirty="0"/>
              <a:t>Attend </a:t>
            </a:r>
            <a:r>
              <a:rPr lang="en-US" sz="1800" dirty="0" smtClean="0"/>
              <a:t>three NEPBIS </a:t>
            </a:r>
            <a:r>
              <a:rPr lang="en-US" sz="1800" dirty="0"/>
              <a:t>TOT Boosters (one at each NEPBIS Conference)</a:t>
            </a:r>
          </a:p>
          <a:p>
            <a:pPr lvl="1"/>
            <a:r>
              <a:rPr lang="en-US" sz="1800" dirty="0" smtClean="0"/>
              <a:t>Complete </a:t>
            </a:r>
            <a:r>
              <a:rPr lang="en-US" sz="1800" dirty="0"/>
              <a:t>SWIS facilitator </a:t>
            </a:r>
            <a:r>
              <a:rPr lang="en-US" sz="1800" dirty="0" smtClean="0"/>
              <a:t>training</a:t>
            </a:r>
            <a:r>
              <a:rPr lang="en-US" sz="1800" dirty="0"/>
              <a:t> 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0B6FC6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</a:rPr>
              <a:t>Reminder: NEPBIS TOT Requirements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691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1800" b="1" dirty="0"/>
              <a:t>To maintain endorsement, every 2 years you must submit a minimum of:</a:t>
            </a:r>
            <a:endParaRPr lang="en-US" sz="1800" dirty="0"/>
          </a:p>
          <a:p>
            <a:pPr lvl="1"/>
            <a:r>
              <a:rPr lang="en-US" sz="1800" dirty="0"/>
              <a:t>One 20-30 min video demonstrating training NEPBIS content with a self-completed DOT-Q</a:t>
            </a:r>
          </a:p>
          <a:p>
            <a:pPr lvl="1"/>
            <a:r>
              <a:rPr lang="en-US" sz="1800" dirty="0"/>
              <a:t>Training evaluations from at least one school team</a:t>
            </a:r>
          </a:p>
          <a:p>
            <a:pPr lvl="1"/>
            <a:r>
              <a:rPr lang="en-US" sz="1800" dirty="0"/>
              <a:t>Data from at least one trained school demonstrating fidelity (e.g., TFI, </a:t>
            </a:r>
            <a:r>
              <a:rPr lang="en-US" sz="1800" dirty="0" err="1"/>
              <a:t>BoQ</a:t>
            </a:r>
            <a:r>
              <a:rPr lang="en-US" sz="1800" dirty="0"/>
              <a:t>, SET; required) and ideally outcome data (e.g., ODRs; preferred)</a:t>
            </a:r>
          </a:p>
          <a:p>
            <a:pPr lvl="1"/>
            <a:r>
              <a:rPr lang="en-US" sz="1800" dirty="0"/>
              <a:t>Attend four NEPBIS TOT Boosters (one at each NEPBIS Conference)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0B6FC6"/>
          </a:solidFill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</a:rPr>
              <a:t>Reminder: NEPBIS TOT Requirements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085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F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19050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>
                <a:latin typeface="+mj-lt"/>
              </a:rPr>
              <a:t>3</a:t>
            </a:r>
            <a:r>
              <a:rPr lang="en-US" sz="2200" dirty="0" smtClean="0">
                <a:latin typeface="+mj-lt"/>
              </a:rPr>
              <a:t>0 min</a:t>
            </a:r>
            <a:endParaRPr lang="en-US" sz="22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/>
              <a:t>(individually)</a:t>
            </a:r>
            <a:endParaRPr lang="en-US" sz="28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2000" b="1" dirty="0" smtClean="0">
              <a:solidFill>
                <a:srgbClr val="0B6FC6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rgbClr val="0B6FC6"/>
                </a:solidFill>
              </a:rPr>
              <a:t>DUE 10/20/17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2200" dirty="0"/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endParaRPr lang="en-US" sz="2200" dirty="0">
              <a:latin typeface="+mj-lt"/>
            </a:endParaRP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0B6FC6"/>
                </a:solidFill>
              </a:rPr>
              <a:t>Day 2, Homework 1</a:t>
            </a:r>
            <a:r>
              <a:rPr lang="en-US" sz="4000" b="1" dirty="0">
                <a:solidFill>
                  <a:srgbClr val="0B6FC6"/>
                </a:solidFill>
              </a:rPr>
              <a:t/>
            </a:r>
            <a:br>
              <a:rPr lang="en-US" sz="4000" b="1" dirty="0">
                <a:solidFill>
                  <a:srgbClr val="0B6FC6"/>
                </a:solidFill>
              </a:rPr>
            </a:br>
            <a:r>
              <a:rPr lang="en-US" sz="3200" b="1" dirty="0" smtClean="0">
                <a:solidFill>
                  <a:srgbClr val="0B6FC6"/>
                </a:solidFill>
              </a:rPr>
              <a:t>Review/Revise Presentations of “FAQ”</a:t>
            </a:r>
            <a:endParaRPr lang="en-US" sz="4000" b="1" i="1" dirty="0">
              <a:solidFill>
                <a:srgbClr val="0B6FC6"/>
              </a:solidFill>
            </a:endParaRPr>
          </a:p>
        </p:txBody>
      </p:sp>
      <p:sp>
        <p:nvSpPr>
          <p:cNvPr id="139268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600200"/>
            <a:ext cx="6477000" cy="49530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/>
              <a:t>Review video and feedback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Review your video and group feedback from your 5-min presentations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Evaluate the extent to which you effectively respond to the FAQ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Revise video (if appropriate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Based on feedback, either determine that your video is appropriate to submit or re-record a 5-min presentation to address feedback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Complete your DOT-Q self assessment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Include evidence to support your scores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Include narrative indicating what you changed from your original presentation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Upload to your Dropbox folder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Video (or video link)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Self Assessment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Indicate submission on your master spreadsheet</a:t>
            </a:r>
          </a:p>
          <a:p>
            <a:pPr marL="57150" indent="0" eaLnBrk="1" hangingPunct="1">
              <a:lnSpc>
                <a:spcPct val="90000"/>
              </a:lnSpc>
              <a:buNone/>
            </a:pP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21771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96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F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1905000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>
                <a:latin typeface="+mj-lt"/>
              </a:rPr>
              <a:t>~90 min</a:t>
            </a:r>
            <a:endParaRPr lang="en-US" sz="2200" dirty="0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/>
              <a:t>(individually)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2200" dirty="0"/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B6FC6"/>
                </a:solidFill>
                <a:latin typeface="+mj-lt"/>
              </a:rPr>
              <a:t>Due 10/20/17</a:t>
            </a:r>
            <a:endParaRPr lang="en-US" sz="2000" dirty="0">
              <a:solidFill>
                <a:srgbClr val="0B6FC6"/>
              </a:solidFill>
              <a:latin typeface="+mj-lt"/>
            </a:endParaRP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0B6FC6"/>
                </a:solidFill>
              </a:rPr>
              <a:t>Day 2, Homework 2</a:t>
            </a:r>
            <a:r>
              <a:rPr lang="en-US" sz="4000" b="1" dirty="0">
                <a:solidFill>
                  <a:srgbClr val="0B6FC6"/>
                </a:solidFill>
              </a:rPr>
              <a:t/>
            </a:r>
            <a:br>
              <a:rPr lang="en-US" sz="4000" b="1" dirty="0">
                <a:solidFill>
                  <a:srgbClr val="0B6FC6"/>
                </a:solidFill>
              </a:rPr>
            </a:br>
            <a:r>
              <a:rPr lang="en-US" sz="2800" b="1" dirty="0" smtClean="0">
                <a:solidFill>
                  <a:srgbClr val="0B6FC6"/>
                </a:solidFill>
              </a:rPr>
              <a:t>Foundational Content Review: Culture and Context</a:t>
            </a:r>
            <a:endParaRPr lang="en-US" sz="3600" b="1" i="1" dirty="0">
              <a:solidFill>
                <a:srgbClr val="0B6FC6"/>
              </a:solidFill>
            </a:endParaRPr>
          </a:p>
        </p:txBody>
      </p:sp>
      <p:sp>
        <p:nvSpPr>
          <p:cNvPr id="139268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600200"/>
            <a:ext cx="6477000" cy="47244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z="2000" dirty="0"/>
              <a:t>Read Sugai, O’Keefe, &amp; Fallon, 2012 </a:t>
            </a:r>
          </a:p>
          <a:p>
            <a:pPr lvl="1"/>
            <a:r>
              <a:rPr lang="en-US" sz="1800" dirty="0"/>
              <a:t>Posted in nepbis.org on the trainers tab</a:t>
            </a:r>
          </a:p>
          <a:p>
            <a:pPr lvl="0"/>
            <a:r>
              <a:rPr lang="en-US" sz="2000" dirty="0"/>
              <a:t>Watch Kent McIntosh APBS Keynote </a:t>
            </a:r>
          </a:p>
          <a:p>
            <a:pPr lvl="1"/>
            <a:r>
              <a:rPr lang="en-US" sz="1800" dirty="0"/>
              <a:t>Go to APBS.org under APBS Videos. Click on videos from conference 2015</a:t>
            </a:r>
          </a:p>
          <a:p>
            <a:pPr lvl="1"/>
            <a:r>
              <a:rPr lang="en-US" sz="1800" dirty="0"/>
              <a:t>Click on APBS 2015 welcome and keynote video</a:t>
            </a:r>
          </a:p>
          <a:p>
            <a:pPr lvl="1"/>
            <a:r>
              <a:rPr lang="en-US" sz="1800" dirty="0"/>
              <a:t>If you are not an APBS member you will need to sign up for a visitor pass to access this content. </a:t>
            </a:r>
          </a:p>
          <a:p>
            <a:pPr lvl="0"/>
            <a:r>
              <a:rPr lang="en-US" sz="2000" dirty="0"/>
              <a:t>Script speakers notes for teaching about culture and context content and putting it all together (Day 1 slides 136-137; 144) </a:t>
            </a:r>
          </a:p>
          <a:p>
            <a:r>
              <a:rPr lang="en-US" sz="2000" dirty="0"/>
              <a:t>Submit scripted slides via </a:t>
            </a:r>
            <a:r>
              <a:rPr lang="en-US" sz="2000" dirty="0" smtClean="0"/>
              <a:t>day 1+2 </a:t>
            </a:r>
            <a:r>
              <a:rPr lang="en-US" sz="2000" dirty="0" err="1" smtClean="0"/>
              <a:t>dropbox</a:t>
            </a:r>
            <a:r>
              <a:rPr lang="en-US" sz="2000" dirty="0" smtClean="0"/>
              <a:t> folder and updated your endorsement tracker</a:t>
            </a:r>
          </a:p>
          <a:p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21771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24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FF"/>
                </a:solidFill>
                <a:ea typeface="ＭＳ Ｐゴシック" pitchFamily="-108" charset="-128"/>
                <a:cs typeface="ＭＳ Ｐゴシック" pitchFamily="-108" charset="-128"/>
              </a:rPr>
              <a:t>SWPBIS Message!</a:t>
            </a:r>
            <a:endParaRPr lang="en-US" sz="4800" dirty="0">
              <a:solidFill>
                <a:srgbClr val="FFFFFF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74838"/>
            <a:ext cx="8229600" cy="4525962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700" i="1" dirty="0"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 sz="4400" i="1" dirty="0">
                <a:ea typeface="ＭＳ Ｐゴシック" pitchFamily="-108" charset="-128"/>
                <a:cs typeface="ＭＳ Ｐゴシック" pitchFamily="-108" charset="-128"/>
              </a:rPr>
              <a:t>Successful individual student behavior support is linked to </a:t>
            </a:r>
            <a:r>
              <a:rPr lang="en-US" sz="4400" i="1" dirty="0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host environments</a:t>
            </a:r>
            <a:r>
              <a:rPr lang="en-US" sz="4400" i="1" dirty="0">
                <a:ea typeface="ＭＳ Ｐゴシック" pitchFamily="-108" charset="-128"/>
                <a:cs typeface="ＭＳ Ｐゴシック" pitchFamily="-108" charset="-128"/>
              </a:rPr>
              <a:t> or school  climates that are </a:t>
            </a:r>
            <a:r>
              <a:rPr lang="en-US" sz="4400" i="1" dirty="0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effective, efficient, relevant, &amp; durable</a:t>
            </a:r>
            <a:r>
              <a:rPr lang="en-US" sz="4400" i="1" dirty="0">
                <a:solidFill>
                  <a:srgbClr val="000000"/>
                </a:solidFill>
                <a:ea typeface="ＭＳ Ｐゴシック" pitchFamily="-108" charset="-128"/>
                <a:cs typeface="ＭＳ Ｐゴシック" pitchFamily="-108" charset="-128"/>
              </a:rPr>
              <a:t>.</a:t>
            </a:r>
            <a:endParaRPr lang="en-US" sz="4400" i="1" dirty="0">
              <a:solidFill>
                <a:srgbClr val="FF0000"/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algn="r" eaLnBrk="1" hangingPunct="1">
              <a:buFontTx/>
              <a:buNone/>
            </a:pPr>
            <a:endParaRPr lang="en-US" sz="2100" dirty="0">
              <a:ea typeface="ＭＳ Ｐゴシック" pitchFamily="-108" charset="-128"/>
              <a:cs typeface="ＭＳ Ｐゴシック" pitchFamily="-108" charset="-128"/>
            </a:endParaRPr>
          </a:p>
          <a:p>
            <a:pPr algn="r" eaLnBrk="1" hangingPunct="1">
              <a:buFontTx/>
              <a:buNone/>
            </a:pP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	(</a:t>
            </a:r>
            <a:r>
              <a:rPr lang="en-US" sz="3600" dirty="0" err="1">
                <a:ea typeface="ＭＳ Ｐゴシック" pitchFamily="-108" charset="-128"/>
                <a:cs typeface="ＭＳ Ｐゴシック" pitchFamily="-108" charset="-128"/>
              </a:rPr>
              <a:t>Zins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 &amp; </a:t>
            </a:r>
            <a:r>
              <a:rPr lang="en-US" sz="3600" dirty="0" err="1">
                <a:ea typeface="ＭＳ Ｐゴシック" pitchFamily="-108" charset="-128"/>
                <a:cs typeface="ＭＳ Ｐゴシック" pitchFamily="-108" charset="-128"/>
              </a:rPr>
              <a:t>Ponti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, 1990)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-140380" y="5257800"/>
            <a:ext cx="1588180" cy="1676401"/>
            <a:chOff x="-140380" y="5333999"/>
            <a:chExt cx="1588180" cy="1676401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I.A.i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62000"/>
            <a:ext cx="1142494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1092200" cy="109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833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5"/>
          <p:cNvGrpSpPr/>
          <p:nvPr/>
        </p:nvGrpSpPr>
        <p:grpSpPr>
          <a:xfrm>
            <a:off x="7772400" y="4648200"/>
            <a:ext cx="1588180" cy="1676401"/>
            <a:chOff x="-140380" y="5333999"/>
            <a:chExt cx="1588180" cy="1676401"/>
          </a:xfrm>
        </p:grpSpPr>
        <p:pic>
          <p:nvPicPr>
            <p:cNvPr id="28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00"/>
                  </a:solidFill>
                  <a:latin typeface="Franklin Gothic Medium"/>
                </a:rPr>
                <a:t>I.C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528637" y="815975"/>
            <a:ext cx="8229600" cy="5867400"/>
          </a:xfrm>
          <a:prstGeom prst="roundRect">
            <a:avLst/>
          </a:prstGeom>
          <a:solidFill>
            <a:srgbClr val="FFFF00">
              <a:alpha val="25000"/>
            </a:srgb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76200" y="76200"/>
            <a:ext cx="8991600" cy="609600"/>
          </a:xfrm>
          <a:prstGeom prst="rect">
            <a:avLst/>
          </a:prstGeom>
          <a:solidFill>
            <a:srgbClr val="00800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Critical Features of </a:t>
            </a:r>
            <a:r>
              <a:rPr lang="en-US" sz="3200" b="1" dirty="0" smtClean="0">
                <a:solidFill>
                  <a:srgbClr val="FFFFFF"/>
                </a:solidFill>
              </a:rPr>
              <a:t>SWPBIS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53251" name="Oval 3"/>
          <p:cNvSpPr>
            <a:spLocks noChangeArrowheads="1"/>
          </p:cNvSpPr>
          <p:nvPr/>
        </p:nvSpPr>
        <p:spPr bwMode="auto">
          <a:xfrm>
            <a:off x="2693987" y="1485900"/>
            <a:ext cx="4267200" cy="4511675"/>
          </a:xfrm>
          <a:prstGeom prst="ellipse">
            <a:avLst/>
          </a:prstGeom>
          <a:solidFill>
            <a:schemeClr val="bg1"/>
          </a:solidFill>
          <a:ln w="63500">
            <a:solidFill>
              <a:srgbClr val="33339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53252" name="Oval 4"/>
          <p:cNvSpPr>
            <a:spLocks noChangeArrowheads="1"/>
          </p:cNvSpPr>
          <p:nvPr/>
        </p:nvSpPr>
        <p:spPr bwMode="auto">
          <a:xfrm>
            <a:off x="3608387" y="3406775"/>
            <a:ext cx="2362200" cy="2209800"/>
          </a:xfrm>
          <a:prstGeom prst="ellipse">
            <a:avLst/>
          </a:prstGeom>
          <a:solidFill>
            <a:srgbClr val="3366FF">
              <a:alpha val="50195"/>
            </a:srgbClr>
          </a:solidFill>
          <a:ln w="63500">
            <a:solidFill>
              <a:srgbClr val="3366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2000" b="1">
              <a:solidFill>
                <a:srgbClr val="000000"/>
              </a:solidFill>
              <a:ea typeface="Arial" pitchFamily="-1" charset="0"/>
              <a:cs typeface="Arial" pitchFamily="-1" charset="0"/>
            </a:endParaRPr>
          </a:p>
        </p:txBody>
      </p:sp>
      <p:sp>
        <p:nvSpPr>
          <p:cNvPr id="53253" name="Oval 5"/>
          <p:cNvSpPr>
            <a:spLocks noChangeArrowheads="1"/>
          </p:cNvSpPr>
          <p:nvPr/>
        </p:nvSpPr>
        <p:spPr bwMode="auto">
          <a:xfrm>
            <a:off x="4294187" y="2263775"/>
            <a:ext cx="2286000" cy="2209800"/>
          </a:xfrm>
          <a:prstGeom prst="ellipse">
            <a:avLst/>
          </a:prstGeom>
          <a:solidFill>
            <a:srgbClr val="B2ECC4">
              <a:alpha val="50195"/>
            </a:srgbClr>
          </a:solidFill>
          <a:ln w="63500">
            <a:solidFill>
              <a:srgbClr val="B2ECC4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53254" name="Oval 6"/>
          <p:cNvSpPr>
            <a:spLocks noChangeArrowheads="1"/>
          </p:cNvSpPr>
          <p:nvPr/>
        </p:nvSpPr>
        <p:spPr bwMode="auto">
          <a:xfrm>
            <a:off x="2998787" y="2263775"/>
            <a:ext cx="2209800" cy="2209800"/>
          </a:xfrm>
          <a:prstGeom prst="ellipse">
            <a:avLst/>
          </a:prstGeom>
          <a:solidFill>
            <a:srgbClr val="FF99CC">
              <a:alpha val="50195"/>
            </a:srgbClr>
          </a:solidFill>
          <a:ln w="63500">
            <a:solidFill>
              <a:srgbClr val="FF99CC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600" b="1">
              <a:solidFill>
                <a:srgbClr val="000000"/>
              </a:solidFill>
            </a:endParaRP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 rot="-3258865">
            <a:off x="3055143" y="3036094"/>
            <a:ext cx="1411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SYSTEMS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3973512" y="4708525"/>
            <a:ext cx="1665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PRACTICES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 rot="2905354">
            <a:off x="5316537" y="2965450"/>
            <a:ext cx="850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DATA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457200" y="1958975"/>
            <a:ext cx="21288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Supporting </a:t>
            </a:r>
          </a:p>
          <a:p>
            <a:pPr algn="ctr" eaLnBrk="0" hangingPunct="0"/>
            <a:r>
              <a:rPr lang="en-US" sz="2000" b="1" i="1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Culturally </a:t>
            </a:r>
          </a:p>
          <a:p>
            <a:pPr algn="ctr" eaLnBrk="0" hangingPunct="0"/>
            <a:r>
              <a:rPr lang="en-US" sz="2000" b="1" i="1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Knowledgeable </a:t>
            </a:r>
          </a:p>
          <a:p>
            <a:pPr algn="ctr" eaLnBrk="0" hangingPunct="0"/>
            <a:r>
              <a:rPr lang="en-US" sz="2000" b="1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Staff Behavior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2900362" y="5997575"/>
            <a:ext cx="39957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Supporting </a:t>
            </a:r>
            <a:r>
              <a:rPr lang="en-US" sz="2000" b="1" i="1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Culturally Relevant</a:t>
            </a:r>
          </a:p>
          <a:p>
            <a:pPr algn="ctr" eaLnBrk="0" hangingPunct="0"/>
            <a:r>
              <a:rPr lang="en-US" sz="2000" b="1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Evidence-based Interventions</a:t>
            </a: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3937000" y="1714500"/>
            <a:ext cx="16652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OUTCOMES</a:t>
            </a:r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757237" y="793750"/>
            <a:ext cx="80343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Supporting </a:t>
            </a:r>
            <a:r>
              <a:rPr lang="en-US" sz="2000" b="1" i="1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Culturally Equitable </a:t>
            </a:r>
          </a:p>
          <a:p>
            <a:pPr algn="ctr" eaLnBrk="0" hangingPunct="0"/>
            <a:r>
              <a:rPr lang="en-US" sz="2000" b="1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Social Competence &amp; Academic Achievement</a:t>
            </a:r>
          </a:p>
        </p:txBody>
      </p: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6700837" y="1958975"/>
            <a:ext cx="21034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Supporting</a:t>
            </a:r>
          </a:p>
          <a:p>
            <a:pPr algn="ctr" eaLnBrk="0" hangingPunct="0"/>
            <a:r>
              <a:rPr lang="en-US" sz="2000" b="1" i="1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Culturally Valid </a:t>
            </a:r>
          </a:p>
          <a:p>
            <a:pPr algn="ctr" eaLnBrk="0" hangingPunct="0"/>
            <a:r>
              <a:rPr lang="en-US" sz="2000" b="1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Decision</a:t>
            </a:r>
          </a:p>
          <a:p>
            <a:pPr algn="ctr" eaLnBrk="0" hangingPunct="0"/>
            <a:r>
              <a:rPr lang="en-US" sz="2000" b="1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Making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3962400"/>
            <a:ext cx="1219200" cy="2936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80" dirty="0">
                <a:solidFill>
                  <a:srgbClr val="808080"/>
                </a:solidFill>
                <a:latin typeface="Arial" pitchFamily="-83" charset="0"/>
                <a:ea typeface="ヒラギノ角ゴ Pro W3" pitchFamily="-83" charset="-128"/>
                <a:cs typeface="ヒラギノ角ゴ Pro W3" pitchFamily="-83" charset="-128"/>
              </a:rPr>
              <a:t>(Vincent, Randal, </a:t>
            </a:r>
            <a:r>
              <a:rPr lang="en-US" sz="1680" dirty="0" err="1">
                <a:solidFill>
                  <a:srgbClr val="808080"/>
                </a:solidFill>
                <a:latin typeface="Arial" pitchFamily="-83" charset="0"/>
                <a:ea typeface="ヒラギノ角ゴ Pro W3" pitchFamily="-83" charset="-128"/>
                <a:cs typeface="ヒラギノ角ゴ Pro W3" pitchFamily="-83" charset="-128"/>
              </a:rPr>
              <a:t>Cartledge</a:t>
            </a:r>
            <a:r>
              <a:rPr lang="en-US" sz="1680" dirty="0">
                <a:solidFill>
                  <a:srgbClr val="808080"/>
                </a:solidFill>
                <a:latin typeface="Arial" pitchFamily="-83" charset="0"/>
                <a:ea typeface="ヒラギノ角ゴ Pro W3" pitchFamily="-83" charset="-128"/>
                <a:cs typeface="ヒラギノ角ゴ Pro W3" pitchFamily="-83" charset="-128"/>
              </a:rPr>
              <a:t>, Tobin, &amp; Swain-</a:t>
            </a:r>
            <a:r>
              <a:rPr lang="en-US" sz="1680" dirty="0" err="1">
                <a:solidFill>
                  <a:srgbClr val="808080"/>
                </a:solidFill>
                <a:latin typeface="Arial" pitchFamily="-83" charset="0"/>
                <a:ea typeface="ヒラギノ角ゴ Pro W3" pitchFamily="-83" charset="-128"/>
                <a:cs typeface="ヒラギノ角ゴ Pro W3" pitchFamily="-83" charset="-128"/>
              </a:rPr>
              <a:t>Bradway</a:t>
            </a:r>
            <a:r>
              <a:rPr lang="en-US" sz="1680" dirty="0">
                <a:solidFill>
                  <a:srgbClr val="808080"/>
                </a:solidFill>
                <a:latin typeface="Arial" pitchFamily="-83" charset="0"/>
                <a:ea typeface="ヒラギノ角ゴ Pro W3" pitchFamily="-83" charset="-128"/>
                <a:cs typeface="ヒラギノ角ゴ Pro W3" pitchFamily="-83" charset="-128"/>
              </a:rPr>
              <a:t>, 2011; </a:t>
            </a:r>
            <a:r>
              <a:rPr lang="en-US" sz="1680" dirty="0" err="1">
                <a:solidFill>
                  <a:srgbClr val="808080"/>
                </a:solidFill>
                <a:latin typeface="Arial" pitchFamily="-83" charset="0"/>
                <a:ea typeface="ヒラギノ角ゴ Pro W3" pitchFamily="-83" charset="-128"/>
                <a:cs typeface="ヒラギノ角ゴ Pro W3" pitchFamily="-83" charset="-128"/>
              </a:rPr>
              <a:t>Sugai</a:t>
            </a:r>
            <a:r>
              <a:rPr lang="en-US" sz="1680" dirty="0">
                <a:solidFill>
                  <a:srgbClr val="808080"/>
                </a:solidFill>
                <a:latin typeface="Arial" pitchFamily="-83" charset="0"/>
                <a:ea typeface="ヒラギノ角ゴ Pro W3" pitchFamily="-83" charset="-128"/>
                <a:cs typeface="ヒラギノ角ゴ Pro W3" pitchFamily="-83" charset="-128"/>
              </a:rPr>
              <a:t>, O’Keefe, &amp; Fallon 2012 </a:t>
            </a:r>
            <a:r>
              <a:rPr lang="en-US" sz="1680" dirty="0" err="1">
                <a:solidFill>
                  <a:srgbClr val="808080"/>
                </a:solidFill>
                <a:latin typeface="Arial" pitchFamily="-83" charset="0"/>
                <a:ea typeface="ヒラギノ角ゴ Pro W3" pitchFamily="-83" charset="-128"/>
                <a:cs typeface="ヒラギノ角ゴ Pro W3" pitchFamily="-83" charset="-128"/>
              </a:rPr>
              <a:t>ab</a:t>
            </a:r>
            <a:r>
              <a:rPr lang="en-US" sz="1680" dirty="0">
                <a:solidFill>
                  <a:srgbClr val="808080"/>
                </a:solidFill>
                <a:latin typeface="Arial" pitchFamily="-83" charset="0"/>
                <a:ea typeface="ヒラギノ角ゴ Pro W3" pitchFamily="-83" charset="-128"/>
                <a:cs typeface="ヒラギノ角ゴ Pro W3" pitchFamily="-83" charset="-128"/>
              </a:rPr>
              <a:t>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338637" y="1196975"/>
            <a:ext cx="2286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53237" y="2644775"/>
            <a:ext cx="1828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414837" y="6378575"/>
            <a:ext cx="2286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04837" y="2644775"/>
            <a:ext cx="1828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04837" y="2949575"/>
            <a:ext cx="1828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06" y="228600"/>
            <a:ext cx="1142494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092200" cy="109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942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Oval 2"/>
          <p:cNvSpPr>
            <a:spLocks noChangeArrowheads="1"/>
          </p:cNvSpPr>
          <p:nvPr/>
        </p:nvSpPr>
        <p:spPr bwMode="auto">
          <a:xfrm>
            <a:off x="474663" y="304800"/>
            <a:ext cx="6934200" cy="6324600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106499" name="Oval 3"/>
          <p:cNvSpPr>
            <a:spLocks noChangeArrowheads="1"/>
          </p:cNvSpPr>
          <p:nvPr/>
        </p:nvSpPr>
        <p:spPr bwMode="auto">
          <a:xfrm rot="-5462048">
            <a:off x="2152650" y="1125538"/>
            <a:ext cx="3708400" cy="2781300"/>
          </a:xfrm>
          <a:prstGeom prst="ellipse">
            <a:avLst/>
          </a:prstGeom>
          <a:solidFill>
            <a:srgbClr val="3366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latin typeface="Franklin Gothic Medium"/>
              <a:ea typeface="Britannic Bold" pitchFamily="-108" charset="0"/>
              <a:cs typeface="Britannic Bold" pitchFamily="-108" charset="0"/>
            </a:endParaRPr>
          </a:p>
        </p:txBody>
      </p:sp>
      <p:sp>
        <p:nvSpPr>
          <p:cNvPr id="106500" name="Text Box 7"/>
          <p:cNvSpPr txBox="1">
            <a:spLocks noChangeArrowheads="1"/>
          </p:cNvSpPr>
          <p:nvPr/>
        </p:nvSpPr>
        <p:spPr bwMode="auto">
          <a:xfrm>
            <a:off x="2962275" y="1519238"/>
            <a:ext cx="204194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>
                <a:solidFill>
                  <a:srgbClr val="000000"/>
                </a:solidFill>
                <a:latin typeface="Franklin Gothic Medium"/>
                <a:ea typeface="Britannic Bold" pitchFamily="-108" charset="0"/>
                <a:cs typeface="Britannic Bold" pitchFamily="-108" charset="0"/>
              </a:rPr>
              <a:t>Classroom</a:t>
            </a:r>
          </a:p>
        </p:txBody>
      </p:sp>
      <p:sp>
        <p:nvSpPr>
          <p:cNvPr id="106501" name="Oval 4"/>
          <p:cNvSpPr>
            <a:spLocks noChangeArrowheads="1"/>
          </p:cNvSpPr>
          <p:nvPr/>
        </p:nvSpPr>
        <p:spPr bwMode="auto">
          <a:xfrm rot="10800000">
            <a:off x="3497263" y="2033588"/>
            <a:ext cx="3708400" cy="2781300"/>
          </a:xfrm>
          <a:prstGeom prst="ellipse">
            <a:avLst/>
          </a:prstGeom>
          <a:solidFill>
            <a:srgbClr val="3366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  <a:latin typeface="Franklin Gothic Medium"/>
              <a:ea typeface="Britannic Bold" pitchFamily="-108" charset="0"/>
              <a:cs typeface="Britannic Bold" pitchFamily="-108" charset="0"/>
            </a:endParaRPr>
          </a:p>
        </p:txBody>
      </p:sp>
      <p:sp>
        <p:nvSpPr>
          <p:cNvPr id="106502" name="Oval 4"/>
          <p:cNvSpPr>
            <a:spLocks noChangeArrowheads="1"/>
          </p:cNvSpPr>
          <p:nvPr/>
        </p:nvSpPr>
        <p:spPr bwMode="auto">
          <a:xfrm rot="10800000">
            <a:off x="779463" y="2109788"/>
            <a:ext cx="3708400" cy="2781300"/>
          </a:xfrm>
          <a:prstGeom prst="ellipse">
            <a:avLst/>
          </a:prstGeom>
          <a:solidFill>
            <a:srgbClr val="3366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  <a:latin typeface="Franklin Gothic Medium"/>
              <a:ea typeface="Britannic Bold" pitchFamily="-108" charset="0"/>
              <a:cs typeface="Britannic Bold" pitchFamily="-108" charset="0"/>
            </a:endParaRPr>
          </a:p>
        </p:txBody>
      </p:sp>
      <p:sp>
        <p:nvSpPr>
          <p:cNvPr id="106503" name="Oval 3"/>
          <p:cNvSpPr>
            <a:spLocks noChangeArrowheads="1"/>
          </p:cNvSpPr>
          <p:nvPr/>
        </p:nvSpPr>
        <p:spPr bwMode="auto">
          <a:xfrm rot="-5462048">
            <a:off x="2327275" y="2978150"/>
            <a:ext cx="3708400" cy="2781300"/>
          </a:xfrm>
          <a:prstGeom prst="ellipse">
            <a:avLst/>
          </a:prstGeom>
          <a:solidFill>
            <a:srgbClr val="3366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180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106504" name="Text Box 7"/>
          <p:cNvSpPr txBox="1">
            <a:spLocks noChangeArrowheads="1"/>
          </p:cNvSpPr>
          <p:nvPr/>
        </p:nvSpPr>
        <p:spPr bwMode="auto">
          <a:xfrm>
            <a:off x="1112838" y="3200400"/>
            <a:ext cx="28001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>
                <a:solidFill>
                  <a:srgbClr val="000000"/>
                </a:solidFill>
                <a:latin typeface="Franklin Gothic Medium"/>
                <a:ea typeface="Britannic Bold" pitchFamily="-108" charset="0"/>
                <a:cs typeface="Britannic Bold" pitchFamily="-108" charset="0"/>
              </a:rPr>
              <a:t>Non-classroom</a:t>
            </a:r>
          </a:p>
        </p:txBody>
      </p:sp>
      <p:sp>
        <p:nvSpPr>
          <p:cNvPr id="106505" name="Text Box 7"/>
          <p:cNvSpPr txBox="1">
            <a:spLocks noChangeArrowheads="1"/>
          </p:cNvSpPr>
          <p:nvPr/>
        </p:nvSpPr>
        <p:spPr bwMode="auto">
          <a:xfrm>
            <a:off x="5541963" y="3200400"/>
            <a:ext cx="13922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>
                <a:solidFill>
                  <a:srgbClr val="000000"/>
                </a:solidFill>
                <a:latin typeface="Franklin Gothic Medium"/>
                <a:ea typeface="Britannic Bold" pitchFamily="-108" charset="0"/>
                <a:cs typeface="Britannic Bold" pitchFamily="-108" charset="0"/>
              </a:rPr>
              <a:t>Family</a:t>
            </a:r>
          </a:p>
        </p:txBody>
      </p:sp>
      <p:sp>
        <p:nvSpPr>
          <p:cNvPr id="106506" name="Text Box 7"/>
          <p:cNvSpPr txBox="1">
            <a:spLocks noChangeArrowheads="1"/>
          </p:cNvSpPr>
          <p:nvPr/>
        </p:nvSpPr>
        <p:spPr bwMode="auto">
          <a:xfrm>
            <a:off x="3429000" y="4953000"/>
            <a:ext cx="1597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>
                <a:solidFill>
                  <a:srgbClr val="000000"/>
                </a:solidFill>
                <a:latin typeface="Franklin Gothic Medium"/>
                <a:ea typeface="Britannic Bold" pitchFamily="-108" charset="0"/>
                <a:cs typeface="Britannic Bold" pitchFamily="-108" charset="0"/>
              </a:rPr>
              <a:t>Student</a:t>
            </a:r>
          </a:p>
        </p:txBody>
      </p:sp>
      <p:sp>
        <p:nvSpPr>
          <p:cNvPr id="106507" name="TextBox 17"/>
          <p:cNvSpPr txBox="1">
            <a:spLocks noChangeArrowheads="1"/>
          </p:cNvSpPr>
          <p:nvPr/>
        </p:nvSpPr>
        <p:spPr bwMode="auto">
          <a:xfrm rot="-2363248">
            <a:off x="631825" y="1241425"/>
            <a:ext cx="2590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000000"/>
                </a:solidFill>
                <a:latin typeface="Franklin Gothic Medium"/>
                <a:ea typeface="Britannic Bold" pitchFamily="-108" charset="0"/>
                <a:cs typeface="Britannic Bold" pitchFamily="-108" charset="0"/>
              </a:rPr>
              <a:t>School-wide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6553200" y="2667000"/>
            <a:ext cx="2743200" cy="3352800"/>
          </a:xfrm>
          <a:prstGeom prst="cloudCallout">
            <a:avLst>
              <a:gd name="adj1" fmla="val 3782"/>
              <a:gd name="adj2" fmla="val -89848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marL="279400" indent="-279400">
              <a:buFont typeface="Arial" pitchFamily="-108" charset="0"/>
              <a:buChar char="•"/>
              <a:defRPr/>
            </a:pPr>
            <a:r>
              <a:rPr lang="en-US" sz="1800" dirty="0" smtClean="0">
                <a:solidFill>
                  <a:srgbClr val="0000FF"/>
                </a:solidFill>
                <a:latin typeface="Franklin Gothic Medium"/>
                <a:ea typeface="Arial" pitchFamily="-108" charset="0"/>
              </a:rPr>
              <a:t>Smallest </a:t>
            </a:r>
            <a:r>
              <a:rPr lang="en-US" sz="1800" dirty="0">
                <a:solidFill>
                  <a:srgbClr val="0000FF"/>
                </a:solidFill>
                <a:latin typeface="Franklin Gothic Medium"/>
                <a:ea typeface="Arial" pitchFamily="-108" charset="0"/>
              </a:rPr>
              <a:t>#</a:t>
            </a:r>
          </a:p>
          <a:p>
            <a:pPr marL="279400" indent="-279400">
              <a:buFont typeface="Arial" pitchFamily="-108" charset="0"/>
              <a:buChar char="•"/>
              <a:defRPr/>
            </a:pPr>
            <a:r>
              <a:rPr lang="en-US" sz="1800" dirty="0" smtClean="0">
                <a:solidFill>
                  <a:srgbClr val="0000FF"/>
                </a:solidFill>
                <a:latin typeface="Franklin Gothic Medium"/>
                <a:ea typeface="Arial" pitchFamily="-108" charset="0"/>
              </a:rPr>
              <a:t>Evidence</a:t>
            </a:r>
            <a:r>
              <a:rPr lang="en-US" sz="1800" dirty="0">
                <a:solidFill>
                  <a:srgbClr val="0000FF"/>
                </a:solidFill>
                <a:latin typeface="Franklin Gothic Medium"/>
                <a:ea typeface="Arial" pitchFamily="-108" charset="0"/>
              </a:rPr>
              <a:t>-based</a:t>
            </a:r>
          </a:p>
          <a:p>
            <a:pPr marL="279400" indent="-279400">
              <a:buFont typeface="Arial" pitchFamily="-108" charset="0"/>
              <a:buChar char="•"/>
              <a:defRPr/>
            </a:pPr>
            <a:r>
              <a:rPr lang="en-US" sz="1800" dirty="0" smtClean="0">
                <a:solidFill>
                  <a:srgbClr val="0000FF"/>
                </a:solidFill>
                <a:latin typeface="Franklin Gothic Medium"/>
                <a:ea typeface="Arial" pitchFamily="-108" charset="0"/>
              </a:rPr>
              <a:t>Biggest</a:t>
            </a:r>
            <a:r>
              <a:rPr lang="en-US" sz="1800" dirty="0">
                <a:solidFill>
                  <a:srgbClr val="0000FF"/>
                </a:solidFill>
                <a:latin typeface="Franklin Gothic Medium"/>
                <a:ea typeface="Arial" pitchFamily="-108" charset="0"/>
              </a:rPr>
              <a:t>, durable effect</a:t>
            </a:r>
          </a:p>
        </p:txBody>
      </p:sp>
      <p:sp>
        <p:nvSpPr>
          <p:cNvPr id="106510" name="Text Box 10"/>
          <p:cNvSpPr txBox="1">
            <a:spLocks noChangeArrowheads="1"/>
          </p:cNvSpPr>
          <p:nvPr/>
        </p:nvSpPr>
        <p:spPr bwMode="auto">
          <a:xfrm>
            <a:off x="6477000" y="0"/>
            <a:ext cx="2667000" cy="1446213"/>
          </a:xfrm>
          <a:prstGeom prst="rect">
            <a:avLst/>
          </a:prstGeom>
          <a:solidFill>
            <a:srgbClr val="008000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4400" dirty="0" smtClean="0">
                <a:solidFill>
                  <a:srgbClr val="FFFFFF"/>
                </a:solidFill>
                <a:latin typeface="Franklin Gothic Medium"/>
                <a:ea typeface="Britannic Bold" pitchFamily="-108" charset="0"/>
                <a:cs typeface="Britannic Bold" pitchFamily="-108" charset="0"/>
              </a:rPr>
              <a:t>SWPBIS</a:t>
            </a:r>
            <a:endParaRPr lang="en-US" sz="4400" dirty="0">
              <a:solidFill>
                <a:srgbClr val="FFFFFF"/>
              </a:solidFill>
              <a:latin typeface="Franklin Gothic Medium"/>
              <a:ea typeface="Britannic Bold" pitchFamily="-108" charset="0"/>
              <a:cs typeface="Britannic Bold" pitchFamily="-108" charset="0"/>
            </a:endParaRPr>
          </a:p>
          <a:p>
            <a:pPr algn="ctr" eaLnBrk="0" hangingPunct="0"/>
            <a:r>
              <a:rPr lang="en-US" sz="4400" dirty="0">
                <a:solidFill>
                  <a:srgbClr val="FFFFFF"/>
                </a:solidFill>
                <a:latin typeface="Franklin Gothic Medium"/>
                <a:ea typeface="Britannic Bold" pitchFamily="-108" charset="0"/>
                <a:cs typeface="Britannic Bold" pitchFamily="-108" charset="0"/>
              </a:rPr>
              <a:t>Practices</a:t>
            </a:r>
          </a:p>
        </p:txBody>
      </p:sp>
      <p:grpSp>
        <p:nvGrpSpPr>
          <p:cNvPr id="19" name="Group 5"/>
          <p:cNvGrpSpPr/>
          <p:nvPr/>
        </p:nvGrpSpPr>
        <p:grpSpPr>
          <a:xfrm>
            <a:off x="-140380" y="5333999"/>
            <a:ext cx="1588180" cy="1676401"/>
            <a:chOff x="-140380" y="5333999"/>
            <a:chExt cx="1588180" cy="1676401"/>
          </a:xfrm>
        </p:grpSpPr>
        <p:pic>
          <p:nvPicPr>
            <p:cNvPr id="20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I.C.iii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pic>
        <p:nvPicPr>
          <p:cNvPr id="22" name="Picture 2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-17792"/>
            <a:ext cx="1142494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1092200" cy="109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84214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1752600" y="711200"/>
          <a:ext cx="6096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/>
          <p:cNvGraphicFramePr/>
          <p:nvPr>
            <p:extLst/>
          </p:nvPr>
        </p:nvGraphicFramePr>
        <p:xfrm>
          <a:off x="-381000" y="304800"/>
          <a:ext cx="5181600" cy="612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Rectangle 9"/>
          <p:cNvSpPr/>
          <p:nvPr/>
        </p:nvSpPr>
        <p:spPr>
          <a:xfrm>
            <a:off x="3938588" y="4724400"/>
            <a:ext cx="1471612" cy="4921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78465" tIns="0" rIns="0" bIns="0"/>
          <a:lstStyle/>
          <a:p>
            <a:pPr algn="ctr" defTabSz="16002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>
                <a:solidFill>
                  <a:srgbClr val="000000"/>
                </a:solidFill>
                <a:latin typeface="Franklin Gothic Medium"/>
                <a:ea typeface="Arial" pitchFamily="-108" charset="0"/>
              </a:rPr>
              <a:t>All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0" y="2022475"/>
            <a:ext cx="1905000" cy="4921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78465" tIns="0" rIns="0" bIns="0"/>
          <a:lstStyle/>
          <a:p>
            <a:pPr algn="ctr" defTabSz="16002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>
                <a:solidFill>
                  <a:srgbClr val="000000"/>
                </a:solidFill>
                <a:latin typeface="Franklin Gothic Medium"/>
                <a:ea typeface="Arial" pitchFamily="-108" charset="0"/>
              </a:rPr>
              <a:t>Some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38600" y="914400"/>
            <a:ext cx="1447800" cy="4921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78465" tIns="0" rIns="0" bIns="0"/>
          <a:lstStyle/>
          <a:p>
            <a:pPr algn="ctr" defTabSz="16002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Franklin Gothic Medium"/>
                <a:ea typeface="Arial" pitchFamily="-108" charset="0"/>
              </a:rPr>
              <a:t>Few</a:t>
            </a:r>
          </a:p>
        </p:txBody>
      </p:sp>
      <p:sp>
        <p:nvSpPr>
          <p:cNvPr id="35847" name="TextBox 13"/>
          <p:cNvSpPr txBox="1">
            <a:spLocks noChangeArrowheads="1"/>
          </p:cNvSpPr>
          <p:nvPr/>
        </p:nvSpPr>
        <p:spPr bwMode="auto">
          <a:xfrm>
            <a:off x="5638800" y="228600"/>
            <a:ext cx="3352800" cy="1200150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Franklin Gothic Medium"/>
              </a:rPr>
              <a:t>Continuum of Support for ALL</a:t>
            </a:r>
          </a:p>
        </p:txBody>
      </p:sp>
      <p:sp>
        <p:nvSpPr>
          <p:cNvPr id="35848" name="TextBox 14"/>
          <p:cNvSpPr txBox="1">
            <a:spLocks noChangeArrowheads="1"/>
          </p:cNvSpPr>
          <p:nvPr/>
        </p:nvSpPr>
        <p:spPr bwMode="auto">
          <a:xfrm>
            <a:off x="3200400" y="6396038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Franklin Gothic Medium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ranklin Gothic Medium"/>
              </a:rPr>
              <a:t>Sugai</a:t>
            </a:r>
            <a:r>
              <a:rPr lang="en-US" sz="1800" dirty="0">
                <a:solidFill>
                  <a:srgbClr val="000000"/>
                </a:solidFill>
                <a:latin typeface="Franklin Gothic Medium"/>
              </a:rPr>
              <a:t>, Dec 7, 2007)</a:t>
            </a:r>
          </a:p>
        </p:txBody>
      </p:sp>
      <p:grpSp>
        <p:nvGrpSpPr>
          <p:cNvPr id="19" name="Group 5"/>
          <p:cNvGrpSpPr/>
          <p:nvPr/>
        </p:nvGrpSpPr>
        <p:grpSpPr>
          <a:xfrm>
            <a:off x="-140380" y="5333999"/>
            <a:ext cx="1588180" cy="1676401"/>
            <a:chOff x="-140380" y="5333999"/>
            <a:chExt cx="1588180" cy="1676401"/>
          </a:xfrm>
        </p:grpSpPr>
        <p:pic>
          <p:nvPicPr>
            <p:cNvPr id="20" name="Content Placeholder 3"/>
            <p:cNvPicPr>
              <a:picLocks noChangeAspect="1"/>
            </p:cNvPicPr>
            <p:nvPr/>
          </p:nvPicPr>
          <p:blipFill>
            <a:blip r:embed="rId1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I.C.iii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pic>
        <p:nvPicPr>
          <p:cNvPr id="13" name="Picture 12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1142494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3175"/>
            <a:ext cx="1092200" cy="109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923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1330" name="AutoShape 2"/>
          <p:cNvCxnSpPr>
            <a:cxnSpLocks noChangeShapeType="1"/>
            <a:stCxn id="611331" idx="0"/>
            <a:endCxn id="611335" idx="3"/>
          </p:cNvCxnSpPr>
          <p:nvPr/>
        </p:nvCxnSpPr>
        <p:spPr bwMode="auto">
          <a:xfrm flipV="1">
            <a:off x="3657600" y="4264025"/>
            <a:ext cx="792163" cy="688975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11331" name="Oval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14600" y="4953000"/>
            <a:ext cx="2286000" cy="1066800"/>
          </a:xfrm>
          <a:prstGeom prst="ellipse">
            <a:avLst/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66"/>
                </a:solidFill>
                <a:ea typeface="Arial" pitchFamily="-1" charset="0"/>
                <a:cs typeface="Arial" pitchFamily="-1" charset="0"/>
              </a:rPr>
              <a:t>Evaluation</a:t>
            </a:r>
          </a:p>
        </p:txBody>
      </p:sp>
      <p:cxnSp>
        <p:nvCxnSpPr>
          <p:cNvPr id="611332" name="AutoShape 4"/>
          <p:cNvCxnSpPr>
            <a:cxnSpLocks noChangeShapeType="1"/>
            <a:stCxn id="611333" idx="2"/>
            <a:endCxn id="611331" idx="6"/>
          </p:cNvCxnSpPr>
          <p:nvPr/>
        </p:nvCxnSpPr>
        <p:spPr bwMode="auto">
          <a:xfrm flipH="1">
            <a:off x="4800600" y="5486400"/>
            <a:ext cx="1219200" cy="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11333" name="Oval 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019800" y="4953000"/>
            <a:ext cx="2286000" cy="1066800"/>
          </a:xfrm>
          <a:prstGeom prst="ellipse">
            <a:avLst/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rgbClr val="000066"/>
                </a:solidFill>
                <a:ea typeface="Arial" pitchFamily="-1" charset="0"/>
                <a:cs typeface="Arial" pitchFamily="-1" charset="0"/>
              </a:rPr>
              <a:t>Implementation</a:t>
            </a:r>
          </a:p>
        </p:txBody>
      </p:sp>
      <p:cxnSp>
        <p:nvCxnSpPr>
          <p:cNvPr id="611334" name="AutoShape 6"/>
          <p:cNvCxnSpPr>
            <a:cxnSpLocks noChangeShapeType="1"/>
            <a:stCxn id="611335" idx="5"/>
            <a:endCxn id="611333" idx="0"/>
          </p:cNvCxnSpPr>
          <p:nvPr/>
        </p:nvCxnSpPr>
        <p:spPr bwMode="auto">
          <a:xfrm>
            <a:off x="6066023" y="4263371"/>
            <a:ext cx="1096777" cy="689629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11335" name="Oval 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114800" y="3352800"/>
            <a:ext cx="2286000" cy="1066800"/>
          </a:xfrm>
          <a:prstGeom prst="ellipse">
            <a:avLst/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66"/>
                </a:solidFill>
                <a:ea typeface="Arial" pitchFamily="-1" charset="0"/>
                <a:cs typeface="Arial" pitchFamily="-1" charset="0"/>
              </a:rPr>
              <a:t>Data-based </a:t>
            </a:r>
          </a:p>
          <a:p>
            <a:r>
              <a:rPr lang="en-US">
                <a:solidFill>
                  <a:srgbClr val="000066"/>
                </a:solidFill>
                <a:ea typeface="Arial" pitchFamily="-1" charset="0"/>
                <a:cs typeface="Arial" pitchFamily="-1" charset="0"/>
              </a:rPr>
              <a:t>Action Plan</a:t>
            </a:r>
          </a:p>
        </p:txBody>
      </p:sp>
      <p:cxnSp>
        <p:nvCxnSpPr>
          <p:cNvPr id="611336" name="AutoShape 8"/>
          <p:cNvCxnSpPr>
            <a:cxnSpLocks noChangeShapeType="1"/>
            <a:stCxn id="611337" idx="4"/>
            <a:endCxn id="611335" idx="0"/>
          </p:cNvCxnSpPr>
          <p:nvPr/>
        </p:nvCxnSpPr>
        <p:spPr bwMode="auto">
          <a:xfrm>
            <a:off x="5257800" y="2895600"/>
            <a:ext cx="0" cy="45720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11337" name="Oval 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114800" y="1828800"/>
            <a:ext cx="2286000" cy="1066800"/>
          </a:xfrm>
          <a:prstGeom prst="ellipse">
            <a:avLst/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66"/>
                </a:solidFill>
                <a:ea typeface="Arial" pitchFamily="-1" charset="0"/>
                <a:cs typeface="Arial" pitchFamily="-1" charset="0"/>
              </a:rPr>
              <a:t>Agreements</a:t>
            </a:r>
          </a:p>
        </p:txBody>
      </p:sp>
      <p:cxnSp>
        <p:nvCxnSpPr>
          <p:cNvPr id="611338" name="AutoShape 10"/>
          <p:cNvCxnSpPr>
            <a:cxnSpLocks noChangeShapeType="1"/>
            <a:stCxn id="27659" idx="4"/>
            <a:endCxn id="611337" idx="0"/>
          </p:cNvCxnSpPr>
          <p:nvPr/>
        </p:nvCxnSpPr>
        <p:spPr bwMode="auto">
          <a:xfrm>
            <a:off x="5257800" y="1371600"/>
            <a:ext cx="0" cy="45720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7659" name="Oval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114800" y="304800"/>
            <a:ext cx="2286000" cy="1066800"/>
          </a:xfrm>
          <a:prstGeom prst="ellipse">
            <a:avLst/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dirty="0">
                <a:solidFill>
                  <a:srgbClr val="000066"/>
                </a:solidFill>
                <a:ea typeface="Arial" pitchFamily="-1" charset="0"/>
                <a:cs typeface="Arial" pitchFamily="-1" charset="0"/>
              </a:rPr>
              <a:t>Team</a:t>
            </a:r>
          </a:p>
        </p:txBody>
      </p:sp>
      <p:sp>
        <p:nvSpPr>
          <p:cNvPr id="27660" name="Rectangle 1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3352800" cy="25146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sz="2800">
                <a:solidFill>
                  <a:srgbClr val="FFFFFF"/>
                </a:solidFill>
              </a:rPr>
              <a:t>GENERAL IMPLEMENTATION PROCESS</a:t>
            </a:r>
          </a:p>
        </p:txBody>
      </p:sp>
      <p:grpSp>
        <p:nvGrpSpPr>
          <p:cNvPr id="16" name="Group 5"/>
          <p:cNvGrpSpPr/>
          <p:nvPr/>
        </p:nvGrpSpPr>
        <p:grpSpPr>
          <a:xfrm>
            <a:off x="-140380" y="5257800"/>
            <a:ext cx="1588180" cy="1676401"/>
            <a:chOff x="-140380" y="5333999"/>
            <a:chExt cx="1588180" cy="1676401"/>
          </a:xfrm>
        </p:grpSpPr>
        <p:pic>
          <p:nvPicPr>
            <p:cNvPr id="17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I.C.iv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pic>
        <p:nvPicPr>
          <p:cNvPr id="19" name="Picture 1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0"/>
            <a:ext cx="1142494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092200" cy="109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396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Getting Started with </a:t>
            </a:r>
            <a:r>
              <a:rPr lang="en-US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SWPBIS</a:t>
            </a:r>
            <a:endParaRPr lang="en-US" dirty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257800"/>
          </a:xfrm>
          <a:solidFill>
            <a:srgbClr val="FFFF00">
              <a:alpha val="50195"/>
            </a:srgbClr>
          </a:solidFill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Establish </a:t>
            </a:r>
            <a:r>
              <a:rPr lang="en-US" sz="2300" dirty="0" smtClean="0">
                <a:solidFill>
                  <a:srgbClr val="000000"/>
                </a:solidFill>
              </a:rPr>
              <a:t>an effective leadership team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brief statement of behavioral purpose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Identify positive SW behavioral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SW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class-wide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strengthening appropriate behavior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discouraging violations of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data-based procedures for </a:t>
            </a:r>
            <a:r>
              <a:rPr lang="en-US" sz="2300" dirty="0" smtClean="0">
                <a:solidFill>
                  <a:srgbClr val="000000"/>
                </a:solidFill>
              </a:rPr>
              <a:t>monitoring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Develop systems to support staff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Build routines to ensure on-going implementation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4" name="Right Brace 3"/>
          <p:cNvSpPr>
            <a:spLocks/>
          </p:cNvSpPr>
          <p:nvPr/>
        </p:nvSpPr>
        <p:spPr bwMode="auto">
          <a:xfrm>
            <a:off x="8077200" y="1676400"/>
            <a:ext cx="304800" cy="114300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Franklin Gothic Medium"/>
              <a:cs typeface=""/>
            </a:endParaRPr>
          </a:p>
        </p:txBody>
      </p:sp>
      <p:sp>
        <p:nvSpPr>
          <p:cNvPr id="5" name="Right Brace 4"/>
          <p:cNvSpPr>
            <a:spLocks/>
          </p:cNvSpPr>
          <p:nvPr/>
        </p:nvSpPr>
        <p:spPr bwMode="auto">
          <a:xfrm>
            <a:off x="8001000" y="2819400"/>
            <a:ext cx="457200" cy="1981200"/>
          </a:xfrm>
          <a:prstGeom prst="rightBrace">
            <a:avLst>
              <a:gd name="adj1" fmla="val 8341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Franklin Gothic Medium"/>
              <a:cs typeface="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rot="5400000">
            <a:off x="8096250" y="3524250"/>
            <a:ext cx="1485900" cy="609600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Franklin Gothic Medium"/>
                <a:ea typeface="Britannic Bold" pitchFamily="-108" charset="0"/>
                <a:cs typeface="Britannic Bold" pitchFamily="-108" charset="0"/>
              </a:rPr>
              <a:t>Day 2</a:t>
            </a:r>
            <a:endParaRPr lang="en-US" sz="2000" dirty="0">
              <a:solidFill>
                <a:srgbClr val="000000"/>
              </a:solidFill>
              <a:latin typeface="Franklin Gothic Medium"/>
              <a:ea typeface="Britannic Bold" pitchFamily="-108" charset="0"/>
              <a:cs typeface="Britannic Bold" pitchFamily="-10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 rot="5400000">
            <a:off x="8096250" y="2000250"/>
            <a:ext cx="1485900" cy="609600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Franklin Gothic Medium"/>
                <a:ea typeface="Britannic Bold" pitchFamily="-108" charset="0"/>
                <a:cs typeface="Britannic Bold" pitchFamily="-108" charset="0"/>
              </a:rPr>
              <a:t>Day 1</a:t>
            </a:r>
            <a:endParaRPr lang="en-US" sz="2000" dirty="0">
              <a:solidFill>
                <a:srgbClr val="000000"/>
              </a:solidFill>
              <a:latin typeface="Franklin Gothic Medium"/>
              <a:ea typeface="Britannic Bold" pitchFamily="-108" charset="0"/>
              <a:cs typeface="Britannic Bold" pitchFamily="-108" charset="0"/>
            </a:endParaRPr>
          </a:p>
        </p:txBody>
      </p:sp>
      <p:sp>
        <p:nvSpPr>
          <p:cNvPr id="12" name="Right Brace 11"/>
          <p:cNvSpPr>
            <a:spLocks/>
          </p:cNvSpPr>
          <p:nvPr/>
        </p:nvSpPr>
        <p:spPr bwMode="auto">
          <a:xfrm>
            <a:off x="8001000" y="4876800"/>
            <a:ext cx="457200" cy="1981200"/>
          </a:xfrm>
          <a:prstGeom prst="rightBrace">
            <a:avLst>
              <a:gd name="adj1" fmla="val 8341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Franklin Gothic Medium"/>
              <a:cs typeface="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 rot="5400000">
            <a:off x="8096250" y="5581650"/>
            <a:ext cx="1485900" cy="609600"/>
          </a:xfrm>
          <a:prstGeom prst="rect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Franklin Gothic Medium"/>
                <a:ea typeface="Britannic Bold" pitchFamily="-108" charset="0"/>
                <a:cs typeface="Britannic Bold" pitchFamily="-108" charset="0"/>
              </a:rPr>
              <a:t>Day 3</a:t>
            </a:r>
            <a:endParaRPr lang="en-US" sz="2000" dirty="0">
              <a:solidFill>
                <a:srgbClr val="000000"/>
              </a:solidFill>
              <a:latin typeface="Franklin Gothic Medium"/>
              <a:ea typeface="Britannic Bold" pitchFamily="-108" charset="0"/>
              <a:cs typeface="Britannic Bold" pitchFamily="-10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06" y="533400"/>
            <a:ext cx="1142494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533400"/>
            <a:ext cx="1095375" cy="106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80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305800" cy="990600"/>
          </a:xfrm>
          <a:solidFill>
            <a:srgbClr val="0B6FC6"/>
          </a:solidFill>
          <a:ln w="38100" cmpd="sng">
            <a:solidFill>
              <a:srgbClr val="FFFFFF"/>
            </a:solidFill>
          </a:ln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</a:rPr>
              <a:t>NEPBIS TOT Day 2 </a:t>
            </a:r>
            <a:r>
              <a:rPr lang="en-US" sz="3600" b="1" dirty="0" smtClean="0">
                <a:solidFill>
                  <a:schemeClr val="bg1"/>
                </a:solidFill>
              </a:rPr>
              <a:t>Advance </a:t>
            </a:r>
            <a:r>
              <a:rPr lang="en-US" sz="3600" b="1" dirty="0">
                <a:solidFill>
                  <a:schemeClr val="bg1"/>
                </a:solidFill>
              </a:rPr>
              <a:t>Organizer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305800" cy="5257800"/>
          </a:xfrm>
          <a:noFill/>
          <a:ln>
            <a:noFill/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smtClean="0"/>
              <a:t>Re-Introductions 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 smtClean="0"/>
              <a:t>Baseline knowledge </a:t>
            </a:r>
            <a:r>
              <a:rPr lang="en-US" sz="2800" dirty="0"/>
              <a:t>s</a:t>
            </a:r>
            <a:r>
              <a:rPr lang="en-US" sz="2800" dirty="0" smtClean="0"/>
              <a:t>elf-assessment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 smtClean="0"/>
              <a:t>Foundational content: Team Training day 2</a:t>
            </a:r>
            <a:endParaRPr lang="en-US" sz="2800" dirty="0"/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 smtClean="0"/>
              <a:t>Content: Readiness Requirements and Setting teams up for success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 smtClean="0"/>
              <a:t>Working lunch (plan 5-min presentation of FAQ)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 smtClean="0"/>
              <a:t>Video recording (5-min presentation) &amp; feedback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 smtClean="0"/>
              <a:t>Debrief, HW introduction, and wrap-up</a:t>
            </a:r>
            <a:endParaRPr lang="en-US" sz="2800" dirty="0"/>
          </a:p>
        </p:txBody>
      </p:sp>
      <p:sp>
        <p:nvSpPr>
          <p:cNvPr id="2" name="Right Brace 1"/>
          <p:cNvSpPr/>
          <p:nvPr/>
        </p:nvSpPr>
        <p:spPr>
          <a:xfrm>
            <a:off x="11582400" y="5791200"/>
            <a:ext cx="155448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2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Getting Started with </a:t>
            </a:r>
            <a:r>
              <a:rPr lang="en-US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SWPBIS</a:t>
            </a:r>
            <a:endParaRPr lang="en-US" dirty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257800"/>
          </a:xfrm>
          <a:solidFill>
            <a:srgbClr val="FFFF00">
              <a:alpha val="50195"/>
            </a:srgbClr>
          </a:solidFill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Establish </a:t>
            </a:r>
            <a:r>
              <a:rPr lang="en-US" sz="2300" dirty="0" smtClean="0">
                <a:solidFill>
                  <a:srgbClr val="000000"/>
                </a:solidFill>
              </a:rPr>
              <a:t>an effective leadership team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brief statement of behavioral purpose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Identify positive SW behavioral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SW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class-wide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strengthening appropriate behavior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discouraging violations of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data-based procedures for </a:t>
            </a:r>
            <a:r>
              <a:rPr lang="en-US" sz="2300" dirty="0" smtClean="0">
                <a:solidFill>
                  <a:srgbClr val="000000"/>
                </a:solidFill>
              </a:rPr>
              <a:t>monitoring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Develop systems to support staff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Build routines to ensure on-going implementation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3352800"/>
            <a:ext cx="7620000" cy="350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11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4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8303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57200" y="1600200"/>
            <a:ext cx="7620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90138" y="4876800"/>
            <a:ext cx="1559542" cy="1447800"/>
            <a:chOff x="6758922" y="16184"/>
            <a:chExt cx="2362200" cy="2209800"/>
          </a:xfrm>
        </p:grpSpPr>
        <p:sp>
          <p:nvSpPr>
            <p:cNvPr id="19" name="Oval 4"/>
            <p:cNvSpPr>
              <a:spLocks noChangeArrowheads="1"/>
            </p:cNvSpPr>
            <p:nvPr/>
          </p:nvSpPr>
          <p:spPr bwMode="auto">
            <a:xfrm>
              <a:off x="6758922" y="16184"/>
              <a:ext cx="2362200" cy="2209800"/>
            </a:xfrm>
            <a:prstGeom prst="ellipse">
              <a:avLst/>
            </a:prstGeom>
            <a:solidFill>
              <a:srgbClr val="3366FF">
                <a:alpha val="50195"/>
              </a:srgbClr>
            </a:solidFill>
            <a:ln w="6350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800" b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6970914" y="1317934"/>
              <a:ext cx="1971552" cy="563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</p:grpSp>
      <p:sp>
        <p:nvSpPr>
          <p:cNvPr id="17" name="Rounded Rectangular Callout 16"/>
          <p:cNvSpPr>
            <a:spLocks noChangeArrowheads="1"/>
          </p:cNvSpPr>
          <p:nvPr/>
        </p:nvSpPr>
        <p:spPr bwMode="auto">
          <a:xfrm rot="21151445">
            <a:off x="1594443" y="3801731"/>
            <a:ext cx="6018930" cy="2647386"/>
          </a:xfrm>
          <a:prstGeom prst="wedgeRoundRectCallout">
            <a:avLst>
              <a:gd name="adj1" fmla="val -33748"/>
              <a:gd name="adj2" fmla="val -67987"/>
              <a:gd name="adj3" fmla="val 16667"/>
            </a:avLst>
          </a:prstGeom>
          <a:solidFill>
            <a:srgbClr val="0080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000" dirty="0">
                <a:solidFill>
                  <a:srgbClr val="FFFFFF"/>
                </a:solidFill>
                <a:latin typeface="Franklin Gothic Medium"/>
                <a:cs typeface=""/>
              </a:rPr>
              <a:t>Teaching social behavior explicitly?</a:t>
            </a:r>
          </a:p>
          <a:p>
            <a:pPr>
              <a:defRPr/>
            </a:pPr>
            <a:endParaRPr lang="en-US" sz="4000" i="1" dirty="0" smtClean="0">
              <a:solidFill>
                <a:srgbClr val="FFFFFF"/>
              </a:solidFill>
              <a:latin typeface="Franklin Gothic Medium"/>
              <a:cs typeface=""/>
            </a:endParaRPr>
          </a:p>
          <a:p>
            <a:pPr>
              <a:defRPr/>
            </a:pPr>
            <a:r>
              <a:rPr lang="en-US" sz="4000" i="1" dirty="0" smtClean="0">
                <a:solidFill>
                  <a:srgbClr val="FFFFFF"/>
                </a:solidFill>
                <a:latin typeface="Franklin Gothic Medium"/>
                <a:cs typeface=""/>
              </a:rPr>
              <a:t>Like academic behavior</a:t>
            </a:r>
            <a:endParaRPr lang="en-US" sz="4000" i="1" dirty="0">
              <a:solidFill>
                <a:srgbClr val="FFFFFF"/>
              </a:solidFill>
              <a:latin typeface="Franklin Gothic Medium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125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7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2954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sz="4800" dirty="0">
                <a:solidFill>
                  <a:srgbClr val="FFFFFF"/>
                </a:solidFill>
                <a:ea typeface="ＭＳ Ｐゴシック" pitchFamily="-108" charset="-128"/>
                <a:cs typeface="ＭＳ Ｐゴシック" pitchFamily="-108" charset="-128"/>
              </a:rPr>
              <a:t>Teaching Academic </a:t>
            </a:r>
            <a:br>
              <a:rPr lang="en-US" sz="4800" dirty="0">
                <a:solidFill>
                  <a:srgbClr val="FFFFFF"/>
                </a:solidFill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4800" dirty="0">
                <a:solidFill>
                  <a:srgbClr val="FFFFFF"/>
                </a:solidFill>
                <a:ea typeface="ＭＳ Ｐゴシック" pitchFamily="-108" charset="-128"/>
                <a:cs typeface="ＭＳ Ｐゴシック" pitchFamily="-108" charset="-128"/>
              </a:rPr>
              <a:t>&amp; Social Behaviors</a:t>
            </a:r>
          </a:p>
        </p:txBody>
      </p:sp>
      <p:grpSp>
        <p:nvGrpSpPr>
          <p:cNvPr id="78851" name="Diagram 4"/>
          <p:cNvGrpSpPr>
            <a:grpSpLocks noGrp="1" noChangeAspect="1"/>
          </p:cNvGrpSpPr>
          <p:nvPr/>
        </p:nvGrpSpPr>
        <p:grpSpPr bwMode="auto">
          <a:xfrm>
            <a:off x="1738313" y="1590675"/>
            <a:ext cx="5729287" cy="4668838"/>
            <a:chOff x="816" y="1002"/>
            <a:chExt cx="3609" cy="2941"/>
          </a:xfrm>
        </p:grpSpPr>
        <p:sp>
          <p:nvSpPr>
            <p:cNvPr id="78859" name="AutoShape 5"/>
            <p:cNvSpPr>
              <a:spLocks noChangeAspect="1" noChangeArrowheads="1" noTextEdit="1"/>
            </p:cNvSpPr>
            <p:nvPr/>
          </p:nvSpPr>
          <p:spPr bwMode="auto">
            <a:xfrm>
              <a:off x="816" y="1002"/>
              <a:ext cx="3609" cy="2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78860" name="_s9220"/>
            <p:cNvSpPr>
              <a:spLocks noChangeArrowheads="1" noTextEdit="1"/>
            </p:cNvSpPr>
            <p:nvPr/>
          </p:nvSpPr>
          <p:spPr bwMode="auto">
            <a:xfrm>
              <a:off x="1559" y="1203"/>
              <a:ext cx="1871" cy="15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1 h 21600"/>
                <a:gd name="T20" fmla="*/ 18437 w 21600"/>
                <a:gd name="T21" fmla="*/ 1843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78861" name="_s9221"/>
            <p:cNvSpPr>
              <a:spLocks noChangeArrowheads="1" noTextEdit="1"/>
            </p:cNvSpPr>
            <p:nvPr/>
          </p:nvSpPr>
          <p:spPr bwMode="auto">
            <a:xfrm rot="4320000">
              <a:off x="2312" y="1400"/>
              <a:ext cx="1551" cy="18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2 h 21600"/>
                <a:gd name="T20" fmla="*/ 18439 w 21600"/>
                <a:gd name="T21" fmla="*/ 1843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78862" name="_s9222"/>
            <p:cNvSpPr>
              <a:spLocks noChangeArrowheads="1" noTextEdit="1"/>
            </p:cNvSpPr>
            <p:nvPr/>
          </p:nvSpPr>
          <p:spPr bwMode="auto">
            <a:xfrm rot="8640000">
              <a:off x="1927" y="2138"/>
              <a:ext cx="1871" cy="15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59 h 21600"/>
                <a:gd name="T20" fmla="*/ 18437 w 21600"/>
                <a:gd name="T21" fmla="*/ 18441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78863" name="_s9223"/>
            <p:cNvSpPr>
              <a:spLocks noChangeArrowheads="1" noTextEdit="1"/>
            </p:cNvSpPr>
            <p:nvPr/>
          </p:nvSpPr>
          <p:spPr bwMode="auto">
            <a:xfrm rot="-8640000">
              <a:off x="1192" y="2139"/>
              <a:ext cx="1871" cy="15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59 h 21600"/>
                <a:gd name="T20" fmla="*/ 18437 w 21600"/>
                <a:gd name="T21" fmla="*/ 18441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78864" name="_s9224"/>
            <p:cNvSpPr>
              <a:spLocks noChangeArrowheads="1" noTextEdit="1"/>
            </p:cNvSpPr>
            <p:nvPr/>
          </p:nvSpPr>
          <p:spPr bwMode="auto">
            <a:xfrm rot="-4320000">
              <a:off x="1125" y="1401"/>
              <a:ext cx="1551" cy="18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3 h 21600"/>
                <a:gd name="T20" fmla="*/ 18439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9225" name="_s9225"/>
            <p:cNvSpPr>
              <a:spLocks noChangeArrowheads="1"/>
            </p:cNvSpPr>
            <p:nvPr/>
          </p:nvSpPr>
          <p:spPr bwMode="auto">
            <a:xfrm>
              <a:off x="2974" y="1268"/>
              <a:ext cx="910" cy="57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blurRad="63500" dist="53882" dir="189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Britannic Bold" pitchFamily="-108" charset="0"/>
                  <a:cs typeface="Britannic Bold" pitchFamily="-108" charset="0"/>
                </a:rPr>
                <a:t>DEFINE</a:t>
              </a:r>
            </a:p>
            <a:p>
              <a:pPr algn="ctr"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Britannic Bold" pitchFamily="-108" charset="0"/>
                  <a:cs typeface="Britannic Bold" pitchFamily="-108" charset="0"/>
                </a:rPr>
                <a:t>Simply</a:t>
              </a:r>
            </a:p>
          </p:txBody>
        </p:sp>
        <p:sp>
          <p:nvSpPr>
            <p:cNvPr id="9226" name="_s9226"/>
            <p:cNvSpPr>
              <a:spLocks noChangeArrowheads="1"/>
            </p:cNvSpPr>
            <p:nvPr/>
          </p:nvSpPr>
          <p:spPr bwMode="auto">
            <a:xfrm>
              <a:off x="3485" y="2568"/>
              <a:ext cx="909" cy="57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blurRad="63500" dist="53882" dir="189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Britannic Bold" pitchFamily="-108" charset="0"/>
                  <a:cs typeface="Britannic Bold" pitchFamily="-108" charset="0"/>
                </a:rPr>
                <a:t>MODEL</a:t>
              </a:r>
            </a:p>
          </p:txBody>
        </p:sp>
        <p:sp>
          <p:nvSpPr>
            <p:cNvPr id="9227" name="_s9227"/>
            <p:cNvSpPr>
              <a:spLocks noChangeArrowheads="1"/>
            </p:cNvSpPr>
            <p:nvPr/>
          </p:nvSpPr>
          <p:spPr bwMode="auto">
            <a:xfrm>
              <a:off x="1963" y="3373"/>
              <a:ext cx="983" cy="57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blurRad="63500" dist="53882" dir="189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Britannic Bold" pitchFamily="-108" charset="0"/>
                  <a:cs typeface="Britannic Bold" pitchFamily="-108" charset="0"/>
                </a:rPr>
                <a:t>PRACTICE</a:t>
              </a:r>
            </a:p>
            <a:p>
              <a:pPr algn="ctr"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Britannic Bold" pitchFamily="-108" charset="0"/>
                  <a:cs typeface="Britannic Bold" pitchFamily="-108" charset="0"/>
                </a:rPr>
                <a:t>In Setting</a:t>
              </a:r>
            </a:p>
          </p:txBody>
        </p:sp>
        <p:sp>
          <p:nvSpPr>
            <p:cNvPr id="9228" name="_s9228"/>
            <p:cNvSpPr>
              <a:spLocks noChangeArrowheads="1"/>
            </p:cNvSpPr>
            <p:nvPr/>
          </p:nvSpPr>
          <p:spPr bwMode="auto">
            <a:xfrm>
              <a:off x="1324" y="1269"/>
              <a:ext cx="910" cy="57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blurRad="63500" dist="53882" dir="189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Britannic Bold" pitchFamily="-108" charset="0"/>
                  <a:cs typeface="Britannic Bold" pitchFamily="-108" charset="0"/>
                </a:rPr>
                <a:t>ADJUST for</a:t>
              </a:r>
            </a:p>
            <a:p>
              <a:pPr algn="ctr"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Britannic Bold" pitchFamily="-108" charset="0"/>
                  <a:cs typeface="Britannic Bold" pitchFamily="-108" charset="0"/>
                </a:rPr>
                <a:t>Efficiency</a:t>
              </a:r>
            </a:p>
          </p:txBody>
        </p:sp>
        <p:sp>
          <p:nvSpPr>
            <p:cNvPr id="9229" name="_s9229"/>
            <p:cNvSpPr>
              <a:spLocks noChangeArrowheads="1"/>
            </p:cNvSpPr>
            <p:nvPr/>
          </p:nvSpPr>
          <p:spPr bwMode="auto">
            <a:xfrm>
              <a:off x="816" y="2435"/>
              <a:ext cx="1350" cy="68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>
              <a:outerShdw blurRad="63500" dist="53882" dir="189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 algn="ctr"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Britannic Bold" pitchFamily="-108" charset="0"/>
                  <a:cs typeface="Britannic Bold" pitchFamily="-108" charset="0"/>
                </a:rPr>
                <a:t>MONITOR &amp;</a:t>
              </a:r>
            </a:p>
            <a:p>
              <a:pPr algn="ctr"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Britannic Bold" pitchFamily="-108" charset="0"/>
                  <a:cs typeface="Britannic Bold" pitchFamily="-108" charset="0"/>
                </a:rPr>
                <a:t>ACKNOWLEDGE</a:t>
              </a:r>
            </a:p>
            <a:p>
              <a:pPr algn="ctr"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Britannic Bold" pitchFamily="-108" charset="0"/>
                  <a:cs typeface="Britannic Bold" pitchFamily="-108" charset="0"/>
                </a:rPr>
                <a:t>Continuously</a:t>
              </a:r>
            </a:p>
          </p:txBody>
        </p:sp>
      </p:grpSp>
      <p:sp>
        <p:nvSpPr>
          <p:cNvPr id="788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0" y="1981200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lvl="1" eaLnBrk="1" hangingPunct="1"/>
            <a:endParaRPr lang="en-US" sz="2600">
              <a:latin typeface="+mj-lt"/>
            </a:endParaRPr>
          </a:p>
          <a:p>
            <a:pPr lvl="1" eaLnBrk="1" hangingPunct="1"/>
            <a:endParaRPr lang="en-US" sz="2600">
              <a:latin typeface="+mj-lt"/>
            </a:endParaRPr>
          </a:p>
        </p:txBody>
      </p:sp>
      <p:sp>
        <p:nvSpPr>
          <p:cNvPr id="2249744" name="AutoShape 16"/>
          <p:cNvSpPr>
            <a:spLocks noChangeArrowheads="1"/>
          </p:cNvSpPr>
          <p:nvPr/>
        </p:nvSpPr>
        <p:spPr bwMode="auto">
          <a:xfrm rot="-1897619">
            <a:off x="6477000" y="1752600"/>
            <a:ext cx="1219200" cy="381000"/>
          </a:xfrm>
          <a:prstGeom prst="leftArrow">
            <a:avLst>
              <a:gd name="adj1" fmla="val 50000"/>
              <a:gd name="adj2" fmla="val 8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2249745" name="AutoShape 17"/>
          <p:cNvSpPr>
            <a:spLocks noChangeArrowheads="1"/>
          </p:cNvSpPr>
          <p:nvPr/>
        </p:nvSpPr>
        <p:spPr bwMode="auto">
          <a:xfrm>
            <a:off x="7162800" y="4343400"/>
            <a:ext cx="1219200" cy="381000"/>
          </a:xfrm>
          <a:prstGeom prst="leftArrow">
            <a:avLst>
              <a:gd name="adj1" fmla="val 50000"/>
              <a:gd name="adj2" fmla="val 8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2249746" name="AutoShape 18"/>
          <p:cNvSpPr>
            <a:spLocks noChangeArrowheads="1"/>
          </p:cNvSpPr>
          <p:nvPr/>
        </p:nvSpPr>
        <p:spPr bwMode="auto">
          <a:xfrm rot="952809">
            <a:off x="4876800" y="5943600"/>
            <a:ext cx="1219200" cy="381000"/>
          </a:xfrm>
          <a:prstGeom prst="leftArrow">
            <a:avLst>
              <a:gd name="adj1" fmla="val 50000"/>
              <a:gd name="adj2" fmla="val 8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2249747" name="AutoShape 19"/>
          <p:cNvSpPr>
            <a:spLocks noChangeArrowheads="1"/>
          </p:cNvSpPr>
          <p:nvPr/>
        </p:nvSpPr>
        <p:spPr bwMode="auto">
          <a:xfrm rot="9073150">
            <a:off x="762000" y="4572000"/>
            <a:ext cx="1219200" cy="381000"/>
          </a:xfrm>
          <a:prstGeom prst="leftArrow">
            <a:avLst>
              <a:gd name="adj1" fmla="val 50000"/>
              <a:gd name="adj2" fmla="val 8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2249748" name="AutoShape 20"/>
          <p:cNvSpPr>
            <a:spLocks noChangeArrowheads="1"/>
          </p:cNvSpPr>
          <p:nvPr/>
        </p:nvSpPr>
        <p:spPr bwMode="auto">
          <a:xfrm rot="-9522523">
            <a:off x="1524000" y="1752600"/>
            <a:ext cx="1219200" cy="381000"/>
          </a:xfrm>
          <a:prstGeom prst="leftArrow">
            <a:avLst>
              <a:gd name="adj1" fmla="val 50000"/>
              <a:gd name="adj2" fmla="val 8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2249749" name="AutoShape 21"/>
          <p:cNvSpPr>
            <a:spLocks noChangeArrowheads="1"/>
          </p:cNvSpPr>
          <p:nvPr/>
        </p:nvSpPr>
        <p:spPr bwMode="auto">
          <a:xfrm rot="-1897619">
            <a:off x="6324600" y="1600200"/>
            <a:ext cx="1219200" cy="381000"/>
          </a:xfrm>
          <a:prstGeom prst="leftArrow">
            <a:avLst>
              <a:gd name="adj1" fmla="val 50000"/>
              <a:gd name="adj2" fmla="val 80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  <a:latin typeface="Franklin Gothic Medium"/>
            </a:endParaRPr>
          </a:p>
        </p:txBody>
      </p:sp>
      <p:grpSp>
        <p:nvGrpSpPr>
          <p:cNvPr id="25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26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8303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028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4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9744" grpId="0" animBg="1"/>
      <p:bldP spid="2249745" grpId="0" animBg="1"/>
      <p:bldP spid="2249746" grpId="0" animBg="1"/>
      <p:bldP spid="2249747" grpId="0" animBg="1"/>
      <p:bldP spid="2249748" grpId="0" animBg="1"/>
      <p:bldP spid="22497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Diagram 4"/>
          <p:cNvGrpSpPr>
            <a:grpSpLocks noGrp="1" noChangeAspect="1"/>
          </p:cNvGrpSpPr>
          <p:nvPr/>
        </p:nvGrpSpPr>
        <p:grpSpPr bwMode="auto">
          <a:xfrm>
            <a:off x="2293938" y="1590675"/>
            <a:ext cx="5729287" cy="4668838"/>
            <a:chOff x="816" y="1002"/>
            <a:chExt cx="3609" cy="2941"/>
          </a:xfrm>
        </p:grpSpPr>
        <p:sp>
          <p:nvSpPr>
            <p:cNvPr id="82955" name="AutoShape 5"/>
            <p:cNvSpPr>
              <a:spLocks noChangeAspect="1" noChangeArrowheads="1" noTextEdit="1"/>
            </p:cNvSpPr>
            <p:nvPr/>
          </p:nvSpPr>
          <p:spPr bwMode="auto">
            <a:xfrm>
              <a:off x="816" y="1002"/>
              <a:ext cx="3609" cy="2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82956" name="_s16388"/>
            <p:cNvSpPr>
              <a:spLocks noChangeArrowheads="1" noTextEdit="1"/>
            </p:cNvSpPr>
            <p:nvPr/>
          </p:nvSpPr>
          <p:spPr bwMode="auto">
            <a:xfrm>
              <a:off x="1559" y="1203"/>
              <a:ext cx="1871" cy="15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1 h 21600"/>
                <a:gd name="T20" fmla="*/ 18437 w 21600"/>
                <a:gd name="T21" fmla="*/ 1843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82957" name="_s16389"/>
            <p:cNvSpPr>
              <a:spLocks noChangeArrowheads="1" noTextEdit="1"/>
            </p:cNvSpPr>
            <p:nvPr/>
          </p:nvSpPr>
          <p:spPr bwMode="auto">
            <a:xfrm rot="4320000">
              <a:off x="2312" y="1400"/>
              <a:ext cx="1551" cy="18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2 h 21600"/>
                <a:gd name="T20" fmla="*/ 18439 w 21600"/>
                <a:gd name="T21" fmla="*/ 1843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82958" name="_s16390"/>
            <p:cNvSpPr>
              <a:spLocks noChangeArrowheads="1" noTextEdit="1"/>
            </p:cNvSpPr>
            <p:nvPr/>
          </p:nvSpPr>
          <p:spPr bwMode="auto">
            <a:xfrm rot="8640000">
              <a:off x="1927" y="2138"/>
              <a:ext cx="1871" cy="15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59 h 21600"/>
                <a:gd name="T20" fmla="*/ 18437 w 21600"/>
                <a:gd name="T21" fmla="*/ 18441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82959" name="_s16391"/>
            <p:cNvSpPr>
              <a:spLocks noChangeArrowheads="1" noTextEdit="1"/>
            </p:cNvSpPr>
            <p:nvPr/>
          </p:nvSpPr>
          <p:spPr bwMode="auto">
            <a:xfrm rot="-8640000">
              <a:off x="1192" y="2139"/>
              <a:ext cx="1871" cy="15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59 h 21600"/>
                <a:gd name="T20" fmla="*/ 18437 w 21600"/>
                <a:gd name="T21" fmla="*/ 18441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82960" name="_s16392"/>
            <p:cNvSpPr>
              <a:spLocks noChangeArrowheads="1" noTextEdit="1"/>
            </p:cNvSpPr>
            <p:nvPr/>
          </p:nvSpPr>
          <p:spPr bwMode="auto">
            <a:xfrm rot="-4320000">
              <a:off x="1125" y="1401"/>
              <a:ext cx="1551" cy="18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3 h 21600"/>
                <a:gd name="T20" fmla="*/ 18439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33" name="_s16393"/>
            <p:cNvSpPr>
              <a:spLocks noChangeArrowheads="1"/>
            </p:cNvSpPr>
            <p:nvPr/>
          </p:nvSpPr>
          <p:spPr bwMode="auto">
            <a:xfrm>
              <a:off x="2974" y="1268"/>
              <a:ext cx="910" cy="57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63500" dist="53882" dir="189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DEFINE</a:t>
              </a:r>
            </a:p>
            <a:p>
              <a:pPr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Simply</a:t>
              </a:r>
            </a:p>
          </p:txBody>
        </p:sp>
        <p:sp>
          <p:nvSpPr>
            <p:cNvPr id="34" name="_s16394"/>
            <p:cNvSpPr>
              <a:spLocks noChangeArrowheads="1"/>
            </p:cNvSpPr>
            <p:nvPr/>
          </p:nvSpPr>
          <p:spPr bwMode="auto">
            <a:xfrm>
              <a:off x="3485" y="2568"/>
              <a:ext cx="909" cy="57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63500" dist="53882" dir="189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MODEL</a:t>
              </a:r>
            </a:p>
          </p:txBody>
        </p:sp>
        <p:sp>
          <p:nvSpPr>
            <p:cNvPr id="35" name="_s16395"/>
            <p:cNvSpPr>
              <a:spLocks noChangeArrowheads="1"/>
            </p:cNvSpPr>
            <p:nvPr/>
          </p:nvSpPr>
          <p:spPr bwMode="auto">
            <a:xfrm>
              <a:off x="1963" y="3373"/>
              <a:ext cx="983" cy="57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63500" dist="53882" dir="189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PRACTICE</a:t>
              </a:r>
            </a:p>
            <a:p>
              <a:pPr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In Setting</a:t>
              </a:r>
            </a:p>
          </p:txBody>
        </p:sp>
        <p:sp>
          <p:nvSpPr>
            <p:cNvPr id="36" name="_s16396"/>
            <p:cNvSpPr>
              <a:spLocks noChangeArrowheads="1"/>
            </p:cNvSpPr>
            <p:nvPr/>
          </p:nvSpPr>
          <p:spPr bwMode="auto">
            <a:xfrm>
              <a:off x="1324" y="1269"/>
              <a:ext cx="910" cy="57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63500" dist="53882" dir="189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>
                <a:defRPr/>
              </a:pPr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ADJUST for</a:t>
              </a:r>
            </a:p>
            <a:p>
              <a:pPr>
                <a:defRPr/>
              </a:pPr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Efficiency</a:t>
              </a:r>
            </a:p>
          </p:txBody>
        </p:sp>
        <p:sp>
          <p:nvSpPr>
            <p:cNvPr id="37" name="_s16397"/>
            <p:cNvSpPr>
              <a:spLocks noChangeArrowheads="1"/>
            </p:cNvSpPr>
            <p:nvPr/>
          </p:nvSpPr>
          <p:spPr bwMode="auto">
            <a:xfrm>
              <a:off x="816" y="2435"/>
              <a:ext cx="1350" cy="68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63500" dist="53882" dir="189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>
                <a:defRPr/>
              </a:pPr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MONITOR &amp;</a:t>
              </a:r>
            </a:p>
            <a:p>
              <a:pPr>
                <a:defRPr/>
              </a:pPr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ACKNOWLEDGE</a:t>
              </a:r>
            </a:p>
            <a:p>
              <a:pPr>
                <a:defRPr/>
              </a:pPr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Continuously</a:t>
              </a:r>
            </a:p>
          </p:txBody>
        </p:sp>
      </p:grpSp>
      <p:sp>
        <p:nvSpPr>
          <p:cNvPr id="8294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0" y="1981200"/>
            <a:ext cx="38100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sz="220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lvl="1" algn="ctr" eaLnBrk="1" hangingPunct="1"/>
            <a:endParaRPr lang="en-US" sz="2200">
              <a:latin typeface="+mj-lt"/>
            </a:endParaRPr>
          </a:p>
          <a:p>
            <a:pPr lvl="1" algn="ctr" eaLnBrk="1" hangingPunct="1"/>
            <a:endParaRPr lang="en-US" sz="2200">
              <a:latin typeface="+mj-lt"/>
            </a:endParaRPr>
          </a:p>
        </p:txBody>
      </p:sp>
      <p:sp>
        <p:nvSpPr>
          <p:cNvPr id="8294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9906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</a:rPr>
              <a:t>Teaching calculating hypotenuse of triangle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076825" y="1557338"/>
            <a:ext cx="2879725" cy="1584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200" i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“C</a:t>
            </a:r>
            <a:r>
              <a:rPr lang="en-US" sz="2200" i="1" baseline="30000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2</a:t>
            </a:r>
            <a:r>
              <a:rPr lang="en-US" sz="2200" i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 = A</a:t>
            </a:r>
            <a:r>
              <a:rPr lang="en-US" sz="2200" i="1" baseline="30000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2 </a:t>
            </a:r>
            <a:r>
              <a:rPr lang="en-US" sz="2200" i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 + B</a:t>
            </a:r>
            <a:r>
              <a:rPr lang="en-US" sz="2200" i="1" baseline="30000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2</a:t>
            </a:r>
            <a:r>
              <a:rPr lang="en-US" sz="2200" i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 where C is side opposite right angle….”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508625" y="3752850"/>
            <a:ext cx="2879725" cy="1584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200" i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“Watch me,…If A = 3 &amp; B = 4, then C</a:t>
            </a:r>
            <a:r>
              <a:rPr lang="en-US" sz="2200" i="1" baseline="30000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2</a:t>
            </a:r>
            <a:r>
              <a:rPr lang="en-US" sz="2200" i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 = 25, &amp; C = 5….”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447800" y="3276600"/>
            <a:ext cx="3097212" cy="19081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200" i="1" dirty="0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“I noticed that everyone got #1 &amp; #3 correct. #2 was tricky because no right angle….”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429000" y="4949825"/>
            <a:ext cx="3133725" cy="19081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200" i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“Work w/ your partner &amp; calculate hypotenuse of triangle for these 3 examples……”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1835150" y="1628775"/>
            <a:ext cx="2881313" cy="1584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200" i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“Work w/ another partner &amp; do these 4 examples….”</a:t>
            </a:r>
          </a:p>
        </p:txBody>
      </p:sp>
    </p:spTree>
    <p:extLst>
      <p:ext uri="{BB962C8B-B14F-4D97-AF65-F5344CB8AC3E}">
        <p14:creationId xmlns:p14="http://schemas.microsoft.com/office/powerpoint/2010/main" val="76761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5" grpId="0" animBg="1"/>
      <p:bldP spid="25" grpId="1" animBg="1"/>
      <p:bldP spid="27" grpId="0" animBg="1"/>
      <p:bldP spid="27" grpId="1" animBg="1"/>
      <p:bldP spid="26" grpId="0" animBg="1"/>
      <p:bldP spid="26" grpId="1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Diagram 4"/>
          <p:cNvGrpSpPr>
            <a:grpSpLocks noGrp="1" noChangeAspect="1"/>
          </p:cNvGrpSpPr>
          <p:nvPr/>
        </p:nvGrpSpPr>
        <p:grpSpPr bwMode="auto">
          <a:xfrm>
            <a:off x="2293938" y="1590675"/>
            <a:ext cx="5729287" cy="4668838"/>
            <a:chOff x="816" y="1002"/>
            <a:chExt cx="3609" cy="2941"/>
          </a:xfrm>
        </p:grpSpPr>
        <p:sp>
          <p:nvSpPr>
            <p:cNvPr id="85003" name="AutoShape 5"/>
            <p:cNvSpPr>
              <a:spLocks noChangeAspect="1" noChangeArrowheads="1" noTextEdit="1"/>
            </p:cNvSpPr>
            <p:nvPr/>
          </p:nvSpPr>
          <p:spPr bwMode="auto">
            <a:xfrm>
              <a:off x="816" y="1002"/>
              <a:ext cx="3609" cy="2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85004" name="_s16388"/>
            <p:cNvSpPr>
              <a:spLocks noChangeArrowheads="1" noTextEdit="1"/>
            </p:cNvSpPr>
            <p:nvPr/>
          </p:nvSpPr>
          <p:spPr bwMode="auto">
            <a:xfrm>
              <a:off x="1559" y="1203"/>
              <a:ext cx="1871" cy="15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1 h 21600"/>
                <a:gd name="T20" fmla="*/ 18437 w 21600"/>
                <a:gd name="T21" fmla="*/ 1843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85005" name="_s16389"/>
            <p:cNvSpPr>
              <a:spLocks noChangeArrowheads="1" noTextEdit="1"/>
            </p:cNvSpPr>
            <p:nvPr/>
          </p:nvSpPr>
          <p:spPr bwMode="auto">
            <a:xfrm rot="4320000">
              <a:off x="2312" y="1400"/>
              <a:ext cx="1551" cy="187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2 h 21600"/>
                <a:gd name="T20" fmla="*/ 18439 w 21600"/>
                <a:gd name="T21" fmla="*/ 1843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85006" name="_s16390"/>
            <p:cNvSpPr>
              <a:spLocks noChangeArrowheads="1" noTextEdit="1"/>
            </p:cNvSpPr>
            <p:nvPr/>
          </p:nvSpPr>
          <p:spPr bwMode="auto">
            <a:xfrm rot="8640000">
              <a:off x="1927" y="2138"/>
              <a:ext cx="1871" cy="15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59 h 21600"/>
                <a:gd name="T20" fmla="*/ 18437 w 21600"/>
                <a:gd name="T21" fmla="*/ 18441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85007" name="_s16391"/>
            <p:cNvSpPr>
              <a:spLocks noChangeArrowheads="1" noTextEdit="1"/>
            </p:cNvSpPr>
            <p:nvPr/>
          </p:nvSpPr>
          <p:spPr bwMode="auto">
            <a:xfrm rot="-8640000">
              <a:off x="1192" y="2139"/>
              <a:ext cx="1871" cy="15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59 h 21600"/>
                <a:gd name="T20" fmla="*/ 18437 w 21600"/>
                <a:gd name="T21" fmla="*/ 18441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85008" name="_s16392"/>
            <p:cNvSpPr>
              <a:spLocks noChangeArrowheads="1" noTextEdit="1"/>
            </p:cNvSpPr>
            <p:nvPr/>
          </p:nvSpPr>
          <p:spPr bwMode="auto">
            <a:xfrm rot="-4320000">
              <a:off x="1125" y="1401"/>
              <a:ext cx="1551" cy="18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1 w 21600"/>
                <a:gd name="T19" fmla="*/ 3163 h 21600"/>
                <a:gd name="T20" fmla="*/ 18439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552" y="3639"/>
                  </a:moveTo>
                  <a:cubicBezTo>
                    <a:pt x="11302" y="3613"/>
                    <a:pt x="11051" y="3599"/>
                    <a:pt x="10800" y="3599"/>
                  </a:cubicBezTo>
                  <a:cubicBezTo>
                    <a:pt x="9790" y="3599"/>
                    <a:pt x="8793" y="3812"/>
                    <a:pt x="7871" y="4222"/>
                  </a:cubicBezTo>
                  <a:lnTo>
                    <a:pt x="6407" y="933"/>
                  </a:lnTo>
                  <a:cubicBezTo>
                    <a:pt x="7789" y="318"/>
                    <a:pt x="9286" y="-1"/>
                    <a:pt x="10800" y="-1"/>
                  </a:cubicBezTo>
                  <a:cubicBezTo>
                    <a:pt x="11177" y="-1"/>
                    <a:pt x="11553" y="19"/>
                    <a:pt x="11928" y="59"/>
                  </a:cubicBezTo>
                  <a:lnTo>
                    <a:pt x="12211" y="-2627"/>
                  </a:lnTo>
                  <a:lnTo>
                    <a:pt x="16215" y="2319"/>
                  </a:lnTo>
                  <a:lnTo>
                    <a:pt x="11270" y="6324"/>
                  </a:lnTo>
                  <a:lnTo>
                    <a:pt x="11552" y="363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endParaRPr lang="en-US" sz="1800">
                <a:solidFill>
                  <a:srgbClr val="000000"/>
                </a:solidFill>
                <a:latin typeface="Franklin Gothic Medium"/>
              </a:endParaRPr>
            </a:p>
          </p:txBody>
        </p:sp>
        <p:sp>
          <p:nvSpPr>
            <p:cNvPr id="34" name="_s16393"/>
            <p:cNvSpPr>
              <a:spLocks noChangeArrowheads="1"/>
            </p:cNvSpPr>
            <p:nvPr/>
          </p:nvSpPr>
          <p:spPr bwMode="auto">
            <a:xfrm>
              <a:off x="2974" y="1268"/>
              <a:ext cx="910" cy="57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63500" dist="53882" dir="189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DEFINE</a:t>
              </a:r>
            </a:p>
            <a:p>
              <a:pPr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Simply</a:t>
              </a:r>
            </a:p>
          </p:txBody>
        </p:sp>
        <p:sp>
          <p:nvSpPr>
            <p:cNvPr id="35" name="_s16394"/>
            <p:cNvSpPr>
              <a:spLocks noChangeArrowheads="1"/>
            </p:cNvSpPr>
            <p:nvPr/>
          </p:nvSpPr>
          <p:spPr bwMode="auto">
            <a:xfrm>
              <a:off x="3485" y="2568"/>
              <a:ext cx="909" cy="57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63500" dist="53882" dir="189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MODEL</a:t>
              </a:r>
            </a:p>
          </p:txBody>
        </p:sp>
        <p:sp>
          <p:nvSpPr>
            <p:cNvPr id="36" name="_s16395"/>
            <p:cNvSpPr>
              <a:spLocks noChangeArrowheads="1"/>
            </p:cNvSpPr>
            <p:nvPr/>
          </p:nvSpPr>
          <p:spPr bwMode="auto">
            <a:xfrm>
              <a:off x="1963" y="3373"/>
              <a:ext cx="983" cy="57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63500" dist="53882" dir="189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PRACTICE</a:t>
              </a:r>
            </a:p>
            <a:p>
              <a:pPr>
                <a:defRPr/>
              </a:pPr>
              <a:r>
                <a:rPr lang="en-US" sz="1800" b="1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In Setting</a:t>
              </a:r>
            </a:p>
          </p:txBody>
        </p:sp>
        <p:sp>
          <p:nvSpPr>
            <p:cNvPr id="37" name="_s16396"/>
            <p:cNvSpPr>
              <a:spLocks noChangeArrowheads="1"/>
            </p:cNvSpPr>
            <p:nvPr/>
          </p:nvSpPr>
          <p:spPr bwMode="auto">
            <a:xfrm>
              <a:off x="1324" y="1269"/>
              <a:ext cx="910" cy="57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63500" dist="53882" dir="189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>
                <a:defRPr/>
              </a:pPr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ADJUST for</a:t>
              </a:r>
            </a:p>
            <a:p>
              <a:pPr>
                <a:defRPr/>
              </a:pPr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Efficiency</a:t>
              </a:r>
            </a:p>
          </p:txBody>
        </p:sp>
        <p:sp>
          <p:nvSpPr>
            <p:cNvPr id="38" name="_s16397"/>
            <p:cNvSpPr>
              <a:spLocks noChangeArrowheads="1"/>
            </p:cNvSpPr>
            <p:nvPr/>
          </p:nvSpPr>
          <p:spPr bwMode="auto">
            <a:xfrm>
              <a:off x="816" y="2435"/>
              <a:ext cx="1350" cy="68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63500" dist="53882" dir="189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>
                <a:defRPr/>
              </a:pPr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MONITOR &amp;</a:t>
              </a:r>
            </a:p>
            <a:p>
              <a:pPr>
                <a:defRPr/>
              </a:pPr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ACKNOWLEDGE</a:t>
              </a:r>
            </a:p>
            <a:p>
              <a:pPr>
                <a:defRPr/>
              </a:pPr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31" charset="0"/>
                  <a:cs typeface="Arial" pitchFamily="31" charset="0"/>
                </a:rPr>
                <a:t>Continuously</a:t>
              </a:r>
            </a:p>
          </p:txBody>
        </p:sp>
      </p:grpSp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906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</a:rPr>
              <a:t>Teaching social behaviors like academic skills</a:t>
            </a:r>
          </a:p>
        </p:txBody>
      </p:sp>
      <p:sp>
        <p:nvSpPr>
          <p:cNvPr id="8499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0" y="1981200"/>
            <a:ext cx="38100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lvl="1" algn="ctr" eaLnBrk="1" hangingPunct="1"/>
            <a:endParaRPr lang="en-US" sz="2600">
              <a:latin typeface="+mj-lt"/>
            </a:endParaRPr>
          </a:p>
          <a:p>
            <a:pPr lvl="1" algn="ctr" eaLnBrk="1" hangingPunct="1"/>
            <a:endParaRPr lang="en-US" sz="2600">
              <a:latin typeface="+mj-lt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076825" y="1557338"/>
            <a:ext cx="3490913" cy="1584325"/>
          </a:xfrm>
          <a:prstGeom prst="rect">
            <a:avLst/>
          </a:prstGeom>
          <a:solidFill>
            <a:srgbClr val="E6A98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200" i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“If someone won’t stop teasing your friend, you should look cool &amp; walk away w/ your friend…”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508625" y="3752850"/>
            <a:ext cx="2879725" cy="1584325"/>
          </a:xfrm>
          <a:prstGeom prst="rect">
            <a:avLst/>
          </a:prstGeom>
          <a:solidFill>
            <a:srgbClr val="E6A98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200" i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“Watch. This is how I would do it at a concert.”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676400" y="3200400"/>
            <a:ext cx="3097212" cy="1908175"/>
          </a:xfrm>
          <a:prstGeom prst="rect">
            <a:avLst/>
          </a:prstGeom>
          <a:solidFill>
            <a:srgbClr val="E6A98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200" i="1" dirty="0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“That was great. What would that look like if you were stuck on the bus? In the classroom?”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524000" y="1371600"/>
            <a:ext cx="3457575" cy="1584325"/>
          </a:xfrm>
          <a:prstGeom prst="rect">
            <a:avLst/>
          </a:prstGeom>
          <a:solidFill>
            <a:srgbClr val="E6A98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200" i="1" dirty="0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“You got it. Tomorrow let’s figure out how to handle cyber-teasing.”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971800" y="4760912"/>
            <a:ext cx="3205162" cy="2097088"/>
          </a:xfrm>
          <a:prstGeom prst="rect">
            <a:avLst/>
          </a:prstGeom>
          <a:solidFill>
            <a:srgbClr val="E6A98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2200" i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rPr>
              <a:t>“Tell me how you would do it if you were in hallway.” “At school dance.”</a:t>
            </a:r>
          </a:p>
        </p:txBody>
      </p:sp>
    </p:spTree>
    <p:extLst>
      <p:ext uri="{BB962C8B-B14F-4D97-AF65-F5344CB8AC3E}">
        <p14:creationId xmlns:p14="http://schemas.microsoft.com/office/powerpoint/2010/main" val="18529885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5" grpId="0" animBg="1"/>
      <p:bldP spid="2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-152400" y="139700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3822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In other words…</a:t>
            </a:r>
            <a:br>
              <a:rPr lang="en-US" sz="32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32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follow these key steps</a:t>
            </a:r>
          </a:p>
        </p:txBody>
      </p:sp>
      <p:grpSp>
        <p:nvGrpSpPr>
          <p:cNvPr id="4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>
            <a:blip r:embed="rId8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8303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06" y="457200"/>
            <a:ext cx="1142494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3505200" y="1371600"/>
            <a:ext cx="2133600" cy="1676400"/>
          </a:xfrm>
          <a:prstGeom prst="ellipse">
            <a:avLst/>
          </a:prstGeom>
          <a:solidFill>
            <a:srgbClr val="FFFF00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7391400" cy="4343400"/>
          </a:xfrm>
        </p:spPr>
        <p:txBody>
          <a:bodyPr/>
          <a:lstStyle/>
          <a:p>
            <a:pPr eaLnBrk="1" hangingPunct="1"/>
            <a:r>
              <a:rPr lang="en-US" b="1" dirty="0">
                <a:ea typeface="ＭＳ Ｐゴシック" pitchFamily="-108" charset="-128"/>
                <a:cs typeface="ＭＳ Ｐゴシック" pitchFamily="-108" charset="-128"/>
              </a:rPr>
              <a:t>Operationally define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 what the rules look like across all the routines and settings in your school.</a:t>
            </a:r>
          </a:p>
          <a:p>
            <a:pPr eaLnBrk="1" hangingPunct="1"/>
            <a:endParaRPr lang="en-US" sz="14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One way to do this is in a </a:t>
            </a:r>
            <a:r>
              <a:rPr lang="en-US" b="1" dirty="0">
                <a:ea typeface="ＭＳ Ｐゴシック" pitchFamily="-108" charset="-128"/>
                <a:cs typeface="ＭＳ Ｐゴシック" pitchFamily="-108" charset="-128"/>
              </a:rPr>
              <a:t>matrix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 format.</a:t>
            </a:r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2209800" y="533400"/>
            <a:ext cx="67056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ranklin Gothic Medium"/>
              </a:rPr>
              <a:t> Behavioral </a:t>
            </a:r>
            <a:r>
              <a:rPr lang="en-US" sz="3000" b="1" dirty="0">
                <a:solidFill>
                  <a:srgbClr val="FFFFFF"/>
                </a:solidFill>
                <a:latin typeface="Franklin Gothic Medium"/>
              </a:rPr>
              <a:t>expectations/Rules</a:t>
            </a:r>
          </a:p>
        </p:txBody>
      </p:sp>
      <p:grpSp>
        <p:nvGrpSpPr>
          <p:cNvPr id="91140" name="Group 4"/>
          <p:cNvGrpSpPr>
            <a:grpSpLocks/>
          </p:cNvGrpSpPr>
          <p:nvPr/>
        </p:nvGrpSpPr>
        <p:grpSpPr bwMode="auto">
          <a:xfrm>
            <a:off x="228600" y="0"/>
            <a:ext cx="2097088" cy="1649413"/>
            <a:chOff x="3670483" y="0"/>
            <a:chExt cx="2096597" cy="1649759"/>
          </a:xfrm>
          <a:solidFill>
            <a:srgbClr val="FFFFFF"/>
          </a:solidFill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670483" y="0"/>
              <a:ext cx="2096597" cy="1649759"/>
            </a:xfrm>
            <a:prstGeom prst="ellipse">
              <a:avLst/>
            </a:prstGeom>
            <a:grpFill/>
            <a:ln w="38100" cmpd="sng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000">
                <a:solidFill>
                  <a:srgbClr val="008000"/>
                </a:solidFill>
                <a:latin typeface="Arial" charset="0"/>
                <a:cs typeface=""/>
              </a:endParaRPr>
            </a:p>
          </p:txBody>
        </p:sp>
        <p:sp>
          <p:nvSpPr>
            <p:cNvPr id="7" name="Oval 4"/>
            <p:cNvSpPr/>
            <p:nvPr/>
          </p:nvSpPr>
          <p:spPr>
            <a:xfrm>
              <a:off x="3976799" y="241351"/>
              <a:ext cx="1483964" cy="116705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000">
                  <a:solidFill>
                    <a:srgbClr val="008000"/>
                  </a:solidFill>
                </a:rPr>
                <a:t>Define</a:t>
              </a:r>
            </a:p>
          </p:txBody>
        </p:sp>
      </p:grpSp>
      <p:grpSp>
        <p:nvGrpSpPr>
          <p:cNvPr id="8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0" name="Content Placeholder 3"/>
            <p:cNvPicPr>
              <a:picLocks noChangeAspect="1"/>
            </p:cNvPicPr>
            <p:nvPr/>
          </p:nvPicPr>
          <p:blipFill>
            <a:blip r:embed="rId2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9065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64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0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8303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graphicFrame>
        <p:nvGraphicFramePr>
          <p:cNvPr id="1751104" name="Group 64"/>
          <p:cNvGraphicFramePr>
            <a:graphicFrameLocks noGrp="1"/>
          </p:cNvGraphicFramePr>
          <p:nvPr/>
        </p:nvGraphicFramePr>
        <p:xfrm>
          <a:off x="152400" y="457200"/>
          <a:ext cx="8839200" cy="5738813"/>
        </p:xfrm>
        <a:graphic>
          <a:graphicData uri="http://schemas.openxmlformats.org/drawingml/2006/table">
            <a:tbl>
              <a:tblPr/>
              <a:tblGrid>
                <a:gridCol w="531813"/>
                <a:gridCol w="1068387"/>
                <a:gridCol w="947738"/>
                <a:gridCol w="998537"/>
                <a:gridCol w="1177925"/>
                <a:gridCol w="990600"/>
                <a:gridCol w="935038"/>
                <a:gridCol w="1093787"/>
                <a:gridCol w="1095375"/>
              </a:tblGrid>
              <a:tr h="609600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Teaching Matrix</a:t>
                      </a:r>
                    </a:p>
                  </a:txBody>
                  <a:tcPr marT="45718" marB="45718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SETTING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3660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All Settings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Hallways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Playgrounds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Cafeteria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Library/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Computer Lab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Assembly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Bus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146367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Respect Ourselves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Be on task.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Give your best effort.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Be prepared.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Walk.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Have a plan.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Eat all your food.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Select healthy foods.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Study, read, compute.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Sit in one spot.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Watch for your stop.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65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Respect Others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Be kind.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Hands/feet to self.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Help/share with others.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normal voice volume.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Walk to right.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Play safe.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Include others.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Share equipment.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Practice good table manners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Whisper.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Return books.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Listen/watch.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appropriate applause.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a quiet voice.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Stay in your seat.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636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Respect Property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Recycle.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Clean up after self.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Pick up litter.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Maintain physical space.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equipment properly.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Put litter in garbage can.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Replace trays &amp; utensils.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Clean up eating area.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Push in chairs.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Treat books carefully.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Pick up.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Treat chairs appropriately.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Wipe your feet.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Sit appropriately.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2213" name="Rectangle 59"/>
          <p:cNvSpPr>
            <a:spLocks noChangeArrowheads="1"/>
          </p:cNvSpPr>
          <p:nvPr/>
        </p:nvSpPr>
        <p:spPr bwMode="auto">
          <a:xfrm>
            <a:off x="211138" y="8043863"/>
            <a:ext cx="2270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04" tIns="45648" rIns="91304" bIns="45648" anchor="ctr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/>
            </a:r>
            <a:br>
              <a:rPr lang="en-US" sz="120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</a:br>
            <a:endParaRPr lang="en-US" sz="1800">
              <a:solidFill>
                <a:srgbClr val="000000"/>
              </a:solidFill>
              <a:ea typeface="Times New Roman" pitchFamily="-1" charset="0"/>
              <a:cs typeface="Times New Roman" pitchFamily="-1" charset="0"/>
            </a:endParaRPr>
          </a:p>
        </p:txBody>
      </p:sp>
      <p:sp>
        <p:nvSpPr>
          <p:cNvPr id="92214" name="Text Box 60"/>
          <p:cNvSpPr txBox="1">
            <a:spLocks noChangeArrowheads="1"/>
          </p:cNvSpPr>
          <p:nvPr/>
        </p:nvSpPr>
        <p:spPr bwMode="auto">
          <a:xfrm rot="-5400000">
            <a:off x="-896937" y="3594100"/>
            <a:ext cx="2590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04" tIns="45648" rIns="91304" bIns="45648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25000"/>
              </a:spcAft>
              <a:buClr>
                <a:srgbClr val="000000"/>
              </a:buClr>
            </a:pPr>
            <a:r>
              <a:rPr lang="en-US" sz="1800">
                <a:solidFill>
                  <a:srgbClr val="000000"/>
                </a:solidFill>
              </a:rPr>
              <a:t>Expectations</a:t>
            </a:r>
          </a:p>
        </p:txBody>
      </p:sp>
      <p:sp>
        <p:nvSpPr>
          <p:cNvPr id="5" name="Left Arrow 4"/>
          <p:cNvSpPr>
            <a:spLocks noChangeArrowheads="1"/>
          </p:cNvSpPr>
          <p:nvPr/>
        </p:nvSpPr>
        <p:spPr bwMode="auto">
          <a:xfrm rot="-1679496">
            <a:off x="1206500" y="1571625"/>
            <a:ext cx="4267200" cy="1981200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304" tIns="45648" rIns="91304" bIns="45648" anchor="ctr">
            <a:prstTxWarp prst="textNoShape">
              <a:avLst/>
            </a:prstTxWarp>
          </a:bodyPr>
          <a:lstStyle/>
          <a:p>
            <a:r>
              <a:rPr lang="en-US" sz="3200">
                <a:solidFill>
                  <a:srgbClr val="000000"/>
                </a:solidFill>
              </a:rPr>
              <a:t>1.  SOCIAL SKILL</a:t>
            </a:r>
          </a:p>
        </p:txBody>
      </p:sp>
      <p:sp>
        <p:nvSpPr>
          <p:cNvPr id="6" name="Left Arrow 5"/>
          <p:cNvSpPr>
            <a:spLocks noChangeArrowheads="1"/>
          </p:cNvSpPr>
          <p:nvPr/>
        </p:nvSpPr>
        <p:spPr bwMode="auto">
          <a:xfrm rot="2195919">
            <a:off x="5427663" y="1304925"/>
            <a:ext cx="4267200" cy="1981200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304" tIns="45648" rIns="91304" bIns="45648" anchor="ctr">
            <a:prstTxWarp prst="textNoShape">
              <a:avLst/>
            </a:prstTxWarp>
          </a:bodyPr>
          <a:lstStyle/>
          <a:p>
            <a:r>
              <a:rPr lang="en-US" sz="3200">
                <a:solidFill>
                  <a:srgbClr val="000000"/>
                </a:solidFill>
              </a:rPr>
              <a:t>2.  NATURAL CONTEXT</a:t>
            </a:r>
          </a:p>
        </p:txBody>
      </p:sp>
      <p:sp>
        <p:nvSpPr>
          <p:cNvPr id="8" name="Right Arrow 7"/>
          <p:cNvSpPr>
            <a:spLocks noChangeArrowheads="1"/>
          </p:cNvSpPr>
          <p:nvPr/>
        </p:nvSpPr>
        <p:spPr bwMode="auto">
          <a:xfrm rot="-1449623">
            <a:off x="2520950" y="4168775"/>
            <a:ext cx="3886200" cy="19812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304" tIns="45648" rIns="91304" bIns="45648">
            <a:prstTxWarp prst="textNoShape">
              <a:avLst/>
            </a:prstTxWarp>
          </a:bodyPr>
          <a:lstStyle/>
          <a:p>
            <a:r>
              <a:rPr lang="en-US" sz="3200">
                <a:solidFill>
                  <a:srgbClr val="000000"/>
                </a:solidFill>
              </a:rPr>
              <a:t>3.  BEHAVIOR EXAMPLES</a:t>
            </a:r>
          </a:p>
        </p:txBody>
      </p:sp>
    </p:spTree>
    <p:extLst>
      <p:ext uri="{BB962C8B-B14F-4D97-AF65-F5344CB8AC3E}">
        <p14:creationId xmlns:p14="http://schemas.microsoft.com/office/powerpoint/2010/main" val="1411678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543800" cy="914400"/>
          </a:xfrm>
        </p:spPr>
        <p:txBody>
          <a:bodyPr/>
          <a:lstStyle/>
          <a:p>
            <a:pPr eaLnBrk="1" hangingPunct="1"/>
            <a:r>
              <a:rPr lang="en-US" sz="2800">
                <a:ea typeface="ＭＳ Ｐゴシック" pitchFamily="-108" charset="-128"/>
                <a:cs typeface="ＭＳ Ｐゴシック" pitchFamily="-108" charset="-128"/>
              </a:rPr>
              <a:t>RAH – at Adams City High School</a:t>
            </a:r>
            <a:endParaRPr lang="en-US" sz="1600" i="1">
              <a:ea typeface="ＭＳ Ｐゴシック" pitchFamily="-108" charset="-128"/>
              <a:cs typeface="ＭＳ Ｐゴシック" pitchFamily="-108" charset="-128"/>
            </a:endParaRPr>
          </a:p>
        </p:txBody>
      </p:sp>
      <p:graphicFrame>
        <p:nvGraphicFramePr>
          <p:cNvPr id="283651" name="Group 3"/>
          <p:cNvGraphicFramePr>
            <a:graphicFrameLocks noGrp="1"/>
          </p:cNvGraphicFramePr>
          <p:nvPr>
            <p:ph sz="half" idx="1"/>
          </p:nvPr>
        </p:nvGraphicFramePr>
        <p:xfrm>
          <a:off x="152400" y="1023938"/>
          <a:ext cx="8991600" cy="5835146"/>
        </p:xfrm>
        <a:graphic>
          <a:graphicData uri="http://schemas.openxmlformats.org/drawingml/2006/table">
            <a:tbl>
              <a:tblPr/>
              <a:tblGrid>
                <a:gridCol w="1754188"/>
                <a:gridCol w="1751012"/>
                <a:gridCol w="1752600"/>
                <a:gridCol w="1751013"/>
                <a:gridCol w="1982787"/>
              </a:tblGrid>
              <a:tr h="895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RAH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Classroom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Hallway/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Commons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Cafeteria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Bathrooms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Respect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Be on time; attend regularly; follow class rules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Keep location neat, keep to the right, use appropriate lang., monitor noise level, allow others to pass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Put trash in cans, push in your chair, be courteous to all staff and students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Keep area clean, put trash in cans, be mindful of others’ personal space, flush toilet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Achievement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Do your best on all assignments and assessments, take notes, ask questions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Keep track of your belongings, monitor time to get to class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Check space before you leave, keep track of personal belongings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Be a good example to other students, leave the room better than you found it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3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Honor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Do your own work; tell the truth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Be considerate of yours and others’ personal space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Keep your own place in line, maintain personal boundaries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-108" charset="0"/>
                          <a:ea typeface="ＭＳ Ｐゴシック" pitchFamily="-108" charset="-128"/>
                          <a:cs typeface="ＭＳ Ｐゴシック" pitchFamily="-108" charset="-128"/>
                        </a:rPr>
                        <a:t>Report any graffiti or vandalism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" name="Group 17"/>
          <p:cNvGrpSpPr/>
          <p:nvPr/>
        </p:nvGrpSpPr>
        <p:grpSpPr>
          <a:xfrm>
            <a:off x="-228600" y="-34925"/>
            <a:ext cx="1588180" cy="1676401"/>
            <a:chOff x="-140380" y="5333999"/>
            <a:chExt cx="1588180" cy="1676401"/>
          </a:xfrm>
        </p:grpSpPr>
        <p:pic>
          <p:nvPicPr>
            <p:cNvPr id="7" name="Content Placeholder 3"/>
            <p:cNvPicPr>
              <a:picLocks noChangeAspect="1"/>
            </p:cNvPicPr>
            <p:nvPr/>
          </p:nvPicPr>
          <p:blipFill>
            <a:blip r:embed="rId2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00"/>
                  </a:solidFill>
                  <a:latin typeface="Franklin Gothic Medium"/>
                </a:rPr>
                <a:t>II.B.4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7685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5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00"/>
                  </a:solidFill>
                  <a:latin typeface="Franklin Gothic Medium"/>
                </a:rPr>
                <a:t>II.B.4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pic>
        <p:nvPicPr>
          <p:cNvPr id="9523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14400"/>
            <a:ext cx="91440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extBox 4"/>
          <p:cNvSpPr txBox="1">
            <a:spLocks noChangeArrowheads="1"/>
          </p:cNvSpPr>
          <p:nvPr/>
        </p:nvSpPr>
        <p:spPr bwMode="auto">
          <a:xfrm>
            <a:off x="1565275" y="6386513"/>
            <a:ext cx="61261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04" tIns="45648" rIns="91304" bIns="45648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00"/>
                </a:solidFill>
              </a:rPr>
              <a:t>Highline School District, Washington May 2011</a:t>
            </a:r>
          </a:p>
        </p:txBody>
      </p:sp>
    </p:spTree>
    <p:extLst>
      <p:ext uri="{BB962C8B-B14F-4D97-AF65-F5344CB8AC3E}">
        <p14:creationId xmlns:p14="http://schemas.microsoft.com/office/powerpoint/2010/main" val="7821112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7"/>
          <p:cNvGrpSpPr/>
          <p:nvPr/>
        </p:nvGrpSpPr>
        <p:grpSpPr>
          <a:xfrm>
            <a:off x="-152400" y="0"/>
            <a:ext cx="1588180" cy="1676401"/>
            <a:chOff x="-140380" y="5333999"/>
            <a:chExt cx="1588180" cy="1676401"/>
          </a:xfrm>
        </p:grpSpPr>
        <p:pic>
          <p:nvPicPr>
            <p:cNvPr id="7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00"/>
                  </a:solidFill>
                  <a:latin typeface="Franklin Gothic Medium"/>
                </a:rPr>
                <a:t>II.B.4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2971800" y="288925"/>
            <a:ext cx="436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i="1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E’ Ola Pono</a:t>
            </a:r>
            <a:r>
              <a:rPr lang="en-US" sz="2000" b="1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- to live the proper way</a:t>
            </a:r>
            <a:endParaRPr lang="en-US">
              <a:solidFill>
                <a:srgbClr val="000000"/>
              </a:solidFill>
              <a:ea typeface="Times New Roman" pitchFamily="-1" charset="0"/>
              <a:cs typeface="Times New Roman" pitchFamily="-1" charset="0"/>
            </a:endParaRPr>
          </a:p>
        </p:txBody>
      </p:sp>
      <p:graphicFrame>
        <p:nvGraphicFramePr>
          <p:cNvPr id="318467" name="Group 3"/>
          <p:cNvGraphicFramePr>
            <a:graphicFrameLocks noGrp="1"/>
          </p:cNvGraphicFramePr>
          <p:nvPr/>
        </p:nvGraphicFramePr>
        <p:xfrm>
          <a:off x="152400" y="965200"/>
          <a:ext cx="8686800" cy="5202238"/>
        </p:xfrm>
        <a:graphic>
          <a:graphicData uri="http://schemas.openxmlformats.org/drawingml/2006/table">
            <a:tbl>
              <a:tblPr/>
              <a:tblGrid>
                <a:gridCol w="1219200"/>
                <a:gridCol w="1066800"/>
                <a:gridCol w="914400"/>
                <a:gridCol w="990600"/>
                <a:gridCol w="838200"/>
                <a:gridCol w="990600"/>
                <a:gridCol w="838200"/>
                <a:gridCol w="863600"/>
                <a:gridCol w="965200"/>
              </a:tblGrid>
              <a:tr h="793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School Behavioral Standards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All Settings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Walkways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Playground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Recess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P.E.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Cafeteria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Restrooms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Arrival/ Dismissal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Assembly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Field Trips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92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Kuleana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Be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Responsible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Be on time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Be prepared w/ necessary supplies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Be accountable for choices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Respond to/complete tasks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Keep area clean &amp; litter free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Plan ahead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Walk directly to destination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Take care of equipment/facilities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Plan appropriate times for drinks/ restroom visits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Have lunch card ready 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Be orderly in all lines 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Flush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Turn off water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restroom at designated times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facilities for intended purposes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Have money/pass ready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Be on time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Listen attentively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Keep hands and feet to yourself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Turn in paperwork/$ on time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Wear appropriate footwear/clothing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Bring home lunch                                                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85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Ho’ihi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Be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Respectful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appropriate voice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Listen to/follow directions of staff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Respect self, others property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Be polite/use manners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Express appreciation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Accept/respect differences in people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quiet voices when classes are in session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Be a good sport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Include others in your play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proper table manners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Eat your own food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Observe privacy of others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polite words and actions 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Listen to JPO’s supervisors and bus driver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quiet voice and polite words on bus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Focus on program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Sit quietly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Clap at appropriate times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Care for the field trip site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Listen to speakers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Laulima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Be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Cooperative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Be helpful 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Participate with a positive attitude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Be patient; share/ wait your turn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Acknowledge others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Play in designated areas only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Keep movement flowing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Share equipment and play space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Follow rules/ procedures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Wait patiently/ quietly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Wait patiently/ quietly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Enter/exit vehicles in an orderly fashion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Share bus seats 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Sit properly in designated area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Enter/exit in an orderly fashion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Remain seated unless asked to do otherwise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Stay with your chaperone/group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4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Arial" pitchFamily="-1" charset="0"/>
                          <a:cs typeface="Arial" pitchFamily="-1" charset="0"/>
                        </a:rPr>
                        <a:t>Malama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Be Safe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Arial" pitchFamily="-1" charset="0"/>
                        <a:cs typeface="Arial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Immediately report dangerous situations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Remain in designated areas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Practice healthy behaviors/universal precautions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appropriate footwear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Follow safety rules in all areas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Walk at all times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Avoid rough, dangerous play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equipment properly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Walk at all times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Wash hands 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Chew food well; don’t rush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designated restroom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Walk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Wait in designated area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Remain seated when riding the bus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Watch out for traffic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crosswalk only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Be careful when approaching or leaving the stage area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the buddy system</a:t>
                      </a:r>
                      <a:endParaRPr kumimoji="0" lang="en-US" sz="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-1" charset="2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US" sz="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Follow school/bus rules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7345" name="Rectangle 65"/>
          <p:cNvSpPr>
            <a:spLocks noChangeArrowheads="1"/>
          </p:cNvSpPr>
          <p:nvPr/>
        </p:nvSpPr>
        <p:spPr bwMode="auto">
          <a:xfrm>
            <a:off x="-1443038" y="61309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ea typeface="Arial" pitchFamily="-1" charset="0"/>
              <a:cs typeface="Arial" pitchFamily="-1" charset="0"/>
            </a:endParaRPr>
          </a:p>
        </p:txBody>
      </p:sp>
      <p:sp>
        <p:nvSpPr>
          <p:cNvPr id="97346" name="Rectangle 66"/>
          <p:cNvSpPr>
            <a:spLocks noChangeArrowheads="1"/>
          </p:cNvSpPr>
          <p:nvPr/>
        </p:nvSpPr>
        <p:spPr bwMode="auto">
          <a:xfrm>
            <a:off x="82550" y="6505575"/>
            <a:ext cx="2449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King Kaumualii on Kauai </a:t>
            </a:r>
          </a:p>
        </p:txBody>
      </p:sp>
    </p:spTree>
    <p:extLst>
      <p:ext uri="{BB962C8B-B14F-4D97-AF65-F5344CB8AC3E}">
        <p14:creationId xmlns:p14="http://schemas.microsoft.com/office/powerpoint/2010/main" val="249314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381000" y="914400"/>
            <a:ext cx="8382000" cy="4343400"/>
          </a:xfrm>
          <a:prstGeom prst="rect">
            <a:avLst/>
          </a:prstGeom>
          <a:solidFill>
            <a:srgbClr val="0B6FC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Britannic Bold" pitchFamily="-108" charset="0"/>
                <a:cs typeface="Britannic Bold" pitchFamily="-108" charset="0"/>
              </a:rPr>
              <a:t>Re-Introductions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Britannic Bold" pitchFamily="-108" charset="0"/>
              <a:cs typeface="Britannic Bold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7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1905000" cy="1981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  <a:latin typeface="Franklin Gothic Medium"/>
              </a:rPr>
              <a:t>Work as team </a:t>
            </a:r>
            <a:r>
              <a:rPr lang="en-US" sz="2200" dirty="0" smtClean="0">
                <a:solidFill>
                  <a:srgbClr val="000000"/>
                </a:solidFill>
                <a:latin typeface="Franklin Gothic Medium"/>
              </a:rPr>
              <a:t>for  20 min</a:t>
            </a:r>
            <a:endParaRPr lang="en-US" sz="2200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3366FF"/>
                </a:solidFill>
              </a:rPr>
              <a:t>Activity:</a:t>
            </a:r>
            <a:br>
              <a:rPr lang="en-US" sz="4000" b="1" dirty="0">
                <a:solidFill>
                  <a:srgbClr val="3366FF"/>
                </a:solidFill>
              </a:rPr>
            </a:br>
            <a:r>
              <a:rPr lang="en-US" sz="4000" b="1" dirty="0" smtClean="0">
                <a:solidFill>
                  <a:srgbClr val="3366FF"/>
                </a:solidFill>
              </a:rPr>
              <a:t>Behavioral Expectations</a:t>
            </a:r>
            <a:endParaRPr lang="en-US" sz="4000" b="1" i="1" dirty="0">
              <a:solidFill>
                <a:srgbClr val="3366FF"/>
              </a:solidFill>
            </a:endParaRPr>
          </a:p>
        </p:txBody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600200"/>
            <a:ext cx="6477000" cy="4648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Draft </a:t>
            </a:r>
            <a:r>
              <a:rPr lang="en-US" sz="2400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School-Wide Teaching Matrix </a:t>
            </a:r>
            <a:r>
              <a:rPr lang="en-US" sz="2400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Write in your school-wide expectations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Identify </a:t>
            </a:r>
            <a:r>
              <a:rPr lang="en-US" sz="2000" dirty="0">
                <a:latin typeface="+mj-lt"/>
              </a:rPr>
              <a:t>typical settings/contexts in your school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+mj-lt"/>
              </a:rPr>
              <a:t>Identify 1-2 observable, measurable, and positively stated behaviors for each cross-section</a:t>
            </a:r>
          </a:p>
          <a:p>
            <a:pPr eaLnBrk="1" hangingPunct="1">
              <a:lnSpc>
                <a:spcPct val="90000"/>
              </a:lnSpc>
            </a:pPr>
            <a:endParaRPr lang="en-US" sz="800" b="1" dirty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900" dirty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Add items to your </a:t>
            </a:r>
            <a:r>
              <a:rPr lang="en-US" sz="2400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Action Plan</a:t>
            </a:r>
            <a:r>
              <a:rPr lang="en-US" sz="24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 as necessary</a:t>
            </a:r>
          </a:p>
          <a:p>
            <a:pPr eaLnBrk="1" hangingPunct="1">
              <a:lnSpc>
                <a:spcPct val="90000"/>
              </a:lnSpc>
            </a:pPr>
            <a:endParaRPr lang="en-US" sz="900" dirty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Present 2-3 “</a:t>
            </a:r>
            <a:r>
              <a:rPr lang="en-US" sz="2400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big ideas</a:t>
            </a:r>
            <a:r>
              <a:rPr lang="en-US" sz="24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” from your group (1 min. reports) 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9144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72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-152400" y="139700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3822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In other words…</a:t>
            </a:r>
            <a:br>
              <a:rPr lang="en-US" sz="32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32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follow these key steps</a:t>
            </a:r>
          </a:p>
        </p:txBody>
      </p:sp>
      <p:grpSp>
        <p:nvGrpSpPr>
          <p:cNvPr id="4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>
            <a:blip r:embed="rId8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8303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06" y="457200"/>
            <a:ext cx="1142494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5791200" y="2819400"/>
            <a:ext cx="2133600" cy="1676400"/>
          </a:xfrm>
          <a:prstGeom prst="ellipse">
            <a:avLst/>
          </a:prstGeom>
          <a:solidFill>
            <a:srgbClr val="FFFF00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6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8610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Teach expectations directly.</a:t>
            </a:r>
          </a:p>
          <a:p>
            <a:pPr lvl="1" eaLnBrk="1" hangingPunct="1">
              <a:lnSpc>
                <a:spcPct val="90000"/>
              </a:lnSpc>
            </a:pPr>
            <a:endParaRPr lang="en-US" sz="900" dirty="0"/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Define rule in operational terms—tell students what the rule looks like within routine.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Provide students with examples and non-examples of rule-following within routine.</a:t>
            </a:r>
          </a:p>
          <a:p>
            <a:pPr lvl="1" eaLnBrk="1" hangingPunct="1">
              <a:lnSpc>
                <a:spcPct val="90000"/>
              </a:lnSpc>
            </a:pPr>
            <a:endParaRPr lang="en-US" sz="1100" dirty="0"/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2209800" y="533400"/>
            <a:ext cx="67056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ranklin Gothic Medium"/>
              </a:rPr>
              <a:t> rules </a:t>
            </a:r>
            <a:r>
              <a:rPr lang="en-US" sz="3000" b="1" dirty="0">
                <a:solidFill>
                  <a:srgbClr val="FFFFFF"/>
                </a:solidFill>
                <a:latin typeface="Franklin Gothic Medium"/>
              </a:rPr>
              <a:t>in the context of routines</a:t>
            </a:r>
          </a:p>
        </p:txBody>
      </p:sp>
      <p:grpSp>
        <p:nvGrpSpPr>
          <p:cNvPr id="101380" name="Group 4"/>
          <p:cNvGrpSpPr>
            <a:grpSpLocks/>
          </p:cNvGrpSpPr>
          <p:nvPr/>
        </p:nvGrpSpPr>
        <p:grpSpPr bwMode="auto">
          <a:xfrm>
            <a:off x="228600" y="0"/>
            <a:ext cx="2097088" cy="1649413"/>
            <a:chOff x="3670483" y="0"/>
            <a:chExt cx="2096597" cy="1649759"/>
          </a:xfrm>
          <a:solidFill>
            <a:srgbClr val="FFFFFF"/>
          </a:solidFill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670483" y="0"/>
              <a:ext cx="2096597" cy="1649759"/>
            </a:xfrm>
            <a:prstGeom prst="ellipse">
              <a:avLst/>
            </a:prstGeom>
            <a:grpFill/>
            <a:ln w="38100" cmpd="sng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000">
                <a:solidFill>
                  <a:srgbClr val="008000"/>
                </a:solidFill>
                <a:latin typeface="Franklin Gothic Medium"/>
                <a:cs typeface=""/>
              </a:endParaRPr>
            </a:p>
          </p:txBody>
        </p:sp>
        <p:sp>
          <p:nvSpPr>
            <p:cNvPr id="7" name="Oval 4"/>
            <p:cNvSpPr/>
            <p:nvPr/>
          </p:nvSpPr>
          <p:spPr>
            <a:xfrm>
              <a:off x="3976799" y="241351"/>
              <a:ext cx="1483964" cy="1167058"/>
            </a:xfrm>
            <a:prstGeom prst="rect">
              <a:avLst/>
            </a:prstGeom>
            <a:grpFill/>
            <a:ln w="38100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000" dirty="0">
                  <a:solidFill>
                    <a:srgbClr val="008000"/>
                  </a:solidFill>
                  <a:latin typeface="Franklin Gothic Medium"/>
                </a:rPr>
                <a:t>Teach</a:t>
              </a:r>
            </a:p>
          </p:txBody>
        </p:sp>
      </p:grpSp>
      <p:grpSp>
        <p:nvGrpSpPr>
          <p:cNvPr id="8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9065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2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794" name="Group 2"/>
          <p:cNvGraphicFramePr>
            <a:graphicFrameLocks noGrp="1"/>
          </p:cNvGraphicFramePr>
          <p:nvPr/>
        </p:nvGraphicFramePr>
        <p:xfrm>
          <a:off x="304800" y="685800"/>
          <a:ext cx="8382000" cy="5700050"/>
        </p:xfrm>
        <a:graphic>
          <a:graphicData uri="http://schemas.openxmlformats.org/drawingml/2006/table">
            <a:tbl>
              <a:tblPr/>
              <a:tblGrid>
                <a:gridCol w="83820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95600" algn="ctr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Skill Name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95600" algn="ctr"/>
                        </a:tabLst>
                      </a:pPr>
                      <a:r>
                        <a:rPr kumimoji="0" lang="en-US" sz="1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Getting Help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95600" algn="ctr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(How to ask for assistance for difficulty tasks)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95600" algn="ctr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Teaching Examples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1.   When you’re working on a math problem that you can’t figure out, 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raise your hand and wait until the teacher can help you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2.   You and a friend are working together on a science experiment but you are missing a piece of lab equipment, 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ask the teacher for the missing equipment.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3.   You are reading a story but you don’t know the meaning of most of the words, 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ask the teacher to read and explain the word.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95600" algn="ctr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Kid Activity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158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1.    Ask 2-3 students to give an </a:t>
                      </a: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example of a situation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 in which they needed help to complete a task, activity, or direction.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2.    Ask students to </a:t>
                      </a: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indicate or show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 how they could 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get help.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3.    </a:t>
                      </a: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Encourage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 and support appropriate discussion/responses. Minimize attention for inappropriate responses.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95600" algn="ctr"/>
                        </a:tabLst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After the Lesson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895600" algn="ctr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(During the Day)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1249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1.    Just before giving students difficult or new task, direction, or activity, ask them to tell you how they could 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get help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 if they have difficulty (</a:t>
                      </a: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precorrection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2.    When you see students having difficulty with a task (e.g., off task, complaining), ask them to indicate that they 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need help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 (</a:t>
                      </a: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reminder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9144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3.    Whenever a student 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gets help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 the correct way, provide </a:t>
                      </a:r>
                      <a:r>
                        <a:rPr kumimoji="0" lang="en-US" sz="14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specific praise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 to the student.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3446" name="Text Box 22"/>
          <p:cNvSpPr txBox="1">
            <a:spLocks noChangeArrowheads="1"/>
          </p:cNvSpPr>
          <p:nvPr/>
        </p:nvSpPr>
        <p:spPr bwMode="auto">
          <a:xfrm>
            <a:off x="3200400" y="0"/>
            <a:ext cx="3025775" cy="762000"/>
          </a:xfrm>
          <a:prstGeom prst="rect">
            <a:avLst/>
          </a:prstGeom>
          <a:solidFill>
            <a:srgbClr val="CAC0DE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4400" b="1" i="1">
                <a:solidFill>
                  <a:srgbClr val="000000"/>
                </a:solidFill>
                <a:latin typeface="Times New Roman" pitchFamily="-1" charset="0"/>
              </a:rPr>
              <a:t>“Cool Tool”</a:t>
            </a:r>
          </a:p>
        </p:txBody>
      </p:sp>
    </p:spTree>
    <p:extLst>
      <p:ext uri="{BB962C8B-B14F-4D97-AF65-F5344CB8AC3E}">
        <p14:creationId xmlns:p14="http://schemas.microsoft.com/office/powerpoint/2010/main" val="258929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8610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Teach expectations directly.</a:t>
            </a:r>
          </a:p>
          <a:p>
            <a:pPr lvl="1" eaLnBrk="1" hangingPunct="1">
              <a:lnSpc>
                <a:spcPct val="90000"/>
              </a:lnSpc>
            </a:pPr>
            <a:endParaRPr lang="en-US" sz="900" dirty="0"/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Define rule in operational terms—tell students what the rule looks like within routine.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Provide students with examples and non-examples of rule-following within routine.</a:t>
            </a:r>
          </a:p>
          <a:p>
            <a:pPr lvl="1" eaLnBrk="1" hangingPunct="1">
              <a:lnSpc>
                <a:spcPct val="90000"/>
              </a:lnSpc>
            </a:pPr>
            <a:endParaRPr lang="en-US" sz="1100" dirty="0"/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Actively involve students in lesson—game, role-play, etc. to check for their understanding.</a:t>
            </a:r>
          </a:p>
          <a:p>
            <a:pPr lvl="1" eaLnBrk="1" hangingPunct="1">
              <a:lnSpc>
                <a:spcPct val="90000"/>
              </a:lnSpc>
            </a:pPr>
            <a:endParaRPr lang="en-US" sz="1100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09800" y="533400"/>
            <a:ext cx="67056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ranklin Gothic Medium"/>
              </a:rPr>
              <a:t> rules </a:t>
            </a:r>
            <a:r>
              <a:rPr lang="en-US" sz="3000" b="1" dirty="0">
                <a:solidFill>
                  <a:srgbClr val="FFFFFF"/>
                </a:solidFill>
                <a:latin typeface="Franklin Gothic Medium"/>
              </a:rPr>
              <a:t>in the context of routines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228600" y="0"/>
            <a:ext cx="2097088" cy="1649413"/>
            <a:chOff x="3670483" y="0"/>
            <a:chExt cx="2096597" cy="1649759"/>
          </a:xfrm>
          <a:solidFill>
            <a:srgbClr val="FFFFFF"/>
          </a:solidFill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3670483" y="0"/>
              <a:ext cx="2096597" cy="1649759"/>
            </a:xfrm>
            <a:prstGeom prst="ellipse">
              <a:avLst/>
            </a:prstGeom>
            <a:grpFill/>
            <a:ln w="38100" cmpd="sng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000">
                <a:solidFill>
                  <a:srgbClr val="008000"/>
                </a:solidFill>
                <a:latin typeface="Franklin Gothic Medium"/>
                <a:cs typeface=""/>
              </a:endParaRPr>
            </a:p>
          </p:txBody>
        </p:sp>
        <p:sp>
          <p:nvSpPr>
            <p:cNvPr id="11" name="Oval 4"/>
            <p:cNvSpPr/>
            <p:nvPr/>
          </p:nvSpPr>
          <p:spPr>
            <a:xfrm>
              <a:off x="3976799" y="241351"/>
              <a:ext cx="1483964" cy="1167058"/>
            </a:xfrm>
            <a:prstGeom prst="rect">
              <a:avLst/>
            </a:prstGeom>
            <a:grpFill/>
            <a:ln w="38100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000" dirty="0">
                  <a:solidFill>
                    <a:srgbClr val="008000"/>
                  </a:solidFill>
                  <a:latin typeface="Franklin Gothic Medium"/>
                </a:rPr>
                <a:t>Teach</a:t>
              </a:r>
            </a:p>
          </p:txBody>
        </p:sp>
      </p:grpSp>
      <p:grpSp>
        <p:nvGrpSpPr>
          <p:cNvPr id="7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2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9065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55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omic Sans MS" pitchFamily="-1" charset="0"/>
                <a:ea typeface="ＭＳ Ｐゴシック" pitchFamily="-108" charset="-128"/>
                <a:cs typeface="ＭＳ Ｐゴシック" pitchFamily="-108" charset="-128"/>
              </a:rPr>
              <a:t>Reviewing Strive for Five</a:t>
            </a:r>
          </a:p>
        </p:txBody>
      </p:sp>
      <p:pic>
        <p:nvPicPr>
          <p:cNvPr id="106499" name="Picture 3" descr="strive for fi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981200"/>
            <a:ext cx="3733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5181600" y="2209800"/>
            <a:ext cx="3810000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800">
                <a:solidFill>
                  <a:srgbClr val="000000"/>
                </a:solidFill>
                <a:latin typeface="Times New Roman" pitchFamily="-1" charset="0"/>
              </a:rPr>
              <a:t> </a:t>
            </a:r>
            <a:r>
              <a:rPr lang="en-US" sz="2800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Be respectful.</a:t>
            </a:r>
          </a:p>
          <a:p>
            <a:pPr>
              <a:buFontTx/>
              <a:buChar char="•"/>
            </a:pPr>
            <a:r>
              <a:rPr lang="en-US" sz="2800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 Be safe.</a:t>
            </a:r>
          </a:p>
          <a:p>
            <a:pPr>
              <a:buFontTx/>
              <a:buChar char="•"/>
            </a:pPr>
            <a:r>
              <a:rPr lang="en-US" sz="2800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 Work peacefully.</a:t>
            </a:r>
          </a:p>
          <a:p>
            <a:pPr>
              <a:buFontTx/>
              <a:buChar char="•"/>
            </a:pPr>
            <a:r>
              <a:rPr lang="en-US" sz="2800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 Strive for excellence.</a:t>
            </a:r>
          </a:p>
          <a:p>
            <a:pPr>
              <a:buFontTx/>
              <a:buChar char="•"/>
            </a:pPr>
            <a:r>
              <a:rPr lang="en-US" sz="2800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 Follow directions.</a:t>
            </a:r>
          </a:p>
          <a:p>
            <a:pPr>
              <a:spcBef>
                <a:spcPct val="50000"/>
              </a:spcBef>
            </a:pPr>
            <a:endParaRPr lang="en-US" sz="2800">
              <a:solidFill>
                <a:srgbClr val="000000"/>
              </a:solidFill>
              <a:ea typeface="Arial" pitchFamily="-1" charset="0"/>
              <a:cs typeface="Arial" pitchFamily="-1" charset="0"/>
            </a:endParaRPr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1066800" y="6248400"/>
            <a:ext cx="3273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McCormick Elem. MD 2003</a:t>
            </a:r>
          </a:p>
        </p:txBody>
      </p:sp>
    </p:spTree>
    <p:extLst>
      <p:ext uri="{BB962C8B-B14F-4D97-AF65-F5344CB8AC3E}">
        <p14:creationId xmlns:p14="http://schemas.microsoft.com/office/powerpoint/2010/main" val="312493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2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9065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sp>
        <p:nvSpPr>
          <p:cNvPr id="108546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8610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ea typeface="ＭＳ Ｐゴシック" pitchFamily="-108" charset="-128"/>
                <a:cs typeface="ＭＳ Ｐゴシック" pitchFamily="-108" charset="-128"/>
              </a:rPr>
              <a:t>Teach expectations directly.</a:t>
            </a:r>
          </a:p>
          <a:p>
            <a:pPr lvl="1" eaLnBrk="1" hangingPunct="1">
              <a:lnSpc>
                <a:spcPct val="90000"/>
              </a:lnSpc>
            </a:pPr>
            <a:endParaRPr lang="en-US" sz="900"/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Define rule in operational terms—tell students what the rule looks like within routine.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Provide students with examples and non-examples of rule-following within routine.</a:t>
            </a:r>
          </a:p>
          <a:p>
            <a:pPr lvl="1" eaLnBrk="1" hangingPunct="1">
              <a:lnSpc>
                <a:spcPct val="90000"/>
              </a:lnSpc>
            </a:pPr>
            <a:endParaRPr lang="en-US" sz="1100"/>
          </a:p>
          <a:p>
            <a:pPr eaLnBrk="1" hangingPunct="1">
              <a:lnSpc>
                <a:spcPct val="90000"/>
              </a:lnSpc>
            </a:pPr>
            <a:r>
              <a:rPr lang="en-US" sz="2800">
                <a:ea typeface="ＭＳ Ｐゴシック" pitchFamily="-108" charset="-128"/>
                <a:cs typeface="ＭＳ Ｐゴシック" pitchFamily="-108" charset="-128"/>
              </a:rPr>
              <a:t>Actively involve students in lesson—game, role-play, etc. to check for their understanding.</a:t>
            </a:r>
          </a:p>
          <a:p>
            <a:pPr lvl="1" eaLnBrk="1" hangingPunct="1">
              <a:lnSpc>
                <a:spcPct val="90000"/>
              </a:lnSpc>
            </a:pPr>
            <a:endParaRPr lang="en-US" sz="1100"/>
          </a:p>
          <a:p>
            <a:pPr eaLnBrk="1" hangingPunct="1">
              <a:lnSpc>
                <a:spcPct val="90000"/>
              </a:lnSpc>
            </a:pPr>
            <a:r>
              <a:rPr lang="en-US" sz="2800">
                <a:ea typeface="ＭＳ Ｐゴシック" pitchFamily="-108" charset="-128"/>
                <a:cs typeface="ＭＳ Ｐゴシック" pitchFamily="-108" charset="-128"/>
              </a:rPr>
              <a:t>Provide opportunities to practice rule following behavior in the natural setting.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09800" y="533400"/>
            <a:ext cx="67056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ranklin Gothic Medium"/>
              </a:rPr>
              <a:t> rules </a:t>
            </a:r>
            <a:r>
              <a:rPr lang="en-US" sz="3000" b="1" dirty="0">
                <a:solidFill>
                  <a:srgbClr val="FFFFFF"/>
                </a:solidFill>
                <a:latin typeface="Franklin Gothic Medium"/>
              </a:rPr>
              <a:t>in the context of routines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228600" y="0"/>
            <a:ext cx="2097088" cy="1649413"/>
            <a:chOff x="3670483" y="0"/>
            <a:chExt cx="2096597" cy="1649759"/>
          </a:xfrm>
          <a:solidFill>
            <a:srgbClr val="FFFFFF"/>
          </a:solidFill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3670483" y="0"/>
              <a:ext cx="2096597" cy="1649759"/>
            </a:xfrm>
            <a:prstGeom prst="ellipse">
              <a:avLst/>
            </a:prstGeom>
            <a:grpFill/>
            <a:ln w="38100" cmpd="sng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000">
                <a:solidFill>
                  <a:srgbClr val="008000"/>
                </a:solidFill>
                <a:latin typeface="Franklin Gothic Medium"/>
                <a:cs typeface=""/>
              </a:endParaRPr>
            </a:p>
          </p:txBody>
        </p:sp>
        <p:sp>
          <p:nvSpPr>
            <p:cNvPr id="11" name="Oval 4"/>
            <p:cNvSpPr/>
            <p:nvPr/>
          </p:nvSpPr>
          <p:spPr>
            <a:xfrm>
              <a:off x="3976799" y="241351"/>
              <a:ext cx="1483964" cy="1167058"/>
            </a:xfrm>
            <a:prstGeom prst="rect">
              <a:avLst/>
            </a:prstGeom>
            <a:grpFill/>
            <a:ln w="38100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000" dirty="0">
                  <a:solidFill>
                    <a:srgbClr val="008000"/>
                  </a:solidFill>
                  <a:latin typeface="Franklin Gothic Medium"/>
                </a:rPr>
                <a:t>Teach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10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Britannic Bold" pitchFamily="-108" charset="0"/>
              </a:rPr>
              <a:t>Expectations &amp; behavioral skills are taught &amp; recognized in natural context</a:t>
            </a:r>
          </a:p>
        </p:txBody>
      </p:sp>
      <p:pic>
        <p:nvPicPr>
          <p:cNvPr id="110595" name="Picture 3" descr="P10101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66800"/>
            <a:ext cx="4191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6" name="Picture 4" descr="P10101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066800"/>
            <a:ext cx="441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7" name="Picture 5" descr="P10100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000500"/>
            <a:ext cx="4191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Line 6"/>
          <p:cNvSpPr>
            <a:spLocks noChangeShapeType="1"/>
          </p:cNvSpPr>
          <p:nvPr/>
        </p:nvSpPr>
        <p:spPr bwMode="auto">
          <a:xfrm>
            <a:off x="4495800" y="1066800"/>
            <a:ext cx="0" cy="5791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10599" name="Line 7"/>
          <p:cNvSpPr>
            <a:spLocks noChangeShapeType="1"/>
          </p:cNvSpPr>
          <p:nvPr/>
        </p:nvSpPr>
        <p:spPr bwMode="auto">
          <a:xfrm>
            <a:off x="152400" y="3962400"/>
            <a:ext cx="8839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110600" name="Picture 8" descr="P10100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038600"/>
            <a:ext cx="441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2058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-152400" y="139700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3822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In other words…</a:t>
            </a:r>
            <a:br>
              <a:rPr lang="en-US" sz="32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32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follow these key steps</a:t>
            </a:r>
          </a:p>
        </p:txBody>
      </p:sp>
      <p:grpSp>
        <p:nvGrpSpPr>
          <p:cNvPr id="4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>
            <a:blip r:embed="rId8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8303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06" y="457200"/>
            <a:ext cx="1142494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5029200" y="5181600"/>
            <a:ext cx="2133600" cy="1676400"/>
          </a:xfrm>
          <a:prstGeom prst="ellipse">
            <a:avLst/>
          </a:prstGeom>
          <a:solidFill>
            <a:srgbClr val="FFFF00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3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686800" cy="39624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Provide students with </a:t>
            </a:r>
            <a:r>
              <a:rPr lang="en-US" dirty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</a:rPr>
              <a:t>visual prompts 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(e.g., posters, illustrations, </a:t>
            </a:r>
            <a:r>
              <a:rPr lang="en-US" dirty="0" err="1">
                <a:ea typeface="ＭＳ Ｐゴシック" pitchFamily="-108" charset="-128"/>
                <a:cs typeface="ＭＳ Ｐゴシック" pitchFamily="-108" charset="-128"/>
              </a:rPr>
              <a:t>etc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).</a:t>
            </a:r>
          </a:p>
          <a:p>
            <a:pPr eaLnBrk="1" hangingPunct="1"/>
            <a:endParaRPr lang="en-US" sz="10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/>
            <a:endParaRPr lang="en-US" b="1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2209800" y="533400"/>
            <a:ext cx="67056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ranklin Gothic Medium"/>
              </a:rPr>
              <a:t> or </a:t>
            </a:r>
            <a:r>
              <a:rPr lang="en-US" sz="3000" b="1" dirty="0">
                <a:solidFill>
                  <a:srgbClr val="FFFFFF"/>
                </a:solidFill>
                <a:latin typeface="Franklin Gothic Medium"/>
              </a:rPr>
              <a:t>remind students of the rule</a:t>
            </a:r>
          </a:p>
        </p:txBody>
      </p:sp>
      <p:grpSp>
        <p:nvGrpSpPr>
          <p:cNvPr id="112644" name="Group 4"/>
          <p:cNvGrpSpPr>
            <a:grpSpLocks/>
          </p:cNvGrpSpPr>
          <p:nvPr/>
        </p:nvGrpSpPr>
        <p:grpSpPr bwMode="auto">
          <a:xfrm>
            <a:off x="228600" y="0"/>
            <a:ext cx="2097088" cy="1649413"/>
            <a:chOff x="3670483" y="0"/>
            <a:chExt cx="2096597" cy="1649759"/>
          </a:xfrm>
          <a:solidFill>
            <a:srgbClr val="FFFFFF"/>
          </a:solidFill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670483" y="0"/>
              <a:ext cx="2096597" cy="1649759"/>
            </a:xfrm>
            <a:prstGeom prst="ellipse">
              <a:avLst/>
            </a:prstGeom>
            <a:grpFill/>
            <a:ln w="38100" cmpd="sng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000">
                <a:solidFill>
                  <a:srgbClr val="008000"/>
                </a:solidFill>
                <a:latin typeface="Franklin Gothic Medium"/>
                <a:cs typeface=""/>
              </a:endParaRPr>
            </a:p>
          </p:txBody>
        </p:sp>
        <p:sp>
          <p:nvSpPr>
            <p:cNvPr id="7" name="Oval 4"/>
            <p:cNvSpPr/>
            <p:nvPr/>
          </p:nvSpPr>
          <p:spPr>
            <a:xfrm>
              <a:off x="3976799" y="241351"/>
              <a:ext cx="1483964" cy="11670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000">
                  <a:solidFill>
                    <a:srgbClr val="008000"/>
                  </a:solidFill>
                  <a:latin typeface="Franklin Gothic Medium"/>
                </a:rPr>
                <a:t>Prompt</a:t>
              </a:r>
            </a:p>
          </p:txBody>
        </p:sp>
      </p:grpSp>
      <p:grpSp>
        <p:nvGrpSpPr>
          <p:cNvPr id="8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2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9065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19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381000" y="914400"/>
            <a:ext cx="8382000" cy="4343400"/>
          </a:xfrm>
          <a:prstGeom prst="rect">
            <a:avLst/>
          </a:prstGeom>
          <a:solidFill>
            <a:srgbClr val="0B6FC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6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/>
                <a:ea typeface="Britannic Bold" pitchFamily="-108" charset="0"/>
                <a:cs typeface="Britannic Bold" pitchFamily="-108" charset="0"/>
              </a:rPr>
              <a:t>Knowledge/Skill </a:t>
            </a:r>
          </a:p>
          <a:p>
            <a:pPr algn="ctr">
              <a:defRPr/>
            </a:pPr>
            <a:r>
              <a:rPr lang="en-US" sz="6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/>
                <a:ea typeface="Britannic Bold" pitchFamily="-108" charset="0"/>
                <a:cs typeface="Britannic Bold" pitchFamily="-108" charset="0"/>
              </a:rPr>
              <a:t>Self-Assessment</a:t>
            </a:r>
            <a:endParaRPr lang="en-US" sz="6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ranklin Gothic Medium"/>
              <a:ea typeface="Britannic Bold" pitchFamily="-108" charset="0"/>
              <a:cs typeface="Britannic Bold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444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School Wide Expectations Everywhere!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900111" y="2147888"/>
            <a:ext cx="3566160" cy="39274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School website</a:t>
            </a:r>
          </a:p>
          <a:p>
            <a:r>
              <a:rPr lang="en-US" dirty="0" smtClean="0"/>
              <a:t>Building entrances</a:t>
            </a:r>
          </a:p>
          <a:p>
            <a:r>
              <a:rPr lang="en-US" dirty="0" smtClean="0"/>
              <a:t>Computer wallpaper</a:t>
            </a:r>
          </a:p>
          <a:p>
            <a:r>
              <a:rPr lang="en-US" dirty="0" smtClean="0"/>
              <a:t>TV screens</a:t>
            </a:r>
          </a:p>
          <a:p>
            <a:r>
              <a:rPr lang="en-US" dirty="0" smtClean="0"/>
              <a:t>School newspaper</a:t>
            </a:r>
          </a:p>
          <a:p>
            <a:r>
              <a:rPr lang="en-US" dirty="0" smtClean="0"/>
              <a:t>Hallways</a:t>
            </a:r>
          </a:p>
          <a:p>
            <a:r>
              <a:rPr lang="en-US" dirty="0" smtClean="0"/>
              <a:t>Classrooms</a:t>
            </a:r>
          </a:p>
          <a:p>
            <a:r>
              <a:rPr lang="en-US" dirty="0" smtClean="0"/>
              <a:t>Sporting Events</a:t>
            </a:r>
          </a:p>
          <a:p>
            <a:r>
              <a:rPr lang="en-US" dirty="0" smtClean="0"/>
              <a:t>Dances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271" y="1798819"/>
            <a:ext cx="4341852" cy="482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9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4100" y="95250"/>
            <a:ext cx="44958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8526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-149225"/>
            <a:ext cx="9067800" cy="700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268409">
            <a:off x="3833813" y="4473575"/>
            <a:ext cx="5397500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7211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a564.g.akamaitech.net/7/564/34/c74a12c041d4df/school.discovery.com/clipart/images/appljack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828800"/>
            <a:ext cx="24177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3" descr="http://a964.g.akamaitech.net/7/964/34/5ff10c669c6bcc/school.discovery.com/clipart/images/hippo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3505200"/>
            <a:ext cx="19907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152400" y="593725"/>
            <a:ext cx="2825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indent="457200" algn="ctr"/>
            <a:r>
              <a:rPr lang="en-US" sz="3600" b="1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Walkways</a:t>
            </a:r>
            <a:endParaRPr lang="en-US" sz="3600">
              <a:solidFill>
                <a:srgbClr val="000000"/>
              </a:solidFill>
              <a:ea typeface="Times New Roman" pitchFamily="-1" charset="0"/>
              <a:cs typeface="Times New Roman" pitchFamily="-1" charset="0"/>
            </a:endParaRPr>
          </a:p>
          <a:p>
            <a:pPr indent="457200" algn="ctr" eaLnBrk="0" hangingPunct="0"/>
            <a:endParaRPr lang="en-US" sz="3600">
              <a:solidFill>
                <a:srgbClr val="000000"/>
              </a:solidFill>
              <a:ea typeface="Times New Roman" pitchFamily="-1" charset="0"/>
              <a:cs typeface="Times New Roman" pitchFamily="-1" charset="0"/>
            </a:endParaRPr>
          </a:p>
        </p:txBody>
      </p:sp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3276600" y="457200"/>
            <a:ext cx="4267200" cy="563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i="1" dirty="0" err="1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Kuleana</a:t>
            </a:r>
            <a:r>
              <a:rPr lang="en-US" i="1" dirty="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:  </a:t>
            </a:r>
            <a:r>
              <a:rPr lang="en-US" dirty="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Be Responsible</a:t>
            </a:r>
            <a:r>
              <a:rPr lang="en-US" i="1" dirty="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                       </a:t>
            </a:r>
            <a:endParaRPr lang="en-US" dirty="0">
              <a:solidFill>
                <a:srgbClr val="000000"/>
              </a:solidFill>
              <a:ea typeface="Times New Roman" pitchFamily="-1" charset="0"/>
              <a:cs typeface="Times New Roman" pitchFamily="-1" charset="0"/>
            </a:endParaRPr>
          </a:p>
          <a:p>
            <a:pPr eaLnBrk="0" hangingPunct="0"/>
            <a:r>
              <a:rPr lang="en-US" dirty="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Plan ahead</a:t>
            </a:r>
          </a:p>
          <a:p>
            <a:pPr eaLnBrk="0" hangingPunct="0"/>
            <a:r>
              <a:rPr lang="en-US" dirty="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Walk directly to destination </a:t>
            </a:r>
          </a:p>
          <a:p>
            <a:pPr eaLnBrk="0" hangingPunct="0"/>
            <a:endParaRPr lang="en-US" i="1" dirty="0">
              <a:solidFill>
                <a:srgbClr val="000000"/>
              </a:solidFill>
              <a:ea typeface="Times New Roman" pitchFamily="-1" charset="0"/>
              <a:cs typeface="Times New Roman" pitchFamily="-1" charset="0"/>
            </a:endParaRPr>
          </a:p>
          <a:p>
            <a:pPr eaLnBrk="0" hangingPunct="0"/>
            <a:r>
              <a:rPr lang="en-US" i="1" dirty="0" err="1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Ho’ihi</a:t>
            </a:r>
            <a:r>
              <a:rPr lang="en-US" i="1" dirty="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:  </a:t>
            </a:r>
            <a:r>
              <a:rPr lang="en-US" dirty="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Be Respectful</a:t>
            </a:r>
            <a:r>
              <a:rPr lang="en-US" i="1" dirty="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 </a:t>
            </a:r>
            <a:endParaRPr lang="en-US" dirty="0">
              <a:solidFill>
                <a:srgbClr val="000000"/>
              </a:solidFill>
              <a:ea typeface="Times New Roman" pitchFamily="-1" charset="0"/>
              <a:cs typeface="Times New Roman" pitchFamily="-1" charset="0"/>
            </a:endParaRPr>
          </a:p>
          <a:p>
            <a:pPr eaLnBrk="0" hangingPunct="0"/>
            <a:r>
              <a:rPr lang="en-US" dirty="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Walk quietly when classes are in session</a:t>
            </a:r>
          </a:p>
          <a:p>
            <a:pPr eaLnBrk="0" hangingPunct="0"/>
            <a:endParaRPr lang="en-US" i="1" dirty="0">
              <a:solidFill>
                <a:srgbClr val="000000"/>
              </a:solidFill>
              <a:ea typeface="Times New Roman" pitchFamily="-1" charset="0"/>
              <a:cs typeface="Times New Roman" pitchFamily="-1" charset="0"/>
            </a:endParaRPr>
          </a:p>
          <a:p>
            <a:pPr eaLnBrk="0" hangingPunct="0"/>
            <a:r>
              <a:rPr lang="en-US" i="1" dirty="0" err="1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Laulima</a:t>
            </a:r>
            <a:r>
              <a:rPr lang="en-US" i="1" dirty="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: </a:t>
            </a:r>
            <a:r>
              <a:rPr lang="en-US" dirty="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Be Cooperative</a:t>
            </a:r>
          </a:p>
          <a:p>
            <a:pPr eaLnBrk="0" hangingPunct="0"/>
            <a:r>
              <a:rPr lang="en-US" dirty="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Keep movement flowing</a:t>
            </a:r>
          </a:p>
          <a:p>
            <a:pPr eaLnBrk="0" hangingPunct="0"/>
            <a:r>
              <a:rPr lang="en-US" dirty="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Share equipment and play space</a:t>
            </a:r>
          </a:p>
          <a:p>
            <a:endParaRPr lang="en-US" i="1" dirty="0">
              <a:solidFill>
                <a:srgbClr val="000000"/>
              </a:solidFill>
              <a:ea typeface="Times New Roman" pitchFamily="-1" charset="0"/>
              <a:cs typeface="Times New Roman" pitchFamily="-1" charset="0"/>
            </a:endParaRPr>
          </a:p>
          <a:p>
            <a:r>
              <a:rPr lang="en-US" i="1" dirty="0" err="1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Malama</a:t>
            </a:r>
            <a:r>
              <a:rPr lang="en-US" i="1" dirty="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: </a:t>
            </a:r>
            <a:r>
              <a:rPr lang="en-US" dirty="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Be Safe</a:t>
            </a:r>
          </a:p>
          <a:p>
            <a:r>
              <a:rPr lang="en-US" dirty="0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Walk at all times</a:t>
            </a:r>
          </a:p>
        </p:txBody>
      </p:sp>
      <p:sp>
        <p:nvSpPr>
          <p:cNvPr id="117766" name="Rectangle 6"/>
          <p:cNvSpPr>
            <a:spLocks noChangeArrowheads="1"/>
          </p:cNvSpPr>
          <p:nvPr/>
        </p:nvSpPr>
        <p:spPr bwMode="auto">
          <a:xfrm>
            <a:off x="82550" y="6505575"/>
            <a:ext cx="2449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King Kaumualii on Kauai </a:t>
            </a:r>
          </a:p>
        </p:txBody>
      </p:sp>
    </p:spTree>
    <p:extLst>
      <p:ext uri="{BB962C8B-B14F-4D97-AF65-F5344CB8AC3E}">
        <p14:creationId xmlns:p14="http://schemas.microsoft.com/office/powerpoint/2010/main" val="1633402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a964.g.akamaitech.net/7/964/34/f41fa40cfd7925/school.discovery.com/clipart/images/foodpyr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962400"/>
            <a:ext cx="24638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3" descr="http://a964.g.akamaitech.net/7/964/34/875e7cebf3e2c9/school.discovery.com/clipart/images/foodriv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2667000"/>
            <a:ext cx="27432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228600" y="10271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-1" charset="0"/>
            </a:endParaRPr>
          </a:p>
        </p:txBody>
      </p:sp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2605088" y="533400"/>
            <a:ext cx="3795712" cy="556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i="1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Kuleana:  </a:t>
            </a:r>
            <a:r>
              <a:rPr lang="en-US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Be Responsible</a:t>
            </a:r>
          </a:p>
          <a:p>
            <a:pPr eaLnBrk="0" hangingPunct="0"/>
            <a:r>
              <a:rPr lang="en-US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Have lunch card ready </a:t>
            </a:r>
          </a:p>
          <a:p>
            <a:pPr eaLnBrk="0" hangingPunct="0"/>
            <a:r>
              <a:rPr lang="en-US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Be orderly in all lines</a:t>
            </a:r>
          </a:p>
          <a:p>
            <a:pPr eaLnBrk="0" hangingPunct="0"/>
            <a:endParaRPr lang="en-US" i="1">
              <a:solidFill>
                <a:srgbClr val="000000"/>
              </a:solidFill>
              <a:ea typeface="Times New Roman" pitchFamily="-1" charset="0"/>
              <a:cs typeface="Times New Roman" pitchFamily="-1" charset="0"/>
            </a:endParaRPr>
          </a:p>
          <a:p>
            <a:pPr eaLnBrk="0" hangingPunct="0"/>
            <a:r>
              <a:rPr lang="en-US" i="1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Ho’ihi:  </a:t>
            </a:r>
            <a:r>
              <a:rPr lang="en-US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Be Respectful</a:t>
            </a:r>
            <a:r>
              <a:rPr lang="en-US" i="1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 </a:t>
            </a:r>
            <a:endParaRPr lang="en-US">
              <a:solidFill>
                <a:srgbClr val="000000"/>
              </a:solidFill>
              <a:ea typeface="Times New Roman" pitchFamily="-1" charset="0"/>
              <a:cs typeface="Times New Roman" pitchFamily="-1" charset="0"/>
            </a:endParaRPr>
          </a:p>
          <a:p>
            <a:pPr eaLnBrk="0" hangingPunct="0"/>
            <a:r>
              <a:rPr lang="en-US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Use proper table manners </a:t>
            </a:r>
          </a:p>
          <a:p>
            <a:pPr eaLnBrk="0" hangingPunct="0"/>
            <a:r>
              <a:rPr lang="en-US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Eat your own food</a:t>
            </a:r>
          </a:p>
          <a:p>
            <a:endParaRPr lang="en-US" i="1">
              <a:solidFill>
                <a:srgbClr val="000000"/>
              </a:solidFill>
              <a:ea typeface="Times New Roman" pitchFamily="-1" charset="0"/>
              <a:cs typeface="Times New Roman" pitchFamily="-1" charset="0"/>
            </a:endParaRPr>
          </a:p>
          <a:p>
            <a:r>
              <a:rPr lang="en-US" i="1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Laulima: </a:t>
            </a:r>
            <a:r>
              <a:rPr lang="en-US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Be Cooperative</a:t>
            </a:r>
          </a:p>
          <a:p>
            <a:r>
              <a:rPr lang="en-US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Wait patiently/ quietly</a:t>
            </a:r>
          </a:p>
          <a:p>
            <a:endParaRPr lang="en-US" i="1">
              <a:solidFill>
                <a:srgbClr val="000000"/>
              </a:solidFill>
              <a:ea typeface="Times New Roman" pitchFamily="-1" charset="0"/>
              <a:cs typeface="Times New Roman" pitchFamily="-1" charset="0"/>
            </a:endParaRPr>
          </a:p>
          <a:p>
            <a:r>
              <a:rPr lang="en-US" i="1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Malama: </a:t>
            </a:r>
            <a:r>
              <a:rPr lang="en-US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Be Safe</a:t>
            </a:r>
          </a:p>
          <a:p>
            <a:r>
              <a:rPr lang="en-US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Walk at all times</a:t>
            </a:r>
          </a:p>
          <a:p>
            <a:r>
              <a:rPr lang="en-US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Wash hands </a:t>
            </a:r>
          </a:p>
          <a:p>
            <a:r>
              <a:rPr lang="en-US">
                <a:solidFill>
                  <a:srgbClr val="000000"/>
                </a:solidFill>
                <a:ea typeface="Times New Roman" pitchFamily="-1" charset="0"/>
                <a:cs typeface="Times New Roman" pitchFamily="-1" charset="0"/>
              </a:rPr>
              <a:t>Chew food well; don’t rush</a:t>
            </a:r>
            <a:endParaRPr lang="en-US">
              <a:solidFill>
                <a:srgbClr val="000000"/>
              </a:solidFill>
              <a:latin typeface="Times New Roman" pitchFamily="-1" charset="0"/>
              <a:ea typeface="Times New Roman" pitchFamily="-1" charset="0"/>
              <a:cs typeface="Times New Roman" pitchFamily="-1" charset="0"/>
            </a:endParaRPr>
          </a:p>
        </p:txBody>
      </p:sp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228600" y="2438400"/>
            <a:ext cx="2139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Cafeteria</a:t>
            </a:r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82550" y="6505575"/>
            <a:ext cx="2449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00"/>
                </a:solidFill>
                <a:ea typeface="Arial" pitchFamily="-1" charset="0"/>
                <a:cs typeface="Arial" pitchFamily="-1" charset="0"/>
              </a:rPr>
              <a:t>King Kaumualii on Kauai </a:t>
            </a:r>
          </a:p>
        </p:txBody>
      </p:sp>
    </p:spTree>
    <p:extLst>
      <p:ext uri="{BB962C8B-B14F-4D97-AF65-F5344CB8AC3E}">
        <p14:creationId xmlns:p14="http://schemas.microsoft.com/office/powerpoint/2010/main" val="1992149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>
                <a:solidFill>
                  <a:schemeClr val="tx1"/>
                </a:solidFill>
                <a:ea typeface="ＭＳ Ｐゴシック" pitchFamily="-108" charset="-128"/>
                <a:cs typeface="ＭＳ Ｐゴシック" pitchFamily="-108" charset="-128"/>
              </a:rPr>
              <a:t>…and in Massachusetts</a:t>
            </a:r>
          </a:p>
        </p:txBody>
      </p:sp>
      <p:pic>
        <p:nvPicPr>
          <p:cNvPr id="123907" name="Picture 3" descr="Picture 015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54163" y="1189038"/>
            <a:ext cx="6034087" cy="4525962"/>
          </a:xfrm>
          <a:noFill/>
        </p:spPr>
      </p:pic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457200" y="571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Norrback Ave. School</a:t>
            </a:r>
            <a:br>
              <a:rPr lang="en-US" sz="3200">
                <a:solidFill>
                  <a:srgbClr val="FF0000"/>
                </a:solidFill>
              </a:rPr>
            </a:br>
            <a:r>
              <a:rPr lang="en-US" sz="3200">
                <a:solidFill>
                  <a:srgbClr val="FF0000"/>
                </a:solidFill>
              </a:rPr>
              <a:t>Cafeteria Yacker Tracker</a:t>
            </a:r>
          </a:p>
        </p:txBody>
      </p:sp>
    </p:spTree>
    <p:extLst>
      <p:ext uri="{BB962C8B-B14F-4D97-AF65-F5344CB8AC3E}">
        <p14:creationId xmlns:p14="http://schemas.microsoft.com/office/powerpoint/2010/main" val="160505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6" name="Picture 2" descr="Pictures pbis 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425" y="866775"/>
            <a:ext cx="767715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0000"/>
                </a:solidFill>
              </a:rPr>
              <a:t>In Massachusetts, we also care about… </a:t>
            </a:r>
          </a:p>
        </p:txBody>
      </p:sp>
    </p:spTree>
    <p:extLst>
      <p:ext uri="{BB962C8B-B14F-4D97-AF65-F5344CB8AC3E}">
        <p14:creationId xmlns:p14="http://schemas.microsoft.com/office/powerpoint/2010/main" val="205361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66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48400"/>
            <a:ext cx="8229600" cy="6096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Norrback Ave. School</a:t>
            </a:r>
          </a:p>
        </p:txBody>
      </p:sp>
      <p:pic>
        <p:nvPicPr>
          <p:cNvPr id="126979" name="Picture 3" descr="Picture 01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552450"/>
            <a:ext cx="7772400" cy="5829300"/>
          </a:xfrm>
          <a:noFill/>
        </p:spPr>
      </p:pic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</a:rPr>
              <a:t>In MA, we consider diverse reading abilities… </a:t>
            </a:r>
          </a:p>
        </p:txBody>
      </p:sp>
    </p:spTree>
    <p:extLst>
      <p:ext uri="{BB962C8B-B14F-4D97-AF65-F5344CB8AC3E}">
        <p14:creationId xmlns:p14="http://schemas.microsoft.com/office/powerpoint/2010/main" val="72890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MVC-003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200150"/>
            <a:ext cx="69342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1219200" y="685800"/>
            <a:ext cx="6934200" cy="641350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Expected behaviors are visible</a:t>
            </a: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76200" y="6400800"/>
            <a:ext cx="4565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Times New Roman" pitchFamily="-1" charset="0"/>
              </a:rPr>
              <a:t>Sirrine Elementary June 8, 2004 SC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0000"/>
                </a:solidFill>
              </a:rPr>
              <a:t>In a South Carolina Elementary School </a:t>
            </a:r>
          </a:p>
        </p:txBody>
      </p:sp>
    </p:spTree>
    <p:extLst>
      <p:ext uri="{BB962C8B-B14F-4D97-AF65-F5344CB8AC3E}">
        <p14:creationId xmlns:p14="http://schemas.microsoft.com/office/powerpoint/2010/main" val="1428939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0"/>
            <a:ext cx="5148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>
                <a:solidFill>
                  <a:srgbClr val="000000"/>
                </a:solidFill>
              </a:rPr>
              <a:t>And people say high schools are different…</a:t>
            </a:r>
          </a:p>
        </p:txBody>
      </p:sp>
    </p:spTree>
    <p:extLst>
      <p:ext uri="{BB962C8B-B14F-4D97-AF65-F5344CB8AC3E}">
        <p14:creationId xmlns:p14="http://schemas.microsoft.com/office/powerpoint/2010/main" val="847950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F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1905000" cy="1981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 smtClean="0">
                <a:solidFill>
                  <a:srgbClr val="000000"/>
                </a:solidFill>
                <a:latin typeface="Franklin Gothic Medium"/>
              </a:rPr>
              <a:t>20-30 min</a:t>
            </a:r>
            <a:endParaRPr lang="en-US" sz="22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200" dirty="0">
                <a:solidFill>
                  <a:srgbClr val="000000"/>
                </a:solidFill>
              </a:rPr>
              <a:t>    </a:t>
            </a:r>
            <a:r>
              <a:rPr lang="en-US" sz="2200" dirty="0" smtClean="0">
                <a:solidFill>
                  <a:srgbClr val="000000"/>
                </a:solidFill>
              </a:rPr>
              <a:t>(independent)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0B6FC6"/>
                </a:solidFill>
              </a:rPr>
              <a:t>Self Assess:</a:t>
            </a:r>
            <a:r>
              <a:rPr lang="en-US" sz="4000" b="1" dirty="0">
                <a:solidFill>
                  <a:srgbClr val="0B6FC6"/>
                </a:solidFill>
              </a:rPr>
              <a:t/>
            </a:r>
            <a:br>
              <a:rPr lang="en-US" sz="4000" b="1" dirty="0">
                <a:solidFill>
                  <a:srgbClr val="0B6FC6"/>
                </a:solidFill>
              </a:rPr>
            </a:br>
            <a:r>
              <a:rPr lang="en-US" sz="3200" b="1" dirty="0" smtClean="0">
                <a:solidFill>
                  <a:srgbClr val="0B6FC6"/>
                </a:solidFill>
              </a:rPr>
              <a:t>Baseline Knowledge/Skill of Training PBIS</a:t>
            </a:r>
            <a:endParaRPr lang="en-US" sz="4000" b="1" i="1" dirty="0">
              <a:solidFill>
                <a:srgbClr val="0B6FC6"/>
              </a:solidFill>
            </a:endParaRPr>
          </a:p>
        </p:txBody>
      </p:sp>
      <p:sp>
        <p:nvSpPr>
          <p:cNvPr id="139268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600200"/>
            <a:ext cx="6477000" cy="47244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Go to nepbis.org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Log in and click on trainer tab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Complete </a:t>
            </a:r>
            <a:r>
              <a:rPr lang="en-US" sz="2400" b="1" i="1" dirty="0" smtClean="0">
                <a:latin typeface="+mj-lt"/>
              </a:rPr>
              <a:t>baseline</a:t>
            </a:r>
            <a:r>
              <a:rPr lang="en-US" sz="2400" dirty="0" smtClean="0"/>
              <a:t> knowledge/skill self-assessment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You will see this (or a similar) self-assessment throughout the year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21771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35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2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9065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sp>
        <p:nvSpPr>
          <p:cNvPr id="13209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686800" cy="39624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Provide students with </a:t>
            </a:r>
            <a:r>
              <a:rPr lang="en-US" b="1" dirty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</a:rPr>
              <a:t>visual prompts</a:t>
            </a:r>
            <a:r>
              <a:rPr lang="en-US" dirty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(e.g., posters, illustrations, </a:t>
            </a:r>
            <a:r>
              <a:rPr lang="en-US" dirty="0" err="1">
                <a:ea typeface="ＭＳ Ｐゴシック" pitchFamily="-108" charset="-128"/>
                <a:cs typeface="ＭＳ Ｐゴシック" pitchFamily="-108" charset="-128"/>
              </a:rPr>
              <a:t>etc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).</a:t>
            </a:r>
          </a:p>
          <a:p>
            <a:pPr eaLnBrk="1" hangingPunct="1"/>
            <a:endParaRPr lang="en-US" sz="10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Use </a:t>
            </a:r>
            <a:r>
              <a:rPr lang="en-US" b="1" dirty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</a:rPr>
              <a:t>pre-corrections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, which include “verbal reminders, behavioral rehearsals, or demonstrations of rule-following or socially appropriate behaviors that are presented in or before settings were problem behavior is likely” </a:t>
            </a: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(Colvin, </a:t>
            </a:r>
            <a:r>
              <a:rPr lang="en-US" sz="2400" dirty="0" err="1">
                <a:ea typeface="ＭＳ Ｐゴシック" pitchFamily="-108" charset="-128"/>
                <a:cs typeface="ＭＳ Ｐゴシック" pitchFamily="-108" charset="-128"/>
              </a:rPr>
              <a:t>Sugai</a:t>
            </a: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, Good, Lee, 1997)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.</a:t>
            </a:r>
          </a:p>
          <a:p>
            <a:pPr eaLnBrk="1" hangingPunct="1"/>
            <a:endParaRPr lang="en-US" b="1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09800" y="533400"/>
            <a:ext cx="67056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ranklin Gothic Medium"/>
              </a:rPr>
              <a:t> or </a:t>
            </a:r>
            <a:r>
              <a:rPr lang="en-US" sz="3000" b="1" dirty="0">
                <a:solidFill>
                  <a:srgbClr val="FFFFFF"/>
                </a:solidFill>
                <a:latin typeface="Franklin Gothic Medium"/>
              </a:rPr>
              <a:t>remind students of the rule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228600" y="0"/>
            <a:ext cx="2097088" cy="1649413"/>
            <a:chOff x="3670483" y="0"/>
            <a:chExt cx="2096597" cy="1649759"/>
          </a:xfrm>
          <a:solidFill>
            <a:srgbClr val="FFFFFF"/>
          </a:solidFill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3670483" y="0"/>
              <a:ext cx="2096597" cy="1649759"/>
            </a:xfrm>
            <a:prstGeom prst="ellipse">
              <a:avLst/>
            </a:prstGeom>
            <a:grpFill/>
            <a:ln w="38100" cmpd="sng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000">
                <a:solidFill>
                  <a:srgbClr val="008000"/>
                </a:solidFill>
                <a:latin typeface="Franklin Gothic Medium"/>
                <a:cs typeface=""/>
              </a:endParaRPr>
            </a:p>
          </p:txBody>
        </p:sp>
        <p:sp>
          <p:nvSpPr>
            <p:cNvPr id="11" name="Oval 4"/>
            <p:cNvSpPr/>
            <p:nvPr/>
          </p:nvSpPr>
          <p:spPr>
            <a:xfrm>
              <a:off x="3976799" y="241351"/>
              <a:ext cx="1483964" cy="11670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000">
                  <a:solidFill>
                    <a:srgbClr val="008000"/>
                  </a:solidFill>
                  <a:latin typeface="Franklin Gothic Medium"/>
                </a:rPr>
                <a:t>Prompt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204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-152400" y="139700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3822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In other words…</a:t>
            </a:r>
            <a:br>
              <a:rPr lang="en-US" sz="32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32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follow these key steps</a:t>
            </a:r>
          </a:p>
        </p:txBody>
      </p:sp>
      <p:grpSp>
        <p:nvGrpSpPr>
          <p:cNvPr id="4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>
            <a:blip r:embed="rId8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8303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06" y="457200"/>
            <a:ext cx="1142494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2133600" y="5181600"/>
            <a:ext cx="2133600" cy="1676400"/>
          </a:xfrm>
          <a:prstGeom prst="ellipse">
            <a:avLst/>
          </a:prstGeom>
          <a:solidFill>
            <a:srgbClr val="FFFF00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828800"/>
            <a:ext cx="8382000" cy="47244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Active Supervision </a:t>
            </a:r>
            <a:r>
              <a:rPr lang="en-US" sz="2000" dirty="0">
                <a:ea typeface="+mn-ea"/>
                <a:cs typeface="+mn-cs"/>
              </a:rPr>
              <a:t>(Colvin, </a:t>
            </a:r>
            <a:r>
              <a:rPr lang="en-US" sz="2000" dirty="0" err="1">
                <a:ea typeface="+mn-ea"/>
                <a:cs typeface="+mn-cs"/>
              </a:rPr>
              <a:t>Sugai</a:t>
            </a:r>
            <a:r>
              <a:rPr lang="en-US" sz="2000" dirty="0">
                <a:ea typeface="+mn-ea"/>
                <a:cs typeface="+mn-cs"/>
              </a:rPr>
              <a:t>, Good, Lee, 1997)</a:t>
            </a:r>
            <a:r>
              <a:rPr lang="en-US" dirty="0">
                <a:ea typeface="+mn-ea"/>
                <a:cs typeface="+mn-cs"/>
              </a:rPr>
              <a:t>: </a:t>
            </a:r>
          </a:p>
          <a:p>
            <a:pPr marL="2570163" lvl="6" indent="-280988">
              <a:defRPr/>
            </a:pPr>
            <a:r>
              <a:rPr lang="en-US" sz="3200" b="1" dirty="0">
                <a:solidFill>
                  <a:srgbClr val="008000"/>
                </a:solidFill>
              </a:rPr>
              <a:t>Move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/>
              <a:t>around</a:t>
            </a:r>
            <a:endParaRPr lang="en-US" sz="3200" dirty="0" smtClean="0"/>
          </a:p>
          <a:p>
            <a:pPr marL="2570163" lvl="6" indent="-280988">
              <a:defRPr/>
            </a:pPr>
            <a:endParaRPr lang="en-US" dirty="0" smtClean="0"/>
          </a:p>
          <a:p>
            <a:pPr marL="2570163" lvl="6" indent="-280988">
              <a:defRPr/>
            </a:pPr>
            <a:r>
              <a:rPr lang="en-US" sz="3200" dirty="0" smtClean="0"/>
              <a:t>Look </a:t>
            </a:r>
            <a:r>
              <a:rPr lang="en-US" sz="3200" dirty="0"/>
              <a:t>around (</a:t>
            </a:r>
            <a:r>
              <a:rPr lang="en-US" sz="3200" b="1" dirty="0">
                <a:solidFill>
                  <a:srgbClr val="008000"/>
                </a:solidFill>
              </a:rPr>
              <a:t>Scan</a:t>
            </a:r>
            <a:r>
              <a:rPr lang="en-US" sz="3200" dirty="0"/>
              <a:t>)</a:t>
            </a:r>
            <a:endParaRPr lang="en-US" sz="3200" dirty="0" smtClean="0"/>
          </a:p>
          <a:p>
            <a:pPr marL="2570163" lvl="6" indent="-280988">
              <a:defRPr/>
            </a:pPr>
            <a:endParaRPr lang="en-US" b="1" dirty="0" smtClean="0">
              <a:solidFill>
                <a:srgbClr val="3366FF"/>
              </a:solidFill>
            </a:endParaRPr>
          </a:p>
          <a:p>
            <a:pPr marL="2570163" lvl="6" indent="-280988">
              <a:defRPr/>
            </a:pPr>
            <a:r>
              <a:rPr lang="en-US" sz="3200" b="1" dirty="0" smtClean="0">
                <a:solidFill>
                  <a:srgbClr val="008000"/>
                </a:solidFill>
              </a:rPr>
              <a:t>Interact </a:t>
            </a:r>
            <a:r>
              <a:rPr lang="en-US" sz="3200" dirty="0"/>
              <a:t>with </a:t>
            </a:r>
            <a:r>
              <a:rPr lang="en-US" sz="3200" dirty="0" smtClean="0"/>
              <a:t>students</a:t>
            </a:r>
          </a:p>
          <a:p>
            <a:pPr marL="3027363" lvl="8" indent="-280988">
              <a:defRPr/>
            </a:pPr>
            <a:r>
              <a:rPr lang="en-US" sz="3200" dirty="0" smtClean="0"/>
              <a:t>Reinforce</a:t>
            </a:r>
          </a:p>
          <a:p>
            <a:pPr marL="3027363" lvl="8" indent="-280988">
              <a:defRPr/>
            </a:pPr>
            <a:r>
              <a:rPr lang="en-US" sz="3200" dirty="0" smtClean="0"/>
              <a:t>Correct</a:t>
            </a:r>
          </a:p>
          <a:p>
            <a:pPr eaLnBrk="1" hangingPunct="1">
              <a:defRPr/>
            </a:pPr>
            <a:endParaRPr lang="en-US" sz="900" dirty="0">
              <a:ea typeface="+mn-ea"/>
              <a:cs typeface="+mn-cs"/>
            </a:endParaRPr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2209800" y="533400"/>
            <a:ext cx="69342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ranklin Gothic Medium"/>
              </a:rPr>
              <a:t> students</a:t>
            </a:r>
            <a:r>
              <a:rPr lang="en-US" sz="3000" b="1" dirty="0">
                <a:solidFill>
                  <a:srgbClr val="FFFFFF"/>
                </a:solidFill>
                <a:latin typeface="Franklin Gothic Medium"/>
              </a:rPr>
              <a:t>’ behavior in natural context</a:t>
            </a:r>
          </a:p>
        </p:txBody>
      </p:sp>
      <p:grpSp>
        <p:nvGrpSpPr>
          <p:cNvPr id="133124" name="Group 5"/>
          <p:cNvGrpSpPr>
            <a:grpSpLocks/>
          </p:cNvGrpSpPr>
          <p:nvPr/>
        </p:nvGrpSpPr>
        <p:grpSpPr bwMode="auto">
          <a:xfrm>
            <a:off x="228600" y="0"/>
            <a:ext cx="2097088" cy="1649413"/>
            <a:chOff x="3670483" y="0"/>
            <a:chExt cx="2096597" cy="1649759"/>
          </a:xfrm>
          <a:solidFill>
            <a:schemeClr val="bg1"/>
          </a:solidFill>
        </p:grpSpPr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3670483" y="0"/>
              <a:ext cx="2096597" cy="1649759"/>
            </a:xfrm>
            <a:prstGeom prst="ellipse">
              <a:avLst/>
            </a:prstGeom>
            <a:grpFill/>
            <a:ln w="38100" cmpd="sng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000">
                <a:solidFill>
                  <a:srgbClr val="008000"/>
                </a:solidFill>
                <a:latin typeface="Franklin Gothic Medium"/>
                <a:cs typeface=""/>
              </a:endParaRPr>
            </a:p>
          </p:txBody>
        </p:sp>
        <p:sp>
          <p:nvSpPr>
            <p:cNvPr id="8" name="Oval 4"/>
            <p:cNvSpPr/>
            <p:nvPr/>
          </p:nvSpPr>
          <p:spPr>
            <a:xfrm>
              <a:off x="3976799" y="241351"/>
              <a:ext cx="1483964" cy="11670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000">
                  <a:solidFill>
                    <a:srgbClr val="008000"/>
                  </a:solidFill>
                  <a:latin typeface="Franklin Gothic Medium"/>
                </a:rPr>
                <a:t>Monitor</a:t>
              </a:r>
            </a:p>
          </p:txBody>
        </p:sp>
      </p:grpSp>
      <p:pic>
        <p:nvPicPr>
          <p:cNvPr id="97285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4495800"/>
            <a:ext cx="1671638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124200"/>
            <a:ext cx="17653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0" name="Content Placeholder 3"/>
            <p:cNvPicPr>
              <a:picLocks noChangeAspect="1"/>
            </p:cNvPicPr>
            <p:nvPr/>
          </p:nvPicPr>
          <p:blipFill>
            <a:blip r:embed="rId4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9065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39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-152400" y="139700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3822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sz="32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In other words…</a:t>
            </a:r>
            <a:br>
              <a:rPr lang="en-US" sz="32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3200" b="1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follow these key steps</a:t>
            </a:r>
          </a:p>
        </p:txBody>
      </p:sp>
      <p:grpSp>
        <p:nvGrpSpPr>
          <p:cNvPr id="4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>
            <a:blip r:embed="rId8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8303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06" y="457200"/>
            <a:ext cx="1142494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1371600" y="2819400"/>
            <a:ext cx="2133600" cy="1676400"/>
          </a:xfrm>
          <a:prstGeom prst="ellipse">
            <a:avLst/>
          </a:prstGeom>
          <a:solidFill>
            <a:srgbClr val="FFFF00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38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Collect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Are rules being followed?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there are errors,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b="1" dirty="0">
                <a:solidFill>
                  <a:srgbClr val="008000"/>
                </a:solidFill>
              </a:rPr>
              <a:t>who</a:t>
            </a:r>
            <a:r>
              <a:rPr lang="en-US" sz="2200" b="1" dirty="0">
                <a:solidFill>
                  <a:srgbClr val="3366FF"/>
                </a:solidFill>
              </a:rPr>
              <a:t> </a:t>
            </a:r>
            <a:r>
              <a:rPr lang="en-US" sz="2200" dirty="0"/>
              <a:t>is making them?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b="1" dirty="0">
                <a:solidFill>
                  <a:srgbClr val="008000"/>
                </a:solidFill>
              </a:rPr>
              <a:t>where</a:t>
            </a:r>
            <a:r>
              <a:rPr lang="en-US" sz="2200" b="1" dirty="0">
                <a:solidFill>
                  <a:srgbClr val="3366FF"/>
                </a:solidFill>
              </a:rPr>
              <a:t> </a:t>
            </a:r>
            <a:r>
              <a:rPr lang="en-US" sz="2200" dirty="0"/>
              <a:t>are the errors occurring?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b="1" dirty="0">
                <a:solidFill>
                  <a:srgbClr val="008000"/>
                </a:solidFill>
              </a:rPr>
              <a:t>what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/>
              <a:t>kind of errors are being made?</a:t>
            </a:r>
          </a:p>
          <a:p>
            <a:pPr eaLnBrk="1" hangingPunct="1">
              <a:lnSpc>
                <a:spcPct val="90000"/>
              </a:lnSpc>
            </a:pPr>
            <a:endParaRPr lang="en-US" sz="12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Summarize data (look for patterns)</a:t>
            </a:r>
          </a:p>
          <a:p>
            <a:pPr eaLnBrk="1" hangingPunct="1">
              <a:lnSpc>
                <a:spcPct val="90000"/>
              </a:lnSpc>
            </a:pPr>
            <a:endParaRPr lang="en-US" sz="12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Use data to make decisions</a:t>
            </a:r>
          </a:p>
        </p:txBody>
      </p:sp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2209800" y="533400"/>
            <a:ext cx="67056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ranklin Gothic Medium"/>
              </a:rPr>
              <a:t> the </a:t>
            </a:r>
            <a:r>
              <a:rPr lang="en-US" sz="3000" b="1" dirty="0">
                <a:solidFill>
                  <a:srgbClr val="FFFFFF"/>
                </a:solidFill>
                <a:latin typeface="Franklin Gothic Medium"/>
              </a:rPr>
              <a:t>effect of instruction</a:t>
            </a:r>
          </a:p>
        </p:txBody>
      </p:sp>
      <p:grpSp>
        <p:nvGrpSpPr>
          <p:cNvPr id="136196" name="Group 4"/>
          <p:cNvGrpSpPr>
            <a:grpSpLocks/>
          </p:cNvGrpSpPr>
          <p:nvPr/>
        </p:nvGrpSpPr>
        <p:grpSpPr bwMode="auto">
          <a:xfrm>
            <a:off x="228600" y="0"/>
            <a:ext cx="2097088" cy="1649413"/>
            <a:chOff x="3670483" y="0"/>
            <a:chExt cx="2096597" cy="1649759"/>
          </a:xfrm>
          <a:solidFill>
            <a:schemeClr val="bg1"/>
          </a:solidFill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670483" y="0"/>
              <a:ext cx="2096597" cy="1649759"/>
            </a:xfrm>
            <a:prstGeom prst="ellipse">
              <a:avLst/>
            </a:prstGeom>
            <a:grpFill/>
            <a:ln w="9525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000">
                <a:solidFill>
                  <a:srgbClr val="008000"/>
                </a:solidFill>
                <a:latin typeface="Franklin Gothic Medium"/>
                <a:cs typeface=""/>
              </a:endParaRPr>
            </a:p>
          </p:txBody>
        </p:sp>
        <p:sp>
          <p:nvSpPr>
            <p:cNvPr id="7" name="Oval 4"/>
            <p:cNvSpPr/>
            <p:nvPr/>
          </p:nvSpPr>
          <p:spPr>
            <a:xfrm>
              <a:off x="3976799" y="241351"/>
              <a:ext cx="1483964" cy="11670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000" dirty="0">
                  <a:solidFill>
                    <a:srgbClr val="008000"/>
                  </a:solidFill>
                  <a:latin typeface="Franklin Gothic Medium"/>
                </a:rPr>
                <a:t>Evaluate</a:t>
              </a:r>
            </a:p>
          </p:txBody>
        </p:sp>
      </p:grpSp>
      <p:grpSp>
        <p:nvGrpSpPr>
          <p:cNvPr id="8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2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9065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585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Collect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Are we doing what we said we’d do?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/>
              <a:t>How will we support lessons taught within routines?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/>
              <a:t>How will we know when lessons are taught?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/>
              <a:t>How will we know when and where we might need boosters? </a:t>
            </a:r>
          </a:p>
          <a:p>
            <a:pPr eaLnBrk="1" hangingPunct="1">
              <a:lnSpc>
                <a:spcPct val="90000"/>
              </a:lnSpc>
            </a:pPr>
            <a:endParaRPr lang="en-US" sz="12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Summarize data (look for patterns)</a:t>
            </a:r>
          </a:p>
          <a:p>
            <a:pPr eaLnBrk="1" hangingPunct="1">
              <a:lnSpc>
                <a:spcPct val="90000"/>
              </a:lnSpc>
            </a:pPr>
            <a:endParaRPr lang="en-US" sz="12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Use data to make decisions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09800" y="533400"/>
            <a:ext cx="67056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ranklin Gothic Medium"/>
              </a:rPr>
              <a:t> the fidelity of implementation</a:t>
            </a:r>
            <a:endParaRPr lang="en-US" sz="3000" b="1" dirty="0">
              <a:solidFill>
                <a:srgbClr val="FFFFFF"/>
              </a:solidFill>
              <a:latin typeface="Franklin Gothic Medium"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228600" y="0"/>
            <a:ext cx="2097088" cy="1649413"/>
            <a:chOff x="3670483" y="0"/>
            <a:chExt cx="2096597" cy="1649759"/>
          </a:xfrm>
          <a:solidFill>
            <a:schemeClr val="bg1"/>
          </a:solidFill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3670483" y="0"/>
              <a:ext cx="2096597" cy="1649759"/>
            </a:xfrm>
            <a:prstGeom prst="ellipse">
              <a:avLst/>
            </a:prstGeom>
            <a:grpFill/>
            <a:ln w="9525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000">
                <a:solidFill>
                  <a:srgbClr val="008000"/>
                </a:solidFill>
                <a:latin typeface="Franklin Gothic Medium"/>
                <a:cs typeface=""/>
              </a:endParaRPr>
            </a:p>
          </p:txBody>
        </p:sp>
        <p:sp>
          <p:nvSpPr>
            <p:cNvPr id="11" name="Oval 4"/>
            <p:cNvSpPr/>
            <p:nvPr/>
          </p:nvSpPr>
          <p:spPr>
            <a:xfrm>
              <a:off x="3976799" y="241351"/>
              <a:ext cx="1483964" cy="11670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000" dirty="0">
                  <a:solidFill>
                    <a:srgbClr val="008000"/>
                  </a:solidFill>
                  <a:latin typeface="Franklin Gothic Medium"/>
                </a:rPr>
                <a:t>Evaluate</a:t>
              </a:r>
            </a:p>
          </p:txBody>
        </p:sp>
      </p:grpSp>
      <p:grpSp>
        <p:nvGrpSpPr>
          <p:cNvPr id="7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9065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484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-152400" y="139700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3822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A lesson plan that puts all of this together…</a:t>
            </a:r>
            <a:endParaRPr lang="en-US" sz="3200" b="1" dirty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grpSp>
        <p:nvGrpSpPr>
          <p:cNvPr id="4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>
            <a:blip r:embed="rId8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36933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18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99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0"/>
            <a:ext cx="579120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 rot="16200000">
            <a:off x="-2895600" y="2890392"/>
            <a:ext cx="6858000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0000"/>
                </a:solidFill>
                <a:ea typeface="ＭＳ Ｐゴシック" pitchFamily="34" charset="-128"/>
                <a:cs typeface="ＭＳ Ｐゴシック" pitchFamily="34" charset="-128"/>
              </a:rPr>
              <a:t>A lesson plan that prompts the critical features just described:</a:t>
            </a:r>
            <a:endParaRPr lang="en-US" sz="3200" dirty="0">
              <a:solidFill>
                <a:srgbClr val="333300"/>
              </a:solidFill>
              <a:ea typeface="ＭＳ Ｐゴシック" pitchFamily="34" charset="-128"/>
              <a:cs typeface="ＭＳ Ｐゴシック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5530057" y="3244056"/>
            <a:ext cx="6858000" cy="369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</a:rPr>
              <a:t>Simonsen, Myers, Everett, </a:t>
            </a:r>
            <a:r>
              <a:rPr lang="en-US" sz="1800" dirty="0" err="1">
                <a:solidFill>
                  <a:srgbClr val="000000"/>
                </a:solidFill>
              </a:rPr>
              <a:t>Sugai</a:t>
            </a:r>
            <a:r>
              <a:rPr lang="en-US" sz="1800" dirty="0">
                <a:solidFill>
                  <a:srgbClr val="000000"/>
                </a:solidFill>
              </a:rPr>
              <a:t>, Spencer, &amp; </a:t>
            </a:r>
            <a:r>
              <a:rPr lang="en-US" sz="1800" dirty="0" err="1">
                <a:solidFill>
                  <a:srgbClr val="000000"/>
                </a:solidFill>
              </a:rPr>
              <a:t>LaBreck</a:t>
            </a:r>
            <a:r>
              <a:rPr lang="en-US" sz="1800" dirty="0">
                <a:solidFill>
                  <a:srgbClr val="000000"/>
                </a:solidFill>
              </a:rPr>
              <a:t> (2012)</a:t>
            </a:r>
            <a:endParaRPr lang="en-US" sz="1800" dirty="0">
              <a:solidFill>
                <a:srgbClr val="3333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5181599"/>
            <a:ext cx="9144000" cy="1676401"/>
            <a:chOff x="0" y="5181599"/>
            <a:chExt cx="9144000" cy="1676401"/>
          </a:xfrm>
        </p:grpSpPr>
        <p:sp>
          <p:nvSpPr>
            <p:cNvPr id="9" name="Rounded Rectangle 8"/>
            <p:cNvSpPr/>
            <p:nvPr/>
          </p:nvSpPr>
          <p:spPr>
            <a:xfrm>
              <a:off x="0" y="5181600"/>
              <a:ext cx="9144000" cy="16764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5400" b="1" dirty="0" smtClean="0">
                  <a:solidFill>
                    <a:srgbClr val="000000"/>
                  </a:solidFill>
                </a:rPr>
                <a:t>   </a:t>
              </a:r>
              <a:r>
                <a:rPr lang="en-US" sz="5400" b="1" dirty="0">
                  <a:solidFill>
                    <a:srgbClr val="000000"/>
                  </a:solidFill>
                </a:rPr>
                <a:t>S</a:t>
              </a:r>
              <a:r>
                <a:rPr lang="en-US" sz="5400" b="1" dirty="0" smtClean="0">
                  <a:solidFill>
                    <a:srgbClr val="000000"/>
                  </a:solidFill>
                </a:rPr>
                <a:t>ee Appendix </a:t>
              </a:r>
              <a:r>
                <a:rPr lang="en-US" sz="5400" b="1" dirty="0">
                  <a:solidFill>
                    <a:srgbClr val="008000"/>
                  </a:solidFill>
                </a:rPr>
                <a:t>I</a:t>
              </a:r>
            </a:p>
          </p:txBody>
        </p:sp>
        <p:pic>
          <p:nvPicPr>
            <p:cNvPr id="7" name="Content Placeholder 3"/>
            <p:cNvPicPr>
              <a:picLocks noChangeAspect="1"/>
            </p:cNvPicPr>
            <p:nvPr/>
          </p:nvPicPr>
          <p:blipFill>
            <a:blip r:embed="rId4"/>
            <a:srcRect l="-14630" t="-1331" r="-15973" b="-5609"/>
            <a:stretch>
              <a:fillRect/>
            </a:stretch>
          </p:blipFill>
          <p:spPr bwMode="auto">
            <a:xfrm>
              <a:off x="7327220" y="51815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4643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5" name="Content Placeholder 3"/>
            <p:cNvPicPr>
              <a:picLocks noChangeAspect="1"/>
            </p:cNvPicPr>
            <p:nvPr/>
          </p:nvPicPr>
          <p:blipFill>
            <a:blip r:embed="rId2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9065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II.B.iv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6019800" cy="53340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Considerate 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of main school settings/contexts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Considerate of lessons that already exist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Specification of 2-3 observable, positive examples for each expectation within each setting/context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Teach social behavior like academic skill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Prompts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, reminders, or </a:t>
            </a:r>
            <a:r>
              <a:rPr lang="en-US" sz="2000" dirty="0" err="1">
                <a:ea typeface="ＭＳ Ｐゴシック" pitchFamily="-108" charset="-128"/>
                <a:cs typeface="ＭＳ Ｐゴシック" pitchFamily="-108" charset="-128"/>
              </a:rPr>
              <a:t>precorrections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 in natural context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Feedback 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in natural 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context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Schedule 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(add to PD calendar) for 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introducing teaching plan to staff and getting feedback on lesson plans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Schedule (add to school calendar) 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for initial instruction in natural/typical context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Schedule (add 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to school calendar) </a:t>
            </a: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for regular review, practice, and follow-up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000" dirty="0" smtClean="0">
                <a:ea typeface="ＭＳ Ｐゴシック" pitchFamily="-108" charset="-128"/>
                <a:cs typeface="ＭＳ Ｐゴシック" pitchFamily="-108" charset="-128"/>
              </a:rPr>
              <a:t>Procedures 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for identifying/supporting students whose behaviors do not respond to instruction</a:t>
            </a:r>
          </a:p>
          <a:p>
            <a:pPr eaLnBrk="1" hangingPunct="1">
              <a:spcAft>
                <a:spcPts val="600"/>
              </a:spcAft>
              <a:buFont typeface="Wingdings" charset="2"/>
              <a:buChar char="q"/>
            </a:pPr>
            <a:endParaRPr lang="en-US" sz="20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spcAft>
                <a:spcPts val="1200"/>
              </a:spcAft>
              <a:buFont typeface="Wingdings" charset="2"/>
              <a:buChar char="q"/>
            </a:pPr>
            <a:endParaRPr lang="en-US" sz="2000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304800"/>
            <a:ext cx="7162800" cy="91440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Guidelines for Teaching Expected Behaviors (Social Skills)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67" y="914400"/>
            <a:ext cx="838200" cy="838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584458" y="0"/>
            <a:ext cx="1559542" cy="1447800"/>
            <a:chOff x="6758922" y="16184"/>
            <a:chExt cx="2362200" cy="2209800"/>
          </a:xfrm>
        </p:grpSpPr>
        <p:sp>
          <p:nvSpPr>
            <p:cNvPr id="9" name="Oval 4"/>
            <p:cNvSpPr>
              <a:spLocks noChangeArrowheads="1"/>
            </p:cNvSpPr>
            <p:nvPr/>
          </p:nvSpPr>
          <p:spPr bwMode="auto">
            <a:xfrm>
              <a:off x="6758922" y="16184"/>
              <a:ext cx="2362200" cy="2209800"/>
            </a:xfrm>
            <a:prstGeom prst="ellipse">
              <a:avLst/>
            </a:prstGeom>
            <a:solidFill>
              <a:srgbClr val="3366FF">
                <a:alpha val="50195"/>
              </a:srgbClr>
            </a:solidFill>
            <a:ln w="6350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800" b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970914" y="1317934"/>
              <a:ext cx="1971552" cy="563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315200" y="1600200"/>
            <a:ext cx="18288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solidFill>
                  <a:srgbClr val="3366FF"/>
                </a:solidFill>
                <a:ea typeface="Britannic Bold" pitchFamily="-108" charset="0"/>
                <a:cs typeface="Britannic Bold" pitchFamily="-108" charset="0"/>
              </a:rPr>
              <a:t>And always remember to consider systems, culture, &amp; context: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3352800"/>
            <a:ext cx="1826070" cy="13695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48006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1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1905000" cy="1981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  <a:latin typeface="Franklin Gothic Medium"/>
              </a:rPr>
              <a:t>Work as team </a:t>
            </a:r>
            <a:r>
              <a:rPr lang="en-US" sz="2200" dirty="0" smtClean="0">
                <a:solidFill>
                  <a:srgbClr val="000000"/>
                </a:solidFill>
                <a:latin typeface="Franklin Gothic Medium"/>
              </a:rPr>
              <a:t>for  15 min</a:t>
            </a:r>
            <a:endParaRPr lang="en-US" sz="2200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3366FF"/>
                </a:solidFill>
              </a:rPr>
              <a:t>Activity:</a:t>
            </a:r>
            <a:br>
              <a:rPr lang="en-US" sz="4000" b="1" dirty="0">
                <a:solidFill>
                  <a:srgbClr val="3366FF"/>
                </a:solidFill>
              </a:rPr>
            </a:br>
            <a:r>
              <a:rPr lang="en-US" sz="3600" b="1" dirty="0" smtClean="0">
                <a:solidFill>
                  <a:srgbClr val="3366FF"/>
                </a:solidFill>
              </a:rPr>
              <a:t>Teaching Expectations (Social Skills)</a:t>
            </a:r>
            <a:endParaRPr lang="en-US" sz="4000" b="1" i="1" dirty="0">
              <a:solidFill>
                <a:srgbClr val="3366FF"/>
              </a:solidFill>
            </a:endParaRPr>
          </a:p>
        </p:txBody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600200"/>
            <a:ext cx="6477000" cy="4648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Review </a:t>
            </a:r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g</a:t>
            </a:r>
            <a:r>
              <a:rPr lang="en-US" sz="2400" b="1" dirty="0" smtClean="0">
                <a:ea typeface="ＭＳ Ｐゴシック" pitchFamily="-108" charset="-128"/>
                <a:cs typeface="ＭＳ Ｐゴシック" pitchFamily="-108" charset="-128"/>
              </a:rPr>
              <a:t>uidelines </a:t>
            </a:r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for </a:t>
            </a: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t</a:t>
            </a:r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eaching expectations.</a:t>
            </a:r>
            <a:endParaRPr lang="en-US" sz="24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Draft components of a social skills lesson plan for one box on your matrix using provided </a:t>
            </a:r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template.</a:t>
            </a:r>
            <a:endParaRPr lang="en-US" sz="20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800" b="1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9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Add items to your </a:t>
            </a:r>
            <a:r>
              <a:rPr lang="en-US" sz="2400" b="1" dirty="0">
                <a:ea typeface="ＭＳ Ｐゴシック" pitchFamily="-108" charset="-128"/>
                <a:cs typeface="ＭＳ Ｐゴシック" pitchFamily="-108" charset="-128"/>
              </a:rPr>
              <a:t>Action Plan</a:t>
            </a: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 as necessary</a:t>
            </a:r>
          </a:p>
          <a:p>
            <a:pPr eaLnBrk="1" hangingPunct="1">
              <a:lnSpc>
                <a:spcPct val="90000"/>
              </a:lnSpc>
            </a:pPr>
            <a:endParaRPr lang="en-US" sz="9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Present 2-3 “</a:t>
            </a:r>
            <a:r>
              <a:rPr lang="en-US" sz="2400" b="1" dirty="0">
                <a:ea typeface="ＭＳ Ｐゴシック" pitchFamily="-108" charset="-128"/>
                <a:cs typeface="ＭＳ Ｐゴシック" pitchFamily="-108" charset="-128"/>
              </a:rPr>
              <a:t>big ideas</a:t>
            </a: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” from your group (1 min. reports) 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9144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B6FC6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Groups for Activities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286000" cy="4525963"/>
          </a:xfrm>
        </p:spPr>
        <p:txBody>
          <a:bodyPr/>
          <a:lstStyle/>
          <a:p>
            <a:r>
              <a:rPr lang="en-US" sz="2400" dirty="0"/>
              <a:t>Shannon D</a:t>
            </a:r>
          </a:p>
          <a:p>
            <a:r>
              <a:rPr lang="en-US" sz="2400" dirty="0" smtClean="0"/>
              <a:t>Kc N-O</a:t>
            </a:r>
          </a:p>
          <a:p>
            <a:r>
              <a:rPr lang="en-US" sz="2400" dirty="0" smtClean="0"/>
              <a:t>Lola G</a:t>
            </a:r>
          </a:p>
          <a:p>
            <a:r>
              <a:rPr lang="en-US" sz="2400" dirty="0" smtClean="0"/>
              <a:t>Erin C</a:t>
            </a:r>
          </a:p>
          <a:p>
            <a:r>
              <a:rPr lang="en-US" sz="2400" dirty="0" smtClean="0"/>
              <a:t>Clarissa F</a:t>
            </a:r>
          </a:p>
          <a:p>
            <a:r>
              <a:rPr lang="en-US" sz="2400" dirty="0" smtClean="0"/>
              <a:t>Glenna F</a:t>
            </a:r>
          </a:p>
          <a:p>
            <a:r>
              <a:rPr lang="en-US" sz="2400" b="1" dirty="0" smtClean="0"/>
              <a:t>Nikki H</a:t>
            </a:r>
          </a:p>
          <a:p>
            <a:r>
              <a:rPr lang="en-US" sz="2400" b="1" dirty="0" smtClean="0"/>
              <a:t>Michelle W</a:t>
            </a:r>
          </a:p>
          <a:p>
            <a:r>
              <a:rPr lang="en-US" sz="2400" b="1" dirty="0" smtClean="0"/>
              <a:t>Courtney P</a:t>
            </a:r>
          </a:p>
          <a:p>
            <a:endParaRPr lang="en-US" sz="24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429000" y="1600200"/>
            <a:ext cx="2286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sz="2400" kern="0" dirty="0" smtClean="0"/>
              <a:t>Kristin </a:t>
            </a:r>
            <a:r>
              <a:rPr lang="en-US" sz="2400" kern="0" dirty="0"/>
              <a:t>G</a:t>
            </a:r>
          </a:p>
          <a:p>
            <a:r>
              <a:rPr lang="en-US" sz="2400" kern="0" dirty="0"/>
              <a:t>Nicole H</a:t>
            </a:r>
          </a:p>
          <a:p>
            <a:r>
              <a:rPr lang="en-US" sz="2400" kern="0" dirty="0"/>
              <a:t>Erik M</a:t>
            </a:r>
          </a:p>
          <a:p>
            <a:r>
              <a:rPr lang="en-US" sz="2400" kern="0" dirty="0" smtClean="0"/>
              <a:t>Mitch O</a:t>
            </a:r>
          </a:p>
          <a:p>
            <a:r>
              <a:rPr lang="en-US" sz="2400" kern="0" dirty="0" smtClean="0"/>
              <a:t>Marlene M R</a:t>
            </a:r>
          </a:p>
          <a:p>
            <a:r>
              <a:rPr lang="en-US" sz="2400" kern="0" dirty="0" smtClean="0"/>
              <a:t>Gina K</a:t>
            </a:r>
          </a:p>
          <a:p>
            <a:r>
              <a:rPr lang="en-US" sz="2400" b="1" kern="0" dirty="0" smtClean="0"/>
              <a:t>Missy W</a:t>
            </a:r>
          </a:p>
          <a:p>
            <a:r>
              <a:rPr lang="en-US" sz="2400" b="1" kern="0" dirty="0" smtClean="0"/>
              <a:t>Matt S</a:t>
            </a:r>
          </a:p>
          <a:p>
            <a:endParaRPr lang="en-US" sz="2400" kern="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400800" y="1600200"/>
            <a:ext cx="2286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  <a:cs typeface="Britannic Bol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r>
              <a:rPr lang="en-US" sz="2400" kern="0" dirty="0" smtClean="0"/>
              <a:t>Laura K</a:t>
            </a:r>
          </a:p>
          <a:p>
            <a:r>
              <a:rPr lang="en-US" sz="2400" kern="0" dirty="0" smtClean="0"/>
              <a:t>Nicole S</a:t>
            </a:r>
          </a:p>
          <a:p>
            <a:r>
              <a:rPr lang="en-US" sz="2400" kern="0" dirty="0" smtClean="0"/>
              <a:t>Sarah W</a:t>
            </a:r>
          </a:p>
          <a:p>
            <a:r>
              <a:rPr lang="en-US" sz="2400" kern="0" dirty="0" smtClean="0"/>
              <a:t>Sarah J</a:t>
            </a:r>
          </a:p>
          <a:p>
            <a:r>
              <a:rPr lang="en-US" sz="2400" kern="0" dirty="0" smtClean="0"/>
              <a:t>Karen R</a:t>
            </a:r>
          </a:p>
          <a:p>
            <a:r>
              <a:rPr lang="en-US" sz="2400" kern="0" dirty="0" smtClean="0"/>
              <a:t>Meghan W</a:t>
            </a:r>
          </a:p>
          <a:p>
            <a:r>
              <a:rPr lang="en-US" sz="2400" b="1" kern="0" dirty="0" smtClean="0"/>
              <a:t>Terry M</a:t>
            </a:r>
          </a:p>
          <a:p>
            <a:r>
              <a:rPr lang="en-US" sz="2400" b="1" kern="0" dirty="0" smtClean="0"/>
              <a:t>Christopher R</a:t>
            </a:r>
          </a:p>
          <a:p>
            <a:r>
              <a:rPr lang="en-US" sz="2400" b="1" kern="0" dirty="0" smtClean="0"/>
              <a:t>Pat R</a:t>
            </a:r>
            <a:endParaRPr lang="en-US" sz="2400" b="1" dirty="0" smtClean="0"/>
          </a:p>
          <a:p>
            <a:endParaRPr lang="en-US" sz="2400" kern="0" dirty="0" smtClean="0"/>
          </a:p>
          <a:p>
            <a:endParaRPr lang="en-US" sz="24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571500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B6FC6"/>
                </a:solidFill>
              </a:rPr>
              <a:t>Jen</a:t>
            </a:r>
            <a:endParaRPr lang="en-US" dirty="0">
              <a:solidFill>
                <a:srgbClr val="0B6FC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5715001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B6FC6"/>
                </a:solidFill>
              </a:rPr>
              <a:t>Brandi</a:t>
            </a:r>
            <a:endParaRPr lang="en-US" dirty="0">
              <a:solidFill>
                <a:srgbClr val="0B6FC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7150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B6FC6"/>
                </a:solidFill>
              </a:rPr>
              <a:t>Susannah</a:t>
            </a:r>
            <a:endParaRPr lang="en-US" dirty="0">
              <a:solidFill>
                <a:srgbClr val="0B6FC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21771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582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6600" smtClean="0">
                <a:latin typeface="Britannic Bold" pitchFamily="-108" charset="0"/>
                <a:ea typeface="Britannic Bold" pitchFamily="-108" charset="0"/>
                <a:cs typeface="Britannic Bold" pitchFamily="-108" charset="0"/>
              </a:rPr>
              <a:t>Break</a:t>
            </a:r>
          </a:p>
        </p:txBody>
      </p:sp>
      <p:pic>
        <p:nvPicPr>
          <p:cNvPr id="82947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5472" b="-154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4812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Getting Started with </a:t>
            </a:r>
            <a:r>
              <a:rPr lang="en-US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SWPBIS</a:t>
            </a:r>
            <a:endParaRPr lang="en-US" dirty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257800"/>
          </a:xfrm>
          <a:solidFill>
            <a:srgbClr val="FFFF00">
              <a:alpha val="50195"/>
            </a:srgbClr>
          </a:solidFill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Establish </a:t>
            </a:r>
            <a:r>
              <a:rPr lang="en-US" sz="2300" dirty="0" smtClean="0">
                <a:solidFill>
                  <a:srgbClr val="000000"/>
                </a:solidFill>
              </a:rPr>
              <a:t>an effective leadership team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brief statement of behavioral purpose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Identify positive SW behavioral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SW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class-wide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strengthening appropriate behavior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discouraging violations of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data-based procedures for </a:t>
            </a:r>
            <a:r>
              <a:rPr lang="en-US" sz="2300" dirty="0" smtClean="0">
                <a:solidFill>
                  <a:srgbClr val="000000"/>
                </a:solidFill>
              </a:rPr>
              <a:t>monitoring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Develop systems to support staff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Build routines to ensure on-going implementation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4114800"/>
            <a:ext cx="76200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11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4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57200" y="1600200"/>
            <a:ext cx="7620000" cy="167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90138" y="4876800"/>
            <a:ext cx="1559542" cy="1447800"/>
            <a:chOff x="6758922" y="16184"/>
            <a:chExt cx="2362200" cy="2209800"/>
          </a:xfrm>
        </p:grpSpPr>
        <p:sp>
          <p:nvSpPr>
            <p:cNvPr id="19" name="Oval 4"/>
            <p:cNvSpPr>
              <a:spLocks noChangeArrowheads="1"/>
            </p:cNvSpPr>
            <p:nvPr/>
          </p:nvSpPr>
          <p:spPr bwMode="auto">
            <a:xfrm>
              <a:off x="6758922" y="16184"/>
              <a:ext cx="2362200" cy="2209800"/>
            </a:xfrm>
            <a:prstGeom prst="ellipse">
              <a:avLst/>
            </a:prstGeom>
            <a:solidFill>
              <a:srgbClr val="3366FF">
                <a:alpha val="50195"/>
              </a:srgbClr>
            </a:solidFill>
            <a:ln w="6350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800" b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6970914" y="1317934"/>
              <a:ext cx="1971552" cy="563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92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5" name="Content Placeholder 3"/>
            <p:cNvPicPr>
              <a:picLocks noChangeAspect="1"/>
            </p:cNvPicPr>
            <p:nvPr/>
          </p:nvPicPr>
          <p:blipFill>
            <a:blip r:embed="rId2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6400800" cy="4525963"/>
          </a:xfrm>
        </p:spPr>
        <p:txBody>
          <a:bodyPr/>
          <a:lstStyle/>
          <a:p>
            <a:pPr eaLnBrk="1" hangingPunct="1">
              <a:spcAft>
                <a:spcPts val="600"/>
              </a:spcAft>
              <a:buFont typeface="Wingdings" charset="2"/>
              <a:buChar char="q"/>
            </a:pP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School-wide action plan for classroom management practices and procedures based on data (self-assessment)</a:t>
            </a:r>
          </a:p>
          <a:p>
            <a:pPr eaLnBrk="1" hangingPunct="1">
              <a:spcAft>
                <a:spcPts val="600"/>
              </a:spcAft>
              <a:buFont typeface="Wingdings" charset="2"/>
              <a:buChar char="q"/>
            </a:pP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Definitions and process for class vs. office managed expectation-violating behaviors</a:t>
            </a:r>
          </a:p>
          <a:p>
            <a:pPr eaLnBrk="1" hangingPunct="1">
              <a:spcAft>
                <a:spcPts val="600"/>
              </a:spcAft>
              <a:buFont typeface="Wingdings" charset="2"/>
              <a:buChar char="q"/>
            </a:pP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Teaching matrix, procedures, and schedules developed for teaching school-wide behavior expectations in typical classroom contexts and routines</a:t>
            </a:r>
          </a:p>
          <a:p>
            <a:pPr eaLnBrk="1" hangingPunct="1">
              <a:spcAft>
                <a:spcPts val="600"/>
              </a:spcAft>
              <a:buFont typeface="Wingdings" charset="2"/>
              <a:buChar char="q"/>
            </a:pP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Data systems in place to monitor ODRs from classrooms</a:t>
            </a:r>
          </a:p>
          <a:p>
            <a:pPr eaLnBrk="1" hangingPunct="1">
              <a:spcAft>
                <a:spcPts val="600"/>
              </a:spcAft>
              <a:buFont typeface="Wingdings" charset="2"/>
              <a:buChar char="q"/>
            </a:pP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Procedures in place to support behavior of students whose behaviors do not respond to classroom management</a:t>
            </a:r>
          </a:p>
          <a:p>
            <a:pPr eaLnBrk="1" hangingPunct="1">
              <a:spcAft>
                <a:spcPts val="600"/>
              </a:spcAft>
              <a:buFont typeface="Wingdings" charset="2"/>
              <a:buChar char="q"/>
            </a:pP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Prompts for display of expected behaviors in natural contexts</a:t>
            </a:r>
          </a:p>
          <a:p>
            <a:pPr eaLnBrk="1" hangingPunct="1">
              <a:spcAft>
                <a:spcPts val="600"/>
              </a:spcAft>
              <a:buFont typeface="Wingdings" charset="2"/>
              <a:buChar char="q"/>
            </a:pP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Feedback for displays of behaviors in natural context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304800"/>
            <a:ext cx="7162800" cy="91440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Guidelines for Teaching Class-Wide Expectations (Social Skills)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67" y="914400"/>
            <a:ext cx="838200" cy="838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584458" y="0"/>
            <a:ext cx="1559542" cy="1447800"/>
            <a:chOff x="6758922" y="16184"/>
            <a:chExt cx="2362200" cy="2209800"/>
          </a:xfrm>
        </p:grpSpPr>
        <p:sp>
          <p:nvSpPr>
            <p:cNvPr id="9" name="Oval 4"/>
            <p:cNvSpPr>
              <a:spLocks noChangeArrowheads="1"/>
            </p:cNvSpPr>
            <p:nvPr/>
          </p:nvSpPr>
          <p:spPr bwMode="auto">
            <a:xfrm>
              <a:off x="6758922" y="16184"/>
              <a:ext cx="2362200" cy="2209800"/>
            </a:xfrm>
            <a:prstGeom prst="ellipse">
              <a:avLst/>
            </a:prstGeom>
            <a:solidFill>
              <a:srgbClr val="3366FF">
                <a:alpha val="50195"/>
              </a:srgbClr>
            </a:solidFill>
            <a:ln w="6350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800" b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970914" y="1317934"/>
              <a:ext cx="1971552" cy="563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315200" y="1600200"/>
            <a:ext cx="18288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solidFill>
                  <a:srgbClr val="3366FF"/>
                </a:solidFill>
                <a:ea typeface="Britannic Bold" pitchFamily="-108" charset="0"/>
                <a:cs typeface="Britannic Bold" pitchFamily="-108" charset="0"/>
              </a:rPr>
              <a:t>And always remember to consider systems, culture, &amp; context: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3352800"/>
            <a:ext cx="1826070" cy="13695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4800600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-152400" y="139700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3822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In other words…</a:t>
            </a:r>
            <a:br>
              <a:rPr lang="en-US" sz="3200" b="1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3200" b="1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follow these key steps.</a:t>
            </a:r>
            <a:endParaRPr lang="en-US" sz="3200" b="1" dirty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grpSp>
        <p:nvGrpSpPr>
          <p:cNvPr id="4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>
            <a:blip r:embed="rId8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0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828800"/>
            <a:ext cx="7391400" cy="4343400"/>
          </a:xfrm>
        </p:spPr>
        <p:txBody>
          <a:bodyPr/>
          <a:lstStyle/>
          <a:p>
            <a:pPr eaLnBrk="1" hangingPunct="1"/>
            <a:r>
              <a:rPr lang="en-US" b="1" dirty="0">
                <a:ea typeface="ＭＳ Ｐゴシック" pitchFamily="-108" charset="-128"/>
                <a:cs typeface="ＭＳ Ｐゴシック" pitchFamily="-108" charset="-128"/>
              </a:rPr>
              <a:t>Operationally define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 what the rules look like across all the routines and settings in 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each classroom.</a:t>
            </a: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/>
            <a:endParaRPr lang="en-US" sz="14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/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You can use the same </a:t>
            </a:r>
            <a:r>
              <a:rPr lang="en-US" b="1" dirty="0">
                <a:ea typeface="ＭＳ Ｐゴシック" pitchFamily="-108" charset="-128"/>
                <a:cs typeface="ＭＳ Ｐゴシック" pitchFamily="-108" charset="-128"/>
              </a:rPr>
              <a:t>matrix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 format.</a:t>
            </a:r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2209800" y="533400"/>
            <a:ext cx="67056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ranklin Gothic Medium"/>
              </a:rPr>
              <a:t> Behavioral </a:t>
            </a:r>
            <a:r>
              <a:rPr lang="en-US" sz="3000" b="1" dirty="0">
                <a:solidFill>
                  <a:srgbClr val="FFFFFF"/>
                </a:solidFill>
                <a:latin typeface="Franklin Gothic Medium"/>
              </a:rPr>
              <a:t>expectations/Rules</a:t>
            </a:r>
          </a:p>
        </p:txBody>
      </p:sp>
      <p:grpSp>
        <p:nvGrpSpPr>
          <p:cNvPr id="91140" name="Group 4"/>
          <p:cNvGrpSpPr>
            <a:grpSpLocks/>
          </p:cNvGrpSpPr>
          <p:nvPr/>
        </p:nvGrpSpPr>
        <p:grpSpPr bwMode="auto">
          <a:xfrm>
            <a:off x="228600" y="0"/>
            <a:ext cx="2097088" cy="1649413"/>
            <a:chOff x="3670483" y="0"/>
            <a:chExt cx="2096597" cy="1649759"/>
          </a:xfrm>
          <a:solidFill>
            <a:srgbClr val="FFFFFF"/>
          </a:solidFill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670483" y="0"/>
              <a:ext cx="2096597" cy="1649759"/>
            </a:xfrm>
            <a:prstGeom prst="ellipse">
              <a:avLst/>
            </a:prstGeom>
            <a:grpFill/>
            <a:ln w="38100" cmpd="sng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000">
                <a:solidFill>
                  <a:srgbClr val="008000"/>
                </a:solidFill>
                <a:latin typeface="Arial" charset="0"/>
                <a:cs typeface=""/>
              </a:endParaRPr>
            </a:p>
          </p:txBody>
        </p:sp>
        <p:sp>
          <p:nvSpPr>
            <p:cNvPr id="7" name="Oval 4"/>
            <p:cNvSpPr/>
            <p:nvPr/>
          </p:nvSpPr>
          <p:spPr>
            <a:xfrm>
              <a:off x="3976799" y="241351"/>
              <a:ext cx="1483964" cy="116705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000">
                  <a:solidFill>
                    <a:srgbClr val="008000"/>
                  </a:solidFill>
                </a:rPr>
                <a:t>Define</a:t>
              </a:r>
            </a:p>
          </p:txBody>
        </p:sp>
      </p:grpSp>
      <p:grpSp>
        <p:nvGrpSpPr>
          <p:cNvPr id="8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0" name="Content Placeholder 3"/>
            <p:cNvPicPr>
              <a:picLocks noChangeAspect="1"/>
            </p:cNvPicPr>
            <p:nvPr/>
          </p:nvPicPr>
          <p:blipFill>
            <a:blip r:embed="rId2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51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6096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Rules within Routines Matrix</a:t>
            </a:r>
          </a:p>
        </p:txBody>
      </p:sp>
      <p:graphicFrame>
        <p:nvGraphicFramePr>
          <p:cNvPr id="227367" name="Group 39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228600" y="990600"/>
          <a:ext cx="8763000" cy="5695950"/>
        </p:xfrm>
        <a:graphic>
          <a:graphicData uri="http://schemas.openxmlformats.org/drawingml/2006/table">
            <a:tbl>
              <a:tblPr/>
              <a:tblGrid>
                <a:gridCol w="2057400"/>
                <a:gridCol w="1600200"/>
                <a:gridCol w="1752600"/>
                <a:gridCol w="1676400"/>
                <a:gridCol w="1676400"/>
              </a:tblGrid>
              <a:tr h="1524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j-lt"/>
                          <a:ea typeface="ＭＳ Ｐゴシック" pitchFamily="-108" charset="-128"/>
                          <a:cs typeface="ＭＳ Ｐゴシック" pitchFamily="-108" charset="-128"/>
                        </a:rPr>
                        <a:t>Routines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+mj-lt"/>
                          <a:ea typeface="ＭＳ Ｐゴシック" pitchFamily="-108" charset="-128"/>
                          <a:cs typeface="ＭＳ Ｐゴシック" pitchFamily="-108" charset="-128"/>
                        </a:rPr>
                        <a:t>Rules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anchor="ctr" anchorCtr="1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ＭＳ Ｐゴシック" pitchFamily="-108" charset="-128"/>
                          <a:cs typeface="ＭＳ Ｐゴシック" pitchFamily="-108" charset="-128"/>
                        </a:rPr>
                        <a:t>Transitions (e.g., in/out)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ＭＳ Ｐゴシック" pitchFamily="-108" charset="-128"/>
                          <a:cs typeface="ＭＳ Ｐゴシック" pitchFamily="-108" charset="-128"/>
                        </a:rPr>
                        <a:t>Whole Group Instruction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ＭＳ Ｐゴシック" pitchFamily="-108" charset="-128"/>
                          <a:cs typeface="ＭＳ Ｐゴシック" pitchFamily="-108" charset="-128"/>
                        </a:rPr>
                        <a:t>Independent Seatwork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ＭＳ Ｐゴシック" pitchFamily="-108" charset="-128"/>
                          <a:cs typeface="ＭＳ Ｐゴシック" pitchFamily="-108" charset="-128"/>
                        </a:rPr>
                        <a:t>Cooperative Group Work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ＭＳ Ｐゴシック" pitchFamily="-108" charset="-128"/>
                          <a:cs typeface="ＭＳ Ｐゴシック" pitchFamily="-108" charset="-128"/>
                        </a:rPr>
                        <a:t>Respect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Char char="l"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Char char="l"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ＭＳ Ｐゴシック" pitchFamily="-108" charset="-128"/>
                          <a:cs typeface="ＭＳ Ｐゴシック" pitchFamily="-108" charset="-128"/>
                        </a:rPr>
                        <a:t>Responsibility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8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ＭＳ Ｐゴシック" pitchFamily="-108" charset="-128"/>
                          <a:cs typeface="ＭＳ Ｐゴシック" pitchFamily="-108" charset="-128"/>
                        </a:rPr>
                        <a:t>Safety</a:t>
                      </a:r>
                    </a:p>
                  </a:txBody>
                  <a:tcPr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endParaRPr kumimoji="0" lang="en-US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itchFamily="-1" charset="2"/>
                        <a:buNone/>
                        <a:tabLst/>
                      </a:pPr>
                      <a:endParaRPr kumimoji="0" lang="en-US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-108" charset="-128"/>
                        <a:cs typeface="ＭＳ Ｐゴシック" pitchFamily="-108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0803" name="AutoShape 37"/>
          <p:cNvSpPr>
            <a:spLocks noChangeArrowheads="1"/>
          </p:cNvSpPr>
          <p:nvPr/>
        </p:nvSpPr>
        <p:spPr bwMode="auto">
          <a:xfrm>
            <a:off x="1905000" y="1143000"/>
            <a:ext cx="304800" cy="457200"/>
          </a:xfrm>
          <a:prstGeom prst="rightArrow">
            <a:avLst>
              <a:gd name="adj1" fmla="val 43750"/>
              <a:gd name="adj2" fmla="val 46875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60804" name="AutoShape 38"/>
          <p:cNvSpPr>
            <a:spLocks noChangeArrowheads="1"/>
          </p:cNvSpPr>
          <p:nvPr/>
        </p:nvSpPr>
        <p:spPr bwMode="auto">
          <a:xfrm rot="5400000">
            <a:off x="1066800" y="2209800"/>
            <a:ext cx="304800" cy="457200"/>
          </a:xfrm>
          <a:prstGeom prst="rightArrow">
            <a:avLst>
              <a:gd name="adj1" fmla="val 43750"/>
              <a:gd name="adj2" fmla="val 46875"/>
            </a:avLst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8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ea typeface="ＭＳ Ｐゴシック" pitchFamily="-108" charset="-128"/>
              <a:cs typeface="ＭＳ Ｐゴシック" pitchFamily="-108" charset="-12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04800" y="152400"/>
          <a:ext cx="8610600" cy="6556378"/>
        </p:xfrm>
        <a:graphic>
          <a:graphicData uri="http://schemas.openxmlformats.org/drawingml/2006/table">
            <a:tbl>
              <a:tblPr/>
              <a:tblGrid>
                <a:gridCol w="2019300"/>
                <a:gridCol w="2187575"/>
                <a:gridCol w="2201863"/>
                <a:gridCol w="2201862"/>
              </a:tblGrid>
              <a:tr h="2476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Typical Contexts/ Routines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FFF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Class-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Wide Rules/Expectations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7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Respect Others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Respect Property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Respect Self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2F4"/>
                    </a:solidFill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All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F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inside voice.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Raise hand to answer/talk.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Recycle paper.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Put writing tools inside desk.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Do your best.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Ask.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Morning Meeting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F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Eyes on speaker.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Give brief answers.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Put announcements in desk.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Keep feet on floor.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Put check by my announcements.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89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Homework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F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Do own work.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Turn in before lesson.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Put homework neatly in box.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Touch your work only.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Turn in lesson on time.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Do homework night/day before.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Transition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F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inside voice.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Keep hands to self.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Put/get materials first.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Keep hands to self.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Have plan.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Go directly.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89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“I Need Assistance”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F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Raise hand or show “Assistance Card”.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Wait 2 minutes &amp; try again.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Have materials ready.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Have plan.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Ask if unclear.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Teacher Directed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F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Eyes on speaker.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Keep hands to self.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materials as intended.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Have plan.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Ask.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41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Independent Work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F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inside voice.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Keep hands to self.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materials as intended.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Return with done.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Use time as planned.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Ask.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5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Problem to Solve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2F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Stop, Step Back, Think, Act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Stop, Step Back, Think, Act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" charset="0"/>
                          <a:ea typeface="Times New Roman" pitchFamily="-1" charset="0"/>
                          <a:cs typeface="Times New Roman" pitchFamily="-1" charset="0"/>
                        </a:rPr>
                        <a:t>Stop, Step Back, Think, Act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" charset="0"/>
                        <a:ea typeface="Times New Roman" pitchFamily="-1" charset="0"/>
                        <a:cs typeface="Times New Roman" pitchFamily="-1" charset="0"/>
                      </a:endParaRPr>
                    </a:p>
                  </a:txBody>
                  <a:tcPr marL="42197" marR="42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61849" name="Rectangle 1"/>
          <p:cNvSpPr>
            <a:spLocks noChangeArrowheads="1"/>
          </p:cNvSpPr>
          <p:nvPr/>
        </p:nvSpPr>
        <p:spPr bwMode="auto">
          <a:xfrm>
            <a:off x="4479925" y="-1588"/>
            <a:ext cx="184150" cy="46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04" tIns="45648" rIns="91304" bIns="45648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Left Arrow 4"/>
          <p:cNvSpPr>
            <a:spLocks noChangeArrowheads="1"/>
          </p:cNvSpPr>
          <p:nvPr/>
        </p:nvSpPr>
        <p:spPr bwMode="auto">
          <a:xfrm rot="2371211">
            <a:off x="5095875" y="1131888"/>
            <a:ext cx="4267200" cy="1981200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304" tIns="45648" rIns="91304" bIns="45648" anchor="ctr">
            <a:prstTxWarp prst="textNoShape">
              <a:avLst/>
            </a:prstTxWarp>
          </a:bodyPr>
          <a:lstStyle/>
          <a:p>
            <a:r>
              <a:rPr lang="en-US" sz="3200">
                <a:solidFill>
                  <a:srgbClr val="FFFFFF"/>
                </a:solidFill>
              </a:rPr>
              <a:t>1.  SOCIAL SKILL</a:t>
            </a:r>
          </a:p>
        </p:txBody>
      </p:sp>
      <p:sp>
        <p:nvSpPr>
          <p:cNvPr id="6" name="Left Arrow 5"/>
          <p:cNvSpPr>
            <a:spLocks noChangeArrowheads="1"/>
          </p:cNvSpPr>
          <p:nvPr/>
        </p:nvSpPr>
        <p:spPr bwMode="auto">
          <a:xfrm rot="-1554993">
            <a:off x="1057275" y="2366963"/>
            <a:ext cx="4267200" cy="1981200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304" tIns="45648" rIns="91304" bIns="45648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2.  NATURAL CONTEXT</a:t>
            </a:r>
          </a:p>
        </p:txBody>
      </p:sp>
      <p:sp>
        <p:nvSpPr>
          <p:cNvPr id="7" name="Right Arrow 6"/>
          <p:cNvSpPr>
            <a:spLocks noChangeArrowheads="1"/>
          </p:cNvSpPr>
          <p:nvPr/>
        </p:nvSpPr>
        <p:spPr bwMode="auto">
          <a:xfrm rot="-323406">
            <a:off x="3587750" y="4473575"/>
            <a:ext cx="3886200" cy="19812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304" tIns="45648" rIns="91304" bIns="45648">
            <a:prstTxWarp prst="textNoShape">
              <a:avLst/>
            </a:prstTxWarp>
          </a:bodyPr>
          <a:lstStyle/>
          <a:p>
            <a:r>
              <a:rPr lang="en-US" sz="3200">
                <a:solidFill>
                  <a:srgbClr val="FFFFFF"/>
                </a:solidFill>
              </a:rPr>
              <a:t>3.  BEHAVIOR EXAMPLES</a:t>
            </a:r>
          </a:p>
        </p:txBody>
      </p:sp>
    </p:spTree>
    <p:extLst>
      <p:ext uri="{BB962C8B-B14F-4D97-AF65-F5344CB8AC3E}">
        <p14:creationId xmlns:p14="http://schemas.microsoft.com/office/powerpoint/2010/main" val="14255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1905000" cy="1981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  <a:latin typeface="Franklin Gothic Medium"/>
              </a:rPr>
              <a:t>Work as team </a:t>
            </a:r>
            <a:r>
              <a:rPr lang="en-US" sz="2200" dirty="0" smtClean="0">
                <a:solidFill>
                  <a:srgbClr val="000000"/>
                </a:solidFill>
                <a:latin typeface="Franklin Gothic Medium"/>
              </a:rPr>
              <a:t>for  5 min</a:t>
            </a:r>
            <a:endParaRPr lang="en-US" sz="2200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3366FF"/>
                </a:solidFill>
              </a:rPr>
              <a:t>Activity:</a:t>
            </a:r>
            <a:br>
              <a:rPr lang="en-US" sz="4000" b="1" dirty="0">
                <a:solidFill>
                  <a:srgbClr val="3366FF"/>
                </a:solidFill>
              </a:rPr>
            </a:br>
            <a:r>
              <a:rPr lang="en-US" sz="4000" b="1" dirty="0" smtClean="0">
                <a:solidFill>
                  <a:srgbClr val="3366FF"/>
                </a:solidFill>
              </a:rPr>
              <a:t>Class-Wide Expectations Matrix</a:t>
            </a:r>
            <a:endParaRPr lang="en-US" sz="4000" b="1" i="1" dirty="0">
              <a:solidFill>
                <a:srgbClr val="3366FF"/>
              </a:solidFill>
            </a:endParaRPr>
          </a:p>
        </p:txBody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600200"/>
            <a:ext cx="6477000" cy="4648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Draft </a:t>
            </a:r>
            <a:r>
              <a:rPr lang="en-US" sz="2400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Class-</a:t>
            </a:r>
            <a:r>
              <a:rPr lang="en-US" sz="2400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Wide Teaching Matrix </a:t>
            </a:r>
            <a:r>
              <a:rPr lang="en-US" sz="2400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Write in your school-wide expectations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+mj-lt"/>
              </a:rPr>
              <a:t>Identify </a:t>
            </a:r>
            <a:r>
              <a:rPr lang="en-US" sz="2000" dirty="0">
                <a:latin typeface="+mj-lt"/>
              </a:rPr>
              <a:t>typical contexts/routines in your classroom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+mj-lt"/>
              </a:rPr>
              <a:t>Identify 1-2 observable, measurable, and positively stated behaviors for ONE cross-section</a:t>
            </a:r>
          </a:p>
          <a:p>
            <a:pPr eaLnBrk="1" hangingPunct="1">
              <a:lnSpc>
                <a:spcPct val="90000"/>
              </a:lnSpc>
            </a:pPr>
            <a:endParaRPr lang="en-US" sz="800" b="1" dirty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900" dirty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Add items to your </a:t>
            </a:r>
            <a:r>
              <a:rPr lang="en-US" sz="2400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Action Plan</a:t>
            </a:r>
            <a:r>
              <a:rPr lang="en-US" sz="24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 as necessary</a:t>
            </a:r>
          </a:p>
          <a:p>
            <a:pPr eaLnBrk="1" hangingPunct="1">
              <a:lnSpc>
                <a:spcPct val="90000"/>
              </a:lnSpc>
            </a:pPr>
            <a:endParaRPr lang="en-US" sz="900" dirty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Present 2-3 “</a:t>
            </a:r>
            <a:r>
              <a:rPr lang="en-US" sz="2400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big ideas</a:t>
            </a:r>
            <a:r>
              <a:rPr lang="en-US" sz="24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” from your group (1 min. reports) 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9144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8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2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sp>
        <p:nvSpPr>
          <p:cNvPr id="108546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752600"/>
            <a:ext cx="86106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Teach expectations directly.</a:t>
            </a:r>
          </a:p>
          <a:p>
            <a:pPr lvl="1" eaLnBrk="1" hangingPunct="1">
              <a:lnSpc>
                <a:spcPct val="90000"/>
              </a:lnSpc>
            </a:pPr>
            <a:endParaRPr lang="en-US" sz="800" dirty="0"/>
          </a:p>
          <a:p>
            <a:pPr lvl="1" eaLnBrk="1" hangingPunct="1">
              <a:lnSpc>
                <a:spcPct val="90000"/>
              </a:lnSpc>
            </a:pPr>
            <a:r>
              <a:rPr lang="en-US" sz="2200" dirty="0"/>
              <a:t>Define rule in operational terms—tell students what the rule looks like within routine.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200" dirty="0"/>
              <a:t>Provide students with examples and non-examples of rule-following within routine.</a:t>
            </a:r>
          </a:p>
          <a:p>
            <a:pPr lvl="1" eaLnBrk="1" hangingPunct="1">
              <a:lnSpc>
                <a:spcPct val="90000"/>
              </a:lnSpc>
            </a:pPr>
            <a:endParaRPr lang="en-US" sz="1050" dirty="0"/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Actively involve students in lesson—game, role-play, etc. to check for their understanding.</a:t>
            </a:r>
          </a:p>
          <a:p>
            <a:pPr lvl="1" eaLnBrk="1" hangingPunct="1">
              <a:lnSpc>
                <a:spcPct val="90000"/>
              </a:lnSpc>
            </a:pPr>
            <a:endParaRPr lang="en-US" sz="1050" dirty="0"/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Provide opportunities to practice rule following behavior in the natural setting.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09800" y="533400"/>
            <a:ext cx="67056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ranklin Gothic Medium"/>
              </a:rPr>
              <a:t> rules </a:t>
            </a:r>
            <a:r>
              <a:rPr lang="en-US" sz="3000" b="1" dirty="0">
                <a:solidFill>
                  <a:srgbClr val="FFFFFF"/>
                </a:solidFill>
                <a:latin typeface="Franklin Gothic Medium"/>
              </a:rPr>
              <a:t>in the context of routines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228600" y="0"/>
            <a:ext cx="2097088" cy="1649413"/>
            <a:chOff x="3670483" y="0"/>
            <a:chExt cx="2096597" cy="1649759"/>
          </a:xfrm>
          <a:solidFill>
            <a:srgbClr val="FFFFFF"/>
          </a:solidFill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3670483" y="0"/>
              <a:ext cx="2096597" cy="1649759"/>
            </a:xfrm>
            <a:prstGeom prst="ellipse">
              <a:avLst/>
            </a:prstGeom>
            <a:grpFill/>
            <a:ln w="38100" cmpd="sng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000">
                <a:solidFill>
                  <a:srgbClr val="008000"/>
                </a:solidFill>
                <a:latin typeface="Franklin Gothic Medium"/>
                <a:cs typeface=""/>
              </a:endParaRPr>
            </a:p>
          </p:txBody>
        </p:sp>
        <p:sp>
          <p:nvSpPr>
            <p:cNvPr id="11" name="Oval 4"/>
            <p:cNvSpPr/>
            <p:nvPr/>
          </p:nvSpPr>
          <p:spPr>
            <a:xfrm>
              <a:off x="3976799" y="241351"/>
              <a:ext cx="1483964" cy="1167058"/>
            </a:xfrm>
            <a:prstGeom prst="rect">
              <a:avLst/>
            </a:prstGeom>
            <a:grpFill/>
            <a:ln w="38100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000" dirty="0">
                  <a:solidFill>
                    <a:srgbClr val="008000"/>
                  </a:solidFill>
                  <a:latin typeface="Franklin Gothic Medium"/>
                </a:rPr>
                <a:t>Teach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471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2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sp>
        <p:nvSpPr>
          <p:cNvPr id="13209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686800" cy="3962400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Provide students with </a:t>
            </a:r>
            <a:r>
              <a:rPr lang="en-US" sz="2800" b="1" dirty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</a:rPr>
              <a:t>visual prompts</a:t>
            </a:r>
            <a:r>
              <a:rPr lang="en-US" sz="2800" dirty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(e.g., posters, illustrations, </a:t>
            </a:r>
            <a:r>
              <a:rPr lang="en-US" sz="2800" dirty="0" err="1">
                <a:ea typeface="ＭＳ Ｐゴシック" pitchFamily="-108" charset="-128"/>
                <a:cs typeface="ＭＳ Ｐゴシック" pitchFamily="-108" charset="-128"/>
              </a:rPr>
              <a:t>etc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).</a:t>
            </a:r>
          </a:p>
          <a:p>
            <a:pPr eaLnBrk="1" hangingPunct="1"/>
            <a:endParaRPr lang="en-US" sz="9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/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Use </a:t>
            </a:r>
            <a:r>
              <a:rPr lang="en-US" sz="2800" b="1" dirty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</a:rPr>
              <a:t>pre-corrections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, which include “verbal reminders, behavioral rehearsals, or demonstrations of rule-following or socially appropriate behaviors that are presented in or before settings were problem behavior is likely” 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(Colvin, </a:t>
            </a:r>
            <a:r>
              <a:rPr lang="en-US" sz="2000" dirty="0" err="1">
                <a:ea typeface="ＭＳ Ｐゴシック" pitchFamily="-108" charset="-128"/>
                <a:cs typeface="ＭＳ Ｐゴシック" pitchFamily="-108" charset="-128"/>
              </a:rPr>
              <a:t>Sugai</a:t>
            </a:r>
            <a:r>
              <a:rPr lang="en-US" sz="2000" dirty="0">
                <a:ea typeface="ＭＳ Ｐゴシック" pitchFamily="-108" charset="-128"/>
                <a:cs typeface="ＭＳ Ｐゴシック" pitchFamily="-108" charset="-128"/>
              </a:rPr>
              <a:t>, Good, Lee, 1997)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.</a:t>
            </a:r>
          </a:p>
          <a:p>
            <a:pPr eaLnBrk="1" hangingPunct="1"/>
            <a:endParaRPr lang="en-US" sz="2800" b="1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09800" y="533400"/>
            <a:ext cx="67056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ranklin Gothic Medium"/>
              </a:rPr>
              <a:t> or </a:t>
            </a:r>
            <a:r>
              <a:rPr lang="en-US" sz="3000" b="1" dirty="0">
                <a:solidFill>
                  <a:srgbClr val="FFFFFF"/>
                </a:solidFill>
                <a:latin typeface="Franklin Gothic Medium"/>
              </a:rPr>
              <a:t>remind students of the rule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228600" y="0"/>
            <a:ext cx="2097088" cy="1649413"/>
            <a:chOff x="3670483" y="0"/>
            <a:chExt cx="2096597" cy="1649759"/>
          </a:xfrm>
          <a:solidFill>
            <a:srgbClr val="FFFFFF"/>
          </a:solidFill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3670483" y="0"/>
              <a:ext cx="2096597" cy="1649759"/>
            </a:xfrm>
            <a:prstGeom prst="ellipse">
              <a:avLst/>
            </a:prstGeom>
            <a:grpFill/>
            <a:ln w="38100" cmpd="sng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000">
                <a:solidFill>
                  <a:srgbClr val="008000"/>
                </a:solidFill>
                <a:latin typeface="Franklin Gothic Medium"/>
                <a:cs typeface=""/>
              </a:endParaRPr>
            </a:p>
          </p:txBody>
        </p:sp>
        <p:sp>
          <p:nvSpPr>
            <p:cNvPr id="11" name="Oval 4"/>
            <p:cNvSpPr/>
            <p:nvPr/>
          </p:nvSpPr>
          <p:spPr>
            <a:xfrm>
              <a:off x="3976799" y="241351"/>
              <a:ext cx="1483964" cy="11670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000">
                  <a:solidFill>
                    <a:srgbClr val="008000"/>
                  </a:solidFill>
                  <a:latin typeface="Franklin Gothic Medium"/>
                </a:rPr>
                <a:t>Prompt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201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381000" y="914400"/>
            <a:ext cx="8382000" cy="4343400"/>
          </a:xfrm>
          <a:prstGeom prst="rect">
            <a:avLst/>
          </a:prstGeom>
          <a:solidFill>
            <a:srgbClr val="0B6FC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6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Britannic Bold" pitchFamily="-108" charset="0"/>
                <a:cs typeface="Britannic Bold" pitchFamily="-108" charset="0"/>
              </a:rPr>
              <a:t>Foundations of SWPBIS: </a:t>
            </a:r>
          </a:p>
          <a:p>
            <a:pPr algn="ctr">
              <a:defRPr/>
            </a:pPr>
            <a:r>
              <a:rPr lang="en-US" sz="6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Britannic Bold" pitchFamily="-108" charset="0"/>
                <a:cs typeface="Britannic Bold" pitchFamily="-108" charset="0"/>
              </a:rPr>
              <a:t>Overview of Team Training Day 2</a:t>
            </a:r>
            <a:endParaRPr lang="en-US" sz="6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Britannic Bold" pitchFamily="-108" charset="0"/>
              <a:cs typeface="Britannic Bold" pitchFamily="-10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" y="5029200"/>
            <a:ext cx="7162800" cy="1828800"/>
            <a:chOff x="76200" y="5029200"/>
            <a:chExt cx="7162800" cy="1828800"/>
          </a:xfrm>
        </p:grpSpPr>
        <p:sp>
          <p:nvSpPr>
            <p:cNvPr id="2" name="Rounded Rectangle 1"/>
            <p:cNvSpPr/>
            <p:nvPr/>
          </p:nvSpPr>
          <p:spPr>
            <a:xfrm>
              <a:off x="457200" y="5638800"/>
              <a:ext cx="6781800" cy="1219200"/>
            </a:xfrm>
            <a:prstGeom prst="roundRect">
              <a:avLst/>
            </a:prstGeom>
            <a:solidFill>
              <a:srgbClr val="0B6FC6"/>
            </a:solidFill>
            <a:ln>
              <a:solidFill>
                <a:srgbClr val="BBE0E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FFFFFF"/>
                  </a:solidFill>
                </a:rPr>
                <a:t>Follow along in your trainer manual.</a:t>
              </a:r>
              <a:endParaRPr lang="en-US" sz="3200" dirty="0">
                <a:solidFill>
                  <a:srgbClr val="FFFFFF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5029200"/>
              <a:ext cx="1066800" cy="106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3853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828800"/>
            <a:ext cx="8382000" cy="4724400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n-ea"/>
                <a:cs typeface="+mn-cs"/>
              </a:rPr>
              <a:t>Active Supervision </a:t>
            </a:r>
            <a:r>
              <a:rPr lang="en-US" sz="2000" dirty="0">
                <a:ea typeface="+mn-ea"/>
                <a:cs typeface="+mn-cs"/>
              </a:rPr>
              <a:t>(Colvin, </a:t>
            </a:r>
            <a:r>
              <a:rPr lang="en-US" sz="2000" dirty="0" err="1">
                <a:ea typeface="+mn-ea"/>
                <a:cs typeface="+mn-cs"/>
              </a:rPr>
              <a:t>Sugai</a:t>
            </a:r>
            <a:r>
              <a:rPr lang="en-US" sz="2000" dirty="0">
                <a:ea typeface="+mn-ea"/>
                <a:cs typeface="+mn-cs"/>
              </a:rPr>
              <a:t>, Good, Lee, 1997)</a:t>
            </a:r>
            <a:r>
              <a:rPr lang="en-US" dirty="0">
                <a:ea typeface="+mn-ea"/>
                <a:cs typeface="+mn-cs"/>
              </a:rPr>
              <a:t>: </a:t>
            </a:r>
          </a:p>
          <a:p>
            <a:pPr marL="2570163" lvl="6" indent="-280988">
              <a:defRPr/>
            </a:pPr>
            <a:r>
              <a:rPr lang="en-US" sz="3200" b="1" dirty="0">
                <a:solidFill>
                  <a:srgbClr val="008000"/>
                </a:solidFill>
              </a:rPr>
              <a:t>Move</a:t>
            </a:r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/>
              <a:t>around</a:t>
            </a:r>
            <a:endParaRPr lang="en-US" sz="3200" dirty="0" smtClean="0"/>
          </a:p>
          <a:p>
            <a:pPr marL="2570163" lvl="6" indent="-280988">
              <a:defRPr/>
            </a:pPr>
            <a:endParaRPr lang="en-US" dirty="0" smtClean="0"/>
          </a:p>
          <a:p>
            <a:pPr marL="2570163" lvl="6" indent="-280988">
              <a:defRPr/>
            </a:pPr>
            <a:r>
              <a:rPr lang="en-US" sz="3200" dirty="0" smtClean="0"/>
              <a:t>Look </a:t>
            </a:r>
            <a:r>
              <a:rPr lang="en-US" sz="3200" dirty="0"/>
              <a:t>around (</a:t>
            </a:r>
            <a:r>
              <a:rPr lang="en-US" sz="3200" b="1" dirty="0">
                <a:solidFill>
                  <a:srgbClr val="008000"/>
                </a:solidFill>
              </a:rPr>
              <a:t>Scan</a:t>
            </a:r>
            <a:r>
              <a:rPr lang="en-US" sz="3200" dirty="0"/>
              <a:t>)</a:t>
            </a:r>
            <a:endParaRPr lang="en-US" sz="3200" dirty="0" smtClean="0"/>
          </a:p>
          <a:p>
            <a:pPr marL="2570163" lvl="6" indent="-280988">
              <a:defRPr/>
            </a:pPr>
            <a:endParaRPr lang="en-US" b="1" dirty="0" smtClean="0">
              <a:solidFill>
                <a:srgbClr val="3366FF"/>
              </a:solidFill>
            </a:endParaRPr>
          </a:p>
          <a:p>
            <a:pPr marL="2570163" lvl="6" indent="-280988">
              <a:defRPr/>
            </a:pPr>
            <a:r>
              <a:rPr lang="en-US" sz="3200" b="1" dirty="0" smtClean="0">
                <a:solidFill>
                  <a:srgbClr val="008000"/>
                </a:solidFill>
              </a:rPr>
              <a:t>Interact </a:t>
            </a:r>
            <a:r>
              <a:rPr lang="en-US" sz="3200" dirty="0"/>
              <a:t>with </a:t>
            </a:r>
            <a:r>
              <a:rPr lang="en-US" sz="3200" dirty="0" smtClean="0"/>
              <a:t>students</a:t>
            </a:r>
          </a:p>
          <a:p>
            <a:pPr marL="3027363" lvl="8" indent="-280988">
              <a:defRPr/>
            </a:pPr>
            <a:r>
              <a:rPr lang="en-US" sz="3200" dirty="0" smtClean="0"/>
              <a:t>Reinforce</a:t>
            </a:r>
          </a:p>
          <a:p>
            <a:pPr marL="3027363" lvl="8" indent="-280988">
              <a:defRPr/>
            </a:pPr>
            <a:r>
              <a:rPr lang="en-US" sz="3200" dirty="0" smtClean="0"/>
              <a:t>Correct</a:t>
            </a:r>
          </a:p>
          <a:p>
            <a:pPr eaLnBrk="1" hangingPunct="1">
              <a:defRPr/>
            </a:pPr>
            <a:endParaRPr lang="en-US" sz="900" dirty="0">
              <a:ea typeface="+mn-ea"/>
              <a:cs typeface="+mn-cs"/>
            </a:endParaRPr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2209800" y="533400"/>
            <a:ext cx="69342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ranklin Gothic Medium"/>
              </a:rPr>
              <a:t> students</a:t>
            </a:r>
            <a:r>
              <a:rPr lang="en-US" sz="3000" b="1" dirty="0">
                <a:solidFill>
                  <a:srgbClr val="FFFFFF"/>
                </a:solidFill>
                <a:latin typeface="Franklin Gothic Medium"/>
              </a:rPr>
              <a:t>’ behavior in natural context</a:t>
            </a:r>
          </a:p>
        </p:txBody>
      </p:sp>
      <p:grpSp>
        <p:nvGrpSpPr>
          <p:cNvPr id="133124" name="Group 5"/>
          <p:cNvGrpSpPr>
            <a:grpSpLocks/>
          </p:cNvGrpSpPr>
          <p:nvPr/>
        </p:nvGrpSpPr>
        <p:grpSpPr bwMode="auto">
          <a:xfrm>
            <a:off x="228600" y="0"/>
            <a:ext cx="2097088" cy="1649413"/>
            <a:chOff x="3670483" y="0"/>
            <a:chExt cx="2096597" cy="1649759"/>
          </a:xfrm>
          <a:solidFill>
            <a:schemeClr val="bg1"/>
          </a:solidFill>
        </p:grpSpPr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3670483" y="0"/>
              <a:ext cx="2096597" cy="1649759"/>
            </a:xfrm>
            <a:prstGeom prst="ellipse">
              <a:avLst/>
            </a:prstGeom>
            <a:grpFill/>
            <a:ln w="38100" cmpd="sng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000">
                <a:solidFill>
                  <a:srgbClr val="008000"/>
                </a:solidFill>
                <a:latin typeface="Franklin Gothic Medium"/>
                <a:cs typeface=""/>
              </a:endParaRPr>
            </a:p>
          </p:txBody>
        </p:sp>
        <p:sp>
          <p:nvSpPr>
            <p:cNvPr id="8" name="Oval 4"/>
            <p:cNvSpPr/>
            <p:nvPr/>
          </p:nvSpPr>
          <p:spPr>
            <a:xfrm>
              <a:off x="3976799" y="241351"/>
              <a:ext cx="1483964" cy="11670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000">
                  <a:solidFill>
                    <a:srgbClr val="008000"/>
                  </a:solidFill>
                  <a:latin typeface="Franklin Gothic Medium"/>
                </a:rPr>
                <a:t>Monitor</a:t>
              </a:r>
            </a:p>
          </p:txBody>
        </p:sp>
      </p:grpSp>
      <p:pic>
        <p:nvPicPr>
          <p:cNvPr id="97285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4495800"/>
            <a:ext cx="1671638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6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124200"/>
            <a:ext cx="17653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0" name="Content Placeholder 3"/>
            <p:cNvPicPr>
              <a:picLocks noChangeAspect="1"/>
            </p:cNvPicPr>
            <p:nvPr/>
          </p:nvPicPr>
          <p:blipFill>
            <a:blip r:embed="rId4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679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2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sp>
        <p:nvSpPr>
          <p:cNvPr id="13619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Collect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Are rules being followed?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there are errors,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b="1" dirty="0">
                <a:solidFill>
                  <a:srgbClr val="008000"/>
                </a:solidFill>
              </a:rPr>
              <a:t>who</a:t>
            </a:r>
            <a:r>
              <a:rPr lang="en-US" sz="2200" b="1" dirty="0">
                <a:solidFill>
                  <a:srgbClr val="3366FF"/>
                </a:solidFill>
              </a:rPr>
              <a:t> </a:t>
            </a:r>
            <a:r>
              <a:rPr lang="en-US" sz="2200" dirty="0"/>
              <a:t>is making them?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b="1" dirty="0">
                <a:solidFill>
                  <a:srgbClr val="008000"/>
                </a:solidFill>
              </a:rPr>
              <a:t>where</a:t>
            </a:r>
            <a:r>
              <a:rPr lang="en-US" sz="2200" b="1" dirty="0">
                <a:solidFill>
                  <a:srgbClr val="3366FF"/>
                </a:solidFill>
              </a:rPr>
              <a:t> </a:t>
            </a:r>
            <a:r>
              <a:rPr lang="en-US" sz="2200" dirty="0"/>
              <a:t>are the errors occurring?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b="1" dirty="0">
                <a:solidFill>
                  <a:srgbClr val="008000"/>
                </a:solidFill>
              </a:rPr>
              <a:t>what</a:t>
            </a:r>
            <a:r>
              <a:rPr lang="en-US" sz="2200" dirty="0">
                <a:solidFill>
                  <a:srgbClr val="008000"/>
                </a:solidFill>
              </a:rPr>
              <a:t> </a:t>
            </a:r>
            <a:r>
              <a:rPr lang="en-US" sz="2200" dirty="0"/>
              <a:t>kind of errors are being made?</a:t>
            </a:r>
          </a:p>
          <a:p>
            <a:pPr eaLnBrk="1" hangingPunct="1">
              <a:lnSpc>
                <a:spcPct val="90000"/>
              </a:lnSpc>
            </a:pPr>
            <a:endParaRPr lang="en-US" sz="12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Summarize data (look for patterns)</a:t>
            </a:r>
          </a:p>
          <a:p>
            <a:pPr eaLnBrk="1" hangingPunct="1">
              <a:lnSpc>
                <a:spcPct val="90000"/>
              </a:lnSpc>
            </a:pPr>
            <a:endParaRPr lang="en-US" sz="12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Use data to make decisions</a:t>
            </a:r>
          </a:p>
        </p:txBody>
      </p:sp>
      <p:sp>
        <p:nvSpPr>
          <p:cNvPr id="136195" name="Rectangle 3"/>
          <p:cNvSpPr>
            <a:spLocks noChangeArrowheads="1"/>
          </p:cNvSpPr>
          <p:nvPr/>
        </p:nvSpPr>
        <p:spPr bwMode="auto">
          <a:xfrm>
            <a:off x="2209800" y="533400"/>
            <a:ext cx="67056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ranklin Gothic Medium"/>
              </a:rPr>
              <a:t> the </a:t>
            </a:r>
            <a:r>
              <a:rPr lang="en-US" sz="3000" b="1" dirty="0">
                <a:solidFill>
                  <a:srgbClr val="FFFFFF"/>
                </a:solidFill>
                <a:latin typeface="Franklin Gothic Medium"/>
              </a:rPr>
              <a:t>effect of instruction</a:t>
            </a:r>
          </a:p>
        </p:txBody>
      </p:sp>
      <p:grpSp>
        <p:nvGrpSpPr>
          <p:cNvPr id="136196" name="Group 4"/>
          <p:cNvGrpSpPr>
            <a:grpSpLocks/>
          </p:cNvGrpSpPr>
          <p:nvPr/>
        </p:nvGrpSpPr>
        <p:grpSpPr bwMode="auto">
          <a:xfrm>
            <a:off x="228600" y="0"/>
            <a:ext cx="2097088" cy="1649413"/>
            <a:chOff x="3670483" y="0"/>
            <a:chExt cx="2096597" cy="1649759"/>
          </a:xfrm>
          <a:solidFill>
            <a:schemeClr val="bg1"/>
          </a:solidFill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670483" y="0"/>
              <a:ext cx="2096597" cy="1649759"/>
            </a:xfrm>
            <a:prstGeom prst="ellipse">
              <a:avLst/>
            </a:prstGeom>
            <a:grpFill/>
            <a:ln w="9525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000">
                <a:solidFill>
                  <a:srgbClr val="008000"/>
                </a:solidFill>
                <a:latin typeface="Franklin Gothic Medium"/>
                <a:cs typeface=""/>
              </a:endParaRPr>
            </a:p>
          </p:txBody>
        </p:sp>
        <p:sp>
          <p:nvSpPr>
            <p:cNvPr id="7" name="Oval 4"/>
            <p:cNvSpPr/>
            <p:nvPr/>
          </p:nvSpPr>
          <p:spPr>
            <a:xfrm>
              <a:off x="3976799" y="241351"/>
              <a:ext cx="1483964" cy="11670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000" dirty="0">
                  <a:solidFill>
                    <a:srgbClr val="008000"/>
                  </a:solidFill>
                  <a:latin typeface="Franklin Gothic Medium"/>
                </a:rPr>
                <a:t>Evaluate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378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Collect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Are we doing what we said we’d do?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/>
              <a:t>How will we support lessons taught within routines?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/>
              <a:t>How will we know when lessons are taught?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/>
              <a:t>How will we know when and where we might need boosters? </a:t>
            </a:r>
          </a:p>
          <a:p>
            <a:pPr eaLnBrk="1" hangingPunct="1">
              <a:lnSpc>
                <a:spcPct val="90000"/>
              </a:lnSpc>
            </a:pPr>
            <a:endParaRPr lang="en-US" sz="12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Summarize data (look for patterns)</a:t>
            </a:r>
          </a:p>
          <a:p>
            <a:pPr eaLnBrk="1" hangingPunct="1">
              <a:lnSpc>
                <a:spcPct val="90000"/>
              </a:lnSpc>
            </a:pPr>
            <a:endParaRPr lang="en-US" sz="12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Use data to make decisions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09800" y="533400"/>
            <a:ext cx="6705600" cy="625475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3000" b="1" dirty="0" smtClean="0">
                <a:solidFill>
                  <a:srgbClr val="FFFFFF"/>
                </a:solidFill>
                <a:latin typeface="Franklin Gothic Medium"/>
              </a:rPr>
              <a:t> the fidelity of implementation</a:t>
            </a:r>
            <a:endParaRPr lang="en-US" sz="3000" b="1" dirty="0">
              <a:solidFill>
                <a:srgbClr val="FFFFFF"/>
              </a:solidFill>
              <a:latin typeface="Franklin Gothic Medium"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228600" y="0"/>
            <a:ext cx="2097088" cy="1649413"/>
            <a:chOff x="3670483" y="0"/>
            <a:chExt cx="2096597" cy="1649759"/>
          </a:xfrm>
          <a:solidFill>
            <a:schemeClr val="bg1"/>
          </a:solidFill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3670483" y="0"/>
              <a:ext cx="2096597" cy="1649759"/>
            </a:xfrm>
            <a:prstGeom prst="ellipse">
              <a:avLst/>
            </a:prstGeom>
            <a:grpFill/>
            <a:ln w="9525">
              <a:solidFill>
                <a:srgbClr val="008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3000">
                <a:solidFill>
                  <a:srgbClr val="008000"/>
                </a:solidFill>
                <a:latin typeface="Franklin Gothic Medium"/>
                <a:cs typeface=""/>
              </a:endParaRPr>
            </a:p>
          </p:txBody>
        </p:sp>
        <p:sp>
          <p:nvSpPr>
            <p:cNvPr id="11" name="Oval 4"/>
            <p:cNvSpPr/>
            <p:nvPr/>
          </p:nvSpPr>
          <p:spPr>
            <a:xfrm>
              <a:off x="3976799" y="241351"/>
              <a:ext cx="1483964" cy="11670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000" dirty="0">
                  <a:solidFill>
                    <a:srgbClr val="008000"/>
                  </a:solidFill>
                  <a:latin typeface="Franklin Gothic Medium"/>
                </a:rPr>
                <a:t>Evaluate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355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-152400" y="139700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3822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A lesson plan that puts all of this together…</a:t>
            </a:r>
            <a:endParaRPr lang="en-US" sz="3200" b="1" dirty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grpSp>
        <p:nvGrpSpPr>
          <p:cNvPr id="4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6" name="Content Placeholder 3"/>
            <p:cNvPicPr>
              <a:picLocks noChangeAspect="1"/>
            </p:cNvPicPr>
            <p:nvPr/>
          </p:nvPicPr>
          <p:blipFill>
            <a:blip r:embed="rId8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7421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II.B.v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71800" y="1905000"/>
            <a:ext cx="3657600" cy="432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568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Getting Started with </a:t>
            </a:r>
            <a:r>
              <a:rPr lang="en-US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SWPBIS</a:t>
            </a:r>
            <a:endParaRPr lang="en-US" dirty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257800"/>
          </a:xfrm>
          <a:solidFill>
            <a:srgbClr val="FFFF00">
              <a:alpha val="50195"/>
            </a:srgbClr>
          </a:solidFill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Establish </a:t>
            </a:r>
            <a:r>
              <a:rPr lang="en-US" sz="2300" dirty="0" smtClean="0">
                <a:solidFill>
                  <a:srgbClr val="000000"/>
                </a:solidFill>
              </a:rPr>
              <a:t>an effective leadership team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brief statement of behavioral purpose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Identify positive SW behavioral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SW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class-wide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strengthening appropriate behavior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discouraging violations of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data-based procedures for </a:t>
            </a:r>
            <a:r>
              <a:rPr lang="en-US" sz="2300" dirty="0" smtClean="0">
                <a:solidFill>
                  <a:srgbClr val="000000"/>
                </a:solidFill>
              </a:rPr>
              <a:t>monitoring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Develop systems to support staff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Build routines to ensure on-going implementation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4800600"/>
            <a:ext cx="76200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11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4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8303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II.B.vi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57200" y="1600200"/>
            <a:ext cx="7620000" cy="2438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90138" y="4876800"/>
            <a:ext cx="1559542" cy="1447800"/>
            <a:chOff x="6758922" y="16184"/>
            <a:chExt cx="2362200" cy="2209800"/>
          </a:xfrm>
        </p:grpSpPr>
        <p:sp>
          <p:nvSpPr>
            <p:cNvPr id="19" name="Oval 4"/>
            <p:cNvSpPr>
              <a:spLocks noChangeArrowheads="1"/>
            </p:cNvSpPr>
            <p:nvPr/>
          </p:nvSpPr>
          <p:spPr bwMode="auto">
            <a:xfrm>
              <a:off x="6758922" y="16184"/>
              <a:ext cx="2362200" cy="2209800"/>
            </a:xfrm>
            <a:prstGeom prst="ellipse">
              <a:avLst/>
            </a:prstGeom>
            <a:solidFill>
              <a:srgbClr val="3366FF">
                <a:alpha val="50195"/>
              </a:srgbClr>
            </a:solidFill>
            <a:ln w="6350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800" b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6970914" y="1317934"/>
              <a:ext cx="1971552" cy="563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44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008F00"/>
          </a:solidFill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Key Features </a:t>
            </a:r>
            <a:r>
              <a:rPr lang="en-US" sz="4000" smtClean="0">
                <a:solidFill>
                  <a:schemeClr val="bg1"/>
                </a:solidFill>
              </a:rPr>
              <a:t>of </a:t>
            </a:r>
            <a:br>
              <a:rPr lang="en-US" sz="4000" smtClean="0">
                <a:solidFill>
                  <a:schemeClr val="bg1"/>
                </a:solidFill>
              </a:rPr>
            </a:br>
            <a:r>
              <a:rPr lang="en-US" sz="4000" smtClean="0">
                <a:solidFill>
                  <a:schemeClr val="bg1"/>
                </a:solidFill>
              </a:rPr>
              <a:t>Acknowledgement </a:t>
            </a:r>
            <a:r>
              <a:rPr lang="en-US" sz="4000" dirty="0" smtClean="0">
                <a:solidFill>
                  <a:schemeClr val="bg1"/>
                </a:solidFill>
              </a:rPr>
              <a:t>Systems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48" y="1417638"/>
            <a:ext cx="8153400" cy="5032555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1200"/>
              </a:spcBef>
            </a:pPr>
            <a:r>
              <a:rPr lang="en-US" sz="3800" dirty="0" smtClean="0"/>
              <a:t>Acknowledgements are</a:t>
            </a:r>
          </a:p>
          <a:p>
            <a:pPr lvl="1"/>
            <a:r>
              <a:rPr lang="en-US" sz="3500" dirty="0"/>
              <a:t>Tied to school-wide expectations</a:t>
            </a:r>
          </a:p>
          <a:p>
            <a:pPr lvl="1"/>
            <a:r>
              <a:rPr lang="en-US" sz="3500" dirty="0" smtClean="0"/>
              <a:t>Age appropriate and students/staff will find them valuable</a:t>
            </a:r>
          </a:p>
          <a:p>
            <a:pPr lvl="1"/>
            <a:r>
              <a:rPr lang="en-US" sz="3500" dirty="0" smtClean="0"/>
              <a:t>Varied types that are valuable to diverse groups of students (tangible, social, privilege) </a:t>
            </a:r>
            <a:r>
              <a:rPr lang="en-US" sz="3500" dirty="0"/>
              <a:t>(individual and group contingencies)</a:t>
            </a:r>
          </a:p>
          <a:p>
            <a:pPr lvl="1">
              <a:spcAft>
                <a:spcPts val="1800"/>
              </a:spcAft>
            </a:pPr>
            <a:r>
              <a:rPr lang="en-US" sz="3500" dirty="0" smtClean="0"/>
              <a:t>Allow for choice – at least in some of the systems</a:t>
            </a:r>
          </a:p>
          <a:p>
            <a:r>
              <a:rPr lang="en-US" sz="3800" dirty="0"/>
              <a:t>Efficiently delivered</a:t>
            </a:r>
          </a:p>
          <a:p>
            <a:pPr lvl="1"/>
            <a:r>
              <a:rPr lang="en-US" sz="3500" dirty="0" smtClean="0"/>
              <a:t>Fit into daily activities - Avoids interrupting instructional time</a:t>
            </a:r>
          </a:p>
          <a:p>
            <a:pPr lvl="1">
              <a:spcAft>
                <a:spcPts val="1800"/>
              </a:spcAft>
            </a:pPr>
            <a:r>
              <a:rPr lang="en-US" sz="3500" dirty="0" smtClean="0"/>
              <a:t>Easy to teach, implement, etc.</a:t>
            </a:r>
          </a:p>
          <a:p>
            <a:pPr>
              <a:spcBef>
                <a:spcPts val="1200"/>
              </a:spcBef>
            </a:pPr>
            <a:r>
              <a:rPr lang="en-US" sz="3800" dirty="0" smtClean="0"/>
              <a:t>Predictable and dense schedule </a:t>
            </a:r>
          </a:p>
          <a:p>
            <a:pPr lvl="1"/>
            <a:r>
              <a:rPr lang="en-US" sz="3500" dirty="0" smtClean="0"/>
              <a:t>Allow for all students to be eligible to earn acknowledgements daily</a:t>
            </a:r>
          </a:p>
          <a:p>
            <a:pPr lvl="1"/>
            <a:r>
              <a:rPr lang="en-US" sz="3500" dirty="0" smtClean="0"/>
              <a:t>Layered: daily, weekly, monthly, quarterly, etc. </a:t>
            </a:r>
          </a:p>
          <a:p>
            <a:pPr lvl="1"/>
            <a:endParaRPr lang="en-US" sz="3500" dirty="0" smtClean="0"/>
          </a:p>
          <a:p>
            <a:r>
              <a:rPr lang="en-US" sz="3900" dirty="0" smtClean="0"/>
              <a:t>Available to both Students and Staff</a:t>
            </a:r>
          </a:p>
        </p:txBody>
      </p:sp>
    </p:spTree>
    <p:extLst>
      <p:ext uri="{BB962C8B-B14F-4D97-AF65-F5344CB8AC3E}">
        <p14:creationId xmlns:p14="http://schemas.microsoft.com/office/powerpoint/2010/main" val="122854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8F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Behavior is likely to occur again when it is reinforced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/>
          </a:bodyPr>
          <a:lstStyle/>
          <a:p>
            <a:pPr algn="ctr" eaLnBrk="1" hangingPunct="1">
              <a:buFont typeface="Arial" charset="0"/>
              <a:buNone/>
            </a:pPr>
            <a:endParaRPr lang="en-US" sz="2800" b="1" dirty="0" smtClean="0"/>
          </a:p>
          <a:p>
            <a:pPr eaLnBrk="1" hangingPunct="1"/>
            <a:r>
              <a:rPr lang="en-US" sz="2800" dirty="0" smtClean="0"/>
              <a:t>When a student gets something desirable following an </a:t>
            </a:r>
            <a:r>
              <a:rPr lang="en-US" sz="2800" b="1" dirty="0" smtClean="0"/>
              <a:t>inappropriate behavior</a:t>
            </a:r>
            <a:r>
              <a:rPr lang="en-US" sz="2800" dirty="0" smtClean="0"/>
              <a:t>, that behavior is </a:t>
            </a:r>
            <a:r>
              <a:rPr lang="en-US" sz="2800" b="1" dirty="0" smtClean="0"/>
              <a:t>strengthened and more likely to occur </a:t>
            </a:r>
            <a:r>
              <a:rPr lang="en-US" sz="2800" dirty="0" smtClean="0"/>
              <a:t>again</a:t>
            </a:r>
          </a:p>
          <a:p>
            <a:pPr eaLnBrk="1" hangingPunct="1"/>
            <a:r>
              <a:rPr lang="en-US" sz="2800" dirty="0" smtClean="0"/>
              <a:t>Examples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if a student is removed from the classroom after refusing to do a difficult assignment, the student will likely act up later when he does not want to (or cannot) complete work  </a:t>
            </a:r>
          </a:p>
          <a:p>
            <a:pPr lvl="1">
              <a:buFont typeface="Arial" pitchFamily="34" charset="0"/>
              <a:buChar char="•"/>
            </a:pPr>
            <a:endParaRPr lang="en-US" sz="2000" dirty="0" smtClean="0"/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if a student is given verbal praise for persisting with a difficult assignment, the student is likely to persist on later difficult assignments</a:t>
            </a:r>
          </a:p>
        </p:txBody>
      </p:sp>
    </p:spTree>
    <p:extLst>
      <p:ext uri="{BB962C8B-B14F-4D97-AF65-F5344CB8AC3E}">
        <p14:creationId xmlns:p14="http://schemas.microsoft.com/office/powerpoint/2010/main" val="152329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1143000"/>
          </a:xfrm>
          <a:solidFill>
            <a:srgbClr val="008F00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Benefits of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Acknowledgement Systems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21163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5000" dirty="0" smtClean="0">
                <a:cs typeface="Times New Roman" pitchFamily="18" charset="0"/>
              </a:rPr>
              <a:t>Creates positive student-to-teacher interactions</a:t>
            </a:r>
          </a:p>
          <a:p>
            <a:pPr eaLnBrk="1" hangingPunct="1">
              <a:lnSpc>
                <a:spcPct val="90000"/>
              </a:lnSpc>
            </a:pPr>
            <a:r>
              <a:rPr lang="en-US" sz="5000" dirty="0" smtClean="0">
                <a:cs typeface="Times New Roman" pitchFamily="18" charset="0"/>
              </a:rPr>
              <a:t>Clarifies school expectations for appropriate behavior</a:t>
            </a:r>
            <a:endParaRPr lang="en-US" sz="5000" dirty="0" smtClean="0"/>
          </a:p>
          <a:p>
            <a:pPr eaLnBrk="1" hangingPunct="1"/>
            <a:r>
              <a:rPr lang="en-US" sz="5000" dirty="0" smtClean="0"/>
              <a:t>Increases the likelihood that desired behaviors will be repeated by letting students know what they are doing “right”</a:t>
            </a:r>
            <a:endParaRPr lang="en-US" sz="5000" dirty="0" smtClean="0">
              <a:cs typeface="Times New Roman" pitchFamily="18" charset="0"/>
            </a:endParaRPr>
          </a:p>
          <a:p>
            <a:r>
              <a:rPr lang="en-US" sz="5000" dirty="0" smtClean="0"/>
              <a:t>Reduces the need for engaging in time- consuming disciplinary measures</a:t>
            </a:r>
          </a:p>
          <a:p>
            <a:pPr lvl="0"/>
            <a:endParaRPr lang="en-US" sz="5000" dirty="0" smtClean="0"/>
          </a:p>
          <a:p>
            <a:pPr lvl="0">
              <a:buNone/>
            </a:pPr>
            <a:endParaRPr lang="en-US" sz="5000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>
              <a:cs typeface="Times New Roman" pitchFamily="18" charset="0"/>
            </a:endParaRPr>
          </a:p>
          <a:p>
            <a:endParaRPr lang="en-US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eaLnBrk="1" hangingPunct="1"/>
            <a:endParaRPr lang="en-US" dirty="0" smtClean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00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solidFill>
            <a:srgbClr val="008F00"/>
          </a:solid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Acknowledgement Systems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for Older Students? 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Adolescents typically have a heightened flight or fight response and may perceive neutral interactions </a:t>
            </a:r>
            <a:r>
              <a:rPr lang="en-US" dirty="0"/>
              <a:t>as threatening </a:t>
            </a:r>
            <a:r>
              <a:rPr lang="en-US" dirty="0" smtClean="0"/>
              <a:t>(</a:t>
            </a:r>
            <a:r>
              <a:rPr lang="en-US" sz="2600" dirty="0" smtClean="0"/>
              <a:t>Blakemore </a:t>
            </a:r>
            <a:r>
              <a:rPr lang="en-US" sz="2600" dirty="0"/>
              <a:t>et al., </a:t>
            </a:r>
            <a:r>
              <a:rPr lang="en-US" sz="2600" dirty="0" smtClean="0"/>
              <a:t>2007).</a:t>
            </a:r>
          </a:p>
          <a:p>
            <a:r>
              <a:rPr lang="en-US" dirty="0" smtClean="0"/>
              <a:t>Adolescents typically need a more intense experience to recognize it as rewarding </a:t>
            </a:r>
            <a:r>
              <a:rPr lang="en-US" sz="2600" dirty="0">
                <a:latin typeface="Calibri" pitchFamily="34" charset="0"/>
              </a:rPr>
              <a:t>(Sprague, 2008</a:t>
            </a:r>
            <a:r>
              <a:rPr lang="en-US" sz="2600" dirty="0" smtClean="0">
                <a:latin typeface="Calibri" pitchFamily="34" charset="0"/>
              </a:rPr>
              <a:t>).</a:t>
            </a:r>
          </a:p>
          <a:p>
            <a:endParaRPr lang="en-US" sz="2600" dirty="0" smtClean="0"/>
          </a:p>
          <a:p>
            <a:r>
              <a:rPr lang="en-US" dirty="0" smtClean="0"/>
              <a:t>Adolescents may need acknowledgement that is: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Frequent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Varied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Meaningful 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pecific &amp; genuine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As soon after the expected behavior is displayed as possible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A school-wide system ensures </a:t>
            </a:r>
            <a:r>
              <a:rPr lang="en-US" u="sng" dirty="0" smtClean="0"/>
              <a:t>all</a:t>
            </a:r>
            <a:r>
              <a:rPr lang="en-US" dirty="0" smtClean="0"/>
              <a:t> students have access to acknowledgements </a:t>
            </a:r>
            <a:r>
              <a:rPr lang="en-US" b="1" dirty="0" smtClean="0"/>
              <a:t>and</a:t>
            </a:r>
            <a:r>
              <a:rPr lang="en-US" dirty="0" smtClean="0"/>
              <a:t> prompts adults to engage in this critical practice. </a:t>
            </a:r>
          </a:p>
        </p:txBody>
      </p:sp>
    </p:spTree>
    <p:extLst>
      <p:ext uri="{BB962C8B-B14F-4D97-AF65-F5344CB8AC3E}">
        <p14:creationId xmlns:p14="http://schemas.microsoft.com/office/powerpoint/2010/main" val="134981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382000" cy="1143000"/>
          </a:xfrm>
          <a:solidFill>
            <a:srgbClr val="008F00"/>
          </a:solidFill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 schools already have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methods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 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recognize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students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739944"/>
            <a:ext cx="6248400" cy="4114800"/>
          </a:xfrm>
        </p:spPr>
        <p:txBody>
          <a:bodyPr>
            <a:normAutofit/>
          </a:bodyPr>
          <a:lstStyle/>
          <a:p>
            <a:r>
              <a:rPr lang="en-US" sz="2800" dirty="0"/>
              <a:t>Honor </a:t>
            </a:r>
            <a:r>
              <a:rPr lang="en-US" sz="2800" dirty="0" smtClean="0"/>
              <a:t>roll acknowledgement </a:t>
            </a:r>
            <a:r>
              <a:rPr lang="en-US" sz="2800" dirty="0"/>
              <a:t>breakfast</a:t>
            </a:r>
          </a:p>
          <a:p>
            <a:r>
              <a:rPr lang="en-US" sz="2800" dirty="0"/>
              <a:t>Athletic award assemblies</a:t>
            </a:r>
          </a:p>
          <a:p>
            <a:r>
              <a:rPr lang="en-US" sz="2800" dirty="0"/>
              <a:t>PA announcements</a:t>
            </a:r>
          </a:p>
          <a:p>
            <a:r>
              <a:rPr lang="en-US" sz="2800" dirty="0"/>
              <a:t>Newsletters home</a:t>
            </a:r>
          </a:p>
          <a:p>
            <a:r>
              <a:rPr lang="en-US" sz="2800" dirty="0"/>
              <a:t>Teacher to student kudos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183854" y="2971800"/>
            <a:ext cx="3814762" cy="2664176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The list goes on…….</a:t>
            </a:r>
          </a:p>
          <a:p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49025" y="5864576"/>
            <a:ext cx="87264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808080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/>
                <a:cs typeface=""/>
              </a:rPr>
              <a:t>Expand to recognize all </a:t>
            </a:r>
            <a:r>
              <a:rPr lang="en-US" sz="3000" b="1" dirty="0" smtClean="0">
                <a:solidFill>
                  <a:srgbClr val="808080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/>
                <a:cs typeface=""/>
              </a:rPr>
              <a:t>behaviors </a:t>
            </a:r>
            <a:r>
              <a:rPr lang="en-US" sz="3000" b="1" dirty="0">
                <a:solidFill>
                  <a:srgbClr val="808080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/>
                <a:cs typeface=""/>
              </a:rPr>
              <a:t>and all students</a:t>
            </a:r>
            <a:r>
              <a:rPr lang="en-US" sz="3200" b="1" dirty="0">
                <a:solidFill>
                  <a:srgbClr val="808080">
                    <a:lumMod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Medium"/>
                <a:cs typeface=""/>
              </a:rPr>
              <a:t>!</a:t>
            </a:r>
          </a:p>
          <a:p>
            <a:pPr algn="ctr"/>
            <a:endParaRPr lang="en-US" sz="3200" b="1" dirty="0">
              <a:solidFill>
                <a:srgbClr val="808080">
                  <a:lumMod val="2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ranklin Gothic Medium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6142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17412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FC6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B6FC6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TRAIN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200" i="1" dirty="0" smtClean="0">
                <a:solidFill>
                  <a:schemeClr val="bg1"/>
                </a:solidFill>
                <a:latin typeface="+mn-lt"/>
              </a:rPr>
              <a:t>Teach, Relate, Adapt, Implement, Navigate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Aft>
                <a:spcPts val="1000"/>
              </a:spcAft>
            </a:pPr>
            <a:r>
              <a:rPr lang="en-US" b="1" u="sng" dirty="0">
                <a:solidFill>
                  <a:srgbClr val="0B6FC6"/>
                </a:solidFill>
                <a:latin typeface="+mj-lt"/>
              </a:rPr>
              <a:t>T</a:t>
            </a:r>
            <a:r>
              <a:rPr lang="en-US" b="1" dirty="0">
                <a:solidFill>
                  <a:srgbClr val="0B6FC6"/>
                </a:solidFill>
                <a:latin typeface="+mj-lt"/>
              </a:rPr>
              <a:t>each</a:t>
            </a:r>
            <a:r>
              <a:rPr lang="en-US" dirty="0"/>
              <a:t> content explicitly. </a:t>
            </a:r>
          </a:p>
          <a:p>
            <a:pPr lvl="0">
              <a:spcAft>
                <a:spcPts val="1000"/>
              </a:spcAft>
            </a:pPr>
            <a:r>
              <a:rPr lang="en-US" b="1" u="sng" dirty="0">
                <a:solidFill>
                  <a:srgbClr val="0B6FC6"/>
                </a:solidFill>
                <a:latin typeface="+mj-lt"/>
              </a:rPr>
              <a:t>R</a:t>
            </a:r>
            <a:r>
              <a:rPr lang="en-US" b="1" dirty="0">
                <a:solidFill>
                  <a:srgbClr val="0B6FC6"/>
                </a:solidFill>
                <a:latin typeface="+mj-lt"/>
              </a:rPr>
              <a:t>elate</a:t>
            </a:r>
            <a:r>
              <a:rPr lang="en-US" dirty="0"/>
              <a:t> to audience.  </a:t>
            </a:r>
          </a:p>
          <a:p>
            <a:pPr lvl="0">
              <a:spcAft>
                <a:spcPts val="1000"/>
              </a:spcAft>
            </a:pPr>
            <a:r>
              <a:rPr lang="en-US" b="1" u="sng" dirty="0">
                <a:solidFill>
                  <a:srgbClr val="0B6FC6"/>
                </a:solidFill>
                <a:latin typeface="+mj-lt"/>
              </a:rPr>
              <a:t>A</a:t>
            </a:r>
            <a:r>
              <a:rPr lang="en-US" b="1" dirty="0">
                <a:solidFill>
                  <a:srgbClr val="0B6FC6"/>
                </a:solidFill>
                <a:latin typeface="+mj-lt"/>
              </a:rPr>
              <a:t>dapt</a:t>
            </a:r>
            <a:r>
              <a:rPr lang="en-US" dirty="0"/>
              <a:t> presenter behaviors based on audience assessment data. </a:t>
            </a:r>
          </a:p>
          <a:p>
            <a:pPr lvl="0">
              <a:spcAft>
                <a:spcPts val="1000"/>
              </a:spcAft>
            </a:pPr>
            <a:r>
              <a:rPr lang="en-US" b="1" u="sng" dirty="0" smtClean="0">
                <a:solidFill>
                  <a:srgbClr val="0B6FC6"/>
                </a:solidFill>
                <a:latin typeface="+mj-lt"/>
              </a:rPr>
              <a:t>I</a:t>
            </a:r>
            <a:r>
              <a:rPr lang="en-US" b="1" dirty="0" smtClean="0">
                <a:solidFill>
                  <a:srgbClr val="0B6FC6"/>
                </a:solidFill>
                <a:latin typeface="+mj-lt"/>
              </a:rPr>
              <a:t>mplement</a:t>
            </a:r>
            <a:r>
              <a:rPr lang="en-US" b="1" dirty="0" smtClean="0"/>
              <a:t> </a:t>
            </a:r>
            <a:r>
              <a:rPr lang="en-US" dirty="0" smtClean="0"/>
              <a:t>to</a:t>
            </a:r>
            <a:r>
              <a:rPr lang="en-US" b="1" dirty="0" smtClean="0"/>
              <a:t> </a:t>
            </a:r>
            <a:r>
              <a:rPr lang="en-US" dirty="0" smtClean="0"/>
              <a:t>promote meaningful outcomes.</a:t>
            </a:r>
            <a:endParaRPr lang="en-US" dirty="0"/>
          </a:p>
          <a:p>
            <a:pPr lvl="0">
              <a:spcAft>
                <a:spcPts val="1000"/>
              </a:spcAft>
            </a:pPr>
            <a:r>
              <a:rPr lang="en-US" b="1" u="sng" dirty="0">
                <a:solidFill>
                  <a:srgbClr val="0B6FC6"/>
                </a:solidFill>
                <a:latin typeface="+mj-lt"/>
              </a:rPr>
              <a:t>N</a:t>
            </a:r>
            <a:r>
              <a:rPr lang="en-US" b="1" dirty="0">
                <a:solidFill>
                  <a:srgbClr val="0B6FC6"/>
                </a:solidFill>
                <a:latin typeface="+mj-lt"/>
              </a:rPr>
              <a:t>avigate</a:t>
            </a:r>
            <a:r>
              <a:rPr lang="en-US" dirty="0"/>
              <a:t> through the presentation. </a:t>
            </a:r>
          </a:p>
          <a:p>
            <a:pPr>
              <a:spcAft>
                <a:spcPts val="10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39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8F0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152401"/>
          <a:ext cx="9144001" cy="6553200"/>
        </p:xfrm>
        <a:graphic>
          <a:graphicData uri="http://schemas.openxmlformats.org/drawingml/2006/table">
            <a:tbl>
              <a:tblPr/>
              <a:tblGrid>
                <a:gridCol w="535818"/>
                <a:gridCol w="855132"/>
                <a:gridCol w="850901"/>
                <a:gridCol w="845457"/>
                <a:gridCol w="844247"/>
                <a:gridCol w="842435"/>
                <a:gridCol w="948267"/>
                <a:gridCol w="850901"/>
                <a:gridCol w="857551"/>
                <a:gridCol w="856345"/>
                <a:gridCol w="856947"/>
              </a:tblGrid>
              <a:tr h="3223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Comic Sans MS"/>
                          <a:ea typeface="Calibri"/>
                          <a:cs typeface="Times New Roman"/>
                        </a:rPr>
                        <a:t>Notable Deeds</a:t>
                      </a:r>
                      <a:endParaRPr lang="en-US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Comic Sans MS"/>
                          <a:ea typeface="Calibri"/>
                          <a:cs typeface="Times New Roman"/>
                        </a:rPr>
                        <a:t>Cave Buddies</a:t>
                      </a:r>
                      <a:endParaRPr lang="en-US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Comic Sans MS"/>
                          <a:ea typeface="Calibri"/>
                          <a:cs typeface="Times New Roman"/>
                        </a:rPr>
                        <a:t>Student of the Month</a:t>
                      </a:r>
                      <a:endParaRPr lang="en-US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Comic Sans MS"/>
                          <a:ea typeface="Calibri"/>
                          <a:cs typeface="Times New Roman"/>
                        </a:rPr>
                        <a:t>Good News Postcards</a:t>
                      </a:r>
                      <a:endParaRPr lang="en-US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Comic Sans MS"/>
                          <a:ea typeface="Calibri"/>
                          <a:cs typeface="Times New Roman"/>
                        </a:rPr>
                        <a:t>ABS Movie night</a:t>
                      </a:r>
                      <a:endParaRPr lang="en-US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Comic Sans MS"/>
                          <a:ea typeface="Calibri"/>
                          <a:cs typeface="Times New Roman"/>
                        </a:rPr>
                        <a:t>PRIDE Qualities</a:t>
                      </a:r>
                      <a:endParaRPr lang="en-US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Comic Sans MS"/>
                          <a:ea typeface="Calibri"/>
                          <a:cs typeface="Times New Roman"/>
                        </a:rPr>
                        <a:t>Teacher of the Year</a:t>
                      </a:r>
                      <a:endParaRPr lang="en-US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Comic Sans MS"/>
                          <a:ea typeface="Calibri"/>
                          <a:cs typeface="Times New Roman"/>
                        </a:rPr>
                        <a:t>PRIDE Expectations</a:t>
                      </a:r>
                      <a:endParaRPr lang="en-US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Comic Sans MS"/>
                          <a:ea typeface="Calibri"/>
                          <a:cs typeface="Times New Roman"/>
                        </a:rPr>
                        <a:t>Weekly Tardy Raffle</a:t>
                      </a:r>
                      <a:endParaRPr lang="en-US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latin typeface="Comic Sans MS"/>
                          <a:ea typeface="Calibri"/>
                          <a:cs typeface="Times New Roman"/>
                        </a:rPr>
                        <a:t>Friday Pick-me Up</a:t>
                      </a:r>
                      <a:endParaRPr lang="en-US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3576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Comic Sans MS"/>
                          <a:ea typeface="Calibri"/>
                          <a:cs typeface="Times New Roman"/>
                        </a:rPr>
                        <a:t>Description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Certificates presented to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students / staff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in class by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admin</a:t>
                      </a:r>
                      <a:r>
                        <a:rPr lang="en-US" sz="800" baseline="0" dirty="0" smtClean="0"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or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to staff members at staff meetings. </a:t>
                      </a:r>
                      <a:endParaRPr lang="en-US" sz="800" dirty="0" smtClean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 smtClean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Anyone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can fill out a nomination form. 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Stuffed cavemen presented to staff members at staff meetings by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 peers.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 smtClean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Each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recipient chooses the next recipient. </a:t>
                      </a:r>
                      <a:endParaRPr lang="en-US" sz="800" dirty="0" smtClean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 smtClean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4 are passed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on each month.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Students receive a certificate and a free pizza lunch with the principal. </a:t>
                      </a:r>
                      <a:endParaRPr lang="en-US" sz="800" dirty="0" smtClean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 smtClean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Each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teacher selects two students per month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Staff members write notes to parents or students that are mailed home. </a:t>
                      </a:r>
                      <a:endParaRPr lang="en-US" sz="800" dirty="0" smtClean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 smtClean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Postcards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are available for staff use.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Students get free admission to a movie afternoon at school. </a:t>
                      </a:r>
                      <a:endParaRPr lang="en-US" sz="800" dirty="0" smtClean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 smtClean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Includes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popcorn or ice cream sundaes. 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Each staff member is given 10 tickets per month to give to students. </a:t>
                      </a:r>
                      <a:endParaRPr lang="en-US" sz="800" dirty="0" smtClean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 smtClean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Tickets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good for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entry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in a raffle of the student’s choice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 smtClean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Different quality each month</a:t>
                      </a:r>
                      <a:r>
                        <a:rPr lang="en-US" sz="800" baseline="0" dirty="0" smtClean="0"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Students vote for the teacher who has had the biggest impact on their lives.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Top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5 teachers are presented with awards at the end of the year assembly. 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ahoma"/>
                        </a:rPr>
                        <a:t>Admin.</a:t>
                      </a:r>
                      <a:r>
                        <a:rPr lang="en-US" sz="800" baseline="0" dirty="0" smtClean="0">
                          <a:latin typeface="Comic Sans MS"/>
                          <a:ea typeface="Calibri"/>
                          <a:cs typeface="Tahoma"/>
                        </a:rPr>
                        <a:t>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ahoma"/>
                        </a:rPr>
                        <a:t>randomly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ahoma"/>
                        </a:rPr>
                        <a:t>selecting students to recite the expectations.  </a:t>
                      </a:r>
                      <a:endParaRPr lang="en-US" sz="800" dirty="0" smtClean="0">
                        <a:latin typeface="Comic Sans MS"/>
                        <a:ea typeface="Calibri"/>
                        <a:cs typeface="Tahoma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ahoma"/>
                        </a:rPr>
                        <a:t>If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ahoma"/>
                        </a:rPr>
                        <a:t>they can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ahoma"/>
                        </a:rPr>
                        <a:t>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ahoma"/>
                        </a:rPr>
                        <a:t>they get a HOINOR T-shirt  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ahoma"/>
                        </a:rPr>
                        <a:t>4 classes are randomly selected.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ahoma"/>
                        </a:rPr>
                        <a:t>1</a:t>
                      </a:r>
                      <a:r>
                        <a:rPr lang="en-US" sz="800" baseline="0" dirty="0" smtClean="0">
                          <a:latin typeface="Comic Sans MS"/>
                          <a:ea typeface="Calibri"/>
                          <a:cs typeface="Tahoma"/>
                        </a:rPr>
                        <a:t>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ahoma"/>
                        </a:rPr>
                        <a:t>student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ahoma"/>
                        </a:rPr>
                        <a:t>in each class is randomly selected until a student is found with no </a:t>
                      </a:r>
                      <a:r>
                        <a:rPr lang="en-US" sz="800" dirty="0" err="1">
                          <a:latin typeface="Comic Sans MS"/>
                          <a:ea typeface="Calibri"/>
                          <a:cs typeface="Tahoma"/>
                        </a:rPr>
                        <a:t>tardies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ahoma"/>
                        </a:rPr>
                        <a:t> for the previous week.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ahoma"/>
                        </a:rPr>
                        <a:t>Winners</a:t>
                      </a:r>
                      <a:r>
                        <a:rPr lang="en-US" sz="800" baseline="0" dirty="0" smtClean="0">
                          <a:latin typeface="Comic Sans MS"/>
                          <a:ea typeface="Calibri"/>
                          <a:cs typeface="Tahoma"/>
                        </a:rPr>
                        <a:t> get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ahoma"/>
                        </a:rPr>
                        <a:t>$5 from admin.</a:t>
                      </a:r>
                      <a:r>
                        <a:rPr lang="en-US" sz="800" baseline="0" dirty="0" smtClean="0">
                          <a:latin typeface="Comic Sans MS"/>
                          <a:ea typeface="Calibri"/>
                          <a:cs typeface="Tahoma"/>
                        </a:rPr>
                        <a:t>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ahoma"/>
                        </a:rPr>
                        <a:t>during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ahoma"/>
                        </a:rPr>
                        <a:t>3</a:t>
                      </a:r>
                      <a:r>
                        <a:rPr lang="en-US" sz="800" baseline="30000" dirty="0">
                          <a:latin typeface="Comic Sans MS"/>
                          <a:ea typeface="Calibri"/>
                          <a:cs typeface="Tahoma"/>
                        </a:rPr>
                        <a:t>rd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ahoma"/>
                        </a:rPr>
                        <a:t> period.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ahoma"/>
                        </a:rPr>
                        <a:t>Each Friday an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ahoma"/>
                        </a:rPr>
                        <a:t>admin.</a:t>
                      </a:r>
                      <a:r>
                        <a:rPr lang="en-US" sz="800" baseline="0" dirty="0" smtClean="0">
                          <a:latin typeface="Comic Sans MS"/>
                          <a:ea typeface="Calibri"/>
                          <a:cs typeface="Tahoma"/>
                        </a:rPr>
                        <a:t>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ahoma"/>
                        </a:rPr>
                        <a:t>randomly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ahoma"/>
                        </a:rPr>
                        <a:t>selects a teacher who has been faithful with a given task for that week. </a:t>
                      </a:r>
                      <a:endParaRPr lang="en-US" sz="800" dirty="0" smtClean="0">
                        <a:latin typeface="Comic Sans MS"/>
                        <a:ea typeface="Calibri"/>
                        <a:cs typeface="Tahoma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ahoma"/>
                        </a:rPr>
                        <a:t>Teacher gets</a:t>
                      </a:r>
                      <a:r>
                        <a:rPr lang="en-US" sz="800" baseline="0" dirty="0" smtClean="0">
                          <a:latin typeface="Comic Sans MS"/>
                          <a:ea typeface="Calibri"/>
                          <a:cs typeface="Tahoma"/>
                        </a:rPr>
                        <a:t> coffee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ahoma"/>
                        </a:rPr>
                        <a:t>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ahoma"/>
                        </a:rPr>
                        <a:t>beverage of his or her choice during class.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617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Comic Sans MS"/>
                          <a:ea typeface="Calibri"/>
                          <a:cs typeface="Times New Roman"/>
                        </a:rPr>
                        <a:t>By whom / to whom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Staff to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, staf</a:t>
                      </a:r>
                      <a:r>
                        <a:rPr lang="en-US" sz="800" baseline="0" dirty="0" smtClean="0">
                          <a:latin typeface="Comic Sans MS"/>
                          <a:ea typeface="Calibri"/>
                          <a:cs typeface="Times New Roman"/>
                        </a:rPr>
                        <a:t>f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&amp; </a:t>
                      </a:r>
                      <a:r>
                        <a:rPr lang="en-US" sz="800" baseline="0" dirty="0" smtClean="0"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students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Students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to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Students, &amp; 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staff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Staff to staff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Staff to students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Staff to students/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parents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Staff to students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Staff to students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Students to staff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Administration to Students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Administration to Students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Administration to Staff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605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latin typeface="Comic Sans MS"/>
                          <a:ea typeface="Calibri"/>
                          <a:cs typeface="Times New Roman"/>
                        </a:rPr>
                        <a:t>Coordinates?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Joy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Chan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Albert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err="1">
                          <a:latin typeface="Comic Sans MS"/>
                          <a:ea typeface="Calibri"/>
                          <a:cs typeface="Times New Roman"/>
                        </a:rPr>
                        <a:t>JoAnna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Chan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Joy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Kirk (with help from Student Leadership)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Sven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Sven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Deb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217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Comic Sans MS"/>
                          <a:ea typeface="Calibri"/>
                          <a:cs typeface="Times New Roman"/>
                        </a:rPr>
                        <a:t>Cost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Printing costs for awards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Cave Buddies already purchased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$6 / month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Printing plus postage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$50 / month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$150 /month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Plaques paid for by Student Leadership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$15 /month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($5 per student)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$20/week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$2 week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635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Comic Sans MS"/>
                          <a:ea typeface="Calibri"/>
                          <a:cs typeface="Times New Roman"/>
                        </a:rPr>
                        <a:t>Frequency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On-going for students, presented monthly for staff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Monthly 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Monthly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On-going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Quarterly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Monthly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Yearly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Weekly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latin typeface="Comic Sans MS"/>
                          <a:ea typeface="Calibri"/>
                          <a:cs typeface="Times New Roman"/>
                        </a:rPr>
                        <a:t>Weekly</a:t>
                      </a:r>
                      <a:endParaRPr lang="en-U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Weekly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8911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latin typeface="Calibri"/>
                          <a:ea typeface="Calibri"/>
                          <a:cs typeface="Times New Roman"/>
                        </a:rPr>
                        <a:t>Desired Behavior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Catch-all for positive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behavior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Above and beyond on the job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7150" marR="0" lvl="0" indent="-571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Completing</a:t>
                      </a:r>
                      <a:endParaRPr lang="en-US" sz="800" baseline="0" dirty="0" smtClean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57150" marR="0" lvl="0" indent="-571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extra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tasks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7150" marR="0" lvl="0" indent="-571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Helping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others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7150" marR="0" lvl="0" indent="-571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Good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attitude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57150" marR="0" lvl="0" indent="-571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Excelling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in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his</a:t>
                      </a:r>
                    </a:p>
                    <a:p>
                      <a:pPr marL="57150" marR="0" lvl="0" indent="-5715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or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her field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Up to teacher discretion 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300" marR="0" lvl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Most improved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300" marR="0" lvl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Best behavior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300" marR="0" lvl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Highest grade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300" marR="0" lvl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Good attitude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300" marR="0" lvl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Hardest worker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Up to teacher discretion </a:t>
                      </a:r>
                      <a:endParaRPr lang="en-US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300" marR="0" lvl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Most improved</a:t>
                      </a:r>
                      <a:endParaRPr lang="en-US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300" marR="0" lvl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Best behavior</a:t>
                      </a:r>
                      <a:endParaRPr lang="en-US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300" marR="0" lvl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Highest grade</a:t>
                      </a:r>
                      <a:endParaRPr lang="en-US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300" marR="0" lvl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Good attitude</a:t>
                      </a:r>
                      <a:endParaRPr lang="en-US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300" marR="0" lvl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Hardest worker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Academic success in the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classroom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No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D’s or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F’s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PRIDE Qualities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Perseverance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Respect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Integrity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Discipline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Excellence 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Rapport with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Students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Positive relationships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Knowledge of PRIDE qualities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On-time to all classes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Changes each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month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300" marR="0" lvl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Assignments</a:t>
                      </a:r>
                      <a:r>
                        <a:rPr lang="en-US" sz="800" baseline="0" dirty="0" smtClean="0">
                          <a:latin typeface="Comic Sans MS"/>
                          <a:ea typeface="Calibri"/>
                          <a:cs typeface="Times New Roman"/>
                        </a:rPr>
                        <a:t> o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nline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300" marR="0" lvl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Grade books</a:t>
                      </a:r>
                      <a:r>
                        <a:rPr lang="en-US" sz="800" baseline="0" dirty="0" smtClean="0">
                          <a:latin typeface="Comic Sans MS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updated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300" marR="0" lvl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Attendance </a:t>
                      </a:r>
                      <a:endParaRPr lang="en-US" sz="800" dirty="0" smtClean="0">
                        <a:latin typeface="Comic Sans MS"/>
                        <a:ea typeface="Calibri"/>
                        <a:cs typeface="Times New Roman"/>
                      </a:endParaRPr>
                    </a:p>
                    <a:p>
                      <a:pPr marL="114300" marR="0" lvl="0" indent="-1143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n-US" sz="800" dirty="0" smtClean="0">
                          <a:latin typeface="Comic Sans MS"/>
                          <a:ea typeface="Calibri"/>
                          <a:cs typeface="Times New Roman"/>
                        </a:rPr>
                        <a:t>     taken </a:t>
                      </a:r>
                      <a:r>
                        <a:rPr lang="en-US" sz="800" dirty="0">
                          <a:latin typeface="Comic Sans MS"/>
                          <a:ea typeface="Calibri"/>
                          <a:cs typeface="Times New Roman"/>
                        </a:rPr>
                        <a:t>regularly</a:t>
                      </a:r>
                      <a:endParaRPr lang="en-U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086" marR="350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81800" y="648866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GPHS 2009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29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8F00"/>
          </a:solidFill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Acknowledgment Systems 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in High Schools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2800" dirty="0"/>
              <a:t>Design structures and mechanisms for regular recognition of positive behaviors, events, and activities of the school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sz="2400" dirty="0"/>
              <a:t>Staff-Student – Develop ways to identify, communicate and publicly recognize excellence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sz="2400" dirty="0"/>
              <a:t>Staff-Staff – Create and promote opportunities for staff/admin to recognize and appreciate other staff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sz="2400" dirty="0"/>
              <a:t>Student-Staff – Create ways for students to share appreciation of staff</a:t>
            </a:r>
          </a:p>
          <a:p>
            <a:pPr lvl="1">
              <a:lnSpc>
                <a:spcPct val="90000"/>
              </a:lnSpc>
              <a:spcAft>
                <a:spcPts val="2400"/>
              </a:spcAft>
            </a:pPr>
            <a:r>
              <a:rPr lang="en-US" sz="2400" dirty="0"/>
              <a:t>School-Student – Attendance, grades, behavior, state assessment, improvement, etc. (i.e. Attendance Campaign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986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5" name="Content Placeholder 3"/>
            <p:cNvPicPr>
              <a:picLocks noChangeAspect="1"/>
            </p:cNvPicPr>
            <p:nvPr/>
          </p:nvPicPr>
          <p:blipFill>
            <a:blip r:embed="rId2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8303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II.B.vi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6781800" cy="452596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200" dirty="0">
                <a:ea typeface="ＭＳ Ｐゴシック" pitchFamily="-108" charset="-128"/>
                <a:cs typeface="ＭＳ Ｐゴシック" pitchFamily="-108" charset="-128"/>
              </a:rPr>
              <a:t>Easy and quick form of acknowledgement </a:t>
            </a:r>
            <a:r>
              <a:rPr lang="en-US" sz="2200" dirty="0" smtClean="0">
                <a:ea typeface="ＭＳ Ｐゴシック" pitchFamily="-108" charset="-128"/>
                <a:cs typeface="ＭＳ Ｐゴシック" pitchFamily="-108" charset="-128"/>
              </a:rPr>
              <a:t>linked to SW-expectations and used across all settings (non-classroom and classroom 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200" dirty="0" smtClean="0">
                <a:ea typeface="ＭＳ Ｐゴシック" pitchFamily="-108" charset="-128"/>
                <a:cs typeface="ＭＳ Ｐゴシック" pitchFamily="-108" charset="-128"/>
              </a:rPr>
              <a:t>Considerate </a:t>
            </a:r>
            <a:r>
              <a:rPr lang="en-US" sz="2200" dirty="0">
                <a:ea typeface="ＭＳ Ｐゴシック" pitchFamily="-108" charset="-128"/>
                <a:cs typeface="ＭＳ Ｐゴシック" pitchFamily="-108" charset="-128"/>
              </a:rPr>
              <a:t>of strategies/processes that already exist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200" dirty="0" smtClean="0">
                <a:ea typeface="ＭＳ Ｐゴシック" pitchFamily="-108" charset="-128"/>
                <a:cs typeface="ＭＳ Ｐゴシック" pitchFamily="-108" charset="-128"/>
              </a:rPr>
              <a:t>Culturally</a:t>
            </a:r>
            <a:r>
              <a:rPr lang="en-US" sz="2200" dirty="0">
                <a:ea typeface="ＭＳ Ｐゴシック" pitchFamily="-108" charset="-128"/>
                <a:cs typeface="ＭＳ Ｐゴシック" pitchFamily="-108" charset="-128"/>
              </a:rPr>
              <a:t>, developmentally, contextually appropriate/</a:t>
            </a:r>
            <a:r>
              <a:rPr lang="en-US" sz="2200" dirty="0" smtClean="0">
                <a:ea typeface="ＭＳ Ｐゴシック" pitchFamily="-108" charset="-128"/>
                <a:cs typeface="ＭＳ Ｐゴシック" pitchFamily="-108" charset="-128"/>
              </a:rPr>
              <a:t>relevant name and form </a:t>
            </a:r>
            <a:r>
              <a:rPr lang="en-US" sz="2200" dirty="0">
                <a:ea typeface="ＭＳ Ｐゴシック" pitchFamily="-108" charset="-128"/>
                <a:cs typeface="ＭＳ Ｐゴシック" pitchFamily="-108" charset="-128"/>
              </a:rPr>
              <a:t>of acknowledgement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200" dirty="0" smtClean="0">
                <a:ea typeface="ＭＳ Ｐゴシック" pitchFamily="-108" charset="-128"/>
                <a:cs typeface="ＭＳ Ｐゴシック" pitchFamily="-108" charset="-128"/>
              </a:rPr>
              <a:t>Define back</a:t>
            </a:r>
            <a:r>
              <a:rPr lang="en-US" sz="2200" dirty="0">
                <a:ea typeface="ＭＳ Ｐゴシック" pitchFamily="-108" charset="-128"/>
                <a:cs typeface="ＭＳ Ｐゴシック" pitchFamily="-108" charset="-128"/>
              </a:rPr>
              <a:t>-up or follow-up acknowledgements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200" dirty="0" smtClean="0">
                <a:ea typeface="ＭＳ Ｐゴシック" pitchFamily="-108" charset="-128"/>
                <a:cs typeface="ＭＳ Ｐゴシック" pitchFamily="-108" charset="-128"/>
              </a:rPr>
              <a:t>Develop written procedures for acknowledgements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200" dirty="0" smtClean="0">
                <a:ea typeface="ＭＳ Ｐゴシック" pitchFamily="-108" charset="-128"/>
                <a:cs typeface="ＭＳ Ｐゴシック" pitchFamily="-108" charset="-128"/>
              </a:rPr>
              <a:t>Schedule (add to PD calendar) for teaching acknowledgement systems </a:t>
            </a:r>
          </a:p>
          <a:p>
            <a:pPr marL="0" indent="0" eaLnBrk="1" hangingPunct="1">
              <a:lnSpc>
                <a:spcPct val="120000"/>
              </a:lnSpc>
              <a:spcAft>
                <a:spcPts val="600"/>
              </a:spcAft>
              <a:buNone/>
            </a:pPr>
            <a:endParaRPr lang="en-US" sz="22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Font typeface="Wingdings" charset="2"/>
              <a:buChar char="q"/>
            </a:pPr>
            <a:endParaRPr lang="en-US" sz="22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120000"/>
              </a:lnSpc>
              <a:spcAft>
                <a:spcPts val="600"/>
              </a:spcAft>
              <a:buFont typeface="Wingdings" charset="2"/>
              <a:buChar char="q"/>
            </a:pPr>
            <a:endParaRPr lang="en-US" sz="2200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304800"/>
            <a:ext cx="7162800" cy="91440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Guidelines for Continuum of Procedures to Strengthen Behavior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67" y="914400"/>
            <a:ext cx="838200" cy="838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584458" y="0"/>
            <a:ext cx="1559542" cy="1447800"/>
            <a:chOff x="6758922" y="16184"/>
            <a:chExt cx="2362200" cy="2209800"/>
          </a:xfrm>
        </p:grpSpPr>
        <p:sp>
          <p:nvSpPr>
            <p:cNvPr id="9" name="Oval 4"/>
            <p:cNvSpPr>
              <a:spLocks noChangeArrowheads="1"/>
            </p:cNvSpPr>
            <p:nvPr/>
          </p:nvSpPr>
          <p:spPr bwMode="auto">
            <a:xfrm>
              <a:off x="6758922" y="16184"/>
              <a:ext cx="2362200" cy="2209800"/>
            </a:xfrm>
            <a:prstGeom prst="ellipse">
              <a:avLst/>
            </a:prstGeom>
            <a:solidFill>
              <a:srgbClr val="3366FF">
                <a:alpha val="50195"/>
              </a:srgbClr>
            </a:solidFill>
            <a:ln w="6350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800" b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970914" y="1317934"/>
              <a:ext cx="1971552" cy="563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78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7"/>
          <p:cNvGrpSpPr/>
          <p:nvPr/>
        </p:nvGrpSpPr>
        <p:grpSpPr>
          <a:xfrm>
            <a:off x="-152400" y="5257799"/>
            <a:ext cx="1588180" cy="1676401"/>
            <a:chOff x="-140380" y="5333999"/>
            <a:chExt cx="1588180" cy="1676401"/>
          </a:xfrm>
        </p:grpSpPr>
        <p:pic>
          <p:nvPicPr>
            <p:cNvPr id="15" name="Content Placeholder 3"/>
            <p:cNvPicPr>
              <a:picLocks noChangeAspect="1"/>
            </p:cNvPicPr>
            <p:nvPr/>
          </p:nvPicPr>
          <p:blipFill>
            <a:blip r:embed="rId2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8303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II.B.vi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6553200" cy="4525963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200" dirty="0" smtClean="0">
                <a:ea typeface="ＭＳ Ｐゴシック" pitchFamily="-108" charset="-128"/>
                <a:cs typeface="ＭＳ Ｐゴシック" pitchFamily="-108" charset="-128"/>
              </a:rPr>
              <a:t>Instructions </a:t>
            </a:r>
            <a:r>
              <a:rPr lang="en-US" sz="2200" dirty="0">
                <a:ea typeface="ＭＳ Ｐゴシック" pitchFamily="-108" charset="-128"/>
                <a:cs typeface="ＭＳ Ｐゴシック" pitchFamily="-108" charset="-128"/>
              </a:rPr>
              <a:t>and </a:t>
            </a:r>
            <a:r>
              <a:rPr lang="en-US" sz="2200" dirty="0" smtClean="0">
                <a:ea typeface="ＭＳ Ｐゴシック" pitchFamily="-108" charset="-128"/>
                <a:cs typeface="ＭＳ Ｐゴシック" pitchFamily="-108" charset="-128"/>
              </a:rPr>
              <a:t>practice for staff (add to PD calendar) </a:t>
            </a:r>
            <a:r>
              <a:rPr lang="en-US" sz="2200" dirty="0">
                <a:ea typeface="ＭＳ Ｐゴシック" pitchFamily="-108" charset="-128"/>
                <a:cs typeface="ＭＳ Ｐゴシック" pitchFamily="-108" charset="-128"/>
              </a:rPr>
              <a:t>on how to pair tangible/activity acknowledgements with social acknowledgments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200" dirty="0" smtClean="0">
                <a:ea typeface="ＭＳ Ｐゴシック" pitchFamily="-108" charset="-128"/>
                <a:cs typeface="ＭＳ Ｐゴシック" pitchFamily="-108" charset="-128"/>
              </a:rPr>
              <a:t>Schedule (add to school calendar) </a:t>
            </a:r>
            <a:r>
              <a:rPr lang="en-US" sz="2200" dirty="0">
                <a:ea typeface="ＭＳ Ｐゴシック" pitchFamily="-108" charset="-128"/>
                <a:cs typeface="ＭＳ Ｐゴシック" pitchFamily="-108" charset="-128"/>
              </a:rPr>
              <a:t>for initial introduction of </a:t>
            </a:r>
            <a:r>
              <a:rPr lang="en-US" sz="2200" dirty="0" smtClean="0">
                <a:ea typeface="ＭＳ Ｐゴシック" pitchFamily="-108" charset="-128"/>
                <a:cs typeface="ＭＳ Ｐゴシック" pitchFamily="-108" charset="-128"/>
              </a:rPr>
              <a:t>acknowledgements to students and regular </a:t>
            </a:r>
            <a:r>
              <a:rPr lang="en-US" sz="2200" dirty="0">
                <a:ea typeface="ＭＳ Ｐゴシック" pitchFamily="-108" charset="-128"/>
                <a:cs typeface="ＭＳ Ｐゴシック" pitchFamily="-108" charset="-128"/>
              </a:rPr>
              <a:t>boosters or reimplementation of </a:t>
            </a:r>
            <a:r>
              <a:rPr lang="en-US" sz="2200" dirty="0" smtClean="0">
                <a:ea typeface="ＭＳ Ｐゴシック" pitchFamily="-108" charset="-128"/>
                <a:cs typeface="ＭＳ Ｐゴシック" pitchFamily="-108" charset="-128"/>
              </a:rPr>
              <a:t>acknowledgements 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200" dirty="0" smtClean="0">
                <a:ea typeface="ＭＳ Ｐゴシック" pitchFamily="-108" charset="-128"/>
                <a:cs typeface="ＭＳ Ｐゴシック" pitchFamily="-108" charset="-128"/>
              </a:rPr>
              <a:t>Means </a:t>
            </a:r>
            <a:r>
              <a:rPr lang="en-US" sz="2200" dirty="0">
                <a:ea typeface="ＭＳ Ｐゴシック" pitchFamily="-108" charset="-128"/>
                <a:cs typeface="ＭＳ Ｐゴシック" pitchFamily="-108" charset="-128"/>
              </a:rPr>
              <a:t>for keeping track of the ratio of acknowledgements to ODRs or corrective </a:t>
            </a:r>
            <a:r>
              <a:rPr lang="en-US" sz="2200" dirty="0" smtClean="0">
                <a:ea typeface="ＭＳ Ｐゴシック" pitchFamily="-108" charset="-128"/>
                <a:cs typeface="ＭＳ Ｐゴシック" pitchFamily="-108" charset="-128"/>
              </a:rPr>
              <a:t>actions</a:t>
            </a:r>
          </a:p>
          <a:p>
            <a:pPr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q"/>
            </a:pPr>
            <a:r>
              <a:rPr lang="en-US" sz="2200" dirty="0">
                <a:ea typeface="ＭＳ Ｐゴシック" pitchFamily="-108" charset="-128"/>
                <a:cs typeface="ＭＳ Ｐゴシック" pitchFamily="-108" charset="-128"/>
              </a:rPr>
              <a:t>Schedule </a:t>
            </a:r>
            <a:r>
              <a:rPr lang="en-US" sz="2200" dirty="0" smtClean="0">
                <a:ea typeface="ＭＳ Ｐゴシック" pitchFamily="-108" charset="-128"/>
                <a:cs typeface="ＭＳ Ｐゴシック" pitchFamily="-108" charset="-128"/>
              </a:rPr>
              <a:t>(add to PD and school calendars) for </a:t>
            </a:r>
            <a:r>
              <a:rPr lang="en-US" sz="2200" dirty="0">
                <a:ea typeface="ＭＳ Ｐゴシック" pitchFamily="-108" charset="-128"/>
                <a:cs typeface="ＭＳ Ｐゴシック" pitchFamily="-108" charset="-128"/>
              </a:rPr>
              <a:t>daily, weekly, monthly, and quarterly feedback to students and </a:t>
            </a:r>
            <a:r>
              <a:rPr lang="en-US" sz="2200" dirty="0" smtClean="0">
                <a:ea typeface="ＭＳ Ｐゴシック" pitchFamily="-108" charset="-128"/>
                <a:cs typeface="ＭＳ Ｐゴシック" pitchFamily="-108" charset="-128"/>
              </a:rPr>
              <a:t>staff</a:t>
            </a:r>
          </a:p>
          <a:p>
            <a:pPr marL="0" indent="0" eaLnBrk="1" hangingPunct="1">
              <a:lnSpc>
                <a:spcPct val="110000"/>
              </a:lnSpc>
              <a:spcAft>
                <a:spcPts val="600"/>
              </a:spcAft>
              <a:buNone/>
            </a:pPr>
            <a:endParaRPr lang="en-US" sz="22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buFont typeface="Wingdings" charset="2"/>
              <a:buChar char="q"/>
            </a:pPr>
            <a:endParaRPr lang="en-US" sz="22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110000"/>
              </a:lnSpc>
              <a:spcAft>
                <a:spcPts val="600"/>
              </a:spcAft>
              <a:buFont typeface="Wingdings" charset="2"/>
              <a:buChar char="q"/>
            </a:pPr>
            <a:endParaRPr lang="en-US" sz="2200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304800"/>
            <a:ext cx="7162800" cy="91440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Guidelines for Continuum of Procedures to Strengthen Behavior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67" y="914400"/>
            <a:ext cx="838200" cy="838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584458" y="0"/>
            <a:ext cx="1559542" cy="1447800"/>
            <a:chOff x="6758922" y="16184"/>
            <a:chExt cx="2362200" cy="2209800"/>
          </a:xfrm>
        </p:grpSpPr>
        <p:sp>
          <p:nvSpPr>
            <p:cNvPr id="9" name="Oval 4"/>
            <p:cNvSpPr>
              <a:spLocks noChangeArrowheads="1"/>
            </p:cNvSpPr>
            <p:nvPr/>
          </p:nvSpPr>
          <p:spPr bwMode="auto">
            <a:xfrm>
              <a:off x="6758922" y="16184"/>
              <a:ext cx="2362200" cy="2209800"/>
            </a:xfrm>
            <a:prstGeom prst="ellipse">
              <a:avLst/>
            </a:prstGeom>
            <a:solidFill>
              <a:srgbClr val="3366FF">
                <a:alpha val="50195"/>
              </a:srgbClr>
            </a:solidFill>
            <a:ln w="6350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800" b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970914" y="1317934"/>
              <a:ext cx="1971552" cy="563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315200" y="1600200"/>
            <a:ext cx="1828800" cy="175432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solidFill>
                  <a:srgbClr val="3366FF"/>
                </a:solidFill>
                <a:ea typeface="Britannic Bold" pitchFamily="-108" charset="0"/>
                <a:cs typeface="Britannic Bold" pitchFamily="-108" charset="0"/>
              </a:rPr>
              <a:t>And always remember to consider systems, culture, &amp; context: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800600"/>
            <a:ext cx="1828800" cy="1371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3352800"/>
            <a:ext cx="1826070" cy="136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9906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3600" b="1" i="1" dirty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</a:rPr>
              <a:t>Establish</a:t>
            </a:r>
            <a:r>
              <a:rPr lang="en-US" sz="3600" dirty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</a:rPr>
              <a:t> a continuum of procedures to encourage rule following </a:t>
            </a:r>
            <a:r>
              <a:rPr lang="en-US" sz="3600" dirty="0" smtClean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</a:rPr>
              <a:t>behavior</a:t>
            </a:r>
            <a:endParaRPr lang="en-US" sz="3600" dirty="0">
              <a:solidFill>
                <a:srgbClr val="008000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292870" name="Picture 6" descr="MVC-001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219200"/>
            <a:ext cx="4419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71" name="Picture 7" descr="2001_0413_194152A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4038600"/>
            <a:ext cx="4419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73" name="Picture 9" descr="2001_0413_193759A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43350"/>
            <a:ext cx="44196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74" name="Picture 10" descr="MVC-013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219200"/>
            <a:ext cx="43434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872" name="Picture 8" descr="100_064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0800" y="2209800"/>
            <a:ext cx="41148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3138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10" descr="Picture 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30861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2000" b="1" i="1" dirty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</a:rPr>
              <a:t>Establish</a:t>
            </a:r>
            <a:r>
              <a:rPr lang="en-US" sz="2000" dirty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</a:rPr>
              <a:t> a continuum of procedures to encourage rule following behavior</a:t>
            </a:r>
            <a:r>
              <a:rPr lang="en-US" sz="4000" dirty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</a:rPr>
              <a:t/>
            </a:r>
            <a:br>
              <a:rPr lang="en-US" sz="4000" dirty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sz="4000" dirty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</a:rPr>
              <a:t>in Massachusetts</a:t>
            </a:r>
          </a:p>
        </p:txBody>
      </p:sp>
      <p:pic>
        <p:nvPicPr>
          <p:cNvPr id="187396" name="Picture 8" descr="Picture 003"/>
          <p:cNvPicPr>
            <a:picLocks noChangeAspect="1" noChangeArrowheads="1"/>
          </p:cNvPicPr>
          <p:nvPr/>
        </p:nvPicPr>
        <p:blipFill>
          <a:blip r:embed="rId4">
            <a:lum bright="12000" contrast="6000"/>
          </a:blip>
          <a:srcRect/>
          <a:stretch>
            <a:fillRect/>
          </a:stretch>
        </p:blipFill>
        <p:spPr bwMode="auto">
          <a:xfrm>
            <a:off x="0" y="12192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7" name="Rectangle 9"/>
          <p:cNvSpPr>
            <a:spLocks noChangeArrowheads="1"/>
          </p:cNvSpPr>
          <p:nvPr/>
        </p:nvSpPr>
        <p:spPr bwMode="auto">
          <a:xfrm>
            <a:off x="0" y="3733800"/>
            <a:ext cx="26670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solidFill>
                  <a:srgbClr val="008000"/>
                </a:solidFill>
              </a:rPr>
              <a:t>Vernon Hill School</a:t>
            </a:r>
            <a:br>
              <a:rPr lang="en-US" sz="1800">
                <a:solidFill>
                  <a:srgbClr val="008000"/>
                </a:solidFill>
              </a:rPr>
            </a:br>
            <a:r>
              <a:rPr lang="en-US" sz="1800">
                <a:solidFill>
                  <a:srgbClr val="008000"/>
                </a:solidFill>
              </a:rPr>
              <a:t>Jag Tags</a:t>
            </a:r>
          </a:p>
        </p:txBody>
      </p:sp>
      <p:sp>
        <p:nvSpPr>
          <p:cNvPr id="187398" name="Rectangle 11"/>
          <p:cNvSpPr>
            <a:spLocks noChangeArrowheads="1"/>
          </p:cNvSpPr>
          <p:nvPr/>
        </p:nvSpPr>
        <p:spPr bwMode="auto">
          <a:xfrm>
            <a:off x="2362200" y="6324600"/>
            <a:ext cx="26670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>
                <a:solidFill>
                  <a:srgbClr val="008000"/>
                </a:solidFill>
              </a:rPr>
              <a:t>Norrback Ave. School</a:t>
            </a:r>
            <a:br>
              <a:rPr lang="en-US" sz="1800">
                <a:solidFill>
                  <a:srgbClr val="008000"/>
                </a:solidFill>
              </a:rPr>
            </a:br>
            <a:r>
              <a:rPr lang="en-US" sz="1800">
                <a:solidFill>
                  <a:srgbClr val="008000"/>
                </a:solidFill>
              </a:rPr>
              <a:t>Ozzy the Owl</a:t>
            </a:r>
          </a:p>
        </p:txBody>
      </p:sp>
      <p:pic>
        <p:nvPicPr>
          <p:cNvPr id="187399" name="Picture 12" descr="Pictures pbis 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1219200"/>
            <a:ext cx="34290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6919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Pictures pbis 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3425" y="1276350"/>
            <a:ext cx="767715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3" name="Rectangle 3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b="1" i="1" dirty="0">
                <a:solidFill>
                  <a:srgbClr val="008000"/>
                </a:solidFill>
              </a:rPr>
              <a:t>Establish</a:t>
            </a:r>
            <a:r>
              <a:rPr lang="en-US" sz="2000" dirty="0">
                <a:solidFill>
                  <a:srgbClr val="008000"/>
                </a:solidFill>
              </a:rPr>
              <a:t> a continuum of procedures to encourage rule following behavior</a:t>
            </a:r>
            <a:r>
              <a:rPr lang="en-US" sz="4000" dirty="0">
                <a:solidFill>
                  <a:srgbClr val="008000"/>
                </a:solidFill>
              </a:rPr>
              <a:t/>
            </a:r>
            <a:br>
              <a:rPr lang="en-US" sz="4000" dirty="0">
                <a:solidFill>
                  <a:srgbClr val="008000"/>
                </a:solidFill>
              </a:rPr>
            </a:br>
            <a:r>
              <a:rPr lang="en-US" sz="4000" dirty="0">
                <a:solidFill>
                  <a:srgbClr val="008000"/>
                </a:solidFill>
              </a:rPr>
              <a:t>more in Massachusetts</a:t>
            </a:r>
          </a:p>
        </p:txBody>
      </p:sp>
    </p:spTree>
    <p:extLst>
      <p:ext uri="{BB962C8B-B14F-4D97-AF65-F5344CB8AC3E}">
        <p14:creationId xmlns:p14="http://schemas.microsoft.com/office/powerpoint/2010/main" val="180205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43600"/>
            <a:ext cx="5105400" cy="9144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Norrback Ave. School</a:t>
            </a:r>
          </a:p>
        </p:txBody>
      </p:sp>
      <p:pic>
        <p:nvPicPr>
          <p:cNvPr id="479235" name="Picture 3" descr="Picture 01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219200"/>
            <a:ext cx="4800600" cy="3600450"/>
          </a:xfrm>
          <a:noFill/>
        </p:spPr>
      </p:pic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400" b="1">
                <a:solidFill>
                  <a:srgbClr val="008000"/>
                </a:solidFill>
              </a:rPr>
              <a:t>And we make it easy on the teachers </a:t>
            </a:r>
          </a:p>
        </p:txBody>
      </p:sp>
      <p:sp>
        <p:nvSpPr>
          <p:cNvPr id="479237" name="Rectangle 5"/>
          <p:cNvSpPr>
            <a:spLocks noChangeArrowheads="1"/>
          </p:cNvSpPr>
          <p:nvPr/>
        </p:nvSpPr>
        <p:spPr bwMode="auto">
          <a:xfrm>
            <a:off x="0" y="609600"/>
            <a:ext cx="9144000" cy="685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400" b="1">
                <a:solidFill>
                  <a:srgbClr val="008000"/>
                </a:solidFill>
              </a:rPr>
              <a:t>and fun for the students</a:t>
            </a:r>
            <a:r>
              <a:rPr lang="en-US" sz="3400">
                <a:solidFill>
                  <a:srgbClr val="008000"/>
                </a:solidFill>
              </a:rPr>
              <a:t> </a:t>
            </a:r>
            <a:r>
              <a:rPr lang="en-US" sz="3400" b="1">
                <a:solidFill>
                  <a:srgbClr val="008000"/>
                </a:solidFill>
              </a:rPr>
              <a:t>in MA</a:t>
            </a:r>
          </a:p>
        </p:txBody>
      </p:sp>
      <p:pic>
        <p:nvPicPr>
          <p:cNvPr id="4792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9938" y="1295400"/>
            <a:ext cx="456406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9239" name="Rectangle 7"/>
          <p:cNvSpPr>
            <a:spLocks noChangeArrowheads="1"/>
          </p:cNvSpPr>
          <p:nvPr/>
        </p:nvSpPr>
        <p:spPr bwMode="auto">
          <a:xfrm>
            <a:off x="0" y="4800600"/>
            <a:ext cx="4572000" cy="762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008000"/>
                </a:solidFill>
              </a:rPr>
              <a:t>Teacher Coupon Carrier</a:t>
            </a:r>
          </a:p>
        </p:txBody>
      </p:sp>
    </p:spTree>
    <p:extLst>
      <p:ext uri="{BB962C8B-B14F-4D97-AF65-F5344CB8AC3E}">
        <p14:creationId xmlns:p14="http://schemas.microsoft.com/office/powerpoint/2010/main" val="112973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7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7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237" grpId="0" animBg="1"/>
      <p:bldP spid="47923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1219200"/>
          </a:xfrm>
          <a:solidFill>
            <a:srgbClr val="FFFFFF"/>
          </a:solidFill>
        </p:spPr>
        <p:txBody>
          <a:bodyPr/>
          <a:lstStyle/>
          <a:p>
            <a:r>
              <a:rPr lang="en-US" sz="3600" dirty="0" smtClean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  <a:hlinkClick r:id="rId2"/>
              </a:rPr>
              <a:t>Also consider these no or low cost options </a:t>
            </a:r>
            <a:br>
              <a:rPr lang="en-US" sz="3600" dirty="0" smtClean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  <a:hlinkClick r:id="rId2"/>
              </a:rPr>
            </a:br>
            <a:r>
              <a:rPr lang="en-US" sz="2800" dirty="0" smtClean="0">
                <a:solidFill>
                  <a:srgbClr val="008000"/>
                </a:solidFill>
                <a:ea typeface="ＭＳ Ｐゴシック" pitchFamily="-108" charset="-128"/>
                <a:cs typeface="ＭＳ Ｐゴシック" pitchFamily="-108" charset="-128"/>
                <a:hlinkClick r:id="rId2"/>
              </a:rPr>
              <a:t>(See full list compiled by Laura Riffel*)</a:t>
            </a:r>
            <a:endParaRPr lang="en-US" sz="3600" dirty="0" smtClean="0">
              <a:solidFill>
                <a:srgbClr val="008000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93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Assist school staff (e.g., cleaning, office work, announcements, job shadow, keep score)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Be a leader (e.g., first in line, lead game)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Choice (e.g., class job, book to read)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Privileges (e.g., partial assignment, access/pass to special class/school activity, music between classes) 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Social privileges (e.g., eat with preferred peers or staff)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Positive recognition (e.g., recommendation letter)</a:t>
            </a:r>
          </a:p>
          <a:p>
            <a:pPr>
              <a:spcAft>
                <a:spcPts val="1200"/>
              </a:spcAft>
            </a:pPr>
            <a:endParaRPr lang="en-US" sz="2400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71500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https://</a:t>
            </a:r>
            <a:r>
              <a:rPr lang="en-US" sz="1400" dirty="0" err="1" smtClean="0">
                <a:solidFill>
                  <a:srgbClr val="000000"/>
                </a:solidFill>
              </a:rPr>
              <a:t>www.google.com/url?q</a:t>
            </a:r>
            <a:r>
              <a:rPr lang="en-US" sz="1400" dirty="0" smtClean="0">
                <a:solidFill>
                  <a:srgbClr val="000000"/>
                </a:solidFill>
              </a:rPr>
              <a:t>=http://www.pbis.org/common/cms/files/coach_trainer/ideastoshare/freerewards4studentsnstaff.doc&amp;sa=</a:t>
            </a:r>
            <a:r>
              <a:rPr lang="en-US" sz="1400" dirty="0" err="1" smtClean="0">
                <a:solidFill>
                  <a:srgbClr val="000000"/>
                </a:solidFill>
              </a:rPr>
              <a:t>U&amp;ei</a:t>
            </a:r>
            <a:r>
              <a:rPr lang="en-US" sz="1400" dirty="0" smtClean="0">
                <a:solidFill>
                  <a:srgbClr val="000000"/>
                </a:solidFill>
              </a:rPr>
              <a:t>=fbuAVL3_NJSquQTmtYDoDg&amp;ved=0CAUQFjAA&amp;client=internal-</a:t>
            </a:r>
            <a:r>
              <a:rPr lang="en-US" sz="1400" dirty="0" err="1" smtClean="0">
                <a:solidFill>
                  <a:srgbClr val="000000"/>
                </a:solidFill>
              </a:rPr>
              <a:t>uds-cse&amp;usg</a:t>
            </a:r>
            <a:r>
              <a:rPr lang="en-US" sz="1400" dirty="0" smtClean="0">
                <a:solidFill>
                  <a:srgbClr val="000000"/>
                </a:solidFill>
              </a:rPr>
              <a:t>=AFQjCNEb33G_e3wALWoEmsaF_5FtRsq4Gw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69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153400" cy="11430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Are “Rewards” Dangerous?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905000"/>
            <a:ext cx="7772400" cy="464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“…our research team has conducted a series of reviews and analysis of (the reward) literature; our conclusion is that there is no inherent negative property of reward.  Our analyses indicate that the argument against the use of rewards is an overgeneralization based on a narrow set of circumstances.”</a:t>
            </a:r>
          </a:p>
          <a:p>
            <a:pPr lvl="1" eaLnBrk="1" hangingPunct="1"/>
            <a:r>
              <a:rPr lang="en-US" sz="2200" dirty="0"/>
              <a:t>Cameron, 2002</a:t>
            </a:r>
          </a:p>
          <a:p>
            <a:pPr lvl="1" eaLnBrk="1" hangingPunct="1"/>
            <a:r>
              <a:rPr lang="en-US" sz="2200" dirty="0"/>
              <a:t>Cameron &amp; Pierce, 1994, 2002</a:t>
            </a:r>
          </a:p>
          <a:p>
            <a:pPr lvl="1" eaLnBrk="1" hangingPunct="1"/>
            <a:r>
              <a:rPr lang="en-US" sz="2200" dirty="0"/>
              <a:t>Cameron, </a:t>
            </a:r>
            <a:r>
              <a:rPr lang="en-US" sz="2200" dirty="0" err="1"/>
              <a:t>Banko</a:t>
            </a:r>
            <a:r>
              <a:rPr lang="en-US" sz="2200" dirty="0"/>
              <a:t> &amp; Pierce, 2001</a:t>
            </a:r>
          </a:p>
        </p:txBody>
      </p:sp>
    </p:spTree>
    <p:extLst>
      <p:ext uri="{BB962C8B-B14F-4D97-AF65-F5344CB8AC3E}">
        <p14:creationId xmlns:p14="http://schemas.microsoft.com/office/powerpoint/2010/main" val="82804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543800" cy="2514600"/>
          </a:xfrm>
          <a:solidFill>
            <a:srgbClr val="008000">
              <a:alpha val="50195"/>
            </a:srgbClr>
          </a:solidFill>
        </p:spPr>
        <p:txBody>
          <a:bodyPr/>
          <a:lstStyle/>
          <a:p>
            <a:pPr eaLnBrk="1" hangingPunct="1"/>
            <a:r>
              <a:rPr lang="en-US" sz="48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School</a:t>
            </a:r>
            <a:r>
              <a:rPr lang="en-US" sz="4800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-Wide </a:t>
            </a:r>
            <a:r>
              <a:rPr lang="en-US" sz="4800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Positive </a:t>
            </a:r>
            <a:r>
              <a:rPr lang="en-US" sz="4800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Behavioral Interventions and Supports (SWPBIS)</a:t>
            </a:r>
            <a:endParaRPr lang="en-US" sz="3600" i="1" dirty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429000"/>
            <a:ext cx="7543800" cy="32924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Northeast PBIS (NEPBIS) School-Wide Team </a:t>
            </a:r>
            <a:r>
              <a:rPr lang="en-US" sz="2400" b="1" dirty="0">
                <a:latin typeface="+mj-lt"/>
                <a:ea typeface="ＭＳ Ｐゴシック" pitchFamily="-108" charset="-128"/>
                <a:cs typeface="ＭＳ Ｐゴシック" pitchFamily="-108" charset="-128"/>
              </a:rPr>
              <a:t>Training</a:t>
            </a:r>
            <a:endParaRPr lang="en-US" sz="2400" b="1" dirty="0" smtClean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80000"/>
              </a:lnSpc>
            </a:pPr>
            <a:endParaRPr lang="en-US" sz="1200" dirty="0" smtClean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600" b="1" dirty="0" smtClean="0">
                <a:solidFill>
                  <a:srgbClr val="008000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rPr>
              <a:t>Day 2</a:t>
            </a:r>
          </a:p>
          <a:p>
            <a:pPr eaLnBrk="1" hangingPunct="1">
              <a:lnSpc>
                <a:spcPct val="80000"/>
              </a:lnSpc>
            </a:pPr>
            <a:endParaRPr lang="en-US" sz="1200" dirty="0" smtClean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INSERT TRAINER NAMES</a:t>
            </a:r>
          </a:p>
          <a:p>
            <a:pPr eaLnBrk="1" hangingPunct="1">
              <a:lnSpc>
                <a:spcPct val="80000"/>
              </a:lnSpc>
            </a:pPr>
            <a:endParaRPr lang="en-US" sz="1200" dirty="0" smtClean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200" i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with support from Brandi </a:t>
            </a:r>
            <a:r>
              <a:rPr lang="en-US" sz="2200" i="1" dirty="0" err="1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Simonsen</a:t>
            </a:r>
            <a:r>
              <a:rPr lang="en-US" sz="2200" i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, Jen Freeman, </a:t>
            </a:r>
          </a:p>
          <a:p>
            <a:pPr eaLnBrk="1" hangingPunct="1">
              <a:lnSpc>
                <a:spcPct val="80000"/>
              </a:lnSpc>
            </a:pPr>
            <a:r>
              <a:rPr lang="en-US" sz="2200" i="1" dirty="0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Susannah Everett, &amp; George </a:t>
            </a:r>
            <a:r>
              <a:rPr lang="en-US" sz="2200" i="1" dirty="0" err="1" smtClean="0">
                <a:latin typeface="+mj-lt"/>
                <a:ea typeface="ＭＳ Ｐゴシック" pitchFamily="-108" charset="-128"/>
                <a:cs typeface="ＭＳ Ｐゴシック" pitchFamily="-108" charset="-128"/>
              </a:rPr>
              <a:t>Sugai</a:t>
            </a:r>
            <a:endParaRPr lang="en-US" sz="2200" i="1" dirty="0" smtClean="0">
              <a:latin typeface="+mj-lt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7335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81600"/>
          </a:xfrm>
        </p:spPr>
        <p:txBody>
          <a:bodyPr/>
          <a:lstStyle/>
          <a:p>
            <a:pPr lvl="0"/>
            <a:r>
              <a:rPr lang="en-US" sz="2400" dirty="0"/>
              <a:t>Provide reinforcement </a:t>
            </a:r>
            <a:r>
              <a:rPr lang="en-US" sz="2400" dirty="0" smtClean="0"/>
              <a:t>consistent with the students phase of learning (e.g., more reinforcement when a skill is new)</a:t>
            </a:r>
          </a:p>
          <a:p>
            <a:pPr lvl="0"/>
            <a:r>
              <a:rPr lang="en-US" sz="2400" dirty="0" smtClean="0"/>
              <a:t>Provide reinforcement in </a:t>
            </a:r>
            <a:r>
              <a:rPr lang="en-US" sz="2400" dirty="0"/>
              <a:t>a manner that is considerate of the student’s developmental and cultural characteristics and learning history</a:t>
            </a:r>
          </a:p>
          <a:p>
            <a:pPr lvl="0"/>
            <a:r>
              <a:rPr lang="en-US" sz="2400" dirty="0" smtClean="0"/>
              <a:t>Be Specific!</a:t>
            </a:r>
            <a:endParaRPr lang="en-US" sz="2400" dirty="0"/>
          </a:p>
          <a:p>
            <a:pPr lvl="0"/>
            <a:r>
              <a:rPr lang="en-US" sz="2400" dirty="0"/>
              <a:t>Provide greater </a:t>
            </a:r>
            <a:r>
              <a:rPr lang="en-US" sz="2400" dirty="0" smtClean="0"/>
              <a:t>attention for </a:t>
            </a:r>
            <a:r>
              <a:rPr lang="en-US" sz="2400" dirty="0"/>
              <a:t>the desired social skill </a:t>
            </a:r>
            <a:r>
              <a:rPr lang="en-US" sz="2400" dirty="0" smtClean="0"/>
              <a:t>than for the </a:t>
            </a:r>
            <a:r>
              <a:rPr lang="en-US" sz="2400" dirty="0"/>
              <a:t>problem behavior </a:t>
            </a:r>
            <a:endParaRPr lang="en-US" sz="2400" dirty="0" smtClean="0"/>
          </a:p>
          <a:p>
            <a:pPr lvl="0"/>
            <a:r>
              <a:rPr lang="en-US" sz="2400" dirty="0" smtClean="0"/>
              <a:t>Do </a:t>
            </a:r>
            <a:r>
              <a:rPr lang="en-US" sz="2400" b="1" dirty="0"/>
              <a:t>not</a:t>
            </a:r>
            <a:r>
              <a:rPr lang="en-US" sz="2400" dirty="0"/>
              <a:t> use withholding or removal of positive feedback as a </a:t>
            </a:r>
            <a:r>
              <a:rPr lang="en-US" sz="2400" dirty="0" smtClean="0"/>
              <a:t>threat or </a:t>
            </a:r>
            <a:r>
              <a:rPr lang="en-US" sz="2400" dirty="0"/>
              <a:t>bribe, </a:t>
            </a:r>
            <a:r>
              <a:rPr lang="en-US" sz="2400" dirty="0" smtClean="0"/>
              <a:t>to </a:t>
            </a:r>
            <a:r>
              <a:rPr lang="en-US" sz="2400" dirty="0"/>
              <a:t>“encourage” </a:t>
            </a:r>
            <a:r>
              <a:rPr lang="en-US" sz="2400" dirty="0" smtClean="0"/>
              <a:t>social skills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Considerations for the Effective </a:t>
            </a:r>
            <a:r>
              <a:rPr lang="en-US" sz="4000" b="1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U</a:t>
            </a:r>
            <a:r>
              <a:rPr lang="en-US" sz="4000" b="1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se of Rewards</a:t>
            </a:r>
            <a:endParaRPr lang="en-US" sz="4000" b="1" dirty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485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1905000" cy="1981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  <a:latin typeface="Franklin Gothic Medium"/>
              </a:rPr>
              <a:t>Work as team </a:t>
            </a:r>
            <a:r>
              <a:rPr lang="en-US" sz="2200" dirty="0" smtClean="0">
                <a:solidFill>
                  <a:srgbClr val="000000"/>
                </a:solidFill>
                <a:latin typeface="Franklin Gothic Medium"/>
              </a:rPr>
              <a:t>for  5 min</a:t>
            </a:r>
            <a:endParaRPr lang="en-US" sz="2200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3366FF"/>
                </a:solidFill>
              </a:rPr>
              <a:t>Activity:</a:t>
            </a:r>
            <a:br>
              <a:rPr lang="en-US" sz="4000" b="1" dirty="0">
                <a:solidFill>
                  <a:srgbClr val="3366FF"/>
                </a:solidFill>
              </a:rPr>
            </a:br>
            <a:r>
              <a:rPr lang="en-US" sz="4000" b="1" dirty="0" smtClean="0">
                <a:solidFill>
                  <a:srgbClr val="3366FF"/>
                </a:solidFill>
              </a:rPr>
              <a:t>School-Wide Acknowledgements</a:t>
            </a:r>
            <a:endParaRPr lang="en-US" sz="4000" b="1" i="1" dirty="0">
              <a:solidFill>
                <a:srgbClr val="3366FF"/>
              </a:solidFill>
            </a:endParaRPr>
          </a:p>
        </p:txBody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600200"/>
            <a:ext cx="6477000" cy="49530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800" b="1" dirty="0">
              <a:ea typeface="ＭＳ Ｐゴシック" pitchFamily="-108" charset="-128"/>
              <a:cs typeface="ＭＳ Ｐゴシック" pitchFamily="-108" charset="-128"/>
            </a:endParaRPr>
          </a:p>
          <a:p>
            <a:r>
              <a:rPr lang="en-US" sz="2400" dirty="0" smtClean="0"/>
              <a:t>Consider the following questions. Your team </a:t>
            </a:r>
            <a:r>
              <a:rPr lang="en-US" sz="2400" dirty="0"/>
              <a:t>should </a:t>
            </a:r>
            <a:r>
              <a:rPr lang="en-US" sz="2400" dirty="0" smtClean="0"/>
              <a:t>have a provide </a:t>
            </a:r>
            <a:r>
              <a:rPr lang="en-US" sz="2400" dirty="0"/>
              <a:t>consistent message</a:t>
            </a:r>
            <a:r>
              <a:rPr lang="en-US" sz="2400" dirty="0" smtClean="0"/>
              <a:t>.</a:t>
            </a:r>
          </a:p>
          <a:p>
            <a:pPr lvl="1"/>
            <a:r>
              <a:rPr lang="en-US" sz="1600" dirty="0"/>
              <a:t>Is it fair to all students?</a:t>
            </a:r>
          </a:p>
          <a:p>
            <a:pPr lvl="1"/>
            <a:r>
              <a:rPr lang="en-US" sz="1600" dirty="0"/>
              <a:t>They are in high school, students don’t need to be acknowledged.</a:t>
            </a:r>
          </a:p>
          <a:p>
            <a:pPr lvl="1"/>
            <a:r>
              <a:rPr lang="en-US" sz="1600" dirty="0"/>
              <a:t>It’s bribery!  </a:t>
            </a:r>
          </a:p>
          <a:p>
            <a:pPr lvl="1"/>
            <a:r>
              <a:rPr lang="en-US" sz="1600" dirty="0"/>
              <a:t>Why can’t we just tell them they’re doing a good job?</a:t>
            </a:r>
          </a:p>
          <a:p>
            <a:pPr lvl="1"/>
            <a:r>
              <a:rPr lang="en-US" sz="1600" dirty="0"/>
              <a:t>You’re building a token society.</a:t>
            </a:r>
          </a:p>
          <a:p>
            <a:pPr lvl="1"/>
            <a:r>
              <a:rPr lang="en-US" sz="1600" dirty="0"/>
              <a:t>Why are we rewarding them for what they’re supposed to do</a:t>
            </a:r>
            <a:r>
              <a:rPr lang="en-US" sz="1600" dirty="0" smtClean="0"/>
              <a:t>?</a:t>
            </a:r>
          </a:p>
          <a:p>
            <a:r>
              <a:rPr lang="en-US" sz="2400" dirty="0" smtClean="0"/>
              <a:t>What additional questions do you have or resources will you need to address these questions?</a:t>
            </a:r>
          </a:p>
          <a:p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Present 2-3 “</a:t>
            </a:r>
            <a:r>
              <a:rPr lang="en-US" sz="2400" b="1" dirty="0">
                <a:ea typeface="ＭＳ Ｐゴシック" pitchFamily="-108" charset="-128"/>
                <a:cs typeface="ＭＳ Ｐゴシック" pitchFamily="-108" charset="-128"/>
              </a:rPr>
              <a:t>big ideas</a:t>
            </a: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” from your group (1 min. reports) </a:t>
            </a:r>
            <a:endParaRPr lang="en-US" sz="2400" dirty="0"/>
          </a:p>
          <a:p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9144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0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1905000" cy="1981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  <a:latin typeface="Franklin Gothic Medium"/>
              </a:rPr>
              <a:t>Work as team </a:t>
            </a:r>
            <a:r>
              <a:rPr lang="en-US" sz="2200" dirty="0" smtClean="0">
                <a:solidFill>
                  <a:srgbClr val="000000"/>
                </a:solidFill>
                <a:latin typeface="Franklin Gothic Medium"/>
              </a:rPr>
              <a:t>for  15 min</a:t>
            </a:r>
            <a:endParaRPr lang="en-US" sz="2200" dirty="0">
              <a:solidFill>
                <a:srgbClr val="000000"/>
              </a:solidFill>
              <a:latin typeface="Franklin Gothic Medium"/>
            </a:endParaRPr>
          </a:p>
        </p:txBody>
      </p:sp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219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rgbClr val="3366FF"/>
                </a:solidFill>
              </a:rPr>
              <a:t>Activity:</a:t>
            </a:r>
            <a:br>
              <a:rPr lang="en-US" sz="4000" b="1" dirty="0">
                <a:solidFill>
                  <a:srgbClr val="3366FF"/>
                </a:solidFill>
              </a:rPr>
            </a:br>
            <a:r>
              <a:rPr lang="en-US" sz="4000" b="1" dirty="0" smtClean="0">
                <a:solidFill>
                  <a:srgbClr val="3366FF"/>
                </a:solidFill>
              </a:rPr>
              <a:t>School-Wide Acknowledgements</a:t>
            </a:r>
            <a:endParaRPr lang="en-US" sz="4000" b="1" i="1" dirty="0">
              <a:solidFill>
                <a:srgbClr val="3366FF"/>
              </a:solidFill>
            </a:endParaRPr>
          </a:p>
        </p:txBody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1600200"/>
            <a:ext cx="6477000" cy="4648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800" b="1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Complete </a:t>
            </a:r>
            <a:r>
              <a:rPr lang="en-US" sz="2400" b="1" dirty="0">
                <a:ea typeface="ＭＳ Ｐゴシック" pitchFamily="-108" charset="-128"/>
                <a:cs typeface="ＭＳ Ｐゴシック" pitchFamily="-108" charset="-128"/>
              </a:rPr>
              <a:t>Acknowledgements Worksheet </a:t>
            </a:r>
            <a:endParaRPr lang="en-US" sz="24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800" b="1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Add </a:t>
            </a: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items to your </a:t>
            </a:r>
            <a:r>
              <a:rPr lang="en-US" sz="2400" b="1" dirty="0">
                <a:ea typeface="ＭＳ Ｐゴシック" pitchFamily="-108" charset="-128"/>
                <a:cs typeface="ＭＳ Ｐゴシック" pitchFamily="-108" charset="-128"/>
              </a:rPr>
              <a:t>Action Plan</a:t>
            </a: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 as necessary</a:t>
            </a:r>
          </a:p>
          <a:p>
            <a:pPr eaLnBrk="1" hangingPunct="1">
              <a:lnSpc>
                <a:spcPct val="90000"/>
              </a:lnSpc>
            </a:pPr>
            <a:endParaRPr lang="en-US" sz="9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Present 2-3 “</a:t>
            </a:r>
            <a:r>
              <a:rPr lang="en-US" sz="2400" b="1" dirty="0">
                <a:ea typeface="ＭＳ Ｐゴシック" pitchFamily="-108" charset="-128"/>
                <a:cs typeface="ＭＳ Ｐゴシック" pitchFamily="-108" charset="-128"/>
              </a:rPr>
              <a:t>big ideas</a:t>
            </a:r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” from your group (1 min. reports) 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91440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7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6600" smtClean="0">
                <a:latin typeface="Britannic Bold" pitchFamily="-108" charset="0"/>
                <a:ea typeface="Britannic Bold" pitchFamily="-108" charset="0"/>
                <a:cs typeface="Britannic Bold" pitchFamily="-108" charset="0"/>
              </a:rPr>
              <a:t>Lunch</a:t>
            </a:r>
          </a:p>
        </p:txBody>
      </p:sp>
      <p:pic>
        <p:nvPicPr>
          <p:cNvPr id="11469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1542" r="-41542"/>
          <a:stretch>
            <a:fillRect/>
          </a:stretch>
        </p:blipFill>
        <p:spPr>
          <a:xfrm>
            <a:off x="457200" y="1798638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739418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Getting Started with </a:t>
            </a:r>
            <a:r>
              <a:rPr lang="en-US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SWPBIS</a:t>
            </a:r>
            <a:endParaRPr lang="en-US" dirty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257800"/>
          </a:xfrm>
          <a:solidFill>
            <a:srgbClr val="FFFF00">
              <a:alpha val="50195"/>
            </a:srgbClr>
          </a:solidFill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Establish </a:t>
            </a:r>
            <a:r>
              <a:rPr lang="en-US" sz="2300" dirty="0" smtClean="0">
                <a:solidFill>
                  <a:srgbClr val="000000"/>
                </a:solidFill>
              </a:rPr>
              <a:t>an effective leadership team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brief statement of behavioral purpose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Identify positive SW behavioral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SW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class-wide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strengthening appropriate behavior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discouraging violations of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data-based procedures for </a:t>
            </a:r>
            <a:r>
              <a:rPr lang="en-US" sz="2300" dirty="0" smtClean="0">
                <a:solidFill>
                  <a:srgbClr val="000000"/>
                </a:solidFill>
              </a:rPr>
              <a:t>monitoring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Develop systems to support staff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Build routines to ensure on-going implementation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5638800"/>
            <a:ext cx="76200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1600200"/>
            <a:ext cx="7620000" cy="3200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590138" y="1447800"/>
            <a:ext cx="1559542" cy="1447800"/>
            <a:chOff x="6758922" y="16184"/>
            <a:chExt cx="2362200" cy="2209800"/>
          </a:xfrm>
        </p:grpSpPr>
        <p:sp>
          <p:nvSpPr>
            <p:cNvPr id="19" name="Oval 4"/>
            <p:cNvSpPr>
              <a:spLocks noChangeArrowheads="1"/>
            </p:cNvSpPr>
            <p:nvPr/>
          </p:nvSpPr>
          <p:spPr bwMode="auto">
            <a:xfrm>
              <a:off x="6758922" y="16184"/>
              <a:ext cx="2362200" cy="2209800"/>
            </a:xfrm>
            <a:prstGeom prst="ellipse">
              <a:avLst/>
            </a:prstGeom>
            <a:solidFill>
              <a:srgbClr val="3366FF">
                <a:alpha val="50195"/>
              </a:srgbClr>
            </a:solidFill>
            <a:ln w="6350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800" b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6970914" y="1317934"/>
              <a:ext cx="1971552" cy="563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</p:grpSp>
      <p:grpSp>
        <p:nvGrpSpPr>
          <p:cNvPr id="11" name="Group 17"/>
          <p:cNvGrpSpPr/>
          <p:nvPr/>
        </p:nvGrpSpPr>
        <p:grpSpPr>
          <a:xfrm>
            <a:off x="-152400" y="1447800"/>
            <a:ext cx="1588180" cy="1676401"/>
            <a:chOff x="-140380" y="5333999"/>
            <a:chExt cx="1588180" cy="1676401"/>
          </a:xfrm>
        </p:grpSpPr>
        <p:pic>
          <p:nvPicPr>
            <p:cNvPr id="14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9065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II.B.vii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169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553200" cy="4800600"/>
          </a:xfrm>
        </p:spPr>
        <p:txBody>
          <a:bodyPr/>
          <a:lstStyle/>
          <a:p>
            <a:pPr eaLnBrk="1" hangingPunct="1">
              <a:buFont typeface="Wingdings" charset="2"/>
              <a:buChar char="q"/>
            </a:pPr>
            <a:r>
              <a:rPr lang="en-US" sz="2400" dirty="0" smtClean="0">
                <a:ea typeface="Britannic Bold" pitchFamily="-108" charset="0"/>
                <a:cs typeface="Britannic Bold" pitchFamily="-108" charset="0"/>
              </a:rPr>
              <a:t>Specify </a:t>
            </a:r>
            <a:r>
              <a:rPr lang="en-US" sz="2400" b="1" u="sng" dirty="0">
                <a:ea typeface="Britannic Bold" pitchFamily="-108" charset="0"/>
                <a:cs typeface="Britannic Bold" pitchFamily="-108" charset="0"/>
              </a:rPr>
              <a:t>Definitions</a:t>
            </a:r>
            <a:r>
              <a:rPr lang="en-US" sz="2400" dirty="0">
                <a:ea typeface="Britannic Bold" pitchFamily="-108" charset="0"/>
                <a:cs typeface="Britannic Bold" pitchFamily="-108" charset="0"/>
              </a:rPr>
              <a:t> for Violations of SW Expectations</a:t>
            </a:r>
          </a:p>
          <a:p>
            <a:pPr eaLnBrk="1" hangingPunct="1">
              <a:buFont typeface="Wingdings" charset="2"/>
              <a:buChar char="q"/>
            </a:pPr>
            <a:endParaRPr lang="en-US" sz="2400" dirty="0" smtClean="0">
              <a:ea typeface="Britannic Bold" pitchFamily="-108" charset="0"/>
              <a:cs typeface="Britannic Bold" pitchFamily="-108" charset="0"/>
            </a:endParaRPr>
          </a:p>
          <a:p>
            <a:pPr eaLnBrk="1" hangingPunct="1">
              <a:buFont typeface="Wingdings" charset="2"/>
              <a:buChar char="q"/>
            </a:pPr>
            <a:r>
              <a:rPr lang="en-US" sz="2400" dirty="0" smtClean="0">
                <a:ea typeface="Britannic Bold" pitchFamily="-108" charset="0"/>
                <a:cs typeface="Britannic Bold" pitchFamily="-108" charset="0"/>
              </a:rPr>
              <a:t>Specify </a:t>
            </a:r>
            <a:r>
              <a:rPr lang="en-US" sz="2400" b="1" u="sng" dirty="0">
                <a:ea typeface="Britannic Bold" pitchFamily="-108" charset="0"/>
                <a:cs typeface="Britannic Bold" pitchFamily="-108" charset="0"/>
              </a:rPr>
              <a:t>Procedures</a:t>
            </a:r>
            <a:r>
              <a:rPr lang="en-US" sz="2400" dirty="0">
                <a:ea typeface="Britannic Bold" pitchFamily="-108" charset="0"/>
                <a:cs typeface="Britannic Bold" pitchFamily="-108" charset="0"/>
              </a:rPr>
              <a:t> for Processing Violations of SW Expectations</a:t>
            </a:r>
          </a:p>
          <a:p>
            <a:pPr eaLnBrk="1" hangingPunct="1">
              <a:buFont typeface="Wingdings" charset="2"/>
              <a:buChar char="q"/>
            </a:pPr>
            <a:endParaRPr lang="en-US" sz="2400" dirty="0" smtClean="0">
              <a:ea typeface="Britannic Bold" pitchFamily="-108" charset="0"/>
              <a:cs typeface="Britannic Bold" pitchFamily="-108" charset="0"/>
            </a:endParaRPr>
          </a:p>
          <a:p>
            <a:pPr eaLnBrk="1" hangingPunct="1">
              <a:buFont typeface="Wingdings" charset="2"/>
              <a:buChar char="q"/>
            </a:pPr>
            <a:r>
              <a:rPr lang="en-US" sz="2400" dirty="0" smtClean="0">
                <a:ea typeface="Britannic Bold" pitchFamily="-108" charset="0"/>
                <a:cs typeface="Britannic Bold" pitchFamily="-108" charset="0"/>
              </a:rPr>
              <a:t>Implement procedures</a:t>
            </a:r>
          </a:p>
          <a:p>
            <a:pPr marL="857250" lvl="1" indent="-457200" eaLnBrk="1" hangingPunct="1">
              <a:buFontTx/>
              <a:buNone/>
            </a:pPr>
            <a:r>
              <a:rPr lang="en-US" sz="2200" dirty="0" smtClean="0">
                <a:ea typeface="Britannic Bold" pitchFamily="-108" charset="0"/>
                <a:cs typeface="Britannic Bold" pitchFamily="-108" charset="0"/>
              </a:rPr>
              <a:t> </a:t>
            </a:r>
          </a:p>
          <a:p>
            <a:pPr marL="457200" indent="-457200" eaLnBrk="1" hangingPunct="1">
              <a:buFontTx/>
              <a:buAutoNum type="arabicPeriod"/>
            </a:pPr>
            <a:endParaRPr lang="en-US" sz="2200" dirty="0" smtClean="0">
              <a:ea typeface="Britannic Bold" pitchFamily="-108" charset="0"/>
              <a:cs typeface="Britannic Bold" pitchFamily="-10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304800"/>
            <a:ext cx="7162800" cy="91440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PREVIEW: Guidelines for Continuum of Procedures to Decrease Behavior</a:t>
            </a:r>
            <a:endParaRPr lang="en-US" sz="2800" b="1" dirty="0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584458" y="0"/>
            <a:ext cx="1559542" cy="1447800"/>
            <a:chOff x="6758922" y="16184"/>
            <a:chExt cx="2362200" cy="2209800"/>
          </a:xfrm>
        </p:grpSpPr>
        <p:sp>
          <p:nvSpPr>
            <p:cNvPr id="9" name="Oval 4"/>
            <p:cNvSpPr>
              <a:spLocks noChangeArrowheads="1"/>
            </p:cNvSpPr>
            <p:nvPr/>
          </p:nvSpPr>
          <p:spPr bwMode="auto">
            <a:xfrm>
              <a:off x="6758922" y="16184"/>
              <a:ext cx="2362200" cy="2209800"/>
            </a:xfrm>
            <a:prstGeom prst="ellipse">
              <a:avLst/>
            </a:prstGeom>
            <a:solidFill>
              <a:srgbClr val="3366FF">
                <a:alpha val="50195"/>
              </a:srgbClr>
            </a:solidFill>
            <a:ln w="63500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800" b="1">
                <a:solidFill>
                  <a:srgbClr val="000000"/>
                </a:solidFill>
                <a:latin typeface="Franklin Gothic Medium"/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6970914" y="1317934"/>
              <a:ext cx="1971552" cy="563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800" b="1" dirty="0">
                  <a:solidFill>
                    <a:srgbClr val="000000"/>
                  </a:solidFill>
                  <a:latin typeface="Franklin Gothic Medium"/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315200" y="1674673"/>
            <a:ext cx="18288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800" dirty="0">
                <a:solidFill>
                  <a:srgbClr val="3366FF"/>
                </a:solidFill>
                <a:ea typeface="Britannic Bold" pitchFamily="-108" charset="0"/>
                <a:cs typeface="Britannic Bold" pitchFamily="-108" charset="0"/>
              </a:rPr>
              <a:t>And always remember to consider systems, culture, &amp; context: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352800"/>
            <a:ext cx="1826070" cy="13695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4800600"/>
            <a:ext cx="1828800" cy="1371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8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170" name="Object 2"/>
          <p:cNvGraphicFramePr>
            <a:graphicFrameLocks noChangeAspect="1"/>
          </p:cNvGraphicFramePr>
          <p:nvPr/>
        </p:nvGraphicFramePr>
        <p:xfrm>
          <a:off x="228600" y="495300"/>
          <a:ext cx="8534400" cy="537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Chart" r:id="rId4" imgW="5549900" imgH="3225800" progId="Excel.Sheet.8">
                  <p:embed/>
                </p:oleObj>
              </mc:Choice>
              <mc:Fallback>
                <p:oleObj name="Chart" r:id="rId4" imgW="5549900" imgH="32258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95300"/>
                        <a:ext cx="8534400" cy="537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5875" name="Text Box 3"/>
          <p:cNvSpPr txBox="1">
            <a:spLocks noChangeArrowheads="1"/>
          </p:cNvSpPr>
          <p:nvPr/>
        </p:nvSpPr>
        <p:spPr bwMode="auto">
          <a:xfrm>
            <a:off x="1600200" y="5791200"/>
            <a:ext cx="5486400" cy="641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~10 positive : 1 correction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7800" y="685800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graphicFrame>
        <p:nvGraphicFramePr>
          <p:cNvPr id="335876" name="Object 3"/>
          <p:cNvGraphicFramePr>
            <a:graphicFrameLocks noChangeAspect="1"/>
          </p:cNvGraphicFramePr>
          <p:nvPr/>
        </p:nvGraphicFramePr>
        <p:xfrm>
          <a:off x="-228600" y="0"/>
          <a:ext cx="9372600" cy="699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Photo Editor Photo" r:id="rId6" imgW="3428571" imgH="2572109" progId="">
                  <p:embed/>
                </p:oleObj>
              </mc:Choice>
              <mc:Fallback>
                <p:oleObj name="Photo Editor Photo" r:id="rId6" imgW="3428571" imgH="257210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600" y="0"/>
                        <a:ext cx="9372600" cy="699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7056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35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Getting Started with </a:t>
            </a:r>
            <a:r>
              <a:rPr lang="en-US" dirty="0" smtClean="0">
                <a:solidFill>
                  <a:schemeClr val="bg1"/>
                </a:solidFill>
                <a:ea typeface="ＭＳ Ｐゴシック" pitchFamily="-108" charset="-128"/>
                <a:cs typeface="ＭＳ Ｐゴシック" pitchFamily="-108" charset="-128"/>
              </a:rPr>
              <a:t>SWPBIS</a:t>
            </a:r>
            <a:endParaRPr lang="en-US" dirty="0">
              <a:solidFill>
                <a:schemeClr val="bg1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257800"/>
          </a:xfrm>
          <a:solidFill>
            <a:srgbClr val="FFFF00">
              <a:alpha val="50195"/>
            </a:srgbClr>
          </a:solidFill>
        </p:spPr>
        <p:txBody>
          <a:bodyPr/>
          <a:lstStyle/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Establish </a:t>
            </a:r>
            <a:r>
              <a:rPr lang="en-US" sz="2300" dirty="0" smtClean="0">
                <a:solidFill>
                  <a:srgbClr val="000000"/>
                </a:solidFill>
              </a:rPr>
              <a:t>an effective leadership team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brief statement of behavioral purpose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Identify positive SW behavioral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SW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procedures for teaching class-wide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strengthening appropriate behavior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continuum for discouraging violations of expectations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>
                <a:solidFill>
                  <a:srgbClr val="000000"/>
                </a:solidFill>
              </a:rPr>
              <a:t>Develop data-based procedures for </a:t>
            </a:r>
            <a:r>
              <a:rPr lang="en-US" sz="2300" dirty="0" smtClean="0">
                <a:solidFill>
                  <a:srgbClr val="000000"/>
                </a:solidFill>
              </a:rPr>
              <a:t>monitoring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Develop systems to support staff</a:t>
            </a:r>
          </a:p>
          <a:p>
            <a:pPr marL="514350" indent="-514350" eaLnBrk="1" hangingPunct="1">
              <a:buFontTx/>
              <a:buAutoNum type="arabicPeriod"/>
            </a:pPr>
            <a:r>
              <a:rPr lang="en-US" sz="2300" dirty="0" smtClean="0">
                <a:solidFill>
                  <a:srgbClr val="000000"/>
                </a:solidFill>
              </a:rPr>
              <a:t>Build routines to ensure on-going implementation</a:t>
            </a:r>
            <a:endParaRPr lang="en-US" sz="2300" dirty="0">
              <a:solidFill>
                <a:srgbClr val="000000"/>
              </a:solidFill>
            </a:endParaRPr>
          </a:p>
          <a:p>
            <a:pPr marL="514350" indent="-514350" eaLnBrk="1" hangingPunct="1">
              <a:buFontTx/>
              <a:buAutoNum type="arabicPeriod"/>
            </a:pPr>
            <a:endParaRPr lang="en-US" sz="23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6096000"/>
            <a:ext cx="7620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1600200"/>
            <a:ext cx="7620000" cy="396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11" name="Group 17"/>
          <p:cNvGrpSpPr/>
          <p:nvPr/>
        </p:nvGrpSpPr>
        <p:grpSpPr>
          <a:xfrm>
            <a:off x="-152400" y="1447800"/>
            <a:ext cx="1588180" cy="1676401"/>
            <a:chOff x="-140380" y="5333999"/>
            <a:chExt cx="1588180" cy="1676401"/>
          </a:xfrm>
        </p:grpSpPr>
        <p:pic>
          <p:nvPicPr>
            <p:cNvPr id="14" name="Content Placeholder 3"/>
            <p:cNvPicPr>
              <a:picLocks noChangeAspect="1"/>
            </p:cNvPicPr>
            <p:nvPr/>
          </p:nvPicPr>
          <p:blipFill>
            <a:blip r:embed="rId3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98276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II.B.viii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620000" y="1447801"/>
            <a:ext cx="1476375" cy="1447800"/>
            <a:chOff x="6858000" y="16807"/>
            <a:chExt cx="2286000" cy="2209800"/>
          </a:xfrm>
        </p:grpSpPr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6858000" y="16807"/>
              <a:ext cx="2286000" cy="2209800"/>
            </a:xfrm>
            <a:prstGeom prst="ellipse">
              <a:avLst/>
            </a:prstGeom>
            <a:solidFill>
              <a:srgbClr val="B2ECC4">
                <a:alpha val="50000"/>
              </a:srgbClr>
            </a:solidFill>
            <a:ln w="63500">
              <a:solidFill>
                <a:srgbClr val="B2ECC4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600" b="1">
                <a:solidFill>
                  <a:srgbClr val="000000"/>
                </a:solidFill>
              </a:endParaRP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 rot="2905354">
              <a:off x="7880350" y="718482"/>
              <a:ext cx="8509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b="1" dirty="0">
                  <a:solidFill>
                    <a:srgbClr val="000000"/>
                  </a:solidFill>
                  <a:ea typeface="Arial" pitchFamily="-1" charset="0"/>
                  <a:cs typeface="Arial" pitchFamily="-1" charset="0"/>
                </a:rPr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78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7"/>
          <p:cNvGrpSpPr/>
          <p:nvPr/>
        </p:nvGrpSpPr>
        <p:grpSpPr>
          <a:xfrm>
            <a:off x="-140380" y="5257800"/>
            <a:ext cx="1588180" cy="1676401"/>
            <a:chOff x="-140380" y="5333999"/>
            <a:chExt cx="1588180" cy="1676401"/>
          </a:xfrm>
        </p:grpSpPr>
        <p:pic>
          <p:nvPicPr>
            <p:cNvPr id="15" name="Content Placeholder 3"/>
            <p:cNvPicPr>
              <a:picLocks noChangeAspect="1"/>
            </p:cNvPicPr>
            <p:nvPr/>
          </p:nvPicPr>
          <p:blipFill>
            <a:blip r:embed="rId2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8945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II.B.viii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001000" cy="4525963"/>
          </a:xfrm>
        </p:spPr>
        <p:txBody>
          <a:bodyPr/>
          <a:lstStyle/>
          <a:p>
            <a:pPr marL="457200" indent="-457200" eaLnBrk="1" hangingPunct="1">
              <a:buFontTx/>
              <a:buAutoNum type="arabicPeriod"/>
            </a:pPr>
            <a:r>
              <a:rPr lang="en-US" sz="2000" b="1" u="sng" dirty="0" smtClean="0">
                <a:ea typeface="Britannic Bold" pitchFamily="-108" charset="0"/>
                <a:cs typeface="Britannic Bold" pitchFamily="-108" charset="0"/>
              </a:rPr>
              <a:t>General data collection procedures</a:t>
            </a:r>
          </a:p>
          <a:p>
            <a:pPr marL="857250" lvl="1" indent="-457200" eaLnBrk="1" hangingPunct="1">
              <a:buFontTx/>
              <a:buAutoNum type="alphaLcParenR"/>
            </a:pP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Data collection procedures are integrated into typical routines (e.g., </a:t>
            </a:r>
            <a:r>
              <a:rPr lang="en-US" sz="2000" dirty="0" err="1" smtClean="0">
                <a:ea typeface="Britannic Bold" pitchFamily="-108" charset="0"/>
                <a:cs typeface="Britannic Bold" pitchFamily="-108" charset="0"/>
              </a:rPr>
              <a:t>ODRs</a:t>
            </a: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, attendance, behavior incident reports)</a:t>
            </a:r>
          </a:p>
          <a:p>
            <a:pPr marL="857250" lvl="1" indent="-457200" eaLnBrk="1" hangingPunct="1">
              <a:buFontTx/>
              <a:buAutoNum type="alphaLcParenR"/>
            </a:pP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Data collection reports regularly checked for accuracy</a:t>
            </a:r>
          </a:p>
          <a:p>
            <a:pPr marL="857250" lvl="1" indent="-457200" eaLnBrk="1" hangingPunct="1">
              <a:buFontTx/>
              <a:buAutoNum type="alphaLcParenR"/>
            </a:pP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Data collection limited to information that answers important student, classroom, and school questions</a:t>
            </a:r>
          </a:p>
          <a:p>
            <a:pPr marL="857250" lvl="1" indent="-457200" eaLnBrk="1" hangingPunct="1">
              <a:buFontTx/>
              <a:buAutoNum type="alphaLcParenR"/>
            </a:pP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Structures and routines for staff members to receive weekly/monthly data reports about status of SW discipline</a:t>
            </a:r>
          </a:p>
          <a:p>
            <a:pPr marL="857250" lvl="1" indent="-457200" eaLnBrk="1" hangingPunct="1">
              <a:buFontTx/>
              <a:buAutoNum type="alphaLcParenR"/>
            </a:pP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Decision rules for guiding data analysis and actions</a:t>
            </a:r>
          </a:p>
          <a:p>
            <a:pPr marL="857250" lvl="1" indent="-457200" eaLnBrk="1" hangingPunct="1">
              <a:buFontTx/>
              <a:buAutoNum type="alphaLcParenR"/>
            </a:pP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Schedule for daily, weekly, monthly, quarterly feedback</a:t>
            </a:r>
          </a:p>
          <a:p>
            <a:pPr marL="857250" lvl="1" indent="-457200" eaLnBrk="1" hangingPunct="1">
              <a:buFontTx/>
              <a:buAutoNum type="alphaLcParenR"/>
            </a:pP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Data system managed by 2-3 staff members</a:t>
            </a:r>
          </a:p>
          <a:p>
            <a:pPr marL="857250" lvl="1" indent="-457200" eaLnBrk="1" hangingPunct="1">
              <a:buFontTx/>
              <a:buAutoNum type="alphaLcParenR"/>
            </a:pP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No more than 1% of time each day for managing data</a:t>
            </a:r>
          </a:p>
          <a:p>
            <a:pPr marL="857250" lvl="1" indent="-457200" eaLnBrk="1" hangingPunct="1">
              <a:buFontTx/>
              <a:buAutoNum type="alphaLcParenR"/>
            </a:pP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Efficient, timely, and graphic displays of data</a:t>
            </a:r>
          </a:p>
          <a:p>
            <a:pPr marL="0" indent="0" eaLnBrk="1" hangingPunct="1">
              <a:buNone/>
            </a:pPr>
            <a:endParaRPr lang="en-US" sz="2000" dirty="0" smtClean="0">
              <a:ea typeface="Britannic Bold" pitchFamily="-108" charset="0"/>
              <a:cs typeface="Britannic Bold" pitchFamily="-10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304800"/>
            <a:ext cx="7162800" cy="91440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PREVIEW: Guidelines for Data-Based Monitoring of SWPBIS Outcomes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" cy="914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667625" y="31750"/>
            <a:ext cx="1476375" cy="1447800"/>
            <a:chOff x="6858000" y="16807"/>
            <a:chExt cx="2286000" cy="2209800"/>
          </a:xfrm>
        </p:grpSpPr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6858000" y="16807"/>
              <a:ext cx="2286000" cy="2209800"/>
            </a:xfrm>
            <a:prstGeom prst="ellipse">
              <a:avLst/>
            </a:prstGeom>
            <a:solidFill>
              <a:srgbClr val="B2ECC4">
                <a:alpha val="50000"/>
              </a:srgbClr>
            </a:solidFill>
            <a:ln w="63500">
              <a:solidFill>
                <a:srgbClr val="B2ECC4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600" b="1">
                <a:solidFill>
                  <a:srgbClr val="000000"/>
                </a:solidFill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 rot="2905354">
              <a:off x="7880350" y="718482"/>
              <a:ext cx="8509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b="1" dirty="0">
                  <a:solidFill>
                    <a:srgbClr val="000000"/>
                  </a:solidFill>
                  <a:ea typeface="Arial" pitchFamily="-1" charset="0"/>
                  <a:cs typeface="Arial" pitchFamily="-1" charset="0"/>
                </a:rPr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532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7"/>
          <p:cNvGrpSpPr/>
          <p:nvPr/>
        </p:nvGrpSpPr>
        <p:grpSpPr>
          <a:xfrm>
            <a:off x="-140380" y="5257800"/>
            <a:ext cx="1588180" cy="1676401"/>
            <a:chOff x="-140380" y="5333999"/>
            <a:chExt cx="1588180" cy="1676401"/>
          </a:xfrm>
        </p:grpSpPr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2"/>
            <a:srcRect l="-14630" t="-1331" r="-15973" b="-5609"/>
            <a:stretch>
              <a:fillRect/>
            </a:stretch>
          </p:blipFill>
          <p:spPr bwMode="auto">
            <a:xfrm>
              <a:off x="-140380" y="5333999"/>
              <a:ext cx="1588180" cy="1676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248456" y="6380946"/>
              <a:ext cx="894544" cy="40011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000000"/>
                  </a:solidFill>
                  <a:latin typeface="Franklin Gothic Medium"/>
                </a:rPr>
                <a:t>II.B.viii</a:t>
              </a:r>
              <a:endParaRPr lang="en-US" sz="2000" b="1" dirty="0">
                <a:solidFill>
                  <a:srgbClr val="000000"/>
                </a:solidFill>
                <a:latin typeface="Franklin Gothic Medium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686800" cy="4525963"/>
          </a:xfrm>
        </p:spPr>
        <p:txBody>
          <a:bodyPr/>
          <a:lstStyle/>
          <a:p>
            <a:pPr marL="457200" indent="-457200" eaLnBrk="1" hangingPunct="1">
              <a:buFontTx/>
              <a:buAutoNum type="arabicPeriod" startAt="2"/>
            </a:pPr>
            <a:r>
              <a:rPr lang="en-US" sz="2000" b="1" u="sng" dirty="0" smtClean="0">
                <a:ea typeface="Britannic Bold" pitchFamily="-108" charset="0"/>
                <a:cs typeface="Britannic Bold" pitchFamily="-108" charset="0"/>
              </a:rPr>
              <a:t>Office discipline referral procedures</a:t>
            </a:r>
          </a:p>
          <a:p>
            <a:pPr marL="857250" lvl="1" indent="-457200" eaLnBrk="1" hangingPunct="1">
              <a:buFontTx/>
              <a:buAutoNum type="alphaLcParenR"/>
            </a:pP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Agreed upon definitions of violations of expectations organized in a continuum</a:t>
            </a:r>
          </a:p>
          <a:p>
            <a:pPr marL="857250" lvl="1" indent="-457200" eaLnBrk="1" hangingPunct="1">
              <a:buFontTx/>
              <a:buAutoNum type="alphaLcParenR"/>
            </a:pP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A form for documenting noteworthy behavior incidents (ODR)</a:t>
            </a:r>
          </a:p>
          <a:p>
            <a:pPr marL="857250" lvl="1" indent="-457200" eaLnBrk="1" hangingPunct="1">
              <a:buFontTx/>
              <a:buAutoNum type="alphaLcParenR"/>
            </a:pP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School-wide procedures for processing/responding</a:t>
            </a:r>
          </a:p>
          <a:p>
            <a:pPr marL="857250" lvl="1" indent="-457200" eaLnBrk="1" hangingPunct="1">
              <a:buFontTx/>
              <a:buAutoNum type="alphaLcParenR"/>
            </a:pP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Efficient and user-friendly data input and storage</a:t>
            </a:r>
          </a:p>
          <a:p>
            <a:pPr marL="857250" lvl="1" indent="-457200" eaLnBrk="1" hangingPunct="1">
              <a:buFontTx/>
              <a:buAutoNum type="alphaLcParenR"/>
            </a:pP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Efficient and user-friendly process for summarizing and storing data</a:t>
            </a:r>
          </a:p>
          <a:p>
            <a:pPr marL="857250" lvl="1" indent="-457200" eaLnBrk="1" hangingPunct="1">
              <a:buFontTx/>
              <a:buAutoNum type="alphaLcParenR"/>
            </a:pP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Efficient and user-friendly procedures for producing visual displays of data</a:t>
            </a:r>
          </a:p>
          <a:p>
            <a:pPr marL="857250" lvl="1" indent="-457200" eaLnBrk="1" hangingPunct="1">
              <a:buFontTx/>
              <a:buAutoNum type="alphaLcParenR"/>
            </a:pP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Procedures for presenting data to staff on routine basis</a:t>
            </a:r>
          </a:p>
          <a:p>
            <a:pPr marL="857250" lvl="1" indent="-457200" eaLnBrk="1" hangingPunct="1">
              <a:buFontTx/>
              <a:buAutoNum type="alphaLcParenR"/>
            </a:pPr>
            <a:r>
              <a:rPr lang="en-US" sz="2000" dirty="0" smtClean="0">
                <a:ea typeface="Britannic Bold" pitchFamily="-108" charset="0"/>
                <a:cs typeface="Britannic Bold" pitchFamily="-108" charset="0"/>
              </a:rPr>
              <a:t>Procedures for making decisions and developing actions based on data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304800"/>
            <a:ext cx="7162800" cy="914400"/>
          </a:xfrm>
          <a:prstGeom prst="rect">
            <a:avLst/>
          </a:prstGeom>
          <a:solidFill>
            <a:srgbClr val="3366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100" b="1" dirty="0" smtClean="0">
                <a:solidFill>
                  <a:srgbClr val="FFFFFF"/>
                </a:solidFill>
              </a:rPr>
              <a:t>PREVIEW: Guidelines for Data-Based Monitoring of SWPBIS Outcomes</a:t>
            </a:r>
            <a:endParaRPr lang="en-US" sz="3100" b="1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914400" cy="9144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667625" y="31750"/>
            <a:ext cx="1476375" cy="1447800"/>
            <a:chOff x="6858000" y="16807"/>
            <a:chExt cx="2286000" cy="2209800"/>
          </a:xfrm>
        </p:grpSpPr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6858000" y="16807"/>
              <a:ext cx="2286000" cy="2209800"/>
            </a:xfrm>
            <a:prstGeom prst="ellipse">
              <a:avLst/>
            </a:prstGeom>
            <a:solidFill>
              <a:srgbClr val="B2ECC4">
                <a:alpha val="50000"/>
              </a:srgbClr>
            </a:solidFill>
            <a:ln w="63500">
              <a:solidFill>
                <a:srgbClr val="B2ECC4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600" b="1">
                <a:solidFill>
                  <a:srgbClr val="000000"/>
                </a:solidFill>
              </a:endParaRPr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 rot="2905354">
              <a:off x="7880350" y="718482"/>
              <a:ext cx="8509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b="1" dirty="0">
                  <a:solidFill>
                    <a:srgbClr val="000000"/>
                  </a:solidFill>
                  <a:ea typeface="Arial" pitchFamily="-1" charset="0"/>
                  <a:cs typeface="Arial" pitchFamily="-1" charset="0"/>
                </a:rPr>
                <a:t>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081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WIS 5.0 Look and Feel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9369</TotalTime>
  <Words>8263</Words>
  <Application>Microsoft Macintosh PowerPoint</Application>
  <PresentationFormat>On-screen Show (4:3)</PresentationFormat>
  <Paragraphs>1746</Paragraphs>
  <Slides>139</Slides>
  <Notes>82</Notes>
  <HiddenSlides>7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139</vt:i4>
      </vt:variant>
    </vt:vector>
  </HeadingPairs>
  <TitlesOfParts>
    <vt:vector size="160" baseType="lpstr">
      <vt:lpstr>Britannic Bold</vt:lpstr>
      <vt:lpstr>Calibri</vt:lpstr>
      <vt:lpstr>Chalkboard</vt:lpstr>
      <vt:lpstr>Chalkduster</vt:lpstr>
      <vt:lpstr>Comic Sans MS</vt:lpstr>
      <vt:lpstr>Franklin Gothic Book</vt:lpstr>
      <vt:lpstr>Franklin Gothic Medium</vt:lpstr>
      <vt:lpstr>Garamond</vt:lpstr>
      <vt:lpstr>ＭＳ Ｐゴシック</vt:lpstr>
      <vt:lpstr>Symbol</vt:lpstr>
      <vt:lpstr>Tahoma</vt:lpstr>
      <vt:lpstr>Times New Roman</vt:lpstr>
      <vt:lpstr>Wingdings</vt:lpstr>
      <vt:lpstr>Zapf Dingbats</vt:lpstr>
      <vt:lpstr>ヒラギノ角ゴ Pro W3</vt:lpstr>
      <vt:lpstr>Arial</vt:lpstr>
      <vt:lpstr>1_Default Design</vt:lpstr>
      <vt:lpstr>SWIS 5.0 Look and Feel</vt:lpstr>
      <vt:lpstr>3_Default Design</vt:lpstr>
      <vt:lpstr>Chart</vt:lpstr>
      <vt:lpstr>Photo Editor Photo</vt:lpstr>
      <vt:lpstr>NEPBIS TOT Day 2</vt:lpstr>
      <vt:lpstr>NEPBIS TOT Day 2 Advance Organizer</vt:lpstr>
      <vt:lpstr>PowerPoint Presentation</vt:lpstr>
      <vt:lpstr>PowerPoint Presentation</vt:lpstr>
      <vt:lpstr>Self Assess: Baseline Knowledge/Skill of Training PBIS</vt:lpstr>
      <vt:lpstr>Groups for Activities</vt:lpstr>
      <vt:lpstr>PowerPoint Presentation</vt:lpstr>
      <vt:lpstr>TRAIN Teach, Relate, Adapt, Implement, Navigate</vt:lpstr>
      <vt:lpstr>School-Wide Positive Behavioral Interventions and Supports (SWPBIS)</vt:lpstr>
      <vt:lpstr>Advance Organizer</vt:lpstr>
      <vt:lpstr>MAIN TRAINING OBJECTIVES</vt:lpstr>
      <vt:lpstr>Training Expectations:</vt:lpstr>
      <vt:lpstr>PowerPoint Presentation</vt:lpstr>
      <vt:lpstr>SWPBIS Message!</vt:lpstr>
      <vt:lpstr>PowerPoint Presentation</vt:lpstr>
      <vt:lpstr>PowerPoint Presentation</vt:lpstr>
      <vt:lpstr>PowerPoint Presentation</vt:lpstr>
      <vt:lpstr>GENERAL IMPLEMENTATION PROCESS</vt:lpstr>
      <vt:lpstr>Getting Started with SWPBIS</vt:lpstr>
      <vt:lpstr>Getting Started with SWPBIS</vt:lpstr>
      <vt:lpstr>Teaching Academic  &amp; Social Behaviors</vt:lpstr>
      <vt:lpstr>Teaching calculating hypotenuse of triangle</vt:lpstr>
      <vt:lpstr>Teaching social behaviors like academic skills</vt:lpstr>
      <vt:lpstr>In other words… follow these key steps</vt:lpstr>
      <vt:lpstr>PowerPoint Presentation</vt:lpstr>
      <vt:lpstr>PowerPoint Presentation</vt:lpstr>
      <vt:lpstr>RAH – at Adams City High School</vt:lpstr>
      <vt:lpstr>PowerPoint Presentation</vt:lpstr>
      <vt:lpstr>PowerPoint Presentation</vt:lpstr>
      <vt:lpstr>Activity: Behavioral Expectations</vt:lpstr>
      <vt:lpstr>In other words… follow these key steps</vt:lpstr>
      <vt:lpstr>PowerPoint Presentation</vt:lpstr>
      <vt:lpstr>PowerPoint Presentation</vt:lpstr>
      <vt:lpstr>PowerPoint Presentation</vt:lpstr>
      <vt:lpstr>Reviewing Strive for Five</vt:lpstr>
      <vt:lpstr>PowerPoint Presentation</vt:lpstr>
      <vt:lpstr>PowerPoint Presentation</vt:lpstr>
      <vt:lpstr>In other words… follow these key steps</vt:lpstr>
      <vt:lpstr>PowerPoint Presentation</vt:lpstr>
      <vt:lpstr>School Wide Expectations Everywhere!</vt:lpstr>
      <vt:lpstr>PowerPoint Presentation</vt:lpstr>
      <vt:lpstr>PowerPoint Presentation</vt:lpstr>
      <vt:lpstr>PowerPoint Presentation</vt:lpstr>
      <vt:lpstr>PowerPoint Presentation</vt:lpstr>
      <vt:lpstr>…and in Massachusetts</vt:lpstr>
      <vt:lpstr>PowerPoint Presentation</vt:lpstr>
      <vt:lpstr>Norrback Ave. School</vt:lpstr>
      <vt:lpstr>PowerPoint Presentation</vt:lpstr>
      <vt:lpstr>PowerPoint Presentation</vt:lpstr>
      <vt:lpstr>PowerPoint Presentation</vt:lpstr>
      <vt:lpstr>In other words… follow these key steps</vt:lpstr>
      <vt:lpstr>PowerPoint Presentation</vt:lpstr>
      <vt:lpstr>In other words… follow these key steps</vt:lpstr>
      <vt:lpstr>PowerPoint Presentation</vt:lpstr>
      <vt:lpstr>PowerPoint Presentation</vt:lpstr>
      <vt:lpstr>A lesson plan that puts all of this together…</vt:lpstr>
      <vt:lpstr>PowerPoint Presentation</vt:lpstr>
      <vt:lpstr>PowerPoint Presentation</vt:lpstr>
      <vt:lpstr>Activity: Teaching Expectations (Social Skills)</vt:lpstr>
      <vt:lpstr>Break</vt:lpstr>
      <vt:lpstr>Getting Started with SWPBIS</vt:lpstr>
      <vt:lpstr>PowerPoint Presentation</vt:lpstr>
      <vt:lpstr>In other words… follow these key steps.</vt:lpstr>
      <vt:lpstr>PowerPoint Presentation</vt:lpstr>
      <vt:lpstr>Rules within Routines Matrix</vt:lpstr>
      <vt:lpstr>PowerPoint Presentation</vt:lpstr>
      <vt:lpstr>Activity: Class-Wide Expectations Matrix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lesson plan that puts all of this together…</vt:lpstr>
      <vt:lpstr>Getting Started with SWPBIS</vt:lpstr>
      <vt:lpstr>Key Features of  Acknowledgement Systems</vt:lpstr>
      <vt:lpstr>Behavior is likely to occur again when it is reinforced</vt:lpstr>
      <vt:lpstr>Benefits of  Acknowledgement Systems</vt:lpstr>
      <vt:lpstr>Acknowledgement Systems  for Older Students? </vt:lpstr>
      <vt:lpstr>High schools already have methods  to recognize students</vt:lpstr>
      <vt:lpstr>PowerPoint Presentation</vt:lpstr>
      <vt:lpstr>Acknowledgment Systems  in High Schools</vt:lpstr>
      <vt:lpstr>PowerPoint Presentation</vt:lpstr>
      <vt:lpstr>PowerPoint Presentation</vt:lpstr>
      <vt:lpstr>Establish a continuum of procedures to encourage rule following behavior</vt:lpstr>
      <vt:lpstr>Establish a continuum of procedures to encourage rule following behavior in Massachusetts</vt:lpstr>
      <vt:lpstr>PowerPoint Presentation</vt:lpstr>
      <vt:lpstr>Norrback Ave. School</vt:lpstr>
      <vt:lpstr>Also consider these no or low cost options  (See full list compiled by Laura Riffel*)</vt:lpstr>
      <vt:lpstr>Are “Rewards” Dangerous?</vt:lpstr>
      <vt:lpstr>Considerations for the Effective Use of Rewards</vt:lpstr>
      <vt:lpstr>Activity: School-Wide Acknowledgements</vt:lpstr>
      <vt:lpstr>Activity: School-Wide Acknowledgements</vt:lpstr>
      <vt:lpstr>Lunch</vt:lpstr>
      <vt:lpstr>Getting Started with SWPBIS</vt:lpstr>
      <vt:lpstr>PowerPoint Presentation</vt:lpstr>
      <vt:lpstr>PowerPoint Presentation</vt:lpstr>
      <vt:lpstr>Getting Started with SWPBIS</vt:lpstr>
      <vt:lpstr>PowerPoint Presentation</vt:lpstr>
      <vt:lpstr>PowerPoint Presentation</vt:lpstr>
      <vt:lpstr>Getting Started with SWPBIS</vt:lpstr>
      <vt:lpstr>80% Rule</vt:lpstr>
      <vt:lpstr>Getting Started with SWPBIS</vt:lpstr>
      <vt:lpstr>PowerPoint Presentation</vt:lpstr>
      <vt:lpstr>PowerPoint Presentation</vt:lpstr>
      <vt:lpstr>Team Implementation Checklist (TIC)</vt:lpstr>
      <vt:lpstr>Family Engagement Rubric</vt:lpstr>
      <vt:lpstr>Activity: Action Planning</vt:lpstr>
      <vt:lpstr>PowerPoint Presentation</vt:lpstr>
      <vt:lpstr>MAIN TRAINING OBJECTIVES</vt:lpstr>
      <vt:lpstr>Tier 1 Leadership Team &amp; Coaches Meetings</vt:lpstr>
      <vt:lpstr>Getting Started with SWPBIS</vt:lpstr>
      <vt:lpstr>PowerPoint Presentation</vt:lpstr>
      <vt:lpstr>PowerPoint Presentation</vt:lpstr>
      <vt:lpstr>PowerPoint Presentation</vt:lpstr>
      <vt:lpstr>Consider Tattoos!</vt:lpstr>
      <vt:lpstr>PowerPoint Presentation</vt:lpstr>
      <vt:lpstr>TRAIN Teach, Relate, Adapt, Implement, Navigate</vt:lpstr>
      <vt:lpstr>PowerPoint Presentation</vt:lpstr>
      <vt:lpstr>NEPBIS Readiness Requirements: Develop Readiness Checklist</vt:lpstr>
      <vt:lpstr>PowerPoint Presentation</vt:lpstr>
      <vt:lpstr>Before and After Training Steps: Preparing for and Evaluating Training</vt:lpstr>
      <vt:lpstr>PowerPoint Presentation</vt:lpstr>
      <vt:lpstr>Recap: TRAIN Teach, Relate, Adapt, Implement, Navigate</vt:lpstr>
      <vt:lpstr>NEPBIS Approach to Action Planning</vt:lpstr>
      <vt:lpstr>Strategies for Effective Facilitation</vt:lpstr>
      <vt:lpstr>Discussion: Facilitating Action Planning</vt:lpstr>
      <vt:lpstr>PowerPoint Presentation</vt:lpstr>
      <vt:lpstr>Recap: TRAIN Teach, Relate, Adapt, Implement, Navigate</vt:lpstr>
      <vt:lpstr>Groups for Activities</vt:lpstr>
      <vt:lpstr>Working Lunch: Plan Presentations of FAQ in PBIS</vt:lpstr>
      <vt:lpstr>PowerPoint Presentation</vt:lpstr>
      <vt:lpstr>5-Min Presentations: FAQ in SWPBIS</vt:lpstr>
      <vt:lpstr>Debrief 5-Min Presentations: Discuss Presentations of FAQ in PBIS</vt:lpstr>
      <vt:lpstr>PowerPoint Presentation</vt:lpstr>
      <vt:lpstr>Reminder: NEPBIS TOT Schedule</vt:lpstr>
      <vt:lpstr>Reminder: NEPBIS TOT Requirements</vt:lpstr>
      <vt:lpstr>Reminder: NEPBIS TOT Requirements</vt:lpstr>
      <vt:lpstr>Day 2, Homework 1 Review/Revise Presentations of “FAQ”</vt:lpstr>
      <vt:lpstr>Day 2, Homework 2 Foundational Content Review: Culture and Context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Review:   Universal     Secondary       Primary</dc:title>
  <dc:creator>Brandi Simonsen</dc:creator>
  <cp:lastModifiedBy>Freeman, Jennifer</cp:lastModifiedBy>
  <cp:revision>466</cp:revision>
  <dcterms:created xsi:type="dcterms:W3CDTF">2015-04-22T02:25:07Z</dcterms:created>
  <dcterms:modified xsi:type="dcterms:W3CDTF">2017-10-03T00:45:18Z</dcterms:modified>
</cp:coreProperties>
</file>