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xls" ContentType="application/vnd.ms-excel"/>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65" r:id="rId2"/>
    <p:sldMasterId id="2147483795" r:id="rId3"/>
  </p:sldMasterIdLst>
  <p:notesMasterIdLst>
    <p:notesMasterId r:id="rId188"/>
  </p:notesMasterIdLst>
  <p:sldIdLst>
    <p:sldId id="772" r:id="rId4"/>
    <p:sldId id="773" r:id="rId5"/>
    <p:sldId id="774" r:id="rId6"/>
    <p:sldId id="775" r:id="rId7"/>
    <p:sldId id="779" r:id="rId8"/>
    <p:sldId id="982" r:id="rId9"/>
    <p:sldId id="777" r:id="rId10"/>
    <p:sldId id="778" r:id="rId11"/>
    <p:sldId id="950" r:id="rId12"/>
    <p:sldId id="784" r:id="rId13"/>
    <p:sldId id="661" r:id="rId14"/>
    <p:sldId id="740" r:id="rId15"/>
    <p:sldId id="807" r:id="rId16"/>
    <p:sldId id="686" r:id="rId17"/>
    <p:sldId id="780" r:id="rId18"/>
    <p:sldId id="781" r:id="rId19"/>
    <p:sldId id="782" r:id="rId20"/>
    <p:sldId id="934" r:id="rId21"/>
    <p:sldId id="936" r:id="rId22"/>
    <p:sldId id="937" r:id="rId23"/>
    <p:sldId id="938" r:id="rId24"/>
    <p:sldId id="939" r:id="rId25"/>
    <p:sldId id="963" r:id="rId26"/>
    <p:sldId id="954" r:id="rId27"/>
    <p:sldId id="955" r:id="rId28"/>
    <p:sldId id="956" r:id="rId29"/>
    <p:sldId id="960" r:id="rId30"/>
    <p:sldId id="961" r:id="rId31"/>
    <p:sldId id="962" r:id="rId32"/>
    <p:sldId id="958" r:id="rId33"/>
    <p:sldId id="951" r:id="rId34"/>
    <p:sldId id="783" r:id="rId35"/>
    <p:sldId id="631" r:id="rId36"/>
    <p:sldId id="597" r:id="rId37"/>
    <p:sldId id="952" r:id="rId38"/>
    <p:sldId id="964" r:id="rId39"/>
    <p:sldId id="965" r:id="rId40"/>
    <p:sldId id="966" r:id="rId41"/>
    <p:sldId id="967" r:id="rId42"/>
    <p:sldId id="968" r:id="rId43"/>
    <p:sldId id="969" r:id="rId44"/>
    <p:sldId id="970" r:id="rId45"/>
    <p:sldId id="971" r:id="rId46"/>
    <p:sldId id="972" r:id="rId47"/>
    <p:sldId id="973" r:id="rId48"/>
    <p:sldId id="974" r:id="rId49"/>
    <p:sldId id="975" r:id="rId50"/>
    <p:sldId id="976" r:id="rId51"/>
    <p:sldId id="977" r:id="rId52"/>
    <p:sldId id="978" r:id="rId53"/>
    <p:sldId id="979" r:id="rId54"/>
    <p:sldId id="980" r:id="rId55"/>
    <p:sldId id="953" r:id="rId56"/>
    <p:sldId id="645" r:id="rId57"/>
    <p:sldId id="573" r:id="rId58"/>
    <p:sldId id="808" r:id="rId59"/>
    <p:sldId id="823" r:id="rId60"/>
    <p:sldId id="809" r:id="rId61"/>
    <p:sldId id="810" r:id="rId62"/>
    <p:sldId id="811" r:id="rId63"/>
    <p:sldId id="812" r:id="rId64"/>
    <p:sldId id="813" r:id="rId65"/>
    <p:sldId id="818" r:id="rId66"/>
    <p:sldId id="819" r:id="rId67"/>
    <p:sldId id="820" r:id="rId68"/>
    <p:sldId id="821" r:id="rId69"/>
    <p:sldId id="814" r:id="rId70"/>
    <p:sldId id="822" r:id="rId71"/>
    <p:sldId id="817" r:id="rId72"/>
    <p:sldId id="815" r:id="rId73"/>
    <p:sldId id="816" r:id="rId74"/>
    <p:sldId id="884" r:id="rId75"/>
    <p:sldId id="824" r:id="rId76"/>
    <p:sldId id="825" r:id="rId77"/>
    <p:sldId id="826" r:id="rId78"/>
    <p:sldId id="827" r:id="rId79"/>
    <p:sldId id="828" r:id="rId80"/>
    <p:sldId id="829" r:id="rId81"/>
    <p:sldId id="830" r:id="rId82"/>
    <p:sldId id="831" r:id="rId83"/>
    <p:sldId id="832" r:id="rId84"/>
    <p:sldId id="833" r:id="rId85"/>
    <p:sldId id="834" r:id="rId86"/>
    <p:sldId id="835" r:id="rId87"/>
    <p:sldId id="836" r:id="rId88"/>
    <p:sldId id="837" r:id="rId89"/>
    <p:sldId id="838" r:id="rId90"/>
    <p:sldId id="840" r:id="rId91"/>
    <p:sldId id="839" r:id="rId92"/>
    <p:sldId id="841" r:id="rId93"/>
    <p:sldId id="842" r:id="rId94"/>
    <p:sldId id="843" r:id="rId95"/>
    <p:sldId id="844" r:id="rId96"/>
    <p:sldId id="845" r:id="rId97"/>
    <p:sldId id="846" r:id="rId98"/>
    <p:sldId id="847" r:id="rId99"/>
    <p:sldId id="848" r:id="rId100"/>
    <p:sldId id="849" r:id="rId101"/>
    <p:sldId id="850" r:id="rId102"/>
    <p:sldId id="851" r:id="rId103"/>
    <p:sldId id="852" r:id="rId104"/>
    <p:sldId id="853" r:id="rId105"/>
    <p:sldId id="854" r:id="rId106"/>
    <p:sldId id="855" r:id="rId107"/>
    <p:sldId id="856" r:id="rId108"/>
    <p:sldId id="857" r:id="rId109"/>
    <p:sldId id="858" r:id="rId110"/>
    <p:sldId id="859" r:id="rId111"/>
    <p:sldId id="860" r:id="rId112"/>
    <p:sldId id="861" r:id="rId113"/>
    <p:sldId id="862" r:id="rId114"/>
    <p:sldId id="750" r:id="rId115"/>
    <p:sldId id="883" r:id="rId116"/>
    <p:sldId id="863" r:id="rId117"/>
    <p:sldId id="864" r:id="rId118"/>
    <p:sldId id="865" r:id="rId119"/>
    <p:sldId id="866" r:id="rId120"/>
    <p:sldId id="867" r:id="rId121"/>
    <p:sldId id="868" r:id="rId122"/>
    <p:sldId id="869" r:id="rId123"/>
    <p:sldId id="871" r:id="rId124"/>
    <p:sldId id="872" r:id="rId125"/>
    <p:sldId id="873" r:id="rId126"/>
    <p:sldId id="874" r:id="rId127"/>
    <p:sldId id="875" r:id="rId128"/>
    <p:sldId id="876" r:id="rId129"/>
    <p:sldId id="877" r:id="rId130"/>
    <p:sldId id="878" r:id="rId131"/>
    <p:sldId id="879" r:id="rId132"/>
    <p:sldId id="880" r:id="rId133"/>
    <p:sldId id="881" r:id="rId134"/>
    <p:sldId id="882" r:id="rId135"/>
    <p:sldId id="885" r:id="rId136"/>
    <p:sldId id="886" r:id="rId137"/>
    <p:sldId id="887" r:id="rId138"/>
    <p:sldId id="888" r:id="rId139"/>
    <p:sldId id="889" r:id="rId140"/>
    <p:sldId id="890" r:id="rId141"/>
    <p:sldId id="891" r:id="rId142"/>
    <p:sldId id="892" r:id="rId143"/>
    <p:sldId id="758" r:id="rId144"/>
    <p:sldId id="893" r:id="rId145"/>
    <p:sldId id="894" r:id="rId146"/>
    <p:sldId id="895" r:id="rId147"/>
    <p:sldId id="896" r:id="rId148"/>
    <p:sldId id="897" r:id="rId149"/>
    <p:sldId id="898" r:id="rId150"/>
    <p:sldId id="899" r:id="rId151"/>
    <p:sldId id="900" r:id="rId152"/>
    <p:sldId id="901" r:id="rId153"/>
    <p:sldId id="902" r:id="rId154"/>
    <p:sldId id="903" r:id="rId155"/>
    <p:sldId id="904" r:id="rId156"/>
    <p:sldId id="905" r:id="rId157"/>
    <p:sldId id="906" r:id="rId158"/>
    <p:sldId id="907" r:id="rId159"/>
    <p:sldId id="908" r:id="rId160"/>
    <p:sldId id="909" r:id="rId161"/>
    <p:sldId id="911" r:id="rId162"/>
    <p:sldId id="912" r:id="rId163"/>
    <p:sldId id="914" r:id="rId164"/>
    <p:sldId id="913" r:id="rId165"/>
    <p:sldId id="915" r:id="rId166"/>
    <p:sldId id="916" r:id="rId167"/>
    <p:sldId id="917" r:id="rId168"/>
    <p:sldId id="918" r:id="rId169"/>
    <p:sldId id="919" r:id="rId170"/>
    <p:sldId id="920" r:id="rId171"/>
    <p:sldId id="921" r:id="rId172"/>
    <p:sldId id="922" r:id="rId173"/>
    <p:sldId id="923" r:id="rId174"/>
    <p:sldId id="924" r:id="rId175"/>
    <p:sldId id="925" r:id="rId176"/>
    <p:sldId id="926" r:id="rId177"/>
    <p:sldId id="927" r:id="rId178"/>
    <p:sldId id="928" r:id="rId179"/>
    <p:sldId id="929" r:id="rId180"/>
    <p:sldId id="930" r:id="rId181"/>
    <p:sldId id="981" r:id="rId182"/>
    <p:sldId id="805" r:id="rId183"/>
    <p:sldId id="803" r:id="rId184"/>
    <p:sldId id="806" r:id="rId185"/>
    <p:sldId id="804" r:id="rId186"/>
    <p:sldId id="627" r:id="rId187"/>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Times New Roman" pitchFamily="-1" charset="0"/>
        <a:ea typeface="ＭＳ Ｐゴシック" pitchFamily="-108" charset="-128"/>
        <a:cs typeface="ＭＳ Ｐゴシック" pitchFamily="-108" charset="-128"/>
      </a:defRPr>
    </a:lvl1pPr>
    <a:lvl2pPr marL="457200" algn="ctr" rtl="0" fontAlgn="base">
      <a:spcBef>
        <a:spcPct val="0"/>
      </a:spcBef>
      <a:spcAft>
        <a:spcPct val="0"/>
      </a:spcAft>
      <a:defRPr kern="1200">
        <a:solidFill>
          <a:schemeClr val="tx1"/>
        </a:solidFill>
        <a:latin typeface="Times New Roman" pitchFamily="-1" charset="0"/>
        <a:ea typeface="ＭＳ Ｐゴシック" pitchFamily="-108" charset="-128"/>
        <a:cs typeface="ＭＳ Ｐゴシック" pitchFamily="-108" charset="-128"/>
      </a:defRPr>
    </a:lvl2pPr>
    <a:lvl3pPr marL="914400" algn="ctr" rtl="0" fontAlgn="base">
      <a:spcBef>
        <a:spcPct val="0"/>
      </a:spcBef>
      <a:spcAft>
        <a:spcPct val="0"/>
      </a:spcAft>
      <a:defRPr kern="1200">
        <a:solidFill>
          <a:schemeClr val="tx1"/>
        </a:solidFill>
        <a:latin typeface="Times New Roman" pitchFamily="-1" charset="0"/>
        <a:ea typeface="ＭＳ Ｐゴシック" pitchFamily="-108" charset="-128"/>
        <a:cs typeface="ＭＳ Ｐゴシック" pitchFamily="-108" charset="-128"/>
      </a:defRPr>
    </a:lvl3pPr>
    <a:lvl4pPr marL="1371600" algn="ctr" rtl="0" fontAlgn="base">
      <a:spcBef>
        <a:spcPct val="0"/>
      </a:spcBef>
      <a:spcAft>
        <a:spcPct val="0"/>
      </a:spcAft>
      <a:defRPr kern="1200">
        <a:solidFill>
          <a:schemeClr val="tx1"/>
        </a:solidFill>
        <a:latin typeface="Times New Roman" pitchFamily="-1" charset="0"/>
        <a:ea typeface="ＭＳ Ｐゴシック" pitchFamily="-108" charset="-128"/>
        <a:cs typeface="ＭＳ Ｐゴシック" pitchFamily="-108" charset="-128"/>
      </a:defRPr>
    </a:lvl4pPr>
    <a:lvl5pPr marL="1828800" algn="ctr" rtl="0" fontAlgn="base">
      <a:spcBef>
        <a:spcPct val="0"/>
      </a:spcBef>
      <a:spcAft>
        <a:spcPct val="0"/>
      </a:spcAft>
      <a:defRPr kern="1200">
        <a:solidFill>
          <a:schemeClr val="tx1"/>
        </a:solidFill>
        <a:latin typeface="Times New Roman" pitchFamily="-1"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Times New Roman" pitchFamily="-1"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Times New Roman" pitchFamily="-1"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Times New Roman" pitchFamily="-1"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Times New Roman" pitchFamily="-1" charset="0"/>
        <a:ea typeface="ＭＳ Ｐゴシック" pitchFamily="-108" charset="-128"/>
        <a:cs typeface="ＭＳ Ｐゴシック" pitchFamily="-108" charset="-128"/>
      </a:defRPr>
    </a:lvl9pPr>
  </p:defaultTextStyle>
  <p:extLst>
    <p:ext uri="{521415D9-36F7-43E2-AB2F-B90AF26B5E84}">
      <p14:sectionLst xmlns:p14="http://schemas.microsoft.com/office/powerpoint/2010/main">
        <p14:section name="Coaches Meeting Intro" id="{28353DD4-CFE2-7F44-A476-1F6ED3FBE110}">
          <p14:sldIdLst>
            <p14:sldId id="772"/>
            <p14:sldId id="773"/>
            <p14:sldId id="774"/>
            <p14:sldId id="775"/>
            <p14:sldId id="779"/>
            <p14:sldId id="982"/>
            <p14:sldId id="777"/>
            <p14:sldId id="778"/>
          </p14:sldIdLst>
        </p14:section>
        <p14:section name="Quick Review of Coaching in SWPBIS" id="{043501BF-FA5B-234F-90A8-3141AC18D26A}">
          <p14:sldIdLst>
            <p14:sldId id="950"/>
            <p14:sldId id="784"/>
            <p14:sldId id="661"/>
            <p14:sldId id="740"/>
            <p14:sldId id="807"/>
            <p14:sldId id="686"/>
            <p14:sldId id="780"/>
            <p14:sldId id="781"/>
            <p14:sldId id="782"/>
            <p14:sldId id="934"/>
            <p14:sldId id="936"/>
            <p14:sldId id="937"/>
            <p14:sldId id="938"/>
            <p14:sldId id="939"/>
            <p14:sldId id="963"/>
            <p14:sldId id="954"/>
            <p14:sldId id="955"/>
            <p14:sldId id="956"/>
            <p14:sldId id="960"/>
            <p14:sldId id="961"/>
            <p14:sldId id="962"/>
            <p14:sldId id="958"/>
          </p14:sldIdLst>
        </p14:section>
        <p14:section name="Coaching Self-Assessment &amp; Reports" id="{5E52D027-2248-444C-B2CE-730A32FAB901}">
          <p14:sldIdLst>
            <p14:sldId id="951"/>
            <p14:sldId id="783"/>
            <p14:sldId id="631"/>
            <p14:sldId id="597"/>
          </p14:sldIdLst>
        </p14:section>
        <p14:section name="Advanced Skill Building" id="{8BA3B4A8-2865-CE4B-A5A8-E0428F408E7C}">
          <p14:sldIdLst>
            <p14:sldId id="952"/>
            <p14:sldId id="964"/>
            <p14:sldId id="965"/>
            <p14:sldId id="966"/>
            <p14:sldId id="967"/>
            <p14:sldId id="968"/>
            <p14:sldId id="969"/>
            <p14:sldId id="970"/>
            <p14:sldId id="971"/>
            <p14:sldId id="972"/>
            <p14:sldId id="973"/>
            <p14:sldId id="974"/>
            <p14:sldId id="975"/>
            <p14:sldId id="976"/>
            <p14:sldId id="977"/>
            <p14:sldId id="978"/>
            <p14:sldId id="979"/>
            <p14:sldId id="980"/>
          </p14:sldIdLst>
        </p14:section>
        <p14:section name="Preview of Next Training Days" id="{E0F40BC6-75BA-8744-B620-EEED248CEE83}">
          <p14:sldIdLst>
            <p14:sldId id="953"/>
            <p14:sldId id="645"/>
          </p14:sldIdLst>
        </p14:section>
        <p14:section name="Preview of Days 1-2" id="{6A451B25-2D0E-D842-BE20-6AA8FE81AB1C}">
          <p14:sldIdLst>
            <p14:sldId id="573"/>
            <p14:sldId id="808"/>
            <p14:sldId id="823"/>
            <p14:sldId id="809"/>
            <p14:sldId id="810"/>
            <p14:sldId id="811"/>
            <p14:sldId id="812"/>
            <p14:sldId id="813"/>
            <p14:sldId id="818"/>
            <p14:sldId id="819"/>
            <p14:sldId id="820"/>
            <p14:sldId id="821"/>
            <p14:sldId id="814"/>
            <p14:sldId id="822"/>
            <p14:sldId id="817"/>
            <p14:sldId id="815"/>
            <p14:sldId id="816"/>
            <p14:sldId id="884"/>
            <p14:sldId id="824"/>
            <p14:sldId id="825"/>
            <p14:sldId id="826"/>
            <p14:sldId id="827"/>
            <p14:sldId id="828"/>
            <p14:sldId id="829"/>
            <p14:sldId id="830"/>
            <p14:sldId id="831"/>
            <p14:sldId id="832"/>
            <p14:sldId id="833"/>
            <p14:sldId id="834"/>
            <p14:sldId id="835"/>
            <p14:sldId id="836"/>
            <p14:sldId id="837"/>
            <p14:sldId id="838"/>
            <p14:sldId id="840"/>
            <p14:sldId id="839"/>
            <p14:sldId id="841"/>
            <p14:sldId id="842"/>
            <p14:sldId id="843"/>
            <p14:sldId id="844"/>
            <p14:sldId id="845"/>
            <p14:sldId id="846"/>
            <p14:sldId id="847"/>
            <p14:sldId id="848"/>
            <p14:sldId id="849"/>
            <p14:sldId id="850"/>
            <p14:sldId id="851"/>
            <p14:sldId id="852"/>
            <p14:sldId id="853"/>
            <p14:sldId id="854"/>
            <p14:sldId id="855"/>
            <p14:sldId id="856"/>
            <p14:sldId id="857"/>
            <p14:sldId id="858"/>
            <p14:sldId id="859"/>
            <p14:sldId id="860"/>
            <p14:sldId id="861"/>
            <p14:sldId id="862"/>
          </p14:sldIdLst>
        </p14:section>
        <p14:section name="Preview of Days 3-4" id="{EEB40CD2-66A7-0A4D-8F2D-F1B346214ECC}">
          <p14:sldIdLst>
            <p14:sldId id="750"/>
            <p14:sldId id="883"/>
            <p14:sldId id="863"/>
            <p14:sldId id="864"/>
            <p14:sldId id="865"/>
            <p14:sldId id="866"/>
            <p14:sldId id="867"/>
            <p14:sldId id="868"/>
            <p14:sldId id="869"/>
            <p14:sldId id="871"/>
            <p14:sldId id="872"/>
            <p14:sldId id="873"/>
            <p14:sldId id="874"/>
            <p14:sldId id="875"/>
            <p14:sldId id="876"/>
            <p14:sldId id="877"/>
            <p14:sldId id="878"/>
            <p14:sldId id="879"/>
            <p14:sldId id="880"/>
            <p14:sldId id="881"/>
            <p14:sldId id="882"/>
            <p14:sldId id="885"/>
            <p14:sldId id="886"/>
            <p14:sldId id="887"/>
            <p14:sldId id="888"/>
            <p14:sldId id="889"/>
            <p14:sldId id="890"/>
            <p14:sldId id="891"/>
            <p14:sldId id="892"/>
            <p14:sldId id="758"/>
            <p14:sldId id="893"/>
            <p14:sldId id="894"/>
            <p14:sldId id="895"/>
            <p14:sldId id="896"/>
            <p14:sldId id="897"/>
            <p14:sldId id="898"/>
          </p14:sldIdLst>
        </p14:section>
        <p14:section name="Preview of Days 5-6" id="{81AC8550-7621-6A42-9E6B-B51972EAB408}">
          <p14:sldIdLst>
            <p14:sldId id="899"/>
            <p14:sldId id="900"/>
            <p14:sldId id="901"/>
            <p14:sldId id="902"/>
            <p14:sldId id="903"/>
            <p14:sldId id="904"/>
            <p14:sldId id="905"/>
            <p14:sldId id="906"/>
            <p14:sldId id="907"/>
            <p14:sldId id="908"/>
            <p14:sldId id="909"/>
            <p14:sldId id="911"/>
            <p14:sldId id="912"/>
            <p14:sldId id="914"/>
            <p14:sldId id="913"/>
            <p14:sldId id="915"/>
            <p14:sldId id="916"/>
            <p14:sldId id="917"/>
            <p14:sldId id="918"/>
            <p14:sldId id="919"/>
            <p14:sldId id="920"/>
            <p14:sldId id="921"/>
            <p14:sldId id="922"/>
            <p14:sldId id="923"/>
            <p14:sldId id="924"/>
            <p14:sldId id="925"/>
            <p14:sldId id="926"/>
            <p14:sldId id="927"/>
            <p14:sldId id="928"/>
            <p14:sldId id="929"/>
            <p14:sldId id="930"/>
          </p14:sldIdLst>
        </p14:section>
        <p14:section name="Getting Ready for Next Training" id="{30924B07-9B57-E144-BA20-65750BDA4229}">
          <p14:sldIdLst>
            <p14:sldId id="981"/>
          </p14:sldIdLst>
        </p14:section>
        <p14:section name="Wrap UP" id="{7C41EE8A-D16F-6341-81AB-ACB3A8E8B0B2}">
          <p14:sldIdLst>
            <p14:sldId id="805"/>
            <p14:sldId id="803"/>
            <p14:sldId id="806"/>
            <p14:sldId id="804"/>
            <p14:sldId id="6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8AE9"/>
    <a:srgbClr val="CCFF99"/>
    <a:srgbClr val="99FF99"/>
    <a:srgbClr val="F10BC5"/>
    <a:srgbClr val="99CC00"/>
    <a:srgbClr val="00CC99"/>
    <a:srgbClr val="FF0000"/>
    <a:srgbClr val="3366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3"/>
    <p:restoredTop sz="94627"/>
  </p:normalViewPr>
  <p:slideViewPr>
    <p:cSldViewPr>
      <p:cViewPr varScale="1">
        <p:scale>
          <a:sx n="88" d="100"/>
          <a:sy n="88" d="100"/>
        </p:scale>
        <p:origin x="80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7176"/>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9.xml"/><Relationship Id="rId143" Type="http://schemas.openxmlformats.org/officeDocument/2006/relationships/slide" Target="slides/slide140.xml"/><Relationship Id="rId144" Type="http://schemas.openxmlformats.org/officeDocument/2006/relationships/slide" Target="slides/slide141.xml"/><Relationship Id="rId145" Type="http://schemas.openxmlformats.org/officeDocument/2006/relationships/slide" Target="slides/slide142.xml"/><Relationship Id="rId146" Type="http://schemas.openxmlformats.org/officeDocument/2006/relationships/slide" Target="slides/slide143.xml"/><Relationship Id="rId147" Type="http://schemas.openxmlformats.org/officeDocument/2006/relationships/slide" Target="slides/slide144.xml"/><Relationship Id="rId148" Type="http://schemas.openxmlformats.org/officeDocument/2006/relationships/slide" Target="slides/slide145.xml"/><Relationship Id="rId149" Type="http://schemas.openxmlformats.org/officeDocument/2006/relationships/slide" Target="slides/slide146.xml"/><Relationship Id="rId180" Type="http://schemas.openxmlformats.org/officeDocument/2006/relationships/slide" Target="slides/slide177.xml"/><Relationship Id="rId181" Type="http://schemas.openxmlformats.org/officeDocument/2006/relationships/slide" Target="slides/slide178.xml"/><Relationship Id="rId182" Type="http://schemas.openxmlformats.org/officeDocument/2006/relationships/slide" Target="slides/slide179.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83" Type="http://schemas.openxmlformats.org/officeDocument/2006/relationships/slide" Target="slides/slide180.xml"/><Relationship Id="rId184" Type="http://schemas.openxmlformats.org/officeDocument/2006/relationships/slide" Target="slides/slide181.xml"/><Relationship Id="rId185" Type="http://schemas.openxmlformats.org/officeDocument/2006/relationships/slide" Target="slides/slide182.xml"/><Relationship Id="rId186" Type="http://schemas.openxmlformats.org/officeDocument/2006/relationships/slide" Target="slides/slide183.xml"/><Relationship Id="rId187" Type="http://schemas.openxmlformats.org/officeDocument/2006/relationships/slide" Target="slides/slide184.xml"/><Relationship Id="rId188" Type="http://schemas.openxmlformats.org/officeDocument/2006/relationships/notesMaster" Target="notesMasters/notesMaster1.xml"/><Relationship Id="rId189" Type="http://schemas.openxmlformats.org/officeDocument/2006/relationships/presProps" Target="presProps.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slide" Target="slides/slide112.xml"/><Relationship Id="rId116" Type="http://schemas.openxmlformats.org/officeDocument/2006/relationships/slide" Target="slides/slide113.xml"/><Relationship Id="rId117" Type="http://schemas.openxmlformats.org/officeDocument/2006/relationships/slide" Target="slides/slide114.xml"/><Relationship Id="rId118" Type="http://schemas.openxmlformats.org/officeDocument/2006/relationships/slide" Target="slides/slide115.xml"/><Relationship Id="rId119" Type="http://schemas.openxmlformats.org/officeDocument/2006/relationships/slide" Target="slides/slide116.xml"/><Relationship Id="rId150" Type="http://schemas.openxmlformats.org/officeDocument/2006/relationships/slide" Target="slides/slide147.xml"/><Relationship Id="rId151" Type="http://schemas.openxmlformats.org/officeDocument/2006/relationships/slide" Target="slides/slide148.xml"/><Relationship Id="rId152" Type="http://schemas.openxmlformats.org/officeDocument/2006/relationships/slide" Target="slides/slide14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53" Type="http://schemas.openxmlformats.org/officeDocument/2006/relationships/slide" Target="slides/slide150.xml"/><Relationship Id="rId154" Type="http://schemas.openxmlformats.org/officeDocument/2006/relationships/slide" Target="slides/slide151.xml"/><Relationship Id="rId155" Type="http://schemas.openxmlformats.org/officeDocument/2006/relationships/slide" Target="slides/slide152.xml"/><Relationship Id="rId156" Type="http://schemas.openxmlformats.org/officeDocument/2006/relationships/slide" Target="slides/slide153.xml"/><Relationship Id="rId157" Type="http://schemas.openxmlformats.org/officeDocument/2006/relationships/slide" Target="slides/slide154.xml"/><Relationship Id="rId158" Type="http://schemas.openxmlformats.org/officeDocument/2006/relationships/slide" Target="slides/slide155.xml"/><Relationship Id="rId159" Type="http://schemas.openxmlformats.org/officeDocument/2006/relationships/slide" Target="slides/slide156.xml"/><Relationship Id="rId190" Type="http://schemas.openxmlformats.org/officeDocument/2006/relationships/viewProps" Target="viewProps.xml"/><Relationship Id="rId191" Type="http://schemas.openxmlformats.org/officeDocument/2006/relationships/theme" Target="theme/theme1.xml"/><Relationship Id="rId192"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20" Type="http://schemas.openxmlformats.org/officeDocument/2006/relationships/slide" Target="slides/slide117.xml"/><Relationship Id="rId121" Type="http://schemas.openxmlformats.org/officeDocument/2006/relationships/slide" Target="slides/slide118.xml"/><Relationship Id="rId122" Type="http://schemas.openxmlformats.org/officeDocument/2006/relationships/slide" Target="slides/slide119.xml"/><Relationship Id="rId123" Type="http://schemas.openxmlformats.org/officeDocument/2006/relationships/slide" Target="slides/slide120.xml"/><Relationship Id="rId124" Type="http://schemas.openxmlformats.org/officeDocument/2006/relationships/slide" Target="slides/slide121.xml"/><Relationship Id="rId125" Type="http://schemas.openxmlformats.org/officeDocument/2006/relationships/slide" Target="slides/slide122.xml"/><Relationship Id="rId126" Type="http://schemas.openxmlformats.org/officeDocument/2006/relationships/slide" Target="slides/slide123.xml"/><Relationship Id="rId127" Type="http://schemas.openxmlformats.org/officeDocument/2006/relationships/slide" Target="slides/slide124.xml"/><Relationship Id="rId128" Type="http://schemas.openxmlformats.org/officeDocument/2006/relationships/slide" Target="slides/slide125.xml"/><Relationship Id="rId129" Type="http://schemas.openxmlformats.org/officeDocument/2006/relationships/slide" Target="slides/slide126.xml"/><Relationship Id="rId160" Type="http://schemas.openxmlformats.org/officeDocument/2006/relationships/slide" Target="slides/slide157.xml"/><Relationship Id="rId161" Type="http://schemas.openxmlformats.org/officeDocument/2006/relationships/slide" Target="slides/slide158.xml"/><Relationship Id="rId162" Type="http://schemas.openxmlformats.org/officeDocument/2006/relationships/slide" Target="slides/slide159.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63" Type="http://schemas.openxmlformats.org/officeDocument/2006/relationships/slide" Target="slides/slide160.xml"/><Relationship Id="rId164" Type="http://schemas.openxmlformats.org/officeDocument/2006/relationships/slide" Target="slides/slide161.xml"/><Relationship Id="rId165" Type="http://schemas.openxmlformats.org/officeDocument/2006/relationships/slide" Target="slides/slide162.xml"/><Relationship Id="rId166" Type="http://schemas.openxmlformats.org/officeDocument/2006/relationships/slide" Target="slides/slide163.xml"/><Relationship Id="rId167" Type="http://schemas.openxmlformats.org/officeDocument/2006/relationships/slide" Target="slides/slide164.xml"/><Relationship Id="rId168" Type="http://schemas.openxmlformats.org/officeDocument/2006/relationships/slide" Target="slides/slide165.xml"/><Relationship Id="rId169" Type="http://schemas.openxmlformats.org/officeDocument/2006/relationships/slide" Target="slides/slide16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30" Type="http://schemas.openxmlformats.org/officeDocument/2006/relationships/slide" Target="slides/slide127.xml"/><Relationship Id="rId131" Type="http://schemas.openxmlformats.org/officeDocument/2006/relationships/slide" Target="slides/slide128.xml"/><Relationship Id="rId132" Type="http://schemas.openxmlformats.org/officeDocument/2006/relationships/slide" Target="slides/slide129.xml"/><Relationship Id="rId133" Type="http://schemas.openxmlformats.org/officeDocument/2006/relationships/slide" Target="slides/slide130.xml"/><Relationship Id="rId134" Type="http://schemas.openxmlformats.org/officeDocument/2006/relationships/slide" Target="slides/slide131.xml"/><Relationship Id="rId135" Type="http://schemas.openxmlformats.org/officeDocument/2006/relationships/slide" Target="slides/slide132.xml"/><Relationship Id="rId136" Type="http://schemas.openxmlformats.org/officeDocument/2006/relationships/slide" Target="slides/slide133.xml"/><Relationship Id="rId137" Type="http://schemas.openxmlformats.org/officeDocument/2006/relationships/slide" Target="slides/slide134.xml"/><Relationship Id="rId138" Type="http://schemas.openxmlformats.org/officeDocument/2006/relationships/slide" Target="slides/slide135.xml"/><Relationship Id="rId139" Type="http://schemas.openxmlformats.org/officeDocument/2006/relationships/slide" Target="slides/slide136.xml"/><Relationship Id="rId170" Type="http://schemas.openxmlformats.org/officeDocument/2006/relationships/slide" Target="slides/slide167.xml"/><Relationship Id="rId171" Type="http://schemas.openxmlformats.org/officeDocument/2006/relationships/slide" Target="slides/slide168.xml"/><Relationship Id="rId172" Type="http://schemas.openxmlformats.org/officeDocument/2006/relationships/slide" Target="slides/slide169.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173" Type="http://schemas.openxmlformats.org/officeDocument/2006/relationships/slide" Target="slides/slide170.xml"/><Relationship Id="rId174" Type="http://schemas.openxmlformats.org/officeDocument/2006/relationships/slide" Target="slides/slide171.xml"/><Relationship Id="rId175" Type="http://schemas.openxmlformats.org/officeDocument/2006/relationships/slide" Target="slides/slide172.xml"/><Relationship Id="rId176" Type="http://schemas.openxmlformats.org/officeDocument/2006/relationships/slide" Target="slides/slide173.xml"/><Relationship Id="rId177" Type="http://schemas.openxmlformats.org/officeDocument/2006/relationships/slide" Target="slides/slide174.xml"/><Relationship Id="rId178" Type="http://schemas.openxmlformats.org/officeDocument/2006/relationships/slide" Target="slides/slide175.xml"/><Relationship Id="rId179" Type="http://schemas.openxmlformats.org/officeDocument/2006/relationships/slide" Target="slides/slide17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100" Type="http://schemas.openxmlformats.org/officeDocument/2006/relationships/slide" Target="slides/slide97.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40" Type="http://schemas.openxmlformats.org/officeDocument/2006/relationships/slide" Target="slides/slide137.xml"/><Relationship Id="rId141" Type="http://schemas.openxmlformats.org/officeDocument/2006/relationships/slide" Target="slides/slide138.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B7C8E-C886-40C7-B54F-2F1274C488B6}" type="doc">
      <dgm:prSet loTypeId="urn:microsoft.com/office/officeart/2005/8/layout/vList5" loCatId="list" qsTypeId="urn:microsoft.com/office/officeart/2005/8/quickstyle/simple1" qsCatId="simple" csTypeId="urn:microsoft.com/office/officeart/2005/8/colors/accent6_5" csCatId="accent6" phldr="1"/>
      <dgm:spPr/>
      <dgm:t>
        <a:bodyPr/>
        <a:lstStyle/>
        <a:p>
          <a:endParaRPr lang="en-US"/>
        </a:p>
      </dgm:t>
    </dgm:pt>
    <dgm:pt modelId="{7ABF3CFF-019E-4A09-B197-CF0920AF7E62}">
      <dgm:prSet phldrT="[Text]" custT="1"/>
      <dgm:spPr>
        <a:solidFill>
          <a:srgbClr val="008000"/>
        </a:solidFill>
      </dgm:spPr>
      <dgm:t>
        <a:bodyPr/>
        <a:lstStyle/>
        <a:p>
          <a:r>
            <a:rPr lang="en-US" sz="2800" b="1" dirty="0" smtClean="0">
              <a:solidFill>
                <a:schemeClr val="bg1"/>
              </a:solidFill>
              <a:latin typeface="+mj-lt"/>
            </a:rPr>
            <a:t>SELF</a:t>
          </a:r>
          <a:endParaRPr lang="en-US" sz="2800" b="1" dirty="0">
            <a:solidFill>
              <a:schemeClr val="bg1"/>
            </a:solidFill>
            <a:latin typeface="+mj-lt"/>
          </a:endParaRPr>
        </a:p>
      </dgm:t>
    </dgm:pt>
    <dgm:pt modelId="{A3E855E8-ADF9-4FE1-ACB3-E766F9979ED9}" type="parTrans" cxnId="{B8207083-1AAF-4747-9E9A-2982942399EE}">
      <dgm:prSet/>
      <dgm:spPr/>
      <dgm:t>
        <a:bodyPr/>
        <a:lstStyle/>
        <a:p>
          <a:endParaRPr lang="en-US" sz="2000">
            <a:latin typeface="+mj-lt"/>
          </a:endParaRPr>
        </a:p>
      </dgm:t>
    </dgm:pt>
    <dgm:pt modelId="{73A51555-675E-4BF8-AAF2-4CCF1A062A6F}" type="sibTrans" cxnId="{B8207083-1AAF-4747-9E9A-2982942399EE}">
      <dgm:prSet/>
      <dgm:spPr/>
      <dgm:t>
        <a:bodyPr/>
        <a:lstStyle/>
        <a:p>
          <a:endParaRPr lang="en-US" sz="2000">
            <a:latin typeface="+mj-lt"/>
          </a:endParaRPr>
        </a:p>
      </dgm:t>
    </dgm:pt>
    <dgm:pt modelId="{0B004381-5F6F-462D-806D-A87F56CA9BB0}">
      <dgm:prSet phldrT="[Text]" custT="1"/>
      <dgm:spPr>
        <a:noFill/>
        <a:ln>
          <a:solidFill>
            <a:srgbClr val="008000">
              <a:alpha val="90000"/>
            </a:srgbClr>
          </a:solidFill>
        </a:ln>
      </dgm:spPr>
      <dgm:t>
        <a:bodyPr/>
        <a:lstStyle/>
        <a:p>
          <a:r>
            <a:rPr lang="en-US" sz="2000" dirty="0" smtClean="0">
              <a:latin typeface="+mj-lt"/>
            </a:rPr>
            <a:t>Self-monitor (Are you participating? Engaged as a learner? Talking during allotted times?)</a:t>
          </a:r>
          <a:endParaRPr lang="en-US" sz="2000" dirty="0">
            <a:latin typeface="+mj-lt"/>
          </a:endParaRPr>
        </a:p>
      </dgm:t>
    </dgm:pt>
    <dgm:pt modelId="{82B8BAA3-AB11-4CA1-89B5-2B4BF6037BCF}" type="parTrans" cxnId="{2095DD25-9AA3-4062-85E9-1B50F364C982}">
      <dgm:prSet/>
      <dgm:spPr/>
      <dgm:t>
        <a:bodyPr/>
        <a:lstStyle/>
        <a:p>
          <a:endParaRPr lang="en-US" sz="2000">
            <a:latin typeface="+mj-lt"/>
          </a:endParaRPr>
        </a:p>
      </dgm:t>
    </dgm:pt>
    <dgm:pt modelId="{F676F31F-2124-4D4B-8774-7C30D9E81FB0}" type="sibTrans" cxnId="{2095DD25-9AA3-4062-85E9-1B50F364C982}">
      <dgm:prSet/>
      <dgm:spPr/>
      <dgm:t>
        <a:bodyPr/>
        <a:lstStyle/>
        <a:p>
          <a:endParaRPr lang="en-US" sz="2000">
            <a:latin typeface="+mj-lt"/>
          </a:endParaRPr>
        </a:p>
      </dgm:t>
    </dgm:pt>
    <dgm:pt modelId="{E7452455-03DA-4E14-8C7C-2BE3261DA132}">
      <dgm:prSet phldrT="[Text]" custT="1"/>
      <dgm:spPr>
        <a:noFill/>
        <a:ln>
          <a:solidFill>
            <a:srgbClr val="008000">
              <a:alpha val="90000"/>
            </a:srgbClr>
          </a:solidFill>
        </a:ln>
      </dgm:spPr>
      <dgm:t>
        <a:bodyPr/>
        <a:lstStyle/>
        <a:p>
          <a:r>
            <a:rPr lang="en-US" sz="2000" dirty="0" smtClean="0">
              <a:latin typeface="+mj-lt"/>
            </a:rPr>
            <a:t>Stretch, break, stand as needed</a:t>
          </a:r>
          <a:endParaRPr lang="en-US" sz="2000" dirty="0">
            <a:latin typeface="+mj-lt"/>
          </a:endParaRPr>
        </a:p>
      </dgm:t>
    </dgm:pt>
    <dgm:pt modelId="{BB013D8D-AF52-40FA-BEF5-894593C1E5EA}" type="parTrans" cxnId="{ECC81BCA-CF39-4D2A-8D6D-1C01F92A3758}">
      <dgm:prSet/>
      <dgm:spPr/>
      <dgm:t>
        <a:bodyPr/>
        <a:lstStyle/>
        <a:p>
          <a:endParaRPr lang="en-US" sz="2000">
            <a:latin typeface="+mj-lt"/>
          </a:endParaRPr>
        </a:p>
      </dgm:t>
    </dgm:pt>
    <dgm:pt modelId="{B963269D-AC38-4F9A-B370-38B4AB8DFD22}" type="sibTrans" cxnId="{ECC81BCA-CF39-4D2A-8D6D-1C01F92A3758}">
      <dgm:prSet/>
      <dgm:spPr/>
      <dgm:t>
        <a:bodyPr/>
        <a:lstStyle/>
        <a:p>
          <a:endParaRPr lang="en-US" sz="2000">
            <a:latin typeface="+mj-lt"/>
          </a:endParaRPr>
        </a:p>
      </dgm:t>
    </dgm:pt>
    <dgm:pt modelId="{00DDD286-32BC-4E5F-A7F4-34675297FD88}">
      <dgm:prSet phldrT="[Text]" custT="1"/>
      <dgm:spPr>
        <a:solidFill>
          <a:srgbClr val="008000"/>
        </a:solidFill>
      </dgm:spPr>
      <dgm:t>
        <a:bodyPr/>
        <a:lstStyle/>
        <a:p>
          <a:r>
            <a:rPr lang="en-US" sz="2800" b="1" dirty="0" smtClean="0">
              <a:solidFill>
                <a:schemeClr val="bg1"/>
              </a:solidFill>
              <a:latin typeface="+mj-lt"/>
            </a:rPr>
            <a:t>OTHERS</a:t>
          </a:r>
          <a:endParaRPr lang="en-US" sz="2800" b="1" dirty="0">
            <a:solidFill>
              <a:schemeClr val="bg1"/>
            </a:solidFill>
            <a:latin typeface="+mj-lt"/>
          </a:endParaRPr>
        </a:p>
      </dgm:t>
    </dgm:pt>
    <dgm:pt modelId="{2AEAF446-16F0-4A42-A381-979A84168679}" type="parTrans" cxnId="{D2CDD9B7-71B8-44D8-A625-2A3CA17A5414}">
      <dgm:prSet/>
      <dgm:spPr/>
      <dgm:t>
        <a:bodyPr/>
        <a:lstStyle/>
        <a:p>
          <a:endParaRPr lang="en-US" sz="2000">
            <a:latin typeface="+mj-lt"/>
          </a:endParaRPr>
        </a:p>
      </dgm:t>
    </dgm:pt>
    <dgm:pt modelId="{9129805C-A7A5-4D62-B711-DF0E6F87A837}" type="sibTrans" cxnId="{D2CDD9B7-71B8-44D8-A625-2A3CA17A5414}">
      <dgm:prSet/>
      <dgm:spPr/>
      <dgm:t>
        <a:bodyPr/>
        <a:lstStyle/>
        <a:p>
          <a:endParaRPr lang="en-US" sz="2000">
            <a:latin typeface="+mj-lt"/>
          </a:endParaRPr>
        </a:p>
      </dgm:t>
    </dgm:pt>
    <dgm:pt modelId="{02608EF9-02DE-4A7B-A461-EEDFB09DC0E4}">
      <dgm:prSet phldrT="[Text]" custT="1"/>
      <dgm:spPr>
        <a:noFill/>
        <a:ln>
          <a:solidFill>
            <a:srgbClr val="008000">
              <a:alpha val="90000"/>
            </a:srgbClr>
          </a:solidFill>
        </a:ln>
      </dgm:spPr>
      <dgm:t>
        <a:bodyPr/>
        <a:lstStyle/>
        <a:p>
          <a:r>
            <a:rPr lang="en-US" sz="2000" dirty="0" smtClean="0">
              <a:latin typeface="+mj-lt"/>
            </a:rPr>
            <a:t>Cell phones (inaudible): Converse in lobbies and breaks</a:t>
          </a:r>
          <a:endParaRPr lang="en-US" sz="2000" dirty="0">
            <a:latin typeface="+mj-lt"/>
          </a:endParaRPr>
        </a:p>
      </dgm:t>
    </dgm:pt>
    <dgm:pt modelId="{E0D1859D-0DCE-44C0-AC3F-76E6D55B473F}" type="parTrans" cxnId="{92A3B07F-3765-4E48-B77F-0B7428DE0C2E}">
      <dgm:prSet/>
      <dgm:spPr/>
      <dgm:t>
        <a:bodyPr/>
        <a:lstStyle/>
        <a:p>
          <a:endParaRPr lang="en-US" sz="2000">
            <a:latin typeface="+mj-lt"/>
          </a:endParaRPr>
        </a:p>
      </dgm:t>
    </dgm:pt>
    <dgm:pt modelId="{807A51B3-414F-400D-BC18-AFB672002CE9}" type="sibTrans" cxnId="{92A3B07F-3765-4E48-B77F-0B7428DE0C2E}">
      <dgm:prSet/>
      <dgm:spPr/>
      <dgm:t>
        <a:bodyPr/>
        <a:lstStyle/>
        <a:p>
          <a:endParaRPr lang="en-US" sz="2000">
            <a:latin typeface="+mj-lt"/>
          </a:endParaRPr>
        </a:p>
      </dgm:t>
    </dgm:pt>
    <dgm:pt modelId="{706E71D6-CAFE-4EAD-9C57-0307F64B494D}">
      <dgm:prSet phldrT="[Text]" custT="1"/>
      <dgm:spPr>
        <a:solidFill>
          <a:srgbClr val="008000"/>
        </a:solidFill>
      </dgm:spPr>
      <dgm:t>
        <a:bodyPr/>
        <a:lstStyle/>
        <a:p>
          <a:r>
            <a:rPr lang="en-US" sz="2800" b="1" dirty="0" smtClean="0">
              <a:solidFill>
                <a:schemeClr val="bg1"/>
              </a:solidFill>
              <a:latin typeface="+mj-lt"/>
            </a:rPr>
            <a:t>ENVIRONMENT</a:t>
          </a:r>
          <a:endParaRPr lang="en-US" sz="2800" b="1" dirty="0">
            <a:solidFill>
              <a:schemeClr val="bg1"/>
            </a:solidFill>
            <a:latin typeface="+mj-lt"/>
          </a:endParaRPr>
        </a:p>
      </dgm:t>
    </dgm:pt>
    <dgm:pt modelId="{A08CDEF2-1989-4D98-BB08-0DDDFABBD9CB}" type="parTrans" cxnId="{94DD3768-BAEC-4E28-83A3-65ADFFE17DFE}">
      <dgm:prSet/>
      <dgm:spPr/>
      <dgm:t>
        <a:bodyPr/>
        <a:lstStyle/>
        <a:p>
          <a:endParaRPr lang="en-US" sz="2000">
            <a:latin typeface="+mj-lt"/>
          </a:endParaRPr>
        </a:p>
      </dgm:t>
    </dgm:pt>
    <dgm:pt modelId="{76CF6B7B-5D08-49B3-BB30-6F31F0653523}" type="sibTrans" cxnId="{94DD3768-BAEC-4E28-83A3-65ADFFE17DFE}">
      <dgm:prSet/>
      <dgm:spPr/>
      <dgm:t>
        <a:bodyPr/>
        <a:lstStyle/>
        <a:p>
          <a:endParaRPr lang="en-US" sz="2000">
            <a:latin typeface="+mj-lt"/>
          </a:endParaRPr>
        </a:p>
      </dgm:t>
    </dgm:pt>
    <dgm:pt modelId="{0F8927F6-BE80-4596-9BAA-1A6006FC9A19}">
      <dgm:prSet phldrT="[Text]" custT="1"/>
      <dgm:spPr>
        <a:noFill/>
        <a:ln>
          <a:solidFill>
            <a:srgbClr val="008000">
              <a:alpha val="90000"/>
            </a:srgbClr>
          </a:solidFill>
        </a:ln>
      </dgm:spPr>
      <dgm:t>
        <a:bodyPr/>
        <a:lstStyle/>
        <a:p>
          <a:r>
            <a:rPr lang="en-US" sz="2000" dirty="0" smtClean="0">
              <a:latin typeface="+mj-lt"/>
            </a:rPr>
            <a:t>Recycle</a:t>
          </a:r>
          <a:endParaRPr lang="en-US" sz="2000" dirty="0">
            <a:latin typeface="+mj-lt"/>
          </a:endParaRPr>
        </a:p>
      </dgm:t>
    </dgm:pt>
    <dgm:pt modelId="{A0ACF76A-1343-45DD-9C4A-5BB84A0F5E73}" type="parTrans" cxnId="{40F9B97D-2460-423C-94AE-0CAA08C03683}">
      <dgm:prSet/>
      <dgm:spPr/>
      <dgm:t>
        <a:bodyPr/>
        <a:lstStyle/>
        <a:p>
          <a:endParaRPr lang="en-US" sz="2000">
            <a:latin typeface="+mj-lt"/>
          </a:endParaRPr>
        </a:p>
      </dgm:t>
    </dgm:pt>
    <dgm:pt modelId="{3E9B103D-85D3-419C-9A5E-BF0A42AF98FD}" type="sibTrans" cxnId="{40F9B97D-2460-423C-94AE-0CAA08C03683}">
      <dgm:prSet/>
      <dgm:spPr/>
      <dgm:t>
        <a:bodyPr/>
        <a:lstStyle/>
        <a:p>
          <a:endParaRPr lang="en-US" sz="2000">
            <a:latin typeface="+mj-lt"/>
          </a:endParaRPr>
        </a:p>
      </dgm:t>
    </dgm:pt>
    <dgm:pt modelId="{9ADDCAEC-1D78-4949-908C-25CD2ABB84E9}">
      <dgm:prSet phldrT="[Text]" custT="1"/>
      <dgm:spPr>
        <a:noFill/>
        <a:ln>
          <a:solidFill>
            <a:srgbClr val="008000">
              <a:alpha val="90000"/>
            </a:srgbClr>
          </a:solidFill>
        </a:ln>
      </dgm:spPr>
      <dgm:t>
        <a:bodyPr/>
        <a:lstStyle/>
        <a:p>
          <a:r>
            <a:rPr lang="en-US" sz="2000" dirty="0" smtClean="0">
              <a:latin typeface="+mj-lt"/>
            </a:rPr>
            <a:t>Work as a team: Room for every voice, reinforce participation</a:t>
          </a:r>
          <a:endParaRPr lang="en-US" sz="2000" dirty="0">
            <a:latin typeface="+mj-lt"/>
          </a:endParaRPr>
        </a:p>
      </dgm:t>
    </dgm:pt>
    <dgm:pt modelId="{4D8C6E70-C24C-4A4C-9280-D561EF827752}" type="parTrans" cxnId="{87ECFA67-BC78-40D3-9D19-98D7313B84AE}">
      <dgm:prSet/>
      <dgm:spPr/>
      <dgm:t>
        <a:bodyPr/>
        <a:lstStyle/>
        <a:p>
          <a:endParaRPr lang="en-US" sz="2000">
            <a:latin typeface="+mj-lt"/>
          </a:endParaRPr>
        </a:p>
      </dgm:t>
    </dgm:pt>
    <dgm:pt modelId="{1FD1D884-2655-413F-A8DB-2F399D2946B3}" type="sibTrans" cxnId="{87ECFA67-BC78-40D3-9D19-98D7313B84AE}">
      <dgm:prSet/>
      <dgm:spPr/>
      <dgm:t>
        <a:bodyPr/>
        <a:lstStyle/>
        <a:p>
          <a:endParaRPr lang="en-US" sz="2000">
            <a:latin typeface="+mj-lt"/>
          </a:endParaRPr>
        </a:p>
      </dgm:t>
    </dgm:pt>
    <dgm:pt modelId="{9B7C389F-29D8-4A65-97D5-D993500DDE1B}">
      <dgm:prSet phldrT="[Text]" custT="1"/>
      <dgm:spPr>
        <a:noFill/>
        <a:ln>
          <a:solidFill>
            <a:srgbClr val="008000">
              <a:alpha val="90000"/>
            </a:srgbClr>
          </a:solidFill>
        </a:ln>
      </dgm:spPr>
      <dgm:t>
        <a:bodyPr/>
        <a:lstStyle/>
        <a:p>
          <a:r>
            <a:rPr lang="en-US" sz="2000" dirty="0" smtClean="0">
              <a:latin typeface="+mj-lt"/>
            </a:rPr>
            <a:t>Maintain neat working area</a:t>
          </a:r>
          <a:endParaRPr lang="en-US" sz="2000" dirty="0">
            <a:latin typeface="+mj-lt"/>
          </a:endParaRPr>
        </a:p>
      </dgm:t>
    </dgm:pt>
    <dgm:pt modelId="{9EE345E2-3B59-4EEF-8E8C-497E28885814}" type="parTrans" cxnId="{F283DA6B-8CC3-4EB5-B048-B5DC7DC9F832}">
      <dgm:prSet/>
      <dgm:spPr/>
      <dgm:t>
        <a:bodyPr/>
        <a:lstStyle/>
        <a:p>
          <a:endParaRPr lang="en-US" sz="2000">
            <a:latin typeface="+mj-lt"/>
          </a:endParaRPr>
        </a:p>
      </dgm:t>
    </dgm:pt>
    <dgm:pt modelId="{AF2C7B60-C1E0-44B5-A25A-B84AAEE3EF6D}" type="sibTrans" cxnId="{F283DA6B-8CC3-4EB5-B048-B5DC7DC9F832}">
      <dgm:prSet/>
      <dgm:spPr/>
      <dgm:t>
        <a:bodyPr/>
        <a:lstStyle/>
        <a:p>
          <a:endParaRPr lang="en-US" sz="2000">
            <a:latin typeface="+mj-lt"/>
          </a:endParaRPr>
        </a:p>
      </dgm:t>
    </dgm:pt>
    <dgm:pt modelId="{73B8297C-E026-4F7A-A91D-6D63AE093033}" type="pres">
      <dgm:prSet presAssocID="{90BB7C8E-C886-40C7-B54F-2F1274C488B6}" presName="Name0" presStyleCnt="0">
        <dgm:presLayoutVars>
          <dgm:dir/>
          <dgm:animLvl val="lvl"/>
          <dgm:resizeHandles val="exact"/>
        </dgm:presLayoutVars>
      </dgm:prSet>
      <dgm:spPr/>
      <dgm:t>
        <a:bodyPr/>
        <a:lstStyle/>
        <a:p>
          <a:endParaRPr lang="en-US"/>
        </a:p>
      </dgm:t>
    </dgm:pt>
    <dgm:pt modelId="{EC78A059-77B8-43F5-AC87-6EC05C703A1E}" type="pres">
      <dgm:prSet presAssocID="{7ABF3CFF-019E-4A09-B197-CF0920AF7E62}" presName="linNode" presStyleCnt="0"/>
      <dgm:spPr/>
    </dgm:pt>
    <dgm:pt modelId="{B07BA4AB-9C9A-482B-8183-E23712585A12}" type="pres">
      <dgm:prSet presAssocID="{7ABF3CFF-019E-4A09-B197-CF0920AF7E62}" presName="parentText" presStyleLbl="node1" presStyleIdx="0" presStyleCnt="3" custScaleX="99120" custLinFactNeighborY="-152">
        <dgm:presLayoutVars>
          <dgm:chMax val="1"/>
          <dgm:bulletEnabled val="1"/>
        </dgm:presLayoutVars>
      </dgm:prSet>
      <dgm:spPr/>
      <dgm:t>
        <a:bodyPr/>
        <a:lstStyle/>
        <a:p>
          <a:endParaRPr lang="en-US"/>
        </a:p>
      </dgm:t>
    </dgm:pt>
    <dgm:pt modelId="{708B5073-F319-4E3C-87A3-3AB41F2EB2D1}" type="pres">
      <dgm:prSet presAssocID="{7ABF3CFF-019E-4A09-B197-CF0920AF7E62}" presName="descendantText" presStyleLbl="alignAccFollowNode1" presStyleIdx="0" presStyleCnt="3" custLinFactNeighborX="694" custLinFactNeighborY="-568">
        <dgm:presLayoutVars>
          <dgm:bulletEnabled val="1"/>
        </dgm:presLayoutVars>
      </dgm:prSet>
      <dgm:spPr/>
      <dgm:t>
        <a:bodyPr/>
        <a:lstStyle/>
        <a:p>
          <a:endParaRPr lang="en-US"/>
        </a:p>
      </dgm:t>
    </dgm:pt>
    <dgm:pt modelId="{5C92703D-679B-4BED-B0CB-706AD20CE916}" type="pres">
      <dgm:prSet presAssocID="{73A51555-675E-4BF8-AAF2-4CCF1A062A6F}" presName="sp" presStyleCnt="0"/>
      <dgm:spPr/>
    </dgm:pt>
    <dgm:pt modelId="{F6F6BD18-C830-401B-AC53-6AA7ED8EEFC5}" type="pres">
      <dgm:prSet presAssocID="{00DDD286-32BC-4E5F-A7F4-34675297FD88}" presName="linNode" presStyleCnt="0"/>
      <dgm:spPr/>
    </dgm:pt>
    <dgm:pt modelId="{F4B4F11E-D463-4351-8E0E-A4D33BFB8F78}" type="pres">
      <dgm:prSet presAssocID="{00DDD286-32BC-4E5F-A7F4-34675297FD88}" presName="parentText" presStyleLbl="node1" presStyleIdx="1" presStyleCnt="3" custScaleX="99120" custLinFactNeighborY="3455">
        <dgm:presLayoutVars>
          <dgm:chMax val="1"/>
          <dgm:bulletEnabled val="1"/>
        </dgm:presLayoutVars>
      </dgm:prSet>
      <dgm:spPr/>
      <dgm:t>
        <a:bodyPr/>
        <a:lstStyle/>
        <a:p>
          <a:endParaRPr lang="en-US"/>
        </a:p>
      </dgm:t>
    </dgm:pt>
    <dgm:pt modelId="{38A38705-5C12-4DC9-AF98-210868F22923}" type="pres">
      <dgm:prSet presAssocID="{00DDD286-32BC-4E5F-A7F4-34675297FD88}" presName="descendantText" presStyleLbl="alignAccFollowNode1" presStyleIdx="1" presStyleCnt="3">
        <dgm:presLayoutVars>
          <dgm:bulletEnabled val="1"/>
        </dgm:presLayoutVars>
      </dgm:prSet>
      <dgm:spPr/>
      <dgm:t>
        <a:bodyPr/>
        <a:lstStyle/>
        <a:p>
          <a:endParaRPr lang="en-US"/>
        </a:p>
      </dgm:t>
    </dgm:pt>
    <dgm:pt modelId="{DDB50D69-068B-4B31-A3D8-EA4F6C301606}" type="pres">
      <dgm:prSet presAssocID="{9129805C-A7A5-4D62-B711-DF0E6F87A837}" presName="sp" presStyleCnt="0"/>
      <dgm:spPr/>
    </dgm:pt>
    <dgm:pt modelId="{B1AF7DE5-97BA-4E99-B2B1-55A67D809CA8}" type="pres">
      <dgm:prSet presAssocID="{706E71D6-CAFE-4EAD-9C57-0307F64B494D}" presName="linNode" presStyleCnt="0"/>
      <dgm:spPr/>
    </dgm:pt>
    <dgm:pt modelId="{3C485D32-904F-4F36-BE55-B91C3119B42E}" type="pres">
      <dgm:prSet presAssocID="{706E71D6-CAFE-4EAD-9C57-0307F64B494D}" presName="parentText" presStyleLbl="node1" presStyleIdx="2" presStyleCnt="3" custScaleX="99120">
        <dgm:presLayoutVars>
          <dgm:chMax val="1"/>
          <dgm:bulletEnabled val="1"/>
        </dgm:presLayoutVars>
      </dgm:prSet>
      <dgm:spPr/>
      <dgm:t>
        <a:bodyPr/>
        <a:lstStyle/>
        <a:p>
          <a:endParaRPr lang="en-US"/>
        </a:p>
      </dgm:t>
    </dgm:pt>
    <dgm:pt modelId="{8D309314-6CF2-442B-9C70-6BF1DCB0DB03}" type="pres">
      <dgm:prSet presAssocID="{706E71D6-CAFE-4EAD-9C57-0307F64B494D}" presName="descendantText" presStyleLbl="alignAccFollowNode1" presStyleIdx="2" presStyleCnt="3">
        <dgm:presLayoutVars>
          <dgm:bulletEnabled val="1"/>
        </dgm:presLayoutVars>
      </dgm:prSet>
      <dgm:spPr/>
      <dgm:t>
        <a:bodyPr/>
        <a:lstStyle/>
        <a:p>
          <a:endParaRPr lang="en-US"/>
        </a:p>
      </dgm:t>
    </dgm:pt>
  </dgm:ptLst>
  <dgm:cxnLst>
    <dgm:cxn modelId="{489FE940-280E-AE48-AF4B-FE85F21716D2}" type="presOf" srcId="{0B004381-5F6F-462D-806D-A87F56CA9BB0}" destId="{708B5073-F319-4E3C-87A3-3AB41F2EB2D1}" srcOrd="0" destOrd="0" presId="urn:microsoft.com/office/officeart/2005/8/layout/vList5"/>
    <dgm:cxn modelId="{43E8CCC1-EC9A-B146-98AC-AF53B4F18ADC}" type="presOf" srcId="{7ABF3CFF-019E-4A09-B197-CF0920AF7E62}" destId="{B07BA4AB-9C9A-482B-8183-E23712585A12}" srcOrd="0" destOrd="0" presId="urn:microsoft.com/office/officeart/2005/8/layout/vList5"/>
    <dgm:cxn modelId="{25D7C8E5-12B4-964B-8AE5-11ADF3ED5A01}" type="presOf" srcId="{0F8927F6-BE80-4596-9BAA-1A6006FC9A19}" destId="{8D309314-6CF2-442B-9C70-6BF1DCB0DB03}" srcOrd="0" destOrd="0" presId="urn:microsoft.com/office/officeart/2005/8/layout/vList5"/>
    <dgm:cxn modelId="{ECC81BCA-CF39-4D2A-8D6D-1C01F92A3758}" srcId="{7ABF3CFF-019E-4A09-B197-CF0920AF7E62}" destId="{E7452455-03DA-4E14-8C7C-2BE3261DA132}" srcOrd="1" destOrd="0" parTransId="{BB013D8D-AF52-40FA-BEF5-894593C1E5EA}" sibTransId="{B963269D-AC38-4F9A-B370-38B4AB8DFD22}"/>
    <dgm:cxn modelId="{D2CDD9B7-71B8-44D8-A625-2A3CA17A5414}" srcId="{90BB7C8E-C886-40C7-B54F-2F1274C488B6}" destId="{00DDD286-32BC-4E5F-A7F4-34675297FD88}" srcOrd="1" destOrd="0" parTransId="{2AEAF446-16F0-4A42-A381-979A84168679}" sibTransId="{9129805C-A7A5-4D62-B711-DF0E6F87A837}"/>
    <dgm:cxn modelId="{9E0174DC-3C3A-CC45-A182-A392798AEE0F}" type="presOf" srcId="{00DDD286-32BC-4E5F-A7F4-34675297FD88}" destId="{F4B4F11E-D463-4351-8E0E-A4D33BFB8F78}" srcOrd="0" destOrd="0" presId="urn:microsoft.com/office/officeart/2005/8/layout/vList5"/>
    <dgm:cxn modelId="{2095DD25-9AA3-4062-85E9-1B50F364C982}" srcId="{7ABF3CFF-019E-4A09-B197-CF0920AF7E62}" destId="{0B004381-5F6F-462D-806D-A87F56CA9BB0}" srcOrd="0" destOrd="0" parTransId="{82B8BAA3-AB11-4CA1-89B5-2B4BF6037BCF}" sibTransId="{F676F31F-2124-4D4B-8774-7C30D9E81FB0}"/>
    <dgm:cxn modelId="{F283DA6B-8CC3-4EB5-B048-B5DC7DC9F832}" srcId="{706E71D6-CAFE-4EAD-9C57-0307F64B494D}" destId="{9B7C389F-29D8-4A65-97D5-D993500DDE1B}" srcOrd="1" destOrd="0" parTransId="{9EE345E2-3B59-4EEF-8E8C-497E28885814}" sibTransId="{AF2C7B60-C1E0-44B5-A25A-B84AAEE3EF6D}"/>
    <dgm:cxn modelId="{40F9B97D-2460-423C-94AE-0CAA08C03683}" srcId="{706E71D6-CAFE-4EAD-9C57-0307F64B494D}" destId="{0F8927F6-BE80-4596-9BAA-1A6006FC9A19}" srcOrd="0" destOrd="0" parTransId="{A0ACF76A-1343-45DD-9C4A-5BB84A0F5E73}" sibTransId="{3E9B103D-85D3-419C-9A5E-BF0A42AF98FD}"/>
    <dgm:cxn modelId="{B8207083-1AAF-4747-9E9A-2982942399EE}" srcId="{90BB7C8E-C886-40C7-B54F-2F1274C488B6}" destId="{7ABF3CFF-019E-4A09-B197-CF0920AF7E62}" srcOrd="0" destOrd="0" parTransId="{A3E855E8-ADF9-4FE1-ACB3-E766F9979ED9}" sibTransId="{73A51555-675E-4BF8-AAF2-4CCF1A062A6F}"/>
    <dgm:cxn modelId="{87ECFA67-BC78-40D3-9D19-98D7313B84AE}" srcId="{00DDD286-32BC-4E5F-A7F4-34675297FD88}" destId="{9ADDCAEC-1D78-4949-908C-25CD2ABB84E9}" srcOrd="1" destOrd="0" parTransId="{4D8C6E70-C24C-4A4C-9280-D561EF827752}" sibTransId="{1FD1D884-2655-413F-A8DB-2F399D2946B3}"/>
    <dgm:cxn modelId="{9D98DAA4-B743-1046-897D-5A121088078E}" type="presOf" srcId="{706E71D6-CAFE-4EAD-9C57-0307F64B494D}" destId="{3C485D32-904F-4F36-BE55-B91C3119B42E}" srcOrd="0" destOrd="0" presId="urn:microsoft.com/office/officeart/2005/8/layout/vList5"/>
    <dgm:cxn modelId="{D5CC5EF6-8A43-FB46-A420-EF78B872C502}" type="presOf" srcId="{02608EF9-02DE-4A7B-A461-EEDFB09DC0E4}" destId="{38A38705-5C12-4DC9-AF98-210868F22923}" srcOrd="0" destOrd="0" presId="urn:microsoft.com/office/officeart/2005/8/layout/vList5"/>
    <dgm:cxn modelId="{92A3B07F-3765-4E48-B77F-0B7428DE0C2E}" srcId="{00DDD286-32BC-4E5F-A7F4-34675297FD88}" destId="{02608EF9-02DE-4A7B-A461-EEDFB09DC0E4}" srcOrd="0" destOrd="0" parTransId="{E0D1859D-0DCE-44C0-AC3F-76E6D55B473F}" sibTransId="{807A51B3-414F-400D-BC18-AFB672002CE9}"/>
    <dgm:cxn modelId="{043C2FDC-BF13-3448-B04C-6709FC94178B}" type="presOf" srcId="{9ADDCAEC-1D78-4949-908C-25CD2ABB84E9}" destId="{38A38705-5C12-4DC9-AF98-210868F22923}" srcOrd="0" destOrd="1" presId="urn:microsoft.com/office/officeart/2005/8/layout/vList5"/>
    <dgm:cxn modelId="{76350E6A-5B26-9D40-9D5B-5CE1A1825FA7}" type="presOf" srcId="{E7452455-03DA-4E14-8C7C-2BE3261DA132}" destId="{708B5073-F319-4E3C-87A3-3AB41F2EB2D1}" srcOrd="0" destOrd="1" presId="urn:microsoft.com/office/officeart/2005/8/layout/vList5"/>
    <dgm:cxn modelId="{C22557EE-10E5-0F4E-B7C9-C2CD6D47DBE4}" type="presOf" srcId="{9B7C389F-29D8-4A65-97D5-D993500DDE1B}" destId="{8D309314-6CF2-442B-9C70-6BF1DCB0DB03}" srcOrd="0" destOrd="1" presId="urn:microsoft.com/office/officeart/2005/8/layout/vList5"/>
    <dgm:cxn modelId="{94DD3768-BAEC-4E28-83A3-65ADFFE17DFE}" srcId="{90BB7C8E-C886-40C7-B54F-2F1274C488B6}" destId="{706E71D6-CAFE-4EAD-9C57-0307F64B494D}" srcOrd="2" destOrd="0" parTransId="{A08CDEF2-1989-4D98-BB08-0DDDFABBD9CB}" sibTransId="{76CF6B7B-5D08-49B3-BB30-6F31F0653523}"/>
    <dgm:cxn modelId="{E347C8A7-F2A4-6642-8C3C-1D7DCD25198F}" type="presOf" srcId="{90BB7C8E-C886-40C7-B54F-2F1274C488B6}" destId="{73B8297C-E026-4F7A-A91D-6D63AE093033}" srcOrd="0" destOrd="0" presId="urn:microsoft.com/office/officeart/2005/8/layout/vList5"/>
    <dgm:cxn modelId="{0887A9C3-96E6-2B44-AD8E-0A8F662F77B6}" type="presParOf" srcId="{73B8297C-E026-4F7A-A91D-6D63AE093033}" destId="{EC78A059-77B8-43F5-AC87-6EC05C703A1E}" srcOrd="0" destOrd="0" presId="urn:microsoft.com/office/officeart/2005/8/layout/vList5"/>
    <dgm:cxn modelId="{7B1A10FA-7BC2-C046-8B67-E584EE8DEDC5}" type="presParOf" srcId="{EC78A059-77B8-43F5-AC87-6EC05C703A1E}" destId="{B07BA4AB-9C9A-482B-8183-E23712585A12}" srcOrd="0" destOrd="0" presId="urn:microsoft.com/office/officeart/2005/8/layout/vList5"/>
    <dgm:cxn modelId="{817C104F-96E7-9849-BE52-3BE6727A0901}" type="presParOf" srcId="{EC78A059-77B8-43F5-AC87-6EC05C703A1E}" destId="{708B5073-F319-4E3C-87A3-3AB41F2EB2D1}" srcOrd="1" destOrd="0" presId="urn:microsoft.com/office/officeart/2005/8/layout/vList5"/>
    <dgm:cxn modelId="{3F348E0E-4086-FA4A-869B-E3BC66643424}" type="presParOf" srcId="{73B8297C-E026-4F7A-A91D-6D63AE093033}" destId="{5C92703D-679B-4BED-B0CB-706AD20CE916}" srcOrd="1" destOrd="0" presId="urn:microsoft.com/office/officeart/2005/8/layout/vList5"/>
    <dgm:cxn modelId="{6CB74F62-8AAB-CE42-9030-B57C8DF0A19D}" type="presParOf" srcId="{73B8297C-E026-4F7A-A91D-6D63AE093033}" destId="{F6F6BD18-C830-401B-AC53-6AA7ED8EEFC5}" srcOrd="2" destOrd="0" presId="urn:microsoft.com/office/officeart/2005/8/layout/vList5"/>
    <dgm:cxn modelId="{01C4C889-C5D8-2349-AFF3-58321D26B271}" type="presParOf" srcId="{F6F6BD18-C830-401B-AC53-6AA7ED8EEFC5}" destId="{F4B4F11E-D463-4351-8E0E-A4D33BFB8F78}" srcOrd="0" destOrd="0" presId="urn:microsoft.com/office/officeart/2005/8/layout/vList5"/>
    <dgm:cxn modelId="{684813E8-5232-F449-8811-5BAF584BC941}" type="presParOf" srcId="{F6F6BD18-C830-401B-AC53-6AA7ED8EEFC5}" destId="{38A38705-5C12-4DC9-AF98-210868F22923}" srcOrd="1" destOrd="0" presId="urn:microsoft.com/office/officeart/2005/8/layout/vList5"/>
    <dgm:cxn modelId="{E98A61F9-6E97-B645-A463-C3312E671F2B}" type="presParOf" srcId="{73B8297C-E026-4F7A-A91D-6D63AE093033}" destId="{DDB50D69-068B-4B31-A3D8-EA4F6C301606}" srcOrd="3" destOrd="0" presId="urn:microsoft.com/office/officeart/2005/8/layout/vList5"/>
    <dgm:cxn modelId="{115F2303-8AD8-954B-9EED-C75A651BCC2A}" type="presParOf" srcId="{73B8297C-E026-4F7A-A91D-6D63AE093033}" destId="{B1AF7DE5-97BA-4E99-B2B1-55A67D809CA8}" srcOrd="4" destOrd="0" presId="urn:microsoft.com/office/officeart/2005/8/layout/vList5"/>
    <dgm:cxn modelId="{FACAA781-B380-6649-8136-4361AB45F952}" type="presParOf" srcId="{B1AF7DE5-97BA-4E99-B2B1-55A67D809CA8}" destId="{3C485D32-904F-4F36-BE55-B91C3119B42E}" srcOrd="0" destOrd="0" presId="urn:microsoft.com/office/officeart/2005/8/layout/vList5"/>
    <dgm:cxn modelId="{4EB494C4-21F1-7249-8D69-3EEF4083CC69}" type="presParOf" srcId="{B1AF7DE5-97BA-4E99-B2B1-55A67D809CA8}" destId="{8D309314-6CF2-442B-9C70-6BF1DCB0DB0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3A98C2F-D8B8-C04E-879D-9103F4043E5C}" type="doc">
      <dgm:prSet loTypeId="urn:microsoft.com/office/officeart/2005/8/layout/equation2" loCatId="" qsTypeId="urn:microsoft.com/office/officeart/2005/8/quickstyle/simple2" qsCatId="simple" csTypeId="urn:microsoft.com/office/officeart/2005/8/colors/accent6_2" csCatId="accent6" phldr="1"/>
      <dgm:spPr/>
    </dgm:pt>
    <dgm:pt modelId="{30EBE087-A438-B842-A024-4D2816EC9038}">
      <dgm:prSet phldrT="[Text]" custT="1"/>
      <dgm:spPr/>
      <dgm:t>
        <a:bodyPr/>
        <a:lstStyle/>
        <a:p>
          <a:r>
            <a:rPr lang="en-US" sz="2400" dirty="0" smtClean="0"/>
            <a:t>Explicit Training</a:t>
          </a:r>
          <a:endParaRPr lang="en-US" sz="2400" dirty="0"/>
        </a:p>
      </dgm:t>
    </dgm:pt>
    <dgm:pt modelId="{6B67AA2A-3A42-8A46-B749-B625F3EF9B89}" type="parTrans" cxnId="{89F1C2AF-DC53-4947-94A0-568E3BE131B3}">
      <dgm:prSet/>
      <dgm:spPr/>
      <dgm:t>
        <a:bodyPr/>
        <a:lstStyle/>
        <a:p>
          <a:endParaRPr lang="en-US" sz="2000"/>
        </a:p>
      </dgm:t>
    </dgm:pt>
    <dgm:pt modelId="{05C96752-912E-A842-B801-0F3AC84E65CE}" type="sibTrans" cxnId="{89F1C2AF-DC53-4947-94A0-568E3BE131B3}">
      <dgm:prSet custT="1"/>
      <dgm:spPr/>
      <dgm:t>
        <a:bodyPr/>
        <a:lstStyle/>
        <a:p>
          <a:endParaRPr lang="en-US" sz="2000"/>
        </a:p>
      </dgm:t>
    </dgm:pt>
    <dgm:pt modelId="{B99938D5-567C-F045-B591-0064C8DCC6BB}">
      <dgm:prSet phldrT="[Text]" custT="1"/>
      <dgm:spPr/>
      <dgm:t>
        <a:bodyPr/>
        <a:lstStyle/>
        <a:p>
          <a:r>
            <a:rPr lang="en-US" sz="2400" dirty="0" smtClean="0"/>
            <a:t>Coaching/Prompting</a:t>
          </a:r>
          <a:endParaRPr lang="en-US" sz="2400" dirty="0"/>
        </a:p>
      </dgm:t>
    </dgm:pt>
    <dgm:pt modelId="{E017AD56-8C7E-6A49-94A1-2A0A8ED200F8}" type="parTrans" cxnId="{E4C2F79D-D076-254F-84C4-D8E97E5C190B}">
      <dgm:prSet/>
      <dgm:spPr/>
      <dgm:t>
        <a:bodyPr/>
        <a:lstStyle/>
        <a:p>
          <a:endParaRPr lang="en-US" sz="2000"/>
        </a:p>
      </dgm:t>
    </dgm:pt>
    <dgm:pt modelId="{FEDED2EE-A37F-D746-892C-D1CC5AB7EF05}" type="sibTrans" cxnId="{E4C2F79D-D076-254F-84C4-D8E97E5C190B}">
      <dgm:prSet custT="1"/>
      <dgm:spPr/>
      <dgm:t>
        <a:bodyPr/>
        <a:lstStyle/>
        <a:p>
          <a:endParaRPr lang="en-US" sz="2000"/>
        </a:p>
      </dgm:t>
    </dgm:pt>
    <dgm:pt modelId="{9FC34C97-A64A-274A-864D-1EC4A071A611}">
      <dgm:prSet phldrT="[Text]" custT="1"/>
      <dgm:spPr/>
      <dgm:t>
        <a:bodyPr/>
        <a:lstStyle/>
        <a:p>
          <a:r>
            <a:rPr lang="en-US" sz="2400" dirty="0" smtClean="0"/>
            <a:t>Desired Outcomes</a:t>
          </a:r>
          <a:endParaRPr lang="en-US" sz="2400" dirty="0"/>
        </a:p>
      </dgm:t>
    </dgm:pt>
    <dgm:pt modelId="{13182043-7E14-B944-9999-4A5FD867293C}" type="parTrans" cxnId="{D6E02CE4-020C-B34B-BA25-DD01F3F38D9C}">
      <dgm:prSet/>
      <dgm:spPr/>
      <dgm:t>
        <a:bodyPr/>
        <a:lstStyle/>
        <a:p>
          <a:endParaRPr lang="en-US" sz="2000"/>
        </a:p>
      </dgm:t>
    </dgm:pt>
    <dgm:pt modelId="{86030FF0-9B59-6749-9C7B-F326E2BD44A9}" type="sibTrans" cxnId="{D6E02CE4-020C-B34B-BA25-DD01F3F38D9C}">
      <dgm:prSet/>
      <dgm:spPr/>
      <dgm:t>
        <a:bodyPr/>
        <a:lstStyle/>
        <a:p>
          <a:endParaRPr lang="en-US" sz="2000"/>
        </a:p>
      </dgm:t>
    </dgm:pt>
    <dgm:pt modelId="{A11AC603-36BE-7B47-99BB-39F34A6D2D33}">
      <dgm:prSet phldrT="[Text]" custT="1"/>
      <dgm:spPr/>
      <dgm:t>
        <a:bodyPr/>
        <a:lstStyle/>
        <a:p>
          <a:r>
            <a:rPr lang="en-US" sz="2400" dirty="0" smtClean="0"/>
            <a:t>Performance Feedback</a:t>
          </a:r>
          <a:endParaRPr lang="en-US" sz="2400" dirty="0"/>
        </a:p>
      </dgm:t>
    </dgm:pt>
    <dgm:pt modelId="{D13ECD4B-4814-DE47-BE34-443819197B21}" type="parTrans" cxnId="{35728828-F573-714F-B93C-C3F225314164}">
      <dgm:prSet/>
      <dgm:spPr/>
      <dgm:t>
        <a:bodyPr/>
        <a:lstStyle/>
        <a:p>
          <a:endParaRPr lang="en-US" sz="2000"/>
        </a:p>
      </dgm:t>
    </dgm:pt>
    <dgm:pt modelId="{329B02EC-78CA-894D-B277-0A099731A8AE}" type="sibTrans" cxnId="{35728828-F573-714F-B93C-C3F225314164}">
      <dgm:prSet custT="1"/>
      <dgm:spPr/>
      <dgm:t>
        <a:bodyPr/>
        <a:lstStyle/>
        <a:p>
          <a:endParaRPr lang="en-US" sz="2000"/>
        </a:p>
      </dgm:t>
    </dgm:pt>
    <dgm:pt modelId="{CB1EE8CE-2C75-E04B-A024-27BD27897DA2}" type="pres">
      <dgm:prSet presAssocID="{93A98C2F-D8B8-C04E-879D-9103F4043E5C}" presName="Name0" presStyleCnt="0">
        <dgm:presLayoutVars>
          <dgm:dir/>
          <dgm:resizeHandles val="exact"/>
        </dgm:presLayoutVars>
      </dgm:prSet>
      <dgm:spPr/>
    </dgm:pt>
    <dgm:pt modelId="{0B3E429F-DF35-9D47-AC5B-CFF5D20A5D51}" type="pres">
      <dgm:prSet presAssocID="{93A98C2F-D8B8-C04E-879D-9103F4043E5C}" presName="vNodes" presStyleCnt="0"/>
      <dgm:spPr/>
    </dgm:pt>
    <dgm:pt modelId="{B1D29229-9616-F34B-B699-A5D24F5E7600}" type="pres">
      <dgm:prSet presAssocID="{30EBE087-A438-B842-A024-4D2816EC9038}" presName="node" presStyleLbl="node1" presStyleIdx="0" presStyleCnt="4" custScaleX="374722">
        <dgm:presLayoutVars>
          <dgm:bulletEnabled val="1"/>
        </dgm:presLayoutVars>
      </dgm:prSet>
      <dgm:spPr/>
      <dgm:t>
        <a:bodyPr/>
        <a:lstStyle/>
        <a:p>
          <a:endParaRPr lang="en-US"/>
        </a:p>
      </dgm:t>
    </dgm:pt>
    <dgm:pt modelId="{21FD4D78-93BB-FC4F-8F9B-4ED60E999CAC}" type="pres">
      <dgm:prSet presAssocID="{05C96752-912E-A842-B801-0F3AC84E65CE}" presName="spacerT" presStyleCnt="0"/>
      <dgm:spPr/>
    </dgm:pt>
    <dgm:pt modelId="{10E05056-E906-C94F-9587-55B1D0EFF741}" type="pres">
      <dgm:prSet presAssocID="{05C96752-912E-A842-B801-0F3AC84E65CE}" presName="sibTrans" presStyleLbl="sibTrans2D1" presStyleIdx="0" presStyleCnt="3"/>
      <dgm:spPr/>
      <dgm:t>
        <a:bodyPr/>
        <a:lstStyle/>
        <a:p>
          <a:endParaRPr lang="en-US"/>
        </a:p>
      </dgm:t>
    </dgm:pt>
    <dgm:pt modelId="{523CA50F-D0A8-494D-9B00-61363048A936}" type="pres">
      <dgm:prSet presAssocID="{05C96752-912E-A842-B801-0F3AC84E65CE}" presName="spacerB" presStyleCnt="0"/>
      <dgm:spPr/>
    </dgm:pt>
    <dgm:pt modelId="{1E40EEF2-5840-E640-8D55-4097ABAA47B9}" type="pres">
      <dgm:prSet presAssocID="{B99938D5-567C-F045-B591-0064C8DCC6BB}" presName="node" presStyleLbl="node1" presStyleIdx="1" presStyleCnt="4" custScaleX="374722">
        <dgm:presLayoutVars>
          <dgm:bulletEnabled val="1"/>
        </dgm:presLayoutVars>
      </dgm:prSet>
      <dgm:spPr/>
      <dgm:t>
        <a:bodyPr/>
        <a:lstStyle/>
        <a:p>
          <a:endParaRPr lang="en-US"/>
        </a:p>
      </dgm:t>
    </dgm:pt>
    <dgm:pt modelId="{2101FEE5-D56B-5249-B999-9CE6806F095B}" type="pres">
      <dgm:prSet presAssocID="{FEDED2EE-A37F-D746-892C-D1CC5AB7EF05}" presName="spacerT" presStyleCnt="0"/>
      <dgm:spPr/>
    </dgm:pt>
    <dgm:pt modelId="{F421DFF4-122F-EE4D-82CC-03202A2542D1}" type="pres">
      <dgm:prSet presAssocID="{FEDED2EE-A37F-D746-892C-D1CC5AB7EF05}" presName="sibTrans" presStyleLbl="sibTrans2D1" presStyleIdx="1" presStyleCnt="3"/>
      <dgm:spPr/>
      <dgm:t>
        <a:bodyPr/>
        <a:lstStyle/>
        <a:p>
          <a:endParaRPr lang="en-US"/>
        </a:p>
      </dgm:t>
    </dgm:pt>
    <dgm:pt modelId="{374B026B-A8AA-534F-8D03-695B3435BDB5}" type="pres">
      <dgm:prSet presAssocID="{FEDED2EE-A37F-D746-892C-D1CC5AB7EF05}" presName="spacerB" presStyleCnt="0"/>
      <dgm:spPr/>
    </dgm:pt>
    <dgm:pt modelId="{EBDD2D0A-9D37-BF46-87B4-2275C71D7B25}" type="pres">
      <dgm:prSet presAssocID="{A11AC603-36BE-7B47-99BB-39F34A6D2D33}" presName="node" presStyleLbl="node1" presStyleIdx="2" presStyleCnt="4" custScaleX="374722">
        <dgm:presLayoutVars>
          <dgm:bulletEnabled val="1"/>
        </dgm:presLayoutVars>
      </dgm:prSet>
      <dgm:spPr/>
      <dgm:t>
        <a:bodyPr/>
        <a:lstStyle/>
        <a:p>
          <a:endParaRPr lang="en-US"/>
        </a:p>
      </dgm:t>
    </dgm:pt>
    <dgm:pt modelId="{F94357FC-FE5E-5D4E-98B4-C239D074F5E9}" type="pres">
      <dgm:prSet presAssocID="{93A98C2F-D8B8-C04E-879D-9103F4043E5C}" presName="sibTransLast" presStyleLbl="sibTrans2D1" presStyleIdx="2" presStyleCnt="3"/>
      <dgm:spPr/>
      <dgm:t>
        <a:bodyPr/>
        <a:lstStyle/>
        <a:p>
          <a:endParaRPr lang="en-US"/>
        </a:p>
      </dgm:t>
    </dgm:pt>
    <dgm:pt modelId="{8C5162F6-1531-A94C-82B7-6E0FC59BEE91}" type="pres">
      <dgm:prSet presAssocID="{93A98C2F-D8B8-C04E-879D-9103F4043E5C}" presName="connectorText" presStyleLbl="sibTrans2D1" presStyleIdx="2" presStyleCnt="3"/>
      <dgm:spPr/>
      <dgm:t>
        <a:bodyPr/>
        <a:lstStyle/>
        <a:p>
          <a:endParaRPr lang="en-US"/>
        </a:p>
      </dgm:t>
    </dgm:pt>
    <dgm:pt modelId="{D890FA09-2F28-E64A-B9F1-ECDD4BCC8BF5}" type="pres">
      <dgm:prSet presAssocID="{93A98C2F-D8B8-C04E-879D-9103F4043E5C}" presName="lastNode" presStyleLbl="node1" presStyleIdx="3" presStyleCnt="4">
        <dgm:presLayoutVars>
          <dgm:bulletEnabled val="1"/>
        </dgm:presLayoutVars>
      </dgm:prSet>
      <dgm:spPr/>
      <dgm:t>
        <a:bodyPr/>
        <a:lstStyle/>
        <a:p>
          <a:endParaRPr lang="en-US"/>
        </a:p>
      </dgm:t>
    </dgm:pt>
  </dgm:ptLst>
  <dgm:cxnLst>
    <dgm:cxn modelId="{55E38B99-0BD1-3143-9FAE-6BF4E0CBFA81}" type="presOf" srcId="{05C96752-912E-A842-B801-0F3AC84E65CE}" destId="{10E05056-E906-C94F-9587-55B1D0EFF741}" srcOrd="0" destOrd="0" presId="urn:microsoft.com/office/officeart/2005/8/layout/equation2"/>
    <dgm:cxn modelId="{A6DC5092-0CAC-374F-B6A6-61B82FF7F8B0}" type="presOf" srcId="{9FC34C97-A64A-274A-864D-1EC4A071A611}" destId="{D890FA09-2F28-E64A-B9F1-ECDD4BCC8BF5}" srcOrd="0" destOrd="0" presId="urn:microsoft.com/office/officeart/2005/8/layout/equation2"/>
    <dgm:cxn modelId="{53C04CAD-F31C-EA4B-B89D-F5796E811445}" type="presOf" srcId="{93A98C2F-D8B8-C04E-879D-9103F4043E5C}" destId="{CB1EE8CE-2C75-E04B-A024-27BD27897DA2}" srcOrd="0" destOrd="0" presId="urn:microsoft.com/office/officeart/2005/8/layout/equation2"/>
    <dgm:cxn modelId="{89F1C2AF-DC53-4947-94A0-568E3BE131B3}" srcId="{93A98C2F-D8B8-C04E-879D-9103F4043E5C}" destId="{30EBE087-A438-B842-A024-4D2816EC9038}" srcOrd="0" destOrd="0" parTransId="{6B67AA2A-3A42-8A46-B749-B625F3EF9B89}" sibTransId="{05C96752-912E-A842-B801-0F3AC84E65CE}"/>
    <dgm:cxn modelId="{C4BCFF79-359B-3548-B628-449399FC7B06}" type="presOf" srcId="{329B02EC-78CA-894D-B277-0A099731A8AE}" destId="{8C5162F6-1531-A94C-82B7-6E0FC59BEE91}" srcOrd="1" destOrd="0" presId="urn:microsoft.com/office/officeart/2005/8/layout/equation2"/>
    <dgm:cxn modelId="{1D6B02D9-C4D8-2545-9237-BB3FFF16F872}" type="presOf" srcId="{FEDED2EE-A37F-D746-892C-D1CC5AB7EF05}" destId="{F421DFF4-122F-EE4D-82CC-03202A2542D1}" srcOrd="0" destOrd="0" presId="urn:microsoft.com/office/officeart/2005/8/layout/equation2"/>
    <dgm:cxn modelId="{E4C2F79D-D076-254F-84C4-D8E97E5C190B}" srcId="{93A98C2F-D8B8-C04E-879D-9103F4043E5C}" destId="{B99938D5-567C-F045-B591-0064C8DCC6BB}" srcOrd="1" destOrd="0" parTransId="{E017AD56-8C7E-6A49-94A1-2A0A8ED200F8}" sibTransId="{FEDED2EE-A37F-D746-892C-D1CC5AB7EF05}"/>
    <dgm:cxn modelId="{DEBD2FE3-98BF-5C47-AC2A-DEAF0E526F29}" type="presOf" srcId="{A11AC603-36BE-7B47-99BB-39F34A6D2D33}" destId="{EBDD2D0A-9D37-BF46-87B4-2275C71D7B25}" srcOrd="0" destOrd="0" presId="urn:microsoft.com/office/officeart/2005/8/layout/equation2"/>
    <dgm:cxn modelId="{D6E02CE4-020C-B34B-BA25-DD01F3F38D9C}" srcId="{93A98C2F-D8B8-C04E-879D-9103F4043E5C}" destId="{9FC34C97-A64A-274A-864D-1EC4A071A611}" srcOrd="3" destOrd="0" parTransId="{13182043-7E14-B944-9999-4A5FD867293C}" sibTransId="{86030FF0-9B59-6749-9C7B-F326E2BD44A9}"/>
    <dgm:cxn modelId="{57318676-6644-5C4F-8393-1B9C8DFAADEA}" type="presOf" srcId="{B99938D5-567C-F045-B591-0064C8DCC6BB}" destId="{1E40EEF2-5840-E640-8D55-4097ABAA47B9}" srcOrd="0" destOrd="0" presId="urn:microsoft.com/office/officeart/2005/8/layout/equation2"/>
    <dgm:cxn modelId="{35728828-F573-714F-B93C-C3F225314164}" srcId="{93A98C2F-D8B8-C04E-879D-9103F4043E5C}" destId="{A11AC603-36BE-7B47-99BB-39F34A6D2D33}" srcOrd="2" destOrd="0" parTransId="{D13ECD4B-4814-DE47-BE34-443819197B21}" sibTransId="{329B02EC-78CA-894D-B277-0A099731A8AE}"/>
    <dgm:cxn modelId="{077F12DB-8442-8144-9AF4-BCB06A3C5235}" type="presOf" srcId="{30EBE087-A438-B842-A024-4D2816EC9038}" destId="{B1D29229-9616-F34B-B699-A5D24F5E7600}" srcOrd="0" destOrd="0" presId="urn:microsoft.com/office/officeart/2005/8/layout/equation2"/>
    <dgm:cxn modelId="{97BFBC32-A677-9D4E-8108-A23DEDBC0233}" type="presOf" srcId="{329B02EC-78CA-894D-B277-0A099731A8AE}" destId="{F94357FC-FE5E-5D4E-98B4-C239D074F5E9}" srcOrd="0" destOrd="0" presId="urn:microsoft.com/office/officeart/2005/8/layout/equation2"/>
    <dgm:cxn modelId="{90A15E55-F387-7145-81C3-82C9519CED8B}" type="presParOf" srcId="{CB1EE8CE-2C75-E04B-A024-27BD27897DA2}" destId="{0B3E429F-DF35-9D47-AC5B-CFF5D20A5D51}" srcOrd="0" destOrd="0" presId="urn:microsoft.com/office/officeart/2005/8/layout/equation2"/>
    <dgm:cxn modelId="{B569B250-CABA-3545-B6FE-64D5401FCA7F}" type="presParOf" srcId="{0B3E429F-DF35-9D47-AC5B-CFF5D20A5D51}" destId="{B1D29229-9616-F34B-B699-A5D24F5E7600}" srcOrd="0" destOrd="0" presId="urn:microsoft.com/office/officeart/2005/8/layout/equation2"/>
    <dgm:cxn modelId="{C9E702FB-9E09-354A-B691-45E284635304}" type="presParOf" srcId="{0B3E429F-DF35-9D47-AC5B-CFF5D20A5D51}" destId="{21FD4D78-93BB-FC4F-8F9B-4ED60E999CAC}" srcOrd="1" destOrd="0" presId="urn:microsoft.com/office/officeart/2005/8/layout/equation2"/>
    <dgm:cxn modelId="{D2484A24-2998-C34C-BBCB-859541371F8B}" type="presParOf" srcId="{0B3E429F-DF35-9D47-AC5B-CFF5D20A5D51}" destId="{10E05056-E906-C94F-9587-55B1D0EFF741}" srcOrd="2" destOrd="0" presId="urn:microsoft.com/office/officeart/2005/8/layout/equation2"/>
    <dgm:cxn modelId="{8292F3E0-DC5A-5048-B779-2D51147C0DA9}" type="presParOf" srcId="{0B3E429F-DF35-9D47-AC5B-CFF5D20A5D51}" destId="{523CA50F-D0A8-494D-9B00-61363048A936}" srcOrd="3" destOrd="0" presId="urn:microsoft.com/office/officeart/2005/8/layout/equation2"/>
    <dgm:cxn modelId="{B15483DA-0469-7540-A362-0B4E9049D1E0}" type="presParOf" srcId="{0B3E429F-DF35-9D47-AC5B-CFF5D20A5D51}" destId="{1E40EEF2-5840-E640-8D55-4097ABAA47B9}" srcOrd="4" destOrd="0" presId="urn:microsoft.com/office/officeart/2005/8/layout/equation2"/>
    <dgm:cxn modelId="{76840700-AB20-8F4B-81B8-914B32E24439}" type="presParOf" srcId="{0B3E429F-DF35-9D47-AC5B-CFF5D20A5D51}" destId="{2101FEE5-D56B-5249-B999-9CE6806F095B}" srcOrd="5" destOrd="0" presId="urn:microsoft.com/office/officeart/2005/8/layout/equation2"/>
    <dgm:cxn modelId="{F21DF243-CD25-214B-8D3E-F0AD22222BD3}" type="presParOf" srcId="{0B3E429F-DF35-9D47-AC5B-CFF5D20A5D51}" destId="{F421DFF4-122F-EE4D-82CC-03202A2542D1}" srcOrd="6" destOrd="0" presId="urn:microsoft.com/office/officeart/2005/8/layout/equation2"/>
    <dgm:cxn modelId="{FF0CA25C-24D2-BC45-9A6A-B09B51421C74}" type="presParOf" srcId="{0B3E429F-DF35-9D47-AC5B-CFF5D20A5D51}" destId="{374B026B-A8AA-534F-8D03-695B3435BDB5}" srcOrd="7" destOrd="0" presId="urn:microsoft.com/office/officeart/2005/8/layout/equation2"/>
    <dgm:cxn modelId="{DB8366C2-8632-6D44-BE03-1D6E80B5DCE9}" type="presParOf" srcId="{0B3E429F-DF35-9D47-AC5B-CFF5D20A5D51}" destId="{EBDD2D0A-9D37-BF46-87B4-2275C71D7B25}" srcOrd="8" destOrd="0" presId="urn:microsoft.com/office/officeart/2005/8/layout/equation2"/>
    <dgm:cxn modelId="{A55B3DBF-49AE-AC4A-9975-CD135F0BCC76}" type="presParOf" srcId="{CB1EE8CE-2C75-E04B-A024-27BD27897DA2}" destId="{F94357FC-FE5E-5D4E-98B4-C239D074F5E9}" srcOrd="1" destOrd="0" presId="urn:microsoft.com/office/officeart/2005/8/layout/equation2"/>
    <dgm:cxn modelId="{8E4B9A0B-2EE8-3040-9A10-B5C028E03990}" type="presParOf" srcId="{F94357FC-FE5E-5D4E-98B4-C239D074F5E9}" destId="{8C5162F6-1531-A94C-82B7-6E0FC59BEE91}" srcOrd="0" destOrd="0" presId="urn:microsoft.com/office/officeart/2005/8/layout/equation2"/>
    <dgm:cxn modelId="{30BDC34C-EEFA-8746-9194-70C095B27961}" type="presParOf" srcId="{CB1EE8CE-2C75-E04B-A024-27BD27897DA2}" destId="{D890FA09-2F28-E64A-B9F1-ECDD4BCC8BF5}" srcOrd="2" destOrd="0" presId="urn:microsoft.com/office/officeart/2005/8/layout/equati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0942273-377E-4844-BADA-1CC5F841ED0F}" type="doc">
      <dgm:prSet loTypeId="urn:microsoft.com/office/officeart/2005/8/layout/radial4" loCatId="relationship" qsTypeId="urn:microsoft.com/office/officeart/2005/8/quickstyle/simple4" qsCatId="simple" csTypeId="urn:microsoft.com/office/officeart/2005/8/colors/accent2_2" csCatId="accent2" phldr="1"/>
      <dgm:spPr/>
      <dgm:t>
        <a:bodyPr/>
        <a:lstStyle/>
        <a:p>
          <a:endParaRPr lang="en-US"/>
        </a:p>
      </dgm:t>
    </dgm:pt>
    <dgm:pt modelId="{0DA88F32-C344-1D4F-93EF-67A085C9A9C1}">
      <dgm:prSet phldrT="[Text]"/>
      <dgm:spPr/>
      <dgm:t>
        <a:bodyPr/>
        <a:lstStyle/>
        <a:p>
          <a:r>
            <a:rPr lang="en-US" dirty="0" smtClean="0"/>
            <a:t>Function Based Support</a:t>
          </a:r>
          <a:endParaRPr lang="en-US" dirty="0"/>
        </a:p>
      </dgm:t>
    </dgm:pt>
    <dgm:pt modelId="{E3FB5112-FAF5-404B-BEF2-6B14B0E5B744}" type="parTrans" cxnId="{CDB9DBA9-8C99-864F-9A13-7F3762FAA02F}">
      <dgm:prSet/>
      <dgm:spPr/>
      <dgm:t>
        <a:bodyPr/>
        <a:lstStyle/>
        <a:p>
          <a:endParaRPr lang="en-US"/>
        </a:p>
      </dgm:t>
    </dgm:pt>
    <dgm:pt modelId="{081C815A-0FD5-5D41-9356-891C30DECD50}" type="sibTrans" cxnId="{CDB9DBA9-8C99-864F-9A13-7F3762FAA02F}">
      <dgm:prSet/>
      <dgm:spPr/>
      <dgm:t>
        <a:bodyPr/>
        <a:lstStyle/>
        <a:p>
          <a:endParaRPr lang="en-US"/>
        </a:p>
      </dgm:t>
    </dgm:pt>
    <dgm:pt modelId="{9533F24F-DD91-F444-B70F-6B97D9E19C9F}">
      <dgm:prSet phldrT="[Text]"/>
      <dgm:spPr/>
      <dgm:t>
        <a:bodyPr/>
        <a:lstStyle/>
        <a:p>
          <a:r>
            <a:rPr lang="en-US" dirty="0" smtClean="0"/>
            <a:t>Foundations in behavioral theory, ABA, and PBIS</a:t>
          </a:r>
          <a:endParaRPr lang="en-US" dirty="0"/>
        </a:p>
      </dgm:t>
    </dgm:pt>
    <dgm:pt modelId="{D292AA86-7955-264D-A8D0-EA97F0C2A033}" type="parTrans" cxnId="{9A1E8177-8E4C-184C-B72F-DB916406B9F4}">
      <dgm:prSet/>
      <dgm:spPr/>
      <dgm:t>
        <a:bodyPr/>
        <a:lstStyle/>
        <a:p>
          <a:endParaRPr lang="en-US"/>
        </a:p>
      </dgm:t>
    </dgm:pt>
    <dgm:pt modelId="{CC75DA2C-5101-124B-87E0-EF6D2C5630BD}" type="sibTrans" cxnId="{9A1E8177-8E4C-184C-B72F-DB916406B9F4}">
      <dgm:prSet/>
      <dgm:spPr/>
      <dgm:t>
        <a:bodyPr/>
        <a:lstStyle/>
        <a:p>
          <a:endParaRPr lang="en-US"/>
        </a:p>
      </dgm:t>
    </dgm:pt>
    <dgm:pt modelId="{C8F019FD-DFB9-9546-9AFD-E2E2B12F7C78}">
      <dgm:prSet phldrT="[Text]"/>
      <dgm:spPr/>
      <dgm:t>
        <a:bodyPr/>
        <a:lstStyle/>
        <a:p>
          <a:r>
            <a:rPr lang="en-US" dirty="0" smtClean="0"/>
            <a:t>Attention to environmental context</a:t>
          </a:r>
          <a:endParaRPr lang="en-US" dirty="0"/>
        </a:p>
      </dgm:t>
    </dgm:pt>
    <dgm:pt modelId="{8AD8BCFE-55DE-B64E-B84F-D70C23A18DE7}" type="parTrans" cxnId="{5166FC53-10FA-B04E-96EC-4B044DE9B69B}">
      <dgm:prSet/>
      <dgm:spPr/>
      <dgm:t>
        <a:bodyPr/>
        <a:lstStyle/>
        <a:p>
          <a:endParaRPr lang="en-US"/>
        </a:p>
      </dgm:t>
    </dgm:pt>
    <dgm:pt modelId="{90B6BD30-6FC8-1B42-8C0B-C4A10D89932C}" type="sibTrans" cxnId="{5166FC53-10FA-B04E-96EC-4B044DE9B69B}">
      <dgm:prSet/>
      <dgm:spPr/>
      <dgm:t>
        <a:bodyPr/>
        <a:lstStyle/>
        <a:p>
          <a:endParaRPr lang="en-US"/>
        </a:p>
      </dgm:t>
    </dgm:pt>
    <dgm:pt modelId="{4ED661A6-7C6B-074F-B6F2-32830B35F710}">
      <dgm:prSet phldrT="[Text]"/>
      <dgm:spPr/>
      <dgm:t>
        <a:bodyPr/>
        <a:lstStyle/>
        <a:p>
          <a:r>
            <a:rPr lang="en-US" dirty="0" smtClean="0"/>
            <a:t>Emphasis on purpose (or history of reinforcement) of behavior</a:t>
          </a:r>
          <a:endParaRPr lang="en-US" dirty="0"/>
        </a:p>
      </dgm:t>
    </dgm:pt>
    <dgm:pt modelId="{5D6CFED9-C0A3-BB45-9B4E-A95D2716BDF0}" type="parTrans" cxnId="{391D13E9-56A2-8A4A-A430-45848B0BC7C9}">
      <dgm:prSet/>
      <dgm:spPr/>
      <dgm:t>
        <a:bodyPr/>
        <a:lstStyle/>
        <a:p>
          <a:endParaRPr lang="en-US"/>
        </a:p>
      </dgm:t>
    </dgm:pt>
    <dgm:pt modelId="{FC86F03D-DE62-2F45-98AE-DC49F5E85F5E}" type="sibTrans" cxnId="{391D13E9-56A2-8A4A-A430-45848B0BC7C9}">
      <dgm:prSet/>
      <dgm:spPr/>
      <dgm:t>
        <a:bodyPr/>
        <a:lstStyle/>
        <a:p>
          <a:endParaRPr lang="en-US"/>
        </a:p>
      </dgm:t>
    </dgm:pt>
    <dgm:pt modelId="{EDE97E8A-CE0B-7444-BB29-85B9A4D5AF83}">
      <dgm:prSet phldrT="[Text]"/>
      <dgm:spPr/>
      <dgm:t>
        <a:bodyPr/>
        <a:lstStyle/>
        <a:p>
          <a:r>
            <a:rPr lang="en-US" dirty="0" smtClean="0"/>
            <a:t>Focus on teaching behaviors</a:t>
          </a:r>
          <a:endParaRPr lang="en-US" dirty="0"/>
        </a:p>
      </dgm:t>
    </dgm:pt>
    <dgm:pt modelId="{C8C1613E-B28C-3743-885E-3A58F6692170}" type="parTrans" cxnId="{CC66C168-F791-494E-BD38-A9C5C6F31146}">
      <dgm:prSet/>
      <dgm:spPr/>
      <dgm:t>
        <a:bodyPr/>
        <a:lstStyle/>
        <a:p>
          <a:endParaRPr lang="en-US"/>
        </a:p>
      </dgm:t>
    </dgm:pt>
    <dgm:pt modelId="{44127B87-CF99-A04E-A78F-AA2AB6D14818}" type="sibTrans" cxnId="{CC66C168-F791-494E-BD38-A9C5C6F31146}">
      <dgm:prSet/>
      <dgm:spPr/>
      <dgm:t>
        <a:bodyPr/>
        <a:lstStyle/>
        <a:p>
          <a:endParaRPr lang="en-US"/>
        </a:p>
      </dgm:t>
    </dgm:pt>
    <dgm:pt modelId="{265AF341-33EB-6E4C-82E2-8CBEB9D5D416}">
      <dgm:prSet phldrT="[Text]"/>
      <dgm:spPr/>
      <dgm:t>
        <a:bodyPr/>
        <a:lstStyle/>
        <a:p>
          <a:r>
            <a:rPr lang="en-US" dirty="0" smtClean="0"/>
            <a:t>Attention to implementers (adult behaviors) &amp; redesign of teaching &amp; learning environments</a:t>
          </a:r>
          <a:endParaRPr lang="en-US" dirty="0"/>
        </a:p>
      </dgm:t>
    </dgm:pt>
    <dgm:pt modelId="{48C483B3-7FA4-FF4A-BF14-33C053CA0B76}" type="parTrans" cxnId="{F827245D-D213-DE4D-BA38-44E39F8B3B5C}">
      <dgm:prSet/>
      <dgm:spPr/>
      <dgm:t>
        <a:bodyPr/>
        <a:lstStyle/>
        <a:p>
          <a:endParaRPr lang="en-US"/>
        </a:p>
      </dgm:t>
    </dgm:pt>
    <dgm:pt modelId="{9F175D9A-6CCC-5548-BBA8-729CEB3587EC}" type="sibTrans" cxnId="{F827245D-D213-DE4D-BA38-44E39F8B3B5C}">
      <dgm:prSet/>
      <dgm:spPr/>
      <dgm:t>
        <a:bodyPr/>
        <a:lstStyle/>
        <a:p>
          <a:endParaRPr lang="en-US"/>
        </a:p>
      </dgm:t>
    </dgm:pt>
    <dgm:pt modelId="{8DCC52A2-77EE-DD4D-9532-AD195B545272}" type="pres">
      <dgm:prSet presAssocID="{70942273-377E-4844-BADA-1CC5F841ED0F}" presName="cycle" presStyleCnt="0">
        <dgm:presLayoutVars>
          <dgm:chMax val="1"/>
          <dgm:dir/>
          <dgm:animLvl val="ctr"/>
          <dgm:resizeHandles val="exact"/>
        </dgm:presLayoutVars>
      </dgm:prSet>
      <dgm:spPr/>
      <dgm:t>
        <a:bodyPr/>
        <a:lstStyle/>
        <a:p>
          <a:endParaRPr lang="en-US"/>
        </a:p>
      </dgm:t>
    </dgm:pt>
    <dgm:pt modelId="{1472C832-3903-B840-81F5-861494BBB5F3}" type="pres">
      <dgm:prSet presAssocID="{0DA88F32-C344-1D4F-93EF-67A085C9A9C1}" presName="centerShape" presStyleLbl="node0" presStyleIdx="0" presStyleCnt="1"/>
      <dgm:spPr/>
      <dgm:t>
        <a:bodyPr/>
        <a:lstStyle/>
        <a:p>
          <a:endParaRPr lang="en-US"/>
        </a:p>
      </dgm:t>
    </dgm:pt>
    <dgm:pt modelId="{4353E4B5-A12A-9F47-B2AD-05E962BE923F}" type="pres">
      <dgm:prSet presAssocID="{D292AA86-7955-264D-A8D0-EA97F0C2A033}" presName="parTrans" presStyleLbl="bgSibTrans2D1" presStyleIdx="0" presStyleCnt="5"/>
      <dgm:spPr/>
      <dgm:t>
        <a:bodyPr/>
        <a:lstStyle/>
        <a:p>
          <a:endParaRPr lang="en-US"/>
        </a:p>
      </dgm:t>
    </dgm:pt>
    <dgm:pt modelId="{F3B8A979-A957-FD46-8A8E-5CD940DA82FB}" type="pres">
      <dgm:prSet presAssocID="{9533F24F-DD91-F444-B70F-6B97D9E19C9F}" presName="node" presStyleLbl="node1" presStyleIdx="0" presStyleCnt="5" custScaleY="151755">
        <dgm:presLayoutVars>
          <dgm:bulletEnabled val="1"/>
        </dgm:presLayoutVars>
      </dgm:prSet>
      <dgm:spPr/>
      <dgm:t>
        <a:bodyPr/>
        <a:lstStyle/>
        <a:p>
          <a:endParaRPr lang="en-US"/>
        </a:p>
      </dgm:t>
    </dgm:pt>
    <dgm:pt modelId="{CF12FD36-DB8E-3E4E-9C43-BE313828C79A}" type="pres">
      <dgm:prSet presAssocID="{8AD8BCFE-55DE-B64E-B84F-D70C23A18DE7}" presName="parTrans" presStyleLbl="bgSibTrans2D1" presStyleIdx="1" presStyleCnt="5"/>
      <dgm:spPr/>
      <dgm:t>
        <a:bodyPr/>
        <a:lstStyle/>
        <a:p>
          <a:endParaRPr lang="en-US"/>
        </a:p>
      </dgm:t>
    </dgm:pt>
    <dgm:pt modelId="{D6D02723-C7C0-954F-8476-BAB6012814E2}" type="pres">
      <dgm:prSet presAssocID="{C8F019FD-DFB9-9546-9AFD-E2E2B12F7C78}" presName="node" presStyleLbl="node1" presStyleIdx="1" presStyleCnt="5" custScaleY="151755" custRadScaleRad="112837" custRadScaleInc="17208">
        <dgm:presLayoutVars>
          <dgm:bulletEnabled val="1"/>
        </dgm:presLayoutVars>
      </dgm:prSet>
      <dgm:spPr/>
      <dgm:t>
        <a:bodyPr/>
        <a:lstStyle/>
        <a:p>
          <a:endParaRPr lang="en-US"/>
        </a:p>
      </dgm:t>
    </dgm:pt>
    <dgm:pt modelId="{5CF32E7B-E197-AD4E-82F9-9579AFD9DC3E}" type="pres">
      <dgm:prSet presAssocID="{5D6CFED9-C0A3-BB45-9B4E-A95D2716BDF0}" presName="parTrans" presStyleLbl="bgSibTrans2D1" presStyleIdx="2" presStyleCnt="5"/>
      <dgm:spPr/>
      <dgm:t>
        <a:bodyPr/>
        <a:lstStyle/>
        <a:p>
          <a:endParaRPr lang="en-US"/>
        </a:p>
      </dgm:t>
    </dgm:pt>
    <dgm:pt modelId="{72B05B4E-00D2-0440-B1BA-0F8D19341DA2}" type="pres">
      <dgm:prSet presAssocID="{4ED661A6-7C6B-074F-B6F2-32830B35F710}" presName="node" presStyleLbl="node1" presStyleIdx="2" presStyleCnt="5" custScaleY="151755" custRadScaleRad="103377">
        <dgm:presLayoutVars>
          <dgm:bulletEnabled val="1"/>
        </dgm:presLayoutVars>
      </dgm:prSet>
      <dgm:spPr/>
      <dgm:t>
        <a:bodyPr/>
        <a:lstStyle/>
        <a:p>
          <a:endParaRPr lang="en-US"/>
        </a:p>
      </dgm:t>
    </dgm:pt>
    <dgm:pt modelId="{857C9335-8074-FF4C-BA0A-D751A7F99C37}" type="pres">
      <dgm:prSet presAssocID="{C8C1613E-B28C-3743-885E-3A58F6692170}" presName="parTrans" presStyleLbl="bgSibTrans2D1" presStyleIdx="3" presStyleCnt="5"/>
      <dgm:spPr/>
      <dgm:t>
        <a:bodyPr/>
        <a:lstStyle/>
        <a:p>
          <a:endParaRPr lang="en-US"/>
        </a:p>
      </dgm:t>
    </dgm:pt>
    <dgm:pt modelId="{B8C20F5E-DDEB-3B43-89F8-53D057CB93AC}" type="pres">
      <dgm:prSet presAssocID="{EDE97E8A-CE0B-7444-BB29-85B9A4D5AF83}" presName="node" presStyleLbl="node1" presStyleIdx="3" presStyleCnt="5" custScaleY="151755" custRadScaleRad="112837" custRadScaleInc="-17208">
        <dgm:presLayoutVars>
          <dgm:bulletEnabled val="1"/>
        </dgm:presLayoutVars>
      </dgm:prSet>
      <dgm:spPr/>
      <dgm:t>
        <a:bodyPr/>
        <a:lstStyle/>
        <a:p>
          <a:endParaRPr lang="en-US"/>
        </a:p>
      </dgm:t>
    </dgm:pt>
    <dgm:pt modelId="{442EA81C-66B8-9146-AF07-C51CC4073B09}" type="pres">
      <dgm:prSet presAssocID="{48C483B3-7FA4-FF4A-BF14-33C053CA0B76}" presName="parTrans" presStyleLbl="bgSibTrans2D1" presStyleIdx="4" presStyleCnt="5"/>
      <dgm:spPr/>
      <dgm:t>
        <a:bodyPr/>
        <a:lstStyle/>
        <a:p>
          <a:endParaRPr lang="en-US"/>
        </a:p>
      </dgm:t>
    </dgm:pt>
    <dgm:pt modelId="{2223F6C6-778E-1741-AC8E-510B8896A979}" type="pres">
      <dgm:prSet presAssocID="{265AF341-33EB-6E4C-82E2-8CBEB9D5D416}" presName="node" presStyleLbl="node1" presStyleIdx="4" presStyleCnt="5" custScaleY="151755">
        <dgm:presLayoutVars>
          <dgm:bulletEnabled val="1"/>
        </dgm:presLayoutVars>
      </dgm:prSet>
      <dgm:spPr/>
      <dgm:t>
        <a:bodyPr/>
        <a:lstStyle/>
        <a:p>
          <a:endParaRPr lang="en-US"/>
        </a:p>
      </dgm:t>
    </dgm:pt>
  </dgm:ptLst>
  <dgm:cxnLst>
    <dgm:cxn modelId="{17F3C1CC-EF93-6148-BC38-C2B38FA6990A}" type="presOf" srcId="{C8C1613E-B28C-3743-885E-3A58F6692170}" destId="{857C9335-8074-FF4C-BA0A-D751A7F99C37}" srcOrd="0" destOrd="0" presId="urn:microsoft.com/office/officeart/2005/8/layout/radial4"/>
    <dgm:cxn modelId="{89CEBC8A-264F-1242-8EEA-6E29BCCF01BC}" type="presOf" srcId="{5D6CFED9-C0A3-BB45-9B4E-A95D2716BDF0}" destId="{5CF32E7B-E197-AD4E-82F9-9579AFD9DC3E}" srcOrd="0" destOrd="0" presId="urn:microsoft.com/office/officeart/2005/8/layout/radial4"/>
    <dgm:cxn modelId="{938678A0-6530-274F-8B53-5A3BDA751919}" type="presOf" srcId="{70942273-377E-4844-BADA-1CC5F841ED0F}" destId="{8DCC52A2-77EE-DD4D-9532-AD195B545272}" srcOrd="0" destOrd="0" presId="urn:microsoft.com/office/officeart/2005/8/layout/radial4"/>
    <dgm:cxn modelId="{D3D601A0-E7E0-5440-AFAB-D57CFC9728AB}" type="presOf" srcId="{4ED661A6-7C6B-074F-B6F2-32830B35F710}" destId="{72B05B4E-00D2-0440-B1BA-0F8D19341DA2}" srcOrd="0" destOrd="0" presId="urn:microsoft.com/office/officeart/2005/8/layout/radial4"/>
    <dgm:cxn modelId="{EF68A322-2655-8744-A887-44DB9087092E}" type="presOf" srcId="{C8F019FD-DFB9-9546-9AFD-E2E2B12F7C78}" destId="{D6D02723-C7C0-954F-8476-BAB6012814E2}" srcOrd="0" destOrd="0" presId="urn:microsoft.com/office/officeart/2005/8/layout/radial4"/>
    <dgm:cxn modelId="{2349B1EB-5887-914F-992B-84D88E8A9583}" type="presOf" srcId="{265AF341-33EB-6E4C-82E2-8CBEB9D5D416}" destId="{2223F6C6-778E-1741-AC8E-510B8896A979}" srcOrd="0" destOrd="0" presId="urn:microsoft.com/office/officeart/2005/8/layout/radial4"/>
    <dgm:cxn modelId="{1931DED6-28AA-104F-BC25-034F818F0908}" type="presOf" srcId="{D292AA86-7955-264D-A8D0-EA97F0C2A033}" destId="{4353E4B5-A12A-9F47-B2AD-05E962BE923F}" srcOrd="0" destOrd="0" presId="urn:microsoft.com/office/officeart/2005/8/layout/radial4"/>
    <dgm:cxn modelId="{391D13E9-56A2-8A4A-A430-45848B0BC7C9}" srcId="{0DA88F32-C344-1D4F-93EF-67A085C9A9C1}" destId="{4ED661A6-7C6B-074F-B6F2-32830B35F710}" srcOrd="2" destOrd="0" parTransId="{5D6CFED9-C0A3-BB45-9B4E-A95D2716BDF0}" sibTransId="{FC86F03D-DE62-2F45-98AE-DC49F5E85F5E}"/>
    <dgm:cxn modelId="{5166FC53-10FA-B04E-96EC-4B044DE9B69B}" srcId="{0DA88F32-C344-1D4F-93EF-67A085C9A9C1}" destId="{C8F019FD-DFB9-9546-9AFD-E2E2B12F7C78}" srcOrd="1" destOrd="0" parTransId="{8AD8BCFE-55DE-B64E-B84F-D70C23A18DE7}" sibTransId="{90B6BD30-6FC8-1B42-8C0B-C4A10D89932C}"/>
    <dgm:cxn modelId="{E7979AF8-4CB9-7143-B9EB-836101C46C42}" type="presOf" srcId="{8AD8BCFE-55DE-B64E-B84F-D70C23A18DE7}" destId="{CF12FD36-DB8E-3E4E-9C43-BE313828C79A}" srcOrd="0" destOrd="0" presId="urn:microsoft.com/office/officeart/2005/8/layout/radial4"/>
    <dgm:cxn modelId="{F44C41DC-602F-2644-8D24-776ABB2DAC3E}" type="presOf" srcId="{48C483B3-7FA4-FF4A-BF14-33C053CA0B76}" destId="{442EA81C-66B8-9146-AF07-C51CC4073B09}" srcOrd="0" destOrd="0" presId="urn:microsoft.com/office/officeart/2005/8/layout/radial4"/>
    <dgm:cxn modelId="{C476023B-5144-A742-88BF-9D967D230A64}" type="presOf" srcId="{9533F24F-DD91-F444-B70F-6B97D9E19C9F}" destId="{F3B8A979-A957-FD46-8A8E-5CD940DA82FB}" srcOrd="0" destOrd="0" presId="urn:microsoft.com/office/officeart/2005/8/layout/radial4"/>
    <dgm:cxn modelId="{CDB9DBA9-8C99-864F-9A13-7F3762FAA02F}" srcId="{70942273-377E-4844-BADA-1CC5F841ED0F}" destId="{0DA88F32-C344-1D4F-93EF-67A085C9A9C1}" srcOrd="0" destOrd="0" parTransId="{E3FB5112-FAF5-404B-BEF2-6B14B0E5B744}" sibTransId="{081C815A-0FD5-5D41-9356-891C30DECD50}"/>
    <dgm:cxn modelId="{9A1E8177-8E4C-184C-B72F-DB916406B9F4}" srcId="{0DA88F32-C344-1D4F-93EF-67A085C9A9C1}" destId="{9533F24F-DD91-F444-B70F-6B97D9E19C9F}" srcOrd="0" destOrd="0" parTransId="{D292AA86-7955-264D-A8D0-EA97F0C2A033}" sibTransId="{CC75DA2C-5101-124B-87E0-EF6D2C5630BD}"/>
    <dgm:cxn modelId="{3B67D9BE-026D-B34B-BBD9-8B9F3661BBE2}" type="presOf" srcId="{EDE97E8A-CE0B-7444-BB29-85B9A4D5AF83}" destId="{B8C20F5E-DDEB-3B43-89F8-53D057CB93AC}" srcOrd="0" destOrd="0" presId="urn:microsoft.com/office/officeart/2005/8/layout/radial4"/>
    <dgm:cxn modelId="{CA0AB583-EA29-3348-ABC7-2A7E039FD1C1}" type="presOf" srcId="{0DA88F32-C344-1D4F-93EF-67A085C9A9C1}" destId="{1472C832-3903-B840-81F5-861494BBB5F3}" srcOrd="0" destOrd="0" presId="urn:microsoft.com/office/officeart/2005/8/layout/radial4"/>
    <dgm:cxn modelId="{CC66C168-F791-494E-BD38-A9C5C6F31146}" srcId="{0DA88F32-C344-1D4F-93EF-67A085C9A9C1}" destId="{EDE97E8A-CE0B-7444-BB29-85B9A4D5AF83}" srcOrd="3" destOrd="0" parTransId="{C8C1613E-B28C-3743-885E-3A58F6692170}" sibTransId="{44127B87-CF99-A04E-A78F-AA2AB6D14818}"/>
    <dgm:cxn modelId="{F827245D-D213-DE4D-BA38-44E39F8B3B5C}" srcId="{0DA88F32-C344-1D4F-93EF-67A085C9A9C1}" destId="{265AF341-33EB-6E4C-82E2-8CBEB9D5D416}" srcOrd="4" destOrd="0" parTransId="{48C483B3-7FA4-FF4A-BF14-33C053CA0B76}" sibTransId="{9F175D9A-6CCC-5548-BBA8-729CEB3587EC}"/>
    <dgm:cxn modelId="{52F39666-AEEE-6E42-8896-3B44E4E94DE2}" type="presParOf" srcId="{8DCC52A2-77EE-DD4D-9532-AD195B545272}" destId="{1472C832-3903-B840-81F5-861494BBB5F3}" srcOrd="0" destOrd="0" presId="urn:microsoft.com/office/officeart/2005/8/layout/radial4"/>
    <dgm:cxn modelId="{6FB37CEC-5EE7-424A-99B3-7156D687B69D}" type="presParOf" srcId="{8DCC52A2-77EE-DD4D-9532-AD195B545272}" destId="{4353E4B5-A12A-9F47-B2AD-05E962BE923F}" srcOrd="1" destOrd="0" presId="urn:microsoft.com/office/officeart/2005/8/layout/radial4"/>
    <dgm:cxn modelId="{49547FF3-3612-5A45-A05C-CFB10C8786F8}" type="presParOf" srcId="{8DCC52A2-77EE-DD4D-9532-AD195B545272}" destId="{F3B8A979-A957-FD46-8A8E-5CD940DA82FB}" srcOrd="2" destOrd="0" presId="urn:microsoft.com/office/officeart/2005/8/layout/radial4"/>
    <dgm:cxn modelId="{2B35865B-ECD0-0B4F-BA08-E51B47F2CA59}" type="presParOf" srcId="{8DCC52A2-77EE-DD4D-9532-AD195B545272}" destId="{CF12FD36-DB8E-3E4E-9C43-BE313828C79A}" srcOrd="3" destOrd="0" presId="urn:microsoft.com/office/officeart/2005/8/layout/radial4"/>
    <dgm:cxn modelId="{7EAEE03C-5F75-0843-8D6B-217E0B545BA4}" type="presParOf" srcId="{8DCC52A2-77EE-DD4D-9532-AD195B545272}" destId="{D6D02723-C7C0-954F-8476-BAB6012814E2}" srcOrd="4" destOrd="0" presId="urn:microsoft.com/office/officeart/2005/8/layout/radial4"/>
    <dgm:cxn modelId="{51E0BAC2-DB8D-3546-96C9-665FA405600E}" type="presParOf" srcId="{8DCC52A2-77EE-DD4D-9532-AD195B545272}" destId="{5CF32E7B-E197-AD4E-82F9-9579AFD9DC3E}" srcOrd="5" destOrd="0" presId="urn:microsoft.com/office/officeart/2005/8/layout/radial4"/>
    <dgm:cxn modelId="{39D172EE-D7D8-D247-80AB-FECBD1E14400}" type="presParOf" srcId="{8DCC52A2-77EE-DD4D-9532-AD195B545272}" destId="{72B05B4E-00D2-0440-B1BA-0F8D19341DA2}" srcOrd="6" destOrd="0" presId="urn:microsoft.com/office/officeart/2005/8/layout/radial4"/>
    <dgm:cxn modelId="{48C8FA1C-1E4A-654C-B902-66AB6FC7211A}" type="presParOf" srcId="{8DCC52A2-77EE-DD4D-9532-AD195B545272}" destId="{857C9335-8074-FF4C-BA0A-D751A7F99C37}" srcOrd="7" destOrd="0" presId="urn:microsoft.com/office/officeart/2005/8/layout/radial4"/>
    <dgm:cxn modelId="{90BC07A9-F24C-6143-8A05-809428FF9E5D}" type="presParOf" srcId="{8DCC52A2-77EE-DD4D-9532-AD195B545272}" destId="{B8C20F5E-DDEB-3B43-89F8-53D057CB93AC}" srcOrd="8" destOrd="0" presId="urn:microsoft.com/office/officeart/2005/8/layout/radial4"/>
    <dgm:cxn modelId="{57762205-8456-BF46-A0A8-D9EECD0989C8}" type="presParOf" srcId="{8DCC52A2-77EE-DD4D-9532-AD195B545272}" destId="{442EA81C-66B8-9146-AF07-C51CC4073B09}" srcOrd="9" destOrd="0" presId="urn:microsoft.com/office/officeart/2005/8/layout/radial4"/>
    <dgm:cxn modelId="{3C40DB83-EDC6-A34F-AE15-FC775D133CA7}" type="presParOf" srcId="{8DCC52A2-77EE-DD4D-9532-AD195B545272}" destId="{2223F6C6-778E-1741-AC8E-510B8896A979}"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US"/>
        </a:p>
      </dgm:t>
    </dgm:pt>
    <dgm:pt modelId="{ED86E4E3-AE16-5E4E-8B95-3646250C7181}">
      <dgm:prSet>
        <dgm:style>
          <a:lnRef idx="1">
            <a:schemeClr val="accent2"/>
          </a:lnRef>
          <a:fillRef idx="3">
            <a:schemeClr val="accent2"/>
          </a:fillRef>
          <a:effectRef idx="2">
            <a:schemeClr val="accent2"/>
          </a:effectRef>
          <a:fontRef idx="minor">
            <a:schemeClr val="lt1"/>
          </a:fontRef>
        </dgm:style>
      </dgm:prSet>
      <dgm:spPr/>
      <dgm:t>
        <a:bodyPr/>
        <a:lstStyle/>
        <a:p>
          <a:pPr rtl="0"/>
          <a:r>
            <a:rPr lang="en-US" b="0" i="0" dirty="0" smtClean="0"/>
            <a:t>What typically</a:t>
          </a:r>
          <a:r>
            <a:rPr lang="en-US" dirty="0" smtClean="0"/>
            <a:t> precedes?</a:t>
          </a:r>
          <a:endParaRPr lang="en-US" dirty="0"/>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tyle>
          <a:lnRef idx="1">
            <a:schemeClr val="accent2"/>
          </a:lnRef>
          <a:fillRef idx="3">
            <a:schemeClr val="accent2"/>
          </a:fillRef>
          <a:effectRef idx="2">
            <a:schemeClr val="accent2"/>
          </a:effectRef>
          <a:fontRef idx="minor">
            <a:schemeClr val="lt1"/>
          </a:fontRef>
        </dgm:style>
      </dgm:prSet>
      <dgm:spPr/>
      <dgm:t>
        <a:bodyPr/>
        <a:lstStyle/>
        <a:p>
          <a:pPr rtl="0"/>
          <a:r>
            <a:rPr lang="en-US" dirty="0" smtClean="0"/>
            <a:t>What do the behaviors look like?</a:t>
          </a:r>
          <a:endParaRPr lang="en-US" dirty="0"/>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tyle>
          <a:lnRef idx="1">
            <a:schemeClr val="accent2"/>
          </a:lnRef>
          <a:fillRef idx="3">
            <a:schemeClr val="accent2"/>
          </a:fillRef>
          <a:effectRef idx="2">
            <a:schemeClr val="accent2"/>
          </a:effectRef>
          <a:fontRef idx="minor">
            <a:schemeClr val="lt1"/>
          </a:fontRef>
        </dgm:style>
      </dgm:prSet>
      <dgm:spPr/>
      <dgm:t>
        <a:bodyPr/>
        <a:lstStyle/>
        <a:p>
          <a:pPr rtl="0"/>
          <a:r>
            <a:rPr lang="en-US" dirty="0" smtClean="0"/>
            <a:t>What typically follows?</a:t>
          </a:r>
          <a:endParaRPr lang="en-US" dirty="0"/>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t>
        <a:bodyPr/>
        <a:lstStyle/>
        <a:p>
          <a:endParaRPr lang="en-US"/>
        </a:p>
      </dgm:t>
    </dgm:pt>
    <dgm:pt modelId="{DA96B8C7-BDCC-8745-9B2D-EAAD7FDD145C}" type="pres">
      <dgm:prSet presAssocID="{A156AEF1-B32D-9042-8BE2-3D5BBC1AB577}" presName="arrow" presStyleLbl="bgShp" presStyleIdx="0" presStyleCnt="1" custLinFactNeighborX="28214" custLinFactNeighborY="25254">
        <dgm:style>
          <a:lnRef idx="1">
            <a:schemeClr val="accent2"/>
          </a:lnRef>
          <a:fillRef idx="2">
            <a:schemeClr val="accent2"/>
          </a:fillRef>
          <a:effectRef idx="1">
            <a:schemeClr val="accent2"/>
          </a:effectRef>
          <a:fontRef idx="minor">
            <a:schemeClr val="dk1"/>
          </a:fontRef>
        </dgm:style>
      </dgm:prSet>
      <dgm:spPr/>
      <dgm:t>
        <a:bodyPr/>
        <a:lstStyle/>
        <a:p>
          <a:endParaRPr lang="en-US"/>
        </a:p>
      </dgm:t>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t>
        <a:bodyPr/>
        <a:lstStyle/>
        <a:p>
          <a:endParaRPr lang="en-US"/>
        </a:p>
      </dgm:t>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t>
        <a:bodyPr/>
        <a:lstStyle/>
        <a:p>
          <a:endParaRPr lang="en-US"/>
        </a:p>
      </dgm:t>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t>
        <a:bodyPr/>
        <a:lstStyle/>
        <a:p>
          <a:endParaRPr lang="en-US"/>
        </a:p>
      </dgm:t>
    </dgm:pt>
  </dgm:ptLst>
  <dgm:cxnLst>
    <dgm:cxn modelId="{0AB4BB86-D6BA-4349-AEF2-4157141C6FF3}" type="presOf" srcId="{ED86E4E3-AE16-5E4E-8B95-3646250C7181}" destId="{054043CF-2D09-FE4C-B6BA-8C7A8F4DD86F}" srcOrd="0" destOrd="0" presId="urn:microsoft.com/office/officeart/2005/8/layout/hProcess9"/>
    <dgm:cxn modelId="{66F88648-8744-EB4E-BFB9-4E53F0F4A518}" srcId="{A156AEF1-B32D-9042-8BE2-3D5BBC1AB577}" destId="{ED86E4E3-AE16-5E4E-8B95-3646250C7181}" srcOrd="0" destOrd="0" parTransId="{998183D5-D188-B440-94D0-4A1B2A164777}" sibTransId="{751F2B3C-96B4-9E4E-B88A-924AB9DD6BF6}"/>
    <dgm:cxn modelId="{41232863-A83C-5B4F-83F1-D0812478D202}" srcId="{A156AEF1-B32D-9042-8BE2-3D5BBC1AB577}" destId="{800436A6-0ECE-8944-8376-785ACFC0B177}" srcOrd="1" destOrd="0" parTransId="{F33A4410-67BE-7145-9E2B-39F6B920EDF8}" sibTransId="{4A844847-E612-C84F-8525-AA54EEB6309A}"/>
    <dgm:cxn modelId="{FF24191D-0368-CC40-AB74-08F14344E8C8}" type="presOf" srcId="{800436A6-0ECE-8944-8376-785ACFC0B177}" destId="{06A65EF5-CB1C-0A4F-853C-D31241EEF64D}"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1DB0FD51-0DBE-9A45-AD43-531ABF5A4777}" type="presOf" srcId="{93007476-6EF1-F64E-A519-1ACAF287E549}" destId="{A0866A59-B2FB-4644-B18A-C6FBC1F9B5F8}" srcOrd="0" destOrd="0" presId="urn:microsoft.com/office/officeart/2005/8/layout/hProcess9"/>
    <dgm:cxn modelId="{C2EBAF4F-4CB7-7F4F-B814-2339EDCAFD2A}" type="presOf" srcId="{A156AEF1-B32D-9042-8BE2-3D5BBC1AB577}" destId="{948F76B2-BF44-C44C-BABF-4914E998AE07}" srcOrd="0" destOrd="0" presId="urn:microsoft.com/office/officeart/2005/8/layout/hProcess9"/>
    <dgm:cxn modelId="{3BA9CC80-81FA-8044-BC53-2554432C6C77}" type="presParOf" srcId="{948F76B2-BF44-C44C-BABF-4914E998AE07}" destId="{DA96B8C7-BDCC-8745-9B2D-EAAD7FDD145C}" srcOrd="0" destOrd="0" presId="urn:microsoft.com/office/officeart/2005/8/layout/hProcess9"/>
    <dgm:cxn modelId="{39D0A870-5C46-9846-9B7D-60DCA244FC6C}" type="presParOf" srcId="{948F76B2-BF44-C44C-BABF-4914E998AE07}" destId="{590ABE32-E8AB-254E-8C86-446184EA5374}" srcOrd="1" destOrd="0" presId="urn:microsoft.com/office/officeart/2005/8/layout/hProcess9"/>
    <dgm:cxn modelId="{9CAEF24B-89FE-0B45-9FFE-7FF1B30D9A29}" type="presParOf" srcId="{590ABE32-E8AB-254E-8C86-446184EA5374}" destId="{054043CF-2D09-FE4C-B6BA-8C7A8F4DD86F}" srcOrd="0" destOrd="0" presId="urn:microsoft.com/office/officeart/2005/8/layout/hProcess9"/>
    <dgm:cxn modelId="{06F194C2-02D0-5C4E-81A6-73D23DBC4F5F}" type="presParOf" srcId="{590ABE32-E8AB-254E-8C86-446184EA5374}" destId="{84A1A111-CFD6-FC41-8116-F3EC8AAC7E42}" srcOrd="1" destOrd="0" presId="urn:microsoft.com/office/officeart/2005/8/layout/hProcess9"/>
    <dgm:cxn modelId="{8E5D23C8-525C-9347-88F1-BBE5DB27C4EE}" type="presParOf" srcId="{590ABE32-E8AB-254E-8C86-446184EA5374}" destId="{06A65EF5-CB1C-0A4F-853C-D31241EEF64D}" srcOrd="2" destOrd="0" presId="urn:microsoft.com/office/officeart/2005/8/layout/hProcess9"/>
    <dgm:cxn modelId="{1935667B-1FCD-6445-A362-0C600A59C5D5}" type="presParOf" srcId="{590ABE32-E8AB-254E-8C86-446184EA5374}" destId="{943BC318-C5FB-2D47-96D2-5232ACB11E7B}" srcOrd="3" destOrd="0" presId="urn:microsoft.com/office/officeart/2005/8/layout/hProcess9"/>
    <dgm:cxn modelId="{60AC1793-2E27-9840-8E5E-B701B68663BC}"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US"/>
        </a:p>
      </dgm:t>
    </dgm:pt>
    <dgm:pt modelId="{ED86E4E3-AE16-5E4E-8B95-3646250C7181}">
      <dgm:prSet>
        <dgm:style>
          <a:lnRef idx="1">
            <a:schemeClr val="accent2"/>
          </a:lnRef>
          <a:fillRef idx="3">
            <a:schemeClr val="accent2"/>
          </a:fillRef>
          <a:effectRef idx="2">
            <a:schemeClr val="accent2"/>
          </a:effectRef>
          <a:fontRef idx="minor">
            <a:schemeClr val="lt1"/>
          </a:fontRef>
        </dgm:style>
      </dgm:prSet>
      <dgm:spPr>
        <a:solidFill>
          <a:srgbClr val="009999"/>
        </a:solidFill>
      </dgm:spPr>
      <dgm:t>
        <a:bodyPr/>
        <a:lstStyle/>
        <a:p>
          <a:pPr rtl="0"/>
          <a:r>
            <a:rPr lang="en-US" dirty="0" smtClean="0"/>
            <a:t>How can we </a:t>
          </a:r>
          <a:r>
            <a:rPr lang="en-US" b="1" i="1" dirty="0" smtClean="0"/>
            <a:t>prevent</a:t>
          </a:r>
          <a:r>
            <a:rPr lang="en-US" dirty="0" smtClean="0"/>
            <a:t>?</a:t>
          </a:r>
          <a:endParaRPr lang="en-US" dirty="0"/>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tyle>
          <a:lnRef idx="1">
            <a:schemeClr val="accent2"/>
          </a:lnRef>
          <a:fillRef idx="3">
            <a:schemeClr val="accent2"/>
          </a:fillRef>
          <a:effectRef idx="2">
            <a:schemeClr val="accent2"/>
          </a:effectRef>
          <a:fontRef idx="minor">
            <a:schemeClr val="lt1"/>
          </a:fontRef>
        </dgm:style>
      </dgm:prSet>
      <dgm:spPr>
        <a:solidFill>
          <a:srgbClr val="009999"/>
        </a:solidFill>
      </dgm:spPr>
      <dgm:t>
        <a:bodyPr/>
        <a:lstStyle/>
        <a:p>
          <a:pPr rtl="0"/>
          <a:r>
            <a:rPr lang="en-US" dirty="0" smtClean="0"/>
            <a:t>What should we </a:t>
          </a:r>
          <a:r>
            <a:rPr lang="en-US" b="1" i="1" dirty="0" smtClean="0"/>
            <a:t>teach </a:t>
          </a:r>
          <a:r>
            <a:rPr lang="en-US" dirty="0" smtClean="0"/>
            <a:t>the student to do instead?</a:t>
          </a:r>
          <a:endParaRPr lang="en-US" dirty="0"/>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tyle>
          <a:lnRef idx="1">
            <a:schemeClr val="accent2"/>
          </a:lnRef>
          <a:fillRef idx="3">
            <a:schemeClr val="accent2"/>
          </a:fillRef>
          <a:effectRef idx="2">
            <a:schemeClr val="accent2"/>
          </a:effectRef>
          <a:fontRef idx="minor">
            <a:schemeClr val="lt1"/>
          </a:fontRef>
        </dgm:style>
      </dgm:prSet>
      <dgm:spPr>
        <a:solidFill>
          <a:srgbClr val="009999"/>
        </a:solidFill>
      </dgm:spPr>
      <dgm:t>
        <a:bodyPr/>
        <a:lstStyle/>
        <a:p>
          <a:pPr rtl="0"/>
          <a:r>
            <a:rPr lang="en-US" dirty="0" smtClean="0"/>
            <a:t>How do we </a:t>
          </a:r>
          <a:r>
            <a:rPr lang="en-US" b="1" i="1" dirty="0" smtClean="0"/>
            <a:t>respond </a:t>
          </a:r>
          <a:r>
            <a:rPr lang="en-US" dirty="0" smtClean="0"/>
            <a:t>to  make sure the new skill “works”?</a:t>
          </a:r>
          <a:endParaRPr lang="en-US" dirty="0"/>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t>
        <a:bodyPr/>
        <a:lstStyle/>
        <a:p>
          <a:endParaRPr lang="en-US"/>
        </a:p>
      </dgm:t>
    </dgm:pt>
    <dgm:pt modelId="{DA96B8C7-BDCC-8745-9B2D-EAAD7FDD145C}" type="pres">
      <dgm:prSet presAssocID="{A156AEF1-B32D-9042-8BE2-3D5BBC1AB577}" presName="arrow" presStyleLbl="bgShp" presStyleIdx="0" presStyleCnt="1" custLinFactNeighborX="28214" custLinFactNeighborY="25254">
        <dgm:style>
          <a:lnRef idx="1">
            <a:schemeClr val="accent2"/>
          </a:lnRef>
          <a:fillRef idx="2">
            <a:schemeClr val="accent2"/>
          </a:fillRef>
          <a:effectRef idx="1">
            <a:schemeClr val="accent2"/>
          </a:effectRef>
          <a:fontRef idx="minor">
            <a:schemeClr val="dk1"/>
          </a:fontRef>
        </dgm:style>
      </dgm:prSet>
      <dgm:spPr>
        <a:solidFill>
          <a:srgbClr val="BADDE1"/>
        </a:solidFill>
      </dgm:spPr>
      <dgm:t>
        <a:bodyPr/>
        <a:lstStyle/>
        <a:p>
          <a:endParaRPr lang="en-US"/>
        </a:p>
      </dgm:t>
    </dgm:pt>
    <dgm:pt modelId="{590ABE32-E8AB-254E-8C86-446184EA5374}" type="pres">
      <dgm:prSet presAssocID="{A156AEF1-B32D-9042-8BE2-3D5BBC1AB577}" presName="linearProcess" presStyleCnt="0"/>
      <dgm:spPr/>
      <dgm:t>
        <a:bodyPr/>
        <a:lstStyle/>
        <a:p>
          <a:endParaRPr lang="en-US"/>
        </a:p>
      </dgm:t>
    </dgm:pt>
    <dgm:pt modelId="{054043CF-2D09-FE4C-B6BA-8C7A8F4DD86F}" type="pres">
      <dgm:prSet presAssocID="{ED86E4E3-AE16-5E4E-8B95-3646250C7181}" presName="textNode" presStyleLbl="node1" presStyleIdx="0" presStyleCnt="3">
        <dgm:presLayoutVars>
          <dgm:bulletEnabled val="1"/>
        </dgm:presLayoutVars>
      </dgm:prSet>
      <dgm:spPr/>
      <dgm:t>
        <a:bodyPr/>
        <a:lstStyle/>
        <a:p>
          <a:endParaRPr lang="en-US"/>
        </a:p>
      </dgm:t>
    </dgm:pt>
    <dgm:pt modelId="{84A1A111-CFD6-FC41-8116-F3EC8AAC7E42}" type="pres">
      <dgm:prSet presAssocID="{751F2B3C-96B4-9E4E-B88A-924AB9DD6BF6}" presName="sibTrans" presStyleCnt="0"/>
      <dgm:spPr/>
      <dgm:t>
        <a:bodyPr/>
        <a:lstStyle/>
        <a:p>
          <a:endParaRPr lang="en-US"/>
        </a:p>
      </dgm:t>
    </dgm:pt>
    <dgm:pt modelId="{06A65EF5-CB1C-0A4F-853C-D31241EEF64D}" type="pres">
      <dgm:prSet presAssocID="{800436A6-0ECE-8944-8376-785ACFC0B177}" presName="textNode" presStyleLbl="node1" presStyleIdx="1" presStyleCnt="3">
        <dgm:presLayoutVars>
          <dgm:bulletEnabled val="1"/>
        </dgm:presLayoutVars>
      </dgm:prSet>
      <dgm:spPr/>
      <dgm:t>
        <a:bodyPr/>
        <a:lstStyle/>
        <a:p>
          <a:endParaRPr lang="en-US"/>
        </a:p>
      </dgm:t>
    </dgm:pt>
    <dgm:pt modelId="{943BC318-C5FB-2D47-96D2-5232ACB11E7B}" type="pres">
      <dgm:prSet presAssocID="{4A844847-E612-C84F-8525-AA54EEB6309A}" presName="sibTrans" presStyleCnt="0"/>
      <dgm:spPr/>
      <dgm:t>
        <a:bodyPr/>
        <a:lstStyle/>
        <a:p>
          <a:endParaRPr lang="en-US"/>
        </a:p>
      </dgm:t>
    </dgm:pt>
    <dgm:pt modelId="{A0866A59-B2FB-4644-B18A-C6FBC1F9B5F8}" type="pres">
      <dgm:prSet presAssocID="{93007476-6EF1-F64E-A519-1ACAF287E549}" presName="textNode" presStyleLbl="node1" presStyleIdx="2" presStyleCnt="3">
        <dgm:presLayoutVars>
          <dgm:bulletEnabled val="1"/>
        </dgm:presLayoutVars>
      </dgm:prSet>
      <dgm:spPr/>
      <dgm:t>
        <a:bodyPr/>
        <a:lstStyle/>
        <a:p>
          <a:endParaRPr lang="en-US"/>
        </a:p>
      </dgm:t>
    </dgm:pt>
  </dgm:ptLst>
  <dgm:cxnLst>
    <dgm:cxn modelId="{E4D9C944-BD05-B040-8D73-1DD7A199B31B}" type="presOf" srcId="{A156AEF1-B32D-9042-8BE2-3D5BBC1AB577}" destId="{948F76B2-BF44-C44C-BABF-4914E998AE07}" srcOrd="0" destOrd="0" presId="urn:microsoft.com/office/officeart/2005/8/layout/hProcess9"/>
    <dgm:cxn modelId="{B488EC25-A0B4-4E40-BAD0-E3312B64DC78}" type="presOf" srcId="{800436A6-0ECE-8944-8376-785ACFC0B177}" destId="{06A65EF5-CB1C-0A4F-853C-D31241EEF64D}" srcOrd="0" destOrd="0" presId="urn:microsoft.com/office/officeart/2005/8/layout/hProcess9"/>
    <dgm:cxn modelId="{AACC495E-77AE-1D41-8A15-9AF30808939D}" type="presOf" srcId="{ED86E4E3-AE16-5E4E-8B95-3646250C7181}" destId="{054043CF-2D09-FE4C-B6BA-8C7A8F4DD86F}" srcOrd="0" destOrd="0" presId="urn:microsoft.com/office/officeart/2005/8/layout/hProcess9"/>
    <dgm:cxn modelId="{66F88648-8744-EB4E-BFB9-4E53F0F4A518}" srcId="{A156AEF1-B32D-9042-8BE2-3D5BBC1AB577}" destId="{ED86E4E3-AE16-5E4E-8B95-3646250C7181}" srcOrd="0" destOrd="0" parTransId="{998183D5-D188-B440-94D0-4A1B2A164777}" sibTransId="{751F2B3C-96B4-9E4E-B88A-924AB9DD6BF6}"/>
    <dgm:cxn modelId="{41232863-A83C-5B4F-83F1-D0812478D202}" srcId="{A156AEF1-B32D-9042-8BE2-3D5BBC1AB577}" destId="{800436A6-0ECE-8944-8376-785ACFC0B177}" srcOrd="1" destOrd="0" parTransId="{F33A4410-67BE-7145-9E2B-39F6B920EDF8}" sibTransId="{4A844847-E612-C84F-8525-AA54EEB6309A}"/>
    <dgm:cxn modelId="{F4264243-9736-064D-8288-1F2D4B82A19A}" type="presOf" srcId="{93007476-6EF1-F64E-A519-1ACAF287E549}" destId="{A0866A59-B2FB-4644-B18A-C6FBC1F9B5F8}"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017B8680-7D8D-F947-B7C0-4CC0B4D0D96A}" type="presParOf" srcId="{948F76B2-BF44-C44C-BABF-4914E998AE07}" destId="{DA96B8C7-BDCC-8745-9B2D-EAAD7FDD145C}" srcOrd="0" destOrd="0" presId="urn:microsoft.com/office/officeart/2005/8/layout/hProcess9"/>
    <dgm:cxn modelId="{9E987C1B-3838-294B-B81F-CCAD644457BF}" type="presParOf" srcId="{948F76B2-BF44-C44C-BABF-4914E998AE07}" destId="{590ABE32-E8AB-254E-8C86-446184EA5374}" srcOrd="1" destOrd="0" presId="urn:microsoft.com/office/officeart/2005/8/layout/hProcess9"/>
    <dgm:cxn modelId="{E3BDA5CC-C814-364C-87E1-D60B82507079}" type="presParOf" srcId="{590ABE32-E8AB-254E-8C86-446184EA5374}" destId="{054043CF-2D09-FE4C-B6BA-8C7A8F4DD86F}" srcOrd="0" destOrd="0" presId="urn:microsoft.com/office/officeart/2005/8/layout/hProcess9"/>
    <dgm:cxn modelId="{C4BED0D9-3A08-E84D-ABB4-D63DFB1653AD}" type="presParOf" srcId="{590ABE32-E8AB-254E-8C86-446184EA5374}" destId="{84A1A111-CFD6-FC41-8116-F3EC8AAC7E42}" srcOrd="1" destOrd="0" presId="urn:microsoft.com/office/officeart/2005/8/layout/hProcess9"/>
    <dgm:cxn modelId="{5A99A044-409C-EF4F-BBC6-192897C7481D}" type="presParOf" srcId="{590ABE32-E8AB-254E-8C86-446184EA5374}" destId="{06A65EF5-CB1C-0A4F-853C-D31241EEF64D}" srcOrd="2" destOrd="0" presId="urn:microsoft.com/office/officeart/2005/8/layout/hProcess9"/>
    <dgm:cxn modelId="{B9F688E3-8C21-3044-BE94-D418FD70FCF0}" type="presParOf" srcId="{590ABE32-E8AB-254E-8C86-446184EA5374}" destId="{943BC318-C5FB-2D47-96D2-5232ACB11E7B}" srcOrd="3" destOrd="0" presId="urn:microsoft.com/office/officeart/2005/8/layout/hProcess9"/>
    <dgm:cxn modelId="{10DB995B-82D8-7F48-ADA0-11BFE8685CA4}"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AE23804-AA22-413E-A650-4AD384A7A290}" type="doc">
      <dgm:prSet loTypeId="urn:microsoft.com/office/officeart/2005/8/layout/radial1" loCatId="relationship" qsTypeId="urn:microsoft.com/office/officeart/2005/8/quickstyle/simple1" qsCatId="simple" csTypeId="urn:microsoft.com/office/officeart/2005/8/colors/accent2_4" csCatId="accent2" phldr="1"/>
      <dgm:spPr/>
    </dgm:pt>
    <dgm:pt modelId="{DBAE8ED5-C5FE-41C5-A4CE-E1899CDAE84F}">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effectLst/>
              <a:latin typeface="Calibri" pitchFamily="34" charset="0"/>
              <a:ea typeface="ＭＳ Ｐゴシック" pitchFamily="34" charset="-128"/>
            </a:rPr>
            <a:t>Coaching Roles</a:t>
          </a:r>
          <a:endParaRPr kumimoji="0" lang="en-US" sz="2000" b="0" i="0" u="none" strike="noStrike" cap="none" normalizeH="0" baseline="0" dirty="0" smtClean="0">
            <a:ln/>
            <a:effectLst/>
            <a:latin typeface="Times New Roman" pitchFamily="18" charset="0"/>
            <a:ea typeface="ＭＳ Ｐゴシック" pitchFamily="34" charset="-128"/>
          </a:endParaRPr>
        </a:p>
      </dgm:t>
    </dgm:pt>
    <dgm:pt modelId="{2409F828-3769-48CB-976D-AADB4D2DC677}" type="parTrans" cxnId="{78615DB5-63E8-45D0-8C24-6F33EDA6AD0B}">
      <dgm:prSet/>
      <dgm:spPr/>
      <dgm:t>
        <a:bodyPr/>
        <a:lstStyle/>
        <a:p>
          <a:endParaRPr lang="en-US" sz="1600"/>
        </a:p>
      </dgm:t>
    </dgm:pt>
    <dgm:pt modelId="{7D44C7D2-9E4F-4B2E-87F3-64231A6E6CAB}" type="sibTrans" cxnId="{78615DB5-63E8-45D0-8C24-6F33EDA6AD0B}">
      <dgm:prSet/>
      <dgm:spPr/>
      <dgm:t>
        <a:bodyPr/>
        <a:lstStyle/>
        <a:p>
          <a:endParaRPr lang="en-US" sz="1600"/>
        </a:p>
      </dgm:t>
    </dgm:pt>
    <dgm:pt modelId="{018B2EDC-A0B6-419C-AFE8-D4D96D31C637}">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effectLst/>
              <a:latin typeface="Calibri" pitchFamily="34" charset="0"/>
              <a:ea typeface="ＭＳ Ｐゴシック" pitchFamily="34" charset="-128"/>
            </a:rPr>
            <a:t>Facilitate</a:t>
          </a:r>
          <a:endParaRPr kumimoji="0" lang="en-US" sz="1800" b="0" i="0" u="none" strike="noStrike"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effectLst/>
            <a:latin typeface="Times New Roman" pitchFamily="18" charset="0"/>
            <a:ea typeface="ＭＳ Ｐゴシック" pitchFamily="34" charset="-128"/>
          </a:endParaRPr>
        </a:p>
      </dgm:t>
    </dgm:pt>
    <dgm:pt modelId="{0D0FA7B1-E964-46C4-9874-8C5B615B00FF}" type="parTrans" cxnId="{AF97A4BF-D278-4C24-BED4-F0A8DACA83E6}">
      <dgm:prSet custT="1"/>
      <dgm:spPr/>
      <dgm:t>
        <a:bodyPr/>
        <a:lstStyle/>
        <a:p>
          <a:endParaRPr lang="en-US" sz="400"/>
        </a:p>
      </dgm:t>
    </dgm:pt>
    <dgm:pt modelId="{D1FDC9FD-5AFA-4F64-A096-467E4557B8BF}" type="sibTrans" cxnId="{AF97A4BF-D278-4C24-BED4-F0A8DACA83E6}">
      <dgm:prSet/>
      <dgm:spPr/>
      <dgm:t>
        <a:bodyPr/>
        <a:lstStyle/>
        <a:p>
          <a:endParaRPr lang="en-US" sz="1600"/>
        </a:p>
      </dgm:t>
    </dgm:pt>
    <dgm:pt modelId="{8B9D2A4D-677C-4B25-88FA-E6A9723D466E}">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effectLst/>
              <a:latin typeface="Calibri" pitchFamily="34" charset="0"/>
              <a:ea typeface="ＭＳ Ｐゴシック" pitchFamily="34" charset="-128"/>
            </a:rPr>
            <a:t>Content Knowledge</a:t>
          </a:r>
          <a:endParaRPr kumimoji="0" lang="en-US" sz="1800" b="0" i="0" u="none" strike="noStrike" cap="none" normalizeH="0" baseline="0" dirty="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effectLst/>
            <a:latin typeface="Times New Roman" pitchFamily="18" charset="0"/>
            <a:ea typeface="ＭＳ Ｐゴシック" pitchFamily="34" charset="-128"/>
          </a:endParaRPr>
        </a:p>
      </dgm:t>
    </dgm:pt>
    <dgm:pt modelId="{75AC7514-58D5-4ED0-BA97-B1BABC01E375}" type="parTrans" cxnId="{F35D20EC-AA0C-4CF7-B2B4-5E6C529F9431}">
      <dgm:prSet custT="1"/>
      <dgm:spPr/>
      <dgm:t>
        <a:bodyPr/>
        <a:lstStyle/>
        <a:p>
          <a:endParaRPr lang="en-US" sz="400"/>
        </a:p>
      </dgm:t>
    </dgm:pt>
    <dgm:pt modelId="{F516BDE4-F594-4E63-9016-89BA9349B72C}" type="sibTrans" cxnId="{F35D20EC-AA0C-4CF7-B2B4-5E6C529F9431}">
      <dgm:prSet/>
      <dgm:spPr/>
      <dgm:t>
        <a:bodyPr/>
        <a:lstStyle/>
        <a:p>
          <a:endParaRPr lang="en-US" sz="1600"/>
        </a:p>
      </dgm:t>
    </dgm:pt>
    <dgm:pt modelId="{2730A294-8234-45A7-A653-C8146CA8902E}">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effectLst/>
              <a:latin typeface="Calibri" pitchFamily="34" charset="0"/>
              <a:ea typeface="ＭＳ Ｐゴシック" pitchFamily="34" charset="-128"/>
            </a:rPr>
            <a:t>Communicate</a:t>
          </a:r>
          <a:endParaRPr kumimoji="0" lang="en-US" sz="1800" b="0" i="0" u="none" strike="noStrike"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effectLst/>
            <a:latin typeface="Times New Roman" pitchFamily="18" charset="0"/>
            <a:ea typeface="ＭＳ Ｐゴシック" pitchFamily="34" charset="-128"/>
          </a:endParaRPr>
        </a:p>
      </dgm:t>
    </dgm:pt>
    <dgm:pt modelId="{64B6A9E9-CA22-4B66-8283-965AB3FD5CDD}" type="parTrans" cxnId="{30085088-7C74-4554-BED5-BE54BBC03DBD}">
      <dgm:prSet custT="1"/>
      <dgm:spPr/>
      <dgm:t>
        <a:bodyPr/>
        <a:lstStyle/>
        <a:p>
          <a:endParaRPr lang="en-US" sz="400"/>
        </a:p>
      </dgm:t>
    </dgm:pt>
    <dgm:pt modelId="{C97C2E40-C88E-4F2B-9C05-D73A4D66BCD4}" type="sibTrans" cxnId="{30085088-7C74-4554-BED5-BE54BBC03DBD}">
      <dgm:prSet/>
      <dgm:spPr/>
      <dgm:t>
        <a:bodyPr/>
        <a:lstStyle/>
        <a:p>
          <a:endParaRPr lang="en-US" sz="1600"/>
        </a:p>
      </dgm:t>
    </dgm:pt>
    <dgm:pt modelId="{ACC3CF3B-C244-4340-822B-6278FD1F305D}" type="pres">
      <dgm:prSet presAssocID="{FAE23804-AA22-413E-A650-4AD384A7A290}" presName="cycle" presStyleCnt="0">
        <dgm:presLayoutVars>
          <dgm:chMax val="1"/>
          <dgm:dir/>
          <dgm:animLvl val="ctr"/>
          <dgm:resizeHandles val="exact"/>
        </dgm:presLayoutVars>
      </dgm:prSet>
      <dgm:spPr/>
    </dgm:pt>
    <dgm:pt modelId="{015E76EF-D3BB-417B-B665-08118B7A04C3}" type="pres">
      <dgm:prSet presAssocID="{DBAE8ED5-C5FE-41C5-A4CE-E1899CDAE84F}" presName="centerShape" presStyleLbl="node0" presStyleIdx="0" presStyleCnt="1"/>
      <dgm:spPr/>
      <dgm:t>
        <a:bodyPr/>
        <a:lstStyle/>
        <a:p>
          <a:endParaRPr lang="en-US"/>
        </a:p>
      </dgm:t>
    </dgm:pt>
    <dgm:pt modelId="{9AB71A95-54C5-4683-A336-33D727872654}" type="pres">
      <dgm:prSet presAssocID="{0D0FA7B1-E964-46C4-9874-8C5B615B00FF}" presName="Name9" presStyleLbl="parChTrans1D2" presStyleIdx="0" presStyleCnt="3"/>
      <dgm:spPr/>
      <dgm:t>
        <a:bodyPr/>
        <a:lstStyle/>
        <a:p>
          <a:endParaRPr lang="en-US"/>
        </a:p>
      </dgm:t>
    </dgm:pt>
    <dgm:pt modelId="{EC6F0807-5D0D-4C6D-AAF8-675AE5D9EAEC}" type="pres">
      <dgm:prSet presAssocID="{0D0FA7B1-E964-46C4-9874-8C5B615B00FF}" presName="connTx" presStyleLbl="parChTrans1D2" presStyleIdx="0" presStyleCnt="3"/>
      <dgm:spPr/>
      <dgm:t>
        <a:bodyPr/>
        <a:lstStyle/>
        <a:p>
          <a:endParaRPr lang="en-US"/>
        </a:p>
      </dgm:t>
    </dgm:pt>
    <dgm:pt modelId="{ACF4FA95-2A1F-4693-BD9D-58F903D4801E}" type="pres">
      <dgm:prSet presAssocID="{018B2EDC-A0B6-419C-AFE8-D4D96D31C637}" presName="node" presStyleLbl="node1" presStyleIdx="0" presStyleCnt="3" custScaleX="112179">
        <dgm:presLayoutVars>
          <dgm:bulletEnabled val="1"/>
        </dgm:presLayoutVars>
      </dgm:prSet>
      <dgm:spPr/>
      <dgm:t>
        <a:bodyPr/>
        <a:lstStyle/>
        <a:p>
          <a:endParaRPr lang="en-US"/>
        </a:p>
      </dgm:t>
    </dgm:pt>
    <dgm:pt modelId="{18E66A00-ACB2-44B6-B92C-A48B43CC7078}" type="pres">
      <dgm:prSet presAssocID="{75AC7514-58D5-4ED0-BA97-B1BABC01E375}" presName="Name9" presStyleLbl="parChTrans1D2" presStyleIdx="1" presStyleCnt="3"/>
      <dgm:spPr/>
      <dgm:t>
        <a:bodyPr/>
        <a:lstStyle/>
        <a:p>
          <a:endParaRPr lang="en-US"/>
        </a:p>
      </dgm:t>
    </dgm:pt>
    <dgm:pt modelId="{9616E30C-D7C6-41FE-83A4-4AADB2962D0F}" type="pres">
      <dgm:prSet presAssocID="{75AC7514-58D5-4ED0-BA97-B1BABC01E375}" presName="connTx" presStyleLbl="parChTrans1D2" presStyleIdx="1" presStyleCnt="3"/>
      <dgm:spPr/>
      <dgm:t>
        <a:bodyPr/>
        <a:lstStyle/>
        <a:p>
          <a:endParaRPr lang="en-US"/>
        </a:p>
      </dgm:t>
    </dgm:pt>
    <dgm:pt modelId="{5744B105-91D1-4B33-9B9C-CAF3CB2CCCCF}" type="pres">
      <dgm:prSet presAssocID="{8B9D2A4D-677C-4B25-88FA-E6A9723D466E}" presName="node" presStyleLbl="node1" presStyleIdx="1" presStyleCnt="3" custScaleX="112179">
        <dgm:presLayoutVars>
          <dgm:bulletEnabled val="1"/>
        </dgm:presLayoutVars>
      </dgm:prSet>
      <dgm:spPr/>
      <dgm:t>
        <a:bodyPr/>
        <a:lstStyle/>
        <a:p>
          <a:endParaRPr lang="en-US"/>
        </a:p>
      </dgm:t>
    </dgm:pt>
    <dgm:pt modelId="{37D887C4-F113-468D-B743-6E9DA74D9510}" type="pres">
      <dgm:prSet presAssocID="{64B6A9E9-CA22-4B66-8283-965AB3FD5CDD}" presName="Name9" presStyleLbl="parChTrans1D2" presStyleIdx="2" presStyleCnt="3"/>
      <dgm:spPr/>
      <dgm:t>
        <a:bodyPr/>
        <a:lstStyle/>
        <a:p>
          <a:endParaRPr lang="en-US"/>
        </a:p>
      </dgm:t>
    </dgm:pt>
    <dgm:pt modelId="{9FC41B70-68E7-4EA4-AA11-F0AF603D3DE4}" type="pres">
      <dgm:prSet presAssocID="{64B6A9E9-CA22-4B66-8283-965AB3FD5CDD}" presName="connTx" presStyleLbl="parChTrans1D2" presStyleIdx="2" presStyleCnt="3"/>
      <dgm:spPr/>
      <dgm:t>
        <a:bodyPr/>
        <a:lstStyle/>
        <a:p>
          <a:endParaRPr lang="en-US"/>
        </a:p>
      </dgm:t>
    </dgm:pt>
    <dgm:pt modelId="{A653CDA3-502D-47DA-AFF3-B32994D7377C}" type="pres">
      <dgm:prSet presAssocID="{2730A294-8234-45A7-A653-C8146CA8902E}" presName="node" presStyleLbl="node1" presStyleIdx="2" presStyleCnt="3" custScaleX="112179">
        <dgm:presLayoutVars>
          <dgm:bulletEnabled val="1"/>
        </dgm:presLayoutVars>
      </dgm:prSet>
      <dgm:spPr/>
      <dgm:t>
        <a:bodyPr/>
        <a:lstStyle/>
        <a:p>
          <a:endParaRPr lang="en-US"/>
        </a:p>
      </dgm:t>
    </dgm:pt>
  </dgm:ptLst>
  <dgm:cxnLst>
    <dgm:cxn modelId="{4BC1D4A9-956F-0940-8F66-6513A4FA5395}" type="presOf" srcId="{64B6A9E9-CA22-4B66-8283-965AB3FD5CDD}" destId="{9FC41B70-68E7-4EA4-AA11-F0AF603D3DE4}" srcOrd="1" destOrd="0" presId="urn:microsoft.com/office/officeart/2005/8/layout/radial1"/>
    <dgm:cxn modelId="{30085088-7C74-4554-BED5-BE54BBC03DBD}" srcId="{DBAE8ED5-C5FE-41C5-A4CE-E1899CDAE84F}" destId="{2730A294-8234-45A7-A653-C8146CA8902E}" srcOrd="2" destOrd="0" parTransId="{64B6A9E9-CA22-4B66-8283-965AB3FD5CDD}" sibTransId="{C97C2E40-C88E-4F2B-9C05-D73A4D66BCD4}"/>
    <dgm:cxn modelId="{2DE18175-634F-764D-A71E-31E9379C8E82}" type="presOf" srcId="{FAE23804-AA22-413E-A650-4AD384A7A290}" destId="{ACC3CF3B-C244-4340-822B-6278FD1F305D}" srcOrd="0" destOrd="0" presId="urn:microsoft.com/office/officeart/2005/8/layout/radial1"/>
    <dgm:cxn modelId="{AF97A4BF-D278-4C24-BED4-F0A8DACA83E6}" srcId="{DBAE8ED5-C5FE-41C5-A4CE-E1899CDAE84F}" destId="{018B2EDC-A0B6-419C-AFE8-D4D96D31C637}" srcOrd="0" destOrd="0" parTransId="{0D0FA7B1-E964-46C4-9874-8C5B615B00FF}" sibTransId="{D1FDC9FD-5AFA-4F64-A096-467E4557B8BF}"/>
    <dgm:cxn modelId="{E93BCC20-477A-8642-B758-4A22D05AE92A}" type="presOf" srcId="{0D0FA7B1-E964-46C4-9874-8C5B615B00FF}" destId="{9AB71A95-54C5-4683-A336-33D727872654}" srcOrd="0" destOrd="0" presId="urn:microsoft.com/office/officeart/2005/8/layout/radial1"/>
    <dgm:cxn modelId="{16F90191-580D-F748-A299-63BB3769892C}" type="presOf" srcId="{0D0FA7B1-E964-46C4-9874-8C5B615B00FF}" destId="{EC6F0807-5D0D-4C6D-AAF8-675AE5D9EAEC}" srcOrd="1" destOrd="0" presId="urn:microsoft.com/office/officeart/2005/8/layout/radial1"/>
    <dgm:cxn modelId="{F35D20EC-AA0C-4CF7-B2B4-5E6C529F9431}" srcId="{DBAE8ED5-C5FE-41C5-A4CE-E1899CDAE84F}" destId="{8B9D2A4D-677C-4B25-88FA-E6A9723D466E}" srcOrd="1" destOrd="0" parTransId="{75AC7514-58D5-4ED0-BA97-B1BABC01E375}" sibTransId="{F516BDE4-F594-4E63-9016-89BA9349B72C}"/>
    <dgm:cxn modelId="{A115B3A5-3589-3346-B139-D196DC05A1D3}" type="presOf" srcId="{75AC7514-58D5-4ED0-BA97-B1BABC01E375}" destId="{9616E30C-D7C6-41FE-83A4-4AADB2962D0F}" srcOrd="1" destOrd="0" presId="urn:microsoft.com/office/officeart/2005/8/layout/radial1"/>
    <dgm:cxn modelId="{5470643D-3B78-E24D-97B4-CAC1E6432C0C}" type="presOf" srcId="{018B2EDC-A0B6-419C-AFE8-D4D96D31C637}" destId="{ACF4FA95-2A1F-4693-BD9D-58F903D4801E}" srcOrd="0" destOrd="0" presId="urn:microsoft.com/office/officeart/2005/8/layout/radial1"/>
    <dgm:cxn modelId="{78615DB5-63E8-45D0-8C24-6F33EDA6AD0B}" srcId="{FAE23804-AA22-413E-A650-4AD384A7A290}" destId="{DBAE8ED5-C5FE-41C5-A4CE-E1899CDAE84F}" srcOrd="0" destOrd="0" parTransId="{2409F828-3769-48CB-976D-AADB4D2DC677}" sibTransId="{7D44C7D2-9E4F-4B2E-87F3-64231A6E6CAB}"/>
    <dgm:cxn modelId="{AE49F0BB-1E7B-AA43-AD42-0C3B2927E2F8}" type="presOf" srcId="{64B6A9E9-CA22-4B66-8283-965AB3FD5CDD}" destId="{37D887C4-F113-468D-B743-6E9DA74D9510}" srcOrd="0" destOrd="0" presId="urn:microsoft.com/office/officeart/2005/8/layout/radial1"/>
    <dgm:cxn modelId="{902D9405-D5FF-8A40-9D27-AFA260283C74}" type="presOf" srcId="{DBAE8ED5-C5FE-41C5-A4CE-E1899CDAE84F}" destId="{015E76EF-D3BB-417B-B665-08118B7A04C3}" srcOrd="0" destOrd="0" presId="urn:microsoft.com/office/officeart/2005/8/layout/radial1"/>
    <dgm:cxn modelId="{A1994B53-B1ED-C241-BA10-264E112B0EE4}" type="presOf" srcId="{75AC7514-58D5-4ED0-BA97-B1BABC01E375}" destId="{18E66A00-ACB2-44B6-B92C-A48B43CC7078}" srcOrd="0" destOrd="0" presId="urn:microsoft.com/office/officeart/2005/8/layout/radial1"/>
    <dgm:cxn modelId="{5B5434BA-CFCF-CC41-8803-E7A51DEF2B1D}" type="presOf" srcId="{2730A294-8234-45A7-A653-C8146CA8902E}" destId="{A653CDA3-502D-47DA-AFF3-B32994D7377C}" srcOrd="0" destOrd="0" presId="urn:microsoft.com/office/officeart/2005/8/layout/radial1"/>
    <dgm:cxn modelId="{443E70D7-B28A-1547-BDD0-FC0E9E5CDA39}" type="presOf" srcId="{8B9D2A4D-677C-4B25-88FA-E6A9723D466E}" destId="{5744B105-91D1-4B33-9B9C-CAF3CB2CCCCF}" srcOrd="0" destOrd="0" presId="urn:microsoft.com/office/officeart/2005/8/layout/radial1"/>
    <dgm:cxn modelId="{60161983-3A2F-C54D-8D67-118C2438015B}" type="presParOf" srcId="{ACC3CF3B-C244-4340-822B-6278FD1F305D}" destId="{015E76EF-D3BB-417B-B665-08118B7A04C3}" srcOrd="0" destOrd="0" presId="urn:microsoft.com/office/officeart/2005/8/layout/radial1"/>
    <dgm:cxn modelId="{7B9C31E8-81F4-C049-A423-55396F5B2D29}" type="presParOf" srcId="{ACC3CF3B-C244-4340-822B-6278FD1F305D}" destId="{9AB71A95-54C5-4683-A336-33D727872654}" srcOrd="1" destOrd="0" presId="urn:microsoft.com/office/officeart/2005/8/layout/radial1"/>
    <dgm:cxn modelId="{77DD1286-0D60-F544-BFA6-E5BF6B19B0C7}" type="presParOf" srcId="{9AB71A95-54C5-4683-A336-33D727872654}" destId="{EC6F0807-5D0D-4C6D-AAF8-675AE5D9EAEC}" srcOrd="0" destOrd="0" presId="urn:microsoft.com/office/officeart/2005/8/layout/radial1"/>
    <dgm:cxn modelId="{FA64A695-41A4-8843-AD69-A4D826942FAA}" type="presParOf" srcId="{ACC3CF3B-C244-4340-822B-6278FD1F305D}" destId="{ACF4FA95-2A1F-4693-BD9D-58F903D4801E}" srcOrd="2" destOrd="0" presId="urn:microsoft.com/office/officeart/2005/8/layout/radial1"/>
    <dgm:cxn modelId="{8838AD7B-CF1B-8F4B-881E-119E75501837}" type="presParOf" srcId="{ACC3CF3B-C244-4340-822B-6278FD1F305D}" destId="{18E66A00-ACB2-44B6-B92C-A48B43CC7078}" srcOrd="3" destOrd="0" presId="urn:microsoft.com/office/officeart/2005/8/layout/radial1"/>
    <dgm:cxn modelId="{42ECC4B6-3668-BE45-9803-2BDE05E0A4EF}" type="presParOf" srcId="{18E66A00-ACB2-44B6-B92C-A48B43CC7078}" destId="{9616E30C-D7C6-41FE-83A4-4AADB2962D0F}" srcOrd="0" destOrd="0" presId="urn:microsoft.com/office/officeart/2005/8/layout/radial1"/>
    <dgm:cxn modelId="{F1BEBA17-8CED-6F49-9602-1C0A3FA747F4}" type="presParOf" srcId="{ACC3CF3B-C244-4340-822B-6278FD1F305D}" destId="{5744B105-91D1-4B33-9B9C-CAF3CB2CCCCF}" srcOrd="4" destOrd="0" presId="urn:microsoft.com/office/officeart/2005/8/layout/radial1"/>
    <dgm:cxn modelId="{5242907A-0C5C-AE4F-AEA9-B61C2F0B526C}" type="presParOf" srcId="{ACC3CF3B-C244-4340-822B-6278FD1F305D}" destId="{37D887C4-F113-468D-B743-6E9DA74D9510}" srcOrd="5" destOrd="0" presId="urn:microsoft.com/office/officeart/2005/8/layout/radial1"/>
    <dgm:cxn modelId="{22740A04-6BB6-944A-91F8-C75FE7CA9AD7}" type="presParOf" srcId="{37D887C4-F113-468D-B743-6E9DA74D9510}" destId="{9FC41B70-68E7-4EA4-AA11-F0AF603D3DE4}" srcOrd="0" destOrd="0" presId="urn:microsoft.com/office/officeart/2005/8/layout/radial1"/>
    <dgm:cxn modelId="{00A70572-72C5-774A-BD5A-F1A65E1B8CA7}" type="presParOf" srcId="{ACC3CF3B-C244-4340-822B-6278FD1F305D}" destId="{A653CDA3-502D-47DA-AFF3-B32994D7377C}"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E23804-AA22-413E-A650-4AD384A7A290}" type="doc">
      <dgm:prSet loTypeId="urn:microsoft.com/office/officeart/2005/8/layout/radial1" loCatId="relationship" qsTypeId="urn:microsoft.com/office/officeart/2005/8/quickstyle/simple1" qsCatId="simple" csTypeId="urn:microsoft.com/office/officeart/2005/8/colors/accent2_4" csCatId="accent2" phldr="1"/>
      <dgm:spPr/>
    </dgm:pt>
    <dgm:pt modelId="{DBAE8ED5-C5FE-41C5-A4CE-E1899CDAE84F}">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effectLst/>
              <a:latin typeface="Calibri" pitchFamily="34" charset="0"/>
              <a:ea typeface="ＭＳ Ｐゴシック" pitchFamily="34" charset="-128"/>
            </a:rPr>
            <a:t>Coaching Roles</a:t>
          </a:r>
          <a:endParaRPr kumimoji="0" lang="en-US" sz="2000" b="0" i="0" u="none" strike="noStrike" cap="none" normalizeH="0" baseline="0" dirty="0" smtClean="0">
            <a:ln/>
            <a:effectLst/>
            <a:latin typeface="Times New Roman" pitchFamily="18" charset="0"/>
            <a:ea typeface="ＭＳ Ｐゴシック" pitchFamily="34" charset="-128"/>
          </a:endParaRPr>
        </a:p>
      </dgm:t>
    </dgm:pt>
    <dgm:pt modelId="{2409F828-3769-48CB-976D-AADB4D2DC677}" type="parTrans" cxnId="{78615DB5-63E8-45D0-8C24-6F33EDA6AD0B}">
      <dgm:prSet/>
      <dgm:spPr/>
      <dgm:t>
        <a:bodyPr/>
        <a:lstStyle/>
        <a:p>
          <a:endParaRPr lang="en-US" sz="1600"/>
        </a:p>
      </dgm:t>
    </dgm:pt>
    <dgm:pt modelId="{7D44C7D2-9E4F-4B2E-87F3-64231A6E6CAB}" type="sibTrans" cxnId="{78615DB5-63E8-45D0-8C24-6F33EDA6AD0B}">
      <dgm:prSet/>
      <dgm:spPr/>
      <dgm:t>
        <a:bodyPr/>
        <a:lstStyle/>
        <a:p>
          <a:endParaRPr lang="en-US" sz="1600"/>
        </a:p>
      </dgm:t>
    </dgm:pt>
    <dgm:pt modelId="{018B2EDC-A0B6-419C-AFE8-D4D96D31C637}">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effectLst/>
              <a:latin typeface="Calibri" pitchFamily="34" charset="0"/>
              <a:ea typeface="ＭＳ Ｐゴシック" pitchFamily="34" charset="-128"/>
            </a:rPr>
            <a:t>Facilitate</a:t>
          </a:r>
          <a:endParaRPr kumimoji="0" lang="en-US" sz="1800" b="0" i="0" u="none" strike="noStrike"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effectLst/>
            <a:latin typeface="Times New Roman" pitchFamily="18" charset="0"/>
            <a:ea typeface="ＭＳ Ｐゴシック" pitchFamily="34" charset="-128"/>
          </a:endParaRPr>
        </a:p>
      </dgm:t>
    </dgm:pt>
    <dgm:pt modelId="{0D0FA7B1-E964-46C4-9874-8C5B615B00FF}" type="parTrans" cxnId="{AF97A4BF-D278-4C24-BED4-F0A8DACA83E6}">
      <dgm:prSet custT="1"/>
      <dgm:spPr/>
      <dgm:t>
        <a:bodyPr/>
        <a:lstStyle/>
        <a:p>
          <a:endParaRPr lang="en-US" sz="400"/>
        </a:p>
      </dgm:t>
    </dgm:pt>
    <dgm:pt modelId="{D1FDC9FD-5AFA-4F64-A096-467E4557B8BF}" type="sibTrans" cxnId="{AF97A4BF-D278-4C24-BED4-F0A8DACA83E6}">
      <dgm:prSet/>
      <dgm:spPr/>
      <dgm:t>
        <a:bodyPr/>
        <a:lstStyle/>
        <a:p>
          <a:endParaRPr lang="en-US" sz="1600"/>
        </a:p>
      </dgm:t>
    </dgm:pt>
    <dgm:pt modelId="{8B9D2A4D-677C-4B25-88FA-E6A9723D466E}">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effectLst/>
              <a:latin typeface="Calibri" pitchFamily="34" charset="0"/>
              <a:ea typeface="ＭＳ Ｐゴシック" pitchFamily="34" charset="-128"/>
            </a:rPr>
            <a:t>Content Knowledge</a:t>
          </a:r>
          <a:endParaRPr kumimoji="0" lang="en-US" sz="1800" b="0" i="0" u="none" strike="noStrike" cap="none" normalizeH="0" baseline="0" dirty="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effectLst/>
            <a:latin typeface="Times New Roman" pitchFamily="18" charset="0"/>
            <a:ea typeface="ＭＳ Ｐゴシック" pitchFamily="34" charset="-128"/>
          </a:endParaRPr>
        </a:p>
      </dgm:t>
    </dgm:pt>
    <dgm:pt modelId="{75AC7514-58D5-4ED0-BA97-B1BABC01E375}" type="parTrans" cxnId="{F35D20EC-AA0C-4CF7-B2B4-5E6C529F9431}">
      <dgm:prSet custT="1"/>
      <dgm:spPr/>
      <dgm:t>
        <a:bodyPr/>
        <a:lstStyle/>
        <a:p>
          <a:endParaRPr lang="en-US" sz="400"/>
        </a:p>
      </dgm:t>
    </dgm:pt>
    <dgm:pt modelId="{F516BDE4-F594-4E63-9016-89BA9349B72C}" type="sibTrans" cxnId="{F35D20EC-AA0C-4CF7-B2B4-5E6C529F9431}">
      <dgm:prSet/>
      <dgm:spPr/>
      <dgm:t>
        <a:bodyPr/>
        <a:lstStyle/>
        <a:p>
          <a:endParaRPr lang="en-US" sz="1600"/>
        </a:p>
      </dgm:t>
    </dgm:pt>
    <dgm:pt modelId="{2730A294-8234-45A7-A653-C8146CA8902E}">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smtClean="0">
              <a:ln/>
              <a:effectLst/>
              <a:latin typeface="Calibri" pitchFamily="34" charset="0"/>
              <a:ea typeface="ＭＳ Ｐゴシック" pitchFamily="34" charset="-128"/>
            </a:rPr>
            <a:t>Communicate</a:t>
          </a:r>
          <a:endParaRPr kumimoji="0" lang="en-US" sz="1800" b="0" i="0" u="none" strike="noStrike"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effectLst/>
            <a:latin typeface="Times New Roman" pitchFamily="18" charset="0"/>
            <a:ea typeface="ＭＳ Ｐゴシック" pitchFamily="34" charset="-128"/>
          </a:endParaRPr>
        </a:p>
      </dgm:t>
    </dgm:pt>
    <dgm:pt modelId="{64B6A9E9-CA22-4B66-8283-965AB3FD5CDD}" type="parTrans" cxnId="{30085088-7C74-4554-BED5-BE54BBC03DBD}">
      <dgm:prSet custT="1"/>
      <dgm:spPr/>
      <dgm:t>
        <a:bodyPr/>
        <a:lstStyle/>
        <a:p>
          <a:endParaRPr lang="en-US" sz="400"/>
        </a:p>
      </dgm:t>
    </dgm:pt>
    <dgm:pt modelId="{C97C2E40-C88E-4F2B-9C05-D73A4D66BCD4}" type="sibTrans" cxnId="{30085088-7C74-4554-BED5-BE54BBC03DBD}">
      <dgm:prSet/>
      <dgm:spPr/>
      <dgm:t>
        <a:bodyPr/>
        <a:lstStyle/>
        <a:p>
          <a:endParaRPr lang="en-US" sz="1600"/>
        </a:p>
      </dgm:t>
    </dgm:pt>
    <dgm:pt modelId="{ACC3CF3B-C244-4340-822B-6278FD1F305D}" type="pres">
      <dgm:prSet presAssocID="{FAE23804-AA22-413E-A650-4AD384A7A290}" presName="cycle" presStyleCnt="0">
        <dgm:presLayoutVars>
          <dgm:chMax val="1"/>
          <dgm:dir/>
          <dgm:animLvl val="ctr"/>
          <dgm:resizeHandles val="exact"/>
        </dgm:presLayoutVars>
      </dgm:prSet>
      <dgm:spPr/>
    </dgm:pt>
    <dgm:pt modelId="{015E76EF-D3BB-417B-B665-08118B7A04C3}" type="pres">
      <dgm:prSet presAssocID="{DBAE8ED5-C5FE-41C5-A4CE-E1899CDAE84F}" presName="centerShape" presStyleLbl="node0" presStyleIdx="0" presStyleCnt="1"/>
      <dgm:spPr/>
      <dgm:t>
        <a:bodyPr/>
        <a:lstStyle/>
        <a:p>
          <a:endParaRPr lang="en-US"/>
        </a:p>
      </dgm:t>
    </dgm:pt>
    <dgm:pt modelId="{9AB71A95-54C5-4683-A336-33D727872654}" type="pres">
      <dgm:prSet presAssocID="{0D0FA7B1-E964-46C4-9874-8C5B615B00FF}" presName="Name9" presStyleLbl="parChTrans1D2" presStyleIdx="0" presStyleCnt="3"/>
      <dgm:spPr/>
      <dgm:t>
        <a:bodyPr/>
        <a:lstStyle/>
        <a:p>
          <a:endParaRPr lang="en-US"/>
        </a:p>
      </dgm:t>
    </dgm:pt>
    <dgm:pt modelId="{EC6F0807-5D0D-4C6D-AAF8-675AE5D9EAEC}" type="pres">
      <dgm:prSet presAssocID="{0D0FA7B1-E964-46C4-9874-8C5B615B00FF}" presName="connTx" presStyleLbl="parChTrans1D2" presStyleIdx="0" presStyleCnt="3"/>
      <dgm:spPr/>
      <dgm:t>
        <a:bodyPr/>
        <a:lstStyle/>
        <a:p>
          <a:endParaRPr lang="en-US"/>
        </a:p>
      </dgm:t>
    </dgm:pt>
    <dgm:pt modelId="{ACF4FA95-2A1F-4693-BD9D-58F903D4801E}" type="pres">
      <dgm:prSet presAssocID="{018B2EDC-A0B6-419C-AFE8-D4D96D31C637}" presName="node" presStyleLbl="node1" presStyleIdx="0" presStyleCnt="3" custScaleX="112179">
        <dgm:presLayoutVars>
          <dgm:bulletEnabled val="1"/>
        </dgm:presLayoutVars>
      </dgm:prSet>
      <dgm:spPr/>
      <dgm:t>
        <a:bodyPr/>
        <a:lstStyle/>
        <a:p>
          <a:endParaRPr lang="en-US"/>
        </a:p>
      </dgm:t>
    </dgm:pt>
    <dgm:pt modelId="{18E66A00-ACB2-44B6-B92C-A48B43CC7078}" type="pres">
      <dgm:prSet presAssocID="{75AC7514-58D5-4ED0-BA97-B1BABC01E375}" presName="Name9" presStyleLbl="parChTrans1D2" presStyleIdx="1" presStyleCnt="3"/>
      <dgm:spPr/>
      <dgm:t>
        <a:bodyPr/>
        <a:lstStyle/>
        <a:p>
          <a:endParaRPr lang="en-US"/>
        </a:p>
      </dgm:t>
    </dgm:pt>
    <dgm:pt modelId="{9616E30C-D7C6-41FE-83A4-4AADB2962D0F}" type="pres">
      <dgm:prSet presAssocID="{75AC7514-58D5-4ED0-BA97-B1BABC01E375}" presName="connTx" presStyleLbl="parChTrans1D2" presStyleIdx="1" presStyleCnt="3"/>
      <dgm:spPr/>
      <dgm:t>
        <a:bodyPr/>
        <a:lstStyle/>
        <a:p>
          <a:endParaRPr lang="en-US"/>
        </a:p>
      </dgm:t>
    </dgm:pt>
    <dgm:pt modelId="{5744B105-91D1-4B33-9B9C-CAF3CB2CCCCF}" type="pres">
      <dgm:prSet presAssocID="{8B9D2A4D-677C-4B25-88FA-E6A9723D466E}" presName="node" presStyleLbl="node1" presStyleIdx="1" presStyleCnt="3" custScaleX="112179">
        <dgm:presLayoutVars>
          <dgm:bulletEnabled val="1"/>
        </dgm:presLayoutVars>
      </dgm:prSet>
      <dgm:spPr/>
      <dgm:t>
        <a:bodyPr/>
        <a:lstStyle/>
        <a:p>
          <a:endParaRPr lang="en-US"/>
        </a:p>
      </dgm:t>
    </dgm:pt>
    <dgm:pt modelId="{37D887C4-F113-468D-B743-6E9DA74D9510}" type="pres">
      <dgm:prSet presAssocID="{64B6A9E9-CA22-4B66-8283-965AB3FD5CDD}" presName="Name9" presStyleLbl="parChTrans1D2" presStyleIdx="2" presStyleCnt="3"/>
      <dgm:spPr/>
      <dgm:t>
        <a:bodyPr/>
        <a:lstStyle/>
        <a:p>
          <a:endParaRPr lang="en-US"/>
        </a:p>
      </dgm:t>
    </dgm:pt>
    <dgm:pt modelId="{9FC41B70-68E7-4EA4-AA11-F0AF603D3DE4}" type="pres">
      <dgm:prSet presAssocID="{64B6A9E9-CA22-4B66-8283-965AB3FD5CDD}" presName="connTx" presStyleLbl="parChTrans1D2" presStyleIdx="2" presStyleCnt="3"/>
      <dgm:spPr/>
      <dgm:t>
        <a:bodyPr/>
        <a:lstStyle/>
        <a:p>
          <a:endParaRPr lang="en-US"/>
        </a:p>
      </dgm:t>
    </dgm:pt>
    <dgm:pt modelId="{A653CDA3-502D-47DA-AFF3-B32994D7377C}" type="pres">
      <dgm:prSet presAssocID="{2730A294-8234-45A7-A653-C8146CA8902E}" presName="node" presStyleLbl="node1" presStyleIdx="2" presStyleCnt="3" custScaleX="112179">
        <dgm:presLayoutVars>
          <dgm:bulletEnabled val="1"/>
        </dgm:presLayoutVars>
      </dgm:prSet>
      <dgm:spPr/>
      <dgm:t>
        <a:bodyPr/>
        <a:lstStyle/>
        <a:p>
          <a:endParaRPr lang="en-US"/>
        </a:p>
      </dgm:t>
    </dgm:pt>
  </dgm:ptLst>
  <dgm:cxnLst>
    <dgm:cxn modelId="{8A475F17-0249-994F-A16C-031AE0A8BFFE}" type="presOf" srcId="{DBAE8ED5-C5FE-41C5-A4CE-E1899CDAE84F}" destId="{015E76EF-D3BB-417B-B665-08118B7A04C3}" srcOrd="0" destOrd="0" presId="urn:microsoft.com/office/officeart/2005/8/layout/radial1"/>
    <dgm:cxn modelId="{07C5E372-8CB2-784E-9BA1-EDA000AD0D2F}" type="presOf" srcId="{64B6A9E9-CA22-4B66-8283-965AB3FD5CDD}" destId="{9FC41B70-68E7-4EA4-AA11-F0AF603D3DE4}" srcOrd="1" destOrd="0" presId="urn:microsoft.com/office/officeart/2005/8/layout/radial1"/>
    <dgm:cxn modelId="{4E4E7AB0-8751-634B-9557-1D3BB0567A13}" type="presOf" srcId="{0D0FA7B1-E964-46C4-9874-8C5B615B00FF}" destId="{EC6F0807-5D0D-4C6D-AAF8-675AE5D9EAEC}" srcOrd="1" destOrd="0" presId="urn:microsoft.com/office/officeart/2005/8/layout/radial1"/>
    <dgm:cxn modelId="{B490B59E-84F4-DA4A-8B1C-A340E95C5FD8}" type="presOf" srcId="{75AC7514-58D5-4ED0-BA97-B1BABC01E375}" destId="{18E66A00-ACB2-44B6-B92C-A48B43CC7078}" srcOrd="0" destOrd="0" presId="urn:microsoft.com/office/officeart/2005/8/layout/radial1"/>
    <dgm:cxn modelId="{93844D7D-51F4-CD4B-B6E3-A675494C1CEC}" type="presOf" srcId="{75AC7514-58D5-4ED0-BA97-B1BABC01E375}" destId="{9616E30C-D7C6-41FE-83A4-4AADB2962D0F}" srcOrd="1" destOrd="0" presId="urn:microsoft.com/office/officeart/2005/8/layout/radial1"/>
    <dgm:cxn modelId="{30085088-7C74-4554-BED5-BE54BBC03DBD}" srcId="{DBAE8ED5-C5FE-41C5-A4CE-E1899CDAE84F}" destId="{2730A294-8234-45A7-A653-C8146CA8902E}" srcOrd="2" destOrd="0" parTransId="{64B6A9E9-CA22-4B66-8283-965AB3FD5CDD}" sibTransId="{C97C2E40-C88E-4F2B-9C05-D73A4D66BCD4}"/>
    <dgm:cxn modelId="{D5F55C92-472B-4F49-A22E-29B83FD2E8D7}" type="presOf" srcId="{8B9D2A4D-677C-4B25-88FA-E6A9723D466E}" destId="{5744B105-91D1-4B33-9B9C-CAF3CB2CCCCF}" srcOrd="0" destOrd="0" presId="urn:microsoft.com/office/officeart/2005/8/layout/radial1"/>
    <dgm:cxn modelId="{AF97A4BF-D278-4C24-BED4-F0A8DACA83E6}" srcId="{DBAE8ED5-C5FE-41C5-A4CE-E1899CDAE84F}" destId="{018B2EDC-A0B6-419C-AFE8-D4D96D31C637}" srcOrd="0" destOrd="0" parTransId="{0D0FA7B1-E964-46C4-9874-8C5B615B00FF}" sibTransId="{D1FDC9FD-5AFA-4F64-A096-467E4557B8BF}"/>
    <dgm:cxn modelId="{6A8E8C0E-EC9B-A34A-8469-A2076F562E3A}" type="presOf" srcId="{2730A294-8234-45A7-A653-C8146CA8902E}" destId="{A653CDA3-502D-47DA-AFF3-B32994D7377C}" srcOrd="0" destOrd="0" presId="urn:microsoft.com/office/officeart/2005/8/layout/radial1"/>
    <dgm:cxn modelId="{AFCF40CA-A5AC-F245-B9CA-EAF21B70F9AE}" type="presOf" srcId="{FAE23804-AA22-413E-A650-4AD384A7A290}" destId="{ACC3CF3B-C244-4340-822B-6278FD1F305D}" srcOrd="0" destOrd="0" presId="urn:microsoft.com/office/officeart/2005/8/layout/radial1"/>
    <dgm:cxn modelId="{F35D20EC-AA0C-4CF7-B2B4-5E6C529F9431}" srcId="{DBAE8ED5-C5FE-41C5-A4CE-E1899CDAE84F}" destId="{8B9D2A4D-677C-4B25-88FA-E6A9723D466E}" srcOrd="1" destOrd="0" parTransId="{75AC7514-58D5-4ED0-BA97-B1BABC01E375}" sibTransId="{F516BDE4-F594-4E63-9016-89BA9349B72C}"/>
    <dgm:cxn modelId="{78615DB5-63E8-45D0-8C24-6F33EDA6AD0B}" srcId="{FAE23804-AA22-413E-A650-4AD384A7A290}" destId="{DBAE8ED5-C5FE-41C5-A4CE-E1899CDAE84F}" srcOrd="0" destOrd="0" parTransId="{2409F828-3769-48CB-976D-AADB4D2DC677}" sibTransId="{7D44C7D2-9E4F-4B2E-87F3-64231A6E6CAB}"/>
    <dgm:cxn modelId="{82D8773A-F4E9-AA49-AC19-BFA7971874EF}" type="presOf" srcId="{018B2EDC-A0B6-419C-AFE8-D4D96D31C637}" destId="{ACF4FA95-2A1F-4693-BD9D-58F903D4801E}" srcOrd="0" destOrd="0" presId="urn:microsoft.com/office/officeart/2005/8/layout/radial1"/>
    <dgm:cxn modelId="{FE3EA11E-B766-D242-945E-4FDCF3FEB59C}" type="presOf" srcId="{64B6A9E9-CA22-4B66-8283-965AB3FD5CDD}" destId="{37D887C4-F113-468D-B743-6E9DA74D9510}" srcOrd="0" destOrd="0" presId="urn:microsoft.com/office/officeart/2005/8/layout/radial1"/>
    <dgm:cxn modelId="{069564FA-A6CF-5D49-A30F-B4160E908740}" type="presOf" srcId="{0D0FA7B1-E964-46C4-9874-8C5B615B00FF}" destId="{9AB71A95-54C5-4683-A336-33D727872654}" srcOrd="0" destOrd="0" presId="urn:microsoft.com/office/officeart/2005/8/layout/radial1"/>
    <dgm:cxn modelId="{41C5AB06-1FA2-8D41-9A8C-3F40ACA621BA}" type="presParOf" srcId="{ACC3CF3B-C244-4340-822B-6278FD1F305D}" destId="{015E76EF-D3BB-417B-B665-08118B7A04C3}" srcOrd="0" destOrd="0" presId="urn:microsoft.com/office/officeart/2005/8/layout/radial1"/>
    <dgm:cxn modelId="{D89721BD-989B-ED43-A6FB-CDD72BB06A20}" type="presParOf" srcId="{ACC3CF3B-C244-4340-822B-6278FD1F305D}" destId="{9AB71A95-54C5-4683-A336-33D727872654}" srcOrd="1" destOrd="0" presId="urn:microsoft.com/office/officeart/2005/8/layout/radial1"/>
    <dgm:cxn modelId="{D2881881-36F5-2F42-9B8A-54FDF515040C}" type="presParOf" srcId="{9AB71A95-54C5-4683-A336-33D727872654}" destId="{EC6F0807-5D0D-4C6D-AAF8-675AE5D9EAEC}" srcOrd="0" destOrd="0" presId="urn:microsoft.com/office/officeart/2005/8/layout/radial1"/>
    <dgm:cxn modelId="{CC57707E-B2BF-964A-9648-92A4B9E6FEF6}" type="presParOf" srcId="{ACC3CF3B-C244-4340-822B-6278FD1F305D}" destId="{ACF4FA95-2A1F-4693-BD9D-58F903D4801E}" srcOrd="2" destOrd="0" presId="urn:microsoft.com/office/officeart/2005/8/layout/radial1"/>
    <dgm:cxn modelId="{D9344555-A0CB-9341-94E8-119AE9D83083}" type="presParOf" srcId="{ACC3CF3B-C244-4340-822B-6278FD1F305D}" destId="{18E66A00-ACB2-44B6-B92C-A48B43CC7078}" srcOrd="3" destOrd="0" presId="urn:microsoft.com/office/officeart/2005/8/layout/radial1"/>
    <dgm:cxn modelId="{3EFBEEFB-B52C-5D41-B55F-357DD5BE01D6}" type="presParOf" srcId="{18E66A00-ACB2-44B6-B92C-A48B43CC7078}" destId="{9616E30C-D7C6-41FE-83A4-4AADB2962D0F}" srcOrd="0" destOrd="0" presId="urn:microsoft.com/office/officeart/2005/8/layout/radial1"/>
    <dgm:cxn modelId="{B6752D07-7E50-CA48-B513-D8AF6E7E4165}" type="presParOf" srcId="{ACC3CF3B-C244-4340-822B-6278FD1F305D}" destId="{5744B105-91D1-4B33-9B9C-CAF3CB2CCCCF}" srcOrd="4" destOrd="0" presId="urn:microsoft.com/office/officeart/2005/8/layout/radial1"/>
    <dgm:cxn modelId="{882A3C93-1525-A645-8F32-EACD113BD0EA}" type="presParOf" srcId="{ACC3CF3B-C244-4340-822B-6278FD1F305D}" destId="{37D887C4-F113-468D-B743-6E9DA74D9510}" srcOrd="5" destOrd="0" presId="urn:microsoft.com/office/officeart/2005/8/layout/radial1"/>
    <dgm:cxn modelId="{B308A6D9-6ABA-D84F-8EB2-F300B2F77E8E}" type="presParOf" srcId="{37D887C4-F113-468D-B743-6E9DA74D9510}" destId="{9FC41B70-68E7-4EA4-AA11-F0AF603D3DE4}" srcOrd="0" destOrd="0" presId="urn:microsoft.com/office/officeart/2005/8/layout/radial1"/>
    <dgm:cxn modelId="{E8D813CB-FFFB-C341-AEBC-9FC9088C52C1}" type="presParOf" srcId="{ACC3CF3B-C244-4340-822B-6278FD1F305D}" destId="{A653CDA3-502D-47DA-AFF3-B32994D7377C}" srcOrd="6"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pPr>
        <a:solidFill>
          <a:srgbClr val="FFFF00">
            <a:alpha val="25000"/>
          </a:srgbClr>
        </a:solidFill>
      </dgm:spPr>
      <dgm:t>
        <a:bodyPr/>
        <a:lstStyle/>
        <a:p>
          <a:pPr marL="508000" indent="0" rtl="0"/>
          <a:r>
            <a:rPr lang="en-US" sz="3200" b="1" dirty="0" smtClean="0">
              <a:solidFill>
                <a:srgbClr val="FF0000"/>
              </a:solidFill>
            </a:rPr>
            <a:t>Framework </a:t>
          </a:r>
          <a:r>
            <a:rPr lang="en-US" sz="3200" dirty="0" smtClean="0">
              <a:solidFill>
                <a:srgbClr val="000000"/>
              </a:solidFill>
            </a:rPr>
            <a:t>for enhancing adoption &amp; implementation of </a:t>
          </a:r>
          <a:endParaRPr lang="en-US" sz="3200" dirty="0"/>
        </a:p>
      </dgm:t>
    </dgm:pt>
    <dgm:pt modelId="{1CA89C03-5677-7842-8830-A82423C381FC}" type="parTrans" cxnId="{6DB2BA3C-2C9B-5145-AC3B-2EEADF31B9F2}">
      <dgm:prSet/>
      <dgm:spPr/>
      <dgm:t>
        <a:bodyPr/>
        <a:lstStyle/>
        <a:p>
          <a:endParaRPr lang="en-US"/>
        </a:p>
      </dgm:t>
    </dgm:pt>
    <dgm:pt modelId="{E998D0CA-C388-414D-9A67-25D33B230E0D}" type="sibTrans" cxnId="{6DB2BA3C-2C9B-5145-AC3B-2EEADF31B9F2}">
      <dgm:prSet/>
      <dgm:spPr>
        <a:solidFill>
          <a:srgbClr val="008000">
            <a:alpha val="90000"/>
          </a:srgbClr>
        </a:solidFill>
      </dgm:spPr>
      <dgm:t>
        <a:bodyPr/>
        <a:lstStyle/>
        <a:p>
          <a:endParaRPr lang="en-US"/>
        </a:p>
      </dgm:t>
    </dgm:pt>
    <dgm:pt modelId="{78F85ED2-E14A-4C48-92B2-CFE7CDFEBFCE}">
      <dgm:prSet custT="1"/>
      <dgm:spPr>
        <a:solidFill>
          <a:srgbClr val="FFFF00">
            <a:alpha val="25000"/>
          </a:srgbClr>
        </a:solidFill>
      </dgm:spPr>
      <dgm:t>
        <a:bodyPr/>
        <a:lstStyle/>
        <a:p>
          <a:pPr marL="406400" indent="0" rtl="0"/>
          <a:r>
            <a:rPr lang="en-US" sz="3200" b="1" dirty="0" smtClean="0">
              <a:solidFill>
                <a:srgbClr val="FF0000"/>
              </a:solidFill>
            </a:rPr>
            <a:t>Continuum </a:t>
          </a:r>
          <a:r>
            <a:rPr lang="en-US" sz="3200" dirty="0" smtClean="0">
              <a:solidFill>
                <a:srgbClr val="FF0000"/>
              </a:solidFill>
            </a:rPr>
            <a:t>of evidence-based interventions </a:t>
          </a:r>
          <a:r>
            <a:rPr lang="en-US" sz="3200" dirty="0" smtClean="0">
              <a:solidFill>
                <a:srgbClr val="000000"/>
              </a:solidFill>
            </a:rPr>
            <a:t>to achieve</a:t>
          </a:r>
          <a:endParaRPr lang="en-US" sz="3200" dirty="0">
            <a:solidFill>
              <a:srgbClr val="000000"/>
            </a:solidFill>
          </a:endParaRPr>
        </a:p>
      </dgm:t>
    </dgm:pt>
    <dgm:pt modelId="{F5CB6A21-BB71-E241-9F66-0312B3B9B7A1}" type="parTrans" cxnId="{6075CDF8-A0C8-844D-8F84-5D66CE4AE9FA}">
      <dgm:prSet/>
      <dgm:spPr/>
      <dgm:t>
        <a:bodyPr/>
        <a:lstStyle/>
        <a:p>
          <a:endParaRPr lang="en-US"/>
        </a:p>
      </dgm:t>
    </dgm:pt>
    <dgm:pt modelId="{169BC7AE-D5BB-E742-B337-7EC07A4D5A0E}" type="sibTrans" cxnId="{6075CDF8-A0C8-844D-8F84-5D66CE4AE9FA}">
      <dgm:prSet/>
      <dgm:spPr>
        <a:solidFill>
          <a:srgbClr val="008000">
            <a:alpha val="90000"/>
          </a:srgbClr>
        </a:solidFill>
      </dgm:spPr>
      <dgm:t>
        <a:bodyPr/>
        <a:lstStyle/>
        <a:p>
          <a:endParaRPr lang="en-US"/>
        </a:p>
      </dgm:t>
    </dgm:pt>
    <dgm:pt modelId="{39D0B363-6CB1-CE47-B782-0872C0463688}">
      <dgm:prSet custT="1"/>
      <dgm:spPr>
        <a:solidFill>
          <a:srgbClr val="FFFF00">
            <a:alpha val="25000"/>
          </a:srgbClr>
        </a:solidFill>
      </dgm:spPr>
      <dgm:t>
        <a:bodyPr/>
        <a:lstStyle/>
        <a:p>
          <a:pPr marL="338138" indent="0" rtl="0"/>
          <a:r>
            <a:rPr lang="en-US" sz="3200" dirty="0" smtClean="0">
              <a:solidFill>
                <a:schemeClr val="tx1"/>
              </a:solidFill>
            </a:rPr>
            <a:t>Academically &amp; behaviorally </a:t>
          </a:r>
          <a:r>
            <a:rPr lang="en-US" sz="3200" dirty="0" smtClean="0">
              <a:solidFill>
                <a:srgbClr val="000000"/>
              </a:solidFill>
            </a:rPr>
            <a:t>important </a:t>
          </a:r>
          <a:r>
            <a:rPr lang="en-US" sz="3200" b="1" dirty="0" smtClean="0">
              <a:solidFill>
                <a:srgbClr val="FF0000"/>
              </a:solidFill>
            </a:rPr>
            <a:t>outcomes </a:t>
          </a:r>
          <a:r>
            <a:rPr lang="en-US" sz="3200" dirty="0" smtClean="0">
              <a:solidFill>
                <a:srgbClr val="000000"/>
              </a:solidFill>
            </a:rPr>
            <a:t>for</a:t>
          </a:r>
          <a:endParaRPr lang="en-US" sz="3200" dirty="0">
            <a:solidFill>
              <a:srgbClr val="000000"/>
            </a:solidFill>
          </a:endParaRPr>
        </a:p>
      </dgm:t>
    </dgm:pt>
    <dgm:pt modelId="{3BF99AF3-24DA-3E49-8C14-9408486349DB}" type="parTrans" cxnId="{B8434F71-7234-714E-8799-2C6254A918A0}">
      <dgm:prSet/>
      <dgm:spPr/>
      <dgm:t>
        <a:bodyPr/>
        <a:lstStyle/>
        <a:p>
          <a:endParaRPr lang="en-US"/>
        </a:p>
      </dgm:t>
    </dgm:pt>
    <dgm:pt modelId="{71F1854A-2450-EF4B-AB0E-33BDD6E1D786}" type="sibTrans" cxnId="{B8434F71-7234-714E-8799-2C6254A918A0}">
      <dgm:prSet/>
      <dgm:spPr>
        <a:solidFill>
          <a:srgbClr val="008000">
            <a:alpha val="90000"/>
          </a:srgbClr>
        </a:solidFill>
      </dgm:spPr>
      <dgm:t>
        <a:bodyPr/>
        <a:lstStyle/>
        <a:p>
          <a:endParaRPr lang="en-US"/>
        </a:p>
      </dgm:t>
    </dgm:pt>
    <dgm:pt modelId="{EF0AF6B8-21D2-824D-9DAF-5489B0C173AB}">
      <dgm:prSet custT="1"/>
      <dgm:spPr>
        <a:solidFill>
          <a:srgbClr val="FFFF00">
            <a:alpha val="25000"/>
          </a:srgbClr>
        </a:solidFill>
      </dgm:spPr>
      <dgm:t>
        <a:bodyPr/>
        <a:lstStyle/>
        <a:p>
          <a:pPr marL="406400" indent="0" rtl="0"/>
          <a:r>
            <a:rPr lang="en-US" sz="3200" b="1" dirty="0" smtClean="0">
              <a:solidFill>
                <a:srgbClr val="FF0000"/>
              </a:solidFill>
            </a:rPr>
            <a:t>All </a:t>
          </a:r>
          <a:r>
            <a:rPr lang="en-US" sz="3200" dirty="0" smtClean="0">
              <a:solidFill>
                <a:srgbClr val="000000"/>
              </a:solidFill>
            </a:rPr>
            <a:t>students</a:t>
          </a:r>
          <a:endParaRPr lang="en-US" sz="3200" dirty="0">
            <a:solidFill>
              <a:srgbClr val="000000"/>
            </a:solidFill>
          </a:endParaRPr>
        </a:p>
      </dgm:t>
    </dgm:pt>
    <dgm:pt modelId="{31F7851A-BC4C-AD45-AAA4-C5CC0CABFCFF}" type="parTrans" cxnId="{0036622D-B00E-F84E-A2C0-DFEB4A4AAEEC}">
      <dgm:prSet/>
      <dgm:spPr/>
      <dgm:t>
        <a:bodyPr/>
        <a:lstStyle/>
        <a:p>
          <a:endParaRPr lang="en-US"/>
        </a:p>
      </dgm:t>
    </dgm:pt>
    <dgm:pt modelId="{245885FC-90C8-0341-9B91-80BAB211CB85}" type="sibTrans" cxnId="{0036622D-B00E-F84E-A2C0-DFEB4A4AAEEC}">
      <dgm:prSet/>
      <dgm:spPr/>
      <dgm:t>
        <a:bodyPr/>
        <a:lstStyle/>
        <a:p>
          <a:endParaRPr lang="en-US"/>
        </a:p>
      </dgm:t>
    </dgm:pt>
    <dgm:pt modelId="{03558A22-192F-684E-9342-2D37646D81E2}" type="pres">
      <dgm:prSet presAssocID="{70F62600-A339-9346-A108-28A8E406F98D}" presName="outerComposite" presStyleCnt="0">
        <dgm:presLayoutVars>
          <dgm:chMax val="5"/>
          <dgm:dir/>
          <dgm:resizeHandles val="exact"/>
        </dgm:presLayoutVars>
      </dgm:prSet>
      <dgm:spPr/>
      <dgm:t>
        <a:bodyPr/>
        <a:lstStyle/>
        <a:p>
          <a:endParaRPr lang="en-US"/>
        </a:p>
      </dgm:t>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dgm:presLayoutVars>
          <dgm:bulletEnabled val="1"/>
        </dgm:presLayoutVars>
      </dgm:prSet>
      <dgm:spPr/>
      <dgm:t>
        <a:bodyPr/>
        <a:lstStyle/>
        <a:p>
          <a:endParaRPr lang="en-US"/>
        </a:p>
      </dgm:t>
    </dgm:pt>
    <dgm:pt modelId="{8886F3EF-E445-5C47-9381-9D335534965F}" type="pres">
      <dgm:prSet presAssocID="{70F62600-A339-9346-A108-28A8E406F98D}" presName="FourNodes_2" presStyleLbl="node1" presStyleIdx="1" presStyleCnt="4" custScaleX="113235">
        <dgm:presLayoutVars>
          <dgm:bulletEnabled val="1"/>
        </dgm:presLayoutVars>
      </dgm:prSet>
      <dgm:spPr/>
      <dgm:t>
        <a:bodyPr/>
        <a:lstStyle/>
        <a:p>
          <a:endParaRPr lang="en-US"/>
        </a:p>
      </dgm:t>
    </dgm:pt>
    <dgm:pt modelId="{74ED606C-C0C8-A947-9EBE-15E51DC1E588}" type="pres">
      <dgm:prSet presAssocID="{70F62600-A339-9346-A108-28A8E406F98D}" presName="FourNodes_3" presStyleLbl="node1" presStyleIdx="2" presStyleCnt="4" custScaleX="113235">
        <dgm:presLayoutVars>
          <dgm:bulletEnabled val="1"/>
        </dgm:presLayoutVars>
      </dgm:prSet>
      <dgm:spPr/>
      <dgm:t>
        <a:bodyPr/>
        <a:lstStyle/>
        <a:p>
          <a:endParaRPr lang="en-US"/>
        </a:p>
      </dgm:t>
    </dgm:pt>
    <dgm:pt modelId="{B6563712-0049-F640-9BE3-E7D7073F0DEF}" type="pres">
      <dgm:prSet presAssocID="{70F62600-A339-9346-A108-28A8E406F98D}" presName="FourNodes_4" presStyleLbl="node1" presStyleIdx="3" presStyleCnt="4" custScaleX="113235">
        <dgm:presLayoutVars>
          <dgm:bulletEnabled val="1"/>
        </dgm:presLayoutVars>
      </dgm:prSet>
      <dgm:spPr/>
      <dgm:t>
        <a:bodyPr/>
        <a:lstStyle/>
        <a:p>
          <a:endParaRPr lang="en-US"/>
        </a:p>
      </dgm:t>
    </dgm:pt>
    <dgm:pt modelId="{B67506BE-73E4-734E-8D51-BD77E39EEEEA}" type="pres">
      <dgm:prSet presAssocID="{70F62600-A339-9346-A108-28A8E406F98D}" presName="FourConn_1-2" presStyleLbl="fgAccFollowNode1" presStyleIdx="0" presStyleCnt="3">
        <dgm:presLayoutVars>
          <dgm:bulletEnabled val="1"/>
        </dgm:presLayoutVars>
      </dgm:prSet>
      <dgm:spPr/>
      <dgm:t>
        <a:bodyPr/>
        <a:lstStyle/>
        <a:p>
          <a:endParaRPr lang="en-US"/>
        </a:p>
      </dgm:t>
    </dgm:pt>
    <dgm:pt modelId="{9F938532-7CB5-2743-95AD-42F853C4B5CC}" type="pres">
      <dgm:prSet presAssocID="{70F62600-A339-9346-A108-28A8E406F98D}" presName="FourConn_2-3" presStyleLbl="fgAccFollowNode1" presStyleIdx="1" presStyleCnt="3">
        <dgm:presLayoutVars>
          <dgm:bulletEnabled val="1"/>
        </dgm:presLayoutVars>
      </dgm:prSet>
      <dgm:spPr/>
      <dgm:t>
        <a:bodyPr/>
        <a:lstStyle/>
        <a:p>
          <a:endParaRPr lang="en-US"/>
        </a:p>
      </dgm:t>
    </dgm:pt>
    <dgm:pt modelId="{F5B1A8A2-6EE7-194C-A2B2-8955DFBB9D99}" type="pres">
      <dgm:prSet presAssocID="{70F62600-A339-9346-A108-28A8E406F98D}" presName="FourConn_3-4" presStyleLbl="fgAccFollowNode1" presStyleIdx="2" presStyleCnt="3">
        <dgm:presLayoutVars>
          <dgm:bulletEnabled val="1"/>
        </dgm:presLayoutVars>
      </dgm:prSet>
      <dgm:spPr/>
      <dgm:t>
        <a:bodyPr/>
        <a:lstStyle/>
        <a:p>
          <a:endParaRPr lang="en-US"/>
        </a:p>
      </dgm:t>
    </dgm:pt>
    <dgm:pt modelId="{9BDAE3BF-FF11-2B4F-B7AC-1E5DC727F461}" type="pres">
      <dgm:prSet presAssocID="{70F62600-A339-9346-A108-28A8E406F98D}" presName="FourNodes_1_text" presStyleLbl="node1" presStyleIdx="3" presStyleCnt="4">
        <dgm:presLayoutVars>
          <dgm:bulletEnabled val="1"/>
        </dgm:presLayoutVars>
      </dgm:prSet>
      <dgm:spPr/>
      <dgm:t>
        <a:bodyPr/>
        <a:lstStyle/>
        <a:p>
          <a:endParaRPr lang="en-US"/>
        </a:p>
      </dgm:t>
    </dgm:pt>
    <dgm:pt modelId="{90A59713-8AF5-C840-8C8A-44016956EDAE}" type="pres">
      <dgm:prSet presAssocID="{70F62600-A339-9346-A108-28A8E406F98D}" presName="FourNodes_2_text" presStyleLbl="node1" presStyleIdx="3" presStyleCnt="4">
        <dgm:presLayoutVars>
          <dgm:bulletEnabled val="1"/>
        </dgm:presLayoutVars>
      </dgm:prSet>
      <dgm:spPr/>
      <dgm:t>
        <a:bodyPr/>
        <a:lstStyle/>
        <a:p>
          <a:endParaRPr lang="en-US"/>
        </a:p>
      </dgm:t>
    </dgm:pt>
    <dgm:pt modelId="{80D9BAC8-8EFF-7042-92A6-BCBDE24A957F}" type="pres">
      <dgm:prSet presAssocID="{70F62600-A339-9346-A108-28A8E406F98D}" presName="FourNodes_3_text" presStyleLbl="node1" presStyleIdx="3" presStyleCnt="4">
        <dgm:presLayoutVars>
          <dgm:bulletEnabled val="1"/>
        </dgm:presLayoutVars>
      </dgm:prSet>
      <dgm:spPr/>
      <dgm:t>
        <a:bodyPr/>
        <a:lstStyle/>
        <a:p>
          <a:endParaRPr lang="en-US"/>
        </a:p>
      </dgm:t>
    </dgm:pt>
    <dgm:pt modelId="{6838141B-D5DF-EB4E-BDB6-E51F6F4EE5C6}" type="pres">
      <dgm:prSet presAssocID="{70F62600-A339-9346-A108-28A8E406F98D}" presName="FourNodes_4_text" presStyleLbl="node1" presStyleIdx="3" presStyleCnt="4">
        <dgm:presLayoutVars>
          <dgm:bulletEnabled val="1"/>
        </dgm:presLayoutVars>
      </dgm:prSet>
      <dgm:spPr/>
      <dgm:t>
        <a:bodyPr/>
        <a:lstStyle/>
        <a:p>
          <a:endParaRPr lang="en-US"/>
        </a:p>
      </dgm:t>
    </dgm:pt>
  </dgm:ptLst>
  <dgm:cxnLst>
    <dgm:cxn modelId="{6DB2BA3C-2C9B-5145-AC3B-2EEADF31B9F2}" srcId="{70F62600-A339-9346-A108-28A8E406F98D}" destId="{30F5E4EA-5E7E-3143-9878-C68788F323A6}" srcOrd="0" destOrd="0" parTransId="{1CA89C03-5677-7842-8830-A82423C381FC}" sibTransId="{E998D0CA-C388-414D-9A67-25D33B230E0D}"/>
    <dgm:cxn modelId="{11DB7CC9-4623-3747-A287-CFFB5ECAFBAC}" type="presOf" srcId="{30F5E4EA-5E7E-3143-9878-C68788F323A6}" destId="{28CC8DE4-5D04-A340-9CCE-D5EF8C4D2DA1}" srcOrd="0" destOrd="0" presId="urn:microsoft.com/office/officeart/2005/8/layout/vProcess5"/>
    <dgm:cxn modelId="{427542C9-4465-8B4B-8C41-292F02F379A9}" type="presOf" srcId="{EF0AF6B8-21D2-824D-9DAF-5489B0C173AB}" destId="{B6563712-0049-F640-9BE3-E7D7073F0DEF}"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53996912-0F27-0945-9E2E-342EA8215CC9}" type="presOf" srcId="{70F62600-A339-9346-A108-28A8E406F98D}" destId="{03558A22-192F-684E-9342-2D37646D81E2}" srcOrd="0" destOrd="0" presId="urn:microsoft.com/office/officeart/2005/8/layout/vProcess5"/>
    <dgm:cxn modelId="{A7DBFF7E-D9E0-4F4E-A86C-6001A08074A4}" type="presOf" srcId="{E998D0CA-C388-414D-9A67-25D33B230E0D}" destId="{B67506BE-73E4-734E-8D51-BD77E39EEEEA}" srcOrd="0" destOrd="0" presId="urn:microsoft.com/office/officeart/2005/8/layout/vProcess5"/>
    <dgm:cxn modelId="{34101AFA-805E-4D48-91DE-93EC1D912FCE}" type="presOf" srcId="{39D0B363-6CB1-CE47-B782-0872C0463688}" destId="{74ED606C-C0C8-A947-9EBE-15E51DC1E588}" srcOrd="0" destOrd="0" presId="urn:microsoft.com/office/officeart/2005/8/layout/vProcess5"/>
    <dgm:cxn modelId="{560F2147-1AD4-584F-BD78-6F82572964C8}" type="presOf" srcId="{30F5E4EA-5E7E-3143-9878-C68788F323A6}" destId="{9BDAE3BF-FF11-2B4F-B7AC-1E5DC727F461}" srcOrd="1"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C8D6C586-36F3-5246-917F-B3072D3D98CA}" type="presOf" srcId="{71F1854A-2450-EF4B-AB0E-33BDD6E1D786}" destId="{F5B1A8A2-6EE7-194C-A2B2-8955DFBB9D99}" srcOrd="0" destOrd="0" presId="urn:microsoft.com/office/officeart/2005/8/layout/vProcess5"/>
    <dgm:cxn modelId="{7FB833EE-2CA4-AE4D-A7F2-F972A3937CDB}" type="presOf" srcId="{78F85ED2-E14A-4C48-92B2-CFE7CDFEBFCE}" destId="{8886F3EF-E445-5C47-9381-9D335534965F}" srcOrd="0" destOrd="0" presId="urn:microsoft.com/office/officeart/2005/8/layout/vProcess5"/>
    <dgm:cxn modelId="{FD58D845-AB09-B049-A26E-80CCB372F650}" type="presOf" srcId="{78F85ED2-E14A-4C48-92B2-CFE7CDFEBFCE}" destId="{90A59713-8AF5-C840-8C8A-44016956EDAE}" srcOrd="1" destOrd="0" presId="urn:microsoft.com/office/officeart/2005/8/layout/vProcess5"/>
    <dgm:cxn modelId="{D0E12D70-1811-F940-AC28-3BD61FA40942}" type="presOf" srcId="{39D0B363-6CB1-CE47-B782-0872C0463688}" destId="{80D9BAC8-8EFF-7042-92A6-BCBDE24A957F}" srcOrd="1" destOrd="0" presId="urn:microsoft.com/office/officeart/2005/8/layout/vProcess5"/>
    <dgm:cxn modelId="{27BEFEB4-C777-9244-A36C-E43BA704189D}" type="presOf" srcId="{EF0AF6B8-21D2-824D-9DAF-5489B0C173AB}" destId="{6838141B-D5DF-EB4E-BDB6-E51F6F4EE5C6}" srcOrd="1" destOrd="0" presId="urn:microsoft.com/office/officeart/2005/8/layout/vProcess5"/>
    <dgm:cxn modelId="{B2B7EC82-8B97-F742-A7B3-8A07D76C0748}" type="presOf" srcId="{169BC7AE-D5BB-E742-B337-7EC07A4D5A0E}" destId="{9F938532-7CB5-2743-95AD-42F853C4B5CC}" srcOrd="0" destOrd="0" presId="urn:microsoft.com/office/officeart/2005/8/layout/vProcess5"/>
    <dgm:cxn modelId="{B8434F71-7234-714E-8799-2C6254A918A0}" srcId="{70F62600-A339-9346-A108-28A8E406F98D}" destId="{39D0B363-6CB1-CE47-B782-0872C0463688}" srcOrd="2" destOrd="0" parTransId="{3BF99AF3-24DA-3E49-8C14-9408486349DB}" sibTransId="{71F1854A-2450-EF4B-AB0E-33BDD6E1D786}"/>
    <dgm:cxn modelId="{E7A76550-26A3-EA4F-88EC-82AA9EE7549E}" type="presParOf" srcId="{03558A22-192F-684E-9342-2D37646D81E2}" destId="{0A700FB4-0B24-B840-B903-7B04F92D974B}" srcOrd="0" destOrd="0" presId="urn:microsoft.com/office/officeart/2005/8/layout/vProcess5"/>
    <dgm:cxn modelId="{4312A090-FB75-D542-9A40-CD9565847633}" type="presParOf" srcId="{03558A22-192F-684E-9342-2D37646D81E2}" destId="{28CC8DE4-5D04-A340-9CCE-D5EF8C4D2DA1}" srcOrd="1" destOrd="0" presId="urn:microsoft.com/office/officeart/2005/8/layout/vProcess5"/>
    <dgm:cxn modelId="{5F0FA60C-129E-884C-983C-C4FE9214F1AF}" type="presParOf" srcId="{03558A22-192F-684E-9342-2D37646D81E2}" destId="{8886F3EF-E445-5C47-9381-9D335534965F}" srcOrd="2" destOrd="0" presId="urn:microsoft.com/office/officeart/2005/8/layout/vProcess5"/>
    <dgm:cxn modelId="{CF256C5A-6CE1-2240-A684-712613DC2F04}" type="presParOf" srcId="{03558A22-192F-684E-9342-2D37646D81E2}" destId="{74ED606C-C0C8-A947-9EBE-15E51DC1E588}" srcOrd="3" destOrd="0" presId="urn:microsoft.com/office/officeart/2005/8/layout/vProcess5"/>
    <dgm:cxn modelId="{0BD27CCE-B98E-454A-8ACC-76F81DC12043}" type="presParOf" srcId="{03558A22-192F-684E-9342-2D37646D81E2}" destId="{B6563712-0049-F640-9BE3-E7D7073F0DEF}" srcOrd="4" destOrd="0" presId="urn:microsoft.com/office/officeart/2005/8/layout/vProcess5"/>
    <dgm:cxn modelId="{65823BB7-3DA1-534E-995B-CFEB2A173EE5}" type="presParOf" srcId="{03558A22-192F-684E-9342-2D37646D81E2}" destId="{B67506BE-73E4-734E-8D51-BD77E39EEEEA}" srcOrd="5" destOrd="0" presId="urn:microsoft.com/office/officeart/2005/8/layout/vProcess5"/>
    <dgm:cxn modelId="{A5422567-2973-0944-8AD6-FD3474B4C84E}" type="presParOf" srcId="{03558A22-192F-684E-9342-2D37646D81E2}" destId="{9F938532-7CB5-2743-95AD-42F853C4B5CC}" srcOrd="6" destOrd="0" presId="urn:microsoft.com/office/officeart/2005/8/layout/vProcess5"/>
    <dgm:cxn modelId="{A66F84FA-5CB1-F64E-813A-89346118C8A4}" type="presParOf" srcId="{03558A22-192F-684E-9342-2D37646D81E2}" destId="{F5B1A8A2-6EE7-194C-A2B2-8955DFBB9D99}" srcOrd="7" destOrd="0" presId="urn:microsoft.com/office/officeart/2005/8/layout/vProcess5"/>
    <dgm:cxn modelId="{C6A4B957-C038-3645-B2D0-7FE8E2B96793}" type="presParOf" srcId="{03558A22-192F-684E-9342-2D37646D81E2}" destId="{9BDAE3BF-FF11-2B4F-B7AC-1E5DC727F461}" srcOrd="8" destOrd="0" presId="urn:microsoft.com/office/officeart/2005/8/layout/vProcess5"/>
    <dgm:cxn modelId="{A860A273-CADA-B847-9E41-97B784D79906}" type="presParOf" srcId="{03558A22-192F-684E-9342-2D37646D81E2}" destId="{90A59713-8AF5-C840-8C8A-44016956EDAE}" srcOrd="9" destOrd="0" presId="urn:microsoft.com/office/officeart/2005/8/layout/vProcess5"/>
    <dgm:cxn modelId="{DA954781-1D8D-D845-93E3-310A47B5DB4A}" type="presParOf" srcId="{03558A22-192F-684E-9342-2D37646D81E2}" destId="{80D9BAC8-8EFF-7042-92A6-BCBDE24A957F}" srcOrd="10" destOrd="0" presId="urn:microsoft.com/office/officeart/2005/8/layout/vProcess5"/>
    <dgm:cxn modelId="{54AC616A-FCB9-CA48-853D-3D0E8E0D871F}"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6C69BB-C828-2B41-9468-DD6D93576AAB}" type="doc">
      <dgm:prSet loTypeId="urn:microsoft.com/office/officeart/2008/layout/VerticalCurvedList" loCatId="" qsTypeId="urn:microsoft.com/office/officeart/2005/8/quickstyle/simple1" qsCatId="simple" csTypeId="urn:microsoft.com/office/officeart/2005/8/colors/accent2_2" csCatId="accent2" phldr="1"/>
      <dgm:spPr/>
      <dgm:t>
        <a:bodyPr/>
        <a:lstStyle/>
        <a:p>
          <a:endParaRPr lang="en-US"/>
        </a:p>
      </dgm:t>
    </dgm:pt>
    <dgm:pt modelId="{9253DEAB-F482-9947-A4D4-AAA8797CC6B0}">
      <dgm:prSet custT="1"/>
      <dgm:spPr/>
      <dgm:t>
        <a:bodyPr/>
        <a:lstStyle/>
        <a:p>
          <a:r>
            <a:rPr lang="en-US" sz="3200" b="1" dirty="0" smtClean="0"/>
            <a:t>Staff Buy-in</a:t>
          </a:r>
        </a:p>
      </dgm:t>
    </dgm:pt>
    <dgm:pt modelId="{106F67AF-A0C3-4246-9A0E-F7939324ADEF}" type="parTrans" cxnId="{BF95DDCA-2C1E-044A-8E17-2476522F8AD3}">
      <dgm:prSet/>
      <dgm:spPr/>
      <dgm:t>
        <a:bodyPr/>
        <a:lstStyle/>
        <a:p>
          <a:endParaRPr lang="en-US" sz="2400"/>
        </a:p>
      </dgm:t>
    </dgm:pt>
    <dgm:pt modelId="{B3866464-766E-AF4D-8629-5CD4F8CFEC3A}" type="sibTrans" cxnId="{BF95DDCA-2C1E-044A-8E17-2476522F8AD3}">
      <dgm:prSet/>
      <dgm:spPr/>
      <dgm:t>
        <a:bodyPr/>
        <a:lstStyle/>
        <a:p>
          <a:endParaRPr lang="en-US" sz="2400"/>
        </a:p>
      </dgm:t>
    </dgm:pt>
    <dgm:pt modelId="{ABE46718-0F8C-DC4C-AD7F-298B57E1B239}">
      <dgm:prSet custT="1"/>
      <dgm:spPr/>
      <dgm:t>
        <a:bodyPr/>
        <a:lstStyle/>
        <a:p>
          <a:r>
            <a:rPr lang="en-US" sz="3200" b="1" dirty="0" smtClean="0"/>
            <a:t>Embedded Professional Development</a:t>
          </a:r>
        </a:p>
      </dgm:t>
    </dgm:pt>
    <dgm:pt modelId="{B59D8704-F09B-BC40-AFAF-F15F69BB0F09}" type="parTrans" cxnId="{3881C246-E278-1E4F-B785-95FC069966FA}">
      <dgm:prSet/>
      <dgm:spPr/>
      <dgm:t>
        <a:bodyPr/>
        <a:lstStyle/>
        <a:p>
          <a:endParaRPr lang="en-US" sz="2400"/>
        </a:p>
      </dgm:t>
    </dgm:pt>
    <dgm:pt modelId="{8742BB6C-40BA-4C4E-9746-F5B7920DA64F}" type="sibTrans" cxnId="{3881C246-E278-1E4F-B785-95FC069966FA}">
      <dgm:prSet/>
      <dgm:spPr/>
      <dgm:t>
        <a:bodyPr/>
        <a:lstStyle/>
        <a:p>
          <a:endParaRPr lang="en-US" sz="2400"/>
        </a:p>
      </dgm:t>
    </dgm:pt>
    <dgm:pt modelId="{CED81DE3-5AD4-914B-9560-D084292D7B07}">
      <dgm:prSet custT="1"/>
      <dgm:spPr/>
      <dgm:t>
        <a:bodyPr/>
        <a:lstStyle/>
        <a:p>
          <a:r>
            <a:rPr lang="en-US" sz="3200" b="1" dirty="0" smtClean="0"/>
            <a:t>Staff Recognition for Implementation</a:t>
          </a:r>
          <a:endParaRPr lang="en-US" sz="3200" b="1" dirty="0"/>
        </a:p>
      </dgm:t>
    </dgm:pt>
    <dgm:pt modelId="{2C967BBE-D45A-044B-A944-2B12BC4872B2}" type="parTrans" cxnId="{25B5C657-2C4E-FC42-8411-48138A9BD542}">
      <dgm:prSet/>
      <dgm:spPr/>
      <dgm:t>
        <a:bodyPr/>
        <a:lstStyle/>
        <a:p>
          <a:endParaRPr lang="en-US" sz="2400"/>
        </a:p>
      </dgm:t>
    </dgm:pt>
    <dgm:pt modelId="{17FB9E95-2AB7-3449-8A29-554F5A2DED3F}" type="sibTrans" cxnId="{25B5C657-2C4E-FC42-8411-48138A9BD542}">
      <dgm:prSet/>
      <dgm:spPr/>
      <dgm:t>
        <a:bodyPr/>
        <a:lstStyle/>
        <a:p>
          <a:endParaRPr lang="en-US" sz="2400"/>
        </a:p>
      </dgm:t>
    </dgm:pt>
    <dgm:pt modelId="{09D691A1-DD7C-4843-93BD-53D0CE33EE82}">
      <dgm:prSet phldrT="[Text]" custT="1"/>
      <dgm:spPr/>
      <dgm:t>
        <a:bodyPr/>
        <a:lstStyle/>
        <a:p>
          <a:r>
            <a:rPr lang="en-US" sz="3200" b="1" dirty="0" smtClean="0"/>
            <a:t>Team-based Implementation</a:t>
          </a:r>
          <a:endParaRPr lang="en-US" sz="3200" b="1" dirty="0"/>
        </a:p>
      </dgm:t>
    </dgm:pt>
    <dgm:pt modelId="{854CE7CE-AA2E-1A4E-AB9C-6644B1FF0F53}" type="sibTrans" cxnId="{2E8CCC1B-640B-0B4B-984F-87A12C0812C5}">
      <dgm:prSet/>
      <dgm:spPr/>
      <dgm:t>
        <a:bodyPr/>
        <a:lstStyle/>
        <a:p>
          <a:endParaRPr lang="en-US" sz="2400"/>
        </a:p>
      </dgm:t>
    </dgm:pt>
    <dgm:pt modelId="{2A9B6C51-42DD-E64F-9E19-1FC10C9F7AEC}" type="parTrans" cxnId="{2E8CCC1B-640B-0B4B-984F-87A12C0812C5}">
      <dgm:prSet/>
      <dgm:spPr/>
      <dgm:t>
        <a:bodyPr/>
        <a:lstStyle/>
        <a:p>
          <a:endParaRPr lang="en-US" sz="2400"/>
        </a:p>
      </dgm:t>
    </dgm:pt>
    <dgm:pt modelId="{F6BEA600-DF37-9148-8419-AEEB9BE833B2}">
      <dgm:prSet phldrT="[Text]" custT="1"/>
      <dgm:spPr/>
      <dgm:t>
        <a:bodyPr/>
        <a:lstStyle/>
        <a:p>
          <a:r>
            <a:rPr lang="en-US" sz="3200" b="1" dirty="0" smtClean="0"/>
            <a:t>Clear Action Plan</a:t>
          </a:r>
          <a:endParaRPr lang="en-US" sz="3200" b="1" dirty="0"/>
        </a:p>
      </dgm:t>
    </dgm:pt>
    <dgm:pt modelId="{4A7B91B5-3623-E846-B0B7-A559E68D2095}" type="sibTrans" cxnId="{7487A385-0984-CA4D-A3E1-470AD41E6BAE}">
      <dgm:prSet/>
      <dgm:spPr/>
      <dgm:t>
        <a:bodyPr/>
        <a:lstStyle/>
        <a:p>
          <a:endParaRPr lang="en-US" sz="2400"/>
        </a:p>
      </dgm:t>
    </dgm:pt>
    <dgm:pt modelId="{D3F171B8-AF85-7443-A350-20F8ABD33468}" type="parTrans" cxnId="{7487A385-0984-CA4D-A3E1-470AD41E6BAE}">
      <dgm:prSet/>
      <dgm:spPr/>
      <dgm:t>
        <a:bodyPr/>
        <a:lstStyle/>
        <a:p>
          <a:endParaRPr lang="en-US" sz="2400"/>
        </a:p>
      </dgm:t>
    </dgm:pt>
    <dgm:pt modelId="{7589E711-19B3-954A-911C-DE94E191DAE7}" type="pres">
      <dgm:prSet presAssocID="{DF6C69BB-C828-2B41-9468-DD6D93576AAB}" presName="Name0" presStyleCnt="0">
        <dgm:presLayoutVars>
          <dgm:chMax val="7"/>
          <dgm:chPref val="7"/>
          <dgm:dir/>
        </dgm:presLayoutVars>
      </dgm:prSet>
      <dgm:spPr/>
      <dgm:t>
        <a:bodyPr/>
        <a:lstStyle/>
        <a:p>
          <a:endParaRPr lang="en-US"/>
        </a:p>
      </dgm:t>
    </dgm:pt>
    <dgm:pt modelId="{A1F860EC-E7E1-EE4A-835F-51D3D2CC8D59}" type="pres">
      <dgm:prSet presAssocID="{DF6C69BB-C828-2B41-9468-DD6D93576AAB}" presName="Name1" presStyleCnt="0"/>
      <dgm:spPr/>
    </dgm:pt>
    <dgm:pt modelId="{63963DC8-9BD2-344A-A880-E264A50EF3D2}" type="pres">
      <dgm:prSet presAssocID="{DF6C69BB-C828-2B41-9468-DD6D93576AAB}" presName="cycle" presStyleCnt="0"/>
      <dgm:spPr/>
    </dgm:pt>
    <dgm:pt modelId="{EC4B63AE-0C0C-244C-8A85-6755D0B2DCA3}" type="pres">
      <dgm:prSet presAssocID="{DF6C69BB-C828-2B41-9468-DD6D93576AAB}" presName="srcNode" presStyleLbl="node1" presStyleIdx="0" presStyleCnt="5"/>
      <dgm:spPr/>
    </dgm:pt>
    <dgm:pt modelId="{71B65D0D-B1C5-9345-84E5-5F184CF5B051}" type="pres">
      <dgm:prSet presAssocID="{DF6C69BB-C828-2B41-9468-DD6D93576AAB}" presName="conn" presStyleLbl="parChTrans1D2" presStyleIdx="0" presStyleCnt="1"/>
      <dgm:spPr/>
      <dgm:t>
        <a:bodyPr/>
        <a:lstStyle/>
        <a:p>
          <a:endParaRPr lang="en-US"/>
        </a:p>
      </dgm:t>
    </dgm:pt>
    <dgm:pt modelId="{0844505E-09FE-534B-8BDC-C14357F302E1}" type="pres">
      <dgm:prSet presAssocID="{DF6C69BB-C828-2B41-9468-DD6D93576AAB}" presName="extraNode" presStyleLbl="node1" presStyleIdx="0" presStyleCnt="5"/>
      <dgm:spPr/>
    </dgm:pt>
    <dgm:pt modelId="{333D4967-B811-3D43-BD4A-8EDDEF172BEB}" type="pres">
      <dgm:prSet presAssocID="{DF6C69BB-C828-2B41-9468-DD6D93576AAB}" presName="dstNode" presStyleLbl="node1" presStyleIdx="0" presStyleCnt="5"/>
      <dgm:spPr/>
    </dgm:pt>
    <dgm:pt modelId="{1E0AB74A-8FFE-AB40-BF32-C1180E256A5B}" type="pres">
      <dgm:prSet presAssocID="{09D691A1-DD7C-4843-93BD-53D0CE33EE82}" presName="text_1" presStyleLbl="node1" presStyleIdx="0" presStyleCnt="5">
        <dgm:presLayoutVars>
          <dgm:bulletEnabled val="1"/>
        </dgm:presLayoutVars>
      </dgm:prSet>
      <dgm:spPr/>
      <dgm:t>
        <a:bodyPr/>
        <a:lstStyle/>
        <a:p>
          <a:endParaRPr lang="en-US"/>
        </a:p>
      </dgm:t>
    </dgm:pt>
    <dgm:pt modelId="{122E2D12-6924-AA45-B646-84F6C03E8A88}" type="pres">
      <dgm:prSet presAssocID="{09D691A1-DD7C-4843-93BD-53D0CE33EE82}" presName="accent_1" presStyleCnt="0"/>
      <dgm:spPr/>
    </dgm:pt>
    <dgm:pt modelId="{2AE220B8-AAD4-4245-BEB1-1EED9C30F6AF}" type="pres">
      <dgm:prSet presAssocID="{09D691A1-DD7C-4843-93BD-53D0CE33EE82}" presName="accentRepeatNode" presStyleLbl="solidFgAcc1" presStyleIdx="0" presStyleCnt="5"/>
      <dgm:spPr/>
    </dgm:pt>
    <dgm:pt modelId="{FD5BE95F-00C3-CE48-BF54-A56AC9DD8D8F}" type="pres">
      <dgm:prSet presAssocID="{F6BEA600-DF37-9148-8419-AEEB9BE833B2}" presName="text_2" presStyleLbl="node1" presStyleIdx="1" presStyleCnt="5">
        <dgm:presLayoutVars>
          <dgm:bulletEnabled val="1"/>
        </dgm:presLayoutVars>
      </dgm:prSet>
      <dgm:spPr/>
      <dgm:t>
        <a:bodyPr/>
        <a:lstStyle/>
        <a:p>
          <a:endParaRPr lang="en-US"/>
        </a:p>
      </dgm:t>
    </dgm:pt>
    <dgm:pt modelId="{8C935E95-C35D-EA44-B845-3F0C6EDE0174}" type="pres">
      <dgm:prSet presAssocID="{F6BEA600-DF37-9148-8419-AEEB9BE833B2}" presName="accent_2" presStyleCnt="0"/>
      <dgm:spPr/>
    </dgm:pt>
    <dgm:pt modelId="{BE8ACD0D-7A98-E94B-8261-456B2F779B42}" type="pres">
      <dgm:prSet presAssocID="{F6BEA600-DF37-9148-8419-AEEB9BE833B2}" presName="accentRepeatNode" presStyleLbl="solidFgAcc1" presStyleIdx="1" presStyleCnt="5"/>
      <dgm:spPr/>
    </dgm:pt>
    <dgm:pt modelId="{A92ACD6D-E32C-944A-97CE-DB025223D2ED}" type="pres">
      <dgm:prSet presAssocID="{9253DEAB-F482-9947-A4D4-AAA8797CC6B0}" presName="text_3" presStyleLbl="node1" presStyleIdx="2" presStyleCnt="5">
        <dgm:presLayoutVars>
          <dgm:bulletEnabled val="1"/>
        </dgm:presLayoutVars>
      </dgm:prSet>
      <dgm:spPr/>
      <dgm:t>
        <a:bodyPr/>
        <a:lstStyle/>
        <a:p>
          <a:endParaRPr lang="en-US"/>
        </a:p>
      </dgm:t>
    </dgm:pt>
    <dgm:pt modelId="{0B373BDF-5AC0-604C-8F67-B33834B63166}" type="pres">
      <dgm:prSet presAssocID="{9253DEAB-F482-9947-A4D4-AAA8797CC6B0}" presName="accent_3" presStyleCnt="0"/>
      <dgm:spPr/>
    </dgm:pt>
    <dgm:pt modelId="{396F2581-C833-2E43-AF6B-4B61249FA8DC}" type="pres">
      <dgm:prSet presAssocID="{9253DEAB-F482-9947-A4D4-AAA8797CC6B0}" presName="accentRepeatNode" presStyleLbl="solidFgAcc1" presStyleIdx="2" presStyleCnt="5"/>
      <dgm:spPr/>
    </dgm:pt>
    <dgm:pt modelId="{CEC4BA7D-5D03-6847-832B-244D5329281C}" type="pres">
      <dgm:prSet presAssocID="{ABE46718-0F8C-DC4C-AD7F-298B57E1B239}" presName="text_4" presStyleLbl="node1" presStyleIdx="3" presStyleCnt="5">
        <dgm:presLayoutVars>
          <dgm:bulletEnabled val="1"/>
        </dgm:presLayoutVars>
      </dgm:prSet>
      <dgm:spPr/>
      <dgm:t>
        <a:bodyPr/>
        <a:lstStyle/>
        <a:p>
          <a:endParaRPr lang="en-US"/>
        </a:p>
      </dgm:t>
    </dgm:pt>
    <dgm:pt modelId="{2EEE461C-15D4-FD4A-8899-A6C2AB6C61BF}" type="pres">
      <dgm:prSet presAssocID="{ABE46718-0F8C-DC4C-AD7F-298B57E1B239}" presName="accent_4" presStyleCnt="0"/>
      <dgm:spPr/>
    </dgm:pt>
    <dgm:pt modelId="{31D4929D-13DC-6942-9C08-8A221FD31268}" type="pres">
      <dgm:prSet presAssocID="{ABE46718-0F8C-DC4C-AD7F-298B57E1B239}" presName="accentRepeatNode" presStyleLbl="solidFgAcc1" presStyleIdx="3" presStyleCnt="5"/>
      <dgm:spPr/>
    </dgm:pt>
    <dgm:pt modelId="{959BA915-D3C4-CC4F-ADE6-AD9D20148A49}" type="pres">
      <dgm:prSet presAssocID="{CED81DE3-5AD4-914B-9560-D084292D7B07}" presName="text_5" presStyleLbl="node1" presStyleIdx="4" presStyleCnt="5">
        <dgm:presLayoutVars>
          <dgm:bulletEnabled val="1"/>
        </dgm:presLayoutVars>
      </dgm:prSet>
      <dgm:spPr/>
      <dgm:t>
        <a:bodyPr/>
        <a:lstStyle/>
        <a:p>
          <a:endParaRPr lang="en-US"/>
        </a:p>
      </dgm:t>
    </dgm:pt>
    <dgm:pt modelId="{343F30F7-1F96-064F-A3C7-1DC74BD9AD7B}" type="pres">
      <dgm:prSet presAssocID="{CED81DE3-5AD4-914B-9560-D084292D7B07}" presName="accent_5" presStyleCnt="0"/>
      <dgm:spPr/>
    </dgm:pt>
    <dgm:pt modelId="{6200DF73-2D66-0943-BBE4-C91012E1B808}" type="pres">
      <dgm:prSet presAssocID="{CED81DE3-5AD4-914B-9560-D084292D7B07}" presName="accentRepeatNode" presStyleLbl="solidFgAcc1" presStyleIdx="4" presStyleCnt="5"/>
      <dgm:spPr/>
    </dgm:pt>
  </dgm:ptLst>
  <dgm:cxnLst>
    <dgm:cxn modelId="{C30D1993-7AE3-E643-98CB-9919D2A5AF21}" type="presOf" srcId="{CED81DE3-5AD4-914B-9560-D084292D7B07}" destId="{959BA915-D3C4-CC4F-ADE6-AD9D20148A49}" srcOrd="0" destOrd="0" presId="urn:microsoft.com/office/officeart/2008/layout/VerticalCurvedList"/>
    <dgm:cxn modelId="{3881C246-E278-1E4F-B785-95FC069966FA}" srcId="{DF6C69BB-C828-2B41-9468-DD6D93576AAB}" destId="{ABE46718-0F8C-DC4C-AD7F-298B57E1B239}" srcOrd="3" destOrd="0" parTransId="{B59D8704-F09B-BC40-AFAF-F15F69BB0F09}" sibTransId="{8742BB6C-40BA-4C4E-9746-F5B7920DA64F}"/>
    <dgm:cxn modelId="{D8DD4256-D11F-F544-AEE6-896FCEC77EAE}" type="presOf" srcId="{9253DEAB-F482-9947-A4D4-AAA8797CC6B0}" destId="{A92ACD6D-E32C-944A-97CE-DB025223D2ED}" srcOrd="0" destOrd="0" presId="urn:microsoft.com/office/officeart/2008/layout/VerticalCurvedList"/>
    <dgm:cxn modelId="{BC940E36-B1CC-124D-A851-7D16BC435A53}" type="presOf" srcId="{DF6C69BB-C828-2B41-9468-DD6D93576AAB}" destId="{7589E711-19B3-954A-911C-DE94E191DAE7}" srcOrd="0" destOrd="0" presId="urn:microsoft.com/office/officeart/2008/layout/VerticalCurvedList"/>
    <dgm:cxn modelId="{7487A385-0984-CA4D-A3E1-470AD41E6BAE}" srcId="{DF6C69BB-C828-2B41-9468-DD6D93576AAB}" destId="{F6BEA600-DF37-9148-8419-AEEB9BE833B2}" srcOrd="1" destOrd="0" parTransId="{D3F171B8-AF85-7443-A350-20F8ABD33468}" sibTransId="{4A7B91B5-3623-E846-B0B7-A559E68D2095}"/>
    <dgm:cxn modelId="{3C5B889B-F15F-C642-8433-1E5BF197507B}" type="presOf" srcId="{ABE46718-0F8C-DC4C-AD7F-298B57E1B239}" destId="{CEC4BA7D-5D03-6847-832B-244D5329281C}" srcOrd="0" destOrd="0" presId="urn:microsoft.com/office/officeart/2008/layout/VerticalCurvedList"/>
    <dgm:cxn modelId="{2E8CCC1B-640B-0B4B-984F-87A12C0812C5}" srcId="{DF6C69BB-C828-2B41-9468-DD6D93576AAB}" destId="{09D691A1-DD7C-4843-93BD-53D0CE33EE82}" srcOrd="0" destOrd="0" parTransId="{2A9B6C51-42DD-E64F-9E19-1FC10C9F7AEC}" sibTransId="{854CE7CE-AA2E-1A4E-AB9C-6644B1FF0F53}"/>
    <dgm:cxn modelId="{3E7FBFE1-09A1-5D43-9815-AA3FAC4B7300}" type="presOf" srcId="{09D691A1-DD7C-4843-93BD-53D0CE33EE82}" destId="{1E0AB74A-8FFE-AB40-BF32-C1180E256A5B}" srcOrd="0" destOrd="0" presId="urn:microsoft.com/office/officeart/2008/layout/VerticalCurvedList"/>
    <dgm:cxn modelId="{9E8B2900-515C-A946-A4E5-13666CF8A136}" type="presOf" srcId="{854CE7CE-AA2E-1A4E-AB9C-6644B1FF0F53}" destId="{71B65D0D-B1C5-9345-84E5-5F184CF5B051}" srcOrd="0" destOrd="0" presId="urn:microsoft.com/office/officeart/2008/layout/VerticalCurvedList"/>
    <dgm:cxn modelId="{BF95DDCA-2C1E-044A-8E17-2476522F8AD3}" srcId="{DF6C69BB-C828-2B41-9468-DD6D93576AAB}" destId="{9253DEAB-F482-9947-A4D4-AAA8797CC6B0}" srcOrd="2" destOrd="0" parTransId="{106F67AF-A0C3-4246-9A0E-F7939324ADEF}" sibTransId="{B3866464-766E-AF4D-8629-5CD4F8CFEC3A}"/>
    <dgm:cxn modelId="{25B5C657-2C4E-FC42-8411-48138A9BD542}" srcId="{DF6C69BB-C828-2B41-9468-DD6D93576AAB}" destId="{CED81DE3-5AD4-914B-9560-D084292D7B07}" srcOrd="4" destOrd="0" parTransId="{2C967BBE-D45A-044B-A944-2B12BC4872B2}" sibTransId="{17FB9E95-2AB7-3449-8A29-554F5A2DED3F}"/>
    <dgm:cxn modelId="{04664FF6-3167-9E41-97E1-FCD277B891E2}" type="presOf" srcId="{F6BEA600-DF37-9148-8419-AEEB9BE833B2}" destId="{FD5BE95F-00C3-CE48-BF54-A56AC9DD8D8F}" srcOrd="0" destOrd="0" presId="urn:microsoft.com/office/officeart/2008/layout/VerticalCurvedList"/>
    <dgm:cxn modelId="{5260A032-214D-024C-9B9C-A3561E3224FA}" type="presParOf" srcId="{7589E711-19B3-954A-911C-DE94E191DAE7}" destId="{A1F860EC-E7E1-EE4A-835F-51D3D2CC8D59}" srcOrd="0" destOrd="0" presId="urn:microsoft.com/office/officeart/2008/layout/VerticalCurvedList"/>
    <dgm:cxn modelId="{DDE6855C-47F8-F143-97EF-80F46EA0A8F3}" type="presParOf" srcId="{A1F860EC-E7E1-EE4A-835F-51D3D2CC8D59}" destId="{63963DC8-9BD2-344A-A880-E264A50EF3D2}" srcOrd="0" destOrd="0" presId="urn:microsoft.com/office/officeart/2008/layout/VerticalCurvedList"/>
    <dgm:cxn modelId="{F0F96F6C-650D-3E40-879B-A3542223A6E2}" type="presParOf" srcId="{63963DC8-9BD2-344A-A880-E264A50EF3D2}" destId="{EC4B63AE-0C0C-244C-8A85-6755D0B2DCA3}" srcOrd="0" destOrd="0" presId="urn:microsoft.com/office/officeart/2008/layout/VerticalCurvedList"/>
    <dgm:cxn modelId="{06724EF0-E2DF-9D4E-B733-54ADAC92E72E}" type="presParOf" srcId="{63963DC8-9BD2-344A-A880-E264A50EF3D2}" destId="{71B65D0D-B1C5-9345-84E5-5F184CF5B051}" srcOrd="1" destOrd="0" presId="urn:microsoft.com/office/officeart/2008/layout/VerticalCurvedList"/>
    <dgm:cxn modelId="{0F683D3B-6710-6946-82B2-762F7E61338F}" type="presParOf" srcId="{63963DC8-9BD2-344A-A880-E264A50EF3D2}" destId="{0844505E-09FE-534B-8BDC-C14357F302E1}" srcOrd="2" destOrd="0" presId="urn:microsoft.com/office/officeart/2008/layout/VerticalCurvedList"/>
    <dgm:cxn modelId="{3C3CE3C0-E30B-AD41-B486-070E5282F29E}" type="presParOf" srcId="{63963DC8-9BD2-344A-A880-E264A50EF3D2}" destId="{333D4967-B811-3D43-BD4A-8EDDEF172BEB}" srcOrd="3" destOrd="0" presId="urn:microsoft.com/office/officeart/2008/layout/VerticalCurvedList"/>
    <dgm:cxn modelId="{984DF21B-470C-B34D-97E6-13042B11B3F2}" type="presParOf" srcId="{A1F860EC-E7E1-EE4A-835F-51D3D2CC8D59}" destId="{1E0AB74A-8FFE-AB40-BF32-C1180E256A5B}" srcOrd="1" destOrd="0" presId="urn:microsoft.com/office/officeart/2008/layout/VerticalCurvedList"/>
    <dgm:cxn modelId="{DFDCA611-A27F-5D49-A831-DC8E450F622C}" type="presParOf" srcId="{A1F860EC-E7E1-EE4A-835F-51D3D2CC8D59}" destId="{122E2D12-6924-AA45-B646-84F6C03E8A88}" srcOrd="2" destOrd="0" presId="urn:microsoft.com/office/officeart/2008/layout/VerticalCurvedList"/>
    <dgm:cxn modelId="{40E45F3A-E324-274A-B1E4-4793E350EE21}" type="presParOf" srcId="{122E2D12-6924-AA45-B646-84F6C03E8A88}" destId="{2AE220B8-AAD4-4245-BEB1-1EED9C30F6AF}" srcOrd="0" destOrd="0" presId="urn:microsoft.com/office/officeart/2008/layout/VerticalCurvedList"/>
    <dgm:cxn modelId="{072D7B07-6282-B547-8EE5-EA0BE743DA08}" type="presParOf" srcId="{A1F860EC-E7E1-EE4A-835F-51D3D2CC8D59}" destId="{FD5BE95F-00C3-CE48-BF54-A56AC9DD8D8F}" srcOrd="3" destOrd="0" presId="urn:microsoft.com/office/officeart/2008/layout/VerticalCurvedList"/>
    <dgm:cxn modelId="{B954C11B-7C5D-8A40-ACE6-49CEC7D31A59}" type="presParOf" srcId="{A1F860EC-E7E1-EE4A-835F-51D3D2CC8D59}" destId="{8C935E95-C35D-EA44-B845-3F0C6EDE0174}" srcOrd="4" destOrd="0" presId="urn:microsoft.com/office/officeart/2008/layout/VerticalCurvedList"/>
    <dgm:cxn modelId="{9FE7389B-875F-4940-9149-017CCE62DFC8}" type="presParOf" srcId="{8C935E95-C35D-EA44-B845-3F0C6EDE0174}" destId="{BE8ACD0D-7A98-E94B-8261-456B2F779B42}" srcOrd="0" destOrd="0" presId="urn:microsoft.com/office/officeart/2008/layout/VerticalCurvedList"/>
    <dgm:cxn modelId="{691A025A-332A-874F-9F17-E798393A12CE}" type="presParOf" srcId="{A1F860EC-E7E1-EE4A-835F-51D3D2CC8D59}" destId="{A92ACD6D-E32C-944A-97CE-DB025223D2ED}" srcOrd="5" destOrd="0" presId="urn:microsoft.com/office/officeart/2008/layout/VerticalCurvedList"/>
    <dgm:cxn modelId="{466F1FC1-70A7-0B44-ADDA-6B80BC8D6625}" type="presParOf" srcId="{A1F860EC-E7E1-EE4A-835F-51D3D2CC8D59}" destId="{0B373BDF-5AC0-604C-8F67-B33834B63166}" srcOrd="6" destOrd="0" presId="urn:microsoft.com/office/officeart/2008/layout/VerticalCurvedList"/>
    <dgm:cxn modelId="{B3E4B7C3-0859-2844-804A-F2C2E76DCBB5}" type="presParOf" srcId="{0B373BDF-5AC0-604C-8F67-B33834B63166}" destId="{396F2581-C833-2E43-AF6B-4B61249FA8DC}" srcOrd="0" destOrd="0" presId="urn:microsoft.com/office/officeart/2008/layout/VerticalCurvedList"/>
    <dgm:cxn modelId="{600F4C0C-94AA-FA44-B0BD-333534608AD0}" type="presParOf" srcId="{A1F860EC-E7E1-EE4A-835F-51D3D2CC8D59}" destId="{CEC4BA7D-5D03-6847-832B-244D5329281C}" srcOrd="7" destOrd="0" presId="urn:microsoft.com/office/officeart/2008/layout/VerticalCurvedList"/>
    <dgm:cxn modelId="{EED5CD89-C4EC-4A4F-9E4A-681CE829431D}" type="presParOf" srcId="{A1F860EC-E7E1-EE4A-835F-51D3D2CC8D59}" destId="{2EEE461C-15D4-FD4A-8899-A6C2AB6C61BF}" srcOrd="8" destOrd="0" presId="urn:microsoft.com/office/officeart/2008/layout/VerticalCurvedList"/>
    <dgm:cxn modelId="{FEFDFCEA-E288-054E-92BA-CA4836A6ED4F}" type="presParOf" srcId="{2EEE461C-15D4-FD4A-8899-A6C2AB6C61BF}" destId="{31D4929D-13DC-6942-9C08-8A221FD31268}" srcOrd="0" destOrd="0" presId="urn:microsoft.com/office/officeart/2008/layout/VerticalCurvedList"/>
    <dgm:cxn modelId="{6C011780-D5C9-AC45-8B36-19C7EED37DED}" type="presParOf" srcId="{A1F860EC-E7E1-EE4A-835F-51D3D2CC8D59}" destId="{959BA915-D3C4-CC4F-ADE6-AD9D20148A49}" srcOrd="9" destOrd="0" presId="urn:microsoft.com/office/officeart/2008/layout/VerticalCurvedList"/>
    <dgm:cxn modelId="{4FBA72E3-C548-B242-8A5A-37B63229C81B}" type="presParOf" srcId="{A1F860EC-E7E1-EE4A-835F-51D3D2CC8D59}" destId="{343F30F7-1F96-064F-A3C7-1DC74BD9AD7B}" srcOrd="10" destOrd="0" presId="urn:microsoft.com/office/officeart/2008/layout/VerticalCurvedList"/>
    <dgm:cxn modelId="{C9338849-9ECB-A440-90BC-1E8576A0891B}" type="presParOf" srcId="{343F30F7-1F96-064F-A3C7-1DC74BD9AD7B}" destId="{6200DF73-2D66-0943-BBE4-C91012E1B8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Define</a:t>
          </a:r>
          <a:endParaRPr lang="en-US" sz="3000" b="1" dirty="0">
            <a:solidFill>
              <a:srgbClr val="008000"/>
            </a:solidFill>
            <a:latin typeface="+mn-lt"/>
          </a:endParaRP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pPr>
        <a:solidFill>
          <a:srgbClr val="008000"/>
        </a:solidFill>
      </dgm:spPr>
      <dgm:t>
        <a:bodyPr/>
        <a:lstStyle/>
        <a:p>
          <a:endParaRPr lang="en-US" sz="2300" b="1">
            <a:latin typeface="+mn-lt"/>
          </a:endParaRPr>
        </a:p>
      </dgm:t>
    </dgm:pt>
    <dgm:pt modelId="{005FBD42-56C4-5D48-9C2A-F77CC46FC1D9}">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Teach</a:t>
          </a:r>
          <a:endParaRPr lang="en-US" sz="3000" b="1" dirty="0">
            <a:solidFill>
              <a:srgbClr val="008000"/>
            </a:solidFill>
            <a:latin typeface="+mn-lt"/>
          </a:endParaRP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pPr>
        <a:solidFill>
          <a:srgbClr val="008000"/>
        </a:solidFill>
      </dgm:spPr>
      <dgm:t>
        <a:bodyPr/>
        <a:lstStyle/>
        <a:p>
          <a:endParaRPr lang="en-US" sz="2300" b="1">
            <a:latin typeface="+mn-lt"/>
          </a:endParaRPr>
        </a:p>
      </dgm:t>
    </dgm:pt>
    <dgm:pt modelId="{9BECFCF7-B0AF-624C-AD55-2F220A1C2E6F}">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Prompt</a:t>
          </a:r>
          <a:endParaRPr lang="en-US" sz="3000" b="1" dirty="0">
            <a:solidFill>
              <a:srgbClr val="008000"/>
            </a:solidFill>
            <a:latin typeface="+mn-lt"/>
          </a:endParaRP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pPr>
        <a:solidFill>
          <a:srgbClr val="008000"/>
        </a:solidFill>
      </dgm:spPr>
      <dgm:t>
        <a:bodyPr/>
        <a:lstStyle/>
        <a:p>
          <a:endParaRPr lang="en-US" sz="2300" b="1">
            <a:latin typeface="+mn-lt"/>
          </a:endParaRPr>
        </a:p>
      </dgm:t>
    </dgm:pt>
    <dgm:pt modelId="{02655792-0024-2D4D-8DB6-10345FCB08FE}">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Monitor</a:t>
          </a:r>
          <a:endParaRPr lang="en-US" sz="3000" b="1" dirty="0">
            <a:solidFill>
              <a:srgbClr val="008000"/>
            </a:solidFill>
            <a:latin typeface="+mn-lt"/>
          </a:endParaRP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pPr>
        <a:solidFill>
          <a:srgbClr val="008000"/>
        </a:solidFill>
      </dgm:spPr>
      <dgm:t>
        <a:bodyPr/>
        <a:lstStyle/>
        <a:p>
          <a:endParaRPr lang="en-US" sz="2300" b="1">
            <a:latin typeface="+mn-lt"/>
          </a:endParaRPr>
        </a:p>
      </dgm:t>
    </dgm:pt>
    <dgm:pt modelId="{DFDF3E90-2D1F-C34A-87A4-D06D7D2CEDCF}">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Evaluate</a:t>
          </a:r>
          <a:endParaRPr lang="en-US" sz="3000" b="1" dirty="0">
            <a:solidFill>
              <a:srgbClr val="008000"/>
            </a:solidFill>
            <a:latin typeface="+mn-lt"/>
          </a:endParaRP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pPr>
        <a:solidFill>
          <a:srgbClr val="008000"/>
        </a:solidFill>
      </dgm:spPr>
      <dgm:t>
        <a:bodyPr/>
        <a:lstStyle/>
        <a:p>
          <a:endParaRPr lang="en-US" sz="2300" b="1">
            <a:latin typeface="+mn-lt"/>
          </a:endParaRPr>
        </a:p>
      </dgm:t>
    </dgm:pt>
    <dgm:pt modelId="{29B5FB9B-81E9-0141-8374-45D4527B9639}" type="pres">
      <dgm:prSet presAssocID="{2411FFCD-987A-1F48-A670-10D02FAB4130}" presName="cycle" presStyleCnt="0">
        <dgm:presLayoutVars>
          <dgm:dir/>
          <dgm:resizeHandles val="exact"/>
        </dgm:presLayoutVars>
      </dgm:prSet>
      <dgm:spPr/>
      <dgm:t>
        <a:bodyPr/>
        <a:lstStyle/>
        <a:p>
          <a:endParaRPr lang="en-US"/>
        </a:p>
      </dgm:t>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t>
        <a:bodyPr/>
        <a:lstStyle/>
        <a:p>
          <a:endParaRPr lang="en-US"/>
        </a:p>
      </dgm:t>
    </dgm:pt>
    <dgm:pt modelId="{83C8FD20-C609-6048-A5A8-D76C9249260D}" type="pres">
      <dgm:prSet presAssocID="{8CAF0C80-1805-E745-BB42-1823122BE073}" presName="sibTrans" presStyleLbl="sibTrans2D1" presStyleIdx="0" presStyleCnt="5"/>
      <dgm:spPr/>
      <dgm:t>
        <a:bodyPr/>
        <a:lstStyle/>
        <a:p>
          <a:endParaRPr lang="en-US"/>
        </a:p>
      </dgm:t>
    </dgm:pt>
    <dgm:pt modelId="{D2CA84DD-1CA7-C74C-97BE-EE98AF993501}" type="pres">
      <dgm:prSet presAssocID="{8CAF0C80-1805-E745-BB42-1823122BE073}" presName="connectorText" presStyleLbl="sibTrans2D1" presStyleIdx="0" presStyleCnt="5"/>
      <dgm:spPr/>
      <dgm:t>
        <a:bodyPr/>
        <a:lstStyle/>
        <a:p>
          <a:endParaRPr lang="en-US"/>
        </a:p>
      </dgm:t>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t>
        <a:bodyPr/>
        <a:lstStyle/>
        <a:p>
          <a:endParaRPr lang="en-US"/>
        </a:p>
      </dgm:t>
    </dgm:pt>
    <dgm:pt modelId="{018EE35C-5CD7-0D44-A9C5-1499B1A5DB7B}" type="pres">
      <dgm:prSet presAssocID="{59CF6471-3DB6-3646-9934-E45E85E76492}" presName="sibTrans" presStyleLbl="sibTrans2D1" presStyleIdx="1" presStyleCnt="5" custLinFactNeighborX="-10866" custLinFactNeighborY="16323"/>
      <dgm:spPr/>
      <dgm:t>
        <a:bodyPr/>
        <a:lstStyle/>
        <a:p>
          <a:endParaRPr lang="en-US"/>
        </a:p>
      </dgm:t>
    </dgm:pt>
    <dgm:pt modelId="{24EF092D-371F-F643-B16F-188DDB34E764}" type="pres">
      <dgm:prSet presAssocID="{59CF6471-3DB6-3646-9934-E45E85E76492}" presName="connectorText" presStyleLbl="sibTrans2D1" presStyleIdx="1" presStyleCnt="5"/>
      <dgm:spPr/>
      <dgm:t>
        <a:bodyPr/>
        <a:lstStyle/>
        <a:p>
          <a:endParaRPr lang="en-US"/>
        </a:p>
      </dgm:t>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t>
        <a:bodyPr/>
        <a:lstStyle/>
        <a:p>
          <a:endParaRPr lang="en-US"/>
        </a:p>
      </dgm:t>
    </dgm:pt>
    <dgm:pt modelId="{C50C08BA-8CB4-4446-8A3F-228C46E38D00}" type="pres">
      <dgm:prSet presAssocID="{8EE59149-ADE7-6A4E-937E-8C3739A22D03}" presName="sibTrans" presStyleLbl="sibTrans2D1" presStyleIdx="2" presStyleCnt="5"/>
      <dgm:spPr/>
      <dgm:t>
        <a:bodyPr/>
        <a:lstStyle/>
        <a:p>
          <a:endParaRPr lang="en-US"/>
        </a:p>
      </dgm:t>
    </dgm:pt>
    <dgm:pt modelId="{66E9CD31-4AEF-D54B-82AC-F1B17D57F29D}" type="pres">
      <dgm:prSet presAssocID="{8EE59149-ADE7-6A4E-937E-8C3739A22D03}" presName="connectorText" presStyleLbl="sibTrans2D1" presStyleIdx="2" presStyleCnt="5"/>
      <dgm:spPr/>
      <dgm:t>
        <a:bodyPr/>
        <a:lstStyle/>
        <a:p>
          <a:endParaRPr lang="en-US"/>
        </a:p>
      </dgm:t>
    </dgm:pt>
    <dgm:pt modelId="{0BFE5E2A-3870-3448-AF57-D6C82A555587}" type="pres">
      <dgm:prSet presAssocID="{02655792-0024-2D4D-8DB6-10345FCB08FE}" presName="node" presStyleLbl="node1" presStyleIdx="3" presStyleCnt="5" custScaleX="127085">
        <dgm:presLayoutVars>
          <dgm:bulletEnabled val="1"/>
        </dgm:presLayoutVars>
      </dgm:prSet>
      <dgm:spPr/>
      <dgm:t>
        <a:bodyPr/>
        <a:lstStyle/>
        <a:p>
          <a:endParaRPr lang="en-US"/>
        </a:p>
      </dgm:t>
    </dgm:pt>
    <dgm:pt modelId="{E61C2143-43FC-DD40-8139-7F7FEF2DA174}" type="pres">
      <dgm:prSet presAssocID="{E4966791-D171-AA47-9665-093C0FEE5FB8}" presName="sibTrans" presStyleLbl="sibTrans2D1" presStyleIdx="3" presStyleCnt="5"/>
      <dgm:spPr/>
      <dgm:t>
        <a:bodyPr/>
        <a:lstStyle/>
        <a:p>
          <a:endParaRPr lang="en-US"/>
        </a:p>
      </dgm:t>
    </dgm:pt>
    <dgm:pt modelId="{5FEDC548-3C59-B94F-BC75-9295B2EA006E}" type="pres">
      <dgm:prSet presAssocID="{E4966791-D171-AA47-9665-093C0FEE5FB8}" presName="connectorText" presStyleLbl="sibTrans2D1" presStyleIdx="3" presStyleCnt="5"/>
      <dgm:spPr/>
      <dgm:t>
        <a:bodyPr/>
        <a:lstStyle/>
        <a:p>
          <a:endParaRPr lang="en-US"/>
        </a:p>
      </dgm:t>
    </dgm:pt>
    <dgm:pt modelId="{7C3F7977-3137-6644-A70C-D66A8B47591F}" type="pres">
      <dgm:prSet presAssocID="{DFDF3E90-2D1F-C34A-87A4-D06D7D2CEDCF}" presName="node" presStyleLbl="node1" presStyleIdx="4" presStyleCnt="5" custScaleX="127085">
        <dgm:presLayoutVars>
          <dgm:bulletEnabled val="1"/>
        </dgm:presLayoutVars>
      </dgm:prSet>
      <dgm:spPr/>
      <dgm:t>
        <a:bodyPr/>
        <a:lstStyle/>
        <a:p>
          <a:endParaRPr lang="en-US"/>
        </a:p>
      </dgm:t>
    </dgm:pt>
    <dgm:pt modelId="{9C46DF65-2703-E047-83EA-5810BE3C0120}" type="pres">
      <dgm:prSet presAssocID="{2B682932-7FB3-574E-BB1C-DF0D42B208F8}" presName="sibTrans" presStyleLbl="sibTrans2D1" presStyleIdx="4" presStyleCnt="5"/>
      <dgm:spPr/>
      <dgm:t>
        <a:bodyPr/>
        <a:lstStyle/>
        <a:p>
          <a:endParaRPr lang="en-US"/>
        </a:p>
      </dgm:t>
    </dgm:pt>
    <dgm:pt modelId="{3CA61E32-9E73-BD46-B768-4B1FABA83A0F}" type="pres">
      <dgm:prSet presAssocID="{2B682932-7FB3-574E-BB1C-DF0D42B208F8}" presName="connectorText" presStyleLbl="sibTrans2D1" presStyleIdx="4" presStyleCnt="5"/>
      <dgm:spPr/>
      <dgm:t>
        <a:bodyPr/>
        <a:lstStyle/>
        <a:p>
          <a:endParaRPr lang="en-US"/>
        </a:p>
      </dgm:t>
    </dgm:pt>
  </dgm:ptLst>
  <dgm:cxnLst>
    <dgm:cxn modelId="{3B1625C9-4675-5847-8B66-9EFC35F5A1D1}" type="presOf" srcId="{59CF6471-3DB6-3646-9934-E45E85E76492}" destId="{018EE35C-5CD7-0D44-A9C5-1499B1A5DB7B}"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26AC7920-62B3-0B40-B725-66222A224B24}" srcId="{2411FFCD-987A-1F48-A670-10D02FAB4130}" destId="{07DE859E-8694-CE48-8988-025045639081}" srcOrd="0" destOrd="0" parTransId="{B594852D-1BD0-264B-A3C8-A203A63C6E41}" sibTransId="{8CAF0C80-1805-E745-BB42-1823122BE073}"/>
    <dgm:cxn modelId="{46999853-3649-1140-BF64-4F1F759917E9}" type="presOf" srcId="{2B682932-7FB3-574E-BB1C-DF0D42B208F8}" destId="{3CA61E32-9E73-BD46-B768-4B1FABA83A0F}" srcOrd="1" destOrd="0" presId="urn:microsoft.com/office/officeart/2005/8/layout/cycle2"/>
    <dgm:cxn modelId="{210EC55E-2307-754D-8407-B2DCEE3C2409}" type="presOf" srcId="{DFDF3E90-2D1F-C34A-87A4-D06D7D2CEDCF}" destId="{7C3F7977-3137-6644-A70C-D66A8B47591F}" srcOrd="0" destOrd="0" presId="urn:microsoft.com/office/officeart/2005/8/layout/cycle2"/>
    <dgm:cxn modelId="{F77434CD-5339-F547-BE66-6B23053AC68A}" type="presOf" srcId="{E4966791-D171-AA47-9665-093C0FEE5FB8}" destId="{E61C2143-43FC-DD40-8139-7F7FEF2DA174}" srcOrd="0" destOrd="0" presId="urn:microsoft.com/office/officeart/2005/8/layout/cycle2"/>
    <dgm:cxn modelId="{D8673F21-F7AB-CF42-9944-57D34BF467BE}" type="presOf" srcId="{8EE59149-ADE7-6A4E-937E-8C3739A22D03}" destId="{66E9CD31-4AEF-D54B-82AC-F1B17D57F29D}" srcOrd="1" destOrd="0" presId="urn:microsoft.com/office/officeart/2005/8/layout/cycle2"/>
    <dgm:cxn modelId="{8A69BEAE-3CEE-3E4B-93A1-B5204D34F78A}" type="presOf" srcId="{8CAF0C80-1805-E745-BB42-1823122BE073}" destId="{83C8FD20-C609-6048-A5A8-D76C9249260D}" srcOrd="0" destOrd="0" presId="urn:microsoft.com/office/officeart/2005/8/layout/cycle2"/>
    <dgm:cxn modelId="{B86B8043-F81F-6847-8B20-BE7CA5B29C58}" type="presOf" srcId="{2B682932-7FB3-574E-BB1C-DF0D42B208F8}" destId="{9C46DF65-2703-E047-83EA-5810BE3C0120}" srcOrd="0" destOrd="0" presId="urn:microsoft.com/office/officeart/2005/8/layout/cycle2"/>
    <dgm:cxn modelId="{D6CB34F8-3526-1446-911A-070D9D531325}" type="presOf" srcId="{8EE59149-ADE7-6A4E-937E-8C3739A22D03}" destId="{C50C08BA-8CB4-4446-8A3F-228C46E38D00}" srcOrd="0" destOrd="0" presId="urn:microsoft.com/office/officeart/2005/8/layout/cycle2"/>
    <dgm:cxn modelId="{A693B9E3-0445-B943-A05E-BE96862D1DBB}" type="presOf" srcId="{2411FFCD-987A-1F48-A670-10D02FAB4130}" destId="{29B5FB9B-81E9-0141-8374-45D4527B9639}" srcOrd="0" destOrd="0" presId="urn:microsoft.com/office/officeart/2005/8/layout/cycle2"/>
    <dgm:cxn modelId="{903C6CFB-B30A-AC4D-8099-F88E7229C1C2}" type="presOf" srcId="{E4966791-D171-AA47-9665-093C0FEE5FB8}" destId="{5FEDC548-3C59-B94F-BC75-9295B2EA006E}" srcOrd="1" destOrd="0" presId="urn:microsoft.com/office/officeart/2005/8/layout/cycle2"/>
    <dgm:cxn modelId="{EE3AF701-625F-8845-BA6B-4E3C20EC0210}" srcId="{2411FFCD-987A-1F48-A670-10D02FAB4130}" destId="{9BECFCF7-B0AF-624C-AD55-2F220A1C2E6F}" srcOrd="2" destOrd="0" parTransId="{A273BF1E-EFE8-EB45-BFB3-83AF3FA0E108}" sibTransId="{8EE59149-ADE7-6A4E-937E-8C3739A22D03}"/>
    <dgm:cxn modelId="{108F86C5-262D-6B42-819F-CD2418C1C84E}" type="presOf" srcId="{005FBD42-56C4-5D48-9C2A-F77CC46FC1D9}" destId="{60F62DDA-327D-D142-B616-70ED788A17E2}" srcOrd="0" destOrd="0" presId="urn:microsoft.com/office/officeart/2005/8/layout/cycle2"/>
    <dgm:cxn modelId="{FE0145AE-A718-DE4D-942F-BFEE4C0CEC79}" type="presOf" srcId="{07DE859E-8694-CE48-8988-025045639081}" destId="{41D642FE-0649-AF4E-A903-B6A7DE487E67}" srcOrd="0" destOrd="0" presId="urn:microsoft.com/office/officeart/2005/8/layout/cycle2"/>
    <dgm:cxn modelId="{5A9D289F-1B2B-6048-A830-D3B194DFAAC4}" type="presOf" srcId="{8CAF0C80-1805-E745-BB42-1823122BE073}" destId="{D2CA84DD-1CA7-C74C-97BE-EE98AF993501}" srcOrd="1" destOrd="0" presId="urn:microsoft.com/office/officeart/2005/8/layout/cycle2"/>
    <dgm:cxn modelId="{B5A7661B-FE18-904D-9665-CB68466731E6}" type="presOf" srcId="{59CF6471-3DB6-3646-9934-E45E85E76492}" destId="{24EF092D-371F-F643-B16F-188DDB34E764}" srcOrd="1" destOrd="0" presId="urn:microsoft.com/office/officeart/2005/8/layout/cycle2"/>
    <dgm:cxn modelId="{F489DBC6-62AB-C64F-B63F-E48FA59D7F1D}" srcId="{2411FFCD-987A-1F48-A670-10D02FAB4130}" destId="{DFDF3E90-2D1F-C34A-87A4-D06D7D2CEDCF}" srcOrd="4" destOrd="0" parTransId="{D6C7DEA4-9117-2043-BA96-91953B15A66E}" sibTransId="{2B682932-7FB3-574E-BB1C-DF0D42B208F8}"/>
    <dgm:cxn modelId="{36A5AF73-D390-9D4F-B25F-FD58677A3A40}" srcId="{2411FFCD-987A-1F48-A670-10D02FAB4130}" destId="{02655792-0024-2D4D-8DB6-10345FCB08FE}" srcOrd="3" destOrd="0" parTransId="{E23A8E98-1C44-E44E-AEC7-746238A17F3B}" sibTransId="{E4966791-D171-AA47-9665-093C0FEE5FB8}"/>
    <dgm:cxn modelId="{702A6BF8-28F7-F24A-AA0A-BFDE3CCA416E}" type="presOf" srcId="{9BECFCF7-B0AF-624C-AD55-2F220A1C2E6F}" destId="{C9F4245C-5335-1E45-A165-3C7D03B0E3A1}" srcOrd="0" destOrd="0" presId="urn:microsoft.com/office/officeart/2005/8/layout/cycle2"/>
    <dgm:cxn modelId="{10D2C0B7-AB09-7846-8C88-74F092580754}" type="presOf" srcId="{02655792-0024-2D4D-8DB6-10345FCB08FE}" destId="{0BFE5E2A-3870-3448-AF57-D6C82A555587}" srcOrd="0" destOrd="0" presId="urn:microsoft.com/office/officeart/2005/8/layout/cycle2"/>
    <dgm:cxn modelId="{C3015CF9-483C-7147-8A79-426D03C350A9}" type="presParOf" srcId="{29B5FB9B-81E9-0141-8374-45D4527B9639}" destId="{41D642FE-0649-AF4E-A903-B6A7DE487E67}" srcOrd="0" destOrd="0" presId="urn:microsoft.com/office/officeart/2005/8/layout/cycle2"/>
    <dgm:cxn modelId="{7B29AD0B-664C-CA49-B318-5153004281A7}" type="presParOf" srcId="{29B5FB9B-81E9-0141-8374-45D4527B9639}" destId="{83C8FD20-C609-6048-A5A8-D76C9249260D}" srcOrd="1" destOrd="0" presId="urn:microsoft.com/office/officeart/2005/8/layout/cycle2"/>
    <dgm:cxn modelId="{54F8AE88-7D9E-FE43-821C-3517CAAD5E3C}" type="presParOf" srcId="{83C8FD20-C609-6048-A5A8-D76C9249260D}" destId="{D2CA84DD-1CA7-C74C-97BE-EE98AF993501}" srcOrd="0" destOrd="0" presId="urn:microsoft.com/office/officeart/2005/8/layout/cycle2"/>
    <dgm:cxn modelId="{469ABCDE-2A65-1D4A-917E-150330574829}" type="presParOf" srcId="{29B5FB9B-81E9-0141-8374-45D4527B9639}" destId="{60F62DDA-327D-D142-B616-70ED788A17E2}" srcOrd="2" destOrd="0" presId="urn:microsoft.com/office/officeart/2005/8/layout/cycle2"/>
    <dgm:cxn modelId="{0BD1BC69-E9F1-814A-9FAA-810C6E0419FC}" type="presParOf" srcId="{29B5FB9B-81E9-0141-8374-45D4527B9639}" destId="{018EE35C-5CD7-0D44-A9C5-1499B1A5DB7B}" srcOrd="3" destOrd="0" presId="urn:microsoft.com/office/officeart/2005/8/layout/cycle2"/>
    <dgm:cxn modelId="{C0BC8529-C5D2-6645-A201-10C5D33EEB10}" type="presParOf" srcId="{018EE35C-5CD7-0D44-A9C5-1499B1A5DB7B}" destId="{24EF092D-371F-F643-B16F-188DDB34E764}" srcOrd="0" destOrd="0" presId="urn:microsoft.com/office/officeart/2005/8/layout/cycle2"/>
    <dgm:cxn modelId="{C8EAAD0A-3406-7748-85B0-0590487638F9}" type="presParOf" srcId="{29B5FB9B-81E9-0141-8374-45D4527B9639}" destId="{C9F4245C-5335-1E45-A165-3C7D03B0E3A1}" srcOrd="4" destOrd="0" presId="urn:microsoft.com/office/officeart/2005/8/layout/cycle2"/>
    <dgm:cxn modelId="{245FFF5E-B554-A04C-8170-B48384A15207}" type="presParOf" srcId="{29B5FB9B-81E9-0141-8374-45D4527B9639}" destId="{C50C08BA-8CB4-4446-8A3F-228C46E38D00}" srcOrd="5" destOrd="0" presId="urn:microsoft.com/office/officeart/2005/8/layout/cycle2"/>
    <dgm:cxn modelId="{26776B0B-F9AE-6949-8420-EB3DF8C47130}" type="presParOf" srcId="{C50C08BA-8CB4-4446-8A3F-228C46E38D00}" destId="{66E9CD31-4AEF-D54B-82AC-F1B17D57F29D}" srcOrd="0" destOrd="0" presId="urn:microsoft.com/office/officeart/2005/8/layout/cycle2"/>
    <dgm:cxn modelId="{92CF499C-35F1-FE4E-AB14-2876DBA2EEE1}" type="presParOf" srcId="{29B5FB9B-81E9-0141-8374-45D4527B9639}" destId="{0BFE5E2A-3870-3448-AF57-D6C82A555587}" srcOrd="6" destOrd="0" presId="urn:microsoft.com/office/officeart/2005/8/layout/cycle2"/>
    <dgm:cxn modelId="{A970A205-263C-424C-8AAA-ECBF41D615AD}" type="presParOf" srcId="{29B5FB9B-81E9-0141-8374-45D4527B9639}" destId="{E61C2143-43FC-DD40-8139-7F7FEF2DA174}" srcOrd="7" destOrd="0" presId="urn:microsoft.com/office/officeart/2005/8/layout/cycle2"/>
    <dgm:cxn modelId="{279055C8-3F34-5B40-9BE5-5DD47CC5AD15}" type="presParOf" srcId="{E61C2143-43FC-DD40-8139-7F7FEF2DA174}" destId="{5FEDC548-3C59-B94F-BC75-9295B2EA006E}" srcOrd="0" destOrd="0" presId="urn:microsoft.com/office/officeart/2005/8/layout/cycle2"/>
    <dgm:cxn modelId="{5544127F-2AB7-BD43-B6DD-8953E1802374}" type="presParOf" srcId="{29B5FB9B-81E9-0141-8374-45D4527B9639}" destId="{7C3F7977-3137-6644-A70C-D66A8B47591F}" srcOrd="8" destOrd="0" presId="urn:microsoft.com/office/officeart/2005/8/layout/cycle2"/>
    <dgm:cxn modelId="{89B0FE79-700D-874B-81D0-8C0197B3D424}" type="presParOf" srcId="{29B5FB9B-81E9-0141-8374-45D4527B9639}" destId="{9C46DF65-2703-E047-83EA-5810BE3C0120}" srcOrd="9" destOrd="0" presId="urn:microsoft.com/office/officeart/2005/8/layout/cycle2"/>
    <dgm:cxn modelId="{00333D50-44D3-C542-87C5-5990C3FEC034}"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Define</a:t>
          </a:r>
          <a:endParaRPr lang="en-US" sz="3000" b="1" dirty="0">
            <a:solidFill>
              <a:srgbClr val="008000"/>
            </a:solidFill>
            <a:latin typeface="+mn-lt"/>
          </a:endParaRP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pPr>
        <a:solidFill>
          <a:srgbClr val="008000"/>
        </a:solidFill>
      </dgm:spPr>
      <dgm:t>
        <a:bodyPr/>
        <a:lstStyle/>
        <a:p>
          <a:endParaRPr lang="en-US" sz="2300" b="1">
            <a:latin typeface="+mn-lt"/>
          </a:endParaRPr>
        </a:p>
      </dgm:t>
    </dgm:pt>
    <dgm:pt modelId="{005FBD42-56C4-5D48-9C2A-F77CC46FC1D9}">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Teach</a:t>
          </a:r>
          <a:endParaRPr lang="en-US" sz="3000" b="1" dirty="0">
            <a:solidFill>
              <a:srgbClr val="008000"/>
            </a:solidFill>
            <a:latin typeface="+mn-lt"/>
          </a:endParaRP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pPr>
        <a:solidFill>
          <a:srgbClr val="008000"/>
        </a:solidFill>
      </dgm:spPr>
      <dgm:t>
        <a:bodyPr/>
        <a:lstStyle/>
        <a:p>
          <a:endParaRPr lang="en-US" sz="2300" b="1">
            <a:latin typeface="+mn-lt"/>
          </a:endParaRPr>
        </a:p>
      </dgm:t>
    </dgm:pt>
    <dgm:pt modelId="{9BECFCF7-B0AF-624C-AD55-2F220A1C2E6F}">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Prompt</a:t>
          </a:r>
          <a:endParaRPr lang="en-US" sz="3000" b="1" dirty="0">
            <a:solidFill>
              <a:srgbClr val="008000"/>
            </a:solidFill>
            <a:latin typeface="+mn-lt"/>
          </a:endParaRP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pPr>
        <a:solidFill>
          <a:srgbClr val="008000"/>
        </a:solidFill>
      </dgm:spPr>
      <dgm:t>
        <a:bodyPr/>
        <a:lstStyle/>
        <a:p>
          <a:endParaRPr lang="en-US" sz="2300" b="1">
            <a:latin typeface="+mn-lt"/>
          </a:endParaRPr>
        </a:p>
      </dgm:t>
    </dgm:pt>
    <dgm:pt modelId="{02655792-0024-2D4D-8DB6-10345FCB08FE}">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Monitor</a:t>
          </a:r>
          <a:endParaRPr lang="en-US" sz="3000" b="1" dirty="0">
            <a:solidFill>
              <a:srgbClr val="008000"/>
            </a:solidFill>
            <a:latin typeface="+mn-lt"/>
          </a:endParaRP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pPr>
        <a:solidFill>
          <a:srgbClr val="008000"/>
        </a:solidFill>
      </dgm:spPr>
      <dgm:t>
        <a:bodyPr/>
        <a:lstStyle/>
        <a:p>
          <a:endParaRPr lang="en-US" sz="2300" b="1">
            <a:latin typeface="+mn-lt"/>
          </a:endParaRPr>
        </a:p>
      </dgm:t>
    </dgm:pt>
    <dgm:pt modelId="{DFDF3E90-2D1F-C34A-87A4-D06D7D2CEDCF}">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Evaluate</a:t>
          </a:r>
          <a:endParaRPr lang="en-US" sz="3000" b="1" dirty="0">
            <a:solidFill>
              <a:srgbClr val="008000"/>
            </a:solidFill>
            <a:latin typeface="+mn-lt"/>
          </a:endParaRP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pPr>
        <a:solidFill>
          <a:srgbClr val="008000"/>
        </a:solidFill>
      </dgm:spPr>
      <dgm:t>
        <a:bodyPr/>
        <a:lstStyle/>
        <a:p>
          <a:endParaRPr lang="en-US" sz="2300" b="1">
            <a:latin typeface="+mn-lt"/>
          </a:endParaRPr>
        </a:p>
      </dgm:t>
    </dgm:pt>
    <dgm:pt modelId="{29B5FB9B-81E9-0141-8374-45D4527B9639}" type="pres">
      <dgm:prSet presAssocID="{2411FFCD-987A-1F48-A670-10D02FAB4130}" presName="cycle" presStyleCnt="0">
        <dgm:presLayoutVars>
          <dgm:dir/>
          <dgm:resizeHandles val="exact"/>
        </dgm:presLayoutVars>
      </dgm:prSet>
      <dgm:spPr/>
      <dgm:t>
        <a:bodyPr/>
        <a:lstStyle/>
        <a:p>
          <a:endParaRPr lang="en-US"/>
        </a:p>
      </dgm:t>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t>
        <a:bodyPr/>
        <a:lstStyle/>
        <a:p>
          <a:endParaRPr lang="en-US"/>
        </a:p>
      </dgm:t>
    </dgm:pt>
    <dgm:pt modelId="{83C8FD20-C609-6048-A5A8-D76C9249260D}" type="pres">
      <dgm:prSet presAssocID="{8CAF0C80-1805-E745-BB42-1823122BE073}" presName="sibTrans" presStyleLbl="sibTrans2D1" presStyleIdx="0" presStyleCnt="5"/>
      <dgm:spPr/>
      <dgm:t>
        <a:bodyPr/>
        <a:lstStyle/>
        <a:p>
          <a:endParaRPr lang="en-US"/>
        </a:p>
      </dgm:t>
    </dgm:pt>
    <dgm:pt modelId="{D2CA84DD-1CA7-C74C-97BE-EE98AF993501}" type="pres">
      <dgm:prSet presAssocID="{8CAF0C80-1805-E745-BB42-1823122BE073}" presName="connectorText" presStyleLbl="sibTrans2D1" presStyleIdx="0" presStyleCnt="5"/>
      <dgm:spPr/>
      <dgm:t>
        <a:bodyPr/>
        <a:lstStyle/>
        <a:p>
          <a:endParaRPr lang="en-US"/>
        </a:p>
      </dgm:t>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t>
        <a:bodyPr/>
        <a:lstStyle/>
        <a:p>
          <a:endParaRPr lang="en-US"/>
        </a:p>
      </dgm:t>
    </dgm:pt>
    <dgm:pt modelId="{018EE35C-5CD7-0D44-A9C5-1499B1A5DB7B}" type="pres">
      <dgm:prSet presAssocID="{59CF6471-3DB6-3646-9934-E45E85E76492}" presName="sibTrans" presStyleLbl="sibTrans2D1" presStyleIdx="1" presStyleCnt="5" custLinFactNeighborX="-10866" custLinFactNeighborY="16323"/>
      <dgm:spPr/>
      <dgm:t>
        <a:bodyPr/>
        <a:lstStyle/>
        <a:p>
          <a:endParaRPr lang="en-US"/>
        </a:p>
      </dgm:t>
    </dgm:pt>
    <dgm:pt modelId="{24EF092D-371F-F643-B16F-188DDB34E764}" type="pres">
      <dgm:prSet presAssocID="{59CF6471-3DB6-3646-9934-E45E85E76492}" presName="connectorText" presStyleLbl="sibTrans2D1" presStyleIdx="1" presStyleCnt="5"/>
      <dgm:spPr/>
      <dgm:t>
        <a:bodyPr/>
        <a:lstStyle/>
        <a:p>
          <a:endParaRPr lang="en-US"/>
        </a:p>
      </dgm:t>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t>
        <a:bodyPr/>
        <a:lstStyle/>
        <a:p>
          <a:endParaRPr lang="en-US"/>
        </a:p>
      </dgm:t>
    </dgm:pt>
    <dgm:pt modelId="{C50C08BA-8CB4-4446-8A3F-228C46E38D00}" type="pres">
      <dgm:prSet presAssocID="{8EE59149-ADE7-6A4E-937E-8C3739A22D03}" presName="sibTrans" presStyleLbl="sibTrans2D1" presStyleIdx="2" presStyleCnt="5"/>
      <dgm:spPr/>
      <dgm:t>
        <a:bodyPr/>
        <a:lstStyle/>
        <a:p>
          <a:endParaRPr lang="en-US"/>
        </a:p>
      </dgm:t>
    </dgm:pt>
    <dgm:pt modelId="{66E9CD31-4AEF-D54B-82AC-F1B17D57F29D}" type="pres">
      <dgm:prSet presAssocID="{8EE59149-ADE7-6A4E-937E-8C3739A22D03}" presName="connectorText" presStyleLbl="sibTrans2D1" presStyleIdx="2" presStyleCnt="5"/>
      <dgm:spPr/>
      <dgm:t>
        <a:bodyPr/>
        <a:lstStyle/>
        <a:p>
          <a:endParaRPr lang="en-US"/>
        </a:p>
      </dgm:t>
    </dgm:pt>
    <dgm:pt modelId="{0BFE5E2A-3870-3448-AF57-D6C82A555587}" type="pres">
      <dgm:prSet presAssocID="{02655792-0024-2D4D-8DB6-10345FCB08FE}" presName="node" presStyleLbl="node1" presStyleIdx="3" presStyleCnt="5" custScaleX="127085">
        <dgm:presLayoutVars>
          <dgm:bulletEnabled val="1"/>
        </dgm:presLayoutVars>
      </dgm:prSet>
      <dgm:spPr/>
      <dgm:t>
        <a:bodyPr/>
        <a:lstStyle/>
        <a:p>
          <a:endParaRPr lang="en-US"/>
        </a:p>
      </dgm:t>
    </dgm:pt>
    <dgm:pt modelId="{E61C2143-43FC-DD40-8139-7F7FEF2DA174}" type="pres">
      <dgm:prSet presAssocID="{E4966791-D171-AA47-9665-093C0FEE5FB8}" presName="sibTrans" presStyleLbl="sibTrans2D1" presStyleIdx="3" presStyleCnt="5"/>
      <dgm:spPr/>
      <dgm:t>
        <a:bodyPr/>
        <a:lstStyle/>
        <a:p>
          <a:endParaRPr lang="en-US"/>
        </a:p>
      </dgm:t>
    </dgm:pt>
    <dgm:pt modelId="{5FEDC548-3C59-B94F-BC75-9295B2EA006E}" type="pres">
      <dgm:prSet presAssocID="{E4966791-D171-AA47-9665-093C0FEE5FB8}" presName="connectorText" presStyleLbl="sibTrans2D1" presStyleIdx="3" presStyleCnt="5"/>
      <dgm:spPr/>
      <dgm:t>
        <a:bodyPr/>
        <a:lstStyle/>
        <a:p>
          <a:endParaRPr lang="en-US"/>
        </a:p>
      </dgm:t>
    </dgm:pt>
    <dgm:pt modelId="{7C3F7977-3137-6644-A70C-D66A8B47591F}" type="pres">
      <dgm:prSet presAssocID="{DFDF3E90-2D1F-C34A-87A4-D06D7D2CEDCF}" presName="node" presStyleLbl="node1" presStyleIdx="4" presStyleCnt="5" custScaleX="127085">
        <dgm:presLayoutVars>
          <dgm:bulletEnabled val="1"/>
        </dgm:presLayoutVars>
      </dgm:prSet>
      <dgm:spPr/>
      <dgm:t>
        <a:bodyPr/>
        <a:lstStyle/>
        <a:p>
          <a:endParaRPr lang="en-US"/>
        </a:p>
      </dgm:t>
    </dgm:pt>
    <dgm:pt modelId="{9C46DF65-2703-E047-83EA-5810BE3C0120}" type="pres">
      <dgm:prSet presAssocID="{2B682932-7FB3-574E-BB1C-DF0D42B208F8}" presName="sibTrans" presStyleLbl="sibTrans2D1" presStyleIdx="4" presStyleCnt="5"/>
      <dgm:spPr/>
      <dgm:t>
        <a:bodyPr/>
        <a:lstStyle/>
        <a:p>
          <a:endParaRPr lang="en-US"/>
        </a:p>
      </dgm:t>
    </dgm:pt>
    <dgm:pt modelId="{3CA61E32-9E73-BD46-B768-4B1FABA83A0F}" type="pres">
      <dgm:prSet presAssocID="{2B682932-7FB3-574E-BB1C-DF0D42B208F8}" presName="connectorText" presStyleLbl="sibTrans2D1" presStyleIdx="4" presStyleCnt="5"/>
      <dgm:spPr/>
      <dgm:t>
        <a:bodyPr/>
        <a:lstStyle/>
        <a:p>
          <a:endParaRPr lang="en-US"/>
        </a:p>
      </dgm:t>
    </dgm:pt>
  </dgm:ptLst>
  <dgm:cxnLst>
    <dgm:cxn modelId="{ECD2D7BD-3461-0B40-BA58-142F6B046E3B}" srcId="{2411FFCD-987A-1F48-A670-10D02FAB4130}" destId="{005FBD42-56C4-5D48-9C2A-F77CC46FC1D9}" srcOrd="1" destOrd="0" parTransId="{60938429-D3B9-2041-910A-93AF0D162506}" sibTransId="{59CF6471-3DB6-3646-9934-E45E85E76492}"/>
    <dgm:cxn modelId="{82323659-99D0-C546-B697-4FE76A5BA593}" type="presOf" srcId="{2B682932-7FB3-574E-BB1C-DF0D42B208F8}" destId="{3CA61E32-9E73-BD46-B768-4B1FABA83A0F}" srcOrd="1"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4FA1404C-C6DC-3849-B2DC-D6E8D69A4C19}" type="presOf" srcId="{2411FFCD-987A-1F48-A670-10D02FAB4130}" destId="{29B5FB9B-81E9-0141-8374-45D4527B9639}" srcOrd="0" destOrd="0" presId="urn:microsoft.com/office/officeart/2005/8/layout/cycle2"/>
    <dgm:cxn modelId="{0C1C3283-9F60-6645-86D3-58AE086DFBCD}" type="presOf" srcId="{59CF6471-3DB6-3646-9934-E45E85E76492}" destId="{018EE35C-5CD7-0D44-A9C5-1499B1A5DB7B}" srcOrd="0" destOrd="0" presId="urn:microsoft.com/office/officeart/2005/8/layout/cycle2"/>
    <dgm:cxn modelId="{6017F387-C153-6043-A9D5-F5DEEA421211}" type="presOf" srcId="{8CAF0C80-1805-E745-BB42-1823122BE073}" destId="{D2CA84DD-1CA7-C74C-97BE-EE98AF993501}" srcOrd="1" destOrd="0" presId="urn:microsoft.com/office/officeart/2005/8/layout/cycle2"/>
    <dgm:cxn modelId="{07EC8298-34BF-CF40-9B38-E17CEAAD8EFA}" type="presOf" srcId="{07DE859E-8694-CE48-8988-025045639081}" destId="{41D642FE-0649-AF4E-A903-B6A7DE487E67}" srcOrd="0" destOrd="0" presId="urn:microsoft.com/office/officeart/2005/8/layout/cycle2"/>
    <dgm:cxn modelId="{7C3EB423-3DA3-2C45-81EA-88E8AF9E2815}" type="presOf" srcId="{9BECFCF7-B0AF-624C-AD55-2F220A1C2E6F}" destId="{C9F4245C-5335-1E45-A165-3C7D03B0E3A1}" srcOrd="0" destOrd="0" presId="urn:microsoft.com/office/officeart/2005/8/layout/cycle2"/>
    <dgm:cxn modelId="{A9856E91-4EA8-8245-B84F-9F5252CBC678}" type="presOf" srcId="{DFDF3E90-2D1F-C34A-87A4-D06D7D2CEDCF}" destId="{7C3F7977-3137-6644-A70C-D66A8B47591F}" srcOrd="0" destOrd="0" presId="urn:microsoft.com/office/officeart/2005/8/layout/cycle2"/>
    <dgm:cxn modelId="{F167CEB2-4EFA-A84C-A717-D57DC2A370F6}" type="presOf" srcId="{8EE59149-ADE7-6A4E-937E-8C3739A22D03}" destId="{C50C08BA-8CB4-4446-8A3F-228C46E38D00}" srcOrd="0" destOrd="0" presId="urn:microsoft.com/office/officeart/2005/8/layout/cycle2"/>
    <dgm:cxn modelId="{A8746643-657B-A44B-9A42-0893246F07E7}" type="presOf" srcId="{02655792-0024-2D4D-8DB6-10345FCB08FE}" destId="{0BFE5E2A-3870-3448-AF57-D6C82A555587}" srcOrd="0" destOrd="0" presId="urn:microsoft.com/office/officeart/2005/8/layout/cycle2"/>
    <dgm:cxn modelId="{9349D854-B02D-6B4B-A1B8-2F904C4AFCDE}" type="presOf" srcId="{8CAF0C80-1805-E745-BB42-1823122BE073}" destId="{83C8FD20-C609-6048-A5A8-D76C9249260D}" srcOrd="0" destOrd="0" presId="urn:microsoft.com/office/officeart/2005/8/layout/cycle2"/>
    <dgm:cxn modelId="{E6D4BF16-1DCB-7B41-9CD6-EA830A938AD0}" type="presOf" srcId="{E4966791-D171-AA47-9665-093C0FEE5FB8}" destId="{E61C2143-43FC-DD40-8139-7F7FEF2DA174}" srcOrd="0" destOrd="0" presId="urn:microsoft.com/office/officeart/2005/8/layout/cycle2"/>
    <dgm:cxn modelId="{F7220B51-C479-5543-880E-B42C740901B7}" type="presOf" srcId="{2B682932-7FB3-574E-BB1C-DF0D42B208F8}" destId="{9C46DF65-2703-E047-83EA-5810BE3C0120}" srcOrd="0" destOrd="0" presId="urn:microsoft.com/office/officeart/2005/8/layout/cycle2"/>
    <dgm:cxn modelId="{EE3AF701-625F-8845-BA6B-4E3C20EC0210}" srcId="{2411FFCD-987A-1F48-A670-10D02FAB4130}" destId="{9BECFCF7-B0AF-624C-AD55-2F220A1C2E6F}" srcOrd="2" destOrd="0" parTransId="{A273BF1E-EFE8-EB45-BFB3-83AF3FA0E108}" sibTransId="{8EE59149-ADE7-6A4E-937E-8C3739A22D03}"/>
    <dgm:cxn modelId="{53493525-9C6C-274E-87A7-3E58DA17796F}" type="presOf" srcId="{8EE59149-ADE7-6A4E-937E-8C3739A22D03}" destId="{66E9CD31-4AEF-D54B-82AC-F1B17D57F29D}" srcOrd="1" destOrd="0" presId="urn:microsoft.com/office/officeart/2005/8/layout/cycle2"/>
    <dgm:cxn modelId="{F489DBC6-62AB-C64F-B63F-E48FA59D7F1D}" srcId="{2411FFCD-987A-1F48-A670-10D02FAB4130}" destId="{DFDF3E90-2D1F-C34A-87A4-D06D7D2CEDCF}" srcOrd="4" destOrd="0" parTransId="{D6C7DEA4-9117-2043-BA96-91953B15A66E}" sibTransId="{2B682932-7FB3-574E-BB1C-DF0D42B208F8}"/>
    <dgm:cxn modelId="{E5A5BFD4-B11E-9449-9EC2-B71AFB778DA7}" type="presOf" srcId="{005FBD42-56C4-5D48-9C2A-F77CC46FC1D9}" destId="{60F62DDA-327D-D142-B616-70ED788A17E2}"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F678AE44-0E39-504C-BDF0-484E494CD6A6}" type="presOf" srcId="{59CF6471-3DB6-3646-9934-E45E85E76492}" destId="{24EF092D-371F-F643-B16F-188DDB34E764}" srcOrd="1" destOrd="0" presId="urn:microsoft.com/office/officeart/2005/8/layout/cycle2"/>
    <dgm:cxn modelId="{8CB955CD-5B0F-0546-AA4D-0F061C8F0059}" type="presOf" srcId="{E4966791-D171-AA47-9665-093C0FEE5FB8}" destId="{5FEDC548-3C59-B94F-BC75-9295B2EA006E}" srcOrd="1" destOrd="0" presId="urn:microsoft.com/office/officeart/2005/8/layout/cycle2"/>
    <dgm:cxn modelId="{97EB7C57-67FA-7147-9872-0A58096B0F09}" type="presParOf" srcId="{29B5FB9B-81E9-0141-8374-45D4527B9639}" destId="{41D642FE-0649-AF4E-A903-B6A7DE487E67}" srcOrd="0" destOrd="0" presId="urn:microsoft.com/office/officeart/2005/8/layout/cycle2"/>
    <dgm:cxn modelId="{4DD6F3A3-9FF2-8646-B0B3-FC44BC70376A}" type="presParOf" srcId="{29B5FB9B-81E9-0141-8374-45D4527B9639}" destId="{83C8FD20-C609-6048-A5A8-D76C9249260D}" srcOrd="1" destOrd="0" presId="urn:microsoft.com/office/officeart/2005/8/layout/cycle2"/>
    <dgm:cxn modelId="{36F8CE15-C0A0-1242-AFAA-7FD54C3C9246}" type="presParOf" srcId="{83C8FD20-C609-6048-A5A8-D76C9249260D}" destId="{D2CA84DD-1CA7-C74C-97BE-EE98AF993501}" srcOrd="0" destOrd="0" presId="urn:microsoft.com/office/officeart/2005/8/layout/cycle2"/>
    <dgm:cxn modelId="{E49B8179-872D-6247-9525-9DC584E89EF5}" type="presParOf" srcId="{29B5FB9B-81E9-0141-8374-45D4527B9639}" destId="{60F62DDA-327D-D142-B616-70ED788A17E2}" srcOrd="2" destOrd="0" presId="urn:microsoft.com/office/officeart/2005/8/layout/cycle2"/>
    <dgm:cxn modelId="{3ED2F382-D498-8447-8832-24051511B79E}" type="presParOf" srcId="{29B5FB9B-81E9-0141-8374-45D4527B9639}" destId="{018EE35C-5CD7-0D44-A9C5-1499B1A5DB7B}" srcOrd="3" destOrd="0" presId="urn:microsoft.com/office/officeart/2005/8/layout/cycle2"/>
    <dgm:cxn modelId="{9FECB988-F65F-784F-84C6-3A7777EB0F35}" type="presParOf" srcId="{018EE35C-5CD7-0D44-A9C5-1499B1A5DB7B}" destId="{24EF092D-371F-F643-B16F-188DDB34E764}" srcOrd="0" destOrd="0" presId="urn:microsoft.com/office/officeart/2005/8/layout/cycle2"/>
    <dgm:cxn modelId="{B3F4390B-BDB6-B54B-A1F4-58D4356D110E}" type="presParOf" srcId="{29B5FB9B-81E9-0141-8374-45D4527B9639}" destId="{C9F4245C-5335-1E45-A165-3C7D03B0E3A1}" srcOrd="4" destOrd="0" presId="urn:microsoft.com/office/officeart/2005/8/layout/cycle2"/>
    <dgm:cxn modelId="{C86E4CB2-67C6-5F4E-9EEC-4B3428A6409C}" type="presParOf" srcId="{29B5FB9B-81E9-0141-8374-45D4527B9639}" destId="{C50C08BA-8CB4-4446-8A3F-228C46E38D00}" srcOrd="5" destOrd="0" presId="urn:microsoft.com/office/officeart/2005/8/layout/cycle2"/>
    <dgm:cxn modelId="{524CA5CB-233F-8748-862D-5F6DCEE2AE35}" type="presParOf" srcId="{C50C08BA-8CB4-4446-8A3F-228C46E38D00}" destId="{66E9CD31-4AEF-D54B-82AC-F1B17D57F29D}" srcOrd="0" destOrd="0" presId="urn:microsoft.com/office/officeart/2005/8/layout/cycle2"/>
    <dgm:cxn modelId="{D9AF478B-5595-9E47-9454-4341D45607FE}" type="presParOf" srcId="{29B5FB9B-81E9-0141-8374-45D4527B9639}" destId="{0BFE5E2A-3870-3448-AF57-D6C82A555587}" srcOrd="6" destOrd="0" presId="urn:microsoft.com/office/officeart/2005/8/layout/cycle2"/>
    <dgm:cxn modelId="{C9BB2ACE-AB28-4B4B-8E4F-9E9E523160D9}" type="presParOf" srcId="{29B5FB9B-81E9-0141-8374-45D4527B9639}" destId="{E61C2143-43FC-DD40-8139-7F7FEF2DA174}" srcOrd="7" destOrd="0" presId="urn:microsoft.com/office/officeart/2005/8/layout/cycle2"/>
    <dgm:cxn modelId="{7E71D9CD-D4F8-124A-B0E2-2F1AA7230BE2}" type="presParOf" srcId="{E61C2143-43FC-DD40-8139-7F7FEF2DA174}" destId="{5FEDC548-3C59-B94F-BC75-9295B2EA006E}" srcOrd="0" destOrd="0" presId="urn:microsoft.com/office/officeart/2005/8/layout/cycle2"/>
    <dgm:cxn modelId="{45A8BCD5-3DC1-544E-A984-4BBE748C5762}" type="presParOf" srcId="{29B5FB9B-81E9-0141-8374-45D4527B9639}" destId="{7C3F7977-3137-6644-A70C-D66A8B47591F}" srcOrd="8" destOrd="0" presId="urn:microsoft.com/office/officeart/2005/8/layout/cycle2"/>
    <dgm:cxn modelId="{CFEA0FED-BD22-EA48-8C94-EEC5A3AF646E}" type="presParOf" srcId="{29B5FB9B-81E9-0141-8374-45D4527B9639}" destId="{9C46DF65-2703-E047-83EA-5810BE3C0120}" srcOrd="9" destOrd="0" presId="urn:microsoft.com/office/officeart/2005/8/layout/cycle2"/>
    <dgm:cxn modelId="{09F651F4-49D4-4742-BDC3-48EC56B1690D}"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Define</a:t>
          </a:r>
          <a:endParaRPr lang="en-US" sz="3000" b="1" dirty="0">
            <a:solidFill>
              <a:srgbClr val="008000"/>
            </a:solidFill>
            <a:latin typeface="+mn-lt"/>
          </a:endParaRP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pPr>
        <a:solidFill>
          <a:srgbClr val="008000"/>
        </a:solidFill>
      </dgm:spPr>
      <dgm:t>
        <a:bodyPr/>
        <a:lstStyle/>
        <a:p>
          <a:endParaRPr lang="en-US" sz="2300" b="1">
            <a:latin typeface="+mn-lt"/>
          </a:endParaRPr>
        </a:p>
      </dgm:t>
    </dgm:pt>
    <dgm:pt modelId="{005FBD42-56C4-5D48-9C2A-F77CC46FC1D9}">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Teach</a:t>
          </a:r>
          <a:endParaRPr lang="en-US" sz="3000" b="1" dirty="0">
            <a:solidFill>
              <a:srgbClr val="008000"/>
            </a:solidFill>
            <a:latin typeface="+mn-lt"/>
          </a:endParaRP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pPr>
        <a:solidFill>
          <a:srgbClr val="008000"/>
        </a:solidFill>
      </dgm:spPr>
      <dgm:t>
        <a:bodyPr/>
        <a:lstStyle/>
        <a:p>
          <a:endParaRPr lang="en-US" sz="2300" b="1">
            <a:latin typeface="+mn-lt"/>
          </a:endParaRPr>
        </a:p>
      </dgm:t>
    </dgm:pt>
    <dgm:pt modelId="{9BECFCF7-B0AF-624C-AD55-2F220A1C2E6F}">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Prompt</a:t>
          </a:r>
          <a:endParaRPr lang="en-US" sz="3000" b="1" dirty="0">
            <a:solidFill>
              <a:srgbClr val="008000"/>
            </a:solidFill>
            <a:latin typeface="+mn-lt"/>
          </a:endParaRP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pPr>
        <a:solidFill>
          <a:srgbClr val="008000"/>
        </a:solidFill>
      </dgm:spPr>
      <dgm:t>
        <a:bodyPr/>
        <a:lstStyle/>
        <a:p>
          <a:endParaRPr lang="en-US" sz="2300" b="1">
            <a:latin typeface="+mn-lt"/>
          </a:endParaRPr>
        </a:p>
      </dgm:t>
    </dgm:pt>
    <dgm:pt modelId="{02655792-0024-2D4D-8DB6-10345FCB08FE}">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Monitor</a:t>
          </a:r>
          <a:endParaRPr lang="en-US" sz="3000" b="1" dirty="0">
            <a:solidFill>
              <a:srgbClr val="008000"/>
            </a:solidFill>
            <a:latin typeface="+mn-lt"/>
          </a:endParaRP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pPr>
        <a:solidFill>
          <a:srgbClr val="008000"/>
        </a:solidFill>
      </dgm:spPr>
      <dgm:t>
        <a:bodyPr/>
        <a:lstStyle/>
        <a:p>
          <a:endParaRPr lang="en-US" sz="2300" b="1">
            <a:latin typeface="+mn-lt"/>
          </a:endParaRPr>
        </a:p>
      </dgm:t>
    </dgm:pt>
    <dgm:pt modelId="{DFDF3E90-2D1F-C34A-87A4-D06D7D2CEDCF}">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Evaluate</a:t>
          </a:r>
          <a:endParaRPr lang="en-US" sz="3000" b="1" dirty="0">
            <a:solidFill>
              <a:srgbClr val="008000"/>
            </a:solidFill>
            <a:latin typeface="+mn-lt"/>
          </a:endParaRP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pPr>
        <a:solidFill>
          <a:srgbClr val="008000"/>
        </a:solidFill>
      </dgm:spPr>
      <dgm:t>
        <a:bodyPr/>
        <a:lstStyle/>
        <a:p>
          <a:endParaRPr lang="en-US" sz="2300" b="1">
            <a:latin typeface="+mn-lt"/>
          </a:endParaRPr>
        </a:p>
      </dgm:t>
    </dgm:pt>
    <dgm:pt modelId="{29B5FB9B-81E9-0141-8374-45D4527B9639}" type="pres">
      <dgm:prSet presAssocID="{2411FFCD-987A-1F48-A670-10D02FAB4130}" presName="cycle" presStyleCnt="0">
        <dgm:presLayoutVars>
          <dgm:dir/>
          <dgm:resizeHandles val="exact"/>
        </dgm:presLayoutVars>
      </dgm:prSet>
      <dgm:spPr/>
      <dgm:t>
        <a:bodyPr/>
        <a:lstStyle/>
        <a:p>
          <a:endParaRPr lang="en-US"/>
        </a:p>
      </dgm:t>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t>
        <a:bodyPr/>
        <a:lstStyle/>
        <a:p>
          <a:endParaRPr lang="en-US"/>
        </a:p>
      </dgm:t>
    </dgm:pt>
    <dgm:pt modelId="{83C8FD20-C609-6048-A5A8-D76C9249260D}" type="pres">
      <dgm:prSet presAssocID="{8CAF0C80-1805-E745-BB42-1823122BE073}" presName="sibTrans" presStyleLbl="sibTrans2D1" presStyleIdx="0" presStyleCnt="5"/>
      <dgm:spPr/>
      <dgm:t>
        <a:bodyPr/>
        <a:lstStyle/>
        <a:p>
          <a:endParaRPr lang="en-US"/>
        </a:p>
      </dgm:t>
    </dgm:pt>
    <dgm:pt modelId="{D2CA84DD-1CA7-C74C-97BE-EE98AF993501}" type="pres">
      <dgm:prSet presAssocID="{8CAF0C80-1805-E745-BB42-1823122BE073}" presName="connectorText" presStyleLbl="sibTrans2D1" presStyleIdx="0" presStyleCnt="5"/>
      <dgm:spPr/>
      <dgm:t>
        <a:bodyPr/>
        <a:lstStyle/>
        <a:p>
          <a:endParaRPr lang="en-US"/>
        </a:p>
      </dgm:t>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t>
        <a:bodyPr/>
        <a:lstStyle/>
        <a:p>
          <a:endParaRPr lang="en-US"/>
        </a:p>
      </dgm:t>
    </dgm:pt>
    <dgm:pt modelId="{018EE35C-5CD7-0D44-A9C5-1499B1A5DB7B}" type="pres">
      <dgm:prSet presAssocID="{59CF6471-3DB6-3646-9934-E45E85E76492}" presName="sibTrans" presStyleLbl="sibTrans2D1" presStyleIdx="1" presStyleCnt="5" custLinFactNeighborX="-10866" custLinFactNeighborY="16323"/>
      <dgm:spPr/>
      <dgm:t>
        <a:bodyPr/>
        <a:lstStyle/>
        <a:p>
          <a:endParaRPr lang="en-US"/>
        </a:p>
      </dgm:t>
    </dgm:pt>
    <dgm:pt modelId="{24EF092D-371F-F643-B16F-188DDB34E764}" type="pres">
      <dgm:prSet presAssocID="{59CF6471-3DB6-3646-9934-E45E85E76492}" presName="connectorText" presStyleLbl="sibTrans2D1" presStyleIdx="1" presStyleCnt="5"/>
      <dgm:spPr/>
      <dgm:t>
        <a:bodyPr/>
        <a:lstStyle/>
        <a:p>
          <a:endParaRPr lang="en-US"/>
        </a:p>
      </dgm:t>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t>
        <a:bodyPr/>
        <a:lstStyle/>
        <a:p>
          <a:endParaRPr lang="en-US"/>
        </a:p>
      </dgm:t>
    </dgm:pt>
    <dgm:pt modelId="{C50C08BA-8CB4-4446-8A3F-228C46E38D00}" type="pres">
      <dgm:prSet presAssocID="{8EE59149-ADE7-6A4E-937E-8C3739A22D03}" presName="sibTrans" presStyleLbl="sibTrans2D1" presStyleIdx="2" presStyleCnt="5"/>
      <dgm:spPr/>
      <dgm:t>
        <a:bodyPr/>
        <a:lstStyle/>
        <a:p>
          <a:endParaRPr lang="en-US"/>
        </a:p>
      </dgm:t>
    </dgm:pt>
    <dgm:pt modelId="{66E9CD31-4AEF-D54B-82AC-F1B17D57F29D}" type="pres">
      <dgm:prSet presAssocID="{8EE59149-ADE7-6A4E-937E-8C3739A22D03}" presName="connectorText" presStyleLbl="sibTrans2D1" presStyleIdx="2" presStyleCnt="5"/>
      <dgm:spPr/>
      <dgm:t>
        <a:bodyPr/>
        <a:lstStyle/>
        <a:p>
          <a:endParaRPr lang="en-US"/>
        </a:p>
      </dgm:t>
    </dgm:pt>
    <dgm:pt modelId="{0BFE5E2A-3870-3448-AF57-D6C82A555587}" type="pres">
      <dgm:prSet presAssocID="{02655792-0024-2D4D-8DB6-10345FCB08FE}" presName="node" presStyleLbl="node1" presStyleIdx="3" presStyleCnt="5" custScaleX="127085">
        <dgm:presLayoutVars>
          <dgm:bulletEnabled val="1"/>
        </dgm:presLayoutVars>
      </dgm:prSet>
      <dgm:spPr/>
      <dgm:t>
        <a:bodyPr/>
        <a:lstStyle/>
        <a:p>
          <a:endParaRPr lang="en-US"/>
        </a:p>
      </dgm:t>
    </dgm:pt>
    <dgm:pt modelId="{E61C2143-43FC-DD40-8139-7F7FEF2DA174}" type="pres">
      <dgm:prSet presAssocID="{E4966791-D171-AA47-9665-093C0FEE5FB8}" presName="sibTrans" presStyleLbl="sibTrans2D1" presStyleIdx="3" presStyleCnt="5"/>
      <dgm:spPr/>
      <dgm:t>
        <a:bodyPr/>
        <a:lstStyle/>
        <a:p>
          <a:endParaRPr lang="en-US"/>
        </a:p>
      </dgm:t>
    </dgm:pt>
    <dgm:pt modelId="{5FEDC548-3C59-B94F-BC75-9295B2EA006E}" type="pres">
      <dgm:prSet presAssocID="{E4966791-D171-AA47-9665-093C0FEE5FB8}" presName="connectorText" presStyleLbl="sibTrans2D1" presStyleIdx="3" presStyleCnt="5"/>
      <dgm:spPr/>
      <dgm:t>
        <a:bodyPr/>
        <a:lstStyle/>
        <a:p>
          <a:endParaRPr lang="en-US"/>
        </a:p>
      </dgm:t>
    </dgm:pt>
    <dgm:pt modelId="{7C3F7977-3137-6644-A70C-D66A8B47591F}" type="pres">
      <dgm:prSet presAssocID="{DFDF3E90-2D1F-C34A-87A4-D06D7D2CEDCF}" presName="node" presStyleLbl="node1" presStyleIdx="4" presStyleCnt="5" custScaleX="127085">
        <dgm:presLayoutVars>
          <dgm:bulletEnabled val="1"/>
        </dgm:presLayoutVars>
      </dgm:prSet>
      <dgm:spPr/>
      <dgm:t>
        <a:bodyPr/>
        <a:lstStyle/>
        <a:p>
          <a:endParaRPr lang="en-US"/>
        </a:p>
      </dgm:t>
    </dgm:pt>
    <dgm:pt modelId="{9C46DF65-2703-E047-83EA-5810BE3C0120}" type="pres">
      <dgm:prSet presAssocID="{2B682932-7FB3-574E-BB1C-DF0D42B208F8}" presName="sibTrans" presStyleLbl="sibTrans2D1" presStyleIdx="4" presStyleCnt="5"/>
      <dgm:spPr/>
      <dgm:t>
        <a:bodyPr/>
        <a:lstStyle/>
        <a:p>
          <a:endParaRPr lang="en-US"/>
        </a:p>
      </dgm:t>
    </dgm:pt>
    <dgm:pt modelId="{3CA61E32-9E73-BD46-B768-4B1FABA83A0F}" type="pres">
      <dgm:prSet presAssocID="{2B682932-7FB3-574E-BB1C-DF0D42B208F8}" presName="connectorText" presStyleLbl="sibTrans2D1" presStyleIdx="4" presStyleCnt="5"/>
      <dgm:spPr/>
      <dgm:t>
        <a:bodyPr/>
        <a:lstStyle/>
        <a:p>
          <a:endParaRPr lang="en-US"/>
        </a:p>
      </dgm:t>
    </dgm:pt>
  </dgm:ptLst>
  <dgm:cxnLst>
    <dgm:cxn modelId="{ECD2D7BD-3461-0B40-BA58-142F6B046E3B}" srcId="{2411FFCD-987A-1F48-A670-10D02FAB4130}" destId="{005FBD42-56C4-5D48-9C2A-F77CC46FC1D9}" srcOrd="1" destOrd="0" parTransId="{60938429-D3B9-2041-910A-93AF0D162506}" sibTransId="{59CF6471-3DB6-3646-9934-E45E85E76492}"/>
    <dgm:cxn modelId="{F1688943-A78C-5044-8FBF-1151695A3698}" type="presOf" srcId="{07DE859E-8694-CE48-8988-025045639081}" destId="{41D642FE-0649-AF4E-A903-B6A7DE487E67}"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50298CB-591E-1E46-8337-7EDFEE75FD9C}" type="presOf" srcId="{2B682932-7FB3-574E-BB1C-DF0D42B208F8}" destId="{3CA61E32-9E73-BD46-B768-4B1FABA83A0F}" srcOrd="1" destOrd="0" presId="urn:microsoft.com/office/officeart/2005/8/layout/cycle2"/>
    <dgm:cxn modelId="{A8C441BC-BB04-AC41-855B-682CA2E6756E}" type="presOf" srcId="{8CAF0C80-1805-E745-BB42-1823122BE073}" destId="{D2CA84DD-1CA7-C74C-97BE-EE98AF993501}" srcOrd="1" destOrd="0" presId="urn:microsoft.com/office/officeart/2005/8/layout/cycle2"/>
    <dgm:cxn modelId="{60B90259-AE67-F44F-9798-25ADD88E7C0F}" type="presOf" srcId="{02655792-0024-2D4D-8DB6-10345FCB08FE}" destId="{0BFE5E2A-3870-3448-AF57-D6C82A555587}" srcOrd="0" destOrd="0" presId="urn:microsoft.com/office/officeart/2005/8/layout/cycle2"/>
    <dgm:cxn modelId="{4107F88F-A100-2643-B018-BE13944E78AE}" type="presOf" srcId="{E4966791-D171-AA47-9665-093C0FEE5FB8}" destId="{5FEDC548-3C59-B94F-BC75-9295B2EA006E}" srcOrd="1" destOrd="0" presId="urn:microsoft.com/office/officeart/2005/8/layout/cycle2"/>
    <dgm:cxn modelId="{DC39D57C-CDF4-2240-B6F8-6BC5CE413EE5}" type="presOf" srcId="{8CAF0C80-1805-E745-BB42-1823122BE073}" destId="{83C8FD20-C609-6048-A5A8-D76C9249260D}" srcOrd="0" destOrd="0" presId="urn:microsoft.com/office/officeart/2005/8/layout/cycle2"/>
    <dgm:cxn modelId="{9907AA34-0615-814D-9171-B7B3F83D0D60}" type="presOf" srcId="{59CF6471-3DB6-3646-9934-E45E85E76492}" destId="{018EE35C-5CD7-0D44-A9C5-1499B1A5DB7B}" srcOrd="0" destOrd="0" presId="urn:microsoft.com/office/officeart/2005/8/layout/cycle2"/>
    <dgm:cxn modelId="{EE3AF701-625F-8845-BA6B-4E3C20EC0210}" srcId="{2411FFCD-987A-1F48-A670-10D02FAB4130}" destId="{9BECFCF7-B0AF-624C-AD55-2F220A1C2E6F}" srcOrd="2" destOrd="0" parTransId="{A273BF1E-EFE8-EB45-BFB3-83AF3FA0E108}" sibTransId="{8EE59149-ADE7-6A4E-937E-8C3739A22D03}"/>
    <dgm:cxn modelId="{DE896806-3DA1-9F4F-A74B-363B05D7EF25}" type="presOf" srcId="{8EE59149-ADE7-6A4E-937E-8C3739A22D03}" destId="{66E9CD31-4AEF-D54B-82AC-F1B17D57F29D}" srcOrd="1" destOrd="0" presId="urn:microsoft.com/office/officeart/2005/8/layout/cycle2"/>
    <dgm:cxn modelId="{F489DBC6-62AB-C64F-B63F-E48FA59D7F1D}" srcId="{2411FFCD-987A-1F48-A670-10D02FAB4130}" destId="{DFDF3E90-2D1F-C34A-87A4-D06D7D2CEDCF}" srcOrd="4" destOrd="0" parTransId="{D6C7DEA4-9117-2043-BA96-91953B15A66E}" sibTransId="{2B682932-7FB3-574E-BB1C-DF0D42B208F8}"/>
    <dgm:cxn modelId="{F2A0F9C1-C37F-7440-B454-7993A7033356}" type="presOf" srcId="{8EE59149-ADE7-6A4E-937E-8C3739A22D03}" destId="{C50C08BA-8CB4-4446-8A3F-228C46E38D00}" srcOrd="0" destOrd="0" presId="urn:microsoft.com/office/officeart/2005/8/layout/cycle2"/>
    <dgm:cxn modelId="{FE21A4F1-4962-5840-B23D-93E6E1DD4F63}" type="presOf" srcId="{2411FFCD-987A-1F48-A670-10D02FAB4130}" destId="{29B5FB9B-81E9-0141-8374-45D4527B9639}" srcOrd="0" destOrd="0" presId="urn:microsoft.com/office/officeart/2005/8/layout/cycle2"/>
    <dgm:cxn modelId="{6FF92E68-3A12-E244-A7B7-AA3B787D7979}" type="presOf" srcId="{59CF6471-3DB6-3646-9934-E45E85E76492}" destId="{24EF092D-371F-F643-B16F-188DDB34E764}" srcOrd="1" destOrd="0" presId="urn:microsoft.com/office/officeart/2005/8/layout/cycle2"/>
    <dgm:cxn modelId="{7606201D-70EC-BD4A-980E-F81F268FF1DD}" type="presOf" srcId="{E4966791-D171-AA47-9665-093C0FEE5FB8}" destId="{E61C2143-43FC-DD40-8139-7F7FEF2DA174}" srcOrd="0" destOrd="0" presId="urn:microsoft.com/office/officeart/2005/8/layout/cycle2"/>
    <dgm:cxn modelId="{8DDEFFE2-AC69-934E-89BF-29E7A327A91D}" type="presOf" srcId="{9BECFCF7-B0AF-624C-AD55-2F220A1C2E6F}" destId="{C9F4245C-5335-1E45-A165-3C7D03B0E3A1}" srcOrd="0" destOrd="0" presId="urn:microsoft.com/office/officeart/2005/8/layout/cycle2"/>
    <dgm:cxn modelId="{A36DDDB8-983C-DC49-984A-C5DABE2CD690}" type="presOf" srcId="{2B682932-7FB3-574E-BB1C-DF0D42B208F8}" destId="{9C46DF65-2703-E047-83EA-5810BE3C0120}"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75110FA1-2903-9C41-B7EE-716D49264666}" type="presOf" srcId="{DFDF3E90-2D1F-C34A-87A4-D06D7D2CEDCF}" destId="{7C3F7977-3137-6644-A70C-D66A8B47591F}" srcOrd="0" destOrd="0" presId="urn:microsoft.com/office/officeart/2005/8/layout/cycle2"/>
    <dgm:cxn modelId="{AC1D466A-4F28-E942-9502-39CC5C1A109A}" type="presOf" srcId="{005FBD42-56C4-5D48-9C2A-F77CC46FC1D9}" destId="{60F62DDA-327D-D142-B616-70ED788A17E2}" srcOrd="0" destOrd="0" presId="urn:microsoft.com/office/officeart/2005/8/layout/cycle2"/>
    <dgm:cxn modelId="{F8685E30-0A0C-D44C-9606-CA52135E961D}" type="presParOf" srcId="{29B5FB9B-81E9-0141-8374-45D4527B9639}" destId="{41D642FE-0649-AF4E-A903-B6A7DE487E67}" srcOrd="0" destOrd="0" presId="urn:microsoft.com/office/officeart/2005/8/layout/cycle2"/>
    <dgm:cxn modelId="{FBCFFD76-C98F-7948-BA78-CBC6D473CA4E}" type="presParOf" srcId="{29B5FB9B-81E9-0141-8374-45D4527B9639}" destId="{83C8FD20-C609-6048-A5A8-D76C9249260D}" srcOrd="1" destOrd="0" presId="urn:microsoft.com/office/officeart/2005/8/layout/cycle2"/>
    <dgm:cxn modelId="{AB985060-59E2-DD40-8D17-C476D2359C1A}" type="presParOf" srcId="{83C8FD20-C609-6048-A5A8-D76C9249260D}" destId="{D2CA84DD-1CA7-C74C-97BE-EE98AF993501}" srcOrd="0" destOrd="0" presId="urn:microsoft.com/office/officeart/2005/8/layout/cycle2"/>
    <dgm:cxn modelId="{6421274E-3B9C-6B48-9DB4-1516B82DF995}" type="presParOf" srcId="{29B5FB9B-81E9-0141-8374-45D4527B9639}" destId="{60F62DDA-327D-D142-B616-70ED788A17E2}" srcOrd="2" destOrd="0" presId="urn:microsoft.com/office/officeart/2005/8/layout/cycle2"/>
    <dgm:cxn modelId="{1F00676F-9ED9-B64F-9913-7C9A349E549F}" type="presParOf" srcId="{29B5FB9B-81E9-0141-8374-45D4527B9639}" destId="{018EE35C-5CD7-0D44-A9C5-1499B1A5DB7B}" srcOrd="3" destOrd="0" presId="urn:microsoft.com/office/officeart/2005/8/layout/cycle2"/>
    <dgm:cxn modelId="{04805AF2-DD83-9C4D-A02D-DEBA595C9C99}" type="presParOf" srcId="{018EE35C-5CD7-0D44-A9C5-1499B1A5DB7B}" destId="{24EF092D-371F-F643-B16F-188DDB34E764}" srcOrd="0" destOrd="0" presId="urn:microsoft.com/office/officeart/2005/8/layout/cycle2"/>
    <dgm:cxn modelId="{833D2955-CAB0-7B4C-BEA2-F2B2EFE45A8C}" type="presParOf" srcId="{29B5FB9B-81E9-0141-8374-45D4527B9639}" destId="{C9F4245C-5335-1E45-A165-3C7D03B0E3A1}" srcOrd="4" destOrd="0" presId="urn:microsoft.com/office/officeart/2005/8/layout/cycle2"/>
    <dgm:cxn modelId="{61D60B5C-B57A-F040-9CB8-8F730F052931}" type="presParOf" srcId="{29B5FB9B-81E9-0141-8374-45D4527B9639}" destId="{C50C08BA-8CB4-4446-8A3F-228C46E38D00}" srcOrd="5" destOrd="0" presId="urn:microsoft.com/office/officeart/2005/8/layout/cycle2"/>
    <dgm:cxn modelId="{0F482DEC-21E2-064F-83DE-C7ACB42CB1AC}" type="presParOf" srcId="{C50C08BA-8CB4-4446-8A3F-228C46E38D00}" destId="{66E9CD31-4AEF-D54B-82AC-F1B17D57F29D}" srcOrd="0" destOrd="0" presId="urn:microsoft.com/office/officeart/2005/8/layout/cycle2"/>
    <dgm:cxn modelId="{1C91904A-AC9C-3C4D-9111-2B9C9ADC719A}" type="presParOf" srcId="{29B5FB9B-81E9-0141-8374-45D4527B9639}" destId="{0BFE5E2A-3870-3448-AF57-D6C82A555587}" srcOrd="6" destOrd="0" presId="urn:microsoft.com/office/officeart/2005/8/layout/cycle2"/>
    <dgm:cxn modelId="{24F27F9D-1A5D-2540-BEFF-3F7949E028A6}" type="presParOf" srcId="{29B5FB9B-81E9-0141-8374-45D4527B9639}" destId="{E61C2143-43FC-DD40-8139-7F7FEF2DA174}" srcOrd="7" destOrd="0" presId="urn:microsoft.com/office/officeart/2005/8/layout/cycle2"/>
    <dgm:cxn modelId="{52AB4B89-8BF8-C241-ACB4-2EAA69B724E0}" type="presParOf" srcId="{E61C2143-43FC-DD40-8139-7F7FEF2DA174}" destId="{5FEDC548-3C59-B94F-BC75-9295B2EA006E}" srcOrd="0" destOrd="0" presId="urn:microsoft.com/office/officeart/2005/8/layout/cycle2"/>
    <dgm:cxn modelId="{DDD891AB-BDD6-734A-8513-997361F7383A}" type="presParOf" srcId="{29B5FB9B-81E9-0141-8374-45D4527B9639}" destId="{7C3F7977-3137-6644-A70C-D66A8B47591F}" srcOrd="8" destOrd="0" presId="urn:microsoft.com/office/officeart/2005/8/layout/cycle2"/>
    <dgm:cxn modelId="{02F84CD5-7870-3C49-AF85-B252D39CBB1B}" type="presParOf" srcId="{29B5FB9B-81E9-0141-8374-45D4527B9639}" destId="{9C46DF65-2703-E047-83EA-5810BE3C0120}" srcOrd="9" destOrd="0" presId="urn:microsoft.com/office/officeart/2005/8/layout/cycle2"/>
    <dgm:cxn modelId="{4EF887F6-971C-8640-A4C7-183D1203D78F}"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4" qsCatId="simple" csTypeId="urn:microsoft.com/office/officeart/2005/8/colors/accent6_2" csCatId="accent6" phldr="1"/>
      <dgm:spPr/>
      <dgm:t>
        <a:bodyPr/>
        <a:lstStyle/>
        <a:p>
          <a:endParaRPr lang="en-US"/>
        </a:p>
      </dgm:t>
    </dgm:pt>
    <dgm:pt modelId="{07DE859E-8694-CE48-8988-025045639081}">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Define</a:t>
          </a:r>
          <a:endParaRPr lang="en-US" sz="3000" b="1" dirty="0">
            <a:solidFill>
              <a:srgbClr val="008000"/>
            </a:solidFill>
            <a:latin typeface="+mn-lt"/>
          </a:endParaRPr>
        </a:p>
      </dgm:t>
    </dgm:pt>
    <dgm:pt modelId="{B594852D-1BD0-264B-A3C8-A203A63C6E41}" type="parTrans" cxnId="{26AC7920-62B3-0B40-B725-66222A224B24}">
      <dgm:prSet/>
      <dgm:spPr/>
      <dgm:t>
        <a:bodyPr/>
        <a:lstStyle/>
        <a:p>
          <a:endParaRPr lang="en-US" sz="2300" b="1"/>
        </a:p>
      </dgm:t>
    </dgm:pt>
    <dgm:pt modelId="{8CAF0C80-1805-E745-BB42-1823122BE073}" type="sibTrans" cxnId="{26AC7920-62B3-0B40-B725-66222A224B24}">
      <dgm:prSet custT="1"/>
      <dgm:spPr>
        <a:solidFill>
          <a:srgbClr val="008000"/>
        </a:solidFill>
      </dgm:spPr>
      <dgm:t>
        <a:bodyPr/>
        <a:lstStyle/>
        <a:p>
          <a:endParaRPr lang="en-US" sz="2300" b="1">
            <a:latin typeface="+mn-lt"/>
          </a:endParaRPr>
        </a:p>
      </dgm:t>
    </dgm:pt>
    <dgm:pt modelId="{005FBD42-56C4-5D48-9C2A-F77CC46FC1D9}">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Teach</a:t>
          </a:r>
          <a:endParaRPr lang="en-US" sz="3000" b="1" dirty="0">
            <a:solidFill>
              <a:srgbClr val="008000"/>
            </a:solidFill>
            <a:latin typeface="+mn-lt"/>
          </a:endParaRPr>
        </a:p>
      </dgm:t>
    </dgm:pt>
    <dgm:pt modelId="{60938429-D3B9-2041-910A-93AF0D162506}" type="parTrans" cxnId="{ECD2D7BD-3461-0B40-BA58-142F6B046E3B}">
      <dgm:prSet/>
      <dgm:spPr/>
      <dgm:t>
        <a:bodyPr/>
        <a:lstStyle/>
        <a:p>
          <a:endParaRPr lang="en-US" sz="2300" b="1"/>
        </a:p>
      </dgm:t>
    </dgm:pt>
    <dgm:pt modelId="{59CF6471-3DB6-3646-9934-E45E85E76492}" type="sibTrans" cxnId="{ECD2D7BD-3461-0B40-BA58-142F6B046E3B}">
      <dgm:prSet custT="1"/>
      <dgm:spPr>
        <a:solidFill>
          <a:srgbClr val="008000"/>
        </a:solidFill>
      </dgm:spPr>
      <dgm:t>
        <a:bodyPr/>
        <a:lstStyle/>
        <a:p>
          <a:endParaRPr lang="en-US" sz="2300" b="1">
            <a:latin typeface="+mn-lt"/>
          </a:endParaRPr>
        </a:p>
      </dgm:t>
    </dgm:pt>
    <dgm:pt modelId="{9BECFCF7-B0AF-624C-AD55-2F220A1C2E6F}">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Prompt</a:t>
          </a:r>
          <a:endParaRPr lang="en-US" sz="3000" b="1" dirty="0">
            <a:solidFill>
              <a:srgbClr val="008000"/>
            </a:solidFill>
            <a:latin typeface="+mn-lt"/>
          </a:endParaRPr>
        </a:p>
      </dgm:t>
    </dgm:pt>
    <dgm:pt modelId="{A273BF1E-EFE8-EB45-BFB3-83AF3FA0E108}" type="parTrans" cxnId="{EE3AF701-625F-8845-BA6B-4E3C20EC0210}">
      <dgm:prSet/>
      <dgm:spPr/>
      <dgm:t>
        <a:bodyPr/>
        <a:lstStyle/>
        <a:p>
          <a:endParaRPr lang="en-US" sz="2300" b="1"/>
        </a:p>
      </dgm:t>
    </dgm:pt>
    <dgm:pt modelId="{8EE59149-ADE7-6A4E-937E-8C3739A22D03}" type="sibTrans" cxnId="{EE3AF701-625F-8845-BA6B-4E3C20EC0210}">
      <dgm:prSet custT="1"/>
      <dgm:spPr>
        <a:solidFill>
          <a:srgbClr val="008000"/>
        </a:solidFill>
      </dgm:spPr>
      <dgm:t>
        <a:bodyPr/>
        <a:lstStyle/>
        <a:p>
          <a:endParaRPr lang="en-US" sz="2300" b="1">
            <a:latin typeface="+mn-lt"/>
          </a:endParaRPr>
        </a:p>
      </dgm:t>
    </dgm:pt>
    <dgm:pt modelId="{02655792-0024-2D4D-8DB6-10345FCB08FE}">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Monitor</a:t>
          </a:r>
          <a:endParaRPr lang="en-US" sz="3000" b="1" dirty="0">
            <a:solidFill>
              <a:srgbClr val="008000"/>
            </a:solidFill>
            <a:latin typeface="+mn-lt"/>
          </a:endParaRPr>
        </a:p>
      </dgm:t>
    </dgm:pt>
    <dgm:pt modelId="{E23A8E98-1C44-E44E-AEC7-746238A17F3B}" type="parTrans" cxnId="{36A5AF73-D390-9D4F-B25F-FD58677A3A40}">
      <dgm:prSet/>
      <dgm:spPr/>
      <dgm:t>
        <a:bodyPr/>
        <a:lstStyle/>
        <a:p>
          <a:endParaRPr lang="en-US" sz="2300" b="1"/>
        </a:p>
      </dgm:t>
    </dgm:pt>
    <dgm:pt modelId="{E4966791-D171-AA47-9665-093C0FEE5FB8}" type="sibTrans" cxnId="{36A5AF73-D390-9D4F-B25F-FD58677A3A40}">
      <dgm:prSet custT="1"/>
      <dgm:spPr>
        <a:solidFill>
          <a:srgbClr val="008000"/>
        </a:solidFill>
      </dgm:spPr>
      <dgm:t>
        <a:bodyPr/>
        <a:lstStyle/>
        <a:p>
          <a:endParaRPr lang="en-US" sz="2300" b="1">
            <a:latin typeface="+mn-lt"/>
          </a:endParaRPr>
        </a:p>
      </dgm:t>
    </dgm:pt>
    <dgm:pt modelId="{DFDF3E90-2D1F-C34A-87A4-D06D7D2CEDCF}">
      <dgm:prSet phldrT="[Text]" custT="1"/>
      <dgm:spPr>
        <a:solidFill>
          <a:schemeClr val="bg1"/>
        </a:solidFill>
        <a:ln w="38100" cmpd="sng">
          <a:solidFill>
            <a:srgbClr val="008000"/>
          </a:solidFill>
        </a:ln>
      </dgm:spPr>
      <dgm:t>
        <a:bodyPr/>
        <a:lstStyle/>
        <a:p>
          <a:r>
            <a:rPr lang="en-US" sz="3000" b="1" dirty="0" smtClean="0">
              <a:solidFill>
                <a:srgbClr val="008000"/>
              </a:solidFill>
              <a:latin typeface="+mn-lt"/>
            </a:rPr>
            <a:t>Evaluate</a:t>
          </a:r>
          <a:endParaRPr lang="en-US" sz="3000" b="1" dirty="0">
            <a:solidFill>
              <a:srgbClr val="008000"/>
            </a:solidFill>
            <a:latin typeface="+mn-lt"/>
          </a:endParaRPr>
        </a:p>
      </dgm:t>
    </dgm:pt>
    <dgm:pt modelId="{D6C7DEA4-9117-2043-BA96-91953B15A66E}" type="parTrans" cxnId="{F489DBC6-62AB-C64F-B63F-E48FA59D7F1D}">
      <dgm:prSet/>
      <dgm:spPr/>
      <dgm:t>
        <a:bodyPr/>
        <a:lstStyle/>
        <a:p>
          <a:endParaRPr lang="en-US" sz="2300" b="1"/>
        </a:p>
      </dgm:t>
    </dgm:pt>
    <dgm:pt modelId="{2B682932-7FB3-574E-BB1C-DF0D42B208F8}" type="sibTrans" cxnId="{F489DBC6-62AB-C64F-B63F-E48FA59D7F1D}">
      <dgm:prSet custT="1"/>
      <dgm:spPr>
        <a:solidFill>
          <a:srgbClr val="008000"/>
        </a:solidFill>
      </dgm:spPr>
      <dgm:t>
        <a:bodyPr/>
        <a:lstStyle/>
        <a:p>
          <a:endParaRPr lang="en-US" sz="2300" b="1">
            <a:latin typeface="+mn-lt"/>
          </a:endParaRPr>
        </a:p>
      </dgm:t>
    </dgm:pt>
    <dgm:pt modelId="{29B5FB9B-81E9-0141-8374-45D4527B9639}" type="pres">
      <dgm:prSet presAssocID="{2411FFCD-987A-1F48-A670-10D02FAB4130}" presName="cycle" presStyleCnt="0">
        <dgm:presLayoutVars>
          <dgm:dir/>
          <dgm:resizeHandles val="exact"/>
        </dgm:presLayoutVars>
      </dgm:prSet>
      <dgm:spPr/>
      <dgm:t>
        <a:bodyPr/>
        <a:lstStyle/>
        <a:p>
          <a:endParaRPr lang="en-US"/>
        </a:p>
      </dgm:t>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t>
        <a:bodyPr/>
        <a:lstStyle/>
        <a:p>
          <a:endParaRPr lang="en-US"/>
        </a:p>
      </dgm:t>
    </dgm:pt>
    <dgm:pt modelId="{83C8FD20-C609-6048-A5A8-D76C9249260D}" type="pres">
      <dgm:prSet presAssocID="{8CAF0C80-1805-E745-BB42-1823122BE073}" presName="sibTrans" presStyleLbl="sibTrans2D1" presStyleIdx="0" presStyleCnt="5"/>
      <dgm:spPr/>
      <dgm:t>
        <a:bodyPr/>
        <a:lstStyle/>
        <a:p>
          <a:endParaRPr lang="en-US"/>
        </a:p>
      </dgm:t>
    </dgm:pt>
    <dgm:pt modelId="{D2CA84DD-1CA7-C74C-97BE-EE98AF993501}" type="pres">
      <dgm:prSet presAssocID="{8CAF0C80-1805-E745-BB42-1823122BE073}" presName="connectorText" presStyleLbl="sibTrans2D1" presStyleIdx="0" presStyleCnt="5"/>
      <dgm:spPr/>
      <dgm:t>
        <a:bodyPr/>
        <a:lstStyle/>
        <a:p>
          <a:endParaRPr lang="en-US"/>
        </a:p>
      </dgm:t>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t>
        <a:bodyPr/>
        <a:lstStyle/>
        <a:p>
          <a:endParaRPr lang="en-US"/>
        </a:p>
      </dgm:t>
    </dgm:pt>
    <dgm:pt modelId="{018EE35C-5CD7-0D44-A9C5-1499B1A5DB7B}" type="pres">
      <dgm:prSet presAssocID="{59CF6471-3DB6-3646-9934-E45E85E76492}" presName="sibTrans" presStyleLbl="sibTrans2D1" presStyleIdx="1" presStyleCnt="5" custLinFactNeighborX="-10866" custLinFactNeighborY="16323"/>
      <dgm:spPr/>
      <dgm:t>
        <a:bodyPr/>
        <a:lstStyle/>
        <a:p>
          <a:endParaRPr lang="en-US"/>
        </a:p>
      </dgm:t>
    </dgm:pt>
    <dgm:pt modelId="{24EF092D-371F-F643-B16F-188DDB34E764}" type="pres">
      <dgm:prSet presAssocID="{59CF6471-3DB6-3646-9934-E45E85E76492}" presName="connectorText" presStyleLbl="sibTrans2D1" presStyleIdx="1" presStyleCnt="5"/>
      <dgm:spPr/>
      <dgm:t>
        <a:bodyPr/>
        <a:lstStyle/>
        <a:p>
          <a:endParaRPr lang="en-US"/>
        </a:p>
      </dgm:t>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t>
        <a:bodyPr/>
        <a:lstStyle/>
        <a:p>
          <a:endParaRPr lang="en-US"/>
        </a:p>
      </dgm:t>
    </dgm:pt>
    <dgm:pt modelId="{C50C08BA-8CB4-4446-8A3F-228C46E38D00}" type="pres">
      <dgm:prSet presAssocID="{8EE59149-ADE7-6A4E-937E-8C3739A22D03}" presName="sibTrans" presStyleLbl="sibTrans2D1" presStyleIdx="2" presStyleCnt="5"/>
      <dgm:spPr/>
      <dgm:t>
        <a:bodyPr/>
        <a:lstStyle/>
        <a:p>
          <a:endParaRPr lang="en-US"/>
        </a:p>
      </dgm:t>
    </dgm:pt>
    <dgm:pt modelId="{66E9CD31-4AEF-D54B-82AC-F1B17D57F29D}" type="pres">
      <dgm:prSet presAssocID="{8EE59149-ADE7-6A4E-937E-8C3739A22D03}" presName="connectorText" presStyleLbl="sibTrans2D1" presStyleIdx="2" presStyleCnt="5"/>
      <dgm:spPr/>
      <dgm:t>
        <a:bodyPr/>
        <a:lstStyle/>
        <a:p>
          <a:endParaRPr lang="en-US"/>
        </a:p>
      </dgm:t>
    </dgm:pt>
    <dgm:pt modelId="{0BFE5E2A-3870-3448-AF57-D6C82A555587}" type="pres">
      <dgm:prSet presAssocID="{02655792-0024-2D4D-8DB6-10345FCB08FE}" presName="node" presStyleLbl="node1" presStyleIdx="3" presStyleCnt="5" custScaleX="127085">
        <dgm:presLayoutVars>
          <dgm:bulletEnabled val="1"/>
        </dgm:presLayoutVars>
      </dgm:prSet>
      <dgm:spPr/>
      <dgm:t>
        <a:bodyPr/>
        <a:lstStyle/>
        <a:p>
          <a:endParaRPr lang="en-US"/>
        </a:p>
      </dgm:t>
    </dgm:pt>
    <dgm:pt modelId="{E61C2143-43FC-DD40-8139-7F7FEF2DA174}" type="pres">
      <dgm:prSet presAssocID="{E4966791-D171-AA47-9665-093C0FEE5FB8}" presName="sibTrans" presStyleLbl="sibTrans2D1" presStyleIdx="3" presStyleCnt="5"/>
      <dgm:spPr/>
      <dgm:t>
        <a:bodyPr/>
        <a:lstStyle/>
        <a:p>
          <a:endParaRPr lang="en-US"/>
        </a:p>
      </dgm:t>
    </dgm:pt>
    <dgm:pt modelId="{5FEDC548-3C59-B94F-BC75-9295B2EA006E}" type="pres">
      <dgm:prSet presAssocID="{E4966791-D171-AA47-9665-093C0FEE5FB8}" presName="connectorText" presStyleLbl="sibTrans2D1" presStyleIdx="3" presStyleCnt="5"/>
      <dgm:spPr/>
      <dgm:t>
        <a:bodyPr/>
        <a:lstStyle/>
        <a:p>
          <a:endParaRPr lang="en-US"/>
        </a:p>
      </dgm:t>
    </dgm:pt>
    <dgm:pt modelId="{7C3F7977-3137-6644-A70C-D66A8B47591F}" type="pres">
      <dgm:prSet presAssocID="{DFDF3E90-2D1F-C34A-87A4-D06D7D2CEDCF}" presName="node" presStyleLbl="node1" presStyleIdx="4" presStyleCnt="5" custScaleX="127085">
        <dgm:presLayoutVars>
          <dgm:bulletEnabled val="1"/>
        </dgm:presLayoutVars>
      </dgm:prSet>
      <dgm:spPr/>
      <dgm:t>
        <a:bodyPr/>
        <a:lstStyle/>
        <a:p>
          <a:endParaRPr lang="en-US"/>
        </a:p>
      </dgm:t>
    </dgm:pt>
    <dgm:pt modelId="{9C46DF65-2703-E047-83EA-5810BE3C0120}" type="pres">
      <dgm:prSet presAssocID="{2B682932-7FB3-574E-BB1C-DF0D42B208F8}" presName="sibTrans" presStyleLbl="sibTrans2D1" presStyleIdx="4" presStyleCnt="5"/>
      <dgm:spPr/>
      <dgm:t>
        <a:bodyPr/>
        <a:lstStyle/>
        <a:p>
          <a:endParaRPr lang="en-US"/>
        </a:p>
      </dgm:t>
    </dgm:pt>
    <dgm:pt modelId="{3CA61E32-9E73-BD46-B768-4B1FABA83A0F}" type="pres">
      <dgm:prSet presAssocID="{2B682932-7FB3-574E-BB1C-DF0D42B208F8}" presName="connectorText" presStyleLbl="sibTrans2D1" presStyleIdx="4" presStyleCnt="5"/>
      <dgm:spPr/>
      <dgm:t>
        <a:bodyPr/>
        <a:lstStyle/>
        <a:p>
          <a:endParaRPr lang="en-US"/>
        </a:p>
      </dgm:t>
    </dgm:pt>
  </dgm:ptLst>
  <dgm:cxnLst>
    <dgm:cxn modelId="{C5A61378-5C82-3D49-A173-A4FA11FF1EBF}" type="presOf" srcId="{02655792-0024-2D4D-8DB6-10345FCB08FE}" destId="{0BFE5E2A-3870-3448-AF57-D6C82A555587}" srcOrd="0" destOrd="0" presId="urn:microsoft.com/office/officeart/2005/8/layout/cycle2"/>
    <dgm:cxn modelId="{537D765B-060E-0645-A762-58705E8D1E89}" type="presOf" srcId="{2B682932-7FB3-574E-BB1C-DF0D42B208F8}" destId="{9C46DF65-2703-E047-83EA-5810BE3C0120}" srcOrd="0" destOrd="0" presId="urn:microsoft.com/office/officeart/2005/8/layout/cycle2"/>
    <dgm:cxn modelId="{EE3AF701-625F-8845-BA6B-4E3C20EC0210}" srcId="{2411FFCD-987A-1F48-A670-10D02FAB4130}" destId="{9BECFCF7-B0AF-624C-AD55-2F220A1C2E6F}" srcOrd="2" destOrd="0" parTransId="{A273BF1E-EFE8-EB45-BFB3-83AF3FA0E108}" sibTransId="{8EE59149-ADE7-6A4E-937E-8C3739A22D03}"/>
    <dgm:cxn modelId="{773910F0-687F-F940-BA4D-B7D8C04B3C65}" type="presOf" srcId="{9BECFCF7-B0AF-624C-AD55-2F220A1C2E6F}" destId="{C9F4245C-5335-1E45-A165-3C7D03B0E3A1}" srcOrd="0" destOrd="0" presId="urn:microsoft.com/office/officeart/2005/8/layout/cycle2"/>
    <dgm:cxn modelId="{8A9E4D2F-74FB-4C41-B058-82E4DD3B8C78}" type="presOf" srcId="{8CAF0C80-1805-E745-BB42-1823122BE073}" destId="{83C8FD20-C609-6048-A5A8-D76C9249260D}" srcOrd="0" destOrd="0" presId="urn:microsoft.com/office/officeart/2005/8/layout/cycle2"/>
    <dgm:cxn modelId="{C280CF70-D11F-E241-920E-E3D8942E6E93}"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EB5182CF-E8A9-B54A-87BC-48C942790870}" type="presOf" srcId="{E4966791-D171-AA47-9665-093C0FEE5FB8}" destId="{5FEDC548-3C59-B94F-BC75-9295B2EA006E}" srcOrd="1" destOrd="0" presId="urn:microsoft.com/office/officeart/2005/8/layout/cycle2"/>
    <dgm:cxn modelId="{C7A16588-EE10-9146-BEEE-0782823B703B}" type="presOf" srcId="{8EE59149-ADE7-6A4E-937E-8C3739A22D03}" destId="{66E9CD31-4AEF-D54B-82AC-F1B17D57F29D}" srcOrd="1" destOrd="0" presId="urn:microsoft.com/office/officeart/2005/8/layout/cycle2"/>
    <dgm:cxn modelId="{FF5C2AAF-443D-1E45-85E3-A6F1D1FFA613}" type="presOf" srcId="{DFDF3E90-2D1F-C34A-87A4-D06D7D2CEDCF}" destId="{7C3F7977-3137-6644-A70C-D66A8B47591F}" srcOrd="0" destOrd="0" presId="urn:microsoft.com/office/officeart/2005/8/layout/cycle2"/>
    <dgm:cxn modelId="{2BE6CE7A-1B5B-9F47-B59B-50394624BC8C}" type="presOf" srcId="{2B682932-7FB3-574E-BB1C-DF0D42B208F8}" destId="{3CA61E32-9E73-BD46-B768-4B1FABA83A0F}" srcOrd="1" destOrd="0" presId="urn:microsoft.com/office/officeart/2005/8/layout/cycle2"/>
    <dgm:cxn modelId="{EF8F4C0A-B629-8041-A6D3-C134FBAF19CA}" type="presOf" srcId="{005FBD42-56C4-5D48-9C2A-F77CC46FC1D9}" destId="{60F62DDA-327D-D142-B616-70ED788A17E2}" srcOrd="0" destOrd="0" presId="urn:microsoft.com/office/officeart/2005/8/layout/cycle2"/>
    <dgm:cxn modelId="{18E4A07D-0691-BF44-AD60-79FEDE9D8FF4}" type="presOf" srcId="{07DE859E-8694-CE48-8988-025045639081}" destId="{41D642FE-0649-AF4E-A903-B6A7DE487E67}" srcOrd="0" destOrd="0" presId="urn:microsoft.com/office/officeart/2005/8/layout/cycle2"/>
    <dgm:cxn modelId="{F489DBC6-62AB-C64F-B63F-E48FA59D7F1D}" srcId="{2411FFCD-987A-1F48-A670-10D02FAB4130}" destId="{DFDF3E90-2D1F-C34A-87A4-D06D7D2CEDCF}" srcOrd="4" destOrd="0" parTransId="{D6C7DEA4-9117-2043-BA96-91953B15A66E}" sibTransId="{2B682932-7FB3-574E-BB1C-DF0D42B208F8}"/>
    <dgm:cxn modelId="{C9F5D99A-0171-6A4F-B46E-F246B272A37B}" type="presOf" srcId="{59CF6471-3DB6-3646-9934-E45E85E76492}" destId="{24EF092D-371F-F643-B16F-188DDB34E764}" srcOrd="1" destOrd="0" presId="urn:microsoft.com/office/officeart/2005/8/layout/cycle2"/>
    <dgm:cxn modelId="{D6D208C9-0C83-9D4E-9C97-0EFCDBFD63FD}" type="presOf" srcId="{8CAF0C80-1805-E745-BB42-1823122BE073}" destId="{D2CA84DD-1CA7-C74C-97BE-EE98AF993501}" srcOrd="1"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ECD2D7BD-3461-0B40-BA58-142F6B046E3B}" srcId="{2411FFCD-987A-1F48-A670-10D02FAB4130}" destId="{005FBD42-56C4-5D48-9C2A-F77CC46FC1D9}" srcOrd="1" destOrd="0" parTransId="{60938429-D3B9-2041-910A-93AF0D162506}" sibTransId="{59CF6471-3DB6-3646-9934-E45E85E76492}"/>
    <dgm:cxn modelId="{23E4C6ED-C067-124E-B455-D0C4F4E43E13}" type="presOf" srcId="{2411FFCD-987A-1F48-A670-10D02FAB4130}" destId="{29B5FB9B-81E9-0141-8374-45D4527B9639}" srcOrd="0" destOrd="0" presId="urn:microsoft.com/office/officeart/2005/8/layout/cycle2"/>
    <dgm:cxn modelId="{403ABD59-B2D5-664A-9DF8-76B44C48AA56}" type="presOf" srcId="{59CF6471-3DB6-3646-9934-E45E85E76492}" destId="{018EE35C-5CD7-0D44-A9C5-1499B1A5DB7B}" srcOrd="0" destOrd="0" presId="urn:microsoft.com/office/officeart/2005/8/layout/cycle2"/>
    <dgm:cxn modelId="{BABE8BBE-2021-A246-9026-6AE6E06DFB79}" type="presOf" srcId="{E4966791-D171-AA47-9665-093C0FEE5FB8}" destId="{E61C2143-43FC-DD40-8139-7F7FEF2DA174}" srcOrd="0" destOrd="0" presId="urn:microsoft.com/office/officeart/2005/8/layout/cycle2"/>
    <dgm:cxn modelId="{AE39A9D6-73B4-DB4A-961F-ECF2B1AF3905}" type="presParOf" srcId="{29B5FB9B-81E9-0141-8374-45D4527B9639}" destId="{41D642FE-0649-AF4E-A903-B6A7DE487E67}" srcOrd="0" destOrd="0" presId="urn:microsoft.com/office/officeart/2005/8/layout/cycle2"/>
    <dgm:cxn modelId="{49BD5E3E-B5DB-EE45-906F-F268ACC8CF88}" type="presParOf" srcId="{29B5FB9B-81E9-0141-8374-45D4527B9639}" destId="{83C8FD20-C609-6048-A5A8-D76C9249260D}" srcOrd="1" destOrd="0" presId="urn:microsoft.com/office/officeart/2005/8/layout/cycle2"/>
    <dgm:cxn modelId="{96C4D95F-45CF-AA4D-B8B6-A107BB73E1FA}" type="presParOf" srcId="{83C8FD20-C609-6048-A5A8-D76C9249260D}" destId="{D2CA84DD-1CA7-C74C-97BE-EE98AF993501}" srcOrd="0" destOrd="0" presId="urn:microsoft.com/office/officeart/2005/8/layout/cycle2"/>
    <dgm:cxn modelId="{16F30685-6081-A640-A76F-8CC272D4A49C}" type="presParOf" srcId="{29B5FB9B-81E9-0141-8374-45D4527B9639}" destId="{60F62DDA-327D-D142-B616-70ED788A17E2}" srcOrd="2" destOrd="0" presId="urn:microsoft.com/office/officeart/2005/8/layout/cycle2"/>
    <dgm:cxn modelId="{623DB135-70E0-1F4A-BD5D-2200FA66011E}" type="presParOf" srcId="{29B5FB9B-81E9-0141-8374-45D4527B9639}" destId="{018EE35C-5CD7-0D44-A9C5-1499B1A5DB7B}" srcOrd="3" destOrd="0" presId="urn:microsoft.com/office/officeart/2005/8/layout/cycle2"/>
    <dgm:cxn modelId="{895B161D-981C-8A44-8DE3-133DC353EF95}" type="presParOf" srcId="{018EE35C-5CD7-0D44-A9C5-1499B1A5DB7B}" destId="{24EF092D-371F-F643-B16F-188DDB34E764}" srcOrd="0" destOrd="0" presId="urn:microsoft.com/office/officeart/2005/8/layout/cycle2"/>
    <dgm:cxn modelId="{AD70606B-91CC-BF4D-8876-E76A7A99B9C9}" type="presParOf" srcId="{29B5FB9B-81E9-0141-8374-45D4527B9639}" destId="{C9F4245C-5335-1E45-A165-3C7D03B0E3A1}" srcOrd="4" destOrd="0" presId="urn:microsoft.com/office/officeart/2005/8/layout/cycle2"/>
    <dgm:cxn modelId="{358B4F47-2E18-A945-9D9D-D3C18B22D671}" type="presParOf" srcId="{29B5FB9B-81E9-0141-8374-45D4527B9639}" destId="{C50C08BA-8CB4-4446-8A3F-228C46E38D00}" srcOrd="5" destOrd="0" presId="urn:microsoft.com/office/officeart/2005/8/layout/cycle2"/>
    <dgm:cxn modelId="{13BD683A-BDDE-ED47-B457-90747D57356A}" type="presParOf" srcId="{C50C08BA-8CB4-4446-8A3F-228C46E38D00}" destId="{66E9CD31-4AEF-D54B-82AC-F1B17D57F29D}" srcOrd="0" destOrd="0" presId="urn:microsoft.com/office/officeart/2005/8/layout/cycle2"/>
    <dgm:cxn modelId="{CB72ACAD-46D9-1E44-AA40-AEDDC7A264E7}" type="presParOf" srcId="{29B5FB9B-81E9-0141-8374-45D4527B9639}" destId="{0BFE5E2A-3870-3448-AF57-D6C82A555587}" srcOrd="6" destOrd="0" presId="urn:microsoft.com/office/officeart/2005/8/layout/cycle2"/>
    <dgm:cxn modelId="{9D8BC84E-C285-B846-88AD-8E116DC76921}" type="presParOf" srcId="{29B5FB9B-81E9-0141-8374-45D4527B9639}" destId="{E61C2143-43FC-DD40-8139-7F7FEF2DA174}" srcOrd="7" destOrd="0" presId="urn:microsoft.com/office/officeart/2005/8/layout/cycle2"/>
    <dgm:cxn modelId="{F8189ABF-B2B6-6745-B783-C3A9F87BD8D2}" type="presParOf" srcId="{E61C2143-43FC-DD40-8139-7F7FEF2DA174}" destId="{5FEDC548-3C59-B94F-BC75-9295B2EA006E}" srcOrd="0" destOrd="0" presId="urn:microsoft.com/office/officeart/2005/8/layout/cycle2"/>
    <dgm:cxn modelId="{2BC2A78E-6ACC-DF40-A564-038887215200}" type="presParOf" srcId="{29B5FB9B-81E9-0141-8374-45D4527B9639}" destId="{7C3F7977-3137-6644-A70C-D66A8B47591F}" srcOrd="8" destOrd="0" presId="urn:microsoft.com/office/officeart/2005/8/layout/cycle2"/>
    <dgm:cxn modelId="{CCA3BB02-C126-434C-8B89-AB304F45CE67}" type="presParOf" srcId="{29B5FB9B-81E9-0141-8374-45D4527B9639}" destId="{9C46DF65-2703-E047-83EA-5810BE3C0120}" srcOrd="9" destOrd="0" presId="urn:microsoft.com/office/officeart/2005/8/layout/cycle2"/>
    <dgm:cxn modelId="{AE55D05C-1DB5-5642-8346-66DB2EBF10BF}"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6C69BB-C828-2B41-9468-DD6D93576AAB}" type="doc">
      <dgm:prSet loTypeId="urn:microsoft.com/office/officeart/2008/layout/VerticalCurvedList" loCatId="" qsTypeId="urn:microsoft.com/office/officeart/2005/8/quickstyle/simple1" qsCatId="simple" csTypeId="urn:microsoft.com/office/officeart/2005/8/colors/accent2_2" csCatId="accent2" phldr="1"/>
      <dgm:spPr/>
      <dgm:t>
        <a:bodyPr/>
        <a:lstStyle/>
        <a:p>
          <a:endParaRPr lang="en-US"/>
        </a:p>
      </dgm:t>
    </dgm:pt>
    <dgm:pt modelId="{9253DEAB-F482-9947-A4D4-AAA8797CC6B0}">
      <dgm:prSet custT="1"/>
      <dgm:spPr/>
      <dgm:t>
        <a:bodyPr/>
        <a:lstStyle/>
        <a:p>
          <a:r>
            <a:rPr lang="en-US" sz="3200" b="1" dirty="0" smtClean="0"/>
            <a:t>Staff Buy-in</a:t>
          </a:r>
        </a:p>
      </dgm:t>
    </dgm:pt>
    <dgm:pt modelId="{106F67AF-A0C3-4246-9A0E-F7939324ADEF}" type="parTrans" cxnId="{BF95DDCA-2C1E-044A-8E17-2476522F8AD3}">
      <dgm:prSet/>
      <dgm:spPr/>
      <dgm:t>
        <a:bodyPr/>
        <a:lstStyle/>
        <a:p>
          <a:endParaRPr lang="en-US" sz="2400"/>
        </a:p>
      </dgm:t>
    </dgm:pt>
    <dgm:pt modelId="{B3866464-766E-AF4D-8629-5CD4F8CFEC3A}" type="sibTrans" cxnId="{BF95DDCA-2C1E-044A-8E17-2476522F8AD3}">
      <dgm:prSet/>
      <dgm:spPr/>
      <dgm:t>
        <a:bodyPr/>
        <a:lstStyle/>
        <a:p>
          <a:endParaRPr lang="en-US" sz="2400"/>
        </a:p>
      </dgm:t>
    </dgm:pt>
    <dgm:pt modelId="{ABE46718-0F8C-DC4C-AD7F-298B57E1B239}">
      <dgm:prSet custT="1"/>
      <dgm:spPr/>
      <dgm:t>
        <a:bodyPr/>
        <a:lstStyle/>
        <a:p>
          <a:r>
            <a:rPr lang="en-US" sz="3200" b="1" dirty="0" smtClean="0"/>
            <a:t>Embedded Professional Development</a:t>
          </a:r>
        </a:p>
      </dgm:t>
    </dgm:pt>
    <dgm:pt modelId="{B59D8704-F09B-BC40-AFAF-F15F69BB0F09}" type="parTrans" cxnId="{3881C246-E278-1E4F-B785-95FC069966FA}">
      <dgm:prSet/>
      <dgm:spPr/>
      <dgm:t>
        <a:bodyPr/>
        <a:lstStyle/>
        <a:p>
          <a:endParaRPr lang="en-US" sz="2400"/>
        </a:p>
      </dgm:t>
    </dgm:pt>
    <dgm:pt modelId="{8742BB6C-40BA-4C4E-9746-F5B7920DA64F}" type="sibTrans" cxnId="{3881C246-E278-1E4F-B785-95FC069966FA}">
      <dgm:prSet/>
      <dgm:spPr/>
      <dgm:t>
        <a:bodyPr/>
        <a:lstStyle/>
        <a:p>
          <a:endParaRPr lang="en-US" sz="2400"/>
        </a:p>
      </dgm:t>
    </dgm:pt>
    <dgm:pt modelId="{CED81DE3-5AD4-914B-9560-D084292D7B07}">
      <dgm:prSet custT="1"/>
      <dgm:spPr/>
      <dgm:t>
        <a:bodyPr/>
        <a:lstStyle/>
        <a:p>
          <a:r>
            <a:rPr lang="en-US" sz="3200" b="1" dirty="0" smtClean="0"/>
            <a:t>Staff Recognition for Implementation</a:t>
          </a:r>
          <a:endParaRPr lang="en-US" sz="3200" b="1" dirty="0"/>
        </a:p>
      </dgm:t>
    </dgm:pt>
    <dgm:pt modelId="{2C967BBE-D45A-044B-A944-2B12BC4872B2}" type="parTrans" cxnId="{25B5C657-2C4E-FC42-8411-48138A9BD542}">
      <dgm:prSet/>
      <dgm:spPr/>
      <dgm:t>
        <a:bodyPr/>
        <a:lstStyle/>
        <a:p>
          <a:endParaRPr lang="en-US" sz="2400"/>
        </a:p>
      </dgm:t>
    </dgm:pt>
    <dgm:pt modelId="{17FB9E95-2AB7-3449-8A29-554F5A2DED3F}" type="sibTrans" cxnId="{25B5C657-2C4E-FC42-8411-48138A9BD542}">
      <dgm:prSet/>
      <dgm:spPr/>
      <dgm:t>
        <a:bodyPr/>
        <a:lstStyle/>
        <a:p>
          <a:endParaRPr lang="en-US" sz="2400"/>
        </a:p>
      </dgm:t>
    </dgm:pt>
    <dgm:pt modelId="{09D691A1-DD7C-4843-93BD-53D0CE33EE82}">
      <dgm:prSet phldrT="[Text]" custT="1"/>
      <dgm:spPr/>
      <dgm:t>
        <a:bodyPr/>
        <a:lstStyle/>
        <a:p>
          <a:r>
            <a:rPr lang="en-US" sz="3200" b="1" dirty="0" smtClean="0"/>
            <a:t>Team-based Implementation</a:t>
          </a:r>
          <a:endParaRPr lang="en-US" sz="3200" b="1" dirty="0"/>
        </a:p>
      </dgm:t>
    </dgm:pt>
    <dgm:pt modelId="{854CE7CE-AA2E-1A4E-AB9C-6644B1FF0F53}" type="sibTrans" cxnId="{2E8CCC1B-640B-0B4B-984F-87A12C0812C5}">
      <dgm:prSet/>
      <dgm:spPr/>
      <dgm:t>
        <a:bodyPr/>
        <a:lstStyle/>
        <a:p>
          <a:endParaRPr lang="en-US" sz="2400"/>
        </a:p>
      </dgm:t>
    </dgm:pt>
    <dgm:pt modelId="{2A9B6C51-42DD-E64F-9E19-1FC10C9F7AEC}" type="parTrans" cxnId="{2E8CCC1B-640B-0B4B-984F-87A12C0812C5}">
      <dgm:prSet/>
      <dgm:spPr/>
      <dgm:t>
        <a:bodyPr/>
        <a:lstStyle/>
        <a:p>
          <a:endParaRPr lang="en-US" sz="2400"/>
        </a:p>
      </dgm:t>
    </dgm:pt>
    <dgm:pt modelId="{F6BEA600-DF37-9148-8419-AEEB9BE833B2}">
      <dgm:prSet phldrT="[Text]" custT="1"/>
      <dgm:spPr/>
      <dgm:t>
        <a:bodyPr/>
        <a:lstStyle/>
        <a:p>
          <a:r>
            <a:rPr lang="en-US" sz="3200" b="1" dirty="0" smtClean="0"/>
            <a:t>Clear Action Plan</a:t>
          </a:r>
          <a:endParaRPr lang="en-US" sz="3200" b="1" dirty="0"/>
        </a:p>
      </dgm:t>
    </dgm:pt>
    <dgm:pt modelId="{4A7B91B5-3623-E846-B0B7-A559E68D2095}" type="sibTrans" cxnId="{7487A385-0984-CA4D-A3E1-470AD41E6BAE}">
      <dgm:prSet/>
      <dgm:spPr/>
      <dgm:t>
        <a:bodyPr/>
        <a:lstStyle/>
        <a:p>
          <a:endParaRPr lang="en-US" sz="2400"/>
        </a:p>
      </dgm:t>
    </dgm:pt>
    <dgm:pt modelId="{D3F171B8-AF85-7443-A350-20F8ABD33468}" type="parTrans" cxnId="{7487A385-0984-CA4D-A3E1-470AD41E6BAE}">
      <dgm:prSet/>
      <dgm:spPr/>
      <dgm:t>
        <a:bodyPr/>
        <a:lstStyle/>
        <a:p>
          <a:endParaRPr lang="en-US" sz="2400"/>
        </a:p>
      </dgm:t>
    </dgm:pt>
    <dgm:pt modelId="{7589E711-19B3-954A-911C-DE94E191DAE7}" type="pres">
      <dgm:prSet presAssocID="{DF6C69BB-C828-2B41-9468-DD6D93576AAB}" presName="Name0" presStyleCnt="0">
        <dgm:presLayoutVars>
          <dgm:chMax val="7"/>
          <dgm:chPref val="7"/>
          <dgm:dir/>
        </dgm:presLayoutVars>
      </dgm:prSet>
      <dgm:spPr/>
      <dgm:t>
        <a:bodyPr/>
        <a:lstStyle/>
        <a:p>
          <a:endParaRPr lang="en-US"/>
        </a:p>
      </dgm:t>
    </dgm:pt>
    <dgm:pt modelId="{A1F860EC-E7E1-EE4A-835F-51D3D2CC8D59}" type="pres">
      <dgm:prSet presAssocID="{DF6C69BB-C828-2B41-9468-DD6D93576AAB}" presName="Name1" presStyleCnt="0"/>
      <dgm:spPr/>
    </dgm:pt>
    <dgm:pt modelId="{63963DC8-9BD2-344A-A880-E264A50EF3D2}" type="pres">
      <dgm:prSet presAssocID="{DF6C69BB-C828-2B41-9468-DD6D93576AAB}" presName="cycle" presStyleCnt="0"/>
      <dgm:spPr/>
    </dgm:pt>
    <dgm:pt modelId="{EC4B63AE-0C0C-244C-8A85-6755D0B2DCA3}" type="pres">
      <dgm:prSet presAssocID="{DF6C69BB-C828-2B41-9468-DD6D93576AAB}" presName="srcNode" presStyleLbl="node1" presStyleIdx="0" presStyleCnt="5"/>
      <dgm:spPr/>
    </dgm:pt>
    <dgm:pt modelId="{71B65D0D-B1C5-9345-84E5-5F184CF5B051}" type="pres">
      <dgm:prSet presAssocID="{DF6C69BB-C828-2B41-9468-DD6D93576AAB}" presName="conn" presStyleLbl="parChTrans1D2" presStyleIdx="0" presStyleCnt="1"/>
      <dgm:spPr/>
      <dgm:t>
        <a:bodyPr/>
        <a:lstStyle/>
        <a:p>
          <a:endParaRPr lang="en-US"/>
        </a:p>
      </dgm:t>
    </dgm:pt>
    <dgm:pt modelId="{0844505E-09FE-534B-8BDC-C14357F302E1}" type="pres">
      <dgm:prSet presAssocID="{DF6C69BB-C828-2B41-9468-DD6D93576AAB}" presName="extraNode" presStyleLbl="node1" presStyleIdx="0" presStyleCnt="5"/>
      <dgm:spPr/>
    </dgm:pt>
    <dgm:pt modelId="{333D4967-B811-3D43-BD4A-8EDDEF172BEB}" type="pres">
      <dgm:prSet presAssocID="{DF6C69BB-C828-2B41-9468-DD6D93576AAB}" presName="dstNode" presStyleLbl="node1" presStyleIdx="0" presStyleCnt="5"/>
      <dgm:spPr/>
    </dgm:pt>
    <dgm:pt modelId="{1E0AB74A-8FFE-AB40-BF32-C1180E256A5B}" type="pres">
      <dgm:prSet presAssocID="{09D691A1-DD7C-4843-93BD-53D0CE33EE82}" presName="text_1" presStyleLbl="node1" presStyleIdx="0" presStyleCnt="5">
        <dgm:presLayoutVars>
          <dgm:bulletEnabled val="1"/>
        </dgm:presLayoutVars>
      </dgm:prSet>
      <dgm:spPr/>
      <dgm:t>
        <a:bodyPr/>
        <a:lstStyle/>
        <a:p>
          <a:endParaRPr lang="en-US"/>
        </a:p>
      </dgm:t>
    </dgm:pt>
    <dgm:pt modelId="{122E2D12-6924-AA45-B646-84F6C03E8A88}" type="pres">
      <dgm:prSet presAssocID="{09D691A1-DD7C-4843-93BD-53D0CE33EE82}" presName="accent_1" presStyleCnt="0"/>
      <dgm:spPr/>
    </dgm:pt>
    <dgm:pt modelId="{2AE220B8-AAD4-4245-BEB1-1EED9C30F6AF}" type="pres">
      <dgm:prSet presAssocID="{09D691A1-DD7C-4843-93BD-53D0CE33EE82}" presName="accentRepeatNode" presStyleLbl="solidFgAcc1" presStyleIdx="0" presStyleCnt="5"/>
      <dgm:spPr/>
    </dgm:pt>
    <dgm:pt modelId="{FD5BE95F-00C3-CE48-BF54-A56AC9DD8D8F}" type="pres">
      <dgm:prSet presAssocID="{F6BEA600-DF37-9148-8419-AEEB9BE833B2}" presName="text_2" presStyleLbl="node1" presStyleIdx="1" presStyleCnt="5">
        <dgm:presLayoutVars>
          <dgm:bulletEnabled val="1"/>
        </dgm:presLayoutVars>
      </dgm:prSet>
      <dgm:spPr/>
      <dgm:t>
        <a:bodyPr/>
        <a:lstStyle/>
        <a:p>
          <a:endParaRPr lang="en-US"/>
        </a:p>
      </dgm:t>
    </dgm:pt>
    <dgm:pt modelId="{8C935E95-C35D-EA44-B845-3F0C6EDE0174}" type="pres">
      <dgm:prSet presAssocID="{F6BEA600-DF37-9148-8419-AEEB9BE833B2}" presName="accent_2" presStyleCnt="0"/>
      <dgm:spPr/>
    </dgm:pt>
    <dgm:pt modelId="{BE8ACD0D-7A98-E94B-8261-456B2F779B42}" type="pres">
      <dgm:prSet presAssocID="{F6BEA600-DF37-9148-8419-AEEB9BE833B2}" presName="accentRepeatNode" presStyleLbl="solidFgAcc1" presStyleIdx="1" presStyleCnt="5"/>
      <dgm:spPr/>
    </dgm:pt>
    <dgm:pt modelId="{A92ACD6D-E32C-944A-97CE-DB025223D2ED}" type="pres">
      <dgm:prSet presAssocID="{9253DEAB-F482-9947-A4D4-AAA8797CC6B0}" presName="text_3" presStyleLbl="node1" presStyleIdx="2" presStyleCnt="5">
        <dgm:presLayoutVars>
          <dgm:bulletEnabled val="1"/>
        </dgm:presLayoutVars>
      </dgm:prSet>
      <dgm:spPr/>
      <dgm:t>
        <a:bodyPr/>
        <a:lstStyle/>
        <a:p>
          <a:endParaRPr lang="en-US"/>
        </a:p>
      </dgm:t>
    </dgm:pt>
    <dgm:pt modelId="{0B373BDF-5AC0-604C-8F67-B33834B63166}" type="pres">
      <dgm:prSet presAssocID="{9253DEAB-F482-9947-A4D4-AAA8797CC6B0}" presName="accent_3" presStyleCnt="0"/>
      <dgm:spPr/>
    </dgm:pt>
    <dgm:pt modelId="{396F2581-C833-2E43-AF6B-4B61249FA8DC}" type="pres">
      <dgm:prSet presAssocID="{9253DEAB-F482-9947-A4D4-AAA8797CC6B0}" presName="accentRepeatNode" presStyleLbl="solidFgAcc1" presStyleIdx="2" presStyleCnt="5"/>
      <dgm:spPr/>
    </dgm:pt>
    <dgm:pt modelId="{CEC4BA7D-5D03-6847-832B-244D5329281C}" type="pres">
      <dgm:prSet presAssocID="{ABE46718-0F8C-DC4C-AD7F-298B57E1B239}" presName="text_4" presStyleLbl="node1" presStyleIdx="3" presStyleCnt="5">
        <dgm:presLayoutVars>
          <dgm:bulletEnabled val="1"/>
        </dgm:presLayoutVars>
      </dgm:prSet>
      <dgm:spPr/>
      <dgm:t>
        <a:bodyPr/>
        <a:lstStyle/>
        <a:p>
          <a:endParaRPr lang="en-US"/>
        </a:p>
      </dgm:t>
    </dgm:pt>
    <dgm:pt modelId="{2EEE461C-15D4-FD4A-8899-A6C2AB6C61BF}" type="pres">
      <dgm:prSet presAssocID="{ABE46718-0F8C-DC4C-AD7F-298B57E1B239}" presName="accent_4" presStyleCnt="0"/>
      <dgm:spPr/>
    </dgm:pt>
    <dgm:pt modelId="{31D4929D-13DC-6942-9C08-8A221FD31268}" type="pres">
      <dgm:prSet presAssocID="{ABE46718-0F8C-DC4C-AD7F-298B57E1B239}" presName="accentRepeatNode" presStyleLbl="solidFgAcc1" presStyleIdx="3" presStyleCnt="5"/>
      <dgm:spPr/>
    </dgm:pt>
    <dgm:pt modelId="{959BA915-D3C4-CC4F-ADE6-AD9D20148A49}" type="pres">
      <dgm:prSet presAssocID="{CED81DE3-5AD4-914B-9560-D084292D7B07}" presName="text_5" presStyleLbl="node1" presStyleIdx="4" presStyleCnt="5">
        <dgm:presLayoutVars>
          <dgm:bulletEnabled val="1"/>
        </dgm:presLayoutVars>
      </dgm:prSet>
      <dgm:spPr/>
      <dgm:t>
        <a:bodyPr/>
        <a:lstStyle/>
        <a:p>
          <a:endParaRPr lang="en-US"/>
        </a:p>
      </dgm:t>
    </dgm:pt>
    <dgm:pt modelId="{343F30F7-1F96-064F-A3C7-1DC74BD9AD7B}" type="pres">
      <dgm:prSet presAssocID="{CED81DE3-5AD4-914B-9560-D084292D7B07}" presName="accent_5" presStyleCnt="0"/>
      <dgm:spPr/>
    </dgm:pt>
    <dgm:pt modelId="{6200DF73-2D66-0943-BBE4-C91012E1B808}" type="pres">
      <dgm:prSet presAssocID="{CED81DE3-5AD4-914B-9560-D084292D7B07}" presName="accentRepeatNode" presStyleLbl="solidFgAcc1" presStyleIdx="4" presStyleCnt="5"/>
      <dgm:spPr/>
    </dgm:pt>
  </dgm:ptLst>
  <dgm:cxnLst>
    <dgm:cxn modelId="{5F269000-5F3B-6549-BCD0-ECF136A09D18}" type="presOf" srcId="{854CE7CE-AA2E-1A4E-AB9C-6644B1FF0F53}" destId="{71B65D0D-B1C5-9345-84E5-5F184CF5B051}" srcOrd="0" destOrd="0" presId="urn:microsoft.com/office/officeart/2008/layout/VerticalCurvedList"/>
    <dgm:cxn modelId="{3881C246-E278-1E4F-B785-95FC069966FA}" srcId="{DF6C69BB-C828-2B41-9468-DD6D93576AAB}" destId="{ABE46718-0F8C-DC4C-AD7F-298B57E1B239}" srcOrd="3" destOrd="0" parTransId="{B59D8704-F09B-BC40-AFAF-F15F69BB0F09}" sibTransId="{8742BB6C-40BA-4C4E-9746-F5B7920DA64F}"/>
    <dgm:cxn modelId="{CC81336E-2988-3E48-9BEF-B8D722DE703F}" type="presOf" srcId="{ABE46718-0F8C-DC4C-AD7F-298B57E1B239}" destId="{CEC4BA7D-5D03-6847-832B-244D5329281C}" srcOrd="0" destOrd="0" presId="urn:microsoft.com/office/officeart/2008/layout/VerticalCurvedList"/>
    <dgm:cxn modelId="{7487A385-0984-CA4D-A3E1-470AD41E6BAE}" srcId="{DF6C69BB-C828-2B41-9468-DD6D93576AAB}" destId="{F6BEA600-DF37-9148-8419-AEEB9BE833B2}" srcOrd="1" destOrd="0" parTransId="{D3F171B8-AF85-7443-A350-20F8ABD33468}" sibTransId="{4A7B91B5-3623-E846-B0B7-A559E68D2095}"/>
    <dgm:cxn modelId="{79CAF3EE-F06C-1540-A802-D3A5FEC1DECD}" type="presOf" srcId="{09D691A1-DD7C-4843-93BD-53D0CE33EE82}" destId="{1E0AB74A-8FFE-AB40-BF32-C1180E256A5B}" srcOrd="0" destOrd="0" presId="urn:microsoft.com/office/officeart/2008/layout/VerticalCurvedList"/>
    <dgm:cxn modelId="{2E8CCC1B-640B-0B4B-984F-87A12C0812C5}" srcId="{DF6C69BB-C828-2B41-9468-DD6D93576AAB}" destId="{09D691A1-DD7C-4843-93BD-53D0CE33EE82}" srcOrd="0" destOrd="0" parTransId="{2A9B6C51-42DD-E64F-9E19-1FC10C9F7AEC}" sibTransId="{854CE7CE-AA2E-1A4E-AB9C-6644B1FF0F53}"/>
    <dgm:cxn modelId="{9DE15F63-CC9F-5449-A1A8-D6695670E697}" type="presOf" srcId="{9253DEAB-F482-9947-A4D4-AAA8797CC6B0}" destId="{A92ACD6D-E32C-944A-97CE-DB025223D2ED}" srcOrd="0" destOrd="0" presId="urn:microsoft.com/office/officeart/2008/layout/VerticalCurvedList"/>
    <dgm:cxn modelId="{C7C404F5-D7F6-7745-90F8-C06B24B0A945}" type="presOf" srcId="{CED81DE3-5AD4-914B-9560-D084292D7B07}" destId="{959BA915-D3C4-CC4F-ADE6-AD9D20148A49}" srcOrd="0" destOrd="0" presId="urn:microsoft.com/office/officeart/2008/layout/VerticalCurvedList"/>
    <dgm:cxn modelId="{BF95DDCA-2C1E-044A-8E17-2476522F8AD3}" srcId="{DF6C69BB-C828-2B41-9468-DD6D93576AAB}" destId="{9253DEAB-F482-9947-A4D4-AAA8797CC6B0}" srcOrd="2" destOrd="0" parTransId="{106F67AF-A0C3-4246-9A0E-F7939324ADEF}" sibTransId="{B3866464-766E-AF4D-8629-5CD4F8CFEC3A}"/>
    <dgm:cxn modelId="{98C0A4CE-B2F8-5447-8CF9-CBCD681C6808}" type="presOf" srcId="{DF6C69BB-C828-2B41-9468-DD6D93576AAB}" destId="{7589E711-19B3-954A-911C-DE94E191DAE7}" srcOrd="0" destOrd="0" presId="urn:microsoft.com/office/officeart/2008/layout/VerticalCurvedList"/>
    <dgm:cxn modelId="{25B5C657-2C4E-FC42-8411-48138A9BD542}" srcId="{DF6C69BB-C828-2B41-9468-DD6D93576AAB}" destId="{CED81DE3-5AD4-914B-9560-D084292D7B07}" srcOrd="4" destOrd="0" parTransId="{2C967BBE-D45A-044B-A944-2B12BC4872B2}" sibTransId="{17FB9E95-2AB7-3449-8A29-554F5A2DED3F}"/>
    <dgm:cxn modelId="{6F604019-7A99-9B4A-85D9-58FC3D9A2C7E}" type="presOf" srcId="{F6BEA600-DF37-9148-8419-AEEB9BE833B2}" destId="{FD5BE95F-00C3-CE48-BF54-A56AC9DD8D8F}" srcOrd="0" destOrd="0" presId="urn:microsoft.com/office/officeart/2008/layout/VerticalCurvedList"/>
    <dgm:cxn modelId="{BA1A71E2-30E2-9146-B0CC-3105083FA142}" type="presParOf" srcId="{7589E711-19B3-954A-911C-DE94E191DAE7}" destId="{A1F860EC-E7E1-EE4A-835F-51D3D2CC8D59}" srcOrd="0" destOrd="0" presId="urn:microsoft.com/office/officeart/2008/layout/VerticalCurvedList"/>
    <dgm:cxn modelId="{B247D173-DE65-0D48-B3D0-8C87AACA3B77}" type="presParOf" srcId="{A1F860EC-E7E1-EE4A-835F-51D3D2CC8D59}" destId="{63963DC8-9BD2-344A-A880-E264A50EF3D2}" srcOrd="0" destOrd="0" presId="urn:microsoft.com/office/officeart/2008/layout/VerticalCurvedList"/>
    <dgm:cxn modelId="{F8B7B0B6-FF7C-D141-A4AB-F08CE5A943A9}" type="presParOf" srcId="{63963DC8-9BD2-344A-A880-E264A50EF3D2}" destId="{EC4B63AE-0C0C-244C-8A85-6755D0B2DCA3}" srcOrd="0" destOrd="0" presId="urn:microsoft.com/office/officeart/2008/layout/VerticalCurvedList"/>
    <dgm:cxn modelId="{080EB604-112F-D249-8628-19774BEE753C}" type="presParOf" srcId="{63963DC8-9BD2-344A-A880-E264A50EF3D2}" destId="{71B65D0D-B1C5-9345-84E5-5F184CF5B051}" srcOrd="1" destOrd="0" presId="urn:microsoft.com/office/officeart/2008/layout/VerticalCurvedList"/>
    <dgm:cxn modelId="{08A3088D-2CA0-374E-AF4A-5758F2AA6B48}" type="presParOf" srcId="{63963DC8-9BD2-344A-A880-E264A50EF3D2}" destId="{0844505E-09FE-534B-8BDC-C14357F302E1}" srcOrd="2" destOrd="0" presId="urn:microsoft.com/office/officeart/2008/layout/VerticalCurvedList"/>
    <dgm:cxn modelId="{DB4240B0-C5E9-3E43-9101-485413EED581}" type="presParOf" srcId="{63963DC8-9BD2-344A-A880-E264A50EF3D2}" destId="{333D4967-B811-3D43-BD4A-8EDDEF172BEB}" srcOrd="3" destOrd="0" presId="urn:microsoft.com/office/officeart/2008/layout/VerticalCurvedList"/>
    <dgm:cxn modelId="{C7D2B4A3-5685-7244-940B-AB6F3F353344}" type="presParOf" srcId="{A1F860EC-E7E1-EE4A-835F-51D3D2CC8D59}" destId="{1E0AB74A-8FFE-AB40-BF32-C1180E256A5B}" srcOrd="1" destOrd="0" presId="urn:microsoft.com/office/officeart/2008/layout/VerticalCurvedList"/>
    <dgm:cxn modelId="{B19F1E1E-8771-684A-A683-103794A41A5C}" type="presParOf" srcId="{A1F860EC-E7E1-EE4A-835F-51D3D2CC8D59}" destId="{122E2D12-6924-AA45-B646-84F6C03E8A88}" srcOrd="2" destOrd="0" presId="urn:microsoft.com/office/officeart/2008/layout/VerticalCurvedList"/>
    <dgm:cxn modelId="{483A6AE9-44F5-CF47-9C49-7BB5B0162569}" type="presParOf" srcId="{122E2D12-6924-AA45-B646-84F6C03E8A88}" destId="{2AE220B8-AAD4-4245-BEB1-1EED9C30F6AF}" srcOrd="0" destOrd="0" presId="urn:microsoft.com/office/officeart/2008/layout/VerticalCurvedList"/>
    <dgm:cxn modelId="{1795DCB5-9249-B445-95BD-E7BA1767AF3D}" type="presParOf" srcId="{A1F860EC-E7E1-EE4A-835F-51D3D2CC8D59}" destId="{FD5BE95F-00C3-CE48-BF54-A56AC9DD8D8F}" srcOrd="3" destOrd="0" presId="urn:microsoft.com/office/officeart/2008/layout/VerticalCurvedList"/>
    <dgm:cxn modelId="{112948EE-670A-BC4F-A696-71FF8821F2C3}" type="presParOf" srcId="{A1F860EC-E7E1-EE4A-835F-51D3D2CC8D59}" destId="{8C935E95-C35D-EA44-B845-3F0C6EDE0174}" srcOrd="4" destOrd="0" presId="urn:microsoft.com/office/officeart/2008/layout/VerticalCurvedList"/>
    <dgm:cxn modelId="{D26F0003-2C3E-FC43-B6B9-F43CBC523DEF}" type="presParOf" srcId="{8C935E95-C35D-EA44-B845-3F0C6EDE0174}" destId="{BE8ACD0D-7A98-E94B-8261-456B2F779B42}" srcOrd="0" destOrd="0" presId="urn:microsoft.com/office/officeart/2008/layout/VerticalCurvedList"/>
    <dgm:cxn modelId="{8BCFB08D-FFD1-364C-9139-06C282992609}" type="presParOf" srcId="{A1F860EC-E7E1-EE4A-835F-51D3D2CC8D59}" destId="{A92ACD6D-E32C-944A-97CE-DB025223D2ED}" srcOrd="5" destOrd="0" presId="urn:microsoft.com/office/officeart/2008/layout/VerticalCurvedList"/>
    <dgm:cxn modelId="{0E9F6CA9-82B8-1646-AD94-7860DA19F306}" type="presParOf" srcId="{A1F860EC-E7E1-EE4A-835F-51D3D2CC8D59}" destId="{0B373BDF-5AC0-604C-8F67-B33834B63166}" srcOrd="6" destOrd="0" presId="urn:microsoft.com/office/officeart/2008/layout/VerticalCurvedList"/>
    <dgm:cxn modelId="{031CD885-8859-9A47-8148-542A9C9417E9}" type="presParOf" srcId="{0B373BDF-5AC0-604C-8F67-B33834B63166}" destId="{396F2581-C833-2E43-AF6B-4B61249FA8DC}" srcOrd="0" destOrd="0" presId="urn:microsoft.com/office/officeart/2008/layout/VerticalCurvedList"/>
    <dgm:cxn modelId="{E103A491-E0CA-1D45-93DE-00F7FCABB7D3}" type="presParOf" srcId="{A1F860EC-E7E1-EE4A-835F-51D3D2CC8D59}" destId="{CEC4BA7D-5D03-6847-832B-244D5329281C}" srcOrd="7" destOrd="0" presId="urn:microsoft.com/office/officeart/2008/layout/VerticalCurvedList"/>
    <dgm:cxn modelId="{B5CF4EAC-A8CF-BF4F-B063-D67D806120E4}" type="presParOf" srcId="{A1F860EC-E7E1-EE4A-835F-51D3D2CC8D59}" destId="{2EEE461C-15D4-FD4A-8899-A6C2AB6C61BF}" srcOrd="8" destOrd="0" presId="urn:microsoft.com/office/officeart/2008/layout/VerticalCurvedList"/>
    <dgm:cxn modelId="{356EC377-9733-EB47-B322-4948A313BE0A}" type="presParOf" srcId="{2EEE461C-15D4-FD4A-8899-A6C2AB6C61BF}" destId="{31D4929D-13DC-6942-9C08-8A221FD31268}" srcOrd="0" destOrd="0" presId="urn:microsoft.com/office/officeart/2008/layout/VerticalCurvedList"/>
    <dgm:cxn modelId="{9CD9EAB2-47C5-DD41-9EFF-0B852FA27318}" type="presParOf" srcId="{A1F860EC-E7E1-EE4A-835F-51D3D2CC8D59}" destId="{959BA915-D3C4-CC4F-ADE6-AD9D20148A49}" srcOrd="9" destOrd="0" presId="urn:microsoft.com/office/officeart/2008/layout/VerticalCurvedList"/>
    <dgm:cxn modelId="{2DEF198D-60F8-184C-9C04-505EA757D96D}" type="presParOf" srcId="{A1F860EC-E7E1-EE4A-835F-51D3D2CC8D59}" destId="{343F30F7-1F96-064F-A3C7-1DC74BD9AD7B}" srcOrd="10" destOrd="0" presId="urn:microsoft.com/office/officeart/2008/layout/VerticalCurvedList"/>
    <dgm:cxn modelId="{A8DE29FE-4373-474F-8E4C-F6E2B3C6F552}" type="presParOf" srcId="{343F30F7-1F96-064F-A3C7-1DC74BD9AD7B}" destId="{6200DF73-2D66-0943-BBE4-C91012E1B8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B5073-F319-4E3C-87A3-3AB41F2EB2D1}">
      <dsp:nvSpPr>
        <dsp:cNvPr id="0" name=""/>
        <dsp:cNvSpPr/>
      </dsp:nvSpPr>
      <dsp:spPr>
        <a:xfrm rot="5400000">
          <a:off x="5181458" y="-1941047"/>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mj-lt"/>
            </a:rPr>
            <a:t>Self-monitor (Are you participating? Engaged as a learner? Talking during allotted times?)</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Stretch, break, stand as needed</a:t>
          </a:r>
          <a:endParaRPr lang="en-US" sz="2000" kern="1200" dirty="0">
            <a:latin typeface="+mj-lt"/>
          </a:endParaRPr>
        </a:p>
      </dsp:txBody>
      <dsp:txXfrm rot="-5400000">
        <a:off x="3084218" y="219096"/>
        <a:ext cx="5420151" cy="1162767"/>
      </dsp:txXfrm>
    </dsp:sp>
    <dsp:sp modelId="{B07BA4AB-9C9A-482B-8183-E23712585A12}">
      <dsp:nvSpPr>
        <dsp:cNvPr id="0" name=""/>
        <dsp:cNvSpPr/>
      </dsp:nvSpPr>
      <dsp:spPr>
        <a:xfrm>
          <a:off x="13570" y="0"/>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mj-lt"/>
            </a:rPr>
            <a:t>SELF</a:t>
          </a:r>
          <a:endParaRPr lang="en-US" sz="2800" b="1" kern="1200" dirty="0">
            <a:solidFill>
              <a:schemeClr val="bg1"/>
            </a:solidFill>
            <a:latin typeface="+mj-lt"/>
          </a:endParaRPr>
        </a:p>
      </dsp:txBody>
      <dsp:txXfrm>
        <a:off x="92199" y="78629"/>
        <a:ext cx="2899818" cy="1453459"/>
      </dsp:txXfrm>
    </dsp:sp>
    <dsp:sp modelId="{38A38705-5C12-4DC9-AF98-210868F22923}">
      <dsp:nvSpPr>
        <dsp:cNvPr id="0" name=""/>
        <dsp:cNvSpPr/>
      </dsp:nvSpPr>
      <dsp:spPr>
        <a:xfrm rot="5400000">
          <a:off x="5167887" y="-242475"/>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mj-lt"/>
            </a:rPr>
            <a:t>Cell phones (inaudible): Converse in lobbies and breaks</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Work as a team: Room for every voice, reinforce participation</a:t>
          </a:r>
          <a:endParaRPr lang="en-US" sz="2000" kern="1200" dirty="0">
            <a:latin typeface="+mj-lt"/>
          </a:endParaRPr>
        </a:p>
      </dsp:txBody>
      <dsp:txXfrm rot="-5400000">
        <a:off x="3070647" y="1917668"/>
        <a:ext cx="5420151" cy="1162767"/>
      </dsp:txXfrm>
    </dsp:sp>
    <dsp:sp modelId="{F4B4F11E-D463-4351-8E0E-A4D33BFB8F78}">
      <dsp:nvSpPr>
        <dsp:cNvPr id="0" name=""/>
        <dsp:cNvSpPr/>
      </dsp:nvSpPr>
      <dsp:spPr>
        <a:xfrm>
          <a:off x="13570" y="1749343"/>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mj-lt"/>
            </a:rPr>
            <a:t>OTHERS</a:t>
          </a:r>
          <a:endParaRPr lang="en-US" sz="2800" b="1" kern="1200" dirty="0">
            <a:solidFill>
              <a:schemeClr val="bg1"/>
            </a:solidFill>
            <a:latin typeface="+mj-lt"/>
          </a:endParaRPr>
        </a:p>
      </dsp:txBody>
      <dsp:txXfrm>
        <a:off x="92199" y="1827972"/>
        <a:ext cx="2899818" cy="1453459"/>
      </dsp:txXfrm>
    </dsp:sp>
    <dsp:sp modelId="{8D309314-6CF2-442B-9C70-6BF1DCB0DB03}">
      <dsp:nvSpPr>
        <dsp:cNvPr id="0" name=""/>
        <dsp:cNvSpPr/>
      </dsp:nvSpPr>
      <dsp:spPr>
        <a:xfrm rot="5400000">
          <a:off x="5167887" y="1448777"/>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mj-lt"/>
            </a:rPr>
            <a:t>Recycle</a:t>
          </a:r>
          <a:endParaRPr lang="en-US" sz="2000" kern="1200" dirty="0">
            <a:latin typeface="+mj-lt"/>
          </a:endParaRPr>
        </a:p>
        <a:p>
          <a:pPr marL="228600" lvl="1" indent="-228600" algn="l" defTabSz="889000">
            <a:lnSpc>
              <a:spcPct val="90000"/>
            </a:lnSpc>
            <a:spcBef>
              <a:spcPct val="0"/>
            </a:spcBef>
            <a:spcAft>
              <a:spcPct val="15000"/>
            </a:spcAft>
            <a:buChar char="••"/>
          </a:pPr>
          <a:r>
            <a:rPr lang="en-US" sz="2000" kern="1200" dirty="0" smtClean="0">
              <a:latin typeface="+mj-lt"/>
            </a:rPr>
            <a:t>Maintain neat working area</a:t>
          </a:r>
          <a:endParaRPr lang="en-US" sz="2000" kern="1200" dirty="0">
            <a:latin typeface="+mj-lt"/>
          </a:endParaRPr>
        </a:p>
      </dsp:txBody>
      <dsp:txXfrm rot="-5400000">
        <a:off x="3070647" y="3608921"/>
        <a:ext cx="5420151" cy="1162767"/>
      </dsp:txXfrm>
    </dsp:sp>
    <dsp:sp modelId="{3C485D32-904F-4F36-BE55-B91C3119B42E}">
      <dsp:nvSpPr>
        <dsp:cNvPr id="0" name=""/>
        <dsp:cNvSpPr/>
      </dsp:nvSpPr>
      <dsp:spPr>
        <a:xfrm>
          <a:off x="13570" y="3384946"/>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mj-lt"/>
            </a:rPr>
            <a:t>ENVIRONMENT</a:t>
          </a:r>
          <a:endParaRPr lang="en-US" sz="2800" b="1" kern="1200" dirty="0">
            <a:solidFill>
              <a:schemeClr val="bg1"/>
            </a:solidFill>
            <a:latin typeface="+mj-lt"/>
          </a:endParaRPr>
        </a:p>
      </dsp:txBody>
      <dsp:txXfrm>
        <a:off x="92199" y="3463575"/>
        <a:ext cx="2899818" cy="14534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29229-9616-F34B-B699-A5D24F5E7600}">
      <dsp:nvSpPr>
        <dsp:cNvPr id="0" name=""/>
        <dsp:cNvSpPr/>
      </dsp:nvSpPr>
      <dsp:spPr>
        <a:xfrm>
          <a:off x="1143002" y="1653"/>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Explicit Training</a:t>
          </a:r>
          <a:endParaRPr lang="en-US" sz="2400" kern="1200" dirty="0"/>
        </a:p>
      </dsp:txBody>
      <dsp:txXfrm>
        <a:off x="1696402" y="149336"/>
        <a:ext cx="2672049" cy="713074"/>
      </dsp:txXfrm>
    </dsp:sp>
    <dsp:sp modelId="{10E05056-E906-C94F-9587-55B1D0EFF741}">
      <dsp:nvSpPr>
        <dsp:cNvPr id="0" name=""/>
        <dsp:cNvSpPr/>
      </dsp:nvSpPr>
      <dsp:spPr>
        <a:xfrm>
          <a:off x="2739979" y="1091980"/>
          <a:ext cx="584895" cy="584895"/>
        </a:xfrm>
        <a:prstGeom prst="mathPlus">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817507" y="1315644"/>
        <a:ext cx="429839" cy="137567"/>
      </dsp:txXfrm>
    </dsp:sp>
    <dsp:sp modelId="{1E40EEF2-5840-E640-8D55-4097ABAA47B9}">
      <dsp:nvSpPr>
        <dsp:cNvPr id="0" name=""/>
        <dsp:cNvSpPr/>
      </dsp:nvSpPr>
      <dsp:spPr>
        <a:xfrm>
          <a:off x="1143002" y="1758761"/>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Coaching/Prompting</a:t>
          </a:r>
          <a:endParaRPr lang="en-US" sz="2400" kern="1200" dirty="0"/>
        </a:p>
      </dsp:txBody>
      <dsp:txXfrm>
        <a:off x="1696402" y="1906444"/>
        <a:ext cx="2672049" cy="713074"/>
      </dsp:txXfrm>
    </dsp:sp>
    <dsp:sp modelId="{F421DFF4-122F-EE4D-82CC-03202A2542D1}">
      <dsp:nvSpPr>
        <dsp:cNvPr id="0" name=""/>
        <dsp:cNvSpPr/>
      </dsp:nvSpPr>
      <dsp:spPr>
        <a:xfrm>
          <a:off x="2739979" y="2849087"/>
          <a:ext cx="584895" cy="584895"/>
        </a:xfrm>
        <a:prstGeom prst="mathPlus">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817507" y="3072751"/>
        <a:ext cx="429839" cy="137567"/>
      </dsp:txXfrm>
    </dsp:sp>
    <dsp:sp modelId="{EBDD2D0A-9D37-BF46-87B4-2275C71D7B25}">
      <dsp:nvSpPr>
        <dsp:cNvPr id="0" name=""/>
        <dsp:cNvSpPr/>
      </dsp:nvSpPr>
      <dsp:spPr>
        <a:xfrm>
          <a:off x="1143002" y="3515868"/>
          <a:ext cx="3778849" cy="1008440"/>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Performance Feedback</a:t>
          </a:r>
          <a:endParaRPr lang="en-US" sz="2400" kern="1200" dirty="0"/>
        </a:p>
      </dsp:txBody>
      <dsp:txXfrm>
        <a:off x="1696402" y="3663551"/>
        <a:ext cx="2672049" cy="713074"/>
      </dsp:txXfrm>
    </dsp:sp>
    <dsp:sp modelId="{F94357FC-FE5E-5D4E-98B4-C239D074F5E9}">
      <dsp:nvSpPr>
        <dsp:cNvPr id="0" name=""/>
        <dsp:cNvSpPr/>
      </dsp:nvSpPr>
      <dsp:spPr>
        <a:xfrm>
          <a:off x="5073117" y="2075411"/>
          <a:ext cx="320684" cy="375139"/>
        </a:xfrm>
        <a:prstGeom prst="rightArrow">
          <a:avLst>
            <a:gd name="adj1" fmla="val 60000"/>
            <a:gd name="adj2" fmla="val 50000"/>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073117" y="2150439"/>
        <a:ext cx="224479" cy="225083"/>
      </dsp:txXfrm>
    </dsp:sp>
    <dsp:sp modelId="{D890FA09-2F28-E64A-B9F1-ECDD4BCC8BF5}">
      <dsp:nvSpPr>
        <dsp:cNvPr id="0" name=""/>
        <dsp:cNvSpPr/>
      </dsp:nvSpPr>
      <dsp:spPr>
        <a:xfrm>
          <a:off x="5526916" y="1254540"/>
          <a:ext cx="2016881" cy="2016881"/>
        </a:xfrm>
        <a:prstGeom prst="ellipse">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Desired Outcomes</a:t>
          </a:r>
          <a:endParaRPr lang="en-US" sz="2400" kern="1200" dirty="0"/>
        </a:p>
      </dsp:txBody>
      <dsp:txXfrm>
        <a:off x="5822281" y="1549905"/>
        <a:ext cx="1426151" cy="142615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2C832-3903-B840-81F5-861494BBB5F3}">
      <dsp:nvSpPr>
        <dsp:cNvPr id="0" name=""/>
        <dsp:cNvSpPr/>
      </dsp:nvSpPr>
      <dsp:spPr>
        <a:xfrm>
          <a:off x="3395424" y="3979200"/>
          <a:ext cx="2353151" cy="2353151"/>
        </a:xfrm>
        <a:prstGeom prst="ellipse">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Function Based Support</a:t>
          </a:r>
          <a:endParaRPr lang="en-US" sz="3500" kern="1200" dirty="0"/>
        </a:p>
      </dsp:txBody>
      <dsp:txXfrm>
        <a:off x="3740035" y="4323811"/>
        <a:ext cx="1663929" cy="1663929"/>
      </dsp:txXfrm>
    </dsp:sp>
    <dsp:sp modelId="{4353E4B5-A12A-9F47-B2AD-05E962BE923F}">
      <dsp:nvSpPr>
        <dsp:cNvPr id="0" name=""/>
        <dsp:cNvSpPr/>
      </dsp:nvSpPr>
      <dsp:spPr>
        <a:xfrm rot="10800000">
          <a:off x="1118446" y="4820452"/>
          <a:ext cx="2151743" cy="670648"/>
        </a:xfrm>
        <a:prstGeom prst="lef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3B8A979-A957-FD46-8A8E-5CD940DA82FB}">
      <dsp:nvSpPr>
        <dsp:cNvPr id="0" name=""/>
        <dsp:cNvSpPr/>
      </dsp:nvSpPr>
      <dsp:spPr>
        <a:xfrm>
          <a:off x="700" y="3798787"/>
          <a:ext cx="2235493" cy="2713978"/>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Foundations in behavioral theory, ABA, and PBIS</a:t>
          </a:r>
          <a:endParaRPr lang="en-US" sz="2400" kern="1200" dirty="0"/>
        </a:p>
      </dsp:txBody>
      <dsp:txXfrm>
        <a:off x="66175" y="3864262"/>
        <a:ext cx="2104543" cy="2583028"/>
      </dsp:txXfrm>
    </dsp:sp>
    <dsp:sp modelId="{CF12FD36-DB8E-3E4E-9C43-BE313828C79A}">
      <dsp:nvSpPr>
        <dsp:cNvPr id="0" name=""/>
        <dsp:cNvSpPr/>
      </dsp:nvSpPr>
      <dsp:spPr>
        <a:xfrm rot="13871693">
          <a:off x="1650071" y="2785327"/>
          <a:ext cx="2570693" cy="670648"/>
        </a:xfrm>
        <a:prstGeom prst="lef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6D02723-C7C0-954F-8476-BAB6012814E2}">
      <dsp:nvSpPr>
        <dsp:cNvPr id="0" name=""/>
        <dsp:cNvSpPr/>
      </dsp:nvSpPr>
      <dsp:spPr>
        <a:xfrm>
          <a:off x="1012178" y="762014"/>
          <a:ext cx="2235493" cy="2713978"/>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Attention to environmental context</a:t>
          </a:r>
          <a:endParaRPr lang="en-US" sz="2400" kern="1200" dirty="0"/>
        </a:p>
      </dsp:txBody>
      <dsp:txXfrm>
        <a:off x="1077653" y="827489"/>
        <a:ext cx="2104543" cy="2583028"/>
      </dsp:txXfrm>
    </dsp:sp>
    <dsp:sp modelId="{5CF32E7B-E197-AD4E-82F9-9579AFD9DC3E}">
      <dsp:nvSpPr>
        <dsp:cNvPr id="0" name=""/>
        <dsp:cNvSpPr/>
      </dsp:nvSpPr>
      <dsp:spPr>
        <a:xfrm rot="16200000">
          <a:off x="3441022" y="2381250"/>
          <a:ext cx="2261955" cy="670648"/>
        </a:xfrm>
        <a:prstGeom prst="lef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2B05B4E-00D2-0440-B1BA-0F8D19341DA2}">
      <dsp:nvSpPr>
        <dsp:cNvPr id="0" name=""/>
        <dsp:cNvSpPr/>
      </dsp:nvSpPr>
      <dsp:spPr>
        <a:xfrm>
          <a:off x="3454253" y="228607"/>
          <a:ext cx="2235493" cy="2713978"/>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Emphasis on purpose (or history of reinforcement) of behavior</a:t>
          </a:r>
          <a:endParaRPr lang="en-US" sz="2400" kern="1200" dirty="0"/>
        </a:p>
      </dsp:txBody>
      <dsp:txXfrm>
        <a:off x="3519728" y="294082"/>
        <a:ext cx="2104543" cy="2583028"/>
      </dsp:txXfrm>
    </dsp:sp>
    <dsp:sp modelId="{857C9335-8074-FF4C-BA0A-D751A7F99C37}">
      <dsp:nvSpPr>
        <dsp:cNvPr id="0" name=""/>
        <dsp:cNvSpPr/>
      </dsp:nvSpPr>
      <dsp:spPr>
        <a:xfrm rot="18528307">
          <a:off x="4923235" y="2785327"/>
          <a:ext cx="2570693" cy="670648"/>
        </a:xfrm>
        <a:prstGeom prst="lef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8C20F5E-DDEB-3B43-89F8-53D057CB93AC}">
      <dsp:nvSpPr>
        <dsp:cNvPr id="0" name=""/>
        <dsp:cNvSpPr/>
      </dsp:nvSpPr>
      <dsp:spPr>
        <a:xfrm>
          <a:off x="5896327" y="762014"/>
          <a:ext cx="2235493" cy="2713978"/>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Focus on teaching behaviors</a:t>
          </a:r>
          <a:endParaRPr lang="en-US" sz="2400" kern="1200" dirty="0"/>
        </a:p>
      </dsp:txBody>
      <dsp:txXfrm>
        <a:off x="5961802" y="827489"/>
        <a:ext cx="2104543" cy="2583028"/>
      </dsp:txXfrm>
    </dsp:sp>
    <dsp:sp modelId="{442EA81C-66B8-9146-AF07-C51CC4073B09}">
      <dsp:nvSpPr>
        <dsp:cNvPr id="0" name=""/>
        <dsp:cNvSpPr/>
      </dsp:nvSpPr>
      <dsp:spPr>
        <a:xfrm>
          <a:off x="5873809" y="4820452"/>
          <a:ext cx="2151743" cy="670648"/>
        </a:xfrm>
        <a:prstGeom prst="lef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223F6C6-778E-1741-AC8E-510B8896A979}">
      <dsp:nvSpPr>
        <dsp:cNvPr id="0" name=""/>
        <dsp:cNvSpPr/>
      </dsp:nvSpPr>
      <dsp:spPr>
        <a:xfrm>
          <a:off x="6907806" y="3798787"/>
          <a:ext cx="2235493" cy="2713978"/>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Attention to implementers (adult behaviors) &amp; redesign of teaching &amp; learning environments</a:t>
          </a:r>
          <a:endParaRPr lang="en-US" sz="2400" kern="1200" dirty="0"/>
        </a:p>
      </dsp:txBody>
      <dsp:txXfrm>
        <a:off x="6973281" y="3864262"/>
        <a:ext cx="2104543" cy="258302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525963"/>
        </a:xfrm>
        <a:prstGeom prst="rightArrow">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054043CF-2D09-FE4C-B6BA-8C7A8F4DD86F}">
      <dsp:nvSpPr>
        <dsp:cNvPr id="0" name=""/>
        <dsp:cNvSpPr/>
      </dsp:nvSpPr>
      <dsp:spPr>
        <a:xfrm>
          <a:off x="8840" y="1357788"/>
          <a:ext cx="2648902" cy="1810385"/>
        </a:xfrm>
        <a:prstGeom prst="roundRect">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US" sz="3400" b="0" i="0" kern="1200" dirty="0" smtClean="0"/>
            <a:t>What typically</a:t>
          </a:r>
          <a:r>
            <a:rPr lang="en-US" sz="3400" kern="1200" dirty="0" smtClean="0"/>
            <a:t> precedes?</a:t>
          </a:r>
          <a:endParaRPr lang="en-US" sz="3400" kern="1200" dirty="0"/>
        </a:p>
      </dsp:txBody>
      <dsp:txXfrm>
        <a:off x="97216" y="1446164"/>
        <a:ext cx="2472150" cy="1633633"/>
      </dsp:txXfrm>
    </dsp:sp>
    <dsp:sp modelId="{06A65EF5-CB1C-0A4F-853C-D31241EEF64D}">
      <dsp:nvSpPr>
        <dsp:cNvPr id="0" name=""/>
        <dsp:cNvSpPr/>
      </dsp:nvSpPr>
      <dsp:spPr>
        <a:xfrm>
          <a:off x="2790348" y="1357788"/>
          <a:ext cx="2648902" cy="1810385"/>
        </a:xfrm>
        <a:prstGeom prst="roundRect">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US" sz="3400" kern="1200" dirty="0" smtClean="0"/>
            <a:t>What do the behaviors look like?</a:t>
          </a:r>
          <a:endParaRPr lang="en-US" sz="3400" kern="1200" dirty="0"/>
        </a:p>
      </dsp:txBody>
      <dsp:txXfrm>
        <a:off x="2878724" y="1446164"/>
        <a:ext cx="2472150" cy="1633633"/>
      </dsp:txXfrm>
    </dsp:sp>
    <dsp:sp modelId="{A0866A59-B2FB-4644-B18A-C6FBC1F9B5F8}">
      <dsp:nvSpPr>
        <dsp:cNvPr id="0" name=""/>
        <dsp:cNvSpPr/>
      </dsp:nvSpPr>
      <dsp:spPr>
        <a:xfrm>
          <a:off x="5571857" y="1357788"/>
          <a:ext cx="2648902" cy="1810385"/>
        </a:xfrm>
        <a:prstGeom prst="roundRect">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29540" tIns="129540" rIns="129540" bIns="129540" numCol="1" spcCol="1270" anchor="ctr" anchorCtr="0">
          <a:noAutofit/>
        </a:bodyPr>
        <a:lstStyle/>
        <a:p>
          <a:pPr lvl="0" algn="ctr" defTabSz="1511300" rtl="0">
            <a:lnSpc>
              <a:spcPct val="90000"/>
            </a:lnSpc>
            <a:spcBef>
              <a:spcPct val="0"/>
            </a:spcBef>
            <a:spcAft>
              <a:spcPct val="35000"/>
            </a:spcAft>
          </a:pPr>
          <a:r>
            <a:rPr lang="en-US" sz="3400" kern="1200" dirty="0" smtClean="0"/>
            <a:t>What typically follows?</a:t>
          </a:r>
          <a:endParaRPr lang="en-US" sz="3400" kern="1200" dirty="0"/>
        </a:p>
      </dsp:txBody>
      <dsp:txXfrm>
        <a:off x="5660233" y="1446164"/>
        <a:ext cx="2472150" cy="16336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4525963"/>
        </a:xfrm>
        <a:prstGeom prst="rightArrow">
          <a:avLst/>
        </a:prstGeom>
        <a:solidFill>
          <a:srgbClr val="BADDE1"/>
        </a:soli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054043CF-2D09-FE4C-B6BA-8C7A8F4DD86F}">
      <dsp:nvSpPr>
        <dsp:cNvPr id="0" name=""/>
        <dsp:cNvSpPr/>
      </dsp:nvSpPr>
      <dsp:spPr>
        <a:xfrm>
          <a:off x="8840" y="1357788"/>
          <a:ext cx="2648902" cy="1810385"/>
        </a:xfrm>
        <a:prstGeom prst="roundRect">
          <a:avLst/>
        </a:prstGeom>
        <a:solidFill>
          <a:srgbClr val="009999"/>
        </a:soli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How can we </a:t>
          </a:r>
          <a:r>
            <a:rPr lang="en-US" sz="2400" b="1" i="1" kern="1200" dirty="0" smtClean="0"/>
            <a:t>prevent</a:t>
          </a:r>
          <a:r>
            <a:rPr lang="en-US" sz="2400" kern="1200" dirty="0" smtClean="0"/>
            <a:t>?</a:t>
          </a:r>
          <a:endParaRPr lang="en-US" sz="2400" kern="1200" dirty="0"/>
        </a:p>
      </dsp:txBody>
      <dsp:txXfrm>
        <a:off x="97216" y="1446164"/>
        <a:ext cx="2472150" cy="1633633"/>
      </dsp:txXfrm>
    </dsp:sp>
    <dsp:sp modelId="{06A65EF5-CB1C-0A4F-853C-D31241EEF64D}">
      <dsp:nvSpPr>
        <dsp:cNvPr id="0" name=""/>
        <dsp:cNvSpPr/>
      </dsp:nvSpPr>
      <dsp:spPr>
        <a:xfrm>
          <a:off x="2790348" y="1357788"/>
          <a:ext cx="2648902" cy="1810385"/>
        </a:xfrm>
        <a:prstGeom prst="roundRect">
          <a:avLst/>
        </a:prstGeom>
        <a:solidFill>
          <a:srgbClr val="009999"/>
        </a:soli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What should we </a:t>
          </a:r>
          <a:r>
            <a:rPr lang="en-US" sz="2400" b="1" i="1" kern="1200" dirty="0" smtClean="0"/>
            <a:t>teach </a:t>
          </a:r>
          <a:r>
            <a:rPr lang="en-US" sz="2400" kern="1200" dirty="0" smtClean="0"/>
            <a:t>the student to do instead?</a:t>
          </a:r>
          <a:endParaRPr lang="en-US" sz="2400" kern="1200" dirty="0"/>
        </a:p>
      </dsp:txBody>
      <dsp:txXfrm>
        <a:off x="2878724" y="1446164"/>
        <a:ext cx="2472150" cy="1633633"/>
      </dsp:txXfrm>
    </dsp:sp>
    <dsp:sp modelId="{A0866A59-B2FB-4644-B18A-C6FBC1F9B5F8}">
      <dsp:nvSpPr>
        <dsp:cNvPr id="0" name=""/>
        <dsp:cNvSpPr/>
      </dsp:nvSpPr>
      <dsp:spPr>
        <a:xfrm>
          <a:off x="5571857" y="1357788"/>
          <a:ext cx="2648902" cy="1810385"/>
        </a:xfrm>
        <a:prstGeom prst="roundRect">
          <a:avLst/>
        </a:prstGeom>
        <a:solidFill>
          <a:srgbClr val="009999"/>
        </a:solid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How do we </a:t>
          </a:r>
          <a:r>
            <a:rPr lang="en-US" sz="2400" b="1" i="1" kern="1200" dirty="0" smtClean="0"/>
            <a:t>respond </a:t>
          </a:r>
          <a:r>
            <a:rPr lang="en-US" sz="2400" kern="1200" dirty="0" smtClean="0"/>
            <a:t>to  make sure the new skill “works”?</a:t>
          </a:r>
          <a:endParaRPr lang="en-US" sz="2400" kern="1200" dirty="0"/>
        </a:p>
      </dsp:txBody>
      <dsp:txXfrm>
        <a:off x="5660233" y="1446164"/>
        <a:ext cx="2472150" cy="163363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E76EF-D3BB-417B-B665-08118B7A04C3}">
      <dsp:nvSpPr>
        <dsp:cNvPr id="0" name=""/>
        <dsp:cNvSpPr/>
      </dsp:nvSpPr>
      <dsp:spPr>
        <a:xfrm>
          <a:off x="3623988" y="2488267"/>
          <a:ext cx="1896023" cy="1896023"/>
        </a:xfrm>
        <a:prstGeom prst="ellipse">
          <a:avLst/>
        </a:prstGeom>
        <a:solidFill>
          <a:schemeClr val="accent2">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kern="1200" cap="none" normalizeH="0" baseline="0" smtClean="0">
              <a:ln/>
              <a:effectLst/>
              <a:latin typeface="Calibri" pitchFamily="34" charset="0"/>
              <a:ea typeface="ＭＳ Ｐゴシック" pitchFamily="34" charset="-128"/>
            </a:rPr>
            <a:t>Coaching Roles</a:t>
          </a:r>
          <a:endParaRPr kumimoji="0" lang="en-US" sz="2000" b="0" i="0" u="none" strike="noStrike" kern="1200" cap="none" normalizeH="0" baseline="0" dirty="0" smtClean="0">
            <a:ln/>
            <a:effectLst/>
            <a:latin typeface="Times New Roman" pitchFamily="18" charset="0"/>
            <a:ea typeface="ＭＳ Ｐゴシック" pitchFamily="34" charset="-128"/>
          </a:endParaRPr>
        </a:p>
      </dsp:txBody>
      <dsp:txXfrm>
        <a:off x="3901654" y="2765933"/>
        <a:ext cx="1340691" cy="1340691"/>
      </dsp:txXfrm>
    </dsp:sp>
    <dsp:sp modelId="{9AB71A95-54C5-4683-A336-33D727872654}">
      <dsp:nvSpPr>
        <dsp:cNvPr id="0" name=""/>
        <dsp:cNvSpPr/>
      </dsp:nvSpPr>
      <dsp:spPr>
        <a:xfrm rot="16200000">
          <a:off x="4286253" y="2183859"/>
          <a:ext cx="571492" cy="37323"/>
        </a:xfrm>
        <a:custGeom>
          <a:avLst/>
          <a:gdLst/>
          <a:ahLst/>
          <a:cxnLst/>
          <a:rect l="0" t="0" r="0" b="0"/>
          <a:pathLst>
            <a:path>
              <a:moveTo>
                <a:pt x="0" y="18661"/>
              </a:moveTo>
              <a:lnTo>
                <a:pt x="571492"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p>
      </dsp:txBody>
      <dsp:txXfrm>
        <a:off x="4557712" y="2188233"/>
        <a:ext cx="28574" cy="28574"/>
      </dsp:txXfrm>
    </dsp:sp>
    <dsp:sp modelId="{ACF4FA95-2A1F-4693-BD9D-58F903D4801E}">
      <dsp:nvSpPr>
        <dsp:cNvPr id="0" name=""/>
        <dsp:cNvSpPr/>
      </dsp:nvSpPr>
      <dsp:spPr>
        <a:xfrm>
          <a:off x="3508529" y="20751"/>
          <a:ext cx="2126940" cy="1896023"/>
        </a:xfrm>
        <a:prstGeom prst="ellipse">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smtClean="0">
              <a:ln/>
              <a:effectLst/>
              <a:latin typeface="Calibri" pitchFamily="34" charset="0"/>
              <a:ea typeface="ＭＳ Ｐゴシック" pitchFamily="34" charset="-128"/>
            </a:rPr>
            <a:t>Facilitate</a:t>
          </a:r>
          <a:endParaRPr kumimoji="0" lang="en-US" sz="1800" b="0" i="0" u="none" strike="noStrike" kern="1200"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smtClean="0">
            <a:ln/>
            <a:effectLst/>
            <a:latin typeface="Times New Roman" pitchFamily="18" charset="0"/>
            <a:ea typeface="ＭＳ Ｐゴシック" pitchFamily="34" charset="-128"/>
          </a:endParaRPr>
        </a:p>
      </dsp:txBody>
      <dsp:txXfrm>
        <a:off x="3820012" y="298417"/>
        <a:ext cx="1503974" cy="1340691"/>
      </dsp:txXfrm>
    </dsp:sp>
    <dsp:sp modelId="{18E66A00-ACB2-44B6-B92C-A48B43CC7078}">
      <dsp:nvSpPr>
        <dsp:cNvPr id="0" name=""/>
        <dsp:cNvSpPr/>
      </dsp:nvSpPr>
      <dsp:spPr>
        <a:xfrm rot="1800000">
          <a:off x="5360258" y="4013824"/>
          <a:ext cx="488805" cy="37323"/>
        </a:xfrm>
        <a:custGeom>
          <a:avLst/>
          <a:gdLst/>
          <a:ahLst/>
          <a:cxnLst/>
          <a:rect l="0" t="0" r="0" b="0"/>
          <a:pathLst>
            <a:path>
              <a:moveTo>
                <a:pt x="0" y="18661"/>
              </a:moveTo>
              <a:lnTo>
                <a:pt x="488805"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p>
      </dsp:txBody>
      <dsp:txXfrm>
        <a:off x="5592441" y="4020266"/>
        <a:ext cx="24440" cy="24440"/>
      </dsp:txXfrm>
    </dsp:sp>
    <dsp:sp modelId="{5744B105-91D1-4B33-9B9C-CAF3CB2CCCCF}">
      <dsp:nvSpPr>
        <dsp:cNvPr id="0" name=""/>
        <dsp:cNvSpPr/>
      </dsp:nvSpPr>
      <dsp:spPr>
        <a:xfrm>
          <a:off x="5645461" y="3722024"/>
          <a:ext cx="2126940" cy="1896023"/>
        </a:xfrm>
        <a:prstGeom prst="ellipse">
          <a:avLst/>
        </a:prstGeom>
        <a:solidFill>
          <a:schemeClr val="accent2">
            <a:shade val="50000"/>
            <a:hueOff val="0"/>
            <a:satOff val="-10943"/>
            <a:lumOff val="32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dirty="0" smtClean="0">
              <a:ln/>
              <a:effectLst/>
              <a:latin typeface="Calibri" pitchFamily="34" charset="0"/>
              <a:ea typeface="ＭＳ Ｐゴシック" pitchFamily="34" charset="-128"/>
            </a:rPr>
            <a:t>Content Knowledge</a:t>
          </a:r>
          <a:endParaRPr kumimoji="0" lang="en-US" sz="1800" b="0" i="0" u="none" strike="noStrike" kern="1200" cap="none" normalizeH="0" baseline="0" dirty="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smtClean="0">
            <a:ln/>
            <a:effectLst/>
            <a:latin typeface="Times New Roman" pitchFamily="18" charset="0"/>
            <a:ea typeface="ＭＳ Ｐゴシック" pitchFamily="34" charset="-128"/>
          </a:endParaRPr>
        </a:p>
      </dsp:txBody>
      <dsp:txXfrm>
        <a:off x="5956944" y="3999690"/>
        <a:ext cx="1503974" cy="1340691"/>
      </dsp:txXfrm>
    </dsp:sp>
    <dsp:sp modelId="{37D887C4-F113-468D-B743-6E9DA74D9510}">
      <dsp:nvSpPr>
        <dsp:cNvPr id="0" name=""/>
        <dsp:cNvSpPr/>
      </dsp:nvSpPr>
      <dsp:spPr>
        <a:xfrm rot="9000000">
          <a:off x="3294935" y="4013824"/>
          <a:ext cx="488805" cy="37323"/>
        </a:xfrm>
        <a:custGeom>
          <a:avLst/>
          <a:gdLst/>
          <a:ahLst/>
          <a:cxnLst/>
          <a:rect l="0" t="0" r="0" b="0"/>
          <a:pathLst>
            <a:path>
              <a:moveTo>
                <a:pt x="0" y="18661"/>
              </a:moveTo>
              <a:lnTo>
                <a:pt x="488805"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p>
      </dsp:txBody>
      <dsp:txXfrm rot="10800000">
        <a:off x="3527118" y="4020266"/>
        <a:ext cx="24440" cy="24440"/>
      </dsp:txXfrm>
    </dsp:sp>
    <dsp:sp modelId="{A653CDA3-502D-47DA-AFF3-B32994D7377C}">
      <dsp:nvSpPr>
        <dsp:cNvPr id="0" name=""/>
        <dsp:cNvSpPr/>
      </dsp:nvSpPr>
      <dsp:spPr>
        <a:xfrm>
          <a:off x="1371598" y="3722024"/>
          <a:ext cx="2126940" cy="1896023"/>
        </a:xfrm>
        <a:prstGeom prst="ellipse">
          <a:avLst/>
        </a:prstGeom>
        <a:solidFill>
          <a:schemeClr val="accent2">
            <a:shade val="50000"/>
            <a:hueOff val="0"/>
            <a:satOff val="-10943"/>
            <a:lumOff val="32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smtClean="0">
              <a:ln/>
              <a:effectLst/>
              <a:latin typeface="Calibri" pitchFamily="34" charset="0"/>
              <a:ea typeface="ＭＳ Ｐゴシック" pitchFamily="34" charset="-128"/>
            </a:rPr>
            <a:t>Communicate</a:t>
          </a:r>
          <a:endParaRPr kumimoji="0" lang="en-US" sz="1800" b="0" i="0" u="none" strike="noStrike" kern="1200"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smtClean="0">
            <a:ln/>
            <a:effectLst/>
            <a:latin typeface="Times New Roman" pitchFamily="18" charset="0"/>
            <a:ea typeface="ＭＳ Ｐゴシック" pitchFamily="34" charset="-128"/>
          </a:endParaRPr>
        </a:p>
      </dsp:txBody>
      <dsp:txXfrm>
        <a:off x="1683081" y="3999690"/>
        <a:ext cx="1503974" cy="13406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E76EF-D3BB-417B-B665-08118B7A04C3}">
      <dsp:nvSpPr>
        <dsp:cNvPr id="0" name=""/>
        <dsp:cNvSpPr/>
      </dsp:nvSpPr>
      <dsp:spPr>
        <a:xfrm>
          <a:off x="3623988" y="2488267"/>
          <a:ext cx="1896023" cy="1896023"/>
        </a:xfrm>
        <a:prstGeom prst="ellipse">
          <a:avLst/>
        </a:prstGeom>
        <a:solidFill>
          <a:schemeClr val="accent2">
            <a:shade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kern="1200" cap="none" normalizeH="0" baseline="0" smtClean="0">
              <a:ln/>
              <a:effectLst/>
              <a:latin typeface="Calibri" pitchFamily="34" charset="0"/>
              <a:ea typeface="ＭＳ Ｐゴシック" pitchFamily="34" charset="-128"/>
            </a:rPr>
            <a:t>Coaching Roles</a:t>
          </a:r>
          <a:endParaRPr kumimoji="0" lang="en-US" sz="2000" b="0" i="0" u="none" strike="noStrike" kern="1200" cap="none" normalizeH="0" baseline="0" dirty="0" smtClean="0">
            <a:ln/>
            <a:effectLst/>
            <a:latin typeface="Times New Roman" pitchFamily="18" charset="0"/>
            <a:ea typeface="ＭＳ Ｐゴシック" pitchFamily="34" charset="-128"/>
          </a:endParaRPr>
        </a:p>
      </dsp:txBody>
      <dsp:txXfrm>
        <a:off x="3901654" y="2765933"/>
        <a:ext cx="1340691" cy="1340691"/>
      </dsp:txXfrm>
    </dsp:sp>
    <dsp:sp modelId="{9AB71A95-54C5-4683-A336-33D727872654}">
      <dsp:nvSpPr>
        <dsp:cNvPr id="0" name=""/>
        <dsp:cNvSpPr/>
      </dsp:nvSpPr>
      <dsp:spPr>
        <a:xfrm rot="16200000">
          <a:off x="4286253" y="2183859"/>
          <a:ext cx="571492" cy="37323"/>
        </a:xfrm>
        <a:custGeom>
          <a:avLst/>
          <a:gdLst/>
          <a:ahLst/>
          <a:cxnLst/>
          <a:rect l="0" t="0" r="0" b="0"/>
          <a:pathLst>
            <a:path>
              <a:moveTo>
                <a:pt x="0" y="18661"/>
              </a:moveTo>
              <a:lnTo>
                <a:pt x="571492"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p>
      </dsp:txBody>
      <dsp:txXfrm>
        <a:off x="4557712" y="2188233"/>
        <a:ext cx="28574" cy="28574"/>
      </dsp:txXfrm>
    </dsp:sp>
    <dsp:sp modelId="{ACF4FA95-2A1F-4693-BD9D-58F903D4801E}">
      <dsp:nvSpPr>
        <dsp:cNvPr id="0" name=""/>
        <dsp:cNvSpPr/>
      </dsp:nvSpPr>
      <dsp:spPr>
        <a:xfrm>
          <a:off x="3508529" y="20751"/>
          <a:ext cx="2126940" cy="1896023"/>
        </a:xfrm>
        <a:prstGeom prst="ellipse">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smtClean="0">
              <a:ln/>
              <a:effectLst/>
              <a:latin typeface="Calibri" pitchFamily="34" charset="0"/>
              <a:ea typeface="ＭＳ Ｐゴシック" pitchFamily="34" charset="-128"/>
            </a:rPr>
            <a:t>Facilitate</a:t>
          </a:r>
          <a:endParaRPr kumimoji="0" lang="en-US" sz="1800" b="0" i="0" u="none" strike="noStrike" kern="1200"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smtClean="0">
            <a:ln/>
            <a:effectLst/>
            <a:latin typeface="Times New Roman" pitchFamily="18" charset="0"/>
            <a:ea typeface="ＭＳ Ｐゴシック" pitchFamily="34" charset="-128"/>
          </a:endParaRPr>
        </a:p>
      </dsp:txBody>
      <dsp:txXfrm>
        <a:off x="3820012" y="298417"/>
        <a:ext cx="1503974" cy="1340691"/>
      </dsp:txXfrm>
    </dsp:sp>
    <dsp:sp modelId="{18E66A00-ACB2-44B6-B92C-A48B43CC7078}">
      <dsp:nvSpPr>
        <dsp:cNvPr id="0" name=""/>
        <dsp:cNvSpPr/>
      </dsp:nvSpPr>
      <dsp:spPr>
        <a:xfrm rot="1800000">
          <a:off x="5360258" y="4013824"/>
          <a:ext cx="488805" cy="37323"/>
        </a:xfrm>
        <a:custGeom>
          <a:avLst/>
          <a:gdLst/>
          <a:ahLst/>
          <a:cxnLst/>
          <a:rect l="0" t="0" r="0" b="0"/>
          <a:pathLst>
            <a:path>
              <a:moveTo>
                <a:pt x="0" y="18661"/>
              </a:moveTo>
              <a:lnTo>
                <a:pt x="488805"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p>
      </dsp:txBody>
      <dsp:txXfrm>
        <a:off x="5592441" y="4020266"/>
        <a:ext cx="24440" cy="24440"/>
      </dsp:txXfrm>
    </dsp:sp>
    <dsp:sp modelId="{5744B105-91D1-4B33-9B9C-CAF3CB2CCCCF}">
      <dsp:nvSpPr>
        <dsp:cNvPr id="0" name=""/>
        <dsp:cNvSpPr/>
      </dsp:nvSpPr>
      <dsp:spPr>
        <a:xfrm>
          <a:off x="5645461" y="3722024"/>
          <a:ext cx="2126940" cy="1896023"/>
        </a:xfrm>
        <a:prstGeom prst="ellipse">
          <a:avLst/>
        </a:prstGeom>
        <a:solidFill>
          <a:schemeClr val="accent2">
            <a:shade val="50000"/>
            <a:hueOff val="0"/>
            <a:satOff val="-10943"/>
            <a:lumOff val="32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dirty="0" smtClean="0">
              <a:ln/>
              <a:effectLst/>
              <a:latin typeface="Calibri" pitchFamily="34" charset="0"/>
              <a:ea typeface="ＭＳ Ｐゴシック" pitchFamily="34" charset="-128"/>
            </a:rPr>
            <a:t>Content Knowledge</a:t>
          </a:r>
          <a:endParaRPr kumimoji="0" lang="en-US" sz="1800" b="0" i="0" u="none" strike="noStrike" kern="1200" cap="none" normalizeH="0" baseline="0" dirty="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smtClean="0">
            <a:ln/>
            <a:effectLst/>
            <a:latin typeface="Times New Roman" pitchFamily="18" charset="0"/>
            <a:ea typeface="ＭＳ Ｐゴシック" pitchFamily="34" charset="-128"/>
          </a:endParaRPr>
        </a:p>
      </dsp:txBody>
      <dsp:txXfrm>
        <a:off x="5956944" y="3999690"/>
        <a:ext cx="1503974" cy="1340691"/>
      </dsp:txXfrm>
    </dsp:sp>
    <dsp:sp modelId="{37D887C4-F113-468D-B743-6E9DA74D9510}">
      <dsp:nvSpPr>
        <dsp:cNvPr id="0" name=""/>
        <dsp:cNvSpPr/>
      </dsp:nvSpPr>
      <dsp:spPr>
        <a:xfrm rot="9000000">
          <a:off x="3294935" y="4013824"/>
          <a:ext cx="488805" cy="37323"/>
        </a:xfrm>
        <a:custGeom>
          <a:avLst/>
          <a:gdLst/>
          <a:ahLst/>
          <a:cxnLst/>
          <a:rect l="0" t="0" r="0" b="0"/>
          <a:pathLst>
            <a:path>
              <a:moveTo>
                <a:pt x="0" y="18661"/>
              </a:moveTo>
              <a:lnTo>
                <a:pt x="488805" y="18661"/>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en-US" sz="400" kern="1200"/>
        </a:p>
      </dsp:txBody>
      <dsp:txXfrm rot="10800000">
        <a:off x="3527118" y="4020266"/>
        <a:ext cx="24440" cy="24440"/>
      </dsp:txXfrm>
    </dsp:sp>
    <dsp:sp modelId="{A653CDA3-502D-47DA-AFF3-B32994D7377C}">
      <dsp:nvSpPr>
        <dsp:cNvPr id="0" name=""/>
        <dsp:cNvSpPr/>
      </dsp:nvSpPr>
      <dsp:spPr>
        <a:xfrm>
          <a:off x="1371598" y="3722024"/>
          <a:ext cx="2126940" cy="1896023"/>
        </a:xfrm>
        <a:prstGeom prst="ellipse">
          <a:avLst/>
        </a:prstGeom>
        <a:solidFill>
          <a:schemeClr val="accent2">
            <a:shade val="50000"/>
            <a:hueOff val="0"/>
            <a:satOff val="-10943"/>
            <a:lumOff val="32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smtClean="0">
              <a:ln/>
              <a:effectLst/>
              <a:latin typeface="Calibri" pitchFamily="34" charset="0"/>
              <a:ea typeface="ＭＳ Ｐゴシック" pitchFamily="34" charset="-128"/>
            </a:rPr>
            <a:t>Communicate</a:t>
          </a:r>
          <a:endParaRPr kumimoji="0" lang="en-US" sz="1800" b="0" i="0" u="none" strike="noStrike" kern="1200" cap="none" normalizeH="0" baseline="0" smtClean="0">
            <a:ln/>
            <a:effectLst/>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kern="1200" cap="none" normalizeH="0" baseline="0" dirty="0" smtClean="0">
            <a:ln/>
            <a:effectLst/>
            <a:latin typeface="Times New Roman" pitchFamily="18" charset="0"/>
            <a:ea typeface="ＭＳ Ｐゴシック" pitchFamily="34" charset="-128"/>
          </a:endParaRPr>
        </a:p>
      </dsp:txBody>
      <dsp:txXfrm>
        <a:off x="1683081" y="3999690"/>
        <a:ext cx="1503974" cy="13406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564321" y="0"/>
          <a:ext cx="7863832"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508000" lvl="0" indent="0" algn="l" defTabSz="1422400" rtl="0">
            <a:lnSpc>
              <a:spcPct val="90000"/>
            </a:lnSpc>
            <a:spcBef>
              <a:spcPct val="0"/>
            </a:spcBef>
            <a:spcAft>
              <a:spcPct val="35000"/>
            </a:spcAft>
          </a:pPr>
          <a:r>
            <a:rPr lang="en-US" sz="3200" b="1" kern="1200" dirty="0" smtClean="0">
              <a:solidFill>
                <a:srgbClr val="FF0000"/>
              </a:solidFill>
            </a:rPr>
            <a:t>Framework </a:t>
          </a:r>
          <a:r>
            <a:rPr lang="en-US" sz="3200" kern="1200" dirty="0" smtClean="0">
              <a:solidFill>
                <a:srgbClr val="000000"/>
              </a:solidFill>
            </a:rPr>
            <a:t>for enhancing adoption &amp; implementation of </a:t>
          </a:r>
          <a:endParaRPr lang="en-US" sz="3200" kern="1200" dirty="0"/>
        </a:p>
      </dsp:txBody>
      <dsp:txXfrm>
        <a:off x="-528969" y="35352"/>
        <a:ext cx="6169989" cy="1136304"/>
      </dsp:txXfrm>
    </dsp:sp>
    <dsp:sp modelId="{8886F3EF-E445-5C47-9381-9D335534965F}">
      <dsp:nvSpPr>
        <dsp:cNvPr id="0" name=""/>
        <dsp:cNvSpPr/>
      </dsp:nvSpPr>
      <dsp:spPr>
        <a:xfrm>
          <a:off x="250280" y="1426464"/>
          <a:ext cx="7316973"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pPr>
          <a:r>
            <a:rPr lang="en-US" sz="3200" b="1" kern="1200" dirty="0" smtClean="0">
              <a:solidFill>
                <a:srgbClr val="FF0000"/>
              </a:solidFill>
            </a:rPr>
            <a:t>Continuum </a:t>
          </a:r>
          <a:r>
            <a:rPr lang="en-US" sz="3200" kern="1200" dirty="0" smtClean="0">
              <a:solidFill>
                <a:srgbClr val="FF0000"/>
              </a:solidFill>
            </a:rPr>
            <a:t>of evidence-based interventions </a:t>
          </a:r>
          <a:r>
            <a:rPr lang="en-US" sz="3200" kern="1200" dirty="0" smtClean="0">
              <a:solidFill>
                <a:srgbClr val="000000"/>
              </a:solidFill>
            </a:rPr>
            <a:t>to achieve</a:t>
          </a:r>
          <a:endParaRPr lang="en-US" sz="3200" kern="1200" dirty="0">
            <a:solidFill>
              <a:srgbClr val="000000"/>
            </a:solidFill>
          </a:endParaRPr>
        </a:p>
      </dsp:txBody>
      <dsp:txXfrm>
        <a:off x="285632" y="1461816"/>
        <a:ext cx="5745082" cy="1136304"/>
      </dsp:txXfrm>
    </dsp:sp>
    <dsp:sp modelId="{74ED606C-C0C8-A947-9EBE-15E51DC1E588}">
      <dsp:nvSpPr>
        <dsp:cNvPr id="0" name=""/>
        <dsp:cNvSpPr/>
      </dsp:nvSpPr>
      <dsp:spPr>
        <a:xfrm>
          <a:off x="783375" y="2852928"/>
          <a:ext cx="7316973"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338138" lvl="0" indent="0" algn="l" defTabSz="1422400" rtl="0">
            <a:lnSpc>
              <a:spcPct val="90000"/>
            </a:lnSpc>
            <a:spcBef>
              <a:spcPct val="0"/>
            </a:spcBef>
            <a:spcAft>
              <a:spcPct val="35000"/>
            </a:spcAft>
          </a:pPr>
          <a:r>
            <a:rPr lang="en-US" sz="3200" kern="1200" dirty="0" smtClean="0">
              <a:solidFill>
                <a:schemeClr val="tx1"/>
              </a:solidFill>
            </a:rPr>
            <a:t>Academically &amp; behaviorally </a:t>
          </a:r>
          <a:r>
            <a:rPr lang="en-US" sz="3200" kern="1200" dirty="0" smtClean="0">
              <a:solidFill>
                <a:srgbClr val="000000"/>
              </a:solidFill>
            </a:rPr>
            <a:t>important </a:t>
          </a:r>
          <a:r>
            <a:rPr lang="en-US" sz="3200" b="1" kern="1200" dirty="0" smtClean="0">
              <a:solidFill>
                <a:srgbClr val="FF0000"/>
              </a:solidFill>
            </a:rPr>
            <a:t>outcomes </a:t>
          </a:r>
          <a:r>
            <a:rPr lang="en-US" sz="3200" kern="1200" dirty="0" smtClean="0">
              <a:solidFill>
                <a:srgbClr val="000000"/>
              </a:solidFill>
            </a:rPr>
            <a:t>for</a:t>
          </a:r>
          <a:endParaRPr lang="en-US" sz="3200" kern="1200" dirty="0">
            <a:solidFill>
              <a:srgbClr val="000000"/>
            </a:solidFill>
          </a:endParaRPr>
        </a:p>
      </dsp:txBody>
      <dsp:txXfrm>
        <a:off x="818727" y="2888280"/>
        <a:ext cx="5754228" cy="1136303"/>
      </dsp:txXfrm>
    </dsp:sp>
    <dsp:sp modelId="{B6563712-0049-F640-9BE3-E7D7073F0DEF}">
      <dsp:nvSpPr>
        <dsp:cNvPr id="0" name=""/>
        <dsp:cNvSpPr/>
      </dsp:nvSpPr>
      <dsp:spPr>
        <a:xfrm>
          <a:off x="1324547" y="4279392"/>
          <a:ext cx="7316973"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pPr>
          <a:r>
            <a:rPr lang="en-US" sz="3200" b="1" kern="1200" dirty="0" smtClean="0">
              <a:solidFill>
                <a:srgbClr val="FF0000"/>
              </a:solidFill>
            </a:rPr>
            <a:t>All </a:t>
          </a:r>
          <a:r>
            <a:rPr lang="en-US" sz="3200" kern="1200" dirty="0" smtClean="0">
              <a:solidFill>
                <a:srgbClr val="000000"/>
              </a:solidFill>
            </a:rPr>
            <a:t>students</a:t>
          </a:r>
          <a:endParaRPr lang="en-US" sz="3200" kern="1200" dirty="0">
            <a:solidFill>
              <a:srgbClr val="000000"/>
            </a:solidFill>
          </a:endParaRPr>
        </a:p>
      </dsp:txBody>
      <dsp:txXfrm>
        <a:off x="1359899" y="4314744"/>
        <a:ext cx="5745082" cy="1136304"/>
      </dsp:txXfrm>
    </dsp:sp>
    <dsp:sp modelId="{B67506BE-73E4-734E-8D51-BD77E39EEEEA}">
      <dsp:nvSpPr>
        <dsp:cNvPr id="0" name=""/>
        <dsp:cNvSpPr/>
      </dsp:nvSpPr>
      <dsp:spPr>
        <a:xfrm>
          <a:off x="5813919" y="924458"/>
          <a:ext cx="784555" cy="784555"/>
        </a:xfrm>
        <a:prstGeom prst="downArrow">
          <a:avLst>
            <a:gd name="adj1" fmla="val 55000"/>
            <a:gd name="adj2" fmla="val 45000"/>
          </a:avLst>
        </a:prstGeom>
        <a:solidFill>
          <a:srgbClr val="008000">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990444" y="924458"/>
        <a:ext cx="431505" cy="590378"/>
      </dsp:txXfrm>
    </dsp:sp>
    <dsp:sp modelId="{9F938532-7CB5-2743-95AD-42F853C4B5CC}">
      <dsp:nvSpPr>
        <dsp:cNvPr id="0" name=""/>
        <dsp:cNvSpPr/>
      </dsp:nvSpPr>
      <dsp:spPr>
        <a:xfrm>
          <a:off x="6355091" y="2350922"/>
          <a:ext cx="784555" cy="784555"/>
        </a:xfrm>
        <a:prstGeom prst="downArrow">
          <a:avLst>
            <a:gd name="adj1" fmla="val 55000"/>
            <a:gd name="adj2" fmla="val 45000"/>
          </a:avLst>
        </a:prstGeom>
        <a:solidFill>
          <a:srgbClr val="008000">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531616" y="2350922"/>
        <a:ext cx="431505" cy="590378"/>
      </dsp:txXfrm>
    </dsp:sp>
    <dsp:sp modelId="{F5B1A8A2-6EE7-194C-A2B2-8955DFBB9D99}">
      <dsp:nvSpPr>
        <dsp:cNvPr id="0" name=""/>
        <dsp:cNvSpPr/>
      </dsp:nvSpPr>
      <dsp:spPr>
        <a:xfrm>
          <a:off x="6888187" y="3777386"/>
          <a:ext cx="784555" cy="784555"/>
        </a:xfrm>
        <a:prstGeom prst="downArrow">
          <a:avLst>
            <a:gd name="adj1" fmla="val 55000"/>
            <a:gd name="adj2" fmla="val 45000"/>
          </a:avLst>
        </a:prstGeom>
        <a:solidFill>
          <a:srgbClr val="008000">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7064712" y="3777386"/>
        <a:ext cx="431505" cy="590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65D0D-B1C5-9345-84E5-5F184CF5B051}">
      <dsp:nvSpPr>
        <dsp:cNvPr id="0" name=""/>
        <dsp:cNvSpPr/>
      </dsp:nvSpPr>
      <dsp:spPr>
        <a:xfrm>
          <a:off x="-5772556" y="-883528"/>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0AB74A-8FFE-AB40-BF32-C1180E256A5B}">
      <dsp:nvSpPr>
        <dsp:cNvPr id="0" name=""/>
        <dsp:cNvSpPr/>
      </dsp:nvSpPr>
      <dsp:spPr>
        <a:xfrm>
          <a:off x="480769" y="31898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Team-based Implementation</a:t>
          </a:r>
          <a:endParaRPr lang="en-US" sz="3200" b="1" kern="1200" dirty="0"/>
        </a:p>
      </dsp:txBody>
      <dsp:txXfrm>
        <a:off x="480769" y="318985"/>
        <a:ext cx="7677195" cy="638379"/>
      </dsp:txXfrm>
    </dsp:sp>
    <dsp:sp modelId="{2AE220B8-AAD4-4245-BEB1-1EED9C30F6AF}">
      <dsp:nvSpPr>
        <dsp:cNvPr id="0" name=""/>
        <dsp:cNvSpPr/>
      </dsp:nvSpPr>
      <dsp:spPr>
        <a:xfrm>
          <a:off x="81782" y="23918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BE95F-00C3-CE48-BF54-A56AC9DD8D8F}">
      <dsp:nvSpPr>
        <dsp:cNvPr id="0" name=""/>
        <dsp:cNvSpPr/>
      </dsp:nvSpPr>
      <dsp:spPr>
        <a:xfrm>
          <a:off x="938213" y="1276247"/>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Clear Action Plan</a:t>
          </a:r>
          <a:endParaRPr lang="en-US" sz="3200" b="1" kern="1200" dirty="0"/>
        </a:p>
      </dsp:txBody>
      <dsp:txXfrm>
        <a:off x="938213" y="1276247"/>
        <a:ext cx="7219751" cy="638379"/>
      </dsp:txXfrm>
    </dsp:sp>
    <dsp:sp modelId="{BE8ACD0D-7A98-E94B-8261-456B2F779B42}">
      <dsp:nvSpPr>
        <dsp:cNvPr id="0" name=""/>
        <dsp:cNvSpPr/>
      </dsp:nvSpPr>
      <dsp:spPr>
        <a:xfrm>
          <a:off x="539226" y="1196450"/>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ACD6D-E32C-944A-97CE-DB025223D2ED}">
      <dsp:nvSpPr>
        <dsp:cNvPr id="0" name=""/>
        <dsp:cNvSpPr/>
      </dsp:nvSpPr>
      <dsp:spPr>
        <a:xfrm>
          <a:off x="1078612" y="2233510"/>
          <a:ext cx="7079353"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Buy-in</a:t>
          </a:r>
        </a:p>
      </dsp:txBody>
      <dsp:txXfrm>
        <a:off x="1078612" y="2233510"/>
        <a:ext cx="7079353" cy="638379"/>
      </dsp:txXfrm>
    </dsp:sp>
    <dsp:sp modelId="{396F2581-C833-2E43-AF6B-4B61249FA8DC}">
      <dsp:nvSpPr>
        <dsp:cNvPr id="0" name=""/>
        <dsp:cNvSpPr/>
      </dsp:nvSpPr>
      <dsp:spPr>
        <a:xfrm>
          <a:off x="679625" y="2153712"/>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4BA7D-5D03-6847-832B-244D5329281C}">
      <dsp:nvSpPr>
        <dsp:cNvPr id="0" name=""/>
        <dsp:cNvSpPr/>
      </dsp:nvSpPr>
      <dsp:spPr>
        <a:xfrm>
          <a:off x="938213" y="3190772"/>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Embedded Professional Development</a:t>
          </a:r>
        </a:p>
      </dsp:txBody>
      <dsp:txXfrm>
        <a:off x="938213" y="3190772"/>
        <a:ext cx="7219751" cy="638379"/>
      </dsp:txXfrm>
    </dsp:sp>
    <dsp:sp modelId="{31D4929D-13DC-6942-9C08-8A221FD31268}">
      <dsp:nvSpPr>
        <dsp:cNvPr id="0" name=""/>
        <dsp:cNvSpPr/>
      </dsp:nvSpPr>
      <dsp:spPr>
        <a:xfrm>
          <a:off x="539226" y="3110975"/>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BA915-D3C4-CC4F-ADE6-AD9D20148A49}">
      <dsp:nvSpPr>
        <dsp:cNvPr id="0" name=""/>
        <dsp:cNvSpPr/>
      </dsp:nvSpPr>
      <dsp:spPr>
        <a:xfrm>
          <a:off x="480769" y="414803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Recognition for Implementation</a:t>
          </a:r>
          <a:endParaRPr lang="en-US" sz="3200" b="1" kern="1200" dirty="0"/>
        </a:p>
      </dsp:txBody>
      <dsp:txXfrm>
        <a:off x="480769" y="4148035"/>
        <a:ext cx="7677195" cy="638379"/>
      </dsp:txXfrm>
    </dsp:sp>
    <dsp:sp modelId="{6200DF73-2D66-0943-BBE4-C91012E1B808}">
      <dsp:nvSpPr>
        <dsp:cNvPr id="0" name=""/>
        <dsp:cNvSpPr/>
      </dsp:nvSpPr>
      <dsp:spPr>
        <a:xfrm>
          <a:off x="81782" y="406823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70483" y="0"/>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Define</a:t>
          </a:r>
          <a:endParaRPr lang="en-US" sz="3000" b="1" kern="1200" dirty="0">
            <a:solidFill>
              <a:srgbClr val="008000"/>
            </a:solidFill>
            <a:latin typeface="+mn-lt"/>
          </a:endParaRPr>
        </a:p>
      </dsp:txBody>
      <dsp:txXfrm>
        <a:off x="3977523" y="241602"/>
        <a:ext cx="1482517" cy="1166555"/>
      </dsp:txXfrm>
    </dsp:sp>
    <dsp:sp modelId="{83C8FD20-C609-6048-A5A8-D76C9249260D}">
      <dsp:nvSpPr>
        <dsp:cNvPr id="0" name=""/>
        <dsp:cNvSpPr/>
      </dsp:nvSpPr>
      <dsp:spPr>
        <a:xfrm rot="1933312">
          <a:off x="5652693" y="1268108"/>
          <a:ext cx="42208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a:off x="5662444" y="1345709"/>
        <a:ext cx="295456" cy="334075"/>
      </dsp:txXfrm>
    </dsp:sp>
    <dsp:sp modelId="{60F62DDA-327D-D142-B616-70ED788A17E2}">
      <dsp:nvSpPr>
        <dsp:cNvPr id="0" name=""/>
        <dsp:cNvSpPr/>
      </dsp:nvSpPr>
      <dsp:spPr>
        <a:xfrm>
          <a:off x="5980599" y="1455989"/>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Teach</a:t>
          </a:r>
          <a:endParaRPr lang="en-US" sz="3000" b="1" kern="1200" dirty="0">
            <a:solidFill>
              <a:srgbClr val="008000"/>
            </a:solidFill>
            <a:latin typeface="+mn-lt"/>
          </a:endParaRPr>
        </a:p>
      </dsp:txBody>
      <dsp:txXfrm>
        <a:off x="6287639" y="1697591"/>
        <a:ext cx="1482517" cy="1166555"/>
      </dsp:txXfrm>
    </dsp:sp>
    <dsp:sp modelId="{018EE35C-5CD7-0D44-A9C5-1499B1A5DB7B}">
      <dsp:nvSpPr>
        <dsp:cNvPr id="0" name=""/>
        <dsp:cNvSpPr/>
      </dsp:nvSpPr>
      <dsp:spPr>
        <a:xfrm rot="6479980">
          <a:off x="6393719" y="3259149"/>
          <a:ext cx="42125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rot="10800000">
        <a:off x="6476432" y="3310413"/>
        <a:ext cx="294875" cy="334075"/>
      </dsp:txXfrm>
    </dsp:sp>
    <dsp:sp modelId="{C9F4245C-5335-1E45-A165-3C7D03B0E3A1}">
      <dsp:nvSpPr>
        <dsp:cNvPr id="0" name=""/>
        <dsp:cNvSpPr/>
      </dsp:nvSpPr>
      <dsp:spPr>
        <a:xfrm>
          <a:off x="5215669" y="3810249"/>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Prompt</a:t>
          </a:r>
          <a:endParaRPr lang="en-US" sz="3000" b="1" kern="1200" dirty="0">
            <a:solidFill>
              <a:srgbClr val="008000"/>
            </a:solidFill>
            <a:latin typeface="+mn-lt"/>
          </a:endParaRPr>
        </a:p>
      </dsp:txBody>
      <dsp:txXfrm>
        <a:off x="5522709" y="4051851"/>
        <a:ext cx="1482517" cy="1166555"/>
      </dsp:txXfrm>
    </dsp:sp>
    <dsp:sp modelId="{C50C08BA-8CB4-4446-8A3F-228C46E38D00}">
      <dsp:nvSpPr>
        <dsp:cNvPr id="0" name=""/>
        <dsp:cNvSpPr/>
      </dsp:nvSpPr>
      <dsp:spPr>
        <a:xfrm rot="10800001">
          <a:off x="4590864" y="4356732"/>
          <a:ext cx="441528"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rot="10800000">
        <a:off x="4723322" y="4468091"/>
        <a:ext cx="309070" cy="334075"/>
      </dsp:txXfrm>
    </dsp:sp>
    <dsp:sp modelId="{0BFE5E2A-3870-3448-AF57-D6C82A555587}">
      <dsp:nvSpPr>
        <dsp:cNvPr id="0" name=""/>
        <dsp:cNvSpPr/>
      </dsp:nvSpPr>
      <dsp:spPr>
        <a:xfrm>
          <a:off x="2285998" y="3810248"/>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Monitor</a:t>
          </a:r>
          <a:endParaRPr lang="en-US" sz="3000" b="1" kern="1200" dirty="0">
            <a:solidFill>
              <a:srgbClr val="008000"/>
            </a:solidFill>
            <a:latin typeface="+mn-lt"/>
          </a:endParaRPr>
        </a:p>
      </dsp:txBody>
      <dsp:txXfrm>
        <a:off x="2593038" y="4051850"/>
        <a:ext cx="1482517" cy="1166555"/>
      </dsp:txXfrm>
    </dsp:sp>
    <dsp:sp modelId="{E61C2143-43FC-DD40-8139-7F7FEF2DA174}">
      <dsp:nvSpPr>
        <dsp:cNvPr id="0" name=""/>
        <dsp:cNvSpPr/>
      </dsp:nvSpPr>
      <dsp:spPr>
        <a:xfrm rot="15120000">
          <a:off x="2744887" y="3190944"/>
          <a:ext cx="421246"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rot="10800000">
        <a:off x="2827600" y="3362397"/>
        <a:ext cx="294872" cy="334075"/>
      </dsp:txXfrm>
    </dsp:sp>
    <dsp:sp modelId="{7C3F7977-3137-6644-A70C-D66A8B47591F}">
      <dsp:nvSpPr>
        <dsp:cNvPr id="0" name=""/>
        <dsp:cNvSpPr/>
      </dsp:nvSpPr>
      <dsp:spPr>
        <a:xfrm>
          <a:off x="1521056" y="1455998"/>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Evaluate</a:t>
          </a:r>
          <a:endParaRPr lang="en-US" sz="3000" b="1" kern="1200" dirty="0">
            <a:solidFill>
              <a:srgbClr val="008000"/>
            </a:solidFill>
            <a:latin typeface="+mn-lt"/>
          </a:endParaRPr>
        </a:p>
      </dsp:txBody>
      <dsp:txXfrm>
        <a:off x="1828096" y="1697600"/>
        <a:ext cx="1482517" cy="1166555"/>
      </dsp:txXfrm>
    </dsp:sp>
    <dsp:sp modelId="{9C46DF65-2703-E047-83EA-5810BE3C0120}">
      <dsp:nvSpPr>
        <dsp:cNvPr id="0" name=""/>
        <dsp:cNvSpPr/>
      </dsp:nvSpPr>
      <dsp:spPr>
        <a:xfrm rot="19553203">
          <a:off x="3456260" y="1280177"/>
          <a:ext cx="35880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a:off x="3465521" y="1421720"/>
        <a:ext cx="251160" cy="3340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70483" y="0"/>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Define</a:t>
          </a:r>
          <a:endParaRPr lang="en-US" sz="3000" b="1" kern="1200" dirty="0">
            <a:solidFill>
              <a:srgbClr val="008000"/>
            </a:solidFill>
            <a:latin typeface="+mn-lt"/>
          </a:endParaRPr>
        </a:p>
      </dsp:txBody>
      <dsp:txXfrm>
        <a:off x="3977523" y="241602"/>
        <a:ext cx="1482517" cy="1166555"/>
      </dsp:txXfrm>
    </dsp:sp>
    <dsp:sp modelId="{83C8FD20-C609-6048-A5A8-D76C9249260D}">
      <dsp:nvSpPr>
        <dsp:cNvPr id="0" name=""/>
        <dsp:cNvSpPr/>
      </dsp:nvSpPr>
      <dsp:spPr>
        <a:xfrm rot="1933312">
          <a:off x="5652693" y="1268108"/>
          <a:ext cx="42208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a:off x="5662444" y="1345709"/>
        <a:ext cx="295456" cy="334075"/>
      </dsp:txXfrm>
    </dsp:sp>
    <dsp:sp modelId="{60F62DDA-327D-D142-B616-70ED788A17E2}">
      <dsp:nvSpPr>
        <dsp:cNvPr id="0" name=""/>
        <dsp:cNvSpPr/>
      </dsp:nvSpPr>
      <dsp:spPr>
        <a:xfrm>
          <a:off x="5980599" y="1455989"/>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Teach</a:t>
          </a:r>
          <a:endParaRPr lang="en-US" sz="3000" b="1" kern="1200" dirty="0">
            <a:solidFill>
              <a:srgbClr val="008000"/>
            </a:solidFill>
            <a:latin typeface="+mn-lt"/>
          </a:endParaRPr>
        </a:p>
      </dsp:txBody>
      <dsp:txXfrm>
        <a:off x="6287639" y="1697591"/>
        <a:ext cx="1482517" cy="1166555"/>
      </dsp:txXfrm>
    </dsp:sp>
    <dsp:sp modelId="{018EE35C-5CD7-0D44-A9C5-1499B1A5DB7B}">
      <dsp:nvSpPr>
        <dsp:cNvPr id="0" name=""/>
        <dsp:cNvSpPr/>
      </dsp:nvSpPr>
      <dsp:spPr>
        <a:xfrm rot="6479980">
          <a:off x="6393719" y="3259149"/>
          <a:ext cx="42125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rot="10800000">
        <a:off x="6476432" y="3310413"/>
        <a:ext cx="294875" cy="334075"/>
      </dsp:txXfrm>
    </dsp:sp>
    <dsp:sp modelId="{C9F4245C-5335-1E45-A165-3C7D03B0E3A1}">
      <dsp:nvSpPr>
        <dsp:cNvPr id="0" name=""/>
        <dsp:cNvSpPr/>
      </dsp:nvSpPr>
      <dsp:spPr>
        <a:xfrm>
          <a:off x="5215669" y="3810249"/>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Prompt</a:t>
          </a:r>
          <a:endParaRPr lang="en-US" sz="3000" b="1" kern="1200" dirty="0">
            <a:solidFill>
              <a:srgbClr val="008000"/>
            </a:solidFill>
            <a:latin typeface="+mn-lt"/>
          </a:endParaRPr>
        </a:p>
      </dsp:txBody>
      <dsp:txXfrm>
        <a:off x="5522709" y="4051851"/>
        <a:ext cx="1482517" cy="1166555"/>
      </dsp:txXfrm>
    </dsp:sp>
    <dsp:sp modelId="{C50C08BA-8CB4-4446-8A3F-228C46E38D00}">
      <dsp:nvSpPr>
        <dsp:cNvPr id="0" name=""/>
        <dsp:cNvSpPr/>
      </dsp:nvSpPr>
      <dsp:spPr>
        <a:xfrm rot="10800001">
          <a:off x="4590864" y="4356732"/>
          <a:ext cx="441528"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rot="10800000">
        <a:off x="4723322" y="4468091"/>
        <a:ext cx="309070" cy="334075"/>
      </dsp:txXfrm>
    </dsp:sp>
    <dsp:sp modelId="{0BFE5E2A-3870-3448-AF57-D6C82A555587}">
      <dsp:nvSpPr>
        <dsp:cNvPr id="0" name=""/>
        <dsp:cNvSpPr/>
      </dsp:nvSpPr>
      <dsp:spPr>
        <a:xfrm>
          <a:off x="2285998" y="3810248"/>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Monitor</a:t>
          </a:r>
          <a:endParaRPr lang="en-US" sz="3000" b="1" kern="1200" dirty="0">
            <a:solidFill>
              <a:srgbClr val="008000"/>
            </a:solidFill>
            <a:latin typeface="+mn-lt"/>
          </a:endParaRPr>
        </a:p>
      </dsp:txBody>
      <dsp:txXfrm>
        <a:off x="2593038" y="4051850"/>
        <a:ext cx="1482517" cy="1166555"/>
      </dsp:txXfrm>
    </dsp:sp>
    <dsp:sp modelId="{E61C2143-43FC-DD40-8139-7F7FEF2DA174}">
      <dsp:nvSpPr>
        <dsp:cNvPr id="0" name=""/>
        <dsp:cNvSpPr/>
      </dsp:nvSpPr>
      <dsp:spPr>
        <a:xfrm rot="15120000">
          <a:off x="2744887" y="3190944"/>
          <a:ext cx="421246"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rot="10800000">
        <a:off x="2827600" y="3362397"/>
        <a:ext cx="294872" cy="334075"/>
      </dsp:txXfrm>
    </dsp:sp>
    <dsp:sp modelId="{7C3F7977-3137-6644-A70C-D66A8B47591F}">
      <dsp:nvSpPr>
        <dsp:cNvPr id="0" name=""/>
        <dsp:cNvSpPr/>
      </dsp:nvSpPr>
      <dsp:spPr>
        <a:xfrm>
          <a:off x="1521056" y="1455998"/>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Evaluate</a:t>
          </a:r>
          <a:endParaRPr lang="en-US" sz="3000" b="1" kern="1200" dirty="0">
            <a:solidFill>
              <a:srgbClr val="008000"/>
            </a:solidFill>
            <a:latin typeface="+mn-lt"/>
          </a:endParaRPr>
        </a:p>
      </dsp:txBody>
      <dsp:txXfrm>
        <a:off x="1828096" y="1697600"/>
        <a:ext cx="1482517" cy="1166555"/>
      </dsp:txXfrm>
    </dsp:sp>
    <dsp:sp modelId="{9C46DF65-2703-E047-83EA-5810BE3C0120}">
      <dsp:nvSpPr>
        <dsp:cNvPr id="0" name=""/>
        <dsp:cNvSpPr/>
      </dsp:nvSpPr>
      <dsp:spPr>
        <a:xfrm rot="19553203">
          <a:off x="3456260" y="1280177"/>
          <a:ext cx="35880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a:off x="3465521" y="1421720"/>
        <a:ext cx="251160" cy="3340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70483" y="0"/>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Define</a:t>
          </a:r>
          <a:endParaRPr lang="en-US" sz="3000" b="1" kern="1200" dirty="0">
            <a:solidFill>
              <a:srgbClr val="008000"/>
            </a:solidFill>
            <a:latin typeface="+mn-lt"/>
          </a:endParaRPr>
        </a:p>
      </dsp:txBody>
      <dsp:txXfrm>
        <a:off x="3977523" y="241602"/>
        <a:ext cx="1482517" cy="1166555"/>
      </dsp:txXfrm>
    </dsp:sp>
    <dsp:sp modelId="{83C8FD20-C609-6048-A5A8-D76C9249260D}">
      <dsp:nvSpPr>
        <dsp:cNvPr id="0" name=""/>
        <dsp:cNvSpPr/>
      </dsp:nvSpPr>
      <dsp:spPr>
        <a:xfrm rot="1933312">
          <a:off x="5652693" y="1268108"/>
          <a:ext cx="42208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a:off x="5662444" y="1345709"/>
        <a:ext cx="295456" cy="334075"/>
      </dsp:txXfrm>
    </dsp:sp>
    <dsp:sp modelId="{60F62DDA-327D-D142-B616-70ED788A17E2}">
      <dsp:nvSpPr>
        <dsp:cNvPr id="0" name=""/>
        <dsp:cNvSpPr/>
      </dsp:nvSpPr>
      <dsp:spPr>
        <a:xfrm>
          <a:off x="5980599" y="1455989"/>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Teach</a:t>
          </a:r>
          <a:endParaRPr lang="en-US" sz="3000" b="1" kern="1200" dirty="0">
            <a:solidFill>
              <a:srgbClr val="008000"/>
            </a:solidFill>
            <a:latin typeface="+mn-lt"/>
          </a:endParaRPr>
        </a:p>
      </dsp:txBody>
      <dsp:txXfrm>
        <a:off x="6287639" y="1697591"/>
        <a:ext cx="1482517" cy="1166555"/>
      </dsp:txXfrm>
    </dsp:sp>
    <dsp:sp modelId="{018EE35C-5CD7-0D44-A9C5-1499B1A5DB7B}">
      <dsp:nvSpPr>
        <dsp:cNvPr id="0" name=""/>
        <dsp:cNvSpPr/>
      </dsp:nvSpPr>
      <dsp:spPr>
        <a:xfrm rot="6479980">
          <a:off x="6393719" y="3259149"/>
          <a:ext cx="42125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rot="10800000">
        <a:off x="6476432" y="3310413"/>
        <a:ext cx="294875" cy="334075"/>
      </dsp:txXfrm>
    </dsp:sp>
    <dsp:sp modelId="{C9F4245C-5335-1E45-A165-3C7D03B0E3A1}">
      <dsp:nvSpPr>
        <dsp:cNvPr id="0" name=""/>
        <dsp:cNvSpPr/>
      </dsp:nvSpPr>
      <dsp:spPr>
        <a:xfrm>
          <a:off x="5215669" y="3810249"/>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Prompt</a:t>
          </a:r>
          <a:endParaRPr lang="en-US" sz="3000" b="1" kern="1200" dirty="0">
            <a:solidFill>
              <a:srgbClr val="008000"/>
            </a:solidFill>
            <a:latin typeface="+mn-lt"/>
          </a:endParaRPr>
        </a:p>
      </dsp:txBody>
      <dsp:txXfrm>
        <a:off x="5522709" y="4051851"/>
        <a:ext cx="1482517" cy="1166555"/>
      </dsp:txXfrm>
    </dsp:sp>
    <dsp:sp modelId="{C50C08BA-8CB4-4446-8A3F-228C46E38D00}">
      <dsp:nvSpPr>
        <dsp:cNvPr id="0" name=""/>
        <dsp:cNvSpPr/>
      </dsp:nvSpPr>
      <dsp:spPr>
        <a:xfrm rot="10800001">
          <a:off x="4590864" y="4356732"/>
          <a:ext cx="441528"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rot="10800000">
        <a:off x="4723322" y="4468091"/>
        <a:ext cx="309070" cy="334075"/>
      </dsp:txXfrm>
    </dsp:sp>
    <dsp:sp modelId="{0BFE5E2A-3870-3448-AF57-D6C82A555587}">
      <dsp:nvSpPr>
        <dsp:cNvPr id="0" name=""/>
        <dsp:cNvSpPr/>
      </dsp:nvSpPr>
      <dsp:spPr>
        <a:xfrm>
          <a:off x="2285998" y="3810248"/>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Monitor</a:t>
          </a:r>
          <a:endParaRPr lang="en-US" sz="3000" b="1" kern="1200" dirty="0">
            <a:solidFill>
              <a:srgbClr val="008000"/>
            </a:solidFill>
            <a:latin typeface="+mn-lt"/>
          </a:endParaRPr>
        </a:p>
      </dsp:txBody>
      <dsp:txXfrm>
        <a:off x="2593038" y="4051850"/>
        <a:ext cx="1482517" cy="1166555"/>
      </dsp:txXfrm>
    </dsp:sp>
    <dsp:sp modelId="{E61C2143-43FC-DD40-8139-7F7FEF2DA174}">
      <dsp:nvSpPr>
        <dsp:cNvPr id="0" name=""/>
        <dsp:cNvSpPr/>
      </dsp:nvSpPr>
      <dsp:spPr>
        <a:xfrm rot="15120000">
          <a:off x="2744887" y="3190944"/>
          <a:ext cx="421246"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rot="10800000">
        <a:off x="2827600" y="3362397"/>
        <a:ext cx="294872" cy="334075"/>
      </dsp:txXfrm>
    </dsp:sp>
    <dsp:sp modelId="{7C3F7977-3137-6644-A70C-D66A8B47591F}">
      <dsp:nvSpPr>
        <dsp:cNvPr id="0" name=""/>
        <dsp:cNvSpPr/>
      </dsp:nvSpPr>
      <dsp:spPr>
        <a:xfrm>
          <a:off x="1521056" y="1455998"/>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Evaluate</a:t>
          </a:r>
          <a:endParaRPr lang="en-US" sz="3000" b="1" kern="1200" dirty="0">
            <a:solidFill>
              <a:srgbClr val="008000"/>
            </a:solidFill>
            <a:latin typeface="+mn-lt"/>
          </a:endParaRPr>
        </a:p>
      </dsp:txBody>
      <dsp:txXfrm>
        <a:off x="1828096" y="1697600"/>
        <a:ext cx="1482517" cy="1166555"/>
      </dsp:txXfrm>
    </dsp:sp>
    <dsp:sp modelId="{9C46DF65-2703-E047-83EA-5810BE3C0120}">
      <dsp:nvSpPr>
        <dsp:cNvPr id="0" name=""/>
        <dsp:cNvSpPr/>
      </dsp:nvSpPr>
      <dsp:spPr>
        <a:xfrm rot="19553203">
          <a:off x="3456260" y="1280177"/>
          <a:ext cx="35880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a:off x="3465521" y="1421720"/>
        <a:ext cx="251160" cy="3340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3670483" y="0"/>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Define</a:t>
          </a:r>
          <a:endParaRPr lang="en-US" sz="3000" b="1" kern="1200" dirty="0">
            <a:solidFill>
              <a:srgbClr val="008000"/>
            </a:solidFill>
            <a:latin typeface="+mn-lt"/>
          </a:endParaRPr>
        </a:p>
      </dsp:txBody>
      <dsp:txXfrm>
        <a:off x="3977523" y="241602"/>
        <a:ext cx="1482517" cy="1166555"/>
      </dsp:txXfrm>
    </dsp:sp>
    <dsp:sp modelId="{83C8FD20-C609-6048-A5A8-D76C9249260D}">
      <dsp:nvSpPr>
        <dsp:cNvPr id="0" name=""/>
        <dsp:cNvSpPr/>
      </dsp:nvSpPr>
      <dsp:spPr>
        <a:xfrm rot="1933312">
          <a:off x="5652693" y="1268108"/>
          <a:ext cx="42208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a:off x="5662444" y="1345709"/>
        <a:ext cx="295456" cy="334075"/>
      </dsp:txXfrm>
    </dsp:sp>
    <dsp:sp modelId="{60F62DDA-327D-D142-B616-70ED788A17E2}">
      <dsp:nvSpPr>
        <dsp:cNvPr id="0" name=""/>
        <dsp:cNvSpPr/>
      </dsp:nvSpPr>
      <dsp:spPr>
        <a:xfrm>
          <a:off x="5980599" y="1455989"/>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Teach</a:t>
          </a:r>
          <a:endParaRPr lang="en-US" sz="3000" b="1" kern="1200" dirty="0">
            <a:solidFill>
              <a:srgbClr val="008000"/>
            </a:solidFill>
            <a:latin typeface="+mn-lt"/>
          </a:endParaRPr>
        </a:p>
      </dsp:txBody>
      <dsp:txXfrm>
        <a:off x="6287639" y="1697591"/>
        <a:ext cx="1482517" cy="1166555"/>
      </dsp:txXfrm>
    </dsp:sp>
    <dsp:sp modelId="{018EE35C-5CD7-0D44-A9C5-1499B1A5DB7B}">
      <dsp:nvSpPr>
        <dsp:cNvPr id="0" name=""/>
        <dsp:cNvSpPr/>
      </dsp:nvSpPr>
      <dsp:spPr>
        <a:xfrm rot="6479980">
          <a:off x="6393719" y="3259149"/>
          <a:ext cx="42125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rot="10800000">
        <a:off x="6476432" y="3310413"/>
        <a:ext cx="294875" cy="334075"/>
      </dsp:txXfrm>
    </dsp:sp>
    <dsp:sp modelId="{C9F4245C-5335-1E45-A165-3C7D03B0E3A1}">
      <dsp:nvSpPr>
        <dsp:cNvPr id="0" name=""/>
        <dsp:cNvSpPr/>
      </dsp:nvSpPr>
      <dsp:spPr>
        <a:xfrm>
          <a:off x="5215669" y="3810249"/>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Prompt</a:t>
          </a:r>
          <a:endParaRPr lang="en-US" sz="3000" b="1" kern="1200" dirty="0">
            <a:solidFill>
              <a:srgbClr val="008000"/>
            </a:solidFill>
            <a:latin typeface="+mn-lt"/>
          </a:endParaRPr>
        </a:p>
      </dsp:txBody>
      <dsp:txXfrm>
        <a:off x="5522709" y="4051851"/>
        <a:ext cx="1482517" cy="1166555"/>
      </dsp:txXfrm>
    </dsp:sp>
    <dsp:sp modelId="{C50C08BA-8CB4-4446-8A3F-228C46E38D00}">
      <dsp:nvSpPr>
        <dsp:cNvPr id="0" name=""/>
        <dsp:cNvSpPr/>
      </dsp:nvSpPr>
      <dsp:spPr>
        <a:xfrm rot="10800001">
          <a:off x="4590864" y="4356732"/>
          <a:ext cx="441528"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rot="10800000">
        <a:off x="4723322" y="4468091"/>
        <a:ext cx="309070" cy="334075"/>
      </dsp:txXfrm>
    </dsp:sp>
    <dsp:sp modelId="{0BFE5E2A-3870-3448-AF57-D6C82A555587}">
      <dsp:nvSpPr>
        <dsp:cNvPr id="0" name=""/>
        <dsp:cNvSpPr/>
      </dsp:nvSpPr>
      <dsp:spPr>
        <a:xfrm>
          <a:off x="2285998" y="3810248"/>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Monitor</a:t>
          </a:r>
          <a:endParaRPr lang="en-US" sz="3000" b="1" kern="1200" dirty="0">
            <a:solidFill>
              <a:srgbClr val="008000"/>
            </a:solidFill>
            <a:latin typeface="+mn-lt"/>
          </a:endParaRPr>
        </a:p>
      </dsp:txBody>
      <dsp:txXfrm>
        <a:off x="2593038" y="4051850"/>
        <a:ext cx="1482517" cy="1166555"/>
      </dsp:txXfrm>
    </dsp:sp>
    <dsp:sp modelId="{E61C2143-43FC-DD40-8139-7F7FEF2DA174}">
      <dsp:nvSpPr>
        <dsp:cNvPr id="0" name=""/>
        <dsp:cNvSpPr/>
      </dsp:nvSpPr>
      <dsp:spPr>
        <a:xfrm rot="15120000">
          <a:off x="2744887" y="3190944"/>
          <a:ext cx="421246"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rot="10800000">
        <a:off x="2827600" y="3362397"/>
        <a:ext cx="294872" cy="334075"/>
      </dsp:txXfrm>
    </dsp:sp>
    <dsp:sp modelId="{7C3F7977-3137-6644-A70C-D66A8B47591F}">
      <dsp:nvSpPr>
        <dsp:cNvPr id="0" name=""/>
        <dsp:cNvSpPr/>
      </dsp:nvSpPr>
      <dsp:spPr>
        <a:xfrm>
          <a:off x="1521056" y="1455998"/>
          <a:ext cx="2096597" cy="1649759"/>
        </a:xfrm>
        <a:prstGeom prst="ellipse">
          <a:avLst/>
        </a:prstGeom>
        <a:solidFill>
          <a:schemeClr val="bg1"/>
        </a:solidFill>
        <a:ln w="38100" cmpd="sng">
          <a:solidFill>
            <a:srgbClr val="00800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rgbClr val="008000"/>
              </a:solidFill>
              <a:latin typeface="+mn-lt"/>
            </a:rPr>
            <a:t>Evaluate</a:t>
          </a:r>
          <a:endParaRPr lang="en-US" sz="3000" b="1" kern="1200" dirty="0">
            <a:solidFill>
              <a:srgbClr val="008000"/>
            </a:solidFill>
            <a:latin typeface="+mn-lt"/>
          </a:endParaRPr>
        </a:p>
      </dsp:txBody>
      <dsp:txXfrm>
        <a:off x="1828096" y="1697600"/>
        <a:ext cx="1482517" cy="1166555"/>
      </dsp:txXfrm>
    </dsp:sp>
    <dsp:sp modelId="{9C46DF65-2703-E047-83EA-5810BE3C0120}">
      <dsp:nvSpPr>
        <dsp:cNvPr id="0" name=""/>
        <dsp:cNvSpPr/>
      </dsp:nvSpPr>
      <dsp:spPr>
        <a:xfrm rot="19553203">
          <a:off x="3456260" y="1280177"/>
          <a:ext cx="358800" cy="556793"/>
        </a:xfrm>
        <a:prstGeom prst="rightArrow">
          <a:avLst>
            <a:gd name="adj1" fmla="val 60000"/>
            <a:gd name="adj2" fmla="val 50000"/>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b="1" kern="1200">
            <a:latin typeface="+mn-lt"/>
          </a:endParaRPr>
        </a:p>
      </dsp:txBody>
      <dsp:txXfrm>
        <a:off x="3465521" y="1421720"/>
        <a:ext cx="251160" cy="3340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65D0D-B1C5-9345-84E5-5F184CF5B051}">
      <dsp:nvSpPr>
        <dsp:cNvPr id="0" name=""/>
        <dsp:cNvSpPr/>
      </dsp:nvSpPr>
      <dsp:spPr>
        <a:xfrm>
          <a:off x="-5772556" y="-883528"/>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0AB74A-8FFE-AB40-BF32-C1180E256A5B}">
      <dsp:nvSpPr>
        <dsp:cNvPr id="0" name=""/>
        <dsp:cNvSpPr/>
      </dsp:nvSpPr>
      <dsp:spPr>
        <a:xfrm>
          <a:off x="480769" y="31898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Team-based Implementation</a:t>
          </a:r>
          <a:endParaRPr lang="en-US" sz="3200" b="1" kern="1200" dirty="0"/>
        </a:p>
      </dsp:txBody>
      <dsp:txXfrm>
        <a:off x="480769" y="318985"/>
        <a:ext cx="7677195" cy="638379"/>
      </dsp:txXfrm>
    </dsp:sp>
    <dsp:sp modelId="{2AE220B8-AAD4-4245-BEB1-1EED9C30F6AF}">
      <dsp:nvSpPr>
        <dsp:cNvPr id="0" name=""/>
        <dsp:cNvSpPr/>
      </dsp:nvSpPr>
      <dsp:spPr>
        <a:xfrm>
          <a:off x="81782" y="23918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BE95F-00C3-CE48-BF54-A56AC9DD8D8F}">
      <dsp:nvSpPr>
        <dsp:cNvPr id="0" name=""/>
        <dsp:cNvSpPr/>
      </dsp:nvSpPr>
      <dsp:spPr>
        <a:xfrm>
          <a:off x="938213" y="1276247"/>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Clear Action Plan</a:t>
          </a:r>
          <a:endParaRPr lang="en-US" sz="3200" b="1" kern="1200" dirty="0"/>
        </a:p>
      </dsp:txBody>
      <dsp:txXfrm>
        <a:off x="938213" y="1276247"/>
        <a:ext cx="7219751" cy="638379"/>
      </dsp:txXfrm>
    </dsp:sp>
    <dsp:sp modelId="{BE8ACD0D-7A98-E94B-8261-456B2F779B42}">
      <dsp:nvSpPr>
        <dsp:cNvPr id="0" name=""/>
        <dsp:cNvSpPr/>
      </dsp:nvSpPr>
      <dsp:spPr>
        <a:xfrm>
          <a:off x="539226" y="1196450"/>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ACD6D-E32C-944A-97CE-DB025223D2ED}">
      <dsp:nvSpPr>
        <dsp:cNvPr id="0" name=""/>
        <dsp:cNvSpPr/>
      </dsp:nvSpPr>
      <dsp:spPr>
        <a:xfrm>
          <a:off x="1078612" y="2233510"/>
          <a:ext cx="7079353"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Buy-in</a:t>
          </a:r>
        </a:p>
      </dsp:txBody>
      <dsp:txXfrm>
        <a:off x="1078612" y="2233510"/>
        <a:ext cx="7079353" cy="638379"/>
      </dsp:txXfrm>
    </dsp:sp>
    <dsp:sp modelId="{396F2581-C833-2E43-AF6B-4B61249FA8DC}">
      <dsp:nvSpPr>
        <dsp:cNvPr id="0" name=""/>
        <dsp:cNvSpPr/>
      </dsp:nvSpPr>
      <dsp:spPr>
        <a:xfrm>
          <a:off x="679625" y="2153712"/>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4BA7D-5D03-6847-832B-244D5329281C}">
      <dsp:nvSpPr>
        <dsp:cNvPr id="0" name=""/>
        <dsp:cNvSpPr/>
      </dsp:nvSpPr>
      <dsp:spPr>
        <a:xfrm>
          <a:off x="938213" y="3190772"/>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Embedded Professional Development</a:t>
          </a:r>
        </a:p>
      </dsp:txBody>
      <dsp:txXfrm>
        <a:off x="938213" y="3190772"/>
        <a:ext cx="7219751" cy="638379"/>
      </dsp:txXfrm>
    </dsp:sp>
    <dsp:sp modelId="{31D4929D-13DC-6942-9C08-8A221FD31268}">
      <dsp:nvSpPr>
        <dsp:cNvPr id="0" name=""/>
        <dsp:cNvSpPr/>
      </dsp:nvSpPr>
      <dsp:spPr>
        <a:xfrm>
          <a:off x="539226" y="3110975"/>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BA915-D3C4-CC4F-ADE6-AD9D20148A49}">
      <dsp:nvSpPr>
        <dsp:cNvPr id="0" name=""/>
        <dsp:cNvSpPr/>
      </dsp:nvSpPr>
      <dsp:spPr>
        <a:xfrm>
          <a:off x="480769" y="414803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lvl="0" algn="l" defTabSz="1422400">
            <a:lnSpc>
              <a:spcPct val="90000"/>
            </a:lnSpc>
            <a:spcBef>
              <a:spcPct val="0"/>
            </a:spcBef>
            <a:spcAft>
              <a:spcPct val="35000"/>
            </a:spcAft>
          </a:pPr>
          <a:r>
            <a:rPr lang="en-US" sz="3200" b="1" kern="1200" dirty="0" smtClean="0"/>
            <a:t>Staff Recognition for Implementation</a:t>
          </a:r>
          <a:endParaRPr lang="en-US" sz="3200" b="1" kern="1200" dirty="0"/>
        </a:p>
      </dsp:txBody>
      <dsp:txXfrm>
        <a:off x="480769" y="4148035"/>
        <a:ext cx="7677195" cy="638379"/>
      </dsp:txXfrm>
    </dsp:sp>
    <dsp:sp modelId="{6200DF73-2D66-0943-BBE4-C91012E1B808}">
      <dsp:nvSpPr>
        <dsp:cNvPr id="0" name=""/>
        <dsp:cNvSpPr/>
      </dsp:nvSpPr>
      <dsp:spPr>
        <a:xfrm>
          <a:off x="81782" y="406823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 Id="rId2" Type="http://schemas.openxmlformats.org/officeDocument/2006/relationships/image" Target="../media/image5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emf"/><Relationship Id="rId2" Type="http://schemas.openxmlformats.org/officeDocument/2006/relationships/image" Target="../media/image5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ＭＳ Ｐゴシック" pitchFamily="-108" charset="-128"/>
                <a:cs typeface="+mn-cs"/>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08" charset="-128"/>
                <a:cs typeface="+mn-cs"/>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ＭＳ Ｐゴシック" pitchFamily="-108" charset="-128"/>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 charset="0"/>
              </a:defRPr>
            </a:lvl1pPr>
          </a:lstStyle>
          <a:p>
            <a:fld id="{6E532E49-F89D-E342-BAEF-9A4CFB470C31}" type="slidenum">
              <a:rPr lang="en-US"/>
              <a:pPr/>
              <a:t>‹#›</a:t>
            </a:fld>
            <a:endParaRPr lang="en-US"/>
          </a:p>
        </p:txBody>
      </p:sp>
    </p:spTree>
    <p:extLst>
      <p:ext uri="{BB962C8B-B14F-4D97-AF65-F5344CB8AC3E}">
        <p14:creationId xmlns:p14="http://schemas.microsoft.com/office/powerpoint/2010/main" val="11831685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marL="0" indent="0">
              <a:buFontTx/>
              <a:buNone/>
            </a:pPr>
            <a:r>
              <a:rPr lang="en-US" dirty="0" smtClean="0">
                <a:latin typeface="Arial" pitchFamily="-1" charset="0"/>
                <a:ea typeface="ＭＳ Ｐゴシック" pitchFamily="-108" charset="-128"/>
                <a:cs typeface="ＭＳ Ｐゴシック" pitchFamily="-108" charset="-128"/>
              </a:rPr>
              <a:t>Add</a:t>
            </a:r>
            <a:r>
              <a:rPr lang="en-US" baseline="0" dirty="0" smtClean="0">
                <a:latin typeface="Arial" pitchFamily="-1" charset="0"/>
                <a:ea typeface="ＭＳ Ｐゴシック" pitchFamily="-108" charset="-128"/>
                <a:cs typeface="ＭＳ Ｐゴシック" pitchFamily="-108" charset="-128"/>
              </a:rPr>
              <a:t> trainer names for your event</a:t>
            </a:r>
            <a:endParaRPr lang="en-US" dirty="0">
              <a:latin typeface="Arial" pitchFamily="-1" charset="0"/>
              <a:ea typeface="ＭＳ Ｐゴシック" pitchFamily="-108" charset="-128"/>
              <a:cs typeface="ＭＳ Ｐゴシック" pitchFamily="-108" charset="-128"/>
            </a:endParaRPr>
          </a:p>
        </p:txBody>
      </p:sp>
      <p:sp>
        <p:nvSpPr>
          <p:cNvPr id="21508" name="Slide Number Placeholder 3"/>
          <p:cNvSpPr>
            <a:spLocks noGrp="1"/>
          </p:cNvSpPr>
          <p:nvPr>
            <p:ph type="sldNum" sz="quarter" idx="5"/>
          </p:nvPr>
        </p:nvSpPr>
        <p:spPr>
          <a:noFill/>
        </p:spPr>
        <p:txBody>
          <a:bodyPr/>
          <a:lstStyle/>
          <a:p>
            <a:fld id="{075ACD24-F3E1-7541-A3C0-23C2C100C846}" type="slidenum">
              <a:rPr lang="en-US"/>
              <a:pPr/>
              <a:t>1</a:t>
            </a:fld>
            <a:endParaRPr lang="en-US"/>
          </a:p>
        </p:txBody>
      </p:sp>
    </p:spTree>
    <p:extLst>
      <p:ext uri="{BB962C8B-B14F-4D97-AF65-F5344CB8AC3E}">
        <p14:creationId xmlns:p14="http://schemas.microsoft.com/office/powerpoint/2010/main" val="1898686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smtClean="0"/>
          </a:p>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14</a:t>
            </a:fld>
            <a:endParaRPr lang="en-US"/>
          </a:p>
        </p:txBody>
      </p:sp>
    </p:spTree>
    <p:extLst>
      <p:ext uri="{BB962C8B-B14F-4D97-AF65-F5344CB8AC3E}">
        <p14:creationId xmlns:p14="http://schemas.microsoft.com/office/powerpoint/2010/main" val="7231989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175</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5660698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EF15C51F-73BD-2247-B446-0E0135FFE519}" type="slidenum">
              <a:rPr lang="en-US">
                <a:latin typeface="Arial" pitchFamily="-1" charset="0"/>
              </a:rPr>
              <a:pPr/>
              <a:t>177</a:t>
            </a:fld>
            <a:endParaRPr lang="en-US">
              <a:latin typeface="Arial" pitchFamily="-1" charset="0"/>
            </a:endParaRPr>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5828244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CE09CE8A-ECEC-2C4B-A235-5A8F45BC5259}" type="slidenum">
              <a:rPr lang="en-US">
                <a:latin typeface="Arial" pitchFamily="-1" charset="0"/>
              </a:rPr>
              <a:pPr/>
              <a:t>178</a:t>
            </a:fld>
            <a:endParaRPr lang="en-US">
              <a:latin typeface="Arial" pitchFamily="-1" charset="0"/>
            </a:endParaRPr>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8583734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179</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0357239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8A3A8AA-6ACE-AE42-A9F6-8D864995452C}" type="slidenum">
              <a:rPr lang="en-US"/>
              <a:pPr/>
              <a:t>181</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703585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smtClean="0"/>
          </a:p>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15</a:t>
            </a:fld>
            <a:endParaRPr lang="en-US"/>
          </a:p>
        </p:txBody>
      </p:sp>
    </p:spTree>
    <p:extLst>
      <p:ext uri="{BB962C8B-B14F-4D97-AF65-F5344CB8AC3E}">
        <p14:creationId xmlns:p14="http://schemas.microsoft.com/office/powerpoint/2010/main" val="2170264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smtClean="0"/>
          </a:p>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16</a:t>
            </a:fld>
            <a:endParaRPr lang="en-US"/>
          </a:p>
        </p:txBody>
      </p:sp>
    </p:spTree>
    <p:extLst>
      <p:ext uri="{BB962C8B-B14F-4D97-AF65-F5344CB8AC3E}">
        <p14:creationId xmlns:p14="http://schemas.microsoft.com/office/powerpoint/2010/main" val="1184745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smtClean="0"/>
          </a:p>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17</a:t>
            </a:fld>
            <a:endParaRPr lang="en-US"/>
          </a:p>
        </p:txBody>
      </p:sp>
    </p:spTree>
    <p:extLst>
      <p:ext uri="{BB962C8B-B14F-4D97-AF65-F5344CB8AC3E}">
        <p14:creationId xmlns:p14="http://schemas.microsoft.com/office/powerpoint/2010/main" val="2290035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smtClean="0"/>
          </a:p>
          <a:p>
            <a:endParaRPr lang="en-US" dirty="0" smtClean="0"/>
          </a:p>
          <a:p>
            <a:r>
              <a:rPr lang="en-US" dirty="0" smtClean="0"/>
              <a:t>Check in on each of these- do you have outcome statements, where</a:t>
            </a:r>
            <a:r>
              <a:rPr lang="en-US" baseline="0" dirty="0" smtClean="0"/>
              <a:t> are you in the process of getting data? Remember the power of the practices is the instructional part, systems- support staff-  how many have things in action plan to support staff?</a:t>
            </a:r>
          </a:p>
          <a:p>
            <a:endParaRPr lang="en-US" baseline="0" dirty="0" smtClean="0"/>
          </a:p>
          <a:p>
            <a:r>
              <a:rPr lang="en-US" baseline="0" dirty="0" smtClean="0"/>
              <a:t>Be honest about the cultural stuff</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19</a:t>
            </a:fld>
            <a:endParaRPr lang="en-US"/>
          </a:p>
        </p:txBody>
      </p:sp>
    </p:spTree>
    <p:extLst>
      <p:ext uri="{BB962C8B-B14F-4D97-AF65-F5344CB8AC3E}">
        <p14:creationId xmlns:p14="http://schemas.microsoft.com/office/powerpoint/2010/main" val="1146295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BC3BF7A-F77D-2E47-B2AB-365D70E9B5A6}" type="slidenum">
              <a:rPr lang="en-US">
                <a:solidFill>
                  <a:srgbClr val="000000"/>
                </a:solidFill>
                <a:latin typeface="Arial" pitchFamily="-1" charset="0"/>
              </a:rPr>
              <a:pPr/>
              <a:t>20</a:t>
            </a:fld>
            <a:endParaRPr lang="en-US">
              <a:solidFill>
                <a:srgbClr val="000000"/>
              </a:solidFill>
              <a:latin typeface="Arial" pitchFamily="-1"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smtClean="0"/>
          </a:p>
          <a:p>
            <a:pPr eaLnBrk="1" hangingPunct="1"/>
            <a:endParaRPr lang="en-US" dirty="0" smtClean="0">
              <a:latin typeface="Times New Roman" pitchFamily="-1" charset="0"/>
            </a:endParaRPr>
          </a:p>
        </p:txBody>
      </p:sp>
    </p:spTree>
    <p:extLst>
      <p:ext uri="{BB962C8B-B14F-4D97-AF65-F5344CB8AC3E}">
        <p14:creationId xmlns:p14="http://schemas.microsoft.com/office/powerpoint/2010/main" val="1163910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Emphasis tier 1!!</a:t>
            </a:r>
            <a:endParaRPr lang="en-US" dirty="0" smtClean="0"/>
          </a:p>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21</a:t>
            </a:fld>
            <a:endParaRPr lang="en-US"/>
          </a:p>
        </p:txBody>
      </p:sp>
    </p:spTree>
    <p:extLst>
      <p:ext uri="{BB962C8B-B14F-4D97-AF65-F5344CB8AC3E}">
        <p14:creationId xmlns:p14="http://schemas.microsoft.com/office/powerpoint/2010/main" val="2452030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E0EEC8B-33CA-6745-BBE1-65C7940A6207}" type="slidenum">
              <a:rPr lang="en-US"/>
              <a:pPr/>
              <a:t>22</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p>
          <a:p>
            <a:endParaRPr lang="en-US" baseline="0" dirty="0" smtClean="0"/>
          </a:p>
          <a:p>
            <a:r>
              <a:rPr lang="en-US" baseline="0" dirty="0" smtClean="0"/>
              <a:t>Are folks comfortable with who is on their team? Student voice? Parents? Administrators?</a:t>
            </a:r>
            <a:endParaRPr lang="en-US" dirty="0"/>
          </a:p>
        </p:txBody>
      </p:sp>
    </p:spTree>
    <p:extLst>
      <p:ext uri="{BB962C8B-B14F-4D97-AF65-F5344CB8AC3E}">
        <p14:creationId xmlns:p14="http://schemas.microsoft.com/office/powerpoint/2010/main" val="761903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running regular team meetings,</a:t>
            </a:r>
            <a:r>
              <a:rPr lang="en-US" baseline="0" dirty="0" smtClean="0"/>
              <a:t> how many are comfortable facilitating tem meetings? </a:t>
            </a:r>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23</a:t>
            </a:fld>
            <a:endParaRPr lang="en-US"/>
          </a:p>
        </p:txBody>
      </p:sp>
    </p:spTree>
    <p:extLst>
      <p:ext uri="{BB962C8B-B14F-4D97-AF65-F5344CB8AC3E}">
        <p14:creationId xmlns:p14="http://schemas.microsoft.com/office/powerpoint/2010/main" val="3401019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coach this is not all your job!! You can make</a:t>
            </a:r>
            <a:r>
              <a:rPr lang="en-US" baseline="0" dirty="0" smtClean="0"/>
              <a:t> sure it happens but delegate!</a:t>
            </a:r>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26</a:t>
            </a:fld>
            <a:endParaRPr lang="en-US"/>
          </a:p>
        </p:txBody>
      </p:sp>
    </p:spTree>
    <p:extLst>
      <p:ext uri="{BB962C8B-B14F-4D97-AF65-F5344CB8AC3E}">
        <p14:creationId xmlns:p14="http://schemas.microsoft.com/office/powerpoint/2010/main" val="706618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Help them tie this to where they are</a:t>
            </a:r>
            <a:r>
              <a:rPr lang="en-US" baseline="0" dirty="0" smtClean="0"/>
              <a:t> in their implementation . I give us a heads up if there are topics we should be aware of. </a:t>
            </a:r>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2</a:t>
            </a:fld>
            <a:endParaRPr lang="en-US"/>
          </a:p>
        </p:txBody>
      </p:sp>
    </p:spTree>
    <p:extLst>
      <p:ext uri="{BB962C8B-B14F-4D97-AF65-F5344CB8AC3E}">
        <p14:creationId xmlns:p14="http://schemas.microsoft.com/office/powerpoint/2010/main" val="3509550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smtClean="0"/>
          </a:p>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27</a:t>
            </a:fld>
            <a:endParaRPr lang="en-US"/>
          </a:p>
        </p:txBody>
      </p:sp>
    </p:spTree>
    <p:extLst>
      <p:ext uri="{BB962C8B-B14F-4D97-AF65-F5344CB8AC3E}">
        <p14:creationId xmlns:p14="http://schemas.microsoft.com/office/powerpoint/2010/main" val="2170264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smtClean="0"/>
          </a:p>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28</a:t>
            </a:fld>
            <a:endParaRPr lang="en-US"/>
          </a:p>
        </p:txBody>
      </p:sp>
    </p:spTree>
    <p:extLst>
      <p:ext uri="{BB962C8B-B14F-4D97-AF65-F5344CB8AC3E}">
        <p14:creationId xmlns:p14="http://schemas.microsoft.com/office/powerpoint/2010/main" val="2170264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smtClean="0"/>
          </a:p>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29</a:t>
            </a:fld>
            <a:endParaRPr lang="en-US"/>
          </a:p>
        </p:txBody>
      </p:sp>
    </p:spTree>
    <p:extLst>
      <p:ext uri="{BB962C8B-B14F-4D97-AF65-F5344CB8AC3E}">
        <p14:creationId xmlns:p14="http://schemas.microsoft.com/office/powerpoint/2010/main" val="2170264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30</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smtClean="0">
                <a:latin typeface="Arial" pitchFamily="-1" charset="0"/>
              </a:rPr>
              <a:t>9:20</a:t>
            </a:r>
            <a:endParaRPr lang="en-US" dirty="0">
              <a:latin typeface="Arial" pitchFamily="-1" charset="0"/>
            </a:endParaRPr>
          </a:p>
        </p:txBody>
      </p:sp>
    </p:spTree>
    <p:extLst>
      <p:ext uri="{BB962C8B-B14F-4D97-AF65-F5344CB8AC3E}">
        <p14:creationId xmlns:p14="http://schemas.microsoft.com/office/powerpoint/2010/main" val="1656614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32</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smtClean="0">
                <a:latin typeface="Arial" pitchFamily="-1" charset="0"/>
              </a:rPr>
              <a:t>9</a:t>
            </a:r>
            <a:r>
              <a:rPr lang="en-US" smtClean="0">
                <a:latin typeface="Arial" pitchFamily="-1" charset="0"/>
              </a:rPr>
              <a:t>:44</a:t>
            </a:r>
            <a:endParaRPr lang="en-US" dirty="0">
              <a:latin typeface="Arial" pitchFamily="-1" charset="0"/>
            </a:endParaRPr>
          </a:p>
        </p:txBody>
      </p:sp>
    </p:spTree>
    <p:extLst>
      <p:ext uri="{BB962C8B-B14F-4D97-AF65-F5344CB8AC3E}">
        <p14:creationId xmlns:p14="http://schemas.microsoft.com/office/powerpoint/2010/main" val="587342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7CB922-8EB1-6C4F-9B59-498D676755F8}" type="slidenum">
              <a:rPr lang="en-US" smtClean="0"/>
              <a:pPr>
                <a:defRPr/>
              </a:pPr>
              <a:t>37</a:t>
            </a:fld>
            <a:endParaRPr lang="en-US"/>
          </a:p>
        </p:txBody>
      </p:sp>
    </p:spTree>
    <p:extLst>
      <p:ext uri="{BB962C8B-B14F-4D97-AF65-F5344CB8AC3E}">
        <p14:creationId xmlns:p14="http://schemas.microsoft.com/office/powerpoint/2010/main" val="737286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7CB922-8EB1-6C4F-9B59-498D676755F8}" type="slidenum">
              <a:rPr lang="en-US" smtClean="0"/>
              <a:pPr>
                <a:defRPr/>
              </a:pPr>
              <a:t>38</a:t>
            </a:fld>
            <a:endParaRPr lang="en-US"/>
          </a:p>
        </p:txBody>
      </p:sp>
    </p:spTree>
    <p:extLst>
      <p:ext uri="{BB962C8B-B14F-4D97-AF65-F5344CB8AC3E}">
        <p14:creationId xmlns:p14="http://schemas.microsoft.com/office/powerpoint/2010/main" val="737286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7CB922-8EB1-6C4F-9B59-498D676755F8}" type="slidenum">
              <a:rPr lang="en-US" smtClean="0"/>
              <a:pPr>
                <a:defRPr/>
              </a:pPr>
              <a:t>40</a:t>
            </a:fld>
            <a:endParaRPr lang="en-US"/>
          </a:p>
        </p:txBody>
      </p:sp>
    </p:spTree>
    <p:extLst>
      <p:ext uri="{BB962C8B-B14F-4D97-AF65-F5344CB8AC3E}">
        <p14:creationId xmlns:p14="http://schemas.microsoft.com/office/powerpoint/2010/main" val="7372864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7CB922-8EB1-6C4F-9B59-498D676755F8}" type="slidenum">
              <a:rPr lang="en-US" smtClean="0"/>
              <a:pPr>
                <a:defRPr/>
              </a:pPr>
              <a:t>41</a:t>
            </a:fld>
            <a:endParaRPr lang="en-US"/>
          </a:p>
        </p:txBody>
      </p:sp>
    </p:spTree>
    <p:extLst>
      <p:ext uri="{BB962C8B-B14F-4D97-AF65-F5344CB8AC3E}">
        <p14:creationId xmlns:p14="http://schemas.microsoft.com/office/powerpoint/2010/main" val="737286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7CB922-8EB1-6C4F-9B59-498D676755F8}" type="slidenum">
              <a:rPr lang="en-US" smtClean="0"/>
              <a:pPr>
                <a:defRPr/>
              </a:pPr>
              <a:t>42</a:t>
            </a:fld>
            <a:endParaRPr lang="en-US"/>
          </a:p>
        </p:txBody>
      </p:sp>
    </p:spTree>
    <p:extLst>
      <p:ext uri="{BB962C8B-B14F-4D97-AF65-F5344CB8AC3E}">
        <p14:creationId xmlns:p14="http://schemas.microsoft.com/office/powerpoint/2010/main" val="737286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8A3A8AA-6ACE-AE42-A9F6-8D864995452C}" type="slidenum">
              <a:rPr lang="en-US"/>
              <a:pPr/>
              <a:t>3</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latin typeface="Arial" pitchFamily="-1" charset="0"/>
                <a:ea typeface="ＭＳ Ｐゴシック" pitchFamily="-108" charset="-128"/>
                <a:cs typeface="ＭＳ Ｐゴシック" pitchFamily="-108" charset="-128"/>
              </a:rPr>
              <a:t>We really want to hear how this is going. It</a:t>
            </a:r>
            <a:r>
              <a:rPr lang="en-US" baseline="0" dirty="0" smtClean="0">
                <a:latin typeface="Arial" pitchFamily="-1" charset="0"/>
                <a:ea typeface="ＭＳ Ｐゴシック" pitchFamily="-108" charset="-128"/>
                <a:cs typeface="ＭＳ Ｐゴシック" pitchFamily="-108" charset="-128"/>
              </a:rPr>
              <a:t> can be an awkward role and we want to help it feel more comfortable. </a:t>
            </a:r>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4111995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smtClean="0"/>
          </a:p>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43</a:t>
            </a:fld>
            <a:endParaRPr lang="en-US"/>
          </a:p>
        </p:txBody>
      </p:sp>
    </p:spTree>
    <p:extLst>
      <p:ext uri="{BB962C8B-B14F-4D97-AF65-F5344CB8AC3E}">
        <p14:creationId xmlns:p14="http://schemas.microsoft.com/office/powerpoint/2010/main" val="2170264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smtClean="0"/>
          </a:p>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44</a:t>
            </a:fld>
            <a:endParaRPr lang="en-US"/>
          </a:p>
        </p:txBody>
      </p:sp>
    </p:spTree>
    <p:extLst>
      <p:ext uri="{BB962C8B-B14F-4D97-AF65-F5344CB8AC3E}">
        <p14:creationId xmlns:p14="http://schemas.microsoft.com/office/powerpoint/2010/main" val="2170264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45</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9229645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Annimation</a:t>
            </a:r>
            <a:r>
              <a:rPr lang="en-US" dirty="0" smtClean="0"/>
              <a:t> is out of order on this slide- I fixed on my computer but check on yours</a:t>
            </a:r>
            <a:endParaRPr lang="en-US" dirty="0"/>
          </a:p>
        </p:txBody>
      </p:sp>
      <p:sp>
        <p:nvSpPr>
          <p:cNvPr id="4" name="Slide Number Placeholder 3"/>
          <p:cNvSpPr>
            <a:spLocks noGrp="1"/>
          </p:cNvSpPr>
          <p:nvPr>
            <p:ph type="sldNum" sz="quarter" idx="10"/>
          </p:nvPr>
        </p:nvSpPr>
        <p:spPr/>
        <p:txBody>
          <a:bodyPr/>
          <a:lstStyle/>
          <a:p>
            <a:pPr>
              <a:defRPr/>
            </a:pPr>
            <a:fld id="{707CB922-8EB1-6C4F-9B59-498D676755F8}" type="slidenum">
              <a:rPr lang="en-US" smtClean="0"/>
              <a:pPr>
                <a:defRPr/>
              </a:pPr>
              <a:t>47</a:t>
            </a:fld>
            <a:endParaRPr lang="en-US"/>
          </a:p>
        </p:txBody>
      </p:sp>
    </p:spTree>
    <p:extLst>
      <p:ext uri="{BB962C8B-B14F-4D97-AF65-F5344CB8AC3E}">
        <p14:creationId xmlns:p14="http://schemas.microsoft.com/office/powerpoint/2010/main" val="737286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Annimation</a:t>
            </a:r>
            <a:r>
              <a:rPr lang="en-US" dirty="0" smtClean="0"/>
              <a:t> is out of order on this slide- I fixed on my computer but check on yours</a:t>
            </a:r>
            <a:endParaRPr lang="en-US" dirty="0"/>
          </a:p>
        </p:txBody>
      </p:sp>
      <p:sp>
        <p:nvSpPr>
          <p:cNvPr id="4" name="Slide Number Placeholder 3"/>
          <p:cNvSpPr>
            <a:spLocks noGrp="1"/>
          </p:cNvSpPr>
          <p:nvPr>
            <p:ph type="sldNum" sz="quarter" idx="10"/>
          </p:nvPr>
        </p:nvSpPr>
        <p:spPr/>
        <p:txBody>
          <a:bodyPr/>
          <a:lstStyle/>
          <a:p>
            <a:pPr>
              <a:defRPr/>
            </a:pPr>
            <a:fld id="{707CB922-8EB1-6C4F-9B59-498D676755F8}" type="slidenum">
              <a:rPr lang="en-US" smtClean="0"/>
              <a:pPr>
                <a:defRPr/>
              </a:pPr>
              <a:t>48</a:t>
            </a:fld>
            <a:endParaRPr lang="en-US"/>
          </a:p>
        </p:txBody>
      </p:sp>
    </p:spTree>
    <p:extLst>
      <p:ext uri="{BB962C8B-B14F-4D97-AF65-F5344CB8AC3E}">
        <p14:creationId xmlns:p14="http://schemas.microsoft.com/office/powerpoint/2010/main" val="737286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Annimation</a:t>
            </a:r>
            <a:r>
              <a:rPr lang="en-US" dirty="0" smtClean="0"/>
              <a:t> is out of order on this slide- I fixed on my computer but check on yours</a:t>
            </a:r>
            <a:endParaRPr lang="en-US" dirty="0"/>
          </a:p>
        </p:txBody>
      </p:sp>
      <p:sp>
        <p:nvSpPr>
          <p:cNvPr id="4" name="Slide Number Placeholder 3"/>
          <p:cNvSpPr>
            <a:spLocks noGrp="1"/>
          </p:cNvSpPr>
          <p:nvPr>
            <p:ph type="sldNum" sz="quarter" idx="10"/>
          </p:nvPr>
        </p:nvSpPr>
        <p:spPr/>
        <p:txBody>
          <a:bodyPr/>
          <a:lstStyle/>
          <a:p>
            <a:pPr>
              <a:defRPr/>
            </a:pPr>
            <a:fld id="{707CB922-8EB1-6C4F-9B59-498D676755F8}" type="slidenum">
              <a:rPr lang="en-US" smtClean="0"/>
              <a:pPr>
                <a:defRPr/>
              </a:pPr>
              <a:t>49</a:t>
            </a:fld>
            <a:endParaRPr lang="en-US"/>
          </a:p>
        </p:txBody>
      </p:sp>
    </p:spTree>
    <p:extLst>
      <p:ext uri="{BB962C8B-B14F-4D97-AF65-F5344CB8AC3E}">
        <p14:creationId xmlns:p14="http://schemas.microsoft.com/office/powerpoint/2010/main" val="737286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smtClean="0"/>
          </a:p>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50</a:t>
            </a:fld>
            <a:endParaRPr lang="en-US"/>
          </a:p>
        </p:txBody>
      </p:sp>
    </p:spTree>
    <p:extLst>
      <p:ext uri="{BB962C8B-B14F-4D97-AF65-F5344CB8AC3E}">
        <p14:creationId xmlns:p14="http://schemas.microsoft.com/office/powerpoint/2010/main" val="2170264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smtClean="0"/>
          </a:p>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51</a:t>
            </a:fld>
            <a:endParaRPr lang="en-US"/>
          </a:p>
        </p:txBody>
      </p:sp>
    </p:spTree>
    <p:extLst>
      <p:ext uri="{BB962C8B-B14F-4D97-AF65-F5344CB8AC3E}">
        <p14:creationId xmlns:p14="http://schemas.microsoft.com/office/powerpoint/2010/main" val="2170264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52</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663307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8A3A8AA-6ACE-AE42-A9F6-8D864995452C}" type="slidenum">
              <a:rPr lang="en-US"/>
              <a:pPr/>
              <a:t>56</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29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27652" name="Slide Number Placeholder 3"/>
          <p:cNvSpPr>
            <a:spLocks noGrp="1"/>
          </p:cNvSpPr>
          <p:nvPr>
            <p:ph type="sldNum" sz="quarter" idx="5"/>
          </p:nvPr>
        </p:nvSpPr>
        <p:spPr>
          <a:noFill/>
        </p:spPr>
        <p:txBody>
          <a:bodyPr/>
          <a:lstStyle/>
          <a:p>
            <a:fld id="{71426384-DA04-9147-BD2C-A7E4A3624BF2}" type="slidenum">
              <a:rPr lang="en-US"/>
              <a:pPr/>
              <a:t>4</a:t>
            </a:fld>
            <a:endParaRPr lang="en-US"/>
          </a:p>
        </p:txBody>
      </p:sp>
    </p:spTree>
    <p:extLst>
      <p:ext uri="{BB962C8B-B14F-4D97-AF65-F5344CB8AC3E}">
        <p14:creationId xmlns:p14="http://schemas.microsoft.com/office/powerpoint/2010/main" val="1221136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4D256991-EE41-4442-82EC-649F51317D1A}" type="slidenum">
              <a:rPr lang="en-US"/>
              <a:pPr/>
              <a:t>58</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244485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pPr eaLnBrk="1" hangingPunct="1"/>
            <a:endParaRPr lang="en-US" smtClean="0">
              <a:latin typeface="Times New Roman" pitchFamily="-1" charset="0"/>
            </a:endParaRPr>
          </a:p>
        </p:txBody>
      </p:sp>
      <p:sp>
        <p:nvSpPr>
          <p:cNvPr id="72708" name="Slide Number Placeholder 3"/>
          <p:cNvSpPr>
            <a:spLocks noGrp="1"/>
          </p:cNvSpPr>
          <p:nvPr>
            <p:ph type="sldNum" sz="quarter" idx="5"/>
          </p:nvPr>
        </p:nvSpPr>
        <p:spPr>
          <a:noFill/>
        </p:spPr>
        <p:txBody>
          <a:bodyPr/>
          <a:lstStyle/>
          <a:p>
            <a:fld id="{7C5D05D8-B66F-7B49-8477-0AD98B6BFBC0}" type="slidenum">
              <a:rPr lang="en-US">
                <a:latin typeface="Arial" pitchFamily="-1" charset="0"/>
              </a:rPr>
              <a:pPr/>
              <a:t>60</a:t>
            </a:fld>
            <a:endParaRPr lang="en-US">
              <a:latin typeface="Arial" pitchFamily="-1" charset="0"/>
            </a:endParaRPr>
          </a:p>
        </p:txBody>
      </p:sp>
    </p:spTree>
    <p:extLst>
      <p:ext uri="{BB962C8B-B14F-4D97-AF65-F5344CB8AC3E}">
        <p14:creationId xmlns:p14="http://schemas.microsoft.com/office/powerpoint/2010/main" val="17594615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B6DECEC3-9BE2-9B45-8422-8C1FC5449E2A}" type="slidenum">
              <a:rPr lang="en-US">
                <a:solidFill>
                  <a:srgbClr val="000000"/>
                </a:solidFill>
                <a:latin typeface="Calibri" pitchFamily="34" charset="0"/>
              </a:rPr>
              <a:pPr/>
              <a:t>61</a:t>
            </a:fld>
            <a:endParaRPr lang="en-US">
              <a:solidFill>
                <a:srgbClr val="000000"/>
              </a:solidFill>
              <a:latin typeface="Calibri"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08" charset="-128"/>
                <a:cs typeface="ＭＳ Ｐゴシック" pitchFamily="-108" charset="-128"/>
              </a:rPr>
              <a:t>1. Somewhat redundant with previous slides, however, nice to tie in family/community etc </a:t>
            </a:r>
          </a:p>
        </p:txBody>
      </p:sp>
    </p:spTree>
    <p:extLst>
      <p:ext uri="{BB962C8B-B14F-4D97-AF65-F5344CB8AC3E}">
        <p14:creationId xmlns:p14="http://schemas.microsoft.com/office/powerpoint/2010/main" val="4212079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3000" dirty="0" smtClean="0">
                <a:latin typeface="Britannic Bold" pitchFamily="-108" charset="0"/>
              </a:rPr>
              <a:t>Use data</a:t>
            </a:r>
          </a:p>
          <a:p>
            <a:pPr lvl="1" eaLnBrk="1" hangingPunct="1"/>
            <a:r>
              <a:rPr lang="en-US" sz="2600" dirty="0" smtClean="0">
                <a:latin typeface="Britannic Bold" pitchFamily="-108" charset="0"/>
              </a:rPr>
              <a:t>Focus on outcomes: Academic &amp; behavior success</a:t>
            </a:r>
          </a:p>
          <a:p>
            <a:pPr lvl="1" eaLnBrk="1" hangingPunct="1"/>
            <a:r>
              <a:rPr lang="en-US" sz="2600" dirty="0" smtClean="0">
                <a:latin typeface="Britannic Bold" pitchFamily="-108" charset="0"/>
              </a:rPr>
              <a:t>On-going evaluation</a:t>
            </a:r>
          </a:p>
          <a:p>
            <a:pPr eaLnBrk="1" hangingPunct="1"/>
            <a:r>
              <a:rPr lang="en-US" sz="3000" dirty="0" smtClean="0">
                <a:latin typeface="Britannic Bold" pitchFamily="-108" charset="0"/>
              </a:rPr>
              <a:t>Ensure cultural and contextual fit</a:t>
            </a:r>
          </a:p>
          <a:p>
            <a:pPr eaLnBrk="1" hangingPunct="1"/>
            <a:r>
              <a:rPr lang="en-US" sz="3000" dirty="0" smtClean="0">
                <a:latin typeface="Britannic Bold" pitchFamily="-108" charset="0"/>
              </a:rPr>
              <a:t>Invest in systems</a:t>
            </a:r>
          </a:p>
          <a:p>
            <a:pPr eaLnBrk="1" hangingPunct="1"/>
            <a:r>
              <a:rPr lang="en-US" sz="3000" dirty="0" smtClean="0">
                <a:latin typeface="Britannic Bold" pitchFamily="-108" charset="0"/>
              </a:rPr>
              <a:t>Organize research-validated practices within a continuum</a:t>
            </a:r>
          </a:p>
          <a:p>
            <a:pPr lvl="1" eaLnBrk="1" hangingPunct="1"/>
            <a:r>
              <a:rPr lang="en-US" sz="2600" dirty="0" smtClean="0">
                <a:latin typeface="Britannic Bold" pitchFamily="-108" charset="0"/>
              </a:rPr>
              <a:t>Instructional &amp; preventative approach</a:t>
            </a:r>
          </a:p>
          <a:p>
            <a:pPr lvl="1" eaLnBrk="1" hangingPunct="1"/>
            <a:r>
              <a:rPr lang="en-US" sz="2600" dirty="0" smtClean="0">
                <a:latin typeface="Britannic Bold" pitchFamily="-108" charset="0"/>
              </a:rPr>
              <a:t>Integration</a:t>
            </a:r>
          </a:p>
          <a:p>
            <a:pPr lvl="1" eaLnBrk="1" hangingPunct="1"/>
            <a:r>
              <a:rPr lang="en-US" sz="2600" dirty="0" smtClean="0">
                <a:latin typeface="Britannic Bold" pitchFamily="-108" charset="0"/>
              </a:rPr>
              <a:t>Tier 1 for all</a:t>
            </a:r>
          </a:p>
          <a:p>
            <a:pPr eaLnBrk="1" hangingPunct="1"/>
            <a:endParaRPr lang="en-US" dirty="0" smtClean="0">
              <a:latin typeface="Times New Roman" pitchFamily="-1" charset="0"/>
            </a:endParaRPr>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62</a:t>
            </a:fld>
            <a:endParaRPr lang="en-US"/>
          </a:p>
        </p:txBody>
      </p:sp>
    </p:spTree>
    <p:extLst>
      <p:ext uri="{BB962C8B-B14F-4D97-AF65-F5344CB8AC3E}">
        <p14:creationId xmlns:p14="http://schemas.microsoft.com/office/powerpoint/2010/main" val="11462955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endParaRPr lang="en-US">
              <a:latin typeface="Arial" pitchFamily="-83" charset="0"/>
              <a:ea typeface="ＭＳ Ｐゴシック" pitchFamily="-108" charset="-128"/>
              <a:cs typeface="ＭＳ Ｐゴシック" pitchFamily="-108" charset="-128"/>
            </a:endParaRPr>
          </a:p>
        </p:txBody>
      </p:sp>
      <p:sp>
        <p:nvSpPr>
          <p:cNvPr id="181252" name="Slide Number Placeholder 3"/>
          <p:cNvSpPr>
            <a:spLocks noGrp="1"/>
          </p:cNvSpPr>
          <p:nvPr>
            <p:ph type="sldNum" sz="quarter" idx="5"/>
          </p:nvPr>
        </p:nvSpPr>
        <p:spPr>
          <a:noFill/>
        </p:spPr>
        <p:txBody>
          <a:bodyPr/>
          <a:lstStyle/>
          <a:p>
            <a:fld id="{92D4C6AF-A613-0E4D-8A5A-DD9B1D0FB63E}" type="slidenum">
              <a:rPr lang="en-US"/>
              <a:pPr/>
              <a:t>64</a:t>
            </a:fld>
            <a:endParaRPr lang="en-US"/>
          </a:p>
        </p:txBody>
      </p:sp>
    </p:spTree>
    <p:extLst>
      <p:ext uri="{BB962C8B-B14F-4D97-AF65-F5344CB8AC3E}">
        <p14:creationId xmlns:p14="http://schemas.microsoft.com/office/powerpoint/2010/main" val="8155328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BC3BF7A-F77D-2E47-B2AB-365D70E9B5A6}" type="slidenum">
              <a:rPr lang="en-US">
                <a:solidFill>
                  <a:srgbClr val="000000"/>
                </a:solidFill>
                <a:latin typeface="Arial" pitchFamily="-1" charset="0"/>
              </a:rPr>
              <a:pPr/>
              <a:t>66</a:t>
            </a:fld>
            <a:endParaRPr lang="en-US">
              <a:solidFill>
                <a:srgbClr val="000000"/>
              </a:solidFill>
              <a:latin typeface="Arial" pitchFamily="-1"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latin typeface="Times New Roman" pitchFamily="-1" charset="0"/>
            </a:endParaRPr>
          </a:p>
        </p:txBody>
      </p:sp>
    </p:spTree>
    <p:extLst>
      <p:ext uri="{BB962C8B-B14F-4D97-AF65-F5344CB8AC3E}">
        <p14:creationId xmlns:p14="http://schemas.microsoft.com/office/powerpoint/2010/main" val="1419470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 section numbers, color coding, and structure into</a:t>
            </a:r>
            <a:r>
              <a:rPr lang="en-US" baseline="0" dirty="0" smtClean="0"/>
              <a:t> ppt.</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69</a:t>
            </a:fld>
            <a:endParaRPr lang="en-US"/>
          </a:p>
        </p:txBody>
      </p:sp>
    </p:spTree>
    <p:extLst>
      <p:ext uri="{BB962C8B-B14F-4D97-AF65-F5344CB8AC3E}">
        <p14:creationId xmlns:p14="http://schemas.microsoft.com/office/powerpoint/2010/main" val="34340402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0E286AF4-0E90-0141-A094-44D7289B4779}" type="slidenum">
              <a:rPr lang="en-US"/>
              <a:pPr/>
              <a:t>70</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0045859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E0EEC8B-33CA-6745-BBE1-65C7940A6207}" type="slidenum">
              <a:rPr lang="en-US"/>
              <a:pPr/>
              <a:t>71</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latin typeface="Arial" pitchFamily="-1" charset="0"/>
              </a:rPr>
              <a:t>SAY: </a:t>
            </a:r>
            <a:r>
              <a:rPr lang="en-US" i="1">
                <a:latin typeface="Arial" pitchFamily="-1" charset="0"/>
              </a:rPr>
              <a:t>In general, the implementation of a school-wide PBS approach at the school level is built around five main implementation steps.</a:t>
            </a:r>
            <a:endParaRPr lang="en-US">
              <a:latin typeface="Arial" pitchFamily="-1" charset="0"/>
            </a:endParaRPr>
          </a:p>
          <a:p>
            <a:pPr eaLnBrk="1" hangingPunct="1"/>
            <a:endParaRPr lang="en-US">
              <a:latin typeface="Arial" pitchFamily="-1" charset="0"/>
            </a:endParaRPr>
          </a:p>
        </p:txBody>
      </p:sp>
    </p:spTree>
    <p:extLst>
      <p:ext uri="{BB962C8B-B14F-4D97-AF65-F5344CB8AC3E}">
        <p14:creationId xmlns:p14="http://schemas.microsoft.com/office/powerpoint/2010/main" val="559612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73</a:t>
            </a:fld>
            <a:endParaRPr lang="en-US"/>
          </a:p>
        </p:txBody>
      </p:sp>
    </p:spTree>
    <p:extLst>
      <p:ext uri="{BB962C8B-B14F-4D97-AF65-F5344CB8AC3E}">
        <p14:creationId xmlns:p14="http://schemas.microsoft.com/office/powerpoint/2010/main" val="1570161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57348" name="Slide Number Placeholder 3"/>
          <p:cNvSpPr>
            <a:spLocks noGrp="1"/>
          </p:cNvSpPr>
          <p:nvPr>
            <p:ph type="sldNum" sz="quarter" idx="5"/>
          </p:nvPr>
        </p:nvSpPr>
        <p:spPr>
          <a:noFill/>
        </p:spPr>
        <p:txBody>
          <a:bodyPr/>
          <a:lstStyle/>
          <a:p>
            <a:fld id="{E800DBBF-832F-9044-A6AE-C1F7F93D2EAE}" type="slidenum">
              <a:rPr lang="en-US"/>
              <a:pPr/>
              <a:t>5</a:t>
            </a:fld>
            <a:endParaRPr lang="en-US"/>
          </a:p>
        </p:txBody>
      </p:sp>
    </p:spTree>
    <p:extLst>
      <p:ext uri="{BB962C8B-B14F-4D97-AF65-F5344CB8AC3E}">
        <p14:creationId xmlns:p14="http://schemas.microsoft.com/office/powerpoint/2010/main" val="1459244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74</a:t>
            </a:fld>
            <a:endParaRPr lang="en-US"/>
          </a:p>
        </p:txBody>
      </p:sp>
    </p:spTree>
    <p:extLst>
      <p:ext uri="{BB962C8B-B14F-4D97-AF65-F5344CB8AC3E}">
        <p14:creationId xmlns:p14="http://schemas.microsoft.com/office/powerpoint/2010/main" val="14318308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76</a:t>
            </a:fld>
            <a:endParaRPr lang="en-US"/>
          </a:p>
        </p:txBody>
      </p:sp>
    </p:spTree>
    <p:extLst>
      <p:ext uri="{BB962C8B-B14F-4D97-AF65-F5344CB8AC3E}">
        <p14:creationId xmlns:p14="http://schemas.microsoft.com/office/powerpoint/2010/main" val="800871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78</a:t>
            </a:fld>
            <a:endParaRPr lang="en-US"/>
          </a:p>
        </p:txBody>
      </p:sp>
    </p:spTree>
    <p:extLst>
      <p:ext uri="{BB962C8B-B14F-4D97-AF65-F5344CB8AC3E}">
        <p14:creationId xmlns:p14="http://schemas.microsoft.com/office/powerpoint/2010/main" val="17004040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pPr eaLnBrk="1" hangingPunct="1"/>
            <a:endParaRPr lang="en-US" smtClean="0">
              <a:latin typeface="Times New Roman" pitchFamily="-1" charset="0"/>
            </a:endParaRPr>
          </a:p>
        </p:txBody>
      </p:sp>
      <p:sp>
        <p:nvSpPr>
          <p:cNvPr id="183300" name="Slide Number Placeholder 3"/>
          <p:cNvSpPr>
            <a:spLocks noGrp="1"/>
          </p:cNvSpPr>
          <p:nvPr>
            <p:ph type="sldNum" sz="quarter" idx="5"/>
          </p:nvPr>
        </p:nvSpPr>
        <p:spPr>
          <a:noFill/>
        </p:spPr>
        <p:txBody>
          <a:bodyPr/>
          <a:lstStyle/>
          <a:p>
            <a:fld id="{2C2AF163-BACE-EC41-9F3B-D8FB2E81DE5B}" type="slidenum">
              <a:rPr lang="en-US">
                <a:latin typeface="Arial" pitchFamily="-1" charset="0"/>
              </a:rPr>
              <a:pPr/>
              <a:t>79</a:t>
            </a:fld>
            <a:endParaRPr lang="en-US">
              <a:latin typeface="Arial" pitchFamily="-1" charset="0"/>
            </a:endParaRPr>
          </a:p>
        </p:txBody>
      </p:sp>
    </p:spTree>
    <p:extLst>
      <p:ext uri="{BB962C8B-B14F-4D97-AF65-F5344CB8AC3E}">
        <p14:creationId xmlns:p14="http://schemas.microsoft.com/office/powerpoint/2010/main" val="21253054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80</a:t>
            </a:fld>
            <a:endParaRPr lang="en-US"/>
          </a:p>
        </p:txBody>
      </p:sp>
    </p:spTree>
    <p:extLst>
      <p:ext uri="{BB962C8B-B14F-4D97-AF65-F5344CB8AC3E}">
        <p14:creationId xmlns:p14="http://schemas.microsoft.com/office/powerpoint/2010/main" val="913046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B5A8499B-510B-5941-A764-21886516771A}" type="slidenum">
              <a:rPr lang="en-US">
                <a:latin typeface="Arial" pitchFamily="-1" charset="0"/>
              </a:rPr>
              <a:pPr/>
              <a:t>81</a:t>
            </a:fld>
            <a:endParaRPr lang="en-US">
              <a:latin typeface="Arial" pitchFamily="-1"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7991113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82</a:t>
            </a:fld>
            <a:endParaRPr lang="en-US"/>
          </a:p>
        </p:txBody>
      </p:sp>
    </p:spTree>
    <p:extLst>
      <p:ext uri="{BB962C8B-B14F-4D97-AF65-F5344CB8AC3E}">
        <p14:creationId xmlns:p14="http://schemas.microsoft.com/office/powerpoint/2010/main" val="10944911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83</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08" charset="-128"/>
                <a:cs typeface="ＭＳ Ｐゴシック" pitchFamily="-108" charset="-128"/>
              </a:rPr>
              <a:t>Sarah</a:t>
            </a:r>
          </a:p>
        </p:txBody>
      </p:sp>
    </p:spTree>
    <p:extLst>
      <p:ext uri="{BB962C8B-B14F-4D97-AF65-F5344CB8AC3E}">
        <p14:creationId xmlns:p14="http://schemas.microsoft.com/office/powerpoint/2010/main" val="26863243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CA2EA215-562E-BA47-A405-E5FE724E77DE}" type="slidenum">
              <a:rPr lang="en-US"/>
              <a:pPr/>
              <a:t>87</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xfrm>
            <a:off x="914400" y="4343400"/>
            <a:ext cx="5029200" cy="4113213"/>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6699952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F28FCB6B-AFD3-3C43-B1CD-3E91718DE84A}" type="slidenum">
              <a:rPr lang="en-US"/>
              <a:pPr/>
              <a:t>89</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41747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solidFill>
                  <a:srgbClr val="000000"/>
                </a:solidFill>
                <a:latin typeface="Arial" pitchFamily="-1" charset="0"/>
              </a:rPr>
              <a:pPr/>
              <a:t>6</a:t>
            </a:fld>
            <a:endParaRPr lang="en-US">
              <a:solidFill>
                <a:srgbClr val="000000"/>
              </a:solidFill>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1100232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BADB7C96-9A96-944B-9004-87FC35ED3F28}" type="slidenum">
              <a:rPr lang="en-US"/>
              <a:pPr/>
              <a:t>91</a:t>
            </a:fld>
            <a:endParaRPr 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001425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92</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08" charset="-128"/>
                <a:cs typeface="ＭＳ Ｐゴシック" pitchFamily="-108" charset="-128"/>
              </a:rPr>
              <a:t>Sarah</a:t>
            </a:r>
          </a:p>
        </p:txBody>
      </p:sp>
    </p:spTree>
    <p:extLst>
      <p:ext uri="{BB962C8B-B14F-4D97-AF65-F5344CB8AC3E}">
        <p14:creationId xmlns:p14="http://schemas.microsoft.com/office/powerpoint/2010/main" val="26863243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r>
              <a:rPr lang="en-US">
                <a:latin typeface="Arial" pitchFamily="-1" charset="0"/>
                <a:ea typeface="ＭＳ Ｐゴシック" pitchFamily="-108" charset="-128"/>
                <a:cs typeface="ＭＳ Ｐゴシック" pitchFamily="-108" charset="-128"/>
              </a:rPr>
              <a:t>1. I added this slide too—what do you think? </a:t>
            </a:r>
          </a:p>
        </p:txBody>
      </p:sp>
      <p:sp>
        <p:nvSpPr>
          <p:cNvPr id="138244" name="Slide Number Placeholder 3"/>
          <p:cNvSpPr>
            <a:spLocks noGrp="1"/>
          </p:cNvSpPr>
          <p:nvPr>
            <p:ph type="sldNum" sz="quarter" idx="5"/>
          </p:nvPr>
        </p:nvSpPr>
        <p:spPr>
          <a:noFill/>
        </p:spPr>
        <p:txBody>
          <a:bodyPr/>
          <a:lstStyle/>
          <a:p>
            <a:fld id="{36AF4387-EA0E-CE42-9B75-4BEF7C48DCA0}" type="slidenum">
              <a:rPr lang="en-US"/>
              <a:pPr/>
              <a:t>94</a:t>
            </a:fld>
            <a:endParaRPr lang="en-US"/>
          </a:p>
        </p:txBody>
      </p:sp>
    </p:spTree>
    <p:extLst>
      <p:ext uri="{BB962C8B-B14F-4D97-AF65-F5344CB8AC3E}">
        <p14:creationId xmlns:p14="http://schemas.microsoft.com/office/powerpoint/2010/main" val="18787775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95</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08" charset="-128"/>
                <a:cs typeface="ＭＳ Ｐゴシック" pitchFamily="-108" charset="-128"/>
              </a:rPr>
              <a:t>Sarah</a:t>
            </a:r>
          </a:p>
        </p:txBody>
      </p:sp>
    </p:spTree>
    <p:extLst>
      <p:ext uri="{BB962C8B-B14F-4D97-AF65-F5344CB8AC3E}">
        <p14:creationId xmlns:p14="http://schemas.microsoft.com/office/powerpoint/2010/main" val="26863243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ln/>
        </p:spPr>
      </p:sp>
      <p:sp>
        <p:nvSpPr>
          <p:cNvPr id="48131" name="Notes Placeholder 2"/>
          <p:cNvSpPr>
            <a:spLocks noGrp="1"/>
          </p:cNvSpPr>
          <p:nvPr>
            <p:ph type="body" idx="1"/>
          </p:nvPr>
        </p:nvSpPr>
        <p:spPr>
          <a:noFill/>
          <a:ln/>
        </p:spPr>
        <p:txBody>
          <a:bodyPr/>
          <a:lstStyle/>
          <a:p>
            <a:r>
              <a:rPr lang="en-US" sz="1000" dirty="0" smtClean="0">
                <a:latin typeface="Arial" pitchFamily="-83" charset="0"/>
                <a:ea typeface="ＭＳ Ｐゴシック" pitchFamily="-108" charset="-128"/>
                <a:cs typeface="ＭＳ Ｐゴシック" pitchFamily="-108" charset="-128"/>
              </a:rPr>
              <a:t>Explicitly teaching social skills school-wide: Using a matrix to guide instruction.  Intervention in School and Clinic, 47, 259-266. </a:t>
            </a:r>
            <a:r>
              <a:rPr lang="en-US" sz="1000" dirty="0" err="1" smtClean="0">
                <a:solidFill>
                  <a:srgbClr val="333300"/>
                </a:solidFill>
                <a:latin typeface="Arial" pitchFamily="-83" charset="0"/>
                <a:ea typeface="ＭＳ Ｐゴシック" pitchFamily="-108" charset="-128"/>
                <a:cs typeface="ＭＳ Ｐゴシック" pitchFamily="-108" charset="-128"/>
              </a:rPr>
              <a:t>doi</a:t>
            </a:r>
            <a:r>
              <a:rPr lang="en-US" sz="1000" dirty="0" smtClean="0">
                <a:solidFill>
                  <a:srgbClr val="333300"/>
                </a:solidFill>
                <a:latin typeface="Arial" pitchFamily="-83" charset="0"/>
                <a:ea typeface="ＭＳ Ｐゴシック" pitchFamily="-108" charset="-128"/>
                <a:cs typeface="ＭＳ Ｐゴシック" pitchFamily="-108" charset="-128"/>
              </a:rPr>
              <a:t>: 10.1177/1053451211430121</a:t>
            </a:r>
          </a:p>
          <a:p>
            <a:endParaRPr lang="en-US" sz="1000" dirty="0" smtClean="0">
              <a:solidFill>
                <a:srgbClr val="333300"/>
              </a:solidFill>
              <a:latin typeface="Arial" pitchFamily="-83" charset="0"/>
              <a:ea typeface="ＭＳ Ｐゴシック" pitchFamily="-108" charset="-128"/>
              <a:cs typeface="ＭＳ Ｐゴシック" pitchFamily="-108" charset="-128"/>
            </a:endParaRPr>
          </a:p>
          <a:p>
            <a:r>
              <a:rPr lang="en-US" sz="1000" dirty="0" smtClean="0">
                <a:solidFill>
                  <a:srgbClr val="333300"/>
                </a:solidFill>
                <a:latin typeface="Arial" pitchFamily="-83" charset="0"/>
                <a:ea typeface="ＭＳ Ｐゴシック" pitchFamily="-108" charset="-128"/>
                <a:cs typeface="ＭＳ Ｐゴシック" pitchFamily="-108" charset="-128"/>
              </a:rPr>
              <a:t>The last authors were folks from the central MA cohort of PBIS schools we trained!!!!!</a:t>
            </a:r>
          </a:p>
          <a:p>
            <a:endParaRPr lang="en-US" dirty="0" smtClean="0">
              <a:latin typeface="Arial" pitchFamily="-83" charset="0"/>
              <a:ea typeface="ＭＳ Ｐゴシック" pitchFamily="-108" charset="-128"/>
              <a:cs typeface="ＭＳ Ｐゴシック" pitchFamily="-108" charset="-128"/>
            </a:endParaRPr>
          </a:p>
        </p:txBody>
      </p:sp>
      <p:sp>
        <p:nvSpPr>
          <p:cNvPr id="48132" name="Slide Number Placeholder 3"/>
          <p:cNvSpPr>
            <a:spLocks noGrp="1"/>
          </p:cNvSpPr>
          <p:nvPr>
            <p:ph type="sldNum" sz="quarter" idx="5"/>
          </p:nvPr>
        </p:nvSpPr>
        <p:spPr>
          <a:noFill/>
        </p:spPr>
        <p:txBody>
          <a:bodyPr/>
          <a:lstStyle/>
          <a:p>
            <a:fld id="{79C669A0-F141-924F-A964-619E14B1D41F}" type="slidenum">
              <a:rPr lang="en-US" smtClean="0">
                <a:latin typeface="Arial" pitchFamily="-83" charset="0"/>
                <a:ea typeface="ＭＳ Ｐゴシック" pitchFamily="-108" charset="-128"/>
                <a:cs typeface="ＭＳ Ｐゴシック" pitchFamily="-108" charset="-128"/>
              </a:rPr>
              <a:pPr/>
              <a:t>96</a:t>
            </a:fld>
            <a:endParaRPr lang="en-US" smtClean="0">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5720911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97</a:t>
            </a:fld>
            <a:endParaRPr lang="en-US"/>
          </a:p>
        </p:txBody>
      </p:sp>
    </p:spTree>
    <p:extLst>
      <p:ext uri="{BB962C8B-B14F-4D97-AF65-F5344CB8AC3E}">
        <p14:creationId xmlns:p14="http://schemas.microsoft.com/office/powerpoint/2010/main" val="1864282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23AC9AF2-F1A4-DA4C-BC7C-B8F326A5CB20}" type="slidenum">
              <a:rPr lang="en-US"/>
              <a:pPr/>
              <a:t>98</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atin typeface="Arial" pitchFamily="-1" charset="0"/>
                <a:ea typeface="ＭＳ Ｐゴシック" pitchFamily="-108" charset="-128"/>
                <a:cs typeface="ＭＳ Ｐゴシック" pitchFamily="-108" charset="-128"/>
              </a:rPr>
              <a:t>Sarah</a:t>
            </a:r>
          </a:p>
        </p:txBody>
      </p:sp>
    </p:spTree>
    <p:extLst>
      <p:ext uri="{BB962C8B-B14F-4D97-AF65-F5344CB8AC3E}">
        <p14:creationId xmlns:p14="http://schemas.microsoft.com/office/powerpoint/2010/main" val="26863243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99</a:t>
            </a:fld>
            <a:endParaRPr lang="en-US"/>
          </a:p>
        </p:txBody>
      </p:sp>
    </p:spTree>
    <p:extLst>
      <p:ext uri="{BB962C8B-B14F-4D97-AF65-F5344CB8AC3E}">
        <p14:creationId xmlns:p14="http://schemas.microsoft.com/office/powerpoint/2010/main" val="14721705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6A5D40C3-D85F-7B47-B2D4-0622AB0129CF}" type="slidenum">
              <a:rPr lang="en-US"/>
              <a:pPr/>
              <a:t>100</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1617292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101</a:t>
            </a:fld>
            <a:endParaRPr lang="en-US"/>
          </a:p>
        </p:txBody>
      </p:sp>
    </p:spTree>
    <p:extLst>
      <p:ext uri="{BB962C8B-B14F-4D97-AF65-F5344CB8AC3E}">
        <p14:creationId xmlns:p14="http://schemas.microsoft.com/office/powerpoint/2010/main" val="841644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57348" name="Slide Number Placeholder 3"/>
          <p:cNvSpPr>
            <a:spLocks noGrp="1"/>
          </p:cNvSpPr>
          <p:nvPr>
            <p:ph type="sldNum" sz="quarter" idx="5"/>
          </p:nvPr>
        </p:nvSpPr>
        <p:spPr>
          <a:noFill/>
        </p:spPr>
        <p:txBody>
          <a:bodyPr/>
          <a:lstStyle/>
          <a:p>
            <a:fld id="{E800DBBF-832F-9044-A6AE-C1F7F93D2EAE}" type="slidenum">
              <a:rPr lang="en-US"/>
              <a:pPr/>
              <a:t>7</a:t>
            </a:fld>
            <a:endParaRPr lang="en-US"/>
          </a:p>
        </p:txBody>
      </p:sp>
    </p:spTree>
    <p:extLst>
      <p:ext uri="{BB962C8B-B14F-4D97-AF65-F5344CB8AC3E}">
        <p14:creationId xmlns:p14="http://schemas.microsoft.com/office/powerpoint/2010/main" val="1252844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36445084-376D-7745-A80C-964C6C2BD05D}" type="slidenum">
              <a:rPr lang="en-US">
                <a:latin typeface="Arial" pitchFamily="-83" charset="0"/>
              </a:rPr>
              <a:pPr/>
              <a:t>102</a:t>
            </a:fld>
            <a:endParaRPr lang="en-US">
              <a:latin typeface="Arial" pitchFamily="-83"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9152463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103</a:t>
            </a:fld>
            <a:endParaRPr lang="en-US"/>
          </a:p>
        </p:txBody>
      </p:sp>
    </p:spTree>
    <p:extLst>
      <p:ext uri="{BB962C8B-B14F-4D97-AF65-F5344CB8AC3E}">
        <p14:creationId xmlns:p14="http://schemas.microsoft.com/office/powerpoint/2010/main" val="15204428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106</a:t>
            </a:fld>
            <a:endParaRPr lang="en-US"/>
          </a:p>
        </p:txBody>
      </p:sp>
    </p:spTree>
    <p:extLst>
      <p:ext uri="{BB962C8B-B14F-4D97-AF65-F5344CB8AC3E}">
        <p14:creationId xmlns:p14="http://schemas.microsoft.com/office/powerpoint/2010/main" val="11743079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2DEE1FA-72D1-BB4F-B014-5F56EDD208B8}" type="slidenum">
              <a:rPr lang="en-US">
                <a:latin typeface="Arial" pitchFamily="-83" charset="0"/>
              </a:rPr>
              <a:pPr/>
              <a:t>107</a:t>
            </a:fld>
            <a:endParaRPr lang="en-US">
              <a:latin typeface="Arial" pitchFamily="-83"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r>
              <a:rPr lang="en-US">
                <a:latin typeface="Arial" pitchFamily="-83" charset="0"/>
                <a:ea typeface="ＭＳ Ｐゴシック" pitchFamily="-108" charset="-128"/>
                <a:cs typeface="ＭＳ Ｐゴシック" pitchFamily="-108" charset="-128"/>
              </a:rPr>
              <a:t>Good sequence on staff acknowledgements…..important one for teams to get</a:t>
            </a:r>
          </a:p>
        </p:txBody>
      </p:sp>
    </p:spTree>
    <p:extLst>
      <p:ext uri="{BB962C8B-B14F-4D97-AF65-F5344CB8AC3E}">
        <p14:creationId xmlns:p14="http://schemas.microsoft.com/office/powerpoint/2010/main" val="12195375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108</a:t>
            </a:fld>
            <a:endParaRPr lang="en-US"/>
          </a:p>
        </p:txBody>
      </p:sp>
    </p:spTree>
    <p:extLst>
      <p:ext uri="{BB962C8B-B14F-4D97-AF65-F5344CB8AC3E}">
        <p14:creationId xmlns:p14="http://schemas.microsoft.com/office/powerpoint/2010/main" val="11835750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p:txBody>
      </p:sp>
      <p:sp>
        <p:nvSpPr>
          <p:cNvPr id="220164" name="Slide Number Placeholder 3"/>
          <p:cNvSpPr>
            <a:spLocks noGrp="1"/>
          </p:cNvSpPr>
          <p:nvPr>
            <p:ph type="sldNum" sz="quarter" idx="5"/>
          </p:nvPr>
        </p:nvSpPr>
        <p:spPr>
          <a:noFill/>
        </p:spPr>
        <p:txBody>
          <a:bodyPr/>
          <a:lstStyle/>
          <a:p>
            <a:fld id="{5B2BFC07-43B5-674F-8EE9-4D3BF6E5E128}" type="slidenum">
              <a:rPr lang="en-US"/>
              <a:pPr/>
              <a:t>110</a:t>
            </a:fld>
            <a:endParaRPr lang="en-US"/>
          </a:p>
        </p:txBody>
      </p:sp>
    </p:spTree>
    <p:extLst>
      <p:ext uri="{BB962C8B-B14F-4D97-AF65-F5344CB8AC3E}">
        <p14:creationId xmlns:p14="http://schemas.microsoft.com/office/powerpoint/2010/main" val="10983483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111</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8534061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114</a:t>
            </a:fld>
            <a:endParaRPr lang="en-US"/>
          </a:p>
        </p:txBody>
      </p:sp>
    </p:spTree>
    <p:extLst>
      <p:ext uri="{BB962C8B-B14F-4D97-AF65-F5344CB8AC3E}">
        <p14:creationId xmlns:p14="http://schemas.microsoft.com/office/powerpoint/2010/main" val="9474683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115</a:t>
            </a:fld>
            <a:endParaRPr lang="en-US"/>
          </a:p>
        </p:txBody>
      </p:sp>
    </p:spTree>
    <p:extLst>
      <p:ext uri="{BB962C8B-B14F-4D97-AF65-F5344CB8AC3E}">
        <p14:creationId xmlns:p14="http://schemas.microsoft.com/office/powerpoint/2010/main" val="7103826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36445084-376D-7745-A80C-964C6C2BD05D}" type="slidenum">
              <a:rPr lang="en-US">
                <a:latin typeface="Arial" pitchFamily="-83" charset="0"/>
              </a:rPr>
              <a:pPr/>
              <a:t>119</a:t>
            </a:fld>
            <a:endParaRPr lang="en-US">
              <a:latin typeface="Arial" pitchFamily="-83"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915246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Whats</a:t>
            </a:r>
            <a:r>
              <a:rPr lang="en-US" dirty="0" smtClean="0"/>
              <a:t> gone well? Sharing</a:t>
            </a:r>
            <a:r>
              <a:rPr lang="en-US" baseline="0" dirty="0" smtClean="0"/>
              <a:t> out the data. Self starters on the team – getting things done!</a:t>
            </a:r>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12</a:t>
            </a:fld>
            <a:endParaRPr lang="en-US"/>
          </a:p>
        </p:txBody>
      </p:sp>
    </p:spTree>
    <p:extLst>
      <p:ext uri="{BB962C8B-B14F-4D97-AF65-F5344CB8AC3E}">
        <p14:creationId xmlns:p14="http://schemas.microsoft.com/office/powerpoint/2010/main" val="27604245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120</a:t>
            </a:fld>
            <a:endParaRPr lang="en-US"/>
          </a:p>
        </p:txBody>
      </p:sp>
    </p:spTree>
    <p:extLst>
      <p:ext uri="{BB962C8B-B14F-4D97-AF65-F5344CB8AC3E}">
        <p14:creationId xmlns:p14="http://schemas.microsoft.com/office/powerpoint/2010/main" val="11120638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122</a:t>
            </a:fld>
            <a:endParaRPr lang="en-US"/>
          </a:p>
        </p:txBody>
      </p:sp>
    </p:spTree>
    <p:extLst>
      <p:ext uri="{BB962C8B-B14F-4D97-AF65-F5344CB8AC3E}">
        <p14:creationId xmlns:p14="http://schemas.microsoft.com/office/powerpoint/2010/main" val="9062580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 section numbers, color coding, and structure into</a:t>
            </a:r>
            <a:r>
              <a:rPr lang="en-US" baseline="0" dirty="0" smtClean="0"/>
              <a:t> ppt.</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123</a:t>
            </a:fld>
            <a:endParaRPr lang="en-US"/>
          </a:p>
        </p:txBody>
      </p:sp>
    </p:spTree>
    <p:extLst>
      <p:ext uri="{BB962C8B-B14F-4D97-AF65-F5344CB8AC3E}">
        <p14:creationId xmlns:p14="http://schemas.microsoft.com/office/powerpoint/2010/main" val="34340402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C4D38B0F-E0D6-4C45-8E82-0F223538F7A9}" type="slidenum">
              <a:rPr lang="en-US">
                <a:latin typeface="Arial" pitchFamily="-1" charset="0"/>
              </a:rPr>
              <a:pPr/>
              <a:t>124</a:t>
            </a:fld>
            <a:endParaRPr lang="en-US">
              <a:latin typeface="Arial" pitchFamily="-1"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smtClean="0">
              <a:latin typeface="Times New Roman" pitchFamily="-1" charset="0"/>
            </a:endParaRPr>
          </a:p>
        </p:txBody>
      </p:sp>
    </p:spTree>
    <p:extLst>
      <p:ext uri="{BB962C8B-B14F-4D97-AF65-F5344CB8AC3E}">
        <p14:creationId xmlns:p14="http://schemas.microsoft.com/office/powerpoint/2010/main" val="1133576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E0EEC8B-33CA-6745-BBE1-65C7940A6207}" type="slidenum">
              <a:rPr lang="en-US"/>
              <a:pPr/>
              <a:t>125</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latin typeface="Arial" pitchFamily="-1" charset="0"/>
              </a:rPr>
              <a:t>SAY: </a:t>
            </a:r>
            <a:r>
              <a:rPr lang="en-US" i="1">
                <a:latin typeface="Arial" pitchFamily="-1" charset="0"/>
              </a:rPr>
              <a:t>In general, the implementation of a school-wide PBS approach at the school level is built around five main implementation steps.</a:t>
            </a:r>
            <a:endParaRPr lang="en-US">
              <a:latin typeface="Arial" pitchFamily="-1" charset="0"/>
            </a:endParaRPr>
          </a:p>
          <a:p>
            <a:pPr eaLnBrk="1" hangingPunct="1"/>
            <a:endParaRPr lang="en-US">
              <a:latin typeface="Arial" pitchFamily="-1" charset="0"/>
            </a:endParaRPr>
          </a:p>
        </p:txBody>
      </p:sp>
    </p:spTree>
    <p:extLst>
      <p:ext uri="{BB962C8B-B14F-4D97-AF65-F5344CB8AC3E}">
        <p14:creationId xmlns:p14="http://schemas.microsoft.com/office/powerpoint/2010/main" val="3840790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2DEE1FA-72D1-BB4F-B014-5F56EDD208B8}" type="slidenum">
              <a:rPr lang="en-US">
                <a:latin typeface="Arial" pitchFamily="-83" charset="0"/>
              </a:rPr>
              <a:pPr/>
              <a:t>127</a:t>
            </a:fld>
            <a:endParaRPr lang="en-US">
              <a:latin typeface="Arial" pitchFamily="-83"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r>
              <a:rPr lang="en-US">
                <a:latin typeface="Arial" pitchFamily="-83" charset="0"/>
                <a:ea typeface="ＭＳ Ｐゴシック" pitchFamily="-108" charset="-128"/>
                <a:cs typeface="ＭＳ Ｐゴシック" pitchFamily="-108" charset="-128"/>
              </a:rPr>
              <a:t>Good sequence on staff acknowledgements…..important one for teams to get</a:t>
            </a:r>
          </a:p>
        </p:txBody>
      </p:sp>
    </p:spTree>
    <p:extLst>
      <p:ext uri="{BB962C8B-B14F-4D97-AF65-F5344CB8AC3E}">
        <p14:creationId xmlns:p14="http://schemas.microsoft.com/office/powerpoint/2010/main" val="20287719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fld id="{12E072F8-D544-2C4E-BFCF-3A1338F84711}" type="slidenum">
              <a:rPr lang="en-US"/>
              <a:pPr/>
              <a:t>130</a:t>
            </a:fld>
            <a:endParaRPr lang="en-US"/>
          </a:p>
        </p:txBody>
      </p:sp>
    </p:spTree>
    <p:extLst>
      <p:ext uri="{BB962C8B-B14F-4D97-AF65-F5344CB8AC3E}">
        <p14:creationId xmlns:p14="http://schemas.microsoft.com/office/powerpoint/2010/main" val="5518471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132</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0607799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Annimation</a:t>
            </a:r>
            <a:r>
              <a:rPr lang="en-US" dirty="0" smtClean="0"/>
              <a:t> is out of order on this slide- I fixed on my computer but check on yours</a:t>
            </a:r>
            <a:endParaRPr lang="en-US" dirty="0"/>
          </a:p>
        </p:txBody>
      </p:sp>
      <p:sp>
        <p:nvSpPr>
          <p:cNvPr id="4" name="Slide Number Placeholder 3"/>
          <p:cNvSpPr>
            <a:spLocks noGrp="1"/>
          </p:cNvSpPr>
          <p:nvPr>
            <p:ph type="sldNum" sz="quarter" idx="10"/>
          </p:nvPr>
        </p:nvSpPr>
        <p:spPr/>
        <p:txBody>
          <a:bodyPr/>
          <a:lstStyle/>
          <a:p>
            <a:pPr>
              <a:defRPr/>
            </a:pPr>
            <a:fld id="{707CB922-8EB1-6C4F-9B59-498D676755F8}" type="slidenum">
              <a:rPr lang="en-US" smtClean="0"/>
              <a:pPr>
                <a:defRPr/>
              </a:pPr>
              <a:t>146</a:t>
            </a:fld>
            <a:endParaRPr lang="en-US"/>
          </a:p>
        </p:txBody>
      </p:sp>
    </p:spTree>
    <p:extLst>
      <p:ext uri="{BB962C8B-B14F-4D97-AF65-F5344CB8AC3E}">
        <p14:creationId xmlns:p14="http://schemas.microsoft.com/office/powerpoint/2010/main" val="7372864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8DB9D871-C3FF-6A43-8F74-D1C2CC74FD4B}" type="slidenum">
              <a:rPr lang="en-US">
                <a:latin typeface="Arial" pitchFamily="-1" charset="0"/>
              </a:rPr>
              <a:pPr/>
              <a:t>155</a:t>
            </a:fld>
            <a:endParaRPr lang="en-US" dirty="0">
              <a:latin typeface="Arial" pitchFamily="-1"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14400" y="4343400"/>
            <a:ext cx="5029200" cy="4114800"/>
          </a:xfrm>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1128131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 quickly through</a:t>
            </a:r>
            <a:r>
              <a:rPr lang="en-US" baseline="0" dirty="0" smtClean="0"/>
              <a:t> review content (just hit the highlights).  Then, f</a:t>
            </a:r>
            <a:r>
              <a:rPr lang="en-US" dirty="0" smtClean="0"/>
              <a:t>or each item, ask</a:t>
            </a:r>
            <a:r>
              <a:rPr lang="en-US" baseline="0" dirty="0" smtClean="0"/>
              <a:t> questions about how its going and use this to reinforce, correct, or problem solve as appropriate.</a:t>
            </a:r>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13</a:t>
            </a:fld>
            <a:endParaRPr lang="en-US"/>
          </a:p>
        </p:txBody>
      </p:sp>
    </p:spTree>
    <p:extLst>
      <p:ext uri="{BB962C8B-B14F-4D97-AF65-F5344CB8AC3E}">
        <p14:creationId xmlns:p14="http://schemas.microsoft.com/office/powerpoint/2010/main" val="33889593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pPr marL="228600" indent="-228600">
              <a:buFontTx/>
              <a:buAutoNum type="arabicPeriod"/>
            </a:pPr>
            <a:endParaRPr lang="en-US" dirty="0">
              <a:latin typeface="Arial" pitchFamily="-1" charset="0"/>
              <a:ea typeface="ＭＳ Ｐゴシック" pitchFamily="-108" charset="-128"/>
              <a:cs typeface="ＭＳ Ｐゴシック" pitchFamily="-108" charset="-128"/>
            </a:endParaRPr>
          </a:p>
        </p:txBody>
      </p:sp>
      <p:sp>
        <p:nvSpPr>
          <p:cNvPr id="29700" name="Slide Number Placeholder 3"/>
          <p:cNvSpPr>
            <a:spLocks noGrp="1"/>
          </p:cNvSpPr>
          <p:nvPr>
            <p:ph type="sldNum" sz="quarter" idx="5"/>
          </p:nvPr>
        </p:nvSpPr>
        <p:spPr>
          <a:noFill/>
        </p:spPr>
        <p:txBody>
          <a:bodyPr/>
          <a:lstStyle/>
          <a:p>
            <a:fld id="{AD7EAF2F-9394-494D-9655-896F8E404A87}" type="slidenum">
              <a:rPr lang="en-US"/>
              <a:pPr/>
              <a:t>156</a:t>
            </a:fld>
            <a:endParaRPr lang="en-US" dirty="0"/>
          </a:p>
        </p:txBody>
      </p:sp>
    </p:spTree>
    <p:extLst>
      <p:ext uri="{BB962C8B-B14F-4D97-AF65-F5344CB8AC3E}">
        <p14:creationId xmlns:p14="http://schemas.microsoft.com/office/powerpoint/2010/main" val="3751188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160</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7574869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p:txBody>
      </p:sp>
      <p:sp>
        <p:nvSpPr>
          <p:cNvPr id="220164" name="Slide Number Placeholder 3"/>
          <p:cNvSpPr>
            <a:spLocks noGrp="1"/>
          </p:cNvSpPr>
          <p:nvPr>
            <p:ph type="sldNum" sz="quarter" idx="5"/>
          </p:nvPr>
        </p:nvSpPr>
        <p:spPr>
          <a:noFill/>
        </p:spPr>
        <p:txBody>
          <a:bodyPr/>
          <a:lstStyle/>
          <a:p>
            <a:fld id="{5B2BFC07-43B5-674F-8EE9-4D3BF6E5E128}" type="slidenum">
              <a:rPr lang="en-US"/>
              <a:pPr/>
              <a:t>161</a:t>
            </a:fld>
            <a:endParaRPr lang="en-US"/>
          </a:p>
        </p:txBody>
      </p:sp>
    </p:spTree>
    <p:extLst>
      <p:ext uri="{BB962C8B-B14F-4D97-AF65-F5344CB8AC3E}">
        <p14:creationId xmlns:p14="http://schemas.microsoft.com/office/powerpoint/2010/main" val="10983483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162</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973867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50DEAA4D-E6B5-BE4A-9D57-B97029CD8636}" type="slidenum">
              <a:rPr lang="en-US">
                <a:latin typeface="Arial" pitchFamily="32" charset="0"/>
              </a:rPr>
              <a:pPr/>
              <a:t>165</a:t>
            </a:fld>
            <a:endParaRPr lang="en-US">
              <a:latin typeface="Arial" pitchFamily="32"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latin typeface="Arial" pitchFamily="32" charset="0"/>
            </a:endParaRPr>
          </a:p>
        </p:txBody>
      </p:sp>
    </p:spTree>
    <p:extLst>
      <p:ext uri="{BB962C8B-B14F-4D97-AF65-F5344CB8AC3E}">
        <p14:creationId xmlns:p14="http://schemas.microsoft.com/office/powerpoint/2010/main" val="17637680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37ACB781-92F1-1641-8792-B7E03EB7758E}" type="slidenum">
              <a:rPr lang="en-US">
                <a:latin typeface="Arial" pitchFamily="32" charset="0"/>
              </a:rPr>
              <a:pPr/>
              <a:t>167</a:t>
            </a:fld>
            <a:endParaRPr lang="en-US">
              <a:latin typeface="Arial" pitchFamily="32"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latin typeface="Arial" pitchFamily="32" charset="0"/>
            </a:endParaRPr>
          </a:p>
        </p:txBody>
      </p:sp>
    </p:spTree>
    <p:extLst>
      <p:ext uri="{BB962C8B-B14F-4D97-AF65-F5344CB8AC3E}">
        <p14:creationId xmlns:p14="http://schemas.microsoft.com/office/powerpoint/2010/main" val="19326183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072E6F1-20CE-EB42-8F33-BF1A8A83F2CA}" type="slidenum">
              <a:rPr lang="en-US"/>
              <a:pPr/>
              <a:t>169</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lnSpc>
                <a:spcPct val="90000"/>
              </a:lnSpc>
            </a:pPr>
            <a:r>
              <a:rPr lang="en-US" dirty="0">
                <a:latin typeface="Arial" pitchFamily="-1" charset="0"/>
                <a:ea typeface="ヒラギノ角ゴ Pro W3" pitchFamily="-1" charset="-128"/>
                <a:cs typeface="ヒラギノ角ゴ Pro W3" pitchFamily="-1" charset="-128"/>
              </a:rPr>
              <a:t>SAY:  </a:t>
            </a:r>
            <a:r>
              <a:rPr lang="en-US" i="1" dirty="0">
                <a:latin typeface="Arial" pitchFamily="-1" charset="0"/>
                <a:ea typeface="ヒラギノ角ゴ Pro W3" pitchFamily="-1" charset="-128"/>
                <a:cs typeface="ヒラギノ角ゴ Pro W3" pitchFamily="-1" charset="-128"/>
              </a:rPr>
              <a:t>If we are successful in establishing effective school-wide, classroom, and </a:t>
            </a:r>
            <a:r>
              <a:rPr lang="en-US" i="1" dirty="0" smtClean="0">
                <a:latin typeface="Arial" pitchFamily="-1" charset="0"/>
                <a:ea typeface="ヒラギノ角ゴ Pro W3" pitchFamily="-1" charset="-128"/>
                <a:cs typeface="ヒラギノ角ゴ Pro W3" pitchFamily="-1" charset="-128"/>
              </a:rPr>
              <a:t>non-classroom </a:t>
            </a:r>
            <a:r>
              <a:rPr lang="en-US" i="1" dirty="0">
                <a:latin typeface="Arial" pitchFamily="-1" charset="0"/>
                <a:ea typeface="ヒラギノ角ゴ Pro W3" pitchFamily="-1" charset="-128"/>
                <a:cs typeface="ヒラギノ角ゴ Pro W3" pitchFamily="-1" charset="-128"/>
              </a:rPr>
              <a:t>practices and systems, we can support a majority of students and staff. However, some students will require more specialized, intensive, and possibly individualized PBS. </a:t>
            </a:r>
          </a:p>
          <a:p>
            <a:pPr eaLnBrk="1" hangingPunct="1">
              <a:lnSpc>
                <a:spcPct val="90000"/>
              </a:lnSpc>
            </a:pPr>
            <a:endParaRPr lang="en-US" i="1" dirty="0">
              <a:latin typeface="Arial" pitchFamily="-1" charset="0"/>
              <a:ea typeface="ヒラギノ角ゴ Pro W3" pitchFamily="-1" charset="-128"/>
              <a:cs typeface="ヒラギノ角ゴ Pro W3" pitchFamily="-1" charset="-128"/>
            </a:endParaRPr>
          </a:p>
          <a:p>
            <a:pPr eaLnBrk="1" hangingPunct="1">
              <a:lnSpc>
                <a:spcPct val="90000"/>
              </a:lnSpc>
            </a:pPr>
            <a:r>
              <a:rPr lang="en-US" i="1" dirty="0">
                <a:latin typeface="Arial" pitchFamily="-1" charset="0"/>
                <a:ea typeface="ヒラギノ角ゴ Pro W3" pitchFamily="-1" charset="-128"/>
                <a:cs typeface="ヒラギノ角ゴ Pro W3" pitchFamily="-1" charset="-128"/>
              </a:rPr>
              <a:t>To be effective in supporting high-need students, behavior specialists must have access to and fluent knowledge about tertiary level interventions and systems as characterized by these 6 sample items. They also must be fluent in the use and facilitation of these skills. </a:t>
            </a:r>
          </a:p>
          <a:p>
            <a:pPr eaLnBrk="1" hangingPunct="1">
              <a:lnSpc>
                <a:spcPct val="90000"/>
              </a:lnSpc>
            </a:pPr>
            <a:endParaRPr lang="en-US" i="1" dirty="0">
              <a:latin typeface="Arial" pitchFamily="-1" charset="0"/>
              <a:ea typeface="ヒラギノ角ゴ Pro W3" pitchFamily="-1" charset="-128"/>
              <a:cs typeface="ヒラギノ角ゴ Pro W3" pitchFamily="-1" charset="-128"/>
            </a:endParaRPr>
          </a:p>
          <a:p>
            <a:pPr eaLnBrk="1" hangingPunct="1">
              <a:lnSpc>
                <a:spcPct val="90000"/>
              </a:lnSpc>
            </a:pPr>
            <a:r>
              <a:rPr lang="en-US" i="1" dirty="0">
                <a:latin typeface="Arial" pitchFamily="-1" charset="0"/>
                <a:ea typeface="ヒラギノ角ゴ Pro W3" pitchFamily="-1" charset="-128"/>
                <a:cs typeface="ヒラギノ角ゴ Pro W3" pitchFamily="-1" charset="-128"/>
              </a:rPr>
              <a:t>One of the main objectives of school-wide PBS is to facilitate the accurate and sustained implementation of tertiary level interventions with student who display the most challenging problem behaviors. </a:t>
            </a:r>
          </a:p>
          <a:p>
            <a:pPr eaLnBrk="1" hangingPunct="1">
              <a:lnSpc>
                <a:spcPct val="90000"/>
              </a:lnSpc>
            </a:pPr>
            <a:endParaRPr lang="en-US" i="1" dirty="0">
              <a:latin typeface="Arial" pitchFamily="-1" charset="0"/>
              <a:ea typeface="ヒラギノ角ゴ Pro W3" pitchFamily="-1" charset="-128"/>
              <a:cs typeface="ヒラギノ角ゴ Pro W3" pitchFamily="-1" charset="-128"/>
            </a:endParaRPr>
          </a:p>
          <a:p>
            <a:pPr eaLnBrk="1" hangingPunct="1">
              <a:lnSpc>
                <a:spcPct val="90000"/>
              </a:lnSpc>
            </a:pPr>
            <a:r>
              <a:rPr lang="en-US" i="1" dirty="0">
                <a:latin typeface="Arial" pitchFamily="-1" charset="0"/>
                <a:ea typeface="ヒラギノ角ゴ Pro W3" pitchFamily="-1" charset="-128"/>
                <a:cs typeface="ヒラギノ角ゴ Pro W3" pitchFamily="-1" charset="-128"/>
              </a:rPr>
              <a:t>An important element of individual student systems is adopting a “function-based approach” which generally means using information about what triggers and maintains problem behaviors to build effective behavior intervention plans. Functional behavioral assessments are conducted to build and serve as the backbone of these plans. Two checklists can be used to validate the completeness and accuracy of functional behavioral assessments and behavior intervention plans (see Appendices 7 &amp; 8, respectively).</a:t>
            </a:r>
            <a:endParaRPr lang="en-US" dirty="0">
              <a:latin typeface="Arial" pitchFamily="-1" charset="0"/>
              <a:ea typeface="ヒラギノ角ゴ Pro W3" pitchFamily="-1" charset="-128"/>
              <a:cs typeface="ヒラギノ角ゴ Pro W3" pitchFamily="-1" charset="-128"/>
            </a:endParaRPr>
          </a:p>
        </p:txBody>
      </p:sp>
    </p:spTree>
    <p:extLst>
      <p:ext uri="{BB962C8B-B14F-4D97-AF65-F5344CB8AC3E}">
        <p14:creationId xmlns:p14="http://schemas.microsoft.com/office/powerpoint/2010/main" val="8259097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7F395384-5C94-A149-AC61-A869EFA7B3E1}" type="slidenum">
              <a:rPr lang="en-US">
                <a:latin typeface="Arial" pitchFamily="-1" charset="0"/>
              </a:rPr>
              <a:pPr/>
              <a:t>172</a:t>
            </a:fld>
            <a:endParaRPr lang="en-US">
              <a:latin typeface="Arial" pitchFamily="-1" charset="0"/>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i="1">
              <a:latin typeface="Arial" pitchFamily="-1" charset="0"/>
            </a:endParaRPr>
          </a:p>
          <a:p>
            <a:pPr eaLnBrk="1" hangingPunct="1"/>
            <a:endParaRPr lang="en-US">
              <a:latin typeface="Arial" pitchFamily="-1" charset="0"/>
            </a:endParaRPr>
          </a:p>
        </p:txBody>
      </p:sp>
    </p:spTree>
    <p:extLst>
      <p:ext uri="{BB962C8B-B14F-4D97-AF65-F5344CB8AC3E}">
        <p14:creationId xmlns:p14="http://schemas.microsoft.com/office/powerpoint/2010/main" val="5433416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0D47887D-2543-4448-A6C9-FD1A64D47528}" type="slidenum">
              <a:rPr lang="en-US">
                <a:latin typeface="Arial" pitchFamily="-1" charset="0"/>
              </a:rPr>
              <a:pPr/>
              <a:t>173</a:t>
            </a:fld>
            <a:endParaRPr lang="en-US">
              <a:latin typeface="Arial" pitchFamily="-1" charset="0"/>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8419049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174</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275513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25314" name="Rectangle 2"/>
          <p:cNvSpPr>
            <a:spLocks noGrp="1" noChangeArrowheads="1"/>
          </p:cNvSpPr>
          <p:nvPr>
            <p:ph type="ctrTitle"/>
          </p:nvPr>
        </p:nvSpPr>
        <p:spPr>
          <a:xfrm>
            <a:off x="685800" y="2130425"/>
            <a:ext cx="7772400" cy="1470025"/>
          </a:xfrm>
          <a:noFill/>
        </p:spPr>
        <p:txBody>
          <a:bodyPr/>
          <a:lstStyle>
            <a:lvl1pPr>
              <a:defRPr/>
            </a:lvl1pPr>
          </a:lstStyle>
          <a:p>
            <a:r>
              <a:rPr lang="en-US"/>
              <a:t>Click to edit Master title style</a:t>
            </a:r>
          </a:p>
        </p:txBody>
      </p:sp>
      <p:sp>
        <p:nvSpPr>
          <p:cNvPr id="525315" name="Rectangle 3"/>
          <p:cNvSpPr>
            <a:spLocks noGrp="1" noChangeArrowheads="1"/>
          </p:cNvSpPr>
          <p:nvPr>
            <p:ph type="subTitle" idx="1"/>
          </p:nvPr>
        </p:nvSpPr>
        <p:spPr>
          <a:xfrm>
            <a:off x="685800" y="3886200"/>
            <a:ext cx="7772400" cy="1752600"/>
          </a:xfrm>
        </p:spPr>
        <p:txBody>
          <a:bodyPr/>
          <a:lstStyle>
            <a:lvl1pPr marL="0" indent="0" algn="ctr">
              <a:buFontTx/>
              <a:buNone/>
              <a:defRPr/>
            </a:lvl1pPr>
          </a:lstStyle>
          <a:p>
            <a:r>
              <a:rPr lang="en-US" dirty="0"/>
              <a:t>Click to edit Master subtitle style</a:t>
            </a:r>
          </a:p>
        </p:txBody>
      </p:sp>
      <p:sp>
        <p:nvSpPr>
          <p:cNvPr id="6" name="Rectangle 4"/>
          <p:cNvSpPr>
            <a:spLocks noGrp="1" noChangeArrowheads="1"/>
          </p:cNvSpPr>
          <p:nvPr>
            <p:ph type="dt" sz="half" idx="10"/>
          </p:nvPr>
        </p:nvSpPr>
        <p:spPr>
          <a:xfrm>
            <a:off x="457200" y="6245225"/>
            <a:ext cx="2133600" cy="476250"/>
          </a:xfrm>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p:spPr>
        <p:txBody>
          <a:bodyPr/>
          <a:lstStyle>
            <a:lvl1pPr>
              <a:defRPr/>
            </a:lvl1pPr>
          </a:lstStyle>
          <a:p>
            <a:fld id="{21E090F5-7602-D347-8C43-EA974A9F6A7A}" type="slidenum">
              <a:rPr lang="en-US"/>
              <a:pPr/>
              <a:t>‹#›</a:t>
            </a:fld>
            <a:endParaRPr lang="en-US"/>
          </a:p>
        </p:txBody>
      </p:sp>
      <p:grpSp>
        <p:nvGrpSpPr>
          <p:cNvPr id="10" name="Group 9"/>
          <p:cNvGrpSpPr/>
          <p:nvPr userDrawn="1"/>
        </p:nvGrpSpPr>
        <p:grpSpPr>
          <a:xfrm>
            <a:off x="7391400" y="6248400"/>
            <a:ext cx="1748495" cy="609600"/>
            <a:chOff x="7391400" y="6248400"/>
            <a:chExt cx="1748495" cy="609600"/>
          </a:xfrm>
        </p:grpSpPr>
        <p:grpSp>
          <p:nvGrpSpPr>
            <p:cNvPr id="11" name="Group 10"/>
            <p:cNvGrpSpPr/>
            <p:nvPr userDrawn="1"/>
          </p:nvGrpSpPr>
          <p:grpSpPr>
            <a:xfrm>
              <a:off x="7391400" y="6248400"/>
              <a:ext cx="1676400" cy="609600"/>
              <a:chOff x="-990600" y="2057400"/>
              <a:chExt cx="6019800" cy="2692400"/>
            </a:xfrm>
          </p:grpSpPr>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0600" y="2057400"/>
                <a:ext cx="6019800" cy="2692400"/>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819400" y="4267200"/>
                <a:ext cx="2209800" cy="44450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219200" y="3810000"/>
                <a:ext cx="3797300" cy="482600"/>
              </a:xfrm>
              <a:prstGeom prst="rect">
                <a:avLst/>
              </a:prstGeom>
            </p:spPr>
          </p:pic>
        </p:grpSp>
        <p:pic>
          <p:nvPicPr>
            <p:cNvPr id="12" name="Picture 11"/>
            <p:cNvPicPr>
              <a:picLocks noChangeAspect="1"/>
            </p:cNvPicPr>
            <p:nvPr userDrawn="1"/>
          </p:nvPicPr>
          <p:blipFill>
            <a:blip r:embed="rId5"/>
            <a:stretch>
              <a:fillRect/>
            </a:stretch>
          </p:blipFill>
          <p:spPr>
            <a:xfrm>
              <a:off x="8016950" y="6248401"/>
              <a:ext cx="1122945" cy="609599"/>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F3AE9CA-B6DF-064B-8956-2F6076D0780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E0B1F7-E6F4-E549-A673-D49A510A1631}"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9614784-5CC1-7D4F-9592-3E81CD3F86AD}"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F813A9-A284-F342-A3D3-4377E2713F8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477BC0-C007-F44D-B90B-0AD89A4C3E8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F145C3-5611-6248-94FC-13523396C4E4}" type="slidenum">
              <a:rPr lang="en-US"/>
              <a:pPr>
                <a:defRPr/>
              </a:pPr>
              <a:t>‹#›</a:t>
            </a:fld>
            <a:endParaRPr lang="en-US"/>
          </a:p>
        </p:txBody>
      </p:sp>
    </p:spTree>
    <p:extLst>
      <p:ext uri="{BB962C8B-B14F-4D97-AF65-F5344CB8AC3E}">
        <p14:creationId xmlns:p14="http://schemas.microsoft.com/office/powerpoint/2010/main" val="2877034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920DCE5-37FA-1140-978F-70BB52871415}"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04CBDB-F0C6-BC41-8EAF-E64156CDA61C}"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2DD011D-0B94-534E-B01E-DEE2E7F41C6A}"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C104AB4-6075-C144-8739-C422C6C93A5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8B7012-8C57-7848-BAEC-70AAF0D97C9C}"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AABE4D9-636D-DD40-8B78-1B192D99849E}"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D26F2AE-B844-3745-AB40-FC62681ED587}"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B64E937-D174-0D4B-9D35-2DF286388AA7}"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03F7D75-BD66-574D-A64F-DD9C485118B8}"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5243EE-280A-CD4B-8841-A95037D920FE}"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C4A332-8624-D446-9316-6016714DADD2}" type="slidenum">
              <a:rPr lang="en-US"/>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A1C8D7-97DF-9546-8A6C-DF293452E335}"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F2861-886E-CF4A-A0C2-21940944D7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061524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0790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6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3F38D3A-4437-B646-8167-02A1F1DED85E}"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385B05-9D22-1D46-B6BC-B4ED0B20D7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4006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5EB705-1921-1246-8907-2D8FC4ED12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2481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38149D-D116-484D-BFC8-1D75767E18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9062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2B2C4F-BF71-2946-83D0-9A20DC9E19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4917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E82684-A39E-A24A-9EED-F9BB7A8A65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896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EE3C92-AF02-5244-AE59-F615E8447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683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800AC1-F78A-C041-999B-421B1D1DCF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914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5EAE9B-D8ED-CC4B-B546-E70EEF6564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758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001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123B111-FE63-FB4B-9D7A-7DCE0091C6FB}"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D45AAAD-D6D2-5741-9BDF-DB18705AD5C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FD9E449-FE72-F141-A550-67AEC0B122E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714282-A01C-BE48-AD4E-F56692CDE0C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4.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png"/><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theme" Target="../theme/theme3.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85800" y="1447800"/>
            <a:ext cx="7772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4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08" charset="0"/>
                <a:ea typeface="ＭＳ Ｐゴシック" pitchFamily="-108" charset="-128"/>
                <a:cs typeface="+mn-cs"/>
              </a:defRPr>
            </a:lvl1pPr>
          </a:lstStyle>
          <a:p>
            <a:pPr>
              <a:defRPr/>
            </a:pPr>
            <a:endParaRPr lang="en-US"/>
          </a:p>
        </p:txBody>
      </p:sp>
      <p:sp>
        <p:nvSpPr>
          <p:cNvPr id="524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8" charset="0"/>
                <a:ea typeface="ＭＳ Ｐゴシック" pitchFamily="-108" charset="-128"/>
                <a:cs typeface="+mn-cs"/>
              </a:defRPr>
            </a:lvl1pPr>
          </a:lstStyle>
          <a:p>
            <a:pPr>
              <a:defRPr/>
            </a:pPr>
            <a:endParaRPr lang="en-US"/>
          </a:p>
        </p:txBody>
      </p:sp>
      <p:sp>
        <p:nvSpPr>
          <p:cNvPr id="524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2772D90-6B5A-3944-956E-E070A40C375A}" type="slidenum">
              <a:rPr lang="en-US"/>
              <a:pPr/>
              <a:t>‹#›</a:t>
            </a:fld>
            <a:endParaRPr lang="en-US"/>
          </a:p>
        </p:txBody>
      </p:sp>
      <p:grpSp>
        <p:nvGrpSpPr>
          <p:cNvPr id="9" name="Group 8"/>
          <p:cNvGrpSpPr/>
          <p:nvPr userDrawn="1"/>
        </p:nvGrpSpPr>
        <p:grpSpPr>
          <a:xfrm>
            <a:off x="7391400" y="6248400"/>
            <a:ext cx="1748495" cy="609600"/>
            <a:chOff x="7391400" y="6248400"/>
            <a:chExt cx="1748495" cy="609600"/>
          </a:xfrm>
        </p:grpSpPr>
        <p:grpSp>
          <p:nvGrpSpPr>
            <p:cNvPr id="10" name="Group 9"/>
            <p:cNvGrpSpPr/>
            <p:nvPr userDrawn="1"/>
          </p:nvGrpSpPr>
          <p:grpSpPr>
            <a:xfrm>
              <a:off x="7391400" y="6248400"/>
              <a:ext cx="1676400" cy="609600"/>
              <a:chOff x="-990600" y="2057400"/>
              <a:chExt cx="6019800" cy="2692400"/>
            </a:xfrm>
          </p:grpSpPr>
          <p:pic>
            <p:nvPicPr>
              <p:cNvPr id="12" name="Picture 11"/>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990600" y="2057400"/>
                <a:ext cx="6019800" cy="2692400"/>
              </a:xfrm>
              <a:prstGeom prst="rect">
                <a:avLst/>
              </a:prstGeom>
            </p:spPr>
          </p:pic>
          <p:pic>
            <p:nvPicPr>
              <p:cNvPr id="13" name="Picture 12"/>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2819400" y="4267200"/>
                <a:ext cx="2209800" cy="444500"/>
              </a:xfrm>
              <a:prstGeom prst="rect">
                <a:avLst/>
              </a:prstGeom>
            </p:spPr>
          </p:pic>
          <p:pic>
            <p:nvPicPr>
              <p:cNvPr id="14" name="Picture 13"/>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219200" y="3810000"/>
                <a:ext cx="3797300" cy="482600"/>
              </a:xfrm>
              <a:prstGeom prst="rect">
                <a:avLst/>
              </a:prstGeom>
            </p:spPr>
          </p:pic>
        </p:grpSp>
        <p:pic>
          <p:nvPicPr>
            <p:cNvPr id="11" name="Picture 10"/>
            <p:cNvPicPr>
              <a:picLocks noChangeAspect="1"/>
            </p:cNvPicPr>
            <p:nvPr userDrawn="1"/>
          </p:nvPicPr>
          <p:blipFill>
            <a:blip r:embed="rId20"/>
            <a:stretch>
              <a:fillRect/>
            </a:stretch>
          </p:blipFill>
          <p:spPr>
            <a:xfrm>
              <a:off x="8016950" y="6248401"/>
              <a:ext cx="1122945" cy="609599"/>
            </a:xfrm>
            <a:prstGeom prst="rect">
              <a:avLst/>
            </a:prstGeom>
          </p:spPr>
        </p:pic>
      </p:grpSp>
    </p:spTree>
  </p:cSld>
  <p:clrMap bg1="lt1" tx1="dk1" bg2="lt2" tx2="dk2" accent1="accent1" accent2="accent2" accent3="accent3" accent4="accent4" accent5="accent5" accent6="accent6" hlink="hlink" folHlink="folHlink"/>
  <p:sldLayoutIdLst>
    <p:sldLayoutId id="2147483788"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89" r:id="rId13"/>
    <p:sldLayoutId id="2147483792" r:id="rId14"/>
    <p:sldLayoutId id="2147483794" r:id="rId15"/>
  </p:sldLayoutIdLst>
  <p:timing>
    <p:tnLst>
      <p:par>
        <p:cTn id="1" dur="indefinite" restart="never" nodeType="tmRoot"/>
      </p:par>
    </p:tnLst>
  </p:timing>
  <p:txStyles>
    <p:titleStyle>
      <a:lvl1pPr algn="ctr" rtl="0" eaLnBrk="0" fontAlgn="base" hangingPunct="0">
        <a:spcBef>
          <a:spcPct val="0"/>
        </a:spcBef>
        <a:spcAft>
          <a:spcPct val="0"/>
        </a:spcAft>
        <a:defRPr sz="48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p:titleStyle>
    <p:bodyStyle>
      <a:lvl1pPr marL="342900" indent="-342900" algn="l" rtl="0" eaLnBrk="0" fontAlgn="base" hangingPunct="0">
        <a:spcBef>
          <a:spcPct val="20000"/>
        </a:spcBef>
        <a:spcAft>
          <a:spcPct val="20000"/>
        </a:spcAft>
        <a:buChar char="•"/>
        <a:defRPr sz="36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20000"/>
        </a:spcAft>
        <a:buChar char="–"/>
        <a:defRPr sz="3000">
          <a:solidFill>
            <a:schemeClr val="tx1"/>
          </a:solidFill>
          <a:latin typeface="+mn-lt"/>
          <a:ea typeface="ＭＳ Ｐゴシック" pitchFamily="-108" charset="-128"/>
          <a:cs typeface="ＭＳ Ｐゴシック" pitchFamily="-108" charset="-128"/>
        </a:defRPr>
      </a:lvl2pPr>
      <a:lvl3pPr marL="1143000" indent="-228600" algn="l" rtl="0" eaLnBrk="0" fontAlgn="base" hangingPunct="0">
        <a:spcBef>
          <a:spcPct val="20000"/>
        </a:spcBef>
        <a:spcAft>
          <a:spcPct val="20000"/>
        </a:spcAft>
        <a:buChar char="•"/>
        <a:defRPr sz="2400">
          <a:solidFill>
            <a:schemeClr val="tx1"/>
          </a:solidFill>
          <a:latin typeface="+mn-lt"/>
          <a:ea typeface="ＭＳ Ｐゴシック" pitchFamily="-108" charset="-128"/>
          <a:cs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ea typeface="ＭＳ Ｐゴシック" pitchFamily="-108" charset="-128"/>
                <a:cs typeface="+mn-cs"/>
              </a:defRPr>
            </a:lvl1pPr>
          </a:lstStyle>
          <a:p>
            <a:pPr>
              <a:defRPr/>
            </a:pPr>
            <a:endParaRPr lang="en-US"/>
          </a:p>
        </p:txBody>
      </p:sp>
      <p:sp>
        <p:nvSpPr>
          <p:cNvPr id="541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108" charset="-128"/>
                <a:cs typeface="+mn-cs"/>
              </a:defRPr>
            </a:lvl1pPr>
          </a:lstStyle>
          <a:p>
            <a:pPr>
              <a:defRPr/>
            </a:pPr>
            <a:endParaRPr lang="en-US"/>
          </a:p>
        </p:txBody>
      </p:sp>
      <p:sp>
        <p:nvSpPr>
          <p:cNvPr id="541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 charset="0"/>
              </a:defRPr>
            </a:lvl1pPr>
          </a:lstStyle>
          <a:p>
            <a:fld id="{2DE7D398-4F27-FB49-A277-572528790F6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cs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cs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defRPr>
            </a:lvl1pPr>
          </a:lstStyle>
          <a:p>
            <a:pPr algn="l">
              <a:defRPr/>
            </a:pPr>
            <a:endParaRPr lang="en-US">
              <a:solidFill>
                <a:srgbClr val="000000"/>
              </a:solidFill>
            </a:endParaRPr>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defRPr>
            </a:lvl1pPr>
          </a:lstStyle>
          <a:p>
            <a:pPr>
              <a:defRPr/>
            </a:pPr>
            <a:endParaRPr lang="en-US">
              <a:solidFill>
                <a:srgbClr val="000000"/>
              </a:solidFill>
            </a:endParaRPr>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8" charset="0"/>
              </a:defRPr>
            </a:lvl1pPr>
          </a:lstStyle>
          <a:p>
            <a:pPr>
              <a:defRPr/>
            </a:pPr>
            <a:fld id="{548EE23A-9B83-294B-A4F5-E03C51B3246E}" type="slidenum">
              <a:rPr lang="en-US">
                <a:solidFill>
                  <a:srgbClr val="000000"/>
                </a:solidFill>
              </a:rPr>
              <a:pPr>
                <a:defRPr/>
              </a:pPr>
              <a:t>‹#›</a:t>
            </a:fld>
            <a:endParaRPr lang="en-US">
              <a:solidFill>
                <a:srgbClr val="000000"/>
              </a:solidFill>
            </a:endParaRPr>
          </a:p>
        </p:txBody>
      </p:sp>
      <p:grpSp>
        <p:nvGrpSpPr>
          <p:cNvPr id="2" name="Group 1"/>
          <p:cNvGrpSpPr/>
          <p:nvPr userDrawn="1"/>
        </p:nvGrpSpPr>
        <p:grpSpPr>
          <a:xfrm>
            <a:off x="7391400" y="6248400"/>
            <a:ext cx="1748495" cy="609600"/>
            <a:chOff x="7391400" y="6248400"/>
            <a:chExt cx="1748495" cy="609600"/>
          </a:xfrm>
        </p:grpSpPr>
        <p:grpSp>
          <p:nvGrpSpPr>
            <p:cNvPr id="14" name="Group 13"/>
            <p:cNvGrpSpPr/>
            <p:nvPr userDrawn="1"/>
          </p:nvGrpSpPr>
          <p:grpSpPr>
            <a:xfrm>
              <a:off x="7391400" y="6248400"/>
              <a:ext cx="1676400" cy="609600"/>
              <a:chOff x="-990600" y="2057400"/>
              <a:chExt cx="6019800" cy="2692400"/>
            </a:xfrm>
          </p:grpSpPr>
          <p:pic>
            <p:nvPicPr>
              <p:cNvPr id="16" name="Picture 15"/>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990600" y="2057400"/>
                <a:ext cx="6019800" cy="2692400"/>
              </a:xfrm>
              <a:prstGeom prst="rect">
                <a:avLst/>
              </a:prstGeom>
            </p:spPr>
          </p:pic>
          <p:pic>
            <p:nvPicPr>
              <p:cNvPr id="17" name="Picture 16"/>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2819400" y="4267200"/>
                <a:ext cx="2209800" cy="444500"/>
              </a:xfrm>
              <a:prstGeom prst="rect">
                <a:avLst/>
              </a:prstGeom>
            </p:spPr>
          </p:pic>
          <p:pic>
            <p:nvPicPr>
              <p:cNvPr id="18" name="Picture 17"/>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219200" y="3810000"/>
                <a:ext cx="3797300" cy="482600"/>
              </a:xfrm>
              <a:prstGeom prst="rect">
                <a:avLst/>
              </a:prstGeom>
            </p:spPr>
          </p:pic>
        </p:grpSp>
        <p:pic>
          <p:nvPicPr>
            <p:cNvPr id="15" name="Picture 14"/>
            <p:cNvPicPr>
              <a:picLocks noChangeAspect="1"/>
            </p:cNvPicPr>
            <p:nvPr userDrawn="1"/>
          </p:nvPicPr>
          <p:blipFill>
            <a:blip r:embed="rId17"/>
            <a:stretch>
              <a:fillRect/>
            </a:stretch>
          </p:blipFill>
          <p:spPr>
            <a:xfrm>
              <a:off x="8016950" y="6248401"/>
              <a:ext cx="1122945" cy="609599"/>
            </a:xfrm>
            <a:prstGeom prst="rect">
              <a:avLst/>
            </a:prstGeom>
          </p:spPr>
        </p:pic>
      </p:grpSp>
    </p:spTree>
    <p:extLst>
      <p:ext uri="{BB962C8B-B14F-4D97-AF65-F5344CB8AC3E}">
        <p14:creationId xmlns:p14="http://schemas.microsoft.com/office/powerpoint/2010/main" val="181801891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latin typeface="+mj-lt"/>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emf"/><Relationship Id="rId3"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8"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notesSlide" Target="../notesSlides/notesSlide68.xml"/></Relationships>
</file>

<file path=ppt/slides/_rels/slide10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52.emf"/><Relationship Id="rId7" Type="http://schemas.openxmlformats.org/officeDocument/2006/relationships/oleObject" Target="../embeddings/oleObject2.bin"/><Relationship Id="rId8" Type="http://schemas.openxmlformats.org/officeDocument/2006/relationships/image" Target="../media/image53.png"/><Relationship Id="rId9" Type="http://schemas.openxmlformats.org/officeDocument/2006/relationships/image" Target="../media/image31.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10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31.png"/></Relationships>
</file>

<file path=ppt/slides/_rels/slide10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wmf"/><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20.emf"/></Relationships>
</file>

<file path=ppt/slides/_rels/slide110.xml.rels><?xml version="1.0" encoding="UTF-8" standalone="yes"?>
<Relationships xmlns="http://schemas.openxmlformats.org/package/2006/relationships"><Relationship Id="rId3" Type="http://schemas.openxmlformats.org/officeDocument/2006/relationships/hyperlink" Target="http://www.pbisapps.org/" TargetMode="External"/><Relationship Id="rId4" Type="http://schemas.openxmlformats.org/officeDocument/2006/relationships/image" Target="../media/image26.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3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31.png"/></Relationships>
</file>

<file path=ppt/slides/_rels/slide1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1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oleObject" Target="../embeddings/oleObject3.bin"/><Relationship Id="rId5" Type="http://schemas.openxmlformats.org/officeDocument/2006/relationships/oleObject" Target="../embeddings/Microsoft_Excel_97_-_2004_Worksheet2.xls"/><Relationship Id="rId6" Type="http://schemas.openxmlformats.org/officeDocument/2006/relationships/image" Target="../media/image52.emf"/><Relationship Id="rId7" Type="http://schemas.openxmlformats.org/officeDocument/2006/relationships/oleObject" Target="../embeddings/oleObject4.bin"/><Relationship Id="rId8" Type="http://schemas.openxmlformats.org/officeDocument/2006/relationships/image" Target="../media/image53.png"/><Relationship Id="rId9" Type="http://schemas.openxmlformats.org/officeDocument/2006/relationships/image" Target="../media/image31.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emf"/><Relationship Id="rId5" Type="http://schemas.openxmlformats.org/officeDocument/2006/relationships/image" Target="../media/image14.png"/><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1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1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diagramData" Target="../diagrams/data9.xml"/><Relationship Id="rId5" Type="http://schemas.openxmlformats.org/officeDocument/2006/relationships/diagramLayout" Target="../diagrams/layout9.xml"/><Relationship Id="rId6" Type="http://schemas.openxmlformats.org/officeDocument/2006/relationships/diagramQuickStyle" Target="../diagrams/quickStyle9.xml"/><Relationship Id="rId7" Type="http://schemas.openxmlformats.org/officeDocument/2006/relationships/diagramColors" Target="../diagrams/colors9.xml"/><Relationship Id="rId8" Type="http://schemas.microsoft.com/office/2007/relationships/diagramDrawing" Target="../diagrams/drawing9.xml"/><Relationship Id="rId9"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1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14.xml"/><Relationship Id="rId2" Type="http://schemas.openxmlformats.org/officeDocument/2006/relationships/notesSlide" Target="../notesSlides/notesSlide83.xml"/></Relationships>
</file>

<file path=ppt/slides/_rels/slide1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5.png"/><Relationship Id="rId5"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8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3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31.png"/></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9"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3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31.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3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 Id="rId3" Type="http://schemas.openxmlformats.org/officeDocument/2006/relationships/image" Target="../media/image31.png"/></Relationships>
</file>

<file path=ppt/slides/_rels/slide13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15.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31.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14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4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56.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8"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61.emf"/><Relationship Id="rId5" Type="http://schemas.openxmlformats.org/officeDocument/2006/relationships/image" Target="../media/image26.png"/><Relationship Id="rId6" Type="http://schemas.openxmlformats.org/officeDocument/2006/relationships/image" Target="../media/image31.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diagramData" Target="../diagrams/data12.xml"/><Relationship Id="rId4" Type="http://schemas.openxmlformats.org/officeDocument/2006/relationships/diagramLayout" Target="../diagrams/layout12.xml"/><Relationship Id="rId5" Type="http://schemas.openxmlformats.org/officeDocument/2006/relationships/diagramQuickStyle" Target="../diagrams/quickStyle12.xml"/><Relationship Id="rId6" Type="http://schemas.openxmlformats.org/officeDocument/2006/relationships/diagramColors" Target="../diagrams/colors12.xml"/><Relationship Id="rId7" Type="http://schemas.microsoft.com/office/2007/relationships/diagramDrawing" Target="../diagrams/drawing12.xml"/><Relationship Id="rId8"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13.xml"/><Relationship Id="rId4" Type="http://schemas.openxmlformats.org/officeDocument/2006/relationships/diagramLayout" Target="../diagrams/layout13.xml"/><Relationship Id="rId5" Type="http://schemas.openxmlformats.org/officeDocument/2006/relationships/diagramQuickStyle" Target="../diagrams/quickStyle13.xml"/><Relationship Id="rId6" Type="http://schemas.openxmlformats.org/officeDocument/2006/relationships/diagramColors" Target="../diagrams/colors13.xml"/><Relationship Id="rId7" Type="http://schemas.microsoft.com/office/2007/relationships/diagramDrawing" Target="../diagrams/drawing13.xml"/><Relationship Id="rId8"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wmf"/><Relationship Id="rId3" Type="http://schemas.openxmlformats.org/officeDocument/2006/relationships/image" Target="../media/image31.png"/></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89.xml"/><Relationship Id="rId4" Type="http://schemas.openxmlformats.org/officeDocument/2006/relationships/oleObject" Target="../embeddings/oleObject6.bin"/><Relationship Id="rId5" Type="http://schemas.openxmlformats.org/officeDocument/2006/relationships/oleObject" Target="../embeddings/Microsoft_Excel_97_-_2004_Worksheet3.xls"/><Relationship Id="rId6" Type="http://schemas.openxmlformats.org/officeDocument/2006/relationships/image" Target="../media/image63.emf"/><Relationship Id="rId7" Type="http://schemas.openxmlformats.org/officeDocument/2006/relationships/image" Target="../media/image31.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15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oleObject" Target="../embeddings/oleObject7.bin"/><Relationship Id="rId5" Type="http://schemas.openxmlformats.org/officeDocument/2006/relationships/oleObject" Target="../embeddings/Microsoft_Excel_97_-_2004_Worksheet4.xls"/><Relationship Id="rId6" Type="http://schemas.openxmlformats.org/officeDocument/2006/relationships/image" Target="../media/image64.emf"/><Relationship Id="rId7" Type="http://schemas.openxmlformats.org/officeDocument/2006/relationships/image" Target="../media/image26.png"/><Relationship Id="rId8" Type="http://schemas.openxmlformats.org/officeDocument/2006/relationships/image" Target="../media/image31.png"/><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31.png"/></Relationships>
</file>

<file path=ppt/slides/_rels/slide161.xml.rels><?xml version="1.0" encoding="UTF-8" standalone="yes"?>
<Relationships xmlns="http://schemas.openxmlformats.org/package/2006/relationships"><Relationship Id="rId3" Type="http://schemas.openxmlformats.org/officeDocument/2006/relationships/hyperlink" Target="http://www.pbisapps.org/" TargetMode="External"/><Relationship Id="rId4" Type="http://schemas.openxmlformats.org/officeDocument/2006/relationships/image" Target="../media/image26.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31.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26.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 Id="rId3" Type="http://schemas.openxmlformats.org/officeDocument/2006/relationships/image" Target="../media/image31.png"/></Relationships>
</file>

<file path=ppt/slides/_rels/slide16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167.xml.rels><?xml version="1.0" encoding="UTF-8" standalone="yes"?>
<Relationships xmlns="http://schemas.openxmlformats.org/package/2006/relationships"><Relationship Id="rId3" Type="http://schemas.openxmlformats.org/officeDocument/2006/relationships/image" Target="../media/image66.emf"/><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26.png"/></Relationships>
</file>

<file path=ppt/slides/_rels/slide16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notesSlide" Target="../notesSlides/notesSlide9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7.png"/><Relationship Id="rId3" Type="http://schemas.openxmlformats.org/officeDocument/2006/relationships/image" Target="../media/image31.png"/></Relationships>
</file>

<file path=ppt/slides/_rels/slide172.xml.rels><?xml version="1.0" encoding="UTF-8" standalone="yes"?>
<Relationships xmlns="http://schemas.openxmlformats.org/package/2006/relationships"><Relationship Id="rId3" Type="http://schemas.openxmlformats.org/officeDocument/2006/relationships/slide" Target="slide69.xml"/><Relationship Id="rId4" Type="http://schemas.openxmlformats.org/officeDocument/2006/relationships/slide" Target="slide11.xml"/><Relationship Id="rId5" Type="http://schemas.openxmlformats.org/officeDocument/2006/relationships/slide" Target="slide34.xml"/><Relationship Id="rId6" Type="http://schemas.openxmlformats.org/officeDocument/2006/relationships/image" Target="../media/image26.png"/><Relationship Id="rId7"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notesSlide" Target="../notesSlides/notesSlide97.xml"/></Relationships>
</file>

<file path=ppt/slides/_rels/slide173.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31.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31.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emf"/><Relationship Id="rId3" Type="http://schemas.openxmlformats.org/officeDocument/2006/relationships/image" Target="../media/image14.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82.xml.rels><?xml version="1.0" encoding="UTF-8" standalone="yes"?>
<Relationships xmlns="http://schemas.openxmlformats.org/package/2006/relationships"><Relationship Id="rId3" Type="http://schemas.openxmlformats.org/officeDocument/2006/relationships/diagramData" Target="../diagrams/data14.xml"/><Relationship Id="rId4" Type="http://schemas.openxmlformats.org/officeDocument/2006/relationships/diagramLayout" Target="../diagrams/layout14.xml"/><Relationship Id="rId5" Type="http://schemas.openxmlformats.org/officeDocument/2006/relationships/diagramQuickStyle" Target="../diagrams/quickStyle14.xml"/><Relationship Id="rId6" Type="http://schemas.openxmlformats.org/officeDocument/2006/relationships/diagramColors" Target="../diagrams/colors14.xml"/><Relationship Id="rId7" Type="http://schemas.microsoft.com/office/2007/relationships/diagramDrawing" Target="../diagrams/drawing14.xml"/><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9.em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5.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5.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5.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5.png"/><Relationship Id="rId5"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emf"/><Relationship Id="rId7"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5.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26.png"/><Relationship Id="rId8" Type="http://schemas.openxmlformats.org/officeDocument/2006/relationships/image" Target="../media/image15.png"/><Relationship Id="rId9"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f"/><Relationship Id="rId1" Type="http://schemas.openxmlformats.org/officeDocument/2006/relationships/slideLayout" Target="../slideLayouts/slideLayout28.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5.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5.png"/><Relationship Id="rId5"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5.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3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5.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9"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5.png"/><Relationship Id="rId9"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15.png"/><Relationship Id="rId6"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5.png"/><Relationship Id="rId5"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31.png"/></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7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8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image" Target="../media/image26.png"/><Relationship Id="rId9" Type="http://schemas.openxmlformats.org/officeDocument/2006/relationships/image" Target="../media/image15.png"/><Relationship Id="rId10"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image" Target="../media/image3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8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8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44.wmf"/><Relationship Id="rId4" Type="http://schemas.openxmlformats.org/officeDocument/2006/relationships/image" Target="../media/image26.png"/><Relationship Id="rId5" Type="http://schemas.openxmlformats.org/officeDocument/2006/relationships/image" Target="../media/image31.png"/><Relationship Id="rId1" Type="http://schemas.openxmlformats.org/officeDocument/2006/relationships/slideLayout" Target="../slideLayouts/slideLayout12.xml"/><Relationship Id="rId2" Type="http://schemas.openxmlformats.org/officeDocument/2006/relationships/image" Target="../media/image43.wmf"/></Relationships>
</file>

<file path=ppt/slides/_rels/slide9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31.png"/><Relationship Id="rId1" Type="http://schemas.openxmlformats.org/officeDocument/2006/relationships/slideLayout" Target="../slideLayouts/slideLayout15.xml"/><Relationship Id="rId2" Type="http://schemas.openxmlformats.org/officeDocument/2006/relationships/notesSlide" Target="../notesSlides/notesSlide60.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image" Target="../media/image26.png"/><Relationship Id="rId9" Type="http://schemas.openxmlformats.org/officeDocument/2006/relationships/image" Target="../media/image15.png"/><Relationship Id="rId10"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31.png"/></Relationships>
</file>

<file path=ppt/slides/_rels/slide9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image" Target="../media/image26.png"/><Relationship Id="rId9"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26.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9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8" Type="http://schemas.openxmlformats.org/officeDocument/2006/relationships/image" Target="../media/image26.png"/><Relationship Id="rId9"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ctrTitle"/>
          </p:nvPr>
        </p:nvSpPr>
        <p:spPr>
          <a:xfrm>
            <a:off x="457200" y="685800"/>
            <a:ext cx="8458200" cy="2514600"/>
          </a:xfrm>
          <a:solidFill>
            <a:srgbClr val="008000">
              <a:alpha val="50195"/>
            </a:srgbClr>
          </a:solidFill>
        </p:spPr>
        <p:txBody>
          <a:bodyPr/>
          <a:lstStyle/>
          <a:p>
            <a:pPr eaLnBrk="1" hangingPunct="1"/>
            <a:r>
              <a:rPr lang="en-US" sz="4800" dirty="0" smtClean="0">
                <a:latin typeface="+mj-lt"/>
                <a:ea typeface="ＭＳ Ｐゴシック" pitchFamily="-108" charset="-128"/>
                <a:cs typeface="ＭＳ Ｐゴシック" pitchFamily="-108" charset="-128"/>
              </a:rPr>
              <a:t>Coachin</a:t>
            </a:r>
            <a:r>
              <a:rPr lang="en-US" sz="4800" dirty="0" smtClean="0"/>
              <a:t>g </a:t>
            </a:r>
            <a:r>
              <a:rPr lang="en-US" sz="4800" dirty="0" smtClean="0">
                <a:latin typeface="+mj-lt"/>
                <a:ea typeface="ＭＳ Ｐゴシック" pitchFamily="-108" charset="-128"/>
                <a:cs typeface="ＭＳ Ｐゴシック" pitchFamily="-108" charset="-128"/>
              </a:rPr>
              <a:t>School-Wide </a:t>
            </a:r>
            <a:r>
              <a:rPr lang="en-US" sz="4800" dirty="0">
                <a:latin typeface="+mj-lt"/>
                <a:ea typeface="ＭＳ Ｐゴシック" pitchFamily="-108" charset="-128"/>
                <a:cs typeface="ＭＳ Ｐゴシック" pitchFamily="-108" charset="-128"/>
              </a:rPr>
              <a:t>Positive </a:t>
            </a:r>
            <a:r>
              <a:rPr lang="en-US" sz="4800" dirty="0" smtClean="0">
                <a:latin typeface="+mj-lt"/>
                <a:ea typeface="ＭＳ Ｐゴシック" pitchFamily="-108" charset="-128"/>
                <a:cs typeface="ＭＳ Ｐゴシック" pitchFamily="-108" charset="-128"/>
              </a:rPr>
              <a:t>Behavioral Interventions and Supports (SWPBIS)</a:t>
            </a:r>
            <a:endParaRPr lang="en-US" sz="3600" i="1" dirty="0">
              <a:latin typeface="+mj-lt"/>
              <a:ea typeface="ＭＳ Ｐゴシック" pitchFamily="-108" charset="-128"/>
              <a:cs typeface="ＭＳ Ｐゴシック" pitchFamily="-108" charset="-128"/>
            </a:endParaRPr>
          </a:p>
        </p:txBody>
      </p:sp>
      <p:sp>
        <p:nvSpPr>
          <p:cNvPr id="20486" name="Rectangle 3"/>
          <p:cNvSpPr>
            <a:spLocks noGrp="1" noChangeArrowheads="1"/>
          </p:cNvSpPr>
          <p:nvPr>
            <p:ph type="subTitle" idx="1"/>
          </p:nvPr>
        </p:nvSpPr>
        <p:spPr>
          <a:xfrm>
            <a:off x="914400" y="3429000"/>
            <a:ext cx="7543800" cy="3292475"/>
          </a:xfrm>
        </p:spPr>
        <p:txBody>
          <a:bodyPr/>
          <a:lstStyle/>
          <a:p>
            <a:pPr eaLnBrk="1" hangingPunct="1">
              <a:lnSpc>
                <a:spcPct val="80000"/>
              </a:lnSpc>
            </a:pPr>
            <a:r>
              <a:rPr lang="en-US" sz="2400" b="1" dirty="0" smtClean="0">
                <a:latin typeface="+mj-lt"/>
                <a:ea typeface="ＭＳ Ｐゴシック" pitchFamily="-108" charset="-128"/>
                <a:cs typeface="ＭＳ Ｐゴシック" pitchFamily="-108" charset="-128"/>
              </a:rPr>
              <a:t>Northeast PBIS (NEPBIS) Coaches Training</a:t>
            </a:r>
          </a:p>
          <a:p>
            <a:pPr eaLnBrk="1" hangingPunct="1">
              <a:lnSpc>
                <a:spcPct val="80000"/>
              </a:lnSpc>
            </a:pPr>
            <a:endParaRPr lang="en-US" sz="1200" dirty="0" smtClean="0">
              <a:latin typeface="+mj-lt"/>
              <a:ea typeface="ＭＳ Ｐゴシック" pitchFamily="-108" charset="-128"/>
              <a:cs typeface="ＭＳ Ｐゴシック" pitchFamily="-108" charset="-128"/>
            </a:endParaRPr>
          </a:p>
          <a:p>
            <a:pPr eaLnBrk="1" hangingPunct="1">
              <a:lnSpc>
                <a:spcPct val="80000"/>
              </a:lnSpc>
            </a:pPr>
            <a:r>
              <a:rPr lang="en-US" sz="3600" b="1" dirty="0" smtClean="0">
                <a:solidFill>
                  <a:srgbClr val="008000"/>
                </a:solidFill>
                <a:latin typeface="+mj-lt"/>
                <a:ea typeface="ＭＳ Ｐゴシック" pitchFamily="-108" charset="-128"/>
                <a:cs typeface="ＭＳ Ｐゴシック" pitchFamily="-108" charset="-128"/>
              </a:rPr>
              <a:t>Coaching Day 2</a:t>
            </a:r>
          </a:p>
          <a:p>
            <a:pPr eaLnBrk="1" hangingPunct="1">
              <a:lnSpc>
                <a:spcPct val="80000"/>
              </a:lnSpc>
            </a:pPr>
            <a:endParaRPr lang="en-US" sz="1200" dirty="0" smtClean="0">
              <a:latin typeface="+mj-lt"/>
              <a:ea typeface="ＭＳ Ｐゴシック" pitchFamily="-108" charset="-128"/>
              <a:cs typeface="ＭＳ Ｐゴシック" pitchFamily="-108" charset="-128"/>
            </a:endParaRPr>
          </a:p>
          <a:p>
            <a:pPr eaLnBrk="1" hangingPunct="1">
              <a:lnSpc>
                <a:spcPct val="80000"/>
              </a:lnSpc>
            </a:pPr>
            <a:r>
              <a:rPr lang="en-US" sz="2400" b="1" dirty="0" smtClean="0">
                <a:latin typeface="+mj-lt"/>
                <a:ea typeface="ＭＳ Ｐゴシック" pitchFamily="-108" charset="-128"/>
                <a:cs typeface="ＭＳ Ｐゴシック" pitchFamily="-108" charset="-128"/>
              </a:rPr>
              <a:t>INSERT TRAINER NAMES</a:t>
            </a:r>
          </a:p>
          <a:p>
            <a:pPr eaLnBrk="1" hangingPunct="1">
              <a:lnSpc>
                <a:spcPct val="80000"/>
              </a:lnSpc>
            </a:pPr>
            <a:endParaRPr lang="en-US" sz="1200" dirty="0" smtClean="0">
              <a:latin typeface="+mj-lt"/>
              <a:ea typeface="ＭＳ Ｐゴシック" pitchFamily="-108" charset="-128"/>
              <a:cs typeface="ＭＳ Ｐゴシック" pitchFamily="-108" charset="-128"/>
            </a:endParaRPr>
          </a:p>
          <a:p>
            <a:pPr eaLnBrk="1" hangingPunct="1">
              <a:lnSpc>
                <a:spcPct val="80000"/>
              </a:lnSpc>
            </a:pPr>
            <a:r>
              <a:rPr lang="en-US" sz="2200" i="1" dirty="0" smtClean="0">
                <a:latin typeface="+mj-lt"/>
                <a:ea typeface="ＭＳ Ｐゴシック" pitchFamily="-108" charset="-128"/>
                <a:cs typeface="ＭＳ Ｐゴシック" pitchFamily="-108" charset="-128"/>
              </a:rPr>
              <a:t>with support from Brandi </a:t>
            </a:r>
            <a:r>
              <a:rPr lang="en-US" sz="2200" i="1" dirty="0" err="1" smtClean="0">
                <a:latin typeface="+mj-lt"/>
                <a:ea typeface="ＭＳ Ｐゴシック" pitchFamily="-108" charset="-128"/>
                <a:cs typeface="ＭＳ Ｐゴシック" pitchFamily="-108" charset="-128"/>
              </a:rPr>
              <a:t>Simonsen</a:t>
            </a:r>
            <a:r>
              <a:rPr lang="en-US" sz="2200" i="1" dirty="0" smtClean="0">
                <a:latin typeface="+mj-lt"/>
                <a:ea typeface="ＭＳ Ｐゴシック" pitchFamily="-108" charset="-128"/>
                <a:cs typeface="ＭＳ Ｐゴシック" pitchFamily="-108" charset="-128"/>
              </a:rPr>
              <a:t>, Jen Freeman, </a:t>
            </a:r>
          </a:p>
          <a:p>
            <a:pPr eaLnBrk="1" hangingPunct="1">
              <a:lnSpc>
                <a:spcPct val="80000"/>
              </a:lnSpc>
            </a:pPr>
            <a:r>
              <a:rPr lang="en-US" sz="2200" i="1" dirty="0" smtClean="0">
                <a:latin typeface="+mj-lt"/>
                <a:ea typeface="ＭＳ Ｐゴシック" pitchFamily="-108" charset="-128"/>
                <a:cs typeface="ＭＳ Ｐゴシック" pitchFamily="-108" charset="-128"/>
              </a:rPr>
              <a:t>Susannah Everett, &amp; George </a:t>
            </a:r>
            <a:r>
              <a:rPr lang="en-US" sz="2200" i="1" dirty="0" err="1" smtClean="0">
                <a:latin typeface="+mj-lt"/>
                <a:ea typeface="ＭＳ Ｐゴシック" pitchFamily="-108" charset="-128"/>
                <a:cs typeface="ＭＳ Ｐゴシック" pitchFamily="-108" charset="-128"/>
              </a:rPr>
              <a:t>Sugai</a:t>
            </a:r>
            <a:endParaRPr lang="en-US" sz="2200" i="1" dirty="0" smtClean="0">
              <a:latin typeface="+mj-lt"/>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22956690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0"/>
            <a:ext cx="4114800" cy="4495800"/>
          </a:xfrm>
          <a:solidFill>
            <a:srgbClr val="008000"/>
          </a:solidFill>
        </p:spPr>
        <p:txBody>
          <a:bodyPr/>
          <a:lstStyle/>
          <a:p>
            <a:pPr algn="ctr"/>
            <a:r>
              <a:rPr lang="en-US" dirty="0" smtClean="0">
                <a:solidFill>
                  <a:schemeClr val="bg1"/>
                </a:solidFill>
              </a:rPr>
              <a:t/>
            </a:r>
            <a:br>
              <a:rPr lang="en-US" dirty="0" smtClean="0">
                <a:solidFill>
                  <a:schemeClr val="bg1"/>
                </a:solidFill>
              </a:rPr>
            </a:br>
            <a:r>
              <a:rPr lang="en-US" dirty="0" smtClean="0">
                <a:solidFill>
                  <a:schemeClr val="bg1"/>
                </a:solidFill>
              </a:rPr>
              <a:t>Overview of Coaching in </a:t>
            </a:r>
            <a:r>
              <a:rPr lang="en-US" dirty="0" err="1" smtClean="0">
                <a:solidFill>
                  <a:schemeClr val="bg1"/>
                </a:solidFill>
              </a:rPr>
              <a:t>swpbis</a:t>
            </a:r>
            <a:r>
              <a:rPr lang="en-US" dirty="0" smtClean="0">
                <a:solidFill>
                  <a:schemeClr val="bg1"/>
                </a:solidFill>
              </a:rPr>
              <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(Chapter </a:t>
            </a:r>
            <a:r>
              <a:rPr lang="en-US" dirty="0" err="1" smtClean="0">
                <a:solidFill>
                  <a:schemeClr val="bg1"/>
                </a:solidFill>
              </a:rPr>
              <a:t>i</a:t>
            </a:r>
            <a:r>
              <a:rPr lang="en-US" dirty="0" smtClean="0">
                <a:solidFill>
                  <a:schemeClr val="bg1"/>
                </a:solidFill>
              </a:rPr>
              <a:t>)</a:t>
            </a:r>
            <a:br>
              <a:rPr lang="en-US" dirty="0" smtClean="0">
                <a:solidFill>
                  <a:schemeClr val="bg1"/>
                </a:solidFill>
              </a:rPr>
            </a:br>
            <a:endParaRPr lang="en-US" dirty="0">
              <a:solidFill>
                <a:schemeClr val="bg1"/>
              </a:solidFill>
            </a:endParaRPr>
          </a:p>
        </p:txBody>
      </p:sp>
      <p:pic>
        <p:nvPicPr>
          <p:cNvPr id="5" name="Picture 4"/>
          <p:cNvPicPr>
            <a:picLocks noChangeAspect="1"/>
          </p:cNvPicPr>
          <p:nvPr/>
        </p:nvPicPr>
        <p:blipFill>
          <a:blip r:embed="rId2"/>
          <a:stretch>
            <a:fillRect/>
          </a:stretch>
        </p:blipFill>
        <p:spPr>
          <a:xfrm rot="20472928">
            <a:off x="675444" y="630583"/>
            <a:ext cx="4298060" cy="5596131"/>
          </a:xfrm>
          <a:prstGeom prst="rect">
            <a:avLst/>
          </a:prstGeom>
          <a:solidFill>
            <a:schemeClr val="bg1"/>
          </a:solidFill>
        </p:spPr>
      </p:pic>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0" y="0"/>
            <a:ext cx="1095375" cy="1066800"/>
          </a:xfrm>
          <a:prstGeom prst="rect">
            <a:avLst/>
          </a:prstGeom>
          <a:noFill/>
          <a:ln>
            <a:noFill/>
          </a:ln>
        </p:spPr>
      </p:pic>
    </p:spTree>
    <p:extLst>
      <p:ext uri="{BB962C8B-B14F-4D97-AF65-F5344CB8AC3E}">
        <p14:creationId xmlns:p14="http://schemas.microsoft.com/office/powerpoint/2010/main" val="16265002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rgbClr val="008000">
            <a:alpha val="20000"/>
          </a:srgbClr>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609600" y="152400"/>
            <a:ext cx="7772400" cy="990600"/>
          </a:xfrm>
          <a:solidFill>
            <a:schemeClr val="bg1"/>
          </a:solidFill>
        </p:spPr>
        <p:txBody>
          <a:bodyPr/>
          <a:lstStyle/>
          <a:p>
            <a:pPr eaLnBrk="1" hangingPunct="1"/>
            <a:r>
              <a:rPr lang="en-US" sz="3600" b="1" i="1" dirty="0">
                <a:solidFill>
                  <a:srgbClr val="008000"/>
                </a:solidFill>
                <a:ea typeface="ＭＳ Ｐゴシック" pitchFamily="-108" charset="-128"/>
                <a:cs typeface="ＭＳ Ｐゴシック" pitchFamily="-108" charset="-128"/>
              </a:rPr>
              <a:t>Establish</a:t>
            </a:r>
            <a:r>
              <a:rPr lang="en-US" sz="3600" dirty="0">
                <a:solidFill>
                  <a:srgbClr val="008000"/>
                </a:solidFill>
                <a:ea typeface="ＭＳ Ｐゴシック" pitchFamily="-108" charset="-128"/>
                <a:cs typeface="ＭＳ Ｐゴシック" pitchFamily="-108" charset="-128"/>
              </a:rPr>
              <a:t> a continuum of procedures to encourage rule following </a:t>
            </a:r>
            <a:r>
              <a:rPr lang="en-US" sz="3600" dirty="0" smtClean="0">
                <a:solidFill>
                  <a:srgbClr val="008000"/>
                </a:solidFill>
                <a:ea typeface="ＭＳ Ｐゴシック" pitchFamily="-108" charset="-128"/>
                <a:cs typeface="ＭＳ Ｐゴシック" pitchFamily="-108" charset="-128"/>
              </a:rPr>
              <a:t>behavior</a:t>
            </a:r>
            <a:endParaRPr lang="en-US" sz="3600" dirty="0">
              <a:solidFill>
                <a:srgbClr val="008000"/>
              </a:solidFill>
              <a:ea typeface="ＭＳ Ｐゴシック" pitchFamily="-108" charset="-128"/>
              <a:cs typeface="ＭＳ Ｐゴシック" pitchFamily="-108" charset="-128"/>
            </a:endParaRPr>
          </a:p>
        </p:txBody>
      </p:sp>
      <p:pic>
        <p:nvPicPr>
          <p:cNvPr id="292870" name="Picture 6" descr="MVC-001F"/>
          <p:cNvPicPr>
            <a:picLocks noChangeAspect="1" noChangeArrowheads="1"/>
          </p:cNvPicPr>
          <p:nvPr/>
        </p:nvPicPr>
        <p:blipFill>
          <a:blip r:embed="rId3"/>
          <a:srcRect/>
          <a:stretch>
            <a:fillRect/>
          </a:stretch>
        </p:blipFill>
        <p:spPr bwMode="auto">
          <a:xfrm>
            <a:off x="4724400" y="1219200"/>
            <a:ext cx="4419600" cy="2895600"/>
          </a:xfrm>
          <a:prstGeom prst="rect">
            <a:avLst/>
          </a:prstGeom>
          <a:noFill/>
          <a:ln w="9525">
            <a:noFill/>
            <a:miter lim="800000"/>
            <a:headEnd/>
            <a:tailEnd/>
          </a:ln>
        </p:spPr>
      </p:pic>
      <p:pic>
        <p:nvPicPr>
          <p:cNvPr id="292871" name="Picture 7" descr="2001_0413_194152A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24400" y="4038600"/>
            <a:ext cx="4419600" cy="2819400"/>
          </a:xfrm>
          <a:prstGeom prst="rect">
            <a:avLst/>
          </a:prstGeom>
          <a:noFill/>
          <a:ln w="9525">
            <a:noFill/>
            <a:miter lim="800000"/>
            <a:headEnd/>
            <a:tailEnd/>
          </a:ln>
        </p:spPr>
      </p:pic>
      <p:pic>
        <p:nvPicPr>
          <p:cNvPr id="292873" name="Picture 9" descr="2001_0413_193759A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3943350"/>
            <a:ext cx="4419600" cy="2914650"/>
          </a:xfrm>
          <a:prstGeom prst="rect">
            <a:avLst/>
          </a:prstGeom>
          <a:noFill/>
          <a:ln w="9525">
            <a:noFill/>
            <a:miter lim="800000"/>
            <a:headEnd/>
            <a:tailEnd/>
          </a:ln>
        </p:spPr>
      </p:pic>
      <p:pic>
        <p:nvPicPr>
          <p:cNvPr id="292874" name="Picture 10" descr="MVC-013F"/>
          <p:cNvPicPr>
            <a:picLocks noChangeAspect="1" noChangeArrowheads="1"/>
          </p:cNvPicPr>
          <p:nvPr/>
        </p:nvPicPr>
        <p:blipFill>
          <a:blip r:embed="rId6"/>
          <a:srcRect/>
          <a:stretch>
            <a:fillRect/>
          </a:stretch>
        </p:blipFill>
        <p:spPr bwMode="auto">
          <a:xfrm>
            <a:off x="0" y="1219200"/>
            <a:ext cx="4343400" cy="2792413"/>
          </a:xfrm>
          <a:prstGeom prst="rect">
            <a:avLst/>
          </a:prstGeom>
          <a:noFill/>
          <a:ln w="9525">
            <a:noFill/>
            <a:miter lim="800000"/>
            <a:headEnd/>
            <a:tailEnd/>
          </a:ln>
        </p:spPr>
      </p:pic>
      <p:pic>
        <p:nvPicPr>
          <p:cNvPr id="292872" name="Picture 8" descr="100_064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590800" y="2209800"/>
            <a:ext cx="4114800" cy="2914650"/>
          </a:xfrm>
          <a:prstGeom prst="rect">
            <a:avLst/>
          </a:prstGeom>
          <a:noFill/>
          <a:ln w="9525">
            <a:noFill/>
            <a:miter lim="800000"/>
            <a:headEnd/>
            <a:tailEnd/>
          </a:ln>
        </p:spPr>
      </p:pic>
      <p:pic>
        <p:nvPicPr>
          <p:cNvPr id="8" name="Picture 7"/>
          <p:cNvPicPr>
            <a:picLocks noChangeAspect="1"/>
          </p:cNvPicPr>
          <p:nvPr/>
        </p:nvPicPr>
        <p:blipFill>
          <a:blip r:embed="rId8"/>
          <a:stretch>
            <a:fillRect/>
          </a:stretch>
        </p:blipFill>
        <p:spPr>
          <a:xfrm>
            <a:off x="0" y="609600"/>
            <a:ext cx="914400" cy="914400"/>
          </a:xfrm>
          <a:prstGeom prst="rect">
            <a:avLst/>
          </a:prstGeom>
        </p:spPr>
      </p:pic>
    </p:spTree>
    <p:extLst>
      <p:ext uri="{BB962C8B-B14F-4D97-AF65-F5344CB8AC3E}">
        <p14:creationId xmlns:p14="http://schemas.microsoft.com/office/powerpoint/2010/main" val="5600847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28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28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28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28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2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leadership team</a:t>
            </a:r>
            <a:endParaRPr lang="en-US" sz="2200" dirty="0">
              <a:solidFill>
                <a:srgbClr val="000000"/>
              </a:solidFill>
            </a:endParaRPr>
          </a:p>
          <a:p>
            <a:pPr marL="514350" indent="-514350" eaLnBrk="1" hangingPunct="1">
              <a:buFontTx/>
              <a:buAutoNum type="arabicPeriod"/>
            </a:pPr>
            <a:r>
              <a:rPr lang="en-US" sz="2200" dirty="0">
                <a:solidFill>
                  <a:srgbClr val="000000"/>
                </a:solidFill>
              </a:rPr>
              <a:t>Develop brief statement of behavioral purpose</a:t>
            </a:r>
          </a:p>
          <a:p>
            <a:pPr marL="514350" indent="-514350" eaLnBrk="1" hangingPunct="1">
              <a:buFontTx/>
              <a:buAutoNum type="arabicPeriod"/>
            </a:pPr>
            <a:r>
              <a:rPr lang="en-US" sz="2200" dirty="0">
                <a:solidFill>
                  <a:srgbClr val="000000"/>
                </a:solidFill>
              </a:rPr>
              <a:t>Identify positive SW behavioral expectations</a:t>
            </a:r>
          </a:p>
          <a:p>
            <a:pPr marL="514350" indent="-514350" eaLnBrk="1" hangingPunct="1">
              <a:buFontTx/>
              <a:buAutoNum type="arabicPeriod"/>
            </a:pPr>
            <a:r>
              <a:rPr lang="en-US" sz="2200" dirty="0">
                <a:solidFill>
                  <a:srgbClr val="000000"/>
                </a:solidFill>
              </a:rPr>
              <a:t>Develop procedures for teaching SW expectations</a:t>
            </a:r>
          </a:p>
          <a:p>
            <a:pPr marL="514350" indent="-514350" eaLnBrk="1" hangingPunct="1">
              <a:buFontTx/>
              <a:buAutoNum type="arabicPeriod"/>
            </a:pPr>
            <a:r>
              <a:rPr lang="en-US" sz="2200" dirty="0">
                <a:solidFill>
                  <a:srgbClr val="000000"/>
                </a:solidFill>
              </a:rPr>
              <a:t>Develop procedures for teaching class-wide expectations</a:t>
            </a:r>
          </a:p>
          <a:p>
            <a:pPr marL="514350" indent="-514350" eaLnBrk="1" hangingPunct="1">
              <a:buFontTx/>
              <a:buAutoNum type="arabicPeriod"/>
            </a:pPr>
            <a:r>
              <a:rPr lang="en-US" sz="2200" dirty="0">
                <a:solidFill>
                  <a:srgbClr val="000000"/>
                </a:solidFill>
              </a:rPr>
              <a:t>Develop continuum for strengthening appropriate behavior</a:t>
            </a:r>
          </a:p>
          <a:p>
            <a:pPr marL="514350" indent="-514350" eaLnBrk="1" hangingPunct="1">
              <a:buFontTx/>
              <a:buAutoNum type="arabicPeriod"/>
            </a:pPr>
            <a:r>
              <a:rPr lang="en-US" sz="2200" dirty="0">
                <a:solidFill>
                  <a:srgbClr val="000000"/>
                </a:solidFill>
              </a:rPr>
              <a:t>Develop continuum for discouraging violations of expectations</a:t>
            </a:r>
          </a:p>
          <a:p>
            <a:pPr marL="514350" indent="-514350" eaLnBrk="1" hangingPunct="1">
              <a:buFontTx/>
              <a:buAutoNum type="arabicPeriod"/>
            </a:pPr>
            <a:r>
              <a:rPr lang="en-US" sz="2200" dirty="0">
                <a:solidFill>
                  <a:srgbClr val="000000"/>
                </a:solidFill>
              </a:rPr>
              <a:t>Develop data-based procedures for </a:t>
            </a:r>
            <a:r>
              <a:rPr lang="en-US" sz="2200" dirty="0" smtClean="0">
                <a:solidFill>
                  <a:srgbClr val="000000"/>
                </a:solidFill>
              </a:rPr>
              <a:t>monitoring</a:t>
            </a:r>
          </a:p>
          <a:p>
            <a:pPr marL="514350" indent="-514350" eaLnBrk="1" hangingPunct="1">
              <a:buFontTx/>
              <a:buAutoNum type="arabicPeriod"/>
            </a:pPr>
            <a:r>
              <a:rPr lang="en-US" sz="2200" dirty="0" smtClean="0">
                <a:solidFill>
                  <a:srgbClr val="000000"/>
                </a:solidFill>
              </a:rPr>
              <a:t>Develop systems to support staff</a:t>
            </a:r>
          </a:p>
          <a:p>
            <a:pPr marL="514350" indent="-514350" eaLnBrk="1" hangingPunct="1">
              <a:buFontTx/>
              <a:buAutoNum type="arabicPeriod"/>
            </a:pPr>
            <a:r>
              <a:rPr lang="en-US" sz="2200" dirty="0" smtClean="0">
                <a:solidFill>
                  <a:srgbClr val="000000"/>
                </a:solidFill>
              </a:rPr>
              <a:t>Build routines to ensure on-going implementation</a:t>
            </a:r>
            <a:endParaRPr lang="en-US" sz="2200" dirty="0">
              <a:solidFill>
                <a:srgbClr val="000000"/>
              </a:solidFill>
            </a:endParaRPr>
          </a:p>
          <a:p>
            <a:pPr marL="514350" indent="-514350" eaLnBrk="1" hangingPunct="1">
              <a:buFontTx/>
              <a:buAutoNum type="arabicPeriod"/>
            </a:pPr>
            <a:endParaRPr lang="en-US" sz="2200" dirty="0">
              <a:solidFill>
                <a:srgbClr val="000000"/>
              </a:solidFill>
            </a:endParaRPr>
          </a:p>
        </p:txBody>
      </p:sp>
      <p:sp>
        <p:nvSpPr>
          <p:cNvPr id="2" name="Rectangle 1"/>
          <p:cNvSpPr/>
          <p:nvPr/>
        </p:nvSpPr>
        <p:spPr>
          <a:xfrm>
            <a:off x="457200" y="5257800"/>
            <a:ext cx="7620000"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 y="1600200"/>
            <a:ext cx="7620000"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1447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a:t>
              </a:r>
              <a:endParaRPr lang="en-US" sz="2000" b="1" dirty="0">
                <a:solidFill>
                  <a:srgbClr val="000000"/>
                </a:solidFill>
                <a:latin typeface="+mj-lt"/>
              </a:endParaRPr>
            </a:p>
          </p:txBody>
        </p:sp>
      </p:grpSp>
      <p:pic>
        <p:nvPicPr>
          <p:cNvPr id="16" name="Picture 15"/>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1918208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5170" name="Object 2"/>
          <p:cNvGraphicFramePr>
            <a:graphicFrameLocks noChangeAspect="1"/>
          </p:cNvGraphicFramePr>
          <p:nvPr/>
        </p:nvGraphicFramePr>
        <p:xfrm>
          <a:off x="228600" y="495300"/>
          <a:ext cx="8534400" cy="5372100"/>
        </p:xfrm>
        <a:graphic>
          <a:graphicData uri="http://schemas.openxmlformats.org/presentationml/2006/ole">
            <mc:AlternateContent xmlns:mc="http://schemas.openxmlformats.org/markup-compatibility/2006">
              <mc:Choice xmlns:v="urn:schemas-microsoft-com:vml" Requires="v">
                <p:oleObj spid="_x0000_s1149" name="Chart" r:id="rId5" imgW="5549900" imgH="3225800" progId="Excel.Sheet.8">
                  <p:embed/>
                </p:oleObj>
              </mc:Choice>
              <mc:Fallback>
                <p:oleObj name="Chart" r:id="rId5" imgW="5549900" imgH="32258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95300"/>
                        <a:ext cx="8534400" cy="5372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35875" name="Text Box 3"/>
          <p:cNvSpPr txBox="1">
            <a:spLocks noChangeArrowheads="1"/>
          </p:cNvSpPr>
          <p:nvPr/>
        </p:nvSpPr>
        <p:spPr bwMode="auto">
          <a:xfrm>
            <a:off x="1600200" y="5791200"/>
            <a:ext cx="5486400" cy="641350"/>
          </a:xfrm>
          <a:prstGeom prst="rect">
            <a:avLst/>
          </a:prstGeom>
          <a:solidFill>
            <a:schemeClr val="accent1"/>
          </a:solidFill>
          <a:ln w="9525">
            <a:noFill/>
            <a:miter lim="800000"/>
            <a:headEnd/>
            <a:tailEnd/>
          </a:ln>
        </p:spPr>
        <p:txBody>
          <a:bodyPr>
            <a:prstTxWarp prst="textNoShape">
              <a:avLst/>
            </a:prstTxWarp>
            <a:spAutoFit/>
          </a:bodyPr>
          <a:lstStyle/>
          <a:p>
            <a:pPr algn="ctr"/>
            <a:r>
              <a:rPr lang="en-US" sz="3600"/>
              <a:t>~10 positive : 1 correction</a:t>
            </a:r>
          </a:p>
        </p:txBody>
      </p:sp>
      <p:sp>
        <p:nvSpPr>
          <p:cNvPr id="5" name="Rectangle 4"/>
          <p:cNvSpPr/>
          <p:nvPr/>
        </p:nvSpPr>
        <p:spPr>
          <a:xfrm>
            <a:off x="1447800" y="685800"/>
            <a:ext cx="1219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5876" name="Object 3"/>
          <p:cNvGraphicFramePr>
            <a:graphicFrameLocks noChangeAspect="1"/>
          </p:cNvGraphicFramePr>
          <p:nvPr/>
        </p:nvGraphicFramePr>
        <p:xfrm>
          <a:off x="-228600" y="0"/>
          <a:ext cx="9372600" cy="6992938"/>
        </p:xfrm>
        <a:graphic>
          <a:graphicData uri="http://schemas.openxmlformats.org/presentationml/2006/ole">
            <mc:AlternateContent xmlns:mc="http://schemas.openxmlformats.org/markup-compatibility/2006">
              <mc:Choice xmlns:v="urn:schemas-microsoft-com:vml" Requires="v">
                <p:oleObj spid="_x0000_s1150" name="Photo Editor Photo" r:id="rId7" imgW="3428571" imgH="2572109" progId="">
                  <p:embed/>
                </p:oleObj>
              </mc:Choice>
              <mc:Fallback>
                <p:oleObj name="Photo Editor Photo" r:id="rId7" imgW="3428571" imgH="257210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0"/>
                        <a:ext cx="9372600" cy="6992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6" name="Picture 5"/>
          <p:cNvPicPr>
            <a:picLocks noChangeAspect="1"/>
          </p:cNvPicPr>
          <p:nvPr/>
        </p:nvPicPr>
        <p:blipFill>
          <a:blip r:embed="rId9"/>
          <a:stretch>
            <a:fillRect/>
          </a:stretch>
        </p:blipFill>
        <p:spPr>
          <a:xfrm>
            <a:off x="0" y="609600"/>
            <a:ext cx="914400" cy="914400"/>
          </a:xfrm>
          <a:prstGeom prst="rect">
            <a:avLst/>
          </a:prstGeom>
        </p:spPr>
      </p:pic>
    </p:spTree>
    <p:extLst>
      <p:ext uri="{BB962C8B-B14F-4D97-AF65-F5344CB8AC3E}">
        <p14:creationId xmlns:p14="http://schemas.microsoft.com/office/powerpoint/2010/main" val="1215073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335876"/>
                                        </p:tgtEl>
                                        <p:attrNameLst>
                                          <p:attrName>ppt_w</p:attrName>
                                        </p:attrNameLst>
                                      </p:cBhvr>
                                      <p:tavLst>
                                        <p:tav tm="0">
                                          <p:val>
                                            <p:strVal val="ppt_w"/>
                                          </p:val>
                                        </p:tav>
                                        <p:tav tm="100000">
                                          <p:val>
                                            <p:fltVal val="0"/>
                                          </p:val>
                                        </p:tav>
                                      </p:tavLst>
                                    </p:anim>
                                    <p:anim calcmode="lin" valueType="num">
                                      <p:cBhvr>
                                        <p:cTn id="7" dur="500"/>
                                        <p:tgtEl>
                                          <p:spTgt spid="335876"/>
                                        </p:tgtEl>
                                        <p:attrNameLst>
                                          <p:attrName>ppt_h</p:attrName>
                                        </p:attrNameLst>
                                      </p:cBhvr>
                                      <p:tavLst>
                                        <p:tav tm="0">
                                          <p:val>
                                            <p:strVal val="ppt_h"/>
                                          </p:val>
                                        </p:tav>
                                        <p:tav tm="100000">
                                          <p:val>
                                            <p:fltVal val="0"/>
                                          </p:val>
                                        </p:tav>
                                      </p:tavLst>
                                    </p:anim>
                                    <p:animEffect transition="out" filter="fade">
                                      <p:cBhvr>
                                        <p:cTn id="8" dur="500"/>
                                        <p:tgtEl>
                                          <p:spTgt spid="335876"/>
                                        </p:tgtEl>
                                      </p:cBhvr>
                                    </p:animEffect>
                                    <p:set>
                                      <p:cBhvr>
                                        <p:cTn id="9" dur="1" fill="hold">
                                          <p:stCondLst>
                                            <p:cond delay="499"/>
                                          </p:stCondLst>
                                        </p:cTn>
                                        <p:tgtEl>
                                          <p:spTgt spid="33587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35875"/>
                                        </p:tgtEl>
                                        <p:attrNameLst>
                                          <p:attrName>style.visibility</p:attrName>
                                        </p:attrNameLst>
                                      </p:cBhvr>
                                      <p:to>
                                        <p:strVal val="visible"/>
                                      </p:to>
                                    </p:set>
                                    <p:animEffect transition="in" filter="fade">
                                      <p:cBhvr>
                                        <p:cTn id="13" dur="2000"/>
                                        <p:tgtEl>
                                          <p:spTgt spid="335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leadership team</a:t>
            </a:r>
            <a:endParaRPr lang="en-US" sz="2200" dirty="0">
              <a:solidFill>
                <a:srgbClr val="000000"/>
              </a:solidFill>
            </a:endParaRPr>
          </a:p>
          <a:p>
            <a:pPr marL="514350" indent="-514350" eaLnBrk="1" hangingPunct="1">
              <a:buFontTx/>
              <a:buAutoNum type="arabicPeriod"/>
            </a:pPr>
            <a:r>
              <a:rPr lang="en-US" sz="2200" dirty="0">
                <a:solidFill>
                  <a:srgbClr val="000000"/>
                </a:solidFill>
              </a:rPr>
              <a:t>Develop brief statement of behavioral purpose</a:t>
            </a:r>
          </a:p>
          <a:p>
            <a:pPr marL="514350" indent="-514350" eaLnBrk="1" hangingPunct="1">
              <a:buFontTx/>
              <a:buAutoNum type="arabicPeriod"/>
            </a:pPr>
            <a:r>
              <a:rPr lang="en-US" sz="2200" dirty="0">
                <a:solidFill>
                  <a:srgbClr val="000000"/>
                </a:solidFill>
              </a:rPr>
              <a:t>Identify positive SW behavioral expectations</a:t>
            </a:r>
          </a:p>
          <a:p>
            <a:pPr marL="514350" indent="-514350" eaLnBrk="1" hangingPunct="1">
              <a:buFontTx/>
              <a:buAutoNum type="arabicPeriod"/>
            </a:pPr>
            <a:r>
              <a:rPr lang="en-US" sz="2200" dirty="0">
                <a:solidFill>
                  <a:srgbClr val="000000"/>
                </a:solidFill>
              </a:rPr>
              <a:t>Develop procedures for teaching SW expectations</a:t>
            </a:r>
          </a:p>
          <a:p>
            <a:pPr marL="514350" indent="-514350" eaLnBrk="1" hangingPunct="1">
              <a:buFontTx/>
              <a:buAutoNum type="arabicPeriod"/>
            </a:pPr>
            <a:r>
              <a:rPr lang="en-US" sz="2200" dirty="0">
                <a:solidFill>
                  <a:srgbClr val="000000"/>
                </a:solidFill>
              </a:rPr>
              <a:t>Develop procedures for teaching class-wide expectations</a:t>
            </a:r>
          </a:p>
          <a:p>
            <a:pPr marL="514350" indent="-514350" eaLnBrk="1" hangingPunct="1">
              <a:buFontTx/>
              <a:buAutoNum type="arabicPeriod"/>
            </a:pPr>
            <a:r>
              <a:rPr lang="en-US" sz="2200" dirty="0">
                <a:solidFill>
                  <a:srgbClr val="000000"/>
                </a:solidFill>
              </a:rPr>
              <a:t>Develop continuum for strengthening appropriate behavior</a:t>
            </a:r>
          </a:p>
          <a:p>
            <a:pPr marL="514350" indent="-514350" eaLnBrk="1" hangingPunct="1">
              <a:buFontTx/>
              <a:buAutoNum type="arabicPeriod"/>
            </a:pPr>
            <a:r>
              <a:rPr lang="en-US" sz="2200" dirty="0">
                <a:solidFill>
                  <a:srgbClr val="000000"/>
                </a:solidFill>
              </a:rPr>
              <a:t>Develop continuum for discouraging violations of expectations</a:t>
            </a:r>
          </a:p>
          <a:p>
            <a:pPr marL="514350" indent="-514350" eaLnBrk="1" hangingPunct="1">
              <a:buFontTx/>
              <a:buAutoNum type="arabicPeriod"/>
            </a:pPr>
            <a:r>
              <a:rPr lang="en-US" sz="2200" dirty="0">
                <a:solidFill>
                  <a:srgbClr val="000000"/>
                </a:solidFill>
              </a:rPr>
              <a:t>Develop data-based procedures for </a:t>
            </a:r>
            <a:r>
              <a:rPr lang="en-US" sz="2200" dirty="0" smtClean="0">
                <a:solidFill>
                  <a:srgbClr val="000000"/>
                </a:solidFill>
              </a:rPr>
              <a:t>monitoring</a:t>
            </a:r>
          </a:p>
          <a:p>
            <a:pPr marL="514350" indent="-514350" eaLnBrk="1" hangingPunct="1">
              <a:buFontTx/>
              <a:buAutoNum type="arabicPeriod"/>
            </a:pPr>
            <a:r>
              <a:rPr lang="en-US" sz="2200" dirty="0" smtClean="0">
                <a:solidFill>
                  <a:srgbClr val="000000"/>
                </a:solidFill>
              </a:rPr>
              <a:t>Develop systems to support staff</a:t>
            </a:r>
          </a:p>
          <a:p>
            <a:pPr marL="514350" indent="-514350" eaLnBrk="1" hangingPunct="1">
              <a:buFontTx/>
              <a:buAutoNum type="arabicPeriod"/>
            </a:pPr>
            <a:r>
              <a:rPr lang="en-US" sz="2200" dirty="0" smtClean="0">
                <a:solidFill>
                  <a:srgbClr val="000000"/>
                </a:solidFill>
              </a:rPr>
              <a:t>Build routines to ensure on-going implementation</a:t>
            </a:r>
            <a:endParaRPr lang="en-US" sz="2200" dirty="0">
              <a:solidFill>
                <a:srgbClr val="000000"/>
              </a:solidFill>
            </a:endParaRPr>
          </a:p>
          <a:p>
            <a:pPr marL="514350" indent="-514350" eaLnBrk="1" hangingPunct="1">
              <a:buFontTx/>
              <a:buAutoNum type="arabicPeriod"/>
            </a:pPr>
            <a:endParaRPr lang="en-US" sz="2200" dirty="0">
              <a:solidFill>
                <a:srgbClr val="000000"/>
              </a:solidFill>
            </a:endParaRPr>
          </a:p>
        </p:txBody>
      </p:sp>
      <p:sp>
        <p:nvSpPr>
          <p:cNvPr id="2" name="Rectangle 1"/>
          <p:cNvSpPr/>
          <p:nvPr/>
        </p:nvSpPr>
        <p:spPr>
          <a:xfrm>
            <a:off x="457200" y="5638800"/>
            <a:ext cx="7620000"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 y="1600200"/>
            <a:ext cx="7620000" cy="358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827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II.B.viii</a:t>
              </a:r>
              <a:endParaRPr lang="en-US" sz="2000" b="1" dirty="0">
                <a:solidFill>
                  <a:srgbClr val="000000"/>
                </a:solidFill>
                <a:latin typeface="+mj-lt"/>
              </a:endParaRPr>
            </a:p>
          </p:txBody>
        </p:sp>
      </p:grpSp>
      <p:grpSp>
        <p:nvGrpSpPr>
          <p:cNvPr id="16" name="Group 15"/>
          <p:cNvGrpSpPr/>
          <p:nvPr/>
        </p:nvGrpSpPr>
        <p:grpSpPr>
          <a:xfrm>
            <a:off x="7620000" y="1447801"/>
            <a:ext cx="1476375" cy="1447800"/>
            <a:chOff x="6858000" y="16807"/>
            <a:chExt cx="2286000" cy="2209800"/>
          </a:xfrm>
        </p:grpSpPr>
        <p:sp>
          <p:nvSpPr>
            <p:cNvPr id="17" name="Oval 16"/>
            <p:cNvSpPr>
              <a:spLocks noChangeArrowheads="1"/>
            </p:cNvSpPr>
            <p:nvPr/>
          </p:nvSpPr>
          <p:spPr bwMode="auto">
            <a:xfrm>
              <a:off x="6858000" y="16807"/>
              <a:ext cx="2286000" cy="2209800"/>
            </a:xfrm>
            <a:prstGeom prst="ellipse">
              <a:avLst/>
            </a:prstGeom>
            <a:solidFill>
              <a:srgbClr val="B2ECC4">
                <a:alpha val="50000"/>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18" name="Text Box 9"/>
            <p:cNvSpPr txBox="1">
              <a:spLocks noChangeArrowheads="1"/>
            </p:cNvSpPr>
            <p:nvPr/>
          </p:nvSpPr>
          <p:spPr bwMode="auto">
            <a:xfrm rot="2905354">
              <a:off x="7880350" y="718482"/>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grpSp>
      <p:pic>
        <p:nvPicPr>
          <p:cNvPr id="13" name="Picture 12"/>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17241399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Group 17"/>
          <p:cNvGrpSpPr/>
          <p:nvPr/>
        </p:nvGrpSpPr>
        <p:grpSpPr>
          <a:xfrm>
            <a:off x="-140380" y="5257800"/>
            <a:ext cx="1588180" cy="1676401"/>
            <a:chOff x="-140380" y="5333999"/>
            <a:chExt cx="1588180" cy="1676401"/>
          </a:xfrm>
        </p:grpSpPr>
        <p:pic>
          <p:nvPicPr>
            <p:cNvPr id="15"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6" name="TextBox 6"/>
            <p:cNvSpPr txBox="1">
              <a:spLocks noChangeArrowheads="1"/>
            </p:cNvSpPr>
            <p:nvPr/>
          </p:nvSpPr>
          <p:spPr bwMode="auto">
            <a:xfrm>
              <a:off x="248456" y="6380946"/>
              <a:ext cx="8945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II.B.viii</a:t>
              </a:r>
              <a:endParaRPr lang="en-US" sz="2000" b="1" dirty="0">
                <a:solidFill>
                  <a:srgbClr val="000000"/>
                </a:solidFill>
                <a:latin typeface="+mj-lt"/>
              </a:endParaRPr>
            </a:p>
          </p:txBody>
        </p:sp>
      </p:grpSp>
      <p:sp>
        <p:nvSpPr>
          <p:cNvPr id="3" name="Content Placeholder 2"/>
          <p:cNvSpPr>
            <a:spLocks noGrp="1"/>
          </p:cNvSpPr>
          <p:nvPr>
            <p:ph idx="1"/>
          </p:nvPr>
        </p:nvSpPr>
        <p:spPr>
          <a:xfrm>
            <a:off x="457200" y="1646237"/>
            <a:ext cx="8001000" cy="4525963"/>
          </a:xfrm>
        </p:spPr>
        <p:txBody>
          <a:bodyPr/>
          <a:lstStyle/>
          <a:p>
            <a:pPr marL="457200" indent="-457200" eaLnBrk="1" hangingPunct="1">
              <a:buFontTx/>
              <a:buAutoNum type="arabicPeriod"/>
            </a:pPr>
            <a:r>
              <a:rPr lang="en-US" sz="2000" b="1" u="sng" dirty="0" smtClean="0">
                <a:ea typeface="Britannic Bold" pitchFamily="-108" charset="0"/>
                <a:cs typeface="Britannic Bold" pitchFamily="-108" charset="0"/>
              </a:rPr>
              <a:t>General data collection procedures</a:t>
            </a:r>
          </a:p>
          <a:p>
            <a:pPr marL="857250" lvl="1" indent="-457200" eaLnBrk="1" hangingPunct="1">
              <a:buFontTx/>
              <a:buAutoNum type="alphaLcParenR"/>
            </a:pPr>
            <a:r>
              <a:rPr lang="en-US" sz="2000" dirty="0" smtClean="0">
                <a:ea typeface="Britannic Bold" pitchFamily="-108" charset="0"/>
                <a:cs typeface="Britannic Bold" pitchFamily="-108" charset="0"/>
              </a:rPr>
              <a:t>Data collection procedures are integrated into typical routines (e.g., </a:t>
            </a:r>
            <a:r>
              <a:rPr lang="en-US" sz="2000" dirty="0" err="1" smtClean="0">
                <a:ea typeface="Britannic Bold" pitchFamily="-108" charset="0"/>
                <a:cs typeface="Britannic Bold" pitchFamily="-108" charset="0"/>
              </a:rPr>
              <a:t>ODRs</a:t>
            </a:r>
            <a:r>
              <a:rPr lang="en-US" sz="2000" dirty="0" smtClean="0">
                <a:ea typeface="Britannic Bold" pitchFamily="-108" charset="0"/>
                <a:cs typeface="Britannic Bold" pitchFamily="-108" charset="0"/>
              </a:rPr>
              <a:t>, attendance, behavior incident reports)</a:t>
            </a:r>
          </a:p>
          <a:p>
            <a:pPr marL="857250" lvl="1" indent="-457200" eaLnBrk="1" hangingPunct="1">
              <a:buFontTx/>
              <a:buAutoNum type="alphaLcParenR"/>
            </a:pPr>
            <a:r>
              <a:rPr lang="en-US" sz="2000" dirty="0" smtClean="0">
                <a:ea typeface="Britannic Bold" pitchFamily="-108" charset="0"/>
                <a:cs typeface="Britannic Bold" pitchFamily="-108" charset="0"/>
              </a:rPr>
              <a:t>Data collection reports regularly checked for accuracy</a:t>
            </a:r>
          </a:p>
          <a:p>
            <a:pPr marL="857250" lvl="1" indent="-457200" eaLnBrk="1" hangingPunct="1">
              <a:buFontTx/>
              <a:buAutoNum type="alphaLcParenR"/>
            </a:pPr>
            <a:r>
              <a:rPr lang="en-US" sz="2000" dirty="0" smtClean="0">
                <a:ea typeface="Britannic Bold" pitchFamily="-108" charset="0"/>
                <a:cs typeface="Britannic Bold" pitchFamily="-108" charset="0"/>
              </a:rPr>
              <a:t>Data collection limited to information that answers important student, classroom, and school questions</a:t>
            </a:r>
          </a:p>
          <a:p>
            <a:pPr marL="857250" lvl="1" indent="-457200" eaLnBrk="1" hangingPunct="1">
              <a:buFontTx/>
              <a:buAutoNum type="alphaLcParenR"/>
            </a:pPr>
            <a:r>
              <a:rPr lang="en-US" sz="2000" dirty="0" smtClean="0">
                <a:ea typeface="Britannic Bold" pitchFamily="-108" charset="0"/>
                <a:cs typeface="Britannic Bold" pitchFamily="-108" charset="0"/>
              </a:rPr>
              <a:t>Structures and routines for staff members to receive weekly/monthly data reports about status of SW discipline</a:t>
            </a:r>
          </a:p>
          <a:p>
            <a:pPr marL="857250" lvl="1" indent="-457200" eaLnBrk="1" hangingPunct="1">
              <a:buFontTx/>
              <a:buAutoNum type="alphaLcParenR"/>
            </a:pPr>
            <a:r>
              <a:rPr lang="en-US" sz="2000" dirty="0" smtClean="0">
                <a:ea typeface="Britannic Bold" pitchFamily="-108" charset="0"/>
                <a:cs typeface="Britannic Bold" pitchFamily="-108" charset="0"/>
              </a:rPr>
              <a:t>Decision rules for guiding data analysis and actions</a:t>
            </a:r>
          </a:p>
          <a:p>
            <a:pPr marL="857250" lvl="1" indent="-457200" eaLnBrk="1" hangingPunct="1">
              <a:buFontTx/>
              <a:buAutoNum type="alphaLcParenR"/>
            </a:pPr>
            <a:r>
              <a:rPr lang="en-US" sz="2000" dirty="0" smtClean="0">
                <a:ea typeface="Britannic Bold" pitchFamily="-108" charset="0"/>
                <a:cs typeface="Britannic Bold" pitchFamily="-108" charset="0"/>
              </a:rPr>
              <a:t>Schedule for daily, weekly, monthly, quarterly feedback</a:t>
            </a:r>
          </a:p>
          <a:p>
            <a:pPr marL="857250" lvl="1" indent="-457200" eaLnBrk="1" hangingPunct="1">
              <a:buFontTx/>
              <a:buAutoNum type="alphaLcParenR"/>
            </a:pPr>
            <a:r>
              <a:rPr lang="en-US" sz="2000" dirty="0" smtClean="0">
                <a:ea typeface="Britannic Bold" pitchFamily="-108" charset="0"/>
                <a:cs typeface="Britannic Bold" pitchFamily="-108" charset="0"/>
              </a:rPr>
              <a:t>Data system managed by 2-3 staff members</a:t>
            </a:r>
          </a:p>
          <a:p>
            <a:pPr marL="857250" lvl="1" indent="-457200" eaLnBrk="1" hangingPunct="1">
              <a:buFontTx/>
              <a:buAutoNum type="alphaLcParenR"/>
            </a:pPr>
            <a:r>
              <a:rPr lang="en-US" sz="2000" dirty="0" smtClean="0">
                <a:ea typeface="Britannic Bold" pitchFamily="-108" charset="0"/>
                <a:cs typeface="Britannic Bold" pitchFamily="-108" charset="0"/>
              </a:rPr>
              <a:t>No more than 1% of time each day for managing data</a:t>
            </a:r>
          </a:p>
          <a:p>
            <a:pPr marL="857250" lvl="1" indent="-457200" eaLnBrk="1" hangingPunct="1">
              <a:buFontTx/>
              <a:buAutoNum type="alphaLcParenR"/>
            </a:pPr>
            <a:r>
              <a:rPr lang="en-US" sz="2000" dirty="0" smtClean="0">
                <a:ea typeface="Britannic Bold" pitchFamily="-108" charset="0"/>
                <a:cs typeface="Britannic Bold" pitchFamily="-108" charset="0"/>
              </a:rPr>
              <a:t>Efficient, timely, and graphic displays of data</a:t>
            </a:r>
          </a:p>
          <a:p>
            <a:pPr marL="0" indent="0" eaLnBrk="1" hangingPunct="1">
              <a:buNone/>
            </a:pPr>
            <a:endParaRPr lang="en-US" sz="2000" dirty="0" smtClean="0">
              <a:ea typeface="Britannic Bold" pitchFamily="-108" charset="0"/>
              <a:cs typeface="Britannic Bold" pitchFamily="-108" charset="0"/>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2800" b="1" dirty="0" smtClean="0">
                <a:solidFill>
                  <a:schemeClr val="bg1"/>
                </a:solidFill>
              </a:rPr>
              <a:t>PREVIEW: Guidelines for Data-Based Monitoring of SWPBIS Outcomes</a:t>
            </a:r>
            <a:endParaRPr lang="en-US" sz="2800" b="1" dirty="0">
              <a:solidFill>
                <a:schemeClr val="bg1"/>
              </a:solidFill>
            </a:endParaRPr>
          </a:p>
        </p:txBody>
      </p:sp>
      <p:pic>
        <p:nvPicPr>
          <p:cNvPr id="17" name="Picture 16"/>
          <p:cNvPicPr>
            <a:picLocks noChangeAspect="1"/>
          </p:cNvPicPr>
          <p:nvPr/>
        </p:nvPicPr>
        <p:blipFill>
          <a:blip r:embed="rId3"/>
          <a:stretch>
            <a:fillRect/>
          </a:stretch>
        </p:blipFill>
        <p:spPr>
          <a:xfrm>
            <a:off x="0" y="762000"/>
            <a:ext cx="914400" cy="914400"/>
          </a:xfrm>
          <a:prstGeom prst="rect">
            <a:avLst/>
          </a:prstGeom>
        </p:spPr>
      </p:pic>
      <p:grpSp>
        <p:nvGrpSpPr>
          <p:cNvPr id="11" name="Group 10"/>
          <p:cNvGrpSpPr/>
          <p:nvPr/>
        </p:nvGrpSpPr>
        <p:grpSpPr>
          <a:xfrm>
            <a:off x="7667625" y="31750"/>
            <a:ext cx="1476375" cy="1447800"/>
            <a:chOff x="6858000" y="16807"/>
            <a:chExt cx="2286000" cy="2209800"/>
          </a:xfrm>
        </p:grpSpPr>
        <p:sp>
          <p:nvSpPr>
            <p:cNvPr id="12" name="Oval 11"/>
            <p:cNvSpPr>
              <a:spLocks noChangeArrowheads="1"/>
            </p:cNvSpPr>
            <p:nvPr/>
          </p:nvSpPr>
          <p:spPr bwMode="auto">
            <a:xfrm>
              <a:off x="6858000" y="16807"/>
              <a:ext cx="2286000" cy="2209800"/>
            </a:xfrm>
            <a:prstGeom prst="ellipse">
              <a:avLst/>
            </a:prstGeom>
            <a:solidFill>
              <a:srgbClr val="B2ECC4">
                <a:alpha val="50000"/>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13" name="Text Box 9"/>
            <p:cNvSpPr txBox="1">
              <a:spLocks noChangeArrowheads="1"/>
            </p:cNvSpPr>
            <p:nvPr/>
          </p:nvSpPr>
          <p:spPr bwMode="auto">
            <a:xfrm rot="2905354">
              <a:off x="7880350" y="718482"/>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grpSp>
    </p:spTree>
    <p:extLst>
      <p:ext uri="{BB962C8B-B14F-4D97-AF65-F5344CB8AC3E}">
        <p14:creationId xmlns:p14="http://schemas.microsoft.com/office/powerpoint/2010/main" val="20370868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17"/>
          <p:cNvGrpSpPr/>
          <p:nvPr/>
        </p:nvGrpSpPr>
        <p:grpSpPr>
          <a:xfrm>
            <a:off x="-140380" y="5257800"/>
            <a:ext cx="1588180" cy="1676401"/>
            <a:chOff x="-140380" y="5333999"/>
            <a:chExt cx="1588180" cy="1676401"/>
          </a:xfrm>
        </p:grpSpPr>
        <p:pic>
          <p:nvPicPr>
            <p:cNvPr id="12"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3" name="TextBox 6"/>
            <p:cNvSpPr txBox="1">
              <a:spLocks noChangeArrowheads="1"/>
            </p:cNvSpPr>
            <p:nvPr/>
          </p:nvSpPr>
          <p:spPr bwMode="auto">
            <a:xfrm>
              <a:off x="248456" y="6380946"/>
              <a:ext cx="8945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II.B.viii</a:t>
              </a:r>
              <a:endParaRPr lang="en-US" sz="2000" b="1" dirty="0">
                <a:solidFill>
                  <a:srgbClr val="000000"/>
                </a:solidFill>
                <a:latin typeface="+mj-lt"/>
              </a:endParaRPr>
            </a:p>
          </p:txBody>
        </p:sp>
      </p:grpSp>
      <p:sp>
        <p:nvSpPr>
          <p:cNvPr id="3" name="Content Placeholder 2"/>
          <p:cNvSpPr>
            <a:spLocks noGrp="1"/>
          </p:cNvSpPr>
          <p:nvPr>
            <p:ph idx="1"/>
          </p:nvPr>
        </p:nvSpPr>
        <p:spPr>
          <a:xfrm>
            <a:off x="457200" y="1570037"/>
            <a:ext cx="8686800" cy="4525963"/>
          </a:xfrm>
        </p:spPr>
        <p:txBody>
          <a:bodyPr/>
          <a:lstStyle/>
          <a:p>
            <a:pPr marL="457200" indent="-457200" eaLnBrk="1" hangingPunct="1">
              <a:buFontTx/>
              <a:buAutoNum type="arabicPeriod" startAt="2"/>
            </a:pPr>
            <a:r>
              <a:rPr lang="en-US" sz="2000" b="1" u="sng" dirty="0" smtClean="0">
                <a:ea typeface="Britannic Bold" pitchFamily="-108" charset="0"/>
                <a:cs typeface="Britannic Bold" pitchFamily="-108" charset="0"/>
              </a:rPr>
              <a:t>Office discipline referral procedures</a:t>
            </a:r>
          </a:p>
          <a:p>
            <a:pPr marL="857250" lvl="1" indent="-457200" eaLnBrk="1" hangingPunct="1">
              <a:buFontTx/>
              <a:buAutoNum type="alphaLcParenR"/>
            </a:pPr>
            <a:r>
              <a:rPr lang="en-US" sz="2000" dirty="0" smtClean="0">
                <a:ea typeface="Britannic Bold" pitchFamily="-108" charset="0"/>
                <a:cs typeface="Britannic Bold" pitchFamily="-108" charset="0"/>
              </a:rPr>
              <a:t>Agreed upon definitions of violations of expectations organized in a continuum</a:t>
            </a:r>
          </a:p>
          <a:p>
            <a:pPr marL="857250" lvl="1" indent="-457200" eaLnBrk="1" hangingPunct="1">
              <a:buFontTx/>
              <a:buAutoNum type="alphaLcParenR"/>
            </a:pPr>
            <a:r>
              <a:rPr lang="en-US" sz="2000" dirty="0" smtClean="0">
                <a:ea typeface="Britannic Bold" pitchFamily="-108" charset="0"/>
                <a:cs typeface="Britannic Bold" pitchFamily="-108" charset="0"/>
              </a:rPr>
              <a:t>A form for documenting noteworthy behavior incidents (ODR)</a:t>
            </a:r>
          </a:p>
          <a:p>
            <a:pPr marL="857250" lvl="1" indent="-457200" eaLnBrk="1" hangingPunct="1">
              <a:buFontTx/>
              <a:buAutoNum type="alphaLcParenR"/>
            </a:pPr>
            <a:r>
              <a:rPr lang="en-US" sz="2000" dirty="0" smtClean="0">
                <a:ea typeface="Britannic Bold" pitchFamily="-108" charset="0"/>
                <a:cs typeface="Britannic Bold" pitchFamily="-108" charset="0"/>
              </a:rPr>
              <a:t>School-wide procedures for processing/responding</a:t>
            </a:r>
          </a:p>
          <a:p>
            <a:pPr marL="857250" lvl="1" indent="-457200" eaLnBrk="1" hangingPunct="1">
              <a:buFontTx/>
              <a:buAutoNum type="alphaLcParenR"/>
            </a:pPr>
            <a:r>
              <a:rPr lang="en-US" sz="2000" dirty="0" smtClean="0">
                <a:ea typeface="Britannic Bold" pitchFamily="-108" charset="0"/>
                <a:cs typeface="Britannic Bold" pitchFamily="-108" charset="0"/>
              </a:rPr>
              <a:t>Efficient and user-friendly data input and storage</a:t>
            </a:r>
          </a:p>
          <a:p>
            <a:pPr marL="857250" lvl="1" indent="-457200" eaLnBrk="1" hangingPunct="1">
              <a:buFontTx/>
              <a:buAutoNum type="alphaLcParenR"/>
            </a:pPr>
            <a:r>
              <a:rPr lang="en-US" sz="2000" dirty="0" smtClean="0">
                <a:ea typeface="Britannic Bold" pitchFamily="-108" charset="0"/>
                <a:cs typeface="Britannic Bold" pitchFamily="-108" charset="0"/>
              </a:rPr>
              <a:t>Efficient and user-friendly process for summarizing and storing data</a:t>
            </a:r>
          </a:p>
          <a:p>
            <a:pPr marL="857250" lvl="1" indent="-457200" eaLnBrk="1" hangingPunct="1">
              <a:buFontTx/>
              <a:buAutoNum type="alphaLcParenR"/>
            </a:pPr>
            <a:r>
              <a:rPr lang="en-US" sz="2000" dirty="0" smtClean="0">
                <a:ea typeface="Britannic Bold" pitchFamily="-108" charset="0"/>
                <a:cs typeface="Britannic Bold" pitchFamily="-108" charset="0"/>
              </a:rPr>
              <a:t>Efficient and user-friendly procedures for producing visual displays of data</a:t>
            </a:r>
          </a:p>
          <a:p>
            <a:pPr marL="857250" lvl="1" indent="-457200" eaLnBrk="1" hangingPunct="1">
              <a:buFontTx/>
              <a:buAutoNum type="alphaLcParenR"/>
            </a:pPr>
            <a:r>
              <a:rPr lang="en-US" sz="2000" dirty="0" smtClean="0">
                <a:ea typeface="Britannic Bold" pitchFamily="-108" charset="0"/>
                <a:cs typeface="Britannic Bold" pitchFamily="-108" charset="0"/>
              </a:rPr>
              <a:t>Procedures for presenting data to staff on routine basis</a:t>
            </a:r>
          </a:p>
          <a:p>
            <a:pPr marL="857250" lvl="1" indent="-457200" eaLnBrk="1" hangingPunct="1">
              <a:buFontTx/>
              <a:buAutoNum type="alphaLcParenR"/>
            </a:pPr>
            <a:r>
              <a:rPr lang="en-US" sz="2000" dirty="0" smtClean="0">
                <a:ea typeface="Britannic Bold" pitchFamily="-108" charset="0"/>
                <a:cs typeface="Britannic Bold" pitchFamily="-108" charset="0"/>
              </a:rPr>
              <a:t>Procedures for making decisions and developing actions based on data</a:t>
            </a: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100" b="1" dirty="0" smtClean="0">
                <a:solidFill>
                  <a:schemeClr val="bg1"/>
                </a:solidFill>
              </a:rPr>
              <a:t>PREVIEW: Guidelines for Data-Based Monitoring of SWPBIS Outcomes</a:t>
            </a:r>
            <a:endParaRPr lang="en-US" sz="3100" b="1" dirty="0">
              <a:solidFill>
                <a:schemeClr val="bg1"/>
              </a:solidFill>
            </a:endParaRPr>
          </a:p>
        </p:txBody>
      </p:sp>
      <p:pic>
        <p:nvPicPr>
          <p:cNvPr id="14" name="Picture 13"/>
          <p:cNvPicPr>
            <a:picLocks noChangeAspect="1"/>
          </p:cNvPicPr>
          <p:nvPr/>
        </p:nvPicPr>
        <p:blipFill>
          <a:blip r:embed="rId3"/>
          <a:stretch>
            <a:fillRect/>
          </a:stretch>
        </p:blipFill>
        <p:spPr>
          <a:xfrm>
            <a:off x="0" y="762000"/>
            <a:ext cx="914400" cy="914400"/>
          </a:xfrm>
          <a:prstGeom prst="rect">
            <a:avLst/>
          </a:prstGeom>
        </p:spPr>
      </p:pic>
      <p:grpSp>
        <p:nvGrpSpPr>
          <p:cNvPr id="15" name="Group 14"/>
          <p:cNvGrpSpPr/>
          <p:nvPr/>
        </p:nvGrpSpPr>
        <p:grpSpPr>
          <a:xfrm>
            <a:off x="7667625" y="31750"/>
            <a:ext cx="1476375" cy="1447800"/>
            <a:chOff x="6858000" y="16807"/>
            <a:chExt cx="2286000" cy="2209800"/>
          </a:xfrm>
        </p:grpSpPr>
        <p:sp>
          <p:nvSpPr>
            <p:cNvPr id="16" name="Oval 15"/>
            <p:cNvSpPr>
              <a:spLocks noChangeArrowheads="1"/>
            </p:cNvSpPr>
            <p:nvPr/>
          </p:nvSpPr>
          <p:spPr bwMode="auto">
            <a:xfrm>
              <a:off x="6858000" y="16807"/>
              <a:ext cx="2286000" cy="2209800"/>
            </a:xfrm>
            <a:prstGeom prst="ellipse">
              <a:avLst/>
            </a:prstGeom>
            <a:solidFill>
              <a:srgbClr val="B2ECC4">
                <a:alpha val="50000"/>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17" name="Text Box 9"/>
            <p:cNvSpPr txBox="1">
              <a:spLocks noChangeArrowheads="1"/>
            </p:cNvSpPr>
            <p:nvPr/>
          </p:nvSpPr>
          <p:spPr bwMode="auto">
            <a:xfrm rot="2905354">
              <a:off x="7880350" y="718482"/>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grpSp>
    </p:spTree>
    <p:extLst>
      <p:ext uri="{BB962C8B-B14F-4D97-AF65-F5344CB8AC3E}">
        <p14:creationId xmlns:p14="http://schemas.microsoft.com/office/powerpoint/2010/main" val="53832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leadership team</a:t>
            </a:r>
            <a:endParaRPr lang="en-US" sz="2200" dirty="0">
              <a:solidFill>
                <a:srgbClr val="000000"/>
              </a:solidFill>
            </a:endParaRPr>
          </a:p>
          <a:p>
            <a:pPr marL="514350" indent="-514350" eaLnBrk="1" hangingPunct="1">
              <a:buFontTx/>
              <a:buAutoNum type="arabicPeriod"/>
            </a:pPr>
            <a:r>
              <a:rPr lang="en-US" sz="2200" dirty="0">
                <a:solidFill>
                  <a:srgbClr val="000000"/>
                </a:solidFill>
              </a:rPr>
              <a:t>Develop brief statement of behavioral purpose</a:t>
            </a:r>
          </a:p>
          <a:p>
            <a:pPr marL="514350" indent="-514350" eaLnBrk="1" hangingPunct="1">
              <a:buFontTx/>
              <a:buAutoNum type="arabicPeriod"/>
            </a:pPr>
            <a:r>
              <a:rPr lang="en-US" sz="2200" dirty="0">
                <a:solidFill>
                  <a:srgbClr val="000000"/>
                </a:solidFill>
              </a:rPr>
              <a:t>Identify positive SW behavioral expectations</a:t>
            </a:r>
          </a:p>
          <a:p>
            <a:pPr marL="514350" indent="-514350" eaLnBrk="1" hangingPunct="1">
              <a:buFontTx/>
              <a:buAutoNum type="arabicPeriod"/>
            </a:pPr>
            <a:r>
              <a:rPr lang="en-US" sz="2200" dirty="0">
                <a:solidFill>
                  <a:srgbClr val="000000"/>
                </a:solidFill>
              </a:rPr>
              <a:t>Develop procedures for teaching SW expectations</a:t>
            </a:r>
          </a:p>
          <a:p>
            <a:pPr marL="514350" indent="-514350" eaLnBrk="1" hangingPunct="1">
              <a:buFontTx/>
              <a:buAutoNum type="arabicPeriod"/>
            </a:pPr>
            <a:r>
              <a:rPr lang="en-US" sz="2200" dirty="0">
                <a:solidFill>
                  <a:srgbClr val="000000"/>
                </a:solidFill>
              </a:rPr>
              <a:t>Develop procedures for teaching class-wide expectations</a:t>
            </a:r>
          </a:p>
          <a:p>
            <a:pPr marL="514350" indent="-514350" eaLnBrk="1" hangingPunct="1">
              <a:buFontTx/>
              <a:buAutoNum type="arabicPeriod"/>
            </a:pPr>
            <a:r>
              <a:rPr lang="en-US" sz="2200" dirty="0">
                <a:solidFill>
                  <a:srgbClr val="000000"/>
                </a:solidFill>
              </a:rPr>
              <a:t>Develop continuum for strengthening appropriate behavior</a:t>
            </a:r>
          </a:p>
          <a:p>
            <a:pPr marL="514350" indent="-514350" eaLnBrk="1" hangingPunct="1">
              <a:buFontTx/>
              <a:buAutoNum type="arabicPeriod"/>
            </a:pPr>
            <a:r>
              <a:rPr lang="en-US" sz="2200" dirty="0">
                <a:solidFill>
                  <a:srgbClr val="000000"/>
                </a:solidFill>
              </a:rPr>
              <a:t>Develop continuum for discouraging violations of expectations</a:t>
            </a:r>
          </a:p>
          <a:p>
            <a:pPr marL="514350" indent="-514350" eaLnBrk="1" hangingPunct="1">
              <a:buFontTx/>
              <a:buAutoNum type="arabicPeriod"/>
            </a:pPr>
            <a:r>
              <a:rPr lang="en-US" sz="2200" dirty="0">
                <a:solidFill>
                  <a:srgbClr val="000000"/>
                </a:solidFill>
              </a:rPr>
              <a:t>Develop data-based procedures for </a:t>
            </a:r>
            <a:r>
              <a:rPr lang="en-US" sz="2200" dirty="0" smtClean="0">
                <a:solidFill>
                  <a:srgbClr val="000000"/>
                </a:solidFill>
              </a:rPr>
              <a:t>monitoring</a:t>
            </a:r>
          </a:p>
          <a:p>
            <a:pPr marL="514350" indent="-514350" eaLnBrk="1" hangingPunct="1">
              <a:buFontTx/>
              <a:buAutoNum type="arabicPeriod"/>
            </a:pPr>
            <a:r>
              <a:rPr lang="en-US" sz="2200" dirty="0" smtClean="0">
                <a:solidFill>
                  <a:srgbClr val="000000"/>
                </a:solidFill>
              </a:rPr>
              <a:t>Develop systems to support staff</a:t>
            </a:r>
          </a:p>
          <a:p>
            <a:pPr marL="514350" indent="-514350" eaLnBrk="1" hangingPunct="1">
              <a:buFontTx/>
              <a:buAutoNum type="arabicPeriod"/>
            </a:pPr>
            <a:r>
              <a:rPr lang="en-US" sz="2200" dirty="0" smtClean="0">
                <a:solidFill>
                  <a:srgbClr val="000000"/>
                </a:solidFill>
              </a:rPr>
              <a:t>Build routines to ensure on-going implementation</a:t>
            </a:r>
            <a:endParaRPr lang="en-US" sz="2200" dirty="0">
              <a:solidFill>
                <a:srgbClr val="000000"/>
              </a:solidFill>
            </a:endParaRPr>
          </a:p>
          <a:p>
            <a:pPr marL="514350" indent="-514350" eaLnBrk="1" hangingPunct="1">
              <a:buFontTx/>
              <a:buAutoNum type="arabicPeriod"/>
            </a:pPr>
            <a:endParaRPr lang="en-US" sz="2200" dirty="0">
              <a:solidFill>
                <a:srgbClr val="000000"/>
              </a:solidFill>
            </a:endParaRPr>
          </a:p>
        </p:txBody>
      </p:sp>
      <p:sp>
        <p:nvSpPr>
          <p:cNvPr id="2" name="Rectangle 1"/>
          <p:cNvSpPr/>
          <p:nvPr/>
        </p:nvSpPr>
        <p:spPr>
          <a:xfrm>
            <a:off x="457200" y="6172200"/>
            <a:ext cx="7620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 y="1600200"/>
            <a:ext cx="7620000" cy="411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827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II.B.viii</a:t>
              </a:r>
              <a:endParaRPr lang="en-US" sz="2000" b="1" dirty="0">
                <a:solidFill>
                  <a:srgbClr val="000000"/>
                </a:solidFill>
                <a:latin typeface="+mj-lt"/>
              </a:endParaRPr>
            </a:p>
          </p:txBody>
        </p:sp>
      </p:grpSp>
      <p:grpSp>
        <p:nvGrpSpPr>
          <p:cNvPr id="13" name="Group 12"/>
          <p:cNvGrpSpPr/>
          <p:nvPr/>
        </p:nvGrpSpPr>
        <p:grpSpPr>
          <a:xfrm>
            <a:off x="7620000" y="1447800"/>
            <a:ext cx="1447800" cy="1447800"/>
            <a:chOff x="6858000" y="76200"/>
            <a:chExt cx="2209800" cy="2209800"/>
          </a:xfrm>
        </p:grpSpPr>
        <p:sp>
          <p:nvSpPr>
            <p:cNvPr id="19"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20"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pic>
        <p:nvPicPr>
          <p:cNvPr id="21" name="Picture 20"/>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7673908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6583" name="AutoShape 7"/>
          <p:cNvSpPr>
            <a:spLocks noChangeArrowheads="1"/>
          </p:cNvSpPr>
          <p:nvPr/>
        </p:nvSpPr>
        <p:spPr bwMode="auto">
          <a:xfrm>
            <a:off x="2514600" y="2133600"/>
            <a:ext cx="4724400" cy="4308475"/>
          </a:xfrm>
          <a:prstGeom prst="triangle">
            <a:avLst>
              <a:gd name="adj" fmla="val 50000"/>
            </a:avLst>
          </a:prstGeom>
          <a:solidFill>
            <a:srgbClr val="00CC66"/>
          </a:solidFill>
          <a:ln w="9525">
            <a:solidFill>
              <a:schemeClr val="tx1"/>
            </a:solidFill>
            <a:miter lim="800000"/>
            <a:headEnd/>
            <a:tailEnd/>
          </a:ln>
        </p:spPr>
        <p:txBody>
          <a:bodyPr wrap="none" anchor="ctr">
            <a:prstTxWarp prst="textNoShape">
              <a:avLst/>
            </a:prstTxWarp>
          </a:bodyPr>
          <a:lstStyle/>
          <a:p>
            <a:endParaRPr lang="en-US"/>
          </a:p>
        </p:txBody>
      </p:sp>
      <p:sp>
        <p:nvSpPr>
          <p:cNvPr id="97282" name="Rectangle 2"/>
          <p:cNvSpPr>
            <a:spLocks noGrp="1" noChangeArrowheads="1"/>
          </p:cNvSpPr>
          <p:nvPr>
            <p:ph type="title"/>
          </p:nvPr>
        </p:nvSpPr>
        <p:spPr>
          <a:xfrm>
            <a:off x="457200" y="304800"/>
            <a:ext cx="2895600" cy="1219200"/>
          </a:xfrm>
          <a:solidFill>
            <a:schemeClr val="accent2"/>
          </a:solidFill>
        </p:spPr>
        <p:txBody>
          <a:bodyPr/>
          <a:lstStyle/>
          <a:p>
            <a:r>
              <a:rPr lang="en-US" sz="4000" b="1">
                <a:solidFill>
                  <a:schemeClr val="bg1"/>
                </a:solidFill>
                <a:ea typeface="ＭＳ Ｐゴシック" pitchFamily="-108" charset="-128"/>
                <a:cs typeface="ＭＳ Ｐゴシック" pitchFamily="-108" charset="-128"/>
              </a:rPr>
              <a:t>80% Rule</a:t>
            </a:r>
          </a:p>
        </p:txBody>
      </p:sp>
      <p:sp>
        <p:nvSpPr>
          <p:cNvPr id="97283" name="Rectangle 3"/>
          <p:cNvSpPr>
            <a:spLocks noChangeArrowheads="1"/>
          </p:cNvSpPr>
          <p:nvPr/>
        </p:nvSpPr>
        <p:spPr bwMode="auto">
          <a:xfrm>
            <a:off x="0" y="17145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536584" name="AutoShape 8"/>
          <p:cNvSpPr>
            <a:spLocks noChangeArrowheads="1"/>
          </p:cNvSpPr>
          <p:nvPr/>
        </p:nvSpPr>
        <p:spPr bwMode="auto">
          <a:xfrm>
            <a:off x="4286250" y="2092325"/>
            <a:ext cx="1181100" cy="1123950"/>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536585" name="AutoShape 9"/>
          <p:cNvSpPr>
            <a:spLocks noChangeArrowheads="1"/>
          </p:cNvSpPr>
          <p:nvPr/>
        </p:nvSpPr>
        <p:spPr bwMode="auto">
          <a:xfrm>
            <a:off x="4621213" y="2092325"/>
            <a:ext cx="522287" cy="500063"/>
          </a:xfrm>
          <a:prstGeom prst="triangle">
            <a:avLst>
              <a:gd name="adj"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536587" name="AutoShape 11"/>
          <p:cNvSpPr>
            <a:spLocks/>
          </p:cNvSpPr>
          <p:nvPr/>
        </p:nvSpPr>
        <p:spPr bwMode="auto">
          <a:xfrm rot="-1359906">
            <a:off x="5410200" y="1828800"/>
            <a:ext cx="393700" cy="498475"/>
          </a:xfrm>
          <a:prstGeom prst="rightBrace">
            <a:avLst>
              <a:gd name="adj1" fmla="val 10551"/>
              <a:gd name="adj2" fmla="val 56769"/>
            </a:avLst>
          </a:prstGeom>
          <a:noFill/>
          <a:ln w="19050">
            <a:solidFill>
              <a:schemeClr val="tx1"/>
            </a:solidFill>
            <a:round/>
            <a:headEnd/>
            <a:tailEnd/>
          </a:ln>
        </p:spPr>
        <p:txBody>
          <a:bodyPr wrap="none" anchor="ctr">
            <a:prstTxWarp prst="textNoShape">
              <a:avLst/>
            </a:prstTxWarp>
          </a:bodyPr>
          <a:lstStyle/>
          <a:p>
            <a:endParaRPr lang="en-US"/>
          </a:p>
        </p:txBody>
      </p:sp>
      <p:sp>
        <p:nvSpPr>
          <p:cNvPr id="536588" name="AutoShape 12"/>
          <p:cNvSpPr>
            <a:spLocks/>
          </p:cNvSpPr>
          <p:nvPr/>
        </p:nvSpPr>
        <p:spPr bwMode="auto">
          <a:xfrm rot="-1676041">
            <a:off x="5335588" y="1984375"/>
            <a:ext cx="393700" cy="1185863"/>
          </a:xfrm>
          <a:prstGeom prst="rightBrace">
            <a:avLst>
              <a:gd name="adj1" fmla="val 25101"/>
              <a:gd name="adj2" fmla="val 83333"/>
            </a:avLst>
          </a:prstGeom>
          <a:noFill/>
          <a:ln w="19050">
            <a:solidFill>
              <a:schemeClr val="tx1"/>
            </a:solidFill>
            <a:round/>
            <a:headEnd/>
            <a:tailEnd/>
          </a:ln>
        </p:spPr>
        <p:txBody>
          <a:bodyPr wrap="none" anchor="ctr">
            <a:prstTxWarp prst="textNoShape">
              <a:avLst/>
            </a:prstTxWarp>
          </a:bodyPr>
          <a:lstStyle/>
          <a:p>
            <a:endParaRPr lang="en-US"/>
          </a:p>
        </p:txBody>
      </p:sp>
      <p:sp>
        <p:nvSpPr>
          <p:cNvPr id="536589" name="Text Box 13"/>
          <p:cNvSpPr txBox="1">
            <a:spLocks noChangeArrowheads="1"/>
          </p:cNvSpPr>
          <p:nvPr/>
        </p:nvSpPr>
        <p:spPr bwMode="auto">
          <a:xfrm>
            <a:off x="3400425" y="6089650"/>
            <a:ext cx="3051175" cy="457200"/>
          </a:xfrm>
          <a:prstGeom prst="rect">
            <a:avLst/>
          </a:prstGeom>
          <a:noFill/>
          <a:ln w="9525">
            <a:noFill/>
            <a:miter lim="800000"/>
            <a:headEnd/>
            <a:tailEnd/>
          </a:ln>
        </p:spPr>
        <p:txBody>
          <a:bodyPr>
            <a:prstTxWarp prst="textNoShape">
              <a:avLst/>
            </a:prstTxWarp>
            <a:spAutoFit/>
          </a:bodyPr>
          <a:lstStyle/>
          <a:p>
            <a:pPr algn="ctr" eaLnBrk="0" hangingPunct="0"/>
            <a:r>
              <a:rPr lang="en-US" sz="2400"/>
              <a:t>~80% of Staff</a:t>
            </a:r>
          </a:p>
        </p:txBody>
      </p:sp>
      <p:sp>
        <p:nvSpPr>
          <p:cNvPr id="536580" name="Text Box 4"/>
          <p:cNvSpPr txBox="1">
            <a:spLocks noChangeArrowheads="1"/>
          </p:cNvSpPr>
          <p:nvPr/>
        </p:nvSpPr>
        <p:spPr bwMode="auto">
          <a:xfrm>
            <a:off x="381000" y="2743200"/>
            <a:ext cx="3084513" cy="1749425"/>
          </a:xfrm>
          <a:prstGeom prst="rect">
            <a:avLst/>
          </a:prstGeom>
          <a:noFill/>
          <a:ln w="9525">
            <a:solidFill>
              <a:schemeClr val="tx2"/>
            </a:solidFill>
            <a:miter lim="800000"/>
            <a:headEnd/>
            <a:tailEnd/>
          </a:ln>
        </p:spPr>
        <p:txBody>
          <a:bodyPr>
            <a:prstTxWarp prst="textNoShape">
              <a:avLst/>
            </a:prstTxWarp>
            <a:spAutoFit/>
          </a:bodyPr>
          <a:lstStyle/>
          <a:p>
            <a:pPr eaLnBrk="0" hangingPunct="0"/>
            <a:r>
              <a:rPr lang="en-US" b="1" dirty="0">
                <a:solidFill>
                  <a:srgbClr val="00CC66"/>
                </a:solidFill>
              </a:rPr>
              <a:t>Primary Prevention</a:t>
            </a:r>
            <a:r>
              <a:rPr lang="en-US" dirty="0"/>
              <a:t>:</a:t>
            </a:r>
          </a:p>
          <a:p>
            <a:pPr eaLnBrk="0" hangingPunct="0"/>
            <a:r>
              <a:rPr lang="en-US" dirty="0"/>
              <a:t>Systems to support</a:t>
            </a:r>
          </a:p>
          <a:p>
            <a:pPr eaLnBrk="0" hangingPunct="0"/>
            <a:r>
              <a:rPr lang="en-US" i="1" dirty="0"/>
              <a:t>all</a:t>
            </a:r>
            <a:r>
              <a:rPr lang="en-US" dirty="0"/>
              <a:t> staff:</a:t>
            </a:r>
          </a:p>
          <a:p>
            <a:pPr eaLnBrk="0" hangingPunct="0">
              <a:buFontTx/>
              <a:buChar char="•"/>
            </a:pPr>
            <a:r>
              <a:rPr lang="en-US" dirty="0"/>
              <a:t>Professional development</a:t>
            </a:r>
          </a:p>
          <a:p>
            <a:pPr eaLnBrk="0" hangingPunct="0">
              <a:buFontTx/>
              <a:buChar char="•"/>
            </a:pPr>
            <a:r>
              <a:rPr lang="en-US" dirty="0"/>
              <a:t>Reinforcement </a:t>
            </a:r>
          </a:p>
          <a:p>
            <a:pPr eaLnBrk="0" hangingPunct="0">
              <a:buFontTx/>
              <a:buChar char="•"/>
            </a:pPr>
            <a:endParaRPr lang="en-US" dirty="0"/>
          </a:p>
        </p:txBody>
      </p:sp>
      <p:sp>
        <p:nvSpPr>
          <p:cNvPr id="536581" name="Text Box 5"/>
          <p:cNvSpPr txBox="1">
            <a:spLocks noChangeArrowheads="1"/>
          </p:cNvSpPr>
          <p:nvPr/>
        </p:nvSpPr>
        <p:spPr bwMode="auto">
          <a:xfrm>
            <a:off x="6248400" y="3429000"/>
            <a:ext cx="2689225" cy="2024063"/>
          </a:xfrm>
          <a:prstGeom prst="rect">
            <a:avLst/>
          </a:prstGeom>
          <a:noFill/>
          <a:ln w="9525">
            <a:solidFill>
              <a:schemeClr val="tx2"/>
            </a:solidFill>
            <a:miter lim="800000"/>
            <a:headEnd/>
            <a:tailEnd/>
          </a:ln>
        </p:spPr>
        <p:txBody>
          <a:bodyPr>
            <a:prstTxWarp prst="textNoShape">
              <a:avLst/>
            </a:prstTxWarp>
            <a:spAutoFit/>
          </a:bodyPr>
          <a:lstStyle/>
          <a:p>
            <a:pPr eaLnBrk="0" hangingPunct="0"/>
            <a:r>
              <a:rPr lang="en-US" b="1">
                <a:solidFill>
                  <a:srgbClr val="FFFF00"/>
                </a:solidFill>
              </a:rPr>
              <a:t>Secondary Prevention</a:t>
            </a:r>
            <a:r>
              <a:rPr lang="en-US"/>
              <a:t>:</a:t>
            </a:r>
          </a:p>
          <a:p>
            <a:pPr eaLnBrk="0" hangingPunct="0"/>
            <a:r>
              <a:rPr lang="en-US"/>
              <a:t>Specialized Group</a:t>
            </a:r>
          </a:p>
          <a:p>
            <a:pPr eaLnBrk="0" hangingPunct="0"/>
            <a:r>
              <a:rPr lang="en-US"/>
              <a:t>Systems for Staff who are “At-Risk”</a:t>
            </a:r>
          </a:p>
          <a:p>
            <a:pPr eaLnBrk="0" hangingPunct="0">
              <a:buFontTx/>
              <a:buChar char="•"/>
            </a:pPr>
            <a:r>
              <a:rPr lang="en-US"/>
              <a:t>Additional instruction</a:t>
            </a:r>
          </a:p>
          <a:p>
            <a:pPr eaLnBrk="0" hangingPunct="0">
              <a:buFontTx/>
              <a:buChar char="•"/>
            </a:pPr>
            <a:r>
              <a:rPr lang="en-US"/>
              <a:t>Increased support</a:t>
            </a:r>
          </a:p>
          <a:p>
            <a:pPr algn="ctr" eaLnBrk="0" hangingPunct="0"/>
            <a:endParaRPr lang="en-US"/>
          </a:p>
        </p:txBody>
      </p:sp>
      <p:sp>
        <p:nvSpPr>
          <p:cNvPr id="536582" name="Text Box 6"/>
          <p:cNvSpPr txBox="1">
            <a:spLocks noChangeArrowheads="1"/>
          </p:cNvSpPr>
          <p:nvPr/>
        </p:nvSpPr>
        <p:spPr bwMode="auto">
          <a:xfrm>
            <a:off x="6248400" y="1828800"/>
            <a:ext cx="2667000" cy="1474788"/>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b="1">
                <a:solidFill>
                  <a:srgbClr val="FF0000"/>
                </a:solidFill>
              </a:rPr>
              <a:t>Tertiary Prevention</a:t>
            </a:r>
            <a:r>
              <a:rPr lang="en-US">
                <a:solidFill>
                  <a:srgbClr val="FF0000"/>
                </a:solidFill>
              </a:rPr>
              <a:t>:</a:t>
            </a:r>
          </a:p>
          <a:p>
            <a:pPr algn="ctr" eaLnBrk="0" hangingPunct="0"/>
            <a:r>
              <a:rPr lang="en-US"/>
              <a:t>Specialized </a:t>
            </a:r>
          </a:p>
          <a:p>
            <a:pPr algn="ctr" eaLnBrk="0" hangingPunct="0"/>
            <a:r>
              <a:rPr lang="en-US"/>
              <a:t>Individualized</a:t>
            </a:r>
          </a:p>
          <a:p>
            <a:pPr algn="ctr" eaLnBrk="0" hangingPunct="0"/>
            <a:r>
              <a:rPr lang="en-US"/>
              <a:t>Systems for Staff with High-Risk Behavior</a:t>
            </a:r>
          </a:p>
        </p:txBody>
      </p:sp>
      <p:sp>
        <p:nvSpPr>
          <p:cNvPr id="536586" name="AutoShape 10"/>
          <p:cNvSpPr>
            <a:spLocks/>
          </p:cNvSpPr>
          <p:nvPr/>
        </p:nvSpPr>
        <p:spPr bwMode="auto">
          <a:xfrm rot="1672209">
            <a:off x="3048000" y="1752600"/>
            <a:ext cx="590550" cy="4648200"/>
          </a:xfrm>
          <a:prstGeom prst="leftBrace">
            <a:avLst>
              <a:gd name="adj1" fmla="val 65591"/>
              <a:gd name="adj2" fmla="val 50000"/>
            </a:avLst>
          </a:prstGeom>
          <a:noFill/>
          <a:ln w="19050">
            <a:solidFill>
              <a:schemeClr val="tx1"/>
            </a:solidFill>
            <a:round/>
            <a:headEnd/>
            <a:tailEnd/>
          </a:ln>
        </p:spPr>
        <p:txBody>
          <a:bodyPr wrap="none" anchor="ctr">
            <a:prstTxWarp prst="textNoShape">
              <a:avLst/>
            </a:prstTxWarp>
          </a:bodyPr>
          <a:lstStyle/>
          <a:p>
            <a:endParaRPr lang="en-US"/>
          </a:p>
        </p:txBody>
      </p:sp>
      <p:sp>
        <p:nvSpPr>
          <p:cNvPr id="536590" name="Text Box 14"/>
          <p:cNvSpPr txBox="1">
            <a:spLocks noChangeArrowheads="1"/>
          </p:cNvSpPr>
          <p:nvPr/>
        </p:nvSpPr>
        <p:spPr bwMode="auto">
          <a:xfrm>
            <a:off x="4356100" y="2903538"/>
            <a:ext cx="1082675" cy="396875"/>
          </a:xfrm>
          <a:prstGeom prst="rect">
            <a:avLst/>
          </a:prstGeom>
          <a:noFill/>
          <a:ln w="9525">
            <a:noFill/>
            <a:miter lim="800000"/>
            <a:headEnd/>
            <a:tailEnd/>
          </a:ln>
        </p:spPr>
        <p:txBody>
          <a:bodyPr>
            <a:prstTxWarp prst="textNoShape">
              <a:avLst/>
            </a:prstTxWarp>
            <a:spAutoFit/>
          </a:bodyPr>
          <a:lstStyle/>
          <a:p>
            <a:pPr algn="ctr" eaLnBrk="0" hangingPunct="0"/>
            <a:r>
              <a:rPr lang="en-US" sz="2000"/>
              <a:t>~15%</a:t>
            </a:r>
            <a:r>
              <a:rPr lang="en-US"/>
              <a:t> </a:t>
            </a:r>
          </a:p>
        </p:txBody>
      </p:sp>
      <p:sp>
        <p:nvSpPr>
          <p:cNvPr id="536591" name="Text Box 15"/>
          <p:cNvSpPr txBox="1">
            <a:spLocks noChangeArrowheads="1"/>
          </p:cNvSpPr>
          <p:nvPr/>
        </p:nvSpPr>
        <p:spPr bwMode="auto">
          <a:xfrm>
            <a:off x="4343400" y="2209800"/>
            <a:ext cx="1082675" cy="396875"/>
          </a:xfrm>
          <a:prstGeom prst="rect">
            <a:avLst/>
          </a:prstGeom>
          <a:noFill/>
          <a:ln w="9525">
            <a:noFill/>
            <a:miter lim="800000"/>
            <a:headEnd/>
            <a:tailEnd/>
          </a:ln>
        </p:spPr>
        <p:txBody>
          <a:bodyPr>
            <a:prstTxWarp prst="textNoShape">
              <a:avLst/>
            </a:prstTxWarp>
            <a:spAutoFit/>
          </a:bodyPr>
          <a:lstStyle/>
          <a:p>
            <a:pPr algn="ctr" eaLnBrk="0" hangingPunct="0"/>
            <a:r>
              <a:rPr lang="en-US" sz="2000" dirty="0"/>
              <a:t>~5%</a:t>
            </a:r>
            <a:r>
              <a:rPr lang="en-US" dirty="0"/>
              <a:t> </a:t>
            </a:r>
          </a:p>
        </p:txBody>
      </p:sp>
      <p:cxnSp>
        <p:nvCxnSpPr>
          <p:cNvPr id="536592" name="AutoShape 16"/>
          <p:cNvCxnSpPr>
            <a:cxnSpLocks noChangeShapeType="1"/>
            <a:stCxn id="536588" idx="1"/>
            <a:endCxn id="536581" idx="1"/>
          </p:cNvCxnSpPr>
          <p:nvPr/>
        </p:nvCxnSpPr>
        <p:spPr bwMode="auto">
          <a:xfrm>
            <a:off x="5897563" y="2828925"/>
            <a:ext cx="350837" cy="1612900"/>
          </a:xfrm>
          <a:prstGeom prst="curvedConnector3">
            <a:avLst>
              <a:gd name="adj1" fmla="val 61991"/>
            </a:avLst>
          </a:prstGeom>
          <a:noFill/>
          <a:ln w="9525">
            <a:solidFill>
              <a:schemeClr val="tx1"/>
            </a:solidFill>
            <a:round/>
            <a:headEnd/>
            <a:tailEnd/>
          </a:ln>
        </p:spPr>
      </p:cxnSp>
      <p:cxnSp>
        <p:nvCxnSpPr>
          <p:cNvPr id="536593" name="AutoShape 17"/>
          <p:cNvCxnSpPr>
            <a:cxnSpLocks noChangeShapeType="1"/>
            <a:stCxn id="536587" idx="1"/>
            <a:endCxn id="536582" idx="1"/>
          </p:cNvCxnSpPr>
          <p:nvPr/>
        </p:nvCxnSpPr>
        <p:spPr bwMode="auto">
          <a:xfrm>
            <a:off x="5810250" y="2028825"/>
            <a:ext cx="438150" cy="538163"/>
          </a:xfrm>
          <a:prstGeom prst="curvedConnector3">
            <a:avLst>
              <a:gd name="adj1" fmla="val 58333"/>
            </a:avLst>
          </a:prstGeom>
          <a:noFill/>
          <a:ln w="9525">
            <a:solidFill>
              <a:schemeClr val="tx1"/>
            </a:solidFill>
            <a:round/>
            <a:headEnd/>
            <a:tailEnd/>
          </a:ln>
        </p:spPr>
      </p:cxnSp>
      <p:sp>
        <p:nvSpPr>
          <p:cNvPr id="536595" name="Rectangle 19"/>
          <p:cNvSpPr>
            <a:spLocks noChangeArrowheads="1"/>
          </p:cNvSpPr>
          <p:nvPr/>
        </p:nvSpPr>
        <p:spPr bwMode="auto">
          <a:xfrm>
            <a:off x="2133600" y="3124200"/>
            <a:ext cx="5105400" cy="1752600"/>
          </a:xfrm>
          <a:prstGeom prst="rect">
            <a:avLst/>
          </a:prstGeom>
          <a:solidFill>
            <a:schemeClr val="accent2"/>
          </a:solidFill>
          <a:ln w="9525">
            <a:noFill/>
            <a:miter lim="800000"/>
            <a:headEnd/>
            <a:tailEnd/>
          </a:ln>
        </p:spPr>
        <p:txBody>
          <a:bodyPr anchor="ctr">
            <a:prstTxWarp prst="textNoShape">
              <a:avLst/>
            </a:prstTxWarp>
          </a:bodyPr>
          <a:lstStyle/>
          <a:p>
            <a:pPr algn="ctr"/>
            <a:r>
              <a:rPr lang="en-US" sz="4400">
                <a:solidFill>
                  <a:schemeClr val="bg1"/>
                </a:solidFill>
              </a:rPr>
              <a:t>Apply the triangle to adult behavior!</a:t>
            </a:r>
          </a:p>
        </p:txBody>
      </p:sp>
      <p:pic>
        <p:nvPicPr>
          <p:cNvPr id="19" name="Picture 18"/>
          <p:cNvPicPr>
            <a:picLocks noChangeAspect="1"/>
          </p:cNvPicPr>
          <p:nvPr/>
        </p:nvPicPr>
        <p:blipFill>
          <a:blip r:embed="rId3"/>
          <a:stretch>
            <a:fillRect/>
          </a:stretch>
        </p:blipFill>
        <p:spPr>
          <a:xfrm>
            <a:off x="0" y="990600"/>
            <a:ext cx="914400" cy="914400"/>
          </a:xfrm>
          <a:prstGeom prst="rect">
            <a:avLst/>
          </a:prstGeom>
        </p:spPr>
      </p:pic>
    </p:spTree>
    <p:extLst>
      <p:ext uri="{BB962C8B-B14F-4D97-AF65-F5344CB8AC3E}">
        <p14:creationId xmlns:p14="http://schemas.microsoft.com/office/powerpoint/2010/main" val="2005553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536595"/>
                                        </p:tgtEl>
                                        <p:attrNameLst>
                                          <p:attrName>ppt_w</p:attrName>
                                        </p:attrNameLst>
                                      </p:cBhvr>
                                      <p:tavLst>
                                        <p:tav tm="0">
                                          <p:val>
                                            <p:strVal val="ppt_w"/>
                                          </p:val>
                                        </p:tav>
                                        <p:tav tm="100000">
                                          <p:val>
                                            <p:strVal val="ppt_w*0.70"/>
                                          </p:val>
                                        </p:tav>
                                      </p:tavLst>
                                    </p:anim>
                                    <p:anim calcmode="lin" valueType="num">
                                      <p:cBhvr>
                                        <p:cTn id="7" dur="1000"/>
                                        <p:tgtEl>
                                          <p:spTgt spid="536595"/>
                                        </p:tgtEl>
                                        <p:attrNameLst>
                                          <p:attrName>ppt_h</p:attrName>
                                        </p:attrNameLst>
                                      </p:cBhvr>
                                      <p:tavLst>
                                        <p:tav tm="0">
                                          <p:val>
                                            <p:strVal val="ppt_h"/>
                                          </p:val>
                                        </p:tav>
                                        <p:tav tm="100000">
                                          <p:val>
                                            <p:strVal val="ppt_h"/>
                                          </p:val>
                                        </p:tav>
                                      </p:tavLst>
                                    </p:anim>
                                    <p:animEffect transition="out" filter="fade">
                                      <p:cBhvr>
                                        <p:cTn id="8" dur="1000"/>
                                        <p:tgtEl>
                                          <p:spTgt spid="536595"/>
                                        </p:tgtEl>
                                      </p:cBhvr>
                                    </p:animEffect>
                                    <p:set>
                                      <p:cBhvr>
                                        <p:cTn id="9" dur="1" fill="hold">
                                          <p:stCondLst>
                                            <p:cond delay="999"/>
                                          </p:stCondLst>
                                        </p:cTn>
                                        <p:tgtEl>
                                          <p:spTgt spid="5365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95"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leadership team</a:t>
            </a:r>
            <a:endParaRPr lang="en-US" sz="2200" dirty="0">
              <a:solidFill>
                <a:srgbClr val="000000"/>
              </a:solidFill>
            </a:endParaRPr>
          </a:p>
          <a:p>
            <a:pPr marL="514350" indent="-514350" eaLnBrk="1" hangingPunct="1">
              <a:buFontTx/>
              <a:buAutoNum type="arabicPeriod"/>
            </a:pPr>
            <a:r>
              <a:rPr lang="en-US" sz="2200" dirty="0">
                <a:solidFill>
                  <a:srgbClr val="000000"/>
                </a:solidFill>
              </a:rPr>
              <a:t>Develop brief statement of behavioral purpose</a:t>
            </a:r>
          </a:p>
          <a:p>
            <a:pPr marL="514350" indent="-514350" eaLnBrk="1" hangingPunct="1">
              <a:buFontTx/>
              <a:buAutoNum type="arabicPeriod"/>
            </a:pPr>
            <a:r>
              <a:rPr lang="en-US" sz="2200" dirty="0">
                <a:solidFill>
                  <a:srgbClr val="000000"/>
                </a:solidFill>
              </a:rPr>
              <a:t>Identify positive SW behavioral expectations</a:t>
            </a:r>
          </a:p>
          <a:p>
            <a:pPr marL="514350" indent="-514350" eaLnBrk="1" hangingPunct="1">
              <a:buFontTx/>
              <a:buAutoNum type="arabicPeriod"/>
            </a:pPr>
            <a:r>
              <a:rPr lang="en-US" sz="2200" dirty="0">
                <a:solidFill>
                  <a:srgbClr val="000000"/>
                </a:solidFill>
              </a:rPr>
              <a:t>Develop procedures for teaching SW expectations</a:t>
            </a:r>
          </a:p>
          <a:p>
            <a:pPr marL="514350" indent="-514350" eaLnBrk="1" hangingPunct="1">
              <a:buFontTx/>
              <a:buAutoNum type="arabicPeriod"/>
            </a:pPr>
            <a:r>
              <a:rPr lang="en-US" sz="2200" dirty="0">
                <a:solidFill>
                  <a:srgbClr val="000000"/>
                </a:solidFill>
              </a:rPr>
              <a:t>Develop procedures for teaching class-wide expectations</a:t>
            </a:r>
          </a:p>
          <a:p>
            <a:pPr marL="514350" indent="-514350" eaLnBrk="1" hangingPunct="1">
              <a:buFontTx/>
              <a:buAutoNum type="arabicPeriod"/>
            </a:pPr>
            <a:r>
              <a:rPr lang="en-US" sz="2200" dirty="0">
                <a:solidFill>
                  <a:srgbClr val="000000"/>
                </a:solidFill>
              </a:rPr>
              <a:t>Develop continuum for strengthening appropriate behavior</a:t>
            </a:r>
          </a:p>
          <a:p>
            <a:pPr marL="514350" indent="-514350" eaLnBrk="1" hangingPunct="1">
              <a:buFontTx/>
              <a:buAutoNum type="arabicPeriod"/>
            </a:pPr>
            <a:r>
              <a:rPr lang="en-US" sz="2200" dirty="0">
                <a:solidFill>
                  <a:srgbClr val="000000"/>
                </a:solidFill>
              </a:rPr>
              <a:t>Develop continuum for discouraging violations of expectations</a:t>
            </a:r>
          </a:p>
          <a:p>
            <a:pPr marL="514350" indent="-514350" eaLnBrk="1" hangingPunct="1">
              <a:buFontTx/>
              <a:buAutoNum type="arabicPeriod"/>
            </a:pPr>
            <a:r>
              <a:rPr lang="en-US" sz="2200" dirty="0">
                <a:solidFill>
                  <a:srgbClr val="000000"/>
                </a:solidFill>
              </a:rPr>
              <a:t>Develop data-based procedures for </a:t>
            </a:r>
            <a:r>
              <a:rPr lang="en-US" sz="2200" dirty="0" smtClean="0">
                <a:solidFill>
                  <a:srgbClr val="000000"/>
                </a:solidFill>
              </a:rPr>
              <a:t>monitoring</a:t>
            </a:r>
          </a:p>
          <a:p>
            <a:pPr marL="514350" indent="-514350" eaLnBrk="1" hangingPunct="1">
              <a:buFontTx/>
              <a:buAutoNum type="arabicPeriod"/>
            </a:pPr>
            <a:r>
              <a:rPr lang="en-US" sz="2200" dirty="0" smtClean="0">
                <a:solidFill>
                  <a:srgbClr val="000000"/>
                </a:solidFill>
              </a:rPr>
              <a:t>Develop systems to support staff</a:t>
            </a:r>
          </a:p>
          <a:p>
            <a:pPr marL="514350" indent="-514350" eaLnBrk="1" hangingPunct="1">
              <a:buFontTx/>
              <a:buAutoNum type="arabicPeriod"/>
            </a:pPr>
            <a:r>
              <a:rPr lang="en-US" sz="2200" dirty="0" smtClean="0">
                <a:solidFill>
                  <a:srgbClr val="000000"/>
                </a:solidFill>
              </a:rPr>
              <a:t>Build routines to ensure on-going implementation</a:t>
            </a:r>
            <a:endParaRPr lang="en-US" sz="2200" dirty="0">
              <a:solidFill>
                <a:srgbClr val="000000"/>
              </a:solidFill>
            </a:endParaRPr>
          </a:p>
          <a:p>
            <a:pPr marL="514350" indent="-514350" eaLnBrk="1" hangingPunct="1">
              <a:buFontTx/>
              <a:buAutoNum type="arabicPeriod"/>
            </a:pPr>
            <a:endParaRPr lang="en-US" sz="2200" dirty="0">
              <a:solidFill>
                <a:srgbClr val="000000"/>
              </a:solidFill>
            </a:endParaRPr>
          </a:p>
        </p:txBody>
      </p:sp>
      <p:sp>
        <p:nvSpPr>
          <p:cNvPr id="2" name="Rectangle 1"/>
          <p:cNvSpPr/>
          <p:nvPr/>
        </p:nvSpPr>
        <p:spPr>
          <a:xfrm>
            <a:off x="457200" y="6629400"/>
            <a:ext cx="7620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 y="1524000"/>
            <a:ext cx="7620000" cy="464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827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II.B.viii</a:t>
              </a:r>
              <a:endParaRPr lang="en-US" sz="2000" b="1" dirty="0">
                <a:solidFill>
                  <a:srgbClr val="000000"/>
                </a:solidFill>
                <a:latin typeface="+mj-lt"/>
              </a:endParaRPr>
            </a:p>
          </p:txBody>
        </p:sp>
      </p:grpSp>
      <p:grpSp>
        <p:nvGrpSpPr>
          <p:cNvPr id="13" name="Group 12"/>
          <p:cNvGrpSpPr/>
          <p:nvPr/>
        </p:nvGrpSpPr>
        <p:grpSpPr>
          <a:xfrm>
            <a:off x="7620000" y="1447800"/>
            <a:ext cx="1447800" cy="1447800"/>
            <a:chOff x="6858000" y="76200"/>
            <a:chExt cx="2209800" cy="2209800"/>
          </a:xfrm>
        </p:grpSpPr>
        <p:sp>
          <p:nvSpPr>
            <p:cNvPr id="19"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20"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pic>
        <p:nvPicPr>
          <p:cNvPr id="21" name="Picture 20"/>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935878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lstStyle/>
          <a:p>
            <a:pPr algn="ctr">
              <a:defRPr/>
            </a:pPr>
            <a:r>
              <a:rPr lang="en-US" sz="5700"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rPr>
              <a:t>SWPBIS </a:t>
            </a:r>
            <a:r>
              <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Action Planning</a:t>
            </a:r>
          </a:p>
        </p:txBody>
      </p:sp>
      <p:pic>
        <p:nvPicPr>
          <p:cNvPr id="196611" name="Picture 4"/>
          <p:cNvPicPr>
            <a:picLocks noChangeAspect="1"/>
          </p:cNvPicPr>
          <p:nvPr/>
        </p:nvPicPr>
        <p:blipFill>
          <a:blip r:embed="rId2"/>
          <a:srcRect/>
          <a:stretch>
            <a:fillRect/>
          </a:stretch>
        </p:blipFill>
        <p:spPr bwMode="auto">
          <a:xfrm>
            <a:off x="6465888" y="4495800"/>
            <a:ext cx="2678112" cy="2362200"/>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134727825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14338" name="Rectangle 4"/>
          <p:cNvSpPr>
            <a:spLocks noGrp="1" noChangeArrowheads="1"/>
          </p:cNvSpPr>
          <p:nvPr>
            <p:ph type="ctrTitle"/>
          </p:nvPr>
        </p:nvSpPr>
        <p:spPr>
          <a:xfrm>
            <a:off x="152400" y="228600"/>
            <a:ext cx="8763000" cy="838200"/>
          </a:xfrm>
          <a:solidFill>
            <a:srgbClr val="008000"/>
          </a:solidFill>
        </p:spPr>
        <p:txBody>
          <a:bodyPr/>
          <a:lstStyle/>
          <a:p>
            <a:pPr eaLnBrk="1" hangingPunct="1"/>
            <a:r>
              <a:rPr lang="en-US" sz="5400" dirty="0">
                <a:solidFill>
                  <a:schemeClr val="bg1"/>
                </a:solidFill>
              </a:rPr>
              <a:t>Why Coaching?</a:t>
            </a:r>
          </a:p>
        </p:txBody>
      </p:sp>
      <p:sp>
        <p:nvSpPr>
          <p:cNvPr id="627717" name="Rectangle 5"/>
          <p:cNvSpPr>
            <a:spLocks noGrp="1" noChangeArrowheads="1"/>
          </p:cNvSpPr>
          <p:nvPr>
            <p:ph type="subTitle" idx="1"/>
          </p:nvPr>
        </p:nvSpPr>
        <p:spPr>
          <a:xfrm>
            <a:off x="1295400" y="4876800"/>
            <a:ext cx="6705600" cy="1752600"/>
          </a:xfrm>
        </p:spPr>
        <p:txBody>
          <a:bodyPr/>
          <a:lstStyle/>
          <a:p>
            <a:pPr eaLnBrk="1" hangingPunct="1"/>
            <a:endParaRPr lang="en-US" sz="3200" dirty="0"/>
          </a:p>
          <a:p>
            <a:pPr eaLnBrk="1" hangingPunct="1"/>
            <a:r>
              <a:rPr lang="en-US" sz="3200" dirty="0"/>
              <a:t>The old models are not as effective.</a:t>
            </a:r>
          </a:p>
        </p:txBody>
      </p:sp>
      <p:pic>
        <p:nvPicPr>
          <p:cNvPr id="14340" name="Picture 6" descr="j0288976"/>
          <p:cNvPicPr>
            <a:picLocks noChangeAspect="1" noChangeArrowheads="1"/>
          </p:cNvPicPr>
          <p:nvPr/>
        </p:nvPicPr>
        <p:blipFill>
          <a:blip r:embed="rId2"/>
          <a:srcRect/>
          <a:stretch>
            <a:fillRect/>
          </a:stretch>
        </p:blipFill>
        <p:spPr bwMode="auto">
          <a:xfrm>
            <a:off x="2514600" y="1960563"/>
            <a:ext cx="4648200" cy="3068637"/>
          </a:xfrm>
          <a:prstGeom prst="rect">
            <a:avLst/>
          </a:prstGeom>
          <a:noFill/>
          <a:ln w="9525">
            <a:noFill/>
            <a:miter lim="800000"/>
            <a:headEnd/>
            <a:tailEnd/>
          </a:ln>
        </p:spPr>
      </p:pic>
      <p:grpSp>
        <p:nvGrpSpPr>
          <p:cNvPr id="3" name="Group 2"/>
          <p:cNvGrpSpPr/>
          <p:nvPr/>
        </p:nvGrpSpPr>
        <p:grpSpPr>
          <a:xfrm>
            <a:off x="-76201" y="5105400"/>
            <a:ext cx="1346069" cy="1752600"/>
            <a:chOff x="-76201" y="5105400"/>
            <a:chExt cx="1346069" cy="175260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1" y="5105400"/>
              <a:ext cx="1346069" cy="1752600"/>
            </a:xfrm>
            <a:prstGeom prst="rect">
              <a:avLst/>
            </a:prstGeom>
          </p:spPr>
        </p:pic>
        <p:sp>
          <p:nvSpPr>
            <p:cNvPr id="6" name="TextBox 6"/>
            <p:cNvSpPr txBox="1">
              <a:spLocks noChangeArrowheads="1"/>
            </p:cNvSpPr>
            <p:nvPr/>
          </p:nvSpPr>
          <p:spPr bwMode="auto">
            <a:xfrm>
              <a:off x="152400" y="6172200"/>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I.A.i</a:t>
              </a:r>
              <a:endParaRPr lang="en-US" sz="2000" b="1" dirty="0">
                <a:solidFill>
                  <a:srgbClr val="000000"/>
                </a:solidFill>
                <a:latin typeface="+mj-lt"/>
              </a:endParaRPr>
            </a:p>
          </p:txBody>
        </p:sp>
      </p:grpSp>
      <p:pic>
        <p:nvPicPr>
          <p:cNvPr id="8" name="Picture 7"/>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77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7" grpId="0" build="p"/>
    </p:bldLst>
  </p:timing>
</p:sld>
</file>

<file path=ppt/slides/slide110.xml><?xml version="1.0" encoding="utf-8"?>
<p:sld xmlns:a="http://schemas.openxmlformats.org/drawingml/2006/main" xmlns:r="http://schemas.openxmlformats.org/officeDocument/2006/relationships" xmlns:p="http://schemas.openxmlformats.org/presentationml/2006/main" show="0">
  <p:cSld>
    <p:bg>
      <p:bgPr>
        <a:solidFill>
          <a:srgbClr val="3366FF">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858000" cy="1219200"/>
          </a:xfrm>
          <a:solidFill>
            <a:srgbClr val="FFFFFF"/>
          </a:solidFill>
          <a:ln w="28575"/>
          <a:scene3d>
            <a:camera prst="orthographicFront"/>
            <a:lightRig rig="threePt" dir="t"/>
          </a:scene3d>
          <a:sp3d>
            <a:bevelT/>
          </a:sp3d>
          <a:extLst/>
        </p:spPr>
        <p:txBody>
          <a:bodyPr>
            <a:normAutofit fontScale="90000"/>
          </a:bodyPr>
          <a:lstStyle/>
          <a:p>
            <a:pPr>
              <a:defRPr/>
            </a:pPr>
            <a:r>
              <a:rPr lang="en-US" b="1" dirty="0" smtClean="0">
                <a:solidFill>
                  <a:srgbClr val="3366FF"/>
                </a:solidFill>
              </a:rPr>
              <a:t>Team Implementation </a:t>
            </a:r>
            <a:r>
              <a:rPr lang="en-US" b="1" dirty="0">
                <a:solidFill>
                  <a:srgbClr val="3366FF"/>
                </a:solidFill>
              </a:rPr>
              <a:t>C</a:t>
            </a:r>
            <a:r>
              <a:rPr lang="en-US" b="1" dirty="0" smtClean="0">
                <a:solidFill>
                  <a:srgbClr val="3366FF"/>
                </a:solidFill>
              </a:rPr>
              <a:t>hecklist (TIC)</a:t>
            </a:r>
            <a:endParaRPr lang="en-US" b="1" dirty="0">
              <a:solidFill>
                <a:srgbClr val="3366FF"/>
              </a:solidFill>
            </a:endParaRPr>
          </a:p>
        </p:txBody>
      </p:sp>
      <p:sp>
        <p:nvSpPr>
          <p:cNvPr id="3" name="Content Placeholder 2"/>
          <p:cNvSpPr>
            <a:spLocks noGrp="1"/>
          </p:cNvSpPr>
          <p:nvPr>
            <p:ph idx="1"/>
          </p:nvPr>
        </p:nvSpPr>
        <p:spPr>
          <a:xfrm>
            <a:off x="1657350" y="1447800"/>
            <a:ext cx="5829300" cy="4800600"/>
          </a:xfrm>
          <a:solidFill>
            <a:schemeClr val="bg1"/>
          </a:solidFill>
          <a:ln w="38100">
            <a:solidFill>
              <a:schemeClr val="accent3">
                <a:lumMod val="50000"/>
              </a:schemeClr>
            </a:solidFill>
          </a:ln>
          <a:scene3d>
            <a:camera prst="orthographicFront"/>
            <a:lightRig rig="threePt" dir="t"/>
          </a:scene3d>
          <a:sp3d>
            <a:bevelT/>
          </a:sp3d>
          <a:extLst/>
        </p:spPr>
        <p:txBody>
          <a:bodyPr>
            <a:normAutofit fontScale="55000" lnSpcReduction="20000"/>
          </a:bodyPr>
          <a:lstStyle/>
          <a:p>
            <a:pPr marL="514350" indent="-514350">
              <a:buFont typeface="Arial" pitchFamily="-83" charset="0"/>
              <a:buAutoNum type="arabicPeriod"/>
            </a:pPr>
            <a:r>
              <a:rPr lang="en-US" dirty="0" smtClean="0">
                <a:latin typeface="+mj-lt"/>
                <a:ea typeface="ＭＳ Ｐゴシック" pitchFamily="-108" charset="-128"/>
                <a:cs typeface="ＭＳ Ｐゴシック" pitchFamily="-108" charset="-128"/>
              </a:rPr>
              <a:t>COACHES (1 per team) go </a:t>
            </a:r>
            <a:r>
              <a:rPr lang="en-US" dirty="0">
                <a:latin typeface="+mj-lt"/>
                <a:ea typeface="ＭＳ Ｐゴシック" pitchFamily="-108" charset="-128"/>
                <a:cs typeface="ＭＳ Ｐゴシック" pitchFamily="-108" charset="-128"/>
              </a:rPr>
              <a:t>to </a:t>
            </a:r>
            <a:r>
              <a:rPr lang="en-US" dirty="0" smtClean="0">
                <a:latin typeface="+mj-lt"/>
                <a:ea typeface="ＭＳ Ｐゴシック" pitchFamily="-108" charset="-128"/>
                <a:cs typeface="ＭＳ Ｐゴシック" pitchFamily="-108" charset="-128"/>
                <a:hlinkClick r:id="rId3"/>
              </a:rPr>
              <a:t>www.pbisapps.org</a:t>
            </a:r>
            <a:endParaRPr lang="en-US" dirty="0" smtClean="0">
              <a:latin typeface="+mj-lt"/>
              <a:ea typeface="ＭＳ Ｐゴシック" pitchFamily="-108" charset="-128"/>
              <a:cs typeface="ＭＳ Ｐゴシック" pitchFamily="-108" charset="-128"/>
            </a:endParaRPr>
          </a:p>
          <a:p>
            <a:pPr marL="514350" indent="-514350">
              <a:buFont typeface="Arial" pitchFamily="-83" charset="0"/>
              <a:buAutoNum type="arabicPeriod"/>
            </a:pPr>
            <a:r>
              <a:rPr lang="en-US" dirty="0" smtClean="0">
                <a:latin typeface="+mj-lt"/>
                <a:ea typeface="ＭＳ Ｐゴシック" pitchFamily="-108" charset="-128"/>
                <a:cs typeface="ＭＳ Ｐゴシック" pitchFamily="-108" charset="-128"/>
              </a:rPr>
              <a:t>Go to </a:t>
            </a:r>
            <a:r>
              <a:rPr lang="en-US" dirty="0" err="1" smtClean="0">
                <a:latin typeface="+mj-lt"/>
                <a:ea typeface="ＭＳ Ｐゴシック" pitchFamily="-108" charset="-128"/>
                <a:cs typeface="ＭＳ Ｐゴシック" pitchFamily="-108" charset="-128"/>
              </a:rPr>
              <a:t>pbis</a:t>
            </a:r>
            <a:r>
              <a:rPr lang="en-US" dirty="0" smtClean="0">
                <a:latin typeface="+mj-lt"/>
                <a:ea typeface="ＭＳ Ｐゴシック" pitchFamily="-108" charset="-128"/>
                <a:cs typeface="ＭＳ Ｐゴシック" pitchFamily="-108" charset="-128"/>
              </a:rPr>
              <a:t> applications login on the top right corner of your screen</a:t>
            </a:r>
            <a:endParaRPr lang="en-US" dirty="0">
              <a:latin typeface="+mj-lt"/>
              <a:ea typeface="ＭＳ Ｐゴシック" pitchFamily="-108" charset="-128"/>
              <a:cs typeface="ＭＳ Ｐゴシック" pitchFamily="-108" charset="-128"/>
            </a:endParaRPr>
          </a:p>
          <a:p>
            <a:pPr marL="514350" indent="-514350">
              <a:buFont typeface="Arial" pitchFamily="-83" charset="0"/>
              <a:buAutoNum type="arabicPeriod"/>
            </a:pPr>
            <a:r>
              <a:rPr lang="en-US" dirty="0" smtClean="0">
                <a:latin typeface="+mj-lt"/>
                <a:ea typeface="ＭＳ Ｐゴシック" pitchFamily="-108" charset="-128"/>
                <a:cs typeface="ＭＳ Ｐゴシック" pitchFamily="-108" charset="-128"/>
              </a:rPr>
              <a:t>Login with your email and password (if you haven’t set up your password yet, just go through forgot password process) </a:t>
            </a:r>
            <a:endParaRPr lang="en-US" dirty="0">
              <a:latin typeface="+mj-lt"/>
              <a:ea typeface="ＭＳ Ｐゴシック" pitchFamily="-108" charset="-128"/>
              <a:cs typeface="ＭＳ Ｐゴシック" pitchFamily="-108" charset="-128"/>
            </a:endParaRPr>
          </a:p>
          <a:p>
            <a:pPr marL="514350" indent="-514350">
              <a:buFont typeface="Arial" pitchFamily="-83" charset="0"/>
              <a:buAutoNum type="arabicPeriod"/>
            </a:pPr>
            <a:r>
              <a:rPr lang="en-US" dirty="0">
                <a:latin typeface="+mj-lt"/>
                <a:ea typeface="ＭＳ Ｐゴシック" pitchFamily="-108" charset="-128"/>
                <a:cs typeface="ＭＳ Ｐゴシック" pitchFamily="-108" charset="-128"/>
              </a:rPr>
              <a:t>Select PBIS </a:t>
            </a:r>
            <a:r>
              <a:rPr lang="en-US" dirty="0" smtClean="0">
                <a:latin typeface="+mj-lt"/>
                <a:ea typeface="ＭＳ Ｐゴシック" pitchFamily="-108" charset="-128"/>
                <a:cs typeface="ＭＳ Ｐゴシック" pitchFamily="-108" charset="-128"/>
              </a:rPr>
              <a:t>Assessment</a:t>
            </a:r>
            <a:endParaRPr lang="en-US" dirty="0">
              <a:latin typeface="+mj-lt"/>
              <a:cs typeface="ＭＳ Ｐゴシック" pitchFamily="-108" charset="-128"/>
            </a:endParaRPr>
          </a:p>
          <a:p>
            <a:pPr marL="514350" indent="-514350">
              <a:buFont typeface="Arial" pitchFamily="-83" charset="0"/>
              <a:buAutoNum type="arabicPeriod"/>
            </a:pPr>
            <a:r>
              <a:rPr lang="en-US" dirty="0">
                <a:latin typeface="+mj-lt"/>
                <a:ea typeface="ＭＳ Ｐゴシック" pitchFamily="-108" charset="-128"/>
                <a:cs typeface="ＭＳ Ｐゴシック" pitchFamily="-108" charset="-128"/>
              </a:rPr>
              <a:t>Under Surveys Currently </a:t>
            </a:r>
            <a:r>
              <a:rPr lang="en-US" dirty="0" smtClean="0">
                <a:latin typeface="+mj-lt"/>
                <a:ea typeface="ＭＳ Ｐゴシック" pitchFamily="-108" charset="-128"/>
                <a:cs typeface="ＭＳ Ｐゴシック" pitchFamily="-108" charset="-128"/>
              </a:rPr>
              <a:t>Open, Select Team Checklist 3.1</a:t>
            </a:r>
          </a:p>
          <a:p>
            <a:pPr marL="514350" indent="-514350">
              <a:buFont typeface="Arial" pitchFamily="-83" charset="0"/>
              <a:buAutoNum type="arabicPeriod"/>
            </a:pPr>
            <a:r>
              <a:rPr lang="en-US" dirty="0" smtClean="0">
                <a:latin typeface="+mj-lt"/>
                <a:ea typeface="ＭＳ Ｐゴシック" pitchFamily="-108" charset="-128"/>
                <a:cs typeface="ＭＳ Ｐゴシック" pitchFamily="-108" charset="-128"/>
              </a:rPr>
              <a:t>Click “Take Survey” </a:t>
            </a:r>
          </a:p>
          <a:p>
            <a:pPr marL="914400" lvl="1" indent="-514350"/>
            <a:r>
              <a:rPr lang="en-US" dirty="0" smtClean="0">
                <a:latin typeface="+mj-lt"/>
                <a:cs typeface="ＭＳ Ｐゴシック" pitchFamily="-108" charset="-128"/>
              </a:rPr>
              <a:t>Find </a:t>
            </a:r>
            <a:r>
              <a:rPr lang="en-US" dirty="0">
                <a:latin typeface="+mj-lt"/>
                <a:cs typeface="ＭＳ Ｐゴシック" pitchFamily="-108" charset="-128"/>
              </a:rPr>
              <a:t>Team Checklist</a:t>
            </a:r>
          </a:p>
          <a:p>
            <a:pPr marL="514350" indent="-514350">
              <a:buFont typeface="Arial" pitchFamily="-83" charset="0"/>
              <a:buAutoNum type="arabicPeriod"/>
            </a:pPr>
            <a:r>
              <a:rPr lang="en-US" dirty="0">
                <a:latin typeface="+mj-lt"/>
                <a:ea typeface="ＭＳ Ｐゴシック" pitchFamily="-108" charset="-128"/>
                <a:cs typeface="ＭＳ Ｐゴシック" pitchFamily="-108" charset="-128"/>
              </a:rPr>
              <a:t>Select       under Action column </a:t>
            </a:r>
          </a:p>
          <a:p>
            <a:pPr marL="514350" indent="-514350">
              <a:buFont typeface="Arial" pitchFamily="-83" charset="0"/>
              <a:buAutoNum type="arabicPeriod"/>
            </a:pPr>
            <a:r>
              <a:rPr lang="en-US" dirty="0">
                <a:latin typeface="+mj-lt"/>
                <a:ea typeface="ＭＳ Ｐゴシック" pitchFamily="-108" charset="-128"/>
                <a:cs typeface="ＭＳ Ｐゴシック" pitchFamily="-108" charset="-128"/>
              </a:rPr>
              <a:t>Complete TIC as a </a:t>
            </a:r>
            <a:r>
              <a:rPr lang="en-US" dirty="0" smtClean="0">
                <a:latin typeface="+mj-lt"/>
                <a:ea typeface="ＭＳ Ｐゴシック" pitchFamily="-108" charset="-128"/>
                <a:cs typeface="ＭＳ Ｐゴシック" pitchFamily="-108" charset="-128"/>
              </a:rPr>
              <a:t>team</a:t>
            </a:r>
          </a:p>
          <a:p>
            <a:pPr marL="514350" indent="-514350">
              <a:buNone/>
            </a:pPr>
            <a:r>
              <a:rPr lang="en-US" dirty="0" smtClean="0">
                <a:latin typeface="+mj-lt"/>
                <a:ea typeface="ＭＳ Ｐゴシック" pitchFamily="-108" charset="-128"/>
                <a:cs typeface="ＭＳ Ｐゴシック" pitchFamily="-108" charset="-128"/>
              </a:rPr>
              <a:t>9. 	</a:t>
            </a:r>
            <a:r>
              <a:rPr lang="en-US" dirty="0" smtClean="0">
                <a:latin typeface="+mj-lt"/>
                <a:cs typeface="Britannic Bold"/>
              </a:rPr>
              <a:t>Review reports to </a:t>
            </a:r>
            <a:r>
              <a:rPr lang="en-US" dirty="0">
                <a:latin typeface="+mj-lt"/>
                <a:cs typeface="Britannic Bold"/>
              </a:rPr>
              <a:t>support your action planning </a:t>
            </a:r>
            <a:endParaRPr lang="en-US" dirty="0">
              <a:latin typeface="+mj-lt"/>
              <a:ea typeface="ＭＳ Ｐゴシック" pitchFamily="-108" charset="-128"/>
              <a:cs typeface="Britannic Bold"/>
            </a:endParaRPr>
          </a:p>
        </p:txBody>
      </p:sp>
      <p:sp>
        <p:nvSpPr>
          <p:cNvPr id="5" name="Right Arrow 4"/>
          <p:cNvSpPr/>
          <p:nvPr/>
        </p:nvSpPr>
        <p:spPr>
          <a:xfrm>
            <a:off x="3048000" y="4572000"/>
            <a:ext cx="342900" cy="279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nvGrpSpPr>
          <p:cNvPr id="4" name="Group 5"/>
          <p:cNvGrpSpPr/>
          <p:nvPr/>
        </p:nvGrpSpPr>
        <p:grpSpPr>
          <a:xfrm>
            <a:off x="0" y="5105400"/>
            <a:ext cx="9144000" cy="1704977"/>
            <a:chOff x="0" y="5377363"/>
            <a:chExt cx="9144000" cy="1480636"/>
          </a:xfrm>
        </p:grpSpPr>
        <p:sp>
          <p:nvSpPr>
            <p:cNvPr id="7" name="Rounded Rectangle 6"/>
            <p:cNvSpPr/>
            <p:nvPr/>
          </p:nvSpPr>
          <p:spPr>
            <a:xfrm>
              <a:off x="0" y="5666872"/>
              <a:ext cx="9144000" cy="1191127"/>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r>
                <a:rPr lang="en-US" sz="5400" b="1" dirty="0">
                  <a:solidFill>
                    <a:schemeClr val="tx1"/>
                  </a:solidFill>
                </a:rPr>
                <a:t> Also see Appendix </a:t>
              </a:r>
              <a:r>
                <a:rPr lang="en-US" sz="5400" b="1" dirty="0" smtClean="0">
                  <a:solidFill>
                    <a:schemeClr val="tx1"/>
                  </a:solidFill>
                </a:rPr>
                <a:t>C</a:t>
              </a:r>
            </a:p>
            <a:p>
              <a:r>
                <a:rPr lang="en-US" sz="2600" b="1" dirty="0" smtClean="0">
                  <a:solidFill>
                    <a:schemeClr val="tx1"/>
                  </a:solidFill>
                </a:rPr>
                <a:t>Complete </a:t>
              </a:r>
              <a:r>
                <a:rPr lang="en-US" sz="2600" b="1" dirty="0">
                  <a:solidFill>
                    <a:schemeClr val="tx1"/>
                  </a:solidFill>
                </a:rPr>
                <a:t>during Team Action Planning Time TODAY </a:t>
              </a:r>
            </a:p>
          </p:txBody>
        </p:sp>
        <p:pic>
          <p:nvPicPr>
            <p:cNvPr id="9" name="Content Placeholder 3"/>
            <p:cNvPicPr>
              <a:picLocks noChangeAspect="1"/>
            </p:cNvPicPr>
            <p:nvPr/>
          </p:nvPicPr>
          <p:blipFill>
            <a:blip r:embed="rId4" cstate="print">
              <a:extLst>
                <a:ext uri="{28A0092B-C50C-407E-A947-70E740481C1C}">
                  <a14:useLocalDpi xmlns:a14="http://schemas.microsoft.com/office/drawing/2010/main"/>
                </a:ext>
              </a:extLst>
            </a:blip>
            <a:srcRect l="-14630" t="-1331" r="-15973" b="-5609"/>
            <a:stretch>
              <a:fillRect/>
            </a:stretch>
          </p:blipFill>
          <p:spPr bwMode="auto">
            <a:xfrm>
              <a:off x="7391400" y="5377363"/>
              <a:ext cx="1752600" cy="1477879"/>
            </a:xfrm>
            <a:prstGeom prst="rect">
              <a:avLst/>
            </a:prstGeom>
            <a:noFill/>
            <a:ln w="9525">
              <a:noFill/>
              <a:miter lim="800000"/>
              <a:headEnd/>
              <a:tailEnd/>
            </a:ln>
          </p:spPr>
        </p:pic>
      </p:grpSp>
      <p:pic>
        <p:nvPicPr>
          <p:cNvPr id="11" name="Picture 10"/>
          <p:cNvPicPr>
            <a:picLocks noChangeAspect="1"/>
          </p:cNvPicPr>
          <p:nvPr/>
        </p:nvPicPr>
        <p:blipFill>
          <a:blip r:embed="rId5"/>
          <a:stretch>
            <a:fillRect/>
          </a:stretch>
        </p:blipFill>
        <p:spPr>
          <a:xfrm>
            <a:off x="609600" y="685800"/>
            <a:ext cx="914400" cy="914400"/>
          </a:xfrm>
          <a:prstGeom prst="rect">
            <a:avLst/>
          </a:prstGeom>
        </p:spPr>
      </p:pic>
    </p:spTree>
    <p:extLst>
      <p:ext uri="{BB962C8B-B14F-4D97-AF65-F5344CB8AC3E}">
        <p14:creationId xmlns:p14="http://schemas.microsoft.com/office/powerpoint/2010/main" val="12816033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bg>
      <p:bgPr>
        <a:solidFill>
          <a:srgbClr val="3366FF">
            <a:alpha val="20000"/>
          </a:srgbClr>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75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Action Planning</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400" dirty="0">
                <a:latin typeface="+mj-lt"/>
              </a:rPr>
              <a:t>Return to your </a:t>
            </a:r>
            <a:r>
              <a:rPr lang="en-US" sz="2400" b="1" dirty="0">
                <a:latin typeface="+mj-lt"/>
              </a:rPr>
              <a:t>Action Plan</a:t>
            </a:r>
            <a:endParaRPr lang="en-US" sz="2400" dirty="0">
              <a:latin typeface="+mj-lt"/>
            </a:endParaRPr>
          </a:p>
          <a:p>
            <a:pPr eaLnBrk="1" hangingPunct="1">
              <a:lnSpc>
                <a:spcPct val="90000"/>
              </a:lnSpc>
            </a:pPr>
            <a:endParaRPr lang="en-US" sz="800" b="1" dirty="0">
              <a:latin typeface="+mj-lt"/>
            </a:endParaRPr>
          </a:p>
          <a:p>
            <a:pPr eaLnBrk="1" hangingPunct="1">
              <a:lnSpc>
                <a:spcPct val="90000"/>
              </a:lnSpc>
            </a:pPr>
            <a:r>
              <a:rPr lang="en-US" sz="2400" dirty="0" smtClean="0">
                <a:latin typeface="+mj-lt"/>
              </a:rPr>
              <a:t>Update </a:t>
            </a:r>
            <a:r>
              <a:rPr lang="en-US" sz="2400" dirty="0">
                <a:latin typeface="+mj-lt"/>
              </a:rPr>
              <a:t>sections corresponding to identifying outcomes and Steps 1</a:t>
            </a:r>
            <a:r>
              <a:rPr lang="en-US" sz="2400" dirty="0" smtClean="0">
                <a:latin typeface="+mj-lt"/>
              </a:rPr>
              <a:t>-6.</a:t>
            </a:r>
            <a:endParaRPr lang="en-US" sz="2400" dirty="0">
              <a:latin typeface="+mj-lt"/>
            </a:endParaRPr>
          </a:p>
          <a:p>
            <a:pPr eaLnBrk="1" hangingPunct="1">
              <a:lnSpc>
                <a:spcPct val="90000"/>
              </a:lnSpc>
            </a:pPr>
            <a:endParaRPr lang="en-US" sz="800" dirty="0">
              <a:latin typeface="+mj-lt"/>
            </a:endParaRPr>
          </a:p>
          <a:p>
            <a:pPr eaLnBrk="1" hangingPunct="1">
              <a:lnSpc>
                <a:spcPct val="90000"/>
              </a:lnSpc>
            </a:pPr>
            <a:r>
              <a:rPr lang="en-US" sz="2400" dirty="0">
                <a:latin typeface="+mj-lt"/>
              </a:rPr>
              <a:t>In particular, </a:t>
            </a:r>
            <a:r>
              <a:rPr lang="en-US" sz="2400" dirty="0">
                <a:latin typeface="+mj-lt"/>
                <a:ea typeface="ＭＳ Ｐゴシック" pitchFamily="-108" charset="-128"/>
                <a:cs typeface="ＭＳ Ｐゴシック" pitchFamily="-108" charset="-128"/>
              </a:rPr>
              <a:t>make sure have a plan for sharing information with and gathering/using feedback from your school faculty!</a:t>
            </a:r>
          </a:p>
          <a:p>
            <a:pPr eaLnBrk="1" hangingPunct="1">
              <a:lnSpc>
                <a:spcPct val="90000"/>
              </a:lnSpc>
            </a:pPr>
            <a:endParaRPr lang="en-US" sz="800" dirty="0">
              <a:latin typeface="+mj-lt"/>
            </a:endParaRPr>
          </a:p>
          <a:p>
            <a:pPr eaLnBrk="1" hangingPunct="1">
              <a:lnSpc>
                <a:spcPct val="90000"/>
              </a:lnSpc>
            </a:pPr>
            <a:r>
              <a:rPr lang="en-US" sz="2400" dirty="0">
                <a:latin typeface="+mj-lt"/>
              </a:rPr>
              <a:t>Present 2-3 “</a:t>
            </a:r>
            <a:r>
              <a:rPr lang="en-US" sz="2400" b="1" dirty="0">
                <a:latin typeface="+mj-lt"/>
              </a:rPr>
              <a:t>big ideas</a:t>
            </a:r>
            <a:r>
              <a:rPr lang="en-US" sz="2400" dirty="0">
                <a:latin typeface="+mj-lt"/>
              </a:rPr>
              <a:t>” from your group (1 min. reports) </a:t>
            </a:r>
            <a:endParaRPr lang="en-US" sz="2400" dirty="0" smtClean="0">
              <a:latin typeface="+mj-lt"/>
            </a:endParaRPr>
          </a:p>
          <a:p>
            <a:pPr eaLnBrk="1" hangingPunct="1">
              <a:lnSpc>
                <a:spcPct val="90000"/>
              </a:lnSpc>
            </a:pPr>
            <a:endParaRPr lang="en-US" sz="800" dirty="0" smtClean="0">
              <a:latin typeface="+mj-lt"/>
            </a:endParaRPr>
          </a:p>
          <a:p>
            <a:pPr eaLnBrk="1" hangingPunct="1">
              <a:lnSpc>
                <a:spcPct val="90000"/>
              </a:lnSpc>
            </a:pPr>
            <a:r>
              <a:rPr lang="en-US" sz="2400" dirty="0" smtClean="0">
                <a:latin typeface="+mj-lt"/>
              </a:rPr>
              <a:t>Please email your action plan to your trainers </a:t>
            </a:r>
            <a:r>
              <a:rPr lang="en-US" sz="2400" dirty="0">
                <a:latin typeface="+mj-lt"/>
              </a:rPr>
              <a:t>by the end of </a:t>
            </a:r>
            <a:r>
              <a:rPr lang="en-US" sz="2400">
                <a:latin typeface="+mj-lt"/>
              </a:rPr>
              <a:t>the </a:t>
            </a:r>
            <a:r>
              <a:rPr lang="en-US" sz="2400" smtClean="0">
                <a:latin typeface="+mj-lt"/>
              </a:rPr>
              <a:t>day to </a:t>
            </a:r>
            <a:r>
              <a:rPr lang="en-US" sz="2400" dirty="0" smtClean="0">
                <a:latin typeface="+mj-lt"/>
              </a:rPr>
              <a:t>receive specific feedback.</a:t>
            </a:r>
            <a:endParaRPr lang="en-US" sz="2400" dirty="0">
              <a:latin typeface="+mj-lt"/>
            </a:endParaRPr>
          </a:p>
          <a:p>
            <a:pPr eaLnBrk="1" hangingPunct="1">
              <a:lnSpc>
                <a:spcPct val="90000"/>
              </a:lnSpc>
            </a:pPr>
            <a:endParaRPr lang="en-US" sz="2400" dirty="0" smtClean="0">
              <a:latin typeface="+mj-lt"/>
            </a:endParaRPr>
          </a:p>
        </p:txBody>
      </p:sp>
      <p:pic>
        <p:nvPicPr>
          <p:cNvPr id="6" name="Picture 5"/>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3819641055"/>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t>Topics to be Covered</a:t>
            </a:r>
          </a:p>
        </p:txBody>
      </p:sp>
      <p:sp>
        <p:nvSpPr>
          <p:cNvPr id="50179" name="Rectangle 3"/>
          <p:cNvSpPr>
            <a:spLocks noGrp="1" noChangeArrowheads="1"/>
          </p:cNvSpPr>
          <p:nvPr>
            <p:ph type="body" sz="half" idx="1"/>
          </p:nvPr>
        </p:nvSpPr>
        <p:spPr>
          <a:xfrm>
            <a:off x="304800" y="1447800"/>
            <a:ext cx="4114800" cy="5029200"/>
          </a:xfrm>
          <a:noFill/>
          <a:ln>
            <a:solidFill>
              <a:schemeClr val="folHlink"/>
            </a:solidFill>
          </a:ln>
        </p:spPr>
        <p:txBody>
          <a:bodyPr/>
          <a:lstStyle/>
          <a:p>
            <a:pPr algn="ctr" eaLnBrk="1" hangingPunct="1">
              <a:lnSpc>
                <a:spcPct val="90000"/>
              </a:lnSpc>
              <a:spcAft>
                <a:spcPts val="864"/>
              </a:spcAft>
              <a:buFontTx/>
              <a:buNone/>
            </a:pPr>
            <a:r>
              <a:rPr lang="en-US" sz="3600" b="1" u="sng" dirty="0">
                <a:solidFill>
                  <a:schemeClr val="accent2"/>
                </a:solidFill>
              </a:rPr>
              <a:t>Day</a:t>
            </a:r>
            <a:r>
              <a:rPr lang="en-US" sz="3600" b="1" u="sng" dirty="0" smtClean="0">
                <a:solidFill>
                  <a:schemeClr val="accent2"/>
                </a:solidFill>
              </a:rPr>
              <a:t> 3 </a:t>
            </a:r>
            <a:endParaRPr lang="en-US" sz="3600" b="1" u="sng" dirty="0">
              <a:solidFill>
                <a:schemeClr val="accent2"/>
              </a:solidFill>
            </a:endParaRPr>
          </a:p>
          <a:p>
            <a:pPr eaLnBrk="1" hangingPunct="1">
              <a:lnSpc>
                <a:spcPct val="90000"/>
              </a:lnSpc>
            </a:pPr>
            <a:r>
              <a:rPr lang="en-US" dirty="0"/>
              <a:t>Review</a:t>
            </a:r>
            <a:endParaRPr lang="en-US" sz="2400" dirty="0"/>
          </a:p>
          <a:p>
            <a:pPr eaLnBrk="1" hangingPunct="1">
              <a:lnSpc>
                <a:spcPct val="90000"/>
              </a:lnSpc>
            </a:pPr>
            <a:endParaRPr lang="en-US" sz="1000" dirty="0"/>
          </a:p>
          <a:p>
            <a:pPr eaLnBrk="1" hangingPunct="1">
              <a:lnSpc>
                <a:spcPct val="90000"/>
              </a:lnSpc>
            </a:pPr>
            <a:r>
              <a:rPr lang="en-US" dirty="0"/>
              <a:t>Getting Started with SWPBIS (steps 7-10)</a:t>
            </a:r>
          </a:p>
          <a:p>
            <a:pPr eaLnBrk="1" hangingPunct="1">
              <a:lnSpc>
                <a:spcPct val="90000"/>
              </a:lnSpc>
            </a:pPr>
            <a:endParaRPr lang="en-US" sz="1000" dirty="0"/>
          </a:p>
          <a:p>
            <a:pPr eaLnBrk="1" hangingPunct="1">
              <a:lnSpc>
                <a:spcPct val="90000"/>
              </a:lnSpc>
            </a:pPr>
            <a:r>
              <a:rPr lang="en-US" dirty="0"/>
              <a:t>Action Planning</a:t>
            </a:r>
          </a:p>
          <a:p>
            <a:pPr eaLnBrk="1" hangingPunct="1">
              <a:lnSpc>
                <a:spcPct val="90000"/>
              </a:lnSpc>
            </a:pPr>
            <a:endParaRPr lang="en-US" sz="1800" dirty="0"/>
          </a:p>
          <a:p>
            <a:pPr eaLnBrk="1" hangingPunct="1">
              <a:lnSpc>
                <a:spcPct val="90000"/>
              </a:lnSpc>
              <a:spcAft>
                <a:spcPts val="864"/>
              </a:spcAft>
            </a:pPr>
            <a:endParaRPr lang="en-US" sz="2400" dirty="0"/>
          </a:p>
        </p:txBody>
      </p:sp>
      <p:sp>
        <p:nvSpPr>
          <p:cNvPr id="50180" name="Rectangle 4"/>
          <p:cNvSpPr>
            <a:spLocks noGrp="1" noChangeArrowheads="1"/>
          </p:cNvSpPr>
          <p:nvPr>
            <p:ph type="body" sz="half" idx="2"/>
          </p:nvPr>
        </p:nvSpPr>
        <p:spPr>
          <a:xfrm>
            <a:off x="4648200" y="1447800"/>
            <a:ext cx="4114800" cy="5029200"/>
          </a:xfrm>
          <a:noFill/>
          <a:ln>
            <a:solidFill>
              <a:schemeClr val="folHlink"/>
            </a:solidFill>
          </a:ln>
        </p:spPr>
        <p:txBody>
          <a:bodyPr/>
          <a:lstStyle/>
          <a:p>
            <a:pPr algn="ctr" eaLnBrk="1" hangingPunct="1">
              <a:lnSpc>
                <a:spcPct val="90000"/>
              </a:lnSpc>
              <a:spcAft>
                <a:spcPts val="600"/>
              </a:spcAft>
              <a:buFontTx/>
              <a:buNone/>
            </a:pPr>
            <a:r>
              <a:rPr lang="en-US" sz="3600" b="1" u="sng" dirty="0" smtClean="0">
                <a:solidFill>
                  <a:schemeClr val="accent2"/>
                </a:solidFill>
              </a:rPr>
              <a:t>Day 4 </a:t>
            </a:r>
          </a:p>
          <a:p>
            <a:pPr eaLnBrk="1" hangingPunct="1">
              <a:lnSpc>
                <a:spcPct val="90000"/>
              </a:lnSpc>
            </a:pPr>
            <a:r>
              <a:rPr lang="en-US" dirty="0"/>
              <a:t>Quick Review of SWPBIS from Days 1-3</a:t>
            </a:r>
          </a:p>
          <a:p>
            <a:pPr eaLnBrk="1" hangingPunct="1">
              <a:lnSpc>
                <a:spcPct val="90000"/>
              </a:lnSpc>
            </a:pPr>
            <a:endParaRPr lang="en-US" sz="1000" dirty="0"/>
          </a:p>
          <a:p>
            <a:pPr eaLnBrk="1" hangingPunct="1">
              <a:lnSpc>
                <a:spcPct val="90000"/>
              </a:lnSpc>
            </a:pPr>
            <a:r>
              <a:rPr lang="en-US" dirty="0"/>
              <a:t>Non-classroom Settings</a:t>
            </a:r>
          </a:p>
          <a:p>
            <a:pPr eaLnBrk="1" hangingPunct="1">
              <a:lnSpc>
                <a:spcPct val="90000"/>
              </a:lnSpc>
            </a:pPr>
            <a:endParaRPr lang="en-US" sz="1000" dirty="0"/>
          </a:p>
          <a:p>
            <a:pPr eaLnBrk="1" hangingPunct="1">
              <a:lnSpc>
                <a:spcPct val="90000"/>
              </a:lnSpc>
            </a:pPr>
            <a:r>
              <a:rPr lang="en-US" dirty="0"/>
              <a:t>Classroom Settings</a:t>
            </a:r>
          </a:p>
          <a:p>
            <a:pPr eaLnBrk="1" hangingPunct="1">
              <a:lnSpc>
                <a:spcPct val="90000"/>
              </a:lnSpc>
            </a:pPr>
            <a:endParaRPr lang="en-US" sz="1000" dirty="0"/>
          </a:p>
          <a:p>
            <a:pPr eaLnBrk="1" hangingPunct="1">
              <a:lnSpc>
                <a:spcPct val="90000"/>
              </a:lnSpc>
            </a:pPr>
            <a:r>
              <a:rPr lang="en-US" dirty="0" smtClean="0"/>
              <a:t>Action </a:t>
            </a:r>
            <a:r>
              <a:rPr lang="en-US" dirty="0"/>
              <a:t>Planning (</a:t>
            </a:r>
            <a:r>
              <a:rPr lang="en-US" dirty="0" smtClean="0"/>
              <a:t>w/TIC</a:t>
            </a:r>
            <a:r>
              <a:rPr lang="en-US" dirty="0"/>
              <a:t>)</a:t>
            </a:r>
          </a:p>
          <a:p>
            <a:pPr eaLnBrk="1" hangingPunct="1">
              <a:lnSpc>
                <a:spcPct val="90000"/>
              </a:lnSpc>
            </a:pPr>
            <a:endParaRPr lang="en-US" sz="1000" dirty="0"/>
          </a:p>
          <a:p>
            <a:pPr eaLnBrk="1" hangingPunct="1">
              <a:lnSpc>
                <a:spcPct val="90000"/>
              </a:lnSpc>
            </a:pPr>
            <a:r>
              <a:rPr lang="en-US" dirty="0"/>
              <a:t>Wrap up</a:t>
            </a:r>
          </a:p>
          <a:p>
            <a:pPr eaLnBrk="1" hangingPunct="1">
              <a:lnSpc>
                <a:spcPct val="90000"/>
              </a:lnSpc>
              <a:spcAft>
                <a:spcPts val="600"/>
              </a:spcAft>
            </a:pPr>
            <a:endParaRPr lang="en-US" sz="2400" dirty="0" smtClean="0">
              <a:latin typeface="Britannic Bold" pitchFamily="-108" charset="0"/>
            </a:endParaRPr>
          </a:p>
          <a:p>
            <a:pPr eaLnBrk="1" hangingPunct="1">
              <a:lnSpc>
                <a:spcPct val="90000"/>
              </a:lnSpc>
              <a:spcAft>
                <a:spcPts val="600"/>
              </a:spcAft>
            </a:pPr>
            <a:endParaRPr lang="en-US" sz="1800" b="1" dirty="0">
              <a:solidFill>
                <a:srgbClr val="6600CC"/>
              </a:solidFill>
            </a:endParaRPr>
          </a:p>
        </p:txBody>
      </p:sp>
      <p:sp>
        <p:nvSpPr>
          <p:cNvPr id="5" name="Rounded Rectangle 4"/>
          <p:cNvSpPr/>
          <p:nvPr/>
        </p:nvSpPr>
        <p:spPr bwMode="auto">
          <a:xfrm>
            <a:off x="304800" y="6400800"/>
            <a:ext cx="8458200" cy="457200"/>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Let’s </a:t>
            </a:r>
            <a:r>
              <a:rPr lang="en-US" sz="2400" b="1" dirty="0" smtClean="0">
                <a:latin typeface="+mj-lt"/>
              </a:rPr>
              <a:t>p</a:t>
            </a:r>
            <a:r>
              <a:rPr kumimoji="0" lang="en-US" sz="2400" b="1" i="0" u="none" strike="noStrike" cap="none" normalizeH="0" baseline="0" dirty="0" smtClean="0">
                <a:ln>
                  <a:noFill/>
                </a:ln>
                <a:solidFill>
                  <a:schemeClr val="tx1"/>
                </a:solidFill>
                <a:effectLst/>
                <a:latin typeface="+mj-lt"/>
              </a:rPr>
              <a:t>review content so you’ll be ready</a:t>
            </a:r>
            <a:r>
              <a:rPr kumimoji="0" lang="en-US" sz="2400" b="1" i="0" u="none" strike="noStrike" cap="none" normalizeH="0" dirty="0" smtClean="0">
                <a:ln>
                  <a:noFill/>
                </a:ln>
                <a:solidFill>
                  <a:schemeClr val="tx1"/>
                </a:solidFill>
                <a:effectLst/>
                <a:latin typeface="+mj-lt"/>
              </a:rPr>
              <a:t> to facilitate.</a:t>
            </a:r>
            <a:endParaRPr kumimoji="0" lang="en-US" sz="2400" b="1" i="0" u="none" strike="noStrike" cap="none" normalizeH="0" baseline="0" dirty="0">
              <a:ln>
                <a:noFill/>
              </a:ln>
              <a:solidFill>
                <a:schemeClr val="tx1"/>
              </a:solidFill>
              <a:effectLst/>
              <a:latin typeface="+mj-lt"/>
            </a:endParaRPr>
          </a:p>
        </p:txBody>
      </p:sp>
      <p:pic>
        <p:nvPicPr>
          <p:cNvPr id="6" name="Picture 5"/>
          <p:cNvPicPr>
            <a:picLocks noChangeAspect="1"/>
          </p:cNvPicPr>
          <p:nvPr/>
        </p:nvPicPr>
        <p:blipFill>
          <a:blip r:embed="rId2"/>
          <a:stretch>
            <a:fillRect/>
          </a:stretch>
        </p:blipFill>
        <p:spPr>
          <a:xfrm>
            <a:off x="0" y="609600"/>
            <a:ext cx="914400" cy="914400"/>
          </a:xfrm>
          <a:prstGeom prst="rect">
            <a:avLst/>
          </a:prstGeom>
        </p:spPr>
      </p:pic>
    </p:spTree>
    <p:extLst>
      <p:ext uri="{BB962C8B-B14F-4D97-AF65-F5344CB8AC3E}">
        <p14:creationId xmlns:p14="http://schemas.microsoft.com/office/powerpoint/2010/main" val="262485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rot="20565071">
            <a:off x="-450679" y="784934"/>
            <a:ext cx="6303432" cy="6653576"/>
          </a:xfrm>
          <a:prstGeom prst="rect">
            <a:avLst/>
          </a:prstGeom>
          <a:noFill/>
          <a:ln w="9525">
            <a:noFill/>
            <a:miter lim="800000"/>
            <a:headEnd/>
            <a:tailEnd/>
          </a:ln>
        </p:spPr>
      </p:pic>
      <p:sp>
        <p:nvSpPr>
          <p:cNvPr id="2" name="Title 1"/>
          <p:cNvSpPr>
            <a:spLocks noGrp="1"/>
          </p:cNvSpPr>
          <p:nvPr>
            <p:ph type="title"/>
          </p:nvPr>
        </p:nvSpPr>
        <p:spPr>
          <a:xfrm>
            <a:off x="5029200" y="0"/>
            <a:ext cx="4114800" cy="4495800"/>
          </a:xfrm>
          <a:solidFill>
            <a:srgbClr val="FFFF00">
              <a:alpha val="50000"/>
            </a:srgbClr>
          </a:solidFill>
        </p:spPr>
        <p:txBody>
          <a:bodyPr/>
          <a:lstStyle/>
          <a:p>
            <a:pPr algn="ctr"/>
            <a:r>
              <a:rPr lang="en-US" dirty="0" smtClean="0"/>
              <a:t>Overview of School-wide Positive Behavior Support</a:t>
            </a:r>
            <a:br>
              <a:rPr lang="en-US" dirty="0" smtClean="0"/>
            </a:br>
            <a:r>
              <a:rPr lang="en-US" dirty="0" smtClean="0"/>
              <a:t/>
            </a:r>
            <a:br>
              <a:rPr lang="en-US" dirty="0" smtClean="0"/>
            </a:br>
            <a:r>
              <a:rPr lang="en-US" dirty="0" smtClean="0"/>
              <a:t>(</a:t>
            </a:r>
            <a:r>
              <a:rPr lang="en-US" cap="none" dirty="0" smtClean="0"/>
              <a:t>Chapter II</a:t>
            </a:r>
            <a:r>
              <a:rPr lang="en-US" dirty="0" smtClean="0"/>
              <a:t>)</a:t>
            </a:r>
            <a:br>
              <a:rPr lang="en-US" dirty="0" smtClean="0"/>
            </a:br>
            <a:endParaRPr lang="en-US" dirty="0"/>
          </a:p>
        </p:txBody>
      </p:sp>
      <p:pic>
        <p:nvPicPr>
          <p:cNvPr id="6" name="Picture 5"/>
          <p:cNvPicPr>
            <a:picLocks noChangeAspect="1"/>
          </p:cNvPicPr>
          <p:nvPr/>
        </p:nvPicPr>
        <p:blipFill>
          <a:blip r:embed="rId3"/>
          <a:stretch>
            <a:fillRect/>
          </a:stretch>
        </p:blipFill>
        <p:spPr>
          <a:xfrm>
            <a:off x="6629400" y="2971800"/>
            <a:ext cx="914400" cy="914400"/>
          </a:xfrm>
          <a:prstGeom prst="rect">
            <a:avLst/>
          </a:prstGeom>
        </p:spPr>
      </p:pic>
    </p:spTree>
    <p:extLst>
      <p:ext uri="{BB962C8B-B14F-4D97-AF65-F5344CB8AC3E}">
        <p14:creationId xmlns:p14="http://schemas.microsoft.com/office/powerpoint/2010/main" val="147687319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leadership team</a:t>
            </a:r>
            <a:endParaRPr lang="en-US" sz="2200" dirty="0">
              <a:solidFill>
                <a:srgbClr val="000000"/>
              </a:solidFill>
            </a:endParaRPr>
          </a:p>
          <a:p>
            <a:pPr marL="514350" indent="-514350" eaLnBrk="1" hangingPunct="1">
              <a:buFontTx/>
              <a:buAutoNum type="arabicPeriod"/>
            </a:pPr>
            <a:r>
              <a:rPr lang="en-US" sz="2200" dirty="0">
                <a:solidFill>
                  <a:srgbClr val="000000"/>
                </a:solidFill>
              </a:rPr>
              <a:t>Develop brief statement of behavioral purpose</a:t>
            </a:r>
          </a:p>
          <a:p>
            <a:pPr marL="514350" indent="-514350" eaLnBrk="1" hangingPunct="1">
              <a:buFontTx/>
              <a:buAutoNum type="arabicPeriod"/>
            </a:pPr>
            <a:r>
              <a:rPr lang="en-US" sz="2200" dirty="0">
                <a:solidFill>
                  <a:srgbClr val="000000"/>
                </a:solidFill>
              </a:rPr>
              <a:t>Identify positive SW behavioral expectations</a:t>
            </a:r>
          </a:p>
          <a:p>
            <a:pPr marL="514350" indent="-514350" eaLnBrk="1" hangingPunct="1">
              <a:buFontTx/>
              <a:buAutoNum type="arabicPeriod"/>
            </a:pPr>
            <a:r>
              <a:rPr lang="en-US" sz="2200" dirty="0">
                <a:solidFill>
                  <a:srgbClr val="000000"/>
                </a:solidFill>
              </a:rPr>
              <a:t>Develop procedures for teaching SW expectations</a:t>
            </a:r>
          </a:p>
          <a:p>
            <a:pPr marL="514350" indent="-514350" eaLnBrk="1" hangingPunct="1">
              <a:buFontTx/>
              <a:buAutoNum type="arabicPeriod"/>
            </a:pPr>
            <a:r>
              <a:rPr lang="en-US" sz="2200" dirty="0">
                <a:solidFill>
                  <a:srgbClr val="000000"/>
                </a:solidFill>
              </a:rPr>
              <a:t>Develop procedures for teaching class-wide expectations</a:t>
            </a:r>
          </a:p>
          <a:p>
            <a:pPr marL="514350" indent="-514350" eaLnBrk="1" hangingPunct="1">
              <a:buFontTx/>
              <a:buAutoNum type="arabicPeriod"/>
            </a:pPr>
            <a:r>
              <a:rPr lang="en-US" sz="2200" dirty="0">
                <a:solidFill>
                  <a:srgbClr val="000000"/>
                </a:solidFill>
              </a:rPr>
              <a:t>Develop continuum for strengthening appropriate behavior</a:t>
            </a:r>
          </a:p>
          <a:p>
            <a:pPr marL="514350" indent="-514350" eaLnBrk="1" hangingPunct="1">
              <a:buFontTx/>
              <a:buAutoNum type="arabicPeriod"/>
            </a:pPr>
            <a:r>
              <a:rPr lang="en-US" sz="2200" dirty="0">
                <a:solidFill>
                  <a:srgbClr val="000000"/>
                </a:solidFill>
              </a:rPr>
              <a:t>Develop continuum for discouraging violations of expectations</a:t>
            </a:r>
          </a:p>
          <a:p>
            <a:pPr marL="514350" indent="-514350" eaLnBrk="1" hangingPunct="1">
              <a:buFontTx/>
              <a:buAutoNum type="arabicPeriod"/>
            </a:pPr>
            <a:r>
              <a:rPr lang="en-US" sz="2200" dirty="0">
                <a:solidFill>
                  <a:srgbClr val="000000"/>
                </a:solidFill>
              </a:rPr>
              <a:t>Develop data-based procedures for </a:t>
            </a:r>
            <a:r>
              <a:rPr lang="en-US" sz="2200" dirty="0" smtClean="0">
                <a:solidFill>
                  <a:srgbClr val="000000"/>
                </a:solidFill>
              </a:rPr>
              <a:t>monitoring</a:t>
            </a:r>
          </a:p>
          <a:p>
            <a:pPr marL="514350" indent="-514350" eaLnBrk="1" hangingPunct="1">
              <a:buFontTx/>
              <a:buAutoNum type="arabicPeriod"/>
            </a:pPr>
            <a:r>
              <a:rPr lang="en-US" sz="2200" dirty="0" smtClean="0">
                <a:solidFill>
                  <a:srgbClr val="000000"/>
                </a:solidFill>
              </a:rPr>
              <a:t>Develop systems to support staff</a:t>
            </a:r>
          </a:p>
          <a:p>
            <a:pPr marL="514350" indent="-514350" eaLnBrk="1" hangingPunct="1">
              <a:buFontTx/>
              <a:buAutoNum type="arabicPeriod"/>
            </a:pPr>
            <a:r>
              <a:rPr lang="en-US" sz="2200" dirty="0" smtClean="0">
                <a:solidFill>
                  <a:srgbClr val="000000"/>
                </a:solidFill>
              </a:rPr>
              <a:t>Build routines to ensure on-going implementation</a:t>
            </a:r>
            <a:endParaRPr lang="en-US" sz="2200" dirty="0">
              <a:solidFill>
                <a:srgbClr val="000000"/>
              </a:solidFill>
            </a:endParaRPr>
          </a:p>
          <a:p>
            <a:pPr marL="514350" indent="-514350" eaLnBrk="1" hangingPunct="1">
              <a:buFontTx/>
              <a:buAutoNum type="arabicPeriod"/>
            </a:pPr>
            <a:endParaRPr lang="en-US" sz="2200" dirty="0">
              <a:solidFill>
                <a:srgbClr val="000000"/>
              </a:solidFill>
            </a:endParaRPr>
          </a:p>
        </p:txBody>
      </p:sp>
      <p:sp>
        <p:nvSpPr>
          <p:cNvPr id="4" name="Right Brace 3"/>
          <p:cNvSpPr>
            <a:spLocks/>
          </p:cNvSpPr>
          <p:nvPr/>
        </p:nvSpPr>
        <p:spPr bwMode="auto">
          <a:xfrm>
            <a:off x="8077200" y="1676400"/>
            <a:ext cx="304800" cy="1143000"/>
          </a:xfrm>
          <a:prstGeom prst="rightBrace">
            <a:avLst>
              <a:gd name="adj1" fmla="val 8333"/>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algn="ctr">
              <a:defRPr/>
            </a:pPr>
            <a:endParaRPr lang="en-US">
              <a:latin typeface="+mj-lt"/>
              <a:ea typeface="+mn-ea"/>
              <a:cs typeface="+mn-cs"/>
            </a:endParaRPr>
          </a:p>
        </p:txBody>
      </p:sp>
      <p:sp>
        <p:nvSpPr>
          <p:cNvPr id="5" name="Right Brace 4"/>
          <p:cNvSpPr>
            <a:spLocks/>
          </p:cNvSpPr>
          <p:nvPr/>
        </p:nvSpPr>
        <p:spPr bwMode="auto">
          <a:xfrm>
            <a:off x="8001000" y="2819400"/>
            <a:ext cx="457200" cy="1981200"/>
          </a:xfrm>
          <a:prstGeom prst="rightBrace">
            <a:avLst>
              <a:gd name="adj1" fmla="val 8341"/>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algn="ctr">
              <a:defRPr/>
            </a:pPr>
            <a:endParaRPr lang="en-US">
              <a:latin typeface="+mj-lt"/>
              <a:ea typeface="+mn-ea"/>
              <a:cs typeface="+mn-cs"/>
            </a:endParaRPr>
          </a:p>
        </p:txBody>
      </p:sp>
      <p:sp>
        <p:nvSpPr>
          <p:cNvPr id="7" name="Rectangle 6"/>
          <p:cNvSpPr>
            <a:spLocks noChangeArrowheads="1"/>
          </p:cNvSpPr>
          <p:nvPr/>
        </p:nvSpPr>
        <p:spPr bwMode="auto">
          <a:xfrm rot="5400000">
            <a:off x="8096250" y="3524250"/>
            <a:ext cx="14859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defRPr/>
            </a:pPr>
            <a:r>
              <a:rPr lang="en-US" sz="2000" dirty="0" smtClean="0">
                <a:solidFill>
                  <a:srgbClr val="000000"/>
                </a:solidFill>
                <a:latin typeface="+mj-lt"/>
                <a:ea typeface="Britannic Bold" pitchFamily="-108" charset="0"/>
                <a:cs typeface="Britannic Bold" pitchFamily="-108" charset="0"/>
              </a:rPr>
              <a:t>Day 2</a:t>
            </a:r>
            <a:endParaRPr lang="en-US" sz="2000" dirty="0">
              <a:solidFill>
                <a:srgbClr val="000000"/>
              </a:solidFill>
              <a:latin typeface="+mj-lt"/>
              <a:ea typeface="Britannic Bold" pitchFamily="-108" charset="0"/>
              <a:cs typeface="Britannic Bold" pitchFamily="-108" charset="0"/>
            </a:endParaRPr>
          </a:p>
        </p:txBody>
      </p:sp>
      <p:sp>
        <p:nvSpPr>
          <p:cNvPr id="8" name="Rectangle 7"/>
          <p:cNvSpPr>
            <a:spLocks noChangeArrowheads="1"/>
          </p:cNvSpPr>
          <p:nvPr/>
        </p:nvSpPr>
        <p:spPr bwMode="auto">
          <a:xfrm rot="5400000">
            <a:off x="8096250" y="2000250"/>
            <a:ext cx="14859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defRPr/>
            </a:pPr>
            <a:r>
              <a:rPr lang="en-US" sz="2000" dirty="0" smtClean="0">
                <a:solidFill>
                  <a:srgbClr val="000000"/>
                </a:solidFill>
                <a:latin typeface="+mj-lt"/>
                <a:ea typeface="Britannic Bold" pitchFamily="-108" charset="0"/>
                <a:cs typeface="Britannic Bold" pitchFamily="-108" charset="0"/>
              </a:rPr>
              <a:t>Day 1</a:t>
            </a:r>
            <a:endParaRPr lang="en-US" sz="2000" dirty="0">
              <a:solidFill>
                <a:srgbClr val="000000"/>
              </a:solidFill>
              <a:latin typeface="+mj-lt"/>
              <a:ea typeface="Britannic Bold" pitchFamily="-108" charset="0"/>
              <a:cs typeface="Britannic Bold" pitchFamily="-108" charset="0"/>
            </a:endParaRPr>
          </a:p>
        </p:txBody>
      </p:sp>
      <p:sp>
        <p:nvSpPr>
          <p:cNvPr id="12" name="Right Brace 11"/>
          <p:cNvSpPr>
            <a:spLocks/>
          </p:cNvSpPr>
          <p:nvPr/>
        </p:nvSpPr>
        <p:spPr bwMode="auto">
          <a:xfrm>
            <a:off x="8001000" y="4876800"/>
            <a:ext cx="457200" cy="1981200"/>
          </a:xfrm>
          <a:prstGeom prst="rightBrace">
            <a:avLst>
              <a:gd name="adj1" fmla="val 8341"/>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algn="ctr">
              <a:defRPr/>
            </a:pPr>
            <a:endParaRPr lang="en-US">
              <a:latin typeface="+mj-lt"/>
              <a:ea typeface="+mn-ea"/>
              <a:cs typeface="+mn-cs"/>
            </a:endParaRPr>
          </a:p>
        </p:txBody>
      </p:sp>
      <p:sp>
        <p:nvSpPr>
          <p:cNvPr id="13" name="Rectangle 12"/>
          <p:cNvSpPr>
            <a:spLocks noChangeArrowheads="1"/>
          </p:cNvSpPr>
          <p:nvPr/>
        </p:nvSpPr>
        <p:spPr bwMode="auto">
          <a:xfrm rot="5400000">
            <a:off x="8096250" y="5581650"/>
            <a:ext cx="14859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defRPr/>
            </a:pPr>
            <a:r>
              <a:rPr lang="en-US" sz="2000" dirty="0" smtClean="0">
                <a:solidFill>
                  <a:srgbClr val="000000"/>
                </a:solidFill>
                <a:latin typeface="+mj-lt"/>
                <a:ea typeface="Britannic Bold" pitchFamily="-108" charset="0"/>
                <a:cs typeface="Britannic Bold" pitchFamily="-108" charset="0"/>
              </a:rPr>
              <a:t>Day 3</a:t>
            </a:r>
            <a:endParaRPr lang="en-US" sz="2000" dirty="0">
              <a:solidFill>
                <a:srgbClr val="000000"/>
              </a:solidFill>
              <a:latin typeface="+mj-lt"/>
              <a:ea typeface="Britannic Bold" pitchFamily="-108" charset="0"/>
              <a:cs typeface="Britannic Bold" pitchFamily="-108" charset="0"/>
            </a:endParaRPr>
          </a:p>
        </p:txBody>
      </p:sp>
      <p:pic>
        <p:nvPicPr>
          <p:cNvPr id="14" name="Picture 13"/>
          <p:cNvPicPr/>
          <p:nvPr/>
        </p:nvPicPr>
        <p:blipFill>
          <a:blip r:embed="rId3">
            <a:extLst>
              <a:ext uri="{28A0092B-C50C-407E-A947-70E740481C1C}">
                <a14:useLocalDpi xmlns:a14="http://schemas.microsoft.com/office/drawing/2010/main"/>
              </a:ext>
            </a:extLst>
          </a:blip>
          <a:srcRect/>
          <a:stretch>
            <a:fillRect/>
          </a:stretch>
        </p:blipFill>
        <p:spPr bwMode="auto">
          <a:xfrm>
            <a:off x="8001506" y="533400"/>
            <a:ext cx="1142494" cy="1143000"/>
          </a:xfrm>
          <a:prstGeom prst="rect">
            <a:avLst/>
          </a:prstGeom>
          <a:noFill/>
          <a:ln>
            <a:noFill/>
          </a:ln>
        </p:spPr>
      </p:pic>
      <p:pic>
        <p:nvPicPr>
          <p:cNvPr id="15" name="Picture 14"/>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757787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Right)">
                                      <p:cBhvr>
                                        <p:cTn id="7" dur="500"/>
                                        <p:tgtEl>
                                          <p:spTgt spid="13"/>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Righ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leadership team</a:t>
            </a:r>
            <a:endParaRPr lang="en-US" sz="2200" dirty="0">
              <a:solidFill>
                <a:srgbClr val="000000"/>
              </a:solidFill>
            </a:endParaRPr>
          </a:p>
          <a:p>
            <a:pPr marL="514350" indent="-514350" eaLnBrk="1" hangingPunct="1">
              <a:buFontTx/>
              <a:buAutoNum type="arabicPeriod"/>
            </a:pPr>
            <a:r>
              <a:rPr lang="en-US" sz="2200" dirty="0">
                <a:solidFill>
                  <a:srgbClr val="000000"/>
                </a:solidFill>
              </a:rPr>
              <a:t>Develop brief statement of behavioral purpose</a:t>
            </a:r>
          </a:p>
          <a:p>
            <a:pPr marL="514350" indent="-514350" eaLnBrk="1" hangingPunct="1">
              <a:buFontTx/>
              <a:buAutoNum type="arabicPeriod"/>
            </a:pPr>
            <a:r>
              <a:rPr lang="en-US" sz="2200" dirty="0">
                <a:solidFill>
                  <a:srgbClr val="000000"/>
                </a:solidFill>
              </a:rPr>
              <a:t>Identify positive SW behavioral expectations</a:t>
            </a:r>
          </a:p>
          <a:p>
            <a:pPr marL="514350" indent="-514350" eaLnBrk="1" hangingPunct="1">
              <a:buFontTx/>
              <a:buAutoNum type="arabicPeriod"/>
            </a:pPr>
            <a:r>
              <a:rPr lang="en-US" sz="2200" dirty="0">
                <a:solidFill>
                  <a:srgbClr val="000000"/>
                </a:solidFill>
              </a:rPr>
              <a:t>Develop procedures for teaching SW expectations</a:t>
            </a:r>
          </a:p>
          <a:p>
            <a:pPr marL="514350" indent="-514350" eaLnBrk="1" hangingPunct="1">
              <a:buFontTx/>
              <a:buAutoNum type="arabicPeriod"/>
            </a:pPr>
            <a:r>
              <a:rPr lang="en-US" sz="2200" dirty="0">
                <a:solidFill>
                  <a:srgbClr val="000000"/>
                </a:solidFill>
              </a:rPr>
              <a:t>Develop procedures for teaching class-wide expectations</a:t>
            </a:r>
          </a:p>
          <a:p>
            <a:pPr marL="514350" indent="-514350" eaLnBrk="1" hangingPunct="1">
              <a:buFontTx/>
              <a:buAutoNum type="arabicPeriod"/>
            </a:pPr>
            <a:r>
              <a:rPr lang="en-US" sz="2200" dirty="0">
                <a:solidFill>
                  <a:srgbClr val="000000"/>
                </a:solidFill>
              </a:rPr>
              <a:t>Develop continuum for strengthening appropriate behavior</a:t>
            </a:r>
          </a:p>
          <a:p>
            <a:pPr marL="514350" indent="-514350" eaLnBrk="1" hangingPunct="1">
              <a:buFontTx/>
              <a:buAutoNum type="arabicPeriod"/>
            </a:pPr>
            <a:r>
              <a:rPr lang="en-US" sz="2200" dirty="0">
                <a:solidFill>
                  <a:srgbClr val="000000"/>
                </a:solidFill>
              </a:rPr>
              <a:t>Develop continuum for discouraging violations of expectations</a:t>
            </a:r>
          </a:p>
          <a:p>
            <a:pPr marL="514350" indent="-514350" eaLnBrk="1" hangingPunct="1">
              <a:buFontTx/>
              <a:buAutoNum type="arabicPeriod"/>
            </a:pPr>
            <a:r>
              <a:rPr lang="en-US" sz="2200" dirty="0">
                <a:solidFill>
                  <a:srgbClr val="000000"/>
                </a:solidFill>
              </a:rPr>
              <a:t>Develop data-based procedures for </a:t>
            </a:r>
            <a:r>
              <a:rPr lang="en-US" sz="2200" dirty="0" smtClean="0">
                <a:solidFill>
                  <a:srgbClr val="000000"/>
                </a:solidFill>
              </a:rPr>
              <a:t>monitoring</a:t>
            </a:r>
          </a:p>
          <a:p>
            <a:pPr marL="514350" indent="-514350" eaLnBrk="1" hangingPunct="1">
              <a:buFontTx/>
              <a:buAutoNum type="arabicPeriod"/>
            </a:pPr>
            <a:r>
              <a:rPr lang="en-US" sz="2200" dirty="0" smtClean="0">
                <a:solidFill>
                  <a:srgbClr val="000000"/>
                </a:solidFill>
              </a:rPr>
              <a:t>Develop systems to support staff</a:t>
            </a:r>
          </a:p>
          <a:p>
            <a:pPr marL="514350" indent="-514350" eaLnBrk="1" hangingPunct="1">
              <a:buFontTx/>
              <a:buAutoNum type="arabicPeriod"/>
            </a:pPr>
            <a:r>
              <a:rPr lang="en-US" sz="2200" dirty="0" smtClean="0">
                <a:solidFill>
                  <a:srgbClr val="000000"/>
                </a:solidFill>
              </a:rPr>
              <a:t>Build routines to ensure on-going implementation</a:t>
            </a:r>
            <a:endParaRPr lang="en-US" sz="2200" dirty="0">
              <a:solidFill>
                <a:srgbClr val="000000"/>
              </a:solidFill>
            </a:endParaRPr>
          </a:p>
          <a:p>
            <a:pPr marL="514350" indent="-514350" eaLnBrk="1" hangingPunct="1">
              <a:buFontTx/>
              <a:buAutoNum type="arabicPeriod"/>
            </a:pPr>
            <a:endParaRPr lang="en-US" sz="2200" dirty="0">
              <a:solidFill>
                <a:srgbClr val="000000"/>
              </a:solidFill>
            </a:endParaRPr>
          </a:p>
        </p:txBody>
      </p:sp>
      <p:sp>
        <p:nvSpPr>
          <p:cNvPr id="2" name="Rectangle 1"/>
          <p:cNvSpPr/>
          <p:nvPr/>
        </p:nvSpPr>
        <p:spPr>
          <a:xfrm>
            <a:off x="457200" y="5257800"/>
            <a:ext cx="7620000"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 y="1600200"/>
            <a:ext cx="7620000"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1447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a:t>
              </a:r>
              <a:endParaRPr lang="en-US" sz="2000" b="1" dirty="0">
                <a:solidFill>
                  <a:srgbClr val="000000"/>
                </a:solidFill>
                <a:latin typeface="+mj-lt"/>
              </a:endParaRPr>
            </a:p>
          </p:txBody>
        </p:sp>
      </p:grpSp>
      <p:pic>
        <p:nvPicPr>
          <p:cNvPr id="16" name="Picture 15"/>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1048159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7924800" cy="4800600"/>
          </a:xfrm>
        </p:spPr>
        <p:txBody>
          <a:bodyPr/>
          <a:lstStyle/>
          <a:p>
            <a:pPr marL="457200" indent="-457200" eaLnBrk="1" hangingPunct="1">
              <a:buFont typeface="+mj-lt"/>
              <a:buAutoNum type="arabicPeriod"/>
            </a:pPr>
            <a:r>
              <a:rPr lang="en-US" sz="2400" dirty="0" smtClean="0">
                <a:latin typeface="+mj-lt"/>
                <a:ea typeface="Britannic Bold" pitchFamily="-108" charset="0"/>
                <a:cs typeface="Britannic Bold" pitchFamily="-108" charset="0"/>
              </a:rPr>
              <a:t>Specify </a:t>
            </a:r>
            <a:r>
              <a:rPr lang="en-US" sz="2400" b="1" u="sng" dirty="0">
                <a:latin typeface="+mj-lt"/>
                <a:ea typeface="Britannic Bold" pitchFamily="-108" charset="0"/>
                <a:cs typeface="Britannic Bold" pitchFamily="-108" charset="0"/>
              </a:rPr>
              <a:t>Definitions</a:t>
            </a:r>
            <a:r>
              <a:rPr lang="en-US" sz="2400" dirty="0">
                <a:latin typeface="+mj-lt"/>
                <a:ea typeface="Britannic Bold" pitchFamily="-108" charset="0"/>
                <a:cs typeface="Britannic Bold" pitchFamily="-108" charset="0"/>
              </a:rPr>
              <a:t> for Violations of SW </a:t>
            </a:r>
            <a:r>
              <a:rPr lang="en-US" sz="2400" dirty="0" smtClean="0">
                <a:latin typeface="+mj-lt"/>
                <a:ea typeface="Britannic Bold" pitchFamily="-108" charset="0"/>
                <a:cs typeface="Britannic Bold" pitchFamily="-108" charset="0"/>
              </a:rPr>
              <a:t>Expectations</a:t>
            </a:r>
          </a:p>
          <a:p>
            <a:pPr marL="857250" lvl="1" indent="-457200" eaLnBrk="1" hangingPunct="1">
              <a:buFont typeface="Wingdings" charset="2"/>
              <a:buChar char="q"/>
            </a:pPr>
            <a:r>
              <a:rPr lang="en-US" sz="2000" dirty="0">
                <a:latin typeface="+mj-lt"/>
                <a:ea typeface="Britannic Bold" pitchFamily="-108" charset="0"/>
                <a:cs typeface="Britannic Bold" pitchFamily="-108" charset="0"/>
              </a:rPr>
              <a:t>Contextually appropriate labels/names</a:t>
            </a:r>
          </a:p>
          <a:p>
            <a:pPr marL="857250" lvl="1" indent="-457200" eaLnBrk="1" hangingPunct="1">
              <a:buFont typeface="Wingdings" charset="2"/>
              <a:buChar char="q"/>
            </a:pPr>
            <a:r>
              <a:rPr lang="en-US" sz="2000" dirty="0">
                <a:latin typeface="+mj-lt"/>
                <a:ea typeface="Britannic Bold" pitchFamily="-108" charset="0"/>
                <a:cs typeface="Britannic Bold" pitchFamily="-108" charset="0"/>
              </a:rPr>
              <a:t>Definitions represent continuum of severity (e.g., minor, major, illegal)</a:t>
            </a:r>
          </a:p>
          <a:p>
            <a:pPr marL="857250" lvl="1" indent="-457200" eaLnBrk="1" hangingPunct="1">
              <a:buFont typeface="Wingdings" charset="2"/>
              <a:buChar char="q"/>
            </a:pPr>
            <a:r>
              <a:rPr lang="en-US" sz="2000" dirty="0">
                <a:latin typeface="+mj-lt"/>
                <a:ea typeface="Britannic Bold" pitchFamily="-108" charset="0"/>
                <a:cs typeface="Britannic Bold" pitchFamily="-108" charset="0"/>
              </a:rPr>
              <a:t>Definitions comprehensive in scope (school-wide)</a:t>
            </a:r>
          </a:p>
          <a:p>
            <a:pPr marL="857250" lvl="1" indent="-457200" eaLnBrk="1" hangingPunct="1">
              <a:buFont typeface="Wingdings" charset="2"/>
              <a:buChar char="q"/>
            </a:pPr>
            <a:r>
              <a:rPr lang="en-US" sz="2000" dirty="0">
                <a:latin typeface="+mj-lt"/>
                <a:ea typeface="Britannic Bold" pitchFamily="-108" charset="0"/>
                <a:cs typeface="Britannic Bold" pitchFamily="-108" charset="0"/>
              </a:rPr>
              <a:t>Definitions in measurable terms</a:t>
            </a:r>
          </a:p>
          <a:p>
            <a:pPr marL="857250" lvl="1" indent="-457200" eaLnBrk="1" hangingPunct="1">
              <a:buFont typeface="Wingdings" charset="2"/>
              <a:buChar char="q"/>
            </a:pPr>
            <a:r>
              <a:rPr lang="en-US" sz="2000" dirty="0">
                <a:latin typeface="+mj-lt"/>
                <a:ea typeface="Britannic Bold" pitchFamily="-108" charset="0"/>
                <a:cs typeface="Britannic Bold" pitchFamily="-108" charset="0"/>
              </a:rPr>
              <a:t>Mutually exclusive (minimal overlap)</a:t>
            </a:r>
          </a:p>
          <a:p>
            <a:pPr marL="857250" lvl="1" indent="-457200" eaLnBrk="1" hangingPunct="1">
              <a:buFont typeface="+mj-lt"/>
              <a:buAutoNum type="alphaLcPeriod"/>
            </a:pPr>
            <a:endParaRPr lang="en-US" sz="2000" dirty="0">
              <a:latin typeface="+mj-lt"/>
              <a:ea typeface="Britannic Bold" pitchFamily="-108" charset="0"/>
              <a:cs typeface="Britannic Bold" pitchFamily="-108" charset="0"/>
            </a:endParaRPr>
          </a:p>
          <a:p>
            <a:pPr marL="457200" indent="-457200" eaLnBrk="1" hangingPunct="1">
              <a:buFontTx/>
              <a:buAutoNum type="arabicPeriod"/>
            </a:pPr>
            <a:endParaRPr lang="en-US" sz="2400" dirty="0" smtClean="0">
              <a:latin typeface="+mj-lt"/>
              <a:ea typeface="Britannic Bold" pitchFamily="-108" charset="0"/>
              <a:cs typeface="Britannic Bold" pitchFamily="-108" charset="0"/>
            </a:endParaRPr>
          </a:p>
          <a:p>
            <a:pPr marL="457200" indent="-457200" eaLnBrk="1" hangingPunct="1">
              <a:buFontTx/>
              <a:buAutoNum type="arabicPeriod"/>
            </a:pPr>
            <a:endParaRPr lang="en-US" sz="2200" dirty="0" smtClean="0">
              <a:latin typeface="+mj-lt"/>
              <a:ea typeface="Britannic Bold" pitchFamily="-108" charset="0"/>
              <a:cs typeface="Britannic Bold" pitchFamily="-108" charset="0"/>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2800" b="1" dirty="0" smtClean="0">
                <a:solidFill>
                  <a:schemeClr val="bg1"/>
                </a:solidFill>
                <a:latin typeface="+mj-lt"/>
              </a:rPr>
              <a:t>Guidelines for Continuum of Procedures to Decrease Behavior</a:t>
            </a:r>
            <a:endParaRPr lang="en-US" sz="2800" b="1" dirty="0">
              <a:solidFill>
                <a:schemeClr val="bg1"/>
              </a:solidFill>
              <a:latin typeface="+mj-lt"/>
            </a:endParaRPr>
          </a:p>
        </p:txBody>
      </p:sp>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pic>
        <p:nvPicPr>
          <p:cNvPr id="11" name="Picture 10"/>
          <p:cNvPicPr>
            <a:picLocks noChangeAspect="1"/>
          </p:cNvPicPr>
          <p:nvPr/>
        </p:nvPicPr>
        <p:blipFill>
          <a:blip r:embed="rId2"/>
          <a:stretch>
            <a:fillRect/>
          </a:stretch>
        </p:blipFill>
        <p:spPr>
          <a:xfrm>
            <a:off x="0" y="609600"/>
            <a:ext cx="914400" cy="914400"/>
          </a:xfrm>
          <a:prstGeom prst="rect">
            <a:avLst/>
          </a:prstGeom>
        </p:spPr>
      </p:pic>
    </p:spTree>
    <p:extLst>
      <p:ext uri="{BB962C8B-B14F-4D97-AF65-F5344CB8AC3E}">
        <p14:creationId xmlns:p14="http://schemas.microsoft.com/office/powerpoint/2010/main" val="4117553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924800" cy="4800600"/>
          </a:xfrm>
        </p:spPr>
        <p:txBody>
          <a:bodyPr/>
          <a:lstStyle/>
          <a:p>
            <a:pPr marL="457200" indent="-457200" eaLnBrk="1" hangingPunct="1">
              <a:buFont typeface="+mj-lt"/>
              <a:buAutoNum type="arabicPeriod" startAt="2"/>
            </a:pPr>
            <a:r>
              <a:rPr lang="en-US" sz="2400" dirty="0" smtClean="0">
                <a:ea typeface="Britannic Bold" pitchFamily="-108" charset="0"/>
                <a:cs typeface="Britannic Bold" pitchFamily="-108" charset="0"/>
              </a:rPr>
              <a:t>Specify </a:t>
            </a:r>
            <a:r>
              <a:rPr lang="en-US" sz="2400" b="1" u="sng" dirty="0">
                <a:ea typeface="Britannic Bold" pitchFamily="-108" charset="0"/>
                <a:cs typeface="Britannic Bold" pitchFamily="-108" charset="0"/>
              </a:rPr>
              <a:t>Procedures</a:t>
            </a:r>
            <a:r>
              <a:rPr lang="en-US" sz="2400" dirty="0">
                <a:ea typeface="Britannic Bold" pitchFamily="-108" charset="0"/>
                <a:cs typeface="Britannic Bold" pitchFamily="-108" charset="0"/>
              </a:rPr>
              <a:t> for Processing Violations of SW Expectations</a:t>
            </a:r>
          </a:p>
          <a:p>
            <a:pPr marL="857250" lvl="1" indent="-457200" eaLnBrk="1" hangingPunct="1">
              <a:buFont typeface="Wingdings" charset="2"/>
              <a:buChar char="q"/>
            </a:pPr>
            <a:r>
              <a:rPr lang="en-US" sz="2000" dirty="0">
                <a:ea typeface="Britannic Bold" pitchFamily="-108" charset="0"/>
                <a:cs typeface="Britannic Bold" pitchFamily="-108" charset="0"/>
              </a:rPr>
              <a:t>Agreement regarding office staff vs. teacher/staff responsibilities</a:t>
            </a:r>
          </a:p>
          <a:p>
            <a:pPr marL="857250" lvl="1" indent="-457200" eaLnBrk="1" hangingPunct="1">
              <a:buFont typeface="Wingdings" charset="2"/>
              <a:buChar char="q"/>
            </a:pPr>
            <a:r>
              <a:rPr lang="en-US" sz="2000" dirty="0">
                <a:ea typeface="Britannic Bold" pitchFamily="-108" charset="0"/>
                <a:cs typeface="Britannic Bold" pitchFamily="-108" charset="0"/>
              </a:rPr>
              <a:t>ODR form for tracking discipline event specifies:</a:t>
            </a:r>
          </a:p>
          <a:p>
            <a:pPr marL="1257300" lvl="2" indent="-457200" eaLnBrk="1" hangingPunct="1">
              <a:buFont typeface="+mj-lt"/>
              <a:buAutoNum type="alphaLcPeriod"/>
            </a:pPr>
            <a:r>
              <a:rPr lang="en-US" sz="2000" dirty="0">
                <a:ea typeface="Britannic Bold" pitchFamily="-108" charset="0"/>
                <a:cs typeface="Britannic Bold" pitchFamily="-108" charset="0"/>
              </a:rPr>
              <a:t>Who (</a:t>
            </a:r>
            <a:r>
              <a:rPr lang="en-US" sz="2000" dirty="0" err="1">
                <a:ea typeface="Britannic Bold" pitchFamily="-108" charset="0"/>
                <a:cs typeface="Britannic Bold" pitchFamily="-108" charset="0"/>
              </a:rPr>
              <a:t>i</a:t>
            </a:r>
            <a:r>
              <a:rPr lang="en-US" sz="2000" dirty="0">
                <a:ea typeface="Britannic Bold" pitchFamily="-108" charset="0"/>
                <a:cs typeface="Britannic Bold" pitchFamily="-108" charset="0"/>
              </a:rPr>
              <a:t>) violated rule, (ii) observed and responded to violation of expectation, and (iii) else was involved</a:t>
            </a:r>
          </a:p>
          <a:p>
            <a:pPr marL="1257300" lvl="2" indent="-457200" eaLnBrk="1" hangingPunct="1">
              <a:buFont typeface="+mj-lt"/>
              <a:buAutoNum type="alphaLcPeriod"/>
            </a:pPr>
            <a:r>
              <a:rPr lang="en-US" sz="2000" dirty="0">
                <a:ea typeface="Britannic Bold" pitchFamily="-108" charset="0"/>
                <a:cs typeface="Britannic Bold" pitchFamily="-108" charset="0"/>
              </a:rPr>
              <a:t>When (day/time)</a:t>
            </a:r>
          </a:p>
          <a:p>
            <a:pPr marL="1257300" lvl="2" indent="-457200" eaLnBrk="1" hangingPunct="1">
              <a:buFont typeface="+mj-lt"/>
              <a:buAutoNum type="alphaLcPeriod"/>
            </a:pPr>
            <a:r>
              <a:rPr lang="en-US" sz="2000" dirty="0">
                <a:ea typeface="Britannic Bold" pitchFamily="-108" charset="0"/>
                <a:cs typeface="Britannic Bold" pitchFamily="-108" charset="0"/>
              </a:rPr>
              <a:t>Where</a:t>
            </a:r>
          </a:p>
          <a:p>
            <a:pPr marL="1257300" lvl="2" indent="-457200" eaLnBrk="1" hangingPunct="1">
              <a:buFont typeface="+mj-lt"/>
              <a:buAutoNum type="alphaLcPeriod"/>
            </a:pPr>
            <a:r>
              <a:rPr lang="en-US" sz="2000" dirty="0">
                <a:ea typeface="Britannic Bold" pitchFamily="-108" charset="0"/>
                <a:cs typeface="Britannic Bold" pitchFamily="-108" charset="0"/>
              </a:rPr>
              <a:t>What (</a:t>
            </a:r>
            <a:r>
              <a:rPr lang="en-US" sz="2000" dirty="0" err="1">
                <a:ea typeface="Britannic Bold" pitchFamily="-108" charset="0"/>
                <a:cs typeface="Britannic Bold" pitchFamily="-108" charset="0"/>
              </a:rPr>
              <a:t>i</a:t>
            </a:r>
            <a:r>
              <a:rPr lang="en-US" sz="2000" dirty="0">
                <a:ea typeface="Britannic Bold" pitchFamily="-108" charset="0"/>
                <a:cs typeface="Britannic Bold" pitchFamily="-108" charset="0"/>
              </a:rPr>
              <a:t>) expectation was violated and (ii) was the possible motivation</a:t>
            </a:r>
          </a:p>
          <a:p>
            <a:pPr marL="857250" lvl="1" indent="-457200" eaLnBrk="1" hangingPunct="1">
              <a:buFont typeface="Wingdings" charset="2"/>
              <a:buChar char="q"/>
            </a:pPr>
            <a:r>
              <a:rPr lang="en-US" sz="2000" dirty="0">
                <a:ea typeface="Britannic Bold" pitchFamily="-108" charset="0"/>
                <a:cs typeface="Britannic Bold" pitchFamily="-108" charset="0"/>
              </a:rPr>
              <a:t>Agreement regarding options for continuum of consequences</a:t>
            </a:r>
          </a:p>
          <a:p>
            <a:pPr marL="857250" lvl="1" indent="-457200" eaLnBrk="1" hangingPunct="1">
              <a:buFont typeface="Wingdings" charset="2"/>
              <a:buChar char="q"/>
            </a:pPr>
            <a:r>
              <a:rPr lang="en-US" sz="2000" dirty="0">
                <a:ea typeface="Britannic Bold" pitchFamily="-108" charset="0"/>
                <a:cs typeface="Britannic Bold" pitchFamily="-108" charset="0"/>
              </a:rPr>
              <a:t>Data decision rules for intervention and support selection</a:t>
            </a:r>
          </a:p>
          <a:p>
            <a:pPr marL="857250" lvl="1" indent="-457200" eaLnBrk="1" hangingPunct="1">
              <a:buFont typeface="+mj-lt"/>
              <a:buAutoNum type="alphaLcPeriod"/>
            </a:pPr>
            <a:endParaRPr lang="en-US" sz="2000" dirty="0" smtClean="0">
              <a:ea typeface="Britannic Bold" pitchFamily="-108" charset="0"/>
              <a:cs typeface="Britannic Bold" pitchFamily="-108" charset="0"/>
            </a:endParaRPr>
          </a:p>
          <a:p>
            <a:pPr marL="857250" lvl="1" indent="-457200" eaLnBrk="1" hangingPunct="1">
              <a:buFontTx/>
              <a:buNone/>
            </a:pPr>
            <a:r>
              <a:rPr lang="en-US" sz="2200" dirty="0" smtClean="0">
                <a:ea typeface="Britannic Bold" pitchFamily="-108" charset="0"/>
                <a:cs typeface="Britannic Bold" pitchFamily="-108" charset="0"/>
              </a:rPr>
              <a:t> </a:t>
            </a:r>
          </a:p>
          <a:p>
            <a:pPr marL="457200" indent="-457200" eaLnBrk="1" hangingPunct="1">
              <a:buFontTx/>
              <a:buAutoNum type="arabicPeriod" startAt="2"/>
            </a:pPr>
            <a:endParaRPr lang="en-US" sz="2200" dirty="0" smtClean="0">
              <a:ea typeface="Britannic Bold" pitchFamily="-108" charset="0"/>
              <a:cs typeface="Britannic Bold" pitchFamily="-108" charset="0"/>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2800" b="1" dirty="0" smtClean="0">
                <a:solidFill>
                  <a:schemeClr val="bg1"/>
                </a:solidFill>
              </a:rPr>
              <a:t>Guidelines for Continuum of Procedures to Decrease Behavior</a:t>
            </a:r>
            <a:endParaRPr lang="en-US" sz="2800" b="1" dirty="0">
              <a:solidFill>
                <a:schemeClr val="bg1"/>
              </a:solidFill>
            </a:endParaRPr>
          </a:p>
        </p:txBody>
      </p:sp>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pic>
        <p:nvPicPr>
          <p:cNvPr id="11" name="Picture 10"/>
          <p:cNvPicPr>
            <a:picLocks noChangeAspect="1"/>
          </p:cNvPicPr>
          <p:nvPr/>
        </p:nvPicPr>
        <p:blipFill>
          <a:blip r:embed="rId2"/>
          <a:stretch>
            <a:fillRect/>
          </a:stretch>
        </p:blipFill>
        <p:spPr>
          <a:xfrm>
            <a:off x="0" y="609600"/>
            <a:ext cx="914400" cy="914400"/>
          </a:xfrm>
          <a:prstGeom prst="rect">
            <a:avLst/>
          </a:prstGeom>
        </p:spPr>
      </p:pic>
    </p:spTree>
    <p:extLst>
      <p:ext uri="{BB962C8B-B14F-4D97-AF65-F5344CB8AC3E}">
        <p14:creationId xmlns:p14="http://schemas.microsoft.com/office/powerpoint/2010/main" val="686246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6553200" cy="4800600"/>
          </a:xfrm>
        </p:spPr>
        <p:txBody>
          <a:bodyPr/>
          <a:lstStyle/>
          <a:p>
            <a:pPr marL="457200" indent="-457200" eaLnBrk="1" hangingPunct="1">
              <a:buFont typeface="+mj-lt"/>
              <a:buAutoNum type="arabicPeriod" startAt="3"/>
            </a:pPr>
            <a:r>
              <a:rPr lang="en-US" sz="2400" dirty="0" smtClean="0">
                <a:ea typeface="Britannic Bold" pitchFamily="-108" charset="0"/>
                <a:cs typeface="Britannic Bold" pitchFamily="-108" charset="0"/>
              </a:rPr>
              <a:t>Implement procedures</a:t>
            </a:r>
          </a:p>
          <a:p>
            <a:pPr marL="857250" lvl="1" indent="-457200" eaLnBrk="1" hangingPunct="1">
              <a:buFont typeface="Wingdings" charset="2"/>
              <a:buChar char="q"/>
            </a:pPr>
            <a:r>
              <a:rPr lang="en-US" sz="2000" dirty="0">
                <a:ea typeface="Britannic Bold" pitchFamily="-108" charset="0"/>
                <a:cs typeface="Britannic Bold" pitchFamily="-108" charset="0"/>
              </a:rPr>
              <a:t>Use by all staff</a:t>
            </a:r>
          </a:p>
          <a:p>
            <a:pPr marL="857250" lvl="1" indent="-457200" eaLnBrk="1" hangingPunct="1">
              <a:buFont typeface="Wingdings" charset="2"/>
              <a:buChar char="q"/>
            </a:pPr>
            <a:r>
              <a:rPr lang="en-US" sz="2000" dirty="0" smtClean="0">
                <a:ea typeface="Britannic Bold" pitchFamily="-108" charset="0"/>
                <a:cs typeface="Britannic Bold" pitchFamily="-108" charset="0"/>
              </a:rPr>
              <a:t>Schedule </a:t>
            </a:r>
            <a:r>
              <a:rPr lang="en-US" sz="2000" dirty="0">
                <a:ea typeface="Britannic Bold" pitchFamily="-108" charset="0"/>
                <a:cs typeface="Britannic Bold" pitchFamily="-108" charset="0"/>
              </a:rPr>
              <a:t>for regular review of use and effectiveness</a:t>
            </a:r>
          </a:p>
          <a:p>
            <a:pPr marL="857250" lvl="1" indent="-457200" eaLnBrk="1" hangingPunct="1">
              <a:buFont typeface="Wingdings" charset="2"/>
              <a:buChar char="q"/>
            </a:pPr>
            <a:r>
              <a:rPr lang="en-US" sz="2000" dirty="0" smtClean="0">
                <a:ea typeface="Britannic Bold" pitchFamily="-108" charset="0"/>
                <a:cs typeface="Britannic Bold" pitchFamily="-108" charset="0"/>
              </a:rPr>
              <a:t>Means </a:t>
            </a:r>
            <a:r>
              <a:rPr lang="en-US" sz="2000" dirty="0">
                <a:ea typeface="Britannic Bold" pitchFamily="-108" charset="0"/>
                <a:cs typeface="Britannic Bold" pitchFamily="-108" charset="0"/>
              </a:rPr>
              <a:t>for keeping track of number of acknowledgments vs. ODRs or other disciplinary </a:t>
            </a:r>
            <a:r>
              <a:rPr lang="en-US" sz="2000" dirty="0" smtClean="0">
                <a:ea typeface="Britannic Bold" pitchFamily="-108" charset="0"/>
                <a:cs typeface="Britannic Bold" pitchFamily="-108" charset="0"/>
              </a:rPr>
              <a:t>actions</a:t>
            </a:r>
          </a:p>
          <a:p>
            <a:pPr marL="857250" lvl="1" indent="-457200" eaLnBrk="1" hangingPunct="1">
              <a:buFont typeface="Wingdings" charset="2"/>
              <a:buChar char="q"/>
            </a:pPr>
            <a:r>
              <a:rPr lang="en-US" sz="2000" dirty="0">
                <a:ea typeface="Britannic Bold" pitchFamily="-108" charset="0"/>
                <a:cs typeface="Britannic Bold" pitchFamily="-108" charset="0"/>
              </a:rPr>
              <a:t>Schedule and procedures for regular review and enhancement of </a:t>
            </a:r>
            <a:r>
              <a:rPr lang="en-US" sz="2000" dirty="0" smtClean="0">
                <a:ea typeface="Britannic Bold" pitchFamily="-108" charset="0"/>
                <a:cs typeface="Britannic Bold" pitchFamily="-108" charset="0"/>
              </a:rPr>
              <a:t>acknowledgements</a:t>
            </a:r>
          </a:p>
          <a:p>
            <a:pPr marL="857250" lvl="1" indent="-457200" eaLnBrk="1" hangingPunct="1">
              <a:buFont typeface="Wingdings" charset="2"/>
              <a:buChar char="q"/>
            </a:pPr>
            <a:r>
              <a:rPr lang="en-US" sz="2000" dirty="0" smtClean="0">
                <a:ea typeface="Britannic Bold" pitchFamily="-108" charset="0"/>
                <a:cs typeface="Britannic Bold" pitchFamily="-108" charset="0"/>
              </a:rPr>
              <a:t>Procedures </a:t>
            </a:r>
            <a:r>
              <a:rPr lang="en-US" sz="2000" dirty="0">
                <a:ea typeface="Britannic Bold" pitchFamily="-108" charset="0"/>
                <a:cs typeface="Britannic Bold" pitchFamily="-108" charset="0"/>
              </a:rPr>
              <a:t>in place for identifying and supporting students whose behaviors are not responsive</a:t>
            </a:r>
          </a:p>
          <a:p>
            <a:pPr marL="857250" lvl="1" indent="-457200" eaLnBrk="1" hangingPunct="1">
              <a:buFont typeface="+mj-lt"/>
              <a:buAutoNum type="alphaLcPeriod"/>
            </a:pPr>
            <a:endParaRPr lang="en-US" sz="2000" dirty="0">
              <a:ea typeface="Britannic Bold" pitchFamily="-108" charset="0"/>
              <a:cs typeface="Britannic Bold" pitchFamily="-108" charset="0"/>
            </a:endParaRPr>
          </a:p>
          <a:p>
            <a:pPr marL="857250" lvl="1" indent="-457200" eaLnBrk="1" hangingPunct="1">
              <a:buFont typeface="+mj-lt"/>
              <a:buAutoNum type="alphaLcPeriod"/>
            </a:pPr>
            <a:endParaRPr lang="en-US" sz="2000" dirty="0" smtClean="0">
              <a:ea typeface="Britannic Bold" pitchFamily="-108" charset="0"/>
              <a:cs typeface="Britannic Bold" pitchFamily="-108" charset="0"/>
            </a:endParaRPr>
          </a:p>
          <a:p>
            <a:pPr marL="857250" lvl="1" indent="-457200" eaLnBrk="1" hangingPunct="1">
              <a:buFont typeface="+mj-lt"/>
              <a:buAutoNum type="alphaLcPeriod"/>
            </a:pPr>
            <a:endParaRPr lang="en-US" sz="2000" dirty="0" smtClean="0">
              <a:ea typeface="Britannic Bold" pitchFamily="-108" charset="0"/>
              <a:cs typeface="Britannic Bold" pitchFamily="-108" charset="0"/>
            </a:endParaRPr>
          </a:p>
          <a:p>
            <a:pPr marL="457200" indent="-457200" eaLnBrk="1" hangingPunct="1">
              <a:buFontTx/>
              <a:buAutoNum type="arabicPeriod" startAt="3"/>
            </a:pPr>
            <a:endParaRPr lang="en-US" sz="2000" dirty="0" smtClean="0">
              <a:ea typeface="Britannic Bold" pitchFamily="-108" charset="0"/>
              <a:cs typeface="Britannic Bold" pitchFamily="-108" charset="0"/>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2800" b="1" dirty="0" smtClean="0">
                <a:solidFill>
                  <a:schemeClr val="bg1"/>
                </a:solidFill>
              </a:rPr>
              <a:t>Guidelines for Continuum of Procedures to Decrease Behavior</a:t>
            </a:r>
            <a:endParaRPr lang="en-US" sz="2800" b="1" dirty="0">
              <a:solidFill>
                <a:schemeClr val="bg1"/>
              </a:solidFill>
            </a:endParaRPr>
          </a:p>
        </p:txBody>
      </p:sp>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
        <p:nvSpPr>
          <p:cNvPr id="11" name="Rectangle 10"/>
          <p:cNvSpPr/>
          <p:nvPr/>
        </p:nvSpPr>
        <p:spPr>
          <a:xfrm>
            <a:off x="7315200" y="1674673"/>
            <a:ext cx="1828800" cy="1754327"/>
          </a:xfrm>
          <a:prstGeom prst="rect">
            <a:avLst/>
          </a:prstGeom>
        </p:spPr>
        <p:txBody>
          <a:bodyPr wrap="square">
            <a:spAutoFit/>
          </a:bodyPr>
          <a:lstStyle/>
          <a:p>
            <a:pPr marL="0" indent="0" eaLnBrk="1" hangingPunct="1">
              <a:spcAft>
                <a:spcPts val="1200"/>
              </a:spcAft>
              <a:buNone/>
            </a:pPr>
            <a:r>
              <a:rPr lang="en-US" dirty="0">
                <a:solidFill>
                  <a:srgbClr val="3366FF"/>
                </a:solidFill>
                <a:ea typeface="Britannic Bold" pitchFamily="-108" charset="0"/>
                <a:cs typeface="Britannic Bold" pitchFamily="-108" charset="0"/>
              </a:rPr>
              <a:t>And always remember to consider systems, culture, &amp; context:</a:t>
            </a:r>
          </a:p>
        </p:txBody>
      </p:sp>
      <p:pic>
        <p:nvPicPr>
          <p:cNvPr id="12" name="Picture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pic>
        <p:nvPicPr>
          <p:cNvPr id="15" name="Picture 14"/>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2995891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down)">
                                      <p:cBhvr>
                                        <p:cTn id="22" dur="500"/>
                                        <p:tgtEl>
                                          <p:spTgt spid="11"/>
                                        </p:tgtEl>
                                      </p:cBhvr>
                                    </p:animEffect>
                                  </p:childTnLst>
                                </p:cTn>
                              </p:par>
                              <p:par>
                                <p:cTn id="23" presetID="1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down)">
                                      <p:cBhvr>
                                        <p:cTn id="26" dur="500"/>
                                        <p:tgtEl>
                                          <p:spTgt spid="12"/>
                                        </p:tgtEl>
                                      </p:cBhvr>
                                    </p:animEffect>
                                  </p:childTnLst>
                                </p:cTn>
                              </p:par>
                              <p:par>
                                <p:cTn id="27" presetID="12" presetClass="entr" presetSubtype="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p:tgtEl>
                                          <p:spTgt spid="13"/>
                                        </p:tgtEl>
                                        <p:attrNameLst>
                                          <p:attrName>ppt_y</p:attrName>
                                        </p:attrNameLst>
                                      </p:cBhvr>
                                      <p:tavLst>
                                        <p:tav tm="0">
                                          <p:val>
                                            <p:strVal val="#ppt_y-#ppt_h*1.125000"/>
                                          </p:val>
                                        </p:tav>
                                        <p:tav tm="100000">
                                          <p:val>
                                            <p:strVal val="#ppt_y"/>
                                          </p:val>
                                        </p:tav>
                                      </p:tavLst>
                                    </p:anim>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Object 2"/>
          <p:cNvGraphicFramePr>
            <a:graphicFrameLocks noChangeAspect="1"/>
          </p:cNvGraphicFramePr>
          <p:nvPr/>
        </p:nvGraphicFramePr>
        <p:xfrm>
          <a:off x="228600" y="495300"/>
          <a:ext cx="8534400" cy="5372100"/>
        </p:xfrm>
        <a:graphic>
          <a:graphicData uri="http://schemas.openxmlformats.org/presentationml/2006/ole">
            <mc:AlternateContent xmlns:mc="http://schemas.openxmlformats.org/markup-compatibility/2006">
              <mc:Choice xmlns:v="urn:schemas-microsoft-com:vml" Requires="v">
                <p:oleObj spid="_x0000_s239727" name="Chart" r:id="rId5" imgW="5549900" imgH="3225800" progId="Excel.Sheet.8">
                  <p:embed/>
                </p:oleObj>
              </mc:Choice>
              <mc:Fallback>
                <p:oleObj name="Chart" r:id="rId5" imgW="5549900" imgH="32258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95300"/>
                        <a:ext cx="8534400" cy="5372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335875" name="Text Box 3"/>
          <p:cNvSpPr txBox="1">
            <a:spLocks noChangeArrowheads="1"/>
          </p:cNvSpPr>
          <p:nvPr/>
        </p:nvSpPr>
        <p:spPr bwMode="auto">
          <a:xfrm>
            <a:off x="1600200" y="5791200"/>
            <a:ext cx="5486400" cy="641350"/>
          </a:xfrm>
          <a:prstGeom prst="rect">
            <a:avLst/>
          </a:prstGeom>
          <a:solidFill>
            <a:schemeClr val="accent1"/>
          </a:solidFill>
          <a:ln w="9525">
            <a:noFill/>
            <a:miter lim="800000"/>
            <a:headEnd/>
            <a:tailEnd/>
          </a:ln>
        </p:spPr>
        <p:txBody>
          <a:bodyPr>
            <a:prstTxWarp prst="textNoShape">
              <a:avLst/>
            </a:prstTxWarp>
            <a:spAutoFit/>
          </a:bodyPr>
          <a:lstStyle/>
          <a:p>
            <a:pPr algn="ctr"/>
            <a:r>
              <a:rPr lang="en-US" sz="3600"/>
              <a:t>~10 positive : 1 correction</a:t>
            </a:r>
          </a:p>
        </p:txBody>
      </p:sp>
      <p:sp>
        <p:nvSpPr>
          <p:cNvPr id="5" name="Rectangle 4"/>
          <p:cNvSpPr/>
          <p:nvPr/>
        </p:nvSpPr>
        <p:spPr>
          <a:xfrm>
            <a:off x="1447800" y="685800"/>
            <a:ext cx="1219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5876" name="Object 3"/>
          <p:cNvGraphicFramePr>
            <a:graphicFrameLocks noChangeAspect="1"/>
          </p:cNvGraphicFramePr>
          <p:nvPr/>
        </p:nvGraphicFramePr>
        <p:xfrm>
          <a:off x="-228600" y="0"/>
          <a:ext cx="9372600" cy="6992938"/>
        </p:xfrm>
        <a:graphic>
          <a:graphicData uri="http://schemas.openxmlformats.org/presentationml/2006/ole">
            <mc:AlternateContent xmlns:mc="http://schemas.openxmlformats.org/markup-compatibility/2006">
              <mc:Choice xmlns:v="urn:schemas-microsoft-com:vml" Requires="v">
                <p:oleObj spid="_x0000_s239728" name="Photo Editor Photo" r:id="rId7" imgW="3428571" imgH="2572109" progId="">
                  <p:embed/>
                </p:oleObj>
              </mc:Choice>
              <mc:Fallback>
                <p:oleObj name="Photo Editor Photo" r:id="rId7" imgW="3428571" imgH="2572109"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0"/>
                        <a:ext cx="9372600" cy="6992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6" name="Picture 5"/>
          <p:cNvPicPr>
            <a:picLocks noChangeAspect="1"/>
          </p:cNvPicPr>
          <p:nvPr/>
        </p:nvPicPr>
        <p:blipFill>
          <a:blip r:embed="rId9"/>
          <a:stretch>
            <a:fillRect/>
          </a:stretch>
        </p:blipFill>
        <p:spPr>
          <a:xfrm>
            <a:off x="0" y="609600"/>
            <a:ext cx="914400" cy="914400"/>
          </a:xfrm>
          <a:prstGeom prst="rect">
            <a:avLst/>
          </a:prstGeom>
        </p:spPr>
      </p:pic>
    </p:spTree>
    <p:extLst>
      <p:ext uri="{BB962C8B-B14F-4D97-AF65-F5344CB8AC3E}">
        <p14:creationId xmlns:p14="http://schemas.microsoft.com/office/powerpoint/2010/main" val="460028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335876"/>
                                        </p:tgtEl>
                                        <p:attrNameLst>
                                          <p:attrName>ppt_w</p:attrName>
                                        </p:attrNameLst>
                                      </p:cBhvr>
                                      <p:tavLst>
                                        <p:tav tm="0">
                                          <p:val>
                                            <p:strVal val="ppt_w"/>
                                          </p:val>
                                        </p:tav>
                                        <p:tav tm="100000">
                                          <p:val>
                                            <p:fltVal val="0"/>
                                          </p:val>
                                        </p:tav>
                                      </p:tavLst>
                                    </p:anim>
                                    <p:anim calcmode="lin" valueType="num">
                                      <p:cBhvr>
                                        <p:cTn id="7" dur="500"/>
                                        <p:tgtEl>
                                          <p:spTgt spid="335876"/>
                                        </p:tgtEl>
                                        <p:attrNameLst>
                                          <p:attrName>ppt_h</p:attrName>
                                        </p:attrNameLst>
                                      </p:cBhvr>
                                      <p:tavLst>
                                        <p:tav tm="0">
                                          <p:val>
                                            <p:strVal val="ppt_h"/>
                                          </p:val>
                                        </p:tav>
                                        <p:tav tm="100000">
                                          <p:val>
                                            <p:fltVal val="0"/>
                                          </p:val>
                                        </p:tav>
                                      </p:tavLst>
                                    </p:anim>
                                    <p:animEffect transition="out" filter="fade">
                                      <p:cBhvr>
                                        <p:cTn id="8" dur="500"/>
                                        <p:tgtEl>
                                          <p:spTgt spid="335876"/>
                                        </p:tgtEl>
                                      </p:cBhvr>
                                    </p:animEffect>
                                    <p:set>
                                      <p:cBhvr>
                                        <p:cTn id="9" dur="1" fill="hold">
                                          <p:stCondLst>
                                            <p:cond delay="499"/>
                                          </p:stCondLst>
                                        </p:cTn>
                                        <p:tgtEl>
                                          <p:spTgt spid="335876"/>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35875"/>
                                        </p:tgtEl>
                                        <p:attrNameLst>
                                          <p:attrName>style.visibility</p:attrName>
                                        </p:attrNameLst>
                                      </p:cBhvr>
                                      <p:to>
                                        <p:strVal val="visible"/>
                                      </p:to>
                                    </p:set>
                                    <p:animEffect transition="in" filter="fade">
                                      <p:cBhvr>
                                        <p:cTn id="13" dur="2000"/>
                                        <p:tgtEl>
                                          <p:spTgt spid="335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00">
            <a:alpha val="20000"/>
          </a:srgbClr>
        </a:solidFill>
        <a:effectLst/>
      </p:bgPr>
    </p:bg>
    <p:spTree>
      <p:nvGrpSpPr>
        <p:cNvPr id="1" name=""/>
        <p:cNvGrpSpPr/>
        <p:nvPr/>
      </p:nvGrpSpPr>
      <p:grpSpPr>
        <a:xfrm>
          <a:off x="0" y="0"/>
          <a:ext cx="0" cy="0"/>
          <a:chOff x="0" y="0"/>
          <a:chExt cx="0" cy="0"/>
        </a:xfrm>
      </p:grpSpPr>
      <p:pic>
        <p:nvPicPr>
          <p:cNvPr id="2" name="Picture Placeholder 1" descr="9170.jpg"/>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a:xfrm>
            <a:off x="2286000" y="1752600"/>
            <a:ext cx="4567767" cy="3425825"/>
          </a:xfrm>
        </p:spPr>
      </p:pic>
      <p:sp>
        <p:nvSpPr>
          <p:cNvPr id="4" name="Title 3"/>
          <p:cNvSpPr>
            <a:spLocks noGrp="1"/>
          </p:cNvSpPr>
          <p:nvPr>
            <p:ph type="title"/>
          </p:nvPr>
        </p:nvSpPr>
        <p:spPr>
          <a:xfrm>
            <a:off x="1792288" y="4800600"/>
            <a:ext cx="5486400" cy="1066800"/>
          </a:xfrm>
        </p:spPr>
        <p:txBody>
          <a:bodyPr/>
          <a:lstStyle/>
          <a:p>
            <a:pPr algn="ctr"/>
            <a:r>
              <a:rPr lang="en-US" sz="3600" b="0" i="1" dirty="0" smtClean="0"/>
              <a:t>This is where you come in !</a:t>
            </a:r>
            <a:endParaRPr lang="en-US" sz="3600" b="0" i="1" dirty="0"/>
          </a:p>
        </p:txBody>
      </p:sp>
      <p:grpSp>
        <p:nvGrpSpPr>
          <p:cNvPr id="5" name="Group 4"/>
          <p:cNvGrpSpPr/>
          <p:nvPr/>
        </p:nvGrpSpPr>
        <p:grpSpPr>
          <a:xfrm>
            <a:off x="-76201" y="5105400"/>
            <a:ext cx="1346069" cy="1752600"/>
            <a:chOff x="-76201" y="5105400"/>
            <a:chExt cx="1346069" cy="1752600"/>
          </a:xfrm>
        </p:grpSpPr>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1" y="5105400"/>
              <a:ext cx="1346069" cy="1752600"/>
            </a:xfrm>
            <a:prstGeom prst="rect">
              <a:avLst/>
            </a:prstGeom>
          </p:spPr>
        </p:pic>
        <p:sp>
          <p:nvSpPr>
            <p:cNvPr id="7" name="TextBox 6"/>
            <p:cNvSpPr txBox="1">
              <a:spLocks noChangeArrowheads="1"/>
            </p:cNvSpPr>
            <p:nvPr/>
          </p:nvSpPr>
          <p:spPr bwMode="auto">
            <a:xfrm>
              <a:off x="152400" y="6172200"/>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I.A.ii</a:t>
              </a:r>
              <a:endParaRPr lang="en-US" sz="2000" b="1" dirty="0">
                <a:solidFill>
                  <a:srgbClr val="000000"/>
                </a:solidFill>
                <a:latin typeface="+mj-lt"/>
              </a:endParaRPr>
            </a:p>
          </p:txBody>
        </p:sp>
      </p:grpSp>
      <p:sp>
        <p:nvSpPr>
          <p:cNvPr id="8" name="Rectangle 4"/>
          <p:cNvSpPr txBox="1">
            <a:spLocks noChangeArrowheads="1"/>
          </p:cNvSpPr>
          <p:nvPr/>
        </p:nvSpPr>
        <p:spPr bwMode="auto">
          <a:xfrm>
            <a:off x="152400" y="228600"/>
            <a:ext cx="8763000" cy="838200"/>
          </a:xfrm>
          <a:prstGeom prst="rect">
            <a:avLst/>
          </a:prstGeom>
          <a:solidFill>
            <a:srgbClr val="008000"/>
          </a:solid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20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rgbClr val="000099"/>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rgbClr val="000099"/>
                </a:solidFill>
                <a:latin typeface="Arial" pitchFamily="-108" charset="0"/>
              </a:defRPr>
            </a:lvl6pPr>
            <a:lvl7pPr marL="914400" algn="ctr" rtl="0" fontAlgn="base">
              <a:spcBef>
                <a:spcPct val="0"/>
              </a:spcBef>
              <a:spcAft>
                <a:spcPct val="0"/>
              </a:spcAft>
              <a:defRPr sz="4400" b="1">
                <a:solidFill>
                  <a:srgbClr val="000099"/>
                </a:solidFill>
                <a:latin typeface="Arial" pitchFamily="-108" charset="0"/>
              </a:defRPr>
            </a:lvl7pPr>
            <a:lvl8pPr marL="1371600" algn="ctr" rtl="0" fontAlgn="base">
              <a:spcBef>
                <a:spcPct val="0"/>
              </a:spcBef>
              <a:spcAft>
                <a:spcPct val="0"/>
              </a:spcAft>
              <a:defRPr sz="4400" b="1">
                <a:solidFill>
                  <a:srgbClr val="000099"/>
                </a:solidFill>
                <a:latin typeface="Arial" pitchFamily="-108" charset="0"/>
              </a:defRPr>
            </a:lvl8pPr>
            <a:lvl9pPr marL="1828800" algn="ctr" rtl="0" fontAlgn="base">
              <a:spcBef>
                <a:spcPct val="0"/>
              </a:spcBef>
              <a:spcAft>
                <a:spcPct val="0"/>
              </a:spcAft>
              <a:defRPr sz="4400" b="1">
                <a:solidFill>
                  <a:srgbClr val="000099"/>
                </a:solidFill>
                <a:latin typeface="Arial" pitchFamily="-108" charset="0"/>
              </a:defRPr>
            </a:lvl9pPr>
          </a:lstStyle>
          <a:p>
            <a:pPr algn="ctr" eaLnBrk="1" hangingPunct="1"/>
            <a:r>
              <a:rPr lang="en-US" sz="5400" dirty="0" smtClean="0">
                <a:solidFill>
                  <a:schemeClr val="bg1"/>
                </a:solidFill>
              </a:rPr>
              <a:t>Introduction to Coaching</a:t>
            </a:r>
            <a:endParaRPr lang="en-US" sz="5400" dirty="0">
              <a:solidFill>
                <a:schemeClr val="bg1"/>
              </a:solidFill>
            </a:endParaRPr>
          </a:p>
        </p:txBody>
      </p:sp>
      <p:pic>
        <p:nvPicPr>
          <p:cNvPr id="9" name="Picture 8"/>
          <p:cNvPicPr/>
          <p:nvPr/>
        </p:nvPicPr>
        <p:blipFill>
          <a:blip r:embed="rId5">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8794409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leadership team</a:t>
            </a:r>
            <a:endParaRPr lang="en-US" sz="2200" dirty="0">
              <a:solidFill>
                <a:srgbClr val="000000"/>
              </a:solidFill>
            </a:endParaRPr>
          </a:p>
          <a:p>
            <a:pPr marL="514350" indent="-514350" eaLnBrk="1" hangingPunct="1">
              <a:buFontTx/>
              <a:buAutoNum type="arabicPeriod"/>
            </a:pPr>
            <a:r>
              <a:rPr lang="en-US" sz="2200" dirty="0">
                <a:solidFill>
                  <a:srgbClr val="000000"/>
                </a:solidFill>
              </a:rPr>
              <a:t>Develop brief statement of behavioral purpose</a:t>
            </a:r>
          </a:p>
          <a:p>
            <a:pPr marL="514350" indent="-514350" eaLnBrk="1" hangingPunct="1">
              <a:buFontTx/>
              <a:buAutoNum type="arabicPeriod"/>
            </a:pPr>
            <a:r>
              <a:rPr lang="en-US" sz="2200" dirty="0">
                <a:solidFill>
                  <a:srgbClr val="000000"/>
                </a:solidFill>
              </a:rPr>
              <a:t>Identify positive SW behavioral expectations</a:t>
            </a:r>
          </a:p>
          <a:p>
            <a:pPr marL="514350" indent="-514350" eaLnBrk="1" hangingPunct="1">
              <a:buFontTx/>
              <a:buAutoNum type="arabicPeriod"/>
            </a:pPr>
            <a:r>
              <a:rPr lang="en-US" sz="2200" dirty="0">
                <a:solidFill>
                  <a:srgbClr val="000000"/>
                </a:solidFill>
              </a:rPr>
              <a:t>Develop procedures for teaching SW expectations</a:t>
            </a:r>
          </a:p>
          <a:p>
            <a:pPr marL="514350" indent="-514350" eaLnBrk="1" hangingPunct="1">
              <a:buFontTx/>
              <a:buAutoNum type="arabicPeriod"/>
            </a:pPr>
            <a:r>
              <a:rPr lang="en-US" sz="2200" dirty="0">
                <a:solidFill>
                  <a:srgbClr val="000000"/>
                </a:solidFill>
              </a:rPr>
              <a:t>Develop procedures for teaching class-wide expectations</a:t>
            </a:r>
          </a:p>
          <a:p>
            <a:pPr marL="514350" indent="-514350" eaLnBrk="1" hangingPunct="1">
              <a:buFontTx/>
              <a:buAutoNum type="arabicPeriod"/>
            </a:pPr>
            <a:r>
              <a:rPr lang="en-US" sz="2200" dirty="0">
                <a:solidFill>
                  <a:srgbClr val="000000"/>
                </a:solidFill>
              </a:rPr>
              <a:t>Develop continuum for strengthening appropriate behavior</a:t>
            </a:r>
          </a:p>
          <a:p>
            <a:pPr marL="514350" indent="-514350" eaLnBrk="1" hangingPunct="1">
              <a:buFontTx/>
              <a:buAutoNum type="arabicPeriod"/>
            </a:pPr>
            <a:r>
              <a:rPr lang="en-US" sz="2200" dirty="0">
                <a:solidFill>
                  <a:srgbClr val="000000"/>
                </a:solidFill>
              </a:rPr>
              <a:t>Develop continuum for discouraging violations of expectations</a:t>
            </a:r>
          </a:p>
          <a:p>
            <a:pPr marL="514350" indent="-514350" eaLnBrk="1" hangingPunct="1">
              <a:buFontTx/>
              <a:buAutoNum type="arabicPeriod"/>
            </a:pPr>
            <a:r>
              <a:rPr lang="en-US" sz="2200" dirty="0">
                <a:solidFill>
                  <a:srgbClr val="000000"/>
                </a:solidFill>
              </a:rPr>
              <a:t>Develop data-based procedures for </a:t>
            </a:r>
            <a:r>
              <a:rPr lang="en-US" sz="2200" dirty="0" smtClean="0">
                <a:solidFill>
                  <a:srgbClr val="000000"/>
                </a:solidFill>
              </a:rPr>
              <a:t>monitoring</a:t>
            </a:r>
          </a:p>
          <a:p>
            <a:pPr marL="514350" indent="-514350" eaLnBrk="1" hangingPunct="1">
              <a:buFontTx/>
              <a:buAutoNum type="arabicPeriod"/>
            </a:pPr>
            <a:r>
              <a:rPr lang="en-US" sz="2200" dirty="0" smtClean="0">
                <a:solidFill>
                  <a:srgbClr val="000000"/>
                </a:solidFill>
              </a:rPr>
              <a:t>Develop systems to support staff</a:t>
            </a:r>
          </a:p>
          <a:p>
            <a:pPr marL="514350" indent="-514350" eaLnBrk="1" hangingPunct="1">
              <a:buFontTx/>
              <a:buAutoNum type="arabicPeriod"/>
            </a:pPr>
            <a:r>
              <a:rPr lang="en-US" sz="2200" dirty="0" smtClean="0">
                <a:solidFill>
                  <a:srgbClr val="000000"/>
                </a:solidFill>
              </a:rPr>
              <a:t>Build routines to ensure on-going implementation</a:t>
            </a:r>
            <a:endParaRPr lang="en-US" sz="2200" dirty="0">
              <a:solidFill>
                <a:srgbClr val="000000"/>
              </a:solidFill>
            </a:endParaRPr>
          </a:p>
          <a:p>
            <a:pPr marL="514350" indent="-514350" eaLnBrk="1" hangingPunct="1">
              <a:buFontTx/>
              <a:buAutoNum type="arabicPeriod"/>
            </a:pPr>
            <a:endParaRPr lang="en-US" sz="2200" dirty="0">
              <a:solidFill>
                <a:srgbClr val="000000"/>
              </a:solidFill>
            </a:endParaRPr>
          </a:p>
        </p:txBody>
      </p:sp>
      <p:sp>
        <p:nvSpPr>
          <p:cNvPr id="2" name="Rectangle 1"/>
          <p:cNvSpPr/>
          <p:nvPr/>
        </p:nvSpPr>
        <p:spPr>
          <a:xfrm>
            <a:off x="457200" y="5791200"/>
            <a:ext cx="7620000" cy="106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 y="1600200"/>
            <a:ext cx="7620000" cy="3505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827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II.B.viii</a:t>
              </a:r>
              <a:endParaRPr lang="en-US" sz="2000" b="1" dirty="0">
                <a:solidFill>
                  <a:srgbClr val="000000"/>
                </a:solidFill>
                <a:latin typeface="+mj-lt"/>
              </a:endParaRPr>
            </a:p>
          </p:txBody>
        </p:sp>
      </p:grpSp>
      <p:grpSp>
        <p:nvGrpSpPr>
          <p:cNvPr id="16" name="Group 15"/>
          <p:cNvGrpSpPr/>
          <p:nvPr/>
        </p:nvGrpSpPr>
        <p:grpSpPr>
          <a:xfrm>
            <a:off x="7629525" y="1447800"/>
            <a:ext cx="1476375" cy="1447800"/>
            <a:chOff x="6858000" y="16807"/>
            <a:chExt cx="2286000" cy="2209800"/>
          </a:xfrm>
        </p:grpSpPr>
        <p:sp>
          <p:nvSpPr>
            <p:cNvPr id="17" name="Oval 16"/>
            <p:cNvSpPr>
              <a:spLocks noChangeArrowheads="1"/>
            </p:cNvSpPr>
            <p:nvPr/>
          </p:nvSpPr>
          <p:spPr bwMode="auto">
            <a:xfrm>
              <a:off x="6858000" y="16807"/>
              <a:ext cx="2286000" cy="2209800"/>
            </a:xfrm>
            <a:prstGeom prst="ellipse">
              <a:avLst/>
            </a:prstGeom>
            <a:solidFill>
              <a:srgbClr val="B2ECC4">
                <a:alpha val="50000"/>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18" name="Text Box 9"/>
            <p:cNvSpPr txBox="1">
              <a:spLocks noChangeArrowheads="1"/>
            </p:cNvSpPr>
            <p:nvPr/>
          </p:nvSpPr>
          <p:spPr bwMode="auto">
            <a:xfrm rot="2905354">
              <a:off x="7880350" y="718482"/>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grpSp>
      <p:pic>
        <p:nvPicPr>
          <p:cNvPr id="13" name="Picture 12"/>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834259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7"/>
          <p:cNvGrpSpPr/>
          <p:nvPr/>
        </p:nvGrpSpPr>
        <p:grpSpPr>
          <a:xfrm>
            <a:off x="-64180" y="5257800"/>
            <a:ext cx="1588180" cy="1676401"/>
            <a:chOff x="-140380" y="5333999"/>
            <a:chExt cx="1588180" cy="1676401"/>
          </a:xfrm>
        </p:grpSpPr>
        <p:pic>
          <p:nvPicPr>
            <p:cNvPr id="11"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6"/>
              <a:ext cx="8945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II.B.viii</a:t>
              </a:r>
              <a:endParaRPr lang="en-US" sz="2000" b="1" dirty="0">
                <a:solidFill>
                  <a:srgbClr val="000000"/>
                </a:solidFill>
                <a:latin typeface="+mj-lt"/>
              </a:endParaRPr>
            </a:p>
          </p:txBody>
        </p:sp>
      </p:grpSp>
      <p:sp>
        <p:nvSpPr>
          <p:cNvPr id="141314" name="Title 1"/>
          <p:cNvSpPr>
            <a:spLocks noGrp="1"/>
          </p:cNvSpPr>
          <p:nvPr>
            <p:ph type="title"/>
          </p:nvPr>
        </p:nvSpPr>
        <p:spPr>
          <a:solidFill>
            <a:srgbClr val="008000"/>
          </a:solidFill>
        </p:spPr>
        <p:txBody>
          <a:bodyPr/>
          <a:lstStyle/>
          <a:p>
            <a:pPr eaLnBrk="1" hangingPunct="1"/>
            <a:r>
              <a:rPr lang="en-US" sz="4000" dirty="0" smtClean="0">
                <a:solidFill>
                  <a:srgbClr val="FFFFFF"/>
                </a:solidFill>
                <a:ea typeface="Britannic Bold" pitchFamily="-108" charset="0"/>
                <a:cs typeface="Britannic Bold" pitchFamily="-108" charset="0"/>
              </a:rPr>
              <a:t>Steps for Selecting, Monitoring, and Evaluating SWPBIS Practices</a:t>
            </a:r>
          </a:p>
        </p:txBody>
      </p:sp>
      <p:sp>
        <p:nvSpPr>
          <p:cNvPr id="141315" name="Content Placeholder 2"/>
          <p:cNvSpPr>
            <a:spLocks noGrp="1"/>
          </p:cNvSpPr>
          <p:nvPr>
            <p:ph idx="1"/>
          </p:nvPr>
        </p:nvSpPr>
        <p:spPr>
          <a:xfrm>
            <a:off x="838200" y="1447800"/>
            <a:ext cx="8229600" cy="5410200"/>
          </a:xfrm>
        </p:spPr>
        <p:txBody>
          <a:bodyPr/>
          <a:lstStyle/>
          <a:p>
            <a:pPr eaLnBrk="1" hangingPunct="1">
              <a:spcAft>
                <a:spcPts val="3600"/>
              </a:spcAft>
            </a:pPr>
            <a:r>
              <a:rPr lang="en-US" sz="2800" dirty="0" smtClean="0">
                <a:latin typeface="+mj-lt"/>
                <a:ea typeface="Britannic Bold" pitchFamily="-108" charset="0"/>
                <a:cs typeface="Britannic Bold" pitchFamily="-108" charset="0"/>
              </a:rPr>
              <a:t>Step 1: Develop evaluation questions.</a:t>
            </a:r>
          </a:p>
          <a:p>
            <a:pPr eaLnBrk="1" hangingPunct="1">
              <a:spcAft>
                <a:spcPts val="3600"/>
              </a:spcAft>
            </a:pPr>
            <a:r>
              <a:rPr lang="en-US" sz="2800" dirty="0" smtClean="0">
                <a:latin typeface="+mj-lt"/>
                <a:ea typeface="Britannic Bold" pitchFamily="-108" charset="0"/>
                <a:cs typeface="Britannic Bold" pitchFamily="-108" charset="0"/>
              </a:rPr>
              <a:t>Step 2: Identify indicators or measures.</a:t>
            </a:r>
          </a:p>
          <a:p>
            <a:pPr eaLnBrk="1" hangingPunct="1">
              <a:spcAft>
                <a:spcPts val="3600"/>
              </a:spcAft>
            </a:pPr>
            <a:r>
              <a:rPr lang="en-US" sz="2800" dirty="0" smtClean="0">
                <a:latin typeface="+mj-lt"/>
                <a:ea typeface="Britannic Bold" pitchFamily="-108" charset="0"/>
                <a:cs typeface="Britannic Bold" pitchFamily="-108" charset="0"/>
              </a:rPr>
              <a:t>Step 3: Develop methods for collecting and analyzing indicators.</a:t>
            </a:r>
          </a:p>
          <a:p>
            <a:pPr eaLnBrk="1" hangingPunct="1">
              <a:spcAft>
                <a:spcPts val="3600"/>
              </a:spcAft>
            </a:pPr>
            <a:r>
              <a:rPr lang="en-US" sz="2800" dirty="0" smtClean="0">
                <a:latin typeface="+mj-lt"/>
                <a:ea typeface="Britannic Bold" pitchFamily="-108" charset="0"/>
                <a:cs typeface="Britannic Bold" pitchFamily="-108" charset="0"/>
              </a:rPr>
              <a:t>Step 4: Make decisions and action plan from analysis of indicators.</a:t>
            </a:r>
          </a:p>
        </p:txBody>
      </p:sp>
      <p:sp>
        <p:nvSpPr>
          <p:cNvPr id="4" name="Rounded Rectangle 3"/>
          <p:cNvSpPr/>
          <p:nvPr/>
        </p:nvSpPr>
        <p:spPr>
          <a:xfrm>
            <a:off x="1219200" y="1905000"/>
            <a:ext cx="7467600" cy="6096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sz="2200" dirty="0">
                <a:solidFill>
                  <a:srgbClr val="000000"/>
                </a:solidFill>
                <a:latin typeface="+mj-lt"/>
                <a:ea typeface="Britannic Bold" pitchFamily="-108" charset="0"/>
                <a:cs typeface="Britannic Bold" pitchFamily="-108" charset="0"/>
              </a:rPr>
              <a:t>What do you want to know?</a:t>
            </a:r>
          </a:p>
        </p:txBody>
      </p:sp>
      <p:sp>
        <p:nvSpPr>
          <p:cNvPr id="5" name="Rounded Rectangle 4"/>
          <p:cNvSpPr/>
          <p:nvPr/>
        </p:nvSpPr>
        <p:spPr>
          <a:xfrm>
            <a:off x="1219200" y="2895600"/>
            <a:ext cx="7467600" cy="6096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sz="2200">
                <a:solidFill>
                  <a:srgbClr val="000000"/>
                </a:solidFill>
                <a:latin typeface="+mj-lt"/>
                <a:ea typeface="Britannic Bold" pitchFamily="-108" charset="0"/>
                <a:cs typeface="Britannic Bold" pitchFamily="-108" charset="0"/>
              </a:rPr>
              <a:t>What information can be collected?</a:t>
            </a:r>
          </a:p>
        </p:txBody>
      </p:sp>
      <p:sp>
        <p:nvSpPr>
          <p:cNvPr id="6" name="Rounded Rectangle 5"/>
          <p:cNvSpPr/>
          <p:nvPr/>
        </p:nvSpPr>
        <p:spPr>
          <a:xfrm>
            <a:off x="1219200" y="4267200"/>
            <a:ext cx="7467600" cy="6096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sz="2200" dirty="0">
                <a:solidFill>
                  <a:srgbClr val="000000"/>
                </a:solidFill>
                <a:latin typeface="+mj-lt"/>
                <a:ea typeface="Britannic Bold" pitchFamily="-108" charset="0"/>
                <a:cs typeface="Britannic Bold" pitchFamily="-108" charset="0"/>
              </a:rPr>
              <a:t>How/when should information be gathered?</a:t>
            </a:r>
          </a:p>
        </p:txBody>
      </p:sp>
      <p:sp>
        <p:nvSpPr>
          <p:cNvPr id="7" name="Rounded Rectangle 6"/>
          <p:cNvSpPr/>
          <p:nvPr/>
        </p:nvSpPr>
        <p:spPr>
          <a:xfrm>
            <a:off x="1219200" y="5715000"/>
            <a:ext cx="7467600" cy="609600"/>
          </a:xfrm>
          <a:prstGeom prst="round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defRPr/>
            </a:pPr>
            <a:r>
              <a:rPr lang="en-US" sz="2200" dirty="0">
                <a:solidFill>
                  <a:srgbClr val="000000"/>
                </a:solidFill>
                <a:latin typeface="+mj-lt"/>
                <a:ea typeface="Britannic Bold" pitchFamily="-108" charset="0"/>
                <a:cs typeface="Britannic Bold" pitchFamily="-108" charset="0"/>
              </a:rPr>
              <a:t>How was the question answered and what should be done next?</a:t>
            </a:r>
          </a:p>
        </p:txBody>
      </p:sp>
      <p:pic>
        <p:nvPicPr>
          <p:cNvPr id="13" name="Picture 12"/>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2014801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413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lide(fromTo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1315">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slide(fromTo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build="p"/>
      <p:bldP spid="6" grpId="0" animBg="1"/>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leadership team</a:t>
            </a:r>
            <a:endParaRPr lang="en-US" sz="2200" dirty="0">
              <a:solidFill>
                <a:srgbClr val="000000"/>
              </a:solidFill>
            </a:endParaRPr>
          </a:p>
          <a:p>
            <a:pPr marL="514350" indent="-514350" eaLnBrk="1" hangingPunct="1">
              <a:buFontTx/>
              <a:buAutoNum type="arabicPeriod"/>
            </a:pPr>
            <a:r>
              <a:rPr lang="en-US" sz="2200" dirty="0">
                <a:solidFill>
                  <a:srgbClr val="000000"/>
                </a:solidFill>
              </a:rPr>
              <a:t>Develop brief statement of behavioral purpose</a:t>
            </a:r>
          </a:p>
          <a:p>
            <a:pPr marL="514350" indent="-514350" eaLnBrk="1" hangingPunct="1">
              <a:buFontTx/>
              <a:buAutoNum type="arabicPeriod"/>
            </a:pPr>
            <a:r>
              <a:rPr lang="en-US" sz="2200" dirty="0">
                <a:solidFill>
                  <a:srgbClr val="000000"/>
                </a:solidFill>
              </a:rPr>
              <a:t>Identify positive SW behavioral expectations</a:t>
            </a:r>
          </a:p>
          <a:p>
            <a:pPr marL="514350" indent="-514350" eaLnBrk="1" hangingPunct="1">
              <a:buFontTx/>
              <a:buAutoNum type="arabicPeriod"/>
            </a:pPr>
            <a:r>
              <a:rPr lang="en-US" sz="2200" dirty="0">
                <a:solidFill>
                  <a:srgbClr val="000000"/>
                </a:solidFill>
              </a:rPr>
              <a:t>Develop procedures for teaching SW expectations</a:t>
            </a:r>
          </a:p>
          <a:p>
            <a:pPr marL="514350" indent="-514350" eaLnBrk="1" hangingPunct="1">
              <a:buFontTx/>
              <a:buAutoNum type="arabicPeriod"/>
            </a:pPr>
            <a:r>
              <a:rPr lang="en-US" sz="2200" dirty="0">
                <a:solidFill>
                  <a:srgbClr val="000000"/>
                </a:solidFill>
              </a:rPr>
              <a:t>Develop procedures for teaching class-wide expectations</a:t>
            </a:r>
          </a:p>
          <a:p>
            <a:pPr marL="514350" indent="-514350" eaLnBrk="1" hangingPunct="1">
              <a:buFontTx/>
              <a:buAutoNum type="arabicPeriod"/>
            </a:pPr>
            <a:r>
              <a:rPr lang="en-US" sz="2200" dirty="0">
                <a:solidFill>
                  <a:srgbClr val="000000"/>
                </a:solidFill>
              </a:rPr>
              <a:t>Develop continuum for strengthening appropriate behavior</a:t>
            </a:r>
          </a:p>
          <a:p>
            <a:pPr marL="514350" indent="-514350" eaLnBrk="1" hangingPunct="1">
              <a:buFontTx/>
              <a:buAutoNum type="arabicPeriod"/>
            </a:pPr>
            <a:r>
              <a:rPr lang="en-US" sz="2200" dirty="0">
                <a:solidFill>
                  <a:srgbClr val="000000"/>
                </a:solidFill>
              </a:rPr>
              <a:t>Develop continuum for discouraging violations of expectations</a:t>
            </a:r>
          </a:p>
          <a:p>
            <a:pPr marL="514350" indent="-514350" eaLnBrk="1" hangingPunct="1">
              <a:buFontTx/>
              <a:buAutoNum type="arabicPeriod"/>
            </a:pPr>
            <a:r>
              <a:rPr lang="en-US" sz="2200" dirty="0">
                <a:solidFill>
                  <a:srgbClr val="000000"/>
                </a:solidFill>
              </a:rPr>
              <a:t>Develop data-based procedures for </a:t>
            </a:r>
            <a:r>
              <a:rPr lang="en-US" sz="2200" dirty="0" smtClean="0">
                <a:solidFill>
                  <a:srgbClr val="000000"/>
                </a:solidFill>
              </a:rPr>
              <a:t>monitoring</a:t>
            </a:r>
          </a:p>
          <a:p>
            <a:pPr marL="514350" indent="-514350" eaLnBrk="1" hangingPunct="1">
              <a:buFontTx/>
              <a:buAutoNum type="arabicPeriod"/>
            </a:pPr>
            <a:r>
              <a:rPr lang="en-US" sz="2200" dirty="0" smtClean="0">
                <a:solidFill>
                  <a:srgbClr val="000000"/>
                </a:solidFill>
              </a:rPr>
              <a:t>Develop systems to support staff</a:t>
            </a:r>
          </a:p>
          <a:p>
            <a:pPr marL="514350" indent="-514350" eaLnBrk="1" hangingPunct="1">
              <a:buFontTx/>
              <a:buAutoNum type="arabicPeriod"/>
            </a:pPr>
            <a:r>
              <a:rPr lang="en-US" sz="2200" dirty="0" smtClean="0">
                <a:solidFill>
                  <a:srgbClr val="000000"/>
                </a:solidFill>
              </a:rPr>
              <a:t>Build routines to ensure on-going implementation</a:t>
            </a:r>
            <a:endParaRPr lang="en-US" sz="2200" dirty="0">
              <a:solidFill>
                <a:srgbClr val="000000"/>
              </a:solidFill>
            </a:endParaRPr>
          </a:p>
          <a:p>
            <a:pPr marL="514350" indent="-514350" eaLnBrk="1" hangingPunct="1">
              <a:buFontTx/>
              <a:buAutoNum type="arabicPeriod"/>
            </a:pPr>
            <a:endParaRPr lang="en-US" sz="2200" dirty="0">
              <a:solidFill>
                <a:srgbClr val="000000"/>
              </a:solidFill>
            </a:endParaRPr>
          </a:p>
        </p:txBody>
      </p:sp>
      <p:sp>
        <p:nvSpPr>
          <p:cNvPr id="2" name="Rectangle 1"/>
          <p:cNvSpPr/>
          <p:nvPr/>
        </p:nvSpPr>
        <p:spPr>
          <a:xfrm>
            <a:off x="457200" y="6172200"/>
            <a:ext cx="7620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57200" y="1600200"/>
            <a:ext cx="7620000" cy="403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II.B.ix</a:t>
              </a:r>
              <a:endParaRPr lang="en-US" sz="2000" b="1" dirty="0">
                <a:solidFill>
                  <a:srgbClr val="000000"/>
                </a:solidFill>
                <a:latin typeface="+mj-lt"/>
              </a:endParaRPr>
            </a:p>
          </p:txBody>
        </p:sp>
      </p:grpSp>
      <p:grpSp>
        <p:nvGrpSpPr>
          <p:cNvPr id="16" name="Group 15"/>
          <p:cNvGrpSpPr/>
          <p:nvPr/>
        </p:nvGrpSpPr>
        <p:grpSpPr>
          <a:xfrm>
            <a:off x="7620000" y="144780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pic>
        <p:nvPicPr>
          <p:cNvPr id="13" name="Picture 12"/>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4043746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40380" y="5333999"/>
            <a:ext cx="1588180" cy="1676401"/>
            <a:chOff x="-140380" y="5333999"/>
            <a:chExt cx="1588180" cy="1676401"/>
          </a:xfrm>
        </p:grpSpPr>
        <p:pic>
          <p:nvPicPr>
            <p:cNvPr id="6"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sp>
        <p:nvSpPr>
          <p:cNvPr id="2" name="Title 1"/>
          <p:cNvSpPr>
            <a:spLocks noGrp="1"/>
          </p:cNvSpPr>
          <p:nvPr>
            <p:ph type="title"/>
          </p:nvPr>
        </p:nvSpPr>
        <p:spPr>
          <a:solidFill>
            <a:srgbClr val="008000"/>
          </a:solidFill>
        </p:spPr>
        <p:txBody>
          <a:bodyPr/>
          <a:lstStyle/>
          <a:p>
            <a:r>
              <a:rPr lang="en-US" dirty="0" smtClean="0">
                <a:solidFill>
                  <a:schemeClr val="bg1"/>
                </a:solidFill>
              </a:rPr>
              <a:t>Key Systems Features</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5949602"/>
              </p:ext>
            </p:extLst>
          </p:nvPr>
        </p:nvGraphicFramePr>
        <p:xfrm>
          <a:off x="457200" y="1447800"/>
          <a:ext cx="8229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p:cNvPicPr>
            <a:picLocks noChangeAspect="1"/>
          </p:cNvPicPr>
          <p:nvPr/>
        </p:nvPicPr>
        <p:blipFill>
          <a:blip r:embed="rId9"/>
          <a:stretch>
            <a:fillRect/>
          </a:stretch>
        </p:blipFill>
        <p:spPr>
          <a:xfrm>
            <a:off x="0" y="609600"/>
            <a:ext cx="914400" cy="914400"/>
          </a:xfrm>
          <a:prstGeom prst="rect">
            <a:avLst/>
          </a:prstGeom>
        </p:spPr>
      </p:pic>
    </p:spTree>
    <p:extLst>
      <p:ext uri="{BB962C8B-B14F-4D97-AF65-F5344CB8AC3E}">
        <p14:creationId xmlns:p14="http://schemas.microsoft.com/office/powerpoint/2010/main" val="1521347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838200" y="228600"/>
            <a:ext cx="7772400" cy="1143000"/>
          </a:xfrm>
          <a:solidFill>
            <a:srgbClr val="008000"/>
          </a:solidFill>
        </p:spPr>
        <p:txBody>
          <a:bodyPr/>
          <a:lstStyle/>
          <a:p>
            <a:pPr eaLnBrk="1" hangingPunct="1"/>
            <a:r>
              <a:rPr lang="en-US" sz="5400" dirty="0" smtClean="0">
                <a:solidFill>
                  <a:srgbClr val="FFFFFF"/>
                </a:solidFill>
                <a:ea typeface="Britannic Bold" pitchFamily="-108" charset="0"/>
                <a:cs typeface="Britannic Bold" pitchFamily="-108" charset="0"/>
              </a:rPr>
              <a:t>Avoiding “Train &amp; Hope”</a:t>
            </a:r>
          </a:p>
        </p:txBody>
      </p:sp>
      <p:sp>
        <p:nvSpPr>
          <p:cNvPr id="142339" name="Rectangle 3"/>
          <p:cNvSpPr>
            <a:spLocks noGrp="1" noChangeArrowheads="1"/>
          </p:cNvSpPr>
          <p:nvPr>
            <p:ph type="body" sz="half" idx="4294967295"/>
          </p:nvPr>
        </p:nvSpPr>
        <p:spPr>
          <a:xfrm>
            <a:off x="5334000" y="1981200"/>
            <a:ext cx="3810000" cy="4114800"/>
          </a:xfrm>
        </p:spPr>
        <p:txBody>
          <a:bodyPr/>
          <a:lstStyle/>
          <a:p>
            <a:pPr eaLnBrk="1" hangingPunct="1">
              <a:buFontTx/>
              <a:buNone/>
            </a:pPr>
            <a:endParaRPr lang="en-US" smtClean="0">
              <a:latin typeface="+mj-lt"/>
            </a:endParaRPr>
          </a:p>
          <a:p>
            <a:pPr lvl="1" eaLnBrk="1" hangingPunct="1"/>
            <a:endParaRPr lang="en-US" sz="2600" smtClean="0">
              <a:latin typeface="+mj-lt"/>
            </a:endParaRPr>
          </a:p>
          <a:p>
            <a:pPr lvl="1" eaLnBrk="1" hangingPunct="1"/>
            <a:endParaRPr lang="en-US" sz="2600" smtClean="0">
              <a:latin typeface="+mj-lt"/>
            </a:endParaRPr>
          </a:p>
        </p:txBody>
      </p:sp>
      <p:grpSp>
        <p:nvGrpSpPr>
          <p:cNvPr id="142340" name="Diagram 4"/>
          <p:cNvGrpSpPr>
            <a:grpSpLocks noGrp="1" noChangeAspect="1"/>
          </p:cNvGrpSpPr>
          <p:nvPr/>
        </p:nvGrpSpPr>
        <p:grpSpPr bwMode="auto">
          <a:xfrm>
            <a:off x="1738313" y="1590675"/>
            <a:ext cx="5729287" cy="4668838"/>
            <a:chOff x="816" y="1002"/>
            <a:chExt cx="3609" cy="2941"/>
          </a:xfrm>
        </p:grpSpPr>
        <p:sp>
          <p:nvSpPr>
            <p:cNvPr id="142347" name="AutoShape 5"/>
            <p:cNvSpPr>
              <a:spLocks noChangeAspect="1" noChangeArrowheads="1" noTextEdit="1"/>
            </p:cNvSpPr>
            <p:nvPr/>
          </p:nvSpPr>
          <p:spPr bwMode="auto">
            <a:xfrm>
              <a:off x="816" y="1002"/>
              <a:ext cx="3609" cy="2941"/>
            </a:xfrm>
            <a:prstGeom prst="rect">
              <a:avLst/>
            </a:prstGeom>
            <a:noFill/>
            <a:ln w="9525">
              <a:noFill/>
              <a:miter lim="800000"/>
              <a:headEnd/>
              <a:tailEnd/>
            </a:ln>
          </p:spPr>
          <p:txBody>
            <a:bodyPr>
              <a:prstTxWarp prst="textNoShape">
                <a:avLst/>
              </a:prstTxWarp>
            </a:bodyPr>
            <a:lstStyle/>
            <a:p>
              <a:endParaRPr lang="en-US">
                <a:latin typeface="+mj-lt"/>
              </a:endParaRPr>
            </a:p>
          </p:txBody>
        </p:sp>
        <p:sp>
          <p:nvSpPr>
            <p:cNvPr id="142348" name="_s1028"/>
            <p:cNvSpPr>
              <a:spLocks noChangeArrowheads="1" noTextEdit="1"/>
            </p:cNvSpPr>
            <p:nvPr/>
          </p:nvSpPr>
          <p:spPr bwMode="auto">
            <a:xfrm>
              <a:off x="1559" y="1203"/>
              <a:ext cx="1871" cy="15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61 h 21600"/>
                <a:gd name="T20" fmla="*/ 18437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008000"/>
            </a:solidFill>
            <a:ln w="9525">
              <a:solidFill>
                <a:schemeClr val="accent1"/>
              </a:solidFill>
              <a:miter lim="800000"/>
              <a:headEnd/>
              <a:tailEnd/>
            </a:ln>
          </p:spPr>
          <p:txBody>
            <a:bodyPr anchor="ctr">
              <a:prstTxWarp prst="textNoShape">
                <a:avLst/>
              </a:prstTxWarp>
            </a:bodyPr>
            <a:lstStyle/>
            <a:p>
              <a:endParaRPr lang="en-US">
                <a:latin typeface="+mj-lt"/>
              </a:endParaRPr>
            </a:p>
          </p:txBody>
        </p:sp>
        <p:sp>
          <p:nvSpPr>
            <p:cNvPr id="142349" name="_s1029"/>
            <p:cNvSpPr>
              <a:spLocks noChangeArrowheads="1" noTextEdit="1"/>
            </p:cNvSpPr>
            <p:nvPr/>
          </p:nvSpPr>
          <p:spPr bwMode="auto">
            <a:xfrm rot="4320000">
              <a:off x="2312" y="1400"/>
              <a:ext cx="1551" cy="18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62 h 21600"/>
                <a:gd name="T20" fmla="*/ 18439 w 21600"/>
                <a:gd name="T21" fmla="*/ 1843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008000"/>
            </a:solidFill>
            <a:ln w="9525">
              <a:solidFill>
                <a:schemeClr val="accent1"/>
              </a:solidFill>
              <a:miter lim="800000"/>
              <a:headEnd/>
              <a:tailEnd/>
            </a:ln>
          </p:spPr>
          <p:txBody>
            <a:bodyPr anchor="ctr">
              <a:prstTxWarp prst="textNoShape">
                <a:avLst/>
              </a:prstTxWarp>
            </a:bodyPr>
            <a:lstStyle/>
            <a:p>
              <a:endParaRPr lang="en-US">
                <a:latin typeface="+mj-lt"/>
              </a:endParaRPr>
            </a:p>
          </p:txBody>
        </p:sp>
        <p:sp>
          <p:nvSpPr>
            <p:cNvPr id="142350" name="_s1030"/>
            <p:cNvSpPr>
              <a:spLocks noChangeArrowheads="1" noTextEdit="1"/>
            </p:cNvSpPr>
            <p:nvPr/>
          </p:nvSpPr>
          <p:spPr bwMode="auto">
            <a:xfrm rot="8640000">
              <a:off x="1927" y="2138"/>
              <a:ext cx="1871" cy="1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59 h 21600"/>
                <a:gd name="T20" fmla="*/ 18437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008000"/>
            </a:solidFill>
            <a:ln w="9525">
              <a:solidFill>
                <a:schemeClr val="accent1"/>
              </a:solidFill>
              <a:miter lim="800000"/>
              <a:headEnd/>
              <a:tailEnd/>
            </a:ln>
          </p:spPr>
          <p:txBody>
            <a:bodyPr anchor="ctr">
              <a:prstTxWarp prst="textNoShape">
                <a:avLst/>
              </a:prstTxWarp>
            </a:bodyPr>
            <a:lstStyle/>
            <a:p>
              <a:endParaRPr lang="en-US">
                <a:latin typeface="+mj-lt"/>
              </a:endParaRPr>
            </a:p>
          </p:txBody>
        </p:sp>
        <p:sp>
          <p:nvSpPr>
            <p:cNvPr id="142351" name="_s1031"/>
            <p:cNvSpPr>
              <a:spLocks noChangeArrowheads="1" noTextEdit="1"/>
            </p:cNvSpPr>
            <p:nvPr/>
          </p:nvSpPr>
          <p:spPr bwMode="auto">
            <a:xfrm rot="-8640000">
              <a:off x="1192" y="2139"/>
              <a:ext cx="1871" cy="1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59 h 21600"/>
                <a:gd name="T20" fmla="*/ 18437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008000"/>
            </a:solidFill>
            <a:ln w="9525">
              <a:solidFill>
                <a:schemeClr val="accent1"/>
              </a:solidFill>
              <a:miter lim="800000"/>
              <a:headEnd/>
              <a:tailEnd/>
            </a:ln>
          </p:spPr>
          <p:txBody>
            <a:bodyPr anchor="ctr">
              <a:prstTxWarp prst="textNoShape">
                <a:avLst/>
              </a:prstTxWarp>
            </a:bodyPr>
            <a:lstStyle/>
            <a:p>
              <a:endParaRPr lang="en-US">
                <a:latin typeface="+mj-lt"/>
              </a:endParaRPr>
            </a:p>
          </p:txBody>
        </p:sp>
        <p:sp>
          <p:nvSpPr>
            <p:cNvPr id="142352" name="_s1032"/>
            <p:cNvSpPr>
              <a:spLocks noChangeArrowheads="1" noTextEdit="1"/>
            </p:cNvSpPr>
            <p:nvPr/>
          </p:nvSpPr>
          <p:spPr bwMode="auto">
            <a:xfrm rot="-4320000">
              <a:off x="1125" y="1401"/>
              <a:ext cx="1551" cy="187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63 h 21600"/>
                <a:gd name="T20" fmla="*/ 18439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008000"/>
            </a:solidFill>
            <a:ln w="9525">
              <a:solidFill>
                <a:schemeClr val="accent1"/>
              </a:solidFill>
              <a:miter lim="800000"/>
              <a:headEnd/>
              <a:tailEnd/>
            </a:ln>
          </p:spPr>
          <p:txBody>
            <a:bodyPr anchor="ctr">
              <a:prstTxWarp prst="textNoShape">
                <a:avLst/>
              </a:prstTxWarp>
            </a:bodyPr>
            <a:lstStyle/>
            <a:p>
              <a:endParaRPr lang="en-US">
                <a:latin typeface="+mj-lt"/>
              </a:endParaRPr>
            </a:p>
          </p:txBody>
        </p:sp>
        <p:sp>
          <p:nvSpPr>
            <p:cNvPr id="1033" name="_s1033"/>
            <p:cNvSpPr>
              <a:spLocks noChangeArrowheads="1"/>
            </p:cNvSpPr>
            <p:nvPr/>
          </p:nvSpPr>
          <p:spPr bwMode="auto">
            <a:xfrm>
              <a:off x="2974" y="1268"/>
              <a:ext cx="910" cy="570"/>
            </a:xfrm>
            <a:prstGeom prst="rect">
              <a:avLst/>
            </a:prstGeom>
            <a:solidFill>
              <a:srgbClr val="FFFF00"/>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prstTxWarp prst="textNoShape">
                <a:avLst/>
              </a:prstTxWarp>
            </a:bodyPr>
            <a:lstStyle/>
            <a:p>
              <a:pPr algn="ctr">
                <a:defRPr/>
              </a:pPr>
              <a:r>
                <a:rPr lang="en-US" sz="1800" b="1">
                  <a:latin typeface="+mj-lt"/>
                  <a:ea typeface="Britannic Bold" pitchFamily="-108" charset="0"/>
                  <a:cs typeface="Britannic Bold" pitchFamily="-108" charset="0"/>
                </a:rPr>
                <a:t>REACT to</a:t>
              </a:r>
            </a:p>
            <a:p>
              <a:pPr algn="ctr">
                <a:defRPr/>
              </a:pPr>
              <a:r>
                <a:rPr lang="en-US" sz="1800" b="1">
                  <a:latin typeface="+mj-lt"/>
                  <a:ea typeface="Britannic Bold" pitchFamily="-108" charset="0"/>
                  <a:cs typeface="Britannic Bold" pitchFamily="-108" charset="0"/>
                </a:rPr>
                <a:t>Problem</a:t>
              </a:r>
            </a:p>
            <a:p>
              <a:pPr algn="ctr">
                <a:defRPr/>
              </a:pPr>
              <a:r>
                <a:rPr lang="en-US" sz="1800" b="1">
                  <a:latin typeface="+mj-lt"/>
                  <a:ea typeface="Britannic Bold" pitchFamily="-108" charset="0"/>
                  <a:cs typeface="Britannic Bold" pitchFamily="-108" charset="0"/>
                </a:rPr>
                <a:t>Behavior</a:t>
              </a:r>
            </a:p>
          </p:txBody>
        </p:sp>
        <p:sp>
          <p:nvSpPr>
            <p:cNvPr id="1034" name="_s1034"/>
            <p:cNvSpPr>
              <a:spLocks noChangeArrowheads="1"/>
            </p:cNvSpPr>
            <p:nvPr/>
          </p:nvSpPr>
          <p:spPr bwMode="auto">
            <a:xfrm>
              <a:off x="3485" y="2568"/>
              <a:ext cx="909" cy="570"/>
            </a:xfrm>
            <a:prstGeom prst="rect">
              <a:avLst/>
            </a:prstGeom>
            <a:solidFill>
              <a:srgbClr val="FFFF00"/>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prstTxWarp prst="textNoShape">
                <a:avLst/>
              </a:prstTxWarp>
            </a:bodyPr>
            <a:lstStyle/>
            <a:p>
              <a:pPr algn="ctr">
                <a:defRPr/>
              </a:pPr>
              <a:r>
                <a:rPr lang="en-US" sz="1800" b="1">
                  <a:latin typeface="+mj-lt"/>
                  <a:ea typeface="Britannic Bold" pitchFamily="-108" charset="0"/>
                  <a:cs typeface="Britannic Bold" pitchFamily="-108" charset="0"/>
                </a:rPr>
                <a:t>Select &amp;</a:t>
              </a:r>
            </a:p>
            <a:p>
              <a:pPr algn="ctr">
                <a:defRPr/>
              </a:pPr>
              <a:r>
                <a:rPr lang="en-US" sz="1800" b="1">
                  <a:latin typeface="+mj-lt"/>
                  <a:ea typeface="Britannic Bold" pitchFamily="-108" charset="0"/>
                  <a:cs typeface="Britannic Bold" pitchFamily="-108" charset="0"/>
                </a:rPr>
                <a:t>ADD</a:t>
              </a:r>
            </a:p>
            <a:p>
              <a:pPr algn="ctr">
                <a:defRPr/>
              </a:pPr>
              <a:r>
                <a:rPr lang="en-US" sz="1800" b="1">
                  <a:latin typeface="+mj-lt"/>
                  <a:ea typeface="Britannic Bold" pitchFamily="-108" charset="0"/>
                  <a:cs typeface="Britannic Bold" pitchFamily="-108" charset="0"/>
                </a:rPr>
                <a:t> Practice</a:t>
              </a:r>
            </a:p>
          </p:txBody>
        </p:sp>
        <p:sp>
          <p:nvSpPr>
            <p:cNvPr id="1035" name="_s1035"/>
            <p:cNvSpPr>
              <a:spLocks noChangeArrowheads="1"/>
            </p:cNvSpPr>
            <p:nvPr/>
          </p:nvSpPr>
          <p:spPr bwMode="auto">
            <a:xfrm>
              <a:off x="1963" y="3373"/>
              <a:ext cx="983" cy="570"/>
            </a:xfrm>
            <a:prstGeom prst="rect">
              <a:avLst/>
            </a:prstGeom>
            <a:solidFill>
              <a:srgbClr val="FFFF00"/>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prstTxWarp prst="textNoShape">
                <a:avLst/>
              </a:prstTxWarp>
            </a:bodyPr>
            <a:lstStyle/>
            <a:p>
              <a:pPr algn="ctr">
                <a:defRPr/>
              </a:pPr>
              <a:r>
                <a:rPr lang="en-US" sz="1800" b="1">
                  <a:latin typeface="+mj-lt"/>
                  <a:ea typeface="Britannic Bold" pitchFamily="-108" charset="0"/>
                  <a:cs typeface="Britannic Bold" pitchFamily="-108" charset="0"/>
                </a:rPr>
                <a:t>Hire EXPERT</a:t>
              </a:r>
            </a:p>
            <a:p>
              <a:pPr algn="ctr">
                <a:defRPr/>
              </a:pPr>
              <a:r>
                <a:rPr lang="en-US" sz="1800" b="1">
                  <a:latin typeface="+mj-lt"/>
                  <a:ea typeface="Britannic Bold" pitchFamily="-108" charset="0"/>
                  <a:cs typeface="Britannic Bold" pitchFamily="-108" charset="0"/>
                </a:rPr>
                <a:t>to Train</a:t>
              </a:r>
            </a:p>
            <a:p>
              <a:pPr algn="ctr">
                <a:defRPr/>
              </a:pPr>
              <a:r>
                <a:rPr lang="en-US" sz="1800" b="1">
                  <a:latin typeface="+mj-lt"/>
                  <a:ea typeface="Britannic Bold" pitchFamily="-108" charset="0"/>
                  <a:cs typeface="Britannic Bold" pitchFamily="-108" charset="0"/>
                </a:rPr>
                <a:t>Practice</a:t>
              </a:r>
            </a:p>
          </p:txBody>
        </p:sp>
        <p:sp>
          <p:nvSpPr>
            <p:cNvPr id="1036" name="_s1036"/>
            <p:cNvSpPr>
              <a:spLocks noChangeArrowheads="1"/>
            </p:cNvSpPr>
            <p:nvPr/>
          </p:nvSpPr>
          <p:spPr bwMode="auto">
            <a:xfrm>
              <a:off x="1324" y="1269"/>
              <a:ext cx="910" cy="570"/>
            </a:xfrm>
            <a:prstGeom prst="rect">
              <a:avLst/>
            </a:prstGeom>
            <a:solidFill>
              <a:srgbClr val="FFFF00"/>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prstTxWarp prst="textNoShape">
                <a:avLst/>
              </a:prstTxWarp>
            </a:bodyPr>
            <a:lstStyle/>
            <a:p>
              <a:pPr algn="ctr">
                <a:defRPr/>
              </a:pPr>
              <a:r>
                <a:rPr lang="en-US" sz="1800" b="1">
                  <a:latin typeface="+mj-lt"/>
                  <a:ea typeface="Britannic Bold" pitchFamily="-108" charset="0"/>
                  <a:cs typeface="Britannic Bold" pitchFamily="-108" charset="0"/>
                </a:rPr>
                <a:t>WAIT for</a:t>
              </a:r>
            </a:p>
            <a:p>
              <a:pPr algn="ctr">
                <a:defRPr/>
              </a:pPr>
              <a:r>
                <a:rPr lang="en-US" sz="1800" b="1">
                  <a:latin typeface="+mj-lt"/>
                  <a:ea typeface="Britannic Bold" pitchFamily="-108" charset="0"/>
                  <a:cs typeface="Britannic Bold" pitchFamily="-108" charset="0"/>
                </a:rPr>
                <a:t>New</a:t>
              </a:r>
            </a:p>
            <a:p>
              <a:pPr algn="ctr">
                <a:defRPr/>
              </a:pPr>
              <a:r>
                <a:rPr lang="en-US" sz="1800" b="1">
                  <a:latin typeface="+mj-lt"/>
                  <a:ea typeface="Britannic Bold" pitchFamily="-108" charset="0"/>
                  <a:cs typeface="Britannic Bold" pitchFamily="-108" charset="0"/>
                </a:rPr>
                <a:t>Problem</a:t>
              </a:r>
            </a:p>
          </p:txBody>
        </p:sp>
        <p:sp>
          <p:nvSpPr>
            <p:cNvPr id="1037" name="_s1037"/>
            <p:cNvSpPr>
              <a:spLocks noChangeArrowheads="1"/>
            </p:cNvSpPr>
            <p:nvPr/>
          </p:nvSpPr>
          <p:spPr bwMode="auto">
            <a:xfrm>
              <a:off x="816" y="2435"/>
              <a:ext cx="1350" cy="685"/>
            </a:xfrm>
            <a:prstGeom prst="rect">
              <a:avLst/>
            </a:prstGeom>
            <a:solidFill>
              <a:srgbClr val="FFFF00"/>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prstTxWarp prst="textNoShape">
                <a:avLst/>
              </a:prstTxWarp>
            </a:bodyPr>
            <a:lstStyle/>
            <a:p>
              <a:pPr algn="ctr">
                <a:defRPr/>
              </a:pPr>
              <a:r>
                <a:rPr lang="en-US" sz="1800" b="1">
                  <a:latin typeface="+mj-lt"/>
                  <a:ea typeface="Britannic Bold" pitchFamily="-108" charset="0"/>
                  <a:cs typeface="Britannic Bold" pitchFamily="-108" charset="0"/>
                </a:rPr>
                <a:t>Expect, But </a:t>
              </a:r>
            </a:p>
            <a:p>
              <a:pPr algn="ctr">
                <a:defRPr/>
              </a:pPr>
              <a:r>
                <a:rPr lang="en-US" sz="1800" b="1">
                  <a:latin typeface="+mj-lt"/>
                  <a:ea typeface="Britannic Bold" pitchFamily="-108" charset="0"/>
                  <a:cs typeface="Britannic Bold" pitchFamily="-108" charset="0"/>
                </a:rPr>
                <a:t>HOPE for </a:t>
              </a:r>
            </a:p>
            <a:p>
              <a:pPr algn="ctr">
                <a:defRPr/>
              </a:pPr>
              <a:r>
                <a:rPr lang="en-US" sz="1800" b="1">
                  <a:latin typeface="+mj-lt"/>
                  <a:ea typeface="Britannic Bold" pitchFamily="-108" charset="0"/>
                  <a:cs typeface="Britannic Bold" pitchFamily="-108" charset="0"/>
                </a:rPr>
                <a:t>Implementation</a:t>
              </a:r>
            </a:p>
          </p:txBody>
        </p:sp>
      </p:grpSp>
      <p:grpSp>
        <p:nvGrpSpPr>
          <p:cNvPr id="25" name="Group 5"/>
          <p:cNvGrpSpPr/>
          <p:nvPr/>
        </p:nvGrpSpPr>
        <p:grpSpPr>
          <a:xfrm>
            <a:off x="-140380" y="5333999"/>
            <a:ext cx="1588180" cy="1676401"/>
            <a:chOff x="-140380" y="5333999"/>
            <a:chExt cx="1588180" cy="1676401"/>
          </a:xfrm>
        </p:grpSpPr>
        <p:pic>
          <p:nvPicPr>
            <p:cNvPr id="26"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7" name="TextBox 2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pic>
        <p:nvPicPr>
          <p:cNvPr id="20" name="Picture 19"/>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3416868674"/>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1330" name="AutoShape 2"/>
          <p:cNvCxnSpPr>
            <a:cxnSpLocks noChangeShapeType="1"/>
            <a:stCxn id="611331" idx="0"/>
            <a:endCxn id="611335" idx="3"/>
          </p:cNvCxnSpPr>
          <p:nvPr/>
        </p:nvCxnSpPr>
        <p:spPr bwMode="auto">
          <a:xfrm flipV="1">
            <a:off x="3657600" y="4264025"/>
            <a:ext cx="792163" cy="688975"/>
          </a:xfrm>
          <a:prstGeom prst="straightConnector1">
            <a:avLst/>
          </a:prstGeom>
          <a:noFill/>
          <a:ln w="63500">
            <a:solidFill>
              <a:schemeClr val="tx1"/>
            </a:solidFill>
            <a:round/>
            <a:headEnd/>
            <a:tailEnd type="triangle" w="med" len="med"/>
          </a:ln>
        </p:spPr>
      </p:cxnSp>
      <p:sp>
        <p:nvSpPr>
          <p:cNvPr id="611331" name="Oval 3">
            <a:hlinkClick r:id="" action="ppaction://noaction"/>
          </p:cNvPr>
          <p:cNvSpPr>
            <a:spLocks noChangeArrowheads="1"/>
          </p:cNvSpPr>
          <p:nvPr/>
        </p:nvSpPr>
        <p:spPr bwMode="auto">
          <a:xfrm>
            <a:off x="25146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Evaluation</a:t>
            </a:r>
          </a:p>
        </p:txBody>
      </p:sp>
      <p:cxnSp>
        <p:nvCxnSpPr>
          <p:cNvPr id="611332" name="AutoShape 4"/>
          <p:cNvCxnSpPr>
            <a:cxnSpLocks noChangeShapeType="1"/>
            <a:stCxn id="611333" idx="2"/>
            <a:endCxn id="611331" idx="6"/>
          </p:cNvCxnSpPr>
          <p:nvPr/>
        </p:nvCxnSpPr>
        <p:spPr bwMode="auto">
          <a:xfrm flipH="1">
            <a:off x="4800600" y="5486400"/>
            <a:ext cx="1219200" cy="0"/>
          </a:xfrm>
          <a:prstGeom prst="straightConnector1">
            <a:avLst/>
          </a:prstGeom>
          <a:noFill/>
          <a:ln w="63500">
            <a:solidFill>
              <a:schemeClr val="tx1"/>
            </a:solidFill>
            <a:round/>
            <a:headEnd/>
            <a:tailEnd type="triangle" w="med" len="med"/>
          </a:ln>
        </p:spPr>
      </p:cxnSp>
      <p:sp>
        <p:nvSpPr>
          <p:cNvPr id="611333" name="Oval 5">
            <a:hlinkClick r:id="" action="ppaction://noaction"/>
          </p:cNvPr>
          <p:cNvSpPr>
            <a:spLocks noChangeArrowheads="1"/>
          </p:cNvSpPr>
          <p:nvPr/>
        </p:nvSpPr>
        <p:spPr bwMode="auto">
          <a:xfrm>
            <a:off x="60198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Implementation</a:t>
            </a:r>
          </a:p>
        </p:txBody>
      </p:sp>
      <p:cxnSp>
        <p:nvCxnSpPr>
          <p:cNvPr id="611334" name="AutoShape 6"/>
          <p:cNvCxnSpPr>
            <a:cxnSpLocks noChangeShapeType="1"/>
            <a:stCxn id="611335" idx="5"/>
            <a:endCxn id="611333" idx="0"/>
          </p:cNvCxnSpPr>
          <p:nvPr/>
        </p:nvCxnSpPr>
        <p:spPr bwMode="auto">
          <a:xfrm>
            <a:off x="6066023" y="4263371"/>
            <a:ext cx="1096777" cy="689629"/>
          </a:xfrm>
          <a:prstGeom prst="straightConnector1">
            <a:avLst/>
          </a:prstGeom>
          <a:noFill/>
          <a:ln w="63500">
            <a:solidFill>
              <a:schemeClr val="tx1"/>
            </a:solidFill>
            <a:round/>
            <a:headEnd/>
            <a:tailEnd type="triangle" w="med" len="med"/>
          </a:ln>
        </p:spPr>
      </p:cxnSp>
      <p:sp>
        <p:nvSpPr>
          <p:cNvPr id="611335" name="Oval 7">
            <a:hlinkClick r:id="" action="ppaction://noaction"/>
          </p:cNvPr>
          <p:cNvSpPr>
            <a:spLocks noChangeArrowheads="1"/>
          </p:cNvSpPr>
          <p:nvPr/>
        </p:nvSpPr>
        <p:spPr bwMode="auto">
          <a:xfrm>
            <a:off x="4114800" y="33528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Data-based </a:t>
            </a:r>
          </a:p>
          <a:p>
            <a:r>
              <a:rPr lang="en-US" sz="2400">
                <a:solidFill>
                  <a:srgbClr val="000066"/>
                </a:solidFill>
                <a:latin typeface="Arial" pitchFamily="-1" charset="0"/>
                <a:ea typeface="Arial" pitchFamily="-1" charset="0"/>
                <a:cs typeface="Arial" pitchFamily="-1" charset="0"/>
              </a:rPr>
              <a:t>Action Plan</a:t>
            </a:r>
          </a:p>
        </p:txBody>
      </p:sp>
      <p:cxnSp>
        <p:nvCxnSpPr>
          <p:cNvPr id="611336" name="AutoShape 8"/>
          <p:cNvCxnSpPr>
            <a:cxnSpLocks noChangeShapeType="1"/>
            <a:stCxn id="611337" idx="4"/>
            <a:endCxn id="611335" idx="0"/>
          </p:cNvCxnSpPr>
          <p:nvPr/>
        </p:nvCxnSpPr>
        <p:spPr bwMode="auto">
          <a:xfrm>
            <a:off x="5257800" y="2895600"/>
            <a:ext cx="0" cy="457200"/>
          </a:xfrm>
          <a:prstGeom prst="straightConnector1">
            <a:avLst/>
          </a:prstGeom>
          <a:noFill/>
          <a:ln w="63500">
            <a:solidFill>
              <a:schemeClr val="tx1"/>
            </a:solidFill>
            <a:round/>
            <a:headEnd/>
            <a:tailEnd type="triangle" w="med" len="med"/>
          </a:ln>
        </p:spPr>
      </p:cxnSp>
      <p:sp>
        <p:nvSpPr>
          <p:cNvPr id="611337" name="Oval 9">
            <a:hlinkClick r:id="" action="ppaction://noaction"/>
          </p:cNvPr>
          <p:cNvSpPr>
            <a:spLocks noChangeArrowheads="1"/>
          </p:cNvSpPr>
          <p:nvPr/>
        </p:nvSpPr>
        <p:spPr bwMode="auto">
          <a:xfrm>
            <a:off x="4114800" y="1828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Agreements</a:t>
            </a:r>
          </a:p>
        </p:txBody>
      </p:sp>
      <p:cxnSp>
        <p:nvCxnSpPr>
          <p:cNvPr id="611338" name="AutoShape 10"/>
          <p:cNvCxnSpPr>
            <a:cxnSpLocks noChangeShapeType="1"/>
            <a:stCxn id="27659" idx="4"/>
            <a:endCxn id="611337" idx="0"/>
          </p:cNvCxnSpPr>
          <p:nvPr/>
        </p:nvCxnSpPr>
        <p:spPr bwMode="auto">
          <a:xfrm>
            <a:off x="5257800" y="1371600"/>
            <a:ext cx="0" cy="457200"/>
          </a:xfrm>
          <a:prstGeom prst="straightConnector1">
            <a:avLst/>
          </a:prstGeom>
          <a:noFill/>
          <a:ln w="63500">
            <a:solidFill>
              <a:schemeClr val="tx1"/>
            </a:solidFill>
            <a:round/>
            <a:headEnd/>
            <a:tailEnd type="triangle" w="med" len="med"/>
          </a:ln>
        </p:spPr>
      </p:cxnSp>
      <p:sp>
        <p:nvSpPr>
          <p:cNvPr id="27659" name="Oval 11">
            <a:hlinkClick r:id="" action="ppaction://noaction"/>
          </p:cNvPr>
          <p:cNvSpPr>
            <a:spLocks noChangeArrowheads="1"/>
          </p:cNvSpPr>
          <p:nvPr/>
        </p:nvSpPr>
        <p:spPr bwMode="auto">
          <a:xfrm>
            <a:off x="4114800" y="304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Team</a:t>
            </a:r>
          </a:p>
        </p:txBody>
      </p:sp>
      <p:sp>
        <p:nvSpPr>
          <p:cNvPr id="27660" name="Rectangle 12"/>
          <p:cNvSpPr>
            <a:spLocks noGrp="1" noChangeArrowheads="1"/>
          </p:cNvSpPr>
          <p:nvPr>
            <p:ph type="title"/>
          </p:nvPr>
        </p:nvSpPr>
        <p:spPr>
          <a:xfrm>
            <a:off x="381000" y="457200"/>
            <a:ext cx="3352800" cy="2514600"/>
          </a:xfrm>
          <a:solidFill>
            <a:srgbClr val="008000"/>
          </a:solidFill>
        </p:spPr>
        <p:txBody>
          <a:bodyPr/>
          <a:lstStyle/>
          <a:p>
            <a:pPr eaLnBrk="1" hangingPunct="1"/>
            <a:r>
              <a:rPr lang="en-US" sz="2800">
                <a:solidFill>
                  <a:srgbClr val="FFFFFF"/>
                </a:solidFill>
              </a:rPr>
              <a:t>GENERAL IMPLEMENTATION PROCESS</a:t>
            </a:r>
          </a:p>
        </p:txBody>
      </p:sp>
      <p:grpSp>
        <p:nvGrpSpPr>
          <p:cNvPr id="16" name="Group 5"/>
          <p:cNvGrpSpPr/>
          <p:nvPr/>
        </p:nvGrpSpPr>
        <p:grpSpPr>
          <a:xfrm>
            <a:off x="-140380" y="5257800"/>
            <a:ext cx="1588180" cy="1676401"/>
            <a:chOff x="-140380" y="5333999"/>
            <a:chExt cx="1588180" cy="1676401"/>
          </a:xfrm>
        </p:grpSpPr>
        <p:pic>
          <p:nvPicPr>
            <p:cNvPr id="17"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8" name="TextBox 17"/>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pic>
        <p:nvPicPr>
          <p:cNvPr id="19" name="Picture 18"/>
          <p:cNvPicPr/>
          <p:nvPr/>
        </p:nvPicPr>
        <p:blipFill>
          <a:blip r:embed="rId4">
            <a:extLst>
              <a:ext uri="{28A0092B-C50C-407E-A947-70E740481C1C}">
                <a14:useLocalDpi xmlns:a14="http://schemas.microsoft.com/office/drawing/2010/main"/>
              </a:ext>
            </a:extLst>
          </a:blip>
          <a:srcRect/>
          <a:stretch>
            <a:fillRect/>
          </a:stretch>
        </p:blipFill>
        <p:spPr bwMode="auto">
          <a:xfrm>
            <a:off x="2895600" y="2286000"/>
            <a:ext cx="1142494" cy="1143000"/>
          </a:xfrm>
          <a:prstGeom prst="rect">
            <a:avLst/>
          </a:prstGeom>
          <a:noFill/>
          <a:ln>
            <a:noFill/>
          </a:ln>
        </p:spPr>
      </p:pic>
      <p:pic>
        <p:nvPicPr>
          <p:cNvPr id="21" name="Picture 20"/>
          <p:cNvPicPr>
            <a:picLocks noChangeAspect="1"/>
          </p:cNvPicPr>
          <p:nvPr/>
        </p:nvPicPr>
        <p:blipFill>
          <a:blip r:embed="rId5"/>
          <a:stretch>
            <a:fillRect/>
          </a:stretch>
        </p:blipFill>
        <p:spPr>
          <a:xfrm>
            <a:off x="0" y="76200"/>
            <a:ext cx="914400" cy="914400"/>
          </a:xfrm>
          <a:prstGeom prst="rect">
            <a:avLst/>
          </a:prstGeom>
        </p:spPr>
      </p:pic>
    </p:spTree>
    <p:extLst>
      <p:ext uri="{BB962C8B-B14F-4D97-AF65-F5344CB8AC3E}">
        <p14:creationId xmlns:p14="http://schemas.microsoft.com/office/powerpoint/2010/main" val="203489776"/>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p:cNvSpPr/>
          <p:nvPr/>
        </p:nvSpPr>
        <p:spPr>
          <a:xfrm>
            <a:off x="457200" y="1447801"/>
            <a:ext cx="8229600" cy="5410200"/>
          </a:xfrm>
          <a:prstGeom prst="roundRect">
            <a:avLst/>
          </a:prstGeom>
          <a:solidFill>
            <a:srgbClr val="008000">
              <a:alpha val="1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Explosion 1 49"/>
          <p:cNvSpPr/>
          <p:nvPr/>
        </p:nvSpPr>
        <p:spPr>
          <a:xfrm>
            <a:off x="2438400" y="2209800"/>
            <a:ext cx="4038600" cy="4419600"/>
          </a:xfrm>
          <a:prstGeom prst="irregularSeal1">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rgbClr val="008000"/>
                </a:solidFill>
                <a:latin typeface="+mj-lt"/>
              </a:rPr>
              <a:t>Buy-in!</a:t>
            </a:r>
            <a:endParaRPr lang="en-US" sz="3600" dirty="0">
              <a:solidFill>
                <a:srgbClr val="008000"/>
              </a:solidFill>
              <a:latin typeface="+mj-lt"/>
            </a:endParaRPr>
          </a:p>
        </p:txBody>
      </p:sp>
      <p:pic>
        <p:nvPicPr>
          <p:cNvPr id="33" name="Picture 32"/>
          <p:cNvPicPr/>
          <p:nvPr/>
        </p:nvPicPr>
        <p:blipFill>
          <a:blip r:embed="rId2">
            <a:extLst>
              <a:ext uri="{28A0092B-C50C-407E-A947-70E740481C1C}">
                <a14:useLocalDpi xmlns:a14="http://schemas.microsoft.com/office/drawing/2010/main"/>
              </a:ext>
            </a:extLst>
          </a:blip>
          <a:srcRect/>
          <a:stretch>
            <a:fillRect/>
          </a:stretch>
        </p:blipFill>
        <p:spPr bwMode="auto">
          <a:xfrm>
            <a:off x="1676400" y="3886199"/>
            <a:ext cx="990600" cy="990600"/>
          </a:xfrm>
          <a:prstGeom prst="rect">
            <a:avLst/>
          </a:prstGeom>
          <a:noFill/>
          <a:ln>
            <a:noFill/>
          </a:ln>
        </p:spPr>
      </p:pic>
      <p:sp>
        <p:nvSpPr>
          <p:cNvPr id="2" name="Title 1"/>
          <p:cNvSpPr>
            <a:spLocks noGrp="1"/>
          </p:cNvSpPr>
          <p:nvPr>
            <p:ph type="title"/>
          </p:nvPr>
        </p:nvSpPr>
        <p:spPr>
          <a:solidFill>
            <a:srgbClr val="008000"/>
          </a:solidFill>
        </p:spPr>
        <p:txBody>
          <a:bodyPr/>
          <a:lstStyle/>
          <a:p>
            <a:r>
              <a:rPr lang="en-US" dirty="0" smtClean="0">
                <a:solidFill>
                  <a:srgbClr val="FFFFFF"/>
                </a:solidFill>
              </a:rPr>
              <a:t>Staff Buy-In</a:t>
            </a:r>
            <a:endParaRPr lang="en-US" dirty="0">
              <a:solidFill>
                <a:srgbClr val="FFFFFF"/>
              </a:solidFill>
            </a:endParaRPr>
          </a:p>
        </p:txBody>
      </p:sp>
      <p:pic>
        <p:nvPicPr>
          <p:cNvPr id="20" name="Picture 19"/>
          <p:cNvPicPr/>
          <p:nvPr/>
        </p:nvPicPr>
        <p:blipFill>
          <a:blip r:embed="rId2">
            <a:extLst>
              <a:ext uri="{28A0092B-C50C-407E-A947-70E740481C1C}">
                <a14:useLocalDpi xmlns:a14="http://schemas.microsoft.com/office/drawing/2010/main"/>
              </a:ext>
            </a:extLst>
          </a:blip>
          <a:srcRect/>
          <a:stretch>
            <a:fillRect/>
          </a:stretch>
        </p:blipFill>
        <p:spPr bwMode="auto">
          <a:xfrm>
            <a:off x="1083277" y="3581399"/>
            <a:ext cx="990600" cy="990600"/>
          </a:xfrm>
          <a:prstGeom prst="rect">
            <a:avLst/>
          </a:prstGeom>
          <a:noFill/>
          <a:ln>
            <a:noFill/>
          </a:ln>
        </p:spPr>
      </p:pic>
      <p:sp>
        <p:nvSpPr>
          <p:cNvPr id="21" name="TextBox 20"/>
          <p:cNvSpPr txBox="1"/>
          <p:nvPr/>
        </p:nvSpPr>
        <p:spPr>
          <a:xfrm>
            <a:off x="895254" y="2514599"/>
            <a:ext cx="1702509" cy="1077218"/>
          </a:xfrm>
          <a:prstGeom prst="rect">
            <a:avLst/>
          </a:prstGeom>
          <a:noFill/>
        </p:spPr>
        <p:txBody>
          <a:bodyPr wrap="none" rtlCol="0">
            <a:spAutoFit/>
          </a:bodyPr>
          <a:lstStyle/>
          <a:p>
            <a:pPr algn="ctr"/>
            <a:r>
              <a:rPr lang="en-US" sz="3200" dirty="0" smtClean="0">
                <a:solidFill>
                  <a:srgbClr val="3366FF"/>
                </a:solidFill>
                <a:latin typeface="+mj-lt"/>
              </a:rPr>
              <a:t>Effective </a:t>
            </a:r>
          </a:p>
          <a:p>
            <a:pPr algn="ctr"/>
            <a:r>
              <a:rPr lang="en-US" sz="3200" dirty="0" smtClean="0">
                <a:solidFill>
                  <a:srgbClr val="3366FF"/>
                </a:solidFill>
                <a:latin typeface="+mj-lt"/>
              </a:rPr>
              <a:t>Team…</a:t>
            </a:r>
            <a:endParaRPr lang="en-US" sz="3200" dirty="0">
              <a:solidFill>
                <a:srgbClr val="3366FF"/>
              </a:solidFill>
              <a:latin typeface="+mj-lt"/>
            </a:endParaRPr>
          </a:p>
        </p:txBody>
      </p:sp>
      <p:sp>
        <p:nvSpPr>
          <p:cNvPr id="22" name="TextBox 21"/>
          <p:cNvSpPr txBox="1"/>
          <p:nvPr/>
        </p:nvSpPr>
        <p:spPr>
          <a:xfrm>
            <a:off x="6901396" y="2514599"/>
            <a:ext cx="1043876" cy="584776"/>
          </a:xfrm>
          <a:prstGeom prst="rect">
            <a:avLst/>
          </a:prstGeom>
          <a:noFill/>
        </p:spPr>
        <p:txBody>
          <a:bodyPr wrap="none" rtlCol="0">
            <a:spAutoFit/>
          </a:bodyPr>
          <a:lstStyle/>
          <a:p>
            <a:pPr algn="ctr"/>
            <a:r>
              <a:rPr lang="en-US" sz="3200" dirty="0" smtClean="0">
                <a:solidFill>
                  <a:srgbClr val="3366FF"/>
                </a:solidFill>
                <a:latin typeface="+mj-lt"/>
              </a:rPr>
              <a:t>Staff</a:t>
            </a:r>
            <a:endParaRPr lang="en-US" sz="3200" dirty="0">
              <a:solidFill>
                <a:srgbClr val="3366FF"/>
              </a:solidFill>
              <a:latin typeface="+mj-lt"/>
            </a:endParaRPr>
          </a:p>
        </p:txBody>
      </p:sp>
      <p:grpSp>
        <p:nvGrpSpPr>
          <p:cNvPr id="29" name="Group 28"/>
          <p:cNvGrpSpPr/>
          <p:nvPr/>
        </p:nvGrpSpPr>
        <p:grpSpPr>
          <a:xfrm>
            <a:off x="2514600" y="2285999"/>
            <a:ext cx="3810000" cy="3124200"/>
            <a:chOff x="1219200" y="1447800"/>
            <a:chExt cx="2819400" cy="3124200"/>
          </a:xfrm>
        </p:grpSpPr>
        <p:sp>
          <p:nvSpPr>
            <p:cNvPr id="26" name="Circular Arrow 25"/>
            <p:cNvSpPr/>
            <p:nvPr/>
          </p:nvSpPr>
          <p:spPr>
            <a:xfrm>
              <a:off x="1219200" y="1447800"/>
              <a:ext cx="2819400" cy="3124200"/>
            </a:xfrm>
            <a:prstGeom prst="circularArrow">
              <a:avLst>
                <a:gd name="adj1" fmla="val 19476"/>
                <a:gd name="adj2" fmla="val 1142319"/>
                <a:gd name="adj3" fmla="val 20457679"/>
                <a:gd name="adj4" fmla="val 10800000"/>
                <a:gd name="adj5" fmla="val 21942"/>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66FF"/>
                </a:solidFill>
              </a:endParaRPr>
            </a:p>
          </p:txBody>
        </p:sp>
        <p:sp>
          <p:nvSpPr>
            <p:cNvPr id="28" name="Rectangle 27"/>
            <p:cNvSpPr/>
            <p:nvPr/>
          </p:nvSpPr>
          <p:spPr>
            <a:xfrm>
              <a:off x="1772412" y="2209800"/>
              <a:ext cx="1758696" cy="1295400"/>
            </a:xfrm>
            <a:prstGeom prst="rect">
              <a:avLst/>
            </a:prstGeom>
            <a:noFill/>
          </p:spPr>
          <p:txBody>
            <a:bodyPr wrap="none" lIns="91440" tIns="45720" rIns="91440" bIns="45720">
              <a:prstTxWarp prst="textArchUp">
                <a:avLst/>
              </a:prstTxWarp>
              <a:spAutoFit/>
            </a:bodyPr>
            <a:lstStyle/>
            <a:p>
              <a:pPr algn="ctr"/>
              <a:r>
                <a:rPr lang="en-US" sz="5400" b="1" dirty="0" smtClean="0">
                  <a:ln w="12700">
                    <a:solidFill>
                      <a:srgbClr val="3366FF"/>
                    </a:solidFill>
                    <a:prstDash val="solid"/>
                  </a:ln>
                  <a:solidFill>
                    <a:srgbClr val="FFFFFF"/>
                  </a:solidFill>
                  <a:effectLst>
                    <a:outerShdw blurRad="41275" dist="20320" dir="1800000" algn="tl" rotWithShape="0">
                      <a:srgbClr val="000000">
                        <a:alpha val="40000"/>
                      </a:srgbClr>
                    </a:outerShdw>
                  </a:effectLst>
                </a:rPr>
                <a:t>Info &amp; Drafts</a:t>
              </a:r>
              <a:endParaRPr lang="en-US" sz="5400" b="1" cap="none" spc="0" dirty="0">
                <a:ln w="12700">
                  <a:solidFill>
                    <a:srgbClr val="3366FF"/>
                  </a:solidFill>
                  <a:prstDash val="solid"/>
                </a:ln>
                <a:solidFill>
                  <a:srgbClr val="FFFFFF"/>
                </a:solidFill>
                <a:effectLst>
                  <a:outerShdw blurRad="41275" dist="20320" dir="1800000" algn="tl" rotWithShape="0">
                    <a:srgbClr val="000000">
                      <a:alpha val="40000"/>
                    </a:srgbClr>
                  </a:outerShdw>
                </a:effectLst>
              </a:endParaRPr>
            </a:p>
          </p:txBody>
        </p:sp>
      </p:grpSp>
      <p:grpSp>
        <p:nvGrpSpPr>
          <p:cNvPr id="30" name="Group 29"/>
          <p:cNvGrpSpPr/>
          <p:nvPr/>
        </p:nvGrpSpPr>
        <p:grpSpPr>
          <a:xfrm rot="10800000">
            <a:off x="2590801" y="3428999"/>
            <a:ext cx="3733800" cy="3124200"/>
            <a:chOff x="1219200" y="685800"/>
            <a:chExt cx="2819400" cy="3124200"/>
          </a:xfrm>
        </p:grpSpPr>
        <p:sp>
          <p:nvSpPr>
            <p:cNvPr id="31" name="Circular Arrow 30"/>
            <p:cNvSpPr/>
            <p:nvPr/>
          </p:nvSpPr>
          <p:spPr>
            <a:xfrm>
              <a:off x="1219200" y="685800"/>
              <a:ext cx="2819400" cy="3124200"/>
            </a:xfrm>
            <a:prstGeom prst="circularArrow">
              <a:avLst>
                <a:gd name="adj1" fmla="val 19476"/>
                <a:gd name="adj2" fmla="val 1142319"/>
                <a:gd name="adj3" fmla="val 20457679"/>
                <a:gd name="adj4" fmla="val 10800000"/>
                <a:gd name="adj5" fmla="val 21942"/>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66FF"/>
                </a:solidFill>
              </a:endParaRPr>
            </a:p>
          </p:txBody>
        </p:sp>
        <p:sp>
          <p:nvSpPr>
            <p:cNvPr id="32" name="Rectangle 31"/>
            <p:cNvSpPr/>
            <p:nvPr/>
          </p:nvSpPr>
          <p:spPr>
            <a:xfrm>
              <a:off x="1909665" y="1371600"/>
              <a:ext cx="1496008" cy="1371600"/>
            </a:xfrm>
            <a:prstGeom prst="rect">
              <a:avLst/>
            </a:prstGeom>
            <a:noFill/>
          </p:spPr>
          <p:txBody>
            <a:bodyPr wrap="none" lIns="91440" tIns="45720" rIns="91440" bIns="45720">
              <a:prstTxWarp prst="textArchUp">
                <a:avLst/>
              </a:prstTxWarp>
              <a:spAutoFit/>
            </a:bodyPr>
            <a:lstStyle/>
            <a:p>
              <a:pPr algn="ctr"/>
              <a:r>
                <a:rPr lang="en-US" sz="5400" b="1" cap="none" spc="0" dirty="0" smtClean="0">
                  <a:ln w="12700">
                    <a:solidFill>
                      <a:srgbClr val="3366FF"/>
                    </a:solidFill>
                    <a:prstDash val="solid"/>
                  </a:ln>
                  <a:solidFill>
                    <a:srgbClr val="FFFFFF"/>
                  </a:solidFill>
                  <a:effectLst>
                    <a:outerShdw blurRad="41275" dist="20320" dir="1800000" algn="tl" rotWithShape="0">
                      <a:srgbClr val="000000">
                        <a:alpha val="40000"/>
                      </a:srgbClr>
                    </a:outerShdw>
                  </a:effectLst>
                </a:rPr>
                <a:t>Feedback </a:t>
              </a:r>
              <a:endParaRPr lang="en-US" sz="5400" b="1" cap="none" spc="0" dirty="0">
                <a:ln w="12700">
                  <a:solidFill>
                    <a:srgbClr val="3366FF"/>
                  </a:solidFill>
                  <a:prstDash val="solid"/>
                </a:ln>
                <a:solidFill>
                  <a:srgbClr val="FFFFFF"/>
                </a:solidFill>
                <a:effectLst>
                  <a:outerShdw blurRad="41275" dist="20320" dir="1800000" algn="tl" rotWithShape="0">
                    <a:srgbClr val="000000">
                      <a:alpha val="40000"/>
                    </a:srgbClr>
                  </a:outerShdw>
                </a:effectLst>
              </a:endParaRPr>
            </a:p>
          </p:txBody>
        </p:sp>
      </p:grpSp>
      <p:pic>
        <p:nvPicPr>
          <p:cNvPr id="34" name="Picture 33"/>
          <p:cNvPicPr/>
          <p:nvPr/>
        </p:nvPicPr>
        <p:blipFill>
          <a:blip r:embed="rId2">
            <a:extLst>
              <a:ext uri="{28A0092B-C50C-407E-A947-70E740481C1C}">
                <a14:useLocalDpi xmlns:a14="http://schemas.microsoft.com/office/drawing/2010/main"/>
              </a:ext>
            </a:extLst>
          </a:blip>
          <a:srcRect/>
          <a:stretch>
            <a:fillRect/>
          </a:stretch>
        </p:blipFill>
        <p:spPr bwMode="auto">
          <a:xfrm>
            <a:off x="990600" y="4190999"/>
            <a:ext cx="990600" cy="990600"/>
          </a:xfrm>
          <a:prstGeom prst="rect">
            <a:avLst/>
          </a:prstGeom>
          <a:noFill/>
          <a:ln>
            <a:noFill/>
          </a:ln>
        </p:spPr>
      </p:pic>
      <p:pic>
        <p:nvPicPr>
          <p:cNvPr id="35" name="Picture 34"/>
          <p:cNvPicPr/>
          <p:nvPr/>
        </p:nvPicPr>
        <p:blipFill>
          <a:blip r:embed="rId2">
            <a:extLst>
              <a:ext uri="{28A0092B-C50C-407E-A947-70E740481C1C}">
                <a14:useLocalDpi xmlns:a14="http://schemas.microsoft.com/office/drawing/2010/main"/>
              </a:ext>
            </a:extLst>
          </a:blip>
          <a:srcRect/>
          <a:stretch>
            <a:fillRect/>
          </a:stretch>
        </p:blipFill>
        <p:spPr bwMode="auto">
          <a:xfrm>
            <a:off x="7086600" y="3428999"/>
            <a:ext cx="990600" cy="990600"/>
          </a:xfrm>
          <a:prstGeom prst="rect">
            <a:avLst/>
          </a:prstGeom>
          <a:noFill/>
          <a:ln>
            <a:noFill/>
          </a:ln>
        </p:spPr>
      </p:pic>
      <p:pic>
        <p:nvPicPr>
          <p:cNvPr id="36" name="Picture 35"/>
          <p:cNvPicPr/>
          <p:nvPr/>
        </p:nvPicPr>
        <p:blipFill>
          <a:blip r:embed="rId2">
            <a:extLst>
              <a:ext uri="{28A0092B-C50C-407E-A947-70E740481C1C}">
                <a14:useLocalDpi xmlns:a14="http://schemas.microsoft.com/office/drawing/2010/main"/>
              </a:ext>
            </a:extLst>
          </a:blip>
          <a:srcRect/>
          <a:stretch>
            <a:fillRect/>
          </a:stretch>
        </p:blipFill>
        <p:spPr bwMode="auto">
          <a:xfrm>
            <a:off x="6248400" y="3505199"/>
            <a:ext cx="990600" cy="990600"/>
          </a:xfrm>
          <a:prstGeom prst="rect">
            <a:avLst/>
          </a:prstGeom>
          <a:noFill/>
          <a:ln>
            <a:noFill/>
          </a:ln>
        </p:spPr>
      </p:pic>
      <p:pic>
        <p:nvPicPr>
          <p:cNvPr id="37" name="Picture 36"/>
          <p:cNvPicPr/>
          <p:nvPr/>
        </p:nvPicPr>
        <p:blipFill>
          <a:blip r:embed="rId2">
            <a:extLst>
              <a:ext uri="{28A0092B-C50C-407E-A947-70E740481C1C}">
                <a14:useLocalDpi xmlns:a14="http://schemas.microsoft.com/office/drawing/2010/main"/>
              </a:ext>
            </a:extLst>
          </a:blip>
          <a:srcRect/>
          <a:stretch>
            <a:fillRect/>
          </a:stretch>
        </p:blipFill>
        <p:spPr bwMode="auto">
          <a:xfrm>
            <a:off x="6781800" y="3047999"/>
            <a:ext cx="990600" cy="990600"/>
          </a:xfrm>
          <a:prstGeom prst="rect">
            <a:avLst/>
          </a:prstGeom>
          <a:noFill/>
          <a:ln>
            <a:noFill/>
          </a:ln>
        </p:spPr>
      </p:pic>
      <p:pic>
        <p:nvPicPr>
          <p:cNvPr id="38" name="Picture 37"/>
          <p:cNvPicPr/>
          <p:nvPr/>
        </p:nvPicPr>
        <p:blipFill>
          <a:blip r:embed="rId2">
            <a:extLst>
              <a:ext uri="{28A0092B-C50C-407E-A947-70E740481C1C}">
                <a14:useLocalDpi xmlns:a14="http://schemas.microsoft.com/office/drawing/2010/main"/>
              </a:ext>
            </a:extLst>
          </a:blip>
          <a:srcRect/>
          <a:stretch>
            <a:fillRect/>
          </a:stretch>
        </p:blipFill>
        <p:spPr bwMode="auto">
          <a:xfrm>
            <a:off x="7543800" y="3809999"/>
            <a:ext cx="990600" cy="990600"/>
          </a:xfrm>
          <a:prstGeom prst="rect">
            <a:avLst/>
          </a:prstGeom>
          <a:noFill/>
          <a:ln>
            <a:noFill/>
          </a:ln>
        </p:spPr>
      </p:pic>
      <p:pic>
        <p:nvPicPr>
          <p:cNvPr id="39" name="Picture 38"/>
          <p:cNvPicPr/>
          <p:nvPr/>
        </p:nvPicPr>
        <p:blipFill>
          <a:blip r:embed="rId2">
            <a:extLst>
              <a:ext uri="{28A0092B-C50C-407E-A947-70E740481C1C}">
                <a14:useLocalDpi xmlns:a14="http://schemas.microsoft.com/office/drawing/2010/main"/>
              </a:ext>
            </a:extLst>
          </a:blip>
          <a:srcRect/>
          <a:stretch>
            <a:fillRect/>
          </a:stretch>
        </p:blipFill>
        <p:spPr bwMode="auto">
          <a:xfrm>
            <a:off x="6934200" y="4038599"/>
            <a:ext cx="990600" cy="990600"/>
          </a:xfrm>
          <a:prstGeom prst="rect">
            <a:avLst/>
          </a:prstGeom>
          <a:noFill/>
          <a:ln>
            <a:noFill/>
          </a:ln>
        </p:spPr>
      </p:pic>
      <p:pic>
        <p:nvPicPr>
          <p:cNvPr id="40" name="Picture 39"/>
          <p:cNvPicPr/>
          <p:nvPr/>
        </p:nvPicPr>
        <p:blipFill>
          <a:blip r:embed="rId2">
            <a:extLst>
              <a:ext uri="{28A0092B-C50C-407E-A947-70E740481C1C}">
                <a14:useLocalDpi xmlns:a14="http://schemas.microsoft.com/office/drawing/2010/main"/>
              </a:ext>
            </a:extLst>
          </a:blip>
          <a:srcRect/>
          <a:stretch>
            <a:fillRect/>
          </a:stretch>
        </p:blipFill>
        <p:spPr bwMode="auto">
          <a:xfrm>
            <a:off x="6477000" y="4038599"/>
            <a:ext cx="990600" cy="990600"/>
          </a:xfrm>
          <a:prstGeom prst="rect">
            <a:avLst/>
          </a:prstGeom>
          <a:noFill/>
          <a:ln>
            <a:noFill/>
          </a:ln>
        </p:spPr>
      </p:pic>
      <p:pic>
        <p:nvPicPr>
          <p:cNvPr id="41" name="Picture 40"/>
          <p:cNvPicPr/>
          <p:nvPr/>
        </p:nvPicPr>
        <p:blipFill>
          <a:blip r:embed="rId2">
            <a:extLst>
              <a:ext uri="{28A0092B-C50C-407E-A947-70E740481C1C}">
                <a14:useLocalDpi xmlns:a14="http://schemas.microsoft.com/office/drawing/2010/main"/>
              </a:ext>
            </a:extLst>
          </a:blip>
          <a:srcRect/>
          <a:stretch>
            <a:fillRect/>
          </a:stretch>
        </p:blipFill>
        <p:spPr bwMode="auto">
          <a:xfrm>
            <a:off x="7772400" y="4038599"/>
            <a:ext cx="990600" cy="990600"/>
          </a:xfrm>
          <a:prstGeom prst="rect">
            <a:avLst/>
          </a:prstGeom>
          <a:noFill/>
          <a:ln>
            <a:noFill/>
          </a:ln>
        </p:spPr>
      </p:pic>
      <p:pic>
        <p:nvPicPr>
          <p:cNvPr id="42" name="Picture 41"/>
          <p:cNvPicPr/>
          <p:nvPr/>
        </p:nvPicPr>
        <p:blipFill>
          <a:blip r:embed="rId2">
            <a:extLst>
              <a:ext uri="{28A0092B-C50C-407E-A947-70E740481C1C}">
                <a14:useLocalDpi xmlns:a14="http://schemas.microsoft.com/office/drawing/2010/main"/>
              </a:ext>
            </a:extLst>
          </a:blip>
          <a:srcRect/>
          <a:stretch>
            <a:fillRect/>
          </a:stretch>
        </p:blipFill>
        <p:spPr bwMode="auto">
          <a:xfrm>
            <a:off x="7543800" y="4571999"/>
            <a:ext cx="990600" cy="990600"/>
          </a:xfrm>
          <a:prstGeom prst="rect">
            <a:avLst/>
          </a:prstGeom>
          <a:noFill/>
          <a:ln>
            <a:noFill/>
          </a:ln>
        </p:spPr>
      </p:pic>
      <p:pic>
        <p:nvPicPr>
          <p:cNvPr id="43" name="Picture 42"/>
          <p:cNvPicPr/>
          <p:nvPr/>
        </p:nvPicPr>
        <p:blipFill>
          <a:blip r:embed="rId2">
            <a:extLst>
              <a:ext uri="{28A0092B-C50C-407E-A947-70E740481C1C}">
                <a14:useLocalDpi xmlns:a14="http://schemas.microsoft.com/office/drawing/2010/main"/>
              </a:ext>
            </a:extLst>
          </a:blip>
          <a:srcRect/>
          <a:stretch>
            <a:fillRect/>
          </a:stretch>
        </p:blipFill>
        <p:spPr bwMode="auto">
          <a:xfrm>
            <a:off x="6934200" y="4571999"/>
            <a:ext cx="990600" cy="990600"/>
          </a:xfrm>
          <a:prstGeom prst="rect">
            <a:avLst/>
          </a:prstGeom>
          <a:noFill/>
          <a:ln>
            <a:noFill/>
          </a:ln>
        </p:spPr>
      </p:pic>
      <p:pic>
        <p:nvPicPr>
          <p:cNvPr id="44" name="Picture 43"/>
          <p:cNvPicPr/>
          <p:nvPr/>
        </p:nvPicPr>
        <p:blipFill>
          <a:blip r:embed="rId2">
            <a:extLst>
              <a:ext uri="{28A0092B-C50C-407E-A947-70E740481C1C}">
                <a14:useLocalDpi xmlns:a14="http://schemas.microsoft.com/office/drawing/2010/main"/>
              </a:ext>
            </a:extLst>
          </a:blip>
          <a:srcRect/>
          <a:stretch>
            <a:fillRect/>
          </a:stretch>
        </p:blipFill>
        <p:spPr bwMode="auto">
          <a:xfrm>
            <a:off x="6400800" y="4724399"/>
            <a:ext cx="990600" cy="990600"/>
          </a:xfrm>
          <a:prstGeom prst="rect">
            <a:avLst/>
          </a:prstGeom>
          <a:noFill/>
          <a:ln>
            <a:noFill/>
          </a:ln>
        </p:spPr>
      </p:pic>
      <p:pic>
        <p:nvPicPr>
          <p:cNvPr id="45" name="Picture 44"/>
          <p:cNvPicPr/>
          <p:nvPr/>
        </p:nvPicPr>
        <p:blipFill>
          <a:blip r:embed="rId2">
            <a:extLst>
              <a:ext uri="{28A0092B-C50C-407E-A947-70E740481C1C}">
                <a14:useLocalDpi xmlns:a14="http://schemas.microsoft.com/office/drawing/2010/main"/>
              </a:ext>
            </a:extLst>
          </a:blip>
          <a:srcRect/>
          <a:stretch>
            <a:fillRect/>
          </a:stretch>
        </p:blipFill>
        <p:spPr bwMode="auto">
          <a:xfrm>
            <a:off x="5867400" y="4267199"/>
            <a:ext cx="990600" cy="990600"/>
          </a:xfrm>
          <a:prstGeom prst="rect">
            <a:avLst/>
          </a:prstGeom>
          <a:noFill/>
          <a:ln>
            <a:noFill/>
          </a:ln>
        </p:spPr>
      </p:pic>
      <p:pic>
        <p:nvPicPr>
          <p:cNvPr id="46" name="Picture 45"/>
          <p:cNvPicPr/>
          <p:nvPr/>
        </p:nvPicPr>
        <p:blipFill>
          <a:blip r:embed="rId2">
            <a:extLst>
              <a:ext uri="{28A0092B-C50C-407E-A947-70E740481C1C}">
                <a14:useLocalDpi xmlns:a14="http://schemas.microsoft.com/office/drawing/2010/main"/>
              </a:ext>
            </a:extLst>
          </a:blip>
          <a:srcRect/>
          <a:stretch>
            <a:fillRect/>
          </a:stretch>
        </p:blipFill>
        <p:spPr bwMode="auto">
          <a:xfrm>
            <a:off x="7696200" y="3352799"/>
            <a:ext cx="990600" cy="990600"/>
          </a:xfrm>
          <a:prstGeom prst="rect">
            <a:avLst/>
          </a:prstGeom>
          <a:noFill/>
          <a:ln>
            <a:noFill/>
          </a:ln>
        </p:spPr>
      </p:pic>
      <p:sp>
        <p:nvSpPr>
          <p:cNvPr id="47" name="TextBox 46"/>
          <p:cNvSpPr txBox="1"/>
          <p:nvPr/>
        </p:nvSpPr>
        <p:spPr>
          <a:xfrm>
            <a:off x="772437" y="5475981"/>
            <a:ext cx="1986441" cy="1077218"/>
          </a:xfrm>
          <a:prstGeom prst="rect">
            <a:avLst/>
          </a:prstGeom>
          <a:noFill/>
        </p:spPr>
        <p:txBody>
          <a:bodyPr wrap="none" rtlCol="0">
            <a:spAutoFit/>
          </a:bodyPr>
          <a:lstStyle/>
          <a:p>
            <a:pPr algn="ctr"/>
            <a:r>
              <a:rPr lang="en-US" sz="3200" dirty="0" smtClean="0">
                <a:solidFill>
                  <a:srgbClr val="3366FF"/>
                </a:solidFill>
                <a:latin typeface="+mj-lt"/>
              </a:rPr>
              <a:t>…powered </a:t>
            </a:r>
          </a:p>
          <a:p>
            <a:pPr algn="ctr"/>
            <a:r>
              <a:rPr lang="en-US" sz="3200" dirty="0" smtClean="0">
                <a:solidFill>
                  <a:srgbClr val="3366FF"/>
                </a:solidFill>
                <a:latin typeface="+mj-lt"/>
              </a:rPr>
              <a:t>by Data</a:t>
            </a:r>
            <a:endParaRPr lang="en-US" sz="3200" dirty="0">
              <a:solidFill>
                <a:srgbClr val="3366FF"/>
              </a:solidFill>
              <a:latin typeface="+mj-lt"/>
            </a:endParaRPr>
          </a:p>
        </p:txBody>
      </p:sp>
      <p:pic>
        <p:nvPicPr>
          <p:cNvPr id="48" name="Picture 47"/>
          <p:cNvPicPr/>
          <p:nvPr/>
        </p:nvPicPr>
        <p:blipFill>
          <a:blip r:embed="rId2">
            <a:extLst>
              <a:ext uri="{28A0092B-C50C-407E-A947-70E740481C1C}">
                <a14:useLocalDpi xmlns:a14="http://schemas.microsoft.com/office/drawing/2010/main"/>
              </a:ext>
            </a:extLst>
          </a:blip>
          <a:srcRect/>
          <a:stretch>
            <a:fillRect/>
          </a:stretch>
        </p:blipFill>
        <p:spPr bwMode="auto">
          <a:xfrm>
            <a:off x="3886200" y="1752599"/>
            <a:ext cx="990600" cy="990600"/>
          </a:xfrm>
          <a:prstGeom prst="rect">
            <a:avLst/>
          </a:prstGeom>
          <a:noFill/>
          <a:ln>
            <a:noFill/>
          </a:ln>
        </p:spPr>
      </p:pic>
      <p:sp>
        <p:nvSpPr>
          <p:cNvPr id="49" name="TextBox 48"/>
          <p:cNvSpPr txBox="1"/>
          <p:nvPr/>
        </p:nvSpPr>
        <p:spPr>
          <a:xfrm>
            <a:off x="2527052" y="1371600"/>
            <a:ext cx="4178548" cy="584776"/>
          </a:xfrm>
          <a:prstGeom prst="rect">
            <a:avLst/>
          </a:prstGeom>
          <a:noFill/>
        </p:spPr>
        <p:txBody>
          <a:bodyPr wrap="none" rtlCol="0">
            <a:spAutoFit/>
          </a:bodyPr>
          <a:lstStyle/>
          <a:p>
            <a:pPr algn="ctr"/>
            <a:r>
              <a:rPr lang="en-US" sz="3200" dirty="0" smtClean="0">
                <a:solidFill>
                  <a:srgbClr val="3366FF"/>
                </a:solidFill>
                <a:latin typeface="+mj-lt"/>
              </a:rPr>
              <a:t>Effective Messenger(s)</a:t>
            </a:r>
            <a:endParaRPr lang="en-US" sz="3200" dirty="0">
              <a:solidFill>
                <a:srgbClr val="3366FF"/>
              </a:solidFill>
              <a:latin typeface="+mj-lt"/>
            </a:endParaRPr>
          </a:p>
        </p:txBody>
      </p:sp>
      <p:sp>
        <p:nvSpPr>
          <p:cNvPr id="52" name="TextBox 51"/>
          <p:cNvSpPr txBox="1"/>
          <p:nvPr/>
        </p:nvSpPr>
        <p:spPr>
          <a:xfrm>
            <a:off x="2879199" y="6273224"/>
            <a:ext cx="3754153" cy="584776"/>
          </a:xfrm>
          <a:prstGeom prst="rect">
            <a:avLst/>
          </a:prstGeom>
          <a:noFill/>
        </p:spPr>
        <p:txBody>
          <a:bodyPr wrap="none" rtlCol="0">
            <a:spAutoFit/>
          </a:bodyPr>
          <a:lstStyle/>
          <a:p>
            <a:pPr algn="ctr"/>
            <a:r>
              <a:rPr lang="en-US" sz="3200" dirty="0" smtClean="0">
                <a:solidFill>
                  <a:srgbClr val="3366FF"/>
                </a:solidFill>
                <a:latin typeface="+mj-lt"/>
              </a:rPr>
              <a:t>Effective Leadership</a:t>
            </a:r>
            <a:endParaRPr lang="en-US" sz="3200" dirty="0">
              <a:solidFill>
                <a:srgbClr val="3366FF"/>
              </a:solidFill>
              <a:latin typeface="+mj-lt"/>
            </a:endParaRPr>
          </a:p>
        </p:txBody>
      </p:sp>
      <p:pic>
        <p:nvPicPr>
          <p:cNvPr id="53" name="Picture 52"/>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333309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500"/>
                                        <p:tgtEl>
                                          <p:spTgt spid="5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anim calcmode="lin" valueType="num">
                                      <p:cBhvr>
                                        <p:cTn id="71" dur="500" fill="hold"/>
                                        <p:tgtEl>
                                          <p:spTgt spid="50"/>
                                        </p:tgtEl>
                                        <p:attrNameLst>
                                          <p:attrName>ppt_w</p:attrName>
                                        </p:attrNameLst>
                                      </p:cBhvr>
                                      <p:tavLst>
                                        <p:tav tm="0">
                                          <p:val>
                                            <p:fltVal val="0"/>
                                          </p:val>
                                        </p:tav>
                                        <p:tav tm="100000">
                                          <p:val>
                                            <p:strVal val="#ppt_w"/>
                                          </p:val>
                                        </p:tav>
                                      </p:tavLst>
                                    </p:anim>
                                    <p:anim calcmode="lin" valueType="num">
                                      <p:cBhvr>
                                        <p:cTn id="72" dur="500" fill="hold"/>
                                        <p:tgtEl>
                                          <p:spTgt spid="50"/>
                                        </p:tgtEl>
                                        <p:attrNameLst>
                                          <p:attrName>ppt_h</p:attrName>
                                        </p:attrNameLst>
                                      </p:cBhvr>
                                      <p:tavLst>
                                        <p:tav tm="0">
                                          <p:val>
                                            <p:fltVal val="0"/>
                                          </p:val>
                                        </p:tav>
                                        <p:tav tm="100000">
                                          <p:val>
                                            <p:strVal val="#ppt_h"/>
                                          </p:val>
                                        </p:tav>
                                      </p:tavLst>
                                    </p:anim>
                                    <p:animEffect transition="in" filter="fade">
                                      <p:cBhvr>
                                        <p:cTn id="7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0" grpId="0" animBg="1"/>
      <p:bldP spid="21" grpId="0"/>
      <p:bldP spid="22" grpId="0"/>
      <p:bldP spid="47" grpId="0"/>
      <p:bldP spid="49" grpId="0"/>
      <p:bldP spid="5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83" name="AutoShape 7"/>
          <p:cNvSpPr>
            <a:spLocks noChangeArrowheads="1"/>
          </p:cNvSpPr>
          <p:nvPr/>
        </p:nvSpPr>
        <p:spPr bwMode="auto">
          <a:xfrm>
            <a:off x="2514600" y="2133600"/>
            <a:ext cx="4724400" cy="4308475"/>
          </a:xfrm>
          <a:prstGeom prst="triangle">
            <a:avLst>
              <a:gd name="adj" fmla="val 50000"/>
            </a:avLst>
          </a:prstGeom>
          <a:solidFill>
            <a:srgbClr val="00CC66"/>
          </a:solidFill>
          <a:ln w="9525">
            <a:solidFill>
              <a:schemeClr val="tx1"/>
            </a:solidFill>
            <a:miter lim="800000"/>
            <a:headEnd/>
            <a:tailEnd/>
          </a:ln>
        </p:spPr>
        <p:txBody>
          <a:bodyPr wrap="none" anchor="ctr">
            <a:prstTxWarp prst="textNoShape">
              <a:avLst/>
            </a:prstTxWarp>
          </a:bodyPr>
          <a:lstStyle/>
          <a:p>
            <a:endParaRPr lang="en-US"/>
          </a:p>
        </p:txBody>
      </p:sp>
      <p:sp>
        <p:nvSpPr>
          <p:cNvPr id="97282" name="Rectangle 2"/>
          <p:cNvSpPr>
            <a:spLocks noGrp="1" noChangeArrowheads="1"/>
          </p:cNvSpPr>
          <p:nvPr>
            <p:ph type="title"/>
          </p:nvPr>
        </p:nvSpPr>
        <p:spPr>
          <a:xfrm>
            <a:off x="457200" y="304800"/>
            <a:ext cx="2895600" cy="1219200"/>
          </a:xfrm>
          <a:solidFill>
            <a:schemeClr val="accent2"/>
          </a:solidFill>
        </p:spPr>
        <p:txBody>
          <a:bodyPr/>
          <a:lstStyle/>
          <a:p>
            <a:r>
              <a:rPr lang="en-US" sz="4000" b="1">
                <a:solidFill>
                  <a:schemeClr val="bg1"/>
                </a:solidFill>
                <a:ea typeface="ＭＳ Ｐゴシック" pitchFamily="-108" charset="-128"/>
                <a:cs typeface="ＭＳ Ｐゴシック" pitchFamily="-108" charset="-128"/>
              </a:rPr>
              <a:t>80% Rule</a:t>
            </a:r>
          </a:p>
        </p:txBody>
      </p:sp>
      <p:sp>
        <p:nvSpPr>
          <p:cNvPr id="97283" name="Rectangle 3"/>
          <p:cNvSpPr>
            <a:spLocks noChangeArrowheads="1"/>
          </p:cNvSpPr>
          <p:nvPr/>
        </p:nvSpPr>
        <p:spPr bwMode="auto">
          <a:xfrm>
            <a:off x="0" y="171450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536584" name="AutoShape 8"/>
          <p:cNvSpPr>
            <a:spLocks noChangeArrowheads="1"/>
          </p:cNvSpPr>
          <p:nvPr/>
        </p:nvSpPr>
        <p:spPr bwMode="auto">
          <a:xfrm>
            <a:off x="4286250" y="2092325"/>
            <a:ext cx="1181100" cy="1123950"/>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536585" name="AutoShape 9"/>
          <p:cNvSpPr>
            <a:spLocks noChangeArrowheads="1"/>
          </p:cNvSpPr>
          <p:nvPr/>
        </p:nvSpPr>
        <p:spPr bwMode="auto">
          <a:xfrm>
            <a:off x="4621213" y="2092325"/>
            <a:ext cx="522287" cy="500063"/>
          </a:xfrm>
          <a:prstGeom prst="triangle">
            <a:avLst>
              <a:gd name="adj" fmla="val 50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536587" name="AutoShape 11"/>
          <p:cNvSpPr>
            <a:spLocks/>
          </p:cNvSpPr>
          <p:nvPr/>
        </p:nvSpPr>
        <p:spPr bwMode="auto">
          <a:xfrm rot="-1359906">
            <a:off x="5410200" y="1828800"/>
            <a:ext cx="393700" cy="498475"/>
          </a:xfrm>
          <a:prstGeom prst="rightBrace">
            <a:avLst>
              <a:gd name="adj1" fmla="val 10551"/>
              <a:gd name="adj2" fmla="val 56769"/>
            </a:avLst>
          </a:prstGeom>
          <a:noFill/>
          <a:ln w="19050">
            <a:solidFill>
              <a:schemeClr val="tx1"/>
            </a:solidFill>
            <a:round/>
            <a:headEnd/>
            <a:tailEnd/>
          </a:ln>
        </p:spPr>
        <p:txBody>
          <a:bodyPr wrap="none" anchor="ctr">
            <a:prstTxWarp prst="textNoShape">
              <a:avLst/>
            </a:prstTxWarp>
          </a:bodyPr>
          <a:lstStyle/>
          <a:p>
            <a:endParaRPr lang="en-US"/>
          </a:p>
        </p:txBody>
      </p:sp>
      <p:sp>
        <p:nvSpPr>
          <p:cNvPr id="536588" name="AutoShape 12"/>
          <p:cNvSpPr>
            <a:spLocks/>
          </p:cNvSpPr>
          <p:nvPr/>
        </p:nvSpPr>
        <p:spPr bwMode="auto">
          <a:xfrm rot="-1676041">
            <a:off x="5335588" y="1984375"/>
            <a:ext cx="393700" cy="1185863"/>
          </a:xfrm>
          <a:prstGeom prst="rightBrace">
            <a:avLst>
              <a:gd name="adj1" fmla="val 25101"/>
              <a:gd name="adj2" fmla="val 83333"/>
            </a:avLst>
          </a:prstGeom>
          <a:noFill/>
          <a:ln w="19050">
            <a:solidFill>
              <a:schemeClr val="tx1"/>
            </a:solidFill>
            <a:round/>
            <a:headEnd/>
            <a:tailEnd/>
          </a:ln>
        </p:spPr>
        <p:txBody>
          <a:bodyPr wrap="none" anchor="ctr">
            <a:prstTxWarp prst="textNoShape">
              <a:avLst/>
            </a:prstTxWarp>
          </a:bodyPr>
          <a:lstStyle/>
          <a:p>
            <a:endParaRPr lang="en-US"/>
          </a:p>
        </p:txBody>
      </p:sp>
      <p:sp>
        <p:nvSpPr>
          <p:cNvPr id="536589" name="Text Box 13"/>
          <p:cNvSpPr txBox="1">
            <a:spLocks noChangeArrowheads="1"/>
          </p:cNvSpPr>
          <p:nvPr/>
        </p:nvSpPr>
        <p:spPr bwMode="auto">
          <a:xfrm>
            <a:off x="3400425" y="6089650"/>
            <a:ext cx="3051175" cy="457200"/>
          </a:xfrm>
          <a:prstGeom prst="rect">
            <a:avLst/>
          </a:prstGeom>
          <a:noFill/>
          <a:ln w="9525">
            <a:noFill/>
            <a:miter lim="800000"/>
            <a:headEnd/>
            <a:tailEnd/>
          </a:ln>
        </p:spPr>
        <p:txBody>
          <a:bodyPr>
            <a:prstTxWarp prst="textNoShape">
              <a:avLst/>
            </a:prstTxWarp>
            <a:spAutoFit/>
          </a:bodyPr>
          <a:lstStyle/>
          <a:p>
            <a:pPr algn="ctr" eaLnBrk="0" hangingPunct="0"/>
            <a:r>
              <a:rPr lang="en-US" sz="2400"/>
              <a:t>~80% of Staff</a:t>
            </a:r>
          </a:p>
        </p:txBody>
      </p:sp>
      <p:sp>
        <p:nvSpPr>
          <p:cNvPr id="536580" name="Text Box 4"/>
          <p:cNvSpPr txBox="1">
            <a:spLocks noChangeArrowheads="1"/>
          </p:cNvSpPr>
          <p:nvPr/>
        </p:nvSpPr>
        <p:spPr bwMode="auto">
          <a:xfrm>
            <a:off x="381000" y="2743200"/>
            <a:ext cx="3084513" cy="1749425"/>
          </a:xfrm>
          <a:prstGeom prst="rect">
            <a:avLst/>
          </a:prstGeom>
          <a:noFill/>
          <a:ln w="9525">
            <a:solidFill>
              <a:schemeClr val="tx2"/>
            </a:solidFill>
            <a:miter lim="800000"/>
            <a:headEnd/>
            <a:tailEnd/>
          </a:ln>
        </p:spPr>
        <p:txBody>
          <a:bodyPr>
            <a:prstTxWarp prst="textNoShape">
              <a:avLst/>
            </a:prstTxWarp>
            <a:spAutoFit/>
          </a:bodyPr>
          <a:lstStyle/>
          <a:p>
            <a:pPr eaLnBrk="0" hangingPunct="0"/>
            <a:r>
              <a:rPr lang="en-US" b="1" dirty="0">
                <a:solidFill>
                  <a:srgbClr val="00CC66"/>
                </a:solidFill>
              </a:rPr>
              <a:t>Primary Prevention</a:t>
            </a:r>
            <a:r>
              <a:rPr lang="en-US" dirty="0"/>
              <a:t>:</a:t>
            </a:r>
          </a:p>
          <a:p>
            <a:pPr eaLnBrk="0" hangingPunct="0"/>
            <a:r>
              <a:rPr lang="en-US" dirty="0"/>
              <a:t>Systems to support</a:t>
            </a:r>
          </a:p>
          <a:p>
            <a:pPr eaLnBrk="0" hangingPunct="0"/>
            <a:r>
              <a:rPr lang="en-US" i="1" dirty="0"/>
              <a:t>all</a:t>
            </a:r>
            <a:r>
              <a:rPr lang="en-US" dirty="0"/>
              <a:t> staff:</a:t>
            </a:r>
          </a:p>
          <a:p>
            <a:pPr eaLnBrk="0" hangingPunct="0">
              <a:buFontTx/>
              <a:buChar char="•"/>
            </a:pPr>
            <a:r>
              <a:rPr lang="en-US" dirty="0"/>
              <a:t>Professional development</a:t>
            </a:r>
          </a:p>
          <a:p>
            <a:pPr eaLnBrk="0" hangingPunct="0">
              <a:buFontTx/>
              <a:buChar char="•"/>
            </a:pPr>
            <a:r>
              <a:rPr lang="en-US" dirty="0"/>
              <a:t>Reinforcement </a:t>
            </a:r>
          </a:p>
          <a:p>
            <a:pPr eaLnBrk="0" hangingPunct="0">
              <a:buFontTx/>
              <a:buChar char="•"/>
            </a:pPr>
            <a:endParaRPr lang="en-US" dirty="0"/>
          </a:p>
        </p:txBody>
      </p:sp>
      <p:sp>
        <p:nvSpPr>
          <p:cNvPr id="536581" name="Text Box 5"/>
          <p:cNvSpPr txBox="1">
            <a:spLocks noChangeArrowheads="1"/>
          </p:cNvSpPr>
          <p:nvPr/>
        </p:nvSpPr>
        <p:spPr bwMode="auto">
          <a:xfrm>
            <a:off x="6248400" y="3429000"/>
            <a:ext cx="2689225" cy="2024063"/>
          </a:xfrm>
          <a:prstGeom prst="rect">
            <a:avLst/>
          </a:prstGeom>
          <a:noFill/>
          <a:ln w="9525">
            <a:solidFill>
              <a:schemeClr val="tx2"/>
            </a:solidFill>
            <a:miter lim="800000"/>
            <a:headEnd/>
            <a:tailEnd/>
          </a:ln>
        </p:spPr>
        <p:txBody>
          <a:bodyPr>
            <a:prstTxWarp prst="textNoShape">
              <a:avLst/>
            </a:prstTxWarp>
            <a:spAutoFit/>
          </a:bodyPr>
          <a:lstStyle/>
          <a:p>
            <a:pPr eaLnBrk="0" hangingPunct="0"/>
            <a:r>
              <a:rPr lang="en-US" b="1">
                <a:solidFill>
                  <a:srgbClr val="FFFF00"/>
                </a:solidFill>
              </a:rPr>
              <a:t>Secondary Prevention</a:t>
            </a:r>
            <a:r>
              <a:rPr lang="en-US"/>
              <a:t>:</a:t>
            </a:r>
          </a:p>
          <a:p>
            <a:pPr eaLnBrk="0" hangingPunct="0"/>
            <a:r>
              <a:rPr lang="en-US"/>
              <a:t>Specialized Group</a:t>
            </a:r>
          </a:p>
          <a:p>
            <a:pPr eaLnBrk="0" hangingPunct="0"/>
            <a:r>
              <a:rPr lang="en-US"/>
              <a:t>Systems for Staff who are “At-Risk”</a:t>
            </a:r>
          </a:p>
          <a:p>
            <a:pPr eaLnBrk="0" hangingPunct="0">
              <a:buFontTx/>
              <a:buChar char="•"/>
            </a:pPr>
            <a:r>
              <a:rPr lang="en-US"/>
              <a:t>Additional instruction</a:t>
            </a:r>
          </a:p>
          <a:p>
            <a:pPr eaLnBrk="0" hangingPunct="0">
              <a:buFontTx/>
              <a:buChar char="•"/>
            </a:pPr>
            <a:r>
              <a:rPr lang="en-US"/>
              <a:t>Increased support</a:t>
            </a:r>
          </a:p>
          <a:p>
            <a:pPr algn="ctr" eaLnBrk="0" hangingPunct="0"/>
            <a:endParaRPr lang="en-US"/>
          </a:p>
        </p:txBody>
      </p:sp>
      <p:sp>
        <p:nvSpPr>
          <p:cNvPr id="536582" name="Text Box 6"/>
          <p:cNvSpPr txBox="1">
            <a:spLocks noChangeArrowheads="1"/>
          </p:cNvSpPr>
          <p:nvPr/>
        </p:nvSpPr>
        <p:spPr bwMode="auto">
          <a:xfrm>
            <a:off x="6248400" y="1828800"/>
            <a:ext cx="2667000" cy="1474788"/>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b="1">
                <a:solidFill>
                  <a:srgbClr val="FF0000"/>
                </a:solidFill>
              </a:rPr>
              <a:t>Tertiary Prevention</a:t>
            </a:r>
            <a:r>
              <a:rPr lang="en-US">
                <a:solidFill>
                  <a:srgbClr val="FF0000"/>
                </a:solidFill>
              </a:rPr>
              <a:t>:</a:t>
            </a:r>
          </a:p>
          <a:p>
            <a:pPr algn="ctr" eaLnBrk="0" hangingPunct="0"/>
            <a:r>
              <a:rPr lang="en-US"/>
              <a:t>Specialized </a:t>
            </a:r>
          </a:p>
          <a:p>
            <a:pPr algn="ctr" eaLnBrk="0" hangingPunct="0"/>
            <a:r>
              <a:rPr lang="en-US"/>
              <a:t>Individualized</a:t>
            </a:r>
          </a:p>
          <a:p>
            <a:pPr algn="ctr" eaLnBrk="0" hangingPunct="0"/>
            <a:r>
              <a:rPr lang="en-US"/>
              <a:t>Systems for Staff with High-Risk Behavior</a:t>
            </a:r>
          </a:p>
        </p:txBody>
      </p:sp>
      <p:sp>
        <p:nvSpPr>
          <p:cNvPr id="536586" name="AutoShape 10"/>
          <p:cNvSpPr>
            <a:spLocks/>
          </p:cNvSpPr>
          <p:nvPr/>
        </p:nvSpPr>
        <p:spPr bwMode="auto">
          <a:xfrm rot="1672209">
            <a:off x="3048000" y="1752600"/>
            <a:ext cx="590550" cy="4648200"/>
          </a:xfrm>
          <a:prstGeom prst="leftBrace">
            <a:avLst>
              <a:gd name="adj1" fmla="val 65591"/>
              <a:gd name="adj2" fmla="val 50000"/>
            </a:avLst>
          </a:prstGeom>
          <a:noFill/>
          <a:ln w="19050">
            <a:solidFill>
              <a:schemeClr val="tx1"/>
            </a:solidFill>
            <a:round/>
            <a:headEnd/>
            <a:tailEnd/>
          </a:ln>
        </p:spPr>
        <p:txBody>
          <a:bodyPr wrap="none" anchor="ctr">
            <a:prstTxWarp prst="textNoShape">
              <a:avLst/>
            </a:prstTxWarp>
          </a:bodyPr>
          <a:lstStyle/>
          <a:p>
            <a:endParaRPr lang="en-US"/>
          </a:p>
        </p:txBody>
      </p:sp>
      <p:sp>
        <p:nvSpPr>
          <p:cNvPr id="536590" name="Text Box 14"/>
          <p:cNvSpPr txBox="1">
            <a:spLocks noChangeArrowheads="1"/>
          </p:cNvSpPr>
          <p:nvPr/>
        </p:nvSpPr>
        <p:spPr bwMode="auto">
          <a:xfrm>
            <a:off x="4356100" y="2903538"/>
            <a:ext cx="1082675" cy="396875"/>
          </a:xfrm>
          <a:prstGeom prst="rect">
            <a:avLst/>
          </a:prstGeom>
          <a:noFill/>
          <a:ln w="9525">
            <a:noFill/>
            <a:miter lim="800000"/>
            <a:headEnd/>
            <a:tailEnd/>
          </a:ln>
        </p:spPr>
        <p:txBody>
          <a:bodyPr>
            <a:prstTxWarp prst="textNoShape">
              <a:avLst/>
            </a:prstTxWarp>
            <a:spAutoFit/>
          </a:bodyPr>
          <a:lstStyle/>
          <a:p>
            <a:pPr algn="ctr" eaLnBrk="0" hangingPunct="0"/>
            <a:r>
              <a:rPr lang="en-US" sz="2000"/>
              <a:t>~15%</a:t>
            </a:r>
            <a:r>
              <a:rPr lang="en-US"/>
              <a:t> </a:t>
            </a:r>
          </a:p>
        </p:txBody>
      </p:sp>
      <p:sp>
        <p:nvSpPr>
          <p:cNvPr id="536591" name="Text Box 15"/>
          <p:cNvSpPr txBox="1">
            <a:spLocks noChangeArrowheads="1"/>
          </p:cNvSpPr>
          <p:nvPr/>
        </p:nvSpPr>
        <p:spPr bwMode="auto">
          <a:xfrm>
            <a:off x="4343400" y="2209800"/>
            <a:ext cx="1082675" cy="396875"/>
          </a:xfrm>
          <a:prstGeom prst="rect">
            <a:avLst/>
          </a:prstGeom>
          <a:noFill/>
          <a:ln w="9525">
            <a:noFill/>
            <a:miter lim="800000"/>
            <a:headEnd/>
            <a:tailEnd/>
          </a:ln>
        </p:spPr>
        <p:txBody>
          <a:bodyPr>
            <a:prstTxWarp prst="textNoShape">
              <a:avLst/>
            </a:prstTxWarp>
            <a:spAutoFit/>
          </a:bodyPr>
          <a:lstStyle/>
          <a:p>
            <a:pPr algn="ctr" eaLnBrk="0" hangingPunct="0"/>
            <a:r>
              <a:rPr lang="en-US" sz="2000" dirty="0"/>
              <a:t>~5%</a:t>
            </a:r>
            <a:r>
              <a:rPr lang="en-US" dirty="0"/>
              <a:t> </a:t>
            </a:r>
          </a:p>
        </p:txBody>
      </p:sp>
      <p:cxnSp>
        <p:nvCxnSpPr>
          <p:cNvPr id="536592" name="AutoShape 16"/>
          <p:cNvCxnSpPr>
            <a:cxnSpLocks noChangeShapeType="1"/>
            <a:stCxn id="536588" idx="1"/>
            <a:endCxn id="536581" idx="1"/>
          </p:cNvCxnSpPr>
          <p:nvPr/>
        </p:nvCxnSpPr>
        <p:spPr bwMode="auto">
          <a:xfrm>
            <a:off x="5897563" y="2828925"/>
            <a:ext cx="350837" cy="1612900"/>
          </a:xfrm>
          <a:prstGeom prst="curvedConnector3">
            <a:avLst>
              <a:gd name="adj1" fmla="val 61991"/>
            </a:avLst>
          </a:prstGeom>
          <a:noFill/>
          <a:ln w="9525">
            <a:solidFill>
              <a:schemeClr val="tx1"/>
            </a:solidFill>
            <a:round/>
            <a:headEnd/>
            <a:tailEnd/>
          </a:ln>
        </p:spPr>
      </p:cxnSp>
      <p:cxnSp>
        <p:nvCxnSpPr>
          <p:cNvPr id="536593" name="AutoShape 17"/>
          <p:cNvCxnSpPr>
            <a:cxnSpLocks noChangeShapeType="1"/>
            <a:stCxn id="536587" idx="1"/>
            <a:endCxn id="536582" idx="1"/>
          </p:cNvCxnSpPr>
          <p:nvPr/>
        </p:nvCxnSpPr>
        <p:spPr bwMode="auto">
          <a:xfrm>
            <a:off x="5810250" y="2028825"/>
            <a:ext cx="438150" cy="538163"/>
          </a:xfrm>
          <a:prstGeom prst="curvedConnector3">
            <a:avLst>
              <a:gd name="adj1" fmla="val 58333"/>
            </a:avLst>
          </a:prstGeom>
          <a:noFill/>
          <a:ln w="9525">
            <a:solidFill>
              <a:schemeClr val="tx1"/>
            </a:solidFill>
            <a:round/>
            <a:headEnd/>
            <a:tailEnd/>
          </a:ln>
        </p:spPr>
      </p:cxnSp>
      <p:sp>
        <p:nvSpPr>
          <p:cNvPr id="536595" name="Rectangle 19"/>
          <p:cNvSpPr>
            <a:spLocks noChangeArrowheads="1"/>
          </p:cNvSpPr>
          <p:nvPr/>
        </p:nvSpPr>
        <p:spPr bwMode="auto">
          <a:xfrm>
            <a:off x="2133600" y="3124200"/>
            <a:ext cx="5105400" cy="1752600"/>
          </a:xfrm>
          <a:prstGeom prst="rect">
            <a:avLst/>
          </a:prstGeom>
          <a:solidFill>
            <a:schemeClr val="accent2"/>
          </a:solidFill>
          <a:ln w="9525">
            <a:noFill/>
            <a:miter lim="800000"/>
            <a:headEnd/>
            <a:tailEnd/>
          </a:ln>
        </p:spPr>
        <p:txBody>
          <a:bodyPr anchor="ctr">
            <a:prstTxWarp prst="textNoShape">
              <a:avLst/>
            </a:prstTxWarp>
          </a:bodyPr>
          <a:lstStyle/>
          <a:p>
            <a:pPr algn="ctr"/>
            <a:r>
              <a:rPr lang="en-US" sz="4400">
                <a:solidFill>
                  <a:schemeClr val="bg1"/>
                </a:solidFill>
              </a:rPr>
              <a:t>Apply the triangle to adult behavior!</a:t>
            </a:r>
          </a:p>
        </p:txBody>
      </p:sp>
      <p:pic>
        <p:nvPicPr>
          <p:cNvPr id="19" name="Picture 18"/>
          <p:cNvPicPr>
            <a:picLocks noChangeAspect="1"/>
          </p:cNvPicPr>
          <p:nvPr/>
        </p:nvPicPr>
        <p:blipFill>
          <a:blip r:embed="rId3"/>
          <a:stretch>
            <a:fillRect/>
          </a:stretch>
        </p:blipFill>
        <p:spPr>
          <a:xfrm>
            <a:off x="0" y="914400"/>
            <a:ext cx="914400" cy="914400"/>
          </a:xfrm>
          <a:prstGeom prst="rect">
            <a:avLst/>
          </a:prstGeom>
        </p:spPr>
      </p:pic>
    </p:spTree>
    <p:extLst>
      <p:ext uri="{BB962C8B-B14F-4D97-AF65-F5344CB8AC3E}">
        <p14:creationId xmlns:p14="http://schemas.microsoft.com/office/powerpoint/2010/main" val="1240699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536595"/>
                                        </p:tgtEl>
                                        <p:attrNameLst>
                                          <p:attrName>ppt_w</p:attrName>
                                        </p:attrNameLst>
                                      </p:cBhvr>
                                      <p:tavLst>
                                        <p:tav tm="0">
                                          <p:val>
                                            <p:strVal val="ppt_w"/>
                                          </p:val>
                                        </p:tav>
                                        <p:tav tm="100000">
                                          <p:val>
                                            <p:strVal val="ppt_w*0.70"/>
                                          </p:val>
                                        </p:tav>
                                      </p:tavLst>
                                    </p:anim>
                                    <p:anim calcmode="lin" valueType="num">
                                      <p:cBhvr>
                                        <p:cTn id="7" dur="1000"/>
                                        <p:tgtEl>
                                          <p:spTgt spid="536595"/>
                                        </p:tgtEl>
                                        <p:attrNameLst>
                                          <p:attrName>ppt_h</p:attrName>
                                        </p:attrNameLst>
                                      </p:cBhvr>
                                      <p:tavLst>
                                        <p:tav tm="0">
                                          <p:val>
                                            <p:strVal val="ppt_h"/>
                                          </p:val>
                                        </p:tav>
                                        <p:tav tm="100000">
                                          <p:val>
                                            <p:strVal val="ppt_h"/>
                                          </p:val>
                                        </p:tav>
                                      </p:tavLst>
                                    </p:anim>
                                    <p:animEffect transition="out" filter="fade">
                                      <p:cBhvr>
                                        <p:cTn id="8" dur="1000"/>
                                        <p:tgtEl>
                                          <p:spTgt spid="536595"/>
                                        </p:tgtEl>
                                      </p:cBhvr>
                                    </p:animEffect>
                                    <p:set>
                                      <p:cBhvr>
                                        <p:cTn id="9" dur="1" fill="hold">
                                          <p:stCondLst>
                                            <p:cond delay="999"/>
                                          </p:stCondLst>
                                        </p:cTn>
                                        <p:tgtEl>
                                          <p:spTgt spid="5365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9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000"/>
          </a:solidFill>
        </p:spPr>
        <p:txBody>
          <a:bodyPr/>
          <a:lstStyle/>
          <a:p>
            <a:r>
              <a:rPr lang="en-US" dirty="0" smtClean="0">
                <a:solidFill>
                  <a:srgbClr val="FFFFFF"/>
                </a:solidFill>
              </a:rPr>
              <a:t>Embedded Professional Development</a:t>
            </a:r>
            <a:endParaRPr lang="en-US" dirty="0">
              <a:solidFill>
                <a:srgbClr val="FFFFFF"/>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34168775"/>
              </p:ext>
            </p:extLst>
          </p:nvPr>
        </p:nvGraphicFramePr>
        <p:xfrm>
          <a:off x="457200" y="1905000"/>
          <a:ext cx="8686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0" y="609600"/>
            <a:ext cx="914400" cy="914400"/>
          </a:xfrm>
          <a:prstGeom prst="rect">
            <a:avLst/>
          </a:prstGeom>
        </p:spPr>
      </p:pic>
    </p:spTree>
    <p:extLst>
      <p:ext uri="{BB962C8B-B14F-4D97-AF65-F5344CB8AC3E}">
        <p14:creationId xmlns:p14="http://schemas.microsoft.com/office/powerpoint/2010/main" val="2007014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1447800"/>
            <a:ext cx="8153400" cy="4742284"/>
          </a:xfrm>
          <a:prstGeom prst="rect">
            <a:avLst/>
          </a:prstGeom>
        </p:spPr>
      </p:pic>
      <p:sp>
        <p:nvSpPr>
          <p:cNvPr id="2" name="Title 1"/>
          <p:cNvSpPr>
            <a:spLocks noGrp="1"/>
          </p:cNvSpPr>
          <p:nvPr>
            <p:ph type="title"/>
          </p:nvPr>
        </p:nvSpPr>
        <p:spPr>
          <a:solidFill>
            <a:srgbClr val="008000"/>
          </a:solidFill>
        </p:spPr>
        <p:txBody>
          <a:bodyPr/>
          <a:lstStyle/>
          <a:p>
            <a:r>
              <a:rPr lang="en-US" dirty="0" smtClean="0">
                <a:solidFill>
                  <a:srgbClr val="FFFFFF"/>
                </a:solidFill>
              </a:rPr>
              <a:t>Staff Recognition</a:t>
            </a:r>
            <a:endParaRPr lang="en-US" dirty="0">
              <a:solidFill>
                <a:srgbClr val="FFFFFF"/>
              </a:solidFill>
            </a:endParaRPr>
          </a:p>
        </p:txBody>
      </p:sp>
      <p:sp>
        <p:nvSpPr>
          <p:cNvPr id="8" name="Rounded Rectangular Callout 7"/>
          <p:cNvSpPr/>
          <p:nvPr/>
        </p:nvSpPr>
        <p:spPr>
          <a:xfrm>
            <a:off x="4876800" y="2209800"/>
            <a:ext cx="2667000" cy="1143000"/>
          </a:xfrm>
          <a:prstGeom prst="wedgeRoundRectCallout">
            <a:avLst>
              <a:gd name="adj1" fmla="val 35897"/>
              <a:gd name="adj2" fmla="val 69035"/>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latin typeface="Chalkduster"/>
                <a:cs typeface="Chalkduster"/>
              </a:rPr>
              <a:t>We can (and should) do better!</a:t>
            </a:r>
            <a:endParaRPr lang="en-US" b="1" dirty="0">
              <a:solidFill>
                <a:schemeClr val="tx1"/>
              </a:solidFill>
              <a:latin typeface="Chalkduster"/>
              <a:cs typeface="Chalkduster"/>
            </a:endParaRPr>
          </a:p>
        </p:txBody>
      </p:sp>
      <p:sp>
        <p:nvSpPr>
          <p:cNvPr id="10" name="Line Callout 3 (No Border) 9"/>
          <p:cNvSpPr/>
          <p:nvPr/>
        </p:nvSpPr>
        <p:spPr>
          <a:xfrm>
            <a:off x="533400" y="1447800"/>
            <a:ext cx="8001000" cy="762000"/>
          </a:xfrm>
          <a:prstGeom prst="callout3">
            <a:avLst>
              <a:gd name="adj1" fmla="val 97171"/>
              <a:gd name="adj2" fmla="val 49554"/>
              <a:gd name="adj3" fmla="val 163338"/>
              <a:gd name="adj4" fmla="val 43555"/>
              <a:gd name="adj5" fmla="val 222533"/>
              <a:gd name="adj6" fmla="val 38886"/>
              <a:gd name="adj7" fmla="val 282057"/>
              <a:gd name="adj8" fmla="val 35316"/>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latin typeface="Chalkduster"/>
                <a:cs typeface="Chalkduster"/>
              </a:rPr>
              <a:t>If we want staff to </a:t>
            </a:r>
            <a:r>
              <a:rPr lang="en-US" b="1" dirty="0" smtClean="0">
                <a:solidFill>
                  <a:schemeClr val="tx1"/>
                </a:solidFill>
                <a:latin typeface="Chalkduster"/>
                <a:cs typeface="Chalkduster"/>
              </a:rPr>
              <a:t>recognize kids</a:t>
            </a:r>
            <a:r>
              <a:rPr lang="en-US" b="1" dirty="0">
                <a:solidFill>
                  <a:schemeClr val="tx1"/>
                </a:solidFill>
                <a:latin typeface="Chalkduster"/>
                <a:cs typeface="Chalkduster"/>
              </a:rPr>
              <a:t>, we should </a:t>
            </a:r>
            <a:r>
              <a:rPr lang="en-US" b="1" dirty="0" smtClean="0">
                <a:solidFill>
                  <a:schemeClr val="tx1"/>
                </a:solidFill>
                <a:latin typeface="Chalkduster"/>
                <a:cs typeface="Chalkduster"/>
              </a:rPr>
              <a:t>recognize them</a:t>
            </a:r>
            <a:r>
              <a:rPr lang="en-US" b="1" dirty="0">
                <a:solidFill>
                  <a:schemeClr val="tx1"/>
                </a:solidFill>
                <a:latin typeface="Chalkduster"/>
                <a:cs typeface="Chalkduster"/>
              </a:rPr>
              <a:t>!</a:t>
            </a:r>
          </a:p>
        </p:txBody>
      </p:sp>
      <p:pic>
        <p:nvPicPr>
          <p:cNvPr id="6" name="Picture 5"/>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2079782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grpSp>
        <p:nvGrpSpPr>
          <p:cNvPr id="9" name="Group 8"/>
          <p:cNvGrpSpPr/>
          <p:nvPr/>
        </p:nvGrpSpPr>
        <p:grpSpPr>
          <a:xfrm>
            <a:off x="25531" y="5105400"/>
            <a:ext cx="1346069" cy="1752600"/>
            <a:chOff x="-76201" y="5105400"/>
            <a:chExt cx="1346069" cy="175260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1" y="5105400"/>
              <a:ext cx="1346069" cy="1752600"/>
            </a:xfrm>
            <a:prstGeom prst="rect">
              <a:avLst/>
            </a:prstGeom>
            <a:solidFill>
              <a:schemeClr val="bg1"/>
            </a:solidFill>
          </p:spPr>
        </p:pic>
        <p:sp>
          <p:nvSpPr>
            <p:cNvPr id="12" name="TextBox 11"/>
            <p:cNvSpPr txBox="1">
              <a:spLocks noChangeArrowheads="1"/>
            </p:cNvSpPr>
            <p:nvPr/>
          </p:nvSpPr>
          <p:spPr bwMode="auto">
            <a:xfrm>
              <a:off x="299124" y="6172200"/>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I.A.ii</a:t>
              </a:r>
              <a:endParaRPr lang="en-US" sz="2000" b="1" dirty="0">
                <a:solidFill>
                  <a:srgbClr val="000000"/>
                </a:solidFill>
                <a:latin typeface="+mj-lt"/>
              </a:endParaRPr>
            </a:p>
          </p:txBody>
        </p:sp>
      </p:grpSp>
      <p:sp>
        <p:nvSpPr>
          <p:cNvPr id="18434" name="Rectangle 2"/>
          <p:cNvSpPr>
            <a:spLocks noGrp="1" noChangeArrowheads="1"/>
          </p:cNvSpPr>
          <p:nvPr>
            <p:ph type="title"/>
          </p:nvPr>
        </p:nvSpPr>
        <p:spPr>
          <a:xfrm>
            <a:off x="228600" y="152400"/>
            <a:ext cx="8763000" cy="914400"/>
          </a:xfrm>
          <a:solidFill>
            <a:srgbClr val="008000"/>
          </a:solidFill>
        </p:spPr>
        <p:txBody>
          <a:bodyPr/>
          <a:lstStyle/>
          <a:p>
            <a:pPr eaLnBrk="1" hangingPunct="1"/>
            <a:r>
              <a:rPr lang="en-US" dirty="0">
                <a:solidFill>
                  <a:srgbClr val="FFFFFF"/>
                </a:solidFill>
              </a:rPr>
              <a:t>What roles do coaches play?</a:t>
            </a:r>
          </a:p>
        </p:txBody>
      </p:sp>
      <p:sp>
        <p:nvSpPr>
          <p:cNvPr id="18435"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7" name="Diagram 6"/>
          <p:cNvGraphicFramePr/>
          <p:nvPr/>
        </p:nvGraphicFramePr>
        <p:xfrm>
          <a:off x="0" y="1066800"/>
          <a:ext cx="9144000" cy="56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437" name="TextBox 7"/>
          <p:cNvSpPr txBox="1">
            <a:spLocks noChangeArrowheads="1"/>
          </p:cNvSpPr>
          <p:nvPr/>
        </p:nvSpPr>
        <p:spPr bwMode="auto">
          <a:xfrm>
            <a:off x="1600200" y="2743200"/>
            <a:ext cx="2590800" cy="338554"/>
          </a:xfrm>
          <a:prstGeom prst="rect">
            <a:avLst/>
          </a:prstGeom>
          <a:noFill/>
          <a:ln w="9525">
            <a:noFill/>
            <a:miter lim="800000"/>
            <a:headEnd/>
            <a:tailEnd/>
          </a:ln>
        </p:spPr>
        <p:txBody>
          <a:bodyPr>
            <a:prstTxWarp prst="textNoShape">
              <a:avLst/>
            </a:prstTxWarp>
            <a:spAutoFit/>
          </a:bodyPr>
          <a:lstStyle/>
          <a:p>
            <a:endParaRPr lang="en-US" sz="1600"/>
          </a:p>
        </p:txBody>
      </p:sp>
      <p:sp>
        <p:nvSpPr>
          <p:cNvPr id="37906" name="Text Box 18"/>
          <p:cNvSpPr txBox="1">
            <a:spLocks noChangeArrowheads="1"/>
          </p:cNvSpPr>
          <p:nvPr/>
        </p:nvSpPr>
        <p:spPr bwMode="auto">
          <a:xfrm>
            <a:off x="304800" y="3733800"/>
            <a:ext cx="2209800" cy="1395413"/>
          </a:xfrm>
          <a:prstGeom prst="rect">
            <a:avLst/>
          </a:prstGeom>
          <a:solidFill>
            <a:srgbClr val="FFFFFF"/>
          </a:solidFill>
          <a:ln w="9525">
            <a:solidFill>
              <a:srgbClr val="1F497D"/>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Share advanced content with team </a:t>
            </a:r>
            <a:endParaRPr lang="en-US" dirty="0"/>
          </a:p>
          <a:p>
            <a:pPr marL="109538" lvl="1" indent="-109538" algn="l">
              <a:buFont typeface="Symbol" pitchFamily="-1" charset="2"/>
              <a:buChar char="·"/>
            </a:pPr>
            <a:r>
              <a:rPr lang="en-US" dirty="0">
                <a:latin typeface="Calibri" pitchFamily="34" charset="0"/>
              </a:rPr>
              <a:t>Share information at faculty meetings</a:t>
            </a:r>
            <a:endParaRPr lang="en-US" dirty="0"/>
          </a:p>
        </p:txBody>
      </p:sp>
      <p:sp>
        <p:nvSpPr>
          <p:cNvPr id="37907" name="Text Box 19"/>
          <p:cNvSpPr txBox="1">
            <a:spLocks noChangeArrowheads="1"/>
          </p:cNvSpPr>
          <p:nvPr/>
        </p:nvSpPr>
        <p:spPr bwMode="auto">
          <a:xfrm>
            <a:off x="6705600" y="3581400"/>
            <a:ext cx="2178050" cy="1547813"/>
          </a:xfrm>
          <a:prstGeom prst="rect">
            <a:avLst/>
          </a:prstGeom>
          <a:solidFill>
            <a:srgbClr val="FFFFFF"/>
          </a:solidFill>
          <a:ln w="9525">
            <a:solidFill>
              <a:srgbClr val="808080"/>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Local PBS expert</a:t>
            </a:r>
            <a:endParaRPr lang="en-US" dirty="0"/>
          </a:p>
          <a:p>
            <a:pPr marL="109538" indent="-109538" algn="l">
              <a:buFont typeface="Symbol" pitchFamily="-1" charset="2"/>
              <a:buChar char="·"/>
            </a:pPr>
            <a:r>
              <a:rPr lang="en-US" dirty="0">
                <a:latin typeface="Calibri" pitchFamily="34" charset="0"/>
              </a:rPr>
              <a:t>Positive “nag”</a:t>
            </a:r>
            <a:endParaRPr lang="en-US" dirty="0"/>
          </a:p>
          <a:p>
            <a:pPr indent="-109538" algn="l">
              <a:buFont typeface="Symbol" pitchFamily="-1" charset="2"/>
              <a:buChar char="·"/>
            </a:pPr>
            <a:r>
              <a:rPr lang="en-US" dirty="0">
                <a:latin typeface="Calibri" pitchFamily="34" charset="0"/>
              </a:rPr>
              <a:t>Link to resources </a:t>
            </a:r>
            <a:r>
              <a:rPr lang="en-US" dirty="0" smtClean="0">
                <a:latin typeface="Calibri" pitchFamily="34" charset="0"/>
              </a:rPr>
              <a:t>(e.g., nepbis.org, www.pbis.org</a:t>
            </a:r>
            <a:r>
              <a:rPr lang="en-US" dirty="0">
                <a:latin typeface="Calibri" pitchFamily="34" charset="0"/>
              </a:rPr>
              <a:t>)</a:t>
            </a:r>
            <a:endParaRPr lang="en-US" dirty="0"/>
          </a:p>
        </p:txBody>
      </p:sp>
      <p:sp>
        <p:nvSpPr>
          <p:cNvPr id="11" name="Text Box 18"/>
          <p:cNvSpPr txBox="1">
            <a:spLocks noChangeArrowheads="1"/>
          </p:cNvSpPr>
          <p:nvPr/>
        </p:nvSpPr>
        <p:spPr bwMode="auto">
          <a:xfrm>
            <a:off x="5410200" y="1219200"/>
            <a:ext cx="2209800" cy="1395413"/>
          </a:xfrm>
          <a:prstGeom prst="rect">
            <a:avLst/>
          </a:prstGeom>
          <a:solidFill>
            <a:srgbClr val="FFFFFF"/>
          </a:solidFill>
          <a:ln w="9525">
            <a:solidFill>
              <a:srgbClr val="1F497D"/>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Team meetings</a:t>
            </a:r>
          </a:p>
          <a:p>
            <a:pPr marL="109538" lvl="1" indent="-109538" algn="l">
              <a:buFont typeface="Symbol" pitchFamily="-1" charset="2"/>
              <a:buChar char="·"/>
            </a:pPr>
            <a:r>
              <a:rPr lang="en-US" dirty="0">
                <a:latin typeface="Calibri" pitchFamily="34" charset="0"/>
              </a:rPr>
              <a:t>Activities at training events</a:t>
            </a:r>
          </a:p>
          <a:p>
            <a:pPr marL="109538" lvl="1" indent="-109538" algn="l">
              <a:buFont typeface="Symbol" pitchFamily="-1" charset="2"/>
              <a:buChar char="·"/>
            </a:pPr>
            <a:r>
              <a:rPr lang="en-US" dirty="0">
                <a:latin typeface="Calibri" pitchFamily="34" charset="0"/>
              </a:rPr>
              <a:t>Implementation</a:t>
            </a:r>
            <a:endParaRPr lang="en-US" dirty="0"/>
          </a:p>
        </p:txBody>
      </p:sp>
      <p:pic>
        <p:nvPicPr>
          <p:cNvPr id="14" name="Picture 13"/>
          <p:cNvPicPr/>
          <p:nvPr/>
        </p:nvPicPr>
        <p:blipFill>
          <a:blip r:embed="rId9">
            <a:extLst>
              <a:ext uri="{28A0092B-C50C-407E-A947-70E740481C1C}">
                <a14:useLocalDpi xmlns:a14="http://schemas.microsoft.com/office/drawing/2010/main"/>
              </a:ext>
            </a:extLst>
          </a:blip>
          <a:srcRect/>
          <a:stretch>
            <a:fillRect/>
          </a:stretch>
        </p:blipFill>
        <p:spPr bwMode="auto">
          <a:xfrm>
            <a:off x="8001000" y="762000"/>
            <a:ext cx="1142494" cy="1143000"/>
          </a:xfrm>
          <a:prstGeom prst="rect">
            <a:avLst/>
          </a:prstGeom>
          <a:noFill/>
          <a:ln>
            <a:noFill/>
          </a:ln>
        </p:spPr>
      </p:pic>
      <p:pic>
        <p:nvPicPr>
          <p:cNvPr id="13" name="Picture 12"/>
          <p:cNvPicPr/>
          <p:nvPr/>
        </p:nvPicPr>
        <p:blipFill>
          <a:blip r:embed="rId10">
            <a:extLst>
              <a:ext uri="{28A0092B-C50C-407E-A947-70E740481C1C}">
                <a14:useLocalDpi xmlns:a14="http://schemas.microsoft.com/office/drawing/2010/main"/>
              </a:ext>
            </a:extLst>
          </a:blip>
          <a:srcRect/>
          <a:stretch>
            <a:fillRect/>
          </a:stretch>
        </p:blipFill>
        <p:spPr bwMode="auto">
          <a:xfrm>
            <a:off x="-28576" y="762000"/>
            <a:ext cx="1095375" cy="1066800"/>
          </a:xfrm>
          <a:prstGeom prst="rect">
            <a:avLst/>
          </a:prstGeom>
          <a:noFill/>
          <a:ln>
            <a:noFill/>
          </a:ln>
        </p:spPr>
      </p:pic>
    </p:spTree>
    <p:extLst>
      <p:ext uri="{BB962C8B-B14F-4D97-AF65-F5344CB8AC3E}">
        <p14:creationId xmlns:p14="http://schemas.microsoft.com/office/powerpoint/2010/main" val="195074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906"/>
                                        </p:tgtEl>
                                        <p:attrNameLst>
                                          <p:attrName>style.visibility</p:attrName>
                                        </p:attrNameLst>
                                      </p:cBhvr>
                                      <p:to>
                                        <p:strVal val="visible"/>
                                      </p:to>
                                    </p:set>
                                    <p:animEffect transition="in" filter="dissolve">
                                      <p:cBhvr>
                                        <p:cTn id="12" dur="500"/>
                                        <p:tgtEl>
                                          <p:spTgt spid="3790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907"/>
                                        </p:tgtEl>
                                        <p:attrNameLst>
                                          <p:attrName>style.visibility</p:attrName>
                                        </p:attrNameLst>
                                      </p:cBhvr>
                                      <p:to>
                                        <p:strVal val="visible"/>
                                      </p:to>
                                    </p:set>
                                    <p:animEffect transition="in" filter="dissolve">
                                      <p:cBhvr>
                                        <p:cTn id="17" dur="500"/>
                                        <p:tgtEl>
                                          <p:spTgt spid="37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animBg="1"/>
      <p:bldP spid="37907" grpId="0" animBg="1"/>
      <p:bldP spid="11"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leadership team</a:t>
            </a:r>
            <a:endParaRPr lang="en-US" sz="2200" dirty="0">
              <a:solidFill>
                <a:srgbClr val="000000"/>
              </a:solidFill>
            </a:endParaRPr>
          </a:p>
          <a:p>
            <a:pPr marL="514350" indent="-514350" eaLnBrk="1" hangingPunct="1">
              <a:buFontTx/>
              <a:buAutoNum type="arabicPeriod"/>
            </a:pPr>
            <a:r>
              <a:rPr lang="en-US" sz="2200" dirty="0">
                <a:solidFill>
                  <a:srgbClr val="000000"/>
                </a:solidFill>
              </a:rPr>
              <a:t>Develop brief statement of behavioral purpose</a:t>
            </a:r>
          </a:p>
          <a:p>
            <a:pPr marL="514350" indent="-514350" eaLnBrk="1" hangingPunct="1">
              <a:buFontTx/>
              <a:buAutoNum type="arabicPeriod"/>
            </a:pPr>
            <a:r>
              <a:rPr lang="en-US" sz="2200" dirty="0">
                <a:solidFill>
                  <a:srgbClr val="000000"/>
                </a:solidFill>
              </a:rPr>
              <a:t>Identify positive SW behavioral expectations</a:t>
            </a:r>
          </a:p>
          <a:p>
            <a:pPr marL="514350" indent="-514350" eaLnBrk="1" hangingPunct="1">
              <a:buFontTx/>
              <a:buAutoNum type="arabicPeriod"/>
            </a:pPr>
            <a:r>
              <a:rPr lang="en-US" sz="2200" dirty="0">
                <a:solidFill>
                  <a:srgbClr val="000000"/>
                </a:solidFill>
              </a:rPr>
              <a:t>Develop procedures for teaching SW expectations</a:t>
            </a:r>
          </a:p>
          <a:p>
            <a:pPr marL="514350" indent="-514350" eaLnBrk="1" hangingPunct="1">
              <a:buFontTx/>
              <a:buAutoNum type="arabicPeriod"/>
            </a:pPr>
            <a:r>
              <a:rPr lang="en-US" sz="2200" dirty="0">
                <a:solidFill>
                  <a:srgbClr val="000000"/>
                </a:solidFill>
              </a:rPr>
              <a:t>Develop procedures for teaching class-wide expectations</a:t>
            </a:r>
          </a:p>
          <a:p>
            <a:pPr marL="514350" indent="-514350" eaLnBrk="1" hangingPunct="1">
              <a:buFontTx/>
              <a:buAutoNum type="arabicPeriod"/>
            </a:pPr>
            <a:r>
              <a:rPr lang="en-US" sz="2200" dirty="0">
                <a:solidFill>
                  <a:srgbClr val="000000"/>
                </a:solidFill>
              </a:rPr>
              <a:t>Develop continuum for strengthening appropriate behavior</a:t>
            </a:r>
          </a:p>
          <a:p>
            <a:pPr marL="514350" indent="-514350" eaLnBrk="1" hangingPunct="1">
              <a:buFontTx/>
              <a:buAutoNum type="arabicPeriod"/>
            </a:pPr>
            <a:r>
              <a:rPr lang="en-US" sz="2200" dirty="0">
                <a:solidFill>
                  <a:srgbClr val="000000"/>
                </a:solidFill>
              </a:rPr>
              <a:t>Develop continuum for discouraging violations of expectations</a:t>
            </a:r>
          </a:p>
          <a:p>
            <a:pPr marL="514350" indent="-514350" eaLnBrk="1" hangingPunct="1">
              <a:buFontTx/>
              <a:buAutoNum type="arabicPeriod"/>
            </a:pPr>
            <a:r>
              <a:rPr lang="en-US" sz="2200" dirty="0">
                <a:solidFill>
                  <a:srgbClr val="000000"/>
                </a:solidFill>
              </a:rPr>
              <a:t>Develop data-based procedures for </a:t>
            </a:r>
            <a:r>
              <a:rPr lang="en-US" sz="2200" dirty="0" smtClean="0">
                <a:solidFill>
                  <a:srgbClr val="000000"/>
                </a:solidFill>
              </a:rPr>
              <a:t>monitoring</a:t>
            </a:r>
          </a:p>
          <a:p>
            <a:pPr marL="514350" indent="-514350" eaLnBrk="1" hangingPunct="1">
              <a:buFontTx/>
              <a:buAutoNum type="arabicPeriod"/>
            </a:pPr>
            <a:r>
              <a:rPr lang="en-US" sz="2200" dirty="0" smtClean="0">
                <a:solidFill>
                  <a:srgbClr val="000000"/>
                </a:solidFill>
              </a:rPr>
              <a:t>Develop systems to support staff</a:t>
            </a:r>
          </a:p>
          <a:p>
            <a:pPr marL="514350" indent="-514350" eaLnBrk="1" hangingPunct="1">
              <a:buFontTx/>
              <a:buAutoNum type="arabicPeriod"/>
            </a:pPr>
            <a:r>
              <a:rPr lang="en-US" sz="2200" dirty="0" smtClean="0">
                <a:solidFill>
                  <a:srgbClr val="000000"/>
                </a:solidFill>
              </a:rPr>
              <a:t>Build routines to ensure on-going implementation</a:t>
            </a:r>
            <a:endParaRPr lang="en-US" sz="2200" dirty="0">
              <a:solidFill>
                <a:srgbClr val="000000"/>
              </a:solidFill>
            </a:endParaRPr>
          </a:p>
          <a:p>
            <a:pPr marL="514350" indent="-514350" eaLnBrk="1" hangingPunct="1">
              <a:buFontTx/>
              <a:buAutoNum type="arabicPeriod"/>
            </a:pPr>
            <a:endParaRPr lang="en-US" sz="2200" dirty="0">
              <a:solidFill>
                <a:srgbClr val="000000"/>
              </a:solidFill>
            </a:endParaRPr>
          </a:p>
        </p:txBody>
      </p:sp>
      <p:sp>
        <p:nvSpPr>
          <p:cNvPr id="12" name="Rectangle 11"/>
          <p:cNvSpPr/>
          <p:nvPr/>
        </p:nvSpPr>
        <p:spPr>
          <a:xfrm>
            <a:off x="457200" y="1600200"/>
            <a:ext cx="7620000" cy="457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338554"/>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1600" b="1" dirty="0" err="1" smtClean="0">
                  <a:solidFill>
                    <a:srgbClr val="000000"/>
                  </a:solidFill>
                  <a:latin typeface="+mj-lt"/>
                </a:rPr>
                <a:t>II.B.</a:t>
              </a:r>
              <a:r>
                <a:rPr lang="en-US" sz="1600" b="1" dirty="0" err="1">
                  <a:solidFill>
                    <a:srgbClr val="000000"/>
                  </a:solidFill>
                  <a:latin typeface="+mj-lt"/>
                </a:rPr>
                <a:t>x</a:t>
              </a:r>
              <a:endParaRPr lang="en-US" sz="1600" b="1" dirty="0">
                <a:solidFill>
                  <a:srgbClr val="000000"/>
                </a:solidFill>
                <a:latin typeface="+mj-lt"/>
              </a:endParaRPr>
            </a:p>
          </p:txBody>
        </p:sp>
      </p:grpSp>
      <p:grpSp>
        <p:nvGrpSpPr>
          <p:cNvPr id="16" name="Group 15"/>
          <p:cNvGrpSpPr/>
          <p:nvPr/>
        </p:nvGrpSpPr>
        <p:grpSpPr>
          <a:xfrm>
            <a:off x="7620000" y="144780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pic>
        <p:nvPicPr>
          <p:cNvPr id="13" name="Picture 12"/>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563216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2362200"/>
          </a:xfrm>
          <a:solidFill>
            <a:srgbClr val="FFFCB5"/>
          </a:solidFill>
        </p:spPr>
        <p:txBody>
          <a:bodyPr anchor="ctr"/>
          <a:lstStyle/>
          <a:p>
            <a:r>
              <a:rPr lang="en-US" sz="3600" dirty="0" smtClean="0"/>
              <a:t>To start your semester/year off well, begin teaching and learning activities on the first day of semester/school</a:t>
            </a:r>
            <a:endParaRPr lang="en-US" sz="36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5000" y="2743200"/>
            <a:ext cx="5595036" cy="4114800"/>
          </a:xfrm>
          <a:prstGeom prst="rect">
            <a:avLst/>
          </a:prstGeom>
        </p:spPr>
      </p:pic>
      <p:sp>
        <p:nvSpPr>
          <p:cNvPr id="11" name="Donut 10"/>
          <p:cNvSpPr/>
          <p:nvPr/>
        </p:nvSpPr>
        <p:spPr>
          <a:xfrm>
            <a:off x="1447800" y="4724400"/>
            <a:ext cx="2209800" cy="1905000"/>
          </a:xfrm>
          <a:prstGeom prst="donut">
            <a:avLst>
              <a:gd name="adj" fmla="val 974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grpSp>
        <p:nvGrpSpPr>
          <p:cNvPr id="8" name="Group 4"/>
          <p:cNvGrpSpPr/>
          <p:nvPr/>
        </p:nvGrpSpPr>
        <p:grpSpPr>
          <a:xfrm>
            <a:off x="-140380" y="5181600"/>
            <a:ext cx="1588180" cy="1676401"/>
            <a:chOff x="-140380" y="5333999"/>
            <a:chExt cx="1588180" cy="1676401"/>
          </a:xfrm>
        </p:grpSpPr>
        <p:pic>
          <p:nvPicPr>
            <p:cNvPr id="9"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11"/>
            <p:cNvSpPr txBox="1">
              <a:spLocks noChangeArrowheads="1"/>
            </p:cNvSpPr>
            <p:nvPr/>
          </p:nvSpPr>
          <p:spPr bwMode="auto">
            <a:xfrm>
              <a:off x="248456" y="6380946"/>
              <a:ext cx="742144" cy="615553"/>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900" b="1" dirty="0" smtClean="0">
                  <a:solidFill>
                    <a:srgbClr val="000000"/>
                  </a:solidFill>
                  <a:latin typeface="Britannic Bold" pitchFamily="-108" charset="0"/>
                </a:rPr>
                <a:t>CHAPTER</a:t>
              </a:r>
            </a:p>
            <a:p>
              <a:pPr algn="ctr"/>
              <a:r>
                <a:rPr lang="en-US" sz="2500" b="1" dirty="0" smtClean="0">
                  <a:solidFill>
                    <a:srgbClr val="000000"/>
                  </a:solidFill>
                  <a:latin typeface="Britannic Bold" pitchFamily="-108" charset="0"/>
                </a:rPr>
                <a:t>II.X</a:t>
              </a:r>
              <a:endParaRPr lang="en-US" sz="2500" b="1" dirty="0">
                <a:solidFill>
                  <a:srgbClr val="000000"/>
                </a:solidFill>
                <a:latin typeface="Britannic Bold" pitchFamily="-108" charset="0"/>
              </a:endParaRPr>
            </a:p>
          </p:txBody>
        </p:sp>
      </p:grpSp>
      <p:pic>
        <p:nvPicPr>
          <p:cNvPr id="13" name="Picture 12"/>
          <p:cNvPicPr>
            <a:picLocks noChangeAspect="1"/>
          </p:cNvPicPr>
          <p:nvPr/>
        </p:nvPicPr>
        <p:blipFill>
          <a:blip r:embed="rId4"/>
          <a:stretch>
            <a:fillRect/>
          </a:stretch>
        </p:blipFill>
        <p:spPr>
          <a:xfrm>
            <a:off x="0" y="26423"/>
            <a:ext cx="914400" cy="914400"/>
          </a:xfrm>
          <a:prstGeom prst="rect">
            <a:avLst/>
          </a:prstGeom>
        </p:spPr>
      </p:pic>
    </p:spTree>
    <p:extLst>
      <p:ext uri="{BB962C8B-B14F-4D97-AF65-F5344CB8AC3E}">
        <p14:creationId xmlns:p14="http://schemas.microsoft.com/office/powerpoint/2010/main" val="1512711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3366FF">
            <a:alpha val="20000"/>
          </a:srgbClr>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120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Action Planning</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400" dirty="0">
                <a:ea typeface="ＭＳ Ｐゴシック" pitchFamily="-108" charset="-128"/>
                <a:cs typeface="ＭＳ Ｐゴシック" pitchFamily="-108" charset="-128"/>
              </a:rPr>
              <a:t>Return to your </a:t>
            </a:r>
            <a:r>
              <a:rPr lang="en-US" sz="2400" b="1" dirty="0">
                <a:ea typeface="ＭＳ Ｐゴシック" pitchFamily="-108" charset="-128"/>
                <a:cs typeface="ＭＳ Ｐゴシック" pitchFamily="-108" charset="-128"/>
              </a:rPr>
              <a:t>Action Plan</a:t>
            </a:r>
            <a:endParaRPr lang="en-US" sz="2400" dirty="0">
              <a:ea typeface="ＭＳ Ｐゴシック" pitchFamily="-108" charset="-128"/>
              <a:cs typeface="ＭＳ Ｐゴシック" pitchFamily="-108" charset="-128"/>
            </a:endParaRPr>
          </a:p>
          <a:p>
            <a:pPr eaLnBrk="1" hangingPunct="1">
              <a:lnSpc>
                <a:spcPct val="90000"/>
              </a:lnSpc>
            </a:pPr>
            <a:endParaRPr lang="en-US" sz="800" b="1" dirty="0">
              <a:ea typeface="ＭＳ Ｐゴシック" pitchFamily="-108" charset="-128"/>
              <a:cs typeface="ＭＳ Ｐゴシック" pitchFamily="-108" charset="-128"/>
            </a:endParaRP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Update each section based on what you’ve learned in today.</a:t>
            </a:r>
          </a:p>
          <a:p>
            <a:pPr eaLnBrk="1" hangingPunct="1">
              <a:lnSpc>
                <a:spcPct val="90000"/>
              </a:lnSpc>
            </a:pPr>
            <a:endParaRPr lang="en-US" sz="8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In particular, make sure have a plan for sharing information with and gathering/using feedback from your school faculty!</a:t>
            </a: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Present 2-3 “</a:t>
            </a:r>
            <a:r>
              <a:rPr lang="en-US" sz="2400" b="1" dirty="0">
                <a:ea typeface="ＭＳ Ｐゴシック" pitchFamily="-108" charset="-128"/>
                <a:cs typeface="ＭＳ Ｐゴシック" pitchFamily="-108" charset="-128"/>
              </a:rPr>
              <a:t>big ideas</a:t>
            </a:r>
            <a:r>
              <a:rPr lang="en-US" sz="2400" dirty="0">
                <a:ea typeface="ＭＳ Ｐゴシック" pitchFamily="-108" charset="-128"/>
                <a:cs typeface="ＭＳ Ｐゴシック" pitchFamily="-108" charset="-128"/>
              </a:rPr>
              <a:t>” from your group (1 min. reports) </a:t>
            </a:r>
          </a:p>
        </p:txBody>
      </p:sp>
      <p:pic>
        <p:nvPicPr>
          <p:cNvPr id="6" name="Picture 5"/>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1312832197"/>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rot="20565071">
            <a:off x="-450679" y="784934"/>
            <a:ext cx="6303432" cy="6653576"/>
          </a:xfrm>
          <a:prstGeom prst="rect">
            <a:avLst/>
          </a:prstGeom>
          <a:noFill/>
          <a:ln w="9525">
            <a:noFill/>
            <a:miter lim="800000"/>
            <a:headEnd/>
            <a:tailEnd/>
          </a:ln>
        </p:spPr>
      </p:pic>
      <p:sp>
        <p:nvSpPr>
          <p:cNvPr id="2" name="Title 1"/>
          <p:cNvSpPr>
            <a:spLocks noGrp="1"/>
          </p:cNvSpPr>
          <p:nvPr>
            <p:ph type="title"/>
          </p:nvPr>
        </p:nvSpPr>
        <p:spPr>
          <a:xfrm>
            <a:off x="5029200" y="0"/>
            <a:ext cx="4114800" cy="4495800"/>
          </a:xfrm>
          <a:solidFill>
            <a:srgbClr val="FFFF00">
              <a:alpha val="50000"/>
            </a:srgbClr>
          </a:solidFill>
        </p:spPr>
        <p:txBody>
          <a:bodyPr/>
          <a:lstStyle/>
          <a:p>
            <a:pPr algn="ctr"/>
            <a:r>
              <a:rPr lang="en-US" cap="small" dirty="0" smtClean="0"/>
              <a:t>3. SWPBIS Practices and Systems in Non-Classroom Settings</a:t>
            </a:r>
            <a:r>
              <a:rPr lang="en-US" dirty="0" smtClean="0"/>
              <a:t/>
            </a:r>
            <a:br>
              <a:rPr lang="en-US" dirty="0" smtClean="0"/>
            </a:br>
            <a:r>
              <a:rPr lang="en-US" dirty="0" smtClean="0"/>
              <a:t/>
            </a:r>
            <a:br>
              <a:rPr lang="en-US" dirty="0" smtClean="0"/>
            </a:br>
            <a:r>
              <a:rPr lang="en-US" dirty="0" smtClean="0"/>
              <a:t>(</a:t>
            </a:r>
            <a:r>
              <a:rPr lang="en-US" cap="none" dirty="0" smtClean="0"/>
              <a:t>Chapter III</a:t>
            </a:r>
            <a:r>
              <a:rPr lang="en-US" dirty="0" smtClean="0"/>
              <a:t>)</a:t>
            </a:r>
            <a:br>
              <a:rPr lang="en-US" dirty="0" smtClean="0"/>
            </a:br>
            <a:endParaRPr lang="en-US" dirty="0"/>
          </a:p>
        </p:txBody>
      </p:sp>
      <p:pic>
        <p:nvPicPr>
          <p:cNvPr id="5" name="Picture 4"/>
          <p:cNvPicPr>
            <a:picLocks noChangeAspect="1"/>
          </p:cNvPicPr>
          <p:nvPr/>
        </p:nvPicPr>
        <p:blipFill>
          <a:blip r:embed="rId3"/>
          <a:stretch>
            <a:fillRect/>
          </a:stretch>
        </p:blipFill>
        <p:spPr>
          <a:xfrm>
            <a:off x="6629400" y="2971800"/>
            <a:ext cx="914400" cy="914400"/>
          </a:xfrm>
          <a:prstGeom prst="rect">
            <a:avLst/>
          </a:prstGeom>
        </p:spPr>
      </p:pic>
    </p:spTree>
    <p:extLst>
      <p:ext uri="{BB962C8B-B14F-4D97-AF65-F5344CB8AC3E}">
        <p14:creationId xmlns:p14="http://schemas.microsoft.com/office/powerpoint/2010/main" val="307152755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prstTxWarp prst="textNoShape">
              <a:avLst/>
            </a:prstTxWarp>
          </a:bodyPr>
          <a:lstStyle/>
          <a:p>
            <a:pPr algn="ctr">
              <a:defRPr/>
            </a:pPr>
            <a:r>
              <a:rPr lang="en-US" sz="5700" dirty="0">
                <a:solidFill>
                  <a:srgbClr val="FFFF00"/>
                </a:solidFill>
                <a:effectLst>
                  <a:outerShdw blurRad="38100" dist="38100" dir="2700000" algn="tl">
                    <a:srgbClr val="000000"/>
                  </a:outerShdw>
                </a:effectLst>
                <a:latin typeface="+mj-lt"/>
                <a:ea typeface="Britannic Bold" pitchFamily="-111" charset="0"/>
                <a:cs typeface="Britannic Bold" pitchFamily="-111" charset="0"/>
              </a:rPr>
              <a:t>Problematic </a:t>
            </a:r>
            <a:r>
              <a:rPr lang="en-US" sz="5700" dirty="0" smtClean="0">
                <a:solidFill>
                  <a:srgbClr val="FFFF00"/>
                </a:solidFill>
                <a:effectLst>
                  <a:outerShdw blurRad="38100" dist="38100" dir="2700000" algn="tl">
                    <a:srgbClr val="000000"/>
                  </a:outerShdw>
                </a:effectLst>
                <a:latin typeface="+mj-lt"/>
                <a:ea typeface="Britannic Bold" pitchFamily="-111" charset="0"/>
                <a:cs typeface="Britannic Bold" pitchFamily="-111" charset="0"/>
              </a:rPr>
              <a:t>Non-Classroom </a:t>
            </a:r>
            <a:r>
              <a:rPr lang="en-US" sz="5700" dirty="0">
                <a:solidFill>
                  <a:srgbClr val="FFFF00"/>
                </a:solidFill>
                <a:effectLst>
                  <a:outerShdw blurRad="38100" dist="38100" dir="2700000" algn="tl">
                    <a:srgbClr val="000000"/>
                  </a:outerShdw>
                </a:effectLst>
                <a:latin typeface="+mj-lt"/>
                <a:ea typeface="Britannic Bold" pitchFamily="-111" charset="0"/>
                <a:cs typeface="Britannic Bold" pitchFamily="-111" charset="0"/>
              </a:rPr>
              <a:t>Settings</a:t>
            </a:r>
          </a:p>
        </p:txBody>
      </p:sp>
      <p:grpSp>
        <p:nvGrpSpPr>
          <p:cNvPr id="5" name="Group 4"/>
          <p:cNvGrpSpPr/>
          <p:nvPr/>
        </p:nvGrpSpPr>
        <p:grpSpPr>
          <a:xfrm>
            <a:off x="-140380" y="5257800"/>
            <a:ext cx="1588180" cy="1676401"/>
            <a:chOff x="-140380" y="5333999"/>
            <a:chExt cx="1588180" cy="1676401"/>
          </a:xfrm>
        </p:grpSpPr>
        <p:pic>
          <p:nvPicPr>
            <p:cNvPr id="6"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n-lt"/>
                </a:rPr>
                <a:t>III.A</a:t>
              </a:r>
              <a:endParaRPr lang="en-US" sz="2000" b="1" dirty="0">
                <a:solidFill>
                  <a:srgbClr val="000000"/>
                </a:solidFill>
                <a:latin typeface="+mn-lt"/>
              </a:endParaRPr>
            </a:p>
          </p:txBody>
        </p:sp>
      </p:grpSp>
      <p:pic>
        <p:nvPicPr>
          <p:cNvPr id="8" name="Picture 7"/>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1974970080"/>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6" name="Group 45"/>
          <p:cNvGrpSpPr/>
          <p:nvPr/>
        </p:nvGrpSpPr>
        <p:grpSpPr>
          <a:xfrm>
            <a:off x="-140380" y="5257800"/>
            <a:ext cx="1588180" cy="1676401"/>
            <a:chOff x="-140380" y="5333999"/>
            <a:chExt cx="1588180" cy="1676401"/>
          </a:xfrm>
        </p:grpSpPr>
        <p:pic>
          <p:nvPicPr>
            <p:cNvPr id="47"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48" name="TextBox 47"/>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n-lt"/>
                </a:rPr>
                <a:t>III.A</a:t>
              </a:r>
              <a:endParaRPr lang="en-US" sz="2000" b="1" dirty="0">
                <a:solidFill>
                  <a:srgbClr val="000000"/>
                </a:solidFill>
                <a:latin typeface="+mn-lt"/>
              </a:endParaRPr>
            </a:p>
          </p:txBody>
        </p:sp>
      </p:grpSp>
      <p:sp>
        <p:nvSpPr>
          <p:cNvPr id="52226" name="Rectangle 2"/>
          <p:cNvSpPr>
            <a:spLocks noGrp="1" noChangeArrowheads="1"/>
          </p:cNvSpPr>
          <p:nvPr>
            <p:ph type="title"/>
          </p:nvPr>
        </p:nvSpPr>
        <p:spPr>
          <a:xfrm>
            <a:off x="457200" y="76200"/>
            <a:ext cx="8229600" cy="533400"/>
          </a:xfrm>
          <a:solidFill>
            <a:srgbClr val="008000">
              <a:alpha val="50195"/>
            </a:srgbClr>
          </a:solidFill>
        </p:spPr>
        <p:txBody>
          <a:bodyPr/>
          <a:lstStyle/>
          <a:p>
            <a:r>
              <a:rPr lang="en-US" sz="4000">
                <a:ea typeface="ＭＳ Ｐゴシック" pitchFamily="-111" charset="-128"/>
                <a:cs typeface="ＭＳ Ｐゴシック" pitchFamily="-111" charset="-128"/>
              </a:rPr>
              <a:t>Examples</a:t>
            </a:r>
          </a:p>
        </p:txBody>
      </p:sp>
      <p:sp>
        <p:nvSpPr>
          <p:cNvPr id="703491" name="Rectangle 3"/>
          <p:cNvSpPr>
            <a:spLocks noGrp="1" noChangeArrowheads="1"/>
          </p:cNvSpPr>
          <p:nvPr>
            <p:ph type="body" idx="1"/>
          </p:nvPr>
        </p:nvSpPr>
        <p:spPr>
          <a:xfrm>
            <a:off x="457200" y="685800"/>
            <a:ext cx="3962400" cy="1981200"/>
          </a:xfrm>
          <a:solidFill>
            <a:srgbClr val="008000">
              <a:alpha val="50195"/>
            </a:srgbClr>
          </a:solidFill>
        </p:spPr>
        <p:txBody>
          <a:bodyPr/>
          <a:lstStyle/>
          <a:p>
            <a:pPr>
              <a:lnSpc>
                <a:spcPct val="80000"/>
              </a:lnSpc>
              <a:buFontTx/>
              <a:buNone/>
            </a:pPr>
            <a:r>
              <a:rPr lang="en-US" sz="2500">
                <a:ea typeface="ＭＳ Ｐゴシック" pitchFamily="-111" charset="-128"/>
                <a:cs typeface="ＭＳ Ｐゴシック" pitchFamily="-111" charset="-128"/>
              </a:rPr>
              <a:t>	An elementary school principal found that over 45% of their behavioral incident reports were coming from the playground.</a:t>
            </a:r>
          </a:p>
        </p:txBody>
      </p:sp>
      <p:sp>
        <p:nvSpPr>
          <p:cNvPr id="703492" name="Rectangle 4"/>
          <p:cNvSpPr>
            <a:spLocks noChangeArrowheads="1"/>
          </p:cNvSpPr>
          <p:nvPr/>
        </p:nvSpPr>
        <p:spPr bwMode="auto">
          <a:xfrm>
            <a:off x="4648200" y="685800"/>
            <a:ext cx="3962400" cy="1981200"/>
          </a:xfrm>
          <a:prstGeom prst="rect">
            <a:avLst/>
          </a:prstGeom>
          <a:solidFill>
            <a:srgbClr val="F3D80D">
              <a:alpha val="50195"/>
            </a:srgbClr>
          </a:solidFill>
          <a:ln w="9525">
            <a:noFill/>
            <a:miter lim="800000"/>
            <a:headEnd/>
            <a:tailEnd/>
          </a:ln>
        </p:spPr>
        <p:txBody>
          <a:bodyPr>
            <a:prstTxWarp prst="textNoShape">
              <a:avLst/>
            </a:prstTxWarp>
          </a:bodyPr>
          <a:lstStyle/>
          <a:p>
            <a:pPr marL="342900" indent="-342900">
              <a:lnSpc>
                <a:spcPct val="90000"/>
              </a:lnSpc>
              <a:spcBef>
                <a:spcPct val="20000"/>
              </a:spcBef>
            </a:pPr>
            <a:r>
              <a:rPr lang="en-US" sz="2500"/>
              <a:t>	A high school nurse lamented that “too many students were asking to use her restroom” during class transitions.</a:t>
            </a:r>
          </a:p>
        </p:txBody>
      </p:sp>
      <p:sp>
        <p:nvSpPr>
          <p:cNvPr id="703493" name="Rectangle 5"/>
          <p:cNvSpPr>
            <a:spLocks noChangeArrowheads="1"/>
          </p:cNvSpPr>
          <p:nvPr/>
        </p:nvSpPr>
        <p:spPr bwMode="auto">
          <a:xfrm>
            <a:off x="457200" y="2819400"/>
            <a:ext cx="3962400" cy="2600325"/>
          </a:xfrm>
          <a:prstGeom prst="rect">
            <a:avLst/>
          </a:prstGeom>
          <a:solidFill>
            <a:srgbClr val="F3D80D">
              <a:alpha val="50195"/>
            </a:srgbClr>
          </a:solidFill>
          <a:ln w="9525">
            <a:noFill/>
            <a:miter lim="800000"/>
            <a:headEnd/>
            <a:tailEnd/>
          </a:ln>
        </p:spPr>
        <p:txBody>
          <a:bodyPr>
            <a:prstTxWarp prst="textNoShape">
              <a:avLst/>
            </a:prstTxWarp>
          </a:bodyPr>
          <a:lstStyle/>
          <a:p>
            <a:pPr marL="342900" indent="-342900">
              <a:lnSpc>
                <a:spcPct val="90000"/>
              </a:lnSpc>
              <a:spcBef>
                <a:spcPct val="20000"/>
              </a:spcBef>
            </a:pPr>
            <a:r>
              <a:rPr lang="en-US" sz="2500"/>
              <a:t>	 A middle school secretary reported that she was getting at least one neighborhood complaint daily about student behavior on &amp; off school grounds.</a:t>
            </a:r>
          </a:p>
        </p:txBody>
      </p:sp>
      <p:sp>
        <p:nvSpPr>
          <p:cNvPr id="703495" name="Rectangle 7"/>
          <p:cNvSpPr>
            <a:spLocks noChangeArrowheads="1"/>
          </p:cNvSpPr>
          <p:nvPr/>
        </p:nvSpPr>
        <p:spPr bwMode="auto">
          <a:xfrm>
            <a:off x="4648200" y="2895600"/>
            <a:ext cx="3962400" cy="1143000"/>
          </a:xfrm>
          <a:prstGeom prst="rect">
            <a:avLst/>
          </a:prstGeom>
          <a:solidFill>
            <a:srgbClr val="008000">
              <a:alpha val="50195"/>
            </a:srgbClr>
          </a:solidFill>
          <a:ln w="9525">
            <a:noFill/>
            <a:miter lim="800000"/>
            <a:headEnd/>
            <a:tailEnd/>
          </a:ln>
        </p:spPr>
        <p:txBody>
          <a:bodyPr>
            <a:prstTxWarp prst="textNoShape">
              <a:avLst/>
            </a:prstTxWarp>
          </a:bodyPr>
          <a:lstStyle/>
          <a:p>
            <a:pPr marL="342900" indent="-342900">
              <a:lnSpc>
                <a:spcPct val="90000"/>
              </a:lnSpc>
              <a:spcBef>
                <a:spcPct val="20000"/>
              </a:spcBef>
            </a:pPr>
            <a:r>
              <a:rPr lang="en-US" sz="2500"/>
              <a:t>	 Over 50% of referrals occurring on “buses” during daily transitions.</a:t>
            </a:r>
          </a:p>
        </p:txBody>
      </p:sp>
      <p:grpSp>
        <p:nvGrpSpPr>
          <p:cNvPr id="2" name="Group 48"/>
          <p:cNvGrpSpPr>
            <a:grpSpLocks/>
          </p:cNvGrpSpPr>
          <p:nvPr/>
        </p:nvGrpSpPr>
        <p:grpSpPr bwMode="auto">
          <a:xfrm flipH="1">
            <a:off x="4724400" y="4419600"/>
            <a:ext cx="3906838" cy="1524000"/>
            <a:chOff x="272" y="4046"/>
            <a:chExt cx="2557" cy="1060"/>
          </a:xfrm>
        </p:grpSpPr>
        <p:sp>
          <p:nvSpPr>
            <p:cNvPr id="52232" name="Freeform 11"/>
            <p:cNvSpPr>
              <a:spLocks/>
            </p:cNvSpPr>
            <p:nvPr/>
          </p:nvSpPr>
          <p:spPr bwMode="auto">
            <a:xfrm>
              <a:off x="2717" y="4575"/>
              <a:ext cx="53" cy="189"/>
            </a:xfrm>
            <a:custGeom>
              <a:avLst/>
              <a:gdLst>
                <a:gd name="T0" fmla="*/ 53 w 53"/>
                <a:gd name="T1" fmla="*/ 189 h 189"/>
                <a:gd name="T2" fmla="*/ 53 w 53"/>
                <a:gd name="T3" fmla="*/ 1 h 189"/>
                <a:gd name="T4" fmla="*/ 11 w 53"/>
                <a:gd name="T5" fmla="*/ 0 h 189"/>
                <a:gd name="T6" fmla="*/ 0 w 53"/>
                <a:gd name="T7" fmla="*/ 189 h 189"/>
                <a:gd name="T8" fmla="*/ 53 w 53"/>
                <a:gd name="T9" fmla="*/ 189 h 189"/>
                <a:gd name="T10" fmla="*/ 0 60000 65536"/>
                <a:gd name="T11" fmla="*/ 0 60000 65536"/>
                <a:gd name="T12" fmla="*/ 0 60000 65536"/>
                <a:gd name="T13" fmla="*/ 0 60000 65536"/>
                <a:gd name="T14" fmla="*/ 0 60000 65536"/>
                <a:gd name="T15" fmla="*/ 0 w 53"/>
                <a:gd name="T16" fmla="*/ 0 h 189"/>
                <a:gd name="T17" fmla="*/ 53 w 53"/>
                <a:gd name="T18" fmla="*/ 189 h 189"/>
              </a:gdLst>
              <a:ahLst/>
              <a:cxnLst>
                <a:cxn ang="T10">
                  <a:pos x="T0" y="T1"/>
                </a:cxn>
                <a:cxn ang="T11">
                  <a:pos x="T2" y="T3"/>
                </a:cxn>
                <a:cxn ang="T12">
                  <a:pos x="T4" y="T5"/>
                </a:cxn>
                <a:cxn ang="T13">
                  <a:pos x="T6" y="T7"/>
                </a:cxn>
                <a:cxn ang="T14">
                  <a:pos x="T8" y="T9"/>
                </a:cxn>
              </a:cxnLst>
              <a:rect l="T15" t="T16" r="T17" b="T18"/>
              <a:pathLst>
                <a:path w="53" h="189">
                  <a:moveTo>
                    <a:pt x="53" y="189"/>
                  </a:moveTo>
                  <a:lnTo>
                    <a:pt x="53" y="1"/>
                  </a:lnTo>
                  <a:lnTo>
                    <a:pt x="11" y="0"/>
                  </a:lnTo>
                  <a:lnTo>
                    <a:pt x="0" y="189"/>
                  </a:lnTo>
                  <a:lnTo>
                    <a:pt x="53" y="189"/>
                  </a:lnTo>
                  <a:close/>
                </a:path>
              </a:pathLst>
            </a:custGeom>
            <a:solidFill>
              <a:srgbClr val="FFFFFF"/>
            </a:solidFill>
            <a:ln w="9525">
              <a:noFill/>
              <a:round/>
              <a:headEnd/>
              <a:tailEnd/>
            </a:ln>
          </p:spPr>
          <p:txBody>
            <a:bodyPr>
              <a:prstTxWarp prst="textNoShape">
                <a:avLst/>
              </a:prstTxWarp>
            </a:bodyPr>
            <a:lstStyle/>
            <a:p>
              <a:endParaRPr lang="en-US"/>
            </a:p>
          </p:txBody>
        </p:sp>
        <p:sp>
          <p:nvSpPr>
            <p:cNvPr id="52233" name="Freeform 12"/>
            <p:cNvSpPr>
              <a:spLocks/>
            </p:cNvSpPr>
            <p:nvPr/>
          </p:nvSpPr>
          <p:spPr bwMode="auto">
            <a:xfrm>
              <a:off x="2436" y="4065"/>
              <a:ext cx="34" cy="122"/>
            </a:xfrm>
            <a:custGeom>
              <a:avLst/>
              <a:gdLst>
                <a:gd name="T0" fmla="*/ 34 w 34"/>
                <a:gd name="T1" fmla="*/ 61 h 122"/>
                <a:gd name="T2" fmla="*/ 32 w 34"/>
                <a:gd name="T3" fmla="*/ 38 h 122"/>
                <a:gd name="T4" fmla="*/ 25 w 34"/>
                <a:gd name="T5" fmla="*/ 19 h 122"/>
                <a:gd name="T6" fmla="*/ 16 w 34"/>
                <a:gd name="T7" fmla="*/ 6 h 122"/>
                <a:gd name="T8" fmla="*/ 3 w 34"/>
                <a:gd name="T9" fmla="*/ 0 h 122"/>
                <a:gd name="T10" fmla="*/ 0 w 34"/>
                <a:gd name="T11" fmla="*/ 122 h 122"/>
                <a:gd name="T12" fmla="*/ 13 w 34"/>
                <a:gd name="T13" fmla="*/ 117 h 122"/>
                <a:gd name="T14" fmla="*/ 24 w 34"/>
                <a:gd name="T15" fmla="*/ 104 h 122"/>
                <a:gd name="T16" fmla="*/ 30 w 34"/>
                <a:gd name="T17" fmla="*/ 85 h 122"/>
                <a:gd name="T18" fmla="*/ 34 w 34"/>
                <a:gd name="T19" fmla="*/ 61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2"/>
                <a:gd name="T32" fmla="*/ 34 w 34"/>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2">
                  <a:moveTo>
                    <a:pt x="34" y="61"/>
                  </a:moveTo>
                  <a:lnTo>
                    <a:pt x="32" y="38"/>
                  </a:lnTo>
                  <a:lnTo>
                    <a:pt x="25" y="19"/>
                  </a:lnTo>
                  <a:lnTo>
                    <a:pt x="16" y="6"/>
                  </a:lnTo>
                  <a:lnTo>
                    <a:pt x="3" y="0"/>
                  </a:lnTo>
                  <a:lnTo>
                    <a:pt x="0" y="122"/>
                  </a:lnTo>
                  <a:lnTo>
                    <a:pt x="13" y="117"/>
                  </a:lnTo>
                  <a:lnTo>
                    <a:pt x="24" y="104"/>
                  </a:lnTo>
                  <a:lnTo>
                    <a:pt x="30" y="85"/>
                  </a:lnTo>
                  <a:lnTo>
                    <a:pt x="34" y="61"/>
                  </a:lnTo>
                  <a:close/>
                </a:path>
              </a:pathLst>
            </a:custGeom>
            <a:solidFill>
              <a:srgbClr val="000000"/>
            </a:solidFill>
            <a:ln w="9525">
              <a:noFill/>
              <a:round/>
              <a:headEnd/>
              <a:tailEnd/>
            </a:ln>
          </p:spPr>
          <p:txBody>
            <a:bodyPr>
              <a:prstTxWarp prst="textNoShape">
                <a:avLst/>
              </a:prstTxWarp>
            </a:bodyPr>
            <a:lstStyle/>
            <a:p>
              <a:endParaRPr lang="en-US"/>
            </a:p>
          </p:txBody>
        </p:sp>
        <p:sp>
          <p:nvSpPr>
            <p:cNvPr id="52234" name="Freeform 13"/>
            <p:cNvSpPr>
              <a:spLocks/>
            </p:cNvSpPr>
            <p:nvPr/>
          </p:nvSpPr>
          <p:spPr bwMode="auto">
            <a:xfrm>
              <a:off x="2394" y="4225"/>
              <a:ext cx="90" cy="180"/>
            </a:xfrm>
            <a:custGeom>
              <a:avLst/>
              <a:gdLst>
                <a:gd name="T0" fmla="*/ 74 w 90"/>
                <a:gd name="T1" fmla="*/ 0 h 180"/>
                <a:gd name="T2" fmla="*/ 67 w 90"/>
                <a:gd name="T3" fmla="*/ 1 h 180"/>
                <a:gd name="T4" fmla="*/ 62 w 90"/>
                <a:gd name="T5" fmla="*/ 5 h 180"/>
                <a:gd name="T6" fmla="*/ 58 w 90"/>
                <a:gd name="T7" fmla="*/ 10 h 180"/>
                <a:gd name="T8" fmla="*/ 57 w 90"/>
                <a:gd name="T9" fmla="*/ 17 h 180"/>
                <a:gd name="T10" fmla="*/ 57 w 90"/>
                <a:gd name="T11" fmla="*/ 43 h 180"/>
                <a:gd name="T12" fmla="*/ 1 w 90"/>
                <a:gd name="T13" fmla="*/ 43 h 180"/>
                <a:gd name="T14" fmla="*/ 1 w 90"/>
                <a:gd name="T15" fmla="*/ 63 h 180"/>
                <a:gd name="T16" fmla="*/ 57 w 90"/>
                <a:gd name="T17" fmla="*/ 63 h 180"/>
                <a:gd name="T18" fmla="*/ 55 w 90"/>
                <a:gd name="T19" fmla="*/ 96 h 180"/>
                <a:gd name="T20" fmla="*/ 0 w 90"/>
                <a:gd name="T21" fmla="*/ 96 h 180"/>
                <a:gd name="T22" fmla="*/ 0 w 90"/>
                <a:gd name="T23" fmla="*/ 116 h 180"/>
                <a:gd name="T24" fmla="*/ 55 w 90"/>
                <a:gd name="T25" fmla="*/ 116 h 180"/>
                <a:gd name="T26" fmla="*/ 54 w 90"/>
                <a:gd name="T27" fmla="*/ 163 h 180"/>
                <a:gd name="T28" fmla="*/ 55 w 90"/>
                <a:gd name="T29" fmla="*/ 169 h 180"/>
                <a:gd name="T30" fmla="*/ 58 w 90"/>
                <a:gd name="T31" fmla="*/ 175 h 180"/>
                <a:gd name="T32" fmla="*/ 63 w 90"/>
                <a:gd name="T33" fmla="*/ 179 h 180"/>
                <a:gd name="T34" fmla="*/ 70 w 90"/>
                <a:gd name="T35" fmla="*/ 180 h 180"/>
                <a:gd name="T36" fmla="*/ 75 w 90"/>
                <a:gd name="T37" fmla="*/ 179 h 180"/>
                <a:gd name="T38" fmla="*/ 80 w 90"/>
                <a:gd name="T39" fmla="*/ 175 h 180"/>
                <a:gd name="T40" fmla="*/ 84 w 90"/>
                <a:gd name="T41" fmla="*/ 169 h 180"/>
                <a:gd name="T42" fmla="*/ 86 w 90"/>
                <a:gd name="T43" fmla="*/ 163 h 180"/>
                <a:gd name="T44" fmla="*/ 90 w 90"/>
                <a:gd name="T45" fmla="*/ 17 h 180"/>
                <a:gd name="T46" fmla="*/ 88 w 90"/>
                <a:gd name="T47" fmla="*/ 10 h 180"/>
                <a:gd name="T48" fmla="*/ 86 w 90"/>
                <a:gd name="T49" fmla="*/ 5 h 180"/>
                <a:gd name="T50" fmla="*/ 80 w 90"/>
                <a:gd name="T51" fmla="*/ 1 h 180"/>
                <a:gd name="T52" fmla="*/ 74 w 90"/>
                <a:gd name="T53" fmla="*/ 0 h 1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0"/>
                <a:gd name="T82" fmla="*/ 0 h 180"/>
                <a:gd name="T83" fmla="*/ 90 w 90"/>
                <a:gd name="T84" fmla="*/ 180 h 1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0" h="180">
                  <a:moveTo>
                    <a:pt x="74" y="0"/>
                  </a:moveTo>
                  <a:lnTo>
                    <a:pt x="67" y="1"/>
                  </a:lnTo>
                  <a:lnTo>
                    <a:pt x="62" y="5"/>
                  </a:lnTo>
                  <a:lnTo>
                    <a:pt x="58" y="10"/>
                  </a:lnTo>
                  <a:lnTo>
                    <a:pt x="57" y="17"/>
                  </a:lnTo>
                  <a:lnTo>
                    <a:pt x="57" y="43"/>
                  </a:lnTo>
                  <a:lnTo>
                    <a:pt x="1" y="43"/>
                  </a:lnTo>
                  <a:lnTo>
                    <a:pt x="1" y="63"/>
                  </a:lnTo>
                  <a:lnTo>
                    <a:pt x="57" y="63"/>
                  </a:lnTo>
                  <a:lnTo>
                    <a:pt x="55" y="96"/>
                  </a:lnTo>
                  <a:lnTo>
                    <a:pt x="0" y="96"/>
                  </a:lnTo>
                  <a:lnTo>
                    <a:pt x="0" y="116"/>
                  </a:lnTo>
                  <a:lnTo>
                    <a:pt x="55" y="116"/>
                  </a:lnTo>
                  <a:lnTo>
                    <a:pt x="54" y="163"/>
                  </a:lnTo>
                  <a:lnTo>
                    <a:pt x="55" y="169"/>
                  </a:lnTo>
                  <a:lnTo>
                    <a:pt x="58" y="175"/>
                  </a:lnTo>
                  <a:lnTo>
                    <a:pt x="63" y="179"/>
                  </a:lnTo>
                  <a:lnTo>
                    <a:pt x="70" y="180"/>
                  </a:lnTo>
                  <a:lnTo>
                    <a:pt x="75" y="179"/>
                  </a:lnTo>
                  <a:lnTo>
                    <a:pt x="80" y="175"/>
                  </a:lnTo>
                  <a:lnTo>
                    <a:pt x="84" y="169"/>
                  </a:lnTo>
                  <a:lnTo>
                    <a:pt x="86" y="163"/>
                  </a:lnTo>
                  <a:lnTo>
                    <a:pt x="90" y="17"/>
                  </a:lnTo>
                  <a:lnTo>
                    <a:pt x="88" y="10"/>
                  </a:lnTo>
                  <a:lnTo>
                    <a:pt x="86" y="5"/>
                  </a:lnTo>
                  <a:lnTo>
                    <a:pt x="80" y="1"/>
                  </a:lnTo>
                  <a:lnTo>
                    <a:pt x="74" y="0"/>
                  </a:lnTo>
                  <a:close/>
                </a:path>
              </a:pathLst>
            </a:custGeom>
            <a:solidFill>
              <a:srgbClr val="000000"/>
            </a:solidFill>
            <a:ln w="9525">
              <a:noFill/>
              <a:round/>
              <a:headEnd/>
              <a:tailEnd/>
            </a:ln>
          </p:spPr>
          <p:txBody>
            <a:bodyPr>
              <a:prstTxWarp prst="textNoShape">
                <a:avLst/>
              </a:prstTxWarp>
            </a:bodyPr>
            <a:lstStyle/>
            <a:p>
              <a:endParaRPr lang="en-US"/>
            </a:p>
          </p:txBody>
        </p:sp>
        <p:sp>
          <p:nvSpPr>
            <p:cNvPr id="52235" name="Freeform 16"/>
            <p:cNvSpPr>
              <a:spLocks/>
            </p:cNvSpPr>
            <p:nvPr/>
          </p:nvSpPr>
          <p:spPr bwMode="auto">
            <a:xfrm>
              <a:off x="411" y="4109"/>
              <a:ext cx="2209" cy="997"/>
            </a:xfrm>
            <a:custGeom>
              <a:avLst/>
              <a:gdLst>
                <a:gd name="T0" fmla="*/ 2016 w 2209"/>
                <a:gd name="T1" fmla="*/ 297 h 997"/>
                <a:gd name="T2" fmla="*/ 2055 w 2209"/>
                <a:gd name="T3" fmla="*/ 342 h 997"/>
                <a:gd name="T4" fmla="*/ 2059 w 2209"/>
                <a:gd name="T5" fmla="*/ 354 h 997"/>
                <a:gd name="T6" fmla="*/ 2071 w 2209"/>
                <a:gd name="T7" fmla="*/ 360 h 997"/>
                <a:gd name="T8" fmla="*/ 2082 w 2209"/>
                <a:gd name="T9" fmla="*/ 354 h 997"/>
                <a:gd name="T10" fmla="*/ 2087 w 2209"/>
                <a:gd name="T11" fmla="*/ 342 h 997"/>
                <a:gd name="T12" fmla="*/ 2090 w 2209"/>
                <a:gd name="T13" fmla="*/ 191 h 997"/>
                <a:gd name="T14" fmla="*/ 2081 w 2209"/>
                <a:gd name="T15" fmla="*/ 182 h 997"/>
                <a:gd name="T16" fmla="*/ 2069 w 2209"/>
                <a:gd name="T17" fmla="*/ 182 h 997"/>
                <a:gd name="T18" fmla="*/ 2059 w 2209"/>
                <a:gd name="T19" fmla="*/ 191 h 997"/>
                <a:gd name="T20" fmla="*/ 2058 w 2209"/>
                <a:gd name="T21" fmla="*/ 224 h 997"/>
                <a:gd name="T22" fmla="*/ 2020 w 2209"/>
                <a:gd name="T23" fmla="*/ 86 h 997"/>
                <a:gd name="T24" fmla="*/ 2016 w 2209"/>
                <a:gd name="T25" fmla="*/ 56 h 997"/>
                <a:gd name="T26" fmla="*/ 2001 w 2209"/>
                <a:gd name="T27" fmla="*/ 28 h 997"/>
                <a:gd name="T28" fmla="*/ 1979 w 2209"/>
                <a:gd name="T29" fmla="*/ 8 h 997"/>
                <a:gd name="T30" fmla="*/ 1952 w 2209"/>
                <a:gd name="T31" fmla="*/ 0 h 997"/>
                <a:gd name="T32" fmla="*/ 293 w 2209"/>
                <a:gd name="T33" fmla="*/ 19 h 997"/>
                <a:gd name="T34" fmla="*/ 86 w 2209"/>
                <a:gd name="T35" fmla="*/ 14 h 997"/>
                <a:gd name="T36" fmla="*/ 23 w 2209"/>
                <a:gd name="T37" fmla="*/ 14 h 997"/>
                <a:gd name="T38" fmla="*/ 17 w 2209"/>
                <a:gd name="T39" fmla="*/ 15 h 997"/>
                <a:gd name="T40" fmla="*/ 9 w 2209"/>
                <a:gd name="T41" fmla="*/ 16 h 997"/>
                <a:gd name="T42" fmla="*/ 0 w 2209"/>
                <a:gd name="T43" fmla="*/ 17 h 997"/>
                <a:gd name="T44" fmla="*/ 422 w 2209"/>
                <a:gd name="T45" fmla="*/ 817 h 997"/>
                <a:gd name="T46" fmla="*/ 422 w 2209"/>
                <a:gd name="T47" fmla="*/ 821 h 997"/>
                <a:gd name="T48" fmla="*/ 422 w 2209"/>
                <a:gd name="T49" fmla="*/ 829 h 997"/>
                <a:gd name="T50" fmla="*/ 423 w 2209"/>
                <a:gd name="T51" fmla="*/ 866 h 997"/>
                <a:gd name="T52" fmla="*/ 446 w 2209"/>
                <a:gd name="T53" fmla="*/ 925 h 997"/>
                <a:gd name="T54" fmla="*/ 487 w 2209"/>
                <a:gd name="T55" fmla="*/ 970 h 997"/>
                <a:gd name="T56" fmla="*/ 542 w 2209"/>
                <a:gd name="T57" fmla="*/ 994 h 997"/>
                <a:gd name="T58" fmla="*/ 606 w 2209"/>
                <a:gd name="T59" fmla="*/ 995 h 997"/>
                <a:gd name="T60" fmla="*/ 663 w 2209"/>
                <a:gd name="T61" fmla="*/ 971 h 997"/>
                <a:gd name="T62" fmla="*/ 707 w 2209"/>
                <a:gd name="T63" fmla="*/ 929 h 997"/>
                <a:gd name="T64" fmla="*/ 731 w 2209"/>
                <a:gd name="T65" fmla="*/ 870 h 997"/>
                <a:gd name="T66" fmla="*/ 735 w 2209"/>
                <a:gd name="T67" fmla="*/ 833 h 997"/>
                <a:gd name="T68" fmla="*/ 735 w 2209"/>
                <a:gd name="T69" fmla="*/ 826 h 997"/>
                <a:gd name="T70" fmla="*/ 1058 w 2209"/>
                <a:gd name="T71" fmla="*/ 809 h 997"/>
                <a:gd name="T72" fmla="*/ 2038 w 2209"/>
                <a:gd name="T73" fmla="*/ 841 h 997"/>
                <a:gd name="T74" fmla="*/ 2066 w 2209"/>
                <a:gd name="T75" fmla="*/ 783 h 997"/>
                <a:gd name="T76" fmla="*/ 2124 w 2209"/>
                <a:gd name="T77" fmla="*/ 626 h 997"/>
                <a:gd name="T78" fmla="*/ 2183 w 2209"/>
                <a:gd name="T79" fmla="*/ 466 h 997"/>
                <a:gd name="T80" fmla="*/ 2209 w 2209"/>
                <a:gd name="T81" fmla="*/ 391 h 9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09"/>
                <a:gd name="T124" fmla="*/ 0 h 997"/>
                <a:gd name="T125" fmla="*/ 2209 w 2209"/>
                <a:gd name="T126" fmla="*/ 997 h 99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09" h="997">
                  <a:moveTo>
                    <a:pt x="2013" y="391"/>
                  </a:moveTo>
                  <a:lnTo>
                    <a:pt x="2016" y="297"/>
                  </a:lnTo>
                  <a:lnTo>
                    <a:pt x="2057" y="297"/>
                  </a:lnTo>
                  <a:lnTo>
                    <a:pt x="2055" y="342"/>
                  </a:lnTo>
                  <a:lnTo>
                    <a:pt x="2057" y="349"/>
                  </a:lnTo>
                  <a:lnTo>
                    <a:pt x="2059" y="354"/>
                  </a:lnTo>
                  <a:lnTo>
                    <a:pt x="2065" y="358"/>
                  </a:lnTo>
                  <a:lnTo>
                    <a:pt x="2071" y="360"/>
                  </a:lnTo>
                  <a:lnTo>
                    <a:pt x="2077" y="358"/>
                  </a:lnTo>
                  <a:lnTo>
                    <a:pt x="2082" y="354"/>
                  </a:lnTo>
                  <a:lnTo>
                    <a:pt x="2086" y="349"/>
                  </a:lnTo>
                  <a:lnTo>
                    <a:pt x="2087" y="342"/>
                  </a:lnTo>
                  <a:lnTo>
                    <a:pt x="2091" y="198"/>
                  </a:lnTo>
                  <a:lnTo>
                    <a:pt x="2090" y="191"/>
                  </a:lnTo>
                  <a:lnTo>
                    <a:pt x="2086" y="186"/>
                  </a:lnTo>
                  <a:lnTo>
                    <a:pt x="2081" y="182"/>
                  </a:lnTo>
                  <a:lnTo>
                    <a:pt x="2075" y="181"/>
                  </a:lnTo>
                  <a:lnTo>
                    <a:pt x="2069" y="182"/>
                  </a:lnTo>
                  <a:lnTo>
                    <a:pt x="2063" y="186"/>
                  </a:lnTo>
                  <a:lnTo>
                    <a:pt x="2059" y="191"/>
                  </a:lnTo>
                  <a:lnTo>
                    <a:pt x="2058" y="198"/>
                  </a:lnTo>
                  <a:lnTo>
                    <a:pt x="2058" y="224"/>
                  </a:lnTo>
                  <a:lnTo>
                    <a:pt x="2017" y="224"/>
                  </a:lnTo>
                  <a:lnTo>
                    <a:pt x="2020" y="86"/>
                  </a:lnTo>
                  <a:lnTo>
                    <a:pt x="2018" y="72"/>
                  </a:lnTo>
                  <a:lnTo>
                    <a:pt x="2016" y="56"/>
                  </a:lnTo>
                  <a:lnTo>
                    <a:pt x="2009" y="41"/>
                  </a:lnTo>
                  <a:lnTo>
                    <a:pt x="2001" y="28"/>
                  </a:lnTo>
                  <a:lnTo>
                    <a:pt x="1991" y="17"/>
                  </a:lnTo>
                  <a:lnTo>
                    <a:pt x="1979" y="8"/>
                  </a:lnTo>
                  <a:lnTo>
                    <a:pt x="1967" y="3"/>
                  </a:lnTo>
                  <a:lnTo>
                    <a:pt x="1952" y="0"/>
                  </a:lnTo>
                  <a:lnTo>
                    <a:pt x="182" y="16"/>
                  </a:lnTo>
                  <a:lnTo>
                    <a:pt x="293" y="19"/>
                  </a:lnTo>
                  <a:lnTo>
                    <a:pt x="86" y="17"/>
                  </a:lnTo>
                  <a:lnTo>
                    <a:pt x="86" y="14"/>
                  </a:lnTo>
                  <a:lnTo>
                    <a:pt x="31" y="14"/>
                  </a:lnTo>
                  <a:lnTo>
                    <a:pt x="23" y="14"/>
                  </a:lnTo>
                  <a:lnTo>
                    <a:pt x="17" y="14"/>
                  </a:lnTo>
                  <a:lnTo>
                    <a:pt x="17" y="15"/>
                  </a:lnTo>
                  <a:lnTo>
                    <a:pt x="13" y="15"/>
                  </a:lnTo>
                  <a:lnTo>
                    <a:pt x="9" y="16"/>
                  </a:lnTo>
                  <a:lnTo>
                    <a:pt x="4" y="16"/>
                  </a:lnTo>
                  <a:lnTo>
                    <a:pt x="0" y="17"/>
                  </a:lnTo>
                  <a:lnTo>
                    <a:pt x="243" y="822"/>
                  </a:lnTo>
                  <a:lnTo>
                    <a:pt x="422" y="817"/>
                  </a:lnTo>
                  <a:lnTo>
                    <a:pt x="422" y="821"/>
                  </a:lnTo>
                  <a:lnTo>
                    <a:pt x="422" y="825"/>
                  </a:lnTo>
                  <a:lnTo>
                    <a:pt x="422" y="829"/>
                  </a:lnTo>
                  <a:lnTo>
                    <a:pt x="420" y="833"/>
                  </a:lnTo>
                  <a:lnTo>
                    <a:pt x="423" y="866"/>
                  </a:lnTo>
                  <a:lnTo>
                    <a:pt x="432" y="897"/>
                  </a:lnTo>
                  <a:lnTo>
                    <a:pt x="446" y="925"/>
                  </a:lnTo>
                  <a:lnTo>
                    <a:pt x="464" y="948"/>
                  </a:lnTo>
                  <a:lnTo>
                    <a:pt x="487" y="970"/>
                  </a:lnTo>
                  <a:lnTo>
                    <a:pt x="513" y="984"/>
                  </a:lnTo>
                  <a:lnTo>
                    <a:pt x="542" y="994"/>
                  </a:lnTo>
                  <a:lnTo>
                    <a:pt x="574" y="997"/>
                  </a:lnTo>
                  <a:lnTo>
                    <a:pt x="606" y="995"/>
                  </a:lnTo>
                  <a:lnTo>
                    <a:pt x="637" y="986"/>
                  </a:lnTo>
                  <a:lnTo>
                    <a:pt x="663" y="971"/>
                  </a:lnTo>
                  <a:lnTo>
                    <a:pt x="687" y="951"/>
                  </a:lnTo>
                  <a:lnTo>
                    <a:pt x="707" y="929"/>
                  </a:lnTo>
                  <a:lnTo>
                    <a:pt x="721" y="901"/>
                  </a:lnTo>
                  <a:lnTo>
                    <a:pt x="731" y="870"/>
                  </a:lnTo>
                  <a:lnTo>
                    <a:pt x="735" y="837"/>
                  </a:lnTo>
                  <a:lnTo>
                    <a:pt x="735" y="833"/>
                  </a:lnTo>
                  <a:lnTo>
                    <a:pt x="735" y="829"/>
                  </a:lnTo>
                  <a:lnTo>
                    <a:pt x="735" y="826"/>
                  </a:lnTo>
                  <a:lnTo>
                    <a:pt x="735" y="822"/>
                  </a:lnTo>
                  <a:lnTo>
                    <a:pt x="1058" y="809"/>
                  </a:lnTo>
                  <a:lnTo>
                    <a:pt x="1231" y="811"/>
                  </a:lnTo>
                  <a:lnTo>
                    <a:pt x="2038" y="841"/>
                  </a:lnTo>
                  <a:lnTo>
                    <a:pt x="2046" y="829"/>
                  </a:lnTo>
                  <a:lnTo>
                    <a:pt x="2066" y="783"/>
                  </a:lnTo>
                  <a:lnTo>
                    <a:pt x="2093" y="711"/>
                  </a:lnTo>
                  <a:lnTo>
                    <a:pt x="2124" y="626"/>
                  </a:lnTo>
                  <a:lnTo>
                    <a:pt x="2155" y="541"/>
                  </a:lnTo>
                  <a:lnTo>
                    <a:pt x="2183" y="466"/>
                  </a:lnTo>
                  <a:lnTo>
                    <a:pt x="2201" y="411"/>
                  </a:lnTo>
                  <a:lnTo>
                    <a:pt x="2209" y="391"/>
                  </a:lnTo>
                  <a:lnTo>
                    <a:pt x="2013" y="391"/>
                  </a:lnTo>
                  <a:close/>
                </a:path>
              </a:pathLst>
            </a:custGeom>
            <a:solidFill>
              <a:srgbClr val="D6CEB2"/>
            </a:solidFill>
            <a:ln w="9525">
              <a:noFill/>
              <a:round/>
              <a:headEnd/>
              <a:tailEnd/>
            </a:ln>
          </p:spPr>
          <p:txBody>
            <a:bodyPr>
              <a:prstTxWarp prst="textNoShape">
                <a:avLst/>
              </a:prstTxWarp>
            </a:bodyPr>
            <a:lstStyle/>
            <a:p>
              <a:endParaRPr lang="en-US"/>
            </a:p>
          </p:txBody>
        </p:sp>
        <p:sp>
          <p:nvSpPr>
            <p:cNvPr id="52236" name="Freeform 17"/>
            <p:cNvSpPr>
              <a:spLocks/>
            </p:cNvSpPr>
            <p:nvPr/>
          </p:nvSpPr>
          <p:spPr bwMode="auto">
            <a:xfrm>
              <a:off x="335" y="4062"/>
              <a:ext cx="2419" cy="798"/>
            </a:xfrm>
            <a:custGeom>
              <a:avLst/>
              <a:gdLst>
                <a:gd name="T0" fmla="*/ 71 w 2419"/>
                <a:gd name="T1" fmla="*/ 0 h 798"/>
                <a:gd name="T2" fmla="*/ 2017 w 2419"/>
                <a:gd name="T3" fmla="*/ 22 h 798"/>
                <a:gd name="T4" fmla="*/ 2045 w 2419"/>
                <a:gd name="T5" fmla="*/ 51 h 798"/>
                <a:gd name="T6" fmla="*/ 2059 w 2419"/>
                <a:gd name="T7" fmla="*/ 122 h 798"/>
                <a:gd name="T8" fmla="*/ 2059 w 2419"/>
                <a:gd name="T9" fmla="*/ 412 h 798"/>
                <a:gd name="T10" fmla="*/ 2398 w 2419"/>
                <a:gd name="T11" fmla="*/ 405 h 798"/>
                <a:gd name="T12" fmla="*/ 2419 w 2419"/>
                <a:gd name="T13" fmla="*/ 470 h 798"/>
                <a:gd name="T14" fmla="*/ 2419 w 2419"/>
                <a:gd name="T15" fmla="*/ 631 h 798"/>
                <a:gd name="T16" fmla="*/ 2413 w 2419"/>
                <a:gd name="T17" fmla="*/ 798 h 798"/>
                <a:gd name="T18" fmla="*/ 755 w 2419"/>
                <a:gd name="T19" fmla="*/ 790 h 798"/>
                <a:gd name="T20" fmla="*/ 0 w 2419"/>
                <a:gd name="T21" fmla="*/ 783 h 798"/>
                <a:gd name="T22" fmla="*/ 7 w 2419"/>
                <a:gd name="T23" fmla="*/ 660 h 798"/>
                <a:gd name="T24" fmla="*/ 15 w 2419"/>
                <a:gd name="T25" fmla="*/ 232 h 798"/>
                <a:gd name="T26" fmla="*/ 22 w 2419"/>
                <a:gd name="T27" fmla="*/ 94 h 798"/>
                <a:gd name="T28" fmla="*/ 71 w 2419"/>
                <a:gd name="T29" fmla="*/ 0 h 7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19"/>
                <a:gd name="T46" fmla="*/ 0 h 798"/>
                <a:gd name="T47" fmla="*/ 2419 w 2419"/>
                <a:gd name="T48" fmla="*/ 798 h 7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19" h="798">
                  <a:moveTo>
                    <a:pt x="71" y="0"/>
                  </a:moveTo>
                  <a:lnTo>
                    <a:pt x="2017" y="22"/>
                  </a:lnTo>
                  <a:lnTo>
                    <a:pt x="2045" y="51"/>
                  </a:lnTo>
                  <a:lnTo>
                    <a:pt x="2059" y="122"/>
                  </a:lnTo>
                  <a:lnTo>
                    <a:pt x="2059" y="412"/>
                  </a:lnTo>
                  <a:lnTo>
                    <a:pt x="2398" y="405"/>
                  </a:lnTo>
                  <a:lnTo>
                    <a:pt x="2419" y="470"/>
                  </a:lnTo>
                  <a:lnTo>
                    <a:pt x="2419" y="631"/>
                  </a:lnTo>
                  <a:lnTo>
                    <a:pt x="2413" y="798"/>
                  </a:lnTo>
                  <a:lnTo>
                    <a:pt x="755" y="790"/>
                  </a:lnTo>
                  <a:lnTo>
                    <a:pt x="0" y="783"/>
                  </a:lnTo>
                  <a:lnTo>
                    <a:pt x="7" y="660"/>
                  </a:lnTo>
                  <a:lnTo>
                    <a:pt x="15" y="232"/>
                  </a:lnTo>
                  <a:lnTo>
                    <a:pt x="22" y="94"/>
                  </a:lnTo>
                  <a:lnTo>
                    <a:pt x="71" y="0"/>
                  </a:lnTo>
                  <a:close/>
                </a:path>
              </a:pathLst>
            </a:custGeom>
            <a:solidFill>
              <a:srgbClr val="EDD675"/>
            </a:solidFill>
            <a:ln w="9525">
              <a:noFill/>
              <a:round/>
              <a:headEnd/>
              <a:tailEnd/>
            </a:ln>
          </p:spPr>
          <p:txBody>
            <a:bodyPr>
              <a:prstTxWarp prst="textNoShape">
                <a:avLst/>
              </a:prstTxWarp>
            </a:bodyPr>
            <a:lstStyle/>
            <a:p>
              <a:endParaRPr lang="en-US"/>
            </a:p>
          </p:txBody>
        </p:sp>
        <p:sp>
          <p:nvSpPr>
            <p:cNvPr id="52237" name="Freeform 18"/>
            <p:cNvSpPr>
              <a:spLocks/>
            </p:cNvSpPr>
            <p:nvPr/>
          </p:nvSpPr>
          <p:spPr bwMode="auto">
            <a:xfrm>
              <a:off x="334" y="4493"/>
              <a:ext cx="2426" cy="375"/>
            </a:xfrm>
            <a:custGeom>
              <a:avLst/>
              <a:gdLst>
                <a:gd name="T0" fmla="*/ 2426 w 2426"/>
                <a:gd name="T1" fmla="*/ 30 h 375"/>
                <a:gd name="T2" fmla="*/ 2333 w 2426"/>
                <a:gd name="T3" fmla="*/ 0 h 375"/>
                <a:gd name="T4" fmla="*/ 2341 w 2426"/>
                <a:gd name="T5" fmla="*/ 160 h 375"/>
                <a:gd name="T6" fmla="*/ 2233 w 2426"/>
                <a:gd name="T7" fmla="*/ 127 h 375"/>
                <a:gd name="T8" fmla="*/ 2140 w 2426"/>
                <a:gd name="T9" fmla="*/ 132 h 375"/>
                <a:gd name="T10" fmla="*/ 2090 w 2426"/>
                <a:gd name="T11" fmla="*/ 160 h 375"/>
                <a:gd name="T12" fmla="*/ 2048 w 2426"/>
                <a:gd name="T13" fmla="*/ 200 h 375"/>
                <a:gd name="T14" fmla="*/ 1991 w 2426"/>
                <a:gd name="T15" fmla="*/ 274 h 375"/>
                <a:gd name="T16" fmla="*/ 0 w 2426"/>
                <a:gd name="T17" fmla="*/ 270 h 375"/>
                <a:gd name="T18" fmla="*/ 5 w 2426"/>
                <a:gd name="T19" fmla="*/ 375 h 375"/>
                <a:gd name="T20" fmla="*/ 2399 w 2426"/>
                <a:gd name="T21" fmla="*/ 366 h 375"/>
                <a:gd name="T22" fmla="*/ 2399 w 2426"/>
                <a:gd name="T23" fmla="*/ 266 h 375"/>
                <a:gd name="T24" fmla="*/ 2419 w 2426"/>
                <a:gd name="T25" fmla="*/ 270 h 375"/>
                <a:gd name="T26" fmla="*/ 2426 w 2426"/>
                <a:gd name="T27" fmla="*/ 30 h 3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6"/>
                <a:gd name="T43" fmla="*/ 0 h 375"/>
                <a:gd name="T44" fmla="*/ 2426 w 2426"/>
                <a:gd name="T45" fmla="*/ 375 h 3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6" h="375">
                  <a:moveTo>
                    <a:pt x="2426" y="30"/>
                  </a:moveTo>
                  <a:lnTo>
                    <a:pt x="2333" y="0"/>
                  </a:lnTo>
                  <a:lnTo>
                    <a:pt x="2341" y="160"/>
                  </a:lnTo>
                  <a:lnTo>
                    <a:pt x="2233" y="127"/>
                  </a:lnTo>
                  <a:lnTo>
                    <a:pt x="2140" y="132"/>
                  </a:lnTo>
                  <a:lnTo>
                    <a:pt x="2090" y="160"/>
                  </a:lnTo>
                  <a:lnTo>
                    <a:pt x="2048" y="200"/>
                  </a:lnTo>
                  <a:lnTo>
                    <a:pt x="1991" y="274"/>
                  </a:lnTo>
                  <a:lnTo>
                    <a:pt x="0" y="270"/>
                  </a:lnTo>
                  <a:lnTo>
                    <a:pt x="5" y="375"/>
                  </a:lnTo>
                  <a:lnTo>
                    <a:pt x="2399" y="366"/>
                  </a:lnTo>
                  <a:lnTo>
                    <a:pt x="2399" y="266"/>
                  </a:lnTo>
                  <a:lnTo>
                    <a:pt x="2419" y="270"/>
                  </a:lnTo>
                  <a:lnTo>
                    <a:pt x="2426" y="30"/>
                  </a:lnTo>
                  <a:close/>
                </a:path>
              </a:pathLst>
            </a:custGeom>
            <a:solidFill>
              <a:srgbClr val="C9B251"/>
            </a:solidFill>
            <a:ln w="9525">
              <a:noFill/>
              <a:round/>
              <a:headEnd/>
              <a:tailEnd/>
            </a:ln>
          </p:spPr>
          <p:txBody>
            <a:bodyPr>
              <a:prstTxWarp prst="textNoShape">
                <a:avLst/>
              </a:prstTxWarp>
            </a:bodyPr>
            <a:lstStyle/>
            <a:p>
              <a:endParaRPr lang="en-US"/>
            </a:p>
          </p:txBody>
        </p:sp>
        <p:sp>
          <p:nvSpPr>
            <p:cNvPr id="52238" name="Freeform 19"/>
            <p:cNvSpPr>
              <a:spLocks/>
            </p:cNvSpPr>
            <p:nvPr/>
          </p:nvSpPr>
          <p:spPr bwMode="auto">
            <a:xfrm>
              <a:off x="345" y="4144"/>
              <a:ext cx="148" cy="646"/>
            </a:xfrm>
            <a:custGeom>
              <a:avLst/>
              <a:gdLst>
                <a:gd name="T0" fmla="*/ 65 w 148"/>
                <a:gd name="T1" fmla="*/ 0 h 646"/>
                <a:gd name="T2" fmla="*/ 134 w 148"/>
                <a:gd name="T3" fmla="*/ 0 h 646"/>
                <a:gd name="T4" fmla="*/ 83 w 148"/>
                <a:gd name="T5" fmla="*/ 529 h 646"/>
                <a:gd name="T6" fmla="*/ 83 w 148"/>
                <a:gd name="T7" fmla="*/ 537 h 646"/>
                <a:gd name="T8" fmla="*/ 82 w 148"/>
                <a:gd name="T9" fmla="*/ 557 h 646"/>
                <a:gd name="T10" fmla="*/ 85 w 148"/>
                <a:gd name="T11" fmla="*/ 581 h 646"/>
                <a:gd name="T12" fmla="*/ 93 w 148"/>
                <a:gd name="T13" fmla="*/ 602 h 646"/>
                <a:gd name="T14" fmla="*/ 99 w 148"/>
                <a:gd name="T15" fmla="*/ 611 h 646"/>
                <a:gd name="T16" fmla="*/ 107 w 148"/>
                <a:gd name="T17" fmla="*/ 619 h 646"/>
                <a:gd name="T18" fmla="*/ 116 w 148"/>
                <a:gd name="T19" fmla="*/ 626 h 646"/>
                <a:gd name="T20" fmla="*/ 126 w 148"/>
                <a:gd name="T21" fmla="*/ 632 h 646"/>
                <a:gd name="T22" fmla="*/ 134 w 148"/>
                <a:gd name="T23" fmla="*/ 638 h 646"/>
                <a:gd name="T24" fmla="*/ 142 w 148"/>
                <a:gd name="T25" fmla="*/ 642 h 646"/>
                <a:gd name="T26" fmla="*/ 147 w 148"/>
                <a:gd name="T27" fmla="*/ 644 h 646"/>
                <a:gd name="T28" fmla="*/ 148 w 148"/>
                <a:gd name="T29" fmla="*/ 646 h 646"/>
                <a:gd name="T30" fmla="*/ 0 w 148"/>
                <a:gd name="T31" fmla="*/ 640 h 646"/>
                <a:gd name="T32" fmla="*/ 33 w 148"/>
                <a:gd name="T33" fmla="*/ 147 h 646"/>
                <a:gd name="T34" fmla="*/ 65 w 148"/>
                <a:gd name="T35" fmla="*/ 0 h 6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8"/>
                <a:gd name="T55" fmla="*/ 0 h 646"/>
                <a:gd name="T56" fmla="*/ 148 w 148"/>
                <a:gd name="T57" fmla="*/ 646 h 6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8" h="646">
                  <a:moveTo>
                    <a:pt x="65" y="0"/>
                  </a:moveTo>
                  <a:lnTo>
                    <a:pt x="134" y="0"/>
                  </a:lnTo>
                  <a:lnTo>
                    <a:pt x="83" y="529"/>
                  </a:lnTo>
                  <a:lnTo>
                    <a:pt x="83" y="537"/>
                  </a:lnTo>
                  <a:lnTo>
                    <a:pt x="82" y="557"/>
                  </a:lnTo>
                  <a:lnTo>
                    <a:pt x="85" y="581"/>
                  </a:lnTo>
                  <a:lnTo>
                    <a:pt x="93" y="602"/>
                  </a:lnTo>
                  <a:lnTo>
                    <a:pt x="99" y="611"/>
                  </a:lnTo>
                  <a:lnTo>
                    <a:pt x="107" y="619"/>
                  </a:lnTo>
                  <a:lnTo>
                    <a:pt x="116" y="626"/>
                  </a:lnTo>
                  <a:lnTo>
                    <a:pt x="126" y="632"/>
                  </a:lnTo>
                  <a:lnTo>
                    <a:pt x="134" y="638"/>
                  </a:lnTo>
                  <a:lnTo>
                    <a:pt x="142" y="642"/>
                  </a:lnTo>
                  <a:lnTo>
                    <a:pt x="147" y="644"/>
                  </a:lnTo>
                  <a:lnTo>
                    <a:pt x="148" y="646"/>
                  </a:lnTo>
                  <a:lnTo>
                    <a:pt x="0" y="640"/>
                  </a:lnTo>
                  <a:lnTo>
                    <a:pt x="33" y="147"/>
                  </a:lnTo>
                  <a:lnTo>
                    <a:pt x="65" y="0"/>
                  </a:lnTo>
                  <a:close/>
                </a:path>
              </a:pathLst>
            </a:custGeom>
            <a:solidFill>
              <a:srgbClr val="C9B251"/>
            </a:solidFill>
            <a:ln w="9525">
              <a:noFill/>
              <a:round/>
              <a:headEnd/>
              <a:tailEnd/>
            </a:ln>
          </p:spPr>
          <p:txBody>
            <a:bodyPr>
              <a:prstTxWarp prst="textNoShape">
                <a:avLst/>
              </a:prstTxWarp>
            </a:bodyPr>
            <a:lstStyle/>
            <a:p>
              <a:endParaRPr lang="en-US"/>
            </a:p>
          </p:txBody>
        </p:sp>
        <p:sp>
          <p:nvSpPr>
            <p:cNvPr id="52239" name="Freeform 20"/>
            <p:cNvSpPr>
              <a:spLocks/>
            </p:cNvSpPr>
            <p:nvPr/>
          </p:nvSpPr>
          <p:spPr bwMode="auto">
            <a:xfrm>
              <a:off x="284" y="4104"/>
              <a:ext cx="34" cy="122"/>
            </a:xfrm>
            <a:custGeom>
              <a:avLst/>
              <a:gdLst>
                <a:gd name="T0" fmla="*/ 0 w 34"/>
                <a:gd name="T1" fmla="*/ 60 h 122"/>
                <a:gd name="T2" fmla="*/ 4 w 34"/>
                <a:gd name="T3" fmla="*/ 37 h 122"/>
                <a:gd name="T4" fmla="*/ 10 w 34"/>
                <a:gd name="T5" fmla="*/ 17 h 122"/>
                <a:gd name="T6" fmla="*/ 21 w 34"/>
                <a:gd name="T7" fmla="*/ 5 h 122"/>
                <a:gd name="T8" fmla="*/ 34 w 34"/>
                <a:gd name="T9" fmla="*/ 0 h 122"/>
                <a:gd name="T10" fmla="*/ 32 w 34"/>
                <a:gd name="T11" fmla="*/ 122 h 122"/>
                <a:gd name="T12" fmla="*/ 18 w 34"/>
                <a:gd name="T13" fmla="*/ 117 h 122"/>
                <a:gd name="T14" fmla="*/ 9 w 34"/>
                <a:gd name="T15" fmla="*/ 103 h 122"/>
                <a:gd name="T16" fmla="*/ 2 w 34"/>
                <a:gd name="T17" fmla="*/ 83 h 122"/>
                <a:gd name="T18" fmla="*/ 0 w 34"/>
                <a:gd name="T19" fmla="*/ 60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22"/>
                <a:gd name="T32" fmla="*/ 34 w 34"/>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22">
                  <a:moveTo>
                    <a:pt x="0" y="60"/>
                  </a:moveTo>
                  <a:lnTo>
                    <a:pt x="4" y="37"/>
                  </a:lnTo>
                  <a:lnTo>
                    <a:pt x="10" y="17"/>
                  </a:lnTo>
                  <a:lnTo>
                    <a:pt x="21" y="5"/>
                  </a:lnTo>
                  <a:lnTo>
                    <a:pt x="34" y="0"/>
                  </a:lnTo>
                  <a:lnTo>
                    <a:pt x="32" y="122"/>
                  </a:lnTo>
                  <a:lnTo>
                    <a:pt x="18" y="117"/>
                  </a:lnTo>
                  <a:lnTo>
                    <a:pt x="9" y="103"/>
                  </a:lnTo>
                  <a:lnTo>
                    <a:pt x="2" y="83"/>
                  </a:lnTo>
                  <a:lnTo>
                    <a:pt x="0" y="60"/>
                  </a:lnTo>
                  <a:close/>
                </a:path>
              </a:pathLst>
            </a:custGeom>
            <a:solidFill>
              <a:srgbClr val="000000"/>
            </a:solidFill>
            <a:ln w="9525">
              <a:noFill/>
              <a:round/>
              <a:headEnd/>
              <a:tailEnd/>
            </a:ln>
          </p:spPr>
          <p:txBody>
            <a:bodyPr>
              <a:prstTxWarp prst="textNoShape">
                <a:avLst/>
              </a:prstTxWarp>
            </a:bodyPr>
            <a:lstStyle/>
            <a:p>
              <a:endParaRPr lang="en-US"/>
            </a:p>
          </p:txBody>
        </p:sp>
        <p:sp>
          <p:nvSpPr>
            <p:cNvPr id="52240" name="Freeform 21"/>
            <p:cNvSpPr>
              <a:spLocks/>
            </p:cNvSpPr>
            <p:nvPr/>
          </p:nvSpPr>
          <p:spPr bwMode="auto">
            <a:xfrm>
              <a:off x="491" y="4344"/>
              <a:ext cx="214" cy="95"/>
            </a:xfrm>
            <a:custGeom>
              <a:avLst/>
              <a:gdLst>
                <a:gd name="T0" fmla="*/ 0 w 214"/>
                <a:gd name="T1" fmla="*/ 95 h 95"/>
                <a:gd name="T2" fmla="*/ 212 w 214"/>
                <a:gd name="T3" fmla="*/ 95 h 95"/>
                <a:gd name="T4" fmla="*/ 214 w 214"/>
                <a:gd name="T5" fmla="*/ 0 h 95"/>
                <a:gd name="T6" fmla="*/ 1 w 214"/>
                <a:gd name="T7" fmla="*/ 0 h 95"/>
                <a:gd name="T8" fmla="*/ 0 w 214"/>
                <a:gd name="T9" fmla="*/ 95 h 95"/>
                <a:gd name="T10" fmla="*/ 0 60000 65536"/>
                <a:gd name="T11" fmla="*/ 0 60000 65536"/>
                <a:gd name="T12" fmla="*/ 0 60000 65536"/>
                <a:gd name="T13" fmla="*/ 0 60000 65536"/>
                <a:gd name="T14" fmla="*/ 0 60000 65536"/>
                <a:gd name="T15" fmla="*/ 0 w 214"/>
                <a:gd name="T16" fmla="*/ 0 h 95"/>
                <a:gd name="T17" fmla="*/ 214 w 214"/>
                <a:gd name="T18" fmla="*/ 95 h 95"/>
              </a:gdLst>
              <a:ahLst/>
              <a:cxnLst>
                <a:cxn ang="T10">
                  <a:pos x="T0" y="T1"/>
                </a:cxn>
                <a:cxn ang="T11">
                  <a:pos x="T2" y="T3"/>
                </a:cxn>
                <a:cxn ang="T12">
                  <a:pos x="T4" y="T5"/>
                </a:cxn>
                <a:cxn ang="T13">
                  <a:pos x="T6" y="T7"/>
                </a:cxn>
                <a:cxn ang="T14">
                  <a:pos x="T8" y="T9"/>
                </a:cxn>
              </a:cxnLst>
              <a:rect l="T15" t="T16" r="T17" b="T18"/>
              <a:pathLst>
                <a:path w="214" h="95">
                  <a:moveTo>
                    <a:pt x="0" y="95"/>
                  </a:moveTo>
                  <a:lnTo>
                    <a:pt x="212" y="95"/>
                  </a:lnTo>
                  <a:lnTo>
                    <a:pt x="214" y="0"/>
                  </a:lnTo>
                  <a:lnTo>
                    <a:pt x="1" y="0"/>
                  </a:lnTo>
                  <a:lnTo>
                    <a:pt x="0" y="95"/>
                  </a:lnTo>
                  <a:close/>
                </a:path>
              </a:pathLst>
            </a:custGeom>
            <a:solidFill>
              <a:srgbClr val="000000"/>
            </a:solidFill>
            <a:ln w="9525">
              <a:noFill/>
              <a:round/>
              <a:headEnd/>
              <a:tailEnd/>
            </a:ln>
          </p:spPr>
          <p:txBody>
            <a:bodyPr>
              <a:prstTxWarp prst="textNoShape">
                <a:avLst/>
              </a:prstTxWarp>
            </a:bodyPr>
            <a:lstStyle/>
            <a:p>
              <a:endParaRPr lang="en-US"/>
            </a:p>
          </p:txBody>
        </p:sp>
        <p:sp>
          <p:nvSpPr>
            <p:cNvPr id="52241" name="Freeform 22"/>
            <p:cNvSpPr>
              <a:spLocks/>
            </p:cNvSpPr>
            <p:nvPr/>
          </p:nvSpPr>
          <p:spPr bwMode="auto">
            <a:xfrm>
              <a:off x="493" y="4226"/>
              <a:ext cx="214" cy="85"/>
            </a:xfrm>
            <a:custGeom>
              <a:avLst/>
              <a:gdLst>
                <a:gd name="T0" fmla="*/ 214 w 214"/>
                <a:gd name="T1" fmla="*/ 0 h 85"/>
                <a:gd name="T2" fmla="*/ 2 w 214"/>
                <a:gd name="T3" fmla="*/ 0 h 85"/>
                <a:gd name="T4" fmla="*/ 0 w 214"/>
                <a:gd name="T5" fmla="*/ 85 h 85"/>
                <a:gd name="T6" fmla="*/ 212 w 214"/>
                <a:gd name="T7" fmla="*/ 85 h 85"/>
                <a:gd name="T8" fmla="*/ 214 w 214"/>
                <a:gd name="T9" fmla="*/ 0 h 85"/>
                <a:gd name="T10" fmla="*/ 0 60000 65536"/>
                <a:gd name="T11" fmla="*/ 0 60000 65536"/>
                <a:gd name="T12" fmla="*/ 0 60000 65536"/>
                <a:gd name="T13" fmla="*/ 0 60000 65536"/>
                <a:gd name="T14" fmla="*/ 0 60000 65536"/>
                <a:gd name="T15" fmla="*/ 0 w 214"/>
                <a:gd name="T16" fmla="*/ 0 h 85"/>
                <a:gd name="T17" fmla="*/ 214 w 214"/>
                <a:gd name="T18" fmla="*/ 85 h 85"/>
              </a:gdLst>
              <a:ahLst/>
              <a:cxnLst>
                <a:cxn ang="T10">
                  <a:pos x="T0" y="T1"/>
                </a:cxn>
                <a:cxn ang="T11">
                  <a:pos x="T2" y="T3"/>
                </a:cxn>
                <a:cxn ang="T12">
                  <a:pos x="T4" y="T5"/>
                </a:cxn>
                <a:cxn ang="T13">
                  <a:pos x="T6" y="T7"/>
                </a:cxn>
                <a:cxn ang="T14">
                  <a:pos x="T8" y="T9"/>
                </a:cxn>
              </a:cxnLst>
              <a:rect l="T15" t="T16" r="T17" b="T18"/>
              <a:pathLst>
                <a:path w="214" h="85">
                  <a:moveTo>
                    <a:pt x="214" y="0"/>
                  </a:moveTo>
                  <a:lnTo>
                    <a:pt x="2" y="0"/>
                  </a:lnTo>
                  <a:lnTo>
                    <a:pt x="0" y="85"/>
                  </a:lnTo>
                  <a:lnTo>
                    <a:pt x="212" y="85"/>
                  </a:lnTo>
                  <a:lnTo>
                    <a:pt x="214" y="0"/>
                  </a:lnTo>
                  <a:close/>
                </a:path>
              </a:pathLst>
            </a:custGeom>
            <a:solidFill>
              <a:srgbClr val="000000"/>
            </a:solidFill>
            <a:ln w="9525">
              <a:noFill/>
              <a:round/>
              <a:headEnd/>
              <a:tailEnd/>
            </a:ln>
          </p:spPr>
          <p:txBody>
            <a:bodyPr>
              <a:prstTxWarp prst="textNoShape">
                <a:avLst/>
              </a:prstTxWarp>
            </a:bodyPr>
            <a:lstStyle/>
            <a:p>
              <a:endParaRPr lang="en-US"/>
            </a:p>
          </p:txBody>
        </p:sp>
        <p:sp>
          <p:nvSpPr>
            <p:cNvPr id="52242" name="Freeform 23"/>
            <p:cNvSpPr>
              <a:spLocks/>
            </p:cNvSpPr>
            <p:nvPr/>
          </p:nvSpPr>
          <p:spPr bwMode="auto">
            <a:xfrm>
              <a:off x="751" y="4226"/>
              <a:ext cx="214" cy="85"/>
            </a:xfrm>
            <a:custGeom>
              <a:avLst/>
              <a:gdLst>
                <a:gd name="T0" fmla="*/ 214 w 214"/>
                <a:gd name="T1" fmla="*/ 0 h 85"/>
                <a:gd name="T2" fmla="*/ 1 w 214"/>
                <a:gd name="T3" fmla="*/ 0 h 85"/>
                <a:gd name="T4" fmla="*/ 0 w 214"/>
                <a:gd name="T5" fmla="*/ 85 h 85"/>
                <a:gd name="T6" fmla="*/ 212 w 214"/>
                <a:gd name="T7" fmla="*/ 85 h 85"/>
                <a:gd name="T8" fmla="*/ 214 w 214"/>
                <a:gd name="T9" fmla="*/ 0 h 85"/>
                <a:gd name="T10" fmla="*/ 0 60000 65536"/>
                <a:gd name="T11" fmla="*/ 0 60000 65536"/>
                <a:gd name="T12" fmla="*/ 0 60000 65536"/>
                <a:gd name="T13" fmla="*/ 0 60000 65536"/>
                <a:gd name="T14" fmla="*/ 0 60000 65536"/>
                <a:gd name="T15" fmla="*/ 0 w 214"/>
                <a:gd name="T16" fmla="*/ 0 h 85"/>
                <a:gd name="T17" fmla="*/ 214 w 214"/>
                <a:gd name="T18" fmla="*/ 85 h 85"/>
              </a:gdLst>
              <a:ahLst/>
              <a:cxnLst>
                <a:cxn ang="T10">
                  <a:pos x="T0" y="T1"/>
                </a:cxn>
                <a:cxn ang="T11">
                  <a:pos x="T2" y="T3"/>
                </a:cxn>
                <a:cxn ang="T12">
                  <a:pos x="T4" y="T5"/>
                </a:cxn>
                <a:cxn ang="T13">
                  <a:pos x="T6" y="T7"/>
                </a:cxn>
                <a:cxn ang="T14">
                  <a:pos x="T8" y="T9"/>
                </a:cxn>
              </a:cxnLst>
              <a:rect l="T15" t="T16" r="T17" b="T18"/>
              <a:pathLst>
                <a:path w="214" h="85">
                  <a:moveTo>
                    <a:pt x="214" y="0"/>
                  </a:moveTo>
                  <a:lnTo>
                    <a:pt x="1" y="0"/>
                  </a:lnTo>
                  <a:lnTo>
                    <a:pt x="0" y="85"/>
                  </a:lnTo>
                  <a:lnTo>
                    <a:pt x="212" y="85"/>
                  </a:lnTo>
                  <a:lnTo>
                    <a:pt x="214" y="0"/>
                  </a:lnTo>
                  <a:close/>
                </a:path>
              </a:pathLst>
            </a:custGeom>
            <a:solidFill>
              <a:srgbClr val="000000"/>
            </a:solidFill>
            <a:ln w="9525">
              <a:noFill/>
              <a:round/>
              <a:headEnd/>
              <a:tailEnd/>
            </a:ln>
          </p:spPr>
          <p:txBody>
            <a:bodyPr>
              <a:prstTxWarp prst="textNoShape">
                <a:avLst/>
              </a:prstTxWarp>
            </a:bodyPr>
            <a:lstStyle/>
            <a:p>
              <a:endParaRPr lang="en-US"/>
            </a:p>
          </p:txBody>
        </p:sp>
        <p:sp>
          <p:nvSpPr>
            <p:cNvPr id="52243" name="Freeform 24"/>
            <p:cNvSpPr>
              <a:spLocks/>
            </p:cNvSpPr>
            <p:nvPr/>
          </p:nvSpPr>
          <p:spPr bwMode="auto">
            <a:xfrm>
              <a:off x="748" y="4344"/>
              <a:ext cx="215" cy="95"/>
            </a:xfrm>
            <a:custGeom>
              <a:avLst/>
              <a:gdLst>
                <a:gd name="T0" fmla="*/ 0 w 215"/>
                <a:gd name="T1" fmla="*/ 95 h 95"/>
                <a:gd name="T2" fmla="*/ 213 w 215"/>
                <a:gd name="T3" fmla="*/ 95 h 95"/>
                <a:gd name="T4" fmla="*/ 215 w 215"/>
                <a:gd name="T5" fmla="*/ 0 h 95"/>
                <a:gd name="T6" fmla="*/ 3 w 215"/>
                <a:gd name="T7" fmla="*/ 0 h 95"/>
                <a:gd name="T8" fmla="*/ 0 w 215"/>
                <a:gd name="T9" fmla="*/ 95 h 95"/>
                <a:gd name="T10" fmla="*/ 0 60000 65536"/>
                <a:gd name="T11" fmla="*/ 0 60000 65536"/>
                <a:gd name="T12" fmla="*/ 0 60000 65536"/>
                <a:gd name="T13" fmla="*/ 0 60000 65536"/>
                <a:gd name="T14" fmla="*/ 0 60000 65536"/>
                <a:gd name="T15" fmla="*/ 0 w 215"/>
                <a:gd name="T16" fmla="*/ 0 h 95"/>
                <a:gd name="T17" fmla="*/ 215 w 215"/>
                <a:gd name="T18" fmla="*/ 95 h 95"/>
              </a:gdLst>
              <a:ahLst/>
              <a:cxnLst>
                <a:cxn ang="T10">
                  <a:pos x="T0" y="T1"/>
                </a:cxn>
                <a:cxn ang="T11">
                  <a:pos x="T2" y="T3"/>
                </a:cxn>
                <a:cxn ang="T12">
                  <a:pos x="T4" y="T5"/>
                </a:cxn>
                <a:cxn ang="T13">
                  <a:pos x="T6" y="T7"/>
                </a:cxn>
                <a:cxn ang="T14">
                  <a:pos x="T8" y="T9"/>
                </a:cxn>
              </a:cxnLst>
              <a:rect l="T15" t="T16" r="T17" b="T18"/>
              <a:pathLst>
                <a:path w="215" h="95">
                  <a:moveTo>
                    <a:pt x="0" y="95"/>
                  </a:moveTo>
                  <a:lnTo>
                    <a:pt x="213" y="95"/>
                  </a:lnTo>
                  <a:lnTo>
                    <a:pt x="215" y="0"/>
                  </a:lnTo>
                  <a:lnTo>
                    <a:pt x="3" y="0"/>
                  </a:lnTo>
                  <a:lnTo>
                    <a:pt x="0" y="95"/>
                  </a:lnTo>
                  <a:close/>
                </a:path>
              </a:pathLst>
            </a:custGeom>
            <a:solidFill>
              <a:srgbClr val="000000"/>
            </a:solidFill>
            <a:ln w="9525">
              <a:noFill/>
              <a:round/>
              <a:headEnd/>
              <a:tailEnd/>
            </a:ln>
          </p:spPr>
          <p:txBody>
            <a:bodyPr>
              <a:prstTxWarp prst="textNoShape">
                <a:avLst/>
              </a:prstTxWarp>
            </a:bodyPr>
            <a:lstStyle/>
            <a:p>
              <a:endParaRPr lang="en-US"/>
            </a:p>
          </p:txBody>
        </p:sp>
        <p:sp>
          <p:nvSpPr>
            <p:cNvPr id="52244" name="Freeform 25"/>
            <p:cNvSpPr>
              <a:spLocks/>
            </p:cNvSpPr>
            <p:nvPr/>
          </p:nvSpPr>
          <p:spPr bwMode="auto">
            <a:xfrm>
              <a:off x="1006" y="4344"/>
              <a:ext cx="213" cy="95"/>
            </a:xfrm>
            <a:custGeom>
              <a:avLst/>
              <a:gdLst>
                <a:gd name="T0" fmla="*/ 0 w 213"/>
                <a:gd name="T1" fmla="*/ 95 h 95"/>
                <a:gd name="T2" fmla="*/ 211 w 213"/>
                <a:gd name="T3" fmla="*/ 95 h 95"/>
                <a:gd name="T4" fmla="*/ 213 w 213"/>
                <a:gd name="T5" fmla="*/ 0 h 95"/>
                <a:gd name="T6" fmla="*/ 2 w 213"/>
                <a:gd name="T7" fmla="*/ 0 h 95"/>
                <a:gd name="T8" fmla="*/ 0 w 213"/>
                <a:gd name="T9" fmla="*/ 95 h 95"/>
                <a:gd name="T10" fmla="*/ 0 60000 65536"/>
                <a:gd name="T11" fmla="*/ 0 60000 65536"/>
                <a:gd name="T12" fmla="*/ 0 60000 65536"/>
                <a:gd name="T13" fmla="*/ 0 60000 65536"/>
                <a:gd name="T14" fmla="*/ 0 60000 65536"/>
                <a:gd name="T15" fmla="*/ 0 w 213"/>
                <a:gd name="T16" fmla="*/ 0 h 95"/>
                <a:gd name="T17" fmla="*/ 213 w 213"/>
                <a:gd name="T18" fmla="*/ 95 h 95"/>
              </a:gdLst>
              <a:ahLst/>
              <a:cxnLst>
                <a:cxn ang="T10">
                  <a:pos x="T0" y="T1"/>
                </a:cxn>
                <a:cxn ang="T11">
                  <a:pos x="T2" y="T3"/>
                </a:cxn>
                <a:cxn ang="T12">
                  <a:pos x="T4" y="T5"/>
                </a:cxn>
                <a:cxn ang="T13">
                  <a:pos x="T6" y="T7"/>
                </a:cxn>
                <a:cxn ang="T14">
                  <a:pos x="T8" y="T9"/>
                </a:cxn>
              </a:cxnLst>
              <a:rect l="T15" t="T16" r="T17" b="T18"/>
              <a:pathLst>
                <a:path w="213" h="95">
                  <a:moveTo>
                    <a:pt x="0" y="95"/>
                  </a:moveTo>
                  <a:lnTo>
                    <a:pt x="211" y="95"/>
                  </a:lnTo>
                  <a:lnTo>
                    <a:pt x="213" y="0"/>
                  </a:lnTo>
                  <a:lnTo>
                    <a:pt x="2" y="0"/>
                  </a:lnTo>
                  <a:lnTo>
                    <a:pt x="0" y="95"/>
                  </a:lnTo>
                  <a:close/>
                </a:path>
              </a:pathLst>
            </a:custGeom>
            <a:solidFill>
              <a:srgbClr val="000000"/>
            </a:solidFill>
            <a:ln w="9525">
              <a:noFill/>
              <a:round/>
              <a:headEnd/>
              <a:tailEnd/>
            </a:ln>
          </p:spPr>
          <p:txBody>
            <a:bodyPr>
              <a:prstTxWarp prst="textNoShape">
                <a:avLst/>
              </a:prstTxWarp>
            </a:bodyPr>
            <a:lstStyle/>
            <a:p>
              <a:endParaRPr lang="en-US"/>
            </a:p>
          </p:txBody>
        </p:sp>
        <p:sp>
          <p:nvSpPr>
            <p:cNvPr id="52245" name="Freeform 26"/>
            <p:cNvSpPr>
              <a:spLocks/>
            </p:cNvSpPr>
            <p:nvPr/>
          </p:nvSpPr>
          <p:spPr bwMode="auto">
            <a:xfrm>
              <a:off x="1008" y="4226"/>
              <a:ext cx="213" cy="85"/>
            </a:xfrm>
            <a:custGeom>
              <a:avLst/>
              <a:gdLst>
                <a:gd name="T0" fmla="*/ 213 w 213"/>
                <a:gd name="T1" fmla="*/ 0 h 85"/>
                <a:gd name="T2" fmla="*/ 1 w 213"/>
                <a:gd name="T3" fmla="*/ 0 h 85"/>
                <a:gd name="T4" fmla="*/ 0 w 213"/>
                <a:gd name="T5" fmla="*/ 85 h 85"/>
                <a:gd name="T6" fmla="*/ 212 w 213"/>
                <a:gd name="T7" fmla="*/ 85 h 85"/>
                <a:gd name="T8" fmla="*/ 213 w 213"/>
                <a:gd name="T9" fmla="*/ 0 h 85"/>
                <a:gd name="T10" fmla="*/ 0 60000 65536"/>
                <a:gd name="T11" fmla="*/ 0 60000 65536"/>
                <a:gd name="T12" fmla="*/ 0 60000 65536"/>
                <a:gd name="T13" fmla="*/ 0 60000 65536"/>
                <a:gd name="T14" fmla="*/ 0 60000 65536"/>
                <a:gd name="T15" fmla="*/ 0 w 213"/>
                <a:gd name="T16" fmla="*/ 0 h 85"/>
                <a:gd name="T17" fmla="*/ 213 w 213"/>
                <a:gd name="T18" fmla="*/ 85 h 85"/>
              </a:gdLst>
              <a:ahLst/>
              <a:cxnLst>
                <a:cxn ang="T10">
                  <a:pos x="T0" y="T1"/>
                </a:cxn>
                <a:cxn ang="T11">
                  <a:pos x="T2" y="T3"/>
                </a:cxn>
                <a:cxn ang="T12">
                  <a:pos x="T4" y="T5"/>
                </a:cxn>
                <a:cxn ang="T13">
                  <a:pos x="T6" y="T7"/>
                </a:cxn>
                <a:cxn ang="T14">
                  <a:pos x="T8" y="T9"/>
                </a:cxn>
              </a:cxnLst>
              <a:rect l="T15" t="T16" r="T17" b="T18"/>
              <a:pathLst>
                <a:path w="213" h="85">
                  <a:moveTo>
                    <a:pt x="213" y="0"/>
                  </a:moveTo>
                  <a:lnTo>
                    <a:pt x="1" y="0"/>
                  </a:lnTo>
                  <a:lnTo>
                    <a:pt x="0" y="85"/>
                  </a:lnTo>
                  <a:lnTo>
                    <a:pt x="212" y="85"/>
                  </a:lnTo>
                  <a:lnTo>
                    <a:pt x="213" y="0"/>
                  </a:lnTo>
                  <a:close/>
                </a:path>
              </a:pathLst>
            </a:custGeom>
            <a:solidFill>
              <a:srgbClr val="000000"/>
            </a:solidFill>
            <a:ln w="9525">
              <a:noFill/>
              <a:round/>
              <a:headEnd/>
              <a:tailEnd/>
            </a:ln>
          </p:spPr>
          <p:txBody>
            <a:bodyPr>
              <a:prstTxWarp prst="textNoShape">
                <a:avLst/>
              </a:prstTxWarp>
            </a:bodyPr>
            <a:lstStyle/>
            <a:p>
              <a:endParaRPr lang="en-US"/>
            </a:p>
          </p:txBody>
        </p:sp>
        <p:sp>
          <p:nvSpPr>
            <p:cNvPr id="52246" name="Freeform 27"/>
            <p:cNvSpPr>
              <a:spLocks/>
            </p:cNvSpPr>
            <p:nvPr/>
          </p:nvSpPr>
          <p:spPr bwMode="auto">
            <a:xfrm>
              <a:off x="1262" y="4344"/>
              <a:ext cx="214" cy="95"/>
            </a:xfrm>
            <a:custGeom>
              <a:avLst/>
              <a:gdLst>
                <a:gd name="T0" fmla="*/ 0 w 214"/>
                <a:gd name="T1" fmla="*/ 95 h 95"/>
                <a:gd name="T2" fmla="*/ 213 w 214"/>
                <a:gd name="T3" fmla="*/ 95 h 95"/>
                <a:gd name="T4" fmla="*/ 214 w 214"/>
                <a:gd name="T5" fmla="*/ 0 h 95"/>
                <a:gd name="T6" fmla="*/ 2 w 214"/>
                <a:gd name="T7" fmla="*/ 0 h 95"/>
                <a:gd name="T8" fmla="*/ 0 w 214"/>
                <a:gd name="T9" fmla="*/ 95 h 95"/>
                <a:gd name="T10" fmla="*/ 0 60000 65536"/>
                <a:gd name="T11" fmla="*/ 0 60000 65536"/>
                <a:gd name="T12" fmla="*/ 0 60000 65536"/>
                <a:gd name="T13" fmla="*/ 0 60000 65536"/>
                <a:gd name="T14" fmla="*/ 0 60000 65536"/>
                <a:gd name="T15" fmla="*/ 0 w 214"/>
                <a:gd name="T16" fmla="*/ 0 h 95"/>
                <a:gd name="T17" fmla="*/ 214 w 214"/>
                <a:gd name="T18" fmla="*/ 95 h 95"/>
              </a:gdLst>
              <a:ahLst/>
              <a:cxnLst>
                <a:cxn ang="T10">
                  <a:pos x="T0" y="T1"/>
                </a:cxn>
                <a:cxn ang="T11">
                  <a:pos x="T2" y="T3"/>
                </a:cxn>
                <a:cxn ang="T12">
                  <a:pos x="T4" y="T5"/>
                </a:cxn>
                <a:cxn ang="T13">
                  <a:pos x="T6" y="T7"/>
                </a:cxn>
                <a:cxn ang="T14">
                  <a:pos x="T8" y="T9"/>
                </a:cxn>
              </a:cxnLst>
              <a:rect l="T15" t="T16" r="T17" b="T18"/>
              <a:pathLst>
                <a:path w="214" h="95">
                  <a:moveTo>
                    <a:pt x="0" y="95"/>
                  </a:moveTo>
                  <a:lnTo>
                    <a:pt x="213" y="95"/>
                  </a:lnTo>
                  <a:lnTo>
                    <a:pt x="214" y="0"/>
                  </a:lnTo>
                  <a:lnTo>
                    <a:pt x="2" y="0"/>
                  </a:lnTo>
                  <a:lnTo>
                    <a:pt x="0" y="95"/>
                  </a:lnTo>
                  <a:close/>
                </a:path>
              </a:pathLst>
            </a:custGeom>
            <a:solidFill>
              <a:srgbClr val="000000"/>
            </a:solidFill>
            <a:ln w="9525">
              <a:noFill/>
              <a:round/>
              <a:headEnd/>
              <a:tailEnd/>
            </a:ln>
          </p:spPr>
          <p:txBody>
            <a:bodyPr>
              <a:prstTxWarp prst="textNoShape">
                <a:avLst/>
              </a:prstTxWarp>
            </a:bodyPr>
            <a:lstStyle/>
            <a:p>
              <a:endParaRPr lang="en-US"/>
            </a:p>
          </p:txBody>
        </p:sp>
        <p:sp>
          <p:nvSpPr>
            <p:cNvPr id="52247" name="Freeform 28"/>
            <p:cNvSpPr>
              <a:spLocks/>
            </p:cNvSpPr>
            <p:nvPr/>
          </p:nvSpPr>
          <p:spPr bwMode="auto">
            <a:xfrm>
              <a:off x="1264" y="4226"/>
              <a:ext cx="215" cy="85"/>
            </a:xfrm>
            <a:custGeom>
              <a:avLst/>
              <a:gdLst>
                <a:gd name="T0" fmla="*/ 215 w 215"/>
                <a:gd name="T1" fmla="*/ 0 h 85"/>
                <a:gd name="T2" fmla="*/ 2 w 215"/>
                <a:gd name="T3" fmla="*/ 0 h 85"/>
                <a:gd name="T4" fmla="*/ 0 w 215"/>
                <a:gd name="T5" fmla="*/ 85 h 85"/>
                <a:gd name="T6" fmla="*/ 213 w 215"/>
                <a:gd name="T7" fmla="*/ 85 h 85"/>
                <a:gd name="T8" fmla="*/ 215 w 215"/>
                <a:gd name="T9" fmla="*/ 0 h 85"/>
                <a:gd name="T10" fmla="*/ 0 60000 65536"/>
                <a:gd name="T11" fmla="*/ 0 60000 65536"/>
                <a:gd name="T12" fmla="*/ 0 60000 65536"/>
                <a:gd name="T13" fmla="*/ 0 60000 65536"/>
                <a:gd name="T14" fmla="*/ 0 60000 65536"/>
                <a:gd name="T15" fmla="*/ 0 w 215"/>
                <a:gd name="T16" fmla="*/ 0 h 85"/>
                <a:gd name="T17" fmla="*/ 215 w 215"/>
                <a:gd name="T18" fmla="*/ 85 h 85"/>
              </a:gdLst>
              <a:ahLst/>
              <a:cxnLst>
                <a:cxn ang="T10">
                  <a:pos x="T0" y="T1"/>
                </a:cxn>
                <a:cxn ang="T11">
                  <a:pos x="T2" y="T3"/>
                </a:cxn>
                <a:cxn ang="T12">
                  <a:pos x="T4" y="T5"/>
                </a:cxn>
                <a:cxn ang="T13">
                  <a:pos x="T6" y="T7"/>
                </a:cxn>
                <a:cxn ang="T14">
                  <a:pos x="T8" y="T9"/>
                </a:cxn>
              </a:cxnLst>
              <a:rect l="T15" t="T16" r="T17" b="T18"/>
              <a:pathLst>
                <a:path w="215" h="85">
                  <a:moveTo>
                    <a:pt x="215" y="0"/>
                  </a:moveTo>
                  <a:lnTo>
                    <a:pt x="2" y="0"/>
                  </a:lnTo>
                  <a:lnTo>
                    <a:pt x="0" y="85"/>
                  </a:lnTo>
                  <a:lnTo>
                    <a:pt x="213" y="85"/>
                  </a:lnTo>
                  <a:lnTo>
                    <a:pt x="215" y="0"/>
                  </a:lnTo>
                  <a:close/>
                </a:path>
              </a:pathLst>
            </a:custGeom>
            <a:solidFill>
              <a:srgbClr val="000000"/>
            </a:solidFill>
            <a:ln w="9525">
              <a:noFill/>
              <a:round/>
              <a:headEnd/>
              <a:tailEnd/>
            </a:ln>
          </p:spPr>
          <p:txBody>
            <a:bodyPr>
              <a:prstTxWarp prst="textNoShape">
                <a:avLst/>
              </a:prstTxWarp>
            </a:bodyPr>
            <a:lstStyle/>
            <a:p>
              <a:endParaRPr lang="en-US"/>
            </a:p>
          </p:txBody>
        </p:sp>
        <p:sp>
          <p:nvSpPr>
            <p:cNvPr id="52248" name="Freeform 29"/>
            <p:cNvSpPr>
              <a:spLocks/>
            </p:cNvSpPr>
            <p:nvPr/>
          </p:nvSpPr>
          <p:spPr bwMode="auto">
            <a:xfrm>
              <a:off x="1520" y="4344"/>
              <a:ext cx="214" cy="95"/>
            </a:xfrm>
            <a:custGeom>
              <a:avLst/>
              <a:gdLst>
                <a:gd name="T0" fmla="*/ 0 w 214"/>
                <a:gd name="T1" fmla="*/ 95 h 95"/>
                <a:gd name="T2" fmla="*/ 212 w 214"/>
                <a:gd name="T3" fmla="*/ 95 h 95"/>
                <a:gd name="T4" fmla="*/ 214 w 214"/>
                <a:gd name="T5" fmla="*/ 0 h 95"/>
                <a:gd name="T6" fmla="*/ 1 w 214"/>
                <a:gd name="T7" fmla="*/ 0 h 95"/>
                <a:gd name="T8" fmla="*/ 0 w 214"/>
                <a:gd name="T9" fmla="*/ 95 h 95"/>
                <a:gd name="T10" fmla="*/ 0 60000 65536"/>
                <a:gd name="T11" fmla="*/ 0 60000 65536"/>
                <a:gd name="T12" fmla="*/ 0 60000 65536"/>
                <a:gd name="T13" fmla="*/ 0 60000 65536"/>
                <a:gd name="T14" fmla="*/ 0 60000 65536"/>
                <a:gd name="T15" fmla="*/ 0 w 214"/>
                <a:gd name="T16" fmla="*/ 0 h 95"/>
                <a:gd name="T17" fmla="*/ 214 w 214"/>
                <a:gd name="T18" fmla="*/ 95 h 95"/>
              </a:gdLst>
              <a:ahLst/>
              <a:cxnLst>
                <a:cxn ang="T10">
                  <a:pos x="T0" y="T1"/>
                </a:cxn>
                <a:cxn ang="T11">
                  <a:pos x="T2" y="T3"/>
                </a:cxn>
                <a:cxn ang="T12">
                  <a:pos x="T4" y="T5"/>
                </a:cxn>
                <a:cxn ang="T13">
                  <a:pos x="T6" y="T7"/>
                </a:cxn>
                <a:cxn ang="T14">
                  <a:pos x="T8" y="T9"/>
                </a:cxn>
              </a:cxnLst>
              <a:rect l="T15" t="T16" r="T17" b="T18"/>
              <a:pathLst>
                <a:path w="214" h="95">
                  <a:moveTo>
                    <a:pt x="0" y="95"/>
                  </a:moveTo>
                  <a:lnTo>
                    <a:pt x="212" y="95"/>
                  </a:lnTo>
                  <a:lnTo>
                    <a:pt x="214" y="0"/>
                  </a:lnTo>
                  <a:lnTo>
                    <a:pt x="1" y="0"/>
                  </a:lnTo>
                  <a:lnTo>
                    <a:pt x="0" y="95"/>
                  </a:lnTo>
                  <a:close/>
                </a:path>
              </a:pathLst>
            </a:custGeom>
            <a:solidFill>
              <a:srgbClr val="000000"/>
            </a:solidFill>
            <a:ln w="9525">
              <a:noFill/>
              <a:round/>
              <a:headEnd/>
              <a:tailEnd/>
            </a:ln>
          </p:spPr>
          <p:txBody>
            <a:bodyPr>
              <a:prstTxWarp prst="textNoShape">
                <a:avLst/>
              </a:prstTxWarp>
            </a:bodyPr>
            <a:lstStyle/>
            <a:p>
              <a:endParaRPr lang="en-US"/>
            </a:p>
          </p:txBody>
        </p:sp>
        <p:sp>
          <p:nvSpPr>
            <p:cNvPr id="52249" name="Freeform 30"/>
            <p:cNvSpPr>
              <a:spLocks/>
            </p:cNvSpPr>
            <p:nvPr/>
          </p:nvSpPr>
          <p:spPr bwMode="auto">
            <a:xfrm>
              <a:off x="1522" y="4226"/>
              <a:ext cx="214" cy="85"/>
            </a:xfrm>
            <a:custGeom>
              <a:avLst/>
              <a:gdLst>
                <a:gd name="T0" fmla="*/ 214 w 214"/>
                <a:gd name="T1" fmla="*/ 0 h 85"/>
                <a:gd name="T2" fmla="*/ 2 w 214"/>
                <a:gd name="T3" fmla="*/ 0 h 85"/>
                <a:gd name="T4" fmla="*/ 0 w 214"/>
                <a:gd name="T5" fmla="*/ 85 h 85"/>
                <a:gd name="T6" fmla="*/ 212 w 214"/>
                <a:gd name="T7" fmla="*/ 85 h 85"/>
                <a:gd name="T8" fmla="*/ 214 w 214"/>
                <a:gd name="T9" fmla="*/ 0 h 85"/>
                <a:gd name="T10" fmla="*/ 0 60000 65536"/>
                <a:gd name="T11" fmla="*/ 0 60000 65536"/>
                <a:gd name="T12" fmla="*/ 0 60000 65536"/>
                <a:gd name="T13" fmla="*/ 0 60000 65536"/>
                <a:gd name="T14" fmla="*/ 0 60000 65536"/>
                <a:gd name="T15" fmla="*/ 0 w 214"/>
                <a:gd name="T16" fmla="*/ 0 h 85"/>
                <a:gd name="T17" fmla="*/ 214 w 214"/>
                <a:gd name="T18" fmla="*/ 85 h 85"/>
              </a:gdLst>
              <a:ahLst/>
              <a:cxnLst>
                <a:cxn ang="T10">
                  <a:pos x="T0" y="T1"/>
                </a:cxn>
                <a:cxn ang="T11">
                  <a:pos x="T2" y="T3"/>
                </a:cxn>
                <a:cxn ang="T12">
                  <a:pos x="T4" y="T5"/>
                </a:cxn>
                <a:cxn ang="T13">
                  <a:pos x="T6" y="T7"/>
                </a:cxn>
                <a:cxn ang="T14">
                  <a:pos x="T8" y="T9"/>
                </a:cxn>
              </a:cxnLst>
              <a:rect l="T15" t="T16" r="T17" b="T18"/>
              <a:pathLst>
                <a:path w="214" h="85">
                  <a:moveTo>
                    <a:pt x="214" y="0"/>
                  </a:moveTo>
                  <a:lnTo>
                    <a:pt x="2" y="0"/>
                  </a:lnTo>
                  <a:lnTo>
                    <a:pt x="0" y="85"/>
                  </a:lnTo>
                  <a:lnTo>
                    <a:pt x="212" y="85"/>
                  </a:lnTo>
                  <a:lnTo>
                    <a:pt x="214" y="0"/>
                  </a:lnTo>
                  <a:close/>
                </a:path>
              </a:pathLst>
            </a:custGeom>
            <a:solidFill>
              <a:srgbClr val="000000"/>
            </a:solidFill>
            <a:ln w="9525">
              <a:noFill/>
              <a:round/>
              <a:headEnd/>
              <a:tailEnd/>
            </a:ln>
          </p:spPr>
          <p:txBody>
            <a:bodyPr>
              <a:prstTxWarp prst="textNoShape">
                <a:avLst/>
              </a:prstTxWarp>
            </a:bodyPr>
            <a:lstStyle/>
            <a:p>
              <a:endParaRPr lang="en-US"/>
            </a:p>
          </p:txBody>
        </p:sp>
        <p:sp>
          <p:nvSpPr>
            <p:cNvPr id="52250" name="Freeform 31"/>
            <p:cNvSpPr>
              <a:spLocks/>
            </p:cNvSpPr>
            <p:nvPr/>
          </p:nvSpPr>
          <p:spPr bwMode="auto">
            <a:xfrm>
              <a:off x="1773" y="4344"/>
              <a:ext cx="213" cy="95"/>
            </a:xfrm>
            <a:custGeom>
              <a:avLst/>
              <a:gdLst>
                <a:gd name="T0" fmla="*/ 0 w 213"/>
                <a:gd name="T1" fmla="*/ 95 h 95"/>
                <a:gd name="T2" fmla="*/ 212 w 213"/>
                <a:gd name="T3" fmla="*/ 95 h 95"/>
                <a:gd name="T4" fmla="*/ 213 w 213"/>
                <a:gd name="T5" fmla="*/ 0 h 95"/>
                <a:gd name="T6" fmla="*/ 1 w 213"/>
                <a:gd name="T7" fmla="*/ 0 h 95"/>
                <a:gd name="T8" fmla="*/ 0 w 213"/>
                <a:gd name="T9" fmla="*/ 95 h 95"/>
                <a:gd name="T10" fmla="*/ 0 60000 65536"/>
                <a:gd name="T11" fmla="*/ 0 60000 65536"/>
                <a:gd name="T12" fmla="*/ 0 60000 65536"/>
                <a:gd name="T13" fmla="*/ 0 60000 65536"/>
                <a:gd name="T14" fmla="*/ 0 60000 65536"/>
                <a:gd name="T15" fmla="*/ 0 w 213"/>
                <a:gd name="T16" fmla="*/ 0 h 95"/>
                <a:gd name="T17" fmla="*/ 213 w 213"/>
                <a:gd name="T18" fmla="*/ 95 h 95"/>
              </a:gdLst>
              <a:ahLst/>
              <a:cxnLst>
                <a:cxn ang="T10">
                  <a:pos x="T0" y="T1"/>
                </a:cxn>
                <a:cxn ang="T11">
                  <a:pos x="T2" y="T3"/>
                </a:cxn>
                <a:cxn ang="T12">
                  <a:pos x="T4" y="T5"/>
                </a:cxn>
                <a:cxn ang="T13">
                  <a:pos x="T6" y="T7"/>
                </a:cxn>
                <a:cxn ang="T14">
                  <a:pos x="T8" y="T9"/>
                </a:cxn>
              </a:cxnLst>
              <a:rect l="T15" t="T16" r="T17" b="T18"/>
              <a:pathLst>
                <a:path w="213" h="95">
                  <a:moveTo>
                    <a:pt x="0" y="95"/>
                  </a:moveTo>
                  <a:lnTo>
                    <a:pt x="212" y="95"/>
                  </a:lnTo>
                  <a:lnTo>
                    <a:pt x="213" y="0"/>
                  </a:lnTo>
                  <a:lnTo>
                    <a:pt x="1" y="0"/>
                  </a:lnTo>
                  <a:lnTo>
                    <a:pt x="0" y="95"/>
                  </a:lnTo>
                  <a:close/>
                </a:path>
              </a:pathLst>
            </a:custGeom>
            <a:solidFill>
              <a:srgbClr val="000000"/>
            </a:solidFill>
            <a:ln w="9525">
              <a:noFill/>
              <a:round/>
              <a:headEnd/>
              <a:tailEnd/>
            </a:ln>
          </p:spPr>
          <p:txBody>
            <a:bodyPr>
              <a:prstTxWarp prst="textNoShape">
                <a:avLst/>
              </a:prstTxWarp>
            </a:bodyPr>
            <a:lstStyle/>
            <a:p>
              <a:endParaRPr lang="en-US"/>
            </a:p>
          </p:txBody>
        </p:sp>
        <p:sp>
          <p:nvSpPr>
            <p:cNvPr id="52251" name="Freeform 32"/>
            <p:cNvSpPr>
              <a:spLocks/>
            </p:cNvSpPr>
            <p:nvPr/>
          </p:nvSpPr>
          <p:spPr bwMode="auto">
            <a:xfrm>
              <a:off x="1774" y="4226"/>
              <a:ext cx="215" cy="85"/>
            </a:xfrm>
            <a:custGeom>
              <a:avLst/>
              <a:gdLst>
                <a:gd name="T0" fmla="*/ 215 w 215"/>
                <a:gd name="T1" fmla="*/ 0 h 85"/>
                <a:gd name="T2" fmla="*/ 3 w 215"/>
                <a:gd name="T3" fmla="*/ 0 h 85"/>
                <a:gd name="T4" fmla="*/ 0 w 215"/>
                <a:gd name="T5" fmla="*/ 85 h 85"/>
                <a:gd name="T6" fmla="*/ 214 w 215"/>
                <a:gd name="T7" fmla="*/ 85 h 85"/>
                <a:gd name="T8" fmla="*/ 215 w 215"/>
                <a:gd name="T9" fmla="*/ 0 h 85"/>
                <a:gd name="T10" fmla="*/ 0 60000 65536"/>
                <a:gd name="T11" fmla="*/ 0 60000 65536"/>
                <a:gd name="T12" fmla="*/ 0 60000 65536"/>
                <a:gd name="T13" fmla="*/ 0 60000 65536"/>
                <a:gd name="T14" fmla="*/ 0 60000 65536"/>
                <a:gd name="T15" fmla="*/ 0 w 215"/>
                <a:gd name="T16" fmla="*/ 0 h 85"/>
                <a:gd name="T17" fmla="*/ 215 w 215"/>
                <a:gd name="T18" fmla="*/ 85 h 85"/>
              </a:gdLst>
              <a:ahLst/>
              <a:cxnLst>
                <a:cxn ang="T10">
                  <a:pos x="T0" y="T1"/>
                </a:cxn>
                <a:cxn ang="T11">
                  <a:pos x="T2" y="T3"/>
                </a:cxn>
                <a:cxn ang="T12">
                  <a:pos x="T4" y="T5"/>
                </a:cxn>
                <a:cxn ang="T13">
                  <a:pos x="T6" y="T7"/>
                </a:cxn>
                <a:cxn ang="T14">
                  <a:pos x="T8" y="T9"/>
                </a:cxn>
              </a:cxnLst>
              <a:rect l="T15" t="T16" r="T17" b="T18"/>
              <a:pathLst>
                <a:path w="215" h="85">
                  <a:moveTo>
                    <a:pt x="215" y="0"/>
                  </a:moveTo>
                  <a:lnTo>
                    <a:pt x="3" y="0"/>
                  </a:lnTo>
                  <a:lnTo>
                    <a:pt x="0" y="85"/>
                  </a:lnTo>
                  <a:lnTo>
                    <a:pt x="214" y="85"/>
                  </a:lnTo>
                  <a:lnTo>
                    <a:pt x="215" y="0"/>
                  </a:lnTo>
                  <a:close/>
                </a:path>
              </a:pathLst>
            </a:custGeom>
            <a:solidFill>
              <a:srgbClr val="000000"/>
            </a:solidFill>
            <a:ln w="9525">
              <a:noFill/>
              <a:round/>
              <a:headEnd/>
              <a:tailEnd/>
            </a:ln>
          </p:spPr>
          <p:txBody>
            <a:bodyPr>
              <a:prstTxWarp prst="textNoShape">
                <a:avLst/>
              </a:prstTxWarp>
            </a:bodyPr>
            <a:lstStyle/>
            <a:p>
              <a:endParaRPr lang="en-US"/>
            </a:p>
          </p:txBody>
        </p:sp>
        <p:sp>
          <p:nvSpPr>
            <p:cNvPr id="52252" name="Freeform 33"/>
            <p:cNvSpPr>
              <a:spLocks/>
            </p:cNvSpPr>
            <p:nvPr/>
          </p:nvSpPr>
          <p:spPr bwMode="auto">
            <a:xfrm>
              <a:off x="2321" y="4597"/>
              <a:ext cx="386" cy="174"/>
            </a:xfrm>
            <a:custGeom>
              <a:avLst/>
              <a:gdLst>
                <a:gd name="T0" fmla="*/ 127 w 386"/>
                <a:gd name="T1" fmla="*/ 27 h 174"/>
                <a:gd name="T2" fmla="*/ 104 w 386"/>
                <a:gd name="T3" fmla="*/ 40 h 174"/>
                <a:gd name="T4" fmla="*/ 84 w 386"/>
                <a:gd name="T5" fmla="*/ 55 h 174"/>
                <a:gd name="T6" fmla="*/ 66 w 386"/>
                <a:gd name="T7" fmla="*/ 72 h 174"/>
                <a:gd name="T8" fmla="*/ 49 w 386"/>
                <a:gd name="T9" fmla="*/ 89 h 174"/>
                <a:gd name="T10" fmla="*/ 34 w 386"/>
                <a:gd name="T11" fmla="*/ 109 h 174"/>
                <a:gd name="T12" fmla="*/ 21 w 386"/>
                <a:gd name="T13" fmla="*/ 130 h 174"/>
                <a:gd name="T14" fmla="*/ 9 w 386"/>
                <a:gd name="T15" fmla="*/ 151 h 174"/>
                <a:gd name="T16" fmla="*/ 0 w 386"/>
                <a:gd name="T17" fmla="*/ 174 h 174"/>
                <a:gd name="T18" fmla="*/ 10 w 386"/>
                <a:gd name="T19" fmla="*/ 157 h 174"/>
                <a:gd name="T20" fmla="*/ 21 w 386"/>
                <a:gd name="T21" fmla="*/ 141 h 174"/>
                <a:gd name="T22" fmla="*/ 33 w 386"/>
                <a:gd name="T23" fmla="*/ 125 h 174"/>
                <a:gd name="T24" fmla="*/ 46 w 386"/>
                <a:gd name="T25" fmla="*/ 110 h 174"/>
                <a:gd name="T26" fmla="*/ 61 w 386"/>
                <a:gd name="T27" fmla="*/ 96 h 174"/>
                <a:gd name="T28" fmla="*/ 77 w 386"/>
                <a:gd name="T29" fmla="*/ 84 h 174"/>
                <a:gd name="T30" fmla="*/ 94 w 386"/>
                <a:gd name="T31" fmla="*/ 72 h 174"/>
                <a:gd name="T32" fmla="*/ 111 w 386"/>
                <a:gd name="T33" fmla="*/ 61 h 174"/>
                <a:gd name="T34" fmla="*/ 128 w 386"/>
                <a:gd name="T35" fmla="*/ 53 h 174"/>
                <a:gd name="T36" fmla="*/ 147 w 386"/>
                <a:gd name="T37" fmla="*/ 47 h 174"/>
                <a:gd name="T38" fmla="*/ 165 w 386"/>
                <a:gd name="T39" fmla="*/ 41 h 174"/>
                <a:gd name="T40" fmla="*/ 184 w 386"/>
                <a:gd name="T41" fmla="*/ 37 h 174"/>
                <a:gd name="T42" fmla="*/ 201 w 386"/>
                <a:gd name="T43" fmla="*/ 35 h 174"/>
                <a:gd name="T44" fmla="*/ 220 w 386"/>
                <a:gd name="T45" fmla="*/ 35 h 174"/>
                <a:gd name="T46" fmla="*/ 238 w 386"/>
                <a:gd name="T47" fmla="*/ 35 h 174"/>
                <a:gd name="T48" fmla="*/ 256 w 386"/>
                <a:gd name="T49" fmla="*/ 36 h 174"/>
                <a:gd name="T50" fmla="*/ 274 w 386"/>
                <a:gd name="T51" fmla="*/ 40 h 174"/>
                <a:gd name="T52" fmla="*/ 291 w 386"/>
                <a:gd name="T53" fmla="*/ 44 h 174"/>
                <a:gd name="T54" fmla="*/ 309 w 386"/>
                <a:gd name="T55" fmla="*/ 51 h 174"/>
                <a:gd name="T56" fmla="*/ 325 w 386"/>
                <a:gd name="T57" fmla="*/ 57 h 174"/>
                <a:gd name="T58" fmla="*/ 340 w 386"/>
                <a:gd name="T59" fmla="*/ 65 h 174"/>
                <a:gd name="T60" fmla="*/ 356 w 386"/>
                <a:gd name="T61" fmla="*/ 76 h 174"/>
                <a:gd name="T62" fmla="*/ 371 w 386"/>
                <a:gd name="T63" fmla="*/ 86 h 174"/>
                <a:gd name="T64" fmla="*/ 384 w 386"/>
                <a:gd name="T65" fmla="*/ 98 h 174"/>
                <a:gd name="T66" fmla="*/ 386 w 386"/>
                <a:gd name="T67" fmla="*/ 51 h 174"/>
                <a:gd name="T68" fmla="*/ 372 w 386"/>
                <a:gd name="T69" fmla="*/ 41 h 174"/>
                <a:gd name="T70" fmla="*/ 358 w 386"/>
                <a:gd name="T71" fmla="*/ 32 h 174"/>
                <a:gd name="T72" fmla="*/ 343 w 386"/>
                <a:gd name="T73" fmla="*/ 24 h 174"/>
                <a:gd name="T74" fmla="*/ 327 w 386"/>
                <a:gd name="T75" fmla="*/ 18 h 174"/>
                <a:gd name="T76" fmla="*/ 311 w 386"/>
                <a:gd name="T77" fmla="*/ 11 h 174"/>
                <a:gd name="T78" fmla="*/ 295 w 386"/>
                <a:gd name="T79" fmla="*/ 7 h 174"/>
                <a:gd name="T80" fmla="*/ 279 w 386"/>
                <a:gd name="T81" fmla="*/ 3 h 174"/>
                <a:gd name="T82" fmla="*/ 262 w 386"/>
                <a:gd name="T83" fmla="*/ 0 h 174"/>
                <a:gd name="T84" fmla="*/ 245 w 386"/>
                <a:gd name="T85" fmla="*/ 0 h 174"/>
                <a:gd name="T86" fmla="*/ 228 w 386"/>
                <a:gd name="T87" fmla="*/ 0 h 174"/>
                <a:gd name="T88" fmla="*/ 212 w 386"/>
                <a:gd name="T89" fmla="*/ 2 h 174"/>
                <a:gd name="T90" fmla="*/ 195 w 386"/>
                <a:gd name="T91" fmla="*/ 4 h 174"/>
                <a:gd name="T92" fmla="*/ 177 w 386"/>
                <a:gd name="T93" fmla="*/ 7 h 174"/>
                <a:gd name="T94" fmla="*/ 160 w 386"/>
                <a:gd name="T95" fmla="*/ 12 h 174"/>
                <a:gd name="T96" fmla="*/ 143 w 386"/>
                <a:gd name="T97" fmla="*/ 19 h 174"/>
                <a:gd name="T98" fmla="*/ 127 w 386"/>
                <a:gd name="T99" fmla="*/ 27 h 1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6"/>
                <a:gd name="T151" fmla="*/ 0 h 174"/>
                <a:gd name="T152" fmla="*/ 386 w 386"/>
                <a:gd name="T153" fmla="*/ 174 h 1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6" h="174">
                  <a:moveTo>
                    <a:pt x="127" y="27"/>
                  </a:moveTo>
                  <a:lnTo>
                    <a:pt x="104" y="40"/>
                  </a:lnTo>
                  <a:lnTo>
                    <a:pt x="84" y="55"/>
                  </a:lnTo>
                  <a:lnTo>
                    <a:pt x="66" y="72"/>
                  </a:lnTo>
                  <a:lnTo>
                    <a:pt x="49" y="89"/>
                  </a:lnTo>
                  <a:lnTo>
                    <a:pt x="34" y="109"/>
                  </a:lnTo>
                  <a:lnTo>
                    <a:pt x="21" y="130"/>
                  </a:lnTo>
                  <a:lnTo>
                    <a:pt x="9" y="151"/>
                  </a:lnTo>
                  <a:lnTo>
                    <a:pt x="0" y="174"/>
                  </a:lnTo>
                  <a:lnTo>
                    <a:pt x="10" y="157"/>
                  </a:lnTo>
                  <a:lnTo>
                    <a:pt x="21" y="141"/>
                  </a:lnTo>
                  <a:lnTo>
                    <a:pt x="33" y="125"/>
                  </a:lnTo>
                  <a:lnTo>
                    <a:pt x="46" y="110"/>
                  </a:lnTo>
                  <a:lnTo>
                    <a:pt x="61" y="96"/>
                  </a:lnTo>
                  <a:lnTo>
                    <a:pt x="77" y="84"/>
                  </a:lnTo>
                  <a:lnTo>
                    <a:pt x="94" y="72"/>
                  </a:lnTo>
                  <a:lnTo>
                    <a:pt x="111" y="61"/>
                  </a:lnTo>
                  <a:lnTo>
                    <a:pt x="128" y="53"/>
                  </a:lnTo>
                  <a:lnTo>
                    <a:pt x="147" y="47"/>
                  </a:lnTo>
                  <a:lnTo>
                    <a:pt x="165" y="41"/>
                  </a:lnTo>
                  <a:lnTo>
                    <a:pt x="184" y="37"/>
                  </a:lnTo>
                  <a:lnTo>
                    <a:pt x="201" y="35"/>
                  </a:lnTo>
                  <a:lnTo>
                    <a:pt x="220" y="35"/>
                  </a:lnTo>
                  <a:lnTo>
                    <a:pt x="238" y="35"/>
                  </a:lnTo>
                  <a:lnTo>
                    <a:pt x="256" y="36"/>
                  </a:lnTo>
                  <a:lnTo>
                    <a:pt x="274" y="40"/>
                  </a:lnTo>
                  <a:lnTo>
                    <a:pt x="291" y="44"/>
                  </a:lnTo>
                  <a:lnTo>
                    <a:pt x="309" y="51"/>
                  </a:lnTo>
                  <a:lnTo>
                    <a:pt x="325" y="57"/>
                  </a:lnTo>
                  <a:lnTo>
                    <a:pt x="340" y="65"/>
                  </a:lnTo>
                  <a:lnTo>
                    <a:pt x="356" y="76"/>
                  </a:lnTo>
                  <a:lnTo>
                    <a:pt x="371" y="86"/>
                  </a:lnTo>
                  <a:lnTo>
                    <a:pt x="384" y="98"/>
                  </a:lnTo>
                  <a:lnTo>
                    <a:pt x="386" y="51"/>
                  </a:lnTo>
                  <a:lnTo>
                    <a:pt x="372" y="41"/>
                  </a:lnTo>
                  <a:lnTo>
                    <a:pt x="358" y="32"/>
                  </a:lnTo>
                  <a:lnTo>
                    <a:pt x="343" y="24"/>
                  </a:lnTo>
                  <a:lnTo>
                    <a:pt x="327" y="18"/>
                  </a:lnTo>
                  <a:lnTo>
                    <a:pt x="311" y="11"/>
                  </a:lnTo>
                  <a:lnTo>
                    <a:pt x="295" y="7"/>
                  </a:lnTo>
                  <a:lnTo>
                    <a:pt x="279" y="3"/>
                  </a:lnTo>
                  <a:lnTo>
                    <a:pt x="262" y="0"/>
                  </a:lnTo>
                  <a:lnTo>
                    <a:pt x="245" y="0"/>
                  </a:lnTo>
                  <a:lnTo>
                    <a:pt x="228" y="0"/>
                  </a:lnTo>
                  <a:lnTo>
                    <a:pt x="212" y="2"/>
                  </a:lnTo>
                  <a:lnTo>
                    <a:pt x="195" y="4"/>
                  </a:lnTo>
                  <a:lnTo>
                    <a:pt x="177" y="7"/>
                  </a:lnTo>
                  <a:lnTo>
                    <a:pt x="160" y="12"/>
                  </a:lnTo>
                  <a:lnTo>
                    <a:pt x="143" y="19"/>
                  </a:lnTo>
                  <a:lnTo>
                    <a:pt x="127" y="27"/>
                  </a:lnTo>
                  <a:close/>
                </a:path>
              </a:pathLst>
            </a:custGeom>
            <a:solidFill>
              <a:srgbClr val="000000"/>
            </a:solidFill>
            <a:ln w="9525">
              <a:noFill/>
              <a:round/>
              <a:headEnd/>
              <a:tailEnd/>
            </a:ln>
          </p:spPr>
          <p:txBody>
            <a:bodyPr>
              <a:prstTxWarp prst="textNoShape">
                <a:avLst/>
              </a:prstTxWarp>
            </a:bodyPr>
            <a:lstStyle/>
            <a:p>
              <a:endParaRPr lang="en-US"/>
            </a:p>
          </p:txBody>
        </p:sp>
        <p:sp>
          <p:nvSpPr>
            <p:cNvPr id="52253" name="Freeform 34"/>
            <p:cNvSpPr>
              <a:spLocks/>
            </p:cNvSpPr>
            <p:nvPr/>
          </p:nvSpPr>
          <p:spPr bwMode="auto">
            <a:xfrm>
              <a:off x="1270" y="4695"/>
              <a:ext cx="1425" cy="333"/>
            </a:xfrm>
            <a:custGeom>
              <a:avLst/>
              <a:gdLst>
                <a:gd name="T0" fmla="*/ 1345 w 1425"/>
                <a:gd name="T1" fmla="*/ 22 h 333"/>
                <a:gd name="T2" fmla="*/ 1337 w 1425"/>
                <a:gd name="T3" fmla="*/ 16 h 333"/>
                <a:gd name="T4" fmla="*/ 1328 w 1425"/>
                <a:gd name="T5" fmla="*/ 12 h 333"/>
                <a:gd name="T6" fmla="*/ 1318 w 1425"/>
                <a:gd name="T7" fmla="*/ 10 h 333"/>
                <a:gd name="T8" fmla="*/ 1309 w 1425"/>
                <a:gd name="T9" fmla="*/ 6 h 333"/>
                <a:gd name="T10" fmla="*/ 1300 w 1425"/>
                <a:gd name="T11" fmla="*/ 3 h 333"/>
                <a:gd name="T12" fmla="*/ 1291 w 1425"/>
                <a:gd name="T13" fmla="*/ 2 h 333"/>
                <a:gd name="T14" fmla="*/ 1280 w 1425"/>
                <a:gd name="T15" fmla="*/ 0 h 333"/>
                <a:gd name="T16" fmla="*/ 1271 w 1425"/>
                <a:gd name="T17" fmla="*/ 0 h 333"/>
                <a:gd name="T18" fmla="*/ 1259 w 1425"/>
                <a:gd name="T19" fmla="*/ 0 h 333"/>
                <a:gd name="T20" fmla="*/ 1247 w 1425"/>
                <a:gd name="T21" fmla="*/ 2 h 333"/>
                <a:gd name="T22" fmla="*/ 1235 w 1425"/>
                <a:gd name="T23" fmla="*/ 4 h 333"/>
                <a:gd name="T24" fmla="*/ 1224 w 1425"/>
                <a:gd name="T25" fmla="*/ 8 h 333"/>
                <a:gd name="T26" fmla="*/ 1214 w 1425"/>
                <a:gd name="T27" fmla="*/ 12 h 333"/>
                <a:gd name="T28" fmla="*/ 1203 w 1425"/>
                <a:gd name="T29" fmla="*/ 18 h 333"/>
                <a:gd name="T30" fmla="*/ 1193 w 1425"/>
                <a:gd name="T31" fmla="*/ 23 h 333"/>
                <a:gd name="T32" fmla="*/ 1183 w 1425"/>
                <a:gd name="T33" fmla="*/ 30 h 333"/>
                <a:gd name="T34" fmla="*/ 1169 w 1425"/>
                <a:gd name="T35" fmla="*/ 40 h 333"/>
                <a:gd name="T36" fmla="*/ 1157 w 1425"/>
                <a:gd name="T37" fmla="*/ 52 h 333"/>
                <a:gd name="T38" fmla="*/ 1145 w 1425"/>
                <a:gd name="T39" fmla="*/ 65 h 333"/>
                <a:gd name="T40" fmla="*/ 1135 w 1425"/>
                <a:gd name="T41" fmla="*/ 80 h 333"/>
                <a:gd name="T42" fmla="*/ 1126 w 1425"/>
                <a:gd name="T43" fmla="*/ 95 h 333"/>
                <a:gd name="T44" fmla="*/ 1120 w 1425"/>
                <a:gd name="T45" fmla="*/ 112 h 333"/>
                <a:gd name="T46" fmla="*/ 1116 w 1425"/>
                <a:gd name="T47" fmla="*/ 129 h 333"/>
                <a:gd name="T48" fmla="*/ 1112 w 1425"/>
                <a:gd name="T49" fmla="*/ 148 h 333"/>
                <a:gd name="T50" fmla="*/ 0 w 1425"/>
                <a:gd name="T51" fmla="*/ 169 h 333"/>
                <a:gd name="T52" fmla="*/ 1110 w 1425"/>
                <a:gd name="T53" fmla="*/ 186 h 333"/>
                <a:gd name="T54" fmla="*/ 1116 w 1425"/>
                <a:gd name="T55" fmla="*/ 217 h 333"/>
                <a:gd name="T56" fmla="*/ 1126 w 1425"/>
                <a:gd name="T57" fmla="*/ 243 h 333"/>
                <a:gd name="T58" fmla="*/ 1141 w 1425"/>
                <a:gd name="T59" fmla="*/ 268 h 333"/>
                <a:gd name="T60" fmla="*/ 1159 w 1425"/>
                <a:gd name="T61" fmla="*/ 291 h 333"/>
                <a:gd name="T62" fmla="*/ 1181 w 1425"/>
                <a:gd name="T63" fmla="*/ 308 h 333"/>
                <a:gd name="T64" fmla="*/ 1206 w 1425"/>
                <a:gd name="T65" fmla="*/ 321 h 333"/>
                <a:gd name="T66" fmla="*/ 1234 w 1425"/>
                <a:gd name="T67" fmla="*/ 331 h 333"/>
                <a:gd name="T68" fmla="*/ 1263 w 1425"/>
                <a:gd name="T69" fmla="*/ 333 h 333"/>
                <a:gd name="T70" fmla="*/ 1295 w 1425"/>
                <a:gd name="T71" fmla="*/ 329 h 333"/>
                <a:gd name="T72" fmla="*/ 1325 w 1425"/>
                <a:gd name="T73" fmla="*/ 320 h 333"/>
                <a:gd name="T74" fmla="*/ 1352 w 1425"/>
                <a:gd name="T75" fmla="*/ 305 h 333"/>
                <a:gd name="T76" fmla="*/ 1376 w 1425"/>
                <a:gd name="T77" fmla="*/ 284 h 333"/>
                <a:gd name="T78" fmla="*/ 1395 w 1425"/>
                <a:gd name="T79" fmla="*/ 260 h 333"/>
                <a:gd name="T80" fmla="*/ 1410 w 1425"/>
                <a:gd name="T81" fmla="*/ 232 h 333"/>
                <a:gd name="T82" fmla="*/ 1421 w 1425"/>
                <a:gd name="T83" fmla="*/ 201 h 333"/>
                <a:gd name="T84" fmla="*/ 1425 w 1425"/>
                <a:gd name="T85" fmla="*/ 167 h 333"/>
                <a:gd name="T86" fmla="*/ 1423 w 1425"/>
                <a:gd name="T87" fmla="*/ 145 h 333"/>
                <a:gd name="T88" fmla="*/ 1419 w 1425"/>
                <a:gd name="T89" fmla="*/ 122 h 333"/>
                <a:gd name="T90" fmla="*/ 1413 w 1425"/>
                <a:gd name="T91" fmla="*/ 101 h 333"/>
                <a:gd name="T92" fmla="*/ 1403 w 1425"/>
                <a:gd name="T93" fmla="*/ 81 h 333"/>
                <a:gd name="T94" fmla="*/ 1393 w 1425"/>
                <a:gd name="T95" fmla="*/ 64 h 333"/>
                <a:gd name="T96" fmla="*/ 1378 w 1425"/>
                <a:gd name="T97" fmla="*/ 47 h 333"/>
                <a:gd name="T98" fmla="*/ 1362 w 1425"/>
                <a:gd name="T99" fmla="*/ 34 h 333"/>
                <a:gd name="T100" fmla="*/ 1345 w 1425"/>
                <a:gd name="T101" fmla="*/ 22 h 33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25"/>
                <a:gd name="T154" fmla="*/ 0 h 333"/>
                <a:gd name="T155" fmla="*/ 1425 w 1425"/>
                <a:gd name="T156" fmla="*/ 333 h 33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25" h="333">
                  <a:moveTo>
                    <a:pt x="1345" y="22"/>
                  </a:moveTo>
                  <a:lnTo>
                    <a:pt x="1337" y="16"/>
                  </a:lnTo>
                  <a:lnTo>
                    <a:pt x="1328" y="12"/>
                  </a:lnTo>
                  <a:lnTo>
                    <a:pt x="1318" y="10"/>
                  </a:lnTo>
                  <a:lnTo>
                    <a:pt x="1309" y="6"/>
                  </a:lnTo>
                  <a:lnTo>
                    <a:pt x="1300" y="3"/>
                  </a:lnTo>
                  <a:lnTo>
                    <a:pt x="1291" y="2"/>
                  </a:lnTo>
                  <a:lnTo>
                    <a:pt x="1280" y="0"/>
                  </a:lnTo>
                  <a:lnTo>
                    <a:pt x="1271" y="0"/>
                  </a:lnTo>
                  <a:lnTo>
                    <a:pt x="1259" y="0"/>
                  </a:lnTo>
                  <a:lnTo>
                    <a:pt x="1247" y="2"/>
                  </a:lnTo>
                  <a:lnTo>
                    <a:pt x="1235" y="4"/>
                  </a:lnTo>
                  <a:lnTo>
                    <a:pt x="1224" y="8"/>
                  </a:lnTo>
                  <a:lnTo>
                    <a:pt x="1214" y="12"/>
                  </a:lnTo>
                  <a:lnTo>
                    <a:pt x="1203" y="18"/>
                  </a:lnTo>
                  <a:lnTo>
                    <a:pt x="1193" y="23"/>
                  </a:lnTo>
                  <a:lnTo>
                    <a:pt x="1183" y="30"/>
                  </a:lnTo>
                  <a:lnTo>
                    <a:pt x="1169" y="40"/>
                  </a:lnTo>
                  <a:lnTo>
                    <a:pt x="1157" y="52"/>
                  </a:lnTo>
                  <a:lnTo>
                    <a:pt x="1145" y="65"/>
                  </a:lnTo>
                  <a:lnTo>
                    <a:pt x="1135" y="80"/>
                  </a:lnTo>
                  <a:lnTo>
                    <a:pt x="1126" y="95"/>
                  </a:lnTo>
                  <a:lnTo>
                    <a:pt x="1120" y="112"/>
                  </a:lnTo>
                  <a:lnTo>
                    <a:pt x="1116" y="129"/>
                  </a:lnTo>
                  <a:lnTo>
                    <a:pt x="1112" y="148"/>
                  </a:lnTo>
                  <a:lnTo>
                    <a:pt x="0" y="169"/>
                  </a:lnTo>
                  <a:lnTo>
                    <a:pt x="1110" y="186"/>
                  </a:lnTo>
                  <a:lnTo>
                    <a:pt x="1116" y="217"/>
                  </a:lnTo>
                  <a:lnTo>
                    <a:pt x="1126" y="243"/>
                  </a:lnTo>
                  <a:lnTo>
                    <a:pt x="1141" y="268"/>
                  </a:lnTo>
                  <a:lnTo>
                    <a:pt x="1159" y="291"/>
                  </a:lnTo>
                  <a:lnTo>
                    <a:pt x="1181" y="308"/>
                  </a:lnTo>
                  <a:lnTo>
                    <a:pt x="1206" y="321"/>
                  </a:lnTo>
                  <a:lnTo>
                    <a:pt x="1234" y="331"/>
                  </a:lnTo>
                  <a:lnTo>
                    <a:pt x="1263" y="333"/>
                  </a:lnTo>
                  <a:lnTo>
                    <a:pt x="1295" y="329"/>
                  </a:lnTo>
                  <a:lnTo>
                    <a:pt x="1325" y="320"/>
                  </a:lnTo>
                  <a:lnTo>
                    <a:pt x="1352" y="305"/>
                  </a:lnTo>
                  <a:lnTo>
                    <a:pt x="1376" y="284"/>
                  </a:lnTo>
                  <a:lnTo>
                    <a:pt x="1395" y="260"/>
                  </a:lnTo>
                  <a:lnTo>
                    <a:pt x="1410" y="232"/>
                  </a:lnTo>
                  <a:lnTo>
                    <a:pt x="1421" y="201"/>
                  </a:lnTo>
                  <a:lnTo>
                    <a:pt x="1425" y="167"/>
                  </a:lnTo>
                  <a:lnTo>
                    <a:pt x="1423" y="145"/>
                  </a:lnTo>
                  <a:lnTo>
                    <a:pt x="1419" y="122"/>
                  </a:lnTo>
                  <a:lnTo>
                    <a:pt x="1413" y="101"/>
                  </a:lnTo>
                  <a:lnTo>
                    <a:pt x="1403" y="81"/>
                  </a:lnTo>
                  <a:lnTo>
                    <a:pt x="1393" y="64"/>
                  </a:lnTo>
                  <a:lnTo>
                    <a:pt x="1378" y="47"/>
                  </a:lnTo>
                  <a:lnTo>
                    <a:pt x="1362" y="34"/>
                  </a:lnTo>
                  <a:lnTo>
                    <a:pt x="1345" y="22"/>
                  </a:lnTo>
                  <a:close/>
                </a:path>
              </a:pathLst>
            </a:custGeom>
            <a:solidFill>
              <a:srgbClr val="000000"/>
            </a:solidFill>
            <a:ln w="9525">
              <a:noFill/>
              <a:round/>
              <a:headEnd/>
              <a:tailEnd/>
            </a:ln>
          </p:spPr>
          <p:txBody>
            <a:bodyPr>
              <a:prstTxWarp prst="textNoShape">
                <a:avLst/>
              </a:prstTxWarp>
            </a:bodyPr>
            <a:lstStyle/>
            <a:p>
              <a:endParaRPr lang="en-US"/>
            </a:p>
          </p:txBody>
        </p:sp>
        <p:sp>
          <p:nvSpPr>
            <p:cNvPr id="52254" name="Rectangle 35"/>
            <p:cNvSpPr>
              <a:spLocks noChangeArrowheads="1"/>
            </p:cNvSpPr>
            <p:nvPr/>
          </p:nvSpPr>
          <p:spPr bwMode="auto">
            <a:xfrm>
              <a:off x="396" y="4148"/>
              <a:ext cx="1071" cy="9"/>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52255" name="Rectangle 36"/>
            <p:cNvSpPr>
              <a:spLocks noChangeArrowheads="1"/>
            </p:cNvSpPr>
            <p:nvPr/>
          </p:nvSpPr>
          <p:spPr bwMode="auto">
            <a:xfrm>
              <a:off x="493" y="4489"/>
              <a:ext cx="92" cy="29"/>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52256" name="Freeform 37"/>
            <p:cNvSpPr>
              <a:spLocks/>
            </p:cNvSpPr>
            <p:nvPr/>
          </p:nvSpPr>
          <p:spPr bwMode="auto">
            <a:xfrm>
              <a:off x="411" y="4593"/>
              <a:ext cx="1541" cy="37"/>
            </a:xfrm>
            <a:custGeom>
              <a:avLst/>
              <a:gdLst>
                <a:gd name="T0" fmla="*/ 0 w 1541"/>
                <a:gd name="T1" fmla="*/ 37 h 37"/>
                <a:gd name="T2" fmla="*/ 0 w 1541"/>
                <a:gd name="T3" fmla="*/ 0 h 37"/>
                <a:gd name="T4" fmla="*/ 1541 w 1541"/>
                <a:gd name="T5" fmla="*/ 15 h 37"/>
                <a:gd name="T6" fmla="*/ 0 w 1541"/>
                <a:gd name="T7" fmla="*/ 37 h 37"/>
                <a:gd name="T8" fmla="*/ 0 60000 65536"/>
                <a:gd name="T9" fmla="*/ 0 60000 65536"/>
                <a:gd name="T10" fmla="*/ 0 60000 65536"/>
                <a:gd name="T11" fmla="*/ 0 60000 65536"/>
                <a:gd name="T12" fmla="*/ 0 w 1541"/>
                <a:gd name="T13" fmla="*/ 0 h 37"/>
                <a:gd name="T14" fmla="*/ 1541 w 1541"/>
                <a:gd name="T15" fmla="*/ 37 h 37"/>
              </a:gdLst>
              <a:ahLst/>
              <a:cxnLst>
                <a:cxn ang="T8">
                  <a:pos x="T0" y="T1"/>
                </a:cxn>
                <a:cxn ang="T9">
                  <a:pos x="T2" y="T3"/>
                </a:cxn>
                <a:cxn ang="T10">
                  <a:pos x="T4" y="T5"/>
                </a:cxn>
                <a:cxn ang="T11">
                  <a:pos x="T6" y="T7"/>
                </a:cxn>
              </a:cxnLst>
              <a:rect l="T12" t="T13" r="T14" b="T15"/>
              <a:pathLst>
                <a:path w="1541" h="37">
                  <a:moveTo>
                    <a:pt x="0" y="37"/>
                  </a:moveTo>
                  <a:lnTo>
                    <a:pt x="0" y="0"/>
                  </a:lnTo>
                  <a:lnTo>
                    <a:pt x="1541" y="15"/>
                  </a:lnTo>
                  <a:lnTo>
                    <a:pt x="0" y="37"/>
                  </a:lnTo>
                  <a:close/>
                </a:path>
              </a:pathLst>
            </a:custGeom>
            <a:solidFill>
              <a:srgbClr val="C9B251"/>
            </a:solidFill>
            <a:ln w="9525">
              <a:noFill/>
              <a:round/>
              <a:headEnd/>
              <a:tailEnd/>
            </a:ln>
          </p:spPr>
          <p:txBody>
            <a:bodyPr>
              <a:prstTxWarp prst="textNoShape">
                <a:avLst/>
              </a:prstTxWarp>
            </a:bodyPr>
            <a:lstStyle/>
            <a:p>
              <a:endParaRPr lang="en-US"/>
            </a:p>
          </p:txBody>
        </p:sp>
        <p:sp>
          <p:nvSpPr>
            <p:cNvPr id="52257" name="Freeform 38"/>
            <p:cNvSpPr>
              <a:spLocks/>
            </p:cNvSpPr>
            <p:nvPr/>
          </p:nvSpPr>
          <p:spPr bwMode="auto">
            <a:xfrm>
              <a:off x="1199" y="4759"/>
              <a:ext cx="1132" cy="36"/>
            </a:xfrm>
            <a:custGeom>
              <a:avLst/>
              <a:gdLst>
                <a:gd name="T0" fmla="*/ 1116 w 1132"/>
                <a:gd name="T1" fmla="*/ 36 h 36"/>
                <a:gd name="T2" fmla="*/ 1132 w 1132"/>
                <a:gd name="T3" fmla="*/ 0 h 36"/>
                <a:gd name="T4" fmla="*/ 0 w 1132"/>
                <a:gd name="T5" fmla="*/ 7 h 36"/>
                <a:gd name="T6" fmla="*/ 1116 w 1132"/>
                <a:gd name="T7" fmla="*/ 36 h 36"/>
                <a:gd name="T8" fmla="*/ 0 60000 65536"/>
                <a:gd name="T9" fmla="*/ 0 60000 65536"/>
                <a:gd name="T10" fmla="*/ 0 60000 65536"/>
                <a:gd name="T11" fmla="*/ 0 60000 65536"/>
                <a:gd name="T12" fmla="*/ 0 w 1132"/>
                <a:gd name="T13" fmla="*/ 0 h 36"/>
                <a:gd name="T14" fmla="*/ 1132 w 1132"/>
                <a:gd name="T15" fmla="*/ 36 h 36"/>
              </a:gdLst>
              <a:ahLst/>
              <a:cxnLst>
                <a:cxn ang="T8">
                  <a:pos x="T0" y="T1"/>
                </a:cxn>
                <a:cxn ang="T9">
                  <a:pos x="T2" y="T3"/>
                </a:cxn>
                <a:cxn ang="T10">
                  <a:pos x="T4" y="T5"/>
                </a:cxn>
                <a:cxn ang="T11">
                  <a:pos x="T6" y="T7"/>
                </a:cxn>
              </a:cxnLst>
              <a:rect l="T12" t="T13" r="T14" b="T15"/>
              <a:pathLst>
                <a:path w="1132" h="36">
                  <a:moveTo>
                    <a:pt x="1116" y="36"/>
                  </a:moveTo>
                  <a:lnTo>
                    <a:pt x="1132" y="0"/>
                  </a:lnTo>
                  <a:lnTo>
                    <a:pt x="0" y="7"/>
                  </a:lnTo>
                  <a:lnTo>
                    <a:pt x="1116" y="36"/>
                  </a:lnTo>
                  <a:close/>
                </a:path>
              </a:pathLst>
            </a:custGeom>
            <a:solidFill>
              <a:srgbClr val="000000"/>
            </a:solidFill>
            <a:ln w="9525">
              <a:noFill/>
              <a:round/>
              <a:headEnd/>
              <a:tailEnd/>
            </a:ln>
          </p:spPr>
          <p:txBody>
            <a:bodyPr>
              <a:prstTxWarp prst="textNoShape">
                <a:avLst/>
              </a:prstTxWarp>
            </a:bodyPr>
            <a:lstStyle/>
            <a:p>
              <a:endParaRPr lang="en-US"/>
            </a:p>
          </p:txBody>
        </p:sp>
        <p:sp>
          <p:nvSpPr>
            <p:cNvPr id="52258" name="Freeform 39"/>
            <p:cNvSpPr>
              <a:spLocks/>
            </p:cNvSpPr>
            <p:nvPr/>
          </p:nvSpPr>
          <p:spPr bwMode="auto">
            <a:xfrm>
              <a:off x="406" y="4569"/>
              <a:ext cx="1576" cy="36"/>
            </a:xfrm>
            <a:custGeom>
              <a:avLst/>
              <a:gdLst>
                <a:gd name="T0" fmla="*/ 0 w 1576"/>
                <a:gd name="T1" fmla="*/ 36 h 36"/>
                <a:gd name="T2" fmla="*/ 0 w 1576"/>
                <a:gd name="T3" fmla="*/ 0 h 36"/>
                <a:gd name="T4" fmla="*/ 1576 w 1576"/>
                <a:gd name="T5" fmla="*/ 15 h 36"/>
                <a:gd name="T6" fmla="*/ 0 w 1576"/>
                <a:gd name="T7" fmla="*/ 36 h 36"/>
                <a:gd name="T8" fmla="*/ 0 60000 65536"/>
                <a:gd name="T9" fmla="*/ 0 60000 65536"/>
                <a:gd name="T10" fmla="*/ 0 60000 65536"/>
                <a:gd name="T11" fmla="*/ 0 60000 65536"/>
                <a:gd name="T12" fmla="*/ 0 w 1576"/>
                <a:gd name="T13" fmla="*/ 0 h 36"/>
                <a:gd name="T14" fmla="*/ 1576 w 1576"/>
                <a:gd name="T15" fmla="*/ 36 h 36"/>
              </a:gdLst>
              <a:ahLst/>
              <a:cxnLst>
                <a:cxn ang="T8">
                  <a:pos x="T0" y="T1"/>
                </a:cxn>
                <a:cxn ang="T9">
                  <a:pos x="T2" y="T3"/>
                </a:cxn>
                <a:cxn ang="T10">
                  <a:pos x="T4" y="T5"/>
                </a:cxn>
                <a:cxn ang="T11">
                  <a:pos x="T6" y="T7"/>
                </a:cxn>
              </a:cxnLst>
              <a:rect l="T12" t="T13" r="T14" b="T15"/>
              <a:pathLst>
                <a:path w="1576" h="36">
                  <a:moveTo>
                    <a:pt x="0" y="36"/>
                  </a:moveTo>
                  <a:lnTo>
                    <a:pt x="0" y="0"/>
                  </a:lnTo>
                  <a:lnTo>
                    <a:pt x="1576" y="15"/>
                  </a:lnTo>
                  <a:lnTo>
                    <a:pt x="0" y="36"/>
                  </a:lnTo>
                  <a:close/>
                </a:path>
              </a:pathLst>
            </a:custGeom>
            <a:solidFill>
              <a:srgbClr val="000000"/>
            </a:solidFill>
            <a:ln w="9525">
              <a:noFill/>
              <a:round/>
              <a:headEnd/>
              <a:tailEnd/>
            </a:ln>
          </p:spPr>
          <p:txBody>
            <a:bodyPr>
              <a:prstTxWarp prst="textNoShape">
                <a:avLst/>
              </a:prstTxWarp>
            </a:bodyPr>
            <a:lstStyle/>
            <a:p>
              <a:endParaRPr lang="en-US"/>
            </a:p>
          </p:txBody>
        </p:sp>
        <p:sp>
          <p:nvSpPr>
            <p:cNvPr id="52259" name="Rectangle 40"/>
            <p:cNvSpPr>
              <a:spLocks noChangeArrowheads="1"/>
            </p:cNvSpPr>
            <p:nvPr/>
          </p:nvSpPr>
          <p:spPr bwMode="auto">
            <a:xfrm>
              <a:off x="2180" y="4203"/>
              <a:ext cx="96" cy="528"/>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52260" name="Rectangle 41"/>
            <p:cNvSpPr>
              <a:spLocks noChangeArrowheads="1"/>
            </p:cNvSpPr>
            <p:nvPr/>
          </p:nvSpPr>
          <p:spPr bwMode="auto">
            <a:xfrm>
              <a:off x="2055" y="4203"/>
              <a:ext cx="97" cy="528"/>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52261" name="Freeform 42"/>
            <p:cNvSpPr>
              <a:spLocks/>
            </p:cNvSpPr>
            <p:nvPr/>
          </p:nvSpPr>
          <p:spPr bwMode="auto">
            <a:xfrm>
              <a:off x="574" y="4046"/>
              <a:ext cx="2255" cy="870"/>
            </a:xfrm>
            <a:custGeom>
              <a:avLst/>
              <a:gdLst>
                <a:gd name="T0" fmla="*/ 2219 w 2255"/>
                <a:gd name="T1" fmla="*/ 462 h 870"/>
                <a:gd name="T2" fmla="*/ 2213 w 2255"/>
                <a:gd name="T3" fmla="*/ 435 h 870"/>
                <a:gd name="T4" fmla="*/ 2199 w 2255"/>
                <a:gd name="T5" fmla="*/ 411 h 870"/>
                <a:gd name="T6" fmla="*/ 2176 w 2255"/>
                <a:gd name="T7" fmla="*/ 395 h 870"/>
                <a:gd name="T8" fmla="*/ 2150 w 2255"/>
                <a:gd name="T9" fmla="*/ 389 h 870"/>
                <a:gd name="T10" fmla="*/ 1838 w 2255"/>
                <a:gd name="T11" fmla="*/ 86 h 870"/>
                <a:gd name="T12" fmla="*/ 1834 w 2255"/>
                <a:gd name="T13" fmla="*/ 55 h 870"/>
                <a:gd name="T14" fmla="*/ 1820 w 2255"/>
                <a:gd name="T15" fmla="*/ 27 h 870"/>
                <a:gd name="T16" fmla="*/ 1797 w 2255"/>
                <a:gd name="T17" fmla="*/ 8 h 870"/>
                <a:gd name="T18" fmla="*/ 1770 w 2255"/>
                <a:gd name="T19" fmla="*/ 0 h 870"/>
                <a:gd name="T20" fmla="*/ 1749 w 2255"/>
                <a:gd name="T21" fmla="*/ 65 h 870"/>
                <a:gd name="T22" fmla="*/ 1774 w 2255"/>
                <a:gd name="T23" fmla="*/ 74 h 870"/>
                <a:gd name="T24" fmla="*/ 1794 w 2255"/>
                <a:gd name="T25" fmla="*/ 95 h 870"/>
                <a:gd name="T26" fmla="*/ 1808 w 2255"/>
                <a:gd name="T27" fmla="*/ 123 h 870"/>
                <a:gd name="T28" fmla="*/ 1810 w 2255"/>
                <a:gd name="T29" fmla="*/ 152 h 870"/>
                <a:gd name="T30" fmla="*/ 1768 w 2255"/>
                <a:gd name="T31" fmla="*/ 164 h 870"/>
                <a:gd name="T32" fmla="*/ 1793 w 2255"/>
                <a:gd name="T33" fmla="*/ 395 h 870"/>
                <a:gd name="T34" fmla="*/ 2091 w 2255"/>
                <a:gd name="T35" fmla="*/ 458 h 870"/>
                <a:gd name="T36" fmla="*/ 2117 w 2255"/>
                <a:gd name="T37" fmla="*/ 465 h 870"/>
                <a:gd name="T38" fmla="*/ 2138 w 2255"/>
                <a:gd name="T39" fmla="*/ 481 h 870"/>
                <a:gd name="T40" fmla="*/ 2150 w 2255"/>
                <a:gd name="T41" fmla="*/ 504 h 870"/>
                <a:gd name="T42" fmla="*/ 2154 w 2255"/>
                <a:gd name="T43" fmla="*/ 531 h 870"/>
                <a:gd name="T44" fmla="*/ 2162 w 2255"/>
                <a:gd name="T45" fmla="*/ 565 h 870"/>
                <a:gd name="T46" fmla="*/ 2176 w 2255"/>
                <a:gd name="T47" fmla="*/ 596 h 870"/>
                <a:gd name="T48" fmla="*/ 2175 w 2255"/>
                <a:gd name="T49" fmla="*/ 641 h 870"/>
                <a:gd name="T50" fmla="*/ 2156 w 2255"/>
                <a:gd name="T51" fmla="*/ 673 h 870"/>
                <a:gd name="T52" fmla="*/ 2142 w 2255"/>
                <a:gd name="T53" fmla="*/ 781 h 870"/>
                <a:gd name="T54" fmla="*/ 2106 w 2255"/>
                <a:gd name="T55" fmla="*/ 831 h 870"/>
                <a:gd name="T56" fmla="*/ 2131 w 2255"/>
                <a:gd name="T57" fmla="*/ 832 h 870"/>
                <a:gd name="T58" fmla="*/ 2146 w 2255"/>
                <a:gd name="T59" fmla="*/ 835 h 870"/>
                <a:gd name="T60" fmla="*/ 2154 w 2255"/>
                <a:gd name="T61" fmla="*/ 838 h 870"/>
                <a:gd name="T62" fmla="*/ 2159 w 2255"/>
                <a:gd name="T63" fmla="*/ 838 h 870"/>
                <a:gd name="T64" fmla="*/ 2162 w 2255"/>
                <a:gd name="T65" fmla="*/ 863 h 870"/>
                <a:gd name="T66" fmla="*/ 2182 w 2255"/>
                <a:gd name="T67" fmla="*/ 867 h 870"/>
                <a:gd name="T68" fmla="*/ 2209 w 2255"/>
                <a:gd name="T69" fmla="*/ 870 h 870"/>
                <a:gd name="T70" fmla="*/ 2233 w 2255"/>
                <a:gd name="T71" fmla="*/ 867 h 870"/>
                <a:gd name="T72" fmla="*/ 2251 w 2255"/>
                <a:gd name="T73" fmla="*/ 834 h 870"/>
                <a:gd name="T74" fmla="*/ 2253 w 2255"/>
                <a:gd name="T75" fmla="*/ 746 h 870"/>
                <a:gd name="T76" fmla="*/ 2239 w 2255"/>
                <a:gd name="T77" fmla="*/ 708 h 870"/>
                <a:gd name="T78" fmla="*/ 2216 w 2255"/>
                <a:gd name="T79" fmla="*/ 698 h 8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55"/>
                <a:gd name="T121" fmla="*/ 0 h 870"/>
                <a:gd name="T122" fmla="*/ 2255 w 2255"/>
                <a:gd name="T123" fmla="*/ 870 h 8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55" h="870">
                  <a:moveTo>
                    <a:pt x="2212" y="697"/>
                  </a:moveTo>
                  <a:lnTo>
                    <a:pt x="2219" y="462"/>
                  </a:lnTo>
                  <a:lnTo>
                    <a:pt x="2217" y="448"/>
                  </a:lnTo>
                  <a:lnTo>
                    <a:pt x="2213" y="435"/>
                  </a:lnTo>
                  <a:lnTo>
                    <a:pt x="2207" y="421"/>
                  </a:lnTo>
                  <a:lnTo>
                    <a:pt x="2199" y="411"/>
                  </a:lnTo>
                  <a:lnTo>
                    <a:pt x="2188" y="401"/>
                  </a:lnTo>
                  <a:lnTo>
                    <a:pt x="2176" y="395"/>
                  </a:lnTo>
                  <a:lnTo>
                    <a:pt x="2164" y="391"/>
                  </a:lnTo>
                  <a:lnTo>
                    <a:pt x="2150" y="389"/>
                  </a:lnTo>
                  <a:lnTo>
                    <a:pt x="1831" y="389"/>
                  </a:lnTo>
                  <a:lnTo>
                    <a:pt x="1838" y="86"/>
                  </a:lnTo>
                  <a:lnTo>
                    <a:pt x="1837" y="71"/>
                  </a:lnTo>
                  <a:lnTo>
                    <a:pt x="1834" y="55"/>
                  </a:lnTo>
                  <a:lnTo>
                    <a:pt x="1828" y="41"/>
                  </a:lnTo>
                  <a:lnTo>
                    <a:pt x="1820" y="27"/>
                  </a:lnTo>
                  <a:lnTo>
                    <a:pt x="1809" y="17"/>
                  </a:lnTo>
                  <a:lnTo>
                    <a:pt x="1797" y="8"/>
                  </a:lnTo>
                  <a:lnTo>
                    <a:pt x="1785" y="2"/>
                  </a:lnTo>
                  <a:lnTo>
                    <a:pt x="1770" y="0"/>
                  </a:lnTo>
                  <a:lnTo>
                    <a:pt x="0" y="16"/>
                  </a:lnTo>
                  <a:lnTo>
                    <a:pt x="1749" y="65"/>
                  </a:lnTo>
                  <a:lnTo>
                    <a:pt x="1763" y="67"/>
                  </a:lnTo>
                  <a:lnTo>
                    <a:pt x="1774" y="74"/>
                  </a:lnTo>
                  <a:lnTo>
                    <a:pt x="1785" y="83"/>
                  </a:lnTo>
                  <a:lnTo>
                    <a:pt x="1794" y="95"/>
                  </a:lnTo>
                  <a:lnTo>
                    <a:pt x="1802" y="108"/>
                  </a:lnTo>
                  <a:lnTo>
                    <a:pt x="1808" y="123"/>
                  </a:lnTo>
                  <a:lnTo>
                    <a:pt x="1810" y="138"/>
                  </a:lnTo>
                  <a:lnTo>
                    <a:pt x="1810" y="152"/>
                  </a:lnTo>
                  <a:lnTo>
                    <a:pt x="1809" y="164"/>
                  </a:lnTo>
                  <a:lnTo>
                    <a:pt x="1768" y="164"/>
                  </a:lnTo>
                  <a:lnTo>
                    <a:pt x="1768" y="395"/>
                  </a:lnTo>
                  <a:lnTo>
                    <a:pt x="1793" y="395"/>
                  </a:lnTo>
                  <a:lnTo>
                    <a:pt x="1789" y="441"/>
                  </a:lnTo>
                  <a:lnTo>
                    <a:pt x="2091" y="458"/>
                  </a:lnTo>
                  <a:lnTo>
                    <a:pt x="2105" y="461"/>
                  </a:lnTo>
                  <a:lnTo>
                    <a:pt x="2117" y="465"/>
                  </a:lnTo>
                  <a:lnTo>
                    <a:pt x="2129" y="473"/>
                  </a:lnTo>
                  <a:lnTo>
                    <a:pt x="2138" y="481"/>
                  </a:lnTo>
                  <a:lnTo>
                    <a:pt x="2144" y="492"/>
                  </a:lnTo>
                  <a:lnTo>
                    <a:pt x="2150" y="504"/>
                  </a:lnTo>
                  <a:lnTo>
                    <a:pt x="2154" y="517"/>
                  </a:lnTo>
                  <a:lnTo>
                    <a:pt x="2154" y="531"/>
                  </a:lnTo>
                  <a:lnTo>
                    <a:pt x="2151" y="557"/>
                  </a:lnTo>
                  <a:lnTo>
                    <a:pt x="2162" y="565"/>
                  </a:lnTo>
                  <a:lnTo>
                    <a:pt x="2171" y="578"/>
                  </a:lnTo>
                  <a:lnTo>
                    <a:pt x="2176" y="596"/>
                  </a:lnTo>
                  <a:lnTo>
                    <a:pt x="2178" y="618"/>
                  </a:lnTo>
                  <a:lnTo>
                    <a:pt x="2175" y="641"/>
                  </a:lnTo>
                  <a:lnTo>
                    <a:pt x="2167" y="660"/>
                  </a:lnTo>
                  <a:lnTo>
                    <a:pt x="2156" y="673"/>
                  </a:lnTo>
                  <a:lnTo>
                    <a:pt x="2144" y="680"/>
                  </a:lnTo>
                  <a:lnTo>
                    <a:pt x="2142" y="781"/>
                  </a:lnTo>
                  <a:lnTo>
                    <a:pt x="2107" y="781"/>
                  </a:lnTo>
                  <a:lnTo>
                    <a:pt x="2106" y="831"/>
                  </a:lnTo>
                  <a:lnTo>
                    <a:pt x="2119" y="831"/>
                  </a:lnTo>
                  <a:lnTo>
                    <a:pt x="2131" y="832"/>
                  </a:lnTo>
                  <a:lnTo>
                    <a:pt x="2139" y="834"/>
                  </a:lnTo>
                  <a:lnTo>
                    <a:pt x="2146" y="835"/>
                  </a:lnTo>
                  <a:lnTo>
                    <a:pt x="2150" y="836"/>
                  </a:lnTo>
                  <a:lnTo>
                    <a:pt x="2154" y="838"/>
                  </a:lnTo>
                  <a:lnTo>
                    <a:pt x="2156" y="838"/>
                  </a:lnTo>
                  <a:lnTo>
                    <a:pt x="2159" y="838"/>
                  </a:lnTo>
                  <a:lnTo>
                    <a:pt x="2159" y="862"/>
                  </a:lnTo>
                  <a:lnTo>
                    <a:pt x="2162" y="863"/>
                  </a:lnTo>
                  <a:lnTo>
                    <a:pt x="2170" y="864"/>
                  </a:lnTo>
                  <a:lnTo>
                    <a:pt x="2182" y="867"/>
                  </a:lnTo>
                  <a:lnTo>
                    <a:pt x="2195" y="868"/>
                  </a:lnTo>
                  <a:lnTo>
                    <a:pt x="2209" y="870"/>
                  </a:lnTo>
                  <a:lnTo>
                    <a:pt x="2223" y="870"/>
                  </a:lnTo>
                  <a:lnTo>
                    <a:pt x="2233" y="867"/>
                  </a:lnTo>
                  <a:lnTo>
                    <a:pt x="2241" y="862"/>
                  </a:lnTo>
                  <a:lnTo>
                    <a:pt x="2251" y="834"/>
                  </a:lnTo>
                  <a:lnTo>
                    <a:pt x="2255" y="790"/>
                  </a:lnTo>
                  <a:lnTo>
                    <a:pt x="2253" y="746"/>
                  </a:lnTo>
                  <a:lnTo>
                    <a:pt x="2248" y="718"/>
                  </a:lnTo>
                  <a:lnTo>
                    <a:pt x="2239" y="708"/>
                  </a:lnTo>
                  <a:lnTo>
                    <a:pt x="2227" y="701"/>
                  </a:lnTo>
                  <a:lnTo>
                    <a:pt x="2216" y="698"/>
                  </a:lnTo>
                  <a:lnTo>
                    <a:pt x="2212" y="697"/>
                  </a:lnTo>
                  <a:close/>
                </a:path>
              </a:pathLst>
            </a:custGeom>
            <a:solidFill>
              <a:srgbClr val="000000"/>
            </a:solidFill>
            <a:ln w="9525">
              <a:noFill/>
              <a:round/>
              <a:headEnd/>
              <a:tailEnd/>
            </a:ln>
          </p:spPr>
          <p:txBody>
            <a:bodyPr>
              <a:prstTxWarp prst="textNoShape">
                <a:avLst/>
              </a:prstTxWarp>
            </a:bodyPr>
            <a:lstStyle/>
            <a:p>
              <a:endParaRPr lang="en-US"/>
            </a:p>
          </p:txBody>
        </p:sp>
        <p:sp>
          <p:nvSpPr>
            <p:cNvPr id="52262" name="Freeform 43"/>
            <p:cNvSpPr>
              <a:spLocks/>
            </p:cNvSpPr>
            <p:nvPr/>
          </p:nvSpPr>
          <p:spPr bwMode="auto">
            <a:xfrm>
              <a:off x="272" y="4060"/>
              <a:ext cx="887" cy="983"/>
            </a:xfrm>
            <a:custGeom>
              <a:avLst/>
              <a:gdLst>
                <a:gd name="T0" fmla="*/ 880 w 887"/>
                <a:gd name="T1" fmla="*/ 759 h 983"/>
                <a:gd name="T2" fmla="*/ 847 w 887"/>
                <a:gd name="T3" fmla="*/ 684 h 983"/>
                <a:gd name="T4" fmla="*/ 794 w 887"/>
                <a:gd name="T5" fmla="*/ 635 h 983"/>
                <a:gd name="T6" fmla="*/ 729 w 887"/>
                <a:gd name="T7" fmla="*/ 610 h 983"/>
                <a:gd name="T8" fmla="*/ 663 w 887"/>
                <a:gd name="T9" fmla="*/ 610 h 983"/>
                <a:gd name="T10" fmla="*/ 603 w 887"/>
                <a:gd name="T11" fmla="*/ 631 h 983"/>
                <a:gd name="T12" fmla="*/ 555 w 887"/>
                <a:gd name="T13" fmla="*/ 670 h 983"/>
                <a:gd name="T14" fmla="*/ 520 w 887"/>
                <a:gd name="T15" fmla="*/ 722 h 983"/>
                <a:gd name="T16" fmla="*/ 155 w 887"/>
                <a:gd name="T17" fmla="*/ 755 h 983"/>
                <a:gd name="T18" fmla="*/ 130 w 887"/>
                <a:gd name="T19" fmla="*/ 747 h 983"/>
                <a:gd name="T20" fmla="*/ 109 w 887"/>
                <a:gd name="T21" fmla="*/ 731 h 983"/>
                <a:gd name="T22" fmla="*/ 97 w 887"/>
                <a:gd name="T23" fmla="*/ 708 h 983"/>
                <a:gd name="T24" fmla="*/ 93 w 887"/>
                <a:gd name="T25" fmla="*/ 680 h 983"/>
                <a:gd name="T26" fmla="*/ 117 w 887"/>
                <a:gd name="T27" fmla="*/ 398 h 983"/>
                <a:gd name="T28" fmla="*/ 120 w 887"/>
                <a:gd name="T29" fmla="*/ 398 h 983"/>
                <a:gd name="T30" fmla="*/ 134 w 887"/>
                <a:gd name="T31" fmla="*/ 395 h 983"/>
                <a:gd name="T32" fmla="*/ 148 w 887"/>
                <a:gd name="T33" fmla="*/ 382 h 983"/>
                <a:gd name="T34" fmla="*/ 151 w 887"/>
                <a:gd name="T35" fmla="*/ 191 h 983"/>
                <a:gd name="T36" fmla="*/ 146 w 887"/>
                <a:gd name="T37" fmla="*/ 175 h 983"/>
                <a:gd name="T38" fmla="*/ 131 w 887"/>
                <a:gd name="T39" fmla="*/ 165 h 983"/>
                <a:gd name="T40" fmla="*/ 142 w 887"/>
                <a:gd name="T41" fmla="*/ 23 h 983"/>
                <a:gd name="T42" fmla="*/ 147 w 887"/>
                <a:gd name="T43" fmla="*/ 7 h 983"/>
                <a:gd name="T44" fmla="*/ 143 w 887"/>
                <a:gd name="T45" fmla="*/ 0 h 983"/>
                <a:gd name="T46" fmla="*/ 115 w 887"/>
                <a:gd name="T47" fmla="*/ 5 h 983"/>
                <a:gd name="T48" fmla="*/ 93 w 887"/>
                <a:gd name="T49" fmla="*/ 21 h 983"/>
                <a:gd name="T50" fmla="*/ 77 w 887"/>
                <a:gd name="T51" fmla="*/ 44 h 983"/>
                <a:gd name="T52" fmla="*/ 71 w 887"/>
                <a:gd name="T53" fmla="*/ 72 h 983"/>
                <a:gd name="T54" fmla="*/ 53 w 887"/>
                <a:gd name="T55" fmla="*/ 421 h 983"/>
                <a:gd name="T56" fmla="*/ 38 w 887"/>
                <a:gd name="T57" fmla="*/ 451 h 983"/>
                <a:gd name="T58" fmla="*/ 37 w 887"/>
                <a:gd name="T59" fmla="*/ 494 h 983"/>
                <a:gd name="T60" fmla="*/ 50 w 887"/>
                <a:gd name="T61" fmla="*/ 525 h 983"/>
                <a:gd name="T62" fmla="*/ 57 w 887"/>
                <a:gd name="T63" fmla="*/ 662 h 983"/>
                <a:gd name="T64" fmla="*/ 0 w 887"/>
                <a:gd name="T65" fmla="*/ 842 h 983"/>
                <a:gd name="T66" fmla="*/ 115 w 887"/>
                <a:gd name="T67" fmla="*/ 816 h 983"/>
                <a:gd name="T68" fmla="*/ 542 w 887"/>
                <a:gd name="T69" fmla="*/ 801 h 983"/>
                <a:gd name="T70" fmla="*/ 542 w 887"/>
                <a:gd name="T71" fmla="*/ 809 h 983"/>
                <a:gd name="T72" fmla="*/ 542 w 887"/>
                <a:gd name="T73" fmla="*/ 817 h 983"/>
                <a:gd name="T74" fmla="*/ 553 w 887"/>
                <a:gd name="T75" fmla="*/ 882 h 983"/>
                <a:gd name="T76" fmla="*/ 586 w 887"/>
                <a:gd name="T77" fmla="*/ 934 h 983"/>
                <a:gd name="T78" fmla="*/ 635 w 887"/>
                <a:gd name="T79" fmla="*/ 970 h 983"/>
                <a:gd name="T80" fmla="*/ 696 w 887"/>
                <a:gd name="T81" fmla="*/ 983 h 983"/>
                <a:gd name="T82" fmla="*/ 757 w 887"/>
                <a:gd name="T83" fmla="*/ 971 h 983"/>
                <a:gd name="T84" fmla="*/ 807 w 887"/>
                <a:gd name="T85" fmla="*/ 936 h 983"/>
                <a:gd name="T86" fmla="*/ 842 w 887"/>
                <a:gd name="T87" fmla="*/ 886 h 983"/>
                <a:gd name="T88" fmla="*/ 855 w 887"/>
                <a:gd name="T89" fmla="*/ 822 h 983"/>
                <a:gd name="T90" fmla="*/ 855 w 887"/>
                <a:gd name="T91" fmla="*/ 814 h 983"/>
                <a:gd name="T92" fmla="*/ 855 w 887"/>
                <a:gd name="T93" fmla="*/ 806 h 9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7"/>
                <a:gd name="T142" fmla="*/ 0 h 983"/>
                <a:gd name="T143" fmla="*/ 887 w 887"/>
                <a:gd name="T144" fmla="*/ 983 h 98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7" h="983">
                  <a:moveTo>
                    <a:pt x="887" y="805"/>
                  </a:moveTo>
                  <a:lnTo>
                    <a:pt x="880" y="759"/>
                  </a:lnTo>
                  <a:lnTo>
                    <a:pt x="867" y="719"/>
                  </a:lnTo>
                  <a:lnTo>
                    <a:pt x="847" y="684"/>
                  </a:lnTo>
                  <a:lnTo>
                    <a:pt x="823" y="657"/>
                  </a:lnTo>
                  <a:lnTo>
                    <a:pt x="794" y="635"/>
                  </a:lnTo>
                  <a:lnTo>
                    <a:pt x="762" y="619"/>
                  </a:lnTo>
                  <a:lnTo>
                    <a:pt x="729" y="610"/>
                  </a:lnTo>
                  <a:lnTo>
                    <a:pt x="695" y="608"/>
                  </a:lnTo>
                  <a:lnTo>
                    <a:pt x="663" y="610"/>
                  </a:lnTo>
                  <a:lnTo>
                    <a:pt x="632" y="618"/>
                  </a:lnTo>
                  <a:lnTo>
                    <a:pt x="603" y="631"/>
                  </a:lnTo>
                  <a:lnTo>
                    <a:pt x="578" y="649"/>
                  </a:lnTo>
                  <a:lnTo>
                    <a:pt x="555" y="670"/>
                  </a:lnTo>
                  <a:lnTo>
                    <a:pt x="536" y="694"/>
                  </a:lnTo>
                  <a:lnTo>
                    <a:pt x="520" y="722"/>
                  </a:lnTo>
                  <a:lnTo>
                    <a:pt x="508" y="751"/>
                  </a:lnTo>
                  <a:lnTo>
                    <a:pt x="155" y="755"/>
                  </a:lnTo>
                  <a:lnTo>
                    <a:pt x="142" y="752"/>
                  </a:lnTo>
                  <a:lnTo>
                    <a:pt x="130" y="747"/>
                  </a:lnTo>
                  <a:lnTo>
                    <a:pt x="118" y="740"/>
                  </a:lnTo>
                  <a:lnTo>
                    <a:pt x="109" y="731"/>
                  </a:lnTo>
                  <a:lnTo>
                    <a:pt x="102" y="720"/>
                  </a:lnTo>
                  <a:lnTo>
                    <a:pt x="97" y="708"/>
                  </a:lnTo>
                  <a:lnTo>
                    <a:pt x="93" y="695"/>
                  </a:lnTo>
                  <a:lnTo>
                    <a:pt x="93" y="680"/>
                  </a:lnTo>
                  <a:lnTo>
                    <a:pt x="114" y="397"/>
                  </a:lnTo>
                  <a:lnTo>
                    <a:pt x="117" y="398"/>
                  </a:lnTo>
                  <a:lnTo>
                    <a:pt x="119" y="398"/>
                  </a:lnTo>
                  <a:lnTo>
                    <a:pt x="120" y="398"/>
                  </a:lnTo>
                  <a:lnTo>
                    <a:pt x="123" y="398"/>
                  </a:lnTo>
                  <a:lnTo>
                    <a:pt x="134" y="395"/>
                  </a:lnTo>
                  <a:lnTo>
                    <a:pt x="143" y="390"/>
                  </a:lnTo>
                  <a:lnTo>
                    <a:pt x="148" y="382"/>
                  </a:lnTo>
                  <a:lnTo>
                    <a:pt x="151" y="371"/>
                  </a:lnTo>
                  <a:lnTo>
                    <a:pt x="151" y="191"/>
                  </a:lnTo>
                  <a:lnTo>
                    <a:pt x="150" y="182"/>
                  </a:lnTo>
                  <a:lnTo>
                    <a:pt x="146" y="175"/>
                  </a:lnTo>
                  <a:lnTo>
                    <a:pt x="139" y="169"/>
                  </a:lnTo>
                  <a:lnTo>
                    <a:pt x="131" y="165"/>
                  </a:lnTo>
                  <a:lnTo>
                    <a:pt x="140" y="32"/>
                  </a:lnTo>
                  <a:lnTo>
                    <a:pt x="142" y="23"/>
                  </a:lnTo>
                  <a:lnTo>
                    <a:pt x="144" y="15"/>
                  </a:lnTo>
                  <a:lnTo>
                    <a:pt x="147" y="7"/>
                  </a:lnTo>
                  <a:lnTo>
                    <a:pt x="151" y="0"/>
                  </a:lnTo>
                  <a:lnTo>
                    <a:pt x="143" y="0"/>
                  </a:lnTo>
                  <a:lnTo>
                    <a:pt x="128" y="2"/>
                  </a:lnTo>
                  <a:lnTo>
                    <a:pt x="115" y="5"/>
                  </a:lnTo>
                  <a:lnTo>
                    <a:pt x="103" y="12"/>
                  </a:lnTo>
                  <a:lnTo>
                    <a:pt x="93" y="21"/>
                  </a:lnTo>
                  <a:lnTo>
                    <a:pt x="83" y="32"/>
                  </a:lnTo>
                  <a:lnTo>
                    <a:pt x="77" y="44"/>
                  </a:lnTo>
                  <a:lnTo>
                    <a:pt x="73" y="57"/>
                  </a:lnTo>
                  <a:lnTo>
                    <a:pt x="71" y="72"/>
                  </a:lnTo>
                  <a:lnTo>
                    <a:pt x="63" y="413"/>
                  </a:lnTo>
                  <a:lnTo>
                    <a:pt x="53" y="421"/>
                  </a:lnTo>
                  <a:lnTo>
                    <a:pt x="45" y="434"/>
                  </a:lnTo>
                  <a:lnTo>
                    <a:pt x="38" y="451"/>
                  </a:lnTo>
                  <a:lnTo>
                    <a:pt x="36" y="472"/>
                  </a:lnTo>
                  <a:lnTo>
                    <a:pt x="37" y="494"/>
                  </a:lnTo>
                  <a:lnTo>
                    <a:pt x="42" y="511"/>
                  </a:lnTo>
                  <a:lnTo>
                    <a:pt x="50" y="525"/>
                  </a:lnTo>
                  <a:lnTo>
                    <a:pt x="61" y="533"/>
                  </a:lnTo>
                  <a:lnTo>
                    <a:pt x="57" y="662"/>
                  </a:lnTo>
                  <a:lnTo>
                    <a:pt x="4" y="662"/>
                  </a:lnTo>
                  <a:lnTo>
                    <a:pt x="0" y="842"/>
                  </a:lnTo>
                  <a:lnTo>
                    <a:pt x="115" y="840"/>
                  </a:lnTo>
                  <a:lnTo>
                    <a:pt x="115" y="816"/>
                  </a:lnTo>
                  <a:lnTo>
                    <a:pt x="540" y="805"/>
                  </a:lnTo>
                  <a:lnTo>
                    <a:pt x="542" y="801"/>
                  </a:lnTo>
                  <a:lnTo>
                    <a:pt x="542" y="805"/>
                  </a:lnTo>
                  <a:lnTo>
                    <a:pt x="542" y="809"/>
                  </a:lnTo>
                  <a:lnTo>
                    <a:pt x="542" y="813"/>
                  </a:lnTo>
                  <a:lnTo>
                    <a:pt x="542" y="817"/>
                  </a:lnTo>
                  <a:lnTo>
                    <a:pt x="545" y="850"/>
                  </a:lnTo>
                  <a:lnTo>
                    <a:pt x="553" y="882"/>
                  </a:lnTo>
                  <a:lnTo>
                    <a:pt x="566" y="910"/>
                  </a:lnTo>
                  <a:lnTo>
                    <a:pt x="586" y="934"/>
                  </a:lnTo>
                  <a:lnTo>
                    <a:pt x="608" y="955"/>
                  </a:lnTo>
                  <a:lnTo>
                    <a:pt x="635" y="970"/>
                  </a:lnTo>
                  <a:lnTo>
                    <a:pt x="664" y="979"/>
                  </a:lnTo>
                  <a:lnTo>
                    <a:pt x="696" y="983"/>
                  </a:lnTo>
                  <a:lnTo>
                    <a:pt x="728" y="980"/>
                  </a:lnTo>
                  <a:lnTo>
                    <a:pt x="757" y="971"/>
                  </a:lnTo>
                  <a:lnTo>
                    <a:pt x="784" y="956"/>
                  </a:lnTo>
                  <a:lnTo>
                    <a:pt x="807" y="936"/>
                  </a:lnTo>
                  <a:lnTo>
                    <a:pt x="827" y="914"/>
                  </a:lnTo>
                  <a:lnTo>
                    <a:pt x="842" y="886"/>
                  </a:lnTo>
                  <a:lnTo>
                    <a:pt x="851" y="856"/>
                  </a:lnTo>
                  <a:lnTo>
                    <a:pt x="855" y="822"/>
                  </a:lnTo>
                  <a:lnTo>
                    <a:pt x="855" y="818"/>
                  </a:lnTo>
                  <a:lnTo>
                    <a:pt x="855" y="814"/>
                  </a:lnTo>
                  <a:lnTo>
                    <a:pt x="855" y="810"/>
                  </a:lnTo>
                  <a:lnTo>
                    <a:pt x="855" y="806"/>
                  </a:lnTo>
                  <a:lnTo>
                    <a:pt x="887" y="805"/>
                  </a:lnTo>
                  <a:close/>
                </a:path>
              </a:pathLst>
            </a:custGeom>
            <a:solidFill>
              <a:srgbClr val="000000"/>
            </a:solidFill>
            <a:ln w="9525">
              <a:noFill/>
              <a:round/>
              <a:headEnd/>
              <a:tailEnd/>
            </a:ln>
          </p:spPr>
          <p:txBody>
            <a:bodyPr>
              <a:prstTxWarp prst="textNoShape">
                <a:avLst/>
              </a:prstTxWarp>
            </a:bodyPr>
            <a:lstStyle/>
            <a:p>
              <a:endParaRPr lang="en-US"/>
            </a:p>
          </p:txBody>
        </p:sp>
        <p:sp>
          <p:nvSpPr>
            <p:cNvPr id="52263" name="Freeform 44"/>
            <p:cNvSpPr>
              <a:spLocks/>
            </p:cNvSpPr>
            <p:nvPr/>
          </p:nvSpPr>
          <p:spPr bwMode="auto">
            <a:xfrm>
              <a:off x="902" y="4805"/>
              <a:ext cx="135" cy="136"/>
            </a:xfrm>
            <a:custGeom>
              <a:avLst/>
              <a:gdLst>
                <a:gd name="T0" fmla="*/ 67 w 135"/>
                <a:gd name="T1" fmla="*/ 136 h 136"/>
                <a:gd name="T2" fmla="*/ 81 w 135"/>
                <a:gd name="T3" fmla="*/ 134 h 136"/>
                <a:gd name="T4" fmla="*/ 94 w 135"/>
                <a:gd name="T5" fmla="*/ 130 h 136"/>
                <a:gd name="T6" fmla="*/ 104 w 135"/>
                <a:gd name="T7" fmla="*/ 124 h 136"/>
                <a:gd name="T8" fmla="*/ 115 w 135"/>
                <a:gd name="T9" fmla="*/ 116 h 136"/>
                <a:gd name="T10" fmla="*/ 123 w 135"/>
                <a:gd name="T11" fmla="*/ 105 h 136"/>
                <a:gd name="T12" fmla="*/ 130 w 135"/>
                <a:gd name="T13" fmla="*/ 95 h 136"/>
                <a:gd name="T14" fmla="*/ 134 w 135"/>
                <a:gd name="T15" fmla="*/ 81 h 136"/>
                <a:gd name="T16" fmla="*/ 135 w 135"/>
                <a:gd name="T17" fmla="*/ 68 h 136"/>
                <a:gd name="T18" fmla="*/ 134 w 135"/>
                <a:gd name="T19" fmla="*/ 55 h 136"/>
                <a:gd name="T20" fmla="*/ 130 w 135"/>
                <a:gd name="T21" fmla="*/ 42 h 136"/>
                <a:gd name="T22" fmla="*/ 123 w 135"/>
                <a:gd name="T23" fmla="*/ 31 h 136"/>
                <a:gd name="T24" fmla="*/ 115 w 135"/>
                <a:gd name="T25" fmla="*/ 20 h 136"/>
                <a:gd name="T26" fmla="*/ 104 w 135"/>
                <a:gd name="T27" fmla="*/ 12 h 136"/>
                <a:gd name="T28" fmla="*/ 94 w 135"/>
                <a:gd name="T29" fmla="*/ 6 h 136"/>
                <a:gd name="T30" fmla="*/ 81 w 135"/>
                <a:gd name="T31" fmla="*/ 2 h 136"/>
                <a:gd name="T32" fmla="*/ 67 w 135"/>
                <a:gd name="T33" fmla="*/ 0 h 136"/>
                <a:gd name="T34" fmla="*/ 54 w 135"/>
                <a:gd name="T35" fmla="*/ 2 h 136"/>
                <a:gd name="T36" fmla="*/ 41 w 135"/>
                <a:gd name="T37" fmla="*/ 6 h 136"/>
                <a:gd name="T38" fmla="*/ 30 w 135"/>
                <a:gd name="T39" fmla="*/ 12 h 136"/>
                <a:gd name="T40" fmla="*/ 20 w 135"/>
                <a:gd name="T41" fmla="*/ 20 h 136"/>
                <a:gd name="T42" fmla="*/ 12 w 135"/>
                <a:gd name="T43" fmla="*/ 31 h 136"/>
                <a:gd name="T44" fmla="*/ 5 w 135"/>
                <a:gd name="T45" fmla="*/ 42 h 136"/>
                <a:gd name="T46" fmla="*/ 1 w 135"/>
                <a:gd name="T47" fmla="*/ 55 h 136"/>
                <a:gd name="T48" fmla="*/ 0 w 135"/>
                <a:gd name="T49" fmla="*/ 68 h 136"/>
                <a:gd name="T50" fmla="*/ 1 w 135"/>
                <a:gd name="T51" fmla="*/ 81 h 136"/>
                <a:gd name="T52" fmla="*/ 5 w 135"/>
                <a:gd name="T53" fmla="*/ 95 h 136"/>
                <a:gd name="T54" fmla="*/ 12 w 135"/>
                <a:gd name="T55" fmla="*/ 105 h 136"/>
                <a:gd name="T56" fmla="*/ 20 w 135"/>
                <a:gd name="T57" fmla="*/ 116 h 136"/>
                <a:gd name="T58" fmla="*/ 30 w 135"/>
                <a:gd name="T59" fmla="*/ 124 h 136"/>
                <a:gd name="T60" fmla="*/ 41 w 135"/>
                <a:gd name="T61" fmla="*/ 130 h 136"/>
                <a:gd name="T62" fmla="*/ 54 w 135"/>
                <a:gd name="T63" fmla="*/ 134 h 136"/>
                <a:gd name="T64" fmla="*/ 67 w 135"/>
                <a:gd name="T65" fmla="*/ 136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136"/>
                <a:gd name="T101" fmla="*/ 135 w 135"/>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136">
                  <a:moveTo>
                    <a:pt x="67" y="136"/>
                  </a:moveTo>
                  <a:lnTo>
                    <a:pt x="81" y="134"/>
                  </a:lnTo>
                  <a:lnTo>
                    <a:pt x="94" y="130"/>
                  </a:lnTo>
                  <a:lnTo>
                    <a:pt x="104" y="124"/>
                  </a:lnTo>
                  <a:lnTo>
                    <a:pt x="115" y="116"/>
                  </a:lnTo>
                  <a:lnTo>
                    <a:pt x="123" y="105"/>
                  </a:lnTo>
                  <a:lnTo>
                    <a:pt x="130" y="95"/>
                  </a:lnTo>
                  <a:lnTo>
                    <a:pt x="134" y="81"/>
                  </a:lnTo>
                  <a:lnTo>
                    <a:pt x="135" y="68"/>
                  </a:lnTo>
                  <a:lnTo>
                    <a:pt x="134" y="55"/>
                  </a:lnTo>
                  <a:lnTo>
                    <a:pt x="130" y="42"/>
                  </a:lnTo>
                  <a:lnTo>
                    <a:pt x="123" y="31"/>
                  </a:lnTo>
                  <a:lnTo>
                    <a:pt x="115" y="20"/>
                  </a:lnTo>
                  <a:lnTo>
                    <a:pt x="104" y="12"/>
                  </a:lnTo>
                  <a:lnTo>
                    <a:pt x="94" y="6"/>
                  </a:lnTo>
                  <a:lnTo>
                    <a:pt x="81" y="2"/>
                  </a:lnTo>
                  <a:lnTo>
                    <a:pt x="67" y="0"/>
                  </a:lnTo>
                  <a:lnTo>
                    <a:pt x="54" y="2"/>
                  </a:lnTo>
                  <a:lnTo>
                    <a:pt x="41" y="6"/>
                  </a:lnTo>
                  <a:lnTo>
                    <a:pt x="30" y="12"/>
                  </a:lnTo>
                  <a:lnTo>
                    <a:pt x="20" y="20"/>
                  </a:lnTo>
                  <a:lnTo>
                    <a:pt x="12" y="31"/>
                  </a:lnTo>
                  <a:lnTo>
                    <a:pt x="5" y="42"/>
                  </a:lnTo>
                  <a:lnTo>
                    <a:pt x="1" y="55"/>
                  </a:lnTo>
                  <a:lnTo>
                    <a:pt x="0" y="68"/>
                  </a:lnTo>
                  <a:lnTo>
                    <a:pt x="1" y="81"/>
                  </a:lnTo>
                  <a:lnTo>
                    <a:pt x="5" y="95"/>
                  </a:lnTo>
                  <a:lnTo>
                    <a:pt x="12" y="105"/>
                  </a:lnTo>
                  <a:lnTo>
                    <a:pt x="20" y="116"/>
                  </a:lnTo>
                  <a:lnTo>
                    <a:pt x="30" y="124"/>
                  </a:lnTo>
                  <a:lnTo>
                    <a:pt x="41" y="130"/>
                  </a:lnTo>
                  <a:lnTo>
                    <a:pt x="54" y="134"/>
                  </a:lnTo>
                  <a:lnTo>
                    <a:pt x="67" y="136"/>
                  </a:lnTo>
                  <a:close/>
                </a:path>
              </a:pathLst>
            </a:custGeom>
            <a:solidFill>
              <a:srgbClr val="C9B251"/>
            </a:solidFill>
            <a:ln w="9525">
              <a:noFill/>
              <a:round/>
              <a:headEnd/>
              <a:tailEnd/>
            </a:ln>
          </p:spPr>
          <p:txBody>
            <a:bodyPr>
              <a:prstTxWarp prst="textNoShape">
                <a:avLst/>
              </a:prstTxWarp>
            </a:bodyPr>
            <a:lstStyle/>
            <a:p>
              <a:endParaRPr lang="en-US"/>
            </a:p>
          </p:txBody>
        </p:sp>
        <p:sp>
          <p:nvSpPr>
            <p:cNvPr id="52264" name="Freeform 45"/>
            <p:cNvSpPr>
              <a:spLocks/>
            </p:cNvSpPr>
            <p:nvPr/>
          </p:nvSpPr>
          <p:spPr bwMode="auto">
            <a:xfrm>
              <a:off x="940" y="4825"/>
              <a:ext cx="78" cy="93"/>
            </a:xfrm>
            <a:custGeom>
              <a:avLst/>
              <a:gdLst>
                <a:gd name="T0" fmla="*/ 78 w 78"/>
                <a:gd name="T1" fmla="*/ 48 h 93"/>
                <a:gd name="T2" fmla="*/ 77 w 78"/>
                <a:gd name="T3" fmla="*/ 39 h 93"/>
                <a:gd name="T4" fmla="*/ 74 w 78"/>
                <a:gd name="T5" fmla="*/ 30 h 93"/>
                <a:gd name="T6" fmla="*/ 70 w 78"/>
                <a:gd name="T7" fmla="*/ 22 h 93"/>
                <a:gd name="T8" fmla="*/ 64 w 78"/>
                <a:gd name="T9" fmla="*/ 14 h 93"/>
                <a:gd name="T10" fmla="*/ 56 w 78"/>
                <a:gd name="T11" fmla="*/ 8 h 93"/>
                <a:gd name="T12" fmla="*/ 48 w 78"/>
                <a:gd name="T13" fmla="*/ 4 h 93"/>
                <a:gd name="T14" fmla="*/ 39 w 78"/>
                <a:gd name="T15" fmla="*/ 2 h 93"/>
                <a:gd name="T16" fmla="*/ 29 w 78"/>
                <a:gd name="T17" fmla="*/ 0 h 93"/>
                <a:gd name="T18" fmla="*/ 21 w 78"/>
                <a:gd name="T19" fmla="*/ 0 h 93"/>
                <a:gd name="T20" fmla="*/ 13 w 78"/>
                <a:gd name="T21" fmla="*/ 3 h 93"/>
                <a:gd name="T22" fmla="*/ 7 w 78"/>
                <a:gd name="T23" fmla="*/ 6 h 93"/>
                <a:gd name="T24" fmla="*/ 0 w 78"/>
                <a:gd name="T25" fmla="*/ 10 h 93"/>
                <a:gd name="T26" fmla="*/ 1 w 78"/>
                <a:gd name="T27" fmla="*/ 10 h 93"/>
                <a:gd name="T28" fmla="*/ 4 w 78"/>
                <a:gd name="T29" fmla="*/ 10 h 93"/>
                <a:gd name="T30" fmla="*/ 5 w 78"/>
                <a:gd name="T31" fmla="*/ 10 h 93"/>
                <a:gd name="T32" fmla="*/ 7 w 78"/>
                <a:gd name="T33" fmla="*/ 10 h 93"/>
                <a:gd name="T34" fmla="*/ 17 w 78"/>
                <a:gd name="T35" fmla="*/ 11 h 93"/>
                <a:gd name="T36" fmla="*/ 27 w 78"/>
                <a:gd name="T37" fmla="*/ 14 h 93"/>
                <a:gd name="T38" fmla="*/ 36 w 78"/>
                <a:gd name="T39" fmla="*/ 19 h 93"/>
                <a:gd name="T40" fmla="*/ 44 w 78"/>
                <a:gd name="T41" fmla="*/ 24 h 93"/>
                <a:gd name="T42" fmla="*/ 49 w 78"/>
                <a:gd name="T43" fmla="*/ 32 h 93"/>
                <a:gd name="T44" fmla="*/ 55 w 78"/>
                <a:gd name="T45" fmla="*/ 41 h 93"/>
                <a:gd name="T46" fmla="*/ 57 w 78"/>
                <a:gd name="T47" fmla="*/ 51 h 93"/>
                <a:gd name="T48" fmla="*/ 59 w 78"/>
                <a:gd name="T49" fmla="*/ 61 h 93"/>
                <a:gd name="T50" fmla="*/ 57 w 78"/>
                <a:gd name="T51" fmla="*/ 71 h 93"/>
                <a:gd name="T52" fmla="*/ 56 w 78"/>
                <a:gd name="T53" fmla="*/ 79 h 93"/>
                <a:gd name="T54" fmla="*/ 52 w 78"/>
                <a:gd name="T55" fmla="*/ 87 h 93"/>
                <a:gd name="T56" fmla="*/ 48 w 78"/>
                <a:gd name="T57" fmla="*/ 93 h 93"/>
                <a:gd name="T58" fmla="*/ 60 w 78"/>
                <a:gd name="T59" fmla="*/ 85 h 93"/>
                <a:gd name="T60" fmla="*/ 69 w 78"/>
                <a:gd name="T61" fmla="*/ 75 h 93"/>
                <a:gd name="T62" fmla="*/ 76 w 78"/>
                <a:gd name="T63" fmla="*/ 63 h 93"/>
                <a:gd name="T64" fmla="*/ 78 w 78"/>
                <a:gd name="T65" fmla="*/ 48 h 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93"/>
                <a:gd name="T101" fmla="*/ 78 w 78"/>
                <a:gd name="T102" fmla="*/ 93 h 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93">
                  <a:moveTo>
                    <a:pt x="78" y="48"/>
                  </a:moveTo>
                  <a:lnTo>
                    <a:pt x="77" y="39"/>
                  </a:lnTo>
                  <a:lnTo>
                    <a:pt x="74" y="30"/>
                  </a:lnTo>
                  <a:lnTo>
                    <a:pt x="70" y="22"/>
                  </a:lnTo>
                  <a:lnTo>
                    <a:pt x="64" y="14"/>
                  </a:lnTo>
                  <a:lnTo>
                    <a:pt x="56" y="8"/>
                  </a:lnTo>
                  <a:lnTo>
                    <a:pt x="48" y="4"/>
                  </a:lnTo>
                  <a:lnTo>
                    <a:pt x="39" y="2"/>
                  </a:lnTo>
                  <a:lnTo>
                    <a:pt x="29" y="0"/>
                  </a:lnTo>
                  <a:lnTo>
                    <a:pt x="21" y="0"/>
                  </a:lnTo>
                  <a:lnTo>
                    <a:pt x="13" y="3"/>
                  </a:lnTo>
                  <a:lnTo>
                    <a:pt x="7" y="6"/>
                  </a:lnTo>
                  <a:lnTo>
                    <a:pt x="0" y="10"/>
                  </a:lnTo>
                  <a:lnTo>
                    <a:pt x="1" y="10"/>
                  </a:lnTo>
                  <a:lnTo>
                    <a:pt x="4" y="10"/>
                  </a:lnTo>
                  <a:lnTo>
                    <a:pt x="5" y="10"/>
                  </a:lnTo>
                  <a:lnTo>
                    <a:pt x="7" y="10"/>
                  </a:lnTo>
                  <a:lnTo>
                    <a:pt x="17" y="11"/>
                  </a:lnTo>
                  <a:lnTo>
                    <a:pt x="27" y="14"/>
                  </a:lnTo>
                  <a:lnTo>
                    <a:pt x="36" y="19"/>
                  </a:lnTo>
                  <a:lnTo>
                    <a:pt x="44" y="24"/>
                  </a:lnTo>
                  <a:lnTo>
                    <a:pt x="49" y="32"/>
                  </a:lnTo>
                  <a:lnTo>
                    <a:pt x="55" y="41"/>
                  </a:lnTo>
                  <a:lnTo>
                    <a:pt x="57" y="51"/>
                  </a:lnTo>
                  <a:lnTo>
                    <a:pt x="59" y="61"/>
                  </a:lnTo>
                  <a:lnTo>
                    <a:pt x="57" y="71"/>
                  </a:lnTo>
                  <a:lnTo>
                    <a:pt x="56" y="79"/>
                  </a:lnTo>
                  <a:lnTo>
                    <a:pt x="52" y="87"/>
                  </a:lnTo>
                  <a:lnTo>
                    <a:pt x="48" y="93"/>
                  </a:lnTo>
                  <a:lnTo>
                    <a:pt x="60" y="85"/>
                  </a:lnTo>
                  <a:lnTo>
                    <a:pt x="69" y="75"/>
                  </a:lnTo>
                  <a:lnTo>
                    <a:pt x="76" y="63"/>
                  </a:lnTo>
                  <a:lnTo>
                    <a:pt x="78" y="48"/>
                  </a:lnTo>
                  <a:close/>
                </a:path>
              </a:pathLst>
            </a:custGeom>
            <a:solidFill>
              <a:srgbClr val="F2E2A0"/>
            </a:solidFill>
            <a:ln w="9525">
              <a:noFill/>
              <a:round/>
              <a:headEnd/>
              <a:tailEnd/>
            </a:ln>
          </p:spPr>
          <p:txBody>
            <a:bodyPr>
              <a:prstTxWarp prst="textNoShape">
                <a:avLst/>
              </a:prstTxWarp>
            </a:bodyPr>
            <a:lstStyle/>
            <a:p>
              <a:endParaRPr lang="en-US"/>
            </a:p>
          </p:txBody>
        </p:sp>
        <p:sp>
          <p:nvSpPr>
            <p:cNvPr id="52265" name="Freeform 46"/>
            <p:cNvSpPr>
              <a:spLocks/>
            </p:cNvSpPr>
            <p:nvPr/>
          </p:nvSpPr>
          <p:spPr bwMode="auto">
            <a:xfrm>
              <a:off x="2470" y="4794"/>
              <a:ext cx="136" cy="133"/>
            </a:xfrm>
            <a:custGeom>
              <a:avLst/>
              <a:gdLst>
                <a:gd name="T0" fmla="*/ 68 w 136"/>
                <a:gd name="T1" fmla="*/ 133 h 133"/>
                <a:gd name="T2" fmla="*/ 81 w 136"/>
                <a:gd name="T3" fmla="*/ 132 h 133"/>
                <a:gd name="T4" fmla="*/ 95 w 136"/>
                <a:gd name="T5" fmla="*/ 128 h 133"/>
                <a:gd name="T6" fmla="*/ 105 w 136"/>
                <a:gd name="T7" fmla="*/ 123 h 133"/>
                <a:gd name="T8" fmla="*/ 116 w 136"/>
                <a:gd name="T9" fmla="*/ 114 h 133"/>
                <a:gd name="T10" fmla="*/ 124 w 136"/>
                <a:gd name="T11" fmla="*/ 104 h 133"/>
                <a:gd name="T12" fmla="*/ 130 w 136"/>
                <a:gd name="T13" fmla="*/ 94 h 133"/>
                <a:gd name="T14" fmla="*/ 134 w 136"/>
                <a:gd name="T15" fmla="*/ 80 h 133"/>
                <a:gd name="T16" fmla="*/ 136 w 136"/>
                <a:gd name="T17" fmla="*/ 67 h 133"/>
                <a:gd name="T18" fmla="*/ 134 w 136"/>
                <a:gd name="T19" fmla="*/ 54 h 133"/>
                <a:gd name="T20" fmla="*/ 130 w 136"/>
                <a:gd name="T21" fmla="*/ 41 h 133"/>
                <a:gd name="T22" fmla="*/ 124 w 136"/>
                <a:gd name="T23" fmla="*/ 30 h 133"/>
                <a:gd name="T24" fmla="*/ 116 w 136"/>
                <a:gd name="T25" fmla="*/ 19 h 133"/>
                <a:gd name="T26" fmla="*/ 105 w 136"/>
                <a:gd name="T27" fmla="*/ 11 h 133"/>
                <a:gd name="T28" fmla="*/ 95 w 136"/>
                <a:gd name="T29" fmla="*/ 5 h 133"/>
                <a:gd name="T30" fmla="*/ 81 w 136"/>
                <a:gd name="T31" fmla="*/ 1 h 133"/>
                <a:gd name="T32" fmla="*/ 68 w 136"/>
                <a:gd name="T33" fmla="*/ 0 h 133"/>
                <a:gd name="T34" fmla="*/ 55 w 136"/>
                <a:gd name="T35" fmla="*/ 1 h 133"/>
                <a:gd name="T36" fmla="*/ 42 w 136"/>
                <a:gd name="T37" fmla="*/ 5 h 133"/>
                <a:gd name="T38" fmla="*/ 31 w 136"/>
                <a:gd name="T39" fmla="*/ 11 h 133"/>
                <a:gd name="T40" fmla="*/ 20 w 136"/>
                <a:gd name="T41" fmla="*/ 19 h 133"/>
                <a:gd name="T42" fmla="*/ 12 w 136"/>
                <a:gd name="T43" fmla="*/ 30 h 133"/>
                <a:gd name="T44" fmla="*/ 6 w 136"/>
                <a:gd name="T45" fmla="*/ 41 h 133"/>
                <a:gd name="T46" fmla="*/ 2 w 136"/>
                <a:gd name="T47" fmla="*/ 54 h 133"/>
                <a:gd name="T48" fmla="*/ 0 w 136"/>
                <a:gd name="T49" fmla="*/ 67 h 133"/>
                <a:gd name="T50" fmla="*/ 2 w 136"/>
                <a:gd name="T51" fmla="*/ 80 h 133"/>
                <a:gd name="T52" fmla="*/ 6 w 136"/>
                <a:gd name="T53" fmla="*/ 94 h 133"/>
                <a:gd name="T54" fmla="*/ 12 w 136"/>
                <a:gd name="T55" fmla="*/ 104 h 133"/>
                <a:gd name="T56" fmla="*/ 20 w 136"/>
                <a:gd name="T57" fmla="*/ 114 h 133"/>
                <a:gd name="T58" fmla="*/ 31 w 136"/>
                <a:gd name="T59" fmla="*/ 123 h 133"/>
                <a:gd name="T60" fmla="*/ 42 w 136"/>
                <a:gd name="T61" fmla="*/ 128 h 133"/>
                <a:gd name="T62" fmla="*/ 55 w 136"/>
                <a:gd name="T63" fmla="*/ 132 h 133"/>
                <a:gd name="T64" fmla="*/ 68 w 136"/>
                <a:gd name="T65" fmla="*/ 133 h 1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
                <a:gd name="T100" fmla="*/ 0 h 133"/>
                <a:gd name="T101" fmla="*/ 136 w 136"/>
                <a:gd name="T102" fmla="*/ 133 h 1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 h="133">
                  <a:moveTo>
                    <a:pt x="68" y="133"/>
                  </a:moveTo>
                  <a:lnTo>
                    <a:pt x="81" y="132"/>
                  </a:lnTo>
                  <a:lnTo>
                    <a:pt x="95" y="128"/>
                  </a:lnTo>
                  <a:lnTo>
                    <a:pt x="105" y="123"/>
                  </a:lnTo>
                  <a:lnTo>
                    <a:pt x="116" y="114"/>
                  </a:lnTo>
                  <a:lnTo>
                    <a:pt x="124" y="104"/>
                  </a:lnTo>
                  <a:lnTo>
                    <a:pt x="130" y="94"/>
                  </a:lnTo>
                  <a:lnTo>
                    <a:pt x="134" y="80"/>
                  </a:lnTo>
                  <a:lnTo>
                    <a:pt x="136" y="67"/>
                  </a:lnTo>
                  <a:lnTo>
                    <a:pt x="134" y="54"/>
                  </a:lnTo>
                  <a:lnTo>
                    <a:pt x="130" y="41"/>
                  </a:lnTo>
                  <a:lnTo>
                    <a:pt x="124" y="30"/>
                  </a:lnTo>
                  <a:lnTo>
                    <a:pt x="116" y="19"/>
                  </a:lnTo>
                  <a:lnTo>
                    <a:pt x="105" y="11"/>
                  </a:lnTo>
                  <a:lnTo>
                    <a:pt x="95" y="5"/>
                  </a:lnTo>
                  <a:lnTo>
                    <a:pt x="81" y="1"/>
                  </a:lnTo>
                  <a:lnTo>
                    <a:pt x="68" y="0"/>
                  </a:lnTo>
                  <a:lnTo>
                    <a:pt x="55" y="1"/>
                  </a:lnTo>
                  <a:lnTo>
                    <a:pt x="42" y="5"/>
                  </a:lnTo>
                  <a:lnTo>
                    <a:pt x="31" y="11"/>
                  </a:lnTo>
                  <a:lnTo>
                    <a:pt x="20" y="19"/>
                  </a:lnTo>
                  <a:lnTo>
                    <a:pt x="12" y="30"/>
                  </a:lnTo>
                  <a:lnTo>
                    <a:pt x="6" y="41"/>
                  </a:lnTo>
                  <a:lnTo>
                    <a:pt x="2" y="54"/>
                  </a:lnTo>
                  <a:lnTo>
                    <a:pt x="0" y="67"/>
                  </a:lnTo>
                  <a:lnTo>
                    <a:pt x="2" y="80"/>
                  </a:lnTo>
                  <a:lnTo>
                    <a:pt x="6" y="94"/>
                  </a:lnTo>
                  <a:lnTo>
                    <a:pt x="12" y="104"/>
                  </a:lnTo>
                  <a:lnTo>
                    <a:pt x="20" y="114"/>
                  </a:lnTo>
                  <a:lnTo>
                    <a:pt x="31" y="123"/>
                  </a:lnTo>
                  <a:lnTo>
                    <a:pt x="42" y="128"/>
                  </a:lnTo>
                  <a:lnTo>
                    <a:pt x="55" y="132"/>
                  </a:lnTo>
                  <a:lnTo>
                    <a:pt x="68" y="133"/>
                  </a:lnTo>
                  <a:close/>
                </a:path>
              </a:pathLst>
            </a:custGeom>
            <a:solidFill>
              <a:srgbClr val="C9B251"/>
            </a:solidFill>
            <a:ln w="9525">
              <a:noFill/>
              <a:round/>
              <a:headEnd/>
              <a:tailEnd/>
            </a:ln>
          </p:spPr>
          <p:txBody>
            <a:bodyPr>
              <a:prstTxWarp prst="textNoShape">
                <a:avLst/>
              </a:prstTxWarp>
            </a:bodyPr>
            <a:lstStyle/>
            <a:p>
              <a:endParaRPr lang="en-US"/>
            </a:p>
          </p:txBody>
        </p:sp>
        <p:sp>
          <p:nvSpPr>
            <p:cNvPr id="52266" name="Freeform 47"/>
            <p:cNvSpPr>
              <a:spLocks/>
            </p:cNvSpPr>
            <p:nvPr/>
          </p:nvSpPr>
          <p:spPr bwMode="auto">
            <a:xfrm>
              <a:off x="2509" y="4811"/>
              <a:ext cx="78" cy="94"/>
            </a:xfrm>
            <a:custGeom>
              <a:avLst/>
              <a:gdLst>
                <a:gd name="T0" fmla="*/ 78 w 78"/>
                <a:gd name="T1" fmla="*/ 49 h 94"/>
                <a:gd name="T2" fmla="*/ 77 w 78"/>
                <a:gd name="T3" fmla="*/ 38 h 94"/>
                <a:gd name="T4" fmla="*/ 74 w 78"/>
                <a:gd name="T5" fmla="*/ 29 h 94"/>
                <a:gd name="T6" fmla="*/ 70 w 78"/>
                <a:gd name="T7" fmla="*/ 21 h 94"/>
                <a:gd name="T8" fmla="*/ 64 w 78"/>
                <a:gd name="T9" fmla="*/ 14 h 94"/>
                <a:gd name="T10" fmla="*/ 56 w 78"/>
                <a:gd name="T11" fmla="*/ 8 h 94"/>
                <a:gd name="T12" fmla="*/ 48 w 78"/>
                <a:gd name="T13" fmla="*/ 4 h 94"/>
                <a:gd name="T14" fmla="*/ 38 w 78"/>
                <a:gd name="T15" fmla="*/ 1 h 94"/>
                <a:gd name="T16" fmla="*/ 29 w 78"/>
                <a:gd name="T17" fmla="*/ 0 h 94"/>
                <a:gd name="T18" fmla="*/ 21 w 78"/>
                <a:gd name="T19" fmla="*/ 1 h 94"/>
                <a:gd name="T20" fmla="*/ 13 w 78"/>
                <a:gd name="T21" fmla="*/ 2 h 94"/>
                <a:gd name="T22" fmla="*/ 7 w 78"/>
                <a:gd name="T23" fmla="*/ 6 h 94"/>
                <a:gd name="T24" fmla="*/ 0 w 78"/>
                <a:gd name="T25" fmla="*/ 10 h 94"/>
                <a:gd name="T26" fmla="*/ 1 w 78"/>
                <a:gd name="T27" fmla="*/ 10 h 94"/>
                <a:gd name="T28" fmla="*/ 4 w 78"/>
                <a:gd name="T29" fmla="*/ 9 h 94"/>
                <a:gd name="T30" fmla="*/ 5 w 78"/>
                <a:gd name="T31" fmla="*/ 9 h 94"/>
                <a:gd name="T32" fmla="*/ 7 w 78"/>
                <a:gd name="T33" fmla="*/ 9 h 94"/>
                <a:gd name="T34" fmla="*/ 17 w 78"/>
                <a:gd name="T35" fmla="*/ 10 h 94"/>
                <a:gd name="T36" fmla="*/ 26 w 78"/>
                <a:gd name="T37" fmla="*/ 13 h 94"/>
                <a:gd name="T38" fmla="*/ 36 w 78"/>
                <a:gd name="T39" fmla="*/ 18 h 94"/>
                <a:gd name="T40" fmla="*/ 44 w 78"/>
                <a:gd name="T41" fmla="*/ 25 h 94"/>
                <a:gd name="T42" fmla="*/ 49 w 78"/>
                <a:gd name="T43" fmla="*/ 32 h 94"/>
                <a:gd name="T44" fmla="*/ 54 w 78"/>
                <a:gd name="T45" fmla="*/ 41 h 94"/>
                <a:gd name="T46" fmla="*/ 57 w 78"/>
                <a:gd name="T47" fmla="*/ 50 h 94"/>
                <a:gd name="T48" fmla="*/ 58 w 78"/>
                <a:gd name="T49" fmla="*/ 61 h 94"/>
                <a:gd name="T50" fmla="*/ 57 w 78"/>
                <a:gd name="T51" fmla="*/ 70 h 94"/>
                <a:gd name="T52" fmla="*/ 56 w 78"/>
                <a:gd name="T53" fmla="*/ 79 h 94"/>
                <a:gd name="T54" fmla="*/ 52 w 78"/>
                <a:gd name="T55" fmla="*/ 87 h 94"/>
                <a:gd name="T56" fmla="*/ 48 w 78"/>
                <a:gd name="T57" fmla="*/ 94 h 94"/>
                <a:gd name="T58" fmla="*/ 60 w 78"/>
                <a:gd name="T59" fmla="*/ 86 h 94"/>
                <a:gd name="T60" fmla="*/ 69 w 78"/>
                <a:gd name="T61" fmla="*/ 75 h 94"/>
                <a:gd name="T62" fmla="*/ 76 w 78"/>
                <a:gd name="T63" fmla="*/ 63 h 94"/>
                <a:gd name="T64" fmla="*/ 78 w 78"/>
                <a:gd name="T65" fmla="*/ 49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94"/>
                <a:gd name="T101" fmla="*/ 78 w 78"/>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94">
                  <a:moveTo>
                    <a:pt x="78" y="49"/>
                  </a:moveTo>
                  <a:lnTo>
                    <a:pt x="77" y="38"/>
                  </a:lnTo>
                  <a:lnTo>
                    <a:pt x="74" y="29"/>
                  </a:lnTo>
                  <a:lnTo>
                    <a:pt x="70" y="21"/>
                  </a:lnTo>
                  <a:lnTo>
                    <a:pt x="64" y="14"/>
                  </a:lnTo>
                  <a:lnTo>
                    <a:pt x="56" y="8"/>
                  </a:lnTo>
                  <a:lnTo>
                    <a:pt x="48" y="4"/>
                  </a:lnTo>
                  <a:lnTo>
                    <a:pt x="38" y="1"/>
                  </a:lnTo>
                  <a:lnTo>
                    <a:pt x="29" y="0"/>
                  </a:lnTo>
                  <a:lnTo>
                    <a:pt x="21" y="1"/>
                  </a:lnTo>
                  <a:lnTo>
                    <a:pt x="13" y="2"/>
                  </a:lnTo>
                  <a:lnTo>
                    <a:pt x="7" y="6"/>
                  </a:lnTo>
                  <a:lnTo>
                    <a:pt x="0" y="10"/>
                  </a:lnTo>
                  <a:lnTo>
                    <a:pt x="1" y="10"/>
                  </a:lnTo>
                  <a:lnTo>
                    <a:pt x="4" y="9"/>
                  </a:lnTo>
                  <a:lnTo>
                    <a:pt x="5" y="9"/>
                  </a:lnTo>
                  <a:lnTo>
                    <a:pt x="7" y="9"/>
                  </a:lnTo>
                  <a:lnTo>
                    <a:pt x="17" y="10"/>
                  </a:lnTo>
                  <a:lnTo>
                    <a:pt x="26" y="13"/>
                  </a:lnTo>
                  <a:lnTo>
                    <a:pt x="36" y="18"/>
                  </a:lnTo>
                  <a:lnTo>
                    <a:pt x="44" y="25"/>
                  </a:lnTo>
                  <a:lnTo>
                    <a:pt x="49" y="32"/>
                  </a:lnTo>
                  <a:lnTo>
                    <a:pt x="54" y="41"/>
                  </a:lnTo>
                  <a:lnTo>
                    <a:pt x="57" y="50"/>
                  </a:lnTo>
                  <a:lnTo>
                    <a:pt x="58" y="61"/>
                  </a:lnTo>
                  <a:lnTo>
                    <a:pt x="57" y="70"/>
                  </a:lnTo>
                  <a:lnTo>
                    <a:pt x="56" y="79"/>
                  </a:lnTo>
                  <a:lnTo>
                    <a:pt x="52" y="87"/>
                  </a:lnTo>
                  <a:lnTo>
                    <a:pt x="48" y="94"/>
                  </a:lnTo>
                  <a:lnTo>
                    <a:pt x="60" y="86"/>
                  </a:lnTo>
                  <a:lnTo>
                    <a:pt x="69" y="75"/>
                  </a:lnTo>
                  <a:lnTo>
                    <a:pt x="76" y="63"/>
                  </a:lnTo>
                  <a:lnTo>
                    <a:pt x="78" y="49"/>
                  </a:lnTo>
                  <a:close/>
                </a:path>
              </a:pathLst>
            </a:custGeom>
            <a:solidFill>
              <a:srgbClr val="F2E2A0"/>
            </a:solidFill>
            <a:ln w="9525">
              <a:noFill/>
              <a:round/>
              <a:headEnd/>
              <a:tailEnd/>
            </a:ln>
          </p:spPr>
          <p:txBody>
            <a:bodyPr>
              <a:prstTxWarp prst="textNoShape">
                <a:avLst/>
              </a:prstTxWarp>
            </a:bodyPr>
            <a:lstStyle/>
            <a:p>
              <a:endParaRPr lang="en-US"/>
            </a:p>
          </p:txBody>
        </p:sp>
      </p:grpSp>
      <p:pic>
        <p:nvPicPr>
          <p:cNvPr id="49" name="Picture 48"/>
          <p:cNvPicPr>
            <a:picLocks noChangeAspect="1"/>
          </p:cNvPicPr>
          <p:nvPr/>
        </p:nvPicPr>
        <p:blipFill>
          <a:blip r:embed="rId3"/>
          <a:stretch>
            <a:fillRect/>
          </a:stretch>
        </p:blipFill>
        <p:spPr>
          <a:xfrm>
            <a:off x="0" y="228600"/>
            <a:ext cx="914400" cy="914400"/>
          </a:xfrm>
          <a:prstGeom prst="rect">
            <a:avLst/>
          </a:prstGeom>
        </p:spPr>
      </p:pic>
    </p:spTree>
    <p:extLst>
      <p:ext uri="{BB962C8B-B14F-4D97-AF65-F5344CB8AC3E}">
        <p14:creationId xmlns:p14="http://schemas.microsoft.com/office/powerpoint/2010/main" val="3622864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3491">
                                            <p:bg/>
                                          </p:spTgt>
                                        </p:tgtEl>
                                        <p:attrNameLst>
                                          <p:attrName>style.visibility</p:attrName>
                                        </p:attrNameLst>
                                      </p:cBhvr>
                                      <p:to>
                                        <p:strVal val="visible"/>
                                      </p:to>
                                    </p:set>
                                    <p:animEffect transition="in" filter="dissolve">
                                      <p:cBhvr>
                                        <p:cTn id="7" dur="500"/>
                                        <p:tgtEl>
                                          <p:spTgt spid="703491">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03491">
                                            <p:txEl>
                                              <p:pRg st="0" end="0"/>
                                            </p:txEl>
                                          </p:spTgt>
                                        </p:tgtEl>
                                        <p:attrNameLst>
                                          <p:attrName>style.visibility</p:attrName>
                                        </p:attrNameLst>
                                      </p:cBhvr>
                                      <p:to>
                                        <p:strVal val="visible"/>
                                      </p:to>
                                    </p:set>
                                    <p:animEffect transition="in" filter="dissolve">
                                      <p:cBhvr>
                                        <p:cTn id="10" dur="500"/>
                                        <p:tgtEl>
                                          <p:spTgt spid="70349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03492"/>
                                        </p:tgtEl>
                                        <p:attrNameLst>
                                          <p:attrName>style.visibility</p:attrName>
                                        </p:attrNameLst>
                                      </p:cBhvr>
                                      <p:to>
                                        <p:strVal val="visible"/>
                                      </p:to>
                                    </p:set>
                                    <p:animEffect transition="in" filter="dissolve">
                                      <p:cBhvr>
                                        <p:cTn id="15" dur="500"/>
                                        <p:tgtEl>
                                          <p:spTgt spid="70349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03493"/>
                                        </p:tgtEl>
                                        <p:attrNameLst>
                                          <p:attrName>style.visibility</p:attrName>
                                        </p:attrNameLst>
                                      </p:cBhvr>
                                      <p:to>
                                        <p:strVal val="visible"/>
                                      </p:to>
                                    </p:set>
                                    <p:animEffect transition="in" filter="dissolve">
                                      <p:cBhvr>
                                        <p:cTn id="20" dur="500"/>
                                        <p:tgtEl>
                                          <p:spTgt spid="70349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03495"/>
                                        </p:tgtEl>
                                        <p:attrNameLst>
                                          <p:attrName>style.visibility</p:attrName>
                                        </p:attrNameLst>
                                      </p:cBhvr>
                                      <p:to>
                                        <p:strVal val="visible"/>
                                      </p:to>
                                    </p:set>
                                    <p:animEffect transition="in" filter="dissolve">
                                      <p:cBhvr>
                                        <p:cTn id="25" dur="500"/>
                                        <p:tgtEl>
                                          <p:spTgt spid="703495"/>
                                        </p:tgtEl>
                                      </p:cBhvr>
                                    </p:animEffect>
                                  </p:childTnLst>
                                </p:cTn>
                              </p:par>
                            </p:childTnLst>
                          </p:cTn>
                        </p:par>
                        <p:par>
                          <p:cTn id="26" fill="hold">
                            <p:stCondLst>
                              <p:cond delay="500"/>
                            </p:stCondLst>
                            <p:childTnLst>
                              <p:par>
                                <p:cTn id="27" presetID="2" presetClass="entr" presetSubtype="2"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1+#ppt_w/2"/>
                                          </p:val>
                                        </p:tav>
                                        <p:tav tm="100000">
                                          <p:val>
                                            <p:strVal val="#ppt_x"/>
                                          </p:val>
                                        </p:tav>
                                      </p:tavLst>
                                    </p:anim>
                                    <p:anim calcmode="lin" valueType="num">
                                      <p:cBhvr additive="base">
                                        <p:cTn id="3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1" grpId="0" build="p" animBg="1"/>
      <p:bldP spid="703492" grpId="0" animBg="1"/>
      <p:bldP spid="703493" grpId="0" animBg="1"/>
      <p:bldP spid="70349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prstTxWarp prst="textNoShape">
              <a:avLst/>
            </a:prstTxWarp>
          </a:bodyPr>
          <a:lstStyle/>
          <a:p>
            <a:pPr algn="ctr">
              <a:defRPr/>
            </a:pPr>
            <a:r>
              <a:rPr lang="en-US" sz="5700">
                <a:solidFill>
                  <a:srgbClr val="FFFF00"/>
                </a:solidFill>
                <a:effectLst>
                  <a:outerShdw blurRad="38100" dist="38100" dir="2700000" algn="tl">
                    <a:srgbClr val="000000"/>
                  </a:outerShdw>
                </a:effectLst>
                <a:latin typeface="+mj-lt"/>
                <a:ea typeface="Britannic Bold" pitchFamily="-111" charset="0"/>
                <a:cs typeface="Britannic Bold" pitchFamily="-111" charset="0"/>
              </a:rPr>
              <a:t>Definitions and Intervention Considerations</a:t>
            </a:r>
          </a:p>
        </p:txBody>
      </p:sp>
      <p:grpSp>
        <p:nvGrpSpPr>
          <p:cNvPr id="8" name="Group 7"/>
          <p:cNvGrpSpPr/>
          <p:nvPr/>
        </p:nvGrpSpPr>
        <p:grpSpPr>
          <a:xfrm>
            <a:off x="-140380" y="5257800"/>
            <a:ext cx="1588180" cy="1676401"/>
            <a:chOff x="-140380" y="5333999"/>
            <a:chExt cx="1588180" cy="1676401"/>
          </a:xfrm>
        </p:grpSpPr>
        <p:pic>
          <p:nvPicPr>
            <p:cNvPr id="9"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0" name="TextBox 9"/>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n-lt"/>
                </a:rPr>
                <a:t>III.B</a:t>
              </a:r>
              <a:endParaRPr lang="en-US" sz="2000" b="1" dirty="0">
                <a:solidFill>
                  <a:srgbClr val="000000"/>
                </a:solidFill>
                <a:latin typeface="+mn-lt"/>
              </a:endParaRPr>
            </a:p>
          </p:txBody>
        </p:sp>
      </p:grpSp>
      <p:pic>
        <p:nvPicPr>
          <p:cNvPr id="6" name="Picture 5"/>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2020771610"/>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304800"/>
            <a:ext cx="7772400" cy="1143000"/>
          </a:xfrm>
          <a:solidFill>
            <a:srgbClr val="008000"/>
          </a:solidFill>
        </p:spPr>
        <p:txBody>
          <a:bodyPr/>
          <a:lstStyle/>
          <a:p>
            <a:r>
              <a:rPr lang="en-US" dirty="0">
                <a:solidFill>
                  <a:srgbClr val="FFFFFF"/>
                </a:solidFill>
                <a:ea typeface="ＭＳ Ｐゴシック" pitchFamily="-111" charset="-128"/>
                <a:cs typeface="ＭＳ Ｐゴシック" pitchFamily="-111" charset="-128"/>
              </a:rPr>
              <a:t>Non</a:t>
            </a:r>
            <a:r>
              <a:rPr lang="en-US" dirty="0" smtClean="0">
                <a:solidFill>
                  <a:srgbClr val="FFFFFF"/>
                </a:solidFill>
                <a:ea typeface="ＭＳ Ｐゴシック" pitchFamily="-111" charset="-128"/>
                <a:cs typeface="ＭＳ Ｐゴシック" pitchFamily="-111" charset="-128"/>
              </a:rPr>
              <a:t>-Classroom </a:t>
            </a:r>
            <a:r>
              <a:rPr lang="en-US" dirty="0">
                <a:solidFill>
                  <a:srgbClr val="FFFFFF"/>
                </a:solidFill>
                <a:ea typeface="ＭＳ Ｐゴシック" pitchFamily="-111" charset="-128"/>
                <a:cs typeface="ＭＳ Ｐゴシック" pitchFamily="-111" charset="-128"/>
              </a:rPr>
              <a:t>Settings</a:t>
            </a:r>
          </a:p>
        </p:txBody>
      </p:sp>
      <p:sp>
        <p:nvSpPr>
          <p:cNvPr id="54275" name="Rectangle 3"/>
          <p:cNvSpPr>
            <a:spLocks noGrp="1" noChangeArrowheads="1"/>
          </p:cNvSpPr>
          <p:nvPr>
            <p:ph type="body" idx="1"/>
          </p:nvPr>
        </p:nvSpPr>
        <p:spPr>
          <a:xfrm>
            <a:off x="685800" y="1676400"/>
            <a:ext cx="7772400" cy="4495800"/>
          </a:xfrm>
        </p:spPr>
        <p:txBody>
          <a:bodyPr/>
          <a:lstStyle/>
          <a:p>
            <a:pPr>
              <a:lnSpc>
                <a:spcPct val="90000"/>
              </a:lnSpc>
            </a:pPr>
            <a:r>
              <a:rPr lang="en-US" sz="3200" dirty="0">
                <a:ea typeface="ＭＳ Ｐゴシック" pitchFamily="-111" charset="-128"/>
                <a:cs typeface="ＭＳ Ｐゴシック" pitchFamily="-111" charset="-128"/>
              </a:rPr>
              <a:t>Particular times or places where </a:t>
            </a:r>
            <a:r>
              <a:rPr lang="en-US" sz="3200" dirty="0">
                <a:solidFill>
                  <a:srgbClr val="CC3300"/>
                </a:solidFill>
                <a:ea typeface="ＭＳ Ｐゴシック" pitchFamily="-111" charset="-128"/>
                <a:cs typeface="ＭＳ Ｐゴシック" pitchFamily="-111" charset="-128"/>
              </a:rPr>
              <a:t>supervision</a:t>
            </a:r>
            <a:r>
              <a:rPr lang="en-US" sz="3200" dirty="0">
                <a:ea typeface="ＭＳ Ｐゴシック" pitchFamily="-111" charset="-128"/>
                <a:cs typeface="ＭＳ Ｐゴシック" pitchFamily="-111" charset="-128"/>
              </a:rPr>
              <a:t> is emphasized</a:t>
            </a:r>
          </a:p>
          <a:p>
            <a:pPr>
              <a:lnSpc>
                <a:spcPct val="90000"/>
              </a:lnSpc>
            </a:pPr>
            <a:endParaRPr lang="en-US" sz="1100" dirty="0">
              <a:ea typeface="ＭＳ Ｐゴシック" pitchFamily="-111" charset="-128"/>
              <a:cs typeface="ＭＳ Ｐゴシック" pitchFamily="-111" charset="-128"/>
            </a:endParaRPr>
          </a:p>
          <a:p>
            <a:pPr>
              <a:lnSpc>
                <a:spcPct val="90000"/>
              </a:lnSpc>
            </a:pPr>
            <a:r>
              <a:rPr lang="en-US" sz="3200" dirty="0">
                <a:ea typeface="ＭＳ Ｐゴシック" pitchFamily="-111" charset="-128"/>
                <a:cs typeface="ＭＳ Ｐゴシック" pitchFamily="-111" charset="-128"/>
              </a:rPr>
              <a:t>Where </a:t>
            </a:r>
            <a:r>
              <a:rPr lang="en-US" sz="3200" dirty="0">
                <a:solidFill>
                  <a:srgbClr val="CC3300"/>
                </a:solidFill>
                <a:ea typeface="ＭＳ Ｐゴシック" pitchFamily="-111" charset="-128"/>
                <a:cs typeface="ＭＳ Ｐゴシック" pitchFamily="-111" charset="-128"/>
              </a:rPr>
              <a:t>instruction</a:t>
            </a:r>
            <a:r>
              <a:rPr lang="en-US" sz="3200" dirty="0">
                <a:ea typeface="ＭＳ Ｐゴシック" pitchFamily="-111" charset="-128"/>
                <a:cs typeface="ＭＳ Ｐゴシック" pitchFamily="-111" charset="-128"/>
              </a:rPr>
              <a:t> is not available as behavior management tool</a:t>
            </a:r>
          </a:p>
          <a:p>
            <a:pPr>
              <a:lnSpc>
                <a:spcPct val="90000"/>
              </a:lnSpc>
            </a:pPr>
            <a:endParaRPr lang="en-US" sz="1100" dirty="0">
              <a:ea typeface="ＭＳ Ｐゴシック" pitchFamily="-111" charset="-128"/>
              <a:cs typeface="ＭＳ Ｐゴシック" pitchFamily="-111" charset="-128"/>
            </a:endParaRPr>
          </a:p>
          <a:p>
            <a:pPr>
              <a:lnSpc>
                <a:spcPct val="90000"/>
              </a:lnSpc>
            </a:pPr>
            <a:r>
              <a:rPr lang="en-US" sz="3200" dirty="0">
                <a:ea typeface="ＭＳ Ｐゴシック" pitchFamily="-111" charset="-128"/>
                <a:cs typeface="ＭＳ Ｐゴシック" pitchFamily="-111" charset="-128"/>
              </a:rPr>
              <a:t>Examples:</a:t>
            </a:r>
          </a:p>
          <a:p>
            <a:pPr lvl="1">
              <a:lnSpc>
                <a:spcPct val="90000"/>
              </a:lnSpc>
            </a:pPr>
            <a:r>
              <a:rPr lang="en-US" sz="2000" dirty="0"/>
              <a:t>Cafeteria, hallways, playgrounds, bathrooms</a:t>
            </a:r>
          </a:p>
          <a:p>
            <a:pPr lvl="1">
              <a:lnSpc>
                <a:spcPct val="90000"/>
              </a:lnSpc>
            </a:pPr>
            <a:r>
              <a:rPr lang="en-US" sz="2000" dirty="0"/>
              <a:t>Buses &amp; bus loading zones, parking lots</a:t>
            </a:r>
          </a:p>
          <a:p>
            <a:pPr lvl="1">
              <a:lnSpc>
                <a:spcPct val="90000"/>
              </a:lnSpc>
            </a:pPr>
            <a:r>
              <a:rPr lang="en-US" sz="2000" dirty="0"/>
              <a:t>Study halls, library, “free time”</a:t>
            </a:r>
          </a:p>
          <a:p>
            <a:pPr lvl="1">
              <a:lnSpc>
                <a:spcPct val="90000"/>
              </a:lnSpc>
            </a:pPr>
            <a:r>
              <a:rPr lang="en-US" sz="2000" dirty="0"/>
              <a:t>Assemblies, sporting events, dances</a:t>
            </a:r>
          </a:p>
          <a:p>
            <a:pPr>
              <a:lnSpc>
                <a:spcPct val="90000"/>
              </a:lnSpc>
            </a:pPr>
            <a:endParaRPr lang="en-US" sz="2400" dirty="0">
              <a:ea typeface="ＭＳ Ｐゴシック" pitchFamily="-111" charset="-128"/>
              <a:cs typeface="ＭＳ Ｐゴシック" pitchFamily="-111" charset="-128"/>
            </a:endParaRPr>
          </a:p>
        </p:txBody>
      </p:sp>
      <p:grpSp>
        <p:nvGrpSpPr>
          <p:cNvPr id="7" name="Group 6"/>
          <p:cNvGrpSpPr/>
          <p:nvPr/>
        </p:nvGrpSpPr>
        <p:grpSpPr>
          <a:xfrm>
            <a:off x="-140380" y="5257800"/>
            <a:ext cx="1588180" cy="1676401"/>
            <a:chOff x="-140380" y="5333999"/>
            <a:chExt cx="1588180" cy="1676401"/>
          </a:xfrm>
        </p:grpSpPr>
        <p:pic>
          <p:nvPicPr>
            <p:cNvPr id="8"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9" name="TextBox 8"/>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n-lt"/>
                </a:rPr>
                <a:t>III.B</a:t>
              </a:r>
              <a:endParaRPr lang="en-US" sz="2000" b="1" dirty="0">
                <a:solidFill>
                  <a:srgbClr val="000000"/>
                </a:solidFill>
                <a:latin typeface="+mn-lt"/>
              </a:endParaRPr>
            </a:p>
          </p:txBody>
        </p:sp>
      </p:grpSp>
      <p:pic>
        <p:nvPicPr>
          <p:cNvPr id="10" name="Picture 9"/>
          <p:cNvPicPr>
            <a:picLocks noChangeAspect="1"/>
          </p:cNvPicPr>
          <p:nvPr/>
        </p:nvPicPr>
        <p:blipFill>
          <a:blip r:embed="rId3"/>
          <a:stretch>
            <a:fillRect/>
          </a:stretch>
        </p:blipFill>
        <p:spPr>
          <a:xfrm>
            <a:off x="0" y="838200"/>
            <a:ext cx="914400" cy="914400"/>
          </a:xfrm>
          <a:prstGeom prst="rect">
            <a:avLst/>
          </a:prstGeom>
        </p:spPr>
      </p:pic>
    </p:spTree>
    <p:extLst>
      <p:ext uri="{BB962C8B-B14F-4D97-AF65-F5344CB8AC3E}">
        <p14:creationId xmlns:p14="http://schemas.microsoft.com/office/powerpoint/2010/main" val="2047388845"/>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229600" cy="1143000"/>
          </a:xfrm>
          <a:solidFill>
            <a:srgbClr val="008000"/>
          </a:solidFill>
        </p:spPr>
        <p:txBody>
          <a:bodyPr/>
          <a:lstStyle/>
          <a:p>
            <a:r>
              <a:rPr lang="en-US" sz="4000" b="1" dirty="0" smtClean="0">
                <a:solidFill>
                  <a:srgbClr val="FFFFFF"/>
                </a:solidFill>
                <a:ea typeface="ＭＳ Ｐゴシック" pitchFamily="-111" charset="-128"/>
                <a:cs typeface="ＭＳ Ｐゴシック" pitchFamily="-111" charset="-128"/>
              </a:rPr>
              <a:t>Non-Classroom Settings: </a:t>
            </a:r>
            <a:br>
              <a:rPr lang="en-US" sz="4000" b="1" dirty="0" smtClean="0">
                <a:solidFill>
                  <a:srgbClr val="FFFFFF"/>
                </a:solidFill>
                <a:ea typeface="ＭＳ Ｐゴシック" pitchFamily="-111" charset="-128"/>
                <a:cs typeface="ＭＳ Ｐゴシック" pitchFamily="-111" charset="-128"/>
              </a:rPr>
            </a:br>
            <a:r>
              <a:rPr lang="en-US" sz="4000" b="1" dirty="0" smtClean="0">
                <a:solidFill>
                  <a:srgbClr val="FFFFFF"/>
                </a:solidFill>
                <a:ea typeface="ＭＳ Ｐゴシック" pitchFamily="-111" charset="-128"/>
                <a:cs typeface="ＭＳ Ｐゴシック" pitchFamily="-111" charset="-128"/>
              </a:rPr>
              <a:t>Basic Management</a:t>
            </a:r>
          </a:p>
        </p:txBody>
      </p:sp>
      <p:sp>
        <p:nvSpPr>
          <p:cNvPr id="57347" name="Rectangle 3"/>
          <p:cNvSpPr>
            <a:spLocks noGrp="1" noChangeArrowheads="1"/>
          </p:cNvSpPr>
          <p:nvPr>
            <p:ph type="body" idx="1"/>
          </p:nvPr>
        </p:nvSpPr>
        <p:spPr>
          <a:xfrm>
            <a:off x="457200" y="1219200"/>
            <a:ext cx="4040188" cy="639762"/>
          </a:xfrm>
        </p:spPr>
        <p:txBody>
          <a:bodyPr/>
          <a:lstStyle/>
          <a:p>
            <a:endParaRPr lang="en-US" u="sng" dirty="0" smtClean="0">
              <a:solidFill>
                <a:srgbClr val="008000"/>
              </a:solidFill>
              <a:latin typeface="+mj-lt"/>
              <a:ea typeface="ＭＳ Ｐゴシック" pitchFamily="-111" charset="-128"/>
              <a:cs typeface="ＭＳ Ｐゴシック" pitchFamily="-111" charset="-128"/>
            </a:endParaRPr>
          </a:p>
          <a:p>
            <a:r>
              <a:rPr lang="en-US" u="sng" dirty="0" smtClean="0">
                <a:solidFill>
                  <a:srgbClr val="008000"/>
                </a:solidFill>
                <a:latin typeface="+mj-lt"/>
                <a:ea typeface="ＭＳ Ｐゴシック" pitchFamily="-111" charset="-128"/>
                <a:cs typeface="ＭＳ Ｐゴシック" pitchFamily="-111" charset="-128"/>
              </a:rPr>
              <a:t>Considerations</a:t>
            </a:r>
            <a:endParaRPr lang="en-US" u="sng" dirty="0">
              <a:solidFill>
                <a:srgbClr val="008000"/>
              </a:solidFill>
              <a:latin typeface="+mj-lt"/>
              <a:ea typeface="ＭＳ Ｐゴシック" pitchFamily="-111" charset="-128"/>
              <a:cs typeface="ＭＳ Ｐゴシック" pitchFamily="-111" charset="-128"/>
            </a:endParaRPr>
          </a:p>
        </p:txBody>
      </p:sp>
      <p:sp>
        <p:nvSpPr>
          <p:cNvPr id="4" name="Content Placeholder 3"/>
          <p:cNvSpPr>
            <a:spLocks noGrp="1"/>
          </p:cNvSpPr>
          <p:nvPr>
            <p:ph sz="half" idx="2"/>
          </p:nvPr>
        </p:nvSpPr>
        <p:spPr>
          <a:xfrm>
            <a:off x="457200" y="1798637"/>
            <a:ext cx="4040188" cy="4754563"/>
          </a:xfrm>
        </p:spPr>
        <p:txBody>
          <a:bodyPr/>
          <a:lstStyle/>
          <a:p>
            <a:r>
              <a:rPr lang="en-US" dirty="0" smtClean="0">
                <a:ea typeface="ＭＳ Ｐゴシック" pitchFamily="-111" charset="-128"/>
                <a:cs typeface="ＭＳ Ｐゴシック" pitchFamily="-111" charset="-128"/>
              </a:rPr>
              <a:t>Physical or environmental arrangements</a:t>
            </a:r>
          </a:p>
          <a:p>
            <a:endParaRPr lang="en-US" dirty="0" smtClean="0">
              <a:ea typeface="ＭＳ Ｐゴシック" pitchFamily="-111" charset="-128"/>
              <a:cs typeface="ＭＳ Ｐゴシック" pitchFamily="-111" charset="-128"/>
            </a:endParaRPr>
          </a:p>
          <a:p>
            <a:r>
              <a:rPr lang="en-US" dirty="0" smtClean="0">
                <a:ea typeface="ＭＳ Ｐゴシック" pitchFamily="-111" charset="-128"/>
                <a:cs typeface="ＭＳ Ｐゴシック" pitchFamily="-111" charset="-128"/>
              </a:rPr>
              <a:t>Routines &amp; expectations</a:t>
            </a:r>
          </a:p>
          <a:p>
            <a:endParaRPr lang="en-US" dirty="0" smtClean="0">
              <a:ea typeface="ＭＳ Ｐゴシック" pitchFamily="-111" charset="-128"/>
              <a:cs typeface="ＭＳ Ｐゴシック" pitchFamily="-111" charset="-128"/>
            </a:endParaRPr>
          </a:p>
          <a:p>
            <a:r>
              <a:rPr lang="en-US" dirty="0" smtClean="0">
                <a:ea typeface="ＭＳ Ｐゴシック" pitchFamily="-111" charset="-128"/>
                <a:cs typeface="ＭＳ Ｐゴシック" pitchFamily="-111" charset="-128"/>
              </a:rPr>
              <a:t>Staff behavior</a:t>
            </a:r>
          </a:p>
          <a:p>
            <a:endParaRPr lang="en-US" dirty="0" smtClean="0">
              <a:ea typeface="ＭＳ Ｐゴシック" pitchFamily="-111" charset="-128"/>
              <a:cs typeface="ＭＳ Ｐゴシック" pitchFamily="-111" charset="-128"/>
            </a:endParaRPr>
          </a:p>
          <a:p>
            <a:r>
              <a:rPr lang="en-US" dirty="0" smtClean="0">
                <a:ea typeface="ＭＳ Ｐゴシック" pitchFamily="-111" charset="-128"/>
                <a:cs typeface="ＭＳ Ｐゴシック" pitchFamily="-111" charset="-128"/>
              </a:rPr>
              <a:t>Student behavior</a:t>
            </a:r>
          </a:p>
          <a:p>
            <a:endParaRPr lang="en-US" dirty="0"/>
          </a:p>
        </p:txBody>
      </p:sp>
      <p:sp>
        <p:nvSpPr>
          <p:cNvPr id="5" name="Text Placeholder 4"/>
          <p:cNvSpPr>
            <a:spLocks noGrp="1"/>
          </p:cNvSpPr>
          <p:nvPr>
            <p:ph type="body" sz="quarter" idx="3"/>
          </p:nvPr>
        </p:nvSpPr>
        <p:spPr>
          <a:xfrm>
            <a:off x="4645025" y="1219200"/>
            <a:ext cx="4041775" cy="639762"/>
          </a:xfrm>
        </p:spPr>
        <p:txBody>
          <a:bodyPr/>
          <a:lstStyle/>
          <a:p>
            <a:r>
              <a:rPr lang="en-US" u="sng" dirty="0" smtClean="0">
                <a:solidFill>
                  <a:srgbClr val="008000"/>
                </a:solidFill>
                <a:latin typeface="+mj-lt"/>
              </a:rPr>
              <a:t>Practices</a:t>
            </a:r>
            <a:endParaRPr lang="en-US" u="sng" dirty="0">
              <a:solidFill>
                <a:srgbClr val="008000"/>
              </a:solidFill>
              <a:latin typeface="+mj-lt"/>
            </a:endParaRPr>
          </a:p>
        </p:txBody>
      </p:sp>
      <p:sp>
        <p:nvSpPr>
          <p:cNvPr id="6" name="Content Placeholder 5"/>
          <p:cNvSpPr>
            <a:spLocks noGrp="1"/>
          </p:cNvSpPr>
          <p:nvPr>
            <p:ph sz="quarter" idx="4"/>
          </p:nvPr>
        </p:nvSpPr>
        <p:spPr>
          <a:xfrm>
            <a:off x="4645025" y="1798637"/>
            <a:ext cx="4041775" cy="4754563"/>
          </a:xfrm>
        </p:spPr>
        <p:txBody>
          <a:bodyPr/>
          <a:lstStyle/>
          <a:p>
            <a:r>
              <a:rPr lang="en-US" dirty="0" smtClean="0">
                <a:ea typeface="ＭＳ Ｐゴシック" pitchFamily="-111" charset="-128"/>
                <a:cs typeface="ＭＳ Ｐゴシック" pitchFamily="-111" charset="-128"/>
              </a:rPr>
              <a:t>Teach directly expected behaviors and routines in context</a:t>
            </a:r>
          </a:p>
          <a:p>
            <a:endParaRPr lang="en-US" dirty="0" smtClean="0">
              <a:ea typeface="ＭＳ Ｐゴシック" pitchFamily="-111" charset="-128"/>
              <a:cs typeface="ＭＳ Ｐゴシック" pitchFamily="-111" charset="-128"/>
            </a:endParaRPr>
          </a:p>
          <a:p>
            <a:r>
              <a:rPr lang="en-US" dirty="0" smtClean="0">
                <a:ea typeface="ＭＳ Ｐゴシック" pitchFamily="-111" charset="-128"/>
                <a:cs typeface="ＭＳ Ｐゴシック" pitchFamily="-111" charset="-128"/>
              </a:rPr>
              <a:t>Actively supervise (scan, move, interact)</a:t>
            </a:r>
          </a:p>
          <a:p>
            <a:endParaRPr lang="en-US" dirty="0" smtClean="0">
              <a:ea typeface="ＭＳ Ｐゴシック" pitchFamily="-111" charset="-128"/>
              <a:cs typeface="ＭＳ Ｐゴシック" pitchFamily="-111" charset="-128"/>
            </a:endParaRPr>
          </a:p>
          <a:p>
            <a:r>
              <a:rPr lang="en-US" dirty="0" smtClean="0">
                <a:ea typeface="ＭＳ Ｐゴシック" pitchFamily="-111" charset="-128"/>
                <a:cs typeface="ＭＳ Ｐゴシック" pitchFamily="-111" charset="-128"/>
              </a:rPr>
              <a:t>Pre-correct and remind</a:t>
            </a:r>
          </a:p>
          <a:p>
            <a:endParaRPr lang="en-US" dirty="0" smtClean="0">
              <a:ea typeface="ＭＳ Ｐゴシック" pitchFamily="-111" charset="-128"/>
              <a:cs typeface="ＭＳ Ｐゴシック" pitchFamily="-111" charset="-128"/>
            </a:endParaRPr>
          </a:p>
          <a:p>
            <a:r>
              <a:rPr lang="en-US" dirty="0" smtClean="0">
                <a:ea typeface="ＭＳ Ｐゴシック" pitchFamily="-111" charset="-128"/>
                <a:cs typeface="ＭＳ Ｐゴシック" pitchFamily="-111" charset="-128"/>
              </a:rPr>
              <a:t>Positively reinforce expected behavior</a:t>
            </a:r>
            <a:endParaRPr lang="en-US" dirty="0"/>
          </a:p>
        </p:txBody>
      </p:sp>
      <p:grpSp>
        <p:nvGrpSpPr>
          <p:cNvPr id="11" name="Group 10"/>
          <p:cNvGrpSpPr/>
          <p:nvPr/>
        </p:nvGrpSpPr>
        <p:grpSpPr>
          <a:xfrm>
            <a:off x="-140380" y="5257800"/>
            <a:ext cx="1588180" cy="1676401"/>
            <a:chOff x="-140380" y="5333999"/>
            <a:chExt cx="1588180" cy="1676401"/>
          </a:xfrm>
        </p:grpSpPr>
        <p:pic>
          <p:nvPicPr>
            <p:cNvPr id="12"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3" name="TextBox 12"/>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j-lt"/>
                </a:rPr>
                <a:t>III.B</a:t>
              </a:r>
              <a:endParaRPr lang="en-US" sz="2000" b="1" dirty="0">
                <a:solidFill>
                  <a:srgbClr val="000000"/>
                </a:solidFill>
                <a:latin typeface="+mj-lt"/>
              </a:endParaRPr>
            </a:p>
          </p:txBody>
        </p:sp>
      </p:grpSp>
      <p:pic>
        <p:nvPicPr>
          <p:cNvPr id="10" name="Picture 9"/>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2833342791"/>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40380" y="5257800"/>
            <a:ext cx="1588180" cy="1676401"/>
            <a:chOff x="-140380" y="5333999"/>
            <a:chExt cx="1588180" cy="1676401"/>
          </a:xfrm>
        </p:grpSpPr>
        <p:pic>
          <p:nvPicPr>
            <p:cNvPr id="14"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14"/>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j-lt"/>
                </a:rPr>
                <a:t>III.C</a:t>
              </a:r>
              <a:endParaRPr lang="en-US" sz="2000" b="1" dirty="0">
                <a:solidFill>
                  <a:srgbClr val="000000"/>
                </a:solidFill>
                <a:latin typeface="+mj-lt"/>
              </a:endParaRPr>
            </a:p>
          </p:txBody>
        </p:sp>
      </p:grpSp>
      <p:sp>
        <p:nvSpPr>
          <p:cNvPr id="3" name="Content Placeholder 2"/>
          <p:cNvSpPr>
            <a:spLocks noGrp="1"/>
          </p:cNvSpPr>
          <p:nvPr>
            <p:ph idx="1"/>
          </p:nvPr>
        </p:nvSpPr>
        <p:spPr>
          <a:xfrm>
            <a:off x="990600" y="1143000"/>
            <a:ext cx="6477000" cy="4525963"/>
          </a:xfrm>
        </p:spPr>
        <p:txBody>
          <a:bodyPr/>
          <a:lstStyle/>
          <a:p>
            <a:pPr eaLnBrk="1" hangingPunct="1">
              <a:lnSpc>
                <a:spcPct val="110000"/>
              </a:lnSpc>
              <a:buFont typeface="Wingdings" charset="2"/>
              <a:buChar char="q"/>
            </a:pPr>
            <a:r>
              <a:rPr lang="en-US" sz="2100" dirty="0" smtClean="0">
                <a:ea typeface="Britannic Bold" pitchFamily="-111" charset="0"/>
                <a:cs typeface="Britannic Bold" pitchFamily="-111" charset="0"/>
              </a:rPr>
              <a:t>Implementation is school-wide by all staff</a:t>
            </a:r>
          </a:p>
          <a:p>
            <a:pPr eaLnBrk="1" hangingPunct="1">
              <a:lnSpc>
                <a:spcPct val="110000"/>
              </a:lnSpc>
              <a:buFont typeface="Wingdings" charset="2"/>
              <a:buChar char="q"/>
            </a:pPr>
            <a:r>
              <a:rPr lang="en-US" sz="2100" dirty="0" smtClean="0">
                <a:ea typeface="Britannic Bold" pitchFamily="-111" charset="0"/>
                <a:cs typeface="Britannic Bold" pitchFamily="-111" charset="0"/>
              </a:rPr>
              <a:t>School-wide behavior expectations taught in context</a:t>
            </a:r>
          </a:p>
          <a:p>
            <a:pPr eaLnBrk="1" hangingPunct="1">
              <a:lnSpc>
                <a:spcPct val="110000"/>
              </a:lnSpc>
              <a:buFont typeface="Wingdings" charset="2"/>
              <a:buChar char="q"/>
            </a:pPr>
            <a:r>
              <a:rPr lang="en-US" sz="2100" dirty="0" smtClean="0">
                <a:ea typeface="Britannic Bold" pitchFamily="-111" charset="0"/>
                <a:cs typeface="Britannic Bold" pitchFamily="-111" charset="0"/>
              </a:rPr>
              <a:t>Administrator is an active member</a:t>
            </a:r>
          </a:p>
          <a:p>
            <a:pPr eaLnBrk="1" hangingPunct="1">
              <a:lnSpc>
                <a:spcPct val="110000"/>
              </a:lnSpc>
              <a:buFont typeface="Wingdings" charset="2"/>
              <a:buChar char="q"/>
            </a:pPr>
            <a:r>
              <a:rPr lang="en-US" sz="2100" dirty="0" smtClean="0">
                <a:ea typeface="Britannic Bold" pitchFamily="-111" charset="0"/>
                <a:cs typeface="Britannic Bold" pitchFamily="-111" charset="0"/>
              </a:rPr>
              <a:t>Context-specific expectations and routines taught directly and early in the school year/term</a:t>
            </a:r>
          </a:p>
          <a:p>
            <a:pPr eaLnBrk="1" hangingPunct="1">
              <a:lnSpc>
                <a:spcPct val="110000"/>
              </a:lnSpc>
              <a:buFont typeface="Wingdings" charset="2"/>
              <a:buChar char="q"/>
            </a:pPr>
            <a:r>
              <a:rPr lang="en-US" sz="2100" dirty="0" smtClean="0">
                <a:ea typeface="Britannic Bold" pitchFamily="-111" charset="0"/>
                <a:cs typeface="Britannic Bold" pitchFamily="-111" charset="0"/>
              </a:rPr>
              <a:t>Regular opportunities for review, practice, and positive reinforcement</a:t>
            </a:r>
          </a:p>
          <a:p>
            <a:pPr eaLnBrk="1" hangingPunct="1">
              <a:lnSpc>
                <a:spcPct val="110000"/>
              </a:lnSpc>
              <a:buFont typeface="Wingdings" charset="2"/>
              <a:buChar char="q"/>
            </a:pPr>
            <a:r>
              <a:rPr lang="en-US" sz="2100" dirty="0" smtClean="0">
                <a:ea typeface="Britannic Bold" pitchFamily="-111" charset="0"/>
                <a:cs typeface="Britannic Bold" pitchFamily="-111" charset="0"/>
              </a:rPr>
              <a:t>Team-based review, action planning, and implementation consideration</a:t>
            </a:r>
          </a:p>
          <a:p>
            <a:pPr eaLnBrk="1" hangingPunct="1">
              <a:lnSpc>
                <a:spcPct val="110000"/>
              </a:lnSpc>
              <a:buFont typeface="Wingdings" charset="2"/>
              <a:buChar char="q"/>
            </a:pPr>
            <a:r>
              <a:rPr lang="en-US" sz="2100" dirty="0" smtClean="0">
                <a:ea typeface="Britannic Bold" pitchFamily="-111" charset="0"/>
                <a:cs typeface="Britannic Bold" pitchFamily="-111" charset="0"/>
              </a:rPr>
              <a:t>Data-based progress monitoring and action planning</a:t>
            </a:r>
          </a:p>
          <a:p>
            <a:pPr eaLnBrk="1" hangingPunct="1">
              <a:lnSpc>
                <a:spcPct val="110000"/>
              </a:lnSpc>
              <a:buFont typeface="Wingdings" charset="2"/>
              <a:buChar char="q"/>
            </a:pPr>
            <a:r>
              <a:rPr lang="en-US" sz="2100" dirty="0" smtClean="0">
                <a:ea typeface="Britannic Bold" pitchFamily="-111" charset="0"/>
                <a:cs typeface="Britannic Bold" pitchFamily="-111" charset="0"/>
              </a:rPr>
              <a:t>Regular review of accuracy of intervention implementation</a:t>
            </a:r>
          </a:p>
        </p:txBody>
      </p:sp>
      <p:sp>
        <p:nvSpPr>
          <p:cNvPr id="8"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smtClean="0">
                <a:solidFill>
                  <a:schemeClr val="bg1"/>
                </a:solidFill>
              </a:rPr>
              <a:t>Guidelines for Non-Classroom Settings</a:t>
            </a:r>
            <a:endParaRPr lang="en-US" sz="3200" b="1" dirty="0">
              <a:solidFill>
                <a:schemeClr val="bg1"/>
              </a:solidFill>
            </a:endParaRPr>
          </a:p>
        </p:txBody>
      </p:sp>
      <p:grpSp>
        <p:nvGrpSpPr>
          <p:cNvPr id="9" name="Group 8"/>
          <p:cNvGrpSpPr/>
          <p:nvPr/>
        </p:nvGrpSpPr>
        <p:grpSpPr>
          <a:xfrm>
            <a:off x="7584458" y="0"/>
            <a:ext cx="1559542" cy="1447800"/>
            <a:chOff x="6758922" y="16184"/>
            <a:chExt cx="2362200" cy="2209800"/>
          </a:xfrm>
        </p:grpSpPr>
        <p:sp>
          <p:nvSpPr>
            <p:cNvPr id="10"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11"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
        <p:nvSpPr>
          <p:cNvPr id="16" name="Rectangle 15"/>
          <p:cNvSpPr/>
          <p:nvPr/>
        </p:nvSpPr>
        <p:spPr>
          <a:xfrm>
            <a:off x="7315200" y="1600200"/>
            <a:ext cx="1828800" cy="1754327"/>
          </a:xfrm>
          <a:prstGeom prst="rect">
            <a:avLst/>
          </a:prstGeom>
        </p:spPr>
        <p:txBody>
          <a:bodyPr wrap="square">
            <a:spAutoFit/>
          </a:bodyPr>
          <a:lstStyle/>
          <a:p>
            <a:pPr marL="0" indent="0" eaLnBrk="1" hangingPunct="1">
              <a:spcAft>
                <a:spcPts val="1200"/>
              </a:spcAft>
              <a:buNone/>
            </a:pPr>
            <a:r>
              <a:rPr lang="en-US" dirty="0">
                <a:solidFill>
                  <a:srgbClr val="3366FF"/>
                </a:solidFill>
                <a:ea typeface="Britannic Bold" pitchFamily="-108" charset="0"/>
                <a:cs typeface="Britannic Bold" pitchFamily="-108" charset="0"/>
              </a:rPr>
              <a:t>And always remember to consider systems, culture, &amp; context:</a:t>
            </a:r>
          </a:p>
        </p:txBody>
      </p: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pic>
        <p:nvPicPr>
          <p:cNvPr id="19" name="Picture 18"/>
          <p:cNvPicPr>
            <a:picLocks noChangeAspect="1"/>
          </p:cNvPicPr>
          <p:nvPr/>
        </p:nvPicPr>
        <p:blipFill>
          <a:blip r:embed="rId5"/>
          <a:stretch>
            <a:fillRect/>
          </a:stretch>
        </p:blipFill>
        <p:spPr>
          <a:xfrm>
            <a:off x="0" y="609600"/>
            <a:ext cx="914400" cy="914400"/>
          </a:xfrm>
          <a:prstGeom prst="rect">
            <a:avLst/>
          </a:prstGeom>
        </p:spPr>
      </p:pic>
    </p:spTree>
    <p:extLst>
      <p:ext uri="{BB962C8B-B14F-4D97-AF65-F5344CB8AC3E}">
        <p14:creationId xmlns:p14="http://schemas.microsoft.com/office/powerpoint/2010/main" val="98655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p:tgtEl>
                                          <p:spTgt spid="16"/>
                                        </p:tgtEl>
                                        <p:attrNameLst>
                                          <p:attrName>ppt_y</p:attrName>
                                        </p:attrNameLst>
                                      </p:cBhvr>
                                      <p:tavLst>
                                        <p:tav tm="0">
                                          <p:val>
                                            <p:strVal val="#ppt_y-#ppt_h*1.125000"/>
                                          </p:val>
                                        </p:tav>
                                        <p:tav tm="100000">
                                          <p:val>
                                            <p:strVal val="#ppt_y"/>
                                          </p:val>
                                        </p:tav>
                                      </p:tavLst>
                                    </p:anim>
                                    <p:animEffect transition="in" filter="wipe(down)">
                                      <p:cBhvr>
                                        <p:cTn id="40" dur="500"/>
                                        <p:tgtEl>
                                          <p:spTgt spid="16"/>
                                        </p:tgtEl>
                                      </p:cBhvr>
                                    </p:animEffect>
                                  </p:childTnLst>
                                </p:cTn>
                              </p:par>
                              <p:par>
                                <p:cTn id="41" presetID="12" presetClass="entr" presetSubtype="1"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p:tgtEl>
                                          <p:spTgt spid="17"/>
                                        </p:tgtEl>
                                        <p:attrNameLst>
                                          <p:attrName>ppt_y</p:attrName>
                                        </p:attrNameLst>
                                      </p:cBhvr>
                                      <p:tavLst>
                                        <p:tav tm="0">
                                          <p:val>
                                            <p:strVal val="#ppt_y-#ppt_h*1.125000"/>
                                          </p:val>
                                        </p:tav>
                                        <p:tav tm="100000">
                                          <p:val>
                                            <p:strVal val="#ppt_y"/>
                                          </p:val>
                                        </p:tav>
                                      </p:tavLst>
                                    </p:anim>
                                    <p:animEffect transition="in" filter="wipe(down)">
                                      <p:cBhvr>
                                        <p:cTn id="44" dur="500"/>
                                        <p:tgtEl>
                                          <p:spTgt spid="17"/>
                                        </p:tgtEl>
                                      </p:cBhvr>
                                    </p:animEffect>
                                  </p:childTnLst>
                                </p:cTn>
                              </p:par>
                              <p:par>
                                <p:cTn id="45" presetID="12" presetClass="entr" presetSubtype="1"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p:tgtEl>
                                          <p:spTgt spid="18"/>
                                        </p:tgtEl>
                                        <p:attrNameLst>
                                          <p:attrName>ppt_y</p:attrName>
                                        </p:attrNameLst>
                                      </p:cBhvr>
                                      <p:tavLst>
                                        <p:tav tm="0">
                                          <p:val>
                                            <p:strVal val="#ppt_y-#ppt_h*1.125000"/>
                                          </p:val>
                                        </p:tav>
                                        <p:tav tm="100000">
                                          <p:val>
                                            <p:strVal val="#ppt_y"/>
                                          </p:val>
                                        </p:tav>
                                      </p:tavLst>
                                    </p:anim>
                                    <p:animEffect transition="in" filter="wipe(down)">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648" y="152400"/>
            <a:ext cx="8991600" cy="990600"/>
          </a:xfrm>
          <a:solidFill>
            <a:srgbClr val="008000"/>
          </a:solidFill>
        </p:spPr>
        <p:txBody>
          <a:bodyPr/>
          <a:lstStyle/>
          <a:p>
            <a:r>
              <a:rPr lang="en-US" dirty="0" smtClean="0">
                <a:solidFill>
                  <a:srgbClr val="FFFFFF"/>
                </a:solidFill>
              </a:rPr>
              <a:t>What is coaching?</a:t>
            </a:r>
            <a:endParaRPr lang="en-US" dirty="0">
              <a:solidFill>
                <a:srgbClr val="FFFFFF"/>
              </a:solidFill>
            </a:endParaRPr>
          </a:p>
        </p:txBody>
      </p:sp>
      <p:sp>
        <p:nvSpPr>
          <p:cNvPr id="3" name="Content Placeholder 2"/>
          <p:cNvSpPr>
            <a:spLocks noGrp="1"/>
          </p:cNvSpPr>
          <p:nvPr>
            <p:ph idx="1"/>
          </p:nvPr>
        </p:nvSpPr>
        <p:spPr>
          <a:xfrm>
            <a:off x="685800" y="1219200"/>
            <a:ext cx="8458200" cy="4648200"/>
          </a:xfrm>
        </p:spPr>
        <p:txBody>
          <a:bodyPr/>
          <a:lstStyle/>
          <a:p>
            <a:pPr marL="457200" indent="-457200">
              <a:spcAft>
                <a:spcPts val="1776"/>
              </a:spcAft>
              <a:buFont typeface="+mj-lt"/>
              <a:buAutoNum type="arabicPeriod"/>
            </a:pPr>
            <a:r>
              <a:rPr lang="en-US" sz="2400" dirty="0" smtClean="0"/>
              <a:t>Coaching is the active and iterative delivery of:</a:t>
            </a:r>
          </a:p>
          <a:p>
            <a:pPr marL="857250" lvl="1" indent="-457200">
              <a:spcAft>
                <a:spcPts val="1776"/>
              </a:spcAft>
              <a:buNone/>
            </a:pPr>
            <a:r>
              <a:rPr lang="en-US" sz="2200" dirty="0" smtClean="0"/>
              <a:t>a. </a:t>
            </a:r>
            <a:r>
              <a:rPr lang="en-US" sz="2200" b="1" dirty="0" smtClean="0"/>
              <a:t>Prompts </a:t>
            </a:r>
            <a:r>
              <a:rPr lang="en-US" sz="2200" dirty="0" smtClean="0"/>
              <a:t>and </a:t>
            </a:r>
            <a:r>
              <a:rPr lang="en-US" sz="2200" b="1" dirty="0" err="1" smtClean="0"/>
              <a:t>reinforcers</a:t>
            </a:r>
            <a:r>
              <a:rPr lang="en-US" sz="2200" b="1" dirty="0" smtClean="0"/>
              <a:t> </a:t>
            </a:r>
            <a:r>
              <a:rPr lang="en-US" sz="2200" dirty="0" smtClean="0"/>
              <a:t>that increase successful behavior</a:t>
            </a:r>
          </a:p>
          <a:p>
            <a:pPr marL="857250" lvl="1" indent="-457200">
              <a:spcAft>
                <a:spcPts val="1776"/>
              </a:spcAft>
              <a:buNone/>
            </a:pPr>
            <a:r>
              <a:rPr lang="en-US" sz="2200" dirty="0" err="1" smtClean="0"/>
              <a:t>b</a:t>
            </a:r>
            <a:r>
              <a:rPr lang="en-US" sz="2200" dirty="0" smtClean="0"/>
              <a:t>. </a:t>
            </a:r>
            <a:r>
              <a:rPr lang="en-US" sz="2200" b="1" dirty="0" smtClean="0"/>
              <a:t>Corrections </a:t>
            </a:r>
            <a:r>
              <a:rPr lang="en-US" sz="2200" dirty="0" smtClean="0"/>
              <a:t>that decrease unsuccessful behavior</a:t>
            </a:r>
          </a:p>
          <a:p>
            <a:pPr marL="457200" indent="-457200">
              <a:spcAft>
                <a:spcPts val="1776"/>
              </a:spcAft>
              <a:buFont typeface="+mj-lt"/>
              <a:buAutoNum type="arabicPeriod"/>
            </a:pPr>
            <a:r>
              <a:rPr lang="en-US" sz="2400" dirty="0" smtClean="0"/>
              <a:t>Coaching is done by someone with credibility and experience with the target </a:t>
            </a:r>
            <a:r>
              <a:rPr lang="en-US" sz="2400" dirty="0" err="1" smtClean="0"/>
              <a:t>skill(s</a:t>
            </a:r>
            <a:r>
              <a:rPr lang="en-US" sz="2400" dirty="0" smtClean="0"/>
              <a:t>)</a:t>
            </a:r>
          </a:p>
          <a:p>
            <a:pPr marL="457200" indent="-457200">
              <a:spcAft>
                <a:spcPts val="1776"/>
              </a:spcAft>
              <a:buFont typeface="+mj-lt"/>
              <a:buAutoNum type="arabicPeriod"/>
            </a:pPr>
            <a:r>
              <a:rPr lang="en-US" sz="2400" dirty="0" smtClean="0"/>
              <a:t>Coaching is done on‐site, in real time</a:t>
            </a:r>
          </a:p>
          <a:p>
            <a:pPr marL="457200" indent="-457200">
              <a:spcAft>
                <a:spcPts val="1776"/>
              </a:spcAft>
              <a:buFont typeface="+mj-lt"/>
              <a:buAutoNum type="arabicPeriod"/>
            </a:pPr>
            <a:r>
              <a:rPr lang="en-US" sz="2400" dirty="0" smtClean="0"/>
              <a:t>Coaching is done after initial training</a:t>
            </a:r>
          </a:p>
          <a:p>
            <a:pPr marL="457200" indent="-457200">
              <a:spcAft>
                <a:spcPts val="1776"/>
              </a:spcAft>
              <a:buFont typeface="+mj-lt"/>
              <a:buAutoNum type="arabicPeriod"/>
            </a:pPr>
            <a:r>
              <a:rPr lang="en-US" sz="2400" dirty="0" smtClean="0"/>
              <a:t>Coaching is done repeatedly (e.g., monthly)</a:t>
            </a:r>
          </a:p>
          <a:p>
            <a:pPr marL="457200" indent="-457200">
              <a:spcAft>
                <a:spcPts val="1776"/>
              </a:spcAft>
              <a:buFont typeface="+mj-lt"/>
              <a:buAutoNum type="arabicPeriod"/>
            </a:pPr>
            <a:r>
              <a:rPr lang="en-US" sz="2400" dirty="0" smtClean="0"/>
              <a:t>Coaching intensity is adjusted to need</a:t>
            </a:r>
            <a:endParaRPr lang="en-US" sz="2400" dirty="0"/>
          </a:p>
        </p:txBody>
      </p:sp>
      <p:grpSp>
        <p:nvGrpSpPr>
          <p:cNvPr id="6" name="Group 5"/>
          <p:cNvGrpSpPr/>
          <p:nvPr/>
        </p:nvGrpSpPr>
        <p:grpSpPr>
          <a:xfrm>
            <a:off x="7830763" y="4495800"/>
            <a:ext cx="1346069" cy="1752600"/>
            <a:chOff x="-76201" y="5105400"/>
            <a:chExt cx="1346069" cy="175260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1" y="5105400"/>
              <a:ext cx="1346069" cy="1752600"/>
            </a:xfrm>
            <a:prstGeom prst="rect">
              <a:avLst/>
            </a:prstGeom>
            <a:solidFill>
              <a:schemeClr val="bg1"/>
            </a:solidFill>
          </p:spPr>
        </p:pic>
        <p:sp>
          <p:nvSpPr>
            <p:cNvPr id="8" name="TextBox 7"/>
            <p:cNvSpPr txBox="1">
              <a:spLocks noChangeArrowheads="1"/>
            </p:cNvSpPr>
            <p:nvPr/>
          </p:nvSpPr>
          <p:spPr bwMode="auto">
            <a:xfrm>
              <a:off x="299124" y="6172200"/>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I.B.i</a:t>
              </a:r>
              <a:endParaRPr lang="en-US" sz="2000" b="1" dirty="0">
                <a:solidFill>
                  <a:srgbClr val="000000"/>
                </a:solidFill>
                <a:latin typeface="+mj-lt"/>
              </a:endParaRPr>
            </a:p>
          </p:txBody>
        </p:sp>
      </p:grpSp>
      <p:pic>
        <p:nvPicPr>
          <p:cNvPr id="9" name="Picture 8"/>
          <p:cNvPicPr/>
          <p:nvPr/>
        </p:nvPicPr>
        <p:blipFill>
          <a:blip r:embed="rId4">
            <a:extLst>
              <a:ext uri="{28A0092B-C50C-407E-A947-70E740481C1C}">
                <a14:useLocalDpi xmlns:a14="http://schemas.microsoft.com/office/drawing/2010/main"/>
              </a:ext>
            </a:extLst>
          </a:blip>
          <a:srcRect/>
          <a:stretch>
            <a:fillRect/>
          </a:stretch>
        </p:blipFill>
        <p:spPr bwMode="auto">
          <a:xfrm>
            <a:off x="8001506" y="457200"/>
            <a:ext cx="1142494" cy="1143000"/>
          </a:xfrm>
          <a:prstGeom prst="rect">
            <a:avLst/>
          </a:prstGeom>
          <a:noFill/>
          <a:ln>
            <a:noFill/>
          </a:ln>
        </p:spPr>
      </p:pic>
      <p:pic>
        <p:nvPicPr>
          <p:cNvPr id="10" name="Picture 9"/>
          <p:cNvPicPr/>
          <p:nvPr/>
        </p:nvPicPr>
        <p:blipFill>
          <a:blip r:embed="rId5">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prstTxWarp prst="textNoShape">
              <a:avLst/>
            </a:prstTxWarp>
          </a:bodyPr>
          <a:lstStyle/>
          <a:p>
            <a:pPr algn="ctr">
              <a:defRPr/>
            </a:pPr>
            <a:r>
              <a:rPr lang="en-US" sz="5700">
                <a:solidFill>
                  <a:srgbClr val="FFFF00"/>
                </a:solidFill>
                <a:effectLst>
                  <a:outerShdw blurRad="38100" dist="38100" dir="2700000" algn="tl">
                    <a:srgbClr val="000000"/>
                  </a:outerShdw>
                </a:effectLst>
                <a:latin typeface="+mj-lt"/>
                <a:ea typeface="Britannic Bold" pitchFamily="-111" charset="0"/>
                <a:cs typeface="Britannic Bold" pitchFamily="-111" charset="0"/>
              </a:rPr>
              <a:t>Supervision </a:t>
            </a:r>
          </a:p>
          <a:p>
            <a:pPr algn="ctr">
              <a:defRPr/>
            </a:pPr>
            <a:r>
              <a:rPr lang="en-US" sz="5700">
                <a:solidFill>
                  <a:srgbClr val="FFFF00"/>
                </a:solidFill>
                <a:effectLst>
                  <a:outerShdw blurRad="38100" dist="38100" dir="2700000" algn="tl">
                    <a:srgbClr val="000000"/>
                  </a:outerShdw>
                </a:effectLst>
                <a:latin typeface="+mj-lt"/>
                <a:ea typeface="Britannic Bold" pitchFamily="-111" charset="0"/>
                <a:cs typeface="Britannic Bold" pitchFamily="-111" charset="0"/>
              </a:rPr>
              <a:t>Self-assessment</a:t>
            </a:r>
          </a:p>
        </p:txBody>
      </p:sp>
      <p:sp>
        <p:nvSpPr>
          <p:cNvPr id="60421" name="Rectangle 4"/>
          <p:cNvSpPr>
            <a:spLocks noChangeArrowheads="1"/>
          </p:cNvSpPr>
          <p:nvPr/>
        </p:nvSpPr>
        <p:spPr bwMode="auto">
          <a:xfrm>
            <a:off x="1676400" y="5334000"/>
            <a:ext cx="5562600" cy="923925"/>
          </a:xfrm>
          <a:prstGeom prst="rect">
            <a:avLst/>
          </a:prstGeom>
          <a:noFill/>
          <a:ln w="9525">
            <a:noFill/>
            <a:miter lim="800000"/>
            <a:headEnd/>
            <a:tailEnd/>
          </a:ln>
        </p:spPr>
        <p:txBody>
          <a:bodyPr wrap="square">
            <a:prstTxWarp prst="textNoShape">
              <a:avLst/>
            </a:prstTxWarp>
            <a:spAutoFit/>
          </a:bodyPr>
          <a:lstStyle/>
          <a:p>
            <a:pPr algn="ctr"/>
            <a:r>
              <a:rPr lang="en-US" sz="5400" i="1" dirty="0">
                <a:latin typeface="+mj-lt"/>
              </a:rPr>
              <a:t>YES   </a:t>
            </a:r>
            <a:r>
              <a:rPr lang="en-US" sz="5400" dirty="0">
                <a:latin typeface="+mj-lt"/>
              </a:rPr>
              <a:t>or   </a:t>
            </a:r>
            <a:r>
              <a:rPr lang="en-US" sz="5400" i="1" dirty="0">
                <a:latin typeface="+mj-lt"/>
              </a:rPr>
              <a:t>NO</a:t>
            </a:r>
          </a:p>
        </p:txBody>
      </p:sp>
      <p:grpSp>
        <p:nvGrpSpPr>
          <p:cNvPr id="9" name="Group 8"/>
          <p:cNvGrpSpPr/>
          <p:nvPr/>
        </p:nvGrpSpPr>
        <p:grpSpPr>
          <a:xfrm>
            <a:off x="-140380" y="5257800"/>
            <a:ext cx="1588180" cy="1676401"/>
            <a:chOff x="-140380" y="5333999"/>
            <a:chExt cx="1588180" cy="1676401"/>
          </a:xfrm>
        </p:grpSpPr>
        <p:pic>
          <p:nvPicPr>
            <p:cNvPr id="10"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1" name="TextBox 10"/>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j-lt"/>
                </a:rPr>
                <a:t>III.D</a:t>
              </a:r>
              <a:endParaRPr lang="en-US" sz="2000" b="1" dirty="0">
                <a:solidFill>
                  <a:srgbClr val="000000"/>
                </a:solidFill>
                <a:latin typeface="+mj-lt"/>
              </a:endParaRPr>
            </a:p>
          </p:txBody>
        </p:sp>
      </p:grpSp>
      <p:pic>
        <p:nvPicPr>
          <p:cNvPr id="7" name="Picture 6"/>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655472670"/>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3366FF">
            <a:alpha val="20000"/>
          </a:srgbClr>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258763"/>
            <a:ext cx="8382000" cy="731837"/>
          </a:xfrm>
          <a:solidFill>
            <a:srgbClr val="FFFFFF"/>
          </a:solidFill>
        </p:spPr>
        <p:txBody>
          <a:bodyPr/>
          <a:lstStyle/>
          <a:p>
            <a:pPr>
              <a:defRPr/>
            </a:pPr>
            <a:r>
              <a:rPr lang="en-US" sz="4000" dirty="0" smtClean="0">
                <a:solidFill>
                  <a:srgbClr val="3366FF"/>
                </a:solidFill>
                <a:ea typeface="ＭＳ Ｐゴシック" charset="-128"/>
              </a:rPr>
              <a:t>Supervision Self-Assessment</a:t>
            </a:r>
          </a:p>
        </p:txBody>
      </p:sp>
      <p:sp>
        <p:nvSpPr>
          <p:cNvPr id="766979" name="Rectangle 3"/>
          <p:cNvSpPr>
            <a:spLocks noGrp="1" noChangeArrowheads="1"/>
          </p:cNvSpPr>
          <p:nvPr>
            <p:ph type="body" idx="1"/>
          </p:nvPr>
        </p:nvSpPr>
        <p:spPr>
          <a:xfrm>
            <a:off x="457200" y="1295400"/>
            <a:ext cx="8382000" cy="5257800"/>
          </a:xfrm>
          <a:solidFill>
            <a:schemeClr val="bg1"/>
          </a:solidFill>
        </p:spPr>
        <p:txBody>
          <a:bodyPr/>
          <a:lstStyle/>
          <a:p>
            <a:pPr marL="762000" indent="-762000">
              <a:lnSpc>
                <a:spcPct val="80000"/>
              </a:lnSpc>
              <a:buClr>
                <a:schemeClr val="tx1"/>
              </a:buClr>
              <a:buFontTx/>
              <a:buAutoNum type="arabicPeriod"/>
            </a:pPr>
            <a:r>
              <a:rPr lang="en-US" sz="2400" dirty="0">
                <a:solidFill>
                  <a:srgbClr val="3366FF"/>
                </a:solidFill>
                <a:latin typeface="+mj-lt"/>
                <a:ea typeface="ＭＳ Ｐゴシック" pitchFamily="-111" charset="-128"/>
                <a:cs typeface="ＭＳ Ｐゴシック" pitchFamily="-111" charset="-128"/>
              </a:rPr>
              <a:t>Did I have at least </a:t>
            </a:r>
            <a:r>
              <a:rPr lang="en-US" sz="2400" b="1" dirty="0">
                <a:solidFill>
                  <a:srgbClr val="3366FF"/>
                </a:solidFill>
                <a:latin typeface="+mj-lt"/>
                <a:ea typeface="ＭＳ Ｐゴシック" pitchFamily="-111" charset="-128"/>
                <a:cs typeface="ＭＳ Ｐゴシック" pitchFamily="-111" charset="-128"/>
              </a:rPr>
              <a:t>4 positive for 1 negative</a:t>
            </a:r>
            <a:r>
              <a:rPr lang="en-US" sz="2400" dirty="0">
                <a:solidFill>
                  <a:srgbClr val="3366FF"/>
                </a:solidFill>
                <a:latin typeface="+mj-lt"/>
                <a:ea typeface="ＭＳ Ｐゴシック" pitchFamily="-111" charset="-128"/>
                <a:cs typeface="ＭＳ Ｐゴシック" pitchFamily="-111" charset="-128"/>
              </a:rPr>
              <a:t> student contacts?</a:t>
            </a:r>
          </a:p>
          <a:p>
            <a:pPr marL="762000" indent="-762000">
              <a:lnSpc>
                <a:spcPct val="80000"/>
              </a:lnSpc>
              <a:buClr>
                <a:schemeClr val="tx1"/>
              </a:buClr>
              <a:buFontTx/>
              <a:buAutoNum type="arabicPeriod"/>
            </a:pPr>
            <a:r>
              <a:rPr lang="en-US" sz="2400" dirty="0">
                <a:solidFill>
                  <a:srgbClr val="3366FF"/>
                </a:solidFill>
                <a:latin typeface="+mj-lt"/>
                <a:ea typeface="ＭＳ Ｐゴシック" pitchFamily="-111" charset="-128"/>
                <a:cs typeface="ＭＳ Ｐゴシック" pitchFamily="-111" charset="-128"/>
              </a:rPr>
              <a:t>Did I </a:t>
            </a:r>
            <a:r>
              <a:rPr lang="en-US" sz="2400" b="1" dirty="0">
                <a:solidFill>
                  <a:srgbClr val="3366FF"/>
                </a:solidFill>
                <a:latin typeface="+mj-lt"/>
                <a:ea typeface="ＭＳ Ｐゴシック" pitchFamily="-111" charset="-128"/>
                <a:cs typeface="ＭＳ Ｐゴシック" pitchFamily="-111" charset="-128"/>
              </a:rPr>
              <a:t>move</a:t>
            </a:r>
            <a:r>
              <a:rPr lang="en-US" sz="2400" dirty="0">
                <a:solidFill>
                  <a:srgbClr val="3366FF"/>
                </a:solidFill>
                <a:latin typeface="+mj-lt"/>
                <a:ea typeface="ＭＳ Ｐゴシック" pitchFamily="-111" charset="-128"/>
                <a:cs typeface="ＭＳ Ｐゴシック" pitchFamily="-111" charset="-128"/>
              </a:rPr>
              <a:t> throughout the area I was supervising?</a:t>
            </a:r>
          </a:p>
          <a:p>
            <a:pPr marL="762000" indent="-762000">
              <a:lnSpc>
                <a:spcPct val="80000"/>
              </a:lnSpc>
              <a:buClr>
                <a:schemeClr val="tx1"/>
              </a:buClr>
              <a:buFontTx/>
              <a:buAutoNum type="arabicPeriod"/>
            </a:pPr>
            <a:r>
              <a:rPr lang="en-US" sz="2400" dirty="0">
                <a:solidFill>
                  <a:srgbClr val="3366FF"/>
                </a:solidFill>
                <a:latin typeface="+mj-lt"/>
                <a:ea typeface="ＭＳ Ｐゴシック" pitchFamily="-111" charset="-128"/>
                <a:cs typeface="ＭＳ Ｐゴシック" pitchFamily="-111" charset="-128"/>
              </a:rPr>
              <a:t>Did I </a:t>
            </a:r>
            <a:r>
              <a:rPr lang="en-US" sz="2400" b="1" dirty="0">
                <a:solidFill>
                  <a:srgbClr val="3366FF"/>
                </a:solidFill>
                <a:latin typeface="+mj-lt"/>
                <a:ea typeface="ＭＳ Ｐゴシック" pitchFamily="-111" charset="-128"/>
                <a:cs typeface="ＭＳ Ｐゴシック" pitchFamily="-111" charset="-128"/>
              </a:rPr>
              <a:t>scan</a:t>
            </a:r>
            <a:r>
              <a:rPr lang="en-US" sz="2400" dirty="0">
                <a:solidFill>
                  <a:srgbClr val="3366FF"/>
                </a:solidFill>
                <a:latin typeface="+mj-lt"/>
                <a:ea typeface="ＭＳ Ｐゴシック" pitchFamily="-111" charset="-128"/>
                <a:cs typeface="ＭＳ Ｐゴシック" pitchFamily="-111" charset="-128"/>
              </a:rPr>
              <a:t> the area I was supervising?</a:t>
            </a:r>
          </a:p>
          <a:p>
            <a:pPr marL="762000" indent="-762000">
              <a:lnSpc>
                <a:spcPct val="80000"/>
              </a:lnSpc>
              <a:buClr>
                <a:schemeClr val="tx1"/>
              </a:buClr>
              <a:buFontTx/>
              <a:buAutoNum type="arabicPeriod"/>
            </a:pPr>
            <a:r>
              <a:rPr lang="en-US" sz="2400" dirty="0">
                <a:solidFill>
                  <a:srgbClr val="3366FF"/>
                </a:solidFill>
                <a:latin typeface="+mj-lt"/>
                <a:ea typeface="ＭＳ Ｐゴシック" pitchFamily="-111" charset="-128"/>
                <a:cs typeface="ＭＳ Ｐゴシック" pitchFamily="-111" charset="-128"/>
              </a:rPr>
              <a:t>Did I positively </a:t>
            </a:r>
            <a:r>
              <a:rPr lang="en-US" sz="2400" b="1" dirty="0">
                <a:solidFill>
                  <a:srgbClr val="3366FF"/>
                </a:solidFill>
                <a:latin typeface="+mj-lt"/>
                <a:ea typeface="ＭＳ Ｐゴシック" pitchFamily="-111" charset="-128"/>
                <a:cs typeface="ＭＳ Ｐゴシック" pitchFamily="-111" charset="-128"/>
              </a:rPr>
              <a:t>interact</a:t>
            </a:r>
            <a:r>
              <a:rPr lang="en-US" sz="2400" dirty="0">
                <a:solidFill>
                  <a:srgbClr val="3366FF"/>
                </a:solidFill>
                <a:latin typeface="+mj-lt"/>
                <a:ea typeface="ＭＳ Ｐゴシック" pitchFamily="-111" charset="-128"/>
                <a:cs typeface="ＭＳ Ｐゴシック" pitchFamily="-111" charset="-128"/>
              </a:rPr>
              <a:t> with most of the students in the area?</a:t>
            </a:r>
          </a:p>
          <a:p>
            <a:pPr marL="762000" indent="-762000">
              <a:lnSpc>
                <a:spcPct val="80000"/>
              </a:lnSpc>
              <a:buClr>
                <a:schemeClr val="tx1"/>
              </a:buClr>
              <a:buFontTx/>
              <a:buAutoNum type="arabicPeriod"/>
            </a:pPr>
            <a:r>
              <a:rPr lang="en-US" sz="2400" dirty="0">
                <a:solidFill>
                  <a:srgbClr val="3366FF"/>
                </a:solidFill>
                <a:latin typeface="+mj-lt"/>
                <a:ea typeface="ＭＳ Ｐゴシック" pitchFamily="-111" charset="-128"/>
                <a:cs typeface="ＭＳ Ｐゴシック" pitchFamily="-111" charset="-128"/>
              </a:rPr>
              <a:t>Did I handle most </a:t>
            </a:r>
            <a:r>
              <a:rPr lang="en-US" sz="2400" b="1" dirty="0">
                <a:solidFill>
                  <a:srgbClr val="3366FF"/>
                </a:solidFill>
                <a:latin typeface="+mj-lt"/>
                <a:ea typeface="ＭＳ Ｐゴシック" pitchFamily="-111" charset="-128"/>
                <a:cs typeface="ＭＳ Ｐゴシック" pitchFamily="-111" charset="-128"/>
              </a:rPr>
              <a:t>minor</a:t>
            </a:r>
            <a:r>
              <a:rPr lang="en-US" sz="2400" dirty="0">
                <a:solidFill>
                  <a:srgbClr val="3366FF"/>
                </a:solidFill>
                <a:latin typeface="+mj-lt"/>
                <a:ea typeface="ＭＳ Ｐゴシック" pitchFamily="-111" charset="-128"/>
                <a:cs typeface="ＭＳ Ｐゴシック" pitchFamily="-111" charset="-128"/>
              </a:rPr>
              <a:t> rule violations quickly and quietly?</a:t>
            </a:r>
          </a:p>
          <a:p>
            <a:pPr marL="762000" indent="-762000">
              <a:lnSpc>
                <a:spcPct val="80000"/>
              </a:lnSpc>
              <a:buClr>
                <a:schemeClr val="tx1"/>
              </a:buClr>
              <a:buFontTx/>
              <a:buAutoNum type="arabicPeriod"/>
            </a:pPr>
            <a:r>
              <a:rPr lang="en-US" sz="2400" dirty="0">
                <a:solidFill>
                  <a:srgbClr val="3366FF"/>
                </a:solidFill>
                <a:latin typeface="+mj-lt"/>
                <a:ea typeface="ＭＳ Ｐゴシック" pitchFamily="-111" charset="-128"/>
                <a:cs typeface="ＭＳ Ｐゴシック" pitchFamily="-111" charset="-128"/>
              </a:rPr>
              <a:t>Did I follow school procedures for handling </a:t>
            </a:r>
            <a:r>
              <a:rPr lang="en-US" sz="2400" b="1" dirty="0">
                <a:solidFill>
                  <a:srgbClr val="3366FF"/>
                </a:solidFill>
                <a:latin typeface="+mj-lt"/>
                <a:ea typeface="ＭＳ Ｐゴシック" pitchFamily="-111" charset="-128"/>
                <a:cs typeface="ＭＳ Ｐゴシック" pitchFamily="-111" charset="-128"/>
              </a:rPr>
              <a:t>major</a:t>
            </a:r>
            <a:r>
              <a:rPr lang="en-US" sz="2400" dirty="0">
                <a:solidFill>
                  <a:srgbClr val="3366FF"/>
                </a:solidFill>
                <a:latin typeface="+mj-lt"/>
                <a:ea typeface="ＭＳ Ｐゴシック" pitchFamily="-111" charset="-128"/>
                <a:cs typeface="ＭＳ Ｐゴシック" pitchFamily="-111" charset="-128"/>
              </a:rPr>
              <a:t> rule violations?</a:t>
            </a:r>
          </a:p>
          <a:p>
            <a:pPr marL="762000" indent="-762000">
              <a:lnSpc>
                <a:spcPct val="80000"/>
              </a:lnSpc>
              <a:buClr>
                <a:schemeClr val="tx1"/>
              </a:buClr>
              <a:buFontTx/>
              <a:buAutoNum type="arabicPeriod"/>
            </a:pPr>
            <a:r>
              <a:rPr lang="en-US" sz="2400" dirty="0">
                <a:solidFill>
                  <a:srgbClr val="3366FF"/>
                </a:solidFill>
                <a:latin typeface="+mj-lt"/>
                <a:ea typeface="ＭＳ Ｐゴシック" pitchFamily="-111" charset="-128"/>
                <a:cs typeface="ＭＳ Ｐゴシック" pitchFamily="-111" charset="-128"/>
              </a:rPr>
              <a:t>Do I know our </a:t>
            </a:r>
            <a:r>
              <a:rPr lang="en-US" sz="2400" b="1" dirty="0">
                <a:solidFill>
                  <a:srgbClr val="3366FF"/>
                </a:solidFill>
                <a:latin typeface="+mj-lt"/>
                <a:ea typeface="ＭＳ Ｐゴシック" pitchFamily="-111" charset="-128"/>
                <a:cs typeface="ＭＳ Ｐゴシック" pitchFamily="-111" charset="-128"/>
              </a:rPr>
              <a:t>school-wide expectations</a:t>
            </a:r>
            <a:r>
              <a:rPr lang="en-US" sz="2400" dirty="0">
                <a:solidFill>
                  <a:srgbClr val="3366FF"/>
                </a:solidFill>
                <a:latin typeface="+mj-lt"/>
                <a:ea typeface="ＭＳ Ｐゴシック" pitchFamily="-111" charset="-128"/>
                <a:cs typeface="ＭＳ Ｐゴシック" pitchFamily="-111" charset="-128"/>
              </a:rPr>
              <a:t> (positively stated rules)? </a:t>
            </a:r>
          </a:p>
          <a:p>
            <a:pPr marL="762000" indent="-762000">
              <a:lnSpc>
                <a:spcPct val="80000"/>
              </a:lnSpc>
              <a:buClr>
                <a:schemeClr val="tx1"/>
              </a:buClr>
              <a:buFontTx/>
              <a:buAutoNum type="arabicPeriod"/>
            </a:pPr>
            <a:r>
              <a:rPr lang="en-US" sz="2400" dirty="0">
                <a:solidFill>
                  <a:srgbClr val="3366FF"/>
                </a:solidFill>
                <a:latin typeface="+mj-lt"/>
                <a:ea typeface="ＭＳ Ｐゴシック" pitchFamily="-111" charset="-128"/>
                <a:cs typeface="ＭＳ Ｐゴシック" pitchFamily="-111" charset="-128"/>
              </a:rPr>
              <a:t>Did I </a:t>
            </a:r>
            <a:r>
              <a:rPr lang="en-US" sz="2400" b="1" dirty="0">
                <a:solidFill>
                  <a:srgbClr val="3366FF"/>
                </a:solidFill>
                <a:latin typeface="+mj-lt"/>
                <a:ea typeface="ＭＳ Ｐゴシック" pitchFamily="-111" charset="-128"/>
                <a:cs typeface="ＭＳ Ｐゴシック" pitchFamily="-111" charset="-128"/>
              </a:rPr>
              <a:t>positively acknowledge</a:t>
            </a:r>
            <a:r>
              <a:rPr lang="en-US" sz="2400" dirty="0">
                <a:solidFill>
                  <a:srgbClr val="3366FF"/>
                </a:solidFill>
                <a:latin typeface="+mj-lt"/>
                <a:ea typeface="ＭＳ Ｐゴシック" pitchFamily="-111" charset="-128"/>
                <a:cs typeface="ＭＳ Ｐゴシック" pitchFamily="-111" charset="-128"/>
              </a:rPr>
              <a:t> at least 5 different students for displaying school-wide expectations?</a:t>
            </a:r>
          </a:p>
        </p:txBody>
      </p:sp>
      <p:pic>
        <p:nvPicPr>
          <p:cNvPr id="4" name="Picture 3"/>
          <p:cNvPicPr>
            <a:picLocks noChangeAspect="1"/>
          </p:cNvPicPr>
          <p:nvPr/>
        </p:nvPicPr>
        <p:blipFill>
          <a:blip r:embed="rId2"/>
          <a:stretch>
            <a:fillRect/>
          </a:stretch>
        </p:blipFill>
        <p:spPr>
          <a:xfrm>
            <a:off x="0" y="381000"/>
            <a:ext cx="914400" cy="914400"/>
          </a:xfrm>
          <a:prstGeom prst="rect">
            <a:avLst/>
          </a:prstGeom>
        </p:spPr>
      </p:pic>
    </p:spTree>
    <p:extLst>
      <p:ext uri="{BB962C8B-B14F-4D97-AF65-F5344CB8AC3E}">
        <p14:creationId xmlns:p14="http://schemas.microsoft.com/office/powerpoint/2010/main" val="347620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697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697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697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697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697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669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build="p"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solidFill>
            <a:srgbClr val="008000"/>
          </a:solidFill>
        </p:spPr>
        <p:txBody>
          <a:bodyPr/>
          <a:lstStyle/>
          <a:p>
            <a:r>
              <a:rPr lang="en-US">
                <a:solidFill>
                  <a:schemeClr val="bg1"/>
                </a:solidFill>
                <a:ea typeface="ＭＳ Ｐゴシック" pitchFamily="-111" charset="-128"/>
                <a:cs typeface="ＭＳ Ｐゴシック" pitchFamily="-111" charset="-128"/>
              </a:rPr>
              <a:t>SYSTEMS FEATURES</a:t>
            </a:r>
          </a:p>
        </p:txBody>
      </p:sp>
      <p:sp>
        <p:nvSpPr>
          <p:cNvPr id="78851" name="Rectangle 3"/>
          <p:cNvSpPr>
            <a:spLocks noGrp="1" noChangeArrowheads="1"/>
          </p:cNvSpPr>
          <p:nvPr>
            <p:ph type="body" idx="1"/>
          </p:nvPr>
        </p:nvSpPr>
        <p:spPr/>
        <p:txBody>
          <a:bodyPr/>
          <a:lstStyle/>
          <a:p>
            <a:pPr>
              <a:lnSpc>
                <a:spcPct val="90000"/>
              </a:lnSpc>
              <a:buClr>
                <a:schemeClr val="tx2"/>
              </a:buClr>
            </a:pPr>
            <a:r>
              <a:rPr lang="en-US">
                <a:solidFill>
                  <a:srgbClr val="CC3300"/>
                </a:solidFill>
                <a:ea typeface="ＭＳ Ｐゴシック" pitchFamily="-111" charset="-128"/>
                <a:cs typeface="ＭＳ Ｐゴシック" pitchFamily="-111" charset="-128"/>
              </a:rPr>
              <a:t>School-wide</a:t>
            </a:r>
            <a:r>
              <a:rPr lang="en-US">
                <a:ea typeface="ＭＳ Ｐゴシック" pitchFamily="-111" charset="-128"/>
                <a:cs typeface="ＭＳ Ｐゴシック" pitchFamily="-111" charset="-128"/>
              </a:rPr>
              <a:t> implementation</a:t>
            </a:r>
          </a:p>
          <a:p>
            <a:pPr lvl="1">
              <a:lnSpc>
                <a:spcPct val="90000"/>
              </a:lnSpc>
              <a:buClr>
                <a:schemeClr val="tx2"/>
              </a:buClr>
            </a:pPr>
            <a:r>
              <a:rPr lang="en-US"/>
              <a:t>All staff</a:t>
            </a:r>
          </a:p>
          <a:p>
            <a:pPr lvl="1">
              <a:lnSpc>
                <a:spcPct val="90000"/>
              </a:lnSpc>
              <a:buClr>
                <a:schemeClr val="tx2"/>
              </a:buClr>
            </a:pPr>
            <a:r>
              <a:rPr lang="en-US"/>
              <a:t>Direct teaching 1</a:t>
            </a:r>
            <a:r>
              <a:rPr lang="en-US" baseline="30000"/>
              <a:t>st</a:t>
            </a:r>
            <a:r>
              <a:rPr lang="en-US"/>
              <a:t> day/week</a:t>
            </a:r>
          </a:p>
          <a:p>
            <a:pPr lvl="1">
              <a:lnSpc>
                <a:spcPct val="90000"/>
              </a:lnSpc>
              <a:buClr>
                <a:schemeClr val="tx2"/>
              </a:buClr>
            </a:pPr>
            <a:r>
              <a:rPr lang="en-US"/>
              <a:t>Regular review, practice, &amp; positive reinforcement</a:t>
            </a:r>
          </a:p>
          <a:p>
            <a:pPr>
              <a:lnSpc>
                <a:spcPct val="90000"/>
              </a:lnSpc>
              <a:buClr>
                <a:schemeClr val="tx2"/>
              </a:buClr>
            </a:pPr>
            <a:r>
              <a:rPr lang="en-US">
                <a:solidFill>
                  <a:srgbClr val="CC3300"/>
                </a:solidFill>
                <a:ea typeface="ＭＳ Ｐゴシック" pitchFamily="-111" charset="-128"/>
                <a:cs typeface="ＭＳ Ｐゴシック" pitchFamily="-111" charset="-128"/>
              </a:rPr>
              <a:t>Team-based</a:t>
            </a:r>
            <a:r>
              <a:rPr lang="en-US">
                <a:ea typeface="ＭＳ Ｐゴシック" pitchFamily="-111" charset="-128"/>
                <a:cs typeface="ＭＳ Ｐゴシック" pitchFamily="-111" charset="-128"/>
              </a:rPr>
              <a:t> identification, implementation, &amp; evaluation</a:t>
            </a:r>
          </a:p>
          <a:p>
            <a:pPr>
              <a:lnSpc>
                <a:spcPct val="90000"/>
              </a:lnSpc>
              <a:buClr>
                <a:schemeClr val="tx2"/>
              </a:buClr>
            </a:pPr>
            <a:r>
              <a:rPr lang="en-US">
                <a:solidFill>
                  <a:srgbClr val="CC3300"/>
                </a:solidFill>
                <a:ea typeface="ＭＳ Ｐゴシック" pitchFamily="-111" charset="-128"/>
                <a:cs typeface="ＭＳ Ｐゴシック" pitchFamily="-111" charset="-128"/>
              </a:rPr>
              <a:t>Data-based</a:t>
            </a:r>
            <a:r>
              <a:rPr lang="en-US">
                <a:ea typeface="ＭＳ Ｐゴシック" pitchFamily="-111" charset="-128"/>
                <a:cs typeface="ＭＳ Ｐゴシック" pitchFamily="-111" charset="-128"/>
              </a:rPr>
              <a:t> decision making</a:t>
            </a:r>
          </a:p>
        </p:txBody>
      </p:sp>
      <p:pic>
        <p:nvPicPr>
          <p:cNvPr id="4" name="Picture 3"/>
          <p:cNvPicPr>
            <a:picLocks noChangeAspect="1"/>
          </p:cNvPicPr>
          <p:nvPr/>
        </p:nvPicPr>
        <p:blipFill>
          <a:blip r:embed="rId2"/>
          <a:stretch>
            <a:fillRect/>
          </a:stretch>
        </p:blipFill>
        <p:spPr>
          <a:xfrm>
            <a:off x="0" y="609600"/>
            <a:ext cx="914400" cy="914400"/>
          </a:xfrm>
          <a:prstGeom prst="rect">
            <a:avLst/>
          </a:prstGeom>
        </p:spPr>
      </p:pic>
    </p:spTree>
    <p:extLst>
      <p:ext uri="{BB962C8B-B14F-4D97-AF65-F5344CB8AC3E}">
        <p14:creationId xmlns:p14="http://schemas.microsoft.com/office/powerpoint/2010/main" val="676097746"/>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rot="20565071">
            <a:off x="-450679" y="784934"/>
            <a:ext cx="6303432" cy="6653576"/>
          </a:xfrm>
          <a:prstGeom prst="rect">
            <a:avLst/>
          </a:prstGeom>
          <a:noFill/>
          <a:ln w="9525">
            <a:noFill/>
            <a:miter lim="800000"/>
            <a:headEnd/>
            <a:tailEnd/>
          </a:ln>
        </p:spPr>
      </p:pic>
      <p:sp>
        <p:nvSpPr>
          <p:cNvPr id="2" name="Title 1"/>
          <p:cNvSpPr>
            <a:spLocks noGrp="1"/>
          </p:cNvSpPr>
          <p:nvPr>
            <p:ph type="title"/>
          </p:nvPr>
        </p:nvSpPr>
        <p:spPr>
          <a:xfrm>
            <a:off x="5029200" y="0"/>
            <a:ext cx="4114800" cy="4495800"/>
          </a:xfrm>
          <a:solidFill>
            <a:srgbClr val="FFFF00">
              <a:alpha val="50000"/>
            </a:srgbClr>
          </a:solidFill>
        </p:spPr>
        <p:txBody>
          <a:bodyPr/>
          <a:lstStyle/>
          <a:p>
            <a:pPr algn="ctr"/>
            <a:r>
              <a:rPr lang="en-US" cap="small" dirty="0" smtClean="0"/>
              <a:t>4. Classroom Management Practices and Systems </a:t>
            </a:r>
            <a:r>
              <a:rPr lang="en-US" dirty="0" smtClean="0"/>
              <a:t/>
            </a:r>
            <a:br>
              <a:rPr lang="en-US" dirty="0" smtClean="0"/>
            </a:br>
            <a:r>
              <a:rPr lang="en-US" dirty="0" smtClean="0"/>
              <a:t/>
            </a:r>
            <a:br>
              <a:rPr lang="en-US" dirty="0" smtClean="0"/>
            </a:br>
            <a:r>
              <a:rPr lang="en-US" dirty="0" smtClean="0"/>
              <a:t/>
            </a:r>
            <a:br>
              <a:rPr lang="en-US" dirty="0" smtClean="0"/>
            </a:br>
            <a:r>
              <a:rPr lang="en-US" dirty="0" smtClean="0"/>
              <a:t>(</a:t>
            </a:r>
            <a:r>
              <a:rPr lang="en-US" cap="none" dirty="0" smtClean="0"/>
              <a:t>Chapter IV</a:t>
            </a:r>
            <a:r>
              <a:rPr lang="en-US" dirty="0" smtClean="0"/>
              <a:t>)</a:t>
            </a:r>
            <a:br>
              <a:rPr lang="en-US" dirty="0" smtClean="0"/>
            </a:br>
            <a:endParaRPr lang="en-US" dirty="0"/>
          </a:p>
        </p:txBody>
      </p:sp>
      <p:pic>
        <p:nvPicPr>
          <p:cNvPr id="5" name="Picture 4"/>
          <p:cNvPicPr>
            <a:picLocks noChangeAspect="1"/>
          </p:cNvPicPr>
          <p:nvPr/>
        </p:nvPicPr>
        <p:blipFill>
          <a:blip r:embed="rId3"/>
          <a:stretch>
            <a:fillRect/>
          </a:stretch>
        </p:blipFill>
        <p:spPr>
          <a:xfrm>
            <a:off x="6629400" y="2667000"/>
            <a:ext cx="914400" cy="914400"/>
          </a:xfrm>
          <a:prstGeom prst="rect">
            <a:avLst/>
          </a:prstGeom>
        </p:spPr>
      </p:pic>
    </p:spTree>
    <p:extLst>
      <p:ext uri="{BB962C8B-B14F-4D97-AF65-F5344CB8AC3E}">
        <p14:creationId xmlns:p14="http://schemas.microsoft.com/office/powerpoint/2010/main" val="95929778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prstTxWarp prst="textNoShape">
              <a:avLst/>
            </a:prstTxWarp>
          </a:bodyPr>
          <a:lstStyle/>
          <a:p>
            <a:pPr algn="ctr">
              <a:defRPr/>
            </a:pPr>
            <a:r>
              <a:rPr lang="en-US" sz="5700">
                <a:solidFill>
                  <a:srgbClr val="FFFF00"/>
                </a:solidFill>
                <a:effectLst>
                  <a:outerShdw blurRad="38100" dist="38100" dir="2700000" algn="tl">
                    <a:srgbClr val="000000"/>
                  </a:outerShdw>
                </a:effectLst>
                <a:latin typeface="+mj-lt"/>
                <a:ea typeface="Britannic Bold" pitchFamily="-111" charset="0"/>
                <a:cs typeface="Britannic Bold" pitchFamily="-111" charset="0"/>
              </a:rPr>
              <a:t>Effective Classroom Management Practices</a:t>
            </a:r>
          </a:p>
        </p:txBody>
      </p:sp>
      <p:grpSp>
        <p:nvGrpSpPr>
          <p:cNvPr id="8" name="Group 7"/>
          <p:cNvGrpSpPr/>
          <p:nvPr/>
        </p:nvGrpSpPr>
        <p:grpSpPr>
          <a:xfrm>
            <a:off x="-140380" y="5257800"/>
            <a:ext cx="1588180" cy="1676401"/>
            <a:chOff x="-140380" y="5333999"/>
            <a:chExt cx="1588180" cy="1676401"/>
          </a:xfrm>
        </p:grpSpPr>
        <p:pic>
          <p:nvPicPr>
            <p:cNvPr id="9"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0" name="TextBox 9"/>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j-lt"/>
                </a:rPr>
                <a:t>IV.A</a:t>
              </a:r>
              <a:endParaRPr lang="en-US" sz="2000" b="1" dirty="0">
                <a:solidFill>
                  <a:srgbClr val="000000"/>
                </a:solidFill>
                <a:latin typeface="+mj-lt"/>
              </a:endParaRPr>
            </a:p>
          </p:txBody>
        </p:sp>
      </p:grpSp>
      <p:pic>
        <p:nvPicPr>
          <p:cNvPr id="6" name="Picture 5"/>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981673713"/>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0380" y="5257800"/>
            <a:ext cx="1588180" cy="1676401"/>
            <a:chOff x="-140380" y="5333999"/>
            <a:chExt cx="1588180" cy="1676401"/>
          </a:xfrm>
        </p:grpSpPr>
        <p:pic>
          <p:nvPicPr>
            <p:cNvPr id="15"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6" name="TextBox 15"/>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IV.A.ii</a:t>
              </a:r>
              <a:endParaRPr lang="en-US" b="1" dirty="0">
                <a:solidFill>
                  <a:srgbClr val="000000"/>
                </a:solidFill>
                <a:latin typeface="+mj-lt"/>
              </a:endParaRPr>
            </a:p>
          </p:txBody>
        </p:sp>
      </p:grpSp>
      <p:sp>
        <p:nvSpPr>
          <p:cNvPr id="18" name="Oval 17"/>
          <p:cNvSpPr/>
          <p:nvPr/>
        </p:nvSpPr>
        <p:spPr>
          <a:xfrm>
            <a:off x="152400" y="152400"/>
            <a:ext cx="4953000" cy="152400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200" dirty="0">
                <a:solidFill>
                  <a:schemeClr val="bg1"/>
                </a:solidFill>
              </a:rPr>
              <a:t>Effective Academic Instruction</a:t>
            </a:r>
          </a:p>
        </p:txBody>
      </p:sp>
      <p:sp>
        <p:nvSpPr>
          <p:cNvPr id="19" name="Oval 18"/>
          <p:cNvSpPr/>
          <p:nvPr/>
        </p:nvSpPr>
        <p:spPr>
          <a:xfrm>
            <a:off x="76200" y="1828800"/>
            <a:ext cx="4953000" cy="152400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200" dirty="0">
                <a:solidFill>
                  <a:schemeClr val="bg1"/>
                </a:solidFill>
              </a:rPr>
              <a:t>Effective Behavioral Interventions</a:t>
            </a:r>
          </a:p>
        </p:txBody>
      </p:sp>
      <p:sp>
        <p:nvSpPr>
          <p:cNvPr id="20" name="Oval 19"/>
          <p:cNvSpPr/>
          <p:nvPr/>
        </p:nvSpPr>
        <p:spPr>
          <a:xfrm>
            <a:off x="76200" y="3505200"/>
            <a:ext cx="4953000" cy="152400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200" dirty="0">
                <a:solidFill>
                  <a:schemeClr val="bg1"/>
                </a:solidFill>
              </a:rPr>
              <a:t>Continuous &amp; Efficient Data-based Decision Making</a:t>
            </a:r>
          </a:p>
        </p:txBody>
      </p:sp>
      <p:sp>
        <p:nvSpPr>
          <p:cNvPr id="21" name="Oval 20"/>
          <p:cNvSpPr/>
          <p:nvPr/>
        </p:nvSpPr>
        <p:spPr>
          <a:xfrm>
            <a:off x="76200" y="5181600"/>
            <a:ext cx="4953000" cy="152400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200" dirty="0">
                <a:solidFill>
                  <a:schemeClr val="bg1"/>
                </a:solidFill>
              </a:rPr>
              <a:t>Systems for Durable &amp; Accurate Implementation</a:t>
            </a:r>
          </a:p>
        </p:txBody>
      </p:sp>
      <p:sp>
        <p:nvSpPr>
          <p:cNvPr id="26" name="Equal 25"/>
          <p:cNvSpPr/>
          <p:nvPr/>
        </p:nvSpPr>
        <p:spPr>
          <a:xfrm>
            <a:off x="5257800" y="2895600"/>
            <a:ext cx="1143000" cy="990600"/>
          </a:xfrm>
          <a:prstGeom prst="mathEqual">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7" name="Plus 26"/>
          <p:cNvSpPr/>
          <p:nvPr/>
        </p:nvSpPr>
        <p:spPr>
          <a:xfrm>
            <a:off x="2133600" y="1371600"/>
            <a:ext cx="838200" cy="762000"/>
          </a:xfrm>
          <a:prstGeom prst="mathPlus">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Plus 27"/>
          <p:cNvSpPr/>
          <p:nvPr/>
        </p:nvSpPr>
        <p:spPr>
          <a:xfrm>
            <a:off x="2133600" y="3048000"/>
            <a:ext cx="838200" cy="762000"/>
          </a:xfrm>
          <a:prstGeom prst="mathPlus">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Plus 28"/>
          <p:cNvSpPr/>
          <p:nvPr/>
        </p:nvSpPr>
        <p:spPr>
          <a:xfrm>
            <a:off x="2133600" y="4724400"/>
            <a:ext cx="838200" cy="762000"/>
          </a:xfrm>
          <a:prstGeom prst="mathPlus">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Oval 29"/>
          <p:cNvSpPr/>
          <p:nvPr/>
        </p:nvSpPr>
        <p:spPr>
          <a:xfrm>
            <a:off x="6400800" y="2133600"/>
            <a:ext cx="2743200" cy="26670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100" dirty="0">
                <a:solidFill>
                  <a:srgbClr val="FFFFFF"/>
                </a:solidFill>
              </a:rPr>
              <a:t>Positive, Preventative School Culture </a:t>
            </a:r>
            <a:r>
              <a:rPr lang="en-US" sz="2100" dirty="0" smtClean="0">
                <a:solidFill>
                  <a:srgbClr val="FFFFFF"/>
                </a:solidFill>
              </a:rPr>
              <a:t>(SWPBIS)</a:t>
            </a:r>
            <a:endParaRPr lang="en-US" sz="2100" dirty="0">
              <a:solidFill>
                <a:srgbClr val="FFFFFF"/>
              </a:solidFill>
            </a:endParaRPr>
          </a:p>
        </p:txBody>
      </p:sp>
      <p:pic>
        <p:nvPicPr>
          <p:cNvPr id="17" name="Picture 16"/>
          <p:cNvPicPr>
            <a:picLocks noChangeAspect="1"/>
          </p:cNvPicPr>
          <p:nvPr/>
        </p:nvPicPr>
        <p:blipFill>
          <a:blip r:embed="rId3"/>
          <a:stretch>
            <a:fillRect/>
          </a:stretch>
        </p:blipFill>
        <p:spPr>
          <a:xfrm>
            <a:off x="0" y="-3658"/>
            <a:ext cx="914400" cy="914400"/>
          </a:xfrm>
          <a:prstGeom prst="rect">
            <a:avLst/>
          </a:prstGeom>
        </p:spPr>
      </p:pic>
    </p:spTree>
    <p:extLst>
      <p:ext uri="{BB962C8B-B14F-4D97-AF65-F5344CB8AC3E}">
        <p14:creationId xmlns:p14="http://schemas.microsoft.com/office/powerpoint/2010/main" val="129626741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106363"/>
            <a:ext cx="7927975" cy="1341437"/>
          </a:xfrm>
          <a:solidFill>
            <a:srgbClr val="008000"/>
          </a:solidFill>
        </p:spPr>
        <p:txBody>
          <a:bodyPr/>
          <a:lstStyle/>
          <a:p>
            <a:r>
              <a:rPr lang="en-US" b="1" dirty="0" smtClean="0">
                <a:solidFill>
                  <a:srgbClr val="FFFFFF"/>
                </a:solidFill>
                <a:ea typeface="ＭＳ Ｐゴシック" pitchFamily="-111" charset="-128"/>
                <a:cs typeface="ＭＳ Ｐゴシック" pitchFamily="-111" charset="-128"/>
              </a:rPr>
              <a:t>Evidence-Based </a:t>
            </a:r>
            <a:r>
              <a:rPr lang="en-US" b="1" dirty="0">
                <a:solidFill>
                  <a:srgbClr val="FFFFFF"/>
                </a:solidFill>
                <a:ea typeface="ＭＳ Ｐゴシック" pitchFamily="-111" charset="-128"/>
                <a:cs typeface="ＭＳ Ｐゴシック" pitchFamily="-111" charset="-128"/>
              </a:rPr>
              <a:t>Practices in Classroom Management</a:t>
            </a:r>
          </a:p>
        </p:txBody>
      </p:sp>
      <p:sp>
        <p:nvSpPr>
          <p:cNvPr id="766979" name="Rectangle 3"/>
          <p:cNvSpPr>
            <a:spLocks noGrp="1" noChangeArrowheads="1"/>
          </p:cNvSpPr>
          <p:nvPr>
            <p:ph type="body" idx="1"/>
          </p:nvPr>
        </p:nvSpPr>
        <p:spPr>
          <a:xfrm>
            <a:off x="1143000" y="1524000"/>
            <a:ext cx="8001000" cy="5334000"/>
          </a:xfrm>
          <a:solidFill>
            <a:schemeClr val="bg1"/>
          </a:solidFill>
        </p:spPr>
        <p:txBody>
          <a:bodyPr/>
          <a:lstStyle/>
          <a:p>
            <a:pPr marL="762000" indent="-762000">
              <a:lnSpc>
                <a:spcPct val="80000"/>
              </a:lnSpc>
              <a:buClr>
                <a:schemeClr val="tx1"/>
              </a:buClr>
              <a:buFontTx/>
              <a:buAutoNum type="arabicPeriod"/>
            </a:pPr>
            <a:r>
              <a:rPr lang="en-US" sz="2300" dirty="0" smtClean="0">
                <a:solidFill>
                  <a:srgbClr val="008000"/>
                </a:solidFill>
                <a:latin typeface="+mj-lt"/>
                <a:ea typeface="ＭＳ Ｐゴシック" pitchFamily="-111" charset="-128"/>
                <a:cs typeface="ＭＳ Ｐゴシック" pitchFamily="-111" charset="-128"/>
              </a:rPr>
              <a:t>Minimize crowding </a:t>
            </a:r>
            <a:r>
              <a:rPr lang="en-US" sz="2300" dirty="0" smtClean="0">
                <a:latin typeface="+mj-lt"/>
                <a:ea typeface="ＭＳ Ｐゴシック" pitchFamily="-111" charset="-128"/>
                <a:cs typeface="ＭＳ Ｐゴシック" pitchFamily="-111" charset="-128"/>
              </a:rPr>
              <a:t>&amp;</a:t>
            </a:r>
            <a:r>
              <a:rPr lang="en-US" sz="2300" dirty="0" smtClean="0">
                <a:solidFill>
                  <a:srgbClr val="3366FF"/>
                </a:solidFill>
                <a:latin typeface="+mj-lt"/>
                <a:ea typeface="ＭＳ Ｐゴシック" pitchFamily="-111" charset="-128"/>
                <a:cs typeface="ＭＳ Ｐゴシック" pitchFamily="-111" charset="-128"/>
              </a:rPr>
              <a:t> </a:t>
            </a:r>
            <a:r>
              <a:rPr lang="en-US" sz="2300" dirty="0" smtClean="0">
                <a:solidFill>
                  <a:srgbClr val="008000"/>
                </a:solidFill>
                <a:latin typeface="+mj-lt"/>
                <a:ea typeface="ＭＳ Ｐゴシック" pitchFamily="-111" charset="-128"/>
                <a:cs typeface="ＭＳ Ｐゴシック" pitchFamily="-111" charset="-128"/>
              </a:rPr>
              <a:t>distraction</a:t>
            </a:r>
          </a:p>
          <a:p>
            <a:pPr marL="762000" indent="-762000">
              <a:lnSpc>
                <a:spcPct val="80000"/>
              </a:lnSpc>
              <a:buClr>
                <a:schemeClr val="tx1"/>
              </a:buClr>
              <a:buFontTx/>
              <a:buAutoNum type="arabicPeriod"/>
            </a:pPr>
            <a:r>
              <a:rPr lang="en-US" sz="2300" dirty="0" smtClean="0">
                <a:solidFill>
                  <a:srgbClr val="008000"/>
                </a:solidFill>
                <a:latin typeface="+mj-lt"/>
                <a:ea typeface="ＭＳ Ｐゴシック" pitchFamily="-111" charset="-128"/>
                <a:cs typeface="ＭＳ Ｐゴシック" pitchFamily="-111" charset="-128"/>
              </a:rPr>
              <a:t>Maximize structure </a:t>
            </a:r>
            <a:r>
              <a:rPr lang="en-US" sz="2300" dirty="0" smtClean="0">
                <a:latin typeface="+mj-lt"/>
                <a:ea typeface="ＭＳ Ｐゴシック" pitchFamily="-111" charset="-128"/>
                <a:cs typeface="ＭＳ Ｐゴシック" pitchFamily="-111" charset="-128"/>
              </a:rPr>
              <a:t>&amp; </a:t>
            </a:r>
            <a:r>
              <a:rPr lang="en-US" sz="2300" dirty="0" smtClean="0">
                <a:solidFill>
                  <a:srgbClr val="008000"/>
                </a:solidFill>
                <a:latin typeface="+mj-lt"/>
                <a:ea typeface="ＭＳ Ｐゴシック" pitchFamily="-111" charset="-128"/>
                <a:cs typeface="ＭＳ Ｐゴシック" pitchFamily="-111" charset="-128"/>
              </a:rPr>
              <a:t>predictability</a:t>
            </a:r>
          </a:p>
          <a:p>
            <a:pPr marL="762000" indent="-762000">
              <a:lnSpc>
                <a:spcPct val="80000"/>
              </a:lnSpc>
              <a:buClr>
                <a:schemeClr val="tx1"/>
              </a:buClr>
              <a:buFontTx/>
              <a:buAutoNum type="arabicPeriod"/>
            </a:pPr>
            <a:r>
              <a:rPr lang="en-US" sz="2300" dirty="0" smtClean="0">
                <a:latin typeface="+mj-lt"/>
                <a:ea typeface="ＭＳ Ｐゴシック" pitchFamily="-111" charset="-128"/>
                <a:cs typeface="ＭＳ Ｐゴシック" pitchFamily="-111" charset="-128"/>
              </a:rPr>
              <a:t>State, review</a:t>
            </a:r>
            <a:r>
              <a:rPr lang="en-US" sz="2300" dirty="0">
                <a:latin typeface="+mj-lt"/>
                <a:ea typeface="ＭＳ Ｐゴシック" pitchFamily="-111" charset="-128"/>
                <a:cs typeface="ＭＳ Ｐゴシック" pitchFamily="-111" charset="-128"/>
              </a:rPr>
              <a:t>,</a:t>
            </a:r>
            <a:r>
              <a:rPr lang="en-US" sz="2300" dirty="0" smtClean="0">
                <a:latin typeface="+mj-lt"/>
                <a:ea typeface="ＭＳ Ｐゴシック" pitchFamily="-111" charset="-128"/>
                <a:cs typeface="ＭＳ Ｐゴシック" pitchFamily="-111" charset="-128"/>
              </a:rPr>
              <a:t> &amp; reinforce positively </a:t>
            </a:r>
            <a:r>
              <a:rPr lang="en-US" sz="2300" dirty="0">
                <a:latin typeface="+mj-lt"/>
                <a:ea typeface="ＭＳ Ｐゴシック" pitchFamily="-111" charset="-128"/>
                <a:cs typeface="ＭＳ Ｐゴシック" pitchFamily="-111" charset="-128"/>
              </a:rPr>
              <a:t>stated </a:t>
            </a:r>
            <a:r>
              <a:rPr lang="en-US" sz="2300" dirty="0">
                <a:solidFill>
                  <a:srgbClr val="008000"/>
                </a:solidFill>
                <a:latin typeface="+mj-lt"/>
                <a:ea typeface="ＭＳ Ｐゴシック" pitchFamily="-111" charset="-128"/>
                <a:cs typeface="ＭＳ Ｐゴシック" pitchFamily="-111" charset="-128"/>
              </a:rPr>
              <a:t>expectations</a:t>
            </a:r>
            <a:r>
              <a:rPr lang="en-US" sz="2300" dirty="0" smtClean="0">
                <a:latin typeface="+mj-lt"/>
                <a:ea typeface="ＭＳ Ｐゴシック" pitchFamily="-111" charset="-128"/>
                <a:cs typeface="ＭＳ Ｐゴシック" pitchFamily="-111" charset="-128"/>
              </a:rPr>
              <a:t>.</a:t>
            </a:r>
          </a:p>
          <a:p>
            <a:pPr marL="762000" indent="-762000">
              <a:lnSpc>
                <a:spcPct val="80000"/>
              </a:lnSpc>
              <a:buClr>
                <a:schemeClr val="tx1"/>
              </a:buClr>
              <a:buFontTx/>
              <a:buAutoNum type="arabicPeriod"/>
            </a:pPr>
            <a:r>
              <a:rPr lang="en-US" sz="2300" dirty="0" smtClean="0">
                <a:latin typeface="+mj-lt"/>
                <a:ea typeface="ＭＳ Ｐゴシック" pitchFamily="-111" charset="-128"/>
                <a:cs typeface="ＭＳ Ｐゴシック" pitchFamily="-111" charset="-128"/>
              </a:rPr>
              <a:t>Provide more </a:t>
            </a:r>
            <a:r>
              <a:rPr lang="en-US" sz="2300" dirty="0" smtClean="0">
                <a:solidFill>
                  <a:srgbClr val="008000"/>
                </a:solidFill>
                <a:latin typeface="+mj-lt"/>
                <a:ea typeface="ＭＳ Ｐゴシック" pitchFamily="-111" charset="-128"/>
                <a:cs typeface="ＭＳ Ｐゴシック" pitchFamily="-111" charset="-128"/>
              </a:rPr>
              <a:t>acknowledgement</a:t>
            </a:r>
            <a:r>
              <a:rPr lang="en-US" sz="2300" dirty="0" smtClean="0">
                <a:solidFill>
                  <a:srgbClr val="3366FF"/>
                </a:solidFill>
                <a:latin typeface="+mj-lt"/>
                <a:ea typeface="ＭＳ Ｐゴシック" pitchFamily="-111" charset="-128"/>
                <a:cs typeface="ＭＳ Ｐゴシック" pitchFamily="-111" charset="-128"/>
              </a:rPr>
              <a:t> </a:t>
            </a:r>
            <a:r>
              <a:rPr lang="en-US" sz="2300" dirty="0" smtClean="0">
                <a:latin typeface="+mj-lt"/>
                <a:ea typeface="ＭＳ Ｐゴシック" pitchFamily="-111" charset="-128"/>
                <a:cs typeface="ＭＳ Ｐゴシック" pitchFamily="-111" charset="-128"/>
              </a:rPr>
              <a:t>for appropriate than inappropriate behaviors.</a:t>
            </a:r>
          </a:p>
          <a:p>
            <a:pPr marL="762000" indent="-762000">
              <a:lnSpc>
                <a:spcPct val="80000"/>
              </a:lnSpc>
              <a:buClr>
                <a:schemeClr val="tx1"/>
              </a:buClr>
              <a:buFontTx/>
              <a:buAutoNum type="arabicPeriod"/>
            </a:pPr>
            <a:r>
              <a:rPr lang="en-US" sz="2300" dirty="0" smtClean="0">
                <a:latin typeface="+mj-lt"/>
                <a:ea typeface="ＭＳ Ｐゴシック" pitchFamily="-111" charset="-128"/>
                <a:cs typeface="ＭＳ Ｐゴシック" pitchFamily="-111" charset="-128"/>
              </a:rPr>
              <a:t>Maximize varied </a:t>
            </a:r>
            <a:r>
              <a:rPr lang="en-US" sz="2300" dirty="0" smtClean="0">
                <a:solidFill>
                  <a:srgbClr val="008000"/>
                </a:solidFill>
                <a:latin typeface="+mj-lt"/>
                <a:ea typeface="ＭＳ Ｐゴシック" pitchFamily="-111" charset="-128"/>
                <a:cs typeface="ＭＳ Ｐゴシック" pitchFamily="-111" charset="-128"/>
              </a:rPr>
              <a:t>opportunities to respond</a:t>
            </a:r>
            <a:r>
              <a:rPr lang="en-US" sz="2300" dirty="0" smtClean="0">
                <a:latin typeface="+mj-lt"/>
                <a:ea typeface="ＭＳ Ｐゴシック" pitchFamily="-111" charset="-128"/>
                <a:cs typeface="ＭＳ Ｐゴシック" pitchFamily="-111" charset="-128"/>
              </a:rPr>
              <a:t>.</a:t>
            </a:r>
          </a:p>
          <a:p>
            <a:pPr marL="762000" indent="-762000">
              <a:lnSpc>
                <a:spcPct val="80000"/>
              </a:lnSpc>
              <a:buClr>
                <a:schemeClr val="tx1"/>
              </a:buClr>
              <a:buFontTx/>
              <a:buAutoNum type="arabicPeriod"/>
            </a:pPr>
            <a:r>
              <a:rPr lang="en-US" sz="2300" dirty="0" smtClean="0">
                <a:latin typeface="+mj-lt"/>
                <a:ea typeface="ＭＳ Ｐゴシック" pitchFamily="-111" charset="-128"/>
                <a:cs typeface="ＭＳ Ｐゴシック" pitchFamily="-111" charset="-128"/>
              </a:rPr>
              <a:t>Maximize </a:t>
            </a:r>
            <a:r>
              <a:rPr lang="en-US" sz="2300" dirty="0" smtClean="0">
                <a:solidFill>
                  <a:srgbClr val="008000"/>
                </a:solidFill>
                <a:latin typeface="+mj-lt"/>
                <a:ea typeface="ＭＳ Ｐゴシック" pitchFamily="-111" charset="-128"/>
                <a:cs typeface="ＭＳ Ｐゴシック" pitchFamily="-111" charset="-128"/>
              </a:rPr>
              <a:t>active engagement</a:t>
            </a:r>
            <a:r>
              <a:rPr lang="en-US" sz="2300" dirty="0" smtClean="0">
                <a:latin typeface="+mj-lt"/>
                <a:ea typeface="ＭＳ Ｐゴシック" pitchFamily="-111" charset="-128"/>
                <a:cs typeface="ＭＳ Ｐゴシック" pitchFamily="-111" charset="-128"/>
              </a:rPr>
              <a:t>.</a:t>
            </a:r>
          </a:p>
          <a:p>
            <a:pPr marL="762000" indent="-762000">
              <a:lnSpc>
                <a:spcPct val="80000"/>
              </a:lnSpc>
              <a:buClr>
                <a:schemeClr val="tx1"/>
              </a:buClr>
              <a:buFontTx/>
              <a:buAutoNum type="arabicPeriod"/>
            </a:pPr>
            <a:r>
              <a:rPr lang="en-US" sz="2300" dirty="0" smtClean="0">
                <a:latin typeface="+mj-lt"/>
                <a:ea typeface="ＭＳ Ｐゴシック" pitchFamily="-111" charset="-128"/>
                <a:cs typeface="ＭＳ Ｐゴシック" pitchFamily="-111" charset="-128"/>
              </a:rPr>
              <a:t>Actively &amp; continuously </a:t>
            </a:r>
            <a:r>
              <a:rPr lang="en-US" sz="2300" dirty="0" smtClean="0">
                <a:solidFill>
                  <a:srgbClr val="008000"/>
                </a:solidFill>
                <a:latin typeface="+mj-lt"/>
                <a:ea typeface="ＭＳ Ｐゴシック" pitchFamily="-111" charset="-128"/>
                <a:cs typeface="ＭＳ Ｐゴシック" pitchFamily="-111" charset="-128"/>
              </a:rPr>
              <a:t>supervise</a:t>
            </a:r>
            <a:r>
              <a:rPr lang="en-US" sz="2300" dirty="0" smtClean="0">
                <a:latin typeface="+mj-lt"/>
                <a:ea typeface="ＭＳ Ｐゴシック" pitchFamily="-111" charset="-128"/>
                <a:cs typeface="ＭＳ Ｐゴシック" pitchFamily="-111" charset="-128"/>
              </a:rPr>
              <a:t>.</a:t>
            </a:r>
          </a:p>
          <a:p>
            <a:pPr marL="762000" indent="-762000">
              <a:lnSpc>
                <a:spcPct val="80000"/>
              </a:lnSpc>
              <a:buClr>
                <a:schemeClr val="tx1"/>
              </a:buClr>
              <a:buFontTx/>
              <a:buAutoNum type="arabicPeriod"/>
            </a:pPr>
            <a:r>
              <a:rPr lang="en-US" sz="2300" dirty="0" smtClean="0">
                <a:solidFill>
                  <a:srgbClr val="008000"/>
                </a:solidFill>
                <a:latin typeface="+mj-lt"/>
                <a:ea typeface="ＭＳ Ｐゴシック" pitchFamily="-111" charset="-128"/>
                <a:cs typeface="ＭＳ Ｐゴシック" pitchFamily="-111" charset="-128"/>
              </a:rPr>
              <a:t>Respond</a:t>
            </a:r>
            <a:r>
              <a:rPr lang="en-US" sz="2300" dirty="0" smtClean="0">
                <a:solidFill>
                  <a:srgbClr val="3366FF"/>
                </a:solidFill>
                <a:latin typeface="+mj-lt"/>
                <a:ea typeface="ＭＳ Ｐゴシック" pitchFamily="-111" charset="-128"/>
                <a:cs typeface="ＭＳ Ｐゴシック" pitchFamily="-111" charset="-128"/>
              </a:rPr>
              <a:t> </a:t>
            </a:r>
            <a:r>
              <a:rPr lang="en-US" sz="2300" dirty="0" smtClean="0">
                <a:latin typeface="+mj-lt"/>
                <a:ea typeface="ＭＳ Ｐゴシック" pitchFamily="-111" charset="-128"/>
                <a:cs typeface="ＭＳ Ｐゴシック" pitchFamily="-111" charset="-128"/>
              </a:rPr>
              <a:t>to inappropriate behaviors quickly, positively, &amp; directly.</a:t>
            </a:r>
          </a:p>
          <a:p>
            <a:pPr marL="762000" indent="-762000">
              <a:lnSpc>
                <a:spcPct val="80000"/>
              </a:lnSpc>
              <a:buClr>
                <a:schemeClr val="tx1"/>
              </a:buClr>
              <a:buFontTx/>
              <a:buAutoNum type="arabicPeriod"/>
            </a:pPr>
            <a:r>
              <a:rPr lang="en-US" sz="2300" dirty="0">
                <a:latin typeface="+mj-lt"/>
                <a:ea typeface="ＭＳ Ｐゴシック" pitchFamily="-111" charset="-128"/>
                <a:cs typeface="ＭＳ Ｐゴシック" pitchFamily="-111" charset="-128"/>
              </a:rPr>
              <a:t>Establish</a:t>
            </a:r>
            <a:r>
              <a:rPr lang="en-US" sz="2300" dirty="0" smtClean="0">
                <a:latin typeface="+mj-lt"/>
                <a:ea typeface="ＭＳ Ｐゴシック" pitchFamily="-111" charset="-128"/>
                <a:cs typeface="ＭＳ Ｐゴシック" pitchFamily="-111" charset="-128"/>
              </a:rPr>
              <a:t> multiple strategies for </a:t>
            </a:r>
            <a:r>
              <a:rPr lang="en-US" sz="2300" dirty="0" smtClean="0">
                <a:solidFill>
                  <a:srgbClr val="008000"/>
                </a:solidFill>
                <a:latin typeface="+mj-lt"/>
                <a:ea typeface="ＭＳ Ｐゴシック" pitchFamily="-111" charset="-128"/>
                <a:cs typeface="ＭＳ Ｐゴシック" pitchFamily="-111" charset="-128"/>
              </a:rPr>
              <a:t>acknowledging</a:t>
            </a:r>
            <a:r>
              <a:rPr lang="en-US" sz="2300" dirty="0" smtClean="0">
                <a:solidFill>
                  <a:srgbClr val="3366FF"/>
                </a:solidFill>
                <a:latin typeface="+mj-lt"/>
                <a:ea typeface="ＭＳ Ｐゴシック" pitchFamily="-111" charset="-128"/>
                <a:cs typeface="ＭＳ Ｐゴシック" pitchFamily="-111" charset="-128"/>
              </a:rPr>
              <a:t> </a:t>
            </a:r>
            <a:r>
              <a:rPr lang="en-US" sz="2300" dirty="0" smtClean="0">
                <a:solidFill>
                  <a:srgbClr val="008000"/>
                </a:solidFill>
                <a:latin typeface="+mj-lt"/>
                <a:ea typeface="ＭＳ Ｐゴシック" pitchFamily="-111" charset="-128"/>
                <a:cs typeface="ＭＳ Ｐゴシック" pitchFamily="-111" charset="-128"/>
              </a:rPr>
              <a:t>appropriate behavior</a:t>
            </a:r>
            <a:r>
              <a:rPr lang="en-US" sz="2300" dirty="0" smtClean="0">
                <a:latin typeface="+mj-lt"/>
                <a:ea typeface="ＭＳ Ｐゴシック" pitchFamily="-111" charset="-128"/>
                <a:cs typeface="ＭＳ Ｐゴシック" pitchFamily="-111" charset="-128"/>
              </a:rPr>
              <a:t>.</a:t>
            </a:r>
          </a:p>
          <a:p>
            <a:pPr marL="762000" indent="-762000">
              <a:lnSpc>
                <a:spcPct val="80000"/>
              </a:lnSpc>
              <a:buClr>
                <a:schemeClr val="tx1"/>
              </a:buClr>
              <a:buFontTx/>
              <a:buAutoNum type="arabicPeriod"/>
            </a:pPr>
            <a:r>
              <a:rPr lang="en-US" sz="2300" dirty="0" smtClean="0">
                <a:latin typeface="+mj-lt"/>
                <a:ea typeface="ＭＳ Ｐゴシック" pitchFamily="-111" charset="-128"/>
                <a:cs typeface="ＭＳ Ｐゴシック" pitchFamily="-111" charset="-128"/>
              </a:rPr>
              <a:t>Generally provide </a:t>
            </a:r>
            <a:r>
              <a:rPr lang="en-US" sz="2300" dirty="0" smtClean="0">
                <a:solidFill>
                  <a:srgbClr val="008000"/>
                </a:solidFill>
                <a:latin typeface="+mj-lt"/>
                <a:ea typeface="ＭＳ Ｐゴシック" pitchFamily="-111" charset="-128"/>
                <a:cs typeface="ＭＳ Ｐゴシック" pitchFamily="-111" charset="-128"/>
              </a:rPr>
              <a:t>specific feedback </a:t>
            </a:r>
            <a:r>
              <a:rPr lang="en-US" sz="2300" dirty="0" smtClean="0">
                <a:latin typeface="+mj-lt"/>
                <a:ea typeface="ＭＳ Ｐゴシック" pitchFamily="-111" charset="-128"/>
                <a:cs typeface="ＭＳ Ｐゴシック" pitchFamily="-111" charset="-128"/>
              </a:rPr>
              <a:t>for errors &amp; corrects.</a:t>
            </a:r>
          </a:p>
          <a:p>
            <a:pPr marL="762000" indent="-762000">
              <a:lnSpc>
                <a:spcPct val="80000"/>
              </a:lnSpc>
              <a:buClr>
                <a:schemeClr val="tx1"/>
              </a:buClr>
            </a:pPr>
            <a:endParaRPr lang="en-US" sz="2300" dirty="0">
              <a:latin typeface="+mj-lt"/>
              <a:ea typeface="ＭＳ Ｐゴシック" pitchFamily="-111" charset="-128"/>
              <a:cs typeface="ＭＳ Ｐゴシック" pitchFamily="-111" charset="-128"/>
            </a:endParaRPr>
          </a:p>
        </p:txBody>
      </p:sp>
      <p:grpSp>
        <p:nvGrpSpPr>
          <p:cNvPr id="7" name="Group 6"/>
          <p:cNvGrpSpPr/>
          <p:nvPr/>
        </p:nvGrpSpPr>
        <p:grpSpPr>
          <a:xfrm>
            <a:off x="-140380" y="5257800"/>
            <a:ext cx="1588180" cy="1676401"/>
            <a:chOff x="-140380" y="5333999"/>
            <a:chExt cx="1588180" cy="1676401"/>
          </a:xfrm>
        </p:grpSpPr>
        <p:pic>
          <p:nvPicPr>
            <p:cNvPr id="8"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9" name="TextBox 8"/>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smtClean="0">
                  <a:solidFill>
                    <a:srgbClr val="000000"/>
                  </a:solidFill>
                  <a:latin typeface="+mj-lt"/>
                </a:rPr>
                <a:t>IV.B</a:t>
              </a:r>
              <a:endParaRPr lang="en-US" b="1" dirty="0">
                <a:solidFill>
                  <a:srgbClr val="000000"/>
                </a:solidFill>
                <a:latin typeface="+mj-lt"/>
              </a:endParaRPr>
            </a:p>
          </p:txBody>
        </p:sp>
      </p:grpSp>
      <p:pic>
        <p:nvPicPr>
          <p:cNvPr id="10" name="Picture 9"/>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60862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69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69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697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697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6697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6697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697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669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build="p"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40380" y="5257800"/>
            <a:ext cx="1588180" cy="1676401"/>
            <a:chOff x="-140380" y="5333999"/>
            <a:chExt cx="1588180" cy="1676401"/>
          </a:xfrm>
        </p:grpSpPr>
        <p:pic>
          <p:nvPicPr>
            <p:cNvPr id="19"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0" name="TextBox 19"/>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smtClean="0">
                  <a:solidFill>
                    <a:srgbClr val="000000"/>
                  </a:solidFill>
                  <a:latin typeface="+mj-lt"/>
                </a:rPr>
                <a:t>IV.C</a:t>
              </a:r>
              <a:endParaRPr lang="en-US" b="1" dirty="0">
                <a:solidFill>
                  <a:srgbClr val="000000"/>
                </a:solidFill>
                <a:latin typeface="+mj-lt"/>
              </a:endParaRPr>
            </a:p>
          </p:txBody>
        </p:sp>
      </p:grpSp>
      <p:sp>
        <p:nvSpPr>
          <p:cNvPr id="3" name="Content Placeholder 2"/>
          <p:cNvSpPr>
            <a:spLocks noGrp="1"/>
          </p:cNvSpPr>
          <p:nvPr>
            <p:ph idx="1"/>
          </p:nvPr>
        </p:nvSpPr>
        <p:spPr>
          <a:xfrm>
            <a:off x="838200" y="1143000"/>
            <a:ext cx="7086600" cy="4525963"/>
          </a:xfrm>
        </p:spPr>
        <p:txBody>
          <a:bodyPr/>
          <a:lstStyle/>
          <a:p>
            <a:pPr eaLnBrk="1" hangingPunct="1">
              <a:buFont typeface="Wingdings" charset="2"/>
              <a:buChar char="q"/>
            </a:pPr>
            <a:r>
              <a:rPr lang="en-US" sz="2000" dirty="0" smtClean="0">
                <a:ea typeface="Britannic Bold" pitchFamily="-111" charset="0"/>
                <a:cs typeface="Britannic Bold" pitchFamily="-111" charset="0"/>
              </a:rPr>
              <a:t>Academic achievement is linked to social success, active engagement, and effective teaching</a:t>
            </a:r>
          </a:p>
          <a:p>
            <a:pPr eaLnBrk="1" hangingPunct="1">
              <a:buFont typeface="Wingdings" charset="2"/>
              <a:buChar char="q"/>
            </a:pPr>
            <a:r>
              <a:rPr lang="en-US" sz="2000" dirty="0" smtClean="0">
                <a:ea typeface="Britannic Bold" pitchFamily="-111" charset="0"/>
                <a:cs typeface="Britannic Bold" pitchFamily="-111" charset="0"/>
              </a:rPr>
              <a:t>Good teaching is used as a behavior management strategy</a:t>
            </a:r>
          </a:p>
          <a:p>
            <a:pPr eaLnBrk="1" hangingPunct="1">
              <a:buFont typeface="Wingdings" charset="2"/>
              <a:buChar char="q"/>
            </a:pPr>
            <a:r>
              <a:rPr lang="en-US" sz="2000" dirty="0" smtClean="0">
                <a:ea typeface="Britannic Bold" pitchFamily="-111" charset="0"/>
                <a:cs typeface="Britannic Bold" pitchFamily="-111" charset="0"/>
              </a:rPr>
              <a:t>Behavior management is used as an instructional management strategy</a:t>
            </a:r>
          </a:p>
          <a:p>
            <a:pPr eaLnBrk="1" hangingPunct="1">
              <a:buFont typeface="Wingdings" charset="2"/>
              <a:buChar char="q"/>
            </a:pPr>
            <a:r>
              <a:rPr lang="en-US" sz="2000" dirty="0" smtClean="0">
                <a:ea typeface="Britannic Bold" pitchFamily="-111" charset="0"/>
                <a:cs typeface="Britannic Bold" pitchFamily="-111" charset="0"/>
              </a:rPr>
              <a:t>The three-tiered prevention logic is applied to the classroom context</a:t>
            </a:r>
          </a:p>
          <a:p>
            <a:pPr eaLnBrk="1" hangingPunct="1">
              <a:buFont typeface="Wingdings" charset="2"/>
              <a:buChar char="q"/>
            </a:pPr>
            <a:r>
              <a:rPr lang="en-US" sz="2000" dirty="0" smtClean="0">
                <a:ea typeface="Britannic Bold" pitchFamily="-111" charset="0"/>
                <a:cs typeface="Britannic Bold" pitchFamily="-111" charset="0"/>
              </a:rPr>
              <a:t>Classroom management is linked to school-wide behavior support</a:t>
            </a:r>
          </a:p>
          <a:p>
            <a:pPr eaLnBrk="1" hangingPunct="1">
              <a:buFont typeface="Wingdings" charset="2"/>
              <a:buChar char="q"/>
            </a:pPr>
            <a:r>
              <a:rPr lang="en-US" sz="2000" dirty="0" smtClean="0"/>
              <a:t>Typical classroom routines have been taught, practiced, and reinforced regularly </a:t>
            </a:r>
          </a:p>
          <a:p>
            <a:pPr eaLnBrk="1" hangingPunct="1">
              <a:buFont typeface="Wingdings" charset="2"/>
              <a:buChar char="q"/>
            </a:pPr>
            <a:r>
              <a:rPr lang="en-US" sz="2000" dirty="0" smtClean="0">
                <a:ea typeface="Britannic Bold" pitchFamily="-111" charset="0"/>
                <a:cs typeface="Britannic Bold" pitchFamily="-111" charset="0"/>
              </a:rPr>
              <a:t>School-wide support systems are used to sustain effective classroom management strategies</a:t>
            </a:r>
          </a:p>
          <a:p>
            <a:pPr eaLnBrk="1" hangingPunct="1">
              <a:buFont typeface="Wingdings" charset="2"/>
              <a:buChar char="q"/>
            </a:pPr>
            <a:r>
              <a:rPr lang="en-US" sz="2000" dirty="0" smtClean="0">
                <a:ea typeface="Britannic Bold" pitchFamily="-111" charset="0"/>
                <a:cs typeface="Britannic Bold" pitchFamily="-111" charset="0"/>
              </a:rPr>
              <a:t>Data-based progress monitoring and action planning</a:t>
            </a:r>
          </a:p>
          <a:p>
            <a:pPr eaLnBrk="1" hangingPunct="1">
              <a:buFont typeface="Wingdings" charset="2"/>
              <a:buChar char="q"/>
            </a:pPr>
            <a:r>
              <a:rPr lang="en-US" sz="2000" dirty="0" smtClean="0">
                <a:ea typeface="Britannic Bold" pitchFamily="-111" charset="0"/>
                <a:cs typeface="Britannic Bold" pitchFamily="-111" charset="0"/>
              </a:rPr>
              <a:t>Regular review of accuracy of intervention implementation</a:t>
            </a:r>
          </a:p>
        </p:txBody>
      </p:sp>
      <p:sp>
        <p:nvSpPr>
          <p:cNvPr id="8"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smtClean="0">
                <a:solidFill>
                  <a:schemeClr val="bg1"/>
                </a:solidFill>
              </a:rPr>
              <a:t>Guidelines for Classroom Settings</a:t>
            </a:r>
            <a:endParaRPr lang="en-US" sz="3200" b="1" dirty="0">
              <a:solidFill>
                <a:schemeClr val="bg1"/>
              </a:solidFill>
            </a:endParaRPr>
          </a:p>
        </p:txBody>
      </p:sp>
      <p:grpSp>
        <p:nvGrpSpPr>
          <p:cNvPr id="9" name="Group 8"/>
          <p:cNvGrpSpPr/>
          <p:nvPr/>
        </p:nvGrpSpPr>
        <p:grpSpPr>
          <a:xfrm>
            <a:off x="7584458" y="0"/>
            <a:ext cx="1559542" cy="1447800"/>
            <a:chOff x="6758922" y="16184"/>
            <a:chExt cx="2362200" cy="2209800"/>
          </a:xfrm>
        </p:grpSpPr>
        <p:sp>
          <p:nvSpPr>
            <p:cNvPr id="10"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11"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
        <p:nvSpPr>
          <p:cNvPr id="13" name="Rectangle 12"/>
          <p:cNvSpPr/>
          <p:nvPr/>
        </p:nvSpPr>
        <p:spPr>
          <a:xfrm>
            <a:off x="7620000" y="1600200"/>
            <a:ext cx="1524000" cy="1754327"/>
          </a:xfrm>
          <a:prstGeom prst="rect">
            <a:avLst/>
          </a:prstGeom>
        </p:spPr>
        <p:txBody>
          <a:bodyPr wrap="square">
            <a:spAutoFit/>
          </a:bodyPr>
          <a:lstStyle/>
          <a:p>
            <a:pPr marL="0" indent="0" eaLnBrk="1" hangingPunct="1">
              <a:spcAft>
                <a:spcPts val="1200"/>
              </a:spcAft>
              <a:buNone/>
            </a:pPr>
            <a:r>
              <a:rPr lang="en-US" dirty="0">
                <a:solidFill>
                  <a:srgbClr val="3366FF"/>
                </a:solidFill>
                <a:ea typeface="Britannic Bold" pitchFamily="-108" charset="0"/>
                <a:cs typeface="Britannic Bold" pitchFamily="-108" charset="0"/>
              </a:rPr>
              <a:t>And always remember to consider systems, culture, &amp; context:</a:t>
            </a:r>
          </a:p>
        </p:txBody>
      </p:sp>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48600" y="3558950"/>
            <a:ext cx="1292669" cy="1163403"/>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49398" y="5007058"/>
            <a:ext cx="1294602" cy="1165142"/>
          </a:xfrm>
          <a:prstGeom prst="rect">
            <a:avLst/>
          </a:prstGeom>
        </p:spPr>
      </p:pic>
      <p:pic>
        <p:nvPicPr>
          <p:cNvPr id="16" name="Picture 15"/>
          <p:cNvPicPr>
            <a:picLocks noChangeAspect="1"/>
          </p:cNvPicPr>
          <p:nvPr/>
        </p:nvPicPr>
        <p:blipFill>
          <a:blip r:embed="rId5"/>
          <a:stretch>
            <a:fillRect/>
          </a:stretch>
        </p:blipFill>
        <p:spPr>
          <a:xfrm>
            <a:off x="0" y="609600"/>
            <a:ext cx="914400" cy="914400"/>
          </a:xfrm>
          <a:prstGeom prst="rect">
            <a:avLst/>
          </a:prstGeom>
        </p:spPr>
      </p:pic>
    </p:spTree>
    <p:extLst>
      <p:ext uri="{BB962C8B-B14F-4D97-AF65-F5344CB8AC3E}">
        <p14:creationId xmlns:p14="http://schemas.microsoft.com/office/powerpoint/2010/main" val="10175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p:tgtEl>
                                          <p:spTgt spid="13"/>
                                        </p:tgtEl>
                                        <p:attrNameLst>
                                          <p:attrName>ppt_y</p:attrName>
                                        </p:attrNameLst>
                                      </p:cBhvr>
                                      <p:tavLst>
                                        <p:tav tm="0">
                                          <p:val>
                                            <p:strVal val="#ppt_y-#ppt_h*1.125000"/>
                                          </p:val>
                                        </p:tav>
                                        <p:tav tm="100000">
                                          <p:val>
                                            <p:strVal val="#ppt_y"/>
                                          </p:val>
                                        </p:tav>
                                      </p:tavLst>
                                    </p:anim>
                                    <p:animEffect transition="in" filter="wipe(down)">
                                      <p:cBhvr>
                                        <p:cTn id="44" dur="500"/>
                                        <p:tgtEl>
                                          <p:spTgt spid="13"/>
                                        </p:tgtEl>
                                      </p:cBhvr>
                                    </p:animEffect>
                                  </p:childTnLst>
                                </p:cTn>
                              </p:par>
                              <p:par>
                                <p:cTn id="45" presetID="12" presetClass="entr" presetSubtype="1"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down)">
                                      <p:cBhvr>
                                        <p:cTn id="48" dur="500"/>
                                        <p:tgtEl>
                                          <p:spTgt spid="14"/>
                                        </p:tgtEl>
                                      </p:cBhvr>
                                    </p:animEffect>
                                  </p:childTnLst>
                                </p:cTn>
                              </p:par>
                              <p:par>
                                <p:cTn id="49" presetID="12" presetClass="entr" presetSubtype="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p:tgtEl>
                                          <p:spTgt spid="15"/>
                                        </p:tgtEl>
                                        <p:attrNameLst>
                                          <p:attrName>ppt_y</p:attrName>
                                        </p:attrNameLst>
                                      </p:cBhvr>
                                      <p:tavLst>
                                        <p:tav tm="0">
                                          <p:val>
                                            <p:strVal val="#ppt_y-#ppt_h*1.125000"/>
                                          </p:val>
                                        </p:tav>
                                        <p:tav tm="100000">
                                          <p:val>
                                            <p:strVal val="#ppt_y"/>
                                          </p:val>
                                        </p:tav>
                                      </p:tavLst>
                                    </p:anim>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t>Topics to be Covered</a:t>
            </a:r>
          </a:p>
        </p:txBody>
      </p:sp>
      <p:sp>
        <p:nvSpPr>
          <p:cNvPr id="50179" name="Rectangle 3"/>
          <p:cNvSpPr>
            <a:spLocks noGrp="1" noChangeArrowheads="1"/>
          </p:cNvSpPr>
          <p:nvPr>
            <p:ph type="body" sz="half" idx="1"/>
          </p:nvPr>
        </p:nvSpPr>
        <p:spPr>
          <a:xfrm>
            <a:off x="304800" y="1447800"/>
            <a:ext cx="4114800" cy="5029200"/>
          </a:xfrm>
          <a:noFill/>
          <a:ln>
            <a:solidFill>
              <a:schemeClr val="folHlink"/>
            </a:solidFill>
          </a:ln>
        </p:spPr>
        <p:txBody>
          <a:bodyPr/>
          <a:lstStyle/>
          <a:p>
            <a:pPr algn="ctr" eaLnBrk="1" hangingPunct="1">
              <a:lnSpc>
                <a:spcPct val="90000"/>
              </a:lnSpc>
              <a:spcAft>
                <a:spcPts val="864"/>
              </a:spcAft>
              <a:buFontTx/>
              <a:buNone/>
            </a:pPr>
            <a:r>
              <a:rPr lang="en-US" sz="3200" b="1" u="sng" dirty="0">
                <a:solidFill>
                  <a:schemeClr val="accent2"/>
                </a:solidFill>
              </a:rPr>
              <a:t>Day</a:t>
            </a:r>
            <a:r>
              <a:rPr lang="en-US" sz="3200" b="1" u="sng" dirty="0" smtClean="0">
                <a:solidFill>
                  <a:schemeClr val="accent2"/>
                </a:solidFill>
              </a:rPr>
              <a:t> 5 </a:t>
            </a:r>
            <a:endParaRPr lang="en-US" sz="3200" b="1" u="sng" dirty="0">
              <a:solidFill>
                <a:schemeClr val="accent2"/>
              </a:solidFill>
            </a:endParaRPr>
          </a:p>
          <a:p>
            <a:pPr eaLnBrk="1" hangingPunct="1">
              <a:lnSpc>
                <a:spcPct val="90000"/>
              </a:lnSpc>
            </a:pPr>
            <a:r>
              <a:rPr lang="en-US" sz="2400" dirty="0"/>
              <a:t>Quick Review of SWPBIS from Days 1-4</a:t>
            </a:r>
          </a:p>
          <a:p>
            <a:pPr eaLnBrk="1" hangingPunct="1">
              <a:lnSpc>
                <a:spcPct val="90000"/>
              </a:lnSpc>
            </a:pPr>
            <a:r>
              <a:rPr lang="en-US" sz="2400" dirty="0" smtClean="0"/>
              <a:t>Function </a:t>
            </a:r>
            <a:r>
              <a:rPr lang="en-US" sz="2400" dirty="0"/>
              <a:t>of Behavior</a:t>
            </a:r>
          </a:p>
          <a:p>
            <a:pPr eaLnBrk="1" hangingPunct="1">
              <a:lnSpc>
                <a:spcPct val="90000"/>
              </a:lnSpc>
            </a:pPr>
            <a:r>
              <a:rPr lang="en-US" sz="2400" dirty="0" smtClean="0"/>
              <a:t>Escalation </a:t>
            </a:r>
            <a:r>
              <a:rPr lang="en-US" sz="2400" dirty="0"/>
              <a:t>and De-escalation</a:t>
            </a:r>
          </a:p>
          <a:p>
            <a:pPr eaLnBrk="1" hangingPunct="1">
              <a:lnSpc>
                <a:spcPct val="90000"/>
              </a:lnSpc>
            </a:pPr>
            <a:r>
              <a:rPr lang="en-US" sz="2400" dirty="0" smtClean="0"/>
              <a:t>Team </a:t>
            </a:r>
            <a:r>
              <a:rPr lang="en-US" sz="2400" dirty="0"/>
              <a:t>Action Planning</a:t>
            </a:r>
          </a:p>
          <a:p>
            <a:pPr eaLnBrk="1" hangingPunct="1">
              <a:lnSpc>
                <a:spcPct val="90000"/>
              </a:lnSpc>
            </a:pPr>
            <a:r>
              <a:rPr lang="en-US" sz="2400" dirty="0" smtClean="0"/>
              <a:t>Wrap </a:t>
            </a:r>
            <a:r>
              <a:rPr lang="en-US" sz="2400" dirty="0"/>
              <a:t>up</a:t>
            </a:r>
          </a:p>
          <a:p>
            <a:pPr eaLnBrk="1" hangingPunct="1">
              <a:lnSpc>
                <a:spcPct val="90000"/>
              </a:lnSpc>
            </a:pPr>
            <a:endParaRPr lang="en-US" sz="1600" dirty="0"/>
          </a:p>
          <a:p>
            <a:pPr eaLnBrk="1" hangingPunct="1">
              <a:lnSpc>
                <a:spcPct val="90000"/>
              </a:lnSpc>
              <a:spcAft>
                <a:spcPts val="864"/>
              </a:spcAft>
            </a:pPr>
            <a:endParaRPr lang="en-US" sz="2000" dirty="0"/>
          </a:p>
        </p:txBody>
      </p:sp>
      <p:sp>
        <p:nvSpPr>
          <p:cNvPr id="50180" name="Rectangle 4"/>
          <p:cNvSpPr>
            <a:spLocks noGrp="1" noChangeArrowheads="1"/>
          </p:cNvSpPr>
          <p:nvPr>
            <p:ph type="body" sz="half" idx="2"/>
          </p:nvPr>
        </p:nvSpPr>
        <p:spPr>
          <a:xfrm>
            <a:off x="4648200" y="1447800"/>
            <a:ext cx="4114800" cy="5029200"/>
          </a:xfrm>
          <a:noFill/>
          <a:ln>
            <a:solidFill>
              <a:schemeClr val="folHlink"/>
            </a:solidFill>
          </a:ln>
        </p:spPr>
        <p:txBody>
          <a:bodyPr/>
          <a:lstStyle/>
          <a:p>
            <a:pPr algn="ctr" eaLnBrk="1" hangingPunct="1">
              <a:lnSpc>
                <a:spcPct val="90000"/>
              </a:lnSpc>
              <a:spcAft>
                <a:spcPts val="600"/>
              </a:spcAft>
              <a:buFontTx/>
              <a:buNone/>
            </a:pPr>
            <a:r>
              <a:rPr lang="en-US" sz="3200" b="1" u="sng" dirty="0" smtClean="0">
                <a:solidFill>
                  <a:schemeClr val="accent2"/>
                </a:solidFill>
              </a:rPr>
              <a:t>Day 6 </a:t>
            </a:r>
          </a:p>
          <a:p>
            <a:pPr eaLnBrk="1" hangingPunct="1">
              <a:lnSpc>
                <a:spcPct val="120000"/>
              </a:lnSpc>
            </a:pPr>
            <a:r>
              <a:rPr lang="en-US" sz="2400" dirty="0"/>
              <a:t>Quick Review</a:t>
            </a:r>
          </a:p>
          <a:p>
            <a:pPr eaLnBrk="1" hangingPunct="1">
              <a:lnSpc>
                <a:spcPct val="120000"/>
              </a:lnSpc>
            </a:pPr>
            <a:r>
              <a:rPr lang="en-US" sz="2400" dirty="0"/>
              <a:t>Review TIC/TFI &amp; Team Action Planning</a:t>
            </a:r>
          </a:p>
          <a:p>
            <a:pPr eaLnBrk="1" hangingPunct="1">
              <a:lnSpc>
                <a:spcPct val="120000"/>
              </a:lnSpc>
            </a:pPr>
            <a:r>
              <a:rPr lang="en-US" sz="2400" dirty="0"/>
              <a:t>Preview of Tier II and Tier III</a:t>
            </a:r>
          </a:p>
          <a:p>
            <a:pPr eaLnBrk="1" hangingPunct="1">
              <a:lnSpc>
                <a:spcPct val="120000"/>
              </a:lnSpc>
            </a:pPr>
            <a:r>
              <a:rPr lang="en-US" sz="2400" dirty="0"/>
              <a:t>Planning for the Beginning of the Semester</a:t>
            </a:r>
            <a:r>
              <a:rPr lang="en-US" sz="2400" dirty="0" smtClean="0"/>
              <a:t>/Year</a:t>
            </a:r>
            <a:endParaRPr lang="en-US" sz="2400" dirty="0"/>
          </a:p>
          <a:p>
            <a:pPr eaLnBrk="1" hangingPunct="1">
              <a:lnSpc>
                <a:spcPct val="120000"/>
              </a:lnSpc>
            </a:pPr>
            <a:r>
              <a:rPr lang="en-US" sz="2400" dirty="0"/>
              <a:t>Team Action Planning </a:t>
            </a:r>
          </a:p>
          <a:p>
            <a:pPr eaLnBrk="1" hangingPunct="1">
              <a:lnSpc>
                <a:spcPct val="120000"/>
              </a:lnSpc>
            </a:pPr>
            <a:r>
              <a:rPr lang="en-US" sz="2400" dirty="0"/>
              <a:t>Wrap up</a:t>
            </a:r>
          </a:p>
          <a:p>
            <a:pPr eaLnBrk="1" hangingPunct="1">
              <a:lnSpc>
                <a:spcPct val="90000"/>
              </a:lnSpc>
              <a:spcAft>
                <a:spcPts val="600"/>
              </a:spcAft>
            </a:pPr>
            <a:endParaRPr lang="en-US" sz="2000" dirty="0" smtClean="0">
              <a:latin typeface="Britannic Bold" pitchFamily="-108" charset="0"/>
            </a:endParaRPr>
          </a:p>
          <a:p>
            <a:pPr eaLnBrk="1" hangingPunct="1">
              <a:lnSpc>
                <a:spcPct val="90000"/>
              </a:lnSpc>
              <a:spcAft>
                <a:spcPts val="600"/>
              </a:spcAft>
            </a:pPr>
            <a:endParaRPr lang="en-US" sz="1600" b="1" dirty="0">
              <a:solidFill>
                <a:srgbClr val="6600CC"/>
              </a:solidFill>
            </a:endParaRPr>
          </a:p>
        </p:txBody>
      </p:sp>
      <p:sp>
        <p:nvSpPr>
          <p:cNvPr id="5" name="Rounded Rectangle 4"/>
          <p:cNvSpPr/>
          <p:nvPr/>
        </p:nvSpPr>
        <p:spPr bwMode="auto">
          <a:xfrm>
            <a:off x="304800" y="6400800"/>
            <a:ext cx="8458200" cy="457200"/>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Let’s </a:t>
            </a:r>
            <a:r>
              <a:rPr lang="en-US" sz="2400" b="1" dirty="0" smtClean="0">
                <a:latin typeface="+mj-lt"/>
              </a:rPr>
              <a:t>p</a:t>
            </a:r>
            <a:r>
              <a:rPr kumimoji="0" lang="en-US" sz="2400" b="1" i="0" u="none" strike="noStrike" cap="none" normalizeH="0" baseline="0" dirty="0" smtClean="0">
                <a:ln>
                  <a:noFill/>
                </a:ln>
                <a:solidFill>
                  <a:schemeClr val="tx1"/>
                </a:solidFill>
                <a:effectLst/>
                <a:latin typeface="+mj-lt"/>
              </a:rPr>
              <a:t>review content so you’ll be ready</a:t>
            </a:r>
            <a:r>
              <a:rPr kumimoji="0" lang="en-US" sz="2400" b="1" i="0" u="none" strike="noStrike" cap="none" normalizeH="0" dirty="0" smtClean="0">
                <a:ln>
                  <a:noFill/>
                </a:ln>
                <a:solidFill>
                  <a:schemeClr val="tx1"/>
                </a:solidFill>
                <a:effectLst/>
                <a:latin typeface="+mj-lt"/>
              </a:rPr>
              <a:t> to facilitate.</a:t>
            </a:r>
            <a:endParaRPr kumimoji="0" lang="en-US" sz="2400" b="1" i="0" u="none" strike="noStrike" cap="none" normalizeH="0" baseline="0" dirty="0">
              <a:ln>
                <a:noFill/>
              </a:ln>
              <a:solidFill>
                <a:schemeClr val="tx1"/>
              </a:solidFill>
              <a:effectLst/>
              <a:latin typeface="+mj-lt"/>
            </a:endParaRPr>
          </a:p>
        </p:txBody>
      </p:sp>
      <p:pic>
        <p:nvPicPr>
          <p:cNvPr id="6" name="Picture 5"/>
          <p:cNvPicPr>
            <a:picLocks noChangeAspect="1"/>
          </p:cNvPicPr>
          <p:nvPr/>
        </p:nvPicPr>
        <p:blipFill>
          <a:blip r:embed="rId2"/>
          <a:stretch>
            <a:fillRect/>
          </a:stretch>
        </p:blipFill>
        <p:spPr>
          <a:xfrm>
            <a:off x="0" y="609600"/>
            <a:ext cx="914400" cy="914400"/>
          </a:xfrm>
          <a:prstGeom prst="rect">
            <a:avLst/>
          </a:prstGeom>
        </p:spPr>
      </p:pic>
    </p:spTree>
    <p:extLst>
      <p:ext uri="{BB962C8B-B14F-4D97-AF65-F5344CB8AC3E}">
        <p14:creationId xmlns:p14="http://schemas.microsoft.com/office/powerpoint/2010/main" val="1256741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rot="20565071">
            <a:off x="-450679" y="784934"/>
            <a:ext cx="6303432" cy="6653576"/>
          </a:xfrm>
          <a:prstGeom prst="rect">
            <a:avLst/>
          </a:prstGeom>
          <a:noFill/>
          <a:ln w="9525">
            <a:noFill/>
            <a:miter lim="800000"/>
            <a:headEnd/>
            <a:tailEnd/>
          </a:ln>
        </p:spPr>
      </p:pic>
      <p:sp>
        <p:nvSpPr>
          <p:cNvPr id="2" name="Title 1"/>
          <p:cNvSpPr>
            <a:spLocks noGrp="1"/>
          </p:cNvSpPr>
          <p:nvPr>
            <p:ph type="title"/>
          </p:nvPr>
        </p:nvSpPr>
        <p:spPr>
          <a:xfrm>
            <a:off x="5029200" y="0"/>
            <a:ext cx="4114800" cy="4495800"/>
          </a:xfrm>
          <a:solidFill>
            <a:srgbClr val="FFFF00">
              <a:alpha val="50000"/>
            </a:srgbClr>
          </a:solidFill>
        </p:spPr>
        <p:txBody>
          <a:bodyPr/>
          <a:lstStyle/>
          <a:p>
            <a:pPr algn="ctr"/>
            <a:r>
              <a:rPr lang="en-US" cap="small" dirty="0" smtClean="0"/>
              <a:t>5. Building Behavioral Capacity</a:t>
            </a:r>
            <a:r>
              <a:rPr lang="en-US" dirty="0" smtClean="0"/>
              <a:t/>
            </a:r>
            <a:br>
              <a:rPr lang="en-US" dirty="0" smtClean="0"/>
            </a:br>
            <a:r>
              <a:rPr lang="en-US" dirty="0" smtClean="0"/>
              <a:t/>
            </a:r>
            <a:br>
              <a:rPr lang="en-US" dirty="0" smtClean="0"/>
            </a:br>
            <a:r>
              <a:rPr lang="en-US" dirty="0" smtClean="0"/>
              <a:t/>
            </a:r>
            <a:br>
              <a:rPr lang="en-US" dirty="0" smtClean="0"/>
            </a:br>
            <a:r>
              <a:rPr lang="en-US" dirty="0" smtClean="0"/>
              <a:t>(</a:t>
            </a:r>
            <a:r>
              <a:rPr lang="en-US" cap="none" dirty="0" smtClean="0"/>
              <a:t>Chapter V</a:t>
            </a:r>
            <a:r>
              <a:rPr lang="en-US" dirty="0" smtClean="0"/>
              <a:t>)</a:t>
            </a:r>
            <a:br>
              <a:rPr lang="en-US" dirty="0" smtClean="0"/>
            </a:br>
            <a:endParaRPr lang="en-US" dirty="0"/>
          </a:p>
        </p:txBody>
      </p:sp>
      <p:pic>
        <p:nvPicPr>
          <p:cNvPr id="6" name="Picture 5"/>
          <p:cNvPicPr>
            <a:picLocks noChangeAspect="1"/>
          </p:cNvPicPr>
          <p:nvPr/>
        </p:nvPicPr>
        <p:blipFill>
          <a:blip r:embed="rId3"/>
          <a:stretch>
            <a:fillRect/>
          </a:stretch>
        </p:blipFill>
        <p:spPr>
          <a:xfrm>
            <a:off x="6629400" y="2057400"/>
            <a:ext cx="914400" cy="914400"/>
          </a:xfrm>
          <a:prstGeom prst="rect">
            <a:avLst/>
          </a:prstGeom>
        </p:spPr>
      </p:pic>
    </p:spTree>
    <p:extLst>
      <p:ext uri="{BB962C8B-B14F-4D97-AF65-F5344CB8AC3E}">
        <p14:creationId xmlns:p14="http://schemas.microsoft.com/office/powerpoint/2010/main" val="1217415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FFFF00">
            <a:alpha val="20000"/>
          </a:srgbClr>
        </a:solidFill>
        <a:effectLst/>
      </p:bgPr>
    </p:bg>
    <p:spTree>
      <p:nvGrpSpPr>
        <p:cNvPr id="1" name=""/>
        <p:cNvGrpSpPr/>
        <p:nvPr/>
      </p:nvGrpSpPr>
      <p:grpSpPr>
        <a:xfrm>
          <a:off x="0" y="0"/>
          <a:ext cx="0" cy="0"/>
          <a:chOff x="0" y="0"/>
          <a:chExt cx="0" cy="0"/>
        </a:xfrm>
      </p:grpSpPr>
      <p:sp>
        <p:nvSpPr>
          <p:cNvPr id="19459" name="Rectangle 3"/>
          <p:cNvSpPr>
            <a:spLocks noGrp="1" noChangeArrowheads="1"/>
          </p:cNvSpPr>
          <p:nvPr>
            <p:ph type="body" idx="4294967295"/>
          </p:nvPr>
        </p:nvSpPr>
        <p:spPr>
          <a:xfrm>
            <a:off x="304800" y="1066800"/>
            <a:ext cx="8763000" cy="5410200"/>
          </a:xfrm>
        </p:spPr>
        <p:txBody>
          <a:bodyPr/>
          <a:lstStyle/>
          <a:p>
            <a:pPr marL="0" indent="0">
              <a:buNone/>
            </a:pPr>
            <a:r>
              <a:rPr lang="en-US" sz="2400" b="1" i="1" dirty="0">
                <a:latin typeface="+mj-lt"/>
              </a:rPr>
              <a:t>Before</a:t>
            </a:r>
            <a:r>
              <a:rPr lang="en-US" sz="2400" b="1" dirty="0">
                <a:latin typeface="+mj-lt"/>
              </a:rPr>
              <a:t> Training Activities:</a:t>
            </a:r>
            <a:r>
              <a:rPr lang="en-US" sz="2400" dirty="0">
                <a:latin typeface="+mj-lt"/>
              </a:rPr>
              <a:t> </a:t>
            </a:r>
          </a:p>
          <a:p>
            <a:pPr lvl="0">
              <a:buFont typeface="Wingdings" charset="2"/>
              <a:buChar char="q"/>
            </a:pPr>
            <a:r>
              <a:rPr lang="en-US" sz="2000" dirty="0"/>
              <a:t>Verify coaching role with your coordinator/supervisor</a:t>
            </a:r>
          </a:p>
          <a:p>
            <a:pPr lvl="0">
              <a:buFont typeface="Wingdings" charset="2"/>
              <a:buChar char="q"/>
            </a:pPr>
            <a:r>
              <a:rPr lang="en-US" sz="2000" dirty="0"/>
              <a:t>Review coaching role with principal</a:t>
            </a:r>
          </a:p>
          <a:p>
            <a:pPr lvl="0">
              <a:buFont typeface="Wingdings" charset="2"/>
              <a:buChar char="q"/>
            </a:pPr>
            <a:r>
              <a:rPr lang="en-US" sz="2000" dirty="0"/>
              <a:t>Remind team of coaching role</a:t>
            </a:r>
          </a:p>
          <a:p>
            <a:pPr lvl="0">
              <a:buFont typeface="Wingdings" charset="2"/>
              <a:buChar char="q"/>
            </a:pPr>
            <a:r>
              <a:rPr lang="en-US" sz="2000" dirty="0"/>
              <a:t>Ensure team is composed of the correct members and all key members are scheduled to attend training.</a:t>
            </a:r>
          </a:p>
          <a:p>
            <a:pPr lvl="0">
              <a:buFont typeface="Wingdings" charset="2"/>
              <a:buChar char="q"/>
            </a:pPr>
            <a:r>
              <a:rPr lang="en-US" sz="2000" dirty="0"/>
              <a:t>Assist team to review/bring relevant data, policy and procedures, updated action plan, etc.</a:t>
            </a:r>
          </a:p>
          <a:p>
            <a:pPr lvl="0">
              <a:buFont typeface="Wingdings" charset="2"/>
              <a:buChar char="q"/>
            </a:pPr>
            <a:r>
              <a:rPr lang="en-US" sz="2000" dirty="0"/>
              <a:t>Review tools: Team Implementation Checklist, EBS Self-Assessment Survey, Committee Review, Action Planning, Benchmarks of Quality, SET</a:t>
            </a:r>
          </a:p>
          <a:p>
            <a:pPr>
              <a:buFont typeface="Wingdings" charset="2"/>
              <a:buChar char="q"/>
            </a:pPr>
            <a:r>
              <a:rPr lang="en-US" sz="2000" dirty="0"/>
              <a:t>Assist team to prepare brief summary of 1-2 significant accomplishments, 1-2 in-progress activities, and 1-2 challenges. </a:t>
            </a:r>
            <a:endParaRPr lang="en-US" sz="2000" b="1" i="1" dirty="0"/>
          </a:p>
        </p:txBody>
      </p:sp>
      <p:sp>
        <p:nvSpPr>
          <p:cNvPr id="4" name="Rectangle 2"/>
          <p:cNvSpPr>
            <a:spLocks noChangeArrowheads="1"/>
          </p:cNvSpPr>
          <p:nvPr/>
        </p:nvSpPr>
        <p:spPr bwMode="auto">
          <a:xfrm>
            <a:off x="449870" y="152400"/>
            <a:ext cx="816073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smtClean="0">
                <a:solidFill>
                  <a:schemeClr val="bg1"/>
                </a:solidFill>
                <a:latin typeface="+mj-lt"/>
              </a:rPr>
              <a:t>Guidelines for Coaching SWPBIS</a:t>
            </a:r>
            <a:endParaRPr lang="en-US" sz="3200" b="1" dirty="0">
              <a:solidFill>
                <a:schemeClr val="bg1"/>
              </a:solidFill>
              <a:latin typeface="+mj-lt"/>
            </a:endParaRPr>
          </a:p>
        </p:txBody>
      </p:sp>
      <p:pic>
        <p:nvPicPr>
          <p:cNvPr id="6" name="Picture 5"/>
          <p:cNvPicPr/>
          <p:nvPr/>
        </p:nvPicPr>
        <p:blipFill>
          <a:blip r:embed="rId3">
            <a:extLst>
              <a:ext uri="{28A0092B-C50C-407E-A947-70E740481C1C}">
                <a14:useLocalDpi xmlns:a14="http://schemas.microsoft.com/office/drawing/2010/main"/>
              </a:ext>
            </a:extLst>
          </a:blip>
          <a:srcRect/>
          <a:stretch>
            <a:fillRect/>
          </a:stretch>
        </p:blipFill>
        <p:spPr bwMode="auto">
          <a:xfrm>
            <a:off x="0" y="32657"/>
            <a:ext cx="1095375" cy="1066800"/>
          </a:xfrm>
          <a:prstGeom prst="rect">
            <a:avLst/>
          </a:prstGeom>
          <a:noFill/>
          <a:ln>
            <a:noFill/>
          </a:ln>
        </p:spPr>
      </p:pic>
    </p:spTree>
    <p:extLst>
      <p:ext uri="{BB962C8B-B14F-4D97-AF65-F5344CB8AC3E}">
        <p14:creationId xmlns:p14="http://schemas.microsoft.com/office/powerpoint/2010/main" val="2098508796"/>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pSp>
        <p:nvGrpSpPr>
          <p:cNvPr id="3" name="Group 2"/>
          <p:cNvGrpSpPr/>
          <p:nvPr/>
        </p:nvGrpSpPr>
        <p:grpSpPr>
          <a:xfrm>
            <a:off x="-140380" y="5257800"/>
            <a:ext cx="1588180" cy="1676401"/>
            <a:chOff x="-140380" y="5333999"/>
            <a:chExt cx="1588180" cy="1676401"/>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6" name="TextBox 5"/>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smtClean="0">
                  <a:solidFill>
                    <a:srgbClr val="000000"/>
                  </a:solidFill>
                  <a:latin typeface="+mj-lt"/>
                </a:rPr>
                <a:t>V.A</a:t>
              </a:r>
              <a:endParaRPr lang="en-US" b="1" dirty="0">
                <a:solidFill>
                  <a:srgbClr val="000000"/>
                </a:solidFill>
                <a:latin typeface="+mj-lt"/>
              </a:endParaRPr>
            </a:p>
          </p:txBody>
        </p:sp>
      </p:grpSp>
      <p:graphicFrame>
        <p:nvGraphicFramePr>
          <p:cNvPr id="5" name="Diagram 4"/>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21561" y="0"/>
            <a:ext cx="914400" cy="914400"/>
          </a:xfrm>
          <a:prstGeom prst="rect">
            <a:avLst/>
          </a:prstGeom>
        </p:spPr>
      </p:pic>
    </p:spTree>
    <p:extLst>
      <p:ext uri="{BB962C8B-B14F-4D97-AF65-F5344CB8AC3E}">
        <p14:creationId xmlns:p14="http://schemas.microsoft.com/office/powerpoint/2010/main" val="3473583401"/>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aphicFrame>
        <p:nvGraphicFramePr>
          <p:cNvPr id="81922" name="Object 2"/>
          <p:cNvGraphicFramePr>
            <a:graphicFrameLocks noChangeAspect="1"/>
          </p:cNvGraphicFramePr>
          <p:nvPr>
            <p:extLst>
              <p:ext uri="{D42A27DB-BD31-4B8C-83A1-F6EECF244321}">
                <p14:modId xmlns:p14="http://schemas.microsoft.com/office/powerpoint/2010/main" val="2619328842"/>
              </p:ext>
            </p:extLst>
          </p:nvPr>
        </p:nvGraphicFramePr>
        <p:xfrm>
          <a:off x="1676400" y="0"/>
          <a:ext cx="5964238" cy="6629400"/>
        </p:xfrm>
        <a:graphic>
          <a:graphicData uri="http://schemas.openxmlformats.org/presentationml/2006/ole">
            <mc:AlternateContent xmlns:mc="http://schemas.openxmlformats.org/markup-compatibility/2006">
              <mc:Choice xmlns:v="urn:schemas-microsoft-com:vml" Requires="v">
                <p:oleObj spid="_x0000_s240690" name="Visio" r:id="rId3" imgW="3860800" imgH="4292600" progId="">
                  <p:embed/>
                </p:oleObj>
              </mc:Choice>
              <mc:Fallback>
                <p:oleObj name="Visio" r:id="rId3" imgW="3860800" imgH="42926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0"/>
                        <a:ext cx="5964238" cy="6629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81923" name="Rectangle 3"/>
          <p:cNvSpPr>
            <a:spLocks noGrp="1" noChangeArrowheads="1"/>
          </p:cNvSpPr>
          <p:nvPr>
            <p:ph type="title"/>
          </p:nvPr>
        </p:nvSpPr>
        <p:spPr>
          <a:xfrm rot="19511224">
            <a:off x="53975" y="819150"/>
            <a:ext cx="3048000" cy="803275"/>
          </a:xfrm>
          <a:solidFill>
            <a:srgbClr val="008000"/>
          </a:solidFill>
        </p:spPr>
        <p:txBody>
          <a:bodyPr/>
          <a:lstStyle/>
          <a:p>
            <a:pPr eaLnBrk="1" hangingPunct="1"/>
            <a:r>
              <a:rPr lang="en-US" dirty="0">
                <a:solidFill>
                  <a:srgbClr val="FFFFFF"/>
                </a:solidFill>
              </a:rPr>
              <a:t>Functions</a:t>
            </a:r>
          </a:p>
        </p:txBody>
      </p:sp>
      <p:sp>
        <p:nvSpPr>
          <p:cNvPr id="81924" name="Rectangle 4"/>
          <p:cNvSpPr>
            <a:spLocks noChangeArrowheads="1"/>
          </p:cNvSpPr>
          <p:nvPr/>
        </p:nvSpPr>
        <p:spPr bwMode="auto">
          <a:xfrm>
            <a:off x="0" y="1110734"/>
            <a:ext cx="184666" cy="369332"/>
          </a:xfrm>
          <a:prstGeom prst="rect">
            <a:avLst/>
          </a:prstGeom>
          <a:noFill/>
          <a:ln w="9525">
            <a:noFill/>
            <a:miter lim="800000"/>
            <a:headEnd/>
            <a:tailEnd/>
          </a:ln>
        </p:spPr>
        <p:txBody>
          <a:bodyPr wrap="none" anchor="ctr">
            <a:prstTxWarp prst="textNoShape">
              <a:avLst/>
            </a:prstTxWarp>
            <a:spAutoFit/>
          </a:bodyPr>
          <a:lstStyle/>
          <a:p>
            <a:endParaRPr lang="en-US" dirty="0">
              <a:latin typeface="+mj-lt"/>
            </a:endParaRPr>
          </a:p>
        </p:txBody>
      </p:sp>
      <p:sp>
        <p:nvSpPr>
          <p:cNvPr id="921605" name="AutoShape 5"/>
          <p:cNvSpPr>
            <a:spLocks noChangeArrowheads="1"/>
          </p:cNvSpPr>
          <p:nvPr/>
        </p:nvSpPr>
        <p:spPr bwMode="auto">
          <a:xfrm>
            <a:off x="914400" y="2209800"/>
            <a:ext cx="1524000" cy="685800"/>
          </a:xfrm>
          <a:custGeom>
            <a:avLst/>
            <a:gdLst>
              <a:gd name="T0" fmla="*/ 2147483647 w 21600"/>
              <a:gd name="T1" fmla="*/ 0 h 21600"/>
              <a:gd name="T2" fmla="*/ 0 w 21600"/>
              <a:gd name="T3" fmla="*/ 345664631 h 21600"/>
              <a:gd name="T4" fmla="*/ 2147483647 w 21600"/>
              <a:gd name="T5" fmla="*/ 691329263 h 21600"/>
              <a:gd name="T6" fmla="*/ 2147483647 w 21600"/>
              <a:gd name="T7" fmla="*/ 345664631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8000"/>
          </a:solidFill>
          <a:ln w="9525">
            <a:solidFill>
              <a:schemeClr val="tx1"/>
            </a:solidFill>
            <a:miter lim="800000"/>
            <a:headEnd/>
            <a:tailEnd/>
          </a:ln>
        </p:spPr>
        <p:txBody>
          <a:bodyPr wrap="none" anchor="ctr">
            <a:prstTxWarp prst="textNoShape">
              <a:avLst/>
            </a:prstTxWarp>
          </a:bodyPr>
          <a:lstStyle/>
          <a:p>
            <a:pPr algn="ctr"/>
            <a:r>
              <a:rPr lang="en-US" dirty="0">
                <a:solidFill>
                  <a:srgbClr val="FFFFFF"/>
                </a:solidFill>
                <a:latin typeface="+mj-lt"/>
                <a:ea typeface="Arial" pitchFamily="-1" charset="0"/>
                <a:cs typeface="Arial" pitchFamily="-1" charset="0"/>
              </a:rPr>
              <a:t>Pos Reinf</a:t>
            </a:r>
          </a:p>
        </p:txBody>
      </p:sp>
      <p:sp>
        <p:nvSpPr>
          <p:cNvPr id="921606" name="AutoShape 6"/>
          <p:cNvSpPr>
            <a:spLocks noChangeArrowheads="1"/>
          </p:cNvSpPr>
          <p:nvPr/>
        </p:nvSpPr>
        <p:spPr bwMode="auto">
          <a:xfrm rot="10800000">
            <a:off x="6934200" y="2209800"/>
            <a:ext cx="1524000" cy="685800"/>
          </a:xfrm>
          <a:custGeom>
            <a:avLst/>
            <a:gdLst>
              <a:gd name="T0" fmla="*/ 2147483647 w 21600"/>
              <a:gd name="T1" fmla="*/ 0 h 21600"/>
              <a:gd name="T2" fmla="*/ 0 w 21600"/>
              <a:gd name="T3" fmla="*/ 345664631 h 21600"/>
              <a:gd name="T4" fmla="*/ 2147483647 w 21600"/>
              <a:gd name="T5" fmla="*/ 691329263 h 21600"/>
              <a:gd name="T6" fmla="*/ 2147483647 w 21600"/>
              <a:gd name="T7" fmla="*/ 345664631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8000"/>
          </a:solidFill>
          <a:ln w="9525">
            <a:solidFill>
              <a:schemeClr val="tx1"/>
            </a:solidFill>
            <a:miter lim="800000"/>
            <a:headEnd/>
            <a:tailEnd/>
          </a:ln>
        </p:spPr>
        <p:txBody>
          <a:bodyPr rot="10800000" wrap="none" anchor="ctr">
            <a:prstTxWarp prst="textNoShape">
              <a:avLst/>
            </a:prstTxWarp>
          </a:bodyPr>
          <a:lstStyle/>
          <a:p>
            <a:pPr algn="ctr"/>
            <a:r>
              <a:rPr lang="en-US" dirty="0">
                <a:solidFill>
                  <a:srgbClr val="FFFFFF"/>
                </a:solidFill>
                <a:latin typeface="+mj-lt"/>
                <a:ea typeface="Arial" pitchFamily="-1" charset="0"/>
                <a:cs typeface="Arial" pitchFamily="-1" charset="0"/>
              </a:rPr>
              <a:t>Neg Reinf</a:t>
            </a:r>
          </a:p>
        </p:txBody>
      </p:sp>
      <p:grpSp>
        <p:nvGrpSpPr>
          <p:cNvPr id="7" name="Group 6"/>
          <p:cNvGrpSpPr/>
          <p:nvPr/>
        </p:nvGrpSpPr>
        <p:grpSpPr>
          <a:xfrm>
            <a:off x="-140380" y="5257800"/>
            <a:ext cx="1588180" cy="1676401"/>
            <a:chOff x="-140380" y="5333999"/>
            <a:chExt cx="1588180" cy="1676401"/>
          </a:xfrm>
        </p:grpSpPr>
        <p:pic>
          <p:nvPicPr>
            <p:cNvPr id="8" name="Content Placeholder 3"/>
            <p:cNvPicPr>
              <a:picLocks noChangeAspect="1"/>
            </p:cNvPicPr>
            <p:nvPr/>
          </p:nvPicPr>
          <p:blipFill>
            <a:blip r:embed="rId5"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9" name="TextBox 8"/>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smtClean="0">
                  <a:solidFill>
                    <a:srgbClr val="000000"/>
                  </a:solidFill>
                  <a:latin typeface="+mj-lt"/>
                </a:rPr>
                <a:t>V.A</a:t>
              </a:r>
              <a:endParaRPr lang="en-US" b="1" dirty="0">
                <a:solidFill>
                  <a:srgbClr val="000000"/>
                </a:solidFill>
                <a:latin typeface="+mj-lt"/>
              </a:endParaRPr>
            </a:p>
          </p:txBody>
        </p:sp>
      </p:grpSp>
      <p:pic>
        <p:nvPicPr>
          <p:cNvPr id="10" name="Picture 9"/>
          <p:cNvPicPr>
            <a:picLocks noChangeAspect="1"/>
          </p:cNvPicPr>
          <p:nvPr/>
        </p:nvPicPr>
        <p:blipFill>
          <a:blip r:embed="rId6"/>
          <a:stretch>
            <a:fillRect/>
          </a:stretch>
        </p:blipFill>
        <p:spPr>
          <a:xfrm>
            <a:off x="0" y="0"/>
            <a:ext cx="914400" cy="914400"/>
          </a:xfrm>
          <a:prstGeom prst="rect">
            <a:avLst/>
          </a:prstGeom>
        </p:spPr>
      </p:pic>
    </p:spTree>
    <p:extLst>
      <p:ext uri="{BB962C8B-B14F-4D97-AF65-F5344CB8AC3E}">
        <p14:creationId xmlns:p14="http://schemas.microsoft.com/office/powerpoint/2010/main" val="21640230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5" grpId="0" animBg="1"/>
      <p:bldP spid="921606" grpId="0" animBg="1"/>
    </p:bld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p:cNvGrpSpPr/>
          <p:nvPr/>
        </p:nvGrpSpPr>
        <p:grpSpPr>
          <a:xfrm>
            <a:off x="-140380" y="5257800"/>
            <a:ext cx="1588180" cy="1676401"/>
            <a:chOff x="-140380" y="5333999"/>
            <a:chExt cx="1588180" cy="1676401"/>
          </a:xfrm>
        </p:grpSpPr>
        <p:pic>
          <p:nvPicPr>
            <p:cNvPr id="10"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1" name="TextBox 10"/>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smtClean="0">
                  <a:solidFill>
                    <a:srgbClr val="000000"/>
                  </a:solidFill>
                  <a:latin typeface="+mj-lt"/>
                </a:rPr>
                <a:t>V.A</a:t>
              </a:r>
              <a:endParaRPr lang="en-US" b="1" dirty="0">
                <a:solidFill>
                  <a:srgbClr val="000000"/>
                </a:solidFill>
                <a:latin typeface="+mj-lt"/>
              </a:endParaRPr>
            </a:p>
          </p:txBody>
        </p:sp>
      </p:grpSp>
      <p:sp>
        <p:nvSpPr>
          <p:cNvPr id="133122" name="Rectangle 2"/>
          <p:cNvSpPr>
            <a:spLocks noGrp="1" noChangeArrowheads="1"/>
          </p:cNvSpPr>
          <p:nvPr>
            <p:ph type="title"/>
          </p:nvPr>
        </p:nvSpPr>
        <p:spPr>
          <a:xfrm>
            <a:off x="533400" y="152400"/>
            <a:ext cx="8305800" cy="838200"/>
          </a:xfrm>
          <a:gradFill rotWithShape="1">
            <a:gsLst>
              <a:gs pos="0">
                <a:srgbClr val="2020A6"/>
              </a:gs>
              <a:gs pos="20000">
                <a:srgbClr val="2222A3"/>
              </a:gs>
              <a:gs pos="100000">
                <a:srgbClr val="18187C"/>
              </a:gs>
            </a:gsLst>
            <a:lin ang="5400000"/>
          </a:gradFill>
          <a:ln cap="flat">
            <a:solidFill>
              <a:srgbClr val="2F2F98"/>
            </a:solidFill>
          </a:ln>
          <a:effectLst>
            <a:outerShdw blurRad="63500" dist="23000" dir="5400000" rotWithShape="0">
              <a:srgbClr val="000000">
                <a:alpha val="34998"/>
              </a:srgbClr>
            </a:outerShdw>
          </a:effectLst>
        </p:spPr>
        <p:txBody>
          <a:bodyPr/>
          <a:lstStyle/>
          <a:p>
            <a:pPr eaLnBrk="1" hangingPunct="1">
              <a:defRPr/>
            </a:pPr>
            <a:r>
              <a:rPr lang="en-US" sz="3600" dirty="0" smtClean="0">
                <a:solidFill>
                  <a:schemeClr val="lt1"/>
                </a:solidFill>
                <a:latin typeface="+mn-lt"/>
                <a:ea typeface="+mj-ea"/>
                <a:cs typeface="+mj-cs"/>
              </a:rPr>
              <a:t>To Determine Function of Behavior</a:t>
            </a:r>
          </a:p>
        </p:txBody>
      </p:sp>
      <p:graphicFrame>
        <p:nvGraphicFramePr>
          <p:cNvPr id="4" name="Diagram 3"/>
          <p:cNvGraphicFramePr/>
          <p:nvPr>
            <p:extLst>
              <p:ext uri="{D42A27DB-BD31-4B8C-83A1-F6EECF244321}">
                <p14:modId xmlns:p14="http://schemas.microsoft.com/office/powerpoint/2010/main" val="3511437726"/>
              </p:ext>
            </p:extLst>
          </p:nvPr>
        </p:nvGraphicFramePr>
        <p:xfrm>
          <a:off x="457200" y="884237"/>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rrowheads="1"/>
          </p:cNvSpPr>
          <p:nvPr/>
        </p:nvSpPr>
        <p:spPr bwMode="auto">
          <a:xfrm>
            <a:off x="609600" y="5257800"/>
            <a:ext cx="8077200" cy="1295400"/>
          </a:xfrm>
          <a:prstGeom prst="roundRect">
            <a:avLst>
              <a:gd name="adj" fmla="val 16667"/>
            </a:avLst>
          </a:prstGeom>
          <a:gradFill rotWithShape="1">
            <a:gsLst>
              <a:gs pos="0">
                <a:srgbClr val="E8E8FA"/>
              </a:gs>
              <a:gs pos="64999">
                <a:srgbClr val="C3C3EF"/>
              </a:gs>
              <a:gs pos="100000">
                <a:srgbClr val="A8A8EA"/>
              </a:gs>
            </a:gsLst>
            <a:lin ang="5400000" scaled="1"/>
          </a:gradFill>
          <a:ln w="9525">
            <a:solidFill>
              <a:srgbClr val="2F2F98"/>
            </a:solidFill>
            <a:round/>
            <a:headEnd/>
            <a:tailEnd/>
          </a:ln>
          <a:effectLst>
            <a:outerShdw dist="20000" dir="5400000" rotWithShape="0">
              <a:srgbClr val="808080">
                <a:alpha val="37999"/>
              </a:srgbClr>
            </a:outerShdw>
          </a:effectLst>
        </p:spPr>
        <p:txBody>
          <a:bodyPr anchor="ctr"/>
          <a:lstStyle/>
          <a:p>
            <a:pPr algn="ctr">
              <a:defRPr/>
            </a:pPr>
            <a:r>
              <a:rPr lang="en-US" sz="2800" b="1" dirty="0">
                <a:solidFill>
                  <a:schemeClr val="dk1"/>
                </a:solidFill>
                <a:latin typeface="+mn-lt"/>
                <a:ea typeface="+mn-ea"/>
                <a:cs typeface="+mn-cs"/>
              </a:rPr>
              <a:t>Based on observing</a:t>
            </a:r>
            <a:r>
              <a:rPr lang="en-US" sz="2800" b="1" dirty="0" smtClean="0">
                <a:solidFill>
                  <a:schemeClr val="dk1"/>
                </a:solidFill>
                <a:latin typeface="+mn-lt"/>
                <a:ea typeface="+mn-ea"/>
                <a:cs typeface="+mn-cs"/>
              </a:rPr>
              <a:t> patterns </a:t>
            </a:r>
            <a:r>
              <a:rPr lang="en-US" sz="2800" b="1" dirty="0">
                <a:solidFill>
                  <a:schemeClr val="dk1"/>
                </a:solidFill>
                <a:latin typeface="+mn-lt"/>
                <a:ea typeface="+mn-ea"/>
                <a:cs typeface="+mn-cs"/>
              </a:rPr>
              <a:t>across time,</a:t>
            </a:r>
            <a:r>
              <a:rPr lang="en-US" sz="2800" b="1" dirty="0" smtClean="0">
                <a:solidFill>
                  <a:schemeClr val="dk1"/>
                </a:solidFill>
                <a:latin typeface="+mn-lt"/>
                <a:ea typeface="+mn-ea"/>
                <a:cs typeface="+mn-cs"/>
              </a:rPr>
              <a:t> we can infer </a:t>
            </a:r>
            <a:r>
              <a:rPr lang="en-US" sz="2800" b="1" dirty="0">
                <a:solidFill>
                  <a:schemeClr val="dk1"/>
                </a:solidFill>
                <a:latin typeface="+mn-lt"/>
                <a:ea typeface="+mn-ea"/>
                <a:cs typeface="+mn-cs"/>
              </a:rPr>
              <a:t>the probable function of</a:t>
            </a:r>
            <a:r>
              <a:rPr lang="en-US" sz="2800" b="1" dirty="0" smtClean="0">
                <a:solidFill>
                  <a:schemeClr val="dk1"/>
                </a:solidFill>
                <a:latin typeface="+mn-lt"/>
                <a:ea typeface="+mn-ea"/>
                <a:cs typeface="+mn-cs"/>
              </a:rPr>
              <a:t> behavior.</a:t>
            </a:r>
            <a:endParaRPr lang="en-US" sz="2800" b="1" dirty="0">
              <a:solidFill>
                <a:schemeClr val="dk1"/>
              </a:solidFill>
              <a:latin typeface="+mn-lt"/>
              <a:ea typeface="+mn-ea"/>
              <a:cs typeface="+mn-cs"/>
            </a:endParaRPr>
          </a:p>
        </p:txBody>
      </p:sp>
      <p:sp>
        <p:nvSpPr>
          <p:cNvPr id="6" name="Rounded Rectangle 5"/>
          <p:cNvSpPr/>
          <p:nvPr/>
        </p:nvSpPr>
        <p:spPr>
          <a:xfrm>
            <a:off x="457200" y="1676400"/>
            <a:ext cx="2667000" cy="4572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cap="small" dirty="0" smtClean="0"/>
              <a:t>Antecedent</a:t>
            </a:r>
            <a:endParaRPr lang="en-US" sz="2800" cap="small" dirty="0"/>
          </a:p>
        </p:txBody>
      </p:sp>
      <p:sp>
        <p:nvSpPr>
          <p:cNvPr id="7" name="Rounded Rectangle 6"/>
          <p:cNvSpPr/>
          <p:nvPr/>
        </p:nvSpPr>
        <p:spPr>
          <a:xfrm>
            <a:off x="3276600" y="1676400"/>
            <a:ext cx="2667000" cy="4572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cap="small" dirty="0" smtClean="0"/>
              <a:t>Behavior</a:t>
            </a:r>
            <a:endParaRPr lang="en-US" sz="2800" cap="small" dirty="0"/>
          </a:p>
        </p:txBody>
      </p:sp>
      <p:sp>
        <p:nvSpPr>
          <p:cNvPr id="8" name="Rounded Rectangle 7"/>
          <p:cNvSpPr/>
          <p:nvPr/>
        </p:nvSpPr>
        <p:spPr>
          <a:xfrm>
            <a:off x="6019800" y="1676400"/>
            <a:ext cx="2667000" cy="4572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cap="small" dirty="0" smtClean="0"/>
              <a:t>Consequence</a:t>
            </a:r>
            <a:endParaRPr lang="en-US" sz="2800" cap="small" dirty="0"/>
          </a:p>
        </p:txBody>
      </p:sp>
      <p:pic>
        <p:nvPicPr>
          <p:cNvPr id="12" name="Picture 11"/>
          <p:cNvPicPr>
            <a:picLocks noChangeAspect="1"/>
          </p:cNvPicPr>
          <p:nvPr/>
        </p:nvPicPr>
        <p:blipFill>
          <a:blip r:embed="rId8"/>
          <a:stretch>
            <a:fillRect/>
          </a:stretch>
        </p:blipFill>
        <p:spPr>
          <a:xfrm>
            <a:off x="0" y="609600"/>
            <a:ext cx="914400" cy="914400"/>
          </a:xfrm>
          <a:prstGeom prst="rect">
            <a:avLst/>
          </a:prstGeom>
        </p:spPr>
      </p:pic>
    </p:spTree>
    <p:extLst>
      <p:ext uri="{BB962C8B-B14F-4D97-AF65-F5344CB8AC3E}">
        <p14:creationId xmlns:p14="http://schemas.microsoft.com/office/powerpoint/2010/main" val="39085781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 name="Group 8"/>
          <p:cNvGrpSpPr/>
          <p:nvPr/>
        </p:nvGrpSpPr>
        <p:grpSpPr>
          <a:xfrm>
            <a:off x="-140380" y="5257800"/>
            <a:ext cx="1588180" cy="1676401"/>
            <a:chOff x="-140380" y="5333999"/>
            <a:chExt cx="1588180" cy="1676401"/>
          </a:xfrm>
        </p:grpSpPr>
        <p:pic>
          <p:nvPicPr>
            <p:cNvPr id="10"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1" name="TextBox 10"/>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smtClean="0">
                  <a:solidFill>
                    <a:srgbClr val="000000"/>
                  </a:solidFill>
                  <a:latin typeface="+mj-lt"/>
                </a:rPr>
                <a:t>V.A</a:t>
              </a:r>
              <a:endParaRPr lang="en-US" b="1" dirty="0">
                <a:solidFill>
                  <a:srgbClr val="000000"/>
                </a:solidFill>
                <a:latin typeface="+mj-lt"/>
              </a:endParaRPr>
            </a:p>
          </p:txBody>
        </p:sp>
      </p:grpSp>
      <p:graphicFrame>
        <p:nvGraphicFramePr>
          <p:cNvPr id="4" name="Diagram 3"/>
          <p:cNvGraphicFramePr/>
          <p:nvPr/>
        </p:nvGraphicFramePr>
        <p:xfrm>
          <a:off x="457200" y="838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a:spLocks noChangeArrowheads="1"/>
          </p:cNvSpPr>
          <p:nvPr/>
        </p:nvSpPr>
        <p:spPr bwMode="auto">
          <a:xfrm>
            <a:off x="609600" y="5029200"/>
            <a:ext cx="8077200" cy="1524000"/>
          </a:xfrm>
          <a:prstGeom prst="roundRect">
            <a:avLst>
              <a:gd name="adj" fmla="val 16667"/>
            </a:avLst>
          </a:prstGeom>
          <a:solidFill>
            <a:schemeClr val="accent5">
              <a:lumMod val="90000"/>
            </a:schemeClr>
          </a:solidFill>
          <a:ln w="9525">
            <a:solidFill>
              <a:srgbClr val="2F2F98"/>
            </a:solidFill>
            <a:round/>
            <a:headEnd/>
            <a:tailEnd/>
          </a:ln>
          <a:effectLst>
            <a:outerShdw dist="20000" dir="5400000" rotWithShape="0">
              <a:srgbClr val="808080">
                <a:alpha val="37999"/>
              </a:srgbClr>
            </a:outerShdw>
          </a:effectLst>
        </p:spPr>
        <p:txBody>
          <a:bodyPr anchor="ctr"/>
          <a:lstStyle/>
          <a:p>
            <a:pPr algn="ctr">
              <a:defRPr/>
            </a:pPr>
            <a:r>
              <a:rPr lang="en-US" sz="2800" b="1" dirty="0" smtClean="0">
                <a:solidFill>
                  <a:schemeClr val="dk1"/>
                </a:solidFill>
                <a:latin typeface="+mn-lt"/>
                <a:ea typeface="+mn-ea"/>
                <a:cs typeface="+mn-cs"/>
              </a:rPr>
              <a:t>We can make simple tweaks to the antecedents, behaviors, and consequences, to prevent, teach, and respond, respectively.</a:t>
            </a:r>
            <a:endParaRPr lang="en-US" sz="2800" b="1" dirty="0">
              <a:solidFill>
                <a:schemeClr val="dk1"/>
              </a:solidFill>
              <a:latin typeface="+mn-lt"/>
              <a:ea typeface="+mn-ea"/>
              <a:cs typeface="+mn-cs"/>
            </a:endParaRPr>
          </a:p>
        </p:txBody>
      </p:sp>
      <p:sp>
        <p:nvSpPr>
          <p:cNvPr id="6" name="Rounded Rectangle 5"/>
          <p:cNvSpPr/>
          <p:nvPr/>
        </p:nvSpPr>
        <p:spPr>
          <a:xfrm>
            <a:off x="457200" y="1676400"/>
            <a:ext cx="2667000" cy="457200"/>
          </a:xfrm>
          <a:prstGeom prst="roundRect">
            <a:avLst/>
          </a:prstGeom>
          <a:solidFill>
            <a:srgbClr val="009999"/>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cap="small" dirty="0" smtClean="0"/>
              <a:t>Antecedent</a:t>
            </a:r>
            <a:endParaRPr lang="en-US" sz="2800" cap="small" dirty="0"/>
          </a:p>
        </p:txBody>
      </p:sp>
      <p:sp>
        <p:nvSpPr>
          <p:cNvPr id="7" name="Rounded Rectangle 6"/>
          <p:cNvSpPr/>
          <p:nvPr/>
        </p:nvSpPr>
        <p:spPr>
          <a:xfrm>
            <a:off x="3276600" y="1676400"/>
            <a:ext cx="2667000" cy="457200"/>
          </a:xfrm>
          <a:prstGeom prst="roundRect">
            <a:avLst/>
          </a:prstGeom>
          <a:solidFill>
            <a:srgbClr val="009999"/>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cap="small" dirty="0" smtClean="0"/>
              <a:t>Behavior</a:t>
            </a:r>
            <a:endParaRPr lang="en-US" sz="2800" cap="small" dirty="0"/>
          </a:p>
        </p:txBody>
      </p:sp>
      <p:sp>
        <p:nvSpPr>
          <p:cNvPr id="8" name="Rounded Rectangle 7"/>
          <p:cNvSpPr/>
          <p:nvPr/>
        </p:nvSpPr>
        <p:spPr>
          <a:xfrm>
            <a:off x="6019800" y="1676400"/>
            <a:ext cx="2667000" cy="457200"/>
          </a:xfrm>
          <a:prstGeom prst="roundRect">
            <a:avLst/>
          </a:prstGeom>
          <a:solidFill>
            <a:srgbClr val="009999"/>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cap="small" dirty="0" smtClean="0"/>
              <a:t>Consequence</a:t>
            </a:r>
            <a:endParaRPr lang="en-US" sz="2800" cap="small" dirty="0"/>
          </a:p>
        </p:txBody>
      </p:sp>
      <p:sp>
        <p:nvSpPr>
          <p:cNvPr id="133122" name="Rectangle 2"/>
          <p:cNvSpPr>
            <a:spLocks noGrp="1" noChangeArrowheads="1"/>
          </p:cNvSpPr>
          <p:nvPr>
            <p:ph type="title"/>
          </p:nvPr>
        </p:nvSpPr>
        <p:spPr>
          <a:xfrm>
            <a:off x="533400" y="76200"/>
            <a:ext cx="8305800" cy="990600"/>
          </a:xfrm>
          <a:solidFill>
            <a:srgbClr val="009999"/>
          </a:solidFill>
          <a:ln cap="flat">
            <a:solidFill>
              <a:srgbClr val="2F2F98"/>
            </a:solidFill>
          </a:ln>
          <a:effectLst>
            <a:outerShdw blurRad="63500" dist="23000" dir="5400000" rotWithShape="0">
              <a:srgbClr val="000000">
                <a:alpha val="34998"/>
              </a:srgbClr>
            </a:outerShdw>
          </a:effectLst>
        </p:spPr>
        <p:txBody>
          <a:bodyPr/>
          <a:lstStyle/>
          <a:p>
            <a:pPr eaLnBrk="1" hangingPunct="1">
              <a:defRPr/>
            </a:pPr>
            <a:r>
              <a:rPr lang="en-US" sz="3600" dirty="0" smtClean="0">
                <a:solidFill>
                  <a:schemeClr val="lt1"/>
                </a:solidFill>
                <a:latin typeface="+mn-lt"/>
                <a:ea typeface="+mj-ea"/>
                <a:cs typeface="+mj-cs"/>
              </a:rPr>
              <a:t>By understanding function, we can  intervene more effectively.</a:t>
            </a:r>
          </a:p>
        </p:txBody>
      </p:sp>
      <p:pic>
        <p:nvPicPr>
          <p:cNvPr id="12" name="Picture 11"/>
          <p:cNvPicPr>
            <a:picLocks noChangeAspect="1"/>
          </p:cNvPicPr>
          <p:nvPr/>
        </p:nvPicPr>
        <p:blipFill>
          <a:blip r:embed="rId8"/>
          <a:stretch>
            <a:fillRect/>
          </a:stretch>
        </p:blipFill>
        <p:spPr>
          <a:xfrm>
            <a:off x="0" y="609600"/>
            <a:ext cx="914400" cy="914400"/>
          </a:xfrm>
          <a:prstGeom prst="rect">
            <a:avLst/>
          </a:prstGeom>
        </p:spPr>
      </p:pic>
    </p:spTree>
    <p:extLst>
      <p:ext uri="{BB962C8B-B14F-4D97-AF65-F5344CB8AC3E}">
        <p14:creationId xmlns:p14="http://schemas.microsoft.com/office/powerpoint/2010/main" val="25674453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152400"/>
            <a:ext cx="8229600" cy="1143000"/>
          </a:xfrm>
          <a:solidFill>
            <a:srgbClr val="008000"/>
          </a:solidFill>
        </p:spPr>
        <p:txBody>
          <a:bodyPr/>
          <a:lstStyle/>
          <a:p>
            <a:pPr eaLnBrk="1" hangingPunct="1"/>
            <a:r>
              <a:rPr lang="en-US" b="1" dirty="0">
                <a:solidFill>
                  <a:schemeClr val="bg1"/>
                </a:solidFill>
              </a:rPr>
              <a:t>Why is function important?</a:t>
            </a:r>
          </a:p>
        </p:txBody>
      </p:sp>
      <p:sp>
        <p:nvSpPr>
          <p:cNvPr id="88067" name="Rectangle 3"/>
          <p:cNvSpPr>
            <a:spLocks noGrp="1" noChangeArrowheads="1"/>
          </p:cNvSpPr>
          <p:nvPr>
            <p:ph type="body" idx="1"/>
          </p:nvPr>
        </p:nvSpPr>
        <p:spPr>
          <a:xfrm>
            <a:off x="685800" y="1219200"/>
            <a:ext cx="7772400" cy="4648200"/>
          </a:xfrm>
        </p:spPr>
        <p:txBody>
          <a:bodyPr/>
          <a:lstStyle/>
          <a:p>
            <a:pPr eaLnBrk="1" hangingPunct="1"/>
            <a:r>
              <a:rPr lang="en-US" dirty="0" smtClean="0"/>
              <a:t>Function-based </a:t>
            </a:r>
            <a:r>
              <a:rPr lang="en-US" dirty="0"/>
              <a:t>behavior support plans are not only effective, they are </a:t>
            </a:r>
            <a:r>
              <a:rPr lang="en-US" i="1" dirty="0"/>
              <a:t>more</a:t>
            </a:r>
            <a:r>
              <a:rPr lang="en-US" dirty="0"/>
              <a:t> effective than similarly intensive and individualized plans that are not </a:t>
            </a:r>
            <a:r>
              <a:rPr lang="en-US" dirty="0" smtClean="0"/>
              <a:t>function-based </a:t>
            </a:r>
            <a:r>
              <a:rPr lang="en-US" dirty="0"/>
              <a:t>(e.g., Ingram, Palmer, &amp; Sugai, 2005).</a:t>
            </a:r>
          </a:p>
        </p:txBody>
      </p:sp>
      <p:sp>
        <p:nvSpPr>
          <p:cNvPr id="926724" name="Text Box 4"/>
          <p:cNvSpPr txBox="1">
            <a:spLocks noChangeArrowheads="1"/>
          </p:cNvSpPr>
          <p:nvPr/>
        </p:nvSpPr>
        <p:spPr bwMode="auto">
          <a:xfrm>
            <a:off x="381000" y="4572000"/>
            <a:ext cx="5715000" cy="641350"/>
          </a:xfrm>
          <a:prstGeom prst="rect">
            <a:avLst/>
          </a:prstGeom>
          <a:solidFill>
            <a:srgbClr val="008000">
              <a:alpha val="25000"/>
            </a:srgbClr>
          </a:solidFill>
          <a:ln w="9525">
            <a:noFill/>
            <a:miter lim="800000"/>
            <a:headEnd/>
            <a:tailEnd/>
          </a:ln>
        </p:spPr>
        <p:txBody>
          <a:bodyPr>
            <a:prstTxWarp prst="textNoShape">
              <a:avLst/>
            </a:prstTxWarp>
            <a:spAutoFit/>
          </a:bodyPr>
          <a:lstStyle/>
          <a:p>
            <a:pPr algn="ctr">
              <a:spcBef>
                <a:spcPct val="50000"/>
              </a:spcBef>
            </a:pPr>
            <a:r>
              <a:rPr lang="en-US" sz="3600" b="1" dirty="0"/>
              <a:t>What did you say?</a:t>
            </a:r>
          </a:p>
        </p:txBody>
      </p:sp>
      <p:sp>
        <p:nvSpPr>
          <p:cNvPr id="926725" name="Text Box 5"/>
          <p:cNvSpPr txBox="1">
            <a:spLocks noChangeArrowheads="1"/>
          </p:cNvSpPr>
          <p:nvPr/>
        </p:nvSpPr>
        <p:spPr bwMode="auto">
          <a:xfrm>
            <a:off x="1828800" y="5410200"/>
            <a:ext cx="5715000" cy="641350"/>
          </a:xfrm>
          <a:prstGeom prst="rect">
            <a:avLst/>
          </a:prstGeom>
          <a:solidFill>
            <a:srgbClr val="008000">
              <a:alpha val="25000"/>
            </a:srgbClr>
          </a:solidFill>
          <a:ln w="9525">
            <a:noFill/>
            <a:miter lim="800000"/>
            <a:headEnd/>
            <a:tailEnd/>
          </a:ln>
        </p:spPr>
        <p:txBody>
          <a:bodyPr>
            <a:prstTxWarp prst="textNoShape">
              <a:avLst/>
            </a:prstTxWarp>
            <a:spAutoFit/>
          </a:bodyPr>
          <a:lstStyle/>
          <a:p>
            <a:pPr algn="ctr">
              <a:spcBef>
                <a:spcPct val="50000"/>
              </a:spcBef>
            </a:pPr>
            <a:r>
              <a:rPr lang="en-US" sz="3600" b="1" dirty="0"/>
              <a:t>Show you the data?</a:t>
            </a:r>
          </a:p>
        </p:txBody>
      </p:sp>
      <p:sp>
        <p:nvSpPr>
          <p:cNvPr id="926726" name="Text Box 6"/>
          <p:cNvSpPr txBox="1">
            <a:spLocks noChangeArrowheads="1"/>
          </p:cNvSpPr>
          <p:nvPr/>
        </p:nvSpPr>
        <p:spPr bwMode="auto">
          <a:xfrm>
            <a:off x="3429000" y="6216650"/>
            <a:ext cx="5715000" cy="641350"/>
          </a:xfrm>
          <a:prstGeom prst="rect">
            <a:avLst/>
          </a:prstGeom>
          <a:solidFill>
            <a:srgbClr val="008000">
              <a:alpha val="25000"/>
            </a:srgbClr>
          </a:solidFill>
          <a:ln w="9525">
            <a:noFill/>
            <a:miter lim="800000"/>
            <a:headEnd/>
            <a:tailEnd/>
          </a:ln>
        </p:spPr>
        <p:txBody>
          <a:bodyPr>
            <a:prstTxWarp prst="textNoShape">
              <a:avLst/>
            </a:prstTxWarp>
            <a:spAutoFit/>
          </a:bodyPr>
          <a:lstStyle/>
          <a:p>
            <a:pPr algn="ctr">
              <a:spcBef>
                <a:spcPct val="50000"/>
              </a:spcBef>
            </a:pPr>
            <a:r>
              <a:rPr lang="en-US" sz="3600" b="1" dirty="0"/>
              <a:t>Well…since you asked</a:t>
            </a:r>
          </a:p>
        </p:txBody>
      </p:sp>
      <p:pic>
        <p:nvPicPr>
          <p:cNvPr id="926727" name="Picture 7" descr="MCj03349760000[1]"/>
          <p:cNvPicPr>
            <a:picLocks noChangeAspect="1" noChangeArrowheads="1"/>
          </p:cNvPicPr>
          <p:nvPr/>
        </p:nvPicPr>
        <p:blipFill>
          <a:blip r:embed="rId2"/>
          <a:srcRect/>
          <a:stretch>
            <a:fillRect/>
          </a:stretch>
        </p:blipFill>
        <p:spPr bwMode="auto">
          <a:xfrm>
            <a:off x="0" y="4419600"/>
            <a:ext cx="914400" cy="852488"/>
          </a:xfrm>
          <a:prstGeom prst="rect">
            <a:avLst/>
          </a:prstGeom>
          <a:noFill/>
          <a:ln w="9525">
            <a:noFill/>
            <a:miter lim="800000"/>
            <a:headEnd/>
            <a:tailEnd/>
          </a:ln>
        </p:spPr>
      </p:pic>
      <p:pic>
        <p:nvPicPr>
          <p:cNvPr id="8" name="Picture 7"/>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30648805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26724"/>
                                        </p:tgtEl>
                                        <p:attrNameLst>
                                          <p:attrName>style.visibility</p:attrName>
                                        </p:attrNameLst>
                                      </p:cBhvr>
                                      <p:to>
                                        <p:strVal val="visible"/>
                                      </p:to>
                                    </p:set>
                                    <p:animEffect transition="in" filter="slide(fromLeft)">
                                      <p:cBhvr>
                                        <p:cTn id="7" dur="500"/>
                                        <p:tgtEl>
                                          <p:spTgt spid="926724"/>
                                        </p:tgtEl>
                                      </p:cBhvr>
                                    </p:animEffect>
                                  </p:childTnLst>
                                </p:cTn>
                              </p:par>
                              <p:par>
                                <p:cTn id="8" presetID="1" presetClass="entr" presetSubtype="0" fill="hold" nodeType="withEffect">
                                  <p:stCondLst>
                                    <p:cond delay="0"/>
                                  </p:stCondLst>
                                  <p:childTnLst>
                                    <p:set>
                                      <p:cBhvr>
                                        <p:cTn id="9" dur="1" fill="hold">
                                          <p:stCondLst>
                                            <p:cond delay="0"/>
                                          </p:stCondLst>
                                        </p:cTn>
                                        <p:tgtEl>
                                          <p:spTgt spid="926727"/>
                                        </p:tgtEl>
                                        <p:attrNameLst>
                                          <p:attrName>style.visibility</p:attrName>
                                        </p:attrNameLst>
                                      </p:cBhvr>
                                      <p:to>
                                        <p:strVal val="visible"/>
                                      </p:to>
                                    </p:set>
                                  </p:childTnLst>
                                </p:cTn>
                              </p:par>
                            </p:childTnLst>
                          </p:cTn>
                        </p:par>
                        <p:par>
                          <p:cTn id="10" fill="hold">
                            <p:stCondLst>
                              <p:cond delay="500"/>
                            </p:stCondLst>
                            <p:childTnLst>
                              <p:par>
                                <p:cTn id="11" presetID="12" presetClass="entr" presetSubtype="1" fill="hold" grpId="0" nodeType="afterEffect">
                                  <p:stCondLst>
                                    <p:cond delay="0"/>
                                  </p:stCondLst>
                                  <p:childTnLst>
                                    <p:set>
                                      <p:cBhvr>
                                        <p:cTn id="12" dur="1" fill="hold">
                                          <p:stCondLst>
                                            <p:cond delay="0"/>
                                          </p:stCondLst>
                                        </p:cTn>
                                        <p:tgtEl>
                                          <p:spTgt spid="926725"/>
                                        </p:tgtEl>
                                        <p:attrNameLst>
                                          <p:attrName>style.visibility</p:attrName>
                                        </p:attrNameLst>
                                      </p:cBhvr>
                                      <p:to>
                                        <p:strVal val="visible"/>
                                      </p:to>
                                    </p:set>
                                    <p:animEffect transition="in" filter="slide(fromTop)">
                                      <p:cBhvr>
                                        <p:cTn id="13" dur="1000"/>
                                        <p:tgtEl>
                                          <p:spTgt spid="926725"/>
                                        </p:tgtEl>
                                      </p:cBhvr>
                                    </p:animEffect>
                                  </p:childTnLst>
                                </p:cTn>
                              </p:par>
                            </p:childTnLst>
                          </p:cTn>
                        </p:par>
                        <p:par>
                          <p:cTn id="14" fill="hold">
                            <p:stCondLst>
                              <p:cond delay="1500"/>
                            </p:stCondLst>
                            <p:childTnLst>
                              <p:par>
                                <p:cTn id="15" presetID="12" presetClass="entr" presetSubtype="1" fill="hold" grpId="0" nodeType="afterEffect">
                                  <p:stCondLst>
                                    <p:cond delay="0"/>
                                  </p:stCondLst>
                                  <p:childTnLst>
                                    <p:set>
                                      <p:cBhvr>
                                        <p:cTn id="16" dur="1" fill="hold">
                                          <p:stCondLst>
                                            <p:cond delay="0"/>
                                          </p:stCondLst>
                                        </p:cTn>
                                        <p:tgtEl>
                                          <p:spTgt spid="926726"/>
                                        </p:tgtEl>
                                        <p:attrNameLst>
                                          <p:attrName>style.visibility</p:attrName>
                                        </p:attrNameLst>
                                      </p:cBhvr>
                                      <p:to>
                                        <p:strVal val="visible"/>
                                      </p:to>
                                    </p:set>
                                    <p:animEffect transition="in" filter="slide(fromTop)">
                                      <p:cBhvr>
                                        <p:cTn id="17" dur="1000"/>
                                        <p:tgtEl>
                                          <p:spTgt spid="926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24" grpId="0" animBg="1"/>
      <p:bldP spid="926725" grpId="0" animBg="1"/>
      <p:bldP spid="926726" grpId="0" animBg="1"/>
    </p:bld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9090" name="Object 2"/>
          <p:cNvGraphicFramePr>
            <a:graphicFrameLocks noChangeAspect="1"/>
          </p:cNvGraphicFramePr>
          <p:nvPr/>
        </p:nvGraphicFramePr>
        <p:xfrm>
          <a:off x="0" y="268288"/>
          <a:ext cx="8134350" cy="5743575"/>
        </p:xfrm>
        <a:graphic>
          <a:graphicData uri="http://schemas.openxmlformats.org/presentationml/2006/ole">
            <mc:AlternateContent xmlns:mc="http://schemas.openxmlformats.org/markup-compatibility/2006">
              <mc:Choice xmlns:v="urn:schemas-microsoft-com:vml" Requires="v">
                <p:oleObj spid="_x0000_s241714" name="Worksheet" r:id="rId5" imgW="8572500" imgH="6045200" progId="Excel.Sheet.8">
                  <p:embed/>
                </p:oleObj>
              </mc:Choice>
              <mc:Fallback>
                <p:oleObj name="Worksheet" r:id="rId5" imgW="8572500" imgH="60452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8288"/>
                        <a:ext cx="8134350" cy="5743575"/>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EAEAEA">
                                  <a:alpha val="74997"/>
                                </a:srgbClr>
                              </a:outerShdw>
                            </a:effectLst>
                          </a14:hiddenEffects>
                        </a:ext>
                      </a:extLst>
                    </p:spPr>
                  </p:pic>
                </p:oleObj>
              </mc:Fallback>
            </mc:AlternateContent>
          </a:graphicData>
        </a:graphic>
      </p:graphicFrame>
      <p:sp>
        <p:nvSpPr>
          <p:cNvPr id="927747" name="Line 3"/>
          <p:cNvSpPr>
            <a:spLocks noChangeShapeType="1"/>
          </p:cNvSpPr>
          <p:nvPr/>
        </p:nvSpPr>
        <p:spPr bwMode="auto">
          <a:xfrm flipV="1">
            <a:off x="1143000" y="2438400"/>
            <a:ext cx="2286000" cy="762000"/>
          </a:xfrm>
          <a:prstGeom prst="line">
            <a:avLst/>
          </a:prstGeom>
          <a:noFill/>
          <a:ln w="38100">
            <a:solidFill>
              <a:srgbClr val="FF0000"/>
            </a:solidFill>
            <a:round/>
            <a:headEnd/>
            <a:tailEnd type="triangle" w="med" len="med"/>
          </a:ln>
        </p:spPr>
        <p:txBody>
          <a:bodyPr>
            <a:prstTxWarp prst="textNoShape">
              <a:avLst/>
            </a:prstTxWarp>
          </a:bodyPr>
          <a:lstStyle/>
          <a:p>
            <a:endParaRPr lang="en-US" dirty="0"/>
          </a:p>
        </p:txBody>
      </p:sp>
      <p:sp>
        <p:nvSpPr>
          <p:cNvPr id="927748" name="Line 4"/>
          <p:cNvSpPr>
            <a:spLocks noChangeShapeType="1"/>
          </p:cNvSpPr>
          <p:nvPr/>
        </p:nvSpPr>
        <p:spPr bwMode="auto">
          <a:xfrm flipV="1">
            <a:off x="3352800" y="3124200"/>
            <a:ext cx="1447800" cy="990600"/>
          </a:xfrm>
          <a:prstGeom prst="line">
            <a:avLst/>
          </a:prstGeom>
          <a:noFill/>
          <a:ln w="38100">
            <a:solidFill>
              <a:srgbClr val="FFFF00"/>
            </a:solidFill>
            <a:round/>
            <a:headEnd/>
            <a:tailEnd type="triangle" w="med" len="med"/>
          </a:ln>
        </p:spPr>
        <p:txBody>
          <a:bodyPr>
            <a:prstTxWarp prst="textNoShape">
              <a:avLst/>
            </a:prstTxWarp>
          </a:bodyPr>
          <a:lstStyle/>
          <a:p>
            <a:endParaRPr lang="en-US" dirty="0"/>
          </a:p>
        </p:txBody>
      </p:sp>
      <p:sp>
        <p:nvSpPr>
          <p:cNvPr id="927749" name="Line 5"/>
          <p:cNvSpPr>
            <a:spLocks noChangeShapeType="1"/>
          </p:cNvSpPr>
          <p:nvPr/>
        </p:nvSpPr>
        <p:spPr bwMode="auto">
          <a:xfrm>
            <a:off x="4876800" y="4343400"/>
            <a:ext cx="1295400" cy="228600"/>
          </a:xfrm>
          <a:prstGeom prst="line">
            <a:avLst/>
          </a:prstGeom>
          <a:noFill/>
          <a:ln w="38100">
            <a:solidFill>
              <a:srgbClr val="00FF00"/>
            </a:solidFill>
            <a:round/>
            <a:headEnd/>
            <a:tailEnd type="triangle" w="med" len="med"/>
          </a:ln>
        </p:spPr>
        <p:txBody>
          <a:bodyPr>
            <a:prstTxWarp prst="textNoShape">
              <a:avLst/>
            </a:prstTxWarp>
          </a:bodyPr>
          <a:lstStyle/>
          <a:p>
            <a:endParaRPr lang="en-US" dirty="0"/>
          </a:p>
        </p:txBody>
      </p:sp>
      <p:sp>
        <p:nvSpPr>
          <p:cNvPr id="927750" name="Line 6"/>
          <p:cNvSpPr>
            <a:spLocks noChangeShapeType="1"/>
          </p:cNvSpPr>
          <p:nvPr/>
        </p:nvSpPr>
        <p:spPr bwMode="auto">
          <a:xfrm>
            <a:off x="6934200" y="4572000"/>
            <a:ext cx="762000" cy="0"/>
          </a:xfrm>
          <a:prstGeom prst="line">
            <a:avLst/>
          </a:prstGeom>
          <a:noFill/>
          <a:ln w="38100">
            <a:solidFill>
              <a:srgbClr val="00FF00"/>
            </a:solidFill>
            <a:round/>
            <a:headEnd/>
            <a:tailEnd/>
          </a:ln>
        </p:spPr>
        <p:txBody>
          <a:bodyPr>
            <a:prstTxWarp prst="textNoShape">
              <a:avLst/>
            </a:prstTxWarp>
          </a:bodyPr>
          <a:lstStyle/>
          <a:p>
            <a:endParaRPr lang="en-US" dirty="0"/>
          </a:p>
        </p:txBody>
      </p:sp>
      <p:sp>
        <p:nvSpPr>
          <p:cNvPr id="927751" name="Line 7"/>
          <p:cNvSpPr>
            <a:spLocks noChangeShapeType="1"/>
          </p:cNvSpPr>
          <p:nvPr/>
        </p:nvSpPr>
        <p:spPr bwMode="auto">
          <a:xfrm flipV="1">
            <a:off x="6172200" y="2895600"/>
            <a:ext cx="762000" cy="0"/>
          </a:xfrm>
          <a:prstGeom prst="line">
            <a:avLst/>
          </a:prstGeom>
          <a:noFill/>
          <a:ln w="38100">
            <a:solidFill>
              <a:srgbClr val="FFFF00"/>
            </a:solidFill>
            <a:round/>
            <a:headEnd/>
            <a:tailEnd/>
          </a:ln>
        </p:spPr>
        <p:txBody>
          <a:bodyPr>
            <a:prstTxWarp prst="textNoShape">
              <a:avLst/>
            </a:prstTxWarp>
          </a:bodyPr>
          <a:lstStyle/>
          <a:p>
            <a:endParaRPr lang="en-US" dirty="0"/>
          </a:p>
        </p:txBody>
      </p:sp>
      <p:sp>
        <p:nvSpPr>
          <p:cNvPr id="89096" name="Text Box 8"/>
          <p:cNvSpPr txBox="1">
            <a:spLocks noChangeArrowheads="1"/>
          </p:cNvSpPr>
          <p:nvPr/>
        </p:nvSpPr>
        <p:spPr bwMode="auto">
          <a:xfrm>
            <a:off x="3810000" y="6482318"/>
            <a:ext cx="3581400" cy="36933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smtClean="0"/>
              <a:t>(Ingram</a:t>
            </a:r>
            <a:r>
              <a:rPr lang="en-US" dirty="0"/>
              <a:t>, Palmer, &amp; </a:t>
            </a:r>
            <a:r>
              <a:rPr lang="en-US" dirty="0" err="1"/>
              <a:t>Sugai</a:t>
            </a:r>
            <a:r>
              <a:rPr lang="en-US" dirty="0"/>
              <a:t>, 2005)</a:t>
            </a:r>
          </a:p>
        </p:txBody>
      </p:sp>
      <p:pic>
        <p:nvPicPr>
          <p:cNvPr id="9" name="Picture 8"/>
          <p:cNvPicPr>
            <a:picLocks noChangeAspect="1"/>
          </p:cNvPicPr>
          <p:nvPr/>
        </p:nvPicPr>
        <p:blipFill>
          <a:blip r:embed="rId7"/>
          <a:stretch>
            <a:fillRect/>
          </a:stretch>
        </p:blipFill>
        <p:spPr>
          <a:xfrm>
            <a:off x="0" y="19858"/>
            <a:ext cx="914400" cy="914400"/>
          </a:xfrm>
          <a:prstGeom prst="rect">
            <a:avLst/>
          </a:prstGeom>
        </p:spPr>
      </p:pic>
    </p:spTree>
    <p:extLst>
      <p:ext uri="{BB962C8B-B14F-4D97-AF65-F5344CB8AC3E}">
        <p14:creationId xmlns:p14="http://schemas.microsoft.com/office/powerpoint/2010/main" val="18456101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77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77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77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77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7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747" grpId="0" animBg="1"/>
      <p:bldP spid="927748" grpId="0" animBg="1"/>
      <p:bldP spid="927749" grpId="0" animBg="1"/>
      <p:bldP spid="927750" grpId="0" animBg="1"/>
      <p:bldP spid="927751"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lstStyle/>
          <a:p>
            <a:pPr algn="ctr">
              <a:defRPr/>
            </a:pPr>
            <a:r>
              <a:rPr lang="en-US" sz="4400" i="1"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rPr>
              <a:t>If your proactive strategies fail…</a:t>
            </a:r>
          </a:p>
          <a:p>
            <a:pPr algn="ctr">
              <a:defRPr/>
            </a:pPr>
            <a:endParaRPr lang="en-US" sz="5700"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endParaRPr>
          </a:p>
          <a:p>
            <a:pPr algn="ctr">
              <a:defRPr/>
            </a:pPr>
            <a:r>
              <a:rPr lang="en-US" sz="5700"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rPr>
              <a:t>Understanding Escalation and De-escalation</a:t>
            </a:r>
            <a:endPar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endParaRPr>
          </a:p>
        </p:txBody>
      </p:sp>
      <p:grpSp>
        <p:nvGrpSpPr>
          <p:cNvPr id="3" name="Group 2"/>
          <p:cNvGrpSpPr/>
          <p:nvPr/>
        </p:nvGrpSpPr>
        <p:grpSpPr>
          <a:xfrm>
            <a:off x="-140380" y="5257800"/>
            <a:ext cx="1588180" cy="1676401"/>
            <a:chOff x="-140380" y="5333999"/>
            <a:chExt cx="1588180" cy="1676401"/>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5" name="TextBox 4"/>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smtClean="0">
                  <a:solidFill>
                    <a:srgbClr val="000000"/>
                  </a:solidFill>
                  <a:latin typeface="+mj-lt"/>
                </a:rPr>
                <a:t>V.B</a:t>
              </a:r>
              <a:endParaRPr lang="en-US" b="1" dirty="0">
                <a:solidFill>
                  <a:srgbClr val="000000"/>
                </a:solidFill>
                <a:latin typeface="+mj-lt"/>
              </a:endParaRPr>
            </a:p>
          </p:txBody>
        </p:sp>
      </p:grpSp>
      <p:pic>
        <p:nvPicPr>
          <p:cNvPr id="6" name="Picture 5"/>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3869122126"/>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pSp>
        <p:nvGrpSpPr>
          <p:cNvPr id="6" name="Group 5"/>
          <p:cNvGrpSpPr/>
          <p:nvPr/>
        </p:nvGrpSpPr>
        <p:grpSpPr>
          <a:xfrm>
            <a:off x="-140380" y="5257800"/>
            <a:ext cx="1588180" cy="1676401"/>
            <a:chOff x="-140380" y="5333999"/>
            <a:chExt cx="1588180" cy="1676401"/>
          </a:xfrm>
        </p:grpSpPr>
        <p:pic>
          <p:nvPicPr>
            <p:cNvPr id="7"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8" name="TextBox 7"/>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smtClean="0">
                  <a:solidFill>
                    <a:srgbClr val="000000"/>
                  </a:solidFill>
                  <a:latin typeface="+mj-lt"/>
                </a:rPr>
                <a:t>V.B</a:t>
              </a:r>
              <a:endParaRPr lang="en-US" b="1" dirty="0">
                <a:solidFill>
                  <a:srgbClr val="000000"/>
                </a:solidFill>
                <a:latin typeface="+mj-lt"/>
              </a:endParaRPr>
            </a:p>
          </p:txBody>
        </p:sp>
      </p:grpSp>
      <p:sp>
        <p:nvSpPr>
          <p:cNvPr id="103426" name="Rectangle 2"/>
          <p:cNvSpPr>
            <a:spLocks noGrp="1" noChangeArrowheads="1"/>
          </p:cNvSpPr>
          <p:nvPr>
            <p:ph type="title"/>
          </p:nvPr>
        </p:nvSpPr>
        <p:spPr>
          <a:xfrm>
            <a:off x="762000" y="228600"/>
            <a:ext cx="7772400" cy="1143000"/>
          </a:xfrm>
          <a:solidFill>
            <a:srgbClr val="008000"/>
          </a:solidFill>
        </p:spPr>
        <p:txBody>
          <a:bodyPr/>
          <a:lstStyle/>
          <a:p>
            <a:pPr eaLnBrk="1" hangingPunct="1"/>
            <a:r>
              <a:rPr lang="en-US" sz="5400" dirty="0">
                <a:solidFill>
                  <a:srgbClr val="FFFFFF"/>
                </a:solidFill>
              </a:rPr>
              <a:t>ASSUMPTIONS</a:t>
            </a:r>
          </a:p>
        </p:txBody>
      </p:sp>
      <p:sp>
        <p:nvSpPr>
          <p:cNvPr id="828419" name="Rectangle 3"/>
          <p:cNvSpPr>
            <a:spLocks noGrp="1" noChangeArrowheads="1"/>
          </p:cNvSpPr>
          <p:nvPr>
            <p:ph type="body" idx="1"/>
          </p:nvPr>
        </p:nvSpPr>
        <p:spPr>
          <a:xfrm>
            <a:off x="685800" y="1600200"/>
            <a:ext cx="7772400" cy="4114800"/>
          </a:xfrm>
        </p:spPr>
        <p:txBody>
          <a:bodyPr/>
          <a:lstStyle/>
          <a:p>
            <a:pPr eaLnBrk="1" hangingPunct="1"/>
            <a:r>
              <a:rPr lang="en-US" dirty="0"/>
              <a:t>Behavior is </a:t>
            </a:r>
            <a:r>
              <a:rPr lang="en-US" dirty="0">
                <a:solidFill>
                  <a:srgbClr val="008000"/>
                </a:solidFill>
              </a:rPr>
              <a:t>learned </a:t>
            </a:r>
            <a:r>
              <a:rPr lang="en-US" dirty="0"/>
              <a:t>(function).</a:t>
            </a:r>
          </a:p>
          <a:p>
            <a:pPr eaLnBrk="1" hangingPunct="1"/>
            <a:endParaRPr lang="en-US" sz="1100" dirty="0"/>
          </a:p>
          <a:p>
            <a:pPr eaLnBrk="1" hangingPunct="1"/>
            <a:r>
              <a:rPr lang="en-US" dirty="0"/>
              <a:t>Behavior is </a:t>
            </a:r>
            <a:r>
              <a:rPr lang="en-US" dirty="0">
                <a:solidFill>
                  <a:srgbClr val="008000"/>
                </a:solidFill>
              </a:rPr>
              <a:t>lawful </a:t>
            </a:r>
            <a:r>
              <a:rPr lang="en-US" dirty="0"/>
              <a:t>(function).</a:t>
            </a:r>
          </a:p>
          <a:p>
            <a:pPr eaLnBrk="1" hangingPunct="1"/>
            <a:endParaRPr lang="en-US" sz="1100" dirty="0"/>
          </a:p>
          <a:p>
            <a:pPr eaLnBrk="1" hangingPunct="1"/>
            <a:r>
              <a:rPr lang="en-US" dirty="0"/>
              <a:t>Behavior is escalated through </a:t>
            </a:r>
            <a:r>
              <a:rPr lang="en-US" dirty="0">
                <a:solidFill>
                  <a:srgbClr val="008000"/>
                </a:solidFill>
              </a:rPr>
              <a:t>successive</a:t>
            </a:r>
            <a:r>
              <a:rPr lang="en-US" dirty="0">
                <a:solidFill>
                  <a:schemeClr val="hlink"/>
                </a:solidFill>
              </a:rPr>
              <a:t> </a:t>
            </a:r>
            <a:r>
              <a:rPr lang="en-US" dirty="0">
                <a:solidFill>
                  <a:srgbClr val="008000"/>
                </a:solidFill>
              </a:rPr>
              <a:t>interactions </a:t>
            </a:r>
            <a:r>
              <a:rPr lang="en-US" dirty="0"/>
              <a:t>(practice).</a:t>
            </a:r>
          </a:p>
          <a:p>
            <a:pPr eaLnBrk="1" hangingPunct="1"/>
            <a:endParaRPr lang="en-US" sz="1100" dirty="0"/>
          </a:p>
          <a:p>
            <a:pPr eaLnBrk="1" hangingPunct="1"/>
            <a:r>
              <a:rPr lang="en-US" dirty="0"/>
              <a:t>Behavior can be changed through an </a:t>
            </a:r>
            <a:r>
              <a:rPr lang="en-US" dirty="0">
                <a:solidFill>
                  <a:srgbClr val="008000"/>
                </a:solidFill>
              </a:rPr>
              <a:t>instructional approach</a:t>
            </a:r>
            <a:r>
              <a:rPr lang="en-US" dirty="0"/>
              <a:t>.</a:t>
            </a:r>
          </a:p>
        </p:txBody>
      </p:sp>
      <p:sp>
        <p:nvSpPr>
          <p:cNvPr id="5" name="Text Box 47"/>
          <p:cNvSpPr txBox="1">
            <a:spLocks noChangeArrowheads="1"/>
          </p:cNvSpPr>
          <p:nvPr/>
        </p:nvSpPr>
        <p:spPr bwMode="auto">
          <a:xfrm>
            <a:off x="7010400" y="6397823"/>
            <a:ext cx="2057400" cy="307777"/>
          </a:xfrm>
          <a:prstGeom prst="rect">
            <a:avLst/>
          </a:prstGeom>
          <a:solidFill>
            <a:srgbClr val="008000"/>
          </a:solidFill>
          <a:ln w="9525">
            <a:solidFill>
              <a:srgbClr val="008000"/>
            </a:solidFill>
            <a:miter lim="800000"/>
            <a:headEnd/>
            <a:tailEnd/>
          </a:ln>
        </p:spPr>
        <p:txBody>
          <a:bodyPr wrap="square">
            <a:prstTxWarp prst="textNoShape">
              <a:avLst/>
            </a:prstTxWarp>
            <a:spAutoFit/>
          </a:bodyPr>
          <a:lstStyle/>
          <a:p>
            <a:pPr algn="r">
              <a:spcBef>
                <a:spcPct val="50000"/>
              </a:spcBef>
            </a:pPr>
            <a:r>
              <a:rPr lang="en-US" sz="1400" dirty="0">
                <a:solidFill>
                  <a:schemeClr val="bg1"/>
                </a:solidFill>
              </a:rPr>
              <a:t>(Colvin &amp; Sugai, 1989)</a:t>
            </a:r>
          </a:p>
        </p:txBody>
      </p:sp>
      <p:pic>
        <p:nvPicPr>
          <p:cNvPr id="9" name="Picture 8"/>
          <p:cNvPicPr>
            <a:picLocks noChangeAspect="1"/>
          </p:cNvPicPr>
          <p:nvPr/>
        </p:nvPicPr>
        <p:blipFill>
          <a:blip r:embed="rId3"/>
          <a:stretch>
            <a:fillRect/>
          </a:stretch>
        </p:blipFill>
        <p:spPr>
          <a:xfrm>
            <a:off x="457200" y="762000"/>
            <a:ext cx="914400" cy="914400"/>
          </a:xfrm>
          <a:prstGeom prst="rect">
            <a:avLst/>
          </a:prstGeom>
        </p:spPr>
      </p:pic>
    </p:spTree>
    <p:extLst>
      <p:ext uri="{BB962C8B-B14F-4D97-AF65-F5344CB8AC3E}">
        <p14:creationId xmlns:p14="http://schemas.microsoft.com/office/powerpoint/2010/main" val="3934875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8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84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284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284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419"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pSp>
        <p:nvGrpSpPr>
          <p:cNvPr id="6" name="Group 5"/>
          <p:cNvGrpSpPr/>
          <p:nvPr/>
        </p:nvGrpSpPr>
        <p:grpSpPr>
          <a:xfrm>
            <a:off x="-140380" y="5257800"/>
            <a:ext cx="1588180" cy="1676401"/>
            <a:chOff x="-140380" y="5333999"/>
            <a:chExt cx="1588180" cy="1676401"/>
          </a:xfrm>
        </p:grpSpPr>
        <p:pic>
          <p:nvPicPr>
            <p:cNvPr id="7"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8" name="TextBox 7"/>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smtClean="0">
                  <a:solidFill>
                    <a:srgbClr val="000000"/>
                  </a:solidFill>
                  <a:latin typeface="+mj-lt"/>
                </a:rPr>
                <a:t>V.B</a:t>
              </a:r>
              <a:endParaRPr lang="en-US" b="1" dirty="0">
                <a:solidFill>
                  <a:srgbClr val="000000"/>
                </a:solidFill>
                <a:latin typeface="+mj-lt"/>
              </a:endParaRPr>
            </a:p>
          </p:txBody>
        </p:sp>
      </p:grpSp>
      <p:sp>
        <p:nvSpPr>
          <p:cNvPr id="105474" name="Rectangle 2"/>
          <p:cNvSpPr>
            <a:spLocks noGrp="1" noChangeArrowheads="1"/>
          </p:cNvSpPr>
          <p:nvPr>
            <p:ph type="title"/>
          </p:nvPr>
        </p:nvSpPr>
        <p:spPr>
          <a:solidFill>
            <a:srgbClr val="008000"/>
          </a:solidFill>
        </p:spPr>
        <p:txBody>
          <a:bodyPr/>
          <a:lstStyle/>
          <a:p>
            <a:pPr eaLnBrk="1" hangingPunct="1"/>
            <a:r>
              <a:rPr lang="en-US" dirty="0" smtClean="0">
                <a:solidFill>
                  <a:srgbClr val="FFFFFF"/>
                </a:solidFill>
              </a:rPr>
              <a:t>KEY STRATEGIES</a:t>
            </a:r>
            <a:endParaRPr lang="en-US" dirty="0">
              <a:solidFill>
                <a:srgbClr val="FFFFFF"/>
              </a:solidFill>
            </a:endParaRPr>
          </a:p>
        </p:txBody>
      </p:sp>
      <p:sp>
        <p:nvSpPr>
          <p:cNvPr id="830467" name="Rectangle 3"/>
          <p:cNvSpPr>
            <a:spLocks noGrp="1" noChangeArrowheads="1"/>
          </p:cNvSpPr>
          <p:nvPr>
            <p:ph type="body" idx="1"/>
          </p:nvPr>
        </p:nvSpPr>
        <p:spPr>
          <a:xfrm>
            <a:off x="457200" y="1524001"/>
            <a:ext cx="8229600" cy="4114800"/>
          </a:xfrm>
        </p:spPr>
        <p:txBody>
          <a:bodyPr/>
          <a:lstStyle/>
          <a:p>
            <a:pPr eaLnBrk="1" hangingPunct="1">
              <a:lnSpc>
                <a:spcPct val="90000"/>
              </a:lnSpc>
            </a:pPr>
            <a:r>
              <a:rPr lang="en-US" sz="2800" dirty="0"/>
              <a:t>Identification of how to intervene </a:t>
            </a:r>
            <a:r>
              <a:rPr lang="en-US" sz="2800" dirty="0">
                <a:solidFill>
                  <a:srgbClr val="008000"/>
                </a:solidFill>
              </a:rPr>
              <a:t>early </a:t>
            </a:r>
            <a:r>
              <a:rPr lang="en-US" sz="2800" dirty="0"/>
              <a:t>in an escalation.</a:t>
            </a:r>
          </a:p>
          <a:p>
            <a:pPr eaLnBrk="1" hangingPunct="1">
              <a:lnSpc>
                <a:spcPct val="90000"/>
              </a:lnSpc>
            </a:pPr>
            <a:endParaRPr lang="en-US" sz="2800" dirty="0"/>
          </a:p>
          <a:p>
            <a:pPr eaLnBrk="1" hangingPunct="1">
              <a:lnSpc>
                <a:spcPct val="90000"/>
              </a:lnSpc>
            </a:pPr>
            <a:r>
              <a:rPr lang="en-US" sz="2800" dirty="0"/>
              <a:t>Identification of </a:t>
            </a:r>
            <a:r>
              <a:rPr lang="en-US" sz="2800" dirty="0">
                <a:solidFill>
                  <a:srgbClr val="008000"/>
                </a:solidFill>
              </a:rPr>
              <a:t>environmental </a:t>
            </a:r>
            <a:r>
              <a:rPr lang="en-US" sz="2800" dirty="0"/>
              <a:t>factors that can be manipulated.</a:t>
            </a:r>
          </a:p>
          <a:p>
            <a:pPr eaLnBrk="1" hangingPunct="1">
              <a:lnSpc>
                <a:spcPct val="90000"/>
              </a:lnSpc>
            </a:pPr>
            <a:endParaRPr lang="en-US" sz="2800" dirty="0"/>
          </a:p>
          <a:p>
            <a:pPr eaLnBrk="1" hangingPunct="1">
              <a:lnSpc>
                <a:spcPct val="90000"/>
              </a:lnSpc>
            </a:pPr>
            <a:r>
              <a:rPr lang="en-US" sz="2800" dirty="0"/>
              <a:t>Identification of </a:t>
            </a:r>
            <a:r>
              <a:rPr lang="en-US" sz="2800" dirty="0">
                <a:solidFill>
                  <a:srgbClr val="008000"/>
                </a:solidFill>
              </a:rPr>
              <a:t>replacement </a:t>
            </a:r>
            <a:r>
              <a:rPr lang="en-US" sz="2800" dirty="0"/>
              <a:t>behaviors that can be taught (&amp; serve same function as problem).</a:t>
            </a:r>
          </a:p>
          <a:p>
            <a:pPr eaLnBrk="1" hangingPunct="1">
              <a:lnSpc>
                <a:spcPct val="90000"/>
              </a:lnSpc>
              <a:buFontTx/>
              <a:buNone/>
            </a:pPr>
            <a:endParaRPr lang="en-US" sz="2800" dirty="0"/>
          </a:p>
        </p:txBody>
      </p:sp>
      <p:sp>
        <p:nvSpPr>
          <p:cNvPr id="5" name="Text Box 47"/>
          <p:cNvSpPr txBox="1">
            <a:spLocks noChangeArrowheads="1"/>
          </p:cNvSpPr>
          <p:nvPr/>
        </p:nvSpPr>
        <p:spPr bwMode="auto">
          <a:xfrm>
            <a:off x="7010400" y="6397823"/>
            <a:ext cx="2057400" cy="307777"/>
          </a:xfrm>
          <a:prstGeom prst="rect">
            <a:avLst/>
          </a:prstGeom>
          <a:solidFill>
            <a:srgbClr val="008000"/>
          </a:solidFill>
          <a:ln w="9525">
            <a:solidFill>
              <a:srgbClr val="008000"/>
            </a:solidFill>
            <a:miter lim="800000"/>
            <a:headEnd/>
            <a:tailEnd/>
          </a:ln>
        </p:spPr>
        <p:txBody>
          <a:bodyPr wrap="square">
            <a:prstTxWarp prst="textNoShape">
              <a:avLst/>
            </a:prstTxWarp>
            <a:spAutoFit/>
          </a:bodyPr>
          <a:lstStyle/>
          <a:p>
            <a:pPr algn="r">
              <a:spcBef>
                <a:spcPct val="50000"/>
              </a:spcBef>
            </a:pPr>
            <a:r>
              <a:rPr lang="en-US" sz="1400" dirty="0">
                <a:solidFill>
                  <a:schemeClr val="bg1"/>
                </a:solidFill>
              </a:rPr>
              <a:t>(Colvin &amp; Sugai, 1989)</a:t>
            </a:r>
          </a:p>
        </p:txBody>
      </p:sp>
      <p:pic>
        <p:nvPicPr>
          <p:cNvPr id="9" name="Picture 8"/>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42378294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30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304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304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467"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81200" y="5526706"/>
            <a:ext cx="2286000" cy="1712294"/>
          </a:xfrm>
          <a:prstGeom prst="rect">
            <a:avLst/>
          </a:prstGeom>
        </p:spPr>
      </p:pic>
      <p:sp>
        <p:nvSpPr>
          <p:cNvPr id="106499" name="Rectangle 3"/>
          <p:cNvSpPr>
            <a:spLocks noGrp="1" noChangeArrowheads="1"/>
          </p:cNvSpPr>
          <p:nvPr>
            <p:ph type="title"/>
          </p:nvPr>
        </p:nvSpPr>
        <p:spPr>
          <a:xfrm>
            <a:off x="533400" y="228600"/>
            <a:ext cx="8077200" cy="1143000"/>
          </a:xfrm>
          <a:solidFill>
            <a:srgbClr val="008000"/>
          </a:solidFill>
        </p:spPr>
        <p:txBody>
          <a:bodyPr/>
          <a:lstStyle/>
          <a:p>
            <a:pPr eaLnBrk="1" hangingPunct="1"/>
            <a:r>
              <a:rPr lang="en-US" dirty="0" smtClean="0">
                <a:solidFill>
                  <a:srgbClr val="FFFFFF"/>
                </a:solidFill>
              </a:rPr>
              <a:t>Crisis Escalation &amp; De-escalation</a:t>
            </a:r>
            <a:endParaRPr lang="en-US" dirty="0">
              <a:solidFill>
                <a:srgbClr val="FFFFFF"/>
              </a:solidFill>
            </a:endParaRPr>
          </a:p>
        </p:txBody>
      </p:sp>
      <p:grpSp>
        <p:nvGrpSpPr>
          <p:cNvPr id="2" name="Group 1"/>
          <p:cNvGrpSpPr/>
          <p:nvPr/>
        </p:nvGrpSpPr>
        <p:grpSpPr>
          <a:xfrm>
            <a:off x="511175" y="1447800"/>
            <a:ext cx="7870825" cy="4267200"/>
            <a:chOff x="304800" y="1447800"/>
            <a:chExt cx="7870825" cy="4267200"/>
          </a:xfrm>
          <a:noFill/>
        </p:grpSpPr>
        <p:graphicFrame>
          <p:nvGraphicFramePr>
            <p:cNvPr id="106498" name="Object 2"/>
            <p:cNvGraphicFramePr>
              <a:graphicFrameLocks noChangeAspect="1"/>
            </p:cNvGraphicFramePr>
            <p:nvPr>
              <p:extLst>
                <p:ext uri="{D42A27DB-BD31-4B8C-83A1-F6EECF244321}">
                  <p14:modId xmlns:p14="http://schemas.microsoft.com/office/powerpoint/2010/main" val="2421664534"/>
                </p:ext>
              </p:extLst>
            </p:nvPr>
          </p:nvGraphicFramePr>
          <p:xfrm>
            <a:off x="304800" y="1447800"/>
            <a:ext cx="7620000" cy="4267200"/>
          </p:xfrm>
          <a:graphic>
            <a:graphicData uri="http://schemas.openxmlformats.org/presentationml/2006/ole">
              <mc:AlternateContent xmlns:mc="http://schemas.openxmlformats.org/markup-compatibility/2006">
                <mc:Choice xmlns:v="urn:schemas-microsoft-com:vml" Requires="v">
                  <p:oleObj spid="_x0000_s243762" name="Worksheet" r:id="rId5" imgW="3429000" imgH="1727200" progId="Excel.Sheet.8">
                    <p:embed/>
                  </p:oleObj>
                </mc:Choice>
                <mc:Fallback>
                  <p:oleObj name="Worksheet" r:id="rId5" imgW="3429000" imgH="17272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447800"/>
                          <a:ext cx="7620000" cy="4267200"/>
                        </a:xfrm>
                        <a:prstGeom prst="rect">
                          <a:avLst/>
                        </a:prstGeom>
                        <a:noFill/>
                        <a:ln>
                          <a:noFill/>
                        </a:ln>
                        <a:effectLst/>
                        <a:extLst/>
                      </p:spPr>
                    </p:pic>
                  </p:oleObj>
                </mc:Fallback>
              </mc:AlternateContent>
            </a:graphicData>
          </a:graphic>
        </p:graphicFrame>
        <p:sp>
          <p:nvSpPr>
            <p:cNvPr id="831494" name="Text Box 6"/>
            <p:cNvSpPr txBox="1">
              <a:spLocks noChangeArrowheads="1"/>
            </p:cNvSpPr>
            <p:nvPr/>
          </p:nvSpPr>
          <p:spPr bwMode="auto">
            <a:xfrm>
              <a:off x="1219200" y="4419600"/>
              <a:ext cx="777875" cy="396875"/>
            </a:xfrm>
            <a:prstGeom prst="rect">
              <a:avLst/>
            </a:prstGeom>
            <a:grpFill/>
            <a:ln w="9525">
              <a:noFill/>
              <a:miter lim="800000"/>
              <a:headEnd/>
              <a:tailEnd/>
            </a:ln>
          </p:spPr>
          <p:txBody>
            <a:bodyPr wrap="none">
              <a:prstTxWarp prst="textNoShape">
                <a:avLst/>
              </a:prstTxWarp>
              <a:spAutoFit/>
            </a:bodyPr>
            <a:lstStyle/>
            <a:p>
              <a:r>
                <a:rPr lang="en-US" sz="2000" dirty="0"/>
                <a:t>Calm</a:t>
              </a:r>
            </a:p>
          </p:txBody>
        </p:sp>
        <p:sp>
          <p:nvSpPr>
            <p:cNvPr id="831495" name="Text Box 7"/>
            <p:cNvSpPr txBox="1">
              <a:spLocks noChangeArrowheads="1"/>
            </p:cNvSpPr>
            <p:nvPr/>
          </p:nvSpPr>
          <p:spPr bwMode="auto">
            <a:xfrm>
              <a:off x="4038600" y="2027238"/>
              <a:ext cx="763588" cy="396875"/>
            </a:xfrm>
            <a:prstGeom prst="rect">
              <a:avLst/>
            </a:prstGeom>
            <a:grpFill/>
            <a:ln w="9525">
              <a:noFill/>
              <a:miter lim="800000"/>
              <a:headEnd/>
              <a:tailEnd/>
            </a:ln>
          </p:spPr>
          <p:txBody>
            <a:bodyPr wrap="none">
              <a:prstTxWarp prst="textNoShape">
                <a:avLst/>
              </a:prstTxWarp>
              <a:spAutoFit/>
            </a:bodyPr>
            <a:lstStyle/>
            <a:p>
              <a:r>
                <a:rPr lang="en-US" sz="2000" dirty="0"/>
                <a:t>Peak</a:t>
              </a:r>
            </a:p>
          </p:txBody>
        </p:sp>
        <p:sp>
          <p:nvSpPr>
            <p:cNvPr id="831496" name="Text Box 8"/>
            <p:cNvSpPr txBox="1">
              <a:spLocks noChangeArrowheads="1"/>
            </p:cNvSpPr>
            <p:nvPr/>
          </p:nvSpPr>
          <p:spPr bwMode="auto">
            <a:xfrm>
              <a:off x="5029200" y="3048000"/>
              <a:ext cx="1738313" cy="396875"/>
            </a:xfrm>
            <a:prstGeom prst="rect">
              <a:avLst/>
            </a:prstGeom>
            <a:grpFill/>
            <a:ln w="9525">
              <a:noFill/>
              <a:miter lim="800000"/>
              <a:headEnd/>
              <a:tailEnd/>
            </a:ln>
          </p:spPr>
          <p:txBody>
            <a:bodyPr wrap="none">
              <a:prstTxWarp prst="textNoShape">
                <a:avLst/>
              </a:prstTxWarp>
              <a:spAutoFit/>
            </a:bodyPr>
            <a:lstStyle/>
            <a:p>
              <a:r>
                <a:rPr lang="en-US" sz="2000" dirty="0"/>
                <a:t>De-escalation</a:t>
              </a:r>
            </a:p>
          </p:txBody>
        </p:sp>
        <p:sp>
          <p:nvSpPr>
            <p:cNvPr id="831497" name="Text Box 9"/>
            <p:cNvSpPr txBox="1">
              <a:spLocks noChangeArrowheads="1"/>
            </p:cNvSpPr>
            <p:nvPr/>
          </p:nvSpPr>
          <p:spPr bwMode="auto">
            <a:xfrm>
              <a:off x="6918325" y="4430713"/>
              <a:ext cx="1257300" cy="396875"/>
            </a:xfrm>
            <a:prstGeom prst="rect">
              <a:avLst/>
            </a:prstGeom>
            <a:grpFill/>
            <a:ln w="9525">
              <a:noFill/>
              <a:miter lim="800000"/>
              <a:headEnd/>
              <a:tailEnd/>
            </a:ln>
          </p:spPr>
          <p:txBody>
            <a:bodyPr wrap="none">
              <a:prstTxWarp prst="textNoShape">
                <a:avLst/>
              </a:prstTxWarp>
              <a:spAutoFit/>
            </a:bodyPr>
            <a:lstStyle/>
            <a:p>
              <a:r>
                <a:rPr lang="en-US" sz="2000" dirty="0"/>
                <a:t>Recovery</a:t>
              </a:r>
            </a:p>
          </p:txBody>
        </p:sp>
        <p:sp>
          <p:nvSpPr>
            <p:cNvPr id="831498" name="Text Box 10"/>
            <p:cNvSpPr txBox="1">
              <a:spLocks noChangeArrowheads="1"/>
            </p:cNvSpPr>
            <p:nvPr/>
          </p:nvSpPr>
          <p:spPr bwMode="auto">
            <a:xfrm>
              <a:off x="2209800" y="2819400"/>
              <a:ext cx="1582738" cy="396875"/>
            </a:xfrm>
            <a:prstGeom prst="rect">
              <a:avLst/>
            </a:prstGeom>
            <a:grpFill/>
            <a:ln w="9525">
              <a:noFill/>
              <a:miter lim="800000"/>
              <a:headEnd/>
              <a:tailEnd/>
            </a:ln>
          </p:spPr>
          <p:txBody>
            <a:bodyPr wrap="none">
              <a:prstTxWarp prst="textNoShape">
                <a:avLst/>
              </a:prstTxWarp>
              <a:spAutoFit/>
            </a:bodyPr>
            <a:lstStyle/>
            <a:p>
              <a:r>
                <a:rPr lang="en-US" sz="2000" dirty="0"/>
                <a:t>Acceleration</a:t>
              </a:r>
            </a:p>
          </p:txBody>
        </p:sp>
        <p:sp>
          <p:nvSpPr>
            <p:cNvPr id="831499" name="Text Box 11"/>
            <p:cNvSpPr txBox="1">
              <a:spLocks noChangeArrowheads="1"/>
            </p:cNvSpPr>
            <p:nvPr/>
          </p:nvSpPr>
          <p:spPr bwMode="auto">
            <a:xfrm>
              <a:off x="2133600" y="3810000"/>
              <a:ext cx="1173163" cy="396875"/>
            </a:xfrm>
            <a:prstGeom prst="rect">
              <a:avLst/>
            </a:prstGeom>
            <a:grpFill/>
            <a:ln w="9525">
              <a:noFill/>
              <a:miter lim="800000"/>
              <a:headEnd/>
              <a:tailEnd/>
            </a:ln>
          </p:spPr>
          <p:txBody>
            <a:bodyPr wrap="none">
              <a:prstTxWarp prst="textNoShape">
                <a:avLst/>
              </a:prstTxWarp>
              <a:spAutoFit/>
            </a:bodyPr>
            <a:lstStyle/>
            <a:p>
              <a:r>
                <a:rPr lang="en-US" sz="2000" dirty="0"/>
                <a:t>Agitation</a:t>
              </a:r>
            </a:p>
          </p:txBody>
        </p:sp>
        <p:sp>
          <p:nvSpPr>
            <p:cNvPr id="831500" name="Text Box 12"/>
            <p:cNvSpPr txBox="1">
              <a:spLocks noChangeArrowheads="1"/>
            </p:cNvSpPr>
            <p:nvPr/>
          </p:nvSpPr>
          <p:spPr bwMode="auto">
            <a:xfrm>
              <a:off x="1981200" y="4237038"/>
              <a:ext cx="989013" cy="396875"/>
            </a:xfrm>
            <a:prstGeom prst="rect">
              <a:avLst/>
            </a:prstGeom>
            <a:grpFill/>
            <a:ln w="9525">
              <a:noFill/>
              <a:miter lim="800000"/>
              <a:headEnd/>
              <a:tailEnd/>
            </a:ln>
          </p:spPr>
          <p:txBody>
            <a:bodyPr wrap="none">
              <a:prstTxWarp prst="textNoShape">
                <a:avLst/>
              </a:prstTxWarp>
              <a:spAutoFit/>
            </a:bodyPr>
            <a:lstStyle/>
            <a:p>
              <a:r>
                <a:rPr lang="en-US" sz="2000" dirty="0"/>
                <a:t>Trigger</a:t>
              </a:r>
            </a:p>
          </p:txBody>
        </p:sp>
      </p:grpSp>
      <p:sp>
        <p:nvSpPr>
          <p:cNvPr id="15" name="Text Box 47"/>
          <p:cNvSpPr txBox="1">
            <a:spLocks noChangeArrowheads="1"/>
          </p:cNvSpPr>
          <p:nvPr/>
        </p:nvSpPr>
        <p:spPr bwMode="auto">
          <a:xfrm>
            <a:off x="7010400" y="6397823"/>
            <a:ext cx="2057400" cy="307777"/>
          </a:xfrm>
          <a:prstGeom prst="rect">
            <a:avLst/>
          </a:prstGeom>
          <a:solidFill>
            <a:srgbClr val="008000"/>
          </a:solidFill>
          <a:ln w="9525">
            <a:solidFill>
              <a:srgbClr val="008000"/>
            </a:solidFill>
            <a:miter lim="800000"/>
            <a:headEnd/>
            <a:tailEnd/>
          </a:ln>
        </p:spPr>
        <p:txBody>
          <a:bodyPr wrap="square">
            <a:prstTxWarp prst="textNoShape">
              <a:avLst/>
            </a:prstTxWarp>
            <a:spAutoFit/>
          </a:bodyPr>
          <a:lstStyle/>
          <a:p>
            <a:pPr algn="r">
              <a:spcBef>
                <a:spcPct val="50000"/>
              </a:spcBef>
            </a:pPr>
            <a:r>
              <a:rPr lang="en-US" sz="1400" dirty="0">
                <a:solidFill>
                  <a:schemeClr val="bg1"/>
                </a:solidFill>
              </a:rPr>
              <a:t>(Colvin &amp; Sugai, 1989)</a:t>
            </a:r>
          </a:p>
        </p:txBody>
      </p:sp>
      <p:sp>
        <p:nvSpPr>
          <p:cNvPr id="3" name="Oval 2"/>
          <p:cNvSpPr/>
          <p:nvPr/>
        </p:nvSpPr>
        <p:spPr>
          <a:xfrm>
            <a:off x="1349375" y="3657600"/>
            <a:ext cx="2514600" cy="2362200"/>
          </a:xfrm>
          <a:prstGeom prst="ellipse">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b"/>
          <a:lstStyle/>
          <a:p>
            <a:pPr algn="ctr"/>
            <a:r>
              <a:rPr lang="en-US" sz="2800" dirty="0" smtClean="0">
                <a:solidFill>
                  <a:schemeClr val="tx1"/>
                </a:solidFill>
              </a:rPr>
              <a:t>Prevention</a:t>
            </a:r>
            <a:endParaRPr lang="en-US" sz="2800" dirty="0">
              <a:solidFill>
                <a:schemeClr val="tx1"/>
              </a:solidFill>
            </a:endParaRPr>
          </a:p>
        </p:txBody>
      </p:sp>
      <p:grpSp>
        <p:nvGrpSpPr>
          <p:cNvPr id="17" name="Group 16"/>
          <p:cNvGrpSpPr/>
          <p:nvPr/>
        </p:nvGrpSpPr>
        <p:grpSpPr>
          <a:xfrm>
            <a:off x="-140380" y="5257800"/>
            <a:ext cx="1588180" cy="1676401"/>
            <a:chOff x="-140380" y="5333999"/>
            <a:chExt cx="1588180" cy="1676401"/>
          </a:xfrm>
        </p:grpSpPr>
        <p:pic>
          <p:nvPicPr>
            <p:cNvPr id="18" name="Content Placeholder 3"/>
            <p:cNvPicPr>
              <a:picLocks noChangeAspect="1"/>
            </p:cNvPicPr>
            <p:nvPr/>
          </p:nvPicPr>
          <p:blipFill>
            <a:blip r:embed="rId7"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9" name="TextBox 18"/>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smtClean="0">
                  <a:solidFill>
                    <a:srgbClr val="000000"/>
                  </a:solidFill>
                  <a:latin typeface="+mj-lt"/>
                </a:rPr>
                <a:t>V.B</a:t>
              </a:r>
              <a:endParaRPr lang="en-US" b="1" dirty="0">
                <a:solidFill>
                  <a:srgbClr val="000000"/>
                </a:solidFill>
                <a:latin typeface="+mj-lt"/>
              </a:endParaRPr>
            </a:p>
          </p:txBody>
        </p:sp>
      </p:grpSp>
      <p:sp>
        <p:nvSpPr>
          <p:cNvPr id="106500" name="Text Box 4"/>
          <p:cNvSpPr txBox="1">
            <a:spLocks noChangeArrowheads="1"/>
          </p:cNvSpPr>
          <p:nvPr/>
        </p:nvSpPr>
        <p:spPr bwMode="auto">
          <a:xfrm>
            <a:off x="587375" y="1676400"/>
            <a:ext cx="708025" cy="396875"/>
          </a:xfrm>
          <a:prstGeom prst="rect">
            <a:avLst/>
          </a:prstGeom>
          <a:noFill/>
          <a:ln w="9525">
            <a:noFill/>
            <a:miter lim="800000"/>
            <a:headEnd/>
            <a:tailEnd/>
          </a:ln>
        </p:spPr>
        <p:txBody>
          <a:bodyPr wrap="none">
            <a:prstTxWarp prst="textNoShape">
              <a:avLst/>
            </a:prstTxWarp>
            <a:spAutoFit/>
          </a:bodyPr>
          <a:lstStyle/>
          <a:p>
            <a:r>
              <a:rPr lang="en-US" sz="2000" dirty="0"/>
              <a:t>High</a:t>
            </a:r>
          </a:p>
        </p:txBody>
      </p:sp>
      <p:sp>
        <p:nvSpPr>
          <p:cNvPr id="106501" name="Text Box 5"/>
          <p:cNvSpPr txBox="1">
            <a:spLocks noChangeArrowheads="1"/>
          </p:cNvSpPr>
          <p:nvPr/>
        </p:nvSpPr>
        <p:spPr bwMode="auto">
          <a:xfrm>
            <a:off x="644525" y="4572000"/>
            <a:ext cx="650875" cy="396875"/>
          </a:xfrm>
          <a:prstGeom prst="rect">
            <a:avLst/>
          </a:prstGeom>
          <a:noFill/>
          <a:ln w="9525">
            <a:noFill/>
            <a:miter lim="800000"/>
            <a:headEnd/>
            <a:tailEnd/>
          </a:ln>
        </p:spPr>
        <p:txBody>
          <a:bodyPr wrap="none">
            <a:prstTxWarp prst="textNoShape">
              <a:avLst/>
            </a:prstTxWarp>
            <a:spAutoFit/>
          </a:bodyPr>
          <a:lstStyle/>
          <a:p>
            <a:r>
              <a:rPr lang="en-US" sz="2000" dirty="0"/>
              <a:t>Low</a:t>
            </a:r>
          </a:p>
        </p:txBody>
      </p:sp>
      <p:pic>
        <p:nvPicPr>
          <p:cNvPr id="20" name="Picture 19"/>
          <p:cNvPicPr>
            <a:picLocks noChangeAspect="1"/>
          </p:cNvPicPr>
          <p:nvPr/>
        </p:nvPicPr>
        <p:blipFill>
          <a:blip r:embed="rId8"/>
          <a:stretch>
            <a:fillRect/>
          </a:stretch>
        </p:blipFill>
        <p:spPr>
          <a:xfrm>
            <a:off x="0" y="609600"/>
            <a:ext cx="914400" cy="914400"/>
          </a:xfrm>
          <a:prstGeom prst="rect">
            <a:avLst/>
          </a:prstGeom>
        </p:spPr>
      </p:pic>
    </p:spTree>
    <p:extLst>
      <p:ext uri="{BB962C8B-B14F-4D97-AF65-F5344CB8AC3E}">
        <p14:creationId xmlns:p14="http://schemas.microsoft.com/office/powerpoint/2010/main" val="2851606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rgbClr val="FFFF00">
            <a:alpha val="20000"/>
          </a:srgbClr>
        </a:solidFill>
        <a:effectLst/>
      </p:bgPr>
    </p:bg>
    <p:spTree>
      <p:nvGrpSpPr>
        <p:cNvPr id="1" name=""/>
        <p:cNvGrpSpPr/>
        <p:nvPr/>
      </p:nvGrpSpPr>
      <p:grpSpPr>
        <a:xfrm>
          <a:off x="0" y="0"/>
          <a:ext cx="0" cy="0"/>
          <a:chOff x="0" y="0"/>
          <a:chExt cx="0" cy="0"/>
        </a:xfrm>
      </p:grpSpPr>
      <p:sp>
        <p:nvSpPr>
          <p:cNvPr id="19459" name="Rectangle 3"/>
          <p:cNvSpPr>
            <a:spLocks noGrp="1" noChangeArrowheads="1"/>
          </p:cNvSpPr>
          <p:nvPr>
            <p:ph type="body" idx="4294967295"/>
          </p:nvPr>
        </p:nvSpPr>
        <p:spPr>
          <a:xfrm>
            <a:off x="304800" y="1066800"/>
            <a:ext cx="8763000" cy="5410200"/>
          </a:xfrm>
        </p:spPr>
        <p:txBody>
          <a:bodyPr/>
          <a:lstStyle/>
          <a:p>
            <a:pPr marL="0" indent="0">
              <a:buNone/>
            </a:pPr>
            <a:r>
              <a:rPr lang="en-US" sz="2400" b="1" i="1" dirty="0" smtClean="0">
                <a:latin typeface="+mj-lt"/>
              </a:rPr>
              <a:t>During </a:t>
            </a:r>
            <a:r>
              <a:rPr lang="en-US" sz="2400" b="1" dirty="0" smtClean="0">
                <a:latin typeface="+mj-lt"/>
              </a:rPr>
              <a:t>Training </a:t>
            </a:r>
            <a:r>
              <a:rPr lang="en-US" sz="2400" b="1" dirty="0">
                <a:latin typeface="+mj-lt"/>
              </a:rPr>
              <a:t>Activities:</a:t>
            </a:r>
            <a:r>
              <a:rPr lang="en-US" sz="2400" dirty="0">
                <a:latin typeface="+mj-lt"/>
              </a:rPr>
              <a:t> </a:t>
            </a:r>
          </a:p>
          <a:p>
            <a:pPr lvl="0">
              <a:buFont typeface="Wingdings" charset="2"/>
              <a:buChar char="q"/>
            </a:pPr>
            <a:r>
              <a:rPr lang="en-US" sz="2000" dirty="0"/>
              <a:t>Remind team of coaching role</a:t>
            </a:r>
          </a:p>
          <a:p>
            <a:pPr lvl="0">
              <a:buFont typeface="Wingdings" charset="2"/>
              <a:buChar char="q"/>
            </a:pPr>
            <a:r>
              <a:rPr lang="en-US" sz="2000" dirty="0"/>
              <a:t>Let team lead process</a:t>
            </a:r>
          </a:p>
          <a:p>
            <a:pPr lvl="0">
              <a:buFont typeface="Wingdings" charset="2"/>
              <a:buChar char="q"/>
            </a:pPr>
            <a:r>
              <a:rPr lang="en-US" sz="2000" dirty="0"/>
              <a:t>Document agreements</a:t>
            </a:r>
          </a:p>
          <a:p>
            <a:pPr lvl="0">
              <a:buFont typeface="Wingdings" charset="2"/>
              <a:buChar char="q"/>
            </a:pPr>
            <a:r>
              <a:rPr lang="en-US" sz="2000" dirty="0"/>
              <a:t>Focus team on agenda and activity outcomes and reinforce progress</a:t>
            </a:r>
          </a:p>
          <a:p>
            <a:pPr lvl="0">
              <a:buFont typeface="Wingdings" charset="2"/>
              <a:buChar char="q"/>
            </a:pPr>
            <a:r>
              <a:rPr lang="en-US" sz="2000" dirty="0"/>
              <a:t>Remind team of big ideas from SWPBIS approach and presentations</a:t>
            </a:r>
          </a:p>
          <a:p>
            <a:pPr lvl="0">
              <a:buFont typeface="Wingdings" charset="2"/>
              <a:buChar char="q"/>
            </a:pPr>
            <a:r>
              <a:rPr lang="en-US" sz="2000" dirty="0"/>
              <a:t>Remind team to include all staff in decision making</a:t>
            </a:r>
          </a:p>
          <a:p>
            <a:pPr lvl="0">
              <a:buFont typeface="Wingdings" charset="2"/>
              <a:buChar char="q"/>
            </a:pPr>
            <a:r>
              <a:rPr lang="en-US" sz="2000" dirty="0"/>
              <a:t>Prompt outcomes: Action Plan, Etc.</a:t>
            </a:r>
          </a:p>
          <a:p>
            <a:pPr lvl="0">
              <a:buFont typeface="Wingdings" charset="2"/>
              <a:buChar char="q"/>
            </a:pPr>
            <a:r>
              <a:rPr lang="en-US" sz="2000" dirty="0"/>
              <a:t>Acknowledge/reinforce team for progress at training</a:t>
            </a:r>
          </a:p>
          <a:p>
            <a:pPr>
              <a:buFont typeface="Wingdings" charset="2"/>
              <a:buChar char="q"/>
            </a:pPr>
            <a:r>
              <a:rPr lang="en-US" sz="2000" dirty="0"/>
              <a:t>Complete/review agreements/actions specified on updated action plan </a:t>
            </a:r>
            <a:endParaRPr lang="en-US" sz="2000" b="1" i="1" dirty="0"/>
          </a:p>
        </p:txBody>
      </p:sp>
      <p:sp>
        <p:nvSpPr>
          <p:cNvPr id="4" name="Rectangle 2"/>
          <p:cNvSpPr>
            <a:spLocks noChangeArrowheads="1"/>
          </p:cNvSpPr>
          <p:nvPr/>
        </p:nvSpPr>
        <p:spPr bwMode="auto">
          <a:xfrm>
            <a:off x="449870" y="152400"/>
            <a:ext cx="816073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smtClean="0">
                <a:solidFill>
                  <a:schemeClr val="bg1"/>
                </a:solidFill>
                <a:latin typeface="+mj-lt"/>
              </a:rPr>
              <a:t>Guidelines for Coaching SWPBIS</a:t>
            </a:r>
            <a:endParaRPr lang="en-US" sz="3200" b="1" dirty="0">
              <a:solidFill>
                <a:schemeClr val="bg1"/>
              </a:solidFill>
              <a:latin typeface="+mj-lt"/>
            </a:endParaRPr>
          </a:p>
        </p:txBody>
      </p:sp>
      <p:pic>
        <p:nvPicPr>
          <p:cNvPr id="6" name="Picture 5"/>
          <p:cNvPicPr/>
          <p:nvPr/>
        </p:nvPicPr>
        <p:blipFill>
          <a:blip r:embed="rId3">
            <a:extLst>
              <a:ext uri="{28A0092B-C50C-407E-A947-70E740481C1C}">
                <a14:useLocalDpi xmlns:a14="http://schemas.microsoft.com/office/drawing/2010/main"/>
              </a:ext>
            </a:extLst>
          </a:blip>
          <a:srcRect/>
          <a:stretch>
            <a:fillRect/>
          </a:stretch>
        </p:blipFill>
        <p:spPr bwMode="auto">
          <a:xfrm>
            <a:off x="0" y="32657"/>
            <a:ext cx="1095375" cy="1066800"/>
          </a:xfrm>
          <a:prstGeom prst="rect">
            <a:avLst/>
          </a:prstGeom>
          <a:noFill/>
          <a:ln>
            <a:noFill/>
          </a:ln>
        </p:spPr>
      </p:pic>
    </p:spTree>
    <p:extLst>
      <p:ext uri="{BB962C8B-B14F-4D97-AF65-F5344CB8AC3E}">
        <p14:creationId xmlns:p14="http://schemas.microsoft.com/office/powerpoint/2010/main" val="2903721482"/>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bg>
      <p:bgPr>
        <a:solidFill>
          <a:srgbClr val="3366FF">
            <a:alpha val="20000"/>
          </a:srgbClr>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15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Questions and Answers</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2400" dirty="0" smtClean="0">
              <a:ea typeface="ＭＳ Ｐゴシック" pitchFamily="-108" charset="-128"/>
              <a:cs typeface="ＭＳ Ｐゴシック" pitchFamily="-108" charset="-128"/>
            </a:endParaRPr>
          </a:p>
          <a:p>
            <a:pPr eaLnBrk="1" hangingPunct="1">
              <a:lnSpc>
                <a:spcPct val="90000"/>
              </a:lnSpc>
            </a:pPr>
            <a:r>
              <a:rPr lang="en-US" sz="2400" dirty="0" smtClean="0">
                <a:ea typeface="ＭＳ Ｐゴシック" pitchFamily="-108" charset="-128"/>
                <a:cs typeface="ＭＳ Ｐゴシック" pitchFamily="-108" charset="-128"/>
              </a:rPr>
              <a:t>With your group brainstorm 2-3 questions that you still have.</a:t>
            </a:r>
          </a:p>
          <a:p>
            <a:pPr eaLnBrk="1" hangingPunct="1">
              <a:lnSpc>
                <a:spcPct val="90000"/>
              </a:lnSpc>
            </a:pPr>
            <a:r>
              <a:rPr lang="en-US" sz="2400" dirty="0" smtClean="0">
                <a:ea typeface="ＭＳ Ｐゴシック" pitchFamily="-108" charset="-128"/>
                <a:cs typeface="ＭＳ Ｐゴシック" pitchFamily="-108" charset="-128"/>
              </a:rPr>
              <a:t>Share questions and solutions as a large group</a:t>
            </a:r>
          </a:p>
        </p:txBody>
      </p:sp>
      <p:pic>
        <p:nvPicPr>
          <p:cNvPr id="6" name="Picture 5"/>
          <p:cNvPicPr>
            <a:picLocks noChangeAspect="1"/>
          </p:cNvPicPr>
          <p:nvPr/>
        </p:nvPicPr>
        <p:blipFill>
          <a:blip r:embed="rId3"/>
          <a:stretch>
            <a:fillRect/>
          </a:stretch>
        </p:blipFill>
        <p:spPr>
          <a:xfrm>
            <a:off x="0" y="838200"/>
            <a:ext cx="914400" cy="914400"/>
          </a:xfrm>
          <a:prstGeom prst="rect">
            <a:avLst/>
          </a:prstGeom>
        </p:spPr>
      </p:pic>
    </p:spTree>
    <p:extLst>
      <p:ext uri="{BB962C8B-B14F-4D97-AF65-F5344CB8AC3E}">
        <p14:creationId xmlns:p14="http://schemas.microsoft.com/office/powerpoint/2010/main" val="4114768769"/>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bg>
      <p:bgPr>
        <a:solidFill>
          <a:srgbClr val="3366FF">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858000" cy="1219200"/>
          </a:xfrm>
          <a:solidFill>
            <a:srgbClr val="FFFFFF"/>
          </a:solidFill>
          <a:ln w="28575"/>
          <a:scene3d>
            <a:camera prst="orthographicFront"/>
            <a:lightRig rig="threePt" dir="t"/>
          </a:scene3d>
          <a:sp3d>
            <a:bevelT/>
          </a:sp3d>
          <a:extLst/>
        </p:spPr>
        <p:txBody>
          <a:bodyPr>
            <a:normAutofit fontScale="90000"/>
          </a:bodyPr>
          <a:lstStyle/>
          <a:p>
            <a:pPr>
              <a:defRPr/>
            </a:pPr>
            <a:r>
              <a:rPr lang="en-US" b="1" dirty="0" smtClean="0">
                <a:solidFill>
                  <a:srgbClr val="3366FF"/>
                </a:solidFill>
              </a:rPr>
              <a:t>Team Implementation </a:t>
            </a:r>
            <a:r>
              <a:rPr lang="en-US" b="1" dirty="0">
                <a:solidFill>
                  <a:srgbClr val="3366FF"/>
                </a:solidFill>
              </a:rPr>
              <a:t>C</a:t>
            </a:r>
            <a:r>
              <a:rPr lang="en-US" b="1" dirty="0" smtClean="0">
                <a:solidFill>
                  <a:srgbClr val="3366FF"/>
                </a:solidFill>
              </a:rPr>
              <a:t>hecklist (TIC)</a:t>
            </a:r>
            <a:endParaRPr lang="en-US" b="1" dirty="0">
              <a:solidFill>
                <a:srgbClr val="3366FF"/>
              </a:solidFill>
            </a:endParaRPr>
          </a:p>
        </p:txBody>
      </p:sp>
      <p:sp>
        <p:nvSpPr>
          <p:cNvPr id="3" name="Content Placeholder 2"/>
          <p:cNvSpPr>
            <a:spLocks noGrp="1"/>
          </p:cNvSpPr>
          <p:nvPr>
            <p:ph idx="1"/>
          </p:nvPr>
        </p:nvSpPr>
        <p:spPr>
          <a:xfrm>
            <a:off x="1657350" y="1447800"/>
            <a:ext cx="5829300" cy="4800600"/>
          </a:xfrm>
          <a:solidFill>
            <a:schemeClr val="bg1"/>
          </a:solidFill>
          <a:ln w="38100">
            <a:solidFill>
              <a:schemeClr val="accent3">
                <a:lumMod val="50000"/>
              </a:schemeClr>
            </a:solidFill>
          </a:ln>
          <a:scene3d>
            <a:camera prst="orthographicFront"/>
            <a:lightRig rig="threePt" dir="t"/>
          </a:scene3d>
          <a:sp3d>
            <a:bevelT/>
          </a:sp3d>
          <a:extLst/>
        </p:spPr>
        <p:txBody>
          <a:bodyPr>
            <a:normAutofit fontScale="55000" lnSpcReduction="20000"/>
          </a:bodyPr>
          <a:lstStyle/>
          <a:p>
            <a:pPr marL="514350" indent="-514350">
              <a:buFont typeface="Arial" pitchFamily="-83" charset="0"/>
              <a:buAutoNum type="arabicPeriod"/>
            </a:pPr>
            <a:r>
              <a:rPr lang="en-US" dirty="0" smtClean="0">
                <a:latin typeface="+mj-lt"/>
                <a:ea typeface="ＭＳ Ｐゴシック" pitchFamily="-108" charset="-128"/>
                <a:cs typeface="ＭＳ Ｐゴシック" pitchFamily="-108" charset="-128"/>
              </a:rPr>
              <a:t>COACHES (1 per team) go </a:t>
            </a:r>
            <a:r>
              <a:rPr lang="en-US" dirty="0">
                <a:latin typeface="+mj-lt"/>
                <a:ea typeface="ＭＳ Ｐゴシック" pitchFamily="-108" charset="-128"/>
                <a:cs typeface="ＭＳ Ｐゴシック" pitchFamily="-108" charset="-128"/>
              </a:rPr>
              <a:t>to </a:t>
            </a:r>
            <a:r>
              <a:rPr lang="en-US" dirty="0" smtClean="0">
                <a:latin typeface="+mj-lt"/>
                <a:ea typeface="ＭＳ Ｐゴシック" pitchFamily="-108" charset="-128"/>
                <a:cs typeface="ＭＳ Ｐゴシック" pitchFamily="-108" charset="-128"/>
                <a:hlinkClick r:id="rId3"/>
              </a:rPr>
              <a:t>www.pbisapps.org</a:t>
            </a:r>
            <a:endParaRPr lang="en-US" dirty="0" smtClean="0">
              <a:latin typeface="+mj-lt"/>
              <a:ea typeface="ＭＳ Ｐゴシック" pitchFamily="-108" charset="-128"/>
              <a:cs typeface="ＭＳ Ｐゴシック" pitchFamily="-108" charset="-128"/>
            </a:endParaRPr>
          </a:p>
          <a:p>
            <a:pPr marL="514350" indent="-514350">
              <a:buFont typeface="Arial" pitchFamily="-83" charset="0"/>
              <a:buAutoNum type="arabicPeriod"/>
            </a:pPr>
            <a:r>
              <a:rPr lang="en-US" dirty="0" smtClean="0">
                <a:latin typeface="+mj-lt"/>
                <a:ea typeface="ＭＳ Ｐゴシック" pitchFamily="-108" charset="-128"/>
                <a:cs typeface="ＭＳ Ｐゴシック" pitchFamily="-108" charset="-128"/>
              </a:rPr>
              <a:t>Go to </a:t>
            </a:r>
            <a:r>
              <a:rPr lang="en-US" dirty="0" err="1" smtClean="0">
                <a:latin typeface="+mj-lt"/>
                <a:ea typeface="ＭＳ Ｐゴシック" pitchFamily="-108" charset="-128"/>
                <a:cs typeface="ＭＳ Ｐゴシック" pitchFamily="-108" charset="-128"/>
              </a:rPr>
              <a:t>pbis</a:t>
            </a:r>
            <a:r>
              <a:rPr lang="en-US" dirty="0" smtClean="0">
                <a:latin typeface="+mj-lt"/>
                <a:ea typeface="ＭＳ Ｐゴシック" pitchFamily="-108" charset="-128"/>
                <a:cs typeface="ＭＳ Ｐゴシック" pitchFamily="-108" charset="-128"/>
              </a:rPr>
              <a:t> applications login on the top right corner of your screen</a:t>
            </a:r>
            <a:endParaRPr lang="en-US" dirty="0">
              <a:latin typeface="+mj-lt"/>
              <a:ea typeface="ＭＳ Ｐゴシック" pitchFamily="-108" charset="-128"/>
              <a:cs typeface="ＭＳ Ｐゴシック" pitchFamily="-108" charset="-128"/>
            </a:endParaRPr>
          </a:p>
          <a:p>
            <a:pPr marL="514350" indent="-514350">
              <a:buFont typeface="Arial" pitchFamily="-83" charset="0"/>
              <a:buAutoNum type="arabicPeriod"/>
            </a:pPr>
            <a:r>
              <a:rPr lang="en-US" dirty="0" smtClean="0">
                <a:latin typeface="+mj-lt"/>
                <a:ea typeface="ＭＳ Ｐゴシック" pitchFamily="-108" charset="-128"/>
                <a:cs typeface="ＭＳ Ｐゴシック" pitchFamily="-108" charset="-128"/>
              </a:rPr>
              <a:t>Login with your email and password (if you haven’t set up your password yet, just go through forgot password process) </a:t>
            </a:r>
            <a:endParaRPr lang="en-US" dirty="0">
              <a:latin typeface="+mj-lt"/>
              <a:ea typeface="ＭＳ Ｐゴシック" pitchFamily="-108" charset="-128"/>
              <a:cs typeface="ＭＳ Ｐゴシック" pitchFamily="-108" charset="-128"/>
            </a:endParaRPr>
          </a:p>
          <a:p>
            <a:pPr marL="514350" indent="-514350">
              <a:buFont typeface="Arial" pitchFamily="-83" charset="0"/>
              <a:buAutoNum type="arabicPeriod"/>
            </a:pPr>
            <a:r>
              <a:rPr lang="en-US" dirty="0">
                <a:latin typeface="+mj-lt"/>
                <a:ea typeface="ＭＳ Ｐゴシック" pitchFamily="-108" charset="-128"/>
                <a:cs typeface="ＭＳ Ｐゴシック" pitchFamily="-108" charset="-128"/>
              </a:rPr>
              <a:t>Select PBIS </a:t>
            </a:r>
            <a:r>
              <a:rPr lang="en-US" dirty="0" smtClean="0">
                <a:latin typeface="+mj-lt"/>
                <a:ea typeface="ＭＳ Ｐゴシック" pitchFamily="-108" charset="-128"/>
                <a:cs typeface="ＭＳ Ｐゴシック" pitchFamily="-108" charset="-128"/>
              </a:rPr>
              <a:t>Assessment</a:t>
            </a:r>
            <a:endParaRPr lang="en-US" dirty="0">
              <a:latin typeface="+mj-lt"/>
              <a:cs typeface="ＭＳ Ｐゴシック" pitchFamily="-108" charset="-128"/>
            </a:endParaRPr>
          </a:p>
          <a:p>
            <a:pPr marL="514350" indent="-514350">
              <a:buFont typeface="Arial" pitchFamily="-83" charset="0"/>
              <a:buAutoNum type="arabicPeriod"/>
            </a:pPr>
            <a:r>
              <a:rPr lang="en-US" dirty="0">
                <a:latin typeface="+mj-lt"/>
                <a:ea typeface="ＭＳ Ｐゴシック" pitchFamily="-108" charset="-128"/>
                <a:cs typeface="ＭＳ Ｐゴシック" pitchFamily="-108" charset="-128"/>
              </a:rPr>
              <a:t>Under Surveys Currently </a:t>
            </a:r>
            <a:r>
              <a:rPr lang="en-US" dirty="0" smtClean="0">
                <a:latin typeface="+mj-lt"/>
                <a:ea typeface="ＭＳ Ｐゴシック" pitchFamily="-108" charset="-128"/>
                <a:cs typeface="ＭＳ Ｐゴシック" pitchFamily="-108" charset="-128"/>
              </a:rPr>
              <a:t>Open, Select Team Checklist 3.1</a:t>
            </a:r>
          </a:p>
          <a:p>
            <a:pPr marL="514350" indent="-514350">
              <a:buFont typeface="Arial" pitchFamily="-83" charset="0"/>
              <a:buAutoNum type="arabicPeriod"/>
            </a:pPr>
            <a:r>
              <a:rPr lang="en-US" dirty="0" smtClean="0">
                <a:latin typeface="+mj-lt"/>
                <a:ea typeface="ＭＳ Ｐゴシック" pitchFamily="-108" charset="-128"/>
                <a:cs typeface="ＭＳ Ｐゴシック" pitchFamily="-108" charset="-128"/>
              </a:rPr>
              <a:t>Click “Take Survey” </a:t>
            </a:r>
          </a:p>
          <a:p>
            <a:pPr marL="914400" lvl="1" indent="-514350"/>
            <a:r>
              <a:rPr lang="en-US" dirty="0" smtClean="0">
                <a:latin typeface="+mj-lt"/>
                <a:cs typeface="ＭＳ Ｐゴシック" pitchFamily="-108" charset="-128"/>
              </a:rPr>
              <a:t>Find </a:t>
            </a:r>
            <a:r>
              <a:rPr lang="en-US" dirty="0">
                <a:latin typeface="+mj-lt"/>
                <a:cs typeface="ＭＳ Ｐゴシック" pitchFamily="-108" charset="-128"/>
              </a:rPr>
              <a:t>Team Checklist</a:t>
            </a:r>
          </a:p>
          <a:p>
            <a:pPr marL="514350" indent="-514350">
              <a:buFont typeface="Arial" pitchFamily="-83" charset="0"/>
              <a:buAutoNum type="arabicPeriod"/>
            </a:pPr>
            <a:r>
              <a:rPr lang="en-US" dirty="0">
                <a:latin typeface="+mj-lt"/>
                <a:ea typeface="ＭＳ Ｐゴシック" pitchFamily="-108" charset="-128"/>
                <a:cs typeface="ＭＳ Ｐゴシック" pitchFamily="-108" charset="-128"/>
              </a:rPr>
              <a:t>Select       under Action column </a:t>
            </a:r>
          </a:p>
          <a:p>
            <a:pPr marL="514350" indent="-514350">
              <a:buFont typeface="Arial" pitchFamily="-83" charset="0"/>
              <a:buAutoNum type="arabicPeriod"/>
            </a:pPr>
            <a:r>
              <a:rPr lang="en-US" dirty="0">
                <a:latin typeface="+mj-lt"/>
                <a:ea typeface="ＭＳ Ｐゴシック" pitchFamily="-108" charset="-128"/>
                <a:cs typeface="ＭＳ Ｐゴシック" pitchFamily="-108" charset="-128"/>
              </a:rPr>
              <a:t>Complete TIC as a </a:t>
            </a:r>
            <a:r>
              <a:rPr lang="en-US" dirty="0" smtClean="0">
                <a:latin typeface="+mj-lt"/>
                <a:ea typeface="ＭＳ Ｐゴシック" pitchFamily="-108" charset="-128"/>
                <a:cs typeface="ＭＳ Ｐゴシック" pitchFamily="-108" charset="-128"/>
              </a:rPr>
              <a:t>team</a:t>
            </a:r>
          </a:p>
          <a:p>
            <a:pPr marL="514350" indent="-514350">
              <a:buNone/>
            </a:pPr>
            <a:r>
              <a:rPr lang="en-US" dirty="0" smtClean="0">
                <a:latin typeface="+mj-lt"/>
                <a:ea typeface="ＭＳ Ｐゴシック" pitchFamily="-108" charset="-128"/>
                <a:cs typeface="ＭＳ Ｐゴシック" pitchFamily="-108" charset="-128"/>
              </a:rPr>
              <a:t>9. 	</a:t>
            </a:r>
            <a:r>
              <a:rPr lang="en-US" dirty="0" smtClean="0">
                <a:latin typeface="+mj-lt"/>
                <a:cs typeface="Britannic Bold"/>
              </a:rPr>
              <a:t>Review reports to </a:t>
            </a:r>
            <a:r>
              <a:rPr lang="en-US" dirty="0">
                <a:latin typeface="+mj-lt"/>
                <a:cs typeface="Britannic Bold"/>
              </a:rPr>
              <a:t>support your action planning </a:t>
            </a:r>
            <a:endParaRPr lang="en-US" dirty="0">
              <a:latin typeface="+mj-lt"/>
              <a:ea typeface="ＭＳ Ｐゴシック" pitchFamily="-108" charset="-128"/>
              <a:cs typeface="Britannic Bold"/>
            </a:endParaRPr>
          </a:p>
        </p:txBody>
      </p:sp>
      <p:sp>
        <p:nvSpPr>
          <p:cNvPr id="5" name="Right Arrow 4"/>
          <p:cNvSpPr/>
          <p:nvPr/>
        </p:nvSpPr>
        <p:spPr>
          <a:xfrm>
            <a:off x="3009900" y="4521200"/>
            <a:ext cx="342900" cy="2794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nvGrpSpPr>
          <p:cNvPr id="4" name="Group 5"/>
          <p:cNvGrpSpPr/>
          <p:nvPr/>
        </p:nvGrpSpPr>
        <p:grpSpPr>
          <a:xfrm>
            <a:off x="0" y="5105400"/>
            <a:ext cx="9144000" cy="1704977"/>
            <a:chOff x="0" y="5377363"/>
            <a:chExt cx="9144000" cy="1480636"/>
          </a:xfrm>
        </p:grpSpPr>
        <p:sp>
          <p:nvSpPr>
            <p:cNvPr id="7" name="Rounded Rectangle 6"/>
            <p:cNvSpPr/>
            <p:nvPr/>
          </p:nvSpPr>
          <p:spPr>
            <a:xfrm>
              <a:off x="0" y="5666872"/>
              <a:ext cx="9144000" cy="1191127"/>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r>
                <a:rPr lang="en-US" sz="5400" b="1" dirty="0">
                  <a:solidFill>
                    <a:schemeClr val="tx1"/>
                  </a:solidFill>
                </a:rPr>
                <a:t> Also see Appendix </a:t>
              </a:r>
              <a:r>
                <a:rPr lang="en-US" sz="5400" b="1" dirty="0" smtClean="0">
                  <a:solidFill>
                    <a:schemeClr val="tx1"/>
                  </a:solidFill>
                </a:rPr>
                <a:t>C</a:t>
              </a:r>
            </a:p>
            <a:p>
              <a:r>
                <a:rPr lang="en-US" sz="2600" b="1" dirty="0" smtClean="0">
                  <a:solidFill>
                    <a:schemeClr val="tx1"/>
                  </a:solidFill>
                </a:rPr>
                <a:t>Complete </a:t>
              </a:r>
              <a:r>
                <a:rPr lang="en-US" sz="2600" b="1" dirty="0">
                  <a:solidFill>
                    <a:schemeClr val="tx1"/>
                  </a:solidFill>
                </a:rPr>
                <a:t>during Team Action Planning Time TODAY </a:t>
              </a:r>
            </a:p>
          </p:txBody>
        </p:sp>
        <p:pic>
          <p:nvPicPr>
            <p:cNvPr id="9" name="Content Placeholder 3"/>
            <p:cNvPicPr>
              <a:picLocks noChangeAspect="1"/>
            </p:cNvPicPr>
            <p:nvPr/>
          </p:nvPicPr>
          <p:blipFill>
            <a:blip r:embed="rId4" cstate="print">
              <a:extLst>
                <a:ext uri="{28A0092B-C50C-407E-A947-70E740481C1C}">
                  <a14:useLocalDpi xmlns:a14="http://schemas.microsoft.com/office/drawing/2010/main"/>
                </a:ext>
              </a:extLst>
            </a:blip>
            <a:srcRect l="-14630" t="-1331" r="-15973" b="-5609"/>
            <a:stretch>
              <a:fillRect/>
            </a:stretch>
          </p:blipFill>
          <p:spPr bwMode="auto">
            <a:xfrm>
              <a:off x="7391400" y="5377363"/>
              <a:ext cx="1752600" cy="1477879"/>
            </a:xfrm>
            <a:prstGeom prst="rect">
              <a:avLst/>
            </a:prstGeom>
            <a:noFill/>
            <a:ln w="9525">
              <a:noFill/>
              <a:miter lim="800000"/>
              <a:headEnd/>
              <a:tailEnd/>
            </a:ln>
          </p:spPr>
        </p:pic>
      </p:grpSp>
      <p:pic>
        <p:nvPicPr>
          <p:cNvPr id="8" name="Picture 7"/>
          <p:cNvPicPr>
            <a:picLocks noChangeAspect="1"/>
          </p:cNvPicPr>
          <p:nvPr/>
        </p:nvPicPr>
        <p:blipFill>
          <a:blip r:embed="rId5"/>
          <a:stretch>
            <a:fillRect/>
          </a:stretch>
        </p:blipFill>
        <p:spPr>
          <a:xfrm>
            <a:off x="838200" y="914400"/>
            <a:ext cx="914400" cy="914400"/>
          </a:xfrm>
          <a:prstGeom prst="rect">
            <a:avLst/>
          </a:prstGeom>
        </p:spPr>
      </p:pic>
    </p:spTree>
    <p:extLst>
      <p:ext uri="{BB962C8B-B14F-4D97-AF65-F5344CB8AC3E}">
        <p14:creationId xmlns:p14="http://schemas.microsoft.com/office/powerpoint/2010/main" val="3759283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bg>
      <p:bgPr>
        <a:solidFill>
          <a:srgbClr val="3366FF">
            <a:alpha val="20000"/>
          </a:srgbClr>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105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Action Planning</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400" dirty="0">
                <a:ea typeface="ＭＳ Ｐゴシック" pitchFamily="-108" charset="-128"/>
                <a:cs typeface="ＭＳ Ｐゴシック" pitchFamily="-108" charset="-128"/>
              </a:rPr>
              <a:t>Return to your </a:t>
            </a:r>
            <a:r>
              <a:rPr lang="en-US" sz="2400" b="1" dirty="0">
                <a:ea typeface="ＭＳ Ｐゴシック" pitchFamily="-108" charset="-128"/>
                <a:cs typeface="ＭＳ Ｐゴシック" pitchFamily="-108" charset="-128"/>
              </a:rPr>
              <a:t>Action Plan</a:t>
            </a:r>
            <a:endParaRPr lang="en-US" sz="2400" dirty="0">
              <a:ea typeface="ＭＳ Ｐゴシック" pitchFamily="-108" charset="-128"/>
              <a:cs typeface="ＭＳ Ｐゴシック" pitchFamily="-108" charset="-128"/>
            </a:endParaRPr>
          </a:p>
          <a:p>
            <a:pPr eaLnBrk="1" hangingPunct="1">
              <a:lnSpc>
                <a:spcPct val="90000"/>
              </a:lnSpc>
            </a:pPr>
            <a:endParaRPr lang="en-US" sz="800" b="1" dirty="0">
              <a:ea typeface="ＭＳ Ｐゴシック" pitchFamily="-108" charset="-128"/>
              <a:cs typeface="ＭＳ Ｐゴシック" pitchFamily="-108" charset="-128"/>
            </a:endParaRP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Update each section based on what you’ve learned in today.</a:t>
            </a:r>
          </a:p>
          <a:p>
            <a:pPr eaLnBrk="1" hangingPunct="1">
              <a:lnSpc>
                <a:spcPct val="90000"/>
              </a:lnSpc>
            </a:pPr>
            <a:endParaRPr lang="en-US" sz="8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In particular, make sure have a plan for sharing information with and gathering/using feedback from your school faculty!</a:t>
            </a:r>
          </a:p>
          <a:p>
            <a:pPr eaLnBrk="1" hangingPunct="1">
              <a:lnSpc>
                <a:spcPct val="90000"/>
              </a:lnSpc>
            </a:pPr>
            <a:endParaRPr lang="en-US" sz="900" dirty="0">
              <a:ea typeface="ＭＳ Ｐゴシック" pitchFamily="-108" charset="-128"/>
              <a:cs typeface="ＭＳ Ｐゴシック" pitchFamily="-108" charset="-128"/>
            </a:endParaRPr>
          </a:p>
          <a:p>
            <a:pPr eaLnBrk="1" hangingPunct="1">
              <a:lnSpc>
                <a:spcPct val="90000"/>
              </a:lnSpc>
            </a:pPr>
            <a:r>
              <a:rPr lang="en-US" sz="2400" dirty="0">
                <a:ea typeface="ＭＳ Ｐゴシック" pitchFamily="-108" charset="-128"/>
                <a:cs typeface="ＭＳ Ｐゴシック" pitchFamily="-108" charset="-128"/>
              </a:rPr>
              <a:t>Present 2-3 “</a:t>
            </a:r>
            <a:r>
              <a:rPr lang="en-US" sz="2400" b="1" dirty="0">
                <a:ea typeface="ＭＳ Ｐゴシック" pitchFamily="-108" charset="-128"/>
                <a:cs typeface="ＭＳ Ｐゴシック" pitchFamily="-108" charset="-128"/>
              </a:rPr>
              <a:t>big ideas</a:t>
            </a:r>
            <a:r>
              <a:rPr lang="en-US" sz="2400" dirty="0">
                <a:ea typeface="ＭＳ Ｐゴシック" pitchFamily="-108" charset="-128"/>
                <a:cs typeface="ＭＳ Ｐゴシック" pitchFamily="-108" charset="-128"/>
              </a:rPr>
              <a:t>” from your group (1 min. reports) </a:t>
            </a:r>
          </a:p>
        </p:txBody>
      </p:sp>
      <p:pic>
        <p:nvPicPr>
          <p:cNvPr id="6" name="Picture 5"/>
          <p:cNvPicPr>
            <a:picLocks noChangeAspect="1"/>
          </p:cNvPicPr>
          <p:nvPr/>
        </p:nvPicPr>
        <p:blipFill>
          <a:blip r:embed="rId3"/>
          <a:stretch>
            <a:fillRect/>
          </a:stretch>
        </p:blipFill>
        <p:spPr>
          <a:xfrm>
            <a:off x="0" y="914400"/>
            <a:ext cx="914400" cy="914400"/>
          </a:xfrm>
          <a:prstGeom prst="rect">
            <a:avLst/>
          </a:prstGeom>
        </p:spPr>
      </p:pic>
    </p:spTree>
    <p:extLst>
      <p:ext uri="{BB962C8B-B14F-4D97-AF65-F5344CB8AC3E}">
        <p14:creationId xmlns:p14="http://schemas.microsoft.com/office/powerpoint/2010/main" val="1456514945"/>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90600"/>
            <a:ext cx="8382000" cy="4343400"/>
          </a:xfrm>
          <a:prstGeom prst="rect">
            <a:avLst/>
          </a:prstGeom>
          <a:solidFill>
            <a:srgbClr val="008000">
              <a:alpha val="75000"/>
            </a:srgbClr>
          </a:solidFill>
          <a:ln w="9525">
            <a:solidFill>
              <a:schemeClr val="tx1"/>
            </a:solidFill>
            <a:miter lim="800000"/>
            <a:headEnd/>
            <a:tailEnd/>
          </a:ln>
          <a:effectLst/>
        </p:spPr>
        <p:txBody>
          <a:bodyPr anchor="ctr"/>
          <a:lstStyle/>
          <a:p>
            <a:pPr algn="ctr">
              <a:defRPr/>
            </a:pPr>
            <a:r>
              <a:rPr lang="en-US" sz="6600" dirty="0" smtClean="0">
                <a:solidFill>
                  <a:srgbClr val="FFFF00"/>
                </a:solidFill>
                <a:effectLst>
                  <a:outerShdw blurRad="38100" dist="38100" dir="2700000" algn="tl">
                    <a:srgbClr val="000000"/>
                  </a:outerShdw>
                </a:effectLst>
                <a:latin typeface="+mj-lt"/>
              </a:rPr>
              <a:t>Preview of Tier II</a:t>
            </a:r>
          </a:p>
        </p:txBody>
      </p:sp>
      <p:pic>
        <p:nvPicPr>
          <p:cNvPr id="3" name="Picture 2"/>
          <p:cNvPicPr>
            <a:picLocks noChangeAspect="1"/>
          </p:cNvPicPr>
          <p:nvPr/>
        </p:nvPicPr>
        <p:blipFill>
          <a:blip r:embed="rId2"/>
          <a:stretch>
            <a:fillRect/>
          </a:stretch>
        </p:blipFill>
        <p:spPr>
          <a:xfrm>
            <a:off x="8077200" y="4724400"/>
            <a:ext cx="914400" cy="914400"/>
          </a:xfrm>
          <a:prstGeom prst="rect">
            <a:avLst/>
          </a:prstGeom>
        </p:spPr>
      </p:pic>
      <p:grpSp>
        <p:nvGrpSpPr>
          <p:cNvPr id="4" name="Group 3"/>
          <p:cNvGrpSpPr/>
          <p:nvPr/>
        </p:nvGrpSpPr>
        <p:grpSpPr>
          <a:xfrm>
            <a:off x="-140380" y="5257800"/>
            <a:ext cx="1588180" cy="1676401"/>
            <a:chOff x="-140380" y="5333999"/>
            <a:chExt cx="1588180" cy="1676401"/>
          </a:xfrm>
        </p:grpSpPr>
        <p:pic>
          <p:nvPicPr>
            <p:cNvPr id="5"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6" name="TextBox 5"/>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V.C.i</a:t>
              </a:r>
              <a:endParaRPr lang="en-US" b="1" dirty="0">
                <a:solidFill>
                  <a:srgbClr val="000000"/>
                </a:solidFill>
                <a:latin typeface="+mj-lt"/>
              </a:endParaRPr>
            </a:p>
          </p:txBody>
        </p:sp>
      </p:grpSp>
      <p:pic>
        <p:nvPicPr>
          <p:cNvPr id="7" name="Picture 6"/>
          <p:cNvPicPr>
            <a:picLocks noChangeAspect="1"/>
          </p:cNvPicPr>
          <p:nvPr/>
        </p:nvPicPr>
        <p:blipFill>
          <a:blip r:embed="rId2"/>
          <a:stretch>
            <a:fillRect/>
          </a:stretch>
        </p:blipFill>
        <p:spPr>
          <a:xfrm>
            <a:off x="-24502" y="609600"/>
            <a:ext cx="914400" cy="914400"/>
          </a:xfrm>
          <a:prstGeom prst="rect">
            <a:avLst/>
          </a:prstGeom>
        </p:spPr>
      </p:pic>
    </p:spTree>
    <p:extLst>
      <p:ext uri="{BB962C8B-B14F-4D97-AF65-F5344CB8AC3E}">
        <p14:creationId xmlns:p14="http://schemas.microsoft.com/office/powerpoint/2010/main" val="3877959966"/>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p:cNvGrpSpPr/>
          <p:nvPr/>
        </p:nvGrpSpPr>
        <p:grpSpPr>
          <a:xfrm>
            <a:off x="-140380" y="5257800"/>
            <a:ext cx="1588180" cy="1676401"/>
            <a:chOff x="-140380" y="5333999"/>
            <a:chExt cx="1588180" cy="1676401"/>
          </a:xfrm>
        </p:grpSpPr>
        <p:pic>
          <p:nvPicPr>
            <p:cNvPr id="13"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4" name="TextBox 13"/>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V.C.i</a:t>
              </a:r>
              <a:endParaRPr lang="en-US" b="1" dirty="0">
                <a:solidFill>
                  <a:srgbClr val="000000"/>
                </a:solidFill>
                <a:latin typeface="+mj-lt"/>
              </a:endParaRPr>
            </a:p>
          </p:txBody>
        </p:sp>
      </p:grpSp>
      <p:sp>
        <p:nvSpPr>
          <p:cNvPr id="5" name="Text Placeholder 4"/>
          <p:cNvSpPr>
            <a:spLocks noGrp="1"/>
          </p:cNvSpPr>
          <p:nvPr>
            <p:ph type="body" idx="1"/>
          </p:nvPr>
        </p:nvSpPr>
        <p:spPr>
          <a:xfrm>
            <a:off x="457200" y="1276350"/>
            <a:ext cx="4040188" cy="639762"/>
          </a:xfrm>
        </p:spPr>
        <p:txBody>
          <a:bodyPr/>
          <a:lstStyle/>
          <a:p>
            <a:pPr lvl="0"/>
            <a:r>
              <a:rPr lang="en-US" dirty="0" smtClean="0"/>
              <a:t>SWPBS Systems established, including:</a:t>
            </a:r>
          </a:p>
        </p:txBody>
      </p:sp>
      <p:sp>
        <p:nvSpPr>
          <p:cNvPr id="6" name="Content Placeholder 5"/>
          <p:cNvSpPr>
            <a:spLocks noGrp="1"/>
          </p:cNvSpPr>
          <p:nvPr>
            <p:ph sz="half" idx="2"/>
          </p:nvPr>
        </p:nvSpPr>
        <p:spPr>
          <a:xfrm>
            <a:off x="457200" y="1916112"/>
            <a:ext cx="4040188" cy="3951288"/>
          </a:xfrm>
        </p:spPr>
        <p:txBody>
          <a:bodyPr/>
          <a:lstStyle/>
          <a:p>
            <a:r>
              <a:rPr lang="en-US" sz="2000" dirty="0" smtClean="0"/>
              <a:t>School board/district/regional support</a:t>
            </a:r>
          </a:p>
          <a:p>
            <a:r>
              <a:rPr lang="en-US" sz="2000" dirty="0" smtClean="0"/>
              <a:t>SWPBS Leadership Team</a:t>
            </a:r>
          </a:p>
          <a:p>
            <a:r>
              <a:rPr lang="en-US" sz="2000" dirty="0" smtClean="0"/>
              <a:t>Administrator endorsement and active participation</a:t>
            </a:r>
          </a:p>
          <a:p>
            <a:r>
              <a:rPr lang="en-US" sz="2000" dirty="0" smtClean="0"/>
              <a:t>Continuous, data-based professional development (training and coaching)</a:t>
            </a:r>
          </a:p>
          <a:p>
            <a:r>
              <a:rPr lang="en-US" sz="2000" dirty="0" smtClean="0"/>
              <a:t>Recognition of staff behavior, contributions, and/or accomplishments</a:t>
            </a:r>
          </a:p>
          <a:p>
            <a:r>
              <a:rPr lang="en-US" sz="2000" dirty="0" smtClean="0"/>
              <a:t>School-wide data system</a:t>
            </a:r>
            <a:endParaRPr lang="en-US" sz="2600" dirty="0" smtClean="0"/>
          </a:p>
          <a:p>
            <a:endParaRPr lang="en-US" dirty="0"/>
          </a:p>
        </p:txBody>
      </p:sp>
      <p:sp>
        <p:nvSpPr>
          <p:cNvPr id="7" name="Text Placeholder 6"/>
          <p:cNvSpPr>
            <a:spLocks noGrp="1"/>
          </p:cNvSpPr>
          <p:nvPr>
            <p:ph type="body" sz="quarter" idx="3"/>
          </p:nvPr>
        </p:nvSpPr>
        <p:spPr>
          <a:xfrm>
            <a:off x="4645025" y="1276350"/>
            <a:ext cx="4041775" cy="639762"/>
          </a:xfrm>
        </p:spPr>
        <p:txBody>
          <a:bodyPr/>
          <a:lstStyle/>
          <a:p>
            <a:pPr lvl="0"/>
            <a:r>
              <a:rPr lang="en-US" dirty="0" smtClean="0"/>
              <a:t>SWPBS Practices established, including:</a:t>
            </a:r>
          </a:p>
        </p:txBody>
      </p:sp>
      <p:sp>
        <p:nvSpPr>
          <p:cNvPr id="8" name="Content Placeholder 7"/>
          <p:cNvSpPr>
            <a:spLocks noGrp="1"/>
          </p:cNvSpPr>
          <p:nvPr>
            <p:ph sz="quarter" idx="4"/>
          </p:nvPr>
        </p:nvSpPr>
        <p:spPr>
          <a:xfrm>
            <a:off x="4645025" y="1916112"/>
            <a:ext cx="4041775" cy="3951288"/>
          </a:xfrm>
        </p:spPr>
        <p:txBody>
          <a:bodyPr/>
          <a:lstStyle/>
          <a:p>
            <a:r>
              <a:rPr lang="en-US" sz="2000" dirty="0" smtClean="0"/>
              <a:t>3-5 positively stated and defined school-wide expectations</a:t>
            </a:r>
          </a:p>
          <a:p>
            <a:r>
              <a:rPr lang="en-US" sz="2000" dirty="0" smtClean="0"/>
              <a:t>Expectations regularly taught in both classroom and non-classroom settings</a:t>
            </a:r>
          </a:p>
          <a:p>
            <a:r>
              <a:rPr lang="en-US" sz="2000" dirty="0" smtClean="0"/>
              <a:t>School-wide reinforcement plan to acknowledge expected behavior</a:t>
            </a:r>
          </a:p>
          <a:p>
            <a:r>
              <a:rPr lang="en-US" sz="2000" dirty="0" smtClean="0"/>
              <a:t>Plan and continuum of consequences for rule violations</a:t>
            </a:r>
          </a:p>
          <a:p>
            <a:r>
              <a:rPr lang="en-US" sz="2000" dirty="0" smtClean="0"/>
              <a:t>Evidence-based classroom management practices</a:t>
            </a:r>
            <a:endParaRPr lang="en-US" dirty="0"/>
          </a:p>
        </p:txBody>
      </p:sp>
      <p:sp>
        <p:nvSpPr>
          <p:cNvPr id="9" name="Rectangle 2"/>
          <p:cNvSpPr>
            <a:spLocks noGrp="1" noChangeArrowheads="1"/>
          </p:cNvSpPr>
          <p:nvPr>
            <p:ph type="title"/>
          </p:nvPr>
        </p:nvSpPr>
        <p:spPr>
          <a:xfrm>
            <a:off x="457200" y="76200"/>
            <a:ext cx="8229600" cy="990600"/>
          </a:xfrm>
          <a:solidFill>
            <a:srgbClr val="FFFF00"/>
          </a:solidFill>
        </p:spPr>
        <p:txBody>
          <a:bodyPr/>
          <a:lstStyle/>
          <a:p>
            <a:pPr eaLnBrk="1" hangingPunct="1"/>
            <a:r>
              <a:rPr lang="en-US" sz="3200" dirty="0" smtClean="0"/>
              <a:t>What is needed to consider </a:t>
            </a:r>
            <a:br>
              <a:rPr lang="en-US" sz="3200" dirty="0" smtClean="0"/>
            </a:br>
            <a:r>
              <a:rPr lang="en-US" sz="3200" dirty="0" smtClean="0"/>
              <a:t>secondary intervention?</a:t>
            </a:r>
            <a:endParaRPr lang="en-US" sz="3200" dirty="0"/>
          </a:p>
        </p:txBody>
      </p:sp>
      <p:pic>
        <p:nvPicPr>
          <p:cNvPr id="10" name="Picture 9"/>
          <p:cNvPicPr>
            <a:picLocks noChangeAspect="1"/>
          </p:cNvPicPr>
          <p:nvPr/>
        </p:nvPicPr>
        <p:blipFill>
          <a:blip r:embed="rId3"/>
          <a:stretch>
            <a:fillRect/>
          </a:stretch>
        </p:blipFill>
        <p:spPr>
          <a:xfrm>
            <a:off x="8248650" y="457200"/>
            <a:ext cx="914400" cy="914400"/>
          </a:xfrm>
          <a:prstGeom prst="rect">
            <a:avLst/>
          </a:prstGeom>
        </p:spPr>
      </p:pic>
    </p:spTree>
    <p:extLst>
      <p:ext uri="{BB962C8B-B14F-4D97-AF65-F5344CB8AC3E}">
        <p14:creationId xmlns:p14="http://schemas.microsoft.com/office/powerpoint/2010/main" val="5375571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274638"/>
            <a:ext cx="8229600" cy="762000"/>
          </a:xfrm>
          <a:solidFill>
            <a:srgbClr val="FFFF00"/>
          </a:solidFill>
        </p:spPr>
        <p:txBody>
          <a:bodyPr/>
          <a:lstStyle/>
          <a:p>
            <a:pPr eaLnBrk="1" hangingPunct="1"/>
            <a:r>
              <a:rPr lang="en-US" sz="3200" dirty="0"/>
              <a:t>Common Secondary Intervention Features</a:t>
            </a:r>
          </a:p>
        </p:txBody>
      </p:sp>
      <p:sp>
        <p:nvSpPr>
          <p:cNvPr id="948227" name="Rectangle 3"/>
          <p:cNvSpPr>
            <a:spLocks noGrp="1" noChangeArrowheads="1"/>
          </p:cNvSpPr>
          <p:nvPr>
            <p:ph type="body" idx="1"/>
          </p:nvPr>
        </p:nvSpPr>
        <p:spPr>
          <a:xfrm>
            <a:off x="304800" y="1066800"/>
            <a:ext cx="8458200" cy="5486400"/>
          </a:xfrm>
        </p:spPr>
        <p:txBody>
          <a:bodyPr/>
          <a:lstStyle/>
          <a:p>
            <a:pPr lvl="0"/>
            <a:r>
              <a:rPr lang="en-US" sz="2400" dirty="0" smtClean="0"/>
              <a:t>Consistent, standardized implementation across students</a:t>
            </a:r>
          </a:p>
          <a:p>
            <a:pPr lvl="0"/>
            <a:r>
              <a:rPr lang="en-US" sz="2400" dirty="0" smtClean="0"/>
              <a:t>Easily accessible (e.g., within a few days of referral)</a:t>
            </a:r>
          </a:p>
          <a:p>
            <a:pPr lvl="0"/>
            <a:r>
              <a:rPr lang="en-US" sz="2400" dirty="0" smtClean="0"/>
              <a:t>Continuous availability</a:t>
            </a:r>
          </a:p>
          <a:p>
            <a:pPr lvl="0"/>
            <a:r>
              <a:rPr lang="en-US" sz="2400" dirty="0" smtClean="0"/>
              <a:t>Implemented by all school staff</a:t>
            </a:r>
          </a:p>
          <a:p>
            <a:pPr lvl="0"/>
            <a:r>
              <a:rPr lang="en-US" sz="2400" dirty="0" smtClean="0"/>
              <a:t>Consistent with and extra doses of school-wide expectations and interventions </a:t>
            </a:r>
          </a:p>
          <a:p>
            <a:pPr lvl="0"/>
            <a:r>
              <a:rPr lang="en-US" sz="2400" dirty="0" smtClean="0"/>
              <a:t>Continuous utilization of data for decision-making (e.g., progress monitoring)</a:t>
            </a:r>
            <a:endParaRPr lang="en-US" sz="2400" dirty="0"/>
          </a:p>
        </p:txBody>
      </p:sp>
      <p:sp>
        <p:nvSpPr>
          <p:cNvPr id="4" name="Rectangle 3"/>
          <p:cNvSpPr>
            <a:spLocks noChangeArrowheads="1"/>
          </p:cNvSpPr>
          <p:nvPr/>
        </p:nvSpPr>
        <p:spPr bwMode="auto">
          <a:xfrm>
            <a:off x="5365462" y="5791200"/>
            <a:ext cx="3759488" cy="400110"/>
          </a:xfrm>
          <a:prstGeom prst="rect">
            <a:avLst/>
          </a:prstGeom>
          <a:noFill/>
          <a:ln w="9525" algn="ctr">
            <a:noFill/>
            <a:miter lim="800000"/>
            <a:headEnd/>
            <a:tailEnd/>
          </a:ln>
          <a:effectLst/>
        </p:spPr>
        <p:txBody>
          <a:bodyPr wrap="none">
            <a:spAutoFit/>
          </a:bodyPr>
          <a:lstStyle/>
          <a:p>
            <a:pPr algn="ctr">
              <a:spcBef>
                <a:spcPct val="20000"/>
              </a:spcBef>
              <a:buFont typeface="Wingdings" pitchFamily="2" charset="2"/>
              <a:buNone/>
              <a:defRPr/>
            </a:pPr>
            <a:r>
              <a:rPr lang="en-US" sz="2000" dirty="0">
                <a:solidFill>
                  <a:srgbClr val="000000"/>
                </a:solidFill>
                <a:effectLst>
                  <a:outerShdw blurRad="38100" dist="38100" dir="2700000" algn="tl">
                    <a:srgbClr val="C0C0C0"/>
                  </a:outerShdw>
                </a:effectLst>
                <a:latin typeface="+mn-lt"/>
              </a:rPr>
              <a:t>(Crone, Horner, &amp; </a:t>
            </a:r>
            <a:r>
              <a:rPr lang="en-US" sz="2000" dirty="0" err="1">
                <a:solidFill>
                  <a:srgbClr val="000000"/>
                </a:solidFill>
                <a:effectLst>
                  <a:outerShdw blurRad="38100" dist="38100" dir="2700000" algn="tl">
                    <a:srgbClr val="C0C0C0"/>
                  </a:outerShdw>
                </a:effectLst>
                <a:latin typeface="+mn-lt"/>
              </a:rPr>
              <a:t>Hawken</a:t>
            </a:r>
            <a:r>
              <a:rPr lang="en-US" sz="2000" dirty="0">
                <a:solidFill>
                  <a:srgbClr val="000000"/>
                </a:solidFill>
                <a:effectLst>
                  <a:outerShdw blurRad="38100" dist="38100" dir="2700000" algn="tl">
                    <a:srgbClr val="C0C0C0"/>
                  </a:outerShdw>
                </a:effectLst>
                <a:latin typeface="+mn-lt"/>
              </a:rPr>
              <a:t>, </a:t>
            </a:r>
            <a:r>
              <a:rPr lang="en-US" sz="2000" dirty="0" smtClean="0">
                <a:solidFill>
                  <a:srgbClr val="000000"/>
                </a:solidFill>
                <a:effectLst>
                  <a:outerShdw blurRad="38100" dist="38100" dir="2700000" algn="tl">
                    <a:srgbClr val="C0C0C0"/>
                  </a:outerShdw>
                </a:effectLst>
                <a:latin typeface="+mn-lt"/>
              </a:rPr>
              <a:t>2010)</a:t>
            </a:r>
            <a:endParaRPr lang="en-US" sz="2000" dirty="0">
              <a:solidFill>
                <a:srgbClr val="000000"/>
              </a:solidFill>
              <a:effectLst>
                <a:outerShdw blurRad="38100" dist="38100" dir="2700000" algn="tl">
                  <a:srgbClr val="C0C0C0"/>
                </a:outerShdw>
              </a:effectLst>
              <a:latin typeface="+mn-lt"/>
            </a:endParaRPr>
          </a:p>
        </p:txBody>
      </p:sp>
      <p:pic>
        <p:nvPicPr>
          <p:cNvPr id="5" name="Picture 4"/>
          <p:cNvPicPr>
            <a:picLocks noChangeAspect="1"/>
          </p:cNvPicPr>
          <p:nvPr/>
        </p:nvPicPr>
        <p:blipFill>
          <a:blip r:embed="rId3"/>
          <a:stretch>
            <a:fillRect/>
          </a:stretch>
        </p:blipFill>
        <p:spPr>
          <a:xfrm>
            <a:off x="8245475" y="457200"/>
            <a:ext cx="914400" cy="914400"/>
          </a:xfrm>
          <a:prstGeom prst="rect">
            <a:avLst/>
          </a:prstGeom>
        </p:spPr>
      </p:pic>
      <p:grpSp>
        <p:nvGrpSpPr>
          <p:cNvPr id="6" name="Group 5"/>
          <p:cNvGrpSpPr/>
          <p:nvPr/>
        </p:nvGrpSpPr>
        <p:grpSpPr>
          <a:xfrm>
            <a:off x="-140380" y="5257800"/>
            <a:ext cx="1588180" cy="1676401"/>
            <a:chOff x="-140380" y="5333999"/>
            <a:chExt cx="1588180" cy="1676401"/>
          </a:xfrm>
        </p:grpSpPr>
        <p:pic>
          <p:nvPicPr>
            <p:cNvPr id="7" name="Content Placeholder 3"/>
            <p:cNvPicPr>
              <a:picLocks noChangeAspect="1"/>
            </p:cNvPicPr>
            <p:nvPr/>
          </p:nvPicPr>
          <p:blipFill>
            <a:blip r:embed="rId4"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8" name="TextBox 7"/>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V.C.i</a:t>
              </a:r>
              <a:endParaRPr lang="en-US" b="1" dirty="0">
                <a:solidFill>
                  <a:srgbClr val="000000"/>
                </a:solidFill>
                <a:latin typeface="+mj-lt"/>
              </a:endParaRPr>
            </a:p>
          </p:txBody>
        </p:sp>
      </p:grpSp>
    </p:spTree>
    <p:extLst>
      <p:ext uri="{BB962C8B-B14F-4D97-AF65-F5344CB8AC3E}">
        <p14:creationId xmlns:p14="http://schemas.microsoft.com/office/powerpoint/2010/main" val="386772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8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8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82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82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82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82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227" grpId="0" build="p"/>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140380" y="5257800"/>
            <a:ext cx="1588180" cy="1676401"/>
            <a:chOff x="-140380" y="5333999"/>
            <a:chExt cx="1588180" cy="1676401"/>
          </a:xfrm>
        </p:grpSpPr>
        <p:pic>
          <p:nvPicPr>
            <p:cNvPr id="6"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V.C.i</a:t>
              </a:r>
              <a:endParaRPr lang="en-US" b="1" dirty="0">
                <a:solidFill>
                  <a:srgbClr val="000000"/>
                </a:solidFill>
                <a:latin typeface="+mj-lt"/>
              </a:endParaRPr>
            </a:p>
          </p:txBody>
        </p:sp>
      </p:grpSp>
      <p:sp>
        <p:nvSpPr>
          <p:cNvPr id="2" name="Title 1"/>
          <p:cNvSpPr>
            <a:spLocks noGrp="1"/>
          </p:cNvSpPr>
          <p:nvPr>
            <p:ph type="title"/>
          </p:nvPr>
        </p:nvSpPr>
        <p:spPr>
          <a:solidFill>
            <a:srgbClr val="FFFF00"/>
          </a:solidFill>
        </p:spPr>
        <p:txBody>
          <a:bodyPr/>
          <a:lstStyle/>
          <a:p>
            <a:r>
              <a:rPr lang="en-US" dirty="0" smtClean="0"/>
              <a:t>Specialized Support Team:</a:t>
            </a:r>
            <a:br>
              <a:rPr lang="en-US" dirty="0" smtClean="0"/>
            </a:br>
            <a:r>
              <a:rPr lang="en-US" sz="3600" i="1" dirty="0" smtClean="0"/>
              <a:t>Roles, Responsibilities, &amp; Functions</a:t>
            </a:r>
            <a:endParaRPr lang="en-US" sz="4000" dirty="0"/>
          </a:p>
        </p:txBody>
      </p:sp>
      <p:sp>
        <p:nvSpPr>
          <p:cNvPr id="3" name="Content Placeholder 2"/>
          <p:cNvSpPr>
            <a:spLocks noGrp="1"/>
          </p:cNvSpPr>
          <p:nvPr>
            <p:ph idx="1"/>
          </p:nvPr>
        </p:nvSpPr>
        <p:spPr/>
        <p:txBody>
          <a:bodyPr/>
          <a:lstStyle/>
          <a:p>
            <a:pPr lvl="0"/>
            <a:r>
              <a:rPr lang="en-US" sz="2100" dirty="0" smtClean="0"/>
              <a:t>Provide training and support to school staff regarding the </a:t>
            </a:r>
            <a:r>
              <a:rPr lang="en-US" sz="2100" dirty="0" err="1" smtClean="0"/>
              <a:t>program(s</a:t>
            </a:r>
            <a:r>
              <a:rPr lang="en-US" sz="2100" dirty="0" smtClean="0"/>
              <a:t>) </a:t>
            </a:r>
          </a:p>
          <a:p>
            <a:pPr lvl="0"/>
            <a:r>
              <a:rPr lang="en-US" sz="2100" dirty="0" smtClean="0"/>
              <a:t>Provide specialized behavioral assessment strategies, interventions, and supports </a:t>
            </a:r>
          </a:p>
          <a:p>
            <a:pPr lvl="0"/>
            <a:r>
              <a:rPr lang="en-US" sz="2100" dirty="0" smtClean="0"/>
              <a:t>Meet regularly (e.g., weekly or biweekly) to review the program, monitor individual student progress, and review new referrals </a:t>
            </a:r>
          </a:p>
          <a:p>
            <a:pPr lvl="0"/>
            <a:r>
              <a:rPr lang="en-US" sz="2100" dirty="0" smtClean="0"/>
              <a:t>Coordinate school-wide implementation of the overall Tier II practices and systems</a:t>
            </a:r>
          </a:p>
          <a:p>
            <a:pPr lvl="0"/>
            <a:r>
              <a:rPr lang="en-US" sz="2100" dirty="0" smtClean="0"/>
              <a:t>Develop screening procedures and data-based decision rules for referring students to intervention</a:t>
            </a:r>
          </a:p>
          <a:p>
            <a:pPr lvl="0"/>
            <a:r>
              <a:rPr lang="en-US" sz="2100" dirty="0" smtClean="0"/>
              <a:t>Develop data-based decision rules (including time frames) for placing students, monitoring progress, and fading the intervention </a:t>
            </a:r>
          </a:p>
          <a:p>
            <a:pPr lvl="0"/>
            <a:r>
              <a:rPr lang="en-US" sz="2100" dirty="0" smtClean="0"/>
              <a:t>Summarize and review data</a:t>
            </a:r>
            <a:endParaRPr lang="en-US" sz="2100" dirty="0"/>
          </a:p>
        </p:txBody>
      </p:sp>
      <p:pic>
        <p:nvPicPr>
          <p:cNvPr id="4" name="Picture 3"/>
          <p:cNvPicPr>
            <a:picLocks noChangeAspect="1"/>
          </p:cNvPicPr>
          <p:nvPr/>
        </p:nvPicPr>
        <p:blipFill>
          <a:blip r:embed="rId3"/>
          <a:stretch>
            <a:fillRect/>
          </a:stretch>
        </p:blipFill>
        <p:spPr>
          <a:xfrm>
            <a:off x="8245475" y="762000"/>
            <a:ext cx="914400" cy="914400"/>
          </a:xfrm>
          <a:prstGeom prst="rect">
            <a:avLst/>
          </a:prstGeom>
        </p:spPr>
      </p:pic>
    </p:spTree>
    <p:extLst>
      <p:ext uri="{BB962C8B-B14F-4D97-AF65-F5344CB8AC3E}">
        <p14:creationId xmlns:p14="http://schemas.microsoft.com/office/powerpoint/2010/main" val="4280974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22" name="Picture 2" descr="j0286076"/>
          <p:cNvPicPr>
            <a:picLocks noChangeAspect="1" noChangeArrowheads="1"/>
          </p:cNvPicPr>
          <p:nvPr/>
        </p:nvPicPr>
        <p:blipFill>
          <a:blip r:embed="rId3"/>
          <a:srcRect/>
          <a:stretch>
            <a:fillRect/>
          </a:stretch>
        </p:blipFill>
        <p:spPr bwMode="auto">
          <a:xfrm>
            <a:off x="0" y="4205288"/>
            <a:ext cx="2203450" cy="2652712"/>
          </a:xfrm>
          <a:prstGeom prst="rect">
            <a:avLst/>
          </a:prstGeom>
          <a:noFill/>
          <a:ln w="9525">
            <a:noFill/>
            <a:miter lim="800000"/>
            <a:headEnd/>
            <a:tailEnd/>
          </a:ln>
        </p:spPr>
      </p:pic>
      <p:sp>
        <p:nvSpPr>
          <p:cNvPr id="950275" name="AutoShape 3"/>
          <p:cNvSpPr>
            <a:spLocks noChangeArrowheads="1"/>
          </p:cNvSpPr>
          <p:nvPr/>
        </p:nvSpPr>
        <p:spPr bwMode="auto">
          <a:xfrm>
            <a:off x="2133600" y="762000"/>
            <a:ext cx="6400800" cy="5486400"/>
          </a:xfrm>
          <a:prstGeom prst="wedgeEllipseCallout">
            <a:avLst>
              <a:gd name="adj1" fmla="val -51833"/>
              <a:gd name="adj2" fmla="val 37875"/>
            </a:avLst>
          </a:prstGeom>
          <a:solidFill>
            <a:srgbClr val="CCECFF"/>
          </a:solidFill>
          <a:ln w="9525">
            <a:solidFill>
              <a:schemeClr val="tx1"/>
            </a:solidFill>
            <a:miter lim="800000"/>
            <a:headEnd/>
            <a:tailEnd/>
          </a:ln>
        </p:spPr>
        <p:txBody>
          <a:bodyPr anchor="ctr" anchorCtr="1">
            <a:prstTxWarp prst="textNoShape">
              <a:avLst/>
            </a:prstTxWarp>
          </a:bodyPr>
          <a:lstStyle/>
          <a:p>
            <a:pPr algn="ctr"/>
            <a:r>
              <a:rPr lang="en-US" sz="3200">
                <a:latin typeface="+mj-lt"/>
              </a:rPr>
              <a:t>Secondary systems efficiently support a small group of students by increasing prompts, structure, and opportunities for reinforcement.</a:t>
            </a:r>
          </a:p>
        </p:txBody>
      </p:sp>
      <p:sp>
        <p:nvSpPr>
          <p:cNvPr id="81924" name="WordArt 4"/>
          <p:cNvSpPr>
            <a:spLocks noChangeArrowheads="1" noChangeShapeType="1" noTextEdit="1"/>
          </p:cNvSpPr>
          <p:nvPr/>
        </p:nvSpPr>
        <p:spPr bwMode="auto">
          <a:xfrm>
            <a:off x="2209800" y="457200"/>
            <a:ext cx="6248400" cy="36576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000000"/>
                </a:solidFill>
                <a:latin typeface="+mj-lt"/>
                <a:ea typeface="Arial Black"/>
                <a:cs typeface="Arial Black"/>
              </a:rPr>
              <a:t>TAKE AWAY MESSAGE</a:t>
            </a:r>
          </a:p>
        </p:txBody>
      </p:sp>
      <p:pic>
        <p:nvPicPr>
          <p:cNvPr id="5" name="Picture 4"/>
          <p:cNvPicPr>
            <a:picLocks noChangeAspect="1"/>
          </p:cNvPicPr>
          <p:nvPr/>
        </p:nvPicPr>
        <p:blipFill>
          <a:blip r:embed="rId4"/>
          <a:stretch>
            <a:fillRect/>
          </a:stretch>
        </p:blipFill>
        <p:spPr>
          <a:xfrm>
            <a:off x="8077200" y="5334000"/>
            <a:ext cx="914400" cy="914400"/>
          </a:xfrm>
          <a:prstGeom prst="rect">
            <a:avLst/>
          </a:prstGeom>
        </p:spPr>
      </p:pic>
    </p:spTree>
    <p:extLst>
      <p:ext uri="{BB962C8B-B14F-4D97-AF65-F5344CB8AC3E}">
        <p14:creationId xmlns:p14="http://schemas.microsoft.com/office/powerpoint/2010/main" val="15104943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950275"/>
                                        </p:tgtEl>
                                        <p:attrNameLst>
                                          <p:attrName>style.visibility</p:attrName>
                                        </p:attrNameLst>
                                      </p:cBhvr>
                                      <p:to>
                                        <p:strVal val="visible"/>
                                      </p:to>
                                    </p:set>
                                    <p:animEffect transition="in" filter="strips(upRight)">
                                      <p:cBhvr>
                                        <p:cTn id="7" dur="500"/>
                                        <p:tgtEl>
                                          <p:spTgt spid="950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75"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90600"/>
            <a:ext cx="8382000" cy="4343400"/>
          </a:xfrm>
          <a:prstGeom prst="rect">
            <a:avLst/>
          </a:prstGeom>
          <a:solidFill>
            <a:srgbClr val="008000">
              <a:alpha val="75000"/>
            </a:srgbClr>
          </a:solidFill>
          <a:ln w="9525">
            <a:solidFill>
              <a:schemeClr val="tx1"/>
            </a:solidFill>
            <a:miter lim="800000"/>
            <a:headEnd/>
            <a:tailEnd/>
          </a:ln>
          <a:effectLst/>
        </p:spPr>
        <p:txBody>
          <a:bodyPr anchor="ctr"/>
          <a:lstStyle/>
          <a:p>
            <a:pPr algn="ctr">
              <a:defRPr/>
            </a:pPr>
            <a:r>
              <a:rPr lang="en-US" sz="6600" dirty="0" smtClean="0">
                <a:solidFill>
                  <a:srgbClr val="FFFF00"/>
                </a:solidFill>
                <a:effectLst>
                  <a:outerShdw blurRad="38100" dist="38100" dir="2700000" algn="tl">
                    <a:srgbClr val="000000"/>
                  </a:outerShdw>
                </a:effectLst>
                <a:latin typeface="+mj-lt"/>
              </a:rPr>
              <a:t>Preview of Tier III</a:t>
            </a:r>
          </a:p>
        </p:txBody>
      </p:sp>
      <p:pic>
        <p:nvPicPr>
          <p:cNvPr id="3" name="Picture 2"/>
          <p:cNvPicPr>
            <a:picLocks noChangeAspect="1"/>
          </p:cNvPicPr>
          <p:nvPr/>
        </p:nvPicPr>
        <p:blipFill>
          <a:blip r:embed="rId2"/>
          <a:stretch>
            <a:fillRect/>
          </a:stretch>
        </p:blipFill>
        <p:spPr>
          <a:xfrm>
            <a:off x="8077200" y="4724400"/>
            <a:ext cx="914400" cy="914400"/>
          </a:xfrm>
          <a:prstGeom prst="rect">
            <a:avLst/>
          </a:prstGeom>
        </p:spPr>
      </p:pic>
      <p:grpSp>
        <p:nvGrpSpPr>
          <p:cNvPr id="4" name="Group 3"/>
          <p:cNvGrpSpPr/>
          <p:nvPr/>
        </p:nvGrpSpPr>
        <p:grpSpPr>
          <a:xfrm>
            <a:off x="-140380" y="5257800"/>
            <a:ext cx="1588180" cy="1676401"/>
            <a:chOff x="-140380" y="5333999"/>
            <a:chExt cx="1588180" cy="1676401"/>
          </a:xfrm>
        </p:grpSpPr>
        <p:pic>
          <p:nvPicPr>
            <p:cNvPr id="5"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6" name="TextBox 5"/>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V.C.ii</a:t>
              </a:r>
              <a:endParaRPr lang="en-US" b="1" dirty="0">
                <a:solidFill>
                  <a:srgbClr val="000000"/>
                </a:solidFill>
                <a:latin typeface="+mj-lt"/>
              </a:endParaRPr>
            </a:p>
          </p:txBody>
        </p:sp>
      </p:grpSp>
    </p:spTree>
    <p:extLst>
      <p:ext uri="{BB962C8B-B14F-4D97-AF65-F5344CB8AC3E}">
        <p14:creationId xmlns:p14="http://schemas.microsoft.com/office/powerpoint/2010/main" val="3956757426"/>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 5"/>
          <p:cNvGrpSpPr/>
          <p:nvPr/>
        </p:nvGrpSpPr>
        <p:grpSpPr>
          <a:xfrm>
            <a:off x="-140380" y="5257800"/>
            <a:ext cx="1588180" cy="1676401"/>
            <a:chOff x="-140380" y="5333999"/>
            <a:chExt cx="1588180" cy="1676401"/>
          </a:xfrm>
        </p:grpSpPr>
        <p:pic>
          <p:nvPicPr>
            <p:cNvPr id="7"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8" name="TextBox 7"/>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V.C.ii</a:t>
              </a:r>
              <a:endParaRPr lang="en-US" b="1" dirty="0">
                <a:solidFill>
                  <a:srgbClr val="000000"/>
                </a:solidFill>
                <a:latin typeface="+mj-lt"/>
              </a:endParaRPr>
            </a:p>
          </p:txBody>
        </p:sp>
      </p:grpSp>
      <p:sp>
        <p:nvSpPr>
          <p:cNvPr id="75778" name="Oval 2"/>
          <p:cNvSpPr>
            <a:spLocks noChangeArrowheads="1"/>
          </p:cNvSpPr>
          <p:nvPr/>
        </p:nvSpPr>
        <p:spPr bwMode="auto">
          <a:xfrm rot="-8791245">
            <a:off x="609600" y="762000"/>
            <a:ext cx="8251825" cy="5278438"/>
          </a:xfrm>
          <a:prstGeom prst="ellipse">
            <a:avLst/>
          </a:prstGeom>
          <a:solidFill>
            <a:srgbClr val="3366FF">
              <a:alpha val="25098"/>
            </a:srgbClr>
          </a:solidFill>
          <a:ln w="9525">
            <a:noFill/>
            <a:round/>
            <a:headEnd/>
            <a:tailEnd/>
          </a:ln>
        </p:spPr>
        <p:txBody>
          <a:bodyPr wrap="none" anchor="ctr">
            <a:prstTxWarp prst="textNoShape">
              <a:avLst/>
            </a:prstTxWarp>
          </a:bodyPr>
          <a:lstStyle/>
          <a:p>
            <a:endParaRPr lang="en-US">
              <a:latin typeface="+mj-lt"/>
            </a:endParaRPr>
          </a:p>
        </p:txBody>
      </p:sp>
      <p:sp>
        <p:nvSpPr>
          <p:cNvPr id="109571" name="Rectangle 3"/>
          <p:cNvSpPr>
            <a:spLocks noGrp="1" noChangeArrowheads="1"/>
          </p:cNvSpPr>
          <p:nvPr>
            <p:ph type="body" sz="half" idx="1"/>
          </p:nvPr>
        </p:nvSpPr>
        <p:spPr>
          <a:xfrm>
            <a:off x="457200" y="1447800"/>
            <a:ext cx="8458200" cy="4419600"/>
          </a:xfrm>
        </p:spPr>
        <p:txBody>
          <a:bodyPr/>
          <a:lstStyle/>
          <a:p>
            <a:pPr eaLnBrk="1" hangingPunct="1">
              <a:lnSpc>
                <a:spcPct val="90000"/>
              </a:lnSpc>
            </a:pPr>
            <a:r>
              <a:rPr lang="en-US" sz="2800" dirty="0">
                <a:solidFill>
                  <a:srgbClr val="333399"/>
                </a:solidFill>
                <a:latin typeface="+mj-lt"/>
                <a:ea typeface="ヒラギノ角ゴ Pro W3" pitchFamily="-1" charset="-128"/>
              </a:rPr>
              <a:t>Behavioral competence at school &amp; district levels</a:t>
            </a:r>
          </a:p>
          <a:p>
            <a:pPr eaLnBrk="1" hangingPunct="1">
              <a:lnSpc>
                <a:spcPct val="90000"/>
              </a:lnSpc>
            </a:pPr>
            <a:r>
              <a:rPr lang="en-US" sz="2800" dirty="0">
                <a:solidFill>
                  <a:srgbClr val="333399"/>
                </a:solidFill>
                <a:latin typeface="+mj-lt"/>
                <a:ea typeface="ヒラギノ角ゴ Pro W3" pitchFamily="-1" charset="-128"/>
              </a:rPr>
              <a:t>Team- &amp; data-based decision making</a:t>
            </a:r>
          </a:p>
          <a:p>
            <a:pPr eaLnBrk="1" hangingPunct="1">
              <a:lnSpc>
                <a:spcPct val="90000"/>
              </a:lnSpc>
            </a:pPr>
            <a:r>
              <a:rPr lang="en-US" sz="2800" dirty="0">
                <a:solidFill>
                  <a:srgbClr val="333399"/>
                </a:solidFill>
                <a:latin typeface="+mj-lt"/>
                <a:ea typeface="ヒラギノ角ゴ Pro W3" pitchFamily="-1" charset="-128"/>
              </a:rPr>
              <a:t>Targeted social skills &amp; self-management instruction</a:t>
            </a:r>
          </a:p>
          <a:p>
            <a:pPr eaLnBrk="1" hangingPunct="1">
              <a:lnSpc>
                <a:spcPct val="90000"/>
              </a:lnSpc>
            </a:pPr>
            <a:r>
              <a:rPr lang="en-US" sz="2800" dirty="0">
                <a:solidFill>
                  <a:srgbClr val="333399"/>
                </a:solidFill>
                <a:latin typeface="+mj-lt"/>
                <a:ea typeface="ヒラギノ角ゴ Pro W3" pitchFamily="-1" charset="-128"/>
              </a:rPr>
              <a:t>Individualized instructional &amp; curricular accommodations </a:t>
            </a:r>
          </a:p>
          <a:p>
            <a:pPr eaLnBrk="1" hangingPunct="1">
              <a:lnSpc>
                <a:spcPct val="90000"/>
              </a:lnSpc>
            </a:pPr>
            <a:r>
              <a:rPr lang="en-US" sz="2800" dirty="0">
                <a:solidFill>
                  <a:srgbClr val="333399"/>
                </a:solidFill>
                <a:latin typeface="+mj-lt"/>
                <a:ea typeface="ヒラギノ角ゴ Pro W3" pitchFamily="-1" charset="-128"/>
              </a:rPr>
              <a:t>Function-based behavior support planning </a:t>
            </a:r>
          </a:p>
          <a:p>
            <a:pPr eaLnBrk="1" hangingPunct="1">
              <a:lnSpc>
                <a:spcPct val="90000"/>
              </a:lnSpc>
            </a:pPr>
            <a:r>
              <a:rPr lang="en-US" sz="2800" dirty="0">
                <a:solidFill>
                  <a:srgbClr val="333399"/>
                </a:solidFill>
                <a:latin typeface="+mj-lt"/>
                <a:ea typeface="ヒラギノ角ゴ Pro W3" pitchFamily="-1" charset="-128"/>
              </a:rPr>
              <a:t>Comprehensive person-centered planning &amp; wraparound processes</a:t>
            </a:r>
          </a:p>
        </p:txBody>
      </p:sp>
      <p:sp>
        <p:nvSpPr>
          <p:cNvPr id="109572" name="Text Box 4"/>
          <p:cNvSpPr txBox="1">
            <a:spLocks noChangeArrowheads="1"/>
          </p:cNvSpPr>
          <p:nvPr/>
        </p:nvSpPr>
        <p:spPr bwMode="auto">
          <a:xfrm>
            <a:off x="1512888" y="509588"/>
            <a:ext cx="6411912" cy="584200"/>
          </a:xfrm>
          <a:prstGeom prst="rect">
            <a:avLst/>
          </a:prstGeom>
          <a:noFill/>
          <a:ln w="9525">
            <a:noFill/>
            <a:miter lim="800000"/>
            <a:headEnd/>
            <a:tailEnd/>
          </a:ln>
          <a:effectLst/>
        </p:spPr>
        <p:txBody>
          <a:bodyPr>
            <a:spAutoFit/>
          </a:bodyPr>
          <a:lstStyle/>
          <a:p>
            <a:pPr algn="ctr" eaLnBrk="0" hangingPunct="0">
              <a:defRPr/>
            </a:pPr>
            <a:r>
              <a:rPr lang="en-US" sz="3200" b="1" dirty="0">
                <a:solidFill>
                  <a:srgbClr val="800000"/>
                </a:solidFill>
                <a:effectLst>
                  <a:outerShdw blurRad="38100" dist="38100" dir="2700000" algn="tl">
                    <a:srgbClr val="DDDDDD"/>
                  </a:outerShdw>
                </a:effectLst>
                <a:latin typeface="+mj-lt"/>
                <a:ea typeface="+mn-ea"/>
                <a:cs typeface="+mn-cs"/>
              </a:rPr>
              <a:t>Individual Student Systems</a:t>
            </a:r>
          </a:p>
        </p:txBody>
      </p:sp>
      <p:pic>
        <p:nvPicPr>
          <p:cNvPr id="5" name="Picture 4"/>
          <p:cNvPicPr>
            <a:picLocks noChangeAspect="1"/>
          </p:cNvPicPr>
          <p:nvPr/>
        </p:nvPicPr>
        <p:blipFill>
          <a:blip r:embed="rId4"/>
          <a:stretch>
            <a:fillRect/>
          </a:stretch>
        </p:blipFill>
        <p:spPr>
          <a:xfrm>
            <a:off x="-28575" y="0"/>
            <a:ext cx="914400" cy="914400"/>
          </a:xfrm>
          <a:prstGeom prst="rect">
            <a:avLst/>
          </a:prstGeom>
        </p:spPr>
      </p:pic>
    </p:spTree>
    <p:extLst>
      <p:ext uri="{BB962C8B-B14F-4D97-AF65-F5344CB8AC3E}">
        <p14:creationId xmlns:p14="http://schemas.microsoft.com/office/powerpoint/2010/main" val="3713901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 calcmode="lin" valueType="num">
                                      <p:cBhvr additive="base">
                                        <p:cTn id="7" dur="500" fill="hold"/>
                                        <p:tgtEl>
                                          <p:spTgt spid="1095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95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9571">
                                            <p:txEl>
                                              <p:pRg st="1" end="1"/>
                                            </p:txEl>
                                          </p:spTgt>
                                        </p:tgtEl>
                                        <p:attrNameLst>
                                          <p:attrName>style.visibility</p:attrName>
                                        </p:attrNameLst>
                                      </p:cBhvr>
                                      <p:to>
                                        <p:strVal val="visible"/>
                                      </p:to>
                                    </p:set>
                                    <p:anim calcmode="lin" valueType="num">
                                      <p:cBhvr additive="base">
                                        <p:cTn id="13" dur="500" fill="hold"/>
                                        <p:tgtEl>
                                          <p:spTgt spid="1095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9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9571">
                                            <p:txEl>
                                              <p:pRg st="2" end="2"/>
                                            </p:txEl>
                                          </p:spTgt>
                                        </p:tgtEl>
                                        <p:attrNameLst>
                                          <p:attrName>style.visibility</p:attrName>
                                        </p:attrNameLst>
                                      </p:cBhvr>
                                      <p:to>
                                        <p:strVal val="visible"/>
                                      </p:to>
                                    </p:set>
                                    <p:anim calcmode="lin" valueType="num">
                                      <p:cBhvr additive="base">
                                        <p:cTn id="19" dur="500" fill="hold"/>
                                        <p:tgtEl>
                                          <p:spTgt spid="1095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95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9571">
                                            <p:txEl>
                                              <p:pRg st="3" end="3"/>
                                            </p:txEl>
                                          </p:spTgt>
                                        </p:tgtEl>
                                        <p:attrNameLst>
                                          <p:attrName>style.visibility</p:attrName>
                                        </p:attrNameLst>
                                      </p:cBhvr>
                                      <p:to>
                                        <p:strVal val="visible"/>
                                      </p:to>
                                    </p:set>
                                    <p:anim calcmode="lin" valueType="num">
                                      <p:cBhvr additive="base">
                                        <p:cTn id="25" dur="500" fill="hold"/>
                                        <p:tgtEl>
                                          <p:spTgt spid="1095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95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9571">
                                            <p:txEl>
                                              <p:pRg st="4" end="4"/>
                                            </p:txEl>
                                          </p:spTgt>
                                        </p:tgtEl>
                                        <p:attrNameLst>
                                          <p:attrName>style.visibility</p:attrName>
                                        </p:attrNameLst>
                                      </p:cBhvr>
                                      <p:to>
                                        <p:strVal val="visible"/>
                                      </p:to>
                                    </p:set>
                                    <p:anim calcmode="lin" valueType="num">
                                      <p:cBhvr additive="base">
                                        <p:cTn id="31" dur="500" fill="hold"/>
                                        <p:tgtEl>
                                          <p:spTgt spid="1095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95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9571">
                                            <p:txEl>
                                              <p:pRg st="5" end="5"/>
                                            </p:txEl>
                                          </p:spTgt>
                                        </p:tgtEl>
                                        <p:attrNameLst>
                                          <p:attrName>style.visibility</p:attrName>
                                        </p:attrNameLst>
                                      </p:cBhvr>
                                      <p:to>
                                        <p:strVal val="visible"/>
                                      </p:to>
                                    </p:set>
                                    <p:anim calcmode="lin" valueType="num">
                                      <p:cBhvr additive="base">
                                        <p:cTn id="37" dur="500" fill="hold"/>
                                        <p:tgtEl>
                                          <p:spTgt spid="1095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95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rgbClr val="FFFF00">
            <a:alpha val="20000"/>
          </a:srgbClr>
        </a:solidFill>
        <a:effectLst/>
      </p:bgPr>
    </p:bg>
    <p:spTree>
      <p:nvGrpSpPr>
        <p:cNvPr id="1" name=""/>
        <p:cNvGrpSpPr/>
        <p:nvPr/>
      </p:nvGrpSpPr>
      <p:grpSpPr>
        <a:xfrm>
          <a:off x="0" y="0"/>
          <a:ext cx="0" cy="0"/>
          <a:chOff x="0" y="0"/>
          <a:chExt cx="0" cy="0"/>
        </a:xfrm>
      </p:grpSpPr>
      <p:sp>
        <p:nvSpPr>
          <p:cNvPr id="19459" name="Rectangle 3"/>
          <p:cNvSpPr>
            <a:spLocks noGrp="1" noChangeArrowheads="1"/>
          </p:cNvSpPr>
          <p:nvPr>
            <p:ph type="body" idx="4294967295"/>
          </p:nvPr>
        </p:nvSpPr>
        <p:spPr>
          <a:xfrm>
            <a:off x="304800" y="1066800"/>
            <a:ext cx="8763000" cy="5410200"/>
          </a:xfrm>
        </p:spPr>
        <p:txBody>
          <a:bodyPr/>
          <a:lstStyle/>
          <a:p>
            <a:pPr marL="0" indent="0">
              <a:buNone/>
            </a:pPr>
            <a:r>
              <a:rPr lang="en-US" sz="2400" b="1" i="1" dirty="0" smtClean="0">
                <a:latin typeface="+mj-lt"/>
              </a:rPr>
              <a:t>After </a:t>
            </a:r>
            <a:r>
              <a:rPr lang="en-US" sz="2400" b="1" dirty="0" smtClean="0">
                <a:latin typeface="+mj-lt"/>
              </a:rPr>
              <a:t>Training </a:t>
            </a:r>
            <a:r>
              <a:rPr lang="en-US" sz="2400" b="1" dirty="0">
                <a:latin typeface="+mj-lt"/>
              </a:rPr>
              <a:t>Activities:</a:t>
            </a:r>
            <a:r>
              <a:rPr lang="en-US" sz="2400" dirty="0">
                <a:latin typeface="+mj-lt"/>
              </a:rPr>
              <a:t> </a:t>
            </a:r>
          </a:p>
          <a:p>
            <a:pPr lvl="0">
              <a:buFont typeface="Wingdings" charset="2"/>
              <a:buChar char="q"/>
            </a:pPr>
            <a:r>
              <a:rPr lang="en-US" sz="2000" dirty="0"/>
              <a:t>Prompt team to (a) meet and review PBIS purpose and action plan with staff, (b) collect school data, (c) meet w/in 1 month, and (c) complete Team Implementation Checklist and/or Benchmarks of Quality (as assigned in training)</a:t>
            </a:r>
          </a:p>
          <a:p>
            <a:pPr lvl="0">
              <a:buFont typeface="Wingdings" charset="2"/>
              <a:buChar char="q"/>
            </a:pPr>
            <a:r>
              <a:rPr lang="en-US" sz="2000" dirty="0"/>
              <a:t>Contact team leader 2x in first month and ask what is planned and if assistance needed (if district coach)</a:t>
            </a:r>
          </a:p>
          <a:p>
            <a:pPr lvl="0">
              <a:buFont typeface="Wingdings" charset="2"/>
              <a:buChar char="q"/>
            </a:pPr>
            <a:r>
              <a:rPr lang="en-US" sz="2000" dirty="0"/>
              <a:t>Set schedule for team to meet 1x month</a:t>
            </a:r>
          </a:p>
          <a:p>
            <a:pPr lvl="0">
              <a:buFont typeface="Wingdings" charset="2"/>
              <a:buChar char="q"/>
            </a:pPr>
            <a:r>
              <a:rPr lang="en-US" sz="2000" dirty="0"/>
              <a:t>Review school data on monthly basis</a:t>
            </a:r>
          </a:p>
          <a:p>
            <a:pPr lvl="0">
              <a:buFont typeface="Wingdings" charset="2"/>
              <a:buChar char="q"/>
            </a:pPr>
            <a:r>
              <a:rPr lang="en-US" sz="2000" dirty="0"/>
              <a:t>Monitor and assist in development and completion of team action plan</a:t>
            </a:r>
          </a:p>
          <a:p>
            <a:pPr lvl="0">
              <a:buFont typeface="Wingdings" charset="2"/>
              <a:buChar char="q"/>
            </a:pPr>
            <a:r>
              <a:rPr lang="en-US" sz="2000" dirty="0"/>
              <a:t>Document team and coaching accomplishments, speed bumps, challenges, solutions</a:t>
            </a:r>
          </a:p>
          <a:p>
            <a:pPr>
              <a:buFont typeface="Wingdings" charset="2"/>
              <a:buChar char="q"/>
            </a:pPr>
            <a:r>
              <a:rPr lang="en-US" sz="2000" dirty="0"/>
              <a:t>Identify and acknowledge team/school progress on action plan tasks/outcomes </a:t>
            </a:r>
            <a:endParaRPr lang="en-US" sz="2000" b="1" i="1" dirty="0"/>
          </a:p>
        </p:txBody>
      </p:sp>
      <p:sp>
        <p:nvSpPr>
          <p:cNvPr id="4" name="Rectangle 2"/>
          <p:cNvSpPr>
            <a:spLocks noChangeArrowheads="1"/>
          </p:cNvSpPr>
          <p:nvPr/>
        </p:nvSpPr>
        <p:spPr bwMode="auto">
          <a:xfrm>
            <a:off x="449870" y="152400"/>
            <a:ext cx="816073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3200" b="1" dirty="0" smtClean="0">
                <a:solidFill>
                  <a:schemeClr val="bg1"/>
                </a:solidFill>
                <a:latin typeface="+mj-lt"/>
              </a:rPr>
              <a:t>Guidelines for Coaching SWPBIS</a:t>
            </a:r>
            <a:endParaRPr lang="en-US" sz="3200" b="1" dirty="0">
              <a:solidFill>
                <a:schemeClr val="bg1"/>
              </a:solidFill>
              <a:latin typeface="+mj-lt"/>
            </a:endParaRPr>
          </a:p>
        </p:txBody>
      </p:sp>
      <p:pic>
        <p:nvPicPr>
          <p:cNvPr id="6" name="Picture 5"/>
          <p:cNvPicPr/>
          <p:nvPr/>
        </p:nvPicPr>
        <p:blipFill>
          <a:blip r:embed="rId3">
            <a:extLst>
              <a:ext uri="{28A0092B-C50C-407E-A947-70E740481C1C}">
                <a14:useLocalDpi xmlns:a14="http://schemas.microsoft.com/office/drawing/2010/main"/>
              </a:ext>
            </a:extLst>
          </a:blip>
          <a:srcRect/>
          <a:stretch>
            <a:fillRect/>
          </a:stretch>
        </p:blipFill>
        <p:spPr bwMode="auto">
          <a:xfrm>
            <a:off x="0" y="32657"/>
            <a:ext cx="1095375" cy="1066800"/>
          </a:xfrm>
          <a:prstGeom prst="rect">
            <a:avLst/>
          </a:prstGeom>
          <a:noFill/>
          <a:ln>
            <a:noFill/>
          </a:ln>
        </p:spPr>
      </p:pic>
    </p:spTree>
    <p:extLst>
      <p:ext uri="{BB962C8B-B14F-4D97-AF65-F5344CB8AC3E}">
        <p14:creationId xmlns:p14="http://schemas.microsoft.com/office/powerpoint/2010/main" val="3737990059"/>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pSp>
        <p:nvGrpSpPr>
          <p:cNvPr id="23" name="Group 22"/>
          <p:cNvGrpSpPr/>
          <p:nvPr/>
        </p:nvGrpSpPr>
        <p:grpSpPr>
          <a:xfrm>
            <a:off x="7772400" y="-15875"/>
            <a:ext cx="1588180" cy="1676401"/>
            <a:chOff x="-140380" y="5333999"/>
            <a:chExt cx="1588180" cy="1676401"/>
          </a:xfrm>
        </p:grpSpPr>
        <p:pic>
          <p:nvPicPr>
            <p:cNvPr id="24"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5" name="TextBox 24"/>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smtClean="0">
                  <a:solidFill>
                    <a:srgbClr val="000000"/>
                  </a:solidFill>
                  <a:latin typeface="+mj-lt"/>
                </a:rPr>
                <a:t>V.C</a:t>
              </a:r>
              <a:endParaRPr lang="en-US" b="1" dirty="0">
                <a:solidFill>
                  <a:srgbClr val="000000"/>
                </a:solidFill>
                <a:latin typeface="+mj-lt"/>
              </a:endParaRPr>
            </a:p>
          </p:txBody>
        </p:sp>
      </p:grpSp>
      <p:sp>
        <p:nvSpPr>
          <p:cNvPr id="117762" name="Rectangle 2"/>
          <p:cNvSpPr>
            <a:spLocks noGrp="1" noChangeArrowheads="1"/>
          </p:cNvSpPr>
          <p:nvPr>
            <p:ph type="title"/>
          </p:nvPr>
        </p:nvSpPr>
        <p:spPr>
          <a:xfrm>
            <a:off x="609600" y="0"/>
            <a:ext cx="7239000" cy="762000"/>
          </a:xfrm>
          <a:noFill/>
        </p:spPr>
        <p:txBody>
          <a:bodyPr/>
          <a:lstStyle/>
          <a:p>
            <a:pPr algn="r" eaLnBrk="1" hangingPunct="1">
              <a:defRPr/>
            </a:pPr>
            <a:r>
              <a:rPr lang="en-US" sz="3200" dirty="0" smtClean="0">
                <a:ea typeface="+mj-ea"/>
                <a:cs typeface="+mj-cs"/>
              </a:rPr>
              <a:t>Behavior Support Elements</a:t>
            </a:r>
          </a:p>
        </p:txBody>
      </p:sp>
      <p:sp>
        <p:nvSpPr>
          <p:cNvPr id="81923" name="Text Box 3"/>
          <p:cNvSpPr txBox="1">
            <a:spLocks noChangeArrowheads="1"/>
          </p:cNvSpPr>
          <p:nvPr/>
        </p:nvSpPr>
        <p:spPr bwMode="auto">
          <a:xfrm>
            <a:off x="0" y="1965325"/>
            <a:ext cx="12192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solidFill>
                  <a:schemeClr val="accent2"/>
                </a:solidFill>
                <a:latin typeface="+mj-lt"/>
                <a:ea typeface="Arial" pitchFamily="-1" charset="0"/>
                <a:cs typeface="Arial" pitchFamily="-1" charset="0"/>
              </a:rPr>
              <a:t>Problem Behavior</a:t>
            </a:r>
          </a:p>
        </p:txBody>
      </p:sp>
      <p:sp>
        <p:nvSpPr>
          <p:cNvPr id="86020" name="AutoShape 4"/>
          <p:cNvSpPr>
            <a:spLocks noChangeArrowheads="1"/>
          </p:cNvSpPr>
          <p:nvPr/>
        </p:nvSpPr>
        <p:spPr bwMode="auto">
          <a:xfrm rot="21280525" flipV="1">
            <a:off x="685800" y="2803525"/>
            <a:ext cx="533400" cy="457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blurRad="63500" dist="20000" dir="5400000" rotWithShape="0">
              <a:srgbClr val="808080">
                <a:alpha val="37999"/>
              </a:srgbClr>
            </a:outerShdw>
          </a:effectLst>
        </p:spPr>
        <p:txBody>
          <a:bodyPr wrap="none" anchor="ctr">
            <a:prstTxWarp prst="textNoShape">
              <a:avLst/>
            </a:prstTxWarp>
          </a:bodyPr>
          <a:lstStyle/>
          <a:p>
            <a:pPr>
              <a:defRPr/>
            </a:pPr>
            <a:endParaRPr lang="en-US">
              <a:latin typeface="+mj-lt"/>
            </a:endParaRPr>
          </a:p>
        </p:txBody>
      </p:sp>
      <p:sp>
        <p:nvSpPr>
          <p:cNvPr id="81925" name="Text Box 5"/>
          <p:cNvSpPr txBox="1">
            <a:spLocks noChangeArrowheads="1"/>
          </p:cNvSpPr>
          <p:nvPr/>
        </p:nvSpPr>
        <p:spPr bwMode="auto">
          <a:xfrm>
            <a:off x="1295400" y="2879725"/>
            <a:ext cx="16002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chemeClr val="accent2"/>
                </a:solidFill>
                <a:latin typeface="+mj-lt"/>
                <a:ea typeface="Arial" pitchFamily="-1" charset="0"/>
                <a:cs typeface="Arial" pitchFamily="-1" charset="0"/>
              </a:rPr>
              <a:t>Functional Assessment</a:t>
            </a:r>
          </a:p>
        </p:txBody>
      </p:sp>
      <p:sp>
        <p:nvSpPr>
          <p:cNvPr id="86022" name="AutoShape 6"/>
          <p:cNvSpPr>
            <a:spLocks noChangeArrowheads="1"/>
          </p:cNvSpPr>
          <p:nvPr/>
        </p:nvSpPr>
        <p:spPr bwMode="auto">
          <a:xfrm flipV="1">
            <a:off x="2286000" y="3641725"/>
            <a:ext cx="533400" cy="533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blurRad="63500" dist="20000" dir="5400000" rotWithShape="0">
              <a:srgbClr val="808080">
                <a:alpha val="37999"/>
              </a:srgbClr>
            </a:outerShdw>
          </a:effectLst>
        </p:spPr>
        <p:txBody>
          <a:bodyPr wrap="none" anchor="ctr">
            <a:prstTxWarp prst="textNoShape">
              <a:avLst/>
            </a:prstTxWarp>
          </a:bodyPr>
          <a:lstStyle/>
          <a:p>
            <a:pPr>
              <a:defRPr/>
            </a:pPr>
            <a:endParaRPr lang="en-US">
              <a:latin typeface="+mj-lt"/>
            </a:endParaRPr>
          </a:p>
        </p:txBody>
      </p:sp>
      <p:sp>
        <p:nvSpPr>
          <p:cNvPr id="81927" name="Text Box 7"/>
          <p:cNvSpPr txBox="1">
            <a:spLocks noChangeArrowheads="1"/>
          </p:cNvSpPr>
          <p:nvPr/>
        </p:nvSpPr>
        <p:spPr bwMode="auto">
          <a:xfrm>
            <a:off x="2895600" y="3794125"/>
            <a:ext cx="1524000" cy="10064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chemeClr val="accent2"/>
                </a:solidFill>
                <a:latin typeface="+mj-lt"/>
                <a:ea typeface="Arial" pitchFamily="-1" charset="0"/>
                <a:cs typeface="Arial" pitchFamily="-1" charset="0"/>
              </a:rPr>
              <a:t>Intervention &amp; Support Plan</a:t>
            </a:r>
          </a:p>
        </p:txBody>
      </p:sp>
      <p:sp>
        <p:nvSpPr>
          <p:cNvPr id="86024" name="AutoShape 8"/>
          <p:cNvSpPr>
            <a:spLocks noChangeArrowheads="1"/>
          </p:cNvSpPr>
          <p:nvPr/>
        </p:nvSpPr>
        <p:spPr bwMode="auto">
          <a:xfrm flipV="1">
            <a:off x="4038600" y="4556125"/>
            <a:ext cx="533400" cy="457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blurRad="63500" dist="20000" dir="5400000" rotWithShape="0">
              <a:srgbClr val="808080">
                <a:alpha val="37999"/>
              </a:srgbClr>
            </a:outerShdw>
          </a:effectLst>
        </p:spPr>
        <p:txBody>
          <a:bodyPr wrap="none" anchor="ctr">
            <a:prstTxWarp prst="textNoShape">
              <a:avLst/>
            </a:prstTxWarp>
          </a:bodyPr>
          <a:lstStyle/>
          <a:p>
            <a:pPr>
              <a:defRPr/>
            </a:pPr>
            <a:endParaRPr lang="en-US">
              <a:latin typeface="+mj-lt"/>
            </a:endParaRPr>
          </a:p>
        </p:txBody>
      </p:sp>
      <p:sp>
        <p:nvSpPr>
          <p:cNvPr id="81929" name="Text Box 9"/>
          <p:cNvSpPr txBox="1">
            <a:spLocks noChangeArrowheads="1"/>
          </p:cNvSpPr>
          <p:nvPr/>
        </p:nvSpPr>
        <p:spPr bwMode="auto">
          <a:xfrm>
            <a:off x="4572000" y="4708525"/>
            <a:ext cx="19812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chemeClr val="accent2"/>
                </a:solidFill>
                <a:latin typeface="+mj-lt"/>
                <a:ea typeface="Arial" pitchFamily="-1" charset="0"/>
                <a:cs typeface="Arial" pitchFamily="-1" charset="0"/>
              </a:rPr>
              <a:t>Fidelity of Implementation</a:t>
            </a:r>
          </a:p>
        </p:txBody>
      </p:sp>
      <p:sp>
        <p:nvSpPr>
          <p:cNvPr id="86026" name="AutoShape 10"/>
          <p:cNvSpPr>
            <a:spLocks noChangeArrowheads="1"/>
          </p:cNvSpPr>
          <p:nvPr/>
        </p:nvSpPr>
        <p:spPr bwMode="auto">
          <a:xfrm flipV="1">
            <a:off x="6019800" y="5470525"/>
            <a:ext cx="533400" cy="4572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blurRad="63500" dist="20000" dir="5400000" rotWithShape="0">
              <a:srgbClr val="808080">
                <a:alpha val="37999"/>
              </a:srgbClr>
            </a:outerShdw>
          </a:effectLst>
        </p:spPr>
        <p:txBody>
          <a:bodyPr wrap="none" anchor="ctr">
            <a:prstTxWarp prst="textNoShape">
              <a:avLst/>
            </a:prstTxWarp>
          </a:bodyPr>
          <a:lstStyle/>
          <a:p>
            <a:pPr>
              <a:defRPr/>
            </a:pPr>
            <a:endParaRPr lang="en-US">
              <a:latin typeface="+mj-lt"/>
            </a:endParaRPr>
          </a:p>
        </p:txBody>
      </p:sp>
      <p:sp>
        <p:nvSpPr>
          <p:cNvPr id="81931" name="Text Box 11"/>
          <p:cNvSpPr txBox="1">
            <a:spLocks noChangeArrowheads="1"/>
          </p:cNvSpPr>
          <p:nvPr/>
        </p:nvSpPr>
        <p:spPr bwMode="auto">
          <a:xfrm>
            <a:off x="6705600" y="5699125"/>
            <a:ext cx="1752600" cy="10064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chemeClr val="accent2"/>
                </a:solidFill>
                <a:latin typeface="+mj-lt"/>
                <a:ea typeface="Arial" pitchFamily="-1" charset="0"/>
                <a:cs typeface="Arial" pitchFamily="-1" charset="0"/>
              </a:rPr>
              <a:t>Impact on Behavior &amp; Lifestyle</a:t>
            </a:r>
          </a:p>
        </p:txBody>
      </p:sp>
      <p:sp>
        <p:nvSpPr>
          <p:cNvPr id="117772" name="Rectangle 12"/>
          <p:cNvSpPr>
            <a:spLocks noChangeArrowheads="1"/>
          </p:cNvSpPr>
          <p:nvPr/>
        </p:nvSpPr>
        <p:spPr bwMode="auto">
          <a:xfrm>
            <a:off x="0" y="669925"/>
            <a:ext cx="2743200" cy="1219200"/>
          </a:xfrm>
          <a:prstGeom prst="rect">
            <a:avLst/>
          </a:prstGeom>
          <a:gradFill rotWithShape="1">
            <a:gsLst>
              <a:gs pos="0">
                <a:srgbClr val="2020A6"/>
              </a:gs>
              <a:gs pos="20000">
                <a:srgbClr val="2222A3"/>
              </a:gs>
              <a:gs pos="100000">
                <a:srgbClr val="18187C"/>
              </a:gs>
            </a:gsLst>
            <a:lin ang="5400000"/>
          </a:gradFill>
          <a:ln w="9525">
            <a:solidFill>
              <a:srgbClr val="2F2F98"/>
            </a:solidFill>
            <a:miter lim="800000"/>
            <a:headEnd/>
            <a:tailEnd/>
          </a:ln>
          <a:effectLst>
            <a:outerShdw dist="23000" dir="5400000" rotWithShape="0">
              <a:srgbClr val="808080">
                <a:alpha val="34999"/>
              </a:srgbClr>
            </a:outerShdw>
          </a:effectLst>
        </p:spPr>
        <p:txBody>
          <a:bodyPr wrap="none" anchor="ctr"/>
          <a:lstStyle/>
          <a:p>
            <a:pPr>
              <a:defRPr/>
            </a:pPr>
            <a:r>
              <a:rPr lang="en-US">
                <a:solidFill>
                  <a:schemeClr val="bg1"/>
                </a:solidFill>
                <a:latin typeface="+mj-lt"/>
                <a:ea typeface="Arial" pitchFamily="-84" charset="0"/>
                <a:cs typeface="Arial" pitchFamily="-84" charset="0"/>
              </a:rPr>
              <a:t>*Response class</a:t>
            </a:r>
          </a:p>
          <a:p>
            <a:pPr>
              <a:defRPr/>
            </a:pPr>
            <a:r>
              <a:rPr lang="en-US">
                <a:solidFill>
                  <a:schemeClr val="bg1"/>
                </a:solidFill>
                <a:latin typeface="+mj-lt"/>
                <a:ea typeface="Arial" pitchFamily="-84" charset="0"/>
                <a:cs typeface="Arial" pitchFamily="-84" charset="0"/>
              </a:rPr>
              <a:t>*Routine analysis</a:t>
            </a:r>
          </a:p>
          <a:p>
            <a:pPr>
              <a:defRPr/>
            </a:pPr>
            <a:r>
              <a:rPr lang="en-US">
                <a:solidFill>
                  <a:schemeClr val="bg1"/>
                </a:solidFill>
                <a:latin typeface="+mj-lt"/>
                <a:ea typeface="Arial" pitchFamily="-84" charset="0"/>
                <a:cs typeface="Arial" pitchFamily="-84" charset="0"/>
              </a:rPr>
              <a:t>*Hypothesis statement</a:t>
            </a:r>
          </a:p>
          <a:p>
            <a:pPr>
              <a:defRPr/>
            </a:pPr>
            <a:r>
              <a:rPr lang="en-US">
                <a:solidFill>
                  <a:schemeClr val="bg1"/>
                </a:solidFill>
                <a:latin typeface="+mj-lt"/>
                <a:ea typeface="Arial" pitchFamily="-84" charset="0"/>
                <a:cs typeface="Arial" pitchFamily="-84" charset="0"/>
              </a:rPr>
              <a:t>*Function</a:t>
            </a:r>
          </a:p>
        </p:txBody>
      </p:sp>
      <p:sp>
        <p:nvSpPr>
          <p:cNvPr id="117773" name="Rectangle 13"/>
          <p:cNvSpPr>
            <a:spLocks noChangeArrowheads="1"/>
          </p:cNvSpPr>
          <p:nvPr/>
        </p:nvSpPr>
        <p:spPr bwMode="auto">
          <a:xfrm>
            <a:off x="2895600" y="1355725"/>
            <a:ext cx="4800600" cy="1752600"/>
          </a:xfrm>
          <a:prstGeom prst="rect">
            <a:avLst/>
          </a:prstGeom>
          <a:gradFill rotWithShape="1">
            <a:gsLst>
              <a:gs pos="0">
                <a:srgbClr val="2020A6"/>
              </a:gs>
              <a:gs pos="20000">
                <a:srgbClr val="2222A3"/>
              </a:gs>
              <a:gs pos="100000">
                <a:srgbClr val="18187C"/>
              </a:gs>
            </a:gsLst>
            <a:lin ang="5400000"/>
          </a:gradFill>
          <a:ln w="9525">
            <a:solidFill>
              <a:srgbClr val="2F2F98"/>
            </a:solidFill>
            <a:miter lim="800000"/>
            <a:headEnd/>
            <a:tailEnd/>
          </a:ln>
          <a:effectLst>
            <a:outerShdw dist="23000" dir="5400000" rotWithShape="0">
              <a:srgbClr val="808080">
                <a:alpha val="34999"/>
              </a:srgbClr>
            </a:outerShdw>
          </a:effectLst>
        </p:spPr>
        <p:txBody>
          <a:bodyPr wrap="none" anchor="ctr"/>
          <a:lstStyle/>
          <a:p>
            <a:pPr>
              <a:defRPr/>
            </a:pPr>
            <a:r>
              <a:rPr lang="en-US" dirty="0">
                <a:solidFill>
                  <a:schemeClr val="bg1"/>
                </a:solidFill>
                <a:latin typeface="+mj-lt"/>
                <a:ea typeface="Arial" pitchFamily="-84" charset="0"/>
                <a:cs typeface="Arial" pitchFamily="-84" charset="0"/>
              </a:rPr>
              <a:t>*Alternative behaviors</a:t>
            </a:r>
          </a:p>
          <a:p>
            <a:pPr>
              <a:defRPr/>
            </a:pPr>
            <a:r>
              <a:rPr lang="en-US" dirty="0">
                <a:solidFill>
                  <a:schemeClr val="bg1"/>
                </a:solidFill>
                <a:latin typeface="+mj-lt"/>
                <a:ea typeface="Arial" pitchFamily="-84" charset="0"/>
                <a:cs typeface="Arial" pitchFamily="-84" charset="0"/>
              </a:rPr>
              <a:t>*Competing behavior analysis </a:t>
            </a:r>
          </a:p>
          <a:p>
            <a:pPr>
              <a:defRPr/>
            </a:pPr>
            <a:r>
              <a:rPr lang="en-US" dirty="0">
                <a:solidFill>
                  <a:schemeClr val="bg1"/>
                </a:solidFill>
                <a:latin typeface="+mj-lt"/>
                <a:ea typeface="Arial" pitchFamily="-84" charset="0"/>
                <a:cs typeface="Arial" pitchFamily="-84" charset="0"/>
              </a:rPr>
              <a:t>*Contextual fit</a:t>
            </a:r>
          </a:p>
          <a:p>
            <a:pPr>
              <a:defRPr/>
            </a:pPr>
            <a:r>
              <a:rPr lang="en-US" dirty="0">
                <a:solidFill>
                  <a:schemeClr val="bg1"/>
                </a:solidFill>
                <a:latin typeface="+mj-lt"/>
                <a:ea typeface="Arial" pitchFamily="-84" charset="0"/>
                <a:cs typeface="Arial" pitchFamily="-84" charset="0"/>
              </a:rPr>
              <a:t>*Strengths, preferences, &amp; lifestyle outcomes</a:t>
            </a:r>
          </a:p>
          <a:p>
            <a:pPr>
              <a:defRPr/>
            </a:pPr>
            <a:r>
              <a:rPr lang="en-US" dirty="0">
                <a:solidFill>
                  <a:schemeClr val="bg1"/>
                </a:solidFill>
                <a:latin typeface="+mj-lt"/>
                <a:ea typeface="Arial" pitchFamily="-84" charset="0"/>
                <a:cs typeface="Arial" pitchFamily="-84" charset="0"/>
              </a:rPr>
              <a:t>*Evidence-based interventions</a:t>
            </a:r>
          </a:p>
        </p:txBody>
      </p:sp>
      <p:sp>
        <p:nvSpPr>
          <p:cNvPr id="117774" name="Rectangle 14"/>
          <p:cNvSpPr>
            <a:spLocks noChangeArrowheads="1"/>
          </p:cNvSpPr>
          <p:nvPr/>
        </p:nvSpPr>
        <p:spPr bwMode="auto">
          <a:xfrm>
            <a:off x="4953000" y="3413125"/>
            <a:ext cx="3200400" cy="609600"/>
          </a:xfrm>
          <a:prstGeom prst="rect">
            <a:avLst/>
          </a:prstGeom>
          <a:gradFill rotWithShape="1">
            <a:gsLst>
              <a:gs pos="0">
                <a:srgbClr val="2020A6"/>
              </a:gs>
              <a:gs pos="20000">
                <a:srgbClr val="2222A3"/>
              </a:gs>
              <a:gs pos="100000">
                <a:srgbClr val="18187C"/>
              </a:gs>
            </a:gsLst>
            <a:lin ang="5400000"/>
          </a:gradFill>
          <a:ln w="9525">
            <a:solidFill>
              <a:srgbClr val="2F2F98"/>
            </a:solidFill>
            <a:miter lim="800000"/>
            <a:headEnd/>
            <a:tailEnd/>
          </a:ln>
          <a:effectLst>
            <a:outerShdw dist="23000" dir="5400000" rotWithShape="0">
              <a:srgbClr val="808080">
                <a:alpha val="34999"/>
              </a:srgbClr>
            </a:outerShdw>
          </a:effectLst>
        </p:spPr>
        <p:txBody>
          <a:bodyPr wrap="none" anchor="ctr"/>
          <a:lstStyle/>
          <a:p>
            <a:pPr>
              <a:defRPr/>
            </a:pPr>
            <a:r>
              <a:rPr lang="en-US" dirty="0">
                <a:solidFill>
                  <a:schemeClr val="bg1"/>
                </a:solidFill>
                <a:latin typeface="+mj-lt"/>
                <a:ea typeface="Arial" pitchFamily="-84" charset="0"/>
                <a:cs typeface="Arial" pitchFamily="-84" charset="0"/>
              </a:rPr>
              <a:t>*Implementation support</a:t>
            </a:r>
          </a:p>
          <a:p>
            <a:pPr>
              <a:defRPr/>
            </a:pPr>
            <a:r>
              <a:rPr lang="en-US" dirty="0">
                <a:solidFill>
                  <a:schemeClr val="bg1"/>
                </a:solidFill>
                <a:latin typeface="+mj-lt"/>
                <a:ea typeface="Arial" pitchFamily="-84" charset="0"/>
                <a:cs typeface="Arial" pitchFamily="-84" charset="0"/>
              </a:rPr>
              <a:t>*Data plan</a:t>
            </a:r>
          </a:p>
        </p:txBody>
      </p:sp>
      <p:sp>
        <p:nvSpPr>
          <p:cNvPr id="117775" name="Line 15"/>
          <p:cNvSpPr>
            <a:spLocks noChangeShapeType="1"/>
          </p:cNvSpPr>
          <p:nvPr/>
        </p:nvSpPr>
        <p:spPr bwMode="auto">
          <a:xfrm>
            <a:off x="1981200" y="1889125"/>
            <a:ext cx="0" cy="838200"/>
          </a:xfrm>
          <a:prstGeom prst="line">
            <a:avLst/>
          </a:prstGeom>
          <a:noFill/>
          <a:ln w="28575">
            <a:solidFill>
              <a:schemeClr val="tx1"/>
            </a:solidFill>
            <a:round/>
            <a:headEnd/>
            <a:tailEnd type="triangle" w="med" len="med"/>
          </a:ln>
        </p:spPr>
        <p:txBody>
          <a:bodyPr>
            <a:prstTxWarp prst="textNoShape">
              <a:avLst/>
            </a:prstTxWarp>
          </a:bodyPr>
          <a:lstStyle/>
          <a:p>
            <a:endParaRPr lang="en-US">
              <a:latin typeface="+mj-lt"/>
            </a:endParaRPr>
          </a:p>
        </p:txBody>
      </p:sp>
      <p:sp>
        <p:nvSpPr>
          <p:cNvPr id="117776" name="Line 16"/>
          <p:cNvSpPr>
            <a:spLocks noChangeShapeType="1"/>
          </p:cNvSpPr>
          <p:nvPr/>
        </p:nvSpPr>
        <p:spPr bwMode="auto">
          <a:xfrm>
            <a:off x="3657600" y="3108325"/>
            <a:ext cx="0" cy="685800"/>
          </a:xfrm>
          <a:prstGeom prst="line">
            <a:avLst/>
          </a:prstGeom>
          <a:noFill/>
          <a:ln w="28575">
            <a:solidFill>
              <a:schemeClr val="tx1"/>
            </a:solidFill>
            <a:round/>
            <a:headEnd/>
            <a:tailEnd type="triangle" w="med" len="med"/>
          </a:ln>
        </p:spPr>
        <p:txBody>
          <a:bodyPr>
            <a:prstTxWarp prst="textNoShape">
              <a:avLst/>
            </a:prstTxWarp>
          </a:bodyPr>
          <a:lstStyle/>
          <a:p>
            <a:endParaRPr lang="en-US">
              <a:latin typeface="+mj-lt"/>
            </a:endParaRPr>
          </a:p>
        </p:txBody>
      </p:sp>
      <p:sp>
        <p:nvSpPr>
          <p:cNvPr id="117777" name="Line 17"/>
          <p:cNvSpPr>
            <a:spLocks noChangeShapeType="1"/>
          </p:cNvSpPr>
          <p:nvPr/>
        </p:nvSpPr>
        <p:spPr bwMode="auto">
          <a:xfrm>
            <a:off x="5257800" y="4022725"/>
            <a:ext cx="0" cy="609600"/>
          </a:xfrm>
          <a:prstGeom prst="line">
            <a:avLst/>
          </a:prstGeom>
          <a:noFill/>
          <a:ln w="28575">
            <a:solidFill>
              <a:schemeClr val="tx1"/>
            </a:solidFill>
            <a:round/>
            <a:headEnd/>
            <a:tailEnd type="triangle" w="med" len="med"/>
          </a:ln>
        </p:spPr>
        <p:txBody>
          <a:bodyPr>
            <a:prstTxWarp prst="textNoShape">
              <a:avLst/>
            </a:prstTxWarp>
          </a:bodyPr>
          <a:lstStyle/>
          <a:p>
            <a:endParaRPr lang="en-US">
              <a:latin typeface="+mj-lt"/>
            </a:endParaRPr>
          </a:p>
        </p:txBody>
      </p:sp>
      <p:sp>
        <p:nvSpPr>
          <p:cNvPr id="117778" name="Rectangle 18"/>
          <p:cNvSpPr>
            <a:spLocks noChangeArrowheads="1"/>
          </p:cNvSpPr>
          <p:nvPr/>
        </p:nvSpPr>
        <p:spPr bwMode="auto">
          <a:xfrm>
            <a:off x="6400800" y="4251325"/>
            <a:ext cx="2743200" cy="762000"/>
          </a:xfrm>
          <a:prstGeom prst="rect">
            <a:avLst/>
          </a:prstGeom>
          <a:gradFill rotWithShape="1">
            <a:gsLst>
              <a:gs pos="0">
                <a:srgbClr val="2020A6"/>
              </a:gs>
              <a:gs pos="20000">
                <a:srgbClr val="2222A3"/>
              </a:gs>
              <a:gs pos="100000">
                <a:srgbClr val="18187C"/>
              </a:gs>
            </a:gsLst>
            <a:lin ang="5400000"/>
          </a:gradFill>
          <a:ln w="9525">
            <a:solidFill>
              <a:srgbClr val="2F2F98"/>
            </a:solidFill>
            <a:miter lim="800000"/>
            <a:headEnd/>
            <a:tailEnd/>
          </a:ln>
          <a:effectLst>
            <a:outerShdw dist="23000" dir="5400000" rotWithShape="0">
              <a:srgbClr val="808080">
                <a:alpha val="34999"/>
              </a:srgbClr>
            </a:outerShdw>
          </a:effectLst>
        </p:spPr>
        <p:txBody>
          <a:bodyPr wrap="none" anchor="ctr"/>
          <a:lstStyle/>
          <a:p>
            <a:pPr>
              <a:defRPr/>
            </a:pPr>
            <a:r>
              <a:rPr lang="en-US" dirty="0">
                <a:solidFill>
                  <a:schemeClr val="bg1"/>
                </a:solidFill>
                <a:latin typeface="+mj-lt"/>
                <a:ea typeface="Arial" pitchFamily="-84" charset="0"/>
                <a:cs typeface="Arial" pitchFamily="-84" charset="0"/>
              </a:rPr>
              <a:t>*Continuous improvement</a:t>
            </a:r>
          </a:p>
          <a:p>
            <a:pPr>
              <a:defRPr/>
            </a:pPr>
            <a:r>
              <a:rPr lang="en-US" dirty="0">
                <a:solidFill>
                  <a:schemeClr val="bg1"/>
                </a:solidFill>
                <a:latin typeface="+mj-lt"/>
                <a:ea typeface="Arial" pitchFamily="-84" charset="0"/>
                <a:cs typeface="Arial" pitchFamily="-84" charset="0"/>
              </a:rPr>
              <a:t>*Sustainability plan</a:t>
            </a:r>
          </a:p>
        </p:txBody>
      </p:sp>
      <p:sp>
        <p:nvSpPr>
          <p:cNvPr id="117779" name="Line 19"/>
          <p:cNvSpPr>
            <a:spLocks noChangeShapeType="1"/>
          </p:cNvSpPr>
          <p:nvPr/>
        </p:nvSpPr>
        <p:spPr bwMode="auto">
          <a:xfrm>
            <a:off x="7239000" y="5013325"/>
            <a:ext cx="0" cy="685800"/>
          </a:xfrm>
          <a:prstGeom prst="line">
            <a:avLst/>
          </a:prstGeom>
          <a:noFill/>
          <a:ln w="28575">
            <a:solidFill>
              <a:schemeClr val="tx1"/>
            </a:solidFill>
            <a:round/>
            <a:headEnd/>
            <a:tailEnd type="triangle" w="med" len="med"/>
          </a:ln>
        </p:spPr>
        <p:txBody>
          <a:bodyPr>
            <a:prstTxWarp prst="textNoShape">
              <a:avLst/>
            </a:prstTxWarp>
          </a:bodyPr>
          <a:lstStyle/>
          <a:p>
            <a:endParaRPr lang="en-US">
              <a:latin typeface="+mj-lt"/>
            </a:endParaRPr>
          </a:p>
        </p:txBody>
      </p:sp>
      <p:sp>
        <p:nvSpPr>
          <p:cNvPr id="117780" name="AutoShape 20"/>
          <p:cNvSpPr>
            <a:spLocks noChangeArrowheads="1"/>
          </p:cNvSpPr>
          <p:nvPr/>
        </p:nvSpPr>
        <p:spPr bwMode="auto">
          <a:xfrm>
            <a:off x="0" y="3200400"/>
            <a:ext cx="7162800" cy="3657600"/>
          </a:xfrm>
          <a:prstGeom prst="rtTriangle">
            <a:avLst/>
          </a:prstGeom>
          <a:gradFill rotWithShape="1">
            <a:gsLst>
              <a:gs pos="0">
                <a:srgbClr val="E8E8FA"/>
              </a:gs>
              <a:gs pos="64999">
                <a:srgbClr val="C3C3EF"/>
              </a:gs>
              <a:gs pos="100000">
                <a:srgbClr val="A8A8EA"/>
              </a:gs>
            </a:gsLst>
            <a:lin ang="5400000" scaled="1"/>
          </a:gradFill>
          <a:ln w="9525">
            <a:solidFill>
              <a:srgbClr val="2F2F98"/>
            </a:solidFill>
            <a:miter lim="800000"/>
            <a:headEnd/>
            <a:tailEnd/>
          </a:ln>
          <a:effectLst>
            <a:outerShdw dist="20000" dir="5400000" rotWithShape="0">
              <a:srgbClr val="808080">
                <a:alpha val="37999"/>
              </a:srgbClr>
            </a:outerShdw>
          </a:effectLst>
        </p:spPr>
        <p:txBody>
          <a:bodyPr wrap="none" lIns="0" rIns="0" anchor="ctr"/>
          <a:lstStyle/>
          <a:p>
            <a:pPr>
              <a:buFontTx/>
              <a:buChar char="•"/>
              <a:defRPr/>
            </a:pPr>
            <a:r>
              <a:rPr lang="en-US" sz="3600" dirty="0">
                <a:solidFill>
                  <a:schemeClr val="dk1"/>
                </a:solidFill>
                <a:latin typeface="+mj-lt"/>
                <a:ea typeface="Arial" pitchFamily="-84" charset="0"/>
                <a:cs typeface="Arial" pitchFamily="-84" charset="0"/>
              </a:rPr>
              <a:t> </a:t>
            </a:r>
            <a:r>
              <a:rPr lang="en-US" sz="3000" dirty="0">
                <a:solidFill>
                  <a:schemeClr val="dk1"/>
                </a:solidFill>
                <a:latin typeface="+mj-lt"/>
                <a:ea typeface="Arial" pitchFamily="-84" charset="0"/>
                <a:cs typeface="Arial" pitchFamily="-84" charset="0"/>
              </a:rPr>
              <a:t>Team-based</a:t>
            </a:r>
          </a:p>
          <a:p>
            <a:pPr>
              <a:buFontTx/>
              <a:buChar char="•"/>
              <a:defRPr/>
            </a:pPr>
            <a:r>
              <a:rPr lang="en-US" sz="3000" dirty="0">
                <a:solidFill>
                  <a:schemeClr val="dk1"/>
                </a:solidFill>
                <a:latin typeface="+mj-lt"/>
                <a:ea typeface="Arial" pitchFamily="-84" charset="0"/>
                <a:cs typeface="Arial" pitchFamily="-84" charset="0"/>
              </a:rPr>
              <a:t>  Behavior competence</a:t>
            </a:r>
          </a:p>
        </p:txBody>
      </p:sp>
      <p:pic>
        <p:nvPicPr>
          <p:cNvPr id="22" name="Picture 21"/>
          <p:cNvPicPr>
            <a:picLocks noChangeAspect="1"/>
          </p:cNvPicPr>
          <p:nvPr/>
        </p:nvPicPr>
        <p:blipFill>
          <a:blip r:embed="rId3"/>
          <a:stretch>
            <a:fillRect/>
          </a:stretch>
        </p:blipFill>
        <p:spPr>
          <a:xfrm>
            <a:off x="8258175" y="1371600"/>
            <a:ext cx="914400" cy="914400"/>
          </a:xfrm>
          <a:prstGeom prst="rect">
            <a:avLst/>
          </a:prstGeom>
        </p:spPr>
      </p:pic>
    </p:spTree>
    <p:extLst>
      <p:ext uri="{BB962C8B-B14F-4D97-AF65-F5344CB8AC3E}">
        <p14:creationId xmlns:p14="http://schemas.microsoft.com/office/powerpoint/2010/main" val="3704892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7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7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77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77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7776"/>
                                        </p:tgtEl>
                                        <p:attrNameLst>
                                          <p:attrName>style.visibility</p:attrName>
                                        </p:attrNameLst>
                                      </p:cBhvr>
                                      <p:to>
                                        <p:strVal val="visible"/>
                                      </p:to>
                                    </p:set>
                                  </p:childTnLst>
                                </p:cTn>
                              </p:par>
                              <p:par>
                                <p:cTn id="19" presetID="10" presetClass="exit" presetSubtype="0" fill="hold" grpId="1" nodeType="withEffect">
                                  <p:stCondLst>
                                    <p:cond delay="0"/>
                                  </p:stCondLst>
                                  <p:childTnLst>
                                    <p:animEffect transition="out" filter="fade">
                                      <p:cBhvr>
                                        <p:cTn id="20" dur="2000"/>
                                        <p:tgtEl>
                                          <p:spTgt spid="117772"/>
                                        </p:tgtEl>
                                      </p:cBhvr>
                                    </p:animEffect>
                                    <p:set>
                                      <p:cBhvr>
                                        <p:cTn id="21" dur="1" fill="hold">
                                          <p:stCondLst>
                                            <p:cond delay="1999"/>
                                          </p:stCondLst>
                                        </p:cTn>
                                        <p:tgtEl>
                                          <p:spTgt spid="11777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000"/>
                                        <p:tgtEl>
                                          <p:spTgt spid="117775"/>
                                        </p:tgtEl>
                                      </p:cBhvr>
                                    </p:animEffect>
                                    <p:set>
                                      <p:cBhvr>
                                        <p:cTn id="24" dur="1" fill="hold">
                                          <p:stCondLst>
                                            <p:cond delay="1999"/>
                                          </p:stCondLst>
                                        </p:cTn>
                                        <p:tgtEl>
                                          <p:spTgt spid="11777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77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7777"/>
                                        </p:tgtEl>
                                        <p:attrNameLst>
                                          <p:attrName>style.visibility</p:attrName>
                                        </p:attrNameLst>
                                      </p:cBhvr>
                                      <p:to>
                                        <p:strVal val="visible"/>
                                      </p:to>
                                    </p:set>
                                  </p:childTnLst>
                                </p:cTn>
                              </p:par>
                              <p:par>
                                <p:cTn id="31" presetID="10" presetClass="exit" presetSubtype="0" fill="hold" grpId="1" nodeType="withEffect">
                                  <p:stCondLst>
                                    <p:cond delay="0"/>
                                  </p:stCondLst>
                                  <p:childTnLst>
                                    <p:animEffect transition="out" filter="fade">
                                      <p:cBhvr>
                                        <p:cTn id="32" dur="2000"/>
                                        <p:tgtEl>
                                          <p:spTgt spid="117773"/>
                                        </p:tgtEl>
                                      </p:cBhvr>
                                    </p:animEffect>
                                    <p:set>
                                      <p:cBhvr>
                                        <p:cTn id="33" dur="1" fill="hold">
                                          <p:stCondLst>
                                            <p:cond delay="1999"/>
                                          </p:stCondLst>
                                        </p:cTn>
                                        <p:tgtEl>
                                          <p:spTgt spid="11777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2000"/>
                                        <p:tgtEl>
                                          <p:spTgt spid="117776"/>
                                        </p:tgtEl>
                                      </p:cBhvr>
                                    </p:animEffect>
                                    <p:set>
                                      <p:cBhvr>
                                        <p:cTn id="36" dur="1" fill="hold">
                                          <p:stCondLst>
                                            <p:cond delay="1999"/>
                                          </p:stCondLst>
                                        </p:cTn>
                                        <p:tgtEl>
                                          <p:spTgt spid="11777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77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7779"/>
                                        </p:tgtEl>
                                        <p:attrNameLst>
                                          <p:attrName>style.visibility</p:attrName>
                                        </p:attrNameLst>
                                      </p:cBhvr>
                                      <p:to>
                                        <p:strVal val="visible"/>
                                      </p:to>
                                    </p:set>
                                  </p:childTnLst>
                                </p:cTn>
                              </p:par>
                              <p:par>
                                <p:cTn id="43" presetID="10" presetClass="exit" presetSubtype="0" fill="hold" grpId="1" nodeType="withEffect">
                                  <p:stCondLst>
                                    <p:cond delay="0"/>
                                  </p:stCondLst>
                                  <p:childTnLst>
                                    <p:animEffect transition="out" filter="fade">
                                      <p:cBhvr>
                                        <p:cTn id="44" dur="2000"/>
                                        <p:tgtEl>
                                          <p:spTgt spid="117774"/>
                                        </p:tgtEl>
                                      </p:cBhvr>
                                    </p:animEffect>
                                    <p:set>
                                      <p:cBhvr>
                                        <p:cTn id="45" dur="1" fill="hold">
                                          <p:stCondLst>
                                            <p:cond delay="1999"/>
                                          </p:stCondLst>
                                        </p:cTn>
                                        <p:tgtEl>
                                          <p:spTgt spid="11777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000"/>
                                        <p:tgtEl>
                                          <p:spTgt spid="117777"/>
                                        </p:tgtEl>
                                      </p:cBhvr>
                                    </p:animEffect>
                                    <p:set>
                                      <p:cBhvr>
                                        <p:cTn id="48" dur="1" fill="hold">
                                          <p:stCondLst>
                                            <p:cond delay="1999"/>
                                          </p:stCondLst>
                                        </p:cTn>
                                        <p:tgtEl>
                                          <p:spTgt spid="11777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2" nodeType="clickEffect">
                                  <p:stCondLst>
                                    <p:cond delay="0"/>
                                  </p:stCondLst>
                                  <p:childTnLst>
                                    <p:set>
                                      <p:cBhvr>
                                        <p:cTn id="52" dur="1" fill="hold">
                                          <p:stCondLst>
                                            <p:cond delay="0"/>
                                          </p:stCondLst>
                                        </p:cTn>
                                        <p:tgtEl>
                                          <p:spTgt spid="117772"/>
                                        </p:tgtEl>
                                        <p:attrNameLst>
                                          <p:attrName>style.visibility</p:attrName>
                                        </p:attrNameLst>
                                      </p:cBhvr>
                                      <p:to>
                                        <p:strVal val="visible"/>
                                      </p:to>
                                    </p:set>
                                  </p:childTnLst>
                                </p:cTn>
                              </p:par>
                              <p:par>
                                <p:cTn id="53" presetID="1" presetClass="entr" presetSubtype="0" fill="hold" grpId="2" nodeType="withEffect">
                                  <p:stCondLst>
                                    <p:cond delay="0"/>
                                  </p:stCondLst>
                                  <p:childTnLst>
                                    <p:set>
                                      <p:cBhvr>
                                        <p:cTn id="54" dur="1" fill="hold">
                                          <p:stCondLst>
                                            <p:cond delay="0"/>
                                          </p:stCondLst>
                                        </p:cTn>
                                        <p:tgtEl>
                                          <p:spTgt spid="117775"/>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117773"/>
                                        </p:tgtEl>
                                        <p:attrNameLst>
                                          <p:attrName>style.visibility</p:attrName>
                                        </p:attrNameLst>
                                      </p:cBhvr>
                                      <p:to>
                                        <p:strVal val="visible"/>
                                      </p:to>
                                    </p:set>
                                  </p:childTnLst>
                                </p:cTn>
                              </p:par>
                              <p:par>
                                <p:cTn id="57" presetID="1" presetClass="entr" presetSubtype="0" fill="hold" grpId="2" nodeType="withEffect">
                                  <p:stCondLst>
                                    <p:cond delay="0"/>
                                  </p:stCondLst>
                                  <p:childTnLst>
                                    <p:set>
                                      <p:cBhvr>
                                        <p:cTn id="58" dur="1" fill="hold">
                                          <p:stCondLst>
                                            <p:cond delay="0"/>
                                          </p:stCondLst>
                                        </p:cTn>
                                        <p:tgtEl>
                                          <p:spTgt spid="117776"/>
                                        </p:tgtEl>
                                        <p:attrNameLst>
                                          <p:attrName>style.visibility</p:attrName>
                                        </p:attrNameLst>
                                      </p:cBhvr>
                                      <p:to>
                                        <p:strVal val="visible"/>
                                      </p:to>
                                    </p:set>
                                  </p:childTnLst>
                                </p:cTn>
                              </p:par>
                              <p:par>
                                <p:cTn id="59" presetID="1" presetClass="entr" presetSubtype="0" fill="hold" grpId="2" nodeType="withEffect">
                                  <p:stCondLst>
                                    <p:cond delay="0"/>
                                  </p:stCondLst>
                                  <p:childTnLst>
                                    <p:set>
                                      <p:cBhvr>
                                        <p:cTn id="60" dur="1" fill="hold">
                                          <p:stCondLst>
                                            <p:cond delay="0"/>
                                          </p:stCondLst>
                                        </p:cTn>
                                        <p:tgtEl>
                                          <p:spTgt spid="117774"/>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117777"/>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117778"/>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117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2" grpId="0" animBg="1"/>
      <p:bldP spid="117772" grpId="1" animBg="1"/>
      <p:bldP spid="117772" grpId="2" animBg="1"/>
      <p:bldP spid="117773" grpId="0" animBg="1"/>
      <p:bldP spid="117773" grpId="1" animBg="1"/>
      <p:bldP spid="117773" grpId="2" animBg="1"/>
      <p:bldP spid="117774" grpId="0" animBg="1"/>
      <p:bldP spid="117774" grpId="1" animBg="1"/>
      <p:bldP spid="117774" grpId="2" animBg="1"/>
      <p:bldP spid="117775" grpId="0" animBg="1"/>
      <p:bldP spid="117775" grpId="1" animBg="1"/>
      <p:bldP spid="117775" grpId="2" animBg="1"/>
      <p:bldP spid="117776" grpId="0" animBg="1"/>
      <p:bldP spid="117776" grpId="1" animBg="1"/>
      <p:bldP spid="117776" grpId="2" animBg="1"/>
      <p:bldP spid="117777" grpId="0" animBg="1"/>
      <p:bldP spid="117777" grpId="1" animBg="1"/>
      <p:bldP spid="117777" grpId="2" animBg="1"/>
      <p:bldP spid="117778" grpId="0" animBg="1"/>
      <p:bldP spid="117778" grpId="1" animBg="1"/>
      <p:bldP spid="117779" grpId="0" animBg="1"/>
      <p:bldP spid="117779" grpId="1" animBg="1"/>
      <p:bldP spid="117780" grpId="0" animBg="1"/>
    </p:bld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alphaModFix amt="35000"/>
            <a:duotone>
              <a:schemeClr val="accent2">
                <a:shade val="45000"/>
                <a:satMod val="135000"/>
              </a:schemeClr>
              <a:prstClr val="white"/>
            </a:duotone>
          </a:blip>
          <a:stretch>
            <a:fillRect/>
          </a:stretch>
        </p:blipFill>
        <p:spPr>
          <a:xfrm>
            <a:off x="-228600" y="-2057400"/>
            <a:ext cx="14097000" cy="8686800"/>
          </a:xfrm>
          <a:prstGeom prst="rect">
            <a:avLst/>
          </a:prstGeom>
        </p:spPr>
      </p:pic>
      <p:sp>
        <p:nvSpPr>
          <p:cNvPr id="118786" name="Rectangle 2"/>
          <p:cNvSpPr>
            <a:spLocks noGrp="1" noChangeArrowheads="1"/>
          </p:cNvSpPr>
          <p:nvPr>
            <p:ph type="title"/>
          </p:nvPr>
        </p:nvSpPr>
        <p:spPr>
          <a:xfrm>
            <a:off x="228600" y="152400"/>
            <a:ext cx="8686800" cy="1143000"/>
          </a:xfrm>
          <a:gradFill rotWithShape="1">
            <a:gsLst>
              <a:gs pos="0">
                <a:srgbClr val="2020A6"/>
              </a:gs>
              <a:gs pos="20000">
                <a:srgbClr val="2222A3"/>
              </a:gs>
              <a:gs pos="100000">
                <a:srgbClr val="18187C"/>
              </a:gs>
            </a:gsLst>
            <a:lin ang="5400000"/>
          </a:gradFill>
          <a:ln cap="flat">
            <a:solidFill>
              <a:srgbClr val="2F2F98"/>
            </a:solidFill>
          </a:ln>
          <a:effectLst>
            <a:outerShdw blurRad="63500" dist="23000" dir="5400000" rotWithShape="0">
              <a:srgbClr val="000000">
                <a:alpha val="34998"/>
              </a:srgbClr>
            </a:outerShdw>
          </a:effectLst>
        </p:spPr>
        <p:txBody>
          <a:bodyPr/>
          <a:lstStyle/>
          <a:p>
            <a:pPr eaLnBrk="1" hangingPunct="1">
              <a:defRPr/>
            </a:pPr>
            <a:r>
              <a:rPr lang="en-US" sz="3200">
                <a:solidFill>
                  <a:srgbClr val="FFFFFF"/>
                </a:solidFill>
                <a:effectLst>
                  <a:outerShdw blurRad="38100" dist="38100" dir="2700000" algn="tl">
                    <a:srgbClr val="000000"/>
                  </a:outerShdw>
                </a:effectLst>
                <a:ea typeface="ヒラギノ角ゴ Pro W3" pitchFamily="-1" charset="-128"/>
                <a:cs typeface="Arial Rounded MT Bold" pitchFamily="-1" charset="0"/>
              </a:rPr>
              <a:t>3 Basic Steps:</a:t>
            </a:r>
            <a:br>
              <a:rPr lang="en-US" sz="3200">
                <a:solidFill>
                  <a:srgbClr val="FFFFFF"/>
                </a:solidFill>
                <a:effectLst>
                  <a:outerShdw blurRad="38100" dist="38100" dir="2700000" algn="tl">
                    <a:srgbClr val="000000"/>
                  </a:outerShdw>
                </a:effectLst>
                <a:ea typeface="ヒラギノ角ゴ Pro W3" pitchFamily="-1" charset="-128"/>
                <a:cs typeface="Arial Rounded MT Bold" pitchFamily="-1" charset="0"/>
              </a:rPr>
            </a:br>
            <a:r>
              <a:rPr lang="en-US" sz="2800" i="1">
                <a:solidFill>
                  <a:srgbClr val="FFFFFF"/>
                </a:solidFill>
                <a:effectLst>
                  <a:outerShdw blurRad="38100" dist="38100" dir="2700000" algn="tl">
                    <a:srgbClr val="000000"/>
                  </a:outerShdw>
                </a:effectLst>
                <a:ea typeface="ヒラギノ角ゴ Pro W3" pitchFamily="-1" charset="-128"/>
                <a:cs typeface="Arial Rounded MT Bold" pitchFamily="-1" charset="0"/>
              </a:rPr>
              <a:t>Developing interventions for Individual Students</a:t>
            </a:r>
            <a:endParaRPr lang="en-US" sz="3200" i="1">
              <a:solidFill>
                <a:srgbClr val="FFFFFF"/>
              </a:solidFill>
              <a:effectLst>
                <a:outerShdw blurRad="38100" dist="38100" dir="2700000" algn="tl">
                  <a:srgbClr val="000000"/>
                </a:outerShdw>
              </a:effectLst>
              <a:ea typeface="ヒラギノ角ゴ Pro W3" pitchFamily="-1" charset="-128"/>
              <a:cs typeface="Arial Rounded MT Bold" pitchFamily="-1" charset="0"/>
            </a:endParaRPr>
          </a:p>
        </p:txBody>
      </p:sp>
      <p:sp>
        <p:nvSpPr>
          <p:cNvPr id="9" name="Rectangle 3"/>
          <p:cNvSpPr txBox="1">
            <a:spLocks noChangeArrowheads="1"/>
          </p:cNvSpPr>
          <p:nvPr/>
        </p:nvSpPr>
        <p:spPr bwMode="auto">
          <a:xfrm>
            <a:off x="685800" y="5638800"/>
            <a:ext cx="4648200" cy="457200"/>
          </a:xfrm>
          <a:prstGeom prst="rect">
            <a:avLst/>
          </a:prstGeom>
          <a:noFill/>
          <a:ln>
            <a:headEnd/>
            <a:tailEnd/>
          </a:ln>
          <a:scene3d>
            <a:camera prst="orthographicFront">
              <a:rot lat="0" lon="240000" rev="0"/>
            </a:camera>
            <a:lightRig rig="threePt" dir="t"/>
          </a:scene3d>
          <a:sp3d/>
        </p:spPr>
        <p:style>
          <a:lnRef idx="1">
            <a:schemeClr val="accent2"/>
          </a:lnRef>
          <a:fillRef idx="2">
            <a:schemeClr val="accent2"/>
          </a:fillRef>
          <a:effectRef idx="1">
            <a:schemeClr val="accent2"/>
          </a:effectRef>
          <a:fontRef idx="minor">
            <a:schemeClr val="dk1"/>
          </a:fontRef>
        </p:style>
        <p:txBody>
          <a:bodyPr/>
          <a:lstStyle/>
          <a:p>
            <a:pPr marL="609600" indent="-609600">
              <a:spcBef>
                <a:spcPct val="20000"/>
              </a:spcBef>
              <a:defRPr/>
            </a:pPr>
            <a:r>
              <a:rPr lang="en-US" sz="2000" b="1">
                <a:solidFill>
                  <a:srgbClr val="2D2D8A"/>
                </a:solidFill>
                <a:latin typeface="+mj-lt"/>
                <a:ea typeface="ヒラギノ角ゴ Pro W3" pitchFamily="-84" charset="-128"/>
              </a:rPr>
              <a:t>1.  Look at the function of behavior</a:t>
            </a:r>
          </a:p>
          <a:p>
            <a:pPr marL="609600" indent="-609600">
              <a:spcBef>
                <a:spcPct val="20000"/>
              </a:spcBef>
              <a:buFontTx/>
              <a:buAutoNum type="arabicPeriod"/>
              <a:defRPr/>
            </a:pPr>
            <a:endParaRPr lang="en-US" sz="2000" b="1">
              <a:solidFill>
                <a:srgbClr val="2D2D8A"/>
              </a:solidFill>
              <a:latin typeface="+mj-lt"/>
              <a:ea typeface="ヒラギノ角ゴ Pro W3" pitchFamily="-84" charset="-128"/>
            </a:endParaRPr>
          </a:p>
        </p:txBody>
      </p:sp>
      <p:sp>
        <p:nvSpPr>
          <p:cNvPr id="11" name="Rectangle 3"/>
          <p:cNvSpPr txBox="1">
            <a:spLocks noChangeArrowheads="1"/>
          </p:cNvSpPr>
          <p:nvPr/>
        </p:nvSpPr>
        <p:spPr bwMode="auto">
          <a:xfrm>
            <a:off x="990600" y="4191000"/>
            <a:ext cx="4648200" cy="457200"/>
          </a:xfrm>
          <a:prstGeom prst="rect">
            <a:avLst/>
          </a:prstGeom>
          <a:noFill/>
          <a:ln>
            <a:headEnd/>
            <a:tailEnd/>
          </a:ln>
          <a:scene3d>
            <a:camera prst="orthographicFront">
              <a:rot lat="0" lon="240000" rev="0"/>
            </a:camera>
            <a:lightRig rig="threePt" dir="t"/>
          </a:scene3d>
          <a:sp3d/>
        </p:spPr>
        <p:style>
          <a:lnRef idx="1">
            <a:schemeClr val="accent2"/>
          </a:lnRef>
          <a:fillRef idx="2">
            <a:schemeClr val="accent2"/>
          </a:fillRef>
          <a:effectRef idx="1">
            <a:schemeClr val="accent2"/>
          </a:effectRef>
          <a:fontRef idx="minor">
            <a:schemeClr val="dk1"/>
          </a:fontRef>
        </p:style>
        <p:txBody>
          <a:bodyPr/>
          <a:lstStyle/>
          <a:p>
            <a:pPr marL="609600" indent="-609600">
              <a:spcBef>
                <a:spcPct val="20000"/>
              </a:spcBef>
              <a:defRPr/>
            </a:pPr>
            <a:r>
              <a:rPr lang="en-US" sz="2000" b="1">
                <a:solidFill>
                  <a:srgbClr val="2D2D8A"/>
                </a:solidFill>
                <a:latin typeface="+mj-lt"/>
                <a:ea typeface="ヒラギノ角ゴ Pro W3" pitchFamily="-84" charset="-128"/>
              </a:rPr>
              <a:t>2.  Choose replacement behaviors </a:t>
            </a:r>
          </a:p>
          <a:p>
            <a:pPr marL="609600" indent="-609600">
              <a:spcBef>
                <a:spcPct val="20000"/>
              </a:spcBef>
              <a:buFontTx/>
              <a:buAutoNum type="arabicPeriod"/>
              <a:defRPr/>
            </a:pPr>
            <a:endParaRPr lang="en-US" sz="2000" b="1">
              <a:solidFill>
                <a:srgbClr val="2D2D8A"/>
              </a:solidFill>
              <a:latin typeface="+mj-lt"/>
              <a:ea typeface="ヒラギノ角ゴ Pro W3" pitchFamily="-84" charset="-128"/>
            </a:endParaRPr>
          </a:p>
        </p:txBody>
      </p:sp>
      <p:sp>
        <p:nvSpPr>
          <p:cNvPr id="12" name="Rectangle 3"/>
          <p:cNvSpPr txBox="1">
            <a:spLocks noChangeArrowheads="1"/>
          </p:cNvSpPr>
          <p:nvPr/>
        </p:nvSpPr>
        <p:spPr bwMode="auto">
          <a:xfrm>
            <a:off x="1676400" y="2743200"/>
            <a:ext cx="4648200" cy="457200"/>
          </a:xfrm>
          <a:prstGeom prst="rect">
            <a:avLst/>
          </a:prstGeom>
          <a:noFill/>
          <a:ln>
            <a:headEnd/>
            <a:tailEnd/>
          </a:ln>
          <a:scene3d>
            <a:camera prst="orthographicFront">
              <a:rot lat="0" lon="240000" rev="0"/>
            </a:camera>
            <a:lightRig rig="threePt" dir="t"/>
          </a:scene3d>
          <a:sp3d/>
        </p:spPr>
        <p:style>
          <a:lnRef idx="1">
            <a:schemeClr val="accent2"/>
          </a:lnRef>
          <a:fillRef idx="2">
            <a:schemeClr val="accent2"/>
          </a:fillRef>
          <a:effectRef idx="1">
            <a:schemeClr val="accent2"/>
          </a:effectRef>
          <a:fontRef idx="minor">
            <a:schemeClr val="dk1"/>
          </a:fontRef>
        </p:style>
        <p:txBody>
          <a:bodyPr/>
          <a:lstStyle/>
          <a:p>
            <a:pPr marL="609600" indent="-609600">
              <a:spcBef>
                <a:spcPct val="20000"/>
              </a:spcBef>
              <a:defRPr/>
            </a:pPr>
            <a:r>
              <a:rPr lang="en-US" sz="2000" b="1">
                <a:solidFill>
                  <a:srgbClr val="2D2D8A"/>
                </a:solidFill>
                <a:latin typeface="+mj-lt"/>
                <a:ea typeface="ヒラギノ角ゴ Pro W3" pitchFamily="-84" charset="-128"/>
              </a:rPr>
              <a:t>3.  Develop intervention strategies</a:t>
            </a:r>
          </a:p>
          <a:p>
            <a:pPr marL="609600" indent="-609600">
              <a:spcBef>
                <a:spcPct val="20000"/>
              </a:spcBef>
              <a:buFontTx/>
              <a:buAutoNum type="arabicPeriod"/>
              <a:defRPr/>
            </a:pPr>
            <a:endParaRPr lang="en-US" sz="2000" b="1">
              <a:solidFill>
                <a:srgbClr val="2D2D8A"/>
              </a:solidFill>
              <a:latin typeface="+mj-lt"/>
              <a:ea typeface="ヒラギノ角ゴ Pro W3" pitchFamily="-84" charset="-128"/>
            </a:endParaRPr>
          </a:p>
        </p:txBody>
      </p:sp>
      <p:grpSp>
        <p:nvGrpSpPr>
          <p:cNvPr id="8" name="Group 4"/>
          <p:cNvGrpSpPr>
            <a:grpSpLocks/>
          </p:cNvGrpSpPr>
          <p:nvPr/>
        </p:nvGrpSpPr>
        <p:grpSpPr bwMode="auto">
          <a:xfrm>
            <a:off x="5791200" y="3200400"/>
            <a:ext cx="2705100" cy="3200400"/>
            <a:chOff x="3408" y="1632"/>
            <a:chExt cx="1944" cy="2400"/>
          </a:xfrm>
        </p:grpSpPr>
        <p:sp>
          <p:nvSpPr>
            <p:cNvPr id="10" name="AutoShape 5"/>
            <p:cNvSpPr>
              <a:spLocks noChangeAspect="1" noChangeArrowheads="1" noTextEdit="1"/>
            </p:cNvSpPr>
            <p:nvPr/>
          </p:nvSpPr>
          <p:spPr bwMode="auto">
            <a:xfrm>
              <a:off x="3408" y="1632"/>
              <a:ext cx="1944" cy="2400"/>
            </a:xfrm>
            <a:prstGeom prst="rect">
              <a:avLst/>
            </a:prstGeom>
            <a:noFill/>
            <a:ln w="9525">
              <a:noFill/>
              <a:miter lim="800000"/>
              <a:headEnd/>
              <a:tailEnd/>
            </a:ln>
          </p:spPr>
          <p:txBody>
            <a:bodyPr>
              <a:prstTxWarp prst="textNoShape">
                <a:avLst/>
              </a:prstTxWarp>
            </a:bodyPr>
            <a:lstStyle/>
            <a:p>
              <a:endParaRPr lang="en-US">
                <a:latin typeface="+mj-lt"/>
              </a:endParaRPr>
            </a:p>
          </p:txBody>
        </p:sp>
        <p:sp>
          <p:nvSpPr>
            <p:cNvPr id="13" name="Freeform 6"/>
            <p:cNvSpPr>
              <a:spLocks/>
            </p:cNvSpPr>
            <p:nvPr/>
          </p:nvSpPr>
          <p:spPr bwMode="auto">
            <a:xfrm>
              <a:off x="3428" y="1632"/>
              <a:ext cx="1894" cy="2059"/>
            </a:xfrm>
            <a:custGeom>
              <a:avLst/>
              <a:gdLst>
                <a:gd name="T0" fmla="*/ 1884 w 1894"/>
                <a:gd name="T1" fmla="*/ 917 h 2059"/>
                <a:gd name="T2" fmla="*/ 1853 w 1894"/>
                <a:gd name="T3" fmla="*/ 781 h 2059"/>
                <a:gd name="T4" fmla="*/ 1808 w 1894"/>
                <a:gd name="T5" fmla="*/ 647 h 2059"/>
                <a:gd name="T6" fmla="*/ 1745 w 1894"/>
                <a:gd name="T7" fmla="*/ 518 h 2059"/>
                <a:gd name="T8" fmla="*/ 1669 w 1894"/>
                <a:gd name="T9" fmla="*/ 399 h 2059"/>
                <a:gd name="T10" fmla="*/ 1578 w 1894"/>
                <a:gd name="T11" fmla="*/ 291 h 2059"/>
                <a:gd name="T12" fmla="*/ 1471 w 1894"/>
                <a:gd name="T13" fmla="*/ 197 h 2059"/>
                <a:gd name="T14" fmla="*/ 1353 w 1894"/>
                <a:gd name="T15" fmla="*/ 119 h 2059"/>
                <a:gd name="T16" fmla="*/ 1087 w 1894"/>
                <a:gd name="T17" fmla="*/ 0 h 2059"/>
                <a:gd name="T18" fmla="*/ 1034 w 1894"/>
                <a:gd name="T19" fmla="*/ 8 h 2059"/>
                <a:gd name="T20" fmla="*/ 981 w 1894"/>
                <a:gd name="T21" fmla="*/ 15 h 2059"/>
                <a:gd name="T22" fmla="*/ 928 w 1894"/>
                <a:gd name="T23" fmla="*/ 28 h 2059"/>
                <a:gd name="T24" fmla="*/ 877 w 1894"/>
                <a:gd name="T25" fmla="*/ 43 h 2059"/>
                <a:gd name="T26" fmla="*/ 824 w 1894"/>
                <a:gd name="T27" fmla="*/ 58 h 2059"/>
                <a:gd name="T28" fmla="*/ 774 w 1894"/>
                <a:gd name="T29" fmla="*/ 76 h 2059"/>
                <a:gd name="T30" fmla="*/ 723 w 1894"/>
                <a:gd name="T31" fmla="*/ 96 h 2059"/>
                <a:gd name="T32" fmla="*/ 675 w 1894"/>
                <a:gd name="T33" fmla="*/ 114 h 2059"/>
                <a:gd name="T34" fmla="*/ 587 w 1894"/>
                <a:gd name="T35" fmla="*/ 157 h 2059"/>
                <a:gd name="T36" fmla="*/ 501 w 1894"/>
                <a:gd name="T37" fmla="*/ 202 h 2059"/>
                <a:gd name="T38" fmla="*/ 415 w 1894"/>
                <a:gd name="T39" fmla="*/ 250 h 2059"/>
                <a:gd name="T40" fmla="*/ 331 w 1894"/>
                <a:gd name="T41" fmla="*/ 303 h 2059"/>
                <a:gd name="T42" fmla="*/ 253 w 1894"/>
                <a:gd name="T43" fmla="*/ 359 h 2059"/>
                <a:gd name="T44" fmla="*/ 180 w 1894"/>
                <a:gd name="T45" fmla="*/ 424 h 2059"/>
                <a:gd name="T46" fmla="*/ 114 w 1894"/>
                <a:gd name="T47" fmla="*/ 498 h 2059"/>
                <a:gd name="T48" fmla="*/ 56 w 1894"/>
                <a:gd name="T49" fmla="*/ 579 h 2059"/>
                <a:gd name="T50" fmla="*/ 18 w 1894"/>
                <a:gd name="T51" fmla="*/ 672 h 2059"/>
                <a:gd name="T52" fmla="*/ 0 w 1894"/>
                <a:gd name="T53" fmla="*/ 768 h 2059"/>
                <a:gd name="T54" fmla="*/ 3 w 1894"/>
                <a:gd name="T55" fmla="*/ 859 h 2059"/>
                <a:gd name="T56" fmla="*/ 28 w 1894"/>
                <a:gd name="T57" fmla="*/ 932 h 2059"/>
                <a:gd name="T58" fmla="*/ 96 w 1894"/>
                <a:gd name="T59" fmla="*/ 1059 h 2059"/>
                <a:gd name="T60" fmla="*/ 159 w 1894"/>
                <a:gd name="T61" fmla="*/ 1182 h 2059"/>
                <a:gd name="T62" fmla="*/ 215 w 1894"/>
                <a:gd name="T63" fmla="*/ 1304 h 2059"/>
                <a:gd name="T64" fmla="*/ 271 w 1894"/>
                <a:gd name="T65" fmla="*/ 1422 h 2059"/>
                <a:gd name="T66" fmla="*/ 329 w 1894"/>
                <a:gd name="T67" fmla="*/ 1541 h 2059"/>
                <a:gd name="T68" fmla="*/ 390 w 1894"/>
                <a:gd name="T69" fmla="*/ 1657 h 2059"/>
                <a:gd name="T70" fmla="*/ 458 w 1894"/>
                <a:gd name="T71" fmla="*/ 1773 h 2059"/>
                <a:gd name="T72" fmla="*/ 534 w 1894"/>
                <a:gd name="T73" fmla="*/ 1890 h 2059"/>
                <a:gd name="T74" fmla="*/ 602 w 1894"/>
                <a:gd name="T75" fmla="*/ 1948 h 2059"/>
                <a:gd name="T76" fmla="*/ 683 w 1894"/>
                <a:gd name="T77" fmla="*/ 1981 h 2059"/>
                <a:gd name="T78" fmla="*/ 771 w 1894"/>
                <a:gd name="T79" fmla="*/ 2008 h 2059"/>
                <a:gd name="T80" fmla="*/ 852 w 1894"/>
                <a:gd name="T81" fmla="*/ 2044 h 2059"/>
                <a:gd name="T82" fmla="*/ 893 w 1894"/>
                <a:gd name="T83" fmla="*/ 2051 h 2059"/>
                <a:gd name="T84" fmla="*/ 938 w 1894"/>
                <a:gd name="T85" fmla="*/ 2054 h 2059"/>
                <a:gd name="T86" fmla="*/ 979 w 1894"/>
                <a:gd name="T87" fmla="*/ 2056 h 2059"/>
                <a:gd name="T88" fmla="*/ 1016 w 1894"/>
                <a:gd name="T89" fmla="*/ 2059 h 2059"/>
                <a:gd name="T90" fmla="*/ 1070 w 1894"/>
                <a:gd name="T91" fmla="*/ 2034 h 2059"/>
                <a:gd name="T92" fmla="*/ 1125 w 1894"/>
                <a:gd name="T93" fmla="*/ 2003 h 2059"/>
                <a:gd name="T94" fmla="*/ 1176 w 1894"/>
                <a:gd name="T95" fmla="*/ 1965 h 2059"/>
                <a:gd name="T96" fmla="*/ 1226 w 1894"/>
                <a:gd name="T97" fmla="*/ 1928 h 2059"/>
                <a:gd name="T98" fmla="*/ 1234 w 1894"/>
                <a:gd name="T99" fmla="*/ 1902 h 2059"/>
                <a:gd name="T100" fmla="*/ 1239 w 1894"/>
                <a:gd name="T101" fmla="*/ 1872 h 2059"/>
                <a:gd name="T102" fmla="*/ 1332 w 1894"/>
                <a:gd name="T103" fmla="*/ 1781 h 2059"/>
                <a:gd name="T104" fmla="*/ 1439 w 1894"/>
                <a:gd name="T105" fmla="*/ 1693 h 2059"/>
                <a:gd name="T106" fmla="*/ 1547 w 1894"/>
                <a:gd name="T107" fmla="*/ 1604 h 2059"/>
                <a:gd name="T108" fmla="*/ 1651 w 1894"/>
                <a:gd name="T109" fmla="*/ 1511 h 2059"/>
                <a:gd name="T110" fmla="*/ 1742 w 1894"/>
                <a:gd name="T111" fmla="*/ 1412 h 2059"/>
                <a:gd name="T112" fmla="*/ 1815 w 1894"/>
                <a:gd name="T113" fmla="*/ 1304 h 2059"/>
                <a:gd name="T114" fmla="*/ 1858 w 1894"/>
                <a:gd name="T115" fmla="*/ 1180 h 2059"/>
                <a:gd name="T116" fmla="*/ 1868 w 1894"/>
                <a:gd name="T117" fmla="*/ 1041 h 2059"/>
                <a:gd name="T118" fmla="*/ 1881 w 1894"/>
                <a:gd name="T119" fmla="*/ 1016 h 2059"/>
                <a:gd name="T120" fmla="*/ 1894 w 1894"/>
                <a:gd name="T121" fmla="*/ 988 h 20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94"/>
                <a:gd name="T184" fmla="*/ 0 h 2059"/>
                <a:gd name="T185" fmla="*/ 1894 w 1894"/>
                <a:gd name="T186" fmla="*/ 2059 h 20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94" h="2059">
                  <a:moveTo>
                    <a:pt x="1894" y="988"/>
                  </a:moveTo>
                  <a:lnTo>
                    <a:pt x="1884" y="917"/>
                  </a:lnTo>
                  <a:lnTo>
                    <a:pt x="1871" y="849"/>
                  </a:lnTo>
                  <a:lnTo>
                    <a:pt x="1853" y="781"/>
                  </a:lnTo>
                  <a:lnTo>
                    <a:pt x="1833" y="712"/>
                  </a:lnTo>
                  <a:lnTo>
                    <a:pt x="1808" y="647"/>
                  </a:lnTo>
                  <a:lnTo>
                    <a:pt x="1777" y="581"/>
                  </a:lnTo>
                  <a:lnTo>
                    <a:pt x="1745" y="518"/>
                  </a:lnTo>
                  <a:lnTo>
                    <a:pt x="1709" y="457"/>
                  </a:lnTo>
                  <a:lnTo>
                    <a:pt x="1669" y="399"/>
                  </a:lnTo>
                  <a:lnTo>
                    <a:pt x="1623" y="344"/>
                  </a:lnTo>
                  <a:lnTo>
                    <a:pt x="1578" y="291"/>
                  </a:lnTo>
                  <a:lnTo>
                    <a:pt x="1525" y="243"/>
                  </a:lnTo>
                  <a:lnTo>
                    <a:pt x="1471" y="197"/>
                  </a:lnTo>
                  <a:lnTo>
                    <a:pt x="1413" y="157"/>
                  </a:lnTo>
                  <a:lnTo>
                    <a:pt x="1353" y="119"/>
                  </a:lnTo>
                  <a:lnTo>
                    <a:pt x="1289" y="88"/>
                  </a:lnTo>
                  <a:lnTo>
                    <a:pt x="1087" y="0"/>
                  </a:lnTo>
                  <a:lnTo>
                    <a:pt x="1062" y="3"/>
                  </a:lnTo>
                  <a:lnTo>
                    <a:pt x="1034" y="8"/>
                  </a:lnTo>
                  <a:lnTo>
                    <a:pt x="1009" y="10"/>
                  </a:lnTo>
                  <a:lnTo>
                    <a:pt x="981" y="15"/>
                  </a:lnTo>
                  <a:lnTo>
                    <a:pt x="956" y="23"/>
                  </a:lnTo>
                  <a:lnTo>
                    <a:pt x="928" y="28"/>
                  </a:lnTo>
                  <a:lnTo>
                    <a:pt x="903" y="35"/>
                  </a:lnTo>
                  <a:lnTo>
                    <a:pt x="877" y="43"/>
                  </a:lnTo>
                  <a:lnTo>
                    <a:pt x="850" y="51"/>
                  </a:lnTo>
                  <a:lnTo>
                    <a:pt x="824" y="58"/>
                  </a:lnTo>
                  <a:lnTo>
                    <a:pt x="799" y="68"/>
                  </a:lnTo>
                  <a:lnTo>
                    <a:pt x="774" y="76"/>
                  </a:lnTo>
                  <a:lnTo>
                    <a:pt x="748" y="86"/>
                  </a:lnTo>
                  <a:lnTo>
                    <a:pt x="723" y="96"/>
                  </a:lnTo>
                  <a:lnTo>
                    <a:pt x="700" y="104"/>
                  </a:lnTo>
                  <a:lnTo>
                    <a:pt x="675" y="114"/>
                  </a:lnTo>
                  <a:lnTo>
                    <a:pt x="632" y="136"/>
                  </a:lnTo>
                  <a:lnTo>
                    <a:pt x="587" y="157"/>
                  </a:lnTo>
                  <a:lnTo>
                    <a:pt x="544" y="179"/>
                  </a:lnTo>
                  <a:lnTo>
                    <a:pt x="501" y="202"/>
                  </a:lnTo>
                  <a:lnTo>
                    <a:pt x="458" y="227"/>
                  </a:lnTo>
                  <a:lnTo>
                    <a:pt x="415" y="250"/>
                  </a:lnTo>
                  <a:lnTo>
                    <a:pt x="372" y="275"/>
                  </a:lnTo>
                  <a:lnTo>
                    <a:pt x="331" y="303"/>
                  </a:lnTo>
                  <a:lnTo>
                    <a:pt x="291" y="331"/>
                  </a:lnTo>
                  <a:lnTo>
                    <a:pt x="253" y="359"/>
                  </a:lnTo>
                  <a:lnTo>
                    <a:pt x="215" y="392"/>
                  </a:lnTo>
                  <a:lnTo>
                    <a:pt x="180" y="424"/>
                  </a:lnTo>
                  <a:lnTo>
                    <a:pt x="147" y="460"/>
                  </a:lnTo>
                  <a:lnTo>
                    <a:pt x="114" y="498"/>
                  </a:lnTo>
                  <a:lnTo>
                    <a:pt x="84" y="536"/>
                  </a:lnTo>
                  <a:lnTo>
                    <a:pt x="56" y="579"/>
                  </a:lnTo>
                  <a:lnTo>
                    <a:pt x="36" y="624"/>
                  </a:lnTo>
                  <a:lnTo>
                    <a:pt x="18" y="672"/>
                  </a:lnTo>
                  <a:lnTo>
                    <a:pt x="8" y="720"/>
                  </a:lnTo>
                  <a:lnTo>
                    <a:pt x="0" y="768"/>
                  </a:lnTo>
                  <a:lnTo>
                    <a:pt x="0" y="813"/>
                  </a:lnTo>
                  <a:lnTo>
                    <a:pt x="3" y="859"/>
                  </a:lnTo>
                  <a:lnTo>
                    <a:pt x="13" y="897"/>
                  </a:lnTo>
                  <a:lnTo>
                    <a:pt x="28" y="932"/>
                  </a:lnTo>
                  <a:lnTo>
                    <a:pt x="63" y="995"/>
                  </a:lnTo>
                  <a:lnTo>
                    <a:pt x="96" y="1059"/>
                  </a:lnTo>
                  <a:lnTo>
                    <a:pt x="129" y="1122"/>
                  </a:lnTo>
                  <a:lnTo>
                    <a:pt x="159" y="1182"/>
                  </a:lnTo>
                  <a:lnTo>
                    <a:pt x="187" y="1243"/>
                  </a:lnTo>
                  <a:lnTo>
                    <a:pt x="215" y="1304"/>
                  </a:lnTo>
                  <a:lnTo>
                    <a:pt x="243" y="1364"/>
                  </a:lnTo>
                  <a:lnTo>
                    <a:pt x="271" y="1422"/>
                  </a:lnTo>
                  <a:lnTo>
                    <a:pt x="299" y="1483"/>
                  </a:lnTo>
                  <a:lnTo>
                    <a:pt x="329" y="1541"/>
                  </a:lnTo>
                  <a:lnTo>
                    <a:pt x="359" y="1599"/>
                  </a:lnTo>
                  <a:lnTo>
                    <a:pt x="390" y="1657"/>
                  </a:lnTo>
                  <a:lnTo>
                    <a:pt x="422" y="1715"/>
                  </a:lnTo>
                  <a:lnTo>
                    <a:pt x="458" y="1773"/>
                  </a:lnTo>
                  <a:lnTo>
                    <a:pt x="493" y="1832"/>
                  </a:lnTo>
                  <a:lnTo>
                    <a:pt x="534" y="1890"/>
                  </a:lnTo>
                  <a:lnTo>
                    <a:pt x="564" y="1923"/>
                  </a:lnTo>
                  <a:lnTo>
                    <a:pt x="602" y="1948"/>
                  </a:lnTo>
                  <a:lnTo>
                    <a:pt x="642" y="1968"/>
                  </a:lnTo>
                  <a:lnTo>
                    <a:pt x="683" y="1981"/>
                  </a:lnTo>
                  <a:lnTo>
                    <a:pt x="726" y="1996"/>
                  </a:lnTo>
                  <a:lnTo>
                    <a:pt x="771" y="2008"/>
                  </a:lnTo>
                  <a:lnTo>
                    <a:pt x="812" y="2024"/>
                  </a:lnTo>
                  <a:lnTo>
                    <a:pt x="852" y="2044"/>
                  </a:lnTo>
                  <a:lnTo>
                    <a:pt x="872" y="2049"/>
                  </a:lnTo>
                  <a:lnTo>
                    <a:pt x="893" y="2051"/>
                  </a:lnTo>
                  <a:lnTo>
                    <a:pt x="915" y="2054"/>
                  </a:lnTo>
                  <a:lnTo>
                    <a:pt x="938" y="2054"/>
                  </a:lnTo>
                  <a:lnTo>
                    <a:pt x="958" y="2056"/>
                  </a:lnTo>
                  <a:lnTo>
                    <a:pt x="979" y="2056"/>
                  </a:lnTo>
                  <a:lnTo>
                    <a:pt x="999" y="2059"/>
                  </a:lnTo>
                  <a:lnTo>
                    <a:pt x="1016" y="2059"/>
                  </a:lnTo>
                  <a:lnTo>
                    <a:pt x="1044" y="2046"/>
                  </a:lnTo>
                  <a:lnTo>
                    <a:pt x="1070" y="2034"/>
                  </a:lnTo>
                  <a:lnTo>
                    <a:pt x="1097" y="2019"/>
                  </a:lnTo>
                  <a:lnTo>
                    <a:pt x="1125" y="2003"/>
                  </a:lnTo>
                  <a:lnTo>
                    <a:pt x="1150" y="1986"/>
                  </a:lnTo>
                  <a:lnTo>
                    <a:pt x="1176" y="1965"/>
                  </a:lnTo>
                  <a:lnTo>
                    <a:pt x="1201" y="1948"/>
                  </a:lnTo>
                  <a:lnTo>
                    <a:pt x="1226" y="1928"/>
                  </a:lnTo>
                  <a:lnTo>
                    <a:pt x="1231" y="1915"/>
                  </a:lnTo>
                  <a:lnTo>
                    <a:pt x="1234" y="1902"/>
                  </a:lnTo>
                  <a:lnTo>
                    <a:pt x="1234" y="1887"/>
                  </a:lnTo>
                  <a:lnTo>
                    <a:pt x="1239" y="1872"/>
                  </a:lnTo>
                  <a:lnTo>
                    <a:pt x="1284" y="1827"/>
                  </a:lnTo>
                  <a:lnTo>
                    <a:pt x="1332" y="1781"/>
                  </a:lnTo>
                  <a:lnTo>
                    <a:pt x="1386" y="1736"/>
                  </a:lnTo>
                  <a:lnTo>
                    <a:pt x="1439" y="1693"/>
                  </a:lnTo>
                  <a:lnTo>
                    <a:pt x="1492" y="1647"/>
                  </a:lnTo>
                  <a:lnTo>
                    <a:pt x="1547" y="1604"/>
                  </a:lnTo>
                  <a:lnTo>
                    <a:pt x="1600" y="1559"/>
                  </a:lnTo>
                  <a:lnTo>
                    <a:pt x="1651" y="1511"/>
                  </a:lnTo>
                  <a:lnTo>
                    <a:pt x="1699" y="1463"/>
                  </a:lnTo>
                  <a:lnTo>
                    <a:pt x="1742" y="1412"/>
                  </a:lnTo>
                  <a:lnTo>
                    <a:pt x="1780" y="1359"/>
                  </a:lnTo>
                  <a:lnTo>
                    <a:pt x="1815" y="1304"/>
                  </a:lnTo>
                  <a:lnTo>
                    <a:pt x="1841" y="1243"/>
                  </a:lnTo>
                  <a:lnTo>
                    <a:pt x="1858" y="1180"/>
                  </a:lnTo>
                  <a:lnTo>
                    <a:pt x="1868" y="1114"/>
                  </a:lnTo>
                  <a:lnTo>
                    <a:pt x="1868" y="1041"/>
                  </a:lnTo>
                  <a:lnTo>
                    <a:pt x="1873" y="1028"/>
                  </a:lnTo>
                  <a:lnTo>
                    <a:pt x="1881" y="1016"/>
                  </a:lnTo>
                  <a:lnTo>
                    <a:pt x="1891" y="1000"/>
                  </a:lnTo>
                  <a:lnTo>
                    <a:pt x="1894" y="988"/>
                  </a:lnTo>
                  <a:close/>
                </a:path>
              </a:pathLst>
            </a:custGeom>
            <a:solidFill>
              <a:srgbClr val="CCCCFF">
                <a:alpha val="50195"/>
              </a:srgbClr>
            </a:solidFill>
            <a:ln w="9525">
              <a:noFill/>
              <a:round/>
              <a:headEnd/>
              <a:tailEnd/>
            </a:ln>
          </p:spPr>
          <p:txBody>
            <a:bodyPr>
              <a:prstTxWarp prst="textNoShape">
                <a:avLst/>
              </a:prstTxWarp>
            </a:bodyPr>
            <a:lstStyle/>
            <a:p>
              <a:endParaRPr lang="en-US">
                <a:latin typeface="+mj-lt"/>
              </a:endParaRPr>
            </a:p>
          </p:txBody>
        </p:sp>
        <p:sp>
          <p:nvSpPr>
            <p:cNvPr id="16" name="Freeform 7"/>
            <p:cNvSpPr>
              <a:spLocks/>
            </p:cNvSpPr>
            <p:nvPr/>
          </p:nvSpPr>
          <p:spPr bwMode="auto">
            <a:xfrm>
              <a:off x="3436" y="1675"/>
              <a:ext cx="1906" cy="2352"/>
            </a:xfrm>
            <a:custGeom>
              <a:avLst/>
              <a:gdLst>
                <a:gd name="T0" fmla="*/ 1800 w 1906"/>
                <a:gd name="T1" fmla="*/ 796 h 2352"/>
                <a:gd name="T2" fmla="*/ 1595 w 1906"/>
                <a:gd name="T3" fmla="*/ 541 h 2352"/>
                <a:gd name="T4" fmla="*/ 1239 w 1906"/>
                <a:gd name="T5" fmla="*/ 136 h 2352"/>
                <a:gd name="T6" fmla="*/ 1469 w 1906"/>
                <a:gd name="T7" fmla="*/ 505 h 2352"/>
                <a:gd name="T8" fmla="*/ 1706 w 1906"/>
                <a:gd name="T9" fmla="*/ 798 h 2352"/>
                <a:gd name="T10" fmla="*/ 1805 w 1906"/>
                <a:gd name="T11" fmla="*/ 950 h 2352"/>
                <a:gd name="T12" fmla="*/ 1774 w 1906"/>
                <a:gd name="T13" fmla="*/ 1180 h 2352"/>
                <a:gd name="T14" fmla="*/ 1590 w 1906"/>
                <a:gd name="T15" fmla="*/ 1392 h 2352"/>
                <a:gd name="T16" fmla="*/ 1383 w 1906"/>
                <a:gd name="T17" fmla="*/ 1584 h 2352"/>
                <a:gd name="T18" fmla="*/ 1201 w 1906"/>
                <a:gd name="T19" fmla="*/ 1753 h 2352"/>
                <a:gd name="T20" fmla="*/ 1026 w 1906"/>
                <a:gd name="T21" fmla="*/ 1917 h 2352"/>
                <a:gd name="T22" fmla="*/ 935 w 1906"/>
                <a:gd name="T23" fmla="*/ 1948 h 2352"/>
                <a:gd name="T24" fmla="*/ 864 w 1906"/>
                <a:gd name="T25" fmla="*/ 1922 h 2352"/>
                <a:gd name="T26" fmla="*/ 839 w 1906"/>
                <a:gd name="T27" fmla="*/ 1905 h 2352"/>
                <a:gd name="T28" fmla="*/ 594 w 1906"/>
                <a:gd name="T29" fmla="*/ 1647 h 2352"/>
                <a:gd name="T30" fmla="*/ 445 w 1906"/>
                <a:gd name="T31" fmla="*/ 1410 h 2352"/>
                <a:gd name="T32" fmla="*/ 349 w 1906"/>
                <a:gd name="T33" fmla="*/ 1278 h 2352"/>
                <a:gd name="T34" fmla="*/ 114 w 1906"/>
                <a:gd name="T35" fmla="*/ 922 h 2352"/>
                <a:gd name="T36" fmla="*/ 182 w 1906"/>
                <a:gd name="T37" fmla="*/ 594 h 2352"/>
                <a:gd name="T38" fmla="*/ 452 w 1906"/>
                <a:gd name="T39" fmla="*/ 404 h 2352"/>
                <a:gd name="T40" fmla="*/ 751 w 1906"/>
                <a:gd name="T41" fmla="*/ 245 h 2352"/>
                <a:gd name="T42" fmla="*/ 1024 w 1906"/>
                <a:gd name="T43" fmla="*/ 101 h 2352"/>
                <a:gd name="T44" fmla="*/ 1115 w 1906"/>
                <a:gd name="T45" fmla="*/ 83 h 2352"/>
                <a:gd name="T46" fmla="*/ 1168 w 1906"/>
                <a:gd name="T47" fmla="*/ 30 h 2352"/>
                <a:gd name="T48" fmla="*/ 1105 w 1906"/>
                <a:gd name="T49" fmla="*/ 5 h 2352"/>
                <a:gd name="T50" fmla="*/ 1036 w 1906"/>
                <a:gd name="T51" fmla="*/ 5 h 2352"/>
                <a:gd name="T52" fmla="*/ 791 w 1906"/>
                <a:gd name="T53" fmla="*/ 136 h 2352"/>
                <a:gd name="T54" fmla="*/ 495 w 1906"/>
                <a:gd name="T55" fmla="*/ 288 h 2352"/>
                <a:gd name="T56" fmla="*/ 207 w 1906"/>
                <a:gd name="T57" fmla="*/ 475 h 2352"/>
                <a:gd name="T58" fmla="*/ 2 w 1906"/>
                <a:gd name="T59" fmla="*/ 717 h 2352"/>
                <a:gd name="T60" fmla="*/ 71 w 1906"/>
                <a:gd name="T61" fmla="*/ 1005 h 2352"/>
                <a:gd name="T62" fmla="*/ 328 w 1906"/>
                <a:gd name="T63" fmla="*/ 1377 h 2352"/>
                <a:gd name="T64" fmla="*/ 445 w 1906"/>
                <a:gd name="T65" fmla="*/ 1556 h 2352"/>
                <a:gd name="T66" fmla="*/ 677 w 1906"/>
                <a:gd name="T67" fmla="*/ 1882 h 2352"/>
                <a:gd name="T68" fmla="*/ 682 w 1906"/>
                <a:gd name="T69" fmla="*/ 2039 h 2352"/>
                <a:gd name="T70" fmla="*/ 586 w 1906"/>
                <a:gd name="T71" fmla="*/ 2226 h 2352"/>
                <a:gd name="T72" fmla="*/ 715 w 1906"/>
                <a:gd name="T73" fmla="*/ 2337 h 2352"/>
                <a:gd name="T74" fmla="*/ 789 w 1906"/>
                <a:gd name="T75" fmla="*/ 2296 h 2352"/>
                <a:gd name="T76" fmla="*/ 687 w 1906"/>
                <a:gd name="T77" fmla="*/ 2238 h 2352"/>
                <a:gd name="T78" fmla="*/ 682 w 1906"/>
                <a:gd name="T79" fmla="*/ 2145 h 2352"/>
                <a:gd name="T80" fmla="*/ 791 w 1906"/>
                <a:gd name="T81" fmla="*/ 2051 h 2352"/>
                <a:gd name="T82" fmla="*/ 862 w 1906"/>
                <a:gd name="T83" fmla="*/ 2008 h 2352"/>
                <a:gd name="T84" fmla="*/ 960 w 1906"/>
                <a:gd name="T85" fmla="*/ 2024 h 2352"/>
                <a:gd name="T86" fmla="*/ 1072 w 1906"/>
                <a:gd name="T87" fmla="*/ 1981 h 2352"/>
                <a:gd name="T88" fmla="*/ 1180 w 1906"/>
                <a:gd name="T89" fmla="*/ 2231 h 2352"/>
                <a:gd name="T90" fmla="*/ 1216 w 1906"/>
                <a:gd name="T91" fmla="*/ 2314 h 2352"/>
                <a:gd name="T92" fmla="*/ 1292 w 1906"/>
                <a:gd name="T93" fmla="*/ 2296 h 2352"/>
                <a:gd name="T94" fmla="*/ 1365 w 1906"/>
                <a:gd name="T95" fmla="*/ 2261 h 2352"/>
                <a:gd name="T96" fmla="*/ 1443 w 1906"/>
                <a:gd name="T97" fmla="*/ 2241 h 2352"/>
                <a:gd name="T98" fmla="*/ 1380 w 1906"/>
                <a:gd name="T99" fmla="*/ 2180 h 2352"/>
                <a:gd name="T100" fmla="*/ 1279 w 1906"/>
                <a:gd name="T101" fmla="*/ 2216 h 2352"/>
                <a:gd name="T102" fmla="*/ 1193 w 1906"/>
                <a:gd name="T103" fmla="*/ 2064 h 2352"/>
                <a:gd name="T104" fmla="*/ 1137 w 1906"/>
                <a:gd name="T105" fmla="*/ 1933 h 2352"/>
                <a:gd name="T106" fmla="*/ 1211 w 1906"/>
                <a:gd name="T107" fmla="*/ 1852 h 2352"/>
                <a:gd name="T108" fmla="*/ 1357 w 1906"/>
                <a:gd name="T109" fmla="*/ 1710 h 2352"/>
                <a:gd name="T110" fmla="*/ 1555 w 1906"/>
                <a:gd name="T111" fmla="*/ 1533 h 2352"/>
                <a:gd name="T112" fmla="*/ 1757 w 1906"/>
                <a:gd name="T113" fmla="*/ 1326 h 2352"/>
                <a:gd name="T114" fmla="*/ 1906 w 1906"/>
                <a:gd name="T115" fmla="*/ 1053 h 23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06"/>
                <a:gd name="T175" fmla="*/ 0 h 2352"/>
                <a:gd name="T176" fmla="*/ 1906 w 1906"/>
                <a:gd name="T177" fmla="*/ 2352 h 235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06" h="2352">
                  <a:moveTo>
                    <a:pt x="1886" y="945"/>
                  </a:moveTo>
                  <a:lnTo>
                    <a:pt x="1876" y="917"/>
                  </a:lnTo>
                  <a:lnTo>
                    <a:pt x="1863" y="892"/>
                  </a:lnTo>
                  <a:lnTo>
                    <a:pt x="1850" y="866"/>
                  </a:lnTo>
                  <a:lnTo>
                    <a:pt x="1835" y="844"/>
                  </a:lnTo>
                  <a:lnTo>
                    <a:pt x="1817" y="818"/>
                  </a:lnTo>
                  <a:lnTo>
                    <a:pt x="1800" y="796"/>
                  </a:lnTo>
                  <a:lnTo>
                    <a:pt x="1782" y="773"/>
                  </a:lnTo>
                  <a:lnTo>
                    <a:pt x="1764" y="750"/>
                  </a:lnTo>
                  <a:lnTo>
                    <a:pt x="1729" y="707"/>
                  </a:lnTo>
                  <a:lnTo>
                    <a:pt x="1696" y="664"/>
                  </a:lnTo>
                  <a:lnTo>
                    <a:pt x="1661" y="624"/>
                  </a:lnTo>
                  <a:lnTo>
                    <a:pt x="1628" y="581"/>
                  </a:lnTo>
                  <a:lnTo>
                    <a:pt x="1595" y="541"/>
                  </a:lnTo>
                  <a:lnTo>
                    <a:pt x="1562" y="498"/>
                  </a:lnTo>
                  <a:lnTo>
                    <a:pt x="1529" y="457"/>
                  </a:lnTo>
                  <a:lnTo>
                    <a:pt x="1496" y="417"/>
                  </a:lnTo>
                  <a:lnTo>
                    <a:pt x="1279" y="149"/>
                  </a:lnTo>
                  <a:lnTo>
                    <a:pt x="1266" y="139"/>
                  </a:lnTo>
                  <a:lnTo>
                    <a:pt x="1251" y="134"/>
                  </a:lnTo>
                  <a:lnTo>
                    <a:pt x="1239" y="136"/>
                  </a:lnTo>
                  <a:lnTo>
                    <a:pt x="1223" y="144"/>
                  </a:lnTo>
                  <a:lnTo>
                    <a:pt x="1213" y="154"/>
                  </a:lnTo>
                  <a:lnTo>
                    <a:pt x="1211" y="169"/>
                  </a:lnTo>
                  <a:lnTo>
                    <a:pt x="1211" y="182"/>
                  </a:lnTo>
                  <a:lnTo>
                    <a:pt x="1218" y="197"/>
                  </a:lnTo>
                  <a:lnTo>
                    <a:pt x="1436" y="465"/>
                  </a:lnTo>
                  <a:lnTo>
                    <a:pt x="1469" y="505"/>
                  </a:lnTo>
                  <a:lnTo>
                    <a:pt x="1501" y="546"/>
                  </a:lnTo>
                  <a:lnTo>
                    <a:pt x="1534" y="589"/>
                  </a:lnTo>
                  <a:lnTo>
                    <a:pt x="1567" y="629"/>
                  </a:lnTo>
                  <a:lnTo>
                    <a:pt x="1600" y="672"/>
                  </a:lnTo>
                  <a:lnTo>
                    <a:pt x="1635" y="712"/>
                  </a:lnTo>
                  <a:lnTo>
                    <a:pt x="1671" y="755"/>
                  </a:lnTo>
                  <a:lnTo>
                    <a:pt x="1706" y="798"/>
                  </a:lnTo>
                  <a:lnTo>
                    <a:pt x="1721" y="821"/>
                  </a:lnTo>
                  <a:lnTo>
                    <a:pt x="1739" y="841"/>
                  </a:lnTo>
                  <a:lnTo>
                    <a:pt x="1754" y="861"/>
                  </a:lnTo>
                  <a:lnTo>
                    <a:pt x="1769" y="884"/>
                  </a:lnTo>
                  <a:lnTo>
                    <a:pt x="1782" y="904"/>
                  </a:lnTo>
                  <a:lnTo>
                    <a:pt x="1795" y="927"/>
                  </a:lnTo>
                  <a:lnTo>
                    <a:pt x="1805" y="950"/>
                  </a:lnTo>
                  <a:lnTo>
                    <a:pt x="1815" y="973"/>
                  </a:lnTo>
                  <a:lnTo>
                    <a:pt x="1825" y="1013"/>
                  </a:lnTo>
                  <a:lnTo>
                    <a:pt x="1830" y="1056"/>
                  </a:lnTo>
                  <a:lnTo>
                    <a:pt x="1828" y="1089"/>
                  </a:lnTo>
                  <a:lnTo>
                    <a:pt x="1820" y="1112"/>
                  </a:lnTo>
                  <a:lnTo>
                    <a:pt x="1797" y="1147"/>
                  </a:lnTo>
                  <a:lnTo>
                    <a:pt x="1774" y="1180"/>
                  </a:lnTo>
                  <a:lnTo>
                    <a:pt x="1749" y="1213"/>
                  </a:lnTo>
                  <a:lnTo>
                    <a:pt x="1724" y="1245"/>
                  </a:lnTo>
                  <a:lnTo>
                    <a:pt x="1699" y="1276"/>
                  </a:lnTo>
                  <a:lnTo>
                    <a:pt x="1673" y="1306"/>
                  </a:lnTo>
                  <a:lnTo>
                    <a:pt x="1646" y="1336"/>
                  </a:lnTo>
                  <a:lnTo>
                    <a:pt x="1618" y="1364"/>
                  </a:lnTo>
                  <a:lnTo>
                    <a:pt x="1590" y="1392"/>
                  </a:lnTo>
                  <a:lnTo>
                    <a:pt x="1562" y="1422"/>
                  </a:lnTo>
                  <a:lnTo>
                    <a:pt x="1532" y="1448"/>
                  </a:lnTo>
                  <a:lnTo>
                    <a:pt x="1504" y="1475"/>
                  </a:lnTo>
                  <a:lnTo>
                    <a:pt x="1474" y="1503"/>
                  </a:lnTo>
                  <a:lnTo>
                    <a:pt x="1443" y="1531"/>
                  </a:lnTo>
                  <a:lnTo>
                    <a:pt x="1413" y="1556"/>
                  </a:lnTo>
                  <a:lnTo>
                    <a:pt x="1383" y="1584"/>
                  </a:lnTo>
                  <a:lnTo>
                    <a:pt x="1357" y="1607"/>
                  </a:lnTo>
                  <a:lnTo>
                    <a:pt x="1332" y="1632"/>
                  </a:lnTo>
                  <a:lnTo>
                    <a:pt x="1304" y="1655"/>
                  </a:lnTo>
                  <a:lnTo>
                    <a:pt x="1279" y="1680"/>
                  </a:lnTo>
                  <a:lnTo>
                    <a:pt x="1254" y="1703"/>
                  </a:lnTo>
                  <a:lnTo>
                    <a:pt x="1226" y="1728"/>
                  </a:lnTo>
                  <a:lnTo>
                    <a:pt x="1201" y="1753"/>
                  </a:lnTo>
                  <a:lnTo>
                    <a:pt x="1175" y="1778"/>
                  </a:lnTo>
                  <a:lnTo>
                    <a:pt x="1150" y="1809"/>
                  </a:lnTo>
                  <a:lnTo>
                    <a:pt x="1125" y="1837"/>
                  </a:lnTo>
                  <a:lnTo>
                    <a:pt x="1099" y="1862"/>
                  </a:lnTo>
                  <a:lnTo>
                    <a:pt x="1074" y="1882"/>
                  </a:lnTo>
                  <a:lnTo>
                    <a:pt x="1051" y="1902"/>
                  </a:lnTo>
                  <a:lnTo>
                    <a:pt x="1026" y="1917"/>
                  </a:lnTo>
                  <a:lnTo>
                    <a:pt x="1003" y="1933"/>
                  </a:lnTo>
                  <a:lnTo>
                    <a:pt x="981" y="1943"/>
                  </a:lnTo>
                  <a:lnTo>
                    <a:pt x="973" y="1945"/>
                  </a:lnTo>
                  <a:lnTo>
                    <a:pt x="963" y="1948"/>
                  </a:lnTo>
                  <a:lnTo>
                    <a:pt x="953" y="1948"/>
                  </a:lnTo>
                  <a:lnTo>
                    <a:pt x="943" y="1948"/>
                  </a:lnTo>
                  <a:lnTo>
                    <a:pt x="935" y="1948"/>
                  </a:lnTo>
                  <a:lnTo>
                    <a:pt x="925" y="1948"/>
                  </a:lnTo>
                  <a:lnTo>
                    <a:pt x="915" y="1945"/>
                  </a:lnTo>
                  <a:lnTo>
                    <a:pt x="905" y="1943"/>
                  </a:lnTo>
                  <a:lnTo>
                    <a:pt x="895" y="1938"/>
                  </a:lnTo>
                  <a:lnTo>
                    <a:pt x="885" y="1933"/>
                  </a:lnTo>
                  <a:lnTo>
                    <a:pt x="874" y="1928"/>
                  </a:lnTo>
                  <a:lnTo>
                    <a:pt x="864" y="1922"/>
                  </a:lnTo>
                  <a:lnTo>
                    <a:pt x="862" y="1920"/>
                  </a:lnTo>
                  <a:lnTo>
                    <a:pt x="859" y="1915"/>
                  </a:lnTo>
                  <a:lnTo>
                    <a:pt x="854" y="1912"/>
                  </a:lnTo>
                  <a:lnTo>
                    <a:pt x="849" y="1910"/>
                  </a:lnTo>
                  <a:lnTo>
                    <a:pt x="847" y="1907"/>
                  </a:lnTo>
                  <a:lnTo>
                    <a:pt x="842" y="1907"/>
                  </a:lnTo>
                  <a:lnTo>
                    <a:pt x="839" y="1905"/>
                  </a:lnTo>
                  <a:lnTo>
                    <a:pt x="834" y="1905"/>
                  </a:lnTo>
                  <a:lnTo>
                    <a:pt x="783" y="1872"/>
                  </a:lnTo>
                  <a:lnTo>
                    <a:pt x="740" y="1834"/>
                  </a:lnTo>
                  <a:lnTo>
                    <a:pt x="700" y="1791"/>
                  </a:lnTo>
                  <a:lnTo>
                    <a:pt x="662" y="1746"/>
                  </a:lnTo>
                  <a:lnTo>
                    <a:pt x="627" y="1698"/>
                  </a:lnTo>
                  <a:lnTo>
                    <a:pt x="594" y="1647"/>
                  </a:lnTo>
                  <a:lnTo>
                    <a:pt x="561" y="1594"/>
                  </a:lnTo>
                  <a:lnTo>
                    <a:pt x="528" y="1541"/>
                  </a:lnTo>
                  <a:lnTo>
                    <a:pt x="513" y="1516"/>
                  </a:lnTo>
                  <a:lnTo>
                    <a:pt x="495" y="1488"/>
                  </a:lnTo>
                  <a:lnTo>
                    <a:pt x="480" y="1463"/>
                  </a:lnTo>
                  <a:lnTo>
                    <a:pt x="462" y="1435"/>
                  </a:lnTo>
                  <a:lnTo>
                    <a:pt x="445" y="1410"/>
                  </a:lnTo>
                  <a:lnTo>
                    <a:pt x="427" y="1384"/>
                  </a:lnTo>
                  <a:lnTo>
                    <a:pt x="409" y="1357"/>
                  </a:lnTo>
                  <a:lnTo>
                    <a:pt x="389" y="1331"/>
                  </a:lnTo>
                  <a:lnTo>
                    <a:pt x="384" y="1321"/>
                  </a:lnTo>
                  <a:lnTo>
                    <a:pt x="369" y="1304"/>
                  </a:lnTo>
                  <a:lnTo>
                    <a:pt x="356" y="1286"/>
                  </a:lnTo>
                  <a:lnTo>
                    <a:pt x="349" y="1278"/>
                  </a:lnTo>
                  <a:lnTo>
                    <a:pt x="311" y="1228"/>
                  </a:lnTo>
                  <a:lnTo>
                    <a:pt x="273" y="1180"/>
                  </a:lnTo>
                  <a:lnTo>
                    <a:pt x="237" y="1129"/>
                  </a:lnTo>
                  <a:lnTo>
                    <a:pt x="202" y="1079"/>
                  </a:lnTo>
                  <a:lnTo>
                    <a:pt x="169" y="1026"/>
                  </a:lnTo>
                  <a:lnTo>
                    <a:pt x="141" y="975"/>
                  </a:lnTo>
                  <a:lnTo>
                    <a:pt x="114" y="922"/>
                  </a:lnTo>
                  <a:lnTo>
                    <a:pt x="93" y="866"/>
                  </a:lnTo>
                  <a:lnTo>
                    <a:pt x="81" y="801"/>
                  </a:lnTo>
                  <a:lnTo>
                    <a:pt x="78" y="745"/>
                  </a:lnTo>
                  <a:lnTo>
                    <a:pt x="88" y="700"/>
                  </a:lnTo>
                  <a:lnTo>
                    <a:pt x="111" y="659"/>
                  </a:lnTo>
                  <a:lnTo>
                    <a:pt x="146" y="626"/>
                  </a:lnTo>
                  <a:lnTo>
                    <a:pt x="182" y="594"/>
                  </a:lnTo>
                  <a:lnTo>
                    <a:pt x="220" y="563"/>
                  </a:lnTo>
                  <a:lnTo>
                    <a:pt x="255" y="533"/>
                  </a:lnTo>
                  <a:lnTo>
                    <a:pt x="293" y="505"/>
                  </a:lnTo>
                  <a:lnTo>
                    <a:pt x="333" y="477"/>
                  </a:lnTo>
                  <a:lnTo>
                    <a:pt x="374" y="452"/>
                  </a:lnTo>
                  <a:lnTo>
                    <a:pt x="412" y="427"/>
                  </a:lnTo>
                  <a:lnTo>
                    <a:pt x="452" y="404"/>
                  </a:lnTo>
                  <a:lnTo>
                    <a:pt x="495" y="379"/>
                  </a:lnTo>
                  <a:lnTo>
                    <a:pt x="536" y="356"/>
                  </a:lnTo>
                  <a:lnTo>
                    <a:pt x="579" y="333"/>
                  </a:lnTo>
                  <a:lnTo>
                    <a:pt x="622" y="311"/>
                  </a:lnTo>
                  <a:lnTo>
                    <a:pt x="665" y="290"/>
                  </a:lnTo>
                  <a:lnTo>
                    <a:pt x="708" y="268"/>
                  </a:lnTo>
                  <a:lnTo>
                    <a:pt x="751" y="245"/>
                  </a:lnTo>
                  <a:lnTo>
                    <a:pt x="789" y="225"/>
                  </a:lnTo>
                  <a:lnTo>
                    <a:pt x="826" y="205"/>
                  </a:lnTo>
                  <a:lnTo>
                    <a:pt x="867" y="184"/>
                  </a:lnTo>
                  <a:lnTo>
                    <a:pt x="905" y="164"/>
                  </a:lnTo>
                  <a:lnTo>
                    <a:pt x="945" y="144"/>
                  </a:lnTo>
                  <a:lnTo>
                    <a:pt x="983" y="121"/>
                  </a:lnTo>
                  <a:lnTo>
                    <a:pt x="1024" y="101"/>
                  </a:lnTo>
                  <a:lnTo>
                    <a:pt x="1062" y="78"/>
                  </a:lnTo>
                  <a:lnTo>
                    <a:pt x="1067" y="78"/>
                  </a:lnTo>
                  <a:lnTo>
                    <a:pt x="1074" y="78"/>
                  </a:lnTo>
                  <a:lnTo>
                    <a:pt x="1084" y="78"/>
                  </a:lnTo>
                  <a:lnTo>
                    <a:pt x="1094" y="81"/>
                  </a:lnTo>
                  <a:lnTo>
                    <a:pt x="1105" y="83"/>
                  </a:lnTo>
                  <a:lnTo>
                    <a:pt x="1115" y="83"/>
                  </a:lnTo>
                  <a:lnTo>
                    <a:pt x="1125" y="83"/>
                  </a:lnTo>
                  <a:lnTo>
                    <a:pt x="1135" y="83"/>
                  </a:lnTo>
                  <a:lnTo>
                    <a:pt x="1150" y="81"/>
                  </a:lnTo>
                  <a:lnTo>
                    <a:pt x="1160" y="71"/>
                  </a:lnTo>
                  <a:lnTo>
                    <a:pt x="1168" y="61"/>
                  </a:lnTo>
                  <a:lnTo>
                    <a:pt x="1170" y="45"/>
                  </a:lnTo>
                  <a:lnTo>
                    <a:pt x="1168" y="30"/>
                  </a:lnTo>
                  <a:lnTo>
                    <a:pt x="1160" y="18"/>
                  </a:lnTo>
                  <a:lnTo>
                    <a:pt x="1150" y="10"/>
                  </a:lnTo>
                  <a:lnTo>
                    <a:pt x="1135" y="8"/>
                  </a:lnTo>
                  <a:lnTo>
                    <a:pt x="1127" y="8"/>
                  </a:lnTo>
                  <a:lnTo>
                    <a:pt x="1120" y="5"/>
                  </a:lnTo>
                  <a:lnTo>
                    <a:pt x="1112" y="5"/>
                  </a:lnTo>
                  <a:lnTo>
                    <a:pt x="1105" y="5"/>
                  </a:lnTo>
                  <a:lnTo>
                    <a:pt x="1094" y="2"/>
                  </a:lnTo>
                  <a:lnTo>
                    <a:pt x="1084" y="2"/>
                  </a:lnTo>
                  <a:lnTo>
                    <a:pt x="1074" y="0"/>
                  </a:lnTo>
                  <a:lnTo>
                    <a:pt x="1067" y="0"/>
                  </a:lnTo>
                  <a:lnTo>
                    <a:pt x="1056" y="2"/>
                  </a:lnTo>
                  <a:lnTo>
                    <a:pt x="1046" y="2"/>
                  </a:lnTo>
                  <a:lnTo>
                    <a:pt x="1036" y="5"/>
                  </a:lnTo>
                  <a:lnTo>
                    <a:pt x="1026" y="10"/>
                  </a:lnTo>
                  <a:lnTo>
                    <a:pt x="986" y="33"/>
                  </a:lnTo>
                  <a:lnTo>
                    <a:pt x="948" y="53"/>
                  </a:lnTo>
                  <a:lnTo>
                    <a:pt x="907" y="76"/>
                  </a:lnTo>
                  <a:lnTo>
                    <a:pt x="869" y="96"/>
                  </a:lnTo>
                  <a:lnTo>
                    <a:pt x="829" y="116"/>
                  </a:lnTo>
                  <a:lnTo>
                    <a:pt x="791" y="136"/>
                  </a:lnTo>
                  <a:lnTo>
                    <a:pt x="753" y="154"/>
                  </a:lnTo>
                  <a:lnTo>
                    <a:pt x="715" y="174"/>
                  </a:lnTo>
                  <a:lnTo>
                    <a:pt x="670" y="197"/>
                  </a:lnTo>
                  <a:lnTo>
                    <a:pt x="627" y="220"/>
                  </a:lnTo>
                  <a:lnTo>
                    <a:pt x="584" y="242"/>
                  </a:lnTo>
                  <a:lnTo>
                    <a:pt x="538" y="265"/>
                  </a:lnTo>
                  <a:lnTo>
                    <a:pt x="495" y="288"/>
                  </a:lnTo>
                  <a:lnTo>
                    <a:pt x="452" y="313"/>
                  </a:lnTo>
                  <a:lnTo>
                    <a:pt x="412" y="338"/>
                  </a:lnTo>
                  <a:lnTo>
                    <a:pt x="369" y="364"/>
                  </a:lnTo>
                  <a:lnTo>
                    <a:pt x="328" y="389"/>
                  </a:lnTo>
                  <a:lnTo>
                    <a:pt x="285" y="417"/>
                  </a:lnTo>
                  <a:lnTo>
                    <a:pt x="245" y="445"/>
                  </a:lnTo>
                  <a:lnTo>
                    <a:pt x="207" y="475"/>
                  </a:lnTo>
                  <a:lnTo>
                    <a:pt x="167" y="505"/>
                  </a:lnTo>
                  <a:lnTo>
                    <a:pt x="129" y="538"/>
                  </a:lnTo>
                  <a:lnTo>
                    <a:pt x="91" y="573"/>
                  </a:lnTo>
                  <a:lnTo>
                    <a:pt x="53" y="609"/>
                  </a:lnTo>
                  <a:lnTo>
                    <a:pt x="28" y="644"/>
                  </a:lnTo>
                  <a:lnTo>
                    <a:pt x="12" y="680"/>
                  </a:lnTo>
                  <a:lnTo>
                    <a:pt x="2" y="717"/>
                  </a:lnTo>
                  <a:lnTo>
                    <a:pt x="0" y="753"/>
                  </a:lnTo>
                  <a:lnTo>
                    <a:pt x="0" y="791"/>
                  </a:lnTo>
                  <a:lnTo>
                    <a:pt x="5" y="826"/>
                  </a:lnTo>
                  <a:lnTo>
                    <a:pt x="12" y="859"/>
                  </a:lnTo>
                  <a:lnTo>
                    <a:pt x="20" y="889"/>
                  </a:lnTo>
                  <a:lnTo>
                    <a:pt x="43" y="950"/>
                  </a:lnTo>
                  <a:lnTo>
                    <a:pt x="71" y="1005"/>
                  </a:lnTo>
                  <a:lnTo>
                    <a:pt x="101" y="1064"/>
                  </a:lnTo>
                  <a:lnTo>
                    <a:pt x="134" y="1117"/>
                  </a:lnTo>
                  <a:lnTo>
                    <a:pt x="172" y="1170"/>
                  </a:lnTo>
                  <a:lnTo>
                    <a:pt x="210" y="1223"/>
                  </a:lnTo>
                  <a:lnTo>
                    <a:pt x="248" y="1273"/>
                  </a:lnTo>
                  <a:lnTo>
                    <a:pt x="288" y="1324"/>
                  </a:lnTo>
                  <a:lnTo>
                    <a:pt x="328" y="1377"/>
                  </a:lnTo>
                  <a:lnTo>
                    <a:pt x="346" y="1402"/>
                  </a:lnTo>
                  <a:lnTo>
                    <a:pt x="364" y="1427"/>
                  </a:lnTo>
                  <a:lnTo>
                    <a:pt x="382" y="1453"/>
                  </a:lnTo>
                  <a:lnTo>
                    <a:pt x="397" y="1478"/>
                  </a:lnTo>
                  <a:lnTo>
                    <a:pt x="414" y="1503"/>
                  </a:lnTo>
                  <a:lnTo>
                    <a:pt x="430" y="1531"/>
                  </a:lnTo>
                  <a:lnTo>
                    <a:pt x="445" y="1556"/>
                  </a:lnTo>
                  <a:lnTo>
                    <a:pt x="460" y="1581"/>
                  </a:lnTo>
                  <a:lnTo>
                    <a:pt x="493" y="1634"/>
                  </a:lnTo>
                  <a:lnTo>
                    <a:pt x="526" y="1688"/>
                  </a:lnTo>
                  <a:lnTo>
                    <a:pt x="558" y="1738"/>
                  </a:lnTo>
                  <a:lnTo>
                    <a:pt x="596" y="1789"/>
                  </a:lnTo>
                  <a:lnTo>
                    <a:pt x="634" y="1837"/>
                  </a:lnTo>
                  <a:lnTo>
                    <a:pt x="677" y="1882"/>
                  </a:lnTo>
                  <a:lnTo>
                    <a:pt x="725" y="1922"/>
                  </a:lnTo>
                  <a:lnTo>
                    <a:pt x="776" y="1960"/>
                  </a:lnTo>
                  <a:lnTo>
                    <a:pt x="761" y="1976"/>
                  </a:lnTo>
                  <a:lnTo>
                    <a:pt x="746" y="1991"/>
                  </a:lnTo>
                  <a:lnTo>
                    <a:pt x="725" y="2006"/>
                  </a:lnTo>
                  <a:lnTo>
                    <a:pt x="708" y="2021"/>
                  </a:lnTo>
                  <a:lnTo>
                    <a:pt x="682" y="2039"/>
                  </a:lnTo>
                  <a:lnTo>
                    <a:pt x="660" y="2059"/>
                  </a:lnTo>
                  <a:lnTo>
                    <a:pt x="637" y="2082"/>
                  </a:lnTo>
                  <a:lnTo>
                    <a:pt x="617" y="2104"/>
                  </a:lnTo>
                  <a:lnTo>
                    <a:pt x="599" y="2130"/>
                  </a:lnTo>
                  <a:lnTo>
                    <a:pt x="589" y="2160"/>
                  </a:lnTo>
                  <a:lnTo>
                    <a:pt x="584" y="2190"/>
                  </a:lnTo>
                  <a:lnTo>
                    <a:pt x="586" y="2226"/>
                  </a:lnTo>
                  <a:lnTo>
                    <a:pt x="596" y="2248"/>
                  </a:lnTo>
                  <a:lnTo>
                    <a:pt x="609" y="2269"/>
                  </a:lnTo>
                  <a:lnTo>
                    <a:pt x="624" y="2286"/>
                  </a:lnTo>
                  <a:lnTo>
                    <a:pt x="644" y="2301"/>
                  </a:lnTo>
                  <a:lnTo>
                    <a:pt x="667" y="2317"/>
                  </a:lnTo>
                  <a:lnTo>
                    <a:pt x="690" y="2327"/>
                  </a:lnTo>
                  <a:lnTo>
                    <a:pt x="715" y="2337"/>
                  </a:lnTo>
                  <a:lnTo>
                    <a:pt x="738" y="2347"/>
                  </a:lnTo>
                  <a:lnTo>
                    <a:pt x="753" y="2352"/>
                  </a:lnTo>
                  <a:lnTo>
                    <a:pt x="768" y="2347"/>
                  </a:lnTo>
                  <a:lnTo>
                    <a:pt x="781" y="2339"/>
                  </a:lnTo>
                  <a:lnTo>
                    <a:pt x="789" y="2327"/>
                  </a:lnTo>
                  <a:lnTo>
                    <a:pt x="791" y="2312"/>
                  </a:lnTo>
                  <a:lnTo>
                    <a:pt x="789" y="2296"/>
                  </a:lnTo>
                  <a:lnTo>
                    <a:pt x="778" y="2284"/>
                  </a:lnTo>
                  <a:lnTo>
                    <a:pt x="766" y="2276"/>
                  </a:lnTo>
                  <a:lnTo>
                    <a:pt x="748" y="2269"/>
                  </a:lnTo>
                  <a:lnTo>
                    <a:pt x="730" y="2264"/>
                  </a:lnTo>
                  <a:lnTo>
                    <a:pt x="715" y="2256"/>
                  </a:lnTo>
                  <a:lnTo>
                    <a:pt x="700" y="2246"/>
                  </a:lnTo>
                  <a:lnTo>
                    <a:pt x="687" y="2238"/>
                  </a:lnTo>
                  <a:lnTo>
                    <a:pt x="675" y="2231"/>
                  </a:lnTo>
                  <a:lnTo>
                    <a:pt x="667" y="2221"/>
                  </a:lnTo>
                  <a:lnTo>
                    <a:pt x="662" y="2210"/>
                  </a:lnTo>
                  <a:lnTo>
                    <a:pt x="662" y="2193"/>
                  </a:lnTo>
                  <a:lnTo>
                    <a:pt x="665" y="2178"/>
                  </a:lnTo>
                  <a:lnTo>
                    <a:pt x="672" y="2160"/>
                  </a:lnTo>
                  <a:lnTo>
                    <a:pt x="682" y="2145"/>
                  </a:lnTo>
                  <a:lnTo>
                    <a:pt x="698" y="2130"/>
                  </a:lnTo>
                  <a:lnTo>
                    <a:pt x="713" y="2114"/>
                  </a:lnTo>
                  <a:lnTo>
                    <a:pt x="733" y="2097"/>
                  </a:lnTo>
                  <a:lnTo>
                    <a:pt x="756" y="2079"/>
                  </a:lnTo>
                  <a:lnTo>
                    <a:pt x="768" y="2069"/>
                  </a:lnTo>
                  <a:lnTo>
                    <a:pt x="781" y="2059"/>
                  </a:lnTo>
                  <a:lnTo>
                    <a:pt x="791" y="2051"/>
                  </a:lnTo>
                  <a:lnTo>
                    <a:pt x="804" y="2041"/>
                  </a:lnTo>
                  <a:lnTo>
                    <a:pt x="814" y="2031"/>
                  </a:lnTo>
                  <a:lnTo>
                    <a:pt x="824" y="2021"/>
                  </a:lnTo>
                  <a:lnTo>
                    <a:pt x="834" y="2011"/>
                  </a:lnTo>
                  <a:lnTo>
                    <a:pt x="844" y="2001"/>
                  </a:lnTo>
                  <a:lnTo>
                    <a:pt x="852" y="2003"/>
                  </a:lnTo>
                  <a:lnTo>
                    <a:pt x="862" y="2008"/>
                  </a:lnTo>
                  <a:lnTo>
                    <a:pt x="869" y="2011"/>
                  </a:lnTo>
                  <a:lnTo>
                    <a:pt x="877" y="2013"/>
                  </a:lnTo>
                  <a:lnTo>
                    <a:pt x="895" y="2018"/>
                  </a:lnTo>
                  <a:lnTo>
                    <a:pt x="910" y="2021"/>
                  </a:lnTo>
                  <a:lnTo>
                    <a:pt x="928" y="2024"/>
                  </a:lnTo>
                  <a:lnTo>
                    <a:pt x="943" y="2024"/>
                  </a:lnTo>
                  <a:lnTo>
                    <a:pt x="960" y="2024"/>
                  </a:lnTo>
                  <a:lnTo>
                    <a:pt x="976" y="2021"/>
                  </a:lnTo>
                  <a:lnTo>
                    <a:pt x="993" y="2018"/>
                  </a:lnTo>
                  <a:lnTo>
                    <a:pt x="1008" y="2016"/>
                  </a:lnTo>
                  <a:lnTo>
                    <a:pt x="1026" y="2008"/>
                  </a:lnTo>
                  <a:lnTo>
                    <a:pt x="1041" y="1998"/>
                  </a:lnTo>
                  <a:lnTo>
                    <a:pt x="1056" y="1991"/>
                  </a:lnTo>
                  <a:lnTo>
                    <a:pt x="1072" y="1981"/>
                  </a:lnTo>
                  <a:lnTo>
                    <a:pt x="1082" y="2013"/>
                  </a:lnTo>
                  <a:lnTo>
                    <a:pt x="1097" y="2044"/>
                  </a:lnTo>
                  <a:lnTo>
                    <a:pt x="1110" y="2074"/>
                  </a:lnTo>
                  <a:lnTo>
                    <a:pt x="1127" y="2102"/>
                  </a:lnTo>
                  <a:lnTo>
                    <a:pt x="1150" y="2145"/>
                  </a:lnTo>
                  <a:lnTo>
                    <a:pt x="1168" y="2188"/>
                  </a:lnTo>
                  <a:lnTo>
                    <a:pt x="1180" y="2231"/>
                  </a:lnTo>
                  <a:lnTo>
                    <a:pt x="1185" y="2276"/>
                  </a:lnTo>
                  <a:lnTo>
                    <a:pt x="1185" y="2286"/>
                  </a:lnTo>
                  <a:lnTo>
                    <a:pt x="1190" y="2294"/>
                  </a:lnTo>
                  <a:lnTo>
                    <a:pt x="1193" y="2301"/>
                  </a:lnTo>
                  <a:lnTo>
                    <a:pt x="1201" y="2306"/>
                  </a:lnTo>
                  <a:lnTo>
                    <a:pt x="1208" y="2312"/>
                  </a:lnTo>
                  <a:lnTo>
                    <a:pt x="1216" y="2314"/>
                  </a:lnTo>
                  <a:lnTo>
                    <a:pt x="1223" y="2317"/>
                  </a:lnTo>
                  <a:lnTo>
                    <a:pt x="1231" y="2317"/>
                  </a:lnTo>
                  <a:lnTo>
                    <a:pt x="1244" y="2314"/>
                  </a:lnTo>
                  <a:lnTo>
                    <a:pt x="1256" y="2309"/>
                  </a:lnTo>
                  <a:lnTo>
                    <a:pt x="1269" y="2306"/>
                  </a:lnTo>
                  <a:lnTo>
                    <a:pt x="1281" y="2301"/>
                  </a:lnTo>
                  <a:lnTo>
                    <a:pt x="1292" y="2296"/>
                  </a:lnTo>
                  <a:lnTo>
                    <a:pt x="1302" y="2291"/>
                  </a:lnTo>
                  <a:lnTo>
                    <a:pt x="1312" y="2286"/>
                  </a:lnTo>
                  <a:lnTo>
                    <a:pt x="1322" y="2281"/>
                  </a:lnTo>
                  <a:lnTo>
                    <a:pt x="1335" y="2276"/>
                  </a:lnTo>
                  <a:lnTo>
                    <a:pt x="1345" y="2269"/>
                  </a:lnTo>
                  <a:lnTo>
                    <a:pt x="1355" y="2266"/>
                  </a:lnTo>
                  <a:lnTo>
                    <a:pt x="1365" y="2261"/>
                  </a:lnTo>
                  <a:lnTo>
                    <a:pt x="1375" y="2258"/>
                  </a:lnTo>
                  <a:lnTo>
                    <a:pt x="1385" y="2258"/>
                  </a:lnTo>
                  <a:lnTo>
                    <a:pt x="1395" y="2258"/>
                  </a:lnTo>
                  <a:lnTo>
                    <a:pt x="1405" y="2258"/>
                  </a:lnTo>
                  <a:lnTo>
                    <a:pt x="1421" y="2258"/>
                  </a:lnTo>
                  <a:lnTo>
                    <a:pt x="1433" y="2251"/>
                  </a:lnTo>
                  <a:lnTo>
                    <a:pt x="1443" y="2241"/>
                  </a:lnTo>
                  <a:lnTo>
                    <a:pt x="1448" y="2226"/>
                  </a:lnTo>
                  <a:lnTo>
                    <a:pt x="1448" y="2210"/>
                  </a:lnTo>
                  <a:lnTo>
                    <a:pt x="1443" y="2198"/>
                  </a:lnTo>
                  <a:lnTo>
                    <a:pt x="1433" y="2188"/>
                  </a:lnTo>
                  <a:lnTo>
                    <a:pt x="1418" y="2180"/>
                  </a:lnTo>
                  <a:lnTo>
                    <a:pt x="1398" y="2178"/>
                  </a:lnTo>
                  <a:lnTo>
                    <a:pt x="1380" y="2180"/>
                  </a:lnTo>
                  <a:lnTo>
                    <a:pt x="1362" y="2183"/>
                  </a:lnTo>
                  <a:lnTo>
                    <a:pt x="1345" y="2185"/>
                  </a:lnTo>
                  <a:lnTo>
                    <a:pt x="1330" y="2193"/>
                  </a:lnTo>
                  <a:lnTo>
                    <a:pt x="1314" y="2198"/>
                  </a:lnTo>
                  <a:lnTo>
                    <a:pt x="1299" y="2205"/>
                  </a:lnTo>
                  <a:lnTo>
                    <a:pt x="1287" y="2213"/>
                  </a:lnTo>
                  <a:lnTo>
                    <a:pt x="1279" y="2216"/>
                  </a:lnTo>
                  <a:lnTo>
                    <a:pt x="1274" y="2221"/>
                  </a:lnTo>
                  <a:lnTo>
                    <a:pt x="1266" y="2223"/>
                  </a:lnTo>
                  <a:lnTo>
                    <a:pt x="1259" y="2226"/>
                  </a:lnTo>
                  <a:lnTo>
                    <a:pt x="1249" y="2183"/>
                  </a:lnTo>
                  <a:lnTo>
                    <a:pt x="1233" y="2142"/>
                  </a:lnTo>
                  <a:lnTo>
                    <a:pt x="1213" y="2102"/>
                  </a:lnTo>
                  <a:lnTo>
                    <a:pt x="1193" y="2064"/>
                  </a:lnTo>
                  <a:lnTo>
                    <a:pt x="1175" y="2031"/>
                  </a:lnTo>
                  <a:lnTo>
                    <a:pt x="1160" y="2001"/>
                  </a:lnTo>
                  <a:lnTo>
                    <a:pt x="1148" y="1970"/>
                  </a:lnTo>
                  <a:lnTo>
                    <a:pt x="1137" y="1938"/>
                  </a:lnTo>
                  <a:lnTo>
                    <a:pt x="1137" y="1935"/>
                  </a:lnTo>
                  <a:lnTo>
                    <a:pt x="1137" y="1933"/>
                  </a:lnTo>
                  <a:lnTo>
                    <a:pt x="1150" y="1920"/>
                  </a:lnTo>
                  <a:lnTo>
                    <a:pt x="1163" y="1905"/>
                  </a:lnTo>
                  <a:lnTo>
                    <a:pt x="1175" y="1892"/>
                  </a:lnTo>
                  <a:lnTo>
                    <a:pt x="1188" y="1880"/>
                  </a:lnTo>
                  <a:lnTo>
                    <a:pt x="1201" y="1867"/>
                  </a:lnTo>
                  <a:lnTo>
                    <a:pt x="1211" y="1852"/>
                  </a:lnTo>
                  <a:lnTo>
                    <a:pt x="1221" y="1842"/>
                  </a:lnTo>
                  <a:lnTo>
                    <a:pt x="1231" y="1829"/>
                  </a:lnTo>
                  <a:lnTo>
                    <a:pt x="1256" y="1806"/>
                  </a:lnTo>
                  <a:lnTo>
                    <a:pt x="1281" y="1781"/>
                  </a:lnTo>
                  <a:lnTo>
                    <a:pt x="1307" y="1758"/>
                  </a:lnTo>
                  <a:lnTo>
                    <a:pt x="1332" y="1736"/>
                  </a:lnTo>
                  <a:lnTo>
                    <a:pt x="1357" y="1710"/>
                  </a:lnTo>
                  <a:lnTo>
                    <a:pt x="1385" y="1688"/>
                  </a:lnTo>
                  <a:lnTo>
                    <a:pt x="1410" y="1665"/>
                  </a:lnTo>
                  <a:lnTo>
                    <a:pt x="1436" y="1642"/>
                  </a:lnTo>
                  <a:lnTo>
                    <a:pt x="1466" y="1614"/>
                  </a:lnTo>
                  <a:lnTo>
                    <a:pt x="1496" y="1589"/>
                  </a:lnTo>
                  <a:lnTo>
                    <a:pt x="1527" y="1561"/>
                  </a:lnTo>
                  <a:lnTo>
                    <a:pt x="1555" y="1533"/>
                  </a:lnTo>
                  <a:lnTo>
                    <a:pt x="1585" y="1506"/>
                  </a:lnTo>
                  <a:lnTo>
                    <a:pt x="1615" y="1475"/>
                  </a:lnTo>
                  <a:lnTo>
                    <a:pt x="1643" y="1448"/>
                  </a:lnTo>
                  <a:lnTo>
                    <a:pt x="1673" y="1417"/>
                  </a:lnTo>
                  <a:lnTo>
                    <a:pt x="1701" y="1387"/>
                  </a:lnTo>
                  <a:lnTo>
                    <a:pt x="1729" y="1357"/>
                  </a:lnTo>
                  <a:lnTo>
                    <a:pt x="1757" y="1326"/>
                  </a:lnTo>
                  <a:lnTo>
                    <a:pt x="1785" y="1293"/>
                  </a:lnTo>
                  <a:lnTo>
                    <a:pt x="1810" y="1261"/>
                  </a:lnTo>
                  <a:lnTo>
                    <a:pt x="1835" y="1225"/>
                  </a:lnTo>
                  <a:lnTo>
                    <a:pt x="1860" y="1190"/>
                  </a:lnTo>
                  <a:lnTo>
                    <a:pt x="1883" y="1154"/>
                  </a:lnTo>
                  <a:lnTo>
                    <a:pt x="1901" y="1109"/>
                  </a:lnTo>
                  <a:lnTo>
                    <a:pt x="1906" y="1053"/>
                  </a:lnTo>
                  <a:lnTo>
                    <a:pt x="1901" y="998"/>
                  </a:lnTo>
                  <a:lnTo>
                    <a:pt x="1886" y="945"/>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7" name="Freeform 8"/>
            <p:cNvSpPr>
              <a:spLocks/>
            </p:cNvSpPr>
            <p:nvPr/>
          </p:nvSpPr>
          <p:spPr bwMode="auto">
            <a:xfrm>
              <a:off x="4450" y="2862"/>
              <a:ext cx="424" cy="273"/>
            </a:xfrm>
            <a:custGeom>
              <a:avLst/>
              <a:gdLst>
                <a:gd name="T0" fmla="*/ 45 w 424"/>
                <a:gd name="T1" fmla="*/ 0 h 273"/>
                <a:gd name="T2" fmla="*/ 30 w 424"/>
                <a:gd name="T3" fmla="*/ 0 h 273"/>
                <a:gd name="T4" fmla="*/ 17 w 424"/>
                <a:gd name="T5" fmla="*/ 8 h 273"/>
                <a:gd name="T6" fmla="*/ 7 w 424"/>
                <a:gd name="T7" fmla="*/ 18 h 273"/>
                <a:gd name="T8" fmla="*/ 2 w 424"/>
                <a:gd name="T9" fmla="*/ 33 h 273"/>
                <a:gd name="T10" fmla="*/ 2 w 424"/>
                <a:gd name="T11" fmla="*/ 33 h 273"/>
                <a:gd name="T12" fmla="*/ 0 w 424"/>
                <a:gd name="T13" fmla="*/ 71 h 273"/>
                <a:gd name="T14" fmla="*/ 5 w 424"/>
                <a:gd name="T15" fmla="*/ 106 h 273"/>
                <a:gd name="T16" fmla="*/ 17 w 424"/>
                <a:gd name="T17" fmla="*/ 139 h 273"/>
                <a:gd name="T18" fmla="*/ 32 w 424"/>
                <a:gd name="T19" fmla="*/ 167 h 273"/>
                <a:gd name="T20" fmla="*/ 55 w 424"/>
                <a:gd name="T21" fmla="*/ 195 h 273"/>
                <a:gd name="T22" fmla="*/ 78 w 424"/>
                <a:gd name="T23" fmla="*/ 218 h 273"/>
                <a:gd name="T24" fmla="*/ 103 w 424"/>
                <a:gd name="T25" fmla="*/ 235 h 273"/>
                <a:gd name="T26" fmla="*/ 131 w 424"/>
                <a:gd name="T27" fmla="*/ 248 h 273"/>
                <a:gd name="T28" fmla="*/ 154 w 424"/>
                <a:gd name="T29" fmla="*/ 255 h 273"/>
                <a:gd name="T30" fmla="*/ 182 w 424"/>
                <a:gd name="T31" fmla="*/ 263 h 273"/>
                <a:gd name="T32" fmla="*/ 212 w 424"/>
                <a:gd name="T33" fmla="*/ 268 h 273"/>
                <a:gd name="T34" fmla="*/ 247 w 424"/>
                <a:gd name="T35" fmla="*/ 273 h 273"/>
                <a:gd name="T36" fmla="*/ 283 w 424"/>
                <a:gd name="T37" fmla="*/ 273 h 273"/>
                <a:gd name="T38" fmla="*/ 321 w 424"/>
                <a:gd name="T39" fmla="*/ 271 h 273"/>
                <a:gd name="T40" fmla="*/ 361 w 424"/>
                <a:gd name="T41" fmla="*/ 261 h 273"/>
                <a:gd name="T42" fmla="*/ 399 w 424"/>
                <a:gd name="T43" fmla="*/ 248 h 273"/>
                <a:gd name="T44" fmla="*/ 412 w 424"/>
                <a:gd name="T45" fmla="*/ 240 h 273"/>
                <a:gd name="T46" fmla="*/ 422 w 424"/>
                <a:gd name="T47" fmla="*/ 228 h 273"/>
                <a:gd name="T48" fmla="*/ 424 w 424"/>
                <a:gd name="T49" fmla="*/ 213 h 273"/>
                <a:gd name="T50" fmla="*/ 422 w 424"/>
                <a:gd name="T51" fmla="*/ 197 h 273"/>
                <a:gd name="T52" fmla="*/ 412 w 424"/>
                <a:gd name="T53" fmla="*/ 185 h 273"/>
                <a:gd name="T54" fmla="*/ 399 w 424"/>
                <a:gd name="T55" fmla="*/ 177 h 273"/>
                <a:gd name="T56" fmla="*/ 384 w 424"/>
                <a:gd name="T57" fmla="*/ 175 h 273"/>
                <a:gd name="T58" fmla="*/ 369 w 424"/>
                <a:gd name="T59" fmla="*/ 177 h 273"/>
                <a:gd name="T60" fmla="*/ 336 w 424"/>
                <a:gd name="T61" fmla="*/ 187 h 273"/>
                <a:gd name="T62" fmla="*/ 305 w 424"/>
                <a:gd name="T63" fmla="*/ 195 h 273"/>
                <a:gd name="T64" fmla="*/ 275 w 424"/>
                <a:gd name="T65" fmla="*/ 195 h 273"/>
                <a:gd name="T66" fmla="*/ 245 w 424"/>
                <a:gd name="T67" fmla="*/ 195 h 273"/>
                <a:gd name="T68" fmla="*/ 217 w 424"/>
                <a:gd name="T69" fmla="*/ 192 h 273"/>
                <a:gd name="T70" fmla="*/ 192 w 424"/>
                <a:gd name="T71" fmla="*/ 187 h 273"/>
                <a:gd name="T72" fmla="*/ 171 w 424"/>
                <a:gd name="T73" fmla="*/ 182 h 273"/>
                <a:gd name="T74" fmla="*/ 154 w 424"/>
                <a:gd name="T75" fmla="*/ 177 h 273"/>
                <a:gd name="T76" fmla="*/ 141 w 424"/>
                <a:gd name="T77" fmla="*/ 170 h 273"/>
                <a:gd name="T78" fmla="*/ 126 w 424"/>
                <a:gd name="T79" fmla="*/ 159 h 273"/>
                <a:gd name="T80" fmla="*/ 111 w 424"/>
                <a:gd name="T81" fmla="*/ 147 h 273"/>
                <a:gd name="T82" fmla="*/ 98 w 424"/>
                <a:gd name="T83" fmla="*/ 129 h 273"/>
                <a:gd name="T84" fmla="*/ 88 w 424"/>
                <a:gd name="T85" fmla="*/ 111 h 273"/>
                <a:gd name="T86" fmla="*/ 80 w 424"/>
                <a:gd name="T87" fmla="*/ 91 h 273"/>
                <a:gd name="T88" fmla="*/ 78 w 424"/>
                <a:gd name="T89" fmla="*/ 69 h 273"/>
                <a:gd name="T90" fmla="*/ 78 w 424"/>
                <a:gd name="T91" fmla="*/ 46 h 273"/>
                <a:gd name="T92" fmla="*/ 78 w 424"/>
                <a:gd name="T93" fmla="*/ 31 h 273"/>
                <a:gd name="T94" fmla="*/ 70 w 424"/>
                <a:gd name="T95" fmla="*/ 15 h 273"/>
                <a:gd name="T96" fmla="*/ 60 w 424"/>
                <a:gd name="T97" fmla="*/ 5 h 273"/>
                <a:gd name="T98" fmla="*/ 45 w 424"/>
                <a:gd name="T99" fmla="*/ 0 h 2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24"/>
                <a:gd name="T151" fmla="*/ 0 h 273"/>
                <a:gd name="T152" fmla="*/ 424 w 424"/>
                <a:gd name="T153" fmla="*/ 273 h 27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24" h="273">
                  <a:moveTo>
                    <a:pt x="45" y="0"/>
                  </a:moveTo>
                  <a:lnTo>
                    <a:pt x="30" y="0"/>
                  </a:lnTo>
                  <a:lnTo>
                    <a:pt x="17" y="8"/>
                  </a:lnTo>
                  <a:lnTo>
                    <a:pt x="7" y="18"/>
                  </a:lnTo>
                  <a:lnTo>
                    <a:pt x="2" y="33"/>
                  </a:lnTo>
                  <a:lnTo>
                    <a:pt x="0" y="71"/>
                  </a:lnTo>
                  <a:lnTo>
                    <a:pt x="5" y="106"/>
                  </a:lnTo>
                  <a:lnTo>
                    <a:pt x="17" y="139"/>
                  </a:lnTo>
                  <a:lnTo>
                    <a:pt x="32" y="167"/>
                  </a:lnTo>
                  <a:lnTo>
                    <a:pt x="55" y="195"/>
                  </a:lnTo>
                  <a:lnTo>
                    <a:pt x="78" y="218"/>
                  </a:lnTo>
                  <a:lnTo>
                    <a:pt x="103" y="235"/>
                  </a:lnTo>
                  <a:lnTo>
                    <a:pt x="131" y="248"/>
                  </a:lnTo>
                  <a:lnTo>
                    <a:pt x="154" y="255"/>
                  </a:lnTo>
                  <a:lnTo>
                    <a:pt x="182" y="263"/>
                  </a:lnTo>
                  <a:lnTo>
                    <a:pt x="212" y="268"/>
                  </a:lnTo>
                  <a:lnTo>
                    <a:pt x="247" y="273"/>
                  </a:lnTo>
                  <a:lnTo>
                    <a:pt x="283" y="273"/>
                  </a:lnTo>
                  <a:lnTo>
                    <a:pt x="321" y="271"/>
                  </a:lnTo>
                  <a:lnTo>
                    <a:pt x="361" y="261"/>
                  </a:lnTo>
                  <a:lnTo>
                    <a:pt x="399" y="248"/>
                  </a:lnTo>
                  <a:lnTo>
                    <a:pt x="412" y="240"/>
                  </a:lnTo>
                  <a:lnTo>
                    <a:pt x="422" y="228"/>
                  </a:lnTo>
                  <a:lnTo>
                    <a:pt x="424" y="213"/>
                  </a:lnTo>
                  <a:lnTo>
                    <a:pt x="422" y="197"/>
                  </a:lnTo>
                  <a:lnTo>
                    <a:pt x="412" y="185"/>
                  </a:lnTo>
                  <a:lnTo>
                    <a:pt x="399" y="177"/>
                  </a:lnTo>
                  <a:lnTo>
                    <a:pt x="384" y="175"/>
                  </a:lnTo>
                  <a:lnTo>
                    <a:pt x="369" y="177"/>
                  </a:lnTo>
                  <a:lnTo>
                    <a:pt x="336" y="187"/>
                  </a:lnTo>
                  <a:lnTo>
                    <a:pt x="305" y="195"/>
                  </a:lnTo>
                  <a:lnTo>
                    <a:pt x="275" y="195"/>
                  </a:lnTo>
                  <a:lnTo>
                    <a:pt x="245" y="195"/>
                  </a:lnTo>
                  <a:lnTo>
                    <a:pt x="217" y="192"/>
                  </a:lnTo>
                  <a:lnTo>
                    <a:pt x="192" y="187"/>
                  </a:lnTo>
                  <a:lnTo>
                    <a:pt x="171" y="182"/>
                  </a:lnTo>
                  <a:lnTo>
                    <a:pt x="154" y="177"/>
                  </a:lnTo>
                  <a:lnTo>
                    <a:pt x="141" y="170"/>
                  </a:lnTo>
                  <a:lnTo>
                    <a:pt x="126" y="159"/>
                  </a:lnTo>
                  <a:lnTo>
                    <a:pt x="111" y="147"/>
                  </a:lnTo>
                  <a:lnTo>
                    <a:pt x="98" y="129"/>
                  </a:lnTo>
                  <a:lnTo>
                    <a:pt x="88" y="111"/>
                  </a:lnTo>
                  <a:lnTo>
                    <a:pt x="80" y="91"/>
                  </a:lnTo>
                  <a:lnTo>
                    <a:pt x="78" y="69"/>
                  </a:lnTo>
                  <a:lnTo>
                    <a:pt x="78" y="46"/>
                  </a:lnTo>
                  <a:lnTo>
                    <a:pt x="78" y="31"/>
                  </a:lnTo>
                  <a:lnTo>
                    <a:pt x="70" y="15"/>
                  </a:lnTo>
                  <a:lnTo>
                    <a:pt x="60" y="5"/>
                  </a:lnTo>
                  <a:lnTo>
                    <a:pt x="45" y="0"/>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8" name="Freeform 9"/>
            <p:cNvSpPr>
              <a:spLocks/>
            </p:cNvSpPr>
            <p:nvPr/>
          </p:nvSpPr>
          <p:spPr bwMode="auto">
            <a:xfrm>
              <a:off x="4728" y="2827"/>
              <a:ext cx="75" cy="159"/>
            </a:xfrm>
            <a:custGeom>
              <a:avLst/>
              <a:gdLst>
                <a:gd name="T0" fmla="*/ 75 w 75"/>
                <a:gd name="T1" fmla="*/ 121 h 159"/>
                <a:gd name="T2" fmla="*/ 75 w 75"/>
                <a:gd name="T3" fmla="*/ 40 h 159"/>
                <a:gd name="T4" fmla="*/ 73 w 75"/>
                <a:gd name="T5" fmla="*/ 25 h 159"/>
                <a:gd name="T6" fmla="*/ 65 w 75"/>
                <a:gd name="T7" fmla="*/ 13 h 159"/>
                <a:gd name="T8" fmla="*/ 53 w 75"/>
                <a:gd name="T9" fmla="*/ 2 h 159"/>
                <a:gd name="T10" fmla="*/ 38 w 75"/>
                <a:gd name="T11" fmla="*/ 0 h 159"/>
                <a:gd name="T12" fmla="*/ 22 w 75"/>
                <a:gd name="T13" fmla="*/ 2 h 159"/>
                <a:gd name="T14" fmla="*/ 12 w 75"/>
                <a:gd name="T15" fmla="*/ 13 h 159"/>
                <a:gd name="T16" fmla="*/ 2 w 75"/>
                <a:gd name="T17" fmla="*/ 25 h 159"/>
                <a:gd name="T18" fmla="*/ 0 w 75"/>
                <a:gd name="T19" fmla="*/ 40 h 159"/>
                <a:gd name="T20" fmla="*/ 0 w 75"/>
                <a:gd name="T21" fmla="*/ 121 h 159"/>
                <a:gd name="T22" fmla="*/ 2 w 75"/>
                <a:gd name="T23" fmla="*/ 136 h 159"/>
                <a:gd name="T24" fmla="*/ 12 w 75"/>
                <a:gd name="T25" fmla="*/ 146 h 159"/>
                <a:gd name="T26" fmla="*/ 22 w 75"/>
                <a:gd name="T27" fmla="*/ 157 h 159"/>
                <a:gd name="T28" fmla="*/ 38 w 75"/>
                <a:gd name="T29" fmla="*/ 159 h 159"/>
                <a:gd name="T30" fmla="*/ 53 w 75"/>
                <a:gd name="T31" fmla="*/ 157 h 159"/>
                <a:gd name="T32" fmla="*/ 65 w 75"/>
                <a:gd name="T33" fmla="*/ 146 h 159"/>
                <a:gd name="T34" fmla="*/ 73 w 75"/>
                <a:gd name="T35" fmla="*/ 136 h 159"/>
                <a:gd name="T36" fmla="*/ 75 w 75"/>
                <a:gd name="T37" fmla="*/ 121 h 1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159"/>
                <a:gd name="T59" fmla="*/ 75 w 75"/>
                <a:gd name="T60" fmla="*/ 159 h 1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159">
                  <a:moveTo>
                    <a:pt x="75" y="121"/>
                  </a:moveTo>
                  <a:lnTo>
                    <a:pt x="75" y="40"/>
                  </a:lnTo>
                  <a:lnTo>
                    <a:pt x="73" y="25"/>
                  </a:lnTo>
                  <a:lnTo>
                    <a:pt x="65" y="13"/>
                  </a:lnTo>
                  <a:lnTo>
                    <a:pt x="53" y="2"/>
                  </a:lnTo>
                  <a:lnTo>
                    <a:pt x="38" y="0"/>
                  </a:lnTo>
                  <a:lnTo>
                    <a:pt x="22" y="2"/>
                  </a:lnTo>
                  <a:lnTo>
                    <a:pt x="12" y="13"/>
                  </a:lnTo>
                  <a:lnTo>
                    <a:pt x="2" y="25"/>
                  </a:lnTo>
                  <a:lnTo>
                    <a:pt x="0" y="40"/>
                  </a:lnTo>
                  <a:lnTo>
                    <a:pt x="0" y="121"/>
                  </a:lnTo>
                  <a:lnTo>
                    <a:pt x="2" y="136"/>
                  </a:lnTo>
                  <a:lnTo>
                    <a:pt x="12" y="146"/>
                  </a:lnTo>
                  <a:lnTo>
                    <a:pt x="22" y="157"/>
                  </a:lnTo>
                  <a:lnTo>
                    <a:pt x="38" y="159"/>
                  </a:lnTo>
                  <a:lnTo>
                    <a:pt x="53" y="157"/>
                  </a:lnTo>
                  <a:lnTo>
                    <a:pt x="65" y="146"/>
                  </a:lnTo>
                  <a:lnTo>
                    <a:pt x="73" y="136"/>
                  </a:lnTo>
                  <a:lnTo>
                    <a:pt x="75" y="121"/>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19" name="Freeform 10"/>
            <p:cNvSpPr>
              <a:spLocks/>
            </p:cNvSpPr>
            <p:nvPr/>
          </p:nvSpPr>
          <p:spPr bwMode="auto">
            <a:xfrm>
              <a:off x="4634" y="2817"/>
              <a:ext cx="78" cy="156"/>
            </a:xfrm>
            <a:custGeom>
              <a:avLst/>
              <a:gdLst>
                <a:gd name="T0" fmla="*/ 78 w 78"/>
                <a:gd name="T1" fmla="*/ 119 h 156"/>
                <a:gd name="T2" fmla="*/ 78 w 78"/>
                <a:gd name="T3" fmla="*/ 38 h 156"/>
                <a:gd name="T4" fmla="*/ 76 w 78"/>
                <a:gd name="T5" fmla="*/ 23 h 156"/>
                <a:gd name="T6" fmla="*/ 66 w 78"/>
                <a:gd name="T7" fmla="*/ 10 h 156"/>
                <a:gd name="T8" fmla="*/ 53 w 78"/>
                <a:gd name="T9" fmla="*/ 2 h 156"/>
                <a:gd name="T10" fmla="*/ 38 w 78"/>
                <a:gd name="T11" fmla="*/ 0 h 156"/>
                <a:gd name="T12" fmla="*/ 23 w 78"/>
                <a:gd name="T13" fmla="*/ 2 h 156"/>
                <a:gd name="T14" fmla="*/ 13 w 78"/>
                <a:gd name="T15" fmla="*/ 10 h 156"/>
                <a:gd name="T16" fmla="*/ 3 w 78"/>
                <a:gd name="T17" fmla="*/ 23 h 156"/>
                <a:gd name="T18" fmla="*/ 0 w 78"/>
                <a:gd name="T19" fmla="*/ 38 h 156"/>
                <a:gd name="T20" fmla="*/ 0 w 78"/>
                <a:gd name="T21" fmla="*/ 119 h 156"/>
                <a:gd name="T22" fmla="*/ 3 w 78"/>
                <a:gd name="T23" fmla="*/ 134 h 156"/>
                <a:gd name="T24" fmla="*/ 13 w 78"/>
                <a:gd name="T25" fmla="*/ 146 h 156"/>
                <a:gd name="T26" fmla="*/ 23 w 78"/>
                <a:gd name="T27" fmla="*/ 154 h 156"/>
                <a:gd name="T28" fmla="*/ 38 w 78"/>
                <a:gd name="T29" fmla="*/ 156 h 156"/>
                <a:gd name="T30" fmla="*/ 53 w 78"/>
                <a:gd name="T31" fmla="*/ 154 h 156"/>
                <a:gd name="T32" fmla="*/ 66 w 78"/>
                <a:gd name="T33" fmla="*/ 146 h 156"/>
                <a:gd name="T34" fmla="*/ 76 w 78"/>
                <a:gd name="T35" fmla="*/ 134 h 156"/>
                <a:gd name="T36" fmla="*/ 78 w 78"/>
                <a:gd name="T37" fmla="*/ 119 h 1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56"/>
                <a:gd name="T59" fmla="*/ 78 w 78"/>
                <a:gd name="T60" fmla="*/ 156 h 1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56">
                  <a:moveTo>
                    <a:pt x="78" y="119"/>
                  </a:moveTo>
                  <a:lnTo>
                    <a:pt x="78" y="38"/>
                  </a:lnTo>
                  <a:lnTo>
                    <a:pt x="76" y="23"/>
                  </a:lnTo>
                  <a:lnTo>
                    <a:pt x="66" y="10"/>
                  </a:lnTo>
                  <a:lnTo>
                    <a:pt x="53" y="2"/>
                  </a:lnTo>
                  <a:lnTo>
                    <a:pt x="38" y="0"/>
                  </a:lnTo>
                  <a:lnTo>
                    <a:pt x="23" y="2"/>
                  </a:lnTo>
                  <a:lnTo>
                    <a:pt x="13" y="10"/>
                  </a:lnTo>
                  <a:lnTo>
                    <a:pt x="3" y="23"/>
                  </a:lnTo>
                  <a:lnTo>
                    <a:pt x="0" y="38"/>
                  </a:lnTo>
                  <a:lnTo>
                    <a:pt x="0" y="119"/>
                  </a:lnTo>
                  <a:lnTo>
                    <a:pt x="3" y="134"/>
                  </a:lnTo>
                  <a:lnTo>
                    <a:pt x="13" y="146"/>
                  </a:lnTo>
                  <a:lnTo>
                    <a:pt x="23" y="154"/>
                  </a:lnTo>
                  <a:lnTo>
                    <a:pt x="38" y="156"/>
                  </a:lnTo>
                  <a:lnTo>
                    <a:pt x="53" y="154"/>
                  </a:lnTo>
                  <a:lnTo>
                    <a:pt x="66" y="146"/>
                  </a:lnTo>
                  <a:lnTo>
                    <a:pt x="76" y="134"/>
                  </a:lnTo>
                  <a:lnTo>
                    <a:pt x="78" y="119"/>
                  </a:lnTo>
                  <a:close/>
                </a:path>
              </a:pathLst>
            </a:custGeom>
            <a:solidFill>
              <a:srgbClr val="000000"/>
            </a:solidFill>
            <a:ln w="9525">
              <a:noFill/>
              <a:round/>
              <a:headEnd/>
              <a:tailEnd/>
            </a:ln>
          </p:spPr>
          <p:txBody>
            <a:bodyPr>
              <a:prstTxWarp prst="textNoShape">
                <a:avLst/>
              </a:prstTxWarp>
            </a:bodyPr>
            <a:lstStyle/>
            <a:p>
              <a:endParaRPr lang="en-US">
                <a:latin typeface="+mj-lt"/>
              </a:endParaRPr>
            </a:p>
          </p:txBody>
        </p:sp>
        <p:sp>
          <p:nvSpPr>
            <p:cNvPr id="20" name="WordArt 11"/>
            <p:cNvSpPr>
              <a:spLocks noChangeArrowheads="1" noChangeShapeType="1" noTextEdit="1"/>
            </p:cNvSpPr>
            <p:nvPr/>
          </p:nvSpPr>
          <p:spPr bwMode="auto">
            <a:xfrm>
              <a:off x="3840" y="2160"/>
              <a:ext cx="864" cy="66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latin typeface="+mj-lt"/>
                  <a:ea typeface="Comic Sans MS"/>
                  <a:cs typeface="Comic Sans MS"/>
                </a:rPr>
                <a:t>Training</a:t>
              </a:r>
            </a:p>
            <a:p>
              <a:pPr algn="ctr"/>
              <a:r>
                <a:rPr lang="en-US" sz="3600" kern="10" dirty="0">
                  <a:ln w="9525">
                    <a:solidFill>
                      <a:srgbClr val="000000"/>
                    </a:solidFill>
                    <a:round/>
                    <a:headEnd/>
                    <a:tailEnd/>
                  </a:ln>
                  <a:latin typeface="+mj-lt"/>
                  <a:ea typeface="Comic Sans MS"/>
                  <a:cs typeface="Comic Sans MS"/>
                </a:rPr>
                <a:t>Required</a:t>
              </a:r>
            </a:p>
          </p:txBody>
        </p:sp>
      </p:grpSp>
      <p:pic>
        <p:nvPicPr>
          <p:cNvPr id="21" name="Picture 20"/>
          <p:cNvPicPr>
            <a:picLocks noChangeAspect="1"/>
          </p:cNvPicPr>
          <p:nvPr/>
        </p:nvPicPr>
        <p:blipFill>
          <a:blip r:embed="rId3"/>
          <a:stretch>
            <a:fillRect/>
          </a:stretch>
        </p:blipFill>
        <p:spPr>
          <a:xfrm>
            <a:off x="8229600" y="1066800"/>
            <a:ext cx="914400" cy="914400"/>
          </a:xfrm>
          <a:prstGeom prst="rect">
            <a:avLst/>
          </a:prstGeom>
        </p:spPr>
      </p:pic>
    </p:spTree>
    <p:extLst>
      <p:ext uri="{BB962C8B-B14F-4D97-AF65-F5344CB8AC3E}">
        <p14:creationId xmlns:p14="http://schemas.microsoft.com/office/powerpoint/2010/main" val="9282326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3954" name="Oval 2"/>
          <p:cNvSpPr>
            <a:spLocks noChangeArrowheads="1"/>
          </p:cNvSpPr>
          <p:nvPr/>
        </p:nvSpPr>
        <p:spPr bwMode="auto">
          <a:xfrm>
            <a:off x="1981200" y="1600200"/>
            <a:ext cx="5181600" cy="3352800"/>
          </a:xfrm>
          <a:prstGeom prst="ellipse">
            <a:avLst/>
          </a:prstGeom>
          <a:solidFill>
            <a:srgbClr val="FF99CC"/>
          </a:solidFill>
          <a:ln w="9525">
            <a:solidFill>
              <a:schemeClr val="tx1"/>
            </a:solidFill>
            <a:round/>
            <a:headEnd/>
            <a:tailEnd/>
          </a:ln>
        </p:spPr>
        <p:txBody>
          <a:bodyPr wrap="none" anchor="ctr">
            <a:prstTxWarp prst="textNoShape">
              <a:avLst/>
            </a:prstTxWarp>
          </a:bodyPr>
          <a:lstStyle/>
          <a:p>
            <a:pPr algn="ctr"/>
            <a:r>
              <a:rPr lang="en-US" sz="4400" dirty="0" smtClean="0">
                <a:latin typeface="+mj-lt"/>
                <a:ea typeface="Arial" pitchFamily="-1" charset="0"/>
                <a:cs typeface="Arial" pitchFamily="-1" charset="0"/>
              </a:rPr>
              <a:t>Tier III</a:t>
            </a:r>
          </a:p>
          <a:p>
            <a:pPr algn="ctr"/>
            <a:r>
              <a:rPr lang="en-US" sz="4400" dirty="0">
                <a:latin typeface="+mj-lt"/>
                <a:ea typeface="Arial" pitchFamily="-1" charset="0"/>
                <a:cs typeface="Arial" pitchFamily="-1" charset="0"/>
              </a:rPr>
              <a:t>Elements</a:t>
            </a:r>
          </a:p>
        </p:txBody>
      </p:sp>
      <p:sp>
        <p:nvSpPr>
          <p:cNvPr id="973827" name="Oval 3">
            <a:hlinkClick r:id="rId3" action="ppaction://hlinksldjump"/>
          </p:cNvPr>
          <p:cNvSpPr>
            <a:spLocks noChangeArrowheads="1"/>
          </p:cNvSpPr>
          <p:nvPr/>
        </p:nvSpPr>
        <p:spPr bwMode="auto">
          <a:xfrm>
            <a:off x="152400" y="2133600"/>
            <a:ext cx="2819400" cy="14478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pPr algn="ctr"/>
            <a:r>
              <a:rPr lang="en-US" sz="2400">
                <a:solidFill>
                  <a:schemeClr val="hlink"/>
                </a:solidFill>
                <a:latin typeface="+mj-lt"/>
                <a:ea typeface="Arial" pitchFamily="-1" charset="0"/>
                <a:cs typeface="Arial" pitchFamily="-1" charset="0"/>
              </a:rPr>
              <a:t>Contextually</a:t>
            </a:r>
          </a:p>
          <a:p>
            <a:pPr algn="ctr"/>
            <a:r>
              <a:rPr lang="en-US" sz="2400">
                <a:solidFill>
                  <a:schemeClr val="hlink"/>
                </a:solidFill>
                <a:latin typeface="+mj-lt"/>
                <a:ea typeface="Arial" pitchFamily="-1" charset="0"/>
                <a:cs typeface="Arial" pitchFamily="-1" charset="0"/>
              </a:rPr>
              <a:t>Appropriate</a:t>
            </a:r>
          </a:p>
          <a:p>
            <a:pPr algn="ctr"/>
            <a:r>
              <a:rPr lang="en-US" sz="2400">
                <a:solidFill>
                  <a:schemeClr val="hlink"/>
                </a:solidFill>
                <a:latin typeface="+mj-lt"/>
                <a:ea typeface="Arial" pitchFamily="-1" charset="0"/>
                <a:cs typeface="Arial" pitchFamily="-1" charset="0"/>
              </a:rPr>
              <a:t>Support</a:t>
            </a:r>
          </a:p>
        </p:txBody>
      </p:sp>
      <p:sp>
        <p:nvSpPr>
          <p:cNvPr id="973828" name="Oval 4"/>
          <p:cNvSpPr>
            <a:spLocks noChangeArrowheads="1"/>
          </p:cNvSpPr>
          <p:nvPr/>
        </p:nvSpPr>
        <p:spPr bwMode="auto">
          <a:xfrm>
            <a:off x="4724400" y="990600"/>
            <a:ext cx="2819400" cy="1447800"/>
          </a:xfrm>
          <a:prstGeom prst="ellipse">
            <a:avLst/>
          </a:prstGeom>
          <a:solidFill>
            <a:schemeClr val="hlink"/>
          </a:solidFill>
          <a:ln w="9525">
            <a:solidFill>
              <a:schemeClr val="tx1"/>
            </a:solidFill>
            <a:round/>
            <a:headEnd/>
            <a:tailEnd/>
          </a:ln>
        </p:spPr>
        <p:txBody>
          <a:bodyPr wrap="none" anchor="ctr">
            <a:prstTxWarp prst="textNoShape">
              <a:avLst/>
            </a:prstTxWarp>
          </a:bodyPr>
          <a:lstStyle/>
          <a:p>
            <a:pPr algn="ctr"/>
            <a:r>
              <a:rPr lang="en-US" sz="2400">
                <a:solidFill>
                  <a:schemeClr val="accent2"/>
                </a:solidFill>
                <a:latin typeface="+mj-lt"/>
                <a:ea typeface="Arial" pitchFamily="-1" charset="0"/>
                <a:cs typeface="Arial" pitchFamily="-1" charset="0"/>
              </a:rPr>
              <a:t>Testable</a:t>
            </a:r>
          </a:p>
          <a:p>
            <a:pPr algn="ctr"/>
            <a:r>
              <a:rPr lang="en-US" sz="2400">
                <a:solidFill>
                  <a:schemeClr val="accent2"/>
                </a:solidFill>
                <a:latin typeface="+mj-lt"/>
                <a:ea typeface="Arial" pitchFamily="-1" charset="0"/>
                <a:cs typeface="Arial" pitchFamily="-1" charset="0"/>
              </a:rPr>
              <a:t>Hypothesis</a:t>
            </a:r>
          </a:p>
        </p:txBody>
      </p:sp>
      <p:sp>
        <p:nvSpPr>
          <p:cNvPr id="973829" name="Oval 5">
            <a:hlinkClick r:id="rId4" action="ppaction://hlinksldjump"/>
          </p:cNvPr>
          <p:cNvSpPr>
            <a:spLocks noChangeArrowheads="1"/>
          </p:cNvSpPr>
          <p:nvPr/>
        </p:nvSpPr>
        <p:spPr bwMode="auto">
          <a:xfrm>
            <a:off x="6172200" y="2362200"/>
            <a:ext cx="2819400" cy="1447800"/>
          </a:xfrm>
          <a:prstGeom prst="ellipse">
            <a:avLst/>
          </a:prstGeom>
          <a:solidFill>
            <a:schemeClr val="hlink"/>
          </a:solidFill>
          <a:ln w="9525">
            <a:solidFill>
              <a:schemeClr val="tx1"/>
            </a:solidFill>
            <a:round/>
            <a:headEnd/>
            <a:tailEnd/>
          </a:ln>
        </p:spPr>
        <p:txBody>
          <a:bodyPr wrap="none" anchor="ctr">
            <a:prstTxWarp prst="textNoShape">
              <a:avLst/>
            </a:prstTxWarp>
          </a:bodyPr>
          <a:lstStyle/>
          <a:p>
            <a:pPr algn="ctr"/>
            <a:r>
              <a:rPr lang="en-US" sz="2400">
                <a:solidFill>
                  <a:schemeClr val="accent2"/>
                </a:solidFill>
                <a:latin typeface="+mj-lt"/>
                <a:ea typeface="Arial" pitchFamily="-1" charset="0"/>
                <a:cs typeface="Arial" pitchFamily="-1" charset="0"/>
              </a:rPr>
              <a:t>Function</a:t>
            </a:r>
          </a:p>
          <a:p>
            <a:pPr algn="ctr"/>
            <a:r>
              <a:rPr lang="en-US" sz="2400">
                <a:solidFill>
                  <a:schemeClr val="accent2"/>
                </a:solidFill>
                <a:latin typeface="+mj-lt"/>
                <a:ea typeface="Arial" pitchFamily="-1" charset="0"/>
                <a:cs typeface="Arial" pitchFamily="-1" charset="0"/>
              </a:rPr>
              <a:t>Statement</a:t>
            </a:r>
          </a:p>
        </p:txBody>
      </p:sp>
      <p:sp>
        <p:nvSpPr>
          <p:cNvPr id="973830" name="Oval 6"/>
          <p:cNvSpPr>
            <a:spLocks noChangeArrowheads="1"/>
          </p:cNvSpPr>
          <p:nvPr/>
        </p:nvSpPr>
        <p:spPr bwMode="auto">
          <a:xfrm>
            <a:off x="2819400" y="4495800"/>
            <a:ext cx="2819400" cy="14478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pPr algn="ctr"/>
            <a:r>
              <a:rPr lang="en-US" sz="2400">
                <a:solidFill>
                  <a:schemeClr val="hlink"/>
                </a:solidFill>
                <a:latin typeface="+mj-lt"/>
                <a:ea typeface="Arial" pitchFamily="-1" charset="0"/>
                <a:cs typeface="Arial" pitchFamily="-1" charset="0"/>
              </a:rPr>
              <a:t>Competing</a:t>
            </a:r>
          </a:p>
          <a:p>
            <a:pPr algn="ctr"/>
            <a:r>
              <a:rPr lang="en-US" sz="2400">
                <a:solidFill>
                  <a:schemeClr val="hlink"/>
                </a:solidFill>
                <a:latin typeface="+mj-lt"/>
                <a:ea typeface="Arial" pitchFamily="-1" charset="0"/>
                <a:cs typeface="Arial" pitchFamily="-1" charset="0"/>
              </a:rPr>
              <a:t>Path</a:t>
            </a:r>
          </a:p>
          <a:p>
            <a:pPr algn="ctr"/>
            <a:r>
              <a:rPr lang="en-US" sz="2400">
                <a:solidFill>
                  <a:schemeClr val="hlink"/>
                </a:solidFill>
                <a:latin typeface="+mj-lt"/>
                <a:ea typeface="Arial" pitchFamily="-1" charset="0"/>
                <a:cs typeface="Arial" pitchFamily="-1" charset="0"/>
              </a:rPr>
              <a:t>Analysis</a:t>
            </a:r>
          </a:p>
        </p:txBody>
      </p:sp>
      <p:sp>
        <p:nvSpPr>
          <p:cNvPr id="973831" name="Oval 7">
            <a:hlinkClick r:id="rId5" action="ppaction://hlinksldjump"/>
          </p:cNvPr>
          <p:cNvSpPr>
            <a:spLocks noChangeArrowheads="1"/>
          </p:cNvSpPr>
          <p:nvPr/>
        </p:nvSpPr>
        <p:spPr bwMode="auto">
          <a:xfrm>
            <a:off x="5486400" y="3886200"/>
            <a:ext cx="2819400" cy="1447800"/>
          </a:xfrm>
          <a:prstGeom prst="ellipse">
            <a:avLst/>
          </a:prstGeom>
          <a:solidFill>
            <a:schemeClr val="hlink"/>
          </a:solidFill>
          <a:ln w="9525">
            <a:solidFill>
              <a:schemeClr val="tx1"/>
            </a:solidFill>
            <a:round/>
            <a:headEnd/>
            <a:tailEnd/>
          </a:ln>
        </p:spPr>
        <p:txBody>
          <a:bodyPr wrap="none" anchor="ctr">
            <a:prstTxWarp prst="textNoShape">
              <a:avLst/>
            </a:prstTxWarp>
          </a:bodyPr>
          <a:lstStyle/>
          <a:p>
            <a:pPr algn="ctr"/>
            <a:r>
              <a:rPr lang="en-US" sz="2400">
                <a:solidFill>
                  <a:schemeClr val="accent2"/>
                </a:solidFill>
                <a:latin typeface="+mj-lt"/>
                <a:ea typeface="Arial" pitchFamily="-1" charset="0"/>
                <a:cs typeface="Arial" pitchFamily="-1" charset="0"/>
              </a:rPr>
              <a:t>Supporting</a:t>
            </a:r>
          </a:p>
          <a:p>
            <a:pPr algn="ctr"/>
            <a:r>
              <a:rPr lang="en-US" sz="2400">
                <a:solidFill>
                  <a:schemeClr val="accent2"/>
                </a:solidFill>
                <a:latin typeface="+mj-lt"/>
                <a:ea typeface="Arial" pitchFamily="-1" charset="0"/>
                <a:cs typeface="Arial" pitchFamily="-1" charset="0"/>
              </a:rPr>
              <a:t>Data</a:t>
            </a:r>
          </a:p>
        </p:txBody>
      </p:sp>
      <p:sp>
        <p:nvSpPr>
          <p:cNvPr id="973832" name="Oval 8"/>
          <p:cNvSpPr>
            <a:spLocks noChangeArrowheads="1"/>
          </p:cNvSpPr>
          <p:nvPr/>
        </p:nvSpPr>
        <p:spPr bwMode="auto">
          <a:xfrm>
            <a:off x="381000" y="3657600"/>
            <a:ext cx="2819400" cy="1447800"/>
          </a:xfrm>
          <a:prstGeom prst="ellipse">
            <a:avLst/>
          </a:prstGeom>
          <a:solidFill>
            <a:schemeClr val="accent2"/>
          </a:solidFill>
          <a:ln w="9525">
            <a:solidFill>
              <a:schemeClr val="tx1"/>
            </a:solidFill>
            <a:round/>
            <a:headEnd/>
            <a:tailEnd/>
          </a:ln>
        </p:spPr>
        <p:txBody>
          <a:bodyPr wrap="none" anchor="ctr">
            <a:prstTxWarp prst="textNoShape">
              <a:avLst/>
            </a:prstTxWarp>
          </a:bodyPr>
          <a:lstStyle/>
          <a:p>
            <a:pPr algn="ctr" eaLnBrk="0" hangingPunct="0"/>
            <a:r>
              <a:rPr lang="en-US" sz="2400">
                <a:solidFill>
                  <a:schemeClr val="hlink"/>
                </a:solidFill>
                <a:latin typeface="+mj-lt"/>
                <a:ea typeface="Arial" pitchFamily="-1" charset="0"/>
                <a:cs typeface="Arial" pitchFamily="-1" charset="0"/>
              </a:rPr>
              <a:t>Behavior</a:t>
            </a:r>
          </a:p>
          <a:p>
            <a:pPr algn="ctr" eaLnBrk="0" hangingPunct="0"/>
            <a:r>
              <a:rPr lang="en-US" sz="2400">
                <a:solidFill>
                  <a:schemeClr val="hlink"/>
                </a:solidFill>
                <a:latin typeface="+mj-lt"/>
                <a:ea typeface="Arial" pitchFamily="-1" charset="0"/>
                <a:cs typeface="Arial" pitchFamily="-1" charset="0"/>
              </a:rPr>
              <a:t>Intervention</a:t>
            </a:r>
          </a:p>
          <a:p>
            <a:pPr algn="ctr" eaLnBrk="0" hangingPunct="0"/>
            <a:r>
              <a:rPr lang="en-US" sz="2400">
                <a:solidFill>
                  <a:schemeClr val="hlink"/>
                </a:solidFill>
                <a:latin typeface="+mj-lt"/>
                <a:ea typeface="Arial" pitchFamily="-1" charset="0"/>
                <a:cs typeface="Arial" pitchFamily="-1" charset="0"/>
              </a:rPr>
              <a:t>Plan</a:t>
            </a:r>
          </a:p>
        </p:txBody>
      </p:sp>
      <p:sp>
        <p:nvSpPr>
          <p:cNvPr id="973833" name="Oval 9">
            <a:hlinkClick r:id="rId5" action="ppaction://hlinksldjump"/>
          </p:cNvPr>
          <p:cNvSpPr>
            <a:spLocks noChangeArrowheads="1"/>
          </p:cNvSpPr>
          <p:nvPr/>
        </p:nvSpPr>
        <p:spPr bwMode="auto">
          <a:xfrm>
            <a:off x="1828800" y="838200"/>
            <a:ext cx="2819400" cy="1447800"/>
          </a:xfrm>
          <a:prstGeom prst="ellipse">
            <a:avLst/>
          </a:prstGeom>
          <a:solidFill>
            <a:schemeClr val="hlink"/>
          </a:solidFill>
          <a:ln w="9525">
            <a:solidFill>
              <a:schemeClr val="tx1"/>
            </a:solidFill>
            <a:round/>
            <a:headEnd/>
            <a:tailEnd/>
          </a:ln>
        </p:spPr>
        <p:txBody>
          <a:bodyPr wrap="none" anchor="ctr">
            <a:prstTxWarp prst="textNoShape">
              <a:avLst/>
            </a:prstTxWarp>
          </a:bodyPr>
          <a:lstStyle/>
          <a:p>
            <a:pPr algn="ctr"/>
            <a:r>
              <a:rPr lang="en-US" sz="2400">
                <a:solidFill>
                  <a:schemeClr val="accent2"/>
                </a:solidFill>
                <a:latin typeface="+mj-lt"/>
                <a:ea typeface="Arial" pitchFamily="-1" charset="0"/>
                <a:cs typeface="Arial" pitchFamily="-1" charset="0"/>
              </a:rPr>
              <a:t>Definition of</a:t>
            </a:r>
          </a:p>
          <a:p>
            <a:pPr algn="ctr"/>
            <a:r>
              <a:rPr lang="en-US" sz="2400">
                <a:solidFill>
                  <a:schemeClr val="accent2"/>
                </a:solidFill>
                <a:latin typeface="+mj-lt"/>
                <a:ea typeface="Arial" pitchFamily="-1" charset="0"/>
                <a:cs typeface="Arial" pitchFamily="-1" charset="0"/>
              </a:rPr>
              <a:t>Problem Behavior</a:t>
            </a:r>
          </a:p>
          <a:p>
            <a:pPr algn="ctr"/>
            <a:r>
              <a:rPr lang="en-US" sz="2400">
                <a:solidFill>
                  <a:schemeClr val="accent2"/>
                </a:solidFill>
                <a:latin typeface="+mj-lt"/>
                <a:ea typeface="Arial" pitchFamily="-1" charset="0"/>
                <a:cs typeface="Arial" pitchFamily="-1" charset="0"/>
              </a:rPr>
              <a:t>or Class</a:t>
            </a:r>
          </a:p>
        </p:txBody>
      </p:sp>
      <p:sp>
        <p:nvSpPr>
          <p:cNvPr id="973834" name="WordArt 10"/>
          <p:cNvSpPr>
            <a:spLocks noChangeArrowheads="1" noChangeShapeType="1" noTextEdit="1"/>
          </p:cNvSpPr>
          <p:nvPr/>
        </p:nvSpPr>
        <p:spPr bwMode="auto">
          <a:xfrm rot="2265231">
            <a:off x="7010400" y="609600"/>
            <a:ext cx="1733550" cy="8636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chemeClr val="folHlink"/>
                  </a:solidFill>
                  <a:round/>
                  <a:headEnd/>
                  <a:tailEnd/>
                </a:ln>
                <a:solidFill>
                  <a:schemeClr val="hlink"/>
                </a:solidFill>
                <a:effectLst>
                  <a:outerShdw blurRad="63500" dist="125724" dir="18900000" algn="ctr" rotWithShape="0">
                    <a:srgbClr val="000099">
                      <a:alpha val="74997"/>
                    </a:srgbClr>
                  </a:outerShdw>
                </a:effectLst>
                <a:latin typeface="+mj-lt"/>
                <a:ea typeface="Impact"/>
                <a:cs typeface="Impact"/>
              </a:rPr>
              <a:t>FBA</a:t>
            </a:r>
          </a:p>
        </p:txBody>
      </p:sp>
      <p:sp>
        <p:nvSpPr>
          <p:cNvPr id="973835" name="WordArt 11"/>
          <p:cNvSpPr>
            <a:spLocks noChangeArrowheads="1" noChangeShapeType="1" noTextEdit="1"/>
          </p:cNvSpPr>
          <p:nvPr/>
        </p:nvSpPr>
        <p:spPr bwMode="auto">
          <a:xfrm rot="2265231">
            <a:off x="381000" y="5562600"/>
            <a:ext cx="1733550" cy="8636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chemeClr val="accent2"/>
                </a:solidFill>
                <a:effectLst>
                  <a:outerShdw blurRad="63500" dist="125724" dir="18900000" algn="ctr" rotWithShape="0">
                    <a:srgbClr val="000099">
                      <a:alpha val="74997"/>
                    </a:srgbClr>
                  </a:outerShdw>
                </a:effectLst>
                <a:latin typeface="+mj-lt"/>
                <a:ea typeface="Impact"/>
                <a:cs typeface="Impact"/>
              </a:rPr>
              <a:t>BSP</a:t>
            </a:r>
          </a:p>
        </p:txBody>
      </p:sp>
      <p:sp>
        <p:nvSpPr>
          <p:cNvPr id="14" name="Rounded Rectangle 13"/>
          <p:cNvSpPr/>
          <p:nvPr/>
        </p:nvSpPr>
        <p:spPr>
          <a:xfrm>
            <a:off x="0" y="6096000"/>
            <a:ext cx="9144000" cy="762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dirty="0" smtClean="0">
                <a:latin typeface="+mj-lt"/>
              </a:rPr>
              <a:t>See Checklists included in Appendices.</a:t>
            </a:r>
            <a:endParaRPr lang="en-US" sz="2800" dirty="0">
              <a:latin typeface="+mj-lt"/>
            </a:endParaRPr>
          </a:p>
        </p:txBody>
      </p:sp>
      <p:grpSp>
        <p:nvGrpSpPr>
          <p:cNvPr id="15" name="Group 4"/>
          <p:cNvGrpSpPr/>
          <p:nvPr/>
        </p:nvGrpSpPr>
        <p:grpSpPr>
          <a:xfrm>
            <a:off x="-140380" y="5181600"/>
            <a:ext cx="1588180" cy="1676401"/>
            <a:chOff x="-140380" y="5333999"/>
            <a:chExt cx="1588180" cy="1676401"/>
          </a:xfrm>
        </p:grpSpPr>
        <p:pic>
          <p:nvPicPr>
            <p:cNvPr id="16" name="Content Placeholder 3"/>
            <p:cNvPicPr>
              <a:picLocks noChangeAspect="1"/>
            </p:cNvPicPr>
            <p:nvPr/>
          </p:nvPicPr>
          <p:blipFill>
            <a:blip r:embed="rId6"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7" name="TextBox 16"/>
            <p:cNvSpPr txBox="1">
              <a:spLocks noChangeArrowheads="1"/>
            </p:cNvSpPr>
            <p:nvPr/>
          </p:nvSpPr>
          <p:spPr bwMode="auto">
            <a:xfrm>
              <a:off x="248456" y="6380946"/>
              <a:ext cx="742144" cy="615553"/>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900" b="1" dirty="0" smtClean="0">
                  <a:solidFill>
                    <a:srgbClr val="000000"/>
                  </a:solidFill>
                  <a:latin typeface="+mj-lt"/>
                </a:rPr>
                <a:t>Appendix</a:t>
              </a:r>
            </a:p>
            <a:p>
              <a:pPr algn="ctr"/>
              <a:r>
                <a:rPr lang="en-US" sz="2500" b="1" dirty="0" smtClean="0">
                  <a:solidFill>
                    <a:srgbClr val="000000"/>
                  </a:solidFill>
                  <a:latin typeface="+mj-lt"/>
                </a:rPr>
                <a:t>G</a:t>
              </a:r>
              <a:endParaRPr lang="en-US" sz="2500" b="1" dirty="0">
                <a:solidFill>
                  <a:srgbClr val="000000"/>
                </a:solidFill>
                <a:latin typeface="+mj-lt"/>
              </a:endParaRPr>
            </a:p>
          </p:txBody>
        </p:sp>
      </p:grpSp>
      <p:grpSp>
        <p:nvGrpSpPr>
          <p:cNvPr id="18" name="Group 4"/>
          <p:cNvGrpSpPr/>
          <p:nvPr/>
        </p:nvGrpSpPr>
        <p:grpSpPr>
          <a:xfrm>
            <a:off x="7555820" y="5181599"/>
            <a:ext cx="1588180" cy="1676401"/>
            <a:chOff x="-140380" y="5333999"/>
            <a:chExt cx="1588180" cy="1676401"/>
          </a:xfrm>
        </p:grpSpPr>
        <p:pic>
          <p:nvPicPr>
            <p:cNvPr id="19" name="Content Placeholder 3"/>
            <p:cNvPicPr>
              <a:picLocks noChangeAspect="1"/>
            </p:cNvPicPr>
            <p:nvPr/>
          </p:nvPicPr>
          <p:blipFill>
            <a:blip r:embed="rId6"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0" name="TextBox 19"/>
            <p:cNvSpPr txBox="1">
              <a:spLocks noChangeArrowheads="1"/>
            </p:cNvSpPr>
            <p:nvPr/>
          </p:nvSpPr>
          <p:spPr bwMode="auto">
            <a:xfrm>
              <a:off x="248456" y="6380946"/>
              <a:ext cx="742144" cy="615553"/>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900" b="1" dirty="0" smtClean="0">
                  <a:solidFill>
                    <a:srgbClr val="000000"/>
                  </a:solidFill>
                  <a:latin typeface="+mj-lt"/>
                </a:rPr>
                <a:t>Appendix</a:t>
              </a:r>
            </a:p>
            <a:p>
              <a:pPr algn="ctr"/>
              <a:r>
                <a:rPr lang="en-US" sz="2500" b="1" dirty="0" smtClean="0">
                  <a:solidFill>
                    <a:srgbClr val="000000"/>
                  </a:solidFill>
                  <a:latin typeface="+mj-lt"/>
                </a:rPr>
                <a:t>H</a:t>
              </a:r>
              <a:endParaRPr lang="en-US" sz="2500" b="1" dirty="0">
                <a:solidFill>
                  <a:srgbClr val="000000"/>
                </a:solidFill>
                <a:latin typeface="+mj-lt"/>
              </a:endParaRPr>
            </a:p>
          </p:txBody>
        </p:sp>
      </p:grpSp>
      <p:pic>
        <p:nvPicPr>
          <p:cNvPr id="21" name="Picture 20"/>
          <p:cNvPicPr>
            <a:picLocks noChangeAspect="1"/>
          </p:cNvPicPr>
          <p:nvPr/>
        </p:nvPicPr>
        <p:blipFill>
          <a:blip r:embed="rId7"/>
          <a:stretch>
            <a:fillRect/>
          </a:stretch>
        </p:blipFill>
        <p:spPr>
          <a:xfrm>
            <a:off x="685800" y="2133600"/>
            <a:ext cx="914400" cy="914400"/>
          </a:xfrm>
          <a:prstGeom prst="rect">
            <a:avLst/>
          </a:prstGeom>
        </p:spPr>
      </p:pic>
    </p:spTree>
    <p:extLst>
      <p:ext uri="{BB962C8B-B14F-4D97-AF65-F5344CB8AC3E}">
        <p14:creationId xmlns:p14="http://schemas.microsoft.com/office/powerpoint/2010/main" val="967659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38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38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38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38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9738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0" fill="hold" grpId="0" nodeType="clickEffect">
                                  <p:stCondLst>
                                    <p:cond delay="0"/>
                                  </p:stCondLst>
                                  <p:childTnLst>
                                    <p:set>
                                      <p:cBhvr>
                                        <p:cTn id="26" dur="1" fill="hold">
                                          <p:stCondLst>
                                            <p:cond delay="0"/>
                                          </p:stCondLst>
                                        </p:cTn>
                                        <p:tgtEl>
                                          <p:spTgt spid="9738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738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738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738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slide(fromBottom)">
                                      <p:cBhvr>
                                        <p:cTn id="43" dur="500"/>
                                        <p:tgtEl>
                                          <p:spTgt spid="15"/>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slide(fromBottom)">
                                      <p:cBhvr>
                                        <p:cTn id="46" dur="500"/>
                                        <p:tgtEl>
                                          <p:spTgt spid="14"/>
                                        </p:tgtEl>
                                      </p:cBhvr>
                                    </p:animEffect>
                                  </p:childTnLst>
                                </p:cTn>
                              </p:par>
                              <p:par>
                                <p:cTn id="47" presetID="12" presetClass="entr" presetSubtype="4"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slide(fromBottom)">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27" grpId="0" animBg="1"/>
      <p:bldP spid="973828" grpId="0" animBg="1"/>
      <p:bldP spid="973829" grpId="0" animBg="1"/>
      <p:bldP spid="973830" grpId="0" animBg="1"/>
      <p:bldP spid="973831" grpId="0" animBg="1"/>
      <p:bldP spid="973832" grpId="0" animBg="1"/>
      <p:bldP spid="973833" grpId="0" animBg="1"/>
      <p:bldP spid="973834" grpId="0" animBg="1"/>
      <p:bldP spid="973835" grpId="0" animBg="1"/>
      <p:bldP spid="14" grpId="0" animBg="1"/>
    </p:bld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8050" name="Picture 2" descr="j0286076"/>
          <p:cNvPicPr>
            <a:picLocks noChangeAspect="1" noChangeArrowheads="1"/>
          </p:cNvPicPr>
          <p:nvPr/>
        </p:nvPicPr>
        <p:blipFill>
          <a:blip r:embed="rId3"/>
          <a:srcRect/>
          <a:stretch>
            <a:fillRect/>
          </a:stretch>
        </p:blipFill>
        <p:spPr bwMode="auto">
          <a:xfrm>
            <a:off x="0" y="4205288"/>
            <a:ext cx="2203450" cy="2652712"/>
          </a:xfrm>
          <a:prstGeom prst="rect">
            <a:avLst/>
          </a:prstGeom>
          <a:noFill/>
          <a:ln w="9525">
            <a:noFill/>
            <a:miter lim="800000"/>
            <a:headEnd/>
            <a:tailEnd/>
          </a:ln>
        </p:spPr>
      </p:pic>
      <p:sp>
        <p:nvSpPr>
          <p:cNvPr id="976899" name="AutoShape 3"/>
          <p:cNvSpPr>
            <a:spLocks noChangeArrowheads="1"/>
          </p:cNvSpPr>
          <p:nvPr/>
        </p:nvSpPr>
        <p:spPr bwMode="auto">
          <a:xfrm>
            <a:off x="2133600" y="762000"/>
            <a:ext cx="6400800" cy="5486400"/>
          </a:xfrm>
          <a:prstGeom prst="wedgeEllipseCallout">
            <a:avLst>
              <a:gd name="adj1" fmla="val -51833"/>
              <a:gd name="adj2" fmla="val 37875"/>
            </a:avLst>
          </a:prstGeom>
          <a:solidFill>
            <a:schemeClr val="accent1"/>
          </a:solidFill>
          <a:ln w="9525">
            <a:solidFill>
              <a:schemeClr val="tx1"/>
            </a:solidFill>
            <a:miter lim="800000"/>
            <a:headEnd/>
            <a:tailEnd/>
          </a:ln>
        </p:spPr>
        <p:txBody>
          <a:bodyPr anchor="ctr" anchorCtr="1">
            <a:prstTxWarp prst="textNoShape">
              <a:avLst/>
            </a:prstTxWarp>
          </a:bodyPr>
          <a:lstStyle/>
          <a:p>
            <a:pPr algn="ctr"/>
            <a:r>
              <a:rPr lang="en-US" sz="3200">
                <a:latin typeface="+mj-lt"/>
              </a:rPr>
              <a:t>Tertiary interventions are intensive, function-based supports for individual students. </a:t>
            </a:r>
          </a:p>
          <a:p>
            <a:pPr algn="ctr"/>
            <a:endParaRPr lang="en-US" sz="800">
              <a:latin typeface="+mj-lt"/>
            </a:endParaRPr>
          </a:p>
          <a:p>
            <a:pPr algn="ctr"/>
            <a:r>
              <a:rPr lang="en-US" sz="3200">
                <a:latin typeface="+mj-lt"/>
              </a:rPr>
              <a:t>The focus is on redesigning environments and teaching functional skills. </a:t>
            </a:r>
          </a:p>
        </p:txBody>
      </p:sp>
      <p:sp>
        <p:nvSpPr>
          <p:cNvPr id="258052" name="WordArt 4"/>
          <p:cNvSpPr>
            <a:spLocks noChangeArrowheads="1" noChangeShapeType="1" noTextEdit="1"/>
          </p:cNvSpPr>
          <p:nvPr/>
        </p:nvSpPr>
        <p:spPr bwMode="auto">
          <a:xfrm>
            <a:off x="2209800" y="457200"/>
            <a:ext cx="6248400" cy="3657600"/>
          </a:xfrm>
          <a:prstGeom prst="rect">
            <a:avLst/>
          </a:prstGeom>
        </p:spPr>
        <p:txBody>
          <a:bodyPr spcFirstLastPara="1" wrap="none" fromWordArt="1">
            <a:prstTxWarp prst="textArchUp">
              <a:avLst>
                <a:gd name="adj" fmla="val 10800004"/>
              </a:avLst>
            </a:prstTxWarp>
          </a:bodyPr>
          <a:lstStyle/>
          <a:p>
            <a:pPr algn="ctr"/>
            <a:r>
              <a:rPr lang="en-US" sz="3600" kern="10">
                <a:ln w="9525">
                  <a:solidFill>
                    <a:srgbClr val="000000"/>
                  </a:solidFill>
                  <a:round/>
                  <a:headEnd/>
                  <a:tailEnd/>
                </a:ln>
                <a:solidFill>
                  <a:srgbClr val="000000"/>
                </a:solidFill>
                <a:latin typeface="+mj-lt"/>
                <a:ea typeface="Arial Black"/>
                <a:cs typeface="Arial Black"/>
              </a:rPr>
              <a:t>TAKE AWAY MESSAGE</a:t>
            </a:r>
          </a:p>
        </p:txBody>
      </p:sp>
      <p:pic>
        <p:nvPicPr>
          <p:cNvPr id="5" name="Picture 4"/>
          <p:cNvPicPr>
            <a:picLocks noChangeAspect="1"/>
          </p:cNvPicPr>
          <p:nvPr/>
        </p:nvPicPr>
        <p:blipFill>
          <a:blip r:embed="rId4"/>
          <a:stretch>
            <a:fillRect/>
          </a:stretch>
        </p:blipFill>
        <p:spPr>
          <a:xfrm>
            <a:off x="609600" y="4114800"/>
            <a:ext cx="914400" cy="914400"/>
          </a:xfrm>
          <a:prstGeom prst="rect">
            <a:avLst/>
          </a:prstGeom>
        </p:spPr>
      </p:pic>
    </p:spTree>
    <p:extLst>
      <p:ext uri="{BB962C8B-B14F-4D97-AF65-F5344CB8AC3E}">
        <p14:creationId xmlns:p14="http://schemas.microsoft.com/office/powerpoint/2010/main" val="9122065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976899"/>
                                        </p:tgtEl>
                                        <p:attrNameLst>
                                          <p:attrName>style.visibility</p:attrName>
                                        </p:attrNameLst>
                                      </p:cBhvr>
                                      <p:to>
                                        <p:strVal val="visible"/>
                                      </p:to>
                                    </p:set>
                                    <p:animEffect transition="in" filter="strips(upRight)">
                                      <p:cBhvr>
                                        <p:cTn id="7" dur="500"/>
                                        <p:tgtEl>
                                          <p:spTgt spid="976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6899" grpId="0" animBg="1"/>
    </p:bldLst>
  </p:timing>
</p:sld>
</file>

<file path=ppt/slides/slide174.xml><?xml version="1.0" encoding="utf-8"?>
<p:sld xmlns:a="http://schemas.openxmlformats.org/drawingml/2006/main" xmlns:r="http://schemas.openxmlformats.org/officeDocument/2006/relationships" xmlns:p="http://schemas.openxmlformats.org/presentationml/2006/main" show="0">
  <p:cSld>
    <p:bg>
      <p:bgPr>
        <a:solidFill>
          <a:srgbClr val="3366FF">
            <a:alpha val="20000"/>
          </a:srgbClr>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15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Tier 1 Questions and Answers</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2400" dirty="0" smtClean="0">
              <a:ea typeface="ＭＳ Ｐゴシック" pitchFamily="-108" charset="-128"/>
              <a:cs typeface="ＭＳ Ｐゴシック" pitchFamily="-108" charset="-128"/>
            </a:endParaRPr>
          </a:p>
          <a:p>
            <a:pPr eaLnBrk="1" hangingPunct="1">
              <a:lnSpc>
                <a:spcPct val="90000"/>
              </a:lnSpc>
            </a:pPr>
            <a:r>
              <a:rPr lang="en-US" sz="2400" dirty="0" smtClean="0">
                <a:ea typeface="ＭＳ Ｐゴシック" pitchFamily="-108" charset="-128"/>
                <a:cs typeface="ＭＳ Ｐゴシック" pitchFamily="-108" charset="-128"/>
              </a:rPr>
              <a:t>Time to refocus on Tier 1 implementation!</a:t>
            </a:r>
          </a:p>
          <a:p>
            <a:pPr eaLnBrk="1" hangingPunct="1">
              <a:lnSpc>
                <a:spcPct val="90000"/>
              </a:lnSpc>
            </a:pPr>
            <a:endParaRPr lang="en-US" sz="2400" dirty="0">
              <a:ea typeface="ＭＳ Ｐゴシック" pitchFamily="-108" charset="-128"/>
              <a:cs typeface="ＭＳ Ｐゴシック" pitchFamily="-108" charset="-128"/>
            </a:endParaRPr>
          </a:p>
          <a:p>
            <a:pPr eaLnBrk="1" hangingPunct="1">
              <a:lnSpc>
                <a:spcPct val="90000"/>
              </a:lnSpc>
            </a:pPr>
            <a:r>
              <a:rPr lang="en-US" sz="2400" dirty="0" smtClean="0">
                <a:ea typeface="ＭＳ Ｐゴシック" pitchFamily="-108" charset="-128"/>
                <a:cs typeface="ＭＳ Ｐゴシック" pitchFamily="-108" charset="-128"/>
              </a:rPr>
              <a:t>With your group brainstorm 2-3 questions that you still have related to Tier 1.</a:t>
            </a:r>
          </a:p>
          <a:p>
            <a:pPr eaLnBrk="1" hangingPunct="1">
              <a:lnSpc>
                <a:spcPct val="90000"/>
              </a:lnSpc>
            </a:pPr>
            <a:endParaRPr lang="en-US" sz="2400" dirty="0" smtClean="0">
              <a:ea typeface="ＭＳ Ｐゴシック" pitchFamily="-108" charset="-128"/>
              <a:cs typeface="ＭＳ Ｐゴシック" pitchFamily="-108" charset="-128"/>
            </a:endParaRPr>
          </a:p>
          <a:p>
            <a:pPr eaLnBrk="1" hangingPunct="1">
              <a:lnSpc>
                <a:spcPct val="90000"/>
              </a:lnSpc>
            </a:pPr>
            <a:r>
              <a:rPr lang="en-US" sz="2400" dirty="0" smtClean="0">
                <a:ea typeface="ＭＳ Ｐゴシック" pitchFamily="-108" charset="-128"/>
                <a:cs typeface="ＭＳ Ｐゴシック" pitchFamily="-108" charset="-128"/>
              </a:rPr>
              <a:t>Share questions, responses, and solutions as a large group.</a:t>
            </a:r>
          </a:p>
        </p:txBody>
      </p:sp>
      <p:pic>
        <p:nvPicPr>
          <p:cNvPr id="6" name="Picture 5"/>
          <p:cNvPicPr>
            <a:picLocks noChangeAspect="1"/>
          </p:cNvPicPr>
          <p:nvPr/>
        </p:nvPicPr>
        <p:blipFill>
          <a:blip r:embed="rId3"/>
          <a:stretch>
            <a:fillRect/>
          </a:stretch>
        </p:blipFill>
        <p:spPr>
          <a:xfrm>
            <a:off x="0" y="990600"/>
            <a:ext cx="914400" cy="914400"/>
          </a:xfrm>
          <a:prstGeom prst="rect">
            <a:avLst/>
          </a:prstGeom>
        </p:spPr>
      </p:pic>
    </p:spTree>
    <p:extLst>
      <p:ext uri="{BB962C8B-B14F-4D97-AF65-F5344CB8AC3E}">
        <p14:creationId xmlns:p14="http://schemas.microsoft.com/office/powerpoint/2010/main" val="284263764"/>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bg>
      <p:bgPr>
        <a:solidFill>
          <a:srgbClr val="3366FF">
            <a:alpha val="20000"/>
          </a:srgbClr>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a:t>
            </a:r>
            <a:r>
              <a:rPr lang="en-US" sz="2200" dirty="0" smtClean="0">
                <a:latin typeface="+mj-lt"/>
              </a:rPr>
              <a:t>for  105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Action Planning</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400" dirty="0">
                <a:latin typeface="+mj-lt"/>
              </a:rPr>
              <a:t>Return to your </a:t>
            </a:r>
            <a:r>
              <a:rPr lang="en-US" sz="2400" b="1" dirty="0">
                <a:latin typeface="+mj-lt"/>
              </a:rPr>
              <a:t>Action Plan</a:t>
            </a:r>
            <a:endParaRPr lang="en-US" sz="2400" dirty="0">
              <a:latin typeface="+mj-lt"/>
            </a:endParaRPr>
          </a:p>
          <a:p>
            <a:pPr eaLnBrk="1" hangingPunct="1">
              <a:lnSpc>
                <a:spcPct val="90000"/>
              </a:lnSpc>
            </a:pPr>
            <a:endParaRPr lang="en-US" sz="800" b="1" dirty="0">
              <a:latin typeface="+mj-lt"/>
            </a:endParaRPr>
          </a:p>
          <a:p>
            <a:pPr eaLnBrk="1" hangingPunct="1">
              <a:lnSpc>
                <a:spcPct val="90000"/>
              </a:lnSpc>
            </a:pPr>
            <a:r>
              <a:rPr lang="en-US" sz="2400" dirty="0" smtClean="0">
                <a:latin typeface="+mj-lt"/>
              </a:rPr>
              <a:t>Update content related to Tier 1.</a:t>
            </a:r>
            <a:endParaRPr lang="en-US" sz="2400" dirty="0">
              <a:latin typeface="+mj-lt"/>
            </a:endParaRPr>
          </a:p>
          <a:p>
            <a:pPr eaLnBrk="1" hangingPunct="1">
              <a:lnSpc>
                <a:spcPct val="90000"/>
              </a:lnSpc>
            </a:pPr>
            <a:endParaRPr lang="en-US" sz="800" dirty="0">
              <a:latin typeface="+mj-lt"/>
            </a:endParaRPr>
          </a:p>
          <a:p>
            <a:pPr eaLnBrk="1" hangingPunct="1">
              <a:lnSpc>
                <a:spcPct val="90000"/>
              </a:lnSpc>
            </a:pPr>
            <a:r>
              <a:rPr lang="en-US" sz="2400" dirty="0">
                <a:latin typeface="+mj-lt"/>
              </a:rPr>
              <a:t>In particular, </a:t>
            </a:r>
            <a:r>
              <a:rPr lang="en-US" sz="2400" dirty="0">
                <a:latin typeface="+mj-lt"/>
                <a:ea typeface="ＭＳ Ｐゴシック" pitchFamily="-108" charset="-128"/>
                <a:cs typeface="ＭＳ Ｐゴシック" pitchFamily="-108" charset="-128"/>
              </a:rPr>
              <a:t>make sure have a plan for sharing information with and gathering/using feedback from your school faculty!</a:t>
            </a:r>
          </a:p>
          <a:p>
            <a:pPr eaLnBrk="1" hangingPunct="1">
              <a:lnSpc>
                <a:spcPct val="90000"/>
              </a:lnSpc>
            </a:pPr>
            <a:endParaRPr lang="en-US" sz="800" dirty="0">
              <a:latin typeface="+mj-lt"/>
            </a:endParaRPr>
          </a:p>
          <a:p>
            <a:pPr eaLnBrk="1" hangingPunct="1">
              <a:lnSpc>
                <a:spcPct val="90000"/>
              </a:lnSpc>
            </a:pPr>
            <a:r>
              <a:rPr lang="en-US" sz="2400" dirty="0">
                <a:latin typeface="+mj-lt"/>
              </a:rPr>
              <a:t>Present 2-3 “</a:t>
            </a:r>
            <a:r>
              <a:rPr lang="en-US" sz="2400" b="1" dirty="0">
                <a:latin typeface="+mj-lt"/>
              </a:rPr>
              <a:t>big ideas</a:t>
            </a:r>
            <a:r>
              <a:rPr lang="en-US" sz="2400" dirty="0">
                <a:latin typeface="+mj-lt"/>
              </a:rPr>
              <a:t>” from your group (1 min. reports) </a:t>
            </a:r>
            <a:endParaRPr lang="en-US" sz="2400" dirty="0" smtClean="0">
              <a:latin typeface="+mj-lt"/>
            </a:endParaRPr>
          </a:p>
          <a:p>
            <a:pPr eaLnBrk="1" hangingPunct="1">
              <a:lnSpc>
                <a:spcPct val="90000"/>
              </a:lnSpc>
            </a:pPr>
            <a:endParaRPr lang="en-US" sz="800" dirty="0" smtClean="0">
              <a:latin typeface="+mj-lt"/>
            </a:endParaRPr>
          </a:p>
          <a:p>
            <a:pPr eaLnBrk="1" hangingPunct="1">
              <a:lnSpc>
                <a:spcPct val="90000"/>
              </a:lnSpc>
            </a:pPr>
            <a:r>
              <a:rPr lang="en-US" sz="2400" dirty="0" smtClean="0">
                <a:latin typeface="+mj-lt"/>
              </a:rPr>
              <a:t>Please email your action plan to your trainers </a:t>
            </a:r>
            <a:r>
              <a:rPr lang="en-US" sz="2400" dirty="0">
                <a:latin typeface="+mj-lt"/>
              </a:rPr>
              <a:t>by the end of the </a:t>
            </a:r>
            <a:r>
              <a:rPr lang="en-US" sz="2400" dirty="0" smtClean="0">
                <a:latin typeface="+mj-lt"/>
              </a:rPr>
              <a:t>day to receive specific feedback.</a:t>
            </a:r>
            <a:endParaRPr lang="en-US" sz="2400" dirty="0">
              <a:latin typeface="+mj-lt"/>
            </a:endParaRPr>
          </a:p>
          <a:p>
            <a:pPr eaLnBrk="1" hangingPunct="1">
              <a:lnSpc>
                <a:spcPct val="90000"/>
              </a:lnSpc>
            </a:pPr>
            <a:endParaRPr lang="en-US" sz="2400" dirty="0" smtClean="0">
              <a:latin typeface="+mj-lt"/>
            </a:endParaRPr>
          </a:p>
        </p:txBody>
      </p:sp>
      <p:pic>
        <p:nvPicPr>
          <p:cNvPr id="6" name="Picture 5"/>
          <p:cNvPicPr>
            <a:picLocks noChangeAspect="1"/>
          </p:cNvPicPr>
          <p:nvPr/>
        </p:nvPicPr>
        <p:blipFill>
          <a:blip r:embed="rId3"/>
          <a:stretch>
            <a:fillRect/>
          </a:stretch>
        </p:blipFill>
        <p:spPr>
          <a:xfrm>
            <a:off x="0" y="990600"/>
            <a:ext cx="914400" cy="914400"/>
          </a:xfrm>
          <a:prstGeom prst="rect">
            <a:avLst/>
          </a:prstGeom>
        </p:spPr>
      </p:pic>
    </p:spTree>
    <p:extLst>
      <p:ext uri="{BB962C8B-B14F-4D97-AF65-F5344CB8AC3E}">
        <p14:creationId xmlns:p14="http://schemas.microsoft.com/office/powerpoint/2010/main" val="2254106602"/>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prstTxWarp prst="textNoShape">
              <a:avLst/>
            </a:prstTxWarp>
          </a:bodyPr>
          <a:lstStyle/>
          <a:p>
            <a:pPr algn="ctr">
              <a:defRPr/>
            </a:pPr>
            <a:r>
              <a:rPr lang="en-US" sz="5700" dirty="0" smtClean="0">
                <a:solidFill>
                  <a:srgbClr val="FFFF00"/>
                </a:solidFill>
                <a:effectLst>
                  <a:outerShdw blurRad="38100" dist="38100" dir="2700000" algn="tl">
                    <a:srgbClr val="000000"/>
                  </a:outerShdw>
                </a:effectLst>
                <a:latin typeface="+mj-lt"/>
                <a:ea typeface="Britannic Bold" pitchFamily="-111" charset="0"/>
                <a:cs typeface="Britannic Bold" pitchFamily="-111" charset="0"/>
              </a:rPr>
              <a:t>Next Steps</a:t>
            </a:r>
            <a:endParaRPr lang="en-US" sz="5700" dirty="0">
              <a:solidFill>
                <a:srgbClr val="FFFF00"/>
              </a:solidFill>
              <a:effectLst>
                <a:outerShdw blurRad="38100" dist="38100" dir="2700000" algn="tl">
                  <a:srgbClr val="000000"/>
                </a:outerShdw>
              </a:effectLst>
              <a:latin typeface="+mj-lt"/>
              <a:ea typeface="Britannic Bold" pitchFamily="-111" charset="0"/>
              <a:cs typeface="Britannic Bold" pitchFamily="-111" charset="0"/>
            </a:endParaRPr>
          </a:p>
        </p:txBody>
      </p:sp>
    </p:spTree>
    <p:extLst>
      <p:ext uri="{BB962C8B-B14F-4D97-AF65-F5344CB8AC3E}">
        <p14:creationId xmlns:p14="http://schemas.microsoft.com/office/powerpoint/2010/main" val="1604967864"/>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0" y="0"/>
            <a:ext cx="9144000" cy="1143000"/>
          </a:xfrm>
          <a:solidFill>
            <a:srgbClr val="008000"/>
          </a:solidFill>
        </p:spPr>
        <p:txBody>
          <a:bodyPr/>
          <a:lstStyle/>
          <a:p>
            <a:pPr eaLnBrk="1" hangingPunct="1"/>
            <a:r>
              <a:rPr lang="en-US" sz="5400" b="1">
                <a:solidFill>
                  <a:schemeClr val="bg1"/>
                </a:solidFill>
              </a:rPr>
              <a:t>Implement Action Plan</a:t>
            </a:r>
          </a:p>
        </p:txBody>
      </p:sp>
      <p:sp>
        <p:nvSpPr>
          <p:cNvPr id="281603" name="Rectangle 3"/>
          <p:cNvSpPr>
            <a:spLocks noGrp="1" noChangeArrowheads="1"/>
          </p:cNvSpPr>
          <p:nvPr>
            <p:ph type="body" idx="1"/>
          </p:nvPr>
        </p:nvSpPr>
        <p:spPr/>
        <p:txBody>
          <a:bodyPr/>
          <a:lstStyle/>
          <a:p>
            <a:pPr eaLnBrk="1" hangingPunct="1"/>
            <a:endParaRPr lang="en-US"/>
          </a:p>
        </p:txBody>
      </p:sp>
      <p:sp>
        <p:nvSpPr>
          <p:cNvPr id="552964" name="Rectangle 4"/>
          <p:cNvSpPr>
            <a:spLocks noChangeArrowheads="1"/>
          </p:cNvSpPr>
          <p:nvPr/>
        </p:nvSpPr>
        <p:spPr bwMode="auto">
          <a:xfrm>
            <a:off x="0" y="1219200"/>
            <a:ext cx="9144000" cy="5638800"/>
          </a:xfrm>
          <a:prstGeom prst="rect">
            <a:avLst/>
          </a:prstGeom>
          <a:solidFill>
            <a:schemeClr val="bg1"/>
          </a:solidFill>
          <a:ln w="57150">
            <a:noFill/>
            <a:miter lim="800000"/>
            <a:headEnd/>
            <a:tailEnd/>
          </a:ln>
        </p:spPr>
        <p:txBody>
          <a:bodyPr>
            <a:prstTxWarp prst="textNoShape">
              <a:avLst/>
            </a:prstTxWarp>
          </a:bodyPr>
          <a:lstStyle/>
          <a:p>
            <a:pPr marL="342900" indent="-342900">
              <a:spcBef>
                <a:spcPct val="20000"/>
              </a:spcBef>
              <a:buFontTx/>
              <a:buChar char="•"/>
            </a:pPr>
            <a:r>
              <a:rPr lang="en-US" sz="3200" dirty="0">
                <a:latin typeface="+mj-lt"/>
              </a:rPr>
              <a:t>Communicate information to staff</a:t>
            </a:r>
          </a:p>
          <a:p>
            <a:pPr marL="342900" indent="-342900">
              <a:spcBef>
                <a:spcPct val="20000"/>
              </a:spcBef>
              <a:buFontTx/>
              <a:buChar char="•"/>
            </a:pPr>
            <a:endParaRPr lang="en-US" sz="3200" dirty="0">
              <a:latin typeface="+mj-lt"/>
            </a:endParaRPr>
          </a:p>
          <a:p>
            <a:pPr marL="342900" indent="-342900">
              <a:spcBef>
                <a:spcPct val="20000"/>
              </a:spcBef>
              <a:buFontTx/>
              <a:buChar char="•"/>
            </a:pPr>
            <a:r>
              <a:rPr lang="en-US" sz="3200" dirty="0">
                <a:latin typeface="+mj-lt"/>
              </a:rPr>
              <a:t>Meet monthly with team</a:t>
            </a:r>
          </a:p>
          <a:p>
            <a:pPr marL="742950" lvl="1" indent="-285750">
              <a:spcBef>
                <a:spcPct val="20000"/>
              </a:spcBef>
              <a:buFontTx/>
              <a:buChar char="–"/>
            </a:pPr>
            <a:r>
              <a:rPr lang="en-US" sz="2600" dirty="0">
                <a:latin typeface="+mj-lt"/>
              </a:rPr>
              <a:t>Review school </a:t>
            </a:r>
            <a:r>
              <a:rPr lang="en-US" sz="2600" b="1" dirty="0">
                <a:solidFill>
                  <a:srgbClr val="FF0000"/>
                </a:solidFill>
                <a:latin typeface="+mj-lt"/>
              </a:rPr>
              <a:t>data</a:t>
            </a:r>
            <a:endParaRPr lang="en-US" sz="2600" b="1" dirty="0">
              <a:latin typeface="+mj-lt"/>
            </a:endParaRPr>
          </a:p>
          <a:p>
            <a:pPr marL="742950" lvl="1" indent="-285750">
              <a:spcBef>
                <a:spcPct val="20000"/>
              </a:spcBef>
              <a:buFontTx/>
              <a:buChar char="–"/>
            </a:pPr>
            <a:r>
              <a:rPr lang="en-US" sz="2600" dirty="0">
                <a:latin typeface="+mj-lt"/>
              </a:rPr>
              <a:t>Review/update </a:t>
            </a:r>
            <a:r>
              <a:rPr lang="en-US" sz="2600" b="1" dirty="0">
                <a:solidFill>
                  <a:srgbClr val="FF0000"/>
                </a:solidFill>
                <a:latin typeface="+mj-lt"/>
              </a:rPr>
              <a:t>action</a:t>
            </a:r>
            <a:r>
              <a:rPr lang="en-US" sz="2600" dirty="0">
                <a:solidFill>
                  <a:srgbClr val="FF0000"/>
                </a:solidFill>
                <a:latin typeface="+mj-lt"/>
              </a:rPr>
              <a:t> </a:t>
            </a:r>
            <a:r>
              <a:rPr lang="en-US" sz="2600" b="1" dirty="0">
                <a:solidFill>
                  <a:srgbClr val="FF0000"/>
                </a:solidFill>
                <a:latin typeface="+mj-lt"/>
              </a:rPr>
              <a:t>plan</a:t>
            </a:r>
            <a:endParaRPr lang="en-US" sz="2600" dirty="0">
              <a:latin typeface="+mj-lt"/>
            </a:endParaRPr>
          </a:p>
          <a:p>
            <a:pPr marL="342900" indent="-342900">
              <a:spcBef>
                <a:spcPct val="20000"/>
              </a:spcBef>
              <a:buFontTx/>
              <a:buChar char="•"/>
            </a:pPr>
            <a:endParaRPr lang="en-US" sz="3200" dirty="0">
              <a:latin typeface="+mj-lt"/>
            </a:endParaRPr>
          </a:p>
          <a:p>
            <a:pPr marL="342900" indent="-342900">
              <a:spcBef>
                <a:spcPct val="20000"/>
              </a:spcBef>
              <a:buFontTx/>
              <a:buChar char="•"/>
            </a:pPr>
            <a:r>
              <a:rPr lang="en-US" sz="3200" dirty="0">
                <a:latin typeface="+mj-lt"/>
              </a:rPr>
              <a:t>Implement activities on action plan</a:t>
            </a:r>
          </a:p>
        </p:txBody>
      </p:sp>
    </p:spTree>
    <p:extLst>
      <p:ext uri="{BB962C8B-B14F-4D97-AF65-F5344CB8AC3E}">
        <p14:creationId xmlns:p14="http://schemas.microsoft.com/office/powerpoint/2010/main" val="35500173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0" y="0"/>
            <a:ext cx="9144000" cy="1143000"/>
          </a:xfrm>
          <a:solidFill>
            <a:srgbClr val="008000"/>
          </a:solidFill>
          <a:ln>
            <a:noFill/>
          </a:ln>
        </p:spPr>
        <p:txBody>
          <a:bodyPr/>
          <a:lstStyle/>
          <a:p>
            <a:pPr eaLnBrk="1" hangingPunct="1"/>
            <a:r>
              <a:rPr lang="en-US" sz="5400" b="1">
                <a:solidFill>
                  <a:srgbClr val="FFFFFF"/>
                </a:solidFill>
              </a:rPr>
              <a:t>Future Support</a:t>
            </a:r>
          </a:p>
        </p:txBody>
      </p:sp>
      <p:sp>
        <p:nvSpPr>
          <p:cNvPr id="283651" name="Rectangle 3"/>
          <p:cNvSpPr>
            <a:spLocks noGrp="1" noChangeArrowheads="1"/>
          </p:cNvSpPr>
          <p:nvPr>
            <p:ph type="body" idx="1"/>
          </p:nvPr>
        </p:nvSpPr>
        <p:spPr/>
        <p:txBody>
          <a:bodyPr/>
          <a:lstStyle/>
          <a:p>
            <a:pPr eaLnBrk="1" hangingPunct="1"/>
            <a:endParaRPr lang="en-US"/>
          </a:p>
        </p:txBody>
      </p:sp>
      <p:sp>
        <p:nvSpPr>
          <p:cNvPr id="994308" name="Rectangle 4"/>
          <p:cNvSpPr>
            <a:spLocks noChangeArrowheads="1"/>
          </p:cNvSpPr>
          <p:nvPr/>
        </p:nvSpPr>
        <p:spPr bwMode="auto">
          <a:xfrm>
            <a:off x="0" y="1219200"/>
            <a:ext cx="9144000" cy="5638800"/>
          </a:xfrm>
          <a:prstGeom prst="rect">
            <a:avLst/>
          </a:prstGeom>
          <a:solidFill>
            <a:schemeClr val="bg1"/>
          </a:solidFill>
          <a:ln w="57150">
            <a:noFill/>
            <a:miter lim="800000"/>
            <a:headEnd/>
            <a:tailEnd/>
          </a:ln>
        </p:spPr>
        <p:txBody>
          <a:bodyPr>
            <a:prstTxWarp prst="textNoShape">
              <a:avLst/>
            </a:prstTxWarp>
          </a:bodyPr>
          <a:lstStyle/>
          <a:p>
            <a:pPr marL="342900" indent="-342900">
              <a:spcBef>
                <a:spcPct val="20000"/>
              </a:spcBef>
              <a:buFontTx/>
              <a:buChar char="•"/>
            </a:pPr>
            <a:r>
              <a:rPr lang="en-US" sz="3200" dirty="0">
                <a:latin typeface="+mj-lt"/>
              </a:rPr>
              <a:t>Use </a:t>
            </a:r>
            <a:r>
              <a:rPr lang="en-US" sz="3200" dirty="0" smtClean="0">
                <a:latin typeface="+mj-lt"/>
              </a:rPr>
              <a:t>your action plan, data, TIC, and TFI </a:t>
            </a:r>
            <a:r>
              <a:rPr lang="en-US" sz="3200" dirty="0">
                <a:latin typeface="+mj-lt"/>
              </a:rPr>
              <a:t>to hold your team accountable (and share info with us</a:t>
            </a:r>
            <a:r>
              <a:rPr lang="en-US" sz="3200" dirty="0" smtClean="0">
                <a:latin typeface="+mj-lt"/>
              </a:rPr>
              <a:t>).</a:t>
            </a:r>
            <a:endParaRPr lang="en-US" sz="3200" dirty="0">
              <a:latin typeface="+mj-lt"/>
            </a:endParaRPr>
          </a:p>
          <a:p>
            <a:pPr marL="342900" indent="-342900">
              <a:spcBef>
                <a:spcPct val="20000"/>
              </a:spcBef>
              <a:buFontTx/>
              <a:buChar char="•"/>
            </a:pPr>
            <a:endParaRPr lang="en-US" sz="3200" dirty="0">
              <a:latin typeface="+mj-lt"/>
            </a:endParaRPr>
          </a:p>
          <a:p>
            <a:pPr marL="342900" indent="-342900">
              <a:spcBef>
                <a:spcPct val="20000"/>
              </a:spcBef>
              <a:buFontTx/>
              <a:buChar char="•"/>
            </a:pPr>
            <a:r>
              <a:rPr lang="en-US" sz="3200" dirty="0">
                <a:latin typeface="+mj-lt"/>
              </a:rPr>
              <a:t>Keep in touch with </a:t>
            </a:r>
            <a:r>
              <a:rPr lang="en-US" sz="3200" dirty="0" smtClean="0">
                <a:latin typeface="+mj-lt"/>
              </a:rPr>
              <a:t>us.</a:t>
            </a:r>
          </a:p>
          <a:p>
            <a:pPr marL="342900" indent="-342900">
              <a:spcBef>
                <a:spcPct val="20000"/>
              </a:spcBef>
              <a:buFontTx/>
              <a:buChar char="•"/>
            </a:pPr>
            <a:endParaRPr lang="en-US" sz="3200" dirty="0">
              <a:latin typeface="+mj-lt"/>
            </a:endParaRPr>
          </a:p>
          <a:p>
            <a:pPr marL="342900" indent="-342900">
              <a:spcBef>
                <a:spcPct val="20000"/>
              </a:spcBef>
              <a:buFontTx/>
              <a:buChar char="•"/>
            </a:pPr>
            <a:r>
              <a:rPr lang="en-US" sz="3200" dirty="0">
                <a:latin typeface="+mj-lt"/>
              </a:rPr>
              <a:t>Coaches</a:t>
            </a:r>
            <a:r>
              <a:rPr lang="en-US" sz="3200" dirty="0" smtClean="0">
                <a:latin typeface="+mj-lt"/>
              </a:rPr>
              <a:t> and teams will still meet next year (3 times each).</a:t>
            </a:r>
          </a:p>
          <a:p>
            <a:pPr marL="342900" indent="-342900">
              <a:spcBef>
                <a:spcPct val="20000"/>
              </a:spcBef>
              <a:buFontTx/>
              <a:buChar char="•"/>
            </a:pPr>
            <a:endParaRPr lang="en-US" sz="3200" dirty="0">
              <a:latin typeface="+mj-lt"/>
            </a:endParaRPr>
          </a:p>
          <a:p>
            <a:pPr marL="342900" indent="-342900">
              <a:spcBef>
                <a:spcPct val="20000"/>
              </a:spcBef>
              <a:buFontTx/>
              <a:buChar char="•"/>
            </a:pPr>
            <a:r>
              <a:rPr lang="en-US" sz="3200" dirty="0">
                <a:latin typeface="+mj-lt"/>
              </a:rPr>
              <a:t>Have a great</a:t>
            </a:r>
            <a:r>
              <a:rPr lang="en-US" sz="3200" dirty="0" smtClean="0">
                <a:latin typeface="+mj-lt"/>
              </a:rPr>
              <a:t> spring and summer</a:t>
            </a:r>
            <a:r>
              <a:rPr lang="en-US" sz="3200" dirty="0">
                <a:latin typeface="+mj-lt"/>
              </a:rPr>
              <a:t>!</a:t>
            </a:r>
          </a:p>
        </p:txBody>
      </p:sp>
    </p:spTree>
    <p:extLst>
      <p:ext uri="{BB962C8B-B14F-4D97-AF65-F5344CB8AC3E}">
        <p14:creationId xmlns:p14="http://schemas.microsoft.com/office/powerpoint/2010/main" val="4094986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smtClean="0">
                <a:latin typeface="+mj-lt"/>
              </a:rPr>
              <a:t>Work with partner coach for 15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Getting Ready for Next Training</a:t>
            </a:r>
            <a:endParaRPr lang="en-US" sz="4000" b="1" i="1" dirty="0">
              <a:solidFill>
                <a:srgbClr val="3366FF"/>
              </a:solidFill>
            </a:endParaRPr>
          </a:p>
        </p:txBody>
      </p:sp>
      <p:sp>
        <p:nvSpPr>
          <p:cNvPr id="139268" name="Rectangle 3"/>
          <p:cNvSpPr>
            <a:spLocks noGrp="1" noChangeArrowheads="1"/>
          </p:cNvSpPr>
          <p:nvPr>
            <p:ph idx="1"/>
          </p:nvPr>
        </p:nvSpPr>
        <p:spPr>
          <a:xfrm>
            <a:off x="2362200" y="1600200"/>
            <a:ext cx="6477000" cy="4267200"/>
          </a:xfrm>
          <a:solidFill>
            <a:srgbClr val="FFFFFF"/>
          </a:solidFill>
        </p:spPr>
        <p:txBody>
          <a:bodyPr/>
          <a:lstStyle/>
          <a:p>
            <a:pPr eaLnBrk="1" hangingPunct="1">
              <a:lnSpc>
                <a:spcPct val="90000"/>
              </a:lnSpc>
            </a:pPr>
            <a:r>
              <a:rPr lang="en-US" sz="2400" dirty="0">
                <a:latin typeface="+mj-lt"/>
              </a:rPr>
              <a:t>Review implementation guidelines and preview slides </a:t>
            </a:r>
            <a:r>
              <a:rPr lang="en-US" sz="2400" dirty="0" smtClean="0">
                <a:latin typeface="+mj-lt"/>
              </a:rPr>
              <a:t>just </a:t>
            </a:r>
            <a:r>
              <a:rPr lang="en-US" sz="2400" dirty="0">
                <a:latin typeface="+mj-lt"/>
              </a:rPr>
              <a:t>presented.</a:t>
            </a:r>
          </a:p>
          <a:p>
            <a:pPr eaLnBrk="1" hangingPunct="1">
              <a:lnSpc>
                <a:spcPct val="90000"/>
              </a:lnSpc>
            </a:pPr>
            <a:endParaRPr lang="en-US" sz="1050" dirty="0">
              <a:latin typeface="+mj-lt"/>
            </a:endParaRPr>
          </a:p>
          <a:p>
            <a:pPr eaLnBrk="1" hangingPunct="1">
              <a:lnSpc>
                <a:spcPct val="90000"/>
              </a:lnSpc>
            </a:pPr>
            <a:r>
              <a:rPr lang="en-US" sz="2400" dirty="0">
                <a:latin typeface="+mj-lt"/>
              </a:rPr>
              <a:t>Discuss above with a partner</a:t>
            </a:r>
          </a:p>
          <a:p>
            <a:pPr lvl="1" eaLnBrk="1" hangingPunct="1">
              <a:lnSpc>
                <a:spcPct val="90000"/>
              </a:lnSpc>
            </a:pPr>
            <a:r>
              <a:rPr lang="en-US" sz="2400" dirty="0">
                <a:latin typeface="+mj-lt"/>
              </a:rPr>
              <a:t>Is there content you’d like re-explained?</a:t>
            </a:r>
          </a:p>
          <a:p>
            <a:pPr lvl="1" eaLnBrk="1" hangingPunct="1">
              <a:lnSpc>
                <a:spcPct val="90000"/>
              </a:lnSpc>
            </a:pPr>
            <a:r>
              <a:rPr lang="en-US" sz="2400" dirty="0">
                <a:latin typeface="+mj-lt"/>
              </a:rPr>
              <a:t>What key questions do you have?</a:t>
            </a:r>
          </a:p>
          <a:p>
            <a:pPr lvl="1" eaLnBrk="1" hangingPunct="1">
              <a:lnSpc>
                <a:spcPct val="90000"/>
              </a:lnSpc>
            </a:pPr>
            <a:r>
              <a:rPr lang="en-US" sz="2400" dirty="0">
                <a:latin typeface="+mj-lt"/>
              </a:rPr>
              <a:t>What questions/challenges do you anticipate from your team members?</a:t>
            </a:r>
          </a:p>
          <a:p>
            <a:pPr eaLnBrk="1" hangingPunct="1">
              <a:lnSpc>
                <a:spcPct val="90000"/>
              </a:lnSpc>
            </a:pPr>
            <a:endParaRPr lang="en-US" sz="2400" dirty="0">
              <a:latin typeface="+mj-lt"/>
            </a:endParaRPr>
          </a:p>
          <a:p>
            <a:pPr eaLnBrk="1" hangingPunct="1">
              <a:lnSpc>
                <a:spcPct val="90000"/>
              </a:lnSpc>
            </a:pPr>
            <a:r>
              <a:rPr lang="en-US" sz="2400" dirty="0">
                <a:latin typeface="+mj-lt"/>
              </a:rPr>
              <a:t>Share key highlights (1 min. reports) </a:t>
            </a: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363954318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0"/>
            <a:ext cx="4114800" cy="4495800"/>
          </a:xfrm>
          <a:solidFill>
            <a:srgbClr val="008000"/>
          </a:solidFill>
        </p:spPr>
        <p:txBody>
          <a:bodyPr/>
          <a:lstStyle/>
          <a:p>
            <a:pPr algn="ctr"/>
            <a:r>
              <a:rPr lang="en-US" dirty="0" smtClean="0">
                <a:solidFill>
                  <a:schemeClr val="bg1"/>
                </a:solidFill>
              </a:rPr>
              <a:t/>
            </a:r>
            <a:br>
              <a:rPr lang="en-US" dirty="0" smtClean="0">
                <a:solidFill>
                  <a:schemeClr val="bg1"/>
                </a:solidFill>
              </a:rPr>
            </a:br>
            <a:r>
              <a:rPr lang="en-US" dirty="0" smtClean="0">
                <a:solidFill>
                  <a:schemeClr val="bg1"/>
                </a:solidFill>
              </a:rPr>
              <a:t>Basics of </a:t>
            </a:r>
            <a:r>
              <a:rPr lang="en-US" dirty="0" err="1" smtClean="0">
                <a:solidFill>
                  <a:schemeClr val="bg1"/>
                </a:solidFill>
              </a:rPr>
              <a:t>swpbis</a:t>
            </a:r>
            <a:r>
              <a:rPr lang="en-US" dirty="0" smtClean="0">
                <a:solidFill>
                  <a:schemeClr val="bg1"/>
                </a:solidFill>
              </a:rPr>
              <a:t/>
            </a:r>
            <a:br>
              <a:rPr lang="en-US" dirty="0" smtClean="0">
                <a:solidFill>
                  <a:schemeClr val="bg1"/>
                </a:solidFill>
              </a:rPr>
            </a:br>
            <a:r>
              <a:rPr lang="en-US" dirty="0" smtClean="0">
                <a:solidFill>
                  <a:schemeClr val="bg1"/>
                </a:solidFill>
              </a:rPr>
              <a:t> for coaches </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(Chapter Ii)</a:t>
            </a:r>
            <a:br>
              <a:rPr lang="en-US" dirty="0" smtClean="0">
                <a:solidFill>
                  <a:schemeClr val="bg1"/>
                </a:solidFill>
              </a:rPr>
            </a:br>
            <a:endParaRPr lang="en-US" dirty="0">
              <a:solidFill>
                <a:schemeClr val="bg1"/>
              </a:solidFill>
            </a:endParaRPr>
          </a:p>
        </p:txBody>
      </p:sp>
      <p:pic>
        <p:nvPicPr>
          <p:cNvPr id="5" name="Picture 4"/>
          <p:cNvPicPr>
            <a:picLocks noChangeAspect="1"/>
          </p:cNvPicPr>
          <p:nvPr/>
        </p:nvPicPr>
        <p:blipFill>
          <a:blip r:embed="rId2"/>
          <a:stretch>
            <a:fillRect/>
          </a:stretch>
        </p:blipFill>
        <p:spPr>
          <a:xfrm rot="20472928">
            <a:off x="675444" y="630583"/>
            <a:ext cx="4298060" cy="5596131"/>
          </a:xfrm>
          <a:prstGeom prst="rect">
            <a:avLst/>
          </a:prstGeom>
          <a:solidFill>
            <a:schemeClr val="bg1"/>
          </a:solidFill>
        </p:spPr>
      </p:pic>
      <p:pic>
        <p:nvPicPr>
          <p:cNvPr id="4" name="Picture 3"/>
          <p:cNvPicPr/>
          <p:nvPr/>
        </p:nvPicPr>
        <p:blipFill>
          <a:blip r:embed="rId3">
            <a:extLst>
              <a:ext uri="{28A0092B-C50C-407E-A947-70E740481C1C}">
                <a14:useLocalDpi xmlns:a14="http://schemas.microsoft.com/office/drawing/2010/main"/>
              </a:ext>
            </a:extLst>
          </a:blip>
          <a:srcRect/>
          <a:stretch>
            <a:fillRect/>
          </a:stretch>
        </p:blipFill>
        <p:spPr bwMode="auto">
          <a:xfrm>
            <a:off x="0" y="32657"/>
            <a:ext cx="1095375" cy="1066800"/>
          </a:xfrm>
          <a:prstGeom prst="rect">
            <a:avLst/>
          </a:prstGeom>
          <a:noFill/>
          <a:ln>
            <a:noFill/>
          </a:ln>
        </p:spPr>
      </p:pic>
    </p:spTree>
    <p:extLst>
      <p:ext uri="{BB962C8B-B14F-4D97-AF65-F5344CB8AC3E}">
        <p14:creationId xmlns:p14="http://schemas.microsoft.com/office/powerpoint/2010/main" val="215532198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prstTxWarp prst="textNoShape">
              <a:avLst/>
            </a:prstTxWarp>
          </a:bodyPr>
          <a:lstStyle/>
          <a:p>
            <a:pPr algn="ctr">
              <a:defRPr/>
            </a:pPr>
            <a:r>
              <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Review of </a:t>
            </a:r>
            <a:endParaRPr lang="en-US" sz="5700"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endParaRPr>
          </a:p>
          <a:p>
            <a:pPr algn="ctr">
              <a:defRPr/>
            </a:pPr>
            <a:r>
              <a:rPr lang="en-US" sz="5700" dirty="0" smtClean="0">
                <a:solidFill>
                  <a:srgbClr val="FFFF00"/>
                </a:solidFill>
                <a:effectLst>
                  <a:outerShdw blurRad="38100" dist="38100" dir="2700000" algn="tl">
                    <a:srgbClr val="000000"/>
                  </a:outerShdw>
                </a:effectLst>
                <a:latin typeface="+mj-lt"/>
                <a:ea typeface="Britannic Bold" pitchFamily="-108" charset="0"/>
                <a:cs typeface="Britannic Bold" pitchFamily="-108" charset="0"/>
              </a:rPr>
              <a:t>Coaching SWPBIS</a:t>
            </a:r>
            <a:endPar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endParaRPr>
          </a:p>
        </p:txBody>
      </p:sp>
      <p:pic>
        <p:nvPicPr>
          <p:cNvPr id="3" name="Picture 2"/>
          <p:cNvPicPr/>
          <p:nvPr/>
        </p:nvPicPr>
        <p:blipFill>
          <a:blip r:embed="rId2">
            <a:extLst>
              <a:ext uri="{28A0092B-C50C-407E-A947-70E740481C1C}">
                <a14:useLocalDpi xmlns:a14="http://schemas.microsoft.com/office/drawing/2010/main"/>
              </a:ext>
            </a:extLst>
          </a:blip>
          <a:srcRect/>
          <a:stretch>
            <a:fillRect/>
          </a:stretch>
        </p:blipFill>
        <p:spPr bwMode="auto">
          <a:xfrm>
            <a:off x="7772400" y="4800600"/>
            <a:ext cx="1092200" cy="1092200"/>
          </a:xfrm>
          <a:prstGeom prst="rect">
            <a:avLst/>
          </a:prstGeom>
          <a:noFill/>
          <a:ln>
            <a:noFill/>
          </a:ln>
        </p:spPr>
      </p:pic>
    </p:spTree>
    <p:extLst>
      <p:ext uri="{BB962C8B-B14F-4D97-AF65-F5344CB8AC3E}">
        <p14:creationId xmlns:p14="http://schemas.microsoft.com/office/powerpoint/2010/main" val="1543699114"/>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04800"/>
            <a:ext cx="7772400" cy="914400"/>
          </a:xfrm>
          <a:ln w="57150" cap="flat" cmpd="sng" algn="ctr">
            <a:solidFill>
              <a:srgbClr val="008000"/>
            </a:solidFill>
            <a:prstDash val="solid"/>
            <a:miter lim="800000"/>
            <a:headEnd type="none" w="med" len="med"/>
            <a:tailEnd type="none" w="med" len="med"/>
          </a:ln>
        </p:spPr>
        <p:txBody>
          <a:bodyPr/>
          <a:lstStyle/>
          <a:p>
            <a:pPr eaLnBrk="1" hangingPunct="1"/>
            <a:r>
              <a:rPr lang="en-US" sz="4000" b="1" dirty="0" smtClean="0">
                <a:latin typeface="+mj-lt"/>
                <a:ea typeface="ＭＳ Ｐゴシック" pitchFamily="-108" charset="-128"/>
                <a:cs typeface="ＭＳ Ｐゴシック" pitchFamily="-108" charset="-128"/>
              </a:rPr>
              <a:t>Main Coaching Objectives</a:t>
            </a:r>
            <a:endParaRPr lang="en-US" sz="4000" b="1" dirty="0">
              <a:latin typeface="+mj-lt"/>
              <a:ea typeface="ＭＳ Ｐゴシック" pitchFamily="-108" charset="-128"/>
              <a:cs typeface="ＭＳ Ｐゴシック" pitchFamily="-108" charset="-128"/>
            </a:endParaRPr>
          </a:p>
        </p:txBody>
      </p:sp>
      <p:sp>
        <p:nvSpPr>
          <p:cNvPr id="24579" name="Rectangle 3"/>
          <p:cNvSpPr>
            <a:spLocks noGrp="1" noChangeArrowheads="1"/>
          </p:cNvSpPr>
          <p:nvPr>
            <p:ph idx="1"/>
          </p:nvPr>
        </p:nvSpPr>
        <p:spPr>
          <a:xfrm>
            <a:off x="685800" y="1371600"/>
            <a:ext cx="7772400" cy="4800600"/>
          </a:xfrm>
        </p:spPr>
        <p:txBody>
          <a:bodyPr/>
          <a:lstStyle/>
          <a:p>
            <a:pPr marL="0" indent="0" eaLnBrk="1" hangingPunct="1">
              <a:buFontTx/>
              <a:buNone/>
            </a:pPr>
            <a:r>
              <a:rPr lang="en-US" sz="2800" dirty="0"/>
              <a:t>By the end of today’s meeting, you will be able to…</a:t>
            </a:r>
          </a:p>
          <a:p>
            <a:pPr marL="0" indent="0" eaLnBrk="1" hangingPunct="1"/>
            <a:endParaRPr lang="en-US" sz="1200" dirty="0"/>
          </a:p>
          <a:p>
            <a:pPr lvl="1" eaLnBrk="1" hangingPunct="1"/>
            <a:r>
              <a:rPr lang="en-US" sz="2400" b="1" dirty="0"/>
              <a:t>…Describe</a:t>
            </a:r>
            <a:r>
              <a:rPr lang="en-US" sz="2400" dirty="0"/>
              <a:t> your role as a coach.</a:t>
            </a:r>
          </a:p>
          <a:p>
            <a:pPr lvl="1" eaLnBrk="1" hangingPunct="1"/>
            <a:endParaRPr lang="en-US" sz="1200" b="1" dirty="0"/>
          </a:p>
          <a:p>
            <a:pPr lvl="1" eaLnBrk="1" hangingPunct="1"/>
            <a:r>
              <a:rPr lang="en-US" sz="2400" b="1" dirty="0"/>
              <a:t>…Articulate</a:t>
            </a:r>
            <a:r>
              <a:rPr lang="en-US" sz="2400" dirty="0"/>
              <a:t> the basic elements of SWPBS.</a:t>
            </a:r>
          </a:p>
          <a:p>
            <a:pPr lvl="1" eaLnBrk="1" hangingPunct="1"/>
            <a:endParaRPr lang="en-US" sz="1200" b="1" dirty="0"/>
          </a:p>
          <a:p>
            <a:pPr lvl="1" eaLnBrk="1" hangingPunct="1"/>
            <a:r>
              <a:rPr lang="en-US" sz="2400" b="1" dirty="0"/>
              <a:t>…Identify</a:t>
            </a:r>
            <a:r>
              <a:rPr lang="en-US" sz="2400" dirty="0"/>
              <a:t> resources for SWPBS.</a:t>
            </a:r>
          </a:p>
          <a:p>
            <a:pPr lvl="1" eaLnBrk="1" hangingPunct="1"/>
            <a:endParaRPr lang="en-US" sz="1200" b="1" dirty="0"/>
          </a:p>
          <a:p>
            <a:pPr lvl="1" eaLnBrk="1" hangingPunct="1"/>
            <a:r>
              <a:rPr lang="en-US" sz="2400" b="1" dirty="0"/>
              <a:t>…Problem solve </a:t>
            </a:r>
            <a:r>
              <a:rPr lang="en-US" sz="2400" dirty="0"/>
              <a:t>roadblocks in coaching</a:t>
            </a:r>
          </a:p>
          <a:p>
            <a:pPr lvl="1" eaLnBrk="1" hangingPunct="1"/>
            <a:endParaRPr lang="en-US" sz="1200" b="1" dirty="0"/>
          </a:p>
          <a:p>
            <a:pPr lvl="1" eaLnBrk="1" hangingPunct="1"/>
            <a:r>
              <a:rPr lang="en-US" sz="2400" b="1" dirty="0"/>
              <a:t>…Facilitate</a:t>
            </a:r>
            <a:r>
              <a:rPr lang="en-US" sz="2400" dirty="0"/>
              <a:t> your team’s activities at the next SWPBS team training.</a:t>
            </a:r>
            <a:endParaRPr lang="en-US" sz="1100" dirty="0"/>
          </a:p>
        </p:txBody>
      </p:sp>
      <p:pic>
        <p:nvPicPr>
          <p:cNvPr id="6" name="Picture 5"/>
          <p:cNvPicPr>
            <a:picLocks noChangeAspect="1"/>
          </p:cNvPicPr>
          <p:nvPr/>
        </p:nvPicPr>
        <p:blipFill>
          <a:blip r:embed="rId3"/>
          <a:stretch>
            <a:fillRect/>
          </a:stretch>
        </p:blipFill>
        <p:spPr>
          <a:xfrm>
            <a:off x="8077200" y="685800"/>
            <a:ext cx="1066800" cy="1066800"/>
          </a:xfrm>
          <a:prstGeom prst="rect">
            <a:avLst/>
          </a:prstGeom>
        </p:spPr>
      </p:pic>
      <p:pic>
        <p:nvPicPr>
          <p:cNvPr id="5" name="Picture 4"/>
          <p:cNvPicPr/>
          <p:nvPr/>
        </p:nvPicPr>
        <p:blipFill>
          <a:blip r:embed="rId4">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4161392362"/>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grpSp>
        <p:nvGrpSpPr>
          <p:cNvPr id="9" name="Group 8"/>
          <p:cNvGrpSpPr/>
          <p:nvPr/>
        </p:nvGrpSpPr>
        <p:grpSpPr>
          <a:xfrm>
            <a:off x="25531" y="5105400"/>
            <a:ext cx="1346069" cy="1752600"/>
            <a:chOff x="-76201" y="5105400"/>
            <a:chExt cx="1346069" cy="1752600"/>
          </a:xfrm>
        </p:grpSpPr>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1" y="5105400"/>
              <a:ext cx="1346069" cy="1752600"/>
            </a:xfrm>
            <a:prstGeom prst="rect">
              <a:avLst/>
            </a:prstGeom>
            <a:solidFill>
              <a:schemeClr val="bg1"/>
            </a:solidFill>
          </p:spPr>
        </p:pic>
        <p:sp>
          <p:nvSpPr>
            <p:cNvPr id="12" name="TextBox 11"/>
            <p:cNvSpPr txBox="1">
              <a:spLocks noChangeArrowheads="1"/>
            </p:cNvSpPr>
            <p:nvPr/>
          </p:nvSpPr>
          <p:spPr bwMode="auto">
            <a:xfrm>
              <a:off x="299124" y="6172200"/>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I.A.ii</a:t>
              </a:r>
              <a:endParaRPr lang="en-US" sz="2000" b="1" dirty="0">
                <a:solidFill>
                  <a:srgbClr val="000000"/>
                </a:solidFill>
                <a:latin typeface="+mj-lt"/>
              </a:endParaRPr>
            </a:p>
          </p:txBody>
        </p:sp>
      </p:grpSp>
      <p:sp>
        <p:nvSpPr>
          <p:cNvPr id="18434" name="Rectangle 2"/>
          <p:cNvSpPr>
            <a:spLocks noGrp="1" noChangeArrowheads="1"/>
          </p:cNvSpPr>
          <p:nvPr>
            <p:ph type="title"/>
          </p:nvPr>
        </p:nvSpPr>
        <p:spPr>
          <a:xfrm>
            <a:off x="228600" y="152400"/>
            <a:ext cx="8763000" cy="914400"/>
          </a:xfrm>
          <a:solidFill>
            <a:srgbClr val="008000"/>
          </a:solidFill>
        </p:spPr>
        <p:txBody>
          <a:bodyPr/>
          <a:lstStyle/>
          <a:p>
            <a:pPr eaLnBrk="1" hangingPunct="1"/>
            <a:r>
              <a:rPr lang="en-US" dirty="0">
                <a:solidFill>
                  <a:srgbClr val="FFFFFF"/>
                </a:solidFill>
              </a:rPr>
              <a:t>What roles do coaches play?</a:t>
            </a:r>
          </a:p>
        </p:txBody>
      </p:sp>
      <p:sp>
        <p:nvSpPr>
          <p:cNvPr id="18435" name="Rectangle 13"/>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en-US"/>
          </a:p>
        </p:txBody>
      </p:sp>
      <p:graphicFrame>
        <p:nvGraphicFramePr>
          <p:cNvPr id="7" name="Diagram 6"/>
          <p:cNvGraphicFramePr/>
          <p:nvPr/>
        </p:nvGraphicFramePr>
        <p:xfrm>
          <a:off x="0" y="1066800"/>
          <a:ext cx="9144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37" name="TextBox 7"/>
          <p:cNvSpPr txBox="1">
            <a:spLocks noChangeArrowheads="1"/>
          </p:cNvSpPr>
          <p:nvPr/>
        </p:nvSpPr>
        <p:spPr bwMode="auto">
          <a:xfrm>
            <a:off x="1600200" y="2743200"/>
            <a:ext cx="2590800" cy="338554"/>
          </a:xfrm>
          <a:prstGeom prst="rect">
            <a:avLst/>
          </a:prstGeom>
          <a:noFill/>
          <a:ln w="9525">
            <a:noFill/>
            <a:miter lim="800000"/>
            <a:headEnd/>
            <a:tailEnd/>
          </a:ln>
        </p:spPr>
        <p:txBody>
          <a:bodyPr>
            <a:prstTxWarp prst="textNoShape">
              <a:avLst/>
            </a:prstTxWarp>
            <a:spAutoFit/>
          </a:bodyPr>
          <a:lstStyle/>
          <a:p>
            <a:endParaRPr lang="en-US" sz="1600"/>
          </a:p>
        </p:txBody>
      </p:sp>
      <p:sp>
        <p:nvSpPr>
          <p:cNvPr id="37906" name="Text Box 18"/>
          <p:cNvSpPr txBox="1">
            <a:spLocks noChangeArrowheads="1"/>
          </p:cNvSpPr>
          <p:nvPr/>
        </p:nvSpPr>
        <p:spPr bwMode="auto">
          <a:xfrm>
            <a:off x="304800" y="3733800"/>
            <a:ext cx="2209800" cy="1395413"/>
          </a:xfrm>
          <a:prstGeom prst="rect">
            <a:avLst/>
          </a:prstGeom>
          <a:solidFill>
            <a:srgbClr val="FFFFFF"/>
          </a:solidFill>
          <a:ln w="9525">
            <a:solidFill>
              <a:srgbClr val="1F497D"/>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Share advanced content with team </a:t>
            </a:r>
            <a:endParaRPr lang="en-US" dirty="0"/>
          </a:p>
          <a:p>
            <a:pPr marL="109538" lvl="1" indent="-109538" algn="l">
              <a:buFont typeface="Symbol" pitchFamily="-1" charset="2"/>
              <a:buChar char="·"/>
            </a:pPr>
            <a:r>
              <a:rPr lang="en-US" dirty="0">
                <a:latin typeface="Calibri" pitchFamily="34" charset="0"/>
              </a:rPr>
              <a:t>Share information at faculty meetings</a:t>
            </a:r>
            <a:endParaRPr lang="en-US" dirty="0"/>
          </a:p>
        </p:txBody>
      </p:sp>
      <p:sp>
        <p:nvSpPr>
          <p:cNvPr id="37907" name="Text Box 19"/>
          <p:cNvSpPr txBox="1">
            <a:spLocks noChangeArrowheads="1"/>
          </p:cNvSpPr>
          <p:nvPr/>
        </p:nvSpPr>
        <p:spPr bwMode="auto">
          <a:xfrm>
            <a:off x="6705600" y="3581400"/>
            <a:ext cx="2178050" cy="1547813"/>
          </a:xfrm>
          <a:prstGeom prst="rect">
            <a:avLst/>
          </a:prstGeom>
          <a:solidFill>
            <a:srgbClr val="FFFFFF"/>
          </a:solidFill>
          <a:ln w="9525">
            <a:solidFill>
              <a:srgbClr val="808080"/>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Local PBS expert</a:t>
            </a:r>
            <a:endParaRPr lang="en-US" dirty="0"/>
          </a:p>
          <a:p>
            <a:pPr marL="109538" indent="-109538" algn="l">
              <a:buFont typeface="Symbol" pitchFamily="-1" charset="2"/>
              <a:buChar char="·"/>
            </a:pPr>
            <a:r>
              <a:rPr lang="en-US" dirty="0">
                <a:latin typeface="Calibri" pitchFamily="34" charset="0"/>
              </a:rPr>
              <a:t>Positive “nag”</a:t>
            </a:r>
            <a:endParaRPr lang="en-US" dirty="0"/>
          </a:p>
          <a:p>
            <a:pPr indent="-109538" algn="l">
              <a:buFont typeface="Symbol" pitchFamily="-1" charset="2"/>
              <a:buChar char="·"/>
            </a:pPr>
            <a:r>
              <a:rPr lang="en-US" dirty="0">
                <a:latin typeface="Calibri" pitchFamily="34" charset="0"/>
              </a:rPr>
              <a:t>Link to resources </a:t>
            </a:r>
            <a:r>
              <a:rPr lang="en-US" dirty="0" smtClean="0">
                <a:latin typeface="Calibri" pitchFamily="34" charset="0"/>
              </a:rPr>
              <a:t>(e.g., nepbis.org, www.pbis.org</a:t>
            </a:r>
            <a:r>
              <a:rPr lang="en-US" dirty="0">
                <a:latin typeface="Calibri" pitchFamily="34" charset="0"/>
              </a:rPr>
              <a:t>)</a:t>
            </a:r>
            <a:endParaRPr lang="en-US" dirty="0"/>
          </a:p>
        </p:txBody>
      </p:sp>
      <p:sp>
        <p:nvSpPr>
          <p:cNvPr id="11" name="Text Box 18"/>
          <p:cNvSpPr txBox="1">
            <a:spLocks noChangeArrowheads="1"/>
          </p:cNvSpPr>
          <p:nvPr/>
        </p:nvSpPr>
        <p:spPr bwMode="auto">
          <a:xfrm>
            <a:off x="5410200" y="1219200"/>
            <a:ext cx="2209800" cy="1395413"/>
          </a:xfrm>
          <a:prstGeom prst="rect">
            <a:avLst/>
          </a:prstGeom>
          <a:solidFill>
            <a:srgbClr val="FFFFFF"/>
          </a:solidFill>
          <a:ln w="9525">
            <a:solidFill>
              <a:srgbClr val="1F497D"/>
            </a:solidFill>
            <a:miter lim="800000"/>
            <a:headEnd/>
            <a:tailEnd/>
          </a:ln>
        </p:spPr>
        <p:txBody>
          <a:bodyPr>
            <a:prstTxWarp prst="textNoShape">
              <a:avLst/>
            </a:prstTxWarp>
          </a:bodyPr>
          <a:lstStyle/>
          <a:p>
            <a:pPr marL="109538" lvl="1" indent="-109538" algn="l">
              <a:buFont typeface="Symbol" pitchFamily="-1" charset="2"/>
              <a:buChar char="·"/>
            </a:pPr>
            <a:r>
              <a:rPr lang="en-US" dirty="0">
                <a:latin typeface="Calibri" pitchFamily="34" charset="0"/>
              </a:rPr>
              <a:t>Team meetings</a:t>
            </a:r>
          </a:p>
          <a:p>
            <a:pPr marL="109538" lvl="1" indent="-109538" algn="l">
              <a:buFont typeface="Symbol" pitchFamily="-1" charset="2"/>
              <a:buChar char="·"/>
            </a:pPr>
            <a:r>
              <a:rPr lang="en-US" dirty="0">
                <a:latin typeface="Calibri" pitchFamily="34" charset="0"/>
              </a:rPr>
              <a:t>Activities at training events</a:t>
            </a:r>
          </a:p>
          <a:p>
            <a:pPr marL="109538" lvl="1" indent="-109538" algn="l">
              <a:buFont typeface="Symbol" pitchFamily="-1" charset="2"/>
              <a:buChar char="·"/>
            </a:pPr>
            <a:r>
              <a:rPr lang="en-US" dirty="0">
                <a:latin typeface="Calibri" pitchFamily="34" charset="0"/>
              </a:rPr>
              <a:t>Implementation</a:t>
            </a:r>
            <a:endParaRPr lang="en-US" dirty="0"/>
          </a:p>
        </p:txBody>
      </p:sp>
      <p:pic>
        <p:nvPicPr>
          <p:cNvPr id="13" name="Picture 12"/>
          <p:cNvPicPr/>
          <p:nvPr/>
        </p:nvPicPr>
        <p:blipFill>
          <a:blip r:embed="rId8">
            <a:extLst>
              <a:ext uri="{28A0092B-C50C-407E-A947-70E740481C1C}">
                <a14:useLocalDpi xmlns:a14="http://schemas.microsoft.com/office/drawing/2010/main"/>
              </a:ext>
            </a:extLst>
          </a:blip>
          <a:srcRect/>
          <a:stretch>
            <a:fillRect/>
          </a:stretch>
        </p:blipFill>
        <p:spPr bwMode="auto">
          <a:xfrm>
            <a:off x="-28576" y="533400"/>
            <a:ext cx="1095375" cy="1066800"/>
          </a:xfrm>
          <a:prstGeom prst="rect">
            <a:avLst/>
          </a:prstGeom>
          <a:noFill/>
          <a:ln>
            <a:noFill/>
          </a:ln>
        </p:spPr>
      </p:pic>
    </p:spTree>
    <p:extLst>
      <p:ext uri="{BB962C8B-B14F-4D97-AF65-F5344CB8AC3E}">
        <p14:creationId xmlns:p14="http://schemas.microsoft.com/office/powerpoint/2010/main" val="370613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906"/>
                                        </p:tgtEl>
                                        <p:attrNameLst>
                                          <p:attrName>style.visibility</p:attrName>
                                        </p:attrNameLst>
                                      </p:cBhvr>
                                      <p:to>
                                        <p:strVal val="visible"/>
                                      </p:to>
                                    </p:set>
                                    <p:animEffect transition="in" filter="dissolve">
                                      <p:cBhvr>
                                        <p:cTn id="12" dur="500"/>
                                        <p:tgtEl>
                                          <p:spTgt spid="3790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907"/>
                                        </p:tgtEl>
                                        <p:attrNameLst>
                                          <p:attrName>style.visibility</p:attrName>
                                        </p:attrNameLst>
                                      </p:cBhvr>
                                      <p:to>
                                        <p:strVal val="visible"/>
                                      </p:to>
                                    </p:set>
                                    <p:animEffect transition="in" filter="dissolve">
                                      <p:cBhvr>
                                        <p:cTn id="17" dur="500"/>
                                        <p:tgtEl>
                                          <p:spTgt spid="37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animBg="1"/>
      <p:bldP spid="37907" grpId="0" animBg="1"/>
      <p:bldP spid="11"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r>
              <a:rPr lang="en-US" sz="8000" dirty="0" smtClean="0">
                <a:ea typeface="Britannic Bold" pitchFamily="-108" charset="0"/>
                <a:cs typeface="Britannic Bold" pitchFamily="-108" charset="0"/>
              </a:rPr>
              <a:t>Consider Tattoos!</a:t>
            </a:r>
          </a:p>
        </p:txBody>
      </p:sp>
      <p:grpSp>
        <p:nvGrpSpPr>
          <p:cNvPr id="2" name="Group 3"/>
          <p:cNvGrpSpPr>
            <a:grpSpLocks/>
          </p:cNvGrpSpPr>
          <p:nvPr/>
        </p:nvGrpSpPr>
        <p:grpSpPr bwMode="auto">
          <a:xfrm>
            <a:off x="0" y="2438400"/>
            <a:ext cx="3221038" cy="2444750"/>
            <a:chOff x="3822" y="128"/>
            <a:chExt cx="1850" cy="1540"/>
          </a:xfrm>
        </p:grpSpPr>
        <p:sp>
          <p:nvSpPr>
            <p:cNvPr id="227361" name="Oval 4"/>
            <p:cNvSpPr>
              <a:spLocks noChangeArrowheads="1"/>
            </p:cNvSpPr>
            <p:nvPr/>
          </p:nvSpPr>
          <p:spPr bwMode="auto">
            <a:xfrm>
              <a:off x="4321" y="322"/>
              <a:ext cx="957" cy="1058"/>
            </a:xfrm>
            <a:prstGeom prst="ellipse">
              <a:avLst/>
            </a:prstGeom>
            <a:solidFill>
              <a:schemeClr val="bg1">
                <a:alpha val="50195"/>
              </a:schemeClr>
            </a:solidFill>
            <a:ln w="63500">
              <a:solidFill>
                <a:srgbClr val="333399"/>
              </a:solidFill>
              <a:round/>
              <a:headEnd/>
              <a:tailEnd/>
            </a:ln>
          </p:spPr>
          <p:txBody>
            <a:bodyPr wrap="none" anchor="ctr">
              <a:prstTxWarp prst="textNoShape">
                <a:avLst/>
              </a:prstTxWarp>
            </a:bodyPr>
            <a:lstStyle/>
            <a:p>
              <a:endParaRPr lang="en-US" sz="1800">
                <a:latin typeface="+mj-lt"/>
              </a:endParaRPr>
            </a:p>
          </p:txBody>
        </p:sp>
        <p:sp>
          <p:nvSpPr>
            <p:cNvPr id="227362" name="Oval 5"/>
            <p:cNvSpPr>
              <a:spLocks noChangeArrowheads="1"/>
            </p:cNvSpPr>
            <p:nvPr/>
          </p:nvSpPr>
          <p:spPr bwMode="auto">
            <a:xfrm>
              <a:off x="4526" y="772"/>
              <a:ext cx="530" cy="519"/>
            </a:xfrm>
            <a:prstGeom prst="ellipse">
              <a:avLst/>
            </a:prstGeom>
            <a:noFill/>
            <a:ln w="63500">
              <a:solidFill>
                <a:srgbClr val="99CC00"/>
              </a:solidFill>
              <a:round/>
              <a:headEnd/>
              <a:tailEnd/>
            </a:ln>
          </p:spPr>
          <p:txBody>
            <a:bodyPr wrap="none" anchor="ctr">
              <a:prstTxWarp prst="textNoShape">
                <a:avLst/>
              </a:prstTxWarp>
            </a:bodyPr>
            <a:lstStyle/>
            <a:p>
              <a:pPr algn="ctr" eaLnBrk="0" hangingPunct="0"/>
              <a:endParaRPr lang="en-US" sz="800">
                <a:latin typeface="+mj-lt"/>
                <a:ea typeface="Arial" pitchFamily="-1" charset="0"/>
                <a:cs typeface="Arial" pitchFamily="-1" charset="0"/>
              </a:endParaRPr>
            </a:p>
          </p:txBody>
        </p:sp>
        <p:sp>
          <p:nvSpPr>
            <p:cNvPr id="227363" name="Oval 6"/>
            <p:cNvSpPr>
              <a:spLocks noChangeArrowheads="1"/>
            </p:cNvSpPr>
            <p:nvPr/>
          </p:nvSpPr>
          <p:spPr bwMode="auto">
            <a:xfrm>
              <a:off x="4680" y="504"/>
              <a:ext cx="513" cy="519"/>
            </a:xfrm>
            <a:prstGeom prst="ellipse">
              <a:avLst/>
            </a:prstGeom>
            <a:noFill/>
            <a:ln w="63500">
              <a:solidFill>
                <a:srgbClr val="FF99CC"/>
              </a:solidFill>
              <a:round/>
              <a:headEnd/>
              <a:tailEnd/>
            </a:ln>
          </p:spPr>
          <p:txBody>
            <a:bodyPr wrap="none" anchor="ctr">
              <a:prstTxWarp prst="textNoShape">
                <a:avLst/>
              </a:prstTxWarp>
            </a:bodyPr>
            <a:lstStyle/>
            <a:p>
              <a:endParaRPr lang="en-US" sz="1800">
                <a:latin typeface="+mj-lt"/>
              </a:endParaRPr>
            </a:p>
          </p:txBody>
        </p:sp>
        <p:sp>
          <p:nvSpPr>
            <p:cNvPr id="227364" name="Oval 7"/>
            <p:cNvSpPr>
              <a:spLocks noChangeArrowheads="1"/>
            </p:cNvSpPr>
            <p:nvPr/>
          </p:nvSpPr>
          <p:spPr bwMode="auto">
            <a:xfrm>
              <a:off x="4390" y="504"/>
              <a:ext cx="495" cy="519"/>
            </a:xfrm>
            <a:prstGeom prst="ellipse">
              <a:avLst/>
            </a:prstGeom>
            <a:noFill/>
            <a:ln w="63500">
              <a:solidFill>
                <a:srgbClr val="00FFCC"/>
              </a:solidFill>
              <a:round/>
              <a:headEnd/>
              <a:tailEnd/>
            </a:ln>
          </p:spPr>
          <p:txBody>
            <a:bodyPr wrap="none" anchor="ctr">
              <a:prstTxWarp prst="textNoShape">
                <a:avLst/>
              </a:prstTxWarp>
            </a:bodyPr>
            <a:lstStyle/>
            <a:p>
              <a:endParaRPr lang="en-US" sz="1800">
                <a:latin typeface="+mj-lt"/>
              </a:endParaRPr>
            </a:p>
          </p:txBody>
        </p:sp>
        <p:sp>
          <p:nvSpPr>
            <p:cNvPr id="227365" name="Text Box 8"/>
            <p:cNvSpPr txBox="1">
              <a:spLocks noChangeArrowheads="1"/>
            </p:cNvSpPr>
            <p:nvPr/>
          </p:nvSpPr>
          <p:spPr bwMode="auto">
            <a:xfrm rot="18341135">
              <a:off x="4382" y="625"/>
              <a:ext cx="383" cy="124"/>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SYSTEMS</a:t>
              </a:r>
            </a:p>
          </p:txBody>
        </p:sp>
        <p:sp>
          <p:nvSpPr>
            <p:cNvPr id="227366" name="Text Box 9"/>
            <p:cNvSpPr txBox="1">
              <a:spLocks noChangeArrowheads="1"/>
            </p:cNvSpPr>
            <p:nvPr/>
          </p:nvSpPr>
          <p:spPr bwMode="auto">
            <a:xfrm>
              <a:off x="4560" y="1056"/>
              <a:ext cx="393" cy="136"/>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PRACTICES</a:t>
              </a:r>
            </a:p>
          </p:txBody>
        </p:sp>
        <p:sp>
          <p:nvSpPr>
            <p:cNvPr id="227367" name="Text Box 10"/>
            <p:cNvSpPr txBox="1">
              <a:spLocks noChangeArrowheads="1"/>
            </p:cNvSpPr>
            <p:nvPr/>
          </p:nvSpPr>
          <p:spPr bwMode="auto">
            <a:xfrm rot="2905354">
              <a:off x="4887" y="608"/>
              <a:ext cx="262" cy="124"/>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DATA</a:t>
              </a:r>
            </a:p>
          </p:txBody>
        </p:sp>
        <p:sp>
          <p:nvSpPr>
            <p:cNvPr id="227368" name="Text Box 11"/>
            <p:cNvSpPr txBox="1">
              <a:spLocks noChangeArrowheads="1"/>
            </p:cNvSpPr>
            <p:nvPr/>
          </p:nvSpPr>
          <p:spPr bwMode="auto">
            <a:xfrm>
              <a:off x="3822" y="737"/>
              <a:ext cx="475"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Staff Behavior</a:t>
              </a:r>
            </a:p>
          </p:txBody>
        </p:sp>
        <p:sp>
          <p:nvSpPr>
            <p:cNvPr id="227369" name="Text Box 12"/>
            <p:cNvSpPr txBox="1">
              <a:spLocks noChangeArrowheads="1"/>
            </p:cNvSpPr>
            <p:nvPr/>
          </p:nvSpPr>
          <p:spPr bwMode="auto">
            <a:xfrm>
              <a:off x="4513" y="1456"/>
              <a:ext cx="557"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Student Behavior</a:t>
              </a:r>
            </a:p>
          </p:txBody>
        </p:sp>
        <p:sp>
          <p:nvSpPr>
            <p:cNvPr id="227370" name="Text Box 13"/>
            <p:cNvSpPr txBox="1">
              <a:spLocks noChangeArrowheads="1"/>
            </p:cNvSpPr>
            <p:nvPr/>
          </p:nvSpPr>
          <p:spPr bwMode="auto">
            <a:xfrm>
              <a:off x="4560" y="384"/>
              <a:ext cx="393" cy="136"/>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OUTCOMES</a:t>
              </a:r>
            </a:p>
          </p:txBody>
        </p:sp>
        <p:sp>
          <p:nvSpPr>
            <p:cNvPr id="227371" name="Text Box 14"/>
            <p:cNvSpPr txBox="1">
              <a:spLocks noChangeArrowheads="1"/>
            </p:cNvSpPr>
            <p:nvPr/>
          </p:nvSpPr>
          <p:spPr bwMode="auto">
            <a:xfrm>
              <a:off x="4332" y="128"/>
              <a:ext cx="972"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 Social Competence &amp;</a:t>
              </a:r>
            </a:p>
            <a:p>
              <a:pPr algn="ctr" eaLnBrk="0" hangingPunct="0"/>
              <a:r>
                <a:rPr lang="en-US" sz="800">
                  <a:latin typeface="+mj-lt"/>
                  <a:ea typeface="Arial" pitchFamily="-1" charset="0"/>
                  <a:cs typeface="Arial" pitchFamily="-1" charset="0"/>
                </a:rPr>
                <a:t>Academic Achievement</a:t>
              </a:r>
            </a:p>
          </p:txBody>
        </p:sp>
        <p:sp>
          <p:nvSpPr>
            <p:cNvPr id="227372" name="Text Box 15"/>
            <p:cNvSpPr txBox="1">
              <a:spLocks noChangeArrowheads="1"/>
            </p:cNvSpPr>
            <p:nvPr/>
          </p:nvSpPr>
          <p:spPr bwMode="auto">
            <a:xfrm>
              <a:off x="5282" y="683"/>
              <a:ext cx="390" cy="289"/>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Decision</a:t>
              </a:r>
            </a:p>
            <a:p>
              <a:pPr algn="ctr" eaLnBrk="0" hangingPunct="0"/>
              <a:r>
                <a:rPr lang="en-US" sz="800">
                  <a:latin typeface="+mj-lt"/>
                  <a:ea typeface="Arial" pitchFamily="-1" charset="0"/>
                  <a:cs typeface="Arial" pitchFamily="-1" charset="0"/>
                </a:rPr>
                <a:t>Making</a:t>
              </a:r>
            </a:p>
          </p:txBody>
        </p:sp>
      </p:grpSp>
      <p:sp>
        <p:nvSpPr>
          <p:cNvPr id="129040" name="Rectangle 16"/>
          <p:cNvSpPr>
            <a:spLocks noChangeArrowheads="1"/>
          </p:cNvSpPr>
          <p:nvPr/>
        </p:nvSpPr>
        <p:spPr bwMode="auto">
          <a:xfrm>
            <a:off x="838200" y="1524000"/>
            <a:ext cx="1706563" cy="762000"/>
          </a:xfrm>
          <a:prstGeom prst="rect">
            <a:avLst/>
          </a:prstGeom>
          <a:solidFill>
            <a:srgbClr val="008000"/>
          </a:solidFill>
          <a:ln w="9525">
            <a:solidFill>
              <a:schemeClr val="tx1"/>
            </a:solidFill>
            <a:miter lim="800000"/>
            <a:headEnd/>
            <a:tailEnd/>
          </a:ln>
        </p:spPr>
        <p:txBody>
          <a:bodyPr anchor="ctr">
            <a:prstTxWarp prst="textNoShape">
              <a:avLst/>
            </a:prstTxWarp>
          </a:bodyPr>
          <a:lstStyle/>
          <a:p>
            <a:pPr algn="ctr"/>
            <a:r>
              <a:rPr lang="en-US" sz="2000" dirty="0">
                <a:solidFill>
                  <a:srgbClr val="FFFFFF"/>
                </a:solidFill>
                <a:latin typeface="+mj-lt"/>
              </a:rPr>
              <a:t>4 </a:t>
            </a:r>
            <a:r>
              <a:rPr lang="en-US" sz="2000" dirty="0" smtClean="0">
                <a:solidFill>
                  <a:srgbClr val="FFFFFF"/>
                </a:solidFill>
                <a:latin typeface="+mj-lt"/>
              </a:rPr>
              <a:t>PBIS </a:t>
            </a:r>
            <a:r>
              <a:rPr lang="en-US" sz="2000" dirty="0">
                <a:solidFill>
                  <a:srgbClr val="FFFFFF"/>
                </a:solidFill>
                <a:latin typeface="+mj-lt"/>
              </a:rPr>
              <a:t>Elements</a:t>
            </a:r>
          </a:p>
        </p:txBody>
      </p:sp>
      <p:sp>
        <p:nvSpPr>
          <p:cNvPr id="129041" name="Rectangle 17"/>
          <p:cNvSpPr>
            <a:spLocks noChangeArrowheads="1"/>
          </p:cNvSpPr>
          <p:nvPr/>
        </p:nvSpPr>
        <p:spPr bwMode="auto">
          <a:xfrm>
            <a:off x="6705600" y="1524000"/>
            <a:ext cx="1706563" cy="762000"/>
          </a:xfrm>
          <a:prstGeom prst="rect">
            <a:avLst/>
          </a:prstGeom>
          <a:solidFill>
            <a:srgbClr val="008000"/>
          </a:solidFill>
          <a:ln w="9525">
            <a:solidFill>
              <a:schemeClr val="tx1"/>
            </a:solidFill>
            <a:miter lim="800000"/>
            <a:headEnd/>
            <a:tailEnd/>
          </a:ln>
        </p:spPr>
        <p:txBody>
          <a:bodyPr anchor="ctr">
            <a:prstTxWarp prst="textNoShape">
              <a:avLst/>
            </a:prstTxWarp>
          </a:bodyPr>
          <a:lstStyle/>
          <a:p>
            <a:pPr algn="ctr"/>
            <a:r>
              <a:rPr lang="en-US" sz="2000">
                <a:solidFill>
                  <a:srgbClr val="FFFFFF"/>
                </a:solidFill>
                <a:latin typeface="+mj-lt"/>
              </a:rPr>
              <a:t>School Systems</a:t>
            </a:r>
          </a:p>
        </p:txBody>
      </p:sp>
      <p:sp>
        <p:nvSpPr>
          <p:cNvPr id="129042" name="Rectangle 18"/>
          <p:cNvSpPr>
            <a:spLocks noChangeArrowheads="1"/>
          </p:cNvSpPr>
          <p:nvPr/>
        </p:nvSpPr>
        <p:spPr bwMode="auto">
          <a:xfrm>
            <a:off x="3733800" y="2971800"/>
            <a:ext cx="1706563" cy="762000"/>
          </a:xfrm>
          <a:prstGeom prst="rect">
            <a:avLst/>
          </a:prstGeom>
          <a:solidFill>
            <a:srgbClr val="008000"/>
          </a:solidFill>
          <a:ln w="9525">
            <a:solidFill>
              <a:schemeClr val="tx1"/>
            </a:solidFill>
            <a:miter lim="800000"/>
            <a:headEnd/>
            <a:tailEnd/>
          </a:ln>
        </p:spPr>
        <p:txBody>
          <a:bodyPr anchor="ctr">
            <a:prstTxWarp prst="textNoShape">
              <a:avLst/>
            </a:prstTxWarp>
          </a:bodyPr>
          <a:lstStyle/>
          <a:p>
            <a:pPr algn="ctr"/>
            <a:r>
              <a:rPr lang="en-US" sz="2000" dirty="0" smtClean="0">
                <a:solidFill>
                  <a:srgbClr val="FFFFFF"/>
                </a:solidFill>
                <a:latin typeface="+mj-lt"/>
              </a:rPr>
              <a:t>SWPBIS</a:t>
            </a:r>
            <a:endParaRPr lang="en-US" sz="2000" dirty="0">
              <a:solidFill>
                <a:srgbClr val="FFFFFF"/>
              </a:solidFill>
              <a:latin typeface="+mj-lt"/>
            </a:endParaRPr>
          </a:p>
        </p:txBody>
      </p:sp>
      <p:grpSp>
        <p:nvGrpSpPr>
          <p:cNvPr id="3" name="Group 43"/>
          <p:cNvGrpSpPr>
            <a:grpSpLocks/>
          </p:cNvGrpSpPr>
          <p:nvPr/>
        </p:nvGrpSpPr>
        <p:grpSpPr bwMode="auto">
          <a:xfrm>
            <a:off x="2624138" y="3962400"/>
            <a:ext cx="4005262" cy="2824163"/>
            <a:chOff x="2624138" y="3962400"/>
            <a:chExt cx="4005262" cy="2824163"/>
          </a:xfrm>
        </p:grpSpPr>
        <p:sp>
          <p:nvSpPr>
            <p:cNvPr id="227347" name="Text Box 20"/>
            <p:cNvSpPr txBox="1">
              <a:spLocks noChangeArrowheads="1"/>
            </p:cNvSpPr>
            <p:nvPr/>
          </p:nvSpPr>
          <p:spPr bwMode="auto">
            <a:xfrm>
              <a:off x="2624138" y="4657256"/>
              <a:ext cx="1088809" cy="712942"/>
            </a:xfrm>
            <a:prstGeom prst="rect">
              <a:avLst/>
            </a:prstGeom>
            <a:noFill/>
            <a:ln w="9525">
              <a:solidFill>
                <a:schemeClr val="tx2"/>
              </a:solidFill>
              <a:miter lim="800000"/>
              <a:headEnd/>
              <a:tailEnd/>
            </a:ln>
          </p:spPr>
          <p:txBody>
            <a:bodyPr wrap="none">
              <a:prstTxWarp prst="textNoShape">
                <a:avLst/>
              </a:prstTxWarp>
              <a:spAutoFit/>
            </a:bodyPr>
            <a:lstStyle/>
            <a:p>
              <a:pPr algn="ctr" eaLnBrk="0" hangingPunct="0"/>
              <a:r>
                <a:rPr lang="en-US" sz="800">
                  <a:solidFill>
                    <a:schemeClr val="accent1"/>
                  </a:solidFill>
                  <a:latin typeface="+mj-lt"/>
                </a:rPr>
                <a:t>Primary Prevention</a:t>
              </a:r>
              <a:r>
                <a:rPr lang="en-US" sz="800">
                  <a:latin typeface="+mj-lt"/>
                </a:rPr>
                <a:t>:</a:t>
              </a:r>
            </a:p>
            <a:p>
              <a:pPr algn="ctr" eaLnBrk="0" hangingPunct="0"/>
              <a:r>
                <a:rPr lang="en-US" sz="800">
                  <a:latin typeface="+mj-lt"/>
                </a:rPr>
                <a:t>School-/Classroom-</a:t>
              </a:r>
            </a:p>
            <a:p>
              <a:pPr algn="ctr" eaLnBrk="0" hangingPunct="0"/>
              <a:r>
                <a:rPr lang="en-US" sz="800">
                  <a:latin typeface="+mj-lt"/>
                </a:rPr>
                <a:t>Wide Systems for</a:t>
              </a:r>
            </a:p>
            <a:p>
              <a:pPr algn="ctr" eaLnBrk="0" hangingPunct="0"/>
              <a:r>
                <a:rPr lang="en-US" sz="800">
                  <a:latin typeface="+mj-lt"/>
                </a:rPr>
                <a:t>All Students,</a:t>
              </a:r>
            </a:p>
            <a:p>
              <a:pPr algn="ctr" eaLnBrk="0" hangingPunct="0"/>
              <a:r>
                <a:rPr lang="en-US" sz="800">
                  <a:latin typeface="+mj-lt"/>
                </a:rPr>
                <a:t>Staff, &amp; Settings</a:t>
              </a:r>
            </a:p>
          </p:txBody>
        </p:sp>
        <p:sp>
          <p:nvSpPr>
            <p:cNvPr id="227348" name="Text Box 21"/>
            <p:cNvSpPr txBox="1">
              <a:spLocks noChangeArrowheads="1"/>
            </p:cNvSpPr>
            <p:nvPr/>
          </p:nvSpPr>
          <p:spPr bwMode="auto">
            <a:xfrm>
              <a:off x="5285054" y="4967562"/>
              <a:ext cx="1344346" cy="590152"/>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sz="800">
                  <a:solidFill>
                    <a:schemeClr val="accent1"/>
                  </a:solidFill>
                  <a:latin typeface="+mj-lt"/>
                </a:rPr>
                <a:t>Secondary Prevention</a:t>
              </a:r>
              <a:r>
                <a:rPr lang="en-US" sz="800">
                  <a:latin typeface="+mj-lt"/>
                </a:rPr>
                <a:t>:</a:t>
              </a:r>
            </a:p>
            <a:p>
              <a:pPr algn="ctr" eaLnBrk="0" hangingPunct="0"/>
              <a:r>
                <a:rPr lang="en-US" sz="800">
                  <a:latin typeface="+mj-lt"/>
                </a:rPr>
                <a:t>Specialized Group</a:t>
              </a:r>
            </a:p>
            <a:p>
              <a:pPr algn="ctr" eaLnBrk="0" hangingPunct="0"/>
              <a:r>
                <a:rPr lang="en-US" sz="800">
                  <a:latin typeface="+mj-lt"/>
                </a:rPr>
                <a:t>Systems for Students with At-Risk Behavior</a:t>
              </a:r>
            </a:p>
          </p:txBody>
        </p:sp>
        <p:sp>
          <p:nvSpPr>
            <p:cNvPr id="227349" name="Text Box 22"/>
            <p:cNvSpPr txBox="1">
              <a:spLocks noChangeArrowheads="1"/>
            </p:cNvSpPr>
            <p:nvPr/>
          </p:nvSpPr>
          <p:spPr bwMode="auto">
            <a:xfrm>
              <a:off x="5285054" y="4008089"/>
              <a:ext cx="1334823" cy="712942"/>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sz="800">
                  <a:solidFill>
                    <a:schemeClr val="accent1"/>
                  </a:solidFill>
                  <a:latin typeface="+mj-lt"/>
                </a:rPr>
                <a:t>Tertiary Prevention</a:t>
              </a:r>
              <a:r>
                <a:rPr lang="en-US" sz="800">
                  <a:latin typeface="+mj-lt"/>
                </a:rPr>
                <a:t>:</a:t>
              </a:r>
            </a:p>
            <a:p>
              <a:pPr algn="ctr" eaLnBrk="0" hangingPunct="0"/>
              <a:r>
                <a:rPr lang="en-US" sz="800">
                  <a:latin typeface="+mj-lt"/>
                </a:rPr>
                <a:t>Specialized </a:t>
              </a:r>
            </a:p>
            <a:p>
              <a:pPr algn="ctr" eaLnBrk="0" hangingPunct="0"/>
              <a:r>
                <a:rPr lang="en-US" sz="800">
                  <a:latin typeface="+mj-lt"/>
                </a:rPr>
                <a:t>Individualized</a:t>
              </a:r>
            </a:p>
            <a:p>
              <a:pPr algn="ctr" eaLnBrk="0" hangingPunct="0"/>
              <a:r>
                <a:rPr lang="en-US" sz="800">
                  <a:latin typeface="+mj-lt"/>
                </a:rPr>
                <a:t>Systems for Students with High-Risk Behavior</a:t>
              </a:r>
            </a:p>
          </p:txBody>
        </p:sp>
        <p:sp>
          <p:nvSpPr>
            <p:cNvPr id="227350" name="AutoShape 23"/>
            <p:cNvSpPr>
              <a:spLocks noChangeArrowheads="1"/>
            </p:cNvSpPr>
            <p:nvPr/>
          </p:nvSpPr>
          <p:spPr bwMode="auto">
            <a:xfrm>
              <a:off x="3418524" y="4203220"/>
              <a:ext cx="2361732" cy="2583343"/>
            </a:xfrm>
            <a:prstGeom prst="triangle">
              <a:avLst>
                <a:gd name="adj" fmla="val 50000"/>
              </a:avLst>
            </a:prstGeom>
            <a:solidFill>
              <a:srgbClr val="0080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27351" name="AutoShape 24"/>
            <p:cNvSpPr>
              <a:spLocks noChangeArrowheads="1"/>
            </p:cNvSpPr>
            <p:nvPr/>
          </p:nvSpPr>
          <p:spPr bwMode="auto">
            <a:xfrm>
              <a:off x="4304174" y="4166098"/>
              <a:ext cx="590433" cy="673916"/>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27352" name="AutoShape 25"/>
            <p:cNvSpPr>
              <a:spLocks noChangeArrowheads="1"/>
            </p:cNvSpPr>
            <p:nvPr/>
          </p:nvSpPr>
          <p:spPr bwMode="auto">
            <a:xfrm>
              <a:off x="4471622" y="4166098"/>
              <a:ext cx="261092" cy="299835"/>
            </a:xfrm>
            <a:prstGeom prst="triangle">
              <a:avLst>
                <a:gd name="adj" fmla="val 50000"/>
              </a:avLst>
            </a:prstGeom>
            <a:solidFill>
              <a:srgbClr val="8000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27353" name="AutoShape 26"/>
            <p:cNvSpPr>
              <a:spLocks/>
            </p:cNvSpPr>
            <p:nvPr/>
          </p:nvSpPr>
          <p:spPr bwMode="auto">
            <a:xfrm rot="1672209">
              <a:off x="3685171" y="3962400"/>
              <a:ext cx="295216" cy="2787041"/>
            </a:xfrm>
            <a:prstGeom prst="leftBrace">
              <a:avLst>
                <a:gd name="adj1" fmla="val 65604"/>
                <a:gd name="adj2" fmla="val 50000"/>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27354" name="AutoShape 27"/>
            <p:cNvSpPr>
              <a:spLocks/>
            </p:cNvSpPr>
            <p:nvPr/>
          </p:nvSpPr>
          <p:spPr bwMode="auto">
            <a:xfrm rot="-1359906">
              <a:off x="4866037" y="4008089"/>
              <a:ext cx="196811" cy="298883"/>
            </a:xfrm>
            <a:prstGeom prst="rightBrace">
              <a:avLst>
                <a:gd name="adj1" fmla="val 10553"/>
                <a:gd name="adj2" fmla="val 56769"/>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27355" name="AutoShape 28"/>
            <p:cNvSpPr>
              <a:spLocks/>
            </p:cNvSpPr>
            <p:nvPr/>
          </p:nvSpPr>
          <p:spPr bwMode="auto">
            <a:xfrm rot="-1676041">
              <a:off x="4828738" y="4101371"/>
              <a:ext cx="196811" cy="711038"/>
            </a:xfrm>
            <a:prstGeom prst="rightBrace">
              <a:avLst>
                <a:gd name="adj1" fmla="val 25106"/>
                <a:gd name="adj2" fmla="val 83333"/>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27356" name="Text Box 29"/>
            <p:cNvSpPr txBox="1">
              <a:spLocks noChangeArrowheads="1"/>
            </p:cNvSpPr>
            <p:nvPr/>
          </p:nvSpPr>
          <p:spPr bwMode="auto">
            <a:xfrm>
              <a:off x="3859762" y="6563828"/>
              <a:ext cx="1529253" cy="215120"/>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~80% of Students</a:t>
              </a:r>
            </a:p>
          </p:txBody>
        </p:sp>
        <p:sp>
          <p:nvSpPr>
            <p:cNvPr id="227357" name="Text Box 30"/>
            <p:cNvSpPr txBox="1">
              <a:spLocks noChangeArrowheads="1"/>
            </p:cNvSpPr>
            <p:nvPr/>
          </p:nvSpPr>
          <p:spPr bwMode="auto">
            <a:xfrm>
              <a:off x="4339885" y="4652497"/>
              <a:ext cx="540437" cy="215120"/>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~15%</a:t>
              </a:r>
              <a:r>
                <a:rPr lang="en-US" sz="800">
                  <a:latin typeface="+mj-lt"/>
                </a:rPr>
                <a:t> </a:t>
              </a:r>
            </a:p>
          </p:txBody>
        </p:sp>
        <p:sp>
          <p:nvSpPr>
            <p:cNvPr id="227358" name="Text Box 31"/>
            <p:cNvSpPr txBox="1">
              <a:spLocks noChangeArrowheads="1"/>
            </p:cNvSpPr>
            <p:nvPr/>
          </p:nvSpPr>
          <p:spPr bwMode="auto">
            <a:xfrm>
              <a:off x="4333537" y="4238439"/>
              <a:ext cx="541230" cy="214168"/>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~5%</a:t>
              </a:r>
              <a:r>
                <a:rPr lang="en-US" sz="800">
                  <a:latin typeface="+mj-lt"/>
                </a:rPr>
                <a:t> </a:t>
              </a:r>
            </a:p>
          </p:txBody>
        </p:sp>
        <p:cxnSp>
          <p:nvCxnSpPr>
            <p:cNvPr id="227359" name="AutoShape 32"/>
            <p:cNvCxnSpPr>
              <a:cxnSpLocks noChangeShapeType="1"/>
              <a:stCxn id="227355" idx="1"/>
              <a:endCxn id="227348" idx="1"/>
            </p:cNvCxnSpPr>
            <p:nvPr/>
          </p:nvCxnSpPr>
          <p:spPr bwMode="auto">
            <a:xfrm>
              <a:off x="5109670" y="4607760"/>
              <a:ext cx="175384" cy="719605"/>
            </a:xfrm>
            <a:prstGeom prst="curvedConnector3">
              <a:avLst>
                <a:gd name="adj1" fmla="val 61991"/>
              </a:avLst>
            </a:prstGeom>
            <a:noFill/>
            <a:ln w="9525">
              <a:solidFill>
                <a:schemeClr val="tx1"/>
              </a:solidFill>
              <a:round/>
              <a:headEnd/>
              <a:tailEnd/>
            </a:ln>
          </p:spPr>
        </p:cxnSp>
        <p:cxnSp>
          <p:nvCxnSpPr>
            <p:cNvPr id="227360" name="AutoShape 33"/>
            <p:cNvCxnSpPr>
              <a:cxnSpLocks noChangeShapeType="1"/>
              <a:stCxn id="227354" idx="1"/>
              <a:endCxn id="227349" idx="1"/>
            </p:cNvCxnSpPr>
            <p:nvPr/>
          </p:nvCxnSpPr>
          <p:spPr bwMode="auto">
            <a:xfrm>
              <a:off x="5066023" y="4128023"/>
              <a:ext cx="219032" cy="322680"/>
            </a:xfrm>
            <a:prstGeom prst="curvedConnector3">
              <a:avLst>
                <a:gd name="adj1" fmla="val 58333"/>
              </a:avLst>
            </a:prstGeom>
            <a:noFill/>
            <a:ln w="9525">
              <a:solidFill>
                <a:schemeClr val="tx1"/>
              </a:solidFill>
              <a:round/>
              <a:headEnd/>
              <a:tailEnd/>
            </a:ln>
          </p:spPr>
        </p:cxnSp>
      </p:grpSp>
      <p:grpSp>
        <p:nvGrpSpPr>
          <p:cNvPr id="227336" name="Group 42"/>
          <p:cNvGrpSpPr>
            <a:grpSpLocks/>
          </p:cNvGrpSpPr>
          <p:nvPr/>
        </p:nvGrpSpPr>
        <p:grpSpPr bwMode="auto">
          <a:xfrm>
            <a:off x="6324600" y="2438400"/>
            <a:ext cx="2497138" cy="2438400"/>
            <a:chOff x="474663" y="304800"/>
            <a:chExt cx="6934200" cy="6324600"/>
          </a:xfrm>
        </p:grpSpPr>
        <p:sp>
          <p:nvSpPr>
            <p:cNvPr id="227337" name="Oval 2"/>
            <p:cNvSpPr>
              <a:spLocks noChangeArrowheads="1"/>
            </p:cNvSpPr>
            <p:nvPr/>
          </p:nvSpPr>
          <p:spPr bwMode="auto">
            <a:xfrm>
              <a:off x="474663" y="304800"/>
              <a:ext cx="6934200" cy="6324600"/>
            </a:xfrm>
            <a:prstGeom prst="ellipse">
              <a:avLst/>
            </a:prstGeom>
            <a:solidFill>
              <a:srgbClr val="00CCFF"/>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ndParaRPr>
            </a:p>
          </p:txBody>
        </p:sp>
        <p:sp>
          <p:nvSpPr>
            <p:cNvPr id="227338" name="Oval 3"/>
            <p:cNvSpPr>
              <a:spLocks noChangeArrowheads="1"/>
            </p:cNvSpPr>
            <p:nvPr/>
          </p:nvSpPr>
          <p:spPr bwMode="auto">
            <a:xfrm rot="-5462048">
              <a:off x="2152650" y="1125538"/>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a typeface="Britannic Bold" pitchFamily="-108" charset="0"/>
                <a:cs typeface="Britannic Bold" pitchFamily="-108" charset="0"/>
              </a:endParaRPr>
            </a:p>
          </p:txBody>
        </p:sp>
        <p:sp>
          <p:nvSpPr>
            <p:cNvPr id="227339" name="Text Box 7"/>
            <p:cNvSpPr txBox="1">
              <a:spLocks noChangeArrowheads="1"/>
            </p:cNvSpPr>
            <p:nvPr/>
          </p:nvSpPr>
          <p:spPr bwMode="auto">
            <a:xfrm>
              <a:off x="2962274" y="1519238"/>
              <a:ext cx="2143125"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Classroom</a:t>
              </a:r>
            </a:p>
          </p:txBody>
        </p:sp>
        <p:sp>
          <p:nvSpPr>
            <p:cNvPr id="227340" name="Oval 4"/>
            <p:cNvSpPr>
              <a:spLocks noChangeArrowheads="1"/>
            </p:cNvSpPr>
            <p:nvPr/>
          </p:nvSpPr>
          <p:spPr bwMode="auto">
            <a:xfrm rot="10800000">
              <a:off x="3497263" y="20335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227341" name="Oval 4"/>
            <p:cNvSpPr>
              <a:spLocks noChangeArrowheads="1"/>
            </p:cNvSpPr>
            <p:nvPr/>
          </p:nvSpPr>
          <p:spPr bwMode="auto">
            <a:xfrm rot="10800000">
              <a:off x="779463" y="21097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227342" name="Oval 3"/>
            <p:cNvSpPr>
              <a:spLocks noChangeArrowheads="1"/>
            </p:cNvSpPr>
            <p:nvPr/>
          </p:nvSpPr>
          <p:spPr bwMode="auto">
            <a:xfrm rot="-5462048">
              <a:off x="2327275" y="2978150"/>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ndParaRPr>
            </a:p>
          </p:txBody>
        </p:sp>
        <p:sp>
          <p:nvSpPr>
            <p:cNvPr id="227343" name="Text Box 7"/>
            <p:cNvSpPr txBox="1">
              <a:spLocks noChangeArrowheads="1"/>
            </p:cNvSpPr>
            <p:nvPr/>
          </p:nvSpPr>
          <p:spPr bwMode="auto">
            <a:xfrm>
              <a:off x="1112838" y="3200400"/>
              <a:ext cx="2940051"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Non-classroom</a:t>
              </a:r>
            </a:p>
          </p:txBody>
        </p:sp>
        <p:sp>
          <p:nvSpPr>
            <p:cNvPr id="227344" name="Text Box 7"/>
            <p:cNvSpPr txBox="1">
              <a:spLocks noChangeArrowheads="1"/>
            </p:cNvSpPr>
            <p:nvPr/>
          </p:nvSpPr>
          <p:spPr bwMode="auto">
            <a:xfrm>
              <a:off x="5541963" y="3200400"/>
              <a:ext cx="1392237"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Family</a:t>
              </a:r>
            </a:p>
          </p:txBody>
        </p:sp>
        <p:sp>
          <p:nvSpPr>
            <p:cNvPr id="227345" name="Text Box 7"/>
            <p:cNvSpPr txBox="1">
              <a:spLocks noChangeArrowheads="1"/>
            </p:cNvSpPr>
            <p:nvPr/>
          </p:nvSpPr>
          <p:spPr bwMode="auto">
            <a:xfrm>
              <a:off x="3429001" y="4953000"/>
              <a:ext cx="1597025"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Student</a:t>
              </a:r>
            </a:p>
          </p:txBody>
        </p:sp>
        <p:sp>
          <p:nvSpPr>
            <p:cNvPr id="227346" name="TextBox 17"/>
            <p:cNvSpPr txBox="1">
              <a:spLocks noChangeArrowheads="1"/>
            </p:cNvSpPr>
            <p:nvPr/>
          </p:nvSpPr>
          <p:spPr bwMode="auto">
            <a:xfrm rot="-2363248">
              <a:off x="631825" y="1254914"/>
              <a:ext cx="2590799" cy="558808"/>
            </a:xfrm>
            <a:prstGeom prst="rect">
              <a:avLst/>
            </a:prstGeom>
            <a:noFill/>
            <a:ln w="9525">
              <a:noFill/>
              <a:miter lim="800000"/>
              <a:headEnd/>
              <a:tailEnd/>
            </a:ln>
          </p:spPr>
          <p:txBody>
            <a:bodyPr>
              <a:prstTxWarp prst="textNoShape">
                <a:avLst/>
              </a:prstTxWarp>
              <a:spAutoFit/>
            </a:bodyPr>
            <a:lstStyle/>
            <a:p>
              <a:r>
                <a:rPr lang="en-US" sz="800">
                  <a:solidFill>
                    <a:srgbClr val="000000"/>
                  </a:solidFill>
                  <a:latin typeface="+mj-lt"/>
                  <a:ea typeface="Britannic Bold" pitchFamily="-108" charset="0"/>
                  <a:cs typeface="Britannic Bold" pitchFamily="-108" charset="0"/>
                </a:rPr>
                <a:t>School-wide</a:t>
              </a:r>
            </a:p>
          </p:txBody>
        </p:sp>
      </p:grpSp>
      <p:pic>
        <p:nvPicPr>
          <p:cNvPr id="45" name="Picture 44"/>
          <p:cNvPicPr/>
          <p:nvPr/>
        </p:nvPicPr>
        <p:blipFill>
          <a:blip r:embed="rId2">
            <a:extLst>
              <a:ext uri="{28A0092B-C50C-407E-A947-70E740481C1C}">
                <a14:useLocalDpi xmlns:a14="http://schemas.microsoft.com/office/drawing/2010/main"/>
              </a:ext>
            </a:extLst>
          </a:blip>
          <a:srcRect/>
          <a:stretch>
            <a:fillRect/>
          </a:stretch>
        </p:blipFill>
        <p:spPr bwMode="auto">
          <a:xfrm>
            <a:off x="4038600" y="1447800"/>
            <a:ext cx="1095375" cy="1066800"/>
          </a:xfrm>
          <a:prstGeom prst="rect">
            <a:avLst/>
          </a:prstGeom>
          <a:noFill/>
          <a:ln>
            <a:noFill/>
          </a:ln>
        </p:spPr>
      </p:pic>
    </p:spTree>
    <p:extLst>
      <p:ext uri="{BB962C8B-B14F-4D97-AF65-F5344CB8AC3E}">
        <p14:creationId xmlns:p14="http://schemas.microsoft.com/office/powerpoint/2010/main" val="2784679070"/>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j0286076"/>
          <p:cNvPicPr>
            <a:picLocks noChangeAspect="1" noChangeArrowheads="1"/>
          </p:cNvPicPr>
          <p:nvPr/>
        </p:nvPicPr>
        <p:blipFill>
          <a:blip r:embed="rId2"/>
          <a:srcRect/>
          <a:stretch>
            <a:fillRect/>
          </a:stretch>
        </p:blipFill>
        <p:spPr bwMode="auto">
          <a:xfrm>
            <a:off x="0" y="4205288"/>
            <a:ext cx="2203450" cy="2652712"/>
          </a:xfrm>
          <a:prstGeom prst="rect">
            <a:avLst/>
          </a:prstGeom>
          <a:noFill/>
          <a:ln w="9525">
            <a:noFill/>
            <a:miter lim="800000"/>
            <a:headEnd/>
            <a:tailEnd/>
          </a:ln>
        </p:spPr>
      </p:pic>
      <p:sp>
        <p:nvSpPr>
          <p:cNvPr id="54275" name="AutoShape 3"/>
          <p:cNvSpPr>
            <a:spLocks noChangeArrowheads="1"/>
          </p:cNvSpPr>
          <p:nvPr/>
        </p:nvSpPr>
        <p:spPr bwMode="auto">
          <a:xfrm>
            <a:off x="2133600" y="762000"/>
            <a:ext cx="6400800" cy="5486400"/>
          </a:xfrm>
          <a:prstGeom prst="wedgeEllipseCallout">
            <a:avLst>
              <a:gd name="adj1" fmla="val -51833"/>
              <a:gd name="adj2" fmla="val 37875"/>
            </a:avLst>
          </a:prstGeom>
          <a:solidFill>
            <a:schemeClr val="accent1"/>
          </a:solidFill>
          <a:ln w="9525">
            <a:solidFill>
              <a:schemeClr val="tx1"/>
            </a:solidFill>
            <a:miter lim="800000"/>
            <a:headEnd/>
            <a:tailEnd/>
          </a:ln>
        </p:spPr>
        <p:txBody>
          <a:bodyPr anchor="ctr" anchorCtr="1">
            <a:prstTxWarp prst="textNoShape">
              <a:avLst/>
            </a:prstTxWarp>
          </a:bodyPr>
          <a:lstStyle/>
          <a:p>
            <a:r>
              <a:rPr lang="en-US" sz="3600">
                <a:latin typeface="Arial" pitchFamily="-1" charset="0"/>
              </a:rPr>
              <a:t>You’re a coach!  </a:t>
            </a:r>
          </a:p>
          <a:p>
            <a:endParaRPr lang="en-US" sz="1200">
              <a:latin typeface="Arial" pitchFamily="-1" charset="0"/>
            </a:endParaRPr>
          </a:p>
          <a:p>
            <a:r>
              <a:rPr lang="en-US" sz="3600">
                <a:latin typeface="Arial" pitchFamily="-1" charset="0"/>
              </a:rPr>
              <a:t>Prepare for the next training event, and use your resources to guide your team’s activities (both at training and at school).</a:t>
            </a:r>
          </a:p>
        </p:txBody>
      </p:sp>
      <p:sp>
        <p:nvSpPr>
          <p:cNvPr id="54276" name="WordArt 4"/>
          <p:cNvSpPr>
            <a:spLocks noChangeArrowheads="1" noChangeShapeType="1" noTextEdit="1"/>
          </p:cNvSpPr>
          <p:nvPr/>
        </p:nvSpPr>
        <p:spPr bwMode="auto">
          <a:xfrm>
            <a:off x="2209800" y="457200"/>
            <a:ext cx="6248400" cy="3657600"/>
          </a:xfrm>
          <a:prstGeom prst="rect">
            <a:avLst/>
          </a:prstGeom>
        </p:spPr>
        <p:txBody>
          <a:bodyPr spcFirstLastPara="1" wrap="none" fromWordArt="1">
            <a:prstTxWarp prst="textArchUp">
              <a:avLst>
                <a:gd name="adj" fmla="val 10800004"/>
              </a:avLst>
            </a:prstTxWarp>
          </a:bodyPr>
          <a:lstStyle/>
          <a:p>
            <a:r>
              <a:rPr lang="en-US" sz="3600" kern="10">
                <a:ln w="9525">
                  <a:solidFill>
                    <a:srgbClr val="000000"/>
                  </a:solidFill>
                  <a:round/>
                  <a:headEnd/>
                  <a:tailEnd/>
                </a:ln>
                <a:solidFill>
                  <a:srgbClr val="000000"/>
                </a:solidFill>
                <a:latin typeface="Arial Black"/>
                <a:ea typeface="Arial Black"/>
                <a:cs typeface="Arial Black"/>
              </a:rPr>
              <a:t>TAKE AWAY MESSAGE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grpSp>
        <p:nvGrpSpPr>
          <p:cNvPr id="27" name="Group 5"/>
          <p:cNvGrpSpPr/>
          <p:nvPr/>
        </p:nvGrpSpPr>
        <p:grpSpPr>
          <a:xfrm>
            <a:off x="7772400" y="4648200"/>
            <a:ext cx="1588180" cy="1676401"/>
            <a:chOff x="-140380" y="5333999"/>
            <a:chExt cx="1588180" cy="1676401"/>
          </a:xfrm>
        </p:grpSpPr>
        <p:pic>
          <p:nvPicPr>
            <p:cNvPr id="28"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9"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j-lt"/>
                </a:rPr>
                <a:t>I.C</a:t>
              </a:r>
              <a:endParaRPr lang="en-US" sz="2000" b="1" dirty="0">
                <a:solidFill>
                  <a:srgbClr val="000000"/>
                </a:solidFill>
                <a:latin typeface="+mj-lt"/>
              </a:endParaRPr>
            </a:p>
          </p:txBody>
        </p:sp>
      </p:grpSp>
      <p:sp>
        <p:nvSpPr>
          <p:cNvPr id="32770" name="Rectangle 2"/>
          <p:cNvSpPr>
            <a:spLocks noChangeArrowheads="1"/>
          </p:cNvSpPr>
          <p:nvPr/>
        </p:nvSpPr>
        <p:spPr bwMode="auto">
          <a:xfrm>
            <a:off x="76200" y="76200"/>
            <a:ext cx="8991600" cy="6096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algn="ctr"/>
            <a:r>
              <a:rPr lang="en-US" sz="3200" b="1">
                <a:solidFill>
                  <a:schemeClr val="bg1"/>
                </a:solidFill>
                <a:latin typeface="+mj-lt"/>
              </a:rPr>
              <a:t>Critical Features of PBIS</a:t>
            </a:r>
          </a:p>
        </p:txBody>
      </p:sp>
      <p:sp>
        <p:nvSpPr>
          <p:cNvPr id="15" name="TextBox 14"/>
          <p:cNvSpPr txBox="1"/>
          <p:nvPr/>
        </p:nvSpPr>
        <p:spPr>
          <a:xfrm>
            <a:off x="0" y="3962400"/>
            <a:ext cx="1219200" cy="2936187"/>
          </a:xfrm>
          <a:prstGeom prst="rect">
            <a:avLst/>
          </a:prstGeom>
          <a:noFill/>
        </p:spPr>
        <p:txBody>
          <a:bodyPr wrap="square">
            <a:spAutoFit/>
          </a:bodyPr>
          <a:lstStyle/>
          <a:p>
            <a:pPr>
              <a:defRPr/>
            </a:pPr>
            <a:r>
              <a:rPr lang="en-US" sz="1680" dirty="0">
                <a:solidFill>
                  <a:schemeClr val="bg2"/>
                </a:solidFill>
                <a:latin typeface="+mj-lt"/>
                <a:ea typeface="ヒラギノ角ゴ Pro W3" pitchFamily="-83" charset="-128"/>
                <a:cs typeface="ヒラギノ角ゴ Pro W3" pitchFamily="-83" charset="-128"/>
              </a:rPr>
              <a:t>(Vincent, Randal, </a:t>
            </a:r>
            <a:r>
              <a:rPr lang="en-US" sz="1680" dirty="0" err="1">
                <a:solidFill>
                  <a:schemeClr val="bg2"/>
                </a:solidFill>
                <a:latin typeface="+mj-lt"/>
                <a:ea typeface="ヒラギノ角ゴ Pro W3" pitchFamily="-83" charset="-128"/>
                <a:cs typeface="ヒラギノ角ゴ Pro W3" pitchFamily="-83" charset="-128"/>
              </a:rPr>
              <a:t>Cartledge</a:t>
            </a:r>
            <a:r>
              <a:rPr lang="en-US" sz="1680" dirty="0">
                <a:solidFill>
                  <a:schemeClr val="bg2"/>
                </a:solidFill>
                <a:latin typeface="+mj-lt"/>
                <a:ea typeface="ヒラギノ角ゴ Pro W3" pitchFamily="-83" charset="-128"/>
                <a:cs typeface="ヒラギノ角ゴ Pro W3" pitchFamily="-83" charset="-128"/>
              </a:rPr>
              <a:t>, Tobin, &amp; Swain-</a:t>
            </a:r>
            <a:r>
              <a:rPr lang="en-US" sz="1680" dirty="0" err="1">
                <a:solidFill>
                  <a:schemeClr val="bg2"/>
                </a:solidFill>
                <a:latin typeface="+mj-lt"/>
                <a:ea typeface="ヒラギノ角ゴ Pro W3" pitchFamily="-83" charset="-128"/>
                <a:cs typeface="ヒラギノ角ゴ Pro W3" pitchFamily="-83" charset="-128"/>
              </a:rPr>
              <a:t>Bradway</a:t>
            </a:r>
            <a:r>
              <a:rPr lang="en-US" sz="1680" dirty="0">
                <a:solidFill>
                  <a:schemeClr val="bg2"/>
                </a:solidFill>
                <a:latin typeface="+mj-lt"/>
                <a:ea typeface="ヒラギノ角ゴ Pro W3" pitchFamily="-83" charset="-128"/>
                <a:cs typeface="ヒラギノ角ゴ Pro W3" pitchFamily="-83" charset="-128"/>
              </a:rPr>
              <a:t>, 2011; </a:t>
            </a:r>
            <a:r>
              <a:rPr lang="en-US" sz="1680" dirty="0" err="1">
                <a:solidFill>
                  <a:schemeClr val="bg2"/>
                </a:solidFill>
                <a:latin typeface="+mj-lt"/>
                <a:ea typeface="ヒラギノ角ゴ Pro W3" pitchFamily="-83" charset="-128"/>
                <a:cs typeface="ヒラギノ角ゴ Pro W3" pitchFamily="-83" charset="-128"/>
              </a:rPr>
              <a:t>Sugai</a:t>
            </a:r>
            <a:r>
              <a:rPr lang="en-US" sz="1680" dirty="0">
                <a:solidFill>
                  <a:schemeClr val="bg2"/>
                </a:solidFill>
                <a:latin typeface="+mj-lt"/>
                <a:ea typeface="ヒラギノ角ゴ Pro W3" pitchFamily="-83" charset="-128"/>
                <a:cs typeface="ヒラギノ角ゴ Pro W3" pitchFamily="-83" charset="-128"/>
              </a:rPr>
              <a:t>, O’Keefe, &amp; Fallon 2012 </a:t>
            </a:r>
            <a:r>
              <a:rPr lang="en-US" sz="1680" dirty="0" err="1">
                <a:solidFill>
                  <a:schemeClr val="bg2"/>
                </a:solidFill>
                <a:latin typeface="+mj-lt"/>
                <a:ea typeface="ヒラギノ角ゴ Pro W3" pitchFamily="-83" charset="-128"/>
                <a:cs typeface="ヒラギノ角ゴ Pro W3" pitchFamily="-83" charset="-128"/>
              </a:rPr>
              <a:t>ab</a:t>
            </a:r>
            <a:r>
              <a:rPr lang="en-US" sz="1680" dirty="0">
                <a:solidFill>
                  <a:schemeClr val="bg2"/>
                </a:solidFill>
                <a:latin typeface="+mj-lt"/>
                <a:ea typeface="ヒラギノ角ゴ Pro W3" pitchFamily="-83" charset="-128"/>
                <a:cs typeface="ヒラギノ角ゴ Pro W3" pitchFamily="-83" charset="-128"/>
              </a:rPr>
              <a:t>)</a:t>
            </a:r>
          </a:p>
        </p:txBody>
      </p:sp>
      <p:sp>
        <p:nvSpPr>
          <p:cNvPr id="3" name="Rounded Rectangle 2"/>
          <p:cNvSpPr/>
          <p:nvPr/>
        </p:nvSpPr>
        <p:spPr>
          <a:xfrm>
            <a:off x="528637" y="815975"/>
            <a:ext cx="8229600" cy="5867400"/>
          </a:xfrm>
          <a:prstGeom prst="roundRect">
            <a:avLst/>
          </a:prstGeom>
          <a:solidFill>
            <a:srgbClr val="FFFF00">
              <a:alpha val="2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3251" name="Oval 3"/>
          <p:cNvSpPr>
            <a:spLocks noChangeArrowheads="1"/>
          </p:cNvSpPr>
          <p:nvPr/>
        </p:nvSpPr>
        <p:spPr bwMode="auto">
          <a:xfrm>
            <a:off x="2693987" y="1485900"/>
            <a:ext cx="4267200" cy="4511675"/>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algn="ctr"/>
            <a:endParaRPr lang="en-US" sz="1600" b="1">
              <a:latin typeface="+mj-lt"/>
            </a:endParaRPr>
          </a:p>
        </p:txBody>
      </p:sp>
      <p:sp>
        <p:nvSpPr>
          <p:cNvPr id="53252" name="Oval 4"/>
          <p:cNvSpPr>
            <a:spLocks noChangeArrowheads="1"/>
          </p:cNvSpPr>
          <p:nvPr/>
        </p:nvSpPr>
        <p:spPr bwMode="auto">
          <a:xfrm>
            <a:off x="3608387" y="3406775"/>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2000" b="1">
              <a:latin typeface="+mj-lt"/>
              <a:ea typeface="Arial" pitchFamily="-1" charset="0"/>
              <a:cs typeface="Arial" pitchFamily="-1" charset="0"/>
            </a:endParaRPr>
          </a:p>
        </p:txBody>
      </p:sp>
      <p:sp>
        <p:nvSpPr>
          <p:cNvPr id="53253" name="Oval 5"/>
          <p:cNvSpPr>
            <a:spLocks noChangeArrowheads="1"/>
          </p:cNvSpPr>
          <p:nvPr/>
        </p:nvSpPr>
        <p:spPr bwMode="auto">
          <a:xfrm>
            <a:off x="4294187" y="2263775"/>
            <a:ext cx="2286000" cy="2209800"/>
          </a:xfrm>
          <a:prstGeom prst="ellipse">
            <a:avLst/>
          </a:prstGeom>
          <a:solidFill>
            <a:srgbClr val="B2ECC4">
              <a:alpha val="50195"/>
            </a:srgbClr>
          </a:solidFill>
          <a:ln w="63500">
            <a:solidFill>
              <a:srgbClr val="B2ECC4"/>
            </a:solidFill>
            <a:round/>
            <a:headEnd/>
            <a:tailEnd/>
          </a:ln>
        </p:spPr>
        <p:txBody>
          <a:bodyPr wrap="none" anchor="ctr">
            <a:prstTxWarp prst="textNoShape">
              <a:avLst/>
            </a:prstTxWarp>
          </a:bodyPr>
          <a:lstStyle/>
          <a:p>
            <a:pPr algn="ctr"/>
            <a:endParaRPr lang="en-US" sz="1600" b="1">
              <a:latin typeface="+mj-lt"/>
            </a:endParaRPr>
          </a:p>
        </p:txBody>
      </p:sp>
      <p:sp>
        <p:nvSpPr>
          <p:cNvPr id="53254" name="Oval 6"/>
          <p:cNvSpPr>
            <a:spLocks noChangeArrowheads="1"/>
          </p:cNvSpPr>
          <p:nvPr/>
        </p:nvSpPr>
        <p:spPr bwMode="auto">
          <a:xfrm>
            <a:off x="2998787" y="2263775"/>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latin typeface="+mj-lt"/>
            </a:endParaRPr>
          </a:p>
        </p:txBody>
      </p:sp>
      <p:sp>
        <p:nvSpPr>
          <p:cNvPr id="53255" name="Text Box 7"/>
          <p:cNvSpPr txBox="1">
            <a:spLocks noChangeArrowheads="1"/>
          </p:cNvSpPr>
          <p:nvPr/>
        </p:nvSpPr>
        <p:spPr bwMode="auto">
          <a:xfrm rot="18341135">
            <a:off x="3148918" y="3036064"/>
            <a:ext cx="1223737" cy="40011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latin typeface="+mj-lt"/>
                <a:ea typeface="Arial" pitchFamily="-1" charset="0"/>
                <a:cs typeface="Arial" pitchFamily="-1" charset="0"/>
              </a:rPr>
              <a:t>SYSTEMS</a:t>
            </a:r>
          </a:p>
        </p:txBody>
      </p:sp>
      <p:sp>
        <p:nvSpPr>
          <p:cNvPr id="53256" name="Text Box 8"/>
          <p:cNvSpPr txBox="1">
            <a:spLocks noChangeArrowheads="1"/>
          </p:cNvSpPr>
          <p:nvPr/>
        </p:nvSpPr>
        <p:spPr bwMode="auto">
          <a:xfrm>
            <a:off x="4093285" y="4708525"/>
            <a:ext cx="1425741" cy="40011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latin typeface="+mj-lt"/>
                <a:ea typeface="Arial" pitchFamily="-1" charset="0"/>
                <a:cs typeface="Arial" pitchFamily="-1" charset="0"/>
              </a:rPr>
              <a:t>PRACTICES</a:t>
            </a:r>
          </a:p>
        </p:txBody>
      </p:sp>
      <p:sp>
        <p:nvSpPr>
          <p:cNvPr id="53257" name="Text Box 9"/>
          <p:cNvSpPr txBox="1">
            <a:spLocks noChangeArrowheads="1"/>
          </p:cNvSpPr>
          <p:nvPr/>
        </p:nvSpPr>
        <p:spPr bwMode="auto">
          <a:xfrm rot="2905354">
            <a:off x="5361113" y="2965420"/>
            <a:ext cx="761747" cy="40011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latin typeface="+mj-lt"/>
                <a:ea typeface="Arial" pitchFamily="-1" charset="0"/>
                <a:cs typeface="Arial" pitchFamily="-1" charset="0"/>
              </a:rPr>
              <a:t>DATA</a:t>
            </a:r>
          </a:p>
        </p:txBody>
      </p:sp>
      <p:sp>
        <p:nvSpPr>
          <p:cNvPr id="53258" name="Text Box 10"/>
          <p:cNvSpPr txBox="1">
            <a:spLocks noChangeArrowheads="1"/>
          </p:cNvSpPr>
          <p:nvPr/>
        </p:nvSpPr>
        <p:spPr bwMode="auto">
          <a:xfrm>
            <a:off x="564865" y="1958975"/>
            <a:ext cx="1913507" cy="1323439"/>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latin typeface="+mj-lt"/>
                <a:ea typeface="Arial" pitchFamily="-1" charset="0"/>
                <a:cs typeface="Arial" pitchFamily="-1" charset="0"/>
              </a:rPr>
              <a:t>Supporting </a:t>
            </a:r>
          </a:p>
          <a:p>
            <a:pPr algn="ctr" eaLnBrk="0" hangingPunct="0"/>
            <a:r>
              <a:rPr lang="en-US" sz="2000" b="1" i="1">
                <a:latin typeface="+mj-lt"/>
                <a:ea typeface="Arial" pitchFamily="-1" charset="0"/>
                <a:cs typeface="Arial" pitchFamily="-1" charset="0"/>
              </a:rPr>
              <a:t>Culturally </a:t>
            </a:r>
          </a:p>
          <a:p>
            <a:pPr algn="ctr" eaLnBrk="0" hangingPunct="0"/>
            <a:r>
              <a:rPr lang="en-US" sz="2000" b="1" i="1">
                <a:latin typeface="+mj-lt"/>
                <a:ea typeface="Arial" pitchFamily="-1" charset="0"/>
                <a:cs typeface="Arial" pitchFamily="-1" charset="0"/>
              </a:rPr>
              <a:t>Knowledgeable </a:t>
            </a:r>
          </a:p>
          <a:p>
            <a:pPr algn="ctr" eaLnBrk="0" hangingPunct="0"/>
            <a:r>
              <a:rPr lang="en-US" sz="2000" b="1">
                <a:latin typeface="+mj-lt"/>
                <a:ea typeface="Arial" pitchFamily="-1" charset="0"/>
                <a:cs typeface="Arial" pitchFamily="-1" charset="0"/>
              </a:rPr>
              <a:t>Staff Behavior</a:t>
            </a:r>
          </a:p>
        </p:txBody>
      </p:sp>
      <p:sp>
        <p:nvSpPr>
          <p:cNvPr id="53259" name="Text Box 11"/>
          <p:cNvSpPr txBox="1">
            <a:spLocks noChangeArrowheads="1"/>
          </p:cNvSpPr>
          <p:nvPr/>
        </p:nvSpPr>
        <p:spPr bwMode="auto">
          <a:xfrm>
            <a:off x="3120339" y="5997575"/>
            <a:ext cx="3555783" cy="707886"/>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latin typeface="+mj-lt"/>
                <a:ea typeface="Arial" pitchFamily="-1" charset="0"/>
                <a:cs typeface="Arial" pitchFamily="-1" charset="0"/>
              </a:rPr>
              <a:t>Supporting </a:t>
            </a:r>
            <a:r>
              <a:rPr lang="en-US" sz="2000" b="1" i="1">
                <a:latin typeface="+mj-lt"/>
                <a:ea typeface="Arial" pitchFamily="-1" charset="0"/>
                <a:cs typeface="Arial" pitchFamily="-1" charset="0"/>
              </a:rPr>
              <a:t>Culturally Relevant</a:t>
            </a:r>
          </a:p>
          <a:p>
            <a:pPr algn="ctr" eaLnBrk="0" hangingPunct="0"/>
            <a:r>
              <a:rPr lang="en-US" sz="2000" b="1">
                <a:latin typeface="+mj-lt"/>
                <a:ea typeface="Arial" pitchFamily="-1" charset="0"/>
                <a:cs typeface="Arial" pitchFamily="-1" charset="0"/>
              </a:rPr>
              <a:t>Evidence-based Interventions</a:t>
            </a:r>
          </a:p>
        </p:txBody>
      </p:sp>
      <p:sp>
        <p:nvSpPr>
          <p:cNvPr id="53260" name="Text Box 12"/>
          <p:cNvSpPr txBox="1">
            <a:spLocks noChangeArrowheads="1"/>
          </p:cNvSpPr>
          <p:nvPr/>
        </p:nvSpPr>
        <p:spPr bwMode="auto">
          <a:xfrm>
            <a:off x="4056209" y="1714500"/>
            <a:ext cx="1426868" cy="40011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latin typeface="+mj-lt"/>
                <a:ea typeface="Arial" pitchFamily="-1" charset="0"/>
                <a:cs typeface="Arial" pitchFamily="-1" charset="0"/>
              </a:rPr>
              <a:t>OUTCOMES</a:t>
            </a:r>
          </a:p>
        </p:txBody>
      </p:sp>
      <p:sp>
        <p:nvSpPr>
          <p:cNvPr id="53261" name="Text Box 13"/>
          <p:cNvSpPr txBox="1">
            <a:spLocks noChangeArrowheads="1"/>
          </p:cNvSpPr>
          <p:nvPr/>
        </p:nvSpPr>
        <p:spPr bwMode="auto">
          <a:xfrm>
            <a:off x="757237" y="793750"/>
            <a:ext cx="8034338" cy="708025"/>
          </a:xfrm>
          <a:prstGeom prst="rect">
            <a:avLst/>
          </a:prstGeom>
          <a:noFill/>
          <a:ln w="9525">
            <a:noFill/>
            <a:miter lim="800000"/>
            <a:headEnd/>
            <a:tailEnd/>
          </a:ln>
        </p:spPr>
        <p:txBody>
          <a:bodyPr>
            <a:prstTxWarp prst="textNoShape">
              <a:avLst/>
            </a:prstTxWarp>
            <a:spAutoFit/>
          </a:bodyPr>
          <a:lstStyle/>
          <a:p>
            <a:pPr algn="ctr" eaLnBrk="0" hangingPunct="0"/>
            <a:r>
              <a:rPr lang="en-US" sz="2000" b="1" dirty="0">
                <a:latin typeface="+mj-lt"/>
                <a:ea typeface="Arial" pitchFamily="-1" charset="0"/>
                <a:cs typeface="Arial" pitchFamily="-1" charset="0"/>
              </a:rPr>
              <a:t>Supporting </a:t>
            </a:r>
            <a:r>
              <a:rPr lang="en-US" sz="2000" b="1" i="1" dirty="0">
                <a:latin typeface="+mj-lt"/>
                <a:ea typeface="Arial" pitchFamily="-1" charset="0"/>
                <a:cs typeface="Arial" pitchFamily="-1" charset="0"/>
              </a:rPr>
              <a:t>Culturally Equitable </a:t>
            </a:r>
          </a:p>
          <a:p>
            <a:pPr algn="ctr" eaLnBrk="0" hangingPunct="0"/>
            <a:r>
              <a:rPr lang="en-US" sz="2000" b="1" dirty="0">
                <a:latin typeface="+mj-lt"/>
                <a:ea typeface="Arial" pitchFamily="-1" charset="0"/>
                <a:cs typeface="Arial" pitchFamily="-1" charset="0"/>
              </a:rPr>
              <a:t>Social Competence &amp; Academic Achievement</a:t>
            </a:r>
          </a:p>
        </p:txBody>
      </p:sp>
      <p:sp>
        <p:nvSpPr>
          <p:cNvPr id="53262" name="Text Box 14"/>
          <p:cNvSpPr txBox="1">
            <a:spLocks noChangeArrowheads="1"/>
          </p:cNvSpPr>
          <p:nvPr/>
        </p:nvSpPr>
        <p:spPr bwMode="auto">
          <a:xfrm>
            <a:off x="6816458" y="1958975"/>
            <a:ext cx="1872196" cy="1323439"/>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latin typeface="+mj-lt"/>
                <a:ea typeface="Arial" pitchFamily="-1" charset="0"/>
                <a:cs typeface="Arial" pitchFamily="-1" charset="0"/>
              </a:rPr>
              <a:t>Supporting</a:t>
            </a:r>
          </a:p>
          <a:p>
            <a:pPr algn="ctr" eaLnBrk="0" hangingPunct="0"/>
            <a:r>
              <a:rPr lang="en-US" sz="2000" b="1" i="1">
                <a:latin typeface="+mj-lt"/>
                <a:ea typeface="Arial" pitchFamily="-1" charset="0"/>
                <a:cs typeface="Arial" pitchFamily="-1" charset="0"/>
              </a:rPr>
              <a:t>Culturally Valid </a:t>
            </a:r>
          </a:p>
          <a:p>
            <a:pPr algn="ctr" eaLnBrk="0" hangingPunct="0"/>
            <a:r>
              <a:rPr lang="en-US" sz="2000" b="1">
                <a:latin typeface="+mj-lt"/>
                <a:ea typeface="Arial" pitchFamily="-1" charset="0"/>
                <a:cs typeface="Arial" pitchFamily="-1" charset="0"/>
              </a:rPr>
              <a:t>Decision</a:t>
            </a:r>
          </a:p>
          <a:p>
            <a:pPr algn="ctr" eaLnBrk="0" hangingPunct="0"/>
            <a:r>
              <a:rPr lang="en-US" sz="2000" b="1">
                <a:latin typeface="+mj-lt"/>
                <a:ea typeface="Arial" pitchFamily="-1" charset="0"/>
                <a:cs typeface="Arial" pitchFamily="-1" charset="0"/>
              </a:rPr>
              <a:t>Making</a:t>
            </a:r>
          </a:p>
        </p:txBody>
      </p:sp>
      <p:cxnSp>
        <p:nvCxnSpPr>
          <p:cNvPr id="5" name="Straight Connector 4"/>
          <p:cNvCxnSpPr/>
          <p:nvPr/>
        </p:nvCxnSpPr>
        <p:spPr>
          <a:xfrm>
            <a:off x="4338637" y="11969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532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14837" y="63785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48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4837" y="29495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0" name="Picture 29"/>
          <p:cNvPicPr/>
          <p:nvPr/>
        </p:nvPicPr>
        <p:blipFill>
          <a:blip r:embed="rId4">
            <a:extLst>
              <a:ext uri="{28A0092B-C50C-407E-A947-70E740481C1C}">
                <a14:useLocalDpi xmlns:a14="http://schemas.microsoft.com/office/drawing/2010/main"/>
              </a:ext>
            </a:extLst>
          </a:blip>
          <a:srcRect/>
          <a:stretch>
            <a:fillRect/>
          </a:stretch>
        </p:blipFill>
        <p:spPr bwMode="auto">
          <a:xfrm>
            <a:off x="8001506" y="228600"/>
            <a:ext cx="1142494" cy="1143000"/>
          </a:xfrm>
          <a:prstGeom prst="rect">
            <a:avLst/>
          </a:prstGeom>
          <a:noFill/>
          <a:ln>
            <a:noFill/>
          </a:ln>
        </p:spPr>
      </p:pic>
      <p:pic>
        <p:nvPicPr>
          <p:cNvPr id="31" name="Picture 30"/>
          <p:cNvPicPr/>
          <p:nvPr/>
        </p:nvPicPr>
        <p:blipFill>
          <a:blip r:embed="rId5">
            <a:extLst>
              <a:ext uri="{28A0092B-C50C-407E-A947-70E740481C1C}">
                <a14:useLocalDpi xmlns:a14="http://schemas.microsoft.com/office/drawing/2010/main"/>
              </a:ext>
            </a:extLst>
          </a:blip>
          <a:srcRect/>
          <a:stretch>
            <a:fillRect/>
          </a:stretch>
        </p:blipFill>
        <p:spPr bwMode="auto">
          <a:xfrm>
            <a:off x="0" y="304800"/>
            <a:ext cx="1095375" cy="1066800"/>
          </a:xfrm>
          <a:prstGeom prst="rect">
            <a:avLst/>
          </a:prstGeom>
          <a:noFill/>
          <a:ln>
            <a:noFill/>
          </a:ln>
        </p:spPr>
      </p:pic>
    </p:spTree>
    <p:extLst>
      <p:ext uri="{BB962C8B-B14F-4D97-AF65-F5344CB8AC3E}">
        <p14:creationId xmlns:p14="http://schemas.microsoft.com/office/powerpoint/2010/main" val="2687920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61"/>
                                        </p:tgtEl>
                                        <p:attrNameLst>
                                          <p:attrName>style.visibility</p:attrName>
                                        </p:attrNameLst>
                                      </p:cBhvr>
                                      <p:to>
                                        <p:strVal val="visible"/>
                                      </p:to>
                                    </p:set>
                                    <p:animEffect transition="in" filter="fade">
                                      <p:cBhvr>
                                        <p:cTn id="7" dur="500"/>
                                        <p:tgtEl>
                                          <p:spTgt spid="532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260"/>
                                        </p:tgtEl>
                                        <p:attrNameLst>
                                          <p:attrName>style.visibility</p:attrName>
                                        </p:attrNameLst>
                                      </p:cBhvr>
                                      <p:to>
                                        <p:strVal val="visible"/>
                                      </p:to>
                                    </p:set>
                                    <p:animEffect transition="in" filter="fade">
                                      <p:cBhvr>
                                        <p:cTn id="10" dur="500"/>
                                        <p:tgtEl>
                                          <p:spTgt spid="53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251"/>
                                        </p:tgtEl>
                                        <p:attrNameLst>
                                          <p:attrName>style.visibility</p:attrName>
                                        </p:attrNameLst>
                                      </p:cBhvr>
                                      <p:to>
                                        <p:strVal val="visible"/>
                                      </p:to>
                                    </p:set>
                                    <p:animEffect transition="in" filter="fade">
                                      <p:cBhvr>
                                        <p:cTn id="13" dur="500"/>
                                        <p:tgtEl>
                                          <p:spTgt spid="5325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257"/>
                                        </p:tgtEl>
                                        <p:attrNameLst>
                                          <p:attrName>style.visibility</p:attrName>
                                        </p:attrNameLst>
                                      </p:cBhvr>
                                      <p:to>
                                        <p:strVal val="visible"/>
                                      </p:to>
                                    </p:set>
                                    <p:animEffect transition="in" filter="fade">
                                      <p:cBhvr>
                                        <p:cTn id="18" dur="500"/>
                                        <p:tgtEl>
                                          <p:spTgt spid="5325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253"/>
                                        </p:tgtEl>
                                        <p:attrNameLst>
                                          <p:attrName>style.visibility</p:attrName>
                                        </p:attrNameLst>
                                      </p:cBhvr>
                                      <p:to>
                                        <p:strVal val="visible"/>
                                      </p:to>
                                    </p:set>
                                    <p:animEffect transition="in" filter="fade">
                                      <p:cBhvr>
                                        <p:cTn id="21" dur="500"/>
                                        <p:tgtEl>
                                          <p:spTgt spid="532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262"/>
                                        </p:tgtEl>
                                        <p:attrNameLst>
                                          <p:attrName>style.visibility</p:attrName>
                                        </p:attrNameLst>
                                      </p:cBhvr>
                                      <p:to>
                                        <p:strVal val="visible"/>
                                      </p:to>
                                    </p:set>
                                    <p:animEffect transition="in" filter="fade">
                                      <p:cBhvr>
                                        <p:cTn id="24" dur="500"/>
                                        <p:tgtEl>
                                          <p:spTgt spid="532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256"/>
                                        </p:tgtEl>
                                        <p:attrNameLst>
                                          <p:attrName>style.visibility</p:attrName>
                                        </p:attrNameLst>
                                      </p:cBhvr>
                                      <p:to>
                                        <p:strVal val="visible"/>
                                      </p:to>
                                    </p:set>
                                    <p:animEffect transition="in" filter="fade">
                                      <p:cBhvr>
                                        <p:cTn id="29" dur="500"/>
                                        <p:tgtEl>
                                          <p:spTgt spid="5325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52"/>
                                        </p:tgtEl>
                                        <p:attrNameLst>
                                          <p:attrName>style.visibility</p:attrName>
                                        </p:attrNameLst>
                                      </p:cBhvr>
                                      <p:to>
                                        <p:strVal val="visible"/>
                                      </p:to>
                                    </p:set>
                                    <p:animEffect transition="in" filter="fade">
                                      <p:cBhvr>
                                        <p:cTn id="32" dur="500"/>
                                        <p:tgtEl>
                                          <p:spTgt spid="532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259"/>
                                        </p:tgtEl>
                                        <p:attrNameLst>
                                          <p:attrName>style.visibility</p:attrName>
                                        </p:attrNameLst>
                                      </p:cBhvr>
                                      <p:to>
                                        <p:strVal val="visible"/>
                                      </p:to>
                                    </p:set>
                                    <p:animEffect transition="in" filter="fade">
                                      <p:cBhvr>
                                        <p:cTn id="35" dur="500"/>
                                        <p:tgtEl>
                                          <p:spTgt spid="5325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3255"/>
                                        </p:tgtEl>
                                        <p:attrNameLst>
                                          <p:attrName>style.visibility</p:attrName>
                                        </p:attrNameLst>
                                      </p:cBhvr>
                                      <p:to>
                                        <p:strVal val="visible"/>
                                      </p:to>
                                    </p:set>
                                    <p:animEffect transition="in" filter="fade">
                                      <p:cBhvr>
                                        <p:cTn id="40" dur="500"/>
                                        <p:tgtEl>
                                          <p:spTgt spid="532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254"/>
                                        </p:tgtEl>
                                        <p:attrNameLst>
                                          <p:attrName>style.visibility</p:attrName>
                                        </p:attrNameLst>
                                      </p:cBhvr>
                                      <p:to>
                                        <p:strVal val="visible"/>
                                      </p:to>
                                    </p:set>
                                    <p:animEffect transition="in" filter="fade">
                                      <p:cBhvr>
                                        <p:cTn id="43" dur="500"/>
                                        <p:tgtEl>
                                          <p:spTgt spid="5325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258"/>
                                        </p:tgtEl>
                                        <p:attrNameLst>
                                          <p:attrName>style.visibility</p:attrName>
                                        </p:attrNameLst>
                                      </p:cBhvr>
                                      <p:to>
                                        <p:strVal val="visible"/>
                                      </p:to>
                                    </p:set>
                                    <p:animEffect transition="in" filter="fade">
                                      <p:cBhvr>
                                        <p:cTn id="46" dur="500"/>
                                        <p:tgtEl>
                                          <p:spTgt spid="53258"/>
                                        </p:tgtEl>
                                      </p:cBhvr>
                                    </p:animEffect>
                                  </p:childTnLst>
                                </p:cTn>
                              </p:par>
                            </p:childTnLst>
                          </p:cTn>
                        </p:par>
                        <p:par>
                          <p:cTn id="47" fill="hold">
                            <p:stCondLst>
                              <p:cond delay="500"/>
                            </p:stCondLst>
                            <p:childTnLst>
                              <p:par>
                                <p:cTn id="48" presetID="35" presetClass="emph" presetSubtype="0" repeatCount="5000" fill="remove" grpId="1" nodeType="afterEffect">
                                  <p:stCondLst>
                                    <p:cond delay="0"/>
                                  </p:stCondLst>
                                  <p:childTnLst>
                                    <p:anim calcmode="discrete" valueType="str">
                                      <p:cBhvr>
                                        <p:cTn id="49" dur="1000" fill="hold"/>
                                        <p:tgtEl>
                                          <p:spTgt spid="53254"/>
                                        </p:tgtEl>
                                        <p:attrNameLst>
                                          <p:attrName>style.visibility</p:attrName>
                                        </p:attrNameLst>
                                      </p:cBhvr>
                                      <p:tavLst>
                                        <p:tav tm="0">
                                          <p:val>
                                            <p:strVal val="hidden"/>
                                          </p:val>
                                        </p:tav>
                                        <p:tav tm="50000">
                                          <p:val>
                                            <p:strVal val="visible"/>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par>
                                <p:cTn id="58" presetID="10"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P spid="53251" grpId="0" animBg="1"/>
      <p:bldP spid="53252" grpId="0" animBg="1"/>
      <p:bldP spid="53253" grpId="0" animBg="1"/>
      <p:bldP spid="53254" grpId="0" animBg="1"/>
      <p:bldP spid="53254" grpId="1" animBg="1"/>
      <p:bldP spid="53255" grpId="0"/>
      <p:bldP spid="53256" grpId="0"/>
      <p:bldP spid="53257" grpId="0"/>
      <p:bldP spid="53258" grpId="0"/>
      <p:bldP spid="53259" grpId="0"/>
      <p:bldP spid="53260" grpId="0"/>
      <p:bldP spid="53261" grpId="0"/>
      <p:bldP spid="532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sp>
        <p:nvSpPr>
          <p:cNvPr id="33795" name="Rectangle 3"/>
          <p:cNvSpPr>
            <a:spLocks noGrp="1" noChangeArrowheads="1"/>
          </p:cNvSpPr>
          <p:nvPr>
            <p:ph type="body" idx="1"/>
          </p:nvPr>
        </p:nvSpPr>
        <p:spPr>
          <a:xfrm>
            <a:off x="457200" y="1524000"/>
            <a:ext cx="8305800" cy="5257800"/>
          </a:xfrm>
          <a:solidFill>
            <a:srgbClr val="FFFFFF">
              <a:alpha val="50195"/>
            </a:srgbClr>
          </a:solidFill>
          <a:ln>
            <a:noFill/>
          </a:ln>
        </p:spPr>
        <p:txBody>
          <a:bodyPr/>
          <a:lstStyle/>
          <a:p>
            <a:pPr eaLnBrk="1" hangingPunct="1"/>
            <a:r>
              <a:rPr lang="en-US" sz="2400" b="1" dirty="0">
                <a:solidFill>
                  <a:srgbClr val="008000"/>
                </a:solidFill>
                <a:latin typeface="+mj-lt"/>
              </a:rPr>
              <a:t>Introduction and </a:t>
            </a:r>
            <a:r>
              <a:rPr lang="en-US" sz="2400" b="1" dirty="0" smtClean="0">
                <a:solidFill>
                  <a:srgbClr val="008000"/>
                </a:solidFill>
                <a:latin typeface="+mj-lt"/>
              </a:rPr>
              <a:t>Focus on Coaching</a:t>
            </a:r>
            <a:endParaRPr lang="en-US" sz="2400" b="1" dirty="0">
              <a:solidFill>
                <a:srgbClr val="008000"/>
              </a:solidFill>
              <a:latin typeface="+mj-lt"/>
            </a:endParaRPr>
          </a:p>
          <a:p>
            <a:pPr eaLnBrk="1" hangingPunct="1">
              <a:buFontTx/>
              <a:buNone/>
            </a:pPr>
            <a:r>
              <a:rPr lang="en-US" sz="2400" dirty="0">
                <a:solidFill>
                  <a:srgbClr val="000000"/>
                </a:solidFill>
              </a:rPr>
              <a:t>	</a:t>
            </a:r>
            <a:r>
              <a:rPr lang="en-US" sz="2400" i="1" dirty="0" smtClean="0">
                <a:solidFill>
                  <a:srgbClr val="000000"/>
                </a:solidFill>
              </a:rPr>
              <a:t>Quick Review and Focus on Facilitating Team Meetings</a:t>
            </a:r>
            <a:endParaRPr lang="en-US" sz="24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Coaching Self-Assessment and Reports </a:t>
            </a:r>
          </a:p>
          <a:p>
            <a:pPr eaLnBrk="1" hangingPunct="1">
              <a:buFontTx/>
              <a:buNone/>
            </a:pPr>
            <a:r>
              <a:rPr lang="en-US" sz="2400" dirty="0">
                <a:solidFill>
                  <a:srgbClr val="000000"/>
                </a:solidFill>
              </a:rPr>
              <a:t>	</a:t>
            </a:r>
            <a:r>
              <a:rPr lang="en-US" sz="2400" i="1" dirty="0" smtClean="0">
                <a:solidFill>
                  <a:srgbClr val="000000"/>
                </a:solidFill>
              </a:rPr>
              <a:t>Re-introduce </a:t>
            </a:r>
            <a:r>
              <a:rPr lang="en-US" sz="2400" i="1" dirty="0">
                <a:solidFill>
                  <a:srgbClr val="000000"/>
                </a:solidFill>
              </a:rPr>
              <a:t>Yourself and Your school</a:t>
            </a: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buFontTx/>
              <a:buNone/>
            </a:pPr>
            <a:r>
              <a:rPr lang="en-US" sz="2400" dirty="0">
                <a:solidFill>
                  <a:srgbClr val="000000"/>
                </a:solidFill>
              </a:rPr>
              <a:t>	</a:t>
            </a:r>
            <a:r>
              <a:rPr lang="en-US" sz="2400" i="1" dirty="0" smtClean="0">
                <a:solidFill>
                  <a:srgbClr val="000000"/>
                </a:solidFill>
              </a:rPr>
              <a:t>Coaching PBIS in Classroom and Non-Classroom Settings</a:t>
            </a:r>
            <a:endParaRPr lang="en-US" sz="2400" i="1" dirty="0">
              <a:solidFill>
                <a:srgbClr val="000000"/>
              </a:solidFill>
            </a:endParaRPr>
          </a:p>
          <a:p>
            <a:pPr eaLnBrk="1" hangingPunct="1"/>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Event</a:t>
            </a:r>
            <a:endParaRPr lang="en-US" sz="2400" dirty="0">
              <a:solidFill>
                <a:srgbClr val="008000"/>
              </a:solidFill>
              <a:latin typeface="+mj-lt"/>
            </a:endParaRPr>
          </a:p>
          <a:p>
            <a:pPr eaLnBrk="1" hangingPunct="1">
              <a:lnSpc>
                <a:spcPct val="90000"/>
              </a:lnSpc>
            </a:pPr>
            <a:endParaRPr lang="en-US" sz="2400" dirty="0" smtClean="0">
              <a:solidFill>
                <a:srgbClr val="000000"/>
              </a:solidFill>
              <a:latin typeface="+mj-lt"/>
            </a:endParaRPr>
          </a:p>
        </p:txBody>
      </p:sp>
      <p:pic>
        <p:nvPicPr>
          <p:cNvPr id="4" name="Picture 3"/>
          <p:cNvPicPr>
            <a:picLocks noChangeAspect="1"/>
          </p:cNvPicPr>
          <p:nvPr/>
        </p:nvPicPr>
        <p:blipFill>
          <a:blip r:embed="rId3"/>
          <a:stretch>
            <a:fillRect/>
          </a:stretch>
        </p:blipFill>
        <p:spPr>
          <a:xfrm>
            <a:off x="8077200" y="838200"/>
            <a:ext cx="1066800" cy="1066800"/>
          </a:xfrm>
          <a:prstGeom prst="rect">
            <a:avLst/>
          </a:prstGeom>
        </p:spPr>
      </p:pic>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2961798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106498" name="Oval 2"/>
          <p:cNvSpPr>
            <a:spLocks noChangeArrowheads="1"/>
          </p:cNvSpPr>
          <p:nvPr/>
        </p:nvSpPr>
        <p:spPr bwMode="auto">
          <a:xfrm>
            <a:off x="474663" y="304800"/>
            <a:ext cx="6934200" cy="6324600"/>
          </a:xfrm>
          <a:prstGeom prst="ellipse">
            <a:avLst/>
          </a:prstGeom>
          <a:solidFill>
            <a:srgbClr val="00CCFF"/>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ndParaRPr>
          </a:p>
        </p:txBody>
      </p:sp>
      <p:sp>
        <p:nvSpPr>
          <p:cNvPr id="106499" name="Oval 3"/>
          <p:cNvSpPr>
            <a:spLocks noChangeArrowheads="1"/>
          </p:cNvSpPr>
          <p:nvPr/>
        </p:nvSpPr>
        <p:spPr bwMode="auto">
          <a:xfrm rot="-5462048">
            <a:off x="2152650" y="1125538"/>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a typeface="Britannic Bold" pitchFamily="-108" charset="0"/>
              <a:cs typeface="Britannic Bold" pitchFamily="-108" charset="0"/>
            </a:endParaRPr>
          </a:p>
        </p:txBody>
      </p:sp>
      <p:sp>
        <p:nvSpPr>
          <p:cNvPr id="106500" name="Text Box 7"/>
          <p:cNvSpPr txBox="1">
            <a:spLocks noChangeArrowheads="1"/>
          </p:cNvSpPr>
          <p:nvPr/>
        </p:nvSpPr>
        <p:spPr bwMode="auto">
          <a:xfrm>
            <a:off x="2962275" y="1519238"/>
            <a:ext cx="2041945" cy="584776"/>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Classroom</a:t>
            </a:r>
          </a:p>
        </p:txBody>
      </p:sp>
      <p:sp>
        <p:nvSpPr>
          <p:cNvPr id="106501" name="Oval 4"/>
          <p:cNvSpPr>
            <a:spLocks noChangeArrowheads="1"/>
          </p:cNvSpPr>
          <p:nvPr/>
        </p:nvSpPr>
        <p:spPr bwMode="auto">
          <a:xfrm rot="10800000">
            <a:off x="3497263" y="20335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106502" name="Oval 4"/>
          <p:cNvSpPr>
            <a:spLocks noChangeArrowheads="1"/>
          </p:cNvSpPr>
          <p:nvPr/>
        </p:nvSpPr>
        <p:spPr bwMode="auto">
          <a:xfrm rot="10800000">
            <a:off x="779463" y="21097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106503" name="Oval 3"/>
          <p:cNvSpPr>
            <a:spLocks noChangeArrowheads="1"/>
          </p:cNvSpPr>
          <p:nvPr/>
        </p:nvSpPr>
        <p:spPr bwMode="auto">
          <a:xfrm rot="-5462048">
            <a:off x="2327275" y="2978150"/>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ndParaRPr>
          </a:p>
        </p:txBody>
      </p:sp>
      <p:sp>
        <p:nvSpPr>
          <p:cNvPr id="106504" name="Text Box 7"/>
          <p:cNvSpPr txBox="1">
            <a:spLocks noChangeArrowheads="1"/>
          </p:cNvSpPr>
          <p:nvPr/>
        </p:nvSpPr>
        <p:spPr bwMode="auto">
          <a:xfrm>
            <a:off x="1112838" y="3200400"/>
            <a:ext cx="2800166" cy="584776"/>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Non-classroom</a:t>
            </a:r>
          </a:p>
        </p:txBody>
      </p:sp>
      <p:sp>
        <p:nvSpPr>
          <p:cNvPr id="106505" name="Text Box 7"/>
          <p:cNvSpPr txBox="1">
            <a:spLocks noChangeArrowheads="1"/>
          </p:cNvSpPr>
          <p:nvPr/>
        </p:nvSpPr>
        <p:spPr bwMode="auto">
          <a:xfrm>
            <a:off x="5541963" y="3200400"/>
            <a:ext cx="1392237" cy="584200"/>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Family</a:t>
            </a:r>
          </a:p>
        </p:txBody>
      </p:sp>
      <p:sp>
        <p:nvSpPr>
          <p:cNvPr id="106506" name="Text Box 7"/>
          <p:cNvSpPr txBox="1">
            <a:spLocks noChangeArrowheads="1"/>
          </p:cNvSpPr>
          <p:nvPr/>
        </p:nvSpPr>
        <p:spPr bwMode="auto">
          <a:xfrm>
            <a:off x="3429000" y="4953000"/>
            <a:ext cx="1597025" cy="584200"/>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Student</a:t>
            </a:r>
          </a:p>
        </p:txBody>
      </p:sp>
      <p:sp>
        <p:nvSpPr>
          <p:cNvPr id="106507" name="TextBox 17"/>
          <p:cNvSpPr txBox="1">
            <a:spLocks noChangeArrowheads="1"/>
          </p:cNvSpPr>
          <p:nvPr/>
        </p:nvSpPr>
        <p:spPr bwMode="auto">
          <a:xfrm rot="-2363248">
            <a:off x="631825" y="1241425"/>
            <a:ext cx="2590800" cy="585788"/>
          </a:xfrm>
          <a:prstGeom prst="rect">
            <a:avLst/>
          </a:prstGeom>
          <a:noFill/>
          <a:ln w="9525">
            <a:noFill/>
            <a:miter lim="800000"/>
            <a:headEnd/>
            <a:tailEnd/>
          </a:ln>
        </p:spPr>
        <p:txBody>
          <a:bodyPr>
            <a:prstTxWarp prst="textNoShape">
              <a:avLst/>
            </a:prstTxWarp>
            <a:spAutoFit/>
          </a:bodyPr>
          <a:lstStyle/>
          <a:p>
            <a:r>
              <a:rPr lang="en-US" sz="3200">
                <a:solidFill>
                  <a:srgbClr val="000000"/>
                </a:solidFill>
                <a:latin typeface="+mj-lt"/>
                <a:ea typeface="Britannic Bold" pitchFamily="-108" charset="0"/>
                <a:cs typeface="Britannic Bold" pitchFamily="-108" charset="0"/>
              </a:rPr>
              <a:t>School-wide</a:t>
            </a:r>
          </a:p>
        </p:txBody>
      </p:sp>
      <p:sp>
        <p:nvSpPr>
          <p:cNvPr id="14" name="Cloud Callout 13"/>
          <p:cNvSpPr/>
          <p:nvPr/>
        </p:nvSpPr>
        <p:spPr>
          <a:xfrm>
            <a:off x="6553200" y="2667000"/>
            <a:ext cx="2743200" cy="3352800"/>
          </a:xfrm>
          <a:prstGeom prst="cloudCallout">
            <a:avLst>
              <a:gd name="adj1" fmla="val 3782"/>
              <a:gd name="adj2" fmla="val -89848"/>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marL="279400" indent="-279400">
              <a:buFont typeface="Arial" pitchFamily="-108" charset="0"/>
              <a:buChar char="•"/>
              <a:defRPr/>
            </a:pPr>
            <a:r>
              <a:rPr lang="en-US" dirty="0" smtClean="0">
                <a:solidFill>
                  <a:srgbClr val="0000FF"/>
                </a:solidFill>
                <a:latin typeface="+mj-lt"/>
                <a:ea typeface="Arial" pitchFamily="-108" charset="0"/>
              </a:rPr>
              <a:t>Smallest </a:t>
            </a:r>
            <a:r>
              <a:rPr lang="en-US" dirty="0">
                <a:solidFill>
                  <a:srgbClr val="0000FF"/>
                </a:solidFill>
                <a:latin typeface="+mj-lt"/>
                <a:ea typeface="Arial" pitchFamily="-108" charset="0"/>
              </a:rPr>
              <a:t>#</a:t>
            </a:r>
          </a:p>
          <a:p>
            <a:pPr marL="279400" indent="-279400">
              <a:buFont typeface="Arial" pitchFamily="-108" charset="0"/>
              <a:buChar char="•"/>
              <a:defRPr/>
            </a:pPr>
            <a:r>
              <a:rPr lang="en-US" dirty="0" smtClean="0">
                <a:solidFill>
                  <a:srgbClr val="0000FF"/>
                </a:solidFill>
                <a:latin typeface="+mj-lt"/>
                <a:ea typeface="Arial" pitchFamily="-108" charset="0"/>
              </a:rPr>
              <a:t>Evidence</a:t>
            </a:r>
            <a:r>
              <a:rPr lang="en-US" dirty="0">
                <a:solidFill>
                  <a:srgbClr val="0000FF"/>
                </a:solidFill>
                <a:latin typeface="+mj-lt"/>
                <a:ea typeface="Arial" pitchFamily="-108" charset="0"/>
              </a:rPr>
              <a:t>-based</a:t>
            </a:r>
          </a:p>
          <a:p>
            <a:pPr marL="279400" indent="-279400">
              <a:buFont typeface="Arial" pitchFamily="-108" charset="0"/>
              <a:buChar char="•"/>
              <a:defRPr/>
            </a:pPr>
            <a:r>
              <a:rPr lang="en-US" dirty="0" smtClean="0">
                <a:solidFill>
                  <a:srgbClr val="0000FF"/>
                </a:solidFill>
                <a:latin typeface="+mj-lt"/>
                <a:ea typeface="Arial" pitchFamily="-108" charset="0"/>
              </a:rPr>
              <a:t>Biggest</a:t>
            </a:r>
            <a:r>
              <a:rPr lang="en-US" dirty="0">
                <a:solidFill>
                  <a:srgbClr val="0000FF"/>
                </a:solidFill>
                <a:latin typeface="+mj-lt"/>
                <a:ea typeface="Arial" pitchFamily="-108" charset="0"/>
              </a:rPr>
              <a:t>, durable effect</a:t>
            </a:r>
          </a:p>
        </p:txBody>
      </p:sp>
      <p:sp>
        <p:nvSpPr>
          <p:cNvPr id="106510" name="Text Box 10"/>
          <p:cNvSpPr txBox="1">
            <a:spLocks noChangeArrowheads="1"/>
          </p:cNvSpPr>
          <p:nvPr/>
        </p:nvSpPr>
        <p:spPr bwMode="auto">
          <a:xfrm>
            <a:off x="6477000" y="0"/>
            <a:ext cx="2667000" cy="1446213"/>
          </a:xfrm>
          <a:prstGeom prst="rect">
            <a:avLst/>
          </a:prstGeom>
          <a:solidFill>
            <a:srgbClr val="008000"/>
          </a:solidFill>
          <a:ln w="12700">
            <a:noFill/>
            <a:miter lim="800000"/>
            <a:headEnd/>
            <a:tailEnd/>
          </a:ln>
        </p:spPr>
        <p:txBody>
          <a:bodyPr>
            <a:prstTxWarp prst="textNoShape">
              <a:avLst/>
            </a:prstTxWarp>
            <a:spAutoFit/>
          </a:bodyPr>
          <a:lstStyle/>
          <a:p>
            <a:pPr algn="ctr" eaLnBrk="0" hangingPunct="0"/>
            <a:r>
              <a:rPr lang="en-US" sz="4400" dirty="0" smtClean="0">
                <a:solidFill>
                  <a:schemeClr val="bg1"/>
                </a:solidFill>
                <a:latin typeface="+mj-lt"/>
                <a:ea typeface="Britannic Bold" pitchFamily="-108" charset="0"/>
                <a:cs typeface="Britannic Bold" pitchFamily="-108" charset="0"/>
              </a:rPr>
              <a:t>SWPBIS</a:t>
            </a:r>
            <a:endParaRPr lang="en-US" sz="4400" dirty="0">
              <a:solidFill>
                <a:schemeClr val="bg1"/>
              </a:solidFill>
              <a:latin typeface="+mj-lt"/>
              <a:ea typeface="Britannic Bold" pitchFamily="-108" charset="0"/>
              <a:cs typeface="Britannic Bold" pitchFamily="-108" charset="0"/>
            </a:endParaRPr>
          </a:p>
          <a:p>
            <a:pPr algn="ctr" eaLnBrk="0" hangingPunct="0"/>
            <a:r>
              <a:rPr lang="en-US" sz="4400" dirty="0">
                <a:solidFill>
                  <a:schemeClr val="bg1"/>
                </a:solidFill>
                <a:latin typeface="+mj-lt"/>
                <a:ea typeface="Britannic Bold" pitchFamily="-108" charset="0"/>
                <a:cs typeface="Britannic Bold" pitchFamily="-108" charset="0"/>
              </a:rPr>
              <a:t>Practices</a:t>
            </a:r>
          </a:p>
        </p:txBody>
      </p:sp>
      <p:grpSp>
        <p:nvGrpSpPr>
          <p:cNvPr id="19" name="Group 5"/>
          <p:cNvGrpSpPr/>
          <p:nvPr/>
        </p:nvGrpSpPr>
        <p:grpSpPr>
          <a:xfrm>
            <a:off x="-140380" y="5333999"/>
            <a:ext cx="1588180" cy="1676401"/>
            <a:chOff x="-140380" y="5333999"/>
            <a:chExt cx="1588180" cy="1676401"/>
          </a:xfrm>
        </p:grpSpPr>
        <p:pic>
          <p:nvPicPr>
            <p:cNvPr id="20"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1"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I.C.iii</a:t>
              </a:r>
              <a:endParaRPr lang="en-US" sz="2000" b="1" dirty="0">
                <a:solidFill>
                  <a:srgbClr val="000000"/>
                </a:solidFill>
                <a:latin typeface="+mj-lt"/>
              </a:endParaRPr>
            </a:p>
          </p:txBody>
        </p:sp>
      </p:grpSp>
      <p:pic>
        <p:nvPicPr>
          <p:cNvPr id="22" name="Picture 21"/>
          <p:cNvPicPr/>
          <p:nvPr/>
        </p:nvPicPr>
        <p:blipFill>
          <a:blip r:embed="rId4">
            <a:extLst>
              <a:ext uri="{28A0092B-C50C-407E-A947-70E740481C1C}">
                <a14:useLocalDpi xmlns:a14="http://schemas.microsoft.com/office/drawing/2010/main"/>
              </a:ext>
            </a:extLst>
          </a:blip>
          <a:srcRect/>
          <a:stretch>
            <a:fillRect/>
          </a:stretch>
        </p:blipFill>
        <p:spPr bwMode="auto">
          <a:xfrm>
            <a:off x="5791200" y="-76200"/>
            <a:ext cx="1142494" cy="1143000"/>
          </a:xfrm>
          <a:prstGeom prst="rect">
            <a:avLst/>
          </a:prstGeom>
          <a:noFill/>
          <a:ln>
            <a:noFill/>
          </a:ln>
        </p:spPr>
      </p:pic>
      <p:pic>
        <p:nvPicPr>
          <p:cNvPr id="23" name="Picture 22"/>
          <p:cNvPicPr/>
          <p:nvPr/>
        </p:nvPicPr>
        <p:blipFill>
          <a:blip r:embed="rId5">
            <a:extLst>
              <a:ext uri="{28A0092B-C50C-407E-A947-70E740481C1C}">
                <a14:useLocalDpi xmlns:a14="http://schemas.microsoft.com/office/drawing/2010/main"/>
              </a:ext>
            </a:extLst>
          </a:blip>
          <a:srcRect/>
          <a:stretch>
            <a:fillRect/>
          </a:stretch>
        </p:blipFill>
        <p:spPr bwMode="auto">
          <a:xfrm>
            <a:off x="0" y="32657"/>
            <a:ext cx="1095375" cy="1066800"/>
          </a:xfrm>
          <a:prstGeom prst="rect">
            <a:avLst/>
          </a:prstGeom>
          <a:noFill/>
          <a:ln>
            <a:noFill/>
          </a:ln>
        </p:spPr>
      </p:pic>
    </p:spTree>
    <p:extLst>
      <p:ext uri="{BB962C8B-B14F-4D97-AF65-F5344CB8AC3E}">
        <p14:creationId xmlns:p14="http://schemas.microsoft.com/office/powerpoint/2010/main" val="169684117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set>
                                      <p:cBhvr>
                                        <p:cTn id="7" dur="455" fill="hold">
                                          <p:stCondLst>
                                            <p:cond delay="0"/>
                                          </p:stCondLst>
                                        </p:cTn>
                                        <p:tgtEl>
                                          <p:spTgt spid="14">
                                            <p:bg/>
                                          </p:spTgt>
                                        </p:tgtEl>
                                        <p:attrNameLst>
                                          <p:attrName>style.rotation</p:attrName>
                                        </p:attrNameLst>
                                      </p:cBhvr>
                                      <p:to>
                                        <p:strVal val="-45.0"/>
                                      </p:to>
                                    </p:set>
                                    <p:anim calcmode="lin" valueType="num">
                                      <p:cBhvr>
                                        <p:cTn id="8" dur="455" fill="hold">
                                          <p:stCondLst>
                                            <p:cond delay="455"/>
                                          </p:stCondLst>
                                        </p:cTn>
                                        <p:tgtEl>
                                          <p:spTgt spid="14">
                                            <p:bg/>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4">
                                            <p:bg/>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4">
                                            <p:bg/>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4">
                                            <p:bg/>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set>
                                      <p:cBhvr>
                                        <p:cTn id="14" dur="455" fill="hold">
                                          <p:stCondLst>
                                            <p:cond delay="0"/>
                                          </p:stCondLst>
                                        </p:cTn>
                                        <p:tgtEl>
                                          <p:spTgt spid="14">
                                            <p:txEl>
                                              <p:pRg st="0" end="0"/>
                                            </p:txEl>
                                          </p:spTgt>
                                        </p:tgtEl>
                                        <p:attrNameLst>
                                          <p:attrName>style.rotation</p:attrName>
                                        </p:attrNameLst>
                                      </p:cBhvr>
                                      <p:to>
                                        <p:strVal val="-45.0"/>
                                      </p:to>
                                    </p:set>
                                    <p:anim calcmode="lin" valueType="num">
                                      <p:cBhvr>
                                        <p:cTn id="15" dur="455" fill="hold">
                                          <p:stCondLst>
                                            <p:cond delay="455"/>
                                          </p:stCondLst>
                                        </p:cTn>
                                        <p:tgtEl>
                                          <p:spTgt spid="1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14">
                                            <p:txEl>
                                              <p:pRg st="0" end="0"/>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1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14">
                                            <p:txEl>
                                              <p:pRg st="0" end="0"/>
                                            </p:txEl>
                                          </p:spTgt>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grpId="0" nodeType="with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set>
                                      <p:cBhvr>
                                        <p:cTn id="21" dur="455" fill="hold">
                                          <p:stCondLst>
                                            <p:cond delay="0"/>
                                          </p:stCondLst>
                                        </p:cTn>
                                        <p:tgtEl>
                                          <p:spTgt spid="14">
                                            <p:txEl>
                                              <p:pRg st="1" end="1"/>
                                            </p:txEl>
                                          </p:spTgt>
                                        </p:tgtEl>
                                        <p:attrNameLst>
                                          <p:attrName>style.rotation</p:attrName>
                                        </p:attrNameLst>
                                      </p:cBhvr>
                                      <p:to>
                                        <p:strVal val="-45.0"/>
                                      </p:to>
                                    </p:set>
                                    <p:anim calcmode="lin" valueType="num">
                                      <p:cBhvr>
                                        <p:cTn id="22" dur="455" fill="hold">
                                          <p:stCondLst>
                                            <p:cond delay="455"/>
                                          </p:stCondLst>
                                        </p:cTn>
                                        <p:tgtEl>
                                          <p:spTgt spid="14">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14">
                                            <p:txEl>
                                              <p:pRg st="1" end="1"/>
                                            </p:txEl>
                                          </p:spTgt>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14">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14">
                                            <p:txEl>
                                              <p:pRg st="1" end="1"/>
                                            </p:txEl>
                                          </p:spTgt>
                                        </p:tgtEl>
                                        <p:attrNameLst>
                                          <p:attrName>ppt_y</p:attrName>
                                        </p:attrNameLst>
                                      </p:cBhvr>
                                      <p:tavLst>
                                        <p:tav tm="0">
                                          <p:val>
                                            <p:strVal val="#ppt_y-(0.354*#ppt_w-0.172*#ppt_h)"/>
                                          </p:val>
                                        </p:tav>
                                        <p:tav tm="100000">
                                          <p:val>
                                            <p:strVal val="#ppt_y"/>
                                          </p:val>
                                        </p:tav>
                                      </p:tavLst>
                                    </p:anim>
                                  </p:childTnLst>
                                </p:cTn>
                              </p:par>
                              <p:par>
                                <p:cTn id="26" presetID="38" presetClass="entr" presetSubtype="0" accel="50000" fill="hold" grpId="0" nodeType="with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set>
                                      <p:cBhvr>
                                        <p:cTn id="28" dur="455" fill="hold">
                                          <p:stCondLst>
                                            <p:cond delay="0"/>
                                          </p:stCondLst>
                                        </p:cTn>
                                        <p:tgtEl>
                                          <p:spTgt spid="14">
                                            <p:txEl>
                                              <p:pRg st="2" end="2"/>
                                            </p:txEl>
                                          </p:spTgt>
                                        </p:tgtEl>
                                        <p:attrNameLst>
                                          <p:attrName>style.rotation</p:attrName>
                                        </p:attrNameLst>
                                      </p:cBhvr>
                                      <p:to>
                                        <p:strVal val="-45.0"/>
                                      </p:to>
                                    </p:set>
                                    <p:anim calcmode="lin" valueType="num">
                                      <p:cBhvr>
                                        <p:cTn id="29" dur="455" fill="hold">
                                          <p:stCondLst>
                                            <p:cond delay="455"/>
                                          </p:stCondLst>
                                        </p:cTn>
                                        <p:tgtEl>
                                          <p:spTgt spid="14">
                                            <p:txEl>
                                              <p:pRg st="2" end="2"/>
                                            </p:txEl>
                                          </p:spTgt>
                                        </p:tgtEl>
                                        <p:attrNameLst>
                                          <p:attrName>style.rotation</p:attrName>
                                        </p:attrNameLst>
                                      </p:cBhvr>
                                      <p:tavLst>
                                        <p:tav tm="0">
                                          <p:val>
                                            <p:fltVal val="-45"/>
                                          </p:val>
                                        </p:tav>
                                        <p:tav tm="69900">
                                          <p:val>
                                            <p:fltVal val="45"/>
                                          </p:val>
                                        </p:tav>
                                        <p:tav tm="100000">
                                          <p:val>
                                            <p:fltVal val="0"/>
                                          </p:val>
                                        </p:tav>
                                      </p:tavLst>
                                    </p:anim>
                                    <p:anim calcmode="lin" valueType="num">
                                      <p:cBhvr>
                                        <p:cTn id="30" dur="455" fill="hold">
                                          <p:stCondLst>
                                            <p:cond delay="0"/>
                                          </p:stCondLst>
                                        </p:cTn>
                                        <p:tgtEl>
                                          <p:spTgt spid="14">
                                            <p:txEl>
                                              <p:pRg st="2" end="2"/>
                                            </p:txEl>
                                          </p:spTgt>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14">
                                            <p:txEl>
                                              <p:pRg st="2" end="2"/>
                                            </p:txEl>
                                          </p:spTgt>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14">
                                            <p:txEl>
                                              <p:pRg st="2" end="2"/>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grpId="1" nodeType="clickEffect">
                                  <p:stCondLst>
                                    <p:cond delay="0"/>
                                  </p:stCondLst>
                                  <p:childTnLst>
                                    <p:animEffect transition="out" filter="fade">
                                      <p:cBhvr>
                                        <p:cTn id="36" dur="1000"/>
                                        <p:tgtEl>
                                          <p:spTgt spid="14">
                                            <p:txEl>
                                              <p:pRg st="0" end="0"/>
                                            </p:txEl>
                                          </p:spTgt>
                                        </p:tgtEl>
                                      </p:cBhvr>
                                    </p:animEffect>
                                    <p:anim calcmode="lin" valueType="num">
                                      <p:cBhvr>
                                        <p:cTn id="37" dur="1000"/>
                                        <p:tgtEl>
                                          <p:spTgt spid="14">
                                            <p:txEl>
                                              <p:pRg st="0" end="0"/>
                                            </p:txEl>
                                          </p:spTgt>
                                        </p:tgtEl>
                                        <p:attrNameLst>
                                          <p:attrName>ppt_x</p:attrName>
                                        </p:attrNameLst>
                                      </p:cBhvr>
                                      <p:tavLst>
                                        <p:tav tm="0">
                                          <p:val>
                                            <p:strVal val="ppt_x"/>
                                          </p:val>
                                        </p:tav>
                                        <p:tav tm="100000">
                                          <p:val>
                                            <p:strVal val="ppt_x"/>
                                          </p:val>
                                        </p:tav>
                                      </p:tavLst>
                                    </p:anim>
                                    <p:anim calcmode="lin" valueType="num">
                                      <p:cBhvr>
                                        <p:cTn id="38" dur="1000"/>
                                        <p:tgtEl>
                                          <p:spTgt spid="14">
                                            <p:txEl>
                                              <p:pRg st="0" end="0"/>
                                            </p:txEl>
                                          </p:spTgt>
                                        </p:tgtEl>
                                        <p:attrNameLst>
                                          <p:attrName>ppt_y</p:attrName>
                                        </p:attrNameLst>
                                      </p:cBhvr>
                                      <p:tavLst>
                                        <p:tav tm="0">
                                          <p:val>
                                            <p:strVal val="ppt_y"/>
                                          </p:val>
                                        </p:tav>
                                        <p:tav tm="100000">
                                          <p:val>
                                            <p:strVal val="ppt_y+.1"/>
                                          </p:val>
                                        </p:tav>
                                      </p:tavLst>
                                    </p:anim>
                                    <p:set>
                                      <p:cBhvr>
                                        <p:cTn id="39" dur="1" fill="hold">
                                          <p:stCondLst>
                                            <p:cond delay="999"/>
                                          </p:stCondLst>
                                        </p:cTn>
                                        <p:tgtEl>
                                          <p:spTgt spid="14">
                                            <p:txEl>
                                              <p:pRg st="0" end="0"/>
                                            </p:txEl>
                                          </p:spTgt>
                                        </p:tgtEl>
                                        <p:attrNameLst>
                                          <p:attrName>style.visibility</p:attrName>
                                        </p:attrNameLst>
                                      </p:cBhvr>
                                      <p:to>
                                        <p:strVal val="hidden"/>
                                      </p:to>
                                    </p:set>
                                  </p:childTnLst>
                                </p:cTn>
                              </p:par>
                              <p:par>
                                <p:cTn id="40" presetID="42" presetClass="exit" presetSubtype="0" fill="hold" grpId="1" nodeType="withEffect">
                                  <p:stCondLst>
                                    <p:cond delay="0"/>
                                  </p:stCondLst>
                                  <p:childTnLst>
                                    <p:animEffect transition="out" filter="fade">
                                      <p:cBhvr>
                                        <p:cTn id="41" dur="1000"/>
                                        <p:tgtEl>
                                          <p:spTgt spid="14">
                                            <p:txEl>
                                              <p:pRg st="1" end="1"/>
                                            </p:txEl>
                                          </p:spTgt>
                                        </p:tgtEl>
                                      </p:cBhvr>
                                    </p:animEffect>
                                    <p:anim calcmode="lin" valueType="num">
                                      <p:cBhvr>
                                        <p:cTn id="42" dur="1000"/>
                                        <p:tgtEl>
                                          <p:spTgt spid="14">
                                            <p:txEl>
                                              <p:pRg st="1" end="1"/>
                                            </p:txEl>
                                          </p:spTgt>
                                        </p:tgtEl>
                                        <p:attrNameLst>
                                          <p:attrName>ppt_x</p:attrName>
                                        </p:attrNameLst>
                                      </p:cBhvr>
                                      <p:tavLst>
                                        <p:tav tm="0">
                                          <p:val>
                                            <p:strVal val="ppt_x"/>
                                          </p:val>
                                        </p:tav>
                                        <p:tav tm="100000">
                                          <p:val>
                                            <p:strVal val="ppt_x"/>
                                          </p:val>
                                        </p:tav>
                                      </p:tavLst>
                                    </p:anim>
                                    <p:anim calcmode="lin" valueType="num">
                                      <p:cBhvr>
                                        <p:cTn id="43" dur="1000"/>
                                        <p:tgtEl>
                                          <p:spTgt spid="14">
                                            <p:txEl>
                                              <p:pRg st="1" end="1"/>
                                            </p:txEl>
                                          </p:spTgt>
                                        </p:tgtEl>
                                        <p:attrNameLst>
                                          <p:attrName>ppt_y</p:attrName>
                                        </p:attrNameLst>
                                      </p:cBhvr>
                                      <p:tavLst>
                                        <p:tav tm="0">
                                          <p:val>
                                            <p:strVal val="ppt_y"/>
                                          </p:val>
                                        </p:tav>
                                        <p:tav tm="100000">
                                          <p:val>
                                            <p:strVal val="ppt_y+.1"/>
                                          </p:val>
                                        </p:tav>
                                      </p:tavLst>
                                    </p:anim>
                                    <p:set>
                                      <p:cBhvr>
                                        <p:cTn id="44" dur="1" fill="hold">
                                          <p:stCondLst>
                                            <p:cond delay="999"/>
                                          </p:stCondLst>
                                        </p:cTn>
                                        <p:tgtEl>
                                          <p:spTgt spid="14">
                                            <p:txEl>
                                              <p:pRg st="1" end="1"/>
                                            </p:txEl>
                                          </p:spTgt>
                                        </p:tgtEl>
                                        <p:attrNameLst>
                                          <p:attrName>style.visibility</p:attrName>
                                        </p:attrNameLst>
                                      </p:cBhvr>
                                      <p:to>
                                        <p:strVal val="hidden"/>
                                      </p:to>
                                    </p:set>
                                  </p:childTnLst>
                                </p:cTn>
                              </p:par>
                              <p:par>
                                <p:cTn id="45" presetID="42" presetClass="exit" presetSubtype="0" fill="hold" grpId="1" nodeType="withEffect">
                                  <p:stCondLst>
                                    <p:cond delay="0"/>
                                  </p:stCondLst>
                                  <p:childTnLst>
                                    <p:animEffect transition="out" filter="fade">
                                      <p:cBhvr>
                                        <p:cTn id="46" dur="1000"/>
                                        <p:tgtEl>
                                          <p:spTgt spid="14">
                                            <p:txEl>
                                              <p:pRg st="2" end="2"/>
                                            </p:txEl>
                                          </p:spTgt>
                                        </p:tgtEl>
                                      </p:cBhvr>
                                    </p:animEffect>
                                    <p:anim calcmode="lin" valueType="num">
                                      <p:cBhvr>
                                        <p:cTn id="47" dur="1000"/>
                                        <p:tgtEl>
                                          <p:spTgt spid="14">
                                            <p:txEl>
                                              <p:pRg st="2" end="2"/>
                                            </p:txEl>
                                          </p:spTgt>
                                        </p:tgtEl>
                                        <p:attrNameLst>
                                          <p:attrName>ppt_x</p:attrName>
                                        </p:attrNameLst>
                                      </p:cBhvr>
                                      <p:tavLst>
                                        <p:tav tm="0">
                                          <p:val>
                                            <p:strVal val="ppt_x"/>
                                          </p:val>
                                        </p:tav>
                                        <p:tav tm="100000">
                                          <p:val>
                                            <p:strVal val="ppt_x"/>
                                          </p:val>
                                        </p:tav>
                                      </p:tavLst>
                                    </p:anim>
                                    <p:anim calcmode="lin" valueType="num">
                                      <p:cBhvr>
                                        <p:cTn id="48" dur="1000"/>
                                        <p:tgtEl>
                                          <p:spTgt spid="14">
                                            <p:txEl>
                                              <p:pRg st="2" end="2"/>
                                            </p:txEl>
                                          </p:spTgt>
                                        </p:tgtEl>
                                        <p:attrNameLst>
                                          <p:attrName>ppt_y</p:attrName>
                                        </p:attrNameLst>
                                      </p:cBhvr>
                                      <p:tavLst>
                                        <p:tav tm="0">
                                          <p:val>
                                            <p:strVal val="ppt_y"/>
                                          </p:val>
                                        </p:tav>
                                        <p:tav tm="100000">
                                          <p:val>
                                            <p:strVal val="ppt_y+.1"/>
                                          </p:val>
                                        </p:tav>
                                      </p:tavLst>
                                    </p:anim>
                                    <p:set>
                                      <p:cBhvr>
                                        <p:cTn id="49" dur="1" fill="hold">
                                          <p:stCondLst>
                                            <p:cond delay="999"/>
                                          </p:stCondLst>
                                        </p:cTn>
                                        <p:tgtEl>
                                          <p:spTgt spid="14">
                                            <p:txEl>
                                              <p:pRg st="2" end="2"/>
                                            </p:txEl>
                                          </p:spTgt>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14">
                                            <p:bg/>
                                          </p:spTgt>
                                        </p:tgtEl>
                                      </p:cBhvr>
                                    </p:animEffect>
                                    <p:anim calcmode="lin" valueType="num">
                                      <p:cBhvr>
                                        <p:cTn id="52" dur="1000"/>
                                        <p:tgtEl>
                                          <p:spTgt spid="14">
                                            <p:bg/>
                                          </p:spTgt>
                                        </p:tgtEl>
                                        <p:attrNameLst>
                                          <p:attrName>ppt_x</p:attrName>
                                        </p:attrNameLst>
                                      </p:cBhvr>
                                      <p:tavLst>
                                        <p:tav tm="0">
                                          <p:val>
                                            <p:strVal val="ppt_x"/>
                                          </p:val>
                                        </p:tav>
                                        <p:tav tm="100000">
                                          <p:val>
                                            <p:strVal val="ppt_x"/>
                                          </p:val>
                                        </p:tav>
                                      </p:tavLst>
                                    </p:anim>
                                    <p:anim calcmode="lin" valueType="num">
                                      <p:cBhvr>
                                        <p:cTn id="53" dur="1000"/>
                                        <p:tgtEl>
                                          <p:spTgt spid="14">
                                            <p:bg/>
                                          </p:spTgt>
                                        </p:tgtEl>
                                        <p:attrNameLst>
                                          <p:attrName>ppt_y</p:attrName>
                                        </p:attrNameLst>
                                      </p:cBhvr>
                                      <p:tavLst>
                                        <p:tav tm="0">
                                          <p:val>
                                            <p:strVal val="ppt_y"/>
                                          </p:val>
                                        </p:tav>
                                        <p:tav tm="100000">
                                          <p:val>
                                            <p:strVal val="ppt_y+.1"/>
                                          </p:val>
                                        </p:tav>
                                      </p:tavLst>
                                    </p:anim>
                                    <p:set>
                                      <p:cBhvr>
                                        <p:cTn id="54" dur="1" fill="hold">
                                          <p:stCondLst>
                                            <p:cond delay="999"/>
                                          </p:stCondLst>
                                        </p:cTn>
                                        <p:tgtEl>
                                          <p:spTgt spid="1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P spid="14" grpId="1"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solidFill>
            <a:srgbClr val="008000"/>
          </a:solidFill>
        </p:spPr>
        <p:txBody>
          <a:bodyPr/>
          <a:lstStyle/>
          <a:p>
            <a:pPr eaLnBrk="1" hangingPunct="1"/>
            <a:r>
              <a:rPr lang="en-US" sz="3200" dirty="0">
                <a:solidFill>
                  <a:srgbClr val="FFFFFF"/>
                </a:solidFill>
              </a:rPr>
              <a:t>Continuum of School-Wide </a:t>
            </a:r>
            <a:br>
              <a:rPr lang="en-US" sz="3200" dirty="0">
                <a:solidFill>
                  <a:srgbClr val="FFFFFF"/>
                </a:solidFill>
              </a:rPr>
            </a:br>
            <a:r>
              <a:rPr lang="en-US" sz="3200" dirty="0">
                <a:solidFill>
                  <a:srgbClr val="FFFFFF"/>
                </a:solidFill>
              </a:rPr>
              <a:t>Instructional &amp; Positive Behavior Support</a:t>
            </a:r>
          </a:p>
        </p:txBody>
      </p:sp>
      <p:sp>
        <p:nvSpPr>
          <p:cNvPr id="128003" name="Rectangle 3"/>
          <p:cNvSpPr>
            <a:spLocks noChangeArrowheads="1"/>
          </p:cNvSpPr>
          <p:nvPr/>
        </p:nvSpPr>
        <p:spPr bwMode="auto">
          <a:xfrm>
            <a:off x="0" y="1529834"/>
            <a:ext cx="184666" cy="369332"/>
          </a:xfrm>
          <a:prstGeom prst="rect">
            <a:avLst/>
          </a:prstGeom>
          <a:noFill/>
          <a:ln w="9525">
            <a:noFill/>
            <a:miter lim="800000"/>
            <a:headEnd/>
            <a:tailEnd/>
          </a:ln>
        </p:spPr>
        <p:txBody>
          <a:bodyPr wrap="none" anchor="ctr">
            <a:prstTxWarp prst="textNoShape">
              <a:avLst/>
            </a:prstTxWarp>
            <a:spAutoFit/>
          </a:bodyPr>
          <a:lstStyle/>
          <a:p>
            <a:endParaRPr lang="en-US" sz="1800">
              <a:latin typeface="+mj-lt"/>
            </a:endParaRPr>
          </a:p>
        </p:txBody>
      </p:sp>
      <p:sp>
        <p:nvSpPr>
          <p:cNvPr id="203780" name="Text Box 4"/>
          <p:cNvSpPr txBox="1">
            <a:spLocks noChangeArrowheads="1"/>
          </p:cNvSpPr>
          <p:nvPr/>
        </p:nvSpPr>
        <p:spPr bwMode="auto">
          <a:xfrm>
            <a:off x="946295" y="2743200"/>
            <a:ext cx="2136485" cy="1477328"/>
          </a:xfrm>
          <a:prstGeom prst="rect">
            <a:avLst/>
          </a:prstGeom>
          <a:solidFill>
            <a:srgbClr val="EAEAEA"/>
          </a:solidFill>
          <a:ln w="9525">
            <a:solidFill>
              <a:schemeClr val="tx2"/>
            </a:solidFill>
            <a:miter lim="800000"/>
            <a:headEnd/>
            <a:tailEnd/>
          </a:ln>
        </p:spPr>
        <p:txBody>
          <a:bodyPr wrap="none">
            <a:prstTxWarp prst="textNoShape">
              <a:avLst/>
            </a:prstTxWarp>
            <a:spAutoFit/>
          </a:bodyPr>
          <a:lstStyle/>
          <a:p>
            <a:pPr algn="ctr" eaLnBrk="0" hangingPunct="0"/>
            <a:r>
              <a:rPr lang="en-US" sz="1800" b="1" dirty="0">
                <a:solidFill>
                  <a:srgbClr val="00CC66"/>
                </a:solidFill>
                <a:latin typeface="+mj-lt"/>
              </a:rPr>
              <a:t>Primary Prevention</a:t>
            </a:r>
            <a:r>
              <a:rPr lang="en-US" sz="1800" dirty="0">
                <a:latin typeface="+mj-lt"/>
              </a:rPr>
              <a:t>:</a:t>
            </a:r>
          </a:p>
          <a:p>
            <a:pPr algn="ctr" eaLnBrk="0" hangingPunct="0"/>
            <a:r>
              <a:rPr lang="en-US" sz="1800" dirty="0">
                <a:latin typeface="+mj-lt"/>
              </a:rPr>
              <a:t>School-/Classroom-</a:t>
            </a:r>
          </a:p>
          <a:p>
            <a:pPr algn="ctr" eaLnBrk="0" hangingPunct="0"/>
            <a:r>
              <a:rPr lang="en-US" sz="1800" dirty="0">
                <a:latin typeface="+mj-lt"/>
              </a:rPr>
              <a:t>Wide Systems for</a:t>
            </a:r>
          </a:p>
          <a:p>
            <a:pPr algn="ctr" eaLnBrk="0" hangingPunct="0"/>
            <a:r>
              <a:rPr lang="en-US" sz="1800" dirty="0">
                <a:latin typeface="+mj-lt"/>
              </a:rPr>
              <a:t>All Students,</a:t>
            </a:r>
          </a:p>
          <a:p>
            <a:pPr algn="ctr" eaLnBrk="0" hangingPunct="0"/>
            <a:r>
              <a:rPr lang="en-US" sz="1800" dirty="0">
                <a:latin typeface="+mj-lt"/>
              </a:rPr>
              <a:t>Staff, &amp; Settings</a:t>
            </a:r>
          </a:p>
        </p:txBody>
      </p:sp>
      <p:sp>
        <p:nvSpPr>
          <p:cNvPr id="203781" name="Text Box 5"/>
          <p:cNvSpPr txBox="1">
            <a:spLocks noChangeArrowheads="1"/>
          </p:cNvSpPr>
          <p:nvPr/>
        </p:nvSpPr>
        <p:spPr bwMode="auto">
          <a:xfrm>
            <a:off x="6248400" y="3429000"/>
            <a:ext cx="2689225" cy="1200150"/>
          </a:xfrm>
          <a:prstGeom prst="rect">
            <a:avLst/>
          </a:prstGeom>
          <a:solidFill>
            <a:srgbClr val="EAEAEA"/>
          </a:solidFill>
          <a:ln w="9525">
            <a:solidFill>
              <a:schemeClr val="tx2"/>
            </a:solidFill>
            <a:miter lim="800000"/>
            <a:headEnd/>
            <a:tailEnd/>
          </a:ln>
        </p:spPr>
        <p:txBody>
          <a:bodyPr>
            <a:prstTxWarp prst="textNoShape">
              <a:avLst/>
            </a:prstTxWarp>
            <a:spAutoFit/>
          </a:bodyPr>
          <a:lstStyle/>
          <a:p>
            <a:pPr algn="ctr" eaLnBrk="0" hangingPunct="0"/>
            <a:r>
              <a:rPr lang="en-US" sz="1800" b="1">
                <a:solidFill>
                  <a:srgbClr val="FFFF00"/>
                </a:solidFill>
                <a:latin typeface="+mj-lt"/>
              </a:rPr>
              <a:t>Secondary Prevention</a:t>
            </a:r>
            <a:r>
              <a:rPr lang="en-US" sz="1800">
                <a:latin typeface="+mj-lt"/>
              </a:rPr>
              <a:t>:</a:t>
            </a:r>
          </a:p>
          <a:p>
            <a:pPr algn="ctr" eaLnBrk="0" hangingPunct="0"/>
            <a:r>
              <a:rPr lang="en-US" sz="1800">
                <a:latin typeface="+mj-lt"/>
              </a:rPr>
              <a:t>Specialized Group</a:t>
            </a:r>
          </a:p>
          <a:p>
            <a:pPr algn="ctr" eaLnBrk="0" hangingPunct="0"/>
            <a:r>
              <a:rPr lang="en-US" sz="1800">
                <a:latin typeface="+mj-lt"/>
              </a:rPr>
              <a:t>Systems for Students with At-Risk Behavior</a:t>
            </a:r>
          </a:p>
        </p:txBody>
      </p:sp>
      <p:sp>
        <p:nvSpPr>
          <p:cNvPr id="203782" name="Text Box 6"/>
          <p:cNvSpPr txBox="1">
            <a:spLocks noChangeArrowheads="1"/>
          </p:cNvSpPr>
          <p:nvPr/>
        </p:nvSpPr>
        <p:spPr bwMode="auto">
          <a:xfrm>
            <a:off x="6248400" y="1828800"/>
            <a:ext cx="2667000" cy="1474788"/>
          </a:xfrm>
          <a:prstGeom prst="rect">
            <a:avLst/>
          </a:prstGeom>
          <a:solidFill>
            <a:srgbClr val="EAEAEA"/>
          </a:solidFill>
          <a:ln w="9525">
            <a:solidFill>
              <a:schemeClr val="tx2"/>
            </a:solidFill>
            <a:miter lim="800000"/>
            <a:headEnd/>
            <a:tailEnd/>
          </a:ln>
        </p:spPr>
        <p:txBody>
          <a:bodyPr>
            <a:prstTxWarp prst="textNoShape">
              <a:avLst/>
            </a:prstTxWarp>
            <a:spAutoFit/>
          </a:bodyPr>
          <a:lstStyle/>
          <a:p>
            <a:pPr algn="ctr" eaLnBrk="0" hangingPunct="0"/>
            <a:r>
              <a:rPr lang="en-US" sz="1800" b="1">
                <a:solidFill>
                  <a:srgbClr val="FF0000"/>
                </a:solidFill>
                <a:latin typeface="+mj-lt"/>
              </a:rPr>
              <a:t>Tertiary Prevention</a:t>
            </a:r>
            <a:r>
              <a:rPr lang="en-US" sz="1800">
                <a:solidFill>
                  <a:srgbClr val="FF0000"/>
                </a:solidFill>
                <a:latin typeface="+mj-lt"/>
              </a:rPr>
              <a:t>:</a:t>
            </a:r>
          </a:p>
          <a:p>
            <a:pPr algn="ctr" eaLnBrk="0" hangingPunct="0"/>
            <a:r>
              <a:rPr lang="en-US" sz="1800">
                <a:latin typeface="+mj-lt"/>
              </a:rPr>
              <a:t>Specialized </a:t>
            </a:r>
          </a:p>
          <a:p>
            <a:pPr algn="ctr" eaLnBrk="0" hangingPunct="0"/>
            <a:r>
              <a:rPr lang="en-US" sz="1800">
                <a:latin typeface="+mj-lt"/>
              </a:rPr>
              <a:t>Individualized</a:t>
            </a:r>
          </a:p>
          <a:p>
            <a:pPr algn="ctr" eaLnBrk="0" hangingPunct="0"/>
            <a:r>
              <a:rPr lang="en-US" sz="1800">
                <a:latin typeface="+mj-lt"/>
              </a:rPr>
              <a:t>Systems for Students with High-Risk Behavior</a:t>
            </a:r>
          </a:p>
        </p:txBody>
      </p:sp>
      <p:sp>
        <p:nvSpPr>
          <p:cNvPr id="128007" name="AutoShape 7"/>
          <p:cNvSpPr>
            <a:spLocks noChangeArrowheads="1"/>
          </p:cNvSpPr>
          <p:nvPr/>
        </p:nvSpPr>
        <p:spPr bwMode="auto">
          <a:xfrm>
            <a:off x="2514600" y="2154238"/>
            <a:ext cx="4724400" cy="4308475"/>
          </a:xfrm>
          <a:prstGeom prst="triangle">
            <a:avLst>
              <a:gd name="adj" fmla="val 50000"/>
            </a:avLst>
          </a:prstGeom>
          <a:solidFill>
            <a:srgbClr val="0080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03784" name="AutoShape 8"/>
          <p:cNvSpPr>
            <a:spLocks noChangeArrowheads="1"/>
          </p:cNvSpPr>
          <p:nvPr/>
        </p:nvSpPr>
        <p:spPr bwMode="auto">
          <a:xfrm>
            <a:off x="4286250" y="2092325"/>
            <a:ext cx="1181100" cy="1123950"/>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03785" name="AutoShape 9"/>
          <p:cNvSpPr>
            <a:spLocks noChangeArrowheads="1"/>
          </p:cNvSpPr>
          <p:nvPr/>
        </p:nvSpPr>
        <p:spPr bwMode="auto">
          <a:xfrm>
            <a:off x="4621213" y="2092325"/>
            <a:ext cx="522287" cy="500063"/>
          </a:xfrm>
          <a:prstGeom prst="triangle">
            <a:avLst>
              <a:gd name="adj" fmla="val 50000"/>
            </a:avLst>
          </a:prstGeom>
          <a:solidFill>
            <a:srgbClr val="800000"/>
          </a:solidFill>
          <a:ln w="9525">
            <a:solidFill>
              <a:schemeClr val="tx1"/>
            </a:solidFill>
            <a:miter lim="800000"/>
            <a:headEnd/>
            <a:tailEnd/>
          </a:ln>
        </p:spPr>
        <p:txBody>
          <a:bodyPr wrap="none" anchor="ctr">
            <a:prstTxWarp prst="textNoShape">
              <a:avLst/>
            </a:prstTxWarp>
          </a:bodyPr>
          <a:lstStyle/>
          <a:p>
            <a:endParaRPr lang="en-US" sz="1800">
              <a:solidFill>
                <a:srgbClr val="FFFFFF"/>
              </a:solidFill>
              <a:latin typeface="+mj-lt"/>
            </a:endParaRPr>
          </a:p>
        </p:txBody>
      </p:sp>
      <p:sp>
        <p:nvSpPr>
          <p:cNvPr id="203786" name="AutoShape 10"/>
          <p:cNvSpPr>
            <a:spLocks/>
          </p:cNvSpPr>
          <p:nvPr/>
        </p:nvSpPr>
        <p:spPr bwMode="auto">
          <a:xfrm rot="1672209">
            <a:off x="3048000" y="1752600"/>
            <a:ext cx="590550" cy="4648200"/>
          </a:xfrm>
          <a:prstGeom prst="leftBrace">
            <a:avLst>
              <a:gd name="adj1" fmla="val 65591"/>
              <a:gd name="adj2" fmla="val 50000"/>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03787" name="AutoShape 11"/>
          <p:cNvSpPr>
            <a:spLocks/>
          </p:cNvSpPr>
          <p:nvPr/>
        </p:nvSpPr>
        <p:spPr bwMode="auto">
          <a:xfrm rot="-1359906">
            <a:off x="5410200" y="1828800"/>
            <a:ext cx="393700" cy="498475"/>
          </a:xfrm>
          <a:prstGeom prst="rightBrace">
            <a:avLst>
              <a:gd name="adj1" fmla="val 10551"/>
              <a:gd name="adj2" fmla="val 56769"/>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03788" name="AutoShape 12"/>
          <p:cNvSpPr>
            <a:spLocks/>
          </p:cNvSpPr>
          <p:nvPr/>
        </p:nvSpPr>
        <p:spPr bwMode="auto">
          <a:xfrm rot="-1676041">
            <a:off x="5335588" y="1984375"/>
            <a:ext cx="393700" cy="1185863"/>
          </a:xfrm>
          <a:prstGeom prst="rightBrace">
            <a:avLst>
              <a:gd name="adj1" fmla="val 25101"/>
              <a:gd name="adj2" fmla="val 83333"/>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03789" name="Text Box 13"/>
          <p:cNvSpPr txBox="1">
            <a:spLocks noChangeArrowheads="1"/>
          </p:cNvSpPr>
          <p:nvPr/>
        </p:nvSpPr>
        <p:spPr bwMode="auto">
          <a:xfrm>
            <a:off x="3400425" y="6089650"/>
            <a:ext cx="3051175" cy="457200"/>
          </a:xfrm>
          <a:prstGeom prst="rect">
            <a:avLst/>
          </a:prstGeom>
          <a:noFill/>
          <a:ln w="9525">
            <a:noFill/>
            <a:miter lim="800000"/>
            <a:headEnd/>
            <a:tailEnd/>
          </a:ln>
        </p:spPr>
        <p:txBody>
          <a:bodyPr>
            <a:prstTxWarp prst="textNoShape">
              <a:avLst/>
            </a:prstTxWarp>
            <a:spAutoFit/>
          </a:bodyPr>
          <a:lstStyle/>
          <a:p>
            <a:pPr algn="ctr" eaLnBrk="0" hangingPunct="0"/>
            <a:r>
              <a:rPr lang="en-US" dirty="0">
                <a:solidFill>
                  <a:srgbClr val="FFFFFF"/>
                </a:solidFill>
                <a:latin typeface="+mj-lt"/>
              </a:rPr>
              <a:t>~80% of Students</a:t>
            </a:r>
          </a:p>
        </p:txBody>
      </p:sp>
      <p:sp>
        <p:nvSpPr>
          <p:cNvPr id="203790" name="Text Box 14"/>
          <p:cNvSpPr txBox="1">
            <a:spLocks noChangeArrowheads="1"/>
          </p:cNvSpPr>
          <p:nvPr/>
        </p:nvSpPr>
        <p:spPr bwMode="auto">
          <a:xfrm>
            <a:off x="4356100" y="2903538"/>
            <a:ext cx="1082675" cy="396875"/>
          </a:xfrm>
          <a:prstGeom prst="rect">
            <a:avLst/>
          </a:prstGeom>
          <a:noFill/>
          <a:ln w="9525">
            <a:noFill/>
            <a:miter lim="800000"/>
            <a:headEnd/>
            <a:tailEnd/>
          </a:ln>
        </p:spPr>
        <p:txBody>
          <a:bodyPr>
            <a:prstTxWarp prst="textNoShape">
              <a:avLst/>
            </a:prstTxWarp>
            <a:spAutoFit/>
          </a:bodyPr>
          <a:lstStyle/>
          <a:p>
            <a:pPr algn="ctr" eaLnBrk="0" hangingPunct="0"/>
            <a:r>
              <a:rPr lang="en-US" sz="2000">
                <a:latin typeface="+mj-lt"/>
              </a:rPr>
              <a:t>~15%</a:t>
            </a:r>
            <a:r>
              <a:rPr lang="en-US" sz="1800">
                <a:latin typeface="+mj-lt"/>
              </a:rPr>
              <a:t> </a:t>
            </a:r>
          </a:p>
        </p:txBody>
      </p:sp>
      <p:sp>
        <p:nvSpPr>
          <p:cNvPr id="203791" name="Text Box 15"/>
          <p:cNvSpPr txBox="1">
            <a:spLocks noChangeArrowheads="1"/>
          </p:cNvSpPr>
          <p:nvPr/>
        </p:nvSpPr>
        <p:spPr bwMode="auto">
          <a:xfrm>
            <a:off x="4343400" y="2209800"/>
            <a:ext cx="1082675" cy="396875"/>
          </a:xfrm>
          <a:prstGeom prst="rect">
            <a:avLst/>
          </a:prstGeom>
          <a:noFill/>
          <a:ln w="9525">
            <a:noFill/>
            <a:miter lim="800000"/>
            <a:headEnd/>
            <a:tailEnd/>
          </a:ln>
        </p:spPr>
        <p:txBody>
          <a:bodyPr>
            <a:prstTxWarp prst="textNoShape">
              <a:avLst/>
            </a:prstTxWarp>
            <a:spAutoFit/>
          </a:bodyPr>
          <a:lstStyle/>
          <a:p>
            <a:pPr algn="ctr" eaLnBrk="0" hangingPunct="0"/>
            <a:r>
              <a:rPr lang="en-US" sz="2000" dirty="0">
                <a:solidFill>
                  <a:srgbClr val="FFFFFF"/>
                </a:solidFill>
                <a:latin typeface="+mj-lt"/>
              </a:rPr>
              <a:t>~5%</a:t>
            </a:r>
            <a:r>
              <a:rPr lang="en-US" sz="1800" dirty="0">
                <a:solidFill>
                  <a:srgbClr val="FFFFFF"/>
                </a:solidFill>
                <a:latin typeface="+mj-lt"/>
              </a:rPr>
              <a:t> </a:t>
            </a:r>
          </a:p>
        </p:txBody>
      </p:sp>
      <p:cxnSp>
        <p:nvCxnSpPr>
          <p:cNvPr id="203792" name="AutoShape 16"/>
          <p:cNvCxnSpPr>
            <a:cxnSpLocks noChangeShapeType="1"/>
            <a:stCxn id="203788" idx="1"/>
            <a:endCxn id="203781" idx="1"/>
          </p:cNvCxnSpPr>
          <p:nvPr/>
        </p:nvCxnSpPr>
        <p:spPr bwMode="auto">
          <a:xfrm>
            <a:off x="5897563" y="2828925"/>
            <a:ext cx="350837" cy="1200150"/>
          </a:xfrm>
          <a:prstGeom prst="curvedConnector3">
            <a:avLst>
              <a:gd name="adj1" fmla="val 61991"/>
            </a:avLst>
          </a:prstGeom>
          <a:noFill/>
          <a:ln w="9525">
            <a:solidFill>
              <a:schemeClr val="tx1"/>
            </a:solidFill>
            <a:round/>
            <a:headEnd/>
            <a:tailEnd/>
          </a:ln>
        </p:spPr>
      </p:cxnSp>
      <p:cxnSp>
        <p:nvCxnSpPr>
          <p:cNvPr id="203793" name="AutoShape 17"/>
          <p:cNvCxnSpPr>
            <a:cxnSpLocks noChangeShapeType="1"/>
            <a:stCxn id="203787" idx="1"/>
            <a:endCxn id="203782" idx="1"/>
          </p:cNvCxnSpPr>
          <p:nvPr/>
        </p:nvCxnSpPr>
        <p:spPr bwMode="auto">
          <a:xfrm>
            <a:off x="5810250" y="2028825"/>
            <a:ext cx="438150" cy="538163"/>
          </a:xfrm>
          <a:prstGeom prst="curvedConnector3">
            <a:avLst>
              <a:gd name="adj1" fmla="val 58333"/>
            </a:avLst>
          </a:prstGeom>
          <a:noFill/>
          <a:ln w="9525">
            <a:solidFill>
              <a:schemeClr val="tx1"/>
            </a:solidFill>
            <a:round/>
            <a:headEnd/>
            <a:tailEnd/>
          </a:ln>
        </p:spPr>
      </p:cxnSp>
      <p:grpSp>
        <p:nvGrpSpPr>
          <p:cNvPr id="25" name="Group 5"/>
          <p:cNvGrpSpPr/>
          <p:nvPr/>
        </p:nvGrpSpPr>
        <p:grpSpPr>
          <a:xfrm>
            <a:off x="-228600" y="5333999"/>
            <a:ext cx="1588180" cy="1676401"/>
            <a:chOff x="-140380" y="5333999"/>
            <a:chExt cx="1588180" cy="1676401"/>
          </a:xfrm>
        </p:grpSpPr>
        <p:pic>
          <p:nvPicPr>
            <p:cNvPr id="26"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I.C.iii</a:t>
              </a:r>
              <a:endParaRPr lang="en-US" sz="2000" b="1" dirty="0">
                <a:solidFill>
                  <a:srgbClr val="000000"/>
                </a:solidFill>
                <a:latin typeface="+mj-lt"/>
              </a:endParaRPr>
            </a:p>
          </p:txBody>
        </p:sp>
      </p:grpSp>
      <p:pic>
        <p:nvPicPr>
          <p:cNvPr id="28" name="Picture 27"/>
          <p:cNvPicPr/>
          <p:nvPr/>
        </p:nvPicPr>
        <p:blipFill>
          <a:blip r:embed="rId4">
            <a:extLst>
              <a:ext uri="{28A0092B-C50C-407E-A947-70E740481C1C}">
                <a14:useLocalDpi xmlns:a14="http://schemas.microsoft.com/office/drawing/2010/main"/>
              </a:ext>
            </a:extLst>
          </a:blip>
          <a:srcRect/>
          <a:stretch>
            <a:fillRect/>
          </a:stretch>
        </p:blipFill>
        <p:spPr bwMode="auto">
          <a:xfrm>
            <a:off x="8001506" y="838200"/>
            <a:ext cx="1142494" cy="1143000"/>
          </a:xfrm>
          <a:prstGeom prst="rect">
            <a:avLst/>
          </a:prstGeom>
          <a:noFill/>
          <a:ln>
            <a:noFill/>
          </a:ln>
        </p:spPr>
      </p:pic>
      <p:pic>
        <p:nvPicPr>
          <p:cNvPr id="22" name="Picture 21"/>
          <p:cNvPicPr/>
          <p:nvPr/>
        </p:nvPicPr>
        <p:blipFill>
          <a:blip r:embed="rId5">
            <a:extLst>
              <a:ext uri="{28A0092B-C50C-407E-A947-70E740481C1C}">
                <a14:useLocalDpi xmlns:a14="http://schemas.microsoft.com/office/drawing/2010/main"/>
              </a:ext>
            </a:extLst>
          </a:blip>
          <a:srcRect/>
          <a:stretch>
            <a:fillRect/>
          </a:stretch>
        </p:blipFill>
        <p:spPr bwMode="auto">
          <a:xfrm>
            <a:off x="0" y="762000"/>
            <a:ext cx="1095375" cy="1066800"/>
          </a:xfrm>
          <a:prstGeom prst="rect">
            <a:avLst/>
          </a:prstGeom>
          <a:noFill/>
          <a:ln>
            <a:noFill/>
          </a:ln>
        </p:spPr>
      </p:pic>
    </p:spTree>
    <p:extLst>
      <p:ext uri="{BB962C8B-B14F-4D97-AF65-F5344CB8AC3E}">
        <p14:creationId xmlns:p14="http://schemas.microsoft.com/office/powerpoint/2010/main" val="1684771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wipe(down)">
                                      <p:cBhvr>
                                        <p:cTn id="7" dur="500"/>
                                        <p:tgtEl>
                                          <p:spTgt spid="20378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3786"/>
                                        </p:tgtEl>
                                        <p:attrNameLst>
                                          <p:attrName>style.visibility</p:attrName>
                                        </p:attrNameLst>
                                      </p:cBhvr>
                                      <p:to>
                                        <p:strVal val="visible"/>
                                      </p:to>
                                    </p:set>
                                    <p:animEffect transition="in" filter="wipe(down)">
                                      <p:cBhvr>
                                        <p:cTn id="10" dur="500"/>
                                        <p:tgtEl>
                                          <p:spTgt spid="20378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3789"/>
                                        </p:tgtEl>
                                        <p:attrNameLst>
                                          <p:attrName>style.visibility</p:attrName>
                                        </p:attrNameLst>
                                      </p:cBhvr>
                                      <p:to>
                                        <p:strVal val="visible"/>
                                      </p:to>
                                    </p:set>
                                    <p:anim calcmode="lin" valueType="num">
                                      <p:cBhvr additive="base">
                                        <p:cTn id="15" dur="500" fill="hold"/>
                                        <p:tgtEl>
                                          <p:spTgt spid="203789"/>
                                        </p:tgtEl>
                                        <p:attrNameLst>
                                          <p:attrName>ppt_x</p:attrName>
                                        </p:attrNameLst>
                                      </p:cBhvr>
                                      <p:tavLst>
                                        <p:tav tm="0">
                                          <p:val>
                                            <p:strVal val="#ppt_x"/>
                                          </p:val>
                                        </p:tav>
                                        <p:tav tm="100000">
                                          <p:val>
                                            <p:strVal val="#ppt_x"/>
                                          </p:val>
                                        </p:tav>
                                      </p:tavLst>
                                    </p:anim>
                                    <p:anim calcmode="lin" valueType="num">
                                      <p:cBhvr additive="base">
                                        <p:cTn id="16" dur="500" fill="hold"/>
                                        <p:tgtEl>
                                          <p:spTgt spid="20378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03784"/>
                                        </p:tgtEl>
                                        <p:attrNameLst>
                                          <p:attrName>style.visibility</p:attrName>
                                        </p:attrNameLst>
                                      </p:cBhvr>
                                      <p:to>
                                        <p:strVal val="visible"/>
                                      </p:to>
                                    </p:set>
                                    <p:animEffect transition="in" filter="wipe(down)">
                                      <p:cBhvr>
                                        <p:cTn id="21" dur="500"/>
                                        <p:tgtEl>
                                          <p:spTgt spid="20378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3788"/>
                                        </p:tgtEl>
                                        <p:attrNameLst>
                                          <p:attrName>style.visibility</p:attrName>
                                        </p:attrNameLst>
                                      </p:cBhvr>
                                      <p:to>
                                        <p:strVal val="visible"/>
                                      </p:to>
                                    </p:set>
                                    <p:animEffect transition="in" filter="wipe(down)">
                                      <p:cBhvr>
                                        <p:cTn id="24" dur="500"/>
                                        <p:tgtEl>
                                          <p:spTgt spid="203788"/>
                                        </p:tgtEl>
                                      </p:cBhvr>
                                    </p:animEffect>
                                  </p:childTnLst>
                                </p:cTn>
                              </p:par>
                              <p:par>
                                <p:cTn id="25" presetID="22" presetClass="entr" presetSubtype="4" fill="hold" nodeType="withEffect">
                                  <p:stCondLst>
                                    <p:cond delay="0"/>
                                  </p:stCondLst>
                                  <p:childTnLst>
                                    <p:set>
                                      <p:cBhvr>
                                        <p:cTn id="26" dur="1" fill="hold">
                                          <p:stCondLst>
                                            <p:cond delay="0"/>
                                          </p:stCondLst>
                                        </p:cTn>
                                        <p:tgtEl>
                                          <p:spTgt spid="203792"/>
                                        </p:tgtEl>
                                        <p:attrNameLst>
                                          <p:attrName>style.visibility</p:attrName>
                                        </p:attrNameLst>
                                      </p:cBhvr>
                                      <p:to>
                                        <p:strVal val="visible"/>
                                      </p:to>
                                    </p:set>
                                    <p:animEffect transition="in" filter="wipe(down)">
                                      <p:cBhvr>
                                        <p:cTn id="27" dur="500"/>
                                        <p:tgtEl>
                                          <p:spTgt spid="20379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3781"/>
                                        </p:tgtEl>
                                        <p:attrNameLst>
                                          <p:attrName>style.visibility</p:attrName>
                                        </p:attrNameLst>
                                      </p:cBhvr>
                                      <p:to>
                                        <p:strVal val="visible"/>
                                      </p:to>
                                    </p:set>
                                    <p:animEffect transition="in" filter="wipe(down)">
                                      <p:cBhvr>
                                        <p:cTn id="30" dur="500"/>
                                        <p:tgtEl>
                                          <p:spTgt spid="20378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3790"/>
                                        </p:tgtEl>
                                        <p:attrNameLst>
                                          <p:attrName>style.visibility</p:attrName>
                                        </p:attrNameLst>
                                      </p:cBhvr>
                                      <p:to>
                                        <p:strVal val="visible"/>
                                      </p:to>
                                    </p:set>
                                    <p:anim calcmode="lin" valueType="num">
                                      <p:cBhvr additive="base">
                                        <p:cTn id="35" dur="500" fill="hold"/>
                                        <p:tgtEl>
                                          <p:spTgt spid="203790"/>
                                        </p:tgtEl>
                                        <p:attrNameLst>
                                          <p:attrName>ppt_x</p:attrName>
                                        </p:attrNameLst>
                                      </p:cBhvr>
                                      <p:tavLst>
                                        <p:tav tm="0">
                                          <p:val>
                                            <p:strVal val="#ppt_x"/>
                                          </p:val>
                                        </p:tav>
                                        <p:tav tm="100000">
                                          <p:val>
                                            <p:strVal val="#ppt_x"/>
                                          </p:val>
                                        </p:tav>
                                      </p:tavLst>
                                    </p:anim>
                                    <p:anim calcmode="lin" valueType="num">
                                      <p:cBhvr additive="base">
                                        <p:cTn id="36" dur="500" fill="hold"/>
                                        <p:tgtEl>
                                          <p:spTgt spid="20379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3785"/>
                                        </p:tgtEl>
                                        <p:attrNameLst>
                                          <p:attrName>style.visibility</p:attrName>
                                        </p:attrNameLst>
                                      </p:cBhvr>
                                      <p:to>
                                        <p:strVal val="visible"/>
                                      </p:to>
                                    </p:set>
                                    <p:animEffect transition="in" filter="wipe(down)">
                                      <p:cBhvr>
                                        <p:cTn id="41" dur="500"/>
                                        <p:tgtEl>
                                          <p:spTgt spid="20378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03787"/>
                                        </p:tgtEl>
                                        <p:attrNameLst>
                                          <p:attrName>style.visibility</p:attrName>
                                        </p:attrNameLst>
                                      </p:cBhvr>
                                      <p:to>
                                        <p:strVal val="visible"/>
                                      </p:to>
                                    </p:set>
                                    <p:animEffect transition="in" filter="wipe(down)">
                                      <p:cBhvr>
                                        <p:cTn id="44" dur="500"/>
                                        <p:tgtEl>
                                          <p:spTgt spid="203787"/>
                                        </p:tgtEl>
                                      </p:cBhvr>
                                    </p:animEffect>
                                  </p:childTnLst>
                                </p:cTn>
                              </p:par>
                              <p:par>
                                <p:cTn id="45" presetID="22" presetClass="entr" presetSubtype="4" fill="hold" nodeType="withEffect">
                                  <p:stCondLst>
                                    <p:cond delay="0"/>
                                  </p:stCondLst>
                                  <p:childTnLst>
                                    <p:set>
                                      <p:cBhvr>
                                        <p:cTn id="46" dur="1" fill="hold">
                                          <p:stCondLst>
                                            <p:cond delay="0"/>
                                          </p:stCondLst>
                                        </p:cTn>
                                        <p:tgtEl>
                                          <p:spTgt spid="203793"/>
                                        </p:tgtEl>
                                        <p:attrNameLst>
                                          <p:attrName>style.visibility</p:attrName>
                                        </p:attrNameLst>
                                      </p:cBhvr>
                                      <p:to>
                                        <p:strVal val="visible"/>
                                      </p:to>
                                    </p:set>
                                    <p:animEffect transition="in" filter="wipe(down)">
                                      <p:cBhvr>
                                        <p:cTn id="47" dur="500"/>
                                        <p:tgtEl>
                                          <p:spTgt spid="20379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03782"/>
                                        </p:tgtEl>
                                        <p:attrNameLst>
                                          <p:attrName>style.visibility</p:attrName>
                                        </p:attrNameLst>
                                      </p:cBhvr>
                                      <p:to>
                                        <p:strVal val="visible"/>
                                      </p:to>
                                    </p:set>
                                    <p:animEffect transition="in" filter="wipe(down)">
                                      <p:cBhvr>
                                        <p:cTn id="50" dur="500"/>
                                        <p:tgtEl>
                                          <p:spTgt spid="203782"/>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3791"/>
                                        </p:tgtEl>
                                        <p:attrNameLst>
                                          <p:attrName>style.visibility</p:attrName>
                                        </p:attrNameLst>
                                      </p:cBhvr>
                                      <p:to>
                                        <p:strVal val="visible"/>
                                      </p:to>
                                    </p:set>
                                    <p:anim calcmode="lin" valueType="num">
                                      <p:cBhvr additive="base">
                                        <p:cTn id="55" dur="500" fill="hold"/>
                                        <p:tgtEl>
                                          <p:spTgt spid="203791"/>
                                        </p:tgtEl>
                                        <p:attrNameLst>
                                          <p:attrName>ppt_x</p:attrName>
                                        </p:attrNameLst>
                                      </p:cBhvr>
                                      <p:tavLst>
                                        <p:tav tm="0">
                                          <p:val>
                                            <p:strVal val="#ppt_x"/>
                                          </p:val>
                                        </p:tav>
                                        <p:tav tm="100000">
                                          <p:val>
                                            <p:strVal val="#ppt_x"/>
                                          </p:val>
                                        </p:tav>
                                      </p:tavLst>
                                    </p:anim>
                                    <p:anim calcmode="lin" valueType="num">
                                      <p:cBhvr additive="base">
                                        <p:cTn id="56" dur="500" fill="hold"/>
                                        <p:tgtEl>
                                          <p:spTgt spid="2037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0" grpId="0" animBg="1"/>
      <p:bldP spid="203781" grpId="0" animBg="1"/>
      <p:bldP spid="203782" grpId="0" animBg="1"/>
      <p:bldP spid="203784" grpId="0" animBg="1"/>
      <p:bldP spid="203785" grpId="0" animBg="1"/>
      <p:bldP spid="203786" grpId="0" animBg="1"/>
      <p:bldP spid="203787" grpId="0" animBg="1"/>
      <p:bldP spid="203788" grpId="0" animBg="1"/>
      <p:bldP spid="203789" grpId="0"/>
      <p:bldP spid="203790" grpId="0"/>
      <p:bldP spid="20379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cxnSp>
        <p:nvCxnSpPr>
          <p:cNvPr id="611330" name="AutoShape 2"/>
          <p:cNvCxnSpPr>
            <a:cxnSpLocks noChangeShapeType="1"/>
            <a:stCxn id="611331" idx="0"/>
            <a:endCxn id="611335" idx="3"/>
          </p:cNvCxnSpPr>
          <p:nvPr/>
        </p:nvCxnSpPr>
        <p:spPr bwMode="auto">
          <a:xfrm flipV="1">
            <a:off x="3657600" y="4264025"/>
            <a:ext cx="792163" cy="688975"/>
          </a:xfrm>
          <a:prstGeom prst="straightConnector1">
            <a:avLst/>
          </a:prstGeom>
          <a:noFill/>
          <a:ln w="63500">
            <a:solidFill>
              <a:schemeClr val="tx1"/>
            </a:solidFill>
            <a:round/>
            <a:headEnd/>
            <a:tailEnd type="triangle" w="med" len="med"/>
          </a:ln>
        </p:spPr>
      </p:cxnSp>
      <p:sp>
        <p:nvSpPr>
          <p:cNvPr id="611331" name="Oval 3">
            <a:hlinkClick r:id="" action="ppaction://noaction"/>
          </p:cNvPr>
          <p:cNvSpPr>
            <a:spLocks noChangeArrowheads="1"/>
          </p:cNvSpPr>
          <p:nvPr/>
        </p:nvSpPr>
        <p:spPr bwMode="auto">
          <a:xfrm>
            <a:off x="25146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Evaluation</a:t>
            </a:r>
          </a:p>
        </p:txBody>
      </p:sp>
      <p:cxnSp>
        <p:nvCxnSpPr>
          <p:cNvPr id="611332" name="AutoShape 4"/>
          <p:cNvCxnSpPr>
            <a:cxnSpLocks noChangeShapeType="1"/>
            <a:stCxn id="611333" idx="2"/>
            <a:endCxn id="611331" idx="6"/>
          </p:cNvCxnSpPr>
          <p:nvPr/>
        </p:nvCxnSpPr>
        <p:spPr bwMode="auto">
          <a:xfrm flipH="1">
            <a:off x="4800600" y="5486400"/>
            <a:ext cx="1219200" cy="0"/>
          </a:xfrm>
          <a:prstGeom prst="straightConnector1">
            <a:avLst/>
          </a:prstGeom>
          <a:noFill/>
          <a:ln w="63500">
            <a:solidFill>
              <a:schemeClr val="tx1"/>
            </a:solidFill>
            <a:round/>
            <a:headEnd/>
            <a:tailEnd type="triangle" w="med" len="med"/>
          </a:ln>
        </p:spPr>
      </p:cxnSp>
      <p:sp>
        <p:nvSpPr>
          <p:cNvPr id="611333" name="Oval 5">
            <a:hlinkClick r:id="" action="ppaction://noaction"/>
          </p:cNvPr>
          <p:cNvSpPr>
            <a:spLocks noChangeArrowheads="1"/>
          </p:cNvSpPr>
          <p:nvPr/>
        </p:nvSpPr>
        <p:spPr bwMode="auto">
          <a:xfrm>
            <a:off x="60198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Implementation</a:t>
            </a:r>
          </a:p>
        </p:txBody>
      </p:sp>
      <p:cxnSp>
        <p:nvCxnSpPr>
          <p:cNvPr id="611334" name="AutoShape 6"/>
          <p:cNvCxnSpPr>
            <a:cxnSpLocks noChangeShapeType="1"/>
            <a:stCxn id="611335" idx="5"/>
            <a:endCxn id="611333" idx="0"/>
          </p:cNvCxnSpPr>
          <p:nvPr/>
        </p:nvCxnSpPr>
        <p:spPr bwMode="auto">
          <a:xfrm>
            <a:off x="6066023" y="4263371"/>
            <a:ext cx="1096777" cy="689629"/>
          </a:xfrm>
          <a:prstGeom prst="straightConnector1">
            <a:avLst/>
          </a:prstGeom>
          <a:noFill/>
          <a:ln w="63500">
            <a:solidFill>
              <a:schemeClr val="tx1"/>
            </a:solidFill>
            <a:round/>
            <a:headEnd/>
            <a:tailEnd type="triangle" w="med" len="med"/>
          </a:ln>
        </p:spPr>
      </p:cxnSp>
      <p:sp>
        <p:nvSpPr>
          <p:cNvPr id="611335" name="Oval 7">
            <a:hlinkClick r:id="" action="ppaction://noaction"/>
          </p:cNvPr>
          <p:cNvSpPr>
            <a:spLocks noChangeArrowheads="1"/>
          </p:cNvSpPr>
          <p:nvPr/>
        </p:nvSpPr>
        <p:spPr bwMode="auto">
          <a:xfrm>
            <a:off x="4114800" y="33528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Data-based </a:t>
            </a:r>
          </a:p>
          <a:p>
            <a:r>
              <a:rPr lang="en-US" sz="2400">
                <a:solidFill>
                  <a:srgbClr val="000066"/>
                </a:solidFill>
                <a:latin typeface="Arial" pitchFamily="-1" charset="0"/>
                <a:ea typeface="Arial" pitchFamily="-1" charset="0"/>
                <a:cs typeface="Arial" pitchFamily="-1" charset="0"/>
              </a:rPr>
              <a:t>Action Plan</a:t>
            </a:r>
          </a:p>
        </p:txBody>
      </p:sp>
      <p:cxnSp>
        <p:nvCxnSpPr>
          <p:cNvPr id="611336" name="AutoShape 8"/>
          <p:cNvCxnSpPr>
            <a:cxnSpLocks noChangeShapeType="1"/>
            <a:stCxn id="611337" idx="4"/>
            <a:endCxn id="611335" idx="0"/>
          </p:cNvCxnSpPr>
          <p:nvPr/>
        </p:nvCxnSpPr>
        <p:spPr bwMode="auto">
          <a:xfrm>
            <a:off x="5257800" y="2895600"/>
            <a:ext cx="0" cy="457200"/>
          </a:xfrm>
          <a:prstGeom prst="straightConnector1">
            <a:avLst/>
          </a:prstGeom>
          <a:noFill/>
          <a:ln w="63500">
            <a:solidFill>
              <a:schemeClr val="tx1"/>
            </a:solidFill>
            <a:round/>
            <a:headEnd/>
            <a:tailEnd type="triangle" w="med" len="med"/>
          </a:ln>
        </p:spPr>
      </p:cxnSp>
      <p:sp>
        <p:nvSpPr>
          <p:cNvPr id="611337" name="Oval 9">
            <a:hlinkClick r:id="" action="ppaction://noaction"/>
          </p:cNvPr>
          <p:cNvSpPr>
            <a:spLocks noChangeArrowheads="1"/>
          </p:cNvSpPr>
          <p:nvPr/>
        </p:nvSpPr>
        <p:spPr bwMode="auto">
          <a:xfrm>
            <a:off x="4114800" y="1828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Agreements</a:t>
            </a:r>
          </a:p>
        </p:txBody>
      </p:sp>
      <p:cxnSp>
        <p:nvCxnSpPr>
          <p:cNvPr id="611338" name="AutoShape 10"/>
          <p:cNvCxnSpPr>
            <a:cxnSpLocks noChangeShapeType="1"/>
            <a:stCxn id="27659" idx="4"/>
            <a:endCxn id="611337" idx="0"/>
          </p:cNvCxnSpPr>
          <p:nvPr/>
        </p:nvCxnSpPr>
        <p:spPr bwMode="auto">
          <a:xfrm>
            <a:off x="5257800" y="1371600"/>
            <a:ext cx="0" cy="457200"/>
          </a:xfrm>
          <a:prstGeom prst="straightConnector1">
            <a:avLst/>
          </a:prstGeom>
          <a:noFill/>
          <a:ln w="63500">
            <a:solidFill>
              <a:schemeClr val="tx1"/>
            </a:solidFill>
            <a:round/>
            <a:headEnd/>
            <a:tailEnd type="triangle" w="med" len="med"/>
          </a:ln>
        </p:spPr>
      </p:cxnSp>
      <p:sp>
        <p:nvSpPr>
          <p:cNvPr id="27659" name="Oval 11">
            <a:hlinkClick r:id="" action="ppaction://noaction"/>
          </p:cNvPr>
          <p:cNvSpPr>
            <a:spLocks noChangeArrowheads="1"/>
          </p:cNvSpPr>
          <p:nvPr/>
        </p:nvSpPr>
        <p:spPr bwMode="auto">
          <a:xfrm>
            <a:off x="4114800" y="304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Team</a:t>
            </a:r>
          </a:p>
        </p:txBody>
      </p:sp>
      <p:sp>
        <p:nvSpPr>
          <p:cNvPr id="27660" name="Rectangle 12"/>
          <p:cNvSpPr>
            <a:spLocks noGrp="1" noChangeArrowheads="1"/>
          </p:cNvSpPr>
          <p:nvPr>
            <p:ph type="title"/>
          </p:nvPr>
        </p:nvSpPr>
        <p:spPr>
          <a:xfrm>
            <a:off x="381000" y="457200"/>
            <a:ext cx="3352800" cy="2514600"/>
          </a:xfrm>
          <a:solidFill>
            <a:srgbClr val="008000"/>
          </a:solidFill>
        </p:spPr>
        <p:txBody>
          <a:bodyPr/>
          <a:lstStyle/>
          <a:p>
            <a:pPr eaLnBrk="1" hangingPunct="1"/>
            <a:r>
              <a:rPr lang="en-US" sz="2800">
                <a:solidFill>
                  <a:srgbClr val="FFFFFF"/>
                </a:solidFill>
              </a:rPr>
              <a:t>GENERAL IMPLEMENTATION PROCESS</a:t>
            </a:r>
          </a:p>
        </p:txBody>
      </p:sp>
      <p:grpSp>
        <p:nvGrpSpPr>
          <p:cNvPr id="16" name="Group 5"/>
          <p:cNvGrpSpPr/>
          <p:nvPr/>
        </p:nvGrpSpPr>
        <p:grpSpPr>
          <a:xfrm>
            <a:off x="-140380" y="5257800"/>
            <a:ext cx="1588180" cy="1676401"/>
            <a:chOff x="-140380" y="5333999"/>
            <a:chExt cx="1588180" cy="1676401"/>
          </a:xfrm>
        </p:grpSpPr>
        <p:pic>
          <p:nvPicPr>
            <p:cNvPr id="17"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8" name="TextBox 17"/>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pic>
        <p:nvPicPr>
          <p:cNvPr id="19" name="Picture 18"/>
          <p:cNvPicPr/>
          <p:nvPr/>
        </p:nvPicPr>
        <p:blipFill>
          <a:blip r:embed="rId4">
            <a:extLst>
              <a:ext uri="{28A0092B-C50C-407E-A947-70E740481C1C}">
                <a14:useLocalDpi xmlns:a14="http://schemas.microsoft.com/office/drawing/2010/main"/>
              </a:ext>
            </a:extLst>
          </a:blip>
          <a:srcRect/>
          <a:stretch>
            <a:fillRect/>
          </a:stretch>
        </p:blipFill>
        <p:spPr bwMode="auto">
          <a:xfrm>
            <a:off x="2895600" y="2286000"/>
            <a:ext cx="1142494" cy="1143000"/>
          </a:xfrm>
          <a:prstGeom prst="rect">
            <a:avLst/>
          </a:prstGeom>
          <a:noFill/>
          <a:ln>
            <a:noFill/>
          </a:ln>
        </p:spPr>
      </p:pic>
      <p:pic>
        <p:nvPicPr>
          <p:cNvPr id="20" name="Picture 19"/>
          <p:cNvPicPr/>
          <p:nvPr/>
        </p:nvPicPr>
        <p:blipFill>
          <a:blip r:embed="rId5">
            <a:extLst>
              <a:ext uri="{28A0092B-C50C-407E-A947-70E740481C1C}">
                <a14:useLocalDpi xmlns:a14="http://schemas.microsoft.com/office/drawing/2010/main"/>
              </a:ext>
            </a:extLst>
          </a:blip>
          <a:srcRect/>
          <a:stretch>
            <a:fillRect/>
          </a:stretch>
        </p:blipFill>
        <p:spPr bwMode="auto">
          <a:xfrm>
            <a:off x="0" y="32657"/>
            <a:ext cx="1095375" cy="1066800"/>
          </a:xfrm>
          <a:prstGeom prst="rect">
            <a:avLst/>
          </a:prstGeom>
          <a:noFill/>
          <a:ln>
            <a:noFill/>
          </a:ln>
        </p:spPr>
      </p:pic>
    </p:spTree>
    <p:extLst>
      <p:ext uri="{BB962C8B-B14F-4D97-AF65-F5344CB8AC3E}">
        <p14:creationId xmlns:p14="http://schemas.microsoft.com/office/powerpoint/2010/main" val="79785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11338"/>
                                        </p:tgtEl>
                                        <p:attrNameLst>
                                          <p:attrName>style.visibility</p:attrName>
                                        </p:attrNameLst>
                                      </p:cBhvr>
                                      <p:to>
                                        <p:strVal val="visible"/>
                                      </p:to>
                                    </p:set>
                                    <p:anim calcmode="lin" valueType="num">
                                      <p:cBhvr additive="base">
                                        <p:cTn id="7" dur="500" fill="hold"/>
                                        <p:tgtEl>
                                          <p:spTgt spid="611338"/>
                                        </p:tgtEl>
                                        <p:attrNameLst>
                                          <p:attrName>ppt_x</p:attrName>
                                        </p:attrNameLst>
                                      </p:cBhvr>
                                      <p:tavLst>
                                        <p:tav tm="0">
                                          <p:val>
                                            <p:strVal val="#ppt_x"/>
                                          </p:val>
                                        </p:tav>
                                        <p:tav tm="100000">
                                          <p:val>
                                            <p:strVal val="#ppt_x"/>
                                          </p:val>
                                        </p:tav>
                                      </p:tavLst>
                                    </p:anim>
                                    <p:anim calcmode="lin" valueType="num">
                                      <p:cBhvr additive="base">
                                        <p:cTn id="8" dur="500" fill="hold"/>
                                        <p:tgtEl>
                                          <p:spTgt spid="61133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11337"/>
                                        </p:tgtEl>
                                        <p:attrNameLst>
                                          <p:attrName>style.visibility</p:attrName>
                                        </p:attrNameLst>
                                      </p:cBhvr>
                                      <p:to>
                                        <p:strVal val="visible"/>
                                      </p:to>
                                    </p:set>
                                    <p:anim calcmode="lin" valueType="num">
                                      <p:cBhvr additive="base">
                                        <p:cTn id="11" dur="500" fill="hold"/>
                                        <p:tgtEl>
                                          <p:spTgt spid="611337"/>
                                        </p:tgtEl>
                                        <p:attrNameLst>
                                          <p:attrName>ppt_x</p:attrName>
                                        </p:attrNameLst>
                                      </p:cBhvr>
                                      <p:tavLst>
                                        <p:tav tm="0">
                                          <p:val>
                                            <p:strVal val="#ppt_x"/>
                                          </p:val>
                                        </p:tav>
                                        <p:tav tm="100000">
                                          <p:val>
                                            <p:strVal val="#ppt_x"/>
                                          </p:val>
                                        </p:tav>
                                      </p:tavLst>
                                    </p:anim>
                                    <p:anim calcmode="lin" valueType="num">
                                      <p:cBhvr additive="base">
                                        <p:cTn id="12" dur="500" fill="hold"/>
                                        <p:tgtEl>
                                          <p:spTgt spid="61133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611336"/>
                                        </p:tgtEl>
                                        <p:attrNameLst>
                                          <p:attrName>style.visibility</p:attrName>
                                        </p:attrNameLst>
                                      </p:cBhvr>
                                      <p:to>
                                        <p:strVal val="visible"/>
                                      </p:to>
                                    </p:set>
                                    <p:anim calcmode="lin" valueType="num">
                                      <p:cBhvr additive="base">
                                        <p:cTn id="17" dur="500" fill="hold"/>
                                        <p:tgtEl>
                                          <p:spTgt spid="611336"/>
                                        </p:tgtEl>
                                        <p:attrNameLst>
                                          <p:attrName>ppt_x</p:attrName>
                                        </p:attrNameLst>
                                      </p:cBhvr>
                                      <p:tavLst>
                                        <p:tav tm="0">
                                          <p:val>
                                            <p:strVal val="#ppt_x"/>
                                          </p:val>
                                        </p:tav>
                                        <p:tav tm="100000">
                                          <p:val>
                                            <p:strVal val="#ppt_x"/>
                                          </p:val>
                                        </p:tav>
                                      </p:tavLst>
                                    </p:anim>
                                    <p:anim calcmode="lin" valueType="num">
                                      <p:cBhvr additive="base">
                                        <p:cTn id="18" dur="500" fill="hold"/>
                                        <p:tgtEl>
                                          <p:spTgt spid="611336"/>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611335"/>
                                        </p:tgtEl>
                                        <p:attrNameLst>
                                          <p:attrName>style.visibility</p:attrName>
                                        </p:attrNameLst>
                                      </p:cBhvr>
                                      <p:to>
                                        <p:strVal val="visible"/>
                                      </p:to>
                                    </p:set>
                                    <p:anim calcmode="lin" valueType="num">
                                      <p:cBhvr additive="base">
                                        <p:cTn id="21" dur="500" fill="hold"/>
                                        <p:tgtEl>
                                          <p:spTgt spid="611335"/>
                                        </p:tgtEl>
                                        <p:attrNameLst>
                                          <p:attrName>ppt_x</p:attrName>
                                        </p:attrNameLst>
                                      </p:cBhvr>
                                      <p:tavLst>
                                        <p:tav tm="0">
                                          <p:val>
                                            <p:strVal val="#ppt_x"/>
                                          </p:val>
                                        </p:tav>
                                        <p:tav tm="100000">
                                          <p:val>
                                            <p:strVal val="#ppt_x"/>
                                          </p:val>
                                        </p:tav>
                                      </p:tavLst>
                                    </p:anim>
                                    <p:anim calcmode="lin" valueType="num">
                                      <p:cBhvr additive="base">
                                        <p:cTn id="22" dur="500" fill="hold"/>
                                        <p:tgtEl>
                                          <p:spTgt spid="611335"/>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611334"/>
                                        </p:tgtEl>
                                        <p:attrNameLst>
                                          <p:attrName>style.visibility</p:attrName>
                                        </p:attrNameLst>
                                      </p:cBhvr>
                                      <p:to>
                                        <p:strVal val="visible"/>
                                      </p:to>
                                    </p:set>
                                    <p:anim calcmode="lin" valueType="num">
                                      <p:cBhvr additive="base">
                                        <p:cTn id="27" dur="500" fill="hold"/>
                                        <p:tgtEl>
                                          <p:spTgt spid="611334"/>
                                        </p:tgtEl>
                                        <p:attrNameLst>
                                          <p:attrName>ppt_x</p:attrName>
                                        </p:attrNameLst>
                                      </p:cBhvr>
                                      <p:tavLst>
                                        <p:tav tm="0">
                                          <p:val>
                                            <p:strVal val="0-#ppt_w/2"/>
                                          </p:val>
                                        </p:tav>
                                        <p:tav tm="100000">
                                          <p:val>
                                            <p:strVal val="#ppt_x"/>
                                          </p:val>
                                        </p:tav>
                                      </p:tavLst>
                                    </p:anim>
                                    <p:anim calcmode="lin" valueType="num">
                                      <p:cBhvr additive="base">
                                        <p:cTn id="28" dur="500" fill="hold"/>
                                        <p:tgtEl>
                                          <p:spTgt spid="611334"/>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611333"/>
                                        </p:tgtEl>
                                        <p:attrNameLst>
                                          <p:attrName>style.visibility</p:attrName>
                                        </p:attrNameLst>
                                      </p:cBhvr>
                                      <p:to>
                                        <p:strVal val="visible"/>
                                      </p:to>
                                    </p:set>
                                    <p:anim calcmode="lin" valueType="num">
                                      <p:cBhvr additive="base">
                                        <p:cTn id="31" dur="500" fill="hold"/>
                                        <p:tgtEl>
                                          <p:spTgt spid="611333"/>
                                        </p:tgtEl>
                                        <p:attrNameLst>
                                          <p:attrName>ppt_x</p:attrName>
                                        </p:attrNameLst>
                                      </p:cBhvr>
                                      <p:tavLst>
                                        <p:tav tm="0">
                                          <p:val>
                                            <p:strVal val="0-#ppt_w/2"/>
                                          </p:val>
                                        </p:tav>
                                        <p:tav tm="100000">
                                          <p:val>
                                            <p:strVal val="#ppt_x"/>
                                          </p:val>
                                        </p:tav>
                                      </p:tavLst>
                                    </p:anim>
                                    <p:anim calcmode="lin" valueType="num">
                                      <p:cBhvr additive="base">
                                        <p:cTn id="32" dur="500" fill="hold"/>
                                        <p:tgtEl>
                                          <p:spTgt spid="61133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611332"/>
                                        </p:tgtEl>
                                        <p:attrNameLst>
                                          <p:attrName>style.visibility</p:attrName>
                                        </p:attrNameLst>
                                      </p:cBhvr>
                                      <p:to>
                                        <p:strVal val="visible"/>
                                      </p:to>
                                    </p:set>
                                    <p:anim calcmode="lin" valueType="num">
                                      <p:cBhvr additive="base">
                                        <p:cTn id="37" dur="500" fill="hold"/>
                                        <p:tgtEl>
                                          <p:spTgt spid="611332"/>
                                        </p:tgtEl>
                                        <p:attrNameLst>
                                          <p:attrName>ppt_x</p:attrName>
                                        </p:attrNameLst>
                                      </p:cBhvr>
                                      <p:tavLst>
                                        <p:tav tm="0">
                                          <p:val>
                                            <p:strVal val="1+#ppt_w/2"/>
                                          </p:val>
                                        </p:tav>
                                        <p:tav tm="100000">
                                          <p:val>
                                            <p:strVal val="#ppt_x"/>
                                          </p:val>
                                        </p:tav>
                                      </p:tavLst>
                                    </p:anim>
                                    <p:anim calcmode="lin" valueType="num">
                                      <p:cBhvr additive="base">
                                        <p:cTn id="38" dur="500" fill="hold"/>
                                        <p:tgtEl>
                                          <p:spTgt spid="611332"/>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611331"/>
                                        </p:tgtEl>
                                        <p:attrNameLst>
                                          <p:attrName>style.visibility</p:attrName>
                                        </p:attrNameLst>
                                      </p:cBhvr>
                                      <p:to>
                                        <p:strVal val="visible"/>
                                      </p:to>
                                    </p:set>
                                    <p:anim calcmode="lin" valueType="num">
                                      <p:cBhvr additive="base">
                                        <p:cTn id="41" dur="500" fill="hold"/>
                                        <p:tgtEl>
                                          <p:spTgt spid="611331"/>
                                        </p:tgtEl>
                                        <p:attrNameLst>
                                          <p:attrName>ppt_x</p:attrName>
                                        </p:attrNameLst>
                                      </p:cBhvr>
                                      <p:tavLst>
                                        <p:tav tm="0">
                                          <p:val>
                                            <p:strVal val="1+#ppt_w/2"/>
                                          </p:val>
                                        </p:tav>
                                        <p:tav tm="100000">
                                          <p:val>
                                            <p:strVal val="#ppt_x"/>
                                          </p:val>
                                        </p:tav>
                                      </p:tavLst>
                                    </p:anim>
                                    <p:anim calcmode="lin" valueType="num">
                                      <p:cBhvr additive="base">
                                        <p:cTn id="42" dur="500" fill="hold"/>
                                        <p:tgtEl>
                                          <p:spTgt spid="61133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2" fill="hold" nodeType="clickEffect">
                                  <p:stCondLst>
                                    <p:cond delay="0"/>
                                  </p:stCondLst>
                                  <p:childTnLst>
                                    <p:set>
                                      <p:cBhvr>
                                        <p:cTn id="46" dur="1" fill="hold">
                                          <p:stCondLst>
                                            <p:cond delay="0"/>
                                          </p:stCondLst>
                                        </p:cTn>
                                        <p:tgtEl>
                                          <p:spTgt spid="611330"/>
                                        </p:tgtEl>
                                        <p:attrNameLst>
                                          <p:attrName>style.visibility</p:attrName>
                                        </p:attrNameLst>
                                      </p:cBhvr>
                                      <p:to>
                                        <p:strVal val="visible"/>
                                      </p:to>
                                    </p:set>
                                    <p:anim calcmode="lin" valueType="num">
                                      <p:cBhvr additive="base">
                                        <p:cTn id="47" dur="500" fill="hold"/>
                                        <p:tgtEl>
                                          <p:spTgt spid="611330"/>
                                        </p:tgtEl>
                                        <p:attrNameLst>
                                          <p:attrName>ppt_x</p:attrName>
                                        </p:attrNameLst>
                                      </p:cBhvr>
                                      <p:tavLst>
                                        <p:tav tm="0">
                                          <p:val>
                                            <p:strVal val="0-#ppt_w/2"/>
                                          </p:val>
                                        </p:tav>
                                        <p:tav tm="100000">
                                          <p:val>
                                            <p:strVal val="#ppt_x"/>
                                          </p:val>
                                        </p:tav>
                                      </p:tavLst>
                                    </p:anim>
                                    <p:anim calcmode="lin" valueType="num">
                                      <p:cBhvr additive="base">
                                        <p:cTn id="48" dur="500" fill="hold"/>
                                        <p:tgtEl>
                                          <p:spTgt spid="611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1" grpId="0" animBg="1"/>
      <p:bldP spid="611333" grpId="0" animBg="1"/>
      <p:bldP spid="611335" grpId="0" animBg="1"/>
      <p:bldP spid="6113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0"/>
            <a:ext cx="4114800" cy="4495800"/>
          </a:xfrm>
          <a:solidFill>
            <a:srgbClr val="008000"/>
          </a:solidFill>
        </p:spPr>
        <p:txBody>
          <a:bodyPr/>
          <a:lstStyle/>
          <a:p>
            <a:pPr algn="ctr"/>
            <a:r>
              <a:rPr lang="en-US" dirty="0" smtClean="0">
                <a:solidFill>
                  <a:schemeClr val="bg1"/>
                </a:solidFill>
              </a:rPr>
              <a:t/>
            </a:r>
            <a:br>
              <a:rPr lang="en-US" dirty="0" smtClean="0">
                <a:solidFill>
                  <a:schemeClr val="bg1"/>
                </a:solidFill>
              </a:rPr>
            </a:br>
            <a:r>
              <a:rPr lang="en-US" dirty="0" smtClean="0">
                <a:solidFill>
                  <a:schemeClr val="bg1"/>
                </a:solidFill>
              </a:rPr>
              <a:t>coaching team meetings</a:t>
            </a:r>
            <a:br>
              <a:rPr lang="en-US" dirty="0" smtClean="0">
                <a:solidFill>
                  <a:schemeClr val="bg1"/>
                </a:solidFill>
              </a:rPr>
            </a:b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(Chapter </a:t>
            </a:r>
            <a:r>
              <a:rPr lang="en-US" dirty="0" err="1" smtClean="0">
                <a:solidFill>
                  <a:schemeClr val="bg1"/>
                </a:solidFill>
              </a:rPr>
              <a:t>iII</a:t>
            </a:r>
            <a:r>
              <a:rPr lang="en-US" dirty="0" smtClean="0">
                <a:solidFill>
                  <a:schemeClr val="bg1"/>
                </a:solidFill>
              </a:rPr>
              <a:t>)</a:t>
            </a:r>
            <a:br>
              <a:rPr lang="en-US" dirty="0" smtClean="0">
                <a:solidFill>
                  <a:schemeClr val="bg1"/>
                </a:solidFill>
              </a:rPr>
            </a:br>
            <a:endParaRPr lang="en-US" dirty="0">
              <a:solidFill>
                <a:schemeClr val="bg1"/>
              </a:solidFill>
            </a:endParaRPr>
          </a:p>
        </p:txBody>
      </p:sp>
      <p:pic>
        <p:nvPicPr>
          <p:cNvPr id="5" name="Picture 4"/>
          <p:cNvPicPr>
            <a:picLocks noChangeAspect="1"/>
          </p:cNvPicPr>
          <p:nvPr/>
        </p:nvPicPr>
        <p:blipFill>
          <a:blip r:embed="rId3"/>
          <a:stretch>
            <a:fillRect/>
          </a:stretch>
        </p:blipFill>
        <p:spPr>
          <a:xfrm rot="20472928">
            <a:off x="675444" y="630583"/>
            <a:ext cx="4298060" cy="5596131"/>
          </a:xfrm>
          <a:prstGeom prst="rect">
            <a:avLst/>
          </a:prstGeom>
          <a:solidFill>
            <a:schemeClr val="bg1"/>
          </a:solidFill>
        </p:spPr>
      </p:pic>
    </p:spTree>
    <p:extLst>
      <p:ext uri="{BB962C8B-B14F-4D97-AF65-F5344CB8AC3E}">
        <p14:creationId xmlns:p14="http://schemas.microsoft.com/office/powerpoint/2010/main" val="6000391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3000" cy="1066800"/>
          </a:xfrm>
          <a:solidFill>
            <a:srgbClr val="008000"/>
          </a:solidFill>
        </p:spPr>
        <p:txBody>
          <a:bodyPr/>
          <a:lstStyle/>
          <a:p>
            <a:r>
              <a:rPr lang="en-US" sz="3600" dirty="0" smtClean="0">
                <a:solidFill>
                  <a:schemeClr val="bg1"/>
                </a:solidFill>
              </a:rPr>
              <a:t>Facilitating Effective Team Meetings</a:t>
            </a:r>
            <a:br>
              <a:rPr lang="en-US" sz="3600" dirty="0" smtClean="0">
                <a:solidFill>
                  <a:schemeClr val="bg1"/>
                </a:solidFill>
              </a:rPr>
            </a:br>
            <a:r>
              <a:rPr lang="en-US" sz="2800" dirty="0" smtClean="0">
                <a:solidFill>
                  <a:schemeClr val="bg1"/>
                </a:solidFill>
              </a:rPr>
              <a:t>(see details in Coaches’ Workbook)</a:t>
            </a:r>
            <a:endParaRPr lang="en-US" sz="1800" dirty="0">
              <a:solidFill>
                <a:schemeClr val="bg1"/>
              </a:solidFill>
            </a:endParaRPr>
          </a:p>
        </p:txBody>
      </p:sp>
      <p:sp>
        <p:nvSpPr>
          <p:cNvPr id="3" name="Content Placeholder 2"/>
          <p:cNvSpPr>
            <a:spLocks noGrp="1"/>
          </p:cNvSpPr>
          <p:nvPr>
            <p:ph idx="1"/>
          </p:nvPr>
        </p:nvSpPr>
        <p:spPr/>
        <p:txBody>
          <a:bodyPr/>
          <a:lstStyle/>
          <a:p>
            <a:pPr marL="742950" indent="-742950">
              <a:buFont typeface="+mj-lt"/>
              <a:buAutoNum type="arabicPeriod"/>
            </a:pPr>
            <a:r>
              <a:rPr lang="en-US" sz="2400" dirty="0" smtClean="0"/>
              <a:t>Be prepared and expect others to be as well</a:t>
            </a:r>
          </a:p>
          <a:p>
            <a:pPr marL="742950" indent="-742950">
              <a:buFont typeface="+mj-lt"/>
              <a:buAutoNum type="arabicPeriod"/>
            </a:pPr>
            <a:r>
              <a:rPr lang="en-US" sz="2400" dirty="0" smtClean="0"/>
              <a:t>Begin on time by reviewing agenda and outcomes for the meeting</a:t>
            </a:r>
          </a:p>
          <a:p>
            <a:pPr marL="742950" indent="-742950">
              <a:buFont typeface="+mj-lt"/>
              <a:buAutoNum type="arabicPeriod"/>
            </a:pPr>
            <a:r>
              <a:rPr lang="en-US" sz="2400" dirty="0" smtClean="0"/>
              <a:t>Involve everyone</a:t>
            </a:r>
          </a:p>
          <a:p>
            <a:pPr marL="742950" indent="-742950">
              <a:buFont typeface="+mj-lt"/>
              <a:buAutoNum type="arabicPeriod"/>
            </a:pPr>
            <a:r>
              <a:rPr lang="en-US" sz="2400" dirty="0" smtClean="0"/>
              <a:t>Use data to clearly and quickly define a problem before beginning problem solving</a:t>
            </a:r>
          </a:p>
          <a:p>
            <a:pPr marL="742950" indent="-742950">
              <a:buFont typeface="+mj-lt"/>
              <a:buAutoNum type="arabicPeriod"/>
            </a:pPr>
            <a:r>
              <a:rPr lang="en-US" sz="2400" dirty="0" smtClean="0"/>
              <a:t>Create an action plan</a:t>
            </a:r>
          </a:p>
          <a:p>
            <a:pPr marL="742950" indent="-742950">
              <a:buFont typeface="+mj-lt"/>
              <a:buAutoNum type="arabicPeriod"/>
            </a:pPr>
            <a:r>
              <a:rPr lang="en-US" sz="2400" dirty="0" smtClean="0"/>
              <a:t>At the end of the meeting debrief</a:t>
            </a:r>
          </a:p>
          <a:p>
            <a:pPr marL="742950" indent="-742950">
              <a:buFont typeface="+mj-lt"/>
              <a:buAutoNum type="arabicPeriod"/>
            </a:pPr>
            <a:r>
              <a:rPr lang="en-US" sz="2400" dirty="0" smtClean="0"/>
              <a:t>After the meeting, electronically publish meeting minutes</a:t>
            </a:r>
          </a:p>
          <a:p>
            <a:pPr marL="742950" indent="-742950">
              <a:buFont typeface="+mj-lt"/>
              <a:buAutoNum type="arabicPeriod"/>
            </a:pPr>
            <a:endParaRPr lang="en-US" sz="2400" dirty="0"/>
          </a:p>
        </p:txBody>
      </p:sp>
      <p:grpSp>
        <p:nvGrpSpPr>
          <p:cNvPr id="8" name="Group 5"/>
          <p:cNvGrpSpPr/>
          <p:nvPr/>
        </p:nvGrpSpPr>
        <p:grpSpPr>
          <a:xfrm>
            <a:off x="-228600" y="5333999"/>
            <a:ext cx="1588180" cy="1676401"/>
            <a:chOff x="-140380" y="5333999"/>
            <a:chExt cx="1588180" cy="1676401"/>
          </a:xfrm>
        </p:grpSpPr>
        <p:pic>
          <p:nvPicPr>
            <p:cNvPr id="9"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0"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III.A.i</a:t>
              </a:r>
              <a:endParaRPr lang="en-US" sz="2000" b="1" dirty="0">
                <a:solidFill>
                  <a:srgbClr val="000000"/>
                </a:solidFill>
                <a:latin typeface="+mj-lt"/>
              </a:endParaRPr>
            </a:p>
          </p:txBody>
        </p:sp>
      </p:grpSp>
    </p:spTree>
    <p:extLst>
      <p:ext uri="{BB962C8B-B14F-4D97-AF65-F5344CB8AC3E}">
        <p14:creationId xmlns:p14="http://schemas.microsoft.com/office/powerpoint/2010/main" val="427908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the TIPS Model</a:t>
            </a:r>
            <a:br>
              <a:rPr lang="en-US" dirty="0" smtClean="0"/>
            </a:br>
            <a:r>
              <a:rPr lang="en-US" sz="2800" dirty="0" smtClean="0"/>
              <a:t>(see additional resources for TIPS on </a:t>
            </a:r>
            <a:r>
              <a:rPr lang="en-US" sz="2800" dirty="0" err="1" smtClean="0"/>
              <a:t>pbis.org</a:t>
            </a:r>
            <a:r>
              <a:rPr lang="en-US" sz="2800" dirty="0" smtClean="0"/>
              <a:t>)</a:t>
            </a:r>
            <a:endParaRPr lang="en-US" sz="2800" dirty="0"/>
          </a:p>
        </p:txBody>
      </p:sp>
      <p:pic>
        <p:nvPicPr>
          <p:cNvPr id="5" name="Picture 4"/>
          <p:cNvPicPr>
            <a:picLocks noChangeAspect="1"/>
          </p:cNvPicPr>
          <p:nvPr/>
        </p:nvPicPr>
        <p:blipFill>
          <a:blip r:embed="rId2"/>
          <a:stretch>
            <a:fillRect/>
          </a:stretch>
        </p:blipFill>
        <p:spPr>
          <a:xfrm>
            <a:off x="990600" y="1143000"/>
            <a:ext cx="7461250" cy="5643638"/>
          </a:xfrm>
          <a:prstGeom prst="rect">
            <a:avLst/>
          </a:prstGeom>
        </p:spPr>
      </p:pic>
      <p:sp>
        <p:nvSpPr>
          <p:cNvPr id="6" name="Rectangle 5"/>
          <p:cNvSpPr/>
          <p:nvPr/>
        </p:nvSpPr>
        <p:spPr>
          <a:xfrm rot="16200000">
            <a:off x="-3968234" y="3999011"/>
            <a:ext cx="8305800" cy="307777"/>
          </a:xfrm>
          <a:prstGeom prst="rect">
            <a:avLst/>
          </a:prstGeom>
        </p:spPr>
        <p:txBody>
          <a:bodyPr wrap="square">
            <a:spAutoFit/>
          </a:bodyPr>
          <a:lstStyle/>
          <a:p>
            <a:r>
              <a:rPr lang="en-US" sz="1400" dirty="0" smtClean="0"/>
              <a:t>http://www.pbis.org/common/cms/files/Forum12/E2_TIPS_Teaser.pdf</a:t>
            </a:r>
            <a:endParaRPr lang="en-US" sz="1400" dirty="0"/>
          </a:p>
        </p:txBody>
      </p:sp>
      <p:grpSp>
        <p:nvGrpSpPr>
          <p:cNvPr id="7" name="Group 5"/>
          <p:cNvGrpSpPr/>
          <p:nvPr/>
        </p:nvGrpSpPr>
        <p:grpSpPr>
          <a:xfrm>
            <a:off x="228600" y="5188856"/>
            <a:ext cx="1588180" cy="1676401"/>
            <a:chOff x="-140380" y="5333999"/>
            <a:chExt cx="1588180" cy="1676401"/>
          </a:xfrm>
        </p:grpSpPr>
        <p:pic>
          <p:nvPicPr>
            <p:cNvPr id="8"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9"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III.A.i</a:t>
              </a:r>
              <a:endParaRPr lang="en-US" sz="2000" b="1" dirty="0">
                <a:solidFill>
                  <a:srgbClr val="000000"/>
                </a:solidFill>
                <a:latin typeface="+mj-lt"/>
              </a:endParaRPr>
            </a:p>
          </p:txBody>
        </p:sp>
      </p:grpSp>
    </p:spTree>
    <p:extLst>
      <p:ext uri="{BB962C8B-B14F-4D97-AF65-F5344CB8AC3E}">
        <p14:creationId xmlns:p14="http://schemas.microsoft.com/office/powerpoint/2010/main" val="9694512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p:cNvGrpSpPr/>
          <p:nvPr/>
        </p:nvGrpSpPr>
        <p:grpSpPr>
          <a:xfrm>
            <a:off x="-228600" y="5333999"/>
            <a:ext cx="1588180" cy="1676401"/>
            <a:chOff x="-140380" y="5333999"/>
            <a:chExt cx="1588180" cy="1676401"/>
          </a:xfrm>
        </p:grpSpPr>
        <p:pic>
          <p:nvPicPr>
            <p:cNvPr id="10"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1" name="TextBox 6"/>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III.A.ii</a:t>
              </a:r>
              <a:endParaRPr lang="en-US" b="1" dirty="0">
                <a:solidFill>
                  <a:srgbClr val="000000"/>
                </a:solidFill>
                <a:latin typeface="+mj-lt"/>
              </a:endParaRPr>
            </a:p>
          </p:txBody>
        </p:sp>
      </p:grpSp>
      <p:sp>
        <p:nvSpPr>
          <p:cNvPr id="2" name="Title 1"/>
          <p:cNvSpPr>
            <a:spLocks noGrp="1"/>
          </p:cNvSpPr>
          <p:nvPr>
            <p:ph type="title"/>
          </p:nvPr>
        </p:nvSpPr>
        <p:spPr>
          <a:xfrm>
            <a:off x="228600" y="152400"/>
            <a:ext cx="8686800" cy="990600"/>
          </a:xfrm>
          <a:solidFill>
            <a:srgbClr val="008000"/>
          </a:solidFill>
        </p:spPr>
        <p:txBody>
          <a:bodyPr/>
          <a:lstStyle/>
          <a:p>
            <a:r>
              <a:rPr lang="en-US" sz="3600" dirty="0" smtClean="0">
                <a:solidFill>
                  <a:srgbClr val="FFFFFF"/>
                </a:solidFill>
              </a:rPr>
              <a:t>Using Data Effectively</a:t>
            </a:r>
            <a:br>
              <a:rPr lang="en-US" sz="3600" dirty="0" smtClean="0">
                <a:solidFill>
                  <a:srgbClr val="FFFFFF"/>
                </a:solidFill>
              </a:rPr>
            </a:br>
            <a:r>
              <a:rPr lang="en-US" sz="2400" dirty="0" smtClean="0">
                <a:solidFill>
                  <a:srgbClr val="FFFFFF"/>
                </a:solidFill>
              </a:rPr>
              <a:t>(see details in Coaches’ Workbook)</a:t>
            </a:r>
            <a:endParaRPr lang="en-US" sz="2400" dirty="0">
              <a:solidFill>
                <a:srgbClr val="FFFFFF"/>
              </a:solidFill>
            </a:endParaRPr>
          </a:p>
        </p:txBody>
      </p:sp>
      <p:sp>
        <p:nvSpPr>
          <p:cNvPr id="3" name="Content Placeholder 2"/>
          <p:cNvSpPr>
            <a:spLocks noGrp="1"/>
          </p:cNvSpPr>
          <p:nvPr>
            <p:ph idx="1"/>
          </p:nvPr>
        </p:nvSpPr>
        <p:spPr>
          <a:xfrm>
            <a:off x="685800" y="1143000"/>
            <a:ext cx="8153400" cy="4648200"/>
          </a:xfrm>
        </p:spPr>
        <p:txBody>
          <a:bodyPr/>
          <a:lstStyle/>
          <a:p>
            <a:pPr marL="742950" indent="-742950">
              <a:buFont typeface="+mj-lt"/>
              <a:buAutoNum type="arabicPeriod"/>
            </a:pPr>
            <a:r>
              <a:rPr lang="en-US" sz="2000" dirty="0" smtClean="0"/>
              <a:t>Collect appropriate and relevant data</a:t>
            </a:r>
          </a:p>
          <a:p>
            <a:pPr marL="742950" indent="-742950">
              <a:buFont typeface="+mj-lt"/>
              <a:buAutoNum type="arabicPeriod"/>
            </a:pPr>
            <a:r>
              <a:rPr lang="en-US" sz="2000" dirty="0" smtClean="0"/>
              <a:t>Organize the data in a user-friendly manner that aides comprehension</a:t>
            </a:r>
          </a:p>
          <a:p>
            <a:pPr marL="742950" indent="-742950">
              <a:buFont typeface="+mj-lt"/>
              <a:buAutoNum type="arabicPeriod"/>
            </a:pPr>
            <a:r>
              <a:rPr lang="en-US" sz="2000" dirty="0" smtClean="0"/>
              <a:t>Review and analyze the data at least monthly to guide decision-making</a:t>
            </a:r>
          </a:p>
          <a:p>
            <a:pPr marL="742950" indent="-742950">
              <a:buFont typeface="+mj-lt"/>
              <a:buAutoNum type="arabicPeriod"/>
            </a:pPr>
            <a:r>
              <a:rPr lang="en-US" sz="2000" dirty="0" smtClean="0"/>
              <a:t>Make data available to all stakeholders</a:t>
            </a:r>
          </a:p>
          <a:p>
            <a:pPr marL="742950" indent="-742950">
              <a:buFont typeface="+mj-lt"/>
              <a:buAutoNum type="arabicPeriod"/>
            </a:pPr>
            <a:r>
              <a:rPr lang="en-US" sz="2000" dirty="0" smtClean="0"/>
              <a:t>Provide staff development to all staff to use data to inform decision making </a:t>
            </a:r>
          </a:p>
          <a:p>
            <a:pPr marL="742950" indent="-742950">
              <a:buFont typeface="+mj-lt"/>
              <a:buAutoNum type="arabicPeriod"/>
            </a:pPr>
            <a:r>
              <a:rPr lang="en-US" sz="2000" dirty="0" smtClean="0"/>
              <a:t>Use data analysis to inform decisions related to school-wide programs, classroom-based instructional practices, and student-specific interventions</a:t>
            </a:r>
          </a:p>
          <a:p>
            <a:pPr marL="742950" indent="-742950">
              <a:buFont typeface="+mj-lt"/>
              <a:buAutoNum type="arabicPeriod"/>
            </a:pPr>
            <a:r>
              <a:rPr lang="en-US" sz="2000" dirty="0" smtClean="0"/>
              <a:t>Review data collection procedures and practices to ensure that data accurately reflect school events</a:t>
            </a:r>
          </a:p>
          <a:p>
            <a:pPr marL="742950" indent="-742950">
              <a:buFont typeface="+mj-lt"/>
              <a:buAutoNum type="arabicPeriod"/>
            </a:pPr>
            <a:r>
              <a:rPr lang="en-US" sz="2000" dirty="0" smtClean="0"/>
              <a:t>Collect data on extent to which practice or intervention is being implemented accurately and fluently (implementation fidelity)</a:t>
            </a:r>
          </a:p>
          <a:p>
            <a:pPr marL="742950" indent="-742950">
              <a:buFont typeface="+mj-lt"/>
              <a:buAutoNum type="arabicPeriod"/>
            </a:pPr>
            <a:endParaRPr lang="en-US" sz="2000" dirty="0"/>
          </a:p>
        </p:txBody>
      </p:sp>
    </p:spTree>
    <p:extLst>
      <p:ext uri="{BB962C8B-B14F-4D97-AF65-F5344CB8AC3E}">
        <p14:creationId xmlns:p14="http://schemas.microsoft.com/office/powerpoint/2010/main" val="37330832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type="body" idx="4294967295"/>
          </p:nvPr>
        </p:nvSpPr>
        <p:spPr>
          <a:xfrm>
            <a:off x="304800" y="1066800"/>
            <a:ext cx="8763000" cy="5410200"/>
          </a:xfrm>
        </p:spPr>
        <p:txBody>
          <a:bodyPr/>
          <a:lstStyle/>
          <a:p>
            <a:pPr marL="0" indent="0">
              <a:buNone/>
            </a:pPr>
            <a:r>
              <a:rPr lang="en-US" sz="2400" b="1" i="1" dirty="0">
                <a:latin typeface="+mj-lt"/>
              </a:rPr>
              <a:t>Before</a:t>
            </a:r>
            <a:r>
              <a:rPr lang="en-US" sz="2400" b="1" dirty="0">
                <a:latin typeface="+mj-lt"/>
              </a:rPr>
              <a:t> </a:t>
            </a:r>
            <a:r>
              <a:rPr lang="en-US" sz="2400" b="1" dirty="0" smtClean="0">
                <a:latin typeface="+mj-lt"/>
              </a:rPr>
              <a:t>Team Meeting:</a:t>
            </a:r>
            <a:r>
              <a:rPr lang="en-US" sz="2400" dirty="0" smtClean="0">
                <a:latin typeface="+mj-lt"/>
              </a:rPr>
              <a:t> </a:t>
            </a:r>
            <a:endParaRPr lang="en-US" sz="2400" dirty="0">
              <a:latin typeface="+mj-lt"/>
            </a:endParaRPr>
          </a:p>
          <a:p>
            <a:pPr lvl="0">
              <a:buFont typeface="Wingdings" charset="2"/>
              <a:buChar char="q"/>
            </a:pPr>
            <a:r>
              <a:rPr lang="en-US" sz="2400" dirty="0"/>
              <a:t>Contact team members to solicit agenda items, prepare the agenda, and disseminate it to others prior to the team meeting.</a:t>
            </a:r>
          </a:p>
          <a:p>
            <a:pPr lvl="0">
              <a:buFont typeface="Wingdings" charset="2"/>
              <a:buChar char="q"/>
            </a:pPr>
            <a:r>
              <a:rPr lang="en-US" sz="2400" dirty="0"/>
              <a:t>Prompt and support facilitator, minute taker, and data analyst to prepare for meetings</a:t>
            </a:r>
          </a:p>
          <a:p>
            <a:pPr lvl="0">
              <a:buFont typeface="Wingdings" charset="2"/>
              <a:buChar char="q"/>
            </a:pPr>
            <a:r>
              <a:rPr lang="en-US" sz="2400" dirty="0"/>
              <a:t>Ensure meeting space and materials are prepared.</a:t>
            </a:r>
          </a:p>
          <a:p>
            <a:pPr lvl="0">
              <a:buFont typeface="Wingdings" charset="2"/>
              <a:buChar char="q"/>
            </a:pPr>
            <a:r>
              <a:rPr lang="en-US" sz="2400" dirty="0"/>
              <a:t>Check in with team members regarding any action plan items that will be reviewed and provide support if necessary to complete action plan items</a:t>
            </a:r>
          </a:p>
        </p:txBody>
      </p:sp>
      <p:sp>
        <p:nvSpPr>
          <p:cNvPr id="4" name="Rectangle 2"/>
          <p:cNvSpPr>
            <a:spLocks noChangeArrowheads="1"/>
          </p:cNvSpPr>
          <p:nvPr/>
        </p:nvSpPr>
        <p:spPr bwMode="auto">
          <a:xfrm>
            <a:off x="449870" y="152400"/>
            <a:ext cx="869413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2800" b="1" dirty="0" smtClean="0">
                <a:solidFill>
                  <a:schemeClr val="bg1"/>
                </a:solidFill>
                <a:latin typeface="+mj-lt"/>
              </a:rPr>
              <a:t>Guidelines for Facilitating Effective Team Meetings</a:t>
            </a:r>
            <a:endParaRPr lang="en-US" sz="2800" b="1" dirty="0">
              <a:solidFill>
                <a:schemeClr val="bg1"/>
              </a:solidFill>
              <a:latin typeface="+mj-lt"/>
            </a:endParaRPr>
          </a:p>
        </p:txBody>
      </p:sp>
      <p:pic>
        <p:nvPicPr>
          <p:cNvPr id="5" name="Picture 4"/>
          <p:cNvPicPr>
            <a:picLocks noChangeAspect="1"/>
          </p:cNvPicPr>
          <p:nvPr/>
        </p:nvPicPr>
        <p:blipFill>
          <a:blip r:embed="rId3"/>
          <a:stretch>
            <a:fillRect/>
          </a:stretch>
        </p:blipFill>
        <p:spPr>
          <a:xfrm>
            <a:off x="0" y="152400"/>
            <a:ext cx="838200" cy="838200"/>
          </a:xfrm>
          <a:prstGeom prst="rect">
            <a:avLst/>
          </a:prstGeom>
        </p:spPr>
      </p:pic>
    </p:spTree>
    <p:extLst>
      <p:ext uri="{BB962C8B-B14F-4D97-AF65-F5344CB8AC3E}">
        <p14:creationId xmlns:p14="http://schemas.microsoft.com/office/powerpoint/2010/main" val="378428131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type="body" idx="4294967295"/>
          </p:nvPr>
        </p:nvSpPr>
        <p:spPr>
          <a:xfrm>
            <a:off x="304800" y="1066800"/>
            <a:ext cx="8763000" cy="5410200"/>
          </a:xfrm>
        </p:spPr>
        <p:txBody>
          <a:bodyPr/>
          <a:lstStyle/>
          <a:p>
            <a:pPr marL="0" indent="0">
              <a:buNone/>
            </a:pPr>
            <a:r>
              <a:rPr lang="en-US" sz="2400" b="1" i="1" dirty="0" smtClean="0">
                <a:latin typeface="+mj-lt"/>
              </a:rPr>
              <a:t>During </a:t>
            </a:r>
            <a:r>
              <a:rPr lang="en-US" sz="2400" b="1" dirty="0" smtClean="0">
                <a:latin typeface="+mj-lt"/>
              </a:rPr>
              <a:t>Team Meeting:</a:t>
            </a:r>
            <a:r>
              <a:rPr lang="en-US" sz="2400" dirty="0" smtClean="0">
                <a:latin typeface="+mj-lt"/>
              </a:rPr>
              <a:t> </a:t>
            </a:r>
            <a:endParaRPr lang="en-US" sz="2400" dirty="0">
              <a:latin typeface="+mj-lt"/>
            </a:endParaRPr>
          </a:p>
          <a:p>
            <a:pPr lvl="0">
              <a:buFont typeface="Wingdings" charset="2"/>
              <a:buChar char="q"/>
            </a:pPr>
            <a:r>
              <a:rPr lang="en-US" sz="2400" dirty="0"/>
              <a:t>Prompt the use of team agendas and protocols during meeting</a:t>
            </a:r>
          </a:p>
          <a:p>
            <a:pPr lvl="0">
              <a:buFont typeface="Wingdings" charset="2"/>
              <a:buChar char="q"/>
            </a:pPr>
            <a:r>
              <a:rPr lang="en-US" sz="2400" dirty="0"/>
              <a:t>Guide teams in the use of data-based decision-making rules</a:t>
            </a:r>
          </a:p>
          <a:p>
            <a:pPr lvl="0">
              <a:buFont typeface="Wingdings" charset="2"/>
              <a:buChar char="q"/>
            </a:pPr>
            <a:r>
              <a:rPr lang="en-US" sz="2400" dirty="0"/>
              <a:t>Prompt team members to be effective and efficient in their roles</a:t>
            </a:r>
          </a:p>
          <a:p>
            <a:pPr lvl="0">
              <a:buFont typeface="Wingdings" charset="2"/>
              <a:buChar char="q"/>
            </a:pPr>
            <a:r>
              <a:rPr lang="en-US" sz="2400" dirty="0" smtClean="0"/>
              <a:t>Prompt </a:t>
            </a:r>
            <a:r>
              <a:rPr lang="en-US" sz="2400" dirty="0"/>
              <a:t>teams to not only define precision problem statements but to also define a goal for ‘what it will look like’ when problem solved</a:t>
            </a:r>
          </a:p>
          <a:p>
            <a:pPr lvl="0">
              <a:buFont typeface="Wingdings" charset="2"/>
              <a:buChar char="q"/>
            </a:pPr>
            <a:r>
              <a:rPr lang="en-US" sz="2400" dirty="0"/>
              <a:t>Facilitate the teams use of and understanding of data, provide suggestions for improved data collection or reporting</a:t>
            </a:r>
          </a:p>
          <a:p>
            <a:pPr lvl="0">
              <a:buFont typeface="Wingdings" charset="2"/>
              <a:buChar char="q"/>
            </a:pPr>
            <a:r>
              <a:rPr lang="en-US" sz="2400" dirty="0"/>
              <a:t>Set date, time, and place for next meeting</a:t>
            </a:r>
          </a:p>
          <a:p>
            <a:pPr lvl="0">
              <a:buFont typeface="Wingdings" charset="2"/>
              <a:buChar char="q"/>
            </a:pPr>
            <a:r>
              <a:rPr lang="en-US" sz="2400" dirty="0"/>
              <a:t>List priority agenda items for next meeting</a:t>
            </a:r>
          </a:p>
        </p:txBody>
      </p:sp>
      <p:sp>
        <p:nvSpPr>
          <p:cNvPr id="6" name="Rectangle 2"/>
          <p:cNvSpPr>
            <a:spLocks noChangeArrowheads="1"/>
          </p:cNvSpPr>
          <p:nvPr/>
        </p:nvSpPr>
        <p:spPr bwMode="auto">
          <a:xfrm>
            <a:off x="449870" y="152400"/>
            <a:ext cx="869413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2800" b="1" dirty="0" smtClean="0">
                <a:solidFill>
                  <a:schemeClr val="bg1"/>
                </a:solidFill>
                <a:latin typeface="+mj-lt"/>
              </a:rPr>
              <a:t>Guidelines for Facilitating Effective Team Meetings</a:t>
            </a:r>
            <a:endParaRPr lang="en-US" sz="2800" b="1" dirty="0">
              <a:solidFill>
                <a:schemeClr val="bg1"/>
              </a:solidFill>
              <a:latin typeface="+mj-lt"/>
            </a:endParaRPr>
          </a:p>
        </p:txBody>
      </p:sp>
      <p:pic>
        <p:nvPicPr>
          <p:cNvPr id="7" name="Picture 6"/>
          <p:cNvPicPr>
            <a:picLocks noChangeAspect="1"/>
          </p:cNvPicPr>
          <p:nvPr/>
        </p:nvPicPr>
        <p:blipFill>
          <a:blip r:embed="rId3"/>
          <a:stretch>
            <a:fillRect/>
          </a:stretch>
        </p:blipFill>
        <p:spPr>
          <a:xfrm>
            <a:off x="0" y="152400"/>
            <a:ext cx="838200" cy="838200"/>
          </a:xfrm>
          <a:prstGeom prst="rect">
            <a:avLst/>
          </a:prstGeom>
        </p:spPr>
      </p:pic>
    </p:spTree>
    <p:extLst>
      <p:ext uri="{BB962C8B-B14F-4D97-AF65-F5344CB8AC3E}">
        <p14:creationId xmlns:p14="http://schemas.microsoft.com/office/powerpoint/2010/main" val="194649876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type="body" idx="4294967295"/>
          </p:nvPr>
        </p:nvSpPr>
        <p:spPr>
          <a:xfrm>
            <a:off x="304800" y="1066800"/>
            <a:ext cx="8763000" cy="5410200"/>
          </a:xfrm>
        </p:spPr>
        <p:txBody>
          <a:bodyPr/>
          <a:lstStyle/>
          <a:p>
            <a:pPr marL="0" indent="0">
              <a:buNone/>
            </a:pPr>
            <a:r>
              <a:rPr lang="en-US" sz="2400" b="1" i="1" dirty="0" smtClean="0">
                <a:latin typeface="+mj-lt"/>
              </a:rPr>
              <a:t>After </a:t>
            </a:r>
            <a:r>
              <a:rPr lang="en-US" sz="2400" b="1" dirty="0" smtClean="0">
                <a:latin typeface="+mj-lt"/>
              </a:rPr>
              <a:t>Team Meeting:</a:t>
            </a:r>
            <a:r>
              <a:rPr lang="en-US" sz="2400" dirty="0" smtClean="0">
                <a:latin typeface="+mj-lt"/>
              </a:rPr>
              <a:t> </a:t>
            </a:r>
            <a:endParaRPr lang="en-US" sz="2400" dirty="0">
              <a:latin typeface="+mj-lt"/>
            </a:endParaRPr>
          </a:p>
          <a:p>
            <a:pPr lvl="0">
              <a:buFont typeface="Wingdings" charset="2"/>
              <a:buChar char="q"/>
            </a:pPr>
            <a:r>
              <a:rPr lang="en-US" sz="2400" dirty="0"/>
              <a:t>Check in with team members regarding meeting process and action plan items to determine what level of support will be needed to complete action plan items. Set follow-up meetings with team members if needed.</a:t>
            </a:r>
          </a:p>
          <a:p>
            <a:pPr lvl="0">
              <a:buFont typeface="Wingdings" charset="2"/>
              <a:buChar char="q"/>
            </a:pPr>
            <a:r>
              <a:rPr lang="en-US" sz="2400" dirty="0"/>
              <a:t>Ask for support if needed from other coaches, building administrators, district or state leaders, State or National PBIS networks</a:t>
            </a:r>
          </a:p>
          <a:p>
            <a:pPr>
              <a:buFont typeface="Wingdings" charset="2"/>
              <a:buChar char="q"/>
            </a:pPr>
            <a:r>
              <a:rPr lang="en-US" sz="2400" dirty="0"/>
              <a:t>Present summary of decisions, actions, etc. to staff, administration, etc. </a:t>
            </a:r>
          </a:p>
        </p:txBody>
      </p:sp>
      <p:sp>
        <p:nvSpPr>
          <p:cNvPr id="6" name="Rectangle 2"/>
          <p:cNvSpPr>
            <a:spLocks noChangeArrowheads="1"/>
          </p:cNvSpPr>
          <p:nvPr/>
        </p:nvSpPr>
        <p:spPr bwMode="auto">
          <a:xfrm>
            <a:off x="449870" y="152400"/>
            <a:ext cx="869413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a:r>
              <a:rPr lang="en-US" sz="2800" b="1" dirty="0" smtClean="0">
                <a:solidFill>
                  <a:schemeClr val="bg1"/>
                </a:solidFill>
                <a:latin typeface="+mj-lt"/>
              </a:rPr>
              <a:t>Guidelines for Facilitating Effective Team Meetings</a:t>
            </a:r>
            <a:endParaRPr lang="en-US" sz="2800" b="1" dirty="0">
              <a:solidFill>
                <a:schemeClr val="bg1"/>
              </a:solidFill>
              <a:latin typeface="+mj-lt"/>
            </a:endParaRPr>
          </a:p>
        </p:txBody>
      </p:sp>
      <p:pic>
        <p:nvPicPr>
          <p:cNvPr id="7" name="Picture 6"/>
          <p:cNvPicPr>
            <a:picLocks noChangeAspect="1"/>
          </p:cNvPicPr>
          <p:nvPr/>
        </p:nvPicPr>
        <p:blipFill>
          <a:blip r:embed="rId3"/>
          <a:stretch>
            <a:fillRect/>
          </a:stretch>
        </p:blipFill>
        <p:spPr>
          <a:xfrm>
            <a:off x="0" y="152400"/>
            <a:ext cx="838200" cy="838200"/>
          </a:xfrm>
          <a:prstGeom prst="rect">
            <a:avLst/>
          </a:prstGeom>
        </p:spPr>
      </p:pic>
    </p:spTree>
    <p:extLst>
      <p:ext uri="{BB962C8B-B14F-4D97-AF65-F5344CB8AC3E}">
        <p14:creationId xmlns:p14="http://schemas.microsoft.com/office/powerpoint/2010/main" val="136852061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04800"/>
            <a:ext cx="7772400" cy="914400"/>
          </a:xfrm>
          <a:ln w="57150" cap="flat" cmpd="sng" algn="ctr">
            <a:solidFill>
              <a:srgbClr val="008000"/>
            </a:solidFill>
            <a:prstDash val="solid"/>
            <a:miter lim="800000"/>
            <a:headEnd type="none" w="med" len="med"/>
            <a:tailEnd type="none" w="med" len="med"/>
          </a:ln>
        </p:spPr>
        <p:txBody>
          <a:bodyPr/>
          <a:lstStyle/>
          <a:p>
            <a:pPr eaLnBrk="1" hangingPunct="1"/>
            <a:r>
              <a:rPr lang="en-US" sz="4000" b="1" dirty="0" smtClean="0">
                <a:latin typeface="+mj-lt"/>
                <a:ea typeface="ＭＳ Ｐゴシック" pitchFamily="-108" charset="-128"/>
                <a:cs typeface="ＭＳ Ｐゴシック" pitchFamily="-108" charset="-128"/>
              </a:rPr>
              <a:t>Main Coaching Objectives</a:t>
            </a:r>
            <a:endParaRPr lang="en-US" sz="4000" b="1" dirty="0">
              <a:latin typeface="+mj-lt"/>
              <a:ea typeface="ＭＳ Ｐゴシック" pitchFamily="-108" charset="-128"/>
              <a:cs typeface="ＭＳ Ｐゴシック" pitchFamily="-108" charset="-128"/>
            </a:endParaRPr>
          </a:p>
        </p:txBody>
      </p:sp>
      <p:sp>
        <p:nvSpPr>
          <p:cNvPr id="24579" name="Rectangle 3"/>
          <p:cNvSpPr>
            <a:spLocks noGrp="1" noChangeArrowheads="1"/>
          </p:cNvSpPr>
          <p:nvPr>
            <p:ph idx="1"/>
          </p:nvPr>
        </p:nvSpPr>
        <p:spPr>
          <a:xfrm>
            <a:off x="685800" y="1371600"/>
            <a:ext cx="7772400" cy="4800600"/>
          </a:xfrm>
        </p:spPr>
        <p:txBody>
          <a:bodyPr/>
          <a:lstStyle/>
          <a:p>
            <a:pPr marL="0" indent="0" eaLnBrk="1" hangingPunct="1">
              <a:buFontTx/>
              <a:buNone/>
            </a:pPr>
            <a:r>
              <a:rPr lang="en-US" sz="2800" dirty="0"/>
              <a:t>By the end of today’s meeting, you will be able to…</a:t>
            </a:r>
          </a:p>
          <a:p>
            <a:pPr marL="0" indent="0" eaLnBrk="1" hangingPunct="1"/>
            <a:endParaRPr lang="en-US" sz="1200" dirty="0"/>
          </a:p>
          <a:p>
            <a:pPr lvl="1" eaLnBrk="1" hangingPunct="1"/>
            <a:r>
              <a:rPr lang="en-US" sz="2400" b="1" dirty="0"/>
              <a:t>…Describe</a:t>
            </a:r>
            <a:r>
              <a:rPr lang="en-US" sz="2400" dirty="0"/>
              <a:t> your role as a coach.</a:t>
            </a:r>
          </a:p>
          <a:p>
            <a:pPr lvl="1" eaLnBrk="1" hangingPunct="1"/>
            <a:endParaRPr lang="en-US" sz="1200" b="1" dirty="0"/>
          </a:p>
          <a:p>
            <a:pPr lvl="1" eaLnBrk="1" hangingPunct="1"/>
            <a:r>
              <a:rPr lang="en-US" sz="2400" b="1" dirty="0"/>
              <a:t>…Articulate</a:t>
            </a:r>
            <a:r>
              <a:rPr lang="en-US" sz="2400" dirty="0"/>
              <a:t> the basic elements of SWPBS.</a:t>
            </a:r>
          </a:p>
          <a:p>
            <a:pPr lvl="1" eaLnBrk="1" hangingPunct="1"/>
            <a:endParaRPr lang="en-US" sz="1200" b="1" dirty="0"/>
          </a:p>
          <a:p>
            <a:pPr lvl="1" eaLnBrk="1" hangingPunct="1"/>
            <a:r>
              <a:rPr lang="en-US" sz="2400" b="1" dirty="0"/>
              <a:t>…Identify</a:t>
            </a:r>
            <a:r>
              <a:rPr lang="en-US" sz="2400" dirty="0"/>
              <a:t> resources for SWPBS.</a:t>
            </a:r>
          </a:p>
          <a:p>
            <a:pPr lvl="1" eaLnBrk="1" hangingPunct="1"/>
            <a:endParaRPr lang="en-US" sz="1200" b="1" dirty="0"/>
          </a:p>
          <a:p>
            <a:pPr lvl="1" eaLnBrk="1" hangingPunct="1"/>
            <a:r>
              <a:rPr lang="en-US" sz="2400" b="1" dirty="0"/>
              <a:t>…Problem solve </a:t>
            </a:r>
            <a:r>
              <a:rPr lang="en-US" sz="2400" dirty="0"/>
              <a:t>roadblocks in coaching</a:t>
            </a:r>
          </a:p>
          <a:p>
            <a:pPr lvl="1" eaLnBrk="1" hangingPunct="1"/>
            <a:endParaRPr lang="en-US" sz="1200" b="1" dirty="0"/>
          </a:p>
          <a:p>
            <a:pPr lvl="1" eaLnBrk="1" hangingPunct="1"/>
            <a:r>
              <a:rPr lang="en-US" sz="2400" b="1" dirty="0"/>
              <a:t>…Facilitate</a:t>
            </a:r>
            <a:r>
              <a:rPr lang="en-US" sz="2400" dirty="0"/>
              <a:t> your team’s activities at the next SWPBS team training.</a:t>
            </a:r>
            <a:endParaRPr lang="en-US" sz="1100" dirty="0"/>
          </a:p>
        </p:txBody>
      </p:sp>
      <p:pic>
        <p:nvPicPr>
          <p:cNvPr id="6" name="Picture 5"/>
          <p:cNvPicPr>
            <a:picLocks noChangeAspect="1"/>
          </p:cNvPicPr>
          <p:nvPr/>
        </p:nvPicPr>
        <p:blipFill>
          <a:blip r:embed="rId3"/>
          <a:stretch>
            <a:fillRect/>
          </a:stretch>
        </p:blipFill>
        <p:spPr>
          <a:xfrm>
            <a:off x="8077200" y="685800"/>
            <a:ext cx="1066800" cy="1066800"/>
          </a:xfrm>
          <a:prstGeom prst="rect">
            <a:avLst/>
          </a:prstGeom>
        </p:spPr>
      </p:pic>
    </p:spTree>
    <p:extLst>
      <p:ext uri="{BB962C8B-B14F-4D97-AF65-F5344CB8AC3E}">
        <p14:creationId xmlns:p14="http://schemas.microsoft.com/office/powerpoint/2010/main" val="230501939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smtClean="0">
                <a:latin typeface="+mj-lt"/>
              </a:rPr>
              <a:t>Work individually (or with partner coach) for 15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3200" b="1" dirty="0" smtClean="0">
                <a:solidFill>
                  <a:srgbClr val="3366FF"/>
                </a:solidFill>
              </a:rPr>
              <a:t>Practicing Parts of Effectiv</a:t>
            </a:r>
            <a:r>
              <a:rPr lang="en-US" sz="3200" dirty="0" smtClean="0">
                <a:solidFill>
                  <a:srgbClr val="3366FF"/>
                </a:solidFill>
              </a:rPr>
              <a:t>e Team Meetings</a:t>
            </a:r>
            <a:endParaRPr lang="en-US" sz="4000" b="1" i="1" dirty="0">
              <a:solidFill>
                <a:srgbClr val="3366FF"/>
              </a:solidFill>
            </a:endParaRPr>
          </a:p>
        </p:txBody>
      </p:sp>
      <p:sp>
        <p:nvSpPr>
          <p:cNvPr id="139268" name="Rectangle 3"/>
          <p:cNvSpPr>
            <a:spLocks noGrp="1" noChangeArrowheads="1"/>
          </p:cNvSpPr>
          <p:nvPr>
            <p:ph idx="1"/>
          </p:nvPr>
        </p:nvSpPr>
        <p:spPr>
          <a:xfrm>
            <a:off x="2362200" y="1600200"/>
            <a:ext cx="6477000" cy="4419600"/>
          </a:xfrm>
          <a:solidFill>
            <a:srgbClr val="FFFFFF"/>
          </a:solidFill>
        </p:spPr>
        <p:txBody>
          <a:bodyPr/>
          <a:lstStyle/>
          <a:p>
            <a:pPr eaLnBrk="1" hangingPunct="1">
              <a:lnSpc>
                <a:spcPct val="90000"/>
              </a:lnSpc>
            </a:pPr>
            <a:r>
              <a:rPr lang="en-US" sz="2800" dirty="0" smtClean="0"/>
              <a:t>Complete activity to practice</a:t>
            </a:r>
          </a:p>
          <a:p>
            <a:pPr lvl="1" eaLnBrk="1" hangingPunct="1">
              <a:lnSpc>
                <a:spcPct val="90000"/>
              </a:lnSpc>
            </a:pPr>
            <a:r>
              <a:rPr lang="en-US" sz="1800" dirty="0" smtClean="0"/>
              <a:t>1. </a:t>
            </a:r>
            <a:r>
              <a:rPr lang="en-US" sz="2000" dirty="0" smtClean="0"/>
              <a:t>Effective </a:t>
            </a:r>
            <a:r>
              <a:rPr lang="en-US" sz="2000" dirty="0"/>
              <a:t>d</a:t>
            </a:r>
            <a:r>
              <a:rPr lang="en-US" sz="2000" dirty="0" smtClean="0"/>
              <a:t>ata-</a:t>
            </a:r>
            <a:r>
              <a:rPr lang="en-US" sz="2000" dirty="0"/>
              <a:t>d</a:t>
            </a:r>
            <a:r>
              <a:rPr lang="en-US" sz="2000" dirty="0" smtClean="0"/>
              <a:t>riven decisions </a:t>
            </a:r>
            <a:r>
              <a:rPr lang="en-US" sz="2000" dirty="0"/>
              <a:t>during meetings</a:t>
            </a:r>
            <a:endParaRPr lang="en-US" sz="2000" dirty="0" smtClean="0"/>
          </a:p>
          <a:p>
            <a:pPr lvl="1" eaLnBrk="1" hangingPunct="1">
              <a:lnSpc>
                <a:spcPct val="90000"/>
              </a:lnSpc>
            </a:pPr>
            <a:r>
              <a:rPr lang="en-US" sz="2000" dirty="0" smtClean="0"/>
              <a:t>2. Precisely defining problems during meetings</a:t>
            </a:r>
          </a:p>
          <a:p>
            <a:pPr lvl="1" eaLnBrk="1" hangingPunct="1">
              <a:lnSpc>
                <a:spcPct val="90000"/>
              </a:lnSpc>
            </a:pPr>
            <a:endParaRPr lang="en-US" sz="1800" dirty="0"/>
          </a:p>
          <a:p>
            <a:pPr eaLnBrk="1" hangingPunct="1">
              <a:lnSpc>
                <a:spcPct val="90000"/>
              </a:lnSpc>
            </a:pPr>
            <a:r>
              <a:rPr lang="en-US" sz="2800" dirty="0" smtClean="0"/>
              <a:t>Update your action plan with specific steps to enhance your ability to effectively facilitate a team meeting. </a:t>
            </a:r>
            <a:endParaRPr lang="en-US" sz="2800" dirty="0"/>
          </a:p>
        </p:txBody>
      </p:sp>
      <p:pic>
        <p:nvPicPr>
          <p:cNvPr id="10" name="Picture 9"/>
          <p:cNvPicPr>
            <a:picLocks noChangeAspect="1"/>
          </p:cNvPicPr>
          <p:nvPr/>
        </p:nvPicPr>
        <p:blipFill>
          <a:blip r:embed="rId3"/>
          <a:stretch>
            <a:fillRect/>
          </a:stretch>
        </p:blipFill>
        <p:spPr>
          <a:xfrm>
            <a:off x="8077200" y="21771"/>
            <a:ext cx="1066800" cy="1066800"/>
          </a:xfrm>
          <a:prstGeom prst="rect">
            <a:avLst/>
          </a:prstGeom>
        </p:spPr>
      </p:pic>
    </p:spTree>
    <p:extLst>
      <p:ext uri="{BB962C8B-B14F-4D97-AF65-F5344CB8AC3E}">
        <p14:creationId xmlns:p14="http://schemas.microsoft.com/office/powerpoint/2010/main" val="250060836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sp>
        <p:nvSpPr>
          <p:cNvPr id="33795" name="Rectangle 3"/>
          <p:cNvSpPr>
            <a:spLocks noGrp="1" noChangeArrowheads="1"/>
          </p:cNvSpPr>
          <p:nvPr>
            <p:ph type="body" idx="1"/>
          </p:nvPr>
        </p:nvSpPr>
        <p:spPr>
          <a:xfrm>
            <a:off x="457200" y="1524000"/>
            <a:ext cx="8305800" cy="5257800"/>
          </a:xfrm>
          <a:solidFill>
            <a:srgbClr val="FFFFFF">
              <a:alpha val="50195"/>
            </a:srgbClr>
          </a:solidFill>
          <a:ln>
            <a:noFill/>
          </a:ln>
        </p:spPr>
        <p:txBody>
          <a:bodyPr/>
          <a:lstStyle/>
          <a:p>
            <a:pPr eaLnBrk="1" hangingPunct="1"/>
            <a:r>
              <a:rPr lang="en-US" sz="2400" b="1" dirty="0">
                <a:solidFill>
                  <a:srgbClr val="008000"/>
                </a:solidFill>
                <a:latin typeface="+mj-lt"/>
              </a:rPr>
              <a:t>Introduction and </a:t>
            </a:r>
            <a:r>
              <a:rPr lang="en-US" sz="2400" b="1" dirty="0" smtClean="0">
                <a:solidFill>
                  <a:srgbClr val="008000"/>
                </a:solidFill>
                <a:latin typeface="+mj-lt"/>
              </a:rPr>
              <a:t>Focus on Coaching</a:t>
            </a:r>
            <a:endParaRPr lang="en-US" sz="2400" b="1" dirty="0">
              <a:solidFill>
                <a:srgbClr val="008000"/>
              </a:solidFill>
              <a:latin typeface="+mj-lt"/>
            </a:endParaRPr>
          </a:p>
          <a:p>
            <a:pPr eaLnBrk="1" hangingPunct="1">
              <a:buFontTx/>
              <a:buNone/>
            </a:pPr>
            <a:r>
              <a:rPr lang="en-US" sz="2400" dirty="0">
                <a:solidFill>
                  <a:srgbClr val="000000"/>
                </a:solidFill>
              </a:rPr>
              <a:t>	</a:t>
            </a:r>
            <a:r>
              <a:rPr lang="en-US" sz="2400" i="1" dirty="0">
                <a:solidFill>
                  <a:srgbClr val="000000"/>
                </a:solidFill>
              </a:rPr>
              <a:t>Quick Review and Focus on Facilitating Team Meetings </a:t>
            </a:r>
            <a:endParaRPr lang="en-US" sz="2400" b="1" dirty="0" smtClean="0">
              <a:solidFill>
                <a:srgbClr val="000000"/>
              </a:solidFill>
            </a:endParaRPr>
          </a:p>
          <a:p>
            <a:pPr eaLnBrk="1" hangingPunct="1"/>
            <a:endParaRPr lang="en-US" sz="900" b="1" dirty="0" smtClean="0">
              <a:solidFill>
                <a:srgbClr val="000000"/>
              </a:solidFill>
            </a:endParaRPr>
          </a:p>
          <a:p>
            <a:pPr eaLnBrk="1" hangingPunct="1"/>
            <a:r>
              <a:rPr lang="en-US" sz="2400" b="1" dirty="0" smtClean="0">
                <a:solidFill>
                  <a:srgbClr val="008000"/>
                </a:solidFill>
                <a:latin typeface="+mj-lt"/>
              </a:rPr>
              <a:t>Coaching </a:t>
            </a:r>
            <a:r>
              <a:rPr lang="en-US" sz="2400" b="1" dirty="0">
                <a:solidFill>
                  <a:srgbClr val="008000"/>
                </a:solidFill>
                <a:latin typeface="+mj-lt"/>
              </a:rPr>
              <a:t>Self-Assessment and Reports </a:t>
            </a:r>
          </a:p>
          <a:p>
            <a:pPr eaLnBrk="1" hangingPunct="1">
              <a:buFontTx/>
              <a:buNone/>
            </a:pPr>
            <a:r>
              <a:rPr lang="en-US" sz="2400" dirty="0">
                <a:solidFill>
                  <a:srgbClr val="000000"/>
                </a:solidFill>
              </a:rPr>
              <a:t>	</a:t>
            </a:r>
            <a:r>
              <a:rPr lang="en-US" sz="2400" i="1" dirty="0" smtClean="0">
                <a:solidFill>
                  <a:srgbClr val="000000"/>
                </a:solidFill>
              </a:rPr>
              <a:t>Re-introduce </a:t>
            </a:r>
            <a:r>
              <a:rPr lang="en-US" sz="2400" i="1" dirty="0">
                <a:solidFill>
                  <a:srgbClr val="000000"/>
                </a:solidFill>
              </a:rPr>
              <a:t>Yourself and Your school</a:t>
            </a: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buFontTx/>
              <a:buNone/>
            </a:pPr>
            <a:r>
              <a:rPr lang="en-US" sz="2400" dirty="0">
                <a:solidFill>
                  <a:srgbClr val="000000"/>
                </a:solidFill>
              </a:rPr>
              <a:t>	</a:t>
            </a:r>
            <a:r>
              <a:rPr lang="en-US" sz="2400" i="1" dirty="0" smtClean="0">
                <a:solidFill>
                  <a:srgbClr val="000000"/>
                </a:solidFill>
              </a:rPr>
              <a:t>Coaching PBIS in Classroom and Non-Classroom Settings</a:t>
            </a:r>
            <a:endParaRPr lang="en-US" sz="2400" i="1" dirty="0">
              <a:solidFill>
                <a:srgbClr val="000000"/>
              </a:solidFill>
            </a:endParaRPr>
          </a:p>
          <a:p>
            <a:pPr eaLnBrk="1" hangingPunct="1"/>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Event</a:t>
            </a:r>
            <a:endParaRPr lang="en-US" sz="2400" dirty="0">
              <a:solidFill>
                <a:srgbClr val="008000"/>
              </a:solidFill>
              <a:latin typeface="+mj-lt"/>
            </a:endParaRPr>
          </a:p>
          <a:p>
            <a:pPr eaLnBrk="1" hangingPunct="1">
              <a:lnSpc>
                <a:spcPct val="90000"/>
              </a:lnSpc>
            </a:pPr>
            <a:endParaRPr lang="en-US" sz="2400" dirty="0" smtClean="0">
              <a:solidFill>
                <a:srgbClr val="000000"/>
              </a:solidFill>
              <a:latin typeface="+mj-lt"/>
            </a:endParaRP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ounded Rectangle 5"/>
          <p:cNvSpPr/>
          <p:nvPr/>
        </p:nvSpPr>
        <p:spPr bwMode="auto">
          <a:xfrm>
            <a:off x="457200" y="2743200"/>
            <a:ext cx="8305800" cy="1066800"/>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3873653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smtClean="0">
                <a:latin typeface="+mj-lt"/>
              </a:rPr>
              <a:t>Work individually (or with partner coach) for 15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Coaching Self-Assessment</a:t>
            </a:r>
            <a:endParaRPr lang="en-US" sz="4000" b="1" i="1" dirty="0">
              <a:solidFill>
                <a:srgbClr val="3366FF"/>
              </a:solidFill>
            </a:endParaRPr>
          </a:p>
        </p:txBody>
      </p:sp>
      <p:sp>
        <p:nvSpPr>
          <p:cNvPr id="139268" name="Rectangle 3"/>
          <p:cNvSpPr>
            <a:spLocks noGrp="1" noChangeArrowheads="1"/>
          </p:cNvSpPr>
          <p:nvPr>
            <p:ph idx="1"/>
          </p:nvPr>
        </p:nvSpPr>
        <p:spPr>
          <a:xfrm>
            <a:off x="2362200" y="1600200"/>
            <a:ext cx="6477000" cy="4648200"/>
          </a:xfrm>
          <a:solidFill>
            <a:srgbClr val="FFFFFF"/>
          </a:solidFill>
        </p:spPr>
        <p:txBody>
          <a:bodyPr/>
          <a:lstStyle/>
          <a:p>
            <a:pPr eaLnBrk="1" hangingPunct="1">
              <a:lnSpc>
                <a:spcPct val="90000"/>
              </a:lnSpc>
            </a:pPr>
            <a:r>
              <a:rPr lang="en-US" sz="2800" dirty="0" smtClean="0"/>
              <a:t>Review and Update </a:t>
            </a:r>
            <a:r>
              <a:rPr lang="en-US" sz="2800" b="1" dirty="0" smtClean="0"/>
              <a:t>Coaching </a:t>
            </a:r>
            <a:r>
              <a:rPr lang="en-US" sz="2800" b="1" dirty="0"/>
              <a:t>Self-Assessment </a:t>
            </a:r>
            <a:r>
              <a:rPr lang="en-US" sz="2800" b="1" dirty="0" smtClean="0"/>
              <a:t>(Coaching workbook pg. 12)</a:t>
            </a:r>
            <a:endParaRPr lang="en-US" sz="2800" dirty="0"/>
          </a:p>
          <a:p>
            <a:pPr eaLnBrk="1" hangingPunct="1">
              <a:lnSpc>
                <a:spcPct val="90000"/>
              </a:lnSpc>
            </a:pPr>
            <a:endParaRPr lang="en-US" sz="900" b="1" dirty="0"/>
          </a:p>
          <a:p>
            <a:pPr eaLnBrk="1" hangingPunct="1">
              <a:lnSpc>
                <a:spcPct val="90000"/>
              </a:lnSpc>
            </a:pPr>
            <a:r>
              <a:rPr lang="en-US" sz="2800" dirty="0"/>
              <a:t>Develop an </a:t>
            </a:r>
            <a:r>
              <a:rPr lang="en-US" sz="2800" b="1" dirty="0"/>
              <a:t>Action Plan </a:t>
            </a:r>
            <a:r>
              <a:rPr lang="en-US" sz="2800" dirty="0"/>
              <a:t>to address areas for growth from your self </a:t>
            </a:r>
            <a:r>
              <a:rPr lang="en-US" sz="2800" dirty="0" smtClean="0"/>
              <a:t>assessment</a:t>
            </a:r>
            <a:endParaRPr lang="en-US" sz="2800" dirty="0"/>
          </a:p>
          <a:p>
            <a:pPr eaLnBrk="1" hangingPunct="1">
              <a:lnSpc>
                <a:spcPct val="90000"/>
              </a:lnSpc>
            </a:pPr>
            <a:endParaRPr lang="en-US" sz="1000" dirty="0"/>
          </a:p>
          <a:p>
            <a:pPr eaLnBrk="1" hangingPunct="1">
              <a:lnSpc>
                <a:spcPct val="90000"/>
              </a:lnSpc>
            </a:pPr>
            <a:r>
              <a:rPr lang="en-US" sz="2800" dirty="0"/>
              <a:t>Present 1-2 “</a:t>
            </a:r>
            <a:r>
              <a:rPr lang="en-US" sz="2800" b="1" dirty="0"/>
              <a:t>strengths</a:t>
            </a:r>
            <a:r>
              <a:rPr lang="en-US" sz="2800" dirty="0"/>
              <a:t>” and 1-2 “</a:t>
            </a:r>
            <a:r>
              <a:rPr lang="en-US" sz="2800" b="1" dirty="0"/>
              <a:t>concerns or challenges</a:t>
            </a:r>
            <a:r>
              <a:rPr lang="en-US" sz="2800" dirty="0"/>
              <a:t>” (1 min. reports) </a:t>
            </a:r>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258221763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1676400"/>
          </a:xfrm>
        </p:spPr>
        <p:txBody>
          <a:bodyPr/>
          <a:lstStyle/>
          <a:p>
            <a:pPr eaLnBrk="1" hangingPunct="1"/>
            <a:r>
              <a:rPr lang="en-US"/>
              <a:t>A reminder you’ll see throughout</a:t>
            </a:r>
            <a:br>
              <a:rPr lang="en-US"/>
            </a:br>
            <a:r>
              <a:rPr lang="en-US"/>
              <a:t>to help us remember the role.</a:t>
            </a:r>
          </a:p>
        </p:txBody>
      </p:sp>
      <p:grpSp>
        <p:nvGrpSpPr>
          <p:cNvPr id="20483" name="Group 6"/>
          <p:cNvGrpSpPr>
            <a:grpSpLocks/>
          </p:cNvGrpSpPr>
          <p:nvPr/>
        </p:nvGrpSpPr>
        <p:grpSpPr bwMode="auto">
          <a:xfrm rot="1593903">
            <a:off x="1905000" y="2057400"/>
            <a:ext cx="5191125" cy="4337050"/>
            <a:chOff x="1056" y="1296"/>
            <a:chExt cx="3270" cy="2732"/>
          </a:xfrm>
        </p:grpSpPr>
        <p:pic>
          <p:nvPicPr>
            <p:cNvPr id="20484" name="Picture 4" descr="MCj02937980000[1]"/>
            <p:cNvPicPr>
              <a:picLocks noChangeAspect="1" noChangeArrowheads="1"/>
            </p:cNvPicPr>
            <p:nvPr/>
          </p:nvPicPr>
          <p:blipFill>
            <a:blip r:embed="rId2"/>
            <a:srcRect/>
            <a:stretch>
              <a:fillRect/>
            </a:stretch>
          </p:blipFill>
          <p:spPr bwMode="auto">
            <a:xfrm rot="-1670284">
              <a:off x="1056" y="1296"/>
              <a:ext cx="3270" cy="2732"/>
            </a:xfrm>
            <a:prstGeom prst="rect">
              <a:avLst/>
            </a:prstGeom>
            <a:noFill/>
            <a:ln w="9525">
              <a:noFill/>
              <a:miter lim="800000"/>
              <a:headEnd/>
              <a:tailEnd/>
            </a:ln>
          </p:spPr>
        </p:pic>
        <p:sp>
          <p:nvSpPr>
            <p:cNvPr id="20485" name="WordArt 5"/>
            <p:cNvSpPr>
              <a:spLocks noChangeArrowheads="1" noChangeShapeType="1" noTextEdit="1"/>
            </p:cNvSpPr>
            <p:nvPr/>
          </p:nvSpPr>
          <p:spPr bwMode="auto">
            <a:xfrm rot="-1786787">
              <a:off x="1749" y="2441"/>
              <a:ext cx="1599" cy="180"/>
            </a:xfrm>
            <a:prstGeom prst="rect">
              <a:avLst/>
            </a:prstGeom>
          </p:spPr>
          <p:txBody>
            <a:bodyPr spcFirstLastPara="1" wrap="none" fromWordArt="1">
              <a:prstTxWarp prst="textArchDown">
                <a:avLst>
                  <a:gd name="adj" fmla="val 21478008"/>
                </a:avLst>
              </a:prstTxWarp>
            </a:bodyPr>
            <a:lstStyle/>
            <a:p>
              <a:r>
                <a:rPr lang="en-US" sz="3600" kern="10">
                  <a:ln w="9525">
                    <a:solidFill>
                      <a:srgbClr val="000000"/>
                    </a:solidFill>
                    <a:round/>
                    <a:headEnd/>
                    <a:tailEnd/>
                  </a:ln>
                  <a:solidFill>
                    <a:srgbClr val="000000"/>
                  </a:solidFill>
                  <a:latin typeface="Arial Black"/>
                  <a:ea typeface="Arial Black"/>
                  <a:cs typeface="Arial Black"/>
                </a:rPr>
                <a:t>Coach</a:t>
              </a: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685800" y="838200"/>
            <a:ext cx="7772400" cy="1470025"/>
          </a:xfrm>
          <a:solidFill>
            <a:schemeClr val="bg1"/>
          </a:solidFill>
        </p:spPr>
        <p:txBody>
          <a:bodyPr/>
          <a:lstStyle/>
          <a:p>
            <a:pPr eaLnBrk="1" hangingPunct="1"/>
            <a:r>
              <a:rPr lang="en-US" sz="4800" b="0" dirty="0">
                <a:solidFill>
                  <a:srgbClr val="3366FF"/>
                </a:solidFill>
              </a:rPr>
              <a:t>Coaching Reports</a:t>
            </a:r>
            <a:br>
              <a:rPr lang="en-US" sz="4800" b="0" dirty="0">
                <a:solidFill>
                  <a:srgbClr val="3366FF"/>
                </a:solidFill>
              </a:rPr>
            </a:br>
            <a:r>
              <a:rPr lang="en-US" sz="4000" dirty="0">
                <a:solidFill>
                  <a:srgbClr val="3366FF"/>
                </a:solidFill>
              </a:rPr>
              <a:t> </a:t>
            </a:r>
            <a:r>
              <a:rPr lang="en-US" sz="4000" b="0" dirty="0">
                <a:solidFill>
                  <a:srgbClr val="3366FF"/>
                </a:solidFill>
              </a:rPr>
              <a:t>(</a:t>
            </a:r>
            <a:r>
              <a:rPr lang="en-US" sz="4800" b="0" dirty="0">
                <a:solidFill>
                  <a:srgbClr val="3366FF"/>
                </a:solidFill>
              </a:rPr>
              <a:t>+ </a:t>
            </a:r>
            <a:r>
              <a:rPr lang="en-US" sz="2800" b="0" dirty="0">
                <a:solidFill>
                  <a:srgbClr val="3366FF"/>
                </a:solidFill>
              </a:rPr>
              <a:t>or</a:t>
            </a:r>
            <a:r>
              <a:rPr lang="en-US" sz="4800" b="0" dirty="0">
                <a:solidFill>
                  <a:srgbClr val="3366FF"/>
                </a:solidFill>
              </a:rPr>
              <a:t> </a:t>
            </a:r>
            <a:r>
              <a:rPr lang="el-GR" sz="4000" b="0" dirty="0">
                <a:solidFill>
                  <a:srgbClr val="3366FF"/>
                </a:solidFill>
              </a:rPr>
              <a:t>Δ</a:t>
            </a:r>
            <a:r>
              <a:rPr lang="en-US" sz="4000" b="0" dirty="0">
                <a:solidFill>
                  <a:srgbClr val="3366FF"/>
                </a:solidFill>
              </a:rPr>
              <a:t>)</a:t>
            </a:r>
          </a:p>
        </p:txBody>
      </p:sp>
      <p:sp>
        <p:nvSpPr>
          <p:cNvPr id="21507" name="Rectangle 3"/>
          <p:cNvSpPr>
            <a:spLocks noChangeArrowheads="1"/>
          </p:cNvSpPr>
          <p:nvPr/>
        </p:nvSpPr>
        <p:spPr bwMode="auto">
          <a:xfrm>
            <a:off x="685800" y="2895600"/>
            <a:ext cx="7772400" cy="3200400"/>
          </a:xfrm>
          <a:prstGeom prst="rect">
            <a:avLst/>
          </a:prstGeom>
          <a:solidFill>
            <a:srgbClr val="FFFFFF"/>
          </a:solidFill>
          <a:ln w="9525">
            <a:noFill/>
            <a:miter lim="800000"/>
            <a:headEnd/>
            <a:tailEnd/>
          </a:ln>
        </p:spPr>
        <p:txBody>
          <a:bodyPr>
            <a:prstTxWarp prst="textNoShape">
              <a:avLst/>
            </a:prstTxWarp>
          </a:bodyPr>
          <a:lstStyle/>
          <a:p>
            <a:pPr lvl="3" algn="l"/>
            <a:endParaRPr lang="en-US" sz="2400" dirty="0" smtClean="0">
              <a:solidFill>
                <a:srgbClr val="3366FF"/>
              </a:solidFill>
              <a:latin typeface="Arial" pitchFamily="-1" charset="0"/>
            </a:endParaRPr>
          </a:p>
          <a:p>
            <a:pPr lvl="3" algn="l"/>
            <a:r>
              <a:rPr lang="en-US" sz="2400" dirty="0" smtClean="0">
                <a:solidFill>
                  <a:srgbClr val="3366FF"/>
                </a:solidFill>
                <a:latin typeface="Arial" pitchFamily="-1" charset="0"/>
              </a:rPr>
              <a:t>1</a:t>
            </a:r>
            <a:r>
              <a:rPr lang="en-US" sz="2400" dirty="0">
                <a:solidFill>
                  <a:srgbClr val="3366FF"/>
                </a:solidFill>
                <a:latin typeface="Arial" pitchFamily="-1" charset="0"/>
              </a:rPr>
              <a:t>-2	 </a:t>
            </a:r>
            <a:r>
              <a:rPr lang="en-US" sz="2400" dirty="0" smtClean="0">
                <a:solidFill>
                  <a:srgbClr val="3366FF"/>
                </a:solidFill>
                <a:latin typeface="Arial" pitchFamily="-1" charset="0"/>
              </a:rPr>
              <a:t>Details </a:t>
            </a:r>
            <a:r>
              <a:rPr lang="en-US" sz="2400" dirty="0">
                <a:solidFill>
                  <a:srgbClr val="3366FF"/>
                </a:solidFill>
                <a:latin typeface="Arial" pitchFamily="-1" charset="0"/>
              </a:rPr>
              <a:t>to introduce yourself  </a:t>
            </a:r>
          </a:p>
          <a:p>
            <a:pPr lvl="3" algn="l"/>
            <a:endParaRPr lang="en-US" sz="1200" dirty="0">
              <a:solidFill>
                <a:srgbClr val="3366FF"/>
              </a:solidFill>
              <a:latin typeface="Arial" pitchFamily="-1" charset="0"/>
            </a:endParaRPr>
          </a:p>
          <a:p>
            <a:pPr lvl="3" algn="l"/>
            <a:r>
              <a:rPr lang="en-US" sz="2400" dirty="0">
                <a:solidFill>
                  <a:srgbClr val="3366FF"/>
                </a:solidFill>
                <a:latin typeface="Arial" pitchFamily="-1" charset="0"/>
              </a:rPr>
              <a:t>1-2 </a:t>
            </a:r>
            <a:r>
              <a:rPr lang="en-US" sz="2400" dirty="0" smtClean="0">
                <a:solidFill>
                  <a:srgbClr val="3366FF"/>
                </a:solidFill>
                <a:latin typeface="Arial" pitchFamily="-1" charset="0"/>
              </a:rPr>
              <a:t>Strengths </a:t>
            </a:r>
            <a:endParaRPr lang="en-US" sz="2400" dirty="0">
              <a:solidFill>
                <a:srgbClr val="3366FF"/>
              </a:solidFill>
              <a:latin typeface="Arial" pitchFamily="-1" charset="0"/>
            </a:endParaRPr>
          </a:p>
          <a:p>
            <a:pPr lvl="3" algn="l"/>
            <a:r>
              <a:rPr lang="en-US" sz="1400" dirty="0">
                <a:solidFill>
                  <a:srgbClr val="3366FF"/>
                </a:solidFill>
                <a:latin typeface="Arial" pitchFamily="-1" charset="0"/>
              </a:rPr>
              <a:t>	</a:t>
            </a:r>
            <a:r>
              <a:rPr lang="en-US" sz="1400" dirty="0" smtClean="0">
                <a:solidFill>
                  <a:srgbClr val="3366FF"/>
                </a:solidFill>
                <a:latin typeface="Arial" pitchFamily="-1" charset="0"/>
              </a:rPr>
              <a:t>  </a:t>
            </a:r>
            <a:r>
              <a:rPr lang="en-US" dirty="0" smtClean="0">
                <a:solidFill>
                  <a:srgbClr val="3366FF"/>
                </a:solidFill>
                <a:latin typeface="Arial" pitchFamily="-1" charset="0"/>
              </a:rPr>
              <a:t>(</a:t>
            </a:r>
            <a:r>
              <a:rPr lang="en-US" dirty="0">
                <a:solidFill>
                  <a:srgbClr val="3366FF"/>
                </a:solidFill>
                <a:latin typeface="Arial" pitchFamily="-1" charset="0"/>
              </a:rPr>
              <a:t>with respect to coaching)</a:t>
            </a:r>
          </a:p>
          <a:p>
            <a:pPr lvl="3" algn="l"/>
            <a:endParaRPr lang="en-US" sz="1200" dirty="0">
              <a:solidFill>
                <a:srgbClr val="3366FF"/>
              </a:solidFill>
              <a:latin typeface="Arial" pitchFamily="-1" charset="0"/>
            </a:endParaRPr>
          </a:p>
          <a:p>
            <a:pPr lvl="3" algn="l"/>
            <a:r>
              <a:rPr lang="en-US" sz="2400" dirty="0">
                <a:solidFill>
                  <a:srgbClr val="3366FF"/>
                </a:solidFill>
                <a:latin typeface="Arial" pitchFamily="-1" charset="0"/>
              </a:rPr>
              <a:t>1-2 </a:t>
            </a:r>
            <a:r>
              <a:rPr lang="en-US" sz="2400" dirty="0" smtClean="0">
                <a:solidFill>
                  <a:srgbClr val="3366FF"/>
                </a:solidFill>
                <a:latin typeface="Arial" pitchFamily="-1" charset="0"/>
              </a:rPr>
              <a:t>Concerns </a:t>
            </a:r>
            <a:r>
              <a:rPr lang="en-US" sz="2400" dirty="0">
                <a:solidFill>
                  <a:srgbClr val="3366FF"/>
                </a:solidFill>
                <a:latin typeface="Arial" pitchFamily="-1" charset="0"/>
              </a:rPr>
              <a:t>or challenges</a:t>
            </a:r>
          </a:p>
          <a:p>
            <a:pPr lvl="3" algn="l"/>
            <a:r>
              <a:rPr lang="en-US" dirty="0">
                <a:solidFill>
                  <a:srgbClr val="3366FF"/>
                </a:solidFill>
                <a:latin typeface="Arial" pitchFamily="-1" charset="0"/>
              </a:rPr>
              <a:t>	 </a:t>
            </a:r>
            <a:r>
              <a:rPr lang="en-US" dirty="0" smtClean="0">
                <a:solidFill>
                  <a:srgbClr val="3366FF"/>
                </a:solidFill>
                <a:latin typeface="Arial" pitchFamily="-1" charset="0"/>
              </a:rPr>
              <a:t> (</a:t>
            </a:r>
            <a:r>
              <a:rPr lang="en-US" dirty="0">
                <a:solidFill>
                  <a:srgbClr val="3366FF"/>
                </a:solidFill>
                <a:latin typeface="Arial" pitchFamily="-1" charset="0"/>
              </a:rPr>
              <a:t>with respect to coaching)</a:t>
            </a:r>
          </a:p>
        </p:txBody>
      </p:sp>
      <p:grpSp>
        <p:nvGrpSpPr>
          <p:cNvPr id="21508" name="Group 15"/>
          <p:cNvGrpSpPr>
            <a:grpSpLocks/>
          </p:cNvGrpSpPr>
          <p:nvPr/>
        </p:nvGrpSpPr>
        <p:grpSpPr bwMode="auto">
          <a:xfrm rot="1594624">
            <a:off x="0" y="0"/>
            <a:ext cx="1447800" cy="1441450"/>
            <a:chOff x="1056" y="1296"/>
            <a:chExt cx="3270" cy="2732"/>
          </a:xfrm>
        </p:grpSpPr>
        <p:pic>
          <p:nvPicPr>
            <p:cNvPr id="21509" name="Picture 16" descr="MCj02937980000[1]"/>
            <p:cNvPicPr>
              <a:picLocks noChangeAspect="1" noChangeArrowheads="1"/>
            </p:cNvPicPr>
            <p:nvPr/>
          </p:nvPicPr>
          <p:blipFill>
            <a:blip r:embed="rId2"/>
            <a:srcRect/>
            <a:stretch>
              <a:fillRect/>
            </a:stretch>
          </p:blipFill>
          <p:spPr bwMode="auto">
            <a:xfrm rot="-1670284">
              <a:off x="1056" y="1296"/>
              <a:ext cx="3270" cy="2732"/>
            </a:xfrm>
            <a:prstGeom prst="rect">
              <a:avLst/>
            </a:prstGeom>
            <a:noFill/>
            <a:ln w="9525">
              <a:noFill/>
              <a:miter lim="800000"/>
              <a:headEnd/>
              <a:tailEnd/>
            </a:ln>
          </p:spPr>
        </p:pic>
        <p:sp>
          <p:nvSpPr>
            <p:cNvPr id="21510" name="WordArt 17"/>
            <p:cNvSpPr>
              <a:spLocks noChangeArrowheads="1" noChangeShapeType="1" noTextEdit="1"/>
            </p:cNvSpPr>
            <p:nvPr/>
          </p:nvSpPr>
          <p:spPr bwMode="auto">
            <a:xfrm rot="-1786787">
              <a:off x="1749" y="2441"/>
              <a:ext cx="1599" cy="180"/>
            </a:xfrm>
            <a:prstGeom prst="rect">
              <a:avLst/>
            </a:prstGeom>
          </p:spPr>
          <p:txBody>
            <a:bodyPr spcFirstLastPara="1" wrap="none" fromWordArt="1">
              <a:prstTxWarp prst="textArchDown">
                <a:avLst>
                  <a:gd name="adj" fmla="val 21478008"/>
                </a:avLst>
              </a:prstTxWarp>
            </a:bodyPr>
            <a:lstStyle/>
            <a:p>
              <a:r>
                <a:rPr lang="en-US" sz="3600" kern="10">
                  <a:ln w="9525">
                    <a:solidFill>
                      <a:srgbClr val="000000"/>
                    </a:solidFill>
                    <a:round/>
                    <a:headEnd/>
                    <a:tailEnd/>
                  </a:ln>
                  <a:solidFill>
                    <a:srgbClr val="000000"/>
                  </a:solidFill>
                  <a:latin typeface="Arial Black"/>
                  <a:ea typeface="Arial Black"/>
                  <a:cs typeface="Arial Black"/>
                </a:rPr>
                <a:t>Coach</a:t>
              </a:r>
            </a:p>
          </p:txBody>
        </p:sp>
      </p:gr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sp>
        <p:nvSpPr>
          <p:cNvPr id="33795" name="Rectangle 3"/>
          <p:cNvSpPr>
            <a:spLocks noGrp="1" noChangeArrowheads="1"/>
          </p:cNvSpPr>
          <p:nvPr>
            <p:ph type="body" idx="1"/>
          </p:nvPr>
        </p:nvSpPr>
        <p:spPr>
          <a:xfrm>
            <a:off x="457200" y="1524000"/>
            <a:ext cx="8305800" cy="5257800"/>
          </a:xfrm>
          <a:solidFill>
            <a:srgbClr val="FFFFFF">
              <a:alpha val="50195"/>
            </a:srgbClr>
          </a:solidFill>
          <a:ln>
            <a:noFill/>
          </a:ln>
        </p:spPr>
        <p:txBody>
          <a:bodyPr/>
          <a:lstStyle/>
          <a:p>
            <a:pPr eaLnBrk="1" hangingPunct="1"/>
            <a:r>
              <a:rPr lang="en-US" sz="2400" b="1" dirty="0">
                <a:solidFill>
                  <a:srgbClr val="008000"/>
                </a:solidFill>
                <a:latin typeface="+mj-lt"/>
              </a:rPr>
              <a:t>Introduction and </a:t>
            </a:r>
            <a:r>
              <a:rPr lang="en-US" sz="2400" b="1" dirty="0" smtClean="0">
                <a:solidFill>
                  <a:srgbClr val="008000"/>
                </a:solidFill>
                <a:latin typeface="+mj-lt"/>
              </a:rPr>
              <a:t>Focus on Coaching</a:t>
            </a:r>
            <a:endParaRPr lang="en-US" sz="2400" b="1" dirty="0">
              <a:solidFill>
                <a:srgbClr val="008000"/>
              </a:solidFill>
              <a:latin typeface="+mj-lt"/>
            </a:endParaRPr>
          </a:p>
          <a:p>
            <a:pPr eaLnBrk="1" hangingPunct="1">
              <a:buFontTx/>
              <a:buNone/>
            </a:pPr>
            <a:r>
              <a:rPr lang="en-US" sz="2400" dirty="0">
                <a:solidFill>
                  <a:srgbClr val="000000"/>
                </a:solidFill>
              </a:rPr>
              <a:t>	</a:t>
            </a:r>
            <a:r>
              <a:rPr lang="en-US" sz="2400" i="1" dirty="0">
                <a:solidFill>
                  <a:srgbClr val="000000"/>
                </a:solidFill>
              </a:rPr>
              <a:t>Quick Review and Focus on Facilitating Team Meetings </a:t>
            </a:r>
            <a:endParaRPr lang="en-US" sz="2400" b="1" dirty="0" smtClean="0">
              <a:solidFill>
                <a:srgbClr val="000000"/>
              </a:solidFill>
            </a:endParaRPr>
          </a:p>
          <a:p>
            <a:pPr eaLnBrk="1" hangingPunct="1"/>
            <a:endParaRPr lang="en-US" sz="900" b="1" dirty="0" smtClean="0">
              <a:solidFill>
                <a:srgbClr val="000000"/>
              </a:solidFill>
            </a:endParaRPr>
          </a:p>
          <a:p>
            <a:pPr eaLnBrk="1" hangingPunct="1"/>
            <a:r>
              <a:rPr lang="en-US" sz="2400" b="1" dirty="0" smtClean="0">
                <a:solidFill>
                  <a:srgbClr val="008000"/>
                </a:solidFill>
                <a:latin typeface="+mj-lt"/>
              </a:rPr>
              <a:t>Coaching </a:t>
            </a:r>
            <a:r>
              <a:rPr lang="en-US" sz="2400" b="1" dirty="0">
                <a:solidFill>
                  <a:srgbClr val="008000"/>
                </a:solidFill>
                <a:latin typeface="+mj-lt"/>
              </a:rPr>
              <a:t>Self-Assessment and Reports </a:t>
            </a:r>
          </a:p>
          <a:p>
            <a:pPr eaLnBrk="1" hangingPunct="1">
              <a:buFontTx/>
              <a:buNone/>
            </a:pPr>
            <a:r>
              <a:rPr lang="en-US" sz="2400" dirty="0">
                <a:solidFill>
                  <a:srgbClr val="000000"/>
                </a:solidFill>
              </a:rPr>
              <a:t>	</a:t>
            </a:r>
            <a:r>
              <a:rPr lang="en-US" sz="2400" i="1" dirty="0" smtClean="0">
                <a:solidFill>
                  <a:srgbClr val="000000"/>
                </a:solidFill>
              </a:rPr>
              <a:t>Re-introduce </a:t>
            </a:r>
            <a:r>
              <a:rPr lang="en-US" sz="2400" i="1" dirty="0">
                <a:solidFill>
                  <a:srgbClr val="000000"/>
                </a:solidFill>
              </a:rPr>
              <a:t>Yourself and Your school</a:t>
            </a: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buFontTx/>
              <a:buNone/>
            </a:pPr>
            <a:r>
              <a:rPr lang="en-US" sz="2400" dirty="0">
                <a:solidFill>
                  <a:srgbClr val="000000"/>
                </a:solidFill>
              </a:rPr>
              <a:t>	</a:t>
            </a:r>
            <a:r>
              <a:rPr lang="en-US" sz="2400" i="1" dirty="0" smtClean="0">
                <a:solidFill>
                  <a:srgbClr val="000000"/>
                </a:solidFill>
              </a:rPr>
              <a:t>Coaching PBIS in Classroom and Non-Classroom Settings</a:t>
            </a:r>
            <a:endParaRPr lang="en-US" sz="2400" i="1" dirty="0">
              <a:solidFill>
                <a:srgbClr val="000000"/>
              </a:solidFill>
            </a:endParaRPr>
          </a:p>
          <a:p>
            <a:pPr eaLnBrk="1" hangingPunct="1"/>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Event</a:t>
            </a:r>
            <a:endParaRPr lang="en-US" sz="2400" dirty="0">
              <a:solidFill>
                <a:srgbClr val="008000"/>
              </a:solidFill>
              <a:latin typeface="+mj-lt"/>
            </a:endParaRPr>
          </a:p>
          <a:p>
            <a:pPr eaLnBrk="1" hangingPunct="1">
              <a:lnSpc>
                <a:spcPct val="90000"/>
              </a:lnSpc>
            </a:pPr>
            <a:endParaRPr lang="en-US" sz="2400" dirty="0" smtClean="0">
              <a:solidFill>
                <a:srgbClr val="000000"/>
              </a:solidFill>
              <a:latin typeface="+mj-lt"/>
            </a:endParaRP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ounded Rectangle 5"/>
          <p:cNvSpPr/>
          <p:nvPr/>
        </p:nvSpPr>
        <p:spPr bwMode="auto">
          <a:xfrm>
            <a:off x="457200" y="3962400"/>
            <a:ext cx="8305800" cy="1066800"/>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1607562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0"/>
            <a:ext cx="4114800" cy="4495800"/>
          </a:xfrm>
          <a:solidFill>
            <a:srgbClr val="008000"/>
          </a:solidFill>
        </p:spPr>
        <p:txBody>
          <a:bodyPr/>
          <a:lstStyle/>
          <a:p>
            <a:pPr algn="ctr"/>
            <a:r>
              <a:rPr lang="en-US" dirty="0" smtClean="0">
                <a:solidFill>
                  <a:schemeClr val="bg1"/>
                </a:solidFill>
              </a:rPr>
              <a:t/>
            </a:r>
            <a:br>
              <a:rPr lang="en-US" dirty="0" smtClean="0">
                <a:solidFill>
                  <a:schemeClr val="bg1"/>
                </a:solidFill>
              </a:rPr>
            </a:br>
            <a:r>
              <a:rPr lang="en-US" dirty="0" smtClean="0">
                <a:solidFill>
                  <a:schemeClr val="bg1"/>
                </a:solidFill>
              </a:rPr>
              <a:t>coaching PBIS in the classroom</a:t>
            </a: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(Chapter </a:t>
            </a:r>
            <a:r>
              <a:rPr lang="en-US" dirty="0" err="1" smtClean="0">
                <a:solidFill>
                  <a:schemeClr val="bg1"/>
                </a:solidFill>
              </a:rPr>
              <a:t>iV</a:t>
            </a:r>
            <a:r>
              <a:rPr lang="en-US" dirty="0" smtClean="0">
                <a:solidFill>
                  <a:schemeClr val="bg1"/>
                </a:solidFill>
              </a:rPr>
              <a:t>)</a:t>
            </a:r>
            <a:br>
              <a:rPr lang="en-US" dirty="0" smtClean="0">
                <a:solidFill>
                  <a:schemeClr val="bg1"/>
                </a:solidFill>
              </a:rPr>
            </a:br>
            <a:endParaRPr lang="en-US" dirty="0">
              <a:solidFill>
                <a:schemeClr val="bg1"/>
              </a:solidFill>
            </a:endParaRPr>
          </a:p>
        </p:txBody>
      </p:sp>
      <p:pic>
        <p:nvPicPr>
          <p:cNvPr id="5" name="Picture 4"/>
          <p:cNvPicPr>
            <a:picLocks noChangeAspect="1"/>
          </p:cNvPicPr>
          <p:nvPr/>
        </p:nvPicPr>
        <p:blipFill>
          <a:blip r:embed="rId2"/>
          <a:stretch>
            <a:fillRect/>
          </a:stretch>
        </p:blipFill>
        <p:spPr>
          <a:xfrm rot="20472928">
            <a:off x="675444" y="630583"/>
            <a:ext cx="4298060" cy="5596131"/>
          </a:xfrm>
          <a:prstGeom prst="rect">
            <a:avLst/>
          </a:prstGeom>
          <a:solidFill>
            <a:schemeClr val="bg1"/>
          </a:solidFill>
        </p:spPr>
      </p:pic>
    </p:spTree>
    <p:extLst>
      <p:ext uri="{BB962C8B-B14F-4D97-AF65-F5344CB8AC3E}">
        <p14:creationId xmlns:p14="http://schemas.microsoft.com/office/powerpoint/2010/main" val="20678764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106363"/>
            <a:ext cx="7927975" cy="1112837"/>
          </a:xfrm>
          <a:solidFill>
            <a:srgbClr val="008000"/>
          </a:solidFill>
        </p:spPr>
        <p:txBody>
          <a:bodyPr/>
          <a:lstStyle/>
          <a:p>
            <a:r>
              <a:rPr lang="en-US" sz="4000" b="1" dirty="0" smtClean="0">
                <a:solidFill>
                  <a:srgbClr val="FFFFFF"/>
                </a:solidFill>
                <a:ea typeface="ＭＳ Ｐゴシック" pitchFamily="-111" charset="-128"/>
                <a:cs typeface="ＭＳ Ｐゴシック" pitchFamily="-111" charset="-128"/>
              </a:rPr>
              <a:t>Evidence-Based PBIS </a:t>
            </a:r>
            <a:br>
              <a:rPr lang="en-US" sz="4000" b="1" dirty="0" smtClean="0">
                <a:solidFill>
                  <a:srgbClr val="FFFFFF"/>
                </a:solidFill>
                <a:ea typeface="ＭＳ Ｐゴシック" pitchFamily="-111" charset="-128"/>
                <a:cs typeface="ＭＳ Ｐゴシック" pitchFamily="-111" charset="-128"/>
              </a:rPr>
            </a:br>
            <a:r>
              <a:rPr lang="en-US" sz="4000" b="1" dirty="0" smtClean="0">
                <a:solidFill>
                  <a:srgbClr val="FFFFFF"/>
                </a:solidFill>
                <a:ea typeface="ＭＳ Ｐゴシック" pitchFamily="-111" charset="-128"/>
                <a:cs typeface="ＭＳ Ｐゴシック" pitchFamily="-111" charset="-128"/>
              </a:rPr>
              <a:t>Practices </a:t>
            </a:r>
            <a:r>
              <a:rPr lang="en-US" sz="4000" b="1" dirty="0">
                <a:solidFill>
                  <a:srgbClr val="FFFFFF"/>
                </a:solidFill>
                <a:ea typeface="ＭＳ Ｐゴシック" pitchFamily="-111" charset="-128"/>
                <a:cs typeface="ＭＳ Ｐゴシック" pitchFamily="-111" charset="-128"/>
              </a:rPr>
              <a:t>in </a:t>
            </a:r>
            <a:r>
              <a:rPr lang="en-US" sz="4000" b="1" dirty="0" smtClean="0">
                <a:solidFill>
                  <a:srgbClr val="FFFFFF"/>
                </a:solidFill>
                <a:ea typeface="ＭＳ Ｐゴシック" pitchFamily="-111" charset="-128"/>
                <a:cs typeface="ＭＳ Ｐゴシック" pitchFamily="-111" charset="-128"/>
              </a:rPr>
              <a:t>Classroom</a:t>
            </a:r>
            <a:endParaRPr lang="en-US" sz="4000" b="1" dirty="0">
              <a:solidFill>
                <a:srgbClr val="FFFFFF"/>
              </a:solidFill>
              <a:ea typeface="ＭＳ Ｐゴシック" pitchFamily="-111" charset="-128"/>
              <a:cs typeface="ＭＳ Ｐゴシック" pitchFamily="-111" charset="-128"/>
            </a:endParaRPr>
          </a:p>
        </p:txBody>
      </p:sp>
      <p:sp>
        <p:nvSpPr>
          <p:cNvPr id="766979" name="Rectangle 3"/>
          <p:cNvSpPr>
            <a:spLocks noGrp="1" noChangeArrowheads="1"/>
          </p:cNvSpPr>
          <p:nvPr>
            <p:ph type="body" idx="1"/>
          </p:nvPr>
        </p:nvSpPr>
        <p:spPr>
          <a:xfrm>
            <a:off x="1143000" y="1371600"/>
            <a:ext cx="8001000" cy="5486400"/>
          </a:xfrm>
          <a:solidFill>
            <a:schemeClr val="bg1"/>
          </a:solidFill>
        </p:spPr>
        <p:txBody>
          <a:bodyPr/>
          <a:lstStyle/>
          <a:p>
            <a:pPr marL="762000" indent="-762000">
              <a:lnSpc>
                <a:spcPct val="80000"/>
              </a:lnSpc>
              <a:buClr>
                <a:schemeClr val="tx1"/>
              </a:buClr>
              <a:buFontTx/>
              <a:buAutoNum type="arabicPeriod"/>
            </a:pPr>
            <a:r>
              <a:rPr lang="en-US" sz="2300" dirty="0" smtClean="0">
                <a:solidFill>
                  <a:srgbClr val="008000"/>
                </a:solidFill>
                <a:latin typeface="+mj-lt"/>
                <a:ea typeface="ＭＳ Ｐゴシック" pitchFamily="-111" charset="-128"/>
                <a:cs typeface="ＭＳ Ｐゴシック" pitchFamily="-111" charset="-128"/>
              </a:rPr>
              <a:t>Minimize crowding </a:t>
            </a:r>
            <a:r>
              <a:rPr lang="en-US" sz="2300" dirty="0" smtClean="0">
                <a:latin typeface="+mj-lt"/>
                <a:ea typeface="ＭＳ Ｐゴシック" pitchFamily="-111" charset="-128"/>
                <a:cs typeface="ＭＳ Ｐゴシック" pitchFamily="-111" charset="-128"/>
              </a:rPr>
              <a:t>&amp;</a:t>
            </a:r>
            <a:r>
              <a:rPr lang="en-US" sz="2300" dirty="0" smtClean="0">
                <a:solidFill>
                  <a:srgbClr val="3366FF"/>
                </a:solidFill>
                <a:latin typeface="+mj-lt"/>
                <a:ea typeface="ＭＳ Ｐゴシック" pitchFamily="-111" charset="-128"/>
                <a:cs typeface="ＭＳ Ｐゴシック" pitchFamily="-111" charset="-128"/>
              </a:rPr>
              <a:t> </a:t>
            </a:r>
            <a:r>
              <a:rPr lang="en-US" sz="2300" dirty="0" smtClean="0">
                <a:solidFill>
                  <a:srgbClr val="008000"/>
                </a:solidFill>
                <a:latin typeface="+mj-lt"/>
                <a:ea typeface="ＭＳ Ｐゴシック" pitchFamily="-111" charset="-128"/>
                <a:cs typeface="ＭＳ Ｐゴシック" pitchFamily="-111" charset="-128"/>
              </a:rPr>
              <a:t>distraction</a:t>
            </a:r>
          </a:p>
          <a:p>
            <a:pPr marL="762000" indent="-762000">
              <a:lnSpc>
                <a:spcPct val="80000"/>
              </a:lnSpc>
              <a:buClr>
                <a:schemeClr val="tx1"/>
              </a:buClr>
              <a:buFontTx/>
              <a:buAutoNum type="arabicPeriod"/>
            </a:pPr>
            <a:r>
              <a:rPr lang="en-US" sz="2300" dirty="0" smtClean="0">
                <a:solidFill>
                  <a:srgbClr val="008000"/>
                </a:solidFill>
                <a:latin typeface="+mj-lt"/>
                <a:ea typeface="ＭＳ Ｐゴシック" pitchFamily="-111" charset="-128"/>
                <a:cs typeface="ＭＳ Ｐゴシック" pitchFamily="-111" charset="-128"/>
              </a:rPr>
              <a:t>Maximize structure </a:t>
            </a:r>
            <a:r>
              <a:rPr lang="en-US" sz="2300" dirty="0" smtClean="0">
                <a:latin typeface="+mj-lt"/>
                <a:ea typeface="ＭＳ Ｐゴシック" pitchFamily="-111" charset="-128"/>
                <a:cs typeface="ＭＳ Ｐゴシック" pitchFamily="-111" charset="-128"/>
              </a:rPr>
              <a:t>&amp; </a:t>
            </a:r>
            <a:r>
              <a:rPr lang="en-US" sz="2300" dirty="0" smtClean="0">
                <a:solidFill>
                  <a:srgbClr val="008000"/>
                </a:solidFill>
                <a:latin typeface="+mj-lt"/>
                <a:ea typeface="ＭＳ Ｐゴシック" pitchFamily="-111" charset="-128"/>
                <a:cs typeface="ＭＳ Ｐゴシック" pitchFamily="-111" charset="-128"/>
              </a:rPr>
              <a:t>predictability</a:t>
            </a:r>
          </a:p>
          <a:p>
            <a:pPr marL="762000" indent="-762000">
              <a:lnSpc>
                <a:spcPct val="80000"/>
              </a:lnSpc>
              <a:buClr>
                <a:schemeClr val="tx1"/>
              </a:buClr>
              <a:buFontTx/>
              <a:buAutoNum type="arabicPeriod"/>
            </a:pPr>
            <a:r>
              <a:rPr lang="en-US" sz="2300" dirty="0" smtClean="0">
                <a:latin typeface="+mj-lt"/>
                <a:ea typeface="ＭＳ Ｐゴシック" pitchFamily="-111" charset="-128"/>
                <a:cs typeface="ＭＳ Ｐゴシック" pitchFamily="-111" charset="-128"/>
              </a:rPr>
              <a:t>State, teach, review</a:t>
            </a:r>
            <a:r>
              <a:rPr lang="en-US" sz="2300" dirty="0">
                <a:latin typeface="+mj-lt"/>
                <a:ea typeface="ＭＳ Ｐゴシック" pitchFamily="-111" charset="-128"/>
                <a:cs typeface="ＭＳ Ｐゴシック" pitchFamily="-111" charset="-128"/>
              </a:rPr>
              <a:t>,</a:t>
            </a:r>
            <a:r>
              <a:rPr lang="en-US" sz="2300" dirty="0" smtClean="0">
                <a:latin typeface="+mj-lt"/>
                <a:ea typeface="ＭＳ Ｐゴシック" pitchFamily="-111" charset="-128"/>
                <a:cs typeface="ＭＳ Ｐゴシック" pitchFamily="-111" charset="-128"/>
              </a:rPr>
              <a:t> &amp; reinforce positively </a:t>
            </a:r>
            <a:r>
              <a:rPr lang="en-US" sz="2300" dirty="0">
                <a:latin typeface="+mj-lt"/>
                <a:ea typeface="ＭＳ Ｐゴシック" pitchFamily="-111" charset="-128"/>
                <a:cs typeface="ＭＳ Ｐゴシック" pitchFamily="-111" charset="-128"/>
              </a:rPr>
              <a:t>stated </a:t>
            </a:r>
            <a:r>
              <a:rPr lang="en-US" sz="2300" dirty="0">
                <a:solidFill>
                  <a:srgbClr val="008000"/>
                </a:solidFill>
                <a:latin typeface="+mj-lt"/>
                <a:ea typeface="ＭＳ Ｐゴシック" pitchFamily="-111" charset="-128"/>
                <a:cs typeface="ＭＳ Ｐゴシック" pitchFamily="-111" charset="-128"/>
              </a:rPr>
              <a:t>expectations</a:t>
            </a:r>
            <a:r>
              <a:rPr lang="en-US" sz="2300" dirty="0" smtClean="0">
                <a:latin typeface="+mj-lt"/>
                <a:ea typeface="ＭＳ Ｐゴシック" pitchFamily="-111" charset="-128"/>
                <a:cs typeface="ＭＳ Ｐゴシック" pitchFamily="-111" charset="-128"/>
              </a:rPr>
              <a:t>.</a:t>
            </a:r>
          </a:p>
          <a:p>
            <a:pPr marL="762000" indent="-762000">
              <a:lnSpc>
                <a:spcPct val="80000"/>
              </a:lnSpc>
              <a:buClr>
                <a:schemeClr val="tx1"/>
              </a:buClr>
              <a:buFontTx/>
              <a:buAutoNum type="arabicPeriod"/>
            </a:pPr>
            <a:r>
              <a:rPr lang="en-US" sz="2300" dirty="0" smtClean="0">
                <a:latin typeface="+mj-lt"/>
                <a:ea typeface="ＭＳ Ｐゴシック" pitchFamily="-111" charset="-128"/>
                <a:cs typeface="ＭＳ Ｐゴシック" pitchFamily="-111" charset="-128"/>
              </a:rPr>
              <a:t>Provide more </a:t>
            </a:r>
            <a:r>
              <a:rPr lang="en-US" sz="2300" dirty="0" smtClean="0">
                <a:solidFill>
                  <a:srgbClr val="008000"/>
                </a:solidFill>
                <a:latin typeface="+mj-lt"/>
                <a:ea typeface="ＭＳ Ｐゴシック" pitchFamily="-111" charset="-128"/>
                <a:cs typeface="ＭＳ Ｐゴシック" pitchFamily="-111" charset="-128"/>
              </a:rPr>
              <a:t>acknowledgement</a:t>
            </a:r>
            <a:r>
              <a:rPr lang="en-US" sz="2300" dirty="0" smtClean="0">
                <a:solidFill>
                  <a:srgbClr val="3366FF"/>
                </a:solidFill>
                <a:latin typeface="+mj-lt"/>
                <a:ea typeface="ＭＳ Ｐゴシック" pitchFamily="-111" charset="-128"/>
                <a:cs typeface="ＭＳ Ｐゴシック" pitchFamily="-111" charset="-128"/>
              </a:rPr>
              <a:t> </a:t>
            </a:r>
            <a:r>
              <a:rPr lang="en-US" sz="2300" dirty="0" smtClean="0">
                <a:latin typeface="+mj-lt"/>
                <a:ea typeface="ＭＳ Ｐゴシック" pitchFamily="-111" charset="-128"/>
                <a:cs typeface="ＭＳ Ｐゴシック" pitchFamily="-111" charset="-128"/>
              </a:rPr>
              <a:t>for appropriate than inappropriate behaviors.</a:t>
            </a:r>
          </a:p>
          <a:p>
            <a:pPr marL="762000" indent="-762000">
              <a:lnSpc>
                <a:spcPct val="80000"/>
              </a:lnSpc>
              <a:buClr>
                <a:schemeClr val="tx1"/>
              </a:buClr>
              <a:buFontTx/>
              <a:buAutoNum type="arabicPeriod"/>
            </a:pPr>
            <a:r>
              <a:rPr lang="en-US" sz="2300" dirty="0" smtClean="0">
                <a:latin typeface="+mj-lt"/>
                <a:ea typeface="ＭＳ Ｐゴシック" pitchFamily="-111" charset="-128"/>
                <a:cs typeface="ＭＳ Ｐゴシック" pitchFamily="-111" charset="-128"/>
              </a:rPr>
              <a:t>Maximize varied </a:t>
            </a:r>
            <a:r>
              <a:rPr lang="en-US" sz="2300" dirty="0" smtClean="0">
                <a:solidFill>
                  <a:srgbClr val="008000"/>
                </a:solidFill>
                <a:latin typeface="+mj-lt"/>
                <a:ea typeface="ＭＳ Ｐゴシック" pitchFamily="-111" charset="-128"/>
                <a:cs typeface="ＭＳ Ｐゴシック" pitchFamily="-111" charset="-128"/>
              </a:rPr>
              <a:t>opportunities to respond</a:t>
            </a:r>
            <a:r>
              <a:rPr lang="en-US" sz="2300" dirty="0" smtClean="0">
                <a:latin typeface="+mj-lt"/>
                <a:ea typeface="ＭＳ Ｐゴシック" pitchFamily="-111" charset="-128"/>
                <a:cs typeface="ＭＳ Ｐゴシック" pitchFamily="-111" charset="-128"/>
              </a:rPr>
              <a:t>.</a:t>
            </a:r>
          </a:p>
          <a:p>
            <a:pPr marL="762000" indent="-762000">
              <a:lnSpc>
                <a:spcPct val="80000"/>
              </a:lnSpc>
              <a:buClr>
                <a:schemeClr val="tx1"/>
              </a:buClr>
              <a:buFontTx/>
              <a:buAutoNum type="arabicPeriod"/>
            </a:pPr>
            <a:r>
              <a:rPr lang="en-US" sz="2300" dirty="0" smtClean="0">
                <a:latin typeface="+mj-lt"/>
                <a:ea typeface="ＭＳ Ｐゴシック" pitchFamily="-111" charset="-128"/>
                <a:cs typeface="ＭＳ Ｐゴシック" pitchFamily="-111" charset="-128"/>
              </a:rPr>
              <a:t>Maximize </a:t>
            </a:r>
            <a:r>
              <a:rPr lang="en-US" sz="2300" dirty="0" smtClean="0">
                <a:solidFill>
                  <a:srgbClr val="008000"/>
                </a:solidFill>
                <a:latin typeface="+mj-lt"/>
                <a:ea typeface="ＭＳ Ｐゴシック" pitchFamily="-111" charset="-128"/>
                <a:cs typeface="ＭＳ Ｐゴシック" pitchFamily="-111" charset="-128"/>
              </a:rPr>
              <a:t>active engagement</a:t>
            </a:r>
            <a:r>
              <a:rPr lang="en-US" sz="2300" dirty="0" smtClean="0">
                <a:latin typeface="+mj-lt"/>
                <a:ea typeface="ＭＳ Ｐゴシック" pitchFamily="-111" charset="-128"/>
                <a:cs typeface="ＭＳ Ｐゴシック" pitchFamily="-111" charset="-128"/>
              </a:rPr>
              <a:t>.</a:t>
            </a:r>
          </a:p>
          <a:p>
            <a:pPr marL="762000" indent="-762000">
              <a:lnSpc>
                <a:spcPct val="80000"/>
              </a:lnSpc>
              <a:buClr>
                <a:schemeClr val="tx1"/>
              </a:buClr>
              <a:buFontTx/>
              <a:buAutoNum type="arabicPeriod"/>
            </a:pPr>
            <a:r>
              <a:rPr lang="en-US" sz="2300" dirty="0" smtClean="0">
                <a:latin typeface="+mj-lt"/>
                <a:ea typeface="ＭＳ Ｐゴシック" pitchFamily="-111" charset="-128"/>
                <a:cs typeface="ＭＳ Ｐゴシック" pitchFamily="-111" charset="-128"/>
              </a:rPr>
              <a:t>Actively &amp; continuously </a:t>
            </a:r>
            <a:r>
              <a:rPr lang="en-US" sz="2300" dirty="0" smtClean="0">
                <a:solidFill>
                  <a:srgbClr val="008000"/>
                </a:solidFill>
                <a:latin typeface="+mj-lt"/>
                <a:ea typeface="ＭＳ Ｐゴシック" pitchFamily="-111" charset="-128"/>
                <a:cs typeface="ＭＳ Ｐゴシック" pitchFamily="-111" charset="-128"/>
              </a:rPr>
              <a:t>supervise</a:t>
            </a:r>
            <a:r>
              <a:rPr lang="en-US" sz="2300" dirty="0" smtClean="0">
                <a:latin typeface="+mj-lt"/>
                <a:ea typeface="ＭＳ Ｐゴシック" pitchFamily="-111" charset="-128"/>
                <a:cs typeface="ＭＳ Ｐゴシック" pitchFamily="-111" charset="-128"/>
              </a:rPr>
              <a:t>.</a:t>
            </a:r>
          </a:p>
          <a:p>
            <a:pPr marL="762000" indent="-762000">
              <a:lnSpc>
                <a:spcPct val="80000"/>
              </a:lnSpc>
              <a:buClr>
                <a:schemeClr val="tx1"/>
              </a:buClr>
              <a:buFontTx/>
              <a:buAutoNum type="arabicPeriod"/>
            </a:pPr>
            <a:r>
              <a:rPr lang="en-US" sz="2300" dirty="0" smtClean="0">
                <a:solidFill>
                  <a:srgbClr val="008000"/>
                </a:solidFill>
                <a:latin typeface="+mj-lt"/>
                <a:ea typeface="ＭＳ Ｐゴシック" pitchFamily="-111" charset="-128"/>
                <a:cs typeface="ＭＳ Ｐゴシック" pitchFamily="-111" charset="-128"/>
              </a:rPr>
              <a:t>Respond</a:t>
            </a:r>
            <a:r>
              <a:rPr lang="en-US" sz="2300" dirty="0" smtClean="0">
                <a:solidFill>
                  <a:srgbClr val="3366FF"/>
                </a:solidFill>
                <a:latin typeface="+mj-lt"/>
                <a:ea typeface="ＭＳ Ｐゴシック" pitchFamily="-111" charset="-128"/>
                <a:cs typeface="ＭＳ Ｐゴシック" pitchFamily="-111" charset="-128"/>
              </a:rPr>
              <a:t> </a:t>
            </a:r>
            <a:r>
              <a:rPr lang="en-US" sz="2300" dirty="0" smtClean="0">
                <a:latin typeface="+mj-lt"/>
                <a:ea typeface="ＭＳ Ｐゴシック" pitchFamily="-111" charset="-128"/>
                <a:cs typeface="ＭＳ Ｐゴシック" pitchFamily="-111" charset="-128"/>
              </a:rPr>
              <a:t>to inappropriate behaviors quickly, positively, &amp; directly.</a:t>
            </a:r>
          </a:p>
          <a:p>
            <a:pPr marL="762000" indent="-762000">
              <a:lnSpc>
                <a:spcPct val="80000"/>
              </a:lnSpc>
              <a:buClr>
                <a:schemeClr val="tx1"/>
              </a:buClr>
              <a:buFontTx/>
              <a:buAutoNum type="arabicPeriod"/>
            </a:pPr>
            <a:r>
              <a:rPr lang="en-US" sz="2300" dirty="0">
                <a:latin typeface="+mj-lt"/>
                <a:ea typeface="ＭＳ Ｐゴシック" pitchFamily="-111" charset="-128"/>
                <a:cs typeface="ＭＳ Ｐゴシック" pitchFamily="-111" charset="-128"/>
              </a:rPr>
              <a:t>Establish</a:t>
            </a:r>
            <a:r>
              <a:rPr lang="en-US" sz="2300" dirty="0" smtClean="0">
                <a:latin typeface="+mj-lt"/>
                <a:ea typeface="ＭＳ Ｐゴシック" pitchFamily="-111" charset="-128"/>
                <a:cs typeface="ＭＳ Ｐゴシック" pitchFamily="-111" charset="-128"/>
              </a:rPr>
              <a:t> multiple strategies for </a:t>
            </a:r>
            <a:r>
              <a:rPr lang="en-US" sz="2300" dirty="0" smtClean="0">
                <a:solidFill>
                  <a:srgbClr val="008000"/>
                </a:solidFill>
                <a:latin typeface="+mj-lt"/>
                <a:ea typeface="ＭＳ Ｐゴシック" pitchFamily="-111" charset="-128"/>
                <a:cs typeface="ＭＳ Ｐゴシック" pitchFamily="-111" charset="-128"/>
              </a:rPr>
              <a:t>acknowledging</a:t>
            </a:r>
            <a:r>
              <a:rPr lang="en-US" sz="2300" dirty="0" smtClean="0">
                <a:solidFill>
                  <a:srgbClr val="3366FF"/>
                </a:solidFill>
                <a:latin typeface="+mj-lt"/>
                <a:ea typeface="ＭＳ Ｐゴシック" pitchFamily="-111" charset="-128"/>
                <a:cs typeface="ＭＳ Ｐゴシック" pitchFamily="-111" charset="-128"/>
              </a:rPr>
              <a:t> </a:t>
            </a:r>
            <a:r>
              <a:rPr lang="en-US" sz="2300" dirty="0" smtClean="0">
                <a:solidFill>
                  <a:srgbClr val="008000"/>
                </a:solidFill>
                <a:latin typeface="+mj-lt"/>
                <a:ea typeface="ＭＳ Ｐゴシック" pitchFamily="-111" charset="-128"/>
                <a:cs typeface="ＭＳ Ｐゴシック" pitchFamily="-111" charset="-128"/>
              </a:rPr>
              <a:t>appropriate behavior</a:t>
            </a:r>
            <a:r>
              <a:rPr lang="en-US" sz="2300" dirty="0" smtClean="0">
                <a:latin typeface="+mj-lt"/>
                <a:ea typeface="ＭＳ Ｐゴシック" pitchFamily="-111" charset="-128"/>
                <a:cs typeface="ＭＳ Ｐゴシック" pitchFamily="-111" charset="-128"/>
              </a:rPr>
              <a:t>.</a:t>
            </a:r>
          </a:p>
          <a:p>
            <a:pPr marL="762000" indent="-762000">
              <a:lnSpc>
                <a:spcPct val="80000"/>
              </a:lnSpc>
              <a:buClr>
                <a:schemeClr val="tx1"/>
              </a:buClr>
              <a:buFontTx/>
              <a:buAutoNum type="arabicPeriod"/>
            </a:pPr>
            <a:r>
              <a:rPr lang="en-US" sz="2300" dirty="0" smtClean="0">
                <a:latin typeface="+mj-lt"/>
                <a:ea typeface="ＭＳ Ｐゴシック" pitchFamily="-111" charset="-128"/>
                <a:cs typeface="ＭＳ Ｐゴシック" pitchFamily="-111" charset="-128"/>
              </a:rPr>
              <a:t>Generally provide </a:t>
            </a:r>
            <a:r>
              <a:rPr lang="en-US" sz="2300" dirty="0" smtClean="0">
                <a:solidFill>
                  <a:srgbClr val="008000"/>
                </a:solidFill>
                <a:latin typeface="+mj-lt"/>
                <a:ea typeface="ＭＳ Ｐゴシック" pitchFamily="-111" charset="-128"/>
                <a:cs typeface="ＭＳ Ｐゴシック" pitchFamily="-111" charset="-128"/>
              </a:rPr>
              <a:t>specific feedback </a:t>
            </a:r>
            <a:r>
              <a:rPr lang="en-US" sz="2300" dirty="0" smtClean="0">
                <a:latin typeface="+mj-lt"/>
                <a:ea typeface="ＭＳ Ｐゴシック" pitchFamily="-111" charset="-128"/>
                <a:cs typeface="ＭＳ Ｐゴシック" pitchFamily="-111" charset="-128"/>
              </a:rPr>
              <a:t>for errors &amp; corrects.</a:t>
            </a:r>
          </a:p>
          <a:p>
            <a:pPr marL="762000" indent="-762000">
              <a:lnSpc>
                <a:spcPct val="80000"/>
              </a:lnSpc>
              <a:buClr>
                <a:schemeClr val="tx1"/>
              </a:buClr>
            </a:pPr>
            <a:endParaRPr lang="en-US" sz="2300" dirty="0">
              <a:latin typeface="+mj-lt"/>
              <a:ea typeface="ＭＳ Ｐゴシック" pitchFamily="-111" charset="-128"/>
              <a:cs typeface="ＭＳ Ｐゴシック" pitchFamily="-111" charset="-128"/>
            </a:endParaRPr>
          </a:p>
        </p:txBody>
      </p:sp>
      <p:grpSp>
        <p:nvGrpSpPr>
          <p:cNvPr id="10" name="Group 5"/>
          <p:cNvGrpSpPr/>
          <p:nvPr/>
        </p:nvGrpSpPr>
        <p:grpSpPr>
          <a:xfrm>
            <a:off x="-140380" y="5333999"/>
            <a:ext cx="1588180" cy="1676401"/>
            <a:chOff x="-140380" y="5333999"/>
            <a:chExt cx="1588180" cy="1676401"/>
          </a:xfrm>
        </p:grpSpPr>
        <p:pic>
          <p:nvPicPr>
            <p:cNvPr id="11"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IV.A.i</a:t>
              </a:r>
              <a:endParaRPr lang="en-US" b="1" dirty="0">
                <a:solidFill>
                  <a:srgbClr val="000000"/>
                </a:solidFill>
                <a:latin typeface="+mj-lt"/>
              </a:endParaRPr>
            </a:p>
          </p:txBody>
        </p:sp>
      </p:grpSp>
    </p:spTree>
    <p:extLst>
      <p:ext uri="{BB962C8B-B14F-4D97-AF65-F5344CB8AC3E}">
        <p14:creationId xmlns:p14="http://schemas.microsoft.com/office/powerpoint/2010/main" val="92328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69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69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697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6697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6697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66979">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6697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669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106363"/>
            <a:ext cx="7927975" cy="1112837"/>
          </a:xfrm>
          <a:solidFill>
            <a:srgbClr val="008000"/>
          </a:solidFill>
        </p:spPr>
        <p:txBody>
          <a:bodyPr/>
          <a:lstStyle/>
          <a:p>
            <a:r>
              <a:rPr lang="en-US" sz="4000" b="1" dirty="0" smtClean="0">
                <a:solidFill>
                  <a:srgbClr val="FFFFFF"/>
                </a:solidFill>
                <a:ea typeface="ＭＳ Ｐゴシック" pitchFamily="-111" charset="-128"/>
                <a:cs typeface="ＭＳ Ｐゴシック" pitchFamily="-111" charset="-128"/>
              </a:rPr>
              <a:t>Basic Principles of Implementing PBIS </a:t>
            </a:r>
            <a:r>
              <a:rPr lang="en-US" sz="4000" b="1" dirty="0">
                <a:solidFill>
                  <a:srgbClr val="FFFFFF"/>
                </a:solidFill>
                <a:ea typeface="ＭＳ Ｐゴシック" pitchFamily="-111" charset="-128"/>
                <a:cs typeface="ＭＳ Ｐゴシック" pitchFamily="-111" charset="-128"/>
              </a:rPr>
              <a:t>in </a:t>
            </a:r>
            <a:r>
              <a:rPr lang="en-US" sz="4000" b="1" dirty="0" smtClean="0">
                <a:solidFill>
                  <a:srgbClr val="FFFFFF"/>
                </a:solidFill>
                <a:ea typeface="ＭＳ Ｐゴシック" pitchFamily="-111" charset="-128"/>
                <a:cs typeface="ＭＳ Ｐゴシック" pitchFamily="-111" charset="-128"/>
              </a:rPr>
              <a:t>Classroom</a:t>
            </a:r>
            <a:endParaRPr lang="en-US" sz="4000" b="1" dirty="0">
              <a:solidFill>
                <a:srgbClr val="FFFFFF"/>
              </a:solidFill>
              <a:ea typeface="ＭＳ Ｐゴシック" pitchFamily="-111" charset="-128"/>
              <a:cs typeface="ＭＳ Ｐゴシック" pitchFamily="-111" charset="-128"/>
            </a:endParaRPr>
          </a:p>
        </p:txBody>
      </p:sp>
      <p:sp>
        <p:nvSpPr>
          <p:cNvPr id="766979" name="Rectangle 3"/>
          <p:cNvSpPr>
            <a:spLocks noGrp="1" noChangeArrowheads="1"/>
          </p:cNvSpPr>
          <p:nvPr>
            <p:ph type="body" idx="1"/>
          </p:nvPr>
        </p:nvSpPr>
        <p:spPr>
          <a:xfrm>
            <a:off x="1143000" y="1371600"/>
            <a:ext cx="8001000" cy="5486400"/>
          </a:xfrm>
          <a:solidFill>
            <a:schemeClr val="bg1"/>
          </a:solidFill>
        </p:spPr>
        <p:txBody>
          <a:bodyPr/>
          <a:lstStyle/>
          <a:p>
            <a:pPr lvl="0"/>
            <a:r>
              <a:rPr lang="en-US" sz="2800" dirty="0"/>
              <a:t>Consider good teaching as one of the best behavior management tools</a:t>
            </a:r>
            <a:endParaRPr lang="en-US" sz="3200" dirty="0"/>
          </a:p>
          <a:p>
            <a:pPr lvl="0"/>
            <a:r>
              <a:rPr lang="en-US" sz="2800" dirty="0"/>
              <a:t>Apply 3 tiered prevention logic to the classroom setting</a:t>
            </a:r>
            <a:endParaRPr lang="en-US" sz="3200" dirty="0"/>
          </a:p>
          <a:p>
            <a:pPr lvl="0"/>
            <a:r>
              <a:rPr lang="en-US" sz="2800" dirty="0"/>
              <a:t>Link classroom to school-wide expectations</a:t>
            </a:r>
            <a:endParaRPr lang="en-US" sz="3200" dirty="0"/>
          </a:p>
          <a:p>
            <a:pPr lvl="0"/>
            <a:r>
              <a:rPr lang="en-US" sz="2800" dirty="0"/>
              <a:t>Teach social skills like academic skills</a:t>
            </a:r>
            <a:endParaRPr lang="en-US" sz="3200" dirty="0"/>
          </a:p>
          <a:p>
            <a:pPr lvl="1"/>
            <a:r>
              <a:rPr lang="en-US" sz="2400" dirty="0"/>
              <a:t>Define, model, practice, monitor and acknowledge and adjust</a:t>
            </a:r>
            <a:endParaRPr lang="en-US" sz="2800" dirty="0"/>
          </a:p>
          <a:p>
            <a:pPr lvl="0"/>
            <a:r>
              <a:rPr lang="en-US" sz="2800" dirty="0"/>
              <a:t>Build systems to support sustained use of evidence based practices</a:t>
            </a:r>
            <a:endParaRPr lang="en-US" sz="3200" dirty="0"/>
          </a:p>
          <a:p>
            <a:pPr marL="762000" indent="-762000">
              <a:lnSpc>
                <a:spcPct val="80000"/>
              </a:lnSpc>
              <a:buClr>
                <a:schemeClr val="tx1"/>
              </a:buClr>
            </a:pPr>
            <a:endParaRPr lang="en-US" sz="1800" dirty="0">
              <a:latin typeface="+mj-lt"/>
              <a:ea typeface="ＭＳ Ｐゴシック" pitchFamily="-111" charset="-128"/>
              <a:cs typeface="ＭＳ Ｐゴシック" pitchFamily="-111" charset="-128"/>
            </a:endParaRPr>
          </a:p>
        </p:txBody>
      </p:sp>
      <p:grpSp>
        <p:nvGrpSpPr>
          <p:cNvPr id="10" name="Group 5"/>
          <p:cNvGrpSpPr/>
          <p:nvPr/>
        </p:nvGrpSpPr>
        <p:grpSpPr>
          <a:xfrm>
            <a:off x="-140380" y="5333999"/>
            <a:ext cx="1588180" cy="1676401"/>
            <a:chOff x="-140380" y="5333999"/>
            <a:chExt cx="1588180" cy="1676401"/>
          </a:xfrm>
        </p:grpSpPr>
        <p:pic>
          <p:nvPicPr>
            <p:cNvPr id="11"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IV.A.ii</a:t>
              </a:r>
              <a:endParaRPr lang="en-US" b="1" dirty="0">
                <a:solidFill>
                  <a:srgbClr val="000000"/>
                </a:solidFill>
                <a:latin typeface="+mj-lt"/>
              </a:endParaRPr>
            </a:p>
          </p:txBody>
        </p:sp>
      </p:grpSp>
    </p:spTree>
    <p:extLst>
      <p:ext uri="{BB962C8B-B14F-4D97-AF65-F5344CB8AC3E}">
        <p14:creationId xmlns:p14="http://schemas.microsoft.com/office/powerpoint/2010/main" val="343341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697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697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697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697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6697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69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5"/>
          <p:cNvGrpSpPr/>
          <p:nvPr/>
        </p:nvGrpSpPr>
        <p:grpSpPr>
          <a:xfrm>
            <a:off x="-140380" y="5333999"/>
            <a:ext cx="1588180" cy="1676401"/>
            <a:chOff x="-140380" y="5333999"/>
            <a:chExt cx="1588180" cy="1676401"/>
          </a:xfrm>
        </p:grpSpPr>
        <p:pic>
          <p:nvPicPr>
            <p:cNvPr id="22"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3" name="TextBox 6"/>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IV.A.ii</a:t>
              </a:r>
              <a:endParaRPr lang="en-US" b="1" dirty="0">
                <a:solidFill>
                  <a:srgbClr val="000000"/>
                </a:solidFill>
                <a:latin typeface="+mj-lt"/>
              </a:endParaRPr>
            </a:p>
          </p:txBody>
        </p:sp>
      </p:grpSp>
      <p:sp>
        <p:nvSpPr>
          <p:cNvPr id="18" name="Oval 17"/>
          <p:cNvSpPr/>
          <p:nvPr/>
        </p:nvSpPr>
        <p:spPr>
          <a:xfrm>
            <a:off x="152400" y="152400"/>
            <a:ext cx="4953000" cy="152400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200" dirty="0">
                <a:solidFill>
                  <a:schemeClr val="bg1"/>
                </a:solidFill>
              </a:rPr>
              <a:t>Effective Academic Instruction</a:t>
            </a:r>
          </a:p>
        </p:txBody>
      </p:sp>
      <p:sp>
        <p:nvSpPr>
          <p:cNvPr id="19" name="Oval 18"/>
          <p:cNvSpPr/>
          <p:nvPr/>
        </p:nvSpPr>
        <p:spPr>
          <a:xfrm>
            <a:off x="76200" y="1828800"/>
            <a:ext cx="4953000" cy="152400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200" dirty="0">
                <a:solidFill>
                  <a:schemeClr val="bg1"/>
                </a:solidFill>
              </a:rPr>
              <a:t>Effective Behavioral Interventions</a:t>
            </a:r>
          </a:p>
        </p:txBody>
      </p:sp>
      <p:sp>
        <p:nvSpPr>
          <p:cNvPr id="20" name="Oval 19"/>
          <p:cNvSpPr/>
          <p:nvPr/>
        </p:nvSpPr>
        <p:spPr>
          <a:xfrm>
            <a:off x="76200" y="3505200"/>
            <a:ext cx="4953000" cy="152400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200" dirty="0">
                <a:solidFill>
                  <a:schemeClr val="bg1"/>
                </a:solidFill>
              </a:rPr>
              <a:t>Continuous &amp; Efficient Data</a:t>
            </a:r>
            <a:r>
              <a:rPr lang="en-US" sz="2200" dirty="0" smtClean="0">
                <a:solidFill>
                  <a:schemeClr val="bg1"/>
                </a:solidFill>
              </a:rPr>
              <a:t>-Based </a:t>
            </a:r>
            <a:r>
              <a:rPr lang="en-US" sz="2200" dirty="0">
                <a:solidFill>
                  <a:schemeClr val="bg1"/>
                </a:solidFill>
              </a:rPr>
              <a:t>Decision Making</a:t>
            </a:r>
          </a:p>
        </p:txBody>
      </p:sp>
      <p:sp>
        <p:nvSpPr>
          <p:cNvPr id="21" name="Oval 20"/>
          <p:cNvSpPr/>
          <p:nvPr/>
        </p:nvSpPr>
        <p:spPr>
          <a:xfrm>
            <a:off x="76200" y="5181600"/>
            <a:ext cx="4953000" cy="152400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200" dirty="0">
                <a:solidFill>
                  <a:schemeClr val="bg1"/>
                </a:solidFill>
              </a:rPr>
              <a:t>Systems for Durable &amp; Accurate Implementation</a:t>
            </a:r>
          </a:p>
        </p:txBody>
      </p:sp>
      <p:sp>
        <p:nvSpPr>
          <p:cNvPr id="26" name="Equal 25"/>
          <p:cNvSpPr/>
          <p:nvPr/>
        </p:nvSpPr>
        <p:spPr>
          <a:xfrm>
            <a:off x="5257800" y="2895600"/>
            <a:ext cx="1143000" cy="990600"/>
          </a:xfrm>
          <a:prstGeom prst="mathEqual">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7" name="Plus 26"/>
          <p:cNvSpPr/>
          <p:nvPr/>
        </p:nvSpPr>
        <p:spPr>
          <a:xfrm>
            <a:off x="2133600" y="1371600"/>
            <a:ext cx="838200" cy="762000"/>
          </a:xfrm>
          <a:prstGeom prst="mathPlus">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Plus 27"/>
          <p:cNvSpPr/>
          <p:nvPr/>
        </p:nvSpPr>
        <p:spPr>
          <a:xfrm>
            <a:off x="2133600" y="3048000"/>
            <a:ext cx="838200" cy="762000"/>
          </a:xfrm>
          <a:prstGeom prst="mathPlus">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Plus 28"/>
          <p:cNvSpPr/>
          <p:nvPr/>
        </p:nvSpPr>
        <p:spPr>
          <a:xfrm>
            <a:off x="2133600" y="4724400"/>
            <a:ext cx="838200" cy="762000"/>
          </a:xfrm>
          <a:prstGeom prst="mathPlus">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Oval 29"/>
          <p:cNvSpPr/>
          <p:nvPr/>
        </p:nvSpPr>
        <p:spPr>
          <a:xfrm>
            <a:off x="6400800" y="2133600"/>
            <a:ext cx="2743200" cy="26670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100" dirty="0">
                <a:solidFill>
                  <a:srgbClr val="FFFFFF"/>
                </a:solidFill>
              </a:rPr>
              <a:t>Positive, Preventative School Culture </a:t>
            </a:r>
            <a:r>
              <a:rPr lang="en-US" sz="2100" dirty="0" smtClean="0">
                <a:solidFill>
                  <a:srgbClr val="FFFFFF"/>
                </a:solidFill>
              </a:rPr>
              <a:t>(SWPBIS)</a:t>
            </a:r>
            <a:endParaRPr lang="en-US" sz="2100" dirty="0">
              <a:solidFill>
                <a:srgbClr val="FFFFFF"/>
              </a:solidFill>
            </a:endParaRPr>
          </a:p>
        </p:txBody>
      </p:sp>
    </p:spTree>
    <p:extLst>
      <p:ext uri="{BB962C8B-B14F-4D97-AF65-F5344CB8AC3E}">
        <p14:creationId xmlns:p14="http://schemas.microsoft.com/office/powerpoint/2010/main" val="15873458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66846125"/>
              </p:ext>
            </p:extLst>
          </p:nvPr>
        </p:nvGraphicFramePr>
        <p:xfrm>
          <a:off x="304800" y="1828800"/>
          <a:ext cx="8567272" cy="4998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457200" y="228600"/>
            <a:ext cx="8229600" cy="685800"/>
          </a:xfrm>
          <a:ln w="57150" cap="flat" cmpd="sng" algn="ctr">
            <a:solidFill>
              <a:srgbClr val="008000"/>
            </a:solidFill>
            <a:prstDash val="solid"/>
            <a:miter lim="800000"/>
            <a:headEnd type="none" w="med" len="med"/>
            <a:tailEnd type="none" w="med" len="med"/>
          </a:ln>
        </p:spPr>
        <p:txBody>
          <a:bodyPr/>
          <a:lstStyle/>
          <a:p>
            <a:r>
              <a:rPr lang="en-US" sz="5400" b="1" cap="small" dirty="0" smtClean="0">
                <a:latin typeface="+mj-lt"/>
              </a:rPr>
              <a:t>Training Expectations:</a:t>
            </a:r>
            <a:endParaRPr lang="en-US" sz="5400" b="1" cap="small" dirty="0">
              <a:latin typeface="+mj-lt"/>
            </a:endParaRPr>
          </a:p>
        </p:txBody>
      </p:sp>
      <p:sp>
        <p:nvSpPr>
          <p:cNvPr id="6" name="TextBox 5"/>
          <p:cNvSpPr txBox="1"/>
          <p:nvPr/>
        </p:nvSpPr>
        <p:spPr>
          <a:xfrm>
            <a:off x="457200" y="1066800"/>
            <a:ext cx="2830998" cy="769441"/>
          </a:xfrm>
          <a:prstGeom prst="rect">
            <a:avLst/>
          </a:prstGeom>
          <a:noFill/>
        </p:spPr>
        <p:txBody>
          <a:bodyPr wrap="none" rtlCol="0">
            <a:spAutoFit/>
          </a:bodyPr>
          <a:lstStyle/>
          <a:p>
            <a:r>
              <a:rPr lang="en-US" sz="4400" cap="small" dirty="0" smtClean="0">
                <a:solidFill>
                  <a:srgbClr val="008000"/>
                </a:solidFill>
                <a:latin typeface="+mj-lt"/>
              </a:rPr>
              <a:t>RESPECT…</a:t>
            </a:r>
            <a:endParaRPr lang="en-US" sz="4400" cap="small" dirty="0">
              <a:solidFill>
                <a:srgbClr val="008000"/>
              </a:solidFill>
              <a:latin typeface="+mj-lt"/>
            </a:endParaRPr>
          </a:p>
        </p:txBody>
      </p:sp>
      <p:pic>
        <p:nvPicPr>
          <p:cNvPr id="10" name="Picture 9"/>
          <p:cNvPicPr>
            <a:picLocks noChangeAspect="1"/>
          </p:cNvPicPr>
          <p:nvPr/>
        </p:nvPicPr>
        <p:blipFill>
          <a:blip r:embed="rId8"/>
          <a:stretch>
            <a:fillRect/>
          </a:stretch>
        </p:blipFill>
        <p:spPr>
          <a:xfrm>
            <a:off x="8077200" y="533400"/>
            <a:ext cx="1066800" cy="1066800"/>
          </a:xfrm>
          <a:prstGeom prst="rect">
            <a:avLst/>
          </a:prstGeom>
        </p:spPr>
      </p:pic>
    </p:spTree>
    <p:extLst>
      <p:ext uri="{BB962C8B-B14F-4D97-AF65-F5344CB8AC3E}">
        <p14:creationId xmlns:p14="http://schemas.microsoft.com/office/powerpoint/2010/main" val="1938313409"/>
      </p:ext>
    </p:extLst>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106363"/>
            <a:ext cx="7927975" cy="1112837"/>
          </a:xfrm>
          <a:solidFill>
            <a:srgbClr val="008000"/>
          </a:solidFill>
        </p:spPr>
        <p:txBody>
          <a:bodyPr/>
          <a:lstStyle/>
          <a:p>
            <a:r>
              <a:rPr lang="en-US" sz="2800" b="1" dirty="0" smtClean="0">
                <a:solidFill>
                  <a:srgbClr val="FFFFFF"/>
                </a:solidFill>
                <a:ea typeface="ＭＳ Ｐゴシック" pitchFamily="-111" charset="-128"/>
                <a:cs typeface="ＭＳ Ｐゴシック" pitchFamily="-111" charset="-128"/>
              </a:rPr>
              <a:t>Considerations for Coaching PBIS </a:t>
            </a:r>
            <a:r>
              <a:rPr lang="en-US" sz="2800" b="1" dirty="0">
                <a:solidFill>
                  <a:srgbClr val="FFFFFF"/>
                </a:solidFill>
                <a:ea typeface="ＭＳ Ｐゴシック" pitchFamily="-111" charset="-128"/>
                <a:cs typeface="ＭＳ Ｐゴシック" pitchFamily="-111" charset="-128"/>
              </a:rPr>
              <a:t>in </a:t>
            </a:r>
            <a:r>
              <a:rPr lang="en-US" sz="2800" b="1" dirty="0" smtClean="0">
                <a:solidFill>
                  <a:srgbClr val="FFFFFF"/>
                </a:solidFill>
                <a:ea typeface="ＭＳ Ｐゴシック" pitchFamily="-111" charset="-128"/>
                <a:cs typeface="ＭＳ Ｐゴシック" pitchFamily="-111" charset="-128"/>
              </a:rPr>
              <a:t>Classroom: </a:t>
            </a:r>
            <a:r>
              <a:rPr lang="en-US" sz="4000" b="1" dirty="0" smtClean="0">
                <a:solidFill>
                  <a:srgbClr val="FFFFFF"/>
                </a:solidFill>
                <a:ea typeface="ＭＳ Ｐゴシック" pitchFamily="-111" charset="-128"/>
                <a:cs typeface="ＭＳ Ｐゴシック" pitchFamily="-111" charset="-128"/>
              </a:rPr>
              <a:t>Coaching Role</a:t>
            </a:r>
            <a:endParaRPr lang="en-US" sz="4000" b="1" dirty="0">
              <a:solidFill>
                <a:srgbClr val="FFFFFF"/>
              </a:solidFill>
              <a:ea typeface="ＭＳ Ｐゴシック" pitchFamily="-111" charset="-128"/>
              <a:cs typeface="ＭＳ Ｐゴシック" pitchFamily="-111" charset="-128"/>
            </a:endParaRPr>
          </a:p>
        </p:txBody>
      </p:sp>
      <p:sp>
        <p:nvSpPr>
          <p:cNvPr id="766979" name="Rectangle 3"/>
          <p:cNvSpPr>
            <a:spLocks noGrp="1" noChangeArrowheads="1"/>
          </p:cNvSpPr>
          <p:nvPr>
            <p:ph type="body" idx="1"/>
          </p:nvPr>
        </p:nvSpPr>
        <p:spPr>
          <a:xfrm>
            <a:off x="1143000" y="1371600"/>
            <a:ext cx="8001000" cy="5486400"/>
          </a:xfrm>
          <a:solidFill>
            <a:schemeClr val="bg1"/>
          </a:solidFill>
        </p:spPr>
        <p:txBody>
          <a:bodyPr/>
          <a:lstStyle/>
          <a:p>
            <a:pPr lvl="0"/>
            <a:r>
              <a:rPr lang="en-US" sz="2800" dirty="0"/>
              <a:t>Serve as a link to local and state resources </a:t>
            </a:r>
          </a:p>
          <a:p>
            <a:pPr lvl="0"/>
            <a:r>
              <a:rPr lang="en-US" sz="2800" dirty="0"/>
              <a:t>Serve as a positive role model </a:t>
            </a:r>
          </a:p>
          <a:p>
            <a:pPr lvl="0"/>
            <a:r>
              <a:rPr lang="en-US" sz="2800" dirty="0"/>
              <a:t>Support teachers’ use of data for decision making</a:t>
            </a:r>
          </a:p>
          <a:p>
            <a:pPr lvl="0"/>
            <a:r>
              <a:rPr lang="en-US" sz="2800" dirty="0"/>
              <a:t>Support teachers’ understanding of behavior basics</a:t>
            </a:r>
          </a:p>
          <a:p>
            <a:pPr lvl="0"/>
            <a:r>
              <a:rPr lang="en-US" sz="2800" dirty="0"/>
              <a:t>Ensure implementation of the essential components of SWPBIS in the classroom</a:t>
            </a:r>
          </a:p>
          <a:p>
            <a:pPr marL="762000" indent="-762000">
              <a:lnSpc>
                <a:spcPct val="80000"/>
              </a:lnSpc>
              <a:buClr>
                <a:schemeClr val="tx1"/>
              </a:buClr>
            </a:pPr>
            <a:endParaRPr lang="en-US" sz="1800" dirty="0">
              <a:latin typeface="+mj-lt"/>
              <a:ea typeface="ＭＳ Ｐゴシック" pitchFamily="-111" charset="-128"/>
              <a:cs typeface="ＭＳ Ｐゴシック" pitchFamily="-111" charset="-128"/>
            </a:endParaRPr>
          </a:p>
        </p:txBody>
      </p:sp>
      <p:grpSp>
        <p:nvGrpSpPr>
          <p:cNvPr id="10" name="Group 5"/>
          <p:cNvGrpSpPr/>
          <p:nvPr/>
        </p:nvGrpSpPr>
        <p:grpSpPr>
          <a:xfrm>
            <a:off x="-140380" y="5333999"/>
            <a:ext cx="1588180" cy="1676401"/>
            <a:chOff x="-140380" y="5333999"/>
            <a:chExt cx="1588180" cy="1676401"/>
          </a:xfrm>
        </p:grpSpPr>
        <p:pic>
          <p:nvPicPr>
            <p:cNvPr id="11"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IV.B.i</a:t>
              </a:r>
              <a:endParaRPr lang="en-US" b="1" dirty="0">
                <a:solidFill>
                  <a:srgbClr val="000000"/>
                </a:solidFill>
                <a:latin typeface="+mj-lt"/>
              </a:endParaRPr>
            </a:p>
          </p:txBody>
        </p:sp>
      </p:grpSp>
    </p:spTree>
    <p:extLst>
      <p:ext uri="{BB962C8B-B14F-4D97-AF65-F5344CB8AC3E}">
        <p14:creationId xmlns:p14="http://schemas.microsoft.com/office/powerpoint/2010/main" val="135564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76697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6697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6697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7669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106363"/>
            <a:ext cx="7927975" cy="1112837"/>
          </a:xfrm>
          <a:solidFill>
            <a:srgbClr val="008000"/>
          </a:solidFill>
        </p:spPr>
        <p:txBody>
          <a:bodyPr/>
          <a:lstStyle/>
          <a:p>
            <a:r>
              <a:rPr lang="en-US" sz="2800" b="1" dirty="0" smtClean="0">
                <a:solidFill>
                  <a:srgbClr val="FFFFFF"/>
                </a:solidFill>
                <a:ea typeface="ＭＳ Ｐゴシック" pitchFamily="-111" charset="-128"/>
                <a:cs typeface="ＭＳ Ｐゴシック" pitchFamily="-111" charset="-128"/>
              </a:rPr>
              <a:t>Considerations for Coaching PBIS </a:t>
            </a:r>
            <a:r>
              <a:rPr lang="en-US" sz="2800" b="1" dirty="0">
                <a:solidFill>
                  <a:srgbClr val="FFFFFF"/>
                </a:solidFill>
                <a:ea typeface="ＭＳ Ｐゴシック" pitchFamily="-111" charset="-128"/>
                <a:cs typeface="ＭＳ Ｐゴシック" pitchFamily="-111" charset="-128"/>
              </a:rPr>
              <a:t>in </a:t>
            </a:r>
            <a:r>
              <a:rPr lang="en-US" sz="2800" b="1" dirty="0" smtClean="0">
                <a:solidFill>
                  <a:srgbClr val="FFFFFF"/>
                </a:solidFill>
                <a:ea typeface="ＭＳ Ｐゴシック" pitchFamily="-111" charset="-128"/>
                <a:cs typeface="ＭＳ Ｐゴシック" pitchFamily="-111" charset="-128"/>
              </a:rPr>
              <a:t>Classroom: </a:t>
            </a:r>
            <a:r>
              <a:rPr lang="en-US" sz="4000" b="1" dirty="0" smtClean="0">
                <a:solidFill>
                  <a:srgbClr val="FFFFFF"/>
                </a:solidFill>
                <a:ea typeface="ＭＳ Ｐゴシック" pitchFamily="-111" charset="-128"/>
                <a:cs typeface="ＭＳ Ｐゴシック" pitchFamily="-111" charset="-128"/>
              </a:rPr>
              <a:t>Coaching Relationships</a:t>
            </a:r>
            <a:endParaRPr lang="en-US" sz="4000" b="1" dirty="0">
              <a:solidFill>
                <a:srgbClr val="FFFFFF"/>
              </a:solidFill>
              <a:ea typeface="ＭＳ Ｐゴシック" pitchFamily="-111" charset="-128"/>
              <a:cs typeface="ＭＳ Ｐゴシック" pitchFamily="-111" charset="-128"/>
            </a:endParaRPr>
          </a:p>
        </p:txBody>
      </p:sp>
      <p:sp>
        <p:nvSpPr>
          <p:cNvPr id="766979" name="Rectangle 3"/>
          <p:cNvSpPr>
            <a:spLocks noGrp="1" noChangeArrowheads="1"/>
          </p:cNvSpPr>
          <p:nvPr>
            <p:ph type="body" idx="1"/>
          </p:nvPr>
        </p:nvSpPr>
        <p:spPr>
          <a:xfrm>
            <a:off x="1143000" y="1219200"/>
            <a:ext cx="8001000" cy="5486400"/>
          </a:xfrm>
          <a:solidFill>
            <a:schemeClr val="bg1"/>
          </a:solidFill>
        </p:spPr>
        <p:txBody>
          <a:bodyPr/>
          <a:lstStyle/>
          <a:p>
            <a:pPr lvl="0"/>
            <a:r>
              <a:rPr lang="en-US" sz="2000" dirty="0"/>
              <a:t>The coaching role is supportive not evaluative</a:t>
            </a:r>
            <a:endParaRPr lang="en-US" sz="2400" dirty="0"/>
          </a:p>
          <a:p>
            <a:pPr lvl="0"/>
            <a:r>
              <a:rPr lang="en-US" sz="2000" dirty="0"/>
              <a:t>Coaching responsibilities include holding teachers accountable for outcomes in their classrooms</a:t>
            </a:r>
            <a:endParaRPr lang="en-US" sz="2400" dirty="0"/>
          </a:p>
          <a:p>
            <a:pPr lvl="0"/>
            <a:r>
              <a:rPr lang="en-US" sz="2000" dirty="0"/>
              <a:t>Coaching relationships should be based on mutual respect and include an open dialogue between teachers and coaches</a:t>
            </a:r>
            <a:endParaRPr lang="en-US" sz="2400" dirty="0"/>
          </a:p>
          <a:p>
            <a:pPr lvl="0"/>
            <a:r>
              <a:rPr lang="en-US" sz="2000" dirty="0"/>
              <a:t>Informal observations and self-assessments are effective ways to begin discussions with teachers about classroom practices</a:t>
            </a:r>
            <a:endParaRPr lang="en-US" sz="2400" dirty="0"/>
          </a:p>
          <a:p>
            <a:pPr lvl="1"/>
            <a:r>
              <a:rPr lang="en-US" sz="1800" dirty="0"/>
              <a:t>Remember teachers respond to positive feedback too. Begin with what is going well and build on teacher’s strengths when suggesting changes to classroom practices </a:t>
            </a:r>
            <a:endParaRPr lang="en-US" sz="2000" dirty="0"/>
          </a:p>
          <a:p>
            <a:pPr lvl="1"/>
            <a:r>
              <a:rPr lang="en-US" sz="1800" dirty="0"/>
              <a:t>When making suggestions, keep them specific and concrete with a focus on implementation </a:t>
            </a:r>
            <a:endParaRPr lang="en-US" sz="2000" dirty="0"/>
          </a:p>
          <a:p>
            <a:pPr lvl="0"/>
            <a:r>
              <a:rPr lang="en-US" sz="2000" dirty="0"/>
              <a:t>Provide teachers opportunities to share successes</a:t>
            </a:r>
            <a:endParaRPr lang="en-US" sz="2400" dirty="0"/>
          </a:p>
          <a:p>
            <a:pPr lvl="0"/>
            <a:r>
              <a:rPr lang="en-US" sz="2000" dirty="0"/>
              <a:t>Whenever possible, coaching should involve providing “Conceptual” feedback regarding the “Big Ideas” of the practice or </a:t>
            </a:r>
            <a:r>
              <a:rPr lang="en-US" sz="2000" dirty="0" smtClean="0"/>
              <a:t>intervention</a:t>
            </a:r>
            <a:endParaRPr lang="en-US" sz="1100" dirty="0">
              <a:latin typeface="+mj-lt"/>
              <a:ea typeface="ＭＳ Ｐゴシック" pitchFamily="-111" charset="-128"/>
              <a:cs typeface="ＭＳ Ｐゴシック" pitchFamily="-111" charset="-128"/>
            </a:endParaRPr>
          </a:p>
        </p:txBody>
      </p:sp>
      <p:grpSp>
        <p:nvGrpSpPr>
          <p:cNvPr id="10" name="Group 5"/>
          <p:cNvGrpSpPr/>
          <p:nvPr/>
        </p:nvGrpSpPr>
        <p:grpSpPr>
          <a:xfrm>
            <a:off x="-140380" y="5333999"/>
            <a:ext cx="1588180" cy="1676401"/>
            <a:chOff x="-140380" y="5333999"/>
            <a:chExt cx="1588180" cy="1676401"/>
          </a:xfrm>
        </p:grpSpPr>
        <p:pic>
          <p:nvPicPr>
            <p:cNvPr id="11"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IV.B.ii</a:t>
              </a:r>
              <a:endParaRPr lang="en-US" b="1" dirty="0">
                <a:solidFill>
                  <a:srgbClr val="000000"/>
                </a:solidFill>
                <a:latin typeface="+mj-lt"/>
              </a:endParaRPr>
            </a:p>
          </p:txBody>
        </p:sp>
      </p:grpSp>
      <p:sp>
        <p:nvSpPr>
          <p:cNvPr id="3" name="Rectangle 2"/>
          <p:cNvSpPr/>
          <p:nvPr/>
        </p:nvSpPr>
        <p:spPr>
          <a:xfrm rot="16200000">
            <a:off x="-2599258" y="2594753"/>
            <a:ext cx="5475515" cy="307777"/>
          </a:xfrm>
          <a:prstGeom prst="rect">
            <a:avLst/>
          </a:prstGeom>
        </p:spPr>
        <p:txBody>
          <a:bodyPr wrap="square">
            <a:spAutoFit/>
          </a:bodyPr>
          <a:lstStyle/>
          <a:p>
            <a:r>
              <a:rPr lang="en-US" sz="1400" dirty="0"/>
              <a:t>(adapted from </a:t>
            </a:r>
            <a:r>
              <a:rPr lang="en-US" sz="1400" dirty="0" err="1"/>
              <a:t>Blase</a:t>
            </a:r>
            <a:r>
              <a:rPr lang="en-US" sz="1400" dirty="0"/>
              <a:t>, Van Dyke, </a:t>
            </a:r>
            <a:r>
              <a:rPr lang="en-US" sz="1400" dirty="0" err="1"/>
              <a:t>Fixsen</a:t>
            </a:r>
            <a:r>
              <a:rPr lang="en-US" sz="1400" dirty="0"/>
              <a:t>, </a:t>
            </a:r>
            <a:r>
              <a:rPr lang="en-US" sz="1400" dirty="0" err="1"/>
              <a:t>Duda</a:t>
            </a:r>
            <a:r>
              <a:rPr lang="en-US" sz="1400" dirty="0"/>
              <a:t>, Horner and </a:t>
            </a:r>
            <a:r>
              <a:rPr lang="en-US" sz="1400" dirty="0" err="1"/>
              <a:t>Sugai</a:t>
            </a:r>
            <a:r>
              <a:rPr lang="en-US" sz="1400" dirty="0"/>
              <a:t>; 2009</a:t>
            </a:r>
            <a:r>
              <a:rPr lang="en-US" sz="1400" dirty="0" smtClean="0"/>
              <a:t>)</a:t>
            </a:r>
            <a:endParaRPr lang="en-US" sz="1400" dirty="0"/>
          </a:p>
        </p:txBody>
      </p:sp>
    </p:spTree>
    <p:extLst>
      <p:ext uri="{BB962C8B-B14F-4D97-AF65-F5344CB8AC3E}">
        <p14:creationId xmlns:p14="http://schemas.microsoft.com/office/powerpoint/2010/main" val="404897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697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697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6979">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6979">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69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69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69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106363"/>
            <a:ext cx="7927975" cy="1112837"/>
          </a:xfrm>
          <a:solidFill>
            <a:srgbClr val="008000"/>
          </a:solidFill>
        </p:spPr>
        <p:txBody>
          <a:bodyPr/>
          <a:lstStyle/>
          <a:p>
            <a:r>
              <a:rPr lang="en-US" sz="2800" b="1" dirty="0" smtClean="0">
                <a:solidFill>
                  <a:srgbClr val="FFFFFF"/>
                </a:solidFill>
                <a:ea typeface="ＭＳ Ｐゴシック" pitchFamily="-111" charset="-128"/>
                <a:cs typeface="ＭＳ Ｐゴシック" pitchFamily="-111" charset="-128"/>
              </a:rPr>
              <a:t>Considerations for Coaching PBIS </a:t>
            </a:r>
            <a:r>
              <a:rPr lang="en-US" sz="2800" b="1" dirty="0">
                <a:solidFill>
                  <a:srgbClr val="FFFFFF"/>
                </a:solidFill>
                <a:ea typeface="ＭＳ Ｐゴシック" pitchFamily="-111" charset="-128"/>
                <a:cs typeface="ＭＳ Ｐゴシック" pitchFamily="-111" charset="-128"/>
              </a:rPr>
              <a:t>in </a:t>
            </a:r>
            <a:r>
              <a:rPr lang="en-US" sz="2800" b="1" dirty="0" smtClean="0">
                <a:solidFill>
                  <a:srgbClr val="FFFFFF"/>
                </a:solidFill>
                <a:ea typeface="ＭＳ Ｐゴシック" pitchFamily="-111" charset="-128"/>
                <a:cs typeface="ＭＳ Ｐゴシック" pitchFamily="-111" charset="-128"/>
              </a:rPr>
              <a:t>Classroom: </a:t>
            </a:r>
            <a:r>
              <a:rPr lang="en-US" sz="4000" b="1" dirty="0" smtClean="0">
                <a:solidFill>
                  <a:srgbClr val="FFFFFF"/>
                </a:solidFill>
                <a:ea typeface="ＭＳ Ｐゴシック" pitchFamily="-111" charset="-128"/>
                <a:cs typeface="ＭＳ Ｐゴシック" pitchFamily="-111" charset="-128"/>
              </a:rPr>
              <a:t>Developing Systems</a:t>
            </a:r>
            <a:endParaRPr lang="en-US" sz="4000" b="1" dirty="0">
              <a:solidFill>
                <a:srgbClr val="FFFFFF"/>
              </a:solidFill>
              <a:ea typeface="ＭＳ Ｐゴシック" pitchFamily="-111" charset="-128"/>
              <a:cs typeface="ＭＳ Ｐゴシック" pitchFamily="-111" charset="-128"/>
            </a:endParaRPr>
          </a:p>
        </p:txBody>
      </p:sp>
      <p:sp>
        <p:nvSpPr>
          <p:cNvPr id="766979" name="Rectangle 3"/>
          <p:cNvSpPr>
            <a:spLocks noGrp="1" noChangeArrowheads="1"/>
          </p:cNvSpPr>
          <p:nvPr>
            <p:ph type="body" idx="1"/>
          </p:nvPr>
        </p:nvSpPr>
        <p:spPr>
          <a:xfrm>
            <a:off x="1143000" y="1219200"/>
            <a:ext cx="8001000" cy="5486400"/>
          </a:xfrm>
          <a:solidFill>
            <a:schemeClr val="bg1"/>
          </a:solidFill>
        </p:spPr>
        <p:txBody>
          <a:bodyPr/>
          <a:lstStyle/>
          <a:p>
            <a:pPr lvl="0"/>
            <a:r>
              <a:rPr lang="en-US" sz="2000" dirty="0"/>
              <a:t>Facilitate a network of mentors among grade levels or across buildings </a:t>
            </a:r>
          </a:p>
          <a:p>
            <a:pPr lvl="0"/>
            <a:r>
              <a:rPr lang="en-US" sz="2000" dirty="0"/>
              <a:t>Support teachers in self-monitoring their own implementation strategies</a:t>
            </a:r>
          </a:p>
          <a:p>
            <a:pPr lvl="0"/>
            <a:r>
              <a:rPr lang="en-US" sz="2000" dirty="0"/>
              <a:t>Directly provide resources and supports to facilitate ongoing professional development at faculty meetings</a:t>
            </a:r>
          </a:p>
          <a:p>
            <a:pPr lvl="0"/>
            <a:r>
              <a:rPr lang="en-US" sz="2000" dirty="0"/>
              <a:t>Use technology tools to provide a central location for information regarding professional development, implementation strategies, and networking related to implementation</a:t>
            </a:r>
          </a:p>
          <a:p>
            <a:pPr lvl="0"/>
            <a:r>
              <a:rPr lang="en-US" sz="2000" dirty="0"/>
              <a:t>Work with building administration to build support for struggling teachers or staff</a:t>
            </a:r>
            <a:r>
              <a:rPr lang="en-US" sz="2000" dirty="0" smtClean="0"/>
              <a:t>.</a:t>
            </a:r>
            <a:endParaRPr lang="en-US" sz="2000" dirty="0"/>
          </a:p>
        </p:txBody>
      </p:sp>
      <p:grpSp>
        <p:nvGrpSpPr>
          <p:cNvPr id="10" name="Group 5"/>
          <p:cNvGrpSpPr/>
          <p:nvPr/>
        </p:nvGrpSpPr>
        <p:grpSpPr>
          <a:xfrm>
            <a:off x="-140380" y="5333999"/>
            <a:ext cx="1588180" cy="1676401"/>
            <a:chOff x="-140380" y="5333999"/>
            <a:chExt cx="1588180" cy="1676401"/>
          </a:xfrm>
        </p:grpSpPr>
        <p:pic>
          <p:nvPicPr>
            <p:cNvPr id="11"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6"/>
              <a:ext cx="742144" cy="338554"/>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1600" b="1" dirty="0" err="1" smtClean="0">
                  <a:solidFill>
                    <a:srgbClr val="000000"/>
                  </a:solidFill>
                  <a:latin typeface="+mj-lt"/>
                </a:rPr>
                <a:t>IV.B.iii</a:t>
              </a:r>
              <a:endParaRPr lang="en-US" sz="1600" b="1" dirty="0">
                <a:solidFill>
                  <a:srgbClr val="000000"/>
                </a:solidFill>
                <a:latin typeface="+mj-lt"/>
              </a:endParaRPr>
            </a:p>
          </p:txBody>
        </p:sp>
      </p:grpSp>
    </p:spTree>
    <p:extLst>
      <p:ext uri="{BB962C8B-B14F-4D97-AF65-F5344CB8AC3E}">
        <p14:creationId xmlns:p14="http://schemas.microsoft.com/office/powerpoint/2010/main" val="29942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6697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697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697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69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type="body" idx="4294967295"/>
          </p:nvPr>
        </p:nvSpPr>
        <p:spPr>
          <a:xfrm>
            <a:off x="304800" y="1066800"/>
            <a:ext cx="8763000" cy="5410200"/>
          </a:xfrm>
        </p:spPr>
        <p:txBody>
          <a:bodyPr/>
          <a:lstStyle/>
          <a:p>
            <a:pPr marL="0" indent="0">
              <a:buNone/>
            </a:pPr>
            <a:r>
              <a:rPr lang="en-US" sz="2400" b="1" i="1" dirty="0">
                <a:latin typeface="+mj-lt"/>
              </a:rPr>
              <a:t>Coaching Individuals or Small Groups</a:t>
            </a:r>
            <a:endParaRPr lang="en-US" sz="2400" b="1" dirty="0">
              <a:latin typeface="+mj-lt"/>
            </a:endParaRPr>
          </a:p>
          <a:p>
            <a:pPr lvl="0">
              <a:buFont typeface="Wingdings" charset="2"/>
              <a:buChar char="q"/>
            </a:pPr>
            <a:r>
              <a:rPr lang="en-US" sz="2000" dirty="0"/>
              <a:t>Use informal observations and teacher self assessments to gather data on the essential elements of classroom SWPBIS </a:t>
            </a:r>
          </a:p>
          <a:p>
            <a:pPr lvl="0">
              <a:buFont typeface="Wingdings" charset="2"/>
              <a:buChar char="q"/>
            </a:pPr>
            <a:r>
              <a:rPr lang="en-US" sz="2000" dirty="0"/>
              <a:t>Provide feedback for teachers on all essential elements of classroom SWPBIS</a:t>
            </a:r>
          </a:p>
          <a:p>
            <a:pPr lvl="0">
              <a:buFont typeface="Wingdings" charset="2"/>
              <a:buChar char="q"/>
            </a:pPr>
            <a:r>
              <a:rPr lang="en-US" sz="2000" dirty="0"/>
              <a:t>Provide positive feedback to teachers on elements and systems that are already in place before giving feedback on changes that need to be made </a:t>
            </a:r>
          </a:p>
          <a:p>
            <a:pPr lvl="0">
              <a:buFont typeface="Wingdings" charset="2"/>
              <a:buChar char="q"/>
            </a:pPr>
            <a:r>
              <a:rPr lang="en-US" sz="2000" dirty="0"/>
              <a:t>Take a problem solving approach, and listen to teacher concerns and reported barriers to implementation. </a:t>
            </a:r>
          </a:p>
          <a:p>
            <a:pPr lvl="0">
              <a:buFont typeface="Wingdings" charset="2"/>
              <a:buChar char="q"/>
            </a:pPr>
            <a:r>
              <a:rPr lang="en-US" sz="2000" dirty="0"/>
              <a:t>Connect teachers who need support with teachers who are successfully implementing SWPBIS systems </a:t>
            </a:r>
          </a:p>
          <a:p>
            <a:pPr lvl="0">
              <a:buFont typeface="Wingdings" charset="2"/>
              <a:buChar char="q"/>
            </a:pPr>
            <a:r>
              <a:rPr lang="en-US" sz="2000" dirty="0"/>
              <a:t>Provide technical assistance to teachers for data collection and interpretation</a:t>
            </a:r>
          </a:p>
          <a:p>
            <a:pPr>
              <a:buFont typeface="Wingdings" charset="2"/>
              <a:buChar char="q"/>
            </a:pPr>
            <a:r>
              <a:rPr lang="en-US" sz="2000" dirty="0"/>
              <a:t>Focus on Tier one classroom systems before developing tier 2 or 3 interventions </a:t>
            </a:r>
          </a:p>
        </p:txBody>
      </p:sp>
      <p:sp>
        <p:nvSpPr>
          <p:cNvPr id="4" name="Rectangle 2"/>
          <p:cNvSpPr>
            <a:spLocks noChangeArrowheads="1"/>
          </p:cNvSpPr>
          <p:nvPr/>
        </p:nvSpPr>
        <p:spPr bwMode="auto">
          <a:xfrm>
            <a:off x="304800" y="152400"/>
            <a:ext cx="869413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r"/>
            <a:r>
              <a:rPr lang="en-US" sz="3200" b="1" dirty="0" smtClean="0">
                <a:solidFill>
                  <a:schemeClr val="bg1"/>
                </a:solidFill>
                <a:latin typeface="+mj-lt"/>
              </a:rPr>
              <a:t>  Guidelines for Coaching PBIS in the Classroom</a:t>
            </a:r>
            <a:endParaRPr lang="en-US" sz="3200" b="1" dirty="0">
              <a:solidFill>
                <a:schemeClr val="bg1"/>
              </a:solidFill>
              <a:latin typeface="+mj-lt"/>
            </a:endParaRPr>
          </a:p>
        </p:txBody>
      </p:sp>
      <p:pic>
        <p:nvPicPr>
          <p:cNvPr id="5" name="Picture 4"/>
          <p:cNvPicPr>
            <a:picLocks noChangeAspect="1"/>
          </p:cNvPicPr>
          <p:nvPr/>
        </p:nvPicPr>
        <p:blipFill>
          <a:blip r:embed="rId3"/>
          <a:stretch>
            <a:fillRect/>
          </a:stretch>
        </p:blipFill>
        <p:spPr>
          <a:xfrm>
            <a:off x="0" y="152400"/>
            <a:ext cx="838200" cy="838200"/>
          </a:xfrm>
          <a:prstGeom prst="rect">
            <a:avLst/>
          </a:prstGeom>
        </p:spPr>
      </p:pic>
    </p:spTree>
    <p:extLst>
      <p:ext uri="{BB962C8B-B14F-4D97-AF65-F5344CB8AC3E}">
        <p14:creationId xmlns:p14="http://schemas.microsoft.com/office/powerpoint/2010/main" val="1674028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type="body" idx="4294967295"/>
          </p:nvPr>
        </p:nvSpPr>
        <p:spPr>
          <a:xfrm>
            <a:off x="304800" y="1066800"/>
            <a:ext cx="8763000" cy="5410200"/>
          </a:xfrm>
        </p:spPr>
        <p:txBody>
          <a:bodyPr/>
          <a:lstStyle/>
          <a:p>
            <a:pPr marL="0" indent="0">
              <a:buNone/>
            </a:pPr>
            <a:r>
              <a:rPr lang="en-US" sz="2400" b="1" i="1" dirty="0">
                <a:latin typeface="+mj-lt"/>
              </a:rPr>
              <a:t>Developing Systems of Support</a:t>
            </a:r>
            <a:endParaRPr lang="en-US" sz="2400" dirty="0">
              <a:latin typeface="+mj-lt"/>
            </a:endParaRPr>
          </a:p>
          <a:p>
            <a:pPr lvl="0">
              <a:buFont typeface="Wingdings" charset="2"/>
              <a:buChar char="q"/>
            </a:pPr>
            <a:r>
              <a:rPr lang="en-US" sz="2000" dirty="0" smtClean="0"/>
              <a:t>Facilitate </a:t>
            </a:r>
            <a:r>
              <a:rPr lang="en-US" sz="2000" dirty="0"/>
              <a:t>communication between the school based team and individual teachers</a:t>
            </a:r>
          </a:p>
          <a:p>
            <a:pPr lvl="0">
              <a:buFont typeface="Wingdings" charset="2"/>
              <a:buChar char="q"/>
            </a:pPr>
            <a:r>
              <a:rPr lang="en-US" sz="2000" dirty="0"/>
              <a:t>Fade direct teacher support by facilitating connections between the building team members and teaching staff</a:t>
            </a:r>
          </a:p>
          <a:p>
            <a:pPr lvl="0">
              <a:buFont typeface="Wingdings" charset="2"/>
              <a:buChar char="q"/>
            </a:pPr>
            <a:r>
              <a:rPr lang="en-US" sz="2000" dirty="0"/>
              <a:t>Work with building administration to facilitate networks of teachers working on implementing similar strategies</a:t>
            </a:r>
          </a:p>
          <a:p>
            <a:pPr lvl="0">
              <a:buFont typeface="Wingdings" charset="2"/>
              <a:buChar char="q"/>
            </a:pPr>
            <a:r>
              <a:rPr lang="en-US" sz="2000" dirty="0"/>
              <a:t>Provide teachers with self monitoring tools and supports</a:t>
            </a:r>
          </a:p>
          <a:p>
            <a:pPr lvl="0">
              <a:buFont typeface="Wingdings" charset="2"/>
              <a:buChar char="q"/>
            </a:pPr>
            <a:r>
              <a:rPr lang="en-US" sz="2000" dirty="0"/>
              <a:t>Use technology to share information and facilitate teacher communications within and across schools</a:t>
            </a:r>
          </a:p>
          <a:p>
            <a:pPr lvl="0">
              <a:buFont typeface="Wingdings" charset="2"/>
              <a:buChar char="q"/>
            </a:pPr>
            <a:r>
              <a:rPr lang="en-US" sz="2000" dirty="0"/>
              <a:t>Work with building administrators to develop supports for teacher-to-teacher observations and mentoring</a:t>
            </a:r>
          </a:p>
          <a:p>
            <a:pPr>
              <a:buFont typeface="Wingdings" charset="2"/>
              <a:buChar char="q"/>
            </a:pPr>
            <a:r>
              <a:rPr lang="en-US" sz="2000" dirty="0"/>
              <a:t>Develop specific classroom support systems for new teachers </a:t>
            </a:r>
            <a:endParaRPr lang="en-US" sz="1800" dirty="0"/>
          </a:p>
        </p:txBody>
      </p:sp>
      <p:sp>
        <p:nvSpPr>
          <p:cNvPr id="4" name="Rectangle 2"/>
          <p:cNvSpPr>
            <a:spLocks noChangeArrowheads="1"/>
          </p:cNvSpPr>
          <p:nvPr/>
        </p:nvSpPr>
        <p:spPr bwMode="auto">
          <a:xfrm>
            <a:off x="304800" y="152400"/>
            <a:ext cx="869413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r"/>
            <a:r>
              <a:rPr lang="en-US" sz="3200" b="1" dirty="0" smtClean="0">
                <a:solidFill>
                  <a:schemeClr val="bg1"/>
                </a:solidFill>
                <a:latin typeface="+mj-lt"/>
              </a:rPr>
              <a:t>  Guidelines for Coaching PBIS in the Classroom</a:t>
            </a:r>
            <a:endParaRPr lang="en-US" sz="3200" b="1" dirty="0">
              <a:solidFill>
                <a:schemeClr val="bg1"/>
              </a:solidFill>
              <a:latin typeface="+mj-lt"/>
            </a:endParaRPr>
          </a:p>
        </p:txBody>
      </p:sp>
      <p:pic>
        <p:nvPicPr>
          <p:cNvPr id="5" name="Picture 4"/>
          <p:cNvPicPr>
            <a:picLocks noChangeAspect="1"/>
          </p:cNvPicPr>
          <p:nvPr/>
        </p:nvPicPr>
        <p:blipFill>
          <a:blip r:embed="rId3"/>
          <a:stretch>
            <a:fillRect/>
          </a:stretch>
        </p:blipFill>
        <p:spPr>
          <a:xfrm>
            <a:off x="0" y="152400"/>
            <a:ext cx="838200" cy="838200"/>
          </a:xfrm>
          <a:prstGeom prst="rect">
            <a:avLst/>
          </a:prstGeom>
        </p:spPr>
      </p:pic>
    </p:spTree>
    <p:extLst>
      <p:ext uri="{BB962C8B-B14F-4D97-AF65-F5344CB8AC3E}">
        <p14:creationId xmlns:p14="http://schemas.microsoft.com/office/powerpoint/2010/main" val="87219278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smtClean="0">
                <a:latin typeface="+mj-lt"/>
              </a:rPr>
              <a:t>Work individually (or with partner coach) for 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Update Action Plan</a:t>
            </a:r>
            <a:endParaRPr lang="en-US" sz="4000" b="1" i="1" dirty="0">
              <a:solidFill>
                <a:srgbClr val="3366FF"/>
              </a:solidFill>
            </a:endParaRPr>
          </a:p>
        </p:txBody>
      </p:sp>
      <p:sp>
        <p:nvSpPr>
          <p:cNvPr id="139268" name="Rectangle 3"/>
          <p:cNvSpPr>
            <a:spLocks noGrp="1" noChangeArrowheads="1"/>
          </p:cNvSpPr>
          <p:nvPr>
            <p:ph idx="1"/>
          </p:nvPr>
        </p:nvSpPr>
        <p:spPr>
          <a:xfrm>
            <a:off x="2362200" y="1600200"/>
            <a:ext cx="6477000" cy="4648200"/>
          </a:xfrm>
          <a:solidFill>
            <a:srgbClr val="FFFFFF"/>
          </a:solidFill>
        </p:spPr>
        <p:txBody>
          <a:bodyPr/>
          <a:lstStyle/>
          <a:p>
            <a:pPr eaLnBrk="1" hangingPunct="1">
              <a:lnSpc>
                <a:spcPct val="90000"/>
              </a:lnSpc>
            </a:pPr>
            <a:r>
              <a:rPr lang="en-US" sz="2800" dirty="0" smtClean="0"/>
              <a:t>Update your action plan to enhance your ability to coach PBIS in the classroom.</a:t>
            </a:r>
            <a:endParaRPr lang="en-US" sz="2800" dirty="0"/>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273980317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0"/>
            <a:ext cx="4114800" cy="4495800"/>
          </a:xfrm>
          <a:solidFill>
            <a:srgbClr val="008000"/>
          </a:solidFill>
        </p:spPr>
        <p:txBody>
          <a:bodyPr/>
          <a:lstStyle/>
          <a:p>
            <a:pPr algn="ctr"/>
            <a:r>
              <a:rPr lang="en-US" dirty="0" smtClean="0">
                <a:solidFill>
                  <a:schemeClr val="bg1"/>
                </a:solidFill>
              </a:rPr>
              <a:t/>
            </a:r>
            <a:br>
              <a:rPr lang="en-US" dirty="0" smtClean="0">
                <a:solidFill>
                  <a:schemeClr val="bg1"/>
                </a:solidFill>
              </a:rPr>
            </a:br>
            <a:r>
              <a:rPr lang="en-US" dirty="0" smtClean="0">
                <a:solidFill>
                  <a:schemeClr val="bg1"/>
                </a:solidFill>
              </a:rPr>
              <a:t>coaching PBIS in non-classroom Settings</a:t>
            </a: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(Chapter V)</a:t>
            </a:r>
            <a:br>
              <a:rPr lang="en-US" dirty="0" smtClean="0">
                <a:solidFill>
                  <a:schemeClr val="bg1"/>
                </a:solidFill>
              </a:rPr>
            </a:br>
            <a:endParaRPr lang="en-US" dirty="0">
              <a:solidFill>
                <a:schemeClr val="bg1"/>
              </a:solidFill>
            </a:endParaRPr>
          </a:p>
        </p:txBody>
      </p:sp>
      <p:pic>
        <p:nvPicPr>
          <p:cNvPr id="5" name="Picture 4"/>
          <p:cNvPicPr>
            <a:picLocks noChangeAspect="1"/>
          </p:cNvPicPr>
          <p:nvPr/>
        </p:nvPicPr>
        <p:blipFill>
          <a:blip r:embed="rId2"/>
          <a:stretch>
            <a:fillRect/>
          </a:stretch>
        </p:blipFill>
        <p:spPr>
          <a:xfrm rot="20472928">
            <a:off x="675444" y="630583"/>
            <a:ext cx="4298060" cy="5596131"/>
          </a:xfrm>
          <a:prstGeom prst="rect">
            <a:avLst/>
          </a:prstGeom>
          <a:solidFill>
            <a:schemeClr val="bg1"/>
          </a:solidFill>
        </p:spPr>
      </p:pic>
    </p:spTree>
    <p:extLst>
      <p:ext uri="{BB962C8B-B14F-4D97-AF65-F5344CB8AC3E}">
        <p14:creationId xmlns:p14="http://schemas.microsoft.com/office/powerpoint/2010/main" val="42561542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106363"/>
            <a:ext cx="7927975" cy="1112837"/>
          </a:xfrm>
          <a:solidFill>
            <a:srgbClr val="008000"/>
          </a:solidFill>
        </p:spPr>
        <p:txBody>
          <a:bodyPr/>
          <a:lstStyle/>
          <a:p>
            <a:r>
              <a:rPr lang="en-US" sz="4000" b="1" dirty="0" smtClean="0">
                <a:solidFill>
                  <a:srgbClr val="FFFFFF"/>
                </a:solidFill>
                <a:ea typeface="ＭＳ Ｐゴシック" pitchFamily="-111" charset="-128"/>
                <a:cs typeface="ＭＳ Ｐゴシック" pitchFamily="-111" charset="-128"/>
              </a:rPr>
              <a:t>Essential SWPBIS Components </a:t>
            </a:r>
            <a:br>
              <a:rPr lang="en-US" sz="4000" b="1" dirty="0" smtClean="0">
                <a:solidFill>
                  <a:srgbClr val="FFFFFF"/>
                </a:solidFill>
                <a:ea typeface="ＭＳ Ｐゴシック" pitchFamily="-111" charset="-128"/>
                <a:cs typeface="ＭＳ Ｐゴシック" pitchFamily="-111" charset="-128"/>
              </a:rPr>
            </a:br>
            <a:r>
              <a:rPr lang="en-US" sz="4000" b="1" dirty="0" smtClean="0">
                <a:solidFill>
                  <a:srgbClr val="FFFFFF"/>
                </a:solidFill>
                <a:ea typeface="ＭＳ Ｐゴシック" pitchFamily="-111" charset="-128"/>
                <a:cs typeface="ＭＳ Ｐゴシック" pitchFamily="-111" charset="-128"/>
              </a:rPr>
              <a:t>in Non-Classroom Settings</a:t>
            </a:r>
            <a:endParaRPr lang="en-US" sz="4000" b="1" dirty="0">
              <a:solidFill>
                <a:srgbClr val="FFFFFF"/>
              </a:solidFill>
              <a:ea typeface="ＭＳ Ｐゴシック" pitchFamily="-111" charset="-128"/>
              <a:cs typeface="ＭＳ Ｐゴシック" pitchFamily="-111" charset="-128"/>
            </a:endParaRPr>
          </a:p>
        </p:txBody>
      </p:sp>
      <p:sp>
        <p:nvSpPr>
          <p:cNvPr id="766979" name="Rectangle 3"/>
          <p:cNvSpPr>
            <a:spLocks noGrp="1" noChangeArrowheads="1"/>
          </p:cNvSpPr>
          <p:nvPr>
            <p:ph type="body" idx="1"/>
          </p:nvPr>
        </p:nvSpPr>
        <p:spPr>
          <a:xfrm>
            <a:off x="1143000" y="1371600"/>
            <a:ext cx="8001000" cy="5486400"/>
          </a:xfrm>
          <a:solidFill>
            <a:schemeClr val="bg1"/>
          </a:solidFill>
        </p:spPr>
        <p:txBody>
          <a:bodyPr/>
          <a:lstStyle/>
          <a:p>
            <a:pPr lvl="0"/>
            <a:r>
              <a:rPr lang="en-US" sz="3200" dirty="0"/>
              <a:t>Positive expectations and routines taught and encouraged</a:t>
            </a:r>
          </a:p>
          <a:p>
            <a:pPr lvl="0"/>
            <a:r>
              <a:rPr lang="en-US" sz="3200" dirty="0"/>
              <a:t>Active supervision by </a:t>
            </a:r>
            <a:r>
              <a:rPr lang="en-US" sz="3200" b="1" dirty="0"/>
              <a:t>all</a:t>
            </a:r>
            <a:r>
              <a:rPr lang="en-US" sz="3200" dirty="0"/>
              <a:t> staff (scan, move, interact)</a:t>
            </a:r>
          </a:p>
          <a:p>
            <a:pPr lvl="0"/>
            <a:r>
              <a:rPr lang="en-US" sz="3200" dirty="0"/>
              <a:t>Pre-corrections and reminders</a:t>
            </a:r>
          </a:p>
          <a:p>
            <a:pPr lvl="0"/>
            <a:r>
              <a:rPr lang="en-US" sz="3200" dirty="0"/>
              <a:t>Positive reinforcement </a:t>
            </a:r>
          </a:p>
          <a:p>
            <a:pPr marL="0" indent="0">
              <a:lnSpc>
                <a:spcPct val="80000"/>
              </a:lnSpc>
              <a:buClr>
                <a:schemeClr val="tx1"/>
              </a:buClr>
              <a:buNone/>
            </a:pPr>
            <a:endParaRPr lang="en-US" sz="2800" dirty="0">
              <a:latin typeface="+mj-lt"/>
              <a:ea typeface="ＭＳ Ｐゴシック" pitchFamily="-111" charset="-128"/>
              <a:cs typeface="ＭＳ Ｐゴシック" pitchFamily="-111" charset="-128"/>
            </a:endParaRPr>
          </a:p>
        </p:txBody>
      </p:sp>
      <p:grpSp>
        <p:nvGrpSpPr>
          <p:cNvPr id="10" name="Group 5"/>
          <p:cNvGrpSpPr/>
          <p:nvPr/>
        </p:nvGrpSpPr>
        <p:grpSpPr>
          <a:xfrm>
            <a:off x="-140380" y="5333999"/>
            <a:ext cx="1588180" cy="1676401"/>
            <a:chOff x="-140380" y="5333999"/>
            <a:chExt cx="1588180" cy="1676401"/>
          </a:xfrm>
        </p:grpSpPr>
        <p:pic>
          <p:nvPicPr>
            <p:cNvPr id="11"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V.A.i</a:t>
              </a:r>
              <a:endParaRPr lang="en-US" b="1" dirty="0">
                <a:solidFill>
                  <a:srgbClr val="000000"/>
                </a:solidFill>
                <a:latin typeface="+mj-lt"/>
              </a:endParaRPr>
            </a:p>
          </p:txBody>
        </p:sp>
      </p:grpSp>
    </p:spTree>
    <p:extLst>
      <p:ext uri="{BB962C8B-B14F-4D97-AF65-F5344CB8AC3E}">
        <p14:creationId xmlns:p14="http://schemas.microsoft.com/office/powerpoint/2010/main" val="3127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697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697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697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106363"/>
            <a:ext cx="7927975" cy="1112837"/>
          </a:xfrm>
          <a:solidFill>
            <a:srgbClr val="008000"/>
          </a:solidFill>
        </p:spPr>
        <p:txBody>
          <a:bodyPr/>
          <a:lstStyle/>
          <a:p>
            <a:r>
              <a:rPr lang="en-US" sz="4000" b="1" dirty="0" smtClean="0">
                <a:solidFill>
                  <a:srgbClr val="FFFFFF"/>
                </a:solidFill>
                <a:ea typeface="ＭＳ Ｐゴシック" pitchFamily="-111" charset="-128"/>
                <a:cs typeface="ＭＳ Ｐゴシック" pitchFamily="-111" charset="-128"/>
              </a:rPr>
              <a:t>Features of Active Supervision </a:t>
            </a:r>
            <a:br>
              <a:rPr lang="en-US" sz="4000" b="1" dirty="0" smtClean="0">
                <a:solidFill>
                  <a:srgbClr val="FFFFFF"/>
                </a:solidFill>
                <a:ea typeface="ＭＳ Ｐゴシック" pitchFamily="-111" charset="-128"/>
                <a:cs typeface="ＭＳ Ｐゴシック" pitchFamily="-111" charset="-128"/>
              </a:rPr>
            </a:br>
            <a:r>
              <a:rPr lang="en-US" sz="4000" b="1" dirty="0" smtClean="0">
                <a:solidFill>
                  <a:srgbClr val="FFFFFF"/>
                </a:solidFill>
                <a:ea typeface="ＭＳ Ｐゴシック" pitchFamily="-111" charset="-128"/>
                <a:cs typeface="ＭＳ Ｐゴシック" pitchFamily="-111" charset="-128"/>
              </a:rPr>
              <a:t>in Non-Classroom Settings</a:t>
            </a:r>
            <a:endParaRPr lang="en-US" sz="4000" b="1" dirty="0">
              <a:solidFill>
                <a:srgbClr val="FFFFFF"/>
              </a:solidFill>
              <a:ea typeface="ＭＳ Ｐゴシック" pitchFamily="-111" charset="-128"/>
              <a:cs typeface="ＭＳ Ｐゴシック" pitchFamily="-111" charset="-128"/>
            </a:endParaRPr>
          </a:p>
        </p:txBody>
      </p:sp>
      <p:sp>
        <p:nvSpPr>
          <p:cNvPr id="766979" name="Rectangle 3"/>
          <p:cNvSpPr>
            <a:spLocks noGrp="1" noChangeArrowheads="1"/>
          </p:cNvSpPr>
          <p:nvPr>
            <p:ph type="body" idx="1"/>
          </p:nvPr>
        </p:nvSpPr>
        <p:spPr>
          <a:xfrm>
            <a:off x="1143000" y="1371600"/>
            <a:ext cx="8001000" cy="5486400"/>
          </a:xfrm>
          <a:solidFill>
            <a:schemeClr val="bg1"/>
          </a:solidFill>
        </p:spPr>
        <p:txBody>
          <a:bodyPr/>
          <a:lstStyle/>
          <a:p>
            <a:pPr lvl="0"/>
            <a:r>
              <a:rPr lang="en-US" sz="2800" dirty="0"/>
              <a:t>Positive adult-student </a:t>
            </a:r>
            <a:r>
              <a:rPr lang="en-US" sz="2800" b="1" dirty="0"/>
              <a:t>contact</a:t>
            </a:r>
            <a:r>
              <a:rPr lang="en-US" sz="2800" dirty="0"/>
              <a:t> should occur at high rates</a:t>
            </a:r>
            <a:endParaRPr lang="en-US" sz="3200" dirty="0"/>
          </a:p>
          <a:p>
            <a:pPr lvl="0"/>
            <a:r>
              <a:rPr lang="en-US" sz="2800" dirty="0" smtClean="0"/>
              <a:t>Positive </a:t>
            </a:r>
            <a:r>
              <a:rPr lang="en-US" sz="2800" b="1" dirty="0"/>
              <a:t>reinforcement</a:t>
            </a:r>
            <a:r>
              <a:rPr lang="en-US" sz="2800" dirty="0"/>
              <a:t> should be provided at high rates</a:t>
            </a:r>
            <a:endParaRPr lang="en-US" sz="3200" dirty="0"/>
          </a:p>
          <a:p>
            <a:pPr lvl="0"/>
            <a:r>
              <a:rPr lang="en-US" sz="2800" b="1" dirty="0" smtClean="0"/>
              <a:t>Correction</a:t>
            </a:r>
            <a:r>
              <a:rPr lang="en-US" sz="2800" dirty="0" smtClean="0"/>
              <a:t> </a:t>
            </a:r>
            <a:r>
              <a:rPr lang="en-US" sz="2800" dirty="0"/>
              <a:t>procedures (rule violations) should be efficient and effective</a:t>
            </a:r>
            <a:endParaRPr lang="en-US" sz="3200" dirty="0"/>
          </a:p>
          <a:p>
            <a:pPr lvl="0"/>
            <a:r>
              <a:rPr lang="en-US" sz="2800" b="1" dirty="0" smtClean="0"/>
              <a:t>Movement</a:t>
            </a:r>
            <a:r>
              <a:rPr lang="en-US" sz="2800" dirty="0" smtClean="0"/>
              <a:t> </a:t>
            </a:r>
            <a:r>
              <a:rPr lang="en-US" sz="2800" dirty="0"/>
              <a:t>should be continuous, systematic, comprehensive across setting</a:t>
            </a:r>
            <a:endParaRPr lang="en-US" sz="3200" dirty="0"/>
          </a:p>
          <a:p>
            <a:pPr lvl="0"/>
            <a:r>
              <a:rPr lang="en-US" sz="2800" b="1" dirty="0" smtClean="0"/>
              <a:t>Scanning</a:t>
            </a:r>
            <a:r>
              <a:rPr lang="en-US" sz="2800" dirty="0" smtClean="0"/>
              <a:t> </a:t>
            </a:r>
            <a:r>
              <a:rPr lang="en-US" sz="2800" dirty="0"/>
              <a:t>should occur so all areas of the setting are assessed on a regular </a:t>
            </a:r>
            <a:r>
              <a:rPr lang="en-US" sz="2800" dirty="0" smtClean="0"/>
              <a:t>basis</a:t>
            </a:r>
            <a:endParaRPr lang="en-US" sz="3200" dirty="0"/>
          </a:p>
        </p:txBody>
      </p:sp>
      <p:grpSp>
        <p:nvGrpSpPr>
          <p:cNvPr id="10" name="Group 5"/>
          <p:cNvGrpSpPr/>
          <p:nvPr/>
        </p:nvGrpSpPr>
        <p:grpSpPr>
          <a:xfrm>
            <a:off x="-140380" y="5333999"/>
            <a:ext cx="1588180" cy="1676401"/>
            <a:chOff x="-140380" y="5333999"/>
            <a:chExt cx="1588180" cy="1676401"/>
          </a:xfrm>
        </p:grpSpPr>
        <p:pic>
          <p:nvPicPr>
            <p:cNvPr id="11"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V.A.ii</a:t>
              </a:r>
              <a:endParaRPr lang="en-US" b="1" dirty="0">
                <a:solidFill>
                  <a:srgbClr val="000000"/>
                </a:solidFill>
                <a:latin typeface="+mj-lt"/>
              </a:endParaRPr>
            </a:p>
          </p:txBody>
        </p:sp>
      </p:grpSp>
    </p:spTree>
    <p:extLst>
      <p:ext uri="{BB962C8B-B14F-4D97-AF65-F5344CB8AC3E}">
        <p14:creationId xmlns:p14="http://schemas.microsoft.com/office/powerpoint/2010/main" val="220614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69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669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69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106363"/>
            <a:ext cx="7927975" cy="1112837"/>
          </a:xfrm>
          <a:solidFill>
            <a:srgbClr val="008000"/>
          </a:solidFill>
        </p:spPr>
        <p:txBody>
          <a:bodyPr/>
          <a:lstStyle/>
          <a:p>
            <a:r>
              <a:rPr lang="en-US" sz="3200" b="1" dirty="0" smtClean="0">
                <a:solidFill>
                  <a:srgbClr val="FFFFFF"/>
                </a:solidFill>
                <a:ea typeface="ＭＳ Ｐゴシック" pitchFamily="-111" charset="-128"/>
                <a:cs typeface="ＭＳ Ｐゴシック" pitchFamily="-111" charset="-128"/>
              </a:rPr>
              <a:t>Roles &amp; Responsibilities of Coaching PBIS </a:t>
            </a:r>
            <a:br>
              <a:rPr lang="en-US" sz="3200" b="1" dirty="0" smtClean="0">
                <a:solidFill>
                  <a:srgbClr val="FFFFFF"/>
                </a:solidFill>
                <a:ea typeface="ＭＳ Ｐゴシック" pitchFamily="-111" charset="-128"/>
                <a:cs typeface="ＭＳ Ｐゴシック" pitchFamily="-111" charset="-128"/>
              </a:rPr>
            </a:br>
            <a:r>
              <a:rPr lang="en-US" sz="3200" b="1" dirty="0" smtClean="0">
                <a:solidFill>
                  <a:srgbClr val="FFFFFF"/>
                </a:solidFill>
                <a:ea typeface="ＭＳ Ｐゴシック" pitchFamily="-111" charset="-128"/>
                <a:cs typeface="ＭＳ Ｐゴシック" pitchFamily="-111" charset="-128"/>
              </a:rPr>
              <a:t>in Non-Classroom Settings</a:t>
            </a:r>
            <a:endParaRPr lang="en-US" sz="3200" b="1" dirty="0">
              <a:solidFill>
                <a:srgbClr val="FFFFFF"/>
              </a:solidFill>
              <a:ea typeface="ＭＳ Ｐゴシック" pitchFamily="-111" charset="-128"/>
              <a:cs typeface="ＭＳ Ｐゴシック" pitchFamily="-111" charset="-128"/>
            </a:endParaRPr>
          </a:p>
        </p:txBody>
      </p:sp>
      <p:sp>
        <p:nvSpPr>
          <p:cNvPr id="766979" name="Rectangle 3"/>
          <p:cNvSpPr>
            <a:spLocks noGrp="1" noChangeArrowheads="1"/>
          </p:cNvSpPr>
          <p:nvPr>
            <p:ph type="body" idx="1"/>
          </p:nvPr>
        </p:nvSpPr>
        <p:spPr>
          <a:xfrm>
            <a:off x="1143000" y="1371600"/>
            <a:ext cx="8001000" cy="5486400"/>
          </a:xfrm>
          <a:solidFill>
            <a:schemeClr val="bg1"/>
          </a:solidFill>
        </p:spPr>
        <p:txBody>
          <a:bodyPr/>
          <a:lstStyle/>
          <a:p>
            <a:pPr lvl="0"/>
            <a:r>
              <a:rPr lang="en-US" sz="2000" dirty="0"/>
              <a:t>Serve as a link to local and state resources </a:t>
            </a:r>
          </a:p>
          <a:p>
            <a:pPr lvl="0"/>
            <a:r>
              <a:rPr lang="en-US" sz="2000" dirty="0"/>
              <a:t>Positively model active supervision practices </a:t>
            </a:r>
          </a:p>
          <a:p>
            <a:pPr lvl="0"/>
            <a:r>
              <a:rPr lang="en-US" sz="2000" dirty="0"/>
              <a:t>Support collection of data on student behavior and fidelity of implementation of active supervision components</a:t>
            </a:r>
          </a:p>
          <a:p>
            <a:pPr lvl="0"/>
            <a:r>
              <a:rPr lang="en-US" sz="2000" dirty="0"/>
              <a:t>Provide positive reinforcement, </a:t>
            </a:r>
            <a:r>
              <a:rPr lang="en-US" sz="2000" dirty="0" err="1"/>
              <a:t>precorrections</a:t>
            </a:r>
            <a:r>
              <a:rPr lang="en-US" sz="2000" dirty="0"/>
              <a:t>, and reminders on staff use of effective behavior practices for </a:t>
            </a:r>
            <a:r>
              <a:rPr lang="en-US" sz="2000" dirty="0" smtClean="0"/>
              <a:t>non-classroom </a:t>
            </a:r>
            <a:r>
              <a:rPr lang="en-US" sz="2000" dirty="0"/>
              <a:t>settings</a:t>
            </a:r>
          </a:p>
          <a:p>
            <a:pPr lvl="0"/>
            <a:r>
              <a:rPr lang="en-US" sz="2000" dirty="0"/>
              <a:t>Link practices and systems for </a:t>
            </a:r>
            <a:r>
              <a:rPr lang="en-US" sz="2000" dirty="0" smtClean="0"/>
              <a:t>non-classroom </a:t>
            </a:r>
            <a:r>
              <a:rPr lang="en-US" sz="2000" dirty="0"/>
              <a:t>settings to classroom and school-wide</a:t>
            </a:r>
          </a:p>
          <a:p>
            <a:pPr lvl="0"/>
            <a:r>
              <a:rPr lang="en-US" sz="2000" dirty="0"/>
              <a:t>Work with building administrators and leaders to ensure implementation of the essential components of SWPBIS in all settings</a:t>
            </a:r>
          </a:p>
          <a:p>
            <a:pPr lvl="0"/>
            <a:r>
              <a:rPr lang="en-US" sz="2000" dirty="0"/>
              <a:t>Work with building administrators and leaders to ensure adequate training support and supervision of supervisors in non-classroom based settings. </a:t>
            </a:r>
          </a:p>
          <a:p>
            <a:pPr lvl="0"/>
            <a:endParaRPr lang="en-US" sz="2000" dirty="0"/>
          </a:p>
        </p:txBody>
      </p:sp>
      <p:grpSp>
        <p:nvGrpSpPr>
          <p:cNvPr id="10" name="Group 5"/>
          <p:cNvGrpSpPr/>
          <p:nvPr/>
        </p:nvGrpSpPr>
        <p:grpSpPr>
          <a:xfrm>
            <a:off x="-140380" y="5333999"/>
            <a:ext cx="1588180" cy="1676401"/>
            <a:chOff x="-140380" y="5333999"/>
            <a:chExt cx="1588180" cy="1676401"/>
          </a:xfrm>
        </p:grpSpPr>
        <p:pic>
          <p:nvPicPr>
            <p:cNvPr id="11"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V.A.ii</a:t>
              </a:r>
              <a:endParaRPr lang="en-US" b="1" dirty="0">
                <a:solidFill>
                  <a:srgbClr val="000000"/>
                </a:solidFill>
                <a:latin typeface="+mj-lt"/>
              </a:endParaRPr>
            </a:p>
          </p:txBody>
        </p:sp>
      </p:grpSp>
    </p:spTree>
    <p:extLst>
      <p:ext uri="{BB962C8B-B14F-4D97-AF65-F5344CB8AC3E}">
        <p14:creationId xmlns:p14="http://schemas.microsoft.com/office/powerpoint/2010/main" val="323458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697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697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697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697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697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697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697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69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9"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472928">
            <a:off x="316448" y="1014456"/>
            <a:ext cx="2336321" cy="3041921"/>
          </a:xfrm>
          <a:prstGeom prst="rect">
            <a:avLst/>
          </a:prstGeom>
        </p:spPr>
      </p:pic>
      <p:pic>
        <p:nvPicPr>
          <p:cNvPr id="19" name="Picture 18"/>
          <p:cNvPicPr>
            <a:picLocks noChangeAspect="1"/>
          </p:cNvPicPr>
          <p:nvPr/>
        </p:nvPicPr>
        <p:blipFill>
          <a:blip r:embed="rId4"/>
          <a:stretch>
            <a:fillRect/>
          </a:stretch>
        </p:blipFill>
        <p:spPr>
          <a:xfrm rot="629489">
            <a:off x="3124200" y="3886200"/>
            <a:ext cx="3200400" cy="3200400"/>
          </a:xfrm>
          <a:prstGeom prst="rect">
            <a:avLst/>
          </a:prstGeom>
        </p:spPr>
      </p:pic>
      <p:grpSp>
        <p:nvGrpSpPr>
          <p:cNvPr id="2" name="Group 17"/>
          <p:cNvGrpSpPr/>
          <p:nvPr/>
        </p:nvGrpSpPr>
        <p:grpSpPr>
          <a:xfrm>
            <a:off x="2819400" y="685800"/>
            <a:ext cx="3810000" cy="3352800"/>
            <a:chOff x="3124200" y="1447800"/>
            <a:chExt cx="3810000" cy="3352800"/>
          </a:xfrm>
        </p:grpSpPr>
        <p:pic>
          <p:nvPicPr>
            <p:cNvPr id="15" name="Picture 14"/>
            <p:cNvPicPr>
              <a:picLocks noChangeAspect="1"/>
            </p:cNvPicPr>
            <p:nvPr/>
          </p:nvPicPr>
          <p:blipFill>
            <a:blip r:embed="rId5"/>
            <a:stretch>
              <a:fillRect/>
            </a:stretch>
          </p:blipFill>
          <p:spPr>
            <a:xfrm>
              <a:off x="3352800" y="1447800"/>
              <a:ext cx="3352800" cy="3352800"/>
            </a:xfrm>
            <a:prstGeom prst="rect">
              <a:avLst/>
            </a:prstGeom>
          </p:spPr>
        </p:pic>
        <p:sp>
          <p:nvSpPr>
            <p:cNvPr id="14" name="Text Placeholder 2"/>
            <p:cNvSpPr txBox="1">
              <a:spLocks/>
            </p:cNvSpPr>
            <p:nvPr/>
          </p:nvSpPr>
          <p:spPr bwMode="auto">
            <a:xfrm>
              <a:off x="3124200" y="2286000"/>
              <a:ext cx="38100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0" cap="none" spc="0" normalizeH="0" baseline="0" noProof="0" dirty="0" err="1" smtClean="0">
                  <a:ln>
                    <a:noFill/>
                  </a:ln>
                  <a:solidFill>
                    <a:srgbClr val="FFFFFF"/>
                  </a:solidFill>
                  <a:effectLst/>
                  <a:uLnTx/>
                  <a:uFillTx/>
                  <a:latin typeface="+mn-lt"/>
                  <a:ea typeface="ＭＳ Ｐゴシック" pitchFamily="-108" charset="-128"/>
                  <a:cs typeface="ＭＳ Ｐゴシック" pitchFamily="-108" charset="-128"/>
                </a:rPr>
                <a:t>nepbis.org</a:t>
              </a:r>
              <a:endParaRPr kumimoji="0" lang="en-US" sz="3200" b="1" i="0" u="none" strike="noStrike" kern="0" cap="none" spc="0" normalizeH="0" baseline="0" noProof="0" dirty="0" smtClean="0">
                <a:ln>
                  <a:noFill/>
                </a:ln>
                <a:solidFill>
                  <a:srgbClr val="FFFFFF"/>
                </a:solidFill>
                <a:effectLst/>
                <a:uLnTx/>
                <a:uFillTx/>
                <a:latin typeface="+mn-lt"/>
                <a:ea typeface="ＭＳ Ｐゴシック" pitchFamily="-108" charset="-128"/>
                <a:cs typeface="ＭＳ Ｐゴシック" pitchFamily="-108" charset="-128"/>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b="1" kern="0" dirty="0" err="1" smtClean="0">
                  <a:solidFill>
                    <a:srgbClr val="FFFFFF"/>
                  </a:solidFill>
                  <a:latin typeface="+mn-lt"/>
                </a:rPr>
                <a:t>pbis.org</a:t>
              </a:r>
              <a:endParaRPr kumimoji="0" lang="en-US" sz="3200" b="1" i="0" u="none" strike="noStrike" kern="0" cap="none" spc="0" normalizeH="0" baseline="0" noProof="0" dirty="0" smtClean="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US" sz="1200" b="1" i="0" u="none" strike="noStrike" kern="0" cap="none" spc="0" normalizeH="0" baseline="0" noProof="0" dirty="0" smtClean="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0" lang="en-US" sz="13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p:txBody>
        </p:sp>
      </p:grpSp>
      <p:sp>
        <p:nvSpPr>
          <p:cNvPr id="13" name="Rectangle 12"/>
          <p:cNvSpPr/>
          <p:nvPr/>
        </p:nvSpPr>
        <p:spPr>
          <a:xfrm rot="1571284">
            <a:off x="5122280" y="3930001"/>
            <a:ext cx="4572000" cy="986937"/>
          </a:xfrm>
          <a:prstGeom prst="rect">
            <a:avLst/>
          </a:prstGeom>
        </p:spPr>
        <p:txBody>
          <a:bodyPr>
            <a:spAutoFit/>
          </a:bodyPr>
          <a:lstStyle/>
          <a:p>
            <a:pPr>
              <a:lnSpc>
                <a:spcPct val="90000"/>
              </a:lnSpc>
            </a:pPr>
            <a:endParaRPr lang="en-US" sz="3200" dirty="0" smtClean="0">
              <a:latin typeface="+mn-lt"/>
            </a:endParaRPr>
          </a:p>
          <a:p>
            <a:pPr algn="ctr">
              <a:lnSpc>
                <a:spcPct val="90000"/>
              </a:lnSpc>
            </a:pPr>
            <a:r>
              <a:rPr lang="en-US" sz="3200" dirty="0" smtClean="0">
                <a:latin typeface="+mn-lt"/>
              </a:rPr>
              <a:t>Evaluation Plan</a:t>
            </a:r>
            <a:endParaRPr lang="en-US" sz="3200" dirty="0">
              <a:latin typeface="+mn-lt"/>
            </a:endParaRPr>
          </a:p>
        </p:txBody>
      </p:sp>
      <p:pic>
        <p:nvPicPr>
          <p:cNvPr id="17" name="Picture 16"/>
          <p:cNvPicPr>
            <a:picLocks noChangeAspect="1"/>
          </p:cNvPicPr>
          <p:nvPr/>
        </p:nvPicPr>
        <p:blipFill>
          <a:blip r:embed="rId6"/>
          <a:stretch>
            <a:fillRect/>
          </a:stretch>
        </p:blipFill>
        <p:spPr>
          <a:xfrm rot="1571284">
            <a:off x="6468378" y="2583183"/>
            <a:ext cx="2849120" cy="2004936"/>
          </a:xfrm>
          <a:prstGeom prst="rect">
            <a:avLst/>
          </a:prstGeom>
        </p:spPr>
      </p:pic>
      <p:sp>
        <p:nvSpPr>
          <p:cNvPr id="56323" name="Text Placeholder 2"/>
          <p:cNvSpPr>
            <a:spLocks noGrp="1"/>
          </p:cNvSpPr>
          <p:nvPr>
            <p:ph type="body" sz="half" idx="1"/>
          </p:nvPr>
        </p:nvSpPr>
        <p:spPr>
          <a:xfrm rot="20565071">
            <a:off x="433777" y="3885118"/>
            <a:ext cx="3810000" cy="1447800"/>
          </a:xfrm>
        </p:spPr>
        <p:txBody>
          <a:bodyPr/>
          <a:lstStyle/>
          <a:p>
            <a:pPr marL="0" indent="0" algn="ctr">
              <a:lnSpc>
                <a:spcPct val="90000"/>
              </a:lnSpc>
              <a:buNone/>
            </a:pPr>
            <a:r>
              <a:rPr lang="en-US" b="1" dirty="0" smtClean="0">
                <a:ea typeface="ＭＳ Ｐゴシック" pitchFamily="-108" charset="-128"/>
                <a:cs typeface="ＭＳ Ｐゴシック" pitchFamily="-108" charset="-128"/>
              </a:rPr>
              <a:t>Coaching SWPBIS Workbook and Appendices</a:t>
            </a:r>
          </a:p>
          <a:p>
            <a:pPr>
              <a:lnSpc>
                <a:spcPct val="90000"/>
              </a:lnSpc>
            </a:pPr>
            <a:endParaRPr lang="en-US" sz="1200" b="1" dirty="0" smtClean="0">
              <a:ea typeface="ＭＳ Ｐゴシック" pitchFamily="-108" charset="-128"/>
              <a:cs typeface="ＭＳ Ｐゴシック" pitchFamily="-108" charset="-128"/>
            </a:endParaRPr>
          </a:p>
          <a:p>
            <a:pPr>
              <a:lnSpc>
                <a:spcPct val="90000"/>
              </a:lnSpc>
              <a:buFontTx/>
              <a:buNone/>
            </a:pPr>
            <a:endParaRPr lang="en-US" sz="1300" b="1" dirty="0">
              <a:ea typeface="ＭＳ Ｐゴシック" pitchFamily="-108" charset="-128"/>
              <a:cs typeface="ＭＳ Ｐゴシック" pitchFamily="-108" charset="-128"/>
            </a:endParaRPr>
          </a:p>
        </p:txBody>
      </p:sp>
      <p:sp>
        <p:nvSpPr>
          <p:cNvPr id="20" name="Rectangle 19"/>
          <p:cNvSpPr/>
          <p:nvPr/>
        </p:nvSpPr>
        <p:spPr>
          <a:xfrm>
            <a:off x="2743200" y="6248400"/>
            <a:ext cx="4572000" cy="54373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90000"/>
              </a:lnSpc>
            </a:pPr>
            <a:r>
              <a:rPr lang="en-US" sz="3200" b="1" dirty="0" smtClean="0"/>
              <a:t>Action Plan</a:t>
            </a:r>
            <a:endParaRPr lang="en-US" sz="3200" b="1" dirty="0"/>
          </a:p>
        </p:txBody>
      </p:sp>
      <p:sp>
        <p:nvSpPr>
          <p:cNvPr id="24"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smtClean="0">
                <a:solidFill>
                  <a:srgbClr val="008000"/>
                </a:solidFill>
                <a:latin typeface="+mj-lt"/>
              </a:rPr>
              <a:t> Tools!</a:t>
            </a:r>
            <a:endParaRPr lang="en-US" sz="5400" b="1" dirty="0">
              <a:solidFill>
                <a:srgbClr val="008000"/>
              </a:solidFill>
              <a:latin typeface="+mj-lt"/>
            </a:endParaRPr>
          </a:p>
        </p:txBody>
      </p:sp>
      <p:pic>
        <p:nvPicPr>
          <p:cNvPr id="23" name="Picture 22"/>
          <p:cNvPicPr>
            <a:picLocks noChangeAspect="1"/>
          </p:cNvPicPr>
          <p:nvPr/>
        </p:nvPicPr>
        <p:blipFill>
          <a:blip r:embed="rId7"/>
          <a:stretch>
            <a:fillRect/>
          </a:stretch>
        </p:blipFill>
        <p:spPr>
          <a:xfrm>
            <a:off x="8077200" y="609600"/>
            <a:ext cx="1066800" cy="1066800"/>
          </a:xfrm>
          <a:prstGeom prst="rect">
            <a:avLst/>
          </a:prstGeom>
        </p:spPr>
      </p:pic>
    </p:spTree>
    <p:extLst>
      <p:ext uri="{BB962C8B-B14F-4D97-AF65-F5344CB8AC3E}">
        <p14:creationId xmlns:p14="http://schemas.microsoft.com/office/powerpoint/2010/main" val="3434433064"/>
      </p:ext>
    </p:extLst>
  </p:cSld>
  <p:clrMapOvr>
    <a:masterClrMapping/>
  </p:clrMapOvr>
  <p:transition>
    <p:circl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type="body" idx="4294967295"/>
          </p:nvPr>
        </p:nvSpPr>
        <p:spPr>
          <a:xfrm>
            <a:off x="304800" y="1066800"/>
            <a:ext cx="8763000" cy="5410200"/>
          </a:xfrm>
        </p:spPr>
        <p:txBody>
          <a:bodyPr/>
          <a:lstStyle/>
          <a:p>
            <a:pPr marL="0" indent="0">
              <a:buNone/>
            </a:pPr>
            <a:r>
              <a:rPr lang="en-US" sz="2400" b="1" i="1" dirty="0">
                <a:latin typeface="+mj-lt"/>
              </a:rPr>
              <a:t>Coaching Individuals or Small Groups</a:t>
            </a:r>
            <a:endParaRPr lang="en-US" sz="2400" b="1" dirty="0">
              <a:latin typeface="+mj-lt"/>
            </a:endParaRPr>
          </a:p>
          <a:p>
            <a:pPr lvl="0">
              <a:buFont typeface="Wingdings" charset="2"/>
              <a:buChar char="q"/>
            </a:pPr>
            <a:r>
              <a:rPr lang="en-US" sz="2000" dirty="0"/>
              <a:t>Use informal observations and teacher self assessments to gather data on the essential elements of non-classroom SWPBIS </a:t>
            </a:r>
          </a:p>
          <a:p>
            <a:pPr lvl="0">
              <a:buFont typeface="Wingdings" charset="2"/>
              <a:buChar char="q"/>
            </a:pPr>
            <a:r>
              <a:rPr lang="en-US" sz="2000" dirty="0"/>
              <a:t>Provide feedback for teachers on all essential elements of non-classroom SWPBIS </a:t>
            </a:r>
          </a:p>
          <a:p>
            <a:pPr lvl="0">
              <a:buFont typeface="Wingdings" charset="2"/>
              <a:buChar char="q"/>
            </a:pPr>
            <a:r>
              <a:rPr lang="en-US" sz="2000" dirty="0"/>
              <a:t>Provide positive feedback to teachers on elements and systems that are already in place before giving feedback on changes that need to be made </a:t>
            </a:r>
          </a:p>
          <a:p>
            <a:pPr lvl="0">
              <a:buFont typeface="Wingdings" charset="2"/>
              <a:buChar char="q"/>
            </a:pPr>
            <a:r>
              <a:rPr lang="en-US" sz="2000" dirty="0"/>
              <a:t>Take a problem solving approach, and listen to teacher concerns and reported barriers to implementation. </a:t>
            </a:r>
          </a:p>
          <a:p>
            <a:pPr>
              <a:buFont typeface="Wingdings" charset="2"/>
              <a:buChar char="q"/>
            </a:pPr>
            <a:r>
              <a:rPr lang="en-US" sz="2000" dirty="0"/>
              <a:t>Connect teachers who need support with teachers who are successfully implementing SWPBIS systems </a:t>
            </a:r>
          </a:p>
        </p:txBody>
      </p:sp>
      <p:sp>
        <p:nvSpPr>
          <p:cNvPr id="4" name="Rectangle 2"/>
          <p:cNvSpPr>
            <a:spLocks noChangeArrowheads="1"/>
          </p:cNvSpPr>
          <p:nvPr/>
        </p:nvSpPr>
        <p:spPr bwMode="auto">
          <a:xfrm>
            <a:off x="304800" y="152400"/>
            <a:ext cx="869413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r"/>
            <a:r>
              <a:rPr lang="en-US" sz="2400" b="1" dirty="0" smtClean="0">
                <a:solidFill>
                  <a:schemeClr val="bg1"/>
                </a:solidFill>
                <a:latin typeface="+mj-lt"/>
              </a:rPr>
              <a:t>  </a:t>
            </a:r>
            <a:r>
              <a:rPr lang="en-US" sz="2600" b="1" dirty="0" smtClean="0">
                <a:solidFill>
                  <a:schemeClr val="bg1"/>
                </a:solidFill>
                <a:latin typeface="+mj-lt"/>
              </a:rPr>
              <a:t>Guidelines for Coaching PBIS in Non-Classroom Settings</a:t>
            </a:r>
            <a:endParaRPr lang="en-US" sz="2600" b="1" dirty="0">
              <a:solidFill>
                <a:schemeClr val="bg1"/>
              </a:solidFill>
              <a:latin typeface="+mj-lt"/>
            </a:endParaRPr>
          </a:p>
        </p:txBody>
      </p:sp>
      <p:pic>
        <p:nvPicPr>
          <p:cNvPr id="5" name="Picture 4"/>
          <p:cNvPicPr>
            <a:picLocks noChangeAspect="1"/>
          </p:cNvPicPr>
          <p:nvPr/>
        </p:nvPicPr>
        <p:blipFill>
          <a:blip r:embed="rId3"/>
          <a:stretch>
            <a:fillRect/>
          </a:stretch>
        </p:blipFill>
        <p:spPr>
          <a:xfrm>
            <a:off x="0" y="152400"/>
            <a:ext cx="838200" cy="838200"/>
          </a:xfrm>
          <a:prstGeom prst="rect">
            <a:avLst/>
          </a:prstGeom>
        </p:spPr>
      </p:pic>
    </p:spTree>
    <p:extLst>
      <p:ext uri="{BB962C8B-B14F-4D97-AF65-F5344CB8AC3E}">
        <p14:creationId xmlns:p14="http://schemas.microsoft.com/office/powerpoint/2010/main" val="2221374359"/>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type="body" idx="4294967295"/>
          </p:nvPr>
        </p:nvSpPr>
        <p:spPr>
          <a:xfrm>
            <a:off x="304800" y="1066800"/>
            <a:ext cx="8763000" cy="5410200"/>
          </a:xfrm>
        </p:spPr>
        <p:txBody>
          <a:bodyPr/>
          <a:lstStyle/>
          <a:p>
            <a:pPr marL="0" indent="0">
              <a:buNone/>
            </a:pPr>
            <a:r>
              <a:rPr lang="en-US" sz="2400" b="1" i="1" dirty="0">
                <a:latin typeface="+mj-lt"/>
              </a:rPr>
              <a:t>Developing Systems of Support</a:t>
            </a:r>
            <a:endParaRPr lang="en-US" sz="2400" dirty="0">
              <a:latin typeface="+mj-lt"/>
            </a:endParaRPr>
          </a:p>
          <a:p>
            <a:pPr lvl="0">
              <a:buFont typeface="Wingdings" charset="2"/>
              <a:buChar char="q"/>
            </a:pPr>
            <a:r>
              <a:rPr lang="en-US" sz="2000" dirty="0"/>
              <a:t>Provide technical assistance to teachers for data collection and interpretation</a:t>
            </a:r>
          </a:p>
          <a:p>
            <a:pPr lvl="0">
              <a:buFont typeface="Wingdings" charset="2"/>
              <a:buChar char="q"/>
            </a:pPr>
            <a:r>
              <a:rPr lang="en-US" sz="2000" dirty="0"/>
              <a:t>Focus on Tier one non-classroom systems before developing tier 2 or 3 interventions</a:t>
            </a:r>
          </a:p>
          <a:p>
            <a:pPr lvl="0">
              <a:buFont typeface="Wingdings" charset="2"/>
              <a:buChar char="q"/>
            </a:pPr>
            <a:r>
              <a:rPr lang="en-US" sz="2000" dirty="0"/>
              <a:t>Facilitate communication between the school based team and individual teachers</a:t>
            </a:r>
          </a:p>
          <a:p>
            <a:pPr lvl="0">
              <a:buFont typeface="Wingdings" charset="2"/>
              <a:buChar char="q"/>
            </a:pPr>
            <a:r>
              <a:rPr lang="en-US" sz="2000" dirty="0"/>
              <a:t>Fade direct teacher support by facilitating connections between the building team members and teaching staff</a:t>
            </a:r>
          </a:p>
          <a:p>
            <a:pPr lvl="0">
              <a:buFont typeface="Wingdings" charset="2"/>
              <a:buChar char="q"/>
            </a:pPr>
            <a:r>
              <a:rPr lang="en-US" sz="2000" dirty="0"/>
              <a:t>Work with building administration to facilitate networks of teachers working on implementing similar strategies</a:t>
            </a:r>
          </a:p>
          <a:p>
            <a:pPr lvl="0">
              <a:buFont typeface="Wingdings" charset="2"/>
              <a:buChar char="q"/>
            </a:pPr>
            <a:r>
              <a:rPr lang="en-US" sz="2000" dirty="0"/>
              <a:t>Provide teachers with self monitoring tools and supports</a:t>
            </a:r>
          </a:p>
          <a:p>
            <a:pPr>
              <a:buFont typeface="Wingdings" charset="2"/>
              <a:buChar char="q"/>
            </a:pPr>
            <a:r>
              <a:rPr lang="en-US" sz="2000" dirty="0"/>
              <a:t>Develop specific non-classroom support systems for new teachers </a:t>
            </a:r>
            <a:endParaRPr lang="en-US" sz="1800" dirty="0"/>
          </a:p>
        </p:txBody>
      </p:sp>
      <p:sp>
        <p:nvSpPr>
          <p:cNvPr id="4" name="Rectangle 2"/>
          <p:cNvSpPr>
            <a:spLocks noChangeArrowheads="1"/>
          </p:cNvSpPr>
          <p:nvPr/>
        </p:nvSpPr>
        <p:spPr bwMode="auto">
          <a:xfrm>
            <a:off x="304800" y="152400"/>
            <a:ext cx="869413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r"/>
            <a:r>
              <a:rPr lang="en-US" sz="2600" b="1" dirty="0" smtClean="0">
                <a:solidFill>
                  <a:schemeClr val="bg1"/>
                </a:solidFill>
                <a:latin typeface="+mj-lt"/>
              </a:rPr>
              <a:t>  </a:t>
            </a:r>
            <a:r>
              <a:rPr lang="en-US" sz="2600" b="1" dirty="0">
                <a:solidFill>
                  <a:schemeClr val="bg1"/>
                </a:solidFill>
                <a:latin typeface="+mj-lt"/>
              </a:rPr>
              <a:t>Guidelines for Coaching PBIS in Non-Classroom Settings</a:t>
            </a:r>
          </a:p>
        </p:txBody>
      </p:sp>
      <p:pic>
        <p:nvPicPr>
          <p:cNvPr id="5" name="Picture 4"/>
          <p:cNvPicPr>
            <a:picLocks noChangeAspect="1"/>
          </p:cNvPicPr>
          <p:nvPr/>
        </p:nvPicPr>
        <p:blipFill>
          <a:blip r:embed="rId3"/>
          <a:stretch>
            <a:fillRect/>
          </a:stretch>
        </p:blipFill>
        <p:spPr>
          <a:xfrm>
            <a:off x="0" y="152400"/>
            <a:ext cx="838200" cy="838200"/>
          </a:xfrm>
          <a:prstGeom prst="rect">
            <a:avLst/>
          </a:prstGeom>
        </p:spPr>
      </p:pic>
    </p:spTree>
    <p:extLst>
      <p:ext uri="{BB962C8B-B14F-4D97-AF65-F5344CB8AC3E}">
        <p14:creationId xmlns:p14="http://schemas.microsoft.com/office/powerpoint/2010/main" val="6846536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smtClean="0">
                <a:latin typeface="+mj-lt"/>
              </a:rPr>
              <a:t>Work individually (or with partner coach) for 5 min</a:t>
            </a:r>
            <a:endParaRPr lang="en-US" sz="2200" dirty="0">
              <a:latin typeface="+mj-lt"/>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Update Action Plan</a:t>
            </a:r>
            <a:endParaRPr lang="en-US" sz="4000" b="1" i="1" dirty="0">
              <a:solidFill>
                <a:srgbClr val="3366FF"/>
              </a:solidFill>
            </a:endParaRPr>
          </a:p>
        </p:txBody>
      </p:sp>
      <p:sp>
        <p:nvSpPr>
          <p:cNvPr id="139268" name="Rectangle 3"/>
          <p:cNvSpPr>
            <a:spLocks noGrp="1" noChangeArrowheads="1"/>
          </p:cNvSpPr>
          <p:nvPr>
            <p:ph idx="1"/>
          </p:nvPr>
        </p:nvSpPr>
        <p:spPr>
          <a:xfrm>
            <a:off x="2362200" y="1600200"/>
            <a:ext cx="6477000" cy="4648200"/>
          </a:xfrm>
          <a:solidFill>
            <a:srgbClr val="FFFFFF"/>
          </a:solidFill>
        </p:spPr>
        <p:txBody>
          <a:bodyPr/>
          <a:lstStyle/>
          <a:p>
            <a:pPr eaLnBrk="1" hangingPunct="1">
              <a:lnSpc>
                <a:spcPct val="90000"/>
              </a:lnSpc>
            </a:pPr>
            <a:r>
              <a:rPr lang="en-US" sz="2800" dirty="0" smtClean="0"/>
              <a:t>Update your action plan to enhance your ability to coach PBIS in non-classroom settings.</a:t>
            </a:r>
            <a:endParaRPr lang="en-US" sz="2800" dirty="0"/>
          </a:p>
          <a:p>
            <a:pPr eaLnBrk="1" hangingPunct="1">
              <a:lnSpc>
                <a:spcPct val="90000"/>
              </a:lnSpc>
            </a:pPr>
            <a:endParaRPr lang="en-US" sz="2400" dirty="0" smtClean="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370486463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sp>
        <p:nvSpPr>
          <p:cNvPr id="33795" name="Rectangle 3"/>
          <p:cNvSpPr>
            <a:spLocks noGrp="1" noChangeArrowheads="1"/>
          </p:cNvSpPr>
          <p:nvPr>
            <p:ph type="body" idx="1"/>
          </p:nvPr>
        </p:nvSpPr>
        <p:spPr>
          <a:xfrm>
            <a:off x="457200" y="1524000"/>
            <a:ext cx="8305800" cy="5257800"/>
          </a:xfrm>
          <a:solidFill>
            <a:srgbClr val="FFFFFF">
              <a:alpha val="50195"/>
            </a:srgbClr>
          </a:solidFill>
          <a:ln>
            <a:noFill/>
          </a:ln>
        </p:spPr>
        <p:txBody>
          <a:bodyPr/>
          <a:lstStyle/>
          <a:p>
            <a:pPr eaLnBrk="1" hangingPunct="1"/>
            <a:r>
              <a:rPr lang="en-US" sz="2400" b="1" dirty="0">
                <a:solidFill>
                  <a:srgbClr val="008000"/>
                </a:solidFill>
                <a:latin typeface="+mj-lt"/>
              </a:rPr>
              <a:t>Introduction and </a:t>
            </a:r>
            <a:r>
              <a:rPr lang="en-US" sz="2400" b="1" dirty="0" smtClean="0">
                <a:solidFill>
                  <a:srgbClr val="008000"/>
                </a:solidFill>
                <a:latin typeface="+mj-lt"/>
              </a:rPr>
              <a:t>Focus on Coaching</a:t>
            </a:r>
            <a:endParaRPr lang="en-US" sz="2400" b="1" dirty="0">
              <a:solidFill>
                <a:srgbClr val="008000"/>
              </a:solidFill>
              <a:latin typeface="+mj-lt"/>
            </a:endParaRPr>
          </a:p>
          <a:p>
            <a:pPr eaLnBrk="1" hangingPunct="1">
              <a:buFontTx/>
              <a:buNone/>
            </a:pPr>
            <a:r>
              <a:rPr lang="en-US" sz="2400" dirty="0">
                <a:solidFill>
                  <a:srgbClr val="000000"/>
                </a:solidFill>
              </a:rPr>
              <a:t>	</a:t>
            </a:r>
            <a:r>
              <a:rPr lang="en-US" sz="2400" i="1" dirty="0">
                <a:solidFill>
                  <a:srgbClr val="000000"/>
                </a:solidFill>
              </a:rPr>
              <a:t>Quick Review and Focus on Facilitating Team Meetings </a:t>
            </a:r>
            <a:endParaRPr lang="en-US" sz="2400" b="1" dirty="0" smtClean="0">
              <a:solidFill>
                <a:srgbClr val="000000"/>
              </a:solidFill>
            </a:endParaRPr>
          </a:p>
          <a:p>
            <a:pPr eaLnBrk="1" hangingPunct="1"/>
            <a:endParaRPr lang="en-US" sz="900" b="1" dirty="0" smtClean="0">
              <a:solidFill>
                <a:srgbClr val="000000"/>
              </a:solidFill>
            </a:endParaRPr>
          </a:p>
          <a:p>
            <a:pPr eaLnBrk="1" hangingPunct="1"/>
            <a:r>
              <a:rPr lang="en-US" sz="2400" b="1" dirty="0" smtClean="0">
                <a:solidFill>
                  <a:srgbClr val="008000"/>
                </a:solidFill>
                <a:latin typeface="+mj-lt"/>
              </a:rPr>
              <a:t>Coaching </a:t>
            </a:r>
            <a:r>
              <a:rPr lang="en-US" sz="2400" b="1" dirty="0">
                <a:solidFill>
                  <a:srgbClr val="008000"/>
                </a:solidFill>
                <a:latin typeface="+mj-lt"/>
              </a:rPr>
              <a:t>Self-Assessment and Reports </a:t>
            </a:r>
          </a:p>
          <a:p>
            <a:pPr eaLnBrk="1" hangingPunct="1">
              <a:buFontTx/>
              <a:buNone/>
            </a:pPr>
            <a:r>
              <a:rPr lang="en-US" sz="2400" dirty="0">
                <a:solidFill>
                  <a:srgbClr val="000000"/>
                </a:solidFill>
              </a:rPr>
              <a:t>	</a:t>
            </a:r>
            <a:r>
              <a:rPr lang="en-US" sz="2400" i="1" dirty="0" smtClean="0">
                <a:solidFill>
                  <a:srgbClr val="000000"/>
                </a:solidFill>
              </a:rPr>
              <a:t>Re-introduce </a:t>
            </a:r>
            <a:r>
              <a:rPr lang="en-US" sz="2400" i="1" dirty="0">
                <a:solidFill>
                  <a:srgbClr val="000000"/>
                </a:solidFill>
              </a:rPr>
              <a:t>Yourself and Your school</a:t>
            </a: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buFontTx/>
              <a:buNone/>
            </a:pPr>
            <a:r>
              <a:rPr lang="en-US" sz="2400" dirty="0">
                <a:solidFill>
                  <a:srgbClr val="000000"/>
                </a:solidFill>
              </a:rPr>
              <a:t>	</a:t>
            </a:r>
            <a:r>
              <a:rPr lang="en-US" sz="2400" i="1" dirty="0" smtClean="0">
                <a:solidFill>
                  <a:srgbClr val="000000"/>
                </a:solidFill>
              </a:rPr>
              <a:t>Coaching PBIS in Classroom and Non-Classroom Settings</a:t>
            </a:r>
            <a:endParaRPr lang="en-US" sz="2400" i="1" dirty="0">
              <a:solidFill>
                <a:srgbClr val="000000"/>
              </a:solidFill>
            </a:endParaRPr>
          </a:p>
          <a:p>
            <a:pPr eaLnBrk="1" hangingPunct="1"/>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Event</a:t>
            </a:r>
            <a:endParaRPr lang="en-US" sz="2400" dirty="0">
              <a:solidFill>
                <a:srgbClr val="008000"/>
              </a:solidFill>
              <a:latin typeface="+mj-lt"/>
            </a:endParaRPr>
          </a:p>
          <a:p>
            <a:pPr eaLnBrk="1" hangingPunct="1">
              <a:lnSpc>
                <a:spcPct val="90000"/>
              </a:lnSpc>
            </a:pPr>
            <a:endParaRPr lang="en-US" sz="2400" dirty="0" smtClean="0">
              <a:solidFill>
                <a:srgbClr val="000000"/>
              </a:solidFill>
              <a:latin typeface="+mj-lt"/>
            </a:endParaRP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ounded Rectangle 5"/>
          <p:cNvSpPr/>
          <p:nvPr/>
        </p:nvSpPr>
        <p:spPr bwMode="auto">
          <a:xfrm>
            <a:off x="457200" y="5105400"/>
            <a:ext cx="8305800" cy="1066800"/>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1607562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2"/>
          <p:cNvGrpSpPr>
            <a:grpSpLocks/>
          </p:cNvGrpSpPr>
          <p:nvPr/>
        </p:nvGrpSpPr>
        <p:grpSpPr bwMode="auto">
          <a:xfrm>
            <a:off x="609600" y="2071688"/>
            <a:ext cx="6477000" cy="5008562"/>
            <a:chOff x="384" y="1017"/>
            <a:chExt cx="4080" cy="3155"/>
          </a:xfrm>
        </p:grpSpPr>
        <p:sp>
          <p:nvSpPr>
            <p:cNvPr id="46087" name="AutoShape 3"/>
            <p:cNvSpPr>
              <a:spLocks noChangeAspect="1" noChangeArrowheads="1" noTextEdit="1"/>
            </p:cNvSpPr>
            <p:nvPr/>
          </p:nvSpPr>
          <p:spPr bwMode="auto">
            <a:xfrm>
              <a:off x="384" y="1017"/>
              <a:ext cx="4080" cy="3155"/>
            </a:xfrm>
            <a:prstGeom prst="rect">
              <a:avLst/>
            </a:prstGeom>
            <a:noFill/>
            <a:ln w="9525">
              <a:noFill/>
              <a:miter lim="800000"/>
              <a:headEnd/>
              <a:tailEnd/>
            </a:ln>
          </p:spPr>
          <p:txBody>
            <a:bodyPr>
              <a:prstTxWarp prst="textNoShape">
                <a:avLst/>
              </a:prstTxWarp>
            </a:bodyPr>
            <a:lstStyle/>
            <a:p>
              <a:endParaRPr lang="en-US"/>
            </a:p>
          </p:txBody>
        </p:sp>
        <p:sp>
          <p:nvSpPr>
            <p:cNvPr id="46088" name="Freeform 4"/>
            <p:cNvSpPr>
              <a:spLocks/>
            </p:cNvSpPr>
            <p:nvPr/>
          </p:nvSpPr>
          <p:spPr bwMode="auto">
            <a:xfrm>
              <a:off x="421" y="1138"/>
              <a:ext cx="3986" cy="2866"/>
            </a:xfrm>
            <a:custGeom>
              <a:avLst/>
              <a:gdLst>
                <a:gd name="T0" fmla="*/ 182 w 3986"/>
                <a:gd name="T1" fmla="*/ 1382 h 2866"/>
                <a:gd name="T2" fmla="*/ 268 w 3986"/>
                <a:gd name="T3" fmla="*/ 1515 h 2866"/>
                <a:gd name="T4" fmla="*/ 371 w 3986"/>
                <a:gd name="T5" fmla="*/ 1650 h 2866"/>
                <a:gd name="T6" fmla="*/ 488 w 3986"/>
                <a:gd name="T7" fmla="*/ 1781 h 2866"/>
                <a:gd name="T8" fmla="*/ 617 w 3986"/>
                <a:gd name="T9" fmla="*/ 1911 h 2866"/>
                <a:gd name="T10" fmla="*/ 758 w 3986"/>
                <a:gd name="T11" fmla="*/ 2036 h 2866"/>
                <a:gd name="T12" fmla="*/ 914 w 3986"/>
                <a:gd name="T13" fmla="*/ 2157 h 2866"/>
                <a:gd name="T14" fmla="*/ 1078 w 3986"/>
                <a:gd name="T15" fmla="*/ 2271 h 2866"/>
                <a:gd name="T16" fmla="*/ 1255 w 3986"/>
                <a:gd name="T17" fmla="*/ 2380 h 2866"/>
                <a:gd name="T18" fmla="*/ 1439 w 3986"/>
                <a:gd name="T19" fmla="*/ 2480 h 2866"/>
                <a:gd name="T20" fmla="*/ 1634 w 3986"/>
                <a:gd name="T21" fmla="*/ 2573 h 2866"/>
                <a:gd name="T22" fmla="*/ 1804 w 3986"/>
                <a:gd name="T23" fmla="*/ 2642 h 2866"/>
                <a:gd name="T24" fmla="*/ 1972 w 3986"/>
                <a:gd name="T25" fmla="*/ 2704 h 2866"/>
                <a:gd name="T26" fmla="*/ 2138 w 3986"/>
                <a:gd name="T27" fmla="*/ 2755 h 2866"/>
                <a:gd name="T28" fmla="*/ 2300 w 3986"/>
                <a:gd name="T29" fmla="*/ 2796 h 2866"/>
                <a:gd name="T30" fmla="*/ 2460 w 3986"/>
                <a:gd name="T31" fmla="*/ 2827 h 2866"/>
                <a:gd name="T32" fmla="*/ 2616 w 3986"/>
                <a:gd name="T33" fmla="*/ 2849 h 2866"/>
                <a:gd name="T34" fmla="*/ 2768 w 3986"/>
                <a:gd name="T35" fmla="*/ 2862 h 2866"/>
                <a:gd name="T36" fmla="*/ 2913 w 3986"/>
                <a:gd name="T37" fmla="*/ 2866 h 2866"/>
                <a:gd name="T38" fmla="*/ 3053 w 3986"/>
                <a:gd name="T39" fmla="*/ 2860 h 2866"/>
                <a:gd name="T40" fmla="*/ 3184 w 3986"/>
                <a:gd name="T41" fmla="*/ 2843 h 2866"/>
                <a:gd name="T42" fmla="*/ 3307 w 3986"/>
                <a:gd name="T43" fmla="*/ 2821 h 2866"/>
                <a:gd name="T44" fmla="*/ 3418 w 3986"/>
                <a:gd name="T45" fmla="*/ 2790 h 2866"/>
                <a:gd name="T46" fmla="*/ 3520 w 3986"/>
                <a:gd name="T47" fmla="*/ 2751 h 2866"/>
                <a:gd name="T48" fmla="*/ 3614 w 3986"/>
                <a:gd name="T49" fmla="*/ 2704 h 2866"/>
                <a:gd name="T50" fmla="*/ 3699 w 3986"/>
                <a:gd name="T51" fmla="*/ 2649 h 2866"/>
                <a:gd name="T52" fmla="*/ 3774 w 3986"/>
                <a:gd name="T53" fmla="*/ 2585 h 2866"/>
                <a:gd name="T54" fmla="*/ 3858 w 3986"/>
                <a:gd name="T55" fmla="*/ 2489 h 2866"/>
                <a:gd name="T56" fmla="*/ 3922 w 3986"/>
                <a:gd name="T57" fmla="*/ 2380 h 2866"/>
                <a:gd name="T58" fmla="*/ 3967 w 3986"/>
                <a:gd name="T59" fmla="*/ 2245 h 2866"/>
                <a:gd name="T60" fmla="*/ 3986 w 3986"/>
                <a:gd name="T61" fmla="*/ 2075 h 2866"/>
                <a:gd name="T62" fmla="*/ 3965 w 3986"/>
                <a:gd name="T63" fmla="*/ 1894 h 2866"/>
                <a:gd name="T64" fmla="*/ 3910 w 3986"/>
                <a:gd name="T65" fmla="*/ 1710 h 2866"/>
                <a:gd name="T66" fmla="*/ 3822 w 3986"/>
                <a:gd name="T67" fmla="*/ 1521 h 2866"/>
                <a:gd name="T68" fmla="*/ 3701 w 3986"/>
                <a:gd name="T69" fmla="*/ 1332 h 2866"/>
                <a:gd name="T70" fmla="*/ 3614 w 3986"/>
                <a:gd name="T71" fmla="*/ 1222 h 2866"/>
                <a:gd name="T72" fmla="*/ 3520 w 3986"/>
                <a:gd name="T73" fmla="*/ 1111 h 2866"/>
                <a:gd name="T74" fmla="*/ 3416 w 3986"/>
                <a:gd name="T75" fmla="*/ 1002 h 2866"/>
                <a:gd name="T76" fmla="*/ 3303 w 3986"/>
                <a:gd name="T77" fmla="*/ 898 h 2866"/>
                <a:gd name="T78" fmla="*/ 3180 w 3986"/>
                <a:gd name="T79" fmla="*/ 795 h 2866"/>
                <a:gd name="T80" fmla="*/ 3051 w 3986"/>
                <a:gd name="T81" fmla="*/ 695 h 2866"/>
                <a:gd name="T82" fmla="*/ 2913 w 3986"/>
                <a:gd name="T83" fmla="*/ 601 h 2866"/>
                <a:gd name="T84" fmla="*/ 2770 w 3986"/>
                <a:gd name="T85" fmla="*/ 510 h 2866"/>
                <a:gd name="T86" fmla="*/ 2618 w 3986"/>
                <a:gd name="T87" fmla="*/ 424 h 2866"/>
                <a:gd name="T88" fmla="*/ 2460 w 3986"/>
                <a:gd name="T89" fmla="*/ 342 h 2866"/>
                <a:gd name="T90" fmla="*/ 2274 w 3986"/>
                <a:gd name="T91" fmla="*/ 260 h 2866"/>
                <a:gd name="T92" fmla="*/ 2040 w 3986"/>
                <a:gd name="T93" fmla="*/ 172 h 2866"/>
                <a:gd name="T94" fmla="*/ 1812 w 3986"/>
                <a:gd name="T95" fmla="*/ 102 h 2866"/>
                <a:gd name="T96" fmla="*/ 1589 w 3986"/>
                <a:gd name="T97" fmla="*/ 51 h 2866"/>
                <a:gd name="T98" fmla="*/ 1372 w 3986"/>
                <a:gd name="T99" fmla="*/ 16 h 2866"/>
                <a:gd name="T100" fmla="*/ 1164 w 3986"/>
                <a:gd name="T101" fmla="*/ 2 h 2866"/>
                <a:gd name="T102" fmla="*/ 970 w 3986"/>
                <a:gd name="T103" fmla="*/ 4 h 2866"/>
                <a:gd name="T104" fmla="*/ 787 w 3986"/>
                <a:gd name="T105" fmla="*/ 25 h 2866"/>
                <a:gd name="T106" fmla="*/ 617 w 3986"/>
                <a:gd name="T107" fmla="*/ 61 h 2866"/>
                <a:gd name="T108" fmla="*/ 465 w 3986"/>
                <a:gd name="T109" fmla="*/ 115 h 2866"/>
                <a:gd name="T110" fmla="*/ 332 w 3986"/>
                <a:gd name="T111" fmla="*/ 187 h 2866"/>
                <a:gd name="T112" fmla="*/ 205 w 3986"/>
                <a:gd name="T113" fmla="*/ 287 h 2866"/>
                <a:gd name="T114" fmla="*/ 100 w 3986"/>
                <a:gd name="T115" fmla="*/ 414 h 2866"/>
                <a:gd name="T116" fmla="*/ 33 w 3986"/>
                <a:gd name="T117" fmla="*/ 566 h 2866"/>
                <a:gd name="T118" fmla="*/ 0 w 3986"/>
                <a:gd name="T119" fmla="*/ 824 h 2866"/>
                <a:gd name="T120" fmla="*/ 53 w 3986"/>
                <a:gd name="T121" fmla="*/ 1101 h 28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986"/>
                <a:gd name="T184" fmla="*/ 0 h 2866"/>
                <a:gd name="T185" fmla="*/ 3986 w 3986"/>
                <a:gd name="T186" fmla="*/ 2866 h 28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986" h="2866">
                  <a:moveTo>
                    <a:pt x="133" y="1291"/>
                  </a:moveTo>
                  <a:lnTo>
                    <a:pt x="158" y="1337"/>
                  </a:lnTo>
                  <a:lnTo>
                    <a:pt x="182" y="1382"/>
                  </a:lnTo>
                  <a:lnTo>
                    <a:pt x="209" y="1427"/>
                  </a:lnTo>
                  <a:lnTo>
                    <a:pt x="240" y="1472"/>
                  </a:lnTo>
                  <a:lnTo>
                    <a:pt x="268" y="1515"/>
                  </a:lnTo>
                  <a:lnTo>
                    <a:pt x="301" y="1560"/>
                  </a:lnTo>
                  <a:lnTo>
                    <a:pt x="336" y="1605"/>
                  </a:lnTo>
                  <a:lnTo>
                    <a:pt x="371" y="1650"/>
                  </a:lnTo>
                  <a:lnTo>
                    <a:pt x="408" y="1693"/>
                  </a:lnTo>
                  <a:lnTo>
                    <a:pt x="447" y="1738"/>
                  </a:lnTo>
                  <a:lnTo>
                    <a:pt x="488" y="1781"/>
                  </a:lnTo>
                  <a:lnTo>
                    <a:pt x="529" y="1824"/>
                  </a:lnTo>
                  <a:lnTo>
                    <a:pt x="572" y="1868"/>
                  </a:lnTo>
                  <a:lnTo>
                    <a:pt x="617" y="1911"/>
                  </a:lnTo>
                  <a:lnTo>
                    <a:pt x="662" y="1952"/>
                  </a:lnTo>
                  <a:lnTo>
                    <a:pt x="711" y="1995"/>
                  </a:lnTo>
                  <a:lnTo>
                    <a:pt x="758" y="2036"/>
                  </a:lnTo>
                  <a:lnTo>
                    <a:pt x="810" y="2077"/>
                  </a:lnTo>
                  <a:lnTo>
                    <a:pt x="861" y="2118"/>
                  </a:lnTo>
                  <a:lnTo>
                    <a:pt x="914" y="2157"/>
                  </a:lnTo>
                  <a:lnTo>
                    <a:pt x="968" y="2196"/>
                  </a:lnTo>
                  <a:lnTo>
                    <a:pt x="1023" y="2234"/>
                  </a:lnTo>
                  <a:lnTo>
                    <a:pt x="1078" y="2271"/>
                  </a:lnTo>
                  <a:lnTo>
                    <a:pt x="1136" y="2308"/>
                  </a:lnTo>
                  <a:lnTo>
                    <a:pt x="1195" y="2345"/>
                  </a:lnTo>
                  <a:lnTo>
                    <a:pt x="1255" y="2380"/>
                  </a:lnTo>
                  <a:lnTo>
                    <a:pt x="1316" y="2415"/>
                  </a:lnTo>
                  <a:lnTo>
                    <a:pt x="1378" y="2448"/>
                  </a:lnTo>
                  <a:lnTo>
                    <a:pt x="1439" y="2480"/>
                  </a:lnTo>
                  <a:lnTo>
                    <a:pt x="1503" y="2511"/>
                  </a:lnTo>
                  <a:lnTo>
                    <a:pt x="1568" y="2542"/>
                  </a:lnTo>
                  <a:lnTo>
                    <a:pt x="1634" y="2573"/>
                  </a:lnTo>
                  <a:lnTo>
                    <a:pt x="1691" y="2597"/>
                  </a:lnTo>
                  <a:lnTo>
                    <a:pt x="1747" y="2620"/>
                  </a:lnTo>
                  <a:lnTo>
                    <a:pt x="1804" y="2642"/>
                  </a:lnTo>
                  <a:lnTo>
                    <a:pt x="1859" y="2665"/>
                  </a:lnTo>
                  <a:lnTo>
                    <a:pt x="1917" y="2685"/>
                  </a:lnTo>
                  <a:lnTo>
                    <a:pt x="1972" y="2704"/>
                  </a:lnTo>
                  <a:lnTo>
                    <a:pt x="2028" y="2722"/>
                  </a:lnTo>
                  <a:lnTo>
                    <a:pt x="2083" y="2739"/>
                  </a:lnTo>
                  <a:lnTo>
                    <a:pt x="2138" y="2755"/>
                  </a:lnTo>
                  <a:lnTo>
                    <a:pt x="2192" y="2770"/>
                  </a:lnTo>
                  <a:lnTo>
                    <a:pt x="2247" y="2784"/>
                  </a:lnTo>
                  <a:lnTo>
                    <a:pt x="2300" y="2796"/>
                  </a:lnTo>
                  <a:lnTo>
                    <a:pt x="2356" y="2808"/>
                  </a:lnTo>
                  <a:lnTo>
                    <a:pt x="2409" y="2819"/>
                  </a:lnTo>
                  <a:lnTo>
                    <a:pt x="2460" y="2827"/>
                  </a:lnTo>
                  <a:lnTo>
                    <a:pt x="2514" y="2835"/>
                  </a:lnTo>
                  <a:lnTo>
                    <a:pt x="2565" y="2843"/>
                  </a:lnTo>
                  <a:lnTo>
                    <a:pt x="2616" y="2849"/>
                  </a:lnTo>
                  <a:lnTo>
                    <a:pt x="2667" y="2856"/>
                  </a:lnTo>
                  <a:lnTo>
                    <a:pt x="2719" y="2860"/>
                  </a:lnTo>
                  <a:lnTo>
                    <a:pt x="2768" y="2862"/>
                  </a:lnTo>
                  <a:lnTo>
                    <a:pt x="2817" y="2864"/>
                  </a:lnTo>
                  <a:lnTo>
                    <a:pt x="2864" y="2866"/>
                  </a:lnTo>
                  <a:lnTo>
                    <a:pt x="2913" y="2866"/>
                  </a:lnTo>
                  <a:lnTo>
                    <a:pt x="2960" y="2864"/>
                  </a:lnTo>
                  <a:lnTo>
                    <a:pt x="3006" y="2862"/>
                  </a:lnTo>
                  <a:lnTo>
                    <a:pt x="3053" y="2860"/>
                  </a:lnTo>
                  <a:lnTo>
                    <a:pt x="3096" y="2856"/>
                  </a:lnTo>
                  <a:lnTo>
                    <a:pt x="3141" y="2849"/>
                  </a:lnTo>
                  <a:lnTo>
                    <a:pt x="3184" y="2843"/>
                  </a:lnTo>
                  <a:lnTo>
                    <a:pt x="3227" y="2837"/>
                  </a:lnTo>
                  <a:lnTo>
                    <a:pt x="3268" y="2829"/>
                  </a:lnTo>
                  <a:lnTo>
                    <a:pt x="3307" y="2821"/>
                  </a:lnTo>
                  <a:lnTo>
                    <a:pt x="3344" y="2811"/>
                  </a:lnTo>
                  <a:lnTo>
                    <a:pt x="3381" y="2800"/>
                  </a:lnTo>
                  <a:lnTo>
                    <a:pt x="3418" y="2790"/>
                  </a:lnTo>
                  <a:lnTo>
                    <a:pt x="3453" y="2778"/>
                  </a:lnTo>
                  <a:lnTo>
                    <a:pt x="3485" y="2763"/>
                  </a:lnTo>
                  <a:lnTo>
                    <a:pt x="3520" y="2751"/>
                  </a:lnTo>
                  <a:lnTo>
                    <a:pt x="3553" y="2735"/>
                  </a:lnTo>
                  <a:lnTo>
                    <a:pt x="3584" y="2720"/>
                  </a:lnTo>
                  <a:lnTo>
                    <a:pt x="3614" y="2704"/>
                  </a:lnTo>
                  <a:lnTo>
                    <a:pt x="3643" y="2685"/>
                  </a:lnTo>
                  <a:lnTo>
                    <a:pt x="3672" y="2667"/>
                  </a:lnTo>
                  <a:lnTo>
                    <a:pt x="3699" y="2649"/>
                  </a:lnTo>
                  <a:lnTo>
                    <a:pt x="3725" y="2628"/>
                  </a:lnTo>
                  <a:lnTo>
                    <a:pt x="3750" y="2608"/>
                  </a:lnTo>
                  <a:lnTo>
                    <a:pt x="3774" y="2585"/>
                  </a:lnTo>
                  <a:lnTo>
                    <a:pt x="3805" y="2554"/>
                  </a:lnTo>
                  <a:lnTo>
                    <a:pt x="3832" y="2521"/>
                  </a:lnTo>
                  <a:lnTo>
                    <a:pt x="3858" y="2489"/>
                  </a:lnTo>
                  <a:lnTo>
                    <a:pt x="3881" y="2454"/>
                  </a:lnTo>
                  <a:lnTo>
                    <a:pt x="3904" y="2417"/>
                  </a:lnTo>
                  <a:lnTo>
                    <a:pt x="3922" y="2380"/>
                  </a:lnTo>
                  <a:lnTo>
                    <a:pt x="3938" y="2341"/>
                  </a:lnTo>
                  <a:lnTo>
                    <a:pt x="3953" y="2300"/>
                  </a:lnTo>
                  <a:lnTo>
                    <a:pt x="3967" y="2245"/>
                  </a:lnTo>
                  <a:lnTo>
                    <a:pt x="3977" y="2189"/>
                  </a:lnTo>
                  <a:lnTo>
                    <a:pt x="3984" y="2132"/>
                  </a:lnTo>
                  <a:lnTo>
                    <a:pt x="3986" y="2075"/>
                  </a:lnTo>
                  <a:lnTo>
                    <a:pt x="3984" y="2015"/>
                  </a:lnTo>
                  <a:lnTo>
                    <a:pt x="3975" y="1956"/>
                  </a:lnTo>
                  <a:lnTo>
                    <a:pt x="3965" y="1894"/>
                  </a:lnTo>
                  <a:lnTo>
                    <a:pt x="3951" y="1833"/>
                  </a:lnTo>
                  <a:lnTo>
                    <a:pt x="3932" y="1771"/>
                  </a:lnTo>
                  <a:lnTo>
                    <a:pt x="3910" y="1710"/>
                  </a:lnTo>
                  <a:lnTo>
                    <a:pt x="3883" y="1646"/>
                  </a:lnTo>
                  <a:lnTo>
                    <a:pt x="3854" y="1585"/>
                  </a:lnTo>
                  <a:lnTo>
                    <a:pt x="3822" y="1521"/>
                  </a:lnTo>
                  <a:lnTo>
                    <a:pt x="3785" y="1458"/>
                  </a:lnTo>
                  <a:lnTo>
                    <a:pt x="3744" y="1396"/>
                  </a:lnTo>
                  <a:lnTo>
                    <a:pt x="3701" y="1332"/>
                  </a:lnTo>
                  <a:lnTo>
                    <a:pt x="3674" y="1296"/>
                  </a:lnTo>
                  <a:lnTo>
                    <a:pt x="3645" y="1259"/>
                  </a:lnTo>
                  <a:lnTo>
                    <a:pt x="3614" y="1222"/>
                  </a:lnTo>
                  <a:lnTo>
                    <a:pt x="3586" y="1185"/>
                  </a:lnTo>
                  <a:lnTo>
                    <a:pt x="3553" y="1148"/>
                  </a:lnTo>
                  <a:lnTo>
                    <a:pt x="3520" y="1111"/>
                  </a:lnTo>
                  <a:lnTo>
                    <a:pt x="3487" y="1074"/>
                  </a:lnTo>
                  <a:lnTo>
                    <a:pt x="3453" y="1039"/>
                  </a:lnTo>
                  <a:lnTo>
                    <a:pt x="3416" y="1002"/>
                  </a:lnTo>
                  <a:lnTo>
                    <a:pt x="3379" y="968"/>
                  </a:lnTo>
                  <a:lnTo>
                    <a:pt x="3342" y="933"/>
                  </a:lnTo>
                  <a:lnTo>
                    <a:pt x="3303" y="898"/>
                  </a:lnTo>
                  <a:lnTo>
                    <a:pt x="3264" y="863"/>
                  </a:lnTo>
                  <a:lnTo>
                    <a:pt x="3223" y="828"/>
                  </a:lnTo>
                  <a:lnTo>
                    <a:pt x="3180" y="795"/>
                  </a:lnTo>
                  <a:lnTo>
                    <a:pt x="3139" y="761"/>
                  </a:lnTo>
                  <a:lnTo>
                    <a:pt x="3096" y="728"/>
                  </a:lnTo>
                  <a:lnTo>
                    <a:pt x="3051" y="695"/>
                  </a:lnTo>
                  <a:lnTo>
                    <a:pt x="3006" y="664"/>
                  </a:lnTo>
                  <a:lnTo>
                    <a:pt x="2960" y="631"/>
                  </a:lnTo>
                  <a:lnTo>
                    <a:pt x="2913" y="601"/>
                  </a:lnTo>
                  <a:lnTo>
                    <a:pt x="2866" y="570"/>
                  </a:lnTo>
                  <a:lnTo>
                    <a:pt x="2817" y="539"/>
                  </a:lnTo>
                  <a:lnTo>
                    <a:pt x="2770" y="510"/>
                  </a:lnTo>
                  <a:lnTo>
                    <a:pt x="2719" y="480"/>
                  </a:lnTo>
                  <a:lnTo>
                    <a:pt x="2669" y="451"/>
                  </a:lnTo>
                  <a:lnTo>
                    <a:pt x="2618" y="424"/>
                  </a:lnTo>
                  <a:lnTo>
                    <a:pt x="2565" y="396"/>
                  </a:lnTo>
                  <a:lnTo>
                    <a:pt x="2514" y="369"/>
                  </a:lnTo>
                  <a:lnTo>
                    <a:pt x="2460" y="342"/>
                  </a:lnTo>
                  <a:lnTo>
                    <a:pt x="2407" y="318"/>
                  </a:lnTo>
                  <a:lnTo>
                    <a:pt x="2352" y="293"/>
                  </a:lnTo>
                  <a:lnTo>
                    <a:pt x="2274" y="260"/>
                  </a:lnTo>
                  <a:lnTo>
                    <a:pt x="2196" y="228"/>
                  </a:lnTo>
                  <a:lnTo>
                    <a:pt x="2118" y="199"/>
                  </a:lnTo>
                  <a:lnTo>
                    <a:pt x="2040" y="172"/>
                  </a:lnTo>
                  <a:lnTo>
                    <a:pt x="1964" y="146"/>
                  </a:lnTo>
                  <a:lnTo>
                    <a:pt x="1888" y="123"/>
                  </a:lnTo>
                  <a:lnTo>
                    <a:pt x="1812" y="102"/>
                  </a:lnTo>
                  <a:lnTo>
                    <a:pt x="1736" y="82"/>
                  </a:lnTo>
                  <a:lnTo>
                    <a:pt x="1663" y="66"/>
                  </a:lnTo>
                  <a:lnTo>
                    <a:pt x="1589" y="51"/>
                  </a:lnTo>
                  <a:lnTo>
                    <a:pt x="1515" y="37"/>
                  </a:lnTo>
                  <a:lnTo>
                    <a:pt x="1443" y="27"/>
                  </a:lnTo>
                  <a:lnTo>
                    <a:pt x="1372" y="16"/>
                  </a:lnTo>
                  <a:lnTo>
                    <a:pt x="1302" y="10"/>
                  </a:lnTo>
                  <a:lnTo>
                    <a:pt x="1232" y="4"/>
                  </a:lnTo>
                  <a:lnTo>
                    <a:pt x="1164" y="2"/>
                  </a:lnTo>
                  <a:lnTo>
                    <a:pt x="1099" y="0"/>
                  </a:lnTo>
                  <a:lnTo>
                    <a:pt x="1033" y="2"/>
                  </a:lnTo>
                  <a:lnTo>
                    <a:pt x="970" y="4"/>
                  </a:lnTo>
                  <a:lnTo>
                    <a:pt x="906" y="8"/>
                  </a:lnTo>
                  <a:lnTo>
                    <a:pt x="847" y="14"/>
                  </a:lnTo>
                  <a:lnTo>
                    <a:pt x="787" y="25"/>
                  </a:lnTo>
                  <a:lnTo>
                    <a:pt x="728" y="35"/>
                  </a:lnTo>
                  <a:lnTo>
                    <a:pt x="672" y="47"/>
                  </a:lnTo>
                  <a:lnTo>
                    <a:pt x="617" y="61"/>
                  </a:lnTo>
                  <a:lnTo>
                    <a:pt x="566" y="78"/>
                  </a:lnTo>
                  <a:lnTo>
                    <a:pt x="515" y="94"/>
                  </a:lnTo>
                  <a:lnTo>
                    <a:pt x="465" y="115"/>
                  </a:lnTo>
                  <a:lnTo>
                    <a:pt x="418" y="137"/>
                  </a:lnTo>
                  <a:lnTo>
                    <a:pt x="373" y="160"/>
                  </a:lnTo>
                  <a:lnTo>
                    <a:pt x="332" y="187"/>
                  </a:lnTo>
                  <a:lnTo>
                    <a:pt x="291" y="213"/>
                  </a:lnTo>
                  <a:lnTo>
                    <a:pt x="246" y="248"/>
                  </a:lnTo>
                  <a:lnTo>
                    <a:pt x="205" y="287"/>
                  </a:lnTo>
                  <a:lnTo>
                    <a:pt x="166" y="326"/>
                  </a:lnTo>
                  <a:lnTo>
                    <a:pt x="131" y="369"/>
                  </a:lnTo>
                  <a:lnTo>
                    <a:pt x="100" y="414"/>
                  </a:lnTo>
                  <a:lnTo>
                    <a:pt x="74" y="463"/>
                  </a:lnTo>
                  <a:lnTo>
                    <a:pt x="51" y="512"/>
                  </a:lnTo>
                  <a:lnTo>
                    <a:pt x="33" y="566"/>
                  </a:lnTo>
                  <a:lnTo>
                    <a:pt x="12" y="650"/>
                  </a:lnTo>
                  <a:lnTo>
                    <a:pt x="0" y="736"/>
                  </a:lnTo>
                  <a:lnTo>
                    <a:pt x="0" y="824"/>
                  </a:lnTo>
                  <a:lnTo>
                    <a:pt x="8" y="916"/>
                  </a:lnTo>
                  <a:lnTo>
                    <a:pt x="27" y="1009"/>
                  </a:lnTo>
                  <a:lnTo>
                    <a:pt x="53" y="1101"/>
                  </a:lnTo>
                  <a:lnTo>
                    <a:pt x="88" y="1197"/>
                  </a:lnTo>
                  <a:lnTo>
                    <a:pt x="133" y="1291"/>
                  </a:lnTo>
                  <a:close/>
                </a:path>
              </a:pathLst>
            </a:custGeom>
            <a:gradFill rotWithShape="1">
              <a:gsLst>
                <a:gs pos="0">
                  <a:schemeClr val="hlink"/>
                </a:gs>
                <a:gs pos="100000">
                  <a:srgbClr val="FFFFFF"/>
                </a:gs>
              </a:gsLst>
              <a:path path="rect">
                <a:fillToRect l="50000" t="50000" r="50000" b="50000"/>
              </a:path>
            </a:gradFill>
            <a:ln w="9525">
              <a:noFill/>
              <a:round/>
              <a:headEnd/>
              <a:tailEnd/>
            </a:ln>
          </p:spPr>
          <p:txBody>
            <a:bodyPr>
              <a:prstTxWarp prst="textNoShape">
                <a:avLst/>
              </a:prstTxWarp>
            </a:bodyPr>
            <a:lstStyle/>
            <a:p>
              <a:endParaRPr lang="en-US"/>
            </a:p>
          </p:txBody>
        </p:sp>
        <p:sp>
          <p:nvSpPr>
            <p:cNvPr id="46089" name="Freeform 5"/>
            <p:cNvSpPr>
              <a:spLocks/>
            </p:cNvSpPr>
            <p:nvPr/>
          </p:nvSpPr>
          <p:spPr bwMode="auto">
            <a:xfrm>
              <a:off x="3150" y="1294"/>
              <a:ext cx="277" cy="1746"/>
            </a:xfrm>
            <a:custGeom>
              <a:avLst/>
              <a:gdLst>
                <a:gd name="T0" fmla="*/ 229 w 277"/>
                <a:gd name="T1" fmla="*/ 1599 h 1746"/>
                <a:gd name="T2" fmla="*/ 231 w 277"/>
                <a:gd name="T3" fmla="*/ 1414 h 1746"/>
                <a:gd name="T4" fmla="*/ 248 w 277"/>
                <a:gd name="T5" fmla="*/ 1220 h 1746"/>
                <a:gd name="T6" fmla="*/ 268 w 277"/>
                <a:gd name="T7" fmla="*/ 1023 h 1746"/>
                <a:gd name="T8" fmla="*/ 277 w 277"/>
                <a:gd name="T9" fmla="*/ 838 h 1746"/>
                <a:gd name="T10" fmla="*/ 264 w 277"/>
                <a:gd name="T11" fmla="*/ 715 h 1746"/>
                <a:gd name="T12" fmla="*/ 234 w 277"/>
                <a:gd name="T13" fmla="*/ 580 h 1746"/>
                <a:gd name="T14" fmla="*/ 188 w 277"/>
                <a:gd name="T15" fmla="*/ 441 h 1746"/>
                <a:gd name="T16" fmla="*/ 139 w 277"/>
                <a:gd name="T17" fmla="*/ 305 h 1746"/>
                <a:gd name="T18" fmla="*/ 88 w 277"/>
                <a:gd name="T19" fmla="*/ 184 h 1746"/>
                <a:gd name="T20" fmla="*/ 43 w 277"/>
                <a:gd name="T21" fmla="*/ 88 h 1746"/>
                <a:gd name="T22" fmla="*/ 12 w 277"/>
                <a:gd name="T23" fmla="*/ 24 h 1746"/>
                <a:gd name="T24" fmla="*/ 0 w 277"/>
                <a:gd name="T25" fmla="*/ 0 h 1746"/>
                <a:gd name="T26" fmla="*/ 6 w 277"/>
                <a:gd name="T27" fmla="*/ 24 h 1746"/>
                <a:gd name="T28" fmla="*/ 26 w 277"/>
                <a:gd name="T29" fmla="*/ 96 h 1746"/>
                <a:gd name="T30" fmla="*/ 51 w 277"/>
                <a:gd name="T31" fmla="*/ 199 h 1746"/>
                <a:gd name="T32" fmla="*/ 82 w 277"/>
                <a:gd name="T33" fmla="*/ 328 h 1746"/>
                <a:gd name="T34" fmla="*/ 113 w 277"/>
                <a:gd name="T35" fmla="*/ 471 h 1746"/>
                <a:gd name="T36" fmla="*/ 139 w 277"/>
                <a:gd name="T37" fmla="*/ 617 h 1746"/>
                <a:gd name="T38" fmla="*/ 158 w 277"/>
                <a:gd name="T39" fmla="*/ 758 h 1746"/>
                <a:gd name="T40" fmla="*/ 164 w 277"/>
                <a:gd name="T41" fmla="*/ 883 h 1746"/>
                <a:gd name="T42" fmla="*/ 160 w 277"/>
                <a:gd name="T43" fmla="*/ 988 h 1746"/>
                <a:gd name="T44" fmla="*/ 152 w 277"/>
                <a:gd name="T45" fmla="*/ 1099 h 1746"/>
                <a:gd name="T46" fmla="*/ 139 w 277"/>
                <a:gd name="T47" fmla="*/ 1211 h 1746"/>
                <a:gd name="T48" fmla="*/ 129 w 277"/>
                <a:gd name="T49" fmla="*/ 1324 h 1746"/>
                <a:gd name="T50" fmla="*/ 119 w 277"/>
                <a:gd name="T51" fmla="*/ 1437 h 1746"/>
                <a:gd name="T52" fmla="*/ 115 w 277"/>
                <a:gd name="T53" fmla="*/ 1548 h 1746"/>
                <a:gd name="T54" fmla="*/ 117 w 277"/>
                <a:gd name="T55" fmla="*/ 1650 h 1746"/>
                <a:gd name="T56" fmla="*/ 127 w 277"/>
                <a:gd name="T57" fmla="*/ 1746 h 1746"/>
                <a:gd name="T58" fmla="*/ 229 w 277"/>
                <a:gd name="T59" fmla="*/ 1599 h 174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77"/>
                <a:gd name="T91" fmla="*/ 0 h 1746"/>
                <a:gd name="T92" fmla="*/ 277 w 277"/>
                <a:gd name="T93" fmla="*/ 1746 h 174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77" h="1746">
                  <a:moveTo>
                    <a:pt x="229" y="1599"/>
                  </a:moveTo>
                  <a:lnTo>
                    <a:pt x="231" y="1414"/>
                  </a:lnTo>
                  <a:lnTo>
                    <a:pt x="248" y="1220"/>
                  </a:lnTo>
                  <a:lnTo>
                    <a:pt x="268" y="1023"/>
                  </a:lnTo>
                  <a:lnTo>
                    <a:pt x="277" y="838"/>
                  </a:lnTo>
                  <a:lnTo>
                    <a:pt x="264" y="715"/>
                  </a:lnTo>
                  <a:lnTo>
                    <a:pt x="234" y="580"/>
                  </a:lnTo>
                  <a:lnTo>
                    <a:pt x="188" y="441"/>
                  </a:lnTo>
                  <a:lnTo>
                    <a:pt x="139" y="305"/>
                  </a:lnTo>
                  <a:lnTo>
                    <a:pt x="88" y="184"/>
                  </a:lnTo>
                  <a:lnTo>
                    <a:pt x="43" y="88"/>
                  </a:lnTo>
                  <a:lnTo>
                    <a:pt x="12" y="24"/>
                  </a:lnTo>
                  <a:lnTo>
                    <a:pt x="0" y="0"/>
                  </a:lnTo>
                  <a:lnTo>
                    <a:pt x="6" y="24"/>
                  </a:lnTo>
                  <a:lnTo>
                    <a:pt x="26" y="96"/>
                  </a:lnTo>
                  <a:lnTo>
                    <a:pt x="51" y="199"/>
                  </a:lnTo>
                  <a:lnTo>
                    <a:pt x="82" y="328"/>
                  </a:lnTo>
                  <a:lnTo>
                    <a:pt x="113" y="471"/>
                  </a:lnTo>
                  <a:lnTo>
                    <a:pt x="139" y="617"/>
                  </a:lnTo>
                  <a:lnTo>
                    <a:pt x="158" y="758"/>
                  </a:lnTo>
                  <a:lnTo>
                    <a:pt x="164" y="883"/>
                  </a:lnTo>
                  <a:lnTo>
                    <a:pt x="160" y="988"/>
                  </a:lnTo>
                  <a:lnTo>
                    <a:pt x="152" y="1099"/>
                  </a:lnTo>
                  <a:lnTo>
                    <a:pt x="139" y="1211"/>
                  </a:lnTo>
                  <a:lnTo>
                    <a:pt x="129" y="1324"/>
                  </a:lnTo>
                  <a:lnTo>
                    <a:pt x="119" y="1437"/>
                  </a:lnTo>
                  <a:lnTo>
                    <a:pt x="115" y="1548"/>
                  </a:lnTo>
                  <a:lnTo>
                    <a:pt x="117" y="1650"/>
                  </a:lnTo>
                  <a:lnTo>
                    <a:pt x="127" y="1746"/>
                  </a:lnTo>
                  <a:lnTo>
                    <a:pt x="229" y="1599"/>
                  </a:lnTo>
                  <a:close/>
                </a:path>
              </a:pathLst>
            </a:custGeom>
            <a:solidFill>
              <a:srgbClr val="000000"/>
            </a:solidFill>
            <a:ln w="9525">
              <a:noFill/>
              <a:round/>
              <a:headEnd/>
              <a:tailEnd/>
            </a:ln>
          </p:spPr>
          <p:txBody>
            <a:bodyPr>
              <a:prstTxWarp prst="textNoShape">
                <a:avLst/>
              </a:prstTxWarp>
            </a:bodyPr>
            <a:lstStyle/>
            <a:p>
              <a:endParaRPr lang="en-US"/>
            </a:p>
          </p:txBody>
        </p:sp>
        <p:sp>
          <p:nvSpPr>
            <p:cNvPr id="46090" name="Freeform 6"/>
            <p:cNvSpPr>
              <a:spLocks/>
            </p:cNvSpPr>
            <p:nvPr/>
          </p:nvSpPr>
          <p:spPr bwMode="auto">
            <a:xfrm>
              <a:off x="1249" y="1029"/>
              <a:ext cx="2296" cy="2794"/>
            </a:xfrm>
            <a:custGeom>
              <a:avLst/>
              <a:gdLst>
                <a:gd name="T0" fmla="*/ 822 w 2296"/>
                <a:gd name="T1" fmla="*/ 2524 h 2794"/>
                <a:gd name="T2" fmla="*/ 394 w 2296"/>
                <a:gd name="T3" fmla="*/ 2663 h 2794"/>
                <a:gd name="T4" fmla="*/ 259 w 2296"/>
                <a:gd name="T5" fmla="*/ 2186 h 2794"/>
                <a:gd name="T6" fmla="*/ 234 w 2296"/>
                <a:gd name="T7" fmla="*/ 1005 h 2794"/>
                <a:gd name="T8" fmla="*/ 131 w 2296"/>
                <a:gd name="T9" fmla="*/ 542 h 2794"/>
                <a:gd name="T10" fmla="*/ 386 w 2296"/>
                <a:gd name="T11" fmla="*/ 486 h 2794"/>
                <a:gd name="T12" fmla="*/ 447 w 2296"/>
                <a:gd name="T13" fmla="*/ 425 h 2794"/>
                <a:gd name="T14" fmla="*/ 638 w 2296"/>
                <a:gd name="T15" fmla="*/ 378 h 2794"/>
                <a:gd name="T16" fmla="*/ 671 w 2296"/>
                <a:gd name="T17" fmla="*/ 394 h 2794"/>
                <a:gd name="T18" fmla="*/ 915 w 2296"/>
                <a:gd name="T19" fmla="*/ 304 h 2794"/>
                <a:gd name="T20" fmla="*/ 898 w 2296"/>
                <a:gd name="T21" fmla="*/ 427 h 2794"/>
                <a:gd name="T22" fmla="*/ 993 w 2296"/>
                <a:gd name="T23" fmla="*/ 293 h 2794"/>
                <a:gd name="T24" fmla="*/ 1136 w 2296"/>
                <a:gd name="T25" fmla="*/ 289 h 2794"/>
                <a:gd name="T26" fmla="*/ 1208 w 2296"/>
                <a:gd name="T27" fmla="*/ 328 h 2794"/>
                <a:gd name="T28" fmla="*/ 1234 w 2296"/>
                <a:gd name="T29" fmla="*/ 349 h 2794"/>
                <a:gd name="T30" fmla="*/ 1429 w 2296"/>
                <a:gd name="T31" fmla="*/ 289 h 2794"/>
                <a:gd name="T32" fmla="*/ 1446 w 2296"/>
                <a:gd name="T33" fmla="*/ 402 h 2794"/>
                <a:gd name="T34" fmla="*/ 1526 w 2296"/>
                <a:gd name="T35" fmla="*/ 289 h 2794"/>
                <a:gd name="T36" fmla="*/ 1772 w 2296"/>
                <a:gd name="T37" fmla="*/ 312 h 2794"/>
                <a:gd name="T38" fmla="*/ 1739 w 2296"/>
                <a:gd name="T39" fmla="*/ 441 h 2794"/>
                <a:gd name="T40" fmla="*/ 1843 w 2296"/>
                <a:gd name="T41" fmla="*/ 187 h 2794"/>
                <a:gd name="T42" fmla="*/ 1690 w 2296"/>
                <a:gd name="T43" fmla="*/ 58 h 2794"/>
                <a:gd name="T44" fmla="*/ 1669 w 2296"/>
                <a:gd name="T45" fmla="*/ 109 h 2794"/>
                <a:gd name="T46" fmla="*/ 1774 w 2296"/>
                <a:gd name="T47" fmla="*/ 226 h 2794"/>
                <a:gd name="T48" fmla="*/ 1579 w 2296"/>
                <a:gd name="T49" fmla="*/ 252 h 2794"/>
                <a:gd name="T50" fmla="*/ 1460 w 2296"/>
                <a:gd name="T51" fmla="*/ 2 h 2794"/>
                <a:gd name="T52" fmla="*/ 1316 w 2296"/>
                <a:gd name="T53" fmla="*/ 86 h 2794"/>
                <a:gd name="T54" fmla="*/ 1435 w 2296"/>
                <a:gd name="T55" fmla="*/ 93 h 2794"/>
                <a:gd name="T56" fmla="*/ 1405 w 2296"/>
                <a:gd name="T57" fmla="*/ 230 h 2794"/>
                <a:gd name="T58" fmla="*/ 1230 w 2296"/>
                <a:gd name="T59" fmla="*/ 72 h 2794"/>
                <a:gd name="T60" fmla="*/ 1048 w 2296"/>
                <a:gd name="T61" fmla="*/ 52 h 2794"/>
                <a:gd name="T62" fmla="*/ 1070 w 2296"/>
                <a:gd name="T63" fmla="*/ 86 h 2794"/>
                <a:gd name="T64" fmla="*/ 1193 w 2296"/>
                <a:gd name="T65" fmla="*/ 187 h 2794"/>
                <a:gd name="T66" fmla="*/ 970 w 2296"/>
                <a:gd name="T67" fmla="*/ 201 h 2794"/>
                <a:gd name="T68" fmla="*/ 915 w 2296"/>
                <a:gd name="T69" fmla="*/ 56 h 2794"/>
                <a:gd name="T70" fmla="*/ 740 w 2296"/>
                <a:gd name="T71" fmla="*/ 84 h 2794"/>
                <a:gd name="T72" fmla="*/ 790 w 2296"/>
                <a:gd name="T73" fmla="*/ 99 h 2794"/>
                <a:gd name="T74" fmla="*/ 902 w 2296"/>
                <a:gd name="T75" fmla="*/ 203 h 2794"/>
                <a:gd name="T76" fmla="*/ 664 w 2296"/>
                <a:gd name="T77" fmla="*/ 203 h 2794"/>
                <a:gd name="T78" fmla="*/ 500 w 2296"/>
                <a:gd name="T79" fmla="*/ 86 h 2794"/>
                <a:gd name="T80" fmla="*/ 443 w 2296"/>
                <a:gd name="T81" fmla="*/ 181 h 2794"/>
                <a:gd name="T82" fmla="*/ 560 w 2296"/>
                <a:gd name="T83" fmla="*/ 185 h 2794"/>
                <a:gd name="T84" fmla="*/ 476 w 2296"/>
                <a:gd name="T85" fmla="*/ 283 h 2794"/>
                <a:gd name="T86" fmla="*/ 300 w 2296"/>
                <a:gd name="T87" fmla="*/ 191 h 2794"/>
                <a:gd name="T88" fmla="*/ 152 w 2296"/>
                <a:gd name="T89" fmla="*/ 298 h 2794"/>
                <a:gd name="T90" fmla="*/ 224 w 2296"/>
                <a:gd name="T91" fmla="*/ 271 h 2794"/>
                <a:gd name="T92" fmla="*/ 293 w 2296"/>
                <a:gd name="T93" fmla="*/ 337 h 2794"/>
                <a:gd name="T94" fmla="*/ 54 w 2296"/>
                <a:gd name="T95" fmla="*/ 423 h 2794"/>
                <a:gd name="T96" fmla="*/ 74 w 2296"/>
                <a:gd name="T97" fmla="*/ 662 h 2794"/>
                <a:gd name="T98" fmla="*/ 142 w 2296"/>
                <a:gd name="T99" fmla="*/ 1753 h 2794"/>
                <a:gd name="T100" fmla="*/ 322 w 2296"/>
                <a:gd name="T101" fmla="*/ 2694 h 2794"/>
                <a:gd name="T102" fmla="*/ 486 w 2296"/>
                <a:gd name="T103" fmla="*/ 2792 h 2794"/>
                <a:gd name="T104" fmla="*/ 509 w 2296"/>
                <a:gd name="T105" fmla="*/ 2782 h 2794"/>
                <a:gd name="T106" fmla="*/ 1029 w 2296"/>
                <a:gd name="T107" fmla="*/ 2581 h 2794"/>
                <a:gd name="T108" fmla="*/ 1702 w 2296"/>
                <a:gd name="T109" fmla="*/ 2489 h 2794"/>
                <a:gd name="T110" fmla="*/ 2225 w 2296"/>
                <a:gd name="T111" fmla="*/ 2507 h 2794"/>
                <a:gd name="T112" fmla="*/ 2157 w 2296"/>
                <a:gd name="T113" fmla="*/ 2485 h 2794"/>
                <a:gd name="T114" fmla="*/ 1511 w 2296"/>
                <a:gd name="T115" fmla="*/ 2409 h 27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6"/>
                <a:gd name="T175" fmla="*/ 0 h 2794"/>
                <a:gd name="T176" fmla="*/ 2296 w 2296"/>
                <a:gd name="T177" fmla="*/ 2794 h 27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6" h="2794">
                  <a:moveTo>
                    <a:pt x="1360" y="2407"/>
                  </a:moveTo>
                  <a:lnTo>
                    <a:pt x="1298" y="2411"/>
                  </a:lnTo>
                  <a:lnTo>
                    <a:pt x="1232" y="2419"/>
                  </a:lnTo>
                  <a:lnTo>
                    <a:pt x="1167" y="2430"/>
                  </a:lnTo>
                  <a:lnTo>
                    <a:pt x="1099" y="2444"/>
                  </a:lnTo>
                  <a:lnTo>
                    <a:pt x="1029" y="2460"/>
                  </a:lnTo>
                  <a:lnTo>
                    <a:pt x="960" y="2481"/>
                  </a:lnTo>
                  <a:lnTo>
                    <a:pt x="890" y="2501"/>
                  </a:lnTo>
                  <a:lnTo>
                    <a:pt x="822" y="2524"/>
                  </a:lnTo>
                  <a:lnTo>
                    <a:pt x="757" y="2546"/>
                  </a:lnTo>
                  <a:lnTo>
                    <a:pt x="695" y="2569"/>
                  </a:lnTo>
                  <a:lnTo>
                    <a:pt x="634" y="2592"/>
                  </a:lnTo>
                  <a:lnTo>
                    <a:pt x="578" y="2614"/>
                  </a:lnTo>
                  <a:lnTo>
                    <a:pt x="527" y="2635"/>
                  </a:lnTo>
                  <a:lnTo>
                    <a:pt x="482" y="2655"/>
                  </a:lnTo>
                  <a:lnTo>
                    <a:pt x="441" y="2671"/>
                  </a:lnTo>
                  <a:lnTo>
                    <a:pt x="408" y="2686"/>
                  </a:lnTo>
                  <a:lnTo>
                    <a:pt x="394" y="2663"/>
                  </a:lnTo>
                  <a:lnTo>
                    <a:pt x="380" y="2637"/>
                  </a:lnTo>
                  <a:lnTo>
                    <a:pt x="365" y="2608"/>
                  </a:lnTo>
                  <a:lnTo>
                    <a:pt x="351" y="2577"/>
                  </a:lnTo>
                  <a:lnTo>
                    <a:pt x="336" y="2544"/>
                  </a:lnTo>
                  <a:lnTo>
                    <a:pt x="322" y="2507"/>
                  </a:lnTo>
                  <a:lnTo>
                    <a:pt x="308" y="2469"/>
                  </a:lnTo>
                  <a:lnTo>
                    <a:pt x="295" y="2428"/>
                  </a:lnTo>
                  <a:lnTo>
                    <a:pt x="273" y="2319"/>
                  </a:lnTo>
                  <a:lnTo>
                    <a:pt x="259" y="2186"/>
                  </a:lnTo>
                  <a:lnTo>
                    <a:pt x="252" y="2036"/>
                  </a:lnTo>
                  <a:lnTo>
                    <a:pt x="252" y="1874"/>
                  </a:lnTo>
                  <a:lnTo>
                    <a:pt x="256" y="1712"/>
                  </a:lnTo>
                  <a:lnTo>
                    <a:pt x="263" y="1554"/>
                  </a:lnTo>
                  <a:lnTo>
                    <a:pt x="269" y="1409"/>
                  </a:lnTo>
                  <a:lnTo>
                    <a:pt x="273" y="1282"/>
                  </a:lnTo>
                  <a:lnTo>
                    <a:pt x="271" y="1195"/>
                  </a:lnTo>
                  <a:lnTo>
                    <a:pt x="256" y="1103"/>
                  </a:lnTo>
                  <a:lnTo>
                    <a:pt x="234" y="1005"/>
                  </a:lnTo>
                  <a:lnTo>
                    <a:pt x="205" y="904"/>
                  </a:lnTo>
                  <a:lnTo>
                    <a:pt x="174" y="806"/>
                  </a:lnTo>
                  <a:lnTo>
                    <a:pt x="140" y="714"/>
                  </a:lnTo>
                  <a:lnTo>
                    <a:pt x="107" y="630"/>
                  </a:lnTo>
                  <a:lnTo>
                    <a:pt x="76" y="556"/>
                  </a:lnTo>
                  <a:lnTo>
                    <a:pt x="82" y="562"/>
                  </a:lnTo>
                  <a:lnTo>
                    <a:pt x="88" y="560"/>
                  </a:lnTo>
                  <a:lnTo>
                    <a:pt x="105" y="552"/>
                  </a:lnTo>
                  <a:lnTo>
                    <a:pt x="131" y="542"/>
                  </a:lnTo>
                  <a:lnTo>
                    <a:pt x="166" y="527"/>
                  </a:lnTo>
                  <a:lnTo>
                    <a:pt x="209" y="509"/>
                  </a:lnTo>
                  <a:lnTo>
                    <a:pt x="261" y="490"/>
                  </a:lnTo>
                  <a:lnTo>
                    <a:pt x="318" y="470"/>
                  </a:lnTo>
                  <a:lnTo>
                    <a:pt x="380" y="447"/>
                  </a:lnTo>
                  <a:lnTo>
                    <a:pt x="382" y="457"/>
                  </a:lnTo>
                  <a:lnTo>
                    <a:pt x="384" y="466"/>
                  </a:lnTo>
                  <a:lnTo>
                    <a:pt x="384" y="476"/>
                  </a:lnTo>
                  <a:lnTo>
                    <a:pt x="386" y="486"/>
                  </a:lnTo>
                  <a:lnTo>
                    <a:pt x="386" y="513"/>
                  </a:lnTo>
                  <a:lnTo>
                    <a:pt x="386" y="537"/>
                  </a:lnTo>
                  <a:lnTo>
                    <a:pt x="384" y="562"/>
                  </a:lnTo>
                  <a:lnTo>
                    <a:pt x="380" y="587"/>
                  </a:lnTo>
                  <a:lnTo>
                    <a:pt x="398" y="554"/>
                  </a:lnTo>
                  <a:lnTo>
                    <a:pt x="410" y="519"/>
                  </a:lnTo>
                  <a:lnTo>
                    <a:pt x="418" y="478"/>
                  </a:lnTo>
                  <a:lnTo>
                    <a:pt x="421" y="433"/>
                  </a:lnTo>
                  <a:lnTo>
                    <a:pt x="447" y="425"/>
                  </a:lnTo>
                  <a:lnTo>
                    <a:pt x="472" y="416"/>
                  </a:lnTo>
                  <a:lnTo>
                    <a:pt x="498" y="406"/>
                  </a:lnTo>
                  <a:lnTo>
                    <a:pt x="527" y="398"/>
                  </a:lnTo>
                  <a:lnTo>
                    <a:pt x="554" y="390"/>
                  </a:lnTo>
                  <a:lnTo>
                    <a:pt x="580" y="382"/>
                  </a:lnTo>
                  <a:lnTo>
                    <a:pt x="609" y="373"/>
                  </a:lnTo>
                  <a:lnTo>
                    <a:pt x="638" y="365"/>
                  </a:lnTo>
                  <a:lnTo>
                    <a:pt x="638" y="371"/>
                  </a:lnTo>
                  <a:lnTo>
                    <a:pt x="638" y="378"/>
                  </a:lnTo>
                  <a:lnTo>
                    <a:pt x="638" y="384"/>
                  </a:lnTo>
                  <a:lnTo>
                    <a:pt x="638" y="390"/>
                  </a:lnTo>
                  <a:lnTo>
                    <a:pt x="638" y="416"/>
                  </a:lnTo>
                  <a:lnTo>
                    <a:pt x="636" y="441"/>
                  </a:lnTo>
                  <a:lnTo>
                    <a:pt x="632" y="466"/>
                  </a:lnTo>
                  <a:lnTo>
                    <a:pt x="626" y="488"/>
                  </a:lnTo>
                  <a:lnTo>
                    <a:pt x="644" y="462"/>
                  </a:lnTo>
                  <a:lnTo>
                    <a:pt x="658" y="429"/>
                  </a:lnTo>
                  <a:lnTo>
                    <a:pt x="671" y="394"/>
                  </a:lnTo>
                  <a:lnTo>
                    <a:pt x="677" y="355"/>
                  </a:lnTo>
                  <a:lnTo>
                    <a:pt x="708" y="347"/>
                  </a:lnTo>
                  <a:lnTo>
                    <a:pt x="736" y="339"/>
                  </a:lnTo>
                  <a:lnTo>
                    <a:pt x="767" y="332"/>
                  </a:lnTo>
                  <a:lnTo>
                    <a:pt x="796" y="326"/>
                  </a:lnTo>
                  <a:lnTo>
                    <a:pt x="826" y="320"/>
                  </a:lnTo>
                  <a:lnTo>
                    <a:pt x="855" y="314"/>
                  </a:lnTo>
                  <a:lnTo>
                    <a:pt x="886" y="308"/>
                  </a:lnTo>
                  <a:lnTo>
                    <a:pt x="915" y="304"/>
                  </a:lnTo>
                  <a:lnTo>
                    <a:pt x="915" y="314"/>
                  </a:lnTo>
                  <a:lnTo>
                    <a:pt x="915" y="322"/>
                  </a:lnTo>
                  <a:lnTo>
                    <a:pt x="915" y="332"/>
                  </a:lnTo>
                  <a:lnTo>
                    <a:pt x="913" y="343"/>
                  </a:lnTo>
                  <a:lnTo>
                    <a:pt x="908" y="369"/>
                  </a:lnTo>
                  <a:lnTo>
                    <a:pt x="902" y="394"/>
                  </a:lnTo>
                  <a:lnTo>
                    <a:pt x="894" y="416"/>
                  </a:lnTo>
                  <a:lnTo>
                    <a:pt x="886" y="439"/>
                  </a:lnTo>
                  <a:lnTo>
                    <a:pt x="898" y="427"/>
                  </a:lnTo>
                  <a:lnTo>
                    <a:pt x="908" y="412"/>
                  </a:lnTo>
                  <a:lnTo>
                    <a:pt x="921" y="396"/>
                  </a:lnTo>
                  <a:lnTo>
                    <a:pt x="929" y="380"/>
                  </a:lnTo>
                  <a:lnTo>
                    <a:pt x="939" y="361"/>
                  </a:lnTo>
                  <a:lnTo>
                    <a:pt x="945" y="341"/>
                  </a:lnTo>
                  <a:lnTo>
                    <a:pt x="952" y="320"/>
                  </a:lnTo>
                  <a:lnTo>
                    <a:pt x="958" y="298"/>
                  </a:lnTo>
                  <a:lnTo>
                    <a:pt x="976" y="296"/>
                  </a:lnTo>
                  <a:lnTo>
                    <a:pt x="993" y="293"/>
                  </a:lnTo>
                  <a:lnTo>
                    <a:pt x="1009" y="291"/>
                  </a:lnTo>
                  <a:lnTo>
                    <a:pt x="1027" y="291"/>
                  </a:lnTo>
                  <a:lnTo>
                    <a:pt x="1044" y="289"/>
                  </a:lnTo>
                  <a:lnTo>
                    <a:pt x="1060" y="289"/>
                  </a:lnTo>
                  <a:lnTo>
                    <a:pt x="1075" y="289"/>
                  </a:lnTo>
                  <a:lnTo>
                    <a:pt x="1091" y="289"/>
                  </a:lnTo>
                  <a:lnTo>
                    <a:pt x="1105" y="289"/>
                  </a:lnTo>
                  <a:lnTo>
                    <a:pt x="1122" y="289"/>
                  </a:lnTo>
                  <a:lnTo>
                    <a:pt x="1136" y="289"/>
                  </a:lnTo>
                  <a:lnTo>
                    <a:pt x="1150" y="289"/>
                  </a:lnTo>
                  <a:lnTo>
                    <a:pt x="1167" y="289"/>
                  </a:lnTo>
                  <a:lnTo>
                    <a:pt x="1181" y="289"/>
                  </a:lnTo>
                  <a:lnTo>
                    <a:pt x="1196" y="289"/>
                  </a:lnTo>
                  <a:lnTo>
                    <a:pt x="1210" y="289"/>
                  </a:lnTo>
                  <a:lnTo>
                    <a:pt x="1210" y="300"/>
                  </a:lnTo>
                  <a:lnTo>
                    <a:pt x="1210" y="308"/>
                  </a:lnTo>
                  <a:lnTo>
                    <a:pt x="1210" y="318"/>
                  </a:lnTo>
                  <a:lnTo>
                    <a:pt x="1208" y="328"/>
                  </a:lnTo>
                  <a:lnTo>
                    <a:pt x="1204" y="355"/>
                  </a:lnTo>
                  <a:lnTo>
                    <a:pt x="1200" y="380"/>
                  </a:lnTo>
                  <a:lnTo>
                    <a:pt x="1191" y="402"/>
                  </a:lnTo>
                  <a:lnTo>
                    <a:pt x="1183" y="425"/>
                  </a:lnTo>
                  <a:lnTo>
                    <a:pt x="1196" y="412"/>
                  </a:lnTo>
                  <a:lnTo>
                    <a:pt x="1206" y="398"/>
                  </a:lnTo>
                  <a:lnTo>
                    <a:pt x="1216" y="384"/>
                  </a:lnTo>
                  <a:lnTo>
                    <a:pt x="1226" y="367"/>
                  </a:lnTo>
                  <a:lnTo>
                    <a:pt x="1234" y="349"/>
                  </a:lnTo>
                  <a:lnTo>
                    <a:pt x="1241" y="330"/>
                  </a:lnTo>
                  <a:lnTo>
                    <a:pt x="1247" y="310"/>
                  </a:lnTo>
                  <a:lnTo>
                    <a:pt x="1253" y="289"/>
                  </a:lnTo>
                  <a:lnTo>
                    <a:pt x="1284" y="289"/>
                  </a:lnTo>
                  <a:lnTo>
                    <a:pt x="1314" y="289"/>
                  </a:lnTo>
                  <a:lnTo>
                    <a:pt x="1343" y="289"/>
                  </a:lnTo>
                  <a:lnTo>
                    <a:pt x="1372" y="289"/>
                  </a:lnTo>
                  <a:lnTo>
                    <a:pt x="1401" y="289"/>
                  </a:lnTo>
                  <a:lnTo>
                    <a:pt x="1429" y="289"/>
                  </a:lnTo>
                  <a:lnTo>
                    <a:pt x="1456" y="289"/>
                  </a:lnTo>
                  <a:lnTo>
                    <a:pt x="1483" y="289"/>
                  </a:lnTo>
                  <a:lnTo>
                    <a:pt x="1480" y="300"/>
                  </a:lnTo>
                  <a:lnTo>
                    <a:pt x="1478" y="310"/>
                  </a:lnTo>
                  <a:lnTo>
                    <a:pt x="1476" y="320"/>
                  </a:lnTo>
                  <a:lnTo>
                    <a:pt x="1474" y="330"/>
                  </a:lnTo>
                  <a:lnTo>
                    <a:pt x="1466" y="355"/>
                  </a:lnTo>
                  <a:lnTo>
                    <a:pt x="1456" y="380"/>
                  </a:lnTo>
                  <a:lnTo>
                    <a:pt x="1446" y="402"/>
                  </a:lnTo>
                  <a:lnTo>
                    <a:pt x="1433" y="423"/>
                  </a:lnTo>
                  <a:lnTo>
                    <a:pt x="1448" y="410"/>
                  </a:lnTo>
                  <a:lnTo>
                    <a:pt x="1462" y="398"/>
                  </a:lnTo>
                  <a:lnTo>
                    <a:pt x="1474" y="384"/>
                  </a:lnTo>
                  <a:lnTo>
                    <a:pt x="1487" y="367"/>
                  </a:lnTo>
                  <a:lnTo>
                    <a:pt x="1497" y="351"/>
                  </a:lnTo>
                  <a:lnTo>
                    <a:pt x="1507" y="330"/>
                  </a:lnTo>
                  <a:lnTo>
                    <a:pt x="1517" y="312"/>
                  </a:lnTo>
                  <a:lnTo>
                    <a:pt x="1526" y="289"/>
                  </a:lnTo>
                  <a:lnTo>
                    <a:pt x="1567" y="289"/>
                  </a:lnTo>
                  <a:lnTo>
                    <a:pt x="1606" y="289"/>
                  </a:lnTo>
                  <a:lnTo>
                    <a:pt x="1642" y="289"/>
                  </a:lnTo>
                  <a:lnTo>
                    <a:pt x="1675" y="289"/>
                  </a:lnTo>
                  <a:lnTo>
                    <a:pt x="1706" y="291"/>
                  </a:lnTo>
                  <a:lnTo>
                    <a:pt x="1733" y="291"/>
                  </a:lnTo>
                  <a:lnTo>
                    <a:pt x="1755" y="291"/>
                  </a:lnTo>
                  <a:lnTo>
                    <a:pt x="1774" y="291"/>
                  </a:lnTo>
                  <a:lnTo>
                    <a:pt x="1772" y="312"/>
                  </a:lnTo>
                  <a:lnTo>
                    <a:pt x="1768" y="334"/>
                  </a:lnTo>
                  <a:lnTo>
                    <a:pt x="1761" y="355"/>
                  </a:lnTo>
                  <a:lnTo>
                    <a:pt x="1753" y="378"/>
                  </a:lnTo>
                  <a:lnTo>
                    <a:pt x="1743" y="402"/>
                  </a:lnTo>
                  <a:lnTo>
                    <a:pt x="1731" y="425"/>
                  </a:lnTo>
                  <a:lnTo>
                    <a:pt x="1718" y="445"/>
                  </a:lnTo>
                  <a:lnTo>
                    <a:pt x="1704" y="466"/>
                  </a:lnTo>
                  <a:lnTo>
                    <a:pt x="1722" y="453"/>
                  </a:lnTo>
                  <a:lnTo>
                    <a:pt x="1739" y="441"/>
                  </a:lnTo>
                  <a:lnTo>
                    <a:pt x="1755" y="425"/>
                  </a:lnTo>
                  <a:lnTo>
                    <a:pt x="1770" y="406"/>
                  </a:lnTo>
                  <a:lnTo>
                    <a:pt x="1784" y="386"/>
                  </a:lnTo>
                  <a:lnTo>
                    <a:pt x="1798" y="363"/>
                  </a:lnTo>
                  <a:lnTo>
                    <a:pt x="1811" y="341"/>
                  </a:lnTo>
                  <a:lnTo>
                    <a:pt x="1821" y="316"/>
                  </a:lnTo>
                  <a:lnTo>
                    <a:pt x="1835" y="271"/>
                  </a:lnTo>
                  <a:lnTo>
                    <a:pt x="1841" y="228"/>
                  </a:lnTo>
                  <a:lnTo>
                    <a:pt x="1843" y="187"/>
                  </a:lnTo>
                  <a:lnTo>
                    <a:pt x="1841" y="150"/>
                  </a:lnTo>
                  <a:lnTo>
                    <a:pt x="1831" y="115"/>
                  </a:lnTo>
                  <a:lnTo>
                    <a:pt x="1817" y="86"/>
                  </a:lnTo>
                  <a:lnTo>
                    <a:pt x="1798" y="66"/>
                  </a:lnTo>
                  <a:lnTo>
                    <a:pt x="1774" y="52"/>
                  </a:lnTo>
                  <a:lnTo>
                    <a:pt x="1753" y="45"/>
                  </a:lnTo>
                  <a:lnTo>
                    <a:pt x="1733" y="45"/>
                  </a:lnTo>
                  <a:lnTo>
                    <a:pt x="1712" y="50"/>
                  </a:lnTo>
                  <a:lnTo>
                    <a:pt x="1690" y="58"/>
                  </a:lnTo>
                  <a:lnTo>
                    <a:pt x="1669" y="70"/>
                  </a:lnTo>
                  <a:lnTo>
                    <a:pt x="1649" y="86"/>
                  </a:lnTo>
                  <a:lnTo>
                    <a:pt x="1628" y="105"/>
                  </a:lnTo>
                  <a:lnTo>
                    <a:pt x="1610" y="127"/>
                  </a:lnTo>
                  <a:lnTo>
                    <a:pt x="1622" y="121"/>
                  </a:lnTo>
                  <a:lnTo>
                    <a:pt x="1634" y="115"/>
                  </a:lnTo>
                  <a:lnTo>
                    <a:pt x="1645" y="113"/>
                  </a:lnTo>
                  <a:lnTo>
                    <a:pt x="1657" y="109"/>
                  </a:lnTo>
                  <a:lnTo>
                    <a:pt x="1669" y="109"/>
                  </a:lnTo>
                  <a:lnTo>
                    <a:pt x="1681" y="109"/>
                  </a:lnTo>
                  <a:lnTo>
                    <a:pt x="1694" y="109"/>
                  </a:lnTo>
                  <a:lnTo>
                    <a:pt x="1704" y="113"/>
                  </a:lnTo>
                  <a:lnTo>
                    <a:pt x="1722" y="123"/>
                  </a:lnTo>
                  <a:lnTo>
                    <a:pt x="1739" y="138"/>
                  </a:lnTo>
                  <a:lnTo>
                    <a:pt x="1751" y="154"/>
                  </a:lnTo>
                  <a:lnTo>
                    <a:pt x="1761" y="177"/>
                  </a:lnTo>
                  <a:lnTo>
                    <a:pt x="1770" y="199"/>
                  </a:lnTo>
                  <a:lnTo>
                    <a:pt x="1774" y="226"/>
                  </a:lnTo>
                  <a:lnTo>
                    <a:pt x="1776" y="255"/>
                  </a:lnTo>
                  <a:lnTo>
                    <a:pt x="1776" y="283"/>
                  </a:lnTo>
                  <a:lnTo>
                    <a:pt x="1757" y="279"/>
                  </a:lnTo>
                  <a:lnTo>
                    <a:pt x="1735" y="275"/>
                  </a:lnTo>
                  <a:lnTo>
                    <a:pt x="1708" y="271"/>
                  </a:lnTo>
                  <a:lnTo>
                    <a:pt x="1679" y="267"/>
                  </a:lnTo>
                  <a:lnTo>
                    <a:pt x="1649" y="263"/>
                  </a:lnTo>
                  <a:lnTo>
                    <a:pt x="1614" y="257"/>
                  </a:lnTo>
                  <a:lnTo>
                    <a:pt x="1579" y="252"/>
                  </a:lnTo>
                  <a:lnTo>
                    <a:pt x="1540" y="246"/>
                  </a:lnTo>
                  <a:lnTo>
                    <a:pt x="1546" y="203"/>
                  </a:lnTo>
                  <a:lnTo>
                    <a:pt x="1548" y="162"/>
                  </a:lnTo>
                  <a:lnTo>
                    <a:pt x="1546" y="123"/>
                  </a:lnTo>
                  <a:lnTo>
                    <a:pt x="1538" y="88"/>
                  </a:lnTo>
                  <a:lnTo>
                    <a:pt x="1524" y="58"/>
                  </a:lnTo>
                  <a:lnTo>
                    <a:pt x="1507" y="33"/>
                  </a:lnTo>
                  <a:lnTo>
                    <a:pt x="1485" y="15"/>
                  </a:lnTo>
                  <a:lnTo>
                    <a:pt x="1460" y="2"/>
                  </a:lnTo>
                  <a:lnTo>
                    <a:pt x="1439" y="0"/>
                  </a:lnTo>
                  <a:lnTo>
                    <a:pt x="1419" y="0"/>
                  </a:lnTo>
                  <a:lnTo>
                    <a:pt x="1398" y="6"/>
                  </a:lnTo>
                  <a:lnTo>
                    <a:pt x="1378" y="17"/>
                  </a:lnTo>
                  <a:lnTo>
                    <a:pt x="1357" y="31"/>
                  </a:lnTo>
                  <a:lnTo>
                    <a:pt x="1339" y="50"/>
                  </a:lnTo>
                  <a:lnTo>
                    <a:pt x="1321" y="70"/>
                  </a:lnTo>
                  <a:lnTo>
                    <a:pt x="1304" y="95"/>
                  </a:lnTo>
                  <a:lnTo>
                    <a:pt x="1316" y="86"/>
                  </a:lnTo>
                  <a:lnTo>
                    <a:pt x="1327" y="80"/>
                  </a:lnTo>
                  <a:lnTo>
                    <a:pt x="1339" y="76"/>
                  </a:lnTo>
                  <a:lnTo>
                    <a:pt x="1351" y="72"/>
                  </a:lnTo>
                  <a:lnTo>
                    <a:pt x="1364" y="70"/>
                  </a:lnTo>
                  <a:lnTo>
                    <a:pt x="1376" y="70"/>
                  </a:lnTo>
                  <a:lnTo>
                    <a:pt x="1386" y="70"/>
                  </a:lnTo>
                  <a:lnTo>
                    <a:pt x="1398" y="72"/>
                  </a:lnTo>
                  <a:lnTo>
                    <a:pt x="1419" y="80"/>
                  </a:lnTo>
                  <a:lnTo>
                    <a:pt x="1435" y="93"/>
                  </a:lnTo>
                  <a:lnTo>
                    <a:pt x="1450" y="111"/>
                  </a:lnTo>
                  <a:lnTo>
                    <a:pt x="1464" y="132"/>
                  </a:lnTo>
                  <a:lnTo>
                    <a:pt x="1474" y="154"/>
                  </a:lnTo>
                  <a:lnTo>
                    <a:pt x="1480" y="181"/>
                  </a:lnTo>
                  <a:lnTo>
                    <a:pt x="1485" y="209"/>
                  </a:lnTo>
                  <a:lnTo>
                    <a:pt x="1487" y="240"/>
                  </a:lnTo>
                  <a:lnTo>
                    <a:pt x="1460" y="236"/>
                  </a:lnTo>
                  <a:lnTo>
                    <a:pt x="1433" y="232"/>
                  </a:lnTo>
                  <a:lnTo>
                    <a:pt x="1405" y="230"/>
                  </a:lnTo>
                  <a:lnTo>
                    <a:pt x="1378" y="226"/>
                  </a:lnTo>
                  <a:lnTo>
                    <a:pt x="1349" y="224"/>
                  </a:lnTo>
                  <a:lnTo>
                    <a:pt x="1319" y="220"/>
                  </a:lnTo>
                  <a:lnTo>
                    <a:pt x="1290" y="218"/>
                  </a:lnTo>
                  <a:lnTo>
                    <a:pt x="1261" y="216"/>
                  </a:lnTo>
                  <a:lnTo>
                    <a:pt x="1259" y="175"/>
                  </a:lnTo>
                  <a:lnTo>
                    <a:pt x="1253" y="138"/>
                  </a:lnTo>
                  <a:lnTo>
                    <a:pt x="1243" y="103"/>
                  </a:lnTo>
                  <a:lnTo>
                    <a:pt x="1230" y="72"/>
                  </a:lnTo>
                  <a:lnTo>
                    <a:pt x="1212" y="47"/>
                  </a:lnTo>
                  <a:lnTo>
                    <a:pt x="1191" y="27"/>
                  </a:lnTo>
                  <a:lnTo>
                    <a:pt x="1169" y="13"/>
                  </a:lnTo>
                  <a:lnTo>
                    <a:pt x="1144" y="6"/>
                  </a:lnTo>
                  <a:lnTo>
                    <a:pt x="1124" y="6"/>
                  </a:lnTo>
                  <a:lnTo>
                    <a:pt x="1103" y="13"/>
                  </a:lnTo>
                  <a:lnTo>
                    <a:pt x="1085" y="21"/>
                  </a:lnTo>
                  <a:lnTo>
                    <a:pt x="1066" y="35"/>
                  </a:lnTo>
                  <a:lnTo>
                    <a:pt x="1048" y="52"/>
                  </a:lnTo>
                  <a:lnTo>
                    <a:pt x="1031" y="72"/>
                  </a:lnTo>
                  <a:lnTo>
                    <a:pt x="1017" y="97"/>
                  </a:lnTo>
                  <a:lnTo>
                    <a:pt x="1005" y="123"/>
                  </a:lnTo>
                  <a:lnTo>
                    <a:pt x="1015" y="113"/>
                  </a:lnTo>
                  <a:lnTo>
                    <a:pt x="1025" y="105"/>
                  </a:lnTo>
                  <a:lnTo>
                    <a:pt x="1036" y="99"/>
                  </a:lnTo>
                  <a:lnTo>
                    <a:pt x="1046" y="93"/>
                  </a:lnTo>
                  <a:lnTo>
                    <a:pt x="1058" y="88"/>
                  </a:lnTo>
                  <a:lnTo>
                    <a:pt x="1070" y="86"/>
                  </a:lnTo>
                  <a:lnTo>
                    <a:pt x="1081" y="86"/>
                  </a:lnTo>
                  <a:lnTo>
                    <a:pt x="1093" y="86"/>
                  </a:lnTo>
                  <a:lnTo>
                    <a:pt x="1111" y="91"/>
                  </a:lnTo>
                  <a:lnTo>
                    <a:pt x="1130" y="99"/>
                  </a:lnTo>
                  <a:lnTo>
                    <a:pt x="1144" y="109"/>
                  </a:lnTo>
                  <a:lnTo>
                    <a:pt x="1161" y="123"/>
                  </a:lnTo>
                  <a:lnTo>
                    <a:pt x="1173" y="142"/>
                  </a:lnTo>
                  <a:lnTo>
                    <a:pt x="1183" y="162"/>
                  </a:lnTo>
                  <a:lnTo>
                    <a:pt x="1193" y="187"/>
                  </a:lnTo>
                  <a:lnTo>
                    <a:pt x="1202" y="211"/>
                  </a:lnTo>
                  <a:lnTo>
                    <a:pt x="1173" y="209"/>
                  </a:lnTo>
                  <a:lnTo>
                    <a:pt x="1144" y="207"/>
                  </a:lnTo>
                  <a:lnTo>
                    <a:pt x="1113" y="205"/>
                  </a:lnTo>
                  <a:lnTo>
                    <a:pt x="1085" y="203"/>
                  </a:lnTo>
                  <a:lnTo>
                    <a:pt x="1056" y="203"/>
                  </a:lnTo>
                  <a:lnTo>
                    <a:pt x="1027" y="201"/>
                  </a:lnTo>
                  <a:lnTo>
                    <a:pt x="999" y="201"/>
                  </a:lnTo>
                  <a:lnTo>
                    <a:pt x="970" y="201"/>
                  </a:lnTo>
                  <a:lnTo>
                    <a:pt x="968" y="201"/>
                  </a:lnTo>
                  <a:lnTo>
                    <a:pt x="966" y="201"/>
                  </a:lnTo>
                  <a:lnTo>
                    <a:pt x="962" y="166"/>
                  </a:lnTo>
                  <a:lnTo>
                    <a:pt x="956" y="134"/>
                  </a:lnTo>
                  <a:lnTo>
                    <a:pt x="945" y="105"/>
                  </a:lnTo>
                  <a:lnTo>
                    <a:pt x="931" y="78"/>
                  </a:lnTo>
                  <a:lnTo>
                    <a:pt x="915" y="56"/>
                  </a:lnTo>
                  <a:lnTo>
                    <a:pt x="896" y="39"/>
                  </a:lnTo>
                  <a:lnTo>
                    <a:pt x="876" y="27"/>
                  </a:lnTo>
                  <a:lnTo>
                    <a:pt x="853" y="21"/>
                  </a:lnTo>
                  <a:lnTo>
                    <a:pt x="833" y="21"/>
                  </a:lnTo>
                  <a:lnTo>
                    <a:pt x="812" y="25"/>
                  </a:lnTo>
                  <a:lnTo>
                    <a:pt x="794" y="35"/>
                  </a:lnTo>
                  <a:lnTo>
                    <a:pt x="773" y="47"/>
                  </a:lnTo>
                  <a:lnTo>
                    <a:pt x="757" y="64"/>
                  </a:lnTo>
                  <a:lnTo>
                    <a:pt x="740" y="84"/>
                  </a:lnTo>
                  <a:lnTo>
                    <a:pt x="724" y="107"/>
                  </a:lnTo>
                  <a:lnTo>
                    <a:pt x="712" y="134"/>
                  </a:lnTo>
                  <a:lnTo>
                    <a:pt x="722" y="125"/>
                  </a:lnTo>
                  <a:lnTo>
                    <a:pt x="732" y="117"/>
                  </a:lnTo>
                  <a:lnTo>
                    <a:pt x="744" y="111"/>
                  </a:lnTo>
                  <a:lnTo>
                    <a:pt x="755" y="105"/>
                  </a:lnTo>
                  <a:lnTo>
                    <a:pt x="767" y="101"/>
                  </a:lnTo>
                  <a:lnTo>
                    <a:pt x="779" y="99"/>
                  </a:lnTo>
                  <a:lnTo>
                    <a:pt x="790" y="99"/>
                  </a:lnTo>
                  <a:lnTo>
                    <a:pt x="802" y="99"/>
                  </a:lnTo>
                  <a:lnTo>
                    <a:pt x="818" y="103"/>
                  </a:lnTo>
                  <a:lnTo>
                    <a:pt x="835" y="109"/>
                  </a:lnTo>
                  <a:lnTo>
                    <a:pt x="849" y="119"/>
                  </a:lnTo>
                  <a:lnTo>
                    <a:pt x="861" y="132"/>
                  </a:lnTo>
                  <a:lnTo>
                    <a:pt x="874" y="146"/>
                  </a:lnTo>
                  <a:lnTo>
                    <a:pt x="886" y="164"/>
                  </a:lnTo>
                  <a:lnTo>
                    <a:pt x="894" y="183"/>
                  </a:lnTo>
                  <a:lnTo>
                    <a:pt x="902" y="203"/>
                  </a:lnTo>
                  <a:lnTo>
                    <a:pt x="874" y="205"/>
                  </a:lnTo>
                  <a:lnTo>
                    <a:pt x="847" y="207"/>
                  </a:lnTo>
                  <a:lnTo>
                    <a:pt x="818" y="211"/>
                  </a:lnTo>
                  <a:lnTo>
                    <a:pt x="790" y="216"/>
                  </a:lnTo>
                  <a:lnTo>
                    <a:pt x="761" y="220"/>
                  </a:lnTo>
                  <a:lnTo>
                    <a:pt x="730" y="224"/>
                  </a:lnTo>
                  <a:lnTo>
                    <a:pt x="701" y="230"/>
                  </a:lnTo>
                  <a:lnTo>
                    <a:pt x="673" y="236"/>
                  </a:lnTo>
                  <a:lnTo>
                    <a:pt x="664" y="203"/>
                  </a:lnTo>
                  <a:lnTo>
                    <a:pt x="652" y="173"/>
                  </a:lnTo>
                  <a:lnTo>
                    <a:pt x="640" y="146"/>
                  </a:lnTo>
                  <a:lnTo>
                    <a:pt x="623" y="121"/>
                  </a:lnTo>
                  <a:lnTo>
                    <a:pt x="605" y="103"/>
                  </a:lnTo>
                  <a:lnTo>
                    <a:pt x="585" y="88"/>
                  </a:lnTo>
                  <a:lnTo>
                    <a:pt x="562" y="80"/>
                  </a:lnTo>
                  <a:lnTo>
                    <a:pt x="539" y="76"/>
                  </a:lnTo>
                  <a:lnTo>
                    <a:pt x="519" y="78"/>
                  </a:lnTo>
                  <a:lnTo>
                    <a:pt x="500" y="86"/>
                  </a:lnTo>
                  <a:lnTo>
                    <a:pt x="482" y="97"/>
                  </a:lnTo>
                  <a:lnTo>
                    <a:pt x="466" y="113"/>
                  </a:lnTo>
                  <a:lnTo>
                    <a:pt x="449" y="132"/>
                  </a:lnTo>
                  <a:lnTo>
                    <a:pt x="435" y="154"/>
                  </a:lnTo>
                  <a:lnTo>
                    <a:pt x="425" y="179"/>
                  </a:lnTo>
                  <a:lnTo>
                    <a:pt x="414" y="207"/>
                  </a:lnTo>
                  <a:lnTo>
                    <a:pt x="423" y="197"/>
                  </a:lnTo>
                  <a:lnTo>
                    <a:pt x="433" y="187"/>
                  </a:lnTo>
                  <a:lnTo>
                    <a:pt x="443" y="181"/>
                  </a:lnTo>
                  <a:lnTo>
                    <a:pt x="453" y="173"/>
                  </a:lnTo>
                  <a:lnTo>
                    <a:pt x="464" y="168"/>
                  </a:lnTo>
                  <a:lnTo>
                    <a:pt x="474" y="164"/>
                  </a:lnTo>
                  <a:lnTo>
                    <a:pt x="486" y="160"/>
                  </a:lnTo>
                  <a:lnTo>
                    <a:pt x="498" y="160"/>
                  </a:lnTo>
                  <a:lnTo>
                    <a:pt x="515" y="162"/>
                  </a:lnTo>
                  <a:lnTo>
                    <a:pt x="531" y="166"/>
                  </a:lnTo>
                  <a:lnTo>
                    <a:pt x="546" y="175"/>
                  </a:lnTo>
                  <a:lnTo>
                    <a:pt x="560" y="185"/>
                  </a:lnTo>
                  <a:lnTo>
                    <a:pt x="574" y="197"/>
                  </a:lnTo>
                  <a:lnTo>
                    <a:pt x="587" y="211"/>
                  </a:lnTo>
                  <a:lnTo>
                    <a:pt x="599" y="230"/>
                  </a:lnTo>
                  <a:lnTo>
                    <a:pt x="609" y="248"/>
                  </a:lnTo>
                  <a:lnTo>
                    <a:pt x="582" y="255"/>
                  </a:lnTo>
                  <a:lnTo>
                    <a:pt x="554" y="261"/>
                  </a:lnTo>
                  <a:lnTo>
                    <a:pt x="527" y="269"/>
                  </a:lnTo>
                  <a:lnTo>
                    <a:pt x="500" y="275"/>
                  </a:lnTo>
                  <a:lnTo>
                    <a:pt x="476" y="283"/>
                  </a:lnTo>
                  <a:lnTo>
                    <a:pt x="449" y="291"/>
                  </a:lnTo>
                  <a:lnTo>
                    <a:pt x="423" y="298"/>
                  </a:lnTo>
                  <a:lnTo>
                    <a:pt x="398" y="306"/>
                  </a:lnTo>
                  <a:lnTo>
                    <a:pt x="386" y="279"/>
                  </a:lnTo>
                  <a:lnTo>
                    <a:pt x="371" y="255"/>
                  </a:lnTo>
                  <a:lnTo>
                    <a:pt x="355" y="232"/>
                  </a:lnTo>
                  <a:lnTo>
                    <a:pt x="338" y="214"/>
                  </a:lnTo>
                  <a:lnTo>
                    <a:pt x="318" y="201"/>
                  </a:lnTo>
                  <a:lnTo>
                    <a:pt x="300" y="191"/>
                  </a:lnTo>
                  <a:lnTo>
                    <a:pt x="279" y="185"/>
                  </a:lnTo>
                  <a:lnTo>
                    <a:pt x="259" y="185"/>
                  </a:lnTo>
                  <a:lnTo>
                    <a:pt x="238" y="189"/>
                  </a:lnTo>
                  <a:lnTo>
                    <a:pt x="220" y="197"/>
                  </a:lnTo>
                  <a:lnTo>
                    <a:pt x="203" y="209"/>
                  </a:lnTo>
                  <a:lnTo>
                    <a:pt x="187" y="228"/>
                  </a:lnTo>
                  <a:lnTo>
                    <a:pt x="172" y="248"/>
                  </a:lnTo>
                  <a:lnTo>
                    <a:pt x="160" y="271"/>
                  </a:lnTo>
                  <a:lnTo>
                    <a:pt x="152" y="298"/>
                  </a:lnTo>
                  <a:lnTo>
                    <a:pt x="144" y="326"/>
                  </a:lnTo>
                  <a:lnTo>
                    <a:pt x="152" y="314"/>
                  </a:lnTo>
                  <a:lnTo>
                    <a:pt x="160" y="304"/>
                  </a:lnTo>
                  <a:lnTo>
                    <a:pt x="170" y="296"/>
                  </a:lnTo>
                  <a:lnTo>
                    <a:pt x="181" y="287"/>
                  </a:lnTo>
                  <a:lnTo>
                    <a:pt x="191" y="281"/>
                  </a:lnTo>
                  <a:lnTo>
                    <a:pt x="201" y="277"/>
                  </a:lnTo>
                  <a:lnTo>
                    <a:pt x="211" y="273"/>
                  </a:lnTo>
                  <a:lnTo>
                    <a:pt x="224" y="271"/>
                  </a:lnTo>
                  <a:lnTo>
                    <a:pt x="238" y="271"/>
                  </a:lnTo>
                  <a:lnTo>
                    <a:pt x="252" y="273"/>
                  </a:lnTo>
                  <a:lnTo>
                    <a:pt x="267" y="277"/>
                  </a:lnTo>
                  <a:lnTo>
                    <a:pt x="279" y="283"/>
                  </a:lnTo>
                  <a:lnTo>
                    <a:pt x="291" y="291"/>
                  </a:lnTo>
                  <a:lnTo>
                    <a:pt x="304" y="302"/>
                  </a:lnTo>
                  <a:lnTo>
                    <a:pt x="316" y="314"/>
                  </a:lnTo>
                  <a:lnTo>
                    <a:pt x="328" y="326"/>
                  </a:lnTo>
                  <a:lnTo>
                    <a:pt x="293" y="337"/>
                  </a:lnTo>
                  <a:lnTo>
                    <a:pt x="261" y="349"/>
                  </a:lnTo>
                  <a:lnTo>
                    <a:pt x="228" y="359"/>
                  </a:lnTo>
                  <a:lnTo>
                    <a:pt x="197" y="369"/>
                  </a:lnTo>
                  <a:lnTo>
                    <a:pt x="168" y="380"/>
                  </a:lnTo>
                  <a:lnTo>
                    <a:pt x="142" y="390"/>
                  </a:lnTo>
                  <a:lnTo>
                    <a:pt x="117" y="400"/>
                  </a:lnTo>
                  <a:lnTo>
                    <a:pt x="95" y="408"/>
                  </a:lnTo>
                  <a:lnTo>
                    <a:pt x="72" y="416"/>
                  </a:lnTo>
                  <a:lnTo>
                    <a:pt x="54" y="423"/>
                  </a:lnTo>
                  <a:lnTo>
                    <a:pt x="39" y="429"/>
                  </a:lnTo>
                  <a:lnTo>
                    <a:pt x="25" y="435"/>
                  </a:lnTo>
                  <a:lnTo>
                    <a:pt x="15" y="439"/>
                  </a:lnTo>
                  <a:lnTo>
                    <a:pt x="6" y="443"/>
                  </a:lnTo>
                  <a:lnTo>
                    <a:pt x="2" y="445"/>
                  </a:lnTo>
                  <a:lnTo>
                    <a:pt x="0" y="445"/>
                  </a:lnTo>
                  <a:lnTo>
                    <a:pt x="39" y="501"/>
                  </a:lnTo>
                  <a:lnTo>
                    <a:pt x="56" y="570"/>
                  </a:lnTo>
                  <a:lnTo>
                    <a:pt x="74" y="662"/>
                  </a:lnTo>
                  <a:lnTo>
                    <a:pt x="95" y="767"/>
                  </a:lnTo>
                  <a:lnTo>
                    <a:pt x="115" y="880"/>
                  </a:lnTo>
                  <a:lnTo>
                    <a:pt x="133" y="999"/>
                  </a:lnTo>
                  <a:lnTo>
                    <a:pt x="148" y="1116"/>
                  </a:lnTo>
                  <a:lnTo>
                    <a:pt x="156" y="1226"/>
                  </a:lnTo>
                  <a:lnTo>
                    <a:pt x="158" y="1325"/>
                  </a:lnTo>
                  <a:lnTo>
                    <a:pt x="154" y="1450"/>
                  </a:lnTo>
                  <a:lnTo>
                    <a:pt x="148" y="1595"/>
                  </a:lnTo>
                  <a:lnTo>
                    <a:pt x="142" y="1753"/>
                  </a:lnTo>
                  <a:lnTo>
                    <a:pt x="138" y="1917"/>
                  </a:lnTo>
                  <a:lnTo>
                    <a:pt x="138" y="2077"/>
                  </a:lnTo>
                  <a:lnTo>
                    <a:pt x="144" y="2229"/>
                  </a:lnTo>
                  <a:lnTo>
                    <a:pt x="158" y="2362"/>
                  </a:lnTo>
                  <a:lnTo>
                    <a:pt x="181" y="2471"/>
                  </a:lnTo>
                  <a:lnTo>
                    <a:pt x="207" y="2542"/>
                  </a:lnTo>
                  <a:lnTo>
                    <a:pt x="240" y="2602"/>
                  </a:lnTo>
                  <a:lnTo>
                    <a:pt x="281" y="2653"/>
                  </a:lnTo>
                  <a:lnTo>
                    <a:pt x="322" y="2694"/>
                  </a:lnTo>
                  <a:lnTo>
                    <a:pt x="365" y="2727"/>
                  </a:lnTo>
                  <a:lnTo>
                    <a:pt x="406" y="2753"/>
                  </a:lnTo>
                  <a:lnTo>
                    <a:pt x="441" y="2772"/>
                  </a:lnTo>
                  <a:lnTo>
                    <a:pt x="470" y="2784"/>
                  </a:lnTo>
                  <a:lnTo>
                    <a:pt x="482" y="2794"/>
                  </a:lnTo>
                  <a:lnTo>
                    <a:pt x="484" y="2792"/>
                  </a:lnTo>
                  <a:lnTo>
                    <a:pt x="486" y="2792"/>
                  </a:lnTo>
                  <a:lnTo>
                    <a:pt x="488" y="2792"/>
                  </a:lnTo>
                  <a:lnTo>
                    <a:pt x="490" y="2792"/>
                  </a:lnTo>
                  <a:lnTo>
                    <a:pt x="492" y="2794"/>
                  </a:lnTo>
                  <a:lnTo>
                    <a:pt x="492" y="2792"/>
                  </a:lnTo>
                  <a:lnTo>
                    <a:pt x="490" y="2790"/>
                  </a:lnTo>
                  <a:lnTo>
                    <a:pt x="509" y="2782"/>
                  </a:lnTo>
                  <a:lnTo>
                    <a:pt x="537" y="2768"/>
                  </a:lnTo>
                  <a:lnTo>
                    <a:pt x="576" y="2751"/>
                  </a:lnTo>
                  <a:lnTo>
                    <a:pt x="623" y="2731"/>
                  </a:lnTo>
                  <a:lnTo>
                    <a:pt x="679" y="2708"/>
                  </a:lnTo>
                  <a:lnTo>
                    <a:pt x="740" y="2684"/>
                  </a:lnTo>
                  <a:lnTo>
                    <a:pt x="806" y="2659"/>
                  </a:lnTo>
                  <a:lnTo>
                    <a:pt x="878" y="2633"/>
                  </a:lnTo>
                  <a:lnTo>
                    <a:pt x="952" y="2606"/>
                  </a:lnTo>
                  <a:lnTo>
                    <a:pt x="1029" y="2581"/>
                  </a:lnTo>
                  <a:lnTo>
                    <a:pt x="1107" y="2559"/>
                  </a:lnTo>
                  <a:lnTo>
                    <a:pt x="1187" y="2538"/>
                  </a:lnTo>
                  <a:lnTo>
                    <a:pt x="1265" y="2520"/>
                  </a:lnTo>
                  <a:lnTo>
                    <a:pt x="1341" y="2505"/>
                  </a:lnTo>
                  <a:lnTo>
                    <a:pt x="1415" y="2495"/>
                  </a:lnTo>
                  <a:lnTo>
                    <a:pt x="1485" y="2491"/>
                  </a:lnTo>
                  <a:lnTo>
                    <a:pt x="1556" y="2489"/>
                  </a:lnTo>
                  <a:lnTo>
                    <a:pt x="1630" y="2489"/>
                  </a:lnTo>
                  <a:lnTo>
                    <a:pt x="1702" y="2489"/>
                  </a:lnTo>
                  <a:lnTo>
                    <a:pt x="1774" y="2489"/>
                  </a:lnTo>
                  <a:lnTo>
                    <a:pt x="1843" y="2491"/>
                  </a:lnTo>
                  <a:lnTo>
                    <a:pt x="1911" y="2493"/>
                  </a:lnTo>
                  <a:lnTo>
                    <a:pt x="1975" y="2495"/>
                  </a:lnTo>
                  <a:lnTo>
                    <a:pt x="2036" y="2497"/>
                  </a:lnTo>
                  <a:lnTo>
                    <a:pt x="2091" y="2499"/>
                  </a:lnTo>
                  <a:lnTo>
                    <a:pt x="2141" y="2503"/>
                  </a:lnTo>
                  <a:lnTo>
                    <a:pt x="2186" y="2505"/>
                  </a:lnTo>
                  <a:lnTo>
                    <a:pt x="2225" y="2507"/>
                  </a:lnTo>
                  <a:lnTo>
                    <a:pt x="2255" y="2510"/>
                  </a:lnTo>
                  <a:lnTo>
                    <a:pt x="2278" y="2510"/>
                  </a:lnTo>
                  <a:lnTo>
                    <a:pt x="2292" y="2512"/>
                  </a:lnTo>
                  <a:lnTo>
                    <a:pt x="2296" y="2512"/>
                  </a:lnTo>
                  <a:lnTo>
                    <a:pt x="2290" y="2510"/>
                  </a:lnTo>
                  <a:lnTo>
                    <a:pt x="2272" y="2507"/>
                  </a:lnTo>
                  <a:lnTo>
                    <a:pt x="2243" y="2501"/>
                  </a:lnTo>
                  <a:lnTo>
                    <a:pt x="2204" y="2493"/>
                  </a:lnTo>
                  <a:lnTo>
                    <a:pt x="2157" y="2485"/>
                  </a:lnTo>
                  <a:lnTo>
                    <a:pt x="2102" y="2477"/>
                  </a:lnTo>
                  <a:lnTo>
                    <a:pt x="2040" y="2466"/>
                  </a:lnTo>
                  <a:lnTo>
                    <a:pt x="1973" y="2456"/>
                  </a:lnTo>
                  <a:lnTo>
                    <a:pt x="1901" y="2446"/>
                  </a:lnTo>
                  <a:lnTo>
                    <a:pt x="1825" y="2436"/>
                  </a:lnTo>
                  <a:lnTo>
                    <a:pt x="1747" y="2428"/>
                  </a:lnTo>
                  <a:lnTo>
                    <a:pt x="1669" y="2419"/>
                  </a:lnTo>
                  <a:lnTo>
                    <a:pt x="1589" y="2413"/>
                  </a:lnTo>
                  <a:lnTo>
                    <a:pt x="1511" y="2409"/>
                  </a:lnTo>
                  <a:lnTo>
                    <a:pt x="1433" y="2407"/>
                  </a:lnTo>
                  <a:lnTo>
                    <a:pt x="1360" y="2407"/>
                  </a:lnTo>
                  <a:close/>
                </a:path>
              </a:pathLst>
            </a:custGeom>
            <a:solidFill>
              <a:srgbClr val="000000"/>
            </a:solidFill>
            <a:ln w="9525">
              <a:noFill/>
              <a:round/>
              <a:headEnd/>
              <a:tailEnd/>
            </a:ln>
          </p:spPr>
          <p:txBody>
            <a:bodyPr>
              <a:prstTxWarp prst="textNoShape">
                <a:avLst/>
              </a:prstTxWarp>
            </a:bodyPr>
            <a:lstStyle/>
            <a:p>
              <a:endParaRPr lang="en-US"/>
            </a:p>
          </p:txBody>
        </p:sp>
        <p:sp>
          <p:nvSpPr>
            <p:cNvPr id="46091" name="Freeform 7"/>
            <p:cNvSpPr>
              <a:spLocks/>
            </p:cNvSpPr>
            <p:nvPr/>
          </p:nvSpPr>
          <p:spPr bwMode="auto">
            <a:xfrm>
              <a:off x="1680" y="1689"/>
              <a:ext cx="1396" cy="281"/>
            </a:xfrm>
            <a:custGeom>
              <a:avLst/>
              <a:gdLst>
                <a:gd name="T0" fmla="*/ 43 w 1396"/>
                <a:gd name="T1" fmla="*/ 281 h 281"/>
                <a:gd name="T2" fmla="*/ 55 w 1396"/>
                <a:gd name="T3" fmla="*/ 275 h 281"/>
                <a:gd name="T4" fmla="*/ 90 w 1396"/>
                <a:gd name="T5" fmla="*/ 263 h 281"/>
                <a:gd name="T6" fmla="*/ 147 w 1396"/>
                <a:gd name="T7" fmla="*/ 240 h 281"/>
                <a:gd name="T8" fmla="*/ 219 w 1396"/>
                <a:gd name="T9" fmla="*/ 216 h 281"/>
                <a:gd name="T10" fmla="*/ 307 w 1396"/>
                <a:gd name="T11" fmla="*/ 189 h 281"/>
                <a:gd name="T12" fmla="*/ 406 w 1396"/>
                <a:gd name="T13" fmla="*/ 160 h 281"/>
                <a:gd name="T14" fmla="*/ 514 w 1396"/>
                <a:gd name="T15" fmla="*/ 136 h 281"/>
                <a:gd name="T16" fmla="*/ 627 w 1396"/>
                <a:gd name="T17" fmla="*/ 115 h 281"/>
                <a:gd name="T18" fmla="*/ 748 w 1396"/>
                <a:gd name="T19" fmla="*/ 97 h 281"/>
                <a:gd name="T20" fmla="*/ 877 w 1396"/>
                <a:gd name="T21" fmla="*/ 78 h 281"/>
                <a:gd name="T22" fmla="*/ 1006 w 1396"/>
                <a:gd name="T23" fmla="*/ 62 h 281"/>
                <a:gd name="T24" fmla="*/ 1127 w 1396"/>
                <a:gd name="T25" fmla="*/ 46 h 281"/>
                <a:gd name="T26" fmla="*/ 1234 w 1396"/>
                <a:gd name="T27" fmla="*/ 33 h 281"/>
                <a:gd name="T28" fmla="*/ 1320 w 1396"/>
                <a:gd name="T29" fmla="*/ 23 h 281"/>
                <a:gd name="T30" fmla="*/ 1375 w 1396"/>
                <a:gd name="T31" fmla="*/ 15 h 281"/>
                <a:gd name="T32" fmla="*/ 1396 w 1396"/>
                <a:gd name="T33" fmla="*/ 13 h 281"/>
                <a:gd name="T34" fmla="*/ 1369 w 1396"/>
                <a:gd name="T35" fmla="*/ 13 h 281"/>
                <a:gd name="T36" fmla="*/ 1300 w 1396"/>
                <a:gd name="T37" fmla="*/ 9 h 281"/>
                <a:gd name="T38" fmla="*/ 1199 w 1396"/>
                <a:gd name="T39" fmla="*/ 7 h 281"/>
                <a:gd name="T40" fmla="*/ 1076 w 1396"/>
                <a:gd name="T41" fmla="*/ 5 h 281"/>
                <a:gd name="T42" fmla="*/ 947 w 1396"/>
                <a:gd name="T43" fmla="*/ 2 h 281"/>
                <a:gd name="T44" fmla="*/ 820 w 1396"/>
                <a:gd name="T45" fmla="*/ 2 h 281"/>
                <a:gd name="T46" fmla="*/ 711 w 1396"/>
                <a:gd name="T47" fmla="*/ 5 h 281"/>
                <a:gd name="T48" fmla="*/ 627 w 1396"/>
                <a:gd name="T49" fmla="*/ 9 h 281"/>
                <a:gd name="T50" fmla="*/ 549 w 1396"/>
                <a:gd name="T51" fmla="*/ 21 h 281"/>
                <a:gd name="T52" fmla="*/ 455 w 1396"/>
                <a:gd name="T53" fmla="*/ 39 h 281"/>
                <a:gd name="T54" fmla="*/ 352 w 1396"/>
                <a:gd name="T55" fmla="*/ 64 h 281"/>
                <a:gd name="T56" fmla="*/ 248 w 1396"/>
                <a:gd name="T57" fmla="*/ 89 h 281"/>
                <a:gd name="T58" fmla="*/ 151 w 1396"/>
                <a:gd name="T59" fmla="*/ 115 h 281"/>
                <a:gd name="T60" fmla="*/ 74 w 1396"/>
                <a:gd name="T61" fmla="*/ 136 h 281"/>
                <a:gd name="T62" fmla="*/ 20 w 1396"/>
                <a:gd name="T63" fmla="*/ 150 h 281"/>
                <a:gd name="T64" fmla="*/ 0 w 1396"/>
                <a:gd name="T65" fmla="*/ 156 h 2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6"/>
                <a:gd name="T100" fmla="*/ 0 h 281"/>
                <a:gd name="T101" fmla="*/ 1396 w 1396"/>
                <a:gd name="T102" fmla="*/ 281 h 2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6" h="281">
                  <a:moveTo>
                    <a:pt x="0" y="156"/>
                  </a:moveTo>
                  <a:lnTo>
                    <a:pt x="43" y="281"/>
                  </a:lnTo>
                  <a:lnTo>
                    <a:pt x="47" y="279"/>
                  </a:lnTo>
                  <a:lnTo>
                    <a:pt x="55" y="275"/>
                  </a:lnTo>
                  <a:lnTo>
                    <a:pt x="69" y="269"/>
                  </a:lnTo>
                  <a:lnTo>
                    <a:pt x="90" y="263"/>
                  </a:lnTo>
                  <a:lnTo>
                    <a:pt x="117" y="253"/>
                  </a:lnTo>
                  <a:lnTo>
                    <a:pt x="147" y="240"/>
                  </a:lnTo>
                  <a:lnTo>
                    <a:pt x="180" y="228"/>
                  </a:lnTo>
                  <a:lnTo>
                    <a:pt x="219" y="216"/>
                  </a:lnTo>
                  <a:lnTo>
                    <a:pt x="262" y="201"/>
                  </a:lnTo>
                  <a:lnTo>
                    <a:pt x="307" y="189"/>
                  </a:lnTo>
                  <a:lnTo>
                    <a:pt x="354" y="175"/>
                  </a:lnTo>
                  <a:lnTo>
                    <a:pt x="406" y="160"/>
                  </a:lnTo>
                  <a:lnTo>
                    <a:pt x="459" y="148"/>
                  </a:lnTo>
                  <a:lnTo>
                    <a:pt x="514" y="136"/>
                  </a:lnTo>
                  <a:lnTo>
                    <a:pt x="570" y="125"/>
                  </a:lnTo>
                  <a:lnTo>
                    <a:pt x="627" y="115"/>
                  </a:lnTo>
                  <a:lnTo>
                    <a:pt x="687" y="107"/>
                  </a:lnTo>
                  <a:lnTo>
                    <a:pt x="748" y="97"/>
                  </a:lnTo>
                  <a:lnTo>
                    <a:pt x="812" y="89"/>
                  </a:lnTo>
                  <a:lnTo>
                    <a:pt x="877" y="78"/>
                  </a:lnTo>
                  <a:lnTo>
                    <a:pt x="941" y="70"/>
                  </a:lnTo>
                  <a:lnTo>
                    <a:pt x="1006" y="62"/>
                  </a:lnTo>
                  <a:lnTo>
                    <a:pt x="1068" y="54"/>
                  </a:lnTo>
                  <a:lnTo>
                    <a:pt x="1127" y="46"/>
                  </a:lnTo>
                  <a:lnTo>
                    <a:pt x="1183" y="39"/>
                  </a:lnTo>
                  <a:lnTo>
                    <a:pt x="1234" y="33"/>
                  </a:lnTo>
                  <a:lnTo>
                    <a:pt x="1279" y="27"/>
                  </a:lnTo>
                  <a:lnTo>
                    <a:pt x="1320" y="23"/>
                  </a:lnTo>
                  <a:lnTo>
                    <a:pt x="1351" y="19"/>
                  </a:lnTo>
                  <a:lnTo>
                    <a:pt x="1375" y="15"/>
                  </a:lnTo>
                  <a:lnTo>
                    <a:pt x="1390" y="13"/>
                  </a:lnTo>
                  <a:lnTo>
                    <a:pt x="1396" y="13"/>
                  </a:lnTo>
                  <a:lnTo>
                    <a:pt x="1390" y="13"/>
                  </a:lnTo>
                  <a:lnTo>
                    <a:pt x="1369" y="13"/>
                  </a:lnTo>
                  <a:lnTo>
                    <a:pt x="1341" y="11"/>
                  </a:lnTo>
                  <a:lnTo>
                    <a:pt x="1300" y="9"/>
                  </a:lnTo>
                  <a:lnTo>
                    <a:pt x="1252" y="9"/>
                  </a:lnTo>
                  <a:lnTo>
                    <a:pt x="1199" y="7"/>
                  </a:lnTo>
                  <a:lnTo>
                    <a:pt x="1140" y="5"/>
                  </a:lnTo>
                  <a:lnTo>
                    <a:pt x="1076" y="5"/>
                  </a:lnTo>
                  <a:lnTo>
                    <a:pt x="1013" y="2"/>
                  </a:lnTo>
                  <a:lnTo>
                    <a:pt x="947" y="2"/>
                  </a:lnTo>
                  <a:lnTo>
                    <a:pt x="883" y="0"/>
                  </a:lnTo>
                  <a:lnTo>
                    <a:pt x="820" y="2"/>
                  </a:lnTo>
                  <a:lnTo>
                    <a:pt x="762" y="2"/>
                  </a:lnTo>
                  <a:lnTo>
                    <a:pt x="711" y="5"/>
                  </a:lnTo>
                  <a:lnTo>
                    <a:pt x="664" y="7"/>
                  </a:lnTo>
                  <a:lnTo>
                    <a:pt x="627" y="9"/>
                  </a:lnTo>
                  <a:lnTo>
                    <a:pt x="592" y="13"/>
                  </a:lnTo>
                  <a:lnTo>
                    <a:pt x="549" y="21"/>
                  </a:lnTo>
                  <a:lnTo>
                    <a:pt x="504" y="29"/>
                  </a:lnTo>
                  <a:lnTo>
                    <a:pt x="455" y="39"/>
                  </a:lnTo>
                  <a:lnTo>
                    <a:pt x="404" y="52"/>
                  </a:lnTo>
                  <a:lnTo>
                    <a:pt x="352" y="64"/>
                  </a:lnTo>
                  <a:lnTo>
                    <a:pt x="299" y="76"/>
                  </a:lnTo>
                  <a:lnTo>
                    <a:pt x="248" y="89"/>
                  </a:lnTo>
                  <a:lnTo>
                    <a:pt x="199" y="103"/>
                  </a:lnTo>
                  <a:lnTo>
                    <a:pt x="151" y="115"/>
                  </a:lnTo>
                  <a:lnTo>
                    <a:pt x="110" y="125"/>
                  </a:lnTo>
                  <a:lnTo>
                    <a:pt x="74" y="136"/>
                  </a:lnTo>
                  <a:lnTo>
                    <a:pt x="43" y="144"/>
                  </a:lnTo>
                  <a:lnTo>
                    <a:pt x="20" y="150"/>
                  </a:lnTo>
                  <a:lnTo>
                    <a:pt x="6" y="154"/>
                  </a:lnTo>
                  <a:lnTo>
                    <a:pt x="0" y="156"/>
                  </a:lnTo>
                  <a:close/>
                </a:path>
              </a:pathLst>
            </a:custGeom>
            <a:solidFill>
              <a:srgbClr val="000000"/>
            </a:solidFill>
            <a:ln w="9525">
              <a:noFill/>
              <a:round/>
              <a:headEnd/>
              <a:tailEnd/>
            </a:ln>
          </p:spPr>
          <p:txBody>
            <a:bodyPr>
              <a:prstTxWarp prst="textNoShape">
                <a:avLst/>
              </a:prstTxWarp>
            </a:bodyPr>
            <a:lstStyle/>
            <a:p>
              <a:endParaRPr lang="en-US"/>
            </a:p>
          </p:txBody>
        </p:sp>
        <p:sp>
          <p:nvSpPr>
            <p:cNvPr id="46092" name="Freeform 8"/>
            <p:cNvSpPr>
              <a:spLocks/>
            </p:cNvSpPr>
            <p:nvPr/>
          </p:nvSpPr>
          <p:spPr bwMode="auto">
            <a:xfrm>
              <a:off x="1743" y="2380"/>
              <a:ext cx="1353" cy="279"/>
            </a:xfrm>
            <a:custGeom>
              <a:avLst/>
              <a:gdLst>
                <a:gd name="T0" fmla="*/ 0 w 1353"/>
                <a:gd name="T1" fmla="*/ 279 h 279"/>
                <a:gd name="T2" fmla="*/ 13 w 1353"/>
                <a:gd name="T3" fmla="*/ 273 h 279"/>
                <a:gd name="T4" fmla="*/ 47 w 1353"/>
                <a:gd name="T5" fmla="*/ 261 h 279"/>
                <a:gd name="T6" fmla="*/ 105 w 1353"/>
                <a:gd name="T7" fmla="*/ 238 h 279"/>
                <a:gd name="T8" fmla="*/ 177 w 1353"/>
                <a:gd name="T9" fmla="*/ 213 h 279"/>
                <a:gd name="T10" fmla="*/ 265 w 1353"/>
                <a:gd name="T11" fmla="*/ 187 h 279"/>
                <a:gd name="T12" fmla="*/ 363 w 1353"/>
                <a:gd name="T13" fmla="*/ 158 h 279"/>
                <a:gd name="T14" fmla="*/ 472 w 1353"/>
                <a:gd name="T15" fmla="*/ 134 h 279"/>
                <a:gd name="T16" fmla="*/ 585 w 1353"/>
                <a:gd name="T17" fmla="*/ 113 h 279"/>
                <a:gd name="T18" fmla="*/ 706 w 1353"/>
                <a:gd name="T19" fmla="*/ 95 h 279"/>
                <a:gd name="T20" fmla="*/ 835 w 1353"/>
                <a:gd name="T21" fmla="*/ 78 h 279"/>
                <a:gd name="T22" fmla="*/ 964 w 1353"/>
                <a:gd name="T23" fmla="*/ 60 h 279"/>
                <a:gd name="T24" fmla="*/ 1085 w 1353"/>
                <a:gd name="T25" fmla="*/ 45 h 279"/>
                <a:gd name="T26" fmla="*/ 1192 w 1353"/>
                <a:gd name="T27" fmla="*/ 31 h 279"/>
                <a:gd name="T28" fmla="*/ 1278 w 1353"/>
                <a:gd name="T29" fmla="*/ 21 h 279"/>
                <a:gd name="T30" fmla="*/ 1333 w 1353"/>
                <a:gd name="T31" fmla="*/ 15 h 279"/>
                <a:gd name="T32" fmla="*/ 1353 w 1353"/>
                <a:gd name="T33" fmla="*/ 13 h 279"/>
                <a:gd name="T34" fmla="*/ 1327 w 1353"/>
                <a:gd name="T35" fmla="*/ 13 h 279"/>
                <a:gd name="T36" fmla="*/ 1257 w 1353"/>
                <a:gd name="T37" fmla="*/ 8 h 279"/>
                <a:gd name="T38" fmla="*/ 1157 w 1353"/>
                <a:gd name="T39" fmla="*/ 6 h 279"/>
                <a:gd name="T40" fmla="*/ 1034 w 1353"/>
                <a:gd name="T41" fmla="*/ 2 h 279"/>
                <a:gd name="T42" fmla="*/ 904 w 1353"/>
                <a:gd name="T43" fmla="*/ 0 h 279"/>
                <a:gd name="T44" fmla="*/ 777 w 1353"/>
                <a:gd name="T45" fmla="*/ 0 h 279"/>
                <a:gd name="T46" fmla="*/ 669 w 1353"/>
                <a:gd name="T47" fmla="*/ 2 h 279"/>
                <a:gd name="T48" fmla="*/ 585 w 1353"/>
                <a:gd name="T49" fmla="*/ 6 h 279"/>
                <a:gd name="T50" fmla="*/ 509 w 1353"/>
                <a:gd name="T51" fmla="*/ 17 h 279"/>
                <a:gd name="T52" fmla="*/ 421 w 1353"/>
                <a:gd name="T53" fmla="*/ 35 h 279"/>
                <a:gd name="T54" fmla="*/ 322 w 1353"/>
                <a:gd name="T55" fmla="*/ 58 h 279"/>
                <a:gd name="T56" fmla="*/ 228 w 1353"/>
                <a:gd name="T57" fmla="*/ 82 h 279"/>
                <a:gd name="T58" fmla="*/ 140 w 1353"/>
                <a:gd name="T59" fmla="*/ 105 h 279"/>
                <a:gd name="T60" fmla="*/ 68 w 1353"/>
                <a:gd name="T61" fmla="*/ 125 h 279"/>
                <a:gd name="T62" fmla="*/ 19 w 1353"/>
                <a:gd name="T63" fmla="*/ 138 h 279"/>
                <a:gd name="T64" fmla="*/ 0 w 1353"/>
                <a:gd name="T65" fmla="*/ 144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3"/>
                <a:gd name="T100" fmla="*/ 0 h 279"/>
                <a:gd name="T101" fmla="*/ 1353 w 1353"/>
                <a:gd name="T102" fmla="*/ 279 h 2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3" h="279">
                  <a:moveTo>
                    <a:pt x="0" y="144"/>
                  </a:moveTo>
                  <a:lnTo>
                    <a:pt x="0" y="279"/>
                  </a:lnTo>
                  <a:lnTo>
                    <a:pt x="4" y="277"/>
                  </a:lnTo>
                  <a:lnTo>
                    <a:pt x="13" y="273"/>
                  </a:lnTo>
                  <a:lnTo>
                    <a:pt x="27" y="267"/>
                  </a:lnTo>
                  <a:lnTo>
                    <a:pt x="47" y="261"/>
                  </a:lnTo>
                  <a:lnTo>
                    <a:pt x="74" y="250"/>
                  </a:lnTo>
                  <a:lnTo>
                    <a:pt x="105" y="238"/>
                  </a:lnTo>
                  <a:lnTo>
                    <a:pt x="138" y="226"/>
                  </a:lnTo>
                  <a:lnTo>
                    <a:pt x="177" y="213"/>
                  </a:lnTo>
                  <a:lnTo>
                    <a:pt x="220" y="199"/>
                  </a:lnTo>
                  <a:lnTo>
                    <a:pt x="265" y="187"/>
                  </a:lnTo>
                  <a:lnTo>
                    <a:pt x="312" y="172"/>
                  </a:lnTo>
                  <a:lnTo>
                    <a:pt x="363" y="158"/>
                  </a:lnTo>
                  <a:lnTo>
                    <a:pt x="417" y="146"/>
                  </a:lnTo>
                  <a:lnTo>
                    <a:pt x="472" y="134"/>
                  </a:lnTo>
                  <a:lnTo>
                    <a:pt x="527" y="123"/>
                  </a:lnTo>
                  <a:lnTo>
                    <a:pt x="585" y="113"/>
                  </a:lnTo>
                  <a:lnTo>
                    <a:pt x="644" y="105"/>
                  </a:lnTo>
                  <a:lnTo>
                    <a:pt x="706" y="95"/>
                  </a:lnTo>
                  <a:lnTo>
                    <a:pt x="769" y="86"/>
                  </a:lnTo>
                  <a:lnTo>
                    <a:pt x="835" y="78"/>
                  </a:lnTo>
                  <a:lnTo>
                    <a:pt x="898" y="68"/>
                  </a:lnTo>
                  <a:lnTo>
                    <a:pt x="964" y="60"/>
                  </a:lnTo>
                  <a:lnTo>
                    <a:pt x="1025" y="54"/>
                  </a:lnTo>
                  <a:lnTo>
                    <a:pt x="1085" y="45"/>
                  </a:lnTo>
                  <a:lnTo>
                    <a:pt x="1140" y="39"/>
                  </a:lnTo>
                  <a:lnTo>
                    <a:pt x="1192" y="31"/>
                  </a:lnTo>
                  <a:lnTo>
                    <a:pt x="1237" y="27"/>
                  </a:lnTo>
                  <a:lnTo>
                    <a:pt x="1278" y="21"/>
                  </a:lnTo>
                  <a:lnTo>
                    <a:pt x="1308" y="19"/>
                  </a:lnTo>
                  <a:lnTo>
                    <a:pt x="1333" y="15"/>
                  </a:lnTo>
                  <a:lnTo>
                    <a:pt x="1347" y="13"/>
                  </a:lnTo>
                  <a:lnTo>
                    <a:pt x="1353" y="13"/>
                  </a:lnTo>
                  <a:lnTo>
                    <a:pt x="1347" y="13"/>
                  </a:lnTo>
                  <a:lnTo>
                    <a:pt x="1327" y="13"/>
                  </a:lnTo>
                  <a:lnTo>
                    <a:pt x="1298" y="11"/>
                  </a:lnTo>
                  <a:lnTo>
                    <a:pt x="1257" y="8"/>
                  </a:lnTo>
                  <a:lnTo>
                    <a:pt x="1210" y="6"/>
                  </a:lnTo>
                  <a:lnTo>
                    <a:pt x="1157" y="6"/>
                  </a:lnTo>
                  <a:lnTo>
                    <a:pt x="1097" y="4"/>
                  </a:lnTo>
                  <a:lnTo>
                    <a:pt x="1034" y="2"/>
                  </a:lnTo>
                  <a:lnTo>
                    <a:pt x="970" y="0"/>
                  </a:lnTo>
                  <a:lnTo>
                    <a:pt x="904" y="0"/>
                  </a:lnTo>
                  <a:lnTo>
                    <a:pt x="841" y="0"/>
                  </a:lnTo>
                  <a:lnTo>
                    <a:pt x="777" y="0"/>
                  </a:lnTo>
                  <a:lnTo>
                    <a:pt x="720" y="0"/>
                  </a:lnTo>
                  <a:lnTo>
                    <a:pt x="669" y="2"/>
                  </a:lnTo>
                  <a:lnTo>
                    <a:pt x="622" y="4"/>
                  </a:lnTo>
                  <a:lnTo>
                    <a:pt x="585" y="6"/>
                  </a:lnTo>
                  <a:lnTo>
                    <a:pt x="550" y="11"/>
                  </a:lnTo>
                  <a:lnTo>
                    <a:pt x="509" y="17"/>
                  </a:lnTo>
                  <a:lnTo>
                    <a:pt x="466" y="27"/>
                  </a:lnTo>
                  <a:lnTo>
                    <a:pt x="421" y="35"/>
                  </a:lnTo>
                  <a:lnTo>
                    <a:pt x="371" y="47"/>
                  </a:lnTo>
                  <a:lnTo>
                    <a:pt x="322" y="58"/>
                  </a:lnTo>
                  <a:lnTo>
                    <a:pt x="275" y="70"/>
                  </a:lnTo>
                  <a:lnTo>
                    <a:pt x="228" y="82"/>
                  </a:lnTo>
                  <a:lnTo>
                    <a:pt x="181" y="95"/>
                  </a:lnTo>
                  <a:lnTo>
                    <a:pt x="140" y="105"/>
                  </a:lnTo>
                  <a:lnTo>
                    <a:pt x="101" y="115"/>
                  </a:lnTo>
                  <a:lnTo>
                    <a:pt x="68" y="125"/>
                  </a:lnTo>
                  <a:lnTo>
                    <a:pt x="39" y="134"/>
                  </a:lnTo>
                  <a:lnTo>
                    <a:pt x="19" y="138"/>
                  </a:lnTo>
                  <a:lnTo>
                    <a:pt x="4" y="142"/>
                  </a:lnTo>
                  <a:lnTo>
                    <a:pt x="0" y="144"/>
                  </a:lnTo>
                  <a:close/>
                </a:path>
              </a:pathLst>
            </a:custGeom>
            <a:solidFill>
              <a:srgbClr val="000000"/>
            </a:solidFill>
            <a:ln w="9525">
              <a:noFill/>
              <a:round/>
              <a:headEnd/>
              <a:tailEnd/>
            </a:ln>
          </p:spPr>
          <p:txBody>
            <a:bodyPr>
              <a:prstTxWarp prst="textNoShape">
                <a:avLst/>
              </a:prstTxWarp>
            </a:bodyPr>
            <a:lstStyle/>
            <a:p>
              <a:endParaRPr lang="en-US"/>
            </a:p>
          </p:txBody>
        </p:sp>
        <p:sp>
          <p:nvSpPr>
            <p:cNvPr id="46093" name="Freeform 9"/>
            <p:cNvSpPr>
              <a:spLocks/>
            </p:cNvSpPr>
            <p:nvPr/>
          </p:nvSpPr>
          <p:spPr bwMode="auto">
            <a:xfrm>
              <a:off x="1774" y="3057"/>
              <a:ext cx="1353" cy="268"/>
            </a:xfrm>
            <a:custGeom>
              <a:avLst/>
              <a:gdLst>
                <a:gd name="T0" fmla="*/ 53 w 1353"/>
                <a:gd name="T1" fmla="*/ 268 h 268"/>
                <a:gd name="T2" fmla="*/ 64 w 1353"/>
                <a:gd name="T3" fmla="*/ 264 h 268"/>
                <a:gd name="T4" fmla="*/ 92 w 1353"/>
                <a:gd name="T5" fmla="*/ 250 h 268"/>
                <a:gd name="T6" fmla="*/ 139 w 1353"/>
                <a:gd name="T7" fmla="*/ 231 h 268"/>
                <a:gd name="T8" fmla="*/ 203 w 1353"/>
                <a:gd name="T9" fmla="*/ 209 h 268"/>
                <a:gd name="T10" fmla="*/ 281 w 1353"/>
                <a:gd name="T11" fmla="*/ 182 h 268"/>
                <a:gd name="T12" fmla="*/ 371 w 1353"/>
                <a:gd name="T13" fmla="*/ 158 h 268"/>
                <a:gd name="T14" fmla="*/ 474 w 1353"/>
                <a:gd name="T15" fmla="*/ 133 h 268"/>
                <a:gd name="T16" fmla="*/ 584 w 1353"/>
                <a:gd name="T17" fmla="*/ 113 h 268"/>
                <a:gd name="T18" fmla="*/ 705 w 1353"/>
                <a:gd name="T19" fmla="*/ 94 h 268"/>
                <a:gd name="T20" fmla="*/ 835 w 1353"/>
                <a:gd name="T21" fmla="*/ 78 h 268"/>
                <a:gd name="T22" fmla="*/ 964 w 1353"/>
                <a:gd name="T23" fmla="*/ 59 h 268"/>
                <a:gd name="T24" fmla="*/ 1085 w 1353"/>
                <a:gd name="T25" fmla="*/ 45 h 268"/>
                <a:gd name="T26" fmla="*/ 1191 w 1353"/>
                <a:gd name="T27" fmla="*/ 31 h 268"/>
                <a:gd name="T28" fmla="*/ 1277 w 1353"/>
                <a:gd name="T29" fmla="*/ 20 h 268"/>
                <a:gd name="T30" fmla="*/ 1333 w 1353"/>
                <a:gd name="T31" fmla="*/ 14 h 268"/>
                <a:gd name="T32" fmla="*/ 1353 w 1353"/>
                <a:gd name="T33" fmla="*/ 12 h 268"/>
                <a:gd name="T34" fmla="*/ 1327 w 1353"/>
                <a:gd name="T35" fmla="*/ 12 h 268"/>
                <a:gd name="T36" fmla="*/ 1257 w 1353"/>
                <a:gd name="T37" fmla="*/ 8 h 268"/>
                <a:gd name="T38" fmla="*/ 1156 w 1353"/>
                <a:gd name="T39" fmla="*/ 6 h 268"/>
                <a:gd name="T40" fmla="*/ 1033 w 1353"/>
                <a:gd name="T41" fmla="*/ 2 h 268"/>
                <a:gd name="T42" fmla="*/ 904 w 1353"/>
                <a:gd name="T43" fmla="*/ 0 h 268"/>
                <a:gd name="T44" fmla="*/ 777 w 1353"/>
                <a:gd name="T45" fmla="*/ 0 h 268"/>
                <a:gd name="T46" fmla="*/ 668 w 1353"/>
                <a:gd name="T47" fmla="*/ 2 h 268"/>
                <a:gd name="T48" fmla="*/ 584 w 1353"/>
                <a:gd name="T49" fmla="*/ 6 h 268"/>
                <a:gd name="T50" fmla="*/ 509 w 1353"/>
                <a:gd name="T51" fmla="*/ 16 h 268"/>
                <a:gd name="T52" fmla="*/ 420 w 1353"/>
                <a:gd name="T53" fmla="*/ 35 h 268"/>
                <a:gd name="T54" fmla="*/ 322 w 1353"/>
                <a:gd name="T55" fmla="*/ 57 h 268"/>
                <a:gd name="T56" fmla="*/ 228 w 1353"/>
                <a:gd name="T57" fmla="*/ 82 h 268"/>
                <a:gd name="T58" fmla="*/ 139 w 1353"/>
                <a:gd name="T59" fmla="*/ 104 h 268"/>
                <a:gd name="T60" fmla="*/ 68 w 1353"/>
                <a:gd name="T61" fmla="*/ 125 h 268"/>
                <a:gd name="T62" fmla="*/ 19 w 1353"/>
                <a:gd name="T63" fmla="*/ 137 h 268"/>
                <a:gd name="T64" fmla="*/ 0 w 1353"/>
                <a:gd name="T65" fmla="*/ 143 h 2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3"/>
                <a:gd name="T100" fmla="*/ 0 h 268"/>
                <a:gd name="T101" fmla="*/ 1353 w 1353"/>
                <a:gd name="T102" fmla="*/ 268 h 26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3" h="268">
                  <a:moveTo>
                    <a:pt x="0" y="143"/>
                  </a:moveTo>
                  <a:lnTo>
                    <a:pt x="53" y="268"/>
                  </a:lnTo>
                  <a:lnTo>
                    <a:pt x="55" y="266"/>
                  </a:lnTo>
                  <a:lnTo>
                    <a:pt x="64" y="264"/>
                  </a:lnTo>
                  <a:lnTo>
                    <a:pt x="76" y="258"/>
                  </a:lnTo>
                  <a:lnTo>
                    <a:pt x="92" y="250"/>
                  </a:lnTo>
                  <a:lnTo>
                    <a:pt x="115" y="242"/>
                  </a:lnTo>
                  <a:lnTo>
                    <a:pt x="139" y="231"/>
                  </a:lnTo>
                  <a:lnTo>
                    <a:pt x="170" y="221"/>
                  </a:lnTo>
                  <a:lnTo>
                    <a:pt x="203" y="209"/>
                  </a:lnTo>
                  <a:lnTo>
                    <a:pt x="240" y="195"/>
                  </a:lnTo>
                  <a:lnTo>
                    <a:pt x="281" y="182"/>
                  </a:lnTo>
                  <a:lnTo>
                    <a:pt x="324" y="170"/>
                  </a:lnTo>
                  <a:lnTo>
                    <a:pt x="371" y="158"/>
                  </a:lnTo>
                  <a:lnTo>
                    <a:pt x="420" y="145"/>
                  </a:lnTo>
                  <a:lnTo>
                    <a:pt x="474" y="133"/>
                  </a:lnTo>
                  <a:lnTo>
                    <a:pt x="527" y="123"/>
                  </a:lnTo>
                  <a:lnTo>
                    <a:pt x="584" y="113"/>
                  </a:lnTo>
                  <a:lnTo>
                    <a:pt x="644" y="104"/>
                  </a:lnTo>
                  <a:lnTo>
                    <a:pt x="705" y="94"/>
                  </a:lnTo>
                  <a:lnTo>
                    <a:pt x="771" y="86"/>
                  </a:lnTo>
                  <a:lnTo>
                    <a:pt x="835" y="78"/>
                  </a:lnTo>
                  <a:lnTo>
                    <a:pt x="900" y="67"/>
                  </a:lnTo>
                  <a:lnTo>
                    <a:pt x="964" y="59"/>
                  </a:lnTo>
                  <a:lnTo>
                    <a:pt x="1025" y="53"/>
                  </a:lnTo>
                  <a:lnTo>
                    <a:pt x="1085" y="45"/>
                  </a:lnTo>
                  <a:lnTo>
                    <a:pt x="1140" y="39"/>
                  </a:lnTo>
                  <a:lnTo>
                    <a:pt x="1191" y="31"/>
                  </a:lnTo>
                  <a:lnTo>
                    <a:pt x="1236" y="26"/>
                  </a:lnTo>
                  <a:lnTo>
                    <a:pt x="1277" y="20"/>
                  </a:lnTo>
                  <a:lnTo>
                    <a:pt x="1308" y="18"/>
                  </a:lnTo>
                  <a:lnTo>
                    <a:pt x="1333" y="14"/>
                  </a:lnTo>
                  <a:lnTo>
                    <a:pt x="1347" y="12"/>
                  </a:lnTo>
                  <a:lnTo>
                    <a:pt x="1353" y="12"/>
                  </a:lnTo>
                  <a:lnTo>
                    <a:pt x="1347" y="12"/>
                  </a:lnTo>
                  <a:lnTo>
                    <a:pt x="1327" y="12"/>
                  </a:lnTo>
                  <a:lnTo>
                    <a:pt x="1298" y="10"/>
                  </a:lnTo>
                  <a:lnTo>
                    <a:pt x="1257" y="8"/>
                  </a:lnTo>
                  <a:lnTo>
                    <a:pt x="1210" y="6"/>
                  </a:lnTo>
                  <a:lnTo>
                    <a:pt x="1156" y="6"/>
                  </a:lnTo>
                  <a:lnTo>
                    <a:pt x="1097" y="4"/>
                  </a:lnTo>
                  <a:lnTo>
                    <a:pt x="1033" y="2"/>
                  </a:lnTo>
                  <a:lnTo>
                    <a:pt x="970" y="0"/>
                  </a:lnTo>
                  <a:lnTo>
                    <a:pt x="904" y="0"/>
                  </a:lnTo>
                  <a:lnTo>
                    <a:pt x="841" y="0"/>
                  </a:lnTo>
                  <a:lnTo>
                    <a:pt x="777" y="0"/>
                  </a:lnTo>
                  <a:lnTo>
                    <a:pt x="720" y="0"/>
                  </a:lnTo>
                  <a:lnTo>
                    <a:pt x="668" y="2"/>
                  </a:lnTo>
                  <a:lnTo>
                    <a:pt x="621" y="4"/>
                  </a:lnTo>
                  <a:lnTo>
                    <a:pt x="584" y="6"/>
                  </a:lnTo>
                  <a:lnTo>
                    <a:pt x="550" y="10"/>
                  </a:lnTo>
                  <a:lnTo>
                    <a:pt x="509" y="16"/>
                  </a:lnTo>
                  <a:lnTo>
                    <a:pt x="465" y="26"/>
                  </a:lnTo>
                  <a:lnTo>
                    <a:pt x="420" y="35"/>
                  </a:lnTo>
                  <a:lnTo>
                    <a:pt x="371" y="47"/>
                  </a:lnTo>
                  <a:lnTo>
                    <a:pt x="322" y="57"/>
                  </a:lnTo>
                  <a:lnTo>
                    <a:pt x="275" y="69"/>
                  </a:lnTo>
                  <a:lnTo>
                    <a:pt x="228" y="82"/>
                  </a:lnTo>
                  <a:lnTo>
                    <a:pt x="180" y="94"/>
                  </a:lnTo>
                  <a:lnTo>
                    <a:pt x="139" y="104"/>
                  </a:lnTo>
                  <a:lnTo>
                    <a:pt x="101" y="115"/>
                  </a:lnTo>
                  <a:lnTo>
                    <a:pt x="68" y="125"/>
                  </a:lnTo>
                  <a:lnTo>
                    <a:pt x="39" y="133"/>
                  </a:lnTo>
                  <a:lnTo>
                    <a:pt x="19" y="137"/>
                  </a:lnTo>
                  <a:lnTo>
                    <a:pt x="4" y="141"/>
                  </a:lnTo>
                  <a:lnTo>
                    <a:pt x="0" y="143"/>
                  </a:lnTo>
                  <a:close/>
                </a:path>
              </a:pathLst>
            </a:custGeom>
            <a:solidFill>
              <a:srgbClr val="000000"/>
            </a:solidFill>
            <a:ln w="9525">
              <a:noFill/>
              <a:round/>
              <a:headEnd/>
              <a:tailEnd/>
            </a:ln>
          </p:spPr>
          <p:txBody>
            <a:bodyPr>
              <a:prstTxWarp prst="textNoShape">
                <a:avLst/>
              </a:prstTxWarp>
            </a:bodyPr>
            <a:lstStyle/>
            <a:p>
              <a:endParaRPr lang="en-US"/>
            </a:p>
          </p:txBody>
        </p:sp>
        <p:sp>
          <p:nvSpPr>
            <p:cNvPr id="46094" name="Freeform 10"/>
            <p:cNvSpPr>
              <a:spLocks/>
            </p:cNvSpPr>
            <p:nvPr/>
          </p:nvSpPr>
          <p:spPr bwMode="auto">
            <a:xfrm>
              <a:off x="2623" y="2442"/>
              <a:ext cx="1312" cy="1730"/>
            </a:xfrm>
            <a:custGeom>
              <a:avLst/>
              <a:gdLst>
                <a:gd name="T0" fmla="*/ 1232 w 1312"/>
                <a:gd name="T1" fmla="*/ 2 h 1730"/>
                <a:gd name="T2" fmla="*/ 1216 w 1312"/>
                <a:gd name="T3" fmla="*/ 0 h 1730"/>
                <a:gd name="T4" fmla="*/ 1187 w 1312"/>
                <a:gd name="T5" fmla="*/ 2 h 1730"/>
                <a:gd name="T6" fmla="*/ 1140 w 1312"/>
                <a:gd name="T7" fmla="*/ 14 h 1730"/>
                <a:gd name="T8" fmla="*/ 1080 w 1312"/>
                <a:gd name="T9" fmla="*/ 41 h 1730"/>
                <a:gd name="T10" fmla="*/ 1009 w 1312"/>
                <a:gd name="T11" fmla="*/ 90 h 1730"/>
                <a:gd name="T12" fmla="*/ 920 w 1312"/>
                <a:gd name="T13" fmla="*/ 164 h 1730"/>
                <a:gd name="T14" fmla="*/ 822 w 1312"/>
                <a:gd name="T15" fmla="*/ 270 h 1730"/>
                <a:gd name="T16" fmla="*/ 734 w 1312"/>
                <a:gd name="T17" fmla="*/ 381 h 1730"/>
                <a:gd name="T18" fmla="*/ 654 w 1312"/>
                <a:gd name="T19" fmla="*/ 512 h 1730"/>
                <a:gd name="T20" fmla="*/ 576 w 1312"/>
                <a:gd name="T21" fmla="*/ 656 h 1730"/>
                <a:gd name="T22" fmla="*/ 527 w 1312"/>
                <a:gd name="T23" fmla="*/ 762 h 1730"/>
                <a:gd name="T24" fmla="*/ 533 w 1312"/>
                <a:gd name="T25" fmla="*/ 783 h 1730"/>
                <a:gd name="T26" fmla="*/ 596 w 1312"/>
                <a:gd name="T27" fmla="*/ 699 h 1730"/>
                <a:gd name="T28" fmla="*/ 687 w 1312"/>
                <a:gd name="T29" fmla="*/ 561 h 1730"/>
                <a:gd name="T30" fmla="*/ 773 w 1312"/>
                <a:gd name="T31" fmla="*/ 432 h 1730"/>
                <a:gd name="T32" fmla="*/ 851 w 1312"/>
                <a:gd name="T33" fmla="*/ 332 h 1730"/>
                <a:gd name="T34" fmla="*/ 935 w 1312"/>
                <a:gd name="T35" fmla="*/ 240 h 1730"/>
                <a:gd name="T36" fmla="*/ 1013 w 1312"/>
                <a:gd name="T37" fmla="*/ 170 h 1730"/>
                <a:gd name="T38" fmla="*/ 1082 w 1312"/>
                <a:gd name="T39" fmla="*/ 113 h 1730"/>
                <a:gd name="T40" fmla="*/ 1082 w 1312"/>
                <a:gd name="T41" fmla="*/ 129 h 1730"/>
                <a:gd name="T42" fmla="*/ 980 w 1312"/>
                <a:gd name="T43" fmla="*/ 266 h 1730"/>
                <a:gd name="T44" fmla="*/ 840 w 1312"/>
                <a:gd name="T45" fmla="*/ 457 h 1730"/>
                <a:gd name="T46" fmla="*/ 681 w 1312"/>
                <a:gd name="T47" fmla="*/ 678 h 1730"/>
                <a:gd name="T48" fmla="*/ 517 w 1312"/>
                <a:gd name="T49" fmla="*/ 906 h 1730"/>
                <a:gd name="T50" fmla="*/ 367 w 1312"/>
                <a:gd name="T51" fmla="*/ 1115 h 1730"/>
                <a:gd name="T52" fmla="*/ 244 w 1312"/>
                <a:gd name="T53" fmla="*/ 1285 h 1730"/>
                <a:gd name="T54" fmla="*/ 168 w 1312"/>
                <a:gd name="T55" fmla="*/ 1388 h 1730"/>
                <a:gd name="T56" fmla="*/ 141 w 1312"/>
                <a:gd name="T57" fmla="*/ 1427 h 1730"/>
                <a:gd name="T58" fmla="*/ 98 w 1312"/>
                <a:gd name="T59" fmla="*/ 1517 h 1730"/>
                <a:gd name="T60" fmla="*/ 45 w 1312"/>
                <a:gd name="T61" fmla="*/ 1632 h 1730"/>
                <a:gd name="T62" fmla="*/ 6 w 1312"/>
                <a:gd name="T63" fmla="*/ 1718 h 1730"/>
                <a:gd name="T64" fmla="*/ 328 w 1312"/>
                <a:gd name="T65" fmla="*/ 1461 h 1730"/>
                <a:gd name="T66" fmla="*/ 369 w 1312"/>
                <a:gd name="T67" fmla="*/ 1410 h 1730"/>
                <a:gd name="T68" fmla="*/ 476 w 1312"/>
                <a:gd name="T69" fmla="*/ 1271 h 1730"/>
                <a:gd name="T70" fmla="*/ 629 w 1312"/>
                <a:gd name="T71" fmla="*/ 1072 h 1730"/>
                <a:gd name="T72" fmla="*/ 806 w 1312"/>
                <a:gd name="T73" fmla="*/ 840 h 1730"/>
                <a:gd name="T74" fmla="*/ 984 w 1312"/>
                <a:gd name="T75" fmla="*/ 602 h 1730"/>
                <a:gd name="T76" fmla="*/ 1142 w 1312"/>
                <a:gd name="T77" fmla="*/ 385 h 1730"/>
                <a:gd name="T78" fmla="*/ 1257 w 1312"/>
                <a:gd name="T79" fmla="*/ 213 h 1730"/>
                <a:gd name="T80" fmla="*/ 1308 w 1312"/>
                <a:gd name="T81" fmla="*/ 117 h 1730"/>
                <a:gd name="T82" fmla="*/ 1306 w 1312"/>
                <a:gd name="T83" fmla="*/ 57 h 1730"/>
                <a:gd name="T84" fmla="*/ 1281 w 1312"/>
                <a:gd name="T85" fmla="*/ 22 h 1730"/>
                <a:gd name="T86" fmla="*/ 1248 w 1312"/>
                <a:gd name="T87" fmla="*/ 6 h 1730"/>
                <a:gd name="T88" fmla="*/ 1234 w 1312"/>
                <a:gd name="T89" fmla="*/ 2 h 17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12"/>
                <a:gd name="T136" fmla="*/ 0 h 1730"/>
                <a:gd name="T137" fmla="*/ 1312 w 1312"/>
                <a:gd name="T138" fmla="*/ 1730 h 17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12" h="1730">
                  <a:moveTo>
                    <a:pt x="1234" y="2"/>
                  </a:moveTo>
                  <a:lnTo>
                    <a:pt x="1232" y="2"/>
                  </a:lnTo>
                  <a:lnTo>
                    <a:pt x="1226" y="0"/>
                  </a:lnTo>
                  <a:lnTo>
                    <a:pt x="1216" y="0"/>
                  </a:lnTo>
                  <a:lnTo>
                    <a:pt x="1203" y="0"/>
                  </a:lnTo>
                  <a:lnTo>
                    <a:pt x="1187" y="2"/>
                  </a:lnTo>
                  <a:lnTo>
                    <a:pt x="1164" y="8"/>
                  </a:lnTo>
                  <a:lnTo>
                    <a:pt x="1140" y="14"/>
                  </a:lnTo>
                  <a:lnTo>
                    <a:pt x="1113" y="26"/>
                  </a:lnTo>
                  <a:lnTo>
                    <a:pt x="1080" y="41"/>
                  </a:lnTo>
                  <a:lnTo>
                    <a:pt x="1046" y="63"/>
                  </a:lnTo>
                  <a:lnTo>
                    <a:pt x="1009" y="90"/>
                  </a:lnTo>
                  <a:lnTo>
                    <a:pt x="966" y="123"/>
                  </a:lnTo>
                  <a:lnTo>
                    <a:pt x="920" y="164"/>
                  </a:lnTo>
                  <a:lnTo>
                    <a:pt x="873" y="213"/>
                  </a:lnTo>
                  <a:lnTo>
                    <a:pt x="822" y="270"/>
                  </a:lnTo>
                  <a:lnTo>
                    <a:pt x="767" y="336"/>
                  </a:lnTo>
                  <a:lnTo>
                    <a:pt x="734" y="381"/>
                  </a:lnTo>
                  <a:lnTo>
                    <a:pt x="695" y="443"/>
                  </a:lnTo>
                  <a:lnTo>
                    <a:pt x="654" y="512"/>
                  </a:lnTo>
                  <a:lnTo>
                    <a:pt x="613" y="586"/>
                  </a:lnTo>
                  <a:lnTo>
                    <a:pt x="576" y="656"/>
                  </a:lnTo>
                  <a:lnTo>
                    <a:pt x="545" y="715"/>
                  </a:lnTo>
                  <a:lnTo>
                    <a:pt x="527" y="762"/>
                  </a:lnTo>
                  <a:lnTo>
                    <a:pt x="521" y="787"/>
                  </a:lnTo>
                  <a:lnTo>
                    <a:pt x="533" y="783"/>
                  </a:lnTo>
                  <a:lnTo>
                    <a:pt x="560" y="750"/>
                  </a:lnTo>
                  <a:lnTo>
                    <a:pt x="596" y="699"/>
                  </a:lnTo>
                  <a:lnTo>
                    <a:pt x="640" y="633"/>
                  </a:lnTo>
                  <a:lnTo>
                    <a:pt x="687" y="561"/>
                  </a:lnTo>
                  <a:lnTo>
                    <a:pt x="734" y="494"/>
                  </a:lnTo>
                  <a:lnTo>
                    <a:pt x="773" y="432"/>
                  </a:lnTo>
                  <a:lnTo>
                    <a:pt x="806" y="389"/>
                  </a:lnTo>
                  <a:lnTo>
                    <a:pt x="851" y="332"/>
                  </a:lnTo>
                  <a:lnTo>
                    <a:pt x="894" y="283"/>
                  </a:lnTo>
                  <a:lnTo>
                    <a:pt x="935" y="240"/>
                  </a:lnTo>
                  <a:lnTo>
                    <a:pt x="976" y="203"/>
                  </a:lnTo>
                  <a:lnTo>
                    <a:pt x="1013" y="170"/>
                  </a:lnTo>
                  <a:lnTo>
                    <a:pt x="1048" y="139"/>
                  </a:lnTo>
                  <a:lnTo>
                    <a:pt x="1082" y="113"/>
                  </a:lnTo>
                  <a:lnTo>
                    <a:pt x="1113" y="88"/>
                  </a:lnTo>
                  <a:lnTo>
                    <a:pt x="1082" y="129"/>
                  </a:lnTo>
                  <a:lnTo>
                    <a:pt x="1037" y="188"/>
                  </a:lnTo>
                  <a:lnTo>
                    <a:pt x="980" y="266"/>
                  </a:lnTo>
                  <a:lnTo>
                    <a:pt x="914" y="356"/>
                  </a:lnTo>
                  <a:lnTo>
                    <a:pt x="840" y="457"/>
                  </a:lnTo>
                  <a:lnTo>
                    <a:pt x="763" y="566"/>
                  </a:lnTo>
                  <a:lnTo>
                    <a:pt x="681" y="678"/>
                  </a:lnTo>
                  <a:lnTo>
                    <a:pt x="599" y="793"/>
                  </a:lnTo>
                  <a:lnTo>
                    <a:pt x="517" y="906"/>
                  </a:lnTo>
                  <a:lnTo>
                    <a:pt x="439" y="1015"/>
                  </a:lnTo>
                  <a:lnTo>
                    <a:pt x="367" y="1115"/>
                  </a:lnTo>
                  <a:lnTo>
                    <a:pt x="299" y="1207"/>
                  </a:lnTo>
                  <a:lnTo>
                    <a:pt x="244" y="1285"/>
                  </a:lnTo>
                  <a:lnTo>
                    <a:pt x="199" y="1347"/>
                  </a:lnTo>
                  <a:lnTo>
                    <a:pt x="168" y="1388"/>
                  </a:lnTo>
                  <a:lnTo>
                    <a:pt x="152" y="1408"/>
                  </a:lnTo>
                  <a:lnTo>
                    <a:pt x="141" y="1427"/>
                  </a:lnTo>
                  <a:lnTo>
                    <a:pt x="123" y="1466"/>
                  </a:lnTo>
                  <a:lnTo>
                    <a:pt x="98" y="1517"/>
                  </a:lnTo>
                  <a:lnTo>
                    <a:pt x="72" y="1574"/>
                  </a:lnTo>
                  <a:lnTo>
                    <a:pt x="45" y="1632"/>
                  </a:lnTo>
                  <a:lnTo>
                    <a:pt x="22" y="1683"/>
                  </a:lnTo>
                  <a:lnTo>
                    <a:pt x="6" y="1718"/>
                  </a:lnTo>
                  <a:lnTo>
                    <a:pt x="0" y="1730"/>
                  </a:lnTo>
                  <a:lnTo>
                    <a:pt x="328" y="1461"/>
                  </a:lnTo>
                  <a:lnTo>
                    <a:pt x="338" y="1447"/>
                  </a:lnTo>
                  <a:lnTo>
                    <a:pt x="369" y="1410"/>
                  </a:lnTo>
                  <a:lnTo>
                    <a:pt x="416" y="1349"/>
                  </a:lnTo>
                  <a:lnTo>
                    <a:pt x="476" y="1271"/>
                  </a:lnTo>
                  <a:lnTo>
                    <a:pt x="549" y="1176"/>
                  </a:lnTo>
                  <a:lnTo>
                    <a:pt x="629" y="1072"/>
                  </a:lnTo>
                  <a:lnTo>
                    <a:pt x="715" y="959"/>
                  </a:lnTo>
                  <a:lnTo>
                    <a:pt x="806" y="840"/>
                  </a:lnTo>
                  <a:lnTo>
                    <a:pt x="896" y="721"/>
                  </a:lnTo>
                  <a:lnTo>
                    <a:pt x="984" y="602"/>
                  </a:lnTo>
                  <a:lnTo>
                    <a:pt x="1066" y="490"/>
                  </a:lnTo>
                  <a:lnTo>
                    <a:pt x="1142" y="385"/>
                  </a:lnTo>
                  <a:lnTo>
                    <a:pt x="1205" y="291"/>
                  </a:lnTo>
                  <a:lnTo>
                    <a:pt x="1257" y="213"/>
                  </a:lnTo>
                  <a:lnTo>
                    <a:pt x="1292" y="154"/>
                  </a:lnTo>
                  <a:lnTo>
                    <a:pt x="1308" y="117"/>
                  </a:lnTo>
                  <a:lnTo>
                    <a:pt x="1312" y="84"/>
                  </a:lnTo>
                  <a:lnTo>
                    <a:pt x="1306" y="57"/>
                  </a:lnTo>
                  <a:lnTo>
                    <a:pt x="1296" y="37"/>
                  </a:lnTo>
                  <a:lnTo>
                    <a:pt x="1281" y="22"/>
                  </a:lnTo>
                  <a:lnTo>
                    <a:pt x="1265" y="12"/>
                  </a:lnTo>
                  <a:lnTo>
                    <a:pt x="1248" y="6"/>
                  </a:lnTo>
                  <a:lnTo>
                    <a:pt x="1238" y="2"/>
                  </a:lnTo>
                  <a:lnTo>
                    <a:pt x="1234" y="2"/>
                  </a:lnTo>
                  <a:close/>
                </a:path>
              </a:pathLst>
            </a:custGeom>
            <a:solidFill>
              <a:srgbClr val="000000"/>
            </a:solidFill>
            <a:ln w="9525">
              <a:noFill/>
              <a:round/>
              <a:headEnd/>
              <a:tailEnd/>
            </a:ln>
          </p:spPr>
          <p:txBody>
            <a:bodyPr>
              <a:prstTxWarp prst="textNoShape">
                <a:avLst/>
              </a:prstTxWarp>
            </a:bodyPr>
            <a:lstStyle/>
            <a:p>
              <a:endParaRPr lang="en-US"/>
            </a:p>
          </p:txBody>
        </p:sp>
      </p:grpSp>
      <p:sp>
        <p:nvSpPr>
          <p:cNvPr id="46083" name="Rectangle 11"/>
          <p:cNvSpPr>
            <a:spLocks noGrp="1" noChangeArrowheads="1"/>
          </p:cNvSpPr>
          <p:nvPr>
            <p:ph type="title"/>
          </p:nvPr>
        </p:nvSpPr>
        <p:spPr>
          <a:xfrm>
            <a:off x="0" y="0"/>
            <a:ext cx="9144000" cy="1371600"/>
          </a:xfrm>
          <a:solidFill>
            <a:srgbClr val="3366FF"/>
          </a:solidFill>
        </p:spPr>
        <p:txBody>
          <a:bodyPr/>
          <a:lstStyle/>
          <a:p>
            <a:pPr eaLnBrk="1" hangingPunct="1"/>
            <a:r>
              <a:rPr lang="en-US" dirty="0" smtClean="0">
                <a:solidFill>
                  <a:srgbClr val="FFFFFF"/>
                </a:solidFill>
              </a:rPr>
              <a:t>Remember, Review Implementation </a:t>
            </a:r>
            <a:r>
              <a:rPr lang="en-US" dirty="0">
                <a:solidFill>
                  <a:srgbClr val="FFFFFF"/>
                </a:solidFill>
              </a:rPr>
              <a:t>Guidelines</a:t>
            </a:r>
          </a:p>
        </p:txBody>
      </p:sp>
      <p:pic>
        <p:nvPicPr>
          <p:cNvPr id="46084" name="Picture 12" descr="MCDD00933_0000[1]"/>
          <p:cNvPicPr>
            <a:picLocks noChangeAspect="1" noChangeArrowheads="1"/>
          </p:cNvPicPr>
          <p:nvPr/>
        </p:nvPicPr>
        <p:blipFill>
          <a:blip r:embed="rId2"/>
          <a:srcRect/>
          <a:stretch>
            <a:fillRect/>
          </a:stretch>
        </p:blipFill>
        <p:spPr bwMode="auto">
          <a:xfrm>
            <a:off x="5334000" y="1600200"/>
            <a:ext cx="3810000" cy="2468563"/>
          </a:xfrm>
          <a:prstGeom prst="rect">
            <a:avLst/>
          </a:prstGeom>
          <a:noFill/>
          <a:ln w="9525">
            <a:noFill/>
            <a:miter lim="800000"/>
            <a:headEnd/>
            <a:tailEnd/>
          </a:ln>
        </p:spPr>
      </p:pic>
      <p:sp>
        <p:nvSpPr>
          <p:cNvPr id="46085" name="Text Box 13"/>
          <p:cNvSpPr txBox="1">
            <a:spLocks noChangeArrowheads="1"/>
          </p:cNvSpPr>
          <p:nvPr/>
        </p:nvSpPr>
        <p:spPr bwMode="auto">
          <a:xfrm rot="-328882">
            <a:off x="2474913" y="2744788"/>
            <a:ext cx="2514600" cy="2632075"/>
          </a:xfrm>
          <a:prstGeom prst="rect">
            <a:avLst/>
          </a:prstGeom>
          <a:noFill/>
          <a:ln w="9525">
            <a:noFill/>
            <a:miter lim="800000"/>
            <a:headEnd/>
            <a:tailEnd/>
          </a:ln>
        </p:spPr>
        <p:txBody>
          <a:bodyPr>
            <a:prstTxWarp prst="textNoShape">
              <a:avLst/>
            </a:prstTxWarp>
            <a:spAutoFit/>
          </a:bodyPr>
          <a:lstStyle/>
          <a:p>
            <a:pPr>
              <a:spcBef>
                <a:spcPct val="50000"/>
              </a:spcBef>
            </a:pPr>
            <a:r>
              <a:rPr lang="en-US" sz="2400" b="1">
                <a:latin typeface="Arial" pitchFamily="-1" charset="0"/>
              </a:rPr>
              <a:t>BEFORE</a:t>
            </a:r>
          </a:p>
          <a:p>
            <a:pPr>
              <a:spcBef>
                <a:spcPct val="50000"/>
              </a:spcBef>
            </a:pPr>
            <a:endParaRPr lang="en-US" sz="400" b="1">
              <a:latin typeface="Arial" pitchFamily="-1" charset="0"/>
            </a:endParaRPr>
          </a:p>
          <a:p>
            <a:pPr>
              <a:spcBef>
                <a:spcPct val="50000"/>
              </a:spcBef>
            </a:pPr>
            <a:endParaRPr lang="en-US" sz="400" b="1">
              <a:latin typeface="Arial" pitchFamily="-1" charset="0"/>
            </a:endParaRPr>
          </a:p>
          <a:p>
            <a:endParaRPr lang="en-US" sz="2400" b="1">
              <a:latin typeface="Arial" pitchFamily="-1" charset="0"/>
            </a:endParaRPr>
          </a:p>
          <a:p>
            <a:endParaRPr lang="en-US" sz="800" b="1">
              <a:latin typeface="Arial" pitchFamily="-1" charset="0"/>
            </a:endParaRPr>
          </a:p>
          <a:p>
            <a:r>
              <a:rPr lang="en-US" sz="2400" b="1">
                <a:latin typeface="Arial" pitchFamily="-1" charset="0"/>
              </a:rPr>
              <a:t>DURING</a:t>
            </a:r>
            <a:endParaRPr lang="en-US" b="1"/>
          </a:p>
          <a:p>
            <a:endParaRPr lang="en-US" b="1"/>
          </a:p>
          <a:p>
            <a:pPr>
              <a:spcBef>
                <a:spcPct val="50000"/>
              </a:spcBef>
            </a:pPr>
            <a:endParaRPr lang="en-US" sz="1400" b="1">
              <a:latin typeface="Arial" pitchFamily="-1" charset="0"/>
            </a:endParaRPr>
          </a:p>
          <a:p>
            <a:pPr>
              <a:spcBef>
                <a:spcPct val="50000"/>
              </a:spcBef>
            </a:pPr>
            <a:r>
              <a:rPr lang="en-US" sz="2400" b="1">
                <a:latin typeface="Arial" pitchFamily="-1" charset="0"/>
              </a:rPr>
              <a:t>AFTER</a:t>
            </a:r>
          </a:p>
        </p:txBody>
      </p:sp>
      <p:sp>
        <p:nvSpPr>
          <p:cNvPr id="46086" name="Text Box 14"/>
          <p:cNvSpPr txBox="1">
            <a:spLocks noChangeArrowheads="1"/>
          </p:cNvSpPr>
          <p:nvPr/>
        </p:nvSpPr>
        <p:spPr bwMode="auto">
          <a:xfrm rot="260005">
            <a:off x="5638800" y="2514600"/>
            <a:ext cx="2514600" cy="641350"/>
          </a:xfrm>
          <a:prstGeom prst="rect">
            <a:avLst/>
          </a:prstGeom>
          <a:noFill/>
          <a:ln w="9525">
            <a:noFill/>
            <a:miter lim="800000"/>
            <a:headEnd/>
            <a:tailEnd/>
          </a:ln>
        </p:spPr>
        <p:txBody>
          <a:bodyPr>
            <a:prstTxWarp prst="textNoShape">
              <a:avLst/>
            </a:prstTxWarp>
            <a:spAutoFit/>
          </a:bodyPr>
          <a:lstStyle/>
          <a:p>
            <a:pPr>
              <a:spcBef>
                <a:spcPct val="50000"/>
              </a:spcBef>
            </a:pPr>
            <a:r>
              <a:rPr lang="en-US" sz="3600" b="1">
                <a:latin typeface="Arial" pitchFamily="-1" charset="0"/>
              </a:rPr>
              <a:t>Look</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t>Topics to be Covered</a:t>
            </a:r>
          </a:p>
        </p:txBody>
      </p:sp>
      <p:sp>
        <p:nvSpPr>
          <p:cNvPr id="50179" name="Rectangle 3"/>
          <p:cNvSpPr>
            <a:spLocks noGrp="1" noChangeArrowheads="1"/>
          </p:cNvSpPr>
          <p:nvPr>
            <p:ph type="body" sz="half" idx="1"/>
          </p:nvPr>
        </p:nvSpPr>
        <p:spPr>
          <a:xfrm>
            <a:off x="304800" y="1447800"/>
            <a:ext cx="4114800" cy="5029200"/>
          </a:xfrm>
          <a:noFill/>
          <a:ln>
            <a:solidFill>
              <a:schemeClr val="folHlink"/>
            </a:solidFill>
          </a:ln>
        </p:spPr>
        <p:txBody>
          <a:bodyPr/>
          <a:lstStyle/>
          <a:p>
            <a:pPr algn="ctr" eaLnBrk="1" hangingPunct="1">
              <a:spcAft>
                <a:spcPts val="864"/>
              </a:spcAft>
              <a:buFontTx/>
              <a:buNone/>
            </a:pPr>
            <a:r>
              <a:rPr lang="en-US" sz="3600" b="1" u="sng" dirty="0">
                <a:solidFill>
                  <a:schemeClr val="accent2"/>
                </a:solidFill>
              </a:rPr>
              <a:t>Day</a:t>
            </a:r>
            <a:r>
              <a:rPr lang="en-US" sz="3600" b="1" u="sng" dirty="0" smtClean="0">
                <a:solidFill>
                  <a:schemeClr val="accent2"/>
                </a:solidFill>
              </a:rPr>
              <a:t> 1 </a:t>
            </a:r>
            <a:endParaRPr lang="en-US" sz="3600" b="1" u="sng" dirty="0">
              <a:solidFill>
                <a:schemeClr val="accent2"/>
              </a:solidFill>
            </a:endParaRPr>
          </a:p>
          <a:p>
            <a:pPr eaLnBrk="1" hangingPunct="1">
              <a:lnSpc>
                <a:spcPct val="90000"/>
              </a:lnSpc>
            </a:pPr>
            <a:r>
              <a:rPr lang="en-US" dirty="0"/>
              <a:t>Overview of NEPBIS School-Wide Training</a:t>
            </a:r>
          </a:p>
          <a:p>
            <a:pPr eaLnBrk="1" hangingPunct="1">
              <a:lnSpc>
                <a:spcPct val="90000"/>
              </a:lnSpc>
            </a:pPr>
            <a:endParaRPr lang="en-US" sz="900" dirty="0"/>
          </a:p>
          <a:p>
            <a:pPr eaLnBrk="1" hangingPunct="1">
              <a:lnSpc>
                <a:spcPct val="90000"/>
              </a:lnSpc>
            </a:pPr>
            <a:r>
              <a:rPr lang="en-US" dirty="0"/>
              <a:t>Overview of PBIS/SWPBIS </a:t>
            </a:r>
          </a:p>
          <a:p>
            <a:pPr eaLnBrk="1" hangingPunct="1">
              <a:lnSpc>
                <a:spcPct val="90000"/>
              </a:lnSpc>
            </a:pPr>
            <a:endParaRPr lang="en-US" sz="900" dirty="0"/>
          </a:p>
          <a:p>
            <a:pPr eaLnBrk="1" hangingPunct="1">
              <a:lnSpc>
                <a:spcPct val="90000"/>
              </a:lnSpc>
            </a:pPr>
            <a:r>
              <a:rPr lang="en-US" dirty="0"/>
              <a:t>Getting Started with SWPBIS (steps 1-3)</a:t>
            </a:r>
          </a:p>
          <a:p>
            <a:pPr eaLnBrk="1" hangingPunct="1">
              <a:lnSpc>
                <a:spcPct val="90000"/>
              </a:lnSpc>
            </a:pPr>
            <a:endParaRPr lang="en-US" sz="900" dirty="0"/>
          </a:p>
          <a:p>
            <a:pPr eaLnBrk="1" hangingPunct="1">
              <a:lnSpc>
                <a:spcPct val="90000"/>
              </a:lnSpc>
            </a:pPr>
            <a:r>
              <a:rPr lang="en-US" dirty="0"/>
              <a:t>Action Planning</a:t>
            </a:r>
          </a:p>
          <a:p>
            <a:pPr eaLnBrk="1" hangingPunct="1">
              <a:spcAft>
                <a:spcPts val="864"/>
              </a:spcAft>
            </a:pPr>
            <a:endParaRPr lang="en-US" sz="2400" dirty="0"/>
          </a:p>
        </p:txBody>
      </p:sp>
      <p:sp>
        <p:nvSpPr>
          <p:cNvPr id="50180" name="Rectangle 4"/>
          <p:cNvSpPr>
            <a:spLocks noGrp="1" noChangeArrowheads="1"/>
          </p:cNvSpPr>
          <p:nvPr>
            <p:ph type="body" sz="half" idx="2"/>
          </p:nvPr>
        </p:nvSpPr>
        <p:spPr>
          <a:xfrm>
            <a:off x="4648200" y="1447800"/>
            <a:ext cx="4114800" cy="5029200"/>
          </a:xfrm>
          <a:noFill/>
          <a:ln>
            <a:solidFill>
              <a:schemeClr val="folHlink"/>
            </a:solidFill>
          </a:ln>
        </p:spPr>
        <p:txBody>
          <a:bodyPr/>
          <a:lstStyle/>
          <a:p>
            <a:pPr algn="ctr" eaLnBrk="1" hangingPunct="1">
              <a:spcAft>
                <a:spcPts val="600"/>
              </a:spcAft>
              <a:buFontTx/>
              <a:buNone/>
            </a:pPr>
            <a:r>
              <a:rPr lang="en-US" sz="3600" b="1" u="sng" dirty="0" smtClean="0">
                <a:solidFill>
                  <a:schemeClr val="accent2"/>
                </a:solidFill>
              </a:rPr>
              <a:t>Day 2 </a:t>
            </a:r>
          </a:p>
          <a:p>
            <a:pPr eaLnBrk="1" hangingPunct="1">
              <a:lnSpc>
                <a:spcPct val="90000"/>
              </a:lnSpc>
            </a:pPr>
            <a:r>
              <a:rPr lang="en-US" dirty="0"/>
              <a:t>Review of SWPBIS from Day 1</a:t>
            </a:r>
          </a:p>
          <a:p>
            <a:pPr eaLnBrk="1" hangingPunct="1">
              <a:lnSpc>
                <a:spcPct val="90000"/>
              </a:lnSpc>
            </a:pPr>
            <a:endParaRPr lang="en-US" sz="800" dirty="0"/>
          </a:p>
          <a:p>
            <a:pPr eaLnBrk="1" hangingPunct="1">
              <a:lnSpc>
                <a:spcPct val="90000"/>
              </a:lnSpc>
            </a:pPr>
            <a:r>
              <a:rPr lang="en-US" dirty="0"/>
              <a:t>Getting Started with SWPBIS: Steps 4-6</a:t>
            </a:r>
          </a:p>
          <a:p>
            <a:pPr marL="457200" lvl="1" indent="0" eaLnBrk="1" hangingPunct="1">
              <a:lnSpc>
                <a:spcPct val="90000"/>
              </a:lnSpc>
              <a:buFontTx/>
              <a:buNone/>
            </a:pPr>
            <a:endParaRPr lang="en-US" sz="800" dirty="0"/>
          </a:p>
          <a:p>
            <a:pPr eaLnBrk="1" hangingPunct="1">
              <a:lnSpc>
                <a:spcPct val="90000"/>
              </a:lnSpc>
            </a:pPr>
            <a:r>
              <a:rPr lang="en-US" dirty="0"/>
              <a:t>Preview Steps 7-10</a:t>
            </a:r>
          </a:p>
          <a:p>
            <a:pPr eaLnBrk="1" hangingPunct="1">
              <a:lnSpc>
                <a:spcPct val="90000"/>
              </a:lnSpc>
            </a:pPr>
            <a:endParaRPr lang="en-US" sz="800" dirty="0"/>
          </a:p>
          <a:p>
            <a:pPr eaLnBrk="1" hangingPunct="1">
              <a:lnSpc>
                <a:spcPct val="90000"/>
              </a:lnSpc>
            </a:pPr>
            <a:r>
              <a:rPr lang="en-US" dirty="0" smtClean="0"/>
              <a:t>Action </a:t>
            </a:r>
            <a:r>
              <a:rPr lang="en-US" dirty="0"/>
              <a:t>Planning</a:t>
            </a:r>
          </a:p>
          <a:p>
            <a:pPr eaLnBrk="1" hangingPunct="1">
              <a:lnSpc>
                <a:spcPct val="90000"/>
              </a:lnSpc>
            </a:pPr>
            <a:endParaRPr lang="en-US" sz="800" dirty="0"/>
          </a:p>
          <a:p>
            <a:pPr eaLnBrk="1" hangingPunct="1">
              <a:lnSpc>
                <a:spcPct val="90000"/>
              </a:lnSpc>
            </a:pPr>
            <a:r>
              <a:rPr lang="en-US" dirty="0"/>
              <a:t>Wrap up</a:t>
            </a:r>
          </a:p>
          <a:p>
            <a:pPr eaLnBrk="1" hangingPunct="1">
              <a:spcAft>
                <a:spcPts val="600"/>
              </a:spcAft>
            </a:pPr>
            <a:endParaRPr lang="en-US" sz="1600" b="1" dirty="0">
              <a:solidFill>
                <a:srgbClr val="6600CC"/>
              </a:solidFill>
            </a:endParaRPr>
          </a:p>
        </p:txBody>
      </p:sp>
      <p:sp>
        <p:nvSpPr>
          <p:cNvPr id="5" name="Rounded Rectangle 4"/>
          <p:cNvSpPr/>
          <p:nvPr/>
        </p:nvSpPr>
        <p:spPr bwMode="auto">
          <a:xfrm>
            <a:off x="304800" y="6400800"/>
            <a:ext cx="8458200" cy="457200"/>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Let’s </a:t>
            </a:r>
            <a:r>
              <a:rPr lang="en-US" sz="2400" b="1" dirty="0" smtClean="0">
                <a:latin typeface="+mj-lt"/>
              </a:rPr>
              <a:t>p</a:t>
            </a:r>
            <a:r>
              <a:rPr kumimoji="0" lang="en-US" sz="2400" b="1" i="0" u="none" strike="noStrike" cap="none" normalizeH="0" baseline="0" dirty="0" smtClean="0">
                <a:ln>
                  <a:noFill/>
                </a:ln>
                <a:solidFill>
                  <a:schemeClr val="tx1"/>
                </a:solidFill>
                <a:effectLst/>
                <a:latin typeface="+mj-lt"/>
              </a:rPr>
              <a:t>review content so you’ll be ready</a:t>
            </a:r>
            <a:r>
              <a:rPr kumimoji="0" lang="en-US" sz="2400" b="1" i="0" u="none" strike="noStrike" cap="none" normalizeH="0" dirty="0" smtClean="0">
                <a:ln>
                  <a:noFill/>
                </a:ln>
                <a:solidFill>
                  <a:schemeClr val="tx1"/>
                </a:solidFill>
                <a:effectLst/>
                <a:latin typeface="+mj-lt"/>
              </a:rPr>
              <a:t> to facilitate.</a:t>
            </a:r>
            <a:endParaRPr kumimoji="0" lang="en-US" sz="2400" b="1" i="0" u="none" strike="noStrike" cap="none" normalizeH="0" baseline="0" dirty="0">
              <a:ln>
                <a:noFill/>
              </a:ln>
              <a:solidFill>
                <a:schemeClr val="tx1"/>
              </a:solidFill>
              <a:effectLst/>
              <a:latin typeface="+mj-lt"/>
            </a:endParaRPr>
          </a:p>
        </p:txBody>
      </p:sp>
      <p:pic>
        <p:nvPicPr>
          <p:cNvPr id="6" name="Picture 5"/>
          <p:cNvPicPr>
            <a:picLocks noChangeAspect="1"/>
          </p:cNvPicPr>
          <p:nvPr/>
        </p:nvPicPr>
        <p:blipFill>
          <a:blip r:embed="rId2"/>
          <a:stretch>
            <a:fillRect/>
          </a:stretch>
        </p:blipFill>
        <p:spPr>
          <a:xfrm>
            <a:off x="0" y="99060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04800"/>
            <a:ext cx="7772400" cy="914400"/>
          </a:xfrm>
          <a:ln w="57150" cap="flat" cmpd="sng" algn="ctr">
            <a:solidFill>
              <a:srgbClr val="008000"/>
            </a:solidFill>
            <a:prstDash val="solid"/>
            <a:miter lim="800000"/>
            <a:headEnd type="none" w="med" len="med"/>
            <a:tailEnd type="none" w="med" len="med"/>
          </a:ln>
        </p:spPr>
        <p:txBody>
          <a:bodyPr/>
          <a:lstStyle/>
          <a:p>
            <a:pPr eaLnBrk="1" hangingPunct="1"/>
            <a:r>
              <a:rPr lang="en-US" sz="4000" b="1" dirty="0">
                <a:latin typeface="+mj-lt"/>
                <a:ea typeface="ＭＳ Ｐゴシック" pitchFamily="-108" charset="-128"/>
                <a:cs typeface="ＭＳ Ｐゴシック" pitchFamily="-108" charset="-128"/>
              </a:rPr>
              <a:t>MAIN TRAINING OBJECTIVES</a:t>
            </a:r>
          </a:p>
        </p:txBody>
      </p:sp>
      <p:sp>
        <p:nvSpPr>
          <p:cNvPr id="24579" name="Rectangle 3"/>
          <p:cNvSpPr>
            <a:spLocks noGrp="1" noChangeArrowheads="1"/>
          </p:cNvSpPr>
          <p:nvPr>
            <p:ph idx="1"/>
          </p:nvPr>
        </p:nvSpPr>
        <p:spPr>
          <a:xfrm>
            <a:off x="685800" y="1371600"/>
            <a:ext cx="7772400" cy="4800600"/>
          </a:xfrm>
        </p:spPr>
        <p:txBody>
          <a:bodyPr/>
          <a:lstStyle/>
          <a:p>
            <a:pPr eaLnBrk="1" hangingPunct="1">
              <a:lnSpc>
                <a:spcPct val="90000"/>
              </a:lnSpc>
              <a:spcAft>
                <a:spcPts val="2400"/>
              </a:spcAft>
            </a:pPr>
            <a:r>
              <a:rPr lang="en-US" sz="3200" b="1" dirty="0">
                <a:latin typeface="+mj-lt"/>
                <a:ea typeface="ＭＳ Ｐゴシック" pitchFamily="-108" charset="-128"/>
                <a:cs typeface="ＭＳ Ｐゴシック" pitchFamily="-108" charset="-128"/>
              </a:rPr>
              <a:t>Establish leadership </a:t>
            </a:r>
            <a:r>
              <a:rPr lang="en-US" sz="3200" b="1" dirty="0">
                <a:solidFill>
                  <a:srgbClr val="FF0000"/>
                </a:solidFill>
                <a:latin typeface="+mj-lt"/>
                <a:ea typeface="ＭＳ Ｐゴシック" pitchFamily="-108" charset="-128"/>
                <a:cs typeface="ＭＳ Ｐゴシック" pitchFamily="-108" charset="-128"/>
              </a:rPr>
              <a:t>team</a:t>
            </a:r>
            <a:endParaRPr lang="en-US" sz="3200" b="1" dirty="0" smtClean="0">
              <a:solidFill>
                <a:srgbClr val="FF0000"/>
              </a:solidFill>
              <a:latin typeface="+mj-lt"/>
              <a:ea typeface="ＭＳ Ｐゴシック" pitchFamily="-108" charset="-128"/>
              <a:cs typeface="ＭＳ Ｐゴシック" pitchFamily="-108" charset="-128"/>
            </a:endParaRPr>
          </a:p>
          <a:p>
            <a:pPr eaLnBrk="1" hangingPunct="1">
              <a:lnSpc>
                <a:spcPct val="90000"/>
              </a:lnSpc>
              <a:spcAft>
                <a:spcPts val="2400"/>
              </a:spcAft>
            </a:pPr>
            <a:r>
              <a:rPr lang="en-US" sz="3200" b="1" dirty="0" smtClean="0">
                <a:latin typeface="+mj-lt"/>
                <a:ea typeface="ＭＳ Ｐゴシック" pitchFamily="-108" charset="-128"/>
                <a:cs typeface="ＭＳ Ｐゴシック" pitchFamily="-108" charset="-128"/>
              </a:rPr>
              <a:t>Establish </a:t>
            </a:r>
            <a:r>
              <a:rPr lang="en-US" sz="3200" b="1" dirty="0">
                <a:latin typeface="+mj-lt"/>
                <a:ea typeface="ＭＳ Ｐゴシック" pitchFamily="-108" charset="-128"/>
                <a:cs typeface="ＭＳ Ｐゴシック" pitchFamily="-108" charset="-128"/>
              </a:rPr>
              <a:t>staff </a:t>
            </a:r>
            <a:r>
              <a:rPr lang="en-US" sz="3200" b="1" dirty="0">
                <a:solidFill>
                  <a:srgbClr val="FF0000"/>
                </a:solidFill>
                <a:latin typeface="+mj-lt"/>
                <a:ea typeface="ＭＳ Ｐゴシック" pitchFamily="-108" charset="-128"/>
                <a:cs typeface="ＭＳ Ｐゴシック" pitchFamily="-108" charset="-128"/>
              </a:rPr>
              <a:t>agreements</a:t>
            </a:r>
            <a:endParaRPr lang="en-US" sz="3200" b="1" dirty="0" smtClean="0">
              <a:solidFill>
                <a:srgbClr val="FF0000"/>
              </a:solidFill>
              <a:latin typeface="+mj-lt"/>
              <a:ea typeface="ＭＳ Ｐゴシック" pitchFamily="-108" charset="-128"/>
              <a:cs typeface="ＭＳ Ｐゴシック" pitchFamily="-108" charset="-128"/>
            </a:endParaRPr>
          </a:p>
          <a:p>
            <a:pPr eaLnBrk="1" hangingPunct="1">
              <a:lnSpc>
                <a:spcPct val="90000"/>
              </a:lnSpc>
              <a:spcAft>
                <a:spcPts val="2400"/>
              </a:spcAft>
            </a:pPr>
            <a:r>
              <a:rPr lang="en-US" sz="3200" b="1" dirty="0" smtClean="0">
                <a:latin typeface="+mj-lt"/>
                <a:ea typeface="ＭＳ Ｐゴシック" pitchFamily="-108" charset="-128"/>
                <a:cs typeface="ＭＳ Ｐゴシック" pitchFamily="-108" charset="-128"/>
              </a:rPr>
              <a:t>Build </a:t>
            </a:r>
            <a:r>
              <a:rPr lang="en-US" sz="3200" b="1" dirty="0">
                <a:latin typeface="+mj-lt"/>
                <a:ea typeface="ＭＳ Ｐゴシック" pitchFamily="-108" charset="-128"/>
                <a:cs typeface="ＭＳ Ｐゴシック" pitchFamily="-108" charset="-128"/>
              </a:rPr>
              <a:t>working knowledge of </a:t>
            </a:r>
            <a:r>
              <a:rPr lang="en-US" sz="3200" b="1" dirty="0" smtClean="0">
                <a:latin typeface="+mj-lt"/>
                <a:ea typeface="ＭＳ Ｐゴシック" pitchFamily="-108" charset="-128"/>
                <a:cs typeface="ＭＳ Ｐゴシック" pitchFamily="-108" charset="-128"/>
              </a:rPr>
              <a:t>SWPBIS </a:t>
            </a:r>
            <a:r>
              <a:rPr lang="en-US" sz="3200" b="1" dirty="0">
                <a:solidFill>
                  <a:srgbClr val="FF0000"/>
                </a:solidFill>
                <a:latin typeface="+mj-lt"/>
                <a:ea typeface="ＭＳ Ｐゴシック" pitchFamily="-108" charset="-128"/>
                <a:cs typeface="ＭＳ Ｐゴシック" pitchFamily="-108" charset="-128"/>
              </a:rPr>
              <a:t>outcomes, data, practices, and systems</a:t>
            </a:r>
            <a:endParaRPr lang="en-US" sz="3200" b="1" dirty="0" smtClean="0">
              <a:solidFill>
                <a:srgbClr val="FF0000"/>
              </a:solidFill>
              <a:latin typeface="+mj-lt"/>
              <a:ea typeface="ＭＳ Ｐゴシック" pitchFamily="-108" charset="-128"/>
              <a:cs typeface="ＭＳ Ｐゴシック" pitchFamily="-108" charset="-128"/>
            </a:endParaRPr>
          </a:p>
          <a:p>
            <a:pPr eaLnBrk="1" hangingPunct="1">
              <a:lnSpc>
                <a:spcPct val="90000"/>
              </a:lnSpc>
              <a:spcAft>
                <a:spcPts val="2400"/>
              </a:spcAft>
            </a:pPr>
            <a:r>
              <a:rPr lang="en-US" sz="3200" b="1" dirty="0" smtClean="0">
                <a:latin typeface="+mj-lt"/>
                <a:ea typeface="ＭＳ Ｐゴシック" pitchFamily="-108" charset="-128"/>
                <a:cs typeface="ＭＳ Ｐゴシック" pitchFamily="-108" charset="-128"/>
              </a:rPr>
              <a:t>Develop </a:t>
            </a:r>
            <a:r>
              <a:rPr lang="en-US" sz="3200" b="1" dirty="0">
                <a:solidFill>
                  <a:srgbClr val="FF0000"/>
                </a:solidFill>
                <a:latin typeface="+mj-lt"/>
                <a:ea typeface="ＭＳ Ｐゴシック" pitchFamily="-108" charset="-128"/>
                <a:cs typeface="ＭＳ Ｐゴシック" pitchFamily="-108" charset="-128"/>
              </a:rPr>
              <a:t>individualized action plan </a:t>
            </a:r>
            <a:r>
              <a:rPr lang="en-US" sz="3200" b="1" dirty="0">
                <a:latin typeface="+mj-lt"/>
                <a:ea typeface="ＭＳ Ｐゴシック" pitchFamily="-108" charset="-128"/>
                <a:cs typeface="ＭＳ Ｐゴシック" pitchFamily="-108" charset="-128"/>
              </a:rPr>
              <a:t>for </a:t>
            </a:r>
            <a:r>
              <a:rPr lang="en-US" sz="3200" b="1" dirty="0" smtClean="0">
                <a:latin typeface="+mj-lt"/>
                <a:ea typeface="ＭＳ Ｐゴシック" pitchFamily="-108" charset="-128"/>
                <a:cs typeface="ＭＳ Ｐゴシック" pitchFamily="-108" charset="-128"/>
              </a:rPr>
              <a:t>SWPBIS</a:t>
            </a:r>
          </a:p>
          <a:p>
            <a:pPr eaLnBrk="1" hangingPunct="1">
              <a:lnSpc>
                <a:spcPct val="90000"/>
              </a:lnSpc>
              <a:spcAft>
                <a:spcPts val="2400"/>
              </a:spcAft>
            </a:pPr>
            <a:r>
              <a:rPr lang="en-US" sz="3200" b="1" dirty="0" smtClean="0">
                <a:latin typeface="+mj-lt"/>
                <a:ea typeface="ＭＳ Ｐゴシック" pitchFamily="-108" charset="-128"/>
                <a:cs typeface="ＭＳ Ｐゴシック" pitchFamily="-108" charset="-128"/>
              </a:rPr>
              <a:t>Organize </a:t>
            </a:r>
            <a:r>
              <a:rPr lang="en-US" sz="3200" b="1" dirty="0">
                <a:latin typeface="+mj-lt"/>
                <a:ea typeface="ＭＳ Ｐゴシック" pitchFamily="-108" charset="-128"/>
                <a:cs typeface="ＭＳ Ｐゴシック" pitchFamily="-108" charset="-128"/>
              </a:rPr>
              <a:t>for </a:t>
            </a:r>
            <a:r>
              <a:rPr lang="en-US" sz="3200" b="1" dirty="0">
                <a:solidFill>
                  <a:srgbClr val="FF0000"/>
                </a:solidFill>
                <a:latin typeface="+mj-lt"/>
                <a:ea typeface="ＭＳ Ｐゴシック" pitchFamily="-108" charset="-128"/>
                <a:cs typeface="ＭＳ Ｐゴシック" pitchFamily="-108" charset="-128"/>
              </a:rPr>
              <a:t>upcoming school year</a:t>
            </a:r>
          </a:p>
        </p:txBody>
      </p:sp>
      <p:pic>
        <p:nvPicPr>
          <p:cNvPr id="6" name="Picture 5"/>
          <p:cNvPicPr>
            <a:picLocks noChangeAspect="1"/>
          </p:cNvPicPr>
          <p:nvPr/>
        </p:nvPicPr>
        <p:blipFill>
          <a:blip r:embed="rId3"/>
          <a:stretch>
            <a:fillRect/>
          </a:stretch>
        </p:blipFill>
        <p:spPr>
          <a:xfrm>
            <a:off x="8077200" y="685800"/>
            <a:ext cx="1066800" cy="1066800"/>
          </a:xfrm>
          <a:prstGeom prst="rect">
            <a:avLst/>
          </a:prstGeom>
        </p:spPr>
      </p:pic>
      <p:pic>
        <p:nvPicPr>
          <p:cNvPr id="5" name="Picture 4"/>
          <p:cNvPicPr>
            <a:picLocks noChangeAspect="1"/>
          </p:cNvPicPr>
          <p:nvPr/>
        </p:nvPicPr>
        <p:blipFill>
          <a:blip r:embed="rId4"/>
          <a:stretch>
            <a:fillRect/>
          </a:stretch>
        </p:blipFill>
        <p:spPr>
          <a:xfrm>
            <a:off x="76200" y="685800"/>
            <a:ext cx="914400" cy="914400"/>
          </a:xfrm>
          <a:prstGeom prst="rect">
            <a:avLst/>
          </a:prstGeom>
        </p:spPr>
      </p:pic>
    </p:spTree>
    <p:extLst>
      <p:ext uri="{BB962C8B-B14F-4D97-AF65-F5344CB8AC3E}">
        <p14:creationId xmlns:p14="http://schemas.microsoft.com/office/powerpoint/2010/main" val="150031873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rot="20565071">
            <a:off x="-450679" y="784934"/>
            <a:ext cx="6303432" cy="6653576"/>
          </a:xfrm>
          <a:prstGeom prst="rect">
            <a:avLst/>
          </a:prstGeom>
          <a:noFill/>
          <a:ln w="9525">
            <a:noFill/>
            <a:miter lim="800000"/>
            <a:headEnd/>
            <a:tailEnd/>
          </a:ln>
        </p:spPr>
      </p:pic>
      <p:sp>
        <p:nvSpPr>
          <p:cNvPr id="2" name="Title 1"/>
          <p:cNvSpPr>
            <a:spLocks noGrp="1"/>
          </p:cNvSpPr>
          <p:nvPr>
            <p:ph type="title"/>
          </p:nvPr>
        </p:nvSpPr>
        <p:spPr>
          <a:xfrm>
            <a:off x="5029200" y="0"/>
            <a:ext cx="4114800" cy="4495800"/>
          </a:xfrm>
          <a:solidFill>
            <a:srgbClr val="FFFF00">
              <a:alpha val="50000"/>
            </a:srgbClr>
          </a:solidFill>
        </p:spPr>
        <p:txBody>
          <a:bodyPr/>
          <a:lstStyle/>
          <a:p>
            <a:pPr algn="ctr"/>
            <a:r>
              <a:rPr lang="en-US" dirty="0" smtClean="0"/>
              <a:t>Overview of School-wide Positive Behavior SupportS</a:t>
            </a:r>
            <a:br>
              <a:rPr lang="en-US" dirty="0" smtClean="0"/>
            </a:br>
            <a:r>
              <a:rPr lang="en-US" dirty="0" smtClean="0"/>
              <a:t/>
            </a:r>
            <a:br>
              <a:rPr lang="en-US" dirty="0" smtClean="0"/>
            </a:br>
            <a:r>
              <a:rPr lang="en-US" dirty="0" smtClean="0"/>
              <a:t>(Chapter </a:t>
            </a:r>
            <a:r>
              <a:rPr lang="en-US" dirty="0" err="1" smtClean="0"/>
              <a:t>i</a:t>
            </a:r>
            <a:r>
              <a:rPr lang="en-US" dirty="0" smtClean="0"/>
              <a:t>)</a:t>
            </a:r>
            <a:br>
              <a:rPr lang="en-US" dirty="0" smtClean="0"/>
            </a:br>
            <a:endParaRPr lang="en-US" dirty="0"/>
          </a:p>
        </p:txBody>
      </p:sp>
      <p:pic>
        <p:nvPicPr>
          <p:cNvPr id="5" name="Picture 4"/>
          <p:cNvPicPr>
            <a:picLocks noChangeAspect="1"/>
          </p:cNvPicPr>
          <p:nvPr/>
        </p:nvPicPr>
        <p:blipFill>
          <a:blip r:embed="rId3"/>
          <a:stretch>
            <a:fillRect/>
          </a:stretch>
        </p:blipFill>
        <p:spPr>
          <a:xfrm>
            <a:off x="6629400" y="2971800"/>
            <a:ext cx="914400" cy="914400"/>
          </a:xfrm>
          <a:prstGeom prst="rect">
            <a:avLst/>
          </a:prstGeom>
        </p:spPr>
      </p:pic>
    </p:spTree>
    <p:extLst>
      <p:ext uri="{BB962C8B-B14F-4D97-AF65-F5344CB8AC3E}">
        <p14:creationId xmlns:p14="http://schemas.microsoft.com/office/powerpoint/2010/main" val="23189869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solidFill>
            <a:srgbClr val="008000"/>
          </a:solidFill>
        </p:spPr>
        <p:txBody>
          <a:bodyPr/>
          <a:lstStyle/>
          <a:p>
            <a:pPr eaLnBrk="1" hangingPunct="1"/>
            <a:r>
              <a:rPr lang="en-US" sz="4800" dirty="0" smtClean="0">
                <a:solidFill>
                  <a:srgbClr val="FFFFFF"/>
                </a:solidFill>
                <a:ea typeface="ＭＳ Ｐゴシック" pitchFamily="-108" charset="-128"/>
                <a:cs typeface="ＭＳ Ｐゴシック" pitchFamily="-108" charset="-128"/>
              </a:rPr>
              <a:t>SWPBIS Message!</a:t>
            </a:r>
            <a:endParaRPr lang="en-US" sz="4800" dirty="0">
              <a:solidFill>
                <a:srgbClr val="FFFFFF"/>
              </a:solidFill>
              <a:ea typeface="ＭＳ Ｐゴシック" pitchFamily="-108" charset="-128"/>
              <a:cs typeface="ＭＳ Ｐゴシック" pitchFamily="-108" charset="-128"/>
            </a:endParaRPr>
          </a:p>
        </p:txBody>
      </p:sp>
      <p:sp>
        <p:nvSpPr>
          <p:cNvPr id="30723" name="Rectangle 3"/>
          <p:cNvSpPr>
            <a:spLocks noGrp="1" noChangeArrowheads="1"/>
          </p:cNvSpPr>
          <p:nvPr>
            <p:ph idx="1"/>
          </p:nvPr>
        </p:nvSpPr>
        <p:spPr>
          <a:xfrm>
            <a:off x="457200" y="1874838"/>
            <a:ext cx="8229600" cy="4525962"/>
          </a:xfrm>
          <a:noFill/>
        </p:spPr>
        <p:txBody>
          <a:bodyPr/>
          <a:lstStyle/>
          <a:p>
            <a:pPr eaLnBrk="1" hangingPunct="1">
              <a:buFontTx/>
              <a:buNone/>
            </a:pPr>
            <a:r>
              <a:rPr lang="en-US" sz="3700" i="1" dirty="0">
                <a:ea typeface="ＭＳ Ｐゴシック" pitchFamily="-108" charset="-128"/>
                <a:cs typeface="ＭＳ Ｐゴシック" pitchFamily="-108" charset="-128"/>
              </a:rPr>
              <a:t>	</a:t>
            </a:r>
            <a:r>
              <a:rPr lang="en-US" sz="4400" i="1" dirty="0">
                <a:ea typeface="ＭＳ Ｐゴシック" pitchFamily="-108" charset="-128"/>
                <a:cs typeface="ＭＳ Ｐゴシック" pitchFamily="-108" charset="-128"/>
              </a:rPr>
              <a:t>Successful individual student behavior support is linked to </a:t>
            </a:r>
            <a:r>
              <a:rPr lang="en-US" sz="4400" i="1" dirty="0">
                <a:solidFill>
                  <a:srgbClr val="FF0000"/>
                </a:solidFill>
                <a:ea typeface="ＭＳ Ｐゴシック" pitchFamily="-108" charset="-128"/>
                <a:cs typeface="ＭＳ Ｐゴシック" pitchFamily="-108" charset="-128"/>
              </a:rPr>
              <a:t>host environments</a:t>
            </a:r>
            <a:r>
              <a:rPr lang="en-US" sz="4400" i="1" dirty="0">
                <a:ea typeface="ＭＳ Ｐゴシック" pitchFamily="-108" charset="-128"/>
                <a:cs typeface="ＭＳ Ｐゴシック" pitchFamily="-108" charset="-128"/>
              </a:rPr>
              <a:t> or school  climates that are </a:t>
            </a:r>
            <a:r>
              <a:rPr lang="en-US" sz="4400" i="1" dirty="0">
                <a:solidFill>
                  <a:srgbClr val="FF0000"/>
                </a:solidFill>
                <a:ea typeface="ＭＳ Ｐゴシック" pitchFamily="-108" charset="-128"/>
                <a:cs typeface="ＭＳ Ｐゴシック" pitchFamily="-108" charset="-128"/>
              </a:rPr>
              <a:t>effective, efficient, relevant, &amp; durable</a:t>
            </a:r>
            <a:r>
              <a:rPr lang="en-US" sz="4400" i="1" dirty="0">
                <a:solidFill>
                  <a:srgbClr val="000000"/>
                </a:solidFill>
                <a:ea typeface="ＭＳ Ｐゴシック" pitchFamily="-108" charset="-128"/>
                <a:cs typeface="ＭＳ Ｐゴシック" pitchFamily="-108" charset="-128"/>
              </a:rPr>
              <a:t>.</a:t>
            </a:r>
            <a:endParaRPr lang="en-US" sz="4400" i="1" dirty="0">
              <a:solidFill>
                <a:srgbClr val="FF0000"/>
              </a:solidFill>
              <a:ea typeface="ＭＳ Ｐゴシック" pitchFamily="-108" charset="-128"/>
              <a:cs typeface="ＭＳ Ｐゴシック" pitchFamily="-108" charset="-128"/>
            </a:endParaRPr>
          </a:p>
          <a:p>
            <a:pPr algn="r" eaLnBrk="1" hangingPunct="1">
              <a:buFontTx/>
              <a:buNone/>
            </a:pPr>
            <a:endParaRPr lang="en-US" sz="2100" dirty="0">
              <a:ea typeface="ＭＳ Ｐゴシック" pitchFamily="-108" charset="-128"/>
              <a:cs typeface="ＭＳ Ｐゴシック" pitchFamily="-108" charset="-128"/>
            </a:endParaRPr>
          </a:p>
          <a:p>
            <a:pPr algn="r" eaLnBrk="1" hangingPunct="1">
              <a:buFontTx/>
              <a:buNone/>
            </a:pPr>
            <a:r>
              <a:rPr lang="en-US" sz="3600" dirty="0">
                <a:ea typeface="ＭＳ Ｐゴシック" pitchFamily="-108" charset="-128"/>
                <a:cs typeface="ＭＳ Ｐゴシック" pitchFamily="-108" charset="-128"/>
              </a:rPr>
              <a:t>	(</a:t>
            </a:r>
            <a:r>
              <a:rPr lang="en-US" sz="3600" dirty="0" err="1">
                <a:ea typeface="ＭＳ Ｐゴシック" pitchFamily="-108" charset="-128"/>
                <a:cs typeface="ＭＳ Ｐゴシック" pitchFamily="-108" charset="-128"/>
              </a:rPr>
              <a:t>Zins</a:t>
            </a:r>
            <a:r>
              <a:rPr lang="en-US" sz="3600" dirty="0">
                <a:ea typeface="ＭＳ Ｐゴシック" pitchFamily="-108" charset="-128"/>
                <a:cs typeface="ＭＳ Ｐゴシック" pitchFamily="-108" charset="-128"/>
              </a:rPr>
              <a:t> &amp; </a:t>
            </a:r>
            <a:r>
              <a:rPr lang="en-US" sz="3600" dirty="0" err="1">
                <a:ea typeface="ＭＳ Ｐゴシック" pitchFamily="-108" charset="-128"/>
                <a:cs typeface="ＭＳ Ｐゴシック" pitchFamily="-108" charset="-128"/>
              </a:rPr>
              <a:t>Ponti</a:t>
            </a:r>
            <a:r>
              <a:rPr lang="en-US" sz="3600" dirty="0">
                <a:ea typeface="ＭＳ Ｐゴシック" pitchFamily="-108" charset="-128"/>
                <a:cs typeface="ＭＳ Ｐゴシック" pitchFamily="-108" charset="-128"/>
              </a:rPr>
              <a:t>, 1990)</a:t>
            </a:r>
          </a:p>
        </p:txBody>
      </p:sp>
      <p:grpSp>
        <p:nvGrpSpPr>
          <p:cNvPr id="2" name="Group 5"/>
          <p:cNvGrpSpPr/>
          <p:nvPr/>
        </p:nvGrpSpPr>
        <p:grpSpPr>
          <a:xfrm>
            <a:off x="-140380" y="5333999"/>
            <a:ext cx="1588180" cy="1676401"/>
            <a:chOff x="-140380" y="5333999"/>
            <a:chExt cx="1588180" cy="1676401"/>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j-lt"/>
                </a:rPr>
                <a:t>I.A</a:t>
              </a:r>
              <a:endParaRPr lang="en-US" sz="2000" b="1" dirty="0">
                <a:solidFill>
                  <a:srgbClr val="000000"/>
                </a:solidFill>
                <a:latin typeface="+mj-lt"/>
              </a:endParaRPr>
            </a:p>
          </p:txBody>
        </p:sp>
      </p:grpSp>
      <p:pic>
        <p:nvPicPr>
          <p:cNvPr id="7" name="Picture 6"/>
          <p:cNvPicPr/>
          <p:nvPr/>
        </p:nvPicPr>
        <p:blipFill>
          <a:blip r:embed="rId4">
            <a:extLst>
              <a:ext uri="{28A0092B-C50C-407E-A947-70E740481C1C}">
                <a14:useLocalDpi xmlns:a14="http://schemas.microsoft.com/office/drawing/2010/main"/>
              </a:ext>
            </a:extLst>
          </a:blip>
          <a:srcRect/>
          <a:stretch>
            <a:fillRect/>
          </a:stretch>
        </p:blipFill>
        <p:spPr bwMode="auto">
          <a:xfrm>
            <a:off x="8001000" y="762000"/>
            <a:ext cx="1142494" cy="1143000"/>
          </a:xfrm>
          <a:prstGeom prst="rect">
            <a:avLst/>
          </a:prstGeom>
          <a:noFill/>
          <a:ln>
            <a:noFill/>
          </a:ln>
        </p:spPr>
      </p:pic>
      <p:pic>
        <p:nvPicPr>
          <p:cNvPr id="8" name="Picture 7"/>
          <p:cNvPicPr>
            <a:picLocks noChangeAspect="1"/>
          </p:cNvPicPr>
          <p:nvPr/>
        </p:nvPicPr>
        <p:blipFill>
          <a:blip r:embed="rId5"/>
          <a:stretch>
            <a:fillRect/>
          </a:stretch>
        </p:blipFill>
        <p:spPr>
          <a:xfrm>
            <a:off x="0" y="990600"/>
            <a:ext cx="914400" cy="914400"/>
          </a:xfrm>
          <a:prstGeom prst="rect">
            <a:avLst/>
          </a:prstGeom>
        </p:spPr>
      </p:pic>
    </p:spTree>
    <p:extLst>
      <p:ext uri="{BB962C8B-B14F-4D97-AF65-F5344CB8AC3E}">
        <p14:creationId xmlns:p14="http://schemas.microsoft.com/office/powerpoint/2010/main" val="174940192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7"/>
          <p:cNvSpPr>
            <a:spLocks noGrp="1"/>
          </p:cNvSpPr>
          <p:nvPr>
            <p:ph type="title"/>
          </p:nvPr>
        </p:nvSpPr>
        <p:spPr>
          <a:xfrm>
            <a:off x="457200" y="0"/>
            <a:ext cx="8229600" cy="1143000"/>
          </a:xfrm>
          <a:solidFill>
            <a:srgbClr val="008000"/>
          </a:solidFill>
        </p:spPr>
        <p:txBody>
          <a:bodyPr/>
          <a:lstStyle/>
          <a:p>
            <a:r>
              <a:rPr lang="en-US" sz="6000" dirty="0" smtClean="0">
                <a:solidFill>
                  <a:schemeClr val="bg1"/>
                </a:solidFill>
              </a:rPr>
              <a:t>SWPBIS </a:t>
            </a:r>
            <a:r>
              <a:rPr lang="en-US" dirty="0" smtClean="0">
                <a:solidFill>
                  <a:schemeClr val="bg1"/>
                </a:solidFill>
                <a:ea typeface="ＭＳ Ｐゴシック" pitchFamily="-108" charset="-128"/>
                <a:cs typeface="ＭＳ Ｐゴシック" pitchFamily="-108" charset="-128"/>
              </a:rPr>
              <a:t>is</a:t>
            </a:r>
          </a:p>
        </p:txBody>
      </p:sp>
      <p:graphicFrame>
        <p:nvGraphicFramePr>
          <p:cNvPr id="6" name="Content Placeholder 5"/>
          <p:cNvGraphicFramePr>
            <a:graphicFrameLocks noGrp="1"/>
          </p:cNvGraphicFramePr>
          <p:nvPr>
            <p:ph idx="4294967295"/>
          </p:nvPr>
        </p:nvGraphicFramePr>
        <p:xfrm>
          <a:off x="609600" y="1295400"/>
          <a:ext cx="80772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6"/>
          <p:cNvGrpSpPr/>
          <p:nvPr/>
        </p:nvGrpSpPr>
        <p:grpSpPr>
          <a:xfrm>
            <a:off x="-140380" y="5257800"/>
            <a:ext cx="1588180" cy="1676401"/>
            <a:chOff x="-140380" y="5333999"/>
            <a:chExt cx="1588180" cy="1676401"/>
          </a:xfrm>
        </p:grpSpPr>
        <p:pic>
          <p:nvPicPr>
            <p:cNvPr id="8" name="Content Placeholder 3"/>
            <p:cNvPicPr>
              <a:picLocks noChangeAspect="1"/>
            </p:cNvPicPr>
            <p:nvPr/>
          </p:nvPicPr>
          <p:blipFill>
            <a:blip r:embed="rId7"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9"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I.B.i</a:t>
              </a:r>
              <a:endParaRPr lang="en-US" sz="2000" b="1" dirty="0">
                <a:solidFill>
                  <a:srgbClr val="000000"/>
                </a:solidFill>
                <a:latin typeface="+mj-lt"/>
              </a:endParaRPr>
            </a:p>
          </p:txBody>
        </p:sp>
      </p:grpSp>
      <p:pic>
        <p:nvPicPr>
          <p:cNvPr id="12" name="Picture 11"/>
          <p:cNvPicPr/>
          <p:nvPr/>
        </p:nvPicPr>
        <p:blipFill>
          <a:blip r:embed="rId8">
            <a:extLst>
              <a:ext uri="{28A0092B-C50C-407E-A947-70E740481C1C}">
                <a14:useLocalDpi xmlns:a14="http://schemas.microsoft.com/office/drawing/2010/main"/>
              </a:ext>
            </a:extLst>
          </a:blip>
          <a:srcRect/>
          <a:stretch>
            <a:fillRect/>
          </a:stretch>
        </p:blipFill>
        <p:spPr bwMode="auto">
          <a:xfrm>
            <a:off x="8001000" y="762000"/>
            <a:ext cx="1142494" cy="1143000"/>
          </a:xfrm>
          <a:prstGeom prst="rect">
            <a:avLst/>
          </a:prstGeom>
          <a:noFill/>
          <a:ln>
            <a:noFill/>
          </a:ln>
        </p:spPr>
      </p:pic>
      <p:pic>
        <p:nvPicPr>
          <p:cNvPr id="10" name="Picture 9"/>
          <p:cNvPicPr>
            <a:picLocks noChangeAspect="1"/>
          </p:cNvPicPr>
          <p:nvPr/>
        </p:nvPicPr>
        <p:blipFill>
          <a:blip r:embed="rId9"/>
          <a:stretch>
            <a:fillRect/>
          </a:stretch>
        </p:blipFill>
        <p:spPr>
          <a:xfrm>
            <a:off x="0" y="609600"/>
            <a:ext cx="914400" cy="914400"/>
          </a:xfrm>
          <a:prstGeom prst="rect">
            <a:avLst/>
          </a:prstGeom>
        </p:spPr>
      </p:pic>
    </p:spTree>
    <p:extLst>
      <p:ext uri="{BB962C8B-B14F-4D97-AF65-F5344CB8AC3E}">
        <p14:creationId xmlns:p14="http://schemas.microsoft.com/office/powerpoint/2010/main" val="410139424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gn="l">
              <a:lnSpc>
                <a:spcPct val="90000"/>
              </a:lnSpc>
              <a:spcBef>
                <a:spcPct val="20000"/>
              </a:spcBef>
              <a:buFontTx/>
              <a:buChar char="•"/>
            </a:pPr>
            <a:r>
              <a:rPr lang="en-US" sz="2200" dirty="0" smtClean="0">
                <a:solidFill>
                  <a:srgbClr val="000000"/>
                </a:solidFill>
                <a:latin typeface="Franklin Gothic Medium"/>
              </a:rPr>
              <a:t>Coaches 1 min</a:t>
            </a:r>
            <a:endParaRPr lang="en-US" sz="2200" dirty="0">
              <a:solidFill>
                <a:srgbClr val="000000"/>
              </a:solidFill>
              <a:latin typeface="Franklin Gothic Medium"/>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smtClean="0">
                <a:solidFill>
                  <a:srgbClr val="3366FF"/>
                </a:solidFill>
              </a:rPr>
              <a:t>Coaches Please Enter Attendance</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500" dirty="0" smtClean="0">
              <a:latin typeface="+mj-lt"/>
            </a:endParaRPr>
          </a:p>
          <a:p>
            <a:pPr eaLnBrk="1" hangingPunct="1">
              <a:lnSpc>
                <a:spcPct val="90000"/>
              </a:lnSpc>
            </a:pPr>
            <a:r>
              <a:rPr lang="en-US" sz="2000" dirty="0" smtClean="0">
                <a:latin typeface="+mj-lt"/>
              </a:rPr>
              <a:t>Coaches, please login on </a:t>
            </a:r>
            <a:r>
              <a:rPr lang="en-US" sz="2000" dirty="0" err="1" smtClean="0">
                <a:latin typeface="+mj-lt"/>
              </a:rPr>
              <a:t>nepbis.org</a:t>
            </a:r>
            <a:r>
              <a:rPr lang="en-US" sz="2000" dirty="0" smtClean="0">
                <a:latin typeface="+mj-lt"/>
              </a:rPr>
              <a:t>, go to the coaches’ tab, and click on the Team Training Attendance Link.  Follow prompts to enter team attendance.</a:t>
            </a: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46931" y="2990850"/>
            <a:ext cx="5707537" cy="3257550"/>
          </a:xfrm>
          <a:prstGeom prst="rect">
            <a:avLst/>
          </a:prstGeom>
        </p:spPr>
      </p:pic>
      <p:sp>
        <p:nvSpPr>
          <p:cNvPr id="4" name="Left Arrow 3"/>
          <p:cNvSpPr/>
          <p:nvPr/>
        </p:nvSpPr>
        <p:spPr>
          <a:xfrm rot="19578596">
            <a:off x="6856242" y="2775366"/>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FFFFFF"/>
              </a:solidFill>
            </a:endParaRPr>
          </a:p>
        </p:txBody>
      </p:sp>
      <p:sp>
        <p:nvSpPr>
          <p:cNvPr id="9" name="Left Arrow 8"/>
          <p:cNvSpPr/>
          <p:nvPr/>
        </p:nvSpPr>
        <p:spPr>
          <a:xfrm rot="19578596">
            <a:off x="6132342" y="4608523"/>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FFFFFF"/>
              </a:solidFill>
            </a:endParaRPr>
          </a:p>
        </p:txBody>
      </p:sp>
    </p:spTree>
    <p:extLst>
      <p:ext uri="{BB962C8B-B14F-4D97-AF65-F5344CB8AC3E}">
        <p14:creationId xmlns:p14="http://schemas.microsoft.com/office/powerpoint/2010/main" val="741209923"/>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a:xfrm>
            <a:off x="0" y="0"/>
            <a:ext cx="9144000" cy="1143000"/>
          </a:xfrm>
          <a:solidFill>
            <a:srgbClr val="008000"/>
          </a:solidFill>
        </p:spPr>
        <p:txBody>
          <a:bodyPr/>
          <a:lstStyle/>
          <a:p>
            <a:pPr algn="l" eaLnBrk="1" hangingPunct="1"/>
            <a:r>
              <a:rPr lang="en-US" sz="3600" b="0" dirty="0" smtClean="0">
                <a:solidFill>
                  <a:srgbClr val="FFFFFF"/>
                </a:solidFill>
              </a:rPr>
              <a:t>SWPBIS is an organizational approach for…</a:t>
            </a:r>
          </a:p>
        </p:txBody>
      </p:sp>
      <p:grpSp>
        <p:nvGrpSpPr>
          <p:cNvPr id="2" name="Group 1"/>
          <p:cNvGrpSpPr/>
          <p:nvPr/>
        </p:nvGrpSpPr>
        <p:grpSpPr>
          <a:xfrm>
            <a:off x="1377951" y="1091198"/>
            <a:ext cx="6307138" cy="5647121"/>
            <a:chOff x="1377951" y="1091198"/>
            <a:chExt cx="6307138" cy="5647121"/>
          </a:xfrm>
        </p:grpSpPr>
        <p:sp>
          <p:nvSpPr>
            <p:cNvPr id="7" name="Oval 6"/>
            <p:cNvSpPr/>
            <p:nvPr/>
          </p:nvSpPr>
          <p:spPr>
            <a:xfrm>
              <a:off x="3251201" y="1091198"/>
              <a:ext cx="2540000" cy="3259138"/>
            </a:xfrm>
            <a:prstGeom prst="ellipse">
              <a:avLst/>
            </a:prstGeom>
            <a:solidFill>
              <a:srgbClr val="008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prstTxWarp prst="textNoShape">
                <a:avLst/>
              </a:prstTxWarp>
            </a:bodyPr>
            <a:lstStyle/>
            <a:p>
              <a:pPr algn="ctr">
                <a:defRPr/>
              </a:pPr>
              <a:r>
                <a:rPr lang="en-US" sz="2000">
                  <a:latin typeface="+mj-lt"/>
                  <a:ea typeface="Britannic Bold" pitchFamily="-108" charset="0"/>
                  <a:cs typeface="Britannic Bold" pitchFamily="-108" charset="0"/>
                </a:rPr>
                <a:t>Improving classroom &amp; school </a:t>
              </a:r>
              <a:r>
                <a:rPr lang="en-US" sz="2000" b="1">
                  <a:solidFill>
                    <a:srgbClr val="800000"/>
                  </a:solidFill>
                  <a:latin typeface="+mj-lt"/>
                  <a:ea typeface="Britannic Bold" pitchFamily="-108" charset="0"/>
                  <a:cs typeface="Britannic Bold" pitchFamily="-108" charset="0"/>
                </a:rPr>
                <a:t>climate</a:t>
              </a:r>
            </a:p>
          </p:txBody>
        </p:sp>
        <p:sp>
          <p:nvSpPr>
            <p:cNvPr id="27" name="Oval 26"/>
            <p:cNvSpPr/>
            <p:nvPr/>
          </p:nvSpPr>
          <p:spPr>
            <a:xfrm rot="3873247">
              <a:off x="4784726" y="2034173"/>
              <a:ext cx="2541588" cy="3259138"/>
            </a:xfrm>
            <a:prstGeom prst="ellipse">
              <a:avLst/>
            </a:prstGeom>
            <a:solidFill>
              <a:srgbClr val="008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prstTxWarp prst="textNoShape">
                <a:avLst/>
              </a:prstTxWarp>
            </a:bodyPr>
            <a:lstStyle/>
            <a:p>
              <a:pPr algn="ctr">
                <a:defRPr/>
              </a:pPr>
              <a:r>
                <a:rPr lang="en-US" sz="2000">
                  <a:latin typeface="+mj-lt"/>
                  <a:ea typeface="Britannic Bold" pitchFamily="-108" charset="0"/>
                  <a:cs typeface="Britannic Bold" pitchFamily="-108" charset="0"/>
                </a:rPr>
                <a:t>Decreasing </a:t>
              </a:r>
              <a:r>
                <a:rPr lang="en-US" sz="2000" b="1">
                  <a:solidFill>
                    <a:srgbClr val="800000"/>
                  </a:solidFill>
                  <a:latin typeface="+mj-lt"/>
                  <a:ea typeface="Britannic Bold" pitchFamily="-108" charset="0"/>
                  <a:cs typeface="Britannic Bold" pitchFamily="-108" charset="0"/>
                </a:rPr>
                <a:t>reactive management</a:t>
              </a:r>
            </a:p>
          </p:txBody>
        </p:sp>
        <p:sp>
          <p:nvSpPr>
            <p:cNvPr id="29" name="Oval 28"/>
            <p:cNvSpPr/>
            <p:nvPr/>
          </p:nvSpPr>
          <p:spPr>
            <a:xfrm rot="17726753" flipH="1">
              <a:off x="1736726" y="1994486"/>
              <a:ext cx="2541587" cy="3259138"/>
            </a:xfrm>
            <a:prstGeom prst="ellipse">
              <a:avLst/>
            </a:prstGeom>
            <a:solidFill>
              <a:srgbClr val="008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prstTxWarp prst="textNoShape">
                <a:avLst/>
              </a:prstTxWarp>
            </a:bodyPr>
            <a:lstStyle/>
            <a:p>
              <a:pPr algn="ctr">
                <a:defRPr/>
              </a:pPr>
              <a:r>
                <a:rPr lang="en-US" sz="2000" dirty="0">
                  <a:latin typeface="+mj-lt"/>
                  <a:ea typeface="Britannic Bold" pitchFamily="-108" charset="0"/>
                  <a:cs typeface="Britannic Bold" pitchFamily="-108" charset="0"/>
                </a:rPr>
                <a:t>Integrating academic and behavior </a:t>
              </a:r>
              <a:r>
                <a:rPr lang="en-US" sz="2000" b="1" dirty="0">
                  <a:solidFill>
                    <a:srgbClr val="800000"/>
                  </a:solidFill>
                  <a:latin typeface="+mj-lt"/>
                  <a:ea typeface="Britannic Bold" pitchFamily="-108" charset="0"/>
                  <a:cs typeface="Britannic Bold" pitchFamily="-108" charset="0"/>
                </a:rPr>
                <a:t>initiatives</a:t>
              </a:r>
            </a:p>
          </p:txBody>
        </p:sp>
        <p:sp>
          <p:nvSpPr>
            <p:cNvPr id="30" name="Oval 29"/>
            <p:cNvSpPr/>
            <p:nvPr/>
          </p:nvSpPr>
          <p:spPr>
            <a:xfrm rot="17726753" flipV="1">
              <a:off x="4479925" y="3837957"/>
              <a:ext cx="2541587" cy="3259138"/>
            </a:xfrm>
            <a:prstGeom prst="ellipse">
              <a:avLst/>
            </a:prstGeom>
            <a:solidFill>
              <a:srgbClr val="008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prstTxWarp prst="textNoShape">
                <a:avLst/>
              </a:prstTxWarp>
            </a:bodyPr>
            <a:lstStyle/>
            <a:p>
              <a:pPr algn="ctr">
                <a:defRPr/>
              </a:pPr>
              <a:r>
                <a:rPr lang="en-US" sz="2000" dirty="0">
                  <a:latin typeface="+mj-lt"/>
                  <a:ea typeface="Britannic Bold" pitchFamily="-108" charset="0"/>
                  <a:cs typeface="Britannic Bold" pitchFamily="-108" charset="0"/>
                </a:rPr>
                <a:t>Maximizing </a:t>
              </a:r>
              <a:r>
                <a:rPr lang="en-US" sz="2000" b="1" dirty="0">
                  <a:solidFill>
                    <a:srgbClr val="800000"/>
                  </a:solidFill>
                  <a:latin typeface="+mj-lt"/>
                  <a:ea typeface="Britannic Bold" pitchFamily="-108" charset="0"/>
                  <a:cs typeface="Britannic Bold" pitchFamily="-108" charset="0"/>
                </a:rPr>
                <a:t>academic achievement</a:t>
              </a:r>
            </a:p>
          </p:txBody>
        </p:sp>
        <p:sp>
          <p:nvSpPr>
            <p:cNvPr id="31" name="Oval 30"/>
            <p:cNvSpPr/>
            <p:nvPr/>
          </p:nvSpPr>
          <p:spPr>
            <a:xfrm rot="3873247" flipH="1" flipV="1">
              <a:off x="1965326" y="3747086"/>
              <a:ext cx="2541587" cy="3259138"/>
            </a:xfrm>
            <a:prstGeom prst="ellipse">
              <a:avLst/>
            </a:prstGeom>
            <a:solidFill>
              <a:srgbClr val="008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prstTxWarp prst="textNoShape">
                <a:avLst/>
              </a:prstTxWarp>
            </a:bodyPr>
            <a:lstStyle/>
            <a:p>
              <a:pPr algn="ctr">
                <a:defRPr/>
              </a:pPr>
              <a:r>
                <a:rPr lang="en-US" sz="2000">
                  <a:latin typeface="+mj-lt"/>
                  <a:ea typeface="Britannic Bold" pitchFamily="-108" charset="0"/>
                  <a:cs typeface="Britannic Bold" pitchFamily="-108" charset="0"/>
                </a:rPr>
                <a:t>Improving support for </a:t>
              </a:r>
              <a:r>
                <a:rPr lang="en-US" sz="2000" b="1">
                  <a:solidFill>
                    <a:srgbClr val="800000"/>
                  </a:solidFill>
                  <a:latin typeface="+mj-lt"/>
                  <a:ea typeface="Britannic Bold" pitchFamily="-108" charset="0"/>
                  <a:cs typeface="Britannic Bold" pitchFamily="-108" charset="0"/>
                </a:rPr>
                <a:t>students with EBD</a:t>
              </a:r>
            </a:p>
          </p:txBody>
        </p:sp>
        <p:sp>
          <p:nvSpPr>
            <p:cNvPr id="32" name="Connector 31"/>
            <p:cNvSpPr/>
            <p:nvPr/>
          </p:nvSpPr>
          <p:spPr>
            <a:xfrm>
              <a:off x="3962401" y="3681998"/>
              <a:ext cx="1143000" cy="1066800"/>
            </a:xfrm>
            <a:prstGeom prst="flowChartConnector">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sz="2000">
                <a:solidFill>
                  <a:srgbClr val="FFFFFF"/>
                </a:solidFill>
                <a:latin typeface="+mj-lt"/>
                <a:ea typeface="ＭＳ Ｐゴシック" pitchFamily="-108" charset="-128"/>
                <a:cs typeface="ＭＳ Ｐゴシック" pitchFamily="-108" charset="-128"/>
              </a:endParaRPr>
            </a:p>
          </p:txBody>
        </p:sp>
      </p:grpSp>
      <p:grpSp>
        <p:nvGrpSpPr>
          <p:cNvPr id="12" name="Group 5"/>
          <p:cNvGrpSpPr/>
          <p:nvPr/>
        </p:nvGrpSpPr>
        <p:grpSpPr>
          <a:xfrm>
            <a:off x="-140380" y="5333999"/>
            <a:ext cx="1588180" cy="1676401"/>
            <a:chOff x="-140380" y="5333999"/>
            <a:chExt cx="1588180" cy="1676401"/>
          </a:xfrm>
        </p:grpSpPr>
        <p:pic>
          <p:nvPicPr>
            <p:cNvPr id="13"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4"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I.B.ii</a:t>
              </a:r>
              <a:endParaRPr lang="en-US" sz="2000" b="1" dirty="0">
                <a:solidFill>
                  <a:srgbClr val="000000"/>
                </a:solidFill>
                <a:latin typeface="+mj-lt"/>
              </a:endParaRPr>
            </a:p>
          </p:txBody>
        </p:sp>
      </p:grpSp>
      <p:pic>
        <p:nvPicPr>
          <p:cNvPr id="15" name="Picture 14"/>
          <p:cNvPicPr/>
          <p:nvPr/>
        </p:nvPicPr>
        <p:blipFill>
          <a:blip r:embed="rId4">
            <a:extLst>
              <a:ext uri="{28A0092B-C50C-407E-A947-70E740481C1C}">
                <a14:useLocalDpi xmlns:a14="http://schemas.microsoft.com/office/drawing/2010/main"/>
              </a:ext>
            </a:extLst>
          </a:blip>
          <a:srcRect/>
          <a:stretch>
            <a:fillRect/>
          </a:stretch>
        </p:blipFill>
        <p:spPr bwMode="auto">
          <a:xfrm>
            <a:off x="8024364" y="457200"/>
            <a:ext cx="1142494" cy="1143000"/>
          </a:xfrm>
          <a:prstGeom prst="rect">
            <a:avLst/>
          </a:prstGeom>
          <a:noFill/>
          <a:ln>
            <a:noFill/>
          </a:ln>
        </p:spPr>
      </p:pic>
      <p:pic>
        <p:nvPicPr>
          <p:cNvPr id="16" name="Picture 15"/>
          <p:cNvPicPr>
            <a:picLocks noChangeAspect="1"/>
          </p:cNvPicPr>
          <p:nvPr/>
        </p:nvPicPr>
        <p:blipFill>
          <a:blip r:embed="rId5"/>
          <a:stretch>
            <a:fillRect/>
          </a:stretch>
        </p:blipFill>
        <p:spPr>
          <a:xfrm>
            <a:off x="0" y="762000"/>
            <a:ext cx="914400" cy="914400"/>
          </a:xfrm>
          <a:prstGeom prst="rect">
            <a:avLst/>
          </a:prstGeom>
        </p:spPr>
      </p:pic>
    </p:spTree>
    <p:extLst>
      <p:ext uri="{BB962C8B-B14F-4D97-AF65-F5344CB8AC3E}">
        <p14:creationId xmlns:p14="http://schemas.microsoft.com/office/powerpoint/2010/main" val="82240212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838200" y="1052513"/>
            <a:ext cx="7772400" cy="5761037"/>
            <a:chOff x="838200" y="1052513"/>
            <a:chExt cx="7772400" cy="5761037"/>
          </a:xfrm>
        </p:grpSpPr>
        <p:sp>
          <p:nvSpPr>
            <p:cNvPr id="12" name="Oval 11"/>
            <p:cNvSpPr>
              <a:spLocks noChangeArrowheads="1"/>
            </p:cNvSpPr>
            <p:nvPr/>
          </p:nvSpPr>
          <p:spPr bwMode="auto">
            <a:xfrm>
              <a:off x="838200" y="1052513"/>
              <a:ext cx="7772400" cy="5761037"/>
            </a:xfrm>
            <a:prstGeom prst="ellipse">
              <a:avLst/>
            </a:prstGeom>
            <a:solidFill>
              <a:srgbClr val="FFFF99"/>
            </a:solidFill>
            <a:ln w="9525">
              <a:solidFill>
                <a:srgbClr val="B6DCDF"/>
              </a:solidFill>
              <a:round/>
              <a:headEnd/>
              <a:tailEnd/>
            </a:ln>
            <a:effectLst>
              <a:outerShdw blurRad="40000" dist="23000" dir="5400000" rotWithShape="0">
                <a:srgbClr val="000000">
                  <a:alpha val="34999"/>
                </a:srgbClr>
              </a:outerShdw>
            </a:effectLst>
          </p:spPr>
          <p:txBody>
            <a:bodyPr anchor="b">
              <a:prstTxWarp prst="textNoShape">
                <a:avLst/>
              </a:prstTxWarp>
            </a:bodyPr>
            <a:lstStyle/>
            <a:p>
              <a:pPr>
                <a:defRPr/>
              </a:pPr>
              <a:endParaRPr lang="en-US" dirty="0">
                <a:solidFill>
                  <a:srgbClr val="FFFFFF"/>
                </a:solidFill>
                <a:latin typeface="+mn-lt"/>
                <a:ea typeface="+mn-ea"/>
                <a:cs typeface="+mn-cs"/>
              </a:endParaRPr>
            </a:p>
          </p:txBody>
        </p:sp>
        <p:sp>
          <p:nvSpPr>
            <p:cNvPr id="48131" name="Oval 3"/>
            <p:cNvSpPr>
              <a:spLocks noChangeArrowheads="1"/>
            </p:cNvSpPr>
            <p:nvPr/>
          </p:nvSpPr>
          <p:spPr bwMode="auto">
            <a:xfrm>
              <a:off x="3328988" y="1092200"/>
              <a:ext cx="2552700" cy="4191000"/>
            </a:xfrm>
            <a:prstGeom prst="ellipse">
              <a:avLst/>
            </a:prstGeom>
            <a:solidFill>
              <a:srgbClr val="00CCFF">
                <a:alpha val="50980"/>
              </a:srgbClr>
            </a:solidFill>
            <a:ln w="9525">
              <a:noFill/>
              <a:round/>
              <a:headEnd/>
              <a:tailEnd/>
            </a:ln>
          </p:spPr>
          <p:txBody>
            <a:bodyPr wrap="none" anchor="ctr">
              <a:prstTxWarp prst="textNoShape">
                <a:avLst/>
              </a:prstTxWarp>
            </a:bodyPr>
            <a:lstStyle/>
            <a:p>
              <a:pPr algn="ctr" defTabSz="457200"/>
              <a:endParaRPr lang="en-US" sz="2500">
                <a:solidFill>
                  <a:srgbClr val="000000"/>
                </a:solidFill>
                <a:latin typeface="Times New Roman" pitchFamily="-1" charset="0"/>
                <a:ea typeface="Arial" pitchFamily="-1" charset="0"/>
                <a:cs typeface="Arial" pitchFamily="-1" charset="0"/>
              </a:endParaRPr>
            </a:p>
          </p:txBody>
        </p:sp>
        <p:sp>
          <p:nvSpPr>
            <p:cNvPr id="48132" name="Oval 4"/>
            <p:cNvSpPr>
              <a:spLocks noChangeArrowheads="1"/>
            </p:cNvSpPr>
            <p:nvPr/>
          </p:nvSpPr>
          <p:spPr bwMode="auto">
            <a:xfrm rot="18322051">
              <a:off x="3938588" y="2124075"/>
              <a:ext cx="2743200" cy="4267200"/>
            </a:xfrm>
            <a:prstGeom prst="ellipse">
              <a:avLst/>
            </a:prstGeom>
            <a:solidFill>
              <a:srgbClr val="00FF00">
                <a:alpha val="50980"/>
              </a:srgbClr>
            </a:solidFill>
            <a:ln w="9525">
              <a:noFill/>
              <a:round/>
              <a:headEnd/>
              <a:tailEnd/>
            </a:ln>
          </p:spPr>
          <p:txBody>
            <a:bodyPr wrap="none" anchor="ctr">
              <a:prstTxWarp prst="textNoShape">
                <a:avLst/>
              </a:prstTxWarp>
            </a:bodyPr>
            <a:lstStyle/>
            <a:p>
              <a:pPr algn="ctr" defTabSz="457200"/>
              <a:endParaRPr lang="en-US" sz="2500">
                <a:solidFill>
                  <a:srgbClr val="000000"/>
                </a:solidFill>
                <a:latin typeface="Times New Roman" pitchFamily="-1" charset="0"/>
                <a:ea typeface="Arial" pitchFamily="-1" charset="0"/>
                <a:cs typeface="Arial" pitchFamily="-1" charset="0"/>
              </a:endParaRPr>
            </a:p>
          </p:txBody>
        </p:sp>
        <p:sp>
          <p:nvSpPr>
            <p:cNvPr id="48133" name="Oval 5"/>
            <p:cNvSpPr>
              <a:spLocks noChangeArrowheads="1"/>
            </p:cNvSpPr>
            <p:nvPr/>
          </p:nvSpPr>
          <p:spPr bwMode="auto">
            <a:xfrm rot="3454772">
              <a:off x="2466975" y="1941513"/>
              <a:ext cx="2743200" cy="4648200"/>
            </a:xfrm>
            <a:prstGeom prst="ellipse">
              <a:avLst/>
            </a:prstGeom>
            <a:solidFill>
              <a:srgbClr val="FF00FF">
                <a:alpha val="50980"/>
              </a:srgbClr>
            </a:solidFill>
            <a:ln w="9525">
              <a:noFill/>
              <a:round/>
              <a:headEnd/>
              <a:tailEnd/>
            </a:ln>
          </p:spPr>
          <p:txBody>
            <a:bodyPr wrap="none" anchor="ctr">
              <a:prstTxWarp prst="textNoShape">
                <a:avLst/>
              </a:prstTxWarp>
            </a:bodyPr>
            <a:lstStyle/>
            <a:p>
              <a:pPr algn="ctr" defTabSz="457200"/>
              <a:endParaRPr lang="en-US" sz="2500">
                <a:solidFill>
                  <a:srgbClr val="000000"/>
                </a:solidFill>
                <a:latin typeface="Times New Roman" pitchFamily="-1" charset="0"/>
                <a:ea typeface="Arial" pitchFamily="-1" charset="0"/>
                <a:cs typeface="Arial" pitchFamily="-1" charset="0"/>
              </a:endParaRPr>
            </a:p>
          </p:txBody>
        </p:sp>
        <p:sp>
          <p:nvSpPr>
            <p:cNvPr id="48134" name="Text Box 6"/>
            <p:cNvSpPr txBox="1">
              <a:spLocks noChangeArrowheads="1"/>
            </p:cNvSpPr>
            <p:nvPr/>
          </p:nvSpPr>
          <p:spPr bwMode="auto">
            <a:xfrm>
              <a:off x="5005388" y="4597400"/>
              <a:ext cx="2209800" cy="1246495"/>
            </a:xfrm>
            <a:prstGeom prst="rect">
              <a:avLst/>
            </a:prstGeom>
            <a:noFill/>
            <a:ln w="9525">
              <a:noFill/>
              <a:miter lim="800000"/>
              <a:headEnd/>
              <a:tailEnd/>
            </a:ln>
          </p:spPr>
          <p:txBody>
            <a:bodyPr>
              <a:prstTxWarp prst="textNoShape">
                <a:avLst/>
              </a:prstTxWarp>
              <a:spAutoFit/>
            </a:bodyPr>
            <a:lstStyle/>
            <a:p>
              <a:pPr algn="ctr" defTabSz="457200">
                <a:spcBef>
                  <a:spcPct val="50000"/>
                </a:spcBef>
              </a:pPr>
              <a:r>
                <a:rPr lang="en-US" sz="2500" b="1" i="1">
                  <a:solidFill>
                    <a:srgbClr val="002060"/>
                  </a:solidFill>
                  <a:latin typeface="Calibri" pitchFamily="34" charset="0"/>
                  <a:ea typeface="Arial" pitchFamily="-1" charset="0"/>
                  <a:cs typeface="Arial" pitchFamily="-1" charset="0"/>
                </a:rPr>
                <a:t>Common Vision/Values</a:t>
              </a:r>
            </a:p>
          </p:txBody>
        </p:sp>
        <p:sp>
          <p:nvSpPr>
            <p:cNvPr id="48135" name="Text Box 7"/>
            <p:cNvSpPr txBox="1">
              <a:spLocks noChangeArrowheads="1"/>
            </p:cNvSpPr>
            <p:nvPr/>
          </p:nvSpPr>
          <p:spPr bwMode="auto">
            <a:xfrm>
              <a:off x="3786188" y="1701800"/>
              <a:ext cx="1752600" cy="861774"/>
            </a:xfrm>
            <a:prstGeom prst="rect">
              <a:avLst/>
            </a:prstGeom>
            <a:noFill/>
            <a:ln w="9525">
              <a:noFill/>
              <a:miter lim="800000"/>
              <a:headEnd/>
              <a:tailEnd/>
            </a:ln>
          </p:spPr>
          <p:txBody>
            <a:bodyPr>
              <a:prstTxWarp prst="textNoShape">
                <a:avLst/>
              </a:prstTxWarp>
              <a:spAutoFit/>
            </a:bodyPr>
            <a:lstStyle/>
            <a:p>
              <a:pPr algn="ctr" defTabSz="457200">
                <a:spcBef>
                  <a:spcPct val="50000"/>
                </a:spcBef>
              </a:pPr>
              <a:r>
                <a:rPr lang="en-US" sz="2500" b="1" i="1">
                  <a:solidFill>
                    <a:srgbClr val="002060"/>
                  </a:solidFill>
                  <a:latin typeface="Calibri" pitchFamily="34" charset="0"/>
                  <a:ea typeface="Arial" pitchFamily="-1" charset="0"/>
                  <a:cs typeface="Arial" pitchFamily="-1" charset="0"/>
                </a:rPr>
                <a:t>Common Language</a:t>
              </a:r>
            </a:p>
          </p:txBody>
        </p:sp>
        <p:sp>
          <p:nvSpPr>
            <p:cNvPr id="48136" name="Text Box 8"/>
            <p:cNvSpPr txBox="1">
              <a:spLocks noChangeArrowheads="1"/>
            </p:cNvSpPr>
            <p:nvPr/>
          </p:nvSpPr>
          <p:spPr bwMode="auto">
            <a:xfrm>
              <a:off x="1881188" y="4521200"/>
              <a:ext cx="1905000" cy="861774"/>
            </a:xfrm>
            <a:prstGeom prst="rect">
              <a:avLst/>
            </a:prstGeom>
            <a:noFill/>
            <a:ln w="9525">
              <a:noFill/>
              <a:miter lim="800000"/>
              <a:headEnd/>
              <a:tailEnd/>
            </a:ln>
          </p:spPr>
          <p:txBody>
            <a:bodyPr>
              <a:prstTxWarp prst="textNoShape">
                <a:avLst/>
              </a:prstTxWarp>
              <a:spAutoFit/>
            </a:bodyPr>
            <a:lstStyle/>
            <a:p>
              <a:pPr algn="ctr" defTabSz="457200">
                <a:spcBef>
                  <a:spcPct val="50000"/>
                </a:spcBef>
              </a:pPr>
              <a:r>
                <a:rPr lang="en-US" sz="2500" b="1" i="1">
                  <a:solidFill>
                    <a:srgbClr val="002060"/>
                  </a:solidFill>
                  <a:latin typeface="Calibri" pitchFamily="34" charset="0"/>
                  <a:ea typeface="Arial" pitchFamily="-1" charset="0"/>
                  <a:cs typeface="Arial" pitchFamily="-1" charset="0"/>
                </a:rPr>
                <a:t>Common Experience</a:t>
              </a:r>
            </a:p>
          </p:txBody>
        </p:sp>
        <p:sp>
          <p:nvSpPr>
            <p:cNvPr id="48138" name="Text Box 6"/>
            <p:cNvSpPr txBox="1">
              <a:spLocks noChangeArrowheads="1"/>
            </p:cNvSpPr>
            <p:nvPr/>
          </p:nvSpPr>
          <p:spPr bwMode="auto">
            <a:xfrm>
              <a:off x="3033713" y="5810250"/>
              <a:ext cx="2971800" cy="861774"/>
            </a:xfrm>
            <a:prstGeom prst="rect">
              <a:avLst/>
            </a:prstGeom>
            <a:noFill/>
            <a:ln w="9525">
              <a:noFill/>
              <a:miter lim="800000"/>
              <a:headEnd/>
              <a:tailEnd/>
            </a:ln>
          </p:spPr>
          <p:txBody>
            <a:bodyPr>
              <a:prstTxWarp prst="textNoShape">
                <a:avLst/>
              </a:prstTxWarp>
              <a:spAutoFit/>
            </a:bodyPr>
            <a:lstStyle/>
            <a:p>
              <a:pPr algn="ctr"/>
              <a:r>
                <a:rPr lang="en-US" sz="2500" b="1" i="1">
                  <a:solidFill>
                    <a:srgbClr val="002060"/>
                  </a:solidFill>
                  <a:ea typeface="Arial" pitchFamily="-1" charset="0"/>
                  <a:cs typeface="Arial" pitchFamily="-1" charset="0"/>
                </a:rPr>
                <a:t>Quality</a:t>
              </a:r>
            </a:p>
            <a:p>
              <a:pPr algn="ctr"/>
              <a:r>
                <a:rPr lang="en-US" sz="2500" b="1" i="1">
                  <a:solidFill>
                    <a:srgbClr val="002060"/>
                  </a:solidFill>
                  <a:ea typeface="Arial" pitchFamily="-1" charset="0"/>
                  <a:cs typeface="Arial" pitchFamily="-1" charset="0"/>
                </a:rPr>
                <a:t>Leadership</a:t>
              </a:r>
            </a:p>
          </p:txBody>
        </p:sp>
      </p:grpSp>
      <p:sp>
        <p:nvSpPr>
          <p:cNvPr id="16" name="Explosion 1 15"/>
          <p:cNvSpPr/>
          <p:nvPr/>
        </p:nvSpPr>
        <p:spPr>
          <a:xfrm>
            <a:off x="0" y="-228600"/>
            <a:ext cx="9296400" cy="7924800"/>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i="1" dirty="0" smtClean="0">
                <a:solidFill>
                  <a:srgbClr val="002060"/>
                </a:solidFill>
                <a:latin typeface="Calibri" pitchFamily="34" charset="0"/>
                <a:ea typeface="Arial" pitchFamily="-1" charset="0"/>
                <a:cs typeface="Arial" pitchFamily="-1" charset="0"/>
              </a:rPr>
              <a:t>POSITIVE SCHOOL-WIDE CLIMATE FOR ALL (Students, Family, School, Community)</a:t>
            </a:r>
            <a:endParaRPr lang="en-US" sz="2800" dirty="0"/>
          </a:p>
        </p:txBody>
      </p:sp>
      <p:sp>
        <p:nvSpPr>
          <p:cNvPr id="48139" name="Rectangle 2"/>
          <p:cNvSpPr>
            <a:spLocks noGrp="1" noChangeArrowheads="1"/>
          </p:cNvSpPr>
          <p:nvPr>
            <p:ph type="title"/>
          </p:nvPr>
        </p:nvSpPr>
        <p:spPr>
          <a:xfrm>
            <a:off x="304800" y="230187"/>
            <a:ext cx="8610600" cy="836613"/>
          </a:xfrm>
          <a:solidFill>
            <a:srgbClr val="008000"/>
          </a:solidFill>
        </p:spPr>
        <p:txBody>
          <a:bodyPr/>
          <a:lstStyle/>
          <a:p>
            <a:pPr eaLnBrk="1" hangingPunct="1"/>
            <a:r>
              <a:rPr lang="en-US" sz="3600" b="1" dirty="0" smtClean="0">
                <a:solidFill>
                  <a:srgbClr val="FFFFFF"/>
                </a:solidFill>
                <a:ea typeface="ＭＳ Ｐゴシック" pitchFamily="-108" charset="-128"/>
                <a:cs typeface="ＭＳ Ｐゴシック" pitchFamily="-108" charset="-128"/>
              </a:rPr>
              <a:t>Effective Organizations</a:t>
            </a:r>
            <a:endParaRPr lang="en-US" sz="3600" b="1" dirty="0">
              <a:solidFill>
                <a:srgbClr val="FFFFFF"/>
              </a:solidFill>
              <a:ea typeface="ＭＳ Ｐゴシック" pitchFamily="-108" charset="-128"/>
              <a:cs typeface="ＭＳ Ｐゴシック" pitchFamily="-108" charset="-128"/>
            </a:endParaRPr>
          </a:p>
        </p:txBody>
      </p:sp>
      <p:grpSp>
        <p:nvGrpSpPr>
          <p:cNvPr id="21" name="Group 5"/>
          <p:cNvGrpSpPr/>
          <p:nvPr/>
        </p:nvGrpSpPr>
        <p:grpSpPr>
          <a:xfrm>
            <a:off x="-140380" y="5333999"/>
            <a:ext cx="1588180" cy="1676401"/>
            <a:chOff x="-140380" y="5333999"/>
            <a:chExt cx="1588180" cy="1676401"/>
          </a:xfrm>
        </p:grpSpPr>
        <p:pic>
          <p:nvPicPr>
            <p:cNvPr id="22"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3"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I.B.vi</a:t>
              </a:r>
              <a:endParaRPr lang="en-US" sz="2000" b="1" dirty="0">
                <a:solidFill>
                  <a:srgbClr val="000000"/>
                </a:solidFill>
                <a:latin typeface="+mj-lt"/>
              </a:endParaRPr>
            </a:p>
          </p:txBody>
        </p:sp>
      </p:grpSp>
      <p:pic>
        <p:nvPicPr>
          <p:cNvPr id="24" name="Picture 23"/>
          <p:cNvPicPr/>
          <p:nvPr/>
        </p:nvPicPr>
        <p:blipFill>
          <a:blip r:embed="rId4">
            <a:extLst>
              <a:ext uri="{28A0092B-C50C-407E-A947-70E740481C1C}">
                <a14:useLocalDpi xmlns:a14="http://schemas.microsoft.com/office/drawing/2010/main"/>
              </a:ext>
            </a:extLst>
          </a:blip>
          <a:srcRect/>
          <a:stretch>
            <a:fillRect/>
          </a:stretch>
        </p:blipFill>
        <p:spPr bwMode="auto">
          <a:xfrm>
            <a:off x="8001000" y="762000"/>
            <a:ext cx="1142494" cy="1143000"/>
          </a:xfrm>
          <a:prstGeom prst="rect">
            <a:avLst/>
          </a:prstGeom>
          <a:noFill/>
          <a:ln>
            <a:noFill/>
          </a:ln>
        </p:spPr>
      </p:pic>
      <p:pic>
        <p:nvPicPr>
          <p:cNvPr id="17" name="Picture 16"/>
          <p:cNvPicPr>
            <a:picLocks noChangeAspect="1"/>
          </p:cNvPicPr>
          <p:nvPr/>
        </p:nvPicPr>
        <p:blipFill>
          <a:blip r:embed="rId5"/>
          <a:stretch>
            <a:fillRect/>
          </a:stretch>
        </p:blipFill>
        <p:spPr>
          <a:xfrm>
            <a:off x="0" y="609600"/>
            <a:ext cx="914400" cy="914400"/>
          </a:xfrm>
          <a:prstGeom prst="rect">
            <a:avLst/>
          </a:prstGeom>
        </p:spPr>
      </p:pic>
    </p:spTree>
    <p:extLst>
      <p:ext uri="{BB962C8B-B14F-4D97-AF65-F5344CB8AC3E}">
        <p14:creationId xmlns:p14="http://schemas.microsoft.com/office/powerpoint/2010/main" val="3285256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 name="Group 5"/>
          <p:cNvGrpSpPr/>
          <p:nvPr/>
        </p:nvGrpSpPr>
        <p:grpSpPr>
          <a:xfrm>
            <a:off x="7772400" y="4648200"/>
            <a:ext cx="1588180" cy="1676401"/>
            <a:chOff x="-140380" y="5333999"/>
            <a:chExt cx="1588180" cy="1676401"/>
          </a:xfrm>
        </p:grpSpPr>
        <p:pic>
          <p:nvPicPr>
            <p:cNvPr id="28"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9"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j-lt"/>
                </a:rPr>
                <a:t>I.C</a:t>
              </a:r>
              <a:endParaRPr lang="en-US" sz="2000" b="1" dirty="0">
                <a:solidFill>
                  <a:srgbClr val="000000"/>
                </a:solidFill>
                <a:latin typeface="+mj-lt"/>
              </a:endParaRPr>
            </a:p>
          </p:txBody>
        </p:sp>
      </p:grpSp>
      <p:sp>
        <p:nvSpPr>
          <p:cNvPr id="32770" name="Rectangle 2"/>
          <p:cNvSpPr>
            <a:spLocks noChangeArrowheads="1"/>
          </p:cNvSpPr>
          <p:nvPr/>
        </p:nvSpPr>
        <p:spPr bwMode="auto">
          <a:xfrm>
            <a:off x="76200" y="76200"/>
            <a:ext cx="8991600" cy="6096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algn="ctr"/>
            <a:r>
              <a:rPr lang="en-US" sz="3200" b="1">
                <a:solidFill>
                  <a:schemeClr val="bg1"/>
                </a:solidFill>
              </a:rPr>
              <a:t>Critical Features of PBIS</a:t>
            </a:r>
          </a:p>
        </p:txBody>
      </p:sp>
      <p:sp>
        <p:nvSpPr>
          <p:cNvPr id="15" name="TextBox 14"/>
          <p:cNvSpPr txBox="1"/>
          <p:nvPr/>
        </p:nvSpPr>
        <p:spPr>
          <a:xfrm>
            <a:off x="0" y="3962400"/>
            <a:ext cx="1219200" cy="2936187"/>
          </a:xfrm>
          <a:prstGeom prst="rect">
            <a:avLst/>
          </a:prstGeom>
          <a:noFill/>
        </p:spPr>
        <p:txBody>
          <a:bodyPr wrap="square">
            <a:spAutoFit/>
          </a:bodyPr>
          <a:lstStyle/>
          <a:p>
            <a:pPr>
              <a:defRPr/>
            </a:pPr>
            <a:r>
              <a:rPr lang="en-US" sz="1680" dirty="0">
                <a:solidFill>
                  <a:schemeClr val="bg2"/>
                </a:solidFill>
                <a:latin typeface="Arial" pitchFamily="-83" charset="0"/>
                <a:ea typeface="ヒラギノ角ゴ Pro W3" pitchFamily="-83" charset="-128"/>
                <a:cs typeface="ヒラギノ角ゴ Pro W3" pitchFamily="-83" charset="-128"/>
              </a:rPr>
              <a:t>(Vincent, Randal, </a:t>
            </a:r>
            <a:r>
              <a:rPr lang="en-US" sz="1680" dirty="0" err="1">
                <a:solidFill>
                  <a:schemeClr val="bg2"/>
                </a:solidFill>
                <a:latin typeface="Arial" pitchFamily="-83" charset="0"/>
                <a:ea typeface="ヒラギノ角ゴ Pro W3" pitchFamily="-83" charset="-128"/>
                <a:cs typeface="ヒラギノ角ゴ Pro W3" pitchFamily="-83" charset="-128"/>
              </a:rPr>
              <a:t>Cartledge</a:t>
            </a:r>
            <a:r>
              <a:rPr lang="en-US" sz="1680" dirty="0">
                <a:solidFill>
                  <a:schemeClr val="bg2"/>
                </a:solidFill>
                <a:latin typeface="Arial" pitchFamily="-83" charset="0"/>
                <a:ea typeface="ヒラギノ角ゴ Pro W3" pitchFamily="-83" charset="-128"/>
                <a:cs typeface="ヒラギノ角ゴ Pro W3" pitchFamily="-83" charset="-128"/>
              </a:rPr>
              <a:t>, Tobin, &amp; Swain-</a:t>
            </a:r>
            <a:r>
              <a:rPr lang="en-US" sz="1680" dirty="0" err="1">
                <a:solidFill>
                  <a:schemeClr val="bg2"/>
                </a:solidFill>
                <a:latin typeface="Arial" pitchFamily="-83" charset="0"/>
                <a:ea typeface="ヒラギノ角ゴ Pro W3" pitchFamily="-83" charset="-128"/>
                <a:cs typeface="ヒラギノ角ゴ Pro W3" pitchFamily="-83" charset="-128"/>
              </a:rPr>
              <a:t>Bradway</a:t>
            </a:r>
            <a:r>
              <a:rPr lang="en-US" sz="1680" dirty="0">
                <a:solidFill>
                  <a:schemeClr val="bg2"/>
                </a:solidFill>
                <a:latin typeface="Arial" pitchFamily="-83" charset="0"/>
                <a:ea typeface="ヒラギノ角ゴ Pro W3" pitchFamily="-83" charset="-128"/>
                <a:cs typeface="ヒラギノ角ゴ Pro W3" pitchFamily="-83" charset="-128"/>
              </a:rPr>
              <a:t>, 2011; </a:t>
            </a:r>
            <a:r>
              <a:rPr lang="en-US" sz="1680" dirty="0" err="1">
                <a:solidFill>
                  <a:schemeClr val="bg2"/>
                </a:solidFill>
                <a:latin typeface="Arial" pitchFamily="-83" charset="0"/>
                <a:ea typeface="ヒラギノ角ゴ Pro W3" pitchFamily="-83" charset="-128"/>
                <a:cs typeface="ヒラギノ角ゴ Pro W3" pitchFamily="-83" charset="-128"/>
              </a:rPr>
              <a:t>Sugai</a:t>
            </a:r>
            <a:r>
              <a:rPr lang="en-US" sz="1680" dirty="0">
                <a:solidFill>
                  <a:schemeClr val="bg2"/>
                </a:solidFill>
                <a:latin typeface="Arial" pitchFamily="-83" charset="0"/>
                <a:ea typeface="ヒラギノ角ゴ Pro W3" pitchFamily="-83" charset="-128"/>
                <a:cs typeface="ヒラギノ角ゴ Pro W3" pitchFamily="-83" charset="-128"/>
              </a:rPr>
              <a:t>, O’Keefe, &amp; Fallon 2012 </a:t>
            </a:r>
            <a:r>
              <a:rPr lang="en-US" sz="1680" dirty="0" err="1">
                <a:solidFill>
                  <a:schemeClr val="bg2"/>
                </a:solidFill>
                <a:latin typeface="Arial" pitchFamily="-83" charset="0"/>
                <a:ea typeface="ヒラギノ角ゴ Pro W3" pitchFamily="-83" charset="-128"/>
                <a:cs typeface="ヒラギノ角ゴ Pro W3" pitchFamily="-83" charset="-128"/>
              </a:rPr>
              <a:t>ab</a:t>
            </a:r>
            <a:r>
              <a:rPr lang="en-US" sz="1680" dirty="0">
                <a:solidFill>
                  <a:schemeClr val="bg2"/>
                </a:solidFill>
                <a:latin typeface="Arial" pitchFamily="-83" charset="0"/>
                <a:ea typeface="ヒラギノ角ゴ Pro W3" pitchFamily="-83" charset="-128"/>
                <a:cs typeface="ヒラギノ角ゴ Pro W3" pitchFamily="-83" charset="-128"/>
              </a:rPr>
              <a:t>)</a:t>
            </a:r>
          </a:p>
        </p:txBody>
      </p:sp>
      <p:sp>
        <p:nvSpPr>
          <p:cNvPr id="3" name="Rounded Rectangle 2"/>
          <p:cNvSpPr/>
          <p:nvPr/>
        </p:nvSpPr>
        <p:spPr>
          <a:xfrm>
            <a:off x="528637" y="815975"/>
            <a:ext cx="8229600" cy="5867400"/>
          </a:xfrm>
          <a:prstGeom prst="roundRect">
            <a:avLst/>
          </a:prstGeom>
          <a:solidFill>
            <a:srgbClr val="FFFF00">
              <a:alpha val="2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51" name="Oval 3"/>
          <p:cNvSpPr>
            <a:spLocks noChangeArrowheads="1"/>
          </p:cNvSpPr>
          <p:nvPr/>
        </p:nvSpPr>
        <p:spPr bwMode="auto">
          <a:xfrm>
            <a:off x="2693987" y="1485900"/>
            <a:ext cx="4267200" cy="4511675"/>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algn="ctr"/>
            <a:endParaRPr lang="en-US" sz="1600" b="1"/>
          </a:p>
        </p:txBody>
      </p:sp>
      <p:sp>
        <p:nvSpPr>
          <p:cNvPr id="53252" name="Oval 4"/>
          <p:cNvSpPr>
            <a:spLocks noChangeArrowheads="1"/>
          </p:cNvSpPr>
          <p:nvPr/>
        </p:nvSpPr>
        <p:spPr bwMode="auto">
          <a:xfrm>
            <a:off x="3608387" y="3406775"/>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2000" b="1">
              <a:ea typeface="Arial" pitchFamily="-1" charset="0"/>
              <a:cs typeface="Arial" pitchFamily="-1" charset="0"/>
            </a:endParaRPr>
          </a:p>
        </p:txBody>
      </p:sp>
      <p:sp>
        <p:nvSpPr>
          <p:cNvPr id="53253" name="Oval 5"/>
          <p:cNvSpPr>
            <a:spLocks noChangeArrowheads="1"/>
          </p:cNvSpPr>
          <p:nvPr/>
        </p:nvSpPr>
        <p:spPr bwMode="auto">
          <a:xfrm>
            <a:off x="4294187" y="2263775"/>
            <a:ext cx="2286000" cy="2209800"/>
          </a:xfrm>
          <a:prstGeom prst="ellipse">
            <a:avLst/>
          </a:prstGeom>
          <a:solidFill>
            <a:srgbClr val="B2ECC4">
              <a:alpha val="50195"/>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53254" name="Oval 6"/>
          <p:cNvSpPr>
            <a:spLocks noChangeArrowheads="1"/>
          </p:cNvSpPr>
          <p:nvPr/>
        </p:nvSpPr>
        <p:spPr bwMode="auto">
          <a:xfrm>
            <a:off x="2998787" y="2263775"/>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53255" name="Text Box 7"/>
          <p:cNvSpPr txBox="1">
            <a:spLocks noChangeArrowheads="1"/>
          </p:cNvSpPr>
          <p:nvPr/>
        </p:nvSpPr>
        <p:spPr bwMode="auto">
          <a:xfrm rot="18341135">
            <a:off x="3055143" y="3036094"/>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sp>
        <p:nvSpPr>
          <p:cNvPr id="53256" name="Text Box 8"/>
          <p:cNvSpPr txBox="1">
            <a:spLocks noChangeArrowheads="1"/>
          </p:cNvSpPr>
          <p:nvPr/>
        </p:nvSpPr>
        <p:spPr bwMode="auto">
          <a:xfrm>
            <a:off x="3973512" y="4708525"/>
            <a:ext cx="1665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PRACTICES</a:t>
            </a:r>
          </a:p>
        </p:txBody>
      </p:sp>
      <p:sp>
        <p:nvSpPr>
          <p:cNvPr id="53257" name="Text Box 9"/>
          <p:cNvSpPr txBox="1">
            <a:spLocks noChangeArrowheads="1"/>
          </p:cNvSpPr>
          <p:nvPr/>
        </p:nvSpPr>
        <p:spPr bwMode="auto">
          <a:xfrm rot="2905354">
            <a:off x="5316537" y="2965450"/>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sp>
        <p:nvSpPr>
          <p:cNvPr id="53258" name="Text Box 10"/>
          <p:cNvSpPr txBox="1">
            <a:spLocks noChangeArrowheads="1"/>
          </p:cNvSpPr>
          <p:nvPr/>
        </p:nvSpPr>
        <p:spPr bwMode="auto">
          <a:xfrm>
            <a:off x="457200" y="1958975"/>
            <a:ext cx="2128837" cy="132397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Supporting </a:t>
            </a:r>
          </a:p>
          <a:p>
            <a:pPr algn="ctr" eaLnBrk="0" hangingPunct="0"/>
            <a:r>
              <a:rPr lang="en-US" sz="2000" b="1" i="1">
                <a:ea typeface="Arial" pitchFamily="-1" charset="0"/>
                <a:cs typeface="Arial" pitchFamily="-1" charset="0"/>
              </a:rPr>
              <a:t>Culturally </a:t>
            </a:r>
          </a:p>
          <a:p>
            <a:pPr algn="ctr" eaLnBrk="0" hangingPunct="0"/>
            <a:r>
              <a:rPr lang="en-US" sz="2000" b="1" i="1">
                <a:ea typeface="Arial" pitchFamily="-1" charset="0"/>
                <a:cs typeface="Arial" pitchFamily="-1" charset="0"/>
              </a:rPr>
              <a:t>Knowledgeable </a:t>
            </a:r>
          </a:p>
          <a:p>
            <a:pPr algn="ctr" eaLnBrk="0" hangingPunct="0"/>
            <a:r>
              <a:rPr lang="en-US" sz="2000" b="1">
                <a:ea typeface="Arial" pitchFamily="-1" charset="0"/>
                <a:cs typeface="Arial" pitchFamily="-1" charset="0"/>
              </a:rPr>
              <a:t>Staff Behavior</a:t>
            </a:r>
          </a:p>
        </p:txBody>
      </p:sp>
      <p:sp>
        <p:nvSpPr>
          <p:cNvPr id="53259" name="Text Box 11"/>
          <p:cNvSpPr txBox="1">
            <a:spLocks noChangeArrowheads="1"/>
          </p:cNvSpPr>
          <p:nvPr/>
        </p:nvSpPr>
        <p:spPr bwMode="auto">
          <a:xfrm>
            <a:off x="2900362" y="5997575"/>
            <a:ext cx="3995738" cy="70802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Supporting </a:t>
            </a:r>
            <a:r>
              <a:rPr lang="en-US" sz="2000" b="1" i="1">
                <a:ea typeface="Arial" pitchFamily="-1" charset="0"/>
                <a:cs typeface="Arial" pitchFamily="-1" charset="0"/>
              </a:rPr>
              <a:t>Culturally Relevant</a:t>
            </a:r>
          </a:p>
          <a:p>
            <a:pPr algn="ctr" eaLnBrk="0" hangingPunct="0"/>
            <a:r>
              <a:rPr lang="en-US" sz="2000" b="1">
                <a:ea typeface="Arial" pitchFamily="-1" charset="0"/>
                <a:cs typeface="Arial" pitchFamily="-1" charset="0"/>
              </a:rPr>
              <a:t>Evidence-based Interventions</a:t>
            </a:r>
          </a:p>
        </p:txBody>
      </p:sp>
      <p:sp>
        <p:nvSpPr>
          <p:cNvPr id="53260" name="Text Box 12"/>
          <p:cNvSpPr txBox="1">
            <a:spLocks noChangeArrowheads="1"/>
          </p:cNvSpPr>
          <p:nvPr/>
        </p:nvSpPr>
        <p:spPr bwMode="auto">
          <a:xfrm>
            <a:off x="3937000" y="1714500"/>
            <a:ext cx="1665287"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OUTCOMES</a:t>
            </a:r>
          </a:p>
        </p:txBody>
      </p:sp>
      <p:sp>
        <p:nvSpPr>
          <p:cNvPr id="53261" name="Text Box 13"/>
          <p:cNvSpPr txBox="1">
            <a:spLocks noChangeArrowheads="1"/>
          </p:cNvSpPr>
          <p:nvPr/>
        </p:nvSpPr>
        <p:spPr bwMode="auto">
          <a:xfrm>
            <a:off x="757237" y="793750"/>
            <a:ext cx="8034338" cy="708025"/>
          </a:xfrm>
          <a:prstGeom prst="rect">
            <a:avLst/>
          </a:prstGeom>
          <a:noFill/>
          <a:ln w="9525">
            <a:noFill/>
            <a:miter lim="800000"/>
            <a:headEnd/>
            <a:tailEnd/>
          </a:ln>
        </p:spPr>
        <p:txBody>
          <a:bodyPr>
            <a:prstTxWarp prst="textNoShape">
              <a:avLst/>
            </a:prstTxWarp>
            <a:spAutoFit/>
          </a:bodyPr>
          <a:lstStyle/>
          <a:p>
            <a:pPr algn="ctr" eaLnBrk="0" hangingPunct="0"/>
            <a:r>
              <a:rPr lang="en-US" sz="2000" b="1" dirty="0">
                <a:ea typeface="Arial" pitchFamily="-1" charset="0"/>
                <a:cs typeface="Arial" pitchFamily="-1" charset="0"/>
              </a:rPr>
              <a:t>Supporting </a:t>
            </a:r>
            <a:r>
              <a:rPr lang="en-US" sz="2000" b="1" i="1" dirty="0">
                <a:ea typeface="Arial" pitchFamily="-1" charset="0"/>
                <a:cs typeface="Arial" pitchFamily="-1" charset="0"/>
              </a:rPr>
              <a:t>Culturally Equitable </a:t>
            </a:r>
          </a:p>
          <a:p>
            <a:pPr algn="ctr" eaLnBrk="0" hangingPunct="0"/>
            <a:r>
              <a:rPr lang="en-US" sz="2000" b="1" dirty="0">
                <a:ea typeface="Arial" pitchFamily="-1" charset="0"/>
                <a:cs typeface="Arial" pitchFamily="-1" charset="0"/>
              </a:rPr>
              <a:t>Social Competence &amp; Academic Achievement</a:t>
            </a:r>
          </a:p>
        </p:txBody>
      </p:sp>
      <p:sp>
        <p:nvSpPr>
          <p:cNvPr id="53262" name="Text Box 14"/>
          <p:cNvSpPr txBox="1">
            <a:spLocks noChangeArrowheads="1"/>
          </p:cNvSpPr>
          <p:nvPr/>
        </p:nvSpPr>
        <p:spPr bwMode="auto">
          <a:xfrm>
            <a:off x="6700837" y="1958975"/>
            <a:ext cx="2103438" cy="132397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Supporting</a:t>
            </a:r>
          </a:p>
          <a:p>
            <a:pPr algn="ctr" eaLnBrk="0" hangingPunct="0"/>
            <a:r>
              <a:rPr lang="en-US" sz="2000" b="1" i="1">
                <a:ea typeface="Arial" pitchFamily="-1" charset="0"/>
                <a:cs typeface="Arial" pitchFamily="-1" charset="0"/>
              </a:rPr>
              <a:t>Culturally Valid </a:t>
            </a:r>
          </a:p>
          <a:p>
            <a:pPr algn="ctr" eaLnBrk="0" hangingPunct="0"/>
            <a:r>
              <a:rPr lang="en-US" sz="2000" b="1">
                <a:ea typeface="Arial" pitchFamily="-1" charset="0"/>
                <a:cs typeface="Arial" pitchFamily="-1" charset="0"/>
              </a:rPr>
              <a:t>Decision</a:t>
            </a:r>
          </a:p>
          <a:p>
            <a:pPr algn="ctr" eaLnBrk="0" hangingPunct="0"/>
            <a:r>
              <a:rPr lang="en-US" sz="2000" b="1">
                <a:ea typeface="Arial" pitchFamily="-1" charset="0"/>
                <a:cs typeface="Arial" pitchFamily="-1" charset="0"/>
              </a:rPr>
              <a:t>Making</a:t>
            </a:r>
          </a:p>
        </p:txBody>
      </p:sp>
      <p:cxnSp>
        <p:nvCxnSpPr>
          <p:cNvPr id="5" name="Straight Connector 4"/>
          <p:cNvCxnSpPr/>
          <p:nvPr/>
        </p:nvCxnSpPr>
        <p:spPr>
          <a:xfrm>
            <a:off x="4338637" y="11969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532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14837" y="63785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48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4837" y="29495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0" name="Picture 29"/>
          <p:cNvPicPr/>
          <p:nvPr/>
        </p:nvPicPr>
        <p:blipFill>
          <a:blip r:embed="rId4">
            <a:extLst>
              <a:ext uri="{28A0092B-C50C-407E-A947-70E740481C1C}">
                <a14:useLocalDpi xmlns:a14="http://schemas.microsoft.com/office/drawing/2010/main"/>
              </a:ext>
            </a:extLst>
          </a:blip>
          <a:srcRect/>
          <a:stretch>
            <a:fillRect/>
          </a:stretch>
        </p:blipFill>
        <p:spPr bwMode="auto">
          <a:xfrm>
            <a:off x="8001506" y="228600"/>
            <a:ext cx="1142494" cy="1143000"/>
          </a:xfrm>
          <a:prstGeom prst="rect">
            <a:avLst/>
          </a:prstGeom>
          <a:noFill/>
          <a:ln>
            <a:noFill/>
          </a:ln>
        </p:spPr>
      </p:pic>
      <p:pic>
        <p:nvPicPr>
          <p:cNvPr id="31" name="Picture 30"/>
          <p:cNvPicPr>
            <a:picLocks noChangeAspect="1"/>
          </p:cNvPicPr>
          <p:nvPr/>
        </p:nvPicPr>
        <p:blipFill>
          <a:blip r:embed="rId5"/>
          <a:stretch>
            <a:fillRect/>
          </a:stretch>
        </p:blipFill>
        <p:spPr>
          <a:xfrm>
            <a:off x="0" y="228600"/>
            <a:ext cx="914400" cy="914400"/>
          </a:xfrm>
          <a:prstGeom prst="rect">
            <a:avLst/>
          </a:prstGeom>
        </p:spPr>
      </p:pic>
    </p:spTree>
    <p:extLst>
      <p:ext uri="{BB962C8B-B14F-4D97-AF65-F5344CB8AC3E}">
        <p14:creationId xmlns:p14="http://schemas.microsoft.com/office/powerpoint/2010/main" val="2479176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61"/>
                                        </p:tgtEl>
                                        <p:attrNameLst>
                                          <p:attrName>style.visibility</p:attrName>
                                        </p:attrNameLst>
                                      </p:cBhvr>
                                      <p:to>
                                        <p:strVal val="visible"/>
                                      </p:to>
                                    </p:set>
                                    <p:animEffect transition="in" filter="fade">
                                      <p:cBhvr>
                                        <p:cTn id="7" dur="500"/>
                                        <p:tgtEl>
                                          <p:spTgt spid="532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260"/>
                                        </p:tgtEl>
                                        <p:attrNameLst>
                                          <p:attrName>style.visibility</p:attrName>
                                        </p:attrNameLst>
                                      </p:cBhvr>
                                      <p:to>
                                        <p:strVal val="visible"/>
                                      </p:to>
                                    </p:set>
                                    <p:animEffect transition="in" filter="fade">
                                      <p:cBhvr>
                                        <p:cTn id="10" dur="500"/>
                                        <p:tgtEl>
                                          <p:spTgt spid="53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251"/>
                                        </p:tgtEl>
                                        <p:attrNameLst>
                                          <p:attrName>style.visibility</p:attrName>
                                        </p:attrNameLst>
                                      </p:cBhvr>
                                      <p:to>
                                        <p:strVal val="visible"/>
                                      </p:to>
                                    </p:set>
                                    <p:animEffect transition="in" filter="fade">
                                      <p:cBhvr>
                                        <p:cTn id="13" dur="500"/>
                                        <p:tgtEl>
                                          <p:spTgt spid="5325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257"/>
                                        </p:tgtEl>
                                        <p:attrNameLst>
                                          <p:attrName>style.visibility</p:attrName>
                                        </p:attrNameLst>
                                      </p:cBhvr>
                                      <p:to>
                                        <p:strVal val="visible"/>
                                      </p:to>
                                    </p:set>
                                    <p:animEffect transition="in" filter="fade">
                                      <p:cBhvr>
                                        <p:cTn id="18" dur="500"/>
                                        <p:tgtEl>
                                          <p:spTgt spid="5325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253"/>
                                        </p:tgtEl>
                                        <p:attrNameLst>
                                          <p:attrName>style.visibility</p:attrName>
                                        </p:attrNameLst>
                                      </p:cBhvr>
                                      <p:to>
                                        <p:strVal val="visible"/>
                                      </p:to>
                                    </p:set>
                                    <p:animEffect transition="in" filter="fade">
                                      <p:cBhvr>
                                        <p:cTn id="21" dur="500"/>
                                        <p:tgtEl>
                                          <p:spTgt spid="532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262"/>
                                        </p:tgtEl>
                                        <p:attrNameLst>
                                          <p:attrName>style.visibility</p:attrName>
                                        </p:attrNameLst>
                                      </p:cBhvr>
                                      <p:to>
                                        <p:strVal val="visible"/>
                                      </p:to>
                                    </p:set>
                                    <p:animEffect transition="in" filter="fade">
                                      <p:cBhvr>
                                        <p:cTn id="24" dur="500"/>
                                        <p:tgtEl>
                                          <p:spTgt spid="532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256"/>
                                        </p:tgtEl>
                                        <p:attrNameLst>
                                          <p:attrName>style.visibility</p:attrName>
                                        </p:attrNameLst>
                                      </p:cBhvr>
                                      <p:to>
                                        <p:strVal val="visible"/>
                                      </p:to>
                                    </p:set>
                                    <p:animEffect transition="in" filter="fade">
                                      <p:cBhvr>
                                        <p:cTn id="29" dur="500"/>
                                        <p:tgtEl>
                                          <p:spTgt spid="5325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52"/>
                                        </p:tgtEl>
                                        <p:attrNameLst>
                                          <p:attrName>style.visibility</p:attrName>
                                        </p:attrNameLst>
                                      </p:cBhvr>
                                      <p:to>
                                        <p:strVal val="visible"/>
                                      </p:to>
                                    </p:set>
                                    <p:animEffect transition="in" filter="fade">
                                      <p:cBhvr>
                                        <p:cTn id="32" dur="500"/>
                                        <p:tgtEl>
                                          <p:spTgt spid="532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259"/>
                                        </p:tgtEl>
                                        <p:attrNameLst>
                                          <p:attrName>style.visibility</p:attrName>
                                        </p:attrNameLst>
                                      </p:cBhvr>
                                      <p:to>
                                        <p:strVal val="visible"/>
                                      </p:to>
                                    </p:set>
                                    <p:animEffect transition="in" filter="fade">
                                      <p:cBhvr>
                                        <p:cTn id="35" dur="500"/>
                                        <p:tgtEl>
                                          <p:spTgt spid="5325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3255"/>
                                        </p:tgtEl>
                                        <p:attrNameLst>
                                          <p:attrName>style.visibility</p:attrName>
                                        </p:attrNameLst>
                                      </p:cBhvr>
                                      <p:to>
                                        <p:strVal val="visible"/>
                                      </p:to>
                                    </p:set>
                                    <p:animEffect transition="in" filter="fade">
                                      <p:cBhvr>
                                        <p:cTn id="40" dur="500"/>
                                        <p:tgtEl>
                                          <p:spTgt spid="532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254"/>
                                        </p:tgtEl>
                                        <p:attrNameLst>
                                          <p:attrName>style.visibility</p:attrName>
                                        </p:attrNameLst>
                                      </p:cBhvr>
                                      <p:to>
                                        <p:strVal val="visible"/>
                                      </p:to>
                                    </p:set>
                                    <p:animEffect transition="in" filter="fade">
                                      <p:cBhvr>
                                        <p:cTn id="43" dur="500"/>
                                        <p:tgtEl>
                                          <p:spTgt spid="5325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258"/>
                                        </p:tgtEl>
                                        <p:attrNameLst>
                                          <p:attrName>style.visibility</p:attrName>
                                        </p:attrNameLst>
                                      </p:cBhvr>
                                      <p:to>
                                        <p:strVal val="visible"/>
                                      </p:to>
                                    </p:set>
                                    <p:animEffect transition="in" filter="fade">
                                      <p:cBhvr>
                                        <p:cTn id="46" dur="500"/>
                                        <p:tgtEl>
                                          <p:spTgt spid="53258"/>
                                        </p:tgtEl>
                                      </p:cBhvr>
                                    </p:animEffect>
                                  </p:childTnLst>
                                </p:cTn>
                              </p:par>
                            </p:childTnLst>
                          </p:cTn>
                        </p:par>
                        <p:par>
                          <p:cTn id="47" fill="hold">
                            <p:stCondLst>
                              <p:cond delay="500"/>
                            </p:stCondLst>
                            <p:childTnLst>
                              <p:par>
                                <p:cTn id="48" presetID="35" presetClass="emph" presetSubtype="0" repeatCount="5000" fill="remove" grpId="1" nodeType="afterEffect">
                                  <p:stCondLst>
                                    <p:cond delay="0"/>
                                  </p:stCondLst>
                                  <p:childTnLst>
                                    <p:anim calcmode="discrete" valueType="str">
                                      <p:cBhvr>
                                        <p:cTn id="49" dur="1000" fill="hold"/>
                                        <p:tgtEl>
                                          <p:spTgt spid="53254"/>
                                        </p:tgtEl>
                                        <p:attrNameLst>
                                          <p:attrName>style.visibility</p:attrName>
                                        </p:attrNameLst>
                                      </p:cBhvr>
                                      <p:tavLst>
                                        <p:tav tm="0">
                                          <p:val>
                                            <p:strVal val="hidden"/>
                                          </p:val>
                                        </p:tav>
                                        <p:tav tm="50000">
                                          <p:val>
                                            <p:strVal val="visible"/>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par>
                                <p:cTn id="58" presetID="10"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P spid="53251" grpId="0" animBg="1"/>
      <p:bldP spid="53252" grpId="0" animBg="1"/>
      <p:bldP spid="53253" grpId="0" animBg="1"/>
      <p:bldP spid="53254" grpId="0" animBg="1"/>
      <p:bldP spid="53254" grpId="1" animBg="1"/>
      <p:bldP spid="53255" grpId="0"/>
      <p:bldP spid="53256" grpId="0"/>
      <p:bldP spid="53257" grpId="0"/>
      <p:bldP spid="53258" grpId="0"/>
      <p:bldP spid="53259" grpId="0"/>
      <p:bldP spid="53260" grpId="0"/>
      <p:bldP spid="53261" grpId="0"/>
      <p:bldP spid="53262"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algn="ctr"/>
            <a:r>
              <a:rPr lang="en-US" sz="3200" b="1" dirty="0" smtClean="0">
                <a:solidFill>
                  <a:schemeClr val="bg1"/>
                </a:solidFill>
              </a:rPr>
              <a:t>Focus on Data</a:t>
            </a:r>
            <a:endParaRPr lang="en-US" sz="3200" b="1" dirty="0">
              <a:solidFill>
                <a:schemeClr val="bg1"/>
              </a:solidFill>
            </a:endParaRPr>
          </a:p>
        </p:txBody>
      </p:sp>
      <p:grpSp>
        <p:nvGrpSpPr>
          <p:cNvPr id="3" name="Group 2"/>
          <p:cNvGrpSpPr/>
          <p:nvPr/>
        </p:nvGrpSpPr>
        <p:grpSpPr>
          <a:xfrm>
            <a:off x="6858000" y="16807"/>
            <a:ext cx="2286000" cy="2209800"/>
            <a:chOff x="6858000" y="16807"/>
            <a:chExt cx="2286000" cy="2209800"/>
          </a:xfrm>
        </p:grpSpPr>
        <p:sp>
          <p:nvSpPr>
            <p:cNvPr id="6" name="Oval 5"/>
            <p:cNvSpPr>
              <a:spLocks noChangeArrowheads="1"/>
            </p:cNvSpPr>
            <p:nvPr/>
          </p:nvSpPr>
          <p:spPr bwMode="auto">
            <a:xfrm>
              <a:off x="6858000" y="16807"/>
              <a:ext cx="2286000" cy="2209800"/>
            </a:xfrm>
            <a:prstGeom prst="ellipse">
              <a:avLst/>
            </a:prstGeom>
            <a:solidFill>
              <a:srgbClr val="B2ECC4">
                <a:alpha val="50000"/>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7" name="Text Box 9"/>
            <p:cNvSpPr txBox="1">
              <a:spLocks noChangeArrowheads="1"/>
            </p:cNvSpPr>
            <p:nvPr/>
          </p:nvSpPr>
          <p:spPr bwMode="auto">
            <a:xfrm rot="2905354">
              <a:off x="7880350" y="718482"/>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grpSp>
      <p:sp>
        <p:nvSpPr>
          <p:cNvPr id="2" name="Oval Callout 1"/>
          <p:cNvSpPr/>
          <p:nvPr/>
        </p:nvSpPr>
        <p:spPr>
          <a:xfrm>
            <a:off x="2286000" y="2438400"/>
            <a:ext cx="4419600" cy="3048000"/>
          </a:xfrm>
          <a:prstGeom prst="wedgeEllipseCallout">
            <a:avLst>
              <a:gd name="adj1" fmla="val 55650"/>
              <a:gd name="adj2" fmla="val -62483"/>
            </a:avLst>
          </a:prstGeom>
          <a:solidFill>
            <a:srgbClr val="B2ECC4">
              <a:alpha val="50000"/>
            </a:srgbClr>
          </a:solidFill>
          <a:ln w="38100" cmpd="sng">
            <a:solidFill>
              <a:srgbClr val="B2ECC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tx1"/>
                </a:solidFill>
              </a:rPr>
              <a:t>What is data-driven decision making?</a:t>
            </a:r>
            <a:endParaRPr lang="en-US" sz="3200" b="1" dirty="0">
              <a:solidFill>
                <a:schemeClr val="tx1"/>
              </a:solidFill>
            </a:endParaRPr>
          </a:p>
        </p:txBody>
      </p:sp>
      <p:grpSp>
        <p:nvGrpSpPr>
          <p:cNvPr id="8" name="Group 5"/>
          <p:cNvGrpSpPr/>
          <p:nvPr/>
        </p:nvGrpSpPr>
        <p:grpSpPr>
          <a:xfrm>
            <a:off x="-140380" y="5257799"/>
            <a:ext cx="1588180" cy="1676401"/>
            <a:chOff x="-140380" y="5333999"/>
            <a:chExt cx="1588180" cy="1676401"/>
          </a:xfrm>
        </p:grpSpPr>
        <p:pic>
          <p:nvPicPr>
            <p:cNvPr id="9"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0"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I.C.ii</a:t>
              </a:r>
              <a:endParaRPr lang="en-US" sz="2000" b="1" dirty="0">
                <a:solidFill>
                  <a:srgbClr val="000000"/>
                </a:solidFill>
                <a:latin typeface="+mj-lt"/>
              </a:endParaRPr>
            </a:p>
          </p:txBody>
        </p:sp>
      </p:grpSp>
      <p:pic>
        <p:nvPicPr>
          <p:cNvPr id="11" name="Picture 10"/>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425309205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09600" y="1725437"/>
          <a:ext cx="7924800" cy="4504181"/>
        </p:xfrm>
        <a:graphic>
          <a:graphicData uri="http://schemas.openxmlformats.org/drawingml/2006/table">
            <a:tbl>
              <a:tblPr/>
              <a:tblGrid>
                <a:gridCol w="1111250"/>
                <a:gridCol w="1068388"/>
                <a:gridCol w="2065337"/>
                <a:gridCol w="800100"/>
                <a:gridCol w="800100"/>
                <a:gridCol w="693738"/>
                <a:gridCol w="692150"/>
                <a:gridCol w="693737"/>
              </a:tblGrid>
              <a:tr h="162357">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DISTRICTS/SCHOOLS IN TRAINING</a:t>
                      </a:r>
                      <a:endParaRPr kumimoji="0" lang="en-US" sz="900" b="1" i="0" u="none" strike="noStrike" cap="none" normalizeH="0" baseline="0" dirty="0">
                        <a:ln>
                          <a:noFill/>
                        </a:ln>
                        <a:solidFill>
                          <a:srgbClr val="FFFFFF"/>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SCHEDULE</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4408">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Purpose</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Measure</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Function</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Year 1 Training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Year 2 Training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hMerge="1">
                  <a:txBody>
                    <a:bodyPr/>
                    <a:lstStyle/>
                    <a:p>
                      <a:endParaRPr lang="en-US"/>
                    </a:p>
                  </a:txBody>
                  <a:tcPr/>
                </a:tc>
                <a:tc hMerge="1">
                  <a:txBody>
                    <a:bodyPr/>
                    <a:lstStyle/>
                    <a:p>
                      <a:endParaRPr lang="en-US"/>
                    </a:p>
                  </a:txBody>
                  <a:tcPr/>
                </a:tc>
              </a:tr>
              <a:tr h="16966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Winter</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Spring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Fall</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Winter</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Spring</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28307">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Capacity Building—District Level</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District Capacity Assessment (DCA)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Completed by district leadership team (with the support of a trained facilitator) to assess district capacity and to guide Action Planning.</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93561">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 </a:t>
                      </a:r>
                      <a:endParaRPr kumimoji="0" lang="en-US" sz="9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Fidelity of Implementation—Building Level </a:t>
                      </a:r>
                      <a:endParaRPr kumimoji="0" lang="en-US" sz="900" b="1" i="0" u="none" strike="noStrike" cap="none" normalizeH="0" baseline="0" dirty="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PBIS Tiered Fidelity Inventory (TFI)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Leadership team self-evaluation (with support of external coach) to assess the critical features of PBIS across Tiers I, II, and III.</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428307">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Progress Monitoring—Building Level</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Self-Assessment Survey (SAS)</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Used by school staff for initial and annual assessment of effective behavior support systems in their school and to guide Action Planning. </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493561">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Progress Monitoring—Team Level</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Team Implementation Checklist (TIC)</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A self-assessment tool that serves as a multi-level guide for creating School-Wide PBIS Action Plans and evaluating the status of implementation activities. </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1179326">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dirty="0">
                          <a:ln>
                            <a:noFill/>
                          </a:ln>
                          <a:solidFill>
                            <a:srgbClr val="FFFFFF"/>
                          </a:solidFill>
                          <a:effectLst/>
                          <a:latin typeface="Arial" pitchFamily="-83" charset="0"/>
                          <a:ea typeface="ＭＳ Ｐゴシック" pitchFamily="-108" charset="-128"/>
                          <a:cs typeface="ＭＳ Ｐゴシック" pitchFamily="-108" charset="-128"/>
                        </a:rPr>
                        <a:t>School Climate</a:t>
                      </a:r>
                      <a:endParaRPr kumimoji="0" lang="en-US" sz="900" b="1" i="0" u="none" strike="noStrike" cap="none" normalizeH="0" baseline="0" dirty="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Georgia School Climate Surveys</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An annual survey that assesses student (grades 3-12), teacher, and parent perceptions of school climate. The middle and high school surveys also include items about adolescent drug/alcohol/tobacco use, self-harm ideation and behaviors, school dropout, and parental involvement. The survey provides information to determine training support needs related to school climate, safety, and violence prevention. </a:t>
                      </a:r>
                      <a:endParaRPr kumimoji="0" lang="en-US" sz="900" b="0" i="0" u="none" strike="noStrike" cap="none" normalizeH="0" baseline="0" dirty="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X</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536273">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 </a:t>
                      </a:r>
                      <a:endParaRPr kumimoji="0" lang="en-US" sz="9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1" i="0" u="none" strike="noStrike" cap="none" normalizeH="0" baseline="0">
                          <a:ln>
                            <a:noFill/>
                          </a:ln>
                          <a:solidFill>
                            <a:srgbClr val="FFFFFF"/>
                          </a:solidFill>
                          <a:effectLst/>
                          <a:latin typeface="Arial" pitchFamily="-83" charset="0"/>
                          <a:ea typeface="ＭＳ Ｐゴシック" pitchFamily="-108" charset="-128"/>
                          <a:cs typeface="ＭＳ Ｐゴシック" pitchFamily="-108" charset="-128"/>
                        </a:rPr>
                        <a:t>Student Outcomes</a:t>
                      </a:r>
                      <a:endParaRPr kumimoji="0" lang="en-US" sz="900" b="1" i="0" u="none" strike="noStrike" cap="none" normalizeH="0" baseline="0">
                        <a:ln>
                          <a:noFill/>
                        </a:ln>
                        <a:solidFill>
                          <a:srgbClr val="FFFFFF"/>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School-wide Information System (SWIS)</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Office discipline referrals (ODR) provide data for monthly team reviews and decision-making by teachers, administrators, and other staff to guide prevention efforts and Action Planning. </a:t>
                      </a:r>
                      <a:endParaRPr kumimoji="0" lang="en-US" sz="900" b="0" i="0" u="none" strike="noStrike" cap="none" normalizeH="0" baseline="0">
                        <a:ln>
                          <a:noFill/>
                        </a:ln>
                        <a:solidFill>
                          <a:srgbClr val="000000"/>
                        </a:solidFill>
                        <a:effectLst/>
                        <a:latin typeface="Calibri" charset="0"/>
                        <a:ea typeface="Calibri" charset="0"/>
                        <a:cs typeface="Calibri" charset="0"/>
                      </a:endParaRPr>
                    </a:p>
                  </a:txBody>
                  <a:tcPr marL="53042" marR="53042"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 </a:t>
                      </a:r>
                      <a:endParaRPr kumimoji="0" lang="en-US" sz="9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endParaRP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rgbClr val="000000"/>
                          </a:solidFill>
                          <a:effectLst/>
                          <a:latin typeface="Arial" pitchFamily="-83" charset="0"/>
                          <a:ea typeface="ＭＳ Ｐゴシック" pitchFamily="-108" charset="-128"/>
                          <a:cs typeface="ＭＳ Ｐゴシック" pitchFamily="-108" charset="-128"/>
                        </a:rPr>
                        <a:t>Weekly</a:t>
                      </a:r>
                      <a:endParaRPr kumimoji="0" lang="en-US" sz="900" b="0" i="0" u="none" strike="noStrike" cap="none" normalizeH="0" baseline="0" dirty="0">
                        <a:ln>
                          <a:noFill/>
                        </a:ln>
                        <a:solidFill>
                          <a:srgbClr val="000000"/>
                        </a:solidFill>
                        <a:effectLst/>
                        <a:latin typeface="Calibri" charset="0"/>
                        <a:ea typeface="Calibri" charset="0"/>
                        <a:cs typeface="Times New Roman" pitchFamily="-83"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bl>
          </a:graphicData>
        </a:graphic>
      </p:graphicFrame>
      <p:sp>
        <p:nvSpPr>
          <p:cNvPr id="3" name="TextBox 2"/>
          <p:cNvSpPr txBox="1"/>
          <p:nvPr/>
        </p:nvSpPr>
        <p:spPr>
          <a:xfrm>
            <a:off x="864708" y="76200"/>
            <a:ext cx="7364892" cy="1446550"/>
          </a:xfrm>
          <a:prstGeom prst="rect">
            <a:avLst/>
          </a:prstGeom>
          <a:noFill/>
        </p:spPr>
        <p:txBody>
          <a:bodyPr wrap="none" rtlCol="0">
            <a:spAutoFit/>
          </a:bodyPr>
          <a:lstStyle/>
          <a:p>
            <a:pPr algn="ctr"/>
            <a:r>
              <a:rPr lang="en-US" sz="4400" b="1" dirty="0" smtClean="0"/>
              <a:t>To effectively use data…</a:t>
            </a:r>
          </a:p>
          <a:p>
            <a:pPr algn="ctr"/>
            <a:r>
              <a:rPr lang="en-US" sz="4400" b="1" dirty="0" smtClean="0"/>
              <a:t>…use your evaluation plan</a:t>
            </a:r>
            <a:endParaRPr lang="en-US" sz="4400" b="1" dirty="0"/>
          </a:p>
        </p:txBody>
      </p:sp>
      <p:sp>
        <p:nvSpPr>
          <p:cNvPr id="5" name="TextBox 4"/>
          <p:cNvSpPr txBox="1"/>
          <p:nvPr/>
        </p:nvSpPr>
        <p:spPr>
          <a:xfrm>
            <a:off x="228600" y="6088559"/>
            <a:ext cx="6643866" cy="769441"/>
          </a:xfrm>
          <a:prstGeom prst="rect">
            <a:avLst/>
          </a:prstGeom>
          <a:noFill/>
        </p:spPr>
        <p:txBody>
          <a:bodyPr wrap="none" rtlCol="0">
            <a:spAutoFit/>
          </a:bodyPr>
          <a:lstStyle/>
          <a:p>
            <a:r>
              <a:rPr lang="en-US" sz="4400" b="1" dirty="0" smtClean="0"/>
              <a:t>…and tools available at: </a:t>
            </a:r>
            <a:endParaRPr lang="en-US" sz="4400" b="1" dirty="0"/>
          </a:p>
        </p:txBody>
      </p:sp>
      <p:pic>
        <p:nvPicPr>
          <p:cNvPr id="6" name="Picture 5"/>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3941133499"/>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algn="ctr"/>
            <a:r>
              <a:rPr lang="en-US" sz="3200" b="1" dirty="0" smtClean="0">
                <a:solidFill>
                  <a:schemeClr val="bg1"/>
                </a:solidFill>
              </a:rPr>
              <a:t>Focus on Practices</a:t>
            </a:r>
            <a:endParaRPr lang="en-US" sz="3200" b="1" dirty="0">
              <a:solidFill>
                <a:schemeClr val="bg1"/>
              </a:solidFill>
            </a:endParaRPr>
          </a:p>
        </p:txBody>
      </p:sp>
      <p:grpSp>
        <p:nvGrpSpPr>
          <p:cNvPr id="3" name="Group 2"/>
          <p:cNvGrpSpPr/>
          <p:nvPr/>
        </p:nvGrpSpPr>
        <p:grpSpPr>
          <a:xfrm>
            <a:off x="6758922" y="16184"/>
            <a:ext cx="2362200" cy="2209800"/>
            <a:chOff x="6758922" y="16184"/>
            <a:chExt cx="2362200" cy="2209800"/>
          </a:xfrm>
        </p:grpSpPr>
        <p:sp>
          <p:nvSpPr>
            <p:cNvPr id="8"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2000" b="1">
                <a:ea typeface="Arial" pitchFamily="-1" charset="0"/>
                <a:cs typeface="Arial" pitchFamily="-1" charset="0"/>
              </a:endParaRPr>
            </a:p>
          </p:txBody>
        </p:sp>
        <p:sp>
          <p:nvSpPr>
            <p:cNvPr id="9" name="Text Box 8"/>
            <p:cNvSpPr txBox="1">
              <a:spLocks noChangeArrowheads="1"/>
            </p:cNvSpPr>
            <p:nvPr/>
          </p:nvSpPr>
          <p:spPr bwMode="auto">
            <a:xfrm>
              <a:off x="7124047" y="1317934"/>
              <a:ext cx="1665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PRACTICES</a:t>
              </a:r>
            </a:p>
          </p:txBody>
        </p:sp>
      </p:grpSp>
      <p:sp>
        <p:nvSpPr>
          <p:cNvPr id="10" name="Oval Callout 9"/>
          <p:cNvSpPr/>
          <p:nvPr/>
        </p:nvSpPr>
        <p:spPr>
          <a:xfrm>
            <a:off x="2286000" y="2438400"/>
            <a:ext cx="4419600" cy="3048000"/>
          </a:xfrm>
          <a:prstGeom prst="wedgeEllipseCallout">
            <a:avLst>
              <a:gd name="adj1" fmla="val 55650"/>
              <a:gd name="adj2" fmla="val -62483"/>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tx1"/>
                </a:solidFill>
              </a:rPr>
              <a:t>What evidence-based interventions are included in SWPBIS?</a:t>
            </a:r>
            <a:endParaRPr lang="en-US" sz="3200" b="1" dirty="0">
              <a:solidFill>
                <a:schemeClr val="tx1"/>
              </a:solidFill>
            </a:endParaRPr>
          </a:p>
        </p:txBody>
      </p:sp>
      <p:grpSp>
        <p:nvGrpSpPr>
          <p:cNvPr id="11" name="Group 5"/>
          <p:cNvGrpSpPr/>
          <p:nvPr/>
        </p:nvGrpSpPr>
        <p:grpSpPr>
          <a:xfrm>
            <a:off x="-140380" y="5333999"/>
            <a:ext cx="1588180" cy="1676401"/>
            <a:chOff x="-140380" y="5333999"/>
            <a:chExt cx="1588180" cy="1676401"/>
          </a:xfrm>
        </p:grpSpPr>
        <p:pic>
          <p:nvPicPr>
            <p:cNvPr id="12"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3"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I.C.iii</a:t>
              </a:r>
              <a:endParaRPr lang="en-US" sz="2000" b="1" dirty="0">
                <a:solidFill>
                  <a:srgbClr val="000000"/>
                </a:solidFill>
                <a:latin typeface="+mj-lt"/>
              </a:endParaRPr>
            </a:p>
          </p:txBody>
        </p:sp>
      </p:grpSp>
      <p:pic>
        <p:nvPicPr>
          <p:cNvPr id="14" name="Picture 13"/>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295636034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Oval 2"/>
          <p:cNvSpPr>
            <a:spLocks noChangeArrowheads="1"/>
          </p:cNvSpPr>
          <p:nvPr/>
        </p:nvSpPr>
        <p:spPr bwMode="auto">
          <a:xfrm>
            <a:off x="474663" y="304800"/>
            <a:ext cx="6934200" cy="6324600"/>
          </a:xfrm>
          <a:prstGeom prst="ellipse">
            <a:avLst/>
          </a:prstGeom>
          <a:solidFill>
            <a:srgbClr val="00CCFF"/>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ndParaRPr>
          </a:p>
        </p:txBody>
      </p:sp>
      <p:sp>
        <p:nvSpPr>
          <p:cNvPr id="106499" name="Oval 3"/>
          <p:cNvSpPr>
            <a:spLocks noChangeArrowheads="1"/>
          </p:cNvSpPr>
          <p:nvPr/>
        </p:nvSpPr>
        <p:spPr bwMode="auto">
          <a:xfrm rot="-5462048">
            <a:off x="2152650" y="1125538"/>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a typeface="Britannic Bold" pitchFamily="-108" charset="0"/>
              <a:cs typeface="Britannic Bold" pitchFamily="-108" charset="0"/>
            </a:endParaRPr>
          </a:p>
        </p:txBody>
      </p:sp>
      <p:sp>
        <p:nvSpPr>
          <p:cNvPr id="106500" name="Text Box 7"/>
          <p:cNvSpPr txBox="1">
            <a:spLocks noChangeArrowheads="1"/>
          </p:cNvSpPr>
          <p:nvPr/>
        </p:nvSpPr>
        <p:spPr bwMode="auto">
          <a:xfrm>
            <a:off x="2962275" y="1519238"/>
            <a:ext cx="2041945" cy="584776"/>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Classroom</a:t>
            </a:r>
          </a:p>
        </p:txBody>
      </p:sp>
      <p:sp>
        <p:nvSpPr>
          <p:cNvPr id="106501" name="Oval 4"/>
          <p:cNvSpPr>
            <a:spLocks noChangeArrowheads="1"/>
          </p:cNvSpPr>
          <p:nvPr/>
        </p:nvSpPr>
        <p:spPr bwMode="auto">
          <a:xfrm rot="10800000">
            <a:off x="3497263" y="20335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106502" name="Oval 4"/>
          <p:cNvSpPr>
            <a:spLocks noChangeArrowheads="1"/>
          </p:cNvSpPr>
          <p:nvPr/>
        </p:nvSpPr>
        <p:spPr bwMode="auto">
          <a:xfrm rot="10800000">
            <a:off x="779463" y="21097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106503" name="Oval 3"/>
          <p:cNvSpPr>
            <a:spLocks noChangeArrowheads="1"/>
          </p:cNvSpPr>
          <p:nvPr/>
        </p:nvSpPr>
        <p:spPr bwMode="auto">
          <a:xfrm rot="-5462048">
            <a:off x="2327275" y="2978150"/>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ndParaRPr>
          </a:p>
        </p:txBody>
      </p:sp>
      <p:sp>
        <p:nvSpPr>
          <p:cNvPr id="106504" name="Text Box 7"/>
          <p:cNvSpPr txBox="1">
            <a:spLocks noChangeArrowheads="1"/>
          </p:cNvSpPr>
          <p:nvPr/>
        </p:nvSpPr>
        <p:spPr bwMode="auto">
          <a:xfrm>
            <a:off x="1112838" y="3200400"/>
            <a:ext cx="2800166" cy="584776"/>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Non-classroom</a:t>
            </a:r>
          </a:p>
        </p:txBody>
      </p:sp>
      <p:sp>
        <p:nvSpPr>
          <p:cNvPr id="106505" name="Text Box 7"/>
          <p:cNvSpPr txBox="1">
            <a:spLocks noChangeArrowheads="1"/>
          </p:cNvSpPr>
          <p:nvPr/>
        </p:nvSpPr>
        <p:spPr bwMode="auto">
          <a:xfrm>
            <a:off x="5541963" y="3200400"/>
            <a:ext cx="1392237" cy="584200"/>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Family</a:t>
            </a:r>
          </a:p>
        </p:txBody>
      </p:sp>
      <p:sp>
        <p:nvSpPr>
          <p:cNvPr id="106506" name="Text Box 7"/>
          <p:cNvSpPr txBox="1">
            <a:spLocks noChangeArrowheads="1"/>
          </p:cNvSpPr>
          <p:nvPr/>
        </p:nvSpPr>
        <p:spPr bwMode="auto">
          <a:xfrm>
            <a:off x="3429000" y="4953000"/>
            <a:ext cx="1597025" cy="584200"/>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Student</a:t>
            </a:r>
          </a:p>
        </p:txBody>
      </p:sp>
      <p:sp>
        <p:nvSpPr>
          <p:cNvPr id="106507" name="TextBox 17"/>
          <p:cNvSpPr txBox="1">
            <a:spLocks noChangeArrowheads="1"/>
          </p:cNvSpPr>
          <p:nvPr/>
        </p:nvSpPr>
        <p:spPr bwMode="auto">
          <a:xfrm rot="-2363248">
            <a:off x="631825" y="1241425"/>
            <a:ext cx="2590800" cy="585788"/>
          </a:xfrm>
          <a:prstGeom prst="rect">
            <a:avLst/>
          </a:prstGeom>
          <a:noFill/>
          <a:ln w="9525">
            <a:noFill/>
            <a:miter lim="800000"/>
            <a:headEnd/>
            <a:tailEnd/>
          </a:ln>
        </p:spPr>
        <p:txBody>
          <a:bodyPr>
            <a:prstTxWarp prst="textNoShape">
              <a:avLst/>
            </a:prstTxWarp>
            <a:spAutoFit/>
          </a:bodyPr>
          <a:lstStyle/>
          <a:p>
            <a:r>
              <a:rPr lang="en-US" sz="3200">
                <a:solidFill>
                  <a:srgbClr val="000000"/>
                </a:solidFill>
                <a:latin typeface="+mj-lt"/>
                <a:ea typeface="Britannic Bold" pitchFamily="-108" charset="0"/>
                <a:cs typeface="Britannic Bold" pitchFamily="-108" charset="0"/>
              </a:rPr>
              <a:t>School-wide</a:t>
            </a:r>
          </a:p>
        </p:txBody>
      </p:sp>
      <p:sp>
        <p:nvSpPr>
          <p:cNvPr id="14" name="Cloud Callout 13"/>
          <p:cNvSpPr/>
          <p:nvPr/>
        </p:nvSpPr>
        <p:spPr>
          <a:xfrm>
            <a:off x="6553200" y="2667000"/>
            <a:ext cx="2743200" cy="3352800"/>
          </a:xfrm>
          <a:prstGeom prst="cloudCallout">
            <a:avLst>
              <a:gd name="adj1" fmla="val 3782"/>
              <a:gd name="adj2" fmla="val -89848"/>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marL="279400" indent="-279400">
              <a:buFont typeface="Arial" pitchFamily="-108" charset="0"/>
              <a:buChar char="•"/>
              <a:defRPr/>
            </a:pPr>
            <a:r>
              <a:rPr lang="en-US" dirty="0" smtClean="0">
                <a:solidFill>
                  <a:srgbClr val="0000FF"/>
                </a:solidFill>
                <a:latin typeface="+mj-lt"/>
                <a:ea typeface="Arial" pitchFamily="-108" charset="0"/>
              </a:rPr>
              <a:t>Smallest </a:t>
            </a:r>
            <a:r>
              <a:rPr lang="en-US" dirty="0">
                <a:solidFill>
                  <a:srgbClr val="0000FF"/>
                </a:solidFill>
                <a:latin typeface="+mj-lt"/>
                <a:ea typeface="Arial" pitchFamily="-108" charset="0"/>
              </a:rPr>
              <a:t>#</a:t>
            </a:r>
          </a:p>
          <a:p>
            <a:pPr marL="279400" indent="-279400">
              <a:buFont typeface="Arial" pitchFamily="-108" charset="0"/>
              <a:buChar char="•"/>
              <a:defRPr/>
            </a:pPr>
            <a:r>
              <a:rPr lang="en-US" dirty="0" smtClean="0">
                <a:solidFill>
                  <a:srgbClr val="0000FF"/>
                </a:solidFill>
                <a:latin typeface="+mj-lt"/>
                <a:ea typeface="Arial" pitchFamily="-108" charset="0"/>
              </a:rPr>
              <a:t>Evidence</a:t>
            </a:r>
            <a:r>
              <a:rPr lang="en-US" dirty="0">
                <a:solidFill>
                  <a:srgbClr val="0000FF"/>
                </a:solidFill>
                <a:latin typeface="+mj-lt"/>
                <a:ea typeface="Arial" pitchFamily="-108" charset="0"/>
              </a:rPr>
              <a:t>-based</a:t>
            </a:r>
          </a:p>
          <a:p>
            <a:pPr marL="279400" indent="-279400">
              <a:buFont typeface="Arial" pitchFamily="-108" charset="0"/>
              <a:buChar char="•"/>
              <a:defRPr/>
            </a:pPr>
            <a:r>
              <a:rPr lang="en-US" dirty="0" smtClean="0">
                <a:solidFill>
                  <a:srgbClr val="0000FF"/>
                </a:solidFill>
                <a:latin typeface="+mj-lt"/>
                <a:ea typeface="Arial" pitchFamily="-108" charset="0"/>
              </a:rPr>
              <a:t>Biggest</a:t>
            </a:r>
            <a:r>
              <a:rPr lang="en-US" dirty="0">
                <a:solidFill>
                  <a:srgbClr val="0000FF"/>
                </a:solidFill>
                <a:latin typeface="+mj-lt"/>
                <a:ea typeface="Arial" pitchFamily="-108" charset="0"/>
              </a:rPr>
              <a:t>, durable effect</a:t>
            </a:r>
          </a:p>
        </p:txBody>
      </p:sp>
      <p:sp>
        <p:nvSpPr>
          <p:cNvPr id="106510" name="Text Box 10"/>
          <p:cNvSpPr txBox="1">
            <a:spLocks noChangeArrowheads="1"/>
          </p:cNvSpPr>
          <p:nvPr/>
        </p:nvSpPr>
        <p:spPr bwMode="auto">
          <a:xfrm>
            <a:off x="6477000" y="0"/>
            <a:ext cx="2667000" cy="1446213"/>
          </a:xfrm>
          <a:prstGeom prst="rect">
            <a:avLst/>
          </a:prstGeom>
          <a:solidFill>
            <a:srgbClr val="008000"/>
          </a:solidFill>
          <a:ln w="12700">
            <a:noFill/>
            <a:miter lim="800000"/>
            <a:headEnd/>
            <a:tailEnd/>
          </a:ln>
        </p:spPr>
        <p:txBody>
          <a:bodyPr>
            <a:prstTxWarp prst="textNoShape">
              <a:avLst/>
            </a:prstTxWarp>
            <a:spAutoFit/>
          </a:bodyPr>
          <a:lstStyle/>
          <a:p>
            <a:pPr algn="ctr" eaLnBrk="0" hangingPunct="0"/>
            <a:r>
              <a:rPr lang="en-US" sz="4400" dirty="0" smtClean="0">
                <a:solidFill>
                  <a:schemeClr val="bg1"/>
                </a:solidFill>
                <a:latin typeface="+mj-lt"/>
                <a:ea typeface="Britannic Bold" pitchFamily="-108" charset="0"/>
                <a:cs typeface="Britannic Bold" pitchFamily="-108" charset="0"/>
              </a:rPr>
              <a:t>SWPBIS</a:t>
            </a:r>
            <a:endParaRPr lang="en-US" sz="4400" dirty="0">
              <a:solidFill>
                <a:schemeClr val="bg1"/>
              </a:solidFill>
              <a:latin typeface="+mj-lt"/>
              <a:ea typeface="Britannic Bold" pitchFamily="-108" charset="0"/>
              <a:cs typeface="Britannic Bold" pitchFamily="-108" charset="0"/>
            </a:endParaRPr>
          </a:p>
          <a:p>
            <a:pPr algn="ctr" eaLnBrk="0" hangingPunct="0"/>
            <a:r>
              <a:rPr lang="en-US" sz="4400" dirty="0">
                <a:solidFill>
                  <a:schemeClr val="bg1"/>
                </a:solidFill>
                <a:latin typeface="+mj-lt"/>
                <a:ea typeface="Britannic Bold" pitchFamily="-108" charset="0"/>
                <a:cs typeface="Britannic Bold" pitchFamily="-108" charset="0"/>
              </a:rPr>
              <a:t>Practices</a:t>
            </a:r>
          </a:p>
        </p:txBody>
      </p:sp>
      <p:grpSp>
        <p:nvGrpSpPr>
          <p:cNvPr id="19" name="Group 5"/>
          <p:cNvGrpSpPr/>
          <p:nvPr/>
        </p:nvGrpSpPr>
        <p:grpSpPr>
          <a:xfrm>
            <a:off x="-140380" y="5333999"/>
            <a:ext cx="1588180" cy="1676401"/>
            <a:chOff x="-140380" y="5333999"/>
            <a:chExt cx="1588180" cy="1676401"/>
          </a:xfrm>
        </p:grpSpPr>
        <p:pic>
          <p:nvPicPr>
            <p:cNvPr id="20"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1"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I.C.iii</a:t>
              </a:r>
              <a:endParaRPr lang="en-US" sz="2000" b="1" dirty="0">
                <a:solidFill>
                  <a:srgbClr val="000000"/>
                </a:solidFill>
                <a:latin typeface="+mj-lt"/>
              </a:endParaRPr>
            </a:p>
          </p:txBody>
        </p:sp>
      </p:grpSp>
      <p:pic>
        <p:nvPicPr>
          <p:cNvPr id="22" name="Picture 21"/>
          <p:cNvPicPr/>
          <p:nvPr/>
        </p:nvPicPr>
        <p:blipFill>
          <a:blip r:embed="rId4">
            <a:extLst>
              <a:ext uri="{28A0092B-C50C-407E-A947-70E740481C1C}">
                <a14:useLocalDpi xmlns:a14="http://schemas.microsoft.com/office/drawing/2010/main"/>
              </a:ext>
            </a:extLst>
          </a:blip>
          <a:srcRect/>
          <a:stretch>
            <a:fillRect/>
          </a:stretch>
        </p:blipFill>
        <p:spPr bwMode="auto">
          <a:xfrm>
            <a:off x="5791200" y="-76200"/>
            <a:ext cx="1142494" cy="1143000"/>
          </a:xfrm>
          <a:prstGeom prst="rect">
            <a:avLst/>
          </a:prstGeom>
          <a:noFill/>
          <a:ln>
            <a:noFill/>
          </a:ln>
        </p:spPr>
      </p:pic>
      <p:pic>
        <p:nvPicPr>
          <p:cNvPr id="23" name="Picture 22"/>
          <p:cNvPicPr>
            <a:picLocks noChangeAspect="1"/>
          </p:cNvPicPr>
          <p:nvPr/>
        </p:nvPicPr>
        <p:blipFill>
          <a:blip r:embed="rId5"/>
          <a:stretch>
            <a:fillRect/>
          </a:stretch>
        </p:blipFill>
        <p:spPr>
          <a:xfrm>
            <a:off x="8229600" y="1219200"/>
            <a:ext cx="914400" cy="914400"/>
          </a:xfrm>
          <a:prstGeom prst="rect">
            <a:avLst/>
          </a:prstGeom>
        </p:spPr>
      </p:pic>
    </p:spTree>
    <p:extLst>
      <p:ext uri="{BB962C8B-B14F-4D97-AF65-F5344CB8AC3E}">
        <p14:creationId xmlns:p14="http://schemas.microsoft.com/office/powerpoint/2010/main" val="425918221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set>
                                      <p:cBhvr>
                                        <p:cTn id="7" dur="455" fill="hold">
                                          <p:stCondLst>
                                            <p:cond delay="0"/>
                                          </p:stCondLst>
                                        </p:cTn>
                                        <p:tgtEl>
                                          <p:spTgt spid="14">
                                            <p:bg/>
                                          </p:spTgt>
                                        </p:tgtEl>
                                        <p:attrNameLst>
                                          <p:attrName>style.rotation</p:attrName>
                                        </p:attrNameLst>
                                      </p:cBhvr>
                                      <p:to>
                                        <p:strVal val="-45.0"/>
                                      </p:to>
                                    </p:set>
                                    <p:anim calcmode="lin" valueType="num">
                                      <p:cBhvr>
                                        <p:cTn id="8" dur="455" fill="hold">
                                          <p:stCondLst>
                                            <p:cond delay="455"/>
                                          </p:stCondLst>
                                        </p:cTn>
                                        <p:tgtEl>
                                          <p:spTgt spid="14">
                                            <p:bg/>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4">
                                            <p:bg/>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4">
                                            <p:bg/>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4">
                                            <p:bg/>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set>
                                      <p:cBhvr>
                                        <p:cTn id="14" dur="455" fill="hold">
                                          <p:stCondLst>
                                            <p:cond delay="0"/>
                                          </p:stCondLst>
                                        </p:cTn>
                                        <p:tgtEl>
                                          <p:spTgt spid="14">
                                            <p:txEl>
                                              <p:pRg st="0" end="0"/>
                                            </p:txEl>
                                          </p:spTgt>
                                        </p:tgtEl>
                                        <p:attrNameLst>
                                          <p:attrName>style.rotation</p:attrName>
                                        </p:attrNameLst>
                                      </p:cBhvr>
                                      <p:to>
                                        <p:strVal val="-45.0"/>
                                      </p:to>
                                    </p:set>
                                    <p:anim calcmode="lin" valueType="num">
                                      <p:cBhvr>
                                        <p:cTn id="15" dur="455" fill="hold">
                                          <p:stCondLst>
                                            <p:cond delay="455"/>
                                          </p:stCondLst>
                                        </p:cTn>
                                        <p:tgtEl>
                                          <p:spTgt spid="1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14">
                                            <p:txEl>
                                              <p:pRg st="0" end="0"/>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1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14">
                                            <p:txEl>
                                              <p:pRg st="0" end="0"/>
                                            </p:txEl>
                                          </p:spTgt>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grpId="0" nodeType="with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set>
                                      <p:cBhvr>
                                        <p:cTn id="21" dur="455" fill="hold">
                                          <p:stCondLst>
                                            <p:cond delay="0"/>
                                          </p:stCondLst>
                                        </p:cTn>
                                        <p:tgtEl>
                                          <p:spTgt spid="14">
                                            <p:txEl>
                                              <p:pRg st="1" end="1"/>
                                            </p:txEl>
                                          </p:spTgt>
                                        </p:tgtEl>
                                        <p:attrNameLst>
                                          <p:attrName>style.rotation</p:attrName>
                                        </p:attrNameLst>
                                      </p:cBhvr>
                                      <p:to>
                                        <p:strVal val="-45.0"/>
                                      </p:to>
                                    </p:set>
                                    <p:anim calcmode="lin" valueType="num">
                                      <p:cBhvr>
                                        <p:cTn id="22" dur="455" fill="hold">
                                          <p:stCondLst>
                                            <p:cond delay="455"/>
                                          </p:stCondLst>
                                        </p:cTn>
                                        <p:tgtEl>
                                          <p:spTgt spid="14">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14">
                                            <p:txEl>
                                              <p:pRg st="1" end="1"/>
                                            </p:txEl>
                                          </p:spTgt>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14">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14">
                                            <p:txEl>
                                              <p:pRg st="1" end="1"/>
                                            </p:txEl>
                                          </p:spTgt>
                                        </p:tgtEl>
                                        <p:attrNameLst>
                                          <p:attrName>ppt_y</p:attrName>
                                        </p:attrNameLst>
                                      </p:cBhvr>
                                      <p:tavLst>
                                        <p:tav tm="0">
                                          <p:val>
                                            <p:strVal val="#ppt_y-(0.354*#ppt_w-0.172*#ppt_h)"/>
                                          </p:val>
                                        </p:tav>
                                        <p:tav tm="100000">
                                          <p:val>
                                            <p:strVal val="#ppt_y"/>
                                          </p:val>
                                        </p:tav>
                                      </p:tavLst>
                                    </p:anim>
                                  </p:childTnLst>
                                </p:cTn>
                              </p:par>
                              <p:par>
                                <p:cTn id="26" presetID="38" presetClass="entr" presetSubtype="0" accel="50000" fill="hold" grpId="0" nodeType="with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set>
                                      <p:cBhvr>
                                        <p:cTn id="28" dur="455" fill="hold">
                                          <p:stCondLst>
                                            <p:cond delay="0"/>
                                          </p:stCondLst>
                                        </p:cTn>
                                        <p:tgtEl>
                                          <p:spTgt spid="14">
                                            <p:txEl>
                                              <p:pRg st="2" end="2"/>
                                            </p:txEl>
                                          </p:spTgt>
                                        </p:tgtEl>
                                        <p:attrNameLst>
                                          <p:attrName>style.rotation</p:attrName>
                                        </p:attrNameLst>
                                      </p:cBhvr>
                                      <p:to>
                                        <p:strVal val="-45.0"/>
                                      </p:to>
                                    </p:set>
                                    <p:anim calcmode="lin" valueType="num">
                                      <p:cBhvr>
                                        <p:cTn id="29" dur="455" fill="hold">
                                          <p:stCondLst>
                                            <p:cond delay="455"/>
                                          </p:stCondLst>
                                        </p:cTn>
                                        <p:tgtEl>
                                          <p:spTgt spid="14">
                                            <p:txEl>
                                              <p:pRg st="2" end="2"/>
                                            </p:txEl>
                                          </p:spTgt>
                                        </p:tgtEl>
                                        <p:attrNameLst>
                                          <p:attrName>style.rotation</p:attrName>
                                        </p:attrNameLst>
                                      </p:cBhvr>
                                      <p:tavLst>
                                        <p:tav tm="0">
                                          <p:val>
                                            <p:fltVal val="-45"/>
                                          </p:val>
                                        </p:tav>
                                        <p:tav tm="69900">
                                          <p:val>
                                            <p:fltVal val="45"/>
                                          </p:val>
                                        </p:tav>
                                        <p:tav tm="100000">
                                          <p:val>
                                            <p:fltVal val="0"/>
                                          </p:val>
                                        </p:tav>
                                      </p:tavLst>
                                    </p:anim>
                                    <p:anim calcmode="lin" valueType="num">
                                      <p:cBhvr>
                                        <p:cTn id="30" dur="455" fill="hold">
                                          <p:stCondLst>
                                            <p:cond delay="0"/>
                                          </p:stCondLst>
                                        </p:cTn>
                                        <p:tgtEl>
                                          <p:spTgt spid="14">
                                            <p:txEl>
                                              <p:pRg st="2" end="2"/>
                                            </p:txEl>
                                          </p:spTgt>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14">
                                            <p:txEl>
                                              <p:pRg st="2" end="2"/>
                                            </p:txEl>
                                          </p:spTgt>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14">
                                            <p:txEl>
                                              <p:pRg st="2" end="2"/>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grpId="1" nodeType="clickEffect">
                                  <p:stCondLst>
                                    <p:cond delay="0"/>
                                  </p:stCondLst>
                                  <p:childTnLst>
                                    <p:animEffect transition="out" filter="fade">
                                      <p:cBhvr>
                                        <p:cTn id="36" dur="1000"/>
                                        <p:tgtEl>
                                          <p:spTgt spid="14">
                                            <p:txEl>
                                              <p:pRg st="0" end="0"/>
                                            </p:txEl>
                                          </p:spTgt>
                                        </p:tgtEl>
                                      </p:cBhvr>
                                    </p:animEffect>
                                    <p:anim calcmode="lin" valueType="num">
                                      <p:cBhvr>
                                        <p:cTn id="37" dur="1000"/>
                                        <p:tgtEl>
                                          <p:spTgt spid="14">
                                            <p:txEl>
                                              <p:pRg st="0" end="0"/>
                                            </p:txEl>
                                          </p:spTgt>
                                        </p:tgtEl>
                                        <p:attrNameLst>
                                          <p:attrName>ppt_x</p:attrName>
                                        </p:attrNameLst>
                                      </p:cBhvr>
                                      <p:tavLst>
                                        <p:tav tm="0">
                                          <p:val>
                                            <p:strVal val="ppt_x"/>
                                          </p:val>
                                        </p:tav>
                                        <p:tav tm="100000">
                                          <p:val>
                                            <p:strVal val="ppt_x"/>
                                          </p:val>
                                        </p:tav>
                                      </p:tavLst>
                                    </p:anim>
                                    <p:anim calcmode="lin" valueType="num">
                                      <p:cBhvr>
                                        <p:cTn id="38" dur="1000"/>
                                        <p:tgtEl>
                                          <p:spTgt spid="14">
                                            <p:txEl>
                                              <p:pRg st="0" end="0"/>
                                            </p:txEl>
                                          </p:spTgt>
                                        </p:tgtEl>
                                        <p:attrNameLst>
                                          <p:attrName>ppt_y</p:attrName>
                                        </p:attrNameLst>
                                      </p:cBhvr>
                                      <p:tavLst>
                                        <p:tav tm="0">
                                          <p:val>
                                            <p:strVal val="ppt_y"/>
                                          </p:val>
                                        </p:tav>
                                        <p:tav tm="100000">
                                          <p:val>
                                            <p:strVal val="ppt_y+.1"/>
                                          </p:val>
                                        </p:tav>
                                      </p:tavLst>
                                    </p:anim>
                                    <p:set>
                                      <p:cBhvr>
                                        <p:cTn id="39" dur="1" fill="hold">
                                          <p:stCondLst>
                                            <p:cond delay="999"/>
                                          </p:stCondLst>
                                        </p:cTn>
                                        <p:tgtEl>
                                          <p:spTgt spid="14">
                                            <p:txEl>
                                              <p:pRg st="0" end="0"/>
                                            </p:txEl>
                                          </p:spTgt>
                                        </p:tgtEl>
                                        <p:attrNameLst>
                                          <p:attrName>style.visibility</p:attrName>
                                        </p:attrNameLst>
                                      </p:cBhvr>
                                      <p:to>
                                        <p:strVal val="hidden"/>
                                      </p:to>
                                    </p:set>
                                  </p:childTnLst>
                                </p:cTn>
                              </p:par>
                              <p:par>
                                <p:cTn id="40" presetID="42" presetClass="exit" presetSubtype="0" fill="hold" grpId="1" nodeType="withEffect">
                                  <p:stCondLst>
                                    <p:cond delay="0"/>
                                  </p:stCondLst>
                                  <p:childTnLst>
                                    <p:animEffect transition="out" filter="fade">
                                      <p:cBhvr>
                                        <p:cTn id="41" dur="1000"/>
                                        <p:tgtEl>
                                          <p:spTgt spid="14">
                                            <p:txEl>
                                              <p:pRg st="1" end="1"/>
                                            </p:txEl>
                                          </p:spTgt>
                                        </p:tgtEl>
                                      </p:cBhvr>
                                    </p:animEffect>
                                    <p:anim calcmode="lin" valueType="num">
                                      <p:cBhvr>
                                        <p:cTn id="42" dur="1000"/>
                                        <p:tgtEl>
                                          <p:spTgt spid="14">
                                            <p:txEl>
                                              <p:pRg st="1" end="1"/>
                                            </p:txEl>
                                          </p:spTgt>
                                        </p:tgtEl>
                                        <p:attrNameLst>
                                          <p:attrName>ppt_x</p:attrName>
                                        </p:attrNameLst>
                                      </p:cBhvr>
                                      <p:tavLst>
                                        <p:tav tm="0">
                                          <p:val>
                                            <p:strVal val="ppt_x"/>
                                          </p:val>
                                        </p:tav>
                                        <p:tav tm="100000">
                                          <p:val>
                                            <p:strVal val="ppt_x"/>
                                          </p:val>
                                        </p:tav>
                                      </p:tavLst>
                                    </p:anim>
                                    <p:anim calcmode="lin" valueType="num">
                                      <p:cBhvr>
                                        <p:cTn id="43" dur="1000"/>
                                        <p:tgtEl>
                                          <p:spTgt spid="14">
                                            <p:txEl>
                                              <p:pRg st="1" end="1"/>
                                            </p:txEl>
                                          </p:spTgt>
                                        </p:tgtEl>
                                        <p:attrNameLst>
                                          <p:attrName>ppt_y</p:attrName>
                                        </p:attrNameLst>
                                      </p:cBhvr>
                                      <p:tavLst>
                                        <p:tav tm="0">
                                          <p:val>
                                            <p:strVal val="ppt_y"/>
                                          </p:val>
                                        </p:tav>
                                        <p:tav tm="100000">
                                          <p:val>
                                            <p:strVal val="ppt_y+.1"/>
                                          </p:val>
                                        </p:tav>
                                      </p:tavLst>
                                    </p:anim>
                                    <p:set>
                                      <p:cBhvr>
                                        <p:cTn id="44" dur="1" fill="hold">
                                          <p:stCondLst>
                                            <p:cond delay="999"/>
                                          </p:stCondLst>
                                        </p:cTn>
                                        <p:tgtEl>
                                          <p:spTgt spid="14">
                                            <p:txEl>
                                              <p:pRg st="1" end="1"/>
                                            </p:txEl>
                                          </p:spTgt>
                                        </p:tgtEl>
                                        <p:attrNameLst>
                                          <p:attrName>style.visibility</p:attrName>
                                        </p:attrNameLst>
                                      </p:cBhvr>
                                      <p:to>
                                        <p:strVal val="hidden"/>
                                      </p:to>
                                    </p:set>
                                  </p:childTnLst>
                                </p:cTn>
                              </p:par>
                              <p:par>
                                <p:cTn id="45" presetID="42" presetClass="exit" presetSubtype="0" fill="hold" grpId="1" nodeType="withEffect">
                                  <p:stCondLst>
                                    <p:cond delay="0"/>
                                  </p:stCondLst>
                                  <p:childTnLst>
                                    <p:animEffect transition="out" filter="fade">
                                      <p:cBhvr>
                                        <p:cTn id="46" dur="1000"/>
                                        <p:tgtEl>
                                          <p:spTgt spid="14">
                                            <p:txEl>
                                              <p:pRg st="2" end="2"/>
                                            </p:txEl>
                                          </p:spTgt>
                                        </p:tgtEl>
                                      </p:cBhvr>
                                    </p:animEffect>
                                    <p:anim calcmode="lin" valueType="num">
                                      <p:cBhvr>
                                        <p:cTn id="47" dur="1000"/>
                                        <p:tgtEl>
                                          <p:spTgt spid="14">
                                            <p:txEl>
                                              <p:pRg st="2" end="2"/>
                                            </p:txEl>
                                          </p:spTgt>
                                        </p:tgtEl>
                                        <p:attrNameLst>
                                          <p:attrName>ppt_x</p:attrName>
                                        </p:attrNameLst>
                                      </p:cBhvr>
                                      <p:tavLst>
                                        <p:tav tm="0">
                                          <p:val>
                                            <p:strVal val="ppt_x"/>
                                          </p:val>
                                        </p:tav>
                                        <p:tav tm="100000">
                                          <p:val>
                                            <p:strVal val="ppt_x"/>
                                          </p:val>
                                        </p:tav>
                                      </p:tavLst>
                                    </p:anim>
                                    <p:anim calcmode="lin" valueType="num">
                                      <p:cBhvr>
                                        <p:cTn id="48" dur="1000"/>
                                        <p:tgtEl>
                                          <p:spTgt spid="14">
                                            <p:txEl>
                                              <p:pRg st="2" end="2"/>
                                            </p:txEl>
                                          </p:spTgt>
                                        </p:tgtEl>
                                        <p:attrNameLst>
                                          <p:attrName>ppt_y</p:attrName>
                                        </p:attrNameLst>
                                      </p:cBhvr>
                                      <p:tavLst>
                                        <p:tav tm="0">
                                          <p:val>
                                            <p:strVal val="ppt_y"/>
                                          </p:val>
                                        </p:tav>
                                        <p:tav tm="100000">
                                          <p:val>
                                            <p:strVal val="ppt_y+.1"/>
                                          </p:val>
                                        </p:tav>
                                      </p:tavLst>
                                    </p:anim>
                                    <p:set>
                                      <p:cBhvr>
                                        <p:cTn id="49" dur="1" fill="hold">
                                          <p:stCondLst>
                                            <p:cond delay="999"/>
                                          </p:stCondLst>
                                        </p:cTn>
                                        <p:tgtEl>
                                          <p:spTgt spid="14">
                                            <p:txEl>
                                              <p:pRg st="2" end="2"/>
                                            </p:txEl>
                                          </p:spTgt>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14">
                                            <p:bg/>
                                          </p:spTgt>
                                        </p:tgtEl>
                                      </p:cBhvr>
                                    </p:animEffect>
                                    <p:anim calcmode="lin" valueType="num">
                                      <p:cBhvr>
                                        <p:cTn id="52" dur="1000"/>
                                        <p:tgtEl>
                                          <p:spTgt spid="14">
                                            <p:bg/>
                                          </p:spTgt>
                                        </p:tgtEl>
                                        <p:attrNameLst>
                                          <p:attrName>ppt_x</p:attrName>
                                        </p:attrNameLst>
                                      </p:cBhvr>
                                      <p:tavLst>
                                        <p:tav tm="0">
                                          <p:val>
                                            <p:strVal val="ppt_x"/>
                                          </p:val>
                                        </p:tav>
                                        <p:tav tm="100000">
                                          <p:val>
                                            <p:strVal val="ppt_x"/>
                                          </p:val>
                                        </p:tav>
                                      </p:tavLst>
                                    </p:anim>
                                    <p:anim calcmode="lin" valueType="num">
                                      <p:cBhvr>
                                        <p:cTn id="53" dur="1000"/>
                                        <p:tgtEl>
                                          <p:spTgt spid="14">
                                            <p:bg/>
                                          </p:spTgt>
                                        </p:tgtEl>
                                        <p:attrNameLst>
                                          <p:attrName>ppt_y</p:attrName>
                                        </p:attrNameLst>
                                      </p:cBhvr>
                                      <p:tavLst>
                                        <p:tav tm="0">
                                          <p:val>
                                            <p:strVal val="ppt_y"/>
                                          </p:val>
                                        </p:tav>
                                        <p:tav tm="100000">
                                          <p:val>
                                            <p:strVal val="ppt_y+.1"/>
                                          </p:val>
                                        </p:tav>
                                      </p:tavLst>
                                    </p:anim>
                                    <p:set>
                                      <p:cBhvr>
                                        <p:cTn id="54" dur="1" fill="hold">
                                          <p:stCondLst>
                                            <p:cond delay="999"/>
                                          </p:stCondLst>
                                        </p:cTn>
                                        <p:tgtEl>
                                          <p:spTgt spid="1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P spid="14" grpId="1" build="allAtOnce"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solidFill>
            <a:srgbClr val="008000"/>
          </a:solidFill>
        </p:spPr>
        <p:txBody>
          <a:bodyPr/>
          <a:lstStyle/>
          <a:p>
            <a:pPr eaLnBrk="1" hangingPunct="1"/>
            <a:r>
              <a:rPr lang="en-US" sz="3200" dirty="0">
                <a:solidFill>
                  <a:srgbClr val="FFFFFF"/>
                </a:solidFill>
              </a:rPr>
              <a:t>Continuum of School-Wide </a:t>
            </a:r>
            <a:br>
              <a:rPr lang="en-US" sz="3200" dirty="0">
                <a:solidFill>
                  <a:srgbClr val="FFFFFF"/>
                </a:solidFill>
              </a:rPr>
            </a:br>
            <a:r>
              <a:rPr lang="en-US" sz="3200" dirty="0">
                <a:solidFill>
                  <a:srgbClr val="FFFFFF"/>
                </a:solidFill>
              </a:rPr>
              <a:t>Instructional &amp; Positive Behavior Support</a:t>
            </a:r>
          </a:p>
        </p:txBody>
      </p:sp>
      <p:sp>
        <p:nvSpPr>
          <p:cNvPr id="128003" name="Rectangle 3"/>
          <p:cNvSpPr>
            <a:spLocks noChangeArrowheads="1"/>
          </p:cNvSpPr>
          <p:nvPr/>
        </p:nvSpPr>
        <p:spPr bwMode="auto">
          <a:xfrm>
            <a:off x="0" y="1529834"/>
            <a:ext cx="184666" cy="369332"/>
          </a:xfrm>
          <a:prstGeom prst="rect">
            <a:avLst/>
          </a:prstGeom>
          <a:noFill/>
          <a:ln w="9525">
            <a:noFill/>
            <a:miter lim="800000"/>
            <a:headEnd/>
            <a:tailEnd/>
          </a:ln>
        </p:spPr>
        <p:txBody>
          <a:bodyPr wrap="none" anchor="ctr">
            <a:prstTxWarp prst="textNoShape">
              <a:avLst/>
            </a:prstTxWarp>
            <a:spAutoFit/>
          </a:bodyPr>
          <a:lstStyle/>
          <a:p>
            <a:endParaRPr lang="en-US" sz="1800">
              <a:latin typeface="+mj-lt"/>
            </a:endParaRPr>
          </a:p>
        </p:txBody>
      </p:sp>
      <p:sp>
        <p:nvSpPr>
          <p:cNvPr id="203780" name="Text Box 4"/>
          <p:cNvSpPr txBox="1">
            <a:spLocks noChangeArrowheads="1"/>
          </p:cNvSpPr>
          <p:nvPr/>
        </p:nvSpPr>
        <p:spPr bwMode="auto">
          <a:xfrm>
            <a:off x="946295" y="2743200"/>
            <a:ext cx="2136485" cy="1477328"/>
          </a:xfrm>
          <a:prstGeom prst="rect">
            <a:avLst/>
          </a:prstGeom>
          <a:solidFill>
            <a:srgbClr val="EAEAEA"/>
          </a:solidFill>
          <a:ln w="9525">
            <a:solidFill>
              <a:schemeClr val="tx2"/>
            </a:solidFill>
            <a:miter lim="800000"/>
            <a:headEnd/>
            <a:tailEnd/>
          </a:ln>
        </p:spPr>
        <p:txBody>
          <a:bodyPr wrap="none">
            <a:prstTxWarp prst="textNoShape">
              <a:avLst/>
            </a:prstTxWarp>
            <a:spAutoFit/>
          </a:bodyPr>
          <a:lstStyle/>
          <a:p>
            <a:pPr algn="ctr" eaLnBrk="0" hangingPunct="0"/>
            <a:r>
              <a:rPr lang="en-US" sz="1800" b="1" dirty="0">
                <a:solidFill>
                  <a:srgbClr val="00CC66"/>
                </a:solidFill>
                <a:latin typeface="+mj-lt"/>
              </a:rPr>
              <a:t>Primary Prevention</a:t>
            </a:r>
            <a:r>
              <a:rPr lang="en-US" sz="1800" dirty="0">
                <a:latin typeface="+mj-lt"/>
              </a:rPr>
              <a:t>:</a:t>
            </a:r>
          </a:p>
          <a:p>
            <a:pPr algn="ctr" eaLnBrk="0" hangingPunct="0"/>
            <a:r>
              <a:rPr lang="en-US" sz="1800" dirty="0">
                <a:latin typeface="+mj-lt"/>
              </a:rPr>
              <a:t>School-/Classroom-</a:t>
            </a:r>
          </a:p>
          <a:p>
            <a:pPr algn="ctr" eaLnBrk="0" hangingPunct="0"/>
            <a:r>
              <a:rPr lang="en-US" sz="1800" dirty="0">
                <a:latin typeface="+mj-lt"/>
              </a:rPr>
              <a:t>Wide Systems for</a:t>
            </a:r>
          </a:p>
          <a:p>
            <a:pPr algn="ctr" eaLnBrk="0" hangingPunct="0"/>
            <a:r>
              <a:rPr lang="en-US" sz="1800" dirty="0">
                <a:latin typeface="+mj-lt"/>
              </a:rPr>
              <a:t>All Students,</a:t>
            </a:r>
          </a:p>
          <a:p>
            <a:pPr algn="ctr" eaLnBrk="0" hangingPunct="0"/>
            <a:r>
              <a:rPr lang="en-US" sz="1800" dirty="0">
                <a:latin typeface="+mj-lt"/>
              </a:rPr>
              <a:t>Staff, &amp; Settings</a:t>
            </a:r>
          </a:p>
        </p:txBody>
      </p:sp>
      <p:sp>
        <p:nvSpPr>
          <p:cNvPr id="203781" name="Text Box 5"/>
          <p:cNvSpPr txBox="1">
            <a:spLocks noChangeArrowheads="1"/>
          </p:cNvSpPr>
          <p:nvPr/>
        </p:nvSpPr>
        <p:spPr bwMode="auto">
          <a:xfrm>
            <a:off x="6248400" y="3429000"/>
            <a:ext cx="2689225" cy="1200150"/>
          </a:xfrm>
          <a:prstGeom prst="rect">
            <a:avLst/>
          </a:prstGeom>
          <a:solidFill>
            <a:srgbClr val="EAEAEA"/>
          </a:solidFill>
          <a:ln w="9525">
            <a:solidFill>
              <a:schemeClr val="tx2"/>
            </a:solidFill>
            <a:miter lim="800000"/>
            <a:headEnd/>
            <a:tailEnd/>
          </a:ln>
        </p:spPr>
        <p:txBody>
          <a:bodyPr>
            <a:prstTxWarp prst="textNoShape">
              <a:avLst/>
            </a:prstTxWarp>
            <a:spAutoFit/>
          </a:bodyPr>
          <a:lstStyle/>
          <a:p>
            <a:pPr algn="ctr" eaLnBrk="0" hangingPunct="0"/>
            <a:r>
              <a:rPr lang="en-US" sz="1800" b="1">
                <a:solidFill>
                  <a:srgbClr val="FFFF00"/>
                </a:solidFill>
                <a:latin typeface="+mj-lt"/>
              </a:rPr>
              <a:t>Secondary Prevention</a:t>
            </a:r>
            <a:r>
              <a:rPr lang="en-US" sz="1800">
                <a:latin typeface="+mj-lt"/>
              </a:rPr>
              <a:t>:</a:t>
            </a:r>
          </a:p>
          <a:p>
            <a:pPr algn="ctr" eaLnBrk="0" hangingPunct="0"/>
            <a:r>
              <a:rPr lang="en-US" sz="1800">
                <a:latin typeface="+mj-lt"/>
              </a:rPr>
              <a:t>Specialized Group</a:t>
            </a:r>
          </a:p>
          <a:p>
            <a:pPr algn="ctr" eaLnBrk="0" hangingPunct="0"/>
            <a:r>
              <a:rPr lang="en-US" sz="1800">
                <a:latin typeface="+mj-lt"/>
              </a:rPr>
              <a:t>Systems for Students with At-Risk Behavior</a:t>
            </a:r>
          </a:p>
        </p:txBody>
      </p:sp>
      <p:sp>
        <p:nvSpPr>
          <p:cNvPr id="203782" name="Text Box 6"/>
          <p:cNvSpPr txBox="1">
            <a:spLocks noChangeArrowheads="1"/>
          </p:cNvSpPr>
          <p:nvPr/>
        </p:nvSpPr>
        <p:spPr bwMode="auto">
          <a:xfrm>
            <a:off x="6248400" y="1828800"/>
            <a:ext cx="2667000" cy="1474788"/>
          </a:xfrm>
          <a:prstGeom prst="rect">
            <a:avLst/>
          </a:prstGeom>
          <a:solidFill>
            <a:srgbClr val="EAEAEA"/>
          </a:solidFill>
          <a:ln w="9525">
            <a:solidFill>
              <a:schemeClr val="tx2"/>
            </a:solidFill>
            <a:miter lim="800000"/>
            <a:headEnd/>
            <a:tailEnd/>
          </a:ln>
        </p:spPr>
        <p:txBody>
          <a:bodyPr>
            <a:prstTxWarp prst="textNoShape">
              <a:avLst/>
            </a:prstTxWarp>
            <a:spAutoFit/>
          </a:bodyPr>
          <a:lstStyle/>
          <a:p>
            <a:pPr algn="ctr" eaLnBrk="0" hangingPunct="0"/>
            <a:r>
              <a:rPr lang="en-US" sz="1800" b="1">
                <a:solidFill>
                  <a:srgbClr val="FF0000"/>
                </a:solidFill>
                <a:latin typeface="+mj-lt"/>
              </a:rPr>
              <a:t>Tertiary Prevention</a:t>
            </a:r>
            <a:r>
              <a:rPr lang="en-US" sz="1800">
                <a:solidFill>
                  <a:srgbClr val="FF0000"/>
                </a:solidFill>
                <a:latin typeface="+mj-lt"/>
              </a:rPr>
              <a:t>:</a:t>
            </a:r>
          </a:p>
          <a:p>
            <a:pPr algn="ctr" eaLnBrk="0" hangingPunct="0"/>
            <a:r>
              <a:rPr lang="en-US" sz="1800">
                <a:latin typeface="+mj-lt"/>
              </a:rPr>
              <a:t>Specialized </a:t>
            </a:r>
          </a:p>
          <a:p>
            <a:pPr algn="ctr" eaLnBrk="0" hangingPunct="0"/>
            <a:r>
              <a:rPr lang="en-US" sz="1800">
                <a:latin typeface="+mj-lt"/>
              </a:rPr>
              <a:t>Individualized</a:t>
            </a:r>
          </a:p>
          <a:p>
            <a:pPr algn="ctr" eaLnBrk="0" hangingPunct="0"/>
            <a:r>
              <a:rPr lang="en-US" sz="1800">
                <a:latin typeface="+mj-lt"/>
              </a:rPr>
              <a:t>Systems for Students with High-Risk Behavior</a:t>
            </a:r>
          </a:p>
        </p:txBody>
      </p:sp>
      <p:sp>
        <p:nvSpPr>
          <p:cNvPr id="128007" name="AutoShape 7"/>
          <p:cNvSpPr>
            <a:spLocks noChangeArrowheads="1"/>
          </p:cNvSpPr>
          <p:nvPr/>
        </p:nvSpPr>
        <p:spPr bwMode="auto">
          <a:xfrm>
            <a:off x="2514600" y="2154238"/>
            <a:ext cx="4724400" cy="4308475"/>
          </a:xfrm>
          <a:prstGeom prst="triangle">
            <a:avLst>
              <a:gd name="adj" fmla="val 50000"/>
            </a:avLst>
          </a:prstGeom>
          <a:solidFill>
            <a:srgbClr val="0080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03784" name="AutoShape 8"/>
          <p:cNvSpPr>
            <a:spLocks noChangeArrowheads="1"/>
          </p:cNvSpPr>
          <p:nvPr/>
        </p:nvSpPr>
        <p:spPr bwMode="auto">
          <a:xfrm>
            <a:off x="4286250" y="2092325"/>
            <a:ext cx="1181100" cy="1123950"/>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03785" name="AutoShape 9"/>
          <p:cNvSpPr>
            <a:spLocks noChangeArrowheads="1"/>
          </p:cNvSpPr>
          <p:nvPr/>
        </p:nvSpPr>
        <p:spPr bwMode="auto">
          <a:xfrm>
            <a:off x="4621213" y="2092325"/>
            <a:ext cx="522287" cy="500063"/>
          </a:xfrm>
          <a:prstGeom prst="triangle">
            <a:avLst>
              <a:gd name="adj" fmla="val 50000"/>
            </a:avLst>
          </a:prstGeom>
          <a:solidFill>
            <a:srgbClr val="800000"/>
          </a:solidFill>
          <a:ln w="9525">
            <a:solidFill>
              <a:schemeClr val="tx1"/>
            </a:solidFill>
            <a:miter lim="800000"/>
            <a:headEnd/>
            <a:tailEnd/>
          </a:ln>
        </p:spPr>
        <p:txBody>
          <a:bodyPr wrap="none" anchor="ctr">
            <a:prstTxWarp prst="textNoShape">
              <a:avLst/>
            </a:prstTxWarp>
          </a:bodyPr>
          <a:lstStyle/>
          <a:p>
            <a:endParaRPr lang="en-US" sz="1800">
              <a:solidFill>
                <a:srgbClr val="FFFFFF"/>
              </a:solidFill>
              <a:latin typeface="+mj-lt"/>
            </a:endParaRPr>
          </a:p>
        </p:txBody>
      </p:sp>
      <p:sp>
        <p:nvSpPr>
          <p:cNvPr id="203786" name="AutoShape 10"/>
          <p:cNvSpPr>
            <a:spLocks/>
          </p:cNvSpPr>
          <p:nvPr/>
        </p:nvSpPr>
        <p:spPr bwMode="auto">
          <a:xfrm rot="1672209">
            <a:off x="3048000" y="1752600"/>
            <a:ext cx="590550" cy="4648200"/>
          </a:xfrm>
          <a:prstGeom prst="leftBrace">
            <a:avLst>
              <a:gd name="adj1" fmla="val 65591"/>
              <a:gd name="adj2" fmla="val 50000"/>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03787" name="AutoShape 11"/>
          <p:cNvSpPr>
            <a:spLocks/>
          </p:cNvSpPr>
          <p:nvPr/>
        </p:nvSpPr>
        <p:spPr bwMode="auto">
          <a:xfrm rot="-1359906">
            <a:off x="5410200" y="1828800"/>
            <a:ext cx="393700" cy="498475"/>
          </a:xfrm>
          <a:prstGeom prst="rightBrace">
            <a:avLst>
              <a:gd name="adj1" fmla="val 10551"/>
              <a:gd name="adj2" fmla="val 56769"/>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03788" name="AutoShape 12"/>
          <p:cNvSpPr>
            <a:spLocks/>
          </p:cNvSpPr>
          <p:nvPr/>
        </p:nvSpPr>
        <p:spPr bwMode="auto">
          <a:xfrm rot="-1676041">
            <a:off x="5335588" y="1984375"/>
            <a:ext cx="393700" cy="1185863"/>
          </a:xfrm>
          <a:prstGeom prst="rightBrace">
            <a:avLst>
              <a:gd name="adj1" fmla="val 25101"/>
              <a:gd name="adj2" fmla="val 83333"/>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03789" name="Text Box 13"/>
          <p:cNvSpPr txBox="1">
            <a:spLocks noChangeArrowheads="1"/>
          </p:cNvSpPr>
          <p:nvPr/>
        </p:nvSpPr>
        <p:spPr bwMode="auto">
          <a:xfrm>
            <a:off x="3400425" y="6089650"/>
            <a:ext cx="3051175" cy="457200"/>
          </a:xfrm>
          <a:prstGeom prst="rect">
            <a:avLst/>
          </a:prstGeom>
          <a:noFill/>
          <a:ln w="9525">
            <a:noFill/>
            <a:miter lim="800000"/>
            <a:headEnd/>
            <a:tailEnd/>
          </a:ln>
        </p:spPr>
        <p:txBody>
          <a:bodyPr>
            <a:prstTxWarp prst="textNoShape">
              <a:avLst/>
            </a:prstTxWarp>
            <a:spAutoFit/>
          </a:bodyPr>
          <a:lstStyle/>
          <a:p>
            <a:pPr algn="ctr" eaLnBrk="0" hangingPunct="0"/>
            <a:r>
              <a:rPr lang="en-US" dirty="0">
                <a:solidFill>
                  <a:srgbClr val="FFFFFF"/>
                </a:solidFill>
                <a:latin typeface="+mj-lt"/>
              </a:rPr>
              <a:t>~80% of Students</a:t>
            </a:r>
          </a:p>
        </p:txBody>
      </p:sp>
      <p:sp>
        <p:nvSpPr>
          <p:cNvPr id="203790" name="Text Box 14"/>
          <p:cNvSpPr txBox="1">
            <a:spLocks noChangeArrowheads="1"/>
          </p:cNvSpPr>
          <p:nvPr/>
        </p:nvSpPr>
        <p:spPr bwMode="auto">
          <a:xfrm>
            <a:off x="4356100" y="2903538"/>
            <a:ext cx="1082675" cy="396875"/>
          </a:xfrm>
          <a:prstGeom prst="rect">
            <a:avLst/>
          </a:prstGeom>
          <a:noFill/>
          <a:ln w="9525">
            <a:noFill/>
            <a:miter lim="800000"/>
            <a:headEnd/>
            <a:tailEnd/>
          </a:ln>
        </p:spPr>
        <p:txBody>
          <a:bodyPr>
            <a:prstTxWarp prst="textNoShape">
              <a:avLst/>
            </a:prstTxWarp>
            <a:spAutoFit/>
          </a:bodyPr>
          <a:lstStyle/>
          <a:p>
            <a:pPr algn="ctr" eaLnBrk="0" hangingPunct="0"/>
            <a:r>
              <a:rPr lang="en-US" sz="2000">
                <a:latin typeface="+mj-lt"/>
              </a:rPr>
              <a:t>~15%</a:t>
            </a:r>
            <a:r>
              <a:rPr lang="en-US" sz="1800">
                <a:latin typeface="+mj-lt"/>
              </a:rPr>
              <a:t> </a:t>
            </a:r>
          </a:p>
        </p:txBody>
      </p:sp>
      <p:sp>
        <p:nvSpPr>
          <p:cNvPr id="203791" name="Text Box 15"/>
          <p:cNvSpPr txBox="1">
            <a:spLocks noChangeArrowheads="1"/>
          </p:cNvSpPr>
          <p:nvPr/>
        </p:nvSpPr>
        <p:spPr bwMode="auto">
          <a:xfrm>
            <a:off x="4343400" y="2209800"/>
            <a:ext cx="1082675" cy="396875"/>
          </a:xfrm>
          <a:prstGeom prst="rect">
            <a:avLst/>
          </a:prstGeom>
          <a:noFill/>
          <a:ln w="9525">
            <a:noFill/>
            <a:miter lim="800000"/>
            <a:headEnd/>
            <a:tailEnd/>
          </a:ln>
        </p:spPr>
        <p:txBody>
          <a:bodyPr>
            <a:prstTxWarp prst="textNoShape">
              <a:avLst/>
            </a:prstTxWarp>
            <a:spAutoFit/>
          </a:bodyPr>
          <a:lstStyle/>
          <a:p>
            <a:pPr algn="ctr" eaLnBrk="0" hangingPunct="0"/>
            <a:r>
              <a:rPr lang="en-US" sz="2000" dirty="0">
                <a:solidFill>
                  <a:srgbClr val="FFFFFF"/>
                </a:solidFill>
                <a:latin typeface="+mj-lt"/>
              </a:rPr>
              <a:t>~5%</a:t>
            </a:r>
            <a:r>
              <a:rPr lang="en-US" sz="1800" dirty="0">
                <a:solidFill>
                  <a:srgbClr val="FFFFFF"/>
                </a:solidFill>
                <a:latin typeface="+mj-lt"/>
              </a:rPr>
              <a:t> </a:t>
            </a:r>
          </a:p>
        </p:txBody>
      </p:sp>
      <p:cxnSp>
        <p:nvCxnSpPr>
          <p:cNvPr id="203792" name="AutoShape 16"/>
          <p:cNvCxnSpPr>
            <a:cxnSpLocks noChangeShapeType="1"/>
            <a:stCxn id="203788" idx="1"/>
            <a:endCxn id="203781" idx="1"/>
          </p:cNvCxnSpPr>
          <p:nvPr/>
        </p:nvCxnSpPr>
        <p:spPr bwMode="auto">
          <a:xfrm>
            <a:off x="5897563" y="2828925"/>
            <a:ext cx="350837" cy="1200150"/>
          </a:xfrm>
          <a:prstGeom prst="curvedConnector3">
            <a:avLst>
              <a:gd name="adj1" fmla="val 61991"/>
            </a:avLst>
          </a:prstGeom>
          <a:noFill/>
          <a:ln w="9525">
            <a:solidFill>
              <a:schemeClr val="tx1"/>
            </a:solidFill>
            <a:round/>
            <a:headEnd/>
            <a:tailEnd/>
          </a:ln>
        </p:spPr>
      </p:cxnSp>
      <p:cxnSp>
        <p:nvCxnSpPr>
          <p:cNvPr id="203793" name="AutoShape 17"/>
          <p:cNvCxnSpPr>
            <a:cxnSpLocks noChangeShapeType="1"/>
            <a:stCxn id="203787" idx="1"/>
            <a:endCxn id="203782" idx="1"/>
          </p:cNvCxnSpPr>
          <p:nvPr/>
        </p:nvCxnSpPr>
        <p:spPr bwMode="auto">
          <a:xfrm>
            <a:off x="5810250" y="2028825"/>
            <a:ext cx="438150" cy="538163"/>
          </a:xfrm>
          <a:prstGeom prst="curvedConnector3">
            <a:avLst>
              <a:gd name="adj1" fmla="val 58333"/>
            </a:avLst>
          </a:prstGeom>
          <a:noFill/>
          <a:ln w="9525">
            <a:solidFill>
              <a:schemeClr val="tx1"/>
            </a:solidFill>
            <a:round/>
            <a:headEnd/>
            <a:tailEnd/>
          </a:ln>
        </p:spPr>
      </p:cxnSp>
      <p:grpSp>
        <p:nvGrpSpPr>
          <p:cNvPr id="25" name="Group 5"/>
          <p:cNvGrpSpPr/>
          <p:nvPr/>
        </p:nvGrpSpPr>
        <p:grpSpPr>
          <a:xfrm>
            <a:off x="-140380" y="5333999"/>
            <a:ext cx="1588180" cy="1676401"/>
            <a:chOff x="-140380" y="5333999"/>
            <a:chExt cx="1588180" cy="1676401"/>
          </a:xfrm>
        </p:grpSpPr>
        <p:pic>
          <p:nvPicPr>
            <p:cNvPr id="26"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I.C.iii</a:t>
              </a:r>
              <a:endParaRPr lang="en-US" sz="2000" b="1" dirty="0">
                <a:solidFill>
                  <a:srgbClr val="000000"/>
                </a:solidFill>
                <a:latin typeface="+mj-lt"/>
              </a:endParaRPr>
            </a:p>
          </p:txBody>
        </p:sp>
      </p:grpSp>
      <p:pic>
        <p:nvPicPr>
          <p:cNvPr id="28" name="Picture 27"/>
          <p:cNvPicPr/>
          <p:nvPr/>
        </p:nvPicPr>
        <p:blipFill>
          <a:blip r:embed="rId3">
            <a:extLst>
              <a:ext uri="{28A0092B-C50C-407E-A947-70E740481C1C}">
                <a14:useLocalDpi xmlns:a14="http://schemas.microsoft.com/office/drawing/2010/main"/>
              </a:ext>
            </a:extLst>
          </a:blip>
          <a:srcRect/>
          <a:stretch>
            <a:fillRect/>
          </a:stretch>
        </p:blipFill>
        <p:spPr bwMode="auto">
          <a:xfrm>
            <a:off x="8001506" y="838200"/>
            <a:ext cx="1142494" cy="1143000"/>
          </a:xfrm>
          <a:prstGeom prst="rect">
            <a:avLst/>
          </a:prstGeom>
          <a:noFill/>
          <a:ln>
            <a:noFill/>
          </a:ln>
        </p:spPr>
      </p:pic>
      <p:pic>
        <p:nvPicPr>
          <p:cNvPr id="22" name="Picture 21"/>
          <p:cNvPicPr>
            <a:picLocks noChangeAspect="1"/>
          </p:cNvPicPr>
          <p:nvPr/>
        </p:nvPicPr>
        <p:blipFill>
          <a:blip r:embed="rId4"/>
          <a:stretch>
            <a:fillRect/>
          </a:stretch>
        </p:blipFill>
        <p:spPr>
          <a:xfrm>
            <a:off x="0" y="914400"/>
            <a:ext cx="914400" cy="914400"/>
          </a:xfrm>
          <a:prstGeom prst="rect">
            <a:avLst/>
          </a:prstGeom>
        </p:spPr>
      </p:pic>
    </p:spTree>
    <p:extLst>
      <p:ext uri="{BB962C8B-B14F-4D97-AF65-F5344CB8AC3E}">
        <p14:creationId xmlns:p14="http://schemas.microsoft.com/office/powerpoint/2010/main" val="12270243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wipe(down)">
                                      <p:cBhvr>
                                        <p:cTn id="7" dur="500"/>
                                        <p:tgtEl>
                                          <p:spTgt spid="20378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3786"/>
                                        </p:tgtEl>
                                        <p:attrNameLst>
                                          <p:attrName>style.visibility</p:attrName>
                                        </p:attrNameLst>
                                      </p:cBhvr>
                                      <p:to>
                                        <p:strVal val="visible"/>
                                      </p:to>
                                    </p:set>
                                    <p:animEffect transition="in" filter="wipe(down)">
                                      <p:cBhvr>
                                        <p:cTn id="10" dur="500"/>
                                        <p:tgtEl>
                                          <p:spTgt spid="20378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3789"/>
                                        </p:tgtEl>
                                        <p:attrNameLst>
                                          <p:attrName>style.visibility</p:attrName>
                                        </p:attrNameLst>
                                      </p:cBhvr>
                                      <p:to>
                                        <p:strVal val="visible"/>
                                      </p:to>
                                    </p:set>
                                    <p:anim calcmode="lin" valueType="num">
                                      <p:cBhvr additive="base">
                                        <p:cTn id="15" dur="500" fill="hold"/>
                                        <p:tgtEl>
                                          <p:spTgt spid="203789"/>
                                        </p:tgtEl>
                                        <p:attrNameLst>
                                          <p:attrName>ppt_x</p:attrName>
                                        </p:attrNameLst>
                                      </p:cBhvr>
                                      <p:tavLst>
                                        <p:tav tm="0">
                                          <p:val>
                                            <p:strVal val="#ppt_x"/>
                                          </p:val>
                                        </p:tav>
                                        <p:tav tm="100000">
                                          <p:val>
                                            <p:strVal val="#ppt_x"/>
                                          </p:val>
                                        </p:tav>
                                      </p:tavLst>
                                    </p:anim>
                                    <p:anim calcmode="lin" valueType="num">
                                      <p:cBhvr additive="base">
                                        <p:cTn id="16" dur="500" fill="hold"/>
                                        <p:tgtEl>
                                          <p:spTgt spid="20378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03784"/>
                                        </p:tgtEl>
                                        <p:attrNameLst>
                                          <p:attrName>style.visibility</p:attrName>
                                        </p:attrNameLst>
                                      </p:cBhvr>
                                      <p:to>
                                        <p:strVal val="visible"/>
                                      </p:to>
                                    </p:set>
                                    <p:animEffect transition="in" filter="wipe(down)">
                                      <p:cBhvr>
                                        <p:cTn id="21" dur="500"/>
                                        <p:tgtEl>
                                          <p:spTgt spid="20378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3788"/>
                                        </p:tgtEl>
                                        <p:attrNameLst>
                                          <p:attrName>style.visibility</p:attrName>
                                        </p:attrNameLst>
                                      </p:cBhvr>
                                      <p:to>
                                        <p:strVal val="visible"/>
                                      </p:to>
                                    </p:set>
                                    <p:animEffect transition="in" filter="wipe(down)">
                                      <p:cBhvr>
                                        <p:cTn id="24" dur="500"/>
                                        <p:tgtEl>
                                          <p:spTgt spid="203788"/>
                                        </p:tgtEl>
                                      </p:cBhvr>
                                    </p:animEffect>
                                  </p:childTnLst>
                                </p:cTn>
                              </p:par>
                              <p:par>
                                <p:cTn id="25" presetID="22" presetClass="entr" presetSubtype="4" fill="hold" nodeType="withEffect">
                                  <p:stCondLst>
                                    <p:cond delay="0"/>
                                  </p:stCondLst>
                                  <p:childTnLst>
                                    <p:set>
                                      <p:cBhvr>
                                        <p:cTn id="26" dur="1" fill="hold">
                                          <p:stCondLst>
                                            <p:cond delay="0"/>
                                          </p:stCondLst>
                                        </p:cTn>
                                        <p:tgtEl>
                                          <p:spTgt spid="203792"/>
                                        </p:tgtEl>
                                        <p:attrNameLst>
                                          <p:attrName>style.visibility</p:attrName>
                                        </p:attrNameLst>
                                      </p:cBhvr>
                                      <p:to>
                                        <p:strVal val="visible"/>
                                      </p:to>
                                    </p:set>
                                    <p:animEffect transition="in" filter="wipe(down)">
                                      <p:cBhvr>
                                        <p:cTn id="27" dur="500"/>
                                        <p:tgtEl>
                                          <p:spTgt spid="20379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3781"/>
                                        </p:tgtEl>
                                        <p:attrNameLst>
                                          <p:attrName>style.visibility</p:attrName>
                                        </p:attrNameLst>
                                      </p:cBhvr>
                                      <p:to>
                                        <p:strVal val="visible"/>
                                      </p:to>
                                    </p:set>
                                    <p:animEffect transition="in" filter="wipe(down)">
                                      <p:cBhvr>
                                        <p:cTn id="30" dur="500"/>
                                        <p:tgtEl>
                                          <p:spTgt spid="20378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3790"/>
                                        </p:tgtEl>
                                        <p:attrNameLst>
                                          <p:attrName>style.visibility</p:attrName>
                                        </p:attrNameLst>
                                      </p:cBhvr>
                                      <p:to>
                                        <p:strVal val="visible"/>
                                      </p:to>
                                    </p:set>
                                    <p:anim calcmode="lin" valueType="num">
                                      <p:cBhvr additive="base">
                                        <p:cTn id="35" dur="500" fill="hold"/>
                                        <p:tgtEl>
                                          <p:spTgt spid="203790"/>
                                        </p:tgtEl>
                                        <p:attrNameLst>
                                          <p:attrName>ppt_x</p:attrName>
                                        </p:attrNameLst>
                                      </p:cBhvr>
                                      <p:tavLst>
                                        <p:tav tm="0">
                                          <p:val>
                                            <p:strVal val="#ppt_x"/>
                                          </p:val>
                                        </p:tav>
                                        <p:tav tm="100000">
                                          <p:val>
                                            <p:strVal val="#ppt_x"/>
                                          </p:val>
                                        </p:tav>
                                      </p:tavLst>
                                    </p:anim>
                                    <p:anim calcmode="lin" valueType="num">
                                      <p:cBhvr additive="base">
                                        <p:cTn id="36" dur="500" fill="hold"/>
                                        <p:tgtEl>
                                          <p:spTgt spid="20379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3785"/>
                                        </p:tgtEl>
                                        <p:attrNameLst>
                                          <p:attrName>style.visibility</p:attrName>
                                        </p:attrNameLst>
                                      </p:cBhvr>
                                      <p:to>
                                        <p:strVal val="visible"/>
                                      </p:to>
                                    </p:set>
                                    <p:animEffect transition="in" filter="wipe(down)">
                                      <p:cBhvr>
                                        <p:cTn id="41" dur="500"/>
                                        <p:tgtEl>
                                          <p:spTgt spid="20378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03787"/>
                                        </p:tgtEl>
                                        <p:attrNameLst>
                                          <p:attrName>style.visibility</p:attrName>
                                        </p:attrNameLst>
                                      </p:cBhvr>
                                      <p:to>
                                        <p:strVal val="visible"/>
                                      </p:to>
                                    </p:set>
                                    <p:animEffect transition="in" filter="wipe(down)">
                                      <p:cBhvr>
                                        <p:cTn id="44" dur="500"/>
                                        <p:tgtEl>
                                          <p:spTgt spid="203787"/>
                                        </p:tgtEl>
                                      </p:cBhvr>
                                    </p:animEffect>
                                  </p:childTnLst>
                                </p:cTn>
                              </p:par>
                              <p:par>
                                <p:cTn id="45" presetID="22" presetClass="entr" presetSubtype="4" fill="hold" nodeType="withEffect">
                                  <p:stCondLst>
                                    <p:cond delay="0"/>
                                  </p:stCondLst>
                                  <p:childTnLst>
                                    <p:set>
                                      <p:cBhvr>
                                        <p:cTn id="46" dur="1" fill="hold">
                                          <p:stCondLst>
                                            <p:cond delay="0"/>
                                          </p:stCondLst>
                                        </p:cTn>
                                        <p:tgtEl>
                                          <p:spTgt spid="203793"/>
                                        </p:tgtEl>
                                        <p:attrNameLst>
                                          <p:attrName>style.visibility</p:attrName>
                                        </p:attrNameLst>
                                      </p:cBhvr>
                                      <p:to>
                                        <p:strVal val="visible"/>
                                      </p:to>
                                    </p:set>
                                    <p:animEffect transition="in" filter="wipe(down)">
                                      <p:cBhvr>
                                        <p:cTn id="47" dur="500"/>
                                        <p:tgtEl>
                                          <p:spTgt spid="20379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03782"/>
                                        </p:tgtEl>
                                        <p:attrNameLst>
                                          <p:attrName>style.visibility</p:attrName>
                                        </p:attrNameLst>
                                      </p:cBhvr>
                                      <p:to>
                                        <p:strVal val="visible"/>
                                      </p:to>
                                    </p:set>
                                    <p:animEffect transition="in" filter="wipe(down)">
                                      <p:cBhvr>
                                        <p:cTn id="50" dur="500"/>
                                        <p:tgtEl>
                                          <p:spTgt spid="203782"/>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3791"/>
                                        </p:tgtEl>
                                        <p:attrNameLst>
                                          <p:attrName>style.visibility</p:attrName>
                                        </p:attrNameLst>
                                      </p:cBhvr>
                                      <p:to>
                                        <p:strVal val="visible"/>
                                      </p:to>
                                    </p:set>
                                    <p:anim calcmode="lin" valueType="num">
                                      <p:cBhvr additive="base">
                                        <p:cTn id="55" dur="500" fill="hold"/>
                                        <p:tgtEl>
                                          <p:spTgt spid="203791"/>
                                        </p:tgtEl>
                                        <p:attrNameLst>
                                          <p:attrName>ppt_x</p:attrName>
                                        </p:attrNameLst>
                                      </p:cBhvr>
                                      <p:tavLst>
                                        <p:tav tm="0">
                                          <p:val>
                                            <p:strVal val="#ppt_x"/>
                                          </p:val>
                                        </p:tav>
                                        <p:tav tm="100000">
                                          <p:val>
                                            <p:strVal val="#ppt_x"/>
                                          </p:val>
                                        </p:tav>
                                      </p:tavLst>
                                    </p:anim>
                                    <p:anim calcmode="lin" valueType="num">
                                      <p:cBhvr additive="base">
                                        <p:cTn id="56" dur="500" fill="hold"/>
                                        <p:tgtEl>
                                          <p:spTgt spid="2037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0" grpId="0" animBg="1"/>
      <p:bldP spid="203781" grpId="0" animBg="1"/>
      <p:bldP spid="203782" grpId="0" animBg="1"/>
      <p:bldP spid="203784" grpId="0" animBg="1"/>
      <p:bldP spid="203785" grpId="0" animBg="1"/>
      <p:bldP spid="203786" grpId="0" animBg="1"/>
      <p:bldP spid="203787" grpId="0" animBg="1"/>
      <p:bldP spid="203788" grpId="0" animBg="1"/>
      <p:bldP spid="203789" grpId="0"/>
      <p:bldP spid="203790" grpId="0"/>
      <p:bldP spid="203791"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algn="ctr"/>
            <a:r>
              <a:rPr lang="en-US" sz="3200" b="1" dirty="0" smtClean="0">
                <a:solidFill>
                  <a:schemeClr val="bg1"/>
                </a:solidFill>
              </a:rPr>
              <a:t>Focus on Systems</a:t>
            </a:r>
            <a:endParaRPr lang="en-US" sz="3200" b="1" dirty="0">
              <a:solidFill>
                <a:schemeClr val="bg1"/>
              </a:solidFill>
            </a:endParaRPr>
          </a:p>
        </p:txBody>
      </p:sp>
      <p:grpSp>
        <p:nvGrpSpPr>
          <p:cNvPr id="2" name="Group 1"/>
          <p:cNvGrpSpPr/>
          <p:nvPr/>
        </p:nvGrpSpPr>
        <p:grpSpPr>
          <a:xfrm>
            <a:off x="6858000" y="76200"/>
            <a:ext cx="2209800" cy="2209800"/>
            <a:chOff x="6858000" y="76200"/>
            <a:chExt cx="2209800" cy="2209800"/>
          </a:xfrm>
        </p:grpSpPr>
        <p:sp>
          <p:nvSpPr>
            <p:cNvPr id="6"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7"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sp>
        <p:nvSpPr>
          <p:cNvPr id="10" name="Oval Callout 9"/>
          <p:cNvSpPr/>
          <p:nvPr/>
        </p:nvSpPr>
        <p:spPr>
          <a:xfrm>
            <a:off x="2286000" y="2438400"/>
            <a:ext cx="4419600" cy="3048000"/>
          </a:xfrm>
          <a:prstGeom prst="wedgeEllipseCallout">
            <a:avLst>
              <a:gd name="adj1" fmla="val 55650"/>
              <a:gd name="adj2" fmla="val -62483"/>
            </a:avLst>
          </a:prstGeom>
          <a:solidFill>
            <a:srgbClr val="FF6FCF">
              <a:alpha val="25000"/>
            </a:srgbClr>
          </a:solidFill>
          <a:ln w="38100" cmpd="sng">
            <a:solidFill>
              <a:srgbClr val="FF6FC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chemeClr val="tx1"/>
                </a:solidFill>
              </a:rPr>
              <a:t>What are key systems features to support staff?</a:t>
            </a:r>
            <a:endParaRPr lang="en-US" sz="3200" b="1" dirty="0">
              <a:solidFill>
                <a:schemeClr val="tx1"/>
              </a:solidFill>
            </a:endParaRPr>
          </a:p>
        </p:txBody>
      </p:sp>
      <p:grpSp>
        <p:nvGrpSpPr>
          <p:cNvPr id="11" name="Group 5"/>
          <p:cNvGrpSpPr/>
          <p:nvPr/>
        </p:nvGrpSpPr>
        <p:grpSpPr>
          <a:xfrm>
            <a:off x="-140380" y="5333999"/>
            <a:ext cx="1588180" cy="1676401"/>
            <a:chOff x="-140380" y="5333999"/>
            <a:chExt cx="1588180" cy="1676401"/>
          </a:xfrm>
        </p:grpSpPr>
        <p:pic>
          <p:nvPicPr>
            <p:cNvPr id="12"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3"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pic>
        <p:nvPicPr>
          <p:cNvPr id="14" name="Picture 13"/>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1155999885"/>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5"/>
          <p:cNvGrpSpPr/>
          <p:nvPr/>
        </p:nvGrpSpPr>
        <p:grpSpPr>
          <a:xfrm>
            <a:off x="-140380" y="5257800"/>
            <a:ext cx="1588180" cy="1676401"/>
            <a:chOff x="-140380" y="5333999"/>
            <a:chExt cx="1588180" cy="1676401"/>
          </a:xfrm>
        </p:grpSpPr>
        <p:pic>
          <p:nvPicPr>
            <p:cNvPr id="6"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sp>
        <p:nvSpPr>
          <p:cNvPr id="2" name="Title 1"/>
          <p:cNvSpPr>
            <a:spLocks noGrp="1"/>
          </p:cNvSpPr>
          <p:nvPr>
            <p:ph type="title"/>
          </p:nvPr>
        </p:nvSpPr>
        <p:spPr>
          <a:solidFill>
            <a:srgbClr val="008000"/>
          </a:solidFill>
        </p:spPr>
        <p:txBody>
          <a:bodyPr/>
          <a:lstStyle/>
          <a:p>
            <a:r>
              <a:rPr lang="en-US" dirty="0" smtClean="0">
                <a:solidFill>
                  <a:schemeClr val="bg1"/>
                </a:solidFill>
              </a:rPr>
              <a:t>Key Systems Features</a:t>
            </a:r>
            <a:endParaRPr lang="en-US"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74702891"/>
              </p:ext>
            </p:extLst>
          </p:nvPr>
        </p:nvGraphicFramePr>
        <p:xfrm>
          <a:off x="457200" y="1447800"/>
          <a:ext cx="8229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p:cNvPicPr>
            <a:picLocks noChangeAspect="1"/>
          </p:cNvPicPr>
          <p:nvPr/>
        </p:nvPicPr>
        <p:blipFill>
          <a:blip r:embed="rId9"/>
          <a:stretch>
            <a:fillRect/>
          </a:stretch>
        </p:blipFill>
        <p:spPr>
          <a:xfrm>
            <a:off x="0" y="609600"/>
            <a:ext cx="914400" cy="914400"/>
          </a:xfrm>
          <a:prstGeom prst="rect">
            <a:avLst/>
          </a:prstGeom>
        </p:spPr>
      </p:pic>
    </p:spTree>
    <p:extLst>
      <p:ext uri="{BB962C8B-B14F-4D97-AF65-F5344CB8AC3E}">
        <p14:creationId xmlns:p14="http://schemas.microsoft.com/office/powerpoint/2010/main" val="30025865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181600" y="1524000"/>
            <a:ext cx="2819400" cy="1447800"/>
          </a:xfrm>
          <a:prstGeom prst="rect">
            <a:avLst/>
          </a:prstGeom>
          <a:solidFill>
            <a:srgbClr val="FFFF00">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3" name="Text Placeholder 2"/>
          <p:cNvSpPr>
            <a:spLocks noGrp="1"/>
          </p:cNvSpPr>
          <p:nvPr>
            <p:ph type="body" sz="half" idx="1"/>
          </p:nvPr>
        </p:nvSpPr>
        <p:spPr>
          <a:xfrm>
            <a:off x="1699260" y="1600200"/>
            <a:ext cx="1824318" cy="637031"/>
          </a:xfrm>
          <a:solidFill>
            <a:srgbClr val="008000"/>
          </a:solidFill>
        </p:spPr>
        <p:txBody>
          <a:bodyPr/>
          <a:lstStyle/>
          <a:p>
            <a:pPr marL="0" indent="0" algn="ctr">
              <a:buNone/>
            </a:pPr>
            <a:r>
              <a:rPr lang="en-US" sz="2000" b="1" dirty="0" smtClean="0">
                <a:solidFill>
                  <a:schemeClr val="bg1"/>
                </a:solidFill>
                <a:latin typeface="+mj-lt"/>
              </a:rPr>
              <a:t>New Content</a:t>
            </a:r>
            <a:endParaRPr lang="en-US" sz="2000" b="1" dirty="0">
              <a:solidFill>
                <a:schemeClr val="bg1"/>
              </a:solidFill>
              <a:latin typeface="+mj-lt"/>
            </a:endParaRPr>
          </a:p>
        </p:txBody>
      </p:sp>
      <p:sp>
        <p:nvSpPr>
          <p:cNvPr id="4" name="Rectangle 3"/>
          <p:cNvSpPr/>
          <p:nvPr/>
        </p:nvSpPr>
        <p:spPr>
          <a:xfrm>
            <a:off x="1242060" y="1524000"/>
            <a:ext cx="2819400" cy="144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16" name="Text Placeholder 2"/>
          <p:cNvSpPr txBox="1">
            <a:spLocks/>
          </p:cNvSpPr>
          <p:nvPr/>
        </p:nvSpPr>
        <p:spPr bwMode="auto">
          <a:xfrm>
            <a:off x="1699260" y="3276600"/>
            <a:ext cx="1824318" cy="637031"/>
          </a:xfrm>
          <a:prstGeom prst="rect">
            <a:avLst/>
          </a:prstGeom>
          <a:solidFill>
            <a:srgbClr val="3366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chemeClr val="bg1"/>
                </a:solidFill>
                <a:latin typeface="+mj-lt"/>
              </a:rPr>
              <a:t>Guidelines</a:t>
            </a:r>
            <a:endParaRPr lang="en-US" sz="2000" b="1" dirty="0">
              <a:solidFill>
                <a:schemeClr val="bg1"/>
              </a:solidFill>
              <a:latin typeface="+mj-lt"/>
            </a:endParaRPr>
          </a:p>
        </p:txBody>
      </p:sp>
      <p:sp>
        <p:nvSpPr>
          <p:cNvPr id="18" name="Rectangle 17"/>
          <p:cNvSpPr/>
          <p:nvPr/>
        </p:nvSpPr>
        <p:spPr>
          <a:xfrm>
            <a:off x="1242060" y="3200400"/>
            <a:ext cx="2819400" cy="144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23" name="Text Placeholder 2"/>
          <p:cNvSpPr txBox="1">
            <a:spLocks/>
          </p:cNvSpPr>
          <p:nvPr/>
        </p:nvSpPr>
        <p:spPr bwMode="auto">
          <a:xfrm>
            <a:off x="1699260" y="5029200"/>
            <a:ext cx="1824318" cy="637031"/>
          </a:xfrm>
          <a:prstGeom prst="rect">
            <a:avLst/>
          </a:prstGeom>
          <a:noFill/>
          <a:ln w="9525">
            <a:solidFill>
              <a:srgbClr val="008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rgbClr val="008000"/>
                </a:solidFill>
                <a:latin typeface="+mj-lt"/>
              </a:rPr>
              <a:t>Training Organization</a:t>
            </a:r>
            <a:endParaRPr lang="en-US" sz="2000" b="1" dirty="0">
              <a:solidFill>
                <a:srgbClr val="008000"/>
              </a:solidFill>
              <a:latin typeface="+mj-lt"/>
            </a:endParaRPr>
          </a:p>
        </p:txBody>
      </p:sp>
      <p:sp>
        <p:nvSpPr>
          <p:cNvPr id="24" name="Rectangle 23"/>
          <p:cNvSpPr/>
          <p:nvPr/>
        </p:nvSpPr>
        <p:spPr>
          <a:xfrm>
            <a:off x="1242060" y="4953000"/>
            <a:ext cx="2819400" cy="144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25" name="Text Placeholder 2"/>
          <p:cNvSpPr txBox="1">
            <a:spLocks/>
          </p:cNvSpPr>
          <p:nvPr/>
        </p:nvSpPr>
        <p:spPr bwMode="auto">
          <a:xfrm>
            <a:off x="5638800" y="1600200"/>
            <a:ext cx="1824318" cy="63703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rgbClr val="008000"/>
                </a:solidFill>
                <a:latin typeface="+mj-lt"/>
              </a:rPr>
              <a:t>Review</a:t>
            </a:r>
            <a:endParaRPr lang="en-US" sz="2000" b="1" dirty="0">
              <a:solidFill>
                <a:srgbClr val="008000"/>
              </a:solidFill>
              <a:latin typeface="+mj-lt"/>
            </a:endParaRPr>
          </a:p>
        </p:txBody>
      </p:sp>
      <p:sp>
        <p:nvSpPr>
          <p:cNvPr id="28" name="Rectangle 27"/>
          <p:cNvSpPr/>
          <p:nvPr/>
        </p:nvSpPr>
        <p:spPr>
          <a:xfrm>
            <a:off x="5181600" y="3200400"/>
            <a:ext cx="1371600" cy="1447800"/>
          </a:xfrm>
          <a:prstGeom prst="rect">
            <a:avLst/>
          </a:prstGeom>
          <a:solidFill>
            <a:srgbClr val="008000">
              <a:alpha val="25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29" name="Text Placeholder 2"/>
          <p:cNvSpPr txBox="1">
            <a:spLocks/>
          </p:cNvSpPr>
          <p:nvPr/>
        </p:nvSpPr>
        <p:spPr bwMode="auto">
          <a:xfrm>
            <a:off x="5486400" y="3276600"/>
            <a:ext cx="887506" cy="637031"/>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rgbClr val="008000"/>
                </a:solidFill>
                <a:latin typeface="+mj-lt"/>
              </a:rPr>
              <a:t>+Ex</a:t>
            </a:r>
            <a:endParaRPr lang="en-US" sz="2000" b="1" dirty="0">
              <a:solidFill>
                <a:srgbClr val="008000"/>
              </a:solidFill>
              <a:latin typeface="+mj-lt"/>
            </a:endParaRPr>
          </a:p>
        </p:txBody>
      </p:sp>
      <p:sp>
        <p:nvSpPr>
          <p:cNvPr id="30" name="Rectangle 29"/>
          <p:cNvSpPr/>
          <p:nvPr/>
        </p:nvSpPr>
        <p:spPr>
          <a:xfrm>
            <a:off x="6629400" y="3200400"/>
            <a:ext cx="1371600" cy="1447800"/>
          </a:xfrm>
          <a:prstGeom prst="rect">
            <a:avLst/>
          </a:prstGeom>
          <a:solidFill>
            <a:srgbClr val="800000">
              <a:alpha val="25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31" name="Text Placeholder 2"/>
          <p:cNvSpPr txBox="1">
            <a:spLocks/>
          </p:cNvSpPr>
          <p:nvPr/>
        </p:nvSpPr>
        <p:spPr bwMode="auto">
          <a:xfrm>
            <a:off x="6934200" y="3276600"/>
            <a:ext cx="887506" cy="63703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rgbClr val="800000"/>
                </a:solidFill>
                <a:latin typeface="+mj-lt"/>
              </a:rPr>
              <a:t>-Ex</a:t>
            </a:r>
            <a:endParaRPr lang="en-US" sz="2000" b="1" dirty="0">
              <a:solidFill>
                <a:srgbClr val="800000"/>
              </a:solidFill>
              <a:latin typeface="+mj-lt"/>
            </a:endParaRPr>
          </a:p>
        </p:txBody>
      </p:sp>
      <p:pic>
        <p:nvPicPr>
          <p:cNvPr id="32" name="Picture 3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76800" y="4114800"/>
            <a:ext cx="795020" cy="795020"/>
          </a:xfrm>
          <a:prstGeom prst="rect">
            <a:avLst/>
          </a:prstGeom>
          <a:noFill/>
          <a:ln>
            <a:noFill/>
          </a:ln>
        </p:spPr>
      </p:pic>
      <p:pic>
        <p:nvPicPr>
          <p:cNvPr id="33" name="Picture 32"/>
          <p:cNvPicPr/>
          <p:nvPr/>
        </p:nvPicPr>
        <p:blipFill>
          <a:blip r:embed="rId4" cstate="print">
            <a:extLst>
              <a:ext uri="{28A0092B-C50C-407E-A947-70E740481C1C}">
                <a14:useLocalDpi xmlns:a14="http://schemas.microsoft.com/office/drawing/2010/main"/>
              </a:ext>
            </a:extLst>
          </a:blip>
          <a:srcRect/>
          <a:stretch>
            <a:fillRect/>
          </a:stretch>
        </p:blipFill>
        <p:spPr bwMode="auto">
          <a:xfrm>
            <a:off x="7391400" y="4114800"/>
            <a:ext cx="795020" cy="795020"/>
          </a:xfrm>
          <a:prstGeom prst="rect">
            <a:avLst/>
          </a:prstGeom>
          <a:noFill/>
          <a:ln>
            <a:noFill/>
          </a:ln>
        </p:spPr>
      </p:pic>
      <p:pic>
        <p:nvPicPr>
          <p:cNvPr id="34" name="Picture 33"/>
          <p:cNvPicPr/>
          <p:nvPr/>
        </p:nvPicPr>
        <p:blipFill>
          <a:blip r:embed="rId5">
            <a:extLst>
              <a:ext uri="{28A0092B-C50C-407E-A947-70E740481C1C}">
                <a14:useLocalDpi xmlns:a14="http://schemas.microsoft.com/office/drawing/2010/main"/>
              </a:ext>
            </a:extLst>
          </a:blip>
          <a:srcRect/>
          <a:stretch>
            <a:fillRect/>
          </a:stretch>
        </p:blipFill>
        <p:spPr bwMode="auto">
          <a:xfrm>
            <a:off x="7391400" y="2362200"/>
            <a:ext cx="838200" cy="838200"/>
          </a:xfrm>
          <a:prstGeom prst="rect">
            <a:avLst/>
          </a:prstGeom>
          <a:noFill/>
          <a:ln>
            <a:noFill/>
          </a:ln>
        </p:spPr>
      </p:pic>
      <p:sp>
        <p:nvSpPr>
          <p:cNvPr id="35" name="Rectangle 34"/>
          <p:cNvSpPr/>
          <p:nvPr/>
        </p:nvSpPr>
        <p:spPr>
          <a:xfrm>
            <a:off x="5257800" y="4876800"/>
            <a:ext cx="2819400" cy="1447800"/>
          </a:xfrm>
          <a:prstGeom prst="rect">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36" name="Text Placeholder 2"/>
          <p:cNvSpPr txBox="1">
            <a:spLocks/>
          </p:cNvSpPr>
          <p:nvPr/>
        </p:nvSpPr>
        <p:spPr bwMode="auto">
          <a:xfrm>
            <a:off x="5715000" y="4953000"/>
            <a:ext cx="1824318" cy="637031"/>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smtClean="0">
                <a:solidFill>
                  <a:srgbClr val="3366FF"/>
                </a:solidFill>
                <a:latin typeface="+mj-lt"/>
              </a:rPr>
              <a:t>Activity</a:t>
            </a:r>
            <a:endParaRPr lang="en-US" sz="2000" b="1" dirty="0">
              <a:solidFill>
                <a:srgbClr val="3366FF"/>
              </a:solidFill>
              <a:latin typeface="+mj-lt"/>
            </a:endParaRPr>
          </a:p>
        </p:txBody>
      </p:sp>
      <p:pic>
        <p:nvPicPr>
          <p:cNvPr id="38" name="Picture 37"/>
          <p:cNvPicPr/>
          <p:nvPr/>
        </p:nvPicPr>
        <p:blipFill>
          <a:blip r:embed="rId6">
            <a:extLst>
              <a:ext uri="{28A0092B-C50C-407E-A947-70E740481C1C}">
                <a14:useLocalDpi xmlns:a14="http://schemas.microsoft.com/office/drawing/2010/main"/>
              </a:ext>
            </a:extLst>
          </a:blip>
          <a:srcRect/>
          <a:stretch>
            <a:fillRect/>
          </a:stretch>
        </p:blipFill>
        <p:spPr bwMode="auto">
          <a:xfrm>
            <a:off x="3680460" y="2362200"/>
            <a:ext cx="815340" cy="815340"/>
          </a:xfrm>
          <a:prstGeom prst="rect">
            <a:avLst/>
          </a:prstGeom>
          <a:noFill/>
          <a:ln>
            <a:noFill/>
          </a:ln>
        </p:spPr>
      </p:pic>
      <p:pic>
        <p:nvPicPr>
          <p:cNvPr id="5" name="Picture 4"/>
          <p:cNvPicPr>
            <a:picLocks noChangeAspect="1"/>
          </p:cNvPicPr>
          <p:nvPr/>
        </p:nvPicPr>
        <p:blipFill>
          <a:blip r:embed="rId7"/>
          <a:stretch>
            <a:fillRect/>
          </a:stretch>
        </p:blipFill>
        <p:spPr>
          <a:xfrm>
            <a:off x="3657600" y="4114800"/>
            <a:ext cx="838200" cy="838200"/>
          </a:xfrm>
          <a:prstGeom prst="rect">
            <a:avLst/>
          </a:prstGeom>
        </p:spPr>
      </p:pic>
      <p:pic>
        <p:nvPicPr>
          <p:cNvPr id="7" name="Picture 6"/>
          <p:cNvPicPr>
            <a:picLocks noChangeAspect="1"/>
          </p:cNvPicPr>
          <p:nvPr/>
        </p:nvPicPr>
        <p:blipFill>
          <a:blip r:embed="rId8"/>
          <a:stretch>
            <a:fillRect/>
          </a:stretch>
        </p:blipFill>
        <p:spPr>
          <a:xfrm>
            <a:off x="3657600" y="5791200"/>
            <a:ext cx="838200" cy="838200"/>
          </a:xfrm>
          <a:prstGeom prst="rect">
            <a:avLst/>
          </a:prstGeom>
        </p:spPr>
      </p:pic>
      <p:sp>
        <p:nvSpPr>
          <p:cNvPr id="39"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dirty="0" smtClean="0">
                <a:solidFill>
                  <a:srgbClr val="008000"/>
                </a:solidFill>
                <a:latin typeface="+mj-lt"/>
              </a:rPr>
              <a:t> Legend</a:t>
            </a:r>
            <a:endParaRPr lang="en-US" sz="5400" b="1" dirty="0">
              <a:solidFill>
                <a:srgbClr val="008000"/>
              </a:solidFill>
              <a:latin typeface="+mj-lt"/>
            </a:endParaRPr>
          </a:p>
        </p:txBody>
      </p:sp>
      <p:pic>
        <p:nvPicPr>
          <p:cNvPr id="40" name="Picture 39"/>
          <p:cNvPicPr>
            <a:picLocks noChangeAspect="1"/>
          </p:cNvPicPr>
          <p:nvPr/>
        </p:nvPicPr>
        <p:blipFill>
          <a:blip r:embed="rId8"/>
          <a:stretch>
            <a:fillRect/>
          </a:stretch>
        </p:blipFill>
        <p:spPr>
          <a:xfrm>
            <a:off x="8077200" y="609600"/>
            <a:ext cx="1066800" cy="1066800"/>
          </a:xfrm>
          <a:prstGeom prst="rect">
            <a:avLst/>
          </a:prstGeom>
        </p:spPr>
      </p:pic>
      <p:pic>
        <p:nvPicPr>
          <p:cNvPr id="9" name="Picture 8"/>
          <p:cNvPicPr>
            <a:picLocks noChangeAspect="1"/>
          </p:cNvPicPr>
          <p:nvPr/>
        </p:nvPicPr>
        <p:blipFill>
          <a:blip r:embed="rId9"/>
          <a:stretch>
            <a:fillRect/>
          </a:stretch>
        </p:blipFill>
        <p:spPr>
          <a:xfrm>
            <a:off x="7391400" y="5791200"/>
            <a:ext cx="838200" cy="838200"/>
          </a:xfrm>
          <a:prstGeom prst="rect">
            <a:avLst/>
          </a:prstGeom>
        </p:spPr>
      </p:pic>
    </p:spTree>
    <p:extLst>
      <p:ext uri="{BB962C8B-B14F-4D97-AF65-F5344CB8AC3E}">
        <p14:creationId xmlns:p14="http://schemas.microsoft.com/office/powerpoint/2010/main" val="3432613500"/>
      </p:ext>
    </p:extLst>
  </p:cSld>
  <p:clrMapOvr>
    <a:masterClrMapping/>
  </p:clrMapOvr>
  <p:transition>
    <p:circl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96" name="Rectangle 24"/>
          <p:cNvSpPr>
            <a:spLocks noChangeArrowheads="1"/>
          </p:cNvSpPr>
          <p:nvPr/>
        </p:nvSpPr>
        <p:spPr bwMode="auto">
          <a:xfrm>
            <a:off x="0" y="0"/>
            <a:ext cx="9144000" cy="838200"/>
          </a:xfrm>
          <a:prstGeom prst="rect">
            <a:avLst/>
          </a:prstGeom>
          <a:solidFill>
            <a:srgbClr val="008000"/>
          </a:solidFill>
          <a:ln w="9525">
            <a:noFill/>
            <a:miter lim="800000"/>
            <a:headEnd/>
            <a:tailEnd/>
          </a:ln>
        </p:spPr>
        <p:txBody>
          <a:bodyPr anchor="ctr">
            <a:prstTxWarp prst="textNoShape">
              <a:avLst/>
            </a:prstTxWarp>
          </a:bodyPr>
          <a:lstStyle/>
          <a:p>
            <a:pPr algn="ctr"/>
            <a:r>
              <a:rPr lang="en-US" sz="3600" b="1" dirty="0" smtClean="0">
                <a:solidFill>
                  <a:schemeClr val="bg1"/>
                </a:solidFill>
                <a:latin typeface="Arial" pitchFamily="-1" charset="0"/>
              </a:rPr>
              <a:t>PBIS </a:t>
            </a:r>
            <a:r>
              <a:rPr lang="en-US" sz="3600" b="1" dirty="0">
                <a:solidFill>
                  <a:schemeClr val="bg1"/>
                </a:solidFill>
                <a:latin typeface="Arial" pitchFamily="-1" charset="0"/>
              </a:rPr>
              <a:t>Systems Implementation Logic</a:t>
            </a:r>
          </a:p>
        </p:txBody>
      </p:sp>
      <p:grpSp>
        <p:nvGrpSpPr>
          <p:cNvPr id="7" name="Group 5"/>
          <p:cNvGrpSpPr/>
          <p:nvPr/>
        </p:nvGrpSpPr>
        <p:grpSpPr>
          <a:xfrm>
            <a:off x="-140380" y="5333999"/>
            <a:ext cx="1588180" cy="1676401"/>
            <a:chOff x="-140380" y="5333999"/>
            <a:chExt cx="1588180" cy="1676401"/>
          </a:xfrm>
        </p:grpSpPr>
        <p:pic>
          <p:nvPicPr>
            <p:cNvPr id="8"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9" name="TextBox 8"/>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pic>
        <p:nvPicPr>
          <p:cNvPr id="25" name="Picture 24"/>
          <p:cNvPicPr>
            <a:picLocks noChangeAspect="1"/>
          </p:cNvPicPr>
          <p:nvPr/>
        </p:nvPicPr>
        <p:blipFill>
          <a:blip r:embed="rId4"/>
          <a:stretch>
            <a:fillRect/>
          </a:stretch>
        </p:blipFill>
        <p:spPr>
          <a:xfrm>
            <a:off x="685800" y="838200"/>
            <a:ext cx="7848600" cy="5698111"/>
          </a:xfrm>
          <a:prstGeom prst="rect">
            <a:avLst/>
          </a:prstGeom>
          <a:noFill/>
          <a:ln>
            <a:solidFill>
              <a:srgbClr val="FFFFFF"/>
            </a:solidFill>
          </a:ln>
          <a:effectLst/>
        </p:spPr>
      </p:pic>
      <p:pic>
        <p:nvPicPr>
          <p:cNvPr id="10" name="Picture 9"/>
          <p:cNvPicPr/>
          <p:nvPr/>
        </p:nvPicPr>
        <p:blipFill>
          <a:blip r:embed="rId5">
            <a:extLst>
              <a:ext uri="{28A0092B-C50C-407E-A947-70E740481C1C}">
                <a14:useLocalDpi xmlns:a14="http://schemas.microsoft.com/office/drawing/2010/main"/>
              </a:ext>
            </a:extLst>
          </a:blip>
          <a:srcRect/>
          <a:stretch>
            <a:fillRect/>
          </a:stretch>
        </p:blipFill>
        <p:spPr bwMode="auto">
          <a:xfrm>
            <a:off x="8077706" y="457200"/>
            <a:ext cx="1142494" cy="1143000"/>
          </a:xfrm>
          <a:prstGeom prst="rect">
            <a:avLst/>
          </a:prstGeom>
          <a:noFill/>
          <a:ln>
            <a:noFill/>
          </a:ln>
        </p:spPr>
      </p:pic>
      <p:pic>
        <p:nvPicPr>
          <p:cNvPr id="11" name="Picture 10"/>
          <p:cNvPicPr>
            <a:picLocks noChangeAspect="1"/>
          </p:cNvPicPr>
          <p:nvPr/>
        </p:nvPicPr>
        <p:blipFill>
          <a:blip r:embed="rId6"/>
          <a:stretch>
            <a:fillRect/>
          </a:stretch>
        </p:blipFill>
        <p:spPr>
          <a:xfrm>
            <a:off x="0" y="609600"/>
            <a:ext cx="914400" cy="914400"/>
          </a:xfrm>
          <a:prstGeom prst="rect">
            <a:avLst/>
          </a:prstGeom>
        </p:spPr>
      </p:pic>
    </p:spTree>
    <p:extLst>
      <p:ext uri="{BB962C8B-B14F-4D97-AF65-F5344CB8AC3E}">
        <p14:creationId xmlns:p14="http://schemas.microsoft.com/office/powerpoint/2010/main" val="11399556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11330" name="AutoShape 2"/>
          <p:cNvCxnSpPr>
            <a:cxnSpLocks noChangeShapeType="1"/>
            <a:stCxn id="611331" idx="0"/>
            <a:endCxn id="611335" idx="3"/>
          </p:cNvCxnSpPr>
          <p:nvPr/>
        </p:nvCxnSpPr>
        <p:spPr bwMode="auto">
          <a:xfrm flipV="1">
            <a:off x="3657600" y="4264025"/>
            <a:ext cx="792163" cy="688975"/>
          </a:xfrm>
          <a:prstGeom prst="straightConnector1">
            <a:avLst/>
          </a:prstGeom>
          <a:noFill/>
          <a:ln w="63500">
            <a:solidFill>
              <a:schemeClr val="tx1"/>
            </a:solidFill>
            <a:round/>
            <a:headEnd/>
            <a:tailEnd type="triangle" w="med" len="med"/>
          </a:ln>
        </p:spPr>
      </p:cxnSp>
      <p:sp>
        <p:nvSpPr>
          <p:cNvPr id="611331" name="Oval 3">
            <a:hlinkClick r:id="" action="ppaction://noaction"/>
          </p:cNvPr>
          <p:cNvSpPr>
            <a:spLocks noChangeArrowheads="1"/>
          </p:cNvSpPr>
          <p:nvPr/>
        </p:nvSpPr>
        <p:spPr bwMode="auto">
          <a:xfrm>
            <a:off x="25146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Evaluation</a:t>
            </a:r>
          </a:p>
        </p:txBody>
      </p:sp>
      <p:cxnSp>
        <p:nvCxnSpPr>
          <p:cNvPr id="611332" name="AutoShape 4"/>
          <p:cNvCxnSpPr>
            <a:cxnSpLocks noChangeShapeType="1"/>
            <a:stCxn id="611333" idx="2"/>
            <a:endCxn id="611331" idx="6"/>
          </p:cNvCxnSpPr>
          <p:nvPr/>
        </p:nvCxnSpPr>
        <p:spPr bwMode="auto">
          <a:xfrm flipH="1">
            <a:off x="4800600" y="5486400"/>
            <a:ext cx="1219200" cy="0"/>
          </a:xfrm>
          <a:prstGeom prst="straightConnector1">
            <a:avLst/>
          </a:prstGeom>
          <a:noFill/>
          <a:ln w="63500">
            <a:solidFill>
              <a:schemeClr val="tx1"/>
            </a:solidFill>
            <a:round/>
            <a:headEnd/>
            <a:tailEnd type="triangle" w="med" len="med"/>
          </a:ln>
        </p:spPr>
      </p:cxnSp>
      <p:sp>
        <p:nvSpPr>
          <p:cNvPr id="611333" name="Oval 5">
            <a:hlinkClick r:id="" action="ppaction://noaction"/>
          </p:cNvPr>
          <p:cNvSpPr>
            <a:spLocks noChangeArrowheads="1"/>
          </p:cNvSpPr>
          <p:nvPr/>
        </p:nvSpPr>
        <p:spPr bwMode="auto">
          <a:xfrm>
            <a:off x="60198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Implementation</a:t>
            </a:r>
          </a:p>
        </p:txBody>
      </p:sp>
      <p:cxnSp>
        <p:nvCxnSpPr>
          <p:cNvPr id="611334" name="AutoShape 6"/>
          <p:cNvCxnSpPr>
            <a:cxnSpLocks noChangeShapeType="1"/>
            <a:stCxn id="611335" idx="5"/>
            <a:endCxn id="611333" idx="0"/>
          </p:cNvCxnSpPr>
          <p:nvPr/>
        </p:nvCxnSpPr>
        <p:spPr bwMode="auto">
          <a:xfrm>
            <a:off x="6066023" y="4263371"/>
            <a:ext cx="1096777" cy="689629"/>
          </a:xfrm>
          <a:prstGeom prst="straightConnector1">
            <a:avLst/>
          </a:prstGeom>
          <a:noFill/>
          <a:ln w="63500">
            <a:solidFill>
              <a:schemeClr val="tx1"/>
            </a:solidFill>
            <a:round/>
            <a:headEnd/>
            <a:tailEnd type="triangle" w="med" len="med"/>
          </a:ln>
        </p:spPr>
      </p:cxnSp>
      <p:sp>
        <p:nvSpPr>
          <p:cNvPr id="611335" name="Oval 7">
            <a:hlinkClick r:id="" action="ppaction://noaction"/>
          </p:cNvPr>
          <p:cNvSpPr>
            <a:spLocks noChangeArrowheads="1"/>
          </p:cNvSpPr>
          <p:nvPr/>
        </p:nvSpPr>
        <p:spPr bwMode="auto">
          <a:xfrm>
            <a:off x="4114800" y="33528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Data-based </a:t>
            </a:r>
          </a:p>
          <a:p>
            <a:r>
              <a:rPr lang="en-US" sz="2400">
                <a:solidFill>
                  <a:srgbClr val="000066"/>
                </a:solidFill>
                <a:latin typeface="Arial" pitchFamily="-1" charset="0"/>
                <a:ea typeface="Arial" pitchFamily="-1" charset="0"/>
                <a:cs typeface="Arial" pitchFamily="-1" charset="0"/>
              </a:rPr>
              <a:t>Action Plan</a:t>
            </a:r>
          </a:p>
        </p:txBody>
      </p:sp>
      <p:cxnSp>
        <p:nvCxnSpPr>
          <p:cNvPr id="611336" name="AutoShape 8"/>
          <p:cNvCxnSpPr>
            <a:cxnSpLocks noChangeShapeType="1"/>
            <a:stCxn id="611337" idx="4"/>
            <a:endCxn id="611335" idx="0"/>
          </p:cNvCxnSpPr>
          <p:nvPr/>
        </p:nvCxnSpPr>
        <p:spPr bwMode="auto">
          <a:xfrm>
            <a:off x="5257800" y="2895600"/>
            <a:ext cx="0" cy="457200"/>
          </a:xfrm>
          <a:prstGeom prst="straightConnector1">
            <a:avLst/>
          </a:prstGeom>
          <a:noFill/>
          <a:ln w="63500">
            <a:solidFill>
              <a:schemeClr val="tx1"/>
            </a:solidFill>
            <a:round/>
            <a:headEnd/>
            <a:tailEnd type="triangle" w="med" len="med"/>
          </a:ln>
        </p:spPr>
      </p:cxnSp>
      <p:sp>
        <p:nvSpPr>
          <p:cNvPr id="611337" name="Oval 9">
            <a:hlinkClick r:id="" action="ppaction://noaction"/>
          </p:cNvPr>
          <p:cNvSpPr>
            <a:spLocks noChangeArrowheads="1"/>
          </p:cNvSpPr>
          <p:nvPr/>
        </p:nvSpPr>
        <p:spPr bwMode="auto">
          <a:xfrm>
            <a:off x="4114800" y="1828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Agreements</a:t>
            </a:r>
          </a:p>
        </p:txBody>
      </p:sp>
      <p:cxnSp>
        <p:nvCxnSpPr>
          <p:cNvPr id="611338" name="AutoShape 10"/>
          <p:cNvCxnSpPr>
            <a:cxnSpLocks noChangeShapeType="1"/>
            <a:stCxn id="27659" idx="4"/>
            <a:endCxn id="611337" idx="0"/>
          </p:cNvCxnSpPr>
          <p:nvPr/>
        </p:nvCxnSpPr>
        <p:spPr bwMode="auto">
          <a:xfrm>
            <a:off x="5257800" y="1371600"/>
            <a:ext cx="0" cy="457200"/>
          </a:xfrm>
          <a:prstGeom prst="straightConnector1">
            <a:avLst/>
          </a:prstGeom>
          <a:noFill/>
          <a:ln w="63500">
            <a:solidFill>
              <a:schemeClr val="tx1"/>
            </a:solidFill>
            <a:round/>
            <a:headEnd/>
            <a:tailEnd type="triangle" w="med" len="med"/>
          </a:ln>
        </p:spPr>
      </p:cxnSp>
      <p:sp>
        <p:nvSpPr>
          <p:cNvPr id="27659" name="Oval 11">
            <a:hlinkClick r:id="" action="ppaction://noaction"/>
          </p:cNvPr>
          <p:cNvSpPr>
            <a:spLocks noChangeArrowheads="1"/>
          </p:cNvSpPr>
          <p:nvPr/>
        </p:nvSpPr>
        <p:spPr bwMode="auto">
          <a:xfrm>
            <a:off x="4114800" y="304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Team</a:t>
            </a:r>
          </a:p>
        </p:txBody>
      </p:sp>
      <p:sp>
        <p:nvSpPr>
          <p:cNvPr id="27660" name="Rectangle 12"/>
          <p:cNvSpPr>
            <a:spLocks noGrp="1" noChangeArrowheads="1"/>
          </p:cNvSpPr>
          <p:nvPr>
            <p:ph type="title"/>
          </p:nvPr>
        </p:nvSpPr>
        <p:spPr>
          <a:xfrm>
            <a:off x="381000" y="457200"/>
            <a:ext cx="3352800" cy="2514600"/>
          </a:xfrm>
          <a:solidFill>
            <a:srgbClr val="008000"/>
          </a:solidFill>
        </p:spPr>
        <p:txBody>
          <a:bodyPr/>
          <a:lstStyle/>
          <a:p>
            <a:pPr eaLnBrk="1" hangingPunct="1"/>
            <a:r>
              <a:rPr lang="en-US" sz="2800">
                <a:solidFill>
                  <a:srgbClr val="FFFFFF"/>
                </a:solidFill>
              </a:rPr>
              <a:t>GENERAL IMPLEMENTATION PROCESS</a:t>
            </a:r>
          </a:p>
        </p:txBody>
      </p:sp>
      <p:grpSp>
        <p:nvGrpSpPr>
          <p:cNvPr id="16" name="Group 5"/>
          <p:cNvGrpSpPr/>
          <p:nvPr/>
        </p:nvGrpSpPr>
        <p:grpSpPr>
          <a:xfrm>
            <a:off x="-140380" y="5257800"/>
            <a:ext cx="1588180" cy="1676401"/>
            <a:chOff x="-140380" y="5333999"/>
            <a:chExt cx="1588180" cy="1676401"/>
          </a:xfrm>
        </p:grpSpPr>
        <p:pic>
          <p:nvPicPr>
            <p:cNvPr id="17"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8" name="TextBox 17"/>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I.C.iv</a:t>
              </a:r>
              <a:endParaRPr lang="en-US" sz="2000" b="1" dirty="0">
                <a:solidFill>
                  <a:srgbClr val="000000"/>
                </a:solidFill>
                <a:latin typeface="+mj-lt"/>
              </a:endParaRPr>
            </a:p>
          </p:txBody>
        </p:sp>
      </p:grpSp>
      <p:pic>
        <p:nvPicPr>
          <p:cNvPr id="19" name="Picture 18"/>
          <p:cNvPicPr/>
          <p:nvPr/>
        </p:nvPicPr>
        <p:blipFill>
          <a:blip r:embed="rId4">
            <a:extLst>
              <a:ext uri="{28A0092B-C50C-407E-A947-70E740481C1C}">
                <a14:useLocalDpi xmlns:a14="http://schemas.microsoft.com/office/drawing/2010/main"/>
              </a:ext>
            </a:extLst>
          </a:blip>
          <a:srcRect/>
          <a:stretch>
            <a:fillRect/>
          </a:stretch>
        </p:blipFill>
        <p:spPr bwMode="auto">
          <a:xfrm>
            <a:off x="2895600" y="2286000"/>
            <a:ext cx="1142494" cy="1143000"/>
          </a:xfrm>
          <a:prstGeom prst="rect">
            <a:avLst/>
          </a:prstGeom>
          <a:noFill/>
          <a:ln>
            <a:noFill/>
          </a:ln>
        </p:spPr>
      </p:pic>
      <p:pic>
        <p:nvPicPr>
          <p:cNvPr id="20" name="Picture 19"/>
          <p:cNvPicPr>
            <a:picLocks noChangeAspect="1"/>
          </p:cNvPicPr>
          <p:nvPr/>
        </p:nvPicPr>
        <p:blipFill>
          <a:blip r:embed="rId5"/>
          <a:stretch>
            <a:fillRect/>
          </a:stretch>
        </p:blipFill>
        <p:spPr>
          <a:xfrm>
            <a:off x="0" y="0"/>
            <a:ext cx="914400" cy="914400"/>
          </a:xfrm>
          <a:prstGeom prst="rect">
            <a:avLst/>
          </a:prstGeom>
        </p:spPr>
      </p:pic>
    </p:spTree>
    <p:extLst>
      <p:ext uri="{BB962C8B-B14F-4D97-AF65-F5344CB8AC3E}">
        <p14:creationId xmlns:p14="http://schemas.microsoft.com/office/powerpoint/2010/main" val="2162154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11338"/>
                                        </p:tgtEl>
                                        <p:attrNameLst>
                                          <p:attrName>style.visibility</p:attrName>
                                        </p:attrNameLst>
                                      </p:cBhvr>
                                      <p:to>
                                        <p:strVal val="visible"/>
                                      </p:to>
                                    </p:set>
                                    <p:anim calcmode="lin" valueType="num">
                                      <p:cBhvr additive="base">
                                        <p:cTn id="7" dur="500" fill="hold"/>
                                        <p:tgtEl>
                                          <p:spTgt spid="611338"/>
                                        </p:tgtEl>
                                        <p:attrNameLst>
                                          <p:attrName>ppt_x</p:attrName>
                                        </p:attrNameLst>
                                      </p:cBhvr>
                                      <p:tavLst>
                                        <p:tav tm="0">
                                          <p:val>
                                            <p:strVal val="#ppt_x"/>
                                          </p:val>
                                        </p:tav>
                                        <p:tav tm="100000">
                                          <p:val>
                                            <p:strVal val="#ppt_x"/>
                                          </p:val>
                                        </p:tav>
                                      </p:tavLst>
                                    </p:anim>
                                    <p:anim calcmode="lin" valueType="num">
                                      <p:cBhvr additive="base">
                                        <p:cTn id="8" dur="500" fill="hold"/>
                                        <p:tgtEl>
                                          <p:spTgt spid="61133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11337"/>
                                        </p:tgtEl>
                                        <p:attrNameLst>
                                          <p:attrName>style.visibility</p:attrName>
                                        </p:attrNameLst>
                                      </p:cBhvr>
                                      <p:to>
                                        <p:strVal val="visible"/>
                                      </p:to>
                                    </p:set>
                                    <p:anim calcmode="lin" valueType="num">
                                      <p:cBhvr additive="base">
                                        <p:cTn id="11" dur="500" fill="hold"/>
                                        <p:tgtEl>
                                          <p:spTgt spid="611337"/>
                                        </p:tgtEl>
                                        <p:attrNameLst>
                                          <p:attrName>ppt_x</p:attrName>
                                        </p:attrNameLst>
                                      </p:cBhvr>
                                      <p:tavLst>
                                        <p:tav tm="0">
                                          <p:val>
                                            <p:strVal val="#ppt_x"/>
                                          </p:val>
                                        </p:tav>
                                        <p:tav tm="100000">
                                          <p:val>
                                            <p:strVal val="#ppt_x"/>
                                          </p:val>
                                        </p:tav>
                                      </p:tavLst>
                                    </p:anim>
                                    <p:anim calcmode="lin" valueType="num">
                                      <p:cBhvr additive="base">
                                        <p:cTn id="12" dur="500" fill="hold"/>
                                        <p:tgtEl>
                                          <p:spTgt spid="61133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611336"/>
                                        </p:tgtEl>
                                        <p:attrNameLst>
                                          <p:attrName>style.visibility</p:attrName>
                                        </p:attrNameLst>
                                      </p:cBhvr>
                                      <p:to>
                                        <p:strVal val="visible"/>
                                      </p:to>
                                    </p:set>
                                    <p:anim calcmode="lin" valueType="num">
                                      <p:cBhvr additive="base">
                                        <p:cTn id="17" dur="500" fill="hold"/>
                                        <p:tgtEl>
                                          <p:spTgt spid="611336"/>
                                        </p:tgtEl>
                                        <p:attrNameLst>
                                          <p:attrName>ppt_x</p:attrName>
                                        </p:attrNameLst>
                                      </p:cBhvr>
                                      <p:tavLst>
                                        <p:tav tm="0">
                                          <p:val>
                                            <p:strVal val="#ppt_x"/>
                                          </p:val>
                                        </p:tav>
                                        <p:tav tm="100000">
                                          <p:val>
                                            <p:strVal val="#ppt_x"/>
                                          </p:val>
                                        </p:tav>
                                      </p:tavLst>
                                    </p:anim>
                                    <p:anim calcmode="lin" valueType="num">
                                      <p:cBhvr additive="base">
                                        <p:cTn id="18" dur="500" fill="hold"/>
                                        <p:tgtEl>
                                          <p:spTgt spid="611336"/>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611335"/>
                                        </p:tgtEl>
                                        <p:attrNameLst>
                                          <p:attrName>style.visibility</p:attrName>
                                        </p:attrNameLst>
                                      </p:cBhvr>
                                      <p:to>
                                        <p:strVal val="visible"/>
                                      </p:to>
                                    </p:set>
                                    <p:anim calcmode="lin" valueType="num">
                                      <p:cBhvr additive="base">
                                        <p:cTn id="21" dur="500" fill="hold"/>
                                        <p:tgtEl>
                                          <p:spTgt spid="611335"/>
                                        </p:tgtEl>
                                        <p:attrNameLst>
                                          <p:attrName>ppt_x</p:attrName>
                                        </p:attrNameLst>
                                      </p:cBhvr>
                                      <p:tavLst>
                                        <p:tav tm="0">
                                          <p:val>
                                            <p:strVal val="#ppt_x"/>
                                          </p:val>
                                        </p:tav>
                                        <p:tav tm="100000">
                                          <p:val>
                                            <p:strVal val="#ppt_x"/>
                                          </p:val>
                                        </p:tav>
                                      </p:tavLst>
                                    </p:anim>
                                    <p:anim calcmode="lin" valueType="num">
                                      <p:cBhvr additive="base">
                                        <p:cTn id="22" dur="500" fill="hold"/>
                                        <p:tgtEl>
                                          <p:spTgt spid="611335"/>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611334"/>
                                        </p:tgtEl>
                                        <p:attrNameLst>
                                          <p:attrName>style.visibility</p:attrName>
                                        </p:attrNameLst>
                                      </p:cBhvr>
                                      <p:to>
                                        <p:strVal val="visible"/>
                                      </p:to>
                                    </p:set>
                                    <p:anim calcmode="lin" valueType="num">
                                      <p:cBhvr additive="base">
                                        <p:cTn id="27" dur="500" fill="hold"/>
                                        <p:tgtEl>
                                          <p:spTgt spid="611334"/>
                                        </p:tgtEl>
                                        <p:attrNameLst>
                                          <p:attrName>ppt_x</p:attrName>
                                        </p:attrNameLst>
                                      </p:cBhvr>
                                      <p:tavLst>
                                        <p:tav tm="0">
                                          <p:val>
                                            <p:strVal val="0-#ppt_w/2"/>
                                          </p:val>
                                        </p:tav>
                                        <p:tav tm="100000">
                                          <p:val>
                                            <p:strVal val="#ppt_x"/>
                                          </p:val>
                                        </p:tav>
                                      </p:tavLst>
                                    </p:anim>
                                    <p:anim calcmode="lin" valueType="num">
                                      <p:cBhvr additive="base">
                                        <p:cTn id="28" dur="500" fill="hold"/>
                                        <p:tgtEl>
                                          <p:spTgt spid="611334"/>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611333"/>
                                        </p:tgtEl>
                                        <p:attrNameLst>
                                          <p:attrName>style.visibility</p:attrName>
                                        </p:attrNameLst>
                                      </p:cBhvr>
                                      <p:to>
                                        <p:strVal val="visible"/>
                                      </p:to>
                                    </p:set>
                                    <p:anim calcmode="lin" valueType="num">
                                      <p:cBhvr additive="base">
                                        <p:cTn id="31" dur="500" fill="hold"/>
                                        <p:tgtEl>
                                          <p:spTgt spid="611333"/>
                                        </p:tgtEl>
                                        <p:attrNameLst>
                                          <p:attrName>ppt_x</p:attrName>
                                        </p:attrNameLst>
                                      </p:cBhvr>
                                      <p:tavLst>
                                        <p:tav tm="0">
                                          <p:val>
                                            <p:strVal val="0-#ppt_w/2"/>
                                          </p:val>
                                        </p:tav>
                                        <p:tav tm="100000">
                                          <p:val>
                                            <p:strVal val="#ppt_x"/>
                                          </p:val>
                                        </p:tav>
                                      </p:tavLst>
                                    </p:anim>
                                    <p:anim calcmode="lin" valueType="num">
                                      <p:cBhvr additive="base">
                                        <p:cTn id="32" dur="500" fill="hold"/>
                                        <p:tgtEl>
                                          <p:spTgt spid="61133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611332"/>
                                        </p:tgtEl>
                                        <p:attrNameLst>
                                          <p:attrName>style.visibility</p:attrName>
                                        </p:attrNameLst>
                                      </p:cBhvr>
                                      <p:to>
                                        <p:strVal val="visible"/>
                                      </p:to>
                                    </p:set>
                                    <p:anim calcmode="lin" valueType="num">
                                      <p:cBhvr additive="base">
                                        <p:cTn id="37" dur="500" fill="hold"/>
                                        <p:tgtEl>
                                          <p:spTgt spid="611332"/>
                                        </p:tgtEl>
                                        <p:attrNameLst>
                                          <p:attrName>ppt_x</p:attrName>
                                        </p:attrNameLst>
                                      </p:cBhvr>
                                      <p:tavLst>
                                        <p:tav tm="0">
                                          <p:val>
                                            <p:strVal val="1+#ppt_w/2"/>
                                          </p:val>
                                        </p:tav>
                                        <p:tav tm="100000">
                                          <p:val>
                                            <p:strVal val="#ppt_x"/>
                                          </p:val>
                                        </p:tav>
                                      </p:tavLst>
                                    </p:anim>
                                    <p:anim calcmode="lin" valueType="num">
                                      <p:cBhvr additive="base">
                                        <p:cTn id="38" dur="500" fill="hold"/>
                                        <p:tgtEl>
                                          <p:spTgt spid="611332"/>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611331"/>
                                        </p:tgtEl>
                                        <p:attrNameLst>
                                          <p:attrName>style.visibility</p:attrName>
                                        </p:attrNameLst>
                                      </p:cBhvr>
                                      <p:to>
                                        <p:strVal val="visible"/>
                                      </p:to>
                                    </p:set>
                                    <p:anim calcmode="lin" valueType="num">
                                      <p:cBhvr additive="base">
                                        <p:cTn id="41" dur="500" fill="hold"/>
                                        <p:tgtEl>
                                          <p:spTgt spid="611331"/>
                                        </p:tgtEl>
                                        <p:attrNameLst>
                                          <p:attrName>ppt_x</p:attrName>
                                        </p:attrNameLst>
                                      </p:cBhvr>
                                      <p:tavLst>
                                        <p:tav tm="0">
                                          <p:val>
                                            <p:strVal val="1+#ppt_w/2"/>
                                          </p:val>
                                        </p:tav>
                                        <p:tav tm="100000">
                                          <p:val>
                                            <p:strVal val="#ppt_x"/>
                                          </p:val>
                                        </p:tav>
                                      </p:tavLst>
                                    </p:anim>
                                    <p:anim calcmode="lin" valueType="num">
                                      <p:cBhvr additive="base">
                                        <p:cTn id="42" dur="500" fill="hold"/>
                                        <p:tgtEl>
                                          <p:spTgt spid="61133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2" fill="hold" nodeType="clickEffect">
                                  <p:stCondLst>
                                    <p:cond delay="0"/>
                                  </p:stCondLst>
                                  <p:childTnLst>
                                    <p:set>
                                      <p:cBhvr>
                                        <p:cTn id="46" dur="1" fill="hold">
                                          <p:stCondLst>
                                            <p:cond delay="0"/>
                                          </p:stCondLst>
                                        </p:cTn>
                                        <p:tgtEl>
                                          <p:spTgt spid="611330"/>
                                        </p:tgtEl>
                                        <p:attrNameLst>
                                          <p:attrName>style.visibility</p:attrName>
                                        </p:attrNameLst>
                                      </p:cBhvr>
                                      <p:to>
                                        <p:strVal val="visible"/>
                                      </p:to>
                                    </p:set>
                                    <p:anim calcmode="lin" valueType="num">
                                      <p:cBhvr additive="base">
                                        <p:cTn id="47" dur="500" fill="hold"/>
                                        <p:tgtEl>
                                          <p:spTgt spid="611330"/>
                                        </p:tgtEl>
                                        <p:attrNameLst>
                                          <p:attrName>ppt_x</p:attrName>
                                        </p:attrNameLst>
                                      </p:cBhvr>
                                      <p:tavLst>
                                        <p:tav tm="0">
                                          <p:val>
                                            <p:strVal val="0-#ppt_w/2"/>
                                          </p:val>
                                        </p:tav>
                                        <p:tav tm="100000">
                                          <p:val>
                                            <p:strVal val="#ppt_x"/>
                                          </p:val>
                                        </p:tav>
                                      </p:tavLst>
                                    </p:anim>
                                    <p:anim calcmode="lin" valueType="num">
                                      <p:cBhvr additive="base">
                                        <p:cTn id="48" dur="500" fill="hold"/>
                                        <p:tgtEl>
                                          <p:spTgt spid="611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1" grpId="0" animBg="1"/>
      <p:bldP spid="611333" grpId="0" animBg="1"/>
      <p:bldP spid="611335" grpId="0" animBg="1"/>
      <p:bldP spid="611337"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rot="20565071">
            <a:off x="-450679" y="784934"/>
            <a:ext cx="6303432" cy="6653576"/>
          </a:xfrm>
          <a:prstGeom prst="rect">
            <a:avLst/>
          </a:prstGeom>
          <a:noFill/>
          <a:ln w="9525">
            <a:noFill/>
            <a:miter lim="800000"/>
            <a:headEnd/>
            <a:tailEnd/>
          </a:ln>
        </p:spPr>
      </p:pic>
      <p:sp>
        <p:nvSpPr>
          <p:cNvPr id="2" name="Title 1"/>
          <p:cNvSpPr>
            <a:spLocks noGrp="1"/>
          </p:cNvSpPr>
          <p:nvPr>
            <p:ph type="title"/>
          </p:nvPr>
        </p:nvSpPr>
        <p:spPr>
          <a:xfrm>
            <a:off x="5029200" y="0"/>
            <a:ext cx="4114800" cy="4495800"/>
          </a:xfrm>
          <a:solidFill>
            <a:srgbClr val="FFFF00">
              <a:alpha val="50000"/>
            </a:srgbClr>
          </a:solidFill>
        </p:spPr>
        <p:txBody>
          <a:bodyPr/>
          <a:lstStyle/>
          <a:p>
            <a:pPr algn="ctr"/>
            <a:r>
              <a:rPr lang="en-US" dirty="0" smtClean="0"/>
              <a:t>Overview of School-wide Positive Behavior Support</a:t>
            </a:r>
            <a:br>
              <a:rPr lang="en-US" dirty="0" smtClean="0"/>
            </a:br>
            <a:r>
              <a:rPr lang="en-US" dirty="0" smtClean="0"/>
              <a:t/>
            </a:r>
            <a:br>
              <a:rPr lang="en-US" dirty="0" smtClean="0"/>
            </a:br>
            <a:r>
              <a:rPr lang="en-US" dirty="0" smtClean="0"/>
              <a:t>(</a:t>
            </a:r>
            <a:r>
              <a:rPr lang="en-US" cap="none" dirty="0" smtClean="0"/>
              <a:t>Chapter II</a:t>
            </a:r>
            <a:r>
              <a:rPr lang="en-US" dirty="0" smtClean="0"/>
              <a:t>)</a:t>
            </a:r>
            <a:br>
              <a:rPr lang="en-US" dirty="0" smtClean="0"/>
            </a:br>
            <a:endParaRPr lang="en-US" dirty="0"/>
          </a:p>
        </p:txBody>
      </p:sp>
      <p:pic>
        <p:nvPicPr>
          <p:cNvPr id="6" name="Picture 5"/>
          <p:cNvPicPr>
            <a:picLocks noChangeAspect="1"/>
          </p:cNvPicPr>
          <p:nvPr/>
        </p:nvPicPr>
        <p:blipFill>
          <a:blip r:embed="rId3"/>
          <a:stretch>
            <a:fillRect/>
          </a:stretch>
        </p:blipFill>
        <p:spPr>
          <a:xfrm>
            <a:off x="6629400" y="2971800"/>
            <a:ext cx="914400" cy="914400"/>
          </a:xfrm>
          <a:prstGeom prst="rect">
            <a:avLst/>
          </a:prstGeom>
        </p:spPr>
      </p:pic>
    </p:spTree>
    <p:extLst>
      <p:ext uri="{BB962C8B-B14F-4D97-AF65-F5344CB8AC3E}">
        <p14:creationId xmlns:p14="http://schemas.microsoft.com/office/powerpoint/2010/main" val="14768731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t>
            </a:r>
            <a:r>
              <a:rPr lang="en-US" sz="2300" dirty="0" smtClean="0">
                <a:solidFill>
                  <a:srgbClr val="000000"/>
                </a:solidFill>
              </a:rPr>
              <a:t>an effective leadership team</a:t>
            </a:r>
            <a:endParaRPr lang="en-US" sz="2300" dirty="0">
              <a:solidFill>
                <a:srgbClr val="000000"/>
              </a:solidFill>
            </a:endParaRP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a:t>
            </a:r>
            <a:r>
              <a:rPr lang="en-US" sz="2300" dirty="0" smtClean="0">
                <a:solidFill>
                  <a:srgbClr val="000000"/>
                </a:solidFill>
              </a:rPr>
              <a:t>monitoring</a:t>
            </a:r>
          </a:p>
          <a:p>
            <a:pPr marL="514350" indent="-514350" eaLnBrk="1" hangingPunct="1">
              <a:buFontTx/>
              <a:buAutoNum type="arabicPeriod"/>
            </a:pPr>
            <a:r>
              <a:rPr lang="en-US" sz="2300" dirty="0" smtClean="0">
                <a:solidFill>
                  <a:srgbClr val="000000"/>
                </a:solidFill>
              </a:rPr>
              <a:t>Develop systems to support staff</a:t>
            </a:r>
          </a:p>
          <a:p>
            <a:pPr marL="514350" indent="-514350" eaLnBrk="1" hangingPunct="1">
              <a:buFontTx/>
              <a:buAutoNum type="arabicPeriod"/>
            </a:pPr>
            <a:r>
              <a:rPr lang="en-US" sz="2300" dirty="0" smtClean="0">
                <a:solidFill>
                  <a:srgbClr val="000000"/>
                </a:solidFill>
              </a:rPr>
              <a:t>Build routines to ensure on-going implementation</a:t>
            </a:r>
            <a:endParaRPr lang="en-US" sz="2300" dirty="0">
              <a:solidFill>
                <a:srgbClr val="000000"/>
              </a:solidFill>
            </a:endParaRPr>
          </a:p>
          <a:p>
            <a:pPr marL="514350" indent="-514350" eaLnBrk="1" hangingPunct="1">
              <a:buFontTx/>
              <a:buAutoNum type="arabicPeriod"/>
            </a:pPr>
            <a:endParaRPr lang="en-US" sz="2300" dirty="0">
              <a:solidFill>
                <a:srgbClr val="000000"/>
              </a:solidFill>
            </a:endParaRPr>
          </a:p>
        </p:txBody>
      </p:sp>
      <p:sp>
        <p:nvSpPr>
          <p:cNvPr id="4" name="Right Brace 3"/>
          <p:cNvSpPr>
            <a:spLocks/>
          </p:cNvSpPr>
          <p:nvPr/>
        </p:nvSpPr>
        <p:spPr bwMode="auto">
          <a:xfrm>
            <a:off x="8077200" y="1676400"/>
            <a:ext cx="304800" cy="1143000"/>
          </a:xfrm>
          <a:prstGeom prst="rightBrace">
            <a:avLst>
              <a:gd name="adj1" fmla="val 8333"/>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algn="ctr">
              <a:defRPr/>
            </a:pPr>
            <a:endParaRPr lang="en-US">
              <a:latin typeface="+mj-lt"/>
              <a:ea typeface="+mn-ea"/>
              <a:cs typeface="+mn-cs"/>
            </a:endParaRPr>
          </a:p>
        </p:txBody>
      </p:sp>
      <p:sp>
        <p:nvSpPr>
          <p:cNvPr id="5" name="Right Brace 4"/>
          <p:cNvSpPr>
            <a:spLocks/>
          </p:cNvSpPr>
          <p:nvPr/>
        </p:nvSpPr>
        <p:spPr bwMode="auto">
          <a:xfrm>
            <a:off x="8001000" y="2819400"/>
            <a:ext cx="457200" cy="1981200"/>
          </a:xfrm>
          <a:prstGeom prst="rightBrace">
            <a:avLst>
              <a:gd name="adj1" fmla="val 8341"/>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algn="ctr">
              <a:defRPr/>
            </a:pPr>
            <a:endParaRPr lang="en-US">
              <a:latin typeface="+mj-lt"/>
              <a:ea typeface="+mn-ea"/>
              <a:cs typeface="+mn-cs"/>
            </a:endParaRPr>
          </a:p>
        </p:txBody>
      </p:sp>
      <p:sp>
        <p:nvSpPr>
          <p:cNvPr id="7" name="Rectangle 6"/>
          <p:cNvSpPr>
            <a:spLocks noChangeArrowheads="1"/>
          </p:cNvSpPr>
          <p:nvPr/>
        </p:nvSpPr>
        <p:spPr bwMode="auto">
          <a:xfrm rot="5400000">
            <a:off x="8096250" y="3524250"/>
            <a:ext cx="14859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defRPr/>
            </a:pPr>
            <a:r>
              <a:rPr lang="en-US" sz="2000" dirty="0" smtClean="0">
                <a:solidFill>
                  <a:srgbClr val="000000"/>
                </a:solidFill>
                <a:latin typeface="+mj-lt"/>
                <a:ea typeface="Britannic Bold" pitchFamily="-108" charset="0"/>
                <a:cs typeface="Britannic Bold" pitchFamily="-108" charset="0"/>
              </a:rPr>
              <a:t>Day 2</a:t>
            </a:r>
            <a:endParaRPr lang="en-US" sz="2000" dirty="0">
              <a:solidFill>
                <a:srgbClr val="000000"/>
              </a:solidFill>
              <a:latin typeface="+mj-lt"/>
              <a:ea typeface="Britannic Bold" pitchFamily="-108" charset="0"/>
              <a:cs typeface="Britannic Bold" pitchFamily="-108" charset="0"/>
            </a:endParaRPr>
          </a:p>
        </p:txBody>
      </p:sp>
      <p:sp>
        <p:nvSpPr>
          <p:cNvPr id="8" name="Rectangle 7"/>
          <p:cNvSpPr>
            <a:spLocks noChangeArrowheads="1"/>
          </p:cNvSpPr>
          <p:nvPr/>
        </p:nvSpPr>
        <p:spPr bwMode="auto">
          <a:xfrm rot="5400000">
            <a:off x="8096250" y="2000250"/>
            <a:ext cx="14859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defRPr/>
            </a:pPr>
            <a:r>
              <a:rPr lang="en-US" sz="2000" dirty="0" smtClean="0">
                <a:solidFill>
                  <a:srgbClr val="000000"/>
                </a:solidFill>
                <a:latin typeface="+mj-lt"/>
                <a:ea typeface="Britannic Bold" pitchFamily="-108" charset="0"/>
                <a:cs typeface="Britannic Bold" pitchFamily="-108" charset="0"/>
              </a:rPr>
              <a:t>Day 1</a:t>
            </a:r>
            <a:endParaRPr lang="en-US" sz="2000" dirty="0">
              <a:solidFill>
                <a:srgbClr val="000000"/>
              </a:solidFill>
              <a:latin typeface="+mj-lt"/>
              <a:ea typeface="Britannic Bold" pitchFamily="-108" charset="0"/>
              <a:cs typeface="Britannic Bold" pitchFamily="-108" charset="0"/>
            </a:endParaRPr>
          </a:p>
        </p:txBody>
      </p:sp>
      <p:sp>
        <p:nvSpPr>
          <p:cNvPr id="12" name="Right Brace 11"/>
          <p:cNvSpPr>
            <a:spLocks/>
          </p:cNvSpPr>
          <p:nvPr/>
        </p:nvSpPr>
        <p:spPr bwMode="auto">
          <a:xfrm>
            <a:off x="8001000" y="4876800"/>
            <a:ext cx="457200" cy="1981200"/>
          </a:xfrm>
          <a:prstGeom prst="rightBrace">
            <a:avLst>
              <a:gd name="adj1" fmla="val 8341"/>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algn="ctr">
              <a:defRPr/>
            </a:pPr>
            <a:endParaRPr lang="en-US">
              <a:latin typeface="+mj-lt"/>
              <a:ea typeface="+mn-ea"/>
              <a:cs typeface="+mn-cs"/>
            </a:endParaRPr>
          </a:p>
        </p:txBody>
      </p:sp>
      <p:sp>
        <p:nvSpPr>
          <p:cNvPr id="13" name="Rectangle 12"/>
          <p:cNvSpPr>
            <a:spLocks noChangeArrowheads="1"/>
          </p:cNvSpPr>
          <p:nvPr/>
        </p:nvSpPr>
        <p:spPr bwMode="auto">
          <a:xfrm rot="5400000">
            <a:off x="8096250" y="5581650"/>
            <a:ext cx="14859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algn="ctr">
              <a:defRPr/>
            </a:pPr>
            <a:r>
              <a:rPr lang="en-US" sz="2000" dirty="0" smtClean="0">
                <a:solidFill>
                  <a:srgbClr val="000000"/>
                </a:solidFill>
                <a:latin typeface="+mj-lt"/>
                <a:ea typeface="Britannic Bold" pitchFamily="-108" charset="0"/>
                <a:cs typeface="Britannic Bold" pitchFamily="-108" charset="0"/>
              </a:rPr>
              <a:t>Day 3</a:t>
            </a:r>
            <a:endParaRPr lang="en-US" sz="2000" dirty="0">
              <a:solidFill>
                <a:srgbClr val="000000"/>
              </a:solidFill>
              <a:latin typeface="+mj-lt"/>
              <a:ea typeface="Britannic Bold" pitchFamily="-108" charset="0"/>
              <a:cs typeface="Britannic Bold" pitchFamily="-108" charset="0"/>
            </a:endParaRPr>
          </a:p>
        </p:txBody>
      </p:sp>
      <p:pic>
        <p:nvPicPr>
          <p:cNvPr id="14" name="Picture 13"/>
          <p:cNvPicPr/>
          <p:nvPr/>
        </p:nvPicPr>
        <p:blipFill>
          <a:blip r:embed="rId3">
            <a:extLst>
              <a:ext uri="{28A0092B-C50C-407E-A947-70E740481C1C}">
                <a14:useLocalDpi xmlns:a14="http://schemas.microsoft.com/office/drawing/2010/main"/>
              </a:ext>
            </a:extLst>
          </a:blip>
          <a:srcRect/>
          <a:stretch>
            <a:fillRect/>
          </a:stretch>
        </p:blipFill>
        <p:spPr bwMode="auto">
          <a:xfrm>
            <a:off x="8001506" y="533400"/>
            <a:ext cx="1142494" cy="1143000"/>
          </a:xfrm>
          <a:prstGeom prst="rect">
            <a:avLst/>
          </a:prstGeom>
          <a:noFill/>
          <a:ln>
            <a:noFill/>
          </a:ln>
        </p:spPr>
      </p:pic>
      <p:pic>
        <p:nvPicPr>
          <p:cNvPr id="11" name="Picture 10"/>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1436017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Right)">
                                      <p:cBhvr>
                                        <p:cTn id="7" dur="500"/>
                                        <p:tgtEl>
                                          <p:spTgt spid="8"/>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Right)">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Right)">
                                      <p:cBhvr>
                                        <p:cTn id="15" dur="500"/>
                                        <p:tgtEl>
                                          <p:spTgt spid="7"/>
                                        </p:tgtEl>
                                      </p:cBhvr>
                                    </p:animEffect>
                                  </p:childTnLst>
                                </p:cTn>
                              </p:par>
                              <p:par>
                                <p:cTn id="16" presetID="1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lide(fromRigh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Right)">
                                      <p:cBhvr>
                                        <p:cTn id="23" dur="500"/>
                                        <p:tgtEl>
                                          <p:spTgt spid="13"/>
                                        </p:tgtEl>
                                      </p:cBhvr>
                                    </p:animEffect>
                                  </p:childTnLst>
                                </p:cTn>
                              </p:par>
                              <p:par>
                                <p:cTn id="24" presetID="12" presetClass="entr" presetSubtype="2"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slide(from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2" grpId="0" animBg="1"/>
      <p:bldP spid="13"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leadership team</a:t>
            </a:r>
            <a:endParaRPr lang="en-US" sz="2200" dirty="0">
              <a:solidFill>
                <a:srgbClr val="000000"/>
              </a:solidFill>
            </a:endParaRPr>
          </a:p>
          <a:p>
            <a:pPr marL="514350" indent="-514350" eaLnBrk="1" hangingPunct="1">
              <a:buFontTx/>
              <a:buAutoNum type="arabicPeriod"/>
            </a:pPr>
            <a:r>
              <a:rPr lang="en-US" sz="2200" dirty="0">
                <a:solidFill>
                  <a:srgbClr val="000000"/>
                </a:solidFill>
              </a:rPr>
              <a:t>Develop brief statement of behavioral purpose</a:t>
            </a:r>
          </a:p>
          <a:p>
            <a:pPr marL="514350" indent="-514350" eaLnBrk="1" hangingPunct="1">
              <a:buFontTx/>
              <a:buAutoNum type="arabicPeriod"/>
            </a:pPr>
            <a:r>
              <a:rPr lang="en-US" sz="2200" dirty="0">
                <a:solidFill>
                  <a:srgbClr val="000000"/>
                </a:solidFill>
              </a:rPr>
              <a:t>Identify positive SW behavioral expectations</a:t>
            </a:r>
          </a:p>
          <a:p>
            <a:pPr marL="514350" indent="-514350" eaLnBrk="1" hangingPunct="1">
              <a:buFontTx/>
              <a:buAutoNum type="arabicPeriod"/>
            </a:pPr>
            <a:r>
              <a:rPr lang="en-US" sz="2200" dirty="0">
                <a:solidFill>
                  <a:srgbClr val="000000"/>
                </a:solidFill>
              </a:rPr>
              <a:t>Develop procedures for teaching SW expectations</a:t>
            </a:r>
          </a:p>
          <a:p>
            <a:pPr marL="514350" indent="-514350" eaLnBrk="1" hangingPunct="1">
              <a:buFontTx/>
              <a:buAutoNum type="arabicPeriod"/>
            </a:pPr>
            <a:r>
              <a:rPr lang="en-US" sz="2200" dirty="0">
                <a:solidFill>
                  <a:srgbClr val="000000"/>
                </a:solidFill>
              </a:rPr>
              <a:t>Develop procedures for teaching class-wide expectations</a:t>
            </a:r>
          </a:p>
          <a:p>
            <a:pPr marL="514350" indent="-514350" eaLnBrk="1" hangingPunct="1">
              <a:buFontTx/>
              <a:buAutoNum type="arabicPeriod"/>
            </a:pPr>
            <a:r>
              <a:rPr lang="en-US" sz="2200" dirty="0">
                <a:solidFill>
                  <a:srgbClr val="000000"/>
                </a:solidFill>
              </a:rPr>
              <a:t>Develop continuum for strengthening appropriate behavior</a:t>
            </a:r>
          </a:p>
          <a:p>
            <a:pPr marL="514350" indent="-514350" eaLnBrk="1" hangingPunct="1">
              <a:buFontTx/>
              <a:buAutoNum type="arabicPeriod"/>
            </a:pPr>
            <a:r>
              <a:rPr lang="en-US" sz="2200" dirty="0">
                <a:solidFill>
                  <a:srgbClr val="000000"/>
                </a:solidFill>
              </a:rPr>
              <a:t>Develop continuum for discouraging violations of expectations</a:t>
            </a:r>
          </a:p>
          <a:p>
            <a:pPr marL="514350" indent="-514350" eaLnBrk="1" hangingPunct="1">
              <a:buFontTx/>
              <a:buAutoNum type="arabicPeriod"/>
            </a:pPr>
            <a:r>
              <a:rPr lang="en-US" sz="2200" dirty="0">
                <a:solidFill>
                  <a:srgbClr val="000000"/>
                </a:solidFill>
              </a:rPr>
              <a:t>Develop data-based procedures for </a:t>
            </a:r>
            <a:r>
              <a:rPr lang="en-US" sz="2200" dirty="0" smtClean="0">
                <a:solidFill>
                  <a:srgbClr val="000000"/>
                </a:solidFill>
              </a:rPr>
              <a:t>monitoring</a:t>
            </a:r>
          </a:p>
          <a:p>
            <a:pPr marL="514350" indent="-514350" eaLnBrk="1" hangingPunct="1">
              <a:buFontTx/>
              <a:buAutoNum type="arabicPeriod"/>
            </a:pPr>
            <a:r>
              <a:rPr lang="en-US" sz="2200" dirty="0" smtClean="0">
                <a:solidFill>
                  <a:srgbClr val="000000"/>
                </a:solidFill>
              </a:rPr>
              <a:t>Develop systems to support staff</a:t>
            </a:r>
          </a:p>
          <a:p>
            <a:pPr marL="514350" indent="-514350" eaLnBrk="1" hangingPunct="1">
              <a:buFontTx/>
              <a:buAutoNum type="arabicPeriod"/>
            </a:pPr>
            <a:r>
              <a:rPr lang="en-US" sz="2200" dirty="0" smtClean="0">
                <a:solidFill>
                  <a:srgbClr val="000000"/>
                </a:solidFill>
              </a:rPr>
              <a:t>Build routines to ensure on-going implementation</a:t>
            </a:r>
            <a:endParaRPr lang="en-US" sz="2200" dirty="0">
              <a:solidFill>
                <a:srgbClr val="000000"/>
              </a:solidFill>
            </a:endParaRPr>
          </a:p>
          <a:p>
            <a:pPr marL="514350" indent="-514350" eaLnBrk="1" hangingPunct="1">
              <a:buFontTx/>
              <a:buAutoNum type="arabicPeriod"/>
            </a:pPr>
            <a:endParaRPr lang="en-US" sz="2200" dirty="0">
              <a:solidFill>
                <a:srgbClr val="000000"/>
              </a:solidFill>
            </a:endParaRPr>
          </a:p>
        </p:txBody>
      </p:sp>
      <p:sp>
        <p:nvSpPr>
          <p:cNvPr id="2" name="Rectangle 1"/>
          <p:cNvSpPr/>
          <p:nvPr/>
        </p:nvSpPr>
        <p:spPr>
          <a:xfrm>
            <a:off x="457200" y="1981200"/>
            <a:ext cx="7620000" cy="487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a:t>
              </a:r>
              <a:endParaRPr lang="en-US" sz="2000" b="1" dirty="0">
                <a:solidFill>
                  <a:srgbClr val="000000"/>
                </a:solidFill>
                <a:latin typeface="+mj-lt"/>
              </a:endParaRPr>
            </a:p>
          </p:txBody>
        </p:sp>
      </p:grpSp>
      <p:grpSp>
        <p:nvGrpSpPr>
          <p:cNvPr id="16" name="Group 15"/>
          <p:cNvGrpSpPr/>
          <p:nvPr/>
        </p:nvGrpSpPr>
        <p:grpSpPr>
          <a:xfrm>
            <a:off x="7695889" y="480060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sp>
        <p:nvSpPr>
          <p:cNvPr id="3" name="Rounded Rectangular Callout 2"/>
          <p:cNvSpPr/>
          <p:nvPr/>
        </p:nvSpPr>
        <p:spPr>
          <a:xfrm>
            <a:off x="2514600" y="2438400"/>
            <a:ext cx="3733800" cy="2133600"/>
          </a:xfrm>
          <a:prstGeom prst="wedgeRoundRectCallout">
            <a:avLst>
              <a:gd name="adj1" fmla="val -19833"/>
              <a:gd name="adj2" fmla="val -67034"/>
              <a:gd name="adj3" fmla="val 16667"/>
            </a:avLst>
          </a:prstGeom>
          <a:solidFill>
            <a:srgbClr val="FFFF0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solidFill>
                  <a:srgbClr val="008000"/>
                </a:solidFill>
                <a:latin typeface="+mj-lt"/>
              </a:rPr>
              <a:t>How will we play together?</a:t>
            </a:r>
            <a:endParaRPr lang="en-US" sz="4000" b="1" dirty="0">
              <a:solidFill>
                <a:srgbClr val="008000"/>
              </a:solidFill>
              <a:latin typeface="+mj-lt"/>
            </a:endParaRPr>
          </a:p>
        </p:txBody>
      </p:sp>
      <p:pic>
        <p:nvPicPr>
          <p:cNvPr id="12" name="Picture 11"/>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679907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ppt_y</p:attrName>
                                        </p:attrNameLst>
                                      </p:cBhvr>
                                      <p:tavLst>
                                        <p:tav tm="0">
                                          <p:val>
                                            <p:strVal val="#ppt_y-#ppt_h*1.125000"/>
                                          </p:val>
                                        </p:tav>
                                        <p:tav tm="100000">
                                          <p:val>
                                            <p:strVal val="#ppt_y"/>
                                          </p:val>
                                        </p:tav>
                                      </p:tavLst>
                                    </p:anim>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bg>
      <p:bgPr>
        <a:solidFill>
          <a:srgbClr val="008000">
            <a:alpha val="20000"/>
          </a:srgbClr>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381000"/>
            <a:ext cx="5105400" cy="1143000"/>
          </a:xfrm>
          <a:solidFill>
            <a:schemeClr val="bg1"/>
          </a:solidFill>
        </p:spPr>
        <p:txBody>
          <a:bodyPr/>
          <a:lstStyle/>
          <a:p>
            <a:pPr eaLnBrk="1" hangingPunct="1"/>
            <a:r>
              <a:rPr lang="en-US" dirty="0">
                <a:solidFill>
                  <a:srgbClr val="008000"/>
                </a:solidFill>
                <a:ea typeface="Britannic Bold" pitchFamily="-108" charset="0"/>
                <a:cs typeface="Britannic Bold" pitchFamily="-108" charset="0"/>
              </a:rPr>
              <a:t>Team Composition</a:t>
            </a:r>
          </a:p>
        </p:txBody>
      </p:sp>
      <p:sp>
        <p:nvSpPr>
          <p:cNvPr id="176131" name="Rectangle 3"/>
          <p:cNvSpPr>
            <a:spLocks noGrp="1" noChangeArrowheads="1"/>
          </p:cNvSpPr>
          <p:nvPr>
            <p:ph type="body" idx="1"/>
          </p:nvPr>
        </p:nvSpPr>
        <p:spPr>
          <a:xfrm>
            <a:off x="2667000" y="1752600"/>
            <a:ext cx="6248400" cy="4648200"/>
          </a:xfrm>
        </p:spPr>
        <p:txBody>
          <a:bodyPr/>
          <a:lstStyle/>
          <a:p>
            <a:pPr eaLnBrk="1" hangingPunct="1">
              <a:lnSpc>
                <a:spcPct val="80000"/>
              </a:lnSpc>
            </a:pPr>
            <a:r>
              <a:rPr lang="en-US" sz="2400" dirty="0">
                <a:latin typeface="+mj-lt"/>
                <a:ea typeface="Britannic Bold" pitchFamily="-108" charset="0"/>
                <a:cs typeface="Britannic Bold" pitchFamily="-108" charset="0"/>
              </a:rPr>
              <a:t>Administrator</a:t>
            </a:r>
          </a:p>
          <a:p>
            <a:pPr eaLnBrk="1" hangingPunct="1">
              <a:lnSpc>
                <a:spcPct val="80000"/>
              </a:lnSpc>
            </a:pPr>
            <a:r>
              <a:rPr lang="en-US" sz="2400" dirty="0">
                <a:latin typeface="+mj-lt"/>
                <a:ea typeface="Britannic Bold" pitchFamily="-108" charset="0"/>
                <a:cs typeface="Britannic Bold" pitchFamily="-108" charset="0"/>
              </a:rPr>
              <a:t>Grade/Department Representation</a:t>
            </a:r>
          </a:p>
          <a:p>
            <a:pPr eaLnBrk="1" hangingPunct="1">
              <a:lnSpc>
                <a:spcPct val="80000"/>
              </a:lnSpc>
            </a:pPr>
            <a:r>
              <a:rPr lang="en-US" sz="2400" dirty="0">
                <a:latin typeface="+mj-lt"/>
                <a:ea typeface="Britannic Bold" pitchFamily="-108" charset="0"/>
                <a:cs typeface="Britannic Bold" pitchFamily="-108" charset="0"/>
              </a:rPr>
              <a:t>Specialized Support</a:t>
            </a:r>
          </a:p>
          <a:p>
            <a:pPr lvl="1" eaLnBrk="1" hangingPunct="1">
              <a:lnSpc>
                <a:spcPct val="80000"/>
              </a:lnSpc>
            </a:pPr>
            <a:r>
              <a:rPr lang="en-US" sz="2000" dirty="0">
                <a:latin typeface="+mj-lt"/>
                <a:ea typeface="Britannic Bold" pitchFamily="-108" charset="0"/>
                <a:cs typeface="Britannic Bold" pitchFamily="-108" charset="0"/>
              </a:rPr>
              <a:t>Special Educator, Counselor, School Psychologist, Social Worker, etc.</a:t>
            </a:r>
          </a:p>
          <a:p>
            <a:pPr eaLnBrk="1" hangingPunct="1">
              <a:lnSpc>
                <a:spcPct val="80000"/>
              </a:lnSpc>
            </a:pPr>
            <a:r>
              <a:rPr lang="en-US" sz="2400" dirty="0">
                <a:latin typeface="+mj-lt"/>
                <a:ea typeface="Britannic Bold" pitchFamily="-108" charset="0"/>
                <a:cs typeface="Britannic Bold" pitchFamily="-108" charset="0"/>
              </a:rPr>
              <a:t>Support Staff</a:t>
            </a:r>
          </a:p>
          <a:p>
            <a:pPr lvl="1" eaLnBrk="1" hangingPunct="1">
              <a:lnSpc>
                <a:spcPct val="80000"/>
              </a:lnSpc>
            </a:pPr>
            <a:r>
              <a:rPr lang="en-US" sz="2000" dirty="0">
                <a:latin typeface="+mj-lt"/>
                <a:ea typeface="Britannic Bold" pitchFamily="-108" charset="0"/>
                <a:cs typeface="Britannic Bold" pitchFamily="-108" charset="0"/>
              </a:rPr>
              <a:t>Office, Supervisory, Custodial, Bus, Security, etc.</a:t>
            </a:r>
          </a:p>
          <a:p>
            <a:pPr eaLnBrk="1" hangingPunct="1">
              <a:lnSpc>
                <a:spcPct val="80000"/>
              </a:lnSpc>
            </a:pPr>
            <a:r>
              <a:rPr lang="en-US" sz="2400" dirty="0">
                <a:latin typeface="+mj-lt"/>
                <a:ea typeface="Britannic Bold" pitchFamily="-108" charset="0"/>
                <a:cs typeface="Britannic Bold" pitchFamily="-108" charset="0"/>
              </a:rPr>
              <a:t>Parent</a:t>
            </a:r>
          </a:p>
          <a:p>
            <a:pPr eaLnBrk="1" hangingPunct="1">
              <a:lnSpc>
                <a:spcPct val="80000"/>
              </a:lnSpc>
            </a:pPr>
            <a:r>
              <a:rPr lang="en-US" sz="2400" dirty="0">
                <a:latin typeface="+mj-lt"/>
                <a:ea typeface="Britannic Bold" pitchFamily="-108" charset="0"/>
                <a:cs typeface="Britannic Bold" pitchFamily="-108" charset="0"/>
              </a:rPr>
              <a:t>Community</a:t>
            </a:r>
          </a:p>
          <a:p>
            <a:pPr lvl="1" eaLnBrk="1" hangingPunct="1">
              <a:lnSpc>
                <a:spcPct val="80000"/>
              </a:lnSpc>
            </a:pPr>
            <a:r>
              <a:rPr lang="en-US" sz="2000" dirty="0">
                <a:latin typeface="+mj-lt"/>
                <a:ea typeface="Britannic Bold" pitchFamily="-108" charset="0"/>
                <a:cs typeface="Britannic Bold" pitchFamily="-108" charset="0"/>
              </a:rPr>
              <a:t>Mental Health, Business</a:t>
            </a:r>
          </a:p>
          <a:p>
            <a:pPr eaLnBrk="1" hangingPunct="1">
              <a:lnSpc>
                <a:spcPct val="80000"/>
              </a:lnSpc>
            </a:pPr>
            <a:r>
              <a:rPr lang="en-US" sz="2400" dirty="0">
                <a:latin typeface="+mj-lt"/>
                <a:ea typeface="Britannic Bold" pitchFamily="-108" charset="0"/>
                <a:cs typeface="Britannic Bold" pitchFamily="-108" charset="0"/>
              </a:rPr>
              <a:t>Student</a:t>
            </a:r>
          </a:p>
        </p:txBody>
      </p:sp>
      <p:pic>
        <p:nvPicPr>
          <p:cNvPr id="176132" name="Picture 5" descr="PICT032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53200" y="0"/>
            <a:ext cx="2590800" cy="1943100"/>
          </a:xfrm>
          <a:prstGeom prst="rect">
            <a:avLst/>
          </a:prstGeom>
          <a:noFill/>
          <a:ln w="9525">
            <a:noFill/>
            <a:miter lim="800000"/>
            <a:headEnd/>
            <a:tailEnd/>
          </a:ln>
        </p:spPr>
      </p:pic>
      <p:pic>
        <p:nvPicPr>
          <p:cNvPr id="176133" name="Picture 6" descr="IMG_057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4800600"/>
            <a:ext cx="2743200" cy="2057400"/>
          </a:xfrm>
          <a:prstGeom prst="rect">
            <a:avLst/>
          </a:prstGeom>
          <a:noFill/>
          <a:ln w="9525">
            <a:noFill/>
            <a:miter lim="800000"/>
            <a:headEnd/>
            <a:tailEnd/>
          </a:ln>
        </p:spPr>
      </p:pic>
      <p:sp>
        <p:nvSpPr>
          <p:cNvPr id="6" name="Oval 4"/>
          <p:cNvSpPr>
            <a:spLocks noChangeArrowheads="1"/>
          </p:cNvSpPr>
          <p:nvPr/>
        </p:nvSpPr>
        <p:spPr bwMode="auto">
          <a:xfrm>
            <a:off x="6629400" y="4648200"/>
            <a:ext cx="2514600" cy="1295400"/>
          </a:xfrm>
          <a:prstGeom prst="ellipse">
            <a:avLst/>
          </a:prstGeom>
          <a:solidFill>
            <a:srgbClr val="FFFFFF"/>
          </a:solidFill>
          <a:ln w="9525">
            <a:solidFill>
              <a:schemeClr val="tx1"/>
            </a:solidFill>
            <a:round/>
            <a:headEnd/>
            <a:tailEnd/>
          </a:ln>
        </p:spPr>
        <p:txBody>
          <a:bodyPr anchor="ctr">
            <a:prstTxWarp prst="textNoShape">
              <a:avLst/>
            </a:prstTxWarp>
          </a:bodyPr>
          <a:lstStyle/>
          <a:p>
            <a:pPr algn="ctr">
              <a:lnSpc>
                <a:spcPct val="50000"/>
              </a:lnSpc>
              <a:spcBef>
                <a:spcPct val="50000"/>
              </a:spcBef>
            </a:pPr>
            <a:r>
              <a:rPr lang="en-US">
                <a:solidFill>
                  <a:srgbClr val="008000"/>
                </a:solidFill>
                <a:latin typeface="+mj-lt"/>
                <a:ea typeface="Arial" pitchFamily="-1" charset="0"/>
                <a:cs typeface="Arial" pitchFamily="-1" charset="0"/>
              </a:rPr>
              <a:t>Start with a</a:t>
            </a:r>
          </a:p>
          <a:p>
            <a:pPr algn="ctr">
              <a:lnSpc>
                <a:spcPct val="50000"/>
              </a:lnSpc>
              <a:spcBef>
                <a:spcPct val="50000"/>
              </a:spcBef>
            </a:pPr>
            <a:r>
              <a:rPr lang="en-US">
                <a:solidFill>
                  <a:srgbClr val="008000"/>
                </a:solidFill>
                <a:latin typeface="+mj-lt"/>
                <a:ea typeface="Arial" pitchFamily="-1" charset="0"/>
                <a:cs typeface="Arial" pitchFamily="-1" charset="0"/>
              </a:rPr>
              <a:t> team that </a:t>
            </a:r>
          </a:p>
          <a:p>
            <a:pPr algn="ctr">
              <a:lnSpc>
                <a:spcPct val="50000"/>
              </a:lnSpc>
              <a:spcBef>
                <a:spcPct val="50000"/>
              </a:spcBef>
            </a:pPr>
            <a:r>
              <a:rPr lang="en-US">
                <a:solidFill>
                  <a:srgbClr val="008000"/>
                </a:solidFill>
                <a:latin typeface="+mj-lt"/>
                <a:ea typeface="Arial" pitchFamily="-1" charset="0"/>
                <a:cs typeface="Arial" pitchFamily="-1" charset="0"/>
              </a:rPr>
              <a:t> “works.”</a:t>
            </a:r>
          </a:p>
        </p:txBody>
      </p:sp>
      <p:pic>
        <p:nvPicPr>
          <p:cNvPr id="7" name="Picture 6"/>
          <p:cNvPicPr>
            <a:picLocks noChangeAspect="1"/>
          </p:cNvPicPr>
          <p:nvPr/>
        </p:nvPicPr>
        <p:blipFill>
          <a:blip r:embed="rId4"/>
          <a:stretch>
            <a:fillRect/>
          </a:stretch>
        </p:blipFill>
        <p:spPr>
          <a:xfrm>
            <a:off x="0" y="1219200"/>
            <a:ext cx="914400" cy="914400"/>
          </a:xfrm>
          <a:prstGeom prst="rect">
            <a:avLst/>
          </a:prstGeom>
        </p:spPr>
      </p:pic>
    </p:spTree>
    <p:extLst>
      <p:ext uri="{BB962C8B-B14F-4D97-AF65-F5344CB8AC3E}">
        <p14:creationId xmlns:p14="http://schemas.microsoft.com/office/powerpoint/2010/main" val="37393209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leadership team</a:t>
            </a:r>
            <a:endParaRPr lang="en-US" sz="2200" dirty="0">
              <a:solidFill>
                <a:srgbClr val="000000"/>
              </a:solidFill>
            </a:endParaRPr>
          </a:p>
          <a:p>
            <a:pPr marL="514350" indent="-514350" eaLnBrk="1" hangingPunct="1">
              <a:buFontTx/>
              <a:buAutoNum type="arabicPeriod"/>
            </a:pPr>
            <a:r>
              <a:rPr lang="en-US" sz="2200" dirty="0">
                <a:solidFill>
                  <a:srgbClr val="000000"/>
                </a:solidFill>
              </a:rPr>
              <a:t>Develop brief statement of behavioral purpose</a:t>
            </a:r>
          </a:p>
          <a:p>
            <a:pPr marL="514350" indent="-514350" eaLnBrk="1" hangingPunct="1">
              <a:buFontTx/>
              <a:buAutoNum type="arabicPeriod"/>
            </a:pPr>
            <a:r>
              <a:rPr lang="en-US" sz="2200" dirty="0">
                <a:solidFill>
                  <a:srgbClr val="000000"/>
                </a:solidFill>
              </a:rPr>
              <a:t>Identify positive SW behavioral expectations</a:t>
            </a:r>
          </a:p>
          <a:p>
            <a:pPr marL="514350" indent="-514350" eaLnBrk="1" hangingPunct="1">
              <a:buFontTx/>
              <a:buAutoNum type="arabicPeriod"/>
            </a:pPr>
            <a:r>
              <a:rPr lang="en-US" sz="2200" dirty="0">
                <a:solidFill>
                  <a:srgbClr val="000000"/>
                </a:solidFill>
              </a:rPr>
              <a:t>Develop procedures for teaching SW expectations</a:t>
            </a:r>
          </a:p>
          <a:p>
            <a:pPr marL="514350" indent="-514350" eaLnBrk="1" hangingPunct="1">
              <a:buFontTx/>
              <a:buAutoNum type="arabicPeriod"/>
            </a:pPr>
            <a:r>
              <a:rPr lang="en-US" sz="2200" dirty="0">
                <a:solidFill>
                  <a:srgbClr val="000000"/>
                </a:solidFill>
              </a:rPr>
              <a:t>Develop procedures for teaching class-wide expectations</a:t>
            </a:r>
          </a:p>
          <a:p>
            <a:pPr marL="514350" indent="-514350" eaLnBrk="1" hangingPunct="1">
              <a:buFontTx/>
              <a:buAutoNum type="arabicPeriod"/>
            </a:pPr>
            <a:r>
              <a:rPr lang="en-US" sz="2200" dirty="0">
                <a:solidFill>
                  <a:srgbClr val="000000"/>
                </a:solidFill>
              </a:rPr>
              <a:t>Develop continuum for strengthening appropriate behavior</a:t>
            </a:r>
          </a:p>
          <a:p>
            <a:pPr marL="514350" indent="-514350" eaLnBrk="1" hangingPunct="1">
              <a:buFontTx/>
              <a:buAutoNum type="arabicPeriod"/>
            </a:pPr>
            <a:r>
              <a:rPr lang="en-US" sz="2200" dirty="0">
                <a:solidFill>
                  <a:srgbClr val="000000"/>
                </a:solidFill>
              </a:rPr>
              <a:t>Develop continuum for discouraging violations of expectations</a:t>
            </a:r>
          </a:p>
          <a:p>
            <a:pPr marL="514350" indent="-514350" eaLnBrk="1" hangingPunct="1">
              <a:buFontTx/>
              <a:buAutoNum type="arabicPeriod"/>
            </a:pPr>
            <a:r>
              <a:rPr lang="en-US" sz="2200" dirty="0">
                <a:solidFill>
                  <a:srgbClr val="000000"/>
                </a:solidFill>
              </a:rPr>
              <a:t>Develop data-based procedures for </a:t>
            </a:r>
            <a:r>
              <a:rPr lang="en-US" sz="2200" dirty="0" smtClean="0">
                <a:solidFill>
                  <a:srgbClr val="000000"/>
                </a:solidFill>
              </a:rPr>
              <a:t>monitoring</a:t>
            </a:r>
          </a:p>
          <a:p>
            <a:pPr marL="514350" indent="-514350" eaLnBrk="1" hangingPunct="1">
              <a:buFontTx/>
              <a:buAutoNum type="arabicPeriod"/>
            </a:pPr>
            <a:r>
              <a:rPr lang="en-US" sz="2200" dirty="0" smtClean="0">
                <a:solidFill>
                  <a:srgbClr val="000000"/>
                </a:solidFill>
              </a:rPr>
              <a:t>Develop systems to support staff</a:t>
            </a:r>
          </a:p>
          <a:p>
            <a:pPr marL="514350" indent="-514350" eaLnBrk="1" hangingPunct="1">
              <a:buFontTx/>
              <a:buAutoNum type="arabicPeriod"/>
            </a:pPr>
            <a:r>
              <a:rPr lang="en-US" sz="2200" dirty="0" smtClean="0">
                <a:solidFill>
                  <a:srgbClr val="000000"/>
                </a:solidFill>
              </a:rPr>
              <a:t>Build routines to ensure on-going implementation</a:t>
            </a:r>
            <a:endParaRPr lang="en-US" sz="2200" dirty="0">
              <a:solidFill>
                <a:srgbClr val="000000"/>
              </a:solidFill>
            </a:endParaRPr>
          </a:p>
          <a:p>
            <a:pPr marL="514350" indent="-514350" eaLnBrk="1" hangingPunct="1">
              <a:buFontTx/>
              <a:buAutoNum type="arabicPeriod"/>
            </a:pPr>
            <a:endParaRPr lang="en-US" sz="2200" dirty="0">
              <a:solidFill>
                <a:srgbClr val="000000"/>
              </a:solidFill>
            </a:endParaRPr>
          </a:p>
        </p:txBody>
      </p:sp>
      <p:sp>
        <p:nvSpPr>
          <p:cNvPr id="2" name="Rectangle 1"/>
          <p:cNvSpPr/>
          <p:nvPr/>
        </p:nvSpPr>
        <p:spPr>
          <a:xfrm>
            <a:off x="457200" y="1981200"/>
            <a:ext cx="7620000" cy="487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a:t>
              </a:r>
              <a:endParaRPr lang="en-US" sz="2000" b="1" dirty="0">
                <a:solidFill>
                  <a:srgbClr val="000000"/>
                </a:solidFill>
                <a:latin typeface="+mj-lt"/>
              </a:endParaRPr>
            </a:p>
          </p:txBody>
        </p:sp>
      </p:grpSp>
      <p:grpSp>
        <p:nvGrpSpPr>
          <p:cNvPr id="16" name="Group 15"/>
          <p:cNvGrpSpPr/>
          <p:nvPr/>
        </p:nvGrpSpPr>
        <p:grpSpPr>
          <a:xfrm>
            <a:off x="7695889" y="480060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grpSp>
      <p:sp>
        <p:nvSpPr>
          <p:cNvPr id="3" name="Rounded Rectangular Callout 2"/>
          <p:cNvSpPr/>
          <p:nvPr/>
        </p:nvSpPr>
        <p:spPr>
          <a:xfrm>
            <a:off x="1295400" y="2438400"/>
            <a:ext cx="6172200" cy="2362200"/>
          </a:xfrm>
          <a:prstGeom prst="wedgeRoundRectCallout">
            <a:avLst>
              <a:gd name="adj1" fmla="val -19833"/>
              <a:gd name="adj2" fmla="val -67034"/>
              <a:gd name="adj3" fmla="val 16667"/>
            </a:avLst>
          </a:prstGeom>
          <a:solidFill>
            <a:srgbClr val="FFFF0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solidFill>
                  <a:srgbClr val="008000"/>
                </a:solidFill>
                <a:latin typeface="+mj-lt"/>
              </a:rPr>
              <a:t>What if the same people are on every team?</a:t>
            </a:r>
          </a:p>
          <a:p>
            <a:pPr algn="ctr"/>
            <a:endParaRPr lang="en-US" sz="4000" b="1" i="1" dirty="0" smtClean="0">
              <a:solidFill>
                <a:srgbClr val="008000"/>
              </a:solidFill>
              <a:latin typeface="+mj-lt"/>
            </a:endParaRPr>
          </a:p>
          <a:p>
            <a:pPr algn="ctr"/>
            <a:r>
              <a:rPr lang="en-US" sz="4000" b="1" i="1" dirty="0" smtClean="0">
                <a:solidFill>
                  <a:srgbClr val="008000"/>
                </a:solidFill>
                <a:latin typeface="+mj-lt"/>
              </a:rPr>
              <a:t>Working Smarter</a:t>
            </a:r>
            <a:endParaRPr lang="en-US" sz="4000" b="1" i="1" dirty="0">
              <a:solidFill>
                <a:srgbClr val="008000"/>
              </a:solidFill>
              <a:latin typeface="+mj-lt"/>
            </a:endParaRPr>
          </a:p>
        </p:txBody>
      </p:sp>
      <p:pic>
        <p:nvPicPr>
          <p:cNvPr id="12" name="Picture 11"/>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30955664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ppt_y</p:attrName>
                                        </p:attrNameLst>
                                      </p:cBhvr>
                                      <p:tavLst>
                                        <p:tav tm="0">
                                          <p:val>
                                            <p:strVal val="#ppt_y-#ppt_h*1.125000"/>
                                          </p:val>
                                        </p:tav>
                                        <p:tav tm="100000">
                                          <p:val>
                                            <p:strVal val="#ppt_y"/>
                                          </p:val>
                                        </p:tav>
                                      </p:tavLst>
                                    </p:anim>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grpSp>
        <p:nvGrpSpPr>
          <p:cNvPr id="7" name="Group 17"/>
          <p:cNvGrpSpPr/>
          <p:nvPr/>
        </p:nvGrpSpPr>
        <p:grpSpPr>
          <a:xfrm>
            <a:off x="-152400" y="5257799"/>
            <a:ext cx="1588180" cy="1676401"/>
            <a:chOff x="-140380" y="5333999"/>
            <a:chExt cx="1588180" cy="1676401"/>
          </a:xfrm>
        </p:grpSpPr>
        <p:pic>
          <p:nvPicPr>
            <p:cNvPr id="8"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9"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j-lt"/>
                </a:rPr>
                <a:t>II.B.1</a:t>
              </a:r>
              <a:endParaRPr lang="en-US" sz="2000" b="1" dirty="0">
                <a:solidFill>
                  <a:srgbClr val="000000"/>
                </a:solidFill>
                <a:latin typeface="+mj-lt"/>
              </a:endParaRPr>
            </a:p>
          </p:txBody>
        </p:sp>
      </p:grpSp>
      <p:sp>
        <p:nvSpPr>
          <p:cNvPr id="86018" name="Rectangle 2"/>
          <p:cNvSpPr>
            <a:spLocks noGrp="1" noChangeArrowheads="1"/>
          </p:cNvSpPr>
          <p:nvPr>
            <p:ph type="title"/>
          </p:nvPr>
        </p:nvSpPr>
        <p:spPr>
          <a:solidFill>
            <a:srgbClr val="008000">
              <a:alpha val="50195"/>
            </a:srgbClr>
          </a:solidFill>
        </p:spPr>
        <p:txBody>
          <a:bodyPr/>
          <a:lstStyle/>
          <a:p>
            <a:r>
              <a:rPr lang="en-US">
                <a:ea typeface="ＭＳ Ｐゴシック" pitchFamily="-108" charset="-128"/>
                <a:cs typeface="ＭＳ Ｐゴシック" pitchFamily="-108" charset="-128"/>
              </a:rPr>
              <a:t>Response: </a:t>
            </a:r>
            <a:r>
              <a:rPr lang="en-US" i="1">
                <a:solidFill>
                  <a:srgbClr val="CC3300"/>
                </a:solidFill>
                <a:ea typeface="ＭＳ Ｐゴシック" pitchFamily="-108" charset="-128"/>
                <a:cs typeface="ＭＳ Ｐゴシック" pitchFamily="-108" charset="-128"/>
              </a:rPr>
              <a:t>Work Smarter</a:t>
            </a:r>
            <a:endParaRPr lang="en-US">
              <a:solidFill>
                <a:srgbClr val="CC3300"/>
              </a:solidFill>
              <a:ea typeface="ＭＳ Ｐゴシック" pitchFamily="-108" charset="-128"/>
              <a:cs typeface="ＭＳ Ｐゴシック" pitchFamily="-108" charset="-128"/>
            </a:endParaRPr>
          </a:p>
        </p:txBody>
      </p:sp>
      <p:sp>
        <p:nvSpPr>
          <p:cNvPr id="491523" name="Rectangle 3"/>
          <p:cNvSpPr>
            <a:spLocks noGrp="1" noChangeArrowheads="1"/>
          </p:cNvSpPr>
          <p:nvPr>
            <p:ph type="body" idx="1"/>
          </p:nvPr>
        </p:nvSpPr>
        <p:spPr>
          <a:solidFill>
            <a:srgbClr val="FFFF00">
              <a:alpha val="50195"/>
            </a:srgbClr>
          </a:solidFill>
        </p:spPr>
        <p:txBody>
          <a:bodyPr/>
          <a:lstStyle/>
          <a:p>
            <a:pPr>
              <a:lnSpc>
                <a:spcPct val="140000"/>
              </a:lnSpc>
            </a:pPr>
            <a:r>
              <a:rPr lang="en-US" sz="3600" i="1" dirty="0">
                <a:ea typeface="ＭＳ Ｐゴシック" pitchFamily="-108" charset="-128"/>
                <a:cs typeface="ＭＳ Ｐゴシック" pitchFamily="-108" charset="-128"/>
              </a:rPr>
              <a:t>Do less…better</a:t>
            </a:r>
          </a:p>
          <a:p>
            <a:pPr>
              <a:lnSpc>
                <a:spcPct val="140000"/>
              </a:lnSpc>
            </a:pPr>
            <a:r>
              <a:rPr lang="en-US" sz="3600" i="1" dirty="0">
                <a:ea typeface="ＭＳ Ｐゴシック" pitchFamily="-108" charset="-128"/>
                <a:cs typeface="ＭＳ Ｐゴシック" pitchFamily="-108" charset="-128"/>
              </a:rPr>
              <a:t>Do it once</a:t>
            </a:r>
          </a:p>
          <a:p>
            <a:pPr>
              <a:lnSpc>
                <a:spcPct val="140000"/>
              </a:lnSpc>
            </a:pPr>
            <a:r>
              <a:rPr lang="en-US" sz="3600" i="1" dirty="0">
                <a:ea typeface="ＭＳ Ｐゴシック" pitchFamily="-108" charset="-128"/>
                <a:cs typeface="ＭＳ Ｐゴシック" pitchFamily="-108" charset="-128"/>
              </a:rPr>
              <a:t>Invest in clear outcomes</a:t>
            </a:r>
          </a:p>
          <a:p>
            <a:pPr>
              <a:lnSpc>
                <a:spcPct val="140000"/>
              </a:lnSpc>
            </a:pPr>
            <a:r>
              <a:rPr lang="en-US" sz="3600" i="1" dirty="0">
                <a:ea typeface="ＭＳ Ｐゴシック" pitchFamily="-108" charset="-128"/>
                <a:cs typeface="ＭＳ Ｐゴシック" pitchFamily="-108" charset="-128"/>
              </a:rPr>
              <a:t>Invest in a sure thing</a:t>
            </a:r>
          </a:p>
          <a:p>
            <a:pPr>
              <a:lnSpc>
                <a:spcPct val="140000"/>
              </a:lnSpc>
            </a:pPr>
            <a:r>
              <a:rPr lang="en-US" sz="3600" i="1" dirty="0">
                <a:ea typeface="ＭＳ Ｐゴシック" pitchFamily="-108" charset="-128"/>
                <a:cs typeface="ＭＳ Ｐゴシック" pitchFamily="-108" charset="-128"/>
              </a:rPr>
              <a:t>Be strategic about problem solving</a:t>
            </a:r>
          </a:p>
        </p:txBody>
      </p:sp>
      <p:pic>
        <p:nvPicPr>
          <p:cNvPr id="10" name="Picture 9"/>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3434219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5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23"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leadership team</a:t>
            </a:r>
            <a:endParaRPr lang="en-US" sz="2200" dirty="0">
              <a:solidFill>
                <a:srgbClr val="000000"/>
              </a:solidFill>
            </a:endParaRPr>
          </a:p>
          <a:p>
            <a:pPr marL="514350" indent="-514350" eaLnBrk="1" hangingPunct="1">
              <a:buFontTx/>
              <a:buAutoNum type="arabicPeriod"/>
            </a:pPr>
            <a:r>
              <a:rPr lang="en-US" sz="2200" dirty="0">
                <a:solidFill>
                  <a:srgbClr val="000000"/>
                </a:solidFill>
              </a:rPr>
              <a:t>Develop brief statement of behavioral purpose</a:t>
            </a:r>
          </a:p>
          <a:p>
            <a:pPr marL="514350" indent="-514350" eaLnBrk="1" hangingPunct="1">
              <a:buFontTx/>
              <a:buAutoNum type="arabicPeriod"/>
            </a:pPr>
            <a:r>
              <a:rPr lang="en-US" sz="2200" dirty="0">
                <a:solidFill>
                  <a:srgbClr val="000000"/>
                </a:solidFill>
              </a:rPr>
              <a:t>Identify positive SW behavioral expectations</a:t>
            </a:r>
          </a:p>
          <a:p>
            <a:pPr marL="514350" indent="-514350" eaLnBrk="1" hangingPunct="1">
              <a:buFontTx/>
              <a:buAutoNum type="arabicPeriod"/>
            </a:pPr>
            <a:r>
              <a:rPr lang="en-US" sz="2200" dirty="0">
                <a:solidFill>
                  <a:srgbClr val="000000"/>
                </a:solidFill>
              </a:rPr>
              <a:t>Develop procedures for teaching SW expectations</a:t>
            </a:r>
          </a:p>
          <a:p>
            <a:pPr marL="514350" indent="-514350" eaLnBrk="1" hangingPunct="1">
              <a:buFontTx/>
              <a:buAutoNum type="arabicPeriod"/>
            </a:pPr>
            <a:r>
              <a:rPr lang="en-US" sz="2200" dirty="0">
                <a:solidFill>
                  <a:srgbClr val="000000"/>
                </a:solidFill>
              </a:rPr>
              <a:t>Develop procedures for teaching class-wide expectations</a:t>
            </a:r>
          </a:p>
          <a:p>
            <a:pPr marL="514350" indent="-514350" eaLnBrk="1" hangingPunct="1">
              <a:buFontTx/>
              <a:buAutoNum type="arabicPeriod"/>
            </a:pPr>
            <a:r>
              <a:rPr lang="en-US" sz="2200" dirty="0">
                <a:solidFill>
                  <a:srgbClr val="000000"/>
                </a:solidFill>
              </a:rPr>
              <a:t>Develop continuum for strengthening appropriate behavior</a:t>
            </a:r>
          </a:p>
          <a:p>
            <a:pPr marL="514350" indent="-514350" eaLnBrk="1" hangingPunct="1">
              <a:buFontTx/>
              <a:buAutoNum type="arabicPeriod"/>
            </a:pPr>
            <a:r>
              <a:rPr lang="en-US" sz="2200" dirty="0">
                <a:solidFill>
                  <a:srgbClr val="000000"/>
                </a:solidFill>
              </a:rPr>
              <a:t>Develop continuum for discouraging violations of expectations</a:t>
            </a:r>
          </a:p>
          <a:p>
            <a:pPr marL="514350" indent="-514350" eaLnBrk="1" hangingPunct="1">
              <a:buFontTx/>
              <a:buAutoNum type="arabicPeriod"/>
            </a:pPr>
            <a:r>
              <a:rPr lang="en-US" sz="2200" dirty="0">
                <a:solidFill>
                  <a:srgbClr val="000000"/>
                </a:solidFill>
              </a:rPr>
              <a:t>Develop data-based procedures for </a:t>
            </a:r>
            <a:r>
              <a:rPr lang="en-US" sz="2200" dirty="0" smtClean="0">
                <a:solidFill>
                  <a:srgbClr val="000000"/>
                </a:solidFill>
              </a:rPr>
              <a:t>monitoring</a:t>
            </a:r>
          </a:p>
          <a:p>
            <a:pPr marL="514350" indent="-514350" eaLnBrk="1" hangingPunct="1">
              <a:buFontTx/>
              <a:buAutoNum type="arabicPeriod"/>
            </a:pPr>
            <a:r>
              <a:rPr lang="en-US" sz="2200" dirty="0" smtClean="0">
                <a:solidFill>
                  <a:srgbClr val="000000"/>
                </a:solidFill>
              </a:rPr>
              <a:t>Develop systems to support staff</a:t>
            </a:r>
          </a:p>
          <a:p>
            <a:pPr marL="514350" indent="-514350" eaLnBrk="1" hangingPunct="1">
              <a:buFontTx/>
              <a:buAutoNum type="arabicPeriod"/>
            </a:pPr>
            <a:r>
              <a:rPr lang="en-US" sz="2200" dirty="0" smtClean="0">
                <a:solidFill>
                  <a:srgbClr val="000000"/>
                </a:solidFill>
              </a:rPr>
              <a:t>Build routines to ensure on-going implementation</a:t>
            </a:r>
            <a:endParaRPr lang="en-US" sz="2200" dirty="0">
              <a:solidFill>
                <a:srgbClr val="000000"/>
              </a:solidFill>
            </a:endParaRPr>
          </a:p>
          <a:p>
            <a:pPr marL="514350" indent="-514350" eaLnBrk="1" hangingPunct="1">
              <a:buFontTx/>
              <a:buAutoNum type="arabicPeriod"/>
            </a:pPr>
            <a:endParaRPr lang="en-US" sz="2200" dirty="0">
              <a:solidFill>
                <a:srgbClr val="000000"/>
              </a:solidFill>
            </a:endParaRPr>
          </a:p>
        </p:txBody>
      </p:sp>
      <p:sp>
        <p:nvSpPr>
          <p:cNvPr id="2" name="Rectangle 1"/>
          <p:cNvSpPr/>
          <p:nvPr/>
        </p:nvSpPr>
        <p:spPr>
          <a:xfrm>
            <a:off x="457200" y="2514600"/>
            <a:ext cx="7620000" cy="434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II.B.ii</a:t>
              </a:r>
              <a:endParaRPr lang="en-US" sz="2000" b="1" dirty="0">
                <a:solidFill>
                  <a:srgbClr val="000000"/>
                </a:solidFill>
                <a:latin typeface="+mj-lt"/>
              </a:endParaRPr>
            </a:p>
          </p:txBody>
        </p:sp>
      </p:grpSp>
      <p:sp>
        <p:nvSpPr>
          <p:cNvPr id="12" name="Rectangle 11"/>
          <p:cNvSpPr/>
          <p:nvPr/>
        </p:nvSpPr>
        <p:spPr>
          <a:xfrm>
            <a:off x="457200" y="1600200"/>
            <a:ext cx="7620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
        <p:nvSpPr>
          <p:cNvPr id="21" name="Rounded Rectangular Callout 20"/>
          <p:cNvSpPr/>
          <p:nvPr/>
        </p:nvSpPr>
        <p:spPr>
          <a:xfrm>
            <a:off x="2514600" y="2971800"/>
            <a:ext cx="3733800" cy="2133600"/>
          </a:xfrm>
          <a:prstGeom prst="wedgeRoundRectCallout">
            <a:avLst>
              <a:gd name="adj1" fmla="val -19833"/>
              <a:gd name="adj2" fmla="val -67034"/>
              <a:gd name="adj3" fmla="val 16667"/>
            </a:avLst>
          </a:prstGeom>
          <a:solidFill>
            <a:srgbClr val="FFFF0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solidFill>
                  <a:srgbClr val="008000"/>
                </a:solidFill>
                <a:latin typeface="+mj-lt"/>
              </a:rPr>
              <a:t>What are we “about”?</a:t>
            </a:r>
            <a:endParaRPr lang="en-US" sz="4000" b="1" dirty="0">
              <a:solidFill>
                <a:srgbClr val="008000"/>
              </a:solidFill>
              <a:latin typeface="+mj-lt"/>
            </a:endParaRPr>
          </a:p>
        </p:txBody>
      </p:sp>
      <p:pic>
        <p:nvPicPr>
          <p:cNvPr id="16" name="Picture 15"/>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4180712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ppt_y</p:attrName>
                                        </p:attrNameLst>
                                      </p:cBhvr>
                                      <p:tavLst>
                                        <p:tav tm="0">
                                          <p:val>
                                            <p:strVal val="#ppt_y-#ppt_h*1.125000"/>
                                          </p:val>
                                        </p:tav>
                                        <p:tav tm="100000">
                                          <p:val>
                                            <p:strVal val="#ppt_y"/>
                                          </p:val>
                                        </p:tav>
                                      </p:tavLst>
                                    </p:anim>
                                    <p:animEffect transition="in" filter="wipe(dow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21"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bg>
      <p:bgPr>
        <a:solidFill>
          <a:srgbClr val="008000">
            <a:alpha val="20000"/>
          </a:srgbClr>
        </a:solidFill>
        <a:effectLst/>
      </p:bgPr>
    </p:bg>
    <p:spTree>
      <p:nvGrpSpPr>
        <p:cNvPr id="1" name=""/>
        <p:cNvGrpSpPr/>
        <p:nvPr/>
      </p:nvGrpSpPr>
      <p:grpSpPr>
        <a:xfrm>
          <a:off x="0" y="0"/>
          <a:ext cx="0" cy="0"/>
          <a:chOff x="0" y="0"/>
          <a:chExt cx="0" cy="0"/>
        </a:xfrm>
      </p:grpSpPr>
      <p:sp>
        <p:nvSpPr>
          <p:cNvPr id="182274" name="Title 3"/>
          <p:cNvSpPr>
            <a:spLocks noGrp="1"/>
          </p:cNvSpPr>
          <p:nvPr>
            <p:ph type="title"/>
          </p:nvPr>
        </p:nvSpPr>
        <p:spPr>
          <a:xfrm>
            <a:off x="457200" y="228600"/>
            <a:ext cx="8153400" cy="1143000"/>
          </a:xfrm>
          <a:solidFill>
            <a:srgbClr val="FFFFFF"/>
          </a:solidFill>
        </p:spPr>
        <p:txBody>
          <a:bodyPr/>
          <a:lstStyle/>
          <a:p>
            <a:pPr eaLnBrk="1" hangingPunct="1"/>
            <a:r>
              <a:rPr lang="en-US" dirty="0" smtClean="0">
                <a:solidFill>
                  <a:srgbClr val="008000"/>
                </a:solidFill>
                <a:ea typeface="Britannic Bold" pitchFamily="-108" charset="0"/>
                <a:cs typeface="Britannic Bold" pitchFamily="-108" charset="0"/>
              </a:rPr>
              <a:t>Examples of Purpose Statements</a:t>
            </a:r>
          </a:p>
        </p:txBody>
      </p:sp>
      <p:sp>
        <p:nvSpPr>
          <p:cNvPr id="182275" name="Content Placeholder 4"/>
          <p:cNvSpPr>
            <a:spLocks noGrp="1"/>
          </p:cNvSpPr>
          <p:nvPr>
            <p:ph sz="half" idx="1"/>
          </p:nvPr>
        </p:nvSpPr>
        <p:spPr>
          <a:xfrm>
            <a:off x="457200" y="1600200"/>
            <a:ext cx="3810000" cy="4495800"/>
          </a:xfrm>
          <a:solidFill>
            <a:srgbClr val="FFFFFF"/>
          </a:solidFill>
          <a:ln>
            <a:solidFill>
              <a:srgbClr val="FFFFFF"/>
            </a:solidFill>
          </a:ln>
        </p:spPr>
        <p:txBody>
          <a:bodyPr/>
          <a:lstStyle/>
          <a:p>
            <a:pPr algn="ctr" eaLnBrk="1" hangingPunct="1">
              <a:buFontTx/>
              <a:buNone/>
            </a:pPr>
            <a:endParaRPr lang="en-US" dirty="0" smtClean="0">
              <a:solidFill>
                <a:srgbClr val="008000"/>
              </a:solidFill>
              <a:latin typeface="+mj-lt"/>
              <a:ea typeface="Britannic Bold" pitchFamily="-108" charset="0"/>
              <a:cs typeface="Britannic Bold" pitchFamily="-108" charset="0"/>
            </a:endParaRPr>
          </a:p>
          <a:p>
            <a:pPr eaLnBrk="1" hangingPunct="1">
              <a:buFontTx/>
              <a:buNone/>
            </a:pPr>
            <a:r>
              <a:rPr lang="en-US" sz="3200" i="1" dirty="0" smtClean="0">
                <a:solidFill>
                  <a:srgbClr val="008000"/>
                </a:solidFill>
                <a:latin typeface="+mj-lt"/>
                <a:ea typeface="Britannic Bold" pitchFamily="-108" charset="0"/>
                <a:cs typeface="Britannic Bold" pitchFamily="-108" charset="0"/>
              </a:rPr>
              <a:t>	G. </a:t>
            </a:r>
            <a:r>
              <a:rPr lang="en-US" sz="3200" i="1" dirty="0" err="1" smtClean="0">
                <a:solidFill>
                  <a:srgbClr val="008000"/>
                </a:solidFill>
                <a:latin typeface="+mj-lt"/>
                <a:ea typeface="Britannic Bold" pitchFamily="-108" charset="0"/>
                <a:cs typeface="Britannic Bold" pitchFamily="-108" charset="0"/>
              </a:rPr>
              <a:t>Ikuma</a:t>
            </a:r>
            <a:r>
              <a:rPr lang="en-US" sz="3200" i="1" dirty="0" smtClean="0">
                <a:solidFill>
                  <a:srgbClr val="008000"/>
                </a:solidFill>
                <a:latin typeface="+mj-lt"/>
                <a:ea typeface="Britannic Bold" pitchFamily="-108" charset="0"/>
                <a:cs typeface="Britannic Bold" pitchFamily="-108" charset="0"/>
              </a:rPr>
              <a:t> School is a community of learners and teachers. We are here to learn, grow, and become good citizens.</a:t>
            </a:r>
          </a:p>
        </p:txBody>
      </p:sp>
      <p:sp>
        <p:nvSpPr>
          <p:cNvPr id="182276" name="Content Placeholder 5"/>
          <p:cNvSpPr>
            <a:spLocks noGrp="1"/>
          </p:cNvSpPr>
          <p:nvPr>
            <p:ph sz="half" idx="2"/>
          </p:nvPr>
        </p:nvSpPr>
        <p:spPr>
          <a:xfrm>
            <a:off x="4800600" y="1600200"/>
            <a:ext cx="3810000" cy="4495800"/>
          </a:xfrm>
          <a:solidFill>
            <a:srgbClr val="FFFFFF"/>
          </a:solidFill>
          <a:ln>
            <a:solidFill>
              <a:srgbClr val="FFFFFF"/>
            </a:solidFill>
          </a:ln>
        </p:spPr>
        <p:txBody>
          <a:bodyPr/>
          <a:lstStyle/>
          <a:p>
            <a:pPr algn="ctr" eaLnBrk="1" hangingPunct="1">
              <a:buFontTx/>
              <a:buNone/>
            </a:pPr>
            <a:endParaRPr lang="en-US" dirty="0" smtClean="0">
              <a:solidFill>
                <a:srgbClr val="008000"/>
              </a:solidFill>
              <a:latin typeface="+mj-lt"/>
              <a:ea typeface="Britannic Bold" pitchFamily="-108" charset="0"/>
              <a:cs typeface="Britannic Bold" pitchFamily="-108" charset="0"/>
            </a:endParaRPr>
          </a:p>
          <a:p>
            <a:pPr eaLnBrk="1" hangingPunct="1">
              <a:buFontTx/>
              <a:buNone/>
            </a:pPr>
            <a:r>
              <a:rPr lang="en-US" i="1" dirty="0" smtClean="0">
                <a:solidFill>
                  <a:srgbClr val="008000"/>
                </a:solidFill>
                <a:latin typeface="+mj-lt"/>
                <a:ea typeface="Britannic Bold" pitchFamily="-108" charset="0"/>
                <a:cs typeface="Britannic Bold" pitchFamily="-108" charset="0"/>
              </a:rPr>
              <a:t>	At </a:t>
            </a:r>
            <a:r>
              <a:rPr lang="en-US" i="1" dirty="0" err="1" smtClean="0">
                <a:solidFill>
                  <a:srgbClr val="008000"/>
                </a:solidFill>
                <a:latin typeface="+mj-lt"/>
                <a:ea typeface="Britannic Bold" pitchFamily="-108" charset="0"/>
                <a:cs typeface="Britannic Bold" pitchFamily="-108" charset="0"/>
              </a:rPr>
              <a:t>Abrigato</a:t>
            </a:r>
            <a:r>
              <a:rPr lang="en-US" i="1" dirty="0" smtClean="0">
                <a:solidFill>
                  <a:srgbClr val="008000"/>
                </a:solidFill>
                <a:latin typeface="+mj-lt"/>
                <a:ea typeface="Britannic Bold" pitchFamily="-108" charset="0"/>
                <a:cs typeface="Britannic Bold" pitchFamily="-108" charset="0"/>
              </a:rPr>
              <a:t> School, we treat each other with respect, take responsibility for our learning, and strive for a safe and positive school for all!</a:t>
            </a:r>
          </a:p>
        </p:txBody>
      </p:sp>
      <p:pic>
        <p:nvPicPr>
          <p:cNvPr id="5" name="Picture 4"/>
          <p:cNvPicPr/>
          <p:nvPr/>
        </p:nvPicPr>
        <p:blipFill>
          <a:blip r:embed="rId3" cstate="print">
            <a:extLst>
              <a:ext uri="{28A0092B-C50C-407E-A947-70E740481C1C}">
                <a14:useLocalDpi xmlns:a14="http://schemas.microsoft.com/office/drawing/2010/main"/>
              </a:ext>
            </a:extLst>
          </a:blip>
          <a:srcRect/>
          <a:stretch>
            <a:fillRect/>
          </a:stretch>
        </p:blipFill>
        <p:spPr bwMode="auto">
          <a:xfrm>
            <a:off x="8060690" y="838200"/>
            <a:ext cx="1083310" cy="1083310"/>
          </a:xfrm>
          <a:prstGeom prst="rect">
            <a:avLst/>
          </a:prstGeom>
          <a:noFill/>
          <a:ln>
            <a:noFill/>
          </a:ln>
        </p:spPr>
      </p:pic>
      <p:pic>
        <p:nvPicPr>
          <p:cNvPr id="6" name="Picture 5"/>
          <p:cNvPicPr>
            <a:picLocks noChangeAspect="1"/>
          </p:cNvPicPr>
          <p:nvPr/>
        </p:nvPicPr>
        <p:blipFill>
          <a:blip r:embed="rId4"/>
          <a:stretch>
            <a:fillRect/>
          </a:stretch>
        </p:blipFill>
        <p:spPr>
          <a:xfrm>
            <a:off x="0" y="914400"/>
            <a:ext cx="914400" cy="914400"/>
          </a:xfrm>
          <a:prstGeom prst="rect">
            <a:avLst/>
          </a:prstGeom>
        </p:spPr>
      </p:pic>
    </p:spTree>
    <p:extLst>
      <p:ext uri="{BB962C8B-B14F-4D97-AF65-F5344CB8AC3E}">
        <p14:creationId xmlns:p14="http://schemas.microsoft.com/office/powerpoint/2010/main" val="404622064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38200" y="1524000"/>
            <a:ext cx="3792838" cy="2806700"/>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4724400" y="4008410"/>
            <a:ext cx="3765037" cy="2819400"/>
          </a:xfrm>
          <a:prstGeom prst="rect">
            <a:avLst/>
          </a:prstGeom>
          <a:ln>
            <a:solidFill>
              <a:srgbClr val="000000"/>
            </a:solidFill>
          </a:ln>
        </p:spPr>
      </p:pic>
      <p:sp>
        <p:nvSpPr>
          <p:cNvPr id="8"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dirty="0" smtClean="0">
                <a:solidFill>
                  <a:srgbClr val="008000"/>
                </a:solidFill>
                <a:latin typeface="+mj-lt"/>
              </a:rPr>
              <a:t> Legend</a:t>
            </a:r>
            <a:endParaRPr lang="en-US" sz="5400" b="1" dirty="0">
              <a:solidFill>
                <a:srgbClr val="008000"/>
              </a:solidFill>
              <a:latin typeface="+mj-lt"/>
            </a:endParaRPr>
          </a:p>
        </p:txBody>
      </p:sp>
      <p:pic>
        <p:nvPicPr>
          <p:cNvPr id="9" name="Picture 8"/>
          <p:cNvPicPr>
            <a:picLocks noChangeAspect="1"/>
          </p:cNvPicPr>
          <p:nvPr/>
        </p:nvPicPr>
        <p:blipFill>
          <a:blip r:embed="rId4"/>
          <a:stretch>
            <a:fillRect/>
          </a:stretch>
        </p:blipFill>
        <p:spPr>
          <a:xfrm>
            <a:off x="8077200" y="609600"/>
            <a:ext cx="1066800" cy="1066800"/>
          </a:xfrm>
          <a:prstGeom prst="rect">
            <a:avLst/>
          </a:prstGeom>
        </p:spPr>
      </p:pic>
      <p:sp>
        <p:nvSpPr>
          <p:cNvPr id="10" name="TextBox 9"/>
          <p:cNvSpPr txBox="1"/>
          <p:nvPr/>
        </p:nvSpPr>
        <p:spPr>
          <a:xfrm>
            <a:off x="1137045" y="4419600"/>
            <a:ext cx="3434955" cy="461665"/>
          </a:xfrm>
          <a:prstGeom prst="rect">
            <a:avLst/>
          </a:prstGeom>
          <a:noFill/>
        </p:spPr>
        <p:txBody>
          <a:bodyPr wrap="none" rtlCol="0">
            <a:spAutoFit/>
          </a:bodyPr>
          <a:lstStyle/>
          <a:p>
            <a:r>
              <a:rPr lang="en-US" dirty="0" smtClean="0"/>
              <a:t>Chapter Header (e.g., I)</a:t>
            </a:r>
            <a:endParaRPr lang="en-US" dirty="0"/>
          </a:p>
        </p:txBody>
      </p:sp>
      <p:sp>
        <p:nvSpPr>
          <p:cNvPr id="11" name="TextBox 10"/>
          <p:cNvSpPr txBox="1"/>
          <p:nvPr/>
        </p:nvSpPr>
        <p:spPr>
          <a:xfrm>
            <a:off x="5105400" y="3429000"/>
            <a:ext cx="2972989" cy="461665"/>
          </a:xfrm>
          <a:prstGeom prst="rect">
            <a:avLst/>
          </a:prstGeom>
          <a:noFill/>
        </p:spPr>
        <p:txBody>
          <a:bodyPr wrap="none" rtlCol="0">
            <a:spAutoFit/>
          </a:bodyPr>
          <a:lstStyle/>
          <a:p>
            <a:r>
              <a:rPr lang="en-US" dirty="0" smtClean="0"/>
              <a:t>Section Header (I.A)</a:t>
            </a:r>
            <a:endParaRPr lang="en-US" dirty="0"/>
          </a:p>
        </p:txBody>
      </p:sp>
    </p:spTree>
    <p:extLst>
      <p:ext uri="{BB962C8B-B14F-4D97-AF65-F5344CB8AC3E}">
        <p14:creationId xmlns:p14="http://schemas.microsoft.com/office/powerpoint/2010/main" val="9474569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000" dirty="0">
                <a:solidFill>
                  <a:srgbClr val="000000"/>
                </a:solidFill>
              </a:rPr>
              <a:t>Establish </a:t>
            </a:r>
            <a:r>
              <a:rPr lang="en-US" sz="2000" dirty="0" smtClean="0">
                <a:solidFill>
                  <a:srgbClr val="000000"/>
                </a:solidFill>
              </a:rPr>
              <a:t>an effective leadership team</a:t>
            </a:r>
            <a:endParaRPr lang="en-US" sz="2000" dirty="0">
              <a:solidFill>
                <a:srgbClr val="000000"/>
              </a:solidFill>
            </a:endParaRPr>
          </a:p>
          <a:p>
            <a:pPr marL="514350" indent="-514350" eaLnBrk="1" hangingPunct="1">
              <a:buFontTx/>
              <a:buAutoNum type="arabicPeriod"/>
            </a:pPr>
            <a:r>
              <a:rPr lang="en-US" sz="2000" dirty="0">
                <a:solidFill>
                  <a:srgbClr val="000000"/>
                </a:solidFill>
              </a:rPr>
              <a:t>Develop brief statement of behavioral purpose</a:t>
            </a:r>
          </a:p>
          <a:p>
            <a:pPr marL="514350" indent="-514350" eaLnBrk="1" hangingPunct="1">
              <a:buFontTx/>
              <a:buAutoNum type="arabicPeriod"/>
            </a:pPr>
            <a:r>
              <a:rPr lang="en-US" sz="2000" dirty="0">
                <a:solidFill>
                  <a:srgbClr val="000000"/>
                </a:solidFill>
              </a:rPr>
              <a:t>Identify positive SW behavioral expectations</a:t>
            </a:r>
          </a:p>
          <a:p>
            <a:pPr marL="514350" indent="-514350" eaLnBrk="1" hangingPunct="1">
              <a:buFontTx/>
              <a:buAutoNum type="arabicPeriod"/>
            </a:pPr>
            <a:r>
              <a:rPr lang="en-US" sz="2000" dirty="0">
                <a:solidFill>
                  <a:srgbClr val="000000"/>
                </a:solidFill>
              </a:rPr>
              <a:t>Develop procedures for teaching SW expectations</a:t>
            </a:r>
          </a:p>
          <a:p>
            <a:pPr marL="514350" indent="-514350" eaLnBrk="1" hangingPunct="1">
              <a:buFontTx/>
              <a:buAutoNum type="arabicPeriod"/>
            </a:pPr>
            <a:r>
              <a:rPr lang="en-US" sz="2000" dirty="0">
                <a:solidFill>
                  <a:srgbClr val="000000"/>
                </a:solidFill>
              </a:rPr>
              <a:t>Develop procedures for teaching class-wide expectations</a:t>
            </a:r>
          </a:p>
          <a:p>
            <a:pPr marL="514350" indent="-514350" eaLnBrk="1" hangingPunct="1">
              <a:buFontTx/>
              <a:buAutoNum type="arabicPeriod"/>
            </a:pPr>
            <a:r>
              <a:rPr lang="en-US" sz="2000" dirty="0">
                <a:solidFill>
                  <a:srgbClr val="000000"/>
                </a:solidFill>
              </a:rPr>
              <a:t>Develop continuum for strengthening appropriate behavior</a:t>
            </a:r>
          </a:p>
          <a:p>
            <a:pPr marL="514350" indent="-514350" eaLnBrk="1" hangingPunct="1">
              <a:buFontTx/>
              <a:buAutoNum type="arabicPeriod"/>
            </a:pPr>
            <a:r>
              <a:rPr lang="en-US" sz="2000" dirty="0">
                <a:solidFill>
                  <a:srgbClr val="000000"/>
                </a:solidFill>
              </a:rPr>
              <a:t>Develop continuum for discouraging violations of expectations</a:t>
            </a:r>
          </a:p>
          <a:p>
            <a:pPr marL="514350" indent="-514350" eaLnBrk="1" hangingPunct="1">
              <a:buFontTx/>
              <a:buAutoNum type="arabicPeriod"/>
            </a:pPr>
            <a:r>
              <a:rPr lang="en-US" sz="2000" dirty="0">
                <a:solidFill>
                  <a:srgbClr val="000000"/>
                </a:solidFill>
              </a:rPr>
              <a:t>Develop data-based procedures for </a:t>
            </a:r>
            <a:r>
              <a:rPr lang="en-US" sz="2000" dirty="0" smtClean="0">
                <a:solidFill>
                  <a:srgbClr val="000000"/>
                </a:solidFill>
              </a:rPr>
              <a:t>monitoring</a:t>
            </a:r>
          </a:p>
          <a:p>
            <a:pPr marL="514350" indent="-514350" eaLnBrk="1" hangingPunct="1">
              <a:buFontTx/>
              <a:buAutoNum type="arabicPeriod"/>
            </a:pPr>
            <a:r>
              <a:rPr lang="en-US" sz="2000" dirty="0" smtClean="0">
                <a:solidFill>
                  <a:srgbClr val="000000"/>
                </a:solidFill>
              </a:rPr>
              <a:t>Develop systems to support staff</a:t>
            </a:r>
          </a:p>
          <a:p>
            <a:pPr marL="514350" indent="-514350" eaLnBrk="1" hangingPunct="1">
              <a:buFontTx/>
              <a:buAutoNum type="arabicPeriod"/>
            </a:pPr>
            <a:r>
              <a:rPr lang="en-US" sz="2000" dirty="0" smtClean="0">
                <a:solidFill>
                  <a:srgbClr val="000000"/>
                </a:solidFill>
              </a:rPr>
              <a:t>Build routines to ensure on-going implementation</a:t>
            </a:r>
            <a:endParaRPr lang="en-US" sz="2000" dirty="0">
              <a:solidFill>
                <a:srgbClr val="000000"/>
              </a:solidFill>
            </a:endParaRPr>
          </a:p>
          <a:p>
            <a:pPr marL="514350" indent="-514350" eaLnBrk="1" hangingPunct="1">
              <a:buFontTx/>
              <a:buAutoNum type="arabicPeriod"/>
            </a:pPr>
            <a:endParaRPr lang="en-US" sz="2000" dirty="0">
              <a:solidFill>
                <a:srgbClr val="000000"/>
              </a:solidFill>
            </a:endParaRPr>
          </a:p>
        </p:txBody>
      </p:sp>
      <p:sp>
        <p:nvSpPr>
          <p:cNvPr id="2" name="Rectangle 1"/>
          <p:cNvSpPr/>
          <p:nvPr/>
        </p:nvSpPr>
        <p:spPr>
          <a:xfrm>
            <a:off x="457200" y="2895600"/>
            <a:ext cx="7620000" cy="396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II.B.iii</a:t>
              </a:r>
              <a:endParaRPr lang="en-US" sz="2000" b="1" dirty="0">
                <a:solidFill>
                  <a:srgbClr val="000000"/>
                </a:solidFill>
                <a:latin typeface="+mj-lt"/>
              </a:endParaRPr>
            </a:p>
          </p:txBody>
        </p:sp>
      </p:grpSp>
      <p:sp>
        <p:nvSpPr>
          <p:cNvPr id="12" name="Rectangle 11"/>
          <p:cNvSpPr/>
          <p:nvPr/>
        </p:nvSpPr>
        <p:spPr>
          <a:xfrm>
            <a:off x="457200" y="1600200"/>
            <a:ext cx="76200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
        <p:nvSpPr>
          <p:cNvPr id="16" name="Rounded Rectangular Callout 15"/>
          <p:cNvSpPr/>
          <p:nvPr/>
        </p:nvSpPr>
        <p:spPr>
          <a:xfrm>
            <a:off x="2514600" y="3276600"/>
            <a:ext cx="3733800" cy="2133600"/>
          </a:xfrm>
          <a:prstGeom prst="wedgeRoundRectCallout">
            <a:avLst>
              <a:gd name="adj1" fmla="val -19833"/>
              <a:gd name="adj2" fmla="val -67034"/>
              <a:gd name="adj3" fmla="val 16667"/>
            </a:avLst>
          </a:prstGeom>
          <a:solidFill>
            <a:srgbClr val="FFFF0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solidFill>
                  <a:srgbClr val="008000"/>
                </a:solidFill>
                <a:latin typeface="+mj-lt"/>
              </a:rPr>
              <a:t>What do we expect?</a:t>
            </a:r>
            <a:endParaRPr lang="en-US" sz="4000" b="1" dirty="0">
              <a:solidFill>
                <a:srgbClr val="008000"/>
              </a:solidFill>
              <a:latin typeface="+mj-lt"/>
            </a:endParaRPr>
          </a:p>
        </p:txBody>
      </p:sp>
      <p:pic>
        <p:nvPicPr>
          <p:cNvPr id="17" name="Picture 16"/>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863324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p:tgtEl>
                                          <p:spTgt spid="16"/>
                                        </p:tgtEl>
                                        <p:attrNameLst>
                                          <p:attrName>ppt_y</p:attrName>
                                        </p:attrNameLst>
                                      </p:cBhvr>
                                      <p:tavLst>
                                        <p:tav tm="0">
                                          <p:val>
                                            <p:strVal val="#ppt_y-#ppt_h*1.125000"/>
                                          </p:val>
                                        </p:tav>
                                        <p:tav tm="100000">
                                          <p:val>
                                            <p:strVal val="#ppt_y"/>
                                          </p:val>
                                        </p:tav>
                                      </p:tavLst>
                                    </p:anim>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6"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7394" name="Picture 2" descr="100-033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99011" name="Rectangle 3"/>
          <p:cNvSpPr>
            <a:spLocks noChangeArrowheads="1"/>
          </p:cNvSpPr>
          <p:nvPr/>
        </p:nvSpPr>
        <p:spPr bwMode="auto">
          <a:xfrm rot="-191901">
            <a:off x="3136900" y="2354263"/>
            <a:ext cx="3276600" cy="2168525"/>
          </a:xfrm>
          <a:prstGeom prst="rect">
            <a:avLst/>
          </a:prstGeom>
          <a:solidFill>
            <a:srgbClr val="6699FF"/>
          </a:solidFill>
          <a:ln w="9525">
            <a:solidFill>
              <a:schemeClr val="tx1"/>
            </a:solidFill>
            <a:miter lim="800000"/>
            <a:headEnd/>
            <a:tailEnd/>
          </a:ln>
        </p:spPr>
        <p:txBody>
          <a:bodyPr wrap="none" anchor="ctr">
            <a:prstTxWarp prst="textNoShape">
              <a:avLst/>
            </a:prstTxWarp>
          </a:bodyPr>
          <a:lstStyle/>
          <a:p>
            <a:pPr algn="ctr"/>
            <a:r>
              <a:rPr lang="en-US" u="sng">
                <a:solidFill>
                  <a:schemeClr val="accent2"/>
                </a:solidFill>
                <a:latin typeface="Arial Black" pitchFamily="-1" charset="0"/>
                <a:ea typeface="Arial" pitchFamily="-1" charset="0"/>
                <a:cs typeface="Arial" pitchFamily="-1" charset="0"/>
              </a:rPr>
              <a:t>School Rules</a:t>
            </a:r>
          </a:p>
          <a:p>
            <a:pPr algn="ctr"/>
            <a:r>
              <a:rPr lang="en-US">
                <a:solidFill>
                  <a:srgbClr val="FF3300"/>
                </a:solidFill>
                <a:latin typeface="Arial Black" pitchFamily="-1" charset="0"/>
                <a:ea typeface="Arial" pitchFamily="-1" charset="0"/>
                <a:cs typeface="Arial" pitchFamily="-1" charset="0"/>
              </a:rPr>
              <a:t>NO</a:t>
            </a:r>
            <a:r>
              <a:rPr lang="en-US">
                <a:solidFill>
                  <a:schemeClr val="accent2"/>
                </a:solidFill>
                <a:latin typeface="Arial Black" pitchFamily="-1" charset="0"/>
                <a:ea typeface="Arial" pitchFamily="-1" charset="0"/>
                <a:cs typeface="Arial" pitchFamily="-1" charset="0"/>
              </a:rPr>
              <a:t> Food</a:t>
            </a:r>
          </a:p>
          <a:p>
            <a:pPr algn="ctr"/>
            <a:r>
              <a:rPr lang="en-US">
                <a:solidFill>
                  <a:srgbClr val="FF3300"/>
                </a:solidFill>
                <a:latin typeface="Arial Black" pitchFamily="-1" charset="0"/>
                <a:ea typeface="Arial" pitchFamily="-1" charset="0"/>
                <a:cs typeface="Arial" pitchFamily="-1" charset="0"/>
              </a:rPr>
              <a:t>NO</a:t>
            </a:r>
            <a:r>
              <a:rPr lang="en-US">
                <a:solidFill>
                  <a:schemeClr val="accent2"/>
                </a:solidFill>
                <a:latin typeface="Arial Black" pitchFamily="-1" charset="0"/>
                <a:ea typeface="Arial" pitchFamily="-1" charset="0"/>
                <a:cs typeface="Arial" pitchFamily="-1" charset="0"/>
              </a:rPr>
              <a:t> Weapons</a:t>
            </a:r>
          </a:p>
          <a:p>
            <a:pPr algn="ctr"/>
            <a:r>
              <a:rPr lang="en-US">
                <a:solidFill>
                  <a:srgbClr val="FF3300"/>
                </a:solidFill>
                <a:latin typeface="Arial Black" pitchFamily="-1" charset="0"/>
                <a:ea typeface="Arial" pitchFamily="-1" charset="0"/>
                <a:cs typeface="Arial" pitchFamily="-1" charset="0"/>
              </a:rPr>
              <a:t>NO</a:t>
            </a:r>
            <a:r>
              <a:rPr lang="en-US">
                <a:solidFill>
                  <a:schemeClr val="accent2"/>
                </a:solidFill>
                <a:latin typeface="Arial Black" pitchFamily="-1" charset="0"/>
                <a:ea typeface="Arial" pitchFamily="-1" charset="0"/>
                <a:cs typeface="Arial" pitchFamily="-1" charset="0"/>
              </a:rPr>
              <a:t> Backpacks</a:t>
            </a:r>
          </a:p>
          <a:p>
            <a:pPr algn="ctr"/>
            <a:r>
              <a:rPr lang="en-US">
                <a:solidFill>
                  <a:srgbClr val="FF3300"/>
                </a:solidFill>
                <a:latin typeface="Arial Black" pitchFamily="-1" charset="0"/>
                <a:ea typeface="Arial" pitchFamily="-1" charset="0"/>
                <a:cs typeface="Arial" pitchFamily="-1" charset="0"/>
              </a:rPr>
              <a:t>NO</a:t>
            </a:r>
            <a:r>
              <a:rPr lang="en-US">
                <a:solidFill>
                  <a:schemeClr val="accent2"/>
                </a:solidFill>
                <a:latin typeface="Arial Black" pitchFamily="-1" charset="0"/>
                <a:ea typeface="Arial" pitchFamily="-1" charset="0"/>
                <a:cs typeface="Arial" pitchFamily="-1" charset="0"/>
              </a:rPr>
              <a:t> Drugs/Smoking</a:t>
            </a:r>
          </a:p>
          <a:p>
            <a:pPr algn="ctr"/>
            <a:r>
              <a:rPr lang="en-US">
                <a:solidFill>
                  <a:srgbClr val="FF3300"/>
                </a:solidFill>
                <a:latin typeface="Arial Black" pitchFamily="-1" charset="0"/>
                <a:ea typeface="Arial" pitchFamily="-1" charset="0"/>
                <a:cs typeface="Arial" pitchFamily="-1" charset="0"/>
              </a:rPr>
              <a:t>NO</a:t>
            </a:r>
            <a:r>
              <a:rPr lang="en-US">
                <a:solidFill>
                  <a:schemeClr val="accent2"/>
                </a:solidFill>
                <a:latin typeface="Arial Black" pitchFamily="-1" charset="0"/>
                <a:ea typeface="Arial" pitchFamily="-1" charset="0"/>
                <a:cs typeface="Arial" pitchFamily="-1" charset="0"/>
              </a:rPr>
              <a:t> Bullying</a:t>
            </a:r>
          </a:p>
        </p:txBody>
      </p:sp>
      <p:sp>
        <p:nvSpPr>
          <p:cNvPr id="187396" name="Text Box 4"/>
          <p:cNvSpPr txBox="1">
            <a:spLocks noChangeArrowheads="1"/>
          </p:cNvSpPr>
          <p:nvPr/>
        </p:nvSpPr>
        <p:spPr bwMode="auto">
          <a:xfrm>
            <a:off x="0" y="19050"/>
            <a:ext cx="9144000" cy="646113"/>
          </a:xfrm>
          <a:prstGeom prst="rect">
            <a:avLst/>
          </a:prstGeom>
          <a:solidFill>
            <a:srgbClr val="C0C0C0"/>
          </a:solidFill>
          <a:ln w="9525">
            <a:noFill/>
            <a:miter lim="800000"/>
            <a:headEnd/>
            <a:tailEnd/>
          </a:ln>
        </p:spPr>
        <p:txBody>
          <a:bodyPr>
            <a:prstTxWarp prst="textNoShape">
              <a:avLst/>
            </a:prstTxWarp>
            <a:spAutoFit/>
          </a:bodyPr>
          <a:lstStyle/>
          <a:p>
            <a:pPr algn="ctr"/>
            <a:r>
              <a:rPr lang="en-US" sz="3600">
                <a:latin typeface="Britannic Bold" pitchFamily="-108" charset="0"/>
                <a:ea typeface="Britannic Bold" pitchFamily="-108" charset="0"/>
                <a:cs typeface="Britannic Bold" pitchFamily="-108" charset="0"/>
              </a:rPr>
              <a:t>Redesign Learning &amp; Teaching Environment</a:t>
            </a:r>
          </a:p>
        </p:txBody>
      </p:sp>
      <p:pic>
        <p:nvPicPr>
          <p:cNvPr id="5" name="Picture 4"/>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347193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99011"/>
                                        </p:tgtEl>
                                        <p:attrNameLst>
                                          <p:attrName>ppt_x</p:attrName>
                                        </p:attrNameLst>
                                      </p:cBhvr>
                                      <p:tavLst>
                                        <p:tav tm="0">
                                          <p:val>
                                            <p:strVal val="ppt_x"/>
                                          </p:val>
                                        </p:tav>
                                        <p:tav tm="100000">
                                          <p:val>
                                            <p:strVal val="ppt_x"/>
                                          </p:val>
                                        </p:tav>
                                      </p:tavLst>
                                    </p:anim>
                                    <p:anim calcmode="lin" valueType="num">
                                      <p:cBhvr additive="base">
                                        <p:cTn id="7" dur="500"/>
                                        <p:tgtEl>
                                          <p:spTgt spid="299011"/>
                                        </p:tgtEl>
                                        <p:attrNameLst>
                                          <p:attrName>ppt_y</p:attrName>
                                        </p:attrNameLst>
                                      </p:cBhvr>
                                      <p:tavLst>
                                        <p:tav tm="0">
                                          <p:val>
                                            <p:strVal val="ppt_y"/>
                                          </p:val>
                                        </p:tav>
                                        <p:tav tm="100000">
                                          <p:val>
                                            <p:strVal val="1+ppt_h/2"/>
                                          </p:val>
                                        </p:tav>
                                      </p:tavLst>
                                    </p:anim>
                                    <p:set>
                                      <p:cBhvr>
                                        <p:cTn id="8" dur="1" fill="hold">
                                          <p:stCondLst>
                                            <p:cond delay="499"/>
                                          </p:stCondLst>
                                        </p:cTn>
                                        <p:tgtEl>
                                          <p:spTgt spid="2990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1"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leadership team</a:t>
            </a:r>
            <a:endParaRPr lang="en-US" sz="2200" dirty="0">
              <a:solidFill>
                <a:srgbClr val="000000"/>
              </a:solidFill>
            </a:endParaRPr>
          </a:p>
          <a:p>
            <a:pPr marL="514350" indent="-514350" eaLnBrk="1" hangingPunct="1">
              <a:buFontTx/>
              <a:buAutoNum type="arabicPeriod"/>
            </a:pPr>
            <a:r>
              <a:rPr lang="en-US" sz="2200" dirty="0">
                <a:solidFill>
                  <a:srgbClr val="000000"/>
                </a:solidFill>
              </a:rPr>
              <a:t>Develop brief statement of behavioral purpose</a:t>
            </a:r>
          </a:p>
          <a:p>
            <a:pPr marL="514350" indent="-514350" eaLnBrk="1" hangingPunct="1">
              <a:buFontTx/>
              <a:buAutoNum type="arabicPeriod"/>
            </a:pPr>
            <a:r>
              <a:rPr lang="en-US" sz="2200" dirty="0">
                <a:solidFill>
                  <a:srgbClr val="000000"/>
                </a:solidFill>
              </a:rPr>
              <a:t>Identify positive SW behavioral expectations</a:t>
            </a:r>
          </a:p>
          <a:p>
            <a:pPr marL="514350" indent="-514350" eaLnBrk="1" hangingPunct="1">
              <a:buFontTx/>
              <a:buAutoNum type="arabicPeriod"/>
            </a:pPr>
            <a:r>
              <a:rPr lang="en-US" sz="2200" dirty="0">
                <a:solidFill>
                  <a:srgbClr val="000000"/>
                </a:solidFill>
              </a:rPr>
              <a:t>Develop procedures for teaching SW expectations</a:t>
            </a:r>
          </a:p>
          <a:p>
            <a:pPr marL="514350" indent="-514350" eaLnBrk="1" hangingPunct="1">
              <a:buFontTx/>
              <a:buAutoNum type="arabicPeriod"/>
            </a:pPr>
            <a:r>
              <a:rPr lang="en-US" sz="2200" dirty="0">
                <a:solidFill>
                  <a:srgbClr val="000000"/>
                </a:solidFill>
              </a:rPr>
              <a:t>Develop procedures for teaching class-wide expectations</a:t>
            </a:r>
          </a:p>
          <a:p>
            <a:pPr marL="514350" indent="-514350" eaLnBrk="1" hangingPunct="1">
              <a:buFontTx/>
              <a:buAutoNum type="arabicPeriod"/>
            </a:pPr>
            <a:r>
              <a:rPr lang="en-US" sz="2200" dirty="0">
                <a:solidFill>
                  <a:srgbClr val="000000"/>
                </a:solidFill>
              </a:rPr>
              <a:t>Develop continuum for strengthening appropriate behavior</a:t>
            </a:r>
          </a:p>
          <a:p>
            <a:pPr marL="514350" indent="-514350" eaLnBrk="1" hangingPunct="1">
              <a:buFontTx/>
              <a:buAutoNum type="arabicPeriod"/>
            </a:pPr>
            <a:r>
              <a:rPr lang="en-US" sz="2200" dirty="0">
                <a:solidFill>
                  <a:srgbClr val="000000"/>
                </a:solidFill>
              </a:rPr>
              <a:t>Develop continuum for discouraging violations of expectations</a:t>
            </a:r>
          </a:p>
          <a:p>
            <a:pPr marL="514350" indent="-514350" eaLnBrk="1" hangingPunct="1">
              <a:buFontTx/>
              <a:buAutoNum type="arabicPeriod"/>
            </a:pPr>
            <a:r>
              <a:rPr lang="en-US" sz="2200" dirty="0">
                <a:solidFill>
                  <a:srgbClr val="000000"/>
                </a:solidFill>
              </a:rPr>
              <a:t>Develop data-based procedures for </a:t>
            </a:r>
            <a:r>
              <a:rPr lang="en-US" sz="2200" dirty="0" smtClean="0">
                <a:solidFill>
                  <a:srgbClr val="000000"/>
                </a:solidFill>
              </a:rPr>
              <a:t>monitoring</a:t>
            </a:r>
          </a:p>
          <a:p>
            <a:pPr marL="514350" indent="-514350" eaLnBrk="1" hangingPunct="1">
              <a:buFontTx/>
              <a:buAutoNum type="arabicPeriod"/>
            </a:pPr>
            <a:r>
              <a:rPr lang="en-US" sz="2200" dirty="0" smtClean="0">
                <a:solidFill>
                  <a:srgbClr val="000000"/>
                </a:solidFill>
              </a:rPr>
              <a:t>Develop systems to support staff</a:t>
            </a:r>
          </a:p>
          <a:p>
            <a:pPr marL="514350" indent="-514350" eaLnBrk="1" hangingPunct="1">
              <a:buFontTx/>
              <a:buAutoNum type="arabicPeriod"/>
            </a:pPr>
            <a:r>
              <a:rPr lang="en-US" sz="2200" dirty="0" smtClean="0">
                <a:solidFill>
                  <a:srgbClr val="000000"/>
                </a:solidFill>
              </a:rPr>
              <a:t>Build routines to ensure on-going implementation</a:t>
            </a:r>
            <a:endParaRPr lang="en-US" sz="2200" dirty="0">
              <a:solidFill>
                <a:srgbClr val="000000"/>
              </a:solidFill>
            </a:endParaRPr>
          </a:p>
          <a:p>
            <a:pPr marL="514350" indent="-514350" eaLnBrk="1" hangingPunct="1">
              <a:buFontTx/>
              <a:buAutoNum type="arabicPeriod"/>
            </a:pPr>
            <a:endParaRPr lang="en-US" sz="2200" dirty="0">
              <a:solidFill>
                <a:srgbClr val="000000"/>
              </a:solidFill>
            </a:endParaRPr>
          </a:p>
        </p:txBody>
      </p:sp>
      <p:sp>
        <p:nvSpPr>
          <p:cNvPr id="2" name="Rectangle 1"/>
          <p:cNvSpPr/>
          <p:nvPr/>
        </p:nvSpPr>
        <p:spPr>
          <a:xfrm>
            <a:off x="457200" y="3505200"/>
            <a:ext cx="7620000" cy="3352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8303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II.B.iv</a:t>
              </a:r>
              <a:endParaRPr lang="en-US" sz="2000" b="1" dirty="0">
                <a:solidFill>
                  <a:srgbClr val="000000"/>
                </a:solidFill>
                <a:latin typeface="+mj-lt"/>
              </a:endParaRPr>
            </a:p>
          </p:txBody>
        </p:sp>
      </p:grpSp>
      <p:sp>
        <p:nvSpPr>
          <p:cNvPr id="12" name="Rectangle 11"/>
          <p:cNvSpPr/>
          <p:nvPr/>
        </p:nvSpPr>
        <p:spPr>
          <a:xfrm>
            <a:off x="457200" y="1600200"/>
            <a:ext cx="76200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sp>
        <p:nvSpPr>
          <p:cNvPr id="17" name="Rounded Rectangular Callout 16"/>
          <p:cNvSpPr>
            <a:spLocks noChangeArrowheads="1"/>
          </p:cNvSpPr>
          <p:nvPr/>
        </p:nvSpPr>
        <p:spPr bwMode="auto">
          <a:xfrm rot="21151445">
            <a:off x="1594443" y="3801731"/>
            <a:ext cx="6018930" cy="2647386"/>
          </a:xfrm>
          <a:prstGeom prst="wedgeRoundRectCallout">
            <a:avLst>
              <a:gd name="adj1" fmla="val -33748"/>
              <a:gd name="adj2" fmla="val -67987"/>
              <a:gd name="adj3" fmla="val 16667"/>
            </a:avLst>
          </a:prstGeom>
          <a:solidFill>
            <a:srgbClr val="008000"/>
          </a:solidFill>
          <a:ln w="9525">
            <a:solidFill>
              <a:srgbClr val="B6DCDF"/>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defRPr/>
            </a:pPr>
            <a:r>
              <a:rPr lang="en-US" sz="4000" dirty="0">
                <a:solidFill>
                  <a:srgbClr val="FFFFFF"/>
                </a:solidFill>
                <a:latin typeface="+mj-lt"/>
                <a:ea typeface="+mn-ea"/>
                <a:cs typeface="+mn-cs"/>
              </a:rPr>
              <a:t>Teaching social behavior explicitly?</a:t>
            </a:r>
          </a:p>
          <a:p>
            <a:pPr>
              <a:defRPr/>
            </a:pPr>
            <a:endParaRPr lang="en-US" sz="4000" i="1" dirty="0" smtClean="0">
              <a:solidFill>
                <a:srgbClr val="FFFFFF"/>
              </a:solidFill>
              <a:latin typeface="+mj-lt"/>
              <a:ea typeface="+mn-ea"/>
              <a:cs typeface="+mn-cs"/>
            </a:endParaRPr>
          </a:p>
          <a:p>
            <a:pPr>
              <a:defRPr/>
            </a:pPr>
            <a:r>
              <a:rPr lang="en-US" sz="4000" i="1" dirty="0" smtClean="0">
                <a:solidFill>
                  <a:srgbClr val="FFFFFF"/>
                </a:solidFill>
                <a:latin typeface="+mj-lt"/>
                <a:ea typeface="+mn-ea"/>
                <a:cs typeface="+mn-cs"/>
              </a:rPr>
              <a:t>Like academic behavior</a:t>
            </a:r>
            <a:endParaRPr lang="en-US" sz="4000" i="1" dirty="0">
              <a:solidFill>
                <a:srgbClr val="FFFFFF"/>
              </a:solidFill>
              <a:latin typeface="+mj-lt"/>
              <a:ea typeface="+mn-ea"/>
              <a:cs typeface="+mn-cs"/>
            </a:endParaRPr>
          </a:p>
        </p:txBody>
      </p:sp>
      <p:pic>
        <p:nvPicPr>
          <p:cNvPr id="16" name="Picture 15"/>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31534243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7">
                                            <p:bg/>
                                          </p:spTgt>
                                        </p:tgtEl>
                                        <p:attrNameLst>
                                          <p:attrName>style.visibility</p:attrName>
                                        </p:attrNameLst>
                                      </p:cBhvr>
                                      <p:to>
                                        <p:strVal val="visible"/>
                                      </p:to>
                                    </p:set>
                                    <p:anim calcmode="lin" valueType="num">
                                      <p:cBhvr additive="base">
                                        <p:cTn id="21" dur="500"/>
                                        <p:tgtEl>
                                          <p:spTgt spid="17">
                                            <p:bg/>
                                          </p:spTgt>
                                        </p:tgtEl>
                                        <p:attrNameLst>
                                          <p:attrName>ppt_y</p:attrName>
                                        </p:attrNameLst>
                                      </p:cBhvr>
                                      <p:tavLst>
                                        <p:tav tm="0">
                                          <p:val>
                                            <p:strVal val="#ppt_y-#ppt_h*1.125000"/>
                                          </p:val>
                                        </p:tav>
                                        <p:tav tm="100000">
                                          <p:val>
                                            <p:strVal val="#ppt_y"/>
                                          </p:val>
                                        </p:tav>
                                      </p:tavLst>
                                    </p:anim>
                                    <p:animEffect transition="in" filter="wipe(down)">
                                      <p:cBhvr>
                                        <p:cTn id="22" dur="500"/>
                                        <p:tgtEl>
                                          <p:spTgt spid="17">
                                            <p:bg/>
                                          </p:spTgt>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p:tgtEl>
                                          <p:spTgt spid="17">
                                            <p:txEl>
                                              <p:pRg st="0" end="0"/>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17">
                                            <p:txEl>
                                              <p:pRg st="0" end="0"/>
                                            </p:txEl>
                                          </p:spTgt>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anim calcmode="lin" valueType="num">
                                      <p:cBhvr additive="base">
                                        <p:cTn id="29" dur="500"/>
                                        <p:tgtEl>
                                          <p:spTgt spid="17">
                                            <p:txEl>
                                              <p:pRg st="2" end="2"/>
                                            </p:txEl>
                                          </p:spTgt>
                                        </p:tgtEl>
                                        <p:attrNameLst>
                                          <p:attrName>ppt_y</p:attrName>
                                        </p:attrNameLst>
                                      </p:cBhvr>
                                      <p:tavLst>
                                        <p:tav tm="0">
                                          <p:val>
                                            <p:strVal val="#ppt_y-#ppt_h*1.125000"/>
                                          </p:val>
                                        </p:tav>
                                        <p:tav tm="100000">
                                          <p:val>
                                            <p:strVal val="#ppt_y"/>
                                          </p:val>
                                        </p:tav>
                                      </p:tavLst>
                                    </p:anim>
                                    <p:animEffect transition="in" filter="wipe(down)">
                                      <p:cBhvr>
                                        <p:cTn id="3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7" grpId="0" build="allAtOnce"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861279816"/>
              </p:ext>
            </p:extLst>
          </p:nvPr>
        </p:nvGraphicFramePr>
        <p:xfrm>
          <a:off x="-152400" y="1397000"/>
          <a:ext cx="91440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091" name="Rectangle 2"/>
          <p:cNvSpPr>
            <a:spLocks noGrp="1" noChangeArrowheads="1"/>
          </p:cNvSpPr>
          <p:nvPr>
            <p:ph type="title"/>
          </p:nvPr>
        </p:nvSpPr>
        <p:spPr>
          <a:xfrm>
            <a:off x="0" y="0"/>
            <a:ext cx="9144000" cy="1038225"/>
          </a:xfrm>
          <a:solidFill>
            <a:srgbClr val="008000"/>
          </a:solidFill>
        </p:spPr>
        <p:txBody>
          <a:bodyPr/>
          <a:lstStyle/>
          <a:p>
            <a:pPr eaLnBrk="1" hangingPunct="1"/>
            <a:r>
              <a:rPr lang="en-US" sz="3200" b="1">
                <a:solidFill>
                  <a:schemeClr val="bg1"/>
                </a:solidFill>
                <a:ea typeface="ＭＳ Ｐゴシック" pitchFamily="-108" charset="-128"/>
                <a:cs typeface="ＭＳ Ｐゴシック" pitchFamily="-108" charset="-128"/>
              </a:rPr>
              <a:t>In other words…</a:t>
            </a:r>
            <a:br>
              <a:rPr lang="en-US" sz="3200" b="1">
                <a:solidFill>
                  <a:schemeClr val="bg1"/>
                </a:solidFill>
                <a:ea typeface="ＭＳ Ｐゴシック" pitchFamily="-108" charset="-128"/>
                <a:cs typeface="ＭＳ Ｐゴシック" pitchFamily="-108" charset="-128"/>
              </a:rPr>
            </a:br>
            <a:r>
              <a:rPr lang="en-US" sz="3200" b="1">
                <a:solidFill>
                  <a:schemeClr val="bg1"/>
                </a:solidFill>
                <a:ea typeface="ＭＳ Ｐゴシック" pitchFamily="-108" charset="-128"/>
                <a:cs typeface="ＭＳ Ｐゴシック" pitchFamily="-108" charset="-128"/>
              </a:rPr>
              <a:t>follow these key steps</a:t>
            </a:r>
          </a:p>
        </p:txBody>
      </p:sp>
      <p:grpSp>
        <p:nvGrpSpPr>
          <p:cNvPr id="4" name="Group 17"/>
          <p:cNvGrpSpPr/>
          <p:nvPr/>
        </p:nvGrpSpPr>
        <p:grpSpPr>
          <a:xfrm>
            <a:off x="-152400" y="5257799"/>
            <a:ext cx="1588180" cy="1676401"/>
            <a:chOff x="-140380" y="5333999"/>
            <a:chExt cx="1588180" cy="1676401"/>
          </a:xfrm>
        </p:grpSpPr>
        <p:pic>
          <p:nvPicPr>
            <p:cNvPr id="6" name="Content Placeholder 3"/>
            <p:cNvPicPr>
              <a:picLocks noChangeAspect="1"/>
            </p:cNvPicPr>
            <p:nvPr/>
          </p:nvPicPr>
          <p:blipFill>
            <a:blip r:embed="rId8"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8303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II.B.iv</a:t>
              </a:r>
              <a:endParaRPr lang="en-US" sz="2000" b="1" dirty="0">
                <a:solidFill>
                  <a:srgbClr val="000000"/>
                </a:solidFill>
                <a:latin typeface="+mj-lt"/>
              </a:endParaRPr>
            </a:p>
          </p:txBody>
        </p:sp>
      </p:grpSp>
      <p:pic>
        <p:nvPicPr>
          <p:cNvPr id="8" name="Picture 7"/>
          <p:cNvPicPr/>
          <p:nvPr/>
        </p:nvPicPr>
        <p:blipFill>
          <a:blip r:embed="rId9">
            <a:extLst>
              <a:ext uri="{28A0092B-C50C-407E-A947-70E740481C1C}">
                <a14:useLocalDpi xmlns:a14="http://schemas.microsoft.com/office/drawing/2010/main"/>
              </a:ext>
            </a:extLst>
          </a:blip>
          <a:srcRect/>
          <a:stretch>
            <a:fillRect/>
          </a:stretch>
        </p:blipFill>
        <p:spPr bwMode="auto">
          <a:xfrm>
            <a:off x="8001506" y="457200"/>
            <a:ext cx="1142494" cy="1143000"/>
          </a:xfrm>
          <a:prstGeom prst="rect">
            <a:avLst/>
          </a:prstGeom>
          <a:noFill/>
          <a:ln>
            <a:noFill/>
          </a:ln>
        </p:spPr>
      </p:pic>
      <p:pic>
        <p:nvPicPr>
          <p:cNvPr id="9" name="Picture 8"/>
          <p:cNvPicPr>
            <a:picLocks noChangeAspect="1"/>
          </p:cNvPicPr>
          <p:nvPr/>
        </p:nvPicPr>
        <p:blipFill>
          <a:blip r:embed="rId10"/>
          <a:stretch>
            <a:fillRect/>
          </a:stretch>
        </p:blipFill>
        <p:spPr>
          <a:xfrm>
            <a:off x="0" y="609600"/>
            <a:ext cx="914400" cy="914400"/>
          </a:xfrm>
          <a:prstGeom prst="rect">
            <a:avLst/>
          </a:prstGeom>
        </p:spPr>
      </p:pic>
    </p:spTree>
    <p:extLst>
      <p:ext uri="{BB962C8B-B14F-4D97-AF65-F5344CB8AC3E}">
        <p14:creationId xmlns:p14="http://schemas.microsoft.com/office/powerpoint/2010/main" val="26362648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Rectangle 2"/>
          <p:cNvSpPr>
            <a:spLocks noGrp="1" noChangeArrowheads="1"/>
          </p:cNvSpPr>
          <p:nvPr>
            <p:ph idx="1"/>
          </p:nvPr>
        </p:nvSpPr>
        <p:spPr>
          <a:xfrm>
            <a:off x="533400" y="1828800"/>
            <a:ext cx="7391400" cy="4343400"/>
          </a:xfrm>
        </p:spPr>
        <p:txBody>
          <a:bodyPr/>
          <a:lstStyle/>
          <a:p>
            <a:pPr eaLnBrk="1" hangingPunct="1"/>
            <a:r>
              <a:rPr lang="en-US" b="1" dirty="0">
                <a:ea typeface="ＭＳ Ｐゴシック" pitchFamily="-108" charset="-128"/>
                <a:cs typeface="ＭＳ Ｐゴシック" pitchFamily="-108" charset="-128"/>
              </a:rPr>
              <a:t>Operationally define</a:t>
            </a:r>
            <a:r>
              <a:rPr lang="en-US" dirty="0">
                <a:ea typeface="ＭＳ Ｐゴシック" pitchFamily="-108" charset="-128"/>
                <a:cs typeface="ＭＳ Ｐゴシック" pitchFamily="-108" charset="-128"/>
              </a:rPr>
              <a:t> what the rules look like across all the routines and settings in your school.</a:t>
            </a:r>
          </a:p>
          <a:p>
            <a:pPr eaLnBrk="1" hangingPunct="1"/>
            <a:endParaRPr lang="en-US" sz="1400" dirty="0">
              <a:ea typeface="ＭＳ Ｐゴシック" pitchFamily="-108" charset="-128"/>
              <a:cs typeface="ＭＳ Ｐゴシック" pitchFamily="-108" charset="-128"/>
            </a:endParaRPr>
          </a:p>
          <a:p>
            <a:pPr eaLnBrk="1" hangingPunct="1"/>
            <a:r>
              <a:rPr lang="en-US" dirty="0">
                <a:ea typeface="ＭＳ Ｐゴシック" pitchFamily="-108" charset="-128"/>
                <a:cs typeface="ＭＳ Ｐゴシック" pitchFamily="-108" charset="-128"/>
              </a:rPr>
              <a:t>One way to do this is in a </a:t>
            </a:r>
            <a:r>
              <a:rPr lang="en-US" b="1" dirty="0">
                <a:ea typeface="ＭＳ Ｐゴシック" pitchFamily="-108" charset="-128"/>
                <a:cs typeface="ＭＳ Ｐゴシック" pitchFamily="-108" charset="-128"/>
              </a:rPr>
              <a:t>matrix</a:t>
            </a:r>
            <a:r>
              <a:rPr lang="en-US" dirty="0">
                <a:ea typeface="ＭＳ Ｐゴシック" pitchFamily="-108" charset="-128"/>
                <a:cs typeface="ＭＳ Ｐゴシック" pitchFamily="-108" charset="-128"/>
              </a:rPr>
              <a:t> format.</a:t>
            </a:r>
          </a:p>
        </p:txBody>
      </p:sp>
      <p:sp>
        <p:nvSpPr>
          <p:cNvPr id="91139" name="Rectangle 3"/>
          <p:cNvSpPr>
            <a:spLocks noChangeArrowheads="1"/>
          </p:cNvSpPr>
          <p:nvPr/>
        </p:nvSpPr>
        <p:spPr bwMode="auto">
          <a:xfrm>
            <a:off x="2209800" y="533400"/>
            <a:ext cx="6705600" cy="625475"/>
          </a:xfrm>
          <a:prstGeom prst="rect">
            <a:avLst/>
          </a:prstGeom>
          <a:solidFill>
            <a:srgbClr val="008000"/>
          </a:solidFill>
          <a:ln w="9525">
            <a:noFill/>
            <a:miter lim="800000"/>
            <a:headEnd/>
            <a:tailEnd/>
          </a:ln>
        </p:spPr>
        <p:txBody>
          <a:bodyPr anchor="ctr">
            <a:prstTxWarp prst="textNoShape">
              <a:avLst/>
            </a:prstTxWarp>
          </a:bodyPr>
          <a:lstStyle/>
          <a:p>
            <a:pPr>
              <a:lnSpc>
                <a:spcPct val="90000"/>
              </a:lnSpc>
            </a:pPr>
            <a:r>
              <a:rPr lang="en-US" sz="3000" b="1" dirty="0" smtClean="0">
                <a:solidFill>
                  <a:schemeClr val="bg1"/>
                </a:solidFill>
                <a:latin typeface="+mj-lt"/>
              </a:rPr>
              <a:t> Behavioral </a:t>
            </a:r>
            <a:r>
              <a:rPr lang="en-US" sz="3000" b="1" dirty="0">
                <a:solidFill>
                  <a:schemeClr val="bg1"/>
                </a:solidFill>
                <a:latin typeface="+mj-lt"/>
              </a:rPr>
              <a:t>expectations/Rules</a:t>
            </a:r>
          </a:p>
        </p:txBody>
      </p:sp>
      <p:grpSp>
        <p:nvGrpSpPr>
          <p:cNvPr id="91140" name="Group 4"/>
          <p:cNvGrpSpPr>
            <a:grpSpLocks/>
          </p:cNvGrpSpPr>
          <p:nvPr/>
        </p:nvGrpSpPr>
        <p:grpSpPr bwMode="auto">
          <a:xfrm>
            <a:off x="228600" y="0"/>
            <a:ext cx="2097088" cy="1649413"/>
            <a:chOff x="3670483" y="0"/>
            <a:chExt cx="2096597" cy="1649759"/>
          </a:xfrm>
          <a:solidFill>
            <a:srgbClr val="FFFFFF"/>
          </a:solidFill>
        </p:grpSpPr>
        <p:sp>
          <p:nvSpPr>
            <p:cNvPr id="6" name="Oval 5"/>
            <p:cNvSpPr>
              <a:spLocks noChangeArrowheads="1"/>
            </p:cNvSpPr>
            <p:nvPr/>
          </p:nvSpPr>
          <p:spPr bwMode="auto">
            <a:xfrm>
              <a:off x="3670483" y="0"/>
              <a:ext cx="2096597" cy="1649759"/>
            </a:xfrm>
            <a:prstGeom prst="ellipse">
              <a:avLst/>
            </a:prstGeom>
            <a:grpFill/>
            <a:ln w="38100" cmpd="sng">
              <a:solidFill>
                <a:srgbClr val="008000"/>
              </a:solidFill>
              <a:round/>
              <a:headEnd/>
              <a:tailEnd/>
            </a:ln>
            <a:effectLst>
              <a:outerShdw blurRad="40000" dist="23000" dir="5400000" rotWithShape="0">
                <a:srgbClr val="000000">
                  <a:alpha val="34998"/>
                </a:srgbClr>
              </a:outerShdw>
            </a:effectLst>
          </p:spPr>
          <p:txBody>
            <a:bodyPr>
              <a:prstTxWarp prst="textNoShape">
                <a:avLst/>
              </a:prstTxWarp>
            </a:bodyPr>
            <a:lstStyle/>
            <a:p>
              <a:pPr>
                <a:defRPr/>
              </a:pPr>
              <a:endParaRPr lang="en-US" sz="3000">
                <a:solidFill>
                  <a:srgbClr val="008000"/>
                </a:solidFill>
                <a:latin typeface="Arial" charset="0"/>
                <a:cs typeface="+mn-cs"/>
              </a:endParaRPr>
            </a:p>
          </p:txBody>
        </p:sp>
        <p:sp>
          <p:nvSpPr>
            <p:cNvPr id="7" name="Oval 4"/>
            <p:cNvSpPr/>
            <p:nvPr/>
          </p:nvSpPr>
          <p:spPr>
            <a:xfrm>
              <a:off x="3976799" y="241351"/>
              <a:ext cx="1483964" cy="1167058"/>
            </a:xfrm>
            <a:prstGeom prst="rect">
              <a:avLst/>
            </a:prstGeom>
            <a:grpFill/>
            <a:ln>
              <a:noFill/>
            </a:ln>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a:lnSpc>
                  <a:spcPct val="90000"/>
                </a:lnSpc>
                <a:spcAft>
                  <a:spcPct val="35000"/>
                </a:spcAft>
                <a:defRPr/>
              </a:pPr>
              <a:r>
                <a:rPr lang="en-US" sz="3000">
                  <a:solidFill>
                    <a:srgbClr val="008000"/>
                  </a:solidFill>
                </a:rPr>
                <a:t>Define</a:t>
              </a:r>
            </a:p>
          </p:txBody>
        </p:sp>
      </p:grpSp>
      <p:grpSp>
        <p:nvGrpSpPr>
          <p:cNvPr id="8" name="Group 17"/>
          <p:cNvGrpSpPr/>
          <p:nvPr/>
        </p:nvGrpSpPr>
        <p:grpSpPr>
          <a:xfrm>
            <a:off x="-152400" y="5257799"/>
            <a:ext cx="1588180" cy="1676401"/>
            <a:chOff x="-140380" y="5333999"/>
            <a:chExt cx="1588180" cy="1676401"/>
          </a:xfrm>
        </p:grpSpPr>
        <p:pic>
          <p:nvPicPr>
            <p:cNvPr id="10"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1"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II.B.iv</a:t>
              </a:r>
              <a:endParaRPr lang="en-US" sz="2000" b="1" dirty="0">
                <a:solidFill>
                  <a:srgbClr val="000000"/>
                </a:solidFill>
                <a:latin typeface="+mj-lt"/>
              </a:endParaRPr>
            </a:p>
          </p:txBody>
        </p:sp>
      </p:grpSp>
      <p:pic>
        <p:nvPicPr>
          <p:cNvPr id="12" name="Picture 11"/>
          <p:cNvPicPr>
            <a:picLocks noChangeAspect="1"/>
          </p:cNvPicPr>
          <p:nvPr/>
        </p:nvPicPr>
        <p:blipFill>
          <a:blip r:embed="rId3"/>
          <a:stretch>
            <a:fillRect/>
          </a:stretch>
        </p:blipFill>
        <p:spPr>
          <a:xfrm>
            <a:off x="0" y="0"/>
            <a:ext cx="914400" cy="914400"/>
          </a:xfrm>
          <a:prstGeom prst="rect">
            <a:avLst/>
          </a:prstGeom>
        </p:spPr>
      </p:pic>
    </p:spTree>
    <p:extLst>
      <p:ext uri="{BB962C8B-B14F-4D97-AF65-F5344CB8AC3E}">
        <p14:creationId xmlns:p14="http://schemas.microsoft.com/office/powerpoint/2010/main" val="1304847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rgbClr val="008000">
            <a:alpha val="20000"/>
          </a:srgbClr>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143000" y="0"/>
            <a:ext cx="7543800" cy="914400"/>
          </a:xfrm>
        </p:spPr>
        <p:txBody>
          <a:bodyPr/>
          <a:lstStyle/>
          <a:p>
            <a:pPr eaLnBrk="1" hangingPunct="1"/>
            <a:r>
              <a:rPr lang="en-US" sz="2800">
                <a:ea typeface="ＭＳ Ｐゴシック" pitchFamily="-108" charset="-128"/>
                <a:cs typeface="ＭＳ Ｐゴシック" pitchFamily="-108" charset="-128"/>
              </a:rPr>
              <a:t>RAH – at Adams City High School</a:t>
            </a:r>
            <a:endParaRPr lang="en-US" sz="1600" i="1">
              <a:ea typeface="ＭＳ Ｐゴシック" pitchFamily="-108" charset="-128"/>
              <a:cs typeface="ＭＳ Ｐゴシック" pitchFamily="-108" charset="-128"/>
            </a:endParaRPr>
          </a:p>
        </p:txBody>
      </p:sp>
      <p:graphicFrame>
        <p:nvGraphicFramePr>
          <p:cNvPr id="283651" name="Group 3"/>
          <p:cNvGraphicFramePr>
            <a:graphicFrameLocks noGrp="1"/>
          </p:cNvGraphicFramePr>
          <p:nvPr>
            <p:ph sz="half" idx="1"/>
          </p:nvPr>
        </p:nvGraphicFramePr>
        <p:xfrm>
          <a:off x="152400" y="1023938"/>
          <a:ext cx="8991600" cy="5835145"/>
        </p:xfrm>
        <a:graphic>
          <a:graphicData uri="http://schemas.openxmlformats.org/drawingml/2006/table">
            <a:tbl>
              <a:tblPr/>
              <a:tblGrid>
                <a:gridCol w="1754188"/>
                <a:gridCol w="1751012"/>
                <a:gridCol w="1752600"/>
                <a:gridCol w="1751013"/>
                <a:gridCol w="1982787"/>
              </a:tblGrid>
              <a:tr h="895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accent2"/>
                          </a:solidFill>
                          <a:effectLst/>
                          <a:latin typeface="Garamond" pitchFamily="-108" charset="0"/>
                          <a:ea typeface="ＭＳ Ｐゴシック" pitchFamily="-108" charset="-128"/>
                          <a:cs typeface="ＭＳ Ｐゴシック" pitchFamily="-108" charset="-128"/>
                        </a:rPr>
                        <a:t>RAH</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accent2"/>
                          </a:solidFill>
                          <a:effectLst/>
                          <a:latin typeface="Garamond" pitchFamily="-108" charset="0"/>
                          <a:ea typeface="ＭＳ Ｐゴシック" pitchFamily="-108" charset="-128"/>
                          <a:cs typeface="ＭＳ Ｐゴシック" pitchFamily="-108" charset="-128"/>
                        </a:rPr>
                        <a:t>Classroom</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accent2"/>
                          </a:solidFill>
                          <a:effectLst/>
                          <a:latin typeface="Garamond" pitchFamily="-108" charset="0"/>
                          <a:ea typeface="ＭＳ Ｐゴシック" pitchFamily="-108" charset="-128"/>
                          <a:cs typeface="ＭＳ Ｐゴシック" pitchFamily="-108" charset="-128"/>
                        </a:rPr>
                        <a:t>Hallway/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accent2"/>
                          </a:solidFill>
                          <a:effectLst/>
                          <a:latin typeface="Garamond" pitchFamily="-108" charset="0"/>
                          <a:ea typeface="ＭＳ Ｐゴシック" pitchFamily="-108" charset="-128"/>
                          <a:cs typeface="ＭＳ Ｐゴシック" pitchFamily="-108" charset="-128"/>
                        </a:rPr>
                        <a:t>Commons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accent2"/>
                          </a:solidFill>
                          <a:effectLst/>
                          <a:latin typeface="Garamond" pitchFamily="-108" charset="0"/>
                          <a:ea typeface="ＭＳ Ｐゴシック" pitchFamily="-108" charset="-128"/>
                          <a:cs typeface="ＭＳ Ｐゴシック" pitchFamily="-108" charset="-128"/>
                        </a:rPr>
                        <a:t>Cafeteria</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accent2"/>
                          </a:solidFill>
                          <a:effectLst/>
                          <a:latin typeface="Garamond" pitchFamily="-108" charset="0"/>
                          <a:ea typeface="ＭＳ Ｐゴシック" pitchFamily="-108" charset="-128"/>
                          <a:cs typeface="ＭＳ Ｐゴシック" pitchFamily="-108" charset="-128"/>
                        </a:rPr>
                        <a:t>Bathrooms</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1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accent2"/>
                          </a:solidFill>
                          <a:effectLst/>
                          <a:latin typeface="Garamond" pitchFamily="-108" charset="0"/>
                          <a:ea typeface="ＭＳ Ｐゴシック" pitchFamily="-108" charset="-128"/>
                          <a:cs typeface="ＭＳ Ｐゴシック" pitchFamily="-108" charset="-128"/>
                        </a:rPr>
                        <a:t>Respect</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Be on time; attend regularly; follow class rules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Keep location neat, keep to the right, use appropriate lang., monitor noise level, allow others to pass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Put trash in cans, push in your chair, be courteous to all staff and students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Keep area clean, put trash in cans, be mindful of others’ personal space, flush toilet</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63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accent2"/>
                          </a:solidFill>
                          <a:effectLst/>
                          <a:latin typeface="Garamond" pitchFamily="-108" charset="0"/>
                          <a:ea typeface="ＭＳ Ｐゴシック" pitchFamily="-108" charset="-128"/>
                          <a:cs typeface="ＭＳ Ｐゴシック" pitchFamily="-108" charset="-128"/>
                        </a:rPr>
                        <a:t>Achievement</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Do your best on all assignments and assessments, take notes, ask questions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Keep track of your belongings, monitor time to get to class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Check space before you leave, keep track of personal belongings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Be a good example to other students, leave the room better than you found it</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63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accent2"/>
                          </a:solidFill>
                          <a:effectLst/>
                          <a:latin typeface="Garamond" pitchFamily="-108" charset="0"/>
                          <a:ea typeface="ＭＳ Ｐゴシック" pitchFamily="-108" charset="-128"/>
                          <a:cs typeface="ＭＳ Ｐゴシック" pitchFamily="-108" charset="-128"/>
                        </a:rPr>
                        <a:t>Honor</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Do your own work; tell the truth</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Be considerate of yours and others’ personal space</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Keep your own place in line, maintain personal boundaries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Garamond" pitchFamily="-108" charset="0"/>
                          <a:ea typeface="ＭＳ Ｐゴシック" pitchFamily="-108" charset="-128"/>
                          <a:cs typeface="ＭＳ Ｐゴシック" pitchFamily="-108" charset="-128"/>
                        </a:rPr>
                        <a:t>Report any graffiti or vandalism</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6" name="Group 17"/>
          <p:cNvGrpSpPr/>
          <p:nvPr/>
        </p:nvGrpSpPr>
        <p:grpSpPr>
          <a:xfrm>
            <a:off x="-228600" y="-34925"/>
            <a:ext cx="1588180" cy="1676401"/>
            <a:chOff x="-140380" y="5333999"/>
            <a:chExt cx="1588180" cy="1676401"/>
          </a:xfrm>
        </p:grpSpPr>
        <p:pic>
          <p:nvPicPr>
            <p:cNvPr id="7"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8"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smtClean="0">
                  <a:solidFill>
                    <a:srgbClr val="000000"/>
                  </a:solidFill>
                  <a:latin typeface="+mj-lt"/>
                </a:rPr>
                <a:t>II.B.4</a:t>
              </a:r>
              <a:endParaRPr lang="en-US" sz="2000" b="1" dirty="0">
                <a:solidFill>
                  <a:srgbClr val="000000"/>
                </a:solidFill>
                <a:latin typeface="+mj-lt"/>
              </a:endParaRPr>
            </a:p>
          </p:txBody>
        </p:sp>
      </p:grpSp>
      <p:pic>
        <p:nvPicPr>
          <p:cNvPr id="9" name="Picture 8"/>
          <p:cNvPicPr>
            <a:picLocks noChangeAspect="1"/>
          </p:cNvPicPr>
          <p:nvPr/>
        </p:nvPicPr>
        <p:blipFill>
          <a:blip r:embed="rId3"/>
          <a:stretch>
            <a:fillRect/>
          </a:stretch>
        </p:blipFill>
        <p:spPr>
          <a:xfrm>
            <a:off x="0" y="609600"/>
            <a:ext cx="914400" cy="914400"/>
          </a:xfrm>
          <a:prstGeom prst="rect">
            <a:avLst/>
          </a:prstGeom>
        </p:spPr>
      </p:pic>
    </p:spTree>
    <p:extLst>
      <p:ext uri="{BB962C8B-B14F-4D97-AF65-F5344CB8AC3E}">
        <p14:creationId xmlns:p14="http://schemas.microsoft.com/office/powerpoint/2010/main" val="2698418487"/>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17"/>
          <p:cNvGrpSpPr/>
          <p:nvPr/>
        </p:nvGrpSpPr>
        <p:grpSpPr>
          <a:xfrm>
            <a:off x="-152400" y="5257799"/>
            <a:ext cx="1588180" cy="1676401"/>
            <a:chOff x="-140380" y="5333999"/>
            <a:chExt cx="1588180" cy="1676401"/>
          </a:xfrm>
        </p:grpSpPr>
        <p:pic>
          <p:nvPicPr>
            <p:cNvPr id="12"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3"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II.B.iv</a:t>
              </a:r>
              <a:endParaRPr lang="en-US" sz="2000" b="1" dirty="0">
                <a:solidFill>
                  <a:srgbClr val="000000"/>
                </a:solidFill>
                <a:latin typeface="+mj-lt"/>
              </a:endParaRPr>
            </a:p>
          </p:txBody>
        </p:sp>
      </p:grpSp>
      <p:sp>
        <p:nvSpPr>
          <p:cNvPr id="108546" name="Rectangle 3"/>
          <p:cNvSpPr>
            <a:spLocks noGrp="1" noChangeArrowheads="1"/>
          </p:cNvSpPr>
          <p:nvPr>
            <p:ph idx="1"/>
          </p:nvPr>
        </p:nvSpPr>
        <p:spPr>
          <a:xfrm>
            <a:off x="533400" y="1752600"/>
            <a:ext cx="8610600" cy="4495800"/>
          </a:xfrm>
        </p:spPr>
        <p:txBody>
          <a:bodyPr/>
          <a:lstStyle/>
          <a:p>
            <a:pPr eaLnBrk="1" hangingPunct="1">
              <a:lnSpc>
                <a:spcPct val="90000"/>
              </a:lnSpc>
            </a:pPr>
            <a:r>
              <a:rPr lang="en-US" sz="2800">
                <a:ea typeface="ＭＳ Ｐゴシック" pitchFamily="-108" charset="-128"/>
                <a:cs typeface="ＭＳ Ｐゴシック" pitchFamily="-108" charset="-128"/>
              </a:rPr>
              <a:t>Teach expectations directly.</a:t>
            </a:r>
          </a:p>
          <a:p>
            <a:pPr lvl="1" eaLnBrk="1" hangingPunct="1">
              <a:lnSpc>
                <a:spcPct val="90000"/>
              </a:lnSpc>
            </a:pPr>
            <a:endParaRPr lang="en-US" sz="900"/>
          </a:p>
          <a:p>
            <a:pPr lvl="1" eaLnBrk="1" hangingPunct="1">
              <a:lnSpc>
                <a:spcPct val="90000"/>
              </a:lnSpc>
            </a:pPr>
            <a:r>
              <a:rPr lang="en-US" sz="2400"/>
              <a:t>Define rule in operational terms—tell students what the rule looks like within routine.</a:t>
            </a:r>
          </a:p>
          <a:p>
            <a:pPr lvl="1" eaLnBrk="1" hangingPunct="1">
              <a:lnSpc>
                <a:spcPct val="90000"/>
              </a:lnSpc>
            </a:pPr>
            <a:r>
              <a:rPr lang="en-US" sz="2400"/>
              <a:t>Provide students with examples and non-examples of rule-following within routine.</a:t>
            </a:r>
          </a:p>
          <a:p>
            <a:pPr lvl="1" eaLnBrk="1" hangingPunct="1">
              <a:lnSpc>
                <a:spcPct val="90000"/>
              </a:lnSpc>
            </a:pPr>
            <a:endParaRPr lang="en-US" sz="1100"/>
          </a:p>
          <a:p>
            <a:pPr eaLnBrk="1" hangingPunct="1">
              <a:lnSpc>
                <a:spcPct val="90000"/>
              </a:lnSpc>
            </a:pPr>
            <a:r>
              <a:rPr lang="en-US" sz="2800">
                <a:ea typeface="ＭＳ Ｐゴシック" pitchFamily="-108" charset="-128"/>
                <a:cs typeface="ＭＳ Ｐゴシック" pitchFamily="-108" charset="-128"/>
              </a:rPr>
              <a:t>Actively involve students in lesson—game, role-play, etc. to check for their understanding.</a:t>
            </a:r>
          </a:p>
          <a:p>
            <a:pPr lvl="1" eaLnBrk="1" hangingPunct="1">
              <a:lnSpc>
                <a:spcPct val="90000"/>
              </a:lnSpc>
            </a:pPr>
            <a:endParaRPr lang="en-US" sz="1100"/>
          </a:p>
          <a:p>
            <a:pPr eaLnBrk="1" hangingPunct="1">
              <a:lnSpc>
                <a:spcPct val="90000"/>
              </a:lnSpc>
            </a:pPr>
            <a:r>
              <a:rPr lang="en-US" sz="2800">
                <a:ea typeface="ＭＳ Ｐゴシック" pitchFamily="-108" charset="-128"/>
                <a:cs typeface="ＭＳ Ｐゴシック" pitchFamily="-108" charset="-128"/>
              </a:rPr>
              <a:t>Provide opportunities to practice rule following behavior in the natural setting.</a:t>
            </a:r>
          </a:p>
        </p:txBody>
      </p:sp>
      <p:sp>
        <p:nvSpPr>
          <p:cNvPr id="8" name="Rectangle 3"/>
          <p:cNvSpPr>
            <a:spLocks noChangeArrowheads="1"/>
          </p:cNvSpPr>
          <p:nvPr/>
        </p:nvSpPr>
        <p:spPr bwMode="auto">
          <a:xfrm>
            <a:off x="2209800" y="533400"/>
            <a:ext cx="6705600" cy="625475"/>
          </a:xfrm>
          <a:prstGeom prst="rect">
            <a:avLst/>
          </a:prstGeom>
          <a:solidFill>
            <a:srgbClr val="008000"/>
          </a:solidFill>
          <a:ln w="9525">
            <a:noFill/>
            <a:miter lim="800000"/>
            <a:headEnd/>
            <a:tailEnd/>
          </a:ln>
        </p:spPr>
        <p:txBody>
          <a:bodyPr anchor="ctr">
            <a:prstTxWarp prst="textNoShape">
              <a:avLst/>
            </a:prstTxWarp>
          </a:bodyPr>
          <a:lstStyle/>
          <a:p>
            <a:pPr>
              <a:lnSpc>
                <a:spcPct val="90000"/>
              </a:lnSpc>
            </a:pPr>
            <a:r>
              <a:rPr lang="en-US" sz="3000" b="1" dirty="0" smtClean="0">
                <a:solidFill>
                  <a:srgbClr val="FFFFFF"/>
                </a:solidFill>
                <a:latin typeface="+mj-lt"/>
              </a:rPr>
              <a:t> rules </a:t>
            </a:r>
            <a:r>
              <a:rPr lang="en-US" sz="3000" b="1" dirty="0">
                <a:solidFill>
                  <a:srgbClr val="FFFFFF"/>
                </a:solidFill>
                <a:latin typeface="+mj-lt"/>
              </a:rPr>
              <a:t>in the context of routines</a:t>
            </a:r>
          </a:p>
        </p:txBody>
      </p:sp>
      <p:grpSp>
        <p:nvGrpSpPr>
          <p:cNvPr id="9" name="Group 4"/>
          <p:cNvGrpSpPr>
            <a:grpSpLocks/>
          </p:cNvGrpSpPr>
          <p:nvPr/>
        </p:nvGrpSpPr>
        <p:grpSpPr bwMode="auto">
          <a:xfrm>
            <a:off x="228600" y="0"/>
            <a:ext cx="2097088" cy="1649413"/>
            <a:chOff x="3670483" y="0"/>
            <a:chExt cx="2096597" cy="1649759"/>
          </a:xfrm>
          <a:solidFill>
            <a:srgbClr val="FFFFFF"/>
          </a:solidFill>
        </p:grpSpPr>
        <p:sp>
          <p:nvSpPr>
            <p:cNvPr id="10" name="Oval 9"/>
            <p:cNvSpPr>
              <a:spLocks noChangeArrowheads="1"/>
            </p:cNvSpPr>
            <p:nvPr/>
          </p:nvSpPr>
          <p:spPr bwMode="auto">
            <a:xfrm>
              <a:off x="3670483" y="0"/>
              <a:ext cx="2096597" cy="1649759"/>
            </a:xfrm>
            <a:prstGeom prst="ellipse">
              <a:avLst/>
            </a:prstGeom>
            <a:grpFill/>
            <a:ln w="38100" cmpd="sng">
              <a:solidFill>
                <a:srgbClr val="008000"/>
              </a:solidFill>
              <a:round/>
              <a:headEnd/>
              <a:tailEnd/>
            </a:ln>
            <a:effectLst>
              <a:outerShdw blurRad="40000" dist="23000" dir="5400000" rotWithShape="0">
                <a:srgbClr val="000000">
                  <a:alpha val="34998"/>
                </a:srgbClr>
              </a:outerShdw>
            </a:effectLst>
          </p:spPr>
          <p:txBody>
            <a:bodyPr>
              <a:prstTxWarp prst="textNoShape">
                <a:avLst/>
              </a:prstTxWarp>
            </a:bodyPr>
            <a:lstStyle/>
            <a:p>
              <a:pPr>
                <a:defRPr/>
              </a:pPr>
              <a:endParaRPr lang="en-US" sz="3000">
                <a:solidFill>
                  <a:srgbClr val="008000"/>
                </a:solidFill>
                <a:latin typeface="+mj-lt"/>
                <a:cs typeface="+mn-cs"/>
              </a:endParaRPr>
            </a:p>
          </p:txBody>
        </p:sp>
        <p:sp>
          <p:nvSpPr>
            <p:cNvPr id="11" name="Oval 4"/>
            <p:cNvSpPr/>
            <p:nvPr/>
          </p:nvSpPr>
          <p:spPr>
            <a:xfrm>
              <a:off x="3976799" y="241351"/>
              <a:ext cx="1483964" cy="1167058"/>
            </a:xfrm>
            <a:prstGeom prst="rect">
              <a:avLst/>
            </a:prstGeom>
            <a:grpFill/>
            <a:ln w="38100" cmpd="sng">
              <a:noFill/>
            </a:ln>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a:lnSpc>
                  <a:spcPct val="90000"/>
                </a:lnSpc>
                <a:spcAft>
                  <a:spcPct val="35000"/>
                </a:spcAft>
                <a:defRPr/>
              </a:pPr>
              <a:r>
                <a:rPr lang="en-US" sz="3000" dirty="0">
                  <a:solidFill>
                    <a:srgbClr val="008000"/>
                  </a:solidFill>
                  <a:latin typeface="+mj-lt"/>
                </a:rPr>
                <a:t>Teach</a:t>
              </a:r>
            </a:p>
          </p:txBody>
        </p:sp>
      </p:grpSp>
      <p:pic>
        <p:nvPicPr>
          <p:cNvPr id="14" name="Picture 13"/>
          <p:cNvPicPr>
            <a:picLocks noChangeAspect="1"/>
          </p:cNvPicPr>
          <p:nvPr/>
        </p:nvPicPr>
        <p:blipFill>
          <a:blip r:embed="rId3"/>
          <a:stretch>
            <a:fillRect/>
          </a:stretch>
        </p:blipFill>
        <p:spPr>
          <a:xfrm>
            <a:off x="0" y="0"/>
            <a:ext cx="914400" cy="914400"/>
          </a:xfrm>
          <a:prstGeom prst="rect">
            <a:avLst/>
          </a:prstGeom>
        </p:spPr>
      </p:pic>
    </p:spTree>
    <p:extLst>
      <p:ext uri="{BB962C8B-B14F-4D97-AF65-F5344CB8AC3E}">
        <p14:creationId xmlns:p14="http://schemas.microsoft.com/office/powerpoint/2010/main" val="16267948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bg>
      <p:bgPr>
        <a:solidFill>
          <a:srgbClr val="008000">
            <a:alpha val="20000"/>
          </a:srgbClr>
        </a:solidFill>
        <a:effectLst/>
      </p:bgPr>
    </p:bg>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228600" y="0"/>
            <a:ext cx="8763000" cy="1077913"/>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3200" b="1" dirty="0">
                <a:solidFill>
                  <a:srgbClr val="008000"/>
                </a:solidFill>
                <a:latin typeface="+mj-lt"/>
              </a:rPr>
              <a:t>Expectations &amp; behavioral skills are taught &amp; recognized in natural context</a:t>
            </a:r>
          </a:p>
        </p:txBody>
      </p:sp>
      <p:pic>
        <p:nvPicPr>
          <p:cNvPr id="110595" name="Picture 3" descr="P101013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1066800"/>
            <a:ext cx="4191000" cy="2819400"/>
          </a:xfrm>
          <a:prstGeom prst="rect">
            <a:avLst/>
          </a:prstGeom>
          <a:noFill/>
          <a:ln w="9525">
            <a:noFill/>
            <a:miter lim="800000"/>
            <a:headEnd/>
            <a:tailEnd/>
          </a:ln>
        </p:spPr>
      </p:pic>
      <p:pic>
        <p:nvPicPr>
          <p:cNvPr id="110596" name="Picture 4" descr="P101013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000" y="1066800"/>
            <a:ext cx="4419600" cy="2819400"/>
          </a:xfrm>
          <a:prstGeom prst="rect">
            <a:avLst/>
          </a:prstGeom>
          <a:noFill/>
          <a:ln w="9525">
            <a:noFill/>
            <a:miter lim="800000"/>
            <a:headEnd/>
            <a:tailEnd/>
          </a:ln>
        </p:spPr>
      </p:pic>
      <p:pic>
        <p:nvPicPr>
          <p:cNvPr id="110597" name="Picture 5" descr="P101001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28600" y="4000500"/>
            <a:ext cx="4191000" cy="2857500"/>
          </a:xfrm>
          <a:prstGeom prst="rect">
            <a:avLst/>
          </a:prstGeom>
          <a:noFill/>
          <a:ln w="9525">
            <a:noFill/>
            <a:miter lim="800000"/>
            <a:headEnd/>
            <a:tailEnd/>
          </a:ln>
        </p:spPr>
      </p:pic>
      <p:sp>
        <p:nvSpPr>
          <p:cNvPr id="110598" name="Line 6"/>
          <p:cNvSpPr>
            <a:spLocks noChangeShapeType="1"/>
          </p:cNvSpPr>
          <p:nvPr/>
        </p:nvSpPr>
        <p:spPr bwMode="auto">
          <a:xfrm>
            <a:off x="4495800" y="1066800"/>
            <a:ext cx="0" cy="5791200"/>
          </a:xfrm>
          <a:prstGeom prst="line">
            <a:avLst/>
          </a:prstGeom>
          <a:noFill/>
          <a:ln w="57150">
            <a:solidFill>
              <a:schemeClr val="tx1"/>
            </a:solidFill>
            <a:round/>
            <a:headEnd/>
            <a:tailEnd/>
          </a:ln>
        </p:spPr>
        <p:txBody>
          <a:bodyPr>
            <a:prstTxWarp prst="textNoShape">
              <a:avLst/>
            </a:prstTxWarp>
          </a:bodyPr>
          <a:lstStyle/>
          <a:p>
            <a:endParaRPr lang="en-US"/>
          </a:p>
        </p:txBody>
      </p:sp>
      <p:sp>
        <p:nvSpPr>
          <p:cNvPr id="110599" name="Line 7"/>
          <p:cNvSpPr>
            <a:spLocks noChangeShapeType="1"/>
          </p:cNvSpPr>
          <p:nvPr/>
        </p:nvSpPr>
        <p:spPr bwMode="auto">
          <a:xfrm>
            <a:off x="152400" y="3962400"/>
            <a:ext cx="8839200" cy="0"/>
          </a:xfrm>
          <a:prstGeom prst="line">
            <a:avLst/>
          </a:prstGeom>
          <a:noFill/>
          <a:ln w="57150">
            <a:solidFill>
              <a:schemeClr val="tx1"/>
            </a:solidFill>
            <a:round/>
            <a:headEnd/>
            <a:tailEnd/>
          </a:ln>
        </p:spPr>
        <p:txBody>
          <a:bodyPr>
            <a:prstTxWarp prst="textNoShape">
              <a:avLst/>
            </a:prstTxWarp>
          </a:bodyPr>
          <a:lstStyle/>
          <a:p>
            <a:endParaRPr lang="en-US"/>
          </a:p>
        </p:txBody>
      </p:sp>
      <p:pic>
        <p:nvPicPr>
          <p:cNvPr id="110600" name="Picture 8" descr="P101002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72000" y="4038600"/>
            <a:ext cx="4419600" cy="2819400"/>
          </a:xfrm>
          <a:prstGeom prst="rect">
            <a:avLst/>
          </a:prstGeom>
          <a:noFill/>
          <a:ln w="9525">
            <a:noFill/>
            <a:miter lim="800000"/>
            <a:headEnd/>
            <a:tailEnd/>
          </a:ln>
        </p:spPr>
      </p:pic>
      <p:pic>
        <p:nvPicPr>
          <p:cNvPr id="9" name="Picture 8"/>
          <p:cNvPicPr>
            <a:picLocks noChangeAspect="1"/>
          </p:cNvPicPr>
          <p:nvPr/>
        </p:nvPicPr>
        <p:blipFill>
          <a:blip r:embed="rId7"/>
          <a:stretch>
            <a:fillRect/>
          </a:stretch>
        </p:blipFill>
        <p:spPr>
          <a:xfrm>
            <a:off x="0" y="609600"/>
            <a:ext cx="914400" cy="914400"/>
          </a:xfrm>
          <a:prstGeom prst="rect">
            <a:avLst/>
          </a:prstGeom>
        </p:spPr>
      </p:pic>
    </p:spTree>
    <p:extLst>
      <p:ext uri="{BB962C8B-B14F-4D97-AF65-F5344CB8AC3E}">
        <p14:creationId xmlns:p14="http://schemas.microsoft.com/office/powerpoint/2010/main" val="820155887"/>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17"/>
          <p:cNvGrpSpPr/>
          <p:nvPr/>
        </p:nvGrpSpPr>
        <p:grpSpPr>
          <a:xfrm>
            <a:off x="-152400" y="5257799"/>
            <a:ext cx="1588180" cy="1676401"/>
            <a:chOff x="-140380" y="5333999"/>
            <a:chExt cx="1588180" cy="1676401"/>
          </a:xfrm>
        </p:grpSpPr>
        <p:pic>
          <p:nvPicPr>
            <p:cNvPr id="12"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3"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II.B.iv</a:t>
              </a:r>
              <a:endParaRPr lang="en-US" sz="2000" b="1" dirty="0">
                <a:solidFill>
                  <a:srgbClr val="000000"/>
                </a:solidFill>
                <a:latin typeface="+mj-lt"/>
              </a:endParaRPr>
            </a:p>
          </p:txBody>
        </p:sp>
      </p:grpSp>
      <p:sp>
        <p:nvSpPr>
          <p:cNvPr id="132098" name="Rectangle 3"/>
          <p:cNvSpPr>
            <a:spLocks noGrp="1" noChangeArrowheads="1"/>
          </p:cNvSpPr>
          <p:nvPr>
            <p:ph idx="1"/>
          </p:nvPr>
        </p:nvSpPr>
        <p:spPr>
          <a:xfrm>
            <a:off x="457200" y="1752600"/>
            <a:ext cx="8686800" cy="3962400"/>
          </a:xfrm>
        </p:spPr>
        <p:txBody>
          <a:bodyPr/>
          <a:lstStyle/>
          <a:p>
            <a:pPr eaLnBrk="1" hangingPunct="1"/>
            <a:r>
              <a:rPr lang="en-US" sz="3200" dirty="0">
                <a:ea typeface="ＭＳ Ｐゴシック" pitchFamily="-108" charset="-128"/>
                <a:cs typeface="ＭＳ Ｐゴシック" pitchFamily="-108" charset="-128"/>
              </a:rPr>
              <a:t>Provide students with </a:t>
            </a:r>
            <a:r>
              <a:rPr lang="en-US" sz="3200" b="1" dirty="0">
                <a:solidFill>
                  <a:srgbClr val="008000"/>
                </a:solidFill>
                <a:ea typeface="ＭＳ Ｐゴシック" pitchFamily="-108" charset="-128"/>
                <a:cs typeface="ＭＳ Ｐゴシック" pitchFamily="-108" charset="-128"/>
              </a:rPr>
              <a:t>visual prompts</a:t>
            </a:r>
            <a:r>
              <a:rPr lang="en-US" sz="3200" dirty="0">
                <a:solidFill>
                  <a:srgbClr val="008000"/>
                </a:solidFill>
                <a:ea typeface="ＭＳ Ｐゴシック" pitchFamily="-108" charset="-128"/>
                <a:cs typeface="ＭＳ Ｐゴシック" pitchFamily="-108" charset="-128"/>
              </a:rPr>
              <a:t> </a:t>
            </a:r>
            <a:r>
              <a:rPr lang="en-US" sz="3200" dirty="0">
                <a:ea typeface="ＭＳ Ｐゴシック" pitchFamily="-108" charset="-128"/>
                <a:cs typeface="ＭＳ Ｐゴシック" pitchFamily="-108" charset="-128"/>
              </a:rPr>
              <a:t>(e.g., posters, illustrations, </a:t>
            </a:r>
            <a:r>
              <a:rPr lang="en-US" sz="3200" dirty="0" err="1">
                <a:ea typeface="ＭＳ Ｐゴシック" pitchFamily="-108" charset="-128"/>
                <a:cs typeface="ＭＳ Ｐゴシック" pitchFamily="-108" charset="-128"/>
              </a:rPr>
              <a:t>etc</a:t>
            </a:r>
            <a:r>
              <a:rPr lang="en-US" sz="3200" dirty="0">
                <a:ea typeface="ＭＳ Ｐゴシック" pitchFamily="-108" charset="-128"/>
                <a:cs typeface="ＭＳ Ｐゴシック" pitchFamily="-108" charset="-128"/>
              </a:rPr>
              <a:t>).</a:t>
            </a:r>
          </a:p>
          <a:p>
            <a:pPr eaLnBrk="1" hangingPunct="1"/>
            <a:endParaRPr lang="en-US" sz="900" dirty="0">
              <a:ea typeface="ＭＳ Ｐゴシック" pitchFamily="-108" charset="-128"/>
              <a:cs typeface="ＭＳ Ｐゴシック" pitchFamily="-108" charset="-128"/>
            </a:endParaRPr>
          </a:p>
          <a:p>
            <a:pPr eaLnBrk="1" hangingPunct="1"/>
            <a:r>
              <a:rPr lang="en-US" sz="3200" dirty="0">
                <a:ea typeface="ＭＳ Ｐゴシック" pitchFamily="-108" charset="-128"/>
                <a:cs typeface="ＭＳ Ｐゴシック" pitchFamily="-108" charset="-128"/>
              </a:rPr>
              <a:t>Use </a:t>
            </a:r>
            <a:r>
              <a:rPr lang="en-US" sz="3200" b="1" dirty="0">
                <a:solidFill>
                  <a:srgbClr val="008000"/>
                </a:solidFill>
                <a:ea typeface="ＭＳ Ｐゴシック" pitchFamily="-108" charset="-128"/>
                <a:cs typeface="ＭＳ Ｐゴシック" pitchFamily="-108" charset="-128"/>
              </a:rPr>
              <a:t>pre-corrections</a:t>
            </a:r>
            <a:r>
              <a:rPr lang="en-US" sz="3200" dirty="0">
                <a:ea typeface="ＭＳ Ｐゴシック" pitchFamily="-108" charset="-128"/>
                <a:cs typeface="ＭＳ Ｐゴシック" pitchFamily="-108" charset="-128"/>
              </a:rPr>
              <a:t>, which include “verbal reminders, behavioral rehearsals, or demonstrations of rule-following or socially appropriate behaviors that are presented in or before settings were problem behavior is likely” </a:t>
            </a:r>
            <a:r>
              <a:rPr lang="en-US" sz="2000" dirty="0">
                <a:ea typeface="ＭＳ Ｐゴシック" pitchFamily="-108" charset="-128"/>
                <a:cs typeface="ＭＳ Ｐゴシック" pitchFamily="-108" charset="-128"/>
              </a:rPr>
              <a:t>(Colvin, </a:t>
            </a:r>
            <a:r>
              <a:rPr lang="en-US" sz="2000" dirty="0" err="1">
                <a:ea typeface="ＭＳ Ｐゴシック" pitchFamily="-108" charset="-128"/>
                <a:cs typeface="ＭＳ Ｐゴシック" pitchFamily="-108" charset="-128"/>
              </a:rPr>
              <a:t>Sugai</a:t>
            </a:r>
            <a:r>
              <a:rPr lang="en-US" sz="2000" dirty="0">
                <a:ea typeface="ＭＳ Ｐゴシック" pitchFamily="-108" charset="-128"/>
                <a:cs typeface="ＭＳ Ｐゴシック" pitchFamily="-108" charset="-128"/>
              </a:rPr>
              <a:t>, Good, Lee, 1997)</a:t>
            </a:r>
            <a:r>
              <a:rPr lang="en-US" sz="3200" dirty="0">
                <a:ea typeface="ＭＳ Ｐゴシック" pitchFamily="-108" charset="-128"/>
                <a:cs typeface="ＭＳ Ｐゴシック" pitchFamily="-108" charset="-128"/>
              </a:rPr>
              <a:t>.</a:t>
            </a:r>
          </a:p>
          <a:p>
            <a:pPr eaLnBrk="1" hangingPunct="1"/>
            <a:endParaRPr lang="en-US" sz="3200" b="1" dirty="0">
              <a:ea typeface="ＭＳ Ｐゴシック" pitchFamily="-108" charset="-128"/>
              <a:cs typeface="ＭＳ Ｐゴシック" pitchFamily="-108" charset="-128"/>
            </a:endParaRPr>
          </a:p>
        </p:txBody>
      </p:sp>
      <p:sp>
        <p:nvSpPr>
          <p:cNvPr id="8" name="Rectangle 3"/>
          <p:cNvSpPr>
            <a:spLocks noChangeArrowheads="1"/>
          </p:cNvSpPr>
          <p:nvPr/>
        </p:nvSpPr>
        <p:spPr bwMode="auto">
          <a:xfrm>
            <a:off x="2209800" y="533400"/>
            <a:ext cx="6705600" cy="625475"/>
          </a:xfrm>
          <a:prstGeom prst="rect">
            <a:avLst/>
          </a:prstGeom>
          <a:solidFill>
            <a:srgbClr val="008000"/>
          </a:solidFill>
          <a:ln w="9525">
            <a:noFill/>
            <a:miter lim="800000"/>
            <a:headEnd/>
            <a:tailEnd/>
          </a:ln>
        </p:spPr>
        <p:txBody>
          <a:bodyPr anchor="ctr">
            <a:prstTxWarp prst="textNoShape">
              <a:avLst/>
            </a:prstTxWarp>
          </a:bodyPr>
          <a:lstStyle/>
          <a:p>
            <a:pPr>
              <a:lnSpc>
                <a:spcPct val="90000"/>
              </a:lnSpc>
            </a:pPr>
            <a:r>
              <a:rPr lang="en-US" sz="3000" b="1" dirty="0" smtClean="0">
                <a:solidFill>
                  <a:schemeClr val="bg1"/>
                </a:solidFill>
                <a:latin typeface="+mj-lt"/>
              </a:rPr>
              <a:t> or </a:t>
            </a:r>
            <a:r>
              <a:rPr lang="en-US" sz="3000" b="1" dirty="0">
                <a:solidFill>
                  <a:schemeClr val="bg1"/>
                </a:solidFill>
                <a:latin typeface="+mj-lt"/>
              </a:rPr>
              <a:t>remind students of the rule</a:t>
            </a:r>
          </a:p>
        </p:txBody>
      </p:sp>
      <p:grpSp>
        <p:nvGrpSpPr>
          <p:cNvPr id="9" name="Group 4"/>
          <p:cNvGrpSpPr>
            <a:grpSpLocks/>
          </p:cNvGrpSpPr>
          <p:nvPr/>
        </p:nvGrpSpPr>
        <p:grpSpPr bwMode="auto">
          <a:xfrm>
            <a:off x="228600" y="0"/>
            <a:ext cx="2097088" cy="1649413"/>
            <a:chOff x="3670483" y="0"/>
            <a:chExt cx="2096597" cy="1649759"/>
          </a:xfrm>
          <a:solidFill>
            <a:srgbClr val="FFFFFF"/>
          </a:solidFill>
        </p:grpSpPr>
        <p:sp>
          <p:nvSpPr>
            <p:cNvPr id="10" name="Oval 9"/>
            <p:cNvSpPr>
              <a:spLocks noChangeArrowheads="1"/>
            </p:cNvSpPr>
            <p:nvPr/>
          </p:nvSpPr>
          <p:spPr bwMode="auto">
            <a:xfrm>
              <a:off x="3670483" y="0"/>
              <a:ext cx="2096597" cy="1649759"/>
            </a:xfrm>
            <a:prstGeom prst="ellipse">
              <a:avLst/>
            </a:prstGeom>
            <a:grpFill/>
            <a:ln w="38100" cmpd="sng">
              <a:solidFill>
                <a:srgbClr val="008000"/>
              </a:solidFill>
              <a:round/>
              <a:headEnd/>
              <a:tailEnd/>
            </a:ln>
            <a:effectLst>
              <a:outerShdw blurRad="40000" dist="23000" dir="5400000" rotWithShape="0">
                <a:srgbClr val="000000">
                  <a:alpha val="34998"/>
                </a:srgbClr>
              </a:outerShdw>
            </a:effectLst>
          </p:spPr>
          <p:txBody>
            <a:bodyPr>
              <a:prstTxWarp prst="textNoShape">
                <a:avLst/>
              </a:prstTxWarp>
            </a:bodyPr>
            <a:lstStyle/>
            <a:p>
              <a:pPr>
                <a:defRPr/>
              </a:pPr>
              <a:endParaRPr lang="en-US" sz="3000">
                <a:solidFill>
                  <a:srgbClr val="008000"/>
                </a:solidFill>
                <a:latin typeface="+mj-lt"/>
                <a:cs typeface="+mn-cs"/>
              </a:endParaRPr>
            </a:p>
          </p:txBody>
        </p:sp>
        <p:sp>
          <p:nvSpPr>
            <p:cNvPr id="11"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a:lnSpc>
                  <a:spcPct val="90000"/>
                </a:lnSpc>
                <a:spcAft>
                  <a:spcPct val="35000"/>
                </a:spcAft>
                <a:defRPr/>
              </a:pPr>
              <a:r>
                <a:rPr lang="en-US" sz="3000">
                  <a:solidFill>
                    <a:srgbClr val="008000"/>
                  </a:solidFill>
                  <a:latin typeface="+mj-lt"/>
                </a:rPr>
                <a:t>Prompt</a:t>
              </a:r>
            </a:p>
          </p:txBody>
        </p:sp>
      </p:grpSp>
      <p:pic>
        <p:nvPicPr>
          <p:cNvPr id="14" name="Picture 13"/>
          <p:cNvPicPr>
            <a:picLocks noChangeAspect="1"/>
          </p:cNvPicPr>
          <p:nvPr/>
        </p:nvPicPr>
        <p:blipFill>
          <a:blip r:embed="rId3"/>
          <a:stretch>
            <a:fillRect/>
          </a:stretch>
        </p:blipFill>
        <p:spPr>
          <a:xfrm>
            <a:off x="0" y="0"/>
            <a:ext cx="914400" cy="914400"/>
          </a:xfrm>
          <a:prstGeom prst="rect">
            <a:avLst/>
          </a:prstGeom>
        </p:spPr>
      </p:pic>
    </p:spTree>
    <p:extLst>
      <p:ext uri="{BB962C8B-B14F-4D97-AF65-F5344CB8AC3E}">
        <p14:creationId xmlns:p14="http://schemas.microsoft.com/office/powerpoint/2010/main" val="32371604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show="0">
  <p:cSld>
    <p:bg>
      <p:bgPr>
        <a:solidFill>
          <a:srgbClr val="008000">
            <a:alpha val="20000"/>
          </a:srgbClr>
        </a:soli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srcRect/>
          <a:stretch>
            <a:fillRect/>
          </a:stretch>
        </p:blipFill>
        <p:spPr bwMode="auto">
          <a:xfrm>
            <a:off x="2209800" y="0"/>
            <a:ext cx="5148263" cy="6858000"/>
          </a:xfrm>
          <a:prstGeom prst="rect">
            <a:avLst/>
          </a:prstGeom>
          <a:noFill/>
          <a:ln w="9525">
            <a:noFill/>
            <a:miter lim="800000"/>
            <a:headEnd/>
            <a:tailEnd/>
          </a:ln>
        </p:spPr>
      </p:pic>
      <p:sp>
        <p:nvSpPr>
          <p:cNvPr id="165891" name="Text Box 3"/>
          <p:cNvSpPr txBox="1">
            <a:spLocks noChangeArrowheads="1"/>
          </p:cNvSpPr>
          <p:nvPr/>
        </p:nvSpPr>
        <p:spPr bwMode="auto">
          <a:xfrm>
            <a:off x="0" y="0"/>
            <a:ext cx="9144000" cy="579438"/>
          </a:xfrm>
          <a:prstGeom prst="rect">
            <a:avLst/>
          </a:prstGeom>
          <a:solidFill>
            <a:schemeClr val="accent6">
              <a:lumMod val="20000"/>
              <a:lumOff val="80000"/>
            </a:schemeClr>
          </a:solidFill>
          <a:ln w="9525">
            <a:noFill/>
            <a:miter lim="800000"/>
            <a:headEnd/>
            <a:tailEnd/>
          </a:ln>
        </p:spPr>
        <p:txBody>
          <a:bodyPr>
            <a:prstTxWarp prst="textNoShape">
              <a:avLst/>
            </a:prstTxWarp>
            <a:spAutoFit/>
          </a:bodyPr>
          <a:lstStyle/>
          <a:p>
            <a:pPr algn="ctr">
              <a:spcBef>
                <a:spcPct val="50000"/>
              </a:spcBef>
              <a:defRPr/>
            </a:pPr>
            <a:r>
              <a:rPr lang="en-US" sz="3200" b="1"/>
              <a:t>And people say high schools are different…</a:t>
            </a:r>
          </a:p>
        </p:txBody>
      </p:sp>
      <p:pic>
        <p:nvPicPr>
          <p:cNvPr id="4" name="Picture 3"/>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135429973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sp>
        <p:nvSpPr>
          <p:cNvPr id="33795" name="Rectangle 3"/>
          <p:cNvSpPr>
            <a:spLocks noGrp="1" noChangeArrowheads="1"/>
          </p:cNvSpPr>
          <p:nvPr>
            <p:ph type="body" idx="1"/>
          </p:nvPr>
        </p:nvSpPr>
        <p:spPr>
          <a:xfrm>
            <a:off x="457200" y="1524000"/>
            <a:ext cx="8305800" cy="5257800"/>
          </a:xfrm>
          <a:solidFill>
            <a:srgbClr val="FFFFFF">
              <a:alpha val="50195"/>
            </a:srgbClr>
          </a:solidFill>
          <a:ln>
            <a:noFill/>
          </a:ln>
        </p:spPr>
        <p:txBody>
          <a:bodyPr/>
          <a:lstStyle/>
          <a:p>
            <a:pPr eaLnBrk="1" hangingPunct="1"/>
            <a:r>
              <a:rPr lang="en-US" sz="2400" b="1" dirty="0">
                <a:solidFill>
                  <a:srgbClr val="008000"/>
                </a:solidFill>
                <a:latin typeface="+mj-lt"/>
              </a:rPr>
              <a:t>Introduction and </a:t>
            </a:r>
            <a:r>
              <a:rPr lang="en-US" sz="2400" b="1" dirty="0" smtClean="0">
                <a:solidFill>
                  <a:srgbClr val="008000"/>
                </a:solidFill>
                <a:latin typeface="+mj-lt"/>
              </a:rPr>
              <a:t>Focus on Coaching</a:t>
            </a:r>
            <a:endParaRPr lang="en-US" sz="2400" b="1" dirty="0">
              <a:solidFill>
                <a:srgbClr val="008000"/>
              </a:solidFill>
              <a:latin typeface="+mj-lt"/>
            </a:endParaRPr>
          </a:p>
          <a:p>
            <a:pPr eaLnBrk="1" hangingPunct="1">
              <a:buFontTx/>
              <a:buNone/>
            </a:pPr>
            <a:r>
              <a:rPr lang="en-US" sz="2400" dirty="0">
                <a:solidFill>
                  <a:srgbClr val="000000"/>
                </a:solidFill>
              </a:rPr>
              <a:t>	</a:t>
            </a:r>
            <a:r>
              <a:rPr lang="en-US" sz="2400" i="1" dirty="0">
                <a:solidFill>
                  <a:srgbClr val="000000"/>
                </a:solidFill>
              </a:rPr>
              <a:t>Quick Review and Focus on Facilitating Team Meetings</a:t>
            </a:r>
            <a:endParaRPr lang="en-US" sz="24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Coaching Self-Assessment and Reports </a:t>
            </a:r>
          </a:p>
          <a:p>
            <a:pPr eaLnBrk="1" hangingPunct="1">
              <a:buFontTx/>
              <a:buNone/>
            </a:pPr>
            <a:r>
              <a:rPr lang="en-US" sz="2400" dirty="0">
                <a:solidFill>
                  <a:srgbClr val="000000"/>
                </a:solidFill>
              </a:rPr>
              <a:t>	</a:t>
            </a:r>
            <a:r>
              <a:rPr lang="en-US" sz="2400" i="1" dirty="0" smtClean="0">
                <a:solidFill>
                  <a:srgbClr val="000000"/>
                </a:solidFill>
              </a:rPr>
              <a:t>Re-introduce </a:t>
            </a:r>
            <a:r>
              <a:rPr lang="en-US" sz="2400" i="1" dirty="0">
                <a:solidFill>
                  <a:srgbClr val="000000"/>
                </a:solidFill>
              </a:rPr>
              <a:t>Yourself and Your school</a:t>
            </a:r>
          </a:p>
          <a:p>
            <a:pPr eaLnBrk="1" hangingPunct="1"/>
            <a:endParaRPr lang="en-US" sz="900" b="1" dirty="0">
              <a:solidFill>
                <a:srgbClr val="000000"/>
              </a:solidFill>
            </a:endParaRPr>
          </a:p>
          <a:p>
            <a:pPr eaLnBrk="1" hangingPunct="1"/>
            <a:r>
              <a:rPr lang="en-US" sz="2400" dirty="0">
                <a:solidFill>
                  <a:srgbClr val="008000"/>
                </a:solidFill>
                <a:latin typeface="+mj-lt"/>
              </a:rPr>
              <a:t>Advanced Skill Building</a:t>
            </a:r>
          </a:p>
          <a:p>
            <a:pPr eaLnBrk="1" hangingPunct="1">
              <a:buFontTx/>
              <a:buNone/>
            </a:pPr>
            <a:r>
              <a:rPr lang="en-US" sz="2400" dirty="0">
                <a:solidFill>
                  <a:srgbClr val="000000"/>
                </a:solidFill>
              </a:rPr>
              <a:t>	</a:t>
            </a:r>
            <a:r>
              <a:rPr lang="en-US" sz="2400" i="1" dirty="0" smtClean="0">
                <a:solidFill>
                  <a:srgbClr val="000000"/>
                </a:solidFill>
              </a:rPr>
              <a:t>Coaching PBIS in Classroom and Non-Classroom Settings</a:t>
            </a:r>
            <a:endParaRPr lang="en-US" sz="2400" i="1" dirty="0">
              <a:solidFill>
                <a:srgbClr val="000000"/>
              </a:solidFill>
            </a:endParaRPr>
          </a:p>
          <a:p>
            <a:pPr eaLnBrk="1" hangingPunct="1"/>
            <a:endParaRPr lang="en-US" sz="900" b="1" dirty="0">
              <a:solidFill>
                <a:srgbClr val="000000"/>
              </a:solidFill>
            </a:endParaRPr>
          </a:p>
          <a:p>
            <a:pPr eaLnBrk="1" hangingPunct="1"/>
            <a:endParaRPr lang="en-US" sz="900" b="1" dirty="0">
              <a:solidFill>
                <a:srgbClr val="000000"/>
              </a:solidFill>
            </a:endParaRPr>
          </a:p>
          <a:p>
            <a:pPr eaLnBrk="1" hangingPunct="1"/>
            <a:r>
              <a:rPr lang="en-US" sz="2400" b="1" dirty="0">
                <a:solidFill>
                  <a:srgbClr val="008000"/>
                </a:solidFill>
                <a:latin typeface="+mj-lt"/>
              </a:rPr>
              <a:t>Preparation for Next Training Event</a:t>
            </a:r>
            <a:endParaRPr lang="en-US" sz="2400" dirty="0">
              <a:solidFill>
                <a:srgbClr val="008000"/>
              </a:solidFill>
              <a:latin typeface="+mj-lt"/>
            </a:endParaRPr>
          </a:p>
          <a:p>
            <a:pPr eaLnBrk="1" hangingPunct="1">
              <a:lnSpc>
                <a:spcPct val="90000"/>
              </a:lnSpc>
            </a:pPr>
            <a:endParaRPr lang="en-US" sz="2400" dirty="0" smtClean="0">
              <a:solidFill>
                <a:srgbClr val="000000"/>
              </a:solidFill>
              <a:latin typeface="+mj-lt"/>
            </a:endParaRP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ounded Rectangle 5"/>
          <p:cNvSpPr/>
          <p:nvPr/>
        </p:nvSpPr>
        <p:spPr bwMode="auto">
          <a:xfrm>
            <a:off x="457200" y="1600200"/>
            <a:ext cx="8305800" cy="1066800"/>
          </a:xfrm>
          <a:prstGeom prst="round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08" charset="0"/>
            </a:endParaRPr>
          </a:p>
        </p:txBody>
      </p:sp>
    </p:spTree>
    <p:extLst>
      <p:ext uri="{BB962C8B-B14F-4D97-AF65-F5344CB8AC3E}">
        <p14:creationId xmlns:p14="http://schemas.microsoft.com/office/powerpoint/2010/main" val="2828561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35523" name="Rectangle 3"/>
          <p:cNvSpPr>
            <a:spLocks noGrp="1" noChangeArrowheads="1"/>
          </p:cNvSpPr>
          <p:nvPr>
            <p:ph type="body" sz="half" idx="1"/>
          </p:nvPr>
        </p:nvSpPr>
        <p:spPr>
          <a:xfrm>
            <a:off x="533400" y="1828800"/>
            <a:ext cx="8382000" cy="4724400"/>
          </a:xfrm>
          <a:extLst/>
        </p:spPr>
        <p:txBody>
          <a:bodyPr/>
          <a:lstStyle/>
          <a:p>
            <a:pPr eaLnBrk="1" hangingPunct="1">
              <a:defRPr/>
            </a:pPr>
            <a:r>
              <a:rPr lang="en-US" dirty="0">
                <a:ea typeface="+mn-ea"/>
                <a:cs typeface="+mn-cs"/>
              </a:rPr>
              <a:t>Active Supervision </a:t>
            </a:r>
            <a:r>
              <a:rPr lang="en-US" sz="2000" dirty="0">
                <a:ea typeface="+mn-ea"/>
                <a:cs typeface="+mn-cs"/>
              </a:rPr>
              <a:t>(Colvin, </a:t>
            </a:r>
            <a:r>
              <a:rPr lang="en-US" sz="2000" dirty="0" err="1">
                <a:ea typeface="+mn-ea"/>
                <a:cs typeface="+mn-cs"/>
              </a:rPr>
              <a:t>Sugai</a:t>
            </a:r>
            <a:r>
              <a:rPr lang="en-US" sz="2000" dirty="0">
                <a:ea typeface="+mn-ea"/>
                <a:cs typeface="+mn-cs"/>
              </a:rPr>
              <a:t>, Good, Lee, 1997)</a:t>
            </a:r>
            <a:r>
              <a:rPr lang="en-US" dirty="0">
                <a:ea typeface="+mn-ea"/>
                <a:cs typeface="+mn-cs"/>
              </a:rPr>
              <a:t>: </a:t>
            </a:r>
          </a:p>
          <a:p>
            <a:pPr marL="2570163" lvl="6" indent="-280988">
              <a:defRPr/>
            </a:pPr>
            <a:r>
              <a:rPr lang="en-US" sz="3200" b="1" dirty="0">
                <a:solidFill>
                  <a:srgbClr val="008000"/>
                </a:solidFill>
              </a:rPr>
              <a:t>Move</a:t>
            </a:r>
            <a:r>
              <a:rPr lang="en-US" sz="3200" dirty="0">
                <a:solidFill>
                  <a:srgbClr val="008000"/>
                </a:solidFill>
              </a:rPr>
              <a:t> </a:t>
            </a:r>
            <a:r>
              <a:rPr lang="en-US" sz="3200" dirty="0"/>
              <a:t>around</a:t>
            </a:r>
            <a:endParaRPr lang="en-US" sz="3200" dirty="0" smtClean="0"/>
          </a:p>
          <a:p>
            <a:pPr marL="2570163" lvl="6" indent="-280988">
              <a:defRPr/>
            </a:pPr>
            <a:endParaRPr lang="en-US" dirty="0" smtClean="0"/>
          </a:p>
          <a:p>
            <a:pPr marL="2570163" lvl="6" indent="-280988">
              <a:defRPr/>
            </a:pPr>
            <a:r>
              <a:rPr lang="en-US" sz="3200" dirty="0" smtClean="0"/>
              <a:t>Look </a:t>
            </a:r>
            <a:r>
              <a:rPr lang="en-US" sz="3200" dirty="0"/>
              <a:t>around (</a:t>
            </a:r>
            <a:r>
              <a:rPr lang="en-US" sz="3200" b="1" dirty="0">
                <a:solidFill>
                  <a:srgbClr val="008000"/>
                </a:solidFill>
              </a:rPr>
              <a:t>Scan</a:t>
            </a:r>
            <a:r>
              <a:rPr lang="en-US" sz="3200" dirty="0"/>
              <a:t>)</a:t>
            </a:r>
            <a:endParaRPr lang="en-US" sz="3200" dirty="0" smtClean="0"/>
          </a:p>
          <a:p>
            <a:pPr marL="2570163" lvl="6" indent="-280988">
              <a:defRPr/>
            </a:pPr>
            <a:endParaRPr lang="en-US" b="1" dirty="0" smtClean="0">
              <a:solidFill>
                <a:srgbClr val="3366FF"/>
              </a:solidFill>
            </a:endParaRPr>
          </a:p>
          <a:p>
            <a:pPr marL="2570163" lvl="6" indent="-280988">
              <a:defRPr/>
            </a:pPr>
            <a:r>
              <a:rPr lang="en-US" sz="3200" b="1" dirty="0" smtClean="0">
                <a:solidFill>
                  <a:srgbClr val="008000"/>
                </a:solidFill>
              </a:rPr>
              <a:t>Interact </a:t>
            </a:r>
            <a:r>
              <a:rPr lang="en-US" sz="3200" dirty="0"/>
              <a:t>with </a:t>
            </a:r>
            <a:r>
              <a:rPr lang="en-US" sz="3200" dirty="0" smtClean="0"/>
              <a:t>students</a:t>
            </a:r>
          </a:p>
          <a:p>
            <a:pPr marL="3027363" lvl="8" indent="-280988">
              <a:defRPr/>
            </a:pPr>
            <a:r>
              <a:rPr lang="en-US" sz="3200" dirty="0" smtClean="0"/>
              <a:t>Reinforce</a:t>
            </a:r>
          </a:p>
          <a:p>
            <a:pPr marL="3027363" lvl="8" indent="-280988">
              <a:defRPr/>
            </a:pPr>
            <a:r>
              <a:rPr lang="en-US" sz="3200" dirty="0" smtClean="0"/>
              <a:t>Correct</a:t>
            </a:r>
          </a:p>
          <a:p>
            <a:pPr eaLnBrk="1" hangingPunct="1">
              <a:defRPr/>
            </a:pPr>
            <a:endParaRPr lang="en-US" sz="900" dirty="0">
              <a:ea typeface="+mn-ea"/>
              <a:cs typeface="+mn-cs"/>
            </a:endParaRPr>
          </a:p>
        </p:txBody>
      </p:sp>
      <p:sp>
        <p:nvSpPr>
          <p:cNvPr id="133123" name="Rectangle 3"/>
          <p:cNvSpPr>
            <a:spLocks noChangeArrowheads="1"/>
          </p:cNvSpPr>
          <p:nvPr/>
        </p:nvSpPr>
        <p:spPr bwMode="auto">
          <a:xfrm>
            <a:off x="2209800" y="533400"/>
            <a:ext cx="6934200" cy="625475"/>
          </a:xfrm>
          <a:prstGeom prst="rect">
            <a:avLst/>
          </a:prstGeom>
          <a:solidFill>
            <a:srgbClr val="008000"/>
          </a:solidFill>
          <a:ln w="9525">
            <a:noFill/>
            <a:miter lim="800000"/>
            <a:headEnd/>
            <a:tailEnd/>
          </a:ln>
        </p:spPr>
        <p:txBody>
          <a:bodyPr anchor="ctr">
            <a:prstTxWarp prst="textNoShape">
              <a:avLst/>
            </a:prstTxWarp>
          </a:bodyPr>
          <a:lstStyle/>
          <a:p>
            <a:pPr>
              <a:lnSpc>
                <a:spcPct val="90000"/>
              </a:lnSpc>
            </a:pPr>
            <a:r>
              <a:rPr lang="en-US" sz="3000" b="1" dirty="0" smtClean="0">
                <a:solidFill>
                  <a:schemeClr val="bg1"/>
                </a:solidFill>
                <a:latin typeface="+mj-lt"/>
              </a:rPr>
              <a:t> students</a:t>
            </a:r>
            <a:r>
              <a:rPr lang="en-US" sz="3000" b="1" dirty="0">
                <a:solidFill>
                  <a:schemeClr val="bg1"/>
                </a:solidFill>
                <a:latin typeface="+mj-lt"/>
              </a:rPr>
              <a:t>’ behavior in natural context</a:t>
            </a:r>
          </a:p>
        </p:txBody>
      </p:sp>
      <p:grpSp>
        <p:nvGrpSpPr>
          <p:cNvPr id="133124" name="Group 5"/>
          <p:cNvGrpSpPr>
            <a:grpSpLocks/>
          </p:cNvGrpSpPr>
          <p:nvPr/>
        </p:nvGrpSpPr>
        <p:grpSpPr bwMode="auto">
          <a:xfrm>
            <a:off x="228600" y="0"/>
            <a:ext cx="2097088" cy="1649413"/>
            <a:chOff x="3670483" y="0"/>
            <a:chExt cx="2096597" cy="1649759"/>
          </a:xfrm>
          <a:solidFill>
            <a:schemeClr val="bg1"/>
          </a:solidFill>
        </p:grpSpPr>
        <p:sp>
          <p:nvSpPr>
            <p:cNvPr id="7" name="Oval 6"/>
            <p:cNvSpPr>
              <a:spLocks noChangeArrowheads="1"/>
            </p:cNvSpPr>
            <p:nvPr/>
          </p:nvSpPr>
          <p:spPr bwMode="auto">
            <a:xfrm>
              <a:off x="3670483" y="0"/>
              <a:ext cx="2096597" cy="1649759"/>
            </a:xfrm>
            <a:prstGeom prst="ellipse">
              <a:avLst/>
            </a:prstGeom>
            <a:grpFill/>
            <a:ln w="38100" cmpd="sng">
              <a:solidFill>
                <a:srgbClr val="008000"/>
              </a:solidFill>
              <a:round/>
              <a:headEnd/>
              <a:tailEnd/>
            </a:ln>
            <a:effectLst>
              <a:outerShdw blurRad="40000" dist="23000" dir="5400000" rotWithShape="0">
                <a:srgbClr val="000000">
                  <a:alpha val="34998"/>
                </a:srgbClr>
              </a:outerShdw>
            </a:effectLst>
          </p:spPr>
          <p:txBody>
            <a:bodyPr>
              <a:prstTxWarp prst="textNoShape">
                <a:avLst/>
              </a:prstTxWarp>
            </a:bodyPr>
            <a:lstStyle/>
            <a:p>
              <a:pPr>
                <a:defRPr/>
              </a:pPr>
              <a:endParaRPr lang="en-US" sz="3000">
                <a:solidFill>
                  <a:srgbClr val="008000"/>
                </a:solidFill>
                <a:latin typeface="+mj-lt"/>
                <a:cs typeface="+mn-cs"/>
              </a:endParaRPr>
            </a:p>
          </p:txBody>
        </p:sp>
        <p:sp>
          <p:nvSpPr>
            <p:cNvPr id="8"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a:lnSpc>
                  <a:spcPct val="90000"/>
                </a:lnSpc>
                <a:spcAft>
                  <a:spcPct val="35000"/>
                </a:spcAft>
                <a:defRPr/>
              </a:pPr>
              <a:r>
                <a:rPr lang="en-US" sz="3000">
                  <a:solidFill>
                    <a:srgbClr val="008000"/>
                  </a:solidFill>
                  <a:latin typeface="+mj-lt"/>
                </a:rPr>
                <a:t>Monitor</a:t>
              </a:r>
            </a:p>
          </p:txBody>
        </p:sp>
      </p:grpSp>
      <p:pic>
        <p:nvPicPr>
          <p:cNvPr id="97285" name="Picture 1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39000" y="4495800"/>
            <a:ext cx="1671638" cy="2108200"/>
          </a:xfrm>
          <a:prstGeom prst="rect">
            <a:avLst/>
          </a:prstGeom>
          <a:noFill/>
          <a:ln w="9525">
            <a:noFill/>
            <a:miter lim="800000"/>
            <a:headEnd/>
            <a:tailEnd/>
          </a:ln>
        </p:spPr>
      </p:pic>
      <p:pic>
        <p:nvPicPr>
          <p:cNvPr id="97286" name="Picture 13"/>
          <p:cNvPicPr>
            <a:picLocks noChangeAspect="1"/>
          </p:cNvPicPr>
          <p:nvPr/>
        </p:nvPicPr>
        <p:blipFill>
          <a:blip r:embed="rId3"/>
          <a:srcRect/>
          <a:stretch>
            <a:fillRect/>
          </a:stretch>
        </p:blipFill>
        <p:spPr bwMode="auto">
          <a:xfrm>
            <a:off x="762000" y="3124200"/>
            <a:ext cx="1765300" cy="1587500"/>
          </a:xfrm>
          <a:prstGeom prst="rect">
            <a:avLst/>
          </a:prstGeom>
          <a:noFill/>
          <a:ln w="9525">
            <a:noFill/>
            <a:miter lim="800000"/>
            <a:headEnd/>
            <a:tailEnd/>
          </a:ln>
        </p:spPr>
      </p:pic>
      <p:grpSp>
        <p:nvGrpSpPr>
          <p:cNvPr id="9" name="Group 17"/>
          <p:cNvGrpSpPr/>
          <p:nvPr/>
        </p:nvGrpSpPr>
        <p:grpSpPr>
          <a:xfrm>
            <a:off x="-152400" y="5257799"/>
            <a:ext cx="1588180" cy="1676401"/>
            <a:chOff x="-140380" y="5333999"/>
            <a:chExt cx="1588180" cy="1676401"/>
          </a:xfrm>
        </p:grpSpPr>
        <p:pic>
          <p:nvPicPr>
            <p:cNvPr id="10" name="Content Placeholder 3"/>
            <p:cNvPicPr>
              <a:picLocks noChangeAspect="1"/>
            </p:cNvPicPr>
            <p:nvPr/>
          </p:nvPicPr>
          <p:blipFill>
            <a:blip r:embed="rId4"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1"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II.B.iv</a:t>
              </a:r>
              <a:endParaRPr lang="en-US" sz="2000" b="1" dirty="0">
                <a:solidFill>
                  <a:srgbClr val="000000"/>
                </a:solidFill>
                <a:latin typeface="+mj-lt"/>
              </a:endParaRPr>
            </a:p>
          </p:txBody>
        </p:sp>
      </p:grpSp>
      <p:pic>
        <p:nvPicPr>
          <p:cNvPr id="12" name="Picture 11"/>
          <p:cNvPicPr>
            <a:picLocks noChangeAspect="1"/>
          </p:cNvPicPr>
          <p:nvPr/>
        </p:nvPicPr>
        <p:blipFill>
          <a:blip r:embed="rId5"/>
          <a:stretch>
            <a:fillRect/>
          </a:stretch>
        </p:blipFill>
        <p:spPr>
          <a:xfrm>
            <a:off x="0" y="-152400"/>
            <a:ext cx="914400" cy="914400"/>
          </a:xfrm>
          <a:prstGeom prst="rect">
            <a:avLst/>
          </a:prstGeom>
        </p:spPr>
      </p:pic>
    </p:spTree>
    <p:extLst>
      <p:ext uri="{BB962C8B-B14F-4D97-AF65-F5344CB8AC3E}">
        <p14:creationId xmlns:p14="http://schemas.microsoft.com/office/powerpoint/2010/main" val="37142909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72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rgbClr val="008000">
            <a:alpha val="20000"/>
          </a:srgbClr>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solidFill>
            <a:srgbClr val="FFFFFF"/>
          </a:solidFill>
        </p:spPr>
        <p:txBody>
          <a:bodyPr/>
          <a:lstStyle/>
          <a:p>
            <a:pPr eaLnBrk="1" hangingPunct="1"/>
            <a:r>
              <a:rPr lang="en-US" dirty="0">
                <a:solidFill>
                  <a:srgbClr val="008000"/>
                </a:solidFill>
                <a:ea typeface="ＭＳ Ｐゴシック" pitchFamily="-108" charset="-128"/>
                <a:cs typeface="ＭＳ Ｐゴシック" pitchFamily="-108" charset="-128"/>
              </a:rPr>
              <a:t>Monitoring Dismissal</a:t>
            </a:r>
          </a:p>
        </p:txBody>
      </p:sp>
      <p:pic>
        <p:nvPicPr>
          <p:cNvPr id="134147" name="Picture 4" descr="MVC-011F"/>
          <p:cNvPicPr>
            <a:picLocks noGrp="1" noChangeAspect="1" noChangeArrowheads="1"/>
          </p:cNvPicPr>
          <p:nvPr>
            <p:ph type="clipArt" sz="half" idx="1"/>
          </p:nvPr>
        </p:nvPicPr>
        <p:blipFill>
          <a:blip r:embed="rId3"/>
          <a:srcRect/>
          <a:stretch>
            <a:fillRect/>
          </a:stretch>
        </p:blipFill>
        <p:spPr>
          <a:xfrm>
            <a:off x="1600200" y="1676400"/>
            <a:ext cx="5943600" cy="4457700"/>
          </a:xfrm>
        </p:spPr>
      </p:pic>
      <p:sp>
        <p:nvSpPr>
          <p:cNvPr id="134149" name="Text Box 5"/>
          <p:cNvSpPr txBox="1">
            <a:spLocks noChangeArrowheads="1"/>
          </p:cNvSpPr>
          <p:nvPr/>
        </p:nvSpPr>
        <p:spPr bwMode="auto">
          <a:xfrm>
            <a:off x="2362200" y="6096000"/>
            <a:ext cx="4700588" cy="457200"/>
          </a:xfrm>
          <a:prstGeom prst="rect">
            <a:avLst/>
          </a:prstGeom>
          <a:noFill/>
          <a:ln w="9525">
            <a:noFill/>
            <a:miter lim="800000"/>
            <a:headEnd/>
            <a:tailEnd/>
          </a:ln>
        </p:spPr>
        <p:txBody>
          <a:bodyPr wrap="none">
            <a:prstTxWarp prst="textNoShape">
              <a:avLst/>
            </a:prstTxWarp>
            <a:spAutoFit/>
          </a:bodyPr>
          <a:lstStyle/>
          <a:p>
            <a:r>
              <a:rPr lang="en-US" sz="2400" dirty="0">
                <a:latin typeface="Times New Roman" pitchFamily="-1" charset="0"/>
              </a:rPr>
              <a:t>McCormick Elementary School, MD</a:t>
            </a:r>
          </a:p>
        </p:txBody>
      </p:sp>
      <p:pic>
        <p:nvPicPr>
          <p:cNvPr id="5" name="Picture 4"/>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726701190"/>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205605622"/>
              </p:ext>
            </p:extLst>
          </p:nvPr>
        </p:nvGraphicFramePr>
        <p:xfrm>
          <a:off x="-152400" y="1397000"/>
          <a:ext cx="91440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091" name="Rectangle 2"/>
          <p:cNvSpPr>
            <a:spLocks noGrp="1" noChangeArrowheads="1"/>
          </p:cNvSpPr>
          <p:nvPr>
            <p:ph type="title"/>
          </p:nvPr>
        </p:nvSpPr>
        <p:spPr>
          <a:xfrm>
            <a:off x="0" y="0"/>
            <a:ext cx="9144000" cy="1038225"/>
          </a:xfrm>
          <a:solidFill>
            <a:srgbClr val="008000"/>
          </a:solidFill>
        </p:spPr>
        <p:txBody>
          <a:bodyPr/>
          <a:lstStyle/>
          <a:p>
            <a:pPr eaLnBrk="1" hangingPunct="1"/>
            <a:r>
              <a:rPr lang="en-US" sz="3200" b="1">
                <a:solidFill>
                  <a:schemeClr val="bg1"/>
                </a:solidFill>
                <a:ea typeface="ＭＳ Ｐゴシック" pitchFamily="-108" charset="-128"/>
                <a:cs typeface="ＭＳ Ｐゴシック" pitchFamily="-108" charset="-128"/>
              </a:rPr>
              <a:t>In other words…</a:t>
            </a:r>
            <a:br>
              <a:rPr lang="en-US" sz="3200" b="1">
                <a:solidFill>
                  <a:schemeClr val="bg1"/>
                </a:solidFill>
                <a:ea typeface="ＭＳ Ｐゴシック" pitchFamily="-108" charset="-128"/>
                <a:cs typeface="ＭＳ Ｐゴシック" pitchFamily="-108" charset="-128"/>
              </a:rPr>
            </a:br>
            <a:r>
              <a:rPr lang="en-US" sz="3200" b="1">
                <a:solidFill>
                  <a:schemeClr val="bg1"/>
                </a:solidFill>
                <a:ea typeface="ＭＳ Ｐゴシック" pitchFamily="-108" charset="-128"/>
                <a:cs typeface="ＭＳ Ｐゴシック" pitchFamily="-108" charset="-128"/>
              </a:rPr>
              <a:t>follow these key steps</a:t>
            </a:r>
          </a:p>
        </p:txBody>
      </p:sp>
      <p:grpSp>
        <p:nvGrpSpPr>
          <p:cNvPr id="4" name="Group 17"/>
          <p:cNvGrpSpPr/>
          <p:nvPr/>
        </p:nvGrpSpPr>
        <p:grpSpPr>
          <a:xfrm>
            <a:off x="-152400" y="5257799"/>
            <a:ext cx="1588180" cy="1676401"/>
            <a:chOff x="-140380" y="5333999"/>
            <a:chExt cx="1588180" cy="1676401"/>
          </a:xfrm>
        </p:grpSpPr>
        <p:pic>
          <p:nvPicPr>
            <p:cNvPr id="6" name="Content Placeholder 3"/>
            <p:cNvPicPr>
              <a:picLocks noChangeAspect="1"/>
            </p:cNvPicPr>
            <p:nvPr/>
          </p:nvPicPr>
          <p:blipFill>
            <a:blip r:embed="rId8"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8303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II.B.iv</a:t>
              </a:r>
              <a:endParaRPr lang="en-US" sz="2000" b="1" dirty="0">
                <a:solidFill>
                  <a:srgbClr val="000000"/>
                </a:solidFill>
                <a:latin typeface="+mj-lt"/>
              </a:endParaRPr>
            </a:p>
          </p:txBody>
        </p:sp>
      </p:grpSp>
      <p:pic>
        <p:nvPicPr>
          <p:cNvPr id="8" name="Picture 7"/>
          <p:cNvPicPr/>
          <p:nvPr/>
        </p:nvPicPr>
        <p:blipFill>
          <a:blip r:embed="rId9">
            <a:extLst>
              <a:ext uri="{28A0092B-C50C-407E-A947-70E740481C1C}">
                <a14:useLocalDpi xmlns:a14="http://schemas.microsoft.com/office/drawing/2010/main"/>
              </a:ext>
            </a:extLst>
          </a:blip>
          <a:srcRect/>
          <a:stretch>
            <a:fillRect/>
          </a:stretch>
        </p:blipFill>
        <p:spPr bwMode="auto">
          <a:xfrm>
            <a:off x="8001506" y="457200"/>
            <a:ext cx="1142494" cy="1143000"/>
          </a:xfrm>
          <a:prstGeom prst="rect">
            <a:avLst/>
          </a:prstGeom>
          <a:noFill/>
          <a:ln>
            <a:noFill/>
          </a:ln>
        </p:spPr>
      </p:pic>
      <p:sp>
        <p:nvSpPr>
          <p:cNvPr id="2" name="Oval 1"/>
          <p:cNvSpPr/>
          <p:nvPr/>
        </p:nvSpPr>
        <p:spPr>
          <a:xfrm>
            <a:off x="1371600" y="2819400"/>
            <a:ext cx="2133600" cy="1676400"/>
          </a:xfrm>
          <a:prstGeom prst="ellipse">
            <a:avLst/>
          </a:prstGeom>
          <a:solidFill>
            <a:srgbClr val="FFFF00">
              <a:alpha val="1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0"/>
          <a:stretch>
            <a:fillRect/>
          </a:stretch>
        </p:blipFill>
        <p:spPr>
          <a:xfrm>
            <a:off x="0" y="609600"/>
            <a:ext cx="914400" cy="914400"/>
          </a:xfrm>
          <a:prstGeom prst="rect">
            <a:avLst/>
          </a:prstGeom>
        </p:spPr>
      </p:pic>
    </p:spTree>
    <p:extLst>
      <p:ext uri="{BB962C8B-B14F-4D97-AF65-F5344CB8AC3E}">
        <p14:creationId xmlns:p14="http://schemas.microsoft.com/office/powerpoint/2010/main" val="2163369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4" name="Rectangle 3"/>
          <p:cNvSpPr>
            <a:spLocks noGrp="1" noChangeArrowheads="1"/>
          </p:cNvSpPr>
          <p:nvPr>
            <p:ph idx="1"/>
          </p:nvPr>
        </p:nvSpPr>
        <p:spPr>
          <a:xfrm>
            <a:off x="457200" y="1676400"/>
            <a:ext cx="8229600" cy="4191000"/>
          </a:xfrm>
        </p:spPr>
        <p:txBody>
          <a:bodyPr/>
          <a:lstStyle/>
          <a:p>
            <a:pPr eaLnBrk="1" hangingPunct="1">
              <a:lnSpc>
                <a:spcPct val="90000"/>
              </a:lnSpc>
            </a:pPr>
            <a:r>
              <a:rPr lang="en-US" sz="2800" dirty="0">
                <a:ea typeface="ＭＳ Ｐゴシック" pitchFamily="-108" charset="-128"/>
                <a:cs typeface="ＭＳ Ｐゴシック" pitchFamily="-108" charset="-128"/>
              </a:rPr>
              <a:t>Collect data</a:t>
            </a:r>
          </a:p>
          <a:p>
            <a:pPr lvl="1" eaLnBrk="1" hangingPunct="1">
              <a:lnSpc>
                <a:spcPct val="90000"/>
              </a:lnSpc>
            </a:pPr>
            <a:r>
              <a:rPr lang="en-US" sz="2400" dirty="0"/>
              <a:t>Are rules being followed?</a:t>
            </a:r>
          </a:p>
          <a:p>
            <a:pPr lvl="1" eaLnBrk="1" hangingPunct="1">
              <a:lnSpc>
                <a:spcPct val="90000"/>
              </a:lnSpc>
            </a:pPr>
            <a:r>
              <a:rPr lang="en-US" sz="2400" dirty="0"/>
              <a:t>If there are errors,</a:t>
            </a:r>
          </a:p>
          <a:p>
            <a:pPr lvl="2" eaLnBrk="1" hangingPunct="1">
              <a:lnSpc>
                <a:spcPct val="90000"/>
              </a:lnSpc>
            </a:pPr>
            <a:r>
              <a:rPr lang="en-US" sz="2200" b="1" dirty="0">
                <a:solidFill>
                  <a:srgbClr val="008000"/>
                </a:solidFill>
              </a:rPr>
              <a:t>who</a:t>
            </a:r>
            <a:r>
              <a:rPr lang="en-US" sz="2200" b="1" dirty="0">
                <a:solidFill>
                  <a:srgbClr val="3366FF"/>
                </a:solidFill>
              </a:rPr>
              <a:t> </a:t>
            </a:r>
            <a:r>
              <a:rPr lang="en-US" sz="2200" dirty="0"/>
              <a:t>is making them?</a:t>
            </a:r>
          </a:p>
          <a:p>
            <a:pPr lvl="2" eaLnBrk="1" hangingPunct="1">
              <a:lnSpc>
                <a:spcPct val="90000"/>
              </a:lnSpc>
            </a:pPr>
            <a:r>
              <a:rPr lang="en-US" sz="2200" b="1" dirty="0">
                <a:solidFill>
                  <a:srgbClr val="008000"/>
                </a:solidFill>
              </a:rPr>
              <a:t>where</a:t>
            </a:r>
            <a:r>
              <a:rPr lang="en-US" sz="2200" b="1" dirty="0">
                <a:solidFill>
                  <a:srgbClr val="3366FF"/>
                </a:solidFill>
              </a:rPr>
              <a:t> </a:t>
            </a:r>
            <a:r>
              <a:rPr lang="en-US" sz="2200" dirty="0"/>
              <a:t>are the errors occurring?</a:t>
            </a:r>
          </a:p>
          <a:p>
            <a:pPr lvl="2" eaLnBrk="1" hangingPunct="1">
              <a:lnSpc>
                <a:spcPct val="90000"/>
              </a:lnSpc>
            </a:pPr>
            <a:r>
              <a:rPr lang="en-US" sz="2200" b="1" dirty="0">
                <a:solidFill>
                  <a:srgbClr val="008000"/>
                </a:solidFill>
              </a:rPr>
              <a:t>what</a:t>
            </a:r>
            <a:r>
              <a:rPr lang="en-US" sz="2200" dirty="0">
                <a:solidFill>
                  <a:srgbClr val="008000"/>
                </a:solidFill>
              </a:rPr>
              <a:t> </a:t>
            </a:r>
            <a:r>
              <a:rPr lang="en-US" sz="2200" dirty="0"/>
              <a:t>kind of errors are being made?</a:t>
            </a:r>
          </a:p>
          <a:p>
            <a:pPr eaLnBrk="1" hangingPunct="1">
              <a:lnSpc>
                <a:spcPct val="90000"/>
              </a:lnSpc>
            </a:pPr>
            <a:endParaRPr lang="en-US" sz="1200" dirty="0">
              <a:ea typeface="ＭＳ Ｐゴシック" pitchFamily="-108" charset="-128"/>
              <a:cs typeface="ＭＳ Ｐゴシック" pitchFamily="-108" charset="-128"/>
            </a:endParaRPr>
          </a:p>
          <a:p>
            <a:pPr eaLnBrk="1" hangingPunct="1">
              <a:lnSpc>
                <a:spcPct val="90000"/>
              </a:lnSpc>
            </a:pPr>
            <a:r>
              <a:rPr lang="en-US" sz="2800" dirty="0">
                <a:ea typeface="ＭＳ Ｐゴシック" pitchFamily="-108" charset="-128"/>
                <a:cs typeface="ＭＳ Ｐゴシック" pitchFamily="-108" charset="-128"/>
              </a:rPr>
              <a:t>Summarize data (look for patterns)</a:t>
            </a:r>
          </a:p>
          <a:p>
            <a:pPr eaLnBrk="1" hangingPunct="1">
              <a:lnSpc>
                <a:spcPct val="90000"/>
              </a:lnSpc>
            </a:pPr>
            <a:endParaRPr lang="en-US" sz="1200" dirty="0">
              <a:ea typeface="ＭＳ Ｐゴシック" pitchFamily="-108" charset="-128"/>
              <a:cs typeface="ＭＳ Ｐゴシック" pitchFamily="-108" charset="-128"/>
            </a:endParaRPr>
          </a:p>
          <a:p>
            <a:pPr eaLnBrk="1" hangingPunct="1">
              <a:lnSpc>
                <a:spcPct val="90000"/>
              </a:lnSpc>
            </a:pPr>
            <a:r>
              <a:rPr lang="en-US" sz="2800" dirty="0">
                <a:ea typeface="ＭＳ Ｐゴシック" pitchFamily="-108" charset="-128"/>
                <a:cs typeface="ＭＳ Ｐゴシック" pitchFamily="-108" charset="-128"/>
              </a:rPr>
              <a:t>Use data to make decisions</a:t>
            </a:r>
          </a:p>
        </p:txBody>
      </p:sp>
      <p:sp>
        <p:nvSpPr>
          <p:cNvPr id="136195" name="Rectangle 3"/>
          <p:cNvSpPr>
            <a:spLocks noChangeArrowheads="1"/>
          </p:cNvSpPr>
          <p:nvPr/>
        </p:nvSpPr>
        <p:spPr bwMode="auto">
          <a:xfrm>
            <a:off x="2209800" y="533400"/>
            <a:ext cx="6705600" cy="625475"/>
          </a:xfrm>
          <a:prstGeom prst="rect">
            <a:avLst/>
          </a:prstGeom>
          <a:solidFill>
            <a:srgbClr val="008000"/>
          </a:solidFill>
          <a:ln w="9525">
            <a:noFill/>
            <a:miter lim="800000"/>
            <a:headEnd/>
            <a:tailEnd/>
          </a:ln>
        </p:spPr>
        <p:txBody>
          <a:bodyPr anchor="ctr">
            <a:prstTxWarp prst="textNoShape">
              <a:avLst/>
            </a:prstTxWarp>
          </a:bodyPr>
          <a:lstStyle/>
          <a:p>
            <a:pPr>
              <a:lnSpc>
                <a:spcPct val="90000"/>
              </a:lnSpc>
            </a:pPr>
            <a:r>
              <a:rPr lang="en-US" sz="3000" b="1" dirty="0" smtClean="0">
                <a:solidFill>
                  <a:schemeClr val="bg1"/>
                </a:solidFill>
                <a:latin typeface="+mj-lt"/>
              </a:rPr>
              <a:t> the </a:t>
            </a:r>
            <a:r>
              <a:rPr lang="en-US" sz="3000" b="1" dirty="0">
                <a:solidFill>
                  <a:schemeClr val="bg1"/>
                </a:solidFill>
                <a:latin typeface="+mj-lt"/>
              </a:rPr>
              <a:t>effect of instruction</a:t>
            </a:r>
          </a:p>
        </p:txBody>
      </p:sp>
      <p:grpSp>
        <p:nvGrpSpPr>
          <p:cNvPr id="136196" name="Group 4"/>
          <p:cNvGrpSpPr>
            <a:grpSpLocks/>
          </p:cNvGrpSpPr>
          <p:nvPr/>
        </p:nvGrpSpPr>
        <p:grpSpPr bwMode="auto">
          <a:xfrm>
            <a:off x="228600" y="0"/>
            <a:ext cx="2097088" cy="1649413"/>
            <a:chOff x="3670483" y="0"/>
            <a:chExt cx="2096597" cy="1649759"/>
          </a:xfrm>
          <a:solidFill>
            <a:schemeClr val="bg1"/>
          </a:solidFill>
        </p:grpSpPr>
        <p:sp>
          <p:nvSpPr>
            <p:cNvPr id="6" name="Oval 5"/>
            <p:cNvSpPr>
              <a:spLocks noChangeArrowheads="1"/>
            </p:cNvSpPr>
            <p:nvPr/>
          </p:nvSpPr>
          <p:spPr bwMode="auto">
            <a:xfrm>
              <a:off x="3670483" y="0"/>
              <a:ext cx="2096597" cy="1649759"/>
            </a:xfrm>
            <a:prstGeom prst="ellipse">
              <a:avLst/>
            </a:prstGeom>
            <a:grpFill/>
            <a:ln w="9525">
              <a:solidFill>
                <a:srgbClr val="008000"/>
              </a:solidFill>
              <a:round/>
              <a:headEnd/>
              <a:tailEnd/>
            </a:ln>
            <a:effectLst>
              <a:outerShdw blurRad="40000" dist="23000" dir="5400000" rotWithShape="0">
                <a:srgbClr val="000000">
                  <a:alpha val="34998"/>
                </a:srgbClr>
              </a:outerShdw>
            </a:effectLst>
          </p:spPr>
          <p:txBody>
            <a:bodyPr>
              <a:prstTxWarp prst="textNoShape">
                <a:avLst/>
              </a:prstTxWarp>
            </a:bodyPr>
            <a:lstStyle/>
            <a:p>
              <a:pPr>
                <a:defRPr/>
              </a:pPr>
              <a:endParaRPr lang="en-US" sz="3000">
                <a:solidFill>
                  <a:srgbClr val="008000"/>
                </a:solidFill>
                <a:latin typeface="+mj-lt"/>
                <a:cs typeface="+mn-cs"/>
              </a:endParaRPr>
            </a:p>
          </p:txBody>
        </p:sp>
        <p:sp>
          <p:nvSpPr>
            <p:cNvPr id="7"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a:lnSpc>
                  <a:spcPct val="90000"/>
                </a:lnSpc>
                <a:spcAft>
                  <a:spcPct val="35000"/>
                </a:spcAft>
                <a:defRPr/>
              </a:pPr>
              <a:r>
                <a:rPr lang="en-US" sz="3000" dirty="0">
                  <a:solidFill>
                    <a:srgbClr val="008000"/>
                  </a:solidFill>
                  <a:latin typeface="+mj-lt"/>
                </a:rPr>
                <a:t>Evaluate</a:t>
              </a:r>
            </a:p>
          </p:txBody>
        </p:sp>
      </p:grpSp>
      <p:grpSp>
        <p:nvGrpSpPr>
          <p:cNvPr id="8" name="Group 17"/>
          <p:cNvGrpSpPr/>
          <p:nvPr/>
        </p:nvGrpSpPr>
        <p:grpSpPr>
          <a:xfrm>
            <a:off x="-152400" y="5257799"/>
            <a:ext cx="1588180" cy="1676401"/>
            <a:chOff x="-140380" y="5333999"/>
            <a:chExt cx="1588180" cy="1676401"/>
          </a:xfrm>
        </p:grpSpPr>
        <p:pic>
          <p:nvPicPr>
            <p:cNvPr id="9" name="Content Placeholder 3"/>
            <p:cNvPicPr>
              <a:picLocks noChangeAspect="1"/>
            </p:cNvPicPr>
            <p:nvPr/>
          </p:nvPicPr>
          <p:blipFill>
            <a:blip r:embed="rId2"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0"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II.B.iv</a:t>
              </a:r>
              <a:endParaRPr lang="en-US" sz="2000" b="1" dirty="0">
                <a:solidFill>
                  <a:srgbClr val="000000"/>
                </a:solidFill>
                <a:latin typeface="+mj-lt"/>
              </a:endParaRPr>
            </a:p>
          </p:txBody>
        </p:sp>
      </p:grpSp>
      <p:pic>
        <p:nvPicPr>
          <p:cNvPr id="11" name="Picture 10"/>
          <p:cNvPicPr>
            <a:picLocks noChangeAspect="1"/>
          </p:cNvPicPr>
          <p:nvPr/>
        </p:nvPicPr>
        <p:blipFill>
          <a:blip r:embed="rId3"/>
          <a:stretch>
            <a:fillRect/>
          </a:stretch>
        </p:blipFill>
        <p:spPr>
          <a:xfrm>
            <a:off x="0" y="-152400"/>
            <a:ext cx="914400" cy="914400"/>
          </a:xfrm>
          <a:prstGeom prst="rect">
            <a:avLst/>
          </a:prstGeom>
        </p:spPr>
      </p:pic>
    </p:spTree>
    <p:extLst>
      <p:ext uri="{BB962C8B-B14F-4D97-AF65-F5344CB8AC3E}">
        <p14:creationId xmlns:p14="http://schemas.microsoft.com/office/powerpoint/2010/main" val="28166387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218" name="Rectangle 3"/>
          <p:cNvSpPr>
            <a:spLocks noGrp="1" noChangeArrowheads="1"/>
          </p:cNvSpPr>
          <p:nvPr>
            <p:ph idx="1"/>
          </p:nvPr>
        </p:nvSpPr>
        <p:spPr>
          <a:xfrm>
            <a:off x="457200" y="1676400"/>
            <a:ext cx="8229600" cy="4191000"/>
          </a:xfrm>
        </p:spPr>
        <p:txBody>
          <a:bodyPr/>
          <a:lstStyle/>
          <a:p>
            <a:pPr eaLnBrk="1" hangingPunct="1">
              <a:lnSpc>
                <a:spcPct val="90000"/>
              </a:lnSpc>
            </a:pPr>
            <a:r>
              <a:rPr lang="en-US" sz="2800" dirty="0">
                <a:ea typeface="ＭＳ Ｐゴシック" pitchFamily="-108" charset="-128"/>
                <a:cs typeface="ＭＳ Ｐゴシック" pitchFamily="-108" charset="-128"/>
              </a:rPr>
              <a:t>Collect data</a:t>
            </a:r>
          </a:p>
          <a:p>
            <a:pPr lvl="1" eaLnBrk="1" hangingPunct="1">
              <a:lnSpc>
                <a:spcPct val="90000"/>
              </a:lnSpc>
            </a:pPr>
            <a:r>
              <a:rPr lang="en-US" sz="2400" dirty="0"/>
              <a:t>Are we doing what we said we’d do?</a:t>
            </a:r>
          </a:p>
          <a:p>
            <a:pPr lvl="2" eaLnBrk="1" hangingPunct="1">
              <a:lnSpc>
                <a:spcPct val="90000"/>
              </a:lnSpc>
            </a:pPr>
            <a:r>
              <a:rPr lang="en-US" sz="2200" dirty="0"/>
              <a:t>How will we support lessons taught within routines? </a:t>
            </a:r>
          </a:p>
          <a:p>
            <a:pPr lvl="2" eaLnBrk="1" hangingPunct="1">
              <a:lnSpc>
                <a:spcPct val="90000"/>
              </a:lnSpc>
            </a:pPr>
            <a:r>
              <a:rPr lang="en-US" sz="2200" dirty="0"/>
              <a:t>How will we know when lessons are taught? </a:t>
            </a:r>
          </a:p>
          <a:p>
            <a:pPr lvl="2" eaLnBrk="1" hangingPunct="1">
              <a:lnSpc>
                <a:spcPct val="90000"/>
              </a:lnSpc>
            </a:pPr>
            <a:r>
              <a:rPr lang="en-US" sz="2200" dirty="0"/>
              <a:t>How will we know when and where we might need boosters? </a:t>
            </a:r>
          </a:p>
          <a:p>
            <a:pPr eaLnBrk="1" hangingPunct="1">
              <a:lnSpc>
                <a:spcPct val="90000"/>
              </a:lnSpc>
            </a:pPr>
            <a:endParaRPr lang="en-US" sz="1200" dirty="0">
              <a:ea typeface="ＭＳ Ｐゴシック" pitchFamily="-108" charset="-128"/>
              <a:cs typeface="ＭＳ Ｐゴシック" pitchFamily="-108" charset="-128"/>
            </a:endParaRPr>
          </a:p>
          <a:p>
            <a:pPr eaLnBrk="1" hangingPunct="1">
              <a:lnSpc>
                <a:spcPct val="90000"/>
              </a:lnSpc>
            </a:pPr>
            <a:r>
              <a:rPr lang="en-US" sz="2800" dirty="0">
                <a:ea typeface="ＭＳ Ｐゴシック" pitchFamily="-108" charset="-128"/>
                <a:cs typeface="ＭＳ Ｐゴシック" pitchFamily="-108" charset="-128"/>
              </a:rPr>
              <a:t>Summarize data (look for patterns)</a:t>
            </a:r>
          </a:p>
          <a:p>
            <a:pPr eaLnBrk="1" hangingPunct="1">
              <a:lnSpc>
                <a:spcPct val="90000"/>
              </a:lnSpc>
            </a:pPr>
            <a:endParaRPr lang="en-US" sz="1200" dirty="0">
              <a:ea typeface="ＭＳ Ｐゴシック" pitchFamily="-108" charset="-128"/>
              <a:cs typeface="ＭＳ Ｐゴシック" pitchFamily="-108" charset="-128"/>
            </a:endParaRPr>
          </a:p>
          <a:p>
            <a:pPr eaLnBrk="1" hangingPunct="1">
              <a:lnSpc>
                <a:spcPct val="90000"/>
              </a:lnSpc>
            </a:pPr>
            <a:r>
              <a:rPr lang="en-US" sz="2800" dirty="0">
                <a:ea typeface="ＭＳ Ｐゴシック" pitchFamily="-108" charset="-128"/>
                <a:cs typeface="ＭＳ Ｐゴシック" pitchFamily="-108" charset="-128"/>
              </a:rPr>
              <a:t>Use data to make decisions</a:t>
            </a:r>
          </a:p>
        </p:txBody>
      </p:sp>
      <p:sp>
        <p:nvSpPr>
          <p:cNvPr id="8" name="Rectangle 3"/>
          <p:cNvSpPr>
            <a:spLocks noChangeArrowheads="1"/>
          </p:cNvSpPr>
          <p:nvPr/>
        </p:nvSpPr>
        <p:spPr bwMode="auto">
          <a:xfrm>
            <a:off x="2209800" y="533400"/>
            <a:ext cx="6705600" cy="625475"/>
          </a:xfrm>
          <a:prstGeom prst="rect">
            <a:avLst/>
          </a:prstGeom>
          <a:solidFill>
            <a:srgbClr val="008000"/>
          </a:solidFill>
          <a:ln w="9525">
            <a:noFill/>
            <a:miter lim="800000"/>
            <a:headEnd/>
            <a:tailEnd/>
          </a:ln>
        </p:spPr>
        <p:txBody>
          <a:bodyPr anchor="ctr">
            <a:prstTxWarp prst="textNoShape">
              <a:avLst/>
            </a:prstTxWarp>
          </a:bodyPr>
          <a:lstStyle/>
          <a:p>
            <a:pPr>
              <a:lnSpc>
                <a:spcPct val="90000"/>
              </a:lnSpc>
            </a:pPr>
            <a:r>
              <a:rPr lang="en-US" sz="3000" b="1" dirty="0" smtClean="0">
                <a:solidFill>
                  <a:schemeClr val="bg1"/>
                </a:solidFill>
                <a:latin typeface="+mj-lt"/>
              </a:rPr>
              <a:t> the fidelity of implementation</a:t>
            </a:r>
            <a:endParaRPr lang="en-US" sz="3000" b="1" dirty="0">
              <a:solidFill>
                <a:schemeClr val="bg1"/>
              </a:solidFill>
              <a:latin typeface="+mj-lt"/>
            </a:endParaRPr>
          </a:p>
        </p:txBody>
      </p:sp>
      <p:grpSp>
        <p:nvGrpSpPr>
          <p:cNvPr id="9" name="Group 4"/>
          <p:cNvGrpSpPr>
            <a:grpSpLocks/>
          </p:cNvGrpSpPr>
          <p:nvPr/>
        </p:nvGrpSpPr>
        <p:grpSpPr bwMode="auto">
          <a:xfrm>
            <a:off x="228600" y="0"/>
            <a:ext cx="2097088" cy="1649413"/>
            <a:chOff x="3670483" y="0"/>
            <a:chExt cx="2096597" cy="1649759"/>
          </a:xfrm>
          <a:solidFill>
            <a:schemeClr val="bg1"/>
          </a:solidFill>
        </p:grpSpPr>
        <p:sp>
          <p:nvSpPr>
            <p:cNvPr id="10" name="Oval 9"/>
            <p:cNvSpPr>
              <a:spLocks noChangeArrowheads="1"/>
            </p:cNvSpPr>
            <p:nvPr/>
          </p:nvSpPr>
          <p:spPr bwMode="auto">
            <a:xfrm>
              <a:off x="3670483" y="0"/>
              <a:ext cx="2096597" cy="1649759"/>
            </a:xfrm>
            <a:prstGeom prst="ellipse">
              <a:avLst/>
            </a:prstGeom>
            <a:grpFill/>
            <a:ln w="9525">
              <a:solidFill>
                <a:srgbClr val="008000"/>
              </a:solidFill>
              <a:round/>
              <a:headEnd/>
              <a:tailEnd/>
            </a:ln>
            <a:effectLst>
              <a:outerShdw blurRad="40000" dist="23000" dir="5400000" rotWithShape="0">
                <a:srgbClr val="000000">
                  <a:alpha val="34998"/>
                </a:srgbClr>
              </a:outerShdw>
            </a:effectLst>
          </p:spPr>
          <p:txBody>
            <a:bodyPr>
              <a:prstTxWarp prst="textNoShape">
                <a:avLst/>
              </a:prstTxWarp>
            </a:bodyPr>
            <a:lstStyle/>
            <a:p>
              <a:pPr>
                <a:defRPr/>
              </a:pPr>
              <a:endParaRPr lang="en-US" sz="3000">
                <a:solidFill>
                  <a:srgbClr val="008000"/>
                </a:solidFill>
                <a:latin typeface="+mj-lt"/>
                <a:cs typeface="+mn-cs"/>
              </a:endParaRPr>
            </a:p>
          </p:txBody>
        </p:sp>
        <p:sp>
          <p:nvSpPr>
            <p:cNvPr id="11" name="Oval 4"/>
            <p:cNvSpPr/>
            <p:nvPr/>
          </p:nvSpPr>
          <p:spPr>
            <a:xfrm>
              <a:off x="3976799" y="241351"/>
              <a:ext cx="1483964" cy="1167058"/>
            </a:xfrm>
            <a:prstGeom prst="rect">
              <a:avLst/>
            </a:prstGeom>
            <a:grpFill/>
          </p:spPr>
          <p:style>
            <a:lnRef idx="0">
              <a:scrgbClr r="0" g="0" b="0"/>
            </a:lnRef>
            <a:fillRef idx="0">
              <a:scrgbClr r="0" g="0" b="0"/>
            </a:fillRef>
            <a:effectRef idx="0">
              <a:scrgbClr r="0" g="0" b="0"/>
            </a:effectRef>
            <a:fontRef idx="minor">
              <a:schemeClr val="lt1"/>
            </a:fontRef>
          </p:style>
          <p:txBody>
            <a:bodyPr lIns="30480" tIns="30480" rIns="30480" bIns="30480" anchor="ctr"/>
            <a:lstStyle/>
            <a:p>
              <a:pPr algn="ctr" defTabSz="1066800">
                <a:lnSpc>
                  <a:spcPct val="90000"/>
                </a:lnSpc>
                <a:spcAft>
                  <a:spcPct val="35000"/>
                </a:spcAft>
                <a:defRPr/>
              </a:pPr>
              <a:r>
                <a:rPr lang="en-US" sz="3000" dirty="0">
                  <a:solidFill>
                    <a:srgbClr val="008000"/>
                  </a:solidFill>
                  <a:latin typeface="+mj-lt"/>
                </a:rPr>
                <a:t>Evaluate</a:t>
              </a:r>
            </a:p>
          </p:txBody>
        </p:sp>
      </p:grpSp>
      <p:grpSp>
        <p:nvGrpSpPr>
          <p:cNvPr id="7" name="Group 17"/>
          <p:cNvGrpSpPr/>
          <p:nvPr/>
        </p:nvGrpSpPr>
        <p:grpSpPr>
          <a:xfrm>
            <a:off x="-152400" y="5257799"/>
            <a:ext cx="1588180" cy="1676401"/>
            <a:chOff x="-140380" y="5333999"/>
            <a:chExt cx="1588180" cy="1676401"/>
          </a:xfrm>
        </p:grpSpPr>
        <p:pic>
          <p:nvPicPr>
            <p:cNvPr id="12"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3"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II.B.iv</a:t>
              </a:r>
              <a:endParaRPr lang="en-US" sz="2000" b="1" dirty="0">
                <a:solidFill>
                  <a:srgbClr val="000000"/>
                </a:solidFill>
                <a:latin typeface="+mj-lt"/>
              </a:endParaRPr>
            </a:p>
          </p:txBody>
        </p:sp>
      </p:grpSp>
      <p:pic>
        <p:nvPicPr>
          <p:cNvPr id="14" name="Picture 13"/>
          <p:cNvPicPr>
            <a:picLocks noChangeAspect="1"/>
          </p:cNvPicPr>
          <p:nvPr/>
        </p:nvPicPr>
        <p:blipFill>
          <a:blip r:embed="rId4"/>
          <a:stretch>
            <a:fillRect/>
          </a:stretch>
        </p:blipFill>
        <p:spPr>
          <a:xfrm>
            <a:off x="0" y="-33740"/>
            <a:ext cx="914400" cy="914400"/>
          </a:xfrm>
          <a:prstGeom prst="rect">
            <a:avLst/>
          </a:prstGeom>
        </p:spPr>
      </p:pic>
    </p:spTree>
    <p:extLst>
      <p:ext uri="{BB962C8B-B14F-4D97-AF65-F5344CB8AC3E}">
        <p14:creationId xmlns:p14="http://schemas.microsoft.com/office/powerpoint/2010/main" val="4849795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34262774"/>
              </p:ext>
            </p:extLst>
          </p:nvPr>
        </p:nvGraphicFramePr>
        <p:xfrm>
          <a:off x="-152400" y="1397000"/>
          <a:ext cx="91440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091" name="Rectangle 2"/>
          <p:cNvSpPr>
            <a:spLocks noGrp="1" noChangeArrowheads="1"/>
          </p:cNvSpPr>
          <p:nvPr>
            <p:ph type="title"/>
          </p:nvPr>
        </p:nvSpPr>
        <p:spPr>
          <a:xfrm>
            <a:off x="0" y="0"/>
            <a:ext cx="9144000" cy="1038225"/>
          </a:xfrm>
          <a:solidFill>
            <a:srgbClr val="008000"/>
          </a:solidFill>
        </p:spPr>
        <p:txBody>
          <a:bodyPr/>
          <a:lstStyle/>
          <a:p>
            <a:pPr eaLnBrk="1" hangingPunct="1"/>
            <a:r>
              <a:rPr lang="en-US" sz="3200" b="1" dirty="0" smtClean="0">
                <a:solidFill>
                  <a:schemeClr val="bg1"/>
                </a:solidFill>
                <a:ea typeface="ＭＳ Ｐゴシック" pitchFamily="-108" charset="-128"/>
                <a:cs typeface="ＭＳ Ｐゴシック" pitchFamily="-108" charset="-128"/>
              </a:rPr>
              <a:t>A lesson plan that puts all of this together…</a:t>
            </a:r>
            <a:endParaRPr lang="en-US" sz="3200" b="1" dirty="0">
              <a:solidFill>
                <a:schemeClr val="bg1"/>
              </a:solidFill>
              <a:ea typeface="ＭＳ Ｐゴシック" pitchFamily="-108" charset="-128"/>
              <a:cs typeface="ＭＳ Ｐゴシック" pitchFamily="-108" charset="-128"/>
            </a:endParaRPr>
          </a:p>
        </p:txBody>
      </p:sp>
      <p:grpSp>
        <p:nvGrpSpPr>
          <p:cNvPr id="4" name="Group 17"/>
          <p:cNvGrpSpPr/>
          <p:nvPr/>
        </p:nvGrpSpPr>
        <p:grpSpPr>
          <a:xfrm>
            <a:off x="-152400" y="5257799"/>
            <a:ext cx="1588180" cy="1676401"/>
            <a:chOff x="-140380" y="5333999"/>
            <a:chExt cx="1588180" cy="1676401"/>
          </a:xfrm>
        </p:grpSpPr>
        <p:pic>
          <p:nvPicPr>
            <p:cNvPr id="6" name="Content Placeholder 3"/>
            <p:cNvPicPr>
              <a:picLocks noChangeAspect="1"/>
            </p:cNvPicPr>
            <p:nvPr/>
          </p:nvPicPr>
          <p:blipFill>
            <a:blip r:embed="rId8"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b="1" dirty="0" err="1" smtClean="0">
                  <a:solidFill>
                    <a:srgbClr val="000000"/>
                  </a:solidFill>
                  <a:latin typeface="+mj-lt"/>
                </a:rPr>
                <a:t>II.B.iv</a:t>
              </a:r>
              <a:endParaRPr lang="en-US" b="1" dirty="0">
                <a:solidFill>
                  <a:srgbClr val="000000"/>
                </a:solidFill>
                <a:latin typeface="+mj-lt"/>
              </a:endParaRPr>
            </a:p>
          </p:txBody>
        </p:sp>
      </p:grpSp>
      <p:pic>
        <p:nvPicPr>
          <p:cNvPr id="8" name="Picture 7"/>
          <p:cNvPicPr>
            <a:picLocks noChangeAspect="1"/>
          </p:cNvPicPr>
          <p:nvPr/>
        </p:nvPicPr>
        <p:blipFill>
          <a:blip r:embed="rId9"/>
          <a:stretch>
            <a:fillRect/>
          </a:stretch>
        </p:blipFill>
        <p:spPr>
          <a:xfrm>
            <a:off x="0" y="609600"/>
            <a:ext cx="914400" cy="914400"/>
          </a:xfrm>
          <a:prstGeom prst="rect">
            <a:avLst/>
          </a:prstGeom>
        </p:spPr>
      </p:pic>
    </p:spTree>
    <p:extLst>
      <p:ext uri="{BB962C8B-B14F-4D97-AF65-F5344CB8AC3E}">
        <p14:creationId xmlns:p14="http://schemas.microsoft.com/office/powerpoint/2010/main" val="18792588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3"/>
          <p:cNvPicPr>
            <a:picLocks noChangeAspect="1"/>
          </p:cNvPicPr>
          <p:nvPr/>
        </p:nvPicPr>
        <p:blipFill>
          <a:blip r:embed="rId3"/>
          <a:srcRect/>
          <a:stretch>
            <a:fillRect/>
          </a:stretch>
        </p:blipFill>
        <p:spPr bwMode="auto">
          <a:xfrm>
            <a:off x="1752600" y="0"/>
            <a:ext cx="5791200" cy="6850063"/>
          </a:xfrm>
          <a:prstGeom prst="rect">
            <a:avLst/>
          </a:prstGeom>
          <a:noFill/>
          <a:ln w="9525">
            <a:noFill/>
            <a:miter lim="800000"/>
            <a:headEnd/>
            <a:tailEnd/>
          </a:ln>
        </p:spPr>
      </p:pic>
      <p:sp>
        <p:nvSpPr>
          <p:cNvPr id="4" name="Rectangle 3"/>
          <p:cNvSpPr/>
          <p:nvPr/>
        </p:nvSpPr>
        <p:spPr>
          <a:xfrm rot="16200000">
            <a:off x="-2895600" y="2890392"/>
            <a:ext cx="68580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nchor="ctr">
            <a:prstTxWarp prst="textNoShape">
              <a:avLst/>
            </a:prstTxWarp>
            <a:spAutoFit/>
          </a:bodyPr>
          <a:lstStyle/>
          <a:p>
            <a:pPr algn="ctr">
              <a:defRPr/>
            </a:pPr>
            <a:r>
              <a:rPr lang="en-US" sz="3200" dirty="0">
                <a:solidFill>
                  <a:srgbClr val="000000"/>
                </a:solidFill>
                <a:ea typeface="ＭＳ Ｐゴシック" pitchFamily="34" charset="-128"/>
                <a:cs typeface="ＭＳ Ｐゴシック" pitchFamily="34" charset="-128"/>
              </a:rPr>
              <a:t>A lesson plan that prompts the critical features just described:</a:t>
            </a:r>
            <a:endParaRPr lang="en-US" sz="3200" dirty="0">
              <a:solidFill>
                <a:srgbClr val="333300"/>
              </a:solidFill>
              <a:ea typeface="ＭＳ Ｐゴシック" pitchFamily="34" charset="-128"/>
              <a:cs typeface="ＭＳ Ｐゴシック" pitchFamily="34" charset="-128"/>
            </a:endParaRPr>
          </a:p>
        </p:txBody>
      </p:sp>
      <p:sp>
        <p:nvSpPr>
          <p:cNvPr id="5" name="Rectangle 4"/>
          <p:cNvSpPr/>
          <p:nvPr/>
        </p:nvSpPr>
        <p:spPr>
          <a:xfrm rot="16200000">
            <a:off x="5530057" y="3244056"/>
            <a:ext cx="6858000" cy="36988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dirty="0"/>
              <a:t>Simonsen, Myers, Everett, </a:t>
            </a:r>
            <a:r>
              <a:rPr lang="en-US" dirty="0" err="1"/>
              <a:t>Sugai</a:t>
            </a:r>
            <a:r>
              <a:rPr lang="en-US" dirty="0"/>
              <a:t>, Spencer, &amp; </a:t>
            </a:r>
            <a:r>
              <a:rPr lang="en-US" dirty="0" err="1"/>
              <a:t>LaBreck</a:t>
            </a:r>
            <a:r>
              <a:rPr lang="en-US" dirty="0"/>
              <a:t> (2012)</a:t>
            </a:r>
            <a:endParaRPr lang="en-US" dirty="0">
              <a:solidFill>
                <a:srgbClr val="333300"/>
              </a:solidFill>
            </a:endParaRPr>
          </a:p>
        </p:txBody>
      </p:sp>
      <p:grpSp>
        <p:nvGrpSpPr>
          <p:cNvPr id="10" name="Group 9"/>
          <p:cNvGrpSpPr/>
          <p:nvPr/>
        </p:nvGrpSpPr>
        <p:grpSpPr>
          <a:xfrm>
            <a:off x="0" y="5181599"/>
            <a:ext cx="9144000" cy="1676401"/>
            <a:chOff x="0" y="5181599"/>
            <a:chExt cx="9144000" cy="1676401"/>
          </a:xfrm>
        </p:grpSpPr>
        <p:sp>
          <p:nvSpPr>
            <p:cNvPr id="9" name="Rounded Rectangle 8"/>
            <p:cNvSpPr/>
            <p:nvPr/>
          </p:nvSpPr>
          <p:spPr>
            <a:xfrm>
              <a:off x="0" y="5181600"/>
              <a:ext cx="9144000" cy="16764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r>
                <a:rPr lang="en-US" sz="5400" b="1" dirty="0" smtClean="0">
                  <a:solidFill>
                    <a:schemeClr val="tx1"/>
                  </a:solidFill>
                </a:rPr>
                <a:t>   Also see Appendix </a:t>
              </a:r>
              <a:r>
                <a:rPr lang="en-US" sz="5400" b="1" dirty="0">
                  <a:solidFill>
                    <a:srgbClr val="008000"/>
                  </a:solidFill>
                </a:rPr>
                <a:t>I</a:t>
              </a:r>
            </a:p>
          </p:txBody>
        </p:sp>
        <p:pic>
          <p:nvPicPr>
            <p:cNvPr id="7" name="Content Placeholder 3"/>
            <p:cNvPicPr>
              <a:picLocks noChangeAspect="1"/>
            </p:cNvPicPr>
            <p:nvPr/>
          </p:nvPicPr>
          <p:blipFill>
            <a:blip r:embed="rId4" cstate="print">
              <a:extLst>
                <a:ext uri="{28A0092B-C50C-407E-A947-70E740481C1C}">
                  <a14:useLocalDpi xmlns:a14="http://schemas.microsoft.com/office/drawing/2010/main"/>
                </a:ext>
              </a:extLst>
            </a:blip>
            <a:srcRect l="-14630" t="-1331" r="-15973" b="-5609"/>
            <a:stretch>
              <a:fillRect/>
            </a:stretch>
          </p:blipFill>
          <p:spPr bwMode="auto">
            <a:xfrm>
              <a:off x="7327220" y="5181599"/>
              <a:ext cx="1588180" cy="1676401"/>
            </a:xfrm>
            <a:prstGeom prst="rect">
              <a:avLst/>
            </a:prstGeom>
            <a:noFill/>
            <a:ln w="9525">
              <a:noFill/>
              <a:miter lim="800000"/>
              <a:headEnd/>
              <a:tailEnd/>
            </a:ln>
          </p:spPr>
        </p:pic>
      </p:grpSp>
      <p:pic>
        <p:nvPicPr>
          <p:cNvPr id="8" name="Picture 7"/>
          <p:cNvPicPr>
            <a:picLocks noChangeAspect="1"/>
          </p:cNvPicPr>
          <p:nvPr/>
        </p:nvPicPr>
        <p:blipFill>
          <a:blip r:embed="rId5"/>
          <a:stretch>
            <a:fillRect/>
          </a:stretch>
        </p:blipFill>
        <p:spPr>
          <a:xfrm>
            <a:off x="533400" y="0"/>
            <a:ext cx="914400" cy="914400"/>
          </a:xfrm>
          <a:prstGeom prst="rect">
            <a:avLst/>
          </a:prstGeom>
        </p:spPr>
      </p:pic>
    </p:spTree>
    <p:extLst>
      <p:ext uri="{BB962C8B-B14F-4D97-AF65-F5344CB8AC3E}">
        <p14:creationId xmlns:p14="http://schemas.microsoft.com/office/powerpoint/2010/main" val="766833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leadership team</a:t>
            </a:r>
            <a:endParaRPr lang="en-US" sz="2200" dirty="0">
              <a:solidFill>
                <a:srgbClr val="000000"/>
              </a:solidFill>
            </a:endParaRPr>
          </a:p>
          <a:p>
            <a:pPr marL="514350" indent="-514350" eaLnBrk="1" hangingPunct="1">
              <a:buFontTx/>
              <a:buAutoNum type="arabicPeriod"/>
            </a:pPr>
            <a:r>
              <a:rPr lang="en-US" sz="2200" dirty="0">
                <a:solidFill>
                  <a:srgbClr val="000000"/>
                </a:solidFill>
              </a:rPr>
              <a:t>Develop brief statement of behavioral purpose</a:t>
            </a:r>
          </a:p>
          <a:p>
            <a:pPr marL="514350" indent="-514350" eaLnBrk="1" hangingPunct="1">
              <a:buFontTx/>
              <a:buAutoNum type="arabicPeriod"/>
            </a:pPr>
            <a:r>
              <a:rPr lang="en-US" sz="2200" dirty="0">
                <a:solidFill>
                  <a:srgbClr val="000000"/>
                </a:solidFill>
              </a:rPr>
              <a:t>Identify positive SW behavioral expectations</a:t>
            </a:r>
          </a:p>
          <a:p>
            <a:pPr marL="514350" indent="-514350" eaLnBrk="1" hangingPunct="1">
              <a:buFontTx/>
              <a:buAutoNum type="arabicPeriod"/>
            </a:pPr>
            <a:r>
              <a:rPr lang="en-US" sz="2200" dirty="0">
                <a:solidFill>
                  <a:srgbClr val="000000"/>
                </a:solidFill>
              </a:rPr>
              <a:t>Develop procedures for teaching SW expectations</a:t>
            </a:r>
          </a:p>
          <a:p>
            <a:pPr marL="514350" indent="-514350" eaLnBrk="1" hangingPunct="1">
              <a:buFontTx/>
              <a:buAutoNum type="arabicPeriod"/>
            </a:pPr>
            <a:r>
              <a:rPr lang="en-US" sz="2200" dirty="0">
                <a:solidFill>
                  <a:srgbClr val="000000"/>
                </a:solidFill>
              </a:rPr>
              <a:t>Develop procedures for teaching class-wide expectations</a:t>
            </a:r>
          </a:p>
          <a:p>
            <a:pPr marL="514350" indent="-514350" eaLnBrk="1" hangingPunct="1">
              <a:buFontTx/>
              <a:buAutoNum type="arabicPeriod"/>
            </a:pPr>
            <a:r>
              <a:rPr lang="en-US" sz="2200" dirty="0">
                <a:solidFill>
                  <a:srgbClr val="000000"/>
                </a:solidFill>
              </a:rPr>
              <a:t>Develop continuum for strengthening appropriate behavior</a:t>
            </a:r>
          </a:p>
          <a:p>
            <a:pPr marL="514350" indent="-514350" eaLnBrk="1" hangingPunct="1">
              <a:buFontTx/>
              <a:buAutoNum type="arabicPeriod"/>
            </a:pPr>
            <a:r>
              <a:rPr lang="en-US" sz="2200" dirty="0">
                <a:solidFill>
                  <a:srgbClr val="000000"/>
                </a:solidFill>
              </a:rPr>
              <a:t>Develop continuum for discouraging violations of expectations</a:t>
            </a:r>
          </a:p>
          <a:p>
            <a:pPr marL="514350" indent="-514350" eaLnBrk="1" hangingPunct="1">
              <a:buFontTx/>
              <a:buAutoNum type="arabicPeriod"/>
            </a:pPr>
            <a:r>
              <a:rPr lang="en-US" sz="2200" dirty="0">
                <a:solidFill>
                  <a:srgbClr val="000000"/>
                </a:solidFill>
              </a:rPr>
              <a:t>Develop data-based procedures for </a:t>
            </a:r>
            <a:r>
              <a:rPr lang="en-US" sz="2200" dirty="0" smtClean="0">
                <a:solidFill>
                  <a:srgbClr val="000000"/>
                </a:solidFill>
              </a:rPr>
              <a:t>monitoring</a:t>
            </a:r>
          </a:p>
          <a:p>
            <a:pPr marL="514350" indent="-514350" eaLnBrk="1" hangingPunct="1">
              <a:buFontTx/>
              <a:buAutoNum type="arabicPeriod"/>
            </a:pPr>
            <a:r>
              <a:rPr lang="en-US" sz="2200" dirty="0" smtClean="0">
                <a:solidFill>
                  <a:srgbClr val="000000"/>
                </a:solidFill>
              </a:rPr>
              <a:t>Develop systems to support staff</a:t>
            </a:r>
          </a:p>
          <a:p>
            <a:pPr marL="514350" indent="-514350" eaLnBrk="1" hangingPunct="1">
              <a:buFontTx/>
              <a:buAutoNum type="arabicPeriod"/>
            </a:pPr>
            <a:r>
              <a:rPr lang="en-US" sz="2200" dirty="0" smtClean="0">
                <a:solidFill>
                  <a:srgbClr val="000000"/>
                </a:solidFill>
              </a:rPr>
              <a:t>Build routines to ensure on-going implementation</a:t>
            </a:r>
            <a:endParaRPr lang="en-US" sz="2200" dirty="0">
              <a:solidFill>
                <a:srgbClr val="000000"/>
              </a:solidFill>
            </a:endParaRPr>
          </a:p>
          <a:p>
            <a:pPr marL="514350" indent="-514350" eaLnBrk="1" hangingPunct="1">
              <a:buFontTx/>
              <a:buAutoNum type="arabicPeriod"/>
            </a:pPr>
            <a:endParaRPr lang="en-US" sz="2200" dirty="0">
              <a:solidFill>
                <a:srgbClr val="000000"/>
              </a:solidFill>
            </a:endParaRPr>
          </a:p>
        </p:txBody>
      </p:sp>
      <p:sp>
        <p:nvSpPr>
          <p:cNvPr id="2" name="Rectangle 1"/>
          <p:cNvSpPr/>
          <p:nvPr/>
        </p:nvSpPr>
        <p:spPr>
          <a:xfrm>
            <a:off x="457200" y="4038600"/>
            <a:ext cx="7620000" cy="2819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a:t>
              </a:r>
              <a:endParaRPr lang="en-US" sz="2000" b="1" dirty="0">
                <a:solidFill>
                  <a:srgbClr val="000000"/>
                </a:solidFill>
                <a:latin typeface="+mj-lt"/>
              </a:endParaRPr>
            </a:p>
          </p:txBody>
        </p:sp>
      </p:grpSp>
      <p:sp>
        <p:nvSpPr>
          <p:cNvPr id="12" name="Rectangle 11"/>
          <p:cNvSpPr/>
          <p:nvPr/>
        </p:nvSpPr>
        <p:spPr>
          <a:xfrm>
            <a:off x="457200" y="1600200"/>
            <a:ext cx="7620000" cy="1752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pic>
        <p:nvPicPr>
          <p:cNvPr id="16" name="Picture 15"/>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32242777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526408962"/>
              </p:ext>
            </p:extLst>
          </p:nvPr>
        </p:nvGraphicFramePr>
        <p:xfrm>
          <a:off x="-152400" y="1397000"/>
          <a:ext cx="91440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091" name="Rectangle 2"/>
          <p:cNvSpPr>
            <a:spLocks noGrp="1" noChangeArrowheads="1"/>
          </p:cNvSpPr>
          <p:nvPr>
            <p:ph type="title"/>
          </p:nvPr>
        </p:nvSpPr>
        <p:spPr>
          <a:xfrm>
            <a:off x="0" y="0"/>
            <a:ext cx="9144000" cy="1038225"/>
          </a:xfrm>
          <a:solidFill>
            <a:srgbClr val="008000"/>
          </a:solidFill>
        </p:spPr>
        <p:txBody>
          <a:bodyPr/>
          <a:lstStyle/>
          <a:p>
            <a:pPr eaLnBrk="1" hangingPunct="1"/>
            <a:r>
              <a:rPr lang="en-US" sz="3200" b="1" dirty="0" smtClean="0">
                <a:solidFill>
                  <a:schemeClr val="bg1"/>
                </a:solidFill>
                <a:ea typeface="ＭＳ Ｐゴシック" pitchFamily="-108" charset="-128"/>
                <a:cs typeface="ＭＳ Ｐゴシック" pitchFamily="-108" charset="-128"/>
              </a:rPr>
              <a:t>In other words…</a:t>
            </a:r>
            <a:br>
              <a:rPr lang="en-US" sz="3200" b="1" dirty="0" smtClean="0">
                <a:solidFill>
                  <a:schemeClr val="bg1"/>
                </a:solidFill>
                <a:ea typeface="ＭＳ Ｐゴシック" pitchFamily="-108" charset="-128"/>
                <a:cs typeface="ＭＳ Ｐゴシック" pitchFamily="-108" charset="-128"/>
              </a:rPr>
            </a:br>
            <a:r>
              <a:rPr lang="en-US" sz="3200" b="1" dirty="0" smtClean="0">
                <a:solidFill>
                  <a:schemeClr val="bg1"/>
                </a:solidFill>
                <a:ea typeface="ＭＳ Ｐゴシック" pitchFamily="-108" charset="-128"/>
                <a:cs typeface="ＭＳ Ｐゴシック" pitchFamily="-108" charset="-128"/>
              </a:rPr>
              <a:t>follow these key steps in the classroom.</a:t>
            </a:r>
            <a:endParaRPr lang="en-US" sz="3200" b="1" dirty="0">
              <a:solidFill>
                <a:schemeClr val="bg1"/>
              </a:solidFill>
              <a:ea typeface="ＭＳ Ｐゴシック" pitchFamily="-108" charset="-128"/>
              <a:cs typeface="ＭＳ Ｐゴシック" pitchFamily="-108" charset="-128"/>
            </a:endParaRPr>
          </a:p>
        </p:txBody>
      </p:sp>
      <p:grpSp>
        <p:nvGrpSpPr>
          <p:cNvPr id="4" name="Group 17"/>
          <p:cNvGrpSpPr/>
          <p:nvPr/>
        </p:nvGrpSpPr>
        <p:grpSpPr>
          <a:xfrm>
            <a:off x="-152400" y="5257799"/>
            <a:ext cx="1588180" cy="1676401"/>
            <a:chOff x="-140380" y="5333999"/>
            <a:chExt cx="1588180" cy="1676401"/>
          </a:xfrm>
        </p:grpSpPr>
        <p:pic>
          <p:nvPicPr>
            <p:cNvPr id="6" name="Content Placeholder 3"/>
            <p:cNvPicPr>
              <a:picLocks noChangeAspect="1"/>
            </p:cNvPicPr>
            <p:nvPr/>
          </p:nvPicPr>
          <p:blipFill>
            <a:blip r:embed="rId8"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a:t>
              </a:r>
              <a:endParaRPr lang="en-US" sz="2000" b="1" dirty="0">
                <a:solidFill>
                  <a:srgbClr val="000000"/>
                </a:solidFill>
                <a:latin typeface="+mj-lt"/>
              </a:endParaRPr>
            </a:p>
          </p:txBody>
        </p:sp>
      </p:grpSp>
      <p:pic>
        <p:nvPicPr>
          <p:cNvPr id="8" name="Picture 7"/>
          <p:cNvPicPr>
            <a:picLocks noChangeAspect="1"/>
          </p:cNvPicPr>
          <p:nvPr/>
        </p:nvPicPr>
        <p:blipFill>
          <a:blip r:embed="rId9"/>
          <a:stretch>
            <a:fillRect/>
          </a:stretch>
        </p:blipFill>
        <p:spPr>
          <a:xfrm>
            <a:off x="0" y="609600"/>
            <a:ext cx="914400" cy="914400"/>
          </a:xfrm>
          <a:prstGeom prst="rect">
            <a:avLst/>
          </a:prstGeom>
        </p:spPr>
      </p:pic>
    </p:spTree>
    <p:extLst>
      <p:ext uri="{BB962C8B-B14F-4D97-AF65-F5344CB8AC3E}">
        <p14:creationId xmlns:p14="http://schemas.microsoft.com/office/powerpoint/2010/main" val="7132179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a:t>
            </a:r>
            <a:r>
              <a:rPr lang="en-US" dirty="0" smtClean="0">
                <a:solidFill>
                  <a:schemeClr val="bg1"/>
                </a:solidFill>
                <a:ea typeface="ＭＳ Ｐゴシック" pitchFamily="-108" charset="-128"/>
                <a:cs typeface="ＭＳ Ｐゴシック" pitchFamily="-108" charset="-128"/>
              </a:rPr>
              <a:t>SWPBIS</a:t>
            </a:r>
            <a:endParaRPr lang="en-US" dirty="0">
              <a:solidFill>
                <a:schemeClr val="bg1"/>
              </a:solidFill>
              <a:ea typeface="ＭＳ Ｐゴシック" pitchFamily="-108" charset="-128"/>
              <a:cs typeface="ＭＳ Ｐゴシック" pitchFamily="-108" charset="-128"/>
            </a:endParaRP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200" dirty="0">
                <a:solidFill>
                  <a:srgbClr val="000000"/>
                </a:solidFill>
              </a:rPr>
              <a:t>Establish </a:t>
            </a:r>
            <a:r>
              <a:rPr lang="en-US" sz="2200" dirty="0" smtClean="0">
                <a:solidFill>
                  <a:srgbClr val="000000"/>
                </a:solidFill>
              </a:rPr>
              <a:t>an effective leadership team</a:t>
            </a:r>
            <a:endParaRPr lang="en-US" sz="2200" dirty="0">
              <a:solidFill>
                <a:srgbClr val="000000"/>
              </a:solidFill>
            </a:endParaRPr>
          </a:p>
          <a:p>
            <a:pPr marL="514350" indent="-514350" eaLnBrk="1" hangingPunct="1">
              <a:buFontTx/>
              <a:buAutoNum type="arabicPeriod"/>
            </a:pPr>
            <a:r>
              <a:rPr lang="en-US" sz="2200" dirty="0">
                <a:solidFill>
                  <a:srgbClr val="000000"/>
                </a:solidFill>
              </a:rPr>
              <a:t>Develop brief statement of behavioral purpose</a:t>
            </a:r>
          </a:p>
          <a:p>
            <a:pPr marL="514350" indent="-514350" eaLnBrk="1" hangingPunct="1">
              <a:buFontTx/>
              <a:buAutoNum type="arabicPeriod"/>
            </a:pPr>
            <a:r>
              <a:rPr lang="en-US" sz="2200" dirty="0">
                <a:solidFill>
                  <a:srgbClr val="000000"/>
                </a:solidFill>
              </a:rPr>
              <a:t>Identify positive SW behavioral expectations</a:t>
            </a:r>
          </a:p>
          <a:p>
            <a:pPr marL="514350" indent="-514350" eaLnBrk="1" hangingPunct="1">
              <a:buFontTx/>
              <a:buAutoNum type="arabicPeriod"/>
            </a:pPr>
            <a:r>
              <a:rPr lang="en-US" sz="2200" dirty="0">
                <a:solidFill>
                  <a:srgbClr val="000000"/>
                </a:solidFill>
              </a:rPr>
              <a:t>Develop procedures for teaching SW expectations</a:t>
            </a:r>
          </a:p>
          <a:p>
            <a:pPr marL="514350" indent="-514350" eaLnBrk="1" hangingPunct="1">
              <a:buFontTx/>
              <a:buAutoNum type="arabicPeriod"/>
            </a:pPr>
            <a:r>
              <a:rPr lang="en-US" sz="2200" dirty="0">
                <a:solidFill>
                  <a:srgbClr val="000000"/>
                </a:solidFill>
              </a:rPr>
              <a:t>Develop procedures for teaching class-wide expectations</a:t>
            </a:r>
          </a:p>
          <a:p>
            <a:pPr marL="514350" indent="-514350" eaLnBrk="1" hangingPunct="1">
              <a:buFontTx/>
              <a:buAutoNum type="arabicPeriod"/>
            </a:pPr>
            <a:r>
              <a:rPr lang="en-US" sz="2200" dirty="0">
                <a:solidFill>
                  <a:srgbClr val="000000"/>
                </a:solidFill>
              </a:rPr>
              <a:t>Develop continuum for strengthening appropriate behavior</a:t>
            </a:r>
          </a:p>
          <a:p>
            <a:pPr marL="514350" indent="-514350" eaLnBrk="1" hangingPunct="1">
              <a:buFontTx/>
              <a:buAutoNum type="arabicPeriod"/>
            </a:pPr>
            <a:r>
              <a:rPr lang="en-US" sz="2200" dirty="0">
                <a:solidFill>
                  <a:srgbClr val="000000"/>
                </a:solidFill>
              </a:rPr>
              <a:t>Develop continuum for discouraging violations of expectations</a:t>
            </a:r>
          </a:p>
          <a:p>
            <a:pPr marL="514350" indent="-514350" eaLnBrk="1" hangingPunct="1">
              <a:buFontTx/>
              <a:buAutoNum type="arabicPeriod"/>
            </a:pPr>
            <a:r>
              <a:rPr lang="en-US" sz="2200" dirty="0">
                <a:solidFill>
                  <a:srgbClr val="000000"/>
                </a:solidFill>
              </a:rPr>
              <a:t>Develop data-based procedures for </a:t>
            </a:r>
            <a:r>
              <a:rPr lang="en-US" sz="2200" dirty="0" smtClean="0">
                <a:solidFill>
                  <a:srgbClr val="000000"/>
                </a:solidFill>
              </a:rPr>
              <a:t>monitoring</a:t>
            </a:r>
          </a:p>
          <a:p>
            <a:pPr marL="514350" indent="-514350" eaLnBrk="1" hangingPunct="1">
              <a:buFontTx/>
              <a:buAutoNum type="arabicPeriod"/>
            </a:pPr>
            <a:r>
              <a:rPr lang="en-US" sz="2200" dirty="0" smtClean="0">
                <a:solidFill>
                  <a:srgbClr val="000000"/>
                </a:solidFill>
              </a:rPr>
              <a:t>Develop systems to support staff</a:t>
            </a:r>
          </a:p>
          <a:p>
            <a:pPr marL="514350" indent="-514350" eaLnBrk="1" hangingPunct="1">
              <a:buFontTx/>
              <a:buAutoNum type="arabicPeriod"/>
            </a:pPr>
            <a:r>
              <a:rPr lang="en-US" sz="2200" dirty="0" smtClean="0">
                <a:solidFill>
                  <a:srgbClr val="000000"/>
                </a:solidFill>
              </a:rPr>
              <a:t>Build routines to ensure on-going implementation</a:t>
            </a:r>
            <a:endParaRPr lang="en-US" sz="2200" dirty="0">
              <a:solidFill>
                <a:srgbClr val="000000"/>
              </a:solidFill>
            </a:endParaRPr>
          </a:p>
          <a:p>
            <a:pPr marL="514350" indent="-514350" eaLnBrk="1" hangingPunct="1">
              <a:buFontTx/>
              <a:buAutoNum type="arabicPeriod"/>
            </a:pPr>
            <a:endParaRPr lang="en-US" sz="2200" dirty="0">
              <a:solidFill>
                <a:srgbClr val="000000"/>
              </a:solidFill>
            </a:endParaRPr>
          </a:p>
        </p:txBody>
      </p:sp>
      <p:sp>
        <p:nvSpPr>
          <p:cNvPr id="2" name="Rectangle 1"/>
          <p:cNvSpPr/>
          <p:nvPr/>
        </p:nvSpPr>
        <p:spPr>
          <a:xfrm>
            <a:off x="457200" y="4419600"/>
            <a:ext cx="7620000" cy="243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print">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83036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smtClean="0">
                  <a:solidFill>
                    <a:srgbClr val="000000"/>
                  </a:solidFill>
                  <a:latin typeface="+mj-lt"/>
                </a:rPr>
                <a:t>II.B.vi</a:t>
              </a:r>
              <a:endParaRPr lang="en-US" sz="2000" b="1" dirty="0">
                <a:solidFill>
                  <a:srgbClr val="000000"/>
                </a:solidFill>
                <a:latin typeface="+mj-lt"/>
              </a:endParaRPr>
            </a:p>
          </p:txBody>
        </p:sp>
      </p:grpSp>
      <p:sp>
        <p:nvSpPr>
          <p:cNvPr id="12" name="Rectangle 11"/>
          <p:cNvSpPr/>
          <p:nvPr/>
        </p:nvSpPr>
        <p:spPr>
          <a:xfrm>
            <a:off x="457200" y="1600200"/>
            <a:ext cx="76200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1800" b="1">
                <a:latin typeface="+mj-lt"/>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mj-lt"/>
                  <a:ea typeface="Arial" pitchFamily="-1" charset="0"/>
                  <a:cs typeface="Arial" pitchFamily="-1" charset="0"/>
                </a:rPr>
                <a:t>PRACTICES</a:t>
              </a:r>
            </a:p>
          </p:txBody>
        </p:sp>
      </p:grpSp>
      <p:pic>
        <p:nvPicPr>
          <p:cNvPr id="16" name="Picture 15"/>
          <p:cNvPicPr>
            <a:picLocks noChangeAspect="1"/>
          </p:cNvPicPr>
          <p:nvPr/>
        </p:nvPicPr>
        <p:blipFill>
          <a:blip r:embed="rId4"/>
          <a:stretch>
            <a:fillRect/>
          </a:stretch>
        </p:blipFill>
        <p:spPr>
          <a:xfrm>
            <a:off x="0" y="609600"/>
            <a:ext cx="914400" cy="914400"/>
          </a:xfrm>
          <a:prstGeom prst="rect">
            <a:avLst/>
          </a:prstGeom>
        </p:spPr>
      </p:pic>
    </p:spTree>
    <p:extLst>
      <p:ext uri="{BB962C8B-B14F-4D97-AF65-F5344CB8AC3E}">
        <p14:creationId xmlns:p14="http://schemas.microsoft.com/office/powerpoint/2010/main" val="28809242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theme/theme1.xml><?xml version="1.0" encoding="utf-8"?>
<a:theme xmlns:a="http://schemas.openxmlformats.org/drawingml/2006/main" name="PBIS">
  <a:themeElements>
    <a:clrScheme name="PBI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BI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BI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BI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BI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BI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BI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BI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4089</TotalTime>
  <Words>9379</Words>
  <Application>Microsoft Macintosh PowerPoint</Application>
  <PresentationFormat>On-screen Show (4:3)</PresentationFormat>
  <Paragraphs>1843</Paragraphs>
  <Slides>184</Slides>
  <Notes>104</Notes>
  <HiddenSlides>88</HiddenSlides>
  <MMClips>0</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4</vt:i4>
      </vt:variant>
      <vt:variant>
        <vt:lpstr>Slide Titles</vt:lpstr>
      </vt:variant>
      <vt:variant>
        <vt:i4>184</vt:i4>
      </vt:variant>
    </vt:vector>
  </HeadingPairs>
  <TitlesOfParts>
    <vt:vector size="207" baseType="lpstr">
      <vt:lpstr>Arial Black</vt:lpstr>
      <vt:lpstr>Arial Rounded MT Bold</vt:lpstr>
      <vt:lpstr>Britannic Bold</vt:lpstr>
      <vt:lpstr>Calibri</vt:lpstr>
      <vt:lpstr>Chalkduster</vt:lpstr>
      <vt:lpstr>Comic Sans MS</vt:lpstr>
      <vt:lpstr>Franklin Gothic Book</vt:lpstr>
      <vt:lpstr>Franklin Gothic Medium</vt:lpstr>
      <vt:lpstr>Garamond</vt:lpstr>
      <vt:lpstr>Impact</vt:lpstr>
      <vt:lpstr>ＭＳ Ｐゴシック</vt:lpstr>
      <vt:lpstr>Symbol</vt:lpstr>
      <vt:lpstr>Times New Roman</vt:lpstr>
      <vt:lpstr>Wingdings</vt:lpstr>
      <vt:lpstr>ヒラギノ角ゴ Pro W3</vt:lpstr>
      <vt:lpstr>Arial</vt:lpstr>
      <vt:lpstr>PBIS</vt:lpstr>
      <vt:lpstr>Custom Design</vt:lpstr>
      <vt:lpstr>1_Default Design</vt:lpstr>
      <vt:lpstr>Chart</vt:lpstr>
      <vt:lpstr>Photo Editor Photo</vt:lpstr>
      <vt:lpstr>Visio</vt:lpstr>
      <vt:lpstr>Worksheet</vt:lpstr>
      <vt:lpstr>Coaching School-Wide Positive Behavioral Interventions and Supports (SWPBIS)</vt:lpstr>
      <vt:lpstr>Advance Organizer</vt:lpstr>
      <vt:lpstr>Main Coaching Objectives</vt:lpstr>
      <vt:lpstr>Training Expectations:</vt:lpstr>
      <vt:lpstr>PowerPoint Presentation</vt:lpstr>
      <vt:lpstr>Activity: Coaches Please Enter Attendance</vt:lpstr>
      <vt:lpstr>PowerPoint Presentation</vt:lpstr>
      <vt:lpstr>PowerPoint Presentation</vt:lpstr>
      <vt:lpstr>Advance Organizer</vt:lpstr>
      <vt:lpstr> Overview of Coaching in swpbis  (Chapter i) </vt:lpstr>
      <vt:lpstr>Why Coaching?</vt:lpstr>
      <vt:lpstr>This is where you come in !</vt:lpstr>
      <vt:lpstr>What roles do coaches play?</vt:lpstr>
      <vt:lpstr>What is coaching?</vt:lpstr>
      <vt:lpstr>PowerPoint Presentation</vt:lpstr>
      <vt:lpstr>PowerPoint Presentation</vt:lpstr>
      <vt:lpstr>PowerPoint Presentation</vt:lpstr>
      <vt:lpstr> Basics of swpbis  for coaches   (Chapter Ii) </vt:lpstr>
      <vt:lpstr>PowerPoint Presentation</vt:lpstr>
      <vt:lpstr>PowerPoint Presentation</vt:lpstr>
      <vt:lpstr>Continuum of School-Wide  Instructional &amp; Positive Behavior Support</vt:lpstr>
      <vt:lpstr>GENERAL IMPLEMENTATION PROCESS</vt:lpstr>
      <vt:lpstr> coaching team meetings   (Chapter iII) </vt:lpstr>
      <vt:lpstr>Facilitating Effective Team Meetings (see details in Coaches’ Workbook)</vt:lpstr>
      <vt:lpstr>Consider the TIPS Model (see additional resources for TIPS on pbis.org)</vt:lpstr>
      <vt:lpstr>Using Data Effectively (see details in Coaches’ Workbook)</vt:lpstr>
      <vt:lpstr>PowerPoint Presentation</vt:lpstr>
      <vt:lpstr>PowerPoint Presentation</vt:lpstr>
      <vt:lpstr>PowerPoint Presentation</vt:lpstr>
      <vt:lpstr>Activity: Practicing Parts of Effective Team Meetings</vt:lpstr>
      <vt:lpstr>Advance Organizer</vt:lpstr>
      <vt:lpstr>Activity: Coaching Self-Assessment</vt:lpstr>
      <vt:lpstr>A reminder you’ll see throughout to help us remember the role.</vt:lpstr>
      <vt:lpstr>Coaching Reports  (+ or Δ)</vt:lpstr>
      <vt:lpstr>Advance Organizer</vt:lpstr>
      <vt:lpstr> coaching PBIS in the classroom  (Chapter iV) </vt:lpstr>
      <vt:lpstr>Evidence-Based PBIS  Practices in Classroom</vt:lpstr>
      <vt:lpstr>Basic Principles of Implementing PBIS in Classroom</vt:lpstr>
      <vt:lpstr>PowerPoint Presentation</vt:lpstr>
      <vt:lpstr>Considerations for Coaching PBIS in Classroom: Coaching Role</vt:lpstr>
      <vt:lpstr>Considerations for Coaching PBIS in Classroom: Coaching Relationships</vt:lpstr>
      <vt:lpstr>Considerations for Coaching PBIS in Classroom: Developing Systems</vt:lpstr>
      <vt:lpstr>PowerPoint Presentation</vt:lpstr>
      <vt:lpstr>PowerPoint Presentation</vt:lpstr>
      <vt:lpstr>Activity: Update Action Plan</vt:lpstr>
      <vt:lpstr> coaching PBIS in non-classroom Settings  (Chapter V) </vt:lpstr>
      <vt:lpstr>Essential SWPBIS Components  in Non-Classroom Settings</vt:lpstr>
      <vt:lpstr>Features of Active Supervision  in Non-Classroom Settings</vt:lpstr>
      <vt:lpstr>Roles &amp; Responsibilities of Coaching PBIS  in Non-Classroom Settings</vt:lpstr>
      <vt:lpstr>PowerPoint Presentation</vt:lpstr>
      <vt:lpstr>PowerPoint Presentation</vt:lpstr>
      <vt:lpstr>Activity: Update Action Plan</vt:lpstr>
      <vt:lpstr>Advance Organizer</vt:lpstr>
      <vt:lpstr>Remember, Review Implementation Guidelines</vt:lpstr>
      <vt:lpstr>Topics to be Covered</vt:lpstr>
      <vt:lpstr>MAIN TRAINING OBJECTIVES</vt:lpstr>
      <vt:lpstr>Overview of School-wide Positive Behavior SupportS  (Chapter i) </vt:lpstr>
      <vt:lpstr>SWPBIS Message!</vt:lpstr>
      <vt:lpstr>SWPBIS is</vt:lpstr>
      <vt:lpstr>SWPBIS is an organizational approach for…</vt:lpstr>
      <vt:lpstr>Effective Organizations</vt:lpstr>
      <vt:lpstr>PowerPoint Presentation</vt:lpstr>
      <vt:lpstr>PowerPoint Presentation</vt:lpstr>
      <vt:lpstr>PowerPoint Presentation</vt:lpstr>
      <vt:lpstr>PowerPoint Presentation</vt:lpstr>
      <vt:lpstr>PowerPoint Presentation</vt:lpstr>
      <vt:lpstr>Continuum of School-Wide  Instructional &amp; Positive Behavior Support</vt:lpstr>
      <vt:lpstr>PowerPoint Presentation</vt:lpstr>
      <vt:lpstr>Key Systems Features</vt:lpstr>
      <vt:lpstr>PowerPoint Presentation</vt:lpstr>
      <vt:lpstr>GENERAL IMPLEMENTATION PROCESS</vt:lpstr>
      <vt:lpstr>Overview of School-wide Positive Behavior Support  (Chapter II) </vt:lpstr>
      <vt:lpstr>Getting Started with SWPBIS</vt:lpstr>
      <vt:lpstr>Getting Started with SWPBIS</vt:lpstr>
      <vt:lpstr>Team Composition</vt:lpstr>
      <vt:lpstr>Getting Started with SWPBIS</vt:lpstr>
      <vt:lpstr>Response: Work Smarter</vt:lpstr>
      <vt:lpstr>Getting Started with SWPBIS</vt:lpstr>
      <vt:lpstr>Examples of Purpose Statements</vt:lpstr>
      <vt:lpstr>Getting Started with SWPBIS</vt:lpstr>
      <vt:lpstr>PowerPoint Presentation</vt:lpstr>
      <vt:lpstr>Getting Started with SWPBIS</vt:lpstr>
      <vt:lpstr>In other words… follow these key steps</vt:lpstr>
      <vt:lpstr>PowerPoint Presentation</vt:lpstr>
      <vt:lpstr>RAH – at Adams City High School</vt:lpstr>
      <vt:lpstr>PowerPoint Presentation</vt:lpstr>
      <vt:lpstr>PowerPoint Presentation</vt:lpstr>
      <vt:lpstr>PowerPoint Presentation</vt:lpstr>
      <vt:lpstr>PowerPoint Presentation</vt:lpstr>
      <vt:lpstr>PowerPoint Presentation</vt:lpstr>
      <vt:lpstr>Monitoring Dismissal</vt:lpstr>
      <vt:lpstr>In other words… follow these key steps</vt:lpstr>
      <vt:lpstr>PowerPoint Presentation</vt:lpstr>
      <vt:lpstr>PowerPoint Presentation</vt:lpstr>
      <vt:lpstr>A lesson plan that puts all of this together…</vt:lpstr>
      <vt:lpstr>PowerPoint Presentation</vt:lpstr>
      <vt:lpstr>Getting Started with SWPBIS</vt:lpstr>
      <vt:lpstr>In other words… follow these key steps in the classroom.</vt:lpstr>
      <vt:lpstr>Getting Started with SWPBIS</vt:lpstr>
      <vt:lpstr>Establish a continuum of procedures to encourage rule following behavior</vt:lpstr>
      <vt:lpstr>Getting Started with SWPBIS</vt:lpstr>
      <vt:lpstr>PowerPoint Presentation</vt:lpstr>
      <vt:lpstr>Getting Started with SWPBIS</vt:lpstr>
      <vt:lpstr>PowerPoint Presentation</vt:lpstr>
      <vt:lpstr>PowerPoint Presentation</vt:lpstr>
      <vt:lpstr>Getting Started with SWPBIS</vt:lpstr>
      <vt:lpstr>80% Rule</vt:lpstr>
      <vt:lpstr>Getting Started with SWPBIS</vt:lpstr>
      <vt:lpstr>PowerPoint Presentation</vt:lpstr>
      <vt:lpstr>Team Implementation Checklist (TIC)</vt:lpstr>
      <vt:lpstr>Activity: Action Planning</vt:lpstr>
      <vt:lpstr>Topics to be Covered</vt:lpstr>
      <vt:lpstr>Overview of School-wide Positive Behavior Support  (Chapter II) </vt:lpstr>
      <vt:lpstr>Getting Started with SWPBIS</vt:lpstr>
      <vt:lpstr>Getting Started with SWPBIS</vt:lpstr>
      <vt:lpstr>PowerPoint Presentation</vt:lpstr>
      <vt:lpstr>PowerPoint Presentation</vt:lpstr>
      <vt:lpstr>PowerPoint Presentation</vt:lpstr>
      <vt:lpstr>PowerPoint Presentation</vt:lpstr>
      <vt:lpstr>Getting Started with SWPBIS</vt:lpstr>
      <vt:lpstr>Steps for Selecting, Monitoring, and Evaluating SWPBIS Practices</vt:lpstr>
      <vt:lpstr>Getting Started with SWPBIS</vt:lpstr>
      <vt:lpstr>Key Systems Features</vt:lpstr>
      <vt:lpstr>Avoiding “Train &amp; Hope”</vt:lpstr>
      <vt:lpstr>GENERAL IMPLEMENTATION PROCESS</vt:lpstr>
      <vt:lpstr>Staff Buy-In</vt:lpstr>
      <vt:lpstr>80% Rule</vt:lpstr>
      <vt:lpstr>Embedded Professional Development</vt:lpstr>
      <vt:lpstr>Staff Recognition</vt:lpstr>
      <vt:lpstr>Getting Started with SWPBIS</vt:lpstr>
      <vt:lpstr>To start your semester/year off well, begin teaching and learning activities on the first day of semester/school</vt:lpstr>
      <vt:lpstr>Activity: Action Planning</vt:lpstr>
      <vt:lpstr>3. SWPBIS Practices and Systems in Non-Classroom Settings  (Chapter III) </vt:lpstr>
      <vt:lpstr>PowerPoint Presentation</vt:lpstr>
      <vt:lpstr>Examples</vt:lpstr>
      <vt:lpstr>PowerPoint Presentation</vt:lpstr>
      <vt:lpstr>Non-Classroom Settings</vt:lpstr>
      <vt:lpstr>Non-Classroom Settings:  Basic Management</vt:lpstr>
      <vt:lpstr>PowerPoint Presentation</vt:lpstr>
      <vt:lpstr>PowerPoint Presentation</vt:lpstr>
      <vt:lpstr>Supervision Self-Assessment</vt:lpstr>
      <vt:lpstr>SYSTEMS FEATURES</vt:lpstr>
      <vt:lpstr>4. Classroom Management Practices and Systems    (Chapter IV) </vt:lpstr>
      <vt:lpstr>PowerPoint Presentation</vt:lpstr>
      <vt:lpstr>PowerPoint Presentation</vt:lpstr>
      <vt:lpstr>Evidence-Based Practices in Classroom Management</vt:lpstr>
      <vt:lpstr>PowerPoint Presentation</vt:lpstr>
      <vt:lpstr>Topics to be Covered</vt:lpstr>
      <vt:lpstr>5. Building Behavioral Capacity   (Chapter V) </vt:lpstr>
      <vt:lpstr>PowerPoint Presentation</vt:lpstr>
      <vt:lpstr>Functions</vt:lpstr>
      <vt:lpstr>To Determine Function of Behavior</vt:lpstr>
      <vt:lpstr>By understanding function, we can  intervene more effectively.</vt:lpstr>
      <vt:lpstr>Why is function important?</vt:lpstr>
      <vt:lpstr>PowerPoint Presentation</vt:lpstr>
      <vt:lpstr>PowerPoint Presentation</vt:lpstr>
      <vt:lpstr>ASSUMPTIONS</vt:lpstr>
      <vt:lpstr>KEY STRATEGIES</vt:lpstr>
      <vt:lpstr>Crisis Escalation &amp; De-escalation</vt:lpstr>
      <vt:lpstr>Activity: Questions and Answers</vt:lpstr>
      <vt:lpstr>Team Implementation Checklist (TIC)</vt:lpstr>
      <vt:lpstr>Activity: Action Planning</vt:lpstr>
      <vt:lpstr>PowerPoint Presentation</vt:lpstr>
      <vt:lpstr>What is needed to consider  secondary intervention?</vt:lpstr>
      <vt:lpstr>Common Secondary Intervention Features</vt:lpstr>
      <vt:lpstr>Specialized Support Team: Roles, Responsibilities, &amp; Functions</vt:lpstr>
      <vt:lpstr>PowerPoint Presentation</vt:lpstr>
      <vt:lpstr>PowerPoint Presentation</vt:lpstr>
      <vt:lpstr>PowerPoint Presentation</vt:lpstr>
      <vt:lpstr>Behavior Support Elements</vt:lpstr>
      <vt:lpstr>3 Basic Steps: Developing interventions for Individual Students</vt:lpstr>
      <vt:lpstr>PowerPoint Presentation</vt:lpstr>
      <vt:lpstr>PowerPoint Presentation</vt:lpstr>
      <vt:lpstr>Activity: Tier 1 Questions and Answers</vt:lpstr>
      <vt:lpstr>Activity: Action Planning</vt:lpstr>
      <vt:lpstr>PowerPoint Presentation</vt:lpstr>
      <vt:lpstr>Implement Action Plan</vt:lpstr>
      <vt:lpstr>Future Support</vt:lpstr>
      <vt:lpstr>Activity: Getting Ready for Next Training</vt:lpstr>
      <vt:lpstr>PowerPoint Presentation</vt:lpstr>
      <vt:lpstr>Main Coaching Objectives</vt:lpstr>
      <vt:lpstr>What roles do coaches play?</vt:lpstr>
      <vt:lpstr>Consider Tattoos!</vt:lpstr>
      <vt:lpstr>PowerPoint Presentation</vt:lpstr>
    </vt:vector>
  </TitlesOfParts>
  <Company>University of Connecticut</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Brandi Simonsen</dc:creator>
  <cp:lastModifiedBy>Microsoft Office User</cp:lastModifiedBy>
  <cp:revision>234</cp:revision>
  <dcterms:created xsi:type="dcterms:W3CDTF">2014-11-11T16:26:18Z</dcterms:created>
  <dcterms:modified xsi:type="dcterms:W3CDTF">2016-09-27T23:59:32Z</dcterms:modified>
</cp:coreProperties>
</file>